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80" r:id="rId3"/>
    <p:sldId id="381" r:id="rId4"/>
    <p:sldId id="400" r:id="rId5"/>
    <p:sldId id="401" r:id="rId6"/>
    <p:sldId id="385" r:id="rId7"/>
    <p:sldId id="403" r:id="rId8"/>
    <p:sldId id="404" r:id="rId9"/>
    <p:sldId id="387" r:id="rId10"/>
    <p:sldId id="388" r:id="rId11"/>
    <p:sldId id="390" r:id="rId12"/>
    <p:sldId id="391" r:id="rId13"/>
    <p:sldId id="392" r:id="rId14"/>
    <p:sldId id="369" r:id="rId15"/>
    <p:sldId id="371" r:id="rId16"/>
    <p:sldId id="394" r:id="rId17"/>
    <p:sldId id="395" r:id="rId18"/>
    <p:sldId id="396" r:id="rId19"/>
    <p:sldId id="295" r:id="rId20"/>
    <p:sldId id="405" r:id="rId21"/>
    <p:sldId id="397" r:id="rId22"/>
    <p:sldId id="393" r:id="rId23"/>
    <p:sldId id="408" r:id="rId24"/>
    <p:sldId id="407" r:id="rId25"/>
    <p:sldId id="409" r:id="rId26"/>
    <p:sldId id="372" r:id="rId27"/>
    <p:sldId id="375" r:id="rId28"/>
    <p:sldId id="389" r:id="rId29"/>
    <p:sldId id="399" r:id="rId30"/>
  </p:sldIdLst>
  <p:sldSz cx="9144000" cy="6858000" type="screen4x3"/>
  <p:notesSz cx="9929813" cy="67992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P Mizzi" initials="J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/>
  <p:clrMru>
    <a:srgbClr val="C40000"/>
    <a:srgbClr val="00A6A4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6100" autoAdjust="0"/>
  </p:normalViewPr>
  <p:slideViewPr>
    <p:cSldViewPr>
      <p:cViewPr>
        <p:scale>
          <a:sx n="150" d="100"/>
          <a:sy n="150" d="100"/>
        </p:scale>
        <p:origin x="-2208" y="-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54" y="-108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@NQN\Dropbox\@THESE\@R&#233;action\Chapitre%20III%20Resultat%20globaux\AnalyseCAH2-remarquesLH%20v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en-lynguyen:Dropbox:@THESE:@R&#233;action:@Memoire:ic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en-lynguyen:Dropbox:@THESE:@R&#233;action:@Memoire:ic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@NQN\Dropbox\@THESE\@R&#233;action\Chapitre%20III%20Resultat%20globaux\AnalyseCAH2-remarquesLH%20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C:\@NQN\Dropbox\@THESE\@R&#233;action\Chapitre%20III%20Resultat%20globaux\AnalyseCAH2-remarquesLH%20v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C:\@NQN\Dropbox\@THESE\@R&#233;action\Chapitre%20III%20Resultat%20globaux\AnalyseCAH2-remarquesLH%20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@NQN\Dropbox\@THESE\@R&#233;action\Chapitre%20III%20Resultat%20globaux\AnalyseCAH2-remarquesLH%20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@NQN\@THESE\@TRA%20franco\AnalyseCAH2-remarquesLH%20(Enregistr&#233;%20automatiquement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en-lynguyen:Dropbox:@THESE:@R&#233;action:@Memoire:ic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@NQN\Dropbox\@THESE\TRA%20franco\AnalyseCAH2-remarquesL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en-lynguyen:Dropbox:@THESE:@R&#233;action:@Memoire:ic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834412310822442"/>
          <c:y val="0.0388055555555556"/>
          <c:w val="0.881918844651461"/>
          <c:h val="0.87281777777777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Feuil1!$D$3</c:f>
              <c:strCache>
                <c:ptCount val="1"/>
                <c:pt idx="0">
                  <c:v>Dans la semaine</c:v>
                </c:pt>
              </c:strCache>
            </c:strRef>
          </c:tx>
          <c:invertIfNegative val="0"/>
          <c:cat>
            <c:numRef>
              <c:f>Feuil1!$C$4:$C$18</c:f>
              <c:numCache>
                <c:formatCode>0.00</c:formatCode>
                <c:ptCount val="15"/>
                <c:pt idx="0">
                  <c:v>56.17295057932585</c:v>
                </c:pt>
                <c:pt idx="1">
                  <c:v>10.07804832497154</c:v>
                </c:pt>
                <c:pt idx="2">
                  <c:v>11.85273567195157</c:v>
                </c:pt>
                <c:pt idx="3">
                  <c:v>1.204371266505866</c:v>
                </c:pt>
                <c:pt idx="4">
                  <c:v>1.292467994675098</c:v>
                </c:pt>
                <c:pt idx="5">
                  <c:v>1.773466249965474</c:v>
                </c:pt>
                <c:pt idx="6">
                  <c:v>2.77777039444548</c:v>
                </c:pt>
                <c:pt idx="7">
                  <c:v>2.938168501309558</c:v>
                </c:pt>
                <c:pt idx="8">
                  <c:v>3.193378873474414</c:v>
                </c:pt>
                <c:pt idx="9">
                  <c:v>2.004868129724357</c:v>
                </c:pt>
                <c:pt idx="10">
                  <c:v>4.965946462394259</c:v>
                </c:pt>
                <c:pt idx="11">
                  <c:v>3.4926918180054</c:v>
                </c:pt>
                <c:pt idx="12">
                  <c:v>1.382441312575604</c:v>
                </c:pt>
                <c:pt idx="13">
                  <c:v>7.196607724969883</c:v>
                </c:pt>
                <c:pt idx="14">
                  <c:v>2.019987854357227</c:v>
                </c:pt>
              </c:numCache>
            </c:numRef>
          </c:cat>
          <c:val>
            <c:numRef>
              <c:f>Feuil1!$H$4:$H$18</c:f>
              <c:numCache>
                <c:formatCode>0.0</c:formatCode>
                <c:ptCount val="15"/>
                <c:pt idx="0">
                  <c:v>0.0</c:v>
                </c:pt>
                <c:pt idx="1">
                  <c:v>11.74825592998001</c:v>
                </c:pt>
                <c:pt idx="2">
                  <c:v>13.7804949099625</c:v>
                </c:pt>
                <c:pt idx="3">
                  <c:v>1.815329940628932</c:v>
                </c:pt>
                <c:pt idx="4">
                  <c:v>1.262838344040988</c:v>
                </c:pt>
                <c:pt idx="5">
                  <c:v>1.220039110630619</c:v>
                </c:pt>
                <c:pt idx="6">
                  <c:v>3.246914076371944</c:v>
                </c:pt>
                <c:pt idx="7">
                  <c:v>3.537819180489618</c:v>
                </c:pt>
                <c:pt idx="8">
                  <c:v>2.427573193789718</c:v>
                </c:pt>
                <c:pt idx="9">
                  <c:v>3.065161128616001</c:v>
                </c:pt>
                <c:pt idx="10">
                  <c:v>5.476496440024242</c:v>
                </c:pt>
                <c:pt idx="11">
                  <c:v>2.352703359752584</c:v>
                </c:pt>
                <c:pt idx="12">
                  <c:v>1.803461616182857</c:v>
                </c:pt>
                <c:pt idx="13">
                  <c:v>5.334227365163653</c:v>
                </c:pt>
                <c:pt idx="14">
                  <c:v>0.522927713691269</c:v>
                </c:pt>
              </c:numCache>
            </c:numRef>
          </c:val>
        </c:ser>
        <c:ser>
          <c:idx val="1"/>
          <c:order val="1"/>
          <c:tx>
            <c:strRef>
              <c:f>Feuil1!$E$3</c:f>
              <c:strCache>
                <c:ptCount val="1"/>
                <c:pt idx="0">
                  <c:v>Weekend</c:v>
                </c:pt>
              </c:strCache>
            </c:strRef>
          </c:tx>
          <c:invertIfNegative val="0"/>
          <c:cat>
            <c:numRef>
              <c:f>Feuil1!$C$4:$C$18</c:f>
              <c:numCache>
                <c:formatCode>0.00</c:formatCode>
                <c:ptCount val="15"/>
                <c:pt idx="0">
                  <c:v>56.17295057932585</c:v>
                </c:pt>
                <c:pt idx="1">
                  <c:v>10.07804832497154</c:v>
                </c:pt>
                <c:pt idx="2">
                  <c:v>11.85273567195157</c:v>
                </c:pt>
                <c:pt idx="3">
                  <c:v>1.204371266505866</c:v>
                </c:pt>
                <c:pt idx="4">
                  <c:v>1.292467994675098</c:v>
                </c:pt>
                <c:pt idx="5">
                  <c:v>1.773466249965474</c:v>
                </c:pt>
                <c:pt idx="6">
                  <c:v>2.77777039444548</c:v>
                </c:pt>
                <c:pt idx="7">
                  <c:v>2.938168501309558</c:v>
                </c:pt>
                <c:pt idx="8">
                  <c:v>3.193378873474414</c:v>
                </c:pt>
                <c:pt idx="9">
                  <c:v>2.004868129724357</c:v>
                </c:pt>
                <c:pt idx="10">
                  <c:v>4.965946462394259</c:v>
                </c:pt>
                <c:pt idx="11">
                  <c:v>3.4926918180054</c:v>
                </c:pt>
                <c:pt idx="12">
                  <c:v>1.382441312575604</c:v>
                </c:pt>
                <c:pt idx="13">
                  <c:v>7.196607724969883</c:v>
                </c:pt>
                <c:pt idx="14">
                  <c:v>2.019987854357227</c:v>
                </c:pt>
              </c:numCache>
            </c:numRef>
          </c:cat>
          <c:val>
            <c:numRef>
              <c:f>Feuil1!$I$4:$I$18</c:f>
              <c:numCache>
                <c:formatCode>0.0</c:formatCode>
                <c:ptCount val="15"/>
                <c:pt idx="0">
                  <c:v>0.0</c:v>
                </c:pt>
                <c:pt idx="1">
                  <c:v>3.505339417870341</c:v>
                </c:pt>
                <c:pt idx="2">
                  <c:v>3.903561378820821</c:v>
                </c:pt>
                <c:pt idx="3">
                  <c:v>0.508913573412158</c:v>
                </c:pt>
                <c:pt idx="4">
                  <c:v>0.383273799677325</c:v>
                </c:pt>
                <c:pt idx="5">
                  <c:v>0.488942285732507</c:v>
                </c:pt>
                <c:pt idx="6">
                  <c:v>0.903151613690681</c:v>
                </c:pt>
                <c:pt idx="7">
                  <c:v>0.854403864664864</c:v>
                </c:pt>
                <c:pt idx="8">
                  <c:v>0.885761809895132</c:v>
                </c:pt>
                <c:pt idx="9">
                  <c:v>0.775876014339289</c:v>
                </c:pt>
                <c:pt idx="10">
                  <c:v>1.94498079288478</c:v>
                </c:pt>
                <c:pt idx="11">
                  <c:v>0.795708541916612</c:v>
                </c:pt>
                <c:pt idx="12">
                  <c:v>0.50107485746932</c:v>
                </c:pt>
                <c:pt idx="13">
                  <c:v>1.625446624887151</c:v>
                </c:pt>
                <c:pt idx="14">
                  <c:v>0.197527127403057</c:v>
                </c:pt>
              </c:numCache>
            </c:numRef>
          </c:val>
        </c:ser>
        <c:ser>
          <c:idx val="2"/>
          <c:order val="2"/>
          <c:tx>
            <c:strRef>
              <c:f>Feuil1!$F$3</c:f>
              <c:strCache>
                <c:ptCount val="1"/>
                <c:pt idx="0">
                  <c:v>Longue distance</c:v>
                </c:pt>
              </c:strCache>
            </c:strRef>
          </c:tx>
          <c:invertIfNegative val="0"/>
          <c:cat>
            <c:numRef>
              <c:f>Feuil1!$C$4:$C$18</c:f>
              <c:numCache>
                <c:formatCode>0.00</c:formatCode>
                <c:ptCount val="15"/>
                <c:pt idx="0">
                  <c:v>56.17295057932585</c:v>
                </c:pt>
                <c:pt idx="1">
                  <c:v>10.07804832497154</c:v>
                </c:pt>
                <c:pt idx="2">
                  <c:v>11.85273567195157</c:v>
                </c:pt>
                <c:pt idx="3">
                  <c:v>1.204371266505866</c:v>
                </c:pt>
                <c:pt idx="4">
                  <c:v>1.292467994675098</c:v>
                </c:pt>
                <c:pt idx="5">
                  <c:v>1.773466249965474</c:v>
                </c:pt>
                <c:pt idx="6">
                  <c:v>2.77777039444548</c:v>
                </c:pt>
                <c:pt idx="7">
                  <c:v>2.938168501309558</c:v>
                </c:pt>
                <c:pt idx="8">
                  <c:v>3.193378873474414</c:v>
                </c:pt>
                <c:pt idx="9">
                  <c:v>2.004868129724357</c:v>
                </c:pt>
                <c:pt idx="10">
                  <c:v>4.965946462394259</c:v>
                </c:pt>
                <c:pt idx="11">
                  <c:v>3.4926918180054</c:v>
                </c:pt>
                <c:pt idx="12">
                  <c:v>1.382441312575604</c:v>
                </c:pt>
                <c:pt idx="13">
                  <c:v>7.196607724969883</c:v>
                </c:pt>
                <c:pt idx="14">
                  <c:v>2.019987854357227</c:v>
                </c:pt>
              </c:numCache>
            </c:numRef>
          </c:cat>
          <c:val>
            <c:numRef>
              <c:f>Feuil1!$J$4:$J$18</c:f>
              <c:numCache>
                <c:formatCode>0.0</c:formatCode>
                <c:ptCount val="15"/>
                <c:pt idx="0">
                  <c:v>0.0</c:v>
                </c:pt>
                <c:pt idx="1">
                  <c:v>3.433332385817891</c:v>
                </c:pt>
                <c:pt idx="2">
                  <c:v>4.528510117644776</c:v>
                </c:pt>
                <c:pt idx="3">
                  <c:v>0.572018757261765</c:v>
                </c:pt>
                <c:pt idx="4">
                  <c:v>0.71987396570318</c:v>
                </c:pt>
                <c:pt idx="5">
                  <c:v>0.80553332814256</c:v>
                </c:pt>
                <c:pt idx="6">
                  <c:v>1.24473798258419</c:v>
                </c:pt>
                <c:pt idx="7">
                  <c:v>1.21048465180585</c:v>
                </c:pt>
                <c:pt idx="8">
                  <c:v>1.81076503049247</c:v>
                </c:pt>
                <c:pt idx="9">
                  <c:v>1.196175517636651</c:v>
                </c:pt>
                <c:pt idx="10">
                  <c:v>2.494891978276743</c:v>
                </c:pt>
                <c:pt idx="11">
                  <c:v>1.65839142800804</c:v>
                </c:pt>
                <c:pt idx="12">
                  <c:v>0.665854992614437</c:v>
                </c:pt>
                <c:pt idx="13">
                  <c:v>3.830269648690248</c:v>
                </c:pt>
                <c:pt idx="14">
                  <c:v>1.369988978738505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7875944"/>
        <c:axId val="2137821208"/>
      </c:barChart>
      <c:catAx>
        <c:axId val="2137875944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crossAx val="2137821208"/>
        <c:crosses val="autoZero"/>
        <c:auto val="1"/>
        <c:lblAlgn val="ctr"/>
        <c:lblOffset val="100"/>
        <c:noMultiLvlLbl val="0"/>
      </c:catAx>
      <c:valAx>
        <c:axId val="2137821208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2137875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1485671189641"/>
          <c:y val="0.00774191107578801"/>
          <c:w val="0.478514328810359"/>
          <c:h val="0.191377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5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fr-F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fr-FR" sz="1400" b="0"/>
              <a:t>Fin de semaine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'Quartile (2)'!$B$50</c:f>
              <c:strCache>
                <c:ptCount val="1"/>
                <c:pt idx="0">
                  <c:v>25% Q1</c:v>
                </c:pt>
              </c:strCache>
            </c:strRef>
          </c:tx>
          <c:marker>
            <c:symbol val="square"/>
            <c:size val="9"/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(2)'!$C$50:$K$50</c:f>
              <c:numCache>
                <c:formatCode>General</c:formatCode>
                <c:ptCount val="9"/>
                <c:pt idx="0">
                  <c:v>0.0</c:v>
                </c:pt>
                <c:pt idx="2" formatCode="0.0">
                  <c:v>0.58461</c:v>
                </c:pt>
                <c:pt idx="4">
                  <c:v>0.0</c:v>
                </c:pt>
                <c:pt idx="6">
                  <c:v>0.0</c:v>
                </c:pt>
                <c:pt idx="8">
                  <c:v>0.0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'Quartile (2)'!$B$51</c:f>
              <c:strCache>
                <c:ptCount val="1"/>
                <c:pt idx="0">
                  <c:v>50% Median</c:v>
                </c:pt>
              </c:strCache>
            </c:strRef>
          </c:tx>
          <c:marker>
            <c:symbol val="triangle"/>
            <c:size val="9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(2)'!$C$51:$K$51</c:f>
              <c:numCache>
                <c:formatCode>General</c:formatCode>
                <c:ptCount val="9"/>
                <c:pt idx="0">
                  <c:v>0.0</c:v>
                </c:pt>
                <c:pt idx="2" formatCode="0.0">
                  <c:v>0.9469213</c:v>
                </c:pt>
                <c:pt idx="4" formatCode="0.0">
                  <c:v>0.1512797</c:v>
                </c:pt>
                <c:pt idx="6" formatCode="0.0">
                  <c:v>0.27551537</c:v>
                </c:pt>
                <c:pt idx="8" formatCode="0.0">
                  <c:v>0.001649271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'Quartile (2)'!$B$52</c:f>
              <c:strCache>
                <c:ptCount val="1"/>
                <c:pt idx="0">
                  <c:v>75% Q3</c:v>
                </c:pt>
              </c:strCache>
            </c:strRef>
          </c:tx>
          <c:marker>
            <c:symbol val="circle"/>
            <c:size val="9"/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(2)'!$C$52:$K$52</c:f>
              <c:numCache>
                <c:formatCode>General</c:formatCode>
                <c:ptCount val="9"/>
                <c:pt idx="0">
                  <c:v>0.003827759</c:v>
                </c:pt>
                <c:pt idx="2" formatCode="0.0">
                  <c:v>1.4485302</c:v>
                </c:pt>
                <c:pt idx="4" formatCode="0.0">
                  <c:v>0.4725721</c:v>
                </c:pt>
                <c:pt idx="6" formatCode="0.0">
                  <c:v>0.62254296</c:v>
                </c:pt>
                <c:pt idx="8" formatCode="0.0">
                  <c:v>0.453495952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2874904"/>
        <c:axId val="-2102871928"/>
      </c:lineChart>
      <c:catAx>
        <c:axId val="-21028749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2871928"/>
        <c:crosses val="autoZero"/>
        <c:auto val="1"/>
        <c:lblAlgn val="ctr"/>
        <c:lblOffset val="100"/>
        <c:noMultiLvlLbl val="0"/>
      </c:catAx>
      <c:valAx>
        <c:axId val="-210287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2874904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fr-FR" sz="1400" b="0"/>
              <a:t>Budget de CO2 annuel (t.CO2/an)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6798852549687"/>
          <c:y val="0.123736935790442"/>
          <c:w val="0.827874307957605"/>
          <c:h val="0.612818254607861"/>
        </c:manualLayout>
      </c:layout>
      <c:lineChart>
        <c:grouping val="standard"/>
        <c:varyColors val="0"/>
        <c:ser>
          <c:idx val="1"/>
          <c:order val="0"/>
          <c:tx>
            <c:strRef>
              <c:f>'Quartile (2)'!$B$43</c:f>
              <c:strCache>
                <c:ptCount val="1"/>
                <c:pt idx="0">
                  <c:v>1er quartile</c:v>
                </c:pt>
              </c:strCache>
            </c:strRef>
          </c:tx>
          <c:marker>
            <c:symbol val="square"/>
            <c:size val="9"/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(2)'!$C$43:$K$43</c:f>
              <c:numCache>
                <c:formatCode>General</c:formatCode>
                <c:ptCount val="9"/>
                <c:pt idx="0">
                  <c:v>0.0</c:v>
                </c:pt>
                <c:pt idx="2" formatCode="_-* #\ ##0.0\ _€_-;\-* #\ ##0.0\ _€_-;_-* &quot;-&quot;??\ _€_-;_-@_-">
                  <c:v>1.5576054</c:v>
                </c:pt>
                <c:pt idx="4" formatCode="_-* #\ ##0.0\ _€_-;\-* #\ ##0.0\ _€_-;_-* &quot;-&quot;??\ _€_-;_-@_-">
                  <c:v>2.076363899999999</c:v>
                </c:pt>
                <c:pt idx="6" formatCode="_-* #\ ##0.0\ _€_-;\-* #\ ##0.0\ _€_-;_-* &quot;-&quot;??\ _€_-;_-@_-">
                  <c:v>4.378231</c:v>
                </c:pt>
                <c:pt idx="8" formatCode="_-* #\ ##0.0\ _€_-;\-* #\ ##0.0\ _€_-;_-* &quot;-&quot;??\ _€_-;_-@_-">
                  <c:v>0.009568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'Quartile (2)'!$B$44</c:f>
              <c:strCache>
                <c:ptCount val="1"/>
                <c:pt idx="0">
                  <c:v>Médiane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triangle"/>
            <c:size val="9"/>
            <c:spPr>
              <a:solidFill>
                <a:srgbClr val="008000"/>
              </a:solidFill>
            </c:spPr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(2)'!$C$44:$K$44</c:f>
              <c:numCache>
                <c:formatCode>General</c:formatCode>
                <c:ptCount val="9"/>
                <c:pt idx="0" formatCode="_-* #\ ##0.0\ _€_-;\-* #\ ##0.0\ _€_-;_-* &quot;-&quot;??\ _€_-;_-@_-">
                  <c:v>0.0407628</c:v>
                </c:pt>
                <c:pt idx="2" formatCode="_-* #\ ##0.0\ _€_-;\-* #\ ##0.0\ _€_-;_-* &quot;-&quot;??\ _€_-;_-@_-">
                  <c:v>2.4689899</c:v>
                </c:pt>
                <c:pt idx="4" formatCode="_-* #\ ##0.0\ _€_-;\-* #\ ##0.0\ _€_-;_-* &quot;-&quot;??\ _€_-;_-@_-">
                  <c:v>2.898660699999993</c:v>
                </c:pt>
                <c:pt idx="6" formatCode="_-* #\ ##0.0\ _€_-;\-* #\ ##0.0\ _€_-;_-* &quot;-&quot;??\ _€_-;_-@_-">
                  <c:v>5.78696300000001</c:v>
                </c:pt>
                <c:pt idx="8" formatCode="_-* #\ ##0.0\ _€_-;\-* #\ ##0.0\ _€_-;_-* &quot;-&quot;??\ _€_-;_-@_-">
                  <c:v>1.0638732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'Quartile (2)'!$B$45</c:f>
              <c:strCache>
                <c:ptCount val="1"/>
                <c:pt idx="0">
                  <c:v>3e quartile</c:v>
                </c:pt>
              </c:strCache>
            </c:strRef>
          </c:tx>
          <c:marker>
            <c:symbol val="circle"/>
            <c:size val="9"/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(2)'!$C$45:$K$45</c:f>
              <c:numCache>
                <c:formatCode>General</c:formatCode>
                <c:ptCount val="9"/>
                <c:pt idx="0" formatCode="_-* #\ ##0.0\ _€_-;\-* #\ ##0.0\ _€_-;_-* &quot;-&quot;??\ _€_-;_-@_-">
                  <c:v>0.5514873</c:v>
                </c:pt>
                <c:pt idx="2" formatCode="_-* #\ ##0.0\ _€_-;\-* #\ ##0.0\ _€_-;_-* &quot;-&quot;??\ _€_-;_-@_-">
                  <c:v>3.852412199999972</c:v>
                </c:pt>
                <c:pt idx="4" formatCode="_-* #\ ##0.0\ _€_-;\-* #\ ##0.0\ _€_-;_-* &quot;-&quot;??\ _€_-;_-@_-">
                  <c:v>4.160198899999969</c:v>
                </c:pt>
                <c:pt idx="6" formatCode="_-* #\ ##0.0\ _€_-;\-* #\ ##0.0\ _€_-;_-* &quot;-&quot;??\ _€_-;_-@_-">
                  <c:v>7.88026200000001</c:v>
                </c:pt>
                <c:pt idx="8" formatCode="_-* #\ ##0.0\ _€_-;\-* #\ ##0.0\ _€_-;_-* &quot;-&quot;??\ _€_-;_-@_-">
                  <c:v>2.896611899999998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2838520"/>
        <c:axId val="-2102835544"/>
      </c:lineChart>
      <c:catAx>
        <c:axId val="-210283852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2835544"/>
        <c:crosses val="autoZero"/>
        <c:auto val="1"/>
        <c:lblAlgn val="ctr"/>
        <c:lblOffset val="100"/>
        <c:noMultiLvlLbl val="0"/>
      </c:catAx>
      <c:valAx>
        <c:axId val="-2102835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2838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00470202613892179"/>
          <c:y val="0.862587728918837"/>
          <c:w val="0.994834456710358"/>
          <c:h val="0.137412271081163"/>
        </c:manualLayout>
      </c:layout>
      <c:overlay val="0"/>
      <c:txPr>
        <a:bodyPr/>
        <a:lstStyle/>
        <a:p>
          <a:pPr algn="ctr">
            <a:defRPr sz="1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337319957283088"/>
          <c:y val="0.0388055555555556"/>
          <c:w val="0.550265764027914"/>
          <c:h val="0.872817777777778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Feuil1!$A$4:$A$18</c:f>
              <c:strCache>
                <c:ptCount val="15"/>
                <c:pt idx="0">
                  <c:v>France métropolitaine</c:v>
                </c:pt>
                <c:pt idx="1">
                  <c:v>Rural</c:v>
                </c:pt>
                <c:pt idx="2">
                  <c:v>Toutes communes, petits pôles urbains &lt;100K hab.</c:v>
                </c:pt>
                <c:pt idx="3">
                  <c:v>Périurbain  AU 100-200K hab.</c:v>
                </c:pt>
                <c:pt idx="4">
                  <c:v>Banlieue AU 100-200K  hab.</c:v>
                </c:pt>
                <c:pt idx="5">
                  <c:v>Centre AU 100-200K  hab.</c:v>
                </c:pt>
                <c:pt idx="6">
                  <c:v>Périurbain  AU 200-500K hab.</c:v>
                </c:pt>
                <c:pt idx="7">
                  <c:v>Banlieue AU 200-500K  hab.</c:v>
                </c:pt>
                <c:pt idx="8">
                  <c:v>Centre AU 200-500K  hab.</c:v>
                </c:pt>
                <c:pt idx="9">
                  <c:v>Périurbain  AU &gt;500K hab.</c:v>
                </c:pt>
                <c:pt idx="10">
                  <c:v>Banlieue AU &gt;500K  hab.</c:v>
                </c:pt>
                <c:pt idx="11">
                  <c:v>Centre AU &gt;500K  hab.</c:v>
                </c:pt>
                <c:pt idx="12">
                  <c:v>Périurbain AU de Paris</c:v>
                </c:pt>
                <c:pt idx="13">
                  <c:v>Banlieue AU de Paris</c:v>
                </c:pt>
                <c:pt idx="14">
                  <c:v>Paris</c:v>
                </c:pt>
              </c:strCache>
            </c:strRef>
          </c:cat>
          <c:val>
            <c:numRef>
              <c:f>Feuil1!$D$4:$D$18</c:f>
              <c:numCache>
                <c:formatCode>0.00</c:formatCode>
                <c:ptCount val="15"/>
                <c:pt idx="0">
                  <c:v>1.025302066481128</c:v>
                </c:pt>
                <c:pt idx="1">
                  <c:v>1.165727286787265</c:v>
                </c:pt>
                <c:pt idx="2">
                  <c:v>1.162642557074214</c:v>
                </c:pt>
                <c:pt idx="3">
                  <c:v>1.507284332592544</c:v>
                </c:pt>
                <c:pt idx="4">
                  <c:v>0.977075137832286</c:v>
                </c:pt>
                <c:pt idx="5">
                  <c:v>0.687940416489114</c:v>
                </c:pt>
                <c:pt idx="6">
                  <c:v>1.168892174408862</c:v>
                </c:pt>
                <c:pt idx="7">
                  <c:v>1.204089955668912</c:v>
                </c:pt>
                <c:pt idx="8">
                  <c:v>0.760189532771759</c:v>
                </c:pt>
                <c:pt idx="9">
                  <c:v>1.528859221796998</c:v>
                </c:pt>
                <c:pt idx="10">
                  <c:v>1.102810205767663</c:v>
                </c:pt>
                <c:pt idx="11">
                  <c:v>0.673607487389531</c:v>
                </c:pt>
                <c:pt idx="12">
                  <c:v>1.30454840995953</c:v>
                </c:pt>
                <c:pt idx="13">
                  <c:v>0.741214134356054</c:v>
                </c:pt>
                <c:pt idx="14">
                  <c:v>0.258876662334027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Feuil1!$A$4:$A$18</c:f>
              <c:strCache>
                <c:ptCount val="15"/>
                <c:pt idx="0">
                  <c:v>France métropolitaine</c:v>
                </c:pt>
                <c:pt idx="1">
                  <c:v>Rural</c:v>
                </c:pt>
                <c:pt idx="2">
                  <c:v>Toutes communes, petits pôles urbains &lt;100K hab.</c:v>
                </c:pt>
                <c:pt idx="3">
                  <c:v>Périurbain  AU 100-200K hab.</c:v>
                </c:pt>
                <c:pt idx="4">
                  <c:v>Banlieue AU 100-200K  hab.</c:v>
                </c:pt>
                <c:pt idx="5">
                  <c:v>Centre AU 100-200K  hab.</c:v>
                </c:pt>
                <c:pt idx="6">
                  <c:v>Périurbain  AU 200-500K hab.</c:v>
                </c:pt>
                <c:pt idx="7">
                  <c:v>Banlieue AU 200-500K  hab.</c:v>
                </c:pt>
                <c:pt idx="8">
                  <c:v>Centre AU 200-500K  hab.</c:v>
                </c:pt>
                <c:pt idx="9">
                  <c:v>Périurbain  AU &gt;500K hab.</c:v>
                </c:pt>
                <c:pt idx="10">
                  <c:v>Banlieue AU &gt;500K  hab.</c:v>
                </c:pt>
                <c:pt idx="11">
                  <c:v>Centre AU &gt;500K  hab.</c:v>
                </c:pt>
                <c:pt idx="12">
                  <c:v>Périurbain AU de Paris</c:v>
                </c:pt>
                <c:pt idx="13">
                  <c:v>Banlieue AU de Paris</c:v>
                </c:pt>
                <c:pt idx="14">
                  <c:v>Paris</c:v>
                </c:pt>
              </c:strCache>
            </c:strRef>
          </c:cat>
          <c:val>
            <c:numRef>
              <c:f>Feuil1!$E$4:$E$18</c:f>
              <c:numCache>
                <c:formatCode>0.00</c:formatCode>
                <c:ptCount val="15"/>
                <c:pt idx="0">
                  <c:v>0.307513874997012</c:v>
                </c:pt>
                <c:pt idx="1">
                  <c:v>0.347819270640402</c:v>
                </c:pt>
                <c:pt idx="2">
                  <c:v>0.329338431806781</c:v>
                </c:pt>
                <c:pt idx="3">
                  <c:v>0.422555392647837</c:v>
                </c:pt>
                <c:pt idx="4">
                  <c:v>0.296544132045353</c:v>
                </c:pt>
                <c:pt idx="5">
                  <c:v>0.275698669620595</c:v>
                </c:pt>
                <c:pt idx="6">
                  <c:v>0.325135445138537</c:v>
                </c:pt>
                <c:pt idx="7">
                  <c:v>0.290794712517015</c:v>
                </c:pt>
                <c:pt idx="8">
                  <c:v>0.277374481697946</c:v>
                </c:pt>
                <c:pt idx="9">
                  <c:v>0.386996033722158</c:v>
                </c:pt>
                <c:pt idx="10">
                  <c:v>0.39166366524762</c:v>
                </c:pt>
                <c:pt idx="11">
                  <c:v>0.227820999784351</c:v>
                </c:pt>
                <c:pt idx="12">
                  <c:v>0.362456512917553</c:v>
                </c:pt>
                <c:pt idx="13">
                  <c:v>0.225862890823878</c:v>
                </c:pt>
                <c:pt idx="14">
                  <c:v>0.0977862945942867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Feuil1!$A$4:$A$18</c:f>
              <c:strCache>
                <c:ptCount val="15"/>
                <c:pt idx="0">
                  <c:v>France métropolitaine</c:v>
                </c:pt>
                <c:pt idx="1">
                  <c:v>Rural</c:v>
                </c:pt>
                <c:pt idx="2">
                  <c:v>Toutes communes, petits pôles urbains &lt;100K hab.</c:v>
                </c:pt>
                <c:pt idx="3">
                  <c:v>Périurbain  AU 100-200K hab.</c:v>
                </c:pt>
                <c:pt idx="4">
                  <c:v>Banlieue AU 100-200K  hab.</c:v>
                </c:pt>
                <c:pt idx="5">
                  <c:v>Centre AU 100-200K  hab.</c:v>
                </c:pt>
                <c:pt idx="6">
                  <c:v>Périurbain  AU 200-500K hab.</c:v>
                </c:pt>
                <c:pt idx="7">
                  <c:v>Banlieue AU 200-500K  hab.</c:v>
                </c:pt>
                <c:pt idx="8">
                  <c:v>Centre AU 200-500K  hab.</c:v>
                </c:pt>
                <c:pt idx="9">
                  <c:v>Périurbain  AU &gt;500K hab.</c:v>
                </c:pt>
                <c:pt idx="10">
                  <c:v>Banlieue AU &gt;500K  hab.</c:v>
                </c:pt>
                <c:pt idx="11">
                  <c:v>Centre AU &gt;500K  hab.</c:v>
                </c:pt>
                <c:pt idx="12">
                  <c:v>Périurbain AU de Paris</c:v>
                </c:pt>
                <c:pt idx="13">
                  <c:v>Banlieue AU de Paris</c:v>
                </c:pt>
                <c:pt idx="14">
                  <c:v>Paris</c:v>
                </c:pt>
              </c:strCache>
            </c:strRef>
          </c:cat>
          <c:val>
            <c:numRef>
              <c:f>Feuil1!$F$4:$F$18</c:f>
              <c:numCache>
                <c:formatCode>0.00</c:formatCode>
                <c:ptCount val="15"/>
                <c:pt idx="0">
                  <c:v>0.454681986614703</c:v>
                </c:pt>
                <c:pt idx="1">
                  <c:v>0.340674332480697</c:v>
                </c:pt>
                <c:pt idx="2">
                  <c:v>0.382064549736068</c:v>
                </c:pt>
                <c:pt idx="3">
                  <c:v>0.474952178925118</c:v>
                </c:pt>
                <c:pt idx="4">
                  <c:v>0.556976241322047</c:v>
                </c:pt>
                <c:pt idx="5">
                  <c:v>0.454214072671664</c:v>
                </c:pt>
                <c:pt idx="6">
                  <c:v>0.448106864798189</c:v>
                </c:pt>
                <c:pt idx="7">
                  <c:v>0.411986123759183</c:v>
                </c:pt>
                <c:pt idx="8">
                  <c:v>0.567037330124987</c:v>
                </c:pt>
                <c:pt idx="9">
                  <c:v>0.596635509289633</c:v>
                </c:pt>
                <c:pt idx="10">
                  <c:v>0.502400095766207</c:v>
                </c:pt>
                <c:pt idx="11">
                  <c:v>0.474817566055716</c:v>
                </c:pt>
                <c:pt idx="12">
                  <c:v>0.481651543944307</c:v>
                </c:pt>
                <c:pt idx="13">
                  <c:v>0.532232656700247</c:v>
                </c:pt>
                <c:pt idx="14">
                  <c:v>0.678216443620372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2937288"/>
        <c:axId val="2102939416"/>
      </c:barChart>
      <c:catAx>
        <c:axId val="2102937288"/>
        <c:scaling>
          <c:orientation val="minMax"/>
        </c:scaling>
        <c:delete val="0"/>
        <c:axPos val="r"/>
        <c:majorTickMark val="out"/>
        <c:minorTickMark val="none"/>
        <c:tickLblPos val="nextTo"/>
        <c:crossAx val="2102939416"/>
        <c:crosses val="autoZero"/>
        <c:auto val="1"/>
        <c:lblAlgn val="ctr"/>
        <c:lblOffset val="100"/>
        <c:noMultiLvlLbl val="0"/>
      </c:catAx>
      <c:valAx>
        <c:axId val="2102939416"/>
        <c:scaling>
          <c:orientation val="maxMin"/>
          <c:max val="2.5"/>
          <c:min val="0.0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crossAx val="2102937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834412310822442"/>
          <c:y val="0.0388055555555556"/>
          <c:w val="0.881918844651461"/>
          <c:h val="0.87281777777777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Feuil1!$D$3</c:f>
              <c:strCache>
                <c:ptCount val="1"/>
                <c:pt idx="0">
                  <c:v>Dans la semaine</c:v>
                </c:pt>
              </c:strCache>
            </c:strRef>
          </c:tx>
          <c:invertIfNegative val="0"/>
          <c:cat>
            <c:numRef>
              <c:f>Feuil1!$C$4:$C$18</c:f>
              <c:numCache>
                <c:formatCode>0.00</c:formatCode>
                <c:ptCount val="15"/>
                <c:pt idx="0">
                  <c:v>56.17295057932585</c:v>
                </c:pt>
                <c:pt idx="1">
                  <c:v>10.07804832497154</c:v>
                </c:pt>
                <c:pt idx="2">
                  <c:v>11.85273567195157</c:v>
                </c:pt>
                <c:pt idx="3">
                  <c:v>1.204371266505866</c:v>
                </c:pt>
                <c:pt idx="4">
                  <c:v>1.292467994675098</c:v>
                </c:pt>
                <c:pt idx="5">
                  <c:v>1.773466249965474</c:v>
                </c:pt>
                <c:pt idx="6">
                  <c:v>2.77777039444548</c:v>
                </c:pt>
                <c:pt idx="7">
                  <c:v>2.938168501309558</c:v>
                </c:pt>
                <c:pt idx="8">
                  <c:v>3.193378873474414</c:v>
                </c:pt>
                <c:pt idx="9">
                  <c:v>2.004868129724357</c:v>
                </c:pt>
                <c:pt idx="10">
                  <c:v>4.965946462394259</c:v>
                </c:pt>
                <c:pt idx="11">
                  <c:v>3.4926918180054</c:v>
                </c:pt>
                <c:pt idx="12">
                  <c:v>1.382441312575604</c:v>
                </c:pt>
                <c:pt idx="13">
                  <c:v>7.196607724969883</c:v>
                </c:pt>
                <c:pt idx="14">
                  <c:v>2.019987854357227</c:v>
                </c:pt>
              </c:numCache>
            </c:numRef>
          </c:cat>
          <c:val>
            <c:numRef>
              <c:f>Feuil1!$H$4:$H$18</c:f>
              <c:numCache>
                <c:formatCode>0.0</c:formatCode>
                <c:ptCount val="15"/>
                <c:pt idx="0">
                  <c:v>0.0</c:v>
                </c:pt>
                <c:pt idx="1">
                  <c:v>11.74825592998001</c:v>
                </c:pt>
                <c:pt idx="2">
                  <c:v>13.7804949099625</c:v>
                </c:pt>
                <c:pt idx="3">
                  <c:v>1.815329940628932</c:v>
                </c:pt>
                <c:pt idx="4">
                  <c:v>1.262838344040988</c:v>
                </c:pt>
                <c:pt idx="5">
                  <c:v>1.220039110630619</c:v>
                </c:pt>
                <c:pt idx="6">
                  <c:v>3.246914076371944</c:v>
                </c:pt>
                <c:pt idx="7">
                  <c:v>3.537819180489618</c:v>
                </c:pt>
                <c:pt idx="8">
                  <c:v>2.427573193789718</c:v>
                </c:pt>
                <c:pt idx="9">
                  <c:v>3.065161128616001</c:v>
                </c:pt>
                <c:pt idx="10">
                  <c:v>5.476496440024242</c:v>
                </c:pt>
                <c:pt idx="11">
                  <c:v>2.352703359752584</c:v>
                </c:pt>
                <c:pt idx="12">
                  <c:v>1.803461616182857</c:v>
                </c:pt>
                <c:pt idx="13">
                  <c:v>5.334227365163653</c:v>
                </c:pt>
                <c:pt idx="14">
                  <c:v>0.522927713691269</c:v>
                </c:pt>
              </c:numCache>
            </c:numRef>
          </c:val>
        </c:ser>
        <c:ser>
          <c:idx val="1"/>
          <c:order val="1"/>
          <c:tx>
            <c:strRef>
              <c:f>Feuil1!$E$3</c:f>
              <c:strCache>
                <c:ptCount val="1"/>
                <c:pt idx="0">
                  <c:v>Weekend</c:v>
                </c:pt>
              </c:strCache>
            </c:strRef>
          </c:tx>
          <c:invertIfNegative val="0"/>
          <c:cat>
            <c:numRef>
              <c:f>Feuil1!$C$4:$C$18</c:f>
              <c:numCache>
                <c:formatCode>0.00</c:formatCode>
                <c:ptCount val="15"/>
                <c:pt idx="0">
                  <c:v>56.17295057932585</c:v>
                </c:pt>
                <c:pt idx="1">
                  <c:v>10.07804832497154</c:v>
                </c:pt>
                <c:pt idx="2">
                  <c:v>11.85273567195157</c:v>
                </c:pt>
                <c:pt idx="3">
                  <c:v>1.204371266505866</c:v>
                </c:pt>
                <c:pt idx="4">
                  <c:v>1.292467994675098</c:v>
                </c:pt>
                <c:pt idx="5">
                  <c:v>1.773466249965474</c:v>
                </c:pt>
                <c:pt idx="6">
                  <c:v>2.77777039444548</c:v>
                </c:pt>
                <c:pt idx="7">
                  <c:v>2.938168501309558</c:v>
                </c:pt>
                <c:pt idx="8">
                  <c:v>3.193378873474414</c:v>
                </c:pt>
                <c:pt idx="9">
                  <c:v>2.004868129724357</c:v>
                </c:pt>
                <c:pt idx="10">
                  <c:v>4.965946462394259</c:v>
                </c:pt>
                <c:pt idx="11">
                  <c:v>3.4926918180054</c:v>
                </c:pt>
                <c:pt idx="12">
                  <c:v>1.382441312575604</c:v>
                </c:pt>
                <c:pt idx="13">
                  <c:v>7.196607724969883</c:v>
                </c:pt>
                <c:pt idx="14">
                  <c:v>2.019987854357227</c:v>
                </c:pt>
              </c:numCache>
            </c:numRef>
          </c:cat>
          <c:val>
            <c:numRef>
              <c:f>Feuil1!$I$4:$I$18</c:f>
              <c:numCache>
                <c:formatCode>0.0</c:formatCode>
                <c:ptCount val="15"/>
                <c:pt idx="0">
                  <c:v>0.0</c:v>
                </c:pt>
                <c:pt idx="1">
                  <c:v>3.505339417870341</c:v>
                </c:pt>
                <c:pt idx="2">
                  <c:v>3.903561378820821</c:v>
                </c:pt>
                <c:pt idx="3">
                  <c:v>0.508913573412158</c:v>
                </c:pt>
                <c:pt idx="4">
                  <c:v>0.383273799677325</c:v>
                </c:pt>
                <c:pt idx="5">
                  <c:v>0.488942285732507</c:v>
                </c:pt>
                <c:pt idx="6">
                  <c:v>0.903151613690681</c:v>
                </c:pt>
                <c:pt idx="7">
                  <c:v>0.854403864664864</c:v>
                </c:pt>
                <c:pt idx="8">
                  <c:v>0.885761809895132</c:v>
                </c:pt>
                <c:pt idx="9">
                  <c:v>0.775876014339289</c:v>
                </c:pt>
                <c:pt idx="10">
                  <c:v>1.94498079288478</c:v>
                </c:pt>
                <c:pt idx="11">
                  <c:v>0.795708541916612</c:v>
                </c:pt>
                <c:pt idx="12">
                  <c:v>0.50107485746932</c:v>
                </c:pt>
                <c:pt idx="13">
                  <c:v>1.625446624887151</c:v>
                </c:pt>
                <c:pt idx="14">
                  <c:v>0.197527127403057</c:v>
                </c:pt>
              </c:numCache>
            </c:numRef>
          </c:val>
        </c:ser>
        <c:ser>
          <c:idx val="2"/>
          <c:order val="2"/>
          <c:tx>
            <c:strRef>
              <c:f>Feuil1!$F$3</c:f>
              <c:strCache>
                <c:ptCount val="1"/>
                <c:pt idx="0">
                  <c:v>Longue distance</c:v>
                </c:pt>
              </c:strCache>
            </c:strRef>
          </c:tx>
          <c:invertIfNegative val="0"/>
          <c:cat>
            <c:numRef>
              <c:f>Feuil1!$C$4:$C$18</c:f>
              <c:numCache>
                <c:formatCode>0.00</c:formatCode>
                <c:ptCount val="15"/>
                <c:pt idx="0">
                  <c:v>56.17295057932585</c:v>
                </c:pt>
                <c:pt idx="1">
                  <c:v>10.07804832497154</c:v>
                </c:pt>
                <c:pt idx="2">
                  <c:v>11.85273567195157</c:v>
                </c:pt>
                <c:pt idx="3">
                  <c:v>1.204371266505866</c:v>
                </c:pt>
                <c:pt idx="4">
                  <c:v>1.292467994675098</c:v>
                </c:pt>
                <c:pt idx="5">
                  <c:v>1.773466249965474</c:v>
                </c:pt>
                <c:pt idx="6">
                  <c:v>2.77777039444548</c:v>
                </c:pt>
                <c:pt idx="7">
                  <c:v>2.938168501309558</c:v>
                </c:pt>
                <c:pt idx="8">
                  <c:v>3.193378873474414</c:v>
                </c:pt>
                <c:pt idx="9">
                  <c:v>2.004868129724357</c:v>
                </c:pt>
                <c:pt idx="10">
                  <c:v>4.965946462394259</c:v>
                </c:pt>
                <c:pt idx="11">
                  <c:v>3.4926918180054</c:v>
                </c:pt>
                <c:pt idx="12">
                  <c:v>1.382441312575604</c:v>
                </c:pt>
                <c:pt idx="13">
                  <c:v>7.196607724969883</c:v>
                </c:pt>
                <c:pt idx="14">
                  <c:v>2.019987854357227</c:v>
                </c:pt>
              </c:numCache>
            </c:numRef>
          </c:cat>
          <c:val>
            <c:numRef>
              <c:f>Feuil1!$J$4:$J$18</c:f>
              <c:numCache>
                <c:formatCode>0.0</c:formatCode>
                <c:ptCount val="15"/>
                <c:pt idx="0">
                  <c:v>0.0</c:v>
                </c:pt>
                <c:pt idx="1">
                  <c:v>3.433332385817891</c:v>
                </c:pt>
                <c:pt idx="2">
                  <c:v>4.528510117644776</c:v>
                </c:pt>
                <c:pt idx="3">
                  <c:v>0.572018757261765</c:v>
                </c:pt>
                <c:pt idx="4">
                  <c:v>0.71987396570318</c:v>
                </c:pt>
                <c:pt idx="5">
                  <c:v>0.80553332814256</c:v>
                </c:pt>
                <c:pt idx="6">
                  <c:v>1.24473798258419</c:v>
                </c:pt>
                <c:pt idx="7">
                  <c:v>1.21048465180585</c:v>
                </c:pt>
                <c:pt idx="8">
                  <c:v>1.81076503049247</c:v>
                </c:pt>
                <c:pt idx="9">
                  <c:v>1.196175517636651</c:v>
                </c:pt>
                <c:pt idx="10">
                  <c:v>2.494891978276743</c:v>
                </c:pt>
                <c:pt idx="11">
                  <c:v>1.65839142800804</c:v>
                </c:pt>
                <c:pt idx="12">
                  <c:v>0.665854992614437</c:v>
                </c:pt>
                <c:pt idx="13">
                  <c:v>3.830269648690248</c:v>
                </c:pt>
                <c:pt idx="14">
                  <c:v>1.369988978738505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3051784"/>
        <c:axId val="2103054472"/>
      </c:barChart>
      <c:catAx>
        <c:axId val="2103051784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crossAx val="2103054472"/>
        <c:crosses val="autoZero"/>
        <c:auto val="1"/>
        <c:lblAlgn val="ctr"/>
        <c:lblOffset val="100"/>
        <c:noMultiLvlLbl val="0"/>
      </c:catAx>
      <c:valAx>
        <c:axId val="2103054472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2103051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1485671189641"/>
          <c:y val="0.00774191107578801"/>
          <c:w val="0.478514328810359"/>
          <c:h val="0.191377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5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337319957283088"/>
          <c:y val="0.0388055555555556"/>
          <c:w val="0.550265764027914"/>
          <c:h val="0.872817777777778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Feuil1!$A$4:$A$18</c:f>
              <c:strCache>
                <c:ptCount val="15"/>
                <c:pt idx="0">
                  <c:v>France métropolitaine</c:v>
                </c:pt>
                <c:pt idx="1">
                  <c:v>Rural</c:v>
                </c:pt>
                <c:pt idx="2">
                  <c:v>Toutes communes, petits pôles urbains &lt;100K hab.</c:v>
                </c:pt>
                <c:pt idx="3">
                  <c:v>Périurbain  AU 100-200K hab.</c:v>
                </c:pt>
                <c:pt idx="4">
                  <c:v>Banlieue AU 100-200K  hab.</c:v>
                </c:pt>
                <c:pt idx="5">
                  <c:v>Centre AU 100-200K  hab.</c:v>
                </c:pt>
                <c:pt idx="6">
                  <c:v>Périurbain  AU 200-500K hab.</c:v>
                </c:pt>
                <c:pt idx="7">
                  <c:v>Banlieue AU 200-500K  hab.</c:v>
                </c:pt>
                <c:pt idx="8">
                  <c:v>Centre AU 200-500K  hab.</c:v>
                </c:pt>
                <c:pt idx="9">
                  <c:v>Périurbain  AU &gt;500K hab.</c:v>
                </c:pt>
                <c:pt idx="10">
                  <c:v>Banlieue AU &gt;500K  hab.</c:v>
                </c:pt>
                <c:pt idx="11">
                  <c:v>Centre AU &gt;500K  hab.</c:v>
                </c:pt>
                <c:pt idx="12">
                  <c:v>Périurbain AU de Paris</c:v>
                </c:pt>
                <c:pt idx="13">
                  <c:v>Banlieue AU de Paris</c:v>
                </c:pt>
                <c:pt idx="14">
                  <c:v>Paris</c:v>
                </c:pt>
              </c:strCache>
            </c:strRef>
          </c:cat>
          <c:val>
            <c:numRef>
              <c:f>Feuil1!$D$4:$D$18</c:f>
              <c:numCache>
                <c:formatCode>0.00</c:formatCode>
                <c:ptCount val="15"/>
                <c:pt idx="0">
                  <c:v>1.025302066481128</c:v>
                </c:pt>
                <c:pt idx="1">
                  <c:v>1.165727286787265</c:v>
                </c:pt>
                <c:pt idx="2">
                  <c:v>1.162642557074214</c:v>
                </c:pt>
                <c:pt idx="3">
                  <c:v>1.507284332592544</c:v>
                </c:pt>
                <c:pt idx="4">
                  <c:v>0.977075137832286</c:v>
                </c:pt>
                <c:pt idx="5">
                  <c:v>0.687940416489114</c:v>
                </c:pt>
                <c:pt idx="6">
                  <c:v>1.168892174408862</c:v>
                </c:pt>
                <c:pt idx="7">
                  <c:v>1.204089955668912</c:v>
                </c:pt>
                <c:pt idx="8">
                  <c:v>0.760189532771759</c:v>
                </c:pt>
                <c:pt idx="9">
                  <c:v>1.528859221796998</c:v>
                </c:pt>
                <c:pt idx="10">
                  <c:v>1.102810205767663</c:v>
                </c:pt>
                <c:pt idx="11">
                  <c:v>0.673607487389531</c:v>
                </c:pt>
                <c:pt idx="12">
                  <c:v>1.30454840995953</c:v>
                </c:pt>
                <c:pt idx="13">
                  <c:v>0.741214134356054</c:v>
                </c:pt>
                <c:pt idx="14">
                  <c:v>0.258876662334027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Feuil1!$A$4:$A$18</c:f>
              <c:strCache>
                <c:ptCount val="15"/>
                <c:pt idx="0">
                  <c:v>France métropolitaine</c:v>
                </c:pt>
                <c:pt idx="1">
                  <c:v>Rural</c:v>
                </c:pt>
                <c:pt idx="2">
                  <c:v>Toutes communes, petits pôles urbains &lt;100K hab.</c:v>
                </c:pt>
                <c:pt idx="3">
                  <c:v>Périurbain  AU 100-200K hab.</c:v>
                </c:pt>
                <c:pt idx="4">
                  <c:v>Banlieue AU 100-200K  hab.</c:v>
                </c:pt>
                <c:pt idx="5">
                  <c:v>Centre AU 100-200K  hab.</c:v>
                </c:pt>
                <c:pt idx="6">
                  <c:v>Périurbain  AU 200-500K hab.</c:v>
                </c:pt>
                <c:pt idx="7">
                  <c:v>Banlieue AU 200-500K  hab.</c:v>
                </c:pt>
                <c:pt idx="8">
                  <c:v>Centre AU 200-500K  hab.</c:v>
                </c:pt>
                <c:pt idx="9">
                  <c:v>Périurbain  AU &gt;500K hab.</c:v>
                </c:pt>
                <c:pt idx="10">
                  <c:v>Banlieue AU &gt;500K  hab.</c:v>
                </c:pt>
                <c:pt idx="11">
                  <c:v>Centre AU &gt;500K  hab.</c:v>
                </c:pt>
                <c:pt idx="12">
                  <c:v>Périurbain AU de Paris</c:v>
                </c:pt>
                <c:pt idx="13">
                  <c:v>Banlieue AU de Paris</c:v>
                </c:pt>
                <c:pt idx="14">
                  <c:v>Paris</c:v>
                </c:pt>
              </c:strCache>
            </c:strRef>
          </c:cat>
          <c:val>
            <c:numRef>
              <c:f>Feuil1!$E$4:$E$18</c:f>
              <c:numCache>
                <c:formatCode>0.00</c:formatCode>
                <c:ptCount val="15"/>
                <c:pt idx="0">
                  <c:v>0.307513874997012</c:v>
                </c:pt>
                <c:pt idx="1">
                  <c:v>0.347819270640402</c:v>
                </c:pt>
                <c:pt idx="2">
                  <c:v>0.329338431806781</c:v>
                </c:pt>
                <c:pt idx="3">
                  <c:v>0.422555392647837</c:v>
                </c:pt>
                <c:pt idx="4">
                  <c:v>0.296544132045353</c:v>
                </c:pt>
                <c:pt idx="5">
                  <c:v>0.275698669620595</c:v>
                </c:pt>
                <c:pt idx="6">
                  <c:v>0.325135445138537</c:v>
                </c:pt>
                <c:pt idx="7">
                  <c:v>0.290794712517015</c:v>
                </c:pt>
                <c:pt idx="8">
                  <c:v>0.277374481697946</c:v>
                </c:pt>
                <c:pt idx="9">
                  <c:v>0.386996033722158</c:v>
                </c:pt>
                <c:pt idx="10">
                  <c:v>0.39166366524762</c:v>
                </c:pt>
                <c:pt idx="11">
                  <c:v>0.227820999784351</c:v>
                </c:pt>
                <c:pt idx="12">
                  <c:v>0.362456512917553</c:v>
                </c:pt>
                <c:pt idx="13">
                  <c:v>0.225862890823878</c:v>
                </c:pt>
                <c:pt idx="14">
                  <c:v>0.0977862945942867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Feuil1!$A$4:$A$18</c:f>
              <c:strCache>
                <c:ptCount val="15"/>
                <c:pt idx="0">
                  <c:v>France métropolitaine</c:v>
                </c:pt>
                <c:pt idx="1">
                  <c:v>Rural</c:v>
                </c:pt>
                <c:pt idx="2">
                  <c:v>Toutes communes, petits pôles urbains &lt;100K hab.</c:v>
                </c:pt>
                <c:pt idx="3">
                  <c:v>Périurbain  AU 100-200K hab.</c:v>
                </c:pt>
                <c:pt idx="4">
                  <c:v>Banlieue AU 100-200K  hab.</c:v>
                </c:pt>
                <c:pt idx="5">
                  <c:v>Centre AU 100-200K  hab.</c:v>
                </c:pt>
                <c:pt idx="6">
                  <c:v>Périurbain  AU 200-500K hab.</c:v>
                </c:pt>
                <c:pt idx="7">
                  <c:v>Banlieue AU 200-500K  hab.</c:v>
                </c:pt>
                <c:pt idx="8">
                  <c:v>Centre AU 200-500K  hab.</c:v>
                </c:pt>
                <c:pt idx="9">
                  <c:v>Périurbain  AU &gt;500K hab.</c:v>
                </c:pt>
                <c:pt idx="10">
                  <c:v>Banlieue AU &gt;500K  hab.</c:v>
                </c:pt>
                <c:pt idx="11">
                  <c:v>Centre AU &gt;500K  hab.</c:v>
                </c:pt>
                <c:pt idx="12">
                  <c:v>Périurbain AU de Paris</c:v>
                </c:pt>
                <c:pt idx="13">
                  <c:v>Banlieue AU de Paris</c:v>
                </c:pt>
                <c:pt idx="14">
                  <c:v>Paris</c:v>
                </c:pt>
              </c:strCache>
            </c:strRef>
          </c:cat>
          <c:val>
            <c:numRef>
              <c:f>Feuil1!$F$4:$F$18</c:f>
              <c:numCache>
                <c:formatCode>0.00</c:formatCode>
                <c:ptCount val="15"/>
                <c:pt idx="0">
                  <c:v>0.454681986614703</c:v>
                </c:pt>
                <c:pt idx="1">
                  <c:v>0.340674332480697</c:v>
                </c:pt>
                <c:pt idx="2">
                  <c:v>0.382064549736068</c:v>
                </c:pt>
                <c:pt idx="3">
                  <c:v>0.474952178925118</c:v>
                </c:pt>
                <c:pt idx="4">
                  <c:v>0.556976241322047</c:v>
                </c:pt>
                <c:pt idx="5">
                  <c:v>0.454214072671664</c:v>
                </c:pt>
                <c:pt idx="6">
                  <c:v>0.448106864798189</c:v>
                </c:pt>
                <c:pt idx="7">
                  <c:v>0.411986123759183</c:v>
                </c:pt>
                <c:pt idx="8">
                  <c:v>0.567037330124987</c:v>
                </c:pt>
                <c:pt idx="9">
                  <c:v>0.596635509289633</c:v>
                </c:pt>
                <c:pt idx="10">
                  <c:v>0.502400095766207</c:v>
                </c:pt>
                <c:pt idx="11">
                  <c:v>0.474817566055716</c:v>
                </c:pt>
                <c:pt idx="12">
                  <c:v>0.481651543944307</c:v>
                </c:pt>
                <c:pt idx="13">
                  <c:v>0.532232656700247</c:v>
                </c:pt>
                <c:pt idx="14">
                  <c:v>0.678216443620372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3091144"/>
        <c:axId val="2103094120"/>
      </c:barChart>
      <c:catAx>
        <c:axId val="2103091144"/>
        <c:scaling>
          <c:orientation val="minMax"/>
        </c:scaling>
        <c:delete val="0"/>
        <c:axPos val="r"/>
        <c:majorTickMark val="out"/>
        <c:minorTickMark val="none"/>
        <c:tickLblPos val="nextTo"/>
        <c:crossAx val="2103094120"/>
        <c:crosses val="autoZero"/>
        <c:auto val="1"/>
        <c:lblAlgn val="ctr"/>
        <c:lblOffset val="100"/>
        <c:noMultiLvlLbl val="0"/>
      </c:catAx>
      <c:valAx>
        <c:axId val="2103094120"/>
        <c:scaling>
          <c:orientation val="maxMin"/>
          <c:max val="2.5"/>
          <c:min val="0.0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crossAx val="2103091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fr-FR" sz="1500" b="0" dirty="0"/>
              <a:t>Emissions de CO2 moyenne (</a:t>
            </a:r>
            <a:r>
              <a:rPr lang="fr-FR" sz="1500" b="0" dirty="0" err="1" smtClean="0"/>
              <a:t>t</a:t>
            </a:r>
            <a:r>
              <a:rPr lang="fr-FR" sz="1500" b="0" baseline="0" dirty="0" smtClean="0"/>
              <a:t> </a:t>
            </a:r>
            <a:r>
              <a:rPr lang="fr-FR" sz="1500" b="0" dirty="0" smtClean="0"/>
              <a:t>CO2</a:t>
            </a:r>
            <a:r>
              <a:rPr lang="fr-FR" sz="1500" b="0" dirty="0"/>
              <a:t>/an)</a:t>
            </a:r>
          </a:p>
        </c:rich>
      </c:tx>
      <c:layout>
        <c:manualLayout>
          <c:xMode val="edge"/>
          <c:yMode val="edge"/>
          <c:x val="0.130012016001852"/>
          <c:y val="0.0"/>
        </c:manualLayout>
      </c:layout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'4classes'!$B$37</c:f>
              <c:strCache>
                <c:ptCount val="1"/>
                <c:pt idx="0">
                  <c:v>Dans la semaine</c:v>
                </c:pt>
              </c:strCache>
            </c:strRef>
          </c:tx>
          <c:invertIfNegative val="0"/>
          <c:cat>
            <c:strRef>
              <c:f>'4classes'!$C$31:$G$31</c:f>
              <c:strCache>
                <c:ptCount val="5"/>
                <c:pt idx="0">
                  <c:v>Ensemble</c:v>
                </c:pt>
                <c:pt idx="1">
                  <c:v>Classe 1</c:v>
                </c:pt>
                <c:pt idx="2">
                  <c:v>Classe 2</c:v>
                </c:pt>
                <c:pt idx="3">
                  <c:v>Classe 3</c:v>
                </c:pt>
                <c:pt idx="4">
                  <c:v>Classe 4</c:v>
                </c:pt>
              </c:strCache>
            </c:strRef>
          </c:cat>
          <c:val>
            <c:numRef>
              <c:f>'4classes'!$C$37:$G$37</c:f>
              <c:numCache>
                <c:formatCode>0.00</c:formatCode>
                <c:ptCount val="5"/>
                <c:pt idx="0">
                  <c:v>1.02529453</c:v>
                </c:pt>
                <c:pt idx="1">
                  <c:v>0.19533709</c:v>
                </c:pt>
                <c:pt idx="2">
                  <c:v>1.58650726</c:v>
                </c:pt>
                <c:pt idx="3">
                  <c:v>3.05754787</c:v>
                </c:pt>
                <c:pt idx="4">
                  <c:v>1.31646047</c:v>
                </c:pt>
              </c:numCache>
            </c:numRef>
          </c:val>
        </c:ser>
        <c:ser>
          <c:idx val="1"/>
          <c:order val="1"/>
          <c:tx>
            <c:strRef>
              <c:f>'4classes'!$B$38</c:f>
              <c:strCache>
                <c:ptCount val="1"/>
                <c:pt idx="0">
                  <c:v>Weekend</c:v>
                </c:pt>
              </c:strCache>
            </c:strRef>
          </c:tx>
          <c:invertIfNegative val="0"/>
          <c:cat>
            <c:strRef>
              <c:f>'4classes'!$C$31:$G$31</c:f>
              <c:strCache>
                <c:ptCount val="5"/>
                <c:pt idx="0">
                  <c:v>Ensemble</c:v>
                </c:pt>
                <c:pt idx="1">
                  <c:v>Classe 1</c:v>
                </c:pt>
                <c:pt idx="2">
                  <c:v>Classe 2</c:v>
                </c:pt>
                <c:pt idx="3">
                  <c:v>Classe 3</c:v>
                </c:pt>
                <c:pt idx="4">
                  <c:v>Classe 4</c:v>
                </c:pt>
              </c:strCache>
            </c:strRef>
          </c:cat>
          <c:val>
            <c:numRef>
              <c:f>'4classes'!$C$38:$G$38</c:f>
              <c:numCache>
                <c:formatCode>0.00</c:formatCode>
                <c:ptCount val="5"/>
                <c:pt idx="0">
                  <c:v>0.30751227</c:v>
                </c:pt>
                <c:pt idx="1">
                  <c:v>0.04961554</c:v>
                </c:pt>
                <c:pt idx="2">
                  <c:v>1.09525234</c:v>
                </c:pt>
                <c:pt idx="3">
                  <c:v>0.32350409</c:v>
                </c:pt>
                <c:pt idx="4">
                  <c:v>0.40597102</c:v>
                </c:pt>
              </c:numCache>
            </c:numRef>
          </c:val>
        </c:ser>
        <c:ser>
          <c:idx val="2"/>
          <c:order val="2"/>
          <c:tx>
            <c:strRef>
              <c:f>'4classes'!$B$39</c:f>
              <c:strCache>
                <c:ptCount val="1"/>
                <c:pt idx="0">
                  <c:v>Longue distance</c:v>
                </c:pt>
              </c:strCache>
            </c:strRef>
          </c:tx>
          <c:invertIfNegative val="0"/>
          <c:cat>
            <c:strRef>
              <c:f>'4classes'!$C$31:$G$31</c:f>
              <c:strCache>
                <c:ptCount val="5"/>
                <c:pt idx="0">
                  <c:v>Ensemble</c:v>
                </c:pt>
                <c:pt idx="1">
                  <c:v>Classe 1</c:v>
                </c:pt>
                <c:pt idx="2">
                  <c:v>Classe 2</c:v>
                </c:pt>
                <c:pt idx="3">
                  <c:v>Classe 3</c:v>
                </c:pt>
                <c:pt idx="4">
                  <c:v>Classe 4</c:v>
                </c:pt>
              </c:strCache>
            </c:strRef>
          </c:cat>
          <c:val>
            <c:numRef>
              <c:f>'4classes'!$C$39:$G$39</c:f>
              <c:numCache>
                <c:formatCode>0.00</c:formatCode>
                <c:ptCount val="5"/>
                <c:pt idx="0">
                  <c:v>0.45466603</c:v>
                </c:pt>
                <c:pt idx="1">
                  <c:v>0.14248052</c:v>
                </c:pt>
                <c:pt idx="2">
                  <c:v>0.20981766</c:v>
                </c:pt>
                <c:pt idx="3">
                  <c:v>0.16810352</c:v>
                </c:pt>
                <c:pt idx="4">
                  <c:v>4.964101999999976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1050344"/>
        <c:axId val="2131053352"/>
      </c:barChart>
      <c:catAx>
        <c:axId val="21310503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2131053352"/>
        <c:crosses val="autoZero"/>
        <c:auto val="1"/>
        <c:lblAlgn val="ctr"/>
        <c:lblOffset val="100"/>
        <c:noMultiLvlLbl val="0"/>
      </c:catAx>
      <c:valAx>
        <c:axId val="2131053352"/>
        <c:scaling>
          <c:orientation val="minMax"/>
          <c:max val="5.0"/>
        </c:scaling>
        <c:delete val="0"/>
        <c:axPos val="b"/>
        <c:majorGridlines/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crossAx val="2131050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931381555896"/>
          <c:y val="0.167212323630708"/>
          <c:w val="0.772813971524532"/>
          <c:h val="0.758232575835388"/>
        </c:manualLayout>
      </c:layout>
      <c:pie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'4classes'!$D$31:$G$31</c:f>
              <c:strCache>
                <c:ptCount val="4"/>
                <c:pt idx="0">
                  <c:v>Classe 1</c:v>
                </c:pt>
                <c:pt idx="1">
                  <c:v>Classe 2</c:v>
                </c:pt>
                <c:pt idx="2">
                  <c:v>Classe 3</c:v>
                </c:pt>
                <c:pt idx="3">
                  <c:v>Classe 4</c:v>
                </c:pt>
              </c:strCache>
            </c:strRef>
          </c:cat>
          <c:val>
            <c:numRef>
              <c:f>'4classes'!$D$4:$G$4</c:f>
              <c:numCache>
                <c:formatCode>0</c:formatCode>
                <c:ptCount val="4"/>
                <c:pt idx="0">
                  <c:v>3.262081E7</c:v>
                </c:pt>
                <c:pt idx="1">
                  <c:v>1.0045241E7</c:v>
                </c:pt>
                <c:pt idx="2">
                  <c:v>1.0054834E7</c:v>
                </c:pt>
                <c:pt idx="3">
                  <c:v>3.442701E6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0"/>
          <c:y val="0.0754195301051207"/>
          <c:w val="0.284703943151616"/>
          <c:h val="0.52343390416937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fr-FR" sz="1400" b="0"/>
              <a:t>Budget de CO2 annuel (t.CO2/an)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6798852549687"/>
          <c:y val="0.123736935790442"/>
          <c:w val="0.827874307957605"/>
          <c:h val="0.612818254607861"/>
        </c:manualLayout>
      </c:layout>
      <c:lineChart>
        <c:grouping val="standard"/>
        <c:varyColors val="0"/>
        <c:ser>
          <c:idx val="1"/>
          <c:order val="0"/>
          <c:tx>
            <c:strRef>
              <c:f>'Quartile (2)'!$B$43</c:f>
              <c:strCache>
                <c:ptCount val="1"/>
                <c:pt idx="0">
                  <c:v>1er quartile</c:v>
                </c:pt>
              </c:strCache>
            </c:strRef>
          </c:tx>
          <c:marker>
            <c:symbol val="square"/>
            <c:size val="9"/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(2)'!$C$43:$K$43</c:f>
              <c:numCache>
                <c:formatCode>General</c:formatCode>
                <c:ptCount val="9"/>
                <c:pt idx="0">
                  <c:v>0.0</c:v>
                </c:pt>
                <c:pt idx="2" formatCode="_-* #\ ##0.0\ _€_-;\-* #\ ##0.0\ _€_-;_-* &quot;-&quot;??\ _€_-;_-@_-">
                  <c:v>1.5576054</c:v>
                </c:pt>
                <c:pt idx="4" formatCode="_-* #\ ##0.0\ _€_-;\-* #\ ##0.0\ _€_-;_-* &quot;-&quot;??\ _€_-;_-@_-">
                  <c:v>2.076363899999999</c:v>
                </c:pt>
                <c:pt idx="6" formatCode="_-* #\ ##0.0\ _€_-;\-* #\ ##0.0\ _€_-;_-* &quot;-&quot;??\ _€_-;_-@_-">
                  <c:v>4.378231</c:v>
                </c:pt>
                <c:pt idx="8" formatCode="_-* #\ ##0.0\ _€_-;\-* #\ ##0.0\ _€_-;_-* &quot;-&quot;??\ _€_-;_-@_-">
                  <c:v>0.009568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'Quartile (2)'!$B$44</c:f>
              <c:strCache>
                <c:ptCount val="1"/>
                <c:pt idx="0">
                  <c:v>Médiane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triangle"/>
            <c:size val="9"/>
            <c:spPr>
              <a:solidFill>
                <a:srgbClr val="008000"/>
              </a:solidFill>
            </c:spPr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(2)'!$C$44:$K$44</c:f>
              <c:numCache>
                <c:formatCode>General</c:formatCode>
                <c:ptCount val="9"/>
                <c:pt idx="0" formatCode="_-* #\ ##0.0\ _€_-;\-* #\ ##0.0\ _€_-;_-* &quot;-&quot;??\ _€_-;_-@_-">
                  <c:v>0.0407628</c:v>
                </c:pt>
                <c:pt idx="2" formatCode="_-* #\ ##0.0\ _€_-;\-* #\ ##0.0\ _€_-;_-* &quot;-&quot;??\ _€_-;_-@_-">
                  <c:v>2.4689899</c:v>
                </c:pt>
                <c:pt idx="4" formatCode="_-* #\ ##0.0\ _€_-;\-* #\ ##0.0\ _€_-;_-* &quot;-&quot;??\ _€_-;_-@_-">
                  <c:v>2.898660699999993</c:v>
                </c:pt>
                <c:pt idx="6" formatCode="_-* #\ ##0.0\ _€_-;\-* #\ ##0.0\ _€_-;_-* &quot;-&quot;??\ _€_-;_-@_-">
                  <c:v>5.78696300000001</c:v>
                </c:pt>
                <c:pt idx="8" formatCode="_-* #\ ##0.0\ _€_-;\-* #\ ##0.0\ _€_-;_-* &quot;-&quot;??\ _€_-;_-@_-">
                  <c:v>1.0638732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'Quartile (2)'!$B$45</c:f>
              <c:strCache>
                <c:ptCount val="1"/>
                <c:pt idx="0">
                  <c:v>3e quartile</c:v>
                </c:pt>
              </c:strCache>
            </c:strRef>
          </c:tx>
          <c:marker>
            <c:symbol val="circle"/>
            <c:size val="9"/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(2)'!$C$45:$K$45</c:f>
              <c:numCache>
                <c:formatCode>General</c:formatCode>
                <c:ptCount val="9"/>
                <c:pt idx="0" formatCode="_-* #\ ##0.0\ _€_-;\-* #\ ##0.0\ _€_-;_-* &quot;-&quot;??\ _€_-;_-@_-">
                  <c:v>0.5514873</c:v>
                </c:pt>
                <c:pt idx="2" formatCode="_-* #\ ##0.0\ _€_-;\-* #\ ##0.0\ _€_-;_-* &quot;-&quot;??\ _€_-;_-@_-">
                  <c:v>3.85241219999997</c:v>
                </c:pt>
                <c:pt idx="4" formatCode="_-* #\ ##0.0\ _€_-;\-* #\ ##0.0\ _€_-;_-* &quot;-&quot;??\ _€_-;_-@_-">
                  <c:v>4.160198899999965</c:v>
                </c:pt>
                <c:pt idx="6" formatCode="_-* #\ ##0.0\ _€_-;\-* #\ ##0.0\ _€_-;_-* &quot;-&quot;??\ _€_-;_-@_-">
                  <c:v>7.88026200000001</c:v>
                </c:pt>
                <c:pt idx="8" formatCode="_-* #\ ##0.0\ _€_-;\-* #\ ##0.0\ _€_-;_-* &quot;-&quot;??\ _€_-;_-@_-">
                  <c:v>2.896611899999998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5320616"/>
        <c:axId val="-2105317672"/>
      </c:lineChart>
      <c:catAx>
        <c:axId val="-210532061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5317672"/>
        <c:crosses val="autoZero"/>
        <c:auto val="1"/>
        <c:lblAlgn val="ctr"/>
        <c:lblOffset val="100"/>
        <c:noMultiLvlLbl val="0"/>
      </c:catAx>
      <c:valAx>
        <c:axId val="-2105317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5320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00470202613892179"/>
          <c:y val="0.862587728918837"/>
          <c:w val="0.994834456710358"/>
          <c:h val="0.137412271081163"/>
        </c:manualLayout>
      </c:layout>
      <c:overlay val="0"/>
      <c:txPr>
        <a:bodyPr/>
        <a:lstStyle/>
        <a:p>
          <a:pPr algn="ctr">
            <a:defRPr sz="1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141769601075"/>
          <c:y val="0.0373021164021168"/>
          <c:w val="0.800791879688037"/>
          <c:h val="0.472516554287082"/>
        </c:manualLayout>
      </c:layout>
      <c:lineChart>
        <c:grouping val="standard"/>
        <c:varyColors val="0"/>
        <c:ser>
          <c:idx val="0"/>
          <c:order val="0"/>
          <c:tx>
            <c:strRef>
              <c:f>'classe x zone14'!$A$80</c:f>
              <c:strCache>
                <c:ptCount val="1"/>
                <c:pt idx="0">
                  <c:v>Classe 1</c:v>
                </c:pt>
              </c:strCache>
            </c:strRef>
          </c:tx>
          <c:cat>
            <c:strRef>
              <c:f>'classe x zone14'!$D$59:$D$72</c:f>
              <c:strCache>
                <c:ptCount val="14"/>
                <c:pt idx="0">
                  <c:v>Rural</c:v>
                </c:pt>
                <c:pt idx="1">
                  <c:v>Communes, petits pôles  &lt;100K hab.</c:v>
                </c:pt>
                <c:pt idx="2">
                  <c:v>Périurbain  AU 100-200K hab.</c:v>
                </c:pt>
                <c:pt idx="3">
                  <c:v>Banlieue AU 100-200K  hab.</c:v>
                </c:pt>
                <c:pt idx="4">
                  <c:v>Centre AU 100-200K  hab.</c:v>
                </c:pt>
                <c:pt idx="5">
                  <c:v>Périurbain  AU 200-500K hab.</c:v>
                </c:pt>
                <c:pt idx="6">
                  <c:v>Banlieue AU 200-500K  hab.</c:v>
                </c:pt>
                <c:pt idx="7">
                  <c:v>Centre AU 200-500K  hab.</c:v>
                </c:pt>
                <c:pt idx="8">
                  <c:v>Périurbain  AU &gt;500K hab.</c:v>
                </c:pt>
                <c:pt idx="9">
                  <c:v>Banlieue AU &gt;500K  hab.</c:v>
                </c:pt>
                <c:pt idx="10">
                  <c:v>Centre AU &gt;500K  hab.</c:v>
                </c:pt>
                <c:pt idx="11">
                  <c:v>Périurbain AU de Paris</c:v>
                </c:pt>
                <c:pt idx="12">
                  <c:v>Banlieue AU de Paris</c:v>
                </c:pt>
                <c:pt idx="13">
                  <c:v>Ville de Paris</c:v>
                </c:pt>
              </c:strCache>
            </c:strRef>
          </c:cat>
          <c:val>
            <c:numRef>
              <c:f>'classe x zone14'!$B$80:$O$80</c:f>
              <c:numCache>
                <c:formatCode>0.0</c:formatCode>
                <c:ptCount val="14"/>
                <c:pt idx="0">
                  <c:v>51.96</c:v>
                </c:pt>
                <c:pt idx="1">
                  <c:v>50.22000000000001</c:v>
                </c:pt>
                <c:pt idx="2">
                  <c:v>44.16000000000001</c:v>
                </c:pt>
                <c:pt idx="3">
                  <c:v>52.26000000000001</c:v>
                </c:pt>
                <c:pt idx="4">
                  <c:v>58.87</c:v>
                </c:pt>
                <c:pt idx="5">
                  <c:v>44.58</c:v>
                </c:pt>
                <c:pt idx="6">
                  <c:v>52.66000000000001</c:v>
                </c:pt>
                <c:pt idx="7">
                  <c:v>59.53</c:v>
                </c:pt>
                <c:pt idx="8">
                  <c:v>44.15</c:v>
                </c:pt>
                <c:pt idx="9">
                  <c:v>49.63</c:v>
                </c:pt>
                <c:pt idx="10">
                  <c:v>62.31</c:v>
                </c:pt>
                <c:pt idx="11">
                  <c:v>44.07</c:v>
                </c:pt>
                <c:pt idx="12">
                  <c:v>63.31</c:v>
                </c:pt>
                <c:pt idx="13">
                  <c:v>81.75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'classe x zone14'!$A$81</c:f>
              <c:strCache>
                <c:ptCount val="1"/>
                <c:pt idx="0">
                  <c:v>Classe 2</c:v>
                </c:pt>
              </c:strCache>
            </c:strRef>
          </c:tx>
          <c:cat>
            <c:strRef>
              <c:f>'classe x zone14'!$D$59:$D$72</c:f>
              <c:strCache>
                <c:ptCount val="14"/>
                <c:pt idx="0">
                  <c:v>Rural</c:v>
                </c:pt>
                <c:pt idx="1">
                  <c:v>Communes, petits pôles  &lt;100K hab.</c:v>
                </c:pt>
                <c:pt idx="2">
                  <c:v>Périurbain  AU 100-200K hab.</c:v>
                </c:pt>
                <c:pt idx="3">
                  <c:v>Banlieue AU 100-200K  hab.</c:v>
                </c:pt>
                <c:pt idx="4">
                  <c:v>Centre AU 100-200K  hab.</c:v>
                </c:pt>
                <c:pt idx="5">
                  <c:v>Périurbain  AU 200-500K hab.</c:v>
                </c:pt>
                <c:pt idx="6">
                  <c:v>Banlieue AU 200-500K  hab.</c:v>
                </c:pt>
                <c:pt idx="7">
                  <c:v>Centre AU 200-500K  hab.</c:v>
                </c:pt>
                <c:pt idx="8">
                  <c:v>Périurbain  AU &gt;500K hab.</c:v>
                </c:pt>
                <c:pt idx="9">
                  <c:v>Banlieue AU &gt;500K  hab.</c:v>
                </c:pt>
                <c:pt idx="10">
                  <c:v>Centre AU &gt;500K  hab.</c:v>
                </c:pt>
                <c:pt idx="11">
                  <c:v>Périurbain AU de Paris</c:v>
                </c:pt>
                <c:pt idx="12">
                  <c:v>Banlieue AU de Paris</c:v>
                </c:pt>
                <c:pt idx="13">
                  <c:v>Ville de Paris</c:v>
                </c:pt>
              </c:strCache>
            </c:strRef>
          </c:cat>
          <c:val>
            <c:numRef>
              <c:f>'classe x zone14'!$B$81:$O$81</c:f>
              <c:numCache>
                <c:formatCode>0.0</c:formatCode>
                <c:ptCount val="14"/>
                <c:pt idx="0">
                  <c:v>22.07</c:v>
                </c:pt>
                <c:pt idx="1">
                  <c:v>21.12</c:v>
                </c:pt>
                <c:pt idx="2">
                  <c:v>25.9</c:v>
                </c:pt>
                <c:pt idx="3">
                  <c:v>18.47</c:v>
                </c:pt>
                <c:pt idx="4">
                  <c:v>19.79</c:v>
                </c:pt>
                <c:pt idx="5">
                  <c:v>23.49</c:v>
                </c:pt>
                <c:pt idx="6">
                  <c:v>17.41999999999999</c:v>
                </c:pt>
                <c:pt idx="7">
                  <c:v>17.95</c:v>
                </c:pt>
                <c:pt idx="8">
                  <c:v>22.73</c:v>
                </c:pt>
                <c:pt idx="9">
                  <c:v>21.8</c:v>
                </c:pt>
                <c:pt idx="10">
                  <c:v>15.74</c:v>
                </c:pt>
                <c:pt idx="11">
                  <c:v>22.95</c:v>
                </c:pt>
                <c:pt idx="12">
                  <c:v>14.69</c:v>
                </c:pt>
                <c:pt idx="13">
                  <c:v>6.68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'classe x zone14'!$A$82</c:f>
              <c:strCache>
                <c:ptCount val="1"/>
                <c:pt idx="0">
                  <c:v>Classe 3</c:v>
                </c:pt>
              </c:strCache>
            </c:strRef>
          </c:tx>
          <c:cat>
            <c:strRef>
              <c:f>'classe x zone14'!$D$59:$D$72</c:f>
              <c:strCache>
                <c:ptCount val="14"/>
                <c:pt idx="0">
                  <c:v>Rural</c:v>
                </c:pt>
                <c:pt idx="1">
                  <c:v>Communes, petits pôles  &lt;100K hab.</c:v>
                </c:pt>
                <c:pt idx="2">
                  <c:v>Périurbain  AU 100-200K hab.</c:v>
                </c:pt>
                <c:pt idx="3">
                  <c:v>Banlieue AU 100-200K  hab.</c:v>
                </c:pt>
                <c:pt idx="4">
                  <c:v>Centre AU 100-200K  hab.</c:v>
                </c:pt>
                <c:pt idx="5">
                  <c:v>Périurbain  AU 200-500K hab.</c:v>
                </c:pt>
                <c:pt idx="6">
                  <c:v>Banlieue AU 200-500K  hab.</c:v>
                </c:pt>
                <c:pt idx="7">
                  <c:v>Centre AU 200-500K  hab.</c:v>
                </c:pt>
                <c:pt idx="8">
                  <c:v>Périurbain  AU &gt;500K hab.</c:v>
                </c:pt>
                <c:pt idx="9">
                  <c:v>Banlieue AU &gt;500K  hab.</c:v>
                </c:pt>
                <c:pt idx="10">
                  <c:v>Centre AU &gt;500K  hab.</c:v>
                </c:pt>
                <c:pt idx="11">
                  <c:v>Périurbain AU de Paris</c:v>
                </c:pt>
                <c:pt idx="12">
                  <c:v>Banlieue AU de Paris</c:v>
                </c:pt>
                <c:pt idx="13">
                  <c:v>Ville de Paris</c:v>
                </c:pt>
              </c:strCache>
            </c:strRef>
          </c:cat>
          <c:val>
            <c:numRef>
              <c:f>'classe x zone14'!$B$82:$O$82</c:f>
              <c:numCache>
                <c:formatCode>0.0</c:formatCode>
                <c:ptCount val="14"/>
                <c:pt idx="0">
                  <c:v>21.9</c:v>
                </c:pt>
                <c:pt idx="1">
                  <c:v>22.5</c:v>
                </c:pt>
                <c:pt idx="2">
                  <c:v>24.41999999999999</c:v>
                </c:pt>
                <c:pt idx="3">
                  <c:v>19.86</c:v>
                </c:pt>
                <c:pt idx="4">
                  <c:v>15.94</c:v>
                </c:pt>
                <c:pt idx="5">
                  <c:v>25.2</c:v>
                </c:pt>
                <c:pt idx="6">
                  <c:v>21.93</c:v>
                </c:pt>
                <c:pt idx="7">
                  <c:v>13.23</c:v>
                </c:pt>
                <c:pt idx="8">
                  <c:v>26.27999999999999</c:v>
                </c:pt>
                <c:pt idx="9">
                  <c:v>20.32</c:v>
                </c:pt>
                <c:pt idx="10">
                  <c:v>13.82</c:v>
                </c:pt>
                <c:pt idx="11">
                  <c:v>23.21</c:v>
                </c:pt>
                <c:pt idx="12">
                  <c:v>14.6</c:v>
                </c:pt>
                <c:pt idx="13">
                  <c:v>4.05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'classe x zone14'!$A$83</c:f>
              <c:strCache>
                <c:ptCount val="1"/>
                <c:pt idx="0">
                  <c:v>Classe 4</c:v>
                </c:pt>
              </c:strCache>
            </c:strRef>
          </c:tx>
          <c:cat>
            <c:strRef>
              <c:f>'classe x zone14'!$D$59:$D$72</c:f>
              <c:strCache>
                <c:ptCount val="14"/>
                <c:pt idx="0">
                  <c:v>Rural</c:v>
                </c:pt>
                <c:pt idx="1">
                  <c:v>Communes, petits pôles  &lt;100K hab.</c:v>
                </c:pt>
                <c:pt idx="2">
                  <c:v>Périurbain  AU 100-200K hab.</c:v>
                </c:pt>
                <c:pt idx="3">
                  <c:v>Banlieue AU 100-200K  hab.</c:v>
                </c:pt>
                <c:pt idx="4">
                  <c:v>Centre AU 100-200K  hab.</c:v>
                </c:pt>
                <c:pt idx="5">
                  <c:v>Périurbain  AU 200-500K hab.</c:v>
                </c:pt>
                <c:pt idx="6">
                  <c:v>Banlieue AU 200-500K  hab.</c:v>
                </c:pt>
                <c:pt idx="7">
                  <c:v>Centre AU 200-500K  hab.</c:v>
                </c:pt>
                <c:pt idx="8">
                  <c:v>Périurbain  AU &gt;500K hab.</c:v>
                </c:pt>
                <c:pt idx="9">
                  <c:v>Banlieue AU &gt;500K  hab.</c:v>
                </c:pt>
                <c:pt idx="10">
                  <c:v>Centre AU &gt;500K  hab.</c:v>
                </c:pt>
                <c:pt idx="11">
                  <c:v>Périurbain AU de Paris</c:v>
                </c:pt>
                <c:pt idx="12">
                  <c:v>Banlieue AU de Paris</c:v>
                </c:pt>
                <c:pt idx="13">
                  <c:v>Ville de Paris</c:v>
                </c:pt>
              </c:strCache>
            </c:strRef>
          </c:cat>
          <c:val>
            <c:numRef>
              <c:f>'classe x zone14'!$B$83:$O$83</c:f>
              <c:numCache>
                <c:formatCode>0.0</c:formatCode>
                <c:ptCount val="14"/>
                <c:pt idx="0">
                  <c:v>4.07</c:v>
                </c:pt>
                <c:pt idx="1">
                  <c:v>6.17</c:v>
                </c:pt>
                <c:pt idx="2">
                  <c:v>5.52</c:v>
                </c:pt>
                <c:pt idx="3">
                  <c:v>9.41</c:v>
                </c:pt>
                <c:pt idx="4">
                  <c:v>5.4</c:v>
                </c:pt>
                <c:pt idx="5">
                  <c:v>6.73</c:v>
                </c:pt>
                <c:pt idx="6">
                  <c:v>7.99</c:v>
                </c:pt>
                <c:pt idx="7">
                  <c:v>9.290000000000001</c:v>
                </c:pt>
                <c:pt idx="8">
                  <c:v>6.83</c:v>
                </c:pt>
                <c:pt idx="9">
                  <c:v>8.25</c:v>
                </c:pt>
                <c:pt idx="10">
                  <c:v>8.140000000000001</c:v>
                </c:pt>
                <c:pt idx="11">
                  <c:v>9.780000000000001</c:v>
                </c:pt>
                <c:pt idx="12">
                  <c:v>7.4</c:v>
                </c:pt>
                <c:pt idx="13">
                  <c:v>7.53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5263480"/>
        <c:axId val="-2105260360"/>
      </c:lineChart>
      <c:catAx>
        <c:axId val="-2105263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-2105260360"/>
        <c:crosses val="autoZero"/>
        <c:auto val="1"/>
        <c:lblAlgn val="ctr"/>
        <c:lblOffset val="100"/>
        <c:noMultiLvlLbl val="0"/>
      </c:catAx>
      <c:valAx>
        <c:axId val="-2105260360"/>
        <c:scaling>
          <c:orientation val="minMax"/>
        </c:scaling>
        <c:delete val="0"/>
        <c:axPos val="l"/>
        <c:majorGridlines/>
        <c:numFmt formatCode="#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-2105263480"/>
        <c:crosses val="autoZero"/>
        <c:crossBetween val="between"/>
        <c:dispUnits>
          <c:builtInUnit val="hundreds"/>
        </c:dispUnits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fr-FR" sz="1400" b="0"/>
              <a:t>Dans la semaine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'Quartile (2)'!$B$15</c:f>
              <c:strCache>
                <c:ptCount val="1"/>
                <c:pt idx="0">
                  <c:v>25% Q1</c:v>
                </c:pt>
              </c:strCache>
            </c:strRef>
          </c:tx>
          <c:marker>
            <c:symbol val="square"/>
            <c:size val="9"/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(2)'!$C$15:$K$15</c:f>
              <c:numCache>
                <c:formatCode>General</c:formatCode>
                <c:ptCount val="9"/>
                <c:pt idx="0">
                  <c:v>0.0</c:v>
                </c:pt>
                <c:pt idx="2" formatCode="_-* #\ ##0.0\ _€_-;\-* #\ ##0.0\ _€_-;_-* &quot;-&quot;??\ _€_-;_-@_-">
                  <c:v>0.4698811</c:v>
                </c:pt>
                <c:pt idx="4" formatCode="_-* #\ ##0.0\ _€_-;\-* #\ ##0.0\ _€_-;_-* &quot;-&quot;??\ _€_-;_-@_-">
                  <c:v>1.835574</c:v>
                </c:pt>
                <c:pt idx="6" formatCode="_-* #\ ##0.0\ _€_-;\-* #\ ##0.0\ _€_-;_-* &quot;-&quot;??\ _€_-;_-@_-">
                  <c:v>0.11625679</c:v>
                </c:pt>
                <c:pt idx="8">
                  <c:v>0.0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'Quartile (2)'!$B$16</c:f>
              <c:strCache>
                <c:ptCount val="1"/>
                <c:pt idx="0">
                  <c:v>50% Median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triangle"/>
            <c:size val="9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(2)'!$C$16:$K$16</c:f>
              <c:numCache>
                <c:formatCode>General</c:formatCode>
                <c:ptCount val="9"/>
                <c:pt idx="0">
                  <c:v>0.0</c:v>
                </c:pt>
                <c:pt idx="2" formatCode="_-* #\ ##0.0\ _€_-;\-* #\ ##0.0\ _€_-;_-* &quot;-&quot;??\ _€_-;_-@_-">
                  <c:v>1.4080326</c:v>
                </c:pt>
                <c:pt idx="4" formatCode="_-* #\ ##0.0\ _€_-;\-* #\ ##0.0\ _€_-;_-* &quot;-&quot;??\ _€_-;_-@_-">
                  <c:v>2.470426399999999</c:v>
                </c:pt>
                <c:pt idx="6" formatCode="_-* #\ ##0.0\ _€_-;\-* #\ ##0.0\ _€_-;_-* &quot;-&quot;??\ _€_-;_-@_-">
                  <c:v>0.99068645</c:v>
                </c:pt>
                <c:pt idx="8" formatCode="_-* #\ ##0.0\ _€_-;\-* #\ ##0.0\ _€_-;_-* &quot;-&quot;??\ _€_-;_-@_-">
                  <c:v>0.3372694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'Quartile (2)'!$B$17</c:f>
              <c:strCache>
                <c:ptCount val="1"/>
                <c:pt idx="0">
                  <c:v>75% Q3</c:v>
                </c:pt>
              </c:strCache>
            </c:strRef>
          </c:tx>
          <c:marker>
            <c:symbol val="circle"/>
            <c:size val="9"/>
          </c:marker>
          <c:cat>
            <c:strRef>
              <c:f>'Quartile (2)'!$C$11:$K$11</c:f>
              <c:strCache>
                <c:ptCount val="9"/>
                <c:pt idx="0">
                  <c:v>Classe 1</c:v>
                </c:pt>
                <c:pt idx="2">
                  <c:v>Classe 2</c:v>
                </c:pt>
                <c:pt idx="4">
                  <c:v>Classe 3</c:v>
                </c:pt>
                <c:pt idx="6">
                  <c:v>Classe 4</c:v>
                </c:pt>
                <c:pt idx="8">
                  <c:v>Ensemble</c:v>
                </c:pt>
              </c:strCache>
            </c:strRef>
          </c:cat>
          <c:val>
            <c:numRef>
              <c:f>'Quartile (2)'!$C$17:$K$17</c:f>
              <c:numCache>
                <c:formatCode>General</c:formatCode>
                <c:ptCount val="9"/>
                <c:pt idx="0" formatCode="_-* #\ ##0.0\ _€_-;\-* #\ ##0.0\ _€_-;_-* &quot;-&quot;??\ _€_-;_-@_-">
                  <c:v>0.2385591</c:v>
                </c:pt>
                <c:pt idx="2" formatCode="_-* #\ ##0.0\ _€_-;\-* #\ ##0.0\ _€_-;_-* &quot;-&quot;??\ _€_-;_-@_-">
                  <c:v>2.4006346</c:v>
                </c:pt>
                <c:pt idx="4" formatCode="_-* #\ ##0.0\ _€_-;\-* #\ ##0.0\ _€_-;_-* &quot;-&quot;??\ _€_-;_-@_-">
                  <c:v>3.6404771</c:v>
                </c:pt>
                <c:pt idx="6" formatCode="_-* #\ ##0.0\ _€_-;\-* #\ ##0.0\ _€_-;_-* &quot;-&quot;??\ _€_-;_-@_-">
                  <c:v>2.02265128</c:v>
                </c:pt>
                <c:pt idx="8" formatCode="_-* #\ ##0.0\ _€_-;\-* #\ ##0.0\ _€_-;_-* &quot;-&quot;??\ _€_-;_-@_-">
                  <c:v>1.724905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2906824"/>
        <c:axId val="-2102903848"/>
      </c:lineChart>
      <c:catAx>
        <c:axId val="-210290682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2903848"/>
        <c:crosses val="autoZero"/>
        <c:auto val="1"/>
        <c:lblAlgn val="ctr"/>
        <c:lblOffset val="100"/>
        <c:noMultiLvlLbl val="0"/>
      </c:catAx>
      <c:valAx>
        <c:axId val="-2102903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2906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96" cy="3402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498" y="0"/>
            <a:ext cx="4302996" cy="3402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7BAD1-625D-45BD-8BDB-A6C87C9A4D5D}" type="datetimeFigureOut">
              <a:rPr lang="fr-FR" smtClean="0"/>
              <a:pPr/>
              <a:t>15/12/14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7941"/>
            <a:ext cx="4302996" cy="3402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498" y="6457941"/>
            <a:ext cx="4302996" cy="3402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E3540-2A24-41B1-85B3-5437F350E3A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33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FA3C4-8A0D-4010-814E-D69BF614FF0D}" type="datetimeFigureOut">
              <a:rPr lang="fr-FR" smtClean="0"/>
              <a:pPr/>
              <a:t>15/12/14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9069-7327-4AEE-9BDC-8CFA9C10D9E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81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69069-7327-4AEE-9BDC-8CFA9C10D9E2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69069-7327-4AEE-9BDC-8CFA9C10D9E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Stepwise </a:t>
            </a:r>
            <a:r>
              <a:rPr lang="fr-FR" dirty="0" err="1" smtClean="0"/>
              <a:t>khac</a:t>
            </a:r>
            <a:r>
              <a:rPr lang="fr-FR" dirty="0" smtClean="0"/>
              <a:t> </a:t>
            </a:r>
            <a:r>
              <a:rPr lang="fr-FR" dirty="0" err="1" smtClean="0"/>
              <a:t>voi</a:t>
            </a:r>
            <a:r>
              <a:rPr lang="fr-FR" dirty="0" smtClean="0"/>
              <a:t> </a:t>
            </a:r>
            <a:r>
              <a:rPr lang="fr-FR" dirty="0" err="1" smtClean="0"/>
              <a:t>forward</a:t>
            </a:r>
            <a:r>
              <a:rPr lang="fr-FR" dirty="0" smtClean="0"/>
              <a:t> </a:t>
            </a:r>
            <a:r>
              <a:rPr lang="fr-FR" dirty="0" err="1" smtClean="0"/>
              <a:t>nhu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nao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sao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lam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vay</a:t>
            </a:r>
            <a:r>
              <a:rPr lang="fr-FR" baseline="0" dirty="0" smtClean="0"/>
              <a:t>? </a:t>
            </a:r>
            <a:r>
              <a:rPr lang="fr-FR" baseline="0" dirty="0" err="1" smtClean="0"/>
              <a:t>Nhat</a:t>
            </a:r>
            <a:r>
              <a:rPr lang="fr-FR" baseline="0" dirty="0" smtClean="0"/>
              <a:t> la diapo suivant, </a:t>
            </a:r>
            <a:r>
              <a:rPr lang="fr-FR" baseline="0" dirty="0" err="1" smtClean="0"/>
              <a:t>sao</a:t>
            </a:r>
            <a:r>
              <a:rPr lang="fr-FR" baseline="0" dirty="0" smtClean="0"/>
              <a:t> variable référence ko </a:t>
            </a:r>
            <a:r>
              <a:rPr lang="fr-FR" baseline="0" dirty="0" err="1" smtClean="0"/>
              <a:t>co</a:t>
            </a:r>
            <a:r>
              <a:rPr lang="fr-FR" baseline="0" dirty="0" smtClean="0"/>
              <a:t> di </a:t>
            </a:r>
            <a:r>
              <a:rPr lang="fr-FR" baseline="0" dirty="0" err="1" smtClean="0"/>
              <a:t>trong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cac</a:t>
            </a:r>
            <a:r>
              <a:rPr lang="fr-FR" baseline="0" dirty="0" smtClean="0"/>
              <a:t> classe?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69069-7327-4AEE-9BDC-8CFA9C10D9E2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485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69069-7327-4AEE-9BDC-8CFA9C10D9E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69069-7327-4AEE-9BDC-8CFA9C10D9E2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13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Sous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71600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01788EA-4456-4D63-B415-9D2780B55B4F}" type="datetime1">
              <a:rPr lang="fr-FR" smtClean="0"/>
              <a:pPr/>
              <a:t>15/12/14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B1D5-836E-4EC9-9E66-DF0A2B186553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DAF-8C0A-4448-A183-CC8A6E6DC7F9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62074"/>
          </a:xfrm>
        </p:spPr>
        <p:txBody>
          <a:bodyPr/>
          <a:lstStyle>
            <a:lvl1pPr>
              <a:defRPr sz="2400" b="1" baseline="0">
                <a:solidFill>
                  <a:srgbClr val="00A6A4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/>
          <a:lstStyle>
            <a:lvl1pPr>
              <a:defRPr sz="2000" baseline="0"/>
            </a:lvl1pPr>
            <a:lvl2pPr>
              <a:defRPr sz="1800" baseline="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592267"/>
            <a:ext cx="2133600" cy="365125"/>
          </a:xfrm>
        </p:spPr>
        <p:txBody>
          <a:bodyPr/>
          <a:lstStyle/>
          <a:p>
            <a:fld id="{507D895A-B791-4C7B-A414-76E9F2CE3F69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20272" y="6592267"/>
            <a:ext cx="2133600" cy="365125"/>
          </a:xfrm>
        </p:spPr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54C-111D-4668-B852-23A8EDB95F3C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B124-B484-4E5C-BEE4-9DC698AE59AD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3A-FEE6-41C4-9F0A-4B804516A4A4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F085-9E18-4200-8849-2673F322542B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2730-CB5D-4072-B21C-940ED5BEF57E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9954-B784-4EB0-B494-2862AC2AE42A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7163-1306-4CC8-91E3-F3D05BD6F024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bas de page bleut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40680"/>
            <a:ext cx="9144000" cy="670044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97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4FCBF-1566-4971-9D37-041D401A857B}" type="datetime1">
              <a:rPr lang="fr-FR" smtClean="0"/>
              <a:pPr/>
              <a:t>15/12/14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46912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AF4A0-3EA4-4347-BC60-8C1EC8A14E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 baseline="0">
          <a:solidFill>
            <a:srgbClr val="00A6A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 baseline="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83568" y="3845366"/>
            <a:ext cx="8460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>
              <a:tabLst>
                <a:tab pos="1974850" algn="l"/>
              </a:tabLst>
            </a:pPr>
            <a:r>
              <a:rPr lang="fr-FR" sz="1400" u="sng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Jury:</a:t>
            </a:r>
          </a:p>
          <a:p>
            <a:pPr marL="85725">
              <a:tabLst>
                <a:tab pos="1974850" algn="l"/>
              </a:tabLst>
            </a:pPr>
            <a:endParaRPr lang="fr-FR" sz="1400" u="sng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tabLst>
                <a:tab pos="2419350" algn="l"/>
                <a:tab pos="6638925" algn="l"/>
              </a:tabLst>
            </a:pP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M.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Yves </a:t>
            </a:r>
            <a:r>
              <a:rPr lang="fr-FR" sz="1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Daniel BUSSIÈRE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Professeur de l’Université de Puebla, Mexique,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Rapporteur</a:t>
            </a:r>
            <a:endParaRPr lang="fr-FR" sz="1400" i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tabLst>
                <a:tab pos="2419350" algn="l"/>
                <a:tab pos="6638925" algn="l"/>
              </a:tabLst>
            </a:pP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M.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Jean-Pierre NICOLAS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Chargé de Recherche CNRS, HDR au LET-ENTPE,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Rapporteur</a:t>
            </a:r>
            <a:endParaRPr lang="fr-FR" sz="1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tabLst>
                <a:tab pos="2419350" algn="l"/>
                <a:tab pos="6638925" algn="l"/>
              </a:tabLst>
            </a:pP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M.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François LEGENDRE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Professeur, Université Paris-Est-Créteil,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Examinateur</a:t>
            </a:r>
            <a:endParaRPr lang="fr-FR" sz="1400" i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tabLst>
                <a:tab pos="2419350" algn="l"/>
                <a:tab pos="6638925" algn="l"/>
              </a:tabLst>
            </a:pP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M. </a:t>
            </a:r>
            <a:r>
              <a:rPr lang="fr-FR" sz="1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Christophe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RIZET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Directeur de Recherche, Ifsttar / AME / Dest,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Examinateur</a:t>
            </a:r>
            <a:endParaRPr lang="fr-FR" sz="1400" i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tabLst>
                <a:tab pos="2419350" algn="l"/>
                <a:tab pos="6638925" algn="l"/>
              </a:tabLs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M.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Pierre TAILLANT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Economiste, Service Transports et Mobilité, Ademe,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Financeur</a:t>
            </a:r>
            <a:endParaRPr lang="fr-FR" sz="1400" i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tabLst>
                <a:tab pos="2419350" algn="l"/>
                <a:tab pos="6638925" algn="l"/>
              </a:tabLs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M.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Jean-Loup MADRE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Directeur de Recherche, Ifsttar / AME / Dest,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Directeur de Thèse</a:t>
            </a:r>
            <a:endParaRPr lang="fr-FR" sz="1400" i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tabLst>
                <a:tab pos="2419350" algn="l"/>
                <a:tab pos="6638925" algn="l"/>
              </a:tabLs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M.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Laurent HIVERT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IDTPE, Ifsttar / AME / Dest,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Encadrant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124744"/>
            <a:ext cx="9144000" cy="27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Quang-Nguyen NGUYEN</a:t>
            </a:r>
          </a:p>
          <a:p>
            <a:pPr algn="ctr"/>
            <a:endParaRPr lang="fr-FR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Articulation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temporelle 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mobilités individuelles et impact CO2</a:t>
            </a:r>
          </a:p>
          <a:p>
            <a:pPr algn="ctr"/>
            <a:r>
              <a:rPr lang="fr-FR" sz="2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dans les différents espaces résidentiels en 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France</a:t>
            </a:r>
            <a:endParaRPr lang="fr-FR" sz="2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(des citadins vertueux, mais uniquement en semaine ?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)</a:t>
            </a:r>
          </a:p>
          <a:p>
            <a:pPr algn="ctr"/>
            <a:endParaRPr lang="fr-FR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Soutenance de la Thèse effectuée à l’Ifsttar / AME / Dest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vec le co-financement de l’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Ademe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(Projet Betti)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>
                <a:solidFill>
                  <a:schemeClr val="accent1">
                    <a:lumMod val="75000"/>
                  </a:schemeClr>
                </a:solidFill>
              </a:rPr>
              <a:pPr/>
              <a:t>1</a:t>
            </a:fld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238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UNIVERSITE PARIS-EST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École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doctorale Organisations, Marchés, Institutions (OMI)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508104" y="6073551"/>
            <a:ext cx="35283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i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Champs-Sur-Marne, le 16 décembre 2014</a:t>
            </a:r>
            <a:endParaRPr lang="fr-FR" sz="1300" i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457200" y="1035725"/>
            <a:ext cx="8229600" cy="3456384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Intervalle de confiance (seuil 95%)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Valeurs moyennes dans les classes (2/6)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395380"/>
              </p:ext>
            </p:extLst>
          </p:nvPr>
        </p:nvGraphicFramePr>
        <p:xfrm>
          <a:off x="755577" y="1244601"/>
          <a:ext cx="5616623" cy="2001520"/>
        </p:xfrm>
        <a:graphic>
          <a:graphicData uri="http://schemas.openxmlformats.org/drawingml/2006/table">
            <a:tbl>
              <a:tblPr/>
              <a:tblGrid>
                <a:gridCol w="1800199"/>
                <a:gridCol w="1031324"/>
                <a:gridCol w="696275"/>
                <a:gridCol w="696275"/>
                <a:gridCol w="696275"/>
                <a:gridCol w="696275"/>
              </a:tblGrid>
              <a:tr h="2794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Ensemble</a:t>
                      </a:r>
                      <a:endParaRPr lang="fr-FR" sz="16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Effectif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56,16M</a:t>
                      </a:r>
                      <a:endParaRPr lang="fr-FR" sz="16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58,1%</a:t>
                      </a:r>
                      <a:endParaRPr lang="fr-FR" sz="16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17,9%</a:t>
                      </a:r>
                      <a:endParaRPr lang="fr-FR" sz="16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17,9%</a:t>
                      </a:r>
                      <a:endParaRPr lang="fr-FR" sz="16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6,1%</a:t>
                      </a:r>
                      <a:endParaRPr lang="fr-FR" sz="16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8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Emission </a:t>
                      </a:r>
                      <a:endParaRPr lang="fr-FR" sz="1600" b="0" i="0" u="none" strike="noStrike" dirty="0" smtClean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fr-FR" sz="1600" b="0" i="0" u="none" strike="noStrike" dirty="0" err="1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CO2/an</a:t>
                      </a:r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fr-FR" sz="16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Ratio </a:t>
                      </a:r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bd-distance / bd-durée</a:t>
                      </a:r>
                      <a:r>
                        <a:rPr lang="fr-FR" sz="1600" b="0" i="0" u="none" strike="noStrike" baseline="0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km/h</a:t>
                      </a:r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) </a:t>
                      </a:r>
                    </a:p>
                    <a:p>
                      <a:pPr algn="l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en semaine</a:t>
                      </a:r>
                      <a:endParaRPr lang="fr-FR" sz="16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26,9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17,4</a:t>
                      </a:r>
                    </a:p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(VPC</a:t>
                      </a:r>
                      <a:r>
                        <a:rPr lang="fr-FR" sz="900" b="0" i="0" u="none" strike="noStrike" baseline="0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 : 20%)</a:t>
                      </a:r>
                      <a:endParaRPr lang="fr-FR" sz="9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(VPC : 80%)</a:t>
                      </a:r>
                      <a:endParaRPr lang="fr-FR" sz="9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37,7 </a:t>
                      </a:r>
                      <a:r>
                        <a:rPr lang="fr-FR" sz="9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(VPC : 91%)</a:t>
                      </a:r>
                      <a:endParaRPr lang="fr-FR" sz="9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31,5 </a:t>
                      </a:r>
                      <a:r>
                        <a:rPr lang="fr-FR" sz="9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(VPC : 74%)</a:t>
                      </a:r>
                      <a:endParaRPr lang="fr-FR" sz="900" b="0" i="0" u="none" strike="noStrike" dirty="0">
                        <a:solidFill>
                          <a:srgbClr val="376092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3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4949"/>
              </p:ext>
            </p:extLst>
          </p:nvPr>
        </p:nvGraphicFramePr>
        <p:xfrm>
          <a:off x="827585" y="4410040"/>
          <a:ext cx="4824535" cy="1827270"/>
        </p:xfrm>
        <a:graphic>
          <a:graphicData uri="http://schemas.openxmlformats.org/drawingml/2006/table">
            <a:tbl>
              <a:tblPr/>
              <a:tblGrid>
                <a:gridCol w="1261802"/>
                <a:gridCol w="1336025"/>
                <a:gridCol w="2226708"/>
              </a:tblGrid>
              <a:tr h="3045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endParaRPr lang="fr-FR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Effectif brut</a:t>
                      </a:r>
                      <a:endParaRPr lang="fr-FR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Moyen (et IC95)</a:t>
                      </a:r>
                      <a:endParaRPr lang="fr-FR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5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Ensemble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18 632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1,79 ± 0,04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5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10 277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0,39 ± 0,01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5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3 557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2,89 ± 0,06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5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3 544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3,55 ± 0,07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5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1 254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6,69 ± 0,26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380312" y="3633201"/>
            <a:ext cx="144016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948264" y="4929345"/>
            <a:ext cx="144015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12360" y="3489185"/>
            <a:ext cx="144015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676456" y="3993241"/>
            <a:ext cx="144016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244408" y="2121033"/>
            <a:ext cx="144016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841320"/>
              </p:ext>
            </p:extLst>
          </p:nvPr>
        </p:nvGraphicFramePr>
        <p:xfrm>
          <a:off x="6516216" y="908720"/>
          <a:ext cx="2428239" cy="5748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20080"/>
          </a:xfrm>
        </p:spPr>
        <p:txBody>
          <a:bodyPr/>
          <a:lstStyle/>
          <a:p>
            <a:r>
              <a:rPr lang="fr-FR" dirty="0" smtClean="0"/>
              <a:t>Des classes nettement liées</a:t>
            </a:r>
            <a:br>
              <a:rPr lang="fr-FR" dirty="0" smtClean="0"/>
            </a:br>
            <a:r>
              <a:rPr lang="fr-FR" dirty="0" smtClean="0"/>
              <a:t>à certains types d’espaces (4/6)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ur chaque tranche de taille d’AU, des variations régulières des centres vers les zones périurbaines éloignées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133792" y="5733256"/>
            <a:ext cx="1992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fr-FR" sz="1200" i="1" dirty="0" smtClean="0">
                <a:latin typeface="Arial" pitchFamily="34" charset="0"/>
                <a:cs typeface="Arial" pitchFamily="34" charset="0"/>
              </a:rPr>
              <a:t>Source : ENTD 2007-2008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phique 5"/>
          <p:cNvGraphicFramePr/>
          <p:nvPr/>
        </p:nvGraphicFramePr>
        <p:xfrm>
          <a:off x="3779912" y="2420888"/>
          <a:ext cx="54006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416194" y="1988840"/>
            <a:ext cx="4692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fr-FR" sz="1400" dirty="0" smtClean="0">
                <a:latin typeface="Arial" pitchFamily="34" charset="0"/>
                <a:cs typeface="Arial" pitchFamily="34" charset="0"/>
              </a:rPr>
              <a:t>Distribution des classes selon le découpage en 14 zones</a:t>
            </a:r>
            <a:endParaRPr lang="fr-FR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51520" y="1916832"/>
            <a:ext cx="396044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La Classe 1 est  fortement représentée </a:t>
            </a:r>
            <a:r>
              <a:rPr lang="fr-FR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dans l’AU de Paris 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Classes </a:t>
            </a:r>
            <a:r>
              <a:rPr lang="fr-FR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 et </a:t>
            </a:r>
            <a:r>
              <a:rPr lang="fr-FR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 sont  plus présentes </a:t>
            </a:r>
            <a:r>
              <a:rPr lang="fr-FR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en zones périurbaines et rurales, </a:t>
            </a:r>
          </a:p>
          <a:p>
            <a:pPr lvl="0">
              <a:lnSpc>
                <a:spcPct val="120000"/>
              </a:lnSpc>
              <a:spcBef>
                <a:spcPct val="20000"/>
              </a:spcBef>
            </a:pPr>
            <a:endParaRPr lang="fr-FR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Classe </a:t>
            </a:r>
            <a:r>
              <a:rPr lang="fr-F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4,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celle des </a:t>
            </a:r>
            <a:r>
              <a:rPr lang="fr-F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fortes longues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distances, touche quasiment </a:t>
            </a:r>
            <a:r>
              <a:rPr lang="fr-F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toutes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aires urbaines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(dès 100 000 hab.  et pas uniquement Paris !)</a:t>
            </a:r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19138" marR="0" lvl="2" indent="18573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250950" algn="l"/>
              </a:tabLst>
              <a:defRPr/>
            </a:pPr>
            <a:endParaRPr kumimoji="0" lang="fr-FR" b="0" i="0" u="non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92175" marR="0" lvl="2" indent="18573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433513" algn="l"/>
              </a:tabLst>
              <a:defRPr/>
            </a:pPr>
            <a:endParaRPr kumimoji="0" lang="fr-FR" b="0" i="0" u="non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déterminants individuels caractérisant les classes (5/6)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46139"/>
              </p:ext>
            </p:extLst>
          </p:nvPr>
        </p:nvGraphicFramePr>
        <p:xfrm>
          <a:off x="323530" y="908714"/>
          <a:ext cx="4464494" cy="5777860"/>
        </p:xfrm>
        <a:graphic>
          <a:graphicData uri="http://schemas.openxmlformats.org/drawingml/2006/table">
            <a:tbl>
              <a:tblPr/>
              <a:tblGrid>
                <a:gridCol w="1970728"/>
                <a:gridCol w="615852"/>
                <a:gridCol w="615852"/>
                <a:gridCol w="615852"/>
                <a:gridCol w="646210"/>
              </a:tblGrid>
              <a:tr h="192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000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 1</a:t>
                      </a: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 2</a:t>
                      </a: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 3</a:t>
                      </a: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 4</a:t>
                      </a: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>
                        <a:alpha val="50000"/>
                      </a:srgb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u="sng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Taille et catégorie d'unité urbaine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Commune rurale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Ville isolée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Banlieue &lt; 200 000 </a:t>
                      </a: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2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Ville centre &lt; 200 000 </a:t>
                      </a: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2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Banlieue &gt; 200 000 </a:t>
                      </a: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2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Ville centre &gt; 200 000 </a:t>
                      </a: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2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Banlieue Paris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Ville centre Paris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Taille d’aire urbaine</a:t>
                      </a:r>
                      <a:endParaRPr lang="fr-FR" sz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Communes hors </a:t>
                      </a: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</a:t>
                      </a:r>
                      <a:endParaRPr lang="fr-FR" sz="11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 </a:t>
                      </a: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100.000 </a:t>
                      </a: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1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 </a:t>
                      </a: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100.000-200.000 </a:t>
                      </a: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1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 </a:t>
                      </a: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200.000-500.000 </a:t>
                      </a: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1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 </a:t>
                      </a: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500.000 </a:t>
                      </a: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1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 </a:t>
                      </a: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Paris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Type d’aire urbaine</a:t>
                      </a:r>
                      <a:endParaRPr lang="fr-FR" sz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espace rural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toutes communes &lt; 100 000 </a:t>
                      </a:r>
                      <a:r>
                        <a:rPr lang="fr-FR" sz="10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0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Périurbain &gt; </a:t>
                      </a: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100 000 </a:t>
                      </a: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2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Banlieue &gt; </a:t>
                      </a: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100 000 </a:t>
                      </a: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hab.</a:t>
                      </a:r>
                      <a:endParaRPr lang="fr-FR" sz="1200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Centre </a:t>
                      </a: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</a:t>
                      </a: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100 000 </a:t>
                      </a:r>
                      <a:r>
                        <a:rPr lang="fr-FR" sz="12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hab</a:t>
                      </a: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périurbain Paris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banlieue Paris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23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Paris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4392" marR="34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4730" y="764704"/>
            <a:ext cx="19077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376092"/>
                </a:solidFill>
                <a:effectLst/>
                <a:latin typeface="Arial" pitchFamily="34" charset="0"/>
                <a:ea typeface="Batang" pitchFamily="18" charset="-127"/>
                <a:cs typeface="Calibri" pitchFamily="34" charset="0"/>
              </a:rPr>
              <a:t>Spatiaux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37609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610363"/>
              </p:ext>
            </p:extLst>
          </p:nvPr>
        </p:nvGraphicFramePr>
        <p:xfrm>
          <a:off x="4896542" y="835107"/>
          <a:ext cx="4139954" cy="5906261"/>
        </p:xfrm>
        <a:graphic>
          <a:graphicData uri="http://schemas.openxmlformats.org/drawingml/2006/table">
            <a:tbl>
              <a:tblPr/>
              <a:tblGrid>
                <a:gridCol w="1625242"/>
                <a:gridCol w="628678"/>
                <a:gridCol w="628678"/>
                <a:gridCol w="628678"/>
                <a:gridCol w="628678"/>
              </a:tblGrid>
              <a:tr h="178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000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 1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 2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 3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 4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>
                        <a:alpha val="50000"/>
                      </a:srgbClr>
                    </a:solidFill>
                  </a:tcPr>
                </a:tc>
              </a:tr>
              <a:tr h="324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u="sng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Tranche d'âge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25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26 - 45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46 - 65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65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u="sng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Genre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masculin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féminin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u="sng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Actif /inactif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actif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 actif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u="sng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Situations professionnelle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Occupe un emploi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Apprenti(e) rémunéré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élève </a:t>
                      </a: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 rémunéré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Chômeur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Retraité(e)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 foyer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Autre situation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62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u="sng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Décile de Revenu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623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endParaRPr lang="fr-FR" sz="1100" b="1" dirty="0">
                        <a:solidFill>
                          <a:srgbClr val="376092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b="1">
                        <a:solidFill>
                          <a:srgbClr val="37609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–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  <a:tr h="1786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39432" marR="39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376092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++</a:t>
                      </a:r>
                    </a:p>
                  </a:txBody>
                  <a:tcPr marL="39432" marR="394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2987826" y="2492896"/>
            <a:ext cx="1080120" cy="57606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2339754" y="2636912"/>
            <a:ext cx="504056" cy="43204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3023324" y="1340768"/>
            <a:ext cx="1080120" cy="43204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4211962" y="2276872"/>
            <a:ext cx="504056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375252" y="1340768"/>
            <a:ext cx="504056" cy="21602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247460" y="1340768"/>
            <a:ext cx="504056" cy="21602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2339754" y="6237312"/>
            <a:ext cx="504056" cy="43204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6" y="3356992"/>
            <a:ext cx="1080120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6" y="4941168"/>
            <a:ext cx="1080120" cy="57606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4211962" y="4941168"/>
            <a:ext cx="504056" cy="21602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4211962" y="5589240"/>
            <a:ext cx="504056" cy="108012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211962" y="4005064"/>
            <a:ext cx="504056" cy="64807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2987826" y="4437112"/>
            <a:ext cx="1080120" cy="21602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3563890" y="3645024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7308304" y="1412776"/>
            <a:ext cx="165618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6588224" y="1196752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6588224" y="1700808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6588224" y="2924944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6588224" y="2348880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6588224" y="3717032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6588224" y="4077072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7236296" y="2132856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8460432" y="2132856"/>
            <a:ext cx="504056" cy="2160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236296" y="2780928"/>
            <a:ext cx="1656184" cy="14401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7236296" y="5805264"/>
            <a:ext cx="1080120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8460432" y="6165304"/>
            <a:ext cx="504056" cy="57606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5004048" y="692696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solidFill>
                  <a:srgbClr val="376092"/>
                </a:solidFill>
                <a:latin typeface="Arial" pitchFamily="34" charset="0"/>
                <a:ea typeface="Batang" pitchFamily="18" charset="-127"/>
                <a:cs typeface="Calibri" pitchFamily="34" charset="0"/>
              </a:rPr>
              <a:t>Autres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37609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7236296" y="3356992"/>
            <a:ext cx="1656184" cy="14401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7308304" y="4869160"/>
            <a:ext cx="1656184" cy="432048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8460432" y="5301208"/>
            <a:ext cx="504056" cy="57606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588224" y="4869160"/>
            <a:ext cx="504056" cy="57606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8460432" y="4149080"/>
            <a:ext cx="504056" cy="21602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21847" y="798572"/>
            <a:ext cx="4680520" cy="2376264"/>
          </a:xfrm>
          <a:prstGeom prst="roundRect">
            <a:avLst/>
          </a:prstGeom>
          <a:noFill/>
          <a:ln w="19050" cmpd="sng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826164" y="4619268"/>
            <a:ext cx="4283968" cy="2178472"/>
          </a:xfrm>
          <a:prstGeom prst="roundRect">
            <a:avLst/>
          </a:prstGeom>
          <a:noFill/>
          <a:ln w="19050" cmpd="sng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2508"/>
            <a:ext cx="9144000" cy="792088"/>
          </a:xfrm>
        </p:spPr>
        <p:txBody>
          <a:bodyPr/>
          <a:lstStyle/>
          <a:p>
            <a:r>
              <a:rPr lang="fr-FR" dirty="0" smtClean="0"/>
              <a:t>En résumé (6/6), chaque classe</a:t>
            </a:r>
            <a:br>
              <a:rPr lang="fr-FR" dirty="0" smtClean="0"/>
            </a:br>
            <a:r>
              <a:rPr lang="fr-FR" dirty="0" smtClean="0"/>
              <a:t>pourrait être emblématique des…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4334"/>
            <a:ext cx="8229600" cy="4968552"/>
          </a:xfrm>
        </p:spPr>
        <p:txBody>
          <a:bodyPr>
            <a:normAutofit/>
          </a:bodyPr>
          <a:lstStyle/>
          <a:p>
            <a:r>
              <a:rPr lang="fr-FR" sz="2100" dirty="0"/>
              <a:t>Classe 1 « peu </a:t>
            </a:r>
            <a:r>
              <a:rPr lang="fr-FR" sz="2100" dirty="0" smtClean="0"/>
              <a:t>mobiles</a:t>
            </a:r>
            <a:r>
              <a:rPr lang="fr-FR" sz="2100" dirty="0"/>
              <a:t> » : </a:t>
            </a:r>
            <a:r>
              <a:rPr lang="fr-FR" sz="1800" dirty="0" smtClean="0">
                <a:solidFill>
                  <a:schemeClr val="accent1"/>
                </a:solidFill>
              </a:rPr>
              <a:t>Résidents </a:t>
            </a:r>
            <a:r>
              <a:rPr lang="fr-FR" sz="1800" dirty="0">
                <a:solidFill>
                  <a:schemeClr val="accent1"/>
                </a:solidFill>
              </a:rPr>
              <a:t>des grands centres urbains, y compris Paris et sa banlieue, </a:t>
            </a:r>
            <a:r>
              <a:rPr lang="fr-FR" sz="1800" dirty="0" smtClean="0">
                <a:solidFill>
                  <a:schemeClr val="accent1"/>
                </a:solidFill>
              </a:rPr>
              <a:t>Inactifs</a:t>
            </a:r>
            <a:r>
              <a:rPr lang="fr-FR" sz="1800" dirty="0">
                <a:solidFill>
                  <a:schemeClr val="accent1"/>
                </a:solidFill>
              </a:rPr>
              <a:t>, modestes</a:t>
            </a:r>
          </a:p>
          <a:p>
            <a:r>
              <a:rPr lang="fr-FR" sz="2100" dirty="0" smtClean="0"/>
              <a:t>Classe </a:t>
            </a:r>
            <a:r>
              <a:rPr lang="fr-FR" sz="2100" dirty="0"/>
              <a:t>2 « </a:t>
            </a:r>
            <a:r>
              <a:rPr lang="fr-FR" sz="2100" dirty="0" smtClean="0"/>
              <a:t>fortement mobiles </a:t>
            </a:r>
            <a:r>
              <a:rPr lang="fr-FR" sz="2100" dirty="0"/>
              <a:t>au weekend» : </a:t>
            </a:r>
            <a:r>
              <a:rPr lang="fr-FR" sz="1800" dirty="0">
                <a:solidFill>
                  <a:schemeClr val="accent1"/>
                </a:solidFill>
              </a:rPr>
              <a:t>Hommes, classes moyennes du rural et du périurbain</a:t>
            </a:r>
          </a:p>
          <a:p>
            <a:r>
              <a:rPr lang="fr-FR" sz="2100" dirty="0"/>
              <a:t>Classe 3 « </a:t>
            </a:r>
            <a:r>
              <a:rPr lang="fr-FR" sz="2100" dirty="0" smtClean="0"/>
              <a:t>fortement mobiles </a:t>
            </a:r>
            <a:r>
              <a:rPr lang="fr-FR" sz="2100" dirty="0"/>
              <a:t>dans la semaine » : </a:t>
            </a:r>
            <a:r>
              <a:rPr lang="fr-FR" sz="1800" dirty="0">
                <a:solidFill>
                  <a:schemeClr val="accent1"/>
                </a:solidFill>
              </a:rPr>
              <a:t>Idem sans distinction de genre, pouvant également se trouver dans les villes isolées, voire dans toutes aires urbaines de moins de 100 000 habitants</a:t>
            </a:r>
          </a:p>
          <a:p>
            <a:r>
              <a:rPr lang="fr-FR" sz="2100" dirty="0"/>
              <a:t>Classe 4 « </a:t>
            </a:r>
            <a:r>
              <a:rPr lang="fr-FR" sz="2100" dirty="0" smtClean="0"/>
              <a:t>fortement mobiles </a:t>
            </a:r>
            <a:r>
              <a:rPr lang="fr-FR" sz="2100" dirty="0"/>
              <a:t>à longue distance » : </a:t>
            </a:r>
            <a:r>
              <a:rPr lang="fr-FR" sz="1800" dirty="0">
                <a:solidFill>
                  <a:schemeClr val="accent1"/>
                </a:solidFill>
              </a:rPr>
              <a:t>Cadres actifs aisés, dans les grandes agglomérations et aires urbaines (y compris Paris et y compris dans leurs banlieues)</a:t>
            </a:r>
          </a:p>
          <a:p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Comportements de mobilité ne sont pas uniquement visibles          (ni uniformes) dans un seul type d’espace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Grande variabilité des comportements individuels entre les classes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Positionner les variables spatiales</a:t>
            </a:r>
            <a:br>
              <a:rPr lang="fr-FR" dirty="0" smtClean="0"/>
            </a:br>
            <a:r>
              <a:rPr lang="fr-FR" dirty="0" smtClean="0"/>
              <a:t>avec des régressions logistiques (1/2)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4192"/>
            <a:ext cx="8229600" cy="5544616"/>
          </a:xfrm>
        </p:spPr>
        <p:txBody>
          <a:bodyPr>
            <a:normAutofit/>
          </a:bodyPr>
          <a:lstStyle/>
          <a:p>
            <a:r>
              <a:rPr lang="fr-FR" dirty="0" smtClean="0"/>
              <a:t>Un même modèle de régression logistique pas-à-pas calé sur chaque classe pour situer le rôle des variables</a:t>
            </a:r>
            <a:r>
              <a:rPr lang="fr-FR" dirty="0"/>
              <a:t> </a:t>
            </a:r>
            <a:r>
              <a:rPr lang="fr-FR" dirty="0" smtClean="0"/>
              <a:t>de localisation résidentielle </a:t>
            </a:r>
            <a:r>
              <a:rPr lang="fr-FR" dirty="0"/>
              <a:t>par rapport aux autres </a:t>
            </a:r>
            <a:r>
              <a:rPr lang="fr-FR" dirty="0" smtClean="0"/>
              <a:t>déterminants individuels </a:t>
            </a:r>
          </a:p>
          <a:p>
            <a:pPr>
              <a:buNone/>
            </a:pPr>
            <a:r>
              <a:rPr lang="fr-FR" sz="1800" dirty="0" smtClean="0">
                <a:solidFill>
                  <a:schemeClr val="accent1"/>
                </a:solidFill>
              </a:rPr>
              <a:t>	</a:t>
            </a:r>
          </a:p>
          <a:p>
            <a:pPr>
              <a:buNone/>
            </a:pPr>
            <a:endParaRPr lang="fr-FR" sz="1800" dirty="0">
              <a:solidFill>
                <a:schemeClr val="accent1"/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fr-FR" sz="1800" dirty="0">
              <a:solidFill>
                <a:schemeClr val="accent1"/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fr-FR" sz="1800" dirty="0">
              <a:solidFill>
                <a:schemeClr val="accent1"/>
              </a:solidFill>
            </a:endParaRPr>
          </a:p>
          <a:p>
            <a:pPr>
              <a:buNone/>
            </a:pPr>
            <a:endParaRPr lang="fr-FR" sz="1600" dirty="0" smtClean="0">
              <a:solidFill>
                <a:schemeClr val="accent1"/>
              </a:solidFill>
            </a:endParaRPr>
          </a:p>
          <a:p>
            <a:pPr marL="896938" indent="0">
              <a:buNone/>
            </a:pPr>
            <a:r>
              <a:rPr lang="fr-FR" sz="1600" dirty="0" smtClean="0">
                <a:solidFill>
                  <a:schemeClr val="accent1"/>
                </a:solidFill>
              </a:rPr>
              <a:t>	</a:t>
            </a:r>
          </a:p>
          <a:p>
            <a:r>
              <a:rPr lang="fr-FR" dirty="0" smtClean="0"/>
              <a:t>Les deux variables géographiques se classent à des positions notables : </a:t>
            </a:r>
          </a:p>
          <a:p>
            <a:pPr lvl="1"/>
            <a:r>
              <a:rPr lang="fr-FR" dirty="0" smtClean="0"/>
              <a:t>Taille de l’aire urbaine (TAU99) </a:t>
            </a:r>
            <a:r>
              <a:rPr lang="fr-FR" dirty="0"/>
              <a:t>:</a:t>
            </a:r>
            <a:r>
              <a:rPr lang="fr-FR" dirty="0" smtClean="0"/>
              <a:t> toujours au 3</a:t>
            </a:r>
            <a:r>
              <a:rPr lang="fr-FR" baseline="30000" dirty="0" smtClean="0"/>
              <a:t>e</a:t>
            </a:r>
            <a:r>
              <a:rPr lang="fr-FR" dirty="0" smtClean="0"/>
              <a:t> ou 4</a:t>
            </a:r>
            <a:r>
              <a:rPr lang="fr-FR" baseline="30000" dirty="0" smtClean="0"/>
              <a:t>e</a:t>
            </a:r>
            <a:r>
              <a:rPr lang="fr-FR" dirty="0" smtClean="0"/>
              <a:t> rang (presque jeu égal avec le revenu) </a:t>
            </a:r>
          </a:p>
          <a:p>
            <a:pPr lvl="1"/>
            <a:r>
              <a:rPr lang="fr-FR" dirty="0" smtClean="0"/>
              <a:t>Type de localisation au sein de l’aire urbaine (Ville-Centre, Banlieue, Périurbain, Rural) </a:t>
            </a:r>
            <a:r>
              <a:rPr lang="fr-FR" dirty="0"/>
              <a:t>:</a:t>
            </a:r>
            <a:r>
              <a:rPr lang="fr-FR" dirty="0" smtClean="0"/>
              <a:t> 2</a:t>
            </a:r>
            <a:r>
              <a:rPr lang="fr-FR" baseline="30000" dirty="0" smtClean="0"/>
              <a:t>e</a:t>
            </a:r>
            <a:r>
              <a:rPr lang="fr-FR" dirty="0" smtClean="0"/>
              <a:t> rang dans la classe 3, </a:t>
            </a:r>
            <a:r>
              <a:rPr lang="fr-FR" dirty="0"/>
              <a:t>5</a:t>
            </a:r>
            <a:r>
              <a:rPr lang="fr-FR" baseline="30000" dirty="0" smtClean="0"/>
              <a:t>e</a:t>
            </a:r>
            <a:r>
              <a:rPr lang="fr-FR" dirty="0" smtClean="0"/>
              <a:t> ailleurs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10400" y="6592267"/>
            <a:ext cx="2133600" cy="365125"/>
          </a:xfrm>
        </p:spPr>
        <p:txBody>
          <a:bodyPr/>
          <a:lstStyle/>
          <a:p>
            <a:fld id="{FEDAF4A0-3EA4-4347-BC60-8C1EC8A14E6B}" type="slidenum">
              <a:rPr lang="fr-FR" smtClean="0"/>
              <a:pPr/>
              <a:t>14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11542"/>
              </p:ext>
            </p:extLst>
          </p:nvPr>
        </p:nvGraphicFramePr>
        <p:xfrm>
          <a:off x="1403648" y="2204864"/>
          <a:ext cx="6768751" cy="2172240"/>
        </p:xfrm>
        <a:graphic>
          <a:graphicData uri="http://schemas.openxmlformats.org/drawingml/2006/table">
            <a:tbl>
              <a:tblPr/>
              <a:tblGrid>
                <a:gridCol w="700247"/>
                <a:gridCol w="1517126"/>
                <a:gridCol w="1517126"/>
                <a:gridCol w="1517126"/>
                <a:gridCol w="1517126"/>
              </a:tblGrid>
              <a:tr h="2286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Rang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Classe 1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Classe 2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Classe 3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Classe 4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Tranche-Age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Tranche-Age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Tranche-Age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Revenu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Revenu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Sexe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Type-</a:t>
                      </a:r>
                      <a:r>
                        <a:rPr lang="fr-FR" sz="1800" b="1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loc</a:t>
                      </a:r>
                      <a:endParaRPr lang="fr-FR" sz="18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Tranche-Age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TAU99</a:t>
                      </a:r>
                      <a:endParaRPr lang="fr-FR" sz="18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TAU99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TAU99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Sexe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Sexe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Revenu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Revenu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TAU99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Type-</a:t>
                      </a:r>
                      <a:r>
                        <a:rPr lang="fr-FR" sz="1800" b="1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loc</a:t>
                      </a:r>
                      <a:endParaRPr lang="fr-FR" sz="18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Type-</a:t>
                      </a:r>
                      <a:r>
                        <a:rPr lang="fr-FR" sz="1800" b="1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loc</a:t>
                      </a:r>
                      <a:endParaRPr lang="fr-FR" sz="18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Actif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Type-</a:t>
                      </a:r>
                      <a:r>
                        <a:rPr lang="fr-FR" sz="1800" b="1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loc</a:t>
                      </a:r>
                      <a:endParaRPr lang="fr-FR" sz="18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Actif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Actif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Sexe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fr-FR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Actif</a:t>
                      </a:r>
                      <a:endParaRPr lang="fr-FR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360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53403"/>
              </p:ext>
            </p:extLst>
          </p:nvPr>
        </p:nvGraphicFramePr>
        <p:xfrm>
          <a:off x="467544" y="1052736"/>
          <a:ext cx="8411198" cy="4824544"/>
        </p:xfrm>
        <a:graphic>
          <a:graphicData uri="http://schemas.openxmlformats.org/drawingml/2006/table">
            <a:tbl>
              <a:tblPr/>
              <a:tblGrid>
                <a:gridCol w="3650142"/>
                <a:gridCol w="1190264"/>
                <a:gridCol w="1190264"/>
                <a:gridCol w="1190264"/>
                <a:gridCol w="1190264"/>
              </a:tblGrid>
              <a:tr h="3015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modalité de la variable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&lt; 25 ans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25 - 45 ans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45 - 65 ans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&gt; 65 ans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Commune hors AU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&lt; 15 000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15 – 20 000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20 – 25 000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25 – 35 000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35 – 50 000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50 – 100 000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100 – 200 000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200 – 500 000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de-DE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&gt; 500 000 hab.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3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AU de Paris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 dirty="0">
                          <a:solidFill>
                            <a:srgbClr val="37609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5870" marR="15870" marT="1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de sur-risques (</a:t>
            </a:r>
            <a:r>
              <a:rPr lang="fr-FR" i="1" dirty="0" err="1" smtClean="0"/>
              <a:t>odds</a:t>
            </a:r>
            <a:r>
              <a:rPr lang="fr-FR" i="1" dirty="0" smtClean="0"/>
              <a:t> ratios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d’appartenance</a:t>
            </a:r>
            <a:r>
              <a:rPr lang="fr-FR" dirty="0"/>
              <a:t> </a:t>
            </a:r>
            <a:r>
              <a:rPr lang="fr-FR" dirty="0" smtClean="0"/>
              <a:t>aux classes : le rôle du spatial (2/2)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6372200" y="5445224"/>
            <a:ext cx="1452123" cy="512514"/>
          </a:xfrm>
          <a:prstGeom prst="round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4021938" y="1234901"/>
            <a:ext cx="1414158" cy="537915"/>
          </a:xfrm>
          <a:prstGeom prst="round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12547" y="5945162"/>
            <a:ext cx="8741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1"/>
                </a:solidFill>
              </a:rPr>
              <a:t>La probabilité d’appartenir à la classe 1 est multipliée par 6,7 pour les moins de 25 ans</a:t>
            </a:r>
          </a:p>
          <a:p>
            <a:r>
              <a:rPr lang="fr-FR" i="1" dirty="0" smtClean="0">
                <a:solidFill>
                  <a:schemeClr val="accent1"/>
                </a:solidFill>
              </a:rPr>
              <a:t>La probabilité d’appartenir à la classe 3 est divisée par 2 pour les résidents de l’AU de Paris</a:t>
            </a:r>
            <a:endParaRPr lang="fr-FR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6305"/>
            <a:ext cx="9144000" cy="720080"/>
          </a:xfrm>
        </p:spPr>
        <p:txBody>
          <a:bodyPr/>
          <a:lstStyle/>
          <a:p>
            <a:r>
              <a:rPr lang="fr-FR" dirty="0" smtClean="0"/>
              <a:t>Effet barbecue (1/2) : Weekend vs. Semaine, </a:t>
            </a:r>
            <a:br>
              <a:rPr lang="fr-FR" dirty="0" smtClean="0"/>
            </a:br>
            <a:r>
              <a:rPr lang="fr-FR" dirty="0" smtClean="0"/>
              <a:t>compensation des mobilités locales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3538736" cy="3888432"/>
          </a:xfrm>
        </p:spPr>
        <p:txBody>
          <a:bodyPr>
            <a:normAutofit/>
          </a:bodyPr>
          <a:lstStyle/>
          <a:p>
            <a:pPr marL="0" indent="3175">
              <a:buNone/>
            </a:pPr>
            <a:r>
              <a:rPr lang="fr-FR" dirty="0" smtClean="0"/>
              <a:t>Ratio d’émission de CO2 </a:t>
            </a:r>
            <a:endParaRPr lang="fr-FR" dirty="0"/>
          </a:p>
          <a:p>
            <a:pPr marL="0" indent="3175"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1"/>
                </a:solidFill>
                <a:ea typeface="Batang" pitchFamily="18" charset="-127"/>
                <a:cs typeface="Calibri" pitchFamily="34" charset="0"/>
              </a:rPr>
              <a:t>(</a:t>
            </a:r>
            <a:r>
              <a:rPr lang="fr-FR" dirty="0">
                <a:solidFill>
                  <a:schemeClr val="accent1"/>
                </a:solidFill>
                <a:ea typeface="Batang" pitchFamily="18" charset="-127"/>
                <a:cs typeface="Calibri" pitchFamily="34" charset="0"/>
              </a:rPr>
              <a:t>2 jours weekend </a:t>
            </a:r>
            <a:endParaRPr lang="fr-FR" dirty="0" smtClean="0">
              <a:solidFill>
                <a:schemeClr val="accent1"/>
              </a:solidFill>
              <a:ea typeface="Batang" pitchFamily="18" charset="-127"/>
              <a:cs typeface="Calibri" pitchFamily="34" charset="0"/>
            </a:endParaRPr>
          </a:p>
          <a:p>
            <a:pPr marL="0" indent="3175"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1"/>
                </a:solidFill>
                <a:ea typeface="Batang" pitchFamily="18" charset="-127"/>
                <a:cs typeface="Calibri" pitchFamily="34" charset="0"/>
              </a:rPr>
              <a:t>par rapport</a:t>
            </a:r>
          </a:p>
          <a:p>
            <a:pPr marL="0" indent="3175"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1"/>
                </a:solidFill>
                <a:ea typeface="Batang" pitchFamily="18" charset="-127"/>
                <a:cs typeface="Calibri" pitchFamily="34" charset="0"/>
              </a:rPr>
              <a:t>aux </a:t>
            </a:r>
            <a:r>
              <a:rPr lang="fr-FR" dirty="0">
                <a:solidFill>
                  <a:schemeClr val="accent1"/>
                </a:solidFill>
                <a:ea typeface="Batang" pitchFamily="18" charset="-127"/>
                <a:cs typeface="Calibri" pitchFamily="34" charset="0"/>
              </a:rPr>
              <a:t>5 jours de semaine</a:t>
            </a:r>
            <a:r>
              <a:rPr lang="fr-FR" dirty="0" smtClean="0">
                <a:solidFill>
                  <a:schemeClr val="accent1"/>
                </a:solidFill>
                <a:ea typeface="Batang" pitchFamily="18" charset="-127"/>
                <a:cs typeface="Calibri" pitchFamily="34" charset="0"/>
              </a:rPr>
              <a:t>)</a:t>
            </a:r>
          </a:p>
          <a:p>
            <a:pPr marL="0" indent="3175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centres des pôles urbains ont les ratios les plus élevés avec plus d’un tiers des émissions le weekend</a:t>
            </a:r>
          </a:p>
          <a:p>
            <a:pPr marL="400050" lvl="1" indent="0">
              <a:buNone/>
            </a:pPr>
            <a:r>
              <a:rPr lang="fr-FR" dirty="0">
                <a:solidFill>
                  <a:srgbClr val="376092"/>
                </a:solidFill>
                <a:ea typeface="Batang" pitchFamily="18" charset="-127"/>
                <a:cs typeface="Calibri" pitchFamily="34" charset="0"/>
              </a:rPr>
              <a:t>Notamment </a:t>
            </a:r>
            <a:r>
              <a:rPr lang="fr-FR" dirty="0" smtClean="0">
                <a:solidFill>
                  <a:srgbClr val="376092"/>
                </a:solidFill>
                <a:ea typeface="Batang" pitchFamily="18" charset="-127"/>
                <a:cs typeface="Calibri" pitchFamily="34" charset="0"/>
              </a:rPr>
              <a:t>dans les </a:t>
            </a:r>
            <a:r>
              <a:rPr lang="fr-FR" dirty="0">
                <a:solidFill>
                  <a:srgbClr val="376092"/>
                </a:solidFill>
                <a:ea typeface="Batang" pitchFamily="18" charset="-127"/>
                <a:cs typeface="Calibri" pitchFamily="34" charset="0"/>
              </a:rPr>
              <a:t>AU de 100 à 200 000 habitants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16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03758"/>
              </p:ext>
            </p:extLst>
          </p:nvPr>
        </p:nvGraphicFramePr>
        <p:xfrm>
          <a:off x="4139952" y="1351930"/>
          <a:ext cx="4752525" cy="4597350"/>
        </p:xfrm>
        <a:graphic>
          <a:graphicData uri="http://schemas.openxmlformats.org/drawingml/2006/table">
            <a:tbl>
              <a:tblPr/>
              <a:tblGrid>
                <a:gridCol w="454457"/>
                <a:gridCol w="3191954"/>
                <a:gridCol w="1106114"/>
              </a:tblGrid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376092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Ensemble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30,0%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Rural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29,8%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Toutes communes,… &lt;100K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28,3%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Périurbain  AU 100-200K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28,0%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Banlieue AU 100-200K 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30,4%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Centre AU 100-200K 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40,1%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Périurbain  AU 200-500K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27,8%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Banlieue AU 200-500K 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24,2%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Centre AU 200-500K 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36,5%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Périurbain  AU &gt;500K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25,3%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Banlieue AU &gt;500K 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35,5%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11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Centre AU &gt;500K  hab.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33,8%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Périurbain AU </a:t>
                      </a:r>
                      <a:r>
                        <a:rPr lang="fr-FR" sz="1600" dirty="0" smtClean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de Paris</a:t>
                      </a:r>
                      <a:endParaRPr lang="fr-FR" sz="1600" dirty="0">
                        <a:solidFill>
                          <a:srgbClr val="376092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27,8%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Banlieue AU de Paris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30,5%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Paris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76092"/>
                          </a:solidFill>
                          <a:latin typeface="Arial"/>
                          <a:ea typeface="Times New Roman"/>
                        </a:rPr>
                        <a:t>37,8%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/>
          <a:lstStyle/>
          <a:p>
            <a:r>
              <a:rPr lang="fr-FR" dirty="0" smtClean="0"/>
              <a:t>Effet barbecue (2/2) : weekend tenant compte </a:t>
            </a:r>
            <a:br>
              <a:rPr lang="fr-FR" dirty="0" smtClean="0"/>
            </a:br>
            <a:r>
              <a:rPr lang="fr-FR" dirty="0" smtClean="0"/>
              <a:t>des longues distances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fr-FR" sz="1800" dirty="0" smtClean="0"/>
              <a:t>Sur l’ensemble de la population, les voyages à longue distance inclus dans un weekend pèsent seulement comme 4% des émissions de semaine</a:t>
            </a:r>
          </a:p>
          <a:p>
            <a:r>
              <a:rPr lang="fr-FR" sz="1800" dirty="0" smtClean="0"/>
              <a:t>Mais chez ceux qui ont au moins un tel voyage de weekend, ces émissions comptent pour :</a:t>
            </a:r>
          </a:p>
          <a:p>
            <a:pPr lvl="1"/>
            <a:r>
              <a:rPr lang="fr-FR" sz="1600" dirty="0"/>
              <a:t>L</a:t>
            </a:r>
            <a:r>
              <a:rPr lang="fr-FR" sz="1600" dirty="0" smtClean="0"/>
              <a:t>a moitié de leurs émissions longue distance (plutôt un tiers dans la </a:t>
            </a:r>
            <a:r>
              <a:rPr lang="fr-FR" sz="1600" dirty="0"/>
              <a:t>classe </a:t>
            </a:r>
            <a:r>
              <a:rPr lang="fr-FR" sz="1600" dirty="0" smtClean="0"/>
              <a:t>4) </a:t>
            </a:r>
            <a:endParaRPr lang="fr-FR" sz="1600" dirty="0"/>
          </a:p>
          <a:p>
            <a:pPr lvl="1"/>
            <a:r>
              <a:rPr lang="fr-FR" sz="1600" dirty="0" smtClean="0"/>
              <a:t>Le tiers de leurs émissions totales (plutôt la moitié dans la classe 1)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marL="0" lvl="1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Au total :</a:t>
            </a:r>
            <a:endParaRPr lang="fr-FR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1800" dirty="0"/>
              <a:t>En local, l’effet montré n’est pas suffisamment fort (de 25 à 40%</a:t>
            </a:r>
            <a:r>
              <a:rPr lang="fr-FR" sz="1800" dirty="0" smtClean="0"/>
              <a:t>) pour parler de compensation </a:t>
            </a:r>
            <a:r>
              <a:rPr lang="fr-FR" sz="1800" dirty="0"/>
              <a:t>: les habitants des (grands) centres villes ne ruinent pas durant le weekend leurs comportements « vertueux » de la semaine </a:t>
            </a:r>
          </a:p>
          <a:p>
            <a:pPr>
              <a:buFont typeface="Wingdings" pitchFamily="2" charset="2"/>
              <a:buChar char="Ø"/>
            </a:pPr>
            <a:r>
              <a:rPr lang="fr-FR" sz="1800" dirty="0"/>
              <a:t>Le phénomène des WE à longue distance est minoritaire mais touche les 4 </a:t>
            </a:r>
            <a:r>
              <a:rPr lang="fr-FR" sz="1800" dirty="0" smtClean="0"/>
              <a:t>classes, y compris 2 et 3, donc aussi des petites AU, des zones périurbaines et rurales</a:t>
            </a:r>
            <a:endParaRPr lang="fr-FR" sz="1800" dirty="0"/>
          </a:p>
          <a:p>
            <a:pPr>
              <a:buFont typeface="Wingdings" pitchFamily="2" charset="2"/>
              <a:buChar char="Ø"/>
            </a:pPr>
            <a:r>
              <a:rPr lang="fr-FR" sz="1800" dirty="0" smtClean="0"/>
              <a:t>Des compensations de type « Effet barbecue » (tenant compte du local et WE LD) sont observables, peu nombreuses, et pas </a:t>
            </a:r>
            <a:r>
              <a:rPr lang="fr-FR" sz="1800" dirty="0"/>
              <a:t>exclusivement </a:t>
            </a:r>
            <a:r>
              <a:rPr lang="fr-FR" sz="1800" dirty="0" smtClean="0"/>
              <a:t>à Paris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90182"/>
            <a:ext cx="8229600" cy="57606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600" dirty="0" smtClean="0"/>
              <a:t>Conclusion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fr-FR" sz="1600" dirty="0" smtClean="0"/>
              <a:t>Reconstitution de l'année de mobilité en articulant les 3 segments du local et de la LD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fr-FR" sz="1600" dirty="0" smtClean="0"/>
              <a:t>Il en découle 4 profil-types d’émissions selon des déterminants individuels, soulignant le rôle, notable parmi d’autres, des variables de localisation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fr-FR" sz="1600" dirty="0" smtClean="0"/>
              <a:t>Effet barbecue (où le WE </a:t>
            </a:r>
            <a:r>
              <a:rPr lang="fr-FR" sz="1600" dirty="0"/>
              <a:t>à</a:t>
            </a:r>
            <a:r>
              <a:rPr lang="fr-FR" sz="1600" dirty="0" smtClean="0"/>
              <a:t> LD compense la semaine) : parfois mais rarement visible, pas exclusivement parisien, et pas toujours citadin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fr-FR" sz="1600" dirty="0" smtClean="0"/>
              <a:t>Également étudiées quelques thématiques particulières : genre, motifs et le rôle du taux d’occupation des voitures sur l’émission de CO2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fr-FR" sz="1600" dirty="0" smtClean="0"/>
              <a:t>Quelques conclusions pratiques pour les politiques des transports et de réduction du CO2 : dans quels espaces porter les efforts ? </a:t>
            </a:r>
            <a:r>
              <a:rPr lang="fr-FR" sz="1600" dirty="0"/>
              <a:t>F</a:t>
            </a:r>
            <a:r>
              <a:rPr lang="fr-FR" sz="1600" dirty="0" smtClean="0"/>
              <a:t>avoriser le covoiturage, notamment en zone peu dense ?</a:t>
            </a:r>
            <a:endParaRPr lang="fr-FR" sz="9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fr-FR" sz="900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600" dirty="0" smtClean="0"/>
              <a:t>Pistes de recherche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600" dirty="0" smtClean="0"/>
              <a:t>Etude rétrospective en comparant avec la dernière enquête ETC 1993-1994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400" dirty="0" smtClean="0"/>
              <a:t>Difficulté : dans l’ETC, les mobilités locale et à longue distance étaient recueillies pour des individus tirés au sort indépendamment =&gt; pas de désagrégation individuelle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600" dirty="0" smtClean="0"/>
              <a:t>Estimation des consommations énergétiques et des autres émissions (polluants nocifs) du transport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600" dirty="0" smtClean="0"/>
              <a:t>Extension : amélioration de la reconstitution à l’année de la mobilité individuelle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r-FR" sz="1400" dirty="0" smtClean="0"/>
              <a:t>Par l’allongement des périodes observées (local et longue distance)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r-FR" sz="1400" dirty="0" smtClean="0"/>
              <a:t>Et par le recours à de nouvelles technologies d’enquête (ex: GPS, </a:t>
            </a:r>
            <a:r>
              <a:rPr lang="fr-FR" sz="1400" i="1" dirty="0" err="1" smtClean="0"/>
              <a:t>smartphones</a:t>
            </a:r>
            <a:r>
              <a:rPr lang="fr-FR" sz="1400" dirty="0" smtClean="0"/>
              <a:t>) sans rupture entre mobilité locale et à longue distance, ni « angles morts »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fr-FR" sz="16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1930822"/>
            <a:ext cx="9144000" cy="1714202"/>
          </a:xfrm>
        </p:spPr>
        <p:txBody>
          <a:bodyPr/>
          <a:lstStyle/>
          <a:p>
            <a:r>
              <a:rPr lang="fr-FR" sz="2400" dirty="0" smtClean="0"/>
              <a:t>Merci de votre attention</a:t>
            </a:r>
            <a:endParaRPr lang="fr-FR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6524" y="4797152"/>
            <a:ext cx="9117475" cy="72008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fr-FR" sz="1600" b="1" dirty="0" smtClean="0"/>
              <a:t>Quang-Nguyen NGUYEN</a:t>
            </a:r>
          </a:p>
          <a:p>
            <a:pPr algn="ctr">
              <a:buNone/>
              <a:defRPr/>
            </a:pPr>
            <a:r>
              <a:rPr lang="fr-FR" sz="1600" dirty="0" smtClean="0">
                <a:solidFill>
                  <a:srgbClr val="00A6A7"/>
                </a:solidFill>
              </a:rPr>
              <a:t>quangnguyen.nguyen@gmx.fr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7931" y="967989"/>
            <a:ext cx="8435280" cy="5544616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fr-FR" dirty="0">
                <a:solidFill>
                  <a:srgbClr val="1F497D"/>
                </a:solidFill>
              </a:rPr>
              <a:t>Problématique à </a:t>
            </a:r>
            <a:r>
              <a:rPr lang="fr-FR" dirty="0">
                <a:solidFill>
                  <a:srgbClr val="254061"/>
                </a:solidFill>
              </a:rPr>
              <a:t>l’origine : « Effet Barbecue </a:t>
            </a:r>
            <a:r>
              <a:rPr lang="fr-FR" dirty="0" smtClean="0">
                <a:solidFill>
                  <a:srgbClr val="254061"/>
                </a:solidFill>
              </a:rPr>
              <a:t>» </a:t>
            </a:r>
          </a:p>
          <a:p>
            <a:pPr marL="457200" lvl="3" indent="0">
              <a:buNone/>
            </a:pPr>
            <a:r>
              <a:rPr lang="fr-FR" sz="1800" dirty="0" smtClean="0">
                <a:solidFill>
                  <a:schemeClr val="accent1"/>
                </a:solidFill>
              </a:rPr>
              <a:t>Par </a:t>
            </a:r>
            <a:r>
              <a:rPr lang="fr-FR" sz="1800" dirty="0">
                <a:solidFill>
                  <a:schemeClr val="accent1"/>
                </a:solidFill>
              </a:rPr>
              <a:t>opposition aux résidants périurbains, voit-on les Parisiens vertueux en semaine mais ruinant leurs efforts le week-end (par besoin de ‘</a:t>
            </a:r>
            <a:r>
              <a:rPr lang="fr-FR" sz="1800" dirty="0" smtClean="0">
                <a:solidFill>
                  <a:schemeClr val="accent1"/>
                </a:solidFill>
              </a:rPr>
              <a:t>verdure et d’air pur’</a:t>
            </a:r>
            <a:r>
              <a:rPr lang="fr-FR" sz="1800" dirty="0">
                <a:solidFill>
                  <a:schemeClr val="accent1"/>
                </a:solidFill>
              </a:rPr>
              <a:t>)? Et eux uniquement </a:t>
            </a:r>
            <a:r>
              <a:rPr lang="fr-FR" sz="1800" dirty="0" smtClean="0">
                <a:solidFill>
                  <a:schemeClr val="accent1"/>
                </a:solidFill>
              </a:rPr>
              <a:t>?</a:t>
            </a:r>
            <a:endParaRPr lang="fr-FR" sz="1400" dirty="0" smtClean="0">
              <a:solidFill>
                <a:schemeClr val="accent1"/>
              </a:solidFill>
            </a:endParaRPr>
          </a:p>
          <a:p>
            <a:pPr marL="457200" lvl="3" indent="0">
              <a:buNone/>
            </a:pPr>
            <a:endParaRPr lang="fr-FR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254061"/>
                </a:solidFill>
              </a:rPr>
              <a:t>Moyen : Diagnostic environnemental </a:t>
            </a:r>
            <a:r>
              <a:rPr lang="fr-FR" sz="1800" dirty="0">
                <a:solidFill>
                  <a:srgbClr val="254061"/>
                </a:solidFill>
              </a:rPr>
              <a:t>de la mobilité annuelle individuelle</a:t>
            </a:r>
            <a:r>
              <a:rPr lang="fr-FR" sz="1800" dirty="0">
                <a:solidFill>
                  <a:schemeClr val="accent1"/>
                </a:solidFill>
              </a:rPr>
              <a:t>, </a:t>
            </a:r>
            <a:r>
              <a:rPr lang="fr-FR" sz="1800" dirty="0" smtClean="0">
                <a:solidFill>
                  <a:schemeClr val="accent1"/>
                </a:solidFill>
              </a:rPr>
              <a:t>sur les </a:t>
            </a:r>
            <a:r>
              <a:rPr lang="fr-FR" sz="1800" dirty="0">
                <a:solidFill>
                  <a:schemeClr val="accent1"/>
                </a:solidFill>
              </a:rPr>
              <a:t>trois temps de </a:t>
            </a:r>
            <a:r>
              <a:rPr lang="fr-FR" sz="1800" dirty="0" smtClean="0">
                <a:solidFill>
                  <a:schemeClr val="accent1"/>
                </a:solidFill>
              </a:rPr>
              <a:t>la mobilité (en semaine, en weekend, et à longue distance)</a:t>
            </a:r>
          </a:p>
          <a:p>
            <a:pPr marL="742950" lvl="2" indent="-342900">
              <a:buFont typeface="Arial"/>
              <a:buChar char="•"/>
            </a:pPr>
            <a:r>
              <a:rPr lang="fr-FR" b="1" dirty="0">
                <a:solidFill>
                  <a:schemeClr val="accent1"/>
                </a:solidFill>
              </a:rPr>
              <a:t>Reconstitution exhaustive d’une année de mobilité individuelle</a:t>
            </a:r>
            <a:r>
              <a:rPr lang="fr-FR" dirty="0">
                <a:solidFill>
                  <a:schemeClr val="accent1"/>
                </a:solidFill>
              </a:rPr>
              <a:t>, à partir des données de l’enquête nationale de transport ENTD 2007-</a:t>
            </a:r>
            <a:r>
              <a:rPr lang="fr-FR" dirty="0" smtClean="0">
                <a:solidFill>
                  <a:schemeClr val="accent1"/>
                </a:solidFill>
              </a:rPr>
              <a:t>2008</a:t>
            </a:r>
          </a:p>
          <a:p>
            <a:pPr marL="742950" lvl="2" indent="-342900">
              <a:buFont typeface="Arial"/>
              <a:buChar char="•"/>
            </a:pPr>
            <a:r>
              <a:rPr lang="fr-FR" b="1" dirty="0" smtClean="0">
                <a:solidFill>
                  <a:schemeClr val="accent1"/>
                </a:solidFill>
              </a:rPr>
              <a:t>Analyse </a:t>
            </a:r>
            <a:r>
              <a:rPr lang="fr-FR" b="1" dirty="0">
                <a:solidFill>
                  <a:schemeClr val="accent1"/>
                </a:solidFill>
              </a:rPr>
              <a:t>typologique </a:t>
            </a:r>
            <a:r>
              <a:rPr lang="fr-FR" dirty="0">
                <a:solidFill>
                  <a:schemeClr val="accent1"/>
                </a:solidFill>
              </a:rPr>
              <a:t>de l’impact environnemental (émission de CO2) des déplacements selon différentes caractéristiques, dont les types d’espace de </a:t>
            </a:r>
            <a:r>
              <a:rPr lang="fr-FR" dirty="0" smtClean="0">
                <a:solidFill>
                  <a:schemeClr val="accent1"/>
                </a:solidFill>
              </a:rPr>
              <a:t>résidence</a:t>
            </a:r>
            <a:endParaRPr lang="fr-FR" sz="2800" dirty="0">
              <a:solidFill>
                <a:schemeClr val="accent1"/>
              </a:solidFill>
            </a:endParaRPr>
          </a:p>
          <a:p>
            <a:pPr marL="400050" lvl="2" indent="0">
              <a:buNone/>
            </a:pPr>
            <a:endParaRPr lang="fr-FR" sz="1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1F497D"/>
                </a:solidFill>
              </a:rPr>
              <a:t>But : Mieux connaître l’articulation temporelle de ces comportements de mobilité en répondant aux questions :</a:t>
            </a:r>
          </a:p>
          <a:p>
            <a:pPr marL="742950" lvl="3" indent="-285750">
              <a:buFont typeface="Arial"/>
              <a:buChar char="•"/>
            </a:pPr>
            <a:r>
              <a:rPr lang="fr-FR" sz="1800" dirty="0" smtClean="0">
                <a:solidFill>
                  <a:schemeClr val="accent1"/>
                </a:solidFill>
              </a:rPr>
              <a:t>Les </a:t>
            </a:r>
            <a:r>
              <a:rPr lang="fr-FR" sz="1800" dirty="0">
                <a:solidFill>
                  <a:schemeClr val="accent1"/>
                </a:solidFill>
              </a:rPr>
              <a:t>profils d’émission </a:t>
            </a:r>
            <a:r>
              <a:rPr lang="fr-FR" sz="1800" dirty="0" smtClean="0">
                <a:solidFill>
                  <a:schemeClr val="accent1"/>
                </a:solidFill>
              </a:rPr>
              <a:t>permettent-ils de </a:t>
            </a:r>
            <a:r>
              <a:rPr lang="fr-FR" sz="1800" dirty="0">
                <a:solidFill>
                  <a:schemeClr val="accent1"/>
                </a:solidFill>
              </a:rPr>
              <a:t>déduire où les individus habitent ? </a:t>
            </a:r>
            <a:endParaRPr lang="fr-FR" sz="1800" dirty="0" smtClean="0">
              <a:solidFill>
                <a:schemeClr val="accent1"/>
              </a:solidFill>
            </a:endParaRPr>
          </a:p>
          <a:p>
            <a:pPr marL="742950" lvl="3" indent="-285750">
              <a:buFont typeface="Arial"/>
              <a:buChar char="•"/>
            </a:pPr>
            <a:r>
              <a:rPr lang="fr-FR" sz="1800" dirty="0" smtClean="0">
                <a:solidFill>
                  <a:schemeClr val="accent1"/>
                </a:solidFill>
              </a:rPr>
              <a:t>Comment </a:t>
            </a:r>
            <a:r>
              <a:rPr lang="fr-FR" sz="1800" dirty="0">
                <a:solidFill>
                  <a:schemeClr val="accent1"/>
                </a:solidFill>
              </a:rPr>
              <a:t>se situent ces variables géographiques par rapport aux autres caractéristiques individuelles ?</a:t>
            </a:r>
          </a:p>
          <a:p>
            <a:pPr marL="0" indent="0">
              <a:buNone/>
            </a:pPr>
            <a:endParaRPr lang="fr-FR" sz="1800" dirty="0" smtClean="0">
              <a:solidFill>
                <a:srgbClr val="1F497D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 </a:t>
            </a:r>
            <a:r>
              <a:rPr lang="fr-FR" dirty="0" smtClean="0"/>
              <a:t>saisonnier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28063"/>
              </p:ext>
            </p:extLst>
          </p:nvPr>
        </p:nvGraphicFramePr>
        <p:xfrm>
          <a:off x="467544" y="1124744"/>
          <a:ext cx="8352929" cy="2052320"/>
        </p:xfrm>
        <a:graphic>
          <a:graphicData uri="http://schemas.openxmlformats.org/drawingml/2006/table">
            <a:tbl>
              <a:tblPr/>
              <a:tblGrid>
                <a:gridCol w="1329326"/>
                <a:gridCol w="872991"/>
                <a:gridCol w="966035"/>
                <a:gridCol w="1514050"/>
                <a:gridCol w="1507892"/>
                <a:gridCol w="1130919"/>
                <a:gridCol w="1031716"/>
              </a:tblGrid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Vague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mai-juin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juillet-août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sept.-octobre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nov.-décembre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jan.-février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mars-avril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22946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1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4.1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4.2 (*)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20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11446"/>
              </p:ext>
            </p:extLst>
          </p:nvPr>
        </p:nvGraphicFramePr>
        <p:xfrm>
          <a:off x="467544" y="3856444"/>
          <a:ext cx="2160240" cy="2308860"/>
        </p:xfrm>
        <a:graphic>
          <a:graphicData uri="http://schemas.openxmlformats.org/drawingml/2006/table">
            <a:tbl>
              <a:tblPr/>
              <a:tblGrid>
                <a:gridCol w="689586"/>
                <a:gridCol w="1470654"/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Modèle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initial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+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Rang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Variable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Revenu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Tranche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d’â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Sexe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Vague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TAU99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Typ-loc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Actif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67544" y="342900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Régression logistique pas-à-pas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115320"/>
              </p:ext>
            </p:extLst>
          </p:nvPr>
        </p:nvGraphicFramePr>
        <p:xfrm>
          <a:off x="5436096" y="4160873"/>
          <a:ext cx="2520280" cy="1539240"/>
        </p:xfrm>
        <a:graphic>
          <a:graphicData uri="http://schemas.openxmlformats.org/drawingml/2006/table">
            <a:tbl>
              <a:tblPr/>
              <a:tblGrid>
                <a:gridCol w="1224136"/>
                <a:gridCol w="129614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Sur-risques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Vague 2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vs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1,6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Vague 3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vs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1,6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vague 4 vs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0,9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vague 5 vs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0,8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vague 6 vs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0,8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572000" y="3429000"/>
            <a:ext cx="4328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Sur-risques (odds-ratio) des vagues dans la classe 4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69269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Répartition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vagues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d’enquête dans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chaque classe</a:t>
            </a:r>
          </a:p>
        </p:txBody>
      </p:sp>
    </p:spTree>
    <p:extLst>
      <p:ext uri="{BB962C8B-B14F-4D97-AF65-F5344CB8AC3E}">
        <p14:creationId xmlns:p14="http://schemas.microsoft.com/office/powerpoint/2010/main" val="73794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Variante détaillée à 7 classes</a:t>
            </a:r>
            <a:br>
              <a:rPr lang="fr-FR" dirty="0" smtClean="0"/>
            </a:br>
            <a:r>
              <a:rPr lang="fr-FR" dirty="0" smtClean="0"/>
              <a:t>dissociant les plus fortes disparités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sz="2300" dirty="0" smtClean="0"/>
              <a:t>Classe 2 (plus forts émetteurs de WE) se sépare en deux parties, dont l’une (2.2) est de loin la plus émettrice en local le weekend</a:t>
            </a:r>
          </a:p>
          <a:p>
            <a:pPr>
              <a:lnSpc>
                <a:spcPct val="120000"/>
              </a:lnSpc>
            </a:pPr>
            <a:endParaRPr lang="fr-FR" sz="2300" dirty="0" smtClean="0"/>
          </a:p>
          <a:p>
            <a:pPr>
              <a:lnSpc>
                <a:spcPct val="120000"/>
              </a:lnSpc>
            </a:pPr>
            <a:r>
              <a:rPr lang="fr-FR" sz="2300" dirty="0" smtClean="0"/>
              <a:t>Classe 3 (plus forts émetteurs en semaine) se sépare en deux parties dont l’une (3.2) est de loin la plus forte émettrice en local les jours de semaine</a:t>
            </a:r>
          </a:p>
          <a:p>
            <a:pPr>
              <a:lnSpc>
                <a:spcPct val="120000"/>
              </a:lnSpc>
            </a:pPr>
            <a:endParaRPr lang="fr-FR" sz="2300" dirty="0" smtClean="0"/>
          </a:p>
          <a:p>
            <a:pPr>
              <a:lnSpc>
                <a:spcPct val="120000"/>
              </a:lnSpc>
            </a:pPr>
            <a:r>
              <a:rPr lang="fr-FR" sz="2300" dirty="0" smtClean="0"/>
              <a:t>Classe 4 (plus forts émetteurs LD) se sépare en deux parties dont l’une (4.2) a les plus grands émetteurs de CO2 (23,27 t CO2/an en moyenne). </a:t>
            </a:r>
            <a:r>
              <a:rPr lang="fr-FR" sz="2300" dirty="0" smtClean="0">
                <a:solidFill>
                  <a:schemeClr val="accent1"/>
                </a:solidFill>
              </a:rPr>
              <a:t>(LD, déplacements trans-continentaux, mais aussi grands pendulaires ?)</a:t>
            </a:r>
          </a:p>
          <a:p>
            <a:endParaRPr lang="fr-FR" sz="2300" dirty="0" smtClean="0"/>
          </a:p>
          <a:p>
            <a:pPr lvl="1"/>
            <a:endParaRPr lang="fr-FR" sz="2300" dirty="0" smtClean="0"/>
          </a:p>
          <a:p>
            <a:pPr lvl="1"/>
            <a:endParaRPr lang="fr-FR" sz="2300" dirty="0" smtClean="0"/>
          </a:p>
          <a:p>
            <a:pPr lvl="1"/>
            <a:endParaRPr lang="fr-FR" sz="2300" dirty="0" smtClean="0"/>
          </a:p>
          <a:p>
            <a:pPr lvl="1"/>
            <a:endParaRPr lang="fr-FR" sz="2300" dirty="0" smtClean="0"/>
          </a:p>
          <a:p>
            <a:pPr marL="457200" lvl="1" indent="0">
              <a:buNone/>
            </a:pPr>
            <a:endParaRPr lang="fr-FR" sz="2300" dirty="0" smtClean="0"/>
          </a:p>
          <a:p>
            <a:pPr lvl="1"/>
            <a:endParaRPr lang="fr-FR" sz="2300" dirty="0" smtClean="0"/>
          </a:p>
          <a:p>
            <a:pPr marL="57150" indent="0">
              <a:buNone/>
            </a:pPr>
            <a:endParaRPr lang="fr-FR" sz="2300" dirty="0" smtClean="0"/>
          </a:p>
          <a:p>
            <a:pPr>
              <a:buNone/>
            </a:pPr>
            <a:r>
              <a:rPr lang="fr-FR" sz="2300" dirty="0" smtClean="0"/>
              <a:t>Hors Classe 1, les trois autres de la partition en 4 classes présentent des spécificités notables sur l’un des trois segments de mobilité.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21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96512"/>
              </p:ext>
            </p:extLst>
          </p:nvPr>
        </p:nvGraphicFramePr>
        <p:xfrm>
          <a:off x="539552" y="3717032"/>
          <a:ext cx="8424935" cy="1927859"/>
        </p:xfrm>
        <a:graphic>
          <a:graphicData uri="http://schemas.openxmlformats.org/drawingml/2006/table">
            <a:tbl>
              <a:tblPr/>
              <a:tblGrid>
                <a:gridCol w="1440160"/>
                <a:gridCol w="1008112"/>
                <a:gridCol w="853809"/>
                <a:gridCol w="853809"/>
                <a:gridCol w="853809"/>
                <a:gridCol w="853809"/>
                <a:gridCol w="853809"/>
                <a:gridCol w="853809"/>
                <a:gridCol w="853809"/>
              </a:tblGrid>
              <a:tr h="189218">
                <a:tc gridSpan="9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3627" marR="436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3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t.CO2/an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Ensemble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Classe    1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Classe 2.1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Classe 2.2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Classe 3.1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Classe 3.2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Classe 4.1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Classe 4.2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</a:tr>
              <a:tr h="206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Population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56 </a:t>
                      </a: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,16M </a:t>
                      </a:r>
                      <a:r>
                        <a:rPr lang="fr-FR" sz="140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(*)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58,1%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16,6%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1,3%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16,1%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1,8%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5,8%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0,3%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</a:tr>
              <a:tr h="206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Dans la semaine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1,03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0,20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1,56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1,96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2,62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Arial"/>
                        </a:rPr>
                        <a:t>6,93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1,31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1,50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</a:tr>
              <a:tr h="206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Weekend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0,31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0,05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0,97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Arial"/>
                        </a:rPr>
                        <a:t>2,70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0,24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1,06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0,41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0,38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</a:tr>
              <a:tr h="206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Longue </a:t>
                      </a: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distance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0,45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0,14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0,21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0,19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0,14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0,38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4,16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Arial"/>
                        </a:rPr>
                        <a:t>21,39</a:t>
                      </a:r>
                    </a:p>
                  </a:txBody>
                  <a:tcPr marL="43627" marR="43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</a:tr>
              <a:tr h="206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Ensemble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1,79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0,39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2,74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4,84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3,01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8,38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5,87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23,27</a:t>
                      </a:r>
                    </a:p>
                  </a:txBody>
                  <a:tcPr marL="43627" marR="436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 des variables spatiales – Note : l’ajout de variables transport permet un meilleur ajustement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Spécifications intégrant le taux de permis et le nombre de voitures du ménage comme variables explicatives </a:t>
            </a:r>
          </a:p>
          <a:p>
            <a:pPr lvl="1"/>
            <a:r>
              <a:rPr lang="fr-FR" dirty="0" smtClean="0"/>
              <a:t>Pouvoir explicatif : plus élevé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Déterminants de mobilité sont aux premiers rangs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79202"/>
              </p:ext>
            </p:extLst>
          </p:nvPr>
        </p:nvGraphicFramePr>
        <p:xfrm>
          <a:off x="2092719" y="1988840"/>
          <a:ext cx="4567511" cy="1428750"/>
        </p:xfrm>
        <a:graphic>
          <a:graphicData uri="http://schemas.openxmlformats.org/drawingml/2006/table">
            <a:tbl>
              <a:tblPr/>
              <a:tblGrid>
                <a:gridCol w="1376479"/>
                <a:gridCol w="797758"/>
                <a:gridCol w="797758"/>
                <a:gridCol w="797758"/>
                <a:gridCol w="79775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Pourcentage concordant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Modèle </a:t>
                      </a:r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Modèle </a:t>
                      </a:r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affiné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71,4%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73,2%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74,3%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Rhô2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Modèle </a:t>
                      </a:r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Modèle </a:t>
                      </a:r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affiné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0,301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0,144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0,123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044327"/>
              </p:ext>
            </p:extLst>
          </p:nvPr>
        </p:nvGraphicFramePr>
        <p:xfrm>
          <a:off x="2051721" y="4077072"/>
          <a:ext cx="4608514" cy="2171700"/>
        </p:xfrm>
        <a:graphic>
          <a:graphicData uri="http://schemas.openxmlformats.org/drawingml/2006/table">
            <a:tbl>
              <a:tblPr/>
              <a:tblGrid>
                <a:gridCol w="627738"/>
                <a:gridCol w="995194"/>
                <a:gridCol w="995194"/>
                <a:gridCol w="995194"/>
                <a:gridCol w="995194"/>
              </a:tblGrid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Permis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Permis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Permis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NIVIE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nVP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nVP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nVP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Permis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TAU99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TAU99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nVP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TAU99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TAU99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NIVIE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NIVIE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NIVIE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actf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Voyages : motifs (perso/pro) </a:t>
            </a:r>
            <a:r>
              <a:rPr lang="fr-FR" dirty="0" smtClean="0"/>
              <a:t>et </a:t>
            </a:r>
            <a:r>
              <a:rPr lang="fr-FR" dirty="0" smtClean="0"/>
              <a:t>parts modales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728238"/>
              </p:ext>
            </p:extLst>
          </p:nvPr>
        </p:nvGraphicFramePr>
        <p:xfrm>
          <a:off x="1115616" y="2700641"/>
          <a:ext cx="3341656" cy="1808479"/>
        </p:xfrm>
        <a:graphic>
          <a:graphicData uri="http://schemas.openxmlformats.org/drawingml/2006/table">
            <a:tbl>
              <a:tblPr/>
              <a:tblGrid>
                <a:gridCol w="1528231"/>
                <a:gridCol w="539266"/>
                <a:gridCol w="381260"/>
                <a:gridCol w="892899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Classe 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Mode de transport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smtClean="0">
                          <a:effectLst/>
                          <a:latin typeface="Arial"/>
                          <a:cs typeface="Arial"/>
                        </a:rPr>
                        <a:t>Perso.</a:t>
                      </a:r>
                      <a:endParaRPr lang="fr-FR" sz="14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smtClean="0">
                          <a:effectLst/>
                          <a:latin typeface="Arial"/>
                          <a:cs typeface="Arial"/>
                        </a:rPr>
                        <a:t>Pro.</a:t>
                      </a:r>
                      <a:endParaRPr lang="fr-FR" sz="14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VP conducteur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33%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30%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VP passager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44%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39%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Train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74%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22%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Avion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Autre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87%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100%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23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07988"/>
              </p:ext>
            </p:extLst>
          </p:nvPr>
        </p:nvGraphicFramePr>
        <p:xfrm>
          <a:off x="1115616" y="4716865"/>
          <a:ext cx="3341656" cy="1808479"/>
        </p:xfrm>
        <a:graphic>
          <a:graphicData uri="http://schemas.openxmlformats.org/drawingml/2006/table">
            <a:tbl>
              <a:tblPr/>
              <a:tblGrid>
                <a:gridCol w="1528231"/>
                <a:gridCol w="539266"/>
                <a:gridCol w="381260"/>
                <a:gridCol w="892899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Classe 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Mode de transport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smtClean="0">
                          <a:effectLst/>
                          <a:latin typeface="Arial"/>
                          <a:cs typeface="Arial"/>
                        </a:rPr>
                        <a:t>Perso.</a:t>
                      </a:r>
                      <a:endParaRPr lang="fr-FR" sz="14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smtClean="0">
                          <a:effectLst/>
                          <a:latin typeface="Arial"/>
                          <a:cs typeface="Arial"/>
                        </a:rPr>
                        <a:t>Pro.</a:t>
                      </a:r>
                      <a:endParaRPr lang="fr-FR" sz="14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VP conducteur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62%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55%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61%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VP passager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24%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Train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40%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15%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Avion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Autre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3%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83%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17%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100%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515984"/>
              </p:ext>
            </p:extLst>
          </p:nvPr>
        </p:nvGraphicFramePr>
        <p:xfrm>
          <a:off x="5148064" y="2700641"/>
          <a:ext cx="3209762" cy="1808479"/>
        </p:xfrm>
        <a:graphic>
          <a:graphicData uri="http://schemas.openxmlformats.org/drawingml/2006/table">
            <a:tbl>
              <a:tblPr/>
              <a:tblGrid>
                <a:gridCol w="1473200"/>
                <a:gridCol w="539266"/>
                <a:gridCol w="381260"/>
                <a:gridCol w="816036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Classe 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Mode de transport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smtClean="0">
                          <a:effectLst/>
                          <a:latin typeface="Arial"/>
                          <a:cs typeface="Arial"/>
                        </a:rPr>
                        <a:t>Perso.</a:t>
                      </a:r>
                      <a:endParaRPr lang="fr-FR" sz="14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smtClean="0">
                          <a:effectLst/>
                          <a:latin typeface="Arial"/>
                          <a:cs typeface="Arial"/>
                        </a:rPr>
                        <a:t>Pro.</a:t>
                      </a:r>
                      <a:endParaRPr lang="fr-FR" sz="14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VP conducteur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56%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58%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57%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VP passager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33%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9%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29%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Train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7%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25%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Avion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Autre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3%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5%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84%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16%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100%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63773"/>
              </p:ext>
            </p:extLst>
          </p:nvPr>
        </p:nvGraphicFramePr>
        <p:xfrm>
          <a:off x="5148064" y="4716865"/>
          <a:ext cx="3209762" cy="1808479"/>
        </p:xfrm>
        <a:graphic>
          <a:graphicData uri="http://schemas.openxmlformats.org/drawingml/2006/table">
            <a:tbl>
              <a:tblPr/>
              <a:tblGrid>
                <a:gridCol w="1473200"/>
                <a:gridCol w="539266"/>
                <a:gridCol w="381260"/>
                <a:gridCol w="816036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Classe 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Mode de transport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smtClean="0">
                          <a:effectLst/>
                          <a:latin typeface="Arial"/>
                          <a:cs typeface="Arial"/>
                        </a:rPr>
                        <a:t>Perso.</a:t>
                      </a:r>
                      <a:endParaRPr lang="fr-FR" sz="14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 smtClean="0">
                          <a:effectLst/>
                          <a:latin typeface="Arial"/>
                          <a:cs typeface="Arial"/>
                        </a:rPr>
                        <a:t>Pro.</a:t>
                      </a:r>
                      <a:endParaRPr lang="fr-FR" sz="1400" b="0" i="0" u="none" strike="noStrike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VP conducteur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76%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55%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69%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VP passager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3%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Train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14%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6%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Avion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16%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12%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14%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Autre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18%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8%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66%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34%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100%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99134"/>
              </p:ext>
            </p:extLst>
          </p:nvPr>
        </p:nvGraphicFramePr>
        <p:xfrm>
          <a:off x="1043608" y="1064529"/>
          <a:ext cx="6684591" cy="1356359"/>
        </p:xfrm>
        <a:graphic>
          <a:graphicData uri="http://schemas.openxmlformats.org/drawingml/2006/table">
            <a:tbl>
              <a:tblPr/>
              <a:tblGrid>
                <a:gridCol w="888162"/>
                <a:gridCol w="716763"/>
                <a:gridCol w="903744"/>
                <a:gridCol w="1121889"/>
                <a:gridCol w="1246544"/>
                <a:gridCol w="934908"/>
                <a:gridCol w="872581"/>
              </a:tblGrid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Vague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mai-juin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juillet-août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sept.-octobre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nov.-décembre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jan.-février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mars-avril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Classe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Classe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Classe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Classe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18%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  <a:cs typeface="Arial"/>
                        </a:rPr>
                        <a:t>18%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effectLst/>
                          <a:latin typeface="Arial"/>
                          <a:cs typeface="Arial"/>
                        </a:rPr>
                        <a:t>16%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467544" y="68340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Part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des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voyages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 motif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professionnel sur chaque vague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et classe</a:t>
            </a:r>
            <a:endParaRPr lang="fr-FR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67544" y="241159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..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et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parts modales</a:t>
            </a:r>
          </a:p>
        </p:txBody>
      </p:sp>
    </p:spTree>
    <p:extLst>
      <p:ext uri="{BB962C8B-B14F-4D97-AF65-F5344CB8AC3E}">
        <p14:creationId xmlns:p14="http://schemas.microsoft.com/office/powerpoint/2010/main" val="405738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 de zone</a:t>
            </a:r>
            <a:r>
              <a:rPr lang="fr-FR" dirty="0" smtClean="0"/>
              <a:t> </a:t>
            </a:r>
            <a:r>
              <a:rPr lang="fr-FR" dirty="0" smtClean="0"/>
              <a:t>de la destination du voyage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24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41791"/>
              </p:ext>
            </p:extLst>
          </p:nvPr>
        </p:nvGraphicFramePr>
        <p:xfrm>
          <a:off x="1968500" y="2132856"/>
          <a:ext cx="5699845" cy="1795780"/>
        </p:xfrm>
        <a:graphic>
          <a:graphicData uri="http://schemas.openxmlformats.org/drawingml/2006/table">
            <a:tbl>
              <a:tblPr/>
              <a:tblGrid>
                <a:gridCol w="1543128"/>
                <a:gridCol w="848026"/>
                <a:gridCol w="848026"/>
                <a:gridCol w="848026"/>
                <a:gridCol w="848026"/>
                <a:gridCol w="764613"/>
              </a:tblGrid>
              <a:tr h="2159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effectLst/>
                          <a:latin typeface="Arial"/>
                        </a:rPr>
                        <a:t>Type</a:t>
                      </a:r>
                      <a:r>
                        <a:rPr lang="fr-FR" sz="1600" b="0" i="0" u="none" strike="noStrike" baseline="0" dirty="0" smtClean="0">
                          <a:effectLst/>
                          <a:latin typeface="Arial"/>
                        </a:rPr>
                        <a:t> de zone</a:t>
                      </a:r>
                      <a:r>
                        <a:rPr lang="fr-FR" sz="16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fr-FR" sz="1600" b="0" i="0" u="none" strike="noStrike" dirty="0">
                          <a:effectLst/>
                          <a:latin typeface="Arial"/>
                        </a:rPr>
                        <a:t>de la destination du voyage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Ville centre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Banlieue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Ville isolée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Commune rurale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Total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53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Jeunes » et « vieux » retraités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25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435425"/>
              </p:ext>
            </p:extLst>
          </p:nvPr>
        </p:nvGraphicFramePr>
        <p:xfrm>
          <a:off x="2411760" y="1556792"/>
          <a:ext cx="4752528" cy="1539240"/>
        </p:xfrm>
        <a:graphic>
          <a:graphicData uri="http://schemas.openxmlformats.org/drawingml/2006/table">
            <a:tbl>
              <a:tblPr/>
              <a:tblGrid>
                <a:gridCol w="1589953"/>
                <a:gridCol w="983415"/>
                <a:gridCol w="1264235"/>
                <a:gridCol w="914925"/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effectLst/>
                          <a:latin typeface="Arial"/>
                          <a:cs typeface="Arial"/>
                        </a:rPr>
                        <a:t>Tranche d'âge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effectLst/>
                          <a:latin typeface="Arial"/>
                          <a:cs typeface="Arial"/>
                        </a:rPr>
                        <a:t>&lt; 60 ans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effectLst/>
                          <a:latin typeface="Arial"/>
                          <a:cs typeface="Arial"/>
                        </a:rPr>
                        <a:t>60 - 70 ans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effectLst/>
                          <a:latin typeface="Arial"/>
                          <a:cs typeface="Arial"/>
                        </a:rPr>
                        <a:t>&gt;70 ans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Classe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35%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effectLst/>
                          <a:latin typeface="Arial"/>
                          <a:cs typeface="Arial"/>
                        </a:rPr>
                        <a:t>57%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Classe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10%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55%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35%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Classe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14%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56%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30%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Classe 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13%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65%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22%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Ensemble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effectLst/>
                          <a:latin typeface="Arial"/>
                          <a:cs typeface="Arial"/>
                        </a:rPr>
                        <a:t>43%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effectLst/>
                          <a:latin typeface="Arial"/>
                          <a:cs typeface="Arial"/>
                        </a:rPr>
                        <a:t>48%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187624" y="3861048"/>
            <a:ext cx="7311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part des plus de 70 ans est prépondérante dans la classe 1</a:t>
            </a:r>
          </a:p>
          <a:p>
            <a:r>
              <a:rPr lang="fr-FR" dirty="0" smtClean="0"/>
              <a:t>Le taux de 60-70 ans est important dans la classe 4 : ils voyagent beaucoup…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00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caractéristiques des mobilités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fr-FR" dirty="0" smtClean="0"/>
              <a:t>Bien que ce ne soit pas l’optique choisie privilégiant les variables individuelles, l’analyse des caractéristiques de mobilité confirme les résultats précédents, notamment sur l’articulation… Par exemple :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r>
              <a:rPr lang="fr-FR" dirty="0" smtClean="0"/>
              <a:t>La répartition des modes varie fortement selon les types de jours</a:t>
            </a:r>
          </a:p>
          <a:p>
            <a:pPr lvl="1"/>
            <a:r>
              <a:rPr lang="fr-FR" dirty="0" smtClean="0"/>
              <a:t>66% en VP la semaine, contre 72% le dimanche</a:t>
            </a:r>
          </a:p>
          <a:p>
            <a:pPr lvl="1"/>
            <a:r>
              <a:rPr lang="fr-FR" dirty="0" smtClean="0"/>
              <a:t>8% en TC la semaine, contre 4% le WE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Le taux de permis change nettement entre classes</a:t>
            </a:r>
          </a:p>
          <a:p>
            <a:pPr lvl="1"/>
            <a:r>
              <a:rPr lang="fr-FR" dirty="0" smtClean="0"/>
              <a:t>Exemple de la classe 1 : 22% de mineurs, 28% sans permis, 50% avec (contre 97% dans les autres classes)</a:t>
            </a:r>
          </a:p>
          <a:p>
            <a:pPr lvl="1"/>
            <a:endParaRPr lang="fr-FR" dirty="0" smtClean="0"/>
          </a:p>
          <a:p>
            <a:r>
              <a:rPr lang="fr-FR" dirty="0"/>
              <a:t>Les taux d’équipement (motorisation) croissent classiquement des </a:t>
            </a:r>
            <a:r>
              <a:rPr lang="fr-FR" dirty="0" smtClean="0"/>
              <a:t>centres </a:t>
            </a:r>
            <a:r>
              <a:rPr lang="fr-FR" dirty="0"/>
              <a:t>aux </a:t>
            </a:r>
            <a:r>
              <a:rPr lang="fr-FR" dirty="0" smtClean="0"/>
              <a:t>périphéries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Thématiques particulières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</a:t>
            </a:r>
            <a:r>
              <a:rPr lang="fr-FR" dirty="0" smtClean="0"/>
              <a:t>oups </a:t>
            </a:r>
            <a:r>
              <a:rPr lang="fr-FR" dirty="0"/>
              <a:t>de projecteurs </a:t>
            </a:r>
            <a:r>
              <a:rPr lang="fr-FR" dirty="0" smtClean="0"/>
              <a:t>produisant </a:t>
            </a:r>
            <a:r>
              <a:rPr lang="fr-FR" dirty="0"/>
              <a:t>des résultats </a:t>
            </a:r>
            <a:r>
              <a:rPr lang="fr-FR" dirty="0" smtClean="0"/>
              <a:t>complémentaires</a:t>
            </a:r>
          </a:p>
          <a:p>
            <a:r>
              <a:rPr lang="fr-FR" dirty="0" smtClean="0"/>
              <a:t>Genre et mobilité : </a:t>
            </a:r>
            <a:r>
              <a:rPr lang="fr-FR" sz="1800" dirty="0" smtClean="0">
                <a:solidFill>
                  <a:schemeClr val="accent1"/>
                </a:solidFill>
              </a:rPr>
              <a:t>les hommes </a:t>
            </a:r>
            <a:r>
              <a:rPr lang="fr-FR" sz="1800" dirty="0">
                <a:solidFill>
                  <a:schemeClr val="accent1"/>
                </a:solidFill>
              </a:rPr>
              <a:t>sont </a:t>
            </a:r>
            <a:r>
              <a:rPr lang="fr-FR" sz="1800" dirty="0" smtClean="0">
                <a:solidFill>
                  <a:schemeClr val="accent1"/>
                </a:solidFill>
              </a:rPr>
              <a:t>nettement plus émetteurs (2 à 4 fois plus) que </a:t>
            </a:r>
            <a:r>
              <a:rPr lang="fr-FR" sz="1800" dirty="0">
                <a:solidFill>
                  <a:schemeClr val="accent1"/>
                </a:solidFill>
              </a:rPr>
              <a:t>les </a:t>
            </a:r>
            <a:r>
              <a:rPr lang="fr-FR" sz="1800" dirty="0" smtClean="0">
                <a:solidFill>
                  <a:schemeClr val="accent1"/>
                </a:solidFill>
              </a:rPr>
              <a:t>femmes </a:t>
            </a:r>
            <a:r>
              <a:rPr lang="fr-FR" sz="1800" dirty="0">
                <a:solidFill>
                  <a:schemeClr val="accent1"/>
                </a:solidFill>
              </a:rPr>
              <a:t>à longue </a:t>
            </a:r>
            <a:r>
              <a:rPr lang="fr-FR" sz="1800" dirty="0" smtClean="0">
                <a:solidFill>
                  <a:schemeClr val="accent1"/>
                </a:solidFill>
              </a:rPr>
              <a:t>distance (mais pas en local) </a:t>
            </a:r>
            <a:endParaRPr lang="fr-FR" dirty="0" smtClean="0"/>
          </a:p>
          <a:p>
            <a:r>
              <a:rPr lang="fr-FR" dirty="0" smtClean="0"/>
              <a:t>Motif achats : </a:t>
            </a:r>
            <a:r>
              <a:rPr lang="fr-FR" sz="1800" dirty="0" smtClean="0">
                <a:solidFill>
                  <a:schemeClr val="accent1"/>
                </a:solidFill>
              </a:rPr>
              <a:t>bien plus fréquent </a:t>
            </a:r>
            <a:r>
              <a:rPr lang="fr-FR" sz="1800" dirty="0">
                <a:solidFill>
                  <a:schemeClr val="accent1"/>
                </a:solidFill>
              </a:rPr>
              <a:t>le samedi, puis dans la semaine </a:t>
            </a:r>
            <a:r>
              <a:rPr lang="fr-FR" sz="1800" dirty="0" smtClean="0">
                <a:solidFill>
                  <a:schemeClr val="accent1"/>
                </a:solidFill>
              </a:rPr>
              <a:t>et </a:t>
            </a:r>
            <a:r>
              <a:rPr lang="fr-FR" sz="1800" dirty="0">
                <a:solidFill>
                  <a:schemeClr val="accent1"/>
                </a:solidFill>
              </a:rPr>
              <a:t>plus </a:t>
            </a:r>
            <a:r>
              <a:rPr lang="fr-FR" sz="1800" dirty="0" smtClean="0">
                <a:solidFill>
                  <a:schemeClr val="accent1"/>
                </a:solidFill>
              </a:rPr>
              <a:t>rare </a:t>
            </a:r>
            <a:r>
              <a:rPr lang="fr-FR" sz="1800" dirty="0">
                <a:solidFill>
                  <a:schemeClr val="accent1"/>
                </a:solidFill>
              </a:rPr>
              <a:t>le </a:t>
            </a:r>
            <a:r>
              <a:rPr lang="fr-FR" sz="1800" dirty="0" smtClean="0">
                <a:solidFill>
                  <a:schemeClr val="accent1"/>
                </a:solidFill>
              </a:rPr>
              <a:t>dimanche </a:t>
            </a:r>
          </a:p>
          <a:p>
            <a:endParaRPr lang="fr-FR" sz="1800" dirty="0" smtClean="0">
              <a:solidFill>
                <a:schemeClr val="accent1"/>
              </a:solidFill>
            </a:endParaRPr>
          </a:p>
          <a:p>
            <a:r>
              <a:rPr lang="fr-FR" dirty="0" smtClean="0"/>
              <a:t>A partir du modèle ASIF décomposant l’émission de CO2 en différents facteurs, </a:t>
            </a:r>
            <a:r>
              <a:rPr lang="fr-FR" sz="1800" dirty="0" smtClean="0">
                <a:solidFill>
                  <a:srgbClr val="4F81BD"/>
                </a:solidFill>
              </a:rPr>
              <a:t>une </a:t>
            </a:r>
            <a:r>
              <a:rPr lang="fr-FR" sz="1800" dirty="0">
                <a:solidFill>
                  <a:srgbClr val="4F81BD"/>
                </a:solidFill>
              </a:rPr>
              <a:t>équation </a:t>
            </a:r>
            <a:r>
              <a:rPr lang="fr-FR" sz="1800" dirty="0" smtClean="0">
                <a:solidFill>
                  <a:srgbClr val="4F81BD"/>
                </a:solidFill>
              </a:rPr>
              <a:t>(</a:t>
            </a:r>
            <a:r>
              <a:rPr lang="fr-FR" sz="1800" dirty="0" err="1" smtClean="0">
                <a:solidFill>
                  <a:srgbClr val="4F81BD"/>
                </a:solidFill>
              </a:rPr>
              <a:t>Quételard</a:t>
            </a:r>
            <a:r>
              <a:rPr lang="fr-FR" sz="1800" dirty="0" smtClean="0">
                <a:solidFill>
                  <a:srgbClr val="4F81BD"/>
                </a:solidFill>
              </a:rPr>
              <a:t>, Madre) </a:t>
            </a:r>
            <a:r>
              <a:rPr lang="fr-FR" sz="1800" dirty="0" smtClean="0">
                <a:solidFill>
                  <a:schemeClr val="accent1"/>
                </a:solidFill>
              </a:rPr>
              <a:t>isole, en local, le facteur </a:t>
            </a:r>
            <a:r>
              <a:rPr lang="fr-FR" sz="1800" dirty="0"/>
              <a:t>Taux d’occupation </a:t>
            </a:r>
            <a:endParaRPr lang="fr-FR" sz="1800" dirty="0" smtClean="0">
              <a:solidFill>
                <a:schemeClr val="accent1"/>
              </a:solidFill>
            </a:endParaRPr>
          </a:p>
          <a:p>
            <a:pPr marL="355600" indent="0">
              <a:buNone/>
            </a:pPr>
            <a:r>
              <a:rPr lang="fr-FR" sz="1800" dirty="0" smtClean="0"/>
              <a:t>Répartition </a:t>
            </a:r>
            <a:r>
              <a:rPr lang="fr-FR" sz="1800" dirty="0"/>
              <a:t>très contrastée entre les classes : </a:t>
            </a:r>
          </a:p>
          <a:p>
            <a:pPr lvl="1"/>
            <a:r>
              <a:rPr lang="fr-FR" sz="1600" dirty="0"/>
              <a:t>L</a:t>
            </a:r>
            <a:r>
              <a:rPr lang="fr-FR" sz="1600" dirty="0" smtClean="0"/>
              <a:t>a </a:t>
            </a:r>
            <a:r>
              <a:rPr lang="fr-FR" sz="1600" dirty="0"/>
              <a:t>Classe 1, la moins motorisée, a des </a:t>
            </a:r>
            <a:r>
              <a:rPr lang="fr-FR" sz="1600" dirty="0" smtClean="0"/>
              <a:t>taux </a:t>
            </a:r>
            <a:r>
              <a:rPr lang="fr-FR" sz="1600" dirty="0"/>
              <a:t>très élevés de l’ordre de </a:t>
            </a:r>
            <a:r>
              <a:rPr lang="fr-FR" sz="1600" dirty="0" smtClean="0"/>
              <a:t>2 pers/VP </a:t>
            </a:r>
            <a:r>
              <a:rPr lang="fr-FR" sz="1600" dirty="0"/>
              <a:t>en semaine à 3 le dimanche</a:t>
            </a:r>
          </a:p>
          <a:p>
            <a:pPr lvl="1"/>
            <a:r>
              <a:rPr lang="fr-FR" sz="1600" dirty="0" smtClean="0"/>
              <a:t>Les taux moyens </a:t>
            </a:r>
            <a:r>
              <a:rPr lang="fr-FR" sz="1600" dirty="0"/>
              <a:t>restent proches de 1, tous les </a:t>
            </a:r>
            <a:r>
              <a:rPr lang="fr-FR" sz="1600" dirty="0" smtClean="0"/>
              <a:t>jours pour les autres classes </a:t>
            </a:r>
            <a:endParaRPr lang="fr-FR" sz="1600" dirty="0"/>
          </a:p>
          <a:p>
            <a:pPr>
              <a:buFont typeface="Wingdings" pitchFamily="2" charset="2"/>
              <a:buChar char="Ø"/>
            </a:pPr>
            <a:r>
              <a:rPr lang="fr-FR" sz="1800" dirty="0"/>
              <a:t>F</a:t>
            </a:r>
            <a:r>
              <a:rPr lang="fr-FR" sz="1800" dirty="0" smtClean="0"/>
              <a:t>acteur </a:t>
            </a:r>
            <a:r>
              <a:rPr lang="fr-FR" sz="1800" dirty="0"/>
              <a:t>important de l’efficacité énergétique (</a:t>
            </a:r>
            <a:r>
              <a:rPr lang="fr-FR" sz="1800" dirty="0" smtClean="0"/>
              <a:t>et </a:t>
            </a:r>
            <a:r>
              <a:rPr lang="fr-FR" sz="1800" dirty="0"/>
              <a:t>CO2) des déplacements </a:t>
            </a:r>
          </a:p>
          <a:p>
            <a:pPr>
              <a:buFont typeface="Wingdings" pitchFamily="2" charset="2"/>
              <a:buChar char="Ø"/>
            </a:pPr>
            <a:r>
              <a:rPr lang="fr-FR" sz="1800" dirty="0"/>
              <a:t>D’où des moyens de réduction à rechercher du côté des changements de comportements, par exemple en covoiturant, </a:t>
            </a:r>
            <a:r>
              <a:rPr lang="fr-FR" sz="1800" dirty="0" smtClean="0"/>
              <a:t>notamment en zone peu dense</a:t>
            </a:r>
            <a:endParaRPr lang="fr-FR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chemeClr val="accent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Dispersion des valeurs individuelles de chaque classe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4042792" cy="5544616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fr-FR" dirty="0" smtClean="0"/>
              <a:t>4 classes fortement différenciées</a:t>
            </a:r>
          </a:p>
          <a:p>
            <a:pPr marL="57150" indent="0">
              <a:buNone/>
            </a:pPr>
            <a:endParaRPr lang="fr-FR" dirty="0" smtClean="0"/>
          </a:p>
          <a:p>
            <a:pPr marL="57150" indent="0">
              <a:buNone/>
            </a:pPr>
            <a:r>
              <a:rPr lang="fr-FR" dirty="0" smtClean="0"/>
              <a:t>Médianes et premier et troisième quartiles nous montrent : 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Classe 2 comporte en fait un variance très importante sur les émissions locales de weekend </a:t>
            </a:r>
          </a:p>
          <a:p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dirty="0" smtClean="0">
                <a:solidFill>
                  <a:schemeClr val="accent1"/>
                </a:solidFill>
              </a:rPr>
              <a:t>Classe 3 a des valeurs très spécifiques sur la mobilité du segment dans la semaine </a:t>
            </a:r>
          </a:p>
          <a:p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dirty="0" smtClean="0">
                <a:solidFill>
                  <a:schemeClr val="accent1"/>
                </a:solidFill>
              </a:rPr>
              <a:t>Classe 4 est le segment le plus élevé et disparate à longue distance </a:t>
            </a:r>
          </a:p>
          <a:p>
            <a:endParaRPr lang="fr-FR" dirty="0" smtClean="0">
              <a:solidFill>
                <a:schemeClr val="accent1"/>
              </a:solidFill>
            </a:endParaRPr>
          </a:p>
          <a:p>
            <a:endParaRPr lang="fr-FR" dirty="0" smtClean="0">
              <a:solidFill>
                <a:schemeClr val="accent1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220072" y="3645024"/>
            <a:ext cx="144016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788024" y="4941168"/>
            <a:ext cx="144015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652120" y="3501008"/>
            <a:ext cx="144015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516216" y="4005064"/>
            <a:ext cx="144016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084168" y="2132856"/>
            <a:ext cx="144016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668344" y="2204864"/>
            <a:ext cx="72008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028384" y="1556792"/>
            <a:ext cx="72008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316416" y="2420888"/>
            <a:ext cx="72008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676456" y="2564904"/>
            <a:ext cx="72008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668345" y="5013176"/>
            <a:ext cx="72008" cy="540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028377" y="5589240"/>
            <a:ext cx="72015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316417" y="5517232"/>
            <a:ext cx="72008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676449" y="5589240"/>
            <a:ext cx="72015" cy="2520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r 25"/>
          <p:cNvGrpSpPr/>
          <p:nvPr/>
        </p:nvGrpSpPr>
        <p:grpSpPr>
          <a:xfrm>
            <a:off x="4355976" y="908720"/>
            <a:ext cx="4632959" cy="5760640"/>
            <a:chOff x="0" y="0"/>
            <a:chExt cx="4915576" cy="4950288"/>
          </a:xfrm>
        </p:grpSpPr>
        <p:graphicFrame>
          <p:nvGraphicFramePr>
            <p:cNvPr id="31" name="Graphique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88284696"/>
                </p:ext>
              </p:extLst>
            </p:nvPr>
          </p:nvGraphicFramePr>
          <p:xfrm>
            <a:off x="2600731" y="0"/>
            <a:ext cx="2314845" cy="28232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2" name="Graphique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99001087"/>
                </p:ext>
              </p:extLst>
            </p:nvPr>
          </p:nvGraphicFramePr>
          <p:xfrm>
            <a:off x="2600731" y="2814320"/>
            <a:ext cx="2304069" cy="21298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3" name="Graphique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42546723"/>
                </p:ext>
              </p:extLst>
            </p:nvPr>
          </p:nvGraphicFramePr>
          <p:xfrm>
            <a:off x="0" y="10160"/>
            <a:ext cx="2576365" cy="49401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Valeur intervalle de confiance 95% des moyens du budget d’émissions de CO2 chaque classe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62074"/>
          </a:xfrm>
        </p:spPr>
        <p:txBody>
          <a:bodyPr/>
          <a:lstStyle/>
          <a:p>
            <a:r>
              <a:rPr lang="fr-FR" dirty="0" smtClean="0"/>
              <a:t>Intervalles de confiance des estimations dans les classes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750381"/>
              </p:ext>
            </p:extLst>
          </p:nvPr>
        </p:nvGraphicFramePr>
        <p:xfrm>
          <a:off x="2267744" y="1628800"/>
          <a:ext cx="4680520" cy="4747259"/>
        </p:xfrm>
        <a:graphic>
          <a:graphicData uri="http://schemas.openxmlformats.org/drawingml/2006/table">
            <a:tbl>
              <a:tblPr/>
              <a:tblGrid>
                <a:gridCol w="1062246"/>
                <a:gridCol w="1195026"/>
                <a:gridCol w="962660"/>
                <a:gridCol w="1460588"/>
              </a:tblGrid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Effectif brut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Moyen (t CO2/an)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Un jour dans la semaine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Ensemble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 18 632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1,03 ± 0,02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10 277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0,20 ± 0,01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3 557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1,59 ± 0,04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3 544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3,06 ± 0,06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1 254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1,32 ± 0,07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Weekend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Ensemble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18 632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0,31 ± 0,01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10 277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0,05 ± 0,00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3 557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1,10 ± 0,02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3 544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0,32 ± 0,01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1 254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0,41 ± 0,02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Longue distance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Ensemble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18 632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0,45 ± 0,02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10 277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0,14 ± 0,01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3 557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0,21 ± 0,02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3 544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0,17 ± 0,01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1 254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4,96 ± 0,25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Ensemble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18 632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1,79 ± 0,04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10 277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0,39 ± 0,01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3 557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2,89 ± 0,06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3 544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3,55 ± 0,07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Classe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effectLst/>
                          <a:latin typeface="Arial"/>
                        </a:rPr>
                        <a:t> 1 254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effectLst/>
                          <a:latin typeface="Arial"/>
                        </a:rPr>
                        <a:t>6,69 ± 0,26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42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6469" y="908720"/>
            <a:ext cx="8075240" cy="55446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FR" sz="2000" dirty="0" smtClean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000" dirty="0" smtClean="0">
                <a:solidFill>
                  <a:srgbClr val="1F497D"/>
                </a:solidFill>
              </a:rPr>
              <a:t>Eléments méthodologiques</a:t>
            </a:r>
          </a:p>
          <a:p>
            <a:pPr marL="457200" lvl="1" indent="0">
              <a:buNone/>
            </a:pPr>
            <a:endParaRPr lang="fr-FR" sz="2000" dirty="0" smtClean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000" dirty="0" smtClean="0">
                <a:solidFill>
                  <a:srgbClr val="1F497D"/>
                </a:solidFill>
              </a:rPr>
              <a:t>Quelques résultats marquants</a:t>
            </a:r>
          </a:p>
          <a:p>
            <a:pPr marL="1200150" lvl="2" indent="-342900"/>
            <a:r>
              <a:rPr lang="fr-FR" sz="2000" dirty="0" smtClean="0">
                <a:solidFill>
                  <a:srgbClr val="1F497D"/>
                </a:solidFill>
              </a:rPr>
              <a:t>Reconstitution d’une année d’émission de CO2 de la mobilité individuelle</a:t>
            </a:r>
          </a:p>
          <a:p>
            <a:pPr marL="1200150" lvl="2" indent="-342900"/>
            <a:r>
              <a:rPr lang="fr-FR" sz="2000" dirty="0" smtClean="0">
                <a:solidFill>
                  <a:srgbClr val="1F497D"/>
                </a:solidFill>
              </a:rPr>
              <a:t>Articulation temporelle de cette mobilité selon les différents espaces résidentiels  </a:t>
            </a:r>
          </a:p>
          <a:p>
            <a:pPr marL="457200" lvl="1" indent="0">
              <a:buNone/>
            </a:pPr>
            <a:endParaRPr lang="fr-FR" sz="2000" dirty="0" smtClean="0">
              <a:solidFill>
                <a:srgbClr val="1F497D"/>
              </a:solidFill>
            </a:endParaRPr>
          </a:p>
          <a:p>
            <a:pPr marL="457200" lvl="1" indent="0">
              <a:buNone/>
            </a:pPr>
            <a:r>
              <a:rPr lang="fr-FR" sz="2000" dirty="0" smtClean="0">
                <a:solidFill>
                  <a:srgbClr val="1F497D"/>
                </a:solidFill>
              </a:rPr>
              <a:t>Conclusions, pistes de recherche et extensions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/>
          <a:lstStyle/>
          <a:p>
            <a:r>
              <a:rPr lang="fr-FR" dirty="0" smtClean="0"/>
              <a:t>Méthodologie (1/3) : </a:t>
            </a:r>
            <a:r>
              <a:rPr lang="fr-FR" dirty="0"/>
              <a:t>S</a:t>
            </a:r>
            <a:r>
              <a:rPr lang="fr-FR" dirty="0" smtClean="0"/>
              <a:t>ource de données</a:t>
            </a:r>
            <a:br>
              <a:rPr lang="fr-FR" dirty="0" smtClean="0"/>
            </a:br>
            <a:r>
              <a:rPr lang="fr-FR" dirty="0" smtClean="0"/>
              <a:t>pour les déplacements et leurs émissions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23603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Enquête Nationale Transports et Déplacements 2007-2008</a:t>
            </a:r>
          </a:p>
          <a:p>
            <a:pPr lvl="1"/>
            <a:r>
              <a:rPr lang="fr-FR" dirty="0" smtClean="0"/>
              <a:t>Échantillon de 18 632 individus (&gt; 5 ans) </a:t>
            </a:r>
          </a:p>
          <a:p>
            <a:pPr lvl="1"/>
            <a:r>
              <a:rPr lang="fr-FR" dirty="0" smtClean="0"/>
              <a:t>Déplacements d’un jour de semaine (la veille) </a:t>
            </a:r>
          </a:p>
          <a:p>
            <a:pPr lvl="1"/>
            <a:r>
              <a:rPr lang="fr-FR" dirty="0" smtClean="0"/>
              <a:t>Déplacements du dernier week-end (samedi ou/et  dimanche)</a:t>
            </a:r>
          </a:p>
          <a:p>
            <a:pPr lvl="1"/>
            <a:r>
              <a:rPr lang="fr-FR" dirty="0" smtClean="0"/>
              <a:t>Voyages à longue distance (&gt; 80 km du domicile) décrits de façon précise uniquement pour les 4 dernières semaines écoulées</a:t>
            </a:r>
          </a:p>
          <a:p>
            <a:pPr lvl="1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Emissions de CO2</a:t>
            </a:r>
          </a:p>
          <a:p>
            <a:pPr lvl="1"/>
            <a:r>
              <a:rPr lang="fr-FR" dirty="0" smtClean="0"/>
              <a:t>Pour tous les déplacements de tous les individus, valeurs précédemment estimées par Let et </a:t>
            </a:r>
            <a:r>
              <a:rPr lang="fr-FR" dirty="0" err="1" smtClean="0"/>
              <a:t>Cerema</a:t>
            </a:r>
            <a:endParaRPr lang="fr-FR" dirty="0" smtClean="0"/>
          </a:p>
          <a:p>
            <a:pPr lvl="2">
              <a:buFont typeface="Arial"/>
              <a:buChar char="•"/>
            </a:pPr>
            <a:r>
              <a:rPr lang="fr-FR" dirty="0" smtClean="0"/>
              <a:t>Facteurs d’émissions issus de </a:t>
            </a:r>
            <a:r>
              <a:rPr lang="fr-FR" dirty="0" err="1" smtClean="0"/>
              <a:t>Copert</a:t>
            </a:r>
            <a:r>
              <a:rPr lang="fr-FR" dirty="0" smtClean="0"/>
              <a:t> 4 pour les modes routiers, </a:t>
            </a:r>
          </a:p>
          <a:p>
            <a:pPr marL="914400" lvl="2" indent="0">
              <a:buNone/>
            </a:pPr>
            <a:r>
              <a:rPr lang="fr-FR" dirty="0"/>
              <a:t> </a:t>
            </a:r>
            <a:r>
              <a:rPr lang="fr-FR" dirty="0" smtClean="0"/>
              <a:t>   et du Rapport </a:t>
            </a:r>
            <a:r>
              <a:rPr lang="fr-FR" dirty="0" err="1" smtClean="0"/>
              <a:t>Deloitte</a:t>
            </a:r>
            <a:r>
              <a:rPr lang="fr-FR" dirty="0" smtClean="0"/>
              <a:t> (pour </a:t>
            </a:r>
            <a:r>
              <a:rPr lang="fr-FR" dirty="0" err="1" smtClean="0"/>
              <a:t>Ademe</a:t>
            </a:r>
            <a:r>
              <a:rPr lang="fr-FR" dirty="0" smtClean="0"/>
              <a:t>) pour les autres modes</a:t>
            </a:r>
          </a:p>
          <a:p>
            <a:pPr lvl="2">
              <a:buFont typeface="Arial"/>
              <a:buChar char="•"/>
            </a:pPr>
            <a:r>
              <a:rPr lang="fr-FR" dirty="0" smtClean="0"/>
              <a:t>Constitution par sommation de budgets individuels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714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(2/3) : Reconstitution à l’année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4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/>
              <a:t>Reconstitution à l’année</a:t>
            </a:r>
            <a:endParaRPr lang="fr-FR" dirty="0" smtClean="0"/>
          </a:p>
          <a:p>
            <a:r>
              <a:rPr lang="fr-FR" sz="1800" dirty="0" smtClean="0"/>
              <a:t>Calculs (nombre de déplacements, budgets-distances, -durées, -émissions) sur la période des 4 dernières semaines pour chacun des 3 segments de mobilité :</a:t>
            </a:r>
          </a:p>
          <a:p>
            <a:pPr lvl="1"/>
            <a:r>
              <a:rPr lang="fr-FR" dirty="0" smtClean="0"/>
              <a:t>Déplacements locaux dans la semaine </a:t>
            </a:r>
          </a:p>
          <a:p>
            <a:pPr lvl="1"/>
            <a:r>
              <a:rPr lang="fr-FR" dirty="0" smtClean="0"/>
              <a:t>Déplacements locaux de fin de semaine</a:t>
            </a:r>
          </a:p>
          <a:p>
            <a:pPr lvl="1"/>
            <a:r>
              <a:rPr lang="fr-FR" dirty="0" smtClean="0"/>
              <a:t>Voyages à longue distance (et leurs déplacements longs)</a:t>
            </a:r>
          </a:p>
          <a:p>
            <a:r>
              <a:rPr lang="fr-FR" sz="1800" dirty="0" smtClean="0"/>
              <a:t>Puis multiplication finale par le facteur 13 pour aboutir à une année de mobilité (52 semaines)</a:t>
            </a:r>
          </a:p>
          <a:p>
            <a:endParaRPr lang="fr-FR" sz="1800" dirty="0" smtClean="0"/>
          </a:p>
          <a:p>
            <a:pPr marL="0" indent="0">
              <a:buNone/>
            </a:pPr>
            <a:r>
              <a:rPr lang="fr-FR" dirty="0"/>
              <a:t>Effet de bord : </a:t>
            </a:r>
            <a:r>
              <a:rPr lang="fr-FR" sz="1800" dirty="0"/>
              <a:t>puisqu’on ne dispose que de </a:t>
            </a:r>
            <a:r>
              <a:rPr lang="fr-FR" sz="1800" dirty="0" smtClean="0"/>
              <a:t>4 semaines d’observation</a:t>
            </a:r>
            <a:endParaRPr lang="fr-FR" dirty="0"/>
          </a:p>
          <a:p>
            <a:pPr marL="354013" lvl="1" indent="1588">
              <a:buNone/>
            </a:pPr>
            <a:r>
              <a:rPr lang="fr-FR" dirty="0"/>
              <a:t>On ne garde que les parties allant </a:t>
            </a:r>
            <a:r>
              <a:rPr lang="fr-FR" dirty="0" smtClean="0"/>
              <a:t>au début la période observée à </a:t>
            </a:r>
            <a:r>
              <a:rPr lang="fr-FR" dirty="0"/>
              <a:t>la fin du voyage</a:t>
            </a:r>
          </a:p>
          <a:p>
            <a:endParaRPr lang="fr-FR" sz="1800" dirty="0" smtClean="0"/>
          </a:p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5</a:t>
            </a:fld>
            <a:endParaRPr lang="fr-FR" dirty="0"/>
          </a:p>
        </p:txBody>
      </p:sp>
      <p:grpSp>
        <p:nvGrpSpPr>
          <p:cNvPr id="20" name="Groupe 4"/>
          <p:cNvGrpSpPr/>
          <p:nvPr/>
        </p:nvGrpSpPr>
        <p:grpSpPr>
          <a:xfrm>
            <a:off x="1691680" y="4941168"/>
            <a:ext cx="7829362" cy="1872208"/>
            <a:chOff x="1475656" y="2429893"/>
            <a:chExt cx="6849562" cy="1637912"/>
          </a:xfrm>
        </p:grpSpPr>
        <p:grpSp>
          <p:nvGrpSpPr>
            <p:cNvPr id="21" name="Group 1"/>
            <p:cNvGrpSpPr>
              <a:grpSpLocks/>
            </p:cNvGrpSpPr>
            <p:nvPr/>
          </p:nvGrpSpPr>
          <p:grpSpPr bwMode="auto">
            <a:xfrm>
              <a:off x="1475656" y="2677790"/>
              <a:ext cx="6849562" cy="1390015"/>
              <a:chOff x="1400" y="9946"/>
              <a:chExt cx="11078" cy="2189"/>
            </a:xfrm>
          </p:grpSpPr>
          <p:grpSp>
            <p:nvGrpSpPr>
              <p:cNvPr id="24" name="Group 10"/>
              <p:cNvGrpSpPr>
                <a:grpSpLocks/>
              </p:cNvGrpSpPr>
              <p:nvPr/>
            </p:nvGrpSpPr>
            <p:grpSpPr bwMode="auto">
              <a:xfrm>
                <a:off x="1776" y="9946"/>
                <a:ext cx="8431" cy="1163"/>
                <a:chOff x="1776" y="9946"/>
                <a:chExt cx="8431" cy="1163"/>
              </a:xfrm>
            </p:grpSpPr>
            <p:sp>
              <p:nvSpPr>
                <p:cNvPr id="33" name="AutoShape 15"/>
                <p:cNvSpPr>
                  <a:spLocks noChangeArrowheads="1"/>
                </p:cNvSpPr>
                <p:nvPr/>
              </p:nvSpPr>
              <p:spPr bwMode="auto">
                <a:xfrm>
                  <a:off x="1776" y="9946"/>
                  <a:ext cx="7124" cy="968"/>
                </a:xfrm>
                <a:prstGeom prst="bracketPair">
                  <a:avLst>
                    <a:gd name="adj" fmla="val 16667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8 voyages</a:t>
                  </a:r>
                  <a:endParaRPr kumimoji="0" lang="fr-FR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" name="AutoShape 14"/>
                <p:cNvSpPr>
                  <a:spLocks noChangeArrowheads="1"/>
                </p:cNvSpPr>
                <p:nvPr/>
              </p:nvSpPr>
              <p:spPr bwMode="auto">
                <a:xfrm>
                  <a:off x="4025" y="10276"/>
                  <a:ext cx="4755" cy="614"/>
                </a:xfrm>
                <a:prstGeom prst="bracketPair">
                  <a:avLst>
                    <a:gd name="adj" fmla="val 16667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24 </a:t>
                  </a:r>
                  <a:r>
                    <a:rPr lang="fr-FR" sz="1100" dirty="0" smtClean="0"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voyages</a:t>
                  </a:r>
                  <a:endParaRPr kumimoji="0" lang="fr-FR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AutoShape 13"/>
                <p:cNvSpPr>
                  <a:spLocks noChangeArrowheads="1"/>
                </p:cNvSpPr>
                <p:nvPr/>
              </p:nvSpPr>
              <p:spPr bwMode="auto">
                <a:xfrm>
                  <a:off x="5971" y="10684"/>
                  <a:ext cx="1037" cy="425"/>
                </a:xfrm>
                <a:prstGeom prst="bracketPair">
                  <a:avLst>
                    <a:gd name="adj" fmla="val 16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6 </a:t>
                  </a:r>
                  <a:r>
                    <a:rPr lang="fr-FR" sz="1100" dirty="0" smtClean="0"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voy</a:t>
                  </a:r>
                  <a:endParaRPr kumimoji="0" lang="fr-FR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AutoShape 12"/>
                <p:cNvSpPr>
                  <a:spLocks noChangeArrowheads="1"/>
                </p:cNvSpPr>
                <p:nvPr/>
              </p:nvSpPr>
              <p:spPr bwMode="auto">
                <a:xfrm>
                  <a:off x="8998" y="10440"/>
                  <a:ext cx="1209" cy="432"/>
                </a:xfrm>
                <a:prstGeom prst="bracketPair">
                  <a:avLst>
                    <a:gd name="adj" fmla="val 16667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7664 voy</a:t>
                  </a:r>
                  <a:endParaRPr kumimoji="0" lang="fr-FR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AutoShape 11"/>
                <p:cNvSpPr>
                  <a:spLocks noChangeArrowheads="1"/>
                </p:cNvSpPr>
                <p:nvPr/>
              </p:nvSpPr>
              <p:spPr bwMode="auto">
                <a:xfrm>
                  <a:off x="7253" y="10440"/>
                  <a:ext cx="1429" cy="446"/>
                </a:xfrm>
                <a:prstGeom prst="bracketPair">
                  <a:avLst>
                    <a:gd name="adj" fmla="val 16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803 voy</a:t>
                  </a:r>
                  <a:endParaRPr kumimoji="0" lang="fr-FR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" name="Group 2"/>
              <p:cNvGrpSpPr>
                <a:grpSpLocks/>
              </p:cNvGrpSpPr>
              <p:nvPr/>
            </p:nvGrpSpPr>
            <p:grpSpPr bwMode="auto">
              <a:xfrm>
                <a:off x="1400" y="10573"/>
                <a:ext cx="11078" cy="1562"/>
                <a:chOff x="1400" y="10573"/>
                <a:chExt cx="11078" cy="1562"/>
              </a:xfrm>
            </p:grpSpPr>
            <p:sp>
              <p:nvSpPr>
                <p:cNvPr id="26" name="AutoShape 9"/>
                <p:cNvSpPr>
                  <a:spLocks noChangeShapeType="1"/>
                </p:cNvSpPr>
                <p:nvPr/>
              </p:nvSpPr>
              <p:spPr bwMode="auto">
                <a:xfrm>
                  <a:off x="10409" y="10698"/>
                  <a:ext cx="0" cy="1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1100" dirty="0"/>
                </a:p>
              </p:txBody>
            </p:sp>
            <p:sp>
              <p:nvSpPr>
                <p:cNvPr id="2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967" y="11331"/>
                  <a:ext cx="10511" cy="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Char char="-"/>
                    <a:tabLst>
                      <a:tab pos="1790700" algn="l"/>
                      <a:tab pos="3943350" algn="l"/>
                      <a:tab pos="5924550" algn="l"/>
                    </a:tabLst>
                  </a:pPr>
                  <a:r>
                    <a:rPr kumimoji="0" lang="fr-FR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376092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91	 - 63	</a:t>
                  </a:r>
                  <a:r>
                    <a:rPr kumimoji="0" lang="fr-FR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376092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- 28 jours 	  0</a:t>
                  </a:r>
                  <a:r>
                    <a:rPr kumimoji="0" lang="fr-FR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376092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tabLst>
                      <a:tab pos="5562600" algn="l"/>
                    </a:tabLst>
                  </a:pPr>
                  <a:r>
                    <a:rPr kumimoji="0" lang="fr-FR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376092"/>
                      </a:solidFill>
                      <a:effectLst/>
                      <a:latin typeface="Calibri" pitchFamily="34" charset="0"/>
                      <a:ea typeface="Batang" pitchFamily="18" charset="-127"/>
                      <a:cs typeface="Times New Roman" pitchFamily="18" charset="0"/>
                    </a:rPr>
                    <a:t>	date enquête</a:t>
                  </a:r>
                  <a:endParaRPr kumimoji="0" lang="fr-FR" sz="1600" b="0" i="0" u="none" strike="noStrike" cap="none" normalizeH="0" baseline="0" dirty="0" smtClean="0">
                    <a:ln>
                      <a:noFill/>
                    </a:ln>
                    <a:solidFill>
                      <a:srgbClr val="376092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AutoShape 7"/>
                <p:cNvSpPr>
                  <a:spLocks noChangeShapeType="1"/>
                </p:cNvSpPr>
                <p:nvPr/>
              </p:nvSpPr>
              <p:spPr bwMode="auto">
                <a:xfrm>
                  <a:off x="2459" y="10573"/>
                  <a:ext cx="0" cy="79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1100" dirty="0"/>
                </a:p>
              </p:txBody>
            </p:sp>
            <p:sp>
              <p:nvSpPr>
                <p:cNvPr id="29" name="AutoShape 6"/>
                <p:cNvSpPr>
                  <a:spLocks noChangeShapeType="1"/>
                </p:cNvSpPr>
                <p:nvPr/>
              </p:nvSpPr>
              <p:spPr bwMode="auto">
                <a:xfrm>
                  <a:off x="1400" y="10781"/>
                  <a:ext cx="9791" cy="1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1100" dirty="0"/>
                </a:p>
              </p:txBody>
            </p:sp>
            <p:sp>
              <p:nvSpPr>
                <p:cNvPr id="30" name="AutoShape 5"/>
                <p:cNvSpPr>
                  <a:spLocks noChangeShapeType="1"/>
                </p:cNvSpPr>
                <p:nvPr/>
              </p:nvSpPr>
              <p:spPr bwMode="auto">
                <a:xfrm>
                  <a:off x="5287" y="10573"/>
                  <a:ext cx="0" cy="79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1100" dirty="0"/>
                </a:p>
              </p:txBody>
            </p:sp>
            <p:sp>
              <p:nvSpPr>
                <p:cNvPr id="31" name="AutoShape 4"/>
                <p:cNvSpPr>
                  <a:spLocks noChangeShapeType="1"/>
                </p:cNvSpPr>
                <p:nvPr/>
              </p:nvSpPr>
              <p:spPr bwMode="auto">
                <a:xfrm>
                  <a:off x="8095" y="10573"/>
                  <a:ext cx="0" cy="79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1100" dirty="0"/>
                </a:p>
              </p:txBody>
            </p:sp>
            <p:sp>
              <p:nvSpPr>
                <p:cNvPr id="32" name="AutoShape 3"/>
                <p:cNvSpPr>
                  <a:spLocks noChangeShapeType="1"/>
                </p:cNvSpPr>
                <p:nvPr/>
              </p:nvSpPr>
              <p:spPr bwMode="auto">
                <a:xfrm>
                  <a:off x="10471" y="10573"/>
                  <a:ext cx="0" cy="79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1100" dirty="0"/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>
            <a:xfrm>
              <a:off x="1475656" y="2533774"/>
              <a:ext cx="4154066" cy="1030153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17246" y="2429893"/>
              <a:ext cx="1475034" cy="136815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  <a:prstDash val="dash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19685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(3/3) : 3 types d’imputations </a:t>
            </a:r>
            <a:br>
              <a:rPr lang="fr-FR" dirty="0" smtClean="0"/>
            </a:br>
            <a:r>
              <a:rPr lang="fr-FR" dirty="0" smtClean="0"/>
              <a:t>pour supprimer manques et doubles comptes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1126"/>
            <a:ext cx="8229600" cy="5760640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fr-FR" dirty="0" smtClean="0"/>
              <a:t>(1) Journée de mobilité locale quotidienne (veille ou jour dernier WE)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sz="1800" dirty="0">
                <a:solidFill>
                  <a:schemeClr val="accent1"/>
                </a:solidFill>
              </a:rPr>
              <a:t>S</a:t>
            </a:r>
            <a:r>
              <a:rPr lang="fr-FR" sz="1800" dirty="0" smtClean="0">
                <a:solidFill>
                  <a:schemeClr val="accent1"/>
                </a:solidFill>
              </a:rPr>
              <a:t>i cette journée comporte un déplacement « long », remplacement par celle d’un individu très proche (dans ses caractéristiques </a:t>
            </a:r>
            <a:r>
              <a:rPr lang="fr-FR" sz="1800" dirty="0">
                <a:solidFill>
                  <a:schemeClr val="accent1"/>
                </a:solidFill>
              </a:rPr>
              <a:t>géo-socio-éco-démographiques</a:t>
            </a:r>
            <a:r>
              <a:rPr lang="fr-FR" sz="1800" dirty="0" smtClean="0">
                <a:solidFill>
                  <a:schemeClr val="accent1"/>
                </a:solidFill>
              </a:rPr>
              <a:t>) resté en local, par méthode de « </a:t>
            </a:r>
            <a:r>
              <a:rPr lang="en-US" sz="1800" dirty="0" smtClean="0">
                <a:solidFill>
                  <a:schemeClr val="accent1"/>
                </a:solidFill>
              </a:rPr>
              <a:t>Hot Deck</a:t>
            </a:r>
            <a:r>
              <a:rPr lang="fr-FR" sz="1800" dirty="0" smtClean="0">
                <a:solidFill>
                  <a:schemeClr val="accent1"/>
                </a:solidFill>
              </a:rPr>
              <a:t> »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marL="457200" indent="-457200" algn="just">
              <a:buNone/>
            </a:pPr>
            <a:r>
              <a:rPr lang="fr-FR" dirty="0" smtClean="0"/>
              <a:t>(2) Journée de mobilité « locale » durant un séjour à longue distance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sz="1800" dirty="0" smtClean="0">
                <a:solidFill>
                  <a:schemeClr val="accent1"/>
                </a:solidFill>
              </a:rPr>
              <a:t>Ajout, au voyage à longue distance, d’une mobilité « locale » à destination (issue de la réponse individuelle en mobilité locale) tenant compte du motif du voyage (personnel/professionnel)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marL="457200" indent="-457200" algn="just">
              <a:buNone/>
            </a:pPr>
            <a:r>
              <a:rPr lang="fr-FR" dirty="0" smtClean="0"/>
              <a:t>(3) Journée de déplacement à longue distance :</a:t>
            </a:r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sz="1800" dirty="0" smtClean="0">
                <a:solidFill>
                  <a:schemeClr val="accent1"/>
                </a:solidFill>
              </a:rPr>
              <a:t>Ajout, le jour d’un déplacement de longue distance, d’une mobilité « locale » avant (autour de la résidence) et après (à destination LD), selon le même principe</a:t>
            </a:r>
          </a:p>
          <a:p>
            <a:pPr lvl="1" algn="ctr"/>
            <a:endParaRPr lang="fr-FR" sz="16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20272" y="6744673"/>
            <a:ext cx="2133600" cy="365125"/>
          </a:xfrm>
        </p:spPr>
        <p:txBody>
          <a:bodyPr/>
          <a:lstStyle/>
          <a:p>
            <a:fld id="{FEDAF4A0-3EA4-4347-BC60-8C1EC8A14E6B}" type="slidenum">
              <a:rPr lang="fr-FR" smtClean="0"/>
              <a:pPr/>
              <a:t>6</a:t>
            </a:fld>
            <a:endParaRPr lang="fr-FR"/>
          </a:p>
        </p:txBody>
      </p:sp>
      <p:grpSp>
        <p:nvGrpSpPr>
          <p:cNvPr id="5" name="Groupe 56"/>
          <p:cNvGrpSpPr>
            <a:grpSpLocks/>
          </p:cNvGrpSpPr>
          <p:nvPr/>
        </p:nvGrpSpPr>
        <p:grpSpPr bwMode="auto">
          <a:xfrm>
            <a:off x="6254245" y="2069238"/>
            <a:ext cx="2350203" cy="1007963"/>
            <a:chOff x="6084168" y="4725144"/>
            <a:chExt cx="1624012" cy="708025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6084168" y="4725144"/>
              <a:ext cx="1624012" cy="708025"/>
              <a:chOff x="1567" y="7811"/>
              <a:chExt cx="2557" cy="1113"/>
            </a:xfrm>
          </p:grpSpPr>
          <p:sp>
            <p:nvSpPr>
              <p:cNvPr id="10" name="Freeform 35"/>
              <p:cNvSpPr>
                <a:spLocks/>
              </p:cNvSpPr>
              <p:nvPr/>
            </p:nvSpPr>
            <p:spPr bwMode="auto">
              <a:xfrm>
                <a:off x="1567" y="7811"/>
                <a:ext cx="2557" cy="1113"/>
              </a:xfrm>
              <a:custGeom>
                <a:avLst/>
                <a:gdLst>
                  <a:gd name="T0" fmla="*/ 0 w 2557"/>
                  <a:gd name="T1" fmla="*/ 921 h 1113"/>
                  <a:gd name="T2" fmla="*/ 80 w 2557"/>
                  <a:gd name="T3" fmla="*/ 829 h 1113"/>
                  <a:gd name="T4" fmla="*/ 149 w 2557"/>
                  <a:gd name="T5" fmla="*/ 783 h 1113"/>
                  <a:gd name="T6" fmla="*/ 207 w 2557"/>
                  <a:gd name="T7" fmla="*/ 725 h 1113"/>
                  <a:gd name="T8" fmla="*/ 219 w 2557"/>
                  <a:gd name="T9" fmla="*/ 760 h 1113"/>
                  <a:gd name="T10" fmla="*/ 219 w 2557"/>
                  <a:gd name="T11" fmla="*/ 1094 h 1113"/>
                  <a:gd name="T12" fmla="*/ 230 w 2557"/>
                  <a:gd name="T13" fmla="*/ 1036 h 1113"/>
                  <a:gd name="T14" fmla="*/ 265 w 2557"/>
                  <a:gd name="T15" fmla="*/ 956 h 1113"/>
                  <a:gd name="T16" fmla="*/ 311 w 2557"/>
                  <a:gd name="T17" fmla="*/ 794 h 1113"/>
                  <a:gd name="T18" fmla="*/ 322 w 2557"/>
                  <a:gd name="T19" fmla="*/ 760 h 1113"/>
                  <a:gd name="T20" fmla="*/ 368 w 2557"/>
                  <a:gd name="T21" fmla="*/ 1013 h 1113"/>
                  <a:gd name="T22" fmla="*/ 391 w 2557"/>
                  <a:gd name="T23" fmla="*/ 933 h 1113"/>
                  <a:gd name="T24" fmla="*/ 414 w 2557"/>
                  <a:gd name="T25" fmla="*/ 864 h 1113"/>
                  <a:gd name="T26" fmla="*/ 449 w 2557"/>
                  <a:gd name="T27" fmla="*/ 933 h 1113"/>
                  <a:gd name="T28" fmla="*/ 484 w 2557"/>
                  <a:gd name="T29" fmla="*/ 910 h 1113"/>
                  <a:gd name="T30" fmla="*/ 495 w 2557"/>
                  <a:gd name="T31" fmla="*/ 944 h 1113"/>
                  <a:gd name="T32" fmla="*/ 564 w 2557"/>
                  <a:gd name="T33" fmla="*/ 898 h 1113"/>
                  <a:gd name="T34" fmla="*/ 622 w 2557"/>
                  <a:gd name="T35" fmla="*/ 875 h 1113"/>
                  <a:gd name="T36" fmla="*/ 990 w 2557"/>
                  <a:gd name="T37" fmla="*/ 633 h 1113"/>
                  <a:gd name="T38" fmla="*/ 1060 w 2557"/>
                  <a:gd name="T39" fmla="*/ 576 h 1113"/>
                  <a:gd name="T40" fmla="*/ 1083 w 2557"/>
                  <a:gd name="T41" fmla="*/ 529 h 1113"/>
                  <a:gd name="T42" fmla="*/ 1129 w 2557"/>
                  <a:gd name="T43" fmla="*/ 506 h 1113"/>
                  <a:gd name="T44" fmla="*/ 1175 w 2557"/>
                  <a:gd name="T45" fmla="*/ 460 h 1113"/>
                  <a:gd name="T46" fmla="*/ 1313 w 2557"/>
                  <a:gd name="T47" fmla="*/ 322 h 1113"/>
                  <a:gd name="T48" fmla="*/ 1463 w 2557"/>
                  <a:gd name="T49" fmla="*/ 195 h 1113"/>
                  <a:gd name="T50" fmla="*/ 1555 w 2557"/>
                  <a:gd name="T51" fmla="*/ 126 h 1113"/>
                  <a:gd name="T52" fmla="*/ 1670 w 2557"/>
                  <a:gd name="T53" fmla="*/ 34 h 1113"/>
                  <a:gd name="T54" fmla="*/ 1705 w 2557"/>
                  <a:gd name="T55" fmla="*/ 46 h 1113"/>
                  <a:gd name="T56" fmla="*/ 1716 w 2557"/>
                  <a:gd name="T57" fmla="*/ 80 h 1113"/>
                  <a:gd name="T58" fmla="*/ 1774 w 2557"/>
                  <a:gd name="T59" fmla="*/ 69 h 1113"/>
                  <a:gd name="T60" fmla="*/ 1912 w 2557"/>
                  <a:gd name="T61" fmla="*/ 0 h 1113"/>
                  <a:gd name="T62" fmla="*/ 1947 w 2557"/>
                  <a:gd name="T63" fmla="*/ 80 h 1113"/>
                  <a:gd name="T64" fmla="*/ 1958 w 2557"/>
                  <a:gd name="T65" fmla="*/ 115 h 1113"/>
                  <a:gd name="T66" fmla="*/ 1993 w 2557"/>
                  <a:gd name="T67" fmla="*/ 126 h 1113"/>
                  <a:gd name="T68" fmla="*/ 2131 w 2557"/>
                  <a:gd name="T69" fmla="*/ 23 h 1113"/>
                  <a:gd name="T70" fmla="*/ 2200 w 2557"/>
                  <a:gd name="T71" fmla="*/ 115 h 1113"/>
                  <a:gd name="T72" fmla="*/ 2338 w 2557"/>
                  <a:gd name="T73" fmla="*/ 34 h 1113"/>
                  <a:gd name="T74" fmla="*/ 2419 w 2557"/>
                  <a:gd name="T75" fmla="*/ 92 h 1113"/>
                  <a:gd name="T76" fmla="*/ 2511 w 2557"/>
                  <a:gd name="T77" fmla="*/ 57 h 1113"/>
                  <a:gd name="T78" fmla="*/ 2557 w 2557"/>
                  <a:gd name="T79" fmla="*/ 34 h 111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557"/>
                  <a:gd name="T121" fmla="*/ 0 h 1113"/>
                  <a:gd name="T122" fmla="*/ 2557 w 2557"/>
                  <a:gd name="T123" fmla="*/ 1113 h 111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557" h="1113">
                    <a:moveTo>
                      <a:pt x="0" y="921"/>
                    </a:moveTo>
                    <a:cubicBezTo>
                      <a:pt x="13" y="881"/>
                      <a:pt x="46" y="856"/>
                      <a:pt x="80" y="829"/>
                    </a:cubicBezTo>
                    <a:cubicBezTo>
                      <a:pt x="102" y="812"/>
                      <a:pt x="149" y="783"/>
                      <a:pt x="149" y="783"/>
                    </a:cubicBezTo>
                    <a:cubicBezTo>
                      <a:pt x="155" y="774"/>
                      <a:pt x="186" y="720"/>
                      <a:pt x="207" y="725"/>
                    </a:cubicBezTo>
                    <a:cubicBezTo>
                      <a:pt x="219" y="728"/>
                      <a:pt x="215" y="748"/>
                      <a:pt x="219" y="760"/>
                    </a:cubicBezTo>
                    <a:cubicBezTo>
                      <a:pt x="206" y="896"/>
                      <a:pt x="195" y="941"/>
                      <a:pt x="219" y="1094"/>
                    </a:cubicBezTo>
                    <a:cubicBezTo>
                      <a:pt x="222" y="1113"/>
                      <a:pt x="226" y="1055"/>
                      <a:pt x="230" y="1036"/>
                    </a:cubicBezTo>
                    <a:cubicBezTo>
                      <a:pt x="242" y="982"/>
                      <a:pt x="236" y="999"/>
                      <a:pt x="265" y="956"/>
                    </a:cubicBezTo>
                    <a:cubicBezTo>
                      <a:pt x="282" y="902"/>
                      <a:pt x="293" y="848"/>
                      <a:pt x="311" y="794"/>
                    </a:cubicBezTo>
                    <a:cubicBezTo>
                      <a:pt x="315" y="783"/>
                      <a:pt x="322" y="760"/>
                      <a:pt x="322" y="760"/>
                    </a:cubicBezTo>
                    <a:cubicBezTo>
                      <a:pt x="363" y="842"/>
                      <a:pt x="361" y="920"/>
                      <a:pt x="368" y="1013"/>
                    </a:cubicBezTo>
                    <a:cubicBezTo>
                      <a:pt x="401" y="921"/>
                      <a:pt x="357" y="1048"/>
                      <a:pt x="391" y="933"/>
                    </a:cubicBezTo>
                    <a:cubicBezTo>
                      <a:pt x="398" y="910"/>
                      <a:pt x="414" y="864"/>
                      <a:pt x="414" y="864"/>
                    </a:cubicBezTo>
                    <a:cubicBezTo>
                      <a:pt x="418" y="875"/>
                      <a:pt x="434" y="930"/>
                      <a:pt x="449" y="933"/>
                    </a:cubicBezTo>
                    <a:cubicBezTo>
                      <a:pt x="463" y="936"/>
                      <a:pt x="472" y="918"/>
                      <a:pt x="484" y="910"/>
                    </a:cubicBezTo>
                    <a:cubicBezTo>
                      <a:pt x="488" y="921"/>
                      <a:pt x="483" y="946"/>
                      <a:pt x="495" y="944"/>
                    </a:cubicBezTo>
                    <a:cubicBezTo>
                      <a:pt x="522" y="940"/>
                      <a:pt x="538" y="908"/>
                      <a:pt x="564" y="898"/>
                    </a:cubicBezTo>
                    <a:cubicBezTo>
                      <a:pt x="583" y="890"/>
                      <a:pt x="603" y="883"/>
                      <a:pt x="622" y="875"/>
                    </a:cubicBezTo>
                    <a:cubicBezTo>
                      <a:pt x="773" y="808"/>
                      <a:pt x="858" y="723"/>
                      <a:pt x="990" y="633"/>
                    </a:cubicBezTo>
                    <a:cubicBezTo>
                      <a:pt x="1072" y="511"/>
                      <a:pt x="937" y="699"/>
                      <a:pt x="1060" y="576"/>
                    </a:cubicBezTo>
                    <a:cubicBezTo>
                      <a:pt x="1072" y="564"/>
                      <a:pt x="1071" y="541"/>
                      <a:pt x="1083" y="529"/>
                    </a:cubicBezTo>
                    <a:cubicBezTo>
                      <a:pt x="1095" y="517"/>
                      <a:pt x="1115" y="516"/>
                      <a:pt x="1129" y="506"/>
                    </a:cubicBezTo>
                    <a:cubicBezTo>
                      <a:pt x="1146" y="493"/>
                      <a:pt x="1161" y="476"/>
                      <a:pt x="1175" y="460"/>
                    </a:cubicBezTo>
                    <a:cubicBezTo>
                      <a:pt x="1291" y="325"/>
                      <a:pt x="1219" y="369"/>
                      <a:pt x="1313" y="322"/>
                    </a:cubicBezTo>
                    <a:cubicBezTo>
                      <a:pt x="1352" y="264"/>
                      <a:pt x="1412" y="241"/>
                      <a:pt x="1463" y="195"/>
                    </a:cubicBezTo>
                    <a:cubicBezTo>
                      <a:pt x="1541" y="125"/>
                      <a:pt x="1489" y="149"/>
                      <a:pt x="1555" y="126"/>
                    </a:cubicBezTo>
                    <a:cubicBezTo>
                      <a:pt x="1595" y="96"/>
                      <a:pt x="1629" y="62"/>
                      <a:pt x="1670" y="34"/>
                    </a:cubicBezTo>
                    <a:cubicBezTo>
                      <a:pt x="1682" y="38"/>
                      <a:pt x="1696" y="37"/>
                      <a:pt x="1705" y="46"/>
                    </a:cubicBezTo>
                    <a:cubicBezTo>
                      <a:pt x="1713" y="54"/>
                      <a:pt x="1705" y="76"/>
                      <a:pt x="1716" y="80"/>
                    </a:cubicBezTo>
                    <a:cubicBezTo>
                      <a:pt x="1735" y="86"/>
                      <a:pt x="1755" y="74"/>
                      <a:pt x="1774" y="69"/>
                    </a:cubicBezTo>
                    <a:cubicBezTo>
                      <a:pt x="1826" y="56"/>
                      <a:pt x="1861" y="16"/>
                      <a:pt x="1912" y="0"/>
                    </a:cubicBezTo>
                    <a:cubicBezTo>
                      <a:pt x="1946" y="50"/>
                      <a:pt x="1929" y="17"/>
                      <a:pt x="1947" y="80"/>
                    </a:cubicBezTo>
                    <a:cubicBezTo>
                      <a:pt x="1950" y="92"/>
                      <a:pt x="1949" y="106"/>
                      <a:pt x="1958" y="115"/>
                    </a:cubicBezTo>
                    <a:cubicBezTo>
                      <a:pt x="1967" y="124"/>
                      <a:pt x="1981" y="122"/>
                      <a:pt x="1993" y="126"/>
                    </a:cubicBezTo>
                    <a:cubicBezTo>
                      <a:pt x="2044" y="75"/>
                      <a:pt x="2065" y="44"/>
                      <a:pt x="2131" y="23"/>
                    </a:cubicBezTo>
                    <a:cubicBezTo>
                      <a:pt x="2158" y="78"/>
                      <a:pt x="2145" y="96"/>
                      <a:pt x="2200" y="115"/>
                    </a:cubicBezTo>
                    <a:cubicBezTo>
                      <a:pt x="2247" y="83"/>
                      <a:pt x="2292" y="65"/>
                      <a:pt x="2338" y="34"/>
                    </a:cubicBezTo>
                    <a:cubicBezTo>
                      <a:pt x="2391" y="113"/>
                      <a:pt x="2358" y="111"/>
                      <a:pt x="2419" y="92"/>
                    </a:cubicBezTo>
                    <a:cubicBezTo>
                      <a:pt x="2487" y="24"/>
                      <a:pt x="2454" y="19"/>
                      <a:pt x="2511" y="57"/>
                    </a:cubicBezTo>
                    <a:cubicBezTo>
                      <a:pt x="2551" y="44"/>
                      <a:pt x="2538" y="55"/>
                      <a:pt x="2557" y="3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1400">
                  <a:latin typeface="Calibri" pitchFamily="34" charset="0"/>
                </a:endParaRPr>
              </a:p>
            </p:txBody>
          </p:sp>
          <p:sp>
            <p:nvSpPr>
              <p:cNvPr id="11" name="Freeform 36"/>
              <p:cNvSpPr>
                <a:spLocks/>
              </p:cNvSpPr>
              <p:nvPr/>
            </p:nvSpPr>
            <p:spPr bwMode="auto">
              <a:xfrm>
                <a:off x="2107" y="8689"/>
                <a:ext cx="2017" cy="147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219" y="42"/>
                  </a:cxn>
                  <a:cxn ang="0">
                    <a:pos x="254" y="65"/>
                  </a:cxn>
                  <a:cxn ang="0">
                    <a:pos x="323" y="54"/>
                  </a:cxn>
                  <a:cxn ang="0">
                    <a:pos x="403" y="100"/>
                  </a:cxn>
                  <a:cxn ang="0">
                    <a:pos x="519" y="54"/>
                  </a:cxn>
                  <a:cxn ang="0">
                    <a:pos x="611" y="100"/>
                  </a:cxn>
                  <a:cxn ang="0">
                    <a:pos x="737" y="100"/>
                  </a:cxn>
                  <a:cxn ang="0">
                    <a:pos x="818" y="42"/>
                  </a:cxn>
                  <a:cxn ang="0">
                    <a:pos x="876" y="54"/>
                  </a:cxn>
                  <a:cxn ang="0">
                    <a:pos x="910" y="65"/>
                  </a:cxn>
                  <a:cxn ang="0">
                    <a:pos x="945" y="42"/>
                  </a:cxn>
                  <a:cxn ang="0">
                    <a:pos x="991" y="19"/>
                  </a:cxn>
                  <a:cxn ang="0">
                    <a:pos x="1048" y="31"/>
                  </a:cxn>
                  <a:cxn ang="0">
                    <a:pos x="1072" y="65"/>
                  </a:cxn>
                  <a:cxn ang="0">
                    <a:pos x="1118" y="77"/>
                  </a:cxn>
                  <a:cxn ang="0">
                    <a:pos x="1244" y="31"/>
                  </a:cxn>
                  <a:cxn ang="0">
                    <a:pos x="1406" y="54"/>
                  </a:cxn>
                  <a:cxn ang="0">
                    <a:pos x="1498" y="65"/>
                  </a:cxn>
                  <a:cxn ang="0">
                    <a:pos x="1544" y="134"/>
                  </a:cxn>
                  <a:cxn ang="0">
                    <a:pos x="1578" y="146"/>
                  </a:cxn>
                  <a:cxn ang="0">
                    <a:pos x="1740" y="31"/>
                  </a:cxn>
                  <a:cxn ang="0">
                    <a:pos x="1866" y="19"/>
                  </a:cxn>
                  <a:cxn ang="0">
                    <a:pos x="1970" y="54"/>
                  </a:cxn>
                  <a:cxn ang="0">
                    <a:pos x="2016" y="54"/>
                  </a:cxn>
                </a:cxnLst>
                <a:rect l="0" t="0" r="r" b="b"/>
                <a:pathLst>
                  <a:path w="2016" h="146">
                    <a:moveTo>
                      <a:pt x="0" y="54"/>
                    </a:moveTo>
                    <a:cubicBezTo>
                      <a:pt x="73" y="50"/>
                      <a:pt x="146" y="39"/>
                      <a:pt x="219" y="42"/>
                    </a:cubicBezTo>
                    <a:cubicBezTo>
                      <a:pt x="233" y="43"/>
                      <a:pt x="240" y="63"/>
                      <a:pt x="254" y="65"/>
                    </a:cubicBezTo>
                    <a:cubicBezTo>
                      <a:pt x="277" y="68"/>
                      <a:pt x="300" y="58"/>
                      <a:pt x="323" y="54"/>
                    </a:cubicBezTo>
                    <a:cubicBezTo>
                      <a:pt x="379" y="34"/>
                      <a:pt x="386" y="46"/>
                      <a:pt x="403" y="100"/>
                    </a:cubicBezTo>
                    <a:cubicBezTo>
                      <a:pt x="447" y="89"/>
                      <a:pt x="477" y="67"/>
                      <a:pt x="519" y="54"/>
                    </a:cubicBezTo>
                    <a:cubicBezTo>
                      <a:pt x="551" y="101"/>
                      <a:pt x="553" y="118"/>
                      <a:pt x="611" y="100"/>
                    </a:cubicBezTo>
                    <a:cubicBezTo>
                      <a:pt x="657" y="109"/>
                      <a:pt x="689" y="122"/>
                      <a:pt x="737" y="100"/>
                    </a:cubicBezTo>
                    <a:cubicBezTo>
                      <a:pt x="767" y="86"/>
                      <a:pt x="818" y="42"/>
                      <a:pt x="818" y="42"/>
                    </a:cubicBezTo>
                    <a:cubicBezTo>
                      <a:pt x="837" y="46"/>
                      <a:pt x="857" y="49"/>
                      <a:pt x="876" y="54"/>
                    </a:cubicBezTo>
                    <a:cubicBezTo>
                      <a:pt x="888" y="57"/>
                      <a:pt x="898" y="67"/>
                      <a:pt x="910" y="65"/>
                    </a:cubicBezTo>
                    <a:cubicBezTo>
                      <a:pt x="924" y="63"/>
                      <a:pt x="933" y="49"/>
                      <a:pt x="945" y="42"/>
                    </a:cubicBezTo>
                    <a:cubicBezTo>
                      <a:pt x="960" y="34"/>
                      <a:pt x="976" y="27"/>
                      <a:pt x="991" y="19"/>
                    </a:cubicBezTo>
                    <a:cubicBezTo>
                      <a:pt x="1010" y="23"/>
                      <a:pt x="1031" y="21"/>
                      <a:pt x="1048" y="31"/>
                    </a:cubicBezTo>
                    <a:cubicBezTo>
                      <a:pt x="1060" y="38"/>
                      <a:pt x="1060" y="57"/>
                      <a:pt x="1072" y="65"/>
                    </a:cubicBezTo>
                    <a:cubicBezTo>
                      <a:pt x="1085" y="74"/>
                      <a:pt x="1103" y="73"/>
                      <a:pt x="1118" y="77"/>
                    </a:cubicBezTo>
                    <a:cubicBezTo>
                      <a:pt x="1158" y="50"/>
                      <a:pt x="1198" y="46"/>
                      <a:pt x="1244" y="31"/>
                    </a:cubicBezTo>
                    <a:cubicBezTo>
                      <a:pt x="1293" y="103"/>
                      <a:pt x="1331" y="72"/>
                      <a:pt x="1406" y="54"/>
                    </a:cubicBezTo>
                    <a:cubicBezTo>
                      <a:pt x="1437" y="58"/>
                      <a:pt x="1471" y="50"/>
                      <a:pt x="1498" y="65"/>
                    </a:cubicBezTo>
                    <a:cubicBezTo>
                      <a:pt x="1522" y="79"/>
                      <a:pt x="1518" y="125"/>
                      <a:pt x="1544" y="134"/>
                    </a:cubicBezTo>
                    <a:cubicBezTo>
                      <a:pt x="1555" y="138"/>
                      <a:pt x="1567" y="142"/>
                      <a:pt x="1578" y="146"/>
                    </a:cubicBezTo>
                    <a:cubicBezTo>
                      <a:pt x="1615" y="118"/>
                      <a:pt x="1696" y="41"/>
                      <a:pt x="1740" y="31"/>
                    </a:cubicBezTo>
                    <a:cubicBezTo>
                      <a:pt x="1781" y="22"/>
                      <a:pt x="1824" y="23"/>
                      <a:pt x="1866" y="19"/>
                    </a:cubicBezTo>
                    <a:cubicBezTo>
                      <a:pt x="1927" y="0"/>
                      <a:pt x="1891" y="1"/>
                      <a:pt x="1970" y="54"/>
                    </a:cubicBezTo>
                    <a:cubicBezTo>
                      <a:pt x="1983" y="63"/>
                      <a:pt x="2001" y="54"/>
                      <a:pt x="2016" y="54"/>
                    </a:cubicBezTo>
                  </a:path>
                </a:pathLst>
              </a:custGeom>
              <a:noFill/>
              <a:ln w="254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>
                  <a:latin typeface="+mn-lt"/>
                </a:endParaRPr>
              </a:p>
            </p:txBody>
          </p:sp>
          <p:sp>
            <p:nvSpPr>
              <p:cNvPr id="12" name="AutoShape 37"/>
              <p:cNvSpPr>
                <a:spLocks noChangeArrowheads="1"/>
              </p:cNvSpPr>
              <p:nvPr/>
            </p:nvSpPr>
            <p:spPr bwMode="auto">
              <a:xfrm>
                <a:off x="3306" y="8110"/>
                <a:ext cx="463" cy="463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1400" dirty="0" smtClean="0">
                    <a:latin typeface="Calibri" pitchFamily="34" charset="0"/>
                    <a:cs typeface="Arial" pitchFamily="34" charset="0"/>
                  </a:rPr>
                  <a:t>1</a:t>
                </a:r>
                <a:endParaRPr lang="fr-FR" sz="1400" dirty="0">
                  <a:cs typeface="Arial" pitchFamily="34" charset="0"/>
                </a:endParaRPr>
              </a:p>
            </p:txBody>
          </p:sp>
        </p:grpSp>
        <p:grpSp>
          <p:nvGrpSpPr>
            <p:cNvPr id="7" name="Groupe 55"/>
            <p:cNvGrpSpPr>
              <a:grpSpLocks/>
            </p:cNvGrpSpPr>
            <p:nvPr/>
          </p:nvGrpSpPr>
          <p:grpSpPr bwMode="auto">
            <a:xfrm>
              <a:off x="6876256" y="4941168"/>
              <a:ext cx="288032" cy="144016"/>
              <a:chOff x="5436096" y="4725144"/>
              <a:chExt cx="288032" cy="144016"/>
            </a:xfrm>
          </p:grpSpPr>
          <p:cxnSp>
            <p:nvCxnSpPr>
              <p:cNvPr id="8" name="Connecteur droit 52"/>
              <p:cNvCxnSpPr>
                <a:cxnSpLocks noChangeShapeType="1"/>
              </p:cNvCxnSpPr>
              <p:nvPr/>
            </p:nvCxnSpPr>
            <p:spPr bwMode="auto">
              <a:xfrm>
                <a:off x="5580112" y="4869160"/>
                <a:ext cx="1440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" name="Connecteur droit avec flèche 54"/>
              <p:cNvCxnSpPr>
                <a:cxnSpLocks noChangeShapeType="1"/>
              </p:cNvCxnSpPr>
              <p:nvPr/>
            </p:nvCxnSpPr>
            <p:spPr bwMode="auto">
              <a:xfrm flipH="1" flipV="1">
                <a:off x="5436096" y="4725144"/>
                <a:ext cx="144016" cy="14401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5806150" y="4085462"/>
            <a:ext cx="3230346" cy="1541951"/>
            <a:chOff x="4258" y="5322"/>
            <a:chExt cx="4282" cy="2079"/>
          </a:xfrm>
        </p:grpSpPr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4258" y="5322"/>
              <a:ext cx="4282" cy="1448"/>
              <a:chOff x="4258" y="5322"/>
              <a:chExt cx="4282" cy="1448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5333" y="6175"/>
                <a:ext cx="2155" cy="595"/>
              </a:xfrm>
              <a:prstGeom prst="bracketPair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fr-FR" sz="1400" dirty="0" smtClean="0">
                    <a:latin typeface="Calibri" pitchFamily="34" charset="0"/>
                    <a:cs typeface="Arial" pitchFamily="34" charset="0"/>
                  </a:rPr>
                  <a:t>Voyage LD</a:t>
                </a:r>
                <a:endParaRPr lang="fr-FR" sz="1400" dirty="0">
                  <a:cs typeface="Arial" pitchFamily="34" charset="0"/>
                </a:endParaRPr>
              </a:p>
            </p:txBody>
          </p:sp>
          <p:cxnSp>
            <p:nvCxnSpPr>
              <p:cNvPr id="17" name="AutoShape 20"/>
              <p:cNvCxnSpPr>
                <a:cxnSpLocks noChangeShapeType="1"/>
              </p:cNvCxnSpPr>
              <p:nvPr/>
            </p:nvCxnSpPr>
            <p:spPr bwMode="auto">
              <a:xfrm>
                <a:off x="4382" y="6399"/>
                <a:ext cx="399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" name="AutoShape 21"/>
              <p:cNvSpPr>
                <a:spLocks noChangeArrowheads="1"/>
              </p:cNvSpPr>
              <p:nvPr/>
            </p:nvSpPr>
            <p:spPr bwMode="auto">
              <a:xfrm>
                <a:off x="4258" y="5705"/>
                <a:ext cx="463" cy="463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1400" dirty="0" smtClean="0">
                    <a:latin typeface="Calibri" pitchFamily="34" charset="0"/>
                    <a:cs typeface="Arial" pitchFamily="34" charset="0"/>
                  </a:rPr>
                  <a:t>3</a:t>
                </a:r>
                <a:endParaRPr lang="fr-FR" sz="1400" dirty="0">
                  <a:cs typeface="Arial" pitchFamily="34" charset="0"/>
                </a:endParaRPr>
              </a:p>
            </p:txBody>
          </p:sp>
          <p:sp>
            <p:nvSpPr>
              <p:cNvPr id="19" name="AutoShape 22"/>
              <p:cNvSpPr>
                <a:spLocks noChangeArrowheads="1"/>
              </p:cNvSpPr>
              <p:nvPr/>
            </p:nvSpPr>
            <p:spPr bwMode="auto">
              <a:xfrm>
                <a:off x="8077" y="5785"/>
                <a:ext cx="463" cy="463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1400" dirty="0" smtClean="0">
                    <a:latin typeface="Calibri" pitchFamily="34" charset="0"/>
                    <a:cs typeface="Arial" pitchFamily="34" charset="0"/>
                  </a:rPr>
                  <a:t>3</a:t>
                </a:r>
                <a:endParaRPr lang="fr-FR" sz="1400" dirty="0">
                  <a:cs typeface="Arial" pitchFamily="34" charset="0"/>
                </a:endParaRPr>
              </a:p>
            </p:txBody>
          </p:sp>
          <p:sp>
            <p:nvSpPr>
              <p:cNvPr id="20" name="AutoShape 23"/>
              <p:cNvSpPr>
                <a:spLocks noChangeArrowheads="1"/>
              </p:cNvSpPr>
              <p:nvPr/>
            </p:nvSpPr>
            <p:spPr bwMode="auto">
              <a:xfrm>
                <a:off x="7025" y="5322"/>
                <a:ext cx="463" cy="463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1400" dirty="0" smtClean="0">
                    <a:latin typeface="Calibri" pitchFamily="34" charset="0"/>
                    <a:cs typeface="Arial" pitchFamily="34" charset="0"/>
                  </a:rPr>
                  <a:t>2</a:t>
                </a:r>
                <a:endParaRPr lang="fr-FR" sz="1400" dirty="0">
                  <a:cs typeface="Arial" pitchFamily="34" charset="0"/>
                </a:endParaRPr>
              </a:p>
            </p:txBody>
          </p:sp>
          <p:grpSp>
            <p:nvGrpSpPr>
              <p:cNvPr id="21" name="Group 24"/>
              <p:cNvGrpSpPr>
                <a:grpSpLocks/>
              </p:cNvGrpSpPr>
              <p:nvPr/>
            </p:nvGrpSpPr>
            <p:grpSpPr bwMode="auto">
              <a:xfrm>
                <a:off x="4721" y="5983"/>
                <a:ext cx="613" cy="385"/>
                <a:chOff x="4721" y="5983"/>
                <a:chExt cx="613" cy="385"/>
              </a:xfrm>
            </p:grpSpPr>
            <p:cxnSp>
              <p:nvCxnSpPr>
                <p:cNvPr id="28" name="AutoShape 25"/>
                <p:cNvCxnSpPr>
                  <a:cxnSpLocks noChangeShapeType="1"/>
                </p:cNvCxnSpPr>
                <p:nvPr/>
              </p:nvCxnSpPr>
              <p:spPr bwMode="auto">
                <a:xfrm>
                  <a:off x="4943" y="5992"/>
                  <a:ext cx="391" cy="37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9" name="AutoShape 26"/>
                <p:cNvCxnSpPr>
                  <a:cxnSpLocks noChangeShapeType="1"/>
                </p:cNvCxnSpPr>
                <p:nvPr/>
              </p:nvCxnSpPr>
              <p:spPr bwMode="auto">
                <a:xfrm>
                  <a:off x="4721" y="5983"/>
                  <a:ext cx="22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2" name="Group 27"/>
              <p:cNvGrpSpPr>
                <a:grpSpLocks/>
              </p:cNvGrpSpPr>
              <p:nvPr/>
            </p:nvGrpSpPr>
            <p:grpSpPr bwMode="auto">
              <a:xfrm flipH="1">
                <a:off x="7489" y="6015"/>
                <a:ext cx="588" cy="385"/>
                <a:chOff x="4721" y="5983"/>
                <a:chExt cx="613" cy="385"/>
              </a:xfrm>
            </p:grpSpPr>
            <p:cxnSp>
              <p:nvCxnSpPr>
                <p:cNvPr id="26" name="AutoShape 28"/>
                <p:cNvCxnSpPr>
                  <a:cxnSpLocks noChangeShapeType="1"/>
                </p:cNvCxnSpPr>
                <p:nvPr/>
              </p:nvCxnSpPr>
              <p:spPr bwMode="auto">
                <a:xfrm>
                  <a:off x="4943" y="5992"/>
                  <a:ext cx="391" cy="37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7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4721" y="5983"/>
                  <a:ext cx="22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3" name="Group 30"/>
              <p:cNvGrpSpPr>
                <a:grpSpLocks/>
              </p:cNvGrpSpPr>
              <p:nvPr/>
            </p:nvGrpSpPr>
            <p:grpSpPr bwMode="auto">
              <a:xfrm flipH="1">
                <a:off x="6251" y="5548"/>
                <a:ext cx="774" cy="820"/>
                <a:chOff x="4721" y="5983"/>
                <a:chExt cx="613" cy="385"/>
              </a:xfrm>
            </p:grpSpPr>
            <p:cxnSp>
              <p:nvCxnSpPr>
                <p:cNvPr id="24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4943" y="5992"/>
                  <a:ext cx="391" cy="37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5" name="AutoShape 32"/>
                <p:cNvCxnSpPr>
                  <a:cxnSpLocks noChangeShapeType="1"/>
                </p:cNvCxnSpPr>
                <p:nvPr/>
              </p:nvCxnSpPr>
              <p:spPr bwMode="auto">
                <a:xfrm>
                  <a:off x="4721" y="5983"/>
                  <a:ext cx="22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5" name="Text Box 33"/>
            <p:cNvSpPr txBox="1">
              <a:spLocks noChangeArrowheads="1"/>
            </p:cNvSpPr>
            <p:nvPr/>
          </p:nvSpPr>
          <p:spPr bwMode="auto">
            <a:xfrm>
              <a:off x="4382" y="6929"/>
              <a:ext cx="4158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452438" algn="l"/>
                  <a:tab pos="1973263" algn="l"/>
                </a:tabLst>
              </a:pPr>
              <a:r>
                <a:rPr lang="fr-FR" sz="1400" dirty="0" smtClean="0">
                  <a:latin typeface="Calibri" pitchFamily="34" charset="0"/>
                  <a:cs typeface="Arial" pitchFamily="34" charset="0"/>
                </a:rPr>
                <a:t>Aller                           Retour</a:t>
              </a:r>
              <a:endParaRPr lang="fr-FR" sz="1400" dirty="0">
                <a:cs typeface="Arial" pitchFamily="34" charset="0"/>
              </a:endParaRPr>
            </a:p>
          </p:txBody>
        </p:sp>
      </p:grpSp>
      <p:sp>
        <p:nvSpPr>
          <p:cNvPr id="30" name="Espace réservé du numéro de diapositive 3"/>
          <p:cNvSpPr txBox="1">
            <a:spLocks/>
          </p:cNvSpPr>
          <p:nvPr/>
        </p:nvSpPr>
        <p:spPr>
          <a:xfrm>
            <a:off x="7020272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DAF4A0-3EA4-4347-BC60-8C1EC8A14E6B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Premier résultat sur la reconstitution annuelle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 marL="4763" lvl="1" indent="1270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Analyse descriptive des 3 segments selon un zonage a priori </a:t>
            </a:r>
          </a:p>
          <a:p>
            <a:pPr marL="4763" lvl="1" indent="1270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(taille d’aire urbaine et type de localisation de résidence)</a:t>
            </a: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7</a:t>
            </a:fld>
            <a:endParaRPr lang="fr-FR" dirty="0"/>
          </a:p>
        </p:txBody>
      </p:sp>
      <p:grpSp>
        <p:nvGrpSpPr>
          <p:cNvPr id="6" name="Groupe 19"/>
          <p:cNvGrpSpPr/>
          <p:nvPr/>
        </p:nvGrpSpPr>
        <p:grpSpPr>
          <a:xfrm>
            <a:off x="548600" y="1615356"/>
            <a:ext cx="8487896" cy="3489061"/>
            <a:chOff x="0" y="333934"/>
            <a:chExt cx="8487896" cy="3489061"/>
          </a:xfrm>
        </p:grpSpPr>
        <p:graphicFrame>
          <p:nvGraphicFramePr>
            <p:cNvPr id="8" name="Graphique 7"/>
            <p:cNvGraphicFramePr/>
            <p:nvPr>
              <p:extLst>
                <p:ext uri="{D42A27DB-BD31-4B8C-83A1-F6EECF244321}">
                  <p14:modId xmlns:p14="http://schemas.microsoft.com/office/powerpoint/2010/main" val="339081725"/>
                </p:ext>
              </p:extLst>
            </p:nvPr>
          </p:nvGraphicFramePr>
          <p:xfrm>
            <a:off x="4544547" y="333934"/>
            <a:ext cx="3943349" cy="34890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Graphique 8"/>
            <p:cNvGraphicFramePr/>
            <p:nvPr>
              <p:extLst>
                <p:ext uri="{D42A27DB-BD31-4B8C-83A1-F6EECF244321}">
                  <p14:modId xmlns:p14="http://schemas.microsoft.com/office/powerpoint/2010/main" val="186662816"/>
                </p:ext>
              </p:extLst>
            </p:nvPr>
          </p:nvGraphicFramePr>
          <p:xfrm>
            <a:off x="0" y="333934"/>
            <a:ext cx="4545821" cy="34890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0" name="Rectangle 9"/>
          <p:cNvSpPr/>
          <p:nvPr/>
        </p:nvSpPr>
        <p:spPr>
          <a:xfrm>
            <a:off x="539552" y="4600361"/>
            <a:ext cx="8424936" cy="14401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39552" y="3592249"/>
            <a:ext cx="8424936" cy="57606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9552" y="2361542"/>
            <a:ext cx="8424936" cy="57606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588224" y="2937606"/>
            <a:ext cx="2545308" cy="20162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tabLst>
                <a:tab pos="6905625" algn="l"/>
              </a:tabLst>
            </a:pP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 masse </a:t>
            </a:r>
          </a:p>
          <a:p>
            <a:pPr algn="ctr">
              <a:tabLst>
                <a:tab pos="6905625" algn="l"/>
              </a:tabLst>
            </a:pP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selon population zone</a:t>
            </a:r>
          </a:p>
          <a:p>
            <a:pPr algn="ctr">
              <a:tabLst>
                <a:tab pos="6905625" algn="l"/>
              </a:tabLst>
            </a:pPr>
            <a:endParaRPr lang="fr-FR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r>
              <a:rPr lang="fr-FR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Moy</a:t>
            </a: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100,6 Mt CO2 / an</a:t>
            </a:r>
          </a:p>
          <a:p>
            <a:pPr algn="ctr">
              <a:tabLst>
                <a:tab pos="6905625" algn="l"/>
              </a:tabLst>
            </a:pPr>
            <a:endParaRPr lang="fr-FR" sz="15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endParaRPr lang="fr-FR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endParaRPr lang="fr-FR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Mt CO2/an</a:t>
            </a: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60040" y="5127442"/>
            <a:ext cx="8748464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Centres toujours plus faibles ; périurbains toujours plus forts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Fortes variations de certains segments selon les espaces</a:t>
            </a:r>
          </a:p>
          <a:p>
            <a:pPr marL="74295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Parisien moyen émet en CO2 : 25% en semaine, 9% le weekend et 66% à longue distance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p:sp useBgFill="1">
        <p:nvSpPr>
          <p:cNvPr id="18" name="Forme en L 17"/>
          <p:cNvSpPr/>
          <p:nvPr/>
        </p:nvSpPr>
        <p:spPr>
          <a:xfrm>
            <a:off x="5076056" y="1713470"/>
            <a:ext cx="4067944" cy="3384376"/>
          </a:xfrm>
          <a:prstGeom prst="corner">
            <a:avLst>
              <a:gd name="adj1" fmla="val 81965"/>
              <a:gd name="adj2" fmla="val 59465"/>
            </a:avLst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5496" y="2937606"/>
            <a:ext cx="1080120" cy="17404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tabLst>
                <a:tab pos="6905625" algn="l"/>
              </a:tabLst>
            </a:pP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 individu</a:t>
            </a:r>
          </a:p>
          <a:p>
            <a:pPr algn="ctr">
              <a:tabLst>
                <a:tab pos="6905625" algn="l"/>
              </a:tabLst>
            </a:pPr>
            <a:endParaRPr lang="fr-FR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r>
              <a:rPr lang="fr-FR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Moy</a:t>
            </a: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1,8 </a:t>
            </a:r>
          </a:p>
          <a:p>
            <a:pPr algn="ctr">
              <a:tabLst>
                <a:tab pos="6905625" algn="l"/>
              </a:tabLst>
            </a:pPr>
            <a:r>
              <a:rPr lang="fr-FR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CO2 / an</a:t>
            </a:r>
          </a:p>
          <a:p>
            <a:pPr algn="ctr">
              <a:tabLst>
                <a:tab pos="6905625" algn="l"/>
              </a:tabLst>
            </a:pPr>
            <a:endParaRPr lang="fr-FR" sz="15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endParaRPr lang="fr-FR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r>
              <a:rPr lang="fr-FR" sz="15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CO2/an</a:t>
            </a:r>
            <a:endParaRPr lang="fr-FR" sz="15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6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Premier résultat sur la reconstitution annuelle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 marL="4763" lvl="1" indent="1270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Analyse descriptive des 3 segments selon un zonage a priori </a:t>
            </a:r>
          </a:p>
          <a:p>
            <a:pPr marL="4763" lvl="1" indent="1270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(taille d’aire urbaine et type de localisation de résidence)</a:t>
            </a: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342900" lvl="1" indent="-34290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8</a:t>
            </a:fld>
            <a:endParaRPr lang="fr-FR" dirty="0"/>
          </a:p>
        </p:txBody>
      </p:sp>
      <p:grpSp>
        <p:nvGrpSpPr>
          <p:cNvPr id="6" name="Groupe 19"/>
          <p:cNvGrpSpPr/>
          <p:nvPr/>
        </p:nvGrpSpPr>
        <p:grpSpPr>
          <a:xfrm>
            <a:off x="548600" y="1615356"/>
            <a:ext cx="8487896" cy="3489061"/>
            <a:chOff x="0" y="333934"/>
            <a:chExt cx="8487896" cy="3489061"/>
          </a:xfrm>
        </p:grpSpPr>
        <p:graphicFrame>
          <p:nvGraphicFramePr>
            <p:cNvPr id="8" name="Graphique 7"/>
            <p:cNvGraphicFramePr/>
            <p:nvPr>
              <p:extLst>
                <p:ext uri="{D42A27DB-BD31-4B8C-83A1-F6EECF244321}">
                  <p14:modId xmlns:p14="http://schemas.microsoft.com/office/powerpoint/2010/main" val="931611031"/>
                </p:ext>
              </p:extLst>
            </p:nvPr>
          </p:nvGraphicFramePr>
          <p:xfrm>
            <a:off x="4544547" y="333934"/>
            <a:ext cx="3943349" cy="34890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Graphique 8"/>
            <p:cNvGraphicFramePr/>
            <p:nvPr>
              <p:extLst>
                <p:ext uri="{D42A27DB-BD31-4B8C-83A1-F6EECF244321}">
                  <p14:modId xmlns:p14="http://schemas.microsoft.com/office/powerpoint/2010/main" val="1667750677"/>
                </p:ext>
              </p:extLst>
            </p:nvPr>
          </p:nvGraphicFramePr>
          <p:xfrm>
            <a:off x="0" y="333934"/>
            <a:ext cx="4545821" cy="34890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0" name="Rectangle 9"/>
          <p:cNvSpPr/>
          <p:nvPr/>
        </p:nvSpPr>
        <p:spPr>
          <a:xfrm>
            <a:off x="539552" y="4600361"/>
            <a:ext cx="8424936" cy="14401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39552" y="3592249"/>
            <a:ext cx="8424936" cy="57606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9552" y="2361542"/>
            <a:ext cx="8424936" cy="57606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588224" y="2937606"/>
            <a:ext cx="2545308" cy="20162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tabLst>
                <a:tab pos="6905625" algn="l"/>
              </a:tabLst>
            </a:pP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 masse </a:t>
            </a:r>
          </a:p>
          <a:p>
            <a:pPr algn="ctr">
              <a:tabLst>
                <a:tab pos="6905625" algn="l"/>
              </a:tabLst>
            </a:pP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selon population zone</a:t>
            </a:r>
          </a:p>
          <a:p>
            <a:pPr algn="ctr">
              <a:tabLst>
                <a:tab pos="6905625" algn="l"/>
              </a:tabLst>
            </a:pPr>
            <a:endParaRPr lang="fr-FR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r>
              <a:rPr lang="fr-FR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Moy</a:t>
            </a: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100,6 Mt CO2 / an</a:t>
            </a:r>
          </a:p>
          <a:p>
            <a:pPr algn="ctr">
              <a:tabLst>
                <a:tab pos="6905625" algn="l"/>
              </a:tabLst>
            </a:pPr>
            <a:endParaRPr lang="fr-FR" sz="15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endParaRPr lang="fr-FR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endParaRPr lang="fr-FR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Mt CO2/an</a:t>
            </a: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60040" y="5127442"/>
            <a:ext cx="8748464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fr-F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Effet </a:t>
            </a:r>
            <a:r>
              <a:rPr lang="fr-FR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Masse:</a:t>
            </a:r>
            <a:r>
              <a:rPr lang="fr-FR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L’espace rural et les petits pôles émettent 40% du bilan global (et 20% banlieues des AU &gt; 500 000 hab. !) =&gt; où porter les </a:t>
            </a:r>
            <a:r>
              <a:rPr lang="fr-FR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efforts d’une politique de transport </a:t>
            </a:r>
            <a:r>
              <a:rPr lang="fr-FR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FR" sz="1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496" y="2937606"/>
            <a:ext cx="1080120" cy="17404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tabLst>
                <a:tab pos="6905625" algn="l"/>
              </a:tabLst>
            </a:pP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 individu</a:t>
            </a:r>
          </a:p>
          <a:p>
            <a:pPr algn="ctr">
              <a:tabLst>
                <a:tab pos="6905625" algn="l"/>
              </a:tabLst>
            </a:pPr>
            <a:endParaRPr lang="fr-FR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r>
              <a:rPr lang="fr-FR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Moy</a:t>
            </a: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1,8 </a:t>
            </a:r>
          </a:p>
          <a:p>
            <a:pPr algn="ctr">
              <a:tabLst>
                <a:tab pos="6905625" algn="l"/>
              </a:tabLst>
            </a:pPr>
            <a:r>
              <a:rPr lang="fr-FR" sz="15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CO2 / an</a:t>
            </a:r>
          </a:p>
          <a:p>
            <a:pPr algn="ctr">
              <a:tabLst>
                <a:tab pos="6905625" algn="l"/>
              </a:tabLst>
            </a:pPr>
            <a:endParaRPr lang="fr-FR" sz="15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endParaRPr lang="fr-FR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05625" algn="l"/>
              </a:tabLst>
            </a:pPr>
            <a:r>
              <a:rPr lang="fr-FR" sz="15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fr-FR" sz="1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CO2/an</a:t>
            </a:r>
            <a:endParaRPr lang="fr-FR" sz="15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80576" y="1466264"/>
            <a:ext cx="24899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Population (million habitants)</a:t>
            </a:r>
          </a:p>
        </p:txBody>
      </p:sp>
    </p:spTree>
    <p:extLst>
      <p:ext uri="{BB962C8B-B14F-4D97-AF65-F5344CB8AC3E}">
        <p14:creationId xmlns:p14="http://schemas.microsoft.com/office/powerpoint/2010/main" val="9415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Typologie de la population enquêtée (1/6) : 4 profils-types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391" y="908720"/>
            <a:ext cx="4896544" cy="5544616"/>
          </a:xfrm>
        </p:spPr>
        <p:txBody>
          <a:bodyPr/>
          <a:lstStyle/>
          <a:p>
            <a:pPr marL="93663" lvl="1" indent="327025">
              <a:spcBef>
                <a:spcPts val="1200"/>
              </a:spcBef>
            </a:pPr>
            <a:r>
              <a:rPr lang="fr-FR" dirty="0" smtClean="0"/>
              <a:t>Variables actives de la classification CAH, les quantités de CO2 émises (pour 28 jours) : </a:t>
            </a:r>
          </a:p>
          <a:p>
            <a:pPr marL="93663" lvl="2" indent="327025"/>
            <a:r>
              <a:rPr lang="fr-FR" dirty="0" smtClean="0"/>
              <a:t>Localement sur nb jours semaine hors LD</a:t>
            </a:r>
          </a:p>
          <a:p>
            <a:pPr marL="93663" lvl="2" indent="327025"/>
            <a:r>
              <a:rPr lang="fr-FR" dirty="0" smtClean="0"/>
              <a:t>Localement sur nb samedis hors LD</a:t>
            </a:r>
          </a:p>
          <a:p>
            <a:pPr marL="93663" lvl="2" indent="327025"/>
            <a:r>
              <a:rPr lang="fr-FR" dirty="0" smtClean="0"/>
              <a:t>Localement sur nb dimanches hors LD</a:t>
            </a:r>
          </a:p>
          <a:p>
            <a:pPr marL="93663" lvl="2" indent="327025"/>
            <a:r>
              <a:rPr lang="fr-FR" dirty="0"/>
              <a:t>A</a:t>
            </a:r>
            <a:r>
              <a:rPr lang="fr-FR" dirty="0" smtClean="0"/>
              <a:t> longue distance sur période voyages</a:t>
            </a:r>
          </a:p>
          <a:p>
            <a:pPr marL="93663" lvl="2" indent="327025"/>
            <a:endParaRPr lang="fr-FR" sz="700" dirty="0"/>
          </a:p>
          <a:p>
            <a:pPr marL="93663" lvl="2" indent="327025"/>
            <a:endParaRPr lang="fr-FR" sz="700" dirty="0" smtClean="0"/>
          </a:p>
          <a:p>
            <a:pPr marL="93663" lvl="2" indent="327025"/>
            <a:endParaRPr lang="fr-FR" sz="700" dirty="0" smtClean="0"/>
          </a:p>
          <a:p>
            <a:pPr marL="93663" lvl="1" indent="327025">
              <a:spcBef>
                <a:spcPts val="1200"/>
              </a:spcBef>
            </a:pPr>
            <a:r>
              <a:rPr lang="fr-FR" dirty="0" smtClean="0"/>
              <a:t>4 classes, comportement-types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499992" y="4064256"/>
            <a:ext cx="4644008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19088" marR="0" lvl="1" indent="18573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0950" algn="l"/>
              </a:tabLst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Classe 1 (10277 obs.) : très majoritaire, émet le plus faiblement sur les 3 segments</a:t>
            </a:r>
          </a:p>
          <a:p>
            <a:pPr marL="319088" marR="0" lvl="1" indent="18573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0950" algn="l"/>
              </a:tabLst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Classe 2 (3557 obs.) : les plus forts émetteurs de weekend (et les 2</a:t>
            </a:r>
            <a:r>
              <a:rPr lang="fr-FR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en semaine)</a:t>
            </a:r>
          </a:p>
          <a:p>
            <a:pPr marL="319088" marR="0" lvl="1" indent="18573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0950" algn="l"/>
              </a:tabLst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Classe 3 (3544 obs.) : les plus forts émetteurs en semaine, niveau moyen au weekend</a:t>
            </a:r>
          </a:p>
          <a:p>
            <a:pPr marL="319088" marR="0" lvl="1" indent="18573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0950" algn="l"/>
              </a:tabLst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Classe 4 (1254 obs.) : les plus forts émetteurs à longue distance, moyens au local</a:t>
            </a:r>
          </a:p>
          <a:p>
            <a:pPr marL="319088" marR="0" lvl="1" indent="1857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250950" algn="l"/>
              </a:tabLst>
              <a:defRPr/>
            </a:pPr>
            <a:endParaRPr kumimoji="0" lang="fr-FR" sz="2000" b="0" i="0" u="non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19138" marR="0" lvl="2" indent="1857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250950" algn="l"/>
              </a:tabLst>
              <a:defRPr/>
            </a:pPr>
            <a:endParaRPr kumimoji="0" lang="fr-FR" sz="1800" b="0" i="0" u="non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92175" marR="0" lvl="2" indent="1857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433513" algn="l"/>
              </a:tabLst>
              <a:defRPr/>
            </a:pPr>
            <a:endParaRPr kumimoji="0" lang="fr-FR" sz="1800" b="0" i="0" u="non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462460285"/>
              </p:ext>
            </p:extLst>
          </p:nvPr>
        </p:nvGraphicFramePr>
        <p:xfrm>
          <a:off x="4860032" y="836712"/>
          <a:ext cx="4355976" cy="302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2594377108"/>
              </p:ext>
            </p:extLst>
          </p:nvPr>
        </p:nvGraphicFramePr>
        <p:xfrm>
          <a:off x="755576" y="3717032"/>
          <a:ext cx="374441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23312</TotalTime>
  <Words>3857</Words>
  <Application>Microsoft Macintosh PowerPoint</Application>
  <PresentationFormat>Présentation à l'écran (4:3)</PresentationFormat>
  <Paragraphs>1315</Paragraphs>
  <Slides>29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Introduction</vt:lpstr>
      <vt:lpstr>Plan de la présentation</vt:lpstr>
      <vt:lpstr>Méthodologie (1/3) : Source de données pour les déplacements et leurs émissions</vt:lpstr>
      <vt:lpstr>Méthodologie (2/3) : Reconstitution à l’année</vt:lpstr>
      <vt:lpstr>Méthodologie (3/3) : 3 types d’imputations  pour supprimer manques et doubles comptes</vt:lpstr>
      <vt:lpstr>Premier résultat sur la reconstitution annuelle</vt:lpstr>
      <vt:lpstr>Premier résultat sur la reconstitution annuelle</vt:lpstr>
      <vt:lpstr>Typologie de la population enquêtée (1/6) : 4 profils-types</vt:lpstr>
      <vt:lpstr>Valeurs moyennes dans les classes (2/6)</vt:lpstr>
      <vt:lpstr>Des classes nettement liées à certains types d’espaces (4/6)</vt:lpstr>
      <vt:lpstr>Des déterminants individuels caractérisant les classes (5/6)</vt:lpstr>
      <vt:lpstr>En résumé (6/6), chaque classe pourrait être emblématique des… :</vt:lpstr>
      <vt:lpstr>Positionner les variables spatiales avec des régressions logistiques (1/2)</vt:lpstr>
      <vt:lpstr>Exemples de sur-risques (odds ratios) d’appartenance aux classes : le rôle du spatial (2/2)</vt:lpstr>
      <vt:lpstr>Effet barbecue (1/2) : Weekend vs. Semaine,  compensation des mobilités locales ?</vt:lpstr>
      <vt:lpstr>Effet barbecue (2/2) : weekend tenant compte  des longues distances</vt:lpstr>
      <vt:lpstr>Conclusion</vt:lpstr>
      <vt:lpstr>Merci de votre attention</vt:lpstr>
      <vt:lpstr>Effet saisonnier</vt:lpstr>
      <vt:lpstr>Variante détaillée à 7 classes dissociant les plus fortes disparités</vt:lpstr>
      <vt:lpstr>Rôle des variables spatiales – Note : l’ajout de variables transport permet un meilleur ajustement</vt:lpstr>
      <vt:lpstr>Voyages : motifs (perso/pro) et parts modales</vt:lpstr>
      <vt:lpstr>Type de zone de la destination du voyage</vt:lpstr>
      <vt:lpstr>« Jeunes » et « vieux » retraités</vt:lpstr>
      <vt:lpstr>Autres caractéristiques des mobilités</vt:lpstr>
      <vt:lpstr>Thématiques particulières</vt:lpstr>
      <vt:lpstr>Dispersion des valeurs individuelles de chaque classe</vt:lpstr>
      <vt:lpstr>Intervalles de confiance des estimations dans les classes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gantier</dc:creator>
  <cp:lastModifiedBy>Laurent Hivert</cp:lastModifiedBy>
  <cp:revision>1428</cp:revision>
  <cp:lastPrinted>2014-12-01T11:18:59Z</cp:lastPrinted>
  <dcterms:created xsi:type="dcterms:W3CDTF">2012-09-10T08:46:14Z</dcterms:created>
  <dcterms:modified xsi:type="dcterms:W3CDTF">2014-12-15T17:13:51Z</dcterms:modified>
</cp:coreProperties>
</file>