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565" r:id="rId2"/>
    <p:sldId id="393" r:id="rId3"/>
    <p:sldId id="474" r:id="rId4"/>
    <p:sldId id="455" r:id="rId5"/>
    <p:sldId id="570" r:id="rId6"/>
    <p:sldId id="580" r:id="rId7"/>
    <p:sldId id="581" r:id="rId8"/>
    <p:sldId id="582" r:id="rId9"/>
    <p:sldId id="579" r:id="rId10"/>
    <p:sldId id="459" r:id="rId11"/>
    <p:sldId id="584" r:id="rId12"/>
    <p:sldId id="583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8" name="Auteur" initials="A" lastIdx="0" clrIdx="7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34" autoAdjust="0"/>
    <p:restoredTop sz="93003" autoAdjust="0"/>
  </p:normalViewPr>
  <p:slideViewPr>
    <p:cSldViewPr snapToGrid="0">
      <p:cViewPr varScale="1">
        <p:scale>
          <a:sx n="69" d="100"/>
          <a:sy n="69" d="100"/>
        </p:scale>
        <p:origin x="576" y="27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CZMAREK NICOLAS" userId="aa67d75b-8287-4c25-8b18-f06c3d091eb3" providerId="ADAL" clId="{841D40EE-1D93-454C-8581-2D26593ABB8A}"/>
    <pc:docChg chg="mod">
      <pc:chgData name="KACZMAREK NICOLAS" userId="aa67d75b-8287-4c25-8b18-f06c3d091eb3" providerId="ADAL" clId="{841D40EE-1D93-454C-8581-2D26593ABB8A}" dt="2025-09-06T08:01:50.324" v="0"/>
      <pc:docMkLst>
        <pc:docMk/>
      </pc:docMkLst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pPr/>
              <a:t>06.09.2025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pPr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9213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pPr/>
              <a:t>06.09.2025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pPr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830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pPr/>
              <a:t>06.09.2025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pPr/>
              <a:t>‹N°›</a:t>
            </a:fld>
            <a:endParaRPr lang="de-DE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95156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pPr/>
              <a:t>06.09.2025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pPr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2978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pPr/>
              <a:t>06.09.2025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pPr/>
              <a:t>‹N°›</a:t>
            </a:fld>
            <a:endParaRPr lang="de-D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847378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pPr/>
              <a:t>06.09.2025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pPr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99610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pPr/>
              <a:t>06.09.2025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pPr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709858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pPr/>
              <a:t>06.09.2025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pPr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06547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pPr/>
              <a:t>06.09.2025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pPr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5227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pPr/>
              <a:t>06.09.2025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pPr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96114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pPr/>
              <a:t>06.09.2025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pPr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1571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pPr/>
              <a:t>06.09.2025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pPr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43232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pPr/>
              <a:t>06.09.2025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pPr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0421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pPr/>
              <a:t>06.09.2025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pPr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6759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pPr/>
              <a:t>06.09.2025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pPr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3289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dirty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pPr/>
              <a:t>06.09.2025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pPr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0614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941B0-F4D5-4460-BCAD-F7E2B41A8257}" type="datetimeFigureOut">
              <a:rPr lang="de-DE" smtClean="0"/>
              <a:pPr/>
              <a:t>06.09.2025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7C6CCC6-2BE5-4E42-96A4-D1E8E81A3D8E}" type="slidenum">
              <a:rPr lang="de-DE" smtClean="0"/>
              <a:pPr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444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0.xml"/><Relationship Id="rId1" Type="http://schemas.openxmlformats.org/officeDocument/2006/relationships/tags" Target="../tags/tag1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2.xml"/><Relationship Id="rId1" Type="http://schemas.openxmlformats.org/officeDocument/2006/relationships/tags" Target="../tags/tag2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4.xml"/><Relationship Id="rId1" Type="http://schemas.openxmlformats.org/officeDocument/2006/relationships/tags" Target="../tags/tag2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4" Type="http://schemas.openxmlformats.org/officeDocument/2006/relationships/image" Target="../media/image7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4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4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4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4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4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10A475-4E21-9974-0F6D-8A4B083F65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8709" y="2024984"/>
            <a:ext cx="9806756" cy="2169045"/>
          </a:xfrm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000" b="1" dirty="0">
                <a:solidFill>
                  <a:srgbClr val="4F81BD"/>
                </a:solidFill>
              </a:rPr>
              <a:t>Addiction à l’alcool : </a:t>
            </a:r>
            <a:br>
              <a:rPr lang="fr-FR" sz="4000" b="1" dirty="0">
                <a:solidFill>
                  <a:srgbClr val="4F81BD"/>
                </a:solidFill>
              </a:rPr>
            </a:br>
            <a:r>
              <a:rPr lang="fr-FR" sz="4000" b="1" dirty="0">
                <a:solidFill>
                  <a:srgbClr val="4F81BD"/>
                </a:solidFill>
              </a:rPr>
              <a:t>Biais d’approche, force des habitudes, &amp; symptomatologie addictive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116EDD6C-BBB4-8003-218F-DFC97DC0D9A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33"/>
          <a:stretch/>
        </p:blipFill>
        <p:spPr>
          <a:xfrm>
            <a:off x="7577148" y="5969017"/>
            <a:ext cx="1536478" cy="900000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4BAD09E6-2CA3-364C-7FA5-0C16D0B5892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505" b="15379"/>
          <a:stretch/>
        </p:blipFill>
        <p:spPr>
          <a:xfrm>
            <a:off x="3962068" y="5931910"/>
            <a:ext cx="2178000" cy="900000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17BB2D80-3BFA-B4CC-97B9-99E665121FE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8776" y="5958000"/>
            <a:ext cx="900000" cy="900000"/>
          </a:xfrm>
          <a:prstGeom prst="rect">
            <a:avLst/>
          </a:prstGeom>
        </p:spPr>
      </p:pic>
      <p:sp>
        <p:nvSpPr>
          <p:cNvPr id="11" name="Titre 1">
            <a:extLst>
              <a:ext uri="{FF2B5EF4-FFF2-40B4-BE49-F238E27FC236}">
                <a16:creationId xmlns:a16="http://schemas.microsoft.com/office/drawing/2014/main" id="{C401B6A8-E13D-5607-C68F-E378F90CD5C8}"/>
              </a:ext>
            </a:extLst>
          </p:cNvPr>
          <p:cNvSpPr txBox="1">
            <a:spLocks/>
          </p:cNvSpPr>
          <p:nvPr/>
        </p:nvSpPr>
        <p:spPr>
          <a:xfrm>
            <a:off x="2250185" y="4735935"/>
            <a:ext cx="9588090" cy="43195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>
              <a:spcBef>
                <a:spcPts val="0"/>
              </a:spcBef>
              <a:defRPr/>
            </a:pPr>
            <a:r>
              <a:rPr lang="fr-FR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rebuchet MS"/>
                <a:ea typeface="+mn-ea"/>
                <a:cs typeface="+mn-cs"/>
              </a:rPr>
              <a:t>Kaczmarek N., Rousseau, A., &amp; Mignon, A. (2024).</a:t>
            </a:r>
            <a:endParaRPr lang="fr-FR" sz="4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84D95A61-B460-E376-D3C8-8C72F8B58D5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38" y="6111910"/>
            <a:ext cx="2020344" cy="540000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60199BC8-1DD4-6090-364B-E0995799EC66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633"/>
          <a:stretch/>
        </p:blipFill>
        <p:spPr>
          <a:xfrm>
            <a:off x="2250185" y="5820854"/>
            <a:ext cx="1421309" cy="1080000"/>
          </a:xfrm>
          <a:prstGeom prst="rect">
            <a:avLst/>
          </a:prstGeom>
        </p:spPr>
      </p:pic>
      <p:pic>
        <p:nvPicPr>
          <p:cNvPr id="5" name="Picture 4" descr="A blue and black circle with black dots&#10;&#10;Description automatically generated">
            <a:extLst>
              <a:ext uri="{FF2B5EF4-FFF2-40B4-BE49-F238E27FC236}">
                <a16:creationId xmlns:a16="http://schemas.microsoft.com/office/drawing/2014/main" id="{0AC3DA80-2D28-918C-E5A6-E48CE239C43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543" y="64110"/>
            <a:ext cx="1397318" cy="1460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632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821410" y="63966"/>
            <a:ext cx="9581612" cy="1646302"/>
          </a:xfrm>
        </p:spPr>
        <p:txBody>
          <a:bodyPr/>
          <a:lstStyle/>
          <a:p>
            <a:pPr algn="l"/>
            <a:r>
              <a:rPr lang="fr-FR" sz="4400" dirty="0"/>
              <a:t>Bibliographie</a:t>
            </a:r>
            <a:br>
              <a:rPr lang="fr-FR" sz="4400" dirty="0"/>
            </a:br>
            <a:endParaRPr lang="fr-FR" sz="44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681925" y="1099930"/>
            <a:ext cx="8984589" cy="5953252"/>
          </a:xfrm>
        </p:spPr>
        <p:txBody>
          <a:bodyPr>
            <a:noAutofit/>
          </a:bodyPr>
          <a:lstStyle/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Bush, K.,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Kivlahan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D. R.,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McDonell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M. B.,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Fihn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S. D., Bradley, K. A., &amp;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Ambulatory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Care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Quality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	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Improvement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Project (ACQUIP. (1998). The AUDIT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alcohol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consumption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questions (AUDIT-C): an 	effective brief screening test for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problem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drinking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fr-FR" sz="1500" i="1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Archives of </a:t>
            </a:r>
            <a:r>
              <a:rPr lang="fr-FR" sz="1500" i="1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internal</a:t>
            </a:r>
            <a:r>
              <a:rPr lang="fr-FR" sz="1500" i="1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500" i="1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medicine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158(16), 1789-	1795. </a:t>
            </a:r>
          </a:p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Davidson, R., &amp;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Raistrick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D. (1986). The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validity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of the short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alcohol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dependence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data (SADD) 	questionnaire: A short self‐report questionnaire for the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assessment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alcohol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dependence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	</a:t>
            </a:r>
            <a:r>
              <a:rPr lang="fr-FR" sz="1500" i="1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British Journal of Addiction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81(2), 217-222. </a:t>
            </a:r>
          </a:p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 Houwer, J. (2019).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Implicit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bias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behavior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 A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functional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-cognitive perspective on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implicit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bias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	Perspectives on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Psychological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Science, 14(5), 835-840.</a:t>
            </a:r>
          </a:p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Eberl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C.,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Wiers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R. W.,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Pawelczack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S.,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Rinck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M., Becker, E. S., &amp;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Lindenmeyer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J. (2013).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Approach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	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bias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modification in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alcohol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dependence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 do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clinical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effects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replicate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and for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whom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does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it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work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	best?. </a:t>
            </a:r>
            <a:r>
              <a:rPr lang="fr-FR" sz="1500" i="1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Developmental</a:t>
            </a:r>
            <a:r>
              <a:rPr lang="fr-FR" sz="1500" i="1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cognitive neuroscience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4, 38-51.</a:t>
            </a:r>
          </a:p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Field, M.,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Kiernan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A., Eastwood, B., &amp; Child, R. (2008). Rapid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approach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responses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alcohol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cues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in 	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heavy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drinkers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fr-FR" sz="1500" i="1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Journal of </a:t>
            </a:r>
            <a:r>
              <a:rPr lang="fr-FR" sz="1500" i="1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behavior</a:t>
            </a:r>
            <a:r>
              <a:rPr lang="fr-FR" sz="1500" i="1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500" i="1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therapy</a:t>
            </a:r>
            <a:r>
              <a:rPr lang="fr-FR" sz="1500" i="1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fr-FR" sz="1500" i="1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experimental</a:t>
            </a:r>
            <a:r>
              <a:rPr lang="fr-FR" sz="1500" i="1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500" i="1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psychiatry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39(3), 209-218. </a:t>
            </a:r>
          </a:p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Field, M.,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Mogg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K., &amp; Bradley, B. P. (2005).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Craving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and cognitive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biases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for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alcohol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cues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in social 	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drinkers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fr-FR" sz="1500" i="1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Alcohol</a:t>
            </a:r>
            <a:r>
              <a:rPr lang="fr-FR" sz="1500" i="1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fr-FR" sz="1500" i="1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alcoholism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40(6), 504-510.</a:t>
            </a:r>
          </a:p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Gardner, B. (2015). A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review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analysis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of the use of ‘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habit’in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understanding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predicting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and 	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influencing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health-related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behaviour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fr-FR" sz="1500" i="1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Health</a:t>
            </a:r>
            <a:r>
              <a:rPr lang="fr-FR" sz="1500" i="1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500" i="1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psychology</a:t>
            </a:r>
            <a:r>
              <a:rPr lang="fr-FR" sz="1500" i="1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500" i="1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review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9(3), 277-295.</a:t>
            </a:r>
          </a:p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Gardner, B., Abraham, C., Lally, P., &amp; de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Bruijn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G. J. (2012).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Towards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parsimony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in habit 	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measurement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Testing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the convergent and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predictive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validity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of an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automaticity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subscale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of the 	Self-Report Habit Index</a:t>
            </a:r>
            <a:r>
              <a:rPr lang="fr-FR" sz="1500" i="1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International Journal of </a:t>
            </a:r>
            <a:r>
              <a:rPr lang="fr-FR" sz="1500" i="1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Behavioral</a:t>
            </a:r>
            <a:r>
              <a:rPr lang="fr-FR" sz="1500" i="1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Nutrition and Physical Activity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9, 	1-12.</a:t>
            </a:r>
          </a:p>
        </p:txBody>
      </p:sp>
    </p:spTree>
    <p:extLst>
      <p:ext uri="{BB962C8B-B14F-4D97-AF65-F5344CB8AC3E}">
        <p14:creationId xmlns:p14="http://schemas.microsoft.com/office/powerpoint/2010/main" val="2735908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reveal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821410" y="63966"/>
            <a:ext cx="9581612" cy="1646302"/>
          </a:xfrm>
        </p:spPr>
        <p:txBody>
          <a:bodyPr/>
          <a:lstStyle/>
          <a:p>
            <a:pPr algn="l"/>
            <a:r>
              <a:rPr lang="fr-FR" sz="4400" dirty="0"/>
              <a:t>Bibliographie</a:t>
            </a:r>
            <a:br>
              <a:rPr lang="fr-FR" sz="4400" dirty="0"/>
            </a:br>
            <a:endParaRPr lang="fr-FR" sz="44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681925" y="1099930"/>
            <a:ext cx="8984589" cy="5953252"/>
          </a:xfrm>
        </p:spPr>
        <p:txBody>
          <a:bodyPr>
            <a:noAutofit/>
          </a:bodyPr>
          <a:lstStyle/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Kaczmarek, N., Mignon, A., &amp; Rousseau, A. (2024). Validation française du Short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Alcohol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Dependence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	Data questionnaire et du Short Inventory of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Problem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—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Revised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 : De nouvelles perspectives pour 	mesurer la symptomatologie des troubles de l’usage de l’alcool. </a:t>
            </a:r>
            <a:r>
              <a:rPr lang="fr-FR" sz="1500" i="1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Pratiques Psychologiques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Kersbergen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I.,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Woud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M. L., &amp; Field, M. (2015). The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validity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different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measures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automatic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	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alcohol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action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tendencies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fr-FR" sz="1500" i="1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Psychology of Addictive </a:t>
            </a:r>
            <a:r>
              <a:rPr lang="fr-FR" sz="1500" i="1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Behaviors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29(1), 225. </a:t>
            </a:r>
          </a:p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Kiluk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B. D.,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Dreifuss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J. A., Weiss, R. D., Morgenstern, J., &amp; Carroll, K. M. (2013). The Short Inventory 	of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Problems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Revised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(SIP-R):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Psychometric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properties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within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a large, diverse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sample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of substance 	use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disorder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treatment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seekers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fr-FR" sz="1500" i="1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Psychology of Addictive </a:t>
            </a:r>
            <a:r>
              <a:rPr lang="fr-FR" sz="1500" i="1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Behaviors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27(1), 307.</a:t>
            </a:r>
          </a:p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Lin, P. Y., Wood, W., &amp;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Monterosso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J. (2016).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Healthy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eating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habits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protect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against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temptations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	</a:t>
            </a:r>
            <a:r>
              <a:rPr lang="fr-FR" sz="1500" i="1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Appetite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103, 432-440. </a:t>
            </a:r>
          </a:p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Mazar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A., &amp; Wood, W. (2018).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Defining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habit in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psychology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The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psychology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of habit: Theory, 	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mechanisms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change, and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contexts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13-29.</a:t>
            </a:r>
          </a:p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Ouellette, J. A., &amp; Wood, W. (1998). Habit and intention in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everyday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life: The multiple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processes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by 	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which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past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behavior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predicts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future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behavior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fr-FR" sz="1500" i="1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Psychological</a:t>
            </a:r>
            <a:r>
              <a:rPr lang="fr-FR" sz="1500" i="1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bulletin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124(1), 54. </a:t>
            </a:r>
          </a:p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Rinck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M., &amp; Becker, E. S. (2007).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Approach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avoidance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fear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of spiders. </a:t>
            </a:r>
            <a:r>
              <a:rPr lang="fr-FR" sz="1500" i="1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Journal of </a:t>
            </a:r>
            <a:r>
              <a:rPr lang="fr-FR" sz="1500" i="1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behavior</a:t>
            </a:r>
            <a:r>
              <a:rPr lang="fr-FR" sz="1500" i="1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	</a:t>
            </a:r>
            <a:r>
              <a:rPr lang="fr-FR" sz="1500" i="1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therapy</a:t>
            </a:r>
            <a:r>
              <a:rPr lang="fr-FR" sz="1500" i="1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fr-FR" sz="1500" i="1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experimental</a:t>
            </a:r>
            <a:r>
              <a:rPr lang="fr-FR" sz="1500" i="1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500" i="1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psychiatry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38(2), 105-120.</a:t>
            </a:r>
          </a:p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Rinck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M.,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Wiers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R. W., Becker, E. S., &amp;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Lindenmeyer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J. (2018). Relapse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prevention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in abstinent 	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alcoholics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by cognitive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bias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modification: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Clinical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effects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combining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approach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bias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	modification and attention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bias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modification. </a:t>
            </a:r>
            <a:r>
              <a:rPr lang="fr-FR" sz="1500" i="1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Journal of consulting and </a:t>
            </a:r>
            <a:r>
              <a:rPr lang="fr-FR" sz="1500" i="1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clinical</a:t>
            </a:r>
            <a:r>
              <a:rPr lang="fr-FR" sz="1500" i="1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500" i="1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psychology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	86(12), 1005. </a:t>
            </a:r>
          </a:p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en-US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Sharbanee</a:t>
            </a:r>
            <a:r>
              <a:rPr lang="en-US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J. M., </a:t>
            </a:r>
            <a:r>
              <a:rPr lang="en-US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Stritzke</a:t>
            </a:r>
            <a:r>
              <a:rPr lang="en-US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W. G., </a:t>
            </a:r>
            <a:r>
              <a:rPr lang="en-US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Wiers</a:t>
            </a:r>
            <a:r>
              <a:rPr lang="en-US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R. W., &amp; MacLeod, C. (2013). Alcohol‐related biases in 	selective attention and action tendency make distinct contributions to dysregulated drinking 	</a:t>
            </a:r>
            <a:r>
              <a:rPr lang="en-US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behaviour</a:t>
            </a:r>
            <a:r>
              <a:rPr lang="en-US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1500" i="1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Addiction</a:t>
            </a:r>
            <a:r>
              <a:rPr lang="en-US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108(10), 1758-1766.</a:t>
            </a:r>
          </a:p>
          <a:p>
            <a:pPr algn="just">
              <a:spcBef>
                <a:spcPts val="200"/>
              </a:spcBef>
              <a:spcAft>
                <a:spcPts val="200"/>
              </a:spcAft>
            </a:pPr>
            <a:endParaRPr lang="fr-FR" sz="1500" kern="10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198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reveal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821410" y="63966"/>
            <a:ext cx="9581612" cy="1646302"/>
          </a:xfrm>
        </p:spPr>
        <p:txBody>
          <a:bodyPr/>
          <a:lstStyle/>
          <a:p>
            <a:pPr algn="l"/>
            <a:r>
              <a:rPr lang="fr-FR" sz="4400" dirty="0"/>
              <a:t>Bibliographie</a:t>
            </a:r>
            <a:br>
              <a:rPr lang="fr-FR" sz="4400" dirty="0"/>
            </a:br>
            <a:endParaRPr lang="fr-FR" sz="44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681925" y="1099930"/>
            <a:ext cx="8984589" cy="5953252"/>
          </a:xfrm>
        </p:spPr>
        <p:txBody>
          <a:bodyPr>
            <a:noAutofit/>
          </a:bodyPr>
          <a:lstStyle/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Stacy, A. W., &amp;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Wiers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R. W. (2010).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Implicit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cognition and addiction: a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tool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for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explaining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paradoxical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	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behavior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fr-FR" sz="1500" i="1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Annual</a:t>
            </a:r>
            <a:r>
              <a:rPr lang="fr-FR" sz="1500" i="1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500" i="1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review</a:t>
            </a:r>
            <a:r>
              <a:rPr lang="fr-FR" sz="1500" i="1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fr-FR" sz="1500" i="1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clinical</a:t>
            </a:r>
            <a:r>
              <a:rPr lang="fr-FR" sz="1500" i="1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500" i="1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psychology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6, 551-575.</a:t>
            </a:r>
          </a:p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Verplanken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B., &amp;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Aarts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H. (1999). Habit, attitude, and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planned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behaviour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habit an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empty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	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construct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or an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interesting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case of goal-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directed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automaticity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?. </a:t>
            </a:r>
            <a:r>
              <a:rPr lang="fr-FR" sz="1500" i="1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European</a:t>
            </a:r>
            <a:r>
              <a:rPr lang="fr-FR" sz="1500" i="1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500" i="1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review</a:t>
            </a:r>
            <a:r>
              <a:rPr lang="fr-FR" sz="1500" i="1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of social 	</a:t>
            </a:r>
            <a:r>
              <a:rPr lang="fr-FR" sz="1500" i="1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psychology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10(1), 101-134.</a:t>
            </a:r>
          </a:p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Verplanken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B., &amp;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Orbell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S. (2003).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Reflections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on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past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behavior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: a self‐report index of habit 	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strength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fr-FR" sz="1500" i="1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Journal of </a:t>
            </a:r>
            <a:r>
              <a:rPr lang="fr-FR" sz="1500" i="1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applied</a:t>
            </a:r>
            <a:r>
              <a:rPr lang="fr-FR" sz="1500" i="1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social </a:t>
            </a:r>
            <a:r>
              <a:rPr lang="fr-FR" sz="1500" i="1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psychology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33(6), 1313-1330.</a:t>
            </a:r>
          </a:p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Wiers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R. W., &amp; Stacy, A. W. (2006).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Implicit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cognition and addiction. </a:t>
            </a:r>
            <a:r>
              <a:rPr lang="fr-FR" sz="1500" i="1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Current</a:t>
            </a:r>
            <a:r>
              <a:rPr lang="fr-FR" sz="1500" i="1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Directions in 	</a:t>
            </a:r>
            <a:r>
              <a:rPr lang="fr-FR" sz="1500" i="1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Psychological</a:t>
            </a:r>
            <a:r>
              <a:rPr lang="fr-FR" sz="1500" i="1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Science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15(6), 292-296. </a:t>
            </a:r>
          </a:p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Wiers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R. W.,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Eberl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C.,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Rinck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M., Becker, E. S., &amp;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Lindenmeyer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J. (2011).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Retraining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automatic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	action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tendencies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changes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alcoholic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patients’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approach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bias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for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alcohol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and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improves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treatment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	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outcome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fr-FR" sz="1500" i="1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Psychological</a:t>
            </a:r>
            <a:r>
              <a:rPr lang="fr-FR" sz="1500" i="1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science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22(4), 490-497.</a:t>
            </a:r>
          </a:p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Wiers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R. W.,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Rinck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M.,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Kordts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R.,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Houben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K., &amp;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Strack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F. (2010).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Retraining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automatic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	action‐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tendencies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to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approach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alcohol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hazardous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drinkers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fr-FR" sz="1500" i="1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Addiction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105(2), 279-287.</a:t>
            </a:r>
          </a:p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Wiers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R. W.,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Rinck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M., Dictus, M., &amp; Van den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Wildenberg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E. (2009).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Relatively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strong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automatic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	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appetitive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action‐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tendencies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in male carriers of the OPRM1 G‐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allele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fr-FR" sz="1500" i="1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Genes</a:t>
            </a:r>
            <a:r>
              <a:rPr lang="fr-FR" sz="1500" i="1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Brain and </a:t>
            </a:r>
            <a:r>
              <a:rPr lang="fr-FR" sz="1500" i="1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Behavior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	8(1), 101-106. </a:t>
            </a:r>
          </a:p>
          <a:p>
            <a:pPr algn="just">
              <a:spcBef>
                <a:spcPts val="200"/>
              </a:spcBef>
              <a:spcAft>
                <a:spcPts val="200"/>
              </a:spcAft>
            </a:pP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Wiers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R. W., Van Dessel, P., &amp;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Köpetz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C. (2020). ABC training: A new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theory-based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form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of cognitive-	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bias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modification to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foster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automatization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of alternative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choices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in the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treatment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of addiction 	and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related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1500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disorders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fr-FR" sz="1500" i="1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Current</a:t>
            </a:r>
            <a:r>
              <a:rPr lang="fr-FR" sz="1500" i="1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Directions in </a:t>
            </a:r>
            <a:r>
              <a:rPr lang="fr-FR" sz="1500" i="1" kern="100" dirty="0" err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Psychological</a:t>
            </a:r>
            <a:r>
              <a:rPr lang="fr-FR" sz="1500" i="1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Science</a:t>
            </a:r>
            <a:r>
              <a:rPr lang="fr-FR" sz="1500" kern="100" dirty="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29(5), 499-505.</a:t>
            </a:r>
          </a:p>
          <a:p>
            <a:pPr algn="just">
              <a:spcBef>
                <a:spcPts val="200"/>
              </a:spcBef>
              <a:spcAft>
                <a:spcPts val="200"/>
              </a:spcAft>
            </a:pPr>
            <a:endParaRPr lang="fr-FR" sz="1500" kern="100" dirty="0">
              <a:solidFill>
                <a:schemeClr val="tx1">
                  <a:lumMod val="75000"/>
                  <a:lumOff val="25000"/>
                </a:schemeClr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0398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reveal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785813" y="0"/>
            <a:ext cx="8891587" cy="1379240"/>
          </a:xfrm>
        </p:spPr>
        <p:txBody>
          <a:bodyPr/>
          <a:lstStyle/>
          <a:p>
            <a:pPr algn="ctr"/>
            <a:r>
              <a:rPr lang="fr-FR" sz="4000" dirty="0">
                <a:latin typeface="+mn-lt"/>
              </a:rPr>
              <a:t>Automaticité &amp; addictions</a:t>
            </a:r>
            <a:r>
              <a:rPr lang="fr-FR" sz="4000" baseline="30000" dirty="0">
                <a:latin typeface="+mn-lt"/>
              </a:rPr>
              <a:t> </a:t>
            </a:r>
            <a:r>
              <a:rPr lang="fr-FR" sz="4000" dirty="0">
                <a:latin typeface="+mn-lt"/>
              </a:rPr>
              <a:t>(e.g., Stacy &amp; </a:t>
            </a:r>
            <a:r>
              <a:rPr lang="fr-FR" sz="4000" dirty="0" err="1">
                <a:latin typeface="+mn-lt"/>
              </a:rPr>
              <a:t>Wiers</a:t>
            </a:r>
            <a:r>
              <a:rPr lang="fr-FR" sz="4000" dirty="0">
                <a:latin typeface="+mn-lt"/>
              </a:rPr>
              <a:t>, 2010 ; </a:t>
            </a:r>
            <a:r>
              <a:rPr lang="fr-FR" sz="4000" dirty="0" err="1">
                <a:latin typeface="+mn-lt"/>
              </a:rPr>
              <a:t>Wiers</a:t>
            </a:r>
            <a:r>
              <a:rPr lang="fr-FR" sz="4000" dirty="0">
                <a:latin typeface="+mn-lt"/>
              </a:rPr>
              <a:t> &amp; Stacy, 2006)</a:t>
            </a:r>
            <a:endParaRPr lang="fr-FR" sz="40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-3875" y="1710268"/>
            <a:ext cx="10723966" cy="5342914"/>
          </a:xfrm>
        </p:spPr>
        <p:txBody>
          <a:bodyPr>
            <a:normAutofit/>
          </a:bodyPr>
          <a:lstStyle/>
          <a:p>
            <a:pPr algn="l"/>
            <a:endParaRPr lang="fr-FR" sz="2000" dirty="0">
              <a:solidFill>
                <a:schemeClr val="accent6">
                  <a:lumMod val="75000"/>
                </a:schemeClr>
              </a:solidFill>
              <a:latin typeface="Franklin Gothic Medium" panose="020B0603020102020204" pitchFamily="34" charset="0"/>
            </a:endParaRPr>
          </a:p>
          <a:p>
            <a:pPr algn="l"/>
            <a:endParaRPr lang="fr-FR" sz="2000" dirty="0">
              <a:solidFill>
                <a:schemeClr val="accent6">
                  <a:lumMod val="75000"/>
                </a:schemeClr>
              </a:solidFill>
              <a:latin typeface="Franklin Gothic Medium"/>
            </a:endParaRPr>
          </a:p>
          <a:p>
            <a:pPr algn="l"/>
            <a:endParaRPr lang="fr-FR" sz="2000" dirty="0">
              <a:solidFill>
                <a:schemeClr val="accent6">
                  <a:lumMod val="75000"/>
                </a:schemeClr>
              </a:solidFill>
              <a:latin typeface="Franklin Gothic Medium"/>
            </a:endParaRPr>
          </a:p>
          <a:p>
            <a:pPr algn="l"/>
            <a:endParaRPr lang="fr-FR" sz="2000" dirty="0">
              <a:solidFill>
                <a:schemeClr val="accent6">
                  <a:lumMod val="75000"/>
                </a:schemeClr>
              </a:solidFill>
              <a:latin typeface="Franklin Gothic Medium"/>
            </a:endParaRPr>
          </a:p>
          <a:p>
            <a:pPr algn="l"/>
            <a:endParaRPr lang="fr-FR" sz="2000" dirty="0">
              <a:solidFill>
                <a:schemeClr val="accent6">
                  <a:lumMod val="75000"/>
                </a:schemeClr>
              </a:solidFill>
              <a:latin typeface="Franklin Gothic Medium"/>
            </a:endParaRPr>
          </a:p>
          <a:p>
            <a:pPr algn="l"/>
            <a:endParaRPr lang="fr-FR" sz="2000" dirty="0">
              <a:solidFill>
                <a:schemeClr val="accent6">
                  <a:lumMod val="75000"/>
                </a:schemeClr>
              </a:solidFill>
              <a:latin typeface="Franklin Gothic Medium"/>
            </a:endParaRPr>
          </a:p>
          <a:p>
            <a:pPr algn="l"/>
            <a:endParaRPr lang="fr-FR" sz="2000" dirty="0">
              <a:solidFill>
                <a:schemeClr val="accent6">
                  <a:lumMod val="75000"/>
                </a:schemeClr>
              </a:solidFill>
              <a:latin typeface="Franklin Gothic Medium"/>
            </a:endParaRPr>
          </a:p>
          <a:p>
            <a:pPr algn="l"/>
            <a:endParaRPr lang="fr-FR" sz="2000" dirty="0">
              <a:solidFill>
                <a:schemeClr val="accent6">
                  <a:lumMod val="75000"/>
                </a:schemeClr>
              </a:solidFill>
              <a:latin typeface="Franklin Gothic Medium"/>
            </a:endParaRPr>
          </a:p>
          <a:p>
            <a:pPr algn="l"/>
            <a:r>
              <a:rPr lang="fr-FR" sz="1100" dirty="0">
                <a:solidFill>
                  <a:schemeClr val="bg1"/>
                </a:solidFill>
                <a:latin typeface="Franklin Gothic Medium"/>
              </a:rPr>
              <a:t>xx</a:t>
            </a:r>
            <a:endParaRPr lang="fr-FR" sz="2000" dirty="0">
              <a:solidFill>
                <a:schemeClr val="accent6">
                  <a:lumMod val="75000"/>
                </a:schemeClr>
              </a:solidFill>
              <a:latin typeface="Franklin Gothic Medium"/>
            </a:endParaRP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3D890F9F-DF4A-BFEB-1A17-056CB441CD0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813" y="1477988"/>
            <a:ext cx="7355652" cy="49292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49497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reveal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F87D6F55-CB6B-47AB-B5C1-02B57761EED9}"/>
              </a:ext>
            </a:extLst>
          </p:cNvPr>
          <p:cNvSpPr txBox="1"/>
          <p:nvPr/>
        </p:nvSpPr>
        <p:spPr>
          <a:xfrm>
            <a:off x="637759" y="1246443"/>
            <a:ext cx="9344441" cy="5709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Définition : </a:t>
            </a:r>
            <a:r>
              <a:rPr lang="fr-F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Tendance à l’action automatique à s’approcher de l’alcool plutôt qu’à s’en éloigner (De Houwer, 2019, </a:t>
            </a:r>
            <a:r>
              <a:rPr lang="fr-FR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Wiers</a:t>
            </a:r>
            <a:r>
              <a:rPr lang="fr-F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et al., 2009, 2020).</a:t>
            </a:r>
            <a:endParaRPr lang="fr-FR" sz="2000" baseline="30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fr-FR" sz="700" u="sng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fr-FR" sz="2000" u="sng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fr-FR" sz="2000" u="sng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fr-FR" sz="2000" u="sng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fr-FR" sz="2000" u="sng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fr-FR" sz="2000" u="sng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fr-FR" sz="2000" u="sng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fr-FR" sz="2000" u="sng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fr-FR" sz="2000" u="sng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fr-FR" sz="2000" u="sng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fr-FR" sz="2000" u="sng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fr-FR" u="sng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fr-FR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Implications 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Serait associé à la consommation d’alcool, et à son caractère problématique (Field et al., 2005, 2008; </a:t>
            </a:r>
            <a:r>
              <a:rPr lang="fr-FR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Kersbergen</a:t>
            </a:r>
            <a:r>
              <a:rPr lang="fr-F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et al., 2015; </a:t>
            </a:r>
            <a:r>
              <a:rPr lang="fr-FR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Sharbanee</a:t>
            </a:r>
            <a:r>
              <a:rPr lang="fr-F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et al., 2013).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Réentraîner le biais d’approche favoriserait le changement de consommation</a:t>
            </a:r>
            <a:r>
              <a:rPr lang="fr-FR" sz="2000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r-F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fr-FR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Eberl</a:t>
            </a:r>
            <a:r>
              <a:rPr lang="fr-F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et al., 2013; </a:t>
            </a:r>
            <a:r>
              <a:rPr lang="fr-FR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Rinck</a:t>
            </a:r>
            <a:r>
              <a:rPr lang="fr-F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et al., 2018; </a:t>
            </a:r>
            <a:r>
              <a:rPr lang="fr-FR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Wiers</a:t>
            </a:r>
            <a:r>
              <a:rPr lang="fr-F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et al., 2010, 2011).</a:t>
            </a:r>
            <a:endParaRPr lang="fr-FR" sz="2000" baseline="30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A39B180-3E72-56BF-D794-2131133335C2}"/>
              </a:ext>
            </a:extLst>
          </p:cNvPr>
          <p:cNvSpPr/>
          <p:nvPr/>
        </p:nvSpPr>
        <p:spPr>
          <a:xfrm>
            <a:off x="630607" y="2005071"/>
            <a:ext cx="8226954" cy="49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Exemple de mesures : </a:t>
            </a:r>
            <a:r>
              <a:rPr lang="fr-FR" sz="18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Approach-Avoidance</a:t>
            </a:r>
            <a:r>
              <a:rPr lang="fr-FR" sz="18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r-FR" sz="18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Task</a:t>
            </a:r>
            <a:r>
              <a:rPr 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(</a:t>
            </a:r>
            <a:r>
              <a:rPr lang="fr-FR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Rinck</a:t>
            </a:r>
            <a:r>
              <a:rPr 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&amp; Becker, 2007)</a:t>
            </a:r>
            <a:endParaRPr lang="fr-FR" sz="1800" baseline="30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fr-FR" sz="1800" baseline="30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8" name="Image 4">
            <a:extLst>
              <a:ext uri="{FF2B5EF4-FFF2-40B4-BE49-F238E27FC236}">
                <a16:creationId xmlns:a16="http://schemas.microsoft.com/office/drawing/2014/main" id="{08133660-C9B4-3C48-2071-378D41D5101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23" b="39095"/>
          <a:stretch/>
        </p:blipFill>
        <p:spPr>
          <a:xfrm>
            <a:off x="729760" y="2391127"/>
            <a:ext cx="3842240" cy="2899461"/>
          </a:xfrm>
          <a:prstGeom prst="rect">
            <a:avLst/>
          </a:prstGeom>
        </p:spPr>
      </p:pic>
      <p:sp>
        <p:nvSpPr>
          <p:cNvPr id="7" name="Titre 1">
            <a:extLst>
              <a:ext uri="{FF2B5EF4-FFF2-40B4-BE49-F238E27FC236}">
                <a16:creationId xmlns:a16="http://schemas.microsoft.com/office/drawing/2014/main" id="{B34E5FD7-1621-0CED-BBEF-56799CDD5313}"/>
              </a:ext>
            </a:extLst>
          </p:cNvPr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785813" y="0"/>
            <a:ext cx="8633609" cy="1379240"/>
          </a:xfrm>
        </p:spPr>
        <p:txBody>
          <a:bodyPr/>
          <a:lstStyle/>
          <a:p>
            <a:pPr algn="ctr"/>
            <a:r>
              <a:rPr lang="fr-FR" sz="4000" dirty="0">
                <a:latin typeface="+mn-lt"/>
              </a:rPr>
              <a:t>Le biais d’approche</a:t>
            </a:r>
            <a:br>
              <a:rPr lang="fr-FR" sz="4000" dirty="0">
                <a:latin typeface="+mn-lt"/>
              </a:rPr>
            </a:br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2765938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  <p:custDataLst>
              <p:tags r:id="rId1"/>
            </p:custDataLst>
          </p:nvPr>
        </p:nvSpPr>
        <p:spPr>
          <a:xfrm>
            <a:off x="-3875" y="1710268"/>
            <a:ext cx="10723966" cy="5342914"/>
          </a:xfrm>
        </p:spPr>
        <p:txBody>
          <a:bodyPr>
            <a:normAutofit/>
          </a:bodyPr>
          <a:lstStyle/>
          <a:p>
            <a:pPr algn="l"/>
            <a:endParaRPr lang="fr-FR" sz="2000" dirty="0">
              <a:solidFill>
                <a:schemeClr val="accent6">
                  <a:lumMod val="75000"/>
                </a:schemeClr>
              </a:solidFill>
              <a:latin typeface="Franklin Gothic Medium" panose="020B0603020102020204" pitchFamily="34" charset="0"/>
            </a:endParaRPr>
          </a:p>
          <a:p>
            <a:pPr algn="l"/>
            <a:endParaRPr lang="fr-FR" sz="2000" dirty="0">
              <a:solidFill>
                <a:schemeClr val="accent6">
                  <a:lumMod val="75000"/>
                </a:schemeClr>
              </a:solidFill>
              <a:latin typeface="Franklin Gothic Medium"/>
            </a:endParaRPr>
          </a:p>
          <a:p>
            <a:pPr algn="l"/>
            <a:endParaRPr lang="fr-FR" sz="2000" dirty="0">
              <a:solidFill>
                <a:schemeClr val="accent6">
                  <a:lumMod val="75000"/>
                </a:schemeClr>
              </a:solidFill>
              <a:latin typeface="Franklin Gothic Medium"/>
            </a:endParaRPr>
          </a:p>
          <a:p>
            <a:pPr algn="l"/>
            <a:endParaRPr lang="fr-FR" sz="2000" dirty="0">
              <a:solidFill>
                <a:schemeClr val="accent6">
                  <a:lumMod val="75000"/>
                </a:schemeClr>
              </a:solidFill>
              <a:latin typeface="Franklin Gothic Medium"/>
            </a:endParaRPr>
          </a:p>
          <a:p>
            <a:pPr algn="l"/>
            <a:endParaRPr lang="fr-FR" sz="2000" dirty="0">
              <a:solidFill>
                <a:schemeClr val="accent6">
                  <a:lumMod val="75000"/>
                </a:schemeClr>
              </a:solidFill>
              <a:latin typeface="Franklin Gothic Medium"/>
            </a:endParaRPr>
          </a:p>
          <a:p>
            <a:pPr algn="l"/>
            <a:endParaRPr lang="fr-FR" sz="2000" dirty="0">
              <a:solidFill>
                <a:schemeClr val="accent6">
                  <a:lumMod val="75000"/>
                </a:schemeClr>
              </a:solidFill>
              <a:latin typeface="Franklin Gothic Medium"/>
            </a:endParaRPr>
          </a:p>
          <a:p>
            <a:pPr algn="l"/>
            <a:endParaRPr lang="fr-FR" sz="2000" dirty="0">
              <a:solidFill>
                <a:schemeClr val="accent6">
                  <a:lumMod val="75000"/>
                </a:schemeClr>
              </a:solidFill>
              <a:latin typeface="Franklin Gothic Medium"/>
            </a:endParaRPr>
          </a:p>
          <a:p>
            <a:pPr algn="l"/>
            <a:endParaRPr lang="fr-FR" sz="2000" dirty="0">
              <a:solidFill>
                <a:schemeClr val="accent6">
                  <a:lumMod val="75000"/>
                </a:schemeClr>
              </a:solidFill>
              <a:latin typeface="Franklin Gothic Medium"/>
            </a:endParaRPr>
          </a:p>
          <a:p>
            <a:pPr algn="l"/>
            <a:r>
              <a:rPr lang="fr-FR" sz="1100" dirty="0">
                <a:solidFill>
                  <a:schemeClr val="bg1"/>
                </a:solidFill>
                <a:latin typeface="Franklin Gothic Medium"/>
              </a:rPr>
              <a:t>xx</a:t>
            </a:r>
            <a:endParaRPr lang="fr-FR" sz="2000" dirty="0">
              <a:solidFill>
                <a:schemeClr val="accent6">
                  <a:lumMod val="75000"/>
                </a:schemeClr>
              </a:solidFill>
              <a:latin typeface="Franklin Gothic Medium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E3AEE849-F819-4C1F-AF05-EB8E26DD6BB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681925" y="1710268"/>
            <a:ext cx="9453966" cy="534291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fr-F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9831C98-8DA6-4D34-30A7-C7F577AE03A2}"/>
              </a:ext>
            </a:extLst>
          </p:cNvPr>
          <p:cNvSpPr txBox="1"/>
          <p:nvPr/>
        </p:nvSpPr>
        <p:spPr>
          <a:xfrm>
            <a:off x="844735" y="1856043"/>
            <a:ext cx="9026746" cy="4262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Définition : </a:t>
            </a:r>
            <a:r>
              <a:rPr lang="fr-F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Associations mnésiques ou tendances à l’action automatiques reliant des comportements spécifiques à des contextes dans lesquels ils ont été répétés de façon stable (Gardner, 2015; </a:t>
            </a:r>
            <a:r>
              <a:rPr lang="fr-FR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Mazar</a:t>
            </a:r>
            <a:r>
              <a:rPr lang="fr-F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&amp; Wood, 2018; </a:t>
            </a:r>
            <a:r>
              <a:rPr lang="fr-FR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Verplanken</a:t>
            </a:r>
            <a:r>
              <a:rPr lang="fr-F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&amp; </a:t>
            </a:r>
            <a:r>
              <a:rPr lang="fr-FR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Aarts</a:t>
            </a:r>
            <a:r>
              <a:rPr lang="fr-F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1999).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Le biais d’approche pourrait potentiellement refléter la force des habitudes (Lin et al., 2016).</a:t>
            </a:r>
          </a:p>
          <a:p>
            <a:pPr algn="just"/>
            <a:endParaRPr lang="fr-FR" sz="1100" u="sng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r>
              <a:rPr lang="fr-FR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Exemples de mesures 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20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Behaviour</a:t>
            </a:r>
            <a:r>
              <a:rPr lang="fr-FR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Frequency * </a:t>
            </a:r>
            <a:r>
              <a:rPr lang="fr-FR" sz="20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Context</a:t>
            </a:r>
            <a:r>
              <a:rPr lang="fr-FR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r-FR" sz="20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Stability</a:t>
            </a:r>
            <a:r>
              <a:rPr lang="fr-FR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r-F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(BFCS; </a:t>
            </a:r>
            <a:r>
              <a:rPr lang="fr-FR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Ouelette</a:t>
            </a:r>
            <a:r>
              <a:rPr lang="fr-F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&amp; Wood, 1998)</a:t>
            </a:r>
            <a:r>
              <a:rPr lang="fr-FR" sz="2000" baseline="-25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fr-FR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Self-Report Habit Index </a:t>
            </a:r>
            <a:r>
              <a:rPr lang="fr-F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(SRHI; </a:t>
            </a:r>
            <a:r>
              <a:rPr lang="fr-FR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Verplanken</a:t>
            </a:r>
            <a:r>
              <a:rPr lang="fr-F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&amp; </a:t>
            </a:r>
            <a:r>
              <a:rPr lang="fr-FR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Orbell</a:t>
            </a:r>
            <a:r>
              <a:rPr lang="fr-F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2003)</a:t>
            </a:r>
            <a:r>
              <a:rPr lang="fr-FR" sz="2000" baseline="-25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fr-FR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Self-Report </a:t>
            </a:r>
            <a:r>
              <a:rPr lang="fr-FR" sz="20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Behavioral</a:t>
            </a:r>
            <a:r>
              <a:rPr lang="fr-FR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r-FR" sz="20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Automaticity</a:t>
            </a:r>
            <a:r>
              <a:rPr lang="fr-FR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Index </a:t>
            </a:r>
            <a:r>
              <a:rPr lang="fr-F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(SRBAI;  Gardner et al., 2012)</a:t>
            </a:r>
            <a:r>
              <a:rPr lang="fr-FR" sz="2000" baseline="-25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fr-FR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endParaRPr lang="fr-FR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fr-FR" sz="2000" u="sng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endParaRPr lang="fr-FR" sz="2000" i="1" u="sng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D069F91F-78F6-5C24-309C-E452A121ED44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785813" y="0"/>
            <a:ext cx="8633609" cy="137924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fr-FR" sz="4000" dirty="0">
                <a:latin typeface="+mn-lt"/>
              </a:rPr>
              <a:t>Les habitudes</a:t>
            </a:r>
          </a:p>
          <a:p>
            <a:pPr algn="ctr"/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348007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  <p:custDataLst>
              <p:tags r:id="rId1"/>
            </p:custDataLst>
          </p:nvPr>
        </p:nvSpPr>
        <p:spPr>
          <a:xfrm>
            <a:off x="-3875" y="1710268"/>
            <a:ext cx="10723966" cy="5342914"/>
          </a:xfrm>
        </p:spPr>
        <p:txBody>
          <a:bodyPr>
            <a:normAutofit/>
          </a:bodyPr>
          <a:lstStyle/>
          <a:p>
            <a:pPr algn="l"/>
            <a:endParaRPr lang="fr-FR" sz="2000" dirty="0">
              <a:solidFill>
                <a:schemeClr val="accent6">
                  <a:lumMod val="75000"/>
                </a:schemeClr>
              </a:solidFill>
              <a:latin typeface="Franklin Gothic Medium" panose="020B0603020102020204" pitchFamily="34" charset="0"/>
            </a:endParaRPr>
          </a:p>
          <a:p>
            <a:pPr algn="l"/>
            <a:endParaRPr lang="fr-FR" sz="2000" dirty="0">
              <a:solidFill>
                <a:schemeClr val="accent6">
                  <a:lumMod val="75000"/>
                </a:schemeClr>
              </a:solidFill>
              <a:latin typeface="Franklin Gothic Medium"/>
            </a:endParaRPr>
          </a:p>
          <a:p>
            <a:pPr algn="l"/>
            <a:endParaRPr lang="fr-FR" sz="2000" dirty="0">
              <a:solidFill>
                <a:schemeClr val="accent6">
                  <a:lumMod val="75000"/>
                </a:schemeClr>
              </a:solidFill>
              <a:latin typeface="Franklin Gothic Medium"/>
            </a:endParaRPr>
          </a:p>
          <a:p>
            <a:pPr algn="l"/>
            <a:endParaRPr lang="fr-FR" sz="2000" dirty="0">
              <a:solidFill>
                <a:schemeClr val="accent6">
                  <a:lumMod val="75000"/>
                </a:schemeClr>
              </a:solidFill>
              <a:latin typeface="Franklin Gothic Medium"/>
            </a:endParaRPr>
          </a:p>
          <a:p>
            <a:pPr algn="l"/>
            <a:endParaRPr lang="fr-FR" sz="2000" dirty="0">
              <a:solidFill>
                <a:schemeClr val="accent6">
                  <a:lumMod val="75000"/>
                </a:schemeClr>
              </a:solidFill>
              <a:latin typeface="Franklin Gothic Medium"/>
            </a:endParaRPr>
          </a:p>
          <a:p>
            <a:pPr algn="l"/>
            <a:endParaRPr lang="fr-FR" sz="2000" dirty="0">
              <a:solidFill>
                <a:schemeClr val="accent6">
                  <a:lumMod val="75000"/>
                </a:schemeClr>
              </a:solidFill>
              <a:latin typeface="Franklin Gothic Medium"/>
            </a:endParaRPr>
          </a:p>
          <a:p>
            <a:pPr algn="l"/>
            <a:endParaRPr lang="fr-FR" sz="2000" dirty="0">
              <a:solidFill>
                <a:schemeClr val="accent6">
                  <a:lumMod val="75000"/>
                </a:schemeClr>
              </a:solidFill>
              <a:latin typeface="Franklin Gothic Medium"/>
            </a:endParaRPr>
          </a:p>
          <a:p>
            <a:pPr algn="l"/>
            <a:endParaRPr lang="fr-FR" sz="2000" dirty="0">
              <a:solidFill>
                <a:schemeClr val="accent6">
                  <a:lumMod val="75000"/>
                </a:schemeClr>
              </a:solidFill>
              <a:latin typeface="Franklin Gothic Medium"/>
            </a:endParaRPr>
          </a:p>
          <a:p>
            <a:pPr algn="l"/>
            <a:r>
              <a:rPr lang="fr-FR" sz="1100" dirty="0">
                <a:solidFill>
                  <a:schemeClr val="bg1"/>
                </a:solidFill>
                <a:latin typeface="Franklin Gothic Medium"/>
              </a:rPr>
              <a:t>xx</a:t>
            </a:r>
            <a:endParaRPr lang="fr-FR" sz="2000" dirty="0">
              <a:solidFill>
                <a:schemeClr val="accent6">
                  <a:lumMod val="75000"/>
                </a:schemeClr>
              </a:solidFill>
              <a:latin typeface="Franklin Gothic Medium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E3AEE849-F819-4C1F-AF05-EB8E26DD6BB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681925" y="1710268"/>
            <a:ext cx="9453966" cy="534291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fr-F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9831C98-8DA6-4D34-30A7-C7F577AE03A2}"/>
              </a:ext>
            </a:extLst>
          </p:cNvPr>
          <p:cNvSpPr txBox="1"/>
          <p:nvPr/>
        </p:nvSpPr>
        <p:spPr>
          <a:xfrm>
            <a:off x="681925" y="2051986"/>
            <a:ext cx="897047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Participants : </a:t>
            </a:r>
            <a:r>
              <a:rPr lang="fr-F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85 patients en hospitalisation complète pour une addiction à l’alcool (âge moyen = 47,38, </a:t>
            </a:r>
            <a:r>
              <a:rPr lang="fr-FR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ET</a:t>
            </a:r>
            <a:r>
              <a:rPr lang="fr-F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= 11,41 ; 76,47% d’hommes).</a:t>
            </a:r>
            <a:endParaRPr lang="fr-FR" sz="2000" u="sng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endParaRPr lang="fr-FR" sz="2000" u="sng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r>
              <a:rPr lang="fr-FR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Mesures 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Consommation excessive d’alcool : AUDIT-C (Bush et al., 1998)</a:t>
            </a:r>
            <a:r>
              <a:rPr lang="fr-FR" sz="2000" baseline="-25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fr-FR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Dépendance à l’alcool : SADD (Davidson &amp; </a:t>
            </a:r>
            <a:r>
              <a:rPr lang="fr-FR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Raistrick</a:t>
            </a:r>
            <a:r>
              <a:rPr lang="fr-F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1986; voir Kaczmarek et al., 2024 pour la validation française)</a:t>
            </a:r>
            <a:r>
              <a:rPr lang="fr-FR" sz="2000" baseline="-25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fr-FR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Retentissements de la consommation d’alcool : SIP-R</a:t>
            </a:r>
            <a:r>
              <a:rPr lang="fr-FR" sz="2000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r-F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fr-FR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Kiluk</a:t>
            </a:r>
            <a:r>
              <a:rPr lang="fr-F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et al., 2013; voir Kaczmarek et al., 2024 pour la validation française)</a:t>
            </a:r>
            <a:r>
              <a:rPr lang="fr-FR" sz="2000" baseline="-25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fr-FR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Force des habitudes : SRBAI (Gardner et al., 2012)</a:t>
            </a:r>
            <a:r>
              <a:rPr lang="fr-FR" sz="2000" baseline="-25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fr-FR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Biais d’approche :</a:t>
            </a:r>
            <a:r>
              <a:rPr lang="fr-FR" sz="20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r-F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AAT</a:t>
            </a:r>
            <a:r>
              <a:rPr lang="fr-FR" sz="2000" baseline="30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r-F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fr-FR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Rinck</a:t>
            </a:r>
            <a:r>
              <a:rPr lang="fr-F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&amp; Becker, 2007)</a:t>
            </a:r>
            <a:r>
              <a:rPr lang="fr-FR" sz="2000" baseline="-25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fr-FR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endParaRPr lang="fr-FR" sz="2000" u="sng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endParaRPr lang="fr-FR" sz="2000" u="sng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fr-FR" sz="2000" i="1" u="sng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fr-FR" sz="2000" u="sng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/>
            <a:endParaRPr lang="fr-FR" sz="2000" i="1" u="sng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87139FE2-DFE2-17FC-7CD5-2B2C4A93B113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785813" y="0"/>
            <a:ext cx="8633609" cy="137924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fr-FR" sz="4000" dirty="0">
                <a:latin typeface="+mn-lt"/>
              </a:rPr>
              <a:t>Méthodologie</a:t>
            </a:r>
          </a:p>
          <a:p>
            <a:pPr algn="ctr"/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887927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reveal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  <p:custDataLst>
              <p:tags r:id="rId1"/>
            </p:custDataLst>
          </p:nvPr>
        </p:nvSpPr>
        <p:spPr>
          <a:xfrm>
            <a:off x="-3875" y="1710268"/>
            <a:ext cx="10723966" cy="5342914"/>
          </a:xfrm>
        </p:spPr>
        <p:txBody>
          <a:bodyPr>
            <a:normAutofit/>
          </a:bodyPr>
          <a:lstStyle/>
          <a:p>
            <a:pPr algn="l"/>
            <a:endParaRPr lang="fr-FR" sz="2000" dirty="0">
              <a:solidFill>
                <a:schemeClr val="accent6">
                  <a:lumMod val="75000"/>
                </a:schemeClr>
              </a:solidFill>
              <a:latin typeface="Franklin Gothic Medium" panose="020B0603020102020204" pitchFamily="34" charset="0"/>
            </a:endParaRPr>
          </a:p>
          <a:p>
            <a:pPr algn="l"/>
            <a:endParaRPr lang="fr-FR" sz="2000" dirty="0">
              <a:solidFill>
                <a:schemeClr val="accent6">
                  <a:lumMod val="75000"/>
                </a:schemeClr>
              </a:solidFill>
              <a:latin typeface="Franklin Gothic Medium"/>
            </a:endParaRPr>
          </a:p>
          <a:p>
            <a:pPr algn="l"/>
            <a:endParaRPr lang="fr-FR" sz="2000" dirty="0">
              <a:solidFill>
                <a:schemeClr val="accent6">
                  <a:lumMod val="75000"/>
                </a:schemeClr>
              </a:solidFill>
              <a:latin typeface="Franklin Gothic Medium"/>
            </a:endParaRPr>
          </a:p>
          <a:p>
            <a:pPr algn="l"/>
            <a:endParaRPr lang="fr-FR" sz="2000" dirty="0">
              <a:solidFill>
                <a:schemeClr val="accent6">
                  <a:lumMod val="75000"/>
                </a:schemeClr>
              </a:solidFill>
              <a:latin typeface="Franklin Gothic Medium"/>
            </a:endParaRPr>
          </a:p>
          <a:p>
            <a:pPr algn="l"/>
            <a:endParaRPr lang="fr-FR" sz="2000" dirty="0">
              <a:solidFill>
                <a:schemeClr val="accent6">
                  <a:lumMod val="75000"/>
                </a:schemeClr>
              </a:solidFill>
              <a:latin typeface="Franklin Gothic Medium"/>
            </a:endParaRPr>
          </a:p>
          <a:p>
            <a:pPr algn="l"/>
            <a:endParaRPr lang="fr-FR" sz="2000" dirty="0">
              <a:solidFill>
                <a:schemeClr val="accent6">
                  <a:lumMod val="75000"/>
                </a:schemeClr>
              </a:solidFill>
              <a:latin typeface="Franklin Gothic Medium"/>
            </a:endParaRPr>
          </a:p>
          <a:p>
            <a:pPr algn="l"/>
            <a:endParaRPr lang="fr-FR" sz="2000" dirty="0">
              <a:solidFill>
                <a:schemeClr val="accent6">
                  <a:lumMod val="75000"/>
                </a:schemeClr>
              </a:solidFill>
              <a:latin typeface="Franklin Gothic Medium"/>
            </a:endParaRPr>
          </a:p>
          <a:p>
            <a:pPr algn="l"/>
            <a:endParaRPr lang="fr-FR" sz="2000" dirty="0">
              <a:solidFill>
                <a:schemeClr val="accent6">
                  <a:lumMod val="75000"/>
                </a:schemeClr>
              </a:solidFill>
              <a:latin typeface="Franklin Gothic Medium"/>
            </a:endParaRPr>
          </a:p>
          <a:p>
            <a:pPr algn="l"/>
            <a:r>
              <a:rPr lang="fr-FR" sz="1100" dirty="0">
                <a:solidFill>
                  <a:schemeClr val="bg1"/>
                </a:solidFill>
                <a:latin typeface="Franklin Gothic Medium"/>
              </a:rPr>
              <a:t>xx</a:t>
            </a:r>
            <a:endParaRPr lang="fr-FR" sz="2000" dirty="0">
              <a:solidFill>
                <a:schemeClr val="accent6">
                  <a:lumMod val="75000"/>
                </a:schemeClr>
              </a:solidFill>
              <a:latin typeface="Franklin Gothic Medium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E3AEE849-F819-4C1F-AF05-EB8E26DD6BB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681925" y="1710268"/>
            <a:ext cx="9453966" cy="534291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fr-F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9831C98-8DA6-4D34-30A7-C7F577AE03A2}"/>
              </a:ext>
            </a:extLst>
          </p:cNvPr>
          <p:cNvSpPr txBox="1"/>
          <p:nvPr/>
        </p:nvSpPr>
        <p:spPr>
          <a:xfrm>
            <a:off x="637759" y="1246443"/>
            <a:ext cx="941546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Tableau 1.</a:t>
            </a:r>
          </a:p>
          <a:p>
            <a:r>
              <a:rPr lang="fr-FR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Corrélation entre le biais d’approche, la force de l’habitude, et la symptomatologie addictive.</a:t>
            </a:r>
          </a:p>
          <a:p>
            <a:endParaRPr lang="fr-FR" sz="2000" u="sng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fr-FR" sz="2000" u="sng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216CF9D-AA65-2A97-A229-AF8C2AC095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1651996"/>
              </p:ext>
            </p:extLst>
          </p:nvPr>
        </p:nvGraphicFramePr>
        <p:xfrm>
          <a:off x="725072" y="2396016"/>
          <a:ext cx="8958754" cy="2704806"/>
        </p:xfrm>
        <a:graphic>
          <a:graphicData uri="http://schemas.openxmlformats.org/drawingml/2006/table">
            <a:tbl>
              <a:tblPr/>
              <a:tblGrid>
                <a:gridCol w="3162436">
                  <a:extLst>
                    <a:ext uri="{9D8B030D-6E8A-4147-A177-3AD203B41FA5}">
                      <a16:colId xmlns:a16="http://schemas.microsoft.com/office/drawing/2014/main" val="962182541"/>
                    </a:ext>
                  </a:extLst>
                </a:gridCol>
                <a:gridCol w="999366">
                  <a:extLst>
                    <a:ext uri="{9D8B030D-6E8A-4147-A177-3AD203B41FA5}">
                      <a16:colId xmlns:a16="http://schemas.microsoft.com/office/drawing/2014/main" val="2675956816"/>
                    </a:ext>
                  </a:extLst>
                </a:gridCol>
                <a:gridCol w="946066">
                  <a:extLst>
                    <a:ext uri="{9D8B030D-6E8A-4147-A177-3AD203B41FA5}">
                      <a16:colId xmlns:a16="http://schemas.microsoft.com/office/drawing/2014/main" val="3444003472"/>
                    </a:ext>
                  </a:extLst>
                </a:gridCol>
                <a:gridCol w="932741">
                  <a:extLst>
                    <a:ext uri="{9D8B030D-6E8A-4147-A177-3AD203B41FA5}">
                      <a16:colId xmlns:a16="http://schemas.microsoft.com/office/drawing/2014/main" val="3492332703"/>
                    </a:ext>
                  </a:extLst>
                </a:gridCol>
                <a:gridCol w="959390">
                  <a:extLst>
                    <a:ext uri="{9D8B030D-6E8A-4147-A177-3AD203B41FA5}">
                      <a16:colId xmlns:a16="http://schemas.microsoft.com/office/drawing/2014/main" val="3024169159"/>
                    </a:ext>
                  </a:extLst>
                </a:gridCol>
                <a:gridCol w="986040">
                  <a:extLst>
                    <a:ext uri="{9D8B030D-6E8A-4147-A177-3AD203B41FA5}">
                      <a16:colId xmlns:a16="http://schemas.microsoft.com/office/drawing/2014/main" val="387861143"/>
                    </a:ext>
                  </a:extLst>
                </a:gridCol>
                <a:gridCol w="972715">
                  <a:extLst>
                    <a:ext uri="{9D8B030D-6E8A-4147-A177-3AD203B41FA5}">
                      <a16:colId xmlns:a16="http://schemas.microsoft.com/office/drawing/2014/main" val="947149406"/>
                    </a:ext>
                  </a:extLst>
                </a:gridCol>
              </a:tblGrid>
              <a:tr h="249520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fr-FR" sz="15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Biais d'approche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fr-FR" sz="1500" b="1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Force de l'habitude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6499954"/>
                  </a:ext>
                </a:extLst>
              </a:tr>
              <a:tr h="489061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500" b="1" i="0" u="none" strike="noStrike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Kendall's</a:t>
                      </a:r>
                      <a:r>
                        <a:rPr lang="fr-FR" sz="15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l-GR" sz="15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τ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5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BF₁₀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500" b="1" i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500" b="1" i="0" u="none" strike="noStrike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Kendall's</a:t>
                      </a:r>
                      <a:r>
                        <a:rPr lang="fr-FR" sz="15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l-GR" sz="15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τ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5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BF₁₀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500" b="1" i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2665631"/>
                  </a:ext>
                </a:extLst>
              </a:tr>
              <a:tr h="393245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Biais d'approche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-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-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-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5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5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5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5783717"/>
                  </a:ext>
                </a:extLst>
              </a:tr>
              <a:tr h="393245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Force de l'habitude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-0,04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5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0,17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5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-0,11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5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-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5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-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-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558840"/>
                  </a:ext>
                </a:extLst>
              </a:tr>
              <a:tr h="393245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Consommation excessive d'alcool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-0,09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0,28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5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-0,28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0,25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45,63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5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0,84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8387766"/>
                  </a:ext>
                </a:extLst>
              </a:tr>
              <a:tr h="393245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Dépendance à l'alcool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0,02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0,15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0,05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5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0,38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5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82579,46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1,37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141676"/>
                  </a:ext>
                </a:extLst>
              </a:tr>
              <a:tr h="393245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Retentissement de la consommation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5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0,01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0,15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0,04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0,21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6,49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0,67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0701699"/>
                  </a:ext>
                </a:extLst>
              </a:tr>
            </a:tbl>
          </a:graphicData>
        </a:graphic>
      </p:graphicFrame>
      <p:sp>
        <p:nvSpPr>
          <p:cNvPr id="6" name="Oval 5">
            <a:extLst>
              <a:ext uri="{FF2B5EF4-FFF2-40B4-BE49-F238E27FC236}">
                <a16:creationId xmlns:a16="http://schemas.microsoft.com/office/drawing/2014/main" id="{631E44ED-2044-BBF1-D990-495081ADF66A}"/>
              </a:ext>
            </a:extLst>
          </p:cNvPr>
          <p:cNvSpPr/>
          <p:nvPr/>
        </p:nvSpPr>
        <p:spPr>
          <a:xfrm>
            <a:off x="5204449" y="3587825"/>
            <a:ext cx="1782531" cy="40762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Titre 1">
            <a:extLst>
              <a:ext uri="{FF2B5EF4-FFF2-40B4-BE49-F238E27FC236}">
                <a16:creationId xmlns:a16="http://schemas.microsoft.com/office/drawing/2014/main" id="{FEEFAEF5-DC9F-8499-42D4-6F166200AF2B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785813" y="0"/>
            <a:ext cx="8633609" cy="137924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fr-FR" sz="4000" dirty="0">
                <a:latin typeface="+mn-lt"/>
              </a:rPr>
              <a:t>Résultats &amp; Implications</a:t>
            </a:r>
          </a:p>
          <a:p>
            <a:pPr algn="ctr"/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2505079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  <p:custDataLst>
              <p:tags r:id="rId1"/>
            </p:custDataLst>
          </p:nvPr>
        </p:nvSpPr>
        <p:spPr>
          <a:xfrm>
            <a:off x="-3875" y="1710268"/>
            <a:ext cx="10723966" cy="5342914"/>
          </a:xfrm>
        </p:spPr>
        <p:txBody>
          <a:bodyPr>
            <a:normAutofit/>
          </a:bodyPr>
          <a:lstStyle/>
          <a:p>
            <a:pPr algn="l"/>
            <a:endParaRPr lang="fr-FR" sz="2000" dirty="0">
              <a:solidFill>
                <a:schemeClr val="accent6">
                  <a:lumMod val="75000"/>
                </a:schemeClr>
              </a:solidFill>
              <a:latin typeface="Franklin Gothic Medium" panose="020B0603020102020204" pitchFamily="34" charset="0"/>
            </a:endParaRPr>
          </a:p>
          <a:p>
            <a:pPr algn="l"/>
            <a:endParaRPr lang="fr-FR" sz="2000" dirty="0">
              <a:solidFill>
                <a:schemeClr val="accent6">
                  <a:lumMod val="75000"/>
                </a:schemeClr>
              </a:solidFill>
              <a:latin typeface="Franklin Gothic Medium"/>
            </a:endParaRPr>
          </a:p>
          <a:p>
            <a:pPr algn="l"/>
            <a:endParaRPr lang="fr-FR" sz="2000" dirty="0">
              <a:solidFill>
                <a:schemeClr val="accent6">
                  <a:lumMod val="75000"/>
                </a:schemeClr>
              </a:solidFill>
              <a:latin typeface="Franklin Gothic Medium"/>
            </a:endParaRPr>
          </a:p>
          <a:p>
            <a:pPr algn="l"/>
            <a:endParaRPr lang="fr-FR" sz="2000" dirty="0">
              <a:solidFill>
                <a:schemeClr val="accent6">
                  <a:lumMod val="75000"/>
                </a:schemeClr>
              </a:solidFill>
              <a:latin typeface="Franklin Gothic Medium"/>
            </a:endParaRPr>
          </a:p>
          <a:p>
            <a:pPr algn="l"/>
            <a:endParaRPr lang="fr-FR" sz="2000" dirty="0">
              <a:solidFill>
                <a:schemeClr val="accent6">
                  <a:lumMod val="75000"/>
                </a:schemeClr>
              </a:solidFill>
              <a:latin typeface="Franklin Gothic Medium"/>
            </a:endParaRPr>
          </a:p>
          <a:p>
            <a:pPr algn="l"/>
            <a:endParaRPr lang="fr-FR" sz="2000" dirty="0">
              <a:solidFill>
                <a:schemeClr val="accent6">
                  <a:lumMod val="75000"/>
                </a:schemeClr>
              </a:solidFill>
              <a:latin typeface="Franklin Gothic Medium"/>
            </a:endParaRPr>
          </a:p>
          <a:p>
            <a:pPr algn="l"/>
            <a:endParaRPr lang="fr-FR" sz="2000" dirty="0">
              <a:solidFill>
                <a:schemeClr val="accent6">
                  <a:lumMod val="75000"/>
                </a:schemeClr>
              </a:solidFill>
              <a:latin typeface="Franklin Gothic Medium"/>
            </a:endParaRPr>
          </a:p>
          <a:p>
            <a:pPr algn="l"/>
            <a:endParaRPr lang="fr-FR" sz="2000" dirty="0">
              <a:solidFill>
                <a:schemeClr val="accent6">
                  <a:lumMod val="75000"/>
                </a:schemeClr>
              </a:solidFill>
              <a:latin typeface="Franklin Gothic Medium"/>
            </a:endParaRPr>
          </a:p>
          <a:p>
            <a:pPr algn="l"/>
            <a:r>
              <a:rPr lang="fr-FR" sz="1100" dirty="0">
                <a:solidFill>
                  <a:schemeClr val="bg1"/>
                </a:solidFill>
                <a:latin typeface="Franklin Gothic Medium"/>
              </a:rPr>
              <a:t>xx</a:t>
            </a:r>
            <a:endParaRPr lang="fr-FR" sz="2000" dirty="0">
              <a:solidFill>
                <a:schemeClr val="accent6">
                  <a:lumMod val="75000"/>
                </a:schemeClr>
              </a:solidFill>
              <a:latin typeface="Franklin Gothic Medium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E3AEE849-F819-4C1F-AF05-EB8E26DD6BB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681925" y="1710268"/>
            <a:ext cx="9453966" cy="534291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fr-F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9831C98-8DA6-4D34-30A7-C7F577AE03A2}"/>
              </a:ext>
            </a:extLst>
          </p:cNvPr>
          <p:cNvSpPr txBox="1"/>
          <p:nvPr/>
        </p:nvSpPr>
        <p:spPr>
          <a:xfrm>
            <a:off x="637759" y="1246443"/>
            <a:ext cx="941546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Tableau 1.</a:t>
            </a:r>
          </a:p>
          <a:p>
            <a:r>
              <a:rPr lang="fr-FR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Corrélation entre le biais d’approche, la force de l’habitude, et la symptomatologie addictive.</a:t>
            </a:r>
          </a:p>
          <a:p>
            <a:endParaRPr lang="fr-FR" sz="2000" u="sng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fr-FR" sz="2000" u="sng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216CF9D-AA65-2A97-A229-AF8C2AC09503}"/>
              </a:ext>
            </a:extLst>
          </p:cNvPr>
          <p:cNvGraphicFramePr>
            <a:graphicFrameLocks noGrp="1"/>
          </p:cNvGraphicFramePr>
          <p:nvPr/>
        </p:nvGraphicFramePr>
        <p:xfrm>
          <a:off x="725072" y="2396016"/>
          <a:ext cx="8958754" cy="2704806"/>
        </p:xfrm>
        <a:graphic>
          <a:graphicData uri="http://schemas.openxmlformats.org/drawingml/2006/table">
            <a:tbl>
              <a:tblPr/>
              <a:tblGrid>
                <a:gridCol w="3162436">
                  <a:extLst>
                    <a:ext uri="{9D8B030D-6E8A-4147-A177-3AD203B41FA5}">
                      <a16:colId xmlns:a16="http://schemas.microsoft.com/office/drawing/2014/main" val="962182541"/>
                    </a:ext>
                  </a:extLst>
                </a:gridCol>
                <a:gridCol w="999366">
                  <a:extLst>
                    <a:ext uri="{9D8B030D-6E8A-4147-A177-3AD203B41FA5}">
                      <a16:colId xmlns:a16="http://schemas.microsoft.com/office/drawing/2014/main" val="2675956816"/>
                    </a:ext>
                  </a:extLst>
                </a:gridCol>
                <a:gridCol w="946066">
                  <a:extLst>
                    <a:ext uri="{9D8B030D-6E8A-4147-A177-3AD203B41FA5}">
                      <a16:colId xmlns:a16="http://schemas.microsoft.com/office/drawing/2014/main" val="3444003472"/>
                    </a:ext>
                  </a:extLst>
                </a:gridCol>
                <a:gridCol w="932741">
                  <a:extLst>
                    <a:ext uri="{9D8B030D-6E8A-4147-A177-3AD203B41FA5}">
                      <a16:colId xmlns:a16="http://schemas.microsoft.com/office/drawing/2014/main" val="3492332703"/>
                    </a:ext>
                  </a:extLst>
                </a:gridCol>
                <a:gridCol w="959390">
                  <a:extLst>
                    <a:ext uri="{9D8B030D-6E8A-4147-A177-3AD203B41FA5}">
                      <a16:colId xmlns:a16="http://schemas.microsoft.com/office/drawing/2014/main" val="3024169159"/>
                    </a:ext>
                  </a:extLst>
                </a:gridCol>
                <a:gridCol w="986040">
                  <a:extLst>
                    <a:ext uri="{9D8B030D-6E8A-4147-A177-3AD203B41FA5}">
                      <a16:colId xmlns:a16="http://schemas.microsoft.com/office/drawing/2014/main" val="387861143"/>
                    </a:ext>
                  </a:extLst>
                </a:gridCol>
                <a:gridCol w="972715">
                  <a:extLst>
                    <a:ext uri="{9D8B030D-6E8A-4147-A177-3AD203B41FA5}">
                      <a16:colId xmlns:a16="http://schemas.microsoft.com/office/drawing/2014/main" val="947149406"/>
                    </a:ext>
                  </a:extLst>
                </a:gridCol>
              </a:tblGrid>
              <a:tr h="249520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fr-FR" sz="15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Biais d'approche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fr-FR" sz="1500" b="1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Force de l'habitude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6499954"/>
                  </a:ext>
                </a:extLst>
              </a:tr>
              <a:tr h="489061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500" b="1" i="0" u="none" strike="noStrike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Kendall's</a:t>
                      </a:r>
                      <a:r>
                        <a:rPr lang="fr-FR" sz="15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l-GR" sz="15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τ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5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BF₁₀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500" b="1" i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500" b="1" i="0" u="none" strike="noStrike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Kendall's</a:t>
                      </a:r>
                      <a:r>
                        <a:rPr lang="fr-FR" sz="15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l-GR" sz="15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τ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5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BF₁₀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500" b="1" i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2665631"/>
                  </a:ext>
                </a:extLst>
              </a:tr>
              <a:tr h="393245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Biais d'approche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-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-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-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5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5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5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5783717"/>
                  </a:ext>
                </a:extLst>
              </a:tr>
              <a:tr h="393245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Force de l'habitude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-0,04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5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0,17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5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-0,11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5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-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5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-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-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558840"/>
                  </a:ext>
                </a:extLst>
              </a:tr>
              <a:tr h="393245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Consommation excessive d'alcool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-0,09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0,28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5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-0,28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0,25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45,63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5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0,84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8387766"/>
                  </a:ext>
                </a:extLst>
              </a:tr>
              <a:tr h="393245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Dépendance à l'alcool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0,02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0,15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0,05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5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0,38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5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82579,46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1,37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141676"/>
                  </a:ext>
                </a:extLst>
              </a:tr>
              <a:tr h="393245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Retentissement de la consommation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5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0,01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0,15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0,04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0,21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6,49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0,67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0701699"/>
                  </a:ext>
                </a:extLst>
              </a:tr>
            </a:tbl>
          </a:graphicData>
        </a:graphic>
      </p:graphicFrame>
      <p:sp>
        <p:nvSpPr>
          <p:cNvPr id="8" name="Oval 7">
            <a:extLst>
              <a:ext uri="{FF2B5EF4-FFF2-40B4-BE49-F238E27FC236}">
                <a16:creationId xmlns:a16="http://schemas.microsoft.com/office/drawing/2014/main" id="{6AEBE4E2-45CE-89CE-0C1B-5721F7BC8467}"/>
              </a:ext>
            </a:extLst>
          </p:cNvPr>
          <p:cNvSpPr/>
          <p:nvPr/>
        </p:nvSpPr>
        <p:spPr>
          <a:xfrm>
            <a:off x="5204449" y="3866922"/>
            <a:ext cx="1782531" cy="1454227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Titre 1">
            <a:extLst>
              <a:ext uri="{FF2B5EF4-FFF2-40B4-BE49-F238E27FC236}">
                <a16:creationId xmlns:a16="http://schemas.microsoft.com/office/drawing/2014/main" id="{7FEB5065-2C24-F104-1562-5B642923F36A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785813" y="0"/>
            <a:ext cx="8633609" cy="137924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fr-FR" sz="4000" dirty="0">
                <a:latin typeface="+mn-lt"/>
              </a:rPr>
              <a:t>Résultats &amp; Implications</a:t>
            </a:r>
          </a:p>
          <a:p>
            <a:pPr algn="ctr"/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39225222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  <p:custDataLst>
              <p:tags r:id="rId1"/>
            </p:custDataLst>
          </p:nvPr>
        </p:nvSpPr>
        <p:spPr>
          <a:xfrm>
            <a:off x="-3875" y="1710268"/>
            <a:ext cx="10723966" cy="5342914"/>
          </a:xfrm>
        </p:spPr>
        <p:txBody>
          <a:bodyPr>
            <a:normAutofit/>
          </a:bodyPr>
          <a:lstStyle/>
          <a:p>
            <a:pPr algn="l"/>
            <a:endParaRPr lang="fr-FR" sz="2000" dirty="0">
              <a:solidFill>
                <a:schemeClr val="accent6">
                  <a:lumMod val="75000"/>
                </a:schemeClr>
              </a:solidFill>
              <a:latin typeface="Franklin Gothic Medium" panose="020B0603020102020204" pitchFamily="34" charset="0"/>
            </a:endParaRPr>
          </a:p>
          <a:p>
            <a:pPr algn="l"/>
            <a:endParaRPr lang="fr-FR" sz="2000" dirty="0">
              <a:solidFill>
                <a:schemeClr val="accent6">
                  <a:lumMod val="75000"/>
                </a:schemeClr>
              </a:solidFill>
              <a:latin typeface="Franklin Gothic Medium"/>
            </a:endParaRPr>
          </a:p>
          <a:p>
            <a:pPr algn="l"/>
            <a:endParaRPr lang="fr-FR" sz="2000" dirty="0">
              <a:solidFill>
                <a:schemeClr val="accent6">
                  <a:lumMod val="75000"/>
                </a:schemeClr>
              </a:solidFill>
              <a:latin typeface="Franklin Gothic Medium"/>
            </a:endParaRPr>
          </a:p>
          <a:p>
            <a:pPr algn="l"/>
            <a:endParaRPr lang="fr-FR" sz="2000" dirty="0">
              <a:solidFill>
                <a:schemeClr val="accent6">
                  <a:lumMod val="75000"/>
                </a:schemeClr>
              </a:solidFill>
              <a:latin typeface="Franklin Gothic Medium"/>
            </a:endParaRPr>
          </a:p>
          <a:p>
            <a:pPr algn="l"/>
            <a:endParaRPr lang="fr-FR" sz="2000" dirty="0">
              <a:solidFill>
                <a:schemeClr val="accent6">
                  <a:lumMod val="75000"/>
                </a:schemeClr>
              </a:solidFill>
              <a:latin typeface="Franklin Gothic Medium"/>
            </a:endParaRPr>
          </a:p>
          <a:p>
            <a:pPr algn="l"/>
            <a:endParaRPr lang="fr-FR" sz="2000" dirty="0">
              <a:solidFill>
                <a:schemeClr val="accent6">
                  <a:lumMod val="75000"/>
                </a:schemeClr>
              </a:solidFill>
              <a:latin typeface="Franklin Gothic Medium"/>
            </a:endParaRPr>
          </a:p>
          <a:p>
            <a:pPr algn="l"/>
            <a:endParaRPr lang="fr-FR" sz="2000" dirty="0">
              <a:solidFill>
                <a:schemeClr val="accent6">
                  <a:lumMod val="75000"/>
                </a:schemeClr>
              </a:solidFill>
              <a:latin typeface="Franklin Gothic Medium"/>
            </a:endParaRPr>
          </a:p>
          <a:p>
            <a:pPr algn="l"/>
            <a:endParaRPr lang="fr-FR" sz="2000" dirty="0">
              <a:solidFill>
                <a:schemeClr val="accent6">
                  <a:lumMod val="75000"/>
                </a:schemeClr>
              </a:solidFill>
              <a:latin typeface="Franklin Gothic Medium"/>
            </a:endParaRPr>
          </a:p>
          <a:p>
            <a:pPr algn="l"/>
            <a:r>
              <a:rPr lang="fr-FR" sz="1100" dirty="0">
                <a:solidFill>
                  <a:schemeClr val="bg1"/>
                </a:solidFill>
                <a:latin typeface="Franklin Gothic Medium"/>
              </a:rPr>
              <a:t>xx</a:t>
            </a:r>
            <a:endParaRPr lang="fr-FR" sz="2000" dirty="0">
              <a:solidFill>
                <a:schemeClr val="accent6">
                  <a:lumMod val="75000"/>
                </a:schemeClr>
              </a:solidFill>
              <a:latin typeface="Franklin Gothic Medium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E3AEE849-F819-4C1F-AF05-EB8E26DD6BB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681925" y="1710268"/>
            <a:ext cx="9453966" cy="534291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fr-FR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9831C98-8DA6-4D34-30A7-C7F577AE03A2}"/>
              </a:ext>
            </a:extLst>
          </p:cNvPr>
          <p:cNvSpPr txBox="1"/>
          <p:nvPr/>
        </p:nvSpPr>
        <p:spPr>
          <a:xfrm>
            <a:off x="637759" y="1246443"/>
            <a:ext cx="941546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Tableau 1.</a:t>
            </a:r>
          </a:p>
          <a:p>
            <a:r>
              <a:rPr lang="fr-FR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Corrélation entre le biais d’approche, la force de l’habitude, et la symptomatologie addictive.</a:t>
            </a:r>
          </a:p>
          <a:p>
            <a:endParaRPr lang="fr-FR" sz="2000" u="sng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fr-FR" sz="2000" u="sng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216CF9D-AA65-2A97-A229-AF8C2AC09503}"/>
              </a:ext>
            </a:extLst>
          </p:cNvPr>
          <p:cNvGraphicFramePr>
            <a:graphicFrameLocks noGrp="1"/>
          </p:cNvGraphicFramePr>
          <p:nvPr/>
        </p:nvGraphicFramePr>
        <p:xfrm>
          <a:off x="725072" y="2396016"/>
          <a:ext cx="8958754" cy="2704806"/>
        </p:xfrm>
        <a:graphic>
          <a:graphicData uri="http://schemas.openxmlformats.org/drawingml/2006/table">
            <a:tbl>
              <a:tblPr/>
              <a:tblGrid>
                <a:gridCol w="3162436">
                  <a:extLst>
                    <a:ext uri="{9D8B030D-6E8A-4147-A177-3AD203B41FA5}">
                      <a16:colId xmlns:a16="http://schemas.microsoft.com/office/drawing/2014/main" val="962182541"/>
                    </a:ext>
                  </a:extLst>
                </a:gridCol>
                <a:gridCol w="999366">
                  <a:extLst>
                    <a:ext uri="{9D8B030D-6E8A-4147-A177-3AD203B41FA5}">
                      <a16:colId xmlns:a16="http://schemas.microsoft.com/office/drawing/2014/main" val="2675956816"/>
                    </a:ext>
                  </a:extLst>
                </a:gridCol>
                <a:gridCol w="946066">
                  <a:extLst>
                    <a:ext uri="{9D8B030D-6E8A-4147-A177-3AD203B41FA5}">
                      <a16:colId xmlns:a16="http://schemas.microsoft.com/office/drawing/2014/main" val="3444003472"/>
                    </a:ext>
                  </a:extLst>
                </a:gridCol>
                <a:gridCol w="932741">
                  <a:extLst>
                    <a:ext uri="{9D8B030D-6E8A-4147-A177-3AD203B41FA5}">
                      <a16:colId xmlns:a16="http://schemas.microsoft.com/office/drawing/2014/main" val="3492332703"/>
                    </a:ext>
                  </a:extLst>
                </a:gridCol>
                <a:gridCol w="959390">
                  <a:extLst>
                    <a:ext uri="{9D8B030D-6E8A-4147-A177-3AD203B41FA5}">
                      <a16:colId xmlns:a16="http://schemas.microsoft.com/office/drawing/2014/main" val="3024169159"/>
                    </a:ext>
                  </a:extLst>
                </a:gridCol>
                <a:gridCol w="986040">
                  <a:extLst>
                    <a:ext uri="{9D8B030D-6E8A-4147-A177-3AD203B41FA5}">
                      <a16:colId xmlns:a16="http://schemas.microsoft.com/office/drawing/2014/main" val="387861143"/>
                    </a:ext>
                  </a:extLst>
                </a:gridCol>
                <a:gridCol w="972715">
                  <a:extLst>
                    <a:ext uri="{9D8B030D-6E8A-4147-A177-3AD203B41FA5}">
                      <a16:colId xmlns:a16="http://schemas.microsoft.com/office/drawing/2014/main" val="947149406"/>
                    </a:ext>
                  </a:extLst>
                </a:gridCol>
              </a:tblGrid>
              <a:tr h="249520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fr-FR" sz="15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Biais d'approche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fr-FR" sz="1500" b="1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Force de l'habitude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6499954"/>
                  </a:ext>
                </a:extLst>
              </a:tr>
              <a:tr h="489061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500" b="1" i="0" u="none" strike="noStrike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Kendall's</a:t>
                      </a:r>
                      <a:r>
                        <a:rPr lang="fr-FR" sz="15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l-GR" sz="15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τ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5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BF₁₀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500" b="1" i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500" b="1" i="0" u="none" strike="noStrike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Kendall's</a:t>
                      </a:r>
                      <a:r>
                        <a:rPr lang="fr-FR" sz="15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el-GR" sz="15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τ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500" b="1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BF₁₀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500" b="1" i="1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2665631"/>
                  </a:ext>
                </a:extLst>
              </a:tr>
              <a:tr h="393245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Biais d'approche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-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-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-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500" b="0" i="0" u="none" strike="noStrike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5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fr-FR" sz="1500" b="0" i="0" u="none" strike="noStrike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5783717"/>
                  </a:ext>
                </a:extLst>
              </a:tr>
              <a:tr h="393245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Force de l'habitude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-0,04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5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0,17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5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-0,11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5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-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5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-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-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558840"/>
                  </a:ext>
                </a:extLst>
              </a:tr>
              <a:tr h="393245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Consommation excessive d'alcool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-0,09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0,28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5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-0,28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0,25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45,63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5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0,84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8387766"/>
                  </a:ext>
                </a:extLst>
              </a:tr>
              <a:tr h="393245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Dépendance à l'alcool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0,02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0,15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0,05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5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0,38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5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82579,46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1,37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5141676"/>
                  </a:ext>
                </a:extLst>
              </a:tr>
              <a:tr h="393245">
                <a:tc>
                  <a:txBody>
                    <a:bodyPr/>
                    <a:lstStyle/>
                    <a:p>
                      <a:pPr algn="l" fontAlgn="b"/>
                      <a:r>
                        <a:rPr lang="fr-FR" sz="15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Retentissement de la consommation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500" b="0" i="0" u="none" strike="noStrike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0,01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0,15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0,04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0,21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6,49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1500" b="0" i="0" u="none" strike="noStrike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j-lt"/>
                        </a:rPr>
                        <a:t>0,67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0701699"/>
                  </a:ext>
                </a:extLst>
              </a:tr>
            </a:tbl>
          </a:graphicData>
        </a:graphic>
      </p:graphicFrame>
      <p:sp>
        <p:nvSpPr>
          <p:cNvPr id="8" name="Oval 7">
            <a:extLst>
              <a:ext uri="{FF2B5EF4-FFF2-40B4-BE49-F238E27FC236}">
                <a16:creationId xmlns:a16="http://schemas.microsoft.com/office/drawing/2014/main" id="{EFCD0117-3F9A-FFF0-48EF-1B46FE59FCC3}"/>
              </a:ext>
            </a:extLst>
          </p:cNvPr>
          <p:cNvSpPr/>
          <p:nvPr/>
        </p:nvSpPr>
        <p:spPr>
          <a:xfrm>
            <a:off x="7799942" y="3877939"/>
            <a:ext cx="2093204" cy="1454227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Titre 1">
            <a:extLst>
              <a:ext uri="{FF2B5EF4-FFF2-40B4-BE49-F238E27FC236}">
                <a16:creationId xmlns:a16="http://schemas.microsoft.com/office/drawing/2014/main" id="{F1263605-8FF4-10AB-E9B5-53D2637AB21B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785813" y="0"/>
            <a:ext cx="8633609" cy="137924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fr-FR" sz="4000" dirty="0">
                <a:latin typeface="+mn-lt"/>
              </a:rPr>
              <a:t>Résultats &amp; Implications</a:t>
            </a:r>
          </a:p>
          <a:p>
            <a:pPr algn="ctr"/>
            <a:endParaRPr lang="fr-FR" sz="4000" dirty="0"/>
          </a:p>
        </p:txBody>
      </p:sp>
    </p:spTree>
    <p:extLst>
      <p:ext uri="{BB962C8B-B14F-4D97-AF65-F5344CB8AC3E}">
        <p14:creationId xmlns:p14="http://schemas.microsoft.com/office/powerpoint/2010/main" val="26163067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10A475-4E21-9974-0F6D-8A4B083F65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8709" y="2024984"/>
            <a:ext cx="9806756" cy="2169045"/>
          </a:xfrm>
        </p:spPr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4000" b="1" dirty="0">
                <a:solidFill>
                  <a:srgbClr val="4F81BD"/>
                </a:solidFill>
              </a:rPr>
              <a:t>Addiction à l’alcool : </a:t>
            </a:r>
            <a:br>
              <a:rPr lang="fr-FR" sz="4000" b="1" dirty="0">
                <a:solidFill>
                  <a:srgbClr val="4F81BD"/>
                </a:solidFill>
              </a:rPr>
            </a:br>
            <a:r>
              <a:rPr lang="fr-FR" sz="4000" b="1" dirty="0">
                <a:solidFill>
                  <a:srgbClr val="4F81BD"/>
                </a:solidFill>
              </a:rPr>
              <a:t>Biais d’approche, force des habitudes, &amp; symptomatologie addictive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116EDD6C-BBB4-8003-218F-DFC97DC0D9A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33"/>
          <a:stretch/>
        </p:blipFill>
        <p:spPr>
          <a:xfrm>
            <a:off x="7577148" y="5969017"/>
            <a:ext cx="1536478" cy="900000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4BAD09E6-2CA3-364C-7FA5-0C16D0B5892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505" b="15379"/>
          <a:stretch/>
        </p:blipFill>
        <p:spPr>
          <a:xfrm>
            <a:off x="3962068" y="5931910"/>
            <a:ext cx="2178000" cy="900000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17BB2D80-3BFA-B4CC-97B9-99E665121FE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8776" y="5958000"/>
            <a:ext cx="900000" cy="900000"/>
          </a:xfrm>
          <a:prstGeom prst="rect">
            <a:avLst/>
          </a:prstGeom>
        </p:spPr>
      </p:pic>
      <p:sp>
        <p:nvSpPr>
          <p:cNvPr id="11" name="Titre 1">
            <a:extLst>
              <a:ext uri="{FF2B5EF4-FFF2-40B4-BE49-F238E27FC236}">
                <a16:creationId xmlns:a16="http://schemas.microsoft.com/office/drawing/2014/main" id="{C401B6A8-E13D-5607-C68F-E378F90CD5C8}"/>
              </a:ext>
            </a:extLst>
          </p:cNvPr>
          <p:cNvSpPr txBox="1">
            <a:spLocks/>
          </p:cNvSpPr>
          <p:nvPr/>
        </p:nvSpPr>
        <p:spPr>
          <a:xfrm>
            <a:off x="2250185" y="4735935"/>
            <a:ext cx="9588090" cy="43195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just">
              <a:spcBef>
                <a:spcPts val="0"/>
              </a:spcBef>
              <a:defRPr/>
            </a:pPr>
            <a:r>
              <a:rPr lang="fr-FR" sz="1800" dirty="0">
                <a:solidFill>
                  <a:schemeClr val="tx1">
                    <a:lumMod val="75000"/>
                    <a:lumOff val="25000"/>
                  </a:schemeClr>
                </a:solidFill>
                <a:latin typeface="Trebuchet MS"/>
                <a:ea typeface="+mn-ea"/>
                <a:cs typeface="+mn-cs"/>
              </a:rPr>
              <a:t>Kaczmarek N., Rousseau, A., &amp; Mignon, A. (2024).</a:t>
            </a:r>
            <a:endParaRPr lang="fr-FR" sz="40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84D95A61-B460-E376-D3C8-8C72F8B58D5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38" y="6111910"/>
            <a:ext cx="2020344" cy="540000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60199BC8-1DD4-6090-364B-E0995799EC66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633"/>
          <a:stretch/>
        </p:blipFill>
        <p:spPr>
          <a:xfrm>
            <a:off x="2250185" y="5820854"/>
            <a:ext cx="1421309" cy="1080000"/>
          </a:xfrm>
          <a:prstGeom prst="rect">
            <a:avLst/>
          </a:prstGeom>
        </p:spPr>
      </p:pic>
      <p:pic>
        <p:nvPicPr>
          <p:cNvPr id="5" name="Picture 4" descr="A blue and black circle with black dots&#10;&#10;Description automatically generated">
            <a:extLst>
              <a:ext uri="{FF2B5EF4-FFF2-40B4-BE49-F238E27FC236}">
                <a16:creationId xmlns:a16="http://schemas.microsoft.com/office/drawing/2014/main" id="{0AC3DA80-2D28-918C-E5A6-E48CE239C43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7543" y="64110"/>
            <a:ext cx="1397318" cy="1460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8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reveal/>
      </p:transition>
    </mc:Choice>
    <mc:Fallback xmlns="">
      <p:transition spd="slow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heme/theme1.xml><?xml version="1.0" encoding="utf-8"?>
<a:theme xmlns:a="http://schemas.openxmlformats.org/drawingml/2006/main" name="Facette">
  <a:themeElements>
    <a:clrScheme name="Office 2007 - 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acette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1833</Words>
  <Application>Microsoft Office PowerPoint</Application>
  <PresentationFormat>Grand écran</PresentationFormat>
  <Paragraphs>261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8" baseType="lpstr">
      <vt:lpstr>Arial</vt:lpstr>
      <vt:lpstr>Franklin Gothic Medium</vt:lpstr>
      <vt:lpstr>Trebuchet MS</vt:lpstr>
      <vt:lpstr>Wingdings</vt:lpstr>
      <vt:lpstr>Wingdings 3</vt:lpstr>
      <vt:lpstr>Facette</vt:lpstr>
      <vt:lpstr>Addiction à l’alcool :  Biais d’approche, force des habitudes, &amp; symptomatologie addictive</vt:lpstr>
      <vt:lpstr>Automaticité &amp; addictions (e.g., Stacy &amp; Wiers, 2010 ; Wiers &amp; Stacy, 2006)</vt:lpstr>
      <vt:lpstr>Le biais d’approche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Addiction à l’alcool :  Biais d’approche, force des habitudes, &amp; symptomatologie addictive</vt:lpstr>
      <vt:lpstr>Bibliographie </vt:lpstr>
      <vt:lpstr>Bibliographie </vt:lpstr>
      <vt:lpstr>Bibliographie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Thérapie d‘Acceptation et d‘Engagement (ACT) : Une introduction imparfaite</dc:title>
  <dc:creator/>
  <cp:lastModifiedBy>KACZMAREK NICOLAS</cp:lastModifiedBy>
  <cp:revision>1274</cp:revision>
  <dcterms:created xsi:type="dcterms:W3CDTF">2012-07-30T22:21:58Z</dcterms:created>
  <dcterms:modified xsi:type="dcterms:W3CDTF">2025-09-06T08:02:02Z</dcterms:modified>
</cp:coreProperties>
</file>