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notesMasterIdLst>
    <p:notesMasterId r:id="rId28"/>
  </p:notesMasterIdLst>
  <p:sldIdLst>
    <p:sldId id="302" r:id="rId2"/>
    <p:sldId id="277" r:id="rId3"/>
    <p:sldId id="285" r:id="rId4"/>
    <p:sldId id="286" r:id="rId5"/>
    <p:sldId id="287" r:id="rId6"/>
    <p:sldId id="284" r:id="rId7"/>
    <p:sldId id="289" r:id="rId8"/>
    <p:sldId id="288" r:id="rId9"/>
    <p:sldId id="278" r:id="rId10"/>
    <p:sldId id="280" r:id="rId11"/>
    <p:sldId id="281" r:id="rId12"/>
    <p:sldId id="276" r:id="rId13"/>
    <p:sldId id="297" r:id="rId14"/>
    <p:sldId id="283" r:id="rId15"/>
    <p:sldId id="299" r:id="rId16"/>
    <p:sldId id="300" r:id="rId17"/>
    <p:sldId id="291" r:id="rId18"/>
    <p:sldId id="292" r:id="rId19"/>
    <p:sldId id="293" r:id="rId20"/>
    <p:sldId id="258" r:id="rId21"/>
    <p:sldId id="296" r:id="rId22"/>
    <p:sldId id="295" r:id="rId23"/>
    <p:sldId id="294" r:id="rId24"/>
    <p:sldId id="290" r:id="rId25"/>
    <p:sldId id="266" r:id="rId26"/>
    <p:sldId id="298"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5050"/>
    <a:srgbClr val="FF9933"/>
    <a:srgbClr val="FFCC00"/>
    <a:srgbClr val="CCFF99"/>
    <a:srgbClr val="CC99FF"/>
    <a:srgbClr val="FF99CC"/>
    <a:srgbClr val="99CCFF"/>
    <a:srgbClr val="FF33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41" autoAdjust="0"/>
    <p:restoredTop sz="94660"/>
  </p:normalViewPr>
  <p:slideViewPr>
    <p:cSldViewPr snapToGrid="0">
      <p:cViewPr varScale="1">
        <p:scale>
          <a:sx n="64" d="100"/>
          <a:sy n="64" d="100"/>
        </p:scale>
        <p:origin x="108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9523CD-1E63-4C61-8DB4-79D69BB42948}" type="datetimeFigureOut">
              <a:rPr lang="fr-FR" smtClean="0"/>
              <a:t>28/11/2024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1D80A9-C149-4768-94D3-3945DAD652E0}" type="slidenum">
              <a:rPr lang="fr-FR" smtClean="0"/>
              <a:t>‹N°›</a:t>
            </a:fld>
            <a:endParaRPr lang="fr-FR"/>
          </a:p>
        </p:txBody>
      </p:sp>
    </p:spTree>
    <p:extLst>
      <p:ext uri="{BB962C8B-B14F-4D97-AF65-F5344CB8AC3E}">
        <p14:creationId xmlns:p14="http://schemas.microsoft.com/office/powerpoint/2010/main" val="345770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51D80A9-C149-4768-94D3-3945DAD652E0}" type="slidenum">
              <a:rPr lang="fr-FR" smtClean="0"/>
              <a:t>20</a:t>
            </a:fld>
            <a:endParaRPr lang="fr-FR"/>
          </a:p>
        </p:txBody>
      </p:sp>
    </p:spTree>
    <p:extLst>
      <p:ext uri="{BB962C8B-B14F-4D97-AF65-F5344CB8AC3E}">
        <p14:creationId xmlns:p14="http://schemas.microsoft.com/office/powerpoint/2010/main" val="37402024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fr-FR"/>
              <a:t>Modifiez le style du titre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0BE9DB2C-7ECF-4149-A9B2-FBBF8F75E3D2}" type="datetimeFigureOut">
              <a:rPr lang="fr-FR" smtClean="0"/>
              <a:t>28/11/2024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58F9884-CD68-4B56-AFC2-BF059FE4C336}" type="slidenum">
              <a:rPr lang="fr-FR" smtClean="0"/>
              <a:t>‹N°›</a:t>
            </a:fld>
            <a:endParaRPr lang="fr-FR"/>
          </a:p>
        </p:txBody>
      </p:sp>
    </p:spTree>
    <p:extLst>
      <p:ext uri="{BB962C8B-B14F-4D97-AF65-F5344CB8AC3E}">
        <p14:creationId xmlns:p14="http://schemas.microsoft.com/office/powerpoint/2010/main" val="361512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0BE9DB2C-7ECF-4149-A9B2-FBBF8F75E3D2}" type="datetimeFigureOut">
              <a:rPr lang="fr-FR" smtClean="0"/>
              <a:t>28/11/2024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58F9884-CD68-4B56-AFC2-BF059FE4C336}" type="slidenum">
              <a:rPr lang="fr-FR" smtClean="0"/>
              <a:t>‹N°›</a:t>
            </a:fld>
            <a:endParaRPr lang="fr-FR"/>
          </a:p>
        </p:txBody>
      </p:sp>
    </p:spTree>
    <p:extLst>
      <p:ext uri="{BB962C8B-B14F-4D97-AF65-F5344CB8AC3E}">
        <p14:creationId xmlns:p14="http://schemas.microsoft.com/office/powerpoint/2010/main" val="712393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fr-FR"/>
              <a:t>Modifiez le style du titre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0BE9DB2C-7ECF-4149-A9B2-FBBF8F75E3D2}" type="datetimeFigureOut">
              <a:rPr lang="fr-FR" smtClean="0"/>
              <a:t>28/11/2024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58F9884-CD68-4B56-AFC2-BF059FE4C336}" type="slidenum">
              <a:rPr lang="fr-FR" smtClean="0"/>
              <a:t>‹N°›</a:t>
            </a:fld>
            <a:endParaRPr lang="fr-FR"/>
          </a:p>
        </p:txBody>
      </p:sp>
    </p:spTree>
    <p:extLst>
      <p:ext uri="{BB962C8B-B14F-4D97-AF65-F5344CB8AC3E}">
        <p14:creationId xmlns:p14="http://schemas.microsoft.com/office/powerpoint/2010/main" val="18108159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fr-FR"/>
              <a:t>Modifiez le style du titre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0BE9DB2C-7ECF-4149-A9B2-FBBF8F75E3D2}" type="datetimeFigureOut">
              <a:rPr lang="fr-FR" smtClean="0"/>
              <a:t>28/11/2024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58F9884-CD68-4B56-AFC2-BF059FE4C336}" type="slidenum">
              <a:rPr lang="fr-FR" smtClean="0"/>
              <a:t>‹N°›</a:t>
            </a:fld>
            <a:endParaRPr lang="fr-FR"/>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8039295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fr-FR"/>
              <a:t>Modifiez le style du titre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0BE9DB2C-7ECF-4149-A9B2-FBBF8F75E3D2}" type="datetimeFigureOut">
              <a:rPr lang="fr-FR" smtClean="0"/>
              <a:t>28/11/2024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58F9884-CD68-4B56-AFC2-BF059FE4C336}" type="slidenum">
              <a:rPr lang="fr-FR" smtClean="0"/>
              <a:t>‹N°›</a:t>
            </a:fld>
            <a:endParaRPr lang="fr-FR"/>
          </a:p>
        </p:txBody>
      </p:sp>
    </p:spTree>
    <p:extLst>
      <p:ext uri="{BB962C8B-B14F-4D97-AF65-F5344CB8AC3E}">
        <p14:creationId xmlns:p14="http://schemas.microsoft.com/office/powerpoint/2010/main" val="22922048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fr-FR"/>
              <a:t>Modifiez le style du titre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3" name="Date Placeholder 2"/>
          <p:cNvSpPr>
            <a:spLocks noGrp="1"/>
          </p:cNvSpPr>
          <p:nvPr>
            <p:ph type="dt" sz="half" idx="10"/>
          </p:nvPr>
        </p:nvSpPr>
        <p:spPr/>
        <p:txBody>
          <a:bodyPr/>
          <a:lstStyle/>
          <a:p>
            <a:fld id="{0BE9DB2C-7ECF-4149-A9B2-FBBF8F75E3D2}" type="datetimeFigureOut">
              <a:rPr lang="fr-FR" smtClean="0"/>
              <a:t>28/11/2024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958F9884-CD68-4B56-AFC2-BF059FE4C336}" type="slidenum">
              <a:rPr lang="fr-FR" smtClean="0"/>
              <a:t>‹N°›</a:t>
            </a:fld>
            <a:endParaRPr lang="fr-FR"/>
          </a:p>
        </p:txBody>
      </p:sp>
    </p:spTree>
    <p:extLst>
      <p:ext uri="{BB962C8B-B14F-4D97-AF65-F5344CB8AC3E}">
        <p14:creationId xmlns:p14="http://schemas.microsoft.com/office/powerpoint/2010/main" val="30302141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fr-FR"/>
              <a:t>Modifiez le style du titre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3" name="Date Placeholder 2"/>
          <p:cNvSpPr>
            <a:spLocks noGrp="1"/>
          </p:cNvSpPr>
          <p:nvPr>
            <p:ph type="dt" sz="half" idx="10"/>
          </p:nvPr>
        </p:nvSpPr>
        <p:spPr/>
        <p:txBody>
          <a:bodyPr/>
          <a:lstStyle/>
          <a:p>
            <a:fld id="{0BE9DB2C-7ECF-4149-A9B2-FBBF8F75E3D2}" type="datetimeFigureOut">
              <a:rPr lang="fr-FR" smtClean="0"/>
              <a:t>28/11/2024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958F9884-CD68-4B56-AFC2-BF059FE4C336}" type="slidenum">
              <a:rPr lang="fr-FR" smtClean="0"/>
              <a:t>‹N°›</a:t>
            </a:fld>
            <a:endParaRPr lang="fr-FR"/>
          </a:p>
        </p:txBody>
      </p:sp>
    </p:spTree>
    <p:extLst>
      <p:ext uri="{BB962C8B-B14F-4D97-AF65-F5344CB8AC3E}">
        <p14:creationId xmlns:p14="http://schemas.microsoft.com/office/powerpoint/2010/main" val="27010690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BE9DB2C-7ECF-4149-A9B2-FBBF8F75E3D2}" type="datetimeFigureOut">
              <a:rPr lang="fr-FR" smtClean="0"/>
              <a:t>28/11/2024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58F9884-CD68-4B56-AFC2-BF059FE4C336}" type="slidenum">
              <a:rPr lang="fr-FR" smtClean="0"/>
              <a:t>‹N°›</a:t>
            </a:fld>
            <a:endParaRPr lang="fr-FR"/>
          </a:p>
        </p:txBody>
      </p:sp>
    </p:spTree>
    <p:extLst>
      <p:ext uri="{BB962C8B-B14F-4D97-AF65-F5344CB8AC3E}">
        <p14:creationId xmlns:p14="http://schemas.microsoft.com/office/powerpoint/2010/main" val="24436273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fr-FR"/>
              <a:t>Modifiez le style du titre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BE9DB2C-7ECF-4149-A9B2-FBBF8F75E3D2}" type="datetimeFigureOut">
              <a:rPr lang="fr-FR" smtClean="0"/>
              <a:t>28/11/2024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58F9884-CD68-4B56-AFC2-BF059FE4C336}" type="slidenum">
              <a:rPr lang="fr-FR" smtClean="0"/>
              <a:t>‹N°›</a:t>
            </a:fld>
            <a:endParaRPr lang="fr-FR"/>
          </a:p>
        </p:txBody>
      </p:sp>
    </p:spTree>
    <p:extLst>
      <p:ext uri="{BB962C8B-B14F-4D97-AF65-F5344CB8AC3E}">
        <p14:creationId xmlns:p14="http://schemas.microsoft.com/office/powerpoint/2010/main" val="4055013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BE9DB2C-7ECF-4149-A9B2-FBBF8F75E3D2}" type="datetimeFigureOut">
              <a:rPr lang="fr-FR" smtClean="0"/>
              <a:t>28/11/2024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58F9884-CD68-4B56-AFC2-BF059FE4C336}" type="slidenum">
              <a:rPr lang="fr-FR" smtClean="0"/>
              <a:t>‹N°›</a:t>
            </a:fld>
            <a:endParaRPr lang="fr-FR"/>
          </a:p>
        </p:txBody>
      </p:sp>
    </p:spTree>
    <p:extLst>
      <p:ext uri="{BB962C8B-B14F-4D97-AF65-F5344CB8AC3E}">
        <p14:creationId xmlns:p14="http://schemas.microsoft.com/office/powerpoint/2010/main" val="4248453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fr-FR"/>
              <a:t>Modifiez le style du titre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0BE9DB2C-7ECF-4149-A9B2-FBBF8F75E3D2}" type="datetimeFigureOut">
              <a:rPr lang="fr-FR" smtClean="0"/>
              <a:t>28/11/2024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58F9884-CD68-4B56-AFC2-BF059FE4C336}" type="slidenum">
              <a:rPr lang="fr-FR" smtClean="0"/>
              <a:t>‹N°›</a:t>
            </a:fld>
            <a:endParaRPr lang="fr-FR"/>
          </a:p>
        </p:txBody>
      </p:sp>
    </p:spTree>
    <p:extLst>
      <p:ext uri="{BB962C8B-B14F-4D97-AF65-F5344CB8AC3E}">
        <p14:creationId xmlns:p14="http://schemas.microsoft.com/office/powerpoint/2010/main" val="2170228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fr-FR"/>
              <a:t>Modifiez le style du titre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0BE9DB2C-7ECF-4149-A9B2-FBBF8F75E3D2}" type="datetimeFigureOut">
              <a:rPr lang="fr-FR" smtClean="0"/>
              <a:t>28/11/2024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58F9884-CD68-4B56-AFC2-BF059FE4C336}" type="slidenum">
              <a:rPr lang="fr-FR" smtClean="0"/>
              <a:t>‹N°›</a:t>
            </a:fld>
            <a:endParaRPr lang="fr-FR"/>
          </a:p>
        </p:txBody>
      </p:sp>
    </p:spTree>
    <p:extLst>
      <p:ext uri="{BB962C8B-B14F-4D97-AF65-F5344CB8AC3E}">
        <p14:creationId xmlns:p14="http://schemas.microsoft.com/office/powerpoint/2010/main" val="180948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fr-FR"/>
              <a:t>Modifiez le style du titre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2" name="Content Placeholder 3"/>
          <p:cNvSpPr>
            <a:spLocks noGrp="1"/>
          </p:cNvSpPr>
          <p:nvPr>
            <p:ph sz="quarter" idx="13"/>
          </p:nvPr>
        </p:nvSpPr>
        <p:spPr>
          <a:xfrm>
            <a:off x="913774" y="3051012"/>
            <a:ext cx="5106027" cy="2740187"/>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3" name="Content Placeholder 5"/>
          <p:cNvSpPr>
            <a:spLocks noGrp="1"/>
          </p:cNvSpPr>
          <p:nvPr>
            <p:ph sz="quarter" idx="14"/>
          </p:nvPr>
        </p:nvSpPr>
        <p:spPr>
          <a:xfrm>
            <a:off x="6172200" y="3051012"/>
            <a:ext cx="5105401" cy="2740187"/>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0BE9DB2C-7ECF-4149-A9B2-FBBF8F75E3D2}" type="datetimeFigureOut">
              <a:rPr lang="fr-FR" smtClean="0"/>
              <a:t>28/11/2024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958F9884-CD68-4B56-AFC2-BF059FE4C336}" type="slidenum">
              <a:rPr lang="fr-FR" smtClean="0"/>
              <a:t>‹N°›</a:t>
            </a:fld>
            <a:endParaRPr lang="fr-FR"/>
          </a:p>
        </p:txBody>
      </p:sp>
    </p:spTree>
    <p:extLst>
      <p:ext uri="{BB962C8B-B14F-4D97-AF65-F5344CB8AC3E}">
        <p14:creationId xmlns:p14="http://schemas.microsoft.com/office/powerpoint/2010/main" val="3748541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0BE9DB2C-7ECF-4149-A9B2-FBBF8F75E3D2}" type="datetimeFigureOut">
              <a:rPr lang="fr-FR" smtClean="0"/>
              <a:t>28/11/2024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958F9884-CD68-4B56-AFC2-BF059FE4C336}" type="slidenum">
              <a:rPr lang="fr-FR" smtClean="0"/>
              <a:t>‹N°›</a:t>
            </a:fld>
            <a:endParaRPr lang="fr-FR"/>
          </a:p>
        </p:txBody>
      </p:sp>
    </p:spTree>
    <p:extLst>
      <p:ext uri="{BB962C8B-B14F-4D97-AF65-F5344CB8AC3E}">
        <p14:creationId xmlns:p14="http://schemas.microsoft.com/office/powerpoint/2010/main" val="3382931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0BE9DB2C-7ECF-4149-A9B2-FBBF8F75E3D2}" type="datetimeFigureOut">
              <a:rPr lang="fr-FR" smtClean="0"/>
              <a:t>28/11/2024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958F9884-CD68-4B56-AFC2-BF059FE4C336}" type="slidenum">
              <a:rPr lang="fr-FR" smtClean="0"/>
              <a:t>‹N°›</a:t>
            </a:fld>
            <a:endParaRPr lang="fr-FR"/>
          </a:p>
        </p:txBody>
      </p:sp>
    </p:spTree>
    <p:extLst>
      <p:ext uri="{BB962C8B-B14F-4D97-AF65-F5344CB8AC3E}">
        <p14:creationId xmlns:p14="http://schemas.microsoft.com/office/powerpoint/2010/main" val="4239041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fr-FR"/>
              <a:t>Modifiez le style du titre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0BE9DB2C-7ECF-4149-A9B2-FBBF8F75E3D2}" type="datetimeFigureOut">
              <a:rPr lang="fr-FR" smtClean="0"/>
              <a:t>28/11/2024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58F9884-CD68-4B56-AFC2-BF059FE4C336}" type="slidenum">
              <a:rPr lang="fr-FR" smtClean="0"/>
              <a:t>‹N°›</a:t>
            </a:fld>
            <a:endParaRPr lang="fr-FR"/>
          </a:p>
        </p:txBody>
      </p:sp>
    </p:spTree>
    <p:extLst>
      <p:ext uri="{BB962C8B-B14F-4D97-AF65-F5344CB8AC3E}">
        <p14:creationId xmlns:p14="http://schemas.microsoft.com/office/powerpoint/2010/main" val="1003625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0BE9DB2C-7ECF-4149-A9B2-FBBF8F75E3D2}" type="datetimeFigureOut">
              <a:rPr lang="fr-FR" smtClean="0"/>
              <a:t>28/11/2024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58F9884-CD68-4B56-AFC2-BF059FE4C336}" type="slidenum">
              <a:rPr lang="fr-FR" smtClean="0"/>
              <a:t>‹N°›</a:t>
            </a:fld>
            <a:endParaRPr lang="fr-FR"/>
          </a:p>
        </p:txBody>
      </p:sp>
    </p:spTree>
    <p:extLst>
      <p:ext uri="{BB962C8B-B14F-4D97-AF65-F5344CB8AC3E}">
        <p14:creationId xmlns:p14="http://schemas.microsoft.com/office/powerpoint/2010/main" val="2806655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0BE9DB2C-7ECF-4149-A9B2-FBBF8F75E3D2}" type="datetimeFigureOut">
              <a:rPr lang="fr-FR" smtClean="0"/>
              <a:t>28/11/2024</a:t>
            </a:fld>
            <a:endParaRPr lang="fr-FR"/>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fr-FR"/>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958F9884-CD68-4B56-AFC2-BF059FE4C336}" type="slidenum">
              <a:rPr lang="fr-FR" smtClean="0"/>
              <a:t>‹N°›</a:t>
            </a:fld>
            <a:endParaRPr lang="fr-FR"/>
          </a:p>
        </p:txBody>
      </p:sp>
    </p:spTree>
    <p:extLst>
      <p:ext uri="{BB962C8B-B14F-4D97-AF65-F5344CB8AC3E}">
        <p14:creationId xmlns:p14="http://schemas.microsoft.com/office/powerpoint/2010/main" val="3914644818"/>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arthurperret.fr/blog/2024-11-15-guide-etudiant-ne-pas-ecrire-avec-chatgpt.htm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chaireunescorelia.univ-nantes.fr/2023/06/07/apprendre-a-conditionner-chatgpt-pour-creer-des-modeles-sur-mesure/" TargetMode="External"/><Relationship Id="rId2" Type="http://schemas.openxmlformats.org/officeDocument/2006/relationships/hyperlink" Target="https://bul.univ-lorraine.fr/index.php/s/fpAzWNL554gw7n2"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InriaFlowers" TargetMode="External"/><Relationship Id="rId2" Type="http://schemas.openxmlformats.org/officeDocument/2006/relationships/hyperlink" Target="https://pressbooks.pub/iapourlesenseignants/"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unesdoc.unesco.org/ark:/48223/pf0000386510_fre?posInSet=3&amp;queryId=528261dd-9b3a-490e-bf01-5b597575518c" TargetMode="External"/><Relationship Id="rId2" Type="http://schemas.openxmlformats.org/officeDocument/2006/relationships/hyperlink" Target="https://unesdoc.unesco.org/ark:/48223/pf0000375776_fre" TargetMode="External"/><Relationship Id="rId1" Type="http://schemas.openxmlformats.org/officeDocument/2006/relationships/slideLayout" Target="../slideLayouts/slideLayout2.xml"/><Relationship Id="rId4" Type="http://schemas.openxmlformats.org/officeDocument/2006/relationships/hyperlink" Target="https://bul.univ-lorraine.fr/index.php/s/4kjD3sPLdXwLKKs"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elevenlabs.io/?pscd=try.elevenlabs.io&amp;ps_partner_key=cmVuYXVkYWNhczk1NDA&amp;ps_xid=DvihwFEiuyjFFS&amp;gsxid=DvihwFEiuyjFFS&amp;gspk=cmVuYXVkYWNhczk1NDA" TargetMode="External"/><Relationship Id="rId2" Type="http://schemas.openxmlformats.org/officeDocument/2006/relationships/hyperlink" Target="https://botpress.com/fr/blog/real-world-applications-of-ai-agents" TargetMode="External"/><Relationship Id="rId1" Type="http://schemas.openxmlformats.org/officeDocument/2006/relationships/slideLayout" Target="../slideLayouts/slideLayout2.xml"/><Relationship Id="rId5" Type="http://schemas.openxmlformats.org/officeDocument/2006/relationships/hyperlink" Target="https://www.vidnoz.com/" TargetMode="External"/><Relationship Id="rId4" Type="http://schemas.openxmlformats.org/officeDocument/2006/relationships/hyperlink" Target="https://www.synthesia.io/fr?via=ia-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 Target="slide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sup.univ-lorraine.fr/files/2023/11/echo_pedagogique_15.pdf"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fr.wikipedia.org/wiki/Pharmakos" TargetMode="External"/><Relationship Id="rId2" Type="http://schemas.openxmlformats.org/officeDocument/2006/relationships/hyperlink" Target="https://arsindustrialis.org/pharmakon"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091A79BA-32EB-4858-A5C1-FF0E1FEE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822" y="0"/>
            <a:ext cx="12454046" cy="7014348"/>
          </a:xfrm>
          <a:prstGeom prst="rect">
            <a:avLst/>
          </a:prstGeom>
        </p:spPr>
      </p:pic>
    </p:spTree>
    <p:extLst>
      <p:ext uri="{BB962C8B-B14F-4D97-AF65-F5344CB8AC3E}">
        <p14:creationId xmlns:p14="http://schemas.microsoft.com/office/powerpoint/2010/main" val="30582736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1BB2CD-CF34-47A8-956E-5243F0000807}"/>
              </a:ext>
            </a:extLst>
          </p:cNvPr>
          <p:cNvSpPr>
            <a:spLocks noGrp="1"/>
          </p:cNvSpPr>
          <p:nvPr>
            <p:ph type="title"/>
          </p:nvPr>
        </p:nvSpPr>
        <p:spPr>
          <a:xfrm>
            <a:off x="2757489" y="161622"/>
            <a:ext cx="7886700" cy="1238858"/>
          </a:xfrm>
        </p:spPr>
        <p:txBody>
          <a:bodyPr/>
          <a:lstStyle/>
          <a:p>
            <a:r>
              <a:rPr lang="fr-FR" dirty="0"/>
              <a:t>Requestionner notre conception de l’évaluation </a:t>
            </a:r>
          </a:p>
        </p:txBody>
      </p:sp>
      <p:sp>
        <p:nvSpPr>
          <p:cNvPr id="3" name="Espace réservé du contenu 2">
            <a:extLst>
              <a:ext uri="{FF2B5EF4-FFF2-40B4-BE49-F238E27FC236}">
                <a16:creationId xmlns:a16="http://schemas.microsoft.com/office/drawing/2014/main" id="{48E81079-B42E-4A4F-9699-52493665E1B9}"/>
              </a:ext>
            </a:extLst>
          </p:cNvPr>
          <p:cNvSpPr>
            <a:spLocks noGrp="1"/>
          </p:cNvSpPr>
          <p:nvPr>
            <p:ph sz="quarter" idx="13"/>
          </p:nvPr>
        </p:nvSpPr>
        <p:spPr>
          <a:xfrm>
            <a:off x="500063" y="1400480"/>
            <a:ext cx="11430000" cy="5014608"/>
          </a:xfrm>
        </p:spPr>
        <p:txBody>
          <a:bodyPr/>
          <a:lstStyle/>
          <a:p>
            <a:pPr algn="just"/>
            <a:r>
              <a:rPr lang="fr-FR" dirty="0"/>
              <a:t>L'intégration de l'IA dans les processus éducatifs nécessite probablement une refonte de nos modèles d’évaluation. </a:t>
            </a:r>
          </a:p>
          <a:p>
            <a:pPr algn="just"/>
            <a:r>
              <a:rPr lang="fr-FR" dirty="0"/>
              <a:t>Comment adapter les pratiques évaluatives pour qu'elles reflètent non seulement la production finale, mais aussi les processus d'apprentissage, de raisonnement et de créativité des élèves ? </a:t>
            </a:r>
          </a:p>
          <a:p>
            <a:pPr algn="just"/>
            <a:r>
              <a:rPr lang="fr-FR" dirty="0"/>
              <a:t>Changement d’un rapport au savoir ? De la perception qu’ont les élèves de l’évaluation ? </a:t>
            </a:r>
          </a:p>
          <a:p>
            <a:pPr marL="0" indent="0" algn="just">
              <a:buNone/>
            </a:pPr>
            <a:r>
              <a:rPr lang="fr-FR" b="1" dirty="0"/>
              <a:t>Résultat</a:t>
            </a:r>
            <a:r>
              <a:rPr lang="fr-FR" dirty="0"/>
              <a:t> = certain, fini, organisé, stable, satisfaisant (</a:t>
            </a:r>
            <a:r>
              <a:rPr lang="fr-FR" b="1" dirty="0"/>
              <a:t>hédonisme </a:t>
            </a:r>
            <a:r>
              <a:rPr lang="fr-FR" dirty="0"/>
              <a:t>de performance) </a:t>
            </a:r>
          </a:p>
          <a:p>
            <a:pPr marL="0" indent="0" algn="just">
              <a:buNone/>
            </a:pPr>
            <a:r>
              <a:rPr lang="fr-FR" dirty="0"/>
              <a:t>Suppression de la « souffrance » ou atténuation de l’effort cognitif </a:t>
            </a:r>
          </a:p>
          <a:p>
            <a:pPr marL="0" indent="0" algn="just">
              <a:buNone/>
            </a:pPr>
            <a:r>
              <a:rPr lang="fr-FR" b="1" dirty="0"/>
              <a:t>Processus</a:t>
            </a:r>
            <a:r>
              <a:rPr lang="fr-FR" dirty="0"/>
              <a:t> = incertain, non fini, désorganisé, instable, frustrant (</a:t>
            </a:r>
            <a:r>
              <a:rPr lang="fr-FR" b="1" dirty="0"/>
              <a:t>ascétisme </a:t>
            </a:r>
            <a:r>
              <a:rPr lang="fr-FR" dirty="0"/>
              <a:t>de compétence)</a:t>
            </a:r>
          </a:p>
          <a:p>
            <a:pPr marL="0" indent="0" algn="just">
              <a:buNone/>
            </a:pPr>
            <a:r>
              <a:rPr lang="fr-FR" dirty="0"/>
              <a:t>Contrôle, domination, régulation de la « souffrance » de l’effort.</a:t>
            </a:r>
          </a:p>
          <a:p>
            <a:pPr marL="0" indent="0">
              <a:buNone/>
            </a:pPr>
            <a:endParaRPr lang="fr-FR" dirty="0"/>
          </a:p>
          <a:p>
            <a:pPr marL="0" indent="0">
              <a:buNone/>
            </a:pPr>
            <a:endParaRPr lang="fr-FR" dirty="0"/>
          </a:p>
        </p:txBody>
      </p:sp>
    </p:spTree>
    <p:extLst>
      <p:ext uri="{BB962C8B-B14F-4D97-AF65-F5344CB8AC3E}">
        <p14:creationId xmlns:p14="http://schemas.microsoft.com/office/powerpoint/2010/main" val="1504479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C1DB22-64C8-4B31-B0C4-C8CAA8D01D3C}"/>
              </a:ext>
            </a:extLst>
          </p:cNvPr>
          <p:cNvSpPr>
            <a:spLocks noGrp="1"/>
          </p:cNvSpPr>
          <p:nvPr>
            <p:ph type="title"/>
          </p:nvPr>
        </p:nvSpPr>
        <p:spPr>
          <a:xfrm>
            <a:off x="1143000" y="283000"/>
            <a:ext cx="10364451" cy="1188613"/>
          </a:xfrm>
        </p:spPr>
        <p:txBody>
          <a:bodyPr/>
          <a:lstStyle/>
          <a:p>
            <a:r>
              <a:rPr lang="fr-FR" dirty="0"/>
              <a:t>Construire-favoriser-Valoriser les processus d’apprentissage </a:t>
            </a:r>
          </a:p>
        </p:txBody>
      </p:sp>
      <p:sp>
        <p:nvSpPr>
          <p:cNvPr id="3" name="Espace réservé du contenu 2">
            <a:extLst>
              <a:ext uri="{FF2B5EF4-FFF2-40B4-BE49-F238E27FC236}">
                <a16:creationId xmlns:a16="http://schemas.microsoft.com/office/drawing/2014/main" id="{E1F5A69F-30CF-4612-A54B-D68A10CAA2FF}"/>
              </a:ext>
            </a:extLst>
          </p:cNvPr>
          <p:cNvSpPr>
            <a:spLocks noGrp="1"/>
          </p:cNvSpPr>
          <p:nvPr>
            <p:ph sz="quarter" idx="13"/>
          </p:nvPr>
        </p:nvSpPr>
        <p:spPr>
          <a:xfrm>
            <a:off x="380668" y="1775949"/>
            <a:ext cx="11430664" cy="3755806"/>
          </a:xfrm>
        </p:spPr>
        <p:txBody>
          <a:bodyPr>
            <a:normAutofit lnSpcReduction="10000"/>
          </a:bodyPr>
          <a:lstStyle/>
          <a:p>
            <a:r>
              <a:rPr lang="fr-FR" dirty="0"/>
              <a:t>concevoir des évaluations qui mettent l'accent sur les </a:t>
            </a:r>
            <a:r>
              <a:rPr lang="fr-FR" b="1" dirty="0"/>
              <a:t>processus cognitifs et créatifs</a:t>
            </a:r>
            <a:r>
              <a:rPr lang="fr-FR" dirty="0"/>
              <a:t> des élèves (plutôt que sur la qualité ou la performance des productions finales assistées par l’IA) ?</a:t>
            </a:r>
          </a:p>
          <a:p>
            <a:r>
              <a:rPr lang="fr-FR" dirty="0"/>
              <a:t>approches qui favorisent-valorisent les compétences transversales comme la résolution de problèmes, l’innovation et la pensée critique.</a:t>
            </a:r>
          </a:p>
          <a:p>
            <a:r>
              <a:rPr lang="fr-FR" dirty="0"/>
              <a:t>Réinvestissement de l’effort cognitif (« souffrance ») dans l’art de questionner l’assistant IA ? </a:t>
            </a:r>
          </a:p>
          <a:p>
            <a:pPr algn="just"/>
            <a:r>
              <a:rPr lang="fr-FR" dirty="0"/>
              <a:t>interagir efficacement avec les IA risque de devenir essentiel, avec l’élaboration de « </a:t>
            </a:r>
            <a:r>
              <a:rPr lang="fr-FR" i="1" dirty="0"/>
              <a:t>prompts</a:t>
            </a:r>
            <a:r>
              <a:rPr lang="fr-FR" dirty="0"/>
              <a:t> » comme une compétence-clé !</a:t>
            </a:r>
          </a:p>
          <a:p>
            <a:endParaRPr lang="fr-FR" dirty="0"/>
          </a:p>
        </p:txBody>
      </p:sp>
    </p:spTree>
    <p:extLst>
      <p:ext uri="{BB962C8B-B14F-4D97-AF65-F5344CB8AC3E}">
        <p14:creationId xmlns:p14="http://schemas.microsoft.com/office/powerpoint/2010/main" val="2760357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75B62F-589B-4241-AD89-8E951DF540AB}"/>
              </a:ext>
            </a:extLst>
          </p:cNvPr>
          <p:cNvSpPr>
            <a:spLocks noGrp="1"/>
          </p:cNvSpPr>
          <p:nvPr>
            <p:ph type="title"/>
          </p:nvPr>
        </p:nvSpPr>
        <p:spPr>
          <a:xfrm>
            <a:off x="1162951" y="221208"/>
            <a:ext cx="10364451" cy="643438"/>
          </a:xfrm>
        </p:spPr>
        <p:txBody>
          <a:bodyPr>
            <a:normAutofit/>
          </a:bodyPr>
          <a:lstStyle/>
          <a:p>
            <a:r>
              <a:rPr lang="fr-FR" sz="3200" cap="none" dirty="0"/>
              <a:t>« ART du PROMPT</a:t>
            </a:r>
            <a:r>
              <a:rPr lang="fr-FR" sz="3200" cap="none" dirty="0">
                <a:solidFill>
                  <a:schemeClr val="accent1">
                    <a:lumMod val="50000"/>
                  </a:schemeClr>
                </a:solidFill>
              </a:rPr>
              <a:t> </a:t>
            </a:r>
            <a:r>
              <a:rPr lang="fr-FR" sz="3200" cap="none" dirty="0"/>
              <a:t>» (9 niveaux de maîtrise ?)     </a:t>
            </a:r>
          </a:p>
        </p:txBody>
      </p:sp>
      <p:sp>
        <p:nvSpPr>
          <p:cNvPr id="4" name="Espace réservé du contenu 2">
            <a:extLst>
              <a:ext uri="{FF2B5EF4-FFF2-40B4-BE49-F238E27FC236}">
                <a16:creationId xmlns:a16="http://schemas.microsoft.com/office/drawing/2014/main" id="{A2B6C458-9E62-4CB0-8A98-BE07C5E8A0D2}"/>
              </a:ext>
            </a:extLst>
          </p:cNvPr>
          <p:cNvSpPr txBox="1">
            <a:spLocks/>
          </p:cNvSpPr>
          <p:nvPr/>
        </p:nvSpPr>
        <p:spPr>
          <a:xfrm>
            <a:off x="6095999" y="2114550"/>
            <a:ext cx="4086851" cy="367664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None/>
            </a:pPr>
            <a:r>
              <a:rPr lang="fr-FR" cap="none" dirty="0"/>
              <a:t> </a:t>
            </a:r>
          </a:p>
        </p:txBody>
      </p:sp>
      <p:sp>
        <p:nvSpPr>
          <p:cNvPr id="8" name="Espace réservé du contenu 2">
            <a:extLst>
              <a:ext uri="{FF2B5EF4-FFF2-40B4-BE49-F238E27FC236}">
                <a16:creationId xmlns:a16="http://schemas.microsoft.com/office/drawing/2014/main" id="{D4471DA5-94AE-4938-B16B-2F07E91C27F9}"/>
              </a:ext>
            </a:extLst>
          </p:cNvPr>
          <p:cNvSpPr txBox="1">
            <a:spLocks/>
          </p:cNvSpPr>
          <p:nvPr/>
        </p:nvSpPr>
        <p:spPr>
          <a:xfrm>
            <a:off x="201277" y="1066800"/>
            <a:ext cx="11789443" cy="5569992"/>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just">
              <a:spcBef>
                <a:spcPts val="600"/>
              </a:spcBef>
              <a:buNone/>
            </a:pPr>
            <a:r>
              <a:rPr lang="en-US" b="1" dirty="0"/>
              <a:t>1. </a:t>
            </a:r>
            <a:r>
              <a:rPr lang="en-US" i="1" dirty="0"/>
              <a:t>Zero-Shot Prompting</a:t>
            </a:r>
            <a:r>
              <a:rPr lang="en-US" dirty="0"/>
              <a:t> –</a:t>
            </a:r>
            <a:r>
              <a:rPr lang="en-US" b="1" dirty="0"/>
              <a:t> prompt </a:t>
            </a:r>
            <a:r>
              <a:rPr lang="en-US" b="1" dirty="0" err="1"/>
              <a:t>ponctuel</a:t>
            </a:r>
            <a:r>
              <a:rPr lang="en-US" b="1" dirty="0"/>
              <a:t> </a:t>
            </a:r>
            <a:r>
              <a:rPr lang="fr-FR" dirty="0"/>
              <a:t>: </a:t>
            </a:r>
            <a:r>
              <a:rPr lang="fr-FR" cap="none" dirty="0"/>
              <a:t>demander à l’IA d’identifier une caractéristique de texte  « Classe ce texte dans un genre qui lui correspond ».</a:t>
            </a:r>
          </a:p>
          <a:p>
            <a:pPr marL="0" indent="0" algn="just">
              <a:spcBef>
                <a:spcPts val="600"/>
              </a:spcBef>
              <a:buNone/>
            </a:pPr>
            <a:r>
              <a:rPr lang="en-US" b="1" dirty="0"/>
              <a:t>2. </a:t>
            </a:r>
            <a:r>
              <a:rPr lang="en-US" i="1" dirty="0"/>
              <a:t>Few-Shot Prompting – </a:t>
            </a:r>
            <a:r>
              <a:rPr lang="en-US" b="1" dirty="0"/>
              <a:t>Prompt </a:t>
            </a:r>
            <a:r>
              <a:rPr lang="en-US" b="1" dirty="0" err="1"/>
              <a:t>exemples</a:t>
            </a:r>
            <a:r>
              <a:rPr lang="fr-FR" dirty="0"/>
              <a:t> : </a:t>
            </a:r>
            <a:r>
              <a:rPr lang="fr-FR" cap="none" dirty="0"/>
              <a:t>donner des exemples à l’IA afin d’obtenir des déductions fondées sur l’exemple « Donne-moi les emplois possibles du mot "résilience" à partir de l'exemple suivant : "La résilience, c'est l'art de naviguer dans les torrents.” »  </a:t>
            </a:r>
          </a:p>
          <a:p>
            <a:pPr marL="0" indent="0" algn="just">
              <a:spcBef>
                <a:spcPts val="600"/>
              </a:spcBef>
              <a:buNone/>
            </a:pPr>
            <a:endParaRPr lang="fr-FR" cap="none" dirty="0"/>
          </a:p>
          <a:p>
            <a:pPr marL="0" indent="0" algn="just">
              <a:spcBef>
                <a:spcPts val="600"/>
              </a:spcBef>
              <a:buNone/>
            </a:pPr>
            <a:r>
              <a:rPr lang="en-US" b="1" dirty="0"/>
              <a:t>3. </a:t>
            </a:r>
            <a:r>
              <a:rPr lang="en-US" i="1" dirty="0"/>
              <a:t>Chain-of-Thought Prompting </a:t>
            </a:r>
            <a:r>
              <a:rPr lang="en-US" dirty="0"/>
              <a:t>– </a:t>
            </a:r>
            <a:r>
              <a:rPr lang="en-US" b="1" dirty="0"/>
              <a:t>Prompt </a:t>
            </a:r>
            <a:r>
              <a:rPr lang="en-US" b="1" dirty="0" err="1"/>
              <a:t>chaîne</a:t>
            </a:r>
            <a:r>
              <a:rPr lang="en-US" b="1" dirty="0"/>
              <a:t> </a:t>
            </a:r>
            <a:r>
              <a:rPr lang="en-US" b="1" dirty="0" err="1"/>
              <a:t>opératoire</a:t>
            </a:r>
            <a:r>
              <a:rPr lang="en-US" b="1" dirty="0"/>
              <a:t> </a:t>
            </a:r>
            <a:r>
              <a:rPr lang="fr-FR" cap="none" dirty="0"/>
              <a:t>: décomposer une question complexe en petites étapes. « Pour résoudre ce problème de maths, d'abord, additionne ces nombres, puis... ensuite, etc. ».</a:t>
            </a:r>
          </a:p>
          <a:p>
            <a:pPr marL="0" indent="0" algn="just">
              <a:spcBef>
                <a:spcPts val="600"/>
              </a:spcBef>
              <a:buNone/>
            </a:pPr>
            <a:r>
              <a:rPr lang="fr-FR" b="1" dirty="0"/>
              <a:t>4. </a:t>
            </a:r>
            <a:r>
              <a:rPr lang="fr-FR" i="1" dirty="0"/>
              <a:t>Self-</a:t>
            </a:r>
            <a:r>
              <a:rPr lang="fr-FR" i="1" dirty="0" err="1"/>
              <a:t>Consistency</a:t>
            </a:r>
            <a:r>
              <a:rPr lang="fr-FR" i="1" dirty="0"/>
              <a:t> – </a:t>
            </a:r>
            <a:r>
              <a:rPr lang="fr-FR" b="1" dirty="0"/>
              <a:t>Prompt cohérence</a:t>
            </a:r>
            <a:r>
              <a:rPr lang="fr-FR" dirty="0"/>
              <a:t> : d</a:t>
            </a:r>
            <a:r>
              <a:rPr lang="fr-FR" cap="none" dirty="0"/>
              <a:t>emander plusieurs réponses pour choisir la plus cohérente. « Donne-moi trois façons de résoudre ce problème, et je choisirai  la meilleure ». Est-ce que tu peux résoudre l'énigme suivante pour moi ? Donne-moi plusieurs variantes ou modalités de résolution du problème (explication schéma, autre modalité ?) : "Xavier, Yohan et Zoé doivent traverser la rivière depuis leur île "A" vers le continent "B", la barque disponible ne supportera que 50 Kg maximum. Or, Xavier fait 50 kg, Yohan et Zoé chacun 25kg. Comment faire pour traverser tous les trois </a:t>
            </a:r>
            <a:r>
              <a:rPr lang="fr-FR" dirty="0"/>
              <a:t>?</a:t>
            </a:r>
            <a:endParaRPr lang="fr-FR" cap="none" dirty="0">
              <a:solidFill>
                <a:srgbClr val="FF0000"/>
              </a:solidFill>
            </a:endParaRPr>
          </a:p>
          <a:p>
            <a:pPr marL="0" indent="0" algn="just">
              <a:buNone/>
            </a:pPr>
            <a:r>
              <a:rPr lang="fr-FR" dirty="0"/>
              <a:t>		</a:t>
            </a:r>
            <a:endParaRPr lang="fr-FR" cap="none" dirty="0">
              <a:highlight>
                <a:srgbClr val="FFFF99"/>
              </a:highlight>
            </a:endParaRPr>
          </a:p>
        </p:txBody>
      </p:sp>
      <p:sp>
        <p:nvSpPr>
          <p:cNvPr id="3" name="ZoneTexte 2">
            <a:extLst>
              <a:ext uri="{FF2B5EF4-FFF2-40B4-BE49-F238E27FC236}">
                <a16:creationId xmlns:a16="http://schemas.microsoft.com/office/drawing/2014/main" id="{9C13DCFF-B4AC-41E5-9F27-B576C416D94D}"/>
              </a:ext>
            </a:extLst>
          </p:cNvPr>
          <p:cNvSpPr txBox="1"/>
          <p:nvPr/>
        </p:nvSpPr>
        <p:spPr>
          <a:xfrm>
            <a:off x="3281253" y="6505590"/>
            <a:ext cx="6127845" cy="369332"/>
          </a:xfrm>
          <a:prstGeom prst="rect">
            <a:avLst/>
          </a:prstGeom>
          <a:noFill/>
        </p:spPr>
        <p:txBody>
          <a:bodyPr wrap="square" rtlCol="0">
            <a:spAutoFit/>
          </a:bodyPr>
          <a:lstStyle/>
          <a:p>
            <a:r>
              <a:rPr lang="fr-FR" dirty="0">
                <a:highlight>
                  <a:srgbClr val="FFFF99"/>
                </a:highlight>
              </a:rPr>
              <a:t>D’après « </a:t>
            </a:r>
            <a:r>
              <a:rPr lang="fr-FR" i="1" dirty="0" err="1">
                <a:highlight>
                  <a:srgbClr val="FFFF99"/>
                </a:highlight>
              </a:rPr>
              <a:t>Prompting</a:t>
            </a:r>
            <a:r>
              <a:rPr lang="fr-FR" i="1" dirty="0">
                <a:highlight>
                  <a:srgbClr val="FFFF99"/>
                </a:highlight>
              </a:rPr>
              <a:t> Guide</a:t>
            </a:r>
            <a:r>
              <a:rPr lang="fr-FR" dirty="0">
                <a:highlight>
                  <a:srgbClr val="FFFF99"/>
                </a:highlight>
              </a:rPr>
              <a:t> » : https://www.promptingguide.ai/fr</a:t>
            </a:r>
            <a:endParaRPr lang="fr-FR" dirty="0"/>
          </a:p>
        </p:txBody>
      </p:sp>
    </p:spTree>
    <p:extLst>
      <p:ext uri="{BB962C8B-B14F-4D97-AF65-F5344CB8AC3E}">
        <p14:creationId xmlns:p14="http://schemas.microsoft.com/office/powerpoint/2010/main" val="604051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75B62F-589B-4241-AD89-8E951DF540AB}"/>
              </a:ext>
            </a:extLst>
          </p:cNvPr>
          <p:cNvSpPr>
            <a:spLocks noGrp="1"/>
          </p:cNvSpPr>
          <p:nvPr>
            <p:ph type="title"/>
          </p:nvPr>
        </p:nvSpPr>
        <p:spPr>
          <a:xfrm>
            <a:off x="1122008" y="178061"/>
            <a:ext cx="10364451" cy="643438"/>
          </a:xfrm>
        </p:spPr>
        <p:txBody>
          <a:bodyPr>
            <a:normAutofit/>
          </a:bodyPr>
          <a:lstStyle/>
          <a:p>
            <a:r>
              <a:rPr lang="fr-FR" sz="3200" cap="none" dirty="0"/>
              <a:t>« ART du PROMPT</a:t>
            </a:r>
            <a:r>
              <a:rPr lang="fr-FR" sz="3200" cap="none" dirty="0">
                <a:solidFill>
                  <a:schemeClr val="accent1">
                    <a:lumMod val="50000"/>
                  </a:schemeClr>
                </a:solidFill>
              </a:rPr>
              <a:t> </a:t>
            </a:r>
            <a:r>
              <a:rPr lang="fr-FR" sz="3200" cap="none" dirty="0"/>
              <a:t>» (9 niveaux de maîtrise ?)     </a:t>
            </a:r>
          </a:p>
        </p:txBody>
      </p:sp>
      <p:sp>
        <p:nvSpPr>
          <p:cNvPr id="4" name="Espace réservé du contenu 2">
            <a:extLst>
              <a:ext uri="{FF2B5EF4-FFF2-40B4-BE49-F238E27FC236}">
                <a16:creationId xmlns:a16="http://schemas.microsoft.com/office/drawing/2014/main" id="{A2B6C458-9E62-4CB0-8A98-BE07C5E8A0D2}"/>
              </a:ext>
            </a:extLst>
          </p:cNvPr>
          <p:cNvSpPr txBox="1">
            <a:spLocks/>
          </p:cNvSpPr>
          <p:nvPr/>
        </p:nvSpPr>
        <p:spPr>
          <a:xfrm>
            <a:off x="6095999" y="2114550"/>
            <a:ext cx="4086851" cy="367664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None/>
            </a:pPr>
            <a:r>
              <a:rPr lang="fr-FR" cap="none" dirty="0"/>
              <a:t> </a:t>
            </a:r>
          </a:p>
        </p:txBody>
      </p:sp>
      <p:sp>
        <p:nvSpPr>
          <p:cNvPr id="8" name="Espace réservé du contenu 2">
            <a:extLst>
              <a:ext uri="{FF2B5EF4-FFF2-40B4-BE49-F238E27FC236}">
                <a16:creationId xmlns:a16="http://schemas.microsoft.com/office/drawing/2014/main" id="{D4471DA5-94AE-4938-B16B-2F07E91C27F9}"/>
              </a:ext>
            </a:extLst>
          </p:cNvPr>
          <p:cNvSpPr txBox="1">
            <a:spLocks/>
          </p:cNvSpPr>
          <p:nvPr/>
        </p:nvSpPr>
        <p:spPr>
          <a:xfrm>
            <a:off x="169433" y="943971"/>
            <a:ext cx="11789443" cy="6302684"/>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just">
              <a:spcBef>
                <a:spcPts val="600"/>
              </a:spcBef>
              <a:buNone/>
            </a:pPr>
            <a:r>
              <a:rPr lang="fr-FR" sz="1800" b="1" cap="none" dirty="0"/>
              <a:t>5</a:t>
            </a:r>
            <a:r>
              <a:rPr lang="fr-FR" sz="1800" i="1" cap="none" dirty="0"/>
              <a:t>. ITERATIVE PROMPTING </a:t>
            </a:r>
            <a:r>
              <a:rPr lang="fr-FR" sz="1800" cap="none" dirty="0"/>
              <a:t>– </a:t>
            </a:r>
            <a:r>
              <a:rPr lang="en-US" sz="1800" b="1" cap="none" dirty="0"/>
              <a:t>PROMPT ITÉRATIF</a:t>
            </a:r>
            <a:r>
              <a:rPr lang="fr-FR" sz="1800" cap="none" dirty="0"/>
              <a:t> : construire progressivement une réponse en posant des questions de suivi. « Explique-moi ce qu’est une figure de style, après montre-moi plusieurs exemples, puis tu me donneras des manières de les classer ».</a:t>
            </a:r>
          </a:p>
          <a:p>
            <a:pPr marL="0" indent="0" algn="just">
              <a:spcBef>
                <a:spcPts val="600"/>
              </a:spcBef>
              <a:buNone/>
            </a:pPr>
            <a:r>
              <a:rPr lang="en-US" sz="1800" b="1" cap="none" dirty="0"/>
              <a:t>6</a:t>
            </a:r>
            <a:r>
              <a:rPr lang="en-US" sz="1800" i="1" cap="none" dirty="0"/>
              <a:t>. INTERACTIVE STORYTELLING (ROLE-PLAYING) </a:t>
            </a:r>
            <a:r>
              <a:rPr lang="en-US" sz="1800" b="1" cap="none" dirty="0"/>
              <a:t>– PROMPT JEU DE RÔLE </a:t>
            </a:r>
            <a:r>
              <a:rPr lang="fr-FR" sz="1800" cap="none" dirty="0"/>
              <a:t>: imagine que tu es un enquêteur et linguiste pour le prochain dictionnaire contemporain « Robert », aide moi à identifier des nouveaux mots qui devront apparaître dans la prochaine édition 2026 ». </a:t>
            </a:r>
          </a:p>
          <a:p>
            <a:pPr marL="0" indent="0" algn="just">
              <a:spcBef>
                <a:spcPts val="600"/>
              </a:spcBef>
              <a:buNone/>
            </a:pPr>
            <a:r>
              <a:rPr lang="fr-FR" sz="1800" b="1" cap="none" dirty="0"/>
              <a:t>7. </a:t>
            </a:r>
            <a:r>
              <a:rPr lang="fr-FR" sz="1800" i="1" cap="none" dirty="0"/>
              <a:t>IMPLICIT INFORMATION INJECTION </a:t>
            </a:r>
            <a:r>
              <a:rPr lang="fr-FR" sz="1800" b="1" cap="none" dirty="0"/>
              <a:t>– PROMPT IMPLICITE</a:t>
            </a:r>
            <a:r>
              <a:rPr lang="fr-FR" sz="1800" cap="none" dirty="0"/>
              <a:t> : glisser subtilement des informations indirectes dans une question : « Je trouve que l’ambiance de mon cours est assez terne en ce moment ».</a:t>
            </a:r>
          </a:p>
          <a:p>
            <a:pPr marL="0" indent="0" algn="just">
              <a:spcBef>
                <a:spcPts val="600"/>
              </a:spcBef>
              <a:buNone/>
            </a:pPr>
            <a:endParaRPr lang="fr-FR" sz="1800" cap="none" dirty="0"/>
          </a:p>
          <a:p>
            <a:pPr marL="0" indent="0" algn="just">
              <a:spcBef>
                <a:spcPts val="600"/>
              </a:spcBef>
              <a:buNone/>
            </a:pPr>
            <a:r>
              <a:rPr lang="en-US" sz="1800" b="1" cap="none" dirty="0"/>
              <a:t>8. </a:t>
            </a:r>
            <a:r>
              <a:rPr lang="en-US" sz="1800" i="1" cap="none" dirty="0"/>
              <a:t>DIRECTIONAL STIMULUS PROMPTING – </a:t>
            </a:r>
            <a:r>
              <a:rPr lang="en-US" sz="1800" b="1" cap="none" dirty="0"/>
              <a:t>PROMPT INCITATION </a:t>
            </a:r>
            <a:r>
              <a:rPr lang="fr-FR" sz="1800" cap="none" dirty="0"/>
              <a:t>: donner des instructions claires sur le format, la tonalité, le registre de la réponse (voire plus). « Rédige un résumé laudateur de 50 mots sur l’intérêt de l’initiation à la recherche en Master ». </a:t>
            </a:r>
          </a:p>
          <a:p>
            <a:pPr marL="0" indent="0" algn="just">
              <a:spcBef>
                <a:spcPts val="600"/>
              </a:spcBef>
              <a:buNone/>
              <a:tabLst>
                <a:tab pos="2333625" algn="l"/>
                <a:tab pos="5922963" algn="l"/>
              </a:tabLst>
            </a:pPr>
            <a:r>
              <a:rPr lang="fr-FR" sz="1800" cap="none" dirty="0"/>
              <a:t> </a:t>
            </a:r>
            <a:r>
              <a:rPr lang="en-US" sz="1800" b="1" cap="none" dirty="0"/>
              <a:t>9. </a:t>
            </a:r>
            <a:r>
              <a:rPr lang="en-US" sz="1800" i="1" cap="none" dirty="0"/>
              <a:t>GENERATED KNOWLEDGE PROMPTING – </a:t>
            </a:r>
            <a:r>
              <a:rPr lang="en-US" sz="1800" b="1" cap="none" dirty="0"/>
              <a:t>PROMPT CONTEXTES </a:t>
            </a:r>
            <a:r>
              <a:rPr lang="fr-FR" sz="1800" cap="none" dirty="0"/>
              <a:t>: demander de générer d’abord un  ensemble de faits pour proposer un contexte. « Répertorie un ensemble de faits, statistiques et recherches concernant les élèves « EBEP » avant de me proposer des pistes d’interventions pédagogiques </a:t>
            </a:r>
            <a:r>
              <a:rPr lang="fr-FR" sz="1500" cap="none" dirty="0"/>
              <a:t>».</a:t>
            </a:r>
            <a:r>
              <a:rPr lang="fr-FR" sz="1600" dirty="0"/>
              <a:t> 		</a:t>
            </a:r>
            <a:endParaRPr lang="fr-FR" sz="1600" cap="none" dirty="0">
              <a:highlight>
                <a:srgbClr val="FFFF99"/>
              </a:highlight>
            </a:endParaRPr>
          </a:p>
        </p:txBody>
      </p:sp>
      <p:sp>
        <p:nvSpPr>
          <p:cNvPr id="5" name="ZoneTexte 4">
            <a:extLst>
              <a:ext uri="{FF2B5EF4-FFF2-40B4-BE49-F238E27FC236}">
                <a16:creationId xmlns:a16="http://schemas.microsoft.com/office/drawing/2014/main" id="{10ED65CC-AE64-4741-BEAF-3F429D5E69D7}"/>
              </a:ext>
            </a:extLst>
          </p:cNvPr>
          <p:cNvSpPr txBox="1"/>
          <p:nvPr/>
        </p:nvSpPr>
        <p:spPr>
          <a:xfrm>
            <a:off x="3240310" y="6488668"/>
            <a:ext cx="6127845" cy="369332"/>
          </a:xfrm>
          <a:prstGeom prst="rect">
            <a:avLst/>
          </a:prstGeom>
          <a:noFill/>
        </p:spPr>
        <p:txBody>
          <a:bodyPr wrap="square" rtlCol="0">
            <a:spAutoFit/>
          </a:bodyPr>
          <a:lstStyle/>
          <a:p>
            <a:r>
              <a:rPr lang="fr-FR" dirty="0">
                <a:highlight>
                  <a:srgbClr val="FFFF99"/>
                </a:highlight>
              </a:rPr>
              <a:t>D’après « </a:t>
            </a:r>
            <a:r>
              <a:rPr lang="fr-FR" i="1" dirty="0" err="1">
                <a:highlight>
                  <a:srgbClr val="FFFF99"/>
                </a:highlight>
              </a:rPr>
              <a:t>Prompting</a:t>
            </a:r>
            <a:r>
              <a:rPr lang="fr-FR" i="1" dirty="0">
                <a:highlight>
                  <a:srgbClr val="FFFF99"/>
                </a:highlight>
              </a:rPr>
              <a:t> Guide</a:t>
            </a:r>
            <a:r>
              <a:rPr lang="fr-FR" dirty="0">
                <a:highlight>
                  <a:srgbClr val="FFFF99"/>
                </a:highlight>
              </a:rPr>
              <a:t> » : https://www.promptingguide.ai/fr</a:t>
            </a:r>
            <a:endParaRPr lang="fr-FR" dirty="0"/>
          </a:p>
        </p:txBody>
      </p:sp>
    </p:spTree>
    <p:extLst>
      <p:ext uri="{BB962C8B-B14F-4D97-AF65-F5344CB8AC3E}">
        <p14:creationId xmlns:p14="http://schemas.microsoft.com/office/powerpoint/2010/main" val="1731222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75B62F-589B-4241-AD89-8E951DF540AB}"/>
              </a:ext>
            </a:extLst>
          </p:cNvPr>
          <p:cNvSpPr>
            <a:spLocks noGrp="1"/>
          </p:cNvSpPr>
          <p:nvPr>
            <p:ph type="title"/>
          </p:nvPr>
        </p:nvSpPr>
        <p:spPr>
          <a:xfrm>
            <a:off x="2967789" y="257355"/>
            <a:ext cx="7215061" cy="767370"/>
          </a:xfrm>
        </p:spPr>
        <p:txBody>
          <a:bodyPr>
            <a:normAutofit fontScale="90000"/>
          </a:bodyPr>
          <a:lstStyle/>
          <a:p>
            <a:pPr>
              <a:lnSpc>
                <a:spcPct val="100000"/>
              </a:lnSpc>
              <a:spcBef>
                <a:spcPts val="0"/>
              </a:spcBef>
            </a:pPr>
            <a:r>
              <a:rPr lang="fr-FR" cap="none" dirty="0"/>
              <a:t>Taxonomie des connaissances</a:t>
            </a:r>
            <a:br>
              <a:rPr lang="fr-FR" cap="none" dirty="0"/>
            </a:br>
            <a:r>
              <a:rPr lang="fr-FR" cap="none" dirty="0"/>
              <a:t> </a:t>
            </a:r>
            <a:r>
              <a:rPr lang="fr-FR" sz="2400" cap="none" dirty="0"/>
              <a:t>(Bloom revisité à l’aune de l’IA ?)</a:t>
            </a:r>
          </a:p>
        </p:txBody>
      </p:sp>
      <p:sp>
        <p:nvSpPr>
          <p:cNvPr id="4" name="Espace réservé du contenu 2">
            <a:extLst>
              <a:ext uri="{FF2B5EF4-FFF2-40B4-BE49-F238E27FC236}">
                <a16:creationId xmlns:a16="http://schemas.microsoft.com/office/drawing/2014/main" id="{A2B6C458-9E62-4CB0-8A98-BE07C5E8A0D2}"/>
              </a:ext>
            </a:extLst>
          </p:cNvPr>
          <p:cNvSpPr txBox="1">
            <a:spLocks/>
          </p:cNvSpPr>
          <p:nvPr/>
        </p:nvSpPr>
        <p:spPr>
          <a:xfrm>
            <a:off x="6095999" y="2114550"/>
            <a:ext cx="4086851" cy="367664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None/>
            </a:pPr>
            <a:r>
              <a:rPr lang="fr-FR" cap="none" dirty="0"/>
              <a:t> </a:t>
            </a:r>
          </a:p>
        </p:txBody>
      </p:sp>
      <p:sp>
        <p:nvSpPr>
          <p:cNvPr id="8" name="Espace réservé du contenu 2">
            <a:extLst>
              <a:ext uri="{FF2B5EF4-FFF2-40B4-BE49-F238E27FC236}">
                <a16:creationId xmlns:a16="http://schemas.microsoft.com/office/drawing/2014/main" id="{D4471DA5-94AE-4938-B16B-2F07E91C27F9}"/>
              </a:ext>
            </a:extLst>
          </p:cNvPr>
          <p:cNvSpPr txBox="1">
            <a:spLocks/>
          </p:cNvSpPr>
          <p:nvPr/>
        </p:nvSpPr>
        <p:spPr>
          <a:xfrm>
            <a:off x="288271" y="1221620"/>
            <a:ext cx="11615454" cy="5095123"/>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ctr">
              <a:lnSpc>
                <a:spcPct val="110000"/>
              </a:lnSpc>
              <a:buNone/>
            </a:pPr>
            <a:endParaRPr lang="fr-FR" sz="2900" dirty="0"/>
          </a:p>
        </p:txBody>
      </p:sp>
      <p:pic>
        <p:nvPicPr>
          <p:cNvPr id="5" name="Image 4">
            <a:extLst>
              <a:ext uri="{FF2B5EF4-FFF2-40B4-BE49-F238E27FC236}">
                <a16:creationId xmlns:a16="http://schemas.microsoft.com/office/drawing/2014/main" id="{93924AB2-59AC-45E9-B48E-A83B782352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0714" y="1062849"/>
            <a:ext cx="10364451" cy="5412663"/>
          </a:xfrm>
          <a:prstGeom prst="rect">
            <a:avLst/>
          </a:prstGeom>
        </p:spPr>
      </p:pic>
      <p:sp>
        <p:nvSpPr>
          <p:cNvPr id="6" name="Rectangle 5">
            <a:extLst>
              <a:ext uri="{FF2B5EF4-FFF2-40B4-BE49-F238E27FC236}">
                <a16:creationId xmlns:a16="http://schemas.microsoft.com/office/drawing/2014/main" id="{0D47F49C-763B-45AA-BDE9-9DD84A3935E6}"/>
              </a:ext>
            </a:extLst>
          </p:cNvPr>
          <p:cNvSpPr/>
          <p:nvPr/>
        </p:nvSpPr>
        <p:spPr>
          <a:xfrm>
            <a:off x="1563613" y="6561339"/>
            <a:ext cx="10023411" cy="338554"/>
          </a:xfrm>
          <a:prstGeom prst="rect">
            <a:avLst/>
          </a:prstGeom>
        </p:spPr>
        <p:txBody>
          <a:bodyPr wrap="square">
            <a:spAutoFit/>
          </a:bodyPr>
          <a:lstStyle/>
          <a:p>
            <a:r>
              <a:rPr lang="fr-FR" sz="1600" dirty="0">
                <a:solidFill>
                  <a:prstClr val="black"/>
                </a:solidFill>
                <a:highlight>
                  <a:srgbClr val="FFFF99"/>
                </a:highlight>
              </a:rPr>
              <a:t>Copyright Oregon State </a:t>
            </a:r>
            <a:r>
              <a:rPr lang="fr-FR" sz="1600" dirty="0" err="1">
                <a:solidFill>
                  <a:prstClr val="black"/>
                </a:solidFill>
                <a:highlight>
                  <a:srgbClr val="FFFF99"/>
                </a:highlight>
              </a:rPr>
              <a:t>University</a:t>
            </a:r>
            <a:r>
              <a:rPr lang="fr-FR" sz="1600" dirty="0">
                <a:solidFill>
                  <a:prstClr val="black"/>
                </a:solidFill>
                <a:highlight>
                  <a:srgbClr val="FFFF99"/>
                </a:highlight>
              </a:rPr>
              <a:t> - 2023 : https://cadre21.org/blogue/pedagogie/bloom-revisite-a-la-sauce-ia/</a:t>
            </a:r>
            <a:endParaRPr lang="fr-FR" sz="1600" dirty="0">
              <a:highlight>
                <a:srgbClr val="FFFF99"/>
              </a:highlight>
            </a:endParaRPr>
          </a:p>
        </p:txBody>
      </p:sp>
      <p:sp>
        <p:nvSpPr>
          <p:cNvPr id="3" name="ZoneTexte 2">
            <a:extLst>
              <a:ext uri="{FF2B5EF4-FFF2-40B4-BE49-F238E27FC236}">
                <a16:creationId xmlns:a16="http://schemas.microsoft.com/office/drawing/2014/main" id="{014C433C-22EE-489F-8945-1822D9E23C03}"/>
              </a:ext>
            </a:extLst>
          </p:cNvPr>
          <p:cNvSpPr txBox="1"/>
          <p:nvPr/>
        </p:nvSpPr>
        <p:spPr>
          <a:xfrm>
            <a:off x="1910687" y="5656758"/>
            <a:ext cx="6270786" cy="803857"/>
          </a:xfrm>
          <a:prstGeom prst="rect">
            <a:avLst/>
          </a:prstGeom>
          <a:noFill/>
          <a:ln w="57150">
            <a:solidFill>
              <a:srgbClr val="FF0000"/>
            </a:solidFill>
          </a:ln>
        </p:spPr>
        <p:txBody>
          <a:bodyPr wrap="square" rtlCol="0">
            <a:spAutoFit/>
          </a:bodyPr>
          <a:lstStyle/>
          <a:p>
            <a:endParaRPr lang="fr-FR" dirty="0"/>
          </a:p>
        </p:txBody>
      </p:sp>
      <p:sp>
        <p:nvSpPr>
          <p:cNvPr id="9" name="ZoneTexte 8">
            <a:extLst>
              <a:ext uri="{FF2B5EF4-FFF2-40B4-BE49-F238E27FC236}">
                <a16:creationId xmlns:a16="http://schemas.microsoft.com/office/drawing/2014/main" id="{6AECE2C9-E4DA-459E-9B0C-F77A3DA0C216}"/>
              </a:ext>
            </a:extLst>
          </p:cNvPr>
          <p:cNvSpPr txBox="1"/>
          <p:nvPr/>
        </p:nvSpPr>
        <p:spPr>
          <a:xfrm>
            <a:off x="1910686" y="3275710"/>
            <a:ext cx="6270787" cy="803857"/>
          </a:xfrm>
          <a:prstGeom prst="rect">
            <a:avLst/>
          </a:prstGeom>
          <a:noFill/>
          <a:ln w="57150">
            <a:solidFill>
              <a:srgbClr val="FF0000"/>
            </a:solidFill>
          </a:ln>
        </p:spPr>
        <p:txBody>
          <a:bodyPr wrap="square" rtlCol="0">
            <a:spAutoFit/>
          </a:bodyPr>
          <a:lstStyle/>
          <a:p>
            <a:endParaRPr lang="fr-FR" dirty="0"/>
          </a:p>
        </p:txBody>
      </p:sp>
      <p:sp>
        <p:nvSpPr>
          <p:cNvPr id="7" name="Flèche : gauche 6">
            <a:extLst>
              <a:ext uri="{FF2B5EF4-FFF2-40B4-BE49-F238E27FC236}">
                <a16:creationId xmlns:a16="http://schemas.microsoft.com/office/drawing/2014/main" id="{AC1B5110-D109-481F-90B9-63862B904B45}"/>
              </a:ext>
            </a:extLst>
          </p:cNvPr>
          <p:cNvSpPr/>
          <p:nvPr/>
        </p:nvSpPr>
        <p:spPr>
          <a:xfrm rot="19718124">
            <a:off x="685808" y="3788118"/>
            <a:ext cx="1016180" cy="43167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èche : gauche 9">
            <a:extLst>
              <a:ext uri="{FF2B5EF4-FFF2-40B4-BE49-F238E27FC236}">
                <a16:creationId xmlns:a16="http://schemas.microsoft.com/office/drawing/2014/main" id="{7AAABA4C-42BD-4682-B214-F48848AA6F2C}"/>
              </a:ext>
            </a:extLst>
          </p:cNvPr>
          <p:cNvSpPr/>
          <p:nvPr/>
        </p:nvSpPr>
        <p:spPr>
          <a:xfrm rot="1660888">
            <a:off x="714307" y="5575363"/>
            <a:ext cx="1016180" cy="43167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63A7E14A-5FB2-4AF7-9220-746C086CE3FD}"/>
              </a:ext>
            </a:extLst>
          </p:cNvPr>
          <p:cNvSpPr txBox="1"/>
          <p:nvPr/>
        </p:nvSpPr>
        <p:spPr>
          <a:xfrm>
            <a:off x="0" y="4497182"/>
            <a:ext cx="1520108" cy="646331"/>
          </a:xfrm>
          <a:prstGeom prst="rect">
            <a:avLst/>
          </a:prstGeom>
          <a:noFill/>
        </p:spPr>
        <p:txBody>
          <a:bodyPr wrap="square" rtlCol="0">
            <a:spAutoFit/>
          </a:bodyPr>
          <a:lstStyle/>
          <a:p>
            <a:pPr algn="ctr"/>
            <a:r>
              <a:rPr lang="fr-FR" b="1" dirty="0"/>
              <a:t>ADAPTATION DELICATE ? </a:t>
            </a:r>
          </a:p>
        </p:txBody>
      </p:sp>
    </p:spTree>
    <p:extLst>
      <p:ext uri="{BB962C8B-B14F-4D97-AF65-F5344CB8AC3E}">
        <p14:creationId xmlns:p14="http://schemas.microsoft.com/office/powerpoint/2010/main" val="1717793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7" grpId="0" animBg="1"/>
      <p:bldP spid="10" grpId="0" animBg="1"/>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75B62F-589B-4241-AD89-8E951DF540AB}"/>
              </a:ext>
            </a:extLst>
          </p:cNvPr>
          <p:cNvSpPr>
            <a:spLocks noGrp="1"/>
          </p:cNvSpPr>
          <p:nvPr>
            <p:ph type="title"/>
          </p:nvPr>
        </p:nvSpPr>
        <p:spPr>
          <a:xfrm>
            <a:off x="1827549" y="47909"/>
            <a:ext cx="10364451" cy="767370"/>
          </a:xfrm>
        </p:spPr>
        <p:txBody>
          <a:bodyPr>
            <a:normAutofit/>
          </a:bodyPr>
          <a:lstStyle/>
          <a:p>
            <a:r>
              <a:rPr lang="fr-FR" cap="none" dirty="0"/>
              <a:t>Tableau croisé pour des modalités d’évaluations</a:t>
            </a:r>
            <a:endParaRPr lang="fr-FR" sz="2400" cap="none" dirty="0"/>
          </a:p>
        </p:txBody>
      </p:sp>
      <p:sp>
        <p:nvSpPr>
          <p:cNvPr id="4" name="Espace réservé du contenu 2">
            <a:extLst>
              <a:ext uri="{FF2B5EF4-FFF2-40B4-BE49-F238E27FC236}">
                <a16:creationId xmlns:a16="http://schemas.microsoft.com/office/drawing/2014/main" id="{A2B6C458-9E62-4CB0-8A98-BE07C5E8A0D2}"/>
              </a:ext>
            </a:extLst>
          </p:cNvPr>
          <p:cNvSpPr txBox="1">
            <a:spLocks/>
          </p:cNvSpPr>
          <p:nvPr/>
        </p:nvSpPr>
        <p:spPr>
          <a:xfrm>
            <a:off x="6095999" y="2114550"/>
            <a:ext cx="4086851" cy="367664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None/>
            </a:pPr>
            <a:r>
              <a:rPr lang="fr-FR" cap="none" dirty="0"/>
              <a:t> </a:t>
            </a:r>
          </a:p>
        </p:txBody>
      </p:sp>
      <p:sp>
        <p:nvSpPr>
          <p:cNvPr id="8" name="Espace réservé du contenu 2">
            <a:extLst>
              <a:ext uri="{FF2B5EF4-FFF2-40B4-BE49-F238E27FC236}">
                <a16:creationId xmlns:a16="http://schemas.microsoft.com/office/drawing/2014/main" id="{D4471DA5-94AE-4938-B16B-2F07E91C27F9}"/>
              </a:ext>
            </a:extLst>
          </p:cNvPr>
          <p:cNvSpPr txBox="1">
            <a:spLocks/>
          </p:cNvSpPr>
          <p:nvPr/>
        </p:nvSpPr>
        <p:spPr>
          <a:xfrm>
            <a:off x="288272" y="1283367"/>
            <a:ext cx="11615454" cy="5095123"/>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ctr">
              <a:lnSpc>
                <a:spcPct val="110000"/>
              </a:lnSpc>
              <a:buNone/>
            </a:pPr>
            <a:endParaRPr lang="fr-FR" sz="2900" dirty="0"/>
          </a:p>
        </p:txBody>
      </p:sp>
      <p:pic>
        <p:nvPicPr>
          <p:cNvPr id="10" name="Image 9">
            <a:extLst>
              <a:ext uri="{FF2B5EF4-FFF2-40B4-BE49-F238E27FC236}">
                <a16:creationId xmlns:a16="http://schemas.microsoft.com/office/drawing/2014/main" id="{54465EF0-06F0-4D11-B3A2-541E143138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488" y="668871"/>
            <a:ext cx="10882859" cy="6141220"/>
          </a:xfrm>
          <a:prstGeom prst="rect">
            <a:avLst/>
          </a:prstGeom>
        </p:spPr>
      </p:pic>
    </p:spTree>
    <p:extLst>
      <p:ext uri="{BB962C8B-B14F-4D97-AF65-F5344CB8AC3E}">
        <p14:creationId xmlns:p14="http://schemas.microsoft.com/office/powerpoint/2010/main" val="20873541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75B62F-589B-4241-AD89-8E951DF540AB}"/>
              </a:ext>
            </a:extLst>
          </p:cNvPr>
          <p:cNvSpPr>
            <a:spLocks noGrp="1"/>
          </p:cNvSpPr>
          <p:nvPr>
            <p:ph type="title"/>
          </p:nvPr>
        </p:nvSpPr>
        <p:spPr>
          <a:xfrm>
            <a:off x="913772" y="61596"/>
            <a:ext cx="10364451" cy="1063163"/>
          </a:xfrm>
        </p:spPr>
        <p:txBody>
          <a:bodyPr>
            <a:normAutofit/>
          </a:bodyPr>
          <a:lstStyle/>
          <a:p>
            <a:r>
              <a:rPr lang="fr-FR" sz="2800" dirty="0"/>
              <a:t>Projet de référentiel de compétences des </a:t>
            </a:r>
            <a:br>
              <a:rPr lang="fr-FR" sz="2800" dirty="0"/>
            </a:br>
            <a:r>
              <a:rPr lang="fr-FR" sz="2800" dirty="0"/>
              <a:t>enseignants concernant l’IA </a:t>
            </a:r>
            <a:r>
              <a:rPr lang="fr-FR" sz="2000" dirty="0"/>
              <a:t>(extrait </a:t>
            </a:r>
            <a:r>
              <a:rPr lang="fr-FR" sz="2000" cap="none" dirty="0"/>
              <a:t>cf</a:t>
            </a:r>
            <a:r>
              <a:rPr lang="fr-FR" sz="2000" dirty="0"/>
              <a:t>. Unesco, 2023) </a:t>
            </a:r>
          </a:p>
        </p:txBody>
      </p:sp>
      <p:sp>
        <p:nvSpPr>
          <p:cNvPr id="4" name="Espace réservé du contenu 2">
            <a:extLst>
              <a:ext uri="{FF2B5EF4-FFF2-40B4-BE49-F238E27FC236}">
                <a16:creationId xmlns:a16="http://schemas.microsoft.com/office/drawing/2014/main" id="{A2B6C458-9E62-4CB0-8A98-BE07C5E8A0D2}"/>
              </a:ext>
            </a:extLst>
          </p:cNvPr>
          <p:cNvSpPr txBox="1">
            <a:spLocks/>
          </p:cNvSpPr>
          <p:nvPr/>
        </p:nvSpPr>
        <p:spPr>
          <a:xfrm>
            <a:off x="6095999" y="2114550"/>
            <a:ext cx="4086851" cy="367664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None/>
            </a:pPr>
            <a:r>
              <a:rPr lang="fr-FR" cap="none" dirty="0"/>
              <a:t> </a:t>
            </a:r>
          </a:p>
        </p:txBody>
      </p:sp>
      <p:sp>
        <p:nvSpPr>
          <p:cNvPr id="8" name="Espace réservé du contenu 2">
            <a:extLst>
              <a:ext uri="{FF2B5EF4-FFF2-40B4-BE49-F238E27FC236}">
                <a16:creationId xmlns:a16="http://schemas.microsoft.com/office/drawing/2014/main" id="{D4471DA5-94AE-4938-B16B-2F07E91C27F9}"/>
              </a:ext>
            </a:extLst>
          </p:cNvPr>
          <p:cNvSpPr txBox="1">
            <a:spLocks/>
          </p:cNvSpPr>
          <p:nvPr/>
        </p:nvSpPr>
        <p:spPr>
          <a:xfrm>
            <a:off x="288272" y="1283367"/>
            <a:ext cx="11615454" cy="5095123"/>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ctr">
              <a:lnSpc>
                <a:spcPct val="110000"/>
              </a:lnSpc>
              <a:buNone/>
            </a:pPr>
            <a:endParaRPr lang="fr-FR" sz="2900" dirty="0"/>
          </a:p>
        </p:txBody>
      </p:sp>
      <p:graphicFrame>
        <p:nvGraphicFramePr>
          <p:cNvPr id="5" name="Tableau 4">
            <a:extLst>
              <a:ext uri="{FF2B5EF4-FFF2-40B4-BE49-F238E27FC236}">
                <a16:creationId xmlns:a16="http://schemas.microsoft.com/office/drawing/2014/main" id="{3CE593D0-1B83-4B1E-81BC-F0AD8FE36117}"/>
              </a:ext>
            </a:extLst>
          </p:cNvPr>
          <p:cNvGraphicFramePr>
            <a:graphicFrameLocks noGrp="1"/>
          </p:cNvGraphicFramePr>
          <p:nvPr>
            <p:extLst>
              <p:ext uri="{D42A27DB-BD31-4B8C-83A1-F6EECF244321}">
                <p14:modId xmlns:p14="http://schemas.microsoft.com/office/powerpoint/2010/main" val="1446976805"/>
              </p:ext>
            </p:extLst>
          </p:nvPr>
        </p:nvGraphicFramePr>
        <p:xfrm>
          <a:off x="221582" y="1022327"/>
          <a:ext cx="11748829" cy="5498394"/>
        </p:xfrm>
        <a:graphic>
          <a:graphicData uri="http://schemas.openxmlformats.org/drawingml/2006/table">
            <a:tbl>
              <a:tblPr firstRow="1" bandRow="1">
                <a:tableStyleId>{5C22544A-7EE6-4342-B048-85BDC9FD1C3A}</a:tableStyleId>
              </a:tblPr>
              <a:tblGrid>
                <a:gridCol w="2198622">
                  <a:extLst>
                    <a:ext uri="{9D8B030D-6E8A-4147-A177-3AD203B41FA5}">
                      <a16:colId xmlns:a16="http://schemas.microsoft.com/office/drawing/2014/main" val="3399963311"/>
                    </a:ext>
                  </a:extLst>
                </a:gridCol>
                <a:gridCol w="3506619">
                  <a:extLst>
                    <a:ext uri="{9D8B030D-6E8A-4147-A177-3AD203B41FA5}">
                      <a16:colId xmlns:a16="http://schemas.microsoft.com/office/drawing/2014/main" val="587221862"/>
                    </a:ext>
                  </a:extLst>
                </a:gridCol>
                <a:gridCol w="3224916">
                  <a:extLst>
                    <a:ext uri="{9D8B030D-6E8A-4147-A177-3AD203B41FA5}">
                      <a16:colId xmlns:a16="http://schemas.microsoft.com/office/drawing/2014/main" val="3533482600"/>
                    </a:ext>
                  </a:extLst>
                </a:gridCol>
                <a:gridCol w="2818672">
                  <a:extLst>
                    <a:ext uri="{9D8B030D-6E8A-4147-A177-3AD203B41FA5}">
                      <a16:colId xmlns:a16="http://schemas.microsoft.com/office/drawing/2014/main" val="1665125280"/>
                    </a:ext>
                  </a:extLst>
                </a:gridCol>
              </a:tblGrid>
              <a:tr h="1059537">
                <a:tc gridSpan="4">
                  <a:txBody>
                    <a:bodyPr/>
                    <a:lstStyle/>
                    <a:p>
                      <a:pPr algn="ctr"/>
                      <a:r>
                        <a:rPr lang="fr-FR" sz="2800" dirty="0"/>
                        <a:t>PROGRESSION</a:t>
                      </a:r>
                    </a:p>
                  </a:txBody>
                  <a:tcPr>
                    <a:lnB w="12700" cap="flat" cmpd="sng" algn="ctr">
                      <a:noFill/>
                      <a:prstDash val="solid"/>
                      <a:round/>
                      <a:headEnd type="none" w="med" len="med"/>
                      <a:tailEnd type="none" w="med" len="med"/>
                    </a:lnB>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394069074"/>
                  </a:ext>
                </a:extLst>
              </a:tr>
              <a:tr h="657590">
                <a:tc>
                  <a:txBody>
                    <a:bodyPr/>
                    <a:lstStyle/>
                    <a:p>
                      <a:pPr algn="ctr"/>
                      <a:endParaRPr lang="fr-FR"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b="1" dirty="0"/>
                        <a:t>ACQUISITION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b="1" dirty="0"/>
                        <a:t>APPROFONDISSEMENT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b="1" dirty="0"/>
                        <a:t>CRÉATION</a:t>
                      </a:r>
                      <a:r>
                        <a:rPr lang="fr-FR" dirty="0"/>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3153403"/>
                  </a:ext>
                </a:extLst>
              </a:tr>
              <a:tr h="16733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b="1" dirty="0"/>
                        <a:t>Pédagogie avec et par l’IA </a:t>
                      </a:r>
                    </a:p>
                    <a:p>
                      <a:endParaRPr lang="fr-F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5875" indent="-15875">
                        <a:buFont typeface="Wingdings" panose="05000000000000000000" pitchFamily="2" charset="2"/>
                        <a:buChar char="Ø"/>
                      </a:pPr>
                      <a:r>
                        <a:rPr lang="fr-FR" dirty="0"/>
                        <a:t> Les enseignants identifient les avantages et plus-values pédagogiques des IA</a:t>
                      </a:r>
                    </a:p>
                    <a:p>
                      <a:pPr marL="15875" indent="-15875" algn="l" defTabSz="914400" rtl="0" eaLnBrk="1" latinLnBrk="0" hangingPunct="1">
                        <a:buFont typeface="Wingdings" panose="05000000000000000000" pitchFamily="2" charset="2"/>
                        <a:buChar char="Ø"/>
                      </a:pPr>
                      <a:r>
                        <a:rPr lang="fr-FR" sz="1800" kern="1200" dirty="0">
                          <a:solidFill>
                            <a:schemeClr val="dk1"/>
                          </a:solidFill>
                          <a:latin typeface="+mn-lt"/>
                          <a:ea typeface="+mn-ea"/>
                          <a:cs typeface="+mn-cs"/>
                        </a:rPr>
                        <a:t> Ils démontrent une intégration des stratégies efficaces en accord avec les disciplines d’ENS-APP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5875" marR="0" lvl="0" indent="-15875"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FR" sz="1800" kern="1200" dirty="0">
                          <a:solidFill>
                            <a:schemeClr val="dk1"/>
                          </a:solidFill>
                          <a:latin typeface="+mn-lt"/>
                          <a:ea typeface="+mn-ea"/>
                          <a:cs typeface="+mn-cs"/>
                        </a:rPr>
                        <a:t> Les enseignants exploitent efficacement des stratégies pédagogiques avec des systèmes d’IA en s’assurant de s’adresser aux besoins des apprenants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5875" marR="0" lvl="0" indent="-15875"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FR" sz="1800" kern="1200" dirty="0">
                          <a:solidFill>
                            <a:schemeClr val="dk1"/>
                          </a:solidFill>
                          <a:latin typeface="+mn-lt"/>
                          <a:ea typeface="+mn-ea"/>
                          <a:cs typeface="+mn-cs"/>
                        </a:rPr>
                        <a:t> Les enseignants évaluent de manière critique le rôle de l’IA et conçoivent des actions pédagogiques transformatrices avec l’IA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91908032"/>
                  </a:ext>
                </a:extLst>
              </a:tr>
              <a:tr h="2043907">
                <a:tc>
                  <a:txBody>
                    <a:bodyPr/>
                    <a:lstStyle/>
                    <a:p>
                      <a:pPr algn="ctr"/>
                      <a:r>
                        <a:rPr lang="fr-FR" b="1" dirty="0"/>
                        <a:t>IA au service du développement professionnel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5875" marR="0" lvl="0" indent="-15875"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1800" b="0" i="0" u="none" strike="noStrike" kern="1200" cap="none" spc="0" normalizeH="0" baseline="0" noProof="0" dirty="0">
                          <a:ln>
                            <a:noFill/>
                          </a:ln>
                          <a:solidFill>
                            <a:prstClr val="black"/>
                          </a:solidFill>
                          <a:effectLst/>
                          <a:uLnTx/>
                          <a:uFillTx/>
                          <a:latin typeface="+mn-lt"/>
                          <a:ea typeface="+mn-ea"/>
                          <a:cs typeface="+mn-cs"/>
                        </a:rPr>
                        <a:t> Les enseignants conscientisent le potentiel de l’IA dans leur évolution et leur formation continue </a:t>
                      </a:r>
                    </a:p>
                    <a:p>
                      <a:pPr marL="15875" marR="0" lvl="0" indent="-15875"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1800" b="0" i="0" u="none" strike="noStrike" kern="1200" cap="none" spc="0" normalizeH="0" baseline="0" noProof="0" dirty="0">
                          <a:ln>
                            <a:noFill/>
                          </a:ln>
                          <a:solidFill>
                            <a:prstClr val="black"/>
                          </a:solidFill>
                          <a:effectLst/>
                          <a:uLnTx/>
                          <a:uFillTx/>
                          <a:latin typeface="+mn-lt"/>
                          <a:ea typeface="+mn-ea"/>
                          <a:cs typeface="+mn-cs"/>
                        </a:rPr>
                        <a:t> Ils sont motivés par l’exploitation d’outils pédagogiques issus de l’IA pour un apprentissage professionnel</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5875" marR="0" lvl="0" indent="-15875"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1800" b="0" i="0" u="none" strike="noStrike" kern="1200" cap="none" spc="0" normalizeH="0" baseline="0" noProof="0" dirty="0">
                          <a:ln>
                            <a:noFill/>
                          </a:ln>
                          <a:solidFill>
                            <a:prstClr val="black"/>
                          </a:solidFill>
                          <a:effectLst/>
                          <a:uLnTx/>
                          <a:uFillTx/>
                          <a:latin typeface="+mn-lt"/>
                          <a:ea typeface="+mn-ea"/>
                          <a:cs typeface="+mn-cs"/>
                        </a:rPr>
                        <a:t> Les enseignants exploitent efficacement l’IA pour enrichir les communautés d’apprentissage</a:t>
                      </a:r>
                    </a:p>
                    <a:p>
                      <a:pPr marL="15875" marR="0" lvl="0" indent="-15875"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1800" b="0" i="0" u="none" strike="noStrike" kern="1200" cap="none" spc="0" normalizeH="0" baseline="0" noProof="0" dirty="0">
                          <a:ln>
                            <a:noFill/>
                          </a:ln>
                          <a:solidFill>
                            <a:prstClr val="black"/>
                          </a:solidFill>
                          <a:effectLst/>
                          <a:uLnTx/>
                          <a:uFillTx/>
                          <a:latin typeface="+mn-lt"/>
                          <a:ea typeface="+mn-ea"/>
                          <a:cs typeface="+mn-cs"/>
                        </a:rPr>
                        <a:t> Ils collaborent pour répondre aux besoins de développement professionnel en contexte d’évolution contant</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0638" indent="-20638">
                        <a:buFont typeface="Wingdings" panose="05000000000000000000" pitchFamily="2" charset="2"/>
                        <a:buChar char="Ø"/>
                      </a:pPr>
                      <a:r>
                        <a:rPr lang="fr-FR" dirty="0"/>
                        <a:t>Avec une posture critique, les enseignants, synthétisent, modifient les outils d’IA pour leur propre développement pro. et pour leur communautés en contexte d’évolution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0196215"/>
                  </a:ext>
                </a:extLst>
              </a:tr>
            </a:tbl>
          </a:graphicData>
        </a:graphic>
      </p:graphicFrame>
      <p:sp>
        <p:nvSpPr>
          <p:cNvPr id="6" name="Flèche : droite rayée 5">
            <a:extLst>
              <a:ext uri="{FF2B5EF4-FFF2-40B4-BE49-F238E27FC236}">
                <a16:creationId xmlns:a16="http://schemas.microsoft.com/office/drawing/2014/main" id="{D3692902-0B17-4259-AF87-88E8F6DEC93A}"/>
              </a:ext>
            </a:extLst>
          </p:cNvPr>
          <p:cNvSpPr/>
          <p:nvPr/>
        </p:nvSpPr>
        <p:spPr>
          <a:xfrm>
            <a:off x="1310185" y="1614686"/>
            <a:ext cx="9416955" cy="431624"/>
          </a:xfrm>
          <a:prstGeom prst="stripedRightArrow">
            <a:avLst/>
          </a:prstGeom>
          <a:gradFill flip="none" rotWithShape="1">
            <a:gsLst>
              <a:gs pos="0">
                <a:schemeClr val="tx1">
                  <a:lumMod val="75000"/>
                  <a:lumOff val="25000"/>
                </a:schemeClr>
              </a:gs>
              <a:gs pos="75000">
                <a:schemeClr val="accent1">
                  <a:lumMod val="30000"/>
                  <a:lumOff val="70000"/>
                </a:schemeClr>
              </a:gs>
            </a:gsLst>
            <a:lin ang="0" scaled="1"/>
            <a:tileRect/>
          </a:gra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E0F10A3F-029F-4BA8-94C5-AAD4D249AFDD}"/>
              </a:ext>
            </a:extLst>
          </p:cNvPr>
          <p:cNvSpPr/>
          <p:nvPr/>
        </p:nvSpPr>
        <p:spPr>
          <a:xfrm>
            <a:off x="2703108" y="6549326"/>
            <a:ext cx="6631107" cy="338554"/>
          </a:xfrm>
          <a:prstGeom prst="rect">
            <a:avLst/>
          </a:prstGeom>
        </p:spPr>
        <p:txBody>
          <a:bodyPr wrap="square">
            <a:spAutoFit/>
          </a:bodyPr>
          <a:lstStyle/>
          <a:p>
            <a:r>
              <a:rPr lang="fr-FR" sz="1600" dirty="0">
                <a:highlight>
                  <a:srgbClr val="FFFF99"/>
                </a:highlight>
              </a:rPr>
              <a:t>Ma traduction-adaptation du texte original : cf. bibliographie UNESCO, 2023</a:t>
            </a:r>
          </a:p>
        </p:txBody>
      </p:sp>
    </p:spTree>
    <p:extLst>
      <p:ext uri="{BB962C8B-B14F-4D97-AF65-F5344CB8AC3E}">
        <p14:creationId xmlns:p14="http://schemas.microsoft.com/office/powerpoint/2010/main" val="12095012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75B62F-589B-4241-AD89-8E951DF540AB}"/>
              </a:ext>
            </a:extLst>
          </p:cNvPr>
          <p:cNvSpPr>
            <a:spLocks noGrp="1"/>
          </p:cNvSpPr>
          <p:nvPr>
            <p:ph type="title"/>
          </p:nvPr>
        </p:nvSpPr>
        <p:spPr>
          <a:xfrm>
            <a:off x="1311808" y="224713"/>
            <a:ext cx="10364451" cy="767370"/>
          </a:xfrm>
        </p:spPr>
        <p:txBody>
          <a:bodyPr>
            <a:normAutofit fontScale="90000"/>
          </a:bodyPr>
          <a:lstStyle/>
          <a:p>
            <a:r>
              <a:rPr lang="fr-FR" cap="none" dirty="0"/>
              <a:t>Evaluation(s) avec l’IA : défiance*, évitement ou intégration ?</a:t>
            </a:r>
          </a:p>
        </p:txBody>
      </p:sp>
      <p:sp>
        <p:nvSpPr>
          <p:cNvPr id="4" name="Espace réservé du contenu 2">
            <a:extLst>
              <a:ext uri="{FF2B5EF4-FFF2-40B4-BE49-F238E27FC236}">
                <a16:creationId xmlns:a16="http://schemas.microsoft.com/office/drawing/2014/main" id="{A2B6C458-9E62-4CB0-8A98-BE07C5E8A0D2}"/>
              </a:ext>
            </a:extLst>
          </p:cNvPr>
          <p:cNvSpPr txBox="1">
            <a:spLocks/>
          </p:cNvSpPr>
          <p:nvPr/>
        </p:nvSpPr>
        <p:spPr>
          <a:xfrm>
            <a:off x="6095999" y="2114550"/>
            <a:ext cx="4086851" cy="367664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None/>
            </a:pPr>
            <a:r>
              <a:rPr lang="fr-FR" cap="none" dirty="0"/>
              <a:t> </a:t>
            </a:r>
          </a:p>
        </p:txBody>
      </p:sp>
      <p:sp>
        <p:nvSpPr>
          <p:cNvPr id="8" name="Espace réservé du contenu 2">
            <a:extLst>
              <a:ext uri="{FF2B5EF4-FFF2-40B4-BE49-F238E27FC236}">
                <a16:creationId xmlns:a16="http://schemas.microsoft.com/office/drawing/2014/main" id="{D4471DA5-94AE-4938-B16B-2F07E91C27F9}"/>
              </a:ext>
            </a:extLst>
          </p:cNvPr>
          <p:cNvSpPr txBox="1">
            <a:spLocks/>
          </p:cNvSpPr>
          <p:nvPr/>
        </p:nvSpPr>
        <p:spPr>
          <a:xfrm>
            <a:off x="288272" y="1283367"/>
            <a:ext cx="11615454" cy="4015345"/>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ctr">
              <a:lnSpc>
                <a:spcPct val="110000"/>
              </a:lnSpc>
              <a:buNone/>
            </a:pPr>
            <a:endParaRPr lang="fr-FR" sz="2900" dirty="0"/>
          </a:p>
        </p:txBody>
      </p:sp>
      <p:sp>
        <p:nvSpPr>
          <p:cNvPr id="3" name="ZoneTexte 2">
            <a:extLst>
              <a:ext uri="{FF2B5EF4-FFF2-40B4-BE49-F238E27FC236}">
                <a16:creationId xmlns:a16="http://schemas.microsoft.com/office/drawing/2014/main" id="{B53A4F79-612C-44BA-A57E-3E721C21AFC5}"/>
              </a:ext>
            </a:extLst>
          </p:cNvPr>
          <p:cNvSpPr txBox="1"/>
          <p:nvPr/>
        </p:nvSpPr>
        <p:spPr>
          <a:xfrm>
            <a:off x="388285" y="1865769"/>
            <a:ext cx="11615453" cy="3448829"/>
          </a:xfrm>
          <a:prstGeom prst="rect">
            <a:avLst/>
          </a:prstGeom>
          <a:noFill/>
        </p:spPr>
        <p:txBody>
          <a:bodyPr wrap="square" rtlCol="0">
            <a:spAutoFit/>
          </a:bodyPr>
          <a:lstStyle/>
          <a:p>
            <a:pPr marL="342900" indent="-342900">
              <a:lnSpc>
                <a:spcPct val="130000"/>
              </a:lnSpc>
              <a:buAutoNum type="arabicPeriod"/>
            </a:pPr>
            <a:r>
              <a:rPr lang="fr-FR" sz="2400" b="1" dirty="0"/>
              <a:t>Compréhension humaine </a:t>
            </a:r>
            <a:r>
              <a:rPr lang="fr-FR" sz="2400" dirty="0"/>
              <a:t>profonde des contextes = subtilité du langage, nuances culturelles, références présentant un défi. </a:t>
            </a:r>
          </a:p>
          <a:p>
            <a:pPr marL="342900" indent="-342900">
              <a:lnSpc>
                <a:spcPct val="130000"/>
              </a:lnSpc>
              <a:buAutoNum type="arabicPeriod"/>
            </a:pPr>
            <a:r>
              <a:rPr lang="fr-FR" sz="2400" b="1" dirty="0"/>
              <a:t>Intelligence émotionnelle </a:t>
            </a:r>
            <a:r>
              <a:rPr lang="fr-FR" sz="2400" dirty="0"/>
              <a:t>: complexité des émotions, ambiguïté « acceptation et rejet compatibles par résignation » (</a:t>
            </a:r>
            <a:r>
              <a:rPr lang="fr-FR" sz="2400" dirty="0" err="1"/>
              <a:t>Meissonier</a:t>
            </a:r>
            <a:r>
              <a:rPr lang="fr-FR" sz="2400" dirty="0"/>
              <a:t>, 2023).</a:t>
            </a:r>
          </a:p>
          <a:p>
            <a:pPr marL="342900" indent="-342900">
              <a:lnSpc>
                <a:spcPct val="130000"/>
              </a:lnSpc>
              <a:buAutoNum type="arabicPeriod"/>
            </a:pPr>
            <a:r>
              <a:rPr lang="fr-FR" sz="2400" b="1" dirty="0"/>
              <a:t>Imagination, créativité </a:t>
            </a:r>
            <a:r>
              <a:rPr lang="fr-FR" sz="2400" dirty="0"/>
              <a:t>: idées, pensées innovantes, résolution originales de problèmes.</a:t>
            </a:r>
          </a:p>
          <a:p>
            <a:pPr marL="342900" indent="-342900">
              <a:lnSpc>
                <a:spcPct val="130000"/>
              </a:lnSpc>
              <a:buAutoNum type="arabicPeriod"/>
            </a:pPr>
            <a:r>
              <a:rPr lang="fr-FR" sz="2400" b="1" dirty="0"/>
              <a:t>Conscience de soi, de l’altérité </a:t>
            </a:r>
            <a:r>
              <a:rPr lang="fr-FR" sz="2400" dirty="0"/>
              <a:t>: relations et situations sociales complexes. </a:t>
            </a:r>
          </a:p>
          <a:p>
            <a:pPr marL="342900" indent="-342900">
              <a:lnSpc>
                <a:spcPct val="130000"/>
              </a:lnSpc>
              <a:buAutoNum type="arabicPeriod"/>
            </a:pPr>
            <a:r>
              <a:rPr lang="fr-FR" sz="2400" b="1" dirty="0"/>
              <a:t>Ethique et moralité </a:t>
            </a:r>
            <a:r>
              <a:rPr lang="fr-FR" sz="2400" dirty="0"/>
              <a:t>: valeurs morales, appréhension de dilemmes éthiques complexes.</a:t>
            </a:r>
          </a:p>
        </p:txBody>
      </p:sp>
      <p:sp>
        <p:nvSpPr>
          <p:cNvPr id="6" name="ZoneTexte 5">
            <a:extLst>
              <a:ext uri="{FF2B5EF4-FFF2-40B4-BE49-F238E27FC236}">
                <a16:creationId xmlns:a16="http://schemas.microsoft.com/office/drawing/2014/main" id="{0D8E5D4E-5DE9-42EB-8664-BC1FB1986D9D}"/>
              </a:ext>
            </a:extLst>
          </p:cNvPr>
          <p:cNvSpPr txBox="1"/>
          <p:nvPr/>
        </p:nvSpPr>
        <p:spPr>
          <a:xfrm>
            <a:off x="994777" y="992083"/>
            <a:ext cx="10202444" cy="830997"/>
          </a:xfrm>
          <a:prstGeom prst="rect">
            <a:avLst/>
          </a:prstGeom>
          <a:noFill/>
        </p:spPr>
        <p:txBody>
          <a:bodyPr wrap="square" rtlCol="0">
            <a:spAutoFit/>
          </a:bodyPr>
          <a:lstStyle/>
          <a:p>
            <a:pPr algn="ctr"/>
            <a:r>
              <a:rPr lang="fr-FR" sz="2400" b="1" dirty="0"/>
              <a:t>Posture de </a:t>
            </a:r>
            <a:r>
              <a:rPr lang="fr-FR" sz="2400" b="1" dirty="0">
                <a:highlight>
                  <a:srgbClr val="FF5050"/>
                </a:highlight>
              </a:rPr>
              <a:t>DÉFIANCE</a:t>
            </a:r>
            <a:r>
              <a:rPr lang="fr-FR" sz="2400" b="1" dirty="0"/>
              <a:t> </a:t>
            </a:r>
            <a:r>
              <a:rPr lang="fr-FR" sz="2400" dirty="0"/>
              <a:t>: exploitation de l’IA à partir de tout ce qui ne peut être qu’humain (</a:t>
            </a:r>
            <a:r>
              <a:rPr lang="fr-FR" sz="2400" dirty="0" err="1"/>
              <a:t>Detroz</a:t>
            </a:r>
            <a:r>
              <a:rPr lang="fr-FR" sz="2400" dirty="0"/>
              <a:t>, 2024) </a:t>
            </a:r>
          </a:p>
        </p:txBody>
      </p:sp>
      <p:sp>
        <p:nvSpPr>
          <p:cNvPr id="7" name="ZoneTexte 6">
            <a:extLst>
              <a:ext uri="{FF2B5EF4-FFF2-40B4-BE49-F238E27FC236}">
                <a16:creationId xmlns:a16="http://schemas.microsoft.com/office/drawing/2014/main" id="{5C423953-1DF0-469D-BA50-C75B2AA5C32C}"/>
              </a:ext>
            </a:extLst>
          </p:cNvPr>
          <p:cNvSpPr txBox="1"/>
          <p:nvPr/>
        </p:nvSpPr>
        <p:spPr>
          <a:xfrm>
            <a:off x="643047" y="5442530"/>
            <a:ext cx="10905904" cy="830997"/>
          </a:xfrm>
          <a:prstGeom prst="rect">
            <a:avLst/>
          </a:prstGeom>
          <a:noFill/>
        </p:spPr>
        <p:txBody>
          <a:bodyPr wrap="square" rtlCol="0">
            <a:spAutoFit/>
          </a:bodyPr>
          <a:lstStyle/>
          <a:p>
            <a:pPr algn="ctr"/>
            <a:r>
              <a:rPr lang="fr-FR" sz="2400" b="1" dirty="0">
                <a:solidFill>
                  <a:srgbClr val="FF0000"/>
                </a:solidFill>
              </a:rPr>
              <a:t>Risques </a:t>
            </a:r>
            <a:r>
              <a:rPr lang="fr-FR" sz="2400" dirty="0"/>
              <a:t>: essentialisation des pratiques d’éducation classiques pour contrer la « déshumanisation technologique » </a:t>
            </a:r>
          </a:p>
        </p:txBody>
      </p:sp>
      <p:sp>
        <p:nvSpPr>
          <p:cNvPr id="9" name="ZoneTexte 8">
            <a:extLst>
              <a:ext uri="{FF2B5EF4-FFF2-40B4-BE49-F238E27FC236}">
                <a16:creationId xmlns:a16="http://schemas.microsoft.com/office/drawing/2014/main" id="{50F21BA1-A074-4561-A826-180A60D67819}"/>
              </a:ext>
            </a:extLst>
          </p:cNvPr>
          <p:cNvSpPr txBox="1"/>
          <p:nvPr/>
        </p:nvSpPr>
        <p:spPr>
          <a:xfrm>
            <a:off x="388285" y="6433232"/>
            <a:ext cx="11615453" cy="400110"/>
          </a:xfrm>
          <a:prstGeom prst="rect">
            <a:avLst/>
          </a:prstGeom>
          <a:noFill/>
        </p:spPr>
        <p:txBody>
          <a:bodyPr wrap="square" rtlCol="0">
            <a:spAutoFit/>
          </a:bodyPr>
          <a:lstStyle/>
          <a:p>
            <a:r>
              <a:rPr lang="fr-FR" sz="2000" b="1" dirty="0">
                <a:highlight>
                  <a:srgbClr val="FFFF99"/>
                </a:highlight>
              </a:rPr>
              <a:t>* NB : </a:t>
            </a:r>
            <a:r>
              <a:rPr lang="fr-FR" sz="2000" dirty="0">
                <a:highlight>
                  <a:srgbClr val="FFFF99"/>
                </a:highlight>
              </a:rPr>
              <a:t>notez que la défiance peut aller jusqu’à la promotion d’un </a:t>
            </a:r>
            <a:r>
              <a:rPr lang="fr-FR" sz="2000" b="1" dirty="0">
                <a:solidFill>
                  <a:schemeClr val="accent1">
                    <a:lumMod val="50000"/>
                  </a:schemeClr>
                </a:solidFill>
                <a:highlight>
                  <a:srgbClr val="FFFF99"/>
                </a:highlight>
                <a:hlinkClick r:id="rId2">
                  <a:extLst>
                    <a:ext uri="{A12FA001-AC4F-418D-AE19-62706E023703}">
                      <ahyp:hlinkClr xmlns:ahyp="http://schemas.microsoft.com/office/drawing/2018/hyperlinkcolor" val="tx"/>
                    </a:ext>
                  </a:extLst>
                </a:hlinkClick>
              </a:rPr>
              <a:t>guide de non-usage </a:t>
            </a:r>
            <a:r>
              <a:rPr lang="fr-FR" sz="2000" dirty="0">
                <a:highlight>
                  <a:srgbClr val="FFFF99"/>
                </a:highlight>
              </a:rPr>
              <a:t>(cf. Perret, nov. 2024)</a:t>
            </a:r>
          </a:p>
        </p:txBody>
      </p:sp>
    </p:spTree>
    <p:extLst>
      <p:ext uri="{BB962C8B-B14F-4D97-AF65-F5344CB8AC3E}">
        <p14:creationId xmlns:p14="http://schemas.microsoft.com/office/powerpoint/2010/main" val="2019071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75B62F-589B-4241-AD89-8E951DF540AB}"/>
              </a:ext>
            </a:extLst>
          </p:cNvPr>
          <p:cNvSpPr>
            <a:spLocks noGrp="1"/>
          </p:cNvSpPr>
          <p:nvPr>
            <p:ph type="title"/>
          </p:nvPr>
        </p:nvSpPr>
        <p:spPr>
          <a:xfrm>
            <a:off x="1184501" y="353505"/>
            <a:ext cx="10364451" cy="767370"/>
          </a:xfrm>
        </p:spPr>
        <p:txBody>
          <a:bodyPr>
            <a:normAutofit fontScale="90000"/>
          </a:bodyPr>
          <a:lstStyle/>
          <a:p>
            <a:r>
              <a:rPr lang="fr-FR" cap="none" dirty="0"/>
              <a:t>Evaluation(s) avec l’IA : défiance, évitement ou intégration ?</a:t>
            </a:r>
          </a:p>
        </p:txBody>
      </p:sp>
      <p:sp>
        <p:nvSpPr>
          <p:cNvPr id="4" name="Espace réservé du contenu 2">
            <a:extLst>
              <a:ext uri="{FF2B5EF4-FFF2-40B4-BE49-F238E27FC236}">
                <a16:creationId xmlns:a16="http://schemas.microsoft.com/office/drawing/2014/main" id="{A2B6C458-9E62-4CB0-8A98-BE07C5E8A0D2}"/>
              </a:ext>
            </a:extLst>
          </p:cNvPr>
          <p:cNvSpPr txBox="1">
            <a:spLocks/>
          </p:cNvSpPr>
          <p:nvPr/>
        </p:nvSpPr>
        <p:spPr>
          <a:xfrm>
            <a:off x="6095999" y="2114550"/>
            <a:ext cx="4086851" cy="367664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None/>
            </a:pPr>
            <a:r>
              <a:rPr lang="fr-FR" cap="none" dirty="0"/>
              <a:t> </a:t>
            </a:r>
          </a:p>
        </p:txBody>
      </p:sp>
      <p:sp>
        <p:nvSpPr>
          <p:cNvPr id="8" name="Espace réservé du contenu 2">
            <a:extLst>
              <a:ext uri="{FF2B5EF4-FFF2-40B4-BE49-F238E27FC236}">
                <a16:creationId xmlns:a16="http://schemas.microsoft.com/office/drawing/2014/main" id="{D4471DA5-94AE-4938-B16B-2F07E91C27F9}"/>
              </a:ext>
            </a:extLst>
          </p:cNvPr>
          <p:cNvSpPr txBox="1">
            <a:spLocks/>
          </p:cNvSpPr>
          <p:nvPr/>
        </p:nvSpPr>
        <p:spPr>
          <a:xfrm>
            <a:off x="288272" y="1283367"/>
            <a:ext cx="11615454" cy="5095123"/>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ctr">
              <a:lnSpc>
                <a:spcPct val="110000"/>
              </a:lnSpc>
              <a:buNone/>
            </a:pPr>
            <a:endParaRPr lang="fr-FR" sz="2900" dirty="0"/>
          </a:p>
        </p:txBody>
      </p:sp>
      <p:sp>
        <p:nvSpPr>
          <p:cNvPr id="3" name="ZoneTexte 2">
            <a:extLst>
              <a:ext uri="{FF2B5EF4-FFF2-40B4-BE49-F238E27FC236}">
                <a16:creationId xmlns:a16="http://schemas.microsoft.com/office/drawing/2014/main" id="{B53A4F79-612C-44BA-A57E-3E721C21AFC5}"/>
              </a:ext>
            </a:extLst>
          </p:cNvPr>
          <p:cNvSpPr txBox="1"/>
          <p:nvPr/>
        </p:nvSpPr>
        <p:spPr>
          <a:xfrm>
            <a:off x="438433" y="2436465"/>
            <a:ext cx="11753567" cy="2452979"/>
          </a:xfrm>
          <a:prstGeom prst="rect">
            <a:avLst/>
          </a:prstGeom>
          <a:noFill/>
        </p:spPr>
        <p:txBody>
          <a:bodyPr wrap="square" rtlCol="0">
            <a:spAutoFit/>
          </a:bodyPr>
          <a:lstStyle/>
          <a:p>
            <a:pPr marL="342900" indent="-342900">
              <a:lnSpc>
                <a:spcPct val="130000"/>
              </a:lnSpc>
              <a:buAutoNum type="arabicPeriod"/>
            </a:pPr>
            <a:r>
              <a:rPr lang="fr-FR" sz="2600" b="1" dirty="0"/>
              <a:t>Sources et citations vérifiées : </a:t>
            </a:r>
            <a:r>
              <a:rPr lang="fr-FR" sz="2600" dirty="0"/>
              <a:t>contrôle strict du matériau documentaire.</a:t>
            </a:r>
          </a:p>
          <a:p>
            <a:pPr marL="342900" indent="-342900">
              <a:lnSpc>
                <a:spcPct val="130000"/>
              </a:lnSpc>
              <a:buAutoNum type="arabicPeriod"/>
            </a:pPr>
            <a:r>
              <a:rPr lang="fr-FR" sz="2600" b="1" dirty="0"/>
              <a:t>Ressources non-textuelles </a:t>
            </a:r>
            <a:r>
              <a:rPr lang="fr-FR" sz="2600" dirty="0"/>
              <a:t>: images, audio, vidéo.</a:t>
            </a:r>
          </a:p>
          <a:p>
            <a:pPr marL="342900" indent="-342900">
              <a:lnSpc>
                <a:spcPct val="130000"/>
              </a:lnSpc>
              <a:buAutoNum type="arabicPeriod"/>
            </a:pPr>
            <a:r>
              <a:rPr lang="fr-FR" sz="2600" b="1" dirty="0"/>
              <a:t>Ressources et évènements récents : </a:t>
            </a:r>
            <a:r>
              <a:rPr lang="fr-FR" sz="2600" dirty="0"/>
              <a:t>2023... 2024 </a:t>
            </a:r>
          </a:p>
          <a:p>
            <a:pPr marL="342900" indent="-342900">
              <a:buAutoNum type="arabicPeriod"/>
            </a:pPr>
            <a:r>
              <a:rPr lang="fr-FR" sz="2600" b="1" dirty="0"/>
              <a:t>Décontextualisation </a:t>
            </a:r>
            <a:r>
              <a:rPr lang="fr-FR" sz="2600" dirty="0"/>
              <a:t>: d’une perspective locale à une générale pour analyse des situations.</a:t>
            </a:r>
          </a:p>
        </p:txBody>
      </p:sp>
      <p:sp>
        <p:nvSpPr>
          <p:cNvPr id="6" name="ZoneTexte 5">
            <a:extLst>
              <a:ext uri="{FF2B5EF4-FFF2-40B4-BE49-F238E27FC236}">
                <a16:creationId xmlns:a16="http://schemas.microsoft.com/office/drawing/2014/main" id="{0D8E5D4E-5DE9-42EB-8664-BC1FB1986D9D}"/>
              </a:ext>
            </a:extLst>
          </p:cNvPr>
          <p:cNvSpPr txBox="1"/>
          <p:nvPr/>
        </p:nvSpPr>
        <p:spPr>
          <a:xfrm>
            <a:off x="712103" y="1191127"/>
            <a:ext cx="10905904" cy="1200329"/>
          </a:xfrm>
          <a:prstGeom prst="rect">
            <a:avLst/>
          </a:prstGeom>
          <a:noFill/>
        </p:spPr>
        <p:txBody>
          <a:bodyPr wrap="square" rtlCol="0">
            <a:spAutoFit/>
          </a:bodyPr>
          <a:lstStyle/>
          <a:p>
            <a:pPr algn="ctr"/>
            <a:r>
              <a:rPr lang="fr-FR" sz="2400" b="1" dirty="0"/>
              <a:t>Posture d’</a:t>
            </a:r>
            <a:r>
              <a:rPr lang="fr-FR" sz="2400" b="1" dirty="0">
                <a:highlight>
                  <a:srgbClr val="FFCC00"/>
                </a:highlight>
              </a:rPr>
              <a:t>ÉVITEMENT</a:t>
            </a:r>
            <a:r>
              <a:rPr lang="fr-FR" sz="2400" b="1" dirty="0"/>
              <a:t> </a:t>
            </a:r>
            <a:r>
              <a:rPr lang="fr-FR" sz="2400" dirty="0"/>
              <a:t>: l’espace pédagogique comme environnement contrôlé « les évaluations les plus importantes pouvant mesurer les connaissances et l’atteinte des connaissances » (Anctil, 2023) </a:t>
            </a:r>
          </a:p>
        </p:txBody>
      </p:sp>
      <p:sp>
        <p:nvSpPr>
          <p:cNvPr id="7" name="ZoneTexte 6">
            <a:extLst>
              <a:ext uri="{FF2B5EF4-FFF2-40B4-BE49-F238E27FC236}">
                <a16:creationId xmlns:a16="http://schemas.microsoft.com/office/drawing/2014/main" id="{97726F32-E7B9-44BB-95BB-F9CE0510F40F}"/>
              </a:ext>
            </a:extLst>
          </p:cNvPr>
          <p:cNvSpPr txBox="1"/>
          <p:nvPr/>
        </p:nvSpPr>
        <p:spPr>
          <a:xfrm>
            <a:off x="432409" y="5159134"/>
            <a:ext cx="11615454" cy="830997"/>
          </a:xfrm>
          <a:prstGeom prst="rect">
            <a:avLst/>
          </a:prstGeom>
          <a:noFill/>
        </p:spPr>
        <p:txBody>
          <a:bodyPr wrap="square" rtlCol="0">
            <a:spAutoFit/>
          </a:bodyPr>
          <a:lstStyle/>
          <a:p>
            <a:pPr algn="ctr"/>
            <a:r>
              <a:rPr lang="fr-FR" sz="2400" b="1" dirty="0">
                <a:solidFill>
                  <a:srgbClr val="FF0000"/>
                </a:solidFill>
              </a:rPr>
              <a:t>Risques </a:t>
            </a:r>
            <a:r>
              <a:rPr lang="fr-FR" sz="2400" dirty="0"/>
              <a:t>: contrôle provisoire, acculturation à l’IA hors contexte scolaire, décalage entre usages personnels privés et école (compétences des apprenants non stabilisées, non valorisées). </a:t>
            </a:r>
          </a:p>
        </p:txBody>
      </p:sp>
    </p:spTree>
    <p:extLst>
      <p:ext uri="{BB962C8B-B14F-4D97-AF65-F5344CB8AC3E}">
        <p14:creationId xmlns:p14="http://schemas.microsoft.com/office/powerpoint/2010/main" val="3667190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75B62F-589B-4241-AD89-8E951DF540AB}"/>
              </a:ext>
            </a:extLst>
          </p:cNvPr>
          <p:cNvSpPr>
            <a:spLocks noGrp="1"/>
          </p:cNvSpPr>
          <p:nvPr>
            <p:ph type="title"/>
          </p:nvPr>
        </p:nvSpPr>
        <p:spPr>
          <a:xfrm>
            <a:off x="1184501" y="353505"/>
            <a:ext cx="10364451" cy="767370"/>
          </a:xfrm>
        </p:spPr>
        <p:txBody>
          <a:bodyPr>
            <a:normAutofit fontScale="90000"/>
          </a:bodyPr>
          <a:lstStyle/>
          <a:p>
            <a:r>
              <a:rPr lang="fr-FR" cap="none" dirty="0"/>
              <a:t>Evaluation(s) avec l’IA : défiance, évitement ou intégration ?</a:t>
            </a:r>
          </a:p>
        </p:txBody>
      </p:sp>
      <p:sp>
        <p:nvSpPr>
          <p:cNvPr id="4" name="Espace réservé du contenu 2">
            <a:extLst>
              <a:ext uri="{FF2B5EF4-FFF2-40B4-BE49-F238E27FC236}">
                <a16:creationId xmlns:a16="http://schemas.microsoft.com/office/drawing/2014/main" id="{A2B6C458-9E62-4CB0-8A98-BE07C5E8A0D2}"/>
              </a:ext>
            </a:extLst>
          </p:cNvPr>
          <p:cNvSpPr txBox="1">
            <a:spLocks/>
          </p:cNvSpPr>
          <p:nvPr/>
        </p:nvSpPr>
        <p:spPr>
          <a:xfrm>
            <a:off x="6095999" y="2114550"/>
            <a:ext cx="4086851" cy="367664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None/>
            </a:pPr>
            <a:r>
              <a:rPr lang="fr-FR" cap="none" dirty="0"/>
              <a:t> </a:t>
            </a:r>
          </a:p>
        </p:txBody>
      </p:sp>
      <p:sp>
        <p:nvSpPr>
          <p:cNvPr id="8" name="Espace réservé du contenu 2">
            <a:extLst>
              <a:ext uri="{FF2B5EF4-FFF2-40B4-BE49-F238E27FC236}">
                <a16:creationId xmlns:a16="http://schemas.microsoft.com/office/drawing/2014/main" id="{D4471DA5-94AE-4938-B16B-2F07E91C27F9}"/>
              </a:ext>
            </a:extLst>
          </p:cNvPr>
          <p:cNvSpPr txBox="1">
            <a:spLocks/>
          </p:cNvSpPr>
          <p:nvPr/>
        </p:nvSpPr>
        <p:spPr>
          <a:xfrm>
            <a:off x="288272" y="1283367"/>
            <a:ext cx="11615454" cy="5095123"/>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ctr">
              <a:lnSpc>
                <a:spcPct val="110000"/>
              </a:lnSpc>
              <a:buNone/>
            </a:pPr>
            <a:endParaRPr lang="fr-FR" sz="2900" dirty="0"/>
          </a:p>
        </p:txBody>
      </p:sp>
      <p:sp>
        <p:nvSpPr>
          <p:cNvPr id="3" name="ZoneTexte 2">
            <a:extLst>
              <a:ext uri="{FF2B5EF4-FFF2-40B4-BE49-F238E27FC236}">
                <a16:creationId xmlns:a16="http://schemas.microsoft.com/office/drawing/2014/main" id="{B53A4F79-612C-44BA-A57E-3E721C21AFC5}"/>
              </a:ext>
            </a:extLst>
          </p:cNvPr>
          <p:cNvSpPr txBox="1"/>
          <p:nvPr/>
        </p:nvSpPr>
        <p:spPr>
          <a:xfrm>
            <a:off x="481262" y="2397820"/>
            <a:ext cx="11229474" cy="2646878"/>
          </a:xfrm>
          <a:prstGeom prst="rect">
            <a:avLst/>
          </a:prstGeom>
          <a:noFill/>
        </p:spPr>
        <p:txBody>
          <a:bodyPr wrap="square" rtlCol="0">
            <a:spAutoFit/>
          </a:bodyPr>
          <a:lstStyle/>
          <a:p>
            <a:pPr marL="342900" indent="-342900" algn="just">
              <a:spcBef>
                <a:spcPts val="600"/>
              </a:spcBef>
              <a:buAutoNum type="arabicPeriod"/>
            </a:pPr>
            <a:r>
              <a:rPr lang="fr-FR" sz="2600" b="1" dirty="0"/>
              <a:t>Association à des pédagogies alternatives : </a:t>
            </a:r>
            <a:r>
              <a:rPr lang="fr-FR" sz="2600" dirty="0"/>
              <a:t>pédagogie du projet, classe inversée – renversée, etc.</a:t>
            </a:r>
          </a:p>
          <a:p>
            <a:pPr marL="342900" indent="-342900" algn="just">
              <a:spcBef>
                <a:spcPts val="600"/>
              </a:spcBef>
              <a:buAutoNum type="arabicPeriod"/>
            </a:pPr>
            <a:r>
              <a:rPr lang="fr-FR" sz="2600" b="1" dirty="0"/>
              <a:t>Approches socio-constructivistes : </a:t>
            </a:r>
            <a:r>
              <a:rPr lang="fr-FR" sz="2600" dirty="0"/>
              <a:t>collaboration, coopération, évaluations participatives. </a:t>
            </a:r>
          </a:p>
          <a:p>
            <a:pPr marL="342900" indent="-342900" algn="just">
              <a:spcBef>
                <a:spcPts val="600"/>
              </a:spcBef>
              <a:buAutoNum type="arabicPeriod"/>
            </a:pPr>
            <a:r>
              <a:rPr lang="fr-FR" sz="2600" b="1" dirty="0"/>
              <a:t>Outil IA comme générateur de situations pédagogiques :  </a:t>
            </a:r>
            <a:r>
              <a:rPr lang="fr-FR" sz="2600" dirty="0"/>
              <a:t>études de cas, ébauches de situations pédagogiques, source documentaire préalable, etc. </a:t>
            </a:r>
          </a:p>
        </p:txBody>
      </p:sp>
      <p:sp>
        <p:nvSpPr>
          <p:cNvPr id="6" name="ZoneTexte 5">
            <a:extLst>
              <a:ext uri="{FF2B5EF4-FFF2-40B4-BE49-F238E27FC236}">
                <a16:creationId xmlns:a16="http://schemas.microsoft.com/office/drawing/2014/main" id="{0D8E5D4E-5DE9-42EB-8664-BC1FB1986D9D}"/>
              </a:ext>
            </a:extLst>
          </p:cNvPr>
          <p:cNvSpPr txBox="1"/>
          <p:nvPr/>
        </p:nvSpPr>
        <p:spPr>
          <a:xfrm>
            <a:off x="576546" y="1144556"/>
            <a:ext cx="11615454" cy="1200329"/>
          </a:xfrm>
          <a:prstGeom prst="rect">
            <a:avLst/>
          </a:prstGeom>
          <a:noFill/>
        </p:spPr>
        <p:txBody>
          <a:bodyPr wrap="square" rtlCol="0">
            <a:spAutoFit/>
          </a:bodyPr>
          <a:lstStyle/>
          <a:p>
            <a:pPr algn="ctr"/>
            <a:r>
              <a:rPr lang="fr-FR" sz="2400" b="1" dirty="0"/>
              <a:t>Posture d’</a:t>
            </a:r>
            <a:r>
              <a:rPr lang="fr-FR" sz="2400" b="1" dirty="0">
                <a:highlight>
                  <a:srgbClr val="CCFF99"/>
                </a:highlight>
              </a:rPr>
              <a:t>INTÉGRATION </a:t>
            </a:r>
            <a:r>
              <a:rPr lang="fr-FR" sz="2400" dirty="0"/>
              <a:t>: former le corps enseignant pour « explorer les meilleures manières d’intégrer ces outils à l’enseignement, aux pratiques pédagogiques et aux évaluations » (Anctil, 2023) </a:t>
            </a:r>
          </a:p>
        </p:txBody>
      </p:sp>
      <p:sp>
        <p:nvSpPr>
          <p:cNvPr id="7" name="ZoneTexte 6">
            <a:extLst>
              <a:ext uri="{FF2B5EF4-FFF2-40B4-BE49-F238E27FC236}">
                <a16:creationId xmlns:a16="http://schemas.microsoft.com/office/drawing/2014/main" id="{81BB98A1-F5D9-42E1-B042-87BF3F97F1C3}"/>
              </a:ext>
            </a:extLst>
          </p:cNvPr>
          <p:cNvSpPr txBox="1"/>
          <p:nvPr/>
        </p:nvSpPr>
        <p:spPr>
          <a:xfrm>
            <a:off x="643048" y="5178161"/>
            <a:ext cx="10905904" cy="1200329"/>
          </a:xfrm>
          <a:prstGeom prst="rect">
            <a:avLst/>
          </a:prstGeom>
          <a:noFill/>
        </p:spPr>
        <p:txBody>
          <a:bodyPr wrap="square" rtlCol="0">
            <a:spAutoFit/>
          </a:bodyPr>
          <a:lstStyle/>
          <a:p>
            <a:pPr algn="ctr"/>
            <a:r>
              <a:rPr lang="fr-FR" sz="2400" b="1" dirty="0">
                <a:solidFill>
                  <a:srgbClr val="FF0000"/>
                </a:solidFill>
              </a:rPr>
              <a:t>Risques </a:t>
            </a:r>
            <a:r>
              <a:rPr lang="fr-FR" sz="2400" dirty="0"/>
              <a:t>: incompatibilité avec divers types d’évaluations institutionnelles, enjeux didactiques d’alignement pédagogique, chronophagie, acceptabilité de démarches alternatives, « rapport au savoir » des apprenants, etc.  </a:t>
            </a:r>
          </a:p>
        </p:txBody>
      </p:sp>
    </p:spTree>
    <p:extLst>
      <p:ext uri="{BB962C8B-B14F-4D97-AF65-F5344CB8AC3E}">
        <p14:creationId xmlns:p14="http://schemas.microsoft.com/office/powerpoint/2010/main" val="182955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404D78-9806-4940-AC34-55A643C13D4E}"/>
              </a:ext>
            </a:extLst>
          </p:cNvPr>
          <p:cNvSpPr>
            <a:spLocks noGrp="1"/>
          </p:cNvSpPr>
          <p:nvPr>
            <p:ph type="title"/>
          </p:nvPr>
        </p:nvSpPr>
        <p:spPr>
          <a:xfrm>
            <a:off x="1594812" y="189893"/>
            <a:ext cx="10364451" cy="1010257"/>
          </a:xfrm>
        </p:spPr>
        <p:txBody>
          <a:bodyPr/>
          <a:lstStyle/>
          <a:p>
            <a:r>
              <a:rPr lang="fr-FR" dirty="0"/>
              <a:t>Introduction : Quelques définitions ?</a:t>
            </a:r>
          </a:p>
        </p:txBody>
      </p:sp>
      <p:sp>
        <p:nvSpPr>
          <p:cNvPr id="3" name="Espace réservé du contenu 2">
            <a:extLst>
              <a:ext uri="{FF2B5EF4-FFF2-40B4-BE49-F238E27FC236}">
                <a16:creationId xmlns:a16="http://schemas.microsoft.com/office/drawing/2014/main" id="{F6369D4D-A74D-4D28-B328-38ECD99F2164}"/>
              </a:ext>
            </a:extLst>
          </p:cNvPr>
          <p:cNvSpPr>
            <a:spLocks noGrp="1"/>
          </p:cNvSpPr>
          <p:nvPr>
            <p:ph sz="quarter" idx="13"/>
          </p:nvPr>
        </p:nvSpPr>
        <p:spPr>
          <a:xfrm>
            <a:off x="428313" y="1322979"/>
            <a:ext cx="11335374" cy="4572001"/>
          </a:xfrm>
        </p:spPr>
        <p:txBody>
          <a:bodyPr>
            <a:normAutofit/>
          </a:bodyPr>
          <a:lstStyle/>
          <a:p>
            <a:pPr marL="0" indent="0" algn="ctr">
              <a:buNone/>
            </a:pPr>
            <a:r>
              <a:rPr lang="fr-FR" sz="2400" dirty="0"/>
              <a:t>IA</a:t>
            </a:r>
            <a:r>
              <a:rPr lang="fr-FR" sz="2400" b="1" dirty="0"/>
              <a:t> faible</a:t>
            </a:r>
            <a:r>
              <a:rPr lang="fr-FR" sz="2400" dirty="0"/>
              <a:t> </a:t>
            </a:r>
            <a:r>
              <a:rPr lang="fr-FR" sz="2400" i="1" dirty="0"/>
              <a:t>VS</a:t>
            </a:r>
            <a:r>
              <a:rPr lang="fr-FR" sz="2400" dirty="0"/>
              <a:t> </a:t>
            </a:r>
            <a:r>
              <a:rPr lang="fr-FR" sz="2400" b="1" dirty="0"/>
              <a:t>forte : </a:t>
            </a:r>
          </a:p>
          <a:p>
            <a:pPr marL="0" indent="0" algn="just">
              <a:buNone/>
            </a:pPr>
            <a:r>
              <a:rPr lang="fr-FR" b="1" dirty="0"/>
              <a:t>Faible</a:t>
            </a:r>
            <a:r>
              <a:rPr lang="fr-FR" dirty="0"/>
              <a:t> </a:t>
            </a:r>
            <a:r>
              <a:rPr lang="fr-FR" b="1" dirty="0"/>
              <a:t>=&gt;</a:t>
            </a:r>
            <a:r>
              <a:rPr lang="fr-FR" dirty="0"/>
              <a:t> systèmes experts, spécialisés, performants en contexte </a:t>
            </a:r>
          </a:p>
          <a:p>
            <a:pPr marL="0" indent="0" algn="just">
              <a:buNone/>
            </a:pPr>
            <a:r>
              <a:rPr lang="fr-FR" dirty="0"/>
              <a:t>Assistants vocaux (Siri, </a:t>
            </a:r>
            <a:r>
              <a:rPr lang="fr-FR" dirty="0" err="1"/>
              <a:t>alexa</a:t>
            </a:r>
            <a:r>
              <a:rPr lang="fr-FR" dirty="0"/>
              <a:t>), jusqu’à « </a:t>
            </a:r>
            <a:r>
              <a:rPr lang="fr-FR" dirty="0" err="1"/>
              <a:t>deep</a:t>
            </a:r>
            <a:r>
              <a:rPr lang="fr-FR" dirty="0"/>
              <a:t>(er) </a:t>
            </a:r>
            <a:r>
              <a:rPr lang="fr-FR" dirty="0" err="1"/>
              <a:t>blue</a:t>
            </a:r>
            <a:r>
              <a:rPr lang="fr-FR" dirty="0"/>
              <a:t> » (1996-97), « Alpha go » (2016), puis chat GPT (2022) comme exemple avance actuel, mais pas de conscience, ni d’intentions propres : résultat de calculs computationnels probabilistes. </a:t>
            </a:r>
          </a:p>
          <a:p>
            <a:pPr marL="0" indent="0" algn="just">
              <a:buNone/>
            </a:pPr>
            <a:r>
              <a:rPr lang="fr-FR" b="1" dirty="0"/>
              <a:t>Forte =&gt; </a:t>
            </a:r>
            <a:r>
              <a:rPr lang="fr-FR" dirty="0"/>
              <a:t>système « autonome », conscience propre, capacité à comprendre, raisonner de manière autonome... Fantasme cybernétique ? </a:t>
            </a:r>
          </a:p>
          <a:p>
            <a:pPr marL="0" indent="0" algn="just">
              <a:buNone/>
            </a:pPr>
            <a:r>
              <a:rPr lang="fr-FR" b="1" dirty="0"/>
              <a:t>Nb</a:t>
            </a:r>
            <a:r>
              <a:rPr lang="fr-FR" dirty="0"/>
              <a:t> : </a:t>
            </a:r>
            <a:r>
              <a:rPr lang="fr-FR" dirty="0" err="1"/>
              <a:t>l’ia</a:t>
            </a:r>
            <a:r>
              <a:rPr lang="fr-FR" dirty="0"/>
              <a:t> </a:t>
            </a:r>
            <a:r>
              <a:rPr lang="fr-FR" dirty="0" err="1"/>
              <a:t>generative</a:t>
            </a:r>
            <a:r>
              <a:rPr lang="fr-FR" dirty="0"/>
              <a:t> montre de par ses capacités d’</a:t>
            </a:r>
            <a:r>
              <a:rPr lang="fr-FR" b="1" dirty="0"/>
              <a:t>imitation</a:t>
            </a:r>
            <a:r>
              <a:rPr lang="fr-FR" dirty="0"/>
              <a:t> de traitement cognitif humain, la volonté d’égaler (voire dépasser) l’intelligence humaine (algorithme d’apprentissage autonome de compréhension et... D’actions, prise de décision autonome).</a:t>
            </a:r>
          </a:p>
          <a:p>
            <a:pPr marL="0" indent="0" algn="ctr">
              <a:buNone/>
            </a:pPr>
            <a:endParaRPr lang="fr-FR" dirty="0"/>
          </a:p>
          <a:p>
            <a:pPr marL="0" indent="0">
              <a:buNone/>
            </a:pPr>
            <a:endParaRPr lang="fr-FR" dirty="0"/>
          </a:p>
          <a:p>
            <a:pPr>
              <a:buFont typeface="Symbol" panose="05050102010706020507" pitchFamily="18" charset="2"/>
              <a:buChar char="Þ"/>
            </a:pPr>
            <a:endParaRPr lang="fr-FR" dirty="0"/>
          </a:p>
          <a:p>
            <a:endParaRPr lang="fr-FR" dirty="0"/>
          </a:p>
        </p:txBody>
      </p:sp>
    </p:spTree>
    <p:extLst>
      <p:ext uri="{BB962C8B-B14F-4D97-AF65-F5344CB8AC3E}">
        <p14:creationId xmlns:p14="http://schemas.microsoft.com/office/powerpoint/2010/main" val="3655261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 calcmode="lin" valueType="num">
                                      <p:cBhvr additive="base">
                                        <p:cTn id="1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75B62F-589B-4241-AD89-8E951DF540AB}"/>
              </a:ext>
            </a:extLst>
          </p:cNvPr>
          <p:cNvSpPr>
            <a:spLocks noGrp="1"/>
          </p:cNvSpPr>
          <p:nvPr>
            <p:ph type="title"/>
          </p:nvPr>
        </p:nvSpPr>
        <p:spPr>
          <a:xfrm>
            <a:off x="1189120" y="392480"/>
            <a:ext cx="10364451" cy="624496"/>
          </a:xfrm>
        </p:spPr>
        <p:txBody>
          <a:bodyPr>
            <a:normAutofit/>
          </a:bodyPr>
          <a:lstStyle/>
          <a:p>
            <a:r>
              <a:rPr lang="fr-FR" sz="3200" dirty="0"/>
              <a:t>Intégration d’IA : modélisation d’un parcours -1</a:t>
            </a:r>
          </a:p>
        </p:txBody>
      </p:sp>
      <p:sp>
        <p:nvSpPr>
          <p:cNvPr id="3" name="Espace réservé du contenu 2">
            <a:extLst>
              <a:ext uri="{FF2B5EF4-FFF2-40B4-BE49-F238E27FC236}">
                <a16:creationId xmlns:a16="http://schemas.microsoft.com/office/drawing/2014/main" id="{DEB2175D-8EF6-4D25-92BB-6BD89104AFCD}"/>
              </a:ext>
            </a:extLst>
          </p:cNvPr>
          <p:cNvSpPr>
            <a:spLocks noGrp="1"/>
          </p:cNvSpPr>
          <p:nvPr>
            <p:ph sz="quarter" idx="13"/>
          </p:nvPr>
        </p:nvSpPr>
        <p:spPr>
          <a:xfrm>
            <a:off x="361727" y="1114453"/>
            <a:ext cx="3246730" cy="2018342"/>
          </a:xfrm>
        </p:spPr>
        <p:txBody>
          <a:bodyPr>
            <a:noAutofit/>
          </a:bodyPr>
          <a:lstStyle/>
          <a:p>
            <a:pPr marL="0" indent="0" algn="ctr">
              <a:lnSpc>
                <a:spcPct val="100000"/>
              </a:lnSpc>
              <a:spcBef>
                <a:spcPts val="0"/>
              </a:spcBef>
              <a:buNone/>
            </a:pPr>
            <a:r>
              <a:rPr lang="fr-FR" sz="1800" b="1" dirty="0"/>
              <a:t>Situation amorce</a:t>
            </a:r>
            <a:endParaRPr lang="fr-FR" sz="1800" dirty="0"/>
          </a:p>
          <a:p>
            <a:pPr marL="0" indent="0" algn="ctr">
              <a:lnSpc>
                <a:spcPct val="100000"/>
              </a:lnSpc>
              <a:spcBef>
                <a:spcPts val="0"/>
              </a:spcBef>
              <a:buNone/>
            </a:pPr>
            <a:r>
              <a:rPr lang="fr-FR" sz="1800" b="1" dirty="0"/>
              <a:t> </a:t>
            </a:r>
            <a:r>
              <a:rPr lang="fr-FR" sz="1800" cap="none" dirty="0"/>
              <a:t>(collaborative)</a:t>
            </a:r>
          </a:p>
          <a:p>
            <a:pPr algn="ctr">
              <a:lnSpc>
                <a:spcPct val="100000"/>
              </a:lnSpc>
              <a:spcBef>
                <a:spcPts val="0"/>
              </a:spcBef>
            </a:pPr>
            <a:r>
              <a:rPr lang="fr-FR" sz="1800" cap="none" dirty="0"/>
              <a:t>S’interroger–questionner–découvrir  </a:t>
            </a:r>
          </a:p>
          <a:p>
            <a:pPr algn="ctr">
              <a:lnSpc>
                <a:spcPct val="100000"/>
              </a:lnSpc>
              <a:spcBef>
                <a:spcPts val="0"/>
              </a:spcBef>
            </a:pPr>
            <a:r>
              <a:rPr lang="fr-FR" sz="1800" cap="none" dirty="0"/>
              <a:t>Obtenir une information à partir d’une source identifiée (audio-vidéo-texte divers)   </a:t>
            </a:r>
          </a:p>
        </p:txBody>
      </p:sp>
      <p:sp>
        <p:nvSpPr>
          <p:cNvPr id="6" name="Espace réservé du contenu 2">
            <a:extLst>
              <a:ext uri="{FF2B5EF4-FFF2-40B4-BE49-F238E27FC236}">
                <a16:creationId xmlns:a16="http://schemas.microsoft.com/office/drawing/2014/main" id="{A348735E-EC82-4F73-A3F1-E1E807CED189}"/>
              </a:ext>
            </a:extLst>
          </p:cNvPr>
          <p:cNvSpPr txBox="1">
            <a:spLocks/>
          </p:cNvSpPr>
          <p:nvPr/>
        </p:nvSpPr>
        <p:spPr>
          <a:xfrm>
            <a:off x="1930730" y="6495482"/>
            <a:ext cx="8881228" cy="462943"/>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Font typeface="Arial" panose="020B0604020202020204" pitchFamily="34" charset="0"/>
              <a:buNone/>
            </a:pPr>
            <a:r>
              <a:rPr lang="fr-FR" sz="1800" cap="none" dirty="0">
                <a:highlight>
                  <a:srgbClr val="FFFF99"/>
                </a:highlight>
              </a:rPr>
              <a:t>D’après </a:t>
            </a:r>
            <a:r>
              <a:rPr lang="fr-FR" sz="1800" cap="none" dirty="0" err="1">
                <a:highlight>
                  <a:srgbClr val="FFFF99"/>
                </a:highlight>
              </a:rPr>
              <a:t>Detroz</a:t>
            </a:r>
            <a:r>
              <a:rPr lang="fr-FR" sz="1800" cap="none" dirty="0">
                <a:highlight>
                  <a:srgbClr val="FFFF99"/>
                </a:highlight>
              </a:rPr>
              <a:t>, 2024 &amp; source « Territoires Numériques Educatifs », 2024 (cf. bibliographie)</a:t>
            </a:r>
          </a:p>
        </p:txBody>
      </p:sp>
      <p:sp>
        <p:nvSpPr>
          <p:cNvPr id="7" name="Espace réservé du contenu 2">
            <a:extLst>
              <a:ext uri="{FF2B5EF4-FFF2-40B4-BE49-F238E27FC236}">
                <a16:creationId xmlns:a16="http://schemas.microsoft.com/office/drawing/2014/main" id="{D6476E8B-105F-4667-A106-90AB7A85F63B}"/>
              </a:ext>
            </a:extLst>
          </p:cNvPr>
          <p:cNvSpPr txBox="1">
            <a:spLocks/>
          </p:cNvSpPr>
          <p:nvPr/>
        </p:nvSpPr>
        <p:spPr>
          <a:xfrm>
            <a:off x="4484144" y="1135962"/>
            <a:ext cx="3223711" cy="2018341"/>
          </a:xfrm>
          <a:prstGeom prst="rect">
            <a:avLst/>
          </a:prstGeom>
          <a:solidFill>
            <a:srgbClr val="92D050">
              <a:alpha val="35000"/>
            </a:srgbClr>
          </a:solidFill>
        </p:spPr>
        <p:txBody>
          <a:bodyPr vert="horz" lIns="91440" tIns="45720" rIns="91440" bIns="45720" rtlCol="0">
            <a:normAutofit fontScale="85000" lnSpcReduction="200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ctr">
              <a:spcBef>
                <a:spcPts val="0"/>
              </a:spcBef>
              <a:buFont typeface="Arial" panose="020B0604020202020204" pitchFamily="34" charset="0"/>
              <a:buNone/>
            </a:pPr>
            <a:r>
              <a:rPr lang="fr-FR" b="1" dirty="0"/>
              <a:t>IA : instruction </a:t>
            </a:r>
            <a:r>
              <a:rPr lang="fr-FR" b="1" cap="none" dirty="0"/>
              <a:t>(</a:t>
            </a:r>
            <a:r>
              <a:rPr lang="fr-FR" sz="2100" b="1" i="1" cap="none" dirty="0"/>
              <a:t>prompt</a:t>
            </a:r>
            <a:r>
              <a:rPr lang="fr-FR" b="1" cap="none" dirty="0"/>
              <a:t> 1)</a:t>
            </a:r>
            <a:endParaRPr lang="fr-FR" cap="none" dirty="0"/>
          </a:p>
          <a:p>
            <a:pPr algn="ctr">
              <a:spcBef>
                <a:spcPts val="0"/>
              </a:spcBef>
            </a:pPr>
            <a:r>
              <a:rPr lang="fr-FR" sz="2100" cap="none" dirty="0"/>
              <a:t>Questionnement  </a:t>
            </a:r>
          </a:p>
          <a:p>
            <a:pPr algn="ctr">
              <a:spcBef>
                <a:spcPts val="0"/>
              </a:spcBef>
            </a:pPr>
            <a:r>
              <a:rPr lang="fr-FR" sz="2100" cap="none" dirty="0"/>
              <a:t>Conception-élaboration du </a:t>
            </a:r>
            <a:r>
              <a:rPr lang="fr-FR" sz="2100" i="1" cap="none" dirty="0"/>
              <a:t>prompt </a:t>
            </a:r>
          </a:p>
          <a:p>
            <a:pPr algn="ctr">
              <a:spcBef>
                <a:spcPts val="0"/>
              </a:spcBef>
            </a:pPr>
            <a:r>
              <a:rPr lang="fr-FR" sz="2100" cap="none" dirty="0"/>
              <a:t>Explicitation d’un contexte (degré de précision, réponse attendue, etc.)   </a:t>
            </a:r>
          </a:p>
        </p:txBody>
      </p:sp>
      <p:sp>
        <p:nvSpPr>
          <p:cNvPr id="8" name="Espace réservé du contenu 2">
            <a:extLst>
              <a:ext uri="{FF2B5EF4-FFF2-40B4-BE49-F238E27FC236}">
                <a16:creationId xmlns:a16="http://schemas.microsoft.com/office/drawing/2014/main" id="{BF68E2BA-E34F-497C-AFCE-F4533EDCE4F2}"/>
              </a:ext>
            </a:extLst>
          </p:cNvPr>
          <p:cNvSpPr txBox="1">
            <a:spLocks/>
          </p:cNvSpPr>
          <p:nvPr/>
        </p:nvSpPr>
        <p:spPr>
          <a:xfrm>
            <a:off x="8540897" y="1144117"/>
            <a:ext cx="3223711" cy="2002033"/>
          </a:xfrm>
          <a:prstGeom prst="rect">
            <a:avLst/>
          </a:prstGeom>
          <a:solidFill>
            <a:srgbClr val="92D050">
              <a:alpha val="35000"/>
            </a:srgbClr>
          </a:solidFill>
        </p:spPr>
        <p:txBody>
          <a:bodyPr vert="horz" lIns="91440" tIns="45720" rIns="91440" bIns="45720" rtlCol="0">
            <a:normAutofit fontScale="85000" lnSpcReduction="200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ctr">
              <a:spcBef>
                <a:spcPts val="0"/>
              </a:spcBef>
              <a:buFont typeface="Arial" panose="020B0604020202020204" pitchFamily="34" charset="0"/>
              <a:buNone/>
            </a:pPr>
            <a:r>
              <a:rPr lang="fr-FR" b="1" dirty="0"/>
              <a:t>Réponse IA (1)</a:t>
            </a:r>
            <a:endParaRPr lang="fr-FR" dirty="0"/>
          </a:p>
          <a:p>
            <a:pPr algn="ctr">
              <a:spcBef>
                <a:spcPts val="0"/>
              </a:spcBef>
            </a:pPr>
            <a:r>
              <a:rPr lang="fr-FR" sz="2100" cap="none" dirty="0"/>
              <a:t>Analyse de la réponse  </a:t>
            </a:r>
          </a:p>
          <a:p>
            <a:pPr algn="ctr">
              <a:spcBef>
                <a:spcPts val="0"/>
              </a:spcBef>
            </a:pPr>
            <a:r>
              <a:rPr lang="fr-FR" sz="2100" cap="none" dirty="0"/>
              <a:t>Structuration, éléments cités (mots clés)</a:t>
            </a:r>
          </a:p>
          <a:p>
            <a:pPr algn="ctr">
              <a:spcBef>
                <a:spcPts val="0"/>
              </a:spcBef>
            </a:pPr>
            <a:r>
              <a:rPr lang="fr-FR" sz="2100" cap="none" dirty="0"/>
              <a:t>Rédaction IA (imitation humaine), argumentation, registre, etc.    </a:t>
            </a:r>
          </a:p>
        </p:txBody>
      </p:sp>
      <p:sp>
        <p:nvSpPr>
          <p:cNvPr id="9" name="Espace réservé du contenu 2">
            <a:extLst>
              <a:ext uri="{FF2B5EF4-FFF2-40B4-BE49-F238E27FC236}">
                <a16:creationId xmlns:a16="http://schemas.microsoft.com/office/drawing/2014/main" id="{52FA245D-D2E5-48DF-9EE7-AC2C5A70C657}"/>
              </a:ext>
            </a:extLst>
          </p:cNvPr>
          <p:cNvSpPr txBox="1">
            <a:spLocks/>
          </p:cNvSpPr>
          <p:nvPr/>
        </p:nvSpPr>
        <p:spPr>
          <a:xfrm>
            <a:off x="8590342" y="3690882"/>
            <a:ext cx="3360601" cy="1940173"/>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ctr">
              <a:lnSpc>
                <a:spcPct val="100000"/>
              </a:lnSpc>
              <a:spcBef>
                <a:spcPts val="0"/>
              </a:spcBef>
              <a:buFont typeface="Arial" panose="020B0604020202020204" pitchFamily="34" charset="0"/>
              <a:buNone/>
            </a:pPr>
            <a:r>
              <a:rPr lang="fr-FR" sz="1800" b="1" dirty="0"/>
              <a:t>Vérification</a:t>
            </a:r>
            <a:endParaRPr lang="fr-FR" sz="1800" dirty="0"/>
          </a:p>
          <a:p>
            <a:pPr marL="0" indent="0" algn="ctr">
              <a:lnSpc>
                <a:spcPct val="100000"/>
              </a:lnSpc>
              <a:spcBef>
                <a:spcPts val="0"/>
              </a:spcBef>
              <a:buFont typeface="Arial" panose="020B0604020202020204" pitchFamily="34" charset="0"/>
              <a:buNone/>
            </a:pPr>
            <a:r>
              <a:rPr lang="fr-FR" sz="1800" b="1" dirty="0"/>
              <a:t> </a:t>
            </a:r>
            <a:r>
              <a:rPr lang="fr-FR" sz="1800" cap="none" dirty="0"/>
              <a:t>(individuelle-collaborative)</a:t>
            </a:r>
          </a:p>
          <a:p>
            <a:pPr marL="0" indent="0" algn="ctr">
              <a:lnSpc>
                <a:spcPct val="100000"/>
              </a:lnSpc>
              <a:spcBef>
                <a:spcPts val="0"/>
              </a:spcBef>
              <a:buFont typeface="Arial" panose="020B0604020202020204" pitchFamily="34" charset="0"/>
              <a:buNone/>
            </a:pPr>
            <a:endParaRPr lang="fr-FR" sz="1000" cap="none" dirty="0"/>
          </a:p>
          <a:p>
            <a:pPr algn="just">
              <a:lnSpc>
                <a:spcPct val="100000"/>
              </a:lnSpc>
              <a:spcBef>
                <a:spcPts val="0"/>
              </a:spcBef>
            </a:pPr>
            <a:r>
              <a:rPr lang="fr-FR" sz="1800" cap="none" dirty="0"/>
              <a:t>Sources de données externes à l’IA, base de données documentaires  </a:t>
            </a:r>
          </a:p>
          <a:p>
            <a:pPr algn="just">
              <a:lnSpc>
                <a:spcPct val="100000"/>
              </a:lnSpc>
              <a:spcBef>
                <a:spcPts val="0"/>
              </a:spcBef>
            </a:pPr>
            <a:r>
              <a:rPr lang="fr-FR" sz="1800" cap="none" dirty="0"/>
              <a:t>Comparaison-évaluation</a:t>
            </a:r>
          </a:p>
        </p:txBody>
      </p:sp>
      <p:sp>
        <p:nvSpPr>
          <p:cNvPr id="4" name="Flèche : bas 3">
            <a:extLst>
              <a:ext uri="{FF2B5EF4-FFF2-40B4-BE49-F238E27FC236}">
                <a16:creationId xmlns:a16="http://schemas.microsoft.com/office/drawing/2014/main" id="{60451EA2-A8B3-4B89-A522-6AC19A0C21D5}"/>
              </a:ext>
            </a:extLst>
          </p:cNvPr>
          <p:cNvSpPr/>
          <p:nvPr/>
        </p:nvSpPr>
        <p:spPr>
          <a:xfrm rot="16200000">
            <a:off x="3800501" y="1957124"/>
            <a:ext cx="350874" cy="424565"/>
          </a:xfrm>
          <a:prstGeom prst="downArrow">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èche : bas 9">
            <a:extLst>
              <a:ext uri="{FF2B5EF4-FFF2-40B4-BE49-F238E27FC236}">
                <a16:creationId xmlns:a16="http://schemas.microsoft.com/office/drawing/2014/main" id="{B5776886-CA07-4395-872D-BEA5EA591F73}"/>
              </a:ext>
            </a:extLst>
          </p:cNvPr>
          <p:cNvSpPr/>
          <p:nvPr/>
        </p:nvSpPr>
        <p:spPr>
          <a:xfrm rot="16200000">
            <a:off x="7911985" y="1900086"/>
            <a:ext cx="350874" cy="424565"/>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èche : bas 10">
            <a:extLst>
              <a:ext uri="{FF2B5EF4-FFF2-40B4-BE49-F238E27FC236}">
                <a16:creationId xmlns:a16="http://schemas.microsoft.com/office/drawing/2014/main" id="{8BB45A6D-3BF8-4C50-9BE1-E159A3155283}"/>
              </a:ext>
            </a:extLst>
          </p:cNvPr>
          <p:cNvSpPr/>
          <p:nvPr/>
        </p:nvSpPr>
        <p:spPr>
          <a:xfrm>
            <a:off x="9990070" y="3211725"/>
            <a:ext cx="350874" cy="424565"/>
          </a:xfrm>
          <a:prstGeom prst="down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lèche : bas 11">
            <a:extLst>
              <a:ext uri="{FF2B5EF4-FFF2-40B4-BE49-F238E27FC236}">
                <a16:creationId xmlns:a16="http://schemas.microsoft.com/office/drawing/2014/main" id="{7DC3AE9E-87FA-43F4-BC51-2DCF0D644BBF}"/>
              </a:ext>
            </a:extLst>
          </p:cNvPr>
          <p:cNvSpPr/>
          <p:nvPr/>
        </p:nvSpPr>
        <p:spPr>
          <a:xfrm rot="5400000">
            <a:off x="8153177" y="4380135"/>
            <a:ext cx="350874" cy="424565"/>
          </a:xfrm>
          <a:prstGeom prst="down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space réservé du contenu 2">
            <a:extLst>
              <a:ext uri="{FF2B5EF4-FFF2-40B4-BE49-F238E27FC236}">
                <a16:creationId xmlns:a16="http://schemas.microsoft.com/office/drawing/2014/main" id="{1A2191B8-098E-4176-A566-563218CB8276}"/>
              </a:ext>
            </a:extLst>
          </p:cNvPr>
          <p:cNvSpPr txBox="1">
            <a:spLocks/>
          </p:cNvSpPr>
          <p:nvPr/>
        </p:nvSpPr>
        <p:spPr>
          <a:xfrm>
            <a:off x="4551323" y="3725205"/>
            <a:ext cx="3403707" cy="1840512"/>
          </a:xfrm>
          <a:prstGeom prst="rect">
            <a:avLst/>
          </a:prstGeom>
          <a:solidFill>
            <a:srgbClr val="92D050">
              <a:alpha val="35000"/>
            </a:srgbClr>
          </a:solidFill>
        </p:spPr>
        <p:txBody>
          <a:bodyPr vert="horz" lIns="91440" tIns="45720" rIns="91440" bIns="45720" rtlCol="0">
            <a:normAutofit fontScale="92500" lnSpcReduction="200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ctr">
              <a:spcBef>
                <a:spcPts val="0"/>
              </a:spcBef>
              <a:buFont typeface="Arial" panose="020B0604020202020204" pitchFamily="34" charset="0"/>
              <a:buNone/>
            </a:pPr>
            <a:r>
              <a:rPr lang="fr-FR" sz="1900" b="1" dirty="0"/>
              <a:t>IA : instruction </a:t>
            </a:r>
            <a:r>
              <a:rPr lang="fr-FR" sz="1900" b="1" cap="none" dirty="0"/>
              <a:t>(</a:t>
            </a:r>
            <a:r>
              <a:rPr lang="fr-FR" sz="1900" b="1" i="1" cap="none" dirty="0"/>
              <a:t>prompt</a:t>
            </a:r>
            <a:r>
              <a:rPr lang="fr-FR" sz="1900" b="1" cap="none" dirty="0"/>
              <a:t> 2)</a:t>
            </a:r>
            <a:endParaRPr lang="fr-FR" sz="1900" cap="none" dirty="0"/>
          </a:p>
          <a:p>
            <a:pPr algn="ctr">
              <a:spcBef>
                <a:spcPts val="0"/>
              </a:spcBef>
            </a:pPr>
            <a:r>
              <a:rPr lang="fr-FR" sz="1900" cap="none" dirty="0"/>
              <a:t>Vérification-confirmation</a:t>
            </a:r>
          </a:p>
          <a:p>
            <a:pPr algn="ctr">
              <a:spcBef>
                <a:spcPts val="0"/>
              </a:spcBef>
            </a:pPr>
            <a:r>
              <a:rPr lang="fr-FR" sz="1900" cap="none" dirty="0"/>
              <a:t>Contestation à l’aune des échanges et sources de données-documents externes </a:t>
            </a:r>
          </a:p>
          <a:p>
            <a:pPr algn="ctr">
              <a:spcBef>
                <a:spcPts val="0"/>
              </a:spcBef>
            </a:pPr>
            <a:r>
              <a:rPr lang="fr-FR" sz="1900" cap="none" dirty="0"/>
              <a:t>Génération de compléments</a:t>
            </a:r>
          </a:p>
        </p:txBody>
      </p:sp>
      <p:sp>
        <p:nvSpPr>
          <p:cNvPr id="14" name="Espace réservé du contenu 2">
            <a:extLst>
              <a:ext uri="{FF2B5EF4-FFF2-40B4-BE49-F238E27FC236}">
                <a16:creationId xmlns:a16="http://schemas.microsoft.com/office/drawing/2014/main" id="{27A8AAD7-DD9B-49FA-A4C0-8F9662E5AA6A}"/>
              </a:ext>
            </a:extLst>
          </p:cNvPr>
          <p:cNvSpPr txBox="1">
            <a:spLocks/>
          </p:cNvSpPr>
          <p:nvPr/>
        </p:nvSpPr>
        <p:spPr>
          <a:xfrm>
            <a:off x="361727" y="3636290"/>
            <a:ext cx="3403706" cy="2018342"/>
          </a:xfrm>
          <a:prstGeom prst="rect">
            <a:avLst/>
          </a:prstGeom>
          <a:solidFill>
            <a:srgbClr val="92D050">
              <a:alpha val="35000"/>
            </a:srgbClr>
          </a:solidFill>
        </p:spPr>
        <p:txBody>
          <a:bodyPr vert="horz" lIns="91440" tIns="45720" rIns="91440" bIns="45720" rtlCol="0">
            <a:no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ctr">
              <a:spcBef>
                <a:spcPts val="0"/>
              </a:spcBef>
              <a:buFont typeface="Arial" panose="020B0604020202020204" pitchFamily="34" charset="0"/>
              <a:buNone/>
            </a:pPr>
            <a:r>
              <a:rPr lang="fr-FR" sz="1800" b="1" dirty="0"/>
              <a:t>Réponse IA (2)</a:t>
            </a:r>
            <a:endParaRPr lang="fr-FR" sz="1800" dirty="0"/>
          </a:p>
          <a:p>
            <a:pPr algn="ctr">
              <a:lnSpc>
                <a:spcPct val="100000"/>
              </a:lnSpc>
              <a:spcBef>
                <a:spcPts val="0"/>
              </a:spcBef>
            </a:pPr>
            <a:r>
              <a:rPr lang="fr-FR" sz="1800" cap="none" dirty="0"/>
              <a:t>2</a:t>
            </a:r>
            <a:r>
              <a:rPr lang="fr-FR" sz="1800" cap="none" baseline="30000" dirty="0"/>
              <a:t>ème</a:t>
            </a:r>
            <a:r>
              <a:rPr lang="fr-FR" sz="1800" cap="none" dirty="0"/>
              <a:t> Analyse de la réponse  </a:t>
            </a:r>
          </a:p>
          <a:p>
            <a:pPr algn="ctr">
              <a:lnSpc>
                <a:spcPct val="100000"/>
              </a:lnSpc>
              <a:spcBef>
                <a:spcPts val="0"/>
              </a:spcBef>
            </a:pPr>
            <a:r>
              <a:rPr lang="fr-FR" sz="1800" cap="none" dirty="0"/>
              <a:t>Admissibilité production (erreurs, approximations, généralisation)</a:t>
            </a:r>
          </a:p>
          <a:p>
            <a:pPr algn="ctr">
              <a:lnSpc>
                <a:spcPct val="100000"/>
              </a:lnSpc>
              <a:spcBef>
                <a:spcPts val="0"/>
              </a:spcBef>
            </a:pPr>
            <a:r>
              <a:rPr lang="fr-FR" sz="1800" cap="none" dirty="0"/>
              <a:t>Corrections, ajustements (itération de </a:t>
            </a:r>
            <a:r>
              <a:rPr lang="fr-FR" sz="1800" i="1" cap="none" dirty="0"/>
              <a:t>prompts</a:t>
            </a:r>
            <a:r>
              <a:rPr lang="fr-FR" sz="1800" cap="none" dirty="0"/>
              <a:t> ?) </a:t>
            </a:r>
          </a:p>
        </p:txBody>
      </p:sp>
      <p:sp>
        <p:nvSpPr>
          <p:cNvPr id="15" name="Flèche : bas 14">
            <a:extLst>
              <a:ext uri="{FF2B5EF4-FFF2-40B4-BE49-F238E27FC236}">
                <a16:creationId xmlns:a16="http://schemas.microsoft.com/office/drawing/2014/main" id="{0CB9F84B-971E-4638-A0C5-2BAE443214CF}"/>
              </a:ext>
            </a:extLst>
          </p:cNvPr>
          <p:cNvSpPr/>
          <p:nvPr/>
        </p:nvSpPr>
        <p:spPr>
          <a:xfrm rot="5400000">
            <a:off x="3969583" y="4380135"/>
            <a:ext cx="350874" cy="424565"/>
          </a:xfrm>
          <a:prstGeom prst="down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Flèche : angle droit 19">
            <a:extLst>
              <a:ext uri="{FF2B5EF4-FFF2-40B4-BE49-F238E27FC236}">
                <a16:creationId xmlns:a16="http://schemas.microsoft.com/office/drawing/2014/main" id="{57A25AA4-21E5-4BD1-80F5-CA5AF0629328}"/>
              </a:ext>
            </a:extLst>
          </p:cNvPr>
          <p:cNvSpPr/>
          <p:nvPr/>
        </p:nvSpPr>
        <p:spPr>
          <a:xfrm rot="5400000">
            <a:off x="6131403" y="1242980"/>
            <a:ext cx="899803" cy="9438087"/>
          </a:xfrm>
          <a:prstGeom prst="bentUpArrow">
            <a:avLst>
              <a:gd name="adj1" fmla="val 50000"/>
              <a:gd name="adj2" fmla="val 25000"/>
              <a:gd name="adj3" fmla="val 50000"/>
            </a:avLst>
          </a:prstGeom>
          <a:gradFill flip="none" rotWithShape="1">
            <a:gsLst>
              <a:gs pos="17000">
                <a:schemeClr val="accent1">
                  <a:tint val="66000"/>
                  <a:satMod val="160000"/>
                </a:schemeClr>
              </a:gs>
              <a:gs pos="77000">
                <a:schemeClr val="accent1">
                  <a:tint val="44500"/>
                  <a:satMod val="160000"/>
                </a:schemeClr>
              </a:gs>
              <a:gs pos="100000">
                <a:schemeClr val="accent1">
                  <a:tint val="23500"/>
                  <a:satMod val="160000"/>
                </a:schemeClr>
              </a:gs>
            </a:gsLst>
            <a:path path="shape">
              <a:fillToRect l="50000" t="50000" r="50000" b="50000"/>
            </a:path>
            <a:tileRect/>
          </a:gradFill>
          <a:ln cap="fla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ZoneTexte 20">
            <a:extLst>
              <a:ext uri="{FF2B5EF4-FFF2-40B4-BE49-F238E27FC236}">
                <a16:creationId xmlns:a16="http://schemas.microsoft.com/office/drawing/2014/main" id="{4B49C283-7B8A-4455-A11A-36095000FA71}"/>
              </a:ext>
            </a:extLst>
          </p:cNvPr>
          <p:cNvSpPr txBox="1"/>
          <p:nvPr/>
        </p:nvSpPr>
        <p:spPr>
          <a:xfrm>
            <a:off x="5699090" y="5880745"/>
            <a:ext cx="1344509" cy="584775"/>
          </a:xfrm>
          <a:prstGeom prst="rect">
            <a:avLst/>
          </a:prstGeom>
          <a:noFill/>
        </p:spPr>
        <p:txBody>
          <a:bodyPr wrap="square" rtlCol="0">
            <a:spAutoFit/>
          </a:bodyPr>
          <a:lstStyle/>
          <a:p>
            <a:r>
              <a:rPr lang="fr-FR" sz="3200" b="1" cap="all" dirty="0">
                <a:solidFill>
                  <a:schemeClr val="bg1">
                    <a:lumMod val="50000"/>
                  </a:schemeClr>
                </a:solidFill>
              </a:rPr>
              <a:t>Bilan</a:t>
            </a:r>
            <a:r>
              <a:rPr lang="fr-FR" dirty="0"/>
              <a:t> </a:t>
            </a:r>
          </a:p>
        </p:txBody>
      </p:sp>
    </p:spTree>
    <p:extLst>
      <p:ext uri="{BB962C8B-B14F-4D97-AF65-F5344CB8AC3E}">
        <p14:creationId xmlns:p14="http://schemas.microsoft.com/office/powerpoint/2010/main" val="21462027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75B62F-589B-4241-AD89-8E951DF540AB}"/>
              </a:ext>
            </a:extLst>
          </p:cNvPr>
          <p:cNvSpPr>
            <a:spLocks noGrp="1"/>
          </p:cNvSpPr>
          <p:nvPr>
            <p:ph type="title"/>
          </p:nvPr>
        </p:nvSpPr>
        <p:spPr>
          <a:xfrm>
            <a:off x="1295540" y="242137"/>
            <a:ext cx="10364451" cy="624496"/>
          </a:xfrm>
        </p:spPr>
        <p:txBody>
          <a:bodyPr>
            <a:normAutofit/>
          </a:bodyPr>
          <a:lstStyle/>
          <a:p>
            <a:r>
              <a:rPr lang="fr-FR" dirty="0"/>
              <a:t>Intégration d’IA : bilan parcours -2</a:t>
            </a:r>
          </a:p>
        </p:txBody>
      </p:sp>
      <p:sp>
        <p:nvSpPr>
          <p:cNvPr id="17" name="Espace réservé du contenu 2">
            <a:extLst>
              <a:ext uri="{FF2B5EF4-FFF2-40B4-BE49-F238E27FC236}">
                <a16:creationId xmlns:a16="http://schemas.microsoft.com/office/drawing/2014/main" id="{FE034F23-EADA-4D74-AD40-D467240BF743}"/>
              </a:ext>
            </a:extLst>
          </p:cNvPr>
          <p:cNvSpPr txBox="1">
            <a:spLocks/>
          </p:cNvSpPr>
          <p:nvPr/>
        </p:nvSpPr>
        <p:spPr>
          <a:xfrm>
            <a:off x="1598690" y="1021876"/>
            <a:ext cx="10061301" cy="5090166"/>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ctr">
              <a:lnSpc>
                <a:spcPct val="100000"/>
              </a:lnSpc>
              <a:spcBef>
                <a:spcPts val="0"/>
              </a:spcBef>
              <a:buNone/>
            </a:pPr>
            <a:r>
              <a:rPr lang="fr-FR" sz="2400" b="1" dirty="0"/>
              <a:t>Bilan réflexif </a:t>
            </a:r>
            <a:r>
              <a:rPr lang="fr-FR" sz="2400" cap="none" dirty="0"/>
              <a:t>(collaboration)</a:t>
            </a:r>
          </a:p>
          <a:p>
            <a:pPr marL="0" indent="0" algn="ctr">
              <a:lnSpc>
                <a:spcPct val="100000"/>
              </a:lnSpc>
              <a:spcBef>
                <a:spcPts val="0"/>
              </a:spcBef>
              <a:buNone/>
            </a:pPr>
            <a:endParaRPr lang="fr-FR" sz="2400" cap="none" dirty="0"/>
          </a:p>
          <a:p>
            <a:pPr algn="just">
              <a:lnSpc>
                <a:spcPct val="100000"/>
              </a:lnSpc>
              <a:spcBef>
                <a:spcPts val="0"/>
              </a:spcBef>
            </a:pPr>
            <a:r>
              <a:rPr lang="fr-FR" sz="2400" cap="none" dirty="0"/>
              <a:t>Analyse fine du résultat : sémantique, syntaxe, rhétorique, argumentation, genres discursifs, cohésion-cohérence... </a:t>
            </a:r>
          </a:p>
          <a:p>
            <a:pPr algn="just">
              <a:lnSpc>
                <a:spcPct val="100000"/>
              </a:lnSpc>
              <a:spcBef>
                <a:spcPts val="0"/>
              </a:spcBef>
            </a:pPr>
            <a:r>
              <a:rPr lang="fr-FR" sz="2400" cap="none" dirty="0"/>
              <a:t>Données sélectionnées pour les </a:t>
            </a:r>
            <a:r>
              <a:rPr lang="fr-FR" sz="2400" i="1" cap="none" dirty="0"/>
              <a:t>prompts, </a:t>
            </a:r>
            <a:r>
              <a:rPr lang="fr-FR" sz="2400" cap="none" dirty="0"/>
              <a:t>repérage de biais générés, évités...  </a:t>
            </a:r>
          </a:p>
          <a:p>
            <a:pPr algn="just">
              <a:lnSpc>
                <a:spcPct val="100000"/>
              </a:lnSpc>
              <a:spcBef>
                <a:spcPts val="0"/>
              </a:spcBef>
            </a:pPr>
            <a:r>
              <a:rPr lang="fr-FR" sz="2400" cap="none" dirty="0"/>
              <a:t>Analyse de l’interaction avec l’IA, conscientisation de l’imitation de traitement humain, etc. </a:t>
            </a:r>
          </a:p>
          <a:p>
            <a:pPr algn="just">
              <a:lnSpc>
                <a:spcPct val="100000"/>
              </a:lnSpc>
              <a:spcBef>
                <a:spcPts val="0"/>
              </a:spcBef>
            </a:pPr>
            <a:r>
              <a:rPr lang="fr-FR" sz="2400" cap="none" dirty="0"/>
              <a:t>Expérience apprenante : qu’est-ce qui a été compris, stabilisé, clarifié, plus-value de l’approche processuelle.</a:t>
            </a:r>
          </a:p>
          <a:p>
            <a:pPr>
              <a:lnSpc>
                <a:spcPct val="100000"/>
              </a:lnSpc>
              <a:spcBef>
                <a:spcPts val="0"/>
              </a:spcBef>
            </a:pPr>
            <a:r>
              <a:rPr lang="fr-FR" sz="2400" cap="none" dirty="0"/>
              <a:t>Mise en évidence des traitements cognitifs (instrumentés ou pas) des participants (apprenants). </a:t>
            </a:r>
          </a:p>
          <a:p>
            <a:pPr marL="0" indent="0">
              <a:lnSpc>
                <a:spcPct val="100000"/>
              </a:lnSpc>
              <a:spcBef>
                <a:spcPts val="0"/>
              </a:spcBef>
              <a:buNone/>
            </a:pPr>
            <a:endParaRPr lang="fr-FR" sz="1000" cap="none" dirty="0"/>
          </a:p>
          <a:p>
            <a:pPr marL="0" indent="0" algn="ctr">
              <a:lnSpc>
                <a:spcPct val="100000"/>
              </a:lnSpc>
              <a:spcBef>
                <a:spcPts val="0"/>
              </a:spcBef>
              <a:buNone/>
            </a:pPr>
            <a:r>
              <a:rPr lang="fr-FR" sz="2400" cap="none" dirty="0"/>
              <a:t>Mise en évidence du </a:t>
            </a:r>
            <a:r>
              <a:rPr lang="fr-FR" sz="2400" b="1" cap="none" dirty="0"/>
              <a:t>processus</a:t>
            </a:r>
            <a:r>
              <a:rPr lang="fr-FR" sz="2400" cap="none" dirty="0"/>
              <a:t> au détriment d’un </a:t>
            </a:r>
            <a:r>
              <a:rPr lang="fr-FR" sz="2400" b="1" cap="none" dirty="0"/>
              <a:t>saut naïf vers un résultat</a:t>
            </a:r>
            <a:r>
              <a:rPr lang="fr-FR" sz="2400" cap="none" dirty="0"/>
              <a:t>... soit une </a:t>
            </a:r>
            <a:r>
              <a:rPr lang="fr-FR" sz="2400" b="1" cap="none" dirty="0"/>
              <a:t>performance</a:t>
            </a:r>
            <a:r>
              <a:rPr lang="fr-FR" sz="2400" cap="none" dirty="0"/>
              <a:t> instrumentée par l’IA ! </a:t>
            </a:r>
          </a:p>
          <a:p>
            <a:pPr>
              <a:lnSpc>
                <a:spcPct val="100000"/>
              </a:lnSpc>
              <a:spcBef>
                <a:spcPts val="0"/>
              </a:spcBef>
            </a:pPr>
            <a:endParaRPr lang="fr-FR" sz="2400" cap="none" dirty="0"/>
          </a:p>
        </p:txBody>
      </p:sp>
      <p:sp>
        <p:nvSpPr>
          <p:cNvPr id="19" name="Flèche : droite rayée 18">
            <a:extLst>
              <a:ext uri="{FF2B5EF4-FFF2-40B4-BE49-F238E27FC236}">
                <a16:creationId xmlns:a16="http://schemas.microsoft.com/office/drawing/2014/main" id="{1C0E0FA1-64A9-4073-A683-A6BB1B4E9CB1}"/>
              </a:ext>
            </a:extLst>
          </p:cNvPr>
          <p:cNvSpPr/>
          <p:nvPr/>
        </p:nvSpPr>
        <p:spPr>
          <a:xfrm>
            <a:off x="301793" y="2942463"/>
            <a:ext cx="1158639" cy="624496"/>
          </a:xfrm>
          <a:prstGeom prst="stripedRightArrow">
            <a:avLst>
              <a:gd name="adj1" fmla="val 50000"/>
              <a:gd name="adj2" fmla="val 47815"/>
            </a:avLst>
          </a:prstGeom>
          <a:gradFill>
            <a:gsLst>
              <a:gs pos="0">
                <a:schemeClr val="accent1">
                  <a:lumMod val="40000"/>
                  <a:lumOff val="60000"/>
                </a:schemeClr>
              </a:gs>
              <a:gs pos="100000">
                <a:schemeClr val="bg1">
                  <a:shade val="64000"/>
                  <a:lumMod val="88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lumMod val="50000"/>
                  </a:schemeClr>
                </a:solidFill>
              </a:rPr>
              <a:t>BILAN</a:t>
            </a:r>
            <a:r>
              <a:rPr lang="fr-FR" dirty="0"/>
              <a:t> </a:t>
            </a:r>
          </a:p>
        </p:txBody>
      </p:sp>
    </p:spTree>
    <p:extLst>
      <p:ext uri="{BB962C8B-B14F-4D97-AF65-F5344CB8AC3E}">
        <p14:creationId xmlns:p14="http://schemas.microsoft.com/office/powerpoint/2010/main" val="3312930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xEl>
                                              <p:pRg st="8" end="8"/>
                                            </p:txEl>
                                          </p:spTgt>
                                        </p:tgtEl>
                                        <p:attrNameLst>
                                          <p:attrName>style.visibility</p:attrName>
                                        </p:attrNameLst>
                                      </p:cBhvr>
                                      <p:to>
                                        <p:strVal val="visible"/>
                                      </p:to>
                                    </p:set>
                                    <p:animEffect transition="in" filter="fade">
                                      <p:cBhvr>
                                        <p:cTn id="7" dur="1000"/>
                                        <p:tgtEl>
                                          <p:spTgt spid="17">
                                            <p:txEl>
                                              <p:pRg st="8" end="8"/>
                                            </p:txEl>
                                          </p:spTgt>
                                        </p:tgtEl>
                                      </p:cBhvr>
                                    </p:animEffect>
                                    <p:anim calcmode="lin" valueType="num">
                                      <p:cBhvr>
                                        <p:cTn id="8" dur="10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9" dur="10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75B62F-589B-4241-AD89-8E951DF540AB}"/>
              </a:ext>
            </a:extLst>
          </p:cNvPr>
          <p:cNvSpPr>
            <a:spLocks noGrp="1"/>
          </p:cNvSpPr>
          <p:nvPr>
            <p:ph type="title"/>
          </p:nvPr>
        </p:nvSpPr>
        <p:spPr>
          <a:xfrm>
            <a:off x="1284654" y="207470"/>
            <a:ext cx="10364451" cy="624496"/>
          </a:xfrm>
        </p:spPr>
        <p:txBody>
          <a:bodyPr>
            <a:normAutofit/>
          </a:bodyPr>
          <a:lstStyle/>
          <a:p>
            <a:r>
              <a:rPr lang="fr-FR" dirty="0"/>
              <a:t>Intégration d’IA : exemple de </a:t>
            </a:r>
            <a:r>
              <a:rPr lang="fr-FR" i="1" dirty="0"/>
              <a:t>prompt </a:t>
            </a:r>
            <a:r>
              <a:rPr lang="fr-FR" dirty="0"/>
              <a:t>élaboré</a:t>
            </a:r>
          </a:p>
        </p:txBody>
      </p:sp>
      <p:sp>
        <p:nvSpPr>
          <p:cNvPr id="19" name="Espace réservé du contenu 2">
            <a:extLst>
              <a:ext uri="{FF2B5EF4-FFF2-40B4-BE49-F238E27FC236}">
                <a16:creationId xmlns:a16="http://schemas.microsoft.com/office/drawing/2014/main" id="{69614698-45BB-4599-91B7-E097AF9E1EBE}"/>
              </a:ext>
            </a:extLst>
          </p:cNvPr>
          <p:cNvSpPr>
            <a:spLocks noGrp="1"/>
          </p:cNvSpPr>
          <p:nvPr>
            <p:ph sz="quarter" idx="13"/>
          </p:nvPr>
        </p:nvSpPr>
        <p:spPr>
          <a:xfrm>
            <a:off x="109182" y="1016976"/>
            <a:ext cx="12016853" cy="729937"/>
          </a:xfrm>
        </p:spPr>
        <p:txBody>
          <a:bodyPr>
            <a:normAutofit fontScale="92500"/>
          </a:bodyPr>
          <a:lstStyle/>
          <a:p>
            <a:pPr marL="0" indent="0" algn="ctr">
              <a:lnSpc>
                <a:spcPct val="110000"/>
              </a:lnSpc>
              <a:spcBef>
                <a:spcPts val="0"/>
              </a:spcBef>
              <a:buNone/>
            </a:pPr>
            <a:r>
              <a:rPr lang="fr-FR" sz="1800" b="1" dirty="0"/>
              <a:t>Planification </a:t>
            </a:r>
            <a:r>
              <a:rPr lang="fr-FR" sz="1800" dirty="0"/>
              <a:t>(6 critères) = </a:t>
            </a:r>
            <a:r>
              <a:rPr lang="fr-FR" sz="1800" b="1" dirty="0">
                <a:highlight>
                  <a:srgbClr val="FFFF00"/>
                </a:highlight>
              </a:rPr>
              <a:t>ROLE IA</a:t>
            </a:r>
            <a:r>
              <a:rPr lang="fr-FR" sz="1800" b="1" dirty="0"/>
              <a:t> – </a:t>
            </a:r>
            <a:r>
              <a:rPr lang="fr-FR" sz="1800" b="1" dirty="0">
                <a:highlight>
                  <a:srgbClr val="CCFF99"/>
                </a:highlight>
              </a:rPr>
              <a:t>contextualisation</a:t>
            </a:r>
            <a:r>
              <a:rPr lang="fr-FR" sz="1800" b="1" dirty="0"/>
              <a:t> – </a:t>
            </a:r>
            <a:r>
              <a:rPr lang="fr-FR" sz="1800" b="1" dirty="0">
                <a:highlight>
                  <a:srgbClr val="99CCFF"/>
                </a:highlight>
              </a:rPr>
              <a:t>détails Tâche</a:t>
            </a:r>
            <a:r>
              <a:rPr lang="fr-FR" sz="1800" b="1" dirty="0"/>
              <a:t> – </a:t>
            </a:r>
            <a:r>
              <a:rPr lang="fr-FR" sz="1800" b="1" dirty="0">
                <a:highlight>
                  <a:srgbClr val="FF9933"/>
                </a:highlight>
              </a:rPr>
              <a:t>contraintes</a:t>
            </a:r>
            <a:r>
              <a:rPr lang="fr-FR" sz="1800" b="1" dirty="0"/>
              <a:t> – </a:t>
            </a:r>
            <a:r>
              <a:rPr lang="fr-FR" sz="1800" b="1" dirty="0">
                <a:highlight>
                  <a:srgbClr val="FF99CC"/>
                </a:highlight>
              </a:rPr>
              <a:t>format présentation </a:t>
            </a:r>
          </a:p>
          <a:p>
            <a:pPr marL="0" indent="0" algn="ctr">
              <a:lnSpc>
                <a:spcPct val="110000"/>
              </a:lnSpc>
              <a:spcBef>
                <a:spcPts val="0"/>
              </a:spcBef>
              <a:buNone/>
            </a:pPr>
            <a:r>
              <a:rPr lang="fr-FR" sz="1800" dirty="0"/>
              <a:t>Et... </a:t>
            </a:r>
            <a:r>
              <a:rPr lang="fr-FR" sz="1800" dirty="0">
                <a:highlight>
                  <a:srgbClr val="CC99FF"/>
                </a:highlight>
              </a:rPr>
              <a:t>compléments </a:t>
            </a:r>
            <a:r>
              <a:rPr lang="fr-FR" sz="1800" b="1" dirty="0">
                <a:highlight>
                  <a:srgbClr val="CC99FF"/>
                </a:highlight>
              </a:rPr>
              <a:t>réponse</a:t>
            </a:r>
            <a:endParaRPr lang="fr-FR" sz="1800" b="1" cap="none" dirty="0">
              <a:highlight>
                <a:srgbClr val="CC99FF"/>
              </a:highlight>
            </a:endParaRPr>
          </a:p>
          <a:p>
            <a:pPr marL="0" indent="0" algn="just">
              <a:buNone/>
            </a:pPr>
            <a:endParaRPr lang="fr-FR" cap="none" dirty="0"/>
          </a:p>
        </p:txBody>
      </p:sp>
      <p:sp>
        <p:nvSpPr>
          <p:cNvPr id="21" name="ZoneTexte 20">
            <a:extLst>
              <a:ext uri="{FF2B5EF4-FFF2-40B4-BE49-F238E27FC236}">
                <a16:creationId xmlns:a16="http://schemas.microsoft.com/office/drawing/2014/main" id="{839DE914-E986-4F0A-9065-0115D75587E8}"/>
              </a:ext>
            </a:extLst>
          </p:cNvPr>
          <p:cNvSpPr txBox="1"/>
          <p:nvPr/>
        </p:nvSpPr>
        <p:spPr>
          <a:xfrm>
            <a:off x="252483" y="1967897"/>
            <a:ext cx="11723427" cy="4308872"/>
          </a:xfrm>
          <a:prstGeom prst="rect">
            <a:avLst/>
          </a:prstGeom>
          <a:noFill/>
        </p:spPr>
        <p:txBody>
          <a:bodyPr wrap="square" rtlCol="0">
            <a:spAutoFit/>
          </a:bodyPr>
          <a:lstStyle/>
          <a:p>
            <a:pPr algn="just"/>
            <a:r>
              <a:rPr lang="fr-FR" sz="2400" b="1" dirty="0"/>
              <a:t>(Rôle)</a:t>
            </a:r>
            <a:r>
              <a:rPr lang="fr-FR" sz="2400" dirty="0"/>
              <a:t> </a:t>
            </a:r>
            <a:r>
              <a:rPr lang="fr-FR" sz="2400" dirty="0">
                <a:highlight>
                  <a:srgbClr val="FFFF99"/>
                </a:highlight>
              </a:rPr>
              <a:t>en tant que spécialiste des sciences de l'Éducation</a:t>
            </a:r>
            <a:r>
              <a:rPr lang="fr-FR" sz="2400" dirty="0"/>
              <a:t>, </a:t>
            </a:r>
            <a:r>
              <a:rPr lang="fr-FR" sz="2400" b="1" dirty="0"/>
              <a:t>(contexte)</a:t>
            </a:r>
            <a:r>
              <a:rPr lang="fr-FR" sz="2400" dirty="0"/>
              <a:t> </a:t>
            </a:r>
            <a:r>
              <a:rPr lang="fr-FR" sz="2400" dirty="0">
                <a:highlight>
                  <a:srgbClr val="CCFF99"/>
                </a:highlight>
              </a:rPr>
              <a:t>je veux que tu présentes comment interpréter la taxonomie de Bloom et ses évolutions plus récentes à des étudiants en Master MEEF.</a:t>
            </a:r>
            <a:r>
              <a:rPr lang="fr-FR" sz="2400" dirty="0"/>
              <a:t> </a:t>
            </a:r>
          </a:p>
          <a:p>
            <a:pPr algn="just"/>
            <a:r>
              <a:rPr lang="fr-FR" sz="2400" b="1" dirty="0"/>
              <a:t>(Explicitation tâche)</a:t>
            </a:r>
            <a:r>
              <a:rPr lang="fr-FR" sz="2400" dirty="0"/>
              <a:t> </a:t>
            </a:r>
            <a:r>
              <a:rPr lang="fr-FR" sz="2400" dirty="0">
                <a:highlight>
                  <a:srgbClr val="99CCFF"/>
                </a:highlight>
              </a:rPr>
              <a:t>Il s'agit concrètement d'établir des liens illustrés d'exemples entre ce concept et des activités d'apprentissage potentielles.</a:t>
            </a:r>
          </a:p>
          <a:p>
            <a:pPr algn="just"/>
            <a:r>
              <a:rPr lang="fr-FR" sz="2400" b="1" dirty="0"/>
              <a:t>(Contraintes)</a:t>
            </a:r>
            <a:r>
              <a:rPr lang="fr-FR" sz="2400" dirty="0"/>
              <a:t> </a:t>
            </a:r>
            <a:r>
              <a:rPr lang="fr-FR" sz="2400" dirty="0">
                <a:highlight>
                  <a:srgbClr val="FF9933"/>
                </a:highlight>
              </a:rPr>
              <a:t>Je souhaite que tu étayes tes propositions en concevant une progression dans l'appréhension de ce concept fondamental et des activités qui lui seraient liées.</a:t>
            </a:r>
            <a:r>
              <a:rPr lang="fr-FR" sz="2400" dirty="0"/>
              <a:t> </a:t>
            </a:r>
          </a:p>
          <a:p>
            <a:pPr algn="just"/>
            <a:r>
              <a:rPr lang="fr-FR" sz="2400" b="1" dirty="0"/>
              <a:t>(Format)</a:t>
            </a:r>
            <a:r>
              <a:rPr lang="fr-FR" sz="2400" dirty="0"/>
              <a:t> </a:t>
            </a:r>
            <a:r>
              <a:rPr lang="fr-FR" sz="2400" dirty="0">
                <a:highlight>
                  <a:srgbClr val="FF99CC"/>
                </a:highlight>
              </a:rPr>
              <a:t>ton texte de réponse peut utiliser des listes à puces, mais doit rester concis...</a:t>
            </a:r>
          </a:p>
          <a:p>
            <a:pPr algn="just"/>
            <a:r>
              <a:rPr lang="fr-FR" sz="2400" b="1" dirty="0"/>
              <a:t>(Compléments)</a:t>
            </a:r>
            <a:r>
              <a:rPr lang="fr-FR" sz="2400" dirty="0"/>
              <a:t> </a:t>
            </a:r>
            <a:r>
              <a:rPr lang="fr-FR" sz="2400" dirty="0">
                <a:highlight>
                  <a:srgbClr val="CC99FF"/>
                </a:highlight>
              </a:rPr>
              <a:t>tu peux mettre en exergue (en police grasse) des éléments essentiels comme des notions clés (par exemple) et proposer des liens hypertextes vers des ressources en ligne</a:t>
            </a:r>
            <a:r>
              <a:rPr lang="fr-FR" sz="2400" dirty="0"/>
              <a:t>.</a:t>
            </a:r>
          </a:p>
          <a:p>
            <a:pPr algn="just"/>
            <a:endParaRPr lang="fr-FR" sz="1000" dirty="0"/>
          </a:p>
          <a:p>
            <a:pPr algn="ctr"/>
            <a:r>
              <a:rPr lang="fr-FR" sz="2400" dirty="0">
                <a:solidFill>
                  <a:schemeClr val="accent1">
                    <a:lumMod val="50000"/>
                  </a:schemeClr>
                </a:solidFill>
                <a:hlinkClick r:id="rId2">
                  <a:extLst>
                    <a:ext uri="{A12FA001-AC4F-418D-AE19-62706E023703}">
                      <ahyp:hlinkClr xmlns:ahyp="http://schemas.microsoft.com/office/drawing/2018/hyperlinkcolor" val="tx"/>
                    </a:ext>
                  </a:extLst>
                </a:hlinkClick>
              </a:rPr>
              <a:t>Réponse</a:t>
            </a:r>
            <a:r>
              <a:rPr lang="fr-FR" sz="2400" dirty="0">
                <a:solidFill>
                  <a:schemeClr val="accent1">
                    <a:lumMod val="50000"/>
                  </a:schemeClr>
                </a:solidFill>
              </a:rPr>
              <a:t> IA (Chat GPT 3.5)</a:t>
            </a:r>
            <a:r>
              <a:rPr lang="fr-FR" sz="2400" dirty="0"/>
              <a:t> </a:t>
            </a:r>
          </a:p>
        </p:txBody>
      </p:sp>
      <p:sp>
        <p:nvSpPr>
          <p:cNvPr id="23" name="Espace réservé du contenu 2">
            <a:extLst>
              <a:ext uri="{FF2B5EF4-FFF2-40B4-BE49-F238E27FC236}">
                <a16:creationId xmlns:a16="http://schemas.microsoft.com/office/drawing/2014/main" id="{CB51D83C-4076-4876-B186-34FC65D0C80E}"/>
              </a:ext>
            </a:extLst>
          </p:cNvPr>
          <p:cNvSpPr txBox="1">
            <a:spLocks/>
          </p:cNvSpPr>
          <p:nvPr/>
        </p:nvSpPr>
        <p:spPr>
          <a:xfrm>
            <a:off x="252483" y="6366681"/>
            <a:ext cx="8782335" cy="491319"/>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Font typeface="Arial" panose="020B0604020202020204" pitchFamily="34" charset="0"/>
              <a:buNone/>
            </a:pPr>
            <a:r>
              <a:rPr lang="fr-FR" sz="1800" b="1" cap="none" dirty="0">
                <a:solidFill>
                  <a:schemeClr val="accent1">
                    <a:lumMod val="50000"/>
                  </a:schemeClr>
                </a:solidFill>
                <a:hlinkClick r:id="rId3">
                  <a:extLst>
                    <a:ext uri="{A12FA001-AC4F-418D-AE19-62706E023703}">
                      <ahyp:hlinkClr xmlns:ahyp="http://schemas.microsoft.com/office/drawing/2018/hyperlinkcolor" val="tx"/>
                    </a:ext>
                  </a:extLst>
                </a:hlinkClick>
              </a:rPr>
              <a:t>Chaire UNESCO </a:t>
            </a:r>
            <a:r>
              <a:rPr lang="fr-FR" sz="1800" cap="none" dirty="0"/>
              <a:t>« Apprendre à conditionner </a:t>
            </a:r>
            <a:r>
              <a:rPr lang="fr-FR" sz="1800" cap="none" dirty="0" err="1"/>
              <a:t>ChatGPT</a:t>
            </a:r>
            <a:r>
              <a:rPr lang="fr-FR" sz="1800" cap="none" dirty="0"/>
              <a:t> pour créer des modèles sur mesure »)</a:t>
            </a:r>
          </a:p>
        </p:txBody>
      </p:sp>
    </p:spTree>
    <p:extLst>
      <p:ext uri="{BB962C8B-B14F-4D97-AF65-F5344CB8AC3E}">
        <p14:creationId xmlns:p14="http://schemas.microsoft.com/office/powerpoint/2010/main" val="3464916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EB2175D-8EF6-4D25-92BB-6BD89104AFCD}"/>
              </a:ext>
            </a:extLst>
          </p:cNvPr>
          <p:cNvSpPr>
            <a:spLocks noGrp="1"/>
          </p:cNvSpPr>
          <p:nvPr>
            <p:ph sz="quarter" idx="13"/>
          </p:nvPr>
        </p:nvSpPr>
        <p:spPr>
          <a:xfrm>
            <a:off x="271463" y="1588383"/>
            <a:ext cx="5657850" cy="4945348"/>
          </a:xfrm>
        </p:spPr>
        <p:txBody>
          <a:bodyPr>
            <a:noAutofit/>
          </a:bodyPr>
          <a:lstStyle/>
          <a:p>
            <a:pPr marL="0" indent="0">
              <a:buNone/>
            </a:pPr>
            <a:r>
              <a:rPr lang="fr-FR" sz="2400" b="1" dirty="0"/>
              <a:t>IA générative </a:t>
            </a:r>
            <a:r>
              <a:rPr lang="fr-FR" sz="2400" dirty="0"/>
              <a:t>(</a:t>
            </a:r>
            <a:r>
              <a:rPr lang="fr-FR" sz="2400" u="sng" cap="none" dirty="0"/>
              <a:t>offre</a:t>
            </a:r>
            <a:r>
              <a:rPr lang="fr-FR" sz="2400" cap="none" dirty="0"/>
              <a:t> de performance)</a:t>
            </a:r>
          </a:p>
          <a:p>
            <a:r>
              <a:rPr lang="fr-FR" sz="2400" cap="none" dirty="0" err="1"/>
              <a:t>Simplexité</a:t>
            </a:r>
            <a:r>
              <a:rPr lang="fr-FR" sz="2400" cap="none" dirty="0"/>
              <a:t> - Immédiateté (temps court)</a:t>
            </a:r>
          </a:p>
          <a:p>
            <a:r>
              <a:rPr lang="fr-FR" sz="2400" cap="none" dirty="0"/>
              <a:t>Production structurée-organisée (≠ de Wikipédia)</a:t>
            </a:r>
          </a:p>
          <a:p>
            <a:r>
              <a:rPr lang="fr-FR" sz="2400" cap="none" dirty="0"/>
              <a:t>Imitation d’intelligence humaine </a:t>
            </a:r>
          </a:p>
          <a:p>
            <a:r>
              <a:rPr lang="fr-FR" sz="2400" cap="none" dirty="0"/>
              <a:t>Traitements de données puissant</a:t>
            </a:r>
          </a:p>
          <a:p>
            <a:r>
              <a:rPr lang="fr-FR" sz="2400" cap="none" dirty="0"/>
              <a:t>« Intelligence » algorithmique </a:t>
            </a:r>
          </a:p>
          <a:p>
            <a:r>
              <a:rPr lang="fr-FR" sz="2400" cap="none" dirty="0"/>
              <a:t>Créativité accidentelle (hallucinante ?)  </a:t>
            </a:r>
          </a:p>
        </p:txBody>
      </p:sp>
      <p:sp>
        <p:nvSpPr>
          <p:cNvPr id="5" name="Espace réservé du contenu 2">
            <a:extLst>
              <a:ext uri="{FF2B5EF4-FFF2-40B4-BE49-F238E27FC236}">
                <a16:creationId xmlns:a16="http://schemas.microsoft.com/office/drawing/2014/main" id="{91444C96-C1E4-48A8-8118-32CFCC72C2EE}"/>
              </a:ext>
            </a:extLst>
          </p:cNvPr>
          <p:cNvSpPr txBox="1">
            <a:spLocks/>
          </p:cNvSpPr>
          <p:nvPr/>
        </p:nvSpPr>
        <p:spPr>
          <a:xfrm>
            <a:off x="6067581" y="1588383"/>
            <a:ext cx="5852956" cy="4945349"/>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Font typeface="Arial" panose="020B0604020202020204" pitchFamily="34" charset="0"/>
              <a:buNone/>
            </a:pPr>
            <a:r>
              <a:rPr lang="fr-FR" sz="3100" b="1" dirty="0"/>
              <a:t>Apprenants</a:t>
            </a:r>
            <a:r>
              <a:rPr lang="fr-FR" sz="3100" dirty="0"/>
              <a:t> (</a:t>
            </a:r>
            <a:r>
              <a:rPr lang="fr-FR" sz="3100" u="sng" cap="none" dirty="0"/>
              <a:t>besoin</a:t>
            </a:r>
            <a:r>
              <a:rPr lang="fr-FR" sz="3100" cap="none" dirty="0"/>
              <a:t> de compétences)</a:t>
            </a:r>
            <a:endParaRPr lang="fr-FR" sz="3100" dirty="0"/>
          </a:p>
          <a:p>
            <a:pPr lvl="0">
              <a:buClr>
                <a:prstClr val="black"/>
              </a:buClr>
            </a:pPr>
            <a:r>
              <a:rPr lang="fr-FR" sz="2600" cap="none" dirty="0">
                <a:solidFill>
                  <a:prstClr val="black"/>
                </a:solidFill>
              </a:rPr>
              <a:t>Maturation cognitive (temps long)</a:t>
            </a:r>
          </a:p>
          <a:p>
            <a:pPr lvl="0">
              <a:buClr>
                <a:prstClr val="black"/>
              </a:buClr>
            </a:pPr>
            <a:r>
              <a:rPr lang="fr-FR" sz="2600" cap="none" dirty="0">
                <a:solidFill>
                  <a:prstClr val="black"/>
                </a:solidFill>
              </a:rPr>
              <a:t>Autonomisation (régulation-réflexivité-métacognition)</a:t>
            </a:r>
          </a:p>
          <a:p>
            <a:pPr lvl="0">
              <a:buClr>
                <a:prstClr val="black"/>
              </a:buClr>
            </a:pPr>
            <a:r>
              <a:rPr lang="fr-FR" sz="2600" cap="none" dirty="0">
                <a:solidFill>
                  <a:prstClr val="black"/>
                </a:solidFill>
              </a:rPr>
              <a:t>Élaboration en phases – processus (tissage de liens)</a:t>
            </a:r>
          </a:p>
          <a:p>
            <a:pPr lvl="0">
              <a:buClr>
                <a:prstClr val="black"/>
              </a:buClr>
            </a:pPr>
            <a:r>
              <a:rPr lang="fr-FR" sz="2600" cap="none" dirty="0">
                <a:solidFill>
                  <a:prstClr val="black"/>
                </a:solidFill>
              </a:rPr>
              <a:t>Traitement d’informations laborieux</a:t>
            </a:r>
          </a:p>
          <a:p>
            <a:pPr lvl="0">
              <a:buClr>
                <a:prstClr val="black"/>
              </a:buClr>
            </a:pPr>
            <a:r>
              <a:rPr lang="fr-FR" sz="2600" cap="none" dirty="0">
                <a:solidFill>
                  <a:prstClr val="black"/>
                </a:solidFill>
              </a:rPr>
              <a:t>Intelligences heuristique </a:t>
            </a:r>
            <a:r>
              <a:rPr lang="fr-FR" sz="2600" i="1" cap="none" dirty="0">
                <a:solidFill>
                  <a:prstClr val="black"/>
                </a:solidFill>
              </a:rPr>
              <a:t>vs</a:t>
            </a:r>
            <a:r>
              <a:rPr lang="fr-FR" sz="2600" cap="none" dirty="0">
                <a:solidFill>
                  <a:prstClr val="black"/>
                </a:solidFill>
              </a:rPr>
              <a:t> algorithmique (système 1/2 cf. Daniel Kahneman, Olivier Houdé) </a:t>
            </a:r>
          </a:p>
          <a:p>
            <a:pPr lvl="0">
              <a:buClr>
                <a:prstClr val="black"/>
              </a:buClr>
            </a:pPr>
            <a:r>
              <a:rPr lang="fr-FR" sz="2600" cap="none" dirty="0">
                <a:solidFill>
                  <a:prstClr val="black"/>
                </a:solidFill>
              </a:rPr>
              <a:t> Raisonnement - créativité - invention</a:t>
            </a:r>
          </a:p>
          <a:p>
            <a:pPr marL="0" indent="0" algn="just">
              <a:buNone/>
            </a:pPr>
            <a:endParaRPr lang="fr-FR" sz="1600" cap="none" dirty="0"/>
          </a:p>
        </p:txBody>
      </p:sp>
      <p:sp>
        <p:nvSpPr>
          <p:cNvPr id="6" name="Espace réservé du contenu 2">
            <a:extLst>
              <a:ext uri="{FF2B5EF4-FFF2-40B4-BE49-F238E27FC236}">
                <a16:creationId xmlns:a16="http://schemas.microsoft.com/office/drawing/2014/main" id="{A348735E-EC82-4F73-A3F1-E1E807CED189}"/>
              </a:ext>
            </a:extLst>
          </p:cNvPr>
          <p:cNvSpPr txBox="1">
            <a:spLocks/>
          </p:cNvSpPr>
          <p:nvPr/>
        </p:nvSpPr>
        <p:spPr>
          <a:xfrm>
            <a:off x="2374232" y="324269"/>
            <a:ext cx="8005010" cy="1007225"/>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ctr">
              <a:lnSpc>
                <a:spcPct val="100000"/>
              </a:lnSpc>
              <a:spcBef>
                <a:spcPts val="600"/>
              </a:spcBef>
              <a:buFont typeface="Arial" panose="020B0604020202020204" pitchFamily="34" charset="0"/>
              <a:buNone/>
            </a:pPr>
            <a:r>
              <a:rPr lang="fr-FR" sz="2800" dirty="0"/>
              <a:t>oppositions Binaires, pour un nouveau </a:t>
            </a:r>
          </a:p>
          <a:p>
            <a:pPr marL="0" indent="0" algn="ctr">
              <a:lnSpc>
                <a:spcPct val="100000"/>
              </a:lnSpc>
              <a:spcBef>
                <a:spcPts val="600"/>
              </a:spcBef>
              <a:buFont typeface="Arial" panose="020B0604020202020204" pitchFamily="34" charset="0"/>
              <a:buNone/>
            </a:pPr>
            <a:r>
              <a:rPr lang="fr-FR" sz="2800" dirty="0"/>
              <a:t>paradigme D’évaluation </a:t>
            </a:r>
            <a:r>
              <a:rPr lang="fr-FR" dirty="0"/>
              <a:t>? </a:t>
            </a:r>
            <a:endParaRPr lang="fr-FR" cap="none" dirty="0"/>
          </a:p>
        </p:txBody>
      </p:sp>
    </p:spTree>
    <p:extLst>
      <p:ext uri="{BB962C8B-B14F-4D97-AF65-F5344CB8AC3E}">
        <p14:creationId xmlns:p14="http://schemas.microsoft.com/office/powerpoint/2010/main" val="11216290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75B62F-589B-4241-AD89-8E951DF540AB}"/>
              </a:ext>
            </a:extLst>
          </p:cNvPr>
          <p:cNvSpPr>
            <a:spLocks noGrp="1"/>
          </p:cNvSpPr>
          <p:nvPr>
            <p:ph type="title"/>
          </p:nvPr>
        </p:nvSpPr>
        <p:spPr>
          <a:xfrm>
            <a:off x="1141639" y="79348"/>
            <a:ext cx="10364451" cy="767370"/>
          </a:xfrm>
        </p:spPr>
        <p:txBody>
          <a:bodyPr>
            <a:normAutofit/>
          </a:bodyPr>
          <a:lstStyle/>
          <a:p>
            <a:r>
              <a:rPr lang="fr-FR" cap="none" dirty="0"/>
              <a:t>Conclusion optimiste ?  </a:t>
            </a:r>
          </a:p>
        </p:txBody>
      </p:sp>
      <p:sp>
        <p:nvSpPr>
          <p:cNvPr id="4" name="Espace réservé du contenu 2">
            <a:extLst>
              <a:ext uri="{FF2B5EF4-FFF2-40B4-BE49-F238E27FC236}">
                <a16:creationId xmlns:a16="http://schemas.microsoft.com/office/drawing/2014/main" id="{A2B6C458-9E62-4CB0-8A98-BE07C5E8A0D2}"/>
              </a:ext>
            </a:extLst>
          </p:cNvPr>
          <p:cNvSpPr txBox="1">
            <a:spLocks/>
          </p:cNvSpPr>
          <p:nvPr/>
        </p:nvSpPr>
        <p:spPr>
          <a:xfrm>
            <a:off x="6095999" y="2114550"/>
            <a:ext cx="4086851" cy="367664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buNone/>
            </a:pPr>
            <a:r>
              <a:rPr lang="fr-FR" cap="none" dirty="0"/>
              <a:t> </a:t>
            </a:r>
          </a:p>
        </p:txBody>
      </p:sp>
      <p:sp>
        <p:nvSpPr>
          <p:cNvPr id="8" name="Espace réservé du contenu 2">
            <a:extLst>
              <a:ext uri="{FF2B5EF4-FFF2-40B4-BE49-F238E27FC236}">
                <a16:creationId xmlns:a16="http://schemas.microsoft.com/office/drawing/2014/main" id="{D4471DA5-94AE-4938-B16B-2F07E91C27F9}"/>
              </a:ext>
            </a:extLst>
          </p:cNvPr>
          <p:cNvSpPr txBox="1">
            <a:spLocks/>
          </p:cNvSpPr>
          <p:nvPr/>
        </p:nvSpPr>
        <p:spPr>
          <a:xfrm>
            <a:off x="288272" y="1283367"/>
            <a:ext cx="11615454" cy="5095123"/>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ctr">
              <a:lnSpc>
                <a:spcPct val="110000"/>
              </a:lnSpc>
              <a:buNone/>
            </a:pPr>
            <a:endParaRPr lang="fr-FR" sz="2900" dirty="0"/>
          </a:p>
        </p:txBody>
      </p:sp>
      <p:sp>
        <p:nvSpPr>
          <p:cNvPr id="5" name="Espace réservé du contenu 4">
            <a:extLst>
              <a:ext uri="{FF2B5EF4-FFF2-40B4-BE49-F238E27FC236}">
                <a16:creationId xmlns:a16="http://schemas.microsoft.com/office/drawing/2014/main" id="{A8533718-5470-42BC-BE23-67C1D792D9C6}"/>
              </a:ext>
            </a:extLst>
          </p:cNvPr>
          <p:cNvSpPr>
            <a:spLocks noGrp="1"/>
          </p:cNvSpPr>
          <p:nvPr>
            <p:ph sz="quarter" idx="13"/>
          </p:nvPr>
        </p:nvSpPr>
        <p:spPr>
          <a:xfrm>
            <a:off x="402288" y="875289"/>
            <a:ext cx="11501438" cy="5931934"/>
          </a:xfrm>
        </p:spPr>
        <p:txBody>
          <a:bodyPr>
            <a:normAutofit fontScale="77500" lnSpcReduction="20000"/>
          </a:bodyPr>
          <a:lstStyle/>
          <a:p>
            <a:pPr marL="0" indent="0" algn="ctr">
              <a:lnSpc>
                <a:spcPct val="100000"/>
              </a:lnSpc>
              <a:spcBef>
                <a:spcPts val="600"/>
              </a:spcBef>
              <a:buNone/>
            </a:pPr>
            <a:r>
              <a:rPr lang="fr-FR" sz="3600" cap="none" dirty="0"/>
              <a:t>Eduquer =&gt; </a:t>
            </a:r>
            <a:r>
              <a:rPr lang="fr-FR" sz="3600" i="1" cap="none" dirty="0" err="1"/>
              <a:t>educere</a:t>
            </a:r>
            <a:r>
              <a:rPr lang="fr-FR" sz="3600" cap="none" dirty="0"/>
              <a:t> « faire sortir », « conduire hors de... »</a:t>
            </a:r>
          </a:p>
          <a:p>
            <a:pPr marL="0" indent="0" algn="just">
              <a:spcBef>
                <a:spcPts val="600"/>
              </a:spcBef>
              <a:buNone/>
            </a:pPr>
            <a:r>
              <a:rPr lang="fr-FR" sz="3100" cap="none" dirty="0"/>
              <a:t>Nous pourrions postuler que l’</a:t>
            </a:r>
            <a:r>
              <a:rPr lang="fr-FR" sz="3100" b="1" cap="none" dirty="0"/>
              <a:t>enjeu d’éducation</a:t>
            </a:r>
            <a:r>
              <a:rPr lang="fr-FR" sz="3100" cap="none" dirty="0"/>
              <a:t> (et des évaluations qui en découlent) avec ou sans IA générative est bien d’apprendre à s’élever en sortant de ses schémas cognitifs, s’abstraire de procédures mentales au profit d’autres : plus riches, plus abouties, plus efficaces, épanouissantes, etc. </a:t>
            </a:r>
          </a:p>
          <a:p>
            <a:pPr marL="0" indent="0" algn="just">
              <a:spcBef>
                <a:spcPts val="600"/>
              </a:spcBef>
              <a:buNone/>
            </a:pPr>
            <a:r>
              <a:rPr lang="fr-FR" sz="3100" cap="none" dirty="0"/>
              <a:t>On retrouve l’idée d’une </a:t>
            </a:r>
            <a:r>
              <a:rPr lang="fr-FR" sz="3100" b="1" cap="none" dirty="0"/>
              <a:t>maïeutique</a:t>
            </a:r>
            <a:r>
              <a:rPr lang="fr-FR" sz="3100" cap="none" dirty="0"/>
              <a:t> conçue nécessairement par l’action des enseignants-enseignantes comme « </a:t>
            </a:r>
            <a:r>
              <a:rPr lang="fr-FR" sz="3100" cap="none" dirty="0" err="1"/>
              <a:t>apprentisseurs</a:t>
            </a:r>
            <a:r>
              <a:rPr lang="fr-FR" sz="3100" cap="none" dirty="0"/>
              <a:t> » : </a:t>
            </a:r>
          </a:p>
          <a:p>
            <a:pPr marL="0" indent="0" algn="just">
              <a:lnSpc>
                <a:spcPct val="100000"/>
              </a:lnSpc>
              <a:spcBef>
                <a:spcPts val="600"/>
              </a:spcBef>
              <a:buNone/>
            </a:pPr>
            <a:endParaRPr lang="fr-FR" sz="1300" cap="none" dirty="0"/>
          </a:p>
          <a:p>
            <a:pPr marL="0" indent="0" algn="ctr">
              <a:lnSpc>
                <a:spcPct val="100000"/>
              </a:lnSpc>
              <a:spcBef>
                <a:spcPts val="600"/>
              </a:spcBef>
              <a:buNone/>
            </a:pPr>
            <a:r>
              <a:rPr lang="fr-FR" sz="2800" cap="none" dirty="0"/>
              <a:t>Qui apprennent à... Autrui (apprendre en soi mais jamais seul) ;</a:t>
            </a:r>
          </a:p>
          <a:p>
            <a:pPr marL="0" indent="0" algn="ctr">
              <a:lnSpc>
                <a:spcPct val="100000"/>
              </a:lnSpc>
              <a:spcBef>
                <a:spcPts val="600"/>
              </a:spcBef>
              <a:buNone/>
            </a:pPr>
            <a:r>
              <a:rPr lang="fr-FR" sz="2800" cap="none" dirty="0"/>
              <a:t>Qui apprennent aux apprenants à « apprendre à apprendre » ; </a:t>
            </a:r>
          </a:p>
          <a:p>
            <a:pPr marL="0" indent="0" algn="ctr">
              <a:lnSpc>
                <a:spcPct val="100000"/>
              </a:lnSpc>
              <a:spcBef>
                <a:spcPts val="600"/>
              </a:spcBef>
              <a:buNone/>
            </a:pPr>
            <a:r>
              <a:rPr lang="fr-FR" sz="2800" cap="none" dirty="0"/>
              <a:t>c’est-à-dire à cultiver l’</a:t>
            </a:r>
            <a:r>
              <a:rPr lang="fr-FR" sz="2800" b="1" cap="none" dirty="0" err="1"/>
              <a:t>apprenance</a:t>
            </a:r>
            <a:r>
              <a:rPr lang="fr-FR" sz="2800" b="1" cap="none" dirty="0"/>
              <a:t> </a:t>
            </a:r>
            <a:r>
              <a:rPr lang="fr-FR" sz="2800" cap="none" dirty="0"/>
              <a:t>(Carré, 2020) ; </a:t>
            </a:r>
          </a:p>
          <a:p>
            <a:pPr marL="0" indent="0" algn="ctr">
              <a:lnSpc>
                <a:spcPct val="100000"/>
              </a:lnSpc>
              <a:spcBef>
                <a:spcPts val="600"/>
              </a:spcBef>
              <a:buNone/>
            </a:pPr>
            <a:r>
              <a:rPr lang="fr-FR" sz="2800" cap="none" dirty="0"/>
              <a:t>comme facteur d’</a:t>
            </a:r>
            <a:r>
              <a:rPr lang="fr-FR" sz="2800" b="1" cap="none" dirty="0" err="1"/>
              <a:t>encapacitation</a:t>
            </a:r>
            <a:r>
              <a:rPr lang="fr-FR" sz="2800" cap="none" dirty="0"/>
              <a:t> (</a:t>
            </a:r>
            <a:r>
              <a:rPr lang="fr-FR" sz="2800" i="1" cap="none" dirty="0" err="1"/>
              <a:t>empowerment</a:t>
            </a:r>
            <a:r>
              <a:rPr lang="fr-FR" sz="2800" cap="none" dirty="0"/>
              <a:t>).</a:t>
            </a:r>
          </a:p>
          <a:p>
            <a:pPr marL="0" indent="0" algn="ctr">
              <a:lnSpc>
                <a:spcPct val="100000"/>
              </a:lnSpc>
              <a:spcBef>
                <a:spcPts val="600"/>
              </a:spcBef>
              <a:buNone/>
            </a:pPr>
            <a:endParaRPr lang="fr-FR" sz="1300" cap="none" dirty="0"/>
          </a:p>
          <a:p>
            <a:pPr marL="0" indent="0" algn="ctr">
              <a:lnSpc>
                <a:spcPct val="100000"/>
              </a:lnSpc>
              <a:spcBef>
                <a:spcPts val="600"/>
              </a:spcBef>
              <a:buNone/>
            </a:pPr>
            <a:r>
              <a:rPr lang="fr-FR" sz="2800" cap="none" dirty="0"/>
              <a:t>Est-ce que les outils d’IA transforment, bouleversent cela ?  </a:t>
            </a:r>
          </a:p>
          <a:p>
            <a:pPr marL="0" indent="0" algn="ctr">
              <a:lnSpc>
                <a:spcPct val="100000"/>
              </a:lnSpc>
              <a:spcBef>
                <a:spcPts val="600"/>
              </a:spcBef>
              <a:buNone/>
            </a:pPr>
            <a:r>
              <a:rPr lang="fr-FR" sz="2800" cap="none" dirty="0"/>
              <a:t>Suscitent-instaurent un changement de rapport au savoir ? </a:t>
            </a:r>
          </a:p>
          <a:p>
            <a:pPr marL="0" indent="0" algn="ctr">
              <a:lnSpc>
                <a:spcPct val="100000"/>
              </a:lnSpc>
              <a:spcBef>
                <a:spcPts val="600"/>
              </a:spcBef>
              <a:buNone/>
            </a:pPr>
            <a:r>
              <a:rPr lang="fr-FR" sz="2800" cap="none" dirty="0"/>
              <a:t>Qu’en pensez-vous ?</a:t>
            </a:r>
          </a:p>
          <a:p>
            <a:pPr algn="just"/>
            <a:endParaRPr lang="fr-FR" sz="1800" dirty="0"/>
          </a:p>
        </p:txBody>
      </p:sp>
    </p:spTree>
    <p:extLst>
      <p:ext uri="{BB962C8B-B14F-4D97-AF65-F5344CB8AC3E}">
        <p14:creationId xmlns:p14="http://schemas.microsoft.com/office/powerpoint/2010/main" val="2314356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fade">
                                      <p:cBhvr>
                                        <p:cTn id="7" dur="1000"/>
                                        <p:tgtEl>
                                          <p:spTgt spid="5">
                                            <p:txEl>
                                              <p:pRg st="4" end="4"/>
                                            </p:txEl>
                                          </p:spTgt>
                                        </p:tgtEl>
                                      </p:cBhvr>
                                    </p:animEffect>
                                    <p:anim calcmode="lin" valueType="num">
                                      <p:cBhvr>
                                        <p:cTn id="8"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5" end="5"/>
                                            </p:txEl>
                                          </p:spTgt>
                                        </p:tgtEl>
                                        <p:attrNameLst>
                                          <p:attrName>style.visibility</p:attrName>
                                        </p:attrNameLst>
                                      </p:cBhvr>
                                      <p:to>
                                        <p:strVal val="visible"/>
                                      </p:to>
                                    </p:set>
                                    <p:animEffect transition="in" filter="fade">
                                      <p:cBhvr>
                                        <p:cTn id="12" dur="1000"/>
                                        <p:tgtEl>
                                          <p:spTgt spid="5">
                                            <p:txEl>
                                              <p:pRg st="5" end="5"/>
                                            </p:txEl>
                                          </p:spTgt>
                                        </p:tgtEl>
                                      </p:cBhvr>
                                    </p:animEffect>
                                    <p:anim calcmode="lin" valueType="num">
                                      <p:cBhvr>
                                        <p:cTn id="1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5" end="5"/>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animEffect transition="in" filter="fade">
                                      <p:cBhvr>
                                        <p:cTn id="17" dur="1000"/>
                                        <p:tgtEl>
                                          <p:spTgt spid="5">
                                            <p:txEl>
                                              <p:pRg st="6" end="6"/>
                                            </p:txEl>
                                          </p:spTgt>
                                        </p:tgtEl>
                                      </p:cBhvr>
                                    </p:animEffect>
                                    <p:anim calcmode="lin" valueType="num">
                                      <p:cBhvr>
                                        <p:cTn id="18"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6" end="6"/>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xEl>
                                              <p:pRg st="7" end="7"/>
                                            </p:txEl>
                                          </p:spTgt>
                                        </p:tgtEl>
                                        <p:attrNameLst>
                                          <p:attrName>style.visibility</p:attrName>
                                        </p:attrNameLst>
                                      </p:cBhvr>
                                      <p:to>
                                        <p:strVal val="visible"/>
                                      </p:to>
                                    </p:set>
                                    <p:animEffect transition="in" filter="fade">
                                      <p:cBhvr>
                                        <p:cTn id="22" dur="1000"/>
                                        <p:tgtEl>
                                          <p:spTgt spid="5">
                                            <p:txEl>
                                              <p:pRg st="7" end="7"/>
                                            </p:txEl>
                                          </p:spTgt>
                                        </p:tgtEl>
                                      </p:cBhvr>
                                    </p:animEffect>
                                    <p:anim calcmode="lin" valueType="num">
                                      <p:cBhvr>
                                        <p:cTn id="23"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6" presetClass="emph" presetSubtype="0" fill="hold" nodeType="clickEffect">
                                  <p:stCondLst>
                                    <p:cond delay="0"/>
                                  </p:stCondLst>
                                  <p:childTnLst>
                                    <p:animEffect transition="out" filter="fade">
                                      <p:cBhvr>
                                        <p:cTn id="28" dur="500" tmFilter="0, 0; .2, .5; .8, .5; 1, 0"/>
                                        <p:tgtEl>
                                          <p:spTgt spid="5">
                                            <p:txEl>
                                              <p:pRg st="9" end="9"/>
                                            </p:txEl>
                                          </p:spTgt>
                                        </p:tgtEl>
                                      </p:cBhvr>
                                    </p:animEffect>
                                    <p:animScale>
                                      <p:cBhvr>
                                        <p:cTn id="29" dur="250" autoRev="1" fill="hold"/>
                                        <p:tgtEl>
                                          <p:spTgt spid="5">
                                            <p:txEl>
                                              <p:pRg st="9" end="9"/>
                                            </p:txEl>
                                          </p:spTgt>
                                        </p:tgtEl>
                                      </p:cBhvr>
                                      <p:by x="105000" y="105000"/>
                                    </p:animScale>
                                  </p:childTnLst>
                                </p:cTn>
                              </p:par>
                              <p:par>
                                <p:cTn id="30" presetID="26" presetClass="emph" presetSubtype="0" fill="hold" nodeType="withEffect">
                                  <p:stCondLst>
                                    <p:cond delay="0"/>
                                  </p:stCondLst>
                                  <p:childTnLst>
                                    <p:animEffect transition="out" filter="fade">
                                      <p:cBhvr>
                                        <p:cTn id="31" dur="500" tmFilter="0, 0; .2, .5; .8, .5; 1, 0"/>
                                        <p:tgtEl>
                                          <p:spTgt spid="5">
                                            <p:txEl>
                                              <p:pRg st="10" end="10"/>
                                            </p:txEl>
                                          </p:spTgt>
                                        </p:tgtEl>
                                      </p:cBhvr>
                                    </p:animEffect>
                                    <p:animScale>
                                      <p:cBhvr>
                                        <p:cTn id="32" dur="250" autoRev="1" fill="hold"/>
                                        <p:tgtEl>
                                          <p:spTgt spid="5">
                                            <p:txEl>
                                              <p:pRg st="10" end="10"/>
                                            </p:txEl>
                                          </p:spTgt>
                                        </p:tgtEl>
                                      </p:cBhvr>
                                      <p:by x="105000" y="105000"/>
                                    </p:animScale>
                                  </p:childTnLst>
                                </p:cTn>
                              </p:par>
                              <p:par>
                                <p:cTn id="33" presetID="26" presetClass="emph" presetSubtype="0" fill="hold" nodeType="withEffect">
                                  <p:stCondLst>
                                    <p:cond delay="0"/>
                                  </p:stCondLst>
                                  <p:childTnLst>
                                    <p:animEffect transition="out" filter="fade">
                                      <p:cBhvr>
                                        <p:cTn id="34" dur="500" tmFilter="0, 0; .2, .5; .8, .5; 1, 0"/>
                                        <p:tgtEl>
                                          <p:spTgt spid="5">
                                            <p:txEl>
                                              <p:pRg st="11" end="11"/>
                                            </p:txEl>
                                          </p:spTgt>
                                        </p:tgtEl>
                                      </p:cBhvr>
                                    </p:animEffect>
                                    <p:animScale>
                                      <p:cBhvr>
                                        <p:cTn id="35" dur="250" autoRev="1" fill="hold"/>
                                        <p:tgtEl>
                                          <p:spTgt spid="5">
                                            <p:txEl>
                                              <p:pRg st="11" end="11"/>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75B62F-589B-4241-AD89-8E951DF540AB}"/>
              </a:ext>
            </a:extLst>
          </p:cNvPr>
          <p:cNvSpPr>
            <a:spLocks noGrp="1"/>
          </p:cNvSpPr>
          <p:nvPr>
            <p:ph type="title"/>
          </p:nvPr>
        </p:nvSpPr>
        <p:spPr>
          <a:xfrm>
            <a:off x="911392" y="1"/>
            <a:ext cx="10364451" cy="573206"/>
          </a:xfrm>
        </p:spPr>
        <p:txBody>
          <a:bodyPr>
            <a:normAutofit fontScale="90000"/>
          </a:bodyPr>
          <a:lstStyle/>
          <a:p>
            <a:r>
              <a:rPr lang="fr-FR" sz="3200" cap="none" dirty="0"/>
              <a:t>Bibliographie-</a:t>
            </a:r>
            <a:r>
              <a:rPr lang="fr-FR" cap="none" dirty="0"/>
              <a:t>1   </a:t>
            </a:r>
          </a:p>
        </p:txBody>
      </p:sp>
      <p:sp>
        <p:nvSpPr>
          <p:cNvPr id="5" name="Espace réservé du contenu 4">
            <a:extLst>
              <a:ext uri="{FF2B5EF4-FFF2-40B4-BE49-F238E27FC236}">
                <a16:creationId xmlns:a16="http://schemas.microsoft.com/office/drawing/2014/main" id="{2E5701FD-9727-4D30-AFEC-76BC49D6CFB1}"/>
              </a:ext>
            </a:extLst>
          </p:cNvPr>
          <p:cNvSpPr>
            <a:spLocks noGrp="1"/>
          </p:cNvSpPr>
          <p:nvPr>
            <p:ph sz="quarter" idx="13"/>
          </p:nvPr>
        </p:nvSpPr>
        <p:spPr>
          <a:xfrm>
            <a:off x="182556" y="873010"/>
            <a:ext cx="12009444" cy="5857574"/>
          </a:xfrm>
        </p:spPr>
        <p:txBody>
          <a:bodyPr>
            <a:noAutofit/>
          </a:bodyPr>
          <a:lstStyle/>
          <a:p>
            <a:pPr>
              <a:lnSpc>
                <a:spcPct val="100000"/>
              </a:lnSpc>
            </a:pPr>
            <a:r>
              <a:rPr lang="fr-FR" sz="1600" cap="none" dirty="0"/>
              <a:t>Anctil, D. (2023). L’éducation supérieure à l’ère de l’IA générative. </a:t>
            </a:r>
            <a:r>
              <a:rPr lang="fr-FR" sz="1600" i="1" cap="none" dirty="0"/>
              <a:t>Pédagogie collégiale, 36</a:t>
            </a:r>
            <a:r>
              <a:rPr lang="fr-FR" sz="1600" cap="none" dirty="0"/>
              <a:t>(3)</a:t>
            </a:r>
            <a:r>
              <a:rPr lang="fr-FR" sz="1600" i="1" cap="none" dirty="0"/>
              <a:t>, printemps-été 2023</a:t>
            </a:r>
            <a:r>
              <a:rPr lang="fr-FR" sz="1600" cap="none" dirty="0"/>
              <a:t>.</a:t>
            </a:r>
          </a:p>
          <a:p>
            <a:pPr>
              <a:lnSpc>
                <a:spcPct val="100000"/>
              </a:lnSpc>
            </a:pPr>
            <a:r>
              <a:rPr lang="fr-FR" sz="1600" cap="none" dirty="0"/>
              <a:t>Audran, J. (2024). Cinq enjeux d’évaluation face à l’émergence des IA génératives en éducation. </a:t>
            </a:r>
            <a:r>
              <a:rPr lang="fr-FR" sz="1600" i="1" cap="none" dirty="0"/>
              <a:t>Mesure et évaluation en éducation</a:t>
            </a:r>
            <a:r>
              <a:rPr lang="fr-FR" sz="1600" cap="none" dirty="0"/>
              <a:t>, </a:t>
            </a:r>
            <a:r>
              <a:rPr lang="fr-FR" sz="1600" i="1" cap="none" dirty="0"/>
              <a:t>47</a:t>
            </a:r>
            <a:r>
              <a:rPr lang="fr-FR" sz="1600" cap="none" dirty="0"/>
              <a:t>(1), 6‑26.</a:t>
            </a:r>
          </a:p>
          <a:p>
            <a:pPr>
              <a:lnSpc>
                <a:spcPct val="100000"/>
              </a:lnSpc>
            </a:pPr>
            <a:r>
              <a:rPr lang="fr-FR" sz="1600" cap="none" dirty="0" err="1"/>
              <a:t>Baillifard</a:t>
            </a:r>
            <a:r>
              <a:rPr lang="fr-FR" sz="1600" cap="none" dirty="0"/>
              <a:t>, A. &amp; </a:t>
            </a:r>
            <a:r>
              <a:rPr lang="fr-FR" sz="1600" cap="none" dirty="0" err="1"/>
              <a:t>Carbonel</a:t>
            </a:r>
            <a:r>
              <a:rPr lang="fr-FR" sz="1600" cap="none" dirty="0"/>
              <a:t>, H. (s. d.). </a:t>
            </a:r>
            <a:r>
              <a:rPr lang="fr-FR" sz="1600" i="1" cap="none" dirty="0"/>
              <a:t>L’éducation transformée par l’Intelligence Artificielle ? Innovations et retours d’expérience dans l’enseignement supérieur. </a:t>
            </a:r>
            <a:r>
              <a:rPr lang="fr-FR" sz="1600" cap="none" dirty="0" err="1"/>
              <a:t>UniDistance</a:t>
            </a:r>
            <a:r>
              <a:rPr lang="fr-FR" sz="1600" cap="none" dirty="0"/>
              <a:t> Suisse, Université de Lausanne.</a:t>
            </a:r>
          </a:p>
          <a:p>
            <a:pPr>
              <a:lnSpc>
                <a:spcPct val="100000"/>
              </a:lnSpc>
            </a:pPr>
            <a:r>
              <a:rPr lang="fr-FR" sz="1600" cap="none" dirty="0"/>
              <a:t>Benali, M., &amp; Mohammed, B. (2023). Enseigner à l’ère de l’intelligence artificielle : Quels enjeux ? </a:t>
            </a:r>
            <a:r>
              <a:rPr lang="fr-FR" sz="1600" i="1" cap="none" dirty="0"/>
              <a:t>7</a:t>
            </a:r>
            <a:r>
              <a:rPr lang="fr-FR" sz="1600" cap="none" dirty="0"/>
              <a:t>(10), 434‑458.</a:t>
            </a:r>
          </a:p>
          <a:p>
            <a:pPr>
              <a:lnSpc>
                <a:spcPct val="100000"/>
              </a:lnSpc>
            </a:pPr>
            <a:r>
              <a:rPr lang="fr-FR" sz="1600" cap="none" dirty="0"/>
              <a:t>Bergey, J.-L. (2024) GT-NUM2GE « IA génératives et grands modèles de langages ». Semaine de L’IA - Journées des cadres. Rectorat de Nancy. </a:t>
            </a:r>
          </a:p>
          <a:p>
            <a:pPr>
              <a:lnSpc>
                <a:spcPct val="100000"/>
              </a:lnSpc>
            </a:pPr>
            <a:r>
              <a:rPr lang="fr-FR" sz="1600" cap="none" dirty="0" err="1"/>
              <a:t>Berthoz</a:t>
            </a:r>
            <a:r>
              <a:rPr lang="fr-FR" sz="1600" cap="none" dirty="0"/>
              <a:t>, A. (2009). </a:t>
            </a:r>
            <a:r>
              <a:rPr lang="fr-FR" sz="1600" i="1" cap="none" dirty="0"/>
              <a:t>La </a:t>
            </a:r>
            <a:r>
              <a:rPr lang="fr-FR" sz="1600" i="1" cap="none" dirty="0" err="1"/>
              <a:t>simplexité</a:t>
            </a:r>
            <a:r>
              <a:rPr lang="fr-FR" sz="1600" cap="none" dirty="0"/>
              <a:t>. O. Jacob.</a:t>
            </a:r>
          </a:p>
          <a:p>
            <a:pPr>
              <a:lnSpc>
                <a:spcPct val="100000"/>
              </a:lnSpc>
            </a:pPr>
            <a:r>
              <a:rPr lang="fr-FR" sz="1600" cap="none" dirty="0" err="1"/>
              <a:t>Bibauw</a:t>
            </a:r>
            <a:r>
              <a:rPr lang="fr-FR" sz="1600" cap="none" dirty="0"/>
              <a:t>, S. (2024). </a:t>
            </a:r>
            <a:r>
              <a:rPr lang="fr-FR" sz="1600" i="1" cap="none" dirty="0"/>
              <a:t>Quels rôles pour l’apprenant, l’enseignant et l’IA ?</a:t>
            </a:r>
            <a:r>
              <a:rPr lang="fr-FR" sz="1600" cap="none" dirty="0"/>
              <a:t> Colloque international – Retour du sujet et du sens en didactique des langues.</a:t>
            </a:r>
          </a:p>
          <a:p>
            <a:pPr algn="just">
              <a:lnSpc>
                <a:spcPct val="100000"/>
              </a:lnSpc>
              <a:spcBef>
                <a:spcPts val="600"/>
              </a:spcBef>
            </a:pPr>
            <a:r>
              <a:rPr lang="fr-FR" sz="1600" cap="none" dirty="0"/>
              <a:t>Carré, P. (2020). </a:t>
            </a:r>
            <a:r>
              <a:rPr lang="fr-FR" sz="1600" i="1" cap="none" dirty="0"/>
              <a:t>L’</a:t>
            </a:r>
            <a:r>
              <a:rPr lang="fr-FR" sz="1600" i="1" cap="none" dirty="0" err="1"/>
              <a:t>apprenance</a:t>
            </a:r>
            <a:r>
              <a:rPr lang="fr-FR" sz="1600" i="1" cap="none" dirty="0"/>
              <a:t> : un nouveau rapport au savoir. Dunod.</a:t>
            </a:r>
          </a:p>
          <a:p>
            <a:pPr algn="just">
              <a:lnSpc>
                <a:spcPct val="100000"/>
              </a:lnSpc>
              <a:spcBef>
                <a:spcPts val="600"/>
              </a:spcBef>
            </a:pPr>
            <a:r>
              <a:rPr lang="fr-FR" sz="1600" cap="none" dirty="0" err="1"/>
              <a:t>Céci</a:t>
            </a:r>
            <a:r>
              <a:rPr lang="fr-FR" sz="1600" cap="none" dirty="0"/>
              <a:t>, J.-F., </a:t>
            </a:r>
            <a:r>
              <a:rPr lang="fr-FR" sz="1600" cap="none" dirty="0" err="1"/>
              <a:t>Heiser</a:t>
            </a:r>
            <a:r>
              <a:rPr lang="fr-FR" sz="1600" cap="none" dirty="0"/>
              <a:t>, L., &amp; Romero, M. (2023). Le dispositif 5J5IA, un exemple de régulation critique de l’IA en éducation. E</a:t>
            </a:r>
            <a:r>
              <a:rPr lang="fr-FR" sz="1600" i="1" cap="none" dirty="0"/>
              <a:t>nseigner et apprendre à l’ère de l’IA Acculturation, intégration et usages créatifs de l’IA en éducation </a:t>
            </a:r>
            <a:r>
              <a:rPr lang="fr-FR" sz="1600" cap="none" dirty="0"/>
              <a:t>: LIVRE BLANC.</a:t>
            </a:r>
            <a:endParaRPr lang="fr-FR" sz="1600" i="1" cap="none" dirty="0"/>
          </a:p>
          <a:p>
            <a:pPr algn="just">
              <a:lnSpc>
                <a:spcPct val="100000"/>
              </a:lnSpc>
              <a:spcBef>
                <a:spcPts val="600"/>
              </a:spcBef>
            </a:pPr>
            <a:r>
              <a:rPr lang="fr-FR" sz="1600" cap="none" dirty="0" err="1"/>
              <a:t>Cristol</a:t>
            </a:r>
            <a:r>
              <a:rPr lang="fr-FR" sz="1600" cap="none" dirty="0"/>
              <a:t>, D. (2024). </a:t>
            </a:r>
            <a:r>
              <a:rPr lang="fr-FR" sz="1600" i="1" cap="none" dirty="0"/>
              <a:t>Apprendre à l'ère de l'intelligence artificielle</a:t>
            </a:r>
            <a:r>
              <a:rPr lang="fr-FR" sz="1600" cap="none" dirty="0"/>
              <a:t>. ESF-Sciences humaines.</a:t>
            </a:r>
          </a:p>
          <a:p>
            <a:pPr algn="just">
              <a:lnSpc>
                <a:spcPct val="100000"/>
              </a:lnSpc>
              <a:spcBef>
                <a:spcPts val="600"/>
              </a:spcBef>
            </a:pPr>
            <a:r>
              <a:rPr lang="fr-FR" sz="1600" cap="none" dirty="0"/>
              <a:t>De la </a:t>
            </a:r>
            <a:r>
              <a:rPr lang="fr-FR" sz="1600" cap="none" dirty="0" err="1"/>
              <a:t>Higuera</a:t>
            </a:r>
            <a:r>
              <a:rPr lang="fr-FR" sz="1600" cap="none" dirty="0"/>
              <a:t>, C. &amp; </a:t>
            </a:r>
            <a:r>
              <a:rPr lang="fr-FR" sz="1600" cap="none" dirty="0" err="1"/>
              <a:t>Iyer</a:t>
            </a:r>
            <a:r>
              <a:rPr lang="fr-FR" sz="1600" cap="none" dirty="0"/>
              <a:t>, J. (2024, 18 janvier) « IA pour les enseignants : un manuel ouvert ». </a:t>
            </a:r>
            <a:r>
              <a:rPr lang="fr-FR" sz="1600" b="1" cap="none" dirty="0">
                <a:solidFill>
                  <a:schemeClr val="accent1">
                    <a:lumMod val="50000"/>
                  </a:schemeClr>
                </a:solidFill>
                <a:hlinkClick r:id="rId2">
                  <a:extLst>
                    <a:ext uri="{A12FA001-AC4F-418D-AE19-62706E023703}">
                      <ahyp:hlinkClr xmlns:ahyp="http://schemas.microsoft.com/office/drawing/2018/hyperlinkcolor" val="tx"/>
                    </a:ext>
                  </a:extLst>
                </a:hlinkClick>
              </a:rPr>
              <a:t>https://pressbooks.pub/iapourlesenseignants/</a:t>
            </a:r>
            <a:endParaRPr lang="fr-FR" sz="1600" b="1" cap="none" dirty="0">
              <a:solidFill>
                <a:schemeClr val="accent1">
                  <a:lumMod val="50000"/>
                </a:schemeClr>
              </a:solidFill>
            </a:endParaRPr>
          </a:p>
          <a:p>
            <a:pPr algn="just">
              <a:lnSpc>
                <a:spcPct val="100000"/>
              </a:lnSpc>
              <a:spcBef>
                <a:spcPts val="600"/>
              </a:spcBef>
            </a:pPr>
            <a:r>
              <a:rPr lang="fr-FR" sz="1600" cap="none" dirty="0" err="1"/>
              <a:t>Detroz</a:t>
            </a:r>
            <a:r>
              <a:rPr lang="fr-FR" sz="1600" cap="none" dirty="0"/>
              <a:t>, P. (2023). L’évaluation académique à l’ère de l’intelligence artificielle. </a:t>
            </a:r>
            <a:r>
              <a:rPr lang="fr-FR" sz="1600" cap="none" dirty="0" err="1"/>
              <a:t>Beiruth</a:t>
            </a:r>
            <a:r>
              <a:rPr lang="fr-FR" sz="1600" cap="none" dirty="0"/>
              <a:t>, L'orient-</a:t>
            </a:r>
            <a:r>
              <a:rPr lang="fr-FR" sz="1600" cap="none" dirty="0" err="1"/>
              <a:t>Lejour</a:t>
            </a:r>
            <a:r>
              <a:rPr lang="fr-FR" sz="1600" cap="none" dirty="0"/>
              <a:t>.</a:t>
            </a:r>
          </a:p>
          <a:p>
            <a:pPr>
              <a:lnSpc>
                <a:spcPct val="100000"/>
              </a:lnSpc>
            </a:pPr>
            <a:r>
              <a:rPr lang="fr-FR" sz="1600" cap="none" dirty="0"/>
              <a:t>Inria </a:t>
            </a:r>
            <a:r>
              <a:rPr lang="fr-FR" sz="1600" cap="none" dirty="0" err="1"/>
              <a:t>Ensta</a:t>
            </a:r>
            <a:r>
              <a:rPr lang="fr-FR" sz="1600" cap="none" dirty="0"/>
              <a:t>-ParisTech </a:t>
            </a:r>
            <a:r>
              <a:rPr lang="fr-FR" sz="1600" i="1" cap="none" dirty="0" err="1"/>
              <a:t>Flowers</a:t>
            </a:r>
            <a:r>
              <a:rPr lang="fr-FR" sz="1600" i="1" cap="none" dirty="0"/>
              <a:t> team </a:t>
            </a:r>
            <a:r>
              <a:rPr lang="fr-FR" sz="1600" i="1" cap="none" dirty="0" err="1"/>
              <a:t>channel</a:t>
            </a:r>
            <a:r>
              <a:rPr lang="fr-FR" sz="1600" i="1" cap="none" dirty="0"/>
              <a:t> </a:t>
            </a:r>
            <a:r>
              <a:rPr lang="fr-FR" sz="1600" cap="none" dirty="0"/>
              <a:t>(s.d.). </a:t>
            </a:r>
            <a:r>
              <a:rPr lang="fr-FR" sz="1600" b="1" cap="none" dirty="0">
                <a:solidFill>
                  <a:schemeClr val="accent1">
                    <a:lumMod val="50000"/>
                  </a:schemeClr>
                </a:solidFill>
                <a:hlinkClick r:id="rId3">
                  <a:extLst>
                    <a:ext uri="{A12FA001-AC4F-418D-AE19-62706E023703}">
                      <ahyp:hlinkClr xmlns:ahyp="http://schemas.microsoft.com/office/drawing/2018/hyperlinkcolor" val="tx"/>
                    </a:ext>
                  </a:extLst>
                </a:hlinkClick>
              </a:rPr>
              <a:t>https://www.youtube.com/@InriaFlowers</a:t>
            </a:r>
            <a:endParaRPr lang="fr-FR" sz="1600" b="1" cap="none" dirty="0">
              <a:solidFill>
                <a:schemeClr val="accent1">
                  <a:lumMod val="50000"/>
                </a:schemeClr>
              </a:solidFill>
            </a:endParaRPr>
          </a:p>
        </p:txBody>
      </p:sp>
    </p:spTree>
    <p:extLst>
      <p:ext uri="{BB962C8B-B14F-4D97-AF65-F5344CB8AC3E}">
        <p14:creationId xmlns:p14="http://schemas.microsoft.com/office/powerpoint/2010/main" val="36513060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75B62F-589B-4241-AD89-8E951DF540AB}"/>
              </a:ext>
            </a:extLst>
          </p:cNvPr>
          <p:cNvSpPr>
            <a:spLocks noGrp="1"/>
          </p:cNvSpPr>
          <p:nvPr>
            <p:ph type="title"/>
          </p:nvPr>
        </p:nvSpPr>
        <p:spPr>
          <a:xfrm>
            <a:off x="911392" y="-122830"/>
            <a:ext cx="10364451" cy="685801"/>
          </a:xfrm>
        </p:spPr>
        <p:txBody>
          <a:bodyPr>
            <a:normAutofit/>
          </a:bodyPr>
          <a:lstStyle/>
          <a:p>
            <a:r>
              <a:rPr lang="fr-FR" sz="3200" cap="none" dirty="0"/>
              <a:t>Bibliographie-2 </a:t>
            </a:r>
            <a:r>
              <a:rPr lang="fr-FR" cap="none" dirty="0"/>
              <a:t>  </a:t>
            </a:r>
          </a:p>
        </p:txBody>
      </p:sp>
      <p:sp>
        <p:nvSpPr>
          <p:cNvPr id="5" name="Espace réservé du contenu 4">
            <a:extLst>
              <a:ext uri="{FF2B5EF4-FFF2-40B4-BE49-F238E27FC236}">
                <a16:creationId xmlns:a16="http://schemas.microsoft.com/office/drawing/2014/main" id="{2E5701FD-9727-4D30-AFEC-76BC49D6CFB1}"/>
              </a:ext>
            </a:extLst>
          </p:cNvPr>
          <p:cNvSpPr>
            <a:spLocks noGrp="1"/>
          </p:cNvSpPr>
          <p:nvPr>
            <p:ph sz="quarter" idx="13"/>
          </p:nvPr>
        </p:nvSpPr>
        <p:spPr>
          <a:xfrm>
            <a:off x="245552" y="757843"/>
            <a:ext cx="11696130" cy="6295029"/>
          </a:xfrm>
        </p:spPr>
        <p:txBody>
          <a:bodyPr>
            <a:normAutofit fontScale="40000" lnSpcReduction="20000"/>
          </a:bodyPr>
          <a:lstStyle/>
          <a:p>
            <a:r>
              <a:rPr lang="fr-FR" sz="4000" cap="none" dirty="0"/>
              <a:t>Gandon, F. (2020). Les IA comprennent-elles ce qu’elles font ? </a:t>
            </a:r>
            <a:r>
              <a:rPr lang="fr-FR" sz="4000" i="1" cap="none" dirty="0"/>
              <a:t>The Conversation France</a:t>
            </a:r>
            <a:r>
              <a:rPr lang="fr-FR" sz="4000" cap="none" dirty="0"/>
              <a:t>.</a:t>
            </a:r>
          </a:p>
          <a:p>
            <a:r>
              <a:rPr lang="fr-FR" sz="4000" cap="none" dirty="0" err="1"/>
              <a:t>Heiser</a:t>
            </a:r>
            <a:r>
              <a:rPr lang="fr-FR" sz="4000" cap="none" dirty="0"/>
              <a:t>, L., &amp; Romero, M. (2023). </a:t>
            </a:r>
            <a:r>
              <a:rPr lang="fr-FR" sz="4000" i="1" cap="none" dirty="0"/>
              <a:t>Education à l’intelligence artificielle : Quelles compétences acquérir par les élèves ? </a:t>
            </a:r>
            <a:r>
              <a:rPr lang="fr-FR" sz="4000" cap="none" dirty="0"/>
              <a:t>[Thèse de Doctorat, Université Côte d'Azur].</a:t>
            </a:r>
          </a:p>
          <a:p>
            <a:r>
              <a:rPr lang="fr-FR" sz="4000" cap="none" dirty="0"/>
              <a:t>Houdé, O. (2019). </a:t>
            </a:r>
            <a:r>
              <a:rPr lang="fr-FR" sz="4000" i="1" cap="none" dirty="0"/>
              <a:t>L'intelligence humaine n'est pas un algorithme</a:t>
            </a:r>
            <a:r>
              <a:rPr lang="fr-FR" sz="4000" cap="none" dirty="0"/>
              <a:t>. Odile Jacob.</a:t>
            </a:r>
          </a:p>
          <a:p>
            <a:r>
              <a:rPr lang="fr-FR" sz="4000" cap="none" dirty="0"/>
              <a:t>Julia, L. (2019).</a:t>
            </a:r>
            <a:r>
              <a:rPr lang="fr-FR" sz="4000" i="1" cap="none" dirty="0"/>
              <a:t> L'intelligence artificielle n'existe pas</a:t>
            </a:r>
            <a:r>
              <a:rPr lang="fr-FR" sz="4000" cap="none" dirty="0"/>
              <a:t>. First.</a:t>
            </a:r>
          </a:p>
          <a:p>
            <a:r>
              <a:rPr lang="fr-FR" sz="4000" cap="none" dirty="0"/>
              <a:t>Lepage, A., &amp; Roy, N. (2023). Une recension des écrits de 1970 à 2022 sur les rôles de l’enseignant et de l’intelligence artificielle dans le domaine de l’IA en éducation. </a:t>
            </a:r>
            <a:r>
              <a:rPr lang="fr-FR" sz="4000" i="1" cap="none" dirty="0"/>
              <a:t>Médiations et médiatisations</a:t>
            </a:r>
            <a:r>
              <a:rPr lang="fr-FR" sz="4000" cap="none" dirty="0"/>
              <a:t>, (16), 9-50.</a:t>
            </a:r>
          </a:p>
          <a:p>
            <a:r>
              <a:rPr lang="fr-FR" sz="4000" cap="none" dirty="0" err="1"/>
              <a:t>Meissonier</a:t>
            </a:r>
            <a:r>
              <a:rPr lang="fr-FR" sz="4000" cap="none" dirty="0"/>
              <a:t>, R. (2023). La pensée complexe contre l’intelligence artificielle dégénérative. </a:t>
            </a:r>
            <a:r>
              <a:rPr lang="fr-FR" sz="4000" i="1" cap="none" dirty="0"/>
              <a:t>Management &amp; </a:t>
            </a:r>
            <a:r>
              <a:rPr lang="fr-FR" sz="4000" i="1" cap="none" dirty="0" err="1"/>
              <a:t>Datascience</a:t>
            </a:r>
            <a:r>
              <a:rPr lang="fr-FR" sz="4000" cap="none" dirty="0"/>
              <a:t>, </a:t>
            </a:r>
            <a:r>
              <a:rPr lang="fr-FR" sz="4000" i="1" cap="none" dirty="0"/>
              <a:t>7</a:t>
            </a:r>
            <a:r>
              <a:rPr lang="fr-FR" sz="4000" cap="none" dirty="0"/>
              <a:t>(3).</a:t>
            </a:r>
          </a:p>
          <a:p>
            <a:r>
              <a:rPr lang="fr-FR" sz="4000" cap="none" dirty="0"/>
              <a:t>Miras, G., et al. (2019). </a:t>
            </a:r>
            <a:r>
              <a:rPr lang="fr-FR" sz="4000" i="1" cap="none" dirty="0"/>
              <a:t>Apports d’un outil d’intelligence artificielle à l’enseignement-apprentissage des langues</a:t>
            </a:r>
            <a:r>
              <a:rPr lang="fr-FR" sz="4000" cap="none" dirty="0"/>
              <a:t>. EIAH’2019 : Environnements Informatiques pour l’Apprentissage Humain.</a:t>
            </a:r>
          </a:p>
          <a:p>
            <a:r>
              <a:rPr lang="fr-FR" sz="4000" cap="none" dirty="0" err="1"/>
              <a:t>Seïde</a:t>
            </a:r>
            <a:r>
              <a:rPr lang="fr-FR" sz="4000" cap="none" dirty="0"/>
              <a:t>, M. (2024). Éducation et intelligence artificielle générative. Contribution de l’UNESCO à partir des publications récentes. </a:t>
            </a:r>
            <a:r>
              <a:rPr lang="fr-FR" sz="4000" i="1" cap="none" dirty="0" err="1"/>
              <a:t>Rivista</a:t>
            </a:r>
            <a:r>
              <a:rPr lang="fr-FR" sz="4000" i="1" cap="none" dirty="0"/>
              <a:t> di </a:t>
            </a:r>
            <a:r>
              <a:rPr lang="fr-FR" sz="4000" i="1" cap="none" dirty="0" err="1"/>
              <a:t>scienze</a:t>
            </a:r>
            <a:r>
              <a:rPr lang="fr-FR" sz="4000" i="1" cap="none" dirty="0"/>
              <a:t> </a:t>
            </a:r>
            <a:r>
              <a:rPr lang="fr-FR" sz="4000" i="1" cap="none" dirty="0" err="1"/>
              <a:t>dell’educazione</a:t>
            </a:r>
            <a:r>
              <a:rPr lang="fr-FR" sz="4000" cap="none" dirty="0"/>
              <a:t>, </a:t>
            </a:r>
            <a:r>
              <a:rPr lang="fr-FR" sz="4000" i="1" cap="none" dirty="0"/>
              <a:t>62</a:t>
            </a:r>
            <a:r>
              <a:rPr lang="fr-FR" sz="4000" cap="none" dirty="0"/>
              <a:t>(1).</a:t>
            </a:r>
          </a:p>
          <a:p>
            <a:r>
              <a:rPr lang="fr-FR" sz="4000" cap="none" dirty="0"/>
              <a:t>UNESCO (2021). Stratégie de l’UNESCO sur l'innovation technologique dans l'éducation (2022-2025). Paris. UNESCO. </a:t>
            </a:r>
            <a:r>
              <a:rPr lang="fr-FR" sz="4000" b="1" cap="none" dirty="0">
                <a:solidFill>
                  <a:schemeClr val="accent1">
                    <a:lumMod val="50000"/>
                  </a:schemeClr>
                </a:solidFill>
                <a:hlinkClick r:id="rId2">
                  <a:extLst>
                    <a:ext uri="{A12FA001-AC4F-418D-AE19-62706E023703}">
                      <ahyp:hlinkClr xmlns:ahyp="http://schemas.microsoft.com/office/drawing/2018/hyperlinkcolor" val="tx"/>
                    </a:ext>
                  </a:extLst>
                </a:hlinkClick>
              </a:rPr>
              <a:t>https://unesdoc.unesco.org/ark:/48223/pf0000375776_fre </a:t>
            </a:r>
            <a:endParaRPr lang="fr-FR" sz="4000" b="1" cap="none" dirty="0">
              <a:solidFill>
                <a:schemeClr val="accent1">
                  <a:lumMod val="50000"/>
                </a:schemeClr>
              </a:solidFill>
            </a:endParaRPr>
          </a:p>
          <a:p>
            <a:r>
              <a:rPr lang="fr-FR" sz="4000" cap="none" dirty="0"/>
              <a:t>UNESCO (2023). Recommandations sur l'Ethique de l'intelligence artificielle. Paris. UNESCO. </a:t>
            </a:r>
            <a:r>
              <a:rPr lang="fr-FR" sz="4000" b="1" cap="none" dirty="0">
                <a:solidFill>
                  <a:schemeClr val="accent1">
                    <a:lumMod val="50000"/>
                  </a:schemeClr>
                </a:solidFill>
                <a:hlinkClick r:id="rId3">
                  <a:extLst>
                    <a:ext uri="{A12FA001-AC4F-418D-AE19-62706E023703}">
                      <ahyp:hlinkClr xmlns:ahyp="http://schemas.microsoft.com/office/drawing/2018/hyperlinkcolor" val="tx"/>
                    </a:ext>
                  </a:extLst>
                </a:hlinkClick>
              </a:rPr>
              <a:t>https://unesdoc.unesco.org/ark:/48223/pf0000386510_fre?posInSet=3&amp;queryId=528261dd-9b3a-490e-bf01-5b597575518c</a:t>
            </a:r>
            <a:r>
              <a:rPr lang="fr-FR" sz="4000" cap="none" dirty="0"/>
              <a:t>  </a:t>
            </a:r>
          </a:p>
          <a:p>
            <a:r>
              <a:rPr lang="fr-FR" sz="4000" cap="none" dirty="0" err="1"/>
              <a:t>Walbert</a:t>
            </a:r>
            <a:r>
              <a:rPr lang="fr-FR" sz="4000" cap="none" dirty="0"/>
              <a:t>, L., &amp; </a:t>
            </a:r>
            <a:r>
              <a:rPr lang="fr-FR" sz="4000" cap="none" dirty="0" err="1"/>
              <a:t>Polcheira</a:t>
            </a:r>
            <a:r>
              <a:rPr lang="fr-FR" sz="4000" cap="none" dirty="0"/>
              <a:t>, É. (2024). </a:t>
            </a:r>
            <a:r>
              <a:rPr lang="fr-FR" sz="4000" i="1" cap="none" dirty="0"/>
              <a:t>Risques de l’évaluation avec l’IA : craintes et solutions</a:t>
            </a:r>
            <a:r>
              <a:rPr lang="fr-FR" sz="4000" cap="none" dirty="0"/>
              <a:t>. </a:t>
            </a:r>
            <a:r>
              <a:rPr lang="fr-FR" sz="4000" cap="none" dirty="0" err="1"/>
              <a:t>Ecampus</a:t>
            </a:r>
            <a:r>
              <a:rPr lang="fr-FR" sz="4000" cap="none" dirty="0"/>
              <a:t>, Université d’Ontario.</a:t>
            </a:r>
          </a:p>
          <a:p>
            <a:pPr marL="0" indent="0">
              <a:buNone/>
            </a:pPr>
            <a:r>
              <a:rPr lang="fr-FR" sz="4000" cap="none" dirty="0"/>
              <a:t>Lien vers Chat GPT (tests de prompts) </a:t>
            </a:r>
            <a:r>
              <a:rPr lang="fr-FR" sz="4000" b="1" cap="none" dirty="0">
                <a:solidFill>
                  <a:schemeClr val="accent1">
                    <a:lumMod val="50000"/>
                  </a:schemeClr>
                </a:solidFill>
              </a:rPr>
              <a:t>: </a:t>
            </a:r>
            <a:r>
              <a:rPr lang="fr-FR" sz="4000" b="1" u="sng" cap="none" dirty="0">
                <a:solidFill>
                  <a:schemeClr val="accent1">
                    <a:lumMod val="50000"/>
                  </a:schemeClr>
                </a:solidFill>
                <a:hlinkClick r:id="rId4">
                  <a:extLst>
                    <a:ext uri="{A12FA001-AC4F-418D-AE19-62706E023703}">
                      <ahyp:hlinkClr xmlns:ahyp="http://schemas.microsoft.com/office/drawing/2018/hyperlinkcolor" val="tx"/>
                    </a:ext>
                  </a:extLst>
                </a:hlinkClick>
              </a:rPr>
              <a:t>https://bul.univ-lorraine.fr/index.php/s/4kjD3sPLdXwLKKs</a:t>
            </a:r>
            <a:endParaRPr lang="fr-FR" sz="4000" b="1" cap="none" dirty="0">
              <a:solidFill>
                <a:schemeClr val="accent1">
                  <a:lumMod val="50000"/>
                </a:schemeClr>
              </a:solidFill>
            </a:endParaRPr>
          </a:p>
          <a:p>
            <a:pPr algn="just"/>
            <a:endParaRPr lang="fr-FR" cap="none" dirty="0"/>
          </a:p>
          <a:p>
            <a:pPr algn="just"/>
            <a:endParaRPr lang="fr-FR" sz="1800" dirty="0"/>
          </a:p>
        </p:txBody>
      </p:sp>
    </p:spTree>
    <p:extLst>
      <p:ext uri="{BB962C8B-B14F-4D97-AF65-F5344CB8AC3E}">
        <p14:creationId xmlns:p14="http://schemas.microsoft.com/office/powerpoint/2010/main" val="811154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404D78-9806-4940-AC34-55A643C13D4E}"/>
              </a:ext>
            </a:extLst>
          </p:cNvPr>
          <p:cNvSpPr>
            <a:spLocks noGrp="1"/>
          </p:cNvSpPr>
          <p:nvPr>
            <p:ph type="title"/>
          </p:nvPr>
        </p:nvSpPr>
        <p:spPr>
          <a:xfrm>
            <a:off x="1594812" y="189893"/>
            <a:ext cx="10364451" cy="1010257"/>
          </a:xfrm>
        </p:spPr>
        <p:txBody>
          <a:bodyPr>
            <a:normAutofit/>
          </a:bodyPr>
          <a:lstStyle/>
          <a:p>
            <a:r>
              <a:rPr lang="fr-FR" dirty="0"/>
              <a:t>Ia traditionnelle ou générative </a:t>
            </a:r>
          </a:p>
        </p:txBody>
      </p:sp>
      <p:sp>
        <p:nvSpPr>
          <p:cNvPr id="3" name="Espace réservé du contenu 2">
            <a:extLst>
              <a:ext uri="{FF2B5EF4-FFF2-40B4-BE49-F238E27FC236}">
                <a16:creationId xmlns:a16="http://schemas.microsoft.com/office/drawing/2014/main" id="{F6369D4D-A74D-4D28-B328-38ECD99F2164}"/>
              </a:ext>
            </a:extLst>
          </p:cNvPr>
          <p:cNvSpPr>
            <a:spLocks noGrp="1"/>
          </p:cNvSpPr>
          <p:nvPr>
            <p:ph sz="quarter" idx="13"/>
          </p:nvPr>
        </p:nvSpPr>
        <p:spPr>
          <a:xfrm>
            <a:off x="428313" y="1200150"/>
            <a:ext cx="11335374" cy="5314951"/>
          </a:xfrm>
        </p:spPr>
        <p:txBody>
          <a:bodyPr>
            <a:normAutofit fontScale="92500" lnSpcReduction="20000"/>
          </a:bodyPr>
          <a:lstStyle/>
          <a:p>
            <a:pPr marL="0" indent="0" algn="just">
              <a:buNone/>
            </a:pPr>
            <a:r>
              <a:rPr lang="fr-FR" b="1" dirty="0"/>
              <a:t>Traditionnelle =&gt;</a:t>
            </a:r>
            <a:r>
              <a:rPr lang="fr-FR" dirty="0"/>
              <a:t> systèmes experts pour le traitement de données de calcul = applique, prend des décisions efficaces en contexte limité </a:t>
            </a:r>
          </a:p>
          <a:p>
            <a:pPr marL="0" indent="0" algn="just">
              <a:buNone/>
            </a:pPr>
            <a:r>
              <a:rPr lang="fr-FR" sz="2100" cap="none" dirty="0"/>
              <a:t>Agents </a:t>
            </a:r>
            <a:r>
              <a:rPr lang="fr-FR" sz="2100" b="1" cap="none" dirty="0">
                <a:solidFill>
                  <a:schemeClr val="accent1">
                    <a:lumMod val="50000"/>
                  </a:schemeClr>
                </a:solidFill>
                <a:hlinkClick r:id="rId2">
                  <a:extLst>
                    <a:ext uri="{A12FA001-AC4F-418D-AE19-62706E023703}">
                      <ahyp:hlinkClr xmlns:ahyp="http://schemas.microsoft.com/office/drawing/2018/hyperlinkcolor" val="tx"/>
                    </a:ext>
                  </a:extLst>
                </a:hlinkClick>
              </a:rPr>
              <a:t>divers du monde réel</a:t>
            </a:r>
            <a:r>
              <a:rPr lang="fr-FR" sz="2100" cap="none" dirty="0"/>
              <a:t>, contrôleurs de réseaux d’électricité, analyse de flux financiers dans le secteur bancaire... ou encore recommandations de contenus personnalisés (Netflix ou Spotify).   </a:t>
            </a:r>
          </a:p>
          <a:p>
            <a:pPr marL="0" indent="0" algn="just">
              <a:buNone/>
            </a:pPr>
            <a:r>
              <a:rPr lang="fr-FR" b="1" dirty="0"/>
              <a:t>Générative =&gt; </a:t>
            </a:r>
            <a:r>
              <a:rPr lang="fr-FR" dirty="0"/>
              <a:t>produit </a:t>
            </a:r>
            <a:r>
              <a:rPr lang="fr-FR" u="sng" dirty="0"/>
              <a:t>nécessairement un résultat</a:t>
            </a:r>
            <a:r>
              <a:rPr lang="fr-FR" dirty="0"/>
              <a:t>, « artiste » et/ou « expert » pour des productions variées : texte, audio, image fixe et animée, vidéo, codages divers :   </a:t>
            </a:r>
          </a:p>
          <a:p>
            <a:pPr marL="0" indent="0" algn="just">
              <a:buNone/>
            </a:pPr>
            <a:r>
              <a:rPr lang="fr-FR" cap="none" dirty="0"/>
              <a:t>« </a:t>
            </a:r>
            <a:r>
              <a:rPr lang="fr-FR" cap="none" dirty="0" err="1"/>
              <a:t>Text</a:t>
            </a:r>
            <a:r>
              <a:rPr lang="fr-FR" cap="none" dirty="0"/>
              <a:t> to Speech » avec </a:t>
            </a:r>
            <a:r>
              <a:rPr lang="fr-FR" b="1" cap="none" dirty="0">
                <a:solidFill>
                  <a:schemeClr val="accent2">
                    <a:lumMod val="50000"/>
                  </a:schemeClr>
                </a:solidFill>
                <a:hlinkClick r:id="rId3">
                  <a:extLst>
                    <a:ext uri="{A12FA001-AC4F-418D-AE19-62706E023703}">
                      <ahyp:hlinkClr xmlns:ahyp="http://schemas.microsoft.com/office/drawing/2018/hyperlinkcolor" val="tx"/>
                    </a:ext>
                  </a:extLst>
                </a:hlinkClick>
              </a:rPr>
              <a:t>elevenlabs.io</a:t>
            </a:r>
            <a:r>
              <a:rPr lang="fr-FR" b="1" cap="none" dirty="0">
                <a:solidFill>
                  <a:schemeClr val="accent2">
                    <a:lumMod val="50000"/>
                  </a:schemeClr>
                </a:solidFill>
              </a:rPr>
              <a:t> </a:t>
            </a:r>
            <a:r>
              <a:rPr lang="fr-FR" cap="none" dirty="0"/>
              <a:t>ou </a:t>
            </a:r>
            <a:r>
              <a:rPr lang="fr-FR" b="1" cap="none" dirty="0">
                <a:solidFill>
                  <a:schemeClr val="accent1">
                    <a:lumMod val="50000"/>
                  </a:schemeClr>
                </a:solidFill>
                <a:hlinkClick r:id="rId4">
                  <a:extLst>
                    <a:ext uri="{A12FA001-AC4F-418D-AE19-62706E023703}">
                      <ahyp:hlinkClr xmlns:ahyp="http://schemas.microsoft.com/office/drawing/2018/hyperlinkcolor" val="tx"/>
                    </a:ext>
                  </a:extLst>
                </a:hlinkClick>
              </a:rPr>
              <a:t>synthesia.io</a:t>
            </a:r>
            <a:r>
              <a:rPr lang="fr-FR" b="1" cap="none" dirty="0">
                <a:solidFill>
                  <a:schemeClr val="accent1">
                    <a:lumMod val="50000"/>
                  </a:schemeClr>
                </a:solidFill>
              </a:rPr>
              <a:t> </a:t>
            </a:r>
            <a:r>
              <a:rPr lang="fr-FR" sz="2100" cap="none" dirty="0"/>
              <a:t>pour des textes et images transformés en vidéo... ou encore </a:t>
            </a:r>
            <a:r>
              <a:rPr lang="fr-FR" sz="2100" b="1" cap="none" dirty="0">
                <a:solidFill>
                  <a:schemeClr val="accent1">
                    <a:lumMod val="50000"/>
                  </a:schemeClr>
                </a:solidFill>
                <a:hlinkClick r:id="rId5">
                  <a:extLst>
                    <a:ext uri="{A12FA001-AC4F-418D-AE19-62706E023703}">
                      <ahyp:hlinkClr xmlns:ahyp="http://schemas.microsoft.com/office/drawing/2018/hyperlinkcolor" val="tx"/>
                    </a:ext>
                  </a:extLst>
                </a:hlinkClick>
              </a:rPr>
              <a:t>vidnoz.com</a:t>
            </a:r>
            <a:r>
              <a:rPr lang="fr-FR" sz="2100" cap="none" dirty="0"/>
              <a:t> pour des vidéos avec avatars divers.  </a:t>
            </a:r>
          </a:p>
          <a:p>
            <a:pPr marL="0" indent="0" algn="just">
              <a:buNone/>
            </a:pPr>
            <a:r>
              <a:rPr lang="fr-FR" sz="2100" cap="none" dirty="0"/>
              <a:t>=&gt; Pour des consignes orales / vidéos à des élèves dits « EBEP ».</a:t>
            </a:r>
          </a:p>
          <a:p>
            <a:pPr marL="0" indent="0" algn="just">
              <a:buNone/>
            </a:pPr>
            <a:r>
              <a:rPr lang="fr-FR" b="1" dirty="0"/>
              <a:t>Nb</a:t>
            </a:r>
            <a:r>
              <a:rPr lang="fr-FR" dirty="0"/>
              <a:t> : calcul-association </a:t>
            </a:r>
            <a:r>
              <a:rPr lang="fr-FR" sz="2100" dirty="0"/>
              <a:t>DE</a:t>
            </a:r>
            <a:r>
              <a:rPr lang="fr-FR" dirty="0"/>
              <a:t> données statistiques, probabilistes = </a:t>
            </a:r>
            <a:r>
              <a:rPr lang="fr-FR" b="1" dirty="0"/>
              <a:t>loquace mais sans émotion</a:t>
            </a:r>
            <a:r>
              <a:rPr lang="fr-FR" dirty="0"/>
              <a:t> </a:t>
            </a:r>
            <a:r>
              <a:rPr lang="fr-FR" b="1" dirty="0"/>
              <a:t>ni compréhension</a:t>
            </a:r>
            <a:r>
              <a:rPr lang="fr-FR" dirty="0"/>
              <a:t>, encore moins... De conscience, d’où des </a:t>
            </a:r>
            <a:r>
              <a:rPr lang="fr-FR" u="sng" dirty="0"/>
              <a:t>hallucinations</a:t>
            </a:r>
            <a:r>
              <a:rPr lang="fr-FR" dirty="0"/>
              <a:t> :</a:t>
            </a:r>
          </a:p>
          <a:p>
            <a:pPr marL="0" indent="0" algn="just">
              <a:buNone/>
            </a:pPr>
            <a:r>
              <a:rPr lang="fr-FR" cap="none" dirty="0"/>
              <a:t>=&gt; IA générative entrainée à produire un résultat, d’où des exemples d’œufs de vache bleus ou de record de la traversée de la manche à pied ; </a:t>
            </a:r>
          </a:p>
          <a:p>
            <a:pPr marL="0" indent="0" algn="just">
              <a:buNone/>
            </a:pPr>
            <a:r>
              <a:rPr lang="fr-FR" cap="none" dirty="0"/>
              <a:t>=&gt; Si le prompt initial induit une donnée erronée = risque de réponse à l’aune de la donnée introduite initialement !  </a:t>
            </a:r>
          </a:p>
          <a:p>
            <a:pPr marL="0" indent="0" algn="ctr">
              <a:buNone/>
            </a:pPr>
            <a:endParaRPr lang="fr-FR" dirty="0"/>
          </a:p>
          <a:p>
            <a:pPr marL="0" indent="0">
              <a:buNone/>
            </a:pPr>
            <a:endParaRPr lang="fr-FR" dirty="0"/>
          </a:p>
          <a:p>
            <a:pPr>
              <a:buFont typeface="Symbol" panose="05050102010706020507" pitchFamily="18" charset="2"/>
              <a:buChar char="Þ"/>
            </a:pPr>
            <a:endParaRPr lang="fr-FR" dirty="0"/>
          </a:p>
          <a:p>
            <a:endParaRPr lang="fr-FR" dirty="0"/>
          </a:p>
        </p:txBody>
      </p:sp>
    </p:spTree>
    <p:extLst>
      <p:ext uri="{BB962C8B-B14F-4D97-AF65-F5344CB8AC3E}">
        <p14:creationId xmlns:p14="http://schemas.microsoft.com/office/powerpoint/2010/main" val="3732142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1000"/>
                                        <p:tgtEl>
                                          <p:spTgt spid="3">
                                            <p:txEl>
                                              <p:pRg st="5" end="5"/>
                                            </p:txEl>
                                          </p:spTgt>
                                        </p:tgtEl>
                                      </p:cBhvr>
                                    </p:animEffect>
                                    <p:anim calcmode="lin" valueType="num">
                                      <p:cBhvr>
                                        <p:cTn id="2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000"/>
                                        <p:tgtEl>
                                          <p:spTgt spid="3">
                                            <p:txEl>
                                              <p:pRg st="6" end="6"/>
                                            </p:txEl>
                                          </p:spTgt>
                                        </p:tgtEl>
                                      </p:cBhvr>
                                    </p:animEffect>
                                    <p:anim calcmode="lin" valueType="num">
                                      <p:cBhvr>
                                        <p:cTn id="3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1000"/>
                                        <p:tgtEl>
                                          <p:spTgt spid="3">
                                            <p:txEl>
                                              <p:pRg st="7" end="7"/>
                                            </p:txEl>
                                          </p:spTgt>
                                        </p:tgtEl>
                                      </p:cBhvr>
                                    </p:animEffect>
                                    <p:anim calcmode="lin" valueType="num">
                                      <p:cBhvr>
                                        <p:cTn id="3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404D78-9806-4940-AC34-55A643C13D4E}"/>
              </a:ext>
            </a:extLst>
          </p:cNvPr>
          <p:cNvSpPr>
            <a:spLocks noGrp="1"/>
          </p:cNvSpPr>
          <p:nvPr>
            <p:ph type="title"/>
          </p:nvPr>
        </p:nvSpPr>
        <p:spPr>
          <a:xfrm>
            <a:off x="1594812" y="189893"/>
            <a:ext cx="10364451" cy="1010257"/>
          </a:xfrm>
        </p:spPr>
        <p:txBody>
          <a:bodyPr>
            <a:normAutofit fontScale="90000"/>
          </a:bodyPr>
          <a:lstStyle/>
          <a:p>
            <a:r>
              <a:rPr lang="fr-FR" dirty="0"/>
              <a:t>Ia : diversité d’outils « simplexes » pour le grand public... </a:t>
            </a:r>
          </a:p>
        </p:txBody>
      </p:sp>
      <p:sp>
        <p:nvSpPr>
          <p:cNvPr id="3" name="Espace réservé du contenu 2">
            <a:extLst>
              <a:ext uri="{FF2B5EF4-FFF2-40B4-BE49-F238E27FC236}">
                <a16:creationId xmlns:a16="http://schemas.microsoft.com/office/drawing/2014/main" id="{F6369D4D-A74D-4D28-B328-38ECD99F2164}"/>
              </a:ext>
            </a:extLst>
          </p:cNvPr>
          <p:cNvSpPr>
            <a:spLocks noGrp="1"/>
          </p:cNvSpPr>
          <p:nvPr>
            <p:ph sz="quarter" idx="13"/>
          </p:nvPr>
        </p:nvSpPr>
        <p:spPr>
          <a:xfrm>
            <a:off x="428313" y="1200150"/>
            <a:ext cx="11530950" cy="1800225"/>
          </a:xfrm>
        </p:spPr>
        <p:txBody>
          <a:bodyPr>
            <a:normAutofit/>
          </a:bodyPr>
          <a:lstStyle/>
          <a:p>
            <a:pPr marL="0" indent="0">
              <a:lnSpc>
                <a:spcPct val="100000"/>
              </a:lnSpc>
              <a:spcBef>
                <a:spcPts val="600"/>
              </a:spcBef>
              <a:buNone/>
            </a:pPr>
            <a:r>
              <a:rPr lang="fr-FR" sz="1800" b="1" dirty="0"/>
              <a:t>Open Ai : </a:t>
            </a:r>
            <a:r>
              <a:rPr lang="fr-FR" sz="1800" dirty="0"/>
              <a:t>chat </a:t>
            </a:r>
            <a:r>
              <a:rPr lang="fr-FR" sz="1800" dirty="0" err="1"/>
              <a:t>gpt</a:t>
            </a:r>
            <a:r>
              <a:rPr lang="fr-FR" sz="1800" dirty="0"/>
              <a:t> 3.5 &amp; 4.0 ; et « avatars » divers </a:t>
            </a:r>
            <a:r>
              <a:rPr lang="fr-FR" sz="1800" dirty="0" err="1"/>
              <a:t>gpt</a:t>
            </a:r>
            <a:r>
              <a:rPr lang="fr-FR" sz="1800" dirty="0"/>
              <a:t> zéro, </a:t>
            </a:r>
            <a:r>
              <a:rPr lang="fr-FR" sz="1800" dirty="0" err="1"/>
              <a:t>gpt</a:t>
            </a:r>
            <a:r>
              <a:rPr lang="fr-FR" sz="1800" dirty="0"/>
              <a:t> mini </a:t>
            </a:r>
          </a:p>
          <a:p>
            <a:pPr marL="0" indent="0">
              <a:lnSpc>
                <a:spcPct val="100000"/>
              </a:lnSpc>
              <a:spcBef>
                <a:spcPts val="600"/>
              </a:spcBef>
              <a:buNone/>
            </a:pPr>
            <a:r>
              <a:rPr lang="fr-FR" sz="1800" b="1" dirty="0"/>
              <a:t>Google : </a:t>
            </a:r>
            <a:r>
              <a:rPr lang="fr-FR" sz="1800" dirty="0"/>
              <a:t>bard (</a:t>
            </a:r>
            <a:r>
              <a:rPr lang="fr-FR" sz="1800" dirty="0" err="1"/>
              <a:t>gemini</a:t>
            </a:r>
            <a:r>
              <a:rPr lang="fr-FR" sz="1800" dirty="0"/>
              <a:t>)</a:t>
            </a:r>
          </a:p>
          <a:p>
            <a:pPr marL="0" indent="0">
              <a:lnSpc>
                <a:spcPct val="100000"/>
              </a:lnSpc>
              <a:spcBef>
                <a:spcPts val="600"/>
              </a:spcBef>
              <a:buNone/>
            </a:pPr>
            <a:r>
              <a:rPr lang="fr-FR" sz="1800" b="1" dirty="0"/>
              <a:t>Microsoft : </a:t>
            </a:r>
            <a:r>
              <a:rPr lang="fr-FR" sz="1800" dirty="0" err="1"/>
              <a:t>copilot</a:t>
            </a:r>
            <a:r>
              <a:rPr lang="fr-FR" sz="1800" dirty="0"/>
              <a:t> </a:t>
            </a:r>
          </a:p>
          <a:p>
            <a:pPr marL="0" indent="0">
              <a:lnSpc>
                <a:spcPct val="100000"/>
              </a:lnSpc>
              <a:spcBef>
                <a:spcPts val="600"/>
              </a:spcBef>
              <a:buNone/>
            </a:pPr>
            <a:r>
              <a:rPr lang="fr-FR" cap="none" dirty="0"/>
              <a:t>Mais aussi « Claude », « Mistral »,  « </a:t>
            </a:r>
            <a:r>
              <a:rPr lang="fr-FR" cap="none" dirty="0" err="1"/>
              <a:t>Perplexity</a:t>
            </a:r>
            <a:r>
              <a:rPr lang="fr-FR" cap="none" dirty="0"/>
              <a:t> »,  « </a:t>
            </a:r>
            <a:r>
              <a:rPr lang="fr-FR" cap="none" dirty="0" err="1"/>
              <a:t>Midjourney</a:t>
            </a:r>
            <a:r>
              <a:rPr lang="fr-FR" cap="none" dirty="0"/>
              <a:t> », « </a:t>
            </a:r>
            <a:r>
              <a:rPr lang="fr-FR" cap="none" dirty="0" err="1"/>
              <a:t>Dall-e</a:t>
            </a:r>
            <a:r>
              <a:rPr lang="fr-FR" cap="none" dirty="0"/>
              <a:t> », « </a:t>
            </a:r>
            <a:r>
              <a:rPr lang="fr-FR" cap="none" dirty="0" err="1"/>
              <a:t>Llama</a:t>
            </a:r>
            <a:r>
              <a:rPr lang="fr-FR" cap="none" dirty="0"/>
              <a:t> 3.2 », « Poe » pour une interface multi-assistants.  </a:t>
            </a:r>
          </a:p>
          <a:p>
            <a:pPr marL="0" indent="0">
              <a:buNone/>
            </a:pPr>
            <a:endParaRPr lang="fr-FR" dirty="0"/>
          </a:p>
        </p:txBody>
      </p:sp>
      <p:pic>
        <p:nvPicPr>
          <p:cNvPr id="4" name="Espace réservé du contenu 7">
            <a:hlinkClick r:id="rId2" action="ppaction://hlinksldjump"/>
            <a:extLst>
              <a:ext uri="{FF2B5EF4-FFF2-40B4-BE49-F238E27FC236}">
                <a16:creationId xmlns:a16="http://schemas.microsoft.com/office/drawing/2014/main" id="{ADF1287A-9BDA-4CCA-BA99-F6ADF9378D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369" y="3000375"/>
            <a:ext cx="6410831" cy="3725532"/>
          </a:xfrm>
          <a:prstGeom prst="rect">
            <a:avLst/>
          </a:prstGeom>
        </p:spPr>
      </p:pic>
      <p:sp>
        <p:nvSpPr>
          <p:cNvPr id="5" name="Espace réservé du contenu 2">
            <a:extLst>
              <a:ext uri="{FF2B5EF4-FFF2-40B4-BE49-F238E27FC236}">
                <a16:creationId xmlns:a16="http://schemas.microsoft.com/office/drawing/2014/main" id="{16FAB528-4B2B-415E-8665-1AB4146185CB}"/>
              </a:ext>
            </a:extLst>
          </p:cNvPr>
          <p:cNvSpPr txBox="1">
            <a:spLocks/>
          </p:cNvSpPr>
          <p:nvPr/>
        </p:nvSpPr>
        <p:spPr>
          <a:xfrm>
            <a:off x="6777037" y="3000375"/>
            <a:ext cx="5298594" cy="1182820"/>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a:buFont typeface="Symbol" panose="05050102010706020507" pitchFamily="18" charset="2"/>
              <a:buChar char="Þ"/>
            </a:pPr>
            <a:r>
              <a:rPr lang="fr-FR" b="1" cap="none" dirty="0"/>
              <a:t> </a:t>
            </a:r>
            <a:r>
              <a:rPr lang="fr-FR" sz="2600" b="1" cap="none" dirty="0"/>
              <a:t>première ligne :  </a:t>
            </a:r>
            <a:r>
              <a:rPr lang="fr-FR" sz="2600" cap="none" dirty="0"/>
              <a:t>outils assistants pédagogique (planification, scénarisation) </a:t>
            </a:r>
          </a:p>
          <a:p>
            <a:pPr>
              <a:buFont typeface="Symbol" panose="05050102010706020507" pitchFamily="18" charset="2"/>
              <a:buChar char="Þ"/>
            </a:pPr>
            <a:endParaRPr lang="fr-FR" sz="2600" b="1" cap="none" dirty="0"/>
          </a:p>
          <a:p>
            <a:pPr marL="0" indent="0">
              <a:buNone/>
            </a:pPr>
            <a:endParaRPr lang="fr-FR" b="1" cap="none" dirty="0"/>
          </a:p>
          <a:p>
            <a:pPr>
              <a:buFont typeface="Symbol" panose="05050102010706020507" pitchFamily="18" charset="2"/>
              <a:buChar char="Þ"/>
            </a:pPr>
            <a:endParaRPr lang="fr-FR" b="1" cap="none" dirty="0"/>
          </a:p>
          <a:p>
            <a:pPr marL="0" indent="0">
              <a:buNone/>
            </a:pPr>
            <a:endParaRPr lang="fr-FR" cap="none" dirty="0"/>
          </a:p>
          <a:p>
            <a:pPr marL="0" indent="0">
              <a:buFont typeface="Arial" panose="020B0604020202020204" pitchFamily="34" charset="0"/>
              <a:buNone/>
            </a:pPr>
            <a:endParaRPr lang="fr-FR" cap="none" dirty="0"/>
          </a:p>
          <a:p>
            <a:pPr marL="0" indent="0">
              <a:buFont typeface="Arial" panose="020B0604020202020204" pitchFamily="34" charset="0"/>
              <a:buNone/>
            </a:pPr>
            <a:endParaRPr lang="fr-FR" dirty="0"/>
          </a:p>
        </p:txBody>
      </p:sp>
      <p:sp>
        <p:nvSpPr>
          <p:cNvPr id="6" name="ZoneTexte 5">
            <a:extLst>
              <a:ext uri="{FF2B5EF4-FFF2-40B4-BE49-F238E27FC236}">
                <a16:creationId xmlns:a16="http://schemas.microsoft.com/office/drawing/2014/main" id="{8C1A585F-CD6B-4229-97E1-3BDEE1AA567B}"/>
              </a:ext>
            </a:extLst>
          </p:cNvPr>
          <p:cNvSpPr txBox="1"/>
          <p:nvPr/>
        </p:nvSpPr>
        <p:spPr>
          <a:xfrm>
            <a:off x="6777038" y="5837110"/>
            <a:ext cx="5182226" cy="830997"/>
          </a:xfrm>
          <a:prstGeom prst="rect">
            <a:avLst/>
          </a:prstGeom>
          <a:noFill/>
        </p:spPr>
        <p:txBody>
          <a:bodyPr wrap="square" rtlCol="0">
            <a:spAutoFit/>
          </a:bodyPr>
          <a:lstStyle/>
          <a:p>
            <a:r>
              <a:rPr lang="fr-FR" dirty="0"/>
              <a:t> =&gt; </a:t>
            </a:r>
            <a:r>
              <a:rPr lang="fr-FR" sz="2400" b="1" dirty="0"/>
              <a:t>dernière ligne : </a:t>
            </a:r>
            <a:r>
              <a:rPr lang="fr-FR" sz="2400" dirty="0"/>
              <a:t>outils de détection d’usage de l’IA ? </a:t>
            </a:r>
          </a:p>
        </p:txBody>
      </p:sp>
      <p:sp>
        <p:nvSpPr>
          <p:cNvPr id="7" name="Espace réservé du contenu 2">
            <a:extLst>
              <a:ext uri="{FF2B5EF4-FFF2-40B4-BE49-F238E27FC236}">
                <a16:creationId xmlns:a16="http://schemas.microsoft.com/office/drawing/2014/main" id="{BDB0D13B-6F61-4245-B810-5296957E0216}"/>
              </a:ext>
            </a:extLst>
          </p:cNvPr>
          <p:cNvSpPr txBox="1">
            <a:spLocks/>
          </p:cNvSpPr>
          <p:nvPr/>
        </p:nvSpPr>
        <p:spPr>
          <a:xfrm>
            <a:off x="6963281" y="4101219"/>
            <a:ext cx="4559900" cy="1182820"/>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ctr">
              <a:buNone/>
            </a:pPr>
            <a:r>
              <a:rPr lang="fr-FR" b="1" cap="none" dirty="0"/>
              <a:t>« jeu du gendarme et du voleur » </a:t>
            </a:r>
            <a:r>
              <a:rPr lang="fr-FR" cap="none" dirty="0"/>
              <a:t>les mêmes entreprises de la « tech » promouvant l’un et l’autre ?</a:t>
            </a:r>
          </a:p>
        </p:txBody>
      </p:sp>
    </p:spTree>
    <p:extLst>
      <p:ext uri="{BB962C8B-B14F-4D97-AF65-F5344CB8AC3E}">
        <p14:creationId xmlns:p14="http://schemas.microsoft.com/office/powerpoint/2010/main" val="196212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7">
            <a:extLst>
              <a:ext uri="{FF2B5EF4-FFF2-40B4-BE49-F238E27FC236}">
                <a16:creationId xmlns:a16="http://schemas.microsoft.com/office/drawing/2014/main" id="{270ABEEB-6078-4982-B28B-C96BC4BFDF1D}"/>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8100" y="41550"/>
            <a:ext cx="12192000" cy="6387825"/>
          </a:xfrm>
        </p:spPr>
      </p:pic>
      <p:sp>
        <p:nvSpPr>
          <p:cNvPr id="5" name="Rectangle 4">
            <a:extLst>
              <a:ext uri="{FF2B5EF4-FFF2-40B4-BE49-F238E27FC236}">
                <a16:creationId xmlns:a16="http://schemas.microsoft.com/office/drawing/2014/main" id="{F0F65109-BBEA-4354-BB6A-D29672C85991}"/>
              </a:ext>
            </a:extLst>
          </p:cNvPr>
          <p:cNvSpPr/>
          <p:nvPr/>
        </p:nvSpPr>
        <p:spPr>
          <a:xfrm>
            <a:off x="0" y="6469603"/>
            <a:ext cx="12192000"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fr-FR" dirty="0">
                <a:solidFill>
                  <a:schemeClr val="tx1"/>
                </a:solidFill>
                <a:highlight>
                  <a:srgbClr val="FFFF99"/>
                </a:highlight>
              </a:rPr>
              <a:t>Source : UL « L’écho pédagogique », n°15, nov. 2023. </a:t>
            </a:r>
            <a:r>
              <a:rPr lang="fr-FR" dirty="0">
                <a:solidFill>
                  <a:schemeClr val="tx1"/>
                </a:solidFill>
                <a:highlight>
                  <a:srgbClr val="FFFF99"/>
                </a:highlight>
                <a:hlinkClick r:id="rId3">
                  <a:extLst>
                    <a:ext uri="{A12FA001-AC4F-418D-AE19-62706E023703}">
                      <ahyp:hlinkClr xmlns:ahyp="http://schemas.microsoft.com/office/drawing/2018/hyperlinkcolor" val="tx"/>
                    </a:ext>
                  </a:extLst>
                </a:hlinkClick>
              </a:rPr>
              <a:t>https://sup.univ-lorraine.fr/files/2023/11/echo_pedagogique_15.pdf</a:t>
            </a:r>
            <a:r>
              <a:rPr lang="fr-FR" dirty="0">
                <a:solidFill>
                  <a:schemeClr val="tx1"/>
                </a:solidFill>
                <a:highlight>
                  <a:srgbClr val="FFFF99"/>
                </a:highlight>
              </a:rPr>
              <a:t>  </a:t>
            </a:r>
          </a:p>
        </p:txBody>
      </p:sp>
    </p:spTree>
    <p:extLst>
      <p:ext uri="{BB962C8B-B14F-4D97-AF65-F5344CB8AC3E}">
        <p14:creationId xmlns:p14="http://schemas.microsoft.com/office/powerpoint/2010/main" val="2753943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404D78-9806-4940-AC34-55A643C13D4E}"/>
              </a:ext>
            </a:extLst>
          </p:cNvPr>
          <p:cNvSpPr>
            <a:spLocks noGrp="1"/>
          </p:cNvSpPr>
          <p:nvPr>
            <p:ph type="title"/>
          </p:nvPr>
        </p:nvSpPr>
        <p:spPr>
          <a:xfrm>
            <a:off x="1399549" y="354197"/>
            <a:ext cx="10364451" cy="1110271"/>
          </a:xfrm>
        </p:spPr>
        <p:txBody>
          <a:bodyPr/>
          <a:lstStyle/>
          <a:p>
            <a:r>
              <a:rPr lang="fr-FR" dirty="0"/>
              <a:t>l’IA générative : Remarques préliminaires pour penser l’évaluation </a:t>
            </a:r>
          </a:p>
        </p:txBody>
      </p:sp>
      <p:sp>
        <p:nvSpPr>
          <p:cNvPr id="3" name="Espace réservé du contenu 2">
            <a:extLst>
              <a:ext uri="{FF2B5EF4-FFF2-40B4-BE49-F238E27FC236}">
                <a16:creationId xmlns:a16="http://schemas.microsoft.com/office/drawing/2014/main" id="{F6369D4D-A74D-4D28-B328-38ECD99F2164}"/>
              </a:ext>
            </a:extLst>
          </p:cNvPr>
          <p:cNvSpPr>
            <a:spLocks noGrp="1"/>
          </p:cNvSpPr>
          <p:nvPr>
            <p:ph sz="quarter" idx="13"/>
          </p:nvPr>
        </p:nvSpPr>
        <p:spPr>
          <a:xfrm>
            <a:off x="180975" y="1625201"/>
            <a:ext cx="11830050" cy="2500313"/>
          </a:xfrm>
        </p:spPr>
        <p:txBody>
          <a:bodyPr>
            <a:normAutofit fontScale="92500"/>
          </a:bodyPr>
          <a:lstStyle/>
          <a:p>
            <a:pPr marL="457200" indent="-457200" algn="ctr">
              <a:buAutoNum type="arabicPeriod"/>
            </a:pPr>
            <a:r>
              <a:rPr lang="fr-FR" dirty="0"/>
              <a:t>Association TALN (</a:t>
            </a:r>
            <a:r>
              <a:rPr lang="fr-FR" dirty="0" err="1"/>
              <a:t>nLP</a:t>
            </a:r>
            <a:r>
              <a:rPr lang="fr-FR" dirty="0"/>
              <a:t>) à l’algorithmique</a:t>
            </a:r>
          </a:p>
          <a:p>
            <a:pPr marL="457200" indent="-457200" algn="ctr">
              <a:buAutoNum type="arabicPeriod"/>
            </a:pPr>
            <a:r>
              <a:rPr lang="fr-FR" dirty="0"/>
              <a:t>Imitation interaction humaine « </a:t>
            </a:r>
            <a:r>
              <a:rPr lang="fr-FR" dirty="0" err="1"/>
              <a:t>bluffante</a:t>
            </a:r>
            <a:r>
              <a:rPr lang="fr-FR" dirty="0"/>
              <a:t> » </a:t>
            </a:r>
          </a:p>
          <a:p>
            <a:pPr marL="457200" indent="-457200" algn="ctr">
              <a:buAutoNum type="arabicPeriod"/>
            </a:pPr>
            <a:r>
              <a:rPr lang="fr-FR" dirty="0"/>
              <a:t>« Perroquet stochastique » (bavard et probabiliste)</a:t>
            </a:r>
          </a:p>
          <a:p>
            <a:pPr marL="457200" indent="-457200" algn="ctr">
              <a:buAutoNum type="arabicPeriod"/>
            </a:pPr>
            <a:r>
              <a:rPr lang="fr-FR" dirty="0"/>
              <a:t>Traitement « boîte noire » (invisible pour l’utilisateur, mais traces : Caverne platonicienne ?)</a:t>
            </a:r>
          </a:p>
          <a:p>
            <a:pPr marL="457200" indent="-457200" algn="ctr">
              <a:buAutoNum type="arabicPeriod"/>
            </a:pPr>
            <a:r>
              <a:rPr lang="fr-FR" dirty="0"/>
              <a:t>Technique humaine « miroir » et </a:t>
            </a:r>
            <a:r>
              <a:rPr lang="fr-FR" i="1" dirty="0" err="1"/>
              <a:t>pharmakon</a:t>
            </a:r>
            <a:r>
              <a:rPr lang="fr-FR" dirty="0"/>
              <a:t> </a:t>
            </a:r>
            <a:r>
              <a:rPr lang="fr-FR" cap="none" dirty="0"/>
              <a:t>(dualité poison-remède : cf. </a:t>
            </a:r>
            <a:r>
              <a:rPr lang="fr-FR" b="1" cap="none" dirty="0">
                <a:solidFill>
                  <a:schemeClr val="accent1">
                    <a:lumMod val="50000"/>
                  </a:schemeClr>
                </a:solidFill>
                <a:hlinkClick r:id="rId2">
                  <a:extLst>
                    <a:ext uri="{A12FA001-AC4F-418D-AE19-62706E023703}">
                      <ahyp:hlinkClr xmlns:ahyp="http://schemas.microsoft.com/office/drawing/2018/hyperlinkcolor" val="tx"/>
                    </a:ext>
                  </a:extLst>
                </a:hlinkClick>
              </a:rPr>
              <a:t>Stiegler</a:t>
            </a:r>
            <a:r>
              <a:rPr lang="fr-FR" cap="none" dirty="0"/>
              <a:t> ou « </a:t>
            </a:r>
            <a:r>
              <a:rPr lang="fr-FR" b="1" cap="none" dirty="0">
                <a:solidFill>
                  <a:schemeClr val="accent1">
                    <a:lumMod val="50000"/>
                  </a:schemeClr>
                </a:solidFill>
                <a:hlinkClick r:id="rId3">
                  <a:extLst>
                    <a:ext uri="{A12FA001-AC4F-418D-AE19-62706E023703}">
                      <ahyp:hlinkClr xmlns:ahyp="http://schemas.microsoft.com/office/drawing/2018/hyperlinkcolor" val="tx"/>
                    </a:ext>
                  </a:extLst>
                </a:hlinkClick>
              </a:rPr>
              <a:t>Phèdre</a:t>
            </a:r>
            <a:r>
              <a:rPr lang="fr-FR" cap="none" dirty="0"/>
              <a:t> » de Platon)</a:t>
            </a:r>
          </a:p>
          <a:p>
            <a:pPr marL="457200" indent="-457200" algn="ctr">
              <a:buAutoNum type="arabicPeriod"/>
            </a:pPr>
            <a:endParaRPr lang="fr-FR" dirty="0"/>
          </a:p>
          <a:p>
            <a:pPr marL="0" indent="0">
              <a:buNone/>
            </a:pPr>
            <a:endParaRPr lang="fr-FR" dirty="0"/>
          </a:p>
          <a:p>
            <a:pPr>
              <a:buFont typeface="Symbol" panose="05050102010706020507" pitchFamily="18" charset="2"/>
              <a:buChar char="Þ"/>
            </a:pPr>
            <a:endParaRPr lang="fr-FR" dirty="0"/>
          </a:p>
          <a:p>
            <a:endParaRPr lang="fr-FR" dirty="0"/>
          </a:p>
        </p:txBody>
      </p:sp>
      <p:sp>
        <p:nvSpPr>
          <p:cNvPr id="5" name="ZoneTexte 4">
            <a:extLst>
              <a:ext uri="{FF2B5EF4-FFF2-40B4-BE49-F238E27FC236}">
                <a16:creationId xmlns:a16="http://schemas.microsoft.com/office/drawing/2014/main" id="{CEA1C102-14EA-4AAB-A015-87B7998B99DF}"/>
              </a:ext>
            </a:extLst>
          </p:cNvPr>
          <p:cNvSpPr txBox="1"/>
          <p:nvPr/>
        </p:nvSpPr>
        <p:spPr>
          <a:xfrm>
            <a:off x="180975" y="4300537"/>
            <a:ext cx="11830050" cy="2000548"/>
          </a:xfrm>
          <a:prstGeom prst="rect">
            <a:avLst/>
          </a:prstGeom>
          <a:noFill/>
        </p:spPr>
        <p:txBody>
          <a:bodyPr wrap="square" rtlCol="0">
            <a:spAutoFit/>
          </a:bodyPr>
          <a:lstStyle/>
          <a:p>
            <a:r>
              <a:rPr lang="fr-FR" sz="2400" b="1" dirty="0"/>
              <a:t>IA = Poison pédagogique </a:t>
            </a:r>
            <a:r>
              <a:rPr lang="fr-FR" sz="2400" dirty="0"/>
              <a:t>: à l’instar de la digitaline qui régule le rythme cardiaque à faible dose, provoque l’arrêt cardiaque au-delà d’un certain seuil... Une question de dosage ou d’adaptation aux caractéristiques du patient.</a:t>
            </a:r>
          </a:p>
          <a:p>
            <a:endParaRPr lang="fr-FR" sz="2400" dirty="0"/>
          </a:p>
          <a:p>
            <a:pPr algn="ctr"/>
            <a:r>
              <a:rPr lang="fr-FR" sz="2800" dirty="0"/>
              <a:t>L’IA générative généralisée (forte dose) pourrait-elle tuer l’action pédagogique ? </a:t>
            </a:r>
            <a:endParaRPr lang="fr-FR" dirty="0"/>
          </a:p>
        </p:txBody>
      </p:sp>
    </p:spTree>
    <p:extLst>
      <p:ext uri="{BB962C8B-B14F-4D97-AF65-F5344CB8AC3E}">
        <p14:creationId xmlns:p14="http://schemas.microsoft.com/office/powerpoint/2010/main" val="4066922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404D78-9806-4940-AC34-55A643C13D4E}"/>
              </a:ext>
            </a:extLst>
          </p:cNvPr>
          <p:cNvSpPr>
            <a:spLocks noGrp="1"/>
          </p:cNvSpPr>
          <p:nvPr>
            <p:ph type="title"/>
          </p:nvPr>
        </p:nvSpPr>
        <p:spPr>
          <a:xfrm>
            <a:off x="1256674" y="186445"/>
            <a:ext cx="10364451" cy="1110271"/>
          </a:xfrm>
        </p:spPr>
        <p:txBody>
          <a:bodyPr/>
          <a:lstStyle/>
          <a:p>
            <a:r>
              <a:rPr lang="fr-FR" dirty="0"/>
              <a:t>l’IA générative : tableau « SWOT »</a:t>
            </a:r>
          </a:p>
        </p:txBody>
      </p:sp>
      <p:sp>
        <p:nvSpPr>
          <p:cNvPr id="3" name="Espace réservé du contenu 2">
            <a:extLst>
              <a:ext uri="{FF2B5EF4-FFF2-40B4-BE49-F238E27FC236}">
                <a16:creationId xmlns:a16="http://schemas.microsoft.com/office/drawing/2014/main" id="{F6369D4D-A74D-4D28-B328-38ECD99F2164}"/>
              </a:ext>
            </a:extLst>
          </p:cNvPr>
          <p:cNvSpPr>
            <a:spLocks noGrp="1"/>
          </p:cNvSpPr>
          <p:nvPr>
            <p:ph sz="quarter" idx="13"/>
          </p:nvPr>
        </p:nvSpPr>
        <p:spPr>
          <a:xfrm>
            <a:off x="1191599" y="1228895"/>
            <a:ext cx="4005263" cy="1831746"/>
          </a:xfrm>
        </p:spPr>
        <p:txBody>
          <a:bodyPr>
            <a:normAutofit/>
          </a:bodyPr>
          <a:lstStyle/>
          <a:p>
            <a:pPr marL="0" indent="0" algn="ctr">
              <a:buNone/>
            </a:pPr>
            <a:r>
              <a:rPr lang="fr-FR" b="1" dirty="0"/>
              <a:t>Forces</a:t>
            </a:r>
            <a:r>
              <a:rPr lang="fr-FR" dirty="0"/>
              <a:t> </a:t>
            </a:r>
            <a:endParaRPr lang="fr-FR" sz="1800" dirty="0"/>
          </a:p>
          <a:p>
            <a:pPr marL="0" indent="0" algn="ctr">
              <a:lnSpc>
                <a:spcPct val="100000"/>
              </a:lnSpc>
              <a:spcBef>
                <a:spcPts val="0"/>
              </a:spcBef>
              <a:buNone/>
            </a:pPr>
            <a:r>
              <a:rPr lang="fr-FR" cap="none" dirty="0"/>
              <a:t>Gratuit (prudence)</a:t>
            </a:r>
          </a:p>
          <a:p>
            <a:pPr marL="0" indent="0" algn="ctr">
              <a:lnSpc>
                <a:spcPct val="100000"/>
              </a:lnSpc>
              <a:spcBef>
                <a:spcPts val="0"/>
              </a:spcBef>
              <a:buNone/>
            </a:pPr>
            <a:r>
              <a:rPr lang="fr-FR" cap="none" dirty="0"/>
              <a:t>« Simplexe » (cf. </a:t>
            </a:r>
            <a:r>
              <a:rPr lang="fr-FR" cap="none" dirty="0" err="1"/>
              <a:t>Berthoz</a:t>
            </a:r>
            <a:r>
              <a:rPr lang="fr-FR" cap="none" dirty="0"/>
              <a:t>)</a:t>
            </a:r>
          </a:p>
          <a:p>
            <a:pPr marL="0" indent="0" algn="ctr">
              <a:lnSpc>
                <a:spcPct val="100000"/>
              </a:lnSpc>
              <a:spcBef>
                <a:spcPts val="0"/>
              </a:spcBef>
              <a:buNone/>
            </a:pPr>
            <a:r>
              <a:rPr lang="fr-FR" cap="none" dirty="0"/>
              <a:t>Intuitif (langage naturel)</a:t>
            </a:r>
          </a:p>
          <a:p>
            <a:pPr marL="0" indent="0" algn="ctr">
              <a:lnSpc>
                <a:spcPct val="100000"/>
              </a:lnSpc>
              <a:spcBef>
                <a:spcPts val="0"/>
              </a:spcBef>
              <a:buNone/>
            </a:pPr>
            <a:r>
              <a:rPr lang="fr-FR" cap="none" dirty="0"/>
              <a:t>Corvéable (à l’envi)</a:t>
            </a:r>
          </a:p>
          <a:p>
            <a:pPr marL="0" indent="0">
              <a:buNone/>
            </a:pPr>
            <a:endParaRPr lang="fr-FR" dirty="0"/>
          </a:p>
          <a:p>
            <a:pPr>
              <a:buFont typeface="Symbol" panose="05050102010706020507" pitchFamily="18" charset="2"/>
              <a:buChar char="Þ"/>
            </a:pPr>
            <a:endParaRPr lang="fr-FR" dirty="0"/>
          </a:p>
          <a:p>
            <a:endParaRPr lang="fr-FR" dirty="0"/>
          </a:p>
        </p:txBody>
      </p:sp>
      <p:sp>
        <p:nvSpPr>
          <p:cNvPr id="6" name="Espace réservé du contenu 2">
            <a:extLst>
              <a:ext uri="{FF2B5EF4-FFF2-40B4-BE49-F238E27FC236}">
                <a16:creationId xmlns:a16="http://schemas.microsoft.com/office/drawing/2014/main" id="{E13EF081-AE09-4E5C-BBF0-9372F708829F}"/>
              </a:ext>
            </a:extLst>
          </p:cNvPr>
          <p:cNvSpPr txBox="1">
            <a:spLocks/>
          </p:cNvSpPr>
          <p:nvPr/>
        </p:nvSpPr>
        <p:spPr>
          <a:xfrm>
            <a:off x="6406362" y="1361244"/>
            <a:ext cx="4005262" cy="1699397"/>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ctr">
              <a:buFont typeface="Arial" panose="020B0604020202020204" pitchFamily="34" charset="0"/>
              <a:buNone/>
            </a:pPr>
            <a:r>
              <a:rPr lang="fr-FR" b="1" dirty="0"/>
              <a:t>Faiblesses</a:t>
            </a:r>
            <a:r>
              <a:rPr lang="fr-FR" dirty="0"/>
              <a:t> </a:t>
            </a:r>
            <a:endParaRPr lang="fr-FR" sz="1800" dirty="0"/>
          </a:p>
          <a:p>
            <a:pPr marL="0" indent="0" algn="ctr">
              <a:lnSpc>
                <a:spcPct val="100000"/>
              </a:lnSpc>
              <a:spcBef>
                <a:spcPts val="0"/>
              </a:spcBef>
              <a:buFont typeface="Arial" panose="020B0604020202020204" pitchFamily="34" charset="0"/>
              <a:buNone/>
            </a:pPr>
            <a:r>
              <a:rPr lang="fr-FR" cap="none" dirty="0"/>
              <a:t>Explicabilité des décisions</a:t>
            </a:r>
          </a:p>
          <a:p>
            <a:pPr marL="0" indent="0" algn="ctr">
              <a:lnSpc>
                <a:spcPct val="100000"/>
              </a:lnSpc>
              <a:spcBef>
                <a:spcPts val="0"/>
              </a:spcBef>
              <a:buFont typeface="Arial" panose="020B0604020202020204" pitchFamily="34" charset="0"/>
              <a:buNone/>
            </a:pPr>
            <a:r>
              <a:rPr lang="fr-FR" cap="none" dirty="0"/>
              <a:t>Transparence des processus</a:t>
            </a:r>
          </a:p>
          <a:p>
            <a:pPr marL="0" indent="0" algn="ctr">
              <a:lnSpc>
                <a:spcPct val="100000"/>
              </a:lnSpc>
              <a:spcBef>
                <a:spcPts val="0"/>
              </a:spcBef>
              <a:buFont typeface="Arial" panose="020B0604020202020204" pitchFamily="34" charset="0"/>
              <a:buNone/>
            </a:pPr>
            <a:r>
              <a:rPr lang="fr-FR" cap="none" dirty="0"/>
              <a:t>Sous-exploitation (prompt naïf) </a:t>
            </a:r>
          </a:p>
          <a:p>
            <a:pPr marL="0" indent="0">
              <a:buNone/>
            </a:pPr>
            <a:endParaRPr lang="fr-FR" dirty="0"/>
          </a:p>
        </p:txBody>
      </p:sp>
      <p:sp>
        <p:nvSpPr>
          <p:cNvPr id="7" name="Espace réservé du contenu 2">
            <a:extLst>
              <a:ext uri="{FF2B5EF4-FFF2-40B4-BE49-F238E27FC236}">
                <a16:creationId xmlns:a16="http://schemas.microsoft.com/office/drawing/2014/main" id="{19955C07-1098-4374-888B-39A59E3309D1}"/>
              </a:ext>
            </a:extLst>
          </p:cNvPr>
          <p:cNvSpPr txBox="1">
            <a:spLocks/>
          </p:cNvSpPr>
          <p:nvPr/>
        </p:nvSpPr>
        <p:spPr>
          <a:xfrm>
            <a:off x="988219" y="3628819"/>
            <a:ext cx="4362450" cy="2361197"/>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ctr">
              <a:buFont typeface="Arial" panose="020B0604020202020204" pitchFamily="34" charset="0"/>
              <a:buNone/>
            </a:pPr>
            <a:r>
              <a:rPr lang="fr-FR" b="1" dirty="0"/>
              <a:t>Opportunités</a:t>
            </a:r>
            <a:r>
              <a:rPr lang="fr-FR" dirty="0"/>
              <a:t> </a:t>
            </a:r>
            <a:endParaRPr lang="fr-FR" sz="1800" dirty="0"/>
          </a:p>
          <a:p>
            <a:pPr marL="0" indent="0" algn="ctr">
              <a:lnSpc>
                <a:spcPct val="100000"/>
              </a:lnSpc>
              <a:spcBef>
                <a:spcPts val="0"/>
              </a:spcBef>
              <a:buNone/>
            </a:pPr>
            <a:r>
              <a:rPr lang="fr-FR" cap="none" dirty="0"/>
              <a:t>Alignement pédagogique </a:t>
            </a:r>
            <a:endParaRPr lang="fr-FR" dirty="0"/>
          </a:p>
          <a:p>
            <a:pPr marL="0" indent="0" algn="ctr">
              <a:lnSpc>
                <a:spcPct val="100000"/>
              </a:lnSpc>
              <a:spcBef>
                <a:spcPts val="0"/>
              </a:spcBef>
              <a:buFont typeface="Arial" panose="020B0604020202020204" pitchFamily="34" charset="0"/>
              <a:buNone/>
            </a:pPr>
            <a:r>
              <a:rPr lang="fr-FR" cap="none" dirty="0"/>
              <a:t>Affordances (heuristique pédagogique)</a:t>
            </a:r>
          </a:p>
          <a:p>
            <a:pPr marL="0" indent="0" algn="ctr">
              <a:lnSpc>
                <a:spcPct val="100000"/>
              </a:lnSpc>
              <a:spcBef>
                <a:spcPts val="0"/>
              </a:spcBef>
              <a:buFont typeface="Arial" panose="020B0604020202020204" pitchFamily="34" charset="0"/>
              <a:buNone/>
            </a:pPr>
            <a:r>
              <a:rPr lang="fr-FR" cap="none" dirty="0"/>
              <a:t>Richesse des sources (image-textes-audio-vidéo)</a:t>
            </a:r>
          </a:p>
          <a:p>
            <a:pPr marL="0" indent="0" algn="ctr">
              <a:lnSpc>
                <a:spcPct val="100000"/>
              </a:lnSpc>
              <a:spcBef>
                <a:spcPts val="0"/>
              </a:spcBef>
              <a:buFont typeface="Arial" panose="020B0604020202020204" pitchFamily="34" charset="0"/>
              <a:buNone/>
            </a:pPr>
            <a:r>
              <a:rPr lang="fr-FR" cap="none" dirty="0"/>
              <a:t>Gain de temps</a:t>
            </a:r>
          </a:p>
          <a:p>
            <a:pPr marL="0" indent="0" algn="ctr">
              <a:lnSpc>
                <a:spcPct val="100000"/>
              </a:lnSpc>
              <a:spcBef>
                <a:spcPts val="0"/>
              </a:spcBef>
              <a:buFont typeface="Arial" panose="020B0604020202020204" pitchFamily="34" charset="0"/>
              <a:buNone/>
            </a:pPr>
            <a:r>
              <a:rPr lang="fr-FR" cap="none" dirty="0"/>
              <a:t>Automatisation </a:t>
            </a:r>
          </a:p>
          <a:p>
            <a:pPr>
              <a:buFont typeface="Symbol" panose="05050102010706020507" pitchFamily="18" charset="2"/>
              <a:buChar char="Þ"/>
            </a:pPr>
            <a:endParaRPr lang="fr-FR" dirty="0"/>
          </a:p>
          <a:p>
            <a:endParaRPr lang="fr-FR" dirty="0"/>
          </a:p>
        </p:txBody>
      </p:sp>
      <p:sp>
        <p:nvSpPr>
          <p:cNvPr id="8" name="Espace réservé du contenu 2">
            <a:extLst>
              <a:ext uri="{FF2B5EF4-FFF2-40B4-BE49-F238E27FC236}">
                <a16:creationId xmlns:a16="http://schemas.microsoft.com/office/drawing/2014/main" id="{97EA91F4-7FFA-4FA1-A61C-9B8C17C73C25}"/>
              </a:ext>
            </a:extLst>
          </p:cNvPr>
          <p:cNvSpPr txBox="1">
            <a:spLocks/>
          </p:cNvSpPr>
          <p:nvPr/>
        </p:nvSpPr>
        <p:spPr>
          <a:xfrm>
            <a:off x="6583196" y="3571692"/>
            <a:ext cx="4005263" cy="2622822"/>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ctr">
              <a:buFont typeface="Arial" panose="020B0604020202020204" pitchFamily="34" charset="0"/>
              <a:buNone/>
            </a:pPr>
            <a:r>
              <a:rPr lang="fr-FR" b="1" dirty="0"/>
              <a:t>Menaces</a:t>
            </a:r>
            <a:r>
              <a:rPr lang="fr-FR" dirty="0"/>
              <a:t> </a:t>
            </a:r>
            <a:endParaRPr lang="fr-FR" sz="1800" dirty="0"/>
          </a:p>
          <a:p>
            <a:pPr marL="0" indent="0" algn="ctr">
              <a:lnSpc>
                <a:spcPct val="100000"/>
              </a:lnSpc>
              <a:spcBef>
                <a:spcPts val="0"/>
              </a:spcBef>
              <a:buFont typeface="Arial" panose="020B0604020202020204" pitchFamily="34" charset="0"/>
              <a:buNone/>
            </a:pPr>
            <a:r>
              <a:rPr lang="fr-FR" cap="none" dirty="0"/>
              <a:t>Focalisation sur la performance </a:t>
            </a:r>
          </a:p>
          <a:p>
            <a:pPr marL="0" indent="0" algn="ctr">
              <a:lnSpc>
                <a:spcPct val="100000"/>
              </a:lnSpc>
              <a:spcBef>
                <a:spcPts val="0"/>
              </a:spcBef>
              <a:buFont typeface="Arial" panose="020B0604020202020204" pitchFamily="34" charset="0"/>
              <a:buNone/>
            </a:pPr>
            <a:r>
              <a:rPr lang="fr-FR" cap="none" dirty="0"/>
              <a:t>Dépendance</a:t>
            </a:r>
          </a:p>
          <a:p>
            <a:pPr marL="0" indent="0" algn="ctr">
              <a:lnSpc>
                <a:spcPct val="100000"/>
              </a:lnSpc>
              <a:spcBef>
                <a:spcPts val="0"/>
              </a:spcBef>
              <a:buFont typeface="Arial" panose="020B0604020202020204" pitchFamily="34" charset="0"/>
              <a:buNone/>
            </a:pPr>
            <a:r>
              <a:rPr lang="fr-FR" cap="none" dirty="0"/>
              <a:t>Tropisme « </a:t>
            </a:r>
            <a:r>
              <a:rPr lang="fr-FR" cap="none" dirty="0" err="1"/>
              <a:t>résultatif</a:t>
            </a:r>
            <a:r>
              <a:rPr lang="fr-FR" cap="none" dirty="0"/>
              <a:t> » </a:t>
            </a:r>
          </a:p>
          <a:p>
            <a:pPr marL="0" indent="0" algn="ctr">
              <a:lnSpc>
                <a:spcPct val="100000"/>
              </a:lnSpc>
              <a:spcBef>
                <a:spcPts val="0"/>
              </a:spcBef>
              <a:buFont typeface="Arial" panose="020B0604020202020204" pitchFamily="34" charset="0"/>
              <a:buNone/>
            </a:pPr>
            <a:r>
              <a:rPr lang="fr-FR" cap="none" dirty="0"/>
              <a:t>Hallucinations / erreurs</a:t>
            </a:r>
          </a:p>
          <a:p>
            <a:pPr marL="0" indent="0" algn="ctr">
              <a:lnSpc>
                <a:spcPct val="100000"/>
              </a:lnSpc>
              <a:spcBef>
                <a:spcPts val="0"/>
              </a:spcBef>
              <a:buFont typeface="Arial" panose="020B0604020202020204" pitchFamily="34" charset="0"/>
              <a:buNone/>
            </a:pPr>
            <a:r>
              <a:rPr lang="fr-FR" cap="none" dirty="0"/>
              <a:t>Biais (cognitifs-perceptifs-culturels)</a:t>
            </a:r>
          </a:p>
          <a:p>
            <a:pPr marL="0" indent="0">
              <a:buFont typeface="Arial" panose="020B0604020202020204" pitchFamily="34" charset="0"/>
              <a:buNone/>
            </a:pPr>
            <a:endParaRPr lang="fr-FR" dirty="0"/>
          </a:p>
          <a:p>
            <a:pPr>
              <a:buFont typeface="Symbol" panose="05050102010706020507" pitchFamily="18" charset="2"/>
              <a:buChar char="Þ"/>
            </a:pPr>
            <a:endParaRPr lang="fr-FR" dirty="0"/>
          </a:p>
          <a:p>
            <a:endParaRPr lang="fr-FR" dirty="0"/>
          </a:p>
        </p:txBody>
      </p:sp>
      <p:cxnSp>
        <p:nvCxnSpPr>
          <p:cNvPr id="5" name="Connecteur droit 4">
            <a:extLst>
              <a:ext uri="{FF2B5EF4-FFF2-40B4-BE49-F238E27FC236}">
                <a16:creationId xmlns:a16="http://schemas.microsoft.com/office/drawing/2014/main" id="{8F5D042B-2E8E-4656-8B1E-3112B0E74A3E}"/>
              </a:ext>
            </a:extLst>
          </p:cNvPr>
          <p:cNvCxnSpPr/>
          <p:nvPr/>
        </p:nvCxnSpPr>
        <p:spPr>
          <a:xfrm>
            <a:off x="5773003" y="1296716"/>
            <a:ext cx="0" cy="5028986"/>
          </a:xfrm>
          <a:prstGeom prst="line">
            <a:avLst/>
          </a:prstGeom>
          <a:ln w="31750">
            <a:prstDash val="lgDashDotDot"/>
          </a:ln>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id="{E548389E-73F2-423B-A5BF-61A91C7FBA1C}"/>
              </a:ext>
            </a:extLst>
          </p:cNvPr>
          <p:cNvCxnSpPr>
            <a:cxnSpLocks/>
          </p:cNvCxnSpPr>
          <p:nvPr/>
        </p:nvCxnSpPr>
        <p:spPr>
          <a:xfrm flipH="1" flipV="1">
            <a:off x="1460310" y="3286308"/>
            <a:ext cx="8898341" cy="1"/>
          </a:xfrm>
          <a:prstGeom prst="line">
            <a:avLst/>
          </a:prstGeom>
          <a:ln w="31750">
            <a:prstDash val="lgDashDot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8188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404D78-9806-4940-AC34-55A643C13D4E}"/>
              </a:ext>
            </a:extLst>
          </p:cNvPr>
          <p:cNvSpPr>
            <a:spLocks noGrp="1"/>
          </p:cNvSpPr>
          <p:nvPr>
            <p:ph type="title"/>
          </p:nvPr>
        </p:nvSpPr>
        <p:spPr>
          <a:xfrm>
            <a:off x="2348087" y="132742"/>
            <a:ext cx="8534772" cy="1596177"/>
          </a:xfrm>
        </p:spPr>
        <p:txBody>
          <a:bodyPr/>
          <a:lstStyle/>
          <a:p>
            <a:r>
              <a:rPr lang="fr-FR" dirty="0"/>
              <a:t>l’évaluation à l’ère de l’IA générative : 6 Questions centrales ?</a:t>
            </a:r>
          </a:p>
        </p:txBody>
      </p:sp>
      <p:sp>
        <p:nvSpPr>
          <p:cNvPr id="3" name="Espace réservé du contenu 2">
            <a:extLst>
              <a:ext uri="{FF2B5EF4-FFF2-40B4-BE49-F238E27FC236}">
                <a16:creationId xmlns:a16="http://schemas.microsoft.com/office/drawing/2014/main" id="{F6369D4D-A74D-4D28-B328-38ECD99F2164}"/>
              </a:ext>
            </a:extLst>
          </p:cNvPr>
          <p:cNvSpPr>
            <a:spLocks noGrp="1"/>
          </p:cNvSpPr>
          <p:nvPr>
            <p:ph sz="quarter" idx="13"/>
          </p:nvPr>
        </p:nvSpPr>
        <p:spPr>
          <a:xfrm>
            <a:off x="428313" y="2003237"/>
            <a:ext cx="11335374" cy="3783414"/>
          </a:xfrm>
        </p:spPr>
        <p:txBody>
          <a:bodyPr>
            <a:normAutofit/>
          </a:bodyPr>
          <a:lstStyle/>
          <a:p>
            <a:pPr marL="457200" indent="-457200" algn="ctr">
              <a:buAutoNum type="arabicPeriod"/>
            </a:pPr>
            <a:r>
              <a:rPr lang="fr-FR" dirty="0"/>
              <a:t>comment évaluer avec justesse et pertinence des productions générées (assistées) par des algorithmes puissants ? </a:t>
            </a:r>
          </a:p>
          <a:p>
            <a:pPr marL="457200" indent="-457200" algn="ctr">
              <a:buAutoNum type="arabicPeriod"/>
            </a:pPr>
            <a:r>
              <a:rPr lang="fr-FR" dirty="0"/>
              <a:t>Quels seraient les critères à valoriser dans ce contexte ?</a:t>
            </a:r>
          </a:p>
          <a:p>
            <a:pPr marL="457200" indent="-457200" algn="ctr">
              <a:buAutoNum type="arabicPeriod"/>
            </a:pPr>
            <a:r>
              <a:rPr lang="fr-FR" dirty="0"/>
              <a:t>Comment tirer parti de l’IA, dépasser–transcender un simple usage technique des outils.</a:t>
            </a:r>
          </a:p>
          <a:p>
            <a:pPr marL="457200" indent="-457200" algn="ctr">
              <a:buAutoNum type="arabicPeriod"/>
            </a:pPr>
            <a:r>
              <a:rPr lang="fr-FR" dirty="0"/>
              <a:t>Quelles démarches concevoir globalement. </a:t>
            </a:r>
          </a:p>
          <a:p>
            <a:pPr marL="457200" indent="-457200" algn="ctr">
              <a:buAutoNum type="arabicPeriod"/>
            </a:pPr>
            <a:r>
              <a:rPr lang="fr-FR" dirty="0"/>
              <a:t>Quoi prioriser pour une exploitation éclairée et critique de l’IA ? </a:t>
            </a:r>
          </a:p>
          <a:p>
            <a:pPr marL="457200" indent="-457200" algn="ctr">
              <a:buAutoNum type="arabicPeriod"/>
            </a:pPr>
            <a:r>
              <a:rPr lang="fr-FR" dirty="0"/>
              <a:t>Comment dépasser la simple recherche de performance ?</a:t>
            </a:r>
          </a:p>
          <a:p>
            <a:pPr marL="457200" indent="-457200" algn="ctr">
              <a:buAutoNum type="arabicPeriod"/>
            </a:pPr>
            <a:r>
              <a:rPr lang="fr-FR" dirty="0"/>
              <a:t>... Autres ? </a:t>
            </a:r>
          </a:p>
          <a:p>
            <a:pPr marL="0" indent="0">
              <a:buNone/>
            </a:pPr>
            <a:endParaRPr lang="fr-FR" dirty="0"/>
          </a:p>
          <a:p>
            <a:pPr>
              <a:buFont typeface="Symbol" panose="05050102010706020507" pitchFamily="18" charset="2"/>
              <a:buChar char="Þ"/>
            </a:pPr>
            <a:endParaRPr lang="fr-FR" dirty="0"/>
          </a:p>
          <a:p>
            <a:endParaRPr lang="fr-FR" dirty="0"/>
          </a:p>
        </p:txBody>
      </p:sp>
    </p:spTree>
    <p:extLst>
      <p:ext uri="{BB962C8B-B14F-4D97-AF65-F5344CB8AC3E}">
        <p14:creationId xmlns:p14="http://schemas.microsoft.com/office/powerpoint/2010/main" val="1969401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94740F-1489-4B00-821F-ADA4D37C7AAC}"/>
              </a:ext>
            </a:extLst>
          </p:cNvPr>
          <p:cNvSpPr>
            <a:spLocks noGrp="1"/>
          </p:cNvSpPr>
          <p:nvPr>
            <p:ph type="title"/>
          </p:nvPr>
        </p:nvSpPr>
        <p:spPr>
          <a:xfrm>
            <a:off x="1185238" y="247044"/>
            <a:ext cx="10364451" cy="1338870"/>
          </a:xfrm>
        </p:spPr>
        <p:txBody>
          <a:bodyPr/>
          <a:lstStyle/>
          <a:p>
            <a:r>
              <a:rPr lang="fr-FR" dirty="0"/>
              <a:t>Performance et/ou compétence : dualité à questionner ?</a:t>
            </a:r>
          </a:p>
        </p:txBody>
      </p:sp>
      <p:sp>
        <p:nvSpPr>
          <p:cNvPr id="3" name="Espace réservé du contenu 2">
            <a:extLst>
              <a:ext uri="{FF2B5EF4-FFF2-40B4-BE49-F238E27FC236}">
                <a16:creationId xmlns:a16="http://schemas.microsoft.com/office/drawing/2014/main" id="{2BB53D6E-BAE6-4AD1-A551-CE43970CDF84}"/>
              </a:ext>
            </a:extLst>
          </p:cNvPr>
          <p:cNvSpPr>
            <a:spLocks noGrp="1"/>
          </p:cNvSpPr>
          <p:nvPr>
            <p:ph sz="quarter" idx="13"/>
          </p:nvPr>
        </p:nvSpPr>
        <p:spPr>
          <a:xfrm>
            <a:off x="345281" y="1571628"/>
            <a:ext cx="11501437" cy="4729161"/>
          </a:xfrm>
        </p:spPr>
        <p:txBody>
          <a:bodyPr>
            <a:normAutofit lnSpcReduction="10000"/>
          </a:bodyPr>
          <a:lstStyle/>
          <a:p>
            <a:pPr marL="0" indent="0" algn="ctr">
              <a:buNone/>
            </a:pPr>
            <a:r>
              <a:rPr lang="fr-FR" dirty="0"/>
              <a:t>L’IA générative (généralisée ?) peut-elle conduire à un glissement vers une focalisation excessive sur la performance algorithmique ?</a:t>
            </a:r>
          </a:p>
          <a:p>
            <a:pPr algn="just"/>
            <a:r>
              <a:rPr lang="fr-FR" b="1" dirty="0"/>
              <a:t>Performance IA </a:t>
            </a:r>
            <a:r>
              <a:rPr lang="fr-FR" dirty="0"/>
              <a:t>sur une tâche donnée = chaîne algorithmique conduisant à un résultat (performant)...</a:t>
            </a:r>
          </a:p>
          <a:p>
            <a:pPr algn="just">
              <a:buFont typeface="Symbol" panose="05050102010706020507" pitchFamily="18" charset="2"/>
              <a:buChar char="Þ"/>
            </a:pPr>
            <a:r>
              <a:rPr lang="fr-FR" b="1" dirty="0"/>
              <a:t>Compétence IA </a:t>
            </a:r>
            <a:r>
              <a:rPr lang="fr-FR" dirty="0"/>
              <a:t>= « </a:t>
            </a:r>
            <a:r>
              <a:rPr lang="fr-FR" b="1" dirty="0"/>
              <a:t>Boite noire » </a:t>
            </a:r>
            <a:r>
              <a:rPr lang="fr-FR" dirty="0"/>
              <a:t>(prompts comme traces initiales d’intention)</a:t>
            </a:r>
          </a:p>
          <a:p>
            <a:pPr marL="0" indent="0" algn="just">
              <a:buNone/>
            </a:pPr>
            <a:endParaRPr lang="fr-FR" dirty="0"/>
          </a:p>
          <a:p>
            <a:pPr algn="just"/>
            <a:endParaRPr lang="fr-FR" b="1" dirty="0"/>
          </a:p>
          <a:p>
            <a:pPr algn="just"/>
            <a:r>
              <a:rPr lang="fr-FR" b="1" dirty="0"/>
              <a:t>Performance apprenante</a:t>
            </a:r>
            <a:r>
              <a:rPr lang="fr-FR" dirty="0"/>
              <a:t> sur une tâche donnée = chaine d’opérations mentales conduisant aussi à un résultat (moins performant... ?)</a:t>
            </a:r>
          </a:p>
          <a:p>
            <a:pPr algn="just">
              <a:buFont typeface="Symbol" panose="05050102010706020507" pitchFamily="18" charset="2"/>
              <a:buChar char="Þ"/>
            </a:pPr>
            <a:r>
              <a:rPr lang="fr-FR" dirty="0"/>
              <a:t> </a:t>
            </a:r>
            <a:r>
              <a:rPr lang="fr-FR" b="1" dirty="0"/>
              <a:t>Compétence apprenante </a:t>
            </a:r>
            <a:r>
              <a:rPr lang="fr-FR" dirty="0"/>
              <a:t>= « </a:t>
            </a:r>
            <a:r>
              <a:rPr lang="fr-FR" b="1" dirty="0"/>
              <a:t>boîte transparente »</a:t>
            </a:r>
            <a:r>
              <a:rPr lang="fr-FR" dirty="0"/>
              <a:t> (les opérations produisent des traces, sont exprimables dans une interaction, sont relevables, analysables, modifiables</a:t>
            </a:r>
          </a:p>
          <a:p>
            <a:pPr marL="0" indent="0">
              <a:buNone/>
            </a:pPr>
            <a:endParaRPr lang="fr-FR" dirty="0"/>
          </a:p>
        </p:txBody>
      </p:sp>
      <p:sp>
        <p:nvSpPr>
          <p:cNvPr id="4" name="Flèche : double flèche horizontale 3">
            <a:extLst>
              <a:ext uri="{FF2B5EF4-FFF2-40B4-BE49-F238E27FC236}">
                <a16:creationId xmlns:a16="http://schemas.microsoft.com/office/drawing/2014/main" id="{E9D87575-3119-497D-A56B-2D226BE16EA2}"/>
              </a:ext>
            </a:extLst>
          </p:cNvPr>
          <p:cNvSpPr/>
          <p:nvPr/>
        </p:nvSpPr>
        <p:spPr>
          <a:xfrm rot="5400000">
            <a:off x="5231567" y="3852472"/>
            <a:ext cx="864433" cy="44970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234261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1000"/>
                                        <p:tgtEl>
                                          <p:spTgt spid="3">
                                            <p:txEl>
                                              <p:pRg st="5" end="5"/>
                                            </p:txEl>
                                          </p:spTgt>
                                        </p:tgtEl>
                                      </p:cBhvr>
                                    </p:animEffect>
                                    <p:anim calcmode="lin" valueType="num">
                                      <p:cBhvr>
                                        <p:cTn id="1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42" presetClass="entr" presetSubtype="0" fill="hold" nodeType="with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1000"/>
                                        <p:tgtEl>
                                          <p:spTgt spid="3">
                                            <p:txEl>
                                              <p:pRg st="6" end="6"/>
                                            </p:txEl>
                                          </p:spTgt>
                                        </p:tgtEl>
                                      </p:cBhvr>
                                    </p:animEffect>
                                    <p:anim calcmode="lin" valueType="num">
                                      <p:cBhvr>
                                        <p:cTn id="2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Ronds dans l’eau">
  <a:themeElements>
    <a:clrScheme name="Ronds dans l’eau">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Ronds dans l’eau">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onds dans l’eau">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8361</TotalTime>
  <Words>3757</Words>
  <Application>Microsoft Office PowerPoint</Application>
  <PresentationFormat>Grand écran</PresentationFormat>
  <Paragraphs>272</Paragraphs>
  <Slides>26</Slides>
  <Notes>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26</vt:i4>
      </vt:variant>
    </vt:vector>
  </HeadingPairs>
  <TitlesOfParts>
    <vt:vector size="32" baseType="lpstr">
      <vt:lpstr>Arial</vt:lpstr>
      <vt:lpstr>Calibri</vt:lpstr>
      <vt:lpstr>Symbol</vt:lpstr>
      <vt:lpstr>Tw Cen MT</vt:lpstr>
      <vt:lpstr>Wingdings</vt:lpstr>
      <vt:lpstr>Ronds dans l’eau</vt:lpstr>
      <vt:lpstr>Présentation PowerPoint</vt:lpstr>
      <vt:lpstr>Introduction : Quelques définitions ?</vt:lpstr>
      <vt:lpstr>Ia traditionnelle ou générative </vt:lpstr>
      <vt:lpstr>Ia : diversité d’outils « simplexes » pour le grand public... </vt:lpstr>
      <vt:lpstr>Présentation PowerPoint</vt:lpstr>
      <vt:lpstr>l’IA générative : Remarques préliminaires pour penser l’évaluation </vt:lpstr>
      <vt:lpstr>l’IA générative : tableau « SWOT »</vt:lpstr>
      <vt:lpstr>l’évaluation à l’ère de l’IA générative : 6 Questions centrales ?</vt:lpstr>
      <vt:lpstr>Performance et/ou compétence : dualité à questionner ?</vt:lpstr>
      <vt:lpstr>Requestionner notre conception de l’évaluation </vt:lpstr>
      <vt:lpstr>Construire-favoriser-Valoriser les processus d’apprentissage </vt:lpstr>
      <vt:lpstr>« ART du PROMPT » (9 niveaux de maîtrise ?)     </vt:lpstr>
      <vt:lpstr>« ART du PROMPT » (9 niveaux de maîtrise ?)     </vt:lpstr>
      <vt:lpstr>Taxonomie des connaissances  (Bloom revisité à l’aune de l’IA ?)</vt:lpstr>
      <vt:lpstr>Tableau croisé pour des modalités d’évaluations</vt:lpstr>
      <vt:lpstr>Projet de référentiel de compétences des  enseignants concernant l’IA (extrait cf. Unesco, 2023) </vt:lpstr>
      <vt:lpstr>Evaluation(s) avec l’IA : défiance*, évitement ou intégration ?</vt:lpstr>
      <vt:lpstr>Evaluation(s) avec l’IA : défiance, évitement ou intégration ?</vt:lpstr>
      <vt:lpstr>Evaluation(s) avec l’IA : défiance, évitement ou intégration ?</vt:lpstr>
      <vt:lpstr>Intégration d’IA : modélisation d’un parcours -1</vt:lpstr>
      <vt:lpstr>Intégration d’IA : bilan parcours -2</vt:lpstr>
      <vt:lpstr>Intégration d’IA : exemple de prompt élaboré</vt:lpstr>
      <vt:lpstr>Présentation PowerPoint</vt:lpstr>
      <vt:lpstr>Conclusion optimiste ?  </vt:lpstr>
      <vt:lpstr>Bibliographie-1   </vt:lpstr>
      <vt:lpstr>Bibliographie-2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Jean-Luc Bergey</dc:creator>
  <cp:lastModifiedBy>Anonyme</cp:lastModifiedBy>
  <cp:revision>240</cp:revision>
  <dcterms:created xsi:type="dcterms:W3CDTF">2024-04-11T11:41:34Z</dcterms:created>
  <dcterms:modified xsi:type="dcterms:W3CDTF">2024-11-28T20:46:54Z</dcterms:modified>
</cp:coreProperties>
</file>