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63" r:id="rId4"/>
    <p:sldId id="318" r:id="rId5"/>
    <p:sldId id="272" r:id="rId6"/>
    <p:sldId id="342" r:id="rId7"/>
    <p:sldId id="336" r:id="rId8"/>
    <p:sldId id="274" r:id="rId9"/>
    <p:sldId id="275" r:id="rId10"/>
    <p:sldId id="335" r:id="rId11"/>
    <p:sldId id="331" r:id="rId12"/>
    <p:sldId id="332" r:id="rId13"/>
    <p:sldId id="333" r:id="rId14"/>
    <p:sldId id="334" r:id="rId15"/>
    <p:sldId id="350" r:id="rId16"/>
    <p:sldId id="338" r:id="rId17"/>
    <p:sldId id="339" r:id="rId18"/>
    <p:sldId id="340" r:id="rId19"/>
    <p:sldId id="349" r:id="rId20"/>
    <p:sldId id="348" r:id="rId21"/>
    <p:sldId id="352" r:id="rId22"/>
    <p:sldId id="353" r:id="rId23"/>
    <p:sldId id="354" r:id="rId24"/>
    <p:sldId id="311" r:id="rId25"/>
    <p:sldId id="343" r:id="rId26"/>
    <p:sldId id="345" r:id="rId27"/>
    <p:sldId id="355" r:id="rId28"/>
    <p:sldId id="360" r:id="rId29"/>
    <p:sldId id="361" r:id="rId30"/>
    <p:sldId id="357" r:id="rId31"/>
    <p:sldId id="358" r:id="rId32"/>
    <p:sldId id="359" r:id="rId33"/>
    <p:sldId id="314" r:id="rId34"/>
    <p:sldId id="316" r:id="rId35"/>
    <p:sldId id="351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oraes_f" initials="d" lastIdx="4" clrIdx="0">
    <p:extLst>
      <p:ext uri="{19B8F6BF-5375-455C-9EA6-DF929625EA0E}">
        <p15:presenceInfo xmlns:p15="http://schemas.microsoft.com/office/powerpoint/2012/main" userId="S-1-5-21-1614895754-790525478-682003330-630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65A"/>
    <a:srgbClr val="0A4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0774" autoAdjust="0"/>
  </p:normalViewPr>
  <p:slideViewPr>
    <p:cSldViewPr snapToGrid="0">
      <p:cViewPr varScale="1">
        <p:scale>
          <a:sx n="70" d="100"/>
          <a:sy n="70" d="100"/>
        </p:scale>
        <p:origin x="1181" y="4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E6B8B-50EE-4D95-9F7F-808AA831B9C8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29F76-C4E8-4649-B3F1-8AD0F12F4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5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Mobility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demand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indicators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taking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mode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use and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trip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patterns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into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account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Unified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, comparable, replicable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methods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different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Latin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-American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cities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mobility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survey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individual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microdata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Open-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science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43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4C383-2F2F-8EDB-F344-713BA1FCF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50A54-ADD3-44AF-88A0-49469F429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8FE93-4D2F-8841-2413-5C0EDDEB2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42177-1877-6FA8-63B9-6DFF474B3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280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154D6-0C67-5EEB-7C22-C4F20F40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114D5-F693-6DDC-EE01-8FDD5296D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AC2DF-3818-2C0C-3D49-94720FD5C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Nota: </a:t>
            </a:r>
            <a:r>
              <a:rPr lang="fr-FR" dirty="0" err="1"/>
              <a:t>Reusltados</a:t>
            </a:r>
            <a:r>
              <a:rPr lang="fr-FR" dirty="0"/>
              <a:t> globales para </a:t>
            </a:r>
            <a:r>
              <a:rPr lang="fr-FR" dirty="0" err="1"/>
              <a:t>alimentar</a:t>
            </a:r>
            <a:r>
              <a:rPr lang="fr-FR" dirty="0"/>
              <a:t> la </a:t>
            </a:r>
            <a:r>
              <a:rPr lang="fr-FR" dirty="0" err="1"/>
              <a:t>discusión</a:t>
            </a:r>
            <a:r>
              <a:rPr lang="fr-FR" dirty="0"/>
              <a:t>. Ojo, solo se van a </a:t>
            </a:r>
            <a:r>
              <a:rPr lang="fr-FR" dirty="0" err="1"/>
              <a:t>comentar</a:t>
            </a:r>
            <a:r>
              <a:rPr lang="fr-FR" dirty="0"/>
              <a:t> las </a:t>
            </a:r>
            <a:r>
              <a:rPr lang="fr-FR" dirty="0" err="1"/>
              <a:t>cifras</a:t>
            </a:r>
            <a:r>
              <a:rPr lang="fr-FR" dirty="0"/>
              <a:t> de los </a:t>
            </a:r>
            <a:r>
              <a:rPr lang="fr-FR" dirty="0" err="1"/>
              <a:t>modos</a:t>
            </a:r>
            <a:r>
              <a:rPr lang="fr-FR" dirty="0"/>
              <a:t> en negro en la </a:t>
            </a:r>
            <a:r>
              <a:rPr lang="fr-FR" dirty="0" err="1"/>
              <a:t>siguiente</a:t>
            </a:r>
            <a:r>
              <a:rPr lang="fr-FR" dirty="0"/>
              <a:t> </a:t>
            </a:r>
            <a:r>
              <a:rPr lang="fr-FR" dirty="0" err="1"/>
              <a:t>lámina</a:t>
            </a:r>
            <a:r>
              <a:rPr lang="fr-FR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EFD37-27FA-C335-B478-EB49D9BB8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879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D0D26-C819-D29E-EFFE-D1EC5709F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C7EA6-4215-10FC-273A-470B5138C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8CAD0-FF9D-7675-776A-C9FE67789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El BRT: </a:t>
            </a:r>
            <a:r>
              <a:rPr lang="fr-FR" dirty="0" err="1"/>
              <a:t>muchos</a:t>
            </a:r>
            <a:r>
              <a:rPr lang="fr-FR" dirty="0"/>
              <a:t> PKT, </a:t>
            </a:r>
            <a:r>
              <a:rPr lang="fr-FR" dirty="0" err="1"/>
              <a:t>pocas</a:t>
            </a:r>
            <a:r>
              <a:rPr lang="fr-FR" dirty="0"/>
              <a:t> </a:t>
            </a:r>
            <a:r>
              <a:rPr lang="fr-FR" dirty="0" err="1"/>
              <a:t>emisiones</a:t>
            </a:r>
            <a:r>
              <a:rPr lang="fr-FR" dirty="0"/>
              <a:t> de GEI</a:t>
            </a:r>
          </a:p>
          <a:p>
            <a:r>
              <a:rPr lang="fr-FR" dirty="0"/>
              <a:t>El auto: </a:t>
            </a:r>
            <a:r>
              <a:rPr lang="fr-FR" dirty="0" err="1"/>
              <a:t>pocos</a:t>
            </a:r>
            <a:r>
              <a:rPr lang="fr-FR" dirty="0"/>
              <a:t> PKT, muchas </a:t>
            </a:r>
            <a:r>
              <a:rPr lang="fr-FR" dirty="0" err="1"/>
              <a:t>emisiones</a:t>
            </a:r>
            <a:r>
              <a:rPr lang="fr-FR" dirty="0"/>
              <a:t>.</a:t>
            </a:r>
          </a:p>
          <a:p>
            <a:r>
              <a:rPr lang="fr-FR" dirty="0"/>
              <a:t>El bus </a:t>
            </a:r>
            <a:r>
              <a:rPr lang="fr-FR" dirty="0" err="1"/>
              <a:t>convencional</a:t>
            </a:r>
            <a:r>
              <a:rPr lang="fr-FR" dirty="0"/>
              <a:t>: </a:t>
            </a:r>
            <a:r>
              <a:rPr lang="fr-FR" dirty="0" err="1"/>
              <a:t>depende</a:t>
            </a:r>
            <a:r>
              <a:rPr lang="fr-FR" dirty="0"/>
              <a:t>: el </a:t>
            </a:r>
            <a:r>
              <a:rPr lang="fr-FR" dirty="0" err="1"/>
              <a:t>segundo</a:t>
            </a:r>
            <a:r>
              <a:rPr lang="fr-FR" dirty="0"/>
              <a:t> </a:t>
            </a:r>
            <a:r>
              <a:rPr lang="fr-FR" dirty="0" err="1"/>
              <a:t>emisor</a:t>
            </a:r>
            <a:r>
              <a:rPr lang="fr-FR" dirty="0"/>
              <a:t> en Bogotá, el </a:t>
            </a:r>
            <a:r>
              <a:rPr lang="fr-FR" dirty="0" err="1"/>
              <a:t>primero</a:t>
            </a:r>
            <a:r>
              <a:rPr lang="fr-FR" dirty="0"/>
              <a:t> en Lima.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55B3F-7F7A-E026-1597-42915EB1E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69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C3F7-40E9-D42B-365C-68C17F0E1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DA83E-12AA-5476-BFB0-3B05B5F80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6CFA54-73DD-7BE7-F36D-D158731ED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Las </a:t>
            </a:r>
            <a:r>
              <a:rPr lang="fr-FR" dirty="0" err="1"/>
              <a:t>prácticas</a:t>
            </a:r>
            <a:r>
              <a:rPr lang="fr-FR" dirty="0"/>
              <a:t> </a:t>
            </a:r>
            <a:r>
              <a:rPr lang="fr-FR" dirty="0" err="1"/>
              <a:t>detrás</a:t>
            </a:r>
            <a:r>
              <a:rPr lang="fr-FR" dirty="0"/>
              <a:t> de las </a:t>
            </a:r>
            <a:r>
              <a:rPr lang="fr-FR" dirty="0" err="1"/>
              <a:t>emisiones</a:t>
            </a:r>
            <a:r>
              <a:rPr lang="fr-FR" dirty="0"/>
              <a:t>: ¿</a:t>
            </a:r>
            <a:r>
              <a:rPr lang="fr-FR" dirty="0" err="1"/>
              <a:t>dónde</a:t>
            </a:r>
            <a:r>
              <a:rPr lang="fr-FR" dirty="0"/>
              <a:t> </a:t>
            </a:r>
            <a:r>
              <a:rPr lang="fr-FR" dirty="0" err="1"/>
              <a:t>encontramos</a:t>
            </a:r>
            <a:r>
              <a:rPr lang="fr-FR" dirty="0"/>
              <a:t> los </a:t>
            </a:r>
            <a:r>
              <a:rPr lang="fr-FR" dirty="0" err="1"/>
              <a:t>diferentes</a:t>
            </a:r>
            <a:r>
              <a:rPr lang="fr-FR" dirty="0"/>
              <a:t> </a:t>
            </a:r>
            <a:r>
              <a:rPr lang="fr-FR" dirty="0" err="1"/>
              <a:t>patrones</a:t>
            </a:r>
            <a:r>
              <a:rPr lang="fr-FR" dirty="0"/>
              <a:t> de </a:t>
            </a:r>
            <a:r>
              <a:rPr lang="fr-FR" dirty="0" err="1"/>
              <a:t>viaje</a:t>
            </a:r>
            <a:r>
              <a:rPr lang="fr-FR" dirty="0"/>
              <a:t>?</a:t>
            </a:r>
          </a:p>
          <a:p>
            <a:r>
              <a:rPr lang="fr-FR" dirty="0"/>
              <a:t>Los </a:t>
            </a:r>
            <a:r>
              <a:rPr lang="fr-FR" dirty="0" err="1"/>
              <a:t>diferentes</a:t>
            </a:r>
            <a:r>
              <a:rPr lang="fr-FR" dirty="0"/>
              <a:t> </a:t>
            </a:r>
            <a:r>
              <a:rPr lang="fr-FR" dirty="0" err="1"/>
              <a:t>modos</a:t>
            </a:r>
            <a:r>
              <a:rPr lang="fr-FR" dirty="0"/>
              <a:t> no se </a:t>
            </a:r>
            <a:r>
              <a:rPr lang="fr-FR" dirty="0" err="1"/>
              <a:t>distribuyen</a:t>
            </a:r>
            <a:r>
              <a:rPr lang="fr-FR" dirty="0"/>
              <a:t> de forma uniforme </a:t>
            </a:r>
            <a:r>
              <a:rPr lang="fr-FR" dirty="0" err="1"/>
              <a:t>dentro</a:t>
            </a:r>
            <a:r>
              <a:rPr lang="fr-FR" dirty="0"/>
              <a:t> de las </a:t>
            </a:r>
            <a:r>
              <a:rPr lang="fr-FR" dirty="0" err="1"/>
              <a:t>ciudades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¿</a:t>
            </a:r>
            <a:r>
              <a:rPr lang="fr-FR" dirty="0" err="1"/>
              <a:t>Cómo</a:t>
            </a:r>
            <a:r>
              <a:rPr lang="fr-FR" dirty="0"/>
              <a:t> </a:t>
            </a:r>
            <a:r>
              <a:rPr lang="fr-FR" dirty="0" err="1"/>
              <a:t>leer</a:t>
            </a:r>
            <a:r>
              <a:rPr lang="fr-FR" dirty="0"/>
              <a:t> los mapas? </a:t>
            </a:r>
            <a:r>
              <a:rPr lang="fr-FR" dirty="0" err="1"/>
              <a:t>Intensidad</a:t>
            </a:r>
            <a:r>
              <a:rPr lang="fr-FR" dirty="0"/>
              <a:t> de </a:t>
            </a:r>
            <a:r>
              <a:rPr lang="fr-FR" dirty="0" err="1"/>
              <a:t>uso</a:t>
            </a:r>
            <a:r>
              <a:rPr lang="fr-FR" dirty="0"/>
              <a:t> de los </a:t>
            </a:r>
            <a:r>
              <a:rPr lang="fr-FR" dirty="0" err="1"/>
              <a:t>modos</a:t>
            </a:r>
            <a:r>
              <a:rPr lang="fr-FR" dirty="0"/>
              <a:t> de transporte = PKT totales </a:t>
            </a:r>
            <a:r>
              <a:rPr lang="fr-FR" dirty="0" err="1"/>
              <a:t>divididos</a:t>
            </a:r>
            <a:r>
              <a:rPr lang="fr-FR" dirty="0"/>
              <a:t> entre la </a:t>
            </a:r>
            <a:r>
              <a:rPr lang="fr-FR" dirty="0" err="1"/>
              <a:t>población</a:t>
            </a:r>
            <a:r>
              <a:rPr lang="fr-FR" dirty="0"/>
              <a:t>. </a:t>
            </a:r>
            <a:r>
              <a:rPr lang="fr-FR" dirty="0" err="1"/>
              <a:t>Valor</a:t>
            </a:r>
            <a:r>
              <a:rPr lang="fr-FR" dirty="0"/>
              <a:t> </a:t>
            </a:r>
            <a:r>
              <a:rPr lang="fr-FR" dirty="0" err="1"/>
              <a:t>más</a:t>
            </a:r>
            <a:r>
              <a:rPr lang="fr-FR" dirty="0"/>
              <a:t> alto </a:t>
            </a:r>
            <a:r>
              <a:rPr lang="fr-FR" dirty="0" err="1"/>
              <a:t>cuánto</a:t>
            </a:r>
            <a:r>
              <a:rPr lang="fr-FR" dirty="0"/>
              <a:t> </a:t>
            </a:r>
            <a:r>
              <a:rPr lang="fr-FR" dirty="0" err="1"/>
              <a:t>más</a:t>
            </a:r>
            <a:r>
              <a:rPr lang="fr-FR" dirty="0"/>
              <a:t> </a:t>
            </a:r>
            <a:r>
              <a:rPr lang="fr-FR" dirty="0" err="1"/>
              <a:t>personan</a:t>
            </a:r>
            <a:r>
              <a:rPr lang="fr-FR" dirty="0"/>
              <a:t> </a:t>
            </a:r>
            <a:r>
              <a:rPr lang="fr-FR" dirty="0" err="1"/>
              <a:t>usan</a:t>
            </a:r>
            <a:r>
              <a:rPr lang="fr-FR" dirty="0"/>
              <a:t> el modo y </a:t>
            </a:r>
            <a:r>
              <a:rPr lang="fr-FR" dirty="0" err="1"/>
              <a:t>hacen</a:t>
            </a:r>
            <a:r>
              <a:rPr lang="fr-FR" dirty="0"/>
              <a:t> distancias </a:t>
            </a:r>
            <a:r>
              <a:rPr lang="fr-FR" dirty="0" err="1"/>
              <a:t>más</a:t>
            </a:r>
            <a:r>
              <a:rPr lang="fr-FR" dirty="0"/>
              <a:t> </a:t>
            </a:r>
            <a:r>
              <a:rPr lang="fr-FR" dirty="0" err="1"/>
              <a:t>largas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Vincular</a:t>
            </a:r>
            <a:r>
              <a:rPr lang="fr-FR" dirty="0"/>
              <a:t> con </a:t>
            </a:r>
            <a:r>
              <a:rPr lang="fr-FR" dirty="0" err="1"/>
              <a:t>segregación</a:t>
            </a:r>
            <a:r>
              <a:rPr lang="fr-FR" dirty="0"/>
              <a:t>, </a:t>
            </a:r>
            <a:r>
              <a:rPr lang="fr-FR" dirty="0" err="1"/>
              <a:t>desigualdades</a:t>
            </a:r>
            <a:r>
              <a:rPr lang="fr-FR" dirty="0"/>
              <a:t> de </a:t>
            </a:r>
            <a:r>
              <a:rPr lang="fr-FR" dirty="0" err="1"/>
              <a:t>movilidad</a:t>
            </a:r>
            <a:r>
              <a:rPr lang="fr-FR" dirty="0"/>
              <a:t>: el </a:t>
            </a:r>
            <a:r>
              <a:rPr lang="fr-FR" dirty="0" err="1"/>
              <a:t>carro</a:t>
            </a:r>
            <a:r>
              <a:rPr lang="fr-FR" dirty="0"/>
              <a:t> se usa </a:t>
            </a:r>
            <a:r>
              <a:rPr lang="fr-FR" dirty="0" err="1"/>
              <a:t>más</a:t>
            </a:r>
            <a:r>
              <a:rPr lang="fr-FR" dirty="0"/>
              <a:t> </a:t>
            </a:r>
            <a:r>
              <a:rPr lang="fr-FR" dirty="0" err="1"/>
              <a:t>donde</a:t>
            </a:r>
            <a:r>
              <a:rPr lang="fr-FR" dirty="0"/>
              <a:t> se </a:t>
            </a:r>
            <a:r>
              <a:rPr lang="fr-FR" dirty="0" err="1"/>
              <a:t>tiene</a:t>
            </a:r>
            <a:r>
              <a:rPr lang="fr-FR" dirty="0"/>
              <a:t> </a:t>
            </a:r>
            <a:r>
              <a:rPr lang="fr-FR" dirty="0" err="1"/>
              <a:t>más</a:t>
            </a:r>
            <a:r>
              <a:rPr lang="fr-FR" dirty="0"/>
              <a:t> </a:t>
            </a:r>
            <a:r>
              <a:rPr lang="fr-FR" dirty="0" err="1"/>
              <a:t>acceso</a:t>
            </a:r>
            <a:r>
              <a:rPr lang="fr-FR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4C834-EE53-B7C0-8505-E1F117AF8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83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7629D-FB02-AA37-8E84-980AA2C7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A89F6-65DC-8755-1C93-6E62A8DE5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7F300-8393-FE6C-A207-113408B12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438F5-0237-63C5-957F-4FC817537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48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55DBC-3DEB-F5F1-62B9-0CA767D55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6FEA5-0452-5B66-6E57-43F13577C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D2A6A-C10B-EA3E-774A-B153EAA96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Patrones</a:t>
            </a:r>
            <a:r>
              <a:rPr lang="fr-FR" dirty="0"/>
              <a:t> de </a:t>
            </a:r>
            <a:r>
              <a:rPr lang="fr-FR" dirty="0" err="1"/>
              <a:t>uso</a:t>
            </a:r>
            <a:r>
              <a:rPr lang="fr-FR" dirty="0"/>
              <a:t> </a:t>
            </a:r>
            <a:r>
              <a:rPr lang="fr-FR" dirty="0" err="1"/>
              <a:t>diferentes</a:t>
            </a:r>
            <a:r>
              <a:rPr lang="fr-FR" dirty="0"/>
              <a:t> de los </a:t>
            </a:r>
            <a:r>
              <a:rPr lang="fr-FR" dirty="0" err="1"/>
              <a:t>distintos</a:t>
            </a:r>
            <a:r>
              <a:rPr lang="fr-FR" dirty="0"/>
              <a:t> </a:t>
            </a:r>
            <a:r>
              <a:rPr lang="fr-FR" dirty="0" err="1"/>
              <a:t>modos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Esto</a:t>
            </a:r>
            <a:r>
              <a:rPr lang="fr-FR" dirty="0"/>
              <a:t> nos da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enseñanza</a:t>
            </a:r>
            <a:r>
              <a:rPr lang="fr-FR" dirty="0"/>
              <a:t> sobre las </a:t>
            </a:r>
            <a:r>
              <a:rPr lang="fr-FR" dirty="0" err="1"/>
              <a:t>posibilidades</a:t>
            </a:r>
            <a:r>
              <a:rPr lang="fr-FR" dirty="0"/>
              <a:t> de </a:t>
            </a:r>
            <a:r>
              <a:rPr lang="fr-FR" dirty="0" err="1"/>
              <a:t>cambio</a:t>
            </a:r>
            <a:r>
              <a:rPr lang="fr-FR" dirty="0"/>
              <a:t> modal: los </a:t>
            </a:r>
            <a:r>
              <a:rPr lang="fr-FR" dirty="0" err="1"/>
              <a:t>distintos</a:t>
            </a:r>
            <a:r>
              <a:rPr lang="fr-FR" dirty="0"/>
              <a:t> </a:t>
            </a:r>
            <a:r>
              <a:rPr lang="fr-FR" dirty="0" err="1"/>
              <a:t>modos</a:t>
            </a:r>
            <a:r>
              <a:rPr lang="fr-FR" dirty="0"/>
              <a:t> </a:t>
            </a:r>
            <a:r>
              <a:rPr lang="fr-FR" dirty="0" err="1"/>
              <a:t>atienden</a:t>
            </a:r>
            <a:r>
              <a:rPr lang="fr-FR" dirty="0"/>
              <a:t> </a:t>
            </a:r>
            <a:r>
              <a:rPr lang="fr-FR" dirty="0" err="1"/>
              <a:t>poblaciones</a:t>
            </a:r>
            <a:r>
              <a:rPr lang="fr-FR" dirty="0"/>
              <a:t> </a:t>
            </a:r>
            <a:r>
              <a:rPr lang="fr-FR" dirty="0" err="1"/>
              <a:t>distintas</a:t>
            </a:r>
            <a:r>
              <a:rPr lang="fr-FR" dirty="0"/>
              <a:t> con </a:t>
            </a:r>
            <a:r>
              <a:rPr lang="fr-FR" dirty="0" err="1"/>
              <a:t>necesidades</a:t>
            </a:r>
            <a:r>
              <a:rPr lang="fr-FR" dirty="0"/>
              <a:t> y </a:t>
            </a:r>
            <a:r>
              <a:rPr lang="fr-FR" dirty="0" err="1"/>
              <a:t>patrones</a:t>
            </a:r>
            <a:r>
              <a:rPr lang="fr-FR" dirty="0"/>
              <a:t> de </a:t>
            </a:r>
            <a:r>
              <a:rPr lang="fr-FR" dirty="0" err="1"/>
              <a:t>viaje</a:t>
            </a:r>
            <a:r>
              <a:rPr lang="fr-FR" dirty="0"/>
              <a:t> </a:t>
            </a:r>
            <a:r>
              <a:rPr lang="fr-FR" dirty="0" err="1"/>
              <a:t>distintos</a:t>
            </a:r>
            <a:r>
              <a:rPr lang="fr-FR" dirty="0"/>
              <a:t>. </a:t>
            </a:r>
          </a:p>
          <a:p>
            <a:r>
              <a:rPr lang="fr-FR" dirty="0" err="1"/>
              <a:t>Cambiar</a:t>
            </a:r>
            <a:r>
              <a:rPr lang="fr-FR" dirty="0"/>
              <a:t> del </a:t>
            </a:r>
            <a:r>
              <a:rPr lang="fr-FR" dirty="0" err="1"/>
              <a:t>carro</a:t>
            </a:r>
            <a:r>
              <a:rPr lang="fr-FR" dirty="0"/>
              <a:t> al bus no es solo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cuestión</a:t>
            </a:r>
            <a:r>
              <a:rPr lang="fr-FR" dirty="0"/>
              <a:t> de </a:t>
            </a:r>
            <a:r>
              <a:rPr lang="fr-FR" dirty="0" err="1"/>
              <a:t>costo</a:t>
            </a:r>
            <a:r>
              <a:rPr lang="fr-FR" dirty="0"/>
              <a:t> </a:t>
            </a:r>
            <a:r>
              <a:rPr lang="fr-FR" dirty="0" err="1"/>
              <a:t>generalizado</a:t>
            </a:r>
            <a:r>
              <a:rPr lang="fr-FR" dirty="0"/>
              <a:t>, </a:t>
            </a:r>
            <a:r>
              <a:rPr lang="fr-FR" dirty="0" err="1"/>
              <a:t>hay</a:t>
            </a:r>
            <a:r>
              <a:rPr lang="fr-FR" dirty="0"/>
              <a:t> un </a:t>
            </a:r>
            <a:r>
              <a:rPr lang="fr-FR" dirty="0" err="1"/>
              <a:t>componente</a:t>
            </a:r>
            <a:r>
              <a:rPr lang="fr-FR" dirty="0"/>
              <a:t> social.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3032F-EA5C-3E8A-9BC2-5FBCBAE14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451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CDC95-1A0A-2018-4BE0-DD3B958F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9D48B-C3AF-562E-78CC-CDBE2A1C9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30796-BEFD-8149-4038-1EEF3EB35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Precisar</a:t>
            </a:r>
            <a:r>
              <a:rPr lang="fr-FR" dirty="0"/>
              <a:t> que no es el </a:t>
            </a:r>
            <a:r>
              <a:rPr lang="fr-FR" dirty="0" err="1"/>
              <a:t>lugar</a:t>
            </a:r>
            <a:r>
              <a:rPr lang="fr-FR" dirty="0"/>
              <a:t> </a:t>
            </a:r>
            <a:r>
              <a:rPr lang="fr-FR" dirty="0" err="1"/>
              <a:t>donde</a:t>
            </a:r>
            <a:r>
              <a:rPr lang="fr-FR" dirty="0"/>
              <a:t> se </a:t>
            </a:r>
            <a:r>
              <a:rPr lang="fr-FR" dirty="0" err="1"/>
              <a:t>emite</a:t>
            </a:r>
            <a:r>
              <a:rPr lang="fr-FR" dirty="0"/>
              <a:t> ni se concentra el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emitido</a:t>
            </a:r>
            <a:r>
              <a:rPr lang="fr-FR" dirty="0"/>
              <a:t>.</a:t>
            </a:r>
          </a:p>
          <a:p>
            <a:r>
              <a:rPr lang="fr-FR" dirty="0"/>
              <a:t>No son mapas de </a:t>
            </a:r>
            <a:r>
              <a:rPr lang="fr-FR" dirty="0" err="1"/>
              <a:t>exposición</a:t>
            </a:r>
            <a:r>
              <a:rPr lang="fr-FR" dirty="0"/>
              <a:t>. </a:t>
            </a:r>
          </a:p>
          <a:p>
            <a:r>
              <a:rPr lang="fr-FR" dirty="0"/>
              <a:t>GEI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impacto</a:t>
            </a:r>
            <a:r>
              <a:rPr lang="fr-FR" dirty="0">
                <a:sym typeface="Wingdings" panose="05000000000000000000" pitchFamily="2" charset="2"/>
              </a:rPr>
              <a:t> global</a:t>
            </a:r>
          </a:p>
          <a:p>
            <a:r>
              <a:rPr lang="fr-FR" dirty="0" err="1">
                <a:sym typeface="Wingdings" panose="05000000000000000000" pitchFamily="2" charset="2"/>
              </a:rPr>
              <a:t>Contaminación</a:t>
            </a:r>
            <a:r>
              <a:rPr lang="fr-FR" dirty="0">
                <a:sym typeface="Wingdings" panose="05000000000000000000" pitchFamily="2" charset="2"/>
              </a:rPr>
              <a:t>  </a:t>
            </a:r>
            <a:r>
              <a:rPr lang="fr-FR" dirty="0" err="1">
                <a:sym typeface="Wingdings" panose="05000000000000000000" pitchFamily="2" charset="2"/>
              </a:rPr>
              <a:t>impacto</a:t>
            </a:r>
            <a:r>
              <a:rPr lang="fr-FR" dirty="0">
                <a:sym typeface="Wingdings" panose="05000000000000000000" pitchFamily="2" charset="2"/>
              </a:rPr>
              <a:t> local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es-419" b="1" dirty="0">
                <a:latin typeface="Bahnschrift" panose="020B0502040204020203" pitchFamily="34" charset="0"/>
              </a:rPr>
              <a:t>Principalmente el auto particular en Bogotá, fuerte contribución del transporte público en Lima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Bogota: 1. Auto 2. Bus</a:t>
            </a:r>
          </a:p>
          <a:p>
            <a:r>
              <a:rPr lang="fr-FR" dirty="0">
                <a:sym typeface="Wingdings" panose="05000000000000000000" pitchFamily="2" charset="2"/>
              </a:rPr>
              <a:t>Lima: 1. Bus 2. Auto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09BB4-AD01-B9D4-A2B3-D89778F4D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910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6C399-7AB8-CAB8-2066-E1CF3A86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FBFE2-A21E-F8C7-FE20-99EE39D5B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2DE300-100B-3964-7224-A4FA59AF4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A5C78-273F-690F-A918-F28F2D7DE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297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E978E-8B21-4700-127B-A2134382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483B2-209E-42AD-228A-5EF2A54EB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D4EBF-2349-8E45-E983-D3B02B137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Muy </a:t>
            </a:r>
            <a:r>
              <a:rPr lang="fr-FR" dirty="0" err="1"/>
              <a:t>relevante</a:t>
            </a:r>
            <a:r>
              <a:rPr lang="fr-FR" dirty="0"/>
              <a:t> </a:t>
            </a:r>
            <a:r>
              <a:rPr lang="fr-FR" dirty="0" err="1"/>
              <a:t>estudiar</a:t>
            </a:r>
            <a:r>
              <a:rPr lang="fr-FR" dirty="0"/>
              <a:t> la </a:t>
            </a:r>
            <a:r>
              <a:rPr lang="fr-FR" dirty="0" err="1"/>
              <a:t>contaminacion</a:t>
            </a:r>
            <a:r>
              <a:rPr lang="fr-FR" dirty="0"/>
              <a:t>/las </a:t>
            </a:r>
            <a:r>
              <a:rPr lang="fr-FR" dirty="0" err="1"/>
              <a:t>externalidades</a:t>
            </a:r>
            <a:r>
              <a:rPr lang="fr-FR" dirty="0"/>
              <a:t> </a:t>
            </a:r>
            <a:r>
              <a:rPr lang="fr-FR" dirty="0" err="1"/>
              <a:t>desde</a:t>
            </a:r>
            <a:r>
              <a:rPr lang="fr-FR" dirty="0"/>
              <a:t> el </a:t>
            </a:r>
            <a:r>
              <a:rPr lang="fr-FR" dirty="0" err="1"/>
              <a:t>punto</a:t>
            </a:r>
            <a:r>
              <a:rPr lang="fr-FR" dirty="0"/>
              <a:t> de vista de « </a:t>
            </a:r>
            <a:r>
              <a:rPr lang="fr-FR" dirty="0" err="1"/>
              <a:t>quién</a:t>
            </a:r>
            <a:r>
              <a:rPr lang="fr-FR" dirty="0"/>
              <a:t> </a:t>
            </a:r>
            <a:r>
              <a:rPr lang="fr-FR" dirty="0" err="1"/>
              <a:t>emite</a:t>
            </a:r>
            <a:r>
              <a:rPr lang="fr-FR" dirty="0"/>
              <a:t> </a:t>
            </a:r>
            <a:r>
              <a:rPr lang="fr-FR" dirty="0" err="1"/>
              <a:t>qué</a:t>
            </a:r>
            <a:r>
              <a:rPr lang="fr-FR" dirty="0"/>
              <a:t> ». </a:t>
            </a:r>
          </a:p>
          <a:p>
            <a:r>
              <a:rPr lang="fr-FR" dirty="0" err="1"/>
              <a:t>Incremento</a:t>
            </a:r>
            <a:r>
              <a:rPr lang="fr-FR" dirty="0"/>
              <a:t> de la </a:t>
            </a:r>
            <a:r>
              <a:rPr lang="fr-FR" dirty="0" err="1"/>
              <a:t>movilidad</a:t>
            </a:r>
            <a:r>
              <a:rPr lang="fr-FR" dirty="0"/>
              <a:t> </a:t>
            </a:r>
            <a:r>
              <a:rPr lang="fr-FR" dirty="0" err="1"/>
              <a:t>motorizada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en el </a:t>
            </a:r>
            <a:r>
              <a:rPr lang="fr-FR" dirty="0" err="1"/>
              <a:t>mundo</a:t>
            </a:r>
            <a:r>
              <a:rPr lang="fr-FR" dirty="0"/>
              <a:t> y </a:t>
            </a:r>
            <a:r>
              <a:rPr lang="fr-FR" dirty="0" err="1"/>
              <a:t>AmL</a:t>
            </a:r>
            <a:r>
              <a:rPr lang="fr-FR" dirty="0"/>
              <a:t>, </a:t>
            </a:r>
            <a:r>
              <a:rPr lang="fr-FR" dirty="0" err="1"/>
              <a:t>retos</a:t>
            </a:r>
            <a:r>
              <a:rPr lang="fr-FR" dirty="0"/>
              <a:t> para el transporte </a:t>
            </a:r>
            <a:r>
              <a:rPr lang="fr-FR" dirty="0" err="1"/>
              <a:t>público</a:t>
            </a:r>
            <a:r>
              <a:rPr lang="fr-FR" dirty="0"/>
              <a:t>.</a:t>
            </a:r>
          </a:p>
          <a:p>
            <a:r>
              <a:rPr lang="fr-FR" dirty="0" err="1"/>
              <a:t>Políticas</a:t>
            </a:r>
            <a:r>
              <a:rPr lang="fr-FR" dirty="0"/>
              <a:t> </a:t>
            </a:r>
            <a:r>
              <a:rPr lang="fr-FR" dirty="0" err="1"/>
              <a:t>públicas</a:t>
            </a:r>
            <a:r>
              <a:rPr lang="fr-FR" dirty="0"/>
              <a:t> </a:t>
            </a:r>
            <a:r>
              <a:rPr lang="fr-FR" dirty="0" err="1"/>
              <a:t>tímidas</a:t>
            </a:r>
            <a:r>
              <a:rPr lang="fr-FR" dirty="0"/>
              <a:t> en </a:t>
            </a:r>
            <a:r>
              <a:rPr lang="fr-FR" dirty="0" err="1"/>
              <a:t>controlar</a:t>
            </a:r>
            <a:r>
              <a:rPr lang="fr-FR" dirty="0"/>
              <a:t> el </a:t>
            </a:r>
            <a:r>
              <a:rPr lang="fr-FR" dirty="0" err="1"/>
              <a:t>tráfico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Futura </a:t>
            </a:r>
            <a:r>
              <a:rPr lang="fr-FR" dirty="0" err="1"/>
              <a:t>investigación</a:t>
            </a:r>
            <a:r>
              <a:rPr lang="fr-FR" dirty="0"/>
              <a:t>: </a:t>
            </a:r>
            <a:r>
              <a:rPr lang="fr-FR" dirty="0" err="1"/>
              <a:t>patrones</a:t>
            </a:r>
            <a:r>
              <a:rPr lang="fr-FR" dirty="0"/>
              <a:t> de </a:t>
            </a:r>
            <a:r>
              <a:rPr lang="fr-FR" dirty="0" err="1"/>
              <a:t>movilidad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y </a:t>
            </a:r>
            <a:r>
              <a:rPr lang="fr-FR" dirty="0" err="1"/>
              <a:t>elección</a:t>
            </a:r>
            <a:r>
              <a:rPr lang="fr-FR" dirty="0"/>
              <a:t> modal para </a:t>
            </a:r>
            <a:r>
              <a:rPr lang="fr-FR" dirty="0" err="1"/>
              <a:t>entender</a:t>
            </a:r>
            <a:r>
              <a:rPr lang="fr-FR" dirty="0"/>
              <a:t> su </a:t>
            </a:r>
            <a:r>
              <a:rPr lang="fr-FR" dirty="0" err="1"/>
              <a:t>impacto</a:t>
            </a:r>
            <a:r>
              <a:rPr lang="fr-FR" dirty="0"/>
              <a:t> sobre las </a:t>
            </a:r>
            <a:r>
              <a:rPr lang="fr-FR" dirty="0" err="1"/>
              <a:t>emisiones</a:t>
            </a:r>
            <a:r>
              <a:rPr lang="fr-FR" dirty="0"/>
              <a:t> a </a:t>
            </a:r>
            <a:r>
              <a:rPr lang="fr-FR" dirty="0" err="1"/>
              <a:t>nivel</a:t>
            </a:r>
            <a:r>
              <a:rPr lang="fr-FR" dirty="0"/>
              <a:t> local </a:t>
            </a:r>
            <a:r>
              <a:rPr lang="fr-FR" dirty="0" err="1"/>
              <a:t>dentro</a:t>
            </a:r>
            <a:r>
              <a:rPr lang="fr-FR" dirty="0"/>
              <a:t> de las </a:t>
            </a:r>
            <a:r>
              <a:rPr lang="fr-FR" dirty="0" err="1"/>
              <a:t>ciudades</a:t>
            </a:r>
            <a:r>
              <a:rPr lang="fr-FR" dirty="0"/>
              <a:t>.</a:t>
            </a:r>
          </a:p>
          <a:p>
            <a:r>
              <a:rPr lang="fr-FR" dirty="0" err="1"/>
              <a:t>Orientar</a:t>
            </a:r>
            <a:r>
              <a:rPr lang="fr-FR" dirty="0"/>
              <a:t> </a:t>
            </a:r>
            <a:r>
              <a:rPr lang="fr-FR" dirty="0" err="1"/>
              <a:t>mejor</a:t>
            </a:r>
            <a:r>
              <a:rPr lang="fr-FR" dirty="0"/>
              <a:t> las </a:t>
            </a:r>
            <a:r>
              <a:rPr lang="fr-FR" dirty="0" err="1"/>
              <a:t>medidas</a:t>
            </a:r>
            <a:r>
              <a:rPr lang="fr-FR" dirty="0"/>
              <a:t> para </a:t>
            </a:r>
            <a:r>
              <a:rPr lang="fr-FR" dirty="0" err="1"/>
              <a:t>tomar</a:t>
            </a:r>
            <a:r>
              <a:rPr lang="fr-FR" dirty="0"/>
              <a:t> en las </a:t>
            </a:r>
            <a:r>
              <a:rPr lang="fr-FR" dirty="0" err="1"/>
              <a:t>ciudades</a:t>
            </a:r>
            <a:r>
              <a:rPr lang="fr-FR" dirty="0"/>
              <a:t>. Sin que </a:t>
            </a:r>
            <a:r>
              <a:rPr lang="fr-FR" dirty="0" err="1"/>
              <a:t>sean</a:t>
            </a:r>
            <a:r>
              <a:rPr lang="fr-FR" dirty="0"/>
              <a:t> </a:t>
            </a:r>
            <a:r>
              <a:rPr lang="fr-FR" dirty="0" err="1"/>
              <a:t>excluyentes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416E0-0EE7-9FFA-F95A-3285C8909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003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9119-8135-A471-4FD2-69CEFAEE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0A307-C543-A38C-C731-66E735772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A7C91-62EC-B474-BA72-1FD7572E3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9E0FC-D82C-9D3B-20CE-F9348635B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34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737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C2CC0-0C56-7631-8A9A-3A8526D8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AB5B8D-EFCC-2F16-B860-61BA2C15F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850D1-C391-EDEC-4398-7D91DC1E4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65DDA-DC47-15C5-72B0-0429E5705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93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94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1F25B-86C1-14B5-86CA-E9EEA2E7A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70B13-042C-22CE-9E97-3D560932A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9FB155-7DE6-190D-47F8-B77AD8C38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83AAE-03B4-256A-DE06-E53B29075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53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9C4D7-9923-432A-FD5C-B104F75E8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A75D5-D9F4-134C-C425-A078A45FF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C46FF-C47C-1CC2-8ACD-12A0586D9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Ciudades</a:t>
            </a:r>
            <a:r>
              <a:rPr lang="fr-FR" dirty="0"/>
              <a:t> </a:t>
            </a:r>
            <a:r>
              <a:rPr lang="fr-FR" dirty="0" err="1"/>
              <a:t>altamente</a:t>
            </a:r>
            <a:r>
              <a:rPr lang="fr-FR" dirty="0"/>
              <a:t> </a:t>
            </a:r>
            <a:r>
              <a:rPr lang="fr-FR" dirty="0" err="1"/>
              <a:t>segregadas</a:t>
            </a:r>
            <a:r>
              <a:rPr lang="fr-FR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3833E-03B0-620C-3AA1-CEBF5DDE9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94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21A5B-D36D-9196-B538-5AE6951D5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03F53-24E9-B48B-19AA-8A89A2AB4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22031-CFFA-E74C-6042-E2CE5BBB1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Ciudades</a:t>
            </a:r>
            <a:r>
              <a:rPr lang="fr-FR" dirty="0"/>
              <a:t> </a:t>
            </a:r>
            <a:r>
              <a:rPr lang="fr-FR" dirty="0" err="1"/>
              <a:t>altamente</a:t>
            </a:r>
            <a:r>
              <a:rPr lang="fr-FR" dirty="0"/>
              <a:t> </a:t>
            </a:r>
            <a:r>
              <a:rPr lang="fr-FR" dirty="0" err="1"/>
              <a:t>segregadas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E36B6-4EE1-FB62-6333-02998699D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34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9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D97C7-6FEF-4ABB-9635-D71865A932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0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D134E-6D33-C705-4DD5-6C1E897EF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26C4A-86D1-50CE-D1CD-13845BB70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81954-12F9-B043-380D-CEB0B24FC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Dos </a:t>
            </a:r>
            <a:r>
              <a:rPr lang="fr-FR" dirty="0" err="1"/>
              <a:t>ciudades</a:t>
            </a:r>
            <a:r>
              <a:rPr lang="fr-FR" dirty="0"/>
              <a:t> con </a:t>
            </a:r>
            <a:r>
              <a:rPr lang="fr-FR" dirty="0" err="1"/>
              <a:t>oferta</a:t>
            </a:r>
            <a:r>
              <a:rPr lang="fr-FR" dirty="0"/>
              <a:t> y </a:t>
            </a:r>
            <a:r>
              <a:rPr lang="fr-FR" dirty="0" err="1"/>
              <a:t>políticas</a:t>
            </a:r>
            <a:r>
              <a:rPr lang="fr-FR" dirty="0"/>
              <a:t> de transporte </a:t>
            </a:r>
            <a:r>
              <a:rPr lang="fr-FR" dirty="0" err="1"/>
              <a:t>muy</a:t>
            </a:r>
            <a:r>
              <a:rPr lang="fr-FR" dirty="0"/>
              <a:t> </a:t>
            </a:r>
            <a:r>
              <a:rPr lang="fr-FR" dirty="0" err="1"/>
              <a:t>diferentes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69E49-AB24-2A3E-5ECC-3ABE54EBD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47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27F10-10AB-BF37-8AAD-CA24CDD89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2F990-9CA0-0D89-70F3-014C32B0B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84CEB-7D82-54A2-72E7-68E0AF393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Cambio de </a:t>
            </a:r>
            <a:r>
              <a:rPr lang="fr-FR" dirty="0" err="1"/>
              <a:t>enfoque</a:t>
            </a:r>
            <a:r>
              <a:rPr lang="fr-FR" dirty="0"/>
              <a:t>: las </a:t>
            </a:r>
            <a:r>
              <a:rPr lang="fr-FR" dirty="0" err="1"/>
              <a:t>emisiones</a:t>
            </a:r>
            <a:r>
              <a:rPr lang="fr-FR" dirty="0"/>
              <a:t> se </a:t>
            </a:r>
            <a:r>
              <a:rPr lang="fr-FR" dirty="0" err="1"/>
              <a:t>suelen</a:t>
            </a:r>
            <a:r>
              <a:rPr lang="fr-FR" dirty="0"/>
              <a:t> </a:t>
            </a:r>
            <a:r>
              <a:rPr lang="fr-FR" dirty="0" err="1"/>
              <a:t>calcular</a:t>
            </a:r>
            <a:r>
              <a:rPr lang="fr-FR" dirty="0"/>
              <a:t> a partir de la </a:t>
            </a:r>
            <a:r>
              <a:rPr lang="fr-FR" dirty="0" err="1"/>
              <a:t>oferta</a:t>
            </a:r>
            <a:r>
              <a:rPr lang="fr-FR" dirty="0"/>
              <a:t> de transporte: </a:t>
            </a:r>
            <a:r>
              <a:rPr lang="fr-FR" dirty="0" err="1"/>
              <a:t>estimar</a:t>
            </a:r>
            <a:r>
              <a:rPr lang="fr-FR" dirty="0"/>
              <a:t> los </a:t>
            </a:r>
            <a:r>
              <a:rPr lang="fr-FR" dirty="0" err="1"/>
              <a:t>kilómetros</a:t>
            </a:r>
            <a:r>
              <a:rPr lang="fr-FR" dirty="0"/>
              <a:t> </a:t>
            </a:r>
            <a:r>
              <a:rPr lang="fr-FR" dirty="0" err="1"/>
              <a:t>recorridos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los </a:t>
            </a:r>
            <a:r>
              <a:rPr lang="fr-FR" dirty="0" err="1"/>
              <a:t>vehículos</a:t>
            </a:r>
            <a:r>
              <a:rPr lang="fr-FR" dirty="0"/>
              <a:t>, </a:t>
            </a:r>
            <a:r>
              <a:rPr lang="fr-FR" dirty="0" err="1"/>
              <a:t>multiplicar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un factor de </a:t>
            </a:r>
            <a:r>
              <a:rPr lang="fr-FR" dirty="0" err="1"/>
              <a:t>emisión</a:t>
            </a:r>
            <a:r>
              <a:rPr lang="fr-FR" dirty="0"/>
              <a:t> y </a:t>
            </a:r>
            <a:r>
              <a:rPr lang="fr-FR" dirty="0" err="1"/>
              <a:t>hallar</a:t>
            </a:r>
            <a:r>
              <a:rPr lang="fr-FR" dirty="0"/>
              <a:t> </a:t>
            </a:r>
            <a:r>
              <a:rPr lang="fr-FR" dirty="0" err="1"/>
              <a:t>emisiones</a:t>
            </a:r>
            <a:r>
              <a:rPr lang="fr-FR" dirty="0"/>
              <a:t>. </a:t>
            </a:r>
            <a:r>
              <a:rPr lang="fr-FR" dirty="0" err="1"/>
              <a:t>Esto</a:t>
            </a:r>
            <a:r>
              <a:rPr lang="fr-FR" dirty="0"/>
              <a:t> </a:t>
            </a:r>
            <a:r>
              <a:rPr lang="fr-FR" dirty="0" err="1"/>
              <a:t>permite</a:t>
            </a:r>
            <a:r>
              <a:rPr lang="fr-FR" dirty="0"/>
              <a:t> </a:t>
            </a:r>
            <a:r>
              <a:rPr lang="fr-FR" dirty="0" err="1"/>
              <a:t>entender</a:t>
            </a:r>
            <a:r>
              <a:rPr lang="fr-FR" dirty="0"/>
              <a:t> las </a:t>
            </a:r>
            <a:r>
              <a:rPr lang="fr-FR" dirty="0" err="1"/>
              <a:t>emisiones</a:t>
            </a:r>
            <a:r>
              <a:rPr lang="fr-FR" dirty="0"/>
              <a:t> de los </a:t>
            </a:r>
            <a:r>
              <a:rPr lang="fr-FR" dirty="0" err="1"/>
              <a:t>vehículos</a:t>
            </a:r>
            <a:r>
              <a:rPr lang="fr-FR" dirty="0"/>
              <a:t>, </a:t>
            </a:r>
            <a:r>
              <a:rPr lang="fr-FR" dirty="0" err="1"/>
              <a:t>pero</a:t>
            </a:r>
            <a:r>
              <a:rPr lang="fr-FR" dirty="0"/>
              <a:t> no los </a:t>
            </a:r>
            <a:r>
              <a:rPr lang="fr-FR" dirty="0" err="1"/>
              <a:t>patrones</a:t>
            </a:r>
            <a:r>
              <a:rPr lang="fr-FR" dirty="0"/>
              <a:t> de </a:t>
            </a:r>
            <a:r>
              <a:rPr lang="fr-FR" dirty="0" err="1"/>
              <a:t>viaje</a:t>
            </a:r>
            <a:r>
              <a:rPr lang="fr-FR" dirty="0"/>
              <a:t> </a:t>
            </a:r>
            <a:r>
              <a:rPr lang="fr-FR" dirty="0" err="1"/>
              <a:t>asociados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Salir de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visión</a:t>
            </a:r>
            <a:r>
              <a:rPr lang="fr-FR" dirty="0"/>
              <a:t> </a:t>
            </a:r>
            <a:r>
              <a:rPr lang="fr-FR" dirty="0" err="1"/>
              <a:t>sectorial</a:t>
            </a:r>
            <a:r>
              <a:rPr lang="fr-FR" dirty="0"/>
              <a:t>: no </a:t>
            </a:r>
            <a:r>
              <a:rPr lang="fr-FR" dirty="0" err="1"/>
              <a:t>hay</a:t>
            </a:r>
            <a:r>
              <a:rPr lang="fr-FR" dirty="0"/>
              <a:t> </a:t>
            </a:r>
            <a:r>
              <a:rPr lang="fr-FR" dirty="0" err="1"/>
              <a:t>movilidad</a:t>
            </a:r>
            <a:r>
              <a:rPr lang="fr-FR" dirty="0"/>
              <a:t> </a:t>
            </a:r>
            <a:r>
              <a:rPr lang="fr-FR" dirty="0" err="1"/>
              <a:t>sostenible</a:t>
            </a:r>
            <a:r>
              <a:rPr lang="fr-FR" dirty="0"/>
              <a:t> si las </a:t>
            </a:r>
            <a:r>
              <a:rPr lang="fr-FR" dirty="0" err="1"/>
              <a:t>políticas</a:t>
            </a:r>
            <a:r>
              <a:rPr lang="fr-FR" dirty="0"/>
              <a:t> </a:t>
            </a:r>
            <a:r>
              <a:rPr lang="fr-FR" dirty="0" err="1"/>
              <a:t>públicas</a:t>
            </a:r>
            <a:r>
              <a:rPr lang="fr-FR" dirty="0"/>
              <a:t> </a:t>
            </a:r>
            <a:r>
              <a:rPr lang="fr-FR" dirty="0" err="1"/>
              <a:t>aumentan</a:t>
            </a:r>
            <a:r>
              <a:rPr lang="fr-FR" dirty="0"/>
              <a:t> las </a:t>
            </a:r>
            <a:r>
              <a:rPr lang="fr-FR" dirty="0" err="1"/>
              <a:t>desigualdades</a:t>
            </a:r>
            <a:r>
              <a:rPr lang="fr-FR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9760-0582-898A-1CE8-65711F39A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30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7F71-51A4-2EFC-1584-09930E9B0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31C989-F640-139F-4355-1EDA31B6D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2EE6A-C52D-B813-05C8-94A5B26E7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B006D-3EDC-C285-F2E6-9B43EB5F9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29F76-C4E8-4649-B3F1-8AD0F12F425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93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E983A-1213-468A-A988-75302CD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DEAB4D-1DAD-48AE-BC1C-38DBB868C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8BD9D3-0EAA-414F-AA1E-BF3410A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110B-928A-40DE-AEF3-8E89FC55A942}" type="datetime1">
              <a:rPr lang="fr-FR" smtClean="0"/>
              <a:t>13/11/2024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7283FD-BD63-4465-8D4F-8EBD78DB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EA25A4-8423-4709-97A2-1840AF6B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293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91E0E-F3CD-4A4F-8D26-146A1D71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162CBA-C932-491C-A6D9-49AB024ED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B917A8-5F8D-4B69-8007-9998C5C9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4748-EDF9-4D1F-A6D2-0A833568ADA2}" type="datetime1">
              <a:rPr lang="fr-FR" smtClean="0"/>
              <a:t>13/11/2024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00DC3-0AB1-4038-BB46-597FA4B0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6AB026-756C-4997-A685-D5C12620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014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A679B9-04AB-488F-8CAE-0354C78F2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3013ED-3F42-4C7B-8A02-C0AE62E7C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6A8E0-51D4-4D3B-9AD5-5316E672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0CF5-6380-4C64-B112-397493FF4E9F}" type="datetime1">
              <a:rPr lang="fr-FR" smtClean="0"/>
              <a:t>13/11/2024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E86A76-71D4-49FB-96DE-94C70D1E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873C4A-A7CB-4052-B051-7EB48774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375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0D4F-70FD-4FF2-B7D9-22828802C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D700B-EB3A-485C-B0AE-A967E687C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FBBB-3F7C-412A-99CF-BE68B9BB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642C5-839F-4210-8E6F-7A1C7FDBECA6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784F-DBE8-4C71-8635-8311BE45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4FDE2-F176-4513-A4D1-C5307DB6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498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17B2-5719-4408-AE5C-0EB9D968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A86B5-43EE-4A72-9C58-BC6762D99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6F78C-2E44-4AB7-A39E-03848CE2F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4757-BB01-4EBA-85DC-097EDAEE5826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54C0-21D1-4131-896C-AFC7380B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97D26-2B4A-41CA-AECA-54C541A1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484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DD75-835A-4CCB-8552-5EBFC8E2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F68BE-CA2C-4B6D-A2CB-115E03C55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8BBC7-7810-444A-A418-4A3BC0E4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E310-27ED-4910-95EB-5CC0AA2EBBA8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D2483-EE9B-4200-BDBA-5335831B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1B0A-D2B0-47D2-B6D4-12432194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38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028E-6B80-4BAC-A8C5-D5F8B427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4B02D-9245-4E97-9264-3B8630E80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F8D46-1FF3-41D6-9939-648431822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27F0E-65DB-4BCA-87DF-AA059BAB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BC74-A83D-479E-9CDB-768468F77C6A}" type="datetime1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FBDE5-B53A-478C-9929-5A9948EE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9D0B4-B376-408D-908C-0598C8B5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60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8B4E-BDB4-4D5A-AC90-16016687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EDBB8-0E35-4A41-8944-41195FA08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E6702-6320-4CBB-909A-3BA2950E8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AADB2-1EC9-4145-A04D-CB1989F83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7F53-70D1-499A-94C8-03B7DB01B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A3884F-539B-488E-A8E3-7F0E95A9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1D18-F877-4532-8202-D82254C6B446}" type="datetime1">
              <a:rPr lang="fr-FR" smtClean="0"/>
              <a:t>13/11/2024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388991-F3B3-407E-85C0-07E14375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E9FC8-EAA0-46EC-9344-22252968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895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12BE-0BE0-4AFB-9E67-142867B7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32597-0413-4FC9-89F3-D9CBFFCA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AB16-5BC7-4032-8C9E-E130B32CE8A3}" type="datetime1">
              <a:rPr lang="fr-FR" smtClean="0"/>
              <a:t>13/11/2024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2E6C0-484A-4CC0-B21C-A1FEFA37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74383-4A63-4730-88B9-4C75F0CA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15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ECAEE-8DE9-49EA-B853-EBE74868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8E8B-319C-4E77-935E-AD45F051D583}" type="datetime1">
              <a:rPr lang="fr-FR" smtClean="0"/>
              <a:t>13/11/2024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2DA9A-8CC7-4ABC-A08E-12AA2D30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838BF-6314-498E-A59B-B27C16C5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757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F2E6-0D80-48E6-A3F5-BE702D18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D6FE6-054E-45F2-9ECA-26B285906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05B92-D23C-49E9-AB49-0497FA5C0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A7284-AC5D-4102-A2C5-3F9B0417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B290-41E7-4F32-9C48-832FF32B4726}" type="datetime1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1E467-B5AE-4978-83E2-2B507955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96A62-3662-4528-AFBE-E03FB23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39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2D8CC-C0ED-46F7-B727-626414D1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132759-1904-4DF3-B340-6AA9FFC20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BF1DB0-E802-49B2-89E4-F1D05F22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5BCCF-B720-4402-8722-88C034BDB7D9}" type="datetime1">
              <a:rPr lang="fr-FR" smtClean="0"/>
              <a:t>13/11/2024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73229C-E20C-470D-BB09-F6599CBC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835E2-3A21-4BDF-8AB5-1D99940A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789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18C1-1B38-455D-A65E-5756DC77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1FC83A-FFCF-4DD8-AD2B-4F03E6804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75F44-3C1B-4FB7-8734-C8E9A1BDA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E365F-EED6-4506-B7CD-9D07CCF1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8CBB-0643-4B68-952E-693F4C64DCDC}" type="datetime1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DFD92-B85F-4C85-AC13-44D2E65A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84B37-863D-4DEF-A21B-72906CB8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09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3E0E-EACF-42BD-AD70-5C3FFD42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ED4222-FA71-4BAD-B75E-65B632405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89F06-E17A-4E7A-AE8B-AFBB72C9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32AF-6946-4DA5-A233-D540C1B71755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89E1-27F2-41F5-BF55-2B399517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821E-B02A-4589-89D1-994E33A0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406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C392A1-9B9F-49ED-8734-8A560C004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B9885-E15C-47C7-91AB-86AAC38B4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FB581-DA83-4B97-BB82-55EFAC72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51CDF-F2DA-4D58-9983-B112D4DB944A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31D6-CF7C-4747-9336-6237E9A4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3C0FA-B521-4C62-A025-98016232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618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C6F1-78F8-88F5-DB88-759DB535D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BA0D0-FC2D-F2D8-3FFB-09F7BE05B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B0C5C-C951-16E8-AD22-D86C43E1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9F5-CA2A-4314-8731-1F77862F8915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276CE-6DF2-53EC-4CCE-AE56466ED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DAA57-F0C1-FC56-142A-DB5140E8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43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2826-2E2F-257A-A29A-A3B9E3FE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C3823-448F-8B66-4693-A9D928665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92CE6-1619-5F26-CF4E-45E2C1B8A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FBDA-C433-4D1F-8785-EEF86EC1945A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B471C-5712-28BF-7C8C-46F6C9A85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C299E-F0FE-7869-A5FD-DB32253C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191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11C4-0338-AEBF-56E2-D2130901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EDD84-4096-563B-D990-1A963AD3B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13493-E597-0C52-B4E0-949737C1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30DE-E852-4DD9-8324-F1C69AC4A609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F3FD-8CBF-7256-6CEF-25A63D79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0443D-E913-6B30-D41B-FA0F70C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976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995E-5934-7B2B-C40D-6680992B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2A5A-4AF4-496F-2E4F-1F12BE972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86D9E-2C4B-AC25-A4CE-0FA243D18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E4EB1-735E-6E74-31B3-BC46DB31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1C00-DD49-49C4-AE81-641CA376152C}" type="datetime1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60B0E-6B04-3F6B-CDF6-593FF138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548E0-DC82-39D8-0BF0-622FFAD2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04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212B-DC55-88D7-FB11-B1F8E19B3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58DED-6E3D-C49A-4E71-2C7791F41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878B7-E5B4-16C4-49A8-E7391F9C8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86B-3A7D-7743-B6A3-E7290C24D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65C1C-873D-5AD9-E24F-EF5A00BDC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1137DF-C775-E751-5369-F48F7AF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5DD64-69F1-4697-98BD-C9403371237E}" type="datetime1">
              <a:rPr lang="fr-FR" smtClean="0"/>
              <a:t>13/11/2024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B7F2-7528-30B0-BA6E-076EAE1A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B35FD-26B5-468C-B0A2-CA0A3393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86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D050-2497-35C3-AD58-DDFCDD6C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E51E3-DBC7-8EF7-C004-90EFA8B74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A0F0-AFBB-4D8A-A725-5EC4921436C0}" type="datetime1">
              <a:rPr lang="fr-FR" smtClean="0"/>
              <a:t>13/11/2024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EF79-AAA9-1FC5-B589-65F50BBC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FE745-CB76-2C07-BB26-E9046888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935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85083-7995-6D0C-1454-A31DD9F1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FC255-00DF-4D8F-84F6-B12B502E522B}" type="datetime1">
              <a:rPr lang="fr-FR" smtClean="0"/>
              <a:t>13/11/2024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5F30F-8520-5BDB-1E68-2BA32F1F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5224D-B4E0-051C-132E-2F791B86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65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C651F-02E1-4666-B841-A323E253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FC2E5-7DE6-499C-ADA6-6D9E242A5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B94E11-3D4E-49E3-8E8C-F4DEF26F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4A4-4F09-479E-8D39-2D2E5770628C}" type="datetime1">
              <a:rPr lang="fr-FR" smtClean="0"/>
              <a:t>13/11/2024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4822DF-A397-4BA1-A220-D4420D7D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78EA0-536A-4A74-BF80-653D05BA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7828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6A86-6A6D-CE86-2B48-746C6A583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1D9A-1ABE-AB69-AB8A-D886609F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A81E5-6CDB-8038-4F7A-7134C05C0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92996-5FED-41A1-E924-621C9BC9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52C3-EAED-4AF3-8977-7A29CF941323}" type="datetime1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CD5FE-1337-3929-C48C-E0B3288D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F3965-4A9C-3A33-0288-D7C7B5DA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685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24EE-5792-1F28-CB45-3AD4EFA4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0EB04-2C14-A3F0-6E07-EEBE8817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72D6B-E106-1285-A765-B8FDC6578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9B35B-ECE3-9555-E4E7-15E3C451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EB43-602C-464E-8723-018728F39C63}" type="datetime1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6BBB3-DED0-42F8-AE61-5AA47A1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9733E-AF41-547E-2C4C-A06A16DF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317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9E83-4118-3B99-4020-56A7A144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7E620-E1B5-21A1-4B63-7E6C1CB21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6AFC-BDE6-4CF4-79B6-87E8FA69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4C29-3753-4F26-8506-C3C725CF0A68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CF0-4B4C-C6A4-E8B5-481261EE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3658-E797-4D9F-51E1-B68139DF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588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2E9BC-316D-F351-7D98-1AB19B70F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C1DE6-F1F3-1B7E-10BC-E1DCAE1F4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5B92-6849-9429-5B08-687D2CB2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21A0-69B6-4405-8782-6A4D0893F942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4D157-D07B-5618-6B20-A0AC8F47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09707-70D9-1401-D715-BD269CAC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12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C6248-614E-42D1-8A1D-14F433ED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2B0B5E-5340-452E-8E74-297647CA2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B9818E-3A51-4733-BAEF-24FA61DE1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6B56E8-2DCF-41FF-B665-72028B73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844D-8843-4AAD-986E-72B79DCD85FC}" type="datetime1">
              <a:rPr lang="fr-FR" smtClean="0"/>
              <a:t>13/11/2024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9DA551-C44A-4EEC-AA1C-2D4AFE2B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9A44C4-DA10-4971-B8E4-033909C6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208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607A5-01A6-4B79-A8B4-93019241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94145-2C38-4486-84AA-C55DB337B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A46C81-3807-43E5-9CC3-9F74080FC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BE3FFA-E5B0-42F9-B980-508C5411E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FC26D5-C1C5-4E5D-AE56-8A3BA9688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1580AD-90C8-434D-9B96-D4AEE64C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CDFD-C8E5-4320-BA03-EA198B8A2933}" type="datetime1">
              <a:rPr lang="fr-FR" smtClean="0"/>
              <a:t>13/11/2024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86AC74-AED5-4B29-B5F1-664A00841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FF593E-2CAB-488C-8F7F-3FEFACF3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639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0EDB8-6613-4F90-BBA2-427D2B3A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4C561A-E1E3-4344-AC62-A3D37375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B71E-33D9-4F3C-B4D1-6F034E1DF35E}" type="datetime1">
              <a:rPr lang="fr-FR" smtClean="0"/>
              <a:t>13/11/2024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8A0650-3A4D-4185-8504-4BBB7F2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BFC61A-D095-4877-851C-5A084E73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61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EA608F-C706-43C7-A7D8-AA25CCF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9BE60-AA6F-4A30-B219-A49983061DE6}" type="datetime1">
              <a:rPr lang="fr-FR" smtClean="0"/>
              <a:t>13/11/2024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F4BF07-6C69-4C42-B448-B835FC0D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380CD7-78E9-48C3-AE92-C9394762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786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F6059-7D53-40C8-AD62-9779A962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95B732-8028-49B7-8CF4-60E623F7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4FA5E5-22A4-4979-9ECE-1128BE24B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DC4EB3-5A95-4C8A-8CF0-B3B107DF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0486-84F4-461A-B865-6FD188FF25B9}" type="datetime1">
              <a:rPr lang="fr-FR" smtClean="0"/>
              <a:t>13/11/2024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B2F3BD-4768-45D7-94B3-D72435BA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E167B5-855B-4915-9009-D70992A3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566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651EA-2785-4569-B993-87F655DD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87D400-C2D8-4F25-9F11-FB5C769B7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770DD5-5E3F-406F-A4B0-6751B8E03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27FC33-BBB3-4004-AD51-BAD37E85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46B3A-F0D7-4621-87E3-98BA0698C6AE}" type="datetime1">
              <a:rPr lang="fr-FR" smtClean="0"/>
              <a:t>13/11/2024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612611-E913-49F9-8182-83F79034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5861B8-0796-4BA2-BB25-800AEB9E7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129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8FE4B8-4459-4513-974C-20C43F5B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1211B5-A786-4167-9F33-682C71843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10E030-EB27-49D5-99BA-D4BFCEA6D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A43B9-8ADC-4F39-8821-357F3A103CDF}" type="datetime1">
              <a:rPr lang="fr-FR" smtClean="0"/>
              <a:t>13/11/2024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A32A7E-766A-4385-A457-DA0D31A59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B05DD7-5545-46CC-885A-C5DEC1EE2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4E4DB-7F97-4591-AFE5-BA6C76D99D62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963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466A2-11C2-4F44-9510-6F194B59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8996D-BF68-4D56-B28D-1AFF001E8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80E63-C392-46AC-889C-4DF1FB732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044E-89F6-44A0-93A8-4326FB2FE3C5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A7C97-979D-4204-ABC8-64DA95AD6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3E5FD-D79D-44B8-AC70-48C0F58CF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BCF5C-B1D9-45FF-AEA9-CCB207D51B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60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80F10-21C6-5BBB-4396-3A3E69FC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109CA-867C-E936-4D37-FD5CC99C3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8B7DC-8D6F-C5B1-4620-E96D278BB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E97E-54FC-4D5A-8461-30ACD7A92D19}" type="datetime1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36510-C607-E0DC-4D0A-A580E6EA1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DA722-DACB-F927-53F1-A4960F739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50217-82FC-46F0-8D28-A7F81AC7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84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github.com/ESO-Rennes/Network_Routing_Mapping/blob/main/README.m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trd.2016.07.003" TargetMode="External"/><Relationship Id="rId3" Type="http://schemas.openxmlformats.org/officeDocument/2006/relationships/hyperlink" Target="https://doi.org/10.1016/j.rtbm.2020.100560" TargetMode="External"/><Relationship Id="rId7" Type="http://schemas.openxmlformats.org/officeDocument/2006/relationships/hyperlink" Target="https://www.ipcc.ch/report/ar6/wg3/chapter/chapter-2/" TargetMode="External"/><Relationship Id="rId2" Type="http://schemas.openxmlformats.org/officeDocument/2006/relationships/hyperlink" Target="http://www.theses.fr/2020IPPAX06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1016/j.trip.2024.101039" TargetMode="External"/><Relationship Id="rId11" Type="http://schemas.openxmlformats.org/officeDocument/2006/relationships/hyperlink" Target="https://publications.iadb.org/es/la-economia-de-ciudades-resilientes-y-de-bajas-emisiones-de-carbono-lima-callao-peru" TargetMode="External"/><Relationship Id="rId5" Type="http://schemas.openxmlformats.org/officeDocument/2006/relationships/hyperlink" Target="https://doi.org/10.1080/01441647.2015.1079277" TargetMode="External"/><Relationship Id="rId10" Type="http://schemas.openxmlformats.org/officeDocument/2006/relationships/hyperlink" Target="https://doi.org/10.1016/j.atmosenv.2011.11.051" TargetMode="External"/><Relationship Id="rId4" Type="http://schemas.openxmlformats.org/officeDocument/2006/relationships/hyperlink" Target="https://cafscioteca.azurewebsites.net/handle/123456789/420" TargetMode="External"/><Relationship Id="rId9" Type="http://schemas.openxmlformats.org/officeDocument/2006/relationships/hyperlink" Target="https://www.mobiliseyourcity.net/fr/node/498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trd.2023.103780" TargetMode="External"/><Relationship Id="rId3" Type="http://schemas.openxmlformats.org/officeDocument/2006/relationships/hyperlink" Target="https://climateattribution.org/resources/air-quality-life-index-annual-update/" TargetMode="External"/><Relationship Id="rId7" Type="http://schemas.openxmlformats.org/officeDocument/2006/relationships/hyperlink" Target="https://doi.org/10.34096/rtt.i28.10934" TargetMode="External"/><Relationship Id="rId2" Type="http://schemas.openxmlformats.org/officeDocument/2006/relationships/hyperlink" Target="https://doi.org/10.1016/j.atmosenv.2018.12.02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descubrelima.pe/plan-local-cambio-climatico/" TargetMode="External"/><Relationship Id="rId11" Type="http://schemas.openxmlformats.org/officeDocument/2006/relationships/hyperlink" Target="https://www.despacio.org/portfolio/desafios-del-transporte-urbano-para-colombia-en-el-siglo-xxi/" TargetMode="External"/><Relationship Id="rId5" Type="http://schemas.openxmlformats.org/officeDocument/2006/relationships/hyperlink" Target="https://www.fss.ulaval.ca/actualites/governance-and-sustainable-urban-transport-americas" TargetMode="External"/><Relationship Id="rId10" Type="http://schemas.openxmlformats.org/officeDocument/2006/relationships/hyperlink" Target="http://namasenergia.minem.gob.pe/es-pe/estudio" TargetMode="External"/><Relationship Id="rId4" Type="http://schemas.openxmlformats.org/officeDocument/2006/relationships/hyperlink" Target="https://doi.org/10.1016/j.tranpol.2014.05.012" TargetMode="External"/><Relationship Id="rId9" Type="http://schemas.openxmlformats.org/officeDocument/2006/relationships/hyperlink" Target="https://doi.org/10.1016/j.scitotenv.2019.13431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h.thomas@uniandes.edu.co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ESO-Rennes/Animated-Cartogram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016CB-8848-404B-9E0D-D18B152C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8" b="14437"/>
          <a:stretch/>
        </p:blipFill>
        <p:spPr bwMode="auto">
          <a:xfrm>
            <a:off x="-97101" y="0"/>
            <a:ext cx="12386201" cy="369311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000000">
                  <a:alpha val="23922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B032F0-C8DC-4B89-94D5-F5DBEB1D3980}"/>
              </a:ext>
            </a:extLst>
          </p:cNvPr>
          <p:cNvSpPr/>
          <p:nvPr/>
        </p:nvSpPr>
        <p:spPr>
          <a:xfrm>
            <a:off x="-319596" y="1"/>
            <a:ext cx="13059051" cy="3693110"/>
          </a:xfrm>
          <a:prstGeom prst="rect">
            <a:avLst/>
          </a:prstGeom>
          <a:gradFill>
            <a:gsLst>
              <a:gs pos="0">
                <a:schemeClr val="tx1"/>
              </a:gs>
              <a:gs pos="49000">
                <a:srgbClr val="000000">
                  <a:alpha val="23922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5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94C82A-6356-4B8B-9E0C-EC5092C79B33}"/>
              </a:ext>
            </a:extLst>
          </p:cNvPr>
          <p:cNvSpPr txBox="1">
            <a:spLocks/>
          </p:cNvSpPr>
          <p:nvPr/>
        </p:nvSpPr>
        <p:spPr>
          <a:xfrm>
            <a:off x="1523999" y="4883114"/>
            <a:ext cx="9144000" cy="455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Hugo Thomas y Florent Demoraes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13 de </a:t>
            </a:r>
            <a:r>
              <a:rPr lang="fr-FR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noviembre</a:t>
            </a:r>
            <a:r>
              <a:rPr lang="fr-FR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de 2024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0F210-9E97-4ADA-A6BF-86AE6DB3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7101" y="1999196"/>
            <a:ext cx="12386202" cy="1577279"/>
          </a:xfrm>
        </p:spPr>
        <p:txBody>
          <a:bodyPr>
            <a:noAutofit/>
          </a:bodyPr>
          <a:lstStyle/>
          <a:p>
            <a:r>
              <a:rPr lang="es-ES" sz="3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¿Cómo nos movemos y cuánto CO2 emitimos </a:t>
            </a:r>
            <a:br>
              <a:rPr lang="es-ES" sz="3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s-ES" sz="3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hoy en día? </a:t>
            </a:r>
            <a:endParaRPr lang="fr-FR" sz="25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25CD82-FA9F-70E2-E896-B90449E36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870" y="5776237"/>
            <a:ext cx="2769865" cy="95044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32967E0-E261-966D-83D6-4CEA1249DA7A}"/>
              </a:ext>
            </a:extLst>
          </p:cNvPr>
          <p:cNvSpPr txBox="1">
            <a:spLocks/>
          </p:cNvSpPr>
          <p:nvPr/>
        </p:nvSpPr>
        <p:spPr>
          <a:xfrm>
            <a:off x="-97101" y="3747695"/>
            <a:ext cx="12493690" cy="455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300" dirty="0">
                <a:latin typeface="Century Gothic" panose="020B0502020202020204" pitchFamily="34" charset="0"/>
              </a:rPr>
              <a:t>Metodología para estimar la huella ambiental de los viajes cotidianos </a:t>
            </a:r>
          </a:p>
          <a:p>
            <a:r>
              <a:rPr lang="es-ES" sz="2300" dirty="0">
                <a:latin typeface="Century Gothic" panose="020B0502020202020204" pitchFamily="34" charset="0"/>
              </a:rPr>
              <a:t>en Bogotá y Lima</a:t>
            </a:r>
            <a:endParaRPr lang="fr-FR" sz="23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262CEE-EEF7-9FEA-7653-09FE0F79D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97" y="5801398"/>
            <a:ext cx="935123" cy="950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913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63D6-A7CF-5778-BA44-AF1085402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51223B-56E0-A3FF-951B-98CA55CE4F79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7C42E0-849F-8DD8-C11F-DDF5B87318F5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33B06-2F14-86E9-AD04-E0B72F1AFDA9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BB20D5-0A4C-7BFC-D4F4-EB84730A2801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B6487-BCB9-756A-D4F9-A29E3F1BC4AE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A561F-7D31-629E-07AE-E23F4E8CFC36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84D754-872A-CEEF-2AA4-A76C6A09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10</a:t>
            </a:fld>
            <a:endParaRPr lang="es-CO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C7F8B-356F-2199-0F01-4D3D92475A73}"/>
              </a:ext>
            </a:extLst>
          </p:cNvPr>
          <p:cNvSpPr txBox="1"/>
          <p:nvPr/>
        </p:nvSpPr>
        <p:spPr>
          <a:xfrm>
            <a:off x="155451" y="1244554"/>
            <a:ext cx="4684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err="1">
                <a:latin typeface="Bahnschrift" panose="020B0502040204020203" pitchFamily="34" charset="0"/>
              </a:rPr>
              <a:t>Filosofía</a:t>
            </a:r>
            <a:r>
              <a:rPr lang="fr-FR" sz="3000" b="1" dirty="0">
                <a:latin typeface="Bahnschrift" panose="020B0502040204020203" pitchFamily="34" charset="0"/>
              </a:rPr>
              <a:t> del </a:t>
            </a:r>
            <a:r>
              <a:rPr lang="fr-FR" sz="3000" b="1" dirty="0" err="1">
                <a:latin typeface="Bahnschrift" panose="020B0502040204020203" pitchFamily="34" charset="0"/>
              </a:rPr>
              <a:t>estudio</a:t>
            </a:r>
            <a:r>
              <a:rPr lang="fr-FR" sz="3000" b="1" dirty="0">
                <a:latin typeface="Bahnschrift" panose="020B0502040204020203" pitchFamily="34" charset="0"/>
              </a:rPr>
              <a:t> </a:t>
            </a:r>
            <a:endParaRPr lang="fr-FR" sz="30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4C086B-FF73-4229-4D38-452A914C7C0B}"/>
              </a:ext>
            </a:extLst>
          </p:cNvPr>
          <p:cNvSpPr txBox="1"/>
          <p:nvPr/>
        </p:nvSpPr>
        <p:spPr>
          <a:xfrm>
            <a:off x="523858" y="2536978"/>
            <a:ext cx="808674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Ciencia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abierta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dirty="0">
                <a:latin typeface="Bahnschrift" panose="020B0502040204020203" pitchFamily="34" charset="0"/>
              </a:rPr>
              <a:t>y </a:t>
            </a:r>
            <a:r>
              <a:rPr lang="fr-FR" sz="2500" dirty="0" err="1">
                <a:latin typeface="Bahnschrift" panose="020B0502040204020203" pitchFamily="34" charset="0"/>
              </a:rPr>
              <a:t>análisis</a:t>
            </a:r>
            <a:r>
              <a:rPr lang="fr-FR" sz="2500" dirty="0">
                <a:latin typeface="Bahnschrift" panose="020B0502040204020203" pitchFamily="34" charset="0"/>
              </a:rPr>
              <a:t> de </a:t>
            </a:r>
            <a:r>
              <a:rPr lang="fr-FR" sz="2500" dirty="0" err="1">
                <a:latin typeface="Bahnschrift" panose="020B0502040204020203" pitchFamily="34" charset="0"/>
              </a:rPr>
              <a:t>datos</a:t>
            </a:r>
            <a:r>
              <a:rPr lang="fr-FR" sz="2500" dirty="0">
                <a:latin typeface="Bahnschrift" panose="020B0502040204020203" pitchFamily="34" charset="0"/>
              </a:rPr>
              <a:t> en 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 err="1">
                <a:latin typeface="Bahnschrift" panose="020B0502040204020203" pitchFamily="34" charset="0"/>
              </a:rPr>
              <a:t>Patrones</a:t>
            </a:r>
            <a:r>
              <a:rPr lang="fr-FR" sz="2500" dirty="0">
                <a:latin typeface="Bahnschrift" panose="020B0502040204020203" pitchFamily="34" charset="0"/>
              </a:rPr>
              <a:t> de </a:t>
            </a:r>
            <a:r>
              <a:rPr lang="fr-FR" sz="2500" dirty="0" err="1">
                <a:latin typeface="Bahnschrift" panose="020B0502040204020203" pitchFamily="34" charset="0"/>
              </a:rPr>
              <a:t>viajes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usando</a:t>
            </a:r>
            <a:r>
              <a:rPr lang="fr-FR" sz="2500" dirty="0">
                <a:latin typeface="Bahnschrift" panose="020B0502040204020203" pitchFamily="34" charset="0"/>
              </a:rPr>
              <a:t> las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encuestas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de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movilidad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urbana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dirty="0">
                <a:latin typeface="Bahnschrift" panose="020B0502040204020203" pitchFamily="34" charset="0"/>
              </a:rPr>
              <a:t>(EMU) </a:t>
            </a:r>
            <a:r>
              <a:rPr lang="fr-FR" sz="2500" dirty="0" err="1">
                <a:latin typeface="Bahnschrift" panose="020B0502040204020203" pitchFamily="34" charset="0"/>
              </a:rPr>
              <a:t>existentes</a:t>
            </a:r>
            <a:r>
              <a:rPr lang="fr-FR" sz="2500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 err="1">
                <a:latin typeface="Bahnschrift" panose="020B0502040204020203" pitchFamily="34" charset="0"/>
              </a:rPr>
              <a:t>Proponer</a:t>
            </a:r>
            <a:r>
              <a:rPr lang="fr-FR" sz="2500" dirty="0">
                <a:latin typeface="Bahnschrift" panose="020B0502040204020203" pitchFamily="34" charset="0"/>
              </a:rPr>
              <a:t> un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método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unificado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y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reproducible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dirty="0">
                <a:latin typeface="Bahnschrift" panose="020B0502040204020203" pitchFamily="34" charset="0"/>
              </a:rPr>
              <a:t>para </a:t>
            </a:r>
            <a:r>
              <a:rPr lang="fr-FR" sz="2500" dirty="0" err="1">
                <a:latin typeface="Bahnschrift" panose="020B0502040204020203" pitchFamily="34" charset="0"/>
              </a:rPr>
              <a:t>comparar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ciudades</a:t>
            </a:r>
            <a:r>
              <a:rPr lang="fr-FR" sz="2500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Subsanar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limitaciones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dirty="0">
                <a:latin typeface="Bahnschrift" panose="020B0502040204020203" pitchFamily="34" charset="0"/>
              </a:rPr>
              <a:t>de </a:t>
            </a:r>
            <a:r>
              <a:rPr lang="fr-FR" sz="2500" dirty="0" err="1">
                <a:latin typeface="Bahnschrift" panose="020B0502040204020203" pitchFamily="34" charset="0"/>
              </a:rPr>
              <a:t>estudios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anteriores</a:t>
            </a:r>
            <a:r>
              <a:rPr lang="fr-FR" sz="2500" dirty="0">
                <a:latin typeface="Bahnschrift" panose="020B0502040204020203" pitchFamily="34" charset="0"/>
              </a:rPr>
              <a:t> sobre </a:t>
            </a:r>
            <a:r>
              <a:rPr lang="fr-FR" sz="2500" dirty="0" err="1">
                <a:latin typeface="Bahnschrift" panose="020B0502040204020203" pitchFamily="34" charset="0"/>
              </a:rPr>
              <a:t>emisiones</a:t>
            </a:r>
            <a:r>
              <a:rPr lang="fr-FR" sz="2500" dirty="0">
                <a:latin typeface="Bahnschrift" panose="020B0502040204020203" pitchFamily="34" charset="0"/>
              </a:rPr>
              <a:t> de GEI y contaminantes </a:t>
            </a:r>
            <a:r>
              <a:rPr lang="fr-FR" sz="2500" dirty="0" err="1">
                <a:latin typeface="Bahnschrift" panose="020B0502040204020203" pitchFamily="34" charset="0"/>
              </a:rPr>
              <a:t>aéreos</a:t>
            </a:r>
            <a:r>
              <a:rPr lang="fr-FR" sz="2500" dirty="0">
                <a:latin typeface="Bahnschrift" panose="020B0502040204020203" pitchFamily="34" charset="0"/>
              </a:rPr>
              <a:t>.</a:t>
            </a:r>
            <a:endParaRPr lang="fr-FR" sz="25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C627-24B6-AC52-4232-E66A75CCD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717" y="1930152"/>
            <a:ext cx="2257425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28C00-9395-CBA3-D80A-B79859CF24B9}"/>
              </a:ext>
            </a:extLst>
          </p:cNvPr>
          <p:cNvSpPr txBox="1"/>
          <p:nvPr/>
        </p:nvSpPr>
        <p:spPr>
          <a:xfrm>
            <a:off x="9324081" y="3959598"/>
            <a:ext cx="27031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500" dirty="0">
                <a:latin typeface="Bahnschrift" panose="020B0502040204020203" pitchFamily="34" charset="0"/>
                <a:hlinkClick r:id="rId4"/>
              </a:rPr>
              <a:t>https://github.com/ESO-Rennes/Network_Routing_Mapping/blob/main/README.md</a:t>
            </a:r>
            <a:r>
              <a:rPr lang="fr-FR" sz="1500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94DB8-4EFC-610F-C2E9-EBC879E39547}"/>
              </a:ext>
            </a:extLst>
          </p:cNvPr>
          <p:cNvSpPr txBox="1"/>
          <p:nvPr/>
        </p:nvSpPr>
        <p:spPr>
          <a:xfrm>
            <a:off x="9206493" y="1139731"/>
            <a:ext cx="266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solidFill>
                  <a:srgbClr val="C00000"/>
                </a:solidFill>
                <a:latin typeface="Bahnschrift" panose="020B0502040204020203" pitchFamily="34" charset="0"/>
              </a:rPr>
              <a:t>El script y el detalle de la metodología  en GitHub</a:t>
            </a:r>
          </a:p>
        </p:txBody>
      </p:sp>
      <p:pic>
        <p:nvPicPr>
          <p:cNvPr id="15" name="Picture 4" descr="Archivo:Rlogo.png">
            <a:extLst>
              <a:ext uri="{FF2B5EF4-FFF2-40B4-BE49-F238E27FC236}">
                <a16:creationId xmlns:a16="http://schemas.microsoft.com/office/drawing/2014/main" id="{9925E8E6-F911-0D60-BA2F-21CC77AC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39" y="5110581"/>
            <a:ext cx="1001017" cy="8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C2B44C-0228-EAA0-2A74-06AA2803D28C}"/>
              </a:ext>
            </a:extLst>
          </p:cNvPr>
          <p:cNvSpPr txBox="1"/>
          <p:nvPr/>
        </p:nvSpPr>
        <p:spPr>
          <a:xfrm>
            <a:off x="371385" y="6195044"/>
            <a:ext cx="9111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(Sobre emisiones de GEI en LAC: Bedoya et al., 2016, Pérez-Criado &amp; Ubilla-Bravo, 2023)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07DD2-8FE2-C514-C45B-2B6991B5CD13}"/>
              </a:ext>
            </a:extLst>
          </p:cNvPr>
          <p:cNvSpPr txBox="1"/>
          <p:nvPr/>
        </p:nvSpPr>
        <p:spPr>
          <a:xfrm>
            <a:off x="371385" y="6501793"/>
            <a:ext cx="94193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(Sobre emisiones de contaminantes aéreos: Giraldo Amaya, 2005; INECC, 2014;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Koupal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&amp; Palacios, 2019; Rojas et al., 2023; Romero et al., 2020)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23601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2F2C-A8EF-7F9B-DF49-8CA4435E2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3EFD9A-849F-3FF5-703E-B051A7F042FB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AB714-896E-04A3-1147-ACA8DF9F5D70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DF910-6BA7-417A-CC8F-B56CA50BB6EB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8B5E61-ACAF-8CBA-ADFC-2C52AEEE44F2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A8339-FA56-6DAA-F814-50B4CF7DEEEE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07644B-B902-126D-2A4A-085A80C404ED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194472-5A5A-85CD-70E9-2C7B5CF3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11</a:t>
            </a:fld>
            <a:endParaRPr lang="es-CO"/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05C4DF56-60D8-DB01-2E22-34A4B82343D5}"/>
              </a:ext>
            </a:extLst>
          </p:cNvPr>
          <p:cNvSpPr txBox="1"/>
          <p:nvPr/>
        </p:nvSpPr>
        <p:spPr>
          <a:xfrm>
            <a:off x="297636" y="1102144"/>
            <a:ext cx="276484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Bahnschrift" panose="020B0502040204020203" pitchFamily="34" charset="0"/>
              </a:rPr>
              <a:t>Generación</a:t>
            </a:r>
            <a:r>
              <a:rPr lang="en-US" b="1" dirty="0">
                <a:latin typeface="Bahnschrift" panose="020B0502040204020203" pitchFamily="34" charset="0"/>
              </a:rPr>
              <a:t> y </a:t>
            </a:r>
            <a:r>
              <a:rPr lang="en-US" b="1" dirty="0" err="1">
                <a:latin typeface="Bahnschrift" panose="020B0502040204020203" pitchFamily="34" charset="0"/>
              </a:rPr>
              <a:t>distribución</a:t>
            </a:r>
            <a:r>
              <a:rPr lang="en-US" b="1" dirty="0">
                <a:latin typeface="Bahnschrift" panose="020B0502040204020203" pitchFamily="34" charset="0"/>
              </a:rPr>
              <a:t> de </a:t>
            </a:r>
            <a:r>
              <a:rPr lang="en-US" b="1" dirty="0" err="1">
                <a:latin typeface="Bahnschrift" panose="020B0502040204020203" pitchFamily="34" charset="0"/>
              </a:rPr>
              <a:t>los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viajes</a:t>
            </a:r>
            <a:endParaRPr lang="en-US" b="1" dirty="0">
              <a:latin typeface="Bahnschrift" panose="020B0502040204020203" pitchFamily="34" charset="0"/>
            </a:endParaRPr>
          </a:p>
          <a:p>
            <a:r>
              <a:rPr lang="en-US" b="1" dirty="0" err="1">
                <a:latin typeface="Bahnschrift" panose="020B0502040204020203" pitchFamily="34" charset="0"/>
              </a:rPr>
              <a:t>Asignación</a:t>
            </a:r>
            <a:r>
              <a:rPr lang="en-US" b="1" dirty="0">
                <a:latin typeface="Bahnschrift" panose="020B0502040204020203" pitchFamily="34" charset="0"/>
              </a:rPr>
              <a:t> de </a:t>
            </a:r>
            <a:r>
              <a:rPr lang="en-US" b="1" dirty="0" err="1">
                <a:latin typeface="Bahnschrift" panose="020B0502040204020203" pitchFamily="34" charset="0"/>
              </a:rPr>
              <a:t>los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b="1" dirty="0" err="1">
                <a:latin typeface="Bahnschrift" panose="020B0502040204020203" pitchFamily="34" charset="0"/>
              </a:rPr>
              <a:t>modos</a:t>
            </a:r>
            <a:endParaRPr lang="en-US" dirty="0">
              <a:latin typeface="Bahnschrift" panose="020B0502040204020203" pitchFamily="34" charset="0"/>
            </a:endParaRPr>
          </a:p>
          <a:p>
            <a:r>
              <a:rPr lang="en-US" sz="1500" dirty="0">
                <a:latin typeface="Bahnschrift" panose="020B0502040204020203" pitchFamily="34" charset="0"/>
              </a:rPr>
              <a:t>EMU 2012 (Lima)</a:t>
            </a:r>
          </a:p>
          <a:p>
            <a:r>
              <a:rPr lang="en-US" sz="1500" dirty="0">
                <a:latin typeface="Bahnschrift" panose="020B0502040204020203" pitchFamily="34" charset="0"/>
              </a:rPr>
              <a:t>EMU 2019 (Bogotá)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ACCA35-7378-C202-A383-F2BA397E18E9}"/>
              </a:ext>
            </a:extLst>
          </p:cNvPr>
          <p:cNvSpPr txBox="1"/>
          <p:nvPr/>
        </p:nvSpPr>
        <p:spPr>
          <a:xfrm>
            <a:off x="3515003" y="1264477"/>
            <a:ext cx="3166946" cy="1061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Bahnschrift" panose="020B0502040204020203" pitchFamily="34" charset="0"/>
              </a:rPr>
              <a:t>Asignación</a:t>
            </a:r>
            <a:r>
              <a:rPr lang="en-US" b="1" dirty="0">
                <a:latin typeface="Bahnschrift" panose="020B0502040204020203" pitchFamily="34" charset="0"/>
              </a:rPr>
              <a:t> de la </a:t>
            </a:r>
            <a:r>
              <a:rPr lang="en-US" b="1" dirty="0" err="1">
                <a:latin typeface="Bahnschrift" panose="020B0502040204020203" pitchFamily="34" charset="0"/>
              </a:rPr>
              <a:t>ruta</a:t>
            </a:r>
            <a:endParaRPr lang="en-US" dirty="0">
              <a:latin typeface="Bahnschrift" panose="020B0502040204020203" pitchFamily="34" charset="0"/>
            </a:endParaRPr>
          </a:p>
          <a:p>
            <a:r>
              <a:rPr lang="en-US" sz="1500" dirty="0">
                <a:latin typeface="Bahnschrift" panose="020B0502040204020203" pitchFamily="34" charset="0"/>
              </a:rPr>
              <a:t>Red de </a:t>
            </a:r>
            <a:r>
              <a:rPr lang="en-US" sz="1500" dirty="0" err="1">
                <a:latin typeface="Bahnschrift" panose="020B0502040204020203" pitchFamily="34" charset="0"/>
              </a:rPr>
              <a:t>transporte</a:t>
            </a:r>
            <a:r>
              <a:rPr lang="en-US" sz="1500" dirty="0">
                <a:latin typeface="Bahnschrift" panose="020B0502040204020203" pitchFamily="34" charset="0"/>
              </a:rPr>
              <a:t> </a:t>
            </a:r>
            <a:r>
              <a:rPr lang="en-US" sz="1500" dirty="0" err="1">
                <a:latin typeface="Bahnschrift" panose="020B0502040204020203" pitchFamily="34" charset="0"/>
              </a:rPr>
              <a:t>público</a:t>
            </a:r>
            <a:r>
              <a:rPr lang="en-US" sz="1500" dirty="0">
                <a:latin typeface="Bahnschrift" panose="020B0502040204020203" pitchFamily="34" charset="0"/>
              </a:rPr>
              <a:t> </a:t>
            </a:r>
          </a:p>
          <a:p>
            <a:r>
              <a:rPr lang="en-US" sz="1500" dirty="0">
                <a:latin typeface="Bahnschrift" panose="020B0502040204020203" pitchFamily="34" charset="0"/>
              </a:rPr>
              <a:t>(SDM </a:t>
            </a:r>
            <a:r>
              <a:rPr lang="en-US" sz="1500" dirty="0" err="1">
                <a:latin typeface="Bahnschrift" panose="020B0502040204020203" pitchFamily="34" charset="0"/>
              </a:rPr>
              <a:t>en</a:t>
            </a:r>
            <a:r>
              <a:rPr lang="en-US" sz="1500" dirty="0">
                <a:latin typeface="Bahnschrift" panose="020B0502040204020203" pitchFamily="34" charset="0"/>
              </a:rPr>
              <a:t> Bogotá / ATU </a:t>
            </a:r>
            <a:r>
              <a:rPr lang="en-US" sz="1500" dirty="0" err="1">
                <a:latin typeface="Bahnschrift" panose="020B0502040204020203" pitchFamily="34" charset="0"/>
              </a:rPr>
              <a:t>en</a:t>
            </a:r>
            <a:r>
              <a:rPr lang="en-US" sz="1500" dirty="0">
                <a:latin typeface="Bahnschrift" panose="020B0502040204020203" pitchFamily="34" charset="0"/>
              </a:rPr>
              <a:t> Lima)</a:t>
            </a:r>
          </a:p>
          <a:p>
            <a:r>
              <a:rPr lang="en-US" sz="1500" dirty="0">
                <a:latin typeface="Bahnschrift" panose="020B0502040204020203" pitchFamily="34" charset="0"/>
              </a:rPr>
              <a:t>Red vial OpenStreetMap</a:t>
            </a:r>
          </a:p>
        </p:txBody>
      </p:sp>
      <p:sp>
        <p:nvSpPr>
          <p:cNvPr id="5" name="CuadroTexto 3">
            <a:extLst>
              <a:ext uri="{FF2B5EF4-FFF2-40B4-BE49-F238E27FC236}">
                <a16:creationId xmlns:a16="http://schemas.microsoft.com/office/drawing/2014/main" id="{6E6FE8B6-5C5D-D088-E81D-55B5BBE157B7}"/>
              </a:ext>
            </a:extLst>
          </p:cNvPr>
          <p:cNvSpPr txBox="1"/>
          <p:nvPr/>
        </p:nvSpPr>
        <p:spPr>
          <a:xfrm>
            <a:off x="7823078" y="3095924"/>
            <a:ext cx="409710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</a:rPr>
              <a:t>EMISIONES </a:t>
            </a:r>
          </a:p>
          <a:p>
            <a:pPr algn="ctr"/>
            <a:r>
              <a:rPr lang="en-US" sz="1200" dirty="0">
                <a:latin typeface="Bahnschrift" panose="020B0502040204020203" pitchFamily="34" charset="0"/>
              </a:rPr>
              <a:t>= </a:t>
            </a:r>
            <a:r>
              <a:rPr lang="en-US" sz="1200" dirty="0" err="1">
                <a:latin typeface="Bahnschrift" panose="020B0502040204020203" pitchFamily="34" charset="0"/>
              </a:rPr>
              <a:t>Distancia</a:t>
            </a:r>
            <a:r>
              <a:rPr lang="en-US" sz="1200" dirty="0">
                <a:latin typeface="Bahnschrift" panose="020B0502040204020203" pitchFamily="34" charset="0"/>
              </a:rPr>
              <a:t> x Factor de </a:t>
            </a:r>
            <a:r>
              <a:rPr lang="en-US" sz="1200" dirty="0" err="1">
                <a:latin typeface="Bahnschrift" panose="020B0502040204020203" pitchFamily="34" charset="0"/>
              </a:rPr>
              <a:t>emisión</a:t>
            </a:r>
            <a:endParaRPr lang="en-US" sz="1200" dirty="0"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C38AF-550E-865C-5026-FFFCF80E2A3E}"/>
              </a:ext>
            </a:extLst>
          </p:cNvPr>
          <p:cNvSpPr txBox="1"/>
          <p:nvPr/>
        </p:nvSpPr>
        <p:spPr>
          <a:xfrm>
            <a:off x="312792" y="5199806"/>
            <a:ext cx="699181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latin typeface="Bahnschrift" panose="020B0502040204020203" pitchFamily="34" charset="0"/>
              </a:rPr>
              <a:t>Factor de emission para GEI (CO2-eq)</a:t>
            </a:r>
          </a:p>
          <a:p>
            <a:r>
              <a:rPr lang="en-US" sz="1500" dirty="0">
                <a:latin typeface="Bahnschrift" panose="020B0502040204020203" pitchFamily="34" charset="0"/>
              </a:rPr>
              <a:t>UPME (Bogotá) / MINAM (Lima)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29FB4-1516-1D0C-6EA4-C60088895B3B}"/>
              </a:ext>
            </a:extLst>
          </p:cNvPr>
          <p:cNvSpPr txBox="1"/>
          <p:nvPr/>
        </p:nvSpPr>
        <p:spPr>
          <a:xfrm>
            <a:off x="297636" y="4370888"/>
            <a:ext cx="699181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Bahnschrift" panose="020B0502040204020203" pitchFamily="34" charset="0"/>
              </a:rPr>
              <a:t>Inventario</a:t>
            </a:r>
            <a:r>
              <a:rPr lang="en-US" sz="1800" b="1" dirty="0">
                <a:latin typeface="Bahnschrift" panose="020B0502040204020203" pitchFamily="34" charset="0"/>
              </a:rPr>
              <a:t> de </a:t>
            </a:r>
            <a:r>
              <a:rPr lang="en-US" sz="1800" b="1" dirty="0" err="1">
                <a:latin typeface="Bahnschrift" panose="020B0502040204020203" pitchFamily="34" charset="0"/>
              </a:rPr>
              <a:t>vehículos</a:t>
            </a:r>
            <a:r>
              <a:rPr lang="en-US" sz="1800" b="1" dirty="0">
                <a:latin typeface="Bahnschrift" panose="020B0502040204020203" pitchFamily="34" charset="0"/>
              </a:rPr>
              <a:t> </a:t>
            </a:r>
            <a:r>
              <a:rPr lang="en-US" sz="1800" b="1" dirty="0" err="1">
                <a:latin typeface="Bahnschrift" panose="020B0502040204020203" pitchFamily="34" charset="0"/>
              </a:rPr>
              <a:t>por</a:t>
            </a:r>
            <a:r>
              <a:rPr lang="en-US" sz="1800" b="1" dirty="0">
                <a:latin typeface="Bahnschrift" panose="020B0502040204020203" pitchFamily="34" charset="0"/>
              </a:rPr>
              <a:t> </a:t>
            </a:r>
            <a:r>
              <a:rPr lang="en-US" sz="1800" b="1" dirty="0" err="1">
                <a:latin typeface="Bahnschrift" panose="020B0502040204020203" pitchFamily="34" charset="0"/>
              </a:rPr>
              <a:t>tipo</a:t>
            </a:r>
            <a:r>
              <a:rPr lang="en-US" sz="1800" b="1" dirty="0">
                <a:latin typeface="Bahnschrift" panose="020B0502040204020203" pitchFamily="34" charset="0"/>
              </a:rPr>
              <a:t> de combustible</a:t>
            </a:r>
          </a:p>
          <a:p>
            <a:r>
              <a:rPr lang="en-US" sz="1500" dirty="0">
                <a:latin typeface="Bahnschrift" panose="020B0502040204020203" pitchFamily="34" charset="0"/>
              </a:rPr>
              <a:t>SDA (Bogotá) / MINAM, MML y </a:t>
            </a:r>
            <a:r>
              <a:rPr lang="en-US" sz="1500" dirty="0" err="1">
                <a:latin typeface="Bahnschrift" panose="020B0502040204020203" pitchFamily="34" charset="0"/>
              </a:rPr>
              <a:t>otras</a:t>
            </a:r>
            <a:r>
              <a:rPr lang="en-US" sz="1500" dirty="0">
                <a:latin typeface="Bahnschrift" panose="020B0502040204020203" pitchFamily="34" charset="0"/>
              </a:rPr>
              <a:t> </a:t>
            </a:r>
            <a:r>
              <a:rPr lang="en-US" sz="1500" dirty="0" err="1">
                <a:latin typeface="Bahnschrift" panose="020B0502040204020203" pitchFamily="34" charset="0"/>
              </a:rPr>
              <a:t>fuentes</a:t>
            </a:r>
            <a:r>
              <a:rPr lang="en-US" sz="1500" dirty="0">
                <a:latin typeface="Bahnschrift" panose="020B0502040204020203" pitchFamily="34" charset="0"/>
              </a:rPr>
              <a:t> (Lima)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114344-8CB5-C1A3-A91A-CC693B209E69}"/>
              </a:ext>
            </a:extLst>
          </p:cNvPr>
          <p:cNvSpPr txBox="1"/>
          <p:nvPr/>
        </p:nvSpPr>
        <p:spPr>
          <a:xfrm>
            <a:off x="312792" y="6061454"/>
            <a:ext cx="699181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Bahnschrift" panose="020B0502040204020203" pitchFamily="34" charset="0"/>
              </a:rPr>
              <a:t>Número</a:t>
            </a:r>
            <a:r>
              <a:rPr lang="en-US" sz="1800" b="1" dirty="0">
                <a:latin typeface="Bahnschrift" panose="020B0502040204020203" pitchFamily="34" charset="0"/>
              </a:rPr>
              <a:t> de </a:t>
            </a:r>
            <a:r>
              <a:rPr lang="en-US" sz="1800" b="1" dirty="0" err="1">
                <a:latin typeface="Bahnschrift" panose="020B0502040204020203" pitchFamily="34" charset="0"/>
              </a:rPr>
              <a:t>pasajeros</a:t>
            </a:r>
            <a:r>
              <a:rPr lang="en-US" sz="1800" b="1" dirty="0">
                <a:latin typeface="Bahnschrift" panose="020B0502040204020203" pitchFamily="34" charset="0"/>
              </a:rPr>
              <a:t> </a:t>
            </a:r>
            <a:r>
              <a:rPr lang="en-US" sz="1800" b="1" dirty="0" err="1">
                <a:latin typeface="Bahnschrift" panose="020B0502040204020203" pitchFamily="34" charset="0"/>
              </a:rPr>
              <a:t>por</a:t>
            </a:r>
            <a:r>
              <a:rPr lang="en-US" sz="1800" b="1" dirty="0">
                <a:latin typeface="Bahnschrift" panose="020B0502040204020203" pitchFamily="34" charset="0"/>
              </a:rPr>
              <a:t> </a:t>
            </a:r>
            <a:r>
              <a:rPr lang="en-US" sz="1800" b="1" dirty="0" err="1">
                <a:latin typeface="Bahnschrift" panose="020B0502040204020203" pitchFamily="34" charset="0"/>
              </a:rPr>
              <a:t>vehículo</a:t>
            </a:r>
            <a:endParaRPr lang="en-US" sz="1800" b="1" dirty="0">
              <a:latin typeface="Bahnschrift" panose="020B0502040204020203" pitchFamily="34" charset="0"/>
            </a:endParaRPr>
          </a:p>
          <a:p>
            <a:r>
              <a:rPr lang="en-US" sz="1500" dirty="0">
                <a:latin typeface="Bahnschrift" panose="020B0502040204020203" pitchFamily="34" charset="0"/>
              </a:rPr>
              <a:t>UPME (Bogotá) / Gouldson et al, 2015 (Lima)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0000C-936F-DEC4-5E5B-389B09E60640}"/>
              </a:ext>
            </a:extLst>
          </p:cNvPr>
          <p:cNvSpPr txBox="1"/>
          <p:nvPr/>
        </p:nvSpPr>
        <p:spPr>
          <a:xfrm>
            <a:off x="7823078" y="1610726"/>
            <a:ext cx="40971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latin typeface="Bahnschrift" panose="020B0502040204020203" pitchFamily="34" charset="0"/>
              </a:rPr>
              <a:t>DISTANCIA (km)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1F1104-2BD0-199B-CF08-4F99AB71A675}"/>
              </a:ext>
            </a:extLst>
          </p:cNvPr>
          <p:cNvSpPr txBox="1"/>
          <p:nvPr/>
        </p:nvSpPr>
        <p:spPr>
          <a:xfrm>
            <a:off x="7845380" y="4906691"/>
            <a:ext cx="40561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latin typeface="Bahnschrift" panose="020B0502040204020203" pitchFamily="34" charset="0"/>
              </a:rPr>
              <a:t>FACTOR DE EMISION (g/</a:t>
            </a:r>
            <a:r>
              <a:rPr lang="en-US" b="1" dirty="0" err="1">
                <a:latin typeface="Bahnschrift" panose="020B0502040204020203" pitchFamily="34" charset="0"/>
              </a:rPr>
              <a:t>pas</a:t>
            </a:r>
            <a:r>
              <a:rPr lang="en-US" sz="1800" b="1" dirty="0" err="1">
                <a:latin typeface="Bahnschrift" panose="020B0502040204020203" pitchFamily="34" charset="0"/>
              </a:rPr>
              <a:t>ajero</a:t>
            </a:r>
            <a:r>
              <a:rPr lang="en-US" sz="1800" b="1" dirty="0">
                <a:latin typeface="Bahnschrift" panose="020B0502040204020203" pitchFamily="34" charset="0"/>
              </a:rPr>
              <a:t>-km)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AF62A9-AB08-F370-0E86-FF9E2BD6537B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3062483" y="1794642"/>
            <a:ext cx="452520" cy="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2FAA22-ABFE-DBDD-AF69-7EEDE1565B9F}"/>
              </a:ext>
            </a:extLst>
          </p:cNvPr>
          <p:cNvCxnSpPr>
            <a:cxnSpLocks/>
            <a:stCxn id="4" idx="3"/>
            <a:endCxn id="19" idx="1"/>
          </p:cNvCxnSpPr>
          <p:nvPr/>
        </p:nvCxnSpPr>
        <p:spPr>
          <a:xfrm>
            <a:off x="6681949" y="1795392"/>
            <a:ext cx="1141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ECE164-2987-F97E-1003-06E80635280A}"/>
              </a:ext>
            </a:extLst>
          </p:cNvPr>
          <p:cNvCxnSpPr>
            <a:cxnSpLocks/>
            <a:stCxn id="19" idx="2"/>
            <a:endCxn id="5" idx="0"/>
          </p:cNvCxnSpPr>
          <p:nvPr/>
        </p:nvCxnSpPr>
        <p:spPr>
          <a:xfrm>
            <a:off x="9871630" y="1980058"/>
            <a:ext cx="0" cy="1115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1A486C5-E8B2-969B-B9B9-8694DB614D7B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>
            <a:off x="7289450" y="4670970"/>
            <a:ext cx="555930" cy="420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998D97-6A82-801F-2DE5-818C5FEFB0A7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 flipV="1">
            <a:off x="7304606" y="5091357"/>
            <a:ext cx="540774" cy="408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D2DC807-F2C3-1522-A88E-97B7A99C6D55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 flipV="1">
            <a:off x="7304606" y="5091357"/>
            <a:ext cx="540774" cy="1270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F4C16F-B547-1AD9-995B-C6F1BC847981}"/>
              </a:ext>
            </a:extLst>
          </p:cNvPr>
          <p:cNvCxnSpPr>
            <a:cxnSpLocks/>
            <a:stCxn id="20" idx="0"/>
            <a:endCxn id="5" idx="2"/>
          </p:cNvCxnSpPr>
          <p:nvPr/>
        </p:nvCxnSpPr>
        <p:spPr>
          <a:xfrm flipH="1" flipV="1">
            <a:off x="9871630" y="3680699"/>
            <a:ext cx="1815" cy="1225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4" descr="Archivo:Rlogo.png">
            <a:extLst>
              <a:ext uri="{FF2B5EF4-FFF2-40B4-BE49-F238E27FC236}">
                <a16:creationId xmlns:a16="http://schemas.microsoft.com/office/drawing/2014/main" id="{61821DD7-82C1-904F-2C44-F76A6038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88" y="2633419"/>
            <a:ext cx="1001017" cy="8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E1D89-7C42-5A18-F86E-D74917DE9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6AA68-8BBF-291B-9BE3-61161DF2CB04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D7C0FF-096A-4717-F65E-D58CA68356DD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8E8C3F-12E9-68FA-E372-1F3EE9E6EE22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3E95F-9C8D-2502-AD4A-5BBDD2BEAD79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E549DD-8488-DDD8-25CE-A90344C12564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38A6FA-2C5F-715D-4B86-25C4C267B276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D9B88F6-92A0-1327-58C4-F3189815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12</a:t>
            </a:fld>
            <a:endParaRPr lang="es-CO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53C569-D0DF-B9D4-620C-7E4E57216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065911"/>
              </p:ext>
            </p:extLst>
          </p:nvPr>
        </p:nvGraphicFramePr>
        <p:xfrm>
          <a:off x="1351156" y="813036"/>
          <a:ext cx="9197900" cy="5690159"/>
        </p:xfrm>
        <a:graphic>
          <a:graphicData uri="http://schemas.openxmlformats.org/drawingml/2006/table">
            <a:tbl>
              <a:tblPr firstRow="1" firstCol="1" bandRow="1"/>
              <a:tblGrid>
                <a:gridCol w="1465293">
                  <a:extLst>
                    <a:ext uri="{9D8B030D-6E8A-4147-A177-3AD203B41FA5}">
                      <a16:colId xmlns:a16="http://schemas.microsoft.com/office/drawing/2014/main" val="2413987865"/>
                    </a:ext>
                  </a:extLst>
                </a:gridCol>
                <a:gridCol w="913566">
                  <a:extLst>
                    <a:ext uri="{9D8B030D-6E8A-4147-A177-3AD203B41FA5}">
                      <a16:colId xmlns:a16="http://schemas.microsoft.com/office/drawing/2014/main" val="1768830908"/>
                    </a:ext>
                  </a:extLst>
                </a:gridCol>
                <a:gridCol w="1031556">
                  <a:extLst>
                    <a:ext uri="{9D8B030D-6E8A-4147-A177-3AD203B41FA5}">
                      <a16:colId xmlns:a16="http://schemas.microsoft.com/office/drawing/2014/main" val="363777217"/>
                    </a:ext>
                  </a:extLst>
                </a:gridCol>
                <a:gridCol w="1261853">
                  <a:extLst>
                    <a:ext uri="{9D8B030D-6E8A-4147-A177-3AD203B41FA5}">
                      <a16:colId xmlns:a16="http://schemas.microsoft.com/office/drawing/2014/main" val="1950068983"/>
                    </a:ext>
                  </a:extLst>
                </a:gridCol>
                <a:gridCol w="1508544">
                  <a:extLst>
                    <a:ext uri="{9D8B030D-6E8A-4147-A177-3AD203B41FA5}">
                      <a16:colId xmlns:a16="http://schemas.microsoft.com/office/drawing/2014/main" val="1983522469"/>
                    </a:ext>
                  </a:extLst>
                </a:gridCol>
                <a:gridCol w="1508544">
                  <a:extLst>
                    <a:ext uri="{9D8B030D-6E8A-4147-A177-3AD203B41FA5}">
                      <a16:colId xmlns:a16="http://schemas.microsoft.com/office/drawing/2014/main" val="952175579"/>
                    </a:ext>
                  </a:extLst>
                </a:gridCol>
                <a:gridCol w="1508544">
                  <a:extLst>
                    <a:ext uri="{9D8B030D-6E8A-4147-A177-3AD203B41FA5}">
                      <a16:colId xmlns:a16="http://schemas.microsoft.com/office/drawing/2014/main" val="281105510"/>
                    </a:ext>
                  </a:extLst>
                </a:gridCol>
              </a:tblGrid>
              <a:tr h="2058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Bogotá</a:t>
                      </a: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Lima</a:t>
                      </a: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163818"/>
                  </a:ext>
                </a:extLst>
              </a:tr>
              <a:tr h="5287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Modo principal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Partición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modal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 N.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viajes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Millones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pasajeros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-km </a:t>
                      </a: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</a:t>
                      </a: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GEI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(tCO2-eq </a:t>
                      </a:r>
                      <a:r>
                        <a:rPr lang="fr-FR" sz="2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</a:t>
                      </a: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052619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BRT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30.1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047228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Bicicleta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93472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860006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fr-FR" sz="2000" ker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848771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Transporte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informal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65629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 privado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2,435</a:t>
                      </a:r>
                      <a:endParaRPr lang="fr-FR" sz="2000" ker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1,474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113001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Metro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393359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convencional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1,523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4,794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12646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Escolar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409954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Taxi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64334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pie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38.1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160636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108.7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130.7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5,881</a:t>
                      </a:r>
                      <a:endParaRPr lang="fr-FR" sz="2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7,609</a:t>
                      </a:r>
                      <a:endParaRPr lang="fr-FR" sz="2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09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5EA9-5910-79AD-4548-DE80FB6FA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381875-38B5-316A-86BC-ED28AF9DDD7F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6DAF6-3E1C-68B8-BB02-660395D8D352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BEC57-1FA9-180D-F6F7-327DAB3765FB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ED317-8930-1CED-9A8F-129E0BD760F2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581D0F-D03C-7429-1B55-6DB27C46C9A7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4ADA08-3E82-4B51-101C-F1B66420C139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5263C6-6BF3-C10B-D73E-47E552AA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13</a:t>
            </a:fld>
            <a:endParaRPr lang="es-CO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BD397D9-FCA9-E940-0F51-15B628A4C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717520"/>
              </p:ext>
            </p:extLst>
          </p:nvPr>
        </p:nvGraphicFramePr>
        <p:xfrm>
          <a:off x="1351156" y="813036"/>
          <a:ext cx="9197900" cy="5690159"/>
        </p:xfrm>
        <a:graphic>
          <a:graphicData uri="http://schemas.openxmlformats.org/drawingml/2006/table">
            <a:tbl>
              <a:tblPr firstRow="1" firstCol="1" bandRow="1"/>
              <a:tblGrid>
                <a:gridCol w="1465293">
                  <a:extLst>
                    <a:ext uri="{9D8B030D-6E8A-4147-A177-3AD203B41FA5}">
                      <a16:colId xmlns:a16="http://schemas.microsoft.com/office/drawing/2014/main" val="2413987865"/>
                    </a:ext>
                  </a:extLst>
                </a:gridCol>
                <a:gridCol w="913566">
                  <a:extLst>
                    <a:ext uri="{9D8B030D-6E8A-4147-A177-3AD203B41FA5}">
                      <a16:colId xmlns:a16="http://schemas.microsoft.com/office/drawing/2014/main" val="1768830908"/>
                    </a:ext>
                  </a:extLst>
                </a:gridCol>
                <a:gridCol w="1031556">
                  <a:extLst>
                    <a:ext uri="{9D8B030D-6E8A-4147-A177-3AD203B41FA5}">
                      <a16:colId xmlns:a16="http://schemas.microsoft.com/office/drawing/2014/main" val="363777217"/>
                    </a:ext>
                  </a:extLst>
                </a:gridCol>
                <a:gridCol w="1261853">
                  <a:extLst>
                    <a:ext uri="{9D8B030D-6E8A-4147-A177-3AD203B41FA5}">
                      <a16:colId xmlns:a16="http://schemas.microsoft.com/office/drawing/2014/main" val="1950068983"/>
                    </a:ext>
                  </a:extLst>
                </a:gridCol>
                <a:gridCol w="1508544">
                  <a:extLst>
                    <a:ext uri="{9D8B030D-6E8A-4147-A177-3AD203B41FA5}">
                      <a16:colId xmlns:a16="http://schemas.microsoft.com/office/drawing/2014/main" val="1983522469"/>
                    </a:ext>
                  </a:extLst>
                </a:gridCol>
                <a:gridCol w="1508544">
                  <a:extLst>
                    <a:ext uri="{9D8B030D-6E8A-4147-A177-3AD203B41FA5}">
                      <a16:colId xmlns:a16="http://schemas.microsoft.com/office/drawing/2014/main" val="952175579"/>
                    </a:ext>
                  </a:extLst>
                </a:gridCol>
                <a:gridCol w="1508544">
                  <a:extLst>
                    <a:ext uri="{9D8B030D-6E8A-4147-A177-3AD203B41FA5}">
                      <a16:colId xmlns:a16="http://schemas.microsoft.com/office/drawing/2014/main" val="281105510"/>
                    </a:ext>
                  </a:extLst>
                </a:gridCol>
              </a:tblGrid>
              <a:tr h="2058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Bogotá</a:t>
                      </a: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Lima</a:t>
                      </a: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163818"/>
                  </a:ext>
                </a:extLst>
              </a:tr>
              <a:tr h="5287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Modo principal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Partición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modal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 N.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viajes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Millones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pasajeros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-km </a:t>
                      </a: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fr-FR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</a:t>
                      </a: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GEI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(tCO2-eq </a:t>
                      </a:r>
                      <a:r>
                        <a:rPr lang="fr-FR" sz="2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</a:t>
                      </a:r>
                      <a:r>
                        <a:rPr lang="fr-FR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052619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BRT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30.1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047228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Bicicleta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93472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860006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fr-FR" sz="2000" kern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848771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Transporte</a:t>
                      </a: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informal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65629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 privado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2,435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1,474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113001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Metro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393359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convencional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1,523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4,794</a:t>
                      </a:r>
                      <a:endParaRPr lang="fr-FR" sz="20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12646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Escolar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409954"/>
                  </a:ext>
                </a:extLst>
              </a:tr>
              <a:tr h="202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Taxi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fr-FR" sz="2000" kern="10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fr-FR" sz="2000" kern="10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64334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pie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38.1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0" dirty="0"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160636"/>
                  </a:ext>
                </a:extLst>
              </a:tr>
              <a:tr h="440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108.7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130.7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5,881</a:t>
                      </a:r>
                      <a:endParaRPr lang="fr-FR" sz="2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7,609</a:t>
                      </a:r>
                      <a:endParaRPr lang="fr-FR" sz="200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36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ABED0-73CC-B9B4-E528-78CBBAAD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566C24-106F-94A5-CBBD-C2B76F7D7255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EFFB4-210A-F297-122A-E8E99ECE953D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622207-E9CD-78A8-D385-2CD8AEB1A956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17BE2D-0838-B695-3609-E38B89066F34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E00A0E-D8EF-8D16-9210-39A257FEC8A3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6C072E-7CB3-A6AF-0B9F-F8E1D8A9CAEB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0F1537-21C5-E8A8-10EC-68737245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14</a:t>
            </a:fld>
            <a:endParaRPr lang="es-C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CAF3-E551-5B3A-BD9A-AA58564C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17" y="995124"/>
            <a:ext cx="4597732" cy="5977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87713-1F93-F1A5-7F5F-E584280DF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025" y="995124"/>
            <a:ext cx="4597732" cy="5977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70AED-2153-D976-2C42-4ED98D295759}"/>
              </a:ext>
            </a:extLst>
          </p:cNvPr>
          <p:cNvSpPr txBox="1"/>
          <p:nvPr/>
        </p:nvSpPr>
        <p:spPr>
          <a:xfrm>
            <a:off x="-2732936" y="690188"/>
            <a:ext cx="1729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>
                <a:latin typeface="Bahnschrift" panose="020B0502040204020203" pitchFamily="34" charset="0"/>
              </a:rPr>
              <a:t>Distancia cotidiana </a:t>
            </a:r>
            <a:r>
              <a:rPr lang="es-419" b="1" dirty="0">
                <a:solidFill>
                  <a:srgbClr val="C00000"/>
                </a:solidFill>
                <a:latin typeface="Bahnschrift" panose="020B0502040204020203" pitchFamily="34" charset="0"/>
              </a:rPr>
              <a:t>en auto </a:t>
            </a:r>
            <a:r>
              <a:rPr lang="es-419" b="1" dirty="0">
                <a:latin typeface="Bahnschrift" panose="020B0502040204020203" pitchFamily="34" charset="0"/>
              </a:rPr>
              <a:t>per capita más alta en el Norte de Bogotá y el Centro-Sur </a:t>
            </a:r>
            <a:r>
              <a:rPr lang="es-419" b="1" dirty="0" err="1">
                <a:latin typeface="Bahnschrift" panose="020B0502040204020203" pitchFamily="34" charset="0"/>
              </a:rPr>
              <a:t>deLima</a:t>
            </a:r>
            <a:r>
              <a:rPr lang="es-419" b="1" dirty="0">
                <a:latin typeface="Bahnschrif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125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8222-A8BB-488C-ECEA-D7851237D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32EB0B-5F35-D70C-B33C-E63BE348BF13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B1312-0D58-6B71-B0EA-4260390B50B5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A16C89-8D5B-6DD2-3B4F-B2D7E75B0A4D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25A60-D858-0AA2-9C6A-3023A0E77438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6A7CBC-0071-7E26-6035-B7BC50D4155F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168D27-D228-0482-A687-8866FE523074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3F029FF-AA93-1B59-A8DC-679BE4F3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15</a:t>
            </a:fld>
            <a:endParaRPr lang="es-C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E9C68-2123-42DC-B625-C006D8D6B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17" y="995124"/>
            <a:ext cx="4597732" cy="5977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7E43B-E563-9C82-9E81-9E578D3FE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025" y="995124"/>
            <a:ext cx="4597732" cy="5977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40248-E01C-9FDA-487D-B92E614A4416}"/>
              </a:ext>
            </a:extLst>
          </p:cNvPr>
          <p:cNvSpPr txBox="1"/>
          <p:nvPr/>
        </p:nvSpPr>
        <p:spPr>
          <a:xfrm>
            <a:off x="-2728687" y="671957"/>
            <a:ext cx="1741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>
                <a:latin typeface="Bahnschrift" panose="020B0502040204020203" pitchFamily="34" charset="0"/>
              </a:rPr>
              <a:t>Distancia cotidiana </a:t>
            </a:r>
            <a:r>
              <a:rPr lang="es-419" b="1" dirty="0">
                <a:solidFill>
                  <a:srgbClr val="C00000"/>
                </a:solidFill>
                <a:latin typeface="Bahnschrift" panose="020B0502040204020203" pitchFamily="34" charset="0"/>
              </a:rPr>
              <a:t>a pie </a:t>
            </a:r>
            <a:r>
              <a:rPr lang="es-419" b="1" dirty="0">
                <a:latin typeface="Bahnschrift" panose="020B0502040204020203" pitchFamily="34" charset="0"/>
              </a:rPr>
              <a:t>per capita más alta en los centros históricos, el sur de Bogotá y los conos de Lima</a:t>
            </a:r>
          </a:p>
        </p:txBody>
      </p:sp>
    </p:spTree>
    <p:extLst>
      <p:ext uri="{BB962C8B-B14F-4D97-AF65-F5344CB8AC3E}">
        <p14:creationId xmlns:p14="http://schemas.microsoft.com/office/powerpoint/2010/main" val="268885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9A6C-DAFE-CB37-784C-272CEFE65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89EE66-20C9-7B83-6047-EE7E780E074C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EF911F-8A0B-093D-8425-9EF9862E937C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0D2394-4459-F994-D1DD-6785CB85D22C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99D73-89C8-3012-F811-7865533A6B07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065B92-BE0C-38A1-90E8-A286F2156F2C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0400C-6D2C-D116-D378-5BA1FF264E38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849497-8EDA-755D-044D-3F774360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16</a:t>
            </a:fld>
            <a:endParaRPr lang="es-C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C2718-2A74-7639-F0FA-1406B2DFC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17" y="995124"/>
            <a:ext cx="4597732" cy="5977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875C6-6F42-7BD0-226A-7542D0743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025" y="995124"/>
            <a:ext cx="4597732" cy="5977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EB8289-1A8C-BA56-4E51-B626ECE6A27B}"/>
              </a:ext>
            </a:extLst>
          </p:cNvPr>
          <p:cNvSpPr txBox="1"/>
          <p:nvPr/>
        </p:nvSpPr>
        <p:spPr>
          <a:xfrm>
            <a:off x="-3124478" y="671957"/>
            <a:ext cx="1805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>
                <a:latin typeface="Bahnschrift" panose="020B0502040204020203" pitchFamily="34" charset="0"/>
              </a:rPr>
              <a:t>Distancia cotidiana en </a:t>
            </a:r>
            <a:r>
              <a:rPr lang="es-419" b="1" dirty="0">
                <a:solidFill>
                  <a:srgbClr val="C00000"/>
                </a:solidFill>
                <a:latin typeface="Bahnschrift" panose="020B0502040204020203" pitchFamily="34" charset="0"/>
              </a:rPr>
              <a:t>transporte público </a:t>
            </a:r>
            <a:r>
              <a:rPr lang="es-419" b="1" dirty="0">
                <a:latin typeface="Bahnschrift" panose="020B0502040204020203" pitchFamily="34" charset="0"/>
              </a:rPr>
              <a:t>per capita más alta en las periferias</a:t>
            </a:r>
          </a:p>
        </p:txBody>
      </p:sp>
    </p:spTree>
    <p:extLst>
      <p:ext uri="{BB962C8B-B14F-4D97-AF65-F5344CB8AC3E}">
        <p14:creationId xmlns:p14="http://schemas.microsoft.com/office/powerpoint/2010/main" val="2967989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D483-7EEA-699E-F3EF-038AA2822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E90921-7BFB-582B-56E5-9321F10398FD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284BF-CE10-5382-97F8-2C3E1D94BBC5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A7873A-C99B-F897-F414-A575AEBE2EFE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65FB5-5A39-B3A4-53CF-C0FDEFC57852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0A925-975F-D755-0D37-B70B1CC603DE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B8139C-6F66-9228-8035-867B4A926EBC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C95394-1B3B-EE97-1C89-9F8C12A6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17</a:t>
            </a:fld>
            <a:endParaRPr lang="es-C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DD1FF-65AE-1E37-9A27-3EB064EDF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17" y="995123"/>
            <a:ext cx="4597733" cy="5977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A293E-8F8D-6C82-60DF-2BCD608A6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025" y="995123"/>
            <a:ext cx="4597733" cy="5977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B38671-68B7-5EB1-350D-9BE4183F2F81}"/>
              </a:ext>
            </a:extLst>
          </p:cNvPr>
          <p:cNvSpPr txBox="1"/>
          <p:nvPr/>
        </p:nvSpPr>
        <p:spPr>
          <a:xfrm>
            <a:off x="-205754" y="690188"/>
            <a:ext cx="1256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>
                <a:latin typeface="Bahnschrift" panose="020B0502040204020203" pitchFamily="34" charset="0"/>
              </a:rPr>
              <a:t>Emisiones de </a:t>
            </a:r>
            <a:r>
              <a:rPr lang="es-419" b="1" dirty="0">
                <a:solidFill>
                  <a:srgbClr val="C00000"/>
                </a:solidFill>
                <a:latin typeface="Bahnschrift" panose="020B0502040204020203" pitchFamily="34" charset="0"/>
              </a:rPr>
              <a:t>GEI</a:t>
            </a:r>
            <a:r>
              <a:rPr lang="es-419" b="1" dirty="0">
                <a:latin typeface="Bahnschrift" panose="020B0502040204020203" pitchFamily="34" charset="0"/>
              </a:rPr>
              <a:t> según el lugar de residencia de las personas que viajaron</a:t>
            </a:r>
          </a:p>
        </p:txBody>
      </p:sp>
    </p:spTree>
    <p:extLst>
      <p:ext uri="{BB962C8B-B14F-4D97-AF65-F5344CB8AC3E}">
        <p14:creationId xmlns:p14="http://schemas.microsoft.com/office/powerpoint/2010/main" val="2846816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92FC-ABE7-D25D-5F56-8E077BF4D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4F2F90-92DF-6969-5265-9D3B12CD8F5A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05F6B-D78E-26D7-CA36-809924B6EC1E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ED911-C0B3-270A-8245-D7FB1E3F544B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09998-BBAC-2BF7-08E8-8E881AC8E710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BB37F5-3114-D7BE-1C2A-C95748565D2C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1876E-D23A-C6B7-7B58-8DFED62D2883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5384C7-4CED-3C1A-7552-6E23E653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18</a:t>
            </a:fld>
            <a:endParaRPr lang="es-C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93CC5-B6F8-FF71-548D-E9058FD773D9}"/>
              </a:ext>
            </a:extLst>
          </p:cNvPr>
          <p:cNvSpPr txBox="1"/>
          <p:nvPr/>
        </p:nvSpPr>
        <p:spPr>
          <a:xfrm>
            <a:off x="981307" y="1070517"/>
            <a:ext cx="103724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" b="1" dirty="0">
                <a:latin typeface="Bahnschrift" panose="020B0502040204020203" pitchFamily="34" charset="0"/>
              </a:rPr>
              <a:t>Aportes del estudio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Modelización multimodal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Cálculo de la distancia por la red vial y las rutas de transporte público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Factores de emisiones basados en inventarios locales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Metodología unificada que permite comparaciones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Conocimiento sobre prácticas de movilidad y emisiones</a:t>
            </a:r>
          </a:p>
          <a:p>
            <a:endParaRPr lang="es-419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A4F3C-C47A-939B-34D4-89E178F5CBC8}"/>
              </a:ext>
            </a:extLst>
          </p:cNvPr>
          <p:cNvSpPr txBox="1"/>
          <p:nvPr/>
        </p:nvSpPr>
        <p:spPr>
          <a:xfrm>
            <a:off x="920904" y="3990432"/>
            <a:ext cx="103724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" b="1" dirty="0">
                <a:latin typeface="Bahnschrift" panose="020B0502040204020203" pitchFamily="34" charset="0"/>
              </a:rPr>
              <a:t>Limitaciones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Caducidad de las encuestas de movilidad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Hipótesis fuertes (uso sistemático del camino más corto en una red jerárquica)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Bahnschrift" panose="020B0502040204020203" pitchFamily="34" charset="0"/>
              </a:rPr>
              <a:t>Representación de los viajes intermodales y de los viajes a pie en las encuestas de movilidad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48C1-07A9-65BF-EE08-EE5CA566B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AB4836-D4C7-48F0-57F2-11D561AFCBBC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E6512-8E14-1885-46F2-A123549B38B4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C33291-A6FB-E83A-F7B5-598E965A90CB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427073-1FF9-04AF-1DA5-42AD447FA73F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8FA149-383C-2459-91AF-A2B409446508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1DF6F-62F7-A1EC-3A9E-62488906EF7A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8064D0C-D84E-EFA3-C02D-7EC6FB0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19</a:t>
            </a:fld>
            <a:endParaRPr lang="es-C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C4CA6D-5825-F8C7-CD0F-77BE785FB587}"/>
              </a:ext>
            </a:extLst>
          </p:cNvPr>
          <p:cNvSpPr txBox="1"/>
          <p:nvPr/>
        </p:nvSpPr>
        <p:spPr>
          <a:xfrm>
            <a:off x="1103971" y="1203494"/>
            <a:ext cx="103724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" b="1" dirty="0">
                <a:latin typeface="Bahnschrift" panose="020B0502040204020203" pitchFamily="34" charset="0"/>
              </a:rPr>
              <a:t>Conclusión y perspectivas: desigualdades ecológicas y futuro de la movilidad sostenible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419" sz="3000" b="1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sz="2500" dirty="0">
                <a:latin typeface="Bahnschrift" panose="020B0502040204020203" pitchFamily="34" charset="0"/>
              </a:rPr>
              <a:t>Un reto para las políticas públicas: el incremento del tráfico producto de </a:t>
            </a:r>
            <a:r>
              <a:rPr lang="es-419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la individualización de la movilidad</a:t>
            </a:r>
            <a:r>
              <a:rPr lang="es-419" sz="2500" dirty="0">
                <a:latin typeface="Bahnschrift" panose="020B0502040204020203" pitchFamily="34" charset="0"/>
              </a:rPr>
              <a:t> en América Latina.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sz="2500" dirty="0">
                <a:latin typeface="Bahnschrift" panose="020B0502040204020203" pitchFamily="34" charset="0"/>
              </a:rPr>
              <a:t>Orientar las medidas de mitigación… sin sumar exclusión a la exclusión.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Modos distintos atienden poblaciones distintas </a:t>
            </a:r>
            <a:r>
              <a:rPr lang="es-ES" sz="2500" dirty="0">
                <a:latin typeface="Bahnschrift" panose="020B0502040204020203" pitchFamily="34" charset="0"/>
              </a:rPr>
              <a:t>con necesidades y patrones de viaje distintos </a:t>
            </a:r>
            <a:r>
              <a:rPr lang="es-ES" sz="2500" dirty="0">
                <a:latin typeface="Bahnschrift" panose="020B0502040204020203" pitchFamily="34" charset="0"/>
                <a:sym typeface="Wingdings" panose="05000000000000000000" pitchFamily="2" charset="2"/>
              </a:rPr>
              <a:t> ¿Cambio modal?</a:t>
            </a:r>
            <a:endParaRPr lang="es-419" sz="25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sz="2500" dirty="0">
                <a:latin typeface="Bahnschrift" panose="020B0502040204020203" pitchFamily="34" charset="0"/>
              </a:rPr>
              <a:t>Necesidad de triangulación con </a:t>
            </a:r>
            <a:r>
              <a:rPr lang="es-419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métodos cualitativos </a:t>
            </a:r>
            <a:r>
              <a:rPr lang="es-419" sz="2500" dirty="0">
                <a:latin typeface="Bahnschrift" panose="020B0502040204020203" pitchFamily="34" charset="0"/>
              </a:rPr>
              <a:t>para entender el “por qué” de la elección modal y el potencial de cambio.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3B716-0280-A7AA-70B1-B4A4D8D1DB76}"/>
              </a:ext>
            </a:extLst>
          </p:cNvPr>
          <p:cNvSpPr txBox="1"/>
          <p:nvPr/>
        </p:nvSpPr>
        <p:spPr>
          <a:xfrm>
            <a:off x="0" y="6538912"/>
            <a:ext cx="848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(De Vos, 2024 ; Emelianoff, 2008, </a:t>
            </a:r>
            <a:r>
              <a:rPr lang="da-DK" sz="1200" dirty="0"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Marsden et al., 2014; Mercier et al., 2019</a:t>
            </a:r>
            <a:r>
              <a:rPr lang="es-419" sz="1200" dirty="0"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fr-FR" sz="1200" dirty="0"/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06423-B3C8-40D4-8D45-34BA2A2E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671"/>
            <a:ext cx="7439526" cy="1790509"/>
          </a:xfrm>
        </p:spPr>
        <p:txBody>
          <a:bodyPr>
            <a:normAutofit/>
          </a:bodyPr>
          <a:lstStyle/>
          <a:p>
            <a:r>
              <a:rPr lang="es-ES" sz="3500" dirty="0">
                <a:latin typeface="Century Gothic" panose="020B0502020202020204" pitchFamily="34" charset="0"/>
              </a:rPr>
              <a:t>Analizar la huella ambiental de los viajes a partir de microdatos de encuestas de movilidad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3BE36-2DE2-4B8D-A853-B0648AFB9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9294"/>
            <a:ext cx="7170336" cy="1790509"/>
          </a:xfrm>
        </p:spPr>
        <p:txBody>
          <a:bodyPr/>
          <a:lstStyle/>
          <a:p>
            <a:pPr marL="0" indent="0">
              <a:buNone/>
            </a:pPr>
            <a:r>
              <a:rPr lang="es-ES" sz="2400" b="1" i="1" dirty="0">
                <a:latin typeface="Bahnschrift" panose="020B0502040204020203" pitchFamily="34" charset="0"/>
              </a:rPr>
              <a:t>Método aplicado a las metrópolis de Latinoamérica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9318EF5-EC24-FBEE-BEC1-00775184D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8507" y="5524883"/>
            <a:ext cx="2769865" cy="950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101DF-D08B-80B5-10E0-0F345C96B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33" y="5488720"/>
            <a:ext cx="935123" cy="9504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AD7B3AE-97CC-447E-EAEA-08D8AAAD9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2</a:t>
            </a:fld>
            <a:endParaRPr lang="es-C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71AF4-3A15-BDDF-3900-CEB55A565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1" r="32748"/>
          <a:stretch/>
        </p:blipFill>
        <p:spPr>
          <a:xfrm>
            <a:off x="8459502" y="835098"/>
            <a:ext cx="3584709" cy="55908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0ECC8-7A35-3991-006E-653A55970918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081DC-BA51-A01D-B63A-E1137A9B1AFA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7BE01-4878-D093-C6DA-64E7285EFDD1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9871E5-9A7D-1A63-4AA5-9595460EDDA2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AFA28-8962-D35B-88BC-088CF249D96B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A45FE0-28D6-4580-B207-D68D413AE47E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9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E824-4E41-392B-10C0-A6E961C5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179194"/>
            <a:ext cx="10515600" cy="615394"/>
          </a:xfrm>
        </p:spPr>
        <p:txBody>
          <a:bodyPr>
            <a:normAutofit/>
          </a:bodyPr>
          <a:lstStyle/>
          <a:p>
            <a:r>
              <a:rPr lang="es-419" sz="3200" b="1" dirty="0">
                <a:latin typeface="Bahnschrift" panose="020B0502040204020203" pitchFamily="34" charset="0"/>
              </a:rPr>
              <a:t>Bibliografía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29D20-4390-1E3A-F609-747303B8F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12" y="794588"/>
            <a:ext cx="116641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Alcaldía Mayor de Bogotá. (2021).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Plan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Acción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Climática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Bogotá 2020-2050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fr-FR" sz="1000" dirty="0" err="1">
                <a:effectLst/>
                <a:latin typeface="Bahnschrift" panose="020B0502040204020203" pitchFamily="34" charset="0"/>
              </a:rPr>
              <a:t>Bedoya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V., Marquet, O.,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Miralles-Guasch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C. (2016).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Estimación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las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emisiones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CO2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desde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la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perspectiva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la demanda de transporte en Medellín.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Revista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Transporte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Territorio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15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302–322.</a:t>
            </a: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Bigo, A. (2020).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Les transports face au défi de la transition énergétique. Explorations entre passé et avenir, technologie et sobriété, accélération et ralentissement.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[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These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doctorat, Institut polytechnique de Paris].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2"/>
              </a:rPr>
              <a:t>http://www.theses.fr/2020IPPAX068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Bocarejo, J. P.,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Urrego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L. F. (2020). The impacts of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formalization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and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integration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of public transport in social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equity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: The case of Bogota.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Research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in Transportation Business &amp; Management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42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3"/>
              </a:rPr>
              <a:t>https://doi.org/10.1016/j.rtbm.2020.100560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CAF. (2010).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Observatorio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Movilidad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Urbana para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América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Latina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CAF.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4"/>
              </a:rPr>
              <a:t>https://cafscioteca.azurewebsites.net/handle/123456789/420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CORPOEMA. (2019).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Estimación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los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rendimientos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una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flota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representativa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automóviles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usados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como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taxi en 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ámbito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Lima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Metropolitana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través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aplicación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encuestas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proceso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determinación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parámetros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en combustibles (diesel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gasolina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)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mediante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pruebas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en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laboratorio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internacional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.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(p. 118). Ministerio de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Energía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y Minas.</a:t>
            </a: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Creutzig, F. (2016).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Evolving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Narratives of Low-Carbon Futures in Transportation.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Transport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Reviews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36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(3), 341–360.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5"/>
              </a:rPr>
              <a:t>https://doi.org/10.1080/01441647.2015.1079277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De Vos, J. (2024).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Towards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truly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sustainable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mobility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Transportation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Research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Interdisciplinary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Perspectives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24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101039.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6"/>
              </a:rPr>
              <a:t>https://doi.org/10.1016/j.trip.2024.101039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 err="1">
                <a:effectLst/>
                <a:latin typeface="Bahnschrift" panose="020B0502040204020203" pitchFamily="34" charset="0"/>
              </a:rPr>
              <a:t>Dhakal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S.,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Minx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J. C., &amp; Toth, F. L. (2022).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Chapter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2: Emissions trends and drivers. In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Climate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Change 2022: Mitigation of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Climate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Change. Contribution of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Working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Group III to the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Sixth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Assessment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Report of the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Intergovernmental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Panel on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Climate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Chang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Cambridge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University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Press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7"/>
              </a:rPr>
              <a:t>https://www.ipcc.ch/report/ar6/wg3/chapter/chapter-2/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Edelenbosch, O. Y.,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McCollum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D. L., van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Vuuren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D. P., Bertram, C.,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Carrara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S., Daly, H., Fujimori, S.,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Kitous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A., Kyle, P., Ó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Broin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E.,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Karkatsoulis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P., &amp; Sano, F. (2017).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Decomposing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passenger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transport futures: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Comparing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results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of global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integrated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assessment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models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Transportation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Research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Part D: Transport and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Environment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55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281–293.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8"/>
              </a:rPr>
              <a:t>https://doi.org/10.1016/j.trd.2016.07.003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 err="1">
                <a:effectLst/>
                <a:latin typeface="Bahnschrift" panose="020B0502040204020203" pitchFamily="34" charset="0"/>
              </a:rPr>
              <a:t>Eichhorst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U.,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Bongardt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D.,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Fouchard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B.,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Verry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D. (2017).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MobiliseYourCity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| Mesure et rapportage des émissions de GES |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MobiliseYourCity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(p. 40).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MobiliseYourCity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/ GIZ.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9"/>
              </a:rPr>
              <a:t>https://www.mobiliseyourcity.net/fr/node/498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Emelianoff, C. (2008). La problématique des inégalités écologiques, un nouveau paysage conceptuel.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Ecologie politique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35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(1), 19–31.</a:t>
            </a: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Gallardo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Klenner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L.,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Escribano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J.,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Dawidowski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L., Rojas, N., Andrade, M. de F.,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Osses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Alvarado, M. (2012).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Evaluation of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vehicle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emission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inventories for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carbon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monoxide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and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nitrogen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oxides for Bogotá, Buenos Aires, Santiago, and São Paulo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10"/>
              </a:rPr>
              <a:t>https://doi.org/10.1016/j.atmosenv.2011.11.051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Giraldo Amaya, L. A. (2005).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Estimación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Inventario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emisiones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fuentes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móviles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para la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ciudad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Bogotá 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identificación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variables pertinentes.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Universidad de los Andes.</a:t>
            </a: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Gouldson, A.,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McAnulla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F., Sakai, P.,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Sudmant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A., Castro, S., &amp; Ramos, C. (2015).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La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economía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ciudades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resilientes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y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bajas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emisiones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carbono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: Lima-Callao,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Perú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(p. 144). BID.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11"/>
              </a:rPr>
              <a:t>https://publications.iadb.org/es/la-economia-de-ciudades-resilientes-y-de-bajas-emisiones-de-carbono-lima-callao-peru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INECC. (2014).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Elaboración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Inventario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Nacional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Emisiones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Fuentes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Móviles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para México 2013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proyección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2030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mediante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uso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modelo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Motor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Vehicle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Emission Simulator (MOVES)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(p. 100). Instituto Nacional de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Ecología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y Cambio Climático.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862B7-CA55-702F-7244-473B8807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BCF5C-B1D9-45FF-AEA9-CCB207D51B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5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F57960-277F-975D-E7A9-EF4F52936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7775-62A2-EF72-2983-F080A1A3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179194"/>
            <a:ext cx="10515600" cy="615394"/>
          </a:xfrm>
        </p:spPr>
        <p:txBody>
          <a:bodyPr>
            <a:normAutofit/>
          </a:bodyPr>
          <a:lstStyle/>
          <a:p>
            <a:r>
              <a:rPr lang="es-419" sz="3200" b="1" dirty="0">
                <a:latin typeface="Bahnschrift" panose="020B0502040204020203" pitchFamily="34" charset="0"/>
              </a:rPr>
              <a:t>Bibliografía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DC14-217D-892A-ABD6-432EB6BFB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12" y="794588"/>
            <a:ext cx="116641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000" dirty="0" err="1">
                <a:effectLst/>
                <a:latin typeface="Bahnschrift" panose="020B0502040204020203" pitchFamily="34" charset="0"/>
              </a:rPr>
              <a:t>Koupal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J.,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Palacios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C. (2019). Impact of new fuel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specifications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on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vehicle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emissions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in Mexico.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Atmospheric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Environment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201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41–49.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2"/>
              </a:rPr>
              <a:t>https://doi.org/10.1016/j.atmosenv.2018.12.028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Lee, K., &amp; Michael, G. (2021).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Air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Quality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Life Index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Annual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Update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Energy Policy Institute at the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University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of Chicago.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3"/>
              </a:rPr>
              <a:t>https://climateattribution.org/resources/air-quality-life-index-annual-update/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Marsden, G., Mullen, C.,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Bache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I.,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Bartle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I., &amp; Flinders, M. (2014). Carbon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reduction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and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travel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behaviour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: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Discourses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disputes and contradictions in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governance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Transport Policy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35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71–78.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4"/>
              </a:rPr>
              <a:t>https://doi.org/10.1016/j.tranpol.2014.05.012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Mercier, J., Tremblay-Racicot, F., Carrier, M., &amp; Duarte, F. (2019).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Governance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and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Sustainable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Urban Transport in the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Americas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Palgrave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MacMillan.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5"/>
              </a:rPr>
              <a:t>https://www.fss.ulaval.ca/actualites/governance-and-sustainable-urban-transport-americas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 err="1">
                <a:effectLst/>
                <a:latin typeface="Bahnschrift" panose="020B0502040204020203" pitchFamily="34" charset="0"/>
              </a:rPr>
              <a:t>Municipalidad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Lima. (2021).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Plan Local de Cambio Climático de la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Provincia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Lima 2021-2030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6"/>
              </a:rPr>
              <a:t>https://www.descubrelima.pe/plan-local-cambio-climatico/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Pérez-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Criado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F.,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Ubilla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-Bravo, G. (2023).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Movilidad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en transporte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privado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y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emisión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CO2: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Patrones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geoespaciales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implicancias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en el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ordenamiento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territorial para el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Área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Metropolitana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de Santiago, Chile.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Revista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Transporte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Territorio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28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Article 28.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7"/>
              </a:rPr>
              <a:t>https://doi.org/10.34096/rtt.i28.10934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Rojas, N. Y.,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Mangones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S. C.,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Osses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M.,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Granier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C.,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Laengle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I., Alfonso A., J. V., &amp; Mendez, J. A. (2023). Road transport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exhaust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emissions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in Colombia. 1990–2020 trends and spatial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disaggregation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Transportation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Research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Part D: Transport and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Environment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121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103780.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8"/>
              </a:rPr>
              <a:t>https://doi.org/10.1016/j.trd.2023.103780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Romero, Y.,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Chicchon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N., Duarte, F., Noel, J.,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Ratti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C.,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Nyhan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M. (2020).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Quantifying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and spatial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disaggregation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of air pollution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emissions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from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ground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transportation in a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developing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country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context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: Case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study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for the Lima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Metropolitan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Area in Peru.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Science of The Total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Environment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698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134313.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9"/>
              </a:rPr>
              <a:t>https://doi.org/10.1016/j.scitotenv.2019.134313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TARYET. (2019).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Estimación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los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rendimientos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una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flota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representativa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buses en 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ámbito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Lima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Metropolitana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través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la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aplicación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encuestas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procesos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determinación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mediante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pruebas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laboratorio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contenido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carbono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en combustibles (diésel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gasolina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)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Ministerio de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Energía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y Minas.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10"/>
              </a:rPr>
              <a:t>http://namasenergia.minem.gob.pe//es-pe/estudio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fr-FR" sz="1000" dirty="0">
                <a:effectLst/>
                <a:latin typeface="Bahnschrift" panose="020B0502040204020203" pitchFamily="34" charset="0"/>
              </a:rPr>
              <a:t>Van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Laake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T., Lozano, C., &amp;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Gillod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, A. (2021).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Movilidad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urbana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,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acceso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a zonas rurales y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conectividad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interurbana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sostenibles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: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Desafíos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del transporte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urbano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para Colombia en el </a:t>
            </a:r>
            <a:r>
              <a:rPr lang="fr-FR" sz="1000" i="1" dirty="0" err="1">
                <a:effectLst/>
                <a:latin typeface="Bahnschrift" panose="020B0502040204020203" pitchFamily="34" charset="0"/>
              </a:rPr>
              <a:t>Siglo</a:t>
            </a:r>
            <a:r>
              <a:rPr lang="fr-FR" sz="1000" i="1" dirty="0">
                <a:effectLst/>
                <a:latin typeface="Bahnschrift" panose="020B0502040204020203" pitchFamily="34" charset="0"/>
              </a:rPr>
              <a:t> XXI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. </a:t>
            </a:r>
            <a:r>
              <a:rPr lang="fr-FR" sz="1000" dirty="0" err="1">
                <a:effectLst/>
                <a:latin typeface="Bahnschrift" panose="020B0502040204020203" pitchFamily="34" charset="0"/>
              </a:rPr>
              <a:t>Climate</a:t>
            </a:r>
            <a:r>
              <a:rPr lang="fr-FR" sz="1000" dirty="0">
                <a:effectLst/>
                <a:latin typeface="Bahnschrift" panose="020B0502040204020203" pitchFamily="34" charset="0"/>
              </a:rPr>
              <a:t> Chance. </a:t>
            </a:r>
            <a:r>
              <a:rPr lang="fr-FR" sz="1000" dirty="0">
                <a:effectLst/>
                <a:latin typeface="Bahnschrift" panose="020B0502040204020203" pitchFamily="34" charset="0"/>
                <a:hlinkClick r:id="rId11"/>
              </a:rPr>
              <a:t>https://www.despacio.org/portfolio/desafios-del-transporte-urbano-para-colombia-en-el-siglo-xxi/</a:t>
            </a:r>
            <a:endParaRPr lang="fr-FR" sz="1000" dirty="0">
              <a:effectLst/>
              <a:latin typeface="Bahnschrift" panose="020B0502040204020203" pitchFamily="34" charset="0"/>
            </a:endParaRP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endParaRPr lang="es-419" sz="1000" dirty="0">
              <a:latin typeface="Bahnschrift" panose="020B0502040204020203" pitchFamily="34" charset="0"/>
            </a:endParaRP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endParaRPr lang="es-419" sz="1000" dirty="0">
              <a:latin typeface="Bahnschrif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28626-3404-AD4A-7421-FA7695D11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BCF5C-B1D9-45FF-AEA9-CCB207D51B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10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016CB-8848-404B-9E0D-D18B152C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0" b="14439"/>
          <a:stretch/>
        </p:blipFill>
        <p:spPr bwMode="auto">
          <a:xfrm>
            <a:off x="-97101" y="-182880"/>
            <a:ext cx="12386201" cy="47332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000000">
                  <a:alpha val="23922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D6A5E-E95E-4A3A-BA56-F029548071FF}"/>
              </a:ext>
            </a:extLst>
          </p:cNvPr>
          <p:cNvSpPr/>
          <p:nvPr/>
        </p:nvSpPr>
        <p:spPr>
          <a:xfrm>
            <a:off x="-319596" y="-182880"/>
            <a:ext cx="13059051" cy="4733241"/>
          </a:xfrm>
          <a:prstGeom prst="rect">
            <a:avLst/>
          </a:prstGeom>
          <a:gradFill>
            <a:gsLst>
              <a:gs pos="0">
                <a:schemeClr val="tx1"/>
              </a:gs>
              <a:gs pos="49000">
                <a:srgbClr val="000000">
                  <a:alpha val="23922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0F210-9E97-4ADA-A6BF-86AE6DB3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617" y="2604519"/>
            <a:ext cx="9954514" cy="157727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Gracias </a:t>
            </a:r>
            <a:r>
              <a:rPr lang="fr-FR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por</a:t>
            </a:r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su </a:t>
            </a:r>
            <a:r>
              <a:rPr lang="fr-FR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atención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B22A268-E9BF-F39A-24E2-ED5D59EE1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2930" y="5160990"/>
            <a:ext cx="2769865" cy="950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7C071-4519-0D98-826E-0E752BA0C6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56" y="5124827"/>
            <a:ext cx="935123" cy="9504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91216-A504-AEA6-2375-171B4CC6DED9}"/>
              </a:ext>
            </a:extLst>
          </p:cNvPr>
          <p:cNvSpPr txBox="1"/>
          <p:nvPr/>
        </p:nvSpPr>
        <p:spPr>
          <a:xfrm>
            <a:off x="6573903" y="5124827"/>
            <a:ext cx="2855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Contacto</a:t>
            </a:r>
          </a:p>
          <a:p>
            <a:r>
              <a:rPr lang="es-419" dirty="0"/>
              <a:t>Hugo Thomas</a:t>
            </a:r>
          </a:p>
          <a:p>
            <a:r>
              <a:rPr lang="es-419" dirty="0">
                <a:hlinkClick r:id="rId6"/>
              </a:rPr>
              <a:t>h.thomas@uniandes.edu.co</a:t>
            </a:r>
            <a:r>
              <a:rPr lang="es-41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30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9114E-72B9-E9C6-8B96-0DABD9F2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2E591-718A-691D-9AE6-501FAC207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0" b="14439"/>
          <a:stretch/>
        </p:blipFill>
        <p:spPr bwMode="auto">
          <a:xfrm>
            <a:off x="-97101" y="-182880"/>
            <a:ext cx="12386201" cy="47332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000000">
                  <a:alpha val="23922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9AC316-0C26-8B9A-B84D-7C67444C3003}"/>
              </a:ext>
            </a:extLst>
          </p:cNvPr>
          <p:cNvSpPr/>
          <p:nvPr/>
        </p:nvSpPr>
        <p:spPr>
          <a:xfrm>
            <a:off x="-319596" y="-182880"/>
            <a:ext cx="13059051" cy="4733241"/>
          </a:xfrm>
          <a:prstGeom prst="rect">
            <a:avLst/>
          </a:prstGeom>
          <a:gradFill>
            <a:gsLst>
              <a:gs pos="0">
                <a:schemeClr val="tx1"/>
              </a:gs>
              <a:gs pos="49000">
                <a:srgbClr val="000000">
                  <a:alpha val="23922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692D5-F46A-A654-B667-9D7DCB3F2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617" y="2604519"/>
            <a:ext cx="9954514" cy="1577279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Anexos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8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19118-2A8F-051A-5EBF-49E1D804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42CCCD7-CAE6-AE90-DE23-BCEAD447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24</a:t>
            </a:fld>
            <a:endParaRPr lang="fr-F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AABF9B-0663-4DF9-EA65-05D2FEDF1A71}"/>
              </a:ext>
            </a:extLst>
          </p:cNvPr>
          <p:cNvSpPr txBox="1">
            <a:spLocks/>
          </p:cNvSpPr>
          <p:nvPr/>
        </p:nvSpPr>
        <p:spPr>
          <a:xfrm>
            <a:off x="185284" y="123950"/>
            <a:ext cx="10515600" cy="66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Cuadros de </a:t>
            </a:r>
            <a:r>
              <a:rPr lang="fr-FR" dirty="0" err="1">
                <a:latin typeface="Century Gothic" panose="020B0502020202020204" pitchFamily="34" charset="0"/>
              </a:rPr>
              <a:t>datos</a:t>
            </a:r>
            <a:endParaRPr lang="fr-FR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CE26BD-BE82-F4BC-315B-E7A5B54C1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62292"/>
              </p:ext>
            </p:extLst>
          </p:nvPr>
        </p:nvGraphicFramePr>
        <p:xfrm>
          <a:off x="1260088" y="1026302"/>
          <a:ext cx="9199756" cy="4973269"/>
        </p:xfrm>
        <a:graphic>
          <a:graphicData uri="http://schemas.openxmlformats.org/drawingml/2006/table">
            <a:tbl>
              <a:tblPr firstRow="1" firstCol="1" bandRow="1"/>
              <a:tblGrid>
                <a:gridCol w="4337987">
                  <a:extLst>
                    <a:ext uri="{9D8B030D-6E8A-4147-A177-3AD203B41FA5}">
                      <a16:colId xmlns:a16="http://schemas.microsoft.com/office/drawing/2014/main" val="112742300"/>
                    </a:ext>
                  </a:extLst>
                </a:gridCol>
                <a:gridCol w="2218922">
                  <a:extLst>
                    <a:ext uri="{9D8B030D-6E8A-4147-A177-3AD203B41FA5}">
                      <a16:colId xmlns:a16="http://schemas.microsoft.com/office/drawing/2014/main" val="3637830242"/>
                    </a:ext>
                  </a:extLst>
                </a:gridCol>
                <a:gridCol w="2642847">
                  <a:extLst>
                    <a:ext uri="{9D8B030D-6E8A-4147-A177-3AD203B41FA5}">
                      <a16:colId xmlns:a16="http://schemas.microsoft.com/office/drawing/2014/main" val="1716832100"/>
                    </a:ext>
                  </a:extLst>
                </a:gridCol>
              </a:tblGrid>
              <a:tr h="282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413967"/>
                  </a:ext>
                </a:extLst>
              </a:tr>
              <a:tr h="604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Modo principal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Distancia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viaje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570674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BRT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130971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Bicicleta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3436425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766751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Otro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511249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Transporte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informal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144301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 privado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362676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Metro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822100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 </a:t>
                      </a:r>
                      <a:r>
                        <a:rPr lang="en-US" sz="20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convencional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56758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Escolar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291512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Taxi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957681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pie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27" marR="386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275453"/>
                  </a:ext>
                </a:extLst>
              </a:tr>
              <a:tr h="2773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ponderado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N° de </a:t>
                      </a:r>
                      <a:r>
                        <a:rPr lang="en-US" sz="20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viajes</a:t>
                      </a: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fr-FR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  <a:endParaRPr lang="fr-FR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120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452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F3DCD-72AB-5194-0765-70346D48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7C52F9-083F-7AD0-18BE-5AA3EEB8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25</a:t>
            </a:fld>
            <a:endParaRPr lang="fr-F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77F1EA-49B8-78A0-AB94-85FB420B0764}"/>
              </a:ext>
            </a:extLst>
          </p:cNvPr>
          <p:cNvSpPr txBox="1">
            <a:spLocks/>
          </p:cNvSpPr>
          <p:nvPr/>
        </p:nvSpPr>
        <p:spPr>
          <a:xfrm>
            <a:off x="185284" y="123950"/>
            <a:ext cx="10515600" cy="66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Cuadros de </a:t>
            </a:r>
            <a:r>
              <a:rPr lang="fr-FR" dirty="0" err="1">
                <a:latin typeface="Century Gothic" panose="020B0502020202020204" pitchFamily="34" charset="0"/>
              </a:rPr>
              <a:t>datos</a:t>
            </a:r>
            <a:endParaRPr lang="fr-FR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3D086F-E202-9F5A-F8A5-679BB337D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366531"/>
              </p:ext>
            </p:extLst>
          </p:nvPr>
        </p:nvGraphicFramePr>
        <p:xfrm>
          <a:off x="1293541" y="1284250"/>
          <a:ext cx="4549698" cy="4579947"/>
        </p:xfrm>
        <a:graphic>
          <a:graphicData uri="http://schemas.openxmlformats.org/drawingml/2006/table">
            <a:tbl>
              <a:tblPr firstRow="1" firstCol="1" bandRow="1"/>
              <a:tblGrid>
                <a:gridCol w="2286418">
                  <a:extLst>
                    <a:ext uri="{9D8B030D-6E8A-4147-A177-3AD203B41FA5}">
                      <a16:colId xmlns:a16="http://schemas.microsoft.com/office/drawing/2014/main" val="3624910894"/>
                    </a:ext>
                  </a:extLst>
                </a:gridCol>
                <a:gridCol w="1432832">
                  <a:extLst>
                    <a:ext uri="{9D8B030D-6E8A-4147-A177-3AD203B41FA5}">
                      <a16:colId xmlns:a16="http://schemas.microsoft.com/office/drawing/2014/main" val="2957612120"/>
                    </a:ext>
                  </a:extLst>
                </a:gridCol>
                <a:gridCol w="830448">
                  <a:extLst>
                    <a:ext uri="{9D8B030D-6E8A-4147-A177-3AD203B41FA5}">
                      <a16:colId xmlns:a16="http://schemas.microsoft.com/office/drawing/2014/main" val="2830229852"/>
                    </a:ext>
                  </a:extLst>
                </a:gridCol>
              </a:tblGrid>
              <a:tr h="45984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i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Emission factors are in g/pax-km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LF (pax/vehicle)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CO2-eq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7120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Walking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19300"/>
                  </a:ext>
                </a:extLst>
              </a:tr>
              <a:tr h="45984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Alimentador</a:t>
                      </a: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(BRT Feeder)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71.7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591832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Private car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900201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Bike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912707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Bicitaxi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787153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Cable car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440954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Intermunicipal bus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009596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Motorbike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883942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e-scooter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055751"/>
                  </a:ext>
                </a:extLst>
              </a:tr>
              <a:tr h="45984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Former traditional bus routes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464257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SITP local bus routes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966026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Transmilenio (BRT)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202.4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456793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School bus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478468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Informal transport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063252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Taxi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577750"/>
                  </a:ext>
                </a:extLst>
              </a:tr>
              <a:tr h="212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23" marR="328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6348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44C0E9-B660-6468-8451-0084E48CFE49}"/>
              </a:ext>
            </a:extLst>
          </p:cNvPr>
          <p:cNvSpPr txBox="1"/>
          <p:nvPr/>
        </p:nvSpPr>
        <p:spPr>
          <a:xfrm>
            <a:off x="2375210" y="5988205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BOGOTA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326B39-62B5-DC7B-4B1D-D6EB6087D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652748"/>
              </p:ext>
            </p:extLst>
          </p:nvPr>
        </p:nvGraphicFramePr>
        <p:xfrm>
          <a:off x="6615092" y="1284250"/>
          <a:ext cx="3991016" cy="4569017"/>
        </p:xfrm>
        <a:graphic>
          <a:graphicData uri="http://schemas.openxmlformats.org/drawingml/2006/table">
            <a:tbl>
              <a:tblPr firstRow="1" firstCol="1" bandRow="1"/>
              <a:tblGrid>
                <a:gridCol w="2019976">
                  <a:extLst>
                    <a:ext uri="{9D8B030D-6E8A-4147-A177-3AD203B41FA5}">
                      <a16:colId xmlns:a16="http://schemas.microsoft.com/office/drawing/2014/main" val="3642943666"/>
                    </a:ext>
                  </a:extLst>
                </a:gridCol>
                <a:gridCol w="1252630">
                  <a:extLst>
                    <a:ext uri="{9D8B030D-6E8A-4147-A177-3AD203B41FA5}">
                      <a16:colId xmlns:a16="http://schemas.microsoft.com/office/drawing/2014/main" val="802208816"/>
                    </a:ext>
                  </a:extLst>
                </a:gridCol>
                <a:gridCol w="718410">
                  <a:extLst>
                    <a:ext uri="{9D8B030D-6E8A-4147-A177-3AD203B41FA5}">
                      <a16:colId xmlns:a16="http://schemas.microsoft.com/office/drawing/2014/main" val="1998757471"/>
                    </a:ext>
                  </a:extLst>
                </a:gridCol>
              </a:tblGrid>
              <a:tr h="5188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Emission factors are in g/pax-km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LF (pax/vehicle)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CO2-eq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138216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Walking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006623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Bike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981323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Motorbike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78.9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686504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Mototaxi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47.4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438808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Private car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733581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Taxi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183.5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88552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Colectivo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67.3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829619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Combi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273143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Custer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47.5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85668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Bus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37.7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316624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Metropolitano (BRT)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459285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 truck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406.6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084749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Truck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406.6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858140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Trailer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677.7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210813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419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 de Lima (rapid transit)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631623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5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100.9</a:t>
                      </a:r>
                      <a:endParaRPr lang="fr-FR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38" marR="370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4531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ED5FA7-662B-C21E-5ECF-BA54382F7015}"/>
              </a:ext>
            </a:extLst>
          </p:cNvPr>
          <p:cNvSpPr txBox="1"/>
          <p:nvPr/>
        </p:nvSpPr>
        <p:spPr>
          <a:xfrm>
            <a:off x="7452734" y="5987018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LIMA</a:t>
            </a:r>
          </a:p>
        </p:txBody>
      </p:sp>
    </p:spTree>
    <p:extLst>
      <p:ext uri="{BB962C8B-B14F-4D97-AF65-F5344CB8AC3E}">
        <p14:creationId xmlns:p14="http://schemas.microsoft.com/office/powerpoint/2010/main" val="370976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A68430EE-08F2-5E65-4B0C-BD4AAF7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1816" y="1655361"/>
            <a:ext cx="5046182" cy="423945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2BE320EB-6DB3-40F2-9AEF-ADB0D6F5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2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DFAB1-00D3-4E7F-8D76-E13C6DFC3D4C}"/>
              </a:ext>
            </a:extLst>
          </p:cNvPr>
          <p:cNvSpPr txBox="1"/>
          <p:nvPr/>
        </p:nvSpPr>
        <p:spPr>
          <a:xfrm>
            <a:off x="1646212" y="5887064"/>
            <a:ext cx="9479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Distancias en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auto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más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largas</a:t>
            </a:r>
            <a:r>
              <a:rPr lang="fr-FR" sz="2000" noProof="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Bahnschrift" panose="020B0502040204020203" pitchFamily="34" charset="0"/>
              </a:rPr>
              <a:t>para los </a:t>
            </a:r>
            <a:r>
              <a:rPr lang="fr-FR" sz="2000" dirty="0" err="1">
                <a:solidFill>
                  <a:prstClr val="black"/>
                </a:solidFill>
                <a:latin typeface="Bahnschrift" panose="020B0502040204020203" pitchFamily="34" charset="0"/>
              </a:rPr>
              <a:t>niveles</a:t>
            </a:r>
            <a:r>
              <a:rPr lang="fr-FR" sz="20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Bahnschrift" panose="020B0502040204020203" pitchFamily="34" charset="0"/>
              </a:rPr>
              <a:t>socioeconómicos</a:t>
            </a:r>
            <a:r>
              <a:rPr lang="fr-FR" sz="20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Bahnschrift" panose="020B0502040204020203" pitchFamily="34" charset="0"/>
              </a:rPr>
              <a:t>más</a:t>
            </a:r>
            <a:r>
              <a:rPr lang="fr-FR" sz="20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Bahnschrift" panose="020B0502040204020203" pitchFamily="34" charset="0"/>
              </a:rPr>
              <a:t>bajos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44D92-9337-445F-9DA0-B032C0CA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C8CF79-5ACF-52C3-EB02-6533551E1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982" y="1638548"/>
            <a:ext cx="5697497" cy="420977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35FEDA3-276C-E721-27DD-D5E27A19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26</a:t>
            </a:fld>
            <a:endParaRPr lang="fr-FR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DE39582-6F88-B2BD-C2DA-26B6B3A92D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419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4C8F5B-75AD-7081-85B4-A8E09B2745D4}"/>
              </a:ext>
            </a:extLst>
          </p:cNvPr>
          <p:cNvSpPr txBox="1"/>
          <p:nvPr/>
        </p:nvSpPr>
        <p:spPr>
          <a:xfrm>
            <a:off x="1361440" y="1247286"/>
            <a:ext cx="303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" panose="020B0502040204020203" pitchFamily="34" charset="0"/>
              </a:rPr>
              <a:t>Bogotá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DF63E-17BA-4216-0395-A56C3786A6CF}"/>
              </a:ext>
            </a:extLst>
          </p:cNvPr>
          <p:cNvSpPr txBox="1"/>
          <p:nvPr/>
        </p:nvSpPr>
        <p:spPr>
          <a:xfrm>
            <a:off x="7094316" y="1247286"/>
            <a:ext cx="303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" panose="020B0502040204020203" pitchFamily="34" charset="0"/>
              </a:rPr>
              <a:t>Lima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A1CCB-3A89-D455-81B8-7CEBF47A465E}"/>
              </a:ext>
            </a:extLst>
          </p:cNvPr>
          <p:cNvSpPr txBox="1"/>
          <p:nvPr/>
        </p:nvSpPr>
        <p:spPr>
          <a:xfrm>
            <a:off x="2645429" y="939627"/>
            <a:ext cx="748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AUTO PARTICULAR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F26F4-3BCB-6E53-F50D-38E67BC57B69}"/>
              </a:ext>
            </a:extLst>
          </p:cNvPr>
          <p:cNvSpPr txBox="1"/>
          <p:nvPr/>
        </p:nvSpPr>
        <p:spPr>
          <a:xfrm>
            <a:off x="18083" y="6451698"/>
            <a:ext cx="8486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Elaboración</a:t>
            </a:r>
            <a:r>
              <a:rPr kumimoji="0" lang="fr-FR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propia</a:t>
            </a:r>
            <a:r>
              <a:rPr kumimoji="0" lang="fr-FR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 base a EODH 2019 y JICA 2012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43A4C-5638-FE06-F8E1-AABAC8D345E1}"/>
              </a:ext>
            </a:extLst>
          </p:cNvPr>
          <p:cNvSpPr txBox="1"/>
          <p:nvPr/>
        </p:nvSpPr>
        <p:spPr>
          <a:xfrm>
            <a:off x="1975215" y="2217387"/>
            <a:ext cx="13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promedio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A78B289-42D1-52C1-C0B8-B3802AD4AE92}"/>
              </a:ext>
            </a:extLst>
          </p:cNvPr>
          <p:cNvSpPr txBox="1"/>
          <p:nvPr/>
        </p:nvSpPr>
        <p:spPr>
          <a:xfrm>
            <a:off x="7391984" y="1862829"/>
            <a:ext cx="13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promedio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47D957CB-74D1-9432-E2F2-CA93F652C3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2944091" cy="29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698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510F746-CF94-F1B2-E8D5-2AEBF980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4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A0E862-1A2F-8FFF-E118-E87D55E9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27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88BAA11B-A812-B2C3-5FFA-80DB9DF723D6}"/>
                  </a:ext>
                </a:extLst>
              </p:cNvPr>
              <p:cNvSpPr txBox="1"/>
              <p:nvPr/>
            </p:nvSpPr>
            <p:spPr>
              <a:xfrm>
                <a:off x="1467034" y="1396969"/>
                <a:ext cx="6094520" cy="961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s-419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s-419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𝑃𝑎𝑙𝑚𝑎</m:t>
                          </m:r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𝑅𝑎𝑡𝑖𝑜</m:t>
                          </m:r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419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PKT</m:t>
                              </m:r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419" i="0">
                                  <a:latin typeface="Cambria Math" panose="02040503050406030204" pitchFamily="18" charset="0"/>
                                </a:rPr>
                                <m:t>per</m:t>
                              </m:r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419" i="0">
                                  <a:latin typeface="Cambria Math" panose="02040503050406030204" pitchFamily="18" charset="0"/>
                                </a:rPr>
                                <m:t>capita</m:t>
                              </m:r>
                            </m:e>
                          </m:d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419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s-419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%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ICS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altos</m:t>
                                      </m:r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PKT</m:t>
                                      </m:r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per</m:t>
                                      </m:r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capita</m:t>
                                      </m:r>
                                    </m:e>
                                  </m:nary>
                                  <m:r>
                                    <a:rPr lang="es-419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419" i="0">
                                      <a:latin typeface="Cambria Math" panose="02040503050406030204" pitchFamily="18" charset="0"/>
                                    </a:rPr>
                                    <m:t>Pop</m:t>
                                  </m:r>
                                </m:e>
                              </m:d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endChr m:val=""/>
                                  <m:ctrlPr>
                                    <a:rPr lang="es-419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0%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ICS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  <m: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latin typeface="Cambria Math" panose="02040503050406030204" pitchFamily="18" charset="0"/>
                                        </a:rPr>
                                        <m:t>bajos</m:t>
                                      </m:r>
                                    </m:sub>
                                    <m:sup/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Pop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num>
                            <m:den>
                              <m:d>
                                <m:dPr>
                                  <m:endChr m:val=""/>
                                  <m:ctrlPr>
                                    <a:rPr lang="es-419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s-419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%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ICS</m:t>
                                      </m:r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altos</m:t>
                                      </m:r>
                                    </m:sub>
                                    <m:sup/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Pop</m:t>
                                          </m:r>
                                        </m:e>
                                      </m:d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</m:e>
                                  </m:nary>
                                  <m:d>
                                    <m:dPr>
                                      <m:endChr m:val=""/>
                                      <m:ctrlP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limLoc m:val="undOvr"/>
                                          <m:supHide m:val="on"/>
                                          <m:ctrlPr>
                                            <a:rPr lang="es-419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40%</m:t>
                                          </m:r>
                                          <m: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ICS</m:t>
                                          </m:r>
                                          <m: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  <m: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á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  <m: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bajos</m:t>
                                          </m:r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begChr m:val=""/>
                                              <m:ctrlPr>
                                                <a:rPr lang="es-419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fr-FR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PKT</m:t>
                                              </m:r>
                                              <m:r>
                                                <a:rPr lang="fr-FR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fr-FR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per</m:t>
                                              </m:r>
                                              <m:r>
                                                <a:rPr lang="es-419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419" i="0">
                                                  <a:latin typeface="Cambria Math" panose="02040503050406030204" pitchFamily="18" charset="0"/>
                                                </a:rPr>
                                                <m:t>capita</m:t>
                                              </m:r>
                                              <m:r>
                                                <a:rPr lang="es-419" i="0">
                                                  <a:latin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419" i="0">
                                                  <a:latin typeface="Cambria Math" panose="02040503050406030204" pitchFamily="18" charset="0"/>
                                                </a:rPr>
                                                <m:t>Pop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eqArr>
                    </m:oMath>
                  </m:oMathPara>
                </a14:m>
                <a:endParaRPr lang="es-419" dirty="0"/>
              </a:p>
            </p:txBody>
          </p:sp>
        </mc:Choice>
        <mc:Fallback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88BAA11B-A812-B2C3-5FFA-80DB9DF72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034" y="1396969"/>
                <a:ext cx="6094520" cy="961225"/>
              </a:xfrm>
              <a:prstGeom prst="rect">
                <a:avLst/>
              </a:prstGeom>
              <a:blipFill>
                <a:blip r:embed="rId2"/>
                <a:stretch>
                  <a:fillRect r="-56256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id="{0BA56D14-8025-F760-D3E0-2B160A9C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563"/>
            <a:ext cx="10515600" cy="1021862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es-CO" dirty="0">
                <a:latin typeface="Century Gothic" panose="020B0502020202020204" pitchFamily="34" charset="0"/>
              </a:rPr>
              <a:t>Palma ratios de intensidades de uso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182FBEF-BBCA-6B9B-1780-BC7C76828E87}"/>
              </a:ext>
            </a:extLst>
          </p:cNvPr>
          <p:cNvSpPr txBox="1"/>
          <p:nvPr/>
        </p:nvSpPr>
        <p:spPr>
          <a:xfrm>
            <a:off x="4113321" y="5831563"/>
            <a:ext cx="6220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fr-FR" sz="1500" dirty="0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Palma, 2011</a:t>
            </a:r>
          </a:p>
          <a:p>
            <a:pPr lvl="0" defTabSz="914400">
              <a:defRPr/>
            </a:pPr>
            <a:r>
              <a:rPr lang="fr-FR" sz="1500" dirty="0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Table by </a:t>
            </a:r>
            <a:r>
              <a:rPr lang="fr-FR" sz="1500" dirty="0" err="1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authors</a:t>
            </a:r>
            <a:r>
              <a:rPr lang="fr-FR" sz="1500" dirty="0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based on HMS 2019, HMS 2012, INEI 2017 and DANE 2018</a:t>
            </a:r>
            <a:endParaRPr lang="fr-FR" sz="150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0317ED5-5171-3586-A5A3-F19FDDD77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138541"/>
              </p:ext>
            </p:extLst>
          </p:nvPr>
        </p:nvGraphicFramePr>
        <p:xfrm>
          <a:off x="958788" y="2343763"/>
          <a:ext cx="1028922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444">
                  <a:extLst>
                    <a:ext uri="{9D8B030D-6E8A-4147-A177-3AD203B41FA5}">
                      <a16:colId xmlns:a16="http://schemas.microsoft.com/office/drawing/2014/main" val="4251206440"/>
                    </a:ext>
                  </a:extLst>
                </a:gridCol>
                <a:gridCol w="2029194">
                  <a:extLst>
                    <a:ext uri="{9D8B030D-6E8A-4147-A177-3AD203B41FA5}">
                      <a16:colId xmlns:a16="http://schemas.microsoft.com/office/drawing/2014/main" val="3188464759"/>
                    </a:ext>
                  </a:extLst>
                </a:gridCol>
                <a:gridCol w="2029194">
                  <a:extLst>
                    <a:ext uri="{9D8B030D-6E8A-4147-A177-3AD203B41FA5}">
                      <a16:colId xmlns:a16="http://schemas.microsoft.com/office/drawing/2014/main" val="2171114355"/>
                    </a:ext>
                  </a:extLst>
                </a:gridCol>
                <a:gridCol w="2029194">
                  <a:extLst>
                    <a:ext uri="{9D8B030D-6E8A-4147-A177-3AD203B41FA5}">
                      <a16:colId xmlns:a16="http://schemas.microsoft.com/office/drawing/2014/main" val="2786372815"/>
                    </a:ext>
                  </a:extLst>
                </a:gridCol>
                <a:gridCol w="2029194">
                  <a:extLst>
                    <a:ext uri="{9D8B030D-6E8A-4147-A177-3AD203B41FA5}">
                      <a16:colId xmlns:a16="http://schemas.microsoft.com/office/drawing/2014/main" val="32848006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s-419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161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(PKT/capita)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Palma ratio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(PKT/capita)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Palma ratio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771006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de uso del auto particular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63395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de uso de la caminata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435342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de uso del transporte público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06324"/>
                  </a:ext>
                </a:extLst>
              </a:tr>
            </a:tbl>
          </a:graphicData>
        </a:graphic>
      </p:graphicFrame>
      <p:sp>
        <p:nvSpPr>
          <p:cNvPr id="11" name="L-Shape 10">
            <a:extLst>
              <a:ext uri="{FF2B5EF4-FFF2-40B4-BE49-F238E27FC236}">
                <a16:creationId xmlns:a16="http://schemas.microsoft.com/office/drawing/2014/main" id="{F5B85687-F6A0-F1C4-628F-9B2C3BCBA685}"/>
              </a:ext>
            </a:extLst>
          </p:cNvPr>
          <p:cNvSpPr/>
          <p:nvPr/>
        </p:nvSpPr>
        <p:spPr>
          <a:xfrm rot="10800000" flipH="1">
            <a:off x="4767307" y="1366650"/>
            <a:ext cx="3737500" cy="1021862"/>
          </a:xfrm>
          <a:prstGeom prst="corner">
            <a:avLst>
              <a:gd name="adj1" fmla="val 50000"/>
              <a:gd name="adj2" fmla="val 202035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4B007568-B07E-3000-ECC3-109FB5F9A915}"/>
              </a:ext>
            </a:extLst>
          </p:cNvPr>
          <p:cNvSpPr/>
          <p:nvPr/>
        </p:nvSpPr>
        <p:spPr>
          <a:xfrm flipH="1">
            <a:off x="6863925" y="1366649"/>
            <a:ext cx="3737500" cy="1021862"/>
          </a:xfrm>
          <a:prstGeom prst="corner">
            <a:avLst>
              <a:gd name="adj1" fmla="val 50000"/>
              <a:gd name="adj2" fmla="val 20203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95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7796-11CD-0597-9D69-4ADA4C2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28</a:t>
            </a:fld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521574-3D06-D88D-7B76-44605023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EE0D5324-E7C7-A3A2-3EA5-69E90593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91" y="390867"/>
            <a:ext cx="9199418" cy="562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D9B6675-CDB2-FE44-4236-02102840C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20361"/>
            <a:ext cx="651973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ways of assigning the main mode in Lima mobility survey. Chart by authors based on HMS 2012.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E3D4E-06D6-C22A-8D8A-3065336B762C}"/>
              </a:ext>
            </a:extLst>
          </p:cNvPr>
          <p:cNvSpPr txBox="1"/>
          <p:nvPr/>
        </p:nvSpPr>
        <p:spPr>
          <a:xfrm>
            <a:off x="18083" y="6451698"/>
            <a:ext cx="8486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Elaboración</a:t>
            </a:r>
            <a:r>
              <a:rPr kumimoji="0" lang="fr-FR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propia</a:t>
            </a:r>
            <a:r>
              <a:rPr kumimoji="0" lang="fr-FR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 base a JICA 2012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7796-11CD-0597-9D69-4ADA4C2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29</a:t>
            </a:fld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521574-3D06-D88D-7B76-44605023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67FD4-0B7B-98A7-8967-B0A949325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32" y="0"/>
            <a:ext cx="686555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F9C50-5078-1DF5-80FD-6C858DA157C8}"/>
              </a:ext>
            </a:extLst>
          </p:cNvPr>
          <p:cNvSpPr txBox="1"/>
          <p:nvPr/>
        </p:nvSpPr>
        <p:spPr>
          <a:xfrm>
            <a:off x="18083" y="6451698"/>
            <a:ext cx="8486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(IPCC, 2022)</a:t>
            </a:r>
          </a:p>
        </p:txBody>
      </p:sp>
    </p:spTree>
    <p:extLst>
      <p:ext uri="{BB962C8B-B14F-4D97-AF65-F5344CB8AC3E}">
        <p14:creationId xmlns:p14="http://schemas.microsoft.com/office/powerpoint/2010/main" val="313083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2BE320EB-6DB3-40F2-9AEF-ADB0D6F5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2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DFAB1-00D3-4E7F-8D76-E13C6DFC3D4C}"/>
              </a:ext>
            </a:extLst>
          </p:cNvPr>
          <p:cNvSpPr txBox="1"/>
          <p:nvPr/>
        </p:nvSpPr>
        <p:spPr>
          <a:xfrm>
            <a:off x="174337" y="4502653"/>
            <a:ext cx="2387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Crecimiento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urbano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sin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planificar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C116D-D187-4210-8D00-03F696E094A9}"/>
              </a:ext>
            </a:extLst>
          </p:cNvPr>
          <p:cNvSpPr txBox="1"/>
          <p:nvPr/>
        </p:nvSpPr>
        <p:spPr>
          <a:xfrm>
            <a:off x="18083" y="6666303"/>
            <a:ext cx="8486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kumimoji="0" lang="es-419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Ela</a:t>
            </a:r>
            <a:r>
              <a:rPr lang="es-419" sz="800" dirty="0" err="1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boración</a:t>
            </a:r>
            <a:r>
              <a:rPr lang="es-419" sz="800" dirty="0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propia en base a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Metzger et al., 2015 ;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Garavito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et De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Urbina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2019</a:t>
            </a: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66E99-26A6-4C46-806B-3AAF6C52CFF3}"/>
              </a:ext>
            </a:extLst>
          </p:cNvPr>
          <p:cNvSpPr txBox="1"/>
          <p:nvPr/>
        </p:nvSpPr>
        <p:spPr>
          <a:xfrm>
            <a:off x="174336" y="1203443"/>
            <a:ext cx="2387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10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millones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de habitantes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cada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una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lvl="0"/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lvl="0"/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Transición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urbana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lang="fr-FR" sz="2000" noProof="0" dirty="0">
                <a:solidFill>
                  <a:prstClr val="black"/>
                </a:solidFill>
                <a:latin typeface="Bahnschrift" panose="020B0502040204020203" pitchFamily="34" charset="0"/>
              </a:rPr>
              <a:t>en el </a:t>
            </a:r>
            <a:r>
              <a:rPr lang="fr-FR" sz="2000" noProof="0" dirty="0" err="1">
                <a:solidFill>
                  <a:prstClr val="black"/>
                </a:solidFill>
                <a:latin typeface="Bahnschrift" panose="020B0502040204020203" pitchFamily="34" charset="0"/>
              </a:rPr>
              <a:t>siglo</a:t>
            </a:r>
            <a:r>
              <a:rPr lang="fr-FR" sz="2000" noProof="0" dirty="0">
                <a:solidFill>
                  <a:prstClr val="black"/>
                </a:solidFill>
                <a:latin typeface="Bahnschrift" panose="020B0502040204020203" pitchFamily="34" charset="0"/>
              </a:rPr>
              <a:t> XX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20A19-AF33-0D98-7C6B-2ED9E02FEF39}"/>
              </a:ext>
            </a:extLst>
          </p:cNvPr>
          <p:cNvSpPr txBox="1"/>
          <p:nvPr/>
        </p:nvSpPr>
        <p:spPr>
          <a:xfrm>
            <a:off x="4525347" y="1101012"/>
            <a:ext cx="529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Bahnschrift" panose="020B0502040204020203" pitchFamily="34" charset="0"/>
              </a:rPr>
              <a:t>Manchas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urbanas</a:t>
            </a:r>
            <a:r>
              <a:rPr lang="fr-FR" dirty="0">
                <a:latin typeface="Bahnschrift" panose="020B0502040204020203" pitchFamily="34" charset="0"/>
              </a:rPr>
              <a:t> de Bogotá y Lima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307FF-7E71-D979-5BCA-C01DE2FD581A}"/>
              </a:ext>
            </a:extLst>
          </p:cNvPr>
          <p:cNvSpPr txBox="1"/>
          <p:nvPr/>
        </p:nvSpPr>
        <p:spPr>
          <a:xfrm>
            <a:off x="11155084" y="3377456"/>
            <a:ext cx="6033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F22E947-6C54-671E-D8C2-7943DD90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D0F546-3B55-71A7-894C-055B8F0D78A7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406436-F1B8-5678-700F-F2B2E210F026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AFDDF0-0E7E-2024-EA61-9529EDDB7E8E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CADCA-8C1F-00DD-FF7F-28E129457553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980A1C-A71A-A272-A763-7B1184F6DB22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BD4FBC-7C29-CDF4-A158-995E1960486E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0" name="image6.png">
            <a:extLst>
              <a:ext uri="{FF2B5EF4-FFF2-40B4-BE49-F238E27FC236}">
                <a16:creationId xmlns:a16="http://schemas.microsoft.com/office/drawing/2014/main" id="{A34321BC-312F-46DF-803D-1FE6F14E1861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5459" y="1694085"/>
            <a:ext cx="4609423" cy="4497114"/>
          </a:xfrm>
          <a:prstGeom prst="rect">
            <a:avLst/>
          </a:prstGeom>
          <a:ln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A0494E-9287-42D5-B8A5-0EBBA24B09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35" y="1694085"/>
            <a:ext cx="4993565" cy="4497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1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7796-11CD-0597-9D69-4ADA4C2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30</a:t>
            </a:fld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521574-3D06-D88D-7B76-44605023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F760F-661D-826F-4D44-17C7E076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73" y="117186"/>
            <a:ext cx="8846854" cy="6579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F9C50-5078-1DF5-80FD-6C858DA157C8}"/>
              </a:ext>
            </a:extLst>
          </p:cNvPr>
          <p:cNvSpPr txBox="1"/>
          <p:nvPr/>
        </p:nvSpPr>
        <p:spPr>
          <a:xfrm>
            <a:off x="18083" y="6451698"/>
            <a:ext cx="8486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(IPCC, 2022)</a:t>
            </a:r>
          </a:p>
        </p:txBody>
      </p:sp>
    </p:spTree>
    <p:extLst>
      <p:ext uri="{BB962C8B-B14F-4D97-AF65-F5344CB8AC3E}">
        <p14:creationId xmlns:p14="http://schemas.microsoft.com/office/powerpoint/2010/main" val="6913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6E9E-3526-4F4B-8084-BFEF94DD7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68" y="13785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Definición y cálculo de indicadores de la movilidad sostenible a la escala metropolitana, en Bogotá y Lima.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E60FF-CF63-3E23-A347-A490A51104F4}"/>
              </a:ext>
            </a:extLst>
          </p:cNvPr>
          <p:cNvSpPr txBox="1"/>
          <p:nvPr/>
        </p:nvSpPr>
        <p:spPr>
          <a:xfrm>
            <a:off x="955040" y="2783840"/>
            <a:ext cx="4795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Bahnschrift" panose="020B0502040204020203" pitchFamily="34" charset="0"/>
              </a:rPr>
              <a:t>Indicadores</a:t>
            </a:r>
            <a:r>
              <a:rPr lang="fr-FR" b="1" dirty="0">
                <a:latin typeface="Bahnschrift" panose="020B0502040204020203" pitchFamily="34" charset="0"/>
              </a:rPr>
              <a:t> </a:t>
            </a:r>
            <a:r>
              <a:rPr lang="fr-FR" b="1" dirty="0" err="1">
                <a:latin typeface="Bahnschrift" panose="020B0502040204020203" pitchFamily="34" charset="0"/>
              </a:rPr>
              <a:t>calculados</a:t>
            </a:r>
            <a:endParaRPr lang="fr-FR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Evolución</a:t>
            </a:r>
            <a:r>
              <a:rPr lang="fr-FR" dirty="0">
                <a:latin typeface="Bahnschrift" panose="020B0502040204020203" pitchFamily="34" charset="0"/>
              </a:rPr>
              <a:t> de la </a:t>
            </a:r>
            <a:r>
              <a:rPr lang="fr-FR" dirty="0" err="1">
                <a:latin typeface="Bahnschrift" panose="020B0502040204020203" pitchFamily="34" charset="0"/>
              </a:rPr>
              <a:t>mancha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urbana</a:t>
            </a: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Distribución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espacial</a:t>
            </a:r>
            <a:r>
              <a:rPr lang="fr-FR" dirty="0">
                <a:latin typeface="Bahnschrift" panose="020B0502040204020203" pitchFamily="34" charset="0"/>
              </a:rPr>
              <a:t> de la </a:t>
            </a:r>
            <a:r>
              <a:rPr lang="fr-FR" dirty="0" err="1">
                <a:latin typeface="Bahnschrift" panose="020B0502040204020203" pitchFamily="34" charset="0"/>
              </a:rPr>
              <a:t>población</a:t>
            </a: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Distancia y </a:t>
            </a:r>
            <a:r>
              <a:rPr lang="fr-FR" dirty="0" err="1">
                <a:latin typeface="Bahnschrift" panose="020B0502040204020203" pitchFamily="34" charset="0"/>
              </a:rPr>
              <a:t>tiempo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viaje</a:t>
            </a: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Partición</a:t>
            </a:r>
            <a:r>
              <a:rPr lang="fr-FR" dirty="0">
                <a:latin typeface="Bahnschrift" panose="020B0502040204020203" pitchFamily="34" charset="0"/>
              </a:rPr>
              <a:t> modal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Emisiones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gases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efecto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invernadero</a:t>
            </a: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Contaminación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aérea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004ADED-CCDC-89E2-C743-3F23AA63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31</a:t>
            </a:fld>
            <a:endParaRPr lang="es-CO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2A36-C57A-6648-5865-0CD5EA14935C}"/>
              </a:ext>
            </a:extLst>
          </p:cNvPr>
          <p:cNvSpPr txBox="1"/>
          <p:nvPr/>
        </p:nvSpPr>
        <p:spPr>
          <a:xfrm>
            <a:off x="7061200" y="2783840"/>
            <a:ext cx="4795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Bahnschrift" panose="020B0502040204020203" pitchFamily="34" charset="0"/>
              </a:rPr>
              <a:t>Datos</a:t>
            </a:r>
            <a:endParaRPr lang="fr-FR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Censo</a:t>
            </a:r>
            <a:r>
              <a:rPr lang="fr-FR" dirty="0">
                <a:latin typeface="Bahnschrift" panose="020B0502040204020203" pitchFamily="34" charset="0"/>
              </a:rPr>
              <a:t> (2017 en Lima, 2018 en Bogotá)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Encuestas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movilidad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urbana</a:t>
            </a:r>
            <a:r>
              <a:rPr lang="fr-FR" dirty="0">
                <a:latin typeface="Bahnschrift" panose="020B0502040204020203" pitchFamily="34" charset="0"/>
              </a:rPr>
              <a:t> (2012 en Lima, 2019 en Bogotá, </a:t>
            </a:r>
            <a:r>
              <a:rPr lang="fr-FR" dirty="0" err="1">
                <a:latin typeface="Bahnschrift" panose="020B0502040204020203" pitchFamily="34" charset="0"/>
              </a:rPr>
              <a:t>actualización</a:t>
            </a:r>
            <a:r>
              <a:rPr lang="fr-FR" dirty="0">
                <a:latin typeface="Bahnschrift" panose="020B0502040204020203" pitchFamily="34" charset="0"/>
              </a:rPr>
              <a:t> en </a:t>
            </a:r>
            <a:r>
              <a:rPr lang="fr-FR" dirty="0" err="1">
                <a:latin typeface="Bahnschrift" panose="020B0502040204020203" pitchFamily="34" charset="0"/>
              </a:rPr>
              <a:t>curso</a:t>
            </a:r>
            <a:r>
              <a:rPr lang="fr-FR" dirty="0">
                <a:latin typeface="Bahnschrift" panose="020B0502040204020203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Capas SIG de la </a:t>
            </a:r>
            <a:r>
              <a:rPr lang="fr-FR" dirty="0" err="1">
                <a:latin typeface="Bahnschrift" panose="020B0502040204020203" pitchFamily="34" charset="0"/>
              </a:rPr>
              <a:t>red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vial</a:t>
            </a:r>
            <a:r>
              <a:rPr lang="fr-FR" dirty="0">
                <a:latin typeface="Bahnschrift" panose="020B0502040204020203" pitchFamily="34" charset="0"/>
              </a:rPr>
              <a:t> y las </a:t>
            </a:r>
            <a:r>
              <a:rPr lang="fr-FR" dirty="0" err="1">
                <a:latin typeface="Bahnschrift" panose="020B0502040204020203" pitchFamily="34" charset="0"/>
              </a:rPr>
              <a:t>rutas</a:t>
            </a:r>
            <a:r>
              <a:rPr lang="fr-FR" dirty="0">
                <a:latin typeface="Bahnschrift" panose="020B0502040204020203" pitchFamily="34" charset="0"/>
              </a:rPr>
              <a:t> de transporte </a:t>
            </a:r>
            <a:r>
              <a:rPr lang="fr-FR" dirty="0" err="1">
                <a:latin typeface="Bahnschrift" panose="020B0502040204020203" pitchFamily="34" charset="0"/>
              </a:rPr>
              <a:t>público</a:t>
            </a: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Inventarios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vehículos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por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motorización</a:t>
            </a: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Factores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emisión</a:t>
            </a:r>
            <a:r>
              <a:rPr lang="fr-FR" dirty="0">
                <a:latin typeface="Bahnschrift" panose="020B0502040204020203" pitchFamily="34" charset="0"/>
              </a:rPr>
              <a:t> de </a:t>
            </a:r>
            <a:r>
              <a:rPr lang="fr-FR" dirty="0" err="1">
                <a:latin typeface="Bahnschrift" panose="020B0502040204020203" pitchFamily="34" charset="0"/>
              </a:rPr>
              <a:t>emisiones</a:t>
            </a:r>
            <a:r>
              <a:rPr lang="fr-FR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F5DFB9-2455-9410-2FBA-7E232DF61219}"/>
              </a:ext>
            </a:extLst>
          </p:cNvPr>
          <p:cNvSpPr txBox="1"/>
          <p:nvPr/>
        </p:nvSpPr>
        <p:spPr>
          <a:xfrm>
            <a:off x="2387600" y="5753953"/>
            <a:ext cx="719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Evidenciar</a:t>
            </a:r>
            <a:r>
              <a:rPr lang="fr-FR" sz="2000" dirty="0">
                <a:latin typeface="Bahnschrift" panose="020B0502040204020203" pitchFamily="34" charset="0"/>
              </a:rPr>
              <a:t> las </a:t>
            </a:r>
            <a:r>
              <a:rPr lang="fr-FR" sz="2000" b="1" dirty="0" err="1">
                <a:latin typeface="Bahnschrift" panose="020B0502040204020203" pitchFamily="34" charset="0"/>
              </a:rPr>
              <a:t>desigualdades</a:t>
            </a:r>
            <a:r>
              <a:rPr lang="fr-FR" sz="2000" b="1" dirty="0">
                <a:latin typeface="Bahnschrift" panose="020B0502040204020203" pitchFamily="34" charset="0"/>
              </a:rPr>
              <a:t> de </a:t>
            </a:r>
            <a:r>
              <a:rPr lang="fr-FR" sz="2000" b="1" dirty="0" err="1">
                <a:latin typeface="Bahnschrift" panose="020B0502040204020203" pitchFamily="34" charset="0"/>
              </a:rPr>
              <a:t>movilidad</a:t>
            </a:r>
            <a:r>
              <a:rPr lang="fr-FR" sz="2000" b="1" dirty="0">
                <a:latin typeface="Bahnschrift" panose="020B0502040204020203" pitchFamily="34" charset="0"/>
              </a:rPr>
              <a:t> </a:t>
            </a:r>
            <a:r>
              <a:rPr lang="fr-FR" sz="2000" dirty="0">
                <a:latin typeface="Bahnschrift" panose="020B0502040204020203" pitchFamily="34" charset="0"/>
              </a:rPr>
              <a:t>y las </a:t>
            </a:r>
            <a:r>
              <a:rPr lang="fr-FR" sz="2000" b="1" dirty="0" err="1">
                <a:latin typeface="Bahnschrift" panose="020B0502040204020203" pitchFamily="34" charset="0"/>
              </a:rPr>
              <a:t>desigualdades</a:t>
            </a:r>
            <a:r>
              <a:rPr lang="fr-FR" sz="2000" b="1" dirty="0">
                <a:latin typeface="Bahnschrift" panose="020B0502040204020203" pitchFamily="34" charset="0"/>
              </a:rPr>
              <a:t> </a:t>
            </a:r>
            <a:r>
              <a:rPr lang="fr-FR" sz="2000" b="1" dirty="0" err="1">
                <a:latin typeface="Bahnschrift" panose="020B0502040204020203" pitchFamily="34" charset="0"/>
              </a:rPr>
              <a:t>ecológicas</a:t>
            </a:r>
            <a:r>
              <a:rPr lang="fr-FR" sz="2000" b="1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asociadas</a:t>
            </a:r>
            <a:endParaRPr lang="fr-FR" sz="2000" b="1" dirty="0">
              <a:latin typeface="Bahnschrift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B87B0-0C8C-756B-5389-108A19FC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84" y="123950"/>
            <a:ext cx="10515600" cy="668147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¿</a:t>
            </a:r>
            <a:r>
              <a:rPr lang="fr-FR" dirty="0" err="1">
                <a:latin typeface="Century Gothic" panose="020B0502020202020204" pitchFamily="34" charset="0"/>
              </a:rPr>
              <a:t>Movilidad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sostenible</a:t>
            </a:r>
            <a:r>
              <a:rPr lang="fr-FR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6398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36068-D1E6-2D87-5D33-C8154F56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32</a:t>
            </a:fld>
            <a:endParaRPr lang="es-C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9BB64C-085A-C4EA-40A3-4B02D61F0AD3}"/>
              </a:ext>
            </a:extLst>
          </p:cNvPr>
          <p:cNvSpPr/>
          <p:nvPr/>
        </p:nvSpPr>
        <p:spPr>
          <a:xfrm>
            <a:off x="1409156" y="919531"/>
            <a:ext cx="2922270" cy="17782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err="1">
                <a:latin typeface="Bahnschrift" panose="020B0502040204020203" pitchFamily="34" charset="0"/>
              </a:rPr>
              <a:t>Definición</a:t>
            </a:r>
            <a:r>
              <a:rPr lang="fr-FR" sz="2500" dirty="0">
                <a:latin typeface="Bahnschrift" panose="020B0502040204020203" pitchFamily="34" charset="0"/>
              </a:rPr>
              <a:t> de un </a:t>
            </a:r>
            <a:r>
              <a:rPr lang="fr-FR" sz="2500" b="1" dirty="0" err="1">
                <a:latin typeface="Bahnschrift" panose="020B0502040204020203" pitchFamily="34" charset="0"/>
              </a:rPr>
              <a:t>marco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latin typeface="Bahnschrift" panose="020B0502040204020203" pitchFamily="34" charset="0"/>
              </a:rPr>
              <a:t>teórico</a:t>
            </a:r>
            <a:endParaRPr lang="fr-FR" sz="2500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2EDE63-22D2-BAB2-458E-9BAC0156F76A}"/>
              </a:ext>
            </a:extLst>
          </p:cNvPr>
          <p:cNvSpPr/>
          <p:nvPr/>
        </p:nvSpPr>
        <p:spPr>
          <a:xfrm>
            <a:off x="4671679" y="919531"/>
            <a:ext cx="2922270" cy="17782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Cálculo</a:t>
            </a:r>
            <a:r>
              <a:rPr lang="fr-FR" sz="2000" dirty="0">
                <a:latin typeface="Bahnschrift" panose="020B0502040204020203" pitchFamily="34" charset="0"/>
              </a:rPr>
              <a:t> de </a:t>
            </a:r>
            <a:r>
              <a:rPr lang="fr-FR" sz="2500" b="1" dirty="0" err="1">
                <a:latin typeface="Bahnschrift" panose="020B0502040204020203" pitchFamily="34" charset="0"/>
              </a:rPr>
              <a:t>indicadores</a:t>
            </a:r>
            <a:r>
              <a:rPr lang="fr-FR" sz="2500" b="1" dirty="0">
                <a:latin typeface="Bahnschrift" panose="020B0502040204020203" pitchFamily="34" charset="0"/>
              </a:rPr>
              <a:t> a </a:t>
            </a:r>
            <a:r>
              <a:rPr lang="fr-FR" sz="2500" b="1" dirty="0" err="1">
                <a:latin typeface="Bahnschrift" panose="020B0502040204020203" pitchFamily="34" charset="0"/>
              </a:rPr>
              <a:t>nivel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latin typeface="Bahnschrift" panose="020B0502040204020203" pitchFamily="34" charset="0"/>
              </a:rPr>
              <a:t>metropolitano</a:t>
            </a:r>
            <a:endParaRPr lang="fr-FR" sz="2500" b="1" dirty="0">
              <a:latin typeface="Bahnschrift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EC318D-4430-319D-9E0F-C9EF95C06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84" y="2327625"/>
            <a:ext cx="2701646" cy="17011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17813AD-AEFA-49A9-A80D-91A3B7F8A235}"/>
              </a:ext>
            </a:extLst>
          </p:cNvPr>
          <p:cNvSpPr/>
          <p:nvPr/>
        </p:nvSpPr>
        <p:spPr>
          <a:xfrm>
            <a:off x="7934202" y="919531"/>
            <a:ext cx="2922270" cy="17782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Conducir</a:t>
            </a:r>
            <a:r>
              <a:rPr lang="fr-FR" sz="2000" dirty="0">
                <a:latin typeface="Bahnschrift" panose="020B0502040204020203" pitchFamily="34" charset="0"/>
              </a:rPr>
              <a:t> un </a:t>
            </a:r>
            <a:r>
              <a:rPr lang="fr-FR" sz="2500" b="1" dirty="0" err="1">
                <a:latin typeface="Bahnschrift" panose="020B0502040204020203" pitchFamily="34" charset="0"/>
              </a:rPr>
              <a:t>análisis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latin typeface="Bahnschrift" panose="020B0502040204020203" pitchFamily="34" charset="0"/>
              </a:rPr>
              <a:t>tipológico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000" dirty="0">
                <a:latin typeface="Bahnschrift" panose="020B0502040204020203" pitchFamily="34" charset="0"/>
              </a:rPr>
              <a:t>de las </a:t>
            </a:r>
            <a:r>
              <a:rPr lang="fr-FR" sz="2000" dirty="0" err="1">
                <a:latin typeface="Bahnschrift" panose="020B0502040204020203" pitchFamily="34" charset="0"/>
              </a:rPr>
              <a:t>prácticas</a:t>
            </a:r>
            <a:r>
              <a:rPr lang="fr-FR" sz="2000" dirty="0">
                <a:latin typeface="Bahnschrift" panose="020B0502040204020203" pitchFamily="34" charset="0"/>
              </a:rPr>
              <a:t> de la </a:t>
            </a:r>
            <a:r>
              <a:rPr lang="fr-FR" sz="2500" b="1" dirty="0" err="1">
                <a:latin typeface="Bahnschrift" panose="020B0502040204020203" pitchFamily="34" charset="0"/>
              </a:rPr>
              <a:t>movilidad</a:t>
            </a:r>
            <a:endParaRPr lang="fr-FR" sz="2500" b="1" dirty="0">
              <a:latin typeface="Bahnschrift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9AD045-32A3-9C9C-4EA9-AAF46EBB9CD0}"/>
              </a:ext>
            </a:extLst>
          </p:cNvPr>
          <p:cNvSpPr/>
          <p:nvPr/>
        </p:nvSpPr>
        <p:spPr>
          <a:xfrm>
            <a:off x="1405972" y="4160188"/>
            <a:ext cx="2922270" cy="17782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Profundizar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es-ES" sz="2000" dirty="0">
                <a:latin typeface="Bahnschrift" panose="020B0502040204020203" pitchFamily="34" charset="0"/>
              </a:rPr>
              <a:t>la comprensión de las </a:t>
            </a:r>
            <a:r>
              <a:rPr lang="es-ES" sz="2500" b="1" dirty="0">
                <a:latin typeface="Bahnschrift" panose="020B0502040204020203" pitchFamily="34" charset="0"/>
              </a:rPr>
              <a:t>prácticas de movilidad a la escala local </a:t>
            </a:r>
            <a:endParaRPr lang="fr-FR" sz="2500" b="1" dirty="0">
              <a:latin typeface="Bahnschrif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0E45AA-F5FE-CDC7-27C5-119B548F404D}"/>
              </a:ext>
            </a:extLst>
          </p:cNvPr>
          <p:cNvSpPr txBox="1"/>
          <p:nvPr/>
        </p:nvSpPr>
        <p:spPr>
          <a:xfrm>
            <a:off x="7934202" y="2736343"/>
            <a:ext cx="2114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¿Quién se mueve?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AAD853-8615-3385-9C80-FFBAC4792867}"/>
              </a:ext>
            </a:extLst>
          </p:cNvPr>
          <p:cNvSpPr txBox="1"/>
          <p:nvPr/>
        </p:nvSpPr>
        <p:spPr>
          <a:xfrm>
            <a:off x="10890885" y="966250"/>
            <a:ext cx="1273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¿Tiempo y distancia?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1F3626-A14A-D2D9-3602-B2C2D25133BA}"/>
              </a:ext>
            </a:extLst>
          </p:cNvPr>
          <p:cNvSpPr txBox="1"/>
          <p:nvPr/>
        </p:nvSpPr>
        <p:spPr>
          <a:xfrm>
            <a:off x="10890885" y="1503627"/>
            <a:ext cx="2114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¿Costos?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C3F257-51F9-C223-04C8-A7802200BAEE}"/>
              </a:ext>
            </a:extLst>
          </p:cNvPr>
          <p:cNvSpPr txBox="1"/>
          <p:nvPr/>
        </p:nvSpPr>
        <p:spPr>
          <a:xfrm>
            <a:off x="8842077" y="3016592"/>
            <a:ext cx="15706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¿Contaminación?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BB91A-C781-C11B-0F8A-FA60D237909D}"/>
              </a:ext>
            </a:extLst>
          </p:cNvPr>
          <p:cNvSpPr txBox="1"/>
          <p:nvPr/>
        </p:nvSpPr>
        <p:spPr>
          <a:xfrm>
            <a:off x="9453303" y="2733036"/>
            <a:ext cx="2114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¿Cómo y por qué?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A52CBE-867F-2D8A-0E30-211C7DBD227C}"/>
              </a:ext>
            </a:extLst>
          </p:cNvPr>
          <p:cNvSpPr/>
          <p:nvPr/>
        </p:nvSpPr>
        <p:spPr>
          <a:xfrm>
            <a:off x="4671679" y="4160188"/>
            <a:ext cx="2922270" cy="17782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err="1">
                <a:latin typeface="Bahnschrift" panose="020B0502040204020203" pitchFamily="34" charset="0"/>
              </a:rPr>
              <a:t>Encuesta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por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cuestionario</a:t>
            </a:r>
            <a:r>
              <a:rPr lang="fr-FR" sz="2500" dirty="0">
                <a:latin typeface="Bahnschrift" panose="020B0502040204020203" pitchFamily="34" charset="0"/>
              </a:rPr>
              <a:t> / </a:t>
            </a:r>
            <a:r>
              <a:rPr lang="fr-FR" sz="2500" b="1" dirty="0" err="1">
                <a:latin typeface="Bahnschrift" panose="020B0502040204020203" pitchFamily="34" charset="0"/>
              </a:rPr>
              <a:t>Entrevistas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latin typeface="Bahnschrift" panose="020B0502040204020203" pitchFamily="34" charset="0"/>
              </a:rPr>
              <a:t>institucionales</a:t>
            </a:r>
            <a:endParaRPr lang="fr-FR" sz="2500" b="1" dirty="0">
              <a:latin typeface="Bahnschrift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A881DF-2D9A-2819-2881-3F104EB4FF18}"/>
              </a:ext>
            </a:extLst>
          </p:cNvPr>
          <p:cNvSpPr/>
          <p:nvPr/>
        </p:nvSpPr>
        <p:spPr>
          <a:xfrm>
            <a:off x="7992168" y="4160187"/>
            <a:ext cx="2922270" cy="17782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b="1" dirty="0" err="1">
                <a:latin typeface="Bahnschrift" panose="020B0502040204020203" pitchFamily="34" charset="0"/>
              </a:rPr>
              <a:t>Análisis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latin typeface="Bahnschrift" panose="020B0502040204020203" pitchFamily="34" charset="0"/>
              </a:rPr>
              <a:t>crítico</a:t>
            </a:r>
            <a:r>
              <a:rPr lang="fr-FR" sz="2500" b="1" dirty="0">
                <a:latin typeface="Bahnschrift" panose="020B0502040204020203" pitchFamily="34" charset="0"/>
              </a:rPr>
              <a:t> de las </a:t>
            </a:r>
            <a:r>
              <a:rPr lang="fr-FR" sz="2500" b="1" dirty="0" err="1">
                <a:latin typeface="Bahnschrift" panose="020B0502040204020203" pitchFamily="34" charset="0"/>
              </a:rPr>
              <a:t>politicas</a:t>
            </a:r>
            <a:r>
              <a:rPr lang="fr-FR" sz="2500" b="1" dirty="0">
                <a:latin typeface="Bahnschrift" panose="020B0502040204020203" pitchFamily="34" charset="0"/>
              </a:rPr>
              <a:t> de </a:t>
            </a:r>
            <a:r>
              <a:rPr lang="fr-FR" sz="2500" b="1" dirty="0" err="1">
                <a:latin typeface="Bahnschrift" panose="020B0502040204020203" pitchFamily="34" charset="0"/>
              </a:rPr>
              <a:t>movilidad</a:t>
            </a:r>
            <a:r>
              <a:rPr lang="fr-FR" sz="2500" b="1" dirty="0">
                <a:latin typeface="Bahnschrift" panose="020B0502040204020203" pitchFamily="34" charset="0"/>
              </a:rPr>
              <a:t> </a:t>
            </a:r>
            <a:r>
              <a:rPr lang="fr-FR" sz="2000" dirty="0">
                <a:latin typeface="Bahnschrift" panose="020B0502040204020203" pitchFamily="34" charset="0"/>
              </a:rPr>
              <a:t>a la </a:t>
            </a:r>
            <a:r>
              <a:rPr lang="fr-FR" sz="2000" dirty="0" err="1">
                <a:latin typeface="Bahnschrift" panose="020B0502040204020203" pitchFamily="34" charset="0"/>
              </a:rPr>
              <a:t>luz</a:t>
            </a:r>
            <a:r>
              <a:rPr lang="fr-FR" sz="2000" dirty="0">
                <a:latin typeface="Bahnschrift" panose="020B0502040204020203" pitchFamily="34" charset="0"/>
              </a:rPr>
              <a:t> de los </a:t>
            </a:r>
            <a:r>
              <a:rPr lang="fr-FR" sz="2000" dirty="0" err="1">
                <a:latin typeface="Bahnschrift" panose="020B0502040204020203" pitchFamily="34" charset="0"/>
              </a:rPr>
              <a:t>resultados</a:t>
            </a:r>
            <a:endParaRPr lang="fr-FR" sz="2500" b="1" dirty="0">
              <a:latin typeface="Bahnschrift" panose="020B0502040204020203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C67D201-692C-42E8-ECB4-6AFEFAD3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67" y="2429955"/>
            <a:ext cx="2821241" cy="1173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C6052-C7E7-13C3-3E43-B0F2E9D2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84" y="123950"/>
            <a:ext cx="10515600" cy="668147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Century Gothic" panose="020B0502020202020204" pitchFamily="34" charset="0"/>
              </a:rPr>
              <a:t>Desarrollo</a:t>
            </a:r>
            <a:r>
              <a:rPr lang="fr-FR" dirty="0">
                <a:latin typeface="Century Gothic" panose="020B0502020202020204" pitchFamily="34" charset="0"/>
              </a:rPr>
              <a:t> de la </a:t>
            </a:r>
            <a:r>
              <a:rPr lang="fr-FR" dirty="0" err="1">
                <a:latin typeface="Century Gothic" panose="020B0502020202020204" pitchFamily="34" charset="0"/>
              </a:rPr>
              <a:t>tesis</a:t>
            </a:r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0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2" grpId="0"/>
      <p:bldP spid="33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3386-03AC-7DFD-7AEE-2CD72CABC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extLst>
              <a:ext uri="{FF2B5EF4-FFF2-40B4-BE49-F238E27FC236}">
                <a16:creationId xmlns:a16="http://schemas.microsoft.com/office/drawing/2014/main" id="{8CF07F73-E97B-C024-CB63-0A54D5E04BD4}"/>
              </a:ext>
            </a:extLst>
          </p:cNvPr>
          <p:cNvSpPr/>
          <p:nvPr/>
        </p:nvSpPr>
        <p:spPr>
          <a:xfrm>
            <a:off x="961749" y="2936967"/>
            <a:ext cx="10688715" cy="11978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7D088-DD3D-EA5B-CBA1-DE5E4AEF2E69}"/>
              </a:ext>
            </a:extLst>
          </p:cNvPr>
          <p:cNvSpPr txBox="1"/>
          <p:nvPr/>
        </p:nvSpPr>
        <p:spPr>
          <a:xfrm>
            <a:off x="1181205" y="3351233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1987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26C15-B2E3-97CD-9F5A-342F7B5FB509}"/>
              </a:ext>
            </a:extLst>
          </p:cNvPr>
          <p:cNvSpPr txBox="1"/>
          <p:nvPr/>
        </p:nvSpPr>
        <p:spPr>
          <a:xfrm>
            <a:off x="2952093" y="3351233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1992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92F38-E6A3-1064-6C9F-9076750502CB}"/>
              </a:ext>
            </a:extLst>
          </p:cNvPr>
          <p:cNvSpPr txBox="1"/>
          <p:nvPr/>
        </p:nvSpPr>
        <p:spPr>
          <a:xfrm>
            <a:off x="4814421" y="3351233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1997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E89D0C-AF1E-DEC9-E3C4-F9C03DBCF609}"/>
              </a:ext>
            </a:extLst>
          </p:cNvPr>
          <p:cNvSpPr txBox="1"/>
          <p:nvPr/>
        </p:nvSpPr>
        <p:spPr>
          <a:xfrm>
            <a:off x="9422376" y="3351233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BE5102-3C50-75CA-4159-3D09BE383BB6}"/>
              </a:ext>
            </a:extLst>
          </p:cNvPr>
          <p:cNvSpPr txBox="1"/>
          <p:nvPr/>
        </p:nvSpPr>
        <p:spPr>
          <a:xfrm>
            <a:off x="967224" y="2543252"/>
            <a:ext cx="1517904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Informe Brundtland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BCC26B-C257-8D8B-3541-7B92DBED3247}"/>
              </a:ext>
            </a:extLst>
          </p:cNvPr>
          <p:cNvSpPr txBox="1"/>
          <p:nvPr/>
        </p:nvSpPr>
        <p:spPr>
          <a:xfrm>
            <a:off x="8945734" y="2269301"/>
            <a:ext cx="1776244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Objetivos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de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Desarrollo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Sostenible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0B326D-D10F-2E0C-F05B-5BADF1CAEF72}"/>
              </a:ext>
            </a:extLst>
          </p:cNvPr>
          <p:cNvSpPr txBox="1"/>
          <p:nvPr/>
        </p:nvSpPr>
        <p:spPr>
          <a:xfrm>
            <a:off x="5555675" y="2546300"/>
            <a:ext cx="3332241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Adopción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de la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Movilidad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Sostenible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América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Latina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D187C7-9F0C-6B72-9E85-2726F2517BDB}"/>
              </a:ext>
            </a:extLst>
          </p:cNvPr>
          <p:cNvSpPr txBox="1"/>
          <p:nvPr/>
        </p:nvSpPr>
        <p:spPr>
          <a:xfrm>
            <a:off x="7028542" y="3360881"/>
            <a:ext cx="150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Años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2000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22A70C-87F4-8C32-6E6F-B33BD2646788}"/>
              </a:ext>
            </a:extLst>
          </p:cNvPr>
          <p:cNvSpPr txBox="1"/>
          <p:nvPr/>
        </p:nvSpPr>
        <p:spPr>
          <a:xfrm>
            <a:off x="2485128" y="3870041"/>
            <a:ext cx="1776244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Conferencia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de Río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BE41A5-20B4-B624-0083-0C8CEB261DA0}"/>
              </a:ext>
            </a:extLst>
          </p:cNvPr>
          <p:cNvSpPr txBox="1"/>
          <p:nvPr/>
        </p:nvSpPr>
        <p:spPr>
          <a:xfrm>
            <a:off x="4317509" y="3870306"/>
            <a:ext cx="1776244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Protocolo de Kioto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3B943-DE6B-F16D-0A65-9AD332F317C2}"/>
              </a:ext>
            </a:extLst>
          </p:cNvPr>
          <p:cNvSpPr txBox="1"/>
          <p:nvPr/>
        </p:nvSpPr>
        <p:spPr>
          <a:xfrm>
            <a:off x="8945734" y="3879167"/>
            <a:ext cx="1776244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Acuerdo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de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París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26" name="Picture 2" descr="Le FIDA et les ODD">
            <a:extLst>
              <a:ext uri="{FF2B5EF4-FFF2-40B4-BE49-F238E27FC236}">
                <a16:creationId xmlns:a16="http://schemas.microsoft.com/office/drawing/2014/main" id="{E5A979A6-4AE6-85E1-F396-A15CBBEA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68" y="4684100"/>
            <a:ext cx="3360597" cy="16334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E7C785-093C-BA7C-9E3A-DF0EEEC75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473" y="4635353"/>
            <a:ext cx="3767727" cy="18780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AFAA3F-EA62-3DB1-2021-55722933706F}"/>
              </a:ext>
            </a:extLst>
          </p:cNvPr>
          <p:cNvSpPr txBox="1"/>
          <p:nvPr/>
        </p:nvSpPr>
        <p:spPr>
          <a:xfrm>
            <a:off x="18083" y="6451698"/>
            <a:ext cx="8486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Comisión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mundial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Naciones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Unidas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para el medio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ambiente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el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desarrollo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1987 ;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Comisión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Europea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1992 ;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Rockström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al., 2009)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C35201-F760-C8AD-D358-78A8F23903DF}"/>
              </a:ext>
            </a:extLst>
          </p:cNvPr>
          <p:cNvSpPr txBox="1"/>
          <p:nvPr/>
        </p:nvSpPr>
        <p:spPr>
          <a:xfrm>
            <a:off x="2614298" y="2550968"/>
            <a:ext cx="1517904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« 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Movilidad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sostenible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»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37D1BFA-339F-EA10-9261-F959D9D65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351" y="1251868"/>
            <a:ext cx="564983" cy="5649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82E19AA-59F3-F27A-58D3-9093B4BE063B}"/>
              </a:ext>
            </a:extLst>
          </p:cNvPr>
          <p:cNvSpPr txBox="1"/>
          <p:nvPr/>
        </p:nvSpPr>
        <p:spPr>
          <a:xfrm>
            <a:off x="9214600" y="1731217"/>
            <a:ext cx="1507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1,5°C</a:t>
            </a:r>
          </a:p>
        </p:txBody>
      </p:sp>
      <p:pic>
        <p:nvPicPr>
          <p:cNvPr id="3" name="Picture 2" descr="INFORME BRUNDTLAND “NUESTRO FUTURO COMÚN” - ppt descargar">
            <a:extLst>
              <a:ext uri="{FF2B5EF4-FFF2-40B4-BE49-F238E27FC236}">
                <a16:creationId xmlns:a16="http://schemas.microsoft.com/office/drawing/2014/main" id="{3968FC5E-8275-4EE0-854D-EE4284885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t="13094" r="17602"/>
          <a:stretch/>
        </p:blipFill>
        <p:spPr bwMode="auto">
          <a:xfrm>
            <a:off x="623514" y="4367408"/>
            <a:ext cx="1684027" cy="17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56DECB2-6A0E-D2AA-A634-2526A824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0217-82FC-46F0-8D28-A7F81AC7BAD5}" type="slidenum">
              <a:rPr lang="fr-FR" smtClean="0"/>
              <a:t>33</a:t>
            </a:fld>
            <a:endParaRPr lang="fr-F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B1C2DD-7B72-8305-FE6E-F4F83FDB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3" y="1396490"/>
            <a:ext cx="10515600" cy="66814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¿</a:t>
            </a:r>
            <a:r>
              <a:rPr lang="fr-FR" sz="3200" dirty="0" err="1">
                <a:latin typeface="Century Gothic" panose="020B0502020202020204" pitchFamily="34" charset="0"/>
              </a:rPr>
              <a:t>Movilidad</a:t>
            </a:r>
            <a:r>
              <a:rPr lang="fr-FR" sz="3200" dirty="0">
                <a:latin typeface="Century Gothic" panose="020B0502020202020204" pitchFamily="34" charset="0"/>
              </a:rPr>
              <a:t> </a:t>
            </a:r>
            <a:r>
              <a:rPr lang="fr-FR" sz="3200" dirty="0" err="1">
                <a:latin typeface="Century Gothic" panose="020B0502020202020204" pitchFamily="34" charset="0"/>
              </a:rPr>
              <a:t>sostenible</a:t>
            </a:r>
            <a:r>
              <a:rPr lang="fr-FR" sz="3200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9" grpId="0"/>
      <p:bldP spid="33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96BE3-C40A-9BA6-3920-2D8985FCE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7DE5C6-8E6E-7E13-B2C7-1E2155C2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4</a:t>
            </a:fld>
            <a:endParaRPr lang="es-C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4A0E3-6BF7-F7C2-21C5-402E8245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18582"/>
          <a:stretch/>
        </p:blipFill>
        <p:spPr>
          <a:xfrm>
            <a:off x="79854" y="1166307"/>
            <a:ext cx="5819142" cy="4833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1F0009-79A8-A7E7-F644-7E05F8C72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18994"/>
          <a:stretch/>
        </p:blipFill>
        <p:spPr>
          <a:xfrm>
            <a:off x="6360431" y="1166307"/>
            <a:ext cx="5742908" cy="48330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347132-BEB4-36C9-D3D6-26D78C0E2ADB}"/>
              </a:ext>
            </a:extLst>
          </p:cNvPr>
          <p:cNvSpPr txBox="1"/>
          <p:nvPr/>
        </p:nvSpPr>
        <p:spPr>
          <a:xfrm>
            <a:off x="1652239" y="6033184"/>
            <a:ext cx="832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Bahnschrift" panose="020B0502040204020203" pitchFamily="34" charset="0"/>
              </a:rPr>
              <a:t>Ubicación de los hogares por Índice de Condición Social (ICS). </a:t>
            </a:r>
          </a:p>
          <a:p>
            <a:pPr algn="ctr"/>
            <a:r>
              <a:rPr lang="es-419" b="1" dirty="0">
                <a:solidFill>
                  <a:srgbClr val="C00000"/>
                </a:solidFill>
                <a:latin typeface="Bahnschrift" panose="020B0502040204020203" pitchFamily="34" charset="0"/>
              </a:rPr>
              <a:t>25% ICS más bajos</a:t>
            </a:r>
            <a:r>
              <a:rPr lang="es-419" dirty="0">
                <a:latin typeface="Bahnschrift" panose="020B0502040204020203" pitchFamily="34" charset="0"/>
              </a:rPr>
              <a:t>. Elaboración propia.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89CEE-85B3-CA5E-3BAB-83FCAEC3C83C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6D98BA-E7AB-75CC-118F-EA80567CE10F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587018-8478-8942-5055-8709BA071692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E2DDB-D8CD-77EE-1995-A31E7992C59F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5C2B24-0290-D3B2-C0F7-69CB1DDD1EEB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51C828-7ED3-746A-9BFC-2EE65C70600C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0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336DE-DA10-CEAD-1AEC-D654B9B6E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1001968-1C69-FAAD-53EC-BD646F90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5</a:t>
            </a:fld>
            <a:endParaRPr lang="es-C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30D8E-1FC9-D967-2A80-46886D5D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18582"/>
          <a:stretch/>
        </p:blipFill>
        <p:spPr>
          <a:xfrm>
            <a:off x="79854" y="1166307"/>
            <a:ext cx="5819142" cy="4833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842C6A-6E80-DECC-0D74-69C0DD3E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18994"/>
          <a:stretch/>
        </p:blipFill>
        <p:spPr>
          <a:xfrm>
            <a:off x="6360431" y="1166307"/>
            <a:ext cx="5742908" cy="4833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16C744-4D3F-E882-F521-6931F026EAB9}"/>
              </a:ext>
            </a:extLst>
          </p:cNvPr>
          <p:cNvSpPr txBox="1"/>
          <p:nvPr/>
        </p:nvSpPr>
        <p:spPr>
          <a:xfrm>
            <a:off x="1652239" y="6033184"/>
            <a:ext cx="832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Bahnschrift" panose="020B0502040204020203" pitchFamily="34" charset="0"/>
              </a:rPr>
              <a:t>Ubicación de los hogares por Índice de Condición Social (ICS). </a:t>
            </a:r>
          </a:p>
          <a:p>
            <a:pPr algn="ctr"/>
            <a:r>
              <a:rPr lang="es-419" b="1" dirty="0">
                <a:solidFill>
                  <a:srgbClr val="C00000"/>
                </a:solidFill>
                <a:latin typeface="Bahnschrift" panose="020B0502040204020203" pitchFamily="34" charset="0"/>
              </a:rPr>
              <a:t>25% ICS más altos</a:t>
            </a:r>
            <a:r>
              <a:rPr lang="es-419" dirty="0">
                <a:latin typeface="Bahnschrift" panose="020B0502040204020203" pitchFamily="34" charset="0"/>
              </a:rPr>
              <a:t>. Elaboración propia.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E79DFA-A8CF-8256-D5DD-DE488D452232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42F11-0CBB-9354-AD50-92699F8A07E3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CC4DA-95D0-AE24-84BD-40BA518D689B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35C9A6-8869-C1B2-0C1D-7D9F788C0120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DFC462-A869-F060-AE64-DBF159789141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B666EE-6BB8-FF82-4DE6-CF282AD61FD3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7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2BE320EB-6DB3-40F2-9AEF-ADB0D6F5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2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DFAB1-00D3-4E7F-8D76-E13C6DFC3D4C}"/>
              </a:ext>
            </a:extLst>
          </p:cNvPr>
          <p:cNvSpPr txBox="1"/>
          <p:nvPr/>
        </p:nvSpPr>
        <p:spPr>
          <a:xfrm>
            <a:off x="0" y="3407391"/>
            <a:ext cx="2585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Spatial </a:t>
            </a:r>
            <a:r>
              <a:rPr kumimoji="0" lang="fr-FR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mismatch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C116D-D187-4210-8D00-03F696E094A9}"/>
              </a:ext>
            </a:extLst>
          </p:cNvPr>
          <p:cNvSpPr txBox="1"/>
          <p:nvPr/>
        </p:nvSpPr>
        <p:spPr>
          <a:xfrm>
            <a:off x="18083" y="6666303"/>
            <a:ext cx="8486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kumimoji="0" lang="es-419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Gobillon</a:t>
            </a: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et al, 2020 ;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Demoraes et al., 2020</a:t>
            </a: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44D92-9337-445F-9DA0-B032C0CA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9">
            <a:extLst>
              <a:ext uri="{FF2B5EF4-FFF2-40B4-BE49-F238E27FC236}">
                <a16:creationId xmlns:a16="http://schemas.microsoft.com/office/drawing/2014/main" id="{EE2E64C7-8436-45B6-8067-7E3FC48D6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b="543"/>
          <a:stretch>
            <a:fillRect/>
          </a:stretch>
        </p:blipFill>
        <p:spPr bwMode="auto">
          <a:xfrm>
            <a:off x="2585545" y="1304627"/>
            <a:ext cx="4568537" cy="49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12">
            <a:extLst>
              <a:ext uri="{FF2B5EF4-FFF2-40B4-BE49-F238E27FC236}">
                <a16:creationId xmlns:a16="http://schemas.microsoft.com/office/drawing/2014/main" id="{B4802305-9CFF-4907-A54B-8FC7E1E6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r="-2"/>
          <a:stretch>
            <a:fillRect/>
          </a:stretch>
        </p:blipFill>
        <p:spPr bwMode="auto">
          <a:xfrm>
            <a:off x="7388772" y="1303917"/>
            <a:ext cx="4568537" cy="4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6A84101-E229-09E2-341A-8C03D47B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6</a:t>
            </a:fld>
            <a:endParaRPr lang="fr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A28779-8BEC-0E46-83EA-BF1C3F8451FB}"/>
              </a:ext>
            </a:extLst>
          </p:cNvPr>
          <p:cNvSpPr txBox="1"/>
          <p:nvPr/>
        </p:nvSpPr>
        <p:spPr>
          <a:xfrm>
            <a:off x="2809479" y="885629"/>
            <a:ext cx="997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latin typeface="Bahnschrift" panose="020B0502040204020203" pitchFamily="34" charset="0"/>
              </a:rPr>
              <a:t>Saldo de los viajes </a:t>
            </a:r>
            <a:r>
              <a:rPr lang="es-419" b="1" dirty="0">
                <a:solidFill>
                  <a:srgbClr val="0A46FA"/>
                </a:solidFill>
                <a:latin typeface="Bahnschrift" panose="020B0502040204020203" pitchFamily="34" charset="0"/>
              </a:rPr>
              <a:t>salientes</a:t>
            </a:r>
            <a:r>
              <a:rPr lang="es-419" dirty="0">
                <a:latin typeface="Bahnschrift" panose="020B0502040204020203" pitchFamily="34" charset="0"/>
              </a:rPr>
              <a:t> y </a:t>
            </a:r>
            <a:r>
              <a:rPr lang="es-419" b="1" dirty="0">
                <a:solidFill>
                  <a:srgbClr val="FA465A"/>
                </a:solidFill>
                <a:latin typeface="Bahnschrift" panose="020B0502040204020203" pitchFamily="34" charset="0"/>
              </a:rPr>
              <a:t>entrantes</a:t>
            </a:r>
            <a:r>
              <a:rPr lang="es-419" dirty="0">
                <a:latin typeface="Bahnschrift" panose="020B0502040204020203" pitchFamily="34" charset="0"/>
              </a:rPr>
              <a:t> por zona en Bogotá y Lima en la mañana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9EF40C-31C8-B4BC-4128-80B041136840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5BEE9-8A2F-60F8-20DD-68D0D71B9985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F31BA-EBDD-9A8D-863D-EF3D2138A166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E4D110-4184-9F14-FD0D-57935F055E67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AFFB5-2B12-E467-DBE7-94ABFC5BEFDB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C5B7F5-9976-EE17-49DB-299CCEF6EF17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7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2BE320EB-6DB3-40F2-9AEF-ADB0D6F5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92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C116D-D187-4210-8D00-03F696E094A9}"/>
              </a:ext>
            </a:extLst>
          </p:cNvPr>
          <p:cNvSpPr txBox="1"/>
          <p:nvPr/>
        </p:nvSpPr>
        <p:spPr>
          <a:xfrm>
            <a:off x="18083" y="6666303"/>
            <a:ext cx="8486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fr-FR" sz="800" dirty="0">
                <a:solidFill>
                  <a:prstClr val="black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Thomas &amp; Demoraes, 2023)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44D92-9337-445F-9DA0-B032C0CA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19B04-CFEF-63AB-6933-8B0A3183BE8B}"/>
              </a:ext>
            </a:extLst>
          </p:cNvPr>
          <p:cNvSpPr txBox="1"/>
          <p:nvPr/>
        </p:nvSpPr>
        <p:spPr>
          <a:xfrm>
            <a:off x="232553" y="2090286"/>
            <a:ext cx="258554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dirty="0">
                <a:latin typeface="Bahnschrift" panose="020B0502040204020203" pitchFamily="34" charset="0"/>
              </a:rPr>
              <a:t>Evolución de la distribución espacial de la población urbana a lo largo de 24 horas.</a:t>
            </a:r>
          </a:p>
          <a:p>
            <a:pPr lvl="0" algn="ctr">
              <a:defRPr/>
            </a:pPr>
            <a:r>
              <a:rPr kumimoji="0" lang="fr-FR" sz="2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« </a:t>
            </a:r>
            <a:r>
              <a:rPr kumimoji="0" lang="fr-FR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Pulsos</a:t>
            </a:r>
            <a:r>
              <a:rPr kumimoji="0" lang="fr-FR" sz="2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urbanos</a:t>
            </a:r>
            <a:r>
              <a:rPr kumimoji="0" lang="fr-FR" sz="2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cotidianos</a:t>
            </a:r>
            <a:r>
              <a:rPr kumimoji="0" lang="fr-FR" sz="2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 »</a:t>
            </a:r>
            <a:endParaRPr kumimoji="0" lang="fr-FR" sz="2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22A1A3-0488-FABB-C8CE-6A4C029A3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37" y="783771"/>
            <a:ext cx="5990254" cy="5990254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7EC6071-08F5-047E-7B2B-540E5B23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CF5C-B1D9-45FF-AEA9-CCB207D51B6E}" type="slidenum">
              <a:rPr lang="fr-FR" smtClean="0"/>
              <a:t>7</a:t>
            </a:fld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E3CD8-6C8F-248B-C90D-33E9E73F2CE8}"/>
              </a:ext>
            </a:extLst>
          </p:cNvPr>
          <p:cNvSpPr txBox="1"/>
          <p:nvPr/>
        </p:nvSpPr>
        <p:spPr>
          <a:xfrm>
            <a:off x="9346030" y="1708534"/>
            <a:ext cx="2414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>
                <a:latin typeface="Bahnschrift" panose="020B0502040204020203" pitchFamily="34" charset="0"/>
              </a:rPr>
              <a:t>Se deforman las zonas (UPZ) para que su superficie sea proporcional a la población presente según el momento del día.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AC5E1-C3E7-4168-12F5-E26DE830BB29}"/>
              </a:ext>
            </a:extLst>
          </p:cNvPr>
          <p:cNvSpPr txBox="1"/>
          <p:nvPr/>
        </p:nvSpPr>
        <p:spPr>
          <a:xfrm>
            <a:off x="4187113" y="6342512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dirty="0">
                <a:latin typeface="Bahnschrift" panose="020B0502040204020203" pitchFamily="34" charset="0"/>
                <a:hlinkClick r:id="rId4"/>
              </a:rPr>
              <a:t>https://github.com/ESO-Rennes/Animated-Cartograms</a:t>
            </a:r>
            <a:r>
              <a:rPr lang="es-419" sz="1200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48CDAB-0070-DF1B-460A-3C18F5D814BE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9FC791-69DB-4981-99EA-C6629AF1C7D9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0F71A4-1723-5059-35BF-1D70E7C4FC46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9E1A4-0FD7-EC56-F422-9F29BF860088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2819EE-02C0-0E23-B365-9B2AE647A433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E2057C-7A2C-22F1-2DAC-6B802C9DC793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0572-63FA-6D76-4F24-096EC1D0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BE4D45E-2D6B-429A-4B9A-32638891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8</a:t>
            </a:fld>
            <a:endParaRPr lang="es-C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E3314-CEE5-2F1C-2DD2-3B8B16559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18994"/>
          <a:stretch/>
        </p:blipFill>
        <p:spPr>
          <a:xfrm>
            <a:off x="6360431" y="1166307"/>
            <a:ext cx="5742908" cy="48330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2EEA19-B861-18F7-7F2F-714F71C87269}"/>
              </a:ext>
            </a:extLst>
          </p:cNvPr>
          <p:cNvSpPr txBox="1"/>
          <p:nvPr/>
        </p:nvSpPr>
        <p:spPr>
          <a:xfrm>
            <a:off x="1652239" y="6033184"/>
            <a:ext cx="832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Bahnschrift" panose="020B0502040204020203" pitchFamily="34" charset="0"/>
              </a:rPr>
              <a:t>Redes de transporte público. Elaboración propia.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4B332-A123-B5A6-1DEA-452E8F5C1C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16660"/>
          <a:stretch/>
        </p:blipFill>
        <p:spPr>
          <a:xfrm>
            <a:off x="79854" y="1166307"/>
            <a:ext cx="5997114" cy="4833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94C1B8-7FD3-0C0C-3F9F-32538CD3162E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129FBD-D7DC-C73F-7116-00B05DAEAE6C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6607FB-52B4-A96B-B369-E25CFECB89F7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7C70DA-AD8D-2936-E07E-582AFBC45470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36D46-9599-6D84-9A91-2D4E9AC1D568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8A36DC-7E01-98A2-716E-63AD2AAF771B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0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32AD-52F0-FC8C-0ADE-52739DE1E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DF6F03-0488-82C9-67E8-F01C3F8D939A}"/>
              </a:ext>
            </a:extLst>
          </p:cNvPr>
          <p:cNvSpPr/>
          <p:nvPr/>
        </p:nvSpPr>
        <p:spPr>
          <a:xfrm>
            <a:off x="9159306" y="-19773"/>
            <a:ext cx="301448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hnschrift" panose="020B0502040204020203" pitchFamily="34" charset="0"/>
              </a:rPr>
              <a:t>Parcours académique et 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F9005-2977-09E1-F194-00A8A7C8A207}"/>
              </a:ext>
            </a:extLst>
          </p:cNvPr>
          <p:cNvSpPr/>
          <p:nvPr/>
        </p:nvSpPr>
        <p:spPr>
          <a:xfrm>
            <a:off x="6114905" y="-15665"/>
            <a:ext cx="3014484" cy="705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Metodología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C19C55-AB06-01F8-9843-A4B37C2B65DB}"/>
              </a:ext>
            </a:extLst>
          </p:cNvPr>
          <p:cNvSpPr/>
          <p:nvPr/>
        </p:nvSpPr>
        <p:spPr>
          <a:xfrm>
            <a:off x="3062484" y="-11751"/>
            <a:ext cx="3014484" cy="7058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Bahnschrift" panose="020B0502040204020203" pitchFamily="34" charset="0"/>
              </a:rPr>
              <a:t>Problemática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8C7DD3-AFF0-32E4-2D56-4CBA618317AA}"/>
              </a:ext>
            </a:extLst>
          </p:cNvPr>
          <p:cNvSpPr/>
          <p:nvPr/>
        </p:nvSpPr>
        <p:spPr>
          <a:xfrm>
            <a:off x="18084" y="1"/>
            <a:ext cx="3014484" cy="6941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Bahnschrift" panose="020B0502040204020203" pitchFamily="34" charset="0"/>
              </a:rPr>
              <a:t>Problématisation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8FEF9B-1FAF-962D-4B44-620C02925E6F}"/>
              </a:ext>
            </a:extLst>
          </p:cNvPr>
          <p:cNvSpPr/>
          <p:nvPr/>
        </p:nvSpPr>
        <p:spPr>
          <a:xfrm>
            <a:off x="0" y="1"/>
            <a:ext cx="3032568" cy="694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Contexto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0E809-956A-4A92-242F-7339939A4421}"/>
              </a:ext>
            </a:extLst>
          </p:cNvPr>
          <p:cNvSpPr/>
          <p:nvPr/>
        </p:nvSpPr>
        <p:spPr>
          <a:xfrm>
            <a:off x="9159306" y="-19773"/>
            <a:ext cx="3032694" cy="701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ahnschrift" panose="020B0502040204020203" pitchFamily="34" charset="0"/>
              </a:rPr>
              <a:t>Resultados</a:t>
            </a:r>
            <a:endParaRPr lang="fr-FR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623441-4BB8-23DB-7C91-A18B8FBD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4E4DB-7F97-4591-AFE5-BA6C76D99D62}" type="slidenum">
              <a:rPr lang="es-CO" smtClean="0"/>
              <a:t>9</a:t>
            </a:fld>
            <a:endParaRPr lang="es-CO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C893F-08A7-5D8C-396D-72B70B0D00AD}"/>
              </a:ext>
            </a:extLst>
          </p:cNvPr>
          <p:cNvSpPr txBox="1"/>
          <p:nvPr/>
        </p:nvSpPr>
        <p:spPr>
          <a:xfrm>
            <a:off x="0" y="2236900"/>
            <a:ext cx="121737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latin typeface="Bahnschrift" panose="020B0502040204020203" pitchFamily="34" charset="0"/>
              </a:rPr>
              <a:t>¿</a:t>
            </a:r>
            <a:r>
              <a:rPr lang="fr-FR" sz="2900" b="1" dirty="0" err="1">
                <a:latin typeface="Bahnschrift" panose="020B0502040204020203" pitchFamily="34" charset="0"/>
              </a:rPr>
              <a:t>Cómo</a:t>
            </a:r>
            <a:r>
              <a:rPr lang="fr-FR" sz="2900" b="1" dirty="0">
                <a:latin typeface="Bahnschrift" panose="020B0502040204020203" pitchFamily="34" charset="0"/>
              </a:rPr>
              <a:t> </a:t>
            </a:r>
            <a:r>
              <a:rPr lang="fr-FR" sz="2900" b="1" dirty="0" err="1">
                <a:latin typeface="Bahnschrift" panose="020B0502040204020203" pitchFamily="34" charset="0"/>
              </a:rPr>
              <a:t>evaluar</a:t>
            </a:r>
            <a:r>
              <a:rPr lang="fr-FR" sz="2900" b="1" dirty="0">
                <a:latin typeface="Bahnschrift" panose="020B0502040204020203" pitchFamily="34" charset="0"/>
              </a:rPr>
              <a:t> las </a:t>
            </a:r>
            <a:r>
              <a:rPr lang="fr-FR" sz="2900" b="1" dirty="0" err="1">
                <a:latin typeface="Bahnschrift" panose="020B0502040204020203" pitchFamily="34" charset="0"/>
              </a:rPr>
              <a:t>emisiones</a:t>
            </a:r>
            <a:r>
              <a:rPr lang="fr-FR" sz="2900" b="1" dirty="0">
                <a:latin typeface="Bahnschrift" panose="020B0502040204020203" pitchFamily="34" charset="0"/>
              </a:rPr>
              <a:t> de GEI y contaminantes </a:t>
            </a:r>
            <a:r>
              <a:rPr lang="fr-FR" sz="2900" b="1" dirty="0" err="1">
                <a:latin typeface="Bahnschrift" panose="020B0502040204020203" pitchFamily="34" charset="0"/>
              </a:rPr>
              <a:t>aéreos</a:t>
            </a:r>
            <a:r>
              <a:rPr lang="fr-FR" sz="2900" b="1" dirty="0">
                <a:latin typeface="Bahnschrift" panose="020B0502040204020203" pitchFamily="34" charset="0"/>
              </a:rPr>
              <a:t> </a:t>
            </a:r>
            <a:r>
              <a:rPr lang="fr-FR" sz="2900" b="1" dirty="0" err="1">
                <a:latin typeface="Bahnschrift" panose="020B0502040204020203" pitchFamily="34" charset="0"/>
              </a:rPr>
              <a:t>producidas</a:t>
            </a:r>
            <a:r>
              <a:rPr lang="fr-FR" sz="2900" b="1" dirty="0">
                <a:latin typeface="Bahnschrift" panose="020B0502040204020203" pitchFamily="34" charset="0"/>
              </a:rPr>
              <a:t> </a:t>
            </a:r>
            <a:r>
              <a:rPr lang="fr-FR" sz="2900" b="1" dirty="0" err="1">
                <a:latin typeface="Bahnschrift" panose="020B0502040204020203" pitchFamily="34" charset="0"/>
              </a:rPr>
              <a:t>por</a:t>
            </a:r>
            <a:r>
              <a:rPr lang="fr-FR" sz="2900" b="1" dirty="0">
                <a:latin typeface="Bahnschrift" panose="020B0502040204020203" pitchFamily="34" charset="0"/>
              </a:rPr>
              <a:t> la </a:t>
            </a:r>
            <a:r>
              <a:rPr lang="fr-FR" sz="2900" b="1" dirty="0" err="1">
                <a:latin typeface="Bahnschrift" panose="020B0502040204020203" pitchFamily="34" charset="0"/>
              </a:rPr>
              <a:t>movilidad</a:t>
            </a:r>
            <a:r>
              <a:rPr lang="fr-FR" sz="2900" b="1" dirty="0">
                <a:latin typeface="Bahnschrift" panose="020B0502040204020203" pitchFamily="34" charset="0"/>
              </a:rPr>
              <a:t> </a:t>
            </a:r>
            <a:r>
              <a:rPr lang="fr-FR" sz="2900" b="1" dirty="0" err="1">
                <a:latin typeface="Bahnschrift" panose="020B0502040204020203" pitchFamily="34" charset="0"/>
              </a:rPr>
              <a:t>urbana</a:t>
            </a:r>
            <a:r>
              <a:rPr lang="fr-FR" sz="2900" b="1" dirty="0">
                <a:latin typeface="Bahnschrift" panose="020B0502040204020203" pitchFamily="34" charset="0"/>
              </a:rPr>
              <a:t> con base en los </a:t>
            </a:r>
            <a:r>
              <a:rPr lang="fr-FR" sz="29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patrones</a:t>
            </a:r>
            <a:r>
              <a:rPr lang="fr-FR" sz="29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9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individuales</a:t>
            </a:r>
            <a:r>
              <a:rPr lang="fr-FR" sz="2900" b="1" dirty="0">
                <a:solidFill>
                  <a:srgbClr val="C00000"/>
                </a:solidFill>
                <a:latin typeface="Bahnschrift" panose="020B0502040204020203" pitchFamily="34" charset="0"/>
              </a:rPr>
              <a:t> de </a:t>
            </a:r>
            <a:r>
              <a:rPr lang="fr-FR" sz="29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viaje</a:t>
            </a:r>
            <a:r>
              <a:rPr lang="fr-FR" sz="2900" b="1" dirty="0">
                <a:latin typeface="Bahnschrift" panose="020B0502040204020203" pitchFamily="34" charset="0"/>
              </a:rPr>
              <a:t>?</a:t>
            </a:r>
            <a:endParaRPr lang="fr-FR" sz="29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CBBF6-AE12-9EB7-9D90-42C3DFF06B44}"/>
              </a:ext>
            </a:extLst>
          </p:cNvPr>
          <p:cNvSpPr txBox="1"/>
          <p:nvPr/>
        </p:nvSpPr>
        <p:spPr>
          <a:xfrm>
            <a:off x="393729" y="3779585"/>
            <a:ext cx="112714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 err="1">
                <a:latin typeface="Bahnschrift" panose="020B0502040204020203" pitchFamily="34" charset="0"/>
              </a:rPr>
              <a:t>Analizar</a:t>
            </a:r>
            <a:r>
              <a:rPr lang="fr-FR" sz="2500" dirty="0">
                <a:latin typeface="Bahnschrift" panose="020B0502040204020203" pitchFamily="34" charset="0"/>
              </a:rPr>
              <a:t> las </a:t>
            </a:r>
            <a:r>
              <a:rPr lang="fr-FR" sz="2500" dirty="0" err="1">
                <a:latin typeface="Bahnschrift" panose="020B0502040204020203" pitchFamily="34" charset="0"/>
              </a:rPr>
              <a:t>emisiones</a:t>
            </a:r>
            <a:r>
              <a:rPr lang="fr-FR" sz="2500" dirty="0">
                <a:latin typeface="Bahnschrift" panose="020B0502040204020203" pitchFamily="34" charset="0"/>
              </a:rPr>
              <a:t> a partir de los </a:t>
            </a:r>
            <a:r>
              <a:rPr lang="fr-FR" sz="2500" dirty="0" err="1">
                <a:latin typeface="Bahnschrift" panose="020B0502040204020203" pitchFamily="34" charset="0"/>
              </a:rPr>
              <a:t>patrones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invididuales</a:t>
            </a:r>
            <a:r>
              <a:rPr lang="fr-FR" sz="2500" dirty="0">
                <a:latin typeface="Bahnschrift" panose="020B0502040204020203" pitchFamily="34" charset="0"/>
              </a:rPr>
              <a:t> de </a:t>
            </a:r>
            <a:r>
              <a:rPr lang="fr-FR" sz="2500" dirty="0" err="1">
                <a:latin typeface="Bahnschrift" panose="020B0502040204020203" pitchFamily="34" charset="0"/>
              </a:rPr>
              <a:t>viaje</a:t>
            </a:r>
            <a:r>
              <a:rPr lang="fr-FR" sz="2500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 err="1">
                <a:latin typeface="Bahnschrift" panose="020B0502040204020203" pitchFamily="34" charset="0"/>
              </a:rPr>
              <a:t>Enfoque</a:t>
            </a:r>
            <a:r>
              <a:rPr lang="fr-FR" sz="2500" dirty="0">
                <a:latin typeface="Bahnschrift" panose="020B0502040204020203" pitchFamily="34" charset="0"/>
              </a:rPr>
              <a:t> de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movilidad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sostenible</a:t>
            </a:r>
            <a:r>
              <a:rPr lang="fr-FR" sz="2500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 err="1">
                <a:latin typeface="Bahnschrift" panose="020B0502040204020203" pitchFamily="34" charset="0"/>
              </a:rPr>
              <a:t>Evidenciar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desigualdades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es-ES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en cuanto a la huella ambiental </a:t>
            </a:r>
            <a:r>
              <a:rPr lang="es-ES" sz="2500" dirty="0">
                <a:latin typeface="Bahnschrift" panose="020B0502040204020203" pitchFamily="34" charset="0"/>
              </a:rPr>
              <a:t>generada por los viajes de las personas según su </a:t>
            </a:r>
            <a:r>
              <a:rPr lang="es-ES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lugar de residencia.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500" dirty="0" err="1">
                <a:latin typeface="Bahnschrift" panose="020B0502040204020203" pitchFamily="34" charset="0"/>
              </a:rPr>
              <a:t>Apoyar</a:t>
            </a:r>
            <a:r>
              <a:rPr lang="fr-FR" sz="2500" dirty="0">
                <a:latin typeface="Bahnschrift" panose="020B0502040204020203" pitchFamily="34" charset="0"/>
              </a:rPr>
              <a:t> a las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políticas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públicas</a:t>
            </a:r>
            <a:r>
              <a:rPr lang="fr-FR" sz="2500" b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2500" dirty="0">
                <a:latin typeface="Bahnschrift" panose="020B0502040204020203" pitchFamily="34" charset="0"/>
              </a:rPr>
              <a:t>de </a:t>
            </a:r>
            <a:r>
              <a:rPr lang="fr-FR" sz="2500" dirty="0" err="1">
                <a:latin typeface="Bahnschrift" panose="020B0502040204020203" pitchFamily="34" charset="0"/>
              </a:rPr>
              <a:t>movilidad</a:t>
            </a:r>
            <a:r>
              <a:rPr lang="fr-FR" sz="2500" dirty="0">
                <a:latin typeface="Bahnschrift" panose="020B0502040204020203" pitchFamily="34" charset="0"/>
              </a:rPr>
              <a:t> </a:t>
            </a:r>
            <a:r>
              <a:rPr lang="fr-FR" sz="2500" dirty="0" err="1">
                <a:latin typeface="Bahnschrift" panose="020B0502040204020203" pitchFamily="34" charset="0"/>
              </a:rPr>
              <a:t>urbana</a:t>
            </a:r>
            <a:r>
              <a:rPr lang="fr-FR" sz="2500" dirty="0">
                <a:latin typeface="Bahnschrift" panose="020B0502040204020203" pitchFamily="34" charset="0"/>
              </a:rPr>
              <a:t> para </a:t>
            </a:r>
            <a:r>
              <a:rPr lang="fr-FR" sz="2500" dirty="0" err="1">
                <a:latin typeface="Bahnschrift" panose="020B0502040204020203" pitchFamily="34" charset="0"/>
              </a:rPr>
              <a:t>reducir</a:t>
            </a:r>
            <a:r>
              <a:rPr lang="fr-FR" sz="2500" dirty="0">
                <a:latin typeface="Bahnschrift" panose="020B0502040204020203" pitchFamily="34" charset="0"/>
              </a:rPr>
              <a:t> las </a:t>
            </a:r>
            <a:r>
              <a:rPr lang="fr-FR" sz="2500" dirty="0" err="1">
                <a:latin typeface="Bahnschrift" panose="020B0502040204020203" pitchFamily="34" charset="0"/>
              </a:rPr>
              <a:t>emisiones</a:t>
            </a:r>
            <a:r>
              <a:rPr lang="fr-FR" sz="2500" dirty="0">
                <a:latin typeface="Bahnschrift" panose="020B0502040204020203" pitchFamily="34" charset="0"/>
              </a:rPr>
              <a:t> a la </a:t>
            </a:r>
            <a:r>
              <a:rPr lang="fr-FR" sz="2500" dirty="0" err="1">
                <a:latin typeface="Bahnschrift" panose="020B0502040204020203" pitchFamily="34" charset="0"/>
              </a:rPr>
              <a:t>vez</a:t>
            </a:r>
            <a:r>
              <a:rPr lang="fr-FR" sz="2500" dirty="0">
                <a:latin typeface="Bahnschrift" panose="020B0502040204020203" pitchFamily="34" charset="0"/>
              </a:rPr>
              <a:t> que </a:t>
            </a:r>
            <a:r>
              <a:rPr lang="fr-FR" sz="2500" dirty="0" err="1">
                <a:latin typeface="Bahnschrift" panose="020B0502040204020203" pitchFamily="34" charset="0"/>
              </a:rPr>
              <a:t>cerrar</a:t>
            </a:r>
            <a:r>
              <a:rPr lang="fr-FR" sz="2500" dirty="0">
                <a:latin typeface="Bahnschrift" panose="020B0502040204020203" pitchFamily="34" charset="0"/>
              </a:rPr>
              <a:t> las </a:t>
            </a:r>
            <a:r>
              <a:rPr lang="fr-FR" sz="2500" dirty="0" err="1">
                <a:latin typeface="Bahnschrift" panose="020B0502040204020203" pitchFamily="34" charset="0"/>
              </a:rPr>
              <a:t>desigualdades</a:t>
            </a:r>
            <a:r>
              <a:rPr lang="fr-FR" sz="2500" dirty="0">
                <a:latin typeface="Bahnschrift" panose="020B0502040204020203" pitchFamily="34" charset="0"/>
              </a:rPr>
              <a:t> de </a:t>
            </a:r>
            <a:r>
              <a:rPr lang="fr-FR" sz="2500" dirty="0" err="1">
                <a:latin typeface="Bahnschrift" panose="020B0502040204020203" pitchFamily="34" charset="0"/>
              </a:rPr>
              <a:t>movilidad</a:t>
            </a:r>
            <a:r>
              <a:rPr lang="fr-FR" sz="2500" dirty="0">
                <a:latin typeface="Bahnschrift" panose="020B0502040204020203" pitchFamily="34" charset="0"/>
              </a:rPr>
              <a:t>.</a:t>
            </a:r>
            <a:endParaRPr lang="fr-FR" sz="30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3720</Words>
  <Application>Microsoft Office PowerPoint</Application>
  <PresentationFormat>Grand écran</PresentationFormat>
  <Paragraphs>740</Paragraphs>
  <Slides>33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45" baseType="lpstr">
      <vt:lpstr>Arial</vt:lpstr>
      <vt:lpstr>Bahnschrift</vt:lpstr>
      <vt:lpstr>Calibri</vt:lpstr>
      <vt:lpstr>Calibri Light</vt:lpstr>
      <vt:lpstr>Cambria Math</vt:lpstr>
      <vt:lpstr>Century Gothic</vt:lpstr>
      <vt:lpstr>Garamond</vt:lpstr>
      <vt:lpstr>Times New Roman</vt:lpstr>
      <vt:lpstr>Wingdings</vt:lpstr>
      <vt:lpstr>Tema de Office</vt:lpstr>
      <vt:lpstr>Office Theme</vt:lpstr>
      <vt:lpstr>1_Office Theme</vt:lpstr>
      <vt:lpstr>¿Cómo nos movemos y cuánto CO2 emitimos  hoy en día? </vt:lpstr>
      <vt:lpstr>Analizar la huella ambiental de los viajes a partir de microdatos de encuestas de movilidad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Bibliografía (1/2)</vt:lpstr>
      <vt:lpstr>Bibliografía (2/2)</vt:lpstr>
      <vt:lpstr>Gracias por su atención</vt:lpstr>
      <vt:lpstr>Anexos</vt:lpstr>
      <vt:lpstr>Présentation PowerPoint</vt:lpstr>
      <vt:lpstr>Présentation PowerPoint</vt:lpstr>
      <vt:lpstr>Présentation PowerPoint</vt:lpstr>
      <vt:lpstr>Palma ratios de intensidades de uso</vt:lpstr>
      <vt:lpstr>Présentation PowerPoint</vt:lpstr>
      <vt:lpstr>Présentation PowerPoint</vt:lpstr>
      <vt:lpstr>Présentation PowerPoint</vt:lpstr>
      <vt:lpstr>¿Movilidad sostenible?</vt:lpstr>
      <vt:lpstr>Desarrollo de la tesis</vt:lpstr>
      <vt:lpstr>¿Movilidad sostenible?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de la tesis</dc:title>
  <dc:creator>Hugo Robin Thomas</dc:creator>
  <cp:lastModifiedBy>Hugo THOMAS</cp:lastModifiedBy>
  <cp:revision>73</cp:revision>
  <dcterms:created xsi:type="dcterms:W3CDTF">2023-10-09T23:19:52Z</dcterms:created>
  <dcterms:modified xsi:type="dcterms:W3CDTF">2024-11-13T15:05:56Z</dcterms:modified>
</cp:coreProperties>
</file>