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64" r:id="rId2"/>
  </p:sldMasterIdLst>
  <p:notesMasterIdLst>
    <p:notesMasterId r:id="rId16"/>
  </p:notesMasterIdLst>
  <p:sldIdLst>
    <p:sldId id="256" r:id="rId3"/>
    <p:sldId id="549" r:id="rId4"/>
    <p:sldId id="368" r:id="rId5"/>
    <p:sldId id="313" r:id="rId6"/>
    <p:sldId id="543" r:id="rId7"/>
    <p:sldId id="539" r:id="rId8"/>
    <p:sldId id="540" r:id="rId9"/>
    <p:sldId id="541" r:id="rId10"/>
    <p:sldId id="554" r:id="rId11"/>
    <p:sldId id="544" r:id="rId12"/>
    <p:sldId id="555" r:id="rId13"/>
    <p:sldId id="523" r:id="rId14"/>
    <p:sldId id="550" r:id="rId15"/>
  </p:sldIdLst>
  <p:sldSz cx="9144000" cy="5143500" type="screen16x9"/>
  <p:notesSz cx="666273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46" autoAdjust="0"/>
  </p:normalViewPr>
  <p:slideViewPr>
    <p:cSldViewPr snapToGrid="0">
      <p:cViewPr varScale="1">
        <p:scale>
          <a:sx n="95" d="100"/>
          <a:sy n="95" d="100"/>
        </p:scale>
        <p:origin x="666"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813"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274" y="4715153"/>
            <a:ext cx="533019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23813"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latin typeface="Times New Roman" charset="0"/>
              </a:rPr>
              <a:t>Cette présentation vise à vous présenter le résultat d’un travail collaboratif :  le guide des …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fr-FR" dirty="0"/>
              <a:t>l’étape 3 « Collecter » la partie droite présente les sous chapitres de cette étape :</a:t>
            </a:r>
          </a:p>
          <a:p>
            <a:pPr marL="0" lvl="0" indent="0" algn="l" rtl="0">
              <a:spcBef>
                <a:spcPts val="0"/>
              </a:spcBef>
              <a:spcAft>
                <a:spcPts val="0"/>
              </a:spcAft>
              <a:buNone/>
            </a:pPr>
            <a:r>
              <a:rPr lang="fr-FR" dirty="0"/>
              <a:t>Le corps du document est un focus sur le point « Les cahiers de laboratoire ». Dans le corps du texte, nous accédons à des présentations provenant des réseaux, comme ici une présentation dans le cadre d’un atelier </a:t>
            </a:r>
            <a:r>
              <a:rPr lang="fr-FR" dirty="0" err="1"/>
              <a:t>Dialod’IST</a:t>
            </a:r>
            <a:endParaRPr lang="fr-FR" dirty="0"/>
          </a:p>
          <a:p>
            <a:pPr marL="0" lvl="0" indent="0" algn="l" rtl="0">
              <a:spcBef>
                <a:spcPts val="0"/>
              </a:spcBef>
              <a:spcAft>
                <a:spcPts val="0"/>
              </a:spcAft>
              <a:buNone/>
            </a:pPr>
            <a:endParaRPr lang="fr-FR" dirty="0"/>
          </a:p>
        </p:txBody>
      </p:sp>
      <p:sp>
        <p:nvSpPr>
          <p:cNvPr id="4" name="Espace réservé du numéro de diapositive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3704C-A0BC-6E45-8845-F8736B9214A6}"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1806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r>
              <a:rPr lang="fr-FR" dirty="0"/>
              <a:t>Dans cette étape Préserver et archiver, nous essayons de clarifier par exemple les notions de stockage, sauvegarde, archivage…</a:t>
            </a:r>
          </a:p>
        </p:txBody>
      </p:sp>
      <p:sp>
        <p:nvSpPr>
          <p:cNvPr id="4" name="Espace réservé du numéro de diapositive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3704C-A0BC-6E45-8845-F8736B9214A6}"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0798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90720" indent="0">
              <a:lnSpc>
                <a:spcPct val="115000"/>
              </a:lnSpc>
              <a:spcBef>
                <a:spcPts val="899"/>
              </a:spcBef>
              <a:buClr>
                <a:srgbClr val="695D46"/>
              </a:buClr>
              <a:buFont typeface="Open Sans"/>
              <a:buNone/>
            </a:pPr>
            <a:r>
              <a:rPr lang="fr-FR" sz="1100" spc="-1" dirty="0">
                <a:solidFill>
                  <a:srgbClr val="1C4587"/>
                </a:solidFill>
                <a:latin typeface="Arial"/>
                <a:ea typeface="Open Sans"/>
              </a:rPr>
              <a:t>Ce guide n’est pas exhaustif </a:t>
            </a:r>
            <a:r>
              <a:rPr lang="fr-FR" sz="1100" spc="-1" dirty="0">
                <a:solidFill>
                  <a:srgbClr val="695D46"/>
                </a:solidFill>
                <a:latin typeface="Arial"/>
                <a:ea typeface="Open Sans"/>
              </a:rPr>
              <a:t>puisqu’il est le reflet des sujets abordés dans le cadre des actions des réseaux impliqués dans la rédaction du guide.</a:t>
            </a:r>
          </a:p>
          <a:p>
            <a:pPr marL="90720" indent="0">
              <a:lnSpc>
                <a:spcPct val="115000"/>
              </a:lnSpc>
              <a:spcBef>
                <a:spcPts val="899"/>
              </a:spcBef>
              <a:buClr>
                <a:srgbClr val="695D46"/>
              </a:buClr>
              <a:buFont typeface="Arial"/>
              <a:buNone/>
            </a:pPr>
            <a:endParaRPr lang="fr-FR" sz="1100" spc="-1" dirty="0">
              <a:solidFill>
                <a:srgbClr val="1C4587"/>
              </a:solidFill>
              <a:latin typeface="Arial"/>
              <a:ea typeface="Arial"/>
            </a:endParaRPr>
          </a:p>
          <a:p>
            <a:pPr marL="90720" indent="0">
              <a:lnSpc>
                <a:spcPct val="115000"/>
              </a:lnSpc>
              <a:spcBef>
                <a:spcPts val="899"/>
              </a:spcBef>
              <a:buClr>
                <a:srgbClr val="695D46"/>
              </a:buClr>
              <a:buFont typeface="Arial"/>
              <a:buNone/>
            </a:pPr>
            <a:r>
              <a:rPr lang="fr-FR" sz="1100" spc="-1" dirty="0">
                <a:solidFill>
                  <a:srgbClr val="695D46"/>
                </a:solidFill>
                <a:latin typeface="Arial"/>
                <a:ea typeface="Open Sans"/>
              </a:rPr>
              <a:t>n</a:t>
            </a:r>
            <a:r>
              <a:rPr lang="fr-FR" sz="1100" spc="-1" dirty="0">
                <a:solidFill>
                  <a:srgbClr val="695D46"/>
                </a:solidFill>
                <a:latin typeface="Arial"/>
                <a:ea typeface="Arial"/>
              </a:rPr>
              <a:t>ous invitons d’autres réseaux, d’autres entités à</a:t>
            </a:r>
            <a:r>
              <a:rPr lang="fr-FR" sz="1100" spc="-1" dirty="0">
                <a:solidFill>
                  <a:srgbClr val="1C4587"/>
                </a:solidFill>
                <a:latin typeface="Arial"/>
                <a:ea typeface="Arial"/>
              </a:rPr>
              <a:t> nous rejoindre et participer à la prochaine version … </a:t>
            </a:r>
            <a:r>
              <a:rPr lang="fr-FR" sz="1100" spc="-1" dirty="0">
                <a:solidFill>
                  <a:srgbClr val="695D46"/>
                </a:solidFill>
                <a:latin typeface="Arial"/>
                <a:ea typeface="Open Sans"/>
              </a:rPr>
              <a:t>en apportant leurs pratiques métiers dans le cadre de la gestion des données</a:t>
            </a:r>
            <a:endParaRPr lang="fr-FR" sz="1100" spc="-1" dirty="0">
              <a:solidFill>
                <a:srgbClr val="000000"/>
              </a:solidFill>
              <a:latin typeface="Arial"/>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1555924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427813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9a439757f_0_90:notes"/>
          <p:cNvSpPr>
            <a:spLocks noGrp="1" noRot="1" noChangeAspect="1"/>
          </p:cNvSpPr>
          <p:nvPr>
            <p:ph type="sldImg" idx="2"/>
          </p:nvPr>
        </p:nvSpPr>
        <p:spPr>
          <a:xfrm>
            <a:off x="23813"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9a439757f_0_90:notes"/>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120960" indent="0" algn="l" defTabSz="406400" rtl="0" eaLnBrk="0" fontAlgn="base" hangingPunct="0">
              <a:lnSpc>
                <a:spcPct val="115000"/>
              </a:lnSpc>
              <a:spcBef>
                <a:spcPct val="30000"/>
              </a:spcBef>
              <a:spcAft>
                <a:spcPct val="0"/>
              </a:spcAft>
              <a:buClr>
                <a:srgbClr val="000000"/>
              </a:buClr>
              <a:buSzPct val="100000"/>
              <a:buFont typeface="Times New Roman" charset="0"/>
              <a:buNone/>
            </a:pPr>
            <a:r>
              <a:rPr lang="fr-FR" sz="1100" b="0" i="0" kern="1200" dirty="0">
                <a:solidFill>
                  <a:srgbClr val="000000"/>
                </a:solidFill>
                <a:effectLst/>
                <a:latin typeface="Times New Roman" pitchFamily="18" charset="0"/>
                <a:ea typeface="ＭＳ Ｐゴシック" charset="0"/>
              </a:rPr>
              <a:t>Quel est le contexte national sur cette problématique :</a:t>
            </a:r>
          </a:p>
          <a:p>
            <a:pPr marL="120960" indent="0" algn="l" defTabSz="406400" rtl="0" eaLnBrk="0" fontAlgn="base" hangingPunct="0">
              <a:lnSpc>
                <a:spcPct val="115000"/>
              </a:lnSpc>
              <a:spcBef>
                <a:spcPct val="30000"/>
              </a:spcBef>
              <a:spcAft>
                <a:spcPct val="0"/>
              </a:spcAft>
              <a:buClr>
                <a:srgbClr val="000000"/>
              </a:buClr>
              <a:buSzPct val="100000"/>
              <a:buFont typeface="Times New Roman" charset="0"/>
              <a:buNone/>
            </a:pPr>
            <a:r>
              <a:rPr lang="fr-FR" sz="1800" dirty="0"/>
              <a:t>On parle beaucoup ces dernières années de science ouverte avec un environnement en constante évolution. Citons :</a:t>
            </a:r>
          </a:p>
          <a:p>
            <a:pPr marL="120960" indent="0" algn="l" defTabSz="406400" rtl="0" eaLnBrk="0" fontAlgn="base" hangingPunct="0">
              <a:lnSpc>
                <a:spcPct val="115000"/>
              </a:lnSpc>
              <a:spcBef>
                <a:spcPct val="30000"/>
              </a:spcBef>
              <a:spcAft>
                <a:spcPct val="0"/>
              </a:spcAft>
              <a:buClr>
                <a:srgbClr val="000000"/>
              </a:buClr>
              <a:buSzPct val="100000"/>
              <a:buFont typeface="Times New Roman" charset="0"/>
              <a:buNone/>
            </a:pPr>
            <a:r>
              <a:rPr lang="fr-FR" sz="1800" dirty="0"/>
              <a:t>Ces initiatives visent à fixer les orientations en matière de gestion FAIR des données</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51132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7538" y="1143000"/>
            <a:ext cx="5486400" cy="3086100"/>
          </a:xfrm>
        </p:spPr>
      </p:sp>
      <p:sp>
        <p:nvSpPr>
          <p:cNvPr id="3" name="Espace réservé des commentaires 2"/>
          <p:cNvSpPr>
            <a:spLocks noGrp="1"/>
          </p:cNvSpPr>
          <p:nvPr>
            <p:ph type="body" idx="1"/>
          </p:nvPr>
        </p:nvSpPr>
        <p:spPr/>
        <p:txBody>
          <a:bodyPr/>
          <a:lstStyle/>
          <a:p>
            <a:pPr marL="158750" marR="0" lvl="0" indent="0" algn="l" defTabSz="372384" rtl="0" eaLnBrk="1" fontAlgn="auto" latinLnBrk="0" hangingPunct="1">
              <a:lnSpc>
                <a:spcPct val="100000"/>
              </a:lnSpc>
              <a:spcBef>
                <a:spcPts val="0"/>
              </a:spcBef>
              <a:spcAft>
                <a:spcPts val="0"/>
              </a:spcAft>
              <a:buClr>
                <a:srgbClr val="000000"/>
              </a:buClr>
              <a:buSzPts val="1100"/>
              <a:buFont typeface="Arial"/>
              <a:buNone/>
              <a:tabLst/>
              <a:defRPr/>
            </a:pPr>
            <a:r>
              <a:rPr lang="fr-FR" sz="1100" dirty="0"/>
              <a:t>Les enjeux du partage des données sont scientifiques (permettre l'exploitation des résultats de recherche antérieurs), économiques (éviter la duplication des efforts)  et sociétaux (transparence du processus scientifique).</a:t>
            </a:r>
          </a:p>
          <a:p>
            <a:pPr marL="158750" indent="0" defTabSz="372384">
              <a:buNone/>
            </a:pPr>
            <a:r>
              <a:rPr lang="fr-FR" sz="1100" b="0" i="0" kern="1200" dirty="0">
                <a:solidFill>
                  <a:srgbClr val="000000"/>
                </a:solidFill>
                <a:effectLst/>
                <a:latin typeface="Times New Roman" pitchFamily="18" charset="0"/>
                <a:ea typeface="ＭＳ Ｐゴシック" charset="0"/>
                <a:cs typeface="ＭＳ Ｐゴシック" charset="0"/>
              </a:rPr>
              <a:t>Dans le même temps, nous devons faire face à une croissance extrême de données produites dans le monde</a:t>
            </a:r>
            <a:r>
              <a:rPr lang="fr-FR" sz="1100" b="0" i="1" kern="1200" dirty="0">
                <a:solidFill>
                  <a:srgbClr val="000000"/>
                </a:solidFill>
                <a:effectLst/>
                <a:latin typeface="Times New Roman" pitchFamily="18" charset="0"/>
                <a:ea typeface="ＭＳ Ｐゴシック" charset="0"/>
                <a:cs typeface="ＭＳ Ｐゴシック" charset="0"/>
              </a:rPr>
              <a:t>: selon plusieurs études, 90% des données produites à l’échelle mondiale l’ont été ces deux dernières années </a:t>
            </a:r>
          </a:p>
          <a:p>
            <a:pPr marL="158750" indent="0" defTabSz="372384">
              <a:buNone/>
            </a:pPr>
            <a:endParaRPr lang="fr-FR" dirty="0"/>
          </a:p>
          <a:p>
            <a:pPr marL="0" marR="0" lvl="0" indent="0" algn="l" defTabSz="406400" rtl="0" eaLnBrk="0" fontAlgn="base" latinLnBrk="0" hangingPunct="0">
              <a:lnSpc>
                <a:spcPct val="100000"/>
              </a:lnSpc>
              <a:spcBef>
                <a:spcPct val="30000"/>
              </a:spcBef>
              <a:spcAft>
                <a:spcPct val="0"/>
              </a:spcAft>
              <a:buClr>
                <a:srgbClr val="000000"/>
              </a:buClr>
              <a:buSzPct val="100000"/>
              <a:buNone/>
              <a:tabLst/>
              <a:defRPr/>
            </a:pPr>
            <a:r>
              <a:rPr lang="fr-FR" sz="1100" b="0" i="0" u="none" strike="noStrike" kern="1200" cap="none" baseline="0" dirty="0">
                <a:solidFill>
                  <a:schemeClr val="tx1"/>
                </a:solidFill>
                <a:latin typeface="Arial"/>
                <a:ea typeface="Arial"/>
                <a:cs typeface="Arial"/>
                <a:sym typeface="Arial"/>
              </a:rPr>
              <a:t>En 2014, une cartographie 3D, combinant des scan-lasers et de la photogrammétrie a été réalisée par société Art Graphique et Patrimoine (AGP) en particulier la charpente connue sous le nom de forêt</a:t>
            </a:r>
            <a:endParaRPr lang="fr-FR" dirty="0"/>
          </a:p>
        </p:txBody>
      </p:sp>
      <p:sp>
        <p:nvSpPr>
          <p:cNvPr id="4" name="Espace réservé du numéro de diapositive 3"/>
          <p:cNvSpPr>
            <a:spLocks noGrp="1"/>
          </p:cNvSpPr>
          <p:nvPr>
            <p:ph type="sldNum" sz="quarter" idx="10"/>
          </p:nvPr>
        </p:nvSpPr>
        <p:spPr/>
        <p:txBody>
          <a:bodyPr/>
          <a:lstStyle/>
          <a:p>
            <a:fld id="{885F6221-6F50-E14B-92CB-690249390E75}" type="slidenum">
              <a:rPr lang="fr-FR" smtClean="0"/>
              <a:pPr/>
              <a:t>3</a:t>
            </a:fld>
            <a:endParaRPr lang="fr-FR"/>
          </a:p>
        </p:txBody>
      </p:sp>
    </p:spTree>
    <p:extLst>
      <p:ext uri="{BB962C8B-B14F-4D97-AF65-F5344CB8AC3E}">
        <p14:creationId xmlns:p14="http://schemas.microsoft.com/office/powerpoint/2010/main" val="151569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1347788"/>
            <a:ext cx="6464300" cy="3636962"/>
          </a:xfrm>
        </p:spPr>
      </p:sp>
      <p:sp>
        <p:nvSpPr>
          <p:cNvPr id="3" name="Espace réservé des commentaires 2"/>
          <p:cNvSpPr>
            <a:spLocks noGrp="1"/>
          </p:cNvSpPr>
          <p:nvPr>
            <p:ph type="body" idx="1"/>
          </p:nvPr>
        </p:nvSpPr>
        <p:spPr/>
        <p:txBody>
          <a:bodyPr/>
          <a:lstStyle/>
          <a:p>
            <a:pPr marL="158750" indent="0">
              <a:buNone/>
            </a:pPr>
            <a:r>
              <a:rPr lang="fr-FR" baseline="0" dirty="0"/>
              <a:t>Il est en effet important de comprendre que l’amélioration de la reproductibilité des expériences passe par la conservation du descriptif et de l’ensemble des éléments associés. Cela est une réponse à la problématique de l’intégrité scientifique</a:t>
            </a:r>
          </a:p>
          <a:p>
            <a:pPr marL="158750" indent="0">
              <a:buNone/>
            </a:pPr>
            <a:endParaRPr lang="fr-FR" dirty="0"/>
          </a:p>
          <a:p>
            <a:endParaRPr lang="fr-FR" baseline="0" dirty="0"/>
          </a:p>
        </p:txBody>
      </p:sp>
      <p:sp>
        <p:nvSpPr>
          <p:cNvPr id="4" name="Espace réservé du numéro de diapositive 3"/>
          <p:cNvSpPr>
            <a:spLocks noGrp="1"/>
          </p:cNvSpPr>
          <p:nvPr>
            <p:ph type="sldNum" sz="quarter" idx="10"/>
          </p:nvPr>
        </p:nvSpPr>
        <p:spPr/>
        <p:txBody>
          <a:bodyPr/>
          <a:lstStyle/>
          <a:p>
            <a:pPr>
              <a:defRPr/>
            </a:pPr>
            <a:fld id="{C895EF22-E5ED-43A0-9EAA-8F1F84F731B8}" type="slidenum">
              <a:rPr lang="fr-FR" smtClean="0"/>
              <a:pPr>
                <a:defRPr/>
              </a:pPr>
              <a:t>4</a:t>
            </a:fld>
            <a:endParaRPr lang="fr-FR"/>
          </a:p>
        </p:txBody>
      </p:sp>
    </p:spTree>
    <p:extLst>
      <p:ext uri="{BB962C8B-B14F-4D97-AF65-F5344CB8AC3E}">
        <p14:creationId xmlns:p14="http://schemas.microsoft.com/office/powerpoint/2010/main" val="266146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r>
              <a:rPr lang="fr-FR" dirty="0"/>
              <a:t>Ce guide est la production de l’Atelier-données. : </a:t>
            </a:r>
          </a:p>
          <a:p>
            <a:pPr marL="158750" indent="0">
              <a:buNone/>
            </a:pPr>
            <a:r>
              <a:rPr lang="fr-FR" dirty="0"/>
              <a:t>Les différents réseaux métiers et technologiques de la MITI ont pour point commun de fédérer une population autour d’un métier ou d’une technologie. </a:t>
            </a:r>
          </a:p>
          <a:p>
            <a:pPr marL="158750" indent="0">
              <a:buNone/>
            </a:pPr>
            <a:r>
              <a:rPr lang="fr-FR" dirty="0"/>
              <a:t>De par leurs missions, ils répondent aux besoins des communautés scientifiques</a:t>
            </a:r>
          </a:p>
          <a:p>
            <a:pPr marL="158750" indent="0">
              <a:buNone/>
            </a:pPr>
            <a:endParaRPr lang="fr-FR" dirty="0"/>
          </a:p>
          <a:p>
            <a:pPr marL="158750" indent="0">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342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r>
              <a:rPr lang="fr-FR" dirty="0"/>
              <a:t>. Voici les réseaux impliqués dans la réalisation de  ce guide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422344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111384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lnSpc>
                <a:spcPct val="115000"/>
              </a:lnSpc>
              <a:spcBef>
                <a:spcPts val="0"/>
              </a:spcBef>
              <a:spcAft>
                <a:spcPts val="1200"/>
              </a:spcAft>
              <a:buClr>
                <a:schemeClr val="dk1"/>
              </a:buClr>
              <a:buSzPts val="1100"/>
              <a:buFont typeface="Arial"/>
              <a:buNone/>
            </a:pPr>
            <a:r>
              <a:rPr lang="fr-FR" dirty="0"/>
              <a:t>Nous avons vu la diversité des réseaux et des métiers impliqués dans la réalisation de ce guide. A cet effet, il a fallu adopter un point de vue commun. Nous avons fait le choix de partir du cycle de vie des données qui nous permet d’une part de structurer nos réflexions et de disposer d’un vocabulaire commun.</a:t>
            </a:r>
          </a:p>
          <a:p>
            <a:pPr marL="0" lvl="0" indent="0" algn="l" rtl="0">
              <a:lnSpc>
                <a:spcPct val="115000"/>
              </a:lnSpc>
              <a:spcBef>
                <a:spcPts val="0"/>
              </a:spcBef>
              <a:spcAft>
                <a:spcPts val="1200"/>
              </a:spcAft>
              <a:buClr>
                <a:schemeClr val="dk1"/>
              </a:buClr>
              <a:buSzPts val="1100"/>
              <a:buFont typeface="Arial"/>
              <a:buNone/>
            </a:pPr>
            <a:endParaRPr lang="fr-FR" dirty="0"/>
          </a:p>
          <a:p>
            <a:pPr marL="158750" indent="0">
              <a:buNone/>
            </a:pPr>
            <a:endParaRPr lang="fr-FR" dirty="0"/>
          </a:p>
        </p:txBody>
      </p:sp>
      <p:sp>
        <p:nvSpPr>
          <p:cNvPr id="4" name="Espace réservé du numéro de diapositive 3"/>
          <p:cNvSpPr>
            <a:spLocks noGrp="1"/>
          </p:cNvSpPr>
          <p:nvPr>
            <p:ph type="sldNum"/>
          </p:nvPr>
        </p:nvSpPr>
        <p:spPr/>
        <p:txBody>
          <a:bodyPr/>
          <a:lstStyle/>
          <a:p>
            <a:pPr>
              <a:defRPr/>
            </a:pPr>
            <a:fld id="{F183704C-A0BC-6E45-8845-F8736B9214A6}" type="slidenum">
              <a:rPr lang="fr-FR" smtClean="0"/>
              <a:pPr>
                <a:defRPr/>
              </a:pPr>
              <a:t>8</a:t>
            </a:fld>
            <a:endParaRPr lang="fr-FR"/>
          </a:p>
        </p:txBody>
      </p:sp>
    </p:spTree>
    <p:extLst>
      <p:ext uri="{BB962C8B-B14F-4D97-AF65-F5344CB8AC3E}">
        <p14:creationId xmlns:p14="http://schemas.microsoft.com/office/powerpoint/2010/main" val="3480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fr-FR" dirty="0"/>
              <a:t>Pour ce guide, nous avons utilisé </a:t>
            </a:r>
            <a:r>
              <a:rPr lang="fr-FR" dirty="0" err="1"/>
              <a:t>jupyter</a:t>
            </a:r>
            <a:r>
              <a:rPr lang="fr-FR" dirty="0"/>
              <a:t> book qui permet à partir d’une collection de fichiers au format </a:t>
            </a:r>
            <a:r>
              <a:rPr lang="fr-FR" dirty="0" err="1"/>
              <a:t>markdown</a:t>
            </a:r>
            <a:r>
              <a:rPr lang="fr-FR" dirty="0"/>
              <a:t> de générer un site web en html. </a:t>
            </a:r>
          </a:p>
          <a:p>
            <a:pPr marL="0" lvl="0" indent="0" algn="l" rtl="0">
              <a:spcBef>
                <a:spcPts val="0"/>
              </a:spcBef>
              <a:spcAft>
                <a:spcPts val="0"/>
              </a:spcAft>
              <a:buNone/>
            </a:pPr>
            <a:r>
              <a:rPr lang="fr-FR" dirty="0"/>
              <a:t>Voici la structuration du guide. vous trouverez sur le menu de gauche la structuration du guide axé sur les différentes étapes du cycle de vie : Imaginer et préparer, Concevoir et planifier,  Collecter, Traiter, Analyser, Préserver et archiver et Publier et diffuser.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Dans notre exemple nous avons sélectionné l’étape 2 « Concevoir et </a:t>
            </a:r>
            <a:r>
              <a:rPr lang="fr-FR" dirty="0" err="1"/>
              <a:t>planifierr</a:t>
            </a:r>
            <a:r>
              <a:rPr lang="fr-FR" dirty="0"/>
              <a:t> » la partie droite présente les sous chapitres de cette étape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Le corps du document est un focus sur le point « Analyse de risques ». Dans le corps du texte, nous accédons à des présentations provenant des réseaux, </a:t>
            </a:r>
          </a:p>
        </p:txBody>
      </p:sp>
      <p:sp>
        <p:nvSpPr>
          <p:cNvPr id="4" name="Espace réservé du numéro de diapositive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3704C-A0BC-6E45-8845-F8736B9214A6}"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831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2" name="Google Shape;12;p2"/>
          <p:cNvGrpSpPr/>
          <p:nvPr/>
        </p:nvGrpSpPr>
        <p:grpSpPr>
          <a:xfrm>
            <a:off x="1003666" y="1174399"/>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3666" y="3833232"/>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6750" y="2975332"/>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dirty="0"/>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hasCustomPrompt="1"/>
          </p:nvPr>
        </p:nvSpPr>
        <p:spPr/>
        <p:txBody>
          <a:body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Rectangle 5"/>
          <p:cNvSpPr>
            <a:spLocks noGrp="1" noChangeArrowheads="1"/>
          </p:cNvSpPr>
          <p:nvPr>
            <p:ph type="sldNum" idx="12"/>
          </p:nvPr>
        </p:nvSpPr>
        <p:spPr>
          <a:ln/>
        </p:spPr>
        <p:txBody>
          <a:bodyPr/>
          <a:lstStyle>
            <a:lvl1pPr>
              <a:defRPr/>
            </a:lvl1pPr>
          </a:lstStyle>
          <a:p>
            <a:pPr>
              <a:defRPr/>
            </a:pPr>
            <a:fld id="{C1DB60F1-B213-4140-9DAF-9D79D41B9B2D}" type="slidenum">
              <a:rPr lang="fr-FR"/>
              <a:pPr>
                <a:defRPr/>
              </a:pPr>
              <a:t>‹N°›</a:t>
            </a:fld>
            <a:endParaRPr lang="fr-FR"/>
          </a:p>
        </p:txBody>
      </p:sp>
    </p:spTree>
    <p:extLst>
      <p:ext uri="{BB962C8B-B14F-4D97-AF65-F5344CB8AC3E}">
        <p14:creationId xmlns:p14="http://schemas.microsoft.com/office/powerpoint/2010/main" val="100022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11760" y="444960"/>
            <a:ext cx="8520120" cy="707040"/>
          </a:xfrm>
          <a:prstGeom prst="rect">
            <a:avLst/>
          </a:prstGeom>
        </p:spPr>
        <p:txBody>
          <a:bodyPr lIns="0" tIns="0" rIns="0" bIns="0" anchor="ctr">
            <a:noAutofit/>
          </a:bodyPr>
          <a:lstStyle/>
          <a:p>
            <a:endParaRPr lang="fr-FR" sz="1050" b="0" strike="noStrike" spc="-1">
              <a:solidFill>
                <a:srgbClr val="000000"/>
              </a:solidFill>
              <a:latin typeface="Arial"/>
            </a:endParaRPr>
          </a:p>
        </p:txBody>
      </p:sp>
      <p:sp>
        <p:nvSpPr>
          <p:cNvPr id="54" name="PlaceHolder 2"/>
          <p:cNvSpPr>
            <a:spLocks noGrp="1"/>
          </p:cNvSpPr>
          <p:nvPr>
            <p:ph type="body"/>
          </p:nvPr>
        </p:nvSpPr>
        <p:spPr>
          <a:xfrm>
            <a:off x="311760" y="1266120"/>
            <a:ext cx="3999600" cy="3302280"/>
          </a:xfrm>
          <a:prstGeom prst="rect">
            <a:avLst/>
          </a:prstGeom>
        </p:spPr>
        <p:txBody>
          <a:bodyPr lIns="0" tIns="0" rIns="0" bIns="0">
            <a:normAutofit/>
          </a:bodyPr>
          <a:lstStyle/>
          <a:p>
            <a:endParaRPr lang="fr-FR" sz="1050" b="0" strike="noStrike" spc="-1">
              <a:solidFill>
                <a:srgbClr val="000000"/>
              </a:solidFill>
              <a:latin typeface="Arial"/>
            </a:endParaRPr>
          </a:p>
        </p:txBody>
      </p:sp>
    </p:spTree>
    <p:extLst>
      <p:ext uri="{BB962C8B-B14F-4D97-AF65-F5344CB8AC3E}">
        <p14:creationId xmlns:p14="http://schemas.microsoft.com/office/powerpoint/2010/main" val="271876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11760" y="444960"/>
            <a:ext cx="8520120" cy="707040"/>
          </a:xfrm>
          <a:prstGeom prst="rect">
            <a:avLst/>
          </a:prstGeom>
        </p:spPr>
        <p:txBody>
          <a:bodyPr lIns="0" tIns="0" rIns="0" bIns="0" anchor="ctr">
            <a:noAutofit/>
          </a:bodyPr>
          <a:lstStyle/>
          <a:p>
            <a:endParaRPr lang="fr-FR" sz="1050" b="0" strike="noStrike" spc="-1">
              <a:solidFill>
                <a:srgbClr val="000000"/>
              </a:solidFill>
              <a:latin typeface="Arial"/>
            </a:endParaRPr>
          </a:p>
        </p:txBody>
      </p:sp>
      <p:sp>
        <p:nvSpPr>
          <p:cNvPr id="96" name="PlaceHolder 2"/>
          <p:cNvSpPr>
            <a:spLocks noGrp="1"/>
          </p:cNvSpPr>
          <p:nvPr>
            <p:ph type="body"/>
          </p:nvPr>
        </p:nvSpPr>
        <p:spPr>
          <a:xfrm>
            <a:off x="311760" y="1266120"/>
            <a:ext cx="1951560" cy="3302280"/>
          </a:xfrm>
          <a:prstGeom prst="rect">
            <a:avLst/>
          </a:prstGeom>
        </p:spPr>
        <p:txBody>
          <a:bodyPr lIns="0" tIns="0" rIns="0" bIns="0">
            <a:normAutofit/>
          </a:bodyPr>
          <a:lstStyle/>
          <a:p>
            <a:endParaRPr lang="fr-FR" sz="1050" b="0" strike="noStrike" spc="-1">
              <a:solidFill>
                <a:srgbClr val="000000"/>
              </a:solidFill>
              <a:latin typeface="Arial"/>
            </a:endParaRPr>
          </a:p>
        </p:txBody>
      </p:sp>
      <p:sp>
        <p:nvSpPr>
          <p:cNvPr id="97" name="PlaceHolder 3"/>
          <p:cNvSpPr>
            <a:spLocks noGrp="1"/>
          </p:cNvSpPr>
          <p:nvPr>
            <p:ph type="body"/>
          </p:nvPr>
        </p:nvSpPr>
        <p:spPr>
          <a:xfrm>
            <a:off x="2361240" y="1266120"/>
            <a:ext cx="1951560" cy="3302280"/>
          </a:xfrm>
          <a:prstGeom prst="rect">
            <a:avLst/>
          </a:prstGeom>
        </p:spPr>
        <p:txBody>
          <a:bodyPr lIns="0" tIns="0" rIns="0" bIns="0">
            <a:normAutofit/>
          </a:bodyPr>
          <a:lstStyle/>
          <a:p>
            <a:endParaRPr lang="fr-FR" sz="1050" b="0" strike="noStrike" spc="-1">
              <a:solidFill>
                <a:srgbClr val="000000"/>
              </a:solidFill>
              <a:latin typeface="Arial"/>
            </a:endParaRPr>
          </a:p>
        </p:txBody>
      </p:sp>
    </p:spTree>
    <p:extLst>
      <p:ext uri="{BB962C8B-B14F-4D97-AF65-F5344CB8AC3E}">
        <p14:creationId xmlns:p14="http://schemas.microsoft.com/office/powerpoint/2010/main" val="2282292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présentation">
    <p:spTree>
      <p:nvGrpSpPr>
        <p:cNvPr id="1" name=""/>
        <p:cNvGrpSpPr/>
        <p:nvPr/>
      </p:nvGrpSpPr>
      <p:grpSpPr>
        <a:xfrm>
          <a:off x="0" y="0"/>
          <a:ext cx="0" cy="0"/>
          <a:chOff x="0" y="0"/>
          <a:chExt cx="0" cy="0"/>
        </a:xfrm>
      </p:grpSpPr>
      <p:pic>
        <p:nvPicPr>
          <p:cNvPr id="6" name="Espace réservé pour une image  9">
            <a:extLst>
              <a:ext uri="{FF2B5EF4-FFF2-40B4-BE49-F238E27FC236}">
                <a16:creationId xmlns:a16="http://schemas.microsoft.com/office/drawing/2014/main" id="{D29807B5-6018-8D4D-A944-EDC2C213553F}"/>
              </a:ext>
            </a:extLst>
          </p:cNvPr>
          <p:cNvPicPr preferRelativeResize="0">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0" y="1722571"/>
            <a:ext cx="9144000" cy="3392286"/>
          </a:xfrm>
          <a:prstGeom prst="rect">
            <a:avLst/>
          </a:prstGeom>
        </p:spPr>
      </p:pic>
      <p:pic>
        <p:nvPicPr>
          <p:cNvPr id="9" name="Image 8">
            <a:extLst>
              <a:ext uri="{FF2B5EF4-FFF2-40B4-BE49-F238E27FC236}">
                <a16:creationId xmlns:a16="http://schemas.microsoft.com/office/drawing/2014/main" id="{CF0F8713-BB46-BB4A-99BF-AC36498D12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411023" y="139223"/>
            <a:ext cx="756000" cy="756000"/>
          </a:xfrm>
          <a:prstGeom prst="rect">
            <a:avLst/>
          </a:prstGeom>
        </p:spPr>
      </p:pic>
      <p:sp>
        <p:nvSpPr>
          <p:cNvPr id="14" name="Espace réservé du texte 13">
            <a:extLst>
              <a:ext uri="{FF2B5EF4-FFF2-40B4-BE49-F238E27FC236}">
                <a16:creationId xmlns:a16="http://schemas.microsoft.com/office/drawing/2014/main" id="{BC7CF547-C14D-F944-B67B-441514AF1E1B}"/>
              </a:ext>
              <a:ext uri="{C183D7F6-B498-43B3-948B-1728B52AA6E4}">
                <adec:decorative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lang="fr-FR" sz="1800" b="1" i="0" kern="1200" baseline="0" dirty="0">
                <a:solidFill>
                  <a:schemeClr val="accent4"/>
                </a:solidFill>
                <a:latin typeface="Arial" panose="020B0604020202020204" pitchFamily="34" charset="0"/>
                <a:ea typeface="+mn-ea"/>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LA SCIENCE OUVERTE :</a:t>
            </a:r>
          </a:p>
          <a:p>
            <a:pPr lvl="0"/>
            <a:r>
              <a:rPr lang="fr-FR" dirty="0"/>
              <a:t>vers les connaissances partagées </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1" y="1289842"/>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Comment rendre les données FAIR en s'appuyant sur le guide de bonnes pratiques sur la gestion des données de la recherche de l'Atelier Données ?</a:t>
            </a:r>
          </a:p>
        </p:txBody>
      </p:sp>
      <p:sp>
        <p:nvSpPr>
          <p:cNvPr id="10" name="Espace réservé du texte 20">
            <a:extLst>
              <a:ext uri="{FF2B5EF4-FFF2-40B4-BE49-F238E27FC236}">
                <a16:creationId xmlns:a16="http://schemas.microsoft.com/office/drawing/2014/main" id="{58105913-781A-DE4A-A852-F00253D54FA2}"/>
              </a:ext>
            </a:extLst>
          </p:cNvPr>
          <p:cNvSpPr>
            <a:spLocks noGrp="1"/>
          </p:cNvSpPr>
          <p:nvPr>
            <p:ph type="body" sz="quarter" idx="14" hasCustomPrompt="1"/>
          </p:nvPr>
        </p:nvSpPr>
        <p:spPr>
          <a:xfrm>
            <a:off x="1872916" y="3567762"/>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19 – 20 octobre 2021, Meudon</a:t>
            </a:r>
          </a:p>
        </p:txBody>
      </p:sp>
      <p:sp>
        <p:nvSpPr>
          <p:cNvPr id="11" name="Espace réservé du texte 22">
            <a:extLst>
              <a:ext uri="{FF2B5EF4-FFF2-40B4-BE49-F238E27FC236}">
                <a16:creationId xmlns:a16="http://schemas.microsoft.com/office/drawing/2014/main" id="{6BA39A7A-3F08-B84A-975D-C39EDADFDA37}"/>
              </a:ext>
            </a:extLst>
          </p:cNvPr>
          <p:cNvSpPr>
            <a:spLocks noGrp="1"/>
          </p:cNvSpPr>
          <p:nvPr>
            <p:ph type="body" sz="quarter" idx="15" hasCustomPrompt="1"/>
          </p:nvPr>
        </p:nvSpPr>
        <p:spPr>
          <a:xfrm>
            <a:off x="1872917"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Alain Rivet, CERMAV </a:t>
            </a:r>
          </a:p>
          <a:p>
            <a:r>
              <a:rPr lang="fr-FR" dirty="0" err="1"/>
              <a:t>Genevieève</a:t>
            </a:r>
            <a:r>
              <a:rPr lang="fr-FR" dirty="0"/>
              <a:t> </a:t>
            </a:r>
            <a:r>
              <a:rPr lang="fr-FR" dirty="0" err="1"/>
              <a:t>Romier</a:t>
            </a:r>
            <a:r>
              <a:rPr lang="fr-FR" dirty="0"/>
              <a:t>  (CC IN2P3)</a:t>
            </a:r>
          </a:p>
        </p:txBody>
      </p:sp>
    </p:spTree>
    <p:extLst>
      <p:ext uri="{BB962C8B-B14F-4D97-AF65-F5344CB8AC3E}">
        <p14:creationId xmlns:p14="http://schemas.microsoft.com/office/powerpoint/2010/main" val="4044938219"/>
      </p:ext>
    </p:extLst>
  </p:cSld>
  <p:clrMapOvr>
    <a:masterClrMapping/>
  </p:clrMapOvr>
  <p:extLst mod="1">
    <p:ext uri="{DCECCB84-F9BA-43D5-87BE-67443E8EF086}">
      <p15:sldGuideLst xmlns:p15="http://schemas.microsoft.com/office/powerpoint/2012/main">
        <p15:guide id="1" pos="10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présentation vier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0F8713-BB46-BB4A-99BF-AC36498D12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52656" y="225369"/>
            <a:ext cx="756000" cy="756000"/>
          </a:xfrm>
          <a:prstGeom prst="rect">
            <a:avLst/>
          </a:prstGeom>
        </p:spPr>
      </p:pic>
      <p:sp>
        <p:nvSpPr>
          <p:cNvPr id="14" name="Espace réservé du texte 13">
            <a:extLst>
              <a:ext uri="{FF2B5EF4-FFF2-40B4-BE49-F238E27FC236}">
                <a16:creationId xmlns:a16="http://schemas.microsoft.com/office/drawing/2014/main" id="{BC7CF547-C14D-F944-B67B-441514AF1E1B}"/>
              </a:ext>
              <a:ext uri="{C183D7F6-B498-43B3-948B-1728B52AA6E4}">
                <adec:decorative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0" y="1318485"/>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
        <p:nvSpPr>
          <p:cNvPr id="10" name="Espace réservé du texte 20">
            <a:extLst>
              <a:ext uri="{FF2B5EF4-FFF2-40B4-BE49-F238E27FC236}">
                <a16:creationId xmlns:a16="http://schemas.microsoft.com/office/drawing/2014/main" id="{58105913-781A-DE4A-A852-F00253D54FA2}"/>
              </a:ext>
            </a:extLst>
          </p:cNvPr>
          <p:cNvSpPr>
            <a:spLocks noGrp="1"/>
          </p:cNvSpPr>
          <p:nvPr>
            <p:ph type="body" sz="quarter" idx="14" hasCustomPrompt="1"/>
          </p:nvPr>
        </p:nvSpPr>
        <p:spPr>
          <a:xfrm>
            <a:off x="1872916" y="3567762"/>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13 MAI 2019 (Insérez date du jour)</a:t>
            </a:r>
          </a:p>
        </p:txBody>
      </p:sp>
      <p:sp>
        <p:nvSpPr>
          <p:cNvPr id="11" name="Espace réservé du texte 22">
            <a:extLst>
              <a:ext uri="{FF2B5EF4-FFF2-40B4-BE49-F238E27FC236}">
                <a16:creationId xmlns:a16="http://schemas.microsoft.com/office/drawing/2014/main" id="{6BA39A7A-3F08-B84A-975D-C39EDADFDA37}"/>
              </a:ext>
            </a:extLst>
          </p:cNvPr>
          <p:cNvSpPr>
            <a:spLocks noGrp="1"/>
          </p:cNvSpPr>
          <p:nvPr>
            <p:ph type="body" sz="quarter" idx="15" hasCustomPrompt="1"/>
          </p:nvPr>
        </p:nvSpPr>
        <p:spPr>
          <a:xfrm>
            <a:off x="1872917"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CNRS – Nom du laboratoire/direction</a:t>
            </a:r>
          </a:p>
        </p:txBody>
      </p:sp>
      <p:sp>
        <p:nvSpPr>
          <p:cNvPr id="8" name="Espace réservé pour une image  5">
            <a:extLst>
              <a:ext uri="{FF2B5EF4-FFF2-40B4-BE49-F238E27FC236}">
                <a16:creationId xmlns:a16="http://schemas.microsoft.com/office/drawing/2014/main" id="{2206D319-F0CF-0540-825B-A4612FD03AF2}"/>
              </a:ext>
            </a:extLst>
          </p:cNvPr>
          <p:cNvSpPr>
            <a:spLocks noGrp="1"/>
          </p:cNvSpPr>
          <p:nvPr>
            <p:ph type="pic" sz="quarter" idx="17" hasCustomPrompt="1"/>
          </p:nvPr>
        </p:nvSpPr>
        <p:spPr>
          <a:xfrm>
            <a:off x="0" y="1752300"/>
            <a:ext cx="9144000" cy="3391200"/>
          </a:xfrm>
          <a:prstGeom prst="rect">
            <a:avLst/>
          </a:prstGeom>
          <a:solidFill>
            <a:schemeClr val="bg1">
              <a:lumMod val="95000"/>
            </a:schemeClr>
          </a:solidFill>
          <a:ln>
            <a:noFill/>
          </a:ln>
        </p:spPr>
        <p:txBody>
          <a:bodyPr lIns="1440000" tIns="1224000" rIns="1440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 puis placez en arrière-plan</a:t>
            </a:r>
          </a:p>
        </p:txBody>
      </p:sp>
      <p:pic>
        <p:nvPicPr>
          <p:cNvPr id="12" name="Image 11">
            <a:extLst>
              <a:ext uri="{FF2B5EF4-FFF2-40B4-BE49-F238E27FC236}">
                <a16:creationId xmlns:a16="http://schemas.microsoft.com/office/drawing/2014/main" id="{4FB7DC59-CD8C-477B-AF36-356240672DE6}"/>
              </a:ext>
            </a:extLst>
          </p:cNvPr>
          <p:cNvPicPr>
            <a:picLocks noChangeAspect="1"/>
          </p:cNvPicPr>
          <p:nvPr userDrawn="1"/>
        </p:nvPicPr>
        <p:blipFill>
          <a:blip r:embed="rId3"/>
          <a:stretch>
            <a:fillRect/>
          </a:stretch>
        </p:blipFill>
        <p:spPr>
          <a:xfrm>
            <a:off x="466928" y="1098083"/>
            <a:ext cx="520505" cy="532024"/>
          </a:xfrm>
          <a:prstGeom prst="rect">
            <a:avLst/>
          </a:prstGeom>
        </p:spPr>
      </p:pic>
    </p:spTree>
    <p:extLst>
      <p:ext uri="{BB962C8B-B14F-4D97-AF65-F5344CB8AC3E}">
        <p14:creationId xmlns:p14="http://schemas.microsoft.com/office/powerpoint/2010/main" val="2208534060"/>
      </p:ext>
    </p:extLst>
  </p:cSld>
  <p:clrMapOvr>
    <a:masterClrMapping/>
  </p:clrMapOvr>
  <p:extLst mod="1">
    <p:ext uri="{DCECCB84-F9BA-43D5-87BE-67443E8EF086}">
      <p15:sldGuideLst xmlns:p15="http://schemas.microsoft.com/office/powerpoint/2012/main">
        <p15:guide id="1" pos="10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pic>
        <p:nvPicPr>
          <p:cNvPr id="13" name="Espace réservé pour une image  10">
            <a:extLst>
              <a:ext uri="{FF2B5EF4-FFF2-40B4-BE49-F238E27FC236}">
                <a16:creationId xmlns:a16="http://schemas.microsoft.com/office/drawing/2014/main" id="{1685E184-38B9-6C46-983C-91F4B6A88FA4}"/>
              </a:ext>
            </a:extLst>
          </p:cNvPr>
          <p:cNvPicPr>
            <a:picLocks/>
          </p:cNvPicPr>
          <p:nvPr userDrawn="1"/>
        </p:nvPicPr>
        <p:blipFill>
          <a:blip r:embed="rId3">
            <a:extLst>
              <a:ext uri="{28A0092B-C50C-407E-A947-70E740481C1C}">
                <a14:useLocalDpi xmlns:a14="http://schemas.microsoft.com/office/drawing/2010/main"/>
              </a:ext>
            </a:extLst>
          </a:blip>
          <a:srcRect/>
          <a:stretch>
            <a:fillRect/>
          </a:stretch>
        </p:blipFill>
        <p:spPr bwMode="gray">
          <a:xfrm>
            <a:off x="0" y="0"/>
            <a:ext cx="9144000" cy="4536000"/>
          </a:xfrm>
          <a:prstGeom prst="rect">
            <a:avLst/>
          </a:prstGeom>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spcBef>
                <a:spcPts val="0"/>
              </a:spcBef>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A1C8544C-C108-8149-BD1E-84793D33175A}"/>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2" name="Espace réservé de la date 1">
            <a:extLst>
              <a:ext uri="{FF2B5EF4-FFF2-40B4-BE49-F238E27FC236}">
                <a16:creationId xmlns:a16="http://schemas.microsoft.com/office/drawing/2014/main" id="{DAF17FA9-6C32-3B46-AC3B-C884F19A4E15}"/>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
        <p:nvSpPr>
          <p:cNvPr id="4" name="Espace réservé du numéro de diapositive 3">
            <a:extLst>
              <a:ext uri="{FF2B5EF4-FFF2-40B4-BE49-F238E27FC236}">
                <a16:creationId xmlns:a16="http://schemas.microsoft.com/office/drawing/2014/main" id="{C7D00E8C-0FDC-ED49-A9CE-9A0E318D7C6A}"/>
              </a:ext>
            </a:extLst>
          </p:cNvPr>
          <p:cNvSpPr>
            <a:spLocks noGrp="1"/>
          </p:cNvSpPr>
          <p:nvPr>
            <p:ph type="sldNum" sz="quarter" idx="16"/>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8" name="Image 7">
            <a:extLst>
              <a:ext uri="{FF2B5EF4-FFF2-40B4-BE49-F238E27FC236}">
                <a16:creationId xmlns:a16="http://schemas.microsoft.com/office/drawing/2014/main" id="{9E518866-FFBA-44E8-9098-BFE7C680DABC}"/>
              </a:ext>
            </a:extLst>
          </p:cNvPr>
          <p:cNvPicPr>
            <a:picLocks noChangeAspect="1"/>
          </p:cNvPicPr>
          <p:nvPr userDrawn="1"/>
        </p:nvPicPr>
        <p:blipFill>
          <a:blip r:embed="rId4"/>
          <a:stretch>
            <a:fillRect/>
          </a:stretch>
        </p:blipFill>
        <p:spPr>
          <a:xfrm>
            <a:off x="596659" y="4643251"/>
            <a:ext cx="409791" cy="418860"/>
          </a:xfrm>
          <a:prstGeom prst="rect">
            <a:avLst/>
          </a:prstGeom>
        </p:spPr>
      </p:pic>
    </p:spTree>
    <p:extLst>
      <p:ext uri="{BB962C8B-B14F-4D97-AF65-F5344CB8AC3E}">
        <p14:creationId xmlns:p14="http://schemas.microsoft.com/office/powerpoint/2010/main" val="1393825258"/>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orient="horz" pos="21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pic>
        <p:nvPicPr>
          <p:cNvPr id="8" name="Espace réservé pour une image  8">
            <a:extLst>
              <a:ext uri="{FF2B5EF4-FFF2-40B4-BE49-F238E27FC236}">
                <a16:creationId xmlns:a16="http://schemas.microsoft.com/office/drawing/2014/main" id="{FBDAEB37-DAE2-D94D-8566-DFB87F3F7335}"/>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0" y="951"/>
            <a:ext cx="9142645" cy="4536000"/>
          </a:xfrm>
          <a:prstGeom prst="rect">
            <a:avLst/>
          </a:prstGeom>
        </p:spPr>
      </p:pic>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077D0E58-B044-C54B-9331-7936DF6BE71F}"/>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5" name="Espace réservé de la date 4">
            <a:extLst>
              <a:ext uri="{FF2B5EF4-FFF2-40B4-BE49-F238E27FC236}">
                <a16:creationId xmlns:a16="http://schemas.microsoft.com/office/drawing/2014/main" id="{1CD04C43-2EBB-9349-AB08-A96394F16DD2}"/>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
        <p:nvSpPr>
          <p:cNvPr id="7" name="Espace réservé du numéro de diapositive 6">
            <a:extLst>
              <a:ext uri="{FF2B5EF4-FFF2-40B4-BE49-F238E27FC236}">
                <a16:creationId xmlns:a16="http://schemas.microsoft.com/office/drawing/2014/main" id="{65925316-0A93-CB4D-8EA8-0BB80E3466CB}"/>
              </a:ext>
            </a:extLst>
          </p:cNvPr>
          <p:cNvSpPr>
            <a:spLocks noGrp="1"/>
          </p:cNvSpPr>
          <p:nvPr>
            <p:ph type="sldNum" sz="quarter" idx="16"/>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0" name="Image 9">
            <a:extLst>
              <a:ext uri="{FF2B5EF4-FFF2-40B4-BE49-F238E27FC236}">
                <a16:creationId xmlns:a16="http://schemas.microsoft.com/office/drawing/2014/main" id="{86252071-6B50-4080-8561-5AF234CEDBCC}"/>
              </a:ext>
            </a:extLst>
          </p:cNvPr>
          <p:cNvPicPr>
            <a:picLocks noChangeAspect="1"/>
          </p:cNvPicPr>
          <p:nvPr userDrawn="1"/>
        </p:nvPicPr>
        <p:blipFill>
          <a:blip r:embed="rId4"/>
          <a:stretch>
            <a:fillRect/>
          </a:stretch>
        </p:blipFill>
        <p:spPr>
          <a:xfrm>
            <a:off x="596659" y="4643251"/>
            <a:ext cx="409791" cy="418860"/>
          </a:xfrm>
          <a:prstGeom prst="rect">
            <a:avLst/>
          </a:prstGeom>
        </p:spPr>
      </p:pic>
    </p:spTree>
    <p:extLst>
      <p:ext uri="{BB962C8B-B14F-4D97-AF65-F5344CB8AC3E}">
        <p14:creationId xmlns:p14="http://schemas.microsoft.com/office/powerpoint/2010/main" val="385782954"/>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pic>
        <p:nvPicPr>
          <p:cNvPr id="9" name="Espace réservé pour une image  10">
            <a:extLst>
              <a:ext uri="{FF2B5EF4-FFF2-40B4-BE49-F238E27FC236}">
                <a16:creationId xmlns:a16="http://schemas.microsoft.com/office/drawing/2014/main" id="{6927CA69-EF9E-3F4B-8774-677CC8908D50}"/>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0" y="951"/>
            <a:ext cx="9142645" cy="4536000"/>
          </a:xfrm>
          <a:prstGeom prst="rect">
            <a:avLst/>
          </a:prstGeom>
        </p:spPr>
      </p:pic>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a:xfrm>
            <a:off x="7866466" y="4759325"/>
            <a:ext cx="511698" cy="152300"/>
          </a:xfrm>
          <a:prstGeom prst="rect">
            <a:avLst/>
          </a:prstGeom>
        </p:spPr>
        <p:txBody>
          <a:bodyPr/>
          <a:lstStyle>
            <a:lvl1pPr>
              <a:defRPr sz="600"/>
            </a:lvl1pPr>
          </a:lstStyle>
          <a:p>
            <a:r>
              <a:rPr lang="fr-FR" dirty="0"/>
              <a:t>12 &amp; 13/10/21</a:t>
            </a:r>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pic>
        <p:nvPicPr>
          <p:cNvPr id="8" name="Image 7">
            <a:extLst>
              <a:ext uri="{FF2B5EF4-FFF2-40B4-BE49-F238E27FC236}">
                <a16:creationId xmlns:a16="http://schemas.microsoft.com/office/drawing/2014/main" id="{30CA0629-6808-4568-811C-75A0DFBEAE81}"/>
              </a:ext>
            </a:extLst>
          </p:cNvPr>
          <p:cNvPicPr>
            <a:picLocks noChangeAspect="1"/>
          </p:cNvPicPr>
          <p:nvPr userDrawn="1"/>
        </p:nvPicPr>
        <p:blipFill>
          <a:blip r:embed="rId4"/>
          <a:stretch>
            <a:fillRect/>
          </a:stretch>
        </p:blipFill>
        <p:spPr>
          <a:xfrm>
            <a:off x="596659" y="4643251"/>
            <a:ext cx="409791" cy="418860"/>
          </a:xfrm>
          <a:prstGeom prst="rect">
            <a:avLst/>
          </a:prstGeom>
        </p:spPr>
      </p:pic>
    </p:spTree>
    <p:extLst>
      <p:ext uri="{BB962C8B-B14F-4D97-AF65-F5344CB8AC3E}">
        <p14:creationId xmlns:p14="http://schemas.microsoft.com/office/powerpoint/2010/main" val="1017223898"/>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calaire photo vierge">
    <p:spTree>
      <p:nvGrpSpPr>
        <p:cNvPr id="1" name=""/>
        <p:cNvGrpSpPr/>
        <p:nvPr/>
      </p:nvGrpSpPr>
      <p:grpSpPr>
        <a:xfrm>
          <a:off x="0" y="0"/>
          <a:ext cx="0" cy="0"/>
          <a:chOff x="0" y="0"/>
          <a:chExt cx="0" cy="0"/>
        </a:xfrm>
      </p:grpSpPr>
      <p:sp>
        <p:nvSpPr>
          <p:cNvPr id="11" name="Espace réservé pour une image  5">
            <a:extLst>
              <a:ext uri="{FF2B5EF4-FFF2-40B4-BE49-F238E27FC236}">
                <a16:creationId xmlns:a16="http://schemas.microsoft.com/office/drawing/2014/main" id="{61557D14-AEB6-AB44-9445-F8650BDFFFD2}"/>
              </a:ext>
            </a:extLst>
          </p:cNvPr>
          <p:cNvSpPr>
            <a:spLocks noGrp="1"/>
          </p:cNvSpPr>
          <p:nvPr>
            <p:ph type="pic" sz="quarter" idx="17" hasCustomPrompt="1"/>
          </p:nvPr>
        </p:nvSpPr>
        <p:spPr>
          <a:xfrm>
            <a:off x="0" y="0"/>
            <a:ext cx="9144000" cy="4536000"/>
          </a:xfrm>
          <a:prstGeom prst="rect">
            <a:avLst/>
          </a:prstGeom>
          <a:solidFill>
            <a:schemeClr val="bg1">
              <a:lumMod val="95000"/>
            </a:schemeClr>
          </a:solidFill>
          <a:ln>
            <a:noFill/>
          </a:ln>
        </p:spPr>
        <p:txBody>
          <a:bodyPr lIns="5400000" tIns="2052000" rIns="1584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centrale pour insérer une image</a:t>
            </a:r>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pic>
        <p:nvPicPr>
          <p:cNvPr id="8" name="Image 7">
            <a:extLst>
              <a:ext uri="{FF2B5EF4-FFF2-40B4-BE49-F238E27FC236}">
                <a16:creationId xmlns:a16="http://schemas.microsoft.com/office/drawing/2014/main" id="{74D5455A-5229-447A-BA5D-D3FF83D81095}"/>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3" name="Espace réservé de la date 4">
            <a:extLst>
              <a:ext uri="{FF2B5EF4-FFF2-40B4-BE49-F238E27FC236}">
                <a16:creationId xmlns:a16="http://schemas.microsoft.com/office/drawing/2014/main" id="{A5122786-32F6-411D-AACC-CC8D249A0509}"/>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119531854"/>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calaire couleu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4536000"/>
          </a:xfrm>
          <a:prstGeom prst="rect">
            <a:avLst/>
          </a:prstGeom>
          <a:solidFill>
            <a:schemeClr val="bg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pic>
        <p:nvPicPr>
          <p:cNvPr id="9" name="Image 8">
            <a:extLst>
              <a:ext uri="{FF2B5EF4-FFF2-40B4-BE49-F238E27FC236}">
                <a16:creationId xmlns:a16="http://schemas.microsoft.com/office/drawing/2014/main" id="{EB2DEE4B-ADB3-44BF-AE14-DF6C8178E035}"/>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0" name="Espace réservé de la date 4">
            <a:extLst>
              <a:ext uri="{FF2B5EF4-FFF2-40B4-BE49-F238E27FC236}">
                <a16:creationId xmlns:a16="http://schemas.microsoft.com/office/drawing/2014/main" id="{E36A0782-443A-4FB2-895A-240C78C4D2F9}"/>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1035690655"/>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calaire couleu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pic>
        <p:nvPicPr>
          <p:cNvPr id="9" name="Image 8">
            <a:extLst>
              <a:ext uri="{FF2B5EF4-FFF2-40B4-BE49-F238E27FC236}">
                <a16:creationId xmlns:a16="http://schemas.microsoft.com/office/drawing/2014/main" id="{C91DD1AE-D94A-4D16-A81D-7222EFFCE8A5}"/>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0" name="Espace réservé de la date 4">
            <a:extLst>
              <a:ext uri="{FF2B5EF4-FFF2-40B4-BE49-F238E27FC236}">
                <a16:creationId xmlns:a16="http://schemas.microsoft.com/office/drawing/2014/main" id="{B1B26B9A-804C-4937-A35C-0340092D80DA}"/>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399262901"/>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1 chiffr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id="{28242481-6315-B04C-9470-F8767E583872}"/>
              </a:ext>
            </a:extLst>
          </p:cNvPr>
          <p:cNvSpPr>
            <a:spLocks noGrp="1"/>
          </p:cNvSpPr>
          <p:nvPr>
            <p:ph type="body" sz="quarter" idx="13" hasCustomPrompt="1"/>
          </p:nvPr>
        </p:nvSpPr>
        <p:spPr>
          <a:xfrm>
            <a:off x="6840512" y="1401989"/>
            <a:ext cx="1958975" cy="558800"/>
          </a:xfrm>
          <a:prstGeom prst="rect">
            <a:avLst/>
          </a:prstGeom>
        </p:spPr>
        <p:txBody>
          <a:bodyPr lIns="72000" tIns="0" rIns="0" bIns="0" anchor="b" anchorCtr="0"/>
          <a:lstStyle>
            <a:lvl1pPr marL="3175" indent="0" algn="l" defTabSz="914400" rtl="0" eaLnBrk="1" latinLnBrk="0" hangingPunct="1">
              <a:lnSpc>
                <a:spcPct val="93000"/>
              </a:lnSpc>
              <a:spcBef>
                <a:spcPts val="0"/>
              </a:spcBef>
              <a:spcAft>
                <a:spcPts val="0"/>
              </a:spcAft>
              <a:buFont typeface="Arial" pitchFamily="34" charset="0"/>
              <a:buNone/>
              <a:defRPr lang="fr-FR" sz="2250" b="1" i="1" kern="1200" dirty="0">
                <a:solidFill>
                  <a:schemeClr val="bg2"/>
                </a:solidFill>
                <a:latin typeface="+mn-lt"/>
                <a:ea typeface="+mn-ea"/>
                <a:cs typeface="+mn-cs"/>
              </a:defRPr>
            </a:lvl1pPr>
          </a:lstStyle>
          <a:p>
            <a:r>
              <a:rPr lang="fr-FR" dirty="0"/>
              <a:t>Texte/Chiffre</a:t>
            </a:r>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6840512" y="1960789"/>
            <a:ext cx="2303488" cy="539736"/>
          </a:xfrm>
          <a:prstGeom prst="rect">
            <a:avLst/>
          </a:prstGeom>
          <a:solidFill>
            <a:schemeClr val="bg2"/>
          </a:solidFill>
        </p:spPr>
        <p:txBody>
          <a:bodyPr wrap="square" lIns="108000" tIns="108000" rIns="360000" bIns="108000">
            <a:spAutoFit/>
          </a:bodyPr>
          <a:lstStyle>
            <a:lvl1pPr marL="0" indent="0">
              <a:lnSpc>
                <a:spcPct val="95000"/>
              </a:lnSpc>
              <a:spcBef>
                <a:spcPts val="0"/>
              </a:spcBef>
              <a:buFontTx/>
              <a:buNone/>
              <a:defRPr sz="1100" b="1">
                <a:solidFill>
                  <a:schemeClr val="bg1"/>
                </a:solidFill>
              </a:defRPr>
            </a:lvl1pPr>
          </a:lstStyle>
          <a:p>
            <a:pPr lvl="0"/>
            <a:r>
              <a:rPr lang="fr-FR" dirty="0"/>
              <a:t>Message sur le nombre de lignes souhaité</a:t>
            </a:r>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080000"/>
            <a:ext cx="5513512" cy="3420000"/>
          </a:xfrm>
          <a:prstGeom prst="rect">
            <a:avLst/>
          </a:prstGeom>
        </p:spPr>
        <p:txBody>
          <a:bodyPr lIns="0" tIns="0" rIns="0" bIns="0"/>
          <a:lstStyle>
            <a:lvl1pPr marL="0" indent="0">
              <a:buFontTx/>
              <a:buNone/>
              <a:defRPr sz="1600" b="1" i="0" baseline="0">
                <a:solidFill>
                  <a:schemeClr val="accent4"/>
                </a:solidFill>
                <a:latin typeface="+mn-l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e la date 4">
            <a:extLst>
              <a:ext uri="{FF2B5EF4-FFF2-40B4-BE49-F238E27FC236}">
                <a16:creationId xmlns:a16="http://schemas.microsoft.com/office/drawing/2014/main" id="{F2D21A87-5A0E-4C6F-A14C-AC59DD2042A7}"/>
              </a:ext>
            </a:extLst>
          </p:cNvPr>
          <p:cNvSpPr>
            <a:spLocks noGrp="1"/>
          </p:cNvSpPr>
          <p:nvPr>
            <p:ph type="dt" sz="half" idx="16"/>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497670801"/>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message cour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accent5"/>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pic>
        <p:nvPicPr>
          <p:cNvPr id="14" name="Image 13">
            <a:extLst>
              <a:ext uri="{FF2B5EF4-FFF2-40B4-BE49-F238E27FC236}">
                <a16:creationId xmlns:a16="http://schemas.microsoft.com/office/drawing/2014/main" id="{366845DA-D169-46B2-87E6-C93D102E02B7}"/>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5" name="Espace réservé de la date 4">
            <a:extLst>
              <a:ext uri="{FF2B5EF4-FFF2-40B4-BE49-F238E27FC236}">
                <a16:creationId xmlns:a16="http://schemas.microsoft.com/office/drawing/2014/main" id="{17C9C692-54AF-4D9B-8185-0C1B392152F6}"/>
              </a:ext>
            </a:extLst>
          </p:cNvPr>
          <p:cNvSpPr>
            <a:spLocks noGrp="1"/>
          </p:cNvSpPr>
          <p:nvPr>
            <p:ph type="dt" sz="half" idx="15"/>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3330604293"/>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message court somb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3250E2-2D95-D54E-AE77-1807F71153C2}"/>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itre 1">
            <a:extLst>
              <a:ext uri="{FF2B5EF4-FFF2-40B4-BE49-F238E27FC236}">
                <a16:creationId xmlns:a16="http://schemas.microsoft.com/office/drawing/2014/main" id="{4D016D95-D673-D643-AFC4-7AAD3525D3B6}"/>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6" name="Rectangle 15">
            <a:extLst>
              <a:ext uri="{FF2B5EF4-FFF2-40B4-BE49-F238E27FC236}">
                <a16:creationId xmlns:a16="http://schemas.microsoft.com/office/drawing/2014/main" id="{F3F9C640-9EE7-3545-8650-BEDF6B12C732}"/>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bg1"/>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pic>
        <p:nvPicPr>
          <p:cNvPr id="17" name="Image 16">
            <a:extLst>
              <a:ext uri="{FF2B5EF4-FFF2-40B4-BE49-F238E27FC236}">
                <a16:creationId xmlns:a16="http://schemas.microsoft.com/office/drawing/2014/main" id="{29D5BD80-6ABE-4123-836A-C7E0FCC4B79A}"/>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8" name="Espace réservé de la date 4">
            <a:extLst>
              <a:ext uri="{FF2B5EF4-FFF2-40B4-BE49-F238E27FC236}">
                <a16:creationId xmlns:a16="http://schemas.microsoft.com/office/drawing/2014/main" id="{2CD2844A-5E12-4E44-9556-13E3864C6AF2}"/>
              </a:ext>
            </a:extLst>
          </p:cNvPr>
          <p:cNvSpPr>
            <a:spLocks noGrp="1"/>
          </p:cNvSpPr>
          <p:nvPr>
            <p:ph type="dt" sz="half" idx="15"/>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425555648"/>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sur 2 co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3" y="1079998"/>
            <a:ext cx="7770812" cy="3420000"/>
          </a:xfrm>
          <a:prstGeom prst="rect">
            <a:avLst/>
          </a:prstGeom>
        </p:spPr>
        <p:txBody>
          <a:bodyPr lIns="0" tIns="0" rIns="0" bIns="0" numCol="2"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haribus</a:t>
            </a:r>
            <a:r>
              <a:rPr lang="fr-FR" dirty="0"/>
              <a:t>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nat</a:t>
            </a:r>
            <a:r>
              <a:rPr lang="fr-FR" dirty="0"/>
              <a:t>. Bus </a:t>
            </a:r>
            <a:r>
              <a:rPr lang="fr-FR" dirty="0" err="1"/>
              <a:t>nonse</a:t>
            </a:r>
            <a:r>
              <a:rPr lang="fr-FR" dirty="0"/>
              <a:t> </a:t>
            </a:r>
            <a:r>
              <a:rPr lang="fr-FR" dirty="0" err="1"/>
              <a:t>ommolum</a:t>
            </a:r>
            <a:r>
              <a:rPr lang="fr-FR" dirty="0"/>
              <a:t> </a:t>
            </a:r>
            <a:r>
              <a:rPr lang="fr-FR" dirty="0" err="1"/>
              <a:t>sam</a:t>
            </a:r>
            <a:r>
              <a:rPr lang="fr-FR" dirty="0"/>
              <a:t> </a:t>
            </a:r>
            <a:r>
              <a:rPr lang="fr-FR" dirty="0" err="1"/>
              <a:t>quiandae</a:t>
            </a:r>
            <a:r>
              <a:rPr lang="fr-FR" dirty="0"/>
              <a:t>. </a:t>
            </a:r>
            <a:r>
              <a:rPr lang="fr-FR" dirty="0" err="1"/>
              <a:t>Oreprat</a:t>
            </a:r>
            <a:r>
              <a:rPr lang="fr-FR" dirty="0"/>
              <a:t>.</a:t>
            </a:r>
          </a:p>
          <a:p>
            <a:pPr lvl="1"/>
            <a:endParaRPr lang="fr-FR" dirty="0"/>
          </a:p>
          <a:p>
            <a:pPr lvl="0"/>
            <a:r>
              <a:rPr lang="fr-FR" dirty="0"/>
              <a:t>Bit </a:t>
            </a:r>
            <a:r>
              <a:rPr lang="fr-FR" dirty="0" err="1"/>
              <a:t>volorro</a:t>
            </a:r>
            <a:r>
              <a:rPr lang="fr-FR" dirty="0"/>
              <a:t> </a:t>
            </a:r>
            <a:r>
              <a:rPr lang="fr-FR" dirty="0" err="1"/>
              <a:t>dem</a:t>
            </a:r>
            <a:r>
              <a:rPr lang="fr-FR" dirty="0"/>
              <a:t> quia </a:t>
            </a:r>
            <a:r>
              <a:rPr lang="fr-FR" dirty="0" err="1"/>
              <a:t>cuptatur</a:t>
            </a:r>
            <a:r>
              <a:rPr lang="fr-FR" dirty="0"/>
              <a:t> </a:t>
            </a:r>
            <a:r>
              <a:rPr lang="fr-FR" dirty="0" err="1"/>
              <a:t>sit</a:t>
            </a:r>
            <a:r>
              <a:rPr lang="fr-FR" dirty="0"/>
              <a:t> </a:t>
            </a:r>
            <a:r>
              <a:rPr lang="fr-FR" dirty="0" err="1"/>
              <a:t>aut</a:t>
            </a:r>
            <a:r>
              <a:rPr lang="fr-FR" dirty="0"/>
              <a:t> </a:t>
            </a:r>
            <a:r>
              <a:rPr lang="fr-FR" dirty="0" err="1"/>
              <a:t>doleceptur</a:t>
            </a:r>
            <a:r>
              <a:rPr lang="fr-FR" dirty="0"/>
              <a:t> </a:t>
            </a:r>
            <a:r>
              <a:rPr lang="fr-FR" dirty="0" err="1"/>
              <a:t>magnimporio</a:t>
            </a:r>
            <a:r>
              <a:rPr lang="fr-FR" dirty="0"/>
              <a:t> </a:t>
            </a:r>
            <a:r>
              <a:rPr lang="fr-FR" dirty="0" err="1"/>
              <a:t>conse</a:t>
            </a:r>
            <a:r>
              <a:rPr lang="fr-FR" dirty="0"/>
              <a:t> </a:t>
            </a:r>
            <a:r>
              <a:rPr lang="fr-FR" dirty="0" err="1"/>
              <a:t>nis</a:t>
            </a:r>
            <a:r>
              <a:rPr lang="fr-FR" dirty="0"/>
              <a:t> </a:t>
            </a:r>
            <a:r>
              <a:rPr lang="fr-FR" dirty="0" err="1"/>
              <a:t>aut</a:t>
            </a:r>
            <a:r>
              <a:rPr lang="fr-FR" dirty="0"/>
              <a:t> </a:t>
            </a:r>
            <a:r>
              <a:rPr lang="fr-FR" dirty="0" err="1"/>
              <a:t>earument</a:t>
            </a:r>
            <a:r>
              <a:rPr lang="fr-FR" dirty="0"/>
              <a:t> </a:t>
            </a:r>
          </a:p>
          <a:p>
            <a:pPr lvl="1"/>
            <a:r>
              <a:rPr lang="fr-FR" dirty="0" err="1"/>
              <a:t>acea</a:t>
            </a:r>
            <a:r>
              <a:rPr lang="fr-FR" dirty="0"/>
              <a:t> </a:t>
            </a:r>
            <a:r>
              <a:rPr lang="fr-FR" dirty="0" err="1"/>
              <a:t>sum</a:t>
            </a:r>
            <a:r>
              <a:rPr lang="fr-FR" dirty="0"/>
              <a:t> et, </a:t>
            </a:r>
            <a:r>
              <a:rPr lang="fr-FR" dirty="0" err="1"/>
              <a:t>ea</a:t>
            </a:r>
            <a:r>
              <a:rPr lang="fr-FR" dirty="0"/>
              <a:t> </a:t>
            </a:r>
            <a:r>
              <a:rPr lang="fr-FR" dirty="0" err="1"/>
              <a:t>dolore</a:t>
            </a:r>
            <a:r>
              <a:rPr lang="fr-FR" dirty="0"/>
              <a:t> </a:t>
            </a:r>
            <a:r>
              <a:rPr lang="fr-FR" dirty="0" err="1"/>
              <a:t>vel</a:t>
            </a:r>
            <a:r>
              <a:rPr lang="fr-FR" dirty="0"/>
              <a:t> </a:t>
            </a:r>
            <a:r>
              <a:rPr lang="fr-FR" dirty="0" err="1"/>
              <a:t>iducias</a:t>
            </a:r>
            <a:r>
              <a:rPr lang="fr-FR" dirty="0"/>
              <a:t> </a:t>
            </a:r>
            <a:r>
              <a:rPr lang="fr-FR" dirty="0" err="1"/>
              <a:t>iur</a:t>
            </a:r>
            <a:r>
              <a:rPr lang="fr-FR" dirty="0"/>
              <a:t>, ut </a:t>
            </a:r>
            <a:r>
              <a:rPr lang="fr-FR" dirty="0" err="1"/>
              <a:t>fugia</a:t>
            </a:r>
            <a:r>
              <a:rPr lang="fr-FR" dirty="0"/>
              <a:t> </a:t>
            </a:r>
            <a:r>
              <a:rPr lang="fr-FR" dirty="0" err="1"/>
              <a:t>volum</a:t>
            </a:r>
            <a:r>
              <a:rPr lang="fr-FR" dirty="0"/>
              <a:t> </a:t>
            </a:r>
            <a:r>
              <a:rPr lang="fr-FR" dirty="0" err="1"/>
              <a:t>cus</a:t>
            </a:r>
            <a:r>
              <a:rPr lang="fr-FR" dirty="0"/>
              <a:t> as ab </a:t>
            </a:r>
            <a:r>
              <a:rPr lang="fr-FR" dirty="0" err="1"/>
              <a:t>iumet</a:t>
            </a:r>
            <a:r>
              <a:rPr lang="fr-FR" dirty="0"/>
              <a:t>, </a:t>
            </a:r>
            <a:r>
              <a:rPr lang="fr-FR" dirty="0" err="1"/>
              <a:t>idunt</a:t>
            </a:r>
            <a:r>
              <a:rPr lang="fr-FR" dirty="0"/>
              <a:t> </a:t>
            </a:r>
            <a:r>
              <a:rPr lang="fr-FR" dirty="0" err="1"/>
              <a:t>voloreptas</a:t>
            </a:r>
            <a:r>
              <a:rPr lang="fr-FR" dirty="0"/>
              <a:t> </a:t>
            </a:r>
            <a:r>
              <a:rPr lang="fr-FR" dirty="0" err="1"/>
              <a:t>plam</a:t>
            </a:r>
            <a:r>
              <a:rPr lang="fr-FR" dirty="0"/>
              <a:t> que </a:t>
            </a:r>
            <a:r>
              <a:rPr lang="fr-FR" dirty="0" err="1"/>
              <a:t>ped</a:t>
            </a:r>
            <a:r>
              <a:rPr lang="fr-FR" dirty="0"/>
              <a:t> mo tem </a:t>
            </a:r>
            <a:r>
              <a:rPr lang="fr-FR" dirty="0" err="1"/>
              <a:t>reria</a:t>
            </a:r>
            <a:r>
              <a:rPr lang="fr-FR" dirty="0"/>
              <a:t> </a:t>
            </a:r>
            <a:r>
              <a:rPr lang="fr-FR" dirty="0" err="1"/>
              <a:t>vero</a:t>
            </a:r>
            <a:r>
              <a:rPr lang="fr-FR" dirty="0"/>
              <a:t> tem ut et </a:t>
            </a:r>
            <a:r>
              <a:rPr lang="fr-FR" dirty="0" err="1"/>
              <a:t>quatio</a:t>
            </a:r>
            <a:r>
              <a:rPr lang="fr-FR" dirty="0"/>
              <a:t>. Et </a:t>
            </a:r>
            <a:r>
              <a:rPr lang="fr-FR" dirty="0" err="1"/>
              <a:t>venemporepta</a:t>
            </a:r>
            <a:r>
              <a:rPr lang="fr-FR" dirty="0"/>
              <a:t> nus </a:t>
            </a:r>
            <a:r>
              <a:rPr lang="fr-FR" dirty="0" err="1"/>
              <a:t>etur</a:t>
            </a:r>
            <a:r>
              <a:rPr lang="fr-FR" dirty="0"/>
              <a:t>, cum, qui </a:t>
            </a:r>
            <a:r>
              <a:rPr lang="fr-FR" dirty="0" err="1"/>
              <a:t>sendi</a:t>
            </a:r>
            <a:r>
              <a:rPr lang="fr-FR" dirty="0"/>
              <a:t> </a:t>
            </a:r>
            <a:r>
              <a:rPr lang="fr-FR" dirty="0" err="1"/>
              <a:t>sinvelendant</a:t>
            </a:r>
            <a:r>
              <a:rPr lang="fr-FR" dirty="0"/>
              <a:t> </a:t>
            </a:r>
            <a:r>
              <a:rPr lang="fr-FR" dirty="0" err="1"/>
              <a:t>molupic</a:t>
            </a:r>
            <a:r>
              <a:rPr lang="fr-FR" dirty="0"/>
              <a:t> </a:t>
            </a:r>
            <a:r>
              <a:rPr lang="fr-FR" dirty="0" err="1"/>
              <a:t>aborem</a:t>
            </a:r>
            <a:r>
              <a:rPr lang="fr-FR" dirty="0"/>
              <a:t> </a:t>
            </a:r>
            <a:r>
              <a:rPr lang="fr-FR" dirty="0" err="1"/>
              <a:t>rentur</a:t>
            </a:r>
            <a:r>
              <a:rPr lang="fr-FR" dirty="0"/>
              <a:t> </a:t>
            </a:r>
            <a:r>
              <a:rPr lang="fr-FR" dirty="0" err="1"/>
              <a:t>aut</a:t>
            </a:r>
            <a:r>
              <a:rPr lang="fr-FR" dirty="0"/>
              <a:t> </a:t>
            </a:r>
            <a:r>
              <a:rPr lang="fr-FR" dirty="0" err="1"/>
              <a:t>voluptus</a:t>
            </a:r>
            <a:r>
              <a:rPr lang="fr-FR" dirty="0"/>
              <a:t> </a:t>
            </a:r>
            <a:r>
              <a:rPr lang="fr-FR" dirty="0" err="1"/>
              <a:t>sedit</a:t>
            </a:r>
            <a:r>
              <a:rPr lang="fr-FR" dirty="0"/>
              <a:t>, </a:t>
            </a:r>
            <a:r>
              <a:rPr lang="fr-FR" dirty="0" err="1"/>
              <a:t>omniatur</a:t>
            </a:r>
            <a:r>
              <a:rPr lang="fr-FR" dirty="0"/>
              <a:t>?</a:t>
            </a:r>
          </a:p>
        </p:txBody>
      </p:sp>
      <p:pic>
        <p:nvPicPr>
          <p:cNvPr id="14" name="Image 13">
            <a:extLst>
              <a:ext uri="{FF2B5EF4-FFF2-40B4-BE49-F238E27FC236}">
                <a16:creationId xmlns:a16="http://schemas.microsoft.com/office/drawing/2014/main" id="{A7FCAEFF-6299-41E8-BCBD-3CEFA0D37EE8}"/>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5" name="Espace réservé de la date 4">
            <a:extLst>
              <a:ext uri="{FF2B5EF4-FFF2-40B4-BE49-F238E27FC236}">
                <a16:creationId xmlns:a16="http://schemas.microsoft.com/office/drawing/2014/main" id="{4B36D1D1-A171-4F7D-9433-CB813DEBD9E6}"/>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642391965"/>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2 col distincte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08013" y="1079998"/>
            <a:ext cx="3801827" cy="3420000"/>
          </a:xfrm>
          <a:prstGeom prst="rect">
            <a:avLst/>
          </a:prstGeom>
        </p:spPr>
        <p:txBody>
          <a:bodyPr lIns="0" tIns="0" rIns="0" bIns="0" numCol="1" spcCol="900000"/>
          <a:lstStyle>
            <a:lvl1pPr marL="0" indent="0">
              <a:buFontTx/>
              <a:buNone/>
              <a:defRPr lang="fr-FR" sz="16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
        <p:nvSpPr>
          <p:cNvPr id="17" name="Espace réservé du texte 22">
            <a:extLst>
              <a:ext uri="{FF2B5EF4-FFF2-40B4-BE49-F238E27FC236}">
                <a16:creationId xmlns:a16="http://schemas.microsoft.com/office/drawing/2014/main" id="{C4A18BAB-9CC3-3145-BE55-BCF00B5AE2EB}"/>
              </a:ext>
            </a:extLst>
          </p:cNvPr>
          <p:cNvSpPr>
            <a:spLocks noGrp="1"/>
          </p:cNvSpPr>
          <p:nvPr>
            <p:ph type="body" sz="quarter" idx="16" hasCustomPrompt="1"/>
          </p:nvPr>
        </p:nvSpPr>
        <p:spPr>
          <a:xfrm>
            <a:off x="4572000" y="1079998"/>
            <a:ext cx="3806246" cy="3420000"/>
          </a:xfrm>
          <a:prstGeom prst="rect">
            <a:avLst/>
          </a:prstGeom>
        </p:spPr>
        <p:txBody>
          <a:bodyPr lIns="0" tIns="0" rIns="0" bIns="0" numCol="1"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pic>
        <p:nvPicPr>
          <p:cNvPr id="14" name="Image 13">
            <a:extLst>
              <a:ext uri="{FF2B5EF4-FFF2-40B4-BE49-F238E27FC236}">
                <a16:creationId xmlns:a16="http://schemas.microsoft.com/office/drawing/2014/main" id="{6DC55191-B0DB-4BF5-A574-27FCBD936D67}"/>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5" name="Espace réservé de la date 4">
            <a:extLst>
              <a:ext uri="{FF2B5EF4-FFF2-40B4-BE49-F238E27FC236}">
                <a16:creationId xmlns:a16="http://schemas.microsoft.com/office/drawing/2014/main" id="{D384EE7F-5E2C-4792-B2EC-5546074F944D}"/>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394743576"/>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1 col + 1 photo">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2970528"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2" name="Espace réservé pour une image  5">
            <a:extLst>
              <a:ext uri="{FF2B5EF4-FFF2-40B4-BE49-F238E27FC236}">
                <a16:creationId xmlns:a16="http://schemas.microsoft.com/office/drawing/2014/main" id="{94D938FD-F0B7-C149-B94A-D3CB83713459}"/>
              </a:ext>
            </a:extLst>
          </p:cNvPr>
          <p:cNvSpPr>
            <a:spLocks noGrp="1"/>
          </p:cNvSpPr>
          <p:nvPr>
            <p:ph type="pic" sz="quarter" idx="17" hasCustomPrompt="1"/>
          </p:nvPr>
        </p:nvSpPr>
        <p:spPr>
          <a:xfrm>
            <a:off x="4076078" y="1079999"/>
            <a:ext cx="4302085" cy="2959355"/>
          </a:xfrm>
          <a:prstGeom prst="rect">
            <a:avLst/>
          </a:prstGeom>
          <a:solidFill>
            <a:schemeClr val="bg1">
              <a:lumMod val="95000"/>
            </a:schemeClr>
          </a:solidFill>
        </p:spPr>
        <p:txBody>
          <a:bodyPr lIns="864000" tIns="827999" rIns="864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5" name="Espace réservé du texte 22">
            <a:extLst>
              <a:ext uri="{FF2B5EF4-FFF2-40B4-BE49-F238E27FC236}">
                <a16:creationId xmlns:a16="http://schemas.microsoft.com/office/drawing/2014/main" id="{F9A4E0F3-8646-8A49-ACF7-2706D40D8D01}"/>
              </a:ext>
            </a:extLst>
          </p:cNvPr>
          <p:cNvSpPr>
            <a:spLocks noGrp="1"/>
          </p:cNvSpPr>
          <p:nvPr>
            <p:ph type="body" sz="quarter" idx="18" hasCustomPrompt="1"/>
          </p:nvPr>
        </p:nvSpPr>
        <p:spPr>
          <a:xfrm>
            <a:off x="4076079" y="4195663"/>
            <a:ext cx="4302746" cy="30648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pic>
        <p:nvPicPr>
          <p:cNvPr id="14" name="Image 13">
            <a:extLst>
              <a:ext uri="{FF2B5EF4-FFF2-40B4-BE49-F238E27FC236}">
                <a16:creationId xmlns:a16="http://schemas.microsoft.com/office/drawing/2014/main" id="{E35C6FBC-2788-4A72-B660-BAA9692B81BF}"/>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5" name="Espace réservé de la date 4">
            <a:extLst>
              <a:ext uri="{FF2B5EF4-FFF2-40B4-BE49-F238E27FC236}">
                <a16:creationId xmlns:a16="http://schemas.microsoft.com/office/drawing/2014/main" id="{D03FB906-E700-4AB4-A026-F111F787721F}"/>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4218671385"/>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documen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3622623" y="1074737"/>
            <a:ext cx="4756202" cy="3419999"/>
          </a:xfrm>
          <a:prstGeom prst="rect">
            <a:avLst/>
          </a:prstGeom>
          <a:solidFill>
            <a:schemeClr val="bg1">
              <a:lumMod val="95000"/>
            </a:schemeClr>
          </a:solidFill>
        </p:spPr>
        <p:txBody>
          <a:bodyPr lIns="827999" tIns="612000" rIns="827999"/>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id="{85040773-E6DF-8F4D-9DEB-ACDDE01835D4}"/>
              </a:ext>
            </a:extLst>
          </p:cNvPr>
          <p:cNvSpPr>
            <a:spLocks noGrp="1"/>
          </p:cNvSpPr>
          <p:nvPr>
            <p:ph type="body" sz="quarter" idx="20" hasCustomPrompt="1"/>
          </p:nvPr>
        </p:nvSpPr>
        <p:spPr>
          <a:xfrm>
            <a:off x="608015" y="1624643"/>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 de commentaire</a:t>
            </a:r>
          </a:p>
        </p:txBody>
      </p:sp>
      <p:pic>
        <p:nvPicPr>
          <p:cNvPr id="15" name="Image 14">
            <a:extLst>
              <a:ext uri="{FF2B5EF4-FFF2-40B4-BE49-F238E27FC236}">
                <a16:creationId xmlns:a16="http://schemas.microsoft.com/office/drawing/2014/main" id="{345D0721-48F4-43B8-B86E-D64DC0777629}"/>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6" name="Espace réservé de la date 4">
            <a:extLst>
              <a:ext uri="{FF2B5EF4-FFF2-40B4-BE49-F238E27FC236}">
                <a16:creationId xmlns:a16="http://schemas.microsoft.com/office/drawing/2014/main" id="{B20141E6-D657-457C-8521-814585B077F1}"/>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454967597"/>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cument + 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5774525" y="1080000"/>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608013" y="1074737"/>
            <a:ext cx="4756202" cy="3419999"/>
          </a:xfrm>
          <a:prstGeom prst="rect">
            <a:avLst/>
          </a:prstGeom>
          <a:solidFill>
            <a:schemeClr val="bg1">
              <a:lumMod val="95000"/>
            </a:schemeClr>
          </a:solidFill>
        </p:spPr>
        <p:txBody>
          <a:bodyPr lIns="827999" tIns="612000" rIns="827999"/>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id="{85040773-E6DF-8F4D-9DEB-ACDDE01835D4}"/>
              </a:ext>
            </a:extLst>
          </p:cNvPr>
          <p:cNvSpPr>
            <a:spLocks noGrp="1"/>
          </p:cNvSpPr>
          <p:nvPr>
            <p:ph type="body" sz="quarter" idx="20" hasCustomPrompt="1"/>
          </p:nvPr>
        </p:nvSpPr>
        <p:spPr>
          <a:xfrm>
            <a:off x="5774525" y="1624643"/>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 de commentaire</a:t>
            </a:r>
          </a:p>
        </p:txBody>
      </p:sp>
      <p:pic>
        <p:nvPicPr>
          <p:cNvPr id="15" name="Image 14">
            <a:extLst>
              <a:ext uri="{FF2B5EF4-FFF2-40B4-BE49-F238E27FC236}">
                <a16:creationId xmlns:a16="http://schemas.microsoft.com/office/drawing/2014/main" id="{9DB8F632-BE45-4302-85C9-311B6734FD2F}"/>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6" name="Espace réservé de la date 4">
            <a:extLst>
              <a:ext uri="{FF2B5EF4-FFF2-40B4-BE49-F238E27FC236}">
                <a16:creationId xmlns:a16="http://schemas.microsoft.com/office/drawing/2014/main" id="{A5A372CC-4318-4F59-83C6-5FEA2499A1F9}"/>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307202614"/>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cumen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608013" y="1074737"/>
            <a:ext cx="7770812" cy="3419999"/>
          </a:xfrm>
          <a:prstGeom prst="rect">
            <a:avLst/>
          </a:prstGeom>
          <a:solidFill>
            <a:schemeClr val="bg1">
              <a:lumMod val="95000"/>
            </a:schemeClr>
          </a:solidFill>
        </p:spPr>
        <p:txBody>
          <a:bodyPr lIns="1475999" tIns="396000" rIns="1440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a:t>
            </a:r>
            <a:br>
              <a:rPr lang="fr-FR" dirty="0"/>
            </a:br>
            <a:r>
              <a:rPr lang="fr-FR" dirty="0"/>
              <a:t>pour insérer un graphique, un tableau, une image, une vidéo (merci de respecter cet encombrement maximum)</a:t>
            </a:r>
          </a:p>
        </p:txBody>
      </p:sp>
      <p:pic>
        <p:nvPicPr>
          <p:cNvPr id="14" name="Image 13">
            <a:extLst>
              <a:ext uri="{FF2B5EF4-FFF2-40B4-BE49-F238E27FC236}">
                <a16:creationId xmlns:a16="http://schemas.microsoft.com/office/drawing/2014/main" id="{F4AC67F7-C488-427C-97ED-BEBE8C1B8277}"/>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5" name="Espace réservé de la date 4">
            <a:extLst>
              <a:ext uri="{FF2B5EF4-FFF2-40B4-BE49-F238E27FC236}">
                <a16:creationId xmlns:a16="http://schemas.microsoft.com/office/drawing/2014/main" id="{042186CA-C468-4E45-AEA4-47AAB3DC219E}"/>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502691116"/>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ableau 6">
            <a:extLst>
              <a:ext uri="{FF2B5EF4-FFF2-40B4-BE49-F238E27FC236}">
                <a16:creationId xmlns:a16="http://schemas.microsoft.com/office/drawing/2014/main" id="{6ACE7F36-B91A-954E-AF9F-3A7C1FCFB179}"/>
              </a:ext>
            </a:extLst>
          </p:cNvPr>
          <p:cNvSpPr>
            <a:spLocks noGrp="1"/>
          </p:cNvSpPr>
          <p:nvPr>
            <p:ph type="tbl" sz="quarter" idx="13" hasCustomPrompt="1"/>
          </p:nvPr>
        </p:nvSpPr>
        <p:spPr>
          <a:xfrm>
            <a:off x="608013" y="1074738"/>
            <a:ext cx="7770812" cy="3427412"/>
          </a:xfrm>
          <a:prstGeom prst="rect">
            <a:avLst/>
          </a:prstGeom>
          <a:solidFill>
            <a:schemeClr val="bg1">
              <a:lumMod val="95000"/>
            </a:schemeClr>
          </a:solidFill>
        </p:spPr>
        <p:txBody>
          <a:bodyPr lIns="1764000" tIns="503998" rIns="1764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créer un tableau, puis définissez le nombre de colonnes et de lignes (merci de respecter cet encombrement maximum)</a:t>
            </a:r>
          </a:p>
        </p:txBody>
      </p:sp>
      <p:pic>
        <p:nvPicPr>
          <p:cNvPr id="14" name="Image 13">
            <a:extLst>
              <a:ext uri="{FF2B5EF4-FFF2-40B4-BE49-F238E27FC236}">
                <a16:creationId xmlns:a16="http://schemas.microsoft.com/office/drawing/2014/main" id="{8887FDCF-B915-408F-8658-A4139C39A986}"/>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5" name="Espace réservé de la date 4">
            <a:extLst>
              <a:ext uri="{FF2B5EF4-FFF2-40B4-BE49-F238E27FC236}">
                <a16:creationId xmlns:a16="http://schemas.microsoft.com/office/drawing/2014/main" id="{BACFA606-859B-4003-8A1E-709EF7C9BAF8}"/>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3969405976"/>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cument + 3 chiffres">
    <p:spTree>
      <p:nvGrpSpPr>
        <p:cNvPr id="1" name=""/>
        <p:cNvGrpSpPr/>
        <p:nvPr/>
      </p:nvGrpSpPr>
      <p:grpSpPr>
        <a:xfrm>
          <a:off x="0" y="0"/>
          <a:ext cx="0" cy="0"/>
          <a:chOff x="0" y="0"/>
          <a:chExt cx="0" cy="0"/>
        </a:xfrm>
      </p:grpSpPr>
      <p:sp>
        <p:nvSpPr>
          <p:cNvPr id="27" name="Espace réservé du contenu 4">
            <a:extLst>
              <a:ext uri="{FF2B5EF4-FFF2-40B4-BE49-F238E27FC236}">
                <a16:creationId xmlns:a16="http://schemas.microsoft.com/office/drawing/2014/main" id="{A77F763E-E782-8E48-917E-4F09C4EC1A4A}"/>
              </a:ext>
            </a:extLst>
          </p:cNvPr>
          <p:cNvSpPr>
            <a:spLocks noGrp="1"/>
          </p:cNvSpPr>
          <p:nvPr>
            <p:ph sz="quarter" idx="22" hasCustomPrompt="1"/>
          </p:nvPr>
        </p:nvSpPr>
        <p:spPr>
          <a:xfrm>
            <a:off x="608012" y="1074737"/>
            <a:ext cx="5056354" cy="3419999"/>
          </a:xfrm>
          <a:prstGeom prst="rect">
            <a:avLst/>
          </a:prstGeom>
          <a:solidFill>
            <a:schemeClr val="bg1">
              <a:lumMod val="95000"/>
            </a:schemeClr>
          </a:solidFill>
        </p:spPr>
        <p:txBody>
          <a:bodyPr lIns="936000" tIns="540000" rIns="900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20">
            <a:extLst>
              <a:ext uri="{FF2B5EF4-FFF2-40B4-BE49-F238E27FC236}">
                <a16:creationId xmlns:a16="http://schemas.microsoft.com/office/drawing/2014/main" id="{BF1C7D8A-7AE2-1842-9CC9-9DFD57093BFD}"/>
              </a:ext>
            </a:extLst>
          </p:cNvPr>
          <p:cNvSpPr>
            <a:spLocks noGrp="1"/>
          </p:cNvSpPr>
          <p:nvPr>
            <p:ph type="body" sz="quarter" idx="14" hasCustomPrompt="1"/>
          </p:nvPr>
        </p:nvSpPr>
        <p:spPr>
          <a:xfrm>
            <a:off x="6074676" y="1621816"/>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id="{91AFB497-7AB0-BA48-AB70-C93C52065528}"/>
              </a:ext>
            </a:extLst>
          </p:cNvPr>
          <p:cNvSpPr>
            <a:spLocks noGrp="1"/>
          </p:cNvSpPr>
          <p:nvPr>
            <p:ph type="body" sz="quarter" idx="16" hasCustomPrompt="1"/>
          </p:nvPr>
        </p:nvSpPr>
        <p:spPr>
          <a:xfrm>
            <a:off x="6074676" y="2055823"/>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id="{6CC7F1EC-A483-8749-BACF-765DFFF0B9D7}"/>
              </a:ext>
            </a:extLst>
          </p:cNvPr>
          <p:cNvSpPr>
            <a:spLocks noGrp="1"/>
          </p:cNvSpPr>
          <p:nvPr>
            <p:ph type="body" sz="quarter" idx="17" hasCustomPrompt="1"/>
          </p:nvPr>
        </p:nvSpPr>
        <p:spPr>
          <a:xfrm>
            <a:off x="6074676" y="263146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id="{8C060709-9EE4-BD45-B72D-0C853E95E822}"/>
              </a:ext>
            </a:extLst>
          </p:cNvPr>
          <p:cNvSpPr>
            <a:spLocks noGrp="1"/>
          </p:cNvSpPr>
          <p:nvPr>
            <p:ph type="body" sz="quarter" idx="18" hasCustomPrompt="1"/>
          </p:nvPr>
        </p:nvSpPr>
        <p:spPr>
          <a:xfrm>
            <a:off x="6074676" y="306547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id="{96B928A6-D05B-0A45-80D9-FFEEA99C1515}"/>
              </a:ext>
            </a:extLst>
          </p:cNvPr>
          <p:cNvSpPr>
            <a:spLocks noGrp="1"/>
          </p:cNvSpPr>
          <p:nvPr>
            <p:ph type="body" sz="quarter" idx="19" hasCustomPrompt="1"/>
          </p:nvPr>
        </p:nvSpPr>
        <p:spPr>
          <a:xfrm>
            <a:off x="6074676" y="363491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id="{6936406D-E41D-E44E-9576-D955ECFE0242}"/>
              </a:ext>
            </a:extLst>
          </p:cNvPr>
          <p:cNvSpPr>
            <a:spLocks noGrp="1"/>
          </p:cNvSpPr>
          <p:nvPr>
            <p:ph type="body" sz="quarter" idx="20" hasCustomPrompt="1"/>
          </p:nvPr>
        </p:nvSpPr>
        <p:spPr>
          <a:xfrm>
            <a:off x="6074676" y="406892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2" name="Espace réservé du texte 22">
            <a:extLst>
              <a:ext uri="{FF2B5EF4-FFF2-40B4-BE49-F238E27FC236}">
                <a16:creationId xmlns:a16="http://schemas.microsoft.com/office/drawing/2014/main" id="{42E2B026-F49E-E64D-B6EB-48F31F6334A1}"/>
              </a:ext>
            </a:extLst>
          </p:cNvPr>
          <p:cNvSpPr>
            <a:spLocks noGrp="1"/>
          </p:cNvSpPr>
          <p:nvPr>
            <p:ph type="body" sz="quarter" idx="15" hasCustomPrompt="1"/>
          </p:nvPr>
        </p:nvSpPr>
        <p:spPr>
          <a:xfrm>
            <a:off x="6074676" y="1079998"/>
            <a:ext cx="2304149" cy="431075"/>
          </a:xfrm>
          <a:prstGeom prst="rect">
            <a:avLst/>
          </a:prstGeom>
        </p:spPr>
        <p:txBody>
          <a:bodyPr lIns="0" tIns="0" rIns="0" bIns="0"/>
          <a:lstStyle>
            <a:lvl1pPr marL="0" indent="0">
              <a:spcBef>
                <a:spcPts val="0"/>
              </a:spcBef>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Chiffres clés</a:t>
            </a:r>
          </a:p>
        </p:txBody>
      </p:sp>
      <p:pic>
        <p:nvPicPr>
          <p:cNvPr id="21" name="Image 20">
            <a:extLst>
              <a:ext uri="{FF2B5EF4-FFF2-40B4-BE49-F238E27FC236}">
                <a16:creationId xmlns:a16="http://schemas.microsoft.com/office/drawing/2014/main" id="{81D84327-6438-4DEE-A847-9C333AC61290}"/>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23" name="Espace réservé de la date 4">
            <a:extLst>
              <a:ext uri="{FF2B5EF4-FFF2-40B4-BE49-F238E27FC236}">
                <a16:creationId xmlns:a16="http://schemas.microsoft.com/office/drawing/2014/main" id="{51921339-C3C5-44F0-9BBE-C91B9F835D5D}"/>
              </a:ext>
            </a:extLst>
          </p:cNvPr>
          <p:cNvSpPr>
            <a:spLocks noGrp="1"/>
          </p:cNvSpPr>
          <p:nvPr>
            <p:ph type="dt" sz="half" idx="23"/>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836840945"/>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 3 chiffre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20">
            <a:extLst>
              <a:ext uri="{FF2B5EF4-FFF2-40B4-BE49-F238E27FC236}">
                <a16:creationId xmlns:a16="http://schemas.microsoft.com/office/drawing/2014/main" id="{BF1C7D8A-7AE2-1842-9CC9-9DFD57093BFD}"/>
              </a:ext>
            </a:extLst>
          </p:cNvPr>
          <p:cNvSpPr>
            <a:spLocks noGrp="1"/>
          </p:cNvSpPr>
          <p:nvPr>
            <p:ph type="body" sz="quarter" idx="14" hasCustomPrompt="1"/>
          </p:nvPr>
        </p:nvSpPr>
        <p:spPr>
          <a:xfrm>
            <a:off x="5491137" y="1383032"/>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id="{91AFB497-7AB0-BA48-AB70-C93C52065528}"/>
              </a:ext>
            </a:extLst>
          </p:cNvPr>
          <p:cNvSpPr>
            <a:spLocks noGrp="1"/>
          </p:cNvSpPr>
          <p:nvPr>
            <p:ph type="body" sz="quarter" idx="16" hasCustomPrompt="1"/>
          </p:nvPr>
        </p:nvSpPr>
        <p:spPr>
          <a:xfrm>
            <a:off x="5491137" y="1817039"/>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id="{6CC7F1EC-A483-8749-BACF-765DFFF0B9D7}"/>
              </a:ext>
            </a:extLst>
          </p:cNvPr>
          <p:cNvSpPr>
            <a:spLocks noGrp="1"/>
          </p:cNvSpPr>
          <p:nvPr>
            <p:ph type="body" sz="quarter" idx="17" hasCustomPrompt="1"/>
          </p:nvPr>
        </p:nvSpPr>
        <p:spPr>
          <a:xfrm>
            <a:off x="5491137" y="250897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id="{8C060709-9EE4-BD45-B72D-0C853E95E822}"/>
              </a:ext>
            </a:extLst>
          </p:cNvPr>
          <p:cNvSpPr>
            <a:spLocks noGrp="1"/>
          </p:cNvSpPr>
          <p:nvPr>
            <p:ph type="body" sz="quarter" idx="18" hasCustomPrompt="1"/>
          </p:nvPr>
        </p:nvSpPr>
        <p:spPr>
          <a:xfrm>
            <a:off x="5491137" y="294298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id="{96B928A6-D05B-0A45-80D9-FFEEA99C1515}"/>
              </a:ext>
            </a:extLst>
          </p:cNvPr>
          <p:cNvSpPr>
            <a:spLocks noGrp="1"/>
          </p:cNvSpPr>
          <p:nvPr>
            <p:ph type="body" sz="quarter" idx="19" hasCustomPrompt="1"/>
          </p:nvPr>
        </p:nvSpPr>
        <p:spPr>
          <a:xfrm>
            <a:off x="5491137" y="3634918"/>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id="{6936406D-E41D-E44E-9576-D955ECFE0242}"/>
              </a:ext>
            </a:extLst>
          </p:cNvPr>
          <p:cNvSpPr>
            <a:spLocks noGrp="1"/>
          </p:cNvSpPr>
          <p:nvPr>
            <p:ph type="body" sz="quarter" idx="20" hasCustomPrompt="1"/>
          </p:nvPr>
        </p:nvSpPr>
        <p:spPr>
          <a:xfrm>
            <a:off x="5491137" y="4068925"/>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1" name="Espace réservé du texte 22">
            <a:extLst>
              <a:ext uri="{FF2B5EF4-FFF2-40B4-BE49-F238E27FC236}">
                <a16:creationId xmlns:a16="http://schemas.microsoft.com/office/drawing/2014/main" id="{A63475F9-7841-AF47-A9FC-B4582ACCE0D9}"/>
              </a:ext>
            </a:extLst>
          </p:cNvPr>
          <p:cNvSpPr>
            <a:spLocks noGrp="1"/>
          </p:cNvSpPr>
          <p:nvPr>
            <p:ph type="body" sz="quarter" idx="15" hasCustomPrompt="1"/>
          </p:nvPr>
        </p:nvSpPr>
        <p:spPr>
          <a:xfrm>
            <a:off x="608013" y="1080000"/>
            <a:ext cx="4472814"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pic>
        <p:nvPicPr>
          <p:cNvPr id="22" name="Image 21">
            <a:extLst>
              <a:ext uri="{FF2B5EF4-FFF2-40B4-BE49-F238E27FC236}">
                <a16:creationId xmlns:a16="http://schemas.microsoft.com/office/drawing/2014/main" id="{02850255-6583-4CE2-8788-0527B6C4273D}"/>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23" name="Espace réservé de la date 4">
            <a:extLst>
              <a:ext uri="{FF2B5EF4-FFF2-40B4-BE49-F238E27FC236}">
                <a16:creationId xmlns:a16="http://schemas.microsoft.com/office/drawing/2014/main" id="{11AC4551-3C2A-48FB-BDEF-A708812E37F5}"/>
              </a:ext>
            </a:extLst>
          </p:cNvPr>
          <p:cNvSpPr>
            <a:spLocks noGrp="1"/>
          </p:cNvSpPr>
          <p:nvPr>
            <p:ph type="dt" sz="half" idx="21"/>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654464605"/>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 5 chiffre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080000"/>
            <a:ext cx="3013551"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1" name="Espace réservé du texte 20">
            <a:extLst>
              <a:ext uri="{FF2B5EF4-FFF2-40B4-BE49-F238E27FC236}">
                <a16:creationId xmlns:a16="http://schemas.microsoft.com/office/drawing/2014/main" id="{A43996AC-91D5-4645-8253-29FEA7768B8F}"/>
              </a:ext>
            </a:extLst>
          </p:cNvPr>
          <p:cNvSpPr>
            <a:spLocks noGrp="1"/>
          </p:cNvSpPr>
          <p:nvPr>
            <p:ph type="body" sz="quarter" idx="17" hasCustomPrompt="1"/>
          </p:nvPr>
        </p:nvSpPr>
        <p:spPr>
          <a:xfrm>
            <a:off x="6770557" y="1466236"/>
            <a:ext cx="1613941" cy="75230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400" b="1" spc="-150">
                <a:solidFill>
                  <a:schemeClr val="tx2"/>
                </a:solidFill>
              </a:defRPr>
            </a:lvl1pPr>
          </a:lstStyle>
          <a:p>
            <a:pPr lvl="0"/>
            <a:r>
              <a:rPr lang="fr-FR" dirty="0"/>
              <a:t>0 000</a:t>
            </a:r>
          </a:p>
        </p:txBody>
      </p:sp>
      <p:sp>
        <p:nvSpPr>
          <p:cNvPr id="22" name="Espace réservé du texte 20">
            <a:extLst>
              <a:ext uri="{FF2B5EF4-FFF2-40B4-BE49-F238E27FC236}">
                <a16:creationId xmlns:a16="http://schemas.microsoft.com/office/drawing/2014/main" id="{3DCE8D01-1D51-BC4F-B119-A4D7D76E0BE7}"/>
              </a:ext>
            </a:extLst>
          </p:cNvPr>
          <p:cNvSpPr>
            <a:spLocks noGrp="1"/>
          </p:cNvSpPr>
          <p:nvPr>
            <p:ph type="body" sz="quarter" idx="18" hasCustomPrompt="1"/>
          </p:nvPr>
        </p:nvSpPr>
        <p:spPr>
          <a:xfrm>
            <a:off x="6770558" y="2218544"/>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4" name="Espace réservé du texte 20">
            <a:extLst>
              <a:ext uri="{FF2B5EF4-FFF2-40B4-BE49-F238E27FC236}">
                <a16:creationId xmlns:a16="http://schemas.microsoft.com/office/drawing/2014/main" id="{7D011DDD-F674-E04D-B4B9-F71E5E20A969}"/>
              </a:ext>
            </a:extLst>
          </p:cNvPr>
          <p:cNvSpPr>
            <a:spLocks noGrp="1"/>
          </p:cNvSpPr>
          <p:nvPr>
            <p:ph type="body" sz="quarter" idx="19" hasCustomPrompt="1"/>
          </p:nvPr>
        </p:nvSpPr>
        <p:spPr>
          <a:xfrm>
            <a:off x="4572000" y="1020593"/>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accent4"/>
                </a:solidFill>
              </a:defRPr>
            </a:lvl1pPr>
          </a:lstStyle>
          <a:p>
            <a:pPr lvl="0"/>
            <a:r>
              <a:rPr lang="fr-FR" dirty="0"/>
              <a:t>0 000</a:t>
            </a:r>
          </a:p>
        </p:txBody>
      </p:sp>
      <p:sp>
        <p:nvSpPr>
          <p:cNvPr id="25" name="Espace réservé du texte 20">
            <a:extLst>
              <a:ext uri="{FF2B5EF4-FFF2-40B4-BE49-F238E27FC236}">
                <a16:creationId xmlns:a16="http://schemas.microsoft.com/office/drawing/2014/main" id="{1C6ADE64-C22C-BD4D-A36E-265EDEB3133F}"/>
              </a:ext>
            </a:extLst>
          </p:cNvPr>
          <p:cNvSpPr>
            <a:spLocks noGrp="1"/>
          </p:cNvSpPr>
          <p:nvPr>
            <p:ph type="body" sz="quarter" idx="20" hasCustomPrompt="1"/>
          </p:nvPr>
        </p:nvSpPr>
        <p:spPr>
          <a:xfrm>
            <a:off x="4572001" y="153899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6" name="Espace réservé du texte 20">
            <a:extLst>
              <a:ext uri="{FF2B5EF4-FFF2-40B4-BE49-F238E27FC236}">
                <a16:creationId xmlns:a16="http://schemas.microsoft.com/office/drawing/2014/main" id="{F4E1B1C6-FE35-3F4D-8863-464C71ACE2D1}"/>
              </a:ext>
            </a:extLst>
          </p:cNvPr>
          <p:cNvSpPr>
            <a:spLocks noGrp="1"/>
          </p:cNvSpPr>
          <p:nvPr>
            <p:ph type="body" sz="quarter" idx="21" hasCustomPrompt="1"/>
          </p:nvPr>
        </p:nvSpPr>
        <p:spPr>
          <a:xfrm>
            <a:off x="5021704" y="2323309"/>
            <a:ext cx="1613941" cy="40144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000" b="1" spc="0">
                <a:solidFill>
                  <a:schemeClr val="accent6"/>
                </a:solidFill>
              </a:defRPr>
            </a:lvl1pPr>
          </a:lstStyle>
          <a:p>
            <a:pPr lvl="0"/>
            <a:r>
              <a:rPr lang="fr-FR" dirty="0"/>
              <a:t>0 000</a:t>
            </a:r>
          </a:p>
        </p:txBody>
      </p:sp>
      <p:sp>
        <p:nvSpPr>
          <p:cNvPr id="27" name="Espace réservé du texte 20">
            <a:extLst>
              <a:ext uri="{FF2B5EF4-FFF2-40B4-BE49-F238E27FC236}">
                <a16:creationId xmlns:a16="http://schemas.microsoft.com/office/drawing/2014/main" id="{7ABCB8F0-653E-D141-A479-190D260E210B}"/>
              </a:ext>
            </a:extLst>
          </p:cNvPr>
          <p:cNvSpPr>
            <a:spLocks noGrp="1"/>
          </p:cNvSpPr>
          <p:nvPr>
            <p:ph type="body" sz="quarter" idx="22" hasCustomPrompt="1"/>
          </p:nvPr>
        </p:nvSpPr>
        <p:spPr>
          <a:xfrm>
            <a:off x="5021705" y="272475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8" name="Espace réservé du texte 20">
            <a:extLst>
              <a:ext uri="{FF2B5EF4-FFF2-40B4-BE49-F238E27FC236}">
                <a16:creationId xmlns:a16="http://schemas.microsoft.com/office/drawing/2014/main" id="{F66633FC-7757-8649-B030-05D9272448D3}"/>
              </a:ext>
            </a:extLst>
          </p:cNvPr>
          <p:cNvSpPr>
            <a:spLocks noGrp="1"/>
          </p:cNvSpPr>
          <p:nvPr>
            <p:ph type="body" sz="quarter" idx="23" hasCustomPrompt="1"/>
          </p:nvPr>
        </p:nvSpPr>
        <p:spPr>
          <a:xfrm>
            <a:off x="6455764" y="3239552"/>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bg2"/>
                </a:solidFill>
              </a:defRPr>
            </a:lvl1pPr>
          </a:lstStyle>
          <a:p>
            <a:pPr lvl="0"/>
            <a:r>
              <a:rPr lang="fr-FR" dirty="0"/>
              <a:t>0 000</a:t>
            </a:r>
          </a:p>
        </p:txBody>
      </p:sp>
      <p:sp>
        <p:nvSpPr>
          <p:cNvPr id="29" name="Espace réservé du texte 20">
            <a:extLst>
              <a:ext uri="{FF2B5EF4-FFF2-40B4-BE49-F238E27FC236}">
                <a16:creationId xmlns:a16="http://schemas.microsoft.com/office/drawing/2014/main" id="{4719A5DA-CBF9-0242-9CDA-BF64E70479C3}"/>
              </a:ext>
            </a:extLst>
          </p:cNvPr>
          <p:cNvSpPr>
            <a:spLocks noGrp="1"/>
          </p:cNvSpPr>
          <p:nvPr>
            <p:ph type="body" sz="quarter" idx="24" hasCustomPrompt="1"/>
          </p:nvPr>
        </p:nvSpPr>
        <p:spPr>
          <a:xfrm>
            <a:off x="6455765" y="3757950"/>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30" name="Espace réservé du texte 20">
            <a:extLst>
              <a:ext uri="{FF2B5EF4-FFF2-40B4-BE49-F238E27FC236}">
                <a16:creationId xmlns:a16="http://schemas.microsoft.com/office/drawing/2014/main" id="{C0FC2DF1-14A5-944F-9BCA-1565C5C0AA74}"/>
              </a:ext>
            </a:extLst>
          </p:cNvPr>
          <p:cNvSpPr>
            <a:spLocks noGrp="1"/>
          </p:cNvSpPr>
          <p:nvPr>
            <p:ph type="body" sz="quarter" idx="25" hasCustomPrompt="1"/>
          </p:nvPr>
        </p:nvSpPr>
        <p:spPr>
          <a:xfrm>
            <a:off x="4117298" y="3471952"/>
            <a:ext cx="1613941" cy="635353"/>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600" b="1" spc="-150">
                <a:solidFill>
                  <a:schemeClr val="accent4">
                    <a:lumMod val="60000"/>
                    <a:lumOff val="40000"/>
                  </a:schemeClr>
                </a:solidFill>
              </a:defRPr>
            </a:lvl1pPr>
          </a:lstStyle>
          <a:p>
            <a:pPr lvl="0"/>
            <a:r>
              <a:rPr lang="fr-FR" dirty="0"/>
              <a:t>0 000</a:t>
            </a:r>
          </a:p>
        </p:txBody>
      </p:sp>
      <p:sp>
        <p:nvSpPr>
          <p:cNvPr id="31" name="Espace réservé du texte 20">
            <a:extLst>
              <a:ext uri="{FF2B5EF4-FFF2-40B4-BE49-F238E27FC236}">
                <a16:creationId xmlns:a16="http://schemas.microsoft.com/office/drawing/2014/main" id="{6B5B4FBA-FA9A-7643-9DC5-B356C6A91F83}"/>
              </a:ext>
            </a:extLst>
          </p:cNvPr>
          <p:cNvSpPr>
            <a:spLocks noGrp="1"/>
          </p:cNvSpPr>
          <p:nvPr>
            <p:ph type="body" sz="quarter" idx="26" hasCustomPrompt="1"/>
          </p:nvPr>
        </p:nvSpPr>
        <p:spPr>
          <a:xfrm>
            <a:off x="4117298" y="4107305"/>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pic>
        <p:nvPicPr>
          <p:cNvPr id="20" name="Image 19">
            <a:extLst>
              <a:ext uri="{FF2B5EF4-FFF2-40B4-BE49-F238E27FC236}">
                <a16:creationId xmlns:a16="http://schemas.microsoft.com/office/drawing/2014/main" id="{A22204DB-1C79-4ADA-94E4-8E3744E794B7}"/>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32" name="Espace réservé de la date 4">
            <a:extLst>
              <a:ext uri="{FF2B5EF4-FFF2-40B4-BE49-F238E27FC236}">
                <a16:creationId xmlns:a16="http://schemas.microsoft.com/office/drawing/2014/main" id="{1819233A-08F0-4BEF-8C82-078D1DCAE359}"/>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1157005273"/>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hotos V + légende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1408433"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6" name="Espace réservé pour une image  5">
            <a:extLst>
              <a:ext uri="{FF2B5EF4-FFF2-40B4-BE49-F238E27FC236}">
                <a16:creationId xmlns:a16="http://schemas.microsoft.com/office/drawing/2014/main" id="{503CCB31-A1A6-4044-81B7-1A5E0FEC7540}"/>
              </a:ext>
            </a:extLst>
          </p:cNvPr>
          <p:cNvSpPr>
            <a:spLocks noGrp="1"/>
          </p:cNvSpPr>
          <p:nvPr>
            <p:ph type="pic" sz="quarter" idx="17" hasCustomPrompt="1"/>
          </p:nvPr>
        </p:nvSpPr>
        <p:spPr>
          <a:xfrm>
            <a:off x="1408432"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id="{7920534A-7F39-6E49-9C14-E72F5DE616B0}"/>
              </a:ext>
            </a:extLst>
          </p:cNvPr>
          <p:cNvSpPr>
            <a:spLocks noGrp="1"/>
          </p:cNvSpPr>
          <p:nvPr>
            <p:ph type="body" sz="quarter" idx="18" hasCustomPrompt="1"/>
          </p:nvPr>
        </p:nvSpPr>
        <p:spPr>
          <a:xfrm>
            <a:off x="3658746"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1" name="Espace réservé pour une image  5">
            <a:extLst>
              <a:ext uri="{FF2B5EF4-FFF2-40B4-BE49-F238E27FC236}">
                <a16:creationId xmlns:a16="http://schemas.microsoft.com/office/drawing/2014/main"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id="{A25A47A4-135A-154B-B441-C68AF69F3AA9}"/>
              </a:ext>
            </a:extLst>
          </p:cNvPr>
          <p:cNvSpPr>
            <a:spLocks noGrp="1"/>
          </p:cNvSpPr>
          <p:nvPr>
            <p:ph type="body" sz="quarter" idx="20" hasCustomPrompt="1"/>
          </p:nvPr>
        </p:nvSpPr>
        <p:spPr>
          <a:xfrm>
            <a:off x="5895563"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3" name="Espace réservé pour une image  5">
            <a:extLst>
              <a:ext uri="{FF2B5EF4-FFF2-40B4-BE49-F238E27FC236}">
                <a16:creationId xmlns:a16="http://schemas.microsoft.com/office/drawing/2014/main" id="{C353F987-D521-1240-9FB0-8E49BF75E1DC}"/>
              </a:ext>
            </a:extLst>
          </p:cNvPr>
          <p:cNvSpPr>
            <a:spLocks noGrp="1"/>
          </p:cNvSpPr>
          <p:nvPr>
            <p:ph type="pic" sz="quarter" idx="21" hasCustomPrompt="1"/>
          </p:nvPr>
        </p:nvSpPr>
        <p:spPr>
          <a:xfrm>
            <a:off x="5895562"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pic>
        <p:nvPicPr>
          <p:cNvPr id="15" name="Image 14">
            <a:extLst>
              <a:ext uri="{FF2B5EF4-FFF2-40B4-BE49-F238E27FC236}">
                <a16:creationId xmlns:a16="http://schemas.microsoft.com/office/drawing/2014/main" id="{D5B6E9EF-968D-4889-8816-02651E494310}"/>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7" name="Espace réservé de la date 4">
            <a:extLst>
              <a:ext uri="{FF2B5EF4-FFF2-40B4-BE49-F238E27FC236}">
                <a16:creationId xmlns:a16="http://schemas.microsoft.com/office/drawing/2014/main" id="{F211EFCF-F22A-4090-B676-C7EADCC54774}"/>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553088668"/>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hotos V + lég. somb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C05291-6969-B54A-AA3B-FC9E8BC24460}"/>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1407600"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6" name="Espace réservé pour une image  5">
            <a:extLst>
              <a:ext uri="{FF2B5EF4-FFF2-40B4-BE49-F238E27FC236}">
                <a16:creationId xmlns:a16="http://schemas.microsoft.com/office/drawing/2014/main" id="{503CCB31-A1A6-4044-81B7-1A5E0FEC7540}"/>
              </a:ext>
            </a:extLst>
          </p:cNvPr>
          <p:cNvSpPr>
            <a:spLocks noGrp="1"/>
          </p:cNvSpPr>
          <p:nvPr>
            <p:ph type="pic" sz="quarter" idx="17" hasCustomPrompt="1"/>
          </p:nvPr>
        </p:nvSpPr>
        <p:spPr>
          <a:xfrm>
            <a:off x="1407600"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id="{7920534A-7F39-6E49-9C14-E72F5DE616B0}"/>
              </a:ext>
            </a:extLst>
          </p:cNvPr>
          <p:cNvSpPr>
            <a:spLocks noGrp="1"/>
          </p:cNvSpPr>
          <p:nvPr>
            <p:ph type="body" sz="quarter" idx="18" hasCustomPrompt="1"/>
          </p:nvPr>
        </p:nvSpPr>
        <p:spPr>
          <a:xfrm>
            <a:off x="3658746"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1" name="Espace réservé pour une image  5">
            <a:extLst>
              <a:ext uri="{FF2B5EF4-FFF2-40B4-BE49-F238E27FC236}">
                <a16:creationId xmlns:a16="http://schemas.microsoft.com/office/drawing/2014/main"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id="{A25A47A4-135A-154B-B441-C68AF69F3AA9}"/>
              </a:ext>
            </a:extLst>
          </p:cNvPr>
          <p:cNvSpPr>
            <a:spLocks noGrp="1"/>
          </p:cNvSpPr>
          <p:nvPr>
            <p:ph type="body" sz="quarter" idx="20" hasCustomPrompt="1"/>
          </p:nvPr>
        </p:nvSpPr>
        <p:spPr>
          <a:xfrm>
            <a:off x="5896800" y="3976070"/>
            <a:ext cx="1826507" cy="523927"/>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3" name="Espace réservé pour une image  5">
            <a:extLst>
              <a:ext uri="{FF2B5EF4-FFF2-40B4-BE49-F238E27FC236}">
                <a16:creationId xmlns:a16="http://schemas.microsoft.com/office/drawing/2014/main" id="{C353F987-D521-1240-9FB0-8E49BF75E1DC}"/>
              </a:ext>
            </a:extLst>
          </p:cNvPr>
          <p:cNvSpPr>
            <a:spLocks noGrp="1"/>
          </p:cNvSpPr>
          <p:nvPr>
            <p:ph type="pic" sz="quarter" idx="21" hasCustomPrompt="1"/>
          </p:nvPr>
        </p:nvSpPr>
        <p:spPr>
          <a:xfrm>
            <a:off x="5896800"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pic>
        <p:nvPicPr>
          <p:cNvPr id="18" name="Image 17">
            <a:extLst>
              <a:ext uri="{FF2B5EF4-FFF2-40B4-BE49-F238E27FC236}">
                <a16:creationId xmlns:a16="http://schemas.microsoft.com/office/drawing/2014/main" id="{1C8697A1-AE99-47B3-A04F-1F499A1821F5}"/>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9" name="Espace réservé de la date 4">
            <a:extLst>
              <a:ext uri="{FF2B5EF4-FFF2-40B4-BE49-F238E27FC236}">
                <a16:creationId xmlns:a16="http://schemas.microsoft.com/office/drawing/2014/main" id="{24CB43BA-BCB6-4B24-B4A5-426ED2CC4575}"/>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928789633"/>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hotos H + 3 point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3287182"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id="{4EF5FEEC-A81F-434E-ABF5-18938384A188}"/>
              </a:ext>
            </a:extLst>
          </p:cNvPr>
          <p:cNvSpPr>
            <a:spLocks noGrp="1"/>
          </p:cNvSpPr>
          <p:nvPr>
            <p:ph type="pic" sz="quarter" idx="28" hasCustomPrompt="1"/>
          </p:nvPr>
        </p:nvSpPr>
        <p:spPr>
          <a:xfrm>
            <a:off x="5962163"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du texte 14">
            <a:extLst>
              <a:ext uri="{FF2B5EF4-FFF2-40B4-BE49-F238E27FC236}">
                <a16:creationId xmlns:a16="http://schemas.microsoft.com/office/drawing/2014/main" id="{C05A0749-F139-034E-93F4-B5F210CC17D5}"/>
              </a:ext>
            </a:extLst>
          </p:cNvPr>
          <p:cNvSpPr>
            <a:spLocks noGrp="1"/>
          </p:cNvSpPr>
          <p:nvPr>
            <p:ph type="body" sz="quarter" idx="30" hasCustomPrompt="1"/>
          </p:nvPr>
        </p:nvSpPr>
        <p:spPr>
          <a:xfrm>
            <a:off x="608014"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N°1 sur une ligne</a:t>
            </a:r>
          </a:p>
        </p:txBody>
      </p:sp>
      <p:sp>
        <p:nvSpPr>
          <p:cNvPr id="35" name="Espace réservé du texte 34">
            <a:extLst>
              <a:ext uri="{FF2B5EF4-FFF2-40B4-BE49-F238E27FC236}">
                <a16:creationId xmlns:a16="http://schemas.microsoft.com/office/drawing/2014/main" id="{15AE467E-A339-C849-BB7F-6E26A79641AE}"/>
              </a:ext>
            </a:extLst>
          </p:cNvPr>
          <p:cNvSpPr>
            <a:spLocks noGrp="1"/>
          </p:cNvSpPr>
          <p:nvPr>
            <p:ph type="body" sz="quarter" idx="31" hasCustomPrompt="1"/>
          </p:nvPr>
        </p:nvSpPr>
        <p:spPr>
          <a:xfrm>
            <a:off x="60801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6" name="Espace réservé du texte 14">
            <a:extLst>
              <a:ext uri="{FF2B5EF4-FFF2-40B4-BE49-F238E27FC236}">
                <a16:creationId xmlns:a16="http://schemas.microsoft.com/office/drawing/2014/main" id="{87F66423-B4ED-9445-90F2-50773D5B6DFF}"/>
              </a:ext>
            </a:extLst>
          </p:cNvPr>
          <p:cNvSpPr>
            <a:spLocks noGrp="1"/>
          </p:cNvSpPr>
          <p:nvPr>
            <p:ph type="body" sz="quarter" idx="32" hasCustomPrompt="1"/>
          </p:nvPr>
        </p:nvSpPr>
        <p:spPr>
          <a:xfrm>
            <a:off x="3287182"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N°2 sur une ligne</a:t>
            </a:r>
          </a:p>
        </p:txBody>
      </p:sp>
      <p:sp>
        <p:nvSpPr>
          <p:cNvPr id="37" name="Espace réservé du texte 34">
            <a:extLst>
              <a:ext uri="{FF2B5EF4-FFF2-40B4-BE49-F238E27FC236}">
                <a16:creationId xmlns:a16="http://schemas.microsoft.com/office/drawing/2014/main" id="{58DAF75E-30C0-A444-9C49-634905407121}"/>
              </a:ext>
            </a:extLst>
          </p:cNvPr>
          <p:cNvSpPr>
            <a:spLocks noGrp="1"/>
          </p:cNvSpPr>
          <p:nvPr>
            <p:ph type="body" sz="quarter" idx="33" hasCustomPrompt="1"/>
          </p:nvPr>
        </p:nvSpPr>
        <p:spPr>
          <a:xfrm>
            <a:off x="3287182"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8" name="Espace réservé du texte 14">
            <a:extLst>
              <a:ext uri="{FF2B5EF4-FFF2-40B4-BE49-F238E27FC236}">
                <a16:creationId xmlns:a16="http://schemas.microsoft.com/office/drawing/2014/main" id="{E57EA442-BBA4-5D41-9762-CCACB4500BE9}"/>
              </a:ext>
            </a:extLst>
          </p:cNvPr>
          <p:cNvSpPr>
            <a:spLocks noGrp="1"/>
          </p:cNvSpPr>
          <p:nvPr>
            <p:ph type="body" sz="quarter" idx="34" hasCustomPrompt="1"/>
          </p:nvPr>
        </p:nvSpPr>
        <p:spPr>
          <a:xfrm>
            <a:off x="5962163"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N°3 sur une ligne</a:t>
            </a:r>
          </a:p>
        </p:txBody>
      </p:sp>
      <p:sp>
        <p:nvSpPr>
          <p:cNvPr id="39" name="Espace réservé du texte 34">
            <a:extLst>
              <a:ext uri="{FF2B5EF4-FFF2-40B4-BE49-F238E27FC236}">
                <a16:creationId xmlns:a16="http://schemas.microsoft.com/office/drawing/2014/main" id="{6ECD34DE-7A29-8945-9EE6-DCEBB7BBB717}"/>
              </a:ext>
            </a:extLst>
          </p:cNvPr>
          <p:cNvSpPr>
            <a:spLocks noGrp="1"/>
          </p:cNvSpPr>
          <p:nvPr>
            <p:ph type="body" sz="quarter" idx="35" hasCustomPrompt="1"/>
          </p:nvPr>
        </p:nvSpPr>
        <p:spPr>
          <a:xfrm>
            <a:off x="596216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pic>
        <p:nvPicPr>
          <p:cNvPr id="18" name="Image 17">
            <a:extLst>
              <a:ext uri="{FF2B5EF4-FFF2-40B4-BE49-F238E27FC236}">
                <a16:creationId xmlns:a16="http://schemas.microsoft.com/office/drawing/2014/main" id="{5C61E095-C3E7-45D5-871C-409EDF03D245}"/>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9" name="Espace réservé de la date 4">
            <a:extLst>
              <a:ext uri="{FF2B5EF4-FFF2-40B4-BE49-F238E27FC236}">
                <a16:creationId xmlns:a16="http://schemas.microsoft.com/office/drawing/2014/main" id="{BB2FA22E-049B-48D0-97AE-72EDC6C79C6E}"/>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1563371351"/>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hotos H + légende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12000" y="4063875"/>
            <a:ext cx="4249244" cy="438275"/>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pour les 3 photos</a:t>
            </a:r>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074737"/>
            <a:ext cx="4249244" cy="2832829"/>
          </a:xfrm>
          <a:prstGeom prst="rect">
            <a:avLst/>
          </a:prstGeom>
          <a:solidFill>
            <a:schemeClr val="bg1">
              <a:lumMod val="95000"/>
            </a:schemeClr>
          </a:solidFill>
        </p:spPr>
        <p:txBody>
          <a:bodyPr lIns="936000" tIns="684000" rIns="9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5271554" y="334381"/>
            <a:ext cx="3107270" cy="2071513"/>
          </a:xfrm>
          <a:prstGeom prst="rect">
            <a:avLst/>
          </a:prstGeom>
          <a:solidFill>
            <a:schemeClr val="bg1">
              <a:lumMod val="95000"/>
            </a:schemeClr>
          </a:solidFill>
        </p:spPr>
        <p:txBody>
          <a:bodyPr lIns="396000" tIns="360000" rIns="39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pour une image  5">
            <a:extLst>
              <a:ext uri="{FF2B5EF4-FFF2-40B4-BE49-F238E27FC236}">
                <a16:creationId xmlns:a16="http://schemas.microsoft.com/office/drawing/2014/main" id="{FFB24C2D-6551-2749-9149-1A8FE5183989}"/>
              </a:ext>
            </a:extLst>
          </p:cNvPr>
          <p:cNvSpPr>
            <a:spLocks noGrp="1"/>
          </p:cNvSpPr>
          <p:nvPr>
            <p:ph type="pic" sz="quarter" idx="28" hasCustomPrompt="1"/>
          </p:nvPr>
        </p:nvSpPr>
        <p:spPr>
          <a:xfrm>
            <a:off x="5271554" y="2837462"/>
            <a:ext cx="2523072" cy="168204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pic>
        <p:nvPicPr>
          <p:cNvPr id="14" name="Image 13">
            <a:extLst>
              <a:ext uri="{FF2B5EF4-FFF2-40B4-BE49-F238E27FC236}">
                <a16:creationId xmlns:a16="http://schemas.microsoft.com/office/drawing/2014/main" id="{01927384-15DD-464C-9FA7-A7A704692452}"/>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18" name="Espace réservé de la date 4">
            <a:extLst>
              <a:ext uri="{FF2B5EF4-FFF2-40B4-BE49-F238E27FC236}">
                <a16:creationId xmlns:a16="http://schemas.microsoft.com/office/drawing/2014/main" id="{62BDFED7-3EDB-4D5B-B47E-5F9ED589DA0B}"/>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3331569464"/>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photos H + lég. sombr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6844C28-6FAC-F449-BA42-77054092BDF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12000" y="3393368"/>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8" name="Espace réservé du texte 22">
            <a:extLst>
              <a:ext uri="{FF2B5EF4-FFF2-40B4-BE49-F238E27FC236}">
                <a16:creationId xmlns:a16="http://schemas.microsoft.com/office/drawing/2014/main" id="{BBF48E3A-6B80-D84E-8868-13407E2FD65B}"/>
              </a:ext>
            </a:extLst>
          </p:cNvPr>
          <p:cNvSpPr>
            <a:spLocks noGrp="1"/>
          </p:cNvSpPr>
          <p:nvPr>
            <p:ph type="body" sz="quarter" idx="23" hasCustomPrompt="1"/>
          </p:nvPr>
        </p:nvSpPr>
        <p:spPr>
          <a:xfrm>
            <a:off x="3287183" y="3396412"/>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4" name="Espace réservé du texte 22">
            <a:extLst>
              <a:ext uri="{FF2B5EF4-FFF2-40B4-BE49-F238E27FC236}">
                <a16:creationId xmlns:a16="http://schemas.microsoft.com/office/drawing/2014/main" id="{88D803FD-31E6-9C46-AE31-DFACBCF20BDB}"/>
              </a:ext>
            </a:extLst>
          </p:cNvPr>
          <p:cNvSpPr>
            <a:spLocks noGrp="1"/>
          </p:cNvSpPr>
          <p:nvPr>
            <p:ph type="body" sz="quarter" idx="25" hasCustomPrompt="1"/>
          </p:nvPr>
        </p:nvSpPr>
        <p:spPr>
          <a:xfrm>
            <a:off x="5962164" y="3393368"/>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3287182"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id="{4EF5FEEC-A81F-434E-ABF5-18938384A188}"/>
              </a:ext>
            </a:extLst>
          </p:cNvPr>
          <p:cNvSpPr>
            <a:spLocks noGrp="1"/>
          </p:cNvSpPr>
          <p:nvPr>
            <p:ph type="pic" sz="quarter" idx="28" hasCustomPrompt="1"/>
          </p:nvPr>
        </p:nvSpPr>
        <p:spPr>
          <a:xfrm>
            <a:off x="5962163"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Titre 1">
            <a:extLst>
              <a:ext uri="{FF2B5EF4-FFF2-40B4-BE49-F238E27FC236}">
                <a16:creationId xmlns:a16="http://schemas.microsoft.com/office/drawing/2014/main" id="{EDE56632-A62B-2D49-8CC3-BE9D1F68826F}"/>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21" name="Rectangle 20">
            <a:extLst>
              <a:ext uri="{FF2B5EF4-FFF2-40B4-BE49-F238E27FC236}">
                <a16:creationId xmlns:a16="http://schemas.microsoft.com/office/drawing/2014/main" id="{0937B0E8-D46E-424F-8DD3-B0E2057AE0B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22" name="Image 21">
            <a:extLst>
              <a:ext uri="{FF2B5EF4-FFF2-40B4-BE49-F238E27FC236}">
                <a16:creationId xmlns:a16="http://schemas.microsoft.com/office/drawing/2014/main" id="{9CBCEAB4-F801-4E63-9401-C4A05D2030AE}"/>
              </a:ext>
            </a:extLst>
          </p:cNvPr>
          <p:cNvPicPr>
            <a:picLocks noChangeAspect="1"/>
          </p:cNvPicPr>
          <p:nvPr userDrawn="1"/>
        </p:nvPicPr>
        <p:blipFill>
          <a:blip r:embed="rId3"/>
          <a:stretch>
            <a:fillRect/>
          </a:stretch>
        </p:blipFill>
        <p:spPr>
          <a:xfrm>
            <a:off x="596659" y="4643251"/>
            <a:ext cx="409791" cy="418860"/>
          </a:xfrm>
          <a:prstGeom prst="rect">
            <a:avLst/>
          </a:prstGeom>
        </p:spPr>
      </p:pic>
      <p:sp>
        <p:nvSpPr>
          <p:cNvPr id="23" name="Espace réservé de la date 4">
            <a:extLst>
              <a:ext uri="{FF2B5EF4-FFF2-40B4-BE49-F238E27FC236}">
                <a16:creationId xmlns:a16="http://schemas.microsoft.com/office/drawing/2014/main" id="{FDB90473-8443-49DE-9107-5D08A57FF07E}"/>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2081414793"/>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4908157" y="1361980"/>
            <a:ext cx="1796970" cy="1796970"/>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22">
            <a:extLst>
              <a:ext uri="{FF2B5EF4-FFF2-40B4-BE49-F238E27FC236}">
                <a16:creationId xmlns:a16="http://schemas.microsoft.com/office/drawing/2014/main" id="{EFB72E4E-65C7-404A-B5FF-9F37C6C1AC20}"/>
              </a:ext>
            </a:extLst>
          </p:cNvPr>
          <p:cNvSpPr>
            <a:spLocks noGrp="1"/>
          </p:cNvSpPr>
          <p:nvPr>
            <p:ph type="body" sz="quarter" idx="15" hasCustomPrompt="1"/>
          </p:nvPr>
        </p:nvSpPr>
        <p:spPr>
          <a:xfrm>
            <a:off x="608013" y="1079998"/>
            <a:ext cx="3801827" cy="1796970"/>
          </a:xfrm>
          <a:prstGeom prst="rect">
            <a:avLst/>
          </a:prstGeom>
        </p:spPr>
        <p:txBody>
          <a:bodyPr lIns="0" tIns="0" rIns="0" bIns="0" numCol="1" spcCol="900000"/>
          <a:lstStyle>
            <a:lvl1pPr marL="0" indent="0" algn="l" defTabSz="914400" rtl="0" eaLnBrk="1" latinLnBrk="0" hangingPunct="1">
              <a:lnSpc>
                <a:spcPct val="90000"/>
              </a:lnSpc>
              <a:spcBef>
                <a:spcPts val="1000"/>
              </a:spcBef>
              <a:buClr>
                <a:schemeClr val="tx2"/>
              </a:buClr>
              <a:buFontTx/>
              <a:buNone/>
              <a:defRPr lang="fr-FR" sz="14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400" baseline="0">
                <a:solidFill>
                  <a:schemeClr val="bg2"/>
                </a:solidFill>
                <a:latin typeface="+mn-lt"/>
              </a:defRPr>
            </a:lvl2pPr>
            <a:lvl3pPr marL="1257300" indent="-342900">
              <a:buFont typeface="Arial" panose="020B0604020202020204" pitchFamily="34" charset="0"/>
              <a:buChar char="•"/>
              <a:defRPr sz="1400">
                <a:solidFill>
                  <a:schemeClr val="bg2"/>
                </a:solidFill>
                <a:latin typeface="+mn-lt"/>
              </a:defRPr>
            </a:lvl3pPr>
            <a:lvl4pPr marL="1657350" indent="-285750">
              <a:buClr>
                <a:schemeClr val="tx2"/>
              </a:buClr>
              <a:buFont typeface="Wingdings" pitchFamily="2" charset="2"/>
              <a:buChar char="ü"/>
              <a:defRPr sz="1400">
                <a:solidFill>
                  <a:schemeClr val="bg2"/>
                </a:solidFill>
                <a:latin typeface="+mn-lt"/>
              </a:defRPr>
            </a:lvl4pPr>
            <a:lvl5pPr marL="1828800" indent="0">
              <a:buClr>
                <a:schemeClr val="tx2"/>
              </a:buClr>
              <a:buFontTx/>
              <a:buNone/>
              <a:defRPr lang="fr-FR" sz="140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Remerciements, crédits photos, contacts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texte 22">
            <a:extLst>
              <a:ext uri="{FF2B5EF4-FFF2-40B4-BE49-F238E27FC236}">
                <a16:creationId xmlns:a16="http://schemas.microsoft.com/office/drawing/2014/main" id="{FDCEF96A-236F-0449-B7D1-6463D458E5F9}"/>
              </a:ext>
            </a:extLst>
          </p:cNvPr>
          <p:cNvSpPr>
            <a:spLocks noGrp="1"/>
          </p:cNvSpPr>
          <p:nvPr>
            <p:ph type="body" sz="quarter" idx="16" hasCustomPrompt="1"/>
          </p:nvPr>
        </p:nvSpPr>
        <p:spPr>
          <a:xfrm>
            <a:off x="608013" y="3410967"/>
            <a:ext cx="3801827" cy="226646"/>
          </a:xfrm>
          <a:prstGeom prst="rect">
            <a:avLst/>
          </a:prstGeom>
        </p:spPr>
        <p:txBody>
          <a:bodyPr lIns="0" tIns="0" rIns="0" bIns="0" numCol="1" spcCol="900000"/>
          <a:lstStyle>
            <a:lvl1pPr marL="0" indent="0" algn="l" defTabSz="914400" rtl="0" eaLnBrk="1" latinLnBrk="0" hangingPunct="1">
              <a:lnSpc>
                <a:spcPct val="90000"/>
              </a:lnSpc>
              <a:spcBef>
                <a:spcPts val="1000"/>
              </a:spcBef>
              <a:buClr>
                <a:schemeClr val="tx2"/>
              </a:buClr>
              <a:buFontTx/>
              <a:buNone/>
              <a:defRPr lang="fr-FR" sz="1400" b="0" i="0" kern="1200" baseline="0" dirty="0" smtClean="0">
                <a:solidFill>
                  <a:schemeClr val="bg2"/>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err="1"/>
              <a:t>www.lienweb.fr</a:t>
            </a:r>
            <a:endParaRPr lang="fr-FR" dirty="0"/>
          </a:p>
        </p:txBody>
      </p:sp>
      <p:sp>
        <p:nvSpPr>
          <p:cNvPr id="3" name="ZoneTexte 2">
            <a:extLst>
              <a:ext uri="{FF2B5EF4-FFF2-40B4-BE49-F238E27FC236}">
                <a16:creationId xmlns:a16="http://schemas.microsoft.com/office/drawing/2014/main" id="{5BF4E342-38BE-4143-9228-A4DD42A3122E}"/>
              </a:ext>
            </a:extLst>
          </p:cNvPr>
          <p:cNvSpPr txBox="1"/>
          <p:nvPr userDrawn="1"/>
        </p:nvSpPr>
        <p:spPr>
          <a:xfrm>
            <a:off x="608013" y="4327161"/>
            <a:ext cx="3854059" cy="215444"/>
          </a:xfrm>
          <a:prstGeom prst="rect">
            <a:avLst/>
          </a:prstGeom>
          <a:noFill/>
        </p:spPr>
        <p:txBody>
          <a:bodyPr wrap="square" lIns="0" tIns="0" rIns="0" bIns="0" rtlCol="0">
            <a:spAutoFit/>
          </a:bodyPr>
          <a:lstStyle/>
          <a:p>
            <a:r>
              <a:rPr lang="fr-FR" sz="1350" b="1" spc="0" baseline="0" noProof="0" dirty="0" err="1">
                <a:solidFill>
                  <a:schemeClr val="accent6"/>
                </a:solidFill>
              </a:rPr>
              <a:t>www.cnrs.fr</a:t>
            </a:r>
            <a:endParaRPr lang="fr-FR" sz="1350" b="1" spc="0" baseline="0" noProof="0" dirty="0">
              <a:solidFill>
                <a:schemeClr val="accent6"/>
              </a:solidFill>
            </a:endParaRPr>
          </a:p>
        </p:txBody>
      </p:sp>
      <p:pic>
        <p:nvPicPr>
          <p:cNvPr id="10" name="Image 9">
            <a:extLst>
              <a:ext uri="{FF2B5EF4-FFF2-40B4-BE49-F238E27FC236}">
                <a16:creationId xmlns:a16="http://schemas.microsoft.com/office/drawing/2014/main" id="{606B7BBA-0DDF-4FC1-A023-31759955B986}"/>
              </a:ext>
            </a:extLst>
          </p:cNvPr>
          <p:cNvPicPr>
            <a:picLocks noChangeAspect="1"/>
          </p:cNvPicPr>
          <p:nvPr userDrawn="1"/>
        </p:nvPicPr>
        <p:blipFill>
          <a:blip r:embed="rId3"/>
          <a:stretch>
            <a:fillRect/>
          </a:stretch>
        </p:blipFill>
        <p:spPr>
          <a:xfrm>
            <a:off x="6936432" y="1503655"/>
            <a:ext cx="1549662" cy="1583957"/>
          </a:xfrm>
          <a:prstGeom prst="rect">
            <a:avLst/>
          </a:prstGeom>
        </p:spPr>
      </p:pic>
      <p:sp>
        <p:nvSpPr>
          <p:cNvPr id="14" name="Espace réservé de la date 4">
            <a:extLst>
              <a:ext uri="{FF2B5EF4-FFF2-40B4-BE49-F238E27FC236}">
                <a16:creationId xmlns:a16="http://schemas.microsoft.com/office/drawing/2014/main" id="{F7A410F1-EF30-4164-9DC8-9844DEB51E18}"/>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384048240"/>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ications technique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a:t>P </a:t>
            </a:r>
            <a:fld id="{733122C9-A0B9-462F-8757-0847AD287B63}" type="slidenum">
              <a:rPr lang="fr-FR" smtClean="0"/>
              <a:pPr/>
              <a:t>‹N°›</a:t>
            </a:fld>
            <a:endParaRPr lang="fr-F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2585263-4DCD-B141-9187-11265449EF56}"/>
              </a:ext>
            </a:extLst>
          </p:cNvPr>
          <p:cNvSpPr txBox="1"/>
          <p:nvPr userDrawn="1"/>
        </p:nvSpPr>
        <p:spPr>
          <a:xfrm>
            <a:off x="608013" y="649288"/>
            <a:ext cx="7770812" cy="3852862"/>
          </a:xfrm>
          <a:prstGeom prst="rect">
            <a:avLst/>
          </a:prstGeom>
          <a:noFill/>
        </p:spPr>
        <p:txBody>
          <a:bodyPr wrap="square" rtlCol="0" anchor="t" anchorCtr="0">
            <a:noAutofit/>
          </a:bodyPr>
          <a:lstStyle/>
          <a:p>
            <a:pPr algn="ctr"/>
            <a:r>
              <a:rPr lang="fr-FR" sz="1400" dirty="0"/>
              <a:t>Pour commencer à créer votre présentation, </a:t>
            </a:r>
          </a:p>
          <a:p>
            <a:pPr algn="ctr"/>
            <a:r>
              <a:rPr lang="fr-FR" sz="1400" dirty="0"/>
              <a:t>rendez vous dans le menu </a:t>
            </a:r>
          </a:p>
          <a:p>
            <a:pPr algn="ctr"/>
            <a:r>
              <a:rPr lang="fr-FR" sz="1400" dirty="0"/>
              <a:t>Affichage &gt; Masque &gt; Masque des diapositives</a:t>
            </a:r>
          </a:p>
          <a:p>
            <a:pPr algn="ctr"/>
            <a:endParaRPr lang="fr-FR" sz="1400" dirty="0"/>
          </a:p>
          <a:p>
            <a:pPr algn="ctr"/>
            <a:r>
              <a:rPr lang="fr-FR" sz="1400" dirty="0"/>
              <a:t>Allez sur le premier masque blanc, renseignez le </a:t>
            </a:r>
          </a:p>
          <a:p>
            <a:pPr algn="ctr"/>
            <a:r>
              <a:rPr lang="fr-FR" sz="1400" dirty="0"/>
              <a:t>TITRE DE VOTRE PRÉSENTATION </a:t>
            </a:r>
          </a:p>
          <a:p>
            <a:pPr algn="ctr"/>
            <a:r>
              <a:rPr lang="fr-FR" sz="1400" dirty="0"/>
              <a:t>en bas de page, puis fermez le mode masque.</a:t>
            </a:r>
          </a:p>
          <a:p>
            <a:pPr algn="ctr"/>
            <a:r>
              <a:rPr lang="fr-FR" sz="1400" dirty="0"/>
              <a:t>____</a:t>
            </a:r>
          </a:p>
          <a:p>
            <a:pPr algn="ctr"/>
            <a:endParaRPr lang="fr-FR" sz="1400" dirty="0"/>
          </a:p>
          <a:p>
            <a:pPr algn="ctr"/>
            <a:r>
              <a:rPr lang="fr-FR" sz="1400" dirty="0"/>
              <a:t>Si vous souhaitez ne rien inscrire dans une zone de texte réservé, </a:t>
            </a:r>
          </a:p>
          <a:p>
            <a:pPr algn="ctr"/>
            <a:r>
              <a:rPr lang="fr-FR" sz="1400" dirty="0"/>
              <a:t>tapez un espace pour faire disparaître le texte du masque.</a:t>
            </a:r>
          </a:p>
          <a:p>
            <a:pPr algn="ctr"/>
            <a:r>
              <a:rPr lang="fr-FR" sz="1400" dirty="0"/>
              <a:t>____</a:t>
            </a:r>
          </a:p>
          <a:p>
            <a:pPr algn="ctr"/>
            <a:endParaRPr lang="fr-FR" sz="1400" dirty="0"/>
          </a:p>
          <a:p>
            <a:pPr algn="ctr"/>
            <a:r>
              <a:rPr lang="fr-FR" sz="1400" dirty="0"/>
              <a:t>Les photos des diapositives « Titre de présentation photo » et « Intercalaire photo » </a:t>
            </a:r>
          </a:p>
          <a:p>
            <a:pPr algn="ctr"/>
            <a:r>
              <a:rPr lang="fr-FR" sz="1400" dirty="0"/>
              <a:t>peuvent être remplacées par les vôtres. </a:t>
            </a:r>
          </a:p>
          <a:p>
            <a:pPr algn="ctr"/>
            <a:r>
              <a:rPr lang="fr-FR" sz="1400" dirty="0"/>
              <a:t>Pour cela, utilisez le masque « Titre de présentation vierge » et « Intercalaire photo vierge », </a:t>
            </a:r>
          </a:p>
          <a:p>
            <a:pPr algn="ctr"/>
            <a:r>
              <a:rPr lang="fr-FR" sz="1400" dirty="0"/>
              <a:t>et insérez votre image dans l’emplacement gris en cliquant sur l’icône centrale.</a:t>
            </a:r>
          </a:p>
          <a:p>
            <a:pPr algn="ctr"/>
            <a:endParaRPr lang="fr-FR" dirty="0"/>
          </a:p>
        </p:txBody>
      </p:sp>
      <p:sp>
        <p:nvSpPr>
          <p:cNvPr id="7" name="Espace réservé de la date 4">
            <a:extLst>
              <a:ext uri="{FF2B5EF4-FFF2-40B4-BE49-F238E27FC236}">
                <a16:creationId xmlns:a16="http://schemas.microsoft.com/office/drawing/2014/main" id="{84B5C48F-7722-4C07-93C0-EBB37AEC0F5A}"/>
              </a:ext>
            </a:extLst>
          </p:cNvPr>
          <p:cNvSpPr>
            <a:spLocks noGrp="1"/>
          </p:cNvSpPr>
          <p:nvPr>
            <p:ph type="dt" sz="half" idx="14"/>
          </p:nvPr>
        </p:nvSpPr>
        <p:spPr>
          <a:xfrm>
            <a:off x="7866466" y="4759325"/>
            <a:ext cx="511698" cy="152300"/>
          </a:xfrm>
          <a:prstGeom prst="rect">
            <a:avLst/>
          </a:prstGeom>
        </p:spPr>
        <p:txBody>
          <a:bodyPr/>
          <a:lstStyle>
            <a:lvl1pPr>
              <a:defRPr sz="600"/>
            </a:lvl1pPr>
          </a:lstStyle>
          <a:p>
            <a:r>
              <a:rPr lang="fr-FR" dirty="0"/>
              <a:t>12 &amp; 13/10/21</a:t>
            </a:r>
          </a:p>
        </p:txBody>
      </p:sp>
    </p:spTree>
    <p:extLst>
      <p:ext uri="{BB962C8B-B14F-4D97-AF65-F5344CB8AC3E}">
        <p14:creationId xmlns:p14="http://schemas.microsoft.com/office/powerpoint/2010/main" val="499048063"/>
      </p:ext>
    </p:extLst>
  </p:cSld>
  <p:clrMapOvr>
    <a:masterClrMapping/>
  </p:clrMapOvr>
  <p:extLst mod="1">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440" y="1597488"/>
            <a:ext cx="7773120" cy="1102796"/>
          </a:xfrm>
        </p:spPr>
        <p:txBody>
          <a:bodyPr/>
          <a:lstStyle/>
          <a:p>
            <a:r>
              <a:rPr lang="fr-FR" dirty="0"/>
              <a:t>Modifiez le style du titre</a:t>
            </a:r>
          </a:p>
        </p:txBody>
      </p:sp>
      <p:sp>
        <p:nvSpPr>
          <p:cNvPr id="3" name="Sous-titre 2"/>
          <p:cNvSpPr>
            <a:spLocks noGrp="1"/>
          </p:cNvSpPr>
          <p:nvPr>
            <p:ph type="subTitle" idx="1"/>
          </p:nvPr>
        </p:nvSpPr>
        <p:spPr>
          <a:xfrm>
            <a:off x="1372321" y="2914146"/>
            <a:ext cx="6400800" cy="1314498"/>
          </a:xfrm>
        </p:spPr>
        <p:txBody>
          <a:bodyPr/>
          <a:lstStyle>
            <a:lvl1pPr marL="0" indent="0" algn="ctr">
              <a:buNone/>
              <a:defRPr/>
            </a:lvl1pPr>
            <a:lvl2pPr marL="311045" indent="0" algn="ctr">
              <a:buNone/>
              <a:defRPr/>
            </a:lvl2pPr>
            <a:lvl3pPr marL="622089" indent="0" algn="ctr">
              <a:buNone/>
              <a:defRPr/>
            </a:lvl3pPr>
            <a:lvl4pPr marL="933134" indent="0" algn="ctr">
              <a:buNone/>
              <a:defRPr/>
            </a:lvl4pPr>
            <a:lvl5pPr marL="1244178" indent="0" algn="ctr">
              <a:buNone/>
              <a:defRPr/>
            </a:lvl5pPr>
            <a:lvl6pPr marL="1555223" indent="0" algn="ctr">
              <a:buNone/>
              <a:defRPr/>
            </a:lvl6pPr>
            <a:lvl7pPr marL="1866268" indent="0" algn="ctr">
              <a:buNone/>
              <a:defRPr/>
            </a:lvl7pPr>
            <a:lvl8pPr marL="2177312" indent="0" algn="ctr">
              <a:buNone/>
              <a:defRPr/>
            </a:lvl8pPr>
            <a:lvl9pPr marL="2488357" indent="0" algn="ctr">
              <a:buNone/>
              <a:defRPr/>
            </a:lvl9pPr>
          </a:lstStyle>
          <a:p>
            <a:r>
              <a:rPr lang="fr-FR" dirty="0"/>
              <a:t>Modifiez le style des sous-titres du masque</a:t>
            </a:r>
          </a:p>
        </p:txBody>
      </p:sp>
      <p:sp>
        <p:nvSpPr>
          <p:cNvPr id="6" name="Rectangle 5"/>
          <p:cNvSpPr>
            <a:spLocks noGrp="1" noChangeArrowheads="1"/>
          </p:cNvSpPr>
          <p:nvPr>
            <p:ph type="sldNum" idx="12"/>
          </p:nvPr>
        </p:nvSpPr>
        <p:spPr>
          <a:ln/>
        </p:spPr>
        <p:txBody>
          <a:bodyPr/>
          <a:lstStyle>
            <a:lvl1pPr>
              <a:defRPr>
                <a:solidFill>
                  <a:schemeClr val="bg1"/>
                </a:solidFill>
              </a:defRPr>
            </a:lvl1pPr>
          </a:lstStyle>
          <a:p>
            <a:pPr>
              <a:defRPr/>
            </a:pPr>
            <a:endParaRPr lang="fr-FR" dirty="0"/>
          </a:p>
        </p:txBody>
      </p:sp>
    </p:spTree>
    <p:extLst>
      <p:ext uri="{BB962C8B-B14F-4D97-AF65-F5344CB8AC3E}">
        <p14:creationId xmlns:p14="http://schemas.microsoft.com/office/powerpoint/2010/main" val="3101332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11760" y="444960"/>
            <a:ext cx="8520120" cy="707040"/>
          </a:xfrm>
          <a:prstGeom prst="rect">
            <a:avLst/>
          </a:prstGeom>
        </p:spPr>
        <p:txBody>
          <a:bodyPr lIns="0" tIns="0" rIns="0" bIns="0" anchor="ctr">
            <a:noAutofit/>
          </a:bodyPr>
          <a:lstStyle/>
          <a:p>
            <a:endParaRPr lang="fr-FR" sz="1050" b="0" strike="noStrike" spc="-1">
              <a:solidFill>
                <a:srgbClr val="000000"/>
              </a:solidFill>
              <a:latin typeface="Arial"/>
            </a:endParaRPr>
          </a:p>
        </p:txBody>
      </p:sp>
      <p:sp>
        <p:nvSpPr>
          <p:cNvPr id="54" name="PlaceHolder 2"/>
          <p:cNvSpPr>
            <a:spLocks noGrp="1"/>
          </p:cNvSpPr>
          <p:nvPr>
            <p:ph type="body"/>
          </p:nvPr>
        </p:nvSpPr>
        <p:spPr>
          <a:xfrm>
            <a:off x="311760" y="1266120"/>
            <a:ext cx="3999600" cy="3302280"/>
          </a:xfrm>
          <a:prstGeom prst="rect">
            <a:avLst/>
          </a:prstGeom>
        </p:spPr>
        <p:txBody>
          <a:bodyPr lIns="0" tIns="0" rIns="0" bIns="0">
            <a:normAutofit/>
          </a:bodyPr>
          <a:lstStyle/>
          <a:p>
            <a:endParaRPr lang="fr-FR" sz="1050" b="0" strike="noStrike" spc="-1">
              <a:solidFill>
                <a:srgbClr val="000000"/>
              </a:solidFill>
              <a:latin typeface="Arial"/>
            </a:endParaRPr>
          </a:p>
        </p:txBody>
      </p:sp>
    </p:spTree>
    <p:extLst>
      <p:ext uri="{BB962C8B-B14F-4D97-AF65-F5344CB8AC3E}">
        <p14:creationId xmlns:p14="http://schemas.microsoft.com/office/powerpoint/2010/main" val="243163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11760" y="444960"/>
            <a:ext cx="8520120" cy="707040"/>
          </a:xfrm>
          <a:prstGeom prst="rect">
            <a:avLst/>
          </a:prstGeom>
        </p:spPr>
        <p:txBody>
          <a:bodyPr lIns="0" tIns="0" rIns="0" bIns="0" anchor="ctr">
            <a:noAutofit/>
          </a:bodyPr>
          <a:lstStyle/>
          <a:p>
            <a:endParaRPr lang="fr-FR" sz="1050" b="0" strike="noStrike" spc="-1">
              <a:solidFill>
                <a:srgbClr val="000000"/>
              </a:solidFill>
              <a:latin typeface="Arial"/>
            </a:endParaRPr>
          </a:p>
        </p:txBody>
      </p:sp>
      <p:sp>
        <p:nvSpPr>
          <p:cNvPr id="96" name="PlaceHolder 2"/>
          <p:cNvSpPr>
            <a:spLocks noGrp="1"/>
          </p:cNvSpPr>
          <p:nvPr>
            <p:ph type="body"/>
          </p:nvPr>
        </p:nvSpPr>
        <p:spPr>
          <a:xfrm>
            <a:off x="311760" y="1266120"/>
            <a:ext cx="1951560" cy="3302280"/>
          </a:xfrm>
          <a:prstGeom prst="rect">
            <a:avLst/>
          </a:prstGeom>
        </p:spPr>
        <p:txBody>
          <a:bodyPr lIns="0" tIns="0" rIns="0" bIns="0">
            <a:normAutofit/>
          </a:bodyPr>
          <a:lstStyle/>
          <a:p>
            <a:endParaRPr lang="fr-FR" sz="1050" b="0" strike="noStrike" spc="-1">
              <a:solidFill>
                <a:srgbClr val="000000"/>
              </a:solidFill>
              <a:latin typeface="Arial"/>
            </a:endParaRPr>
          </a:p>
        </p:txBody>
      </p:sp>
      <p:sp>
        <p:nvSpPr>
          <p:cNvPr id="97" name="PlaceHolder 3"/>
          <p:cNvSpPr>
            <a:spLocks noGrp="1"/>
          </p:cNvSpPr>
          <p:nvPr>
            <p:ph type="body"/>
          </p:nvPr>
        </p:nvSpPr>
        <p:spPr>
          <a:xfrm>
            <a:off x="2361240" y="1266120"/>
            <a:ext cx="1951560" cy="3302280"/>
          </a:xfrm>
          <a:prstGeom prst="rect">
            <a:avLst/>
          </a:prstGeom>
        </p:spPr>
        <p:txBody>
          <a:bodyPr lIns="0" tIns="0" rIns="0" bIns="0">
            <a:normAutofit/>
          </a:bodyPr>
          <a:lstStyle/>
          <a:p>
            <a:endParaRPr lang="fr-FR" sz="1050" b="0" strike="noStrike" spc="-1">
              <a:solidFill>
                <a:srgbClr val="000000"/>
              </a:solidFill>
              <a:latin typeface="Arial"/>
            </a:endParaRPr>
          </a:p>
        </p:txBody>
      </p:sp>
    </p:spTree>
    <p:extLst>
      <p:ext uri="{BB962C8B-B14F-4D97-AF65-F5344CB8AC3E}">
        <p14:creationId xmlns:p14="http://schemas.microsoft.com/office/powerpoint/2010/main" val="15672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921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5" r:id="rId30"/>
    <p:sldLayoutId id="2147483696" r:id="rId31"/>
  </p:sldLayoutIdLst>
  <p:hf hdr="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5624">
          <p15:clr>
            <a:srgbClr val="F26B43"/>
          </p15:clr>
        </p15:guide>
        <p15:guide id="3" orient="horz" pos="3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i-gt-donnees.pages.math.unistra.fr/gui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hyperlink" Target="https://mi-gt-donnees.pages.math.unistra.fr/guid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gt-atelier-donnees.miti.cnrs.fr/" TargetMode="External"/><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donnees-inter-reseaux@services.cnrs.f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ouvrirlascience.fr/plan-national-pour-la-science-ouverte/"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science-ouverte.cnrs.fr/actualite/plan-donnees-de-la-recherche-du-cnrs/" TargetMode="External"/><Relationship Id="rId4" Type="http://schemas.openxmlformats.org/officeDocument/2006/relationships/hyperlink" Target="https://www.cnrs.fr/sites/default/files/press_info/2019-11/Plaquette_ScienceOuvert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www.hceres.fr/fr/CharteFrancaiseIntegriteScientifiqu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8" Type="http://schemas.openxmlformats.org/officeDocument/2006/relationships/hyperlink" Target="http://renatis.cnrs.fr/" TargetMode="External"/><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hyperlink" Target="https://mi-gt-donnees.pages.math.unistra.fr/site/index.html" TargetMode="External"/><Relationship Id="rId7" Type="http://schemas.openxmlformats.org/officeDocument/2006/relationships/hyperlink" Target="http://rbdd.cnrs.fr/" TargetMode="Externa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hyperlink" Target="http://qualite-en-recherche.cnrs.fr/" TargetMode="External"/><Relationship Id="rId11" Type="http://schemas.openxmlformats.org/officeDocument/2006/relationships/image" Target="../media/image18.png"/><Relationship Id="rId5" Type="http://schemas.openxmlformats.org/officeDocument/2006/relationships/hyperlink" Target="http://devlog.cnrs.fr/" TargetMode="External"/><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hyperlink" Target="https://calcul.math.cnrs.fr/" TargetMode="External"/><Relationship Id="rId9" Type="http://schemas.openxmlformats.org/officeDocument/2006/relationships/hyperlink" Target="http://sist.cnrs.fr/" TargetMode="Externa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727950" y="-718160"/>
            <a:ext cx="7688100" cy="2104500"/>
          </a:xfrm>
          <a:prstGeom prst="rect">
            <a:avLst/>
          </a:prstGeom>
        </p:spPr>
        <p:txBody>
          <a:bodyPr spcFirstLastPara="1" wrap="square" lIns="91425" tIns="91425" rIns="91425" bIns="91425" anchor="b" anchorCtr="0">
            <a:normAutofit/>
          </a:bodyPr>
          <a:lstStyle/>
          <a:p>
            <a:pPr marL="0" lvl="0" indent="0" algn="ctr" rtl="0">
              <a:lnSpc>
                <a:spcPct val="100000"/>
              </a:lnSpc>
              <a:spcBef>
                <a:spcPts val="0"/>
              </a:spcBef>
              <a:spcAft>
                <a:spcPts val="0"/>
              </a:spcAft>
              <a:buNone/>
            </a:pPr>
            <a:r>
              <a:rPr lang="fr" sz="2744" dirty="0">
                <a:solidFill>
                  <a:srgbClr val="1C4587"/>
                </a:solidFill>
                <a:latin typeface="Arial"/>
                <a:ea typeface="Arial"/>
                <a:cs typeface="Arial"/>
                <a:sym typeface="Arial"/>
              </a:rPr>
              <a:t>Guide de bonnes pratiques</a:t>
            </a:r>
            <a:endParaRPr sz="2744" dirty="0">
              <a:solidFill>
                <a:srgbClr val="1C4587"/>
              </a:solidFill>
              <a:latin typeface="Arial"/>
              <a:ea typeface="Arial"/>
              <a:cs typeface="Arial"/>
              <a:sym typeface="Arial"/>
            </a:endParaRPr>
          </a:p>
          <a:p>
            <a:pPr marL="0" lvl="0" indent="0" algn="ctr" rtl="0">
              <a:lnSpc>
                <a:spcPct val="100000"/>
              </a:lnSpc>
              <a:spcBef>
                <a:spcPts val="600"/>
              </a:spcBef>
              <a:spcAft>
                <a:spcPts val="0"/>
              </a:spcAft>
              <a:buNone/>
            </a:pPr>
            <a:r>
              <a:rPr lang="fr" sz="2744" dirty="0">
                <a:solidFill>
                  <a:srgbClr val="1C4587"/>
                </a:solidFill>
                <a:latin typeface="Arial"/>
                <a:ea typeface="Arial"/>
                <a:cs typeface="Arial"/>
                <a:sym typeface="Arial"/>
              </a:rPr>
              <a:t>sur la gestion des données de la recherche</a:t>
            </a:r>
            <a:endParaRPr sz="2744" dirty="0">
              <a:solidFill>
                <a:srgbClr val="1C4587"/>
              </a:solidFill>
              <a:latin typeface="Arial"/>
              <a:ea typeface="Arial"/>
              <a:cs typeface="Arial"/>
              <a:sym typeface="Arial"/>
            </a:endParaRPr>
          </a:p>
          <a:p>
            <a:pPr marL="0" lvl="0" indent="0" algn="l" rtl="0">
              <a:spcBef>
                <a:spcPts val="600"/>
              </a:spcBef>
              <a:spcAft>
                <a:spcPts val="0"/>
              </a:spcAft>
              <a:buNone/>
            </a:pPr>
            <a:endParaRPr sz="2000" b="0" i="1" dirty="0"/>
          </a:p>
        </p:txBody>
      </p:sp>
      <p:sp>
        <p:nvSpPr>
          <p:cNvPr id="67" name="Google Shape;67;p13"/>
          <p:cNvSpPr txBox="1"/>
          <p:nvPr/>
        </p:nvSpPr>
        <p:spPr>
          <a:xfrm>
            <a:off x="2180177" y="2864513"/>
            <a:ext cx="6678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i="1" u="sng" dirty="0">
                <a:solidFill>
                  <a:schemeClr val="hlink"/>
                </a:solidFill>
                <a:hlinkClick r:id="rId3"/>
              </a:rPr>
              <a:t>https://mi-gt-donnees.pages.math.unistra.fr/guide</a:t>
            </a:r>
            <a:endParaRPr sz="1600" i="1" dirty="0">
              <a:solidFill>
                <a:srgbClr val="1C4587"/>
              </a:solidFill>
            </a:endParaRPr>
          </a:p>
        </p:txBody>
      </p:sp>
      <p:pic>
        <p:nvPicPr>
          <p:cNvPr id="69" name="Google Shape;69;p13"/>
          <p:cNvPicPr preferRelativeResize="0"/>
          <p:nvPr/>
        </p:nvPicPr>
        <p:blipFill>
          <a:blip r:embed="rId4">
            <a:alphaModFix/>
          </a:blip>
          <a:stretch>
            <a:fillRect/>
          </a:stretch>
        </p:blipFill>
        <p:spPr>
          <a:xfrm>
            <a:off x="8169309" y="4165808"/>
            <a:ext cx="839275" cy="839275"/>
          </a:xfrm>
          <a:prstGeom prst="rect">
            <a:avLst/>
          </a:prstGeom>
          <a:noFill/>
          <a:ln>
            <a:noFill/>
          </a:ln>
        </p:spPr>
      </p:pic>
      <p:pic>
        <p:nvPicPr>
          <p:cNvPr id="1026" name="Picture 2" descr="https://www.jres.org/app/uploads/2021/12/LOGO-JRES-2022.png">
            <a:extLst>
              <a:ext uri="{FF2B5EF4-FFF2-40B4-BE49-F238E27FC236}">
                <a16:creationId xmlns:a16="http://schemas.microsoft.com/office/drawing/2014/main" id="{8BF88444-1F75-4E7B-B040-8E53D0184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2668" y="3895988"/>
            <a:ext cx="4049276" cy="1554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A104153-DB15-4258-B7CA-2970AA0193C0}"/>
              </a:ext>
            </a:extLst>
          </p:cNvPr>
          <p:cNvSpPr/>
          <p:nvPr/>
        </p:nvSpPr>
        <p:spPr>
          <a:xfrm>
            <a:off x="1283677" y="1833039"/>
            <a:ext cx="6576646" cy="584775"/>
          </a:xfrm>
          <a:prstGeom prst="rect">
            <a:avLst/>
          </a:prstGeom>
        </p:spPr>
        <p:txBody>
          <a:bodyPr wrap="square">
            <a:spAutoFit/>
          </a:bodyPr>
          <a:lstStyle/>
          <a:p>
            <a:pPr algn="ctr"/>
            <a:r>
              <a:rPr lang="fr-FR" sz="1600" dirty="0">
                <a:latin typeface="+mn-lt"/>
              </a:rPr>
              <a:t>Alain Rivet, Christine </a:t>
            </a:r>
            <a:r>
              <a:rPr lang="fr-FR" sz="1600" dirty="0" err="1">
                <a:latin typeface="+mn-lt"/>
              </a:rPr>
              <a:t>Hadrossek</a:t>
            </a:r>
            <a:r>
              <a:rPr lang="fr-FR" sz="1600" dirty="0">
                <a:latin typeface="+mn-lt"/>
              </a:rPr>
              <a:t>, Joanna </a:t>
            </a:r>
            <a:r>
              <a:rPr lang="fr-FR" sz="1600" dirty="0" err="1">
                <a:latin typeface="+mn-lt"/>
              </a:rPr>
              <a:t>Janik</a:t>
            </a:r>
            <a:r>
              <a:rPr lang="fr-FR" sz="1600" dirty="0">
                <a:latin typeface="+mn-lt"/>
              </a:rPr>
              <a:t>, Maurice </a:t>
            </a:r>
            <a:r>
              <a:rPr lang="fr-FR" sz="1600" dirty="0" err="1">
                <a:latin typeface="+mn-lt"/>
              </a:rPr>
              <a:t>Libes</a:t>
            </a:r>
            <a:r>
              <a:rPr lang="fr-FR" sz="1600" dirty="0">
                <a:latin typeface="+mn-lt"/>
              </a:rPr>
              <a:t>, Violaine Louvet, Marie-Claude Quidoz, Geneviève </a:t>
            </a:r>
            <a:r>
              <a:rPr lang="fr-FR" sz="1600" dirty="0" err="1">
                <a:latin typeface="+mn-lt"/>
              </a:rPr>
              <a:t>Romier</a:t>
            </a:r>
            <a:endParaRPr lang="fr-FR" sz="1600" dirty="0">
              <a:latin typeface="+mn-lt"/>
            </a:endParaRPr>
          </a:p>
        </p:txBody>
      </p:sp>
      <p:pic>
        <p:nvPicPr>
          <p:cNvPr id="4" name="Image 3">
            <a:extLst>
              <a:ext uri="{FF2B5EF4-FFF2-40B4-BE49-F238E27FC236}">
                <a16:creationId xmlns:a16="http://schemas.microsoft.com/office/drawing/2014/main" id="{0CA05389-2C47-47A6-9FD5-A84E7077819B}"/>
              </a:ext>
            </a:extLst>
          </p:cNvPr>
          <p:cNvPicPr>
            <a:picLocks noChangeAspect="1"/>
          </p:cNvPicPr>
          <p:nvPr/>
        </p:nvPicPr>
        <p:blipFill>
          <a:blip r:embed="rId6"/>
          <a:stretch>
            <a:fillRect/>
          </a:stretch>
        </p:blipFill>
        <p:spPr>
          <a:xfrm>
            <a:off x="135416" y="4027392"/>
            <a:ext cx="1540289" cy="1116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C01F793-9430-4637-B93D-9907471F06C9}"/>
              </a:ext>
            </a:extLst>
          </p:cNvPr>
          <p:cNvPicPr>
            <a:picLocks noChangeAspect="1"/>
          </p:cNvPicPr>
          <p:nvPr/>
        </p:nvPicPr>
        <p:blipFill>
          <a:blip r:embed="rId3"/>
          <a:stretch>
            <a:fillRect/>
          </a:stretch>
        </p:blipFill>
        <p:spPr>
          <a:xfrm>
            <a:off x="140520" y="713433"/>
            <a:ext cx="8862959" cy="4270549"/>
          </a:xfrm>
          <a:prstGeom prst="rect">
            <a:avLst/>
          </a:prstGeom>
        </p:spPr>
      </p:pic>
      <p:sp>
        <p:nvSpPr>
          <p:cNvPr id="7" name="TextShape 1">
            <a:extLst>
              <a:ext uri="{FF2B5EF4-FFF2-40B4-BE49-F238E27FC236}">
                <a16:creationId xmlns:a16="http://schemas.microsoft.com/office/drawing/2014/main" id="{C4459313-C1E2-43EB-931C-E92B59D56F81}"/>
              </a:ext>
            </a:extLst>
          </p:cNvPr>
          <p:cNvSpPr txBox="1">
            <a:spLocks noGrp="1"/>
          </p:cNvSpPr>
          <p:nvPr>
            <p:ph type="title"/>
          </p:nvPr>
        </p:nvSpPr>
        <p:spPr>
          <a:xfrm>
            <a:off x="361980" y="0"/>
            <a:ext cx="6390085" cy="818698"/>
          </a:xfrm>
          <a:prstGeom prst="rect">
            <a:avLst/>
          </a:prstGeom>
          <a:noFill/>
          <a:ln>
            <a:noFill/>
          </a:ln>
        </p:spPr>
        <p:txBody>
          <a:bodyPr lIns="0" tIns="68580" rIns="0" bIns="68580" anchor="ctr">
            <a:normAutofit fontScale="97000"/>
          </a:bodyPr>
          <a:lstStyle/>
          <a:p>
            <a:pPr eaLnBrk="0">
              <a:lnSpc>
                <a:spcPct val="80000"/>
              </a:lnSpc>
              <a:spcBef>
                <a:spcPts val="0"/>
              </a:spcBef>
              <a:buClr>
                <a:srgbClr val="000000"/>
              </a:buClr>
              <a:buFont typeface="Arial"/>
              <a:tabLst>
                <a:tab pos="0" algn="l"/>
              </a:tabLst>
            </a:pPr>
            <a:r>
              <a:rPr lang="fr-FR" sz="2900" spc="-1" dirty="0">
                <a:solidFill>
                  <a:schemeClr val="bg2">
                    <a:lumMod val="50000"/>
                  </a:schemeClr>
                </a:solidFill>
                <a:latin typeface="+mn-lt"/>
                <a:cs typeface="+mn-cs"/>
                <a:sym typeface="Arial"/>
              </a:rPr>
              <a:t>Le guide : collecter</a:t>
            </a:r>
          </a:p>
        </p:txBody>
      </p:sp>
    </p:spTree>
    <p:extLst>
      <p:ext uri="{BB962C8B-B14F-4D97-AF65-F5344CB8AC3E}">
        <p14:creationId xmlns:p14="http://schemas.microsoft.com/office/powerpoint/2010/main" val="50106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998D0354-98A3-42BC-AC1A-0D9D70B15C45}"/>
              </a:ext>
            </a:extLst>
          </p:cNvPr>
          <p:cNvSpPr txBox="1">
            <a:spLocks noGrp="1"/>
          </p:cNvSpPr>
          <p:nvPr>
            <p:ph type="title"/>
          </p:nvPr>
        </p:nvSpPr>
        <p:spPr>
          <a:xfrm>
            <a:off x="341644" y="0"/>
            <a:ext cx="6390085" cy="707231"/>
          </a:xfrm>
          <a:prstGeom prst="rect">
            <a:avLst/>
          </a:prstGeom>
          <a:noFill/>
          <a:ln>
            <a:noFill/>
          </a:ln>
        </p:spPr>
        <p:txBody>
          <a:bodyPr lIns="0" tIns="68580" rIns="0" bIns="68580" anchor="ctr">
            <a:normAutofit fontScale="97000"/>
          </a:bodyPr>
          <a:lstStyle/>
          <a:p>
            <a:pPr eaLnBrk="0">
              <a:tabLst>
                <a:tab pos="0" algn="l"/>
              </a:tabLst>
            </a:pPr>
            <a:r>
              <a:rPr lang="fr-FR" sz="2900" spc="-1" dirty="0">
                <a:latin typeface="+mn-lt"/>
                <a:ea typeface="+mn-ea"/>
                <a:cs typeface="+mn-cs"/>
              </a:rPr>
              <a:t>Le guide : Préserver et archiver</a:t>
            </a:r>
          </a:p>
        </p:txBody>
      </p:sp>
      <p:pic>
        <p:nvPicPr>
          <p:cNvPr id="3" name="Image 2">
            <a:extLst>
              <a:ext uri="{FF2B5EF4-FFF2-40B4-BE49-F238E27FC236}">
                <a16:creationId xmlns:a16="http://schemas.microsoft.com/office/drawing/2014/main" id="{86F5F007-3352-45A2-BC90-A238775EADBA}"/>
              </a:ext>
            </a:extLst>
          </p:cNvPr>
          <p:cNvPicPr>
            <a:picLocks noChangeAspect="1"/>
          </p:cNvPicPr>
          <p:nvPr/>
        </p:nvPicPr>
        <p:blipFill>
          <a:blip r:embed="rId3"/>
          <a:stretch>
            <a:fillRect/>
          </a:stretch>
        </p:blipFill>
        <p:spPr>
          <a:xfrm>
            <a:off x="48508" y="663191"/>
            <a:ext cx="9046984" cy="5143500"/>
          </a:xfrm>
          <a:prstGeom prst="rect">
            <a:avLst/>
          </a:prstGeom>
        </p:spPr>
      </p:pic>
    </p:spTree>
    <p:extLst>
      <p:ext uri="{BB962C8B-B14F-4D97-AF65-F5344CB8AC3E}">
        <p14:creationId xmlns:p14="http://schemas.microsoft.com/office/powerpoint/2010/main" val="407586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265113" y="150794"/>
            <a:ext cx="5766390" cy="401220"/>
          </a:xfrm>
          <a:prstGeom prst="rect">
            <a:avLst/>
          </a:prstGeom>
          <a:noFill/>
          <a:ln>
            <a:noFill/>
          </a:ln>
        </p:spPr>
        <p:txBody>
          <a:bodyPr tIns="68580" bIns="68580">
            <a:noAutofit/>
          </a:bodyPr>
          <a:lstStyle/>
          <a:p>
            <a:pPr>
              <a:tabLst>
                <a:tab pos="0" algn="l"/>
              </a:tabLst>
            </a:pPr>
            <a:r>
              <a:rPr lang="fr-FR" sz="2800" b="1" spc="-1" dirty="0">
                <a:latin typeface="PT Sans Narrow"/>
              </a:rPr>
              <a:t>Conclusions</a:t>
            </a:r>
          </a:p>
        </p:txBody>
      </p:sp>
      <p:sp>
        <p:nvSpPr>
          <p:cNvPr id="165" name="TextShape 2"/>
          <p:cNvSpPr txBox="1"/>
          <p:nvPr/>
        </p:nvSpPr>
        <p:spPr>
          <a:xfrm>
            <a:off x="510937" y="914494"/>
            <a:ext cx="8122126" cy="3767071"/>
          </a:xfrm>
          <a:prstGeom prst="rect">
            <a:avLst/>
          </a:prstGeom>
          <a:noFill/>
          <a:ln>
            <a:noFill/>
          </a:ln>
        </p:spPr>
        <p:txBody>
          <a:bodyPr tIns="68580" bIns="68580">
            <a:noAutofit/>
          </a:bodyPr>
          <a:lstStyle/>
          <a:p>
            <a:pPr marL="342900" indent="-252180">
              <a:lnSpc>
                <a:spcPct val="125000"/>
              </a:lnSpc>
              <a:spcBef>
                <a:spcPts val="899"/>
              </a:spcBef>
              <a:buClr>
                <a:srgbClr val="695D46"/>
              </a:buClr>
              <a:buFont typeface="Arial"/>
              <a:buChar char="●"/>
            </a:pPr>
            <a:r>
              <a:rPr lang="fr-FR" b="1" kern="1200" spc="-1" dirty="0">
                <a:solidFill>
                  <a:srgbClr val="666666"/>
                </a:solidFill>
              </a:rPr>
              <a:t>Ce guide vise à améliorer les </a:t>
            </a:r>
            <a:r>
              <a:rPr lang="fr-FR" b="1" spc="-1" dirty="0">
                <a:solidFill>
                  <a:srgbClr val="1C4587"/>
                </a:solidFill>
              </a:rPr>
              <a:t>pratiques de gestion </a:t>
            </a:r>
            <a:r>
              <a:rPr lang="fr-FR" b="1" kern="1200" spc="-1" dirty="0">
                <a:solidFill>
                  <a:srgbClr val="666666"/>
                </a:solidFill>
              </a:rPr>
              <a:t>des données de la science pour :</a:t>
            </a:r>
          </a:p>
          <a:p>
            <a:pPr marL="685800" lvl="1" indent="-252180">
              <a:spcBef>
                <a:spcPts val="751"/>
              </a:spcBef>
              <a:buClr>
                <a:srgbClr val="434343"/>
              </a:buClr>
              <a:buFont typeface="Arial"/>
              <a:buChar char="○"/>
            </a:pPr>
            <a:r>
              <a:rPr lang="fr-FR" sz="1350" spc="-1" dirty="0">
                <a:solidFill>
                  <a:srgbClr val="695D46"/>
                </a:solidFill>
                <a:latin typeface="Arial"/>
                <a:ea typeface="Open Sans"/>
              </a:rPr>
              <a:t>garantir </a:t>
            </a:r>
            <a:r>
              <a:rPr lang="fr-FR" sz="1350" spc="-1" dirty="0">
                <a:solidFill>
                  <a:srgbClr val="1C4587"/>
                </a:solidFill>
                <a:latin typeface="Arial"/>
                <a:ea typeface="Open Sans"/>
              </a:rPr>
              <a:t>l’intégrité scientifique </a:t>
            </a:r>
            <a:r>
              <a:rPr lang="fr-FR" sz="1350" spc="-1" dirty="0">
                <a:solidFill>
                  <a:srgbClr val="695D46"/>
                </a:solidFill>
                <a:latin typeface="Arial"/>
                <a:ea typeface="Open Sans"/>
              </a:rPr>
              <a:t>et la </a:t>
            </a:r>
            <a:r>
              <a:rPr lang="fr-FR" sz="1350" spc="-1" dirty="0">
                <a:solidFill>
                  <a:srgbClr val="1C4587"/>
                </a:solidFill>
                <a:latin typeface="Arial"/>
                <a:ea typeface="Open Sans"/>
              </a:rPr>
              <a:t>traçabilité de la recherche </a:t>
            </a:r>
            <a:r>
              <a:rPr lang="fr-FR" sz="1350" spc="-1" dirty="0">
                <a:solidFill>
                  <a:srgbClr val="695D46"/>
                </a:solidFill>
                <a:latin typeface="Arial"/>
                <a:ea typeface="Open Sans"/>
              </a:rPr>
              <a:t>produite, </a:t>
            </a:r>
            <a:endParaRPr lang="fr-FR" sz="1350" spc="-1" dirty="0">
              <a:solidFill>
                <a:srgbClr val="000000"/>
              </a:solidFill>
              <a:latin typeface="Arial"/>
            </a:endParaRPr>
          </a:p>
          <a:p>
            <a:pPr marL="685800" lvl="1" indent="-252180">
              <a:buClr>
                <a:srgbClr val="434343"/>
              </a:buClr>
              <a:buFont typeface="Arial"/>
              <a:buChar char="○"/>
            </a:pPr>
            <a:r>
              <a:rPr lang="fr-FR" sz="1350" spc="-1" dirty="0">
                <a:solidFill>
                  <a:srgbClr val="695D46"/>
                </a:solidFill>
                <a:latin typeface="Arial"/>
                <a:ea typeface="Open Sans"/>
              </a:rPr>
              <a:t>rendre accessible, partager, permettre la reproductibilité et la réutilisation des données de la recherche : </a:t>
            </a:r>
            <a:r>
              <a:rPr lang="fr-FR" sz="1350" spc="-1" dirty="0">
                <a:solidFill>
                  <a:srgbClr val="1C4587"/>
                </a:solidFill>
                <a:latin typeface="Arial"/>
                <a:ea typeface="Open Sans"/>
              </a:rPr>
              <a:t>données FAIR</a:t>
            </a:r>
          </a:p>
          <a:p>
            <a:pPr marL="685800" lvl="1" indent="-252180">
              <a:buClr>
                <a:srgbClr val="434343"/>
              </a:buClr>
              <a:buFont typeface="Arial"/>
              <a:buChar char="○"/>
            </a:pPr>
            <a:endParaRPr lang="fr-FR" sz="1350" spc="-1" dirty="0">
              <a:solidFill>
                <a:srgbClr val="000000"/>
              </a:solidFill>
              <a:latin typeface="Arial"/>
            </a:endParaRPr>
          </a:p>
          <a:p>
            <a:pPr marL="342900" lvl="1" indent="-252180">
              <a:lnSpc>
                <a:spcPct val="125000"/>
              </a:lnSpc>
              <a:spcBef>
                <a:spcPts val="899"/>
              </a:spcBef>
              <a:buClr>
                <a:srgbClr val="695D46"/>
              </a:buClr>
              <a:buFont typeface="Arial"/>
              <a:buChar char="●"/>
            </a:pPr>
            <a:r>
              <a:rPr lang="fr-FR" b="1" kern="1200" spc="-1" dirty="0">
                <a:solidFill>
                  <a:srgbClr val="666666"/>
                </a:solidFill>
              </a:rPr>
              <a:t>Les réseaux apportent un fort soutien basé sur une expérience de terrain pour atteindre ces objectifs </a:t>
            </a:r>
          </a:p>
          <a:p>
            <a:pPr marL="342900" indent="-252180">
              <a:lnSpc>
                <a:spcPct val="115000"/>
              </a:lnSpc>
              <a:spcBef>
                <a:spcPts val="899"/>
              </a:spcBef>
              <a:buClr>
                <a:srgbClr val="695D46"/>
              </a:buClr>
              <a:buFont typeface="Open Sans"/>
              <a:buChar char="●"/>
            </a:pPr>
            <a:r>
              <a:rPr lang="fr-FR" b="1" kern="1200" spc="-1" dirty="0">
                <a:solidFill>
                  <a:srgbClr val="666666"/>
                </a:solidFill>
              </a:rPr>
              <a:t>Ce guide n’est pas exhaustif, nous invitons d’autres réseaux, d’autres entités à nous rejoindre et participer à la prochaine version … en apportant leurs pratiques métiers</a:t>
            </a:r>
          </a:p>
          <a:p>
            <a:pPr marL="342900" indent="-252180">
              <a:lnSpc>
                <a:spcPct val="115000"/>
              </a:lnSpc>
              <a:spcBef>
                <a:spcPts val="899"/>
              </a:spcBef>
              <a:buClr>
                <a:srgbClr val="695D46"/>
              </a:buClr>
              <a:buFont typeface="Open Sans"/>
              <a:buChar char="●"/>
            </a:pPr>
            <a:endParaRPr lang="fr-FR" b="1" kern="1200" spc="-1" dirty="0">
              <a:solidFill>
                <a:srgbClr val="666666"/>
              </a:solidFill>
            </a:endParaRPr>
          </a:p>
          <a:p>
            <a:pPr marL="90720" algn="ctr">
              <a:lnSpc>
                <a:spcPct val="115000"/>
              </a:lnSpc>
              <a:spcBef>
                <a:spcPts val="899"/>
              </a:spcBef>
              <a:buClr>
                <a:srgbClr val="695D46"/>
              </a:buClr>
            </a:pPr>
            <a:r>
              <a:rPr lang="fr-FR" sz="1800" i="1" u="sng" dirty="0">
                <a:solidFill>
                  <a:schemeClr val="hlink"/>
                </a:solidFill>
                <a:hlinkClick r:id="rId3"/>
              </a:rPr>
              <a:t>https://mi-gt-donnees.pages.math.unistra.fr/guide</a:t>
            </a:r>
            <a:endParaRPr lang="fr-FR" sz="1800" i="1" dirty="0">
              <a:solidFill>
                <a:srgbClr val="1C4587"/>
              </a:solidFill>
            </a:endParaRPr>
          </a:p>
          <a:p>
            <a:pPr marL="342900" indent="-252180">
              <a:lnSpc>
                <a:spcPct val="115000"/>
              </a:lnSpc>
              <a:spcBef>
                <a:spcPts val="899"/>
              </a:spcBef>
              <a:buClr>
                <a:srgbClr val="695D46"/>
              </a:buClr>
              <a:buFont typeface="Open Sans"/>
              <a:buChar char="●"/>
            </a:pPr>
            <a:endParaRPr lang="fr-FR" b="1" kern="1200" spc="-1" dirty="0">
              <a:solidFill>
                <a:srgbClr val="666666"/>
              </a:solidFill>
            </a:endParaRPr>
          </a:p>
        </p:txBody>
      </p:sp>
    </p:spTree>
    <p:extLst>
      <p:ext uri="{BB962C8B-B14F-4D97-AF65-F5344CB8AC3E}">
        <p14:creationId xmlns:p14="http://schemas.microsoft.com/office/powerpoint/2010/main" val="64364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196143" y="123508"/>
            <a:ext cx="5766390" cy="401220"/>
          </a:xfrm>
          <a:prstGeom prst="rect">
            <a:avLst/>
          </a:prstGeom>
          <a:noFill/>
          <a:ln>
            <a:noFill/>
          </a:ln>
        </p:spPr>
        <p:txBody>
          <a:bodyPr tIns="68580" bIns="68580">
            <a:noAutofit/>
          </a:bodyPr>
          <a:lstStyle/>
          <a:p>
            <a:pPr>
              <a:tabLst>
                <a:tab pos="0" algn="l"/>
              </a:tabLst>
            </a:pPr>
            <a:r>
              <a:rPr lang="fr-FR" sz="2800" b="1" spc="-1" dirty="0">
                <a:latin typeface="PT Sans Narrow"/>
              </a:rPr>
              <a:t>Crédits</a:t>
            </a:r>
          </a:p>
        </p:txBody>
      </p:sp>
      <p:sp>
        <p:nvSpPr>
          <p:cNvPr id="5" name="Espace réservé du texte 6">
            <a:extLst>
              <a:ext uri="{FF2B5EF4-FFF2-40B4-BE49-F238E27FC236}">
                <a16:creationId xmlns:a16="http://schemas.microsoft.com/office/drawing/2014/main" id="{D792E856-1549-4405-9AD3-61FA2D22351A}"/>
              </a:ext>
            </a:extLst>
          </p:cNvPr>
          <p:cNvSpPr txBox="1">
            <a:spLocks/>
          </p:cNvSpPr>
          <p:nvPr/>
        </p:nvSpPr>
        <p:spPr>
          <a:xfrm>
            <a:off x="378693" y="948550"/>
            <a:ext cx="3519606" cy="2763471"/>
          </a:xfrm>
          <a:prstGeom prst="rect">
            <a:avLst/>
          </a:prstGeom>
        </p:spPr>
        <p:txBody>
          <a:bodyPr lIns="0" tIns="0" rIns="0" bIns="0"/>
          <a:lstStyle>
            <a:lvl1pPr marL="0" indent="0" algn="l" defTabSz="914400" rtl="0" eaLnBrk="1" latinLnBrk="0" hangingPunct="1">
              <a:lnSpc>
                <a:spcPct val="90000"/>
              </a:lnSpc>
              <a:spcBef>
                <a:spcPts val="1000"/>
              </a:spcBef>
              <a:buClr>
                <a:schemeClr val="tx2"/>
              </a:buClr>
              <a:buFontTx/>
              <a:buNone/>
              <a:defRPr sz="1600" b="1" i="0" kern="1200" baseline="0">
                <a:solidFill>
                  <a:schemeClr val="accent4"/>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1350" b="0" i="0" kern="1200" baseline="0">
                <a:solidFill>
                  <a:schemeClr val="bg2"/>
                </a:solidFill>
                <a:latin typeface="+mn-lt"/>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
              <a:defRPr sz="1350" b="0" i="0" kern="1200">
                <a:solidFill>
                  <a:schemeClr val="bg2"/>
                </a:solidFill>
                <a:latin typeface="+mn-lt"/>
                <a:ea typeface="+mn-ea"/>
                <a:cs typeface="+mn-cs"/>
              </a:defRPr>
            </a:lvl3pPr>
            <a:lvl4pPr marL="1657350" indent="-285750" algn="l" defTabSz="914400" rtl="0" eaLnBrk="1" latinLnBrk="0" hangingPunct="1">
              <a:lnSpc>
                <a:spcPct val="90000"/>
              </a:lnSpc>
              <a:spcBef>
                <a:spcPts val="500"/>
              </a:spcBef>
              <a:buClr>
                <a:schemeClr val="tx2"/>
              </a:buClr>
              <a:buFont typeface="Wingdings" pitchFamily="2" charset="2"/>
              <a:buChar char="ü"/>
              <a:defRPr sz="1350" b="0" i="0" kern="1200">
                <a:solidFill>
                  <a:schemeClr val="bg2"/>
                </a:solidFill>
                <a:latin typeface="+mn-lt"/>
                <a:ea typeface="+mn-ea"/>
                <a:cs typeface="+mn-cs"/>
              </a:defRPr>
            </a:lvl4pPr>
            <a:lvl5pPr marL="1828800" indent="0" algn="l" defTabSz="914400" rtl="0" eaLnBrk="1" latinLnBrk="0" hangingPunct="1">
              <a:lnSpc>
                <a:spcPct val="90000"/>
              </a:lnSpc>
              <a:spcBef>
                <a:spcPts val="500"/>
              </a:spcBef>
              <a:buClr>
                <a:schemeClr val="tx2"/>
              </a:buClr>
              <a:buFontTx/>
              <a:buNone/>
              <a:defRPr sz="1350" b="0" i="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FBEDC"/>
              </a:buClr>
              <a:buSzTx/>
              <a:buFontTx/>
              <a:buNone/>
              <a:tabLst/>
              <a:defRPr/>
            </a:pPr>
            <a:r>
              <a:rPr kumimoji="0" lang="fr-FR" sz="1600" b="1" i="0" u="none" strike="noStrike" kern="1200" cap="none" spc="0" normalizeH="0" baseline="0" noProof="0" dirty="0">
                <a:ln>
                  <a:noFill/>
                </a:ln>
                <a:solidFill>
                  <a:srgbClr val="115596"/>
                </a:solidFill>
                <a:effectLst/>
                <a:uLnTx/>
                <a:uFillTx/>
                <a:latin typeface="Arial" panose="020B0604020202020204"/>
                <a:ea typeface="+mn-ea"/>
                <a:cs typeface="+mn-cs"/>
              </a:rPr>
              <a:t>Auteurs</a:t>
            </a:r>
          </a:p>
          <a:p>
            <a:pPr marL="0" marR="0" lvl="0" indent="0" algn="l" defTabSz="914400" rtl="0" eaLnBrk="1" fontAlgn="auto" latinLnBrk="0" hangingPunct="1">
              <a:lnSpc>
                <a:spcPct val="90000"/>
              </a:lnSpc>
              <a:spcBef>
                <a:spcPts val="1000"/>
              </a:spcBef>
              <a:spcAft>
                <a:spcPts val="0"/>
              </a:spcAft>
              <a:buClr>
                <a:srgbClr val="5FBEDC"/>
              </a:buClr>
              <a:buSzTx/>
              <a:buFontTx/>
              <a:buNone/>
              <a:tabLst/>
              <a:defRPr/>
            </a:pP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Christine </a:t>
            </a:r>
            <a:r>
              <a:rPr kumimoji="0" lang="fr-FR" sz="1600" b="0" i="0" u="none" strike="noStrike" kern="1200" cap="none" spc="0" normalizeH="0" baseline="0" noProof="0" dirty="0" err="1">
                <a:ln>
                  <a:noFill/>
                </a:ln>
                <a:solidFill>
                  <a:srgbClr val="115596"/>
                </a:solidFill>
                <a:effectLst/>
                <a:uLnTx/>
                <a:uFillTx/>
                <a:latin typeface="Arial" panose="020B0604020202020204"/>
                <a:ea typeface="+mn-ea"/>
                <a:cs typeface="+mn-cs"/>
              </a:rPr>
              <a:t>Hadrossek</a:t>
            </a: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 DDOR</a:t>
            </a:r>
            <a:b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b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Joanna </a:t>
            </a:r>
            <a:r>
              <a:rPr kumimoji="0" lang="fr-FR" sz="1600" b="0" i="0" u="none" strike="noStrike" kern="1200" cap="none" spc="0" normalizeH="0" baseline="0" noProof="0" dirty="0" err="1">
                <a:ln>
                  <a:noFill/>
                </a:ln>
                <a:solidFill>
                  <a:srgbClr val="115596"/>
                </a:solidFill>
                <a:effectLst/>
                <a:uLnTx/>
                <a:uFillTx/>
                <a:latin typeface="Arial" panose="020B0604020202020204"/>
                <a:ea typeface="+mn-ea"/>
                <a:cs typeface="+mn-cs"/>
              </a:rPr>
              <a:t>Janik</a:t>
            </a: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DDOR</a:t>
            </a:r>
            <a:b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b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Maurice </a:t>
            </a:r>
            <a:r>
              <a:rPr kumimoji="0" lang="fr-FR" sz="1600" b="0" i="0" u="none" strike="noStrike" kern="1200" cap="none" spc="0" normalizeH="0" baseline="0" noProof="0" dirty="0" err="1">
                <a:ln>
                  <a:noFill/>
                </a:ln>
                <a:solidFill>
                  <a:srgbClr val="115596"/>
                </a:solidFill>
                <a:effectLst/>
                <a:uLnTx/>
                <a:uFillTx/>
                <a:latin typeface="Arial" panose="020B0604020202020204"/>
                <a:ea typeface="+mn-ea"/>
                <a:cs typeface="+mn-cs"/>
              </a:rPr>
              <a:t>Libes</a:t>
            </a: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SIST</a:t>
            </a:r>
            <a:b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b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Violaine Louvet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Calcul</a:t>
            </a:r>
            <a:b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b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Marie-Claude Quidoz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a:t>
            </a:r>
            <a:r>
              <a:rPr kumimoji="0" lang="fr-FR" sz="1200" b="0" i="0" u="none" strike="noStrike" kern="1200" cap="none" spc="0" normalizeH="0" baseline="0" noProof="0" dirty="0" err="1">
                <a:ln>
                  <a:noFill/>
                </a:ln>
                <a:solidFill>
                  <a:srgbClr val="115596"/>
                </a:solidFill>
                <a:effectLst/>
                <a:uLnTx/>
                <a:uFillTx/>
                <a:latin typeface="Arial" panose="020B0604020202020204"/>
                <a:ea typeface="+mn-ea"/>
                <a:cs typeface="+mn-cs"/>
              </a:rPr>
              <a:t>rBDD</a:t>
            </a:r>
            <a:b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b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Alain Rivet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a:t>
            </a:r>
            <a:r>
              <a:rPr kumimoji="0" lang="fr-FR" sz="1200" b="0" i="0" u="none" strike="noStrike" kern="1200" cap="none" spc="0" normalizeH="0" baseline="0" noProof="0" dirty="0" err="1">
                <a:ln>
                  <a:noFill/>
                </a:ln>
                <a:solidFill>
                  <a:srgbClr val="115596"/>
                </a:solidFill>
                <a:effectLst/>
                <a:uLnTx/>
                <a:uFillTx/>
                <a:latin typeface="Arial" panose="020B0604020202020204"/>
                <a:ea typeface="+mn-ea"/>
                <a:cs typeface="+mn-cs"/>
              </a:rPr>
              <a:t>QeR</a:t>
            </a:r>
            <a:b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b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Geneviève </a:t>
            </a:r>
            <a:r>
              <a:rPr kumimoji="0" lang="fr-FR" sz="1600" b="0" i="0" u="none" strike="noStrike" kern="1200" cap="none" spc="0" normalizeH="0" baseline="0" noProof="0" dirty="0" err="1">
                <a:ln>
                  <a:noFill/>
                </a:ln>
                <a:solidFill>
                  <a:srgbClr val="115596"/>
                </a:solidFill>
                <a:effectLst/>
                <a:uLnTx/>
                <a:uFillTx/>
                <a:latin typeface="Arial" panose="020B0604020202020204"/>
                <a:ea typeface="+mn-ea"/>
                <a:cs typeface="+mn-cs"/>
              </a:rPr>
              <a:t>Romier</a:t>
            </a: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a:t>
            </a:r>
            <a:r>
              <a:rPr kumimoji="0" lang="fr-FR" sz="1200" b="0" i="0" u="none" strike="noStrike" kern="1200" cap="none" spc="0" normalizeH="0" baseline="0" noProof="0" dirty="0" err="1">
                <a:ln>
                  <a:noFill/>
                </a:ln>
                <a:solidFill>
                  <a:srgbClr val="115596"/>
                </a:solidFill>
                <a:effectLst/>
                <a:uLnTx/>
                <a:uFillTx/>
                <a:latin typeface="Arial" panose="020B0604020202020204"/>
                <a:ea typeface="+mn-ea"/>
                <a:cs typeface="+mn-cs"/>
              </a:rPr>
              <a:t>rBDD</a:t>
            </a:r>
            <a:endPar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
                <a:srgbClr val="5FBEDC"/>
              </a:buClr>
              <a:buSzTx/>
              <a:buFontTx/>
              <a:buNone/>
              <a:tabLst/>
              <a:defRPr/>
            </a:pPr>
            <a:endParaRPr kumimoji="0" lang="fr-FR" sz="1600" b="1" i="0" u="none" strike="noStrike" kern="1200" cap="none" spc="0" normalizeH="0" baseline="0" noProof="0" dirty="0">
              <a:ln>
                <a:noFill/>
              </a:ln>
              <a:solidFill>
                <a:srgbClr val="115596"/>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0A867FC7-B746-454F-A391-35C667BF5BDF}"/>
              </a:ext>
            </a:extLst>
          </p:cNvPr>
          <p:cNvSpPr/>
          <p:nvPr/>
        </p:nvSpPr>
        <p:spPr>
          <a:xfrm>
            <a:off x="4957891" y="814648"/>
            <a:ext cx="4572000" cy="255454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15596"/>
                </a:solidFill>
                <a:effectLst/>
                <a:uLnTx/>
                <a:uFillTx/>
                <a:latin typeface="Arial" panose="020B0604020202020204"/>
                <a:ea typeface="+mn-ea"/>
                <a:cs typeface="+mn-cs"/>
              </a:rPr>
              <a:t>Relecteurs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1559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Pierre Brochard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a:t>
            </a:r>
            <a:r>
              <a:rPr kumimoji="0" lang="fr-FR" sz="1200" b="0" i="0" u="none" strike="noStrike" kern="1200" cap="none" spc="0" normalizeH="0" baseline="0" noProof="0" dirty="0" err="1">
                <a:ln>
                  <a:noFill/>
                </a:ln>
                <a:solidFill>
                  <a:srgbClr val="115596"/>
                </a:solidFill>
                <a:effectLst/>
                <a:uLnTx/>
                <a:uFillTx/>
                <a:latin typeface="Arial" panose="020B0604020202020204"/>
                <a:ea typeface="+mn-ea"/>
                <a:cs typeface="+mn-cs"/>
              </a:rPr>
              <a:t>DevLog</a:t>
            </a:r>
            <a:endPar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Dominique Desbois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a:t>
            </a:r>
            <a:r>
              <a:rPr kumimoji="0" lang="fr-FR" sz="1200" b="0" i="0" u="none" strike="noStrike" kern="1200" cap="none" spc="0" normalizeH="0" baseline="0" noProof="0" dirty="0" err="1">
                <a:ln>
                  <a:noFill/>
                </a:ln>
                <a:solidFill>
                  <a:srgbClr val="115596"/>
                </a:solidFill>
                <a:effectLst/>
                <a:uLnTx/>
                <a:uFillTx/>
                <a:latin typeface="Arial" panose="020B0604020202020204"/>
                <a:ea typeface="+mn-ea"/>
                <a:cs typeface="+mn-cs"/>
              </a:rPr>
              <a:t>DevLog</a:t>
            </a:r>
            <a:endPar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Emilie </a:t>
            </a:r>
            <a:r>
              <a:rPr kumimoji="0" lang="fr-FR" sz="1600" b="0" i="0" u="none" strike="noStrike" kern="1200" cap="none" spc="0" normalizeH="0" baseline="0" noProof="0" dirty="0" err="1">
                <a:ln>
                  <a:noFill/>
                </a:ln>
                <a:solidFill>
                  <a:srgbClr val="115596"/>
                </a:solidFill>
                <a:effectLst/>
                <a:uLnTx/>
                <a:uFillTx/>
                <a:latin typeface="Arial" panose="020B0604020202020204"/>
                <a:ea typeface="+mn-ea"/>
                <a:cs typeface="+mn-cs"/>
              </a:rPr>
              <a:t>Lerigoleur</a:t>
            </a: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SIST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Caroline Martin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RELIER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Pierre </a:t>
            </a:r>
            <a:r>
              <a:rPr kumimoji="0" lang="fr-FR" sz="1600" b="0" i="0" u="none" strike="noStrike" kern="1200" cap="none" spc="0" normalizeH="0" baseline="0" noProof="0" dirty="0" err="1">
                <a:ln>
                  <a:noFill/>
                </a:ln>
                <a:solidFill>
                  <a:srgbClr val="115596"/>
                </a:solidFill>
                <a:effectLst/>
                <a:uLnTx/>
                <a:uFillTx/>
                <a:latin typeface="Arial" panose="020B0604020202020204"/>
                <a:ea typeface="+mn-ea"/>
                <a:cs typeface="+mn-cs"/>
              </a:rPr>
              <a:t>Navaro</a:t>
            </a: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Calcul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1559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15596"/>
                </a:solidFill>
                <a:effectLst/>
                <a:uLnTx/>
                <a:uFillTx/>
                <a:latin typeface="Arial" panose="020B0604020202020204"/>
                <a:ea typeface="+mn-ea"/>
                <a:cs typeface="+mn-cs"/>
              </a:rPr>
              <a:t>Edition Web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Pierre </a:t>
            </a:r>
            <a:r>
              <a:rPr kumimoji="0" lang="fr-FR" sz="1600" b="0" i="0" u="none" strike="noStrike" kern="1200" cap="none" spc="0" normalizeH="0" baseline="0" noProof="0" dirty="0" err="1">
                <a:ln>
                  <a:noFill/>
                </a:ln>
                <a:solidFill>
                  <a:srgbClr val="115596"/>
                </a:solidFill>
                <a:effectLst/>
                <a:uLnTx/>
                <a:uFillTx/>
                <a:latin typeface="Arial" panose="020B0604020202020204"/>
                <a:ea typeface="+mn-ea"/>
                <a:cs typeface="+mn-cs"/>
              </a:rPr>
              <a:t>Navaro</a:t>
            </a:r>
            <a:r>
              <a:rPr kumimoji="0" lang="fr-FR" sz="1600" b="0" i="0" u="none" strike="noStrike" kern="1200" cap="none" spc="0" normalizeH="0" baseline="0" noProof="0" dirty="0">
                <a:ln>
                  <a:noFill/>
                </a:ln>
                <a:solidFill>
                  <a:srgbClr val="115596"/>
                </a:solidFill>
                <a:effectLst/>
                <a:uLnTx/>
                <a:uFillTx/>
                <a:latin typeface="Arial" panose="020B0604020202020204"/>
                <a:ea typeface="+mn-ea"/>
                <a:cs typeface="+mn-cs"/>
              </a:rPr>
              <a:t> : </a:t>
            </a:r>
            <a:r>
              <a:rPr kumimoji="0" lang="fr-FR" sz="1200" b="0" i="0" u="none" strike="noStrike" kern="1200" cap="none" spc="0" normalizeH="0" baseline="0" noProof="0" dirty="0">
                <a:ln>
                  <a:noFill/>
                </a:ln>
                <a:solidFill>
                  <a:srgbClr val="115596"/>
                </a:solidFill>
                <a:effectLst/>
                <a:uLnTx/>
                <a:uFillTx/>
                <a:latin typeface="Arial" panose="020B0604020202020204"/>
                <a:ea typeface="+mn-ea"/>
                <a:cs typeface="+mn-cs"/>
              </a:rPr>
              <a:t>réseau Calcul</a:t>
            </a:r>
          </a:p>
        </p:txBody>
      </p:sp>
      <p:sp>
        <p:nvSpPr>
          <p:cNvPr id="2" name="Rectangle 1">
            <a:extLst>
              <a:ext uri="{FF2B5EF4-FFF2-40B4-BE49-F238E27FC236}">
                <a16:creationId xmlns:a16="http://schemas.microsoft.com/office/drawing/2014/main" id="{80DB5137-A9D3-4A0C-B0BC-62297E76B404}"/>
              </a:ext>
            </a:extLst>
          </p:cNvPr>
          <p:cNvSpPr/>
          <p:nvPr/>
        </p:nvSpPr>
        <p:spPr>
          <a:xfrm>
            <a:off x="1914211" y="3388856"/>
            <a:ext cx="4572000" cy="646331"/>
          </a:xfrm>
          <a:prstGeom prst="rect">
            <a:avLst/>
          </a:prstGeom>
        </p:spPr>
        <p:txBody>
          <a:bodyPr>
            <a:spAutoFit/>
          </a:bodyPr>
          <a:lstStyle/>
          <a:p>
            <a:pPr marL="90720" marR="0" lvl="1" indent="0" algn="ctr" defTabSz="914400" eaLnBrk="1" fontAlgn="auto" latinLnBrk="0" hangingPunct="1">
              <a:lnSpc>
                <a:spcPct val="125000"/>
              </a:lnSpc>
              <a:spcBef>
                <a:spcPts val="899"/>
              </a:spcBef>
              <a:spcAft>
                <a:spcPts val="0"/>
              </a:spcAft>
              <a:buClr>
                <a:srgbClr val="695D46"/>
              </a:buClr>
              <a:buSzTx/>
              <a:buFontTx/>
              <a:buNone/>
              <a:tabLst/>
              <a:defRPr/>
            </a:pPr>
            <a:r>
              <a:rPr kumimoji="0" lang="fr-FR" sz="1600" b="0" i="0" u="none" strike="noStrike" kern="1200" cap="none" spc="0" normalizeH="0" baseline="0" noProof="0" dirty="0">
                <a:ln>
                  <a:noFill/>
                </a:ln>
                <a:solidFill>
                  <a:srgbClr val="115596"/>
                </a:solidFill>
                <a:effectLst/>
                <a:uLnTx/>
                <a:uFillTx/>
                <a:ea typeface="+mn-ea"/>
              </a:rPr>
              <a:t>Site Web </a:t>
            </a:r>
            <a:r>
              <a:rPr kumimoji="0" lang="fr-FR" sz="1350" b="0" i="0" u="none" strike="noStrike" kern="1200" cap="none" spc="-1" normalizeH="0" baseline="0" noProof="0" dirty="0">
                <a:ln>
                  <a:noFill/>
                </a:ln>
                <a:solidFill>
                  <a:srgbClr val="695D46"/>
                </a:solidFill>
                <a:effectLst/>
                <a:uLnTx/>
                <a:uFillTx/>
                <a:ea typeface="+mn-ea"/>
              </a:rPr>
              <a:t>: </a:t>
            </a:r>
            <a:r>
              <a:rPr kumimoji="0" lang="zxx-none" sz="1225" b="1" i="0" u="none" strike="noStrike" kern="1200" cap="none" spc="0" normalizeH="0" baseline="0" noProof="0" dirty="0">
                <a:ln>
                  <a:noFill/>
                </a:ln>
                <a:solidFill>
                  <a:sysClr val="windowText" lastClr="000000"/>
                </a:solidFill>
                <a:effectLst/>
                <a:uLnTx/>
                <a:uFillTx/>
                <a:ea typeface="+mn-ea"/>
                <a:hlinkClick r:id="rId3"/>
              </a:rPr>
              <a:t>https://gt-atelier-donnees.miti.cnrs.fr/</a:t>
            </a:r>
            <a:endParaRPr kumimoji="0" lang="fr-FR" sz="1225" b="1" i="0" u="none" strike="noStrike" kern="1200" cap="none" spc="0" normalizeH="0" baseline="0" noProof="0" dirty="0">
              <a:ln>
                <a:noFill/>
              </a:ln>
              <a:solidFill>
                <a:sysClr val="windowText" lastClr="000000"/>
              </a:solidFill>
              <a:effectLst/>
              <a:uLnTx/>
              <a:uFillTx/>
              <a:ea typeface="+mn-ea"/>
              <a:hlinkClick r:id="rId3"/>
            </a:endParaRPr>
          </a:p>
          <a:p>
            <a:pPr marL="457200" marR="0" lvl="1"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15596"/>
                </a:solidFill>
                <a:effectLst/>
                <a:uLnTx/>
                <a:uFillTx/>
                <a:ea typeface="+mn-ea"/>
              </a:rPr>
              <a:t>Contact </a:t>
            </a:r>
            <a:r>
              <a:rPr kumimoji="0" lang="fr-FR" sz="1200" b="0" i="0" u="none" strike="noStrike" kern="1200" cap="none" spc="-1" normalizeH="0" baseline="0" noProof="0" dirty="0">
                <a:ln>
                  <a:noFill/>
                </a:ln>
                <a:solidFill>
                  <a:srgbClr val="695D46"/>
                </a:solidFill>
                <a:effectLst/>
                <a:uLnTx/>
                <a:uFillTx/>
                <a:ea typeface="Open Sans"/>
              </a:rPr>
              <a:t>: </a:t>
            </a:r>
            <a:r>
              <a:rPr kumimoji="0" lang="zxx-none" sz="1225" b="1" i="0" u="none" strike="noStrike" kern="1200" cap="none" spc="0" normalizeH="0" baseline="0" noProof="0" dirty="0">
                <a:ln>
                  <a:noFill/>
                </a:ln>
                <a:solidFill>
                  <a:sysClr val="windowText" lastClr="000000"/>
                </a:solidFill>
                <a:effectLst/>
                <a:uLnTx/>
                <a:uFillTx/>
                <a:ea typeface="+mn-ea"/>
                <a:hlinkClick r:id="rId4"/>
              </a:rPr>
              <a:t>donnees-inter-reseaux@services.cnrs.fr</a:t>
            </a:r>
            <a:r>
              <a:rPr kumimoji="0" lang="zxx-none" sz="1225" b="1" i="0" u="none" strike="noStrike" kern="1200" cap="none" spc="0" normalizeH="0" baseline="0" noProof="0" dirty="0">
                <a:ln>
                  <a:noFill/>
                </a:ln>
                <a:solidFill>
                  <a:sysClr val="windowText" lastClr="000000"/>
                </a:solidFill>
                <a:effectLst/>
                <a:uLnTx/>
                <a:uFillTx/>
                <a:ea typeface="+mn-ea"/>
              </a:rPr>
              <a:t> </a:t>
            </a:r>
          </a:p>
        </p:txBody>
      </p:sp>
      <p:pic>
        <p:nvPicPr>
          <p:cNvPr id="8" name="Google Shape;69;p13">
            <a:extLst>
              <a:ext uri="{FF2B5EF4-FFF2-40B4-BE49-F238E27FC236}">
                <a16:creationId xmlns:a16="http://schemas.microsoft.com/office/drawing/2014/main" id="{778E394F-4105-4A94-BA9D-580321D86210}"/>
              </a:ext>
            </a:extLst>
          </p:cNvPr>
          <p:cNvPicPr preferRelativeResize="0"/>
          <p:nvPr/>
        </p:nvPicPr>
        <p:blipFill>
          <a:blip r:embed="rId5">
            <a:alphaModFix/>
          </a:blip>
          <a:stretch>
            <a:fillRect/>
          </a:stretch>
        </p:blipFill>
        <p:spPr>
          <a:xfrm>
            <a:off x="8086936" y="4351148"/>
            <a:ext cx="645528" cy="632670"/>
          </a:xfrm>
          <a:prstGeom prst="rect">
            <a:avLst/>
          </a:prstGeom>
          <a:noFill/>
          <a:ln>
            <a:noFill/>
          </a:ln>
        </p:spPr>
      </p:pic>
      <p:pic>
        <p:nvPicPr>
          <p:cNvPr id="9" name="Picture 2" descr="https://www.jres.org/app/uploads/2021/12/LOGO-JRES-2022.png">
            <a:extLst>
              <a:ext uri="{FF2B5EF4-FFF2-40B4-BE49-F238E27FC236}">
                <a16:creationId xmlns:a16="http://schemas.microsoft.com/office/drawing/2014/main" id="{37A93F88-64B0-4378-BE22-E3E384C036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338" y="4054850"/>
            <a:ext cx="3327844" cy="12778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9DFBE067-F863-42F5-AF8E-C94D23AB7B8D}"/>
              </a:ext>
            </a:extLst>
          </p:cNvPr>
          <p:cNvPicPr>
            <a:picLocks noChangeAspect="1"/>
          </p:cNvPicPr>
          <p:nvPr/>
        </p:nvPicPr>
        <p:blipFill>
          <a:blip r:embed="rId7"/>
          <a:stretch>
            <a:fillRect/>
          </a:stretch>
        </p:blipFill>
        <p:spPr>
          <a:xfrm>
            <a:off x="133717" y="4235167"/>
            <a:ext cx="1265867" cy="917259"/>
          </a:xfrm>
          <a:prstGeom prst="rect">
            <a:avLst/>
          </a:prstGeom>
        </p:spPr>
      </p:pic>
    </p:spTree>
    <p:extLst>
      <p:ext uri="{BB962C8B-B14F-4D97-AF65-F5344CB8AC3E}">
        <p14:creationId xmlns:p14="http://schemas.microsoft.com/office/powerpoint/2010/main" val="161350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03765" y="114996"/>
            <a:ext cx="7688700" cy="535200"/>
          </a:xfrm>
          <a:prstGeom prst="rect">
            <a:avLst/>
          </a:prstGeom>
        </p:spPr>
        <p:txBody>
          <a:bodyPr spcFirstLastPara="1" wrap="square" lIns="91425" tIns="91425" rIns="91425" bIns="91425" anchor="t" anchorCtr="0">
            <a:noAutofit/>
          </a:bodyPr>
          <a:lstStyle/>
          <a:p>
            <a:pPr marL="0" lvl="0" indent="0">
              <a:lnSpc>
                <a:spcPct val="90000"/>
              </a:lnSpc>
              <a:spcBef>
                <a:spcPct val="0"/>
              </a:spcBef>
              <a:spcAft>
                <a:spcPts val="0"/>
              </a:spcAft>
            </a:pPr>
            <a:r>
              <a:rPr lang="fr-FR" sz="2800" kern="1200" spc="-1" dirty="0">
                <a:solidFill>
                  <a:schemeClr val="bg2">
                    <a:lumMod val="50000"/>
                  </a:schemeClr>
                </a:solidFill>
                <a:latin typeface="+mj-lt"/>
                <a:ea typeface="+mj-ea"/>
                <a:cs typeface="+mn-cs"/>
              </a:rPr>
              <a:t>Le c</a:t>
            </a:r>
            <a:r>
              <a:rPr lang="fr" sz="2800" kern="1200" spc="-1" dirty="0">
                <a:solidFill>
                  <a:schemeClr val="bg2">
                    <a:lumMod val="50000"/>
                  </a:schemeClr>
                </a:solidFill>
                <a:latin typeface="+mj-lt"/>
                <a:ea typeface="+mj-ea"/>
                <a:cs typeface="+mn-cs"/>
              </a:rPr>
              <a:t>ontexte national</a:t>
            </a:r>
            <a:endParaRPr sz="2800" kern="1200" spc="-1" dirty="0">
              <a:solidFill>
                <a:schemeClr val="bg2">
                  <a:lumMod val="50000"/>
                </a:schemeClr>
              </a:solidFill>
              <a:latin typeface="+mj-lt"/>
              <a:ea typeface="+mj-ea"/>
              <a:cs typeface="+mn-cs"/>
            </a:endParaRPr>
          </a:p>
        </p:txBody>
      </p:sp>
      <p:sp>
        <p:nvSpPr>
          <p:cNvPr id="97" name="Google Shape;97;p17"/>
          <p:cNvSpPr txBox="1">
            <a:spLocks noGrp="1"/>
          </p:cNvSpPr>
          <p:nvPr>
            <p:ph type="body" idx="1"/>
          </p:nvPr>
        </p:nvSpPr>
        <p:spPr>
          <a:xfrm>
            <a:off x="394200" y="957617"/>
            <a:ext cx="8355600" cy="3902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1700" dirty="0">
              <a:solidFill>
                <a:srgbClr val="000000"/>
              </a:solidFill>
              <a:latin typeface="Arial"/>
              <a:ea typeface="Arial"/>
              <a:cs typeface="Arial"/>
              <a:sym typeface="Arial"/>
            </a:endParaRPr>
          </a:p>
          <a:p>
            <a:pPr marL="0" lvl="0" indent="0" algn="l" rtl="0">
              <a:spcBef>
                <a:spcPts val="1200"/>
              </a:spcBef>
              <a:spcAft>
                <a:spcPts val="1200"/>
              </a:spcAft>
              <a:buNone/>
            </a:pPr>
            <a:endParaRPr sz="1700" dirty="0">
              <a:solidFill>
                <a:srgbClr val="000000"/>
              </a:solidFill>
              <a:latin typeface="Arial"/>
              <a:ea typeface="Arial"/>
              <a:cs typeface="Arial"/>
              <a:sym typeface="Arial"/>
            </a:endParaRPr>
          </a:p>
        </p:txBody>
      </p:sp>
      <p:sp>
        <p:nvSpPr>
          <p:cNvPr id="98" name="Google Shape;9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solidFill>
                  <a:schemeClr val="dk2"/>
                </a:solidFill>
                <a:latin typeface="Open Sans"/>
                <a:ea typeface="Open Sans"/>
                <a:cs typeface="Open Sans"/>
                <a:sym typeface="Open Sans"/>
              </a:rPr>
              <a:t>2</a:t>
            </a:fld>
            <a:endParaRPr>
              <a:solidFill>
                <a:schemeClr val="dk2"/>
              </a:solidFill>
              <a:latin typeface="Open Sans"/>
              <a:ea typeface="Open Sans"/>
              <a:cs typeface="Open Sans"/>
              <a:sym typeface="Open Sans"/>
            </a:endParaRPr>
          </a:p>
        </p:txBody>
      </p:sp>
      <p:sp>
        <p:nvSpPr>
          <p:cNvPr id="5" name="TextShape 2">
            <a:extLst>
              <a:ext uri="{FF2B5EF4-FFF2-40B4-BE49-F238E27FC236}">
                <a16:creationId xmlns:a16="http://schemas.microsoft.com/office/drawing/2014/main" id="{98704DD9-EF93-4048-BCE6-373D1F8D860A}"/>
              </a:ext>
            </a:extLst>
          </p:cNvPr>
          <p:cNvSpPr txBox="1"/>
          <p:nvPr/>
        </p:nvSpPr>
        <p:spPr>
          <a:xfrm>
            <a:off x="92791" y="735593"/>
            <a:ext cx="7103469" cy="4536504"/>
          </a:xfrm>
          <a:prstGeom prst="rect">
            <a:avLst/>
          </a:prstGeom>
          <a:noFill/>
          <a:ln>
            <a:noFill/>
          </a:ln>
        </p:spPr>
        <p:txBody>
          <a:bodyPr tIns="91440" bIns="91440">
            <a:noAutofit/>
          </a:bodyPr>
          <a:lstStyle/>
          <a:p>
            <a:pPr>
              <a:buClr>
                <a:schemeClr val="dk2"/>
              </a:buClr>
              <a:buSzPts val="1800"/>
              <a:tabLst>
                <a:tab pos="0" algn="l"/>
              </a:tabLst>
            </a:pPr>
            <a:r>
              <a:rPr lang="fr-FR" sz="1600" b="1" dirty="0">
                <a:solidFill>
                  <a:srgbClr val="666666"/>
                </a:solidFill>
                <a:sym typeface="Open Sans"/>
              </a:rPr>
              <a:t> Nombreuses initiatives nationales </a:t>
            </a:r>
            <a:endParaRPr lang="fr-FR" sz="1600" dirty="0">
              <a:solidFill>
                <a:srgbClr val="666666"/>
              </a:solidFill>
              <a:sym typeface="Open Sans"/>
            </a:endParaRPr>
          </a:p>
          <a:p>
            <a:pPr marL="457200" indent="-336240">
              <a:lnSpc>
                <a:spcPct val="115000"/>
              </a:lnSpc>
              <a:spcBef>
                <a:spcPts val="1199"/>
              </a:spcBef>
              <a:buClr>
                <a:srgbClr val="434343"/>
              </a:buClr>
              <a:buFont typeface="Open Sans"/>
              <a:buChar char="●"/>
              <a:tabLst>
                <a:tab pos="0" algn="l"/>
              </a:tabLst>
            </a:pPr>
            <a:r>
              <a:rPr lang="fr-FR" spc="-1" dirty="0">
                <a:solidFill>
                  <a:srgbClr val="666666"/>
                </a:solidFill>
                <a:latin typeface="Arial"/>
                <a:ea typeface="Open Sans"/>
              </a:rPr>
              <a:t>le “</a:t>
            </a:r>
            <a:r>
              <a:rPr lang="fr-FR" spc="-1" dirty="0">
                <a:solidFill>
                  <a:srgbClr val="009668"/>
                </a:solidFill>
                <a:latin typeface="Arial"/>
                <a:ea typeface="Open Sans"/>
                <a:hlinkClick r:id="rId3"/>
              </a:rPr>
              <a:t>Plan National pour la Science Ouverte</a:t>
            </a:r>
            <a:r>
              <a:rPr lang="fr-FR" spc="-1" dirty="0">
                <a:solidFill>
                  <a:srgbClr val="666666"/>
                </a:solidFill>
                <a:latin typeface="Arial"/>
                <a:ea typeface="Open Sans"/>
              </a:rPr>
              <a:t>” (2018), </a:t>
            </a:r>
            <a:br>
              <a:rPr lang="fr-FR" spc="-1" dirty="0">
                <a:solidFill>
                  <a:srgbClr val="666666"/>
                </a:solidFill>
                <a:ea typeface="Open Sans"/>
              </a:rPr>
            </a:br>
            <a:r>
              <a:rPr lang="fr-FR" spc="-1" dirty="0">
                <a:solidFill>
                  <a:srgbClr val="666666"/>
                </a:solidFill>
              </a:rPr>
              <a:t>Annoncé par Frédérique Vidal, le 4 juillet 2018, rend obligatoire l’accès ouvert pour les publications et pour les données issues de recherches financées sur projets.</a:t>
            </a:r>
          </a:p>
          <a:p>
            <a:pPr marL="457200" indent="-336240">
              <a:lnSpc>
                <a:spcPct val="115000"/>
              </a:lnSpc>
              <a:buClr>
                <a:srgbClr val="434343"/>
              </a:buClr>
              <a:buFont typeface="Open Sans"/>
              <a:buChar char="●"/>
              <a:tabLst>
                <a:tab pos="0" algn="l"/>
              </a:tabLst>
            </a:pPr>
            <a:r>
              <a:rPr lang="fr-FR" spc="-1" dirty="0">
                <a:solidFill>
                  <a:srgbClr val="666666"/>
                </a:solidFill>
                <a:latin typeface="Arial"/>
                <a:ea typeface="Open Sans"/>
              </a:rPr>
              <a:t>le Noeud National RDA-France (2018),</a:t>
            </a:r>
            <a:endParaRPr lang="fr-FR" spc="-1" dirty="0">
              <a:solidFill>
                <a:srgbClr val="000000"/>
              </a:solidFill>
              <a:latin typeface="Arial"/>
            </a:endParaRPr>
          </a:p>
          <a:p>
            <a:pPr marL="457200" indent="-336240">
              <a:lnSpc>
                <a:spcPct val="115000"/>
              </a:lnSpc>
              <a:buClr>
                <a:srgbClr val="434343"/>
              </a:buClr>
              <a:buFont typeface="Open Sans"/>
              <a:buChar char="●"/>
              <a:tabLst>
                <a:tab pos="0" algn="l"/>
              </a:tabLst>
            </a:pPr>
            <a:r>
              <a:rPr lang="fr-FR" spc="-1" dirty="0">
                <a:solidFill>
                  <a:srgbClr val="666666"/>
                </a:solidFill>
                <a:latin typeface="Arial"/>
                <a:ea typeface="Open Sans"/>
              </a:rPr>
              <a:t>la </a:t>
            </a:r>
            <a:r>
              <a:rPr lang="fr-FR" spc="-1" dirty="0">
                <a:solidFill>
                  <a:srgbClr val="009668"/>
                </a:solidFill>
                <a:latin typeface="Arial"/>
                <a:ea typeface="Open Sans"/>
                <a:hlinkClick r:id="rId4"/>
              </a:rPr>
              <a:t>Feuille de route du CNRS</a:t>
            </a:r>
            <a:r>
              <a:rPr lang="fr-FR" spc="-1" dirty="0">
                <a:solidFill>
                  <a:srgbClr val="666666"/>
                </a:solidFill>
                <a:latin typeface="Arial"/>
                <a:ea typeface="Open Sans"/>
              </a:rPr>
              <a:t> (2019),</a:t>
            </a:r>
            <a:endParaRPr lang="fr-FR" spc="-1" dirty="0">
              <a:solidFill>
                <a:srgbClr val="000000"/>
              </a:solidFill>
              <a:latin typeface="Arial"/>
            </a:endParaRPr>
          </a:p>
          <a:p>
            <a:pPr marL="457200" indent="-336240">
              <a:lnSpc>
                <a:spcPct val="115000"/>
              </a:lnSpc>
              <a:buClr>
                <a:srgbClr val="434343"/>
              </a:buClr>
              <a:buFont typeface="Open Sans"/>
              <a:buChar char="●"/>
              <a:tabLst>
                <a:tab pos="0" algn="l"/>
              </a:tabLst>
            </a:pPr>
            <a:r>
              <a:rPr lang="fr-FR" spc="-1" dirty="0">
                <a:solidFill>
                  <a:srgbClr val="666666"/>
                </a:solidFill>
                <a:latin typeface="Arial"/>
                <a:ea typeface="Open Sans"/>
              </a:rPr>
              <a:t>le </a:t>
            </a:r>
            <a:r>
              <a:rPr lang="fr-FR" spc="-1" dirty="0">
                <a:solidFill>
                  <a:srgbClr val="009668"/>
                </a:solidFill>
                <a:latin typeface="Arial"/>
                <a:ea typeface="Open Sans"/>
                <a:hlinkClick r:id="rId5"/>
              </a:rPr>
              <a:t>“Plan Données de la recherche du CNRS » (2020)</a:t>
            </a:r>
            <a:endParaRPr lang="fr-FR" spc="-1" dirty="0">
              <a:solidFill>
                <a:srgbClr val="009668"/>
              </a:solidFill>
              <a:latin typeface="Arial"/>
              <a:ea typeface="Open Sans"/>
            </a:endParaRPr>
          </a:p>
          <a:p>
            <a:pPr marL="120960">
              <a:lnSpc>
                <a:spcPct val="115000"/>
              </a:lnSpc>
              <a:buClr>
                <a:srgbClr val="434343"/>
              </a:buClr>
              <a:tabLst>
                <a:tab pos="0" algn="l"/>
              </a:tabLst>
            </a:pPr>
            <a:endParaRPr lang="fr-FR" sz="1700" spc="-1" dirty="0">
              <a:solidFill>
                <a:srgbClr val="009668"/>
              </a:solidFill>
            </a:endParaRPr>
          </a:p>
          <a:p>
            <a:pPr marL="120960">
              <a:lnSpc>
                <a:spcPct val="115000"/>
              </a:lnSpc>
              <a:buClr>
                <a:srgbClr val="434343"/>
              </a:buClr>
              <a:tabLst>
                <a:tab pos="0" algn="l"/>
              </a:tabLst>
            </a:pPr>
            <a:r>
              <a:rPr lang="fr-FR" sz="1600" b="1" dirty="0">
                <a:solidFill>
                  <a:srgbClr val="666666"/>
                </a:solidFill>
              </a:rPr>
              <a:t>Orientations en matière de gestion “FAIR” et d’ouverture des données</a:t>
            </a:r>
          </a:p>
          <a:p>
            <a:pPr marL="457200" indent="-336240">
              <a:lnSpc>
                <a:spcPct val="115000"/>
              </a:lnSpc>
              <a:buClr>
                <a:srgbClr val="434343"/>
              </a:buClr>
              <a:buFont typeface="Open Sans"/>
              <a:buChar char="●"/>
              <a:tabLst>
                <a:tab pos="0" algn="l"/>
              </a:tabLst>
            </a:pPr>
            <a:endParaRPr lang="fr-FR" sz="1700" spc="-1" dirty="0">
              <a:solidFill>
                <a:srgbClr val="000000"/>
              </a:solidFill>
              <a:latin typeface="Arial"/>
            </a:endParaRPr>
          </a:p>
          <a:p>
            <a:pPr>
              <a:lnSpc>
                <a:spcPct val="115000"/>
              </a:lnSpc>
              <a:spcBef>
                <a:spcPts val="1199"/>
              </a:spcBef>
              <a:spcAft>
                <a:spcPts val="1199"/>
              </a:spcAft>
              <a:tabLst>
                <a:tab pos="0" algn="l"/>
              </a:tabLst>
            </a:pPr>
            <a:endParaRPr lang="fr-FR" sz="1700" spc="-1" dirty="0">
              <a:solidFill>
                <a:srgbClr val="000000"/>
              </a:solidFill>
              <a:latin typeface="Arial"/>
            </a:endParaRPr>
          </a:p>
        </p:txBody>
      </p:sp>
      <p:pic>
        <p:nvPicPr>
          <p:cNvPr id="6" name="Image 5">
            <a:extLst>
              <a:ext uri="{FF2B5EF4-FFF2-40B4-BE49-F238E27FC236}">
                <a16:creationId xmlns:a16="http://schemas.microsoft.com/office/drawing/2014/main" id="{EE4BEA41-483F-49F5-A121-2A6BFDE412EC}"/>
              </a:ext>
            </a:extLst>
          </p:cNvPr>
          <p:cNvPicPr>
            <a:picLocks noChangeAspect="1"/>
          </p:cNvPicPr>
          <p:nvPr/>
        </p:nvPicPr>
        <p:blipFill>
          <a:blip r:embed="rId6"/>
          <a:stretch>
            <a:fillRect/>
          </a:stretch>
        </p:blipFill>
        <p:spPr>
          <a:xfrm>
            <a:off x="7253221" y="632299"/>
            <a:ext cx="1847387" cy="1220711"/>
          </a:xfrm>
          <a:prstGeom prst="rect">
            <a:avLst/>
          </a:prstGeom>
        </p:spPr>
      </p:pic>
      <p:pic>
        <p:nvPicPr>
          <p:cNvPr id="7" name="Image 6">
            <a:extLst>
              <a:ext uri="{FF2B5EF4-FFF2-40B4-BE49-F238E27FC236}">
                <a16:creationId xmlns:a16="http://schemas.microsoft.com/office/drawing/2014/main" id="{F5E78E5E-6AE8-4794-83C6-23C2B98A3B41}"/>
              </a:ext>
            </a:extLst>
          </p:cNvPr>
          <p:cNvPicPr>
            <a:picLocks noChangeAspect="1"/>
          </p:cNvPicPr>
          <p:nvPr/>
        </p:nvPicPr>
        <p:blipFill>
          <a:blip r:embed="rId7"/>
          <a:stretch>
            <a:fillRect/>
          </a:stretch>
        </p:blipFill>
        <p:spPr>
          <a:xfrm>
            <a:off x="7323166" y="1964022"/>
            <a:ext cx="1820834" cy="2490400"/>
          </a:xfrm>
          <a:prstGeom prst="rect">
            <a:avLst/>
          </a:prstGeom>
        </p:spPr>
      </p:pic>
      <p:pic>
        <p:nvPicPr>
          <p:cNvPr id="8" name="Image 7">
            <a:extLst>
              <a:ext uri="{FF2B5EF4-FFF2-40B4-BE49-F238E27FC236}">
                <a16:creationId xmlns:a16="http://schemas.microsoft.com/office/drawing/2014/main" id="{7BE6CCE4-B3F3-4D6C-9065-06F71E6E148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07267" y="3638037"/>
            <a:ext cx="3822700" cy="1298575"/>
          </a:xfrm>
          <a:prstGeom prst="rect">
            <a:avLst/>
          </a:prstGeom>
          <a:noFill/>
        </p:spPr>
      </p:pic>
      <p:sp>
        <p:nvSpPr>
          <p:cNvPr id="2" name="Rectangle 1">
            <a:extLst>
              <a:ext uri="{FF2B5EF4-FFF2-40B4-BE49-F238E27FC236}">
                <a16:creationId xmlns:a16="http://schemas.microsoft.com/office/drawing/2014/main" id="{D4A2A4FC-9497-4849-B26C-F9598760DE38}"/>
              </a:ext>
            </a:extLst>
          </p:cNvPr>
          <p:cNvSpPr/>
          <p:nvPr/>
        </p:nvSpPr>
        <p:spPr>
          <a:xfrm>
            <a:off x="1714551" y="4843173"/>
            <a:ext cx="1608133" cy="215444"/>
          </a:xfrm>
          <a:prstGeom prst="rect">
            <a:avLst/>
          </a:prstGeom>
        </p:spPr>
        <p:txBody>
          <a:bodyPr wrap="none">
            <a:spAutoFit/>
          </a:bodyPr>
          <a:lstStyle/>
          <a:p>
            <a:r>
              <a:rPr lang="fr-FR" sz="800" dirty="0" err="1">
                <a:latin typeface="Arial" panose="020B0604020202020204" pitchFamily="34" charset="0"/>
                <a:ea typeface="Calibri" panose="020F0502020204030204" pitchFamily="34" charset="0"/>
                <a:cs typeface="Times New Roman" panose="02020603050405020304" pitchFamily="18" charset="0"/>
              </a:rPr>
              <a:t>Sangya</a:t>
            </a:r>
            <a:r>
              <a:rPr lang="fr-FR" sz="800" dirty="0">
                <a:latin typeface="Arial" panose="020B0604020202020204" pitchFamily="34" charset="0"/>
                <a:ea typeface="Calibri" panose="020F0502020204030204" pitchFamily="34" charset="0"/>
                <a:cs typeface="Times New Roman" panose="02020603050405020304" pitchFamily="18" charset="0"/>
              </a:rPr>
              <a:t> </a:t>
            </a:r>
            <a:r>
              <a:rPr lang="fr-FR" sz="800" dirty="0" err="1">
                <a:latin typeface="Arial" panose="020B0604020202020204" pitchFamily="34" charset="0"/>
                <a:ea typeface="Calibri" panose="020F0502020204030204" pitchFamily="34" charset="0"/>
                <a:cs typeface="Times New Roman" panose="02020603050405020304" pitchFamily="18" charset="0"/>
              </a:rPr>
              <a:t>Pundir</a:t>
            </a:r>
            <a:r>
              <a:rPr lang="fr-FR" sz="800" dirty="0">
                <a:latin typeface="Arial" panose="020B0604020202020204" pitchFamily="34" charset="0"/>
                <a:ea typeface="Calibri" panose="020F0502020204030204" pitchFamily="34" charset="0"/>
                <a:cs typeface="Times New Roman" panose="02020603050405020304" pitchFamily="18" charset="0"/>
              </a:rPr>
              <a:t> [CC BY-SA 4.0]</a:t>
            </a:r>
            <a:endParaRPr lang="fr-FR" sz="800" dirty="0"/>
          </a:p>
        </p:txBody>
      </p:sp>
    </p:spTree>
    <p:extLst>
      <p:ext uri="{BB962C8B-B14F-4D97-AF65-F5344CB8AC3E}">
        <p14:creationId xmlns:p14="http://schemas.microsoft.com/office/powerpoint/2010/main" val="153701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2867" y="3014594"/>
            <a:ext cx="6269916" cy="2933360"/>
          </a:xfrm>
        </p:spPr>
        <p:txBody>
          <a:bodyPr>
            <a:normAutofit/>
          </a:bodyPr>
          <a:lstStyle/>
          <a:p>
            <a:pPr marL="653653" lvl="3" indent="-252180">
              <a:spcAft>
                <a:spcPct val="0"/>
              </a:spcAft>
              <a:buClr>
                <a:srgbClr val="434343"/>
              </a:buClr>
              <a:tabLst>
                <a:tab pos="0" algn="l"/>
              </a:tabLst>
              <a:defRPr/>
            </a:pPr>
            <a:r>
              <a:rPr lang="fr-FR" kern="1200" spc="-1" dirty="0">
                <a:solidFill>
                  <a:srgbClr val="666666"/>
                </a:solidFill>
                <a:latin typeface="Arial"/>
              </a:rPr>
              <a:t>La plupart des disciplines se sont mises a produire massivement des données</a:t>
            </a:r>
          </a:p>
          <a:p>
            <a:pPr marL="653653" lvl="3" indent="-252180">
              <a:spcAft>
                <a:spcPct val="0"/>
              </a:spcAft>
              <a:buClr>
                <a:srgbClr val="434343"/>
              </a:buClr>
              <a:tabLst>
                <a:tab pos="0" algn="l"/>
              </a:tabLst>
              <a:defRPr/>
            </a:pPr>
            <a:r>
              <a:rPr lang="fr-FR" kern="1200" spc="-1" dirty="0">
                <a:solidFill>
                  <a:srgbClr val="666666"/>
                </a:solidFill>
                <a:latin typeface="Arial"/>
              </a:rPr>
              <a:t>Riches en information car structurées suivant un plan de recherche et une démarche scientifiques</a:t>
            </a:r>
          </a:p>
          <a:p>
            <a:pPr marL="653653" lvl="3" indent="-252180">
              <a:spcAft>
                <a:spcPct val="0"/>
              </a:spcAft>
              <a:buClr>
                <a:srgbClr val="434343"/>
              </a:buClr>
              <a:tabLst>
                <a:tab pos="0" algn="l"/>
              </a:tabLst>
              <a:defRPr/>
            </a:pPr>
            <a:r>
              <a:rPr lang="fr-FR" kern="1200" spc="-1" dirty="0">
                <a:solidFill>
                  <a:srgbClr val="666666"/>
                </a:solidFill>
                <a:latin typeface="Arial"/>
              </a:rPr>
              <a:t>Englobent des connaissances uniques « Time </a:t>
            </a:r>
            <a:r>
              <a:rPr lang="fr-FR" kern="1200" spc="-1" dirty="0" err="1">
                <a:solidFill>
                  <a:srgbClr val="666666"/>
                </a:solidFill>
                <a:latin typeface="Arial"/>
              </a:rPr>
              <a:t>stamped</a:t>
            </a:r>
            <a:r>
              <a:rPr lang="fr-FR" kern="1200" spc="-1" dirty="0">
                <a:solidFill>
                  <a:srgbClr val="666666"/>
                </a:solidFill>
                <a:latin typeface="Arial"/>
              </a:rPr>
              <a:t> »  </a:t>
            </a:r>
          </a:p>
          <a:p>
            <a:pPr lvl="1">
              <a:spcAft>
                <a:spcPct val="0"/>
              </a:spcAft>
            </a:pPr>
            <a:endParaRPr lang="fr-FR" sz="788" dirty="0">
              <a:solidFill>
                <a:srgbClr val="2D8869"/>
              </a:solidFill>
              <a:latin typeface="Arial" charset="0"/>
              <a:cs typeface="Arial" charset="0"/>
            </a:endParaRPr>
          </a:p>
          <a:p>
            <a:pPr lvl="1">
              <a:spcAft>
                <a:spcPct val="0"/>
              </a:spcAft>
            </a:pPr>
            <a:endParaRPr lang="fr-FR" sz="788" dirty="0">
              <a:solidFill>
                <a:srgbClr val="2D8869"/>
              </a:solidFill>
              <a:latin typeface="Arial" charset="0"/>
              <a:cs typeface="Arial" charset="0"/>
            </a:endParaRPr>
          </a:p>
          <a:p>
            <a:pPr lvl="1">
              <a:spcAft>
                <a:spcPct val="0"/>
              </a:spcAft>
            </a:pPr>
            <a:endParaRPr lang="fr-FR" sz="788" dirty="0">
              <a:solidFill>
                <a:srgbClr val="2D8869"/>
              </a:solidFill>
              <a:latin typeface="Arial" charset="0"/>
              <a:cs typeface="Arial" charset="0"/>
            </a:endParaRPr>
          </a:p>
          <a:p>
            <a:pPr lvl="1">
              <a:spcAft>
                <a:spcPct val="0"/>
              </a:spcAft>
            </a:pPr>
            <a:endParaRPr lang="fr-FR" sz="788" dirty="0">
              <a:solidFill>
                <a:srgbClr val="2D8869"/>
              </a:solidFill>
              <a:latin typeface="Arial" charset="0"/>
              <a:cs typeface="Arial" charset="0"/>
            </a:endParaRPr>
          </a:p>
        </p:txBody>
      </p:sp>
      <p:sp>
        <p:nvSpPr>
          <p:cNvPr id="7" name="Titre 1"/>
          <p:cNvSpPr>
            <a:spLocks noGrp="1"/>
          </p:cNvSpPr>
          <p:nvPr>
            <p:ph type="title"/>
          </p:nvPr>
        </p:nvSpPr>
        <p:spPr>
          <a:xfrm>
            <a:off x="291658" y="141153"/>
            <a:ext cx="7069277" cy="506094"/>
          </a:xfrm>
        </p:spPr>
        <p:txBody>
          <a:bodyPr>
            <a:noAutofit/>
          </a:bodyPr>
          <a:lstStyle/>
          <a:p>
            <a:pPr>
              <a:lnSpc>
                <a:spcPct val="90000"/>
              </a:lnSpc>
              <a:spcBef>
                <a:spcPct val="0"/>
              </a:spcBef>
              <a:defRPr/>
            </a:pPr>
            <a:r>
              <a:rPr lang="fr-FR" sz="2800" kern="1200" spc="-1" dirty="0">
                <a:solidFill>
                  <a:schemeClr val="bg2">
                    <a:lumMod val="50000"/>
                  </a:schemeClr>
                </a:solidFill>
                <a:latin typeface="+mj-lt"/>
                <a:ea typeface="+mj-ea"/>
                <a:cs typeface="+mn-cs"/>
              </a:rPr>
              <a:t>Importance des données scientifiques</a:t>
            </a:r>
          </a:p>
        </p:txBody>
      </p:sp>
      <p:sp>
        <p:nvSpPr>
          <p:cNvPr id="5" name="Espace réservé du contenu 2">
            <a:extLst>
              <a:ext uri="{FF2B5EF4-FFF2-40B4-BE49-F238E27FC236}">
                <a16:creationId xmlns:a16="http://schemas.microsoft.com/office/drawing/2014/main" id="{5FA8F172-34B1-4EBF-A3DA-6A0D272BAF54}"/>
              </a:ext>
            </a:extLst>
          </p:cNvPr>
          <p:cNvSpPr txBox="1">
            <a:spLocks/>
          </p:cNvSpPr>
          <p:nvPr/>
        </p:nvSpPr>
        <p:spPr>
          <a:xfrm>
            <a:off x="206226" y="2623574"/>
            <a:ext cx="6026140" cy="39102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0720" indent="0" defTabSz="304800" eaLnBrk="0" hangingPunct="0">
              <a:lnSpc>
                <a:spcPct val="115000"/>
              </a:lnSpc>
              <a:spcBef>
                <a:spcPct val="0"/>
              </a:spcBef>
              <a:buClr>
                <a:srgbClr val="434343"/>
              </a:buClr>
              <a:buSzPct val="100000"/>
              <a:buNone/>
              <a:tabLst>
                <a:tab pos="0" algn="l"/>
              </a:tabLst>
              <a:defRPr/>
            </a:pPr>
            <a:r>
              <a:rPr lang="fr-FR" sz="1600" b="1" spc="-1" dirty="0">
                <a:solidFill>
                  <a:srgbClr val="666666"/>
                </a:solidFill>
                <a:latin typeface="Arial"/>
                <a:ea typeface="ＭＳ Ｐゴシック" charset="0"/>
              </a:rPr>
              <a:t>Forte croissance de la production de données scientifiques </a:t>
            </a:r>
          </a:p>
          <a:p>
            <a:pPr marL="342900" lvl="1" indent="-252180" defTabSz="304800" eaLnBrk="0" hangingPunct="0">
              <a:lnSpc>
                <a:spcPct val="115000"/>
              </a:lnSpc>
              <a:spcBef>
                <a:spcPct val="0"/>
              </a:spcBef>
              <a:buClr>
                <a:srgbClr val="434343"/>
              </a:buClr>
              <a:buSzPct val="100000"/>
              <a:buFont typeface="Open Sans"/>
              <a:buChar char="●"/>
              <a:tabLst>
                <a:tab pos="0" algn="l"/>
              </a:tabLst>
              <a:defRPr/>
            </a:pPr>
            <a:endParaRPr lang="fr-FR" sz="1350" b="1" spc="-1" dirty="0">
              <a:solidFill>
                <a:srgbClr val="666666"/>
              </a:solidFill>
              <a:latin typeface="Arial"/>
              <a:ea typeface="ＭＳ Ｐゴシック" charset="0"/>
            </a:endParaRPr>
          </a:p>
          <a:p>
            <a:pPr lvl="1">
              <a:lnSpc>
                <a:spcPct val="90000"/>
              </a:lnSpc>
              <a:spcAft>
                <a:spcPct val="0"/>
              </a:spcAft>
            </a:pPr>
            <a:endParaRPr lang="fr-FR" sz="1350" spc="-1" dirty="0">
              <a:solidFill>
                <a:srgbClr val="000000"/>
              </a:solidFill>
              <a:latin typeface="Arial"/>
              <a:ea typeface="ＭＳ Ｐゴシック" charset="0"/>
            </a:endParaRPr>
          </a:p>
          <a:p>
            <a:pPr marL="653653" lvl="3" indent="-252180" defTabSz="304800" eaLnBrk="0" hangingPunct="0">
              <a:lnSpc>
                <a:spcPct val="115000"/>
              </a:lnSpc>
              <a:spcBef>
                <a:spcPct val="0"/>
              </a:spcBef>
              <a:buClr>
                <a:srgbClr val="434343"/>
              </a:buClr>
              <a:buSzPct val="100000"/>
              <a:buFont typeface="Open Sans"/>
              <a:buChar char="●"/>
              <a:tabLst>
                <a:tab pos="0" algn="l"/>
              </a:tabLst>
              <a:defRPr/>
            </a:pPr>
            <a:endParaRPr lang="fr-FR" sz="1200" spc="-1" dirty="0">
              <a:solidFill>
                <a:srgbClr val="666666"/>
              </a:solidFill>
              <a:latin typeface="Arial"/>
              <a:ea typeface="ＭＳ Ｐゴシック" charset="0"/>
            </a:endParaRPr>
          </a:p>
        </p:txBody>
      </p:sp>
      <p:sp>
        <p:nvSpPr>
          <p:cNvPr id="6" name="Espace réservé du contenu 2">
            <a:extLst>
              <a:ext uri="{FF2B5EF4-FFF2-40B4-BE49-F238E27FC236}">
                <a16:creationId xmlns:a16="http://schemas.microsoft.com/office/drawing/2014/main" id="{7F0297CC-03C9-484B-802B-BFE3EF8F0FB5}"/>
              </a:ext>
            </a:extLst>
          </p:cNvPr>
          <p:cNvSpPr txBox="1">
            <a:spLocks/>
          </p:cNvSpPr>
          <p:nvPr/>
        </p:nvSpPr>
        <p:spPr>
          <a:xfrm>
            <a:off x="206226" y="1191309"/>
            <a:ext cx="8093714" cy="10656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0720" indent="0" defTabSz="304800" eaLnBrk="0" hangingPunct="0">
              <a:lnSpc>
                <a:spcPct val="115000"/>
              </a:lnSpc>
              <a:spcBef>
                <a:spcPct val="0"/>
              </a:spcBef>
              <a:buClr>
                <a:srgbClr val="434343"/>
              </a:buClr>
              <a:buSzPct val="100000"/>
              <a:buNone/>
              <a:tabLst>
                <a:tab pos="0" algn="l"/>
              </a:tabLst>
              <a:defRPr/>
            </a:pPr>
            <a:r>
              <a:rPr lang="fr-FR" sz="1600" b="1" spc="-1" dirty="0">
                <a:solidFill>
                  <a:srgbClr val="666666"/>
                </a:solidFill>
                <a:latin typeface="Arial"/>
                <a:ea typeface="ＭＳ Ｐゴシック" charset="0"/>
              </a:rPr>
              <a:t>Les données numériques deviennent un enjeu majeur de la recherche avec des enjeux scientifiques, économiques et sociétaux</a:t>
            </a:r>
          </a:p>
          <a:p>
            <a:pPr marL="342900" lvl="1" indent="-252180" defTabSz="304800" eaLnBrk="0" hangingPunct="0">
              <a:lnSpc>
                <a:spcPct val="115000"/>
              </a:lnSpc>
              <a:spcBef>
                <a:spcPct val="0"/>
              </a:spcBef>
              <a:buClr>
                <a:srgbClr val="434343"/>
              </a:buClr>
              <a:buSzPct val="100000"/>
              <a:buFont typeface="Open Sans"/>
              <a:buChar char="●"/>
              <a:tabLst>
                <a:tab pos="0" algn="l"/>
              </a:tabLst>
              <a:defRPr/>
            </a:pPr>
            <a:endParaRPr lang="fr-FR" sz="1350" b="1" spc="-1" dirty="0">
              <a:solidFill>
                <a:srgbClr val="666666"/>
              </a:solidFill>
              <a:latin typeface="Arial"/>
              <a:ea typeface="ＭＳ Ｐゴシック" charset="0"/>
            </a:endParaRPr>
          </a:p>
          <a:p>
            <a:pPr lvl="1">
              <a:lnSpc>
                <a:spcPct val="90000"/>
              </a:lnSpc>
              <a:spcAft>
                <a:spcPct val="0"/>
              </a:spcAft>
            </a:pPr>
            <a:endParaRPr lang="fr-FR" sz="1350" spc="-1" dirty="0">
              <a:solidFill>
                <a:srgbClr val="000000"/>
              </a:solidFill>
              <a:latin typeface="Arial"/>
              <a:ea typeface="ＭＳ Ｐゴシック" charset="0"/>
            </a:endParaRPr>
          </a:p>
          <a:p>
            <a:pPr marL="653653" lvl="3" indent="-252180" defTabSz="304800" eaLnBrk="0" hangingPunct="0">
              <a:lnSpc>
                <a:spcPct val="115000"/>
              </a:lnSpc>
              <a:spcBef>
                <a:spcPct val="0"/>
              </a:spcBef>
              <a:buClr>
                <a:srgbClr val="434343"/>
              </a:buClr>
              <a:buSzPct val="100000"/>
              <a:buFont typeface="Open Sans"/>
              <a:buChar char="●"/>
              <a:tabLst>
                <a:tab pos="0" algn="l"/>
              </a:tabLst>
              <a:defRPr/>
            </a:pPr>
            <a:endParaRPr lang="fr-FR" sz="1200" spc="-1" dirty="0">
              <a:solidFill>
                <a:srgbClr val="666666"/>
              </a:solidFill>
              <a:latin typeface="Arial"/>
              <a:ea typeface="ＭＳ Ｐゴシック" charset="0"/>
            </a:endParaRPr>
          </a:p>
        </p:txBody>
      </p:sp>
      <p:pic>
        <p:nvPicPr>
          <p:cNvPr id="2" name="Image 1">
            <a:extLst>
              <a:ext uri="{FF2B5EF4-FFF2-40B4-BE49-F238E27FC236}">
                <a16:creationId xmlns:a16="http://schemas.microsoft.com/office/drawing/2014/main" id="{A6EBF130-4F34-470D-8105-E07BFA8F34CD}"/>
              </a:ext>
            </a:extLst>
          </p:cNvPr>
          <p:cNvPicPr>
            <a:picLocks noChangeAspect="1"/>
          </p:cNvPicPr>
          <p:nvPr/>
        </p:nvPicPr>
        <p:blipFill>
          <a:blip r:embed="rId3"/>
          <a:stretch>
            <a:fillRect/>
          </a:stretch>
        </p:blipFill>
        <p:spPr>
          <a:xfrm>
            <a:off x="6733858" y="2997686"/>
            <a:ext cx="2203918" cy="2017557"/>
          </a:xfrm>
          <a:prstGeom prst="rect">
            <a:avLst/>
          </a:prstGeom>
        </p:spPr>
      </p:pic>
    </p:spTree>
    <p:extLst>
      <p:ext uri="{BB962C8B-B14F-4D97-AF65-F5344CB8AC3E}">
        <p14:creationId xmlns:p14="http://schemas.microsoft.com/office/powerpoint/2010/main" val="155797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0" y="1263025"/>
            <a:ext cx="4436057" cy="3482217"/>
          </a:xfrm>
        </p:spPr>
        <p:txBody>
          <a:bodyPr/>
          <a:lstStyle/>
          <a:p>
            <a:pPr marL="342900" lvl="1" indent="-252180">
              <a:lnSpc>
                <a:spcPct val="100000"/>
              </a:lnSpc>
              <a:spcBef>
                <a:spcPts val="899"/>
              </a:spcBef>
              <a:spcAft>
                <a:spcPct val="0"/>
              </a:spcAft>
              <a:buClr>
                <a:srgbClr val="434343"/>
              </a:buClr>
              <a:buFont typeface="Open Sans"/>
              <a:buChar char="●"/>
              <a:tabLst>
                <a:tab pos="0" algn="l"/>
              </a:tabLst>
            </a:pPr>
            <a:r>
              <a:rPr lang="fr-FR" kern="1200" spc="-1" dirty="0">
                <a:solidFill>
                  <a:srgbClr val="666666"/>
                </a:solidFill>
                <a:latin typeface="Arial"/>
                <a:ea typeface="+mn-ea"/>
                <a:cs typeface="+mn-cs"/>
              </a:rPr>
              <a:t>« La description détaillée du protocole de recherche dans le cadre des cahiers de laboratoire,-ou de tout autre support, doit permettre la traçabilité des travaux expérimentaux »  </a:t>
            </a:r>
          </a:p>
          <a:p>
            <a:pPr marL="342900" lvl="1" indent="-252180">
              <a:lnSpc>
                <a:spcPct val="100000"/>
              </a:lnSpc>
              <a:spcBef>
                <a:spcPts val="899"/>
              </a:spcBef>
              <a:spcAft>
                <a:spcPct val="0"/>
              </a:spcAft>
              <a:buClr>
                <a:srgbClr val="434343"/>
              </a:buClr>
              <a:buFont typeface="Open Sans"/>
              <a:buChar char="●"/>
              <a:tabLst>
                <a:tab pos="0" algn="l"/>
              </a:tabLst>
            </a:pPr>
            <a:endParaRPr lang="fr-FR" kern="1200" spc="-1" dirty="0">
              <a:solidFill>
                <a:srgbClr val="666666"/>
              </a:solidFill>
              <a:latin typeface="Arial"/>
              <a:ea typeface="+mn-ea"/>
              <a:cs typeface="+mn-cs"/>
            </a:endParaRPr>
          </a:p>
          <a:p>
            <a:pPr marL="342900" lvl="1" indent="-252180">
              <a:lnSpc>
                <a:spcPct val="100000"/>
              </a:lnSpc>
              <a:spcBef>
                <a:spcPts val="899"/>
              </a:spcBef>
              <a:spcAft>
                <a:spcPct val="0"/>
              </a:spcAft>
              <a:buClr>
                <a:srgbClr val="434343"/>
              </a:buClr>
              <a:buFont typeface="Open Sans"/>
              <a:buChar char="●"/>
              <a:tabLst>
                <a:tab pos="0" algn="l"/>
              </a:tabLst>
            </a:pPr>
            <a:r>
              <a:rPr lang="fr-FR" kern="1200" spc="-1" dirty="0">
                <a:solidFill>
                  <a:srgbClr val="666666"/>
                </a:solidFill>
                <a:latin typeface="Arial"/>
                <a:ea typeface="+mn-ea"/>
                <a:cs typeface="+mn-cs"/>
              </a:rPr>
              <a:t>« Tous les résultats bruts (qui appartiennent à l’institution) ainsi que l’analyse des résultats doivent être conservés de façon à permettre leur vérification. »</a:t>
            </a:r>
          </a:p>
          <a:p>
            <a:pPr marL="109835" lvl="1" indent="-109835" algn="just">
              <a:buSzPct val="85000"/>
              <a:buFont typeface="Symbol" pitchFamily="18" charset="2"/>
              <a:buChar char="¨"/>
            </a:pPr>
            <a:endParaRPr lang="fr-FR" sz="1013" dirty="0">
              <a:solidFill>
                <a:srgbClr val="2D8869"/>
              </a:solidFill>
              <a:latin typeface="Arial" charset="0"/>
              <a:cs typeface="Arial" charset="0"/>
            </a:endParaRPr>
          </a:p>
        </p:txBody>
      </p:sp>
      <p:sp>
        <p:nvSpPr>
          <p:cNvPr id="7" name="Rectangle 2"/>
          <p:cNvSpPr>
            <a:spLocks noGrp="1" noChangeArrowheads="1"/>
          </p:cNvSpPr>
          <p:nvPr>
            <p:ph type="title"/>
          </p:nvPr>
        </p:nvSpPr>
        <p:spPr>
          <a:xfrm>
            <a:off x="278739" y="142178"/>
            <a:ext cx="4539854" cy="430146"/>
          </a:xfrm>
        </p:spPr>
        <p:txBody>
          <a:bodyPr>
            <a:noAutofit/>
          </a:bodyPr>
          <a:lstStyle/>
          <a:p>
            <a:pPr>
              <a:lnSpc>
                <a:spcPct val="90000"/>
              </a:lnSpc>
              <a:spcBef>
                <a:spcPct val="0"/>
              </a:spcBef>
            </a:pPr>
            <a:r>
              <a:rPr lang="fr-FR" sz="2800" kern="1200" spc="-1" dirty="0">
                <a:solidFill>
                  <a:schemeClr val="bg2">
                    <a:lumMod val="50000"/>
                  </a:schemeClr>
                </a:solidFill>
                <a:latin typeface="+mj-lt"/>
                <a:ea typeface="+mj-ea"/>
                <a:cs typeface="+mn-cs"/>
              </a:rPr>
              <a:t>Charte de déontologie</a:t>
            </a:r>
          </a:p>
        </p:txBody>
      </p:sp>
      <p:pic>
        <p:nvPicPr>
          <p:cNvPr id="2" name="Image 1">
            <a:extLst>
              <a:ext uri="{FF2B5EF4-FFF2-40B4-BE49-F238E27FC236}">
                <a16:creationId xmlns:a16="http://schemas.microsoft.com/office/drawing/2014/main" id="{D42E9A12-8949-4895-A73A-243C97B63791}"/>
              </a:ext>
            </a:extLst>
          </p:cNvPr>
          <p:cNvPicPr>
            <a:picLocks noChangeAspect="1"/>
          </p:cNvPicPr>
          <p:nvPr/>
        </p:nvPicPr>
        <p:blipFill>
          <a:blip r:embed="rId3"/>
          <a:stretch>
            <a:fillRect/>
          </a:stretch>
        </p:blipFill>
        <p:spPr>
          <a:xfrm>
            <a:off x="860108" y="828404"/>
            <a:ext cx="3114884" cy="4147670"/>
          </a:xfrm>
          <a:prstGeom prst="rect">
            <a:avLst/>
          </a:prstGeom>
        </p:spPr>
      </p:pic>
      <p:sp>
        <p:nvSpPr>
          <p:cNvPr id="5" name="Rectangle 4">
            <a:extLst>
              <a:ext uri="{FF2B5EF4-FFF2-40B4-BE49-F238E27FC236}">
                <a16:creationId xmlns:a16="http://schemas.microsoft.com/office/drawing/2014/main" id="{90677700-B54A-4933-807A-8BA13DD692C9}"/>
              </a:ext>
            </a:extLst>
          </p:cNvPr>
          <p:cNvSpPr/>
          <p:nvPr/>
        </p:nvSpPr>
        <p:spPr>
          <a:xfrm>
            <a:off x="860108" y="4860658"/>
            <a:ext cx="4613750" cy="230832"/>
          </a:xfrm>
          <a:prstGeom prst="rect">
            <a:avLst/>
          </a:prstGeom>
        </p:spPr>
        <p:txBody>
          <a:bodyPr wrap="square">
            <a:spAutoFit/>
          </a:bodyPr>
          <a:lstStyle/>
          <a:p>
            <a:r>
              <a:rPr lang="fr-FR" sz="900" u="sng" dirty="0">
                <a:solidFill>
                  <a:schemeClr val="tx1">
                    <a:lumMod val="65000"/>
                    <a:lumOff val="35000"/>
                  </a:schemeClr>
                </a:solidFill>
                <a:hlinkClick r:id="rId4"/>
              </a:rPr>
              <a:t>https://www.hceres.fr/fr/CharteFrancaiseIntegriteScientifique</a:t>
            </a:r>
            <a:endParaRPr lang="fr-FR" sz="900" u="sng" dirty="0">
              <a:solidFill>
                <a:schemeClr val="tx1">
                  <a:lumMod val="65000"/>
                  <a:lumOff val="35000"/>
                </a:schemeClr>
              </a:solidFill>
            </a:endParaRPr>
          </a:p>
        </p:txBody>
      </p:sp>
    </p:spTree>
    <p:extLst>
      <p:ext uri="{BB962C8B-B14F-4D97-AF65-F5344CB8AC3E}">
        <p14:creationId xmlns:p14="http://schemas.microsoft.com/office/powerpoint/2010/main" val="297828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428BD-8E32-4165-A7AC-94ABEB5786A6}"/>
              </a:ext>
            </a:extLst>
          </p:cNvPr>
          <p:cNvSpPr>
            <a:spLocks noGrp="1"/>
          </p:cNvSpPr>
          <p:nvPr>
            <p:ph type="ctrTitle"/>
          </p:nvPr>
        </p:nvSpPr>
        <p:spPr>
          <a:xfrm>
            <a:off x="317489" y="172913"/>
            <a:ext cx="7773120" cy="1102796"/>
          </a:xfrm>
        </p:spPr>
        <p:txBody>
          <a:bodyPr/>
          <a:lstStyle/>
          <a:p>
            <a:pPr>
              <a:buClr>
                <a:schemeClr val="accent1"/>
              </a:buClr>
              <a:buSzPts val="3600"/>
            </a:pPr>
            <a:r>
              <a:rPr lang="fr-FR" sz="2800" spc="-1" dirty="0">
                <a:solidFill>
                  <a:schemeClr val="bg2">
                    <a:lumMod val="50000"/>
                  </a:schemeClr>
                </a:solidFill>
                <a:latin typeface="+mn-lt"/>
                <a:cs typeface="+mn-cs"/>
                <a:sym typeface="PT Sans Narrow"/>
              </a:rPr>
              <a:t>Atelier données</a:t>
            </a:r>
            <a:endParaRPr lang="en-GB" sz="2800" spc="-1" dirty="0">
              <a:solidFill>
                <a:schemeClr val="bg2">
                  <a:lumMod val="50000"/>
                </a:schemeClr>
              </a:solidFill>
              <a:latin typeface="+mn-lt"/>
              <a:cs typeface="+mn-cs"/>
              <a:sym typeface="PT Sans Narrow"/>
            </a:endParaRPr>
          </a:p>
        </p:txBody>
      </p:sp>
      <p:sp>
        <p:nvSpPr>
          <p:cNvPr id="3" name="Sous-titre 2">
            <a:extLst>
              <a:ext uri="{FF2B5EF4-FFF2-40B4-BE49-F238E27FC236}">
                <a16:creationId xmlns:a16="http://schemas.microsoft.com/office/drawing/2014/main" id="{9CA45669-62C3-4CAC-9835-FEE336D8DACF}"/>
              </a:ext>
            </a:extLst>
          </p:cNvPr>
          <p:cNvSpPr>
            <a:spLocks noGrp="1"/>
          </p:cNvSpPr>
          <p:nvPr>
            <p:ph type="subTitle" idx="1"/>
          </p:nvPr>
        </p:nvSpPr>
        <p:spPr>
          <a:xfrm>
            <a:off x="317489" y="666800"/>
            <a:ext cx="8334142" cy="3809900"/>
          </a:xfrm>
        </p:spPr>
        <p:txBody>
          <a:bodyPr/>
          <a:lstStyle/>
          <a:p>
            <a:pPr marL="90720">
              <a:lnSpc>
                <a:spcPct val="115000"/>
              </a:lnSpc>
              <a:spcAft>
                <a:spcPct val="0"/>
              </a:spcAft>
              <a:buClr>
                <a:srgbClr val="434343"/>
              </a:buClr>
              <a:tabLst>
                <a:tab pos="0" algn="l"/>
              </a:tabLst>
            </a:pPr>
            <a:endParaRPr lang="fr-FR" sz="1275" b="1" spc="-1" dirty="0">
              <a:solidFill>
                <a:srgbClr val="666666"/>
              </a:solidFill>
              <a:latin typeface="Arial"/>
            </a:endParaRPr>
          </a:p>
          <a:p>
            <a:pPr marL="90720" algn="l">
              <a:lnSpc>
                <a:spcPct val="115000"/>
              </a:lnSpc>
              <a:spcAft>
                <a:spcPct val="0"/>
              </a:spcAft>
              <a:buClr>
                <a:srgbClr val="434343"/>
              </a:buClr>
              <a:tabLst>
                <a:tab pos="0" algn="l"/>
              </a:tabLst>
            </a:pPr>
            <a:endParaRPr lang="fr-FR" sz="1275" b="1" spc="-1" dirty="0">
              <a:solidFill>
                <a:srgbClr val="666666"/>
              </a:solidFill>
              <a:latin typeface="Arial"/>
            </a:endParaRPr>
          </a:p>
          <a:p>
            <a:pPr marL="90720" algn="l">
              <a:lnSpc>
                <a:spcPct val="115000"/>
              </a:lnSpc>
              <a:spcAft>
                <a:spcPct val="0"/>
              </a:spcAft>
              <a:buClr>
                <a:srgbClr val="434343"/>
              </a:buClr>
              <a:tabLst>
                <a:tab pos="0" algn="l"/>
              </a:tabLst>
            </a:pPr>
            <a:r>
              <a:rPr lang="fr-FR" sz="1600" b="1" spc="-1" dirty="0">
                <a:solidFill>
                  <a:srgbClr val="666666"/>
                </a:solidFill>
                <a:latin typeface="Arial"/>
              </a:rPr>
              <a:t>Une initiative des réseaux...</a:t>
            </a:r>
          </a:p>
          <a:p>
            <a:pPr marL="90720" algn="l">
              <a:lnSpc>
                <a:spcPct val="115000"/>
              </a:lnSpc>
              <a:spcAft>
                <a:spcPct val="0"/>
              </a:spcAft>
              <a:buClr>
                <a:srgbClr val="434343"/>
              </a:buClr>
              <a:tabLst>
                <a:tab pos="0" algn="l"/>
              </a:tabLst>
            </a:pPr>
            <a:endParaRPr lang="fr-FR" sz="1600" b="1" spc="-1" dirty="0">
              <a:solidFill>
                <a:srgbClr val="666666"/>
              </a:solidFill>
              <a:latin typeface="Arial"/>
            </a:endParaRPr>
          </a:p>
          <a:p>
            <a:pPr marL="90720" algn="l">
              <a:lnSpc>
                <a:spcPct val="115000"/>
              </a:lnSpc>
              <a:spcAft>
                <a:spcPct val="0"/>
              </a:spcAft>
              <a:buClr>
                <a:srgbClr val="434343"/>
              </a:buClr>
              <a:tabLst>
                <a:tab pos="0" algn="l"/>
              </a:tabLst>
            </a:pPr>
            <a:endParaRPr lang="fr-FR" sz="1600" b="1" spc="-1" dirty="0">
              <a:solidFill>
                <a:srgbClr val="666666"/>
              </a:solidFill>
              <a:latin typeface="Arial"/>
            </a:endParaRPr>
          </a:p>
          <a:p>
            <a:pPr marL="90720" algn="l">
              <a:lnSpc>
                <a:spcPct val="115000"/>
              </a:lnSpc>
              <a:spcAft>
                <a:spcPct val="0"/>
              </a:spcAft>
              <a:buClr>
                <a:srgbClr val="434343"/>
              </a:buClr>
              <a:tabLst>
                <a:tab pos="0" algn="l"/>
              </a:tabLst>
            </a:pPr>
            <a:r>
              <a:rPr lang="fr-FR" sz="1600" b="1" spc="-1" dirty="0">
                <a:solidFill>
                  <a:srgbClr val="666666"/>
                </a:solidFill>
                <a:latin typeface="Arial"/>
              </a:rPr>
              <a:t>	…accompagnée par la Mission pour les Initiatives Transverses et 	Interdisciplinaires (MITI) du CNRS</a:t>
            </a:r>
          </a:p>
          <a:p>
            <a:pPr marL="90720" algn="l">
              <a:lnSpc>
                <a:spcPct val="115000"/>
              </a:lnSpc>
              <a:spcAft>
                <a:spcPct val="0"/>
              </a:spcAft>
              <a:buClr>
                <a:srgbClr val="434343"/>
              </a:buClr>
              <a:tabLst>
                <a:tab pos="0" algn="l"/>
              </a:tabLst>
            </a:pPr>
            <a:endParaRPr lang="fr-FR" sz="1600" b="1" spc="-1" dirty="0">
              <a:solidFill>
                <a:srgbClr val="666666"/>
              </a:solidFill>
              <a:latin typeface="Arial"/>
            </a:endParaRPr>
          </a:p>
          <a:p>
            <a:pPr marL="90720" algn="l">
              <a:lnSpc>
                <a:spcPct val="115000"/>
              </a:lnSpc>
              <a:spcAft>
                <a:spcPct val="0"/>
              </a:spcAft>
              <a:buClr>
                <a:srgbClr val="434343"/>
              </a:buClr>
              <a:tabLst>
                <a:tab pos="0" algn="l"/>
              </a:tabLst>
            </a:pPr>
            <a:r>
              <a:rPr lang="fr-FR" sz="1600" b="1" spc="-1" dirty="0">
                <a:solidFill>
                  <a:srgbClr val="666666"/>
                </a:solidFill>
                <a:latin typeface="Arial"/>
              </a:rPr>
              <a:t>		</a:t>
            </a:r>
          </a:p>
          <a:p>
            <a:pPr marL="90720" algn="l">
              <a:lnSpc>
                <a:spcPct val="115000"/>
              </a:lnSpc>
              <a:spcAft>
                <a:spcPct val="0"/>
              </a:spcAft>
              <a:buClr>
                <a:srgbClr val="434343"/>
              </a:buClr>
              <a:tabLst>
                <a:tab pos="0" algn="l"/>
              </a:tabLst>
            </a:pPr>
            <a:r>
              <a:rPr lang="fr-FR" sz="1600" b="1" spc="-1" dirty="0">
                <a:solidFill>
                  <a:srgbClr val="666666"/>
                </a:solidFill>
                <a:latin typeface="Arial"/>
              </a:rPr>
              <a:t>			... complétement en ligne avec le plan données de la  			    recherche du CNRS. </a:t>
            </a:r>
          </a:p>
          <a:p>
            <a:endParaRPr lang="en-GB" dirty="0"/>
          </a:p>
        </p:txBody>
      </p:sp>
      <p:pic>
        <p:nvPicPr>
          <p:cNvPr id="4" name="Espace réservé du contenu 7">
            <a:extLst>
              <a:ext uri="{FF2B5EF4-FFF2-40B4-BE49-F238E27FC236}">
                <a16:creationId xmlns:a16="http://schemas.microsoft.com/office/drawing/2014/main" id="{2790AE00-3E43-4E0A-BDD2-2BF62D0D0DAD}"/>
              </a:ext>
            </a:extLst>
          </p:cNvPr>
          <p:cNvPicPr>
            <a:picLocks noChangeAspect="1"/>
          </p:cNvPicPr>
          <p:nvPr/>
        </p:nvPicPr>
        <p:blipFill>
          <a:blip r:embed="rId3">
            <a:lum/>
            <a:alphaModFix/>
          </a:blip>
          <a:srcRect/>
          <a:stretch>
            <a:fillRect/>
          </a:stretch>
        </p:blipFill>
        <p:spPr bwMode="auto">
          <a:xfrm>
            <a:off x="5488413" y="-20331"/>
            <a:ext cx="3577213" cy="2592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57910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333837" y="123260"/>
            <a:ext cx="5766390" cy="401220"/>
          </a:xfrm>
          <a:prstGeom prst="rect">
            <a:avLst/>
          </a:prstGeom>
          <a:noFill/>
          <a:ln>
            <a:noFill/>
          </a:ln>
        </p:spPr>
        <p:txBody>
          <a:bodyPr tIns="68580" bIns="68580">
            <a:noAutofit/>
          </a:bodyPr>
          <a:lstStyle/>
          <a:p>
            <a:pPr>
              <a:lnSpc>
                <a:spcPct val="90000"/>
              </a:lnSpc>
              <a:spcBef>
                <a:spcPct val="0"/>
              </a:spcBef>
              <a:buClr>
                <a:schemeClr val="accent1"/>
              </a:buClr>
              <a:buSzPts val="3600"/>
              <a:tabLst>
                <a:tab pos="0" algn="l"/>
              </a:tabLst>
            </a:pPr>
            <a:r>
              <a:rPr lang="fr-FR" sz="2800" b="1" kern="1200" spc="-1" dirty="0">
                <a:solidFill>
                  <a:schemeClr val="bg2">
                    <a:lumMod val="50000"/>
                  </a:schemeClr>
                </a:solidFill>
                <a:latin typeface="+mn-lt"/>
                <a:ea typeface="+mj-ea"/>
                <a:cs typeface="+mn-cs"/>
              </a:rPr>
              <a:t>Origine</a:t>
            </a:r>
          </a:p>
        </p:txBody>
      </p:sp>
      <p:sp>
        <p:nvSpPr>
          <p:cNvPr id="142" name="TextShape 2"/>
          <p:cNvSpPr txBox="1"/>
          <p:nvPr/>
        </p:nvSpPr>
        <p:spPr>
          <a:xfrm>
            <a:off x="115561" y="813369"/>
            <a:ext cx="6920911" cy="3399928"/>
          </a:xfrm>
          <a:prstGeom prst="rect">
            <a:avLst/>
          </a:prstGeom>
          <a:noFill/>
          <a:ln>
            <a:noFill/>
          </a:ln>
        </p:spPr>
        <p:txBody>
          <a:bodyPr tIns="68580" bIns="68580">
            <a:noAutofit/>
          </a:bodyPr>
          <a:lstStyle/>
          <a:p>
            <a:pPr>
              <a:lnSpc>
                <a:spcPct val="115000"/>
              </a:lnSpc>
              <a:tabLst>
                <a:tab pos="0" algn="l"/>
              </a:tabLst>
            </a:pPr>
            <a:r>
              <a:rPr lang="fr-FR" sz="1600" b="1" kern="1200" spc="-1" dirty="0">
                <a:solidFill>
                  <a:srgbClr val="666666"/>
                </a:solidFill>
                <a:ea typeface="+mn-ea"/>
                <a:cs typeface="+mn-cs"/>
              </a:rPr>
              <a:t>Le guide est la production du groupe de travail inter-réseaux « </a:t>
            </a:r>
            <a:r>
              <a:rPr lang="fr-FR" sz="1600" b="1" kern="1200" spc="-1" dirty="0">
                <a:solidFill>
                  <a:srgbClr val="666666"/>
                </a:solidFill>
                <a:ea typeface="+mn-ea"/>
                <a:cs typeface="+mn-cs"/>
                <a:hlinkClick r:id="rId3">
                  <a:extLst>
                    <a:ext uri="{A12FA001-AC4F-418D-AE19-62706E023703}">
                      <ahyp:hlinkClr xmlns:ahyp="http://schemas.microsoft.com/office/drawing/2018/hyperlinkcolor" val="tx"/>
                    </a:ext>
                  </a:extLst>
                </a:hlinkClick>
              </a:rPr>
              <a:t>Atelier Données</a:t>
            </a:r>
            <a:r>
              <a:rPr lang="fr-FR" sz="1600" b="1" kern="1200" spc="-1" dirty="0">
                <a:solidFill>
                  <a:srgbClr val="666666"/>
                </a:solidFill>
                <a:ea typeface="+mn-ea"/>
                <a:cs typeface="+mn-cs"/>
              </a:rPr>
              <a:t> » : groupe composé en 2016 de plusieurs réseaux de la MITI et de réseaux d’Instituts du CNRS </a:t>
            </a:r>
            <a:r>
              <a:rPr lang="fr-FR" sz="1600" spc="-1" dirty="0">
                <a:solidFill>
                  <a:srgbClr val="666666"/>
                </a:solidFill>
                <a:latin typeface="Arial"/>
                <a:ea typeface="Open Sans"/>
              </a:rPr>
              <a:t>:</a:t>
            </a:r>
            <a:endParaRPr lang="fr-FR" sz="1600" spc="-1" dirty="0">
              <a:solidFill>
                <a:srgbClr val="000000"/>
              </a:solidFill>
              <a:latin typeface="Arial"/>
            </a:endParaRPr>
          </a:p>
          <a:p>
            <a:pPr marL="342900" indent="-252180">
              <a:lnSpc>
                <a:spcPct val="115000"/>
              </a:lnSpc>
              <a:spcBef>
                <a:spcPts val="899"/>
              </a:spcBef>
              <a:buClr>
                <a:srgbClr val="434343"/>
              </a:buClr>
              <a:buFont typeface="Open Sans"/>
              <a:buChar char="●"/>
              <a:tabLst>
                <a:tab pos="0" algn="l"/>
              </a:tabLst>
            </a:pPr>
            <a:r>
              <a:rPr lang="fr-FR" sz="1200" u="sng" spc="-1" dirty="0">
                <a:solidFill>
                  <a:srgbClr val="009668"/>
                </a:solidFill>
                <a:latin typeface="Arial"/>
                <a:ea typeface="Open Sans"/>
                <a:hlinkClick r:id="rId4"/>
              </a:rPr>
              <a:t>Calcul</a:t>
            </a:r>
            <a:r>
              <a:rPr lang="fr-FR" sz="1200" spc="-1" dirty="0">
                <a:solidFill>
                  <a:srgbClr val="666666"/>
                </a:solidFill>
                <a:latin typeface="Arial"/>
                <a:ea typeface="Open Sans"/>
              </a:rPr>
              <a:t> : réseau pour la communauté du calcul</a:t>
            </a:r>
            <a:endParaRPr lang="fr-FR" sz="1200" spc="-1" dirty="0">
              <a:solidFill>
                <a:srgbClr val="000000"/>
              </a:solidFill>
              <a:latin typeface="Arial"/>
            </a:endParaRPr>
          </a:p>
          <a:p>
            <a:pPr marL="342900" indent="-252180">
              <a:lnSpc>
                <a:spcPct val="115000"/>
              </a:lnSpc>
              <a:buClr>
                <a:srgbClr val="434343"/>
              </a:buClr>
              <a:buFont typeface="Open Sans"/>
              <a:buChar char="●"/>
              <a:tabLst>
                <a:tab pos="0" algn="l"/>
              </a:tabLst>
            </a:pPr>
            <a:r>
              <a:rPr lang="fr-FR" sz="1200" u="sng" spc="-1" dirty="0" err="1">
                <a:solidFill>
                  <a:srgbClr val="009668"/>
                </a:solidFill>
                <a:latin typeface="Arial"/>
                <a:ea typeface="Open Sans"/>
                <a:hlinkClick r:id="rId5"/>
              </a:rPr>
              <a:t>Devlog</a:t>
            </a:r>
            <a:r>
              <a:rPr lang="fr-FR" sz="1200" spc="-1" dirty="0">
                <a:solidFill>
                  <a:srgbClr val="666666"/>
                </a:solidFill>
                <a:latin typeface="Arial"/>
                <a:ea typeface="Open Sans"/>
              </a:rPr>
              <a:t> : réseau national des développeurs en logiciel</a:t>
            </a:r>
            <a:endParaRPr lang="fr-FR" sz="1200" spc="-1" dirty="0">
              <a:solidFill>
                <a:srgbClr val="000000"/>
              </a:solidFill>
              <a:latin typeface="Arial"/>
            </a:endParaRPr>
          </a:p>
          <a:p>
            <a:pPr marL="342900" indent="-252180">
              <a:lnSpc>
                <a:spcPct val="115000"/>
              </a:lnSpc>
              <a:buClr>
                <a:srgbClr val="434343"/>
              </a:buClr>
              <a:buFont typeface="Open Sans"/>
              <a:buChar char="●"/>
              <a:tabLst>
                <a:tab pos="0" algn="l"/>
              </a:tabLst>
            </a:pPr>
            <a:r>
              <a:rPr lang="fr-FR" sz="1200" spc="-1" dirty="0">
                <a:solidFill>
                  <a:srgbClr val="666666"/>
                </a:solidFill>
                <a:latin typeface="Arial"/>
                <a:ea typeface="Open Sans"/>
              </a:rPr>
              <a:t>Medici : réseau des métiers de l’édition</a:t>
            </a:r>
            <a:endParaRPr lang="fr-FR" sz="1200" spc="-1" dirty="0">
              <a:solidFill>
                <a:srgbClr val="000000"/>
              </a:solidFill>
              <a:latin typeface="Arial"/>
            </a:endParaRPr>
          </a:p>
          <a:p>
            <a:pPr marL="342900" indent="-252180">
              <a:lnSpc>
                <a:spcPct val="115000"/>
              </a:lnSpc>
              <a:buClr>
                <a:srgbClr val="434343"/>
              </a:buClr>
              <a:buFont typeface="Open Sans"/>
              <a:buChar char="●"/>
              <a:tabLst>
                <a:tab pos="0" algn="l"/>
              </a:tabLst>
            </a:pPr>
            <a:r>
              <a:rPr lang="fr-FR" sz="1200" u="sng" spc="-1" dirty="0" err="1">
                <a:solidFill>
                  <a:srgbClr val="009668"/>
                </a:solidFill>
                <a:latin typeface="Arial"/>
                <a:ea typeface="Open Sans"/>
                <a:hlinkClick r:id="rId6"/>
              </a:rPr>
              <a:t>QeR</a:t>
            </a:r>
            <a:r>
              <a:rPr lang="fr-FR" sz="1200" spc="-1" dirty="0">
                <a:solidFill>
                  <a:srgbClr val="666666"/>
                </a:solidFill>
                <a:latin typeface="Arial"/>
                <a:ea typeface="Open Sans"/>
              </a:rPr>
              <a:t> : réseau Qualité en Recherche</a:t>
            </a:r>
            <a:r>
              <a:rPr lang="fr-FR" sz="1200" u="sng" spc="-1" dirty="0">
                <a:solidFill>
                  <a:srgbClr val="009668"/>
                </a:solidFill>
                <a:latin typeface="Arial"/>
                <a:ea typeface="Open Sans"/>
                <a:hlinkClick r:id="rId7"/>
              </a:rPr>
              <a:t> </a:t>
            </a:r>
            <a:endParaRPr lang="fr-FR" sz="1200" spc="-1" dirty="0">
              <a:solidFill>
                <a:srgbClr val="000000"/>
              </a:solidFill>
              <a:latin typeface="Arial"/>
            </a:endParaRPr>
          </a:p>
          <a:p>
            <a:pPr marL="342900" indent="-252180">
              <a:lnSpc>
                <a:spcPct val="115000"/>
              </a:lnSpc>
              <a:buClr>
                <a:srgbClr val="434343"/>
              </a:buClr>
              <a:buFont typeface="Open Sans"/>
              <a:buChar char="●"/>
              <a:tabLst>
                <a:tab pos="0" algn="l"/>
              </a:tabLst>
            </a:pPr>
            <a:r>
              <a:rPr lang="fr-FR" sz="1200" u="sng" spc="-1" dirty="0" err="1">
                <a:solidFill>
                  <a:srgbClr val="009668"/>
                </a:solidFill>
                <a:latin typeface="Arial"/>
                <a:ea typeface="Open Sans"/>
                <a:hlinkClick r:id="rId7"/>
              </a:rPr>
              <a:t>rBDD</a:t>
            </a:r>
            <a:r>
              <a:rPr lang="fr-FR" sz="1200" spc="-1" dirty="0">
                <a:solidFill>
                  <a:srgbClr val="666666"/>
                </a:solidFill>
                <a:latin typeface="Arial"/>
                <a:ea typeface="Open Sans"/>
              </a:rPr>
              <a:t> : réseau Bases de données</a:t>
            </a:r>
            <a:endParaRPr lang="fr-FR" sz="1200" spc="-1" dirty="0">
              <a:solidFill>
                <a:srgbClr val="000000"/>
              </a:solidFill>
              <a:latin typeface="Arial"/>
            </a:endParaRPr>
          </a:p>
          <a:p>
            <a:pPr marL="342900" indent="-252180">
              <a:lnSpc>
                <a:spcPct val="115000"/>
              </a:lnSpc>
              <a:buClr>
                <a:srgbClr val="434343"/>
              </a:buClr>
              <a:buFont typeface="Open Sans"/>
              <a:buChar char="●"/>
              <a:tabLst>
                <a:tab pos="0" algn="l"/>
              </a:tabLst>
            </a:pPr>
            <a:r>
              <a:rPr lang="fr-FR" sz="1200" u="sng" spc="-1" dirty="0" err="1">
                <a:solidFill>
                  <a:srgbClr val="009668"/>
                </a:solidFill>
                <a:latin typeface="Arial"/>
                <a:ea typeface="Open Sans"/>
                <a:hlinkClick r:id="rId8"/>
              </a:rPr>
              <a:t>Renatis</a:t>
            </a:r>
            <a:r>
              <a:rPr lang="fr-FR" sz="1200" spc="-1" dirty="0">
                <a:solidFill>
                  <a:srgbClr val="666666"/>
                </a:solidFill>
                <a:latin typeface="Arial"/>
                <a:ea typeface="Open Sans"/>
              </a:rPr>
              <a:t> : réseau des professionnels de l’information scientifique</a:t>
            </a:r>
            <a:endParaRPr lang="fr-FR" sz="1200" spc="-1" dirty="0">
              <a:solidFill>
                <a:srgbClr val="000000"/>
              </a:solidFill>
              <a:latin typeface="Arial"/>
            </a:endParaRPr>
          </a:p>
          <a:p>
            <a:pPr marL="342900" indent="-252180">
              <a:lnSpc>
                <a:spcPct val="115000"/>
              </a:lnSpc>
              <a:buClr>
                <a:srgbClr val="434343"/>
              </a:buClr>
              <a:buFont typeface="Arial"/>
              <a:buChar char="●"/>
              <a:tabLst>
                <a:tab pos="0" algn="l"/>
              </a:tabLst>
            </a:pPr>
            <a:r>
              <a:rPr lang="fr-FR" sz="1200" spc="-1" dirty="0" err="1">
                <a:solidFill>
                  <a:srgbClr val="666666"/>
                </a:solidFill>
                <a:latin typeface="Arial"/>
                <a:ea typeface="Open Sans"/>
              </a:rPr>
              <a:t>Resinfo</a:t>
            </a:r>
            <a:r>
              <a:rPr lang="fr-FR" sz="1200" spc="-1" dirty="0">
                <a:solidFill>
                  <a:srgbClr val="666666"/>
                </a:solidFill>
                <a:latin typeface="Arial"/>
                <a:ea typeface="Open Sans"/>
              </a:rPr>
              <a:t> : réseaux des administrateurs systèmes et réseaux</a:t>
            </a:r>
            <a:endParaRPr lang="fr-FR" sz="1200" spc="-1" dirty="0">
              <a:solidFill>
                <a:srgbClr val="000000"/>
              </a:solidFill>
              <a:latin typeface="Arial"/>
            </a:endParaRPr>
          </a:p>
          <a:p>
            <a:pPr marL="342900" indent="-252180">
              <a:lnSpc>
                <a:spcPct val="115000"/>
              </a:lnSpc>
              <a:buClr>
                <a:srgbClr val="434343"/>
              </a:buClr>
              <a:buFont typeface="Arial"/>
              <a:buChar char="●"/>
              <a:tabLst>
                <a:tab pos="0" algn="l"/>
              </a:tabLst>
            </a:pPr>
            <a:r>
              <a:rPr lang="fr-FR" sz="1200" spc="-1" dirty="0">
                <a:solidFill>
                  <a:srgbClr val="666666"/>
                </a:solidFill>
                <a:latin typeface="Arial"/>
                <a:ea typeface="Open Sans"/>
              </a:rPr>
              <a:t>INIST-CNRS : Institut de l'Information Scientifique et Technique </a:t>
            </a:r>
            <a:endParaRPr lang="fr-FR" sz="1200" spc="-1" dirty="0">
              <a:solidFill>
                <a:srgbClr val="000000"/>
              </a:solidFill>
              <a:latin typeface="Arial"/>
            </a:endParaRPr>
          </a:p>
          <a:p>
            <a:pPr marL="342900" indent="-252180">
              <a:lnSpc>
                <a:spcPct val="115000"/>
              </a:lnSpc>
              <a:buClr>
                <a:srgbClr val="434343"/>
              </a:buClr>
              <a:buFont typeface="Arial"/>
              <a:buChar char="●"/>
              <a:tabLst>
                <a:tab pos="0" algn="l"/>
              </a:tabLst>
            </a:pPr>
            <a:r>
              <a:rPr lang="fr-FR" sz="1200" u="sng" spc="-1" dirty="0">
                <a:solidFill>
                  <a:srgbClr val="009668"/>
                </a:solidFill>
                <a:latin typeface="Arial"/>
                <a:ea typeface="Open Sans"/>
                <a:hlinkClick r:id="rId9"/>
              </a:rPr>
              <a:t>SIST</a:t>
            </a:r>
            <a:r>
              <a:rPr lang="fr-FR" sz="1200" spc="-1" dirty="0">
                <a:solidFill>
                  <a:srgbClr val="666666"/>
                </a:solidFill>
                <a:latin typeface="Arial"/>
                <a:ea typeface="Open Sans"/>
              </a:rPr>
              <a:t> :  réseau INSU des gestionnaires de données environnementales</a:t>
            </a:r>
            <a:endParaRPr lang="fr-FR" sz="1200" spc="-1" dirty="0">
              <a:solidFill>
                <a:srgbClr val="000000"/>
              </a:solidFill>
              <a:latin typeface="Arial"/>
            </a:endParaRPr>
          </a:p>
          <a:p>
            <a:pPr marL="342900" indent="-252180">
              <a:lnSpc>
                <a:spcPct val="115000"/>
              </a:lnSpc>
              <a:buClr>
                <a:srgbClr val="434343"/>
              </a:buClr>
              <a:buFont typeface="Arial"/>
              <a:buChar char="●"/>
              <a:tabLst>
                <a:tab pos="0" algn="l"/>
              </a:tabLst>
            </a:pPr>
            <a:r>
              <a:rPr lang="fr-FR" sz="1200" spc="-1" dirty="0">
                <a:solidFill>
                  <a:srgbClr val="666666"/>
                </a:solidFill>
                <a:latin typeface="Arial"/>
                <a:ea typeface="Open Sans"/>
              </a:rPr>
              <a:t>DDOR-CNRS : Direction des données ouvertes de la recherche </a:t>
            </a:r>
            <a:endParaRPr lang="fr-FR" sz="1200" spc="-1" dirty="0">
              <a:solidFill>
                <a:srgbClr val="000000"/>
              </a:solidFill>
              <a:latin typeface="Arial"/>
            </a:endParaRPr>
          </a:p>
        </p:txBody>
      </p:sp>
      <p:sp>
        <p:nvSpPr>
          <p:cNvPr id="143" name="TextShape 3"/>
          <p:cNvSpPr txBox="1"/>
          <p:nvPr/>
        </p:nvSpPr>
        <p:spPr>
          <a:xfrm>
            <a:off x="7497450" y="4140248"/>
            <a:ext cx="411210" cy="294840"/>
          </a:xfrm>
          <a:prstGeom prst="rect">
            <a:avLst/>
          </a:prstGeom>
          <a:noFill/>
          <a:ln>
            <a:noFill/>
          </a:ln>
        </p:spPr>
        <p:txBody>
          <a:bodyPr tIns="68580" bIns="68580" anchor="ctr">
            <a:normAutofit/>
          </a:bodyPr>
          <a:lstStyle/>
          <a:p>
            <a:pPr algn="r">
              <a:tabLst>
                <a:tab pos="0" algn="l"/>
              </a:tabLst>
            </a:pPr>
            <a:fld id="{43EA3FE4-D57D-4AC9-8E06-C788C6DD0066}" type="slidenum">
              <a:rPr lang="fr-FR" sz="750" spc="-1">
                <a:solidFill>
                  <a:srgbClr val="695D46"/>
                </a:solidFill>
                <a:latin typeface="Open Sans"/>
                <a:ea typeface="Open Sans"/>
              </a:rPr>
              <a:pPr algn="r">
                <a:tabLst>
                  <a:tab pos="0" algn="l"/>
                </a:tabLst>
              </a:pPr>
              <a:t>6</a:t>
            </a:fld>
            <a:endParaRPr lang="fr-FR" sz="750" spc="-1">
              <a:latin typeface="Times New Roman"/>
            </a:endParaRPr>
          </a:p>
        </p:txBody>
      </p:sp>
      <p:pic>
        <p:nvPicPr>
          <p:cNvPr id="6" name="Picture 4" descr="CNRS">
            <a:extLst>
              <a:ext uri="{FF2B5EF4-FFF2-40B4-BE49-F238E27FC236}">
                <a16:creationId xmlns:a16="http://schemas.microsoft.com/office/drawing/2014/main" id="{C508F429-88A0-4990-89DD-9AE3F3FB34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397" y="4317717"/>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NRS">
            <a:extLst>
              <a:ext uri="{FF2B5EF4-FFF2-40B4-BE49-F238E27FC236}">
                <a16:creationId xmlns:a16="http://schemas.microsoft.com/office/drawing/2014/main" id="{72ADF92A-F702-4CA3-91CC-04A68BDA34AE}"/>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403218" y="4502186"/>
            <a:ext cx="1618662" cy="4740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NRS">
            <a:extLst>
              <a:ext uri="{FF2B5EF4-FFF2-40B4-BE49-F238E27FC236}">
                <a16:creationId xmlns:a16="http://schemas.microsoft.com/office/drawing/2014/main" id="{E7577F06-6DE5-44C2-8098-883371C37F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4078" y="316332"/>
            <a:ext cx="671513" cy="5786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NRS">
            <a:extLst>
              <a:ext uri="{FF2B5EF4-FFF2-40B4-BE49-F238E27FC236}">
                <a16:creationId xmlns:a16="http://schemas.microsoft.com/office/drawing/2014/main" id="{4CFAB9B0-514E-4DE9-840E-FD25E6AF99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92626" y="1000308"/>
            <a:ext cx="157162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NRS">
            <a:extLst>
              <a:ext uri="{FF2B5EF4-FFF2-40B4-BE49-F238E27FC236}">
                <a16:creationId xmlns:a16="http://schemas.microsoft.com/office/drawing/2014/main" id="{8E5AEB1A-A4A8-4794-93A3-DADD1DA1E138}"/>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236246" y="4435088"/>
            <a:ext cx="1592498" cy="541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CNRS">
            <a:extLst>
              <a:ext uri="{FF2B5EF4-FFF2-40B4-BE49-F238E27FC236}">
                <a16:creationId xmlns:a16="http://schemas.microsoft.com/office/drawing/2014/main" id="{377B79E1-65B1-42E8-9F1F-D110F4BE308B}"/>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119454" y="1840101"/>
            <a:ext cx="2024546" cy="7153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a:extLst>
              <a:ext uri="{FF2B5EF4-FFF2-40B4-BE49-F238E27FC236}">
                <a16:creationId xmlns:a16="http://schemas.microsoft.com/office/drawing/2014/main" id="{8F32A0D8-EC23-4DBA-A456-3580E75C09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96149" y="4338667"/>
            <a:ext cx="414338"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6">
            <a:extLst>
              <a:ext uri="{FF2B5EF4-FFF2-40B4-BE49-F238E27FC236}">
                <a16:creationId xmlns:a16="http://schemas.microsoft.com/office/drawing/2014/main" id="{287DBE04-478A-4BBD-BDA6-0F74E75041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84757" y="3981479"/>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13">
            <a:extLst>
              <a:ext uri="{FF2B5EF4-FFF2-40B4-BE49-F238E27FC236}">
                <a16:creationId xmlns:a16="http://schemas.microsoft.com/office/drawing/2014/main" id="{DD2E6B89-7502-4BF0-8A10-5EDFD9917CDD}"/>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7918180" y="2766106"/>
            <a:ext cx="851066" cy="863341"/>
          </a:xfrm>
          <a:prstGeom prst="rect">
            <a:avLst/>
          </a:prstGeom>
        </p:spPr>
      </p:pic>
    </p:spTree>
    <p:extLst>
      <p:ext uri="{BB962C8B-B14F-4D97-AF65-F5344CB8AC3E}">
        <p14:creationId xmlns:p14="http://schemas.microsoft.com/office/powerpoint/2010/main" val="428245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294412" y="88967"/>
            <a:ext cx="6390090" cy="675559"/>
          </a:xfrm>
          <a:prstGeom prst="rect">
            <a:avLst/>
          </a:prstGeom>
          <a:noFill/>
          <a:ln>
            <a:noFill/>
          </a:ln>
        </p:spPr>
        <p:txBody>
          <a:bodyPr tIns="68580" bIns="68580">
            <a:noAutofit/>
          </a:bodyPr>
          <a:lstStyle/>
          <a:p>
            <a:pPr eaLnBrk="0">
              <a:lnSpc>
                <a:spcPct val="110000"/>
              </a:lnSpc>
              <a:spcBef>
                <a:spcPct val="0"/>
              </a:spcBef>
              <a:buClr>
                <a:schemeClr val="accent1"/>
              </a:buClr>
              <a:buSzPts val="3600"/>
              <a:tabLst>
                <a:tab pos="0" algn="l"/>
              </a:tabLst>
            </a:pPr>
            <a:r>
              <a:rPr lang="fr-FR" sz="2800" b="1" kern="1200" spc="-1" dirty="0">
                <a:solidFill>
                  <a:schemeClr val="bg2">
                    <a:lumMod val="50000"/>
                  </a:schemeClr>
                </a:solidFill>
                <a:latin typeface="+mn-lt"/>
                <a:ea typeface="+mj-ea"/>
                <a:cs typeface="+mn-cs"/>
              </a:rPr>
              <a:t>Originalité</a:t>
            </a:r>
            <a:br>
              <a:rPr sz="2900" b="1" kern="1200" spc="-1" dirty="0">
                <a:solidFill>
                  <a:schemeClr val="bg2">
                    <a:lumMod val="50000"/>
                  </a:schemeClr>
                </a:solidFill>
                <a:latin typeface="+mn-lt"/>
                <a:ea typeface="+mj-ea"/>
                <a:cs typeface="+mn-cs"/>
              </a:rPr>
            </a:br>
            <a:endParaRPr lang="fr-FR" sz="2900" b="1" kern="1200" spc="-1" dirty="0">
              <a:solidFill>
                <a:schemeClr val="bg2">
                  <a:lumMod val="50000"/>
                </a:schemeClr>
              </a:solidFill>
              <a:latin typeface="+mn-lt"/>
              <a:ea typeface="+mj-ea"/>
              <a:cs typeface="+mn-cs"/>
            </a:endParaRPr>
          </a:p>
        </p:txBody>
      </p:sp>
      <p:sp>
        <p:nvSpPr>
          <p:cNvPr id="139" name="TextShape 2"/>
          <p:cNvSpPr txBox="1"/>
          <p:nvPr/>
        </p:nvSpPr>
        <p:spPr>
          <a:xfrm>
            <a:off x="374798" y="1227134"/>
            <a:ext cx="8057913" cy="3389725"/>
          </a:xfrm>
          <a:prstGeom prst="rect">
            <a:avLst/>
          </a:prstGeom>
          <a:noFill/>
          <a:ln>
            <a:noFill/>
          </a:ln>
        </p:spPr>
        <p:txBody>
          <a:bodyPr tIns="68580" bIns="68580">
            <a:normAutofit lnSpcReduction="10000"/>
          </a:bodyPr>
          <a:lstStyle/>
          <a:p>
            <a:pPr>
              <a:lnSpc>
                <a:spcPct val="95000"/>
              </a:lnSpc>
              <a:tabLst>
                <a:tab pos="0" algn="l"/>
              </a:tabLst>
            </a:pPr>
            <a:r>
              <a:rPr lang="fr-FR" sz="1600" b="1" kern="1200" spc="-1" dirty="0">
                <a:solidFill>
                  <a:srgbClr val="666666"/>
                </a:solidFill>
                <a:ea typeface="+mn-ea"/>
                <a:cs typeface="+mn-cs"/>
              </a:rPr>
              <a:t>L’originalité de ce guide réside dans son application aux données de la recherche sous l’angle des pratiques de différents métiers : </a:t>
            </a:r>
          </a:p>
          <a:p>
            <a:pPr>
              <a:lnSpc>
                <a:spcPct val="95000"/>
              </a:lnSpc>
              <a:tabLst>
                <a:tab pos="0" algn="l"/>
              </a:tabLst>
            </a:pPr>
            <a:endParaRPr lang="fr-FR" sz="1600" b="1" kern="1200" spc="-1" dirty="0">
              <a:solidFill>
                <a:srgbClr val="666666"/>
              </a:solidFill>
              <a:ea typeface="+mn-ea"/>
              <a:cs typeface="+mn-cs"/>
            </a:endParaRPr>
          </a:p>
          <a:p>
            <a:pPr marL="342900" indent="-252180">
              <a:lnSpc>
                <a:spcPct val="115000"/>
              </a:lnSpc>
              <a:spcBef>
                <a:spcPts val="899"/>
              </a:spcBef>
              <a:buClr>
                <a:srgbClr val="434343"/>
              </a:buClr>
              <a:buFont typeface="Open Sans"/>
              <a:buChar char="●"/>
              <a:tabLst>
                <a:tab pos="0" algn="l"/>
              </a:tabLst>
            </a:pPr>
            <a:r>
              <a:rPr lang="fr-FR" sz="1400" spc="-1" dirty="0">
                <a:solidFill>
                  <a:srgbClr val="666666"/>
                </a:solidFill>
                <a:latin typeface="Arial"/>
                <a:ea typeface="Open Sans"/>
              </a:rPr>
              <a:t>Il fournit un point de vue transversal à travers une compilation de diverses pratiques métiers. Il présente :</a:t>
            </a:r>
            <a:endParaRPr lang="fr-FR" sz="1400" spc="-1" dirty="0">
              <a:solidFill>
                <a:srgbClr val="000000"/>
              </a:solidFill>
              <a:latin typeface="Arial"/>
            </a:endParaRPr>
          </a:p>
          <a:p>
            <a:pPr marL="685800" lvl="1" indent="-252180">
              <a:lnSpc>
                <a:spcPct val="95000"/>
              </a:lnSpc>
              <a:spcBef>
                <a:spcPts val="899"/>
              </a:spcBef>
              <a:buFont typeface="Arial"/>
              <a:buChar char="○"/>
              <a:tabLst>
                <a:tab pos="0" algn="l"/>
              </a:tabLst>
            </a:pPr>
            <a:r>
              <a:rPr lang="fr-FR" sz="1400" spc="-1" dirty="0">
                <a:solidFill>
                  <a:srgbClr val="666666"/>
                </a:solidFill>
                <a:latin typeface="Arial"/>
                <a:ea typeface="Open Sans"/>
              </a:rPr>
              <a:t>les nombreuses</a:t>
            </a:r>
            <a:r>
              <a:rPr lang="fr-FR" sz="1400" spc="-1" dirty="0">
                <a:solidFill>
                  <a:srgbClr val="000000"/>
                </a:solidFill>
                <a:latin typeface="Arial"/>
                <a:ea typeface="Arial"/>
              </a:rPr>
              <a:t> </a:t>
            </a:r>
            <a:r>
              <a:rPr lang="fr-FR" sz="1400" b="1" spc="-1" dirty="0">
                <a:solidFill>
                  <a:srgbClr val="1C4587"/>
                </a:solidFill>
                <a:latin typeface="Arial"/>
                <a:ea typeface="Arial"/>
              </a:rPr>
              <a:t>actions de formation</a:t>
            </a:r>
            <a:r>
              <a:rPr lang="fr-FR" sz="1400" spc="-1" dirty="0">
                <a:solidFill>
                  <a:srgbClr val="1C4587"/>
                </a:solidFill>
                <a:latin typeface="Arial"/>
                <a:ea typeface="Arial"/>
              </a:rPr>
              <a:t> </a:t>
            </a:r>
            <a:r>
              <a:rPr lang="fr-FR" spc="-1" dirty="0">
                <a:solidFill>
                  <a:srgbClr val="666666"/>
                </a:solidFill>
              </a:rPr>
              <a:t>ou de sensibilisation des réseaux ;</a:t>
            </a:r>
          </a:p>
          <a:p>
            <a:pPr marL="685800" lvl="1" indent="-252180">
              <a:lnSpc>
                <a:spcPct val="95000"/>
              </a:lnSpc>
              <a:buFont typeface="Arial"/>
              <a:buChar char="○"/>
              <a:tabLst>
                <a:tab pos="0" algn="l"/>
              </a:tabLst>
            </a:pPr>
            <a:r>
              <a:rPr lang="fr-FR" sz="1400" spc="-1" dirty="0">
                <a:solidFill>
                  <a:srgbClr val="666666"/>
                </a:solidFill>
                <a:latin typeface="Arial"/>
                <a:ea typeface="Open Sans"/>
              </a:rPr>
              <a:t>les expertises développées issues de </a:t>
            </a:r>
            <a:r>
              <a:rPr lang="fr-FR" sz="1400" b="1" spc="-1" dirty="0">
                <a:solidFill>
                  <a:srgbClr val="1C4587"/>
                </a:solidFill>
                <a:latin typeface="Arial"/>
                <a:ea typeface="Arial"/>
              </a:rPr>
              <a:t>pratiques standardisées</a:t>
            </a:r>
            <a:r>
              <a:rPr lang="fr-FR" sz="1400" b="1" spc="-1" dirty="0">
                <a:solidFill>
                  <a:srgbClr val="000000"/>
                </a:solidFill>
                <a:latin typeface="Arial"/>
                <a:ea typeface="Arial"/>
              </a:rPr>
              <a:t> </a:t>
            </a:r>
            <a:r>
              <a:rPr lang="fr-FR" sz="1400" spc="-1" dirty="0">
                <a:solidFill>
                  <a:srgbClr val="666666"/>
                </a:solidFill>
                <a:latin typeface="Arial"/>
                <a:ea typeface="Open Sans"/>
              </a:rPr>
              <a:t>qui font leurs preuves sur le terrain ;</a:t>
            </a:r>
            <a:endParaRPr lang="fr-FR" sz="1400" spc="-1" dirty="0">
              <a:solidFill>
                <a:srgbClr val="000000"/>
              </a:solidFill>
              <a:latin typeface="Arial"/>
            </a:endParaRPr>
          </a:p>
          <a:p>
            <a:pPr marL="685800" lvl="1" indent="-252180">
              <a:lnSpc>
                <a:spcPct val="95000"/>
              </a:lnSpc>
              <a:buFont typeface="Arial"/>
              <a:buChar char="○"/>
              <a:tabLst>
                <a:tab pos="0" algn="l"/>
              </a:tabLst>
            </a:pPr>
            <a:r>
              <a:rPr lang="fr-FR" sz="1400" spc="-1" dirty="0">
                <a:solidFill>
                  <a:srgbClr val="666666"/>
                </a:solidFill>
                <a:latin typeface="Arial"/>
                <a:ea typeface="Open Sans"/>
              </a:rPr>
              <a:t>des</a:t>
            </a:r>
            <a:r>
              <a:rPr lang="fr-FR" sz="1400" spc="-1" dirty="0">
                <a:solidFill>
                  <a:srgbClr val="000000"/>
                </a:solidFill>
                <a:latin typeface="Arial"/>
                <a:ea typeface="Arial"/>
              </a:rPr>
              <a:t> </a:t>
            </a:r>
            <a:r>
              <a:rPr lang="fr-FR" spc="-1" dirty="0">
                <a:solidFill>
                  <a:srgbClr val="666666"/>
                </a:solidFill>
              </a:rPr>
              <a:t>recommandations techniques et organisationnelles </a:t>
            </a:r>
            <a:r>
              <a:rPr lang="fr-FR" sz="1400" spc="-1" dirty="0">
                <a:solidFill>
                  <a:srgbClr val="666666"/>
                </a:solidFill>
                <a:latin typeface="Arial"/>
                <a:ea typeface="Open Sans"/>
              </a:rPr>
              <a:t>grâce à la </a:t>
            </a:r>
            <a:r>
              <a:rPr lang="fr-FR" sz="1400" b="1" spc="-1" dirty="0">
                <a:solidFill>
                  <a:srgbClr val="1C4587"/>
                </a:solidFill>
                <a:latin typeface="Arial"/>
                <a:ea typeface="Arial"/>
              </a:rPr>
              <a:t>veille technologique et juridique</a:t>
            </a:r>
            <a:r>
              <a:rPr lang="fr-FR" sz="1400" spc="-1" dirty="0">
                <a:solidFill>
                  <a:srgbClr val="000000"/>
                </a:solidFill>
                <a:latin typeface="Arial"/>
                <a:ea typeface="Arial"/>
              </a:rPr>
              <a:t> </a:t>
            </a:r>
            <a:r>
              <a:rPr lang="fr-FR" sz="1400" spc="-1" dirty="0">
                <a:solidFill>
                  <a:srgbClr val="666666"/>
                </a:solidFill>
                <a:latin typeface="Arial"/>
                <a:ea typeface="Open Sans"/>
              </a:rPr>
              <a:t>réalisée très régulièrement</a:t>
            </a:r>
            <a:r>
              <a:rPr lang="fr-FR" sz="1400" spc="-1" dirty="0">
                <a:solidFill>
                  <a:srgbClr val="000000"/>
                </a:solidFill>
                <a:latin typeface="Arial"/>
                <a:ea typeface="Arial"/>
              </a:rPr>
              <a:t>.</a:t>
            </a:r>
            <a:endParaRPr lang="fr-FR" sz="1400" spc="-1" dirty="0">
              <a:solidFill>
                <a:srgbClr val="000000"/>
              </a:solidFill>
              <a:latin typeface="Arial"/>
            </a:endParaRPr>
          </a:p>
          <a:p>
            <a:pPr marL="342900">
              <a:lnSpc>
                <a:spcPct val="95000"/>
              </a:lnSpc>
              <a:spcBef>
                <a:spcPts val="899"/>
              </a:spcBef>
              <a:tabLst>
                <a:tab pos="0" algn="l"/>
              </a:tabLst>
            </a:pPr>
            <a:endParaRPr lang="fr-FR" sz="1400" spc="-1" dirty="0">
              <a:solidFill>
                <a:srgbClr val="000000"/>
              </a:solidFill>
              <a:latin typeface="Arial"/>
            </a:endParaRPr>
          </a:p>
          <a:p>
            <a:pPr marL="342900" indent="-252180">
              <a:lnSpc>
                <a:spcPct val="95000"/>
              </a:lnSpc>
              <a:spcBef>
                <a:spcPts val="899"/>
              </a:spcBef>
              <a:spcAft>
                <a:spcPts val="899"/>
              </a:spcAft>
              <a:buFont typeface="Arial"/>
              <a:buChar char="●"/>
              <a:tabLst>
                <a:tab pos="0" algn="l"/>
              </a:tabLst>
            </a:pPr>
            <a:r>
              <a:rPr lang="fr-FR" spc="-1" dirty="0">
                <a:solidFill>
                  <a:srgbClr val="666666"/>
                </a:solidFill>
              </a:rPr>
              <a:t>Le guide les efforts et le soutien mis en place par les membres des réseaux, dans la gestion et la valorisation des données scientifiques.</a:t>
            </a:r>
          </a:p>
        </p:txBody>
      </p:sp>
    </p:spTree>
    <p:extLst>
      <p:ext uri="{BB962C8B-B14F-4D97-AF65-F5344CB8AC3E}">
        <p14:creationId xmlns:p14="http://schemas.microsoft.com/office/powerpoint/2010/main" val="236477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271024" y="133339"/>
            <a:ext cx="7672902" cy="401220"/>
          </a:xfrm>
          <a:prstGeom prst="rect">
            <a:avLst/>
          </a:prstGeom>
          <a:noFill/>
          <a:ln>
            <a:noFill/>
          </a:ln>
        </p:spPr>
        <p:txBody>
          <a:bodyPr tIns="68580" bIns="68580">
            <a:noAutofit/>
          </a:bodyPr>
          <a:lstStyle/>
          <a:p>
            <a:pPr eaLnBrk="0">
              <a:lnSpc>
                <a:spcPct val="80000"/>
              </a:lnSpc>
              <a:tabLst>
                <a:tab pos="0" algn="l"/>
              </a:tabLst>
            </a:pPr>
            <a:r>
              <a:rPr lang="fr-FR" sz="2800" b="1" kern="1200" spc="-1" dirty="0">
                <a:solidFill>
                  <a:schemeClr val="bg2">
                    <a:lumMod val="50000"/>
                  </a:schemeClr>
                </a:solidFill>
                <a:latin typeface="+mn-lt"/>
                <a:ea typeface="+mj-ea"/>
                <a:cs typeface="+mn-cs"/>
              </a:rPr>
              <a:t>Contenu : cycle de vie des données </a:t>
            </a:r>
          </a:p>
        </p:txBody>
      </p:sp>
      <p:sp>
        <p:nvSpPr>
          <p:cNvPr id="151" name="TextShape 2"/>
          <p:cNvSpPr txBox="1"/>
          <p:nvPr/>
        </p:nvSpPr>
        <p:spPr>
          <a:xfrm>
            <a:off x="180589" y="949841"/>
            <a:ext cx="4587601" cy="3520671"/>
          </a:xfrm>
          <a:prstGeom prst="rect">
            <a:avLst/>
          </a:prstGeom>
          <a:noFill/>
          <a:ln>
            <a:noFill/>
          </a:ln>
        </p:spPr>
        <p:txBody>
          <a:bodyPr tIns="68580" bIns="68580">
            <a:noAutofit/>
          </a:bodyPr>
          <a:lstStyle/>
          <a:p>
            <a:pPr>
              <a:lnSpc>
                <a:spcPct val="115000"/>
              </a:lnSpc>
              <a:tabLst>
                <a:tab pos="0" algn="l"/>
              </a:tabLst>
            </a:pPr>
            <a:endParaRPr lang="fr-FR" sz="1400" spc="-1" dirty="0">
              <a:solidFill>
                <a:srgbClr val="695D46"/>
              </a:solidFill>
              <a:latin typeface="Arial"/>
              <a:ea typeface="Open Sans"/>
            </a:endParaRPr>
          </a:p>
          <a:p>
            <a:pPr>
              <a:lnSpc>
                <a:spcPct val="115000"/>
              </a:lnSpc>
              <a:tabLst>
                <a:tab pos="0" algn="l"/>
              </a:tabLst>
            </a:pPr>
            <a:r>
              <a:rPr lang="fr-FR" b="1" kern="1200" spc="-1" dirty="0">
                <a:solidFill>
                  <a:srgbClr val="666666"/>
                </a:solidFill>
              </a:rPr>
              <a:t>Le guide fournit une lecture nouvelle des actions des réseaux, enrichie des approches complémentaires des pratiques des différents réseaux</a:t>
            </a:r>
          </a:p>
          <a:p>
            <a:pPr>
              <a:lnSpc>
                <a:spcPct val="115000"/>
              </a:lnSpc>
              <a:tabLst>
                <a:tab pos="0" algn="l"/>
              </a:tabLst>
            </a:pPr>
            <a:endParaRPr lang="fr-FR" sz="1400" spc="-1" dirty="0">
              <a:solidFill>
                <a:srgbClr val="695D46"/>
              </a:solidFill>
              <a:latin typeface="Arial"/>
              <a:ea typeface="Open Sans"/>
            </a:endParaRPr>
          </a:p>
          <a:p>
            <a:pPr>
              <a:lnSpc>
                <a:spcPct val="115000"/>
              </a:lnSpc>
              <a:tabLst>
                <a:tab pos="0" algn="l"/>
              </a:tabLst>
            </a:pPr>
            <a:endParaRPr lang="fr-FR" spc="-1" dirty="0">
              <a:solidFill>
                <a:srgbClr val="695D46"/>
              </a:solidFill>
              <a:ea typeface="Open Sans"/>
            </a:endParaRPr>
          </a:p>
          <a:p>
            <a:pPr marL="342900" indent="-252180">
              <a:lnSpc>
                <a:spcPct val="95000"/>
              </a:lnSpc>
              <a:spcBef>
                <a:spcPts val="899"/>
              </a:spcBef>
              <a:spcAft>
                <a:spcPts val="899"/>
              </a:spcAft>
              <a:buFont typeface="Arial"/>
              <a:buChar char="●"/>
              <a:tabLst>
                <a:tab pos="0" algn="l"/>
              </a:tabLst>
            </a:pPr>
            <a:r>
              <a:rPr lang="fr-FR" spc="-1" dirty="0">
                <a:solidFill>
                  <a:srgbClr val="666666"/>
                </a:solidFill>
              </a:rPr>
              <a:t>Pour adopter un </a:t>
            </a:r>
            <a:r>
              <a:rPr lang="fr-FR" b="1" spc="-1" dirty="0">
                <a:solidFill>
                  <a:srgbClr val="1C4587"/>
                </a:solidFill>
              </a:rPr>
              <a:t>point de vue commun </a:t>
            </a:r>
            <a:r>
              <a:rPr lang="fr-FR" spc="-1" dirty="0">
                <a:solidFill>
                  <a:srgbClr val="666666"/>
                </a:solidFill>
              </a:rPr>
              <a:t>aux différents métiers et activités de nos réseaux, nous nous basons sur le </a:t>
            </a:r>
            <a:r>
              <a:rPr lang="fr-FR" b="1" spc="-1" dirty="0">
                <a:solidFill>
                  <a:srgbClr val="1C4587"/>
                </a:solidFill>
              </a:rPr>
              <a:t>cycle de vie </a:t>
            </a:r>
            <a:r>
              <a:rPr lang="fr-FR" spc="-1" dirty="0">
                <a:solidFill>
                  <a:srgbClr val="666666"/>
                </a:solidFill>
              </a:rPr>
              <a:t>des données</a:t>
            </a:r>
          </a:p>
          <a:p>
            <a:pPr marL="342900" indent="-252180">
              <a:lnSpc>
                <a:spcPct val="95000"/>
              </a:lnSpc>
              <a:spcBef>
                <a:spcPts val="899"/>
              </a:spcBef>
              <a:spcAft>
                <a:spcPts val="899"/>
              </a:spcAft>
              <a:buFont typeface="Arial"/>
              <a:buChar char="●"/>
              <a:tabLst>
                <a:tab pos="0" algn="l"/>
              </a:tabLst>
            </a:pPr>
            <a:r>
              <a:rPr lang="fr-FR" spc="-1" dirty="0">
                <a:solidFill>
                  <a:srgbClr val="666666"/>
                </a:solidFill>
              </a:rPr>
              <a:t>Le cycle de vie des données représente un </a:t>
            </a:r>
            <a:r>
              <a:rPr lang="fr-FR" b="1" spc="-1" dirty="0">
                <a:solidFill>
                  <a:srgbClr val="1C4587"/>
                </a:solidFill>
              </a:rPr>
              <a:t>cadre structurant </a:t>
            </a:r>
            <a:r>
              <a:rPr lang="fr-FR" spc="-1" dirty="0">
                <a:solidFill>
                  <a:srgbClr val="666666"/>
                </a:solidFill>
              </a:rPr>
              <a:t>et fournit un </a:t>
            </a:r>
            <a:r>
              <a:rPr lang="fr-FR" b="1" spc="-1" dirty="0">
                <a:solidFill>
                  <a:srgbClr val="1C4587"/>
                </a:solidFill>
              </a:rPr>
              <a:t>vocabulaire commun</a:t>
            </a:r>
          </a:p>
          <a:p>
            <a:pPr marL="433620" lvl="2">
              <a:lnSpc>
                <a:spcPct val="115000"/>
              </a:lnSpc>
              <a:spcBef>
                <a:spcPts val="751"/>
              </a:spcBef>
              <a:buClr>
                <a:srgbClr val="434343"/>
              </a:buClr>
              <a:tabLst>
                <a:tab pos="0" algn="l"/>
              </a:tabLst>
            </a:pPr>
            <a:endParaRPr lang="fr-FR" sz="1400" spc="-1" dirty="0">
              <a:solidFill>
                <a:srgbClr val="000000"/>
              </a:solidFill>
              <a:latin typeface="Arial"/>
            </a:endParaRPr>
          </a:p>
        </p:txBody>
      </p:sp>
      <p:pic>
        <p:nvPicPr>
          <p:cNvPr id="152" name="Google Shape;105;p18"/>
          <p:cNvPicPr/>
          <p:nvPr/>
        </p:nvPicPr>
        <p:blipFill>
          <a:blip r:embed="rId3"/>
          <a:stretch/>
        </p:blipFill>
        <p:spPr>
          <a:xfrm>
            <a:off x="5034506" y="811414"/>
            <a:ext cx="3928905" cy="3797527"/>
          </a:xfrm>
          <a:prstGeom prst="rect">
            <a:avLst/>
          </a:prstGeom>
          <a:ln>
            <a:noFill/>
          </a:ln>
        </p:spPr>
      </p:pic>
    </p:spTree>
    <p:extLst>
      <p:ext uri="{BB962C8B-B14F-4D97-AF65-F5344CB8AC3E}">
        <p14:creationId xmlns:p14="http://schemas.microsoft.com/office/powerpoint/2010/main" val="99862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1">
            <a:extLst>
              <a:ext uri="{FF2B5EF4-FFF2-40B4-BE49-F238E27FC236}">
                <a16:creationId xmlns:a16="http://schemas.microsoft.com/office/drawing/2014/main" id="{C4459313-C1E2-43EB-931C-E92B59D56F81}"/>
              </a:ext>
            </a:extLst>
          </p:cNvPr>
          <p:cNvSpPr txBox="1">
            <a:spLocks noGrp="1"/>
          </p:cNvSpPr>
          <p:nvPr>
            <p:ph type="title"/>
          </p:nvPr>
        </p:nvSpPr>
        <p:spPr>
          <a:xfrm>
            <a:off x="382077" y="25363"/>
            <a:ext cx="6390085" cy="818698"/>
          </a:xfrm>
          <a:prstGeom prst="rect">
            <a:avLst/>
          </a:prstGeom>
          <a:noFill/>
          <a:ln>
            <a:noFill/>
          </a:ln>
        </p:spPr>
        <p:txBody>
          <a:bodyPr lIns="0" tIns="68580" rIns="0" bIns="68580" anchor="ctr">
            <a:normAutofit/>
          </a:bodyPr>
          <a:lstStyle/>
          <a:p>
            <a:pPr eaLnBrk="0">
              <a:lnSpc>
                <a:spcPct val="80000"/>
              </a:lnSpc>
              <a:spcBef>
                <a:spcPts val="0"/>
              </a:spcBef>
              <a:buClr>
                <a:srgbClr val="000000"/>
              </a:buClr>
              <a:buFont typeface="Arial"/>
              <a:tabLst>
                <a:tab pos="0" algn="l"/>
              </a:tabLst>
            </a:pPr>
            <a:r>
              <a:rPr lang="fr-FR" sz="2800" spc="-1" dirty="0">
                <a:solidFill>
                  <a:schemeClr val="bg2">
                    <a:lumMod val="50000"/>
                  </a:schemeClr>
                </a:solidFill>
                <a:latin typeface="+mn-lt"/>
                <a:cs typeface="+mn-cs"/>
                <a:sym typeface="Arial"/>
              </a:rPr>
              <a:t>Le guide : concevoir et planifier</a:t>
            </a:r>
          </a:p>
        </p:txBody>
      </p:sp>
      <p:pic>
        <p:nvPicPr>
          <p:cNvPr id="2" name="Image 1">
            <a:extLst>
              <a:ext uri="{FF2B5EF4-FFF2-40B4-BE49-F238E27FC236}">
                <a16:creationId xmlns:a16="http://schemas.microsoft.com/office/drawing/2014/main" id="{5D6872DE-CA18-4936-B650-15A444C9BE02}"/>
              </a:ext>
            </a:extLst>
          </p:cNvPr>
          <p:cNvPicPr>
            <a:picLocks noChangeAspect="1"/>
          </p:cNvPicPr>
          <p:nvPr/>
        </p:nvPicPr>
        <p:blipFill>
          <a:blip r:embed="rId3"/>
          <a:stretch>
            <a:fillRect/>
          </a:stretch>
        </p:blipFill>
        <p:spPr>
          <a:xfrm>
            <a:off x="0" y="815536"/>
            <a:ext cx="9144000" cy="4272455"/>
          </a:xfrm>
          <a:prstGeom prst="rect">
            <a:avLst/>
          </a:prstGeom>
        </p:spPr>
      </p:pic>
    </p:spTree>
    <p:extLst>
      <p:ext uri="{BB962C8B-B14F-4D97-AF65-F5344CB8AC3E}">
        <p14:creationId xmlns:p14="http://schemas.microsoft.com/office/powerpoint/2010/main" val="363564531"/>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NRS_2019_def" id="{A22126CF-E991-6146-B806-4906C35B0DDD}" vid="{31BF5886-8832-9B49-AE2B-913C05BFB179}"/>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1440</Words>
  <Application>Microsoft Office PowerPoint</Application>
  <PresentationFormat>Affichage à l'écran (16:9)</PresentationFormat>
  <Paragraphs>132</Paragraphs>
  <Slides>13</Slides>
  <Notes>13</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13</vt:i4>
      </vt:variant>
    </vt:vector>
  </HeadingPairs>
  <TitlesOfParts>
    <vt:vector size="25" baseType="lpstr">
      <vt:lpstr>ＭＳ Ｐゴシック</vt:lpstr>
      <vt:lpstr>Arial</vt:lpstr>
      <vt:lpstr>Arial Black</vt:lpstr>
      <vt:lpstr>Calibri</vt:lpstr>
      <vt:lpstr>Open Sans</vt:lpstr>
      <vt:lpstr>PT Sans Narrow</vt:lpstr>
      <vt:lpstr>Symbol</vt:lpstr>
      <vt:lpstr>Times New Roman</vt:lpstr>
      <vt:lpstr>Wingdings</vt:lpstr>
      <vt:lpstr>Wingdings 2</vt:lpstr>
      <vt:lpstr>Tropic</vt:lpstr>
      <vt:lpstr>Masque titre du document</vt:lpstr>
      <vt:lpstr>Guide de bonnes pratiques sur la gestion des données de la recherche </vt:lpstr>
      <vt:lpstr>Le contexte national</vt:lpstr>
      <vt:lpstr>Importance des données scientifiques</vt:lpstr>
      <vt:lpstr>Charte de déontologie</vt:lpstr>
      <vt:lpstr>Atelier données</vt:lpstr>
      <vt:lpstr>Présentation PowerPoint</vt:lpstr>
      <vt:lpstr>Présentation PowerPoint</vt:lpstr>
      <vt:lpstr>Présentation PowerPoint</vt:lpstr>
      <vt:lpstr>Le guide : concevoir et planifier</vt:lpstr>
      <vt:lpstr>Le guide : collecter</vt:lpstr>
      <vt:lpstr>Le guide : Préserver et archiver</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de bonnes pratiques sur la gestion des données de la recherche  v1.0 - Janvier 2021</dc:title>
  <dc:creator>Alain Rivet</dc:creator>
  <cp:lastModifiedBy>RIVET Alain</cp:lastModifiedBy>
  <cp:revision>59</cp:revision>
  <cp:lastPrinted>2021-02-02T17:19:19Z</cp:lastPrinted>
  <dcterms:modified xsi:type="dcterms:W3CDTF">2022-05-16T08:49:57Z</dcterms:modified>
</cp:coreProperties>
</file>