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8" r:id="rId9"/>
    <p:sldId id="263" r:id="rId10"/>
    <p:sldId id="264" r:id="rId11"/>
    <p:sldId id="265" r:id="rId12"/>
    <p:sldId id="266" r:id="rId13"/>
    <p:sldId id="267" r:id="rId14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Aubry" initials="PA" lastIdx="7" clrIdx="0"/>
  <p:cmAuthor id="1" name="Alain ZAMBONI" initials="AZ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1-29T00:07:22" idx="2">
    <p:pos x="0" y="0"/>
    <p:text>Il faudrait que les items de niveau 1 ressortent mieux, en étant en gras si si possible avec une fonte un peu plus grosse (remarque valable pour tous les slides)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3640" y="30434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515196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0364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570840" y="132588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637680" y="132588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637680" y="30434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570840" y="30434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503640" y="30434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sz="135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503640" y="1325880"/>
            <a:ext cx="907128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503640" y="225360"/>
            <a:ext cx="907128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364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503640" y="1325880"/>
            <a:ext cx="907128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15196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03640" y="30434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03640" y="30434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515196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50364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3570840" y="132588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637680" y="132588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637680" y="30434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3570840" y="30434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503640" y="30434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503640" y="225360"/>
            <a:ext cx="907128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364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51960" y="30434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364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1960" y="132588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3640" y="30434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1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gi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"/>
          <p:cNvPicPr/>
          <p:nvPr/>
        </p:nvPicPr>
        <p:blipFill>
          <a:blip r:embed="rId14"/>
          <a:stretch/>
        </p:blipFill>
        <p:spPr>
          <a:xfrm>
            <a:off x="179280" y="4652640"/>
            <a:ext cx="719640" cy="720000"/>
          </a:xfrm>
          <a:prstGeom prst="rect">
            <a:avLst/>
          </a:prstGeom>
          <a:ln>
            <a:noFill/>
          </a:ln>
        </p:spPr>
      </p:pic>
      <p:pic>
        <p:nvPicPr>
          <p:cNvPr id="16" name="Image 2"/>
          <p:cNvPicPr/>
          <p:nvPr/>
        </p:nvPicPr>
        <p:blipFill>
          <a:blip r:embed="rId15"/>
          <a:stretch/>
        </p:blipFill>
        <p:spPr>
          <a:xfrm>
            <a:off x="1439280" y="4688280"/>
            <a:ext cx="1112040" cy="720000"/>
          </a:xfrm>
          <a:prstGeom prst="rect">
            <a:avLst/>
          </a:prstGeom>
          <a:ln>
            <a:noFill/>
          </a:ln>
        </p:spPr>
      </p:pic>
      <p:pic>
        <p:nvPicPr>
          <p:cNvPr id="2" name="Image 3"/>
          <p:cNvPicPr/>
          <p:nvPr/>
        </p:nvPicPr>
        <p:blipFill>
          <a:blip r:embed="rId16"/>
          <a:stretch/>
        </p:blipFill>
        <p:spPr>
          <a:xfrm>
            <a:off x="8854920" y="4652640"/>
            <a:ext cx="1076040" cy="720000"/>
          </a:xfrm>
          <a:prstGeom prst="rect">
            <a:avLst/>
          </a:prstGeom>
          <a:ln>
            <a:noFill/>
          </a:ln>
        </p:spPr>
      </p:pic>
      <p:pic>
        <p:nvPicPr>
          <p:cNvPr id="3" name="Image 4"/>
          <p:cNvPicPr/>
          <p:nvPr/>
        </p:nvPicPr>
        <p:blipFill>
          <a:blip r:embed="rId17"/>
          <a:stretch/>
        </p:blipFill>
        <p:spPr>
          <a:xfrm>
            <a:off x="6910920" y="4796280"/>
            <a:ext cx="1105200" cy="460800"/>
          </a:xfrm>
          <a:prstGeom prst="rect">
            <a:avLst/>
          </a:prstGeom>
          <a:ln>
            <a:noFill/>
          </a:ln>
        </p:spPr>
      </p:pic>
      <p:pic>
        <p:nvPicPr>
          <p:cNvPr id="4" name="Picture 2"/>
          <p:cNvPicPr/>
          <p:nvPr/>
        </p:nvPicPr>
        <p:blipFill>
          <a:blip r:embed="rId18"/>
          <a:stretch/>
        </p:blipFill>
        <p:spPr>
          <a:xfrm>
            <a:off x="360" y="5400360"/>
            <a:ext cx="10113120" cy="2664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" y="-29520"/>
            <a:ext cx="10077840" cy="754920"/>
          </a:xfrm>
          <a:prstGeom prst="rect">
            <a:avLst/>
          </a:prstGeom>
          <a:solidFill>
            <a:srgbClr val="3465A4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Line 2"/>
          <p:cNvSpPr/>
          <p:nvPr/>
        </p:nvSpPr>
        <p:spPr>
          <a:xfrm>
            <a:off x="0" y="823680"/>
            <a:ext cx="10079280" cy="0"/>
          </a:xfrm>
          <a:prstGeom prst="line">
            <a:avLst/>
          </a:prstGeom>
          <a:ln w="7632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671680" y="113040"/>
            <a:ext cx="1078920" cy="809640"/>
          </a:xfrm>
          <a:prstGeom prst="ellipse">
            <a:avLst/>
          </a:prstGeom>
          <a:solidFill>
            <a:srgbClr val="FFFFFF"/>
          </a:solidFill>
          <a:ln w="7632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" name="Image 83"/>
          <p:cNvPicPr/>
          <p:nvPr/>
        </p:nvPicPr>
        <p:blipFill>
          <a:blip r:embed="rId19"/>
          <a:stretch/>
        </p:blipFill>
        <p:spPr>
          <a:xfrm>
            <a:off x="8826120" y="201600"/>
            <a:ext cx="793080" cy="594720"/>
          </a:xfrm>
          <a:prstGeom prst="rect">
            <a:avLst/>
          </a:prstGeom>
          <a:ln>
            <a:noFill/>
          </a:ln>
        </p:spPr>
      </p:pic>
      <p:sp>
        <p:nvSpPr>
          <p:cNvPr id="9" name="CustomShape 4"/>
          <p:cNvSpPr/>
          <p:nvPr/>
        </p:nvSpPr>
        <p:spPr>
          <a:xfrm>
            <a:off x="8671680" y="114840"/>
            <a:ext cx="1086840" cy="809640"/>
          </a:xfrm>
          <a:prstGeom prst="ellipse">
            <a:avLst/>
          </a:prstGeom>
          <a:noFill/>
          <a:ln w="7632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" name="Picture 2"/>
          <p:cNvPicPr/>
          <p:nvPr/>
        </p:nvPicPr>
        <p:blipFill>
          <a:blip r:embed="rId18"/>
          <a:stretch/>
        </p:blipFill>
        <p:spPr>
          <a:xfrm>
            <a:off x="360" y="5400360"/>
            <a:ext cx="10113120" cy="266400"/>
          </a:xfrm>
          <a:prstGeom prst="rect">
            <a:avLst/>
          </a:prstGeom>
          <a:ln>
            <a:noFill/>
          </a:ln>
        </p:spPr>
      </p:pic>
      <p:sp>
        <p:nvSpPr>
          <p:cNvPr id="11" name="CustomShape 5"/>
          <p:cNvSpPr/>
          <p:nvPr/>
        </p:nvSpPr>
        <p:spPr>
          <a:xfrm>
            <a:off x="7587360" y="5454000"/>
            <a:ext cx="2347920" cy="17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CustomShape 6"/>
          <p:cNvSpPr/>
          <p:nvPr/>
        </p:nvSpPr>
        <p:spPr>
          <a:xfrm>
            <a:off x="112320" y="5454000"/>
            <a:ext cx="5574960" cy="21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fr-FR" sz="1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&lt;pied de page&gt;</a:t>
            </a:r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7"/>
          <p:cNvSpPr>
            <a:spLocks noGrp="1"/>
          </p:cNvSpPr>
          <p:nvPr>
            <p:ph type="title"/>
          </p:nvPr>
        </p:nvSpPr>
        <p:spPr>
          <a:xfrm>
            <a:off x="108360" y="53640"/>
            <a:ext cx="8494200" cy="6710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14" name="PlaceHolder 8"/>
          <p:cNvSpPr>
            <a:spLocks noGrp="1"/>
          </p:cNvSpPr>
          <p:nvPr>
            <p:ph type="body"/>
          </p:nvPr>
        </p:nvSpPr>
        <p:spPr>
          <a:xfrm>
            <a:off x="503640" y="132588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84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6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4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0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0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0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360" y="-29520"/>
            <a:ext cx="10077840" cy="754920"/>
          </a:xfrm>
          <a:prstGeom prst="rect">
            <a:avLst/>
          </a:prstGeom>
          <a:solidFill>
            <a:srgbClr val="3465A4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2" name="Picture 2"/>
          <p:cNvPicPr/>
          <p:nvPr/>
        </p:nvPicPr>
        <p:blipFill>
          <a:blip r:embed="rId14"/>
          <a:stretch/>
        </p:blipFill>
        <p:spPr>
          <a:xfrm>
            <a:off x="0" y="5400000"/>
            <a:ext cx="10113120" cy="266400"/>
          </a:xfrm>
          <a:prstGeom prst="rect">
            <a:avLst/>
          </a:prstGeom>
          <a:ln>
            <a:noFill/>
          </a:ln>
        </p:spPr>
      </p:pic>
      <p:sp>
        <p:nvSpPr>
          <p:cNvPr id="53" name="Line 2"/>
          <p:cNvSpPr/>
          <p:nvPr/>
        </p:nvSpPr>
        <p:spPr>
          <a:xfrm>
            <a:off x="0" y="850680"/>
            <a:ext cx="10079280" cy="0"/>
          </a:xfrm>
          <a:prstGeom prst="line">
            <a:avLst/>
          </a:prstGeom>
          <a:ln w="7632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3"/>
          <p:cNvSpPr/>
          <p:nvPr/>
        </p:nvSpPr>
        <p:spPr>
          <a:xfrm>
            <a:off x="8672040" y="113400"/>
            <a:ext cx="1078920" cy="809640"/>
          </a:xfrm>
          <a:prstGeom prst="ellipse">
            <a:avLst/>
          </a:prstGeom>
          <a:solidFill>
            <a:srgbClr val="FFFFFF"/>
          </a:solidFill>
          <a:ln w="7632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5" name="Image 83"/>
          <p:cNvPicPr/>
          <p:nvPr/>
        </p:nvPicPr>
        <p:blipFill>
          <a:blip r:embed="rId15"/>
          <a:stretch/>
        </p:blipFill>
        <p:spPr>
          <a:xfrm>
            <a:off x="8826480" y="202320"/>
            <a:ext cx="793080" cy="594720"/>
          </a:xfrm>
          <a:prstGeom prst="rect">
            <a:avLst/>
          </a:prstGeom>
          <a:ln>
            <a:noFill/>
          </a:ln>
        </p:spPr>
      </p:pic>
      <p:sp>
        <p:nvSpPr>
          <p:cNvPr id="56" name="CustomShape 4"/>
          <p:cNvSpPr/>
          <p:nvPr/>
        </p:nvSpPr>
        <p:spPr>
          <a:xfrm>
            <a:off x="8672040" y="115200"/>
            <a:ext cx="1086840" cy="809640"/>
          </a:xfrm>
          <a:prstGeom prst="ellipse">
            <a:avLst/>
          </a:prstGeom>
          <a:noFill/>
          <a:ln w="7632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5"/>
          <p:cNvSpPr/>
          <p:nvPr/>
        </p:nvSpPr>
        <p:spPr>
          <a:xfrm>
            <a:off x="9544680" y="491760"/>
            <a:ext cx="360360" cy="2689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A6A6A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6"/>
          <p:cNvSpPr/>
          <p:nvPr/>
        </p:nvSpPr>
        <p:spPr>
          <a:xfrm>
            <a:off x="9504360" y="461160"/>
            <a:ext cx="475560" cy="15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fld id="{137E12F1-C4FA-4E3F-9B99-D1B54F63BEB0}" type="slidenum">
              <a:rPr lang="fr-FR" sz="75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‹N°›</a:t>
            </a:fld>
            <a:endParaRPr lang="fr-FR" sz="7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title"/>
          </p:nvPr>
        </p:nvSpPr>
        <p:spPr>
          <a:xfrm>
            <a:off x="503640" y="225360"/>
            <a:ext cx="907128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60" name="PlaceHolder 8"/>
          <p:cNvSpPr>
            <a:spLocks noGrp="1"/>
          </p:cNvSpPr>
          <p:nvPr>
            <p:ph type="body"/>
          </p:nvPr>
        </p:nvSpPr>
        <p:spPr>
          <a:xfrm>
            <a:off x="503640" y="132588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84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6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4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0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0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0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tack.org/" TargetMode="External"/><Relationship Id="rId7" Type="http://schemas.openxmlformats.org/officeDocument/2006/relationships/hyperlink" Target="https://docs.openstack.org/arch-design/use-cases/use-case-general-compute.html#design-model" TargetMode="External"/><Relationship Id="rId2" Type="http://schemas.openxmlformats.org/officeDocument/2006/relationships/hyperlink" Target="https://www.brightcomputing.com/product-offerings/openstack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cloudwatt.com/fr/a-propos/openstack.html" TargetMode="External"/><Relationship Id="rId5" Type="http://schemas.openxmlformats.org/officeDocument/2006/relationships/hyperlink" Target="https://ceph.io/" TargetMode="External"/><Relationship Id="rId4" Type="http://schemas.openxmlformats.org/officeDocument/2006/relationships/hyperlink" Target="https://wiki.openstack.org/wiki/Koll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216000" y="1153620"/>
            <a:ext cx="9648000" cy="1161720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0" tIns="0" rIns="0" bIns="0">
            <a:normAutofit fontScale="92500" lnSpcReduction="10000"/>
          </a:bodyPr>
          <a:lstStyle/>
          <a:p>
            <a:pPr marL="108000" algn="ctr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fr-FR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Nova</a:t>
            </a:r>
            <a:endParaRPr lang="fr-FR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ctr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fr-F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 nuage arc-en-ciel au-dessus des Alpes</a:t>
            </a:r>
            <a:endParaRPr lang="fr-F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504720" y="3275635"/>
            <a:ext cx="9071280" cy="1908365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0" tIns="0" rIns="0" bIns="0">
            <a:noAutofit/>
          </a:bodyPr>
          <a:lstStyle/>
          <a:p>
            <a:pPr marL="108000" algn="ctr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Nicolas Gibelin 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(GRICAD - UMS 3758 / </a:t>
            </a:r>
            <a: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CNRS)</a:t>
            </a:r>
            <a:b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fr-FR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Rémi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Cailletaud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(OSUG - UMS 832 / </a:t>
            </a:r>
            <a: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CNRS)</a:t>
            </a:r>
            <a:b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fr-FR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Gabriel 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Moreau 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(LEGI - UMR 5519 / CNRS - RESINFO, </a:t>
            </a:r>
            <a:r>
              <a:rPr lang="fr-FR" sz="1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EcoInfo</a:t>
            </a:r>
            <a: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b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fr-FR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Jean-François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Scariot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</a:t>
            </a:r>
            <a:r>
              <a:rPr lang="fr-FR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Inria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1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Rhone-Alpes</a:t>
            </a:r>
            <a: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b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fr-FR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Gabrielle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Feltin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(GRICAD - UMS 3758 / CNRS – </a:t>
            </a:r>
            <a:r>
              <a:rPr lang="fr-FR" sz="1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EcoInfo</a:t>
            </a:r>
            <a: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br>
              <a:rPr lang="fr-FR" sz="1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r>
              <a:rPr lang="fr-FR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Anthony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Defize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(GRICAD - UMS 3758 / UGA)</a:t>
            </a:r>
          </a:p>
        </p:txBody>
      </p:sp>
      <p:sp>
        <p:nvSpPr>
          <p:cNvPr id="99" name="TextShape 3"/>
          <p:cNvSpPr txBox="1"/>
          <p:nvPr/>
        </p:nvSpPr>
        <p:spPr>
          <a:xfrm>
            <a:off x="576000" y="2216700"/>
            <a:ext cx="907128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Openstack</a:t>
            </a:r>
            <a:r>
              <a:rPr lang="fr-FR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fr-FR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</a:t>
            </a:r>
            <a:r>
              <a:rPr lang="fr-FR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Docker, </a:t>
            </a:r>
            <a:r>
              <a:rPr lang="fr-FR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Ansible</a:t>
            </a:r>
            <a:r>
              <a:rPr lang="fr-FR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fr-FR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Racadm</a:t>
            </a:r>
            <a:r>
              <a:rPr lang="fr-FR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fr-FR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Preseed</a:t>
            </a:r>
            <a:endParaRPr lang="fr-F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0" name="Image 99"/>
          <p:cNvPicPr/>
          <p:nvPr/>
        </p:nvPicPr>
        <p:blipFill>
          <a:blip r:embed="rId2"/>
          <a:stretch/>
        </p:blipFill>
        <p:spPr>
          <a:xfrm>
            <a:off x="0" y="-18000"/>
            <a:ext cx="2088000" cy="892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72000" y="-12960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Perspectives…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633600" y="1046905"/>
            <a:ext cx="8693640" cy="4508945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Authentification LDAP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Enrichir la documentation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Formation(s)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RGPD : contrat de service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Monitoring de VM (</a:t>
            </a:r>
            <a:r>
              <a:rPr lang="fr-FR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prometheus</a:t>
            </a: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Libération auto des ressources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Équilibrage de charge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Retour d’utilisation / consommation : projets, tutelles, …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Intégrations de GPU Tesla 100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Fournir des images clef en main (Notebook, </a:t>
            </a:r>
            <a:r>
              <a:rPr lang="fr-FR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Elk</a:t>
            </a: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…)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 production dans France Grille</a:t>
            </a:r>
            <a:endParaRPr lang="fr-F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72000" y="2008800"/>
            <a:ext cx="9936000" cy="2268000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X. Buche, M. Khabzaoui, S. Fillaudeau : Mise en place d'une plateforme IaaS basée sur OpenStack à l'Université Lille 1 : retour d'expérience. JRES 2015, déc 2015.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Bright Openstack, 2019, </a:t>
            </a: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https://www.brightcomputing.com/product-offerings/openstack</a:t>
            </a:r>
            <a:endParaRPr lang="fr-FR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Openstack, 2019, </a:t>
            </a: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https://www.openstack.org/</a:t>
            </a:r>
            <a:endParaRPr lang="fr-FR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Kolla, 2019, </a:t>
            </a: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https://wiki.openstack.org/wiki/Kolla</a:t>
            </a:r>
            <a:endParaRPr lang="fr-FR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Ceph, 2019, </a:t>
            </a: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5"/>
              </a:rPr>
              <a:t>https://ceph.io/</a:t>
            </a:r>
            <a:endParaRPr lang="fr-FR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6"/>
              </a:rPr>
              <a:t>https://www.cloudwatt.com/fr/a-propos/openstack.html</a:t>
            </a:r>
            <a:endParaRPr lang="fr-FR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fr-FR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7"/>
              </a:rPr>
              <a:t>https://docs.openstack.org/arch-design/use-cases/use-case-general-compute.html#design-model</a:t>
            </a:r>
            <a:endParaRPr lang="fr-FR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72360" y="-12924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Bibliographie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90720" y="-12924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Le projet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288000" y="1036800"/>
            <a:ext cx="9504000" cy="3710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Multi-tutelles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Université Grenoble Alpes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Grenoble INP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CNRS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INRIA Rhône-Alpes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Objectifs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Opensource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Openstack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Reproductible</a:t>
            </a: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Haute disponibilité</a:t>
            </a: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Simple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Réception du serveur  ⇒ mise en production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Prospection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BrightComputing</a:t>
            </a: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Dell, </a:t>
            </a:r>
            <a:r>
              <a:rPr lang="fr-FR" sz="162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TripleO</a:t>
            </a:r>
            <a:r>
              <a:rPr lang="fr-FR" sz="162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fr-FR" sz="162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OpenStack</a:t>
            </a:r>
            <a:r>
              <a:rPr lang="fr-FR" sz="162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162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Ansible</a:t>
            </a:r>
            <a:r>
              <a:rPr lang="fr-FR" sz="162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et </a:t>
            </a:r>
            <a:r>
              <a:rPr lang="fr-FR" sz="162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Kolla</a:t>
            </a:r>
            <a:r>
              <a:rPr lang="fr-FR" sz="162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</a:t>
            </a:r>
            <a:r>
              <a:rPr lang="fr-FR" sz="162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Kubernetes</a:t>
            </a:r>
            <a:r>
              <a:rPr lang="fr-FR" sz="162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fr-FR" sz="162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Ansible</a:t>
            </a:r>
            <a:r>
              <a:rPr lang="fr-FR" sz="162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… </a:t>
            </a:r>
            <a:endParaRPr lang="fr-FR" sz="162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1" y="4919240"/>
            <a:ext cx="10080624" cy="49191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fr-FR" sz="2000" b="1" strike="noStrike" spc="-1" dirty="0">
                <a:solidFill>
                  <a:srgbClr val="729FC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Infrastructure </a:t>
            </a:r>
            <a:r>
              <a:rPr lang="fr-FR" sz="2000" b="1" strike="noStrike" spc="-1" dirty="0" err="1">
                <a:solidFill>
                  <a:srgbClr val="729FC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Openstack</a:t>
            </a:r>
            <a:r>
              <a:rPr lang="fr-FR" sz="2000" b="1" strike="noStrike" spc="-1" dirty="0">
                <a:solidFill>
                  <a:srgbClr val="729FC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standard + </a:t>
            </a:r>
            <a:r>
              <a:rPr lang="fr-FR" sz="2000" b="1" strike="noStrike" spc="-1" dirty="0" err="1">
                <a:solidFill>
                  <a:srgbClr val="729FC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</a:t>
            </a:r>
            <a:r>
              <a:rPr lang="fr-FR" sz="2000" b="1" strike="noStrike" spc="-1" dirty="0">
                <a:solidFill>
                  <a:srgbClr val="729FC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2000" b="1" strike="noStrike" spc="-1" dirty="0" err="1">
                <a:solidFill>
                  <a:srgbClr val="729FC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Ansible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uiExpand="1" build="p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90360" y="-12960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Infrastructure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5" name="Image 104"/>
          <p:cNvPicPr/>
          <p:nvPr/>
        </p:nvPicPr>
        <p:blipFill>
          <a:blip r:embed="rId2"/>
          <a:stretch/>
        </p:blipFill>
        <p:spPr>
          <a:xfrm>
            <a:off x="527040" y="1129680"/>
            <a:ext cx="9031320" cy="3988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90720" y="-12924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Workflow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7" name="Image 106"/>
          <p:cNvPicPr/>
          <p:nvPr/>
        </p:nvPicPr>
        <p:blipFill>
          <a:blip r:embed="rId2"/>
          <a:stretch/>
        </p:blipFill>
        <p:spPr>
          <a:xfrm>
            <a:off x="341640" y="1296000"/>
            <a:ext cx="9450360" cy="3449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72720" y="-64800"/>
            <a:ext cx="9071280" cy="946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Preseed / Racadm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504720" y="3369600"/>
            <a:ext cx="9071280" cy="1814400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Racadm</a:t>
            </a:r>
            <a:endParaRPr lang="fr-FR" sz="21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spcBef>
                <a:spcPts val="84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Besoin</a:t>
            </a:r>
          </a:p>
          <a:p>
            <a:pPr marL="1296000" lvl="2" indent="-288000">
              <a:spcBef>
                <a:spcPts val="6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Server Nfs</a:t>
            </a:r>
          </a:p>
          <a:p>
            <a:pPr marL="1296000" lvl="2" indent="-288000">
              <a:spcBef>
                <a:spcPts val="6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 </a:t>
            </a:r>
            <a:r>
              <a:rPr lang="fr-FR" sz="135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preseed</a:t>
            </a:r>
            <a:endParaRPr lang="fr-FR" sz="135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spcBef>
                <a:spcPts val="84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racadm</a:t>
            </a:r>
            <a:r>
              <a:rPr lang="fr-F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-r ${DRACHOST} -u </a:t>
            </a:r>
            <a:r>
              <a:rPr lang="fr-FR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root</a:t>
            </a:r>
            <a:r>
              <a:rPr lang="fr-F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-p ${PASS} </a:t>
            </a:r>
            <a:r>
              <a:rPr lang="fr-FR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remoteimage</a:t>
            </a:r>
            <a:r>
              <a:rPr lang="fr-F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-c -u user -p </a:t>
            </a:r>
            <a:r>
              <a:rPr lang="fr-FR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pass</a:t>
            </a:r>
            <a:r>
              <a:rPr lang="fr-F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-l "NFS_IMG_PATH"</a:t>
            </a:r>
          </a:p>
        </p:txBody>
      </p:sp>
      <p:sp>
        <p:nvSpPr>
          <p:cNvPr id="110" name="TextShape 3"/>
          <p:cNvSpPr txBox="1"/>
          <p:nvPr/>
        </p:nvSpPr>
        <p:spPr>
          <a:xfrm>
            <a:off x="504720" y="1036800"/>
            <a:ext cx="9071280" cy="2138400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1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Preseed</a:t>
            </a:r>
          </a:p>
          <a:p>
            <a:pPr marL="864000" lvl="1" indent="-324000">
              <a:spcBef>
                <a:spcPts val="84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 standard (Ubuntu, Debian,…)</a:t>
            </a:r>
          </a:p>
          <a:p>
            <a:pPr marL="864000" lvl="1" indent="-324000">
              <a:spcBef>
                <a:spcPts val="84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Création d’une image « preseed »</a:t>
            </a:r>
          </a:p>
          <a:p>
            <a:pPr marL="1296000" lvl="2" indent="-288000">
              <a:spcBef>
                <a:spcPts val="6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Dans </a:t>
            </a:r>
            <a:r>
              <a:rPr lang="fr-FR" sz="135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/isolinux</a:t>
            </a:r>
            <a:endParaRPr lang="fr-FR" sz="13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spcBef>
                <a:spcPts val="4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isolinux.cfg</a:t>
            </a:r>
          </a:p>
          <a:p>
            <a:pPr marL="1728000" lvl="3" indent="-216000">
              <a:spcBef>
                <a:spcPts val="4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txt.cfg (file=/cdrom/preseed/mypreseedfile.seed)</a:t>
            </a:r>
          </a:p>
          <a:p>
            <a:pPr marL="1728000" lvl="3" indent="-216000">
              <a:spcBef>
                <a:spcPts val="4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mypreseedfile.seed à la racine de l’image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72000" y="-14400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Kolla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557280" y="1080000"/>
            <a:ext cx="8992440" cy="408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Technologies éprouvées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Docker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Ansible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kolla-ansible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OS agnostique</a:t>
            </a:r>
          </a:p>
          <a:p>
            <a:pPr marL="648000" lvl="2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minima :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openssh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-server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Simplicité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 fichier de configuration principal</a:t>
            </a:r>
          </a:p>
          <a:p>
            <a:pPr marL="648000" lvl="2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Config déclarative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Fichier pour certains services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Gestion des certificats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Installation</a:t>
            </a:r>
          </a:p>
          <a:p>
            <a:pPr marL="648000" lvl="2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Mono</a:t>
            </a:r>
          </a:p>
          <a:p>
            <a:pPr marL="648000" lvl="2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 server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72000" y="-14400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Kolla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557280" y="1080000"/>
            <a:ext cx="8992440" cy="408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Haute Disponibilité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RabbitMQ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cluster </a:t>
            </a: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mariadb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neutron DVR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Stockages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Ceph</a:t>
            </a: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(interne et externe)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NetApp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baies Dell</a:t>
            </a: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...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La plupart des services </a:t>
            </a:r>
            <a:r>
              <a:rPr lang="fr-FR" sz="2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openstack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Cinder</a:t>
            </a: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neutron, magnum, </a:t>
            </a: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heat</a:t>
            </a:r>
            <a:r>
              <a:rPr lang="fr-FR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octavia, …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Backup / restore d’</a:t>
            </a:r>
            <a:r>
              <a:rPr lang="fr-FR" sz="2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Openstack</a:t>
            </a:r>
            <a:r>
              <a:rPr lang="fr-FR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 (≥  </a:t>
            </a:r>
            <a:r>
              <a:rPr lang="fr-FR" sz="2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Kolla</a:t>
            </a:r>
            <a:r>
              <a:rPr lang="fr-FR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 7)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MariaDB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3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503640" y="1193800"/>
            <a:ext cx="4426560" cy="3905738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72000" tIns="72000" rIns="72000" bIns="72000">
            <a:normAutofit fontScale="70000" lnSpcReduction="20000"/>
          </a:bodyPr>
          <a:lstStyle/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fr-FR" sz="35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Globals.yml</a:t>
            </a:r>
            <a:endParaRPr lang="fr-FR" sz="35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kolla_base_distro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centos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kolla_install_type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binary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openstack_release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queens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kolla_internal_vip_address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x.x.x.x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kolla_external_vip_address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y.y.y.y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kolla_external_fqdn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"cloud.ex.fr"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network_interface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"eno1"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tunnel_interface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"enp59s0f1"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neutron_external_interface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"eno2"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enable_ceph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"no"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enable_cinder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enable_cinder_backup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"no"</a:t>
            </a:r>
            <a:r>
              <a:rPr dirty="0"/>
              <a:t/>
            </a:r>
            <a:br>
              <a:rPr dirty="0"/>
            </a:b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enable_cinder_backend_iscsi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</a:p>
          <a:p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enable_neutron_dvr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"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yes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"</a:t>
            </a:r>
          </a:p>
        </p:txBody>
      </p:sp>
      <p:sp>
        <p:nvSpPr>
          <p:cNvPr id="116" name="TextShape 2"/>
          <p:cNvSpPr txBox="1"/>
          <p:nvPr/>
        </p:nvSpPr>
        <p:spPr>
          <a:xfrm>
            <a:off x="5151960" y="1193800"/>
            <a:ext cx="4426560" cy="3905738"/>
          </a:xfrm>
          <a:prstGeom prst="rect">
            <a:avLst/>
          </a:prstGeom>
          <a:solidFill>
            <a:srgbClr val="DDDDDD"/>
          </a:solidFill>
          <a:ln>
            <a:solidFill>
              <a:srgbClr val="3465A4"/>
            </a:solidFill>
          </a:ln>
        </p:spPr>
        <p:txBody>
          <a:bodyPr lIns="72000" tIns="72000" rIns="72000" bIns="72000">
            <a:normAutofit lnSpcReduction="10000"/>
          </a:bodyPr>
          <a:lstStyle/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fr-F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Commande</a:t>
            </a:r>
            <a:r>
              <a:rPr lang="fr-FR" sz="211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211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Kolla</a:t>
            </a:r>
            <a:endParaRPr lang="fr-FR" sz="211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/>
            </a:r>
            <a:b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</a:br>
            <a:r>
              <a:rPr lang="fr-FR" sz="12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kolla-ansible</a:t>
            </a:r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-i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inventory.yml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configdir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.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bootstrap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-servers</a:t>
            </a:r>
            <a:r>
              <a:rPr b="1" dirty="0"/>
              <a:t/>
            </a:r>
            <a:br>
              <a:rPr b="1" dirty="0"/>
            </a:br>
            <a:r>
              <a:rPr b="1" dirty="0"/>
              <a:t/>
            </a:r>
            <a:br>
              <a:rPr b="1" dirty="0"/>
            </a:b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kolla-ansible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-i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inventory.yml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configdir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.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prechecks</a:t>
            </a:r>
            <a:r>
              <a:rPr b="1" dirty="0"/>
              <a:t/>
            </a:r>
            <a:br>
              <a:rPr b="1" dirty="0"/>
            </a:br>
            <a:r>
              <a:rPr b="1" dirty="0"/>
              <a:t/>
            </a:r>
            <a:br>
              <a:rPr b="1" dirty="0"/>
            </a:b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kolla-ansible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-i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inventory.yml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configdir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.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pull</a:t>
            </a:r>
            <a:endParaRPr lang="fr-FR" sz="1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/>
            </a:r>
            <a:b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</a:br>
            <a:r>
              <a:rPr lang="fr-FR" sz="12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kolla-ansible</a:t>
            </a:r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-i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inventory.yml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configdir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.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-e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certdir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=$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certdir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deploy</a:t>
            </a:r>
            <a:endParaRPr lang="fr-FR" sz="1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/>
            </a:r>
            <a:b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</a:br>
            <a:r>
              <a:rPr lang="fr-FR" sz="12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kolla-ansible</a:t>
            </a:r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-i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inventory.yml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configdir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.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passwords.yml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 -e 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certdir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=$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certdir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reconfigure</a:t>
            </a:r>
            <a:endParaRPr lang="fr-FR" sz="1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Option : --</a:t>
            </a:r>
            <a:r>
              <a:rPr lang="fr-FR" sz="1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limit</a:t>
            </a:r>
            <a:r>
              <a:rPr lang="fr-FR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</a:t>
            </a:r>
            <a:r>
              <a:rPr lang="fr-FR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openstack-hostname.fr</a:t>
            </a:r>
            <a:endParaRPr lang="fr-FR" sz="1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TextShape 3"/>
          <p:cNvSpPr txBox="1"/>
          <p:nvPr/>
        </p:nvSpPr>
        <p:spPr>
          <a:xfrm>
            <a:off x="91080" y="-12888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Par l’exemple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504720" y="1005840"/>
            <a:ext cx="9071280" cy="404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</a:rPr>
              <a:t>Preseed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Uefi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: moins simple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Racadm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Petits bug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Mise à jour OS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Contrôleurs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Malgré DVR : perte réseau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Computes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: 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Migration live des Vms :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r.a.s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Mise à jour </a:t>
            </a:r>
            <a:r>
              <a:rPr lang="fr-FR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Kolla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Malgré DVR : perte réseau quand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m.a.j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contrôleurs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Reconfiguration : </a:t>
            </a:r>
            <a:r>
              <a:rPr lang="fr-FR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r.a.s</a:t>
            </a: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Ajout d’un nœud : </a:t>
            </a:r>
            <a:r>
              <a:rPr lang="fr-FR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r.a.s</a:t>
            </a:r>
            <a:r>
              <a:rPr lang="fr-FR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erif"/>
                <a:ea typeface="DejaVu Sans"/>
              </a:rPr>
              <a:t>.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Mise en </a:t>
            </a:r>
            <a:r>
              <a:rPr lang="fr-FR" sz="20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prod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: ~ 30 minutes</a:t>
            </a:r>
            <a:endParaRPr lang="fr-FR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91440" y="-128520"/>
            <a:ext cx="8693640" cy="1095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2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Au final (sur nos versions)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225</Words>
  <Application>Microsoft Office PowerPoint</Application>
  <PresentationFormat>Personnalisé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DejaVu Sans</vt:lpstr>
      <vt:lpstr>DejaVu Serif</vt:lpstr>
      <vt:lpstr>StarSymbol</vt:lpstr>
      <vt:lpstr>Symbol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Modèle-Présa-GRICAD</dc:title>
  <dc:subject/>
  <dc:creator>Christian Lenne</dc:creator>
  <dc:description/>
  <cp:lastModifiedBy>paubry3</cp:lastModifiedBy>
  <cp:revision>290</cp:revision>
  <dcterms:created xsi:type="dcterms:W3CDTF">2017-09-13T15:47:26Z</dcterms:created>
  <dcterms:modified xsi:type="dcterms:W3CDTF">2019-12-04T07:42:38Z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