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8" r:id="rId6"/>
    <p:sldId id="263" r:id="rId7"/>
    <p:sldId id="260" r:id="rId8"/>
    <p:sldId id="264" r:id="rId9"/>
    <p:sldId id="265" r:id="rId10"/>
    <p:sldId id="266" r:id="rId11"/>
    <p:sldId id="269" r:id="rId12"/>
    <p:sldId id="262" r:id="rId13"/>
  </p:sldIdLst>
  <p:sldSz cx="9144000" cy="5143500" type="screen16x9"/>
  <p:notesSz cx="6858000" cy="9144000"/>
  <p:embeddedFontLst>
    <p:embeddedFont>
      <p:font typeface="Verdana" panose="020B060403050404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tion par défaut" id="{8F814DFE-22D4-4730-8FCE-826F45A86A96}">
          <p14:sldIdLst>
            <p14:sldId id="256"/>
            <p14:sldId id="257"/>
            <p14:sldId id="258"/>
            <p14:sldId id="259"/>
            <p14:sldId id="268"/>
          </p14:sldIdLst>
        </p14:section>
        <p14:section name="Section sans titre" id="{05A1A1C8-299F-4EF4-99D4-3B7DEB9FA810}">
          <p14:sldIdLst>
            <p14:sldId id="263"/>
            <p14:sldId id="260"/>
            <p14:sldId id="264"/>
            <p14:sldId id="265"/>
            <p14:sldId id="266"/>
            <p14:sldId id="269"/>
            <p14:sldId id="26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9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436DAB-6818-4FF4-A542-7D3A691231EC}">
  <a:tblStyle styleId="{3D436DAB-6818-4FF4-A542-7D3A691231EC}" styleName="Table_0">
    <a:wholeTbl>
      <a:tcTxStyle>
        <a:font>
          <a:latin typeface="Arial"/>
          <a:ea typeface="Arial"/>
          <a:cs typeface="Arial"/>
        </a:font>
        <a:srgbClr val="000000"/>
      </a:tcTxStyle>
      <a:tcStyle>
        <a:tcBdr>
          <a:left>
            <a:ln w="12700" cap="flat" cmpd="sng">
              <a:solidFill>
                <a:srgbClr val="9E9E9E"/>
              </a:solidFill>
              <a:prstDash val="solid"/>
              <a:round/>
              <a:headEnd type="none" w="sm" len="sm"/>
              <a:tailEnd type="none" w="sm" len="sm"/>
            </a:ln>
          </a:left>
          <a:right>
            <a:ln w="12700" cap="flat" cmpd="sng">
              <a:solidFill>
                <a:srgbClr val="9E9E9E"/>
              </a:solidFill>
              <a:prstDash val="solid"/>
              <a:round/>
              <a:headEnd type="none" w="sm" len="sm"/>
              <a:tailEnd type="none" w="sm" len="sm"/>
            </a:ln>
          </a:right>
          <a:top>
            <a:ln w="12700" cap="flat" cmpd="sng">
              <a:solidFill>
                <a:srgbClr val="9E9E9E"/>
              </a:solidFill>
              <a:prstDash val="solid"/>
              <a:round/>
              <a:headEnd type="none" w="sm" len="sm"/>
              <a:tailEnd type="none" w="sm" len="sm"/>
            </a:ln>
          </a:top>
          <a:bottom>
            <a:ln w="12700" cap="flat" cmpd="sng">
              <a:solidFill>
                <a:srgbClr val="9E9E9E"/>
              </a:solidFill>
              <a:prstDash val="solid"/>
              <a:round/>
              <a:headEnd type="none" w="sm" len="sm"/>
              <a:tailEnd type="none" w="sm" len="sm"/>
            </a:ln>
          </a:bottom>
          <a:insideH>
            <a:ln w="12700" cap="flat" cmpd="sng">
              <a:solidFill>
                <a:srgbClr val="9E9E9E"/>
              </a:solidFill>
              <a:prstDash val="solid"/>
              <a:round/>
              <a:headEnd type="none" w="sm" len="sm"/>
              <a:tailEnd type="none" w="sm" len="sm"/>
            </a:ln>
          </a:insideH>
          <a:insideV>
            <a:ln w="12700"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4" d="100"/>
          <a:sy n="144" d="100"/>
        </p:scale>
        <p:origin x="654" y="11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4137702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Logo ComUE</a:t>
            </a:r>
            <a:endParaRPr/>
          </a:p>
          <a:p>
            <a:pPr marL="0" lvl="0" indent="0" algn="l" rtl="0">
              <a:spcBef>
                <a:spcPts val="0"/>
              </a:spcBef>
              <a:spcAft>
                <a:spcPts val="0"/>
              </a:spcAft>
              <a:buNone/>
            </a:pPr>
            <a:r>
              <a:rPr lang="fr"/>
              <a:t>Logo Numahop</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e728fa55d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e728fa55d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348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e728fa55d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e728fa55d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53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e728fa55d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e728fa55d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4e728fa55d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4e728fa55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fr"/>
              <a:t>dans un premier temps, orientation vers un logiciel complet (back et front office, intégrant une bibliothèque numérique). Problème de cohérence entre établissements pour les corpus numérisés, variabilité du paysage institutionnel etc</a:t>
            </a:r>
            <a:endParaRPr/>
          </a:p>
          <a:p>
            <a:pPr marL="457200" lvl="0" indent="-317500" algn="l" rtl="0">
              <a:spcBef>
                <a:spcPts val="0"/>
              </a:spcBef>
              <a:spcAft>
                <a:spcPts val="0"/>
              </a:spcAft>
              <a:buSzPts val="1400"/>
              <a:buChar char="-"/>
            </a:pPr>
            <a:r>
              <a:rPr lang="fr"/>
              <a:t>=&gt; redéfinition du projet vers back office uniquement, car utile à tous et utilisable par d’autres établissements</a:t>
            </a:r>
            <a:endParaRPr/>
          </a:p>
          <a:p>
            <a:pPr marL="457200" lvl="0" indent="-317500" algn="l" rtl="0">
              <a:spcBef>
                <a:spcPts val="0"/>
              </a:spcBef>
              <a:spcAft>
                <a:spcPts val="0"/>
              </a:spcAft>
              <a:buSzPts val="1400"/>
              <a:buChar char="-"/>
            </a:pPr>
            <a:r>
              <a:rPr lang="fr"/>
              <a:t>appel d’offre - rédaction commune du cahier des charges ( POC, version définitive, tranches conditionnelles avec des fonctionnalités plus avancées)</a:t>
            </a:r>
            <a:endParaRPr/>
          </a:p>
          <a:p>
            <a:pPr marL="457200" lvl="0" indent="-317500" algn="l" rtl="0">
              <a:spcBef>
                <a:spcPts val="0"/>
              </a:spcBef>
              <a:spcAft>
                <a:spcPts val="0"/>
              </a:spcAft>
              <a:buSzPts val="1400"/>
              <a:buChar char="-"/>
            </a:pPr>
            <a:r>
              <a:rPr lang="fr"/>
              <a:t>fonctionnement avec le prestataire (méthode AGILE, une dizaine d’ateliers de travail pour définir les besoins, participation de plusieurs agents des trois établissements - département conservation, coordinateurs catalogage, services informatiques etc)</a:t>
            </a:r>
            <a:endParaRPr/>
          </a:p>
          <a:p>
            <a:pPr marL="457200" lvl="0" indent="-317500" algn="l" rtl="0">
              <a:spcBef>
                <a:spcPts val="0"/>
              </a:spcBef>
              <a:spcAft>
                <a:spcPts val="0"/>
              </a:spcAft>
              <a:buSzPts val="1400"/>
              <a:buChar char="-"/>
            </a:pPr>
            <a:r>
              <a:rPr lang="fr"/>
              <a:t>phase de développements avec allers-retours fréquents avec le prestataire</a:t>
            </a:r>
            <a:endParaRPr/>
          </a:p>
          <a:p>
            <a:pPr marL="457200" lvl="0" indent="-317500" algn="l" rtl="0">
              <a:spcBef>
                <a:spcPts val="0"/>
              </a:spcBef>
              <a:spcAft>
                <a:spcPts val="0"/>
              </a:spcAft>
              <a:buSzPts val="1400"/>
              <a:buChar char="-"/>
            </a:pPr>
            <a:r>
              <a:rPr lang="fr"/>
              <a:t>recettage long, implication de plusieurs agents des établissements pour les tests etc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e728fa55d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e728fa55d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e728fa55d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e728fa55d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fr"/>
              <a:t>auparavant, plusieurs outils (outils de visualisation des images, tableurs excell, mails, scripts locaux, multiples développements dans les différents établissements</a:t>
            </a:r>
            <a:endParaRPr/>
          </a:p>
          <a:p>
            <a:pPr marL="457200" lvl="0" indent="-317500" algn="l" rtl="0">
              <a:spcBef>
                <a:spcPts val="0"/>
              </a:spcBef>
              <a:spcAft>
                <a:spcPts val="0"/>
              </a:spcAft>
              <a:buSzPts val="1400"/>
              <a:buChar char="-"/>
            </a:pPr>
            <a:r>
              <a:rPr lang="fr"/>
              <a:t>possibilité d’impliquer plus facilement des agents peu familiers de l’informatique et des questions techniques de numérisation (y compris vacataires etc)</a:t>
            </a:r>
            <a:endParaRPr/>
          </a:p>
          <a:p>
            <a:pPr marL="457200" lvl="0" indent="-317500" algn="l" rtl="0">
              <a:spcBef>
                <a:spcPts val="0"/>
              </a:spcBef>
              <a:spcAft>
                <a:spcPts val="0"/>
              </a:spcAft>
              <a:buSzPts val="1400"/>
              <a:buChar char="-"/>
            </a:pPr>
            <a:r>
              <a:rPr lang="fr"/>
              <a:t>clarification des liens avec le prestataire : si les contrôles automatiques rejettent les documents, pas de livraison, bordereaux de contrôles normalisés générés automatiquement etc</a:t>
            </a:r>
            <a:endParaRPr/>
          </a:p>
          <a:p>
            <a:pPr marL="457200" lvl="0" indent="-317500" algn="l" rtl="0">
              <a:spcBef>
                <a:spcPts val="0"/>
              </a:spcBef>
              <a:spcAft>
                <a:spcPts val="0"/>
              </a:spcAft>
              <a:buSzPts val="1400"/>
              <a:buChar char="-"/>
            </a:pPr>
            <a:r>
              <a:rPr lang="fr"/>
              <a:t>crons chaque nuit qui diffusent, archivent automatiquement si le document a été validé au contrôle qualité. Simplification importante de l’archivage au CINES pour une bibliothèque n’archivant pas encore. Possibilité de faire repasser sur la chaîne NUMAHOP les documents déjà numérisés antérieurement et pas encore diffusés ni archivés.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e728fa55d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e728fa55d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fr"/>
              <a:t>auparavant, plusieurs outils (outils de visualisation des images, tableurs excell, mails, scripts locaux, multiples développements dans les différents établissements</a:t>
            </a:r>
            <a:endParaRPr/>
          </a:p>
          <a:p>
            <a:pPr marL="457200" lvl="0" indent="-317500" algn="l" rtl="0">
              <a:spcBef>
                <a:spcPts val="0"/>
              </a:spcBef>
              <a:spcAft>
                <a:spcPts val="0"/>
              </a:spcAft>
              <a:buSzPts val="1400"/>
              <a:buChar char="-"/>
            </a:pPr>
            <a:r>
              <a:rPr lang="fr"/>
              <a:t>possibilité d’impliquer plus facilement des agents peu familiers de l’informatique et des questions techniques de numérisation (y compris vacataires etc)</a:t>
            </a:r>
            <a:endParaRPr/>
          </a:p>
          <a:p>
            <a:pPr marL="457200" lvl="0" indent="-317500" algn="l" rtl="0">
              <a:spcBef>
                <a:spcPts val="0"/>
              </a:spcBef>
              <a:spcAft>
                <a:spcPts val="0"/>
              </a:spcAft>
              <a:buSzPts val="1400"/>
              <a:buChar char="-"/>
            </a:pPr>
            <a:r>
              <a:rPr lang="fr"/>
              <a:t>clarification des liens avec le prestataire : si les contrôles automatiques rejettent les documents, pas de livraison, bordereaux de contrôles normalisés générés automatiquement etc</a:t>
            </a:r>
            <a:endParaRPr/>
          </a:p>
          <a:p>
            <a:pPr marL="457200" lvl="0" indent="-317500" algn="l" rtl="0">
              <a:spcBef>
                <a:spcPts val="0"/>
              </a:spcBef>
              <a:spcAft>
                <a:spcPts val="0"/>
              </a:spcAft>
              <a:buSzPts val="1400"/>
              <a:buChar char="-"/>
            </a:pPr>
            <a:r>
              <a:rPr lang="fr"/>
              <a:t>crons chaque nuit qui diffusent, archivent automatiquement si le document a été validé au contrôle qualité. Simplification importante de l’archivage au CINES pour une bibliothèque n’archivant pas encore. Possibilité de faire repasser sur la chaîne NUMAHOP les documents déjà numérisés antérieurement et pas encore diffusés ni archivés.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4052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e728fa55d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e728fa55d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fr"/>
              <a:t>auparavant, plusieurs outils (outils de visualisation des images, tableurs excell, mails, scripts locaux, multiples développements dans les différents établissements</a:t>
            </a:r>
            <a:endParaRPr/>
          </a:p>
          <a:p>
            <a:pPr marL="457200" lvl="0" indent="-317500" algn="l" rtl="0">
              <a:spcBef>
                <a:spcPts val="0"/>
              </a:spcBef>
              <a:spcAft>
                <a:spcPts val="0"/>
              </a:spcAft>
              <a:buSzPts val="1400"/>
              <a:buChar char="-"/>
            </a:pPr>
            <a:r>
              <a:rPr lang="fr"/>
              <a:t>possibilité d’impliquer plus facilement des agents peu familiers de l’informatique et des questions techniques de numérisation (y compris vacataires etc)</a:t>
            </a:r>
            <a:endParaRPr/>
          </a:p>
          <a:p>
            <a:pPr marL="457200" lvl="0" indent="-317500" algn="l" rtl="0">
              <a:spcBef>
                <a:spcPts val="0"/>
              </a:spcBef>
              <a:spcAft>
                <a:spcPts val="0"/>
              </a:spcAft>
              <a:buSzPts val="1400"/>
              <a:buChar char="-"/>
            </a:pPr>
            <a:r>
              <a:rPr lang="fr"/>
              <a:t>clarification des liens avec le prestataire : si les contrôles automatiques rejettent les documents, pas de livraison, bordereaux de contrôles normalisés générés automatiquement etc</a:t>
            </a:r>
            <a:endParaRPr/>
          </a:p>
          <a:p>
            <a:pPr marL="457200" lvl="0" indent="-317500" algn="l" rtl="0">
              <a:spcBef>
                <a:spcPts val="0"/>
              </a:spcBef>
              <a:spcAft>
                <a:spcPts val="0"/>
              </a:spcAft>
              <a:buSzPts val="1400"/>
              <a:buChar char="-"/>
            </a:pPr>
            <a:r>
              <a:rPr lang="fr"/>
              <a:t>crons chaque nuit qui diffusent, archivent automatiquement si le document a été validé au contrôle qualité. Simplification importante de l’archivage au CINES pour une bibliothèque n’archivant pas encore. Possibilité de faire repasser sur la chaîne NUMAHOP les documents déjà numérisés antérieurement et pas encore diffusés ni archivés.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6357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e728fa55d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e728fa55d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e728fa55d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e728fa55d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5252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e728fa55d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e728fa55d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982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hyperlink" Target="https://github.com/progilone/numahop" TargetMode="External"/><Relationship Id="rId3" Type="http://schemas.openxmlformats.org/officeDocument/2006/relationships/image" Target="../media/image27.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mailto:numahop@bulac.fr" TargetMode="External"/><Relationship Id="rId5" Type="http://schemas.openxmlformats.org/officeDocument/2006/relationships/hyperlink" Target="mailto:numerisation.bib@sciencespo.fr" TargetMode="External"/><Relationship Id="rId4" Type="http://schemas.openxmlformats.org/officeDocument/2006/relationships/hyperlink" Target="mailto:bsg.numerisation@sorbonne-nouvelle.fr" TargetMode="External"/><Relationship Id="rId9" Type="http://schemas.openxmlformats.org/officeDocument/2006/relationships/hyperlink" Target="https://groupes.renater.fr/sympa/info/numaho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304799" y="3919576"/>
            <a:ext cx="8323461" cy="1675089"/>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r-FR" sz="1600" b="1" dirty="0" smtClean="0">
                <a:solidFill>
                  <a:schemeClr val="bg2"/>
                </a:solidFill>
                <a:latin typeface="Verdana" panose="020B0604030504040204" pitchFamily="34" charset="0"/>
                <a:ea typeface="Verdana" panose="020B0604030504040204" pitchFamily="34" charset="0"/>
                <a:sym typeface="Droid Sans"/>
              </a:rPr>
              <a:t>Olesea DUBOIS, Sciences Po Paris</a:t>
            </a:r>
          </a:p>
          <a:p>
            <a:pPr marL="0" lvl="0" indent="0" algn="l" rtl="0">
              <a:lnSpc>
                <a:spcPct val="150000"/>
              </a:lnSpc>
              <a:spcBef>
                <a:spcPts val="0"/>
              </a:spcBef>
              <a:spcAft>
                <a:spcPts val="0"/>
              </a:spcAft>
              <a:buNone/>
            </a:pPr>
            <a:r>
              <a:rPr lang="fr-FR" sz="1600" b="1" dirty="0" smtClean="0">
                <a:solidFill>
                  <a:schemeClr val="bg2"/>
                </a:solidFill>
                <a:latin typeface="Verdana" panose="020B0604030504040204" pitchFamily="34" charset="0"/>
                <a:ea typeface="Verdana" panose="020B0604030504040204" pitchFamily="34" charset="0"/>
                <a:sym typeface="Droid Sans"/>
              </a:rPr>
              <a:t>Fanny MION-MOUTON, BULAC</a:t>
            </a:r>
          </a:p>
          <a:p>
            <a:pPr marL="0" lvl="0" indent="0" algn="l" rtl="0">
              <a:lnSpc>
                <a:spcPct val="150000"/>
              </a:lnSpc>
              <a:spcBef>
                <a:spcPts val="0"/>
              </a:spcBef>
              <a:spcAft>
                <a:spcPts val="0"/>
              </a:spcAft>
              <a:buNone/>
            </a:pPr>
            <a:r>
              <a:rPr lang="fr-FR" sz="1600" b="1" dirty="0" smtClean="0">
                <a:solidFill>
                  <a:schemeClr val="bg2"/>
                </a:solidFill>
                <a:latin typeface="Verdana" panose="020B0604030504040204" pitchFamily="34" charset="0"/>
                <a:ea typeface="Verdana" panose="020B0604030504040204" pitchFamily="34" charset="0"/>
                <a:sym typeface="Droid Sans"/>
              </a:rPr>
              <a:t>Pauline RIVIERE, Bibliothèque Sainte-Geneviève</a:t>
            </a:r>
          </a:p>
          <a:p>
            <a:pPr marL="0" lvl="0" indent="0" algn="l" rtl="0">
              <a:spcBef>
                <a:spcPts val="0"/>
              </a:spcBef>
              <a:spcAft>
                <a:spcPts val="0"/>
              </a:spcAft>
              <a:buNone/>
            </a:pPr>
            <a:endParaRPr sz="1800" dirty="0">
              <a:solidFill>
                <a:srgbClr val="000000"/>
              </a:solidFill>
              <a:latin typeface="Droid Sans"/>
              <a:ea typeface="Droid Sans"/>
              <a:cs typeface="Droid Sans"/>
              <a:sym typeface="Droid Sans"/>
            </a:endParaRPr>
          </a:p>
        </p:txBody>
      </p:sp>
      <p:pic>
        <p:nvPicPr>
          <p:cNvPr id="55" name="Google Shape;55;p13"/>
          <p:cNvPicPr preferRelativeResize="0"/>
          <p:nvPr/>
        </p:nvPicPr>
        <p:blipFill>
          <a:blip r:embed="rId3">
            <a:alphaModFix/>
          </a:blip>
          <a:stretch>
            <a:fillRect/>
          </a:stretch>
        </p:blipFill>
        <p:spPr>
          <a:xfrm>
            <a:off x="7003287" y="159827"/>
            <a:ext cx="1206600" cy="1206600"/>
          </a:xfrm>
          <a:prstGeom prst="rect">
            <a:avLst/>
          </a:prstGeom>
          <a:noFill/>
          <a:ln>
            <a:noFill/>
          </a:ln>
        </p:spPr>
      </p:pic>
      <p:pic>
        <p:nvPicPr>
          <p:cNvPr id="56" name="Google Shape;56;p13"/>
          <p:cNvPicPr preferRelativeResize="0"/>
          <p:nvPr/>
        </p:nvPicPr>
        <p:blipFill>
          <a:blip r:embed="rId4">
            <a:alphaModFix/>
          </a:blip>
          <a:stretch>
            <a:fillRect/>
          </a:stretch>
        </p:blipFill>
        <p:spPr>
          <a:xfrm>
            <a:off x="3994055" y="721609"/>
            <a:ext cx="1899701" cy="299550"/>
          </a:xfrm>
          <a:prstGeom prst="rect">
            <a:avLst/>
          </a:prstGeom>
          <a:noFill/>
          <a:ln>
            <a:noFill/>
          </a:ln>
        </p:spPr>
      </p:pic>
      <p:pic>
        <p:nvPicPr>
          <p:cNvPr id="57" name="Google Shape;57;p13"/>
          <p:cNvPicPr preferRelativeResize="0"/>
          <p:nvPr/>
        </p:nvPicPr>
        <p:blipFill>
          <a:blip r:embed="rId5">
            <a:alphaModFix/>
          </a:blip>
          <a:stretch>
            <a:fillRect/>
          </a:stretch>
        </p:blipFill>
        <p:spPr>
          <a:xfrm>
            <a:off x="3478655" y="592950"/>
            <a:ext cx="515400" cy="509626"/>
          </a:xfrm>
          <a:prstGeom prst="rect">
            <a:avLst/>
          </a:prstGeom>
          <a:noFill/>
          <a:ln>
            <a:noFill/>
          </a:ln>
        </p:spPr>
      </p:pic>
      <p:pic>
        <p:nvPicPr>
          <p:cNvPr id="58" name="Google Shape;58;p13"/>
          <p:cNvPicPr preferRelativeResize="0"/>
          <p:nvPr/>
        </p:nvPicPr>
        <p:blipFill>
          <a:blip r:embed="rId6">
            <a:alphaModFix/>
          </a:blip>
          <a:stretch>
            <a:fillRect/>
          </a:stretch>
        </p:blipFill>
        <p:spPr>
          <a:xfrm>
            <a:off x="543700" y="573667"/>
            <a:ext cx="2019308" cy="698125"/>
          </a:xfrm>
          <a:prstGeom prst="rect">
            <a:avLst/>
          </a:prstGeom>
          <a:noFill/>
          <a:ln>
            <a:noFill/>
          </a:ln>
        </p:spPr>
      </p:pic>
      <p:pic>
        <p:nvPicPr>
          <p:cNvPr id="59" name="Google Shape;59;p13"/>
          <p:cNvPicPr preferRelativeResize="0"/>
          <p:nvPr/>
        </p:nvPicPr>
        <p:blipFill>
          <a:blip r:embed="rId7">
            <a:alphaModFix/>
          </a:blip>
          <a:stretch>
            <a:fillRect/>
          </a:stretch>
        </p:blipFill>
        <p:spPr>
          <a:xfrm>
            <a:off x="1862886" y="1580712"/>
            <a:ext cx="5010150" cy="1809750"/>
          </a:xfrm>
          <a:prstGeom prst="rect">
            <a:avLst/>
          </a:prstGeom>
          <a:noFill/>
          <a:ln>
            <a:noFill/>
          </a:ln>
        </p:spPr>
      </p:pic>
      <p:sp>
        <p:nvSpPr>
          <p:cNvPr id="60" name="Google Shape;60;p13"/>
          <p:cNvSpPr txBox="1"/>
          <p:nvPr/>
        </p:nvSpPr>
        <p:spPr>
          <a:xfrm>
            <a:off x="7394294" y="4519298"/>
            <a:ext cx="16380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dirty="0">
                <a:solidFill>
                  <a:schemeClr val="bg1">
                    <a:lumMod val="50000"/>
                  </a:schemeClr>
                </a:solidFill>
              </a:rPr>
              <a:t>#</a:t>
            </a:r>
            <a:r>
              <a:rPr lang="fr" sz="1800" b="1" dirty="0">
                <a:solidFill>
                  <a:schemeClr val="bg1">
                    <a:lumMod val="50000"/>
                  </a:schemeClr>
                </a:solidFill>
                <a:latin typeface="Verdana" panose="020B0604030504040204" pitchFamily="34" charset="0"/>
                <a:ea typeface="Verdana" panose="020B0604030504040204" pitchFamily="34" charset="0"/>
              </a:rPr>
              <a:t>NumaHOP</a:t>
            </a:r>
            <a:endParaRPr sz="1800" b="1" dirty="0">
              <a:solidFill>
                <a:schemeClr val="bg1">
                  <a:lumMod val="50000"/>
                </a:schemeClr>
              </a:solidFill>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8"/>
          <a:stretch>
            <a:fillRect/>
          </a:stretch>
        </p:blipFill>
        <p:spPr>
          <a:xfrm>
            <a:off x="6540462" y="3390462"/>
            <a:ext cx="2412999" cy="1031136"/>
          </a:xfrm>
          <a:prstGeom prst="rect">
            <a:avLst/>
          </a:prstGeom>
        </p:spPr>
      </p:pic>
      <p:sp>
        <p:nvSpPr>
          <p:cNvPr id="2" name="Rectangle 1"/>
          <p:cNvSpPr/>
          <p:nvPr/>
        </p:nvSpPr>
        <p:spPr>
          <a:xfrm>
            <a:off x="4454820" y="2417862"/>
            <a:ext cx="234360" cy="307777"/>
          </a:xfrm>
          <a:prstGeom prst="rect">
            <a:avLst/>
          </a:prstGeom>
        </p:spPr>
        <p:txBody>
          <a:bodyPr wrap="none">
            <a:spAutoFit/>
          </a:bodyPr>
          <a:lstStyle/>
          <a:p>
            <a:r>
              <a:rPr lang="fr-FR" dirty="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6"/>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740714" y="1081005"/>
            <a:ext cx="6601746" cy="3848637"/>
          </a:xfrm>
          <a:prstGeom prst="rect">
            <a:avLst/>
          </a:prstGeom>
        </p:spPr>
      </p:pic>
      <p:sp>
        <p:nvSpPr>
          <p:cNvPr id="88" name="Google Shape;88;p17"/>
          <p:cNvSpPr txBox="1">
            <a:spLocks noGrp="1"/>
          </p:cNvSpPr>
          <p:nvPr>
            <p:ph type="ctrTitle" idx="4294967295"/>
          </p:nvPr>
        </p:nvSpPr>
        <p:spPr>
          <a:xfrm>
            <a:off x="99391" y="77418"/>
            <a:ext cx="8520600" cy="4782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fr" sz="2400" b="1" dirty="0">
                <a:solidFill>
                  <a:schemeClr val="bg2"/>
                </a:solidFill>
                <a:latin typeface="Verdana" panose="020B0604030504040204" pitchFamily="34" charset="0"/>
                <a:ea typeface="Verdana" panose="020B0604030504040204" pitchFamily="34" charset="0"/>
                <a:cs typeface="Didact Gothic"/>
                <a:sym typeface="Didact Gothic"/>
              </a:rPr>
              <a:t>Avantages techniques et financiers</a:t>
            </a:r>
            <a:endParaRPr sz="2400" b="1" dirty="0">
              <a:solidFill>
                <a:schemeClr val="bg2"/>
              </a:solidFill>
              <a:latin typeface="Verdana" panose="020B0604030504040204" pitchFamily="34" charset="0"/>
              <a:ea typeface="Verdana" panose="020B0604030504040204" pitchFamily="34" charset="0"/>
              <a:cs typeface="Didact Gothic"/>
              <a:sym typeface="Didact Gothic"/>
            </a:endParaRPr>
          </a:p>
        </p:txBody>
      </p:sp>
      <p:pic>
        <p:nvPicPr>
          <p:cNvPr id="89" name="Google Shape;89;p17"/>
          <p:cNvPicPr preferRelativeResize="0"/>
          <p:nvPr/>
        </p:nvPicPr>
        <p:blipFill>
          <a:blip r:embed="rId4">
            <a:alphaModFix/>
          </a:blip>
          <a:stretch>
            <a:fillRect/>
          </a:stretch>
        </p:blipFill>
        <p:spPr>
          <a:xfrm>
            <a:off x="7178925" y="4418100"/>
            <a:ext cx="1959400" cy="707775"/>
          </a:xfrm>
          <a:prstGeom prst="rect">
            <a:avLst/>
          </a:prstGeom>
          <a:noFill/>
          <a:ln>
            <a:noFill/>
          </a:ln>
        </p:spPr>
      </p:pic>
      <p:sp>
        <p:nvSpPr>
          <p:cNvPr id="8" name="Google Shape;87;p17"/>
          <p:cNvSpPr txBox="1">
            <a:spLocks/>
          </p:cNvSpPr>
          <p:nvPr/>
        </p:nvSpPr>
        <p:spPr>
          <a:xfrm>
            <a:off x="6016907" y="1725396"/>
            <a:ext cx="2444606" cy="11637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fr-FR" sz="1800" dirty="0" smtClean="0">
              <a:solidFill>
                <a:srgbClr val="000000"/>
              </a:solidFill>
              <a:latin typeface="Droid Sans"/>
              <a:ea typeface="Droid Sans"/>
              <a:cs typeface="Droid Sans"/>
              <a:sym typeface="Droid Sans"/>
            </a:endParaRPr>
          </a:p>
          <a:p>
            <a:pPr marL="400050" indent="-285750">
              <a:buSzPts val="1800"/>
              <a:buFont typeface="Wingdings"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Logiciel libre (Open Source) ;</a:t>
            </a:r>
            <a:r>
              <a:rPr lang="fr-FR" sz="1600" dirty="0" smtClean="0">
                <a:latin typeface="Verdana" panose="020B0604030504040204" pitchFamily="34" charset="0"/>
                <a:ea typeface="Verdana" panose="020B0604030504040204" pitchFamily="34" charset="0"/>
                <a:cs typeface="Droid Sans"/>
                <a:sym typeface="Droid Sans"/>
              </a:rPr>
              <a:t/>
            </a:r>
            <a:br>
              <a:rPr lang="fr-FR" sz="1600" dirty="0" smtClean="0">
                <a:latin typeface="Verdana" panose="020B0604030504040204" pitchFamily="34" charset="0"/>
                <a:ea typeface="Verdana" panose="020B0604030504040204" pitchFamily="34" charset="0"/>
                <a:cs typeface="Droid Sans"/>
                <a:sym typeface="Droid Sans"/>
              </a:rPr>
            </a:br>
            <a:endParaRPr lang="fr-FR" sz="1600" dirty="0" smtClean="0">
              <a:latin typeface="Verdana" panose="020B0604030504040204" pitchFamily="34" charset="0"/>
              <a:ea typeface="Verdana" panose="020B0604030504040204" pitchFamily="34" charset="0"/>
              <a:cs typeface="Droid Sans"/>
              <a:sym typeface="Droid Sans"/>
            </a:endParaRPr>
          </a:p>
          <a:p>
            <a:pPr marL="457200" indent="-342900">
              <a:buSzPts val="1800"/>
              <a:buFont typeface="Droid Sans"/>
              <a:buChar char="●"/>
            </a:pPr>
            <a:endParaRPr lang="fr-FR" sz="1800" dirty="0">
              <a:solidFill>
                <a:srgbClr val="000000"/>
              </a:solidFill>
              <a:latin typeface="Droid Sans"/>
              <a:ea typeface="Droid Sans"/>
              <a:cs typeface="Droid Sans"/>
              <a:sym typeface="Droid Sans"/>
            </a:endParaRPr>
          </a:p>
        </p:txBody>
      </p:sp>
    </p:spTree>
    <p:extLst>
      <p:ext uri="{BB962C8B-B14F-4D97-AF65-F5344CB8AC3E}">
        <p14:creationId xmlns:p14="http://schemas.microsoft.com/office/powerpoint/2010/main" val="2900325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6"/>
        <p:cNvGrpSpPr/>
        <p:nvPr/>
      </p:nvGrpSpPr>
      <p:grpSpPr>
        <a:xfrm>
          <a:off x="0" y="0"/>
          <a:ext cx="0" cy="0"/>
          <a:chOff x="0" y="0"/>
          <a:chExt cx="0" cy="0"/>
        </a:xfrm>
      </p:grpSpPr>
      <p:sp>
        <p:nvSpPr>
          <p:cNvPr id="88" name="Google Shape;88;p17"/>
          <p:cNvSpPr txBox="1">
            <a:spLocks noGrp="1"/>
          </p:cNvSpPr>
          <p:nvPr>
            <p:ph type="ctrTitle" idx="4294967295"/>
          </p:nvPr>
        </p:nvSpPr>
        <p:spPr>
          <a:xfrm>
            <a:off x="149864" y="113888"/>
            <a:ext cx="8520600" cy="4782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fr" sz="2400" b="1" dirty="0">
                <a:solidFill>
                  <a:schemeClr val="bg2"/>
                </a:solidFill>
                <a:latin typeface="Verdana" panose="020B0604030504040204" pitchFamily="34" charset="0"/>
                <a:ea typeface="Verdana" panose="020B0604030504040204" pitchFamily="34" charset="0"/>
                <a:cs typeface="Didact Gothic"/>
                <a:sym typeface="Didact Gothic"/>
              </a:rPr>
              <a:t>Avantages techniques et financiers</a:t>
            </a:r>
            <a:endParaRPr sz="2400" b="1" dirty="0">
              <a:solidFill>
                <a:schemeClr val="bg2"/>
              </a:solidFill>
              <a:latin typeface="Verdana" panose="020B0604030504040204" pitchFamily="34" charset="0"/>
              <a:ea typeface="Verdana" panose="020B0604030504040204" pitchFamily="34" charset="0"/>
              <a:cs typeface="Didact Gothic"/>
              <a:sym typeface="Didact Gothic"/>
            </a:endParaRPr>
          </a:p>
        </p:txBody>
      </p:sp>
      <p:pic>
        <p:nvPicPr>
          <p:cNvPr id="89" name="Google Shape;89;p17"/>
          <p:cNvPicPr preferRelativeResize="0"/>
          <p:nvPr/>
        </p:nvPicPr>
        <p:blipFill>
          <a:blip r:embed="rId3">
            <a:alphaModFix/>
          </a:blip>
          <a:stretch>
            <a:fillRect/>
          </a:stretch>
        </p:blipFill>
        <p:spPr>
          <a:xfrm>
            <a:off x="7178925" y="4418100"/>
            <a:ext cx="1959400" cy="707775"/>
          </a:xfrm>
          <a:prstGeom prst="rect">
            <a:avLst/>
          </a:prstGeom>
          <a:noFill/>
          <a:ln>
            <a:noFill/>
          </a:ln>
        </p:spPr>
      </p:pic>
      <p:pic>
        <p:nvPicPr>
          <p:cNvPr id="6" name="Google Shape;36;p8"/>
          <p:cNvPicPr preferRelativeResize="0"/>
          <p:nvPr/>
        </p:nvPicPr>
        <p:blipFill>
          <a:blip r:embed="rId4">
            <a:alphaModFix/>
          </a:blip>
          <a:stretch>
            <a:fillRect/>
          </a:stretch>
        </p:blipFill>
        <p:spPr>
          <a:xfrm>
            <a:off x="872359" y="843047"/>
            <a:ext cx="7220607" cy="3575053"/>
          </a:xfrm>
          <a:prstGeom prst="rect">
            <a:avLst/>
          </a:prstGeom>
          <a:noFill/>
          <a:ln>
            <a:noFill/>
          </a:ln>
        </p:spPr>
      </p:pic>
      <p:sp>
        <p:nvSpPr>
          <p:cNvPr id="7" name="Google Shape;87;p17"/>
          <p:cNvSpPr txBox="1">
            <a:spLocks/>
          </p:cNvSpPr>
          <p:nvPr/>
        </p:nvSpPr>
        <p:spPr>
          <a:xfrm>
            <a:off x="1508234" y="927129"/>
            <a:ext cx="5948855" cy="8107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00050" indent="-285750" algn="ctr">
              <a:buClr>
                <a:srgbClr val="000000"/>
              </a:buClr>
              <a:buSzPts val="1800"/>
              <a:buFont typeface="Wingdings" panose="05000000000000000000" pitchFamily="2"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Conversion automatique des métadonnées (import et export) ;</a:t>
            </a:r>
          </a:p>
          <a:p>
            <a:pPr algn="ctr"/>
            <a:endParaRPr lang="fr-FR" sz="1800" dirty="0" smtClean="0">
              <a:solidFill>
                <a:srgbClr val="000000"/>
              </a:solidFill>
              <a:latin typeface="Droid Sans"/>
              <a:ea typeface="Droid Sans"/>
              <a:cs typeface="Droid Sans"/>
              <a:sym typeface="Droid Sans"/>
            </a:endParaRPr>
          </a:p>
          <a:p>
            <a:pPr marL="114300" algn="ctr">
              <a:buSzPts val="1800"/>
            </a:pPr>
            <a:r>
              <a:rPr lang="fr-FR" sz="1800" dirty="0" smtClean="0">
                <a:latin typeface="Droid Sans"/>
                <a:ea typeface="Droid Sans"/>
                <a:cs typeface="Droid Sans"/>
                <a:sym typeface="Droid Sans"/>
              </a:rPr>
              <a:t/>
            </a:r>
            <a:br>
              <a:rPr lang="fr-FR" sz="1800" dirty="0" smtClean="0">
                <a:latin typeface="Droid Sans"/>
                <a:ea typeface="Droid Sans"/>
                <a:cs typeface="Droid Sans"/>
                <a:sym typeface="Droid Sans"/>
              </a:rPr>
            </a:br>
            <a:r>
              <a:rPr lang="fr-FR" sz="1800" dirty="0" smtClean="0">
                <a:latin typeface="Droid Sans"/>
                <a:ea typeface="Droid Sans"/>
                <a:cs typeface="Droid Sans"/>
                <a:sym typeface="Droid Sans"/>
              </a:rPr>
              <a:t/>
            </a:r>
            <a:br>
              <a:rPr lang="fr-FR" sz="1800" dirty="0" smtClean="0">
                <a:latin typeface="Droid Sans"/>
                <a:ea typeface="Droid Sans"/>
                <a:cs typeface="Droid Sans"/>
                <a:sym typeface="Droid Sans"/>
              </a:rPr>
            </a:br>
            <a:endParaRPr lang="fr-FR" sz="1800" dirty="0" smtClean="0">
              <a:latin typeface="Droid Sans"/>
              <a:ea typeface="Droid Sans"/>
              <a:cs typeface="Droid Sans"/>
              <a:sym typeface="Droid Sans"/>
            </a:endParaRPr>
          </a:p>
          <a:p>
            <a:pPr algn="ctr">
              <a:buClr>
                <a:srgbClr val="000000"/>
              </a:buClr>
              <a:buSzPts val="1100"/>
            </a:pPr>
            <a:endParaRPr lang="fr-FR" sz="1800" dirty="0" smtClean="0">
              <a:latin typeface="Droid Sans"/>
              <a:ea typeface="Droid Sans"/>
              <a:cs typeface="Droid Sans"/>
              <a:sym typeface="Droid Sans"/>
            </a:endParaRPr>
          </a:p>
          <a:p>
            <a:pPr marL="114300" algn="ctr">
              <a:buSzPts val="1800"/>
            </a:pPr>
            <a:endParaRPr lang="fr-FR" sz="1800" dirty="0">
              <a:solidFill>
                <a:srgbClr val="000000"/>
              </a:solidFill>
              <a:latin typeface="Droid Sans"/>
              <a:ea typeface="Droid Sans"/>
              <a:cs typeface="Droid Sans"/>
              <a:sym typeface="Droid Sans"/>
            </a:endParaRPr>
          </a:p>
        </p:txBody>
      </p:sp>
      <p:sp>
        <p:nvSpPr>
          <p:cNvPr id="8" name="Google Shape;87;p17"/>
          <p:cNvSpPr txBox="1">
            <a:spLocks/>
          </p:cNvSpPr>
          <p:nvPr/>
        </p:nvSpPr>
        <p:spPr>
          <a:xfrm>
            <a:off x="338765" y="3624783"/>
            <a:ext cx="8142798" cy="10442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00050" indent="-285750" algn="ctr">
              <a:buClr>
                <a:srgbClr val="000000"/>
              </a:buClr>
              <a:buSzPts val="1800"/>
              <a:buFont typeface="Wingdings" panose="05000000000000000000" pitchFamily="2"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Simplification </a:t>
            </a:r>
            <a:r>
              <a:rPr lang="fr" sz="1600" b="1" dirty="0">
                <a:solidFill>
                  <a:srgbClr val="FF0000"/>
                </a:solidFill>
                <a:latin typeface="Verdana" panose="020B0604030504040204" pitchFamily="34" charset="0"/>
                <a:ea typeface="Verdana" panose="020B0604030504040204" pitchFamily="34" charset="0"/>
                <a:cs typeface="Droid Sans"/>
                <a:sym typeface="Droid Sans"/>
              </a:rPr>
              <a:t>des appels d’offres de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numérisation</a:t>
            </a:r>
          </a:p>
          <a:p>
            <a:pPr marL="114300" algn="ctr">
              <a:buClr>
                <a:srgbClr val="000000"/>
              </a:buClr>
              <a:buSzPts val="1800"/>
            </a:pPr>
            <a:r>
              <a:rPr lang="fr" sz="1600" b="1" dirty="0">
                <a:solidFill>
                  <a:srgbClr val="FF0000"/>
                </a:solidFill>
                <a:latin typeface="Verdana" panose="020B0604030504040204" pitchFamily="34" charset="0"/>
                <a:ea typeface="Verdana" panose="020B0604030504040204" pitchFamily="34" charset="0"/>
                <a:cs typeface="Droid Sans"/>
                <a:sym typeface="Droid Sans"/>
              </a:rPr>
              <a:t>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   </a:t>
            </a:r>
            <a:r>
              <a:rPr lang="fr" sz="1600" b="1" dirty="0">
                <a:solidFill>
                  <a:srgbClr val="FF0000"/>
                </a:solidFill>
                <a:latin typeface="Verdana" panose="020B0604030504040204" pitchFamily="34" charset="0"/>
                <a:ea typeface="Verdana" panose="020B0604030504040204" pitchFamily="34" charset="0"/>
                <a:cs typeface="Droid Sans"/>
                <a:sym typeface="Droid Sans"/>
              </a:rPr>
              <a:t>(fichiers masters uniquement et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table </a:t>
            </a:r>
            <a:r>
              <a:rPr lang="fr" sz="1600" b="1" dirty="0">
                <a:solidFill>
                  <a:srgbClr val="FF0000"/>
                </a:solidFill>
                <a:latin typeface="Verdana" panose="020B0604030504040204" pitchFamily="34" charset="0"/>
                <a:ea typeface="Verdana" panose="020B0604030504040204" pitchFamily="34" charset="0"/>
                <a:cs typeface="Droid Sans"/>
                <a:sym typeface="Droid Sans"/>
              </a:rPr>
              <a:t>des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matières)</a:t>
            </a:r>
            <a:r>
              <a:rPr lang="fr-FR" sz="1600" b="1" dirty="0">
                <a:solidFill>
                  <a:srgbClr val="FF0000"/>
                </a:solidFill>
                <a:latin typeface="Verdana" panose="020B0604030504040204" pitchFamily="34" charset="0"/>
                <a:ea typeface="Verdana" panose="020B0604030504040204" pitchFamily="34" charset="0"/>
                <a:cs typeface="Droid Sans"/>
                <a:sym typeface="Droid Sans"/>
              </a:rPr>
              <a:t>.</a:t>
            </a:r>
            <a:br>
              <a:rPr lang="fr-FR" sz="1600" b="1" dirty="0">
                <a:solidFill>
                  <a:srgbClr val="FF0000"/>
                </a:solidFill>
                <a:latin typeface="Verdana" panose="020B0604030504040204" pitchFamily="34" charset="0"/>
                <a:ea typeface="Verdana" panose="020B0604030504040204" pitchFamily="34" charset="0"/>
                <a:cs typeface="Droid Sans"/>
                <a:sym typeface="Droid Sans"/>
              </a:rPr>
            </a:br>
            <a:r>
              <a:rPr lang="fr-FR" sz="1800" b="1" dirty="0" smtClean="0">
                <a:solidFill>
                  <a:srgbClr val="FF0000"/>
                </a:solidFill>
                <a:latin typeface="Droid Sans"/>
                <a:ea typeface="Droid Sans"/>
                <a:cs typeface="Droid Sans"/>
                <a:sym typeface="Droid Sans"/>
              </a:rPr>
              <a:t> </a:t>
            </a:r>
          </a:p>
          <a:p>
            <a:pPr algn="ctr"/>
            <a:endParaRPr lang="fr-FR" sz="1800" dirty="0" smtClean="0">
              <a:solidFill>
                <a:srgbClr val="000000"/>
              </a:solidFill>
              <a:latin typeface="Droid Sans"/>
              <a:ea typeface="Droid Sans"/>
              <a:cs typeface="Droid Sans"/>
              <a:sym typeface="Droid Sans"/>
            </a:endParaRPr>
          </a:p>
          <a:p>
            <a:pPr marL="114300" algn="ctr">
              <a:buSzPts val="1800"/>
            </a:pPr>
            <a:r>
              <a:rPr lang="fr-FR" sz="1800" dirty="0" smtClean="0">
                <a:latin typeface="Droid Sans"/>
                <a:ea typeface="Droid Sans"/>
                <a:cs typeface="Droid Sans"/>
                <a:sym typeface="Droid Sans"/>
              </a:rPr>
              <a:t/>
            </a:r>
            <a:br>
              <a:rPr lang="fr-FR" sz="1800" dirty="0" smtClean="0">
                <a:latin typeface="Droid Sans"/>
                <a:ea typeface="Droid Sans"/>
                <a:cs typeface="Droid Sans"/>
                <a:sym typeface="Droid Sans"/>
              </a:rPr>
            </a:br>
            <a:r>
              <a:rPr lang="fr-FR" sz="1800" dirty="0" smtClean="0">
                <a:latin typeface="Droid Sans"/>
                <a:ea typeface="Droid Sans"/>
                <a:cs typeface="Droid Sans"/>
                <a:sym typeface="Droid Sans"/>
              </a:rPr>
              <a:t/>
            </a:r>
            <a:br>
              <a:rPr lang="fr-FR" sz="1800" dirty="0" smtClean="0">
                <a:latin typeface="Droid Sans"/>
                <a:ea typeface="Droid Sans"/>
                <a:cs typeface="Droid Sans"/>
                <a:sym typeface="Droid Sans"/>
              </a:rPr>
            </a:br>
            <a:endParaRPr lang="fr-FR" sz="1800" dirty="0" smtClean="0">
              <a:latin typeface="Droid Sans"/>
              <a:ea typeface="Droid Sans"/>
              <a:cs typeface="Droid Sans"/>
              <a:sym typeface="Droid Sans"/>
            </a:endParaRPr>
          </a:p>
          <a:p>
            <a:pPr algn="ctr">
              <a:buClr>
                <a:srgbClr val="000000"/>
              </a:buClr>
              <a:buSzPts val="1100"/>
            </a:pPr>
            <a:endParaRPr lang="fr-FR" sz="1800" dirty="0" smtClean="0">
              <a:latin typeface="Droid Sans"/>
              <a:ea typeface="Droid Sans"/>
              <a:cs typeface="Droid Sans"/>
              <a:sym typeface="Droid Sans"/>
            </a:endParaRPr>
          </a:p>
          <a:p>
            <a:pPr marL="114300" algn="ctr">
              <a:buSzPts val="1800"/>
            </a:pPr>
            <a:endParaRPr lang="fr-FR" sz="1800" dirty="0">
              <a:solidFill>
                <a:srgbClr val="000000"/>
              </a:solidFill>
              <a:latin typeface="Droid Sans"/>
              <a:ea typeface="Droid Sans"/>
              <a:cs typeface="Droid Sans"/>
              <a:sym typeface="Droid Sans"/>
            </a:endParaRPr>
          </a:p>
        </p:txBody>
      </p:sp>
    </p:spTree>
    <p:extLst>
      <p:ext uri="{BB962C8B-B14F-4D97-AF65-F5344CB8AC3E}">
        <p14:creationId xmlns:p14="http://schemas.microsoft.com/office/powerpoint/2010/main" val="1076716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9" name="Google Shape;135;p19"/>
          <p:cNvPicPr preferRelativeResize="0"/>
          <p:nvPr/>
        </p:nvPicPr>
        <p:blipFill rotWithShape="1">
          <a:blip r:embed="rId3">
            <a:alphaModFix/>
          </a:blip>
          <a:srcRect/>
          <a:stretch/>
        </p:blipFill>
        <p:spPr>
          <a:xfrm>
            <a:off x="5549463" y="161440"/>
            <a:ext cx="3594538" cy="3507474"/>
          </a:xfrm>
          <a:prstGeom prst="rect">
            <a:avLst/>
          </a:prstGeom>
          <a:noFill/>
          <a:ln>
            <a:noFill/>
          </a:ln>
        </p:spPr>
      </p:pic>
      <p:sp>
        <p:nvSpPr>
          <p:cNvPr id="102" name="Google Shape;102;p19"/>
          <p:cNvSpPr txBox="1">
            <a:spLocks noGrp="1"/>
          </p:cNvSpPr>
          <p:nvPr>
            <p:ph type="ctrTitle"/>
          </p:nvPr>
        </p:nvSpPr>
        <p:spPr>
          <a:xfrm>
            <a:off x="311700" y="2596400"/>
            <a:ext cx="8520600" cy="220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 sz="1600" b="1" dirty="0">
                <a:solidFill>
                  <a:srgbClr val="FF0000"/>
                </a:solidFill>
                <a:latin typeface="Verdana" panose="020B0604030504040204" pitchFamily="34" charset="0"/>
                <a:ea typeface="Verdana" panose="020B0604030504040204" pitchFamily="34" charset="0"/>
                <a:cs typeface="Droid Sans"/>
                <a:sym typeface="Droid Sans"/>
              </a:rPr>
              <a:t>BSG :</a:t>
            </a:r>
            <a:r>
              <a:rPr lang="fr" sz="1800" dirty="0">
                <a:solidFill>
                  <a:srgbClr val="000000"/>
                </a:solidFill>
                <a:latin typeface="Droid Sans"/>
                <a:ea typeface="Droid Sans"/>
                <a:cs typeface="Droid Sans"/>
                <a:sym typeface="Droid Sans"/>
              </a:rPr>
              <a:t> </a:t>
            </a:r>
            <a:r>
              <a:rPr lang="fr" sz="1600" u="sng" dirty="0">
                <a:solidFill>
                  <a:schemeClr val="hlink"/>
                </a:solidFill>
                <a:latin typeface="Verdana" panose="020B0604030504040204" pitchFamily="34" charset="0"/>
                <a:ea typeface="Verdana" panose="020B0604030504040204" pitchFamily="34" charset="0"/>
                <a:cs typeface="Droid Sans"/>
                <a:sym typeface="Droid Sans"/>
                <a:hlinkClick r:id="rId4"/>
              </a:rPr>
              <a:t>bsg.numerisation@sorbonne-nouvelle.fr</a:t>
            </a:r>
            <a:endParaRPr sz="1600" dirty="0">
              <a:solidFill>
                <a:srgbClr val="000000"/>
              </a:solidFill>
              <a:latin typeface="Verdana" panose="020B0604030504040204" pitchFamily="34" charset="0"/>
              <a:ea typeface="Verdana" panose="020B0604030504040204" pitchFamily="34" charset="0"/>
              <a:cs typeface="Droid Sans"/>
              <a:sym typeface="Droid Sans"/>
            </a:endParaRPr>
          </a:p>
          <a:p>
            <a:pPr marL="0" lvl="0" indent="0" algn="l" rtl="0">
              <a:spcBef>
                <a:spcPts val="0"/>
              </a:spcBef>
              <a:spcAft>
                <a:spcPts val="0"/>
              </a:spcAft>
              <a:buNone/>
            </a:pPr>
            <a:endParaRPr sz="1800" dirty="0">
              <a:solidFill>
                <a:srgbClr val="000000"/>
              </a:solidFill>
              <a:latin typeface="Droid Sans"/>
              <a:ea typeface="Droid Sans"/>
              <a:cs typeface="Droid Sans"/>
              <a:sym typeface="Droid Sans"/>
            </a:endParaRPr>
          </a:p>
          <a:p>
            <a:pPr marL="0" lvl="0" indent="0" algn="l" rtl="0">
              <a:spcBef>
                <a:spcPts val="0"/>
              </a:spcBef>
              <a:spcAft>
                <a:spcPts val="0"/>
              </a:spcAft>
              <a:buNone/>
            </a:pPr>
            <a:r>
              <a:rPr lang="fr" sz="1600" b="1" dirty="0">
                <a:solidFill>
                  <a:srgbClr val="FF0000"/>
                </a:solidFill>
                <a:latin typeface="Verdana" panose="020B0604030504040204" pitchFamily="34" charset="0"/>
                <a:ea typeface="Verdana" panose="020B0604030504040204" pitchFamily="34" charset="0"/>
                <a:cs typeface="Droid Sans"/>
                <a:sym typeface="Droid Sans"/>
              </a:rPr>
              <a:t>Bibliothèque de Sciences Po :</a:t>
            </a:r>
            <a:r>
              <a:rPr lang="fr" sz="1600" dirty="0">
                <a:solidFill>
                  <a:srgbClr val="FF0000"/>
                </a:solidFill>
                <a:latin typeface="Verdana" panose="020B0604030504040204" pitchFamily="34" charset="0"/>
                <a:ea typeface="Verdana" panose="020B0604030504040204" pitchFamily="34" charset="0"/>
                <a:cs typeface="Droid Sans"/>
                <a:sym typeface="Droid Sans"/>
              </a:rPr>
              <a:t> </a:t>
            </a:r>
            <a:r>
              <a:rPr lang="fr" sz="1600" u="sng" dirty="0">
                <a:solidFill>
                  <a:schemeClr val="hlink"/>
                </a:solidFill>
                <a:latin typeface="Verdana" panose="020B0604030504040204" pitchFamily="34" charset="0"/>
                <a:ea typeface="Verdana" panose="020B0604030504040204" pitchFamily="34" charset="0"/>
                <a:cs typeface="Droid Sans"/>
                <a:sym typeface="Droid Sans"/>
                <a:hlinkClick r:id="rId5"/>
              </a:rPr>
              <a:t>numerisation.bib@sciencespo.fr</a:t>
            </a:r>
            <a:endParaRPr sz="1600" dirty="0">
              <a:solidFill>
                <a:srgbClr val="000000"/>
              </a:solidFill>
              <a:latin typeface="Verdana" panose="020B0604030504040204" pitchFamily="34" charset="0"/>
              <a:ea typeface="Verdana" panose="020B0604030504040204" pitchFamily="34" charset="0"/>
              <a:cs typeface="Droid Sans"/>
              <a:sym typeface="Droid Sans"/>
            </a:endParaRPr>
          </a:p>
          <a:p>
            <a:pPr marL="0" lvl="0" indent="0" algn="l" rtl="0">
              <a:spcBef>
                <a:spcPts val="0"/>
              </a:spcBef>
              <a:spcAft>
                <a:spcPts val="0"/>
              </a:spcAft>
              <a:buNone/>
            </a:pPr>
            <a:endParaRPr sz="1600" dirty="0">
              <a:solidFill>
                <a:srgbClr val="000000"/>
              </a:solidFill>
              <a:latin typeface="Verdana" panose="020B0604030504040204" pitchFamily="34" charset="0"/>
              <a:ea typeface="Verdana" panose="020B0604030504040204" pitchFamily="34" charset="0"/>
              <a:cs typeface="Droid Sans"/>
              <a:sym typeface="Droid Sans"/>
            </a:endParaRPr>
          </a:p>
          <a:p>
            <a:pPr marL="0" lvl="0" indent="0" algn="l" rtl="0">
              <a:spcBef>
                <a:spcPts val="0"/>
              </a:spcBef>
              <a:spcAft>
                <a:spcPts val="0"/>
              </a:spcAft>
              <a:buNone/>
            </a:pPr>
            <a:r>
              <a:rPr lang="fr" sz="1600" b="1" dirty="0">
                <a:solidFill>
                  <a:srgbClr val="FF0000"/>
                </a:solidFill>
                <a:latin typeface="Verdana" panose="020B0604030504040204" pitchFamily="34" charset="0"/>
                <a:ea typeface="Verdana" panose="020B0604030504040204" pitchFamily="34" charset="0"/>
                <a:cs typeface="Droid Sans"/>
                <a:sym typeface="Droid Sans"/>
              </a:rPr>
              <a:t>BULAC :</a:t>
            </a:r>
            <a:r>
              <a:rPr lang="fr" sz="1600" dirty="0">
                <a:solidFill>
                  <a:srgbClr val="000000"/>
                </a:solidFill>
                <a:latin typeface="Verdana" panose="020B0604030504040204" pitchFamily="34" charset="0"/>
                <a:ea typeface="Verdana" panose="020B0604030504040204" pitchFamily="34" charset="0"/>
                <a:cs typeface="Droid Sans"/>
                <a:sym typeface="Droid Sans"/>
              </a:rPr>
              <a:t> </a:t>
            </a:r>
            <a:r>
              <a:rPr lang="fr" sz="1600" u="sng" dirty="0">
                <a:solidFill>
                  <a:schemeClr val="hlink"/>
                </a:solidFill>
                <a:latin typeface="Verdana" panose="020B0604030504040204" pitchFamily="34" charset="0"/>
                <a:ea typeface="Verdana" panose="020B0604030504040204" pitchFamily="34" charset="0"/>
                <a:cs typeface="Droid Sans"/>
                <a:sym typeface="Droid Sans"/>
                <a:hlinkClick r:id="rId6"/>
              </a:rPr>
              <a:t>numahop@bulac.fr</a:t>
            </a:r>
            <a:endParaRPr sz="1600" dirty="0">
              <a:solidFill>
                <a:srgbClr val="000000"/>
              </a:solidFill>
              <a:latin typeface="Verdana" panose="020B0604030504040204" pitchFamily="34" charset="0"/>
              <a:ea typeface="Verdana" panose="020B0604030504040204" pitchFamily="34" charset="0"/>
              <a:cs typeface="Droid Sans"/>
              <a:sym typeface="Droid Sans"/>
            </a:endParaRPr>
          </a:p>
          <a:p>
            <a:pPr marL="0" lvl="0" indent="0" algn="l" rtl="0">
              <a:spcBef>
                <a:spcPts val="0"/>
              </a:spcBef>
              <a:spcAft>
                <a:spcPts val="0"/>
              </a:spcAft>
              <a:buNone/>
            </a:pPr>
            <a:endParaRPr sz="1800" dirty="0">
              <a:solidFill>
                <a:srgbClr val="000000"/>
              </a:solidFill>
              <a:latin typeface="Droid Sans"/>
              <a:ea typeface="Droid Sans"/>
              <a:cs typeface="Droid Sans"/>
              <a:sym typeface="Droid Sans"/>
            </a:endParaRPr>
          </a:p>
        </p:txBody>
      </p:sp>
      <p:sp>
        <p:nvSpPr>
          <p:cNvPr id="103" name="Google Shape;103;p19"/>
          <p:cNvSpPr txBox="1">
            <a:spLocks noGrp="1"/>
          </p:cNvSpPr>
          <p:nvPr>
            <p:ph type="ctrTitle"/>
          </p:nvPr>
        </p:nvSpPr>
        <p:spPr>
          <a:xfrm>
            <a:off x="589722" y="507575"/>
            <a:ext cx="8242578" cy="47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 sz="2400" b="1" dirty="0" smtClean="0">
                <a:solidFill>
                  <a:schemeClr val="bg2"/>
                </a:solidFill>
                <a:latin typeface="Verdana" panose="020B0604030504040204" pitchFamily="34" charset="0"/>
                <a:ea typeface="Verdana" panose="020B0604030504040204" pitchFamily="34" charset="0"/>
                <a:cs typeface="Didact Gothic"/>
                <a:sym typeface="Didact Gothic"/>
              </a:rPr>
              <a:t>Merci !</a:t>
            </a:r>
            <a:endParaRPr sz="2400" b="1" dirty="0">
              <a:solidFill>
                <a:schemeClr val="bg2"/>
              </a:solidFill>
              <a:latin typeface="Verdana" panose="020B0604030504040204" pitchFamily="34" charset="0"/>
              <a:ea typeface="Verdana" panose="020B0604030504040204" pitchFamily="34" charset="0"/>
              <a:cs typeface="Droid Sans"/>
              <a:sym typeface="Droid Sans"/>
            </a:endParaRPr>
          </a:p>
        </p:txBody>
      </p:sp>
      <p:pic>
        <p:nvPicPr>
          <p:cNvPr id="104" name="Google Shape;104;p19"/>
          <p:cNvPicPr preferRelativeResize="0"/>
          <p:nvPr/>
        </p:nvPicPr>
        <p:blipFill>
          <a:blip r:embed="rId7">
            <a:alphaModFix/>
          </a:blip>
          <a:stretch>
            <a:fillRect/>
          </a:stretch>
        </p:blipFill>
        <p:spPr>
          <a:xfrm>
            <a:off x="7178925" y="4418100"/>
            <a:ext cx="1959400" cy="707775"/>
          </a:xfrm>
          <a:prstGeom prst="rect">
            <a:avLst/>
          </a:prstGeom>
          <a:noFill/>
          <a:ln>
            <a:noFill/>
          </a:ln>
        </p:spPr>
      </p:pic>
      <p:sp>
        <p:nvSpPr>
          <p:cNvPr id="105" name="Google Shape;105;p19"/>
          <p:cNvSpPr txBox="1">
            <a:spLocks noGrp="1"/>
          </p:cNvSpPr>
          <p:nvPr>
            <p:ph type="ctrTitle"/>
          </p:nvPr>
        </p:nvSpPr>
        <p:spPr>
          <a:xfrm>
            <a:off x="303750" y="2456600"/>
            <a:ext cx="8520600" cy="545700"/>
          </a:xfrm>
          <a:prstGeom prst="rect">
            <a:avLst/>
          </a:prstGeom>
          <a:noFill/>
        </p:spPr>
        <p:txBody>
          <a:bodyPr spcFirstLastPara="1" wrap="square" lIns="91425" tIns="91425" rIns="91425" bIns="91425" anchor="b" anchorCtr="0">
            <a:noAutofit/>
          </a:bodyPr>
          <a:lstStyle/>
          <a:p>
            <a:pPr marL="0" lvl="0" indent="0" algn="l" rtl="0">
              <a:spcBef>
                <a:spcPts val="0"/>
              </a:spcBef>
              <a:spcAft>
                <a:spcPts val="0"/>
              </a:spcAft>
              <a:buNone/>
            </a:pPr>
            <a:r>
              <a:rPr lang="fr" sz="1600" b="1" dirty="0" smtClean="0">
                <a:solidFill>
                  <a:schemeClr val="bg2"/>
                </a:solidFill>
                <a:latin typeface="Verdana" panose="020B0604030504040204" pitchFamily="34" charset="0"/>
                <a:ea typeface="Verdana" panose="020B0604030504040204" pitchFamily="34" charset="0"/>
                <a:cs typeface="Didact Gothic"/>
                <a:sym typeface="Didact Gothic"/>
              </a:rPr>
              <a:t>Contacts :</a:t>
            </a:r>
            <a:endParaRPr sz="1600" b="1" dirty="0">
              <a:solidFill>
                <a:schemeClr val="bg2"/>
              </a:solidFill>
              <a:latin typeface="Verdana" panose="020B0604030504040204" pitchFamily="34" charset="0"/>
              <a:ea typeface="Verdana" panose="020B0604030504040204" pitchFamily="34" charset="0"/>
              <a:cs typeface="Didact Gothic"/>
              <a:sym typeface="Didact Gothic"/>
            </a:endParaRPr>
          </a:p>
        </p:txBody>
      </p:sp>
      <p:sp>
        <p:nvSpPr>
          <p:cNvPr id="6" name="Google Shape;97;p18"/>
          <p:cNvSpPr txBox="1"/>
          <p:nvPr/>
        </p:nvSpPr>
        <p:spPr>
          <a:xfrm>
            <a:off x="3353075" y="335425"/>
            <a:ext cx="3359358" cy="193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dirty="0">
              <a:solidFill>
                <a:srgbClr val="000000"/>
              </a:solidFill>
              <a:latin typeface="Didact Gothic"/>
              <a:ea typeface="Didact Gothic"/>
              <a:cs typeface="Didact Gothic"/>
              <a:sym typeface="Didact Gothic"/>
            </a:endParaRPr>
          </a:p>
          <a:p>
            <a:pPr marL="0" lvl="0" indent="0" algn="l" rtl="0">
              <a:lnSpc>
                <a:spcPct val="115000"/>
              </a:lnSpc>
              <a:spcBef>
                <a:spcPts val="1600"/>
              </a:spcBef>
              <a:spcAft>
                <a:spcPts val="0"/>
              </a:spcAft>
              <a:buNone/>
            </a:pPr>
            <a:r>
              <a:rPr lang="fr" sz="1600" u="sng" dirty="0">
                <a:solidFill>
                  <a:srgbClr val="0097A7"/>
                </a:solidFill>
                <a:latin typeface="Verdana" panose="020B0604030504040204" pitchFamily="34" charset="0"/>
                <a:ea typeface="Verdana" panose="020B0604030504040204" pitchFamily="34" charset="0"/>
                <a:cs typeface="Didact Gothic"/>
                <a:sym typeface="Didact Gothic"/>
                <a:hlinkClick r:id="rId8"/>
              </a:rPr>
              <a:t>Installez NumaHOP</a:t>
            </a:r>
            <a:endParaRPr sz="1600" dirty="0">
              <a:solidFill>
                <a:srgbClr val="000000"/>
              </a:solidFill>
              <a:latin typeface="Verdana" panose="020B0604030504040204" pitchFamily="34" charset="0"/>
              <a:ea typeface="Verdana" panose="020B0604030504040204" pitchFamily="34" charset="0"/>
              <a:cs typeface="Didact Gothic"/>
              <a:sym typeface="Didact Gothic"/>
            </a:endParaRPr>
          </a:p>
          <a:p>
            <a:pPr marL="0" lvl="0" indent="0" algn="l" rtl="0">
              <a:lnSpc>
                <a:spcPct val="115000"/>
              </a:lnSpc>
              <a:spcBef>
                <a:spcPts val="1600"/>
              </a:spcBef>
              <a:spcAft>
                <a:spcPts val="1600"/>
              </a:spcAft>
              <a:buNone/>
            </a:pPr>
            <a:r>
              <a:rPr lang="fr" sz="1600" b="1" dirty="0">
                <a:solidFill>
                  <a:srgbClr val="FF0000"/>
                </a:solidFill>
                <a:latin typeface="Verdana" panose="020B0604030504040204" pitchFamily="34" charset="0"/>
                <a:ea typeface="Verdana" panose="020B0604030504040204" pitchFamily="34" charset="0"/>
                <a:cs typeface="Didact Gothic"/>
                <a:sym typeface="Didact Gothic"/>
              </a:rPr>
              <a:t>Rejoignez la </a:t>
            </a:r>
            <a:r>
              <a:rPr lang="fr" sz="1600" b="1" dirty="0" smtClean="0">
                <a:solidFill>
                  <a:srgbClr val="FF0000"/>
                </a:solidFill>
                <a:latin typeface="Verdana" panose="020B0604030504040204" pitchFamily="34" charset="0"/>
                <a:ea typeface="Verdana" panose="020B0604030504040204" pitchFamily="34" charset="0"/>
                <a:cs typeface="Didact Gothic"/>
                <a:sym typeface="Didact Gothic"/>
              </a:rPr>
              <a:t>communauté : </a:t>
            </a:r>
            <a:r>
              <a:rPr lang="fr" sz="1600" u="sng" dirty="0">
                <a:solidFill>
                  <a:srgbClr val="0097A7"/>
                </a:solidFill>
                <a:latin typeface="Verdana" panose="020B0604030504040204" pitchFamily="34" charset="0"/>
                <a:ea typeface="Verdana" panose="020B0604030504040204" pitchFamily="34" charset="0"/>
                <a:cs typeface="Didact Gothic"/>
                <a:sym typeface="Didact Gothic"/>
                <a:hlinkClick r:id="rId9"/>
              </a:rPr>
              <a:t>NumaHOP </a:t>
            </a:r>
            <a:endParaRPr sz="1600" u="sng" dirty="0">
              <a:solidFill>
                <a:srgbClr val="000000"/>
              </a:solidFill>
              <a:latin typeface="Verdana" panose="020B0604030504040204" pitchFamily="34" charset="0"/>
              <a:ea typeface="Verdana" panose="020B0604030504040204" pitchFamily="34" charset="0"/>
              <a:cs typeface="Didact Gothic"/>
              <a:sym typeface="Didact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311700" y="378998"/>
            <a:ext cx="7520335" cy="478200"/>
          </a:xfrm>
          <a:prstGeom prst="rect">
            <a:avLst/>
          </a:prstGeom>
          <a:noFill/>
        </p:spPr>
        <p:txBody>
          <a:bodyPr spcFirstLastPara="1" wrap="square" lIns="91425" tIns="91425" rIns="91425" bIns="91425" anchor="b" anchorCtr="0">
            <a:noAutofit/>
          </a:bodyPr>
          <a:lstStyle/>
          <a:p>
            <a:pPr marL="0" lvl="0" indent="0" algn="l" rtl="0">
              <a:spcBef>
                <a:spcPts val="0"/>
              </a:spcBef>
              <a:spcAft>
                <a:spcPts val="0"/>
              </a:spcAft>
              <a:buNone/>
            </a:pPr>
            <a:r>
              <a:rPr lang="f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rPr>
              <a:t>Historique du projet</a:t>
            </a:r>
            <a:endParaRP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endParaRPr>
          </a:p>
        </p:txBody>
      </p:sp>
      <p:sp>
        <p:nvSpPr>
          <p:cNvPr id="66" name="Google Shape;66;p14"/>
          <p:cNvSpPr txBox="1">
            <a:spLocks noGrp="1"/>
          </p:cNvSpPr>
          <p:nvPr>
            <p:ph type="subTitle" idx="1"/>
          </p:nvPr>
        </p:nvSpPr>
        <p:spPr>
          <a:xfrm>
            <a:off x="311700" y="1259730"/>
            <a:ext cx="8520600" cy="360656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fr" sz="1600" b="1" dirty="0">
                <a:solidFill>
                  <a:srgbClr val="000000"/>
                </a:solidFill>
                <a:latin typeface="Verdana" panose="020B0604030504040204" pitchFamily="34" charset="0"/>
                <a:ea typeface="Verdana" panose="020B0604030504040204" pitchFamily="34" charset="0"/>
                <a:cs typeface="Droid Sans"/>
                <a:sym typeface="Droid Sans"/>
              </a:rPr>
              <a:t>Obtention d’une subvention (Ville de Paris, USPC) pour développer un outil intégré de </a:t>
            </a:r>
            <a:r>
              <a:rPr lang="fr" sz="1600" b="1" dirty="0" smtClean="0">
                <a:solidFill>
                  <a:srgbClr val="000000"/>
                </a:solidFill>
                <a:latin typeface="Verdana" panose="020B0604030504040204" pitchFamily="34" charset="0"/>
                <a:ea typeface="Verdana" panose="020B0604030504040204" pitchFamily="34" charset="0"/>
                <a:cs typeface="Droid Sans"/>
                <a:sym typeface="Droid Sans"/>
              </a:rPr>
              <a:t>numérisation :</a:t>
            </a:r>
            <a:endParaRPr sz="1600" b="1" dirty="0">
              <a:solidFill>
                <a:srgbClr val="000000"/>
              </a:solidFill>
              <a:latin typeface="Verdana" panose="020B0604030504040204" pitchFamily="34" charset="0"/>
              <a:ea typeface="Verdana" panose="020B0604030504040204" pitchFamily="34" charset="0"/>
              <a:cs typeface="Droid Sans"/>
              <a:sym typeface="Droid Sans"/>
            </a:endParaRPr>
          </a:p>
          <a:p>
            <a:pPr marL="0" lvl="0" indent="0" algn="l" rtl="0">
              <a:spcBef>
                <a:spcPts val="0"/>
              </a:spcBef>
              <a:spcAft>
                <a:spcPts val="0"/>
              </a:spcAft>
              <a:buNone/>
            </a:pPr>
            <a:endParaRPr lang="fr-FR" sz="1600" b="1" dirty="0" smtClean="0">
              <a:solidFill>
                <a:srgbClr val="000000"/>
              </a:solidFill>
              <a:latin typeface="Verdana" panose="020B0604030504040204" pitchFamily="34" charset="0"/>
              <a:ea typeface="Verdana" panose="020B0604030504040204" pitchFamily="34" charset="0"/>
              <a:cs typeface="Droid Sans"/>
              <a:sym typeface="Droid Sans"/>
            </a:endParaRPr>
          </a:p>
          <a:p>
            <a:pPr marL="0" lvl="0" indent="0" algn="l" rtl="0">
              <a:spcBef>
                <a:spcPts val="0"/>
              </a:spcBef>
              <a:spcAft>
                <a:spcPts val="0"/>
              </a:spcAft>
              <a:buNone/>
            </a:pPr>
            <a:endParaRPr sz="1600" b="1" dirty="0">
              <a:solidFill>
                <a:srgbClr val="000000"/>
              </a:solidFill>
              <a:latin typeface="Verdana" panose="020B0604030504040204" pitchFamily="34" charset="0"/>
              <a:ea typeface="Verdana" panose="020B0604030504040204" pitchFamily="34" charset="0"/>
              <a:cs typeface="Droid Sans"/>
              <a:sym typeface="Droid Sans"/>
            </a:endParaRPr>
          </a:p>
          <a:p>
            <a:pPr marL="400050" lvl="0" indent="-285750" algn="l" rtl="0">
              <a:spcBef>
                <a:spcPts val="0"/>
              </a:spcBef>
              <a:spcAft>
                <a:spcPts val="0"/>
              </a:spcAft>
              <a:buClr>
                <a:srgbClr val="000000"/>
              </a:buClr>
              <a:buSzPts val="1800"/>
              <a:buFont typeface="Wingdings" panose="05000000000000000000" pitchFamily="2" charset="2"/>
              <a:buChar char="q"/>
            </a:pPr>
            <a:r>
              <a:rPr lang="fr" sz="1600" b="1" dirty="0">
                <a:solidFill>
                  <a:srgbClr val="000000"/>
                </a:solidFill>
                <a:latin typeface="Verdana" panose="020B0604030504040204" pitchFamily="34" charset="0"/>
                <a:ea typeface="Verdana" panose="020B0604030504040204" pitchFamily="34" charset="0"/>
                <a:cs typeface="Droid Sans"/>
                <a:sym typeface="Droid Sans"/>
              </a:rPr>
              <a:t>2015 : Définition des besoins : développement d’un outil open source de back-office</a:t>
            </a:r>
            <a:endParaRPr sz="1600" b="1" dirty="0">
              <a:solidFill>
                <a:srgbClr val="000000"/>
              </a:solidFill>
              <a:latin typeface="Verdana" panose="020B0604030504040204" pitchFamily="34" charset="0"/>
              <a:ea typeface="Verdana" panose="020B0604030504040204" pitchFamily="34" charset="0"/>
              <a:cs typeface="Droid Sans"/>
              <a:sym typeface="Droid Sans"/>
            </a:endParaRPr>
          </a:p>
          <a:p>
            <a:pPr marL="457200" lvl="0" indent="0" algn="l" rtl="0">
              <a:spcBef>
                <a:spcPts val="0"/>
              </a:spcBef>
              <a:spcAft>
                <a:spcPts val="0"/>
              </a:spcAft>
              <a:buNone/>
            </a:pPr>
            <a:endParaRPr sz="1600" b="1" dirty="0">
              <a:solidFill>
                <a:srgbClr val="000000"/>
              </a:solidFill>
              <a:latin typeface="Verdana" panose="020B0604030504040204" pitchFamily="34" charset="0"/>
              <a:ea typeface="Verdana" panose="020B0604030504040204" pitchFamily="34" charset="0"/>
              <a:cs typeface="Droid Sans"/>
              <a:sym typeface="Droid Sans"/>
            </a:endParaRPr>
          </a:p>
          <a:p>
            <a:pPr marL="400050" lvl="0" indent="-285750" algn="l" rtl="0">
              <a:spcBef>
                <a:spcPts val="0"/>
              </a:spcBef>
              <a:spcAft>
                <a:spcPts val="0"/>
              </a:spcAft>
              <a:buClr>
                <a:srgbClr val="000000"/>
              </a:buClr>
              <a:buSzPts val="1800"/>
              <a:buFont typeface="Wingdings" panose="05000000000000000000" pitchFamily="2" charset="2"/>
              <a:buChar char="q"/>
            </a:pPr>
            <a:r>
              <a:rPr lang="fr" sz="1600" b="1" dirty="0">
                <a:solidFill>
                  <a:srgbClr val="000000"/>
                </a:solidFill>
                <a:latin typeface="Verdana" panose="020B0604030504040204" pitchFamily="34" charset="0"/>
                <a:ea typeface="Verdana" panose="020B0604030504040204" pitchFamily="34" charset="0"/>
                <a:cs typeface="Droid Sans"/>
                <a:sym typeface="Droid Sans"/>
              </a:rPr>
              <a:t>2016 : Résultat de l’appel d’offres et attribution du marché</a:t>
            </a:r>
            <a:endParaRPr sz="1600" b="1" dirty="0">
              <a:solidFill>
                <a:srgbClr val="000000"/>
              </a:solidFill>
              <a:latin typeface="Verdana" panose="020B0604030504040204" pitchFamily="34" charset="0"/>
              <a:ea typeface="Verdana" panose="020B0604030504040204" pitchFamily="34" charset="0"/>
              <a:cs typeface="Droid Sans"/>
              <a:sym typeface="Droid Sans"/>
            </a:endParaRPr>
          </a:p>
          <a:p>
            <a:pPr marL="0" lvl="0" indent="0" algn="l" rtl="0">
              <a:spcBef>
                <a:spcPts val="0"/>
              </a:spcBef>
              <a:spcAft>
                <a:spcPts val="0"/>
              </a:spcAft>
              <a:buNone/>
            </a:pPr>
            <a:endParaRPr sz="1600" b="1" dirty="0">
              <a:solidFill>
                <a:srgbClr val="000000"/>
              </a:solidFill>
              <a:latin typeface="Verdana" panose="020B0604030504040204" pitchFamily="34" charset="0"/>
              <a:ea typeface="Verdana" panose="020B0604030504040204" pitchFamily="34" charset="0"/>
              <a:cs typeface="Droid Sans"/>
              <a:sym typeface="Droid Sans"/>
            </a:endParaRPr>
          </a:p>
          <a:p>
            <a:pPr marL="400050" lvl="0" indent="-285750" algn="l" rtl="0">
              <a:spcBef>
                <a:spcPts val="0"/>
              </a:spcBef>
              <a:spcAft>
                <a:spcPts val="0"/>
              </a:spcAft>
              <a:buClr>
                <a:srgbClr val="000000"/>
              </a:buClr>
              <a:buSzPts val="1800"/>
              <a:buFont typeface="Wingdings" panose="05000000000000000000" pitchFamily="2" charset="2"/>
              <a:buChar char="q"/>
            </a:pPr>
            <a:r>
              <a:rPr lang="fr" sz="1600" b="1" dirty="0">
                <a:solidFill>
                  <a:srgbClr val="000000"/>
                </a:solidFill>
                <a:latin typeface="Verdana" panose="020B0604030504040204" pitchFamily="34" charset="0"/>
                <a:ea typeface="Verdana" panose="020B0604030504040204" pitchFamily="34" charset="0"/>
                <a:cs typeface="Droid Sans"/>
                <a:sym typeface="Droid Sans"/>
              </a:rPr>
              <a:t>2016-2018 : développement de l’outil avec le prestataire (Progilone) </a:t>
            </a:r>
            <a:endParaRPr sz="1600" b="1" dirty="0">
              <a:solidFill>
                <a:srgbClr val="000000"/>
              </a:solidFill>
              <a:latin typeface="Verdana" panose="020B0604030504040204" pitchFamily="34" charset="0"/>
              <a:ea typeface="Verdana" panose="020B0604030504040204" pitchFamily="34" charset="0"/>
              <a:cs typeface="Droid Sans"/>
              <a:sym typeface="Droid Sans"/>
            </a:endParaRPr>
          </a:p>
          <a:p>
            <a:pPr marL="457200" lvl="0" indent="0" algn="l" rtl="0">
              <a:spcBef>
                <a:spcPts val="0"/>
              </a:spcBef>
              <a:spcAft>
                <a:spcPts val="0"/>
              </a:spcAft>
              <a:buNone/>
            </a:pPr>
            <a:endParaRPr sz="1600" b="1" dirty="0">
              <a:solidFill>
                <a:srgbClr val="000000"/>
              </a:solidFill>
              <a:latin typeface="Verdana" panose="020B0604030504040204" pitchFamily="34" charset="0"/>
              <a:ea typeface="Verdana" panose="020B0604030504040204" pitchFamily="34" charset="0"/>
              <a:cs typeface="Droid Sans"/>
              <a:sym typeface="Droid Sans"/>
            </a:endParaRPr>
          </a:p>
          <a:p>
            <a:pPr marL="400050" lvl="0" indent="-285750" algn="l" rtl="0">
              <a:spcBef>
                <a:spcPts val="0"/>
              </a:spcBef>
              <a:spcAft>
                <a:spcPts val="0"/>
              </a:spcAft>
              <a:buClr>
                <a:srgbClr val="000000"/>
              </a:buClr>
              <a:buSzPts val="1800"/>
              <a:buFont typeface="Wingdings" panose="05000000000000000000" pitchFamily="2" charset="2"/>
              <a:buChar char="q"/>
            </a:pPr>
            <a:r>
              <a:rPr lang="fr" sz="1600" b="1" dirty="0">
                <a:solidFill>
                  <a:srgbClr val="000000"/>
                </a:solidFill>
                <a:latin typeface="Verdana" panose="020B0604030504040204" pitchFamily="34" charset="0"/>
                <a:ea typeface="Verdana" panose="020B0604030504040204" pitchFamily="34" charset="0"/>
                <a:cs typeface="Droid Sans"/>
                <a:sym typeface="Droid Sans"/>
              </a:rPr>
              <a:t>F</a:t>
            </a:r>
            <a:r>
              <a:rPr lang="fr" sz="1600" b="1" dirty="0" smtClean="0">
                <a:solidFill>
                  <a:srgbClr val="000000"/>
                </a:solidFill>
                <a:latin typeface="Verdana" panose="020B0604030504040204" pitchFamily="34" charset="0"/>
                <a:ea typeface="Verdana" panose="020B0604030504040204" pitchFamily="34" charset="0"/>
                <a:cs typeface="Droid Sans"/>
                <a:sym typeface="Droid Sans"/>
              </a:rPr>
              <a:t>in </a:t>
            </a:r>
            <a:r>
              <a:rPr lang="fr" sz="1600" b="1" dirty="0">
                <a:solidFill>
                  <a:srgbClr val="000000"/>
                </a:solidFill>
                <a:latin typeface="Verdana" panose="020B0604030504040204" pitchFamily="34" charset="0"/>
                <a:ea typeface="Verdana" panose="020B0604030504040204" pitchFamily="34" charset="0"/>
                <a:cs typeface="Droid Sans"/>
                <a:sym typeface="Droid Sans"/>
              </a:rPr>
              <a:t>2018 : passage en production</a:t>
            </a:r>
            <a:endParaRPr sz="1600" b="1" dirty="0">
              <a:solidFill>
                <a:srgbClr val="000000"/>
              </a:solidFill>
              <a:latin typeface="Verdana" panose="020B0604030504040204" pitchFamily="34" charset="0"/>
              <a:ea typeface="Verdana" panose="020B0604030504040204" pitchFamily="34" charset="0"/>
              <a:cs typeface="Droid Sans"/>
              <a:sym typeface="Droid Sans"/>
            </a:endParaRPr>
          </a:p>
        </p:txBody>
      </p:sp>
      <p:pic>
        <p:nvPicPr>
          <p:cNvPr id="67" name="Google Shape;67;p14"/>
          <p:cNvPicPr preferRelativeResize="0"/>
          <p:nvPr/>
        </p:nvPicPr>
        <p:blipFill>
          <a:blip r:embed="rId3">
            <a:alphaModFix/>
          </a:blip>
          <a:stretch>
            <a:fillRect/>
          </a:stretch>
        </p:blipFill>
        <p:spPr>
          <a:xfrm>
            <a:off x="7178925" y="4418100"/>
            <a:ext cx="1959400" cy="707775"/>
          </a:xfrm>
          <a:prstGeom prst="rect">
            <a:avLst/>
          </a:prstGeom>
          <a:noFill/>
          <a:ln>
            <a:noFill/>
          </a:ln>
        </p:spPr>
      </p:pic>
      <p:pic>
        <p:nvPicPr>
          <p:cNvPr id="5" name="Google Shape;36;p8"/>
          <p:cNvPicPr preferRelativeResize="0"/>
          <p:nvPr/>
        </p:nvPicPr>
        <p:blipFill>
          <a:blip r:embed="rId4">
            <a:alphaModFix/>
          </a:blip>
          <a:stretch>
            <a:fillRect/>
          </a:stretch>
        </p:blipFill>
        <p:spPr>
          <a:xfrm>
            <a:off x="6677410" y="193050"/>
            <a:ext cx="2085975" cy="105727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p:nvPr/>
        </p:nvSpPr>
        <p:spPr>
          <a:xfrm>
            <a:off x="5295352" y="245728"/>
            <a:ext cx="3659462" cy="69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rPr>
              <a:t>Périmètre </a:t>
            </a:r>
            <a:r>
              <a:rPr lang="fr" sz="2400" b="1" dirty="0" smtClean="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rPr>
              <a:t>du </a:t>
            </a:r>
            <a:r>
              <a:rPr lang="f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rPr>
              <a:t>projet</a:t>
            </a:r>
            <a:endParaRP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endParaRPr>
          </a:p>
          <a:p>
            <a:pPr marL="0" lvl="0" indent="0" algn="ctr" rtl="0">
              <a:spcBef>
                <a:spcPts val="0"/>
              </a:spcBef>
              <a:spcAft>
                <a:spcPts val="0"/>
              </a:spcAft>
              <a:buNone/>
            </a:pPr>
            <a:endParaRPr sz="2800" dirty="0">
              <a:solidFill>
                <a:srgbClr val="000000"/>
              </a:solidFill>
              <a:latin typeface="Droid Sans"/>
              <a:ea typeface="Droid Sans"/>
              <a:cs typeface="Droid Sans"/>
              <a:sym typeface="Droid Sans"/>
            </a:endParaRPr>
          </a:p>
        </p:txBody>
      </p:sp>
      <p:pic>
        <p:nvPicPr>
          <p:cNvPr id="73" name="Google Shape;73;p15"/>
          <p:cNvPicPr preferRelativeResize="0"/>
          <p:nvPr/>
        </p:nvPicPr>
        <p:blipFill>
          <a:blip r:embed="rId3">
            <a:alphaModFix/>
          </a:blip>
          <a:stretch>
            <a:fillRect/>
          </a:stretch>
        </p:blipFill>
        <p:spPr>
          <a:xfrm>
            <a:off x="7184600" y="4363675"/>
            <a:ext cx="1959400" cy="707775"/>
          </a:xfrm>
          <a:prstGeom prst="rect">
            <a:avLst/>
          </a:prstGeom>
          <a:noFill/>
          <a:ln>
            <a:noFill/>
          </a:ln>
        </p:spPr>
      </p:pic>
      <p:pic>
        <p:nvPicPr>
          <p:cNvPr id="74" name="Google Shape;74;p15"/>
          <p:cNvPicPr preferRelativeResize="0"/>
          <p:nvPr/>
        </p:nvPicPr>
        <p:blipFill>
          <a:blip r:embed="rId4">
            <a:alphaModFix/>
          </a:blip>
          <a:stretch>
            <a:fillRect/>
          </a:stretch>
        </p:blipFill>
        <p:spPr>
          <a:xfrm>
            <a:off x="266175" y="49800"/>
            <a:ext cx="4801451" cy="5021650"/>
          </a:xfrm>
          <a:prstGeom prst="rect">
            <a:avLst/>
          </a:prstGeom>
          <a:noFill/>
          <a:ln>
            <a:noFill/>
          </a:ln>
        </p:spPr>
      </p:pic>
      <p:sp>
        <p:nvSpPr>
          <p:cNvPr id="75" name="Google Shape;75;p15"/>
          <p:cNvSpPr txBox="1"/>
          <p:nvPr/>
        </p:nvSpPr>
        <p:spPr>
          <a:xfrm>
            <a:off x="5148208" y="1404022"/>
            <a:ext cx="3598227" cy="3000000"/>
          </a:xfrm>
          <a:prstGeom prst="rect">
            <a:avLst/>
          </a:prstGeom>
          <a:noFill/>
          <a:ln>
            <a:noFill/>
          </a:ln>
        </p:spPr>
        <p:txBody>
          <a:bodyPr spcFirstLastPara="1" wrap="square" lIns="91425" tIns="91425" rIns="91425" bIns="91425" anchor="t" anchorCtr="0">
            <a:noAutofit/>
          </a:bodyPr>
          <a:lstStyle/>
          <a:p>
            <a:pPr marL="400050" lvl="0" indent="-285750" algn="l" rtl="0">
              <a:spcBef>
                <a:spcPts val="0"/>
              </a:spcBef>
              <a:spcAft>
                <a:spcPts val="0"/>
              </a:spcAft>
              <a:buClr>
                <a:srgbClr val="000000"/>
              </a:buClr>
              <a:buSzPts val="1800"/>
              <a:buFont typeface="Wingdings" panose="05000000000000000000" pitchFamily="2" charset="2"/>
              <a:buChar char="q"/>
            </a:pPr>
            <a:r>
              <a:rPr lang="fr" sz="1600" b="1" dirty="0">
                <a:solidFill>
                  <a:srgbClr val="FF0000"/>
                </a:solidFill>
                <a:latin typeface="Verdana" panose="020B0604030504040204" pitchFamily="34" charset="0"/>
                <a:ea typeface="Verdana" panose="020B0604030504040204" pitchFamily="34" charset="0"/>
                <a:cs typeface="Droid Sans"/>
                <a:sym typeface="Droid Sans"/>
              </a:rPr>
              <a:t>3 modules principaux : </a:t>
            </a:r>
            <a:endParaRPr sz="1600" b="1" dirty="0">
              <a:solidFill>
                <a:srgbClr val="FF0000"/>
              </a:solidFill>
              <a:latin typeface="Verdana" panose="020B0604030504040204" pitchFamily="34" charset="0"/>
              <a:ea typeface="Verdana" panose="020B0604030504040204" pitchFamily="34" charset="0"/>
              <a:cs typeface="Droid Sans"/>
              <a:sym typeface="Droid Sans"/>
            </a:endParaRPr>
          </a:p>
          <a:p>
            <a:pPr marL="457200" lvl="0" indent="0" algn="l" rtl="0">
              <a:spcBef>
                <a:spcPts val="0"/>
              </a:spcBef>
              <a:spcAft>
                <a:spcPts val="0"/>
              </a:spcAft>
              <a:buNone/>
            </a:pPr>
            <a:r>
              <a:rPr lang="fr" sz="1600" b="1" dirty="0">
                <a:solidFill>
                  <a:srgbClr val="FF0000"/>
                </a:solidFill>
                <a:latin typeface="Verdana" panose="020B0604030504040204" pitchFamily="34" charset="0"/>
                <a:ea typeface="Verdana" panose="020B0604030504040204" pitchFamily="34" charset="0"/>
                <a:cs typeface="Droid Sans"/>
                <a:sym typeface="Droid Sans"/>
              </a:rPr>
              <a:t>imports,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contrôle</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 qualité</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 exports ;</a:t>
            </a:r>
            <a:endParaRPr sz="1600" b="1" dirty="0">
              <a:solidFill>
                <a:srgbClr val="FF0000"/>
              </a:solidFill>
              <a:latin typeface="Verdana" panose="020B0604030504040204" pitchFamily="34" charset="0"/>
              <a:ea typeface="Verdana" panose="020B0604030504040204" pitchFamily="34" charset="0"/>
              <a:cs typeface="Droid Sans"/>
              <a:sym typeface="Droid Sans"/>
            </a:endParaRPr>
          </a:p>
          <a:p>
            <a:pPr marL="457200" lvl="0" indent="0" algn="l" rtl="0">
              <a:spcBef>
                <a:spcPts val="0"/>
              </a:spcBef>
              <a:spcAft>
                <a:spcPts val="0"/>
              </a:spcAft>
              <a:buNone/>
            </a:pPr>
            <a:endParaRPr sz="1600" b="1" dirty="0">
              <a:solidFill>
                <a:srgbClr val="FF0000"/>
              </a:solidFill>
              <a:latin typeface="Verdana" panose="020B0604030504040204" pitchFamily="34" charset="0"/>
              <a:ea typeface="Verdana" panose="020B0604030504040204" pitchFamily="34" charset="0"/>
              <a:cs typeface="Droid Sans"/>
              <a:sym typeface="Droid Sans"/>
            </a:endParaRPr>
          </a:p>
          <a:p>
            <a:pPr marL="400050" lvl="0" indent="-285750" algn="l" rtl="0">
              <a:spcBef>
                <a:spcPts val="0"/>
              </a:spcBef>
              <a:spcAft>
                <a:spcPts val="0"/>
              </a:spcAft>
              <a:buClr>
                <a:srgbClr val="000000"/>
              </a:buClr>
              <a:buSzPts val="1800"/>
              <a:buFont typeface="Wingdings" panose="05000000000000000000" pitchFamily="2" charset="2"/>
              <a:buChar char="q"/>
            </a:pPr>
            <a:r>
              <a:rPr lang="fr" sz="1600" b="1" dirty="0">
                <a:solidFill>
                  <a:srgbClr val="FF0000"/>
                </a:solidFill>
                <a:latin typeface="Verdana" panose="020B0604030504040204" pitchFamily="34" charset="0"/>
                <a:ea typeface="Verdana" panose="020B0604030504040204" pitchFamily="34" charset="0"/>
                <a:cs typeface="Droid Sans"/>
                <a:sym typeface="Droid Sans"/>
              </a:rPr>
              <a:t>Autres fonctionnalités : constats d’état, gestion de projet, statistiques et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rapports</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 etc</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a:t>
            </a:r>
            <a:endParaRPr sz="1600" b="1" dirty="0">
              <a:solidFill>
                <a:srgbClr val="FF0000"/>
              </a:solidFill>
              <a:latin typeface="Verdana" panose="020B0604030504040204" pitchFamily="34" charset="0"/>
              <a:ea typeface="Verdana" panose="020B0604030504040204" pitchFamily="34" charset="0"/>
              <a:cs typeface="Droid Sans"/>
              <a:sym typeface="Droid San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9"/>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5329019" y="2007703"/>
            <a:ext cx="3699812" cy="2975821"/>
          </a:xfrm>
          <a:prstGeom prst="rect">
            <a:avLst/>
          </a:prstGeom>
        </p:spPr>
      </p:pic>
      <p:pic>
        <p:nvPicPr>
          <p:cNvPr id="16" name="Google Shape;92;p13"/>
          <p:cNvPicPr preferRelativeResize="0"/>
          <p:nvPr/>
        </p:nvPicPr>
        <p:blipFill rotWithShape="1">
          <a:blip r:embed="rId4">
            <a:alphaModFix/>
          </a:blip>
          <a:srcRect/>
          <a:stretch/>
        </p:blipFill>
        <p:spPr>
          <a:xfrm>
            <a:off x="-351183" y="336331"/>
            <a:ext cx="5234609" cy="4931408"/>
          </a:xfrm>
          <a:prstGeom prst="rect">
            <a:avLst/>
          </a:prstGeom>
          <a:noFill/>
          <a:ln>
            <a:noFill/>
          </a:ln>
        </p:spPr>
      </p:pic>
      <p:pic>
        <p:nvPicPr>
          <p:cNvPr id="81" name="Google Shape;81;p16"/>
          <p:cNvPicPr preferRelativeResize="0"/>
          <p:nvPr/>
        </p:nvPicPr>
        <p:blipFill>
          <a:blip r:embed="rId5">
            <a:alphaModFix/>
          </a:blip>
          <a:stretch>
            <a:fillRect/>
          </a:stretch>
        </p:blipFill>
        <p:spPr>
          <a:xfrm>
            <a:off x="7178925" y="4418100"/>
            <a:ext cx="1959400" cy="707775"/>
          </a:xfrm>
          <a:prstGeom prst="rect">
            <a:avLst/>
          </a:prstGeom>
          <a:noFill/>
          <a:ln>
            <a:noFill/>
          </a:ln>
        </p:spPr>
      </p:pic>
      <p:sp>
        <p:nvSpPr>
          <p:cNvPr id="82" name="Google Shape;82;p16"/>
          <p:cNvSpPr txBox="1">
            <a:spLocks noGrp="1"/>
          </p:cNvSpPr>
          <p:nvPr>
            <p:ph type="ctrTitle" idx="4294967295"/>
          </p:nvPr>
        </p:nvSpPr>
        <p:spPr>
          <a:xfrm>
            <a:off x="82971" y="40980"/>
            <a:ext cx="8520600" cy="507683"/>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f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rPr>
              <a:t>Avantages organisationnels</a:t>
            </a:r>
            <a:endParaRP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endParaRPr>
          </a:p>
        </p:txBody>
      </p:sp>
      <p:sp>
        <p:nvSpPr>
          <p:cNvPr id="7" name="Google Shape;80;p16"/>
          <p:cNvSpPr txBox="1">
            <a:spLocks/>
          </p:cNvSpPr>
          <p:nvPr/>
        </p:nvSpPr>
        <p:spPr>
          <a:xfrm>
            <a:off x="2097156" y="793047"/>
            <a:ext cx="3315349" cy="8284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00050" indent="-285750" algn="ctr">
              <a:buClr>
                <a:srgbClr val="000000"/>
              </a:buClr>
              <a:buSzPts val="1800"/>
              <a:buFont typeface="Wingdings" panose="05000000000000000000" pitchFamily="2"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Logiciel unique </a:t>
            </a:r>
          </a:p>
          <a:p>
            <a:pPr marL="114300" algn="ctr">
              <a:buClr>
                <a:srgbClr val="000000"/>
              </a:buClr>
              <a:buSzPts val="1800"/>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pour la gestion de l’ensemble de la chaîne de numérisation ;</a:t>
            </a:r>
          </a:p>
          <a:p>
            <a:endParaRPr lang="fr-FR" sz="1800" dirty="0" smtClean="0">
              <a:solidFill>
                <a:srgbClr val="000000"/>
              </a:solidFill>
              <a:latin typeface="Droid Sans"/>
              <a:ea typeface="Droid Sans"/>
              <a:cs typeface="Droid Sans"/>
              <a:sym typeface="Droid Sans"/>
            </a:endParaRPr>
          </a:p>
        </p:txBody>
      </p:sp>
      <p:sp>
        <p:nvSpPr>
          <p:cNvPr id="19" name="Google Shape;80;p16"/>
          <p:cNvSpPr txBox="1">
            <a:spLocks/>
          </p:cNvSpPr>
          <p:nvPr/>
        </p:nvSpPr>
        <p:spPr>
          <a:xfrm>
            <a:off x="5412505" y="839292"/>
            <a:ext cx="3532840" cy="7821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00050" indent="-285750" algn="ctr">
              <a:buClr>
                <a:srgbClr val="000000"/>
              </a:buClr>
              <a:buSzPts val="1800"/>
              <a:buFont typeface="Wingdings" panose="05000000000000000000" pitchFamily="2"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Interface simplifiée </a:t>
            </a:r>
          </a:p>
          <a:p>
            <a:pPr marL="114300" algn="ctr">
              <a:buClr>
                <a:srgbClr val="000000"/>
              </a:buClr>
              <a:buSzPts val="1800"/>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     pour faciliter l’appropriation de l’outil ;</a:t>
            </a:r>
          </a:p>
          <a:p>
            <a:r>
              <a:rPr lang="fr-FR" sz="1800" dirty="0" smtClean="0"/>
              <a:t>  </a:t>
            </a:r>
            <a:endParaRPr lang="fr-FR" sz="1800" dirty="0">
              <a:solidFill>
                <a:srgbClr val="000000"/>
              </a:solidFill>
              <a:latin typeface="Droid Sans"/>
              <a:ea typeface="Droid Sans"/>
              <a:cs typeface="Droid Sans"/>
              <a:sym typeface="Droid San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9"/>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7178925" y="4418100"/>
            <a:ext cx="1959400" cy="707775"/>
          </a:xfrm>
          <a:prstGeom prst="rect">
            <a:avLst/>
          </a:prstGeom>
          <a:noFill/>
          <a:ln>
            <a:noFill/>
          </a:ln>
        </p:spPr>
      </p:pic>
      <p:sp>
        <p:nvSpPr>
          <p:cNvPr id="82" name="Google Shape;82;p16"/>
          <p:cNvSpPr txBox="1">
            <a:spLocks noGrp="1"/>
          </p:cNvSpPr>
          <p:nvPr>
            <p:ph type="ctrTitle" idx="4294967295"/>
          </p:nvPr>
        </p:nvSpPr>
        <p:spPr>
          <a:xfrm>
            <a:off x="245165" y="147053"/>
            <a:ext cx="8520600" cy="5457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f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rPr>
              <a:t>Avantages organisationnels</a:t>
            </a:r>
            <a:endParaRPr sz="2400" b="1" dirty="0">
              <a:solidFill>
                <a:schemeClr val="tx1">
                  <a:lumMod val="50000"/>
                  <a:lumOff val="50000"/>
                </a:schemeClr>
              </a:solidFill>
              <a:latin typeface="Verdana" panose="020B0604030504040204" pitchFamily="34" charset="0"/>
              <a:ea typeface="Verdana" panose="020B0604030504040204" pitchFamily="34" charset="0"/>
              <a:cs typeface="Didact Gothic"/>
              <a:sym typeface="Didact Gothic"/>
            </a:endParaRPr>
          </a:p>
        </p:txBody>
      </p:sp>
      <p:sp>
        <p:nvSpPr>
          <p:cNvPr id="14" name="Google Shape;80;p16"/>
          <p:cNvSpPr txBox="1">
            <a:spLocks/>
          </p:cNvSpPr>
          <p:nvPr/>
        </p:nvSpPr>
        <p:spPr>
          <a:xfrm>
            <a:off x="-220491" y="951479"/>
            <a:ext cx="4611262" cy="7821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00050" indent="-285750" algn="ctr">
              <a:buClr>
                <a:srgbClr val="000000"/>
              </a:buClr>
              <a:buSzPts val="1800"/>
              <a:buFont typeface="Wingdings" panose="05000000000000000000" pitchFamily="2"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Simplification des liens avec le prestataire (dépôt des images, bordereaux de contrôles, etc.) ;</a:t>
            </a:r>
          </a:p>
          <a:p>
            <a:r>
              <a:rPr lang="fr-FR" sz="1600" dirty="0" smtClean="0">
                <a:latin typeface="Verdana" panose="020B0604030504040204" pitchFamily="34" charset="0"/>
                <a:ea typeface="Verdana" panose="020B0604030504040204" pitchFamily="34" charset="0"/>
              </a:rPr>
              <a:t>  </a:t>
            </a:r>
            <a:endParaRPr lang="fr-FR" sz="1600" dirty="0">
              <a:solidFill>
                <a:srgbClr val="000000"/>
              </a:solidFill>
              <a:latin typeface="Verdana" panose="020B0604030504040204" pitchFamily="34" charset="0"/>
              <a:ea typeface="Verdana" panose="020B0604030504040204" pitchFamily="34" charset="0"/>
              <a:cs typeface="Droid Sans"/>
              <a:sym typeface="Droid Sans"/>
            </a:endParaRPr>
          </a:p>
        </p:txBody>
      </p:sp>
      <p:pic>
        <p:nvPicPr>
          <p:cNvPr id="15" name="Google Shape;97;p14"/>
          <p:cNvPicPr preferRelativeResize="0"/>
          <p:nvPr/>
        </p:nvPicPr>
        <p:blipFill rotWithShape="1">
          <a:blip r:embed="rId4">
            <a:alphaModFix/>
          </a:blip>
          <a:srcRect/>
          <a:stretch/>
        </p:blipFill>
        <p:spPr>
          <a:xfrm>
            <a:off x="245165" y="2153479"/>
            <a:ext cx="4028661" cy="2796209"/>
          </a:xfrm>
          <a:prstGeom prst="rect">
            <a:avLst/>
          </a:prstGeom>
          <a:noFill/>
          <a:ln>
            <a:noFill/>
          </a:ln>
        </p:spPr>
      </p:pic>
      <p:pic>
        <p:nvPicPr>
          <p:cNvPr id="13" name="Google Shape;76;p17"/>
          <p:cNvPicPr preferRelativeResize="0"/>
          <p:nvPr/>
        </p:nvPicPr>
        <p:blipFill rotWithShape="1">
          <a:blip r:embed="rId5">
            <a:alphaModFix/>
          </a:blip>
          <a:srcRect/>
          <a:stretch/>
        </p:blipFill>
        <p:spPr>
          <a:xfrm>
            <a:off x="5125858" y="1733636"/>
            <a:ext cx="3362159" cy="1524000"/>
          </a:xfrm>
          <a:prstGeom prst="rect">
            <a:avLst/>
          </a:prstGeom>
          <a:noFill/>
          <a:ln>
            <a:noFill/>
          </a:ln>
        </p:spPr>
      </p:pic>
      <p:sp>
        <p:nvSpPr>
          <p:cNvPr id="17" name="Google Shape;80;p16"/>
          <p:cNvSpPr txBox="1">
            <a:spLocks/>
          </p:cNvSpPr>
          <p:nvPr/>
        </p:nvSpPr>
        <p:spPr>
          <a:xfrm>
            <a:off x="4600450" y="3381999"/>
            <a:ext cx="4412974" cy="7873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00050" indent="-285750" algn="ctr">
              <a:buClr>
                <a:srgbClr val="000000"/>
              </a:buClr>
              <a:buSzPts val="1800"/>
              <a:buFont typeface="Wingdings" panose="05000000000000000000" pitchFamily="2"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Outil de gestion de projets </a:t>
            </a:r>
          </a:p>
          <a:p>
            <a:pPr marL="114300" algn="ctr">
              <a:buClr>
                <a:srgbClr val="000000"/>
              </a:buClr>
              <a:buSzPts val="1800"/>
            </a:pPr>
            <a:r>
              <a:rPr lang="fr-FR" sz="1600" b="1" dirty="0">
                <a:solidFill>
                  <a:srgbClr val="FF0000"/>
                </a:solidFill>
                <a:latin typeface="Verdana" panose="020B0604030504040204" pitchFamily="34" charset="0"/>
                <a:ea typeface="Verdana" panose="020B0604030504040204" pitchFamily="34" charset="0"/>
                <a:cs typeface="Droid Sans"/>
                <a:sym typeface="Droid Sans"/>
              </a:rPr>
              <a:t> </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(statistiques, tableaux de bord, etc.) ;</a:t>
            </a:r>
          </a:p>
        </p:txBody>
      </p:sp>
    </p:spTree>
    <p:extLst>
      <p:ext uri="{BB962C8B-B14F-4D97-AF65-F5344CB8AC3E}">
        <p14:creationId xmlns:p14="http://schemas.microsoft.com/office/powerpoint/2010/main" val="1030442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ctrTitle" idx="4294967295"/>
          </p:nvPr>
        </p:nvSpPr>
        <p:spPr>
          <a:xfrm>
            <a:off x="86139" y="769426"/>
            <a:ext cx="5161722" cy="1048489"/>
          </a:xfrm>
          <a:prstGeom prst="rect">
            <a:avLst/>
          </a:prstGeom>
        </p:spPr>
        <p:txBody>
          <a:bodyPr spcFirstLastPara="1" wrap="square" lIns="91425" tIns="91425" rIns="91425" bIns="91425" anchor="t" anchorCtr="0">
            <a:noAutofit/>
          </a:bodyPr>
          <a:lstStyle/>
          <a:p>
            <a:pPr marL="400050" lvl="0" indent="-285750" algn="ctr">
              <a:buClr>
                <a:srgbClr val="000000"/>
              </a:buClr>
              <a:buSzPts val="1800"/>
              <a:buFont typeface="Wingdings" panose="05000000000000000000" pitchFamily="2" charset="2"/>
              <a:buChar char="q"/>
            </a:pP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Automatisation de </a:t>
            </a:r>
            <a:r>
              <a:rPr lang="fr" sz="1600" b="1" dirty="0">
                <a:solidFill>
                  <a:srgbClr val="FF0000"/>
                </a:solidFill>
                <a:latin typeface="Verdana" panose="020B0604030504040204" pitchFamily="34" charset="0"/>
                <a:ea typeface="Verdana" panose="020B0604030504040204" pitchFamily="34" charset="0"/>
                <a:cs typeface="Droid Sans"/>
                <a:sym typeface="Droid Sans"/>
              </a:rPr>
              <a:t>l’archivage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pérenne </a:t>
            </a:r>
            <a:br>
              <a:rPr lang="fr" sz="1600" b="1" dirty="0" smtClean="0">
                <a:solidFill>
                  <a:srgbClr val="FF0000"/>
                </a:solidFill>
                <a:latin typeface="Verdana" panose="020B0604030504040204" pitchFamily="34" charset="0"/>
                <a:ea typeface="Verdana" panose="020B0604030504040204" pitchFamily="34" charset="0"/>
                <a:cs typeface="Droid Sans"/>
                <a:sym typeface="Droid Sans"/>
              </a:rPr>
            </a:b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ou du </a:t>
            </a:r>
            <a:r>
              <a:rPr lang="fr" sz="1600" b="1" dirty="0">
                <a:solidFill>
                  <a:srgbClr val="FF0000"/>
                </a:solidFill>
                <a:latin typeface="Verdana" panose="020B0604030504040204" pitchFamily="34" charset="0"/>
                <a:ea typeface="Verdana" panose="020B0604030504040204" pitchFamily="34" charset="0"/>
                <a:cs typeface="Droid Sans"/>
                <a:sym typeface="Droid Sans"/>
              </a:rPr>
              <a:t>stockage local,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
            </a:r>
            <a:br>
              <a:rPr lang="fr" sz="1600" b="1" dirty="0" smtClean="0">
                <a:solidFill>
                  <a:srgbClr val="FF0000"/>
                </a:solidFill>
                <a:latin typeface="Verdana" panose="020B0604030504040204" pitchFamily="34" charset="0"/>
                <a:ea typeface="Verdana" panose="020B0604030504040204" pitchFamily="34" charset="0"/>
                <a:cs typeface="Droid Sans"/>
                <a:sym typeface="Droid Sans"/>
              </a:rPr>
            </a:b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de </a:t>
            </a:r>
            <a:r>
              <a:rPr lang="fr" sz="1600" b="1" dirty="0">
                <a:solidFill>
                  <a:srgbClr val="FF0000"/>
                </a:solidFill>
                <a:latin typeface="Verdana" panose="020B0604030504040204" pitchFamily="34" charset="0"/>
                <a:ea typeface="Verdana" panose="020B0604030504040204" pitchFamily="34" charset="0"/>
                <a:cs typeface="Droid Sans"/>
                <a:sym typeface="Droid Sans"/>
              </a:rPr>
              <a:t>la diffusion après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validation</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 ;</a:t>
            </a:r>
            <a:endParaRPr sz="1600" b="1" dirty="0">
              <a:solidFill>
                <a:srgbClr val="FF0000"/>
              </a:solidFill>
              <a:latin typeface="Verdana" panose="020B0604030504040204" pitchFamily="34" charset="0"/>
              <a:ea typeface="Verdana" panose="020B0604030504040204" pitchFamily="34" charset="0"/>
              <a:cs typeface="Droid Sans"/>
              <a:sym typeface="Droid Sans"/>
            </a:endParaRPr>
          </a:p>
          <a:p>
            <a:pPr marL="0" lvl="0" indent="0" algn="l" rtl="0">
              <a:spcBef>
                <a:spcPts val="0"/>
              </a:spcBef>
              <a:spcAft>
                <a:spcPts val="0"/>
              </a:spcAft>
              <a:buNone/>
            </a:pPr>
            <a:endParaRPr sz="1800" dirty="0">
              <a:solidFill>
                <a:srgbClr val="000000"/>
              </a:solidFill>
              <a:latin typeface="Droid Sans"/>
              <a:ea typeface="Droid Sans"/>
              <a:cs typeface="Droid Sans"/>
              <a:sym typeface="Droid Sans"/>
            </a:endParaRPr>
          </a:p>
        </p:txBody>
      </p:sp>
      <p:pic>
        <p:nvPicPr>
          <p:cNvPr id="81" name="Google Shape;81;p16"/>
          <p:cNvPicPr preferRelativeResize="0"/>
          <p:nvPr/>
        </p:nvPicPr>
        <p:blipFill>
          <a:blip r:embed="rId3">
            <a:alphaModFix/>
          </a:blip>
          <a:stretch>
            <a:fillRect/>
          </a:stretch>
        </p:blipFill>
        <p:spPr>
          <a:xfrm>
            <a:off x="7178925" y="4418100"/>
            <a:ext cx="1959400" cy="707775"/>
          </a:xfrm>
          <a:prstGeom prst="rect">
            <a:avLst/>
          </a:prstGeom>
          <a:noFill/>
          <a:ln>
            <a:noFill/>
          </a:ln>
        </p:spPr>
      </p:pic>
      <p:sp>
        <p:nvSpPr>
          <p:cNvPr id="82" name="Google Shape;82;p16"/>
          <p:cNvSpPr txBox="1">
            <a:spLocks noGrp="1"/>
          </p:cNvSpPr>
          <p:nvPr>
            <p:ph type="ctrTitle" idx="4294967295"/>
          </p:nvPr>
        </p:nvSpPr>
        <p:spPr>
          <a:xfrm>
            <a:off x="165927" y="61407"/>
            <a:ext cx="8520600" cy="5457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fr" sz="2400" b="1" dirty="0">
                <a:solidFill>
                  <a:schemeClr val="bg2"/>
                </a:solidFill>
                <a:latin typeface="Verdana" panose="020B0604030504040204" pitchFamily="34" charset="0"/>
                <a:ea typeface="Verdana" panose="020B0604030504040204" pitchFamily="34" charset="0"/>
                <a:cs typeface="Didact Gothic"/>
                <a:sym typeface="Didact Gothic"/>
              </a:rPr>
              <a:t>Avantages organisationnels</a:t>
            </a:r>
            <a:endParaRPr sz="2400" b="1" dirty="0">
              <a:solidFill>
                <a:schemeClr val="bg2"/>
              </a:solidFill>
              <a:latin typeface="Verdana" panose="020B0604030504040204" pitchFamily="34" charset="0"/>
              <a:ea typeface="Verdana" panose="020B0604030504040204" pitchFamily="34" charset="0"/>
              <a:cs typeface="Didact Gothic"/>
              <a:sym typeface="Didact Gothic"/>
            </a:endParaRPr>
          </a:p>
        </p:txBody>
      </p:sp>
      <p:sp>
        <p:nvSpPr>
          <p:cNvPr id="7" name="Google Shape;80;p16"/>
          <p:cNvSpPr txBox="1">
            <a:spLocks/>
          </p:cNvSpPr>
          <p:nvPr/>
        </p:nvSpPr>
        <p:spPr>
          <a:xfrm>
            <a:off x="5247861" y="3303438"/>
            <a:ext cx="3819968" cy="11253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00050" indent="-285750" algn="ctr">
              <a:buClr>
                <a:srgbClr val="000000"/>
              </a:buClr>
              <a:buSzPts val="1800"/>
              <a:buFont typeface="Wingdings" panose="05000000000000000000" pitchFamily="2"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Mise en place d’une communauté d’utilisateurs, partage des savoir-faire.</a:t>
            </a:r>
            <a:endParaRPr lang="fr-FR" sz="1600" b="1" dirty="0">
              <a:solidFill>
                <a:srgbClr val="FF0000"/>
              </a:solidFill>
              <a:latin typeface="Verdana" panose="020B0604030504040204" pitchFamily="34" charset="0"/>
              <a:ea typeface="Verdana" panose="020B0604030504040204" pitchFamily="34" charset="0"/>
              <a:cs typeface="Droid Sans"/>
              <a:sym typeface="Droid Sans"/>
            </a:endParaRPr>
          </a:p>
        </p:txBody>
      </p:sp>
      <p:pic>
        <p:nvPicPr>
          <p:cNvPr id="8" name="Google Shape;164;p27"/>
          <p:cNvPicPr preferRelativeResize="0"/>
          <p:nvPr/>
        </p:nvPicPr>
        <p:blipFill rotWithShape="1">
          <a:blip r:embed="rId4">
            <a:alphaModFix/>
          </a:blip>
          <a:srcRect/>
          <a:stretch/>
        </p:blipFill>
        <p:spPr>
          <a:xfrm>
            <a:off x="5317406" y="1164438"/>
            <a:ext cx="3658428" cy="2139000"/>
          </a:xfrm>
          <a:prstGeom prst="rect">
            <a:avLst/>
          </a:prstGeom>
          <a:noFill/>
          <a:ln>
            <a:noFill/>
          </a:ln>
        </p:spPr>
      </p:pic>
      <p:pic>
        <p:nvPicPr>
          <p:cNvPr id="2" name="Image 1"/>
          <p:cNvPicPr>
            <a:picLocks noChangeAspect="1"/>
          </p:cNvPicPr>
          <p:nvPr/>
        </p:nvPicPr>
        <p:blipFill>
          <a:blip r:embed="rId5"/>
          <a:stretch>
            <a:fillRect/>
          </a:stretch>
        </p:blipFill>
        <p:spPr>
          <a:xfrm>
            <a:off x="1171948" y="1817915"/>
            <a:ext cx="3254279" cy="3225816"/>
          </a:xfrm>
          <a:prstGeom prst="rect">
            <a:avLst/>
          </a:prstGeom>
        </p:spPr>
      </p:pic>
    </p:spTree>
    <p:extLst>
      <p:ext uri="{BB962C8B-B14F-4D97-AF65-F5344CB8AC3E}">
        <p14:creationId xmlns:p14="http://schemas.microsoft.com/office/powerpoint/2010/main" val="3761903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6"/>
        <p:cNvGrpSpPr/>
        <p:nvPr/>
      </p:nvGrpSpPr>
      <p:grpSpPr>
        <a:xfrm>
          <a:off x="0" y="0"/>
          <a:ext cx="0" cy="0"/>
          <a:chOff x="0" y="0"/>
          <a:chExt cx="0" cy="0"/>
        </a:xfrm>
      </p:grpSpPr>
      <p:sp>
        <p:nvSpPr>
          <p:cNvPr id="87" name="Google Shape;87;p17"/>
          <p:cNvSpPr txBox="1">
            <a:spLocks noGrp="1"/>
          </p:cNvSpPr>
          <p:nvPr>
            <p:ph type="ctrTitle" idx="4294967295"/>
          </p:nvPr>
        </p:nvSpPr>
        <p:spPr>
          <a:xfrm>
            <a:off x="0" y="1941016"/>
            <a:ext cx="8848901" cy="749176"/>
          </a:xfrm>
          <a:prstGeom prst="rect">
            <a:avLst/>
          </a:prstGeom>
        </p:spPr>
        <p:txBody>
          <a:bodyPr spcFirstLastPara="1" wrap="square" lIns="91425" tIns="91425" rIns="91425" bIns="91425" anchor="t" anchorCtr="0">
            <a:noAutofit/>
          </a:bodyPr>
          <a:lstStyle/>
          <a:p>
            <a:pPr marL="114300" lvl="0" algn="l" rtl="0">
              <a:spcBef>
                <a:spcPts val="0"/>
              </a:spcBef>
              <a:spcAft>
                <a:spcPts val="0"/>
              </a:spcAft>
              <a:buClr>
                <a:srgbClr val="000000"/>
              </a:buClr>
              <a:buSzPts val="1800"/>
            </a:pPr>
            <a:r>
              <a:rPr lang="fr-FR" sz="1800" dirty="0">
                <a:solidFill>
                  <a:srgbClr val="000000"/>
                </a:solidFill>
                <a:latin typeface="Droid Sans"/>
                <a:ea typeface="Droid Sans"/>
                <a:cs typeface="Droid Sans"/>
                <a:sym typeface="Droid Sans"/>
              </a:rPr>
              <a:t/>
            </a:r>
            <a:br>
              <a:rPr lang="fr-FR" sz="1800" dirty="0">
                <a:solidFill>
                  <a:srgbClr val="000000"/>
                </a:solidFill>
                <a:latin typeface="Droid Sans"/>
                <a:ea typeface="Droid Sans"/>
                <a:cs typeface="Droid Sans"/>
                <a:sym typeface="Droid Sans"/>
              </a:rPr>
            </a:br>
            <a:r>
              <a:rPr lang="fr-FR" sz="1800" dirty="0">
                <a:solidFill>
                  <a:srgbClr val="000000"/>
                </a:solidFill>
                <a:latin typeface="Droid Sans"/>
                <a:ea typeface="Droid Sans"/>
                <a:cs typeface="Droid Sans"/>
                <a:sym typeface="Droid Sans"/>
              </a:rPr>
              <a:t/>
            </a:r>
            <a:br>
              <a:rPr lang="fr-FR" sz="1800" dirty="0">
                <a:solidFill>
                  <a:srgbClr val="000000"/>
                </a:solidFill>
                <a:latin typeface="Droid Sans"/>
                <a:ea typeface="Droid Sans"/>
                <a:cs typeface="Droid Sans"/>
                <a:sym typeface="Droid Sans"/>
              </a:rPr>
            </a:br>
            <a:endParaRPr sz="1800" dirty="0">
              <a:solidFill>
                <a:srgbClr val="000000"/>
              </a:solidFill>
              <a:latin typeface="Droid Sans"/>
              <a:ea typeface="Droid Sans"/>
              <a:cs typeface="Droid Sans"/>
              <a:sym typeface="Droid Sans"/>
            </a:endParaRPr>
          </a:p>
        </p:txBody>
      </p:sp>
      <p:sp>
        <p:nvSpPr>
          <p:cNvPr id="88" name="Google Shape;88;p17"/>
          <p:cNvSpPr txBox="1">
            <a:spLocks noGrp="1"/>
          </p:cNvSpPr>
          <p:nvPr>
            <p:ph type="ctrTitle" idx="4294967295"/>
          </p:nvPr>
        </p:nvSpPr>
        <p:spPr>
          <a:xfrm>
            <a:off x="0" y="85262"/>
            <a:ext cx="8520600" cy="4782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fr" sz="2400" b="1" dirty="0">
                <a:solidFill>
                  <a:schemeClr val="bg2"/>
                </a:solidFill>
                <a:latin typeface="Verdana" panose="020B0604030504040204" pitchFamily="34" charset="0"/>
                <a:ea typeface="Verdana" panose="020B0604030504040204" pitchFamily="34" charset="0"/>
                <a:cs typeface="Didact Gothic"/>
                <a:sym typeface="Didact Gothic"/>
              </a:rPr>
              <a:t>Avantages techniques et financiers</a:t>
            </a:r>
            <a:endParaRPr sz="2400" b="1" dirty="0">
              <a:solidFill>
                <a:schemeClr val="bg2"/>
              </a:solidFill>
              <a:latin typeface="Verdana" panose="020B0604030504040204" pitchFamily="34" charset="0"/>
              <a:ea typeface="Verdana" panose="020B0604030504040204" pitchFamily="34" charset="0"/>
              <a:cs typeface="Didact Gothic"/>
              <a:sym typeface="Didact Gothic"/>
            </a:endParaRPr>
          </a:p>
        </p:txBody>
      </p:sp>
      <p:pic>
        <p:nvPicPr>
          <p:cNvPr id="89" name="Google Shape;89;p17"/>
          <p:cNvPicPr preferRelativeResize="0"/>
          <p:nvPr/>
        </p:nvPicPr>
        <p:blipFill>
          <a:blip r:embed="rId3">
            <a:alphaModFix/>
          </a:blip>
          <a:stretch>
            <a:fillRect/>
          </a:stretch>
        </p:blipFill>
        <p:spPr>
          <a:xfrm>
            <a:off x="7178925" y="4418100"/>
            <a:ext cx="1959400" cy="707775"/>
          </a:xfrm>
          <a:prstGeom prst="rect">
            <a:avLst/>
          </a:prstGeom>
          <a:noFill/>
          <a:ln>
            <a:noFill/>
          </a:ln>
        </p:spPr>
      </p:pic>
      <p:sp>
        <p:nvSpPr>
          <p:cNvPr id="5" name="Google Shape;87;p17"/>
          <p:cNvSpPr txBox="1">
            <a:spLocks/>
          </p:cNvSpPr>
          <p:nvPr/>
        </p:nvSpPr>
        <p:spPr>
          <a:xfrm>
            <a:off x="205409" y="696433"/>
            <a:ext cx="8848901" cy="6779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00050" indent="-285750" algn="ctr">
              <a:buClr>
                <a:srgbClr val="000000"/>
              </a:buClr>
              <a:buSzPts val="1800"/>
              <a:buFont typeface="Wingdings" panose="05000000000000000000" pitchFamily="2" charset="2"/>
              <a:buChar char="q"/>
            </a:pP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Performances d’affichage des images, </a:t>
            </a:r>
          </a:p>
          <a:p>
            <a:pPr marL="114300" algn="ctr">
              <a:buClr>
                <a:srgbClr val="000000"/>
              </a:buClr>
              <a:buSzPts val="1800"/>
            </a:pPr>
            <a:r>
              <a:rPr lang="fr-FR" sz="1600" b="1" dirty="0">
                <a:solidFill>
                  <a:srgbClr val="FF0000"/>
                </a:solidFill>
                <a:latin typeface="Verdana" panose="020B0604030504040204" pitchFamily="34" charset="0"/>
                <a:ea typeface="Verdana" panose="020B0604030504040204" pitchFamily="34" charset="0"/>
                <a:cs typeface="Droid Sans"/>
                <a:sym typeface="Droid Sans"/>
              </a:rPr>
              <a:t> </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 y compris pour les formats spécifiques (JP2) ;</a:t>
            </a:r>
            <a:r>
              <a:rPr lang="fr-FR" sz="1600" b="1" dirty="0" smtClean="0">
                <a:solidFill>
                  <a:srgbClr val="000000"/>
                </a:solidFill>
                <a:latin typeface="Verdana" panose="020B0604030504040204" pitchFamily="34" charset="0"/>
                <a:ea typeface="Verdana" panose="020B0604030504040204" pitchFamily="34" charset="0"/>
                <a:cs typeface="Droid Sans"/>
                <a:sym typeface="Droid Sans"/>
              </a:rPr>
              <a:t/>
            </a:r>
            <a:br>
              <a:rPr lang="fr-FR" sz="1600" b="1" dirty="0" smtClean="0">
                <a:solidFill>
                  <a:srgbClr val="000000"/>
                </a:solidFill>
                <a:latin typeface="Verdana" panose="020B0604030504040204" pitchFamily="34" charset="0"/>
                <a:ea typeface="Verdana" panose="020B0604030504040204" pitchFamily="34" charset="0"/>
                <a:cs typeface="Droid Sans"/>
                <a:sym typeface="Droid Sans"/>
              </a:rPr>
            </a:br>
            <a:r>
              <a:rPr lang="fr-FR" sz="1600" dirty="0" smtClean="0">
                <a:solidFill>
                  <a:srgbClr val="000000"/>
                </a:solidFill>
                <a:latin typeface="Verdana" panose="020B0604030504040204" pitchFamily="34" charset="0"/>
                <a:ea typeface="Verdana" panose="020B0604030504040204" pitchFamily="34" charset="0"/>
                <a:cs typeface="Droid Sans"/>
                <a:sym typeface="Droid Sans"/>
              </a:rPr>
              <a:t/>
            </a:r>
            <a:br>
              <a:rPr lang="fr-FR" sz="1600" dirty="0" smtClean="0">
                <a:solidFill>
                  <a:srgbClr val="000000"/>
                </a:solidFill>
                <a:latin typeface="Verdana" panose="020B0604030504040204" pitchFamily="34" charset="0"/>
                <a:ea typeface="Verdana" panose="020B0604030504040204" pitchFamily="34" charset="0"/>
                <a:cs typeface="Droid Sans"/>
                <a:sym typeface="Droid Sans"/>
              </a:rPr>
            </a:br>
            <a:endParaRPr lang="fr-FR" sz="1600" dirty="0">
              <a:solidFill>
                <a:srgbClr val="000000"/>
              </a:solidFill>
              <a:latin typeface="Verdana" panose="020B0604030504040204" pitchFamily="34" charset="0"/>
              <a:ea typeface="Verdana" panose="020B0604030504040204" pitchFamily="34" charset="0"/>
              <a:cs typeface="Droid Sans"/>
              <a:sym typeface="Droid Sans"/>
            </a:endParaRPr>
          </a:p>
        </p:txBody>
      </p:sp>
      <p:pic>
        <p:nvPicPr>
          <p:cNvPr id="9" name="Google Shape;89;p16"/>
          <p:cNvPicPr preferRelativeResize="0"/>
          <p:nvPr/>
        </p:nvPicPr>
        <p:blipFill rotWithShape="1">
          <a:blip r:embed="rId4">
            <a:alphaModFix/>
          </a:blip>
          <a:srcRect/>
          <a:stretch/>
        </p:blipFill>
        <p:spPr>
          <a:xfrm>
            <a:off x="78694" y="1470992"/>
            <a:ext cx="2584174" cy="3403092"/>
          </a:xfrm>
          <a:prstGeom prst="rect">
            <a:avLst/>
          </a:prstGeom>
          <a:noFill/>
          <a:ln>
            <a:noFill/>
          </a:ln>
        </p:spPr>
      </p:pic>
      <p:pic>
        <p:nvPicPr>
          <p:cNvPr id="10" name="Google Shape;90;p16"/>
          <p:cNvPicPr preferRelativeResize="0"/>
          <p:nvPr/>
        </p:nvPicPr>
        <p:blipFill>
          <a:blip r:embed="rId5">
            <a:alphaModFix/>
          </a:blip>
          <a:stretch>
            <a:fillRect/>
          </a:stretch>
        </p:blipFill>
        <p:spPr>
          <a:xfrm>
            <a:off x="2741560" y="1470991"/>
            <a:ext cx="2584142" cy="3403093"/>
          </a:xfrm>
          <a:prstGeom prst="rect">
            <a:avLst/>
          </a:prstGeom>
          <a:noFill/>
          <a:ln>
            <a:noFill/>
          </a:ln>
        </p:spPr>
      </p:pic>
      <p:pic>
        <p:nvPicPr>
          <p:cNvPr id="11" name="Google Shape;197;p29"/>
          <p:cNvPicPr preferRelativeResize="0"/>
          <p:nvPr/>
        </p:nvPicPr>
        <p:blipFill>
          <a:blip r:embed="rId6">
            <a:alphaModFix/>
          </a:blip>
          <a:stretch>
            <a:fillRect/>
          </a:stretch>
        </p:blipFill>
        <p:spPr>
          <a:xfrm>
            <a:off x="5483087" y="1846238"/>
            <a:ext cx="3448640" cy="251203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6"/>
        <p:cNvGrpSpPr/>
        <p:nvPr/>
      </p:nvGrpSpPr>
      <p:grpSpPr>
        <a:xfrm>
          <a:off x="0" y="0"/>
          <a:ext cx="0" cy="0"/>
          <a:chOff x="0" y="0"/>
          <a:chExt cx="0" cy="0"/>
        </a:xfrm>
      </p:grpSpPr>
      <p:pic>
        <p:nvPicPr>
          <p:cNvPr id="5" name="Google Shape;103;p18"/>
          <p:cNvPicPr preferRelativeResize="0"/>
          <p:nvPr/>
        </p:nvPicPr>
        <p:blipFill>
          <a:blip r:embed="rId3">
            <a:alphaModFix/>
          </a:blip>
          <a:stretch>
            <a:fillRect/>
          </a:stretch>
        </p:blipFill>
        <p:spPr>
          <a:xfrm>
            <a:off x="8302486" y="14375"/>
            <a:ext cx="797993" cy="758652"/>
          </a:xfrm>
          <a:prstGeom prst="rect">
            <a:avLst/>
          </a:prstGeom>
          <a:noFill/>
          <a:ln>
            <a:noFill/>
          </a:ln>
        </p:spPr>
      </p:pic>
      <p:sp>
        <p:nvSpPr>
          <p:cNvPr id="87" name="Google Shape;87;p17"/>
          <p:cNvSpPr txBox="1">
            <a:spLocks noGrp="1"/>
          </p:cNvSpPr>
          <p:nvPr>
            <p:ph type="ctrTitle" idx="4294967295"/>
          </p:nvPr>
        </p:nvSpPr>
        <p:spPr>
          <a:xfrm>
            <a:off x="556591" y="701938"/>
            <a:ext cx="6884506" cy="802185"/>
          </a:xfrm>
          <a:prstGeom prst="rect">
            <a:avLst/>
          </a:prstGeom>
        </p:spPr>
        <p:txBody>
          <a:bodyPr spcFirstLastPara="1" wrap="square" lIns="91425" tIns="91425" rIns="91425" bIns="91425" anchor="t" anchorCtr="0">
            <a:noAutofit/>
          </a:bodyPr>
          <a:lstStyle/>
          <a:p>
            <a:pPr marL="400050" lvl="0" indent="-285750" algn="ctr" rtl="0">
              <a:spcBef>
                <a:spcPts val="0"/>
              </a:spcBef>
              <a:spcAft>
                <a:spcPts val="0"/>
              </a:spcAft>
              <a:buClr>
                <a:srgbClr val="000000"/>
              </a:buClr>
              <a:buSzPts val="1800"/>
              <a:buFont typeface="Wingdings" panose="05000000000000000000" pitchFamily="2" charset="2"/>
              <a:buChar char="q"/>
            </a:pP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Contrôle qualité </a:t>
            </a:r>
            <a:r>
              <a:rPr lang="fr" sz="1600" b="1" dirty="0">
                <a:solidFill>
                  <a:srgbClr val="FF0000"/>
                </a:solidFill>
                <a:latin typeface="Verdana" panose="020B0604030504040204" pitchFamily="34" charset="0"/>
                <a:ea typeface="Verdana" panose="020B0604030504040204" pitchFamily="34" charset="0"/>
                <a:cs typeface="Droid Sans"/>
                <a:sym typeface="Droid Sans"/>
              </a:rPr>
              <a:t>plus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fiable </a:t>
            </a:r>
            <a:r>
              <a:rPr lang="fr" sz="1600" b="1" dirty="0">
                <a:solidFill>
                  <a:srgbClr val="FF0000"/>
                </a:solidFill>
                <a:latin typeface="Verdana" panose="020B0604030504040204" pitchFamily="34" charset="0"/>
                <a:ea typeface="Verdana" panose="020B0604030504040204" pitchFamily="34" charset="0"/>
                <a:cs typeface="Droid Sans"/>
                <a:sym typeface="Droid Sans"/>
              </a:rPr>
              <a:t>grâce aux contrôles automatiques à l’import (nommage, séquençage, intégrité du format,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résolution</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 etc.</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 ;</a:t>
            </a:r>
            <a:endParaRPr sz="1600" b="1" dirty="0">
              <a:solidFill>
                <a:srgbClr val="FF0000"/>
              </a:solidFill>
              <a:latin typeface="Verdana" panose="020B0604030504040204" pitchFamily="34" charset="0"/>
              <a:ea typeface="Verdana" panose="020B0604030504040204" pitchFamily="34" charset="0"/>
              <a:cs typeface="Droid Sans"/>
              <a:sym typeface="Droid Sans"/>
            </a:endParaRPr>
          </a:p>
          <a:p>
            <a:pPr marL="457200" lvl="0" indent="-342900" algn="ctr" rtl="0">
              <a:spcBef>
                <a:spcPts val="0"/>
              </a:spcBef>
              <a:spcAft>
                <a:spcPts val="0"/>
              </a:spcAft>
              <a:buSzPts val="1800"/>
              <a:buFont typeface="Droid Sans"/>
              <a:buChar char="●"/>
            </a:pPr>
            <a:endParaRPr sz="1800" dirty="0">
              <a:solidFill>
                <a:srgbClr val="000000"/>
              </a:solidFill>
              <a:latin typeface="Droid Sans"/>
              <a:ea typeface="Droid Sans"/>
              <a:cs typeface="Droid Sans"/>
              <a:sym typeface="Droid Sans"/>
            </a:endParaRPr>
          </a:p>
        </p:txBody>
      </p:sp>
      <p:sp>
        <p:nvSpPr>
          <p:cNvPr id="88" name="Google Shape;88;p17"/>
          <p:cNvSpPr txBox="1">
            <a:spLocks noGrp="1"/>
          </p:cNvSpPr>
          <p:nvPr>
            <p:ph type="ctrTitle" idx="4294967295"/>
          </p:nvPr>
        </p:nvSpPr>
        <p:spPr>
          <a:xfrm>
            <a:off x="78160" y="76325"/>
            <a:ext cx="8434461" cy="4782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fr" sz="2400" b="1" dirty="0">
                <a:solidFill>
                  <a:schemeClr val="bg2"/>
                </a:solidFill>
                <a:latin typeface="Verdana" panose="020B0604030504040204" pitchFamily="34" charset="0"/>
                <a:ea typeface="Verdana" panose="020B0604030504040204" pitchFamily="34" charset="0"/>
                <a:cs typeface="Didact Gothic"/>
                <a:sym typeface="Didact Gothic"/>
              </a:rPr>
              <a:t>Avantages techniques et financiers</a:t>
            </a:r>
            <a:endParaRPr sz="2400" b="1" dirty="0">
              <a:solidFill>
                <a:schemeClr val="bg2"/>
              </a:solidFill>
              <a:latin typeface="Verdana" panose="020B0604030504040204" pitchFamily="34" charset="0"/>
              <a:ea typeface="Verdana" panose="020B0604030504040204" pitchFamily="34" charset="0"/>
              <a:cs typeface="Didact Gothic"/>
              <a:sym typeface="Didact Gothic"/>
            </a:endParaRPr>
          </a:p>
        </p:txBody>
      </p:sp>
      <p:pic>
        <p:nvPicPr>
          <p:cNvPr id="89" name="Google Shape;89;p17"/>
          <p:cNvPicPr preferRelativeResize="0"/>
          <p:nvPr/>
        </p:nvPicPr>
        <p:blipFill>
          <a:blip r:embed="rId4">
            <a:alphaModFix/>
          </a:blip>
          <a:stretch>
            <a:fillRect/>
          </a:stretch>
        </p:blipFill>
        <p:spPr>
          <a:xfrm>
            <a:off x="7178925" y="4418100"/>
            <a:ext cx="1959400" cy="707775"/>
          </a:xfrm>
          <a:prstGeom prst="rect">
            <a:avLst/>
          </a:prstGeom>
          <a:noFill/>
          <a:ln>
            <a:noFill/>
          </a:ln>
        </p:spPr>
      </p:pic>
      <p:pic>
        <p:nvPicPr>
          <p:cNvPr id="6" name="Google Shape;152;p24"/>
          <p:cNvPicPr preferRelativeResize="0"/>
          <p:nvPr/>
        </p:nvPicPr>
        <p:blipFill>
          <a:blip r:embed="rId5">
            <a:alphaModFix/>
          </a:blip>
          <a:stretch>
            <a:fillRect/>
          </a:stretch>
        </p:blipFill>
        <p:spPr>
          <a:xfrm>
            <a:off x="5639319" y="2723162"/>
            <a:ext cx="3257325" cy="1573775"/>
          </a:xfrm>
          <a:prstGeom prst="rect">
            <a:avLst/>
          </a:prstGeom>
          <a:noFill/>
          <a:ln>
            <a:noFill/>
          </a:ln>
        </p:spPr>
      </p:pic>
      <p:pic>
        <p:nvPicPr>
          <p:cNvPr id="7" name="Google Shape;164;p25"/>
          <p:cNvPicPr preferRelativeResize="0"/>
          <p:nvPr/>
        </p:nvPicPr>
        <p:blipFill>
          <a:blip r:embed="rId6">
            <a:alphaModFix/>
          </a:blip>
          <a:stretch>
            <a:fillRect/>
          </a:stretch>
        </p:blipFill>
        <p:spPr>
          <a:xfrm>
            <a:off x="5513884" y="1798949"/>
            <a:ext cx="3508196" cy="803050"/>
          </a:xfrm>
          <a:prstGeom prst="rect">
            <a:avLst/>
          </a:prstGeom>
          <a:noFill/>
          <a:ln>
            <a:noFill/>
          </a:ln>
        </p:spPr>
      </p:pic>
      <p:pic>
        <p:nvPicPr>
          <p:cNvPr id="8" name="Google Shape;173;p26"/>
          <p:cNvPicPr preferRelativeResize="0"/>
          <p:nvPr/>
        </p:nvPicPr>
        <p:blipFill>
          <a:blip r:embed="rId7">
            <a:alphaModFix/>
          </a:blip>
          <a:stretch>
            <a:fillRect/>
          </a:stretch>
        </p:blipFill>
        <p:spPr>
          <a:xfrm>
            <a:off x="-4232" y="1969164"/>
            <a:ext cx="3081131" cy="2448936"/>
          </a:xfrm>
          <a:prstGeom prst="rect">
            <a:avLst/>
          </a:prstGeom>
          <a:noFill/>
          <a:ln>
            <a:noFill/>
          </a:ln>
        </p:spPr>
      </p:pic>
      <p:pic>
        <p:nvPicPr>
          <p:cNvPr id="9" name="Google Shape;219;p32"/>
          <p:cNvPicPr preferRelativeResize="0"/>
          <p:nvPr/>
        </p:nvPicPr>
        <p:blipFill>
          <a:blip r:embed="rId8">
            <a:alphaModFix/>
          </a:blip>
          <a:stretch>
            <a:fillRect/>
          </a:stretch>
        </p:blipFill>
        <p:spPr>
          <a:xfrm>
            <a:off x="3195986" y="1969164"/>
            <a:ext cx="2198811" cy="2407140"/>
          </a:xfrm>
          <a:prstGeom prst="rect">
            <a:avLst/>
          </a:prstGeom>
          <a:noFill/>
          <a:ln>
            <a:noFill/>
          </a:ln>
        </p:spPr>
      </p:pic>
    </p:spTree>
    <p:extLst>
      <p:ext uri="{BB962C8B-B14F-4D97-AF65-F5344CB8AC3E}">
        <p14:creationId xmlns:p14="http://schemas.microsoft.com/office/powerpoint/2010/main" val="1319124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6"/>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0" y="596423"/>
            <a:ext cx="9138325" cy="4737577"/>
          </a:xfrm>
          <a:prstGeom prst="rect">
            <a:avLst/>
          </a:prstGeom>
        </p:spPr>
      </p:pic>
      <p:sp>
        <p:nvSpPr>
          <p:cNvPr id="87" name="Google Shape;87;p17"/>
          <p:cNvSpPr txBox="1">
            <a:spLocks noGrp="1"/>
          </p:cNvSpPr>
          <p:nvPr>
            <p:ph type="ctrTitle" idx="4294967295"/>
          </p:nvPr>
        </p:nvSpPr>
        <p:spPr>
          <a:xfrm>
            <a:off x="4966853" y="666611"/>
            <a:ext cx="3997038" cy="732391"/>
          </a:xfrm>
          <a:prstGeom prst="rect">
            <a:avLst/>
          </a:prstGeom>
        </p:spPr>
        <p:txBody>
          <a:bodyPr spcFirstLastPara="1" wrap="square" lIns="91425" tIns="91425" rIns="91425" bIns="91425" anchor="t" anchorCtr="0">
            <a:noAutofit/>
          </a:bodyPr>
          <a:lstStyle/>
          <a:p>
            <a:pPr marL="400050" lvl="0" indent="-285750" algn="ctr" rtl="0">
              <a:spcBef>
                <a:spcPts val="0"/>
              </a:spcBef>
              <a:spcAft>
                <a:spcPts val="0"/>
              </a:spcAft>
              <a:buClr>
                <a:srgbClr val="000000"/>
              </a:buClr>
              <a:buSzPts val="1800"/>
              <a:buFont typeface="Wingdings" panose="05000000000000000000" pitchFamily="2" charset="2"/>
              <a:buChar char="q"/>
            </a:pP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Harmonisation </a:t>
            </a:r>
            <a:r>
              <a:rPr lang="fr" sz="1600" b="1" dirty="0">
                <a:solidFill>
                  <a:srgbClr val="FF0000"/>
                </a:solidFill>
                <a:latin typeface="Verdana" panose="020B0604030504040204" pitchFamily="34" charset="0"/>
                <a:ea typeface="Verdana" panose="020B0604030504040204" pitchFamily="34" charset="0"/>
                <a:cs typeface="Droid Sans"/>
                <a:sym typeface="Droid Sans"/>
              </a:rPr>
              <a:t>des pratiques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
            </a:r>
            <a:br>
              <a:rPr lang="fr" sz="1600" b="1" dirty="0" smtClean="0">
                <a:solidFill>
                  <a:srgbClr val="FF0000"/>
                </a:solidFill>
                <a:latin typeface="Verdana" panose="020B0604030504040204" pitchFamily="34" charset="0"/>
                <a:ea typeface="Verdana" panose="020B0604030504040204" pitchFamily="34" charset="0"/>
                <a:cs typeface="Droid Sans"/>
                <a:sym typeface="Droid Sans"/>
              </a:rPr>
            </a:b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grâce </a:t>
            </a:r>
            <a:r>
              <a:rPr lang="fr" sz="1600" b="1" dirty="0">
                <a:solidFill>
                  <a:srgbClr val="FF0000"/>
                </a:solidFill>
                <a:latin typeface="Verdana" panose="020B0604030504040204" pitchFamily="34" charset="0"/>
                <a:ea typeface="Verdana" panose="020B0604030504040204" pitchFamily="34" charset="0"/>
                <a:cs typeface="Droid Sans"/>
                <a:sym typeface="Droid Sans"/>
              </a:rPr>
              <a:t>à un outil mutualisé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 (</a:t>
            </a:r>
            <a:r>
              <a:rPr lang="fr" sz="1600" b="1" dirty="0">
                <a:solidFill>
                  <a:srgbClr val="FF0000"/>
                </a:solidFill>
                <a:latin typeface="Verdana" panose="020B0604030504040204" pitchFamily="34" charset="0"/>
                <a:ea typeface="Verdana" panose="020B0604030504040204" pitchFamily="34" charset="0"/>
                <a:cs typeface="Droid Sans"/>
                <a:sym typeface="Droid Sans"/>
              </a:rPr>
              <a:t>pas de scripts </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locaux</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 etc.</a:t>
            </a:r>
            <a:r>
              <a:rPr lang="fr" sz="1600" b="1" dirty="0" smtClean="0">
                <a:solidFill>
                  <a:srgbClr val="FF0000"/>
                </a:solidFill>
                <a:latin typeface="Verdana" panose="020B0604030504040204" pitchFamily="34" charset="0"/>
                <a:ea typeface="Verdana" panose="020B0604030504040204" pitchFamily="34" charset="0"/>
                <a:cs typeface="Droid Sans"/>
                <a:sym typeface="Droid Sans"/>
              </a:rPr>
              <a:t>)</a:t>
            </a:r>
            <a:r>
              <a:rPr lang="fr-FR" sz="1600" b="1" dirty="0" smtClean="0">
                <a:solidFill>
                  <a:srgbClr val="FF0000"/>
                </a:solidFill>
                <a:latin typeface="Verdana" panose="020B0604030504040204" pitchFamily="34" charset="0"/>
                <a:ea typeface="Verdana" panose="020B0604030504040204" pitchFamily="34" charset="0"/>
                <a:cs typeface="Droid Sans"/>
                <a:sym typeface="Droid Sans"/>
              </a:rPr>
              <a:t> ;</a:t>
            </a:r>
            <a:endParaRPr sz="1600" b="1" dirty="0">
              <a:solidFill>
                <a:srgbClr val="FF0000"/>
              </a:solidFill>
              <a:latin typeface="Verdana" panose="020B0604030504040204" pitchFamily="34" charset="0"/>
              <a:ea typeface="Verdana" panose="020B0604030504040204" pitchFamily="34" charset="0"/>
              <a:cs typeface="Droid Sans"/>
              <a:sym typeface="Droid Sans"/>
            </a:endParaRPr>
          </a:p>
          <a:p>
            <a:pPr lvl="0" algn="l" rtl="0">
              <a:spcBef>
                <a:spcPts val="0"/>
              </a:spcBef>
              <a:spcAft>
                <a:spcPts val="0"/>
              </a:spcAft>
            </a:pPr>
            <a:r>
              <a:rPr lang="fr-FR" sz="1800" dirty="0" smtClean="0">
                <a:latin typeface="Droid Sans"/>
                <a:ea typeface="Droid Sans"/>
                <a:cs typeface="Droid Sans"/>
                <a:sym typeface="Droid Sans"/>
              </a:rPr>
              <a:t/>
            </a:r>
            <a:br>
              <a:rPr lang="fr-FR" sz="1800" dirty="0" smtClean="0">
                <a:latin typeface="Droid Sans"/>
                <a:ea typeface="Droid Sans"/>
                <a:cs typeface="Droid Sans"/>
                <a:sym typeface="Droid Sans"/>
              </a:rPr>
            </a:br>
            <a:r>
              <a:rPr lang="fr-FR" sz="1800" dirty="0" smtClean="0">
                <a:latin typeface="Droid Sans"/>
                <a:ea typeface="Droid Sans"/>
                <a:cs typeface="Droid Sans"/>
                <a:sym typeface="Droid Sans"/>
              </a:rPr>
              <a:t/>
            </a:r>
            <a:br>
              <a:rPr lang="fr-FR" sz="1800" dirty="0" smtClean="0">
                <a:latin typeface="Droid Sans"/>
                <a:ea typeface="Droid Sans"/>
                <a:cs typeface="Droid Sans"/>
                <a:sym typeface="Droid Sans"/>
              </a:rPr>
            </a:br>
            <a:r>
              <a:rPr lang="fr-FR" sz="1800" dirty="0">
                <a:latin typeface="Droid Sans"/>
                <a:ea typeface="Droid Sans"/>
                <a:cs typeface="Droid Sans"/>
                <a:sym typeface="Droid Sans"/>
              </a:rPr>
              <a:t/>
            </a:r>
            <a:br>
              <a:rPr lang="fr-FR" sz="1800" dirty="0">
                <a:latin typeface="Droid Sans"/>
                <a:ea typeface="Droid Sans"/>
                <a:cs typeface="Droid Sans"/>
                <a:sym typeface="Droid Sans"/>
              </a:rPr>
            </a:br>
            <a:endParaRPr sz="1800" dirty="0">
              <a:latin typeface="Droid Sans"/>
              <a:ea typeface="Droid Sans"/>
              <a:cs typeface="Droid Sans"/>
              <a:sym typeface="Droid Sans"/>
            </a:endParaRPr>
          </a:p>
          <a:p>
            <a:pPr marL="0" lvl="0" indent="0" algn="l" rtl="0">
              <a:spcBef>
                <a:spcPts val="0"/>
              </a:spcBef>
              <a:spcAft>
                <a:spcPts val="0"/>
              </a:spcAft>
              <a:buClr>
                <a:srgbClr val="000000"/>
              </a:buClr>
              <a:buSzPts val="1100"/>
              <a:buFont typeface="Arial"/>
              <a:buNone/>
            </a:pPr>
            <a:endParaRPr sz="1800" dirty="0">
              <a:latin typeface="Droid Sans"/>
              <a:ea typeface="Droid Sans"/>
              <a:cs typeface="Droid Sans"/>
              <a:sym typeface="Droid Sans"/>
            </a:endParaRPr>
          </a:p>
          <a:p>
            <a:pPr marL="114300" lvl="0" algn="l" rtl="0">
              <a:spcBef>
                <a:spcPts val="0"/>
              </a:spcBef>
              <a:spcAft>
                <a:spcPts val="0"/>
              </a:spcAft>
              <a:buSzPts val="1800"/>
            </a:pPr>
            <a:endParaRPr sz="1800" dirty="0">
              <a:solidFill>
                <a:srgbClr val="000000"/>
              </a:solidFill>
              <a:latin typeface="Droid Sans"/>
              <a:ea typeface="Droid Sans"/>
              <a:cs typeface="Droid Sans"/>
              <a:sym typeface="Droid Sans"/>
            </a:endParaRPr>
          </a:p>
        </p:txBody>
      </p:sp>
      <p:sp>
        <p:nvSpPr>
          <p:cNvPr id="88" name="Google Shape;88;p17"/>
          <p:cNvSpPr txBox="1">
            <a:spLocks noGrp="1"/>
          </p:cNvSpPr>
          <p:nvPr>
            <p:ph type="ctrTitle" idx="4294967295"/>
          </p:nvPr>
        </p:nvSpPr>
        <p:spPr>
          <a:xfrm>
            <a:off x="0" y="0"/>
            <a:ext cx="8520600" cy="478200"/>
          </a:xfrm>
          <a:prstGeom prst="rect">
            <a:avLst/>
          </a:prstGeom>
          <a:noFill/>
        </p:spPr>
        <p:txBody>
          <a:bodyPr spcFirstLastPara="1" wrap="square" lIns="91425" tIns="91425" rIns="91425" bIns="91425" anchor="t" anchorCtr="0">
            <a:noAutofit/>
          </a:bodyPr>
          <a:lstStyle/>
          <a:p>
            <a:pPr marL="0" lvl="0" indent="0" rtl="0">
              <a:spcBef>
                <a:spcPts val="0"/>
              </a:spcBef>
              <a:spcAft>
                <a:spcPts val="0"/>
              </a:spcAft>
              <a:buNone/>
            </a:pPr>
            <a:r>
              <a:rPr lang="fr" sz="2400" b="1" dirty="0">
                <a:solidFill>
                  <a:schemeClr val="bg2"/>
                </a:solidFill>
                <a:latin typeface="Verdana" panose="020B0604030504040204" pitchFamily="34" charset="0"/>
                <a:ea typeface="Verdana" panose="020B0604030504040204" pitchFamily="34" charset="0"/>
                <a:cs typeface="Didact Gothic"/>
                <a:sym typeface="Didact Gothic"/>
              </a:rPr>
              <a:t>Avantages techniques et financiers</a:t>
            </a:r>
            <a:endParaRPr sz="2400" b="1" dirty="0">
              <a:solidFill>
                <a:schemeClr val="bg2"/>
              </a:solidFill>
              <a:latin typeface="Verdana" panose="020B0604030504040204" pitchFamily="34" charset="0"/>
              <a:ea typeface="Verdana" panose="020B0604030504040204" pitchFamily="34" charset="0"/>
              <a:cs typeface="Didact Gothic"/>
              <a:sym typeface="Didact Gothic"/>
            </a:endParaRPr>
          </a:p>
        </p:txBody>
      </p:sp>
      <p:pic>
        <p:nvPicPr>
          <p:cNvPr id="89" name="Google Shape;89;p17"/>
          <p:cNvPicPr preferRelativeResize="0"/>
          <p:nvPr/>
        </p:nvPicPr>
        <p:blipFill>
          <a:blip r:embed="rId4">
            <a:alphaModFix/>
          </a:blip>
          <a:stretch>
            <a:fillRect/>
          </a:stretch>
        </p:blipFill>
        <p:spPr>
          <a:xfrm>
            <a:off x="7178925" y="4418100"/>
            <a:ext cx="1959400" cy="707775"/>
          </a:xfrm>
          <a:prstGeom prst="rect">
            <a:avLst/>
          </a:prstGeom>
          <a:noFill/>
          <a:ln>
            <a:noFill/>
          </a:ln>
        </p:spPr>
      </p:pic>
    </p:spTree>
    <p:extLst>
      <p:ext uri="{BB962C8B-B14F-4D97-AF65-F5344CB8AC3E}">
        <p14:creationId xmlns:p14="http://schemas.microsoft.com/office/powerpoint/2010/main" val="2172800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5740</TotalTime>
  <Words>817</Words>
  <Application>Microsoft Office PowerPoint</Application>
  <PresentationFormat>Affichage à l'écran (16:9)</PresentationFormat>
  <Paragraphs>85</Paragraphs>
  <Slides>12</Slides>
  <Notes>12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Droid Sans</vt:lpstr>
      <vt:lpstr>Didact Gothic</vt:lpstr>
      <vt:lpstr>Wingdings</vt:lpstr>
      <vt:lpstr>Verdana</vt:lpstr>
      <vt:lpstr>Arial</vt:lpstr>
      <vt:lpstr>Simple Light</vt:lpstr>
      <vt:lpstr>Présentation PowerPoint</vt:lpstr>
      <vt:lpstr>Historique du projet</vt:lpstr>
      <vt:lpstr>Présentation PowerPoint</vt:lpstr>
      <vt:lpstr>Avantages organisationnels</vt:lpstr>
      <vt:lpstr>Avantages organisationnels</vt:lpstr>
      <vt:lpstr>Automatisation de l’archivage pérenne  ou du stockage local,  de la diffusion après validation ; </vt:lpstr>
      <vt:lpstr>  </vt:lpstr>
      <vt:lpstr>Contrôle qualité plus fiable grâce aux contrôles automatiques à l’import (nommage, séquençage, intégrité du format, résolution, etc.) ; </vt:lpstr>
      <vt:lpstr>Harmonisation des pratiques  grâce à un outil mutualisé  (pas de scripts locaux, etc.) ;      </vt:lpstr>
      <vt:lpstr>Avantages techniques et financiers</vt:lpstr>
      <vt:lpstr>Avantages techniques et financiers</vt:lpstr>
      <vt:lpstr>BSG : bsg.numerisation@sorbonne-nouvelle.fr  Bibliothèque de Sciences Po : numerisation.bib@sciencespo.fr  BULAC : numahop@bulac.fr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SCIENCES.PO</cp:lastModifiedBy>
  <cp:revision>36</cp:revision>
  <dcterms:modified xsi:type="dcterms:W3CDTF">2019-11-26T17:25:50Z</dcterms:modified>
</cp:coreProperties>
</file>