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 autoCompressPictures="0">
  <p:sldMasterIdLst>
    <p:sldMasterId id="2147484136" r:id="rId1"/>
  </p:sldMasterIdLst>
  <p:notesMasterIdLst>
    <p:notesMasterId r:id="rId48"/>
  </p:notesMasterIdLst>
  <p:handoutMasterIdLst>
    <p:handoutMasterId r:id="rId49"/>
  </p:handoutMasterIdLst>
  <p:sldIdLst>
    <p:sldId id="341" r:id="rId2"/>
    <p:sldId id="368" r:id="rId3"/>
    <p:sldId id="455" r:id="rId4"/>
    <p:sldId id="464" r:id="rId5"/>
    <p:sldId id="460" r:id="rId6"/>
    <p:sldId id="462" r:id="rId7"/>
    <p:sldId id="408" r:id="rId8"/>
    <p:sldId id="409" r:id="rId9"/>
    <p:sldId id="412" r:id="rId10"/>
    <p:sldId id="410" r:id="rId11"/>
    <p:sldId id="411" r:id="rId12"/>
    <p:sldId id="398" r:id="rId13"/>
    <p:sldId id="399" r:id="rId14"/>
    <p:sldId id="413" r:id="rId15"/>
    <p:sldId id="388" r:id="rId16"/>
    <p:sldId id="389" r:id="rId17"/>
    <p:sldId id="386" r:id="rId18"/>
    <p:sldId id="415" r:id="rId19"/>
    <p:sldId id="417" r:id="rId20"/>
    <p:sldId id="416" r:id="rId21"/>
    <p:sldId id="391" r:id="rId22"/>
    <p:sldId id="392" r:id="rId23"/>
    <p:sldId id="406" r:id="rId24"/>
    <p:sldId id="387" r:id="rId25"/>
    <p:sldId id="467" r:id="rId26"/>
    <p:sldId id="393" r:id="rId27"/>
    <p:sldId id="469" r:id="rId28"/>
    <p:sldId id="470" r:id="rId29"/>
    <p:sldId id="414" r:id="rId30"/>
    <p:sldId id="400" r:id="rId31"/>
    <p:sldId id="401" r:id="rId32"/>
    <p:sldId id="402" r:id="rId33"/>
    <p:sldId id="403" r:id="rId34"/>
    <p:sldId id="404" r:id="rId35"/>
    <p:sldId id="405" r:id="rId36"/>
    <p:sldId id="435" r:id="rId37"/>
    <p:sldId id="446" r:id="rId38"/>
    <p:sldId id="452" r:id="rId39"/>
    <p:sldId id="454" r:id="rId40"/>
    <p:sldId id="450" r:id="rId41"/>
    <p:sldId id="394" r:id="rId42"/>
    <p:sldId id="461" r:id="rId43"/>
    <p:sldId id="395" r:id="rId44"/>
    <p:sldId id="439" r:id="rId45"/>
    <p:sldId id="451" r:id="rId46"/>
    <p:sldId id="384" r:id="rId47"/>
  </p:sldIdLst>
  <p:sldSz cx="12192000" cy="6858000"/>
  <p:notesSz cx="9144000" cy="6858000"/>
  <p:custDataLst>
    <p:tags r:id="rId50"/>
  </p:custDataLst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54A1E"/>
    <a:srgbClr val="003366"/>
    <a:srgbClr val="EAFE94"/>
    <a:srgbClr val="FAF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0" autoAdjust="0"/>
    <p:restoredTop sz="82276" autoAdjust="0"/>
  </p:normalViewPr>
  <p:slideViewPr>
    <p:cSldViewPr>
      <p:cViewPr varScale="1">
        <p:scale>
          <a:sx n="61" d="100"/>
          <a:sy n="61" d="100"/>
        </p:scale>
        <p:origin x="34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1042" y="77"/>
      </p:cViewPr>
      <p:guideLst>
        <p:guide orient="horz" pos="2880"/>
        <p:guide pos="2160"/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DF9BCA5-6575-4929-AE15-3A073B6BFA07}" type="datetimeFigureOut">
              <a:rPr lang="fr-FR"/>
              <a:pPr>
                <a:defRPr/>
              </a:pPr>
              <a:t>15/11/2017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5589240"/>
            <a:ext cx="3962400" cy="1267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361C7A-A098-48BC-9B8E-0D578FB06C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042334"/>
            <a:ext cx="1440160" cy="8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112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70414D4-2785-4943-B24A-B05C29AFB35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9280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MS PGothic" pitchFamily="34" charset="-128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0414D4-2785-4943-B24A-B05C29AFB353}" type="slidenum">
              <a:rPr lang="fr-FR" altLang="fr-FR" smtClean="0"/>
              <a:pPr>
                <a:defRPr/>
              </a:pPr>
              <a:t>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44688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0414D4-2785-4943-B24A-B05C29AFB353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0106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0414D4-2785-4943-B24A-B05C29AFB353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8391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0414D4-2785-4943-B24A-B05C29AFB353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34689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350" y="116632"/>
            <a:ext cx="11713301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49" y="1600201"/>
            <a:ext cx="6912768" cy="4525963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defRPr/>
            </a:lvl1pPr>
            <a:lvl2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defRPr/>
            </a:lvl2pPr>
            <a:lvl3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defRPr/>
            </a:lvl3pPr>
            <a:lvl4pPr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defRPr/>
            </a:lvl4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/>
          </p:nvPr>
        </p:nvSpPr>
        <p:spPr>
          <a:xfrm>
            <a:off x="7824193" y="4077073"/>
            <a:ext cx="3840759" cy="2160216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300"/>
              </a:spcAft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Font typeface="Wingdings" pitchFamily="2" charset="2"/>
              <a:buChar char="Ø"/>
              <a:defRPr sz="1200">
                <a:solidFill>
                  <a:schemeClr val="bg1"/>
                </a:solidFill>
                <a:latin typeface="Century Gothic" pitchFamily="34" charset="0"/>
              </a:defRPr>
            </a:lvl2pPr>
          </a:lstStyle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>
            <a:lvl1pPr algn="l" eaLnBrk="0" hangingPunct="0">
              <a:spcBef>
                <a:spcPct val="0"/>
              </a:spcBef>
              <a:buFontTx/>
              <a:buNone/>
              <a:defRPr/>
            </a:lvl1pPr>
          </a:lstStyle>
          <a:p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704512" y="6309321"/>
            <a:ext cx="768085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F6F36D-3911-4763-85EB-8BA2AA04CC2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010605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fr-FR" noProof="0" dirty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 dirty="0" smtClean="0"/>
              <a:t>Cliquez pour modifier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>
            <a:lvl1pPr eaLnBrk="0" hangingPunct="0">
              <a:spcBef>
                <a:spcPct val="0"/>
              </a:spcBef>
              <a:buFontTx/>
              <a:buNone/>
              <a:defRPr/>
            </a:lvl1pPr>
          </a:lstStyle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704512" y="6309321"/>
            <a:ext cx="768085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F6F36D-3911-4763-85EB-8BA2AA04CC2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3084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18DE19-6405-4376-89E0-8843CA7EA1A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2880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1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5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8905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11588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 smtClean="0"/>
              <a:t>Cliquez pour modifier les styles du texte du masque</a:t>
            </a:r>
          </a:p>
          <a:p>
            <a:pPr lvl="1"/>
            <a:r>
              <a:rPr lang="fr-FR" altLang="fr-FR" dirty="0" smtClean="0"/>
              <a:t>Deuxième niveau</a:t>
            </a:r>
          </a:p>
          <a:p>
            <a:pPr lvl="2"/>
            <a:r>
              <a:rPr lang="fr-FR" altLang="fr-FR" dirty="0" smtClean="0"/>
              <a:t>Troisième niveau</a:t>
            </a:r>
          </a:p>
          <a:p>
            <a:pPr lvl="3"/>
            <a:r>
              <a:rPr lang="fr-FR" altLang="fr-FR" dirty="0" smtClean="0"/>
              <a:t>Quatrième niveau</a:t>
            </a:r>
          </a:p>
          <a:p>
            <a:pPr lvl="4"/>
            <a:r>
              <a:rPr lang="fr-FR" altLang="fr-FR" dirty="0" smtClean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17528" y="6309320"/>
            <a:ext cx="5818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defRPr>
            </a:lvl1pPr>
          </a:lstStyle>
          <a:p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091960" y="6309320"/>
            <a:ext cx="140464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DF4A701-AB18-453D-82B3-1DE973100194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pic>
        <p:nvPicPr>
          <p:cNvPr id="9" name="Image 3" descr="UPMC_cart blanc Q_7504-166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" y="6021288"/>
            <a:ext cx="1703470" cy="85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stef\Desktop\logo-075193-jres2017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6093296"/>
            <a:ext cx="1752195" cy="74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entury Gothic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None/>
        <a:defRPr sz="24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800100" indent="-342900" algn="l" rtl="0" eaLnBrk="0" fontAlgn="base" hangingPunct="0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Font typeface="Wingdings 3" panose="05040102010807070707" pitchFamily="18" charset="2"/>
        <a:buChar char="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>
            <a:lumMod val="50000"/>
          </a:schemeClr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essin_Microsoft_Visio1111.vs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143"/>
            <a:ext cx="12192000" cy="690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Image 3" descr="encart-marr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65" y="3449637"/>
            <a:ext cx="324008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Espace réservé du texte 10"/>
          <p:cNvSpPr txBox="1">
            <a:spLocks/>
          </p:cNvSpPr>
          <p:nvPr/>
        </p:nvSpPr>
        <p:spPr bwMode="auto">
          <a:xfrm>
            <a:off x="760189" y="3429000"/>
            <a:ext cx="28416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1pPr>
            <a:lvl2pPr marL="742950" indent="-285750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9pPr>
          </a:lstStyle>
          <a:p>
            <a:endParaRPr lang="fr-FR" sz="400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Ludovic AUXEPAULES</a:t>
            </a:r>
          </a:p>
          <a:p>
            <a:r>
              <a:rPr lang="fr-FR" dirty="0">
                <a:solidFill>
                  <a:schemeClr val="bg1"/>
                </a:solidFill>
              </a:rPr>
              <a:t>Stéphane MICHEL</a:t>
            </a:r>
          </a:p>
          <a:p>
            <a:r>
              <a:rPr lang="fr-FR" altLang="fr-FR" sz="2400" b="0" dirty="0">
                <a:solidFill>
                  <a:schemeClr val="bg1"/>
                </a:solidFill>
              </a:rPr>
              <a:t>DSI de l’UPMC</a:t>
            </a:r>
          </a:p>
        </p:txBody>
      </p:sp>
      <p:pic>
        <p:nvPicPr>
          <p:cNvPr id="9223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02" y="5300662"/>
            <a:ext cx="95091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mage 11" descr="UPMC_blanc-oran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765" y="5691187"/>
            <a:ext cx="115252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10"/>
          <p:cNvSpPr txBox="1">
            <a:spLocks/>
          </p:cNvSpPr>
          <p:nvPr/>
        </p:nvSpPr>
        <p:spPr bwMode="auto">
          <a:xfrm>
            <a:off x="759916" y="359296"/>
            <a:ext cx="10880699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defRPr sz="2000" b="1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1pPr>
            <a:lvl2pPr marL="742950" indent="-285750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1200">
                <a:solidFill>
                  <a:schemeClr val="tx1"/>
                </a:solidFill>
                <a:latin typeface="Century Gothic" panose="020B0502020202020204" pitchFamily="34" charset="0"/>
                <a:ea typeface="Batang" pitchFamily="18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</a:defRPr>
            </a:lvl9pPr>
          </a:lstStyle>
          <a:p>
            <a:pPr algn="ctr"/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ans après : une nouvelle plateforme de captation et diffusion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direct </a:t>
            </a:r>
            <a:r>
              <a:rPr lang="fr-F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en différé de vidéos de cours</a:t>
            </a:r>
            <a:endParaRPr lang="fr-FR" altLang="fr-FR" sz="27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www.jres.org/sites/default/files/logo-075193-jres201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044" y="4667571"/>
            <a:ext cx="2771572" cy="156974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Extron</a:t>
            </a:r>
            <a:r>
              <a:rPr lang="fr-FR" dirty="0" smtClean="0"/>
              <a:t> SMP 351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Produit intégré et complet « prêt à utiliser »</a:t>
            </a:r>
          </a:p>
          <a:p>
            <a:endParaRPr lang="fr-FR" sz="1100" dirty="0" smtClean="0"/>
          </a:p>
          <a:p>
            <a:r>
              <a:rPr lang="fr-FR" dirty="0" smtClean="0"/>
              <a:t>Équipe déjà l’ensemble des 9 amphis principaux de la FMPMC</a:t>
            </a:r>
          </a:p>
          <a:p>
            <a:endParaRPr lang="fr-FR" sz="1100" dirty="0" smtClean="0"/>
          </a:p>
          <a:p>
            <a:r>
              <a:rPr lang="fr-FR" dirty="0" smtClean="0"/>
              <a:t>Interopérable avec OpenCast 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10</a:t>
            </a:fld>
            <a:endParaRPr lang="en-US" altLang="fr-FR"/>
          </a:p>
        </p:txBody>
      </p:sp>
      <p:pic>
        <p:nvPicPr>
          <p:cNvPr id="3074" name="Picture 2" descr="C:\Users\stef\Pictures\CUME PAES\55289_product_92797_picture_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669651"/>
            <a:ext cx="7723416" cy="21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7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401266" cy="1143000"/>
          </a:xfrm>
        </p:spPr>
        <p:txBody>
          <a:bodyPr/>
          <a:lstStyle/>
          <a:p>
            <a:r>
              <a:rPr lang="fr-FR" dirty="0" err="1"/>
              <a:t>Extron</a:t>
            </a:r>
            <a:r>
              <a:rPr lang="fr-FR" dirty="0"/>
              <a:t> </a:t>
            </a:r>
            <a:r>
              <a:rPr lang="fr-FR" dirty="0" smtClean="0"/>
              <a:t>SMP 351 </a:t>
            </a:r>
            <a:br>
              <a:rPr lang="fr-FR" dirty="0" smtClean="0"/>
            </a:br>
            <a:r>
              <a:rPr lang="fr-FR" dirty="0" smtClean="0"/>
              <a:t>Configurations &amp; réglages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49" y="1600201"/>
            <a:ext cx="6648739" cy="4525963"/>
          </a:xfrm>
        </p:spPr>
        <p:txBody>
          <a:bodyPr/>
          <a:lstStyle/>
          <a:p>
            <a:pPr lvl="0"/>
            <a:r>
              <a:rPr lang="fr-FR" dirty="0" smtClean="0"/>
              <a:t>Optimisation de la taille du flux A/V</a:t>
            </a:r>
            <a:endParaRPr lang="en-US" dirty="0" smtClean="0">
              <a:solidFill>
                <a:prstClr val="black"/>
              </a:solidFill>
            </a:endParaRPr>
          </a:p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b="0" dirty="0" smtClean="0"/>
              <a:t>Travail visuel de paramétrage Qualité vs Taille</a:t>
            </a:r>
          </a:p>
          <a:p>
            <a:pPr lvl="1">
              <a:buClr>
                <a:srgbClr val="F79646">
                  <a:lumMod val="75000"/>
                </a:srgbClr>
              </a:buClr>
            </a:pPr>
            <a:endParaRPr lang="fr-FR" sz="1200" dirty="0"/>
          </a:p>
          <a:p>
            <a:pPr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dirty="0" smtClean="0"/>
              <a:t>=&gt; Codage H264 </a:t>
            </a:r>
            <a:r>
              <a:rPr lang="fr-FR" sz="1800" dirty="0"/>
              <a:t>(High profile – </a:t>
            </a:r>
            <a:r>
              <a:rPr lang="fr-FR" sz="1800" dirty="0" err="1"/>
              <a:t>level</a:t>
            </a:r>
            <a:r>
              <a:rPr lang="fr-FR" sz="1800" dirty="0"/>
              <a:t> 4.1)</a:t>
            </a:r>
            <a:r>
              <a:rPr lang="fr-FR" sz="2000" dirty="0"/>
              <a:t> </a:t>
            </a:r>
            <a:r>
              <a:rPr lang="fr-FR" dirty="0" smtClean="0"/>
              <a:t>- HD 720p </a:t>
            </a:r>
            <a:r>
              <a:rPr lang="fr-FR" sz="1800" dirty="0"/>
              <a:t>(1280x720) </a:t>
            </a:r>
            <a:r>
              <a:rPr lang="fr-FR" dirty="0" smtClean="0"/>
              <a:t>– 15 </a:t>
            </a:r>
            <a:r>
              <a:rPr lang="fr-FR" dirty="0" err="1" smtClean="0"/>
              <a:t>fps</a:t>
            </a:r>
            <a:r>
              <a:rPr lang="fr-FR" dirty="0" smtClean="0"/>
              <a:t> – </a:t>
            </a:r>
            <a:r>
              <a:rPr lang="fr-FR" dirty="0" err="1" smtClean="0"/>
              <a:t>Bitrate</a:t>
            </a:r>
            <a:r>
              <a:rPr lang="fr-FR" dirty="0" smtClean="0"/>
              <a:t> : 750 Kbps </a:t>
            </a:r>
            <a:br>
              <a:rPr lang="fr-FR" dirty="0" smtClean="0"/>
            </a:br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8616280" y="6309320"/>
            <a:ext cx="2844800" cy="365125"/>
          </a:xfrm>
        </p:spPr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11</a:t>
            </a:fld>
            <a:endParaRPr lang="en-US" altLang="fr-FR" dirty="0"/>
          </a:p>
        </p:txBody>
      </p:sp>
      <p:pic>
        <p:nvPicPr>
          <p:cNvPr id="7" name="Picture 2" descr="C:\Users\stef\Pictures\CUME PAES\Photos regie\20170425_12130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844824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6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Extron</a:t>
            </a:r>
            <a:r>
              <a:rPr lang="fr-FR" dirty="0"/>
              <a:t> </a:t>
            </a:r>
            <a:r>
              <a:rPr lang="fr-FR" dirty="0" smtClean="0"/>
              <a:t>SMP 351</a:t>
            </a:r>
            <a:br>
              <a:rPr lang="fr-FR" dirty="0" smtClean="0"/>
            </a:br>
            <a:r>
              <a:rPr lang="fr-FR" dirty="0" smtClean="0"/>
              <a:t>Interface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525963"/>
          </a:xfrm>
        </p:spPr>
        <p:txBody>
          <a:bodyPr/>
          <a:lstStyle/>
          <a:p>
            <a:r>
              <a:rPr lang="fr-FR" dirty="0"/>
              <a:t>Adaptation de l’habillage et de l’incrustation </a:t>
            </a:r>
            <a:r>
              <a:rPr lang="fr-FR" dirty="0" smtClean="0"/>
              <a:t>caméra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12</a:t>
            </a:fld>
            <a:endParaRPr lang="en-US" alt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200" y="1916832"/>
            <a:ext cx="6825600" cy="420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49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Extron</a:t>
            </a:r>
            <a:r>
              <a:rPr lang="fr-FR" dirty="0"/>
              <a:t> </a:t>
            </a:r>
            <a:r>
              <a:rPr lang="fr-FR" dirty="0" smtClean="0"/>
              <a:t>SMP 351</a:t>
            </a:r>
            <a:br>
              <a:rPr lang="fr-FR" dirty="0" smtClean="0"/>
            </a:br>
            <a:r>
              <a:rPr lang="fr-FR" dirty="0" smtClean="0"/>
              <a:t>Interface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525963"/>
          </a:xfrm>
        </p:spPr>
        <p:txBody>
          <a:bodyPr/>
          <a:lstStyle/>
          <a:p>
            <a:r>
              <a:rPr lang="fr-FR" dirty="0" smtClean="0"/>
              <a:t>Calendrier </a:t>
            </a:r>
            <a:r>
              <a:rPr lang="fr-FR" dirty="0"/>
              <a:t>des </a:t>
            </a:r>
            <a:r>
              <a:rPr lang="fr-FR" dirty="0" smtClean="0"/>
              <a:t>programmations récupéré automatiquement </a:t>
            </a:r>
            <a:r>
              <a:rPr lang="fr-FR" dirty="0"/>
              <a:t>via la liaison avec Opencast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13</a:t>
            </a:fld>
            <a:endParaRPr lang="en-US" alt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83226" y="2205304"/>
            <a:ext cx="682554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30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Opencast, le « maître d’orchestre »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14</a:t>
            </a:fld>
            <a:endParaRPr lang="en-US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44585"/>
            <a:ext cx="8791243" cy="44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47005" y="4332254"/>
            <a:ext cx="3130196" cy="1833050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60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Opencast d’Apereo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Une</a:t>
            </a:r>
            <a:r>
              <a:rPr lang="en-US" dirty="0"/>
              <a:t> solution </a:t>
            </a:r>
            <a:r>
              <a:rPr lang="en-US" dirty="0" err="1"/>
              <a:t>automatisée</a:t>
            </a:r>
            <a:r>
              <a:rPr lang="en-US" dirty="0"/>
              <a:t> </a:t>
            </a:r>
            <a:r>
              <a:rPr lang="en-US" dirty="0" err="1"/>
              <a:t>d’enregistrement</a:t>
            </a:r>
            <a:r>
              <a:rPr lang="en-US" dirty="0"/>
              <a:t> et de distribution de </a:t>
            </a:r>
            <a:r>
              <a:rPr lang="en-US" dirty="0" err="1"/>
              <a:t>vidéos</a:t>
            </a:r>
            <a:r>
              <a:rPr lang="en-US" dirty="0"/>
              <a:t> open-source (ex Matterhorn)</a:t>
            </a:r>
          </a:p>
          <a:p>
            <a:pPr lvl="1"/>
            <a:r>
              <a:rPr lang="en-US" dirty="0" err="1"/>
              <a:t>Automatisée</a:t>
            </a:r>
            <a:r>
              <a:rPr lang="en-US" dirty="0"/>
              <a:t>, flexible, </a:t>
            </a:r>
            <a:r>
              <a:rPr lang="en-US" dirty="0" err="1"/>
              <a:t>personnalisable</a:t>
            </a:r>
            <a:r>
              <a:rPr lang="en-US" dirty="0"/>
              <a:t> et </a:t>
            </a:r>
            <a:r>
              <a:rPr lang="en-US" dirty="0" err="1"/>
              <a:t>évolutive</a:t>
            </a:r>
            <a:endParaRPr lang="en-US" dirty="0"/>
          </a:p>
          <a:p>
            <a:pPr lvl="1"/>
            <a:endParaRPr lang="en-US" sz="900" dirty="0"/>
          </a:p>
          <a:p>
            <a:r>
              <a:rPr lang="en-US" dirty="0" err="1"/>
              <a:t>Fonctionnalités</a:t>
            </a:r>
            <a:r>
              <a:rPr lang="en-US" dirty="0"/>
              <a:t> </a:t>
            </a:r>
            <a:r>
              <a:rPr lang="en-US" dirty="0" err="1"/>
              <a:t>principales</a:t>
            </a:r>
            <a:endParaRPr lang="en-US" dirty="0"/>
          </a:p>
          <a:p>
            <a:pPr lvl="1"/>
            <a:r>
              <a:rPr lang="en-US" dirty="0" err="1"/>
              <a:t>Programmation</a:t>
            </a:r>
            <a:r>
              <a:rPr lang="en-US" dirty="0"/>
              <a:t> / </a:t>
            </a:r>
            <a:r>
              <a:rPr lang="en-US" dirty="0" err="1"/>
              <a:t>Planification</a:t>
            </a:r>
            <a:r>
              <a:rPr lang="en-US" dirty="0"/>
              <a:t> des </a:t>
            </a:r>
            <a:r>
              <a:rPr lang="en-US" dirty="0" err="1"/>
              <a:t>évènements</a:t>
            </a:r>
            <a:endParaRPr lang="en-US" dirty="0"/>
          </a:p>
          <a:p>
            <a:pPr lvl="1"/>
            <a:r>
              <a:rPr lang="en-US" dirty="0" err="1"/>
              <a:t>Processus</a:t>
            </a:r>
            <a:r>
              <a:rPr lang="en-US" dirty="0"/>
              <a:t> / Workflow de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séquentiel</a:t>
            </a:r>
            <a:endParaRPr lang="en-US" dirty="0"/>
          </a:p>
          <a:p>
            <a:pPr lvl="2"/>
            <a:r>
              <a:rPr lang="fr-FR" dirty="0"/>
              <a:t>Ré-encodage, détection des silences, OCR…</a:t>
            </a:r>
          </a:p>
          <a:p>
            <a:pPr lvl="2"/>
            <a:r>
              <a:rPr lang="fr-FR" dirty="0"/>
              <a:t>Distribution / Publication des vidéos</a:t>
            </a:r>
          </a:p>
          <a:p>
            <a:pPr lvl="1"/>
            <a:r>
              <a:rPr lang="en-US" dirty="0"/>
              <a:t>Interfaces de </a:t>
            </a:r>
            <a:r>
              <a:rPr lang="en-US" dirty="0" err="1"/>
              <a:t>gestion</a:t>
            </a:r>
            <a:r>
              <a:rPr lang="en-US" dirty="0"/>
              <a:t> et de lecture </a:t>
            </a:r>
            <a:r>
              <a:rPr lang="en-US" dirty="0" err="1"/>
              <a:t>intégrée</a:t>
            </a:r>
            <a:r>
              <a:rPr lang="en-US" dirty="0"/>
              <a:t> des </a:t>
            </a:r>
            <a:r>
              <a:rPr lang="en-US" dirty="0" err="1"/>
              <a:t>vidéos</a:t>
            </a:r>
            <a:endParaRPr lang="en-US" dirty="0"/>
          </a:p>
          <a:p>
            <a:pPr lvl="1"/>
            <a:endParaRPr lang="en-US" sz="1050" dirty="0"/>
          </a:p>
          <a:p>
            <a:r>
              <a:rPr lang="en-US" dirty="0"/>
              <a:t>Standards </a:t>
            </a:r>
            <a:r>
              <a:rPr lang="en-US" dirty="0" err="1"/>
              <a:t>gérés</a:t>
            </a:r>
            <a:endParaRPr lang="en-US" dirty="0"/>
          </a:p>
          <a:p>
            <a:pPr lvl="1"/>
            <a:r>
              <a:rPr lang="en-US" dirty="0">
                <a:solidFill>
                  <a:srgbClr val="002060"/>
                </a:solidFill>
              </a:rPr>
              <a:t>iCal</a:t>
            </a:r>
            <a:r>
              <a:rPr lang="en-US" dirty="0"/>
              <a:t>, RSS, ATOM, OAI-PMH, MPEG-7, Dublin Core, LTI, REST</a:t>
            </a:r>
          </a:p>
          <a:p>
            <a:pPr lvl="1"/>
            <a:endParaRPr lang="en-US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15</a:t>
            </a:fld>
            <a:endParaRPr lang="en-US" alt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277" y="2232869"/>
            <a:ext cx="767283" cy="548059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7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Opencast d’Apereo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Intégration possible avec </a:t>
            </a:r>
            <a:r>
              <a:rPr lang="en-US" dirty="0"/>
              <a:t>de </a:t>
            </a: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 smtClean="0"/>
              <a:t>systèmes</a:t>
            </a:r>
            <a:endParaRPr lang="en-US" dirty="0"/>
          </a:p>
          <a:p>
            <a:pPr lvl="1"/>
            <a:r>
              <a:rPr lang="en-US" b="1" dirty="0">
                <a:solidFill>
                  <a:srgbClr val="002060"/>
                </a:solidFill>
              </a:rPr>
              <a:t>Extron</a:t>
            </a:r>
            <a:r>
              <a:rPr lang="en-US" dirty="0"/>
              <a:t>, </a:t>
            </a:r>
            <a:r>
              <a:rPr lang="en-US" dirty="0" err="1"/>
              <a:t>Galicaster</a:t>
            </a:r>
            <a:r>
              <a:rPr lang="en-US" dirty="0"/>
              <a:t>, Current, </a:t>
            </a:r>
            <a:r>
              <a:rPr lang="en-US" b="1" dirty="0" err="1">
                <a:solidFill>
                  <a:srgbClr val="002060"/>
                </a:solidFill>
              </a:rPr>
              <a:t>Wowza</a:t>
            </a:r>
            <a:r>
              <a:rPr lang="en-US" dirty="0"/>
              <a:t>, LMS (</a:t>
            </a:r>
            <a:r>
              <a:rPr lang="en-US" b="1" dirty="0">
                <a:solidFill>
                  <a:srgbClr val="002060"/>
                </a:solidFill>
              </a:rPr>
              <a:t>Moodle</a:t>
            </a:r>
            <a:r>
              <a:rPr lang="en-US" dirty="0"/>
              <a:t>, Sakai) avec LTI</a:t>
            </a:r>
            <a:r>
              <a:rPr lang="en-US" dirty="0" smtClean="0"/>
              <a:t>,</a:t>
            </a:r>
            <a:r>
              <a:rPr lang="pt-BR" dirty="0"/>
              <a:t> Kaltura, YouTube, </a:t>
            </a:r>
            <a:r>
              <a:rPr lang="pt-BR" dirty="0" smtClean="0"/>
              <a:t>iTunes U, Piwik, ORI-OAI</a:t>
            </a:r>
            <a:r>
              <a:rPr lang="en-US" dirty="0" smtClean="0"/>
              <a:t>…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err="1" smtClean="0"/>
              <a:t>Communauté</a:t>
            </a:r>
            <a:r>
              <a:rPr lang="en-US" dirty="0" smtClean="0"/>
              <a:t> </a:t>
            </a:r>
            <a:r>
              <a:rPr lang="en-US" dirty="0" err="1"/>
              <a:t>très</a:t>
            </a:r>
            <a:r>
              <a:rPr lang="en-US" dirty="0"/>
              <a:t> active </a:t>
            </a:r>
            <a:r>
              <a:rPr lang="en-US" dirty="0" err="1" smtClean="0"/>
              <a:t>fournissant</a:t>
            </a:r>
            <a:r>
              <a:rPr lang="en-US" dirty="0" smtClean="0"/>
              <a:t> du </a:t>
            </a:r>
            <a:r>
              <a:rPr lang="en-US" dirty="0"/>
              <a:t>support et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fonctionnalités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 err="1" smtClean="0"/>
              <a:t>Déploiement</a:t>
            </a:r>
            <a:r>
              <a:rPr lang="en-US" dirty="0" smtClean="0"/>
              <a:t> </a:t>
            </a:r>
            <a:r>
              <a:rPr lang="en-US" dirty="0"/>
              <a:t>sur un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serveurs</a:t>
            </a:r>
            <a:r>
              <a:rPr lang="en-US" dirty="0"/>
              <a:t> </a:t>
            </a:r>
            <a:r>
              <a:rPr lang="en-US" dirty="0" smtClean="0"/>
              <a:t>Linux</a:t>
            </a:r>
          </a:p>
          <a:p>
            <a:pPr lvl="1"/>
            <a:r>
              <a:rPr lang="en-US" b="1" dirty="0" smtClean="0"/>
              <a:t>“Tout </a:t>
            </a:r>
            <a:r>
              <a:rPr lang="en-US" b="1" dirty="0" err="1"/>
              <a:t>en</a:t>
            </a:r>
            <a:r>
              <a:rPr lang="en-US" b="1" dirty="0"/>
              <a:t> un” </a:t>
            </a:r>
            <a:r>
              <a:rPr lang="en-US" dirty="0" smtClean="0"/>
              <a:t>vs </a:t>
            </a:r>
            <a:r>
              <a:rPr lang="en-US" dirty="0" err="1" smtClean="0"/>
              <a:t>Déploiement</a:t>
            </a:r>
            <a:r>
              <a:rPr lang="en-US" dirty="0" smtClean="0"/>
              <a:t> </a:t>
            </a:r>
            <a:r>
              <a:rPr lang="en-US" dirty="0" err="1" smtClean="0"/>
              <a:t>distribué</a:t>
            </a:r>
            <a:endParaRPr lang="en-US" dirty="0"/>
          </a:p>
          <a:p>
            <a:pPr lvl="1"/>
            <a:r>
              <a:rPr lang="en-US" dirty="0" smtClean="0"/>
              <a:t>Installation </a:t>
            </a:r>
            <a:r>
              <a:rPr lang="en-US" dirty="0" err="1"/>
              <a:t>pouvant</a:t>
            </a:r>
            <a:r>
              <a:rPr lang="en-US" dirty="0"/>
              <a:t> </a:t>
            </a:r>
            <a:r>
              <a:rPr lang="en-US" dirty="0" err="1" smtClean="0"/>
              <a:t>évoluée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fonction</a:t>
            </a:r>
            <a:r>
              <a:rPr lang="en-US" dirty="0"/>
              <a:t> des </a:t>
            </a:r>
            <a:r>
              <a:rPr lang="en-US" dirty="0" err="1"/>
              <a:t>besoins</a:t>
            </a:r>
            <a:r>
              <a:rPr lang="en-US" dirty="0"/>
              <a:t> de </a:t>
            </a:r>
            <a:r>
              <a:rPr lang="en-US" dirty="0" err="1" smtClean="0"/>
              <a:t>l’établissement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16</a:t>
            </a:fld>
            <a:endParaRPr lang="en-US" altLang="fr-FR" dirty="0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9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Exemple d’aide et de test des API REST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 ensemble </a:t>
            </a:r>
            <a:r>
              <a:rPr lang="en-US" dirty="0" err="1" smtClean="0"/>
              <a:t>complet</a:t>
            </a:r>
            <a:r>
              <a:rPr lang="en-US" dirty="0" smtClean="0"/>
              <a:t> </a:t>
            </a:r>
            <a:r>
              <a:rPr lang="en-US" dirty="0" err="1" smtClean="0"/>
              <a:t>d’API</a:t>
            </a:r>
            <a:r>
              <a:rPr lang="en-US" dirty="0" smtClean="0"/>
              <a:t> REST et web-services pour </a:t>
            </a:r>
            <a:r>
              <a:rPr lang="en-US" dirty="0" err="1" smtClean="0"/>
              <a:t>pouvoir</a:t>
            </a:r>
            <a:r>
              <a:rPr lang="en-US" dirty="0" smtClean="0"/>
              <a:t> </a:t>
            </a:r>
            <a:r>
              <a:rPr lang="en-US" dirty="0" err="1" smtClean="0"/>
              <a:t>développer</a:t>
            </a:r>
            <a:r>
              <a:rPr lang="en-US" dirty="0" smtClean="0"/>
              <a:t> </a:t>
            </a:r>
            <a:r>
              <a:rPr lang="en-US" dirty="0" err="1" smtClean="0"/>
              <a:t>facilement</a:t>
            </a:r>
            <a:r>
              <a:rPr lang="en-US" dirty="0" smtClean="0"/>
              <a:t>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propres</a:t>
            </a:r>
            <a:r>
              <a:rPr lang="en-US" dirty="0" smtClean="0"/>
              <a:t> </a:t>
            </a:r>
            <a:r>
              <a:rPr lang="en-US" dirty="0" err="1" smtClean="0"/>
              <a:t>intégrations</a:t>
            </a:r>
            <a:endParaRPr lang="en-US" dirty="0" smtClean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17</a:t>
            </a:fld>
            <a:endParaRPr lang="en-US" alt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</a:extLst>
          </a:blip>
          <a:srcRect t="824" b="3176"/>
          <a:stretch/>
        </p:blipFill>
        <p:spPr>
          <a:xfrm>
            <a:off x="1631505" y="2565288"/>
            <a:ext cx="8974137" cy="34560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71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Agents de capture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Chaque SMP 351 présent dans les amphis </a:t>
            </a:r>
            <a:r>
              <a:rPr lang="fr-FR" dirty="0"/>
              <a:t>correspond à un agent de capture dont on peut suivre le statut (en attente, en cours </a:t>
            </a:r>
            <a:r>
              <a:rPr lang="fr-FR" dirty="0" smtClean="0"/>
              <a:t>d’enregistrement</a:t>
            </a:r>
            <a:r>
              <a:rPr lang="fr-FR" dirty="0"/>
              <a:t>…)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18</a:t>
            </a:fld>
            <a:endParaRPr lang="en-US" alt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512" y="2849774"/>
            <a:ext cx="8807802" cy="3243522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7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Agents de capture (vue SMP 351)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19</a:t>
            </a:fld>
            <a:endParaRPr lang="en-US" alt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0816" y="1407491"/>
            <a:ext cx="7143577" cy="47578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17052" y="5669815"/>
            <a:ext cx="3524421" cy="27946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569405" y="4365105"/>
            <a:ext cx="2952328" cy="320821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480816" y="2708953"/>
            <a:ext cx="2275385" cy="1536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7349008" y="2517812"/>
            <a:ext cx="2275384" cy="20959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4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la présentation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Contexte et historique de la chaîne de captation à la FMPMC</a:t>
            </a:r>
          </a:p>
          <a:p>
            <a:endParaRPr lang="fr-FR" dirty="0" smtClean="0"/>
          </a:p>
          <a:p>
            <a:r>
              <a:rPr lang="fr-FR" dirty="0" smtClean="0"/>
              <a:t>Présentation générale des solutions techniques 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err="1" smtClean="0"/>
              <a:t>Extron</a:t>
            </a:r>
            <a:r>
              <a:rPr lang="fr-FR" dirty="0" smtClean="0"/>
              <a:t> SMP 351</a:t>
            </a:r>
          </a:p>
          <a:p>
            <a:endParaRPr lang="fr-FR" dirty="0" smtClean="0"/>
          </a:p>
          <a:p>
            <a:r>
              <a:rPr lang="fr-FR" dirty="0" err="1" smtClean="0"/>
              <a:t>Opencast</a:t>
            </a:r>
            <a:r>
              <a:rPr lang="fr-FR" dirty="0" smtClean="0"/>
              <a:t>, « le maître d’orchestre »</a:t>
            </a:r>
          </a:p>
          <a:p>
            <a:endParaRPr lang="fr-FR" dirty="0" smtClean="0"/>
          </a:p>
          <a:p>
            <a:r>
              <a:rPr lang="fr-FR" dirty="0" smtClean="0"/>
              <a:t>Serveur vidéo </a:t>
            </a:r>
            <a:r>
              <a:rPr lang="fr-FR" dirty="0" err="1" smtClean="0"/>
              <a:t>Wowza</a:t>
            </a:r>
            <a:r>
              <a:rPr lang="fr-FR" dirty="0" smtClean="0"/>
              <a:t> et développements associés</a:t>
            </a:r>
          </a:p>
          <a:p>
            <a:endParaRPr lang="fr-FR" dirty="0" smtClean="0"/>
          </a:p>
          <a:p>
            <a:r>
              <a:rPr lang="fr-FR" dirty="0" smtClean="0"/>
              <a:t>Intégration dans Moodle</a:t>
            </a:r>
          </a:p>
          <a:p>
            <a:endParaRPr lang="fr-FR" dirty="0" smtClean="0"/>
          </a:p>
          <a:p>
            <a:r>
              <a:rPr lang="fr-FR" dirty="0" smtClean="0"/>
              <a:t>Exemple d’utilisation de la nouvelle chaine et statistiques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</a:t>
            </a:fld>
            <a:endParaRPr lang="en-US" alt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918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Les </a:t>
            </a:r>
            <a:r>
              <a:rPr lang="fr-FR" dirty="0"/>
              <a:t>séries</a:t>
            </a:r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525963"/>
          </a:xfrm>
        </p:spPr>
        <p:txBody>
          <a:bodyPr/>
          <a:lstStyle/>
          <a:p>
            <a:r>
              <a:rPr lang="fr-FR" dirty="0" smtClean="0"/>
              <a:t>Une série par UE nommée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PAES</a:t>
            </a:r>
            <a:r>
              <a:rPr lang="fr-FR" dirty="0" err="1" smtClean="0"/>
              <a:t>_</a:t>
            </a:r>
            <a:r>
              <a:rPr lang="fr-FR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YYYY</a:t>
            </a:r>
            <a:r>
              <a:rPr lang="fr-FR" dirty="0" err="1" smtClean="0"/>
              <a:t>_</a:t>
            </a:r>
            <a:r>
              <a:rPr lang="fr-FR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Sx</a:t>
            </a:r>
            <a:r>
              <a:rPr lang="fr-FR" dirty="0" err="1" smtClean="0"/>
              <a:t>_</a:t>
            </a:r>
            <a:r>
              <a:rPr lang="fr-FR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UEz</a:t>
            </a:r>
            <a:endParaRPr lang="fr-F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20</a:t>
            </a:fld>
            <a:endParaRPr lang="en-US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-4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50" y="1988840"/>
            <a:ext cx="8154953" cy="4108400"/>
          </a:xfrm>
          <a:prstGeom prst="rect">
            <a:avLst/>
          </a:prstGeom>
        </p:spPr>
      </p:pic>
      <p:sp>
        <p:nvSpPr>
          <p:cNvPr id="11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Métadonnées d’un enregistrement (1/3)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21</a:t>
            </a:fld>
            <a:endParaRPr lang="en-US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" contrast="15000"/>
                    </a14:imgEffect>
                  </a14:imgLayer>
                </a14:imgProps>
              </a:ext>
            </a:extLst>
          </a:blip>
          <a:srcRect t="-3" b="15725"/>
          <a:stretch/>
        </p:blipFill>
        <p:spPr>
          <a:xfrm>
            <a:off x="1991545" y="1340768"/>
            <a:ext cx="8152309" cy="482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38941" y="2626792"/>
            <a:ext cx="4072272" cy="21602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247925" y="4303362"/>
            <a:ext cx="4063288" cy="18538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265178" y="5085184"/>
            <a:ext cx="4072272" cy="79208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4272" y="5804997"/>
            <a:ext cx="1944216" cy="432048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Localisation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44272" y="5301208"/>
            <a:ext cx="3024336" cy="432048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Date, heure  et durée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75252" y="5938098"/>
            <a:ext cx="4063288" cy="18538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/>
          <p:cNvCxnSpPr>
            <a:endCxn id="30" idx="1"/>
          </p:cNvCxnSpPr>
          <p:nvPr/>
        </p:nvCxnSpPr>
        <p:spPr>
          <a:xfrm>
            <a:off x="6300662" y="2722386"/>
            <a:ext cx="2232248" cy="2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endCxn id="32" idx="1"/>
          </p:cNvCxnSpPr>
          <p:nvPr/>
        </p:nvCxnSpPr>
        <p:spPr>
          <a:xfrm flipV="1">
            <a:off x="6300662" y="3897024"/>
            <a:ext cx="2232248" cy="49096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31" idx="1"/>
          </p:cNvCxnSpPr>
          <p:nvPr/>
        </p:nvCxnSpPr>
        <p:spPr>
          <a:xfrm flipV="1">
            <a:off x="6300662" y="4617104"/>
            <a:ext cx="2232248" cy="1240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532910" y="2470414"/>
            <a:ext cx="1800000" cy="504000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Titre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532910" y="4365104"/>
            <a:ext cx="1800000" cy="504000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Enseignant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32910" y="3645024"/>
            <a:ext cx="1800000" cy="504000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Série </a:t>
            </a:r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6312024" y="5517232"/>
            <a:ext cx="2232248" cy="1240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237985" y="4540606"/>
            <a:ext cx="4063288" cy="18538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6312024" y="6008880"/>
            <a:ext cx="2232248" cy="1240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62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Métadonnées d’un enregistrement (2/3)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Configuration des noms des fichiers en fonction des métadonnées dans le SMP 351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Exemple de fichier produit par le SMP 351</a:t>
            </a:r>
          </a:p>
          <a:p>
            <a:r>
              <a:rPr lang="fr-FR" sz="2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PAES_2016_S2</a:t>
            </a:r>
            <a:r>
              <a:rPr lang="fr-FR" sz="2000" b="0" dirty="0"/>
              <a:t>_</a:t>
            </a:r>
            <a:r>
              <a:rPr lang="fr-FR" sz="2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Informations_g_n_ral</a:t>
            </a:r>
            <a:r>
              <a:rPr lang="fr-FR" sz="2000" b="0" dirty="0"/>
              <a:t>_</a:t>
            </a:r>
            <a:r>
              <a:rPr lang="fr-FR" sz="2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20170104</a:t>
            </a:r>
            <a:r>
              <a:rPr lang="fr-FR" sz="2000" b="0" dirty="0"/>
              <a:t>_</a:t>
            </a:r>
            <a:r>
              <a:rPr lang="fr-FR" sz="2000" b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135100</a:t>
            </a:r>
            <a:r>
              <a:rPr lang="fr-FR" sz="2000" b="0" dirty="0"/>
              <a:t>_S1R1.mp4</a:t>
            </a:r>
          </a:p>
          <a:p>
            <a:r>
              <a:rPr lang="fr-FR" sz="2000" b="0" dirty="0"/>
              <a:t>	Série   _    Titre évènement   _    Date   _ Heure _ </a:t>
            </a:r>
          </a:p>
          <a:p>
            <a:endParaRPr lang="fr-FR" sz="2000" b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22</a:t>
            </a:fld>
            <a:endParaRPr lang="en-US" alt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7948" y="2529874"/>
            <a:ext cx="9054557" cy="1331174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45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Métadonnées d’un enregistrement (3/3)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Extrait des métadonnées d’un enregistrement au format Dublin </a:t>
            </a:r>
            <a:r>
              <a:rPr lang="fr-FR" dirty="0" err="1" smtClean="0"/>
              <a:t>Core</a:t>
            </a:r>
            <a:r>
              <a:rPr lang="fr-FR" dirty="0" smtClean="0"/>
              <a:t> dans Opencast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23</a:t>
            </a:fld>
            <a:endParaRPr lang="en-US" alt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-2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467" y="2865702"/>
            <a:ext cx="11058889" cy="2366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2112" y="4860118"/>
            <a:ext cx="6428024" cy="20344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92112" y="4704751"/>
            <a:ext cx="10690288" cy="15536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92112" y="4536526"/>
            <a:ext cx="3403688" cy="157409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564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Workflow de traitement des enregistrements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Un flux de traitement </a:t>
            </a:r>
            <a:r>
              <a:rPr lang="fr-FR" dirty="0" err="1"/>
              <a:t>Opencast</a:t>
            </a:r>
            <a:r>
              <a:rPr lang="fr-FR" dirty="0"/>
              <a:t> est une liste séquentielle d’opérations décrite dans un fichier </a:t>
            </a:r>
            <a:r>
              <a:rPr lang="fr-FR" dirty="0" err="1"/>
              <a:t>xml</a:t>
            </a:r>
            <a:endParaRPr lang="fr-FR" dirty="0"/>
          </a:p>
          <a:p>
            <a:pPr lvl="1"/>
            <a:r>
              <a:rPr lang="fr-FR" dirty="0"/>
              <a:t>Pas de limite dans le nombre d’opérations ou sur leurs répétitions</a:t>
            </a:r>
          </a:p>
          <a:p>
            <a:pPr lvl="1"/>
            <a:r>
              <a:rPr lang="fr-FR" dirty="0"/>
              <a:t>Possibilité d’interrompre le workflow pour demander une action à l’utilisateur (suppression des silences par exemple)</a:t>
            </a:r>
          </a:p>
          <a:p>
            <a:pPr lvl="1"/>
            <a:endParaRPr lang="fr-FR" dirty="0"/>
          </a:p>
          <a:p>
            <a:r>
              <a:rPr lang="fr-FR" dirty="0">
                <a:sym typeface="Wingdings" panose="05000000000000000000" pitchFamily="2" charset="2"/>
              </a:rPr>
              <a:t>Dans note cas, création d’un workflow « HD 720p »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Encodage en plusieurs qualités de l’enregistrement</a:t>
            </a:r>
          </a:p>
          <a:p>
            <a:pPr lvl="1"/>
            <a:r>
              <a:rPr lang="fr-FR" dirty="0">
                <a:sym typeface="Wingdings" panose="05000000000000000000" pitchFamily="2" charset="2"/>
              </a:rPr>
              <a:t>Publication sur le NAS pour </a:t>
            </a:r>
            <a:r>
              <a:rPr lang="fr-FR" dirty="0" err="1">
                <a:sym typeface="Wingdings" panose="05000000000000000000" pitchFamily="2" charset="2"/>
              </a:rPr>
              <a:t>Wowza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24</a:t>
            </a:fld>
            <a:endParaRPr lang="en-US" alt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3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Opencast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Configuration du workflow « HD 720p »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25</a:t>
            </a:fld>
            <a:endParaRPr lang="en-US" altLang="fr-FR"/>
          </a:p>
        </p:txBody>
      </p:sp>
      <p:sp>
        <p:nvSpPr>
          <p:cNvPr id="8" name="Rectangle 7"/>
          <p:cNvSpPr/>
          <p:nvPr/>
        </p:nvSpPr>
        <p:spPr>
          <a:xfrm>
            <a:off x="1305438" y="3723327"/>
            <a:ext cx="2088232" cy="1008112"/>
          </a:xfrm>
          <a:prstGeom prst="rect">
            <a:avLst/>
          </a:prstGeom>
          <a:solidFill>
            <a:schemeClr val="accent4">
              <a:lumMod val="75000"/>
              <a:alpha val="56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Sélection du workflow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5738" y="1617378"/>
            <a:ext cx="4754558" cy="4403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7746" y="2834956"/>
            <a:ext cx="4650703" cy="278485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/>
          <p:cNvCxnSpPr>
            <a:stCxn id="8" idx="3"/>
            <a:endCxn id="7" idx="1"/>
          </p:cNvCxnSpPr>
          <p:nvPr/>
        </p:nvCxnSpPr>
        <p:spPr>
          <a:xfrm>
            <a:off x="3393671" y="4227384"/>
            <a:ext cx="684075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099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Extrait du workflow « HD 720p » </a:t>
            </a:r>
            <a:r>
              <a:rPr lang="fr-FR" dirty="0" err="1" smtClean="0"/>
              <a:t>executé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26</a:t>
            </a:fld>
            <a:endParaRPr lang="en-US" alt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4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446" y="1340768"/>
            <a:ext cx="7063108" cy="4786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61281" y="1897646"/>
            <a:ext cx="6487047" cy="208823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607110" y="5060429"/>
            <a:ext cx="6441218" cy="21602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6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Opencast </a:t>
            </a:r>
            <a:br>
              <a:rPr lang="fr-FR" dirty="0"/>
            </a:br>
            <a:r>
              <a:rPr lang="fr-FR" dirty="0" smtClean="0"/>
              <a:t>Interface d’administration des enregistrements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27</a:t>
            </a:fld>
            <a:endParaRPr lang="en-US" altLang="fr-FR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" r="1718" b="-300"/>
          <a:stretch/>
        </p:blipFill>
        <p:spPr bwMode="auto">
          <a:xfrm>
            <a:off x="1703512" y="2160000"/>
            <a:ext cx="8604000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28248" y="2276873"/>
            <a:ext cx="576064" cy="225189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sp>
        <p:nvSpPr>
          <p:cNvPr id="11" name="Rectangle 10"/>
          <p:cNvSpPr/>
          <p:nvPr/>
        </p:nvSpPr>
        <p:spPr>
          <a:xfrm>
            <a:off x="8976320" y="2276872"/>
            <a:ext cx="648072" cy="22518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sp>
        <p:nvSpPr>
          <p:cNvPr id="14" name="Rectangle 13"/>
          <p:cNvSpPr/>
          <p:nvPr/>
        </p:nvSpPr>
        <p:spPr>
          <a:xfrm>
            <a:off x="3922314" y="5085184"/>
            <a:ext cx="4693967" cy="720080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b="1" dirty="0"/>
              <a:t>Vérification du traitement de la vidéo et de sa publication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88692" y="2256020"/>
            <a:ext cx="879315" cy="2272748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r>
              <a:rPr lang="fr-FR" b="1" dirty="0"/>
              <a:t>Série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36161" y="2276873"/>
            <a:ext cx="735299" cy="2251894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r>
              <a:rPr lang="fr-FR" b="1" dirty="0"/>
              <a:t>Lieu</a:t>
            </a:r>
          </a:p>
        </p:txBody>
      </p:sp>
      <p:cxnSp>
        <p:nvCxnSpPr>
          <p:cNvPr id="7" name="Connecteur en angle 6"/>
          <p:cNvCxnSpPr>
            <a:stCxn id="10" idx="2"/>
          </p:cNvCxnSpPr>
          <p:nvPr/>
        </p:nvCxnSpPr>
        <p:spPr>
          <a:xfrm rot="16200000" flipH="1">
            <a:off x="8788122" y="4356924"/>
            <a:ext cx="340395" cy="684076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11" idx="2"/>
          </p:cNvCxnSpPr>
          <p:nvPr/>
        </p:nvCxnSpPr>
        <p:spPr>
          <a:xfrm>
            <a:off x="9300357" y="4528766"/>
            <a:ext cx="1" cy="91645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>
            <a:off x="8616280" y="5445224"/>
            <a:ext cx="684076" cy="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065" y="3341794"/>
            <a:ext cx="195399" cy="1592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96400" y="3284984"/>
            <a:ext cx="648072" cy="23567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cxnSp>
        <p:nvCxnSpPr>
          <p:cNvPr id="24" name="Connecteur droit 23"/>
          <p:cNvCxnSpPr/>
          <p:nvPr/>
        </p:nvCxnSpPr>
        <p:spPr>
          <a:xfrm>
            <a:off x="10200456" y="3520654"/>
            <a:ext cx="1" cy="158012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536335" y="5081302"/>
            <a:ext cx="2418818" cy="1082027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b="1" dirty="0" smtClean="0"/>
              <a:t>Actions : Détails, Supprimer, Editeur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452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Opencast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Editeur d’enregistrement (« découpe »)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28</a:t>
            </a:fld>
            <a:endParaRPr lang="en-US" altLang="fr-FR"/>
          </a:p>
        </p:txBody>
      </p:sp>
      <p:sp>
        <p:nvSpPr>
          <p:cNvPr id="14" name="Rectangle 13"/>
          <p:cNvSpPr/>
          <p:nvPr/>
        </p:nvSpPr>
        <p:spPr>
          <a:xfrm>
            <a:off x="3922314" y="5445224"/>
            <a:ext cx="4693967" cy="720080"/>
          </a:xfrm>
          <a:prstGeom prst="rect">
            <a:avLst/>
          </a:prstGeom>
          <a:solidFill>
            <a:schemeClr val="accent4">
              <a:lumMod val="75000"/>
              <a:alpha val="6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fr-FR" b="1" dirty="0"/>
              <a:t>Détection automatique des silences</a:t>
            </a:r>
          </a:p>
        </p:txBody>
      </p:sp>
      <p:pic>
        <p:nvPicPr>
          <p:cNvPr id="15" name="Image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912" y="1360990"/>
            <a:ext cx="6264413" cy="399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2842912" y="3933057"/>
            <a:ext cx="372769" cy="43204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sp>
        <p:nvSpPr>
          <p:cNvPr id="20" name="Rectangle 19"/>
          <p:cNvSpPr/>
          <p:nvPr/>
        </p:nvSpPr>
        <p:spPr>
          <a:xfrm>
            <a:off x="8544272" y="3926391"/>
            <a:ext cx="576064" cy="43871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sp>
        <p:nvSpPr>
          <p:cNvPr id="22" name="Rectangle 21"/>
          <p:cNvSpPr/>
          <p:nvPr/>
        </p:nvSpPr>
        <p:spPr>
          <a:xfrm>
            <a:off x="5900792" y="3926390"/>
            <a:ext cx="372769" cy="43204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endParaRPr lang="fr-FR" b="1"/>
          </a:p>
        </p:txBody>
      </p:sp>
      <p:cxnSp>
        <p:nvCxnSpPr>
          <p:cNvPr id="7" name="Connecteur en angle 6"/>
          <p:cNvCxnSpPr>
            <a:stCxn id="16" idx="2"/>
          </p:cNvCxnSpPr>
          <p:nvPr/>
        </p:nvCxnSpPr>
        <p:spPr>
          <a:xfrm rot="16200000" flipH="1">
            <a:off x="5623523" y="1770879"/>
            <a:ext cx="590645" cy="5779096"/>
          </a:xfrm>
          <a:prstGeom prst="bentConnector2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>
            <a:stCxn id="22" idx="2"/>
          </p:cNvCxnSpPr>
          <p:nvPr/>
        </p:nvCxnSpPr>
        <p:spPr>
          <a:xfrm flipH="1">
            <a:off x="6087176" y="4358438"/>
            <a:ext cx="1" cy="1096566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>
            <a:stCxn id="20" idx="2"/>
          </p:cNvCxnSpPr>
          <p:nvPr/>
        </p:nvCxnSpPr>
        <p:spPr>
          <a:xfrm flipH="1">
            <a:off x="8820848" y="4365106"/>
            <a:ext cx="11456" cy="590645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02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Serveur vidéo Wowza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29</a:t>
            </a:fld>
            <a:endParaRPr lang="en-US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74356"/>
            <a:ext cx="8791243" cy="44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71864" y="1481705"/>
            <a:ext cx="2160240" cy="258705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507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et historique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Depuis 2006, la faculté de Médecine de l’UPMC propose un système de diffusion de vidéo interne</a:t>
            </a:r>
          </a:p>
          <a:p>
            <a:pPr lvl="1"/>
            <a:r>
              <a:rPr lang="fr-FR" dirty="0"/>
              <a:t>700 étudiants </a:t>
            </a:r>
            <a:r>
              <a:rPr lang="fr-FR" dirty="0">
                <a:sym typeface="Wingdings" panose="05000000000000000000" pitchFamily="2" charset="2"/>
              </a:rPr>
              <a:t> 2300 étudiants (48 groupes de TD)</a:t>
            </a:r>
          </a:p>
          <a:p>
            <a:pPr lvl="1"/>
            <a:r>
              <a:rPr lang="fr-FR" dirty="0"/>
              <a:t>Diffusion des cours magistraux dans plusieurs amphithéâtres et salles simultanément</a:t>
            </a:r>
          </a:p>
          <a:p>
            <a:pPr lvl="1"/>
            <a:r>
              <a:rPr lang="fr-FR" dirty="0"/>
              <a:t>Diffusion en direct (live) et en différé des cours filmés</a:t>
            </a:r>
          </a:p>
          <a:p>
            <a:pPr lvl="1"/>
            <a:endParaRPr lang="fr-FR" sz="900" dirty="0"/>
          </a:p>
          <a:p>
            <a:r>
              <a:rPr lang="fr-FR" dirty="0"/>
              <a:t>Premier projet lancé en mai 2006 et mis en production en septembre 2006 (présenté aux JRES 2007)</a:t>
            </a:r>
          </a:p>
          <a:p>
            <a:pPr lvl="1"/>
            <a:r>
              <a:rPr lang="fr-FR" dirty="0"/>
              <a:t>Amphi maitre, serveurs de streaming </a:t>
            </a:r>
            <a:r>
              <a:rPr lang="fr-FR" dirty="0" err="1"/>
              <a:t>Helix</a:t>
            </a:r>
            <a:r>
              <a:rPr lang="fr-FR" dirty="0"/>
              <a:t>, Real Media</a:t>
            </a:r>
          </a:p>
          <a:p>
            <a:pPr lvl="1"/>
            <a:r>
              <a:rPr lang="fr-FR" dirty="0"/>
              <a:t>Intégration dans l’ENF </a:t>
            </a:r>
            <a:r>
              <a:rPr lang="fr-FR" dirty="0" err="1"/>
              <a:t>uPortal</a:t>
            </a:r>
            <a:r>
              <a:rPr lang="fr-FR" dirty="0"/>
              <a:t> 2.5 (puis l’ENT </a:t>
            </a:r>
            <a:r>
              <a:rPr lang="fr-FR" dirty="0" err="1"/>
              <a:t>uPortal</a:t>
            </a:r>
            <a:r>
              <a:rPr lang="fr-FR" dirty="0"/>
              <a:t> 2.6) sous forme de deux canaux </a:t>
            </a:r>
            <a:r>
              <a:rPr lang="fr-FR" b="1" dirty="0" err="1"/>
              <a:t>VideoLive</a:t>
            </a:r>
            <a:r>
              <a:rPr lang="fr-FR" dirty="0"/>
              <a:t> et </a:t>
            </a:r>
            <a:r>
              <a:rPr lang="fr-FR" b="1" dirty="0" err="1"/>
              <a:t>VideoArchives</a:t>
            </a:r>
            <a:endParaRPr lang="fr-FR" b="1" dirty="0"/>
          </a:p>
          <a:p>
            <a:pPr lvl="1"/>
            <a:r>
              <a:rPr lang="fr-FR" dirty="0"/>
              <a:t>+ Un forum Questions/réponses pour chaque cours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</a:t>
            </a:fld>
            <a:endParaRPr lang="en-US" altLang="fr-FR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18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Wowza Streaming Engine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7776" y="1495325"/>
            <a:ext cx="5276369" cy="4525963"/>
          </a:xfrm>
        </p:spPr>
        <p:txBody>
          <a:bodyPr/>
          <a:lstStyle/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sz="1800" b="1" dirty="0"/>
              <a:t>Licence Propriétaire</a:t>
            </a:r>
          </a:p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sz="1800" b="1" dirty="0"/>
              <a:t>Connu comme un produit fiable </a:t>
            </a:r>
            <a:r>
              <a:rPr lang="fr-FR" sz="1800" b="1" dirty="0" smtClean="0"/>
              <a:t>et </a:t>
            </a:r>
            <a:r>
              <a:rPr lang="fr-FR" sz="1800" b="1" dirty="0"/>
              <a:t>performant</a:t>
            </a:r>
          </a:p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sz="1800" b="1" dirty="0"/>
              <a:t>Modulable (plugins)</a:t>
            </a:r>
          </a:p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sz="1800" b="1" dirty="0"/>
              <a:t>Adaptable (API REST) </a:t>
            </a:r>
          </a:p>
          <a:p>
            <a:pPr lvl="1">
              <a:lnSpc>
                <a:spcPct val="150000"/>
              </a:lnSpc>
              <a:buClr>
                <a:srgbClr val="F79646">
                  <a:lumMod val="75000"/>
                </a:srgbClr>
              </a:buClr>
            </a:pPr>
            <a:r>
              <a:rPr lang="fr-FR" sz="1800" b="1" dirty="0"/>
              <a:t>Interopérable</a:t>
            </a:r>
          </a:p>
          <a:p>
            <a:pPr marL="342900" indent="-342900">
              <a:buFont typeface="Wingdings"/>
              <a:buChar char="Ø"/>
            </a:pPr>
            <a:endParaRPr lang="fr-FR" sz="1600" dirty="0"/>
          </a:p>
          <a:p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30</a:t>
            </a:fld>
            <a:endParaRPr lang="en-US" altLang="fr-FR"/>
          </a:p>
        </p:txBody>
      </p:sp>
      <p:pic>
        <p:nvPicPr>
          <p:cNvPr id="7170" name="Picture 2" descr="C:\Users\stef\Pictures\CUME PAES\Wowza-Applicat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527038"/>
            <a:ext cx="6344503" cy="34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839416" y="4366122"/>
            <a:ext cx="4968552" cy="43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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Serveur(s) Physique(s) dédié(s)</a:t>
            </a:r>
            <a:br>
              <a:rPr lang="fr-FR" dirty="0"/>
            </a:br>
            <a:endParaRPr lang="fr-FR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839416" y="4854485"/>
            <a:ext cx="10953015" cy="12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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F79646">
                  <a:lumMod val="75000"/>
                </a:srgbClr>
              </a:buClr>
            </a:pPr>
            <a:r>
              <a:rPr lang="fr-FR" sz="1800" dirty="0"/>
              <a:t>Demande un paramétrage fin pour optimiser les performances </a:t>
            </a:r>
            <a:br>
              <a:rPr lang="fr-FR" sz="1800" dirty="0"/>
            </a:br>
            <a:r>
              <a:rPr lang="fr-FR" sz="1800" dirty="0"/>
              <a:t>(Tutoriels et préconisations fournis par </a:t>
            </a:r>
            <a:r>
              <a:rPr lang="fr-FR" sz="1800" dirty="0" err="1"/>
              <a:t>Wowza</a:t>
            </a:r>
            <a:r>
              <a:rPr lang="fr-FR" sz="1800" dirty="0"/>
              <a:t>) </a:t>
            </a:r>
          </a:p>
          <a:p>
            <a:pPr lvl="1">
              <a:buClr>
                <a:srgbClr val="F79646">
                  <a:lumMod val="75000"/>
                </a:srgbClr>
              </a:buClr>
            </a:pPr>
            <a:r>
              <a:rPr lang="fr-FR" sz="1800" dirty="0"/>
              <a:t>Besoin d’un réseau performant </a:t>
            </a:r>
            <a:r>
              <a:rPr lang="fr-FR" sz="1800" dirty="0" smtClean="0"/>
              <a:t>(équilibrage de </a:t>
            </a:r>
            <a:r>
              <a:rPr lang="fr-FR" sz="1800" dirty="0"/>
              <a:t>charge), dimensionné en fonction du  nombre d’utilisateurs attendus et du débit de </a:t>
            </a:r>
            <a:r>
              <a:rPr lang="fr-FR" sz="1800" dirty="0" smtClean="0"/>
              <a:t>diffusion</a:t>
            </a:r>
            <a:endParaRPr lang="fr-FR" sz="1600" dirty="0"/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38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Wowza Streaming Engine</a:t>
            </a:r>
            <a:br>
              <a:rPr lang="fr-FR" dirty="0"/>
            </a:br>
            <a:r>
              <a:rPr lang="fr-FR" dirty="0"/>
              <a:t>Transcodage à la volée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525963"/>
          </a:xfrm>
        </p:spPr>
        <p:txBody>
          <a:bodyPr/>
          <a:lstStyle/>
          <a:p>
            <a:r>
              <a:rPr lang="fr-FR" dirty="0"/>
              <a:t>Conditionné par la puissance CPU et GPU </a:t>
            </a:r>
            <a:r>
              <a:rPr lang="fr-FR" dirty="0" smtClean="0"/>
              <a:t>disponible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31</a:t>
            </a:fld>
            <a:endParaRPr lang="en-US" altLang="fr-FR"/>
          </a:p>
        </p:txBody>
      </p:sp>
      <p:pic>
        <p:nvPicPr>
          <p:cNvPr id="1026" name="Picture 2" descr="C:\Users\stef\Pictures\CUME PAES\Wowza-Transrat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2060848"/>
            <a:ext cx="6934925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9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Wowza Streaming Engine</a:t>
            </a:r>
            <a:br>
              <a:rPr lang="fr-FR" dirty="0"/>
            </a:br>
            <a:r>
              <a:rPr lang="fr-FR" dirty="0" smtClean="0"/>
              <a:t>Application, url et matriçage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23317"/>
            <a:ext cx="10972800" cy="4525963"/>
          </a:xfrm>
        </p:spPr>
        <p:txBody>
          <a:bodyPr/>
          <a:lstStyle/>
          <a:p>
            <a:pPr marL="342900" indent="-342900">
              <a:buClr>
                <a:srgbClr val="F79646">
                  <a:lumMod val="75000"/>
                </a:srgbClr>
              </a:buClr>
              <a:buFont typeface="Wingdings 3" panose="05040102010807070707" pitchFamily="18" charset="2"/>
              <a:buChar char=""/>
            </a:pPr>
            <a:r>
              <a:rPr lang="fr-FR" sz="1800" dirty="0"/>
              <a:t>Création d’une « chaine » (application) pour chaque canal de diffusion</a:t>
            </a:r>
          </a:p>
          <a:p>
            <a:pPr marL="342900" indent="-342900">
              <a:buClr>
                <a:srgbClr val="F79646">
                  <a:lumMod val="75000"/>
                </a:srgbClr>
              </a:buClr>
              <a:buFont typeface="Wingdings 3" panose="05040102010807070707" pitchFamily="18" charset="2"/>
              <a:buChar char=""/>
            </a:pPr>
            <a:r>
              <a:rPr lang="fr-FR" sz="1800" dirty="0"/>
              <a:t>Automatisation du matriçage des flux d’entrée  via script local et métadonnées </a:t>
            </a:r>
            <a:r>
              <a:rPr lang="fr-FR" sz="1800" dirty="0" err="1"/>
              <a:t>Opencast</a:t>
            </a:r>
            <a:endParaRPr lang="fr-FR" sz="1800" dirty="0"/>
          </a:p>
          <a:p>
            <a:pPr marL="342900" indent="-342900">
              <a:lnSpc>
                <a:spcPct val="150000"/>
              </a:lnSpc>
              <a:buClr>
                <a:srgbClr val="F79646">
                  <a:lumMod val="75000"/>
                </a:srgbClr>
              </a:buClr>
              <a:buFont typeface="Wingdings 3" panose="05040102010807070707" pitchFamily="18" charset="2"/>
              <a:buChar char=""/>
            </a:pPr>
            <a:r>
              <a:rPr lang="fr-FR" sz="1800" dirty="0"/>
              <a:t>Ce fonctionnement permet d’obtenir une </a:t>
            </a:r>
            <a:r>
              <a:rPr lang="fr-FR" sz="1800" dirty="0" smtClean="0"/>
              <a:t>url de </a:t>
            </a:r>
            <a:r>
              <a:rPr lang="fr-FR" sz="1800" dirty="0"/>
              <a:t>sortie unique pour chaque canal :</a:t>
            </a:r>
            <a:br>
              <a:rPr lang="fr-FR" sz="1800" dirty="0"/>
            </a:br>
            <a:r>
              <a:rPr lang="fr-FR" sz="1800" dirty="0" err="1">
                <a:solidFill>
                  <a:srgbClr val="00B0F0"/>
                </a:solidFill>
              </a:rPr>
              <a:t>rtmp</a:t>
            </a:r>
            <a:r>
              <a:rPr lang="fr-FR" sz="1800" dirty="0">
                <a:solidFill>
                  <a:srgbClr val="00B0F0"/>
                </a:solidFill>
              </a:rPr>
              <a:t>://@</a:t>
            </a:r>
            <a:r>
              <a:rPr lang="fr-FR" sz="1800" i="1" dirty="0">
                <a:solidFill>
                  <a:srgbClr val="00B0F0"/>
                </a:solidFill>
              </a:rPr>
              <a:t>IP-du-serveur</a:t>
            </a:r>
            <a:r>
              <a:rPr lang="fr-FR" sz="1800" dirty="0">
                <a:solidFill>
                  <a:srgbClr val="00B0F0"/>
                </a:solidFill>
              </a:rPr>
              <a:t>:1935/</a:t>
            </a:r>
            <a:r>
              <a:rPr lang="fr-FR" sz="1800" i="1" dirty="0" err="1">
                <a:solidFill>
                  <a:srgbClr val="00B0F0"/>
                </a:solidFill>
              </a:rPr>
              <a:t>Nom-d’application</a:t>
            </a:r>
            <a:r>
              <a:rPr lang="fr-FR" sz="1800" dirty="0">
                <a:solidFill>
                  <a:srgbClr val="00B0F0"/>
                </a:solidFill>
              </a:rPr>
              <a:t>/</a:t>
            </a:r>
            <a:r>
              <a:rPr lang="fr-FR" sz="1800" i="1" dirty="0">
                <a:solidFill>
                  <a:srgbClr val="00B0F0"/>
                </a:solidFill>
              </a:rPr>
              <a:t>Nom-du-</a:t>
            </a:r>
            <a:r>
              <a:rPr lang="fr-FR" sz="1800" i="1" dirty="0" err="1">
                <a:solidFill>
                  <a:srgbClr val="00B0F0"/>
                </a:solidFill>
              </a:rPr>
              <a:t>flux</a:t>
            </a:r>
            <a:r>
              <a:rPr lang="fr-FR" sz="1800" dirty="0" err="1">
                <a:solidFill>
                  <a:srgbClr val="00B0F0"/>
                </a:solidFill>
              </a:rPr>
              <a:t>_</a:t>
            </a:r>
            <a:r>
              <a:rPr lang="fr-FR" sz="1800" i="1" dirty="0" err="1">
                <a:solidFill>
                  <a:srgbClr val="00B0F0"/>
                </a:solidFill>
              </a:rPr>
              <a:t>Format</a:t>
            </a:r>
            <a:r>
              <a:rPr lang="fr-FR" sz="1800" i="1" dirty="0">
                <a:solidFill>
                  <a:srgbClr val="00B0F0"/>
                </a:solidFill>
              </a:rPr>
              <a:t>-du-transcodeur</a:t>
            </a:r>
            <a:br>
              <a:rPr lang="fr-FR" sz="1800" i="1" dirty="0">
                <a:solidFill>
                  <a:srgbClr val="00B0F0"/>
                </a:solidFill>
              </a:rPr>
            </a:br>
            <a:r>
              <a:rPr lang="fr-FR" sz="1800" i="1" dirty="0">
                <a:solidFill>
                  <a:srgbClr val="00B0F0"/>
                </a:solidFill>
              </a:rPr>
              <a:t>exemple : rtmp://134.157.xxx.yyy:1935/Live_PAES/PAES_480p</a:t>
            </a:r>
            <a:endParaRPr lang="fr-FR" dirty="0">
              <a:solidFill>
                <a:prstClr val="black"/>
              </a:solidFill>
            </a:endParaRPr>
          </a:p>
          <a:p>
            <a:pPr marL="342900" indent="-342900">
              <a:buClr>
                <a:srgbClr val="F79646">
                  <a:lumMod val="75000"/>
                </a:srgbClr>
              </a:buClr>
              <a:buFont typeface="Wingdings 3" panose="05040102010807070707" pitchFamily="18" charset="2"/>
              <a:buChar char=""/>
            </a:pPr>
            <a:r>
              <a:rPr lang="fr-FR" sz="1800" i="1" u="sng" dirty="0"/>
              <a:t>Avantage : </a:t>
            </a:r>
            <a:r>
              <a:rPr lang="fr-FR" sz="1800" i="1" dirty="0"/>
              <a:t>L’URL unique simplifie la configuration des </a:t>
            </a:r>
            <a:r>
              <a:rPr lang="fr-FR" sz="1800" i="1" dirty="0" smtClean="0"/>
              <a:t>lecteurs</a:t>
            </a:r>
            <a:endParaRPr lang="fr-FR" sz="1800" i="1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32</a:t>
            </a:fld>
            <a:endParaRPr lang="en-US" altLang="fr-FR"/>
          </a:p>
        </p:txBody>
      </p:sp>
      <p:pic>
        <p:nvPicPr>
          <p:cNvPr id="2050" name="Picture 2" descr="C:\Users\stef\Pictures\CUME PAES\Wowza-IncomStrea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07" y="3708936"/>
            <a:ext cx="4258834" cy="260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346" y="3820258"/>
            <a:ext cx="2822881" cy="241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845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44693" y="116632"/>
            <a:ext cx="11713301" cy="1143000"/>
          </a:xfrm>
        </p:spPr>
        <p:txBody>
          <a:bodyPr/>
          <a:lstStyle/>
          <a:p>
            <a:r>
              <a:rPr lang="fr-FR" dirty="0" smtClean="0"/>
              <a:t>Wowza Streaming Engine</a:t>
            </a:r>
            <a:br>
              <a:rPr lang="fr-FR" dirty="0" smtClean="0"/>
            </a:br>
            <a:r>
              <a:rPr lang="fr-FR" dirty="0" err="1" smtClean="0"/>
              <a:t>LoopUntilLive</a:t>
            </a:r>
            <a:r>
              <a:rPr lang="fr-FR" dirty="0" smtClean="0"/>
              <a:t> &amp; Scripts PilWoz.sh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349" y="1600201"/>
            <a:ext cx="6168165" cy="4525963"/>
          </a:xfrm>
        </p:spPr>
        <p:txBody>
          <a:bodyPr/>
          <a:lstStyle/>
          <a:p>
            <a:pPr lvl="0"/>
            <a:r>
              <a:rPr lang="fr-FR" sz="2000" u="sng" dirty="0" err="1"/>
              <a:t>LoopUntilLive</a:t>
            </a:r>
            <a:r>
              <a:rPr lang="fr-FR" sz="1600" u="sng" dirty="0"/>
              <a:t/>
            </a:r>
            <a:br>
              <a:rPr lang="fr-FR" sz="1600" u="sng" dirty="0"/>
            </a:br>
            <a:r>
              <a:rPr lang="fr-FR" sz="1600" dirty="0">
                <a:solidFill>
                  <a:srgbClr val="FF6600"/>
                </a:solidFill>
              </a:rPr>
              <a:t>(Plugins </a:t>
            </a:r>
            <a:r>
              <a:rPr lang="fr-FR" sz="1600" dirty="0" err="1">
                <a:solidFill>
                  <a:srgbClr val="FF6600"/>
                </a:solidFill>
              </a:rPr>
              <a:t>Wowza</a:t>
            </a:r>
            <a:r>
              <a:rPr lang="fr-FR" sz="1600" dirty="0">
                <a:solidFill>
                  <a:srgbClr val="FF6600"/>
                </a:solidFill>
              </a:rPr>
              <a:t>)</a:t>
            </a:r>
            <a:endParaRPr lang="fr-FR" sz="2000" dirty="0">
              <a:solidFill>
                <a:prstClr val="black"/>
              </a:solidFill>
            </a:endParaRPr>
          </a:p>
          <a:p>
            <a:pPr lvl="1">
              <a:buClr>
                <a:srgbClr val="F79646">
                  <a:lumMod val="75000"/>
                </a:srgbClr>
              </a:buClr>
            </a:pPr>
            <a:r>
              <a:rPr lang="fr-FR" sz="1800" dirty="0"/>
              <a:t>Permet la diffusion automatique d’une boucle (ou playlist) vidéo lorsqu’il n’y a pas de direct.</a:t>
            </a:r>
          </a:p>
          <a:p>
            <a:pPr lvl="1">
              <a:buClr>
                <a:srgbClr val="F79646">
                  <a:lumMod val="75000"/>
                </a:srgbClr>
              </a:buClr>
            </a:pPr>
            <a:r>
              <a:rPr lang="fr-FR" sz="1800" u="sng" dirty="0" smtClean="0"/>
              <a:t>Avantages</a:t>
            </a:r>
            <a:endParaRPr lang="fr-FR" sz="1800" u="sng" dirty="0"/>
          </a:p>
          <a:p>
            <a:pPr lvl="2">
              <a:buClr>
                <a:srgbClr val="F79646">
                  <a:lumMod val="75000"/>
                </a:srgbClr>
              </a:buClr>
            </a:pPr>
            <a:r>
              <a:rPr lang="fr-FR" sz="1600" dirty="0"/>
              <a:t>Informe l’utilisateur</a:t>
            </a:r>
          </a:p>
          <a:p>
            <a:pPr lvl="2">
              <a:buClr>
                <a:srgbClr val="F79646">
                  <a:lumMod val="75000"/>
                </a:srgbClr>
              </a:buClr>
            </a:pPr>
            <a:r>
              <a:rPr lang="fr-FR" sz="1600" dirty="0"/>
              <a:t>Évite de la perte de flux et les messages erreurs coté frontal/lecteurs</a:t>
            </a:r>
          </a:p>
          <a:p>
            <a:endParaRPr lang="fr-FR" sz="1600" dirty="0"/>
          </a:p>
          <a:p>
            <a:pPr marL="285750" indent="-285750">
              <a:buFont typeface="Wingdings"/>
              <a:buChar char="Ø"/>
            </a:pPr>
            <a:endParaRPr lang="fr-FR" sz="1600" dirty="0"/>
          </a:p>
          <a:p>
            <a:endParaRPr lang="fr-FR" sz="1600" dirty="0"/>
          </a:p>
          <a:p>
            <a:pPr marL="342900" indent="-342900">
              <a:buFont typeface="Wingdings"/>
              <a:buChar char="Ø"/>
            </a:pPr>
            <a:endParaRPr lang="fr-FR" sz="1600" dirty="0"/>
          </a:p>
          <a:p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33</a:t>
            </a:fld>
            <a:endParaRPr lang="en-US" altLang="fr-FR"/>
          </a:p>
        </p:txBody>
      </p:sp>
      <p:pic>
        <p:nvPicPr>
          <p:cNvPr id="10" name="Loop_FMPMC.mp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1.13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8048" y="2177977"/>
            <a:ext cx="5257438" cy="2979215"/>
          </a:xfrm>
          <a:prstGeom prst="rect">
            <a:avLst/>
          </a:prstGeom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88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Wowza Streaming Engine</a:t>
            </a:r>
            <a:br>
              <a:rPr lang="fr-FR" dirty="0"/>
            </a:br>
            <a:r>
              <a:rPr lang="fr-FR" dirty="0" err="1"/>
              <a:t>LoopUntilLive</a:t>
            </a:r>
            <a:r>
              <a:rPr lang="fr-FR" dirty="0"/>
              <a:t> &amp; </a:t>
            </a:r>
            <a:r>
              <a:rPr lang="fr-FR" dirty="0" smtClean="0"/>
              <a:t>Scripts </a:t>
            </a:r>
            <a:r>
              <a:rPr lang="fr-FR" dirty="0"/>
              <a:t>PilWoz.sh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34</a:t>
            </a:fld>
            <a:endParaRPr lang="en-US" altLang="fr-FR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829254"/>
              </p:ext>
            </p:extLst>
          </p:nvPr>
        </p:nvGraphicFramePr>
        <p:xfrm>
          <a:off x="1775520" y="1556792"/>
          <a:ext cx="8766712" cy="439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Visio" r:id="rId3" imgW="13668457" imgH="6848550" progId="Visio.Drawing.15">
                  <p:embed/>
                </p:oleObj>
              </mc:Choice>
              <mc:Fallback>
                <p:oleObj name="Visio" r:id="rId3" imgW="13668457" imgH="684855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5520" y="1556792"/>
                        <a:ext cx="8766712" cy="4392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69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Wowza </a:t>
            </a:r>
            <a:br>
              <a:rPr lang="fr-FR" dirty="0" smtClean="0"/>
            </a:br>
            <a:r>
              <a:rPr lang="fr-FR" dirty="0" smtClean="0"/>
              <a:t>Test de charge et bande passante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340768"/>
            <a:ext cx="10972800" cy="4525963"/>
          </a:xfrm>
        </p:spPr>
        <p:txBody>
          <a:bodyPr/>
          <a:lstStyle/>
          <a:p>
            <a:r>
              <a:rPr lang="fr-FR" sz="2000" dirty="0"/>
              <a:t>Utilisation de « </a:t>
            </a:r>
            <a:r>
              <a:rPr lang="fr-FR" sz="2000" dirty="0" err="1"/>
              <a:t>Wowza</a:t>
            </a:r>
            <a:r>
              <a:rPr lang="fr-FR" sz="2000" dirty="0"/>
              <a:t> </a:t>
            </a:r>
            <a:r>
              <a:rPr lang="fr-FR" sz="2000" dirty="0" err="1"/>
              <a:t>load</a:t>
            </a:r>
            <a:r>
              <a:rPr lang="fr-FR" sz="2000" dirty="0"/>
              <a:t> </a:t>
            </a:r>
            <a:r>
              <a:rPr lang="fr-FR" sz="2000" dirty="0" err="1"/>
              <a:t>testing</a:t>
            </a:r>
            <a:r>
              <a:rPr lang="fr-FR" sz="2000" dirty="0"/>
              <a:t> </a:t>
            </a:r>
            <a:r>
              <a:rPr lang="fr-FR" sz="2000" dirty="0" err="1"/>
              <a:t>tool</a:t>
            </a:r>
            <a:r>
              <a:rPr lang="fr-FR" sz="2000" dirty="0"/>
              <a:t> » </a:t>
            </a:r>
          </a:p>
          <a:p>
            <a:r>
              <a:rPr lang="fr-FR" sz="2000" dirty="0"/>
              <a:t>Test conduits depuis de deux sites distants 1 G (2200 connexions simulées sur 4 </a:t>
            </a:r>
            <a:r>
              <a:rPr lang="fr-FR" sz="2000" dirty="0" smtClean="0"/>
              <a:t>h)</a:t>
            </a:r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35</a:t>
            </a:fld>
            <a:endParaRPr lang="en-US" altLang="fr-FR"/>
          </a:p>
        </p:txBody>
      </p:sp>
      <p:pic>
        <p:nvPicPr>
          <p:cNvPr id="4098" name="Picture 2" descr="D:\@@@ RIR - PS\@@ Projets\Diffusion PACES 2015\Montée en charge\Test montée en charge Wowza - 2200 connexions 4H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-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20" y="2060848"/>
            <a:ext cx="7812360" cy="41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25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Moodle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36</a:t>
            </a:fld>
            <a:endParaRPr lang="en-US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74356"/>
            <a:ext cx="8791243" cy="44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7608" y="2777849"/>
            <a:ext cx="2160240" cy="1229746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13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Moodle</a:t>
            </a:r>
            <a:br>
              <a:rPr lang="fr-FR" dirty="0" smtClean="0"/>
            </a:br>
            <a:r>
              <a:rPr lang="fr-FR" dirty="0" smtClean="0"/>
              <a:t>4 espaces dédiés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2" y="1600200"/>
            <a:ext cx="8046156" cy="4525963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37</a:t>
            </a:fld>
            <a:endParaRPr lang="en-US" altLang="fr-FR" dirty="0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11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  <a:br>
              <a:rPr lang="fr-FR" dirty="0"/>
            </a:br>
            <a:r>
              <a:rPr lang="fr-FR" dirty="0" smtClean="0"/>
              <a:t>Intégration du flux live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38</a:t>
            </a:fld>
            <a:endParaRPr lang="en-US" altLang="fr-FR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609600" y="1495325"/>
            <a:ext cx="10972800" cy="4525963"/>
          </a:xfrm>
        </p:spPr>
        <p:txBody>
          <a:bodyPr/>
          <a:lstStyle/>
          <a:p>
            <a:pPr lvl="1"/>
            <a:r>
              <a:rPr lang="fr-FR" sz="1800" dirty="0" smtClean="0"/>
              <a:t>Génération </a:t>
            </a:r>
            <a:r>
              <a:rPr lang="fr-FR" sz="1800" dirty="0"/>
              <a:t>du lien vers la bonne application live </a:t>
            </a:r>
            <a:r>
              <a:rPr lang="fr-FR" sz="1800" dirty="0" err="1"/>
              <a:t>Wowza</a:t>
            </a:r>
            <a:endParaRPr lang="fr-FR" sz="1800" dirty="0"/>
          </a:p>
          <a:p>
            <a:pPr lvl="1"/>
            <a:r>
              <a:rPr lang="fr-FR" sz="1800" dirty="0"/>
              <a:t>Affichage de la page web contenant le </a:t>
            </a:r>
            <a:r>
              <a:rPr lang="fr-FR" sz="1800" dirty="0" smtClean="0"/>
              <a:t>lecteur</a:t>
            </a:r>
            <a:endParaRPr lang="fr-FR" sz="1800" dirty="0"/>
          </a:p>
        </p:txBody>
      </p:sp>
      <p:pic>
        <p:nvPicPr>
          <p:cNvPr id="13" name="Espace réservé du contenu 7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1299" b="11299"/>
          <a:stretch/>
        </p:blipFill>
        <p:spPr bwMode="auto">
          <a:xfrm>
            <a:off x="1991544" y="1900173"/>
            <a:ext cx="7623478" cy="419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Espace réservé du texte 6"/>
          <p:cNvSpPr txBox="1">
            <a:spLocks/>
          </p:cNvSpPr>
          <p:nvPr/>
        </p:nvSpPr>
        <p:spPr>
          <a:xfrm>
            <a:off x="1847528" y="1484785"/>
            <a:ext cx="8508588" cy="1246501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24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8001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Wingdings 3" panose="05040102010807070707" pitchFamily="18" charset="2"/>
              <a:buChar char=""/>
              <a:defRPr sz="20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932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Moodle</a:t>
            </a:r>
            <a:br>
              <a:rPr lang="fr-FR" dirty="0"/>
            </a:br>
            <a:r>
              <a:rPr lang="fr-FR" dirty="0" smtClean="0"/>
              <a:t>Intégration du flux VOD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fr-FR" sz="1800" dirty="0" smtClean="0"/>
              <a:t>Lecture </a:t>
            </a:r>
            <a:r>
              <a:rPr lang="fr-FR" sz="1800" dirty="0"/>
              <a:t>du fichier .</a:t>
            </a:r>
            <a:r>
              <a:rPr lang="fr-FR" sz="1800" dirty="0" err="1"/>
              <a:t>smil</a:t>
            </a:r>
            <a:r>
              <a:rPr lang="fr-FR" sz="1800" dirty="0"/>
              <a:t> correspondant à la vidéo</a:t>
            </a:r>
          </a:p>
          <a:p>
            <a:pPr lvl="1"/>
            <a:r>
              <a:rPr lang="fr-FR" sz="1800" dirty="0"/>
              <a:t>Récupération des chemins vers les qualités vidéo disponibles</a:t>
            </a:r>
          </a:p>
          <a:p>
            <a:pPr lvl="1"/>
            <a:r>
              <a:rPr lang="fr-FR" sz="1800" dirty="0"/>
              <a:t>Génération des liens la bonne application </a:t>
            </a:r>
            <a:r>
              <a:rPr lang="fr-FR" sz="1800" dirty="0" smtClean="0"/>
              <a:t>VOD de </a:t>
            </a:r>
            <a:r>
              <a:rPr lang="fr-FR" sz="1800" dirty="0" err="1"/>
              <a:t>Wowza</a:t>
            </a:r>
            <a:endParaRPr lang="fr-FR" sz="1800" dirty="0"/>
          </a:p>
          <a:p>
            <a:pPr lvl="1"/>
            <a:r>
              <a:rPr lang="fr-FR" sz="1800" dirty="0"/>
              <a:t>Affichage de la page web contenant le </a:t>
            </a:r>
            <a:r>
              <a:rPr lang="fr-FR" sz="1800" dirty="0" smtClean="0"/>
              <a:t>lecteur</a:t>
            </a:r>
            <a:endParaRPr lang="fr-FR" sz="18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39</a:t>
            </a:fld>
            <a:endParaRPr lang="en-US" altLang="fr-FR"/>
          </a:p>
        </p:txBody>
      </p:sp>
      <p:pic>
        <p:nvPicPr>
          <p:cNvPr id="11" name="Image 10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" b="18615"/>
          <a:stretch/>
        </p:blipFill>
        <p:spPr>
          <a:xfrm>
            <a:off x="2766000" y="3140968"/>
            <a:ext cx="6660000" cy="2880000"/>
          </a:xfrm>
          <a:prstGeom prst="rect">
            <a:avLst/>
          </a:prstGeom>
        </p:spPr>
      </p:pic>
      <p:sp>
        <p:nvSpPr>
          <p:cNvPr id="13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Services </a:t>
            </a:r>
            <a:r>
              <a:rPr lang="fr-FR" dirty="0" err="1" smtClean="0"/>
              <a:t>VideoLive</a:t>
            </a:r>
            <a:r>
              <a:rPr lang="fr-FR" dirty="0" smtClean="0"/>
              <a:t> et </a:t>
            </a:r>
            <a:r>
              <a:rPr lang="fr-FR" dirty="0" err="1" smtClean="0"/>
              <a:t>VideoArchives</a:t>
            </a:r>
            <a:r>
              <a:rPr lang="fr-FR" dirty="0" smtClean="0"/>
              <a:t> dans </a:t>
            </a:r>
            <a:r>
              <a:rPr lang="fr-FR" dirty="0"/>
              <a:t>l</a:t>
            </a:r>
            <a:r>
              <a:rPr lang="fr-FR" dirty="0" smtClean="0"/>
              <a:t>’ENT </a:t>
            </a:r>
            <a:r>
              <a:rPr lang="fr-FR" dirty="0" err="1" smtClean="0"/>
              <a:t>monUPMC</a:t>
            </a:r>
            <a:r>
              <a:rPr lang="fr-FR" dirty="0" smtClean="0"/>
              <a:t> de 2006 à 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</a:t>
            </a:fld>
            <a:endParaRPr lang="en-US" alt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412776"/>
            <a:ext cx="11556427" cy="46439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77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Moodle</a:t>
            </a:r>
            <a:br>
              <a:rPr lang="fr-FR" dirty="0" smtClean="0"/>
            </a:br>
            <a:r>
              <a:rPr lang="fr-FR" dirty="0" smtClean="0"/>
              <a:t>Liste de lecture </a:t>
            </a:r>
            <a:r>
              <a:rPr lang="fr-FR" dirty="0" err="1" smtClean="0"/>
              <a:t>vod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525963"/>
          </a:xfrm>
        </p:spPr>
        <p:txBody>
          <a:bodyPr/>
          <a:lstStyle/>
          <a:p>
            <a:pPr indent="-342900"/>
            <a:r>
              <a:rPr lang="fr-FR" sz="2000" dirty="0"/>
              <a:t>Récupération des informations sur les listes de lecture</a:t>
            </a:r>
          </a:p>
          <a:p>
            <a:pPr lvl="1"/>
            <a:r>
              <a:rPr lang="fr-FR" sz="1400" dirty="0"/>
              <a:t>Lancement d’un </a:t>
            </a:r>
            <a:r>
              <a:rPr lang="fr-FR" sz="1400" dirty="0" err="1"/>
              <a:t>cron</a:t>
            </a:r>
            <a:r>
              <a:rPr lang="fr-FR" sz="1400" dirty="0"/>
              <a:t> interrogeant les web-services d’</a:t>
            </a:r>
            <a:r>
              <a:rPr lang="fr-FR" sz="1400" dirty="0" err="1"/>
              <a:t>Opencast</a:t>
            </a:r>
            <a:r>
              <a:rPr lang="fr-FR" sz="1400" dirty="0"/>
              <a:t> </a:t>
            </a:r>
            <a:r>
              <a:rPr lang="fr-FR" sz="1400" dirty="0" smtClean="0"/>
              <a:t>(API REST)</a:t>
            </a:r>
            <a:endParaRPr lang="fr-FR" sz="1400" dirty="0"/>
          </a:p>
          <a:p>
            <a:pPr lvl="1"/>
            <a:r>
              <a:rPr lang="fr-FR" sz="1400" dirty="0"/>
              <a:t>Stockage des données dans des fichiers .</a:t>
            </a:r>
            <a:r>
              <a:rPr lang="fr-FR" sz="1400" dirty="0" err="1"/>
              <a:t>json</a:t>
            </a:r>
            <a:r>
              <a:rPr lang="fr-FR" sz="1400" dirty="0"/>
              <a:t> </a:t>
            </a:r>
            <a:r>
              <a:rPr lang="fr-FR" sz="1400" dirty="0" smtClean="0"/>
              <a:t>tampons</a:t>
            </a:r>
          </a:p>
          <a:p>
            <a:pPr lvl="1"/>
            <a:endParaRPr lang="fr-FR" sz="500" dirty="0"/>
          </a:p>
          <a:p>
            <a:pPr indent="-342900"/>
            <a:r>
              <a:rPr lang="fr-FR" sz="2000" dirty="0"/>
              <a:t>Affichage des listes de lectures par l’application</a:t>
            </a:r>
            <a:endParaRPr lang="fr-FR" sz="800" dirty="0"/>
          </a:p>
          <a:p>
            <a:pPr lvl="1"/>
            <a:r>
              <a:rPr lang="fr-FR" sz="1400" dirty="0"/>
              <a:t>Mise en forme des données contenues dans le .</a:t>
            </a:r>
            <a:r>
              <a:rPr lang="fr-FR" sz="1400" dirty="0" err="1"/>
              <a:t>json</a:t>
            </a:r>
            <a:r>
              <a:rPr lang="fr-FR" sz="1400" dirty="0"/>
              <a:t> concerné (Titre, date…, ID)</a:t>
            </a:r>
          </a:p>
          <a:p>
            <a:pPr lvl="1"/>
            <a:r>
              <a:rPr lang="fr-FR" sz="1400" dirty="0"/>
              <a:t>Affichage sous forme de liens vers le lecteur VOD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40</a:t>
            </a:fld>
            <a:endParaRPr lang="en-US" altLang="fr-FR"/>
          </a:p>
        </p:txBody>
      </p:sp>
      <p:pic>
        <p:nvPicPr>
          <p:cNvPr id="6" name="Image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449"/>
          <a:stretch/>
        </p:blipFill>
        <p:spPr>
          <a:xfrm>
            <a:off x="2766000" y="3357312"/>
            <a:ext cx="6660000" cy="2880000"/>
          </a:xfrm>
          <a:prstGeom prst="rect">
            <a:avLst/>
          </a:prstGeom>
        </p:spPr>
      </p:pic>
      <p:sp>
        <p:nvSpPr>
          <p:cNvPr id="10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60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Exemple </a:t>
            </a:r>
            <a:r>
              <a:rPr lang="fr-FR" dirty="0"/>
              <a:t>d’utilisation de la nouvelle chaine </a:t>
            </a:r>
            <a:r>
              <a:rPr lang="fr-FR" dirty="0" smtClean="0"/>
              <a:t>automatisée (1/2)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fr-FR" sz="2000" dirty="0"/>
              <a:t>Un enregistrement est programmé dans </a:t>
            </a:r>
            <a:r>
              <a:rPr lang="fr-FR" sz="2000" dirty="0">
                <a:solidFill>
                  <a:srgbClr val="FF0000"/>
                </a:solidFill>
              </a:rPr>
              <a:t>Opencast</a:t>
            </a:r>
            <a:endParaRPr lang="fr-FR" sz="2000" dirty="0"/>
          </a:p>
          <a:p>
            <a:pPr marL="457200" indent="-457200">
              <a:buAutoNum type="arabicPeriod"/>
            </a:pPr>
            <a:endParaRPr lang="fr-FR" sz="2000" dirty="0"/>
          </a:p>
          <a:p>
            <a:pPr marL="457200" indent="-457200">
              <a:buAutoNum type="arabicPeriod"/>
            </a:pPr>
            <a:r>
              <a:rPr lang="fr-FR" sz="2000" dirty="0"/>
              <a:t>Les </a:t>
            </a:r>
            <a:r>
              <a:rPr lang="fr-FR" sz="2000" dirty="0">
                <a:solidFill>
                  <a:srgbClr val="FF0000"/>
                </a:solidFill>
              </a:rPr>
              <a:t>SMP 351 </a:t>
            </a:r>
            <a:r>
              <a:rPr lang="fr-FR" sz="2000" dirty="0"/>
              <a:t>récupèrent automatiquement la programmation des enregistrements en interrogeant </a:t>
            </a:r>
            <a:r>
              <a:rPr lang="fr-FR" sz="2000" dirty="0">
                <a:solidFill>
                  <a:srgbClr val="FF0000"/>
                </a:solidFill>
              </a:rPr>
              <a:t>Opencast</a:t>
            </a:r>
          </a:p>
          <a:p>
            <a:pPr marL="457200" indent="-457200">
              <a:buAutoNum type="arabicPeriod"/>
            </a:pPr>
            <a:endParaRPr lang="fr-FR" sz="2000" dirty="0"/>
          </a:p>
          <a:p>
            <a:pPr marL="457200" indent="-457200">
              <a:buAutoNum type="arabicPeriod"/>
            </a:pPr>
            <a:r>
              <a:rPr lang="fr-FR" sz="2000" dirty="0"/>
              <a:t>Le flux direct est diffusé en </a:t>
            </a:r>
            <a:r>
              <a:rPr lang="fr-FR" sz="2000" dirty="0">
                <a:solidFill>
                  <a:srgbClr val="FF0000"/>
                </a:solidFill>
              </a:rPr>
              <a:t>RTSP</a:t>
            </a:r>
            <a:r>
              <a:rPr lang="fr-FR" sz="2000" dirty="0"/>
              <a:t> par le </a:t>
            </a:r>
            <a:r>
              <a:rPr lang="fr-FR" sz="2000" dirty="0">
                <a:solidFill>
                  <a:srgbClr val="FF0000"/>
                </a:solidFill>
              </a:rPr>
              <a:t>SMP 351 </a:t>
            </a:r>
            <a:r>
              <a:rPr lang="fr-FR" sz="2000" dirty="0"/>
              <a:t>et relayé par </a:t>
            </a:r>
            <a:r>
              <a:rPr lang="fr-FR" sz="2000" dirty="0">
                <a:solidFill>
                  <a:srgbClr val="FF0000"/>
                </a:solidFill>
              </a:rPr>
              <a:t>Wowza </a:t>
            </a:r>
            <a:r>
              <a:rPr lang="fr-FR" sz="2000" dirty="0"/>
              <a:t>directement en plusieurs qualités et dans plusieurs protocoles</a:t>
            </a:r>
          </a:p>
          <a:p>
            <a:endParaRPr lang="fr-FR" sz="1000" dirty="0"/>
          </a:p>
          <a:p>
            <a:r>
              <a:rPr lang="fr-FR" sz="1600" i="1" u="sng" dirty="0" err="1">
                <a:solidFill>
                  <a:srgbClr val="FF0000"/>
                </a:solidFill>
              </a:rPr>
              <a:t>Crontab</a:t>
            </a:r>
            <a:r>
              <a:rPr lang="fr-FR" sz="1600" i="1" u="sng" dirty="0">
                <a:solidFill>
                  <a:srgbClr val="FF0000"/>
                </a:solidFill>
              </a:rPr>
              <a:t> Wowza</a:t>
            </a:r>
            <a:r>
              <a:rPr lang="fr-FR" sz="1600" i="1" dirty="0">
                <a:solidFill>
                  <a:srgbClr val="FF0000"/>
                </a:solidFill>
              </a:rPr>
              <a:t> </a:t>
            </a:r>
            <a:r>
              <a:rPr lang="fr-FR" sz="1600" i="1" dirty="0"/>
              <a:t>: </a:t>
            </a:r>
            <a:r>
              <a:rPr lang="fr-FR" sz="1600" i="1" dirty="0">
                <a:solidFill>
                  <a:srgbClr val="FF0000"/>
                </a:solidFill>
              </a:rPr>
              <a:t>Le jeu de scripts </a:t>
            </a:r>
            <a:r>
              <a:rPr lang="fr-FR" sz="1600" i="1" dirty="0"/>
              <a:t>installés programme le matriçage des flux sur la chaine de diffusion </a:t>
            </a:r>
            <a:r>
              <a:rPr lang="fr-FR" sz="1600" i="1" dirty="0">
                <a:solidFill>
                  <a:srgbClr val="FF0000"/>
                </a:solidFill>
              </a:rPr>
              <a:t>Wowza</a:t>
            </a:r>
            <a:r>
              <a:rPr lang="fr-FR" sz="1600" i="1" dirty="0"/>
              <a:t> lors d’un cours en direct sinon une boucle vidéo d’attente est diffusée (plugin Wowza).  </a:t>
            </a:r>
          </a:p>
          <a:p>
            <a:endParaRPr lang="fr-FR" sz="1800" dirty="0"/>
          </a:p>
          <a:p>
            <a:r>
              <a:rPr lang="fr-FR" sz="2000" dirty="0"/>
              <a:t>Les étudiants visualisent le cours en direct dans l’</a:t>
            </a:r>
            <a:r>
              <a:rPr lang="fr-FR" sz="2000" dirty="0">
                <a:solidFill>
                  <a:srgbClr val="FF0000"/>
                </a:solidFill>
              </a:rPr>
              <a:t>ENT</a:t>
            </a:r>
            <a:r>
              <a:rPr lang="fr-FR" sz="2000" dirty="0"/>
              <a:t> ou </a:t>
            </a:r>
            <a:r>
              <a:rPr lang="fr-FR" sz="2000" dirty="0">
                <a:solidFill>
                  <a:srgbClr val="FF0000"/>
                </a:solidFill>
              </a:rPr>
              <a:t>Moodle</a:t>
            </a:r>
            <a:r>
              <a:rPr lang="fr-FR" sz="2000" dirty="0"/>
              <a:t>.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41</a:t>
            </a:fld>
            <a:endParaRPr lang="en-US" alt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78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VideoLive</a:t>
            </a:r>
            <a:r>
              <a:rPr lang="fr-FR" dirty="0" smtClean="0"/>
              <a:t> dans l’ENT </a:t>
            </a:r>
            <a:r>
              <a:rPr lang="fr-FR" dirty="0" err="1" smtClean="0"/>
              <a:t>monUPMC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depuis septembre 2016</a:t>
            </a:r>
            <a:endParaRPr lang="fr-FR" dirty="0"/>
          </a:p>
        </p:txBody>
      </p:sp>
      <p:pic>
        <p:nvPicPr>
          <p:cNvPr id="7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47" y="1600200"/>
            <a:ext cx="5543706" cy="4525963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42</a:t>
            </a:fld>
            <a:endParaRPr lang="en-US" altLang="fr-FR"/>
          </a:p>
        </p:txBody>
      </p:sp>
      <p:sp>
        <p:nvSpPr>
          <p:cNvPr id="9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37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d’utilisation de la nouvelle chaine </a:t>
            </a:r>
            <a:r>
              <a:rPr lang="fr-FR" dirty="0" smtClean="0"/>
              <a:t>automatisée (2/2)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fr-FR" sz="2000" dirty="0"/>
              <a:t>A la fin du cours en direct, le </a:t>
            </a:r>
            <a:r>
              <a:rPr lang="fr-FR" sz="2000" dirty="0">
                <a:solidFill>
                  <a:srgbClr val="FF0000"/>
                </a:solidFill>
              </a:rPr>
              <a:t>SMP 351 </a:t>
            </a:r>
            <a:r>
              <a:rPr lang="fr-FR" sz="2000" dirty="0"/>
              <a:t>crée un dossier qu’il stocke localement conformément aux métadonnées programmées. </a:t>
            </a:r>
            <a:r>
              <a:rPr lang="fr-FR" sz="2000" dirty="0">
                <a:solidFill>
                  <a:srgbClr val="FF0000"/>
                </a:solidFill>
              </a:rPr>
              <a:t>Opencast </a:t>
            </a:r>
            <a:r>
              <a:rPr lang="fr-FR" sz="2000" dirty="0"/>
              <a:t>vient récupérer le fichier </a:t>
            </a:r>
            <a:r>
              <a:rPr lang="fr-FR" sz="2000" dirty="0">
                <a:solidFill>
                  <a:srgbClr val="FF0000"/>
                </a:solidFill>
              </a:rPr>
              <a:t>mp4</a:t>
            </a:r>
            <a:r>
              <a:rPr lang="fr-FR" sz="2000" dirty="0"/>
              <a:t> </a:t>
            </a:r>
          </a:p>
          <a:p>
            <a:pPr marL="457200" indent="-457200">
              <a:buFont typeface="+mj-lt"/>
              <a:buAutoNum type="arabicPeriod" startAt="4"/>
            </a:pPr>
            <a:endParaRPr lang="fr-FR" sz="2000" dirty="0"/>
          </a:p>
          <a:p>
            <a:pPr marL="457200" indent="-457200">
              <a:buFont typeface="+mj-lt"/>
              <a:buAutoNum type="arabicPeriod" startAt="4"/>
            </a:pPr>
            <a:r>
              <a:rPr lang="fr-FR" sz="2000" dirty="0" err="1" smtClean="0">
                <a:solidFill>
                  <a:srgbClr val="FF0000"/>
                </a:solidFill>
              </a:rPr>
              <a:t>Opencast</a:t>
            </a:r>
            <a:r>
              <a:rPr lang="fr-FR" sz="2000" dirty="0" smtClean="0"/>
              <a:t> </a:t>
            </a:r>
            <a:r>
              <a:rPr lang="fr-FR" sz="2000" dirty="0"/>
              <a:t>traite le fichier reçu et suit le </a:t>
            </a:r>
            <a:r>
              <a:rPr lang="fr-FR" sz="2000" dirty="0">
                <a:solidFill>
                  <a:srgbClr val="FF0000"/>
                </a:solidFill>
              </a:rPr>
              <a:t>workflow HD 720p</a:t>
            </a:r>
            <a:r>
              <a:rPr lang="fr-FR" sz="2000" dirty="0"/>
              <a:t> : il le </a:t>
            </a:r>
            <a:r>
              <a:rPr lang="fr-FR" sz="2000" dirty="0" err="1"/>
              <a:t>réencode</a:t>
            </a:r>
            <a:r>
              <a:rPr lang="fr-FR" sz="2000" dirty="0"/>
              <a:t> en différentes qualités, l’indexe et met l’ensemble à disposition dans un </a:t>
            </a:r>
            <a:r>
              <a:rPr lang="fr-FR" sz="2000" dirty="0">
                <a:solidFill>
                  <a:srgbClr val="FF0000"/>
                </a:solidFill>
              </a:rPr>
              <a:t>montage NAS</a:t>
            </a:r>
            <a:r>
              <a:rPr lang="fr-FR" sz="2000" dirty="0"/>
              <a:t> partagé. Il crée une liste de lecture </a:t>
            </a:r>
            <a:r>
              <a:rPr lang="fr-FR" sz="2000" dirty="0" err="1">
                <a:solidFill>
                  <a:srgbClr val="FF0000"/>
                </a:solidFill>
              </a:rPr>
              <a:t>smil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compatible avec </a:t>
            </a:r>
            <a:r>
              <a:rPr lang="fr-FR" sz="2000" dirty="0" err="1">
                <a:solidFill>
                  <a:srgbClr val="FF0000"/>
                </a:solidFill>
              </a:rPr>
              <a:t>Wowza</a:t>
            </a:r>
            <a:endParaRPr lang="fr-FR" sz="2000" dirty="0">
              <a:solidFill>
                <a:srgbClr val="FF0000"/>
              </a:solidFill>
            </a:endParaRPr>
          </a:p>
          <a:p>
            <a:endParaRPr lang="fr-FR" sz="1000" dirty="0"/>
          </a:p>
          <a:p>
            <a:r>
              <a:rPr lang="fr-FR" sz="1600" i="1" u="sng" dirty="0">
                <a:solidFill>
                  <a:srgbClr val="FF0000"/>
                </a:solidFill>
              </a:rPr>
              <a:t>Le script </a:t>
            </a:r>
            <a:r>
              <a:rPr lang="fr-FR" sz="1600" i="1" u="sng" dirty="0" err="1">
                <a:solidFill>
                  <a:srgbClr val="FF0000"/>
                </a:solidFill>
              </a:rPr>
              <a:t>cron-rest</a:t>
            </a:r>
            <a:r>
              <a:rPr lang="fr-FR" sz="1600" i="1" dirty="0"/>
              <a:t> : Interrogation régulière </a:t>
            </a:r>
            <a:r>
              <a:rPr lang="fr-FR" sz="1600" i="1" dirty="0" smtClean="0"/>
              <a:t>d’</a:t>
            </a:r>
            <a:r>
              <a:rPr lang="fr-FR" sz="1600" i="1" dirty="0" err="1" smtClean="0">
                <a:solidFill>
                  <a:srgbClr val="FF0000"/>
                </a:solidFill>
              </a:rPr>
              <a:t>Opencast</a:t>
            </a:r>
            <a:r>
              <a:rPr lang="fr-FR" sz="1600" i="1" dirty="0" smtClean="0">
                <a:solidFill>
                  <a:srgbClr val="FF0000"/>
                </a:solidFill>
              </a:rPr>
              <a:t> </a:t>
            </a:r>
            <a:r>
              <a:rPr lang="fr-FR" sz="1600" i="1" dirty="0"/>
              <a:t>pour créer des listes de lecture dans chacune des UE(s) de </a:t>
            </a:r>
            <a:r>
              <a:rPr lang="fr-FR" sz="1600" i="1" dirty="0">
                <a:solidFill>
                  <a:srgbClr val="FF0000"/>
                </a:solidFill>
              </a:rPr>
              <a:t>Moodle</a:t>
            </a:r>
          </a:p>
          <a:p>
            <a:endParaRPr lang="fr-FR" sz="1200" dirty="0">
              <a:solidFill>
                <a:srgbClr val="FF0000"/>
              </a:solidFill>
            </a:endParaRPr>
          </a:p>
          <a:p>
            <a:r>
              <a:rPr lang="fr-FR" sz="2000" dirty="0"/>
              <a:t>Les étudiants parcourent les </a:t>
            </a:r>
            <a:r>
              <a:rPr lang="fr-FR" sz="2000" dirty="0">
                <a:solidFill>
                  <a:schemeClr val="accent4"/>
                </a:solidFill>
              </a:rPr>
              <a:t>cours en différé </a:t>
            </a:r>
            <a:r>
              <a:rPr lang="fr-FR" sz="2000" dirty="0"/>
              <a:t>dans </a:t>
            </a:r>
            <a:r>
              <a:rPr lang="fr-FR" sz="2000" dirty="0">
                <a:solidFill>
                  <a:srgbClr val="FF0000"/>
                </a:solidFill>
              </a:rPr>
              <a:t>Moodle</a:t>
            </a:r>
            <a:r>
              <a:rPr lang="fr-FR" sz="2000" dirty="0"/>
              <a:t> et ouvrent le lecteur </a:t>
            </a:r>
            <a:r>
              <a:rPr lang="fr-FR" sz="2000" dirty="0" err="1">
                <a:solidFill>
                  <a:srgbClr val="FF0000"/>
                </a:solidFill>
              </a:rPr>
              <a:t>flowplayer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(lisant les flux en </a:t>
            </a:r>
            <a:r>
              <a:rPr lang="fr-FR" sz="2000" dirty="0">
                <a:solidFill>
                  <a:srgbClr val="FF0000"/>
                </a:solidFill>
              </a:rPr>
              <a:t>HLS</a:t>
            </a:r>
            <a:r>
              <a:rPr lang="fr-FR" sz="2000" dirty="0"/>
              <a:t> de </a:t>
            </a:r>
            <a:r>
              <a:rPr lang="fr-FR" sz="2000" dirty="0">
                <a:solidFill>
                  <a:srgbClr val="FF0000"/>
                </a:solidFill>
              </a:rPr>
              <a:t>Wowza</a:t>
            </a:r>
            <a:r>
              <a:rPr lang="fr-FR" sz="2000" dirty="0"/>
              <a:t>)</a:t>
            </a:r>
          </a:p>
          <a:p>
            <a:endParaRPr lang="fr-FR" sz="2000" dirty="0">
              <a:solidFill>
                <a:srgbClr val="FF0000"/>
              </a:solidFill>
            </a:endParaRPr>
          </a:p>
          <a:p>
            <a:endParaRPr lang="fr-FR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43</a:t>
            </a:fld>
            <a:endParaRPr lang="en-US" altLang="fr-FR" dirty="0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8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Statistiques d’utilisation du </a:t>
            </a:r>
            <a:r>
              <a:rPr lang="fr-FR" dirty="0"/>
              <a:t>l</a:t>
            </a:r>
            <a:r>
              <a:rPr lang="fr-FR" dirty="0" smtClean="0"/>
              <a:t>ive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De septembre 2016 à avril 2017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44" y="1600200"/>
            <a:ext cx="9098312" cy="4525963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44</a:t>
            </a:fld>
            <a:endParaRPr lang="en-US" altLang="fr-FR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0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Statistiques d’utilisation de la </a:t>
            </a:r>
            <a:r>
              <a:rPr lang="fr-FR" dirty="0" err="1"/>
              <a:t>v</a:t>
            </a:r>
            <a:r>
              <a:rPr lang="fr-FR" dirty="0" err="1" smtClean="0"/>
              <a:t>od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De septembre 2016 à avril 2017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946" y="1600200"/>
            <a:ext cx="9012108" cy="4525963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45</a:t>
            </a:fld>
            <a:endParaRPr lang="en-US" altLang="fr-FR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98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Quelques 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smtClean="0"/>
              <a:t>Ouverture de la chaîne de diffusion à d’autres départements d’enseignement</a:t>
            </a:r>
          </a:p>
          <a:p>
            <a:pPr lvl="1"/>
            <a:r>
              <a:rPr lang="fr-FR" dirty="0" smtClean="0"/>
              <a:t>Depuis septembre 2017, ouverture du système </a:t>
            </a:r>
            <a:r>
              <a:rPr lang="fr-FR" dirty="0"/>
              <a:t>aux </a:t>
            </a:r>
            <a:r>
              <a:rPr lang="fr-FR" dirty="0" smtClean="0"/>
              <a:t>IFSI (</a:t>
            </a:r>
            <a:r>
              <a:rPr lang="fr-FR" dirty="0"/>
              <a:t>Institut de formation en soins </a:t>
            </a:r>
            <a:r>
              <a:rPr lang="fr-FR" dirty="0" smtClean="0"/>
              <a:t>infirmiers) – cours en VOD uniquement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Répartition de charge sur plusieurs serveurs Wowza</a:t>
            </a:r>
          </a:p>
          <a:p>
            <a:pPr lvl="1"/>
            <a:r>
              <a:rPr lang="fr-FR" dirty="0" smtClean="0"/>
              <a:t>2 serveurs en répartition de charge sur une VIP F5</a:t>
            </a:r>
          </a:p>
          <a:p>
            <a:endParaRPr lang="fr-FR" dirty="0"/>
          </a:p>
          <a:p>
            <a:r>
              <a:rPr lang="fr-FR" dirty="0" smtClean="0"/>
              <a:t>Renforcer l’infrastructure liée à Opencast</a:t>
            </a:r>
          </a:p>
          <a:p>
            <a:pPr lvl="1"/>
            <a:r>
              <a:rPr lang="fr-FR" dirty="0" smtClean="0"/>
              <a:t>Séparer l’interface d’administration des différents serveurs dédiés au traitement des vidéos</a:t>
            </a:r>
          </a:p>
          <a:p>
            <a:pPr lvl="1"/>
            <a:r>
              <a:rPr lang="fr-FR" dirty="0" smtClean="0"/>
              <a:t>Étudier la vidéothèque intégrée d’</a:t>
            </a:r>
            <a:r>
              <a:rPr lang="fr-FR" dirty="0" err="1" smtClean="0"/>
              <a:t>Opencast</a:t>
            </a:r>
            <a:r>
              <a:rPr lang="fr-FR" dirty="0" smtClean="0"/>
              <a:t> et le module LTI</a:t>
            </a:r>
          </a:p>
          <a:p>
            <a:endParaRPr lang="fr-FR" dirty="0"/>
          </a:p>
          <a:p>
            <a:r>
              <a:rPr lang="fr-FR" dirty="0" smtClean="0"/>
              <a:t>Amélioration des lecteurs (Utilisation de </a:t>
            </a:r>
            <a:r>
              <a:rPr lang="fr-FR" dirty="0" err="1" smtClean="0"/>
              <a:t>VideoJS</a:t>
            </a:r>
            <a:r>
              <a:rPr lang="fr-FR" dirty="0" smtClean="0"/>
              <a:t> </a:t>
            </a:r>
            <a:r>
              <a:rPr lang="fr-FR" dirty="0"/>
              <a:t>?, Paella ?)</a:t>
            </a:r>
            <a:endParaRPr lang="fr-FR" dirty="0" smtClean="0"/>
          </a:p>
          <a:p>
            <a:pPr lvl="1"/>
            <a:r>
              <a:rPr lang="fr-FR" dirty="0" smtClean="0"/>
              <a:t>Gestion de nouveaux formats (MPEG-DASH), </a:t>
            </a:r>
            <a:r>
              <a:rPr lang="fr-FR" dirty="0" err="1" smtClean="0"/>
              <a:t>chapitrage</a:t>
            </a:r>
            <a:r>
              <a:rPr lang="fr-FR" dirty="0" smtClean="0"/>
              <a:t>, sous-titrage</a:t>
            </a:r>
          </a:p>
          <a:p>
            <a:pPr lvl="1"/>
            <a:r>
              <a:rPr lang="fr-FR" dirty="0" smtClean="0"/>
              <a:t>Création d’un module respectant les normes LTI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46</a:t>
            </a:fld>
            <a:endParaRPr lang="en-US" alt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78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Contexte actuel 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2015 : Lancement d’un grand chantier de modernisation par la faculté de Médecine</a:t>
            </a:r>
          </a:p>
          <a:p>
            <a:pPr lvl="6"/>
            <a:endParaRPr lang="fr-FR" dirty="0"/>
          </a:p>
          <a:p>
            <a:r>
              <a:rPr lang="fr-FR" dirty="0"/>
              <a:t>Objectifs et demandes</a:t>
            </a:r>
          </a:p>
          <a:p>
            <a:pPr lvl="1"/>
            <a:r>
              <a:rPr lang="fr-FR" dirty="0"/>
              <a:t>Vidéos de meilleure qualité (en HD)</a:t>
            </a:r>
          </a:p>
          <a:p>
            <a:pPr lvl="8"/>
            <a:endParaRPr lang="fr-FR" sz="1000" dirty="0"/>
          </a:p>
          <a:p>
            <a:pPr lvl="1"/>
            <a:r>
              <a:rPr lang="fr-FR" dirty="0"/>
              <a:t>Formats lisibles sur tout dispositifs (bureau, tablette, mobile)</a:t>
            </a:r>
          </a:p>
          <a:p>
            <a:pPr lvl="8"/>
            <a:endParaRPr lang="fr-FR" sz="1000" dirty="0"/>
          </a:p>
          <a:p>
            <a:pPr lvl="1"/>
            <a:r>
              <a:rPr lang="fr-FR" dirty="0"/>
              <a:t>Simplification du pilotage de la chaine pour déléguer la programmation et la publication idéalement au métier</a:t>
            </a:r>
          </a:p>
          <a:p>
            <a:pPr lvl="8"/>
            <a:endParaRPr lang="fr-FR" sz="1000" dirty="0"/>
          </a:p>
          <a:p>
            <a:pPr lvl="1"/>
            <a:r>
              <a:rPr lang="fr-FR" dirty="0"/>
              <a:t>Intégration des vidéos directement dans les espaces de cours sur le LMS Moodle dédié aux étudiants de </a:t>
            </a:r>
            <a:r>
              <a:rPr lang="fr-FR" dirty="0" smtClean="0"/>
              <a:t>PACES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5</a:t>
            </a:fld>
            <a:endParaRPr lang="en-US" alt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571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actuel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Rénovation complète des amphithéâtres en 2015</a:t>
            </a:r>
          </a:p>
          <a:p>
            <a:pPr lvl="1"/>
            <a:r>
              <a:rPr lang="fr-FR" dirty="0"/>
              <a:t>Nouvelle infrastructure A/V acquise (marché public)</a:t>
            </a:r>
          </a:p>
          <a:p>
            <a:pPr lvl="1"/>
            <a:r>
              <a:rPr lang="fr-FR" dirty="0"/>
              <a:t>Intégration des </a:t>
            </a:r>
            <a:r>
              <a:rPr lang="fr-FR" dirty="0" err="1"/>
              <a:t>Extron</a:t>
            </a:r>
            <a:r>
              <a:rPr lang="fr-FR" dirty="0"/>
              <a:t> SMP 351 pour un usage local</a:t>
            </a:r>
          </a:p>
          <a:p>
            <a:pPr lvl="4"/>
            <a:endParaRPr lang="fr-FR" sz="800" dirty="0"/>
          </a:p>
          <a:p>
            <a:r>
              <a:rPr lang="fr-FR" dirty="0"/>
              <a:t>Projet de nouvelle chaine de diffusion relancé en juin 2016 et mis en production en septembre 2016</a:t>
            </a:r>
          </a:p>
          <a:p>
            <a:pPr lvl="4"/>
            <a:endParaRPr lang="fr-FR" sz="800" dirty="0"/>
          </a:p>
          <a:p>
            <a:r>
              <a:rPr lang="fr-FR" dirty="0"/>
              <a:t>La PACES en 2016/2017</a:t>
            </a:r>
          </a:p>
          <a:p>
            <a:pPr lvl="1"/>
            <a:r>
              <a:rPr lang="fr-FR" dirty="0"/>
              <a:t>2353 étudiants inscrits répartis en 48 groupes de TD</a:t>
            </a:r>
          </a:p>
          <a:p>
            <a:pPr lvl="1"/>
            <a:r>
              <a:rPr lang="fr-FR" dirty="0"/>
              <a:t>4 amphithéâtres : 1 x 300 places + 3 x 200 places</a:t>
            </a:r>
          </a:p>
          <a:p>
            <a:pPr lvl="1"/>
            <a:r>
              <a:rPr lang="fr-FR" dirty="0"/>
              <a:t>Un 1</a:t>
            </a:r>
            <a:r>
              <a:rPr lang="fr-FR" baseline="30000" dirty="0"/>
              <a:t>er</a:t>
            </a:r>
            <a:r>
              <a:rPr lang="fr-FR" dirty="0"/>
              <a:t> cours le matin pour la moitié et un 2</a:t>
            </a:r>
            <a:r>
              <a:rPr lang="fr-FR" baseline="30000" dirty="0"/>
              <a:t>nd</a:t>
            </a:r>
            <a:r>
              <a:rPr lang="fr-FR" dirty="0"/>
              <a:t> l’après-midi</a:t>
            </a:r>
          </a:p>
          <a:p>
            <a:pPr lvl="1"/>
            <a:r>
              <a:rPr lang="fr-FR" dirty="0"/>
              <a:t>Semestre 1 : </a:t>
            </a:r>
            <a:r>
              <a:rPr lang="fr-FR" dirty="0" smtClean="0"/>
              <a:t>170 h </a:t>
            </a:r>
            <a:r>
              <a:rPr lang="fr-FR" dirty="0"/>
              <a:t>de cours en 4 UE</a:t>
            </a:r>
          </a:p>
          <a:p>
            <a:pPr lvl="1"/>
            <a:r>
              <a:rPr lang="fr-FR" dirty="0"/>
              <a:t>Semestre 2 : </a:t>
            </a:r>
            <a:r>
              <a:rPr lang="fr-FR" dirty="0" smtClean="0"/>
              <a:t>124 h </a:t>
            </a:r>
            <a:r>
              <a:rPr lang="fr-FR" dirty="0"/>
              <a:t>de cours en 4 UE, </a:t>
            </a:r>
            <a:r>
              <a:rPr lang="fr-FR" dirty="0" smtClean="0"/>
              <a:t>80 h </a:t>
            </a:r>
            <a:r>
              <a:rPr lang="fr-FR" dirty="0"/>
              <a:t>en UE spécifiques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6</a:t>
            </a:fld>
            <a:endParaRPr lang="en-US" altLang="fr-FR"/>
          </a:p>
        </p:txBody>
      </p:sp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39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Infrastructure, vue </a:t>
            </a:r>
            <a:r>
              <a:rPr lang="fr-FR" dirty="0"/>
              <a:t>s</a:t>
            </a:r>
            <a:r>
              <a:rPr lang="fr-FR" dirty="0" smtClean="0"/>
              <a:t>ynoptique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7</a:t>
            </a:fld>
            <a:endParaRPr lang="en-US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340768"/>
            <a:ext cx="9577064" cy="484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697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Infrastructure, </a:t>
            </a:r>
            <a:r>
              <a:rPr lang="fr-FR" dirty="0" smtClean="0"/>
              <a:t>vue </a:t>
            </a:r>
            <a:r>
              <a:rPr lang="fr-FR" dirty="0"/>
              <a:t>t</a:t>
            </a:r>
            <a:r>
              <a:rPr lang="fr-FR" dirty="0" smtClean="0"/>
              <a:t>echnique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8</a:t>
            </a:fld>
            <a:endParaRPr lang="en-US" alt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367434"/>
            <a:ext cx="8208912" cy="55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1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Extron</a:t>
            </a:r>
            <a:r>
              <a:rPr lang="fr-FR" dirty="0" smtClean="0"/>
              <a:t> SMP 351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F6F36D-3911-4763-85EB-8BA2AA04CC24}" type="slidenum">
              <a:rPr lang="en-US" altLang="fr-FR" smtClean="0"/>
              <a:pPr>
                <a:defRPr/>
              </a:pPr>
              <a:t>9</a:t>
            </a:fld>
            <a:endParaRPr lang="en-US" alt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5" y="1574356"/>
            <a:ext cx="8791243" cy="444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48129" y="1486935"/>
            <a:ext cx="3174618" cy="2587058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10"/>
          </p:nvPr>
        </p:nvSpPr>
        <p:spPr>
          <a:xfrm>
            <a:off x="3551717" y="6309321"/>
            <a:ext cx="6432715" cy="365125"/>
          </a:xfrm>
        </p:spPr>
        <p:txBody>
          <a:bodyPr/>
          <a:lstStyle/>
          <a:p>
            <a:pPr algn="l"/>
            <a:r>
              <a:rPr lang="fr-FR" altLang="fr-FR" dirty="0" smtClean="0">
                <a:solidFill>
                  <a:srgbClr val="898989"/>
                </a:solidFill>
                <a:ea typeface="MS PGothic" panose="020B0600070205080204" pitchFamily="34" charset="-128"/>
              </a:rPr>
              <a:t>10 ans après : une nouvelle plateforme de captation et diffusion de vidéos de cours</a:t>
            </a:r>
            <a:endParaRPr lang="en-US" altLang="fr-FR" dirty="0" smtClean="0">
              <a:solidFill>
                <a:srgbClr val="898989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6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Portail ESUP Version 4&amp;#x0D;&amp;#x0A;En avant&amp;quot;&quot;/&gt;&lt;property id=&quot;20307&quot; value=&quot;266&quot;/&gt;&lt;/object&gt;&lt;object type=&quot;3&quot; unique_id=&quot;10005&quot;&gt;&lt;property id=&quot;20148&quot; value=&quot;5&quot;/&gt;&lt;property id=&quot;20300&quot; value=&quot;Diapositive 2 - &amp;quot;Rappel&amp;quot;&quot;/&gt;&lt;property id=&quot;20307&quot; value=&quot;272&quot;/&gt;&lt;/object&gt;&lt;object type=&quot;3&quot; unique_id=&quot;10006&quot;&gt;&lt;property id=&quot;20148&quot; value=&quot;5&quot;/&gt;&lt;property id=&quot;20300&quot; value=&quot;Diapositive 3 - &amp;quot;uPortal 4&amp;quot;&quot;/&gt;&lt;property id=&quot;20307&quot; value=&quot;277&quot;/&gt;&lt;/object&gt;&lt;object type=&quot;3&quot; unique_id=&quot;10007&quot;&gt;&lt;property id=&quot;20148&quot; value=&quot;5&quot;/&gt;&lt;property id=&quot;20300&quot; value=&quot;Diapositive 4 - &amp;quot;uPortal 4&amp;quot;&quot;/&gt;&lt;property id=&quot;20307&quot; value=&quot;273&quot;/&gt;&lt;/object&gt;&lt;object type=&quot;3&quot; unique_id=&quot;10008&quot;&gt;&lt;property id=&quot;20148&quot; value=&quot;5&quot;/&gt;&lt;property id=&quot;20300&quot; value=&quot;Diapositive 5 - &amp;quot;uPortal 4&amp;quot;&quot;/&gt;&lt;property id=&quot;20307&quot; value=&quot;274&quot;/&gt;&lt;/object&gt;&lt;object type=&quot;3&quot; unique_id=&quot;10009&quot;&gt;&lt;property id=&quot;20148&quot; value=&quot;5&quot;/&gt;&lt;property id=&quot;20300&quot; value=&quot;Diapositive 6 - &amp;quot;uPortal 4&amp;quot;&quot;/&gt;&lt;property id=&quot;20307&quot; value=&quot;279&quot;/&gt;&lt;/object&gt;&lt;object type=&quot;3&quot; unique_id=&quot;10010&quot;&gt;&lt;property id=&quot;20148&quot; value=&quot;5&quot;/&gt;&lt;property id=&quot;20300&quot; value=&quot;Diapositive 7 - &amp;quot;Apports eSup&amp;quot;&quot;/&gt;&lt;property id=&quot;20307&quot; value=&quot;275&quot;/&gt;&lt;/object&gt;&lt;object type=&quot;3&quot; unique_id=&quot;10011&quot;&gt;&lt;property id=&quot;20148&quot; value=&quot;5&quot;/&gt;&lt;property id=&quot;20300&quot; value=&quot;Diapositive 8 - &amp;quot;Apports eSup&amp;quot;&quot;/&gt;&lt;property id=&quot;20307&quot; value=&quot;280&quot;/&gt;&lt;/object&gt;&lt;object type=&quot;3&quot; unique_id=&quot;10012&quot;&gt;&lt;property id=&quot;20148&quot; value=&quot;5&quot;/&gt;&lt;property id=&quot;20300&quot; value=&quot;Diapositive 9 - &amp;quot;Apports eSup&amp;quot;&quot;/&gt;&lt;property id=&quot;20307&quot; value=&quot;276&quot;/&gt;&lt;/object&gt;&lt;object type=&quot;3&quot; unique_id=&quot;10013&quot;&gt;&lt;property id=&quot;20148&quot; value=&quot;5&quot;/&gt;&lt;property id=&quot;20300&quot; value=&quot;Diapositive 10 - &amp;quot;Apports eSup&amp;quot;&quot;/&gt;&lt;property id=&quot;20307&quot; value=&quot;287&quot;/&gt;&lt;/object&gt;&lt;object type=&quot;3&quot; unique_id=&quot;10014&quot;&gt;&lt;property id=&quot;20148&quot; value=&quot;5&quot;/&gt;&lt;property id=&quot;20300&quot; value=&quot;Diapositive 11 - &amp;quot;Apports eSup&amp;quot;&quot;/&gt;&lt;property id=&quot;20307&quot; value=&quot;285&quot;/&gt;&lt;/object&gt;&lt;object type=&quot;3&quot; unique_id=&quot;10015&quot;&gt;&lt;property id=&quot;20148&quot; value=&quot;5&quot;/&gt;&lt;property id=&quot;20300&quot; value=&quot;Diapositive 12 - &amp;quot;Groupe de travail eSup-V4&amp;quot;&quot;/&gt;&lt;property id=&quot;20307&quot; value=&quot;278&quot;/&gt;&lt;/object&gt;&lt;object type=&quot;3&quot; unique_id=&quot;10016&quot;&gt;&lt;property id=&quot;20148&quot; value=&quot;5&quot;/&gt;&lt;property id=&quot;20300&quot; value=&quot;Diapositive 13 - &amp;quot;Groupe de travail eSup-V4&amp;quot;&quot;/&gt;&lt;property id=&quot;20307&quot; value=&quot;281&quot;/&gt;&lt;/object&gt;&lt;object type=&quot;3&quot; unique_id=&quot;10017&quot;&gt;&lt;property id=&quot;20148&quot; value=&quot;5&quot;/&gt;&lt;property id=&quot;20300&quot; value=&quot;Diapositive 14 - &amp;quot;Groupe de travail eSup-V4&amp;quot;&quot;/&gt;&lt;property id=&quot;20307&quot; value=&quot;290&quot;/&gt;&lt;/object&gt;&lt;object type=&quot;3&quot; unique_id=&quot;10018&quot;&gt;&lt;property id=&quot;20148&quot; value=&quot;5&quot;/&gt;&lt;property id=&quot;20300&quot; value=&quot;Diapositive 15 - &amp;quot;Groupe de travail eSup-V4&amp;quot;&quot;/&gt;&lt;property id=&quot;20307&quot; value=&quot;289&quot;/&gt;&lt;/object&gt;&lt;object type=&quot;3&quot; unique_id=&quot;10019&quot;&gt;&lt;property id=&quot;20148&quot; value=&quot;5&quot;/&gt;&lt;property id=&quot;20300&quot; value=&quot;Diapositive 16 - &amp;quot;Groupe de travail eSup-V4&amp;quot;&quot;/&gt;&lt;property id=&quot;20307&quot; value=&quot;288&quot;/&gt;&lt;/object&gt;&lt;object type=&quot;3&quot; unique_id=&quot;10020&quot;&gt;&lt;property id=&quot;20148&quot; value=&quot;5&quot;/&gt;&lt;property id=&quot;20300&quot; value=&quot;Diapositive 17 - &amp;quot;Groupe de travail eSup-V4&amp;quot;&quot;/&gt;&lt;property id=&quot;20307&quot; value=&quot;291&quot;/&gt;&lt;/object&gt;&lt;object type=&quot;3&quot; unique_id=&quot;10021&quot;&gt;&lt;property id=&quot;20148&quot; value=&quot;5&quot;/&gt;&lt;property id=&quot;20300&quot; value=&quot;Diapositive 18 - &amp;quot;Groupe de travail eSup-V4&amp;quot;&quot;/&gt;&lt;property id=&quot;20307&quot; value=&quot;282&quot;/&gt;&lt;/object&gt;&lt;object type=&quot;3&quot; unique_id=&quot;10022&quot;&gt;&lt;property id=&quot;20148&quot; value=&quot;5&quot;/&gt;&lt;property id=&quot;20300&quot; value=&quot;Diapositive 19 - &amp;quot;Groupe de travail eSup-V4&amp;quot;&quot;/&gt;&lt;property id=&quot;20307&quot; value=&quot;283&quot;/&gt;&lt;/object&gt;&lt;object type=&quot;3&quot; unique_id=&quot;10023&quot;&gt;&lt;property id=&quot;20148&quot; value=&quot;5&quot;/&gt;&lt;property id=&quot;20300&quot; value=&quot;Diapositive 20 - &amp;quot;Groupe de travail eSup-V4&amp;quot;&quot;/&gt;&lt;property id=&quot;20307&quot; value=&quot;292&quot;/&gt;&lt;/object&gt;&lt;object type=&quot;3&quot; unique_id=&quot;10024&quot;&gt;&lt;property id=&quot;20148&quot; value=&quot;5&quot;/&gt;&lt;property id=&quot;20300&quot; value=&quot;Diapositive 21 - &amp;quot;Groupe de travail eSup-V4&amp;quot;&quot;/&gt;&lt;property id=&quot;20307&quot; value=&quot;293&quot;/&gt;&lt;/object&gt;&lt;object type=&quot;3&quot; unique_id=&quot;10025&quot;&gt;&lt;property id=&quot;20148&quot; value=&quot;5&quot;/&gt;&lt;property id=&quot;20300&quot; value=&quot;Diapositive 22 - &amp;quot;Groupe de travail eSup-V4&amp;quot;&quot;/&gt;&lt;property id=&quot;20307&quot; value=&quot;294&quot;/&gt;&lt;/object&gt;&lt;object type=&quot;3&quot; unique_id=&quot;10026&quot;&gt;&lt;property id=&quot;20148&quot; value=&quot;5&quot;/&gt;&lt;property id=&quot;20300&quot; value=&quot;Diapositive 23 - &amp;quot;Groupe de travail eSup-V4&amp;quot;&quot;/&gt;&lt;property id=&quot;20307&quot; value=&quot;295&quot;/&gt;&lt;/object&gt;&lt;object type=&quot;3&quot; unique_id=&quot;10027&quot;&gt;&lt;property id=&quot;20148&quot; value=&quot;5&quot;/&gt;&lt;property id=&quot;20300&quot; value=&quot;Diapositive 24 - &amp;quot;Groupe de travail eSup-V4&amp;quot;&quot;/&gt;&lt;property id=&quot;20307&quot; value=&quot;297&quot;/&gt;&lt;/object&gt;&lt;object type=&quot;3&quot; unique_id=&quot;10028&quot;&gt;&lt;property id=&quot;20148&quot; value=&quot;5&quot;/&gt;&lt;property id=&quot;20300&quot; value=&quot;Diapositive 25 - &amp;quot;Groupe de travail eSup-V4&amp;quot;&quot;/&gt;&lt;property id=&quot;20307&quot; value=&quot;284&quot;/&gt;&lt;/object&gt;&lt;object type=&quot;3&quot; unique_id=&quot;10029&quot;&gt;&lt;property id=&quot;20148&quot; value=&quot;5&quot;/&gt;&lt;property id=&quot;20300&quot; value=&quot;Diapositive 26 - &amp;quot;Groupe de travail eSup-V4&amp;quot;&quot;/&gt;&lt;property id=&quot;20307&quot; value=&quot;296&quot;/&gt;&lt;/object&gt;&lt;object type=&quot;3&quot; unique_id=&quot;10030&quot;&gt;&lt;property id=&quot;20148&quot; value=&quot;5&quot;/&gt;&lt;property id=&quot;20300&quot; value=&quot;Diapositive 27 - &amp;quot;Groupe de travail eSup-V4&amp;quot;&quot;/&gt;&lt;property id=&quot;20307&quot; value=&quot;29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2004:Modèles:Présentations:Conceptions:Bocal</Template>
  <TotalTime>0</TotalTime>
  <Words>2005</Words>
  <Application>Microsoft Office PowerPoint</Application>
  <PresentationFormat>Grand écran</PresentationFormat>
  <Paragraphs>330</Paragraphs>
  <Slides>46</Slides>
  <Notes>4</Notes>
  <HiddenSlides>0</HiddenSlides>
  <MMClips>1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6" baseType="lpstr">
      <vt:lpstr>Batang</vt:lpstr>
      <vt:lpstr>MS PGothic</vt:lpstr>
      <vt:lpstr>MS PGothic</vt:lpstr>
      <vt:lpstr>Arial</vt:lpstr>
      <vt:lpstr>Calibri</vt:lpstr>
      <vt:lpstr>Century Gothic</vt:lpstr>
      <vt:lpstr>Wingdings</vt:lpstr>
      <vt:lpstr>Wingdings 3</vt:lpstr>
      <vt:lpstr>Conception personnalisée</vt:lpstr>
      <vt:lpstr>Visio</vt:lpstr>
      <vt:lpstr>Présentation PowerPoint</vt:lpstr>
      <vt:lpstr>Plan de la présentation</vt:lpstr>
      <vt:lpstr>Contexte et historique </vt:lpstr>
      <vt:lpstr>Services VideoLive et VideoArchives dans l’ENT monUPMC de 2006 à 2016</vt:lpstr>
      <vt:lpstr>Contexte actuel </vt:lpstr>
      <vt:lpstr>Contexte actuel </vt:lpstr>
      <vt:lpstr>Infrastructure, vue synoptique</vt:lpstr>
      <vt:lpstr>Infrastructure, vue technique</vt:lpstr>
      <vt:lpstr>Extron SMP 351</vt:lpstr>
      <vt:lpstr>Extron SMP 351</vt:lpstr>
      <vt:lpstr>Extron SMP 351  Configurations &amp; réglages</vt:lpstr>
      <vt:lpstr>Extron SMP 351 Interface</vt:lpstr>
      <vt:lpstr>Extron SMP 351 Interface</vt:lpstr>
      <vt:lpstr>Opencast, le « maître d’orchestre »</vt:lpstr>
      <vt:lpstr>Opencast d’Apereo</vt:lpstr>
      <vt:lpstr>Opencast d’Apereo</vt:lpstr>
      <vt:lpstr>Opencast Exemple d’aide et de test des API REST</vt:lpstr>
      <vt:lpstr>Opencast Agents de capture</vt:lpstr>
      <vt:lpstr>Opencast Agents de capture (vue SMP 351)</vt:lpstr>
      <vt:lpstr>Opencast Les séries</vt:lpstr>
      <vt:lpstr>Opencast Métadonnées d’un enregistrement (1/3)</vt:lpstr>
      <vt:lpstr>Opencast Métadonnées d’un enregistrement (2/3)</vt:lpstr>
      <vt:lpstr>Opencast Métadonnées d’un enregistrement (3/3)</vt:lpstr>
      <vt:lpstr>Opencast Workflow de traitement des enregistrements</vt:lpstr>
      <vt:lpstr>Opencast  Configuration du workflow « HD 720p »</vt:lpstr>
      <vt:lpstr>Opencast Extrait du workflow « HD 720p » executé</vt:lpstr>
      <vt:lpstr>Opencast  Interface d’administration des enregistrements</vt:lpstr>
      <vt:lpstr>Opencast  Editeur d’enregistrement (« découpe »)</vt:lpstr>
      <vt:lpstr>Serveur vidéo Wowza</vt:lpstr>
      <vt:lpstr>Wowza Streaming Engine</vt:lpstr>
      <vt:lpstr>Wowza Streaming Engine Transcodage à la volée</vt:lpstr>
      <vt:lpstr>Wowza Streaming Engine Application, url et matriçage</vt:lpstr>
      <vt:lpstr>Wowza Streaming Engine LoopUntilLive &amp; Scripts PilWoz.sh</vt:lpstr>
      <vt:lpstr>Wowza Streaming Engine LoopUntilLive &amp; Scripts PilWoz.sh</vt:lpstr>
      <vt:lpstr>Wowza  Test de charge et bande passante</vt:lpstr>
      <vt:lpstr>Moodle</vt:lpstr>
      <vt:lpstr>Moodle 4 espaces dédiés</vt:lpstr>
      <vt:lpstr>Moodle Intégration du flux live</vt:lpstr>
      <vt:lpstr>Moodle Intégration du flux VOD</vt:lpstr>
      <vt:lpstr>Moodle Liste de lecture vod</vt:lpstr>
      <vt:lpstr>Exemple d’utilisation de la nouvelle chaine automatisée (1/2)</vt:lpstr>
      <vt:lpstr>VideoLive dans l’ENT monUPMC  depuis septembre 2016</vt:lpstr>
      <vt:lpstr>Exemple d’utilisation de la nouvelle chaine automatisée (2/2)</vt:lpstr>
      <vt:lpstr>Statistiques d’utilisation du live De septembre 2016 à avril 2017</vt:lpstr>
      <vt:lpstr>Statistiques d’utilisation de la vod De septembre 2016 à avril 2017</vt:lpstr>
      <vt:lpstr>Quelques 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2017-04-06T12:51:14Z</dcterms:created>
  <dcterms:modified xsi:type="dcterms:W3CDTF">2017-11-15T09:54:36Z</dcterms:modified>
</cp:coreProperties>
</file>