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8"/>
  </p:notesMasterIdLst>
  <p:handoutMasterIdLst>
    <p:handoutMasterId r:id="rId19"/>
  </p:handoutMasterIdLst>
  <p:sldIdLst>
    <p:sldId id="278" r:id="rId2"/>
    <p:sldId id="293" r:id="rId3"/>
    <p:sldId id="295" r:id="rId4"/>
    <p:sldId id="294" r:id="rId5"/>
    <p:sldId id="296" r:id="rId6"/>
    <p:sldId id="311" r:id="rId7"/>
    <p:sldId id="312" r:id="rId8"/>
    <p:sldId id="313" r:id="rId9"/>
    <p:sldId id="314" r:id="rId10"/>
    <p:sldId id="315" r:id="rId11"/>
    <p:sldId id="297" r:id="rId12"/>
    <p:sldId id="298" r:id="rId13"/>
    <p:sldId id="299" r:id="rId14"/>
    <p:sldId id="310" r:id="rId15"/>
    <p:sldId id="300" r:id="rId16"/>
    <p:sldId id="31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11D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78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96" y="1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501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100F0-7952-4D3B-A737-6A4485BD3AF7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84A92-B15E-4975-9CCF-044928A071A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35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222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85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B3561BA9-CDCF-4958-B8AB-66F3BF063E13}" type="slidenum">
              <a:rPr lang="en-US" smtClean="0"/>
              <a:t>‹N°›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DE934FF-F4E1-47C5-9CA5-30A81DDE2BE4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  <a:t>‹N°›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tags" Target="../tags/tag3.xml"/><Relationship Id="rId7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.png"/><Relationship Id="rId4" Type="http://schemas.openxmlformats.org/officeDocument/2006/relationships/tags" Target="../tags/tag4.xml"/><Relationship Id="rId9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25.xml"/><Relationship Id="rId7" Type="http://schemas.openxmlformats.org/officeDocument/2006/relationships/image" Target="../media/image17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image" Target="../media/image21.png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40.xml"/><Relationship Id="rId7" Type="http://schemas.openxmlformats.org/officeDocument/2006/relationships/image" Target="../media/image4.jp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3.jp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Relationship Id="rId9" Type="http://schemas.openxmlformats.org/officeDocument/2006/relationships/hyperlink" Target="mailto:nathalie.vieira@inra.f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13" y="5842653"/>
            <a:ext cx="1448362" cy="1023484"/>
          </a:xfrm>
        </p:spPr>
      </p:pic>
      <p:grpSp>
        <p:nvGrpSpPr>
          <p:cNvPr id="12" name="Groupe 11"/>
          <p:cNvGrpSpPr/>
          <p:nvPr>
            <p:custDataLst>
              <p:tags r:id="rId2"/>
            </p:custDataLst>
          </p:nvPr>
        </p:nvGrpSpPr>
        <p:grpSpPr>
          <a:xfrm>
            <a:off x="8621348" y="5993502"/>
            <a:ext cx="3570652" cy="778870"/>
            <a:chOff x="1820745" y="5964927"/>
            <a:chExt cx="3570652" cy="778870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1771" y="5964927"/>
              <a:ext cx="1559626" cy="77887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745" y="5985131"/>
              <a:ext cx="1801476" cy="738462"/>
            </a:xfrm>
            <a:prstGeom prst="rect">
              <a:avLst/>
            </a:prstGeom>
          </p:spPr>
        </p:pic>
      </p:grpSp>
      <p:sp>
        <p:nvSpPr>
          <p:cNvPr id="13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419225" y="1750060"/>
            <a:ext cx="9144000" cy="223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en-US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WAPT</a:t>
            </a:r>
          </a:p>
          <a:p>
            <a:r>
              <a:rPr lang="fr-FR" altLang="en-US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Solution </a:t>
            </a:r>
            <a:r>
              <a:rPr lang="fr-FR" altLang="en-US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déploiement logiciel </a:t>
            </a:r>
            <a:endParaRPr lang="fr-FR" altLang="en-US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FR" altLang="en-US" sz="35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fr-FR" altLang="en-US" sz="35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 comment dire au revoir à SCCM</a:t>
            </a:r>
            <a:r>
              <a:rPr lang="fr-FR" altLang="en-US" sz="35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r>
              <a:rPr lang="fr-FR" altLang="en-US" sz="35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sous licence GPLv3</a:t>
            </a:r>
          </a:p>
        </p:txBody>
      </p:sp>
      <p:sp>
        <p:nvSpPr>
          <p:cNvPr id="14" name="ZoneTexte 13"/>
          <p:cNvSpPr txBox="1"/>
          <p:nvPr>
            <p:custDataLst>
              <p:tags r:id="rId4"/>
            </p:custDataLst>
          </p:nvPr>
        </p:nvSpPr>
        <p:spPr>
          <a:xfrm>
            <a:off x="3881437" y="6218407"/>
            <a:ext cx="4219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Nathalie Vieira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949960"/>
            <a:ext cx="78105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447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" y="1438275"/>
            <a:ext cx="9041920" cy="43632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52450" y="142875"/>
            <a:ext cx="10972800" cy="761238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x-none" altLang="fr-FR" sz="400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WAPT – </a:t>
            </a:r>
            <a:r>
              <a:rPr lang="fr-FR" altLang="fr-FR" sz="4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Vue d’ensemble</a:t>
            </a:r>
            <a:endParaRPr lang="x-none" altLang="fr-FR" sz="400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9164273" y="1609917"/>
            <a:ext cx="3027727" cy="3922394"/>
          </a:xfrm>
        </p:spPr>
        <p:txBody>
          <a:bodyPr>
            <a:normAutofit fontScale="97500"/>
          </a:bodyPr>
          <a:lstStyle/>
          <a:p>
            <a:pPr marL="514350" indent="-514350">
              <a:lnSpc>
                <a:spcPct val="13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fr-FR" altLang="fr-F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Création paquet</a:t>
            </a:r>
          </a:p>
          <a:p>
            <a:pPr marL="514350" indent="-514350">
              <a:lnSpc>
                <a:spcPct val="13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fr-FR" altLang="fr-F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Dépôt de paquet validé</a:t>
            </a:r>
          </a:p>
          <a:p>
            <a:pPr marL="514350" indent="-514350">
              <a:lnSpc>
                <a:spcPct val="13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fr-FR" altLang="fr-F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Update des clients</a:t>
            </a:r>
          </a:p>
          <a:p>
            <a:pPr marL="514350" indent="-514350">
              <a:lnSpc>
                <a:spcPct val="13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fr-FR" altLang="fr-F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Envoi de l’inventaire</a:t>
            </a:r>
          </a:p>
          <a:p>
            <a:pPr marL="514350" indent="-514350">
              <a:lnSpc>
                <a:spcPct val="13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fr-FR" altLang="fr-F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Visualisation de l’inventaire depuis la console d’administration</a:t>
            </a:r>
            <a:endParaRPr lang="x-none" altLang="fr-FR" sz="2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74932" y="3912919"/>
            <a:ext cx="243444" cy="184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573182" y="1747568"/>
            <a:ext cx="2132668" cy="1205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6673770" y="1739901"/>
            <a:ext cx="1931492" cy="1028700"/>
            <a:chOff x="6519304" y="1739901"/>
            <a:chExt cx="1931492" cy="1028700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1080" y="1739901"/>
              <a:ext cx="1899716" cy="1028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1314" y="1747568"/>
              <a:ext cx="989482" cy="778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9304" y="1908603"/>
              <a:ext cx="874286" cy="69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528"/>
            <a:ext cx="2876550" cy="182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17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52450" y="142875"/>
            <a:ext cx="10972800" cy="761238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x-none" altLang="fr-FR" sz="400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WAPT – </a:t>
            </a:r>
            <a:r>
              <a:rPr lang="fr-FR" altLang="fr-FR" sz="4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Console d’administration</a:t>
            </a:r>
            <a:endParaRPr lang="x-none" altLang="fr-FR" sz="400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31" y="1029164"/>
            <a:ext cx="10394756" cy="563940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99" y="2271827"/>
            <a:ext cx="5924550" cy="157704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249" y="2271827"/>
            <a:ext cx="5100452" cy="346102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49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552450" y="1583269"/>
            <a:ext cx="10972800" cy="5153025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fr-F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Côté Gestionnaire de parc</a:t>
            </a:r>
          </a:p>
          <a:p>
            <a:pPr>
              <a:lnSpc>
                <a:spcPct val="160000"/>
              </a:lnSpc>
            </a:pP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Installation de l’agent localement 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(poste hors </a:t>
            </a: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domaine) ou GPO (poste du domaine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fr-F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60000"/>
              </a:lnSpc>
            </a:pP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Mise à disposition de paquet soit par l’importation (39) soit par une création (54)</a:t>
            </a:r>
          </a:p>
          <a:p>
            <a:pPr lvl="1">
              <a:lnSpc>
                <a:spcPct val="160000"/>
              </a:lnSpc>
            </a:pP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Création de paquet simplifiée en une ligne de commande et une librairie python</a:t>
            </a:r>
          </a:p>
          <a:p>
            <a:pPr lvl="1">
              <a:lnSpc>
                <a:spcPct val="160000"/>
              </a:lnSpc>
            </a:pP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Script python</a:t>
            </a:r>
          </a:p>
          <a:p>
            <a:pPr lvl="3">
              <a:lnSpc>
                <a:spcPct val="160000"/>
              </a:lnSpc>
            </a:pPr>
            <a:endParaRPr lang="fr-F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3">
              <a:lnSpc>
                <a:spcPct val="160000"/>
              </a:lnSpc>
            </a:pPr>
            <a:endParaRPr lang="fr-F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60000"/>
              </a:lnSpc>
            </a:pPr>
            <a:endParaRPr lang="fr-F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60000"/>
              </a:lnSpc>
            </a:pPr>
            <a:endParaRPr lang="fr-F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60000"/>
              </a:lnSpc>
            </a:pP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Regroupement des paquets dans différents groupes (tutelle/unité, métier)</a:t>
            </a:r>
          </a:p>
          <a:p>
            <a:pPr>
              <a:lnSpc>
                <a:spcPct val="160000"/>
              </a:lnSpc>
            </a:pP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Installation/mise à jour à disposition ou forcée (ex : </a:t>
            </a:r>
            <a:r>
              <a:rPr lang="fr-FR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CCleaner</a:t>
            </a: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mise à jour en 10 min)</a:t>
            </a:r>
          </a:p>
        </p:txBody>
      </p:sp>
      <p:sp>
        <p:nvSpPr>
          <p:cNvPr id="4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552450" y="142875"/>
            <a:ext cx="10972800" cy="761238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x-none" altLang="fr-FR" sz="400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WAPT –</a:t>
            </a:r>
            <a:r>
              <a:rPr lang="fr-FR" altLang="fr-FR" sz="4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Dans la pratique …</a:t>
            </a:r>
            <a:endParaRPr lang="x-none" altLang="fr-FR" sz="400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945093" y="293989"/>
            <a:ext cx="5062212" cy="1887236"/>
          </a:xfrm>
          <a:prstGeom prst="rect">
            <a:avLst/>
          </a:prstGeom>
        </p:spPr>
      </p:pic>
      <p:grpSp>
        <p:nvGrpSpPr>
          <p:cNvPr id="9" name="Groupe 8"/>
          <p:cNvGrpSpPr/>
          <p:nvPr/>
        </p:nvGrpSpPr>
        <p:grpSpPr>
          <a:xfrm>
            <a:off x="1842403" y="4102098"/>
            <a:ext cx="8392893" cy="1457325"/>
            <a:chOff x="1238250" y="1981200"/>
            <a:chExt cx="8392893" cy="1457325"/>
          </a:xfrm>
        </p:grpSpPr>
        <p:sp>
          <p:nvSpPr>
            <p:cNvPr id="2" name="Rectangle à coins arrondis 1"/>
            <p:cNvSpPr/>
            <p:nvPr/>
          </p:nvSpPr>
          <p:spPr>
            <a:xfrm>
              <a:off x="1238250" y="1981200"/>
              <a:ext cx="2543175" cy="143827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Installation</a:t>
              </a:r>
              <a:endParaRPr lang="en-US" dirty="0"/>
            </a:p>
          </p:txBody>
        </p:sp>
        <p:sp>
          <p:nvSpPr>
            <p:cNvPr id="6" name="Rectangle à coins arrondis 5"/>
            <p:cNvSpPr/>
            <p:nvPr/>
          </p:nvSpPr>
          <p:spPr>
            <a:xfrm>
              <a:off x="4162424" y="2000250"/>
              <a:ext cx="2543175" cy="143827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Personnalisation</a:t>
              </a:r>
            </a:p>
            <a:p>
              <a:pPr algn="ctr"/>
              <a:r>
                <a:rPr lang="fr-FR" dirty="0" smtClean="0"/>
                <a:t>(ex : Firefox)</a:t>
              </a:r>
              <a:endParaRPr lang="en-US" dirty="0"/>
            </a:p>
          </p:txBody>
        </p:sp>
        <p:sp>
          <p:nvSpPr>
            <p:cNvPr id="7" name="Rectangle à coins arrondis 6"/>
            <p:cNvSpPr/>
            <p:nvPr/>
          </p:nvSpPr>
          <p:spPr>
            <a:xfrm>
              <a:off x="7087968" y="2000250"/>
              <a:ext cx="2543175" cy="143827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Désinstallation</a:t>
              </a:r>
            </a:p>
            <a:p>
              <a:pPr algn="ctr"/>
              <a:r>
                <a:rPr lang="fr-FR" dirty="0" smtClean="0"/>
                <a:t>(ex : Dell ou HP)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1264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00025" y="1463040"/>
            <a:ext cx="10991850" cy="4398645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fr-F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Côté utilisateur</a:t>
            </a:r>
          </a:p>
          <a:p>
            <a:pPr>
              <a:lnSpc>
                <a:spcPct val="200000"/>
              </a:lnSpc>
            </a:pP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Installation et mise à jour à l’extinction du poste</a:t>
            </a:r>
          </a:p>
          <a:p>
            <a:pPr>
              <a:lnSpc>
                <a:spcPct val="200000"/>
              </a:lnSpc>
            </a:pPr>
            <a:endParaRPr lang="fr-FR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552450" y="142875"/>
            <a:ext cx="10972800" cy="761238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x-none" altLang="fr-FR" sz="400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WAPT –</a:t>
            </a:r>
            <a:r>
              <a:rPr lang="fr-FR" altLang="fr-FR" sz="4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altLang="fr-FR" sz="40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Dans la pratique </a:t>
            </a:r>
            <a:r>
              <a:rPr lang="fr-FR" altLang="fr-FR" sz="4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  <a:endParaRPr lang="x-none" altLang="fr-FR" sz="400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555617"/>
            <a:ext cx="38195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118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00025" y="1463040"/>
            <a:ext cx="3667125" cy="4398645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fr-F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Côté utilisateur</a:t>
            </a:r>
          </a:p>
          <a:p>
            <a:pPr marL="0" indent="0">
              <a:lnSpc>
                <a:spcPct val="200000"/>
              </a:lnSpc>
              <a:buNone/>
            </a:pPr>
            <a:endParaRPr lang="fr-FR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Interface web locale</a:t>
            </a:r>
          </a:p>
        </p:txBody>
      </p:sp>
      <p:sp>
        <p:nvSpPr>
          <p:cNvPr id="4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552450" y="142875"/>
            <a:ext cx="10972800" cy="761238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x-none" altLang="fr-FR" sz="400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WAPT –</a:t>
            </a:r>
            <a:r>
              <a:rPr lang="fr-FR" altLang="fr-FR" sz="4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altLang="fr-FR" sz="40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Dans la pratique </a:t>
            </a:r>
            <a:r>
              <a:rPr lang="fr-FR" altLang="fr-FR" sz="4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  <a:endParaRPr lang="x-none" altLang="fr-FR" sz="400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27" y="902924"/>
            <a:ext cx="8381998" cy="5955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806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09600" y="1304925"/>
            <a:ext cx="10972800" cy="5210175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Recul limité, seulement un an mais 500 postes </a:t>
            </a:r>
          </a:p>
          <a:p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Serveur installé en 15 min sous Linux</a:t>
            </a:r>
          </a:p>
          <a:p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Facilité de prise en main basique (1 journée)</a:t>
            </a:r>
          </a:p>
          <a:p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Plus de 90 paquets </a:t>
            </a:r>
          </a:p>
          <a:p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Détachement du domaine, contexte UMR, multi-tutelles</a:t>
            </a:r>
          </a:p>
          <a:p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Homogénéité applicative de l’ensemble du parc</a:t>
            </a:r>
          </a:p>
          <a:p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Souplesse 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 indépendance utilisateur via le Self-service</a:t>
            </a:r>
          </a:p>
          <a:p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Gain de temps</a:t>
            </a:r>
          </a:p>
          <a:p>
            <a:endParaRPr lang="fr-F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Contexte de campus multi-tutelles, délégation 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 droits </a:t>
            </a: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manquante 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dans la version WAPT </a:t>
            </a:r>
            <a:r>
              <a:rPr lang="fr-FR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Community</a:t>
            </a:r>
            <a:endParaRPr lang="fr-F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552450" y="142875"/>
            <a:ext cx="10972800" cy="761238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x-none" altLang="fr-FR" sz="400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WAPT - </a:t>
            </a:r>
            <a:r>
              <a:rPr lang="fr-FR" altLang="fr-FR" sz="4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Bilan</a:t>
            </a:r>
            <a:endParaRPr lang="x-none" altLang="fr-FR" sz="400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25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52450" y="1031546"/>
            <a:ext cx="10972800" cy="322839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x-none" altLang="fr-FR" sz="320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WAPT</a:t>
            </a:r>
            <a:r>
              <a:rPr lang="fr-FR" altLang="fr-FR" sz="32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nous avons dit au revoir à SSCM</a:t>
            </a:r>
            <a:endParaRPr lang="x-none" altLang="fr-FR" sz="320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225" y="1354385"/>
            <a:ext cx="1129250" cy="115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e 5"/>
          <p:cNvGrpSpPr/>
          <p:nvPr>
            <p:custDataLst>
              <p:tags r:id="rId2"/>
            </p:custDataLst>
          </p:nvPr>
        </p:nvGrpSpPr>
        <p:grpSpPr>
          <a:xfrm>
            <a:off x="8621348" y="5993502"/>
            <a:ext cx="3570652" cy="778870"/>
            <a:chOff x="1820745" y="5964927"/>
            <a:chExt cx="3570652" cy="778870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1771" y="5964927"/>
              <a:ext cx="1559626" cy="778870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745" y="5985131"/>
              <a:ext cx="1801476" cy="738462"/>
            </a:xfrm>
            <a:prstGeom prst="rect">
              <a:avLst/>
            </a:prstGeom>
          </p:spPr>
        </p:pic>
      </p:grpSp>
      <p:pic>
        <p:nvPicPr>
          <p:cNvPr id="9" name="Espace réservé du contenu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3" y="5842653"/>
            <a:ext cx="1448362" cy="10234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89661" y="2291740"/>
            <a:ext cx="7793571" cy="2733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fr-FR" altLang="fr-FR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Merci à </a:t>
            </a:r>
          </a:p>
          <a:p>
            <a:pPr algn="ctr">
              <a:lnSpc>
                <a:spcPct val="130000"/>
              </a:lnSpc>
            </a:pPr>
            <a:r>
              <a:rPr lang="fr-FR" altLang="fr-F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EIC </a:t>
            </a:r>
            <a:r>
              <a:rPr lang="fr-FR" altLang="fr-F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Montpellier</a:t>
            </a:r>
          </a:p>
          <a:p>
            <a:pPr algn="ctr">
              <a:lnSpc>
                <a:spcPct val="130000"/>
              </a:lnSpc>
            </a:pPr>
            <a:r>
              <a:rPr lang="fr-FR" altLang="fr-F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Aux Collègues du CBGP</a:t>
            </a:r>
          </a:p>
          <a:p>
            <a:pPr algn="ctr">
              <a:lnSpc>
                <a:spcPct val="130000"/>
              </a:lnSpc>
            </a:pPr>
            <a:r>
              <a:rPr lang="fr-FR" altLang="fr-F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 Vous !!</a:t>
            </a:r>
          </a:p>
        </p:txBody>
      </p:sp>
      <p:sp>
        <p:nvSpPr>
          <p:cNvPr id="2" name="Rectangle 1"/>
          <p:cNvSpPr/>
          <p:nvPr/>
        </p:nvSpPr>
        <p:spPr>
          <a:xfrm>
            <a:off x="4210541" y="5541070"/>
            <a:ext cx="2970813" cy="812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fr-FR" alt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9"/>
              </a:rPr>
              <a:t>nathalie.vieira@inra.fr</a:t>
            </a:r>
            <a:endParaRPr lang="fr-FR" altLang="fr-F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fr-FR" alt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URL : https://www.wapt.fr</a:t>
            </a:r>
            <a:endParaRPr lang="fr-FR" altLang="fr-F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67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09600" y="1409700"/>
            <a:ext cx="10972800" cy="49149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</a:pPr>
            <a:r>
              <a:rPr lang="fr-F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Système de gestion centralisée d’applications pour les clients Windows</a:t>
            </a:r>
            <a:endParaRPr lang="fr-F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200000"/>
              </a:lnSpc>
            </a:pP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Créé et développé 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depuis 2012 </a:t>
            </a: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 </a:t>
            </a:r>
            <a:r>
              <a:rPr lang="fr-FR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Tranquil</a:t>
            </a: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IT</a:t>
            </a:r>
          </a:p>
          <a:p>
            <a:pPr lvl="1">
              <a:lnSpc>
                <a:spcPct val="200000"/>
              </a:lnSpc>
            </a:pP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GPLv3, Python</a:t>
            </a:r>
          </a:p>
          <a:p>
            <a:pPr>
              <a:lnSpc>
                <a:spcPct val="200000"/>
              </a:lnSpc>
            </a:pP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INRA Montpellier/</a:t>
            </a:r>
            <a:r>
              <a:rPr lang="fr-FR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SupAgro</a:t>
            </a: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1">
              <a:lnSpc>
                <a:spcPct val="200000"/>
              </a:lnSpc>
            </a:pP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WAPT </a:t>
            </a:r>
            <a:r>
              <a:rPr lang="fr-FR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Community</a:t>
            </a: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1">
              <a:lnSpc>
                <a:spcPct val="200000"/>
              </a:lnSpc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plus </a:t>
            </a: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500 postes depuis un an</a:t>
            </a:r>
          </a:p>
        </p:txBody>
      </p:sp>
      <p:sp>
        <p:nvSpPr>
          <p:cNvPr id="4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552450" y="142875"/>
            <a:ext cx="10972800" cy="761238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x-none" altLang="fr-FR" sz="400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WAPT - KésaKo ?</a:t>
            </a:r>
            <a:endParaRPr lang="x-none" altLang="fr-FR" sz="400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2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09600" y="1257300"/>
            <a:ext cx="10972800" cy="5067300"/>
          </a:xfrm>
        </p:spPr>
        <p:txBody>
          <a:bodyPr>
            <a:normAutofit lnSpcReduction="10000"/>
          </a:bodyPr>
          <a:lstStyle/>
          <a:p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Pour les 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estionnaires de parcs</a:t>
            </a:r>
            <a:endParaRPr lang="fr-F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Gestion centralisée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hors domaine jusqu’à multi-domaines</a:t>
            </a:r>
          </a:p>
          <a:p>
            <a:pPr lvl="1"/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Création de paquets 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 </a:t>
            </a: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importation depuis d’autres dépôts</a:t>
            </a:r>
          </a:p>
          <a:p>
            <a:pPr lvl="1"/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Catalogue d’applications validées et certifiées</a:t>
            </a:r>
          </a:p>
          <a:p>
            <a:pPr lvl="1"/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Inventaire du parc applicatif</a:t>
            </a:r>
          </a:p>
          <a:p>
            <a:pPr lvl="1"/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Proposition d’installations et mises à jour</a:t>
            </a:r>
          </a:p>
          <a:p>
            <a:pPr lvl="1"/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Possibilité 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</a:t>
            </a: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forcer l’installation et les mises à jour</a:t>
            </a:r>
          </a:p>
          <a:p>
            <a:pPr marL="393192" lvl="1" indent="0">
              <a:buNone/>
            </a:pPr>
            <a:endParaRPr lang="fr-F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Pour les utilisateurs sans droit d’administration</a:t>
            </a:r>
          </a:p>
          <a:p>
            <a:pPr lvl="1"/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Installations et mises à jour quand ils le souhaitent</a:t>
            </a:r>
          </a:p>
          <a:p>
            <a:pPr lvl="1"/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Portail </a:t>
            </a:r>
            <a:r>
              <a:rPr lang="fr-F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Self-Service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possibilité d’installation dans le catalogue </a:t>
            </a: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d’applications</a:t>
            </a:r>
            <a:endParaRPr lang="fr-F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552450" y="142875"/>
            <a:ext cx="10972800" cy="761238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x-none" altLang="fr-FR" sz="400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WAPT – </a:t>
            </a:r>
            <a:r>
              <a:rPr lang="fr-FR" altLang="fr-FR" sz="40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Maitrise du cycle de vie </a:t>
            </a:r>
            <a:r>
              <a:rPr lang="fr-FR" altLang="fr-FR" sz="4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applicatif</a:t>
            </a:r>
            <a:endParaRPr lang="x-none" altLang="fr-FR" sz="400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43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09600" y="1238250"/>
            <a:ext cx="10972800" cy="508635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200000"/>
              </a:lnSpc>
            </a:pPr>
            <a:r>
              <a:rPr lang="fr-F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WAPT</a:t>
            </a: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pour </a:t>
            </a:r>
            <a:r>
              <a:rPr lang="fr-F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Windows APT</a:t>
            </a: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analogie au gestionnaire de paquet APT de Debian</a:t>
            </a:r>
          </a:p>
          <a:p>
            <a:pPr lvl="1">
              <a:lnSpc>
                <a:spcPct val="200000"/>
              </a:lnSpc>
            </a:pP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Dépôt 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privé </a:t>
            </a: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 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centralisé </a:t>
            </a: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paquets</a:t>
            </a:r>
          </a:p>
          <a:p>
            <a:pPr lvl="1">
              <a:lnSpc>
                <a:spcPct val="200000"/>
              </a:lnSpc>
            </a:pP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Paquet </a:t>
            </a:r>
            <a:r>
              <a:rPr lang="fr-F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wapt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embarque les binaires </a:t>
            </a: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 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fichiers </a:t>
            </a: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nécessaires 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 </a:t>
            </a: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l’installation</a:t>
            </a:r>
            <a:endParaRPr lang="fr-F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200000"/>
              </a:lnSpc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Sécurité assurée par une somme de contrôle et certificat(s) présents dans le paquet </a:t>
            </a:r>
            <a:endParaRPr lang="fr-F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200000"/>
              </a:lnSpc>
            </a:pP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Principe </a:t>
            </a: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dépendance respecté</a:t>
            </a:r>
          </a:p>
          <a:p>
            <a:pPr>
              <a:lnSpc>
                <a:spcPct val="200000"/>
              </a:lnSpc>
            </a:pP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Différence </a:t>
            </a: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installation d’un agent nécessaire (</a:t>
            </a:r>
            <a:r>
              <a:rPr lang="fr-FR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waptagent</a:t>
            </a: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4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552450" y="142875"/>
            <a:ext cx="10972800" cy="761238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x-none" altLang="fr-FR" sz="400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WAPT – </a:t>
            </a:r>
            <a:r>
              <a:rPr lang="fr-FR" altLang="fr-FR" sz="4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Principe et fonctionnement</a:t>
            </a:r>
            <a:endParaRPr lang="x-none" altLang="fr-FR" sz="400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49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" y="1438275"/>
            <a:ext cx="9041920" cy="43632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52450" y="142875"/>
            <a:ext cx="10972800" cy="761238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x-none" altLang="fr-FR" sz="400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WAPT – </a:t>
            </a:r>
            <a:r>
              <a:rPr lang="fr-FR" altLang="fr-FR" sz="4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Vue d’ensemble</a:t>
            </a:r>
            <a:endParaRPr lang="x-none" altLang="fr-FR" sz="400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9164273" y="1609917"/>
            <a:ext cx="3027727" cy="3922394"/>
          </a:xfrm>
        </p:spPr>
        <p:txBody>
          <a:bodyPr>
            <a:normAutofit fontScale="97500"/>
          </a:bodyPr>
          <a:lstStyle/>
          <a:p>
            <a:pPr marL="514350" indent="-514350">
              <a:lnSpc>
                <a:spcPct val="13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fr-FR" altLang="fr-F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Création paquet</a:t>
            </a:r>
          </a:p>
          <a:p>
            <a:pPr marL="514350" indent="-514350">
              <a:lnSpc>
                <a:spcPct val="13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fr-FR" altLang="fr-F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Dépôt de paquet validé</a:t>
            </a:r>
          </a:p>
          <a:p>
            <a:pPr marL="514350" indent="-514350">
              <a:lnSpc>
                <a:spcPct val="13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fr-FR" altLang="fr-F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Update des clients</a:t>
            </a:r>
          </a:p>
          <a:p>
            <a:pPr marL="514350" indent="-514350">
              <a:lnSpc>
                <a:spcPct val="13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fr-FR" altLang="fr-F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Envoi de l’inventaire</a:t>
            </a:r>
          </a:p>
          <a:p>
            <a:pPr marL="514350" indent="-514350">
              <a:lnSpc>
                <a:spcPct val="13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fr-FR" altLang="fr-F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Visualisation de l’inventaire depuis la console d’administration</a:t>
            </a:r>
            <a:endParaRPr lang="x-none" altLang="fr-FR" sz="2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882247" y="3912919"/>
            <a:ext cx="243444" cy="184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573182" y="1747568"/>
            <a:ext cx="2132668" cy="1205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Groupe 2"/>
          <p:cNvGrpSpPr/>
          <p:nvPr/>
        </p:nvGrpSpPr>
        <p:grpSpPr>
          <a:xfrm>
            <a:off x="6673770" y="1739901"/>
            <a:ext cx="1931492" cy="1028700"/>
            <a:chOff x="6519304" y="1739901"/>
            <a:chExt cx="1931492" cy="102870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1080" y="1739901"/>
              <a:ext cx="1899716" cy="1028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1314" y="1747568"/>
              <a:ext cx="989482" cy="778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9304" y="1908603"/>
              <a:ext cx="874286" cy="69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528"/>
            <a:ext cx="2876550" cy="182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45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" y="1438275"/>
            <a:ext cx="9041920" cy="43632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52450" y="142875"/>
            <a:ext cx="10972800" cy="761238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x-none" altLang="fr-FR" sz="400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WAPT – </a:t>
            </a:r>
            <a:r>
              <a:rPr lang="fr-FR" altLang="fr-FR" sz="4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Vue d’ensemble</a:t>
            </a:r>
            <a:endParaRPr lang="x-none" altLang="fr-FR" sz="400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9164273" y="1609917"/>
            <a:ext cx="3027727" cy="3922394"/>
          </a:xfrm>
        </p:spPr>
        <p:txBody>
          <a:bodyPr>
            <a:normAutofit fontScale="97500"/>
          </a:bodyPr>
          <a:lstStyle/>
          <a:p>
            <a:pPr marL="514350" indent="-514350">
              <a:lnSpc>
                <a:spcPct val="13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fr-FR" altLang="fr-F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Création paquet</a:t>
            </a:r>
          </a:p>
          <a:p>
            <a:pPr marL="514350" indent="-514350">
              <a:lnSpc>
                <a:spcPct val="13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fr-FR" altLang="fr-F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Dépôt de paquet validé</a:t>
            </a:r>
          </a:p>
          <a:p>
            <a:pPr marL="514350" indent="-514350">
              <a:lnSpc>
                <a:spcPct val="13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fr-FR" altLang="fr-F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Update des clients</a:t>
            </a:r>
          </a:p>
          <a:p>
            <a:pPr marL="514350" indent="-514350">
              <a:lnSpc>
                <a:spcPct val="13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fr-FR" altLang="fr-F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Envoi de l’inventaire</a:t>
            </a:r>
          </a:p>
          <a:p>
            <a:pPr marL="514350" indent="-514350">
              <a:lnSpc>
                <a:spcPct val="13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fr-FR" altLang="fr-F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Visualisation de l’inventaire depuis la console d’administration</a:t>
            </a:r>
            <a:endParaRPr lang="x-none" altLang="fr-FR" sz="2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82247" y="3912919"/>
            <a:ext cx="243444" cy="184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573182" y="1747568"/>
            <a:ext cx="2132668" cy="1205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2" name="Groupe 11"/>
          <p:cNvGrpSpPr/>
          <p:nvPr/>
        </p:nvGrpSpPr>
        <p:grpSpPr>
          <a:xfrm>
            <a:off x="6673770" y="1739901"/>
            <a:ext cx="1931492" cy="1028700"/>
            <a:chOff x="6519304" y="1739901"/>
            <a:chExt cx="1931492" cy="1028700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1080" y="1739901"/>
              <a:ext cx="1899716" cy="1028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1314" y="1747568"/>
              <a:ext cx="989482" cy="778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9304" y="1908603"/>
              <a:ext cx="874286" cy="69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528"/>
            <a:ext cx="2876550" cy="182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96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" y="1437525"/>
            <a:ext cx="9041920" cy="43632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52450" y="142875"/>
            <a:ext cx="10972800" cy="761238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x-none" altLang="fr-FR" sz="400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WAPT – </a:t>
            </a:r>
            <a:r>
              <a:rPr lang="fr-FR" altLang="fr-FR" sz="4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Vue d’ensemble</a:t>
            </a:r>
            <a:endParaRPr lang="x-none" altLang="fr-FR" sz="400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9164273" y="1609917"/>
            <a:ext cx="3027727" cy="3922394"/>
          </a:xfrm>
        </p:spPr>
        <p:txBody>
          <a:bodyPr>
            <a:normAutofit fontScale="97500"/>
          </a:bodyPr>
          <a:lstStyle/>
          <a:p>
            <a:pPr marL="514350" indent="-514350">
              <a:lnSpc>
                <a:spcPct val="13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fr-FR" altLang="fr-F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Création paquet</a:t>
            </a:r>
          </a:p>
          <a:p>
            <a:pPr marL="514350" indent="-514350">
              <a:lnSpc>
                <a:spcPct val="13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fr-FR" altLang="fr-F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Dépôt de paquet validé</a:t>
            </a:r>
          </a:p>
          <a:p>
            <a:pPr marL="514350" indent="-514350">
              <a:lnSpc>
                <a:spcPct val="13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fr-FR" altLang="fr-F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Update des clients</a:t>
            </a:r>
          </a:p>
          <a:p>
            <a:pPr marL="514350" indent="-514350">
              <a:lnSpc>
                <a:spcPct val="13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fr-FR" altLang="fr-F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Envoi de l’inventaire</a:t>
            </a:r>
          </a:p>
          <a:p>
            <a:pPr marL="514350" indent="-514350">
              <a:lnSpc>
                <a:spcPct val="13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fr-FR" altLang="fr-F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Visualisation de l’inventaire depuis la console d’administration</a:t>
            </a:r>
            <a:endParaRPr lang="x-none" altLang="fr-FR" sz="2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82247" y="3912919"/>
            <a:ext cx="243444" cy="184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573182" y="1747568"/>
            <a:ext cx="2132668" cy="1205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2" name="Groupe 11"/>
          <p:cNvGrpSpPr/>
          <p:nvPr/>
        </p:nvGrpSpPr>
        <p:grpSpPr>
          <a:xfrm>
            <a:off x="6673770" y="1739901"/>
            <a:ext cx="1931492" cy="1028700"/>
            <a:chOff x="6519304" y="1739901"/>
            <a:chExt cx="1931492" cy="1028700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1080" y="1739901"/>
              <a:ext cx="1899716" cy="1028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1314" y="1747568"/>
              <a:ext cx="989482" cy="778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9304" y="1908603"/>
              <a:ext cx="874286" cy="69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528"/>
            <a:ext cx="2876550" cy="182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96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" y="1438275"/>
            <a:ext cx="9041920" cy="43632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52450" y="142875"/>
            <a:ext cx="10972800" cy="761238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x-none" altLang="fr-FR" sz="400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WAPT – </a:t>
            </a:r>
            <a:r>
              <a:rPr lang="fr-FR" altLang="fr-FR" sz="4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Vue d’ensemble</a:t>
            </a:r>
            <a:endParaRPr lang="x-none" altLang="fr-FR" sz="400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9164273" y="1609917"/>
            <a:ext cx="3027727" cy="3922394"/>
          </a:xfrm>
        </p:spPr>
        <p:txBody>
          <a:bodyPr>
            <a:normAutofit fontScale="97500"/>
          </a:bodyPr>
          <a:lstStyle/>
          <a:p>
            <a:pPr marL="514350" indent="-514350">
              <a:lnSpc>
                <a:spcPct val="13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fr-FR" altLang="fr-F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Création paquet</a:t>
            </a:r>
          </a:p>
          <a:p>
            <a:pPr marL="514350" indent="-514350">
              <a:lnSpc>
                <a:spcPct val="13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fr-FR" altLang="fr-F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Dépôt de paquet validé</a:t>
            </a:r>
          </a:p>
          <a:p>
            <a:pPr marL="514350" indent="-514350">
              <a:lnSpc>
                <a:spcPct val="13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fr-FR" altLang="fr-F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Update des clients</a:t>
            </a:r>
          </a:p>
          <a:p>
            <a:pPr marL="514350" indent="-514350">
              <a:lnSpc>
                <a:spcPct val="13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fr-FR" altLang="fr-F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Envoi de l’inventaire</a:t>
            </a:r>
          </a:p>
          <a:p>
            <a:pPr marL="514350" indent="-514350">
              <a:lnSpc>
                <a:spcPct val="13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fr-FR" altLang="fr-F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Visualisation de l’inventaire depuis la console d’administration</a:t>
            </a:r>
            <a:endParaRPr lang="x-none" altLang="fr-FR" sz="2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82247" y="3912919"/>
            <a:ext cx="243444" cy="184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573182" y="1747568"/>
            <a:ext cx="2132668" cy="1205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e 7"/>
          <p:cNvGrpSpPr/>
          <p:nvPr/>
        </p:nvGrpSpPr>
        <p:grpSpPr>
          <a:xfrm>
            <a:off x="6673770" y="1739901"/>
            <a:ext cx="1931492" cy="1028700"/>
            <a:chOff x="6519304" y="1739901"/>
            <a:chExt cx="1931492" cy="1028700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1080" y="1739901"/>
              <a:ext cx="1899716" cy="1028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1314" y="1747568"/>
              <a:ext cx="989482" cy="778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9304" y="1908603"/>
              <a:ext cx="874286" cy="69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528"/>
            <a:ext cx="2876550" cy="182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96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" y="1438275"/>
            <a:ext cx="9041920" cy="43632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52450" y="142875"/>
            <a:ext cx="10972800" cy="761238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x-none" altLang="fr-FR" sz="400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WAPT – </a:t>
            </a:r>
            <a:r>
              <a:rPr lang="fr-FR" altLang="fr-FR" sz="4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Vue d’ensemble</a:t>
            </a:r>
            <a:endParaRPr lang="x-none" altLang="fr-FR" sz="400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9164273" y="1609917"/>
            <a:ext cx="3027727" cy="3922394"/>
          </a:xfrm>
        </p:spPr>
        <p:txBody>
          <a:bodyPr>
            <a:normAutofit fontScale="97500"/>
          </a:bodyPr>
          <a:lstStyle/>
          <a:p>
            <a:pPr marL="514350" indent="-514350">
              <a:lnSpc>
                <a:spcPct val="13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fr-FR" altLang="fr-F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Création paquet</a:t>
            </a:r>
          </a:p>
          <a:p>
            <a:pPr marL="514350" indent="-514350">
              <a:lnSpc>
                <a:spcPct val="13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fr-FR" altLang="fr-F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Dépôt de paquet validé</a:t>
            </a:r>
          </a:p>
          <a:p>
            <a:pPr marL="514350" indent="-514350">
              <a:lnSpc>
                <a:spcPct val="13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fr-FR" altLang="fr-F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Update des clients</a:t>
            </a:r>
          </a:p>
          <a:p>
            <a:pPr marL="514350" indent="-514350">
              <a:lnSpc>
                <a:spcPct val="13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fr-FR" altLang="fr-F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Envoi de l’inventaire</a:t>
            </a:r>
          </a:p>
          <a:p>
            <a:pPr marL="514350" indent="-514350">
              <a:lnSpc>
                <a:spcPct val="13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fr-FR" altLang="fr-F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Visualisation de l’inventaire depuis la console d’administration</a:t>
            </a:r>
            <a:endParaRPr lang="x-none" altLang="fr-FR" sz="2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82247" y="3912919"/>
            <a:ext cx="243444" cy="184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573182" y="1747568"/>
            <a:ext cx="2132668" cy="1205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e 7"/>
          <p:cNvGrpSpPr/>
          <p:nvPr/>
        </p:nvGrpSpPr>
        <p:grpSpPr>
          <a:xfrm>
            <a:off x="6673770" y="1739901"/>
            <a:ext cx="1931492" cy="1028700"/>
            <a:chOff x="6519304" y="1739901"/>
            <a:chExt cx="1931492" cy="1028700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1080" y="1739901"/>
              <a:ext cx="1899716" cy="1028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1314" y="1747568"/>
              <a:ext cx="989482" cy="778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9304" y="1908603"/>
              <a:ext cx="874286" cy="69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528"/>
            <a:ext cx="2876550" cy="182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96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5145</TotalTime>
  <Words>564</Words>
  <Application>Microsoft Office PowerPoint</Application>
  <PresentationFormat>Personnalisé</PresentationFormat>
  <Paragraphs>111</Paragraphs>
  <Slides>16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Débit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WAPT – Solution de déploiement logiciel sous licence GPLv3 (ou comment dire au revoir à SCCM)</dc:title>
  <dc:creator>brady</dc:creator>
  <cp:lastModifiedBy>INRA CBGP</cp:lastModifiedBy>
  <cp:revision>131</cp:revision>
  <dcterms:created xsi:type="dcterms:W3CDTF">2017-10-17T14:42:25Z</dcterms:created>
  <dcterms:modified xsi:type="dcterms:W3CDTF">2017-11-14T18:47:06Z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1036-10.1.0.5707</vt:lpwstr>
  </property>
</Properties>
</file>