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80" r:id="rId11"/>
    <p:sldId id="265" r:id="rId12"/>
    <p:sldId id="266" r:id="rId13"/>
    <p:sldId id="267" r:id="rId14"/>
    <p:sldId id="268" r:id="rId15"/>
    <p:sldId id="269" r:id="rId16"/>
    <p:sldId id="270" r:id="rId17"/>
    <p:sldId id="281"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y Lapostolle" initials="GL" lastIdx="1" clrIdx="0">
    <p:extLst>
      <p:ext uri="{19B8F6BF-5375-455C-9EA6-DF929625EA0E}">
        <p15:presenceInfo xmlns:p15="http://schemas.microsoft.com/office/powerpoint/2012/main" userId="S-1-5-21-2016635700-1495810237-3208286788-199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2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AE2722-6876-46D1-925D-39088C8DA1A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8945384-99E9-43C2-A8D0-DB95023CBF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6EDFAFD-B3CB-4E30-9E10-3ACA261A7234}"/>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176856B4-65EB-4CCF-85E8-DD9161CEF6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C87859-FD27-43F3-9091-8B85016C64C8}"/>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221350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E7317F-C1D0-46D2-958D-49D7043EA58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D0089FB-CF42-415C-B9AC-3E4B81175D4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763803-A0D2-4BA8-A1B2-DF3D8CD9D425}"/>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2D8BF289-FBBE-4F5B-A063-91EFA23CDF8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A66BA5-4FF4-4FA8-8D8D-CC76D7E3EB17}"/>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382561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FA92EFD-EDEE-42FC-891B-66E38FA119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149FC0C-5938-48C7-8DA1-85C45D8500F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8DA84AC-8107-43BC-9312-F6B8404E7E45}"/>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4B8C85B2-7B08-43AE-B363-FA93A33D19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474CB9-211C-4FCC-B352-B5B36B8E0F3A}"/>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302138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14D69-DAD6-45B2-BC44-D8F745F1AD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F460BD3-6D73-4286-836E-BB18C815978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5FC58BB-1CF0-4C45-8FAC-A22C97D43BB3}"/>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392E7AC5-5224-475E-9E48-552AF2C0E9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4C2347-2CA7-40CA-BA30-2E541F956CB4}"/>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2770709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0247D-4B97-4C3E-BB63-6C5042D7509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B5F625A-9847-41C6-99C2-A63B9E1C69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9D57F48-378E-43D1-A6DE-184A066B801E}"/>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6FDA44C5-9ECF-4FE1-968F-1E0628C558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1A7658-F273-4A5C-AD90-CBF9E4D9C1F8}"/>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283237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2DF3C-C88F-45B0-BA80-83D59AA0A34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6151F4B-1B43-4BDC-AA24-BF18A4E3789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BAB254-5300-41D9-A94C-E5C5192C9D14}"/>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E67B9D3-30EC-4FB5-A270-A54F109A098F}"/>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6" name="Espace réservé du pied de page 5">
            <a:extLst>
              <a:ext uri="{FF2B5EF4-FFF2-40B4-BE49-F238E27FC236}">
                <a16:creationId xmlns:a16="http://schemas.microsoft.com/office/drawing/2014/main" id="{2110F4AC-7C42-44D3-9D3B-DD78E7DD001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6CA7F9B-0239-4C30-825F-867A6CFBE4DB}"/>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357722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12152-D8CB-4287-B294-2A675FECD6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4F70CF9-D377-4389-8643-06F4A50D7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12B9DA4-F7CB-4861-9509-ABE8C40FB78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821353E-54A5-407F-8D3F-65A5E478B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7164C9CC-E2F3-4830-BD37-AB8B55781E0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1537190-172D-497F-8F7E-635DB1EF02FA}"/>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8" name="Espace réservé du pied de page 7">
            <a:extLst>
              <a:ext uri="{FF2B5EF4-FFF2-40B4-BE49-F238E27FC236}">
                <a16:creationId xmlns:a16="http://schemas.microsoft.com/office/drawing/2014/main" id="{0EA11CC3-B1E9-4A06-957F-F20E985F32C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5341E4A-807A-420C-AE1E-026D3B80DC22}"/>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272698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1B17C9-38C5-440D-B8D2-E7DE4CC0E2C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90B3D67-B932-482E-8665-AC63C50C4DD4}"/>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4" name="Espace réservé du pied de page 3">
            <a:extLst>
              <a:ext uri="{FF2B5EF4-FFF2-40B4-BE49-F238E27FC236}">
                <a16:creationId xmlns:a16="http://schemas.microsoft.com/office/drawing/2014/main" id="{D5BE852C-DDB9-47CA-970A-EACA7DCBF4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1042B8D-EAC6-4CF5-9C88-1DC9AE9924B0}"/>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1667987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BDA0AA4-15DA-43F6-A8EE-A47A74482BA4}"/>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3" name="Espace réservé du pied de page 2">
            <a:extLst>
              <a:ext uri="{FF2B5EF4-FFF2-40B4-BE49-F238E27FC236}">
                <a16:creationId xmlns:a16="http://schemas.microsoft.com/office/drawing/2014/main" id="{D6C5901E-72B5-4B5D-BA2A-B264DF469C5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DAFD50C-97D4-4F15-B63C-D5552231D0FE}"/>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205200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35EDD5-402C-4DE6-AB99-D0E6B722923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9893B65-160D-43D6-96BD-DD482AB01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7782E65-67E0-4A7D-8995-4B182413E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40A3474-5C67-49FE-807F-D3FCF6625EF7}"/>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6" name="Espace réservé du pied de page 5">
            <a:extLst>
              <a:ext uri="{FF2B5EF4-FFF2-40B4-BE49-F238E27FC236}">
                <a16:creationId xmlns:a16="http://schemas.microsoft.com/office/drawing/2014/main" id="{6A63B9CE-9BED-4620-8EC8-A7BEF36CC2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2BEAAB-9142-4005-ABE3-7D8A1E96B8C8}"/>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30186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C2BCD-126E-4C08-BD84-49737ECD9E8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17BA48A-993A-4097-84AA-A676DAC701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76D331E-B2E9-4EF4-8AA0-E113085ECD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C5656B0-1CDD-4535-80A1-4A8339C83808}"/>
              </a:ext>
            </a:extLst>
          </p:cNvPr>
          <p:cNvSpPr>
            <a:spLocks noGrp="1"/>
          </p:cNvSpPr>
          <p:nvPr>
            <p:ph type="dt" sz="half" idx="10"/>
          </p:nvPr>
        </p:nvSpPr>
        <p:spPr/>
        <p:txBody>
          <a:bodyPr/>
          <a:lstStyle/>
          <a:p>
            <a:fld id="{512D84D8-C594-4DE0-A442-E395215B97D4}" type="datetimeFigureOut">
              <a:rPr lang="fr-FR" smtClean="0"/>
              <a:t>25/11/2024</a:t>
            </a:fld>
            <a:endParaRPr lang="fr-FR"/>
          </a:p>
        </p:txBody>
      </p:sp>
      <p:sp>
        <p:nvSpPr>
          <p:cNvPr id="6" name="Espace réservé du pied de page 5">
            <a:extLst>
              <a:ext uri="{FF2B5EF4-FFF2-40B4-BE49-F238E27FC236}">
                <a16:creationId xmlns:a16="http://schemas.microsoft.com/office/drawing/2014/main" id="{43DDF679-F4A5-41C9-9FB2-9A558F3BB8B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CAF97B6-F866-4FFA-B291-714BAF14614A}"/>
              </a:ext>
            </a:extLst>
          </p:cNvPr>
          <p:cNvSpPr>
            <a:spLocks noGrp="1"/>
          </p:cNvSpPr>
          <p:nvPr>
            <p:ph type="sldNum" sz="quarter" idx="12"/>
          </p:nvPr>
        </p:nvSpPr>
        <p:spPr/>
        <p:txBody>
          <a:bodyPr/>
          <a:lstStyle/>
          <a:p>
            <a:fld id="{5D7574BB-7884-4D30-8CB3-A27E042B323C}" type="slidenum">
              <a:rPr lang="fr-FR" smtClean="0"/>
              <a:t>‹N°›</a:t>
            </a:fld>
            <a:endParaRPr lang="fr-FR"/>
          </a:p>
        </p:txBody>
      </p:sp>
    </p:spTree>
    <p:extLst>
      <p:ext uri="{BB962C8B-B14F-4D97-AF65-F5344CB8AC3E}">
        <p14:creationId xmlns:p14="http://schemas.microsoft.com/office/powerpoint/2010/main" val="188125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0E013CF-872B-4D0B-9B5D-D9CDDE1BA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41B09CB-7BEE-4612-BE0B-5579F25A85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889EB-15A7-44BB-8556-1F723FAFB7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84D8-C594-4DE0-A442-E395215B97D4}" type="datetimeFigureOut">
              <a:rPr lang="fr-FR" smtClean="0"/>
              <a:t>25/11/2024</a:t>
            </a:fld>
            <a:endParaRPr lang="fr-FR"/>
          </a:p>
        </p:txBody>
      </p:sp>
      <p:sp>
        <p:nvSpPr>
          <p:cNvPr id="5" name="Espace réservé du pied de page 4">
            <a:extLst>
              <a:ext uri="{FF2B5EF4-FFF2-40B4-BE49-F238E27FC236}">
                <a16:creationId xmlns:a16="http://schemas.microsoft.com/office/drawing/2014/main" id="{5E41FF35-7885-4827-9524-F09F8A4EB4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D97910F-311E-4FF7-934B-E60FDA49D7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574BB-7884-4D30-8CB3-A27E042B323C}" type="slidenum">
              <a:rPr lang="fr-FR" smtClean="0"/>
              <a:t>‹N°›</a:t>
            </a:fld>
            <a:endParaRPr lang="fr-FR"/>
          </a:p>
        </p:txBody>
      </p:sp>
    </p:spTree>
    <p:extLst>
      <p:ext uri="{BB962C8B-B14F-4D97-AF65-F5344CB8AC3E}">
        <p14:creationId xmlns:p14="http://schemas.microsoft.com/office/powerpoint/2010/main" val="2883329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E994BB-F5B0-4511-BB99-CFA74B83F58B}"/>
              </a:ext>
            </a:extLst>
          </p:cNvPr>
          <p:cNvSpPr>
            <a:spLocks noGrp="1"/>
          </p:cNvSpPr>
          <p:nvPr>
            <p:ph type="ctrTitle"/>
          </p:nvPr>
        </p:nvSpPr>
        <p:spPr>
          <a:xfrm>
            <a:off x="1524000" y="1122364"/>
            <a:ext cx="9144000" cy="4330786"/>
          </a:xfrm>
        </p:spPr>
        <p:txBody>
          <a:bodyPr>
            <a:normAutofit fontScale="90000"/>
          </a:bodyPr>
          <a:lstStyle/>
          <a:p>
            <a:pPr algn="l"/>
            <a:r>
              <a:rPr lang="fr-FR" b="1" dirty="0"/>
              <a:t>Le chercheur en pédagogie universitaire peut-il conseiller les politiques de l’enseignement supérieur ?  Une question d’éthique et de prudence</a:t>
            </a:r>
            <a:br>
              <a:rPr lang="fr-FR" b="1" dirty="0"/>
            </a:br>
            <a:br>
              <a:rPr lang="fr-FR" b="1" dirty="0"/>
            </a:br>
            <a:r>
              <a:rPr lang="fr-FR" sz="2700" b="1" dirty="0"/>
              <a:t>Guy Lapostolle, LISEC UR2310, Université de Lorraine</a:t>
            </a:r>
          </a:p>
        </p:txBody>
      </p:sp>
    </p:spTree>
    <p:extLst>
      <p:ext uri="{BB962C8B-B14F-4D97-AF65-F5344CB8AC3E}">
        <p14:creationId xmlns:p14="http://schemas.microsoft.com/office/powerpoint/2010/main" val="2374660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7462D0-2BFF-4ACE-BDD3-606779E7D683}"/>
              </a:ext>
            </a:extLst>
          </p:cNvPr>
          <p:cNvSpPr>
            <a:spLocks noGrp="1"/>
          </p:cNvSpPr>
          <p:nvPr>
            <p:ph type="title"/>
          </p:nvPr>
        </p:nvSpPr>
        <p:spPr/>
        <p:txBody>
          <a:bodyPr/>
          <a:lstStyle/>
          <a:p>
            <a:r>
              <a:rPr lang="fr-FR" dirty="0"/>
              <a:t>II- L’expert va cautionner une décision politique</a:t>
            </a:r>
          </a:p>
        </p:txBody>
      </p:sp>
      <p:sp>
        <p:nvSpPr>
          <p:cNvPr id="3" name="Espace réservé du contenu 2">
            <a:extLst>
              <a:ext uri="{FF2B5EF4-FFF2-40B4-BE49-F238E27FC236}">
                <a16:creationId xmlns:a16="http://schemas.microsoft.com/office/drawing/2014/main" id="{0077CE97-6F09-4081-B187-C585205E7A15}"/>
              </a:ext>
            </a:extLst>
          </p:cNvPr>
          <p:cNvSpPr>
            <a:spLocks noGrp="1"/>
          </p:cNvSpPr>
          <p:nvPr>
            <p:ph idx="1"/>
          </p:nvPr>
        </p:nvSpPr>
        <p:spPr/>
        <p:txBody>
          <a:bodyPr>
            <a:normAutofit fontScale="92500" lnSpcReduction="20000"/>
          </a:bodyPr>
          <a:lstStyle/>
          <a:p>
            <a:r>
              <a:rPr lang="fr-FR" dirty="0"/>
              <a:t>Il apporte le crédit de </a:t>
            </a:r>
            <a:r>
              <a:rPr lang="fr-FR" b="1" dirty="0"/>
              <a:t>la parole du scientifique (protégée par des normes) </a:t>
            </a:r>
            <a:r>
              <a:rPr lang="fr-FR" dirty="0"/>
              <a:t>à une décision politique</a:t>
            </a:r>
          </a:p>
          <a:p>
            <a:r>
              <a:rPr lang="fr-FR" dirty="0"/>
              <a:t>S’il bénéficie de l’autorité que lui apporte le fait d’être membre d’une institution, en l’occurrence la science, qui a mis plus de deux siècle à devenir ce qu’elle est (protégée constitutionnellement, bénéficiant d’une certaine autorité qui fait que malgré tout on l’écoute…), il engage d’une certaine manière l’institution.</a:t>
            </a:r>
          </a:p>
          <a:p>
            <a:r>
              <a:rPr lang="fr-FR" dirty="0"/>
              <a:t>Qu’a-t-on pensé de la science quand pendant des années des chercheurs financés par des industries du tabac ont défendu l’idée que le tabac n’était pas mauvais pour la santé.  Cela a sans aucun doute contribué à faire perdre de l’autorité à la science et à la parole des scientifiques.</a:t>
            </a:r>
          </a:p>
          <a:p>
            <a:r>
              <a:rPr lang="fr-FR" dirty="0"/>
              <a:t>Toutes les situations ne sont pas si extrêmes mais le danger est là de cautionner des décisions qui aboutiraient à des effets négatifs.</a:t>
            </a:r>
          </a:p>
        </p:txBody>
      </p:sp>
    </p:spTree>
    <p:extLst>
      <p:ext uri="{BB962C8B-B14F-4D97-AF65-F5344CB8AC3E}">
        <p14:creationId xmlns:p14="http://schemas.microsoft.com/office/powerpoint/2010/main" val="170876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D863A8-14C4-4AF2-8CDF-6BC115895B38}"/>
              </a:ext>
            </a:extLst>
          </p:cNvPr>
          <p:cNvSpPr>
            <a:spLocks noGrp="1"/>
          </p:cNvSpPr>
          <p:nvPr>
            <p:ph type="title"/>
          </p:nvPr>
        </p:nvSpPr>
        <p:spPr/>
        <p:txBody>
          <a:bodyPr/>
          <a:lstStyle/>
          <a:p>
            <a:r>
              <a:rPr lang="fr-FR" b="1" dirty="0"/>
              <a:t>III- La prudence s’impose</a:t>
            </a:r>
          </a:p>
        </p:txBody>
      </p:sp>
      <p:sp>
        <p:nvSpPr>
          <p:cNvPr id="3" name="Espace réservé du contenu 2">
            <a:extLst>
              <a:ext uri="{FF2B5EF4-FFF2-40B4-BE49-F238E27FC236}">
                <a16:creationId xmlns:a16="http://schemas.microsoft.com/office/drawing/2014/main" id="{6AEE8D65-945F-4D7C-8B5A-FA85DD5440ED}"/>
              </a:ext>
            </a:extLst>
          </p:cNvPr>
          <p:cNvSpPr>
            <a:spLocks noGrp="1"/>
          </p:cNvSpPr>
          <p:nvPr>
            <p:ph idx="1"/>
          </p:nvPr>
        </p:nvSpPr>
        <p:spPr/>
        <p:txBody>
          <a:bodyPr>
            <a:normAutofit lnSpcReduction="10000"/>
          </a:bodyPr>
          <a:lstStyle/>
          <a:p>
            <a:r>
              <a:rPr lang="fr-FR" dirty="0"/>
              <a:t>Trois règles sont formulées par des sociologues et philosophes dont nous avons retenu les travaux</a:t>
            </a:r>
          </a:p>
          <a:p>
            <a:endParaRPr lang="fr-FR" dirty="0"/>
          </a:p>
          <a:p>
            <a:pPr marL="0" indent="0">
              <a:buNone/>
            </a:pPr>
            <a:r>
              <a:rPr lang="fr-FR" sz="2000" dirty="0"/>
              <a:t>Règle 1 : Bourdieu (1984): Le chercheur doit réfléchir </a:t>
            </a:r>
            <a:r>
              <a:rPr lang="fr-FR" sz="2000" b="1" dirty="0"/>
              <a:t>au contexte dans lequel les connaissances sont produites</a:t>
            </a:r>
            <a:r>
              <a:rPr lang="fr-FR" sz="2000" dirty="0"/>
              <a:t> est plus important que de suivre des règles méthodologiques en vigueur dans sa discipline.</a:t>
            </a:r>
          </a:p>
          <a:p>
            <a:endParaRPr lang="fr-FR" sz="2000" b="1" dirty="0"/>
          </a:p>
          <a:p>
            <a:pPr marL="0" indent="0">
              <a:buNone/>
            </a:pPr>
            <a:r>
              <a:rPr lang="fr-FR" sz="2000" dirty="0"/>
              <a:t>Règle 2 : Latour (2012) et </a:t>
            </a:r>
            <a:r>
              <a:rPr lang="fr-FR" sz="2000" dirty="0" err="1"/>
              <a:t>Stengers</a:t>
            </a:r>
            <a:r>
              <a:rPr lang="fr-FR" sz="2000" dirty="0"/>
              <a:t> (2011) : Le chercheur devra ensuite être lucide -voire modeste - quant à la </a:t>
            </a:r>
            <a:r>
              <a:rPr lang="fr-FR" sz="2000" b="1" dirty="0"/>
              <a:t>portée de la connaissance </a:t>
            </a:r>
            <a:r>
              <a:rPr lang="fr-FR" sz="2000" dirty="0"/>
              <a:t>qu’il a produite sur la réalité qu’il a étudiée. </a:t>
            </a:r>
          </a:p>
          <a:p>
            <a:pPr marL="0" indent="0">
              <a:buNone/>
            </a:pPr>
            <a:endParaRPr lang="fr-FR" sz="2000" dirty="0"/>
          </a:p>
          <a:p>
            <a:pPr marL="0" indent="0">
              <a:buNone/>
            </a:pPr>
            <a:r>
              <a:rPr lang="fr-FR" sz="2000" dirty="0"/>
              <a:t>Règle3: Weber (2003)et Piron (1996) : Le chercheur devra être </a:t>
            </a:r>
            <a:r>
              <a:rPr lang="fr-FR" sz="2000" b="1" dirty="0"/>
              <a:t>prudent en restituant</a:t>
            </a:r>
            <a:r>
              <a:rPr lang="fr-FR" sz="2000" dirty="0"/>
              <a:t>, c’est-à-dire en </a:t>
            </a:r>
            <a:r>
              <a:rPr lang="fr-FR" sz="2000" b="1" dirty="0"/>
              <a:t>publiant -</a:t>
            </a:r>
            <a:r>
              <a:rPr lang="fr-FR" sz="2000" dirty="0"/>
              <a:t> en rendant public - son travail. </a:t>
            </a:r>
          </a:p>
        </p:txBody>
      </p:sp>
    </p:spTree>
    <p:extLst>
      <p:ext uri="{BB962C8B-B14F-4D97-AF65-F5344CB8AC3E}">
        <p14:creationId xmlns:p14="http://schemas.microsoft.com/office/powerpoint/2010/main" val="2452470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35F8A3-946B-4C70-99BC-11241248795F}"/>
              </a:ext>
            </a:extLst>
          </p:cNvPr>
          <p:cNvSpPr>
            <a:spLocks noGrp="1"/>
          </p:cNvSpPr>
          <p:nvPr>
            <p:ph type="title"/>
          </p:nvPr>
        </p:nvSpPr>
        <p:spPr>
          <a:xfrm>
            <a:off x="662609" y="285612"/>
            <a:ext cx="10515600" cy="1325563"/>
          </a:xfrm>
        </p:spPr>
        <p:txBody>
          <a:bodyPr/>
          <a:lstStyle/>
          <a:p>
            <a:r>
              <a:rPr lang="fr-FR" b="1" dirty="0"/>
              <a:t>Règle 1 : Quelques citations pour réfléchir!</a:t>
            </a:r>
          </a:p>
        </p:txBody>
      </p:sp>
      <p:sp>
        <p:nvSpPr>
          <p:cNvPr id="3" name="Rectangle 2">
            <a:extLst>
              <a:ext uri="{FF2B5EF4-FFF2-40B4-BE49-F238E27FC236}">
                <a16:creationId xmlns:a16="http://schemas.microsoft.com/office/drawing/2014/main" id="{2591D2F3-B5C6-4350-AF7B-CFA166A7BA7F}"/>
              </a:ext>
            </a:extLst>
          </p:cNvPr>
          <p:cNvSpPr/>
          <p:nvPr/>
        </p:nvSpPr>
        <p:spPr>
          <a:xfrm>
            <a:off x="662609" y="1720840"/>
            <a:ext cx="10310191" cy="4524315"/>
          </a:xfrm>
          <a:prstGeom prst="rect">
            <a:avLst/>
          </a:prstGeom>
        </p:spPr>
        <p:txBody>
          <a:bodyPr wrap="square">
            <a:spAutoFit/>
          </a:bodyPr>
          <a:lstStyle/>
          <a:p>
            <a:pPr indent="450215" algn="just"/>
            <a:r>
              <a:rPr lang="fr-FR" dirty="0">
                <a:latin typeface="Times New Roman" panose="02020603050405020304" pitchFamily="18" charset="0"/>
              </a:rPr>
              <a:t>Bourdieu (1984) s’exprimait en ces termes : </a:t>
            </a:r>
            <a:r>
              <a:rPr lang="fr-FR" i="1" dirty="0">
                <a:latin typeface="Times New Roman" panose="02020603050405020304" pitchFamily="18" charset="0"/>
              </a:rPr>
              <a:t> </a:t>
            </a:r>
            <a:endParaRPr lang="fr-FR" dirty="0"/>
          </a:p>
          <a:p>
            <a:pPr indent="450215" algn="just"/>
            <a:r>
              <a:rPr lang="fr-FR" dirty="0">
                <a:latin typeface="Times New Roman" panose="02020603050405020304" pitchFamily="18" charset="0"/>
              </a:rPr>
              <a:t>« </a:t>
            </a:r>
            <a:r>
              <a:rPr lang="fr-FR" i="1" dirty="0">
                <a:latin typeface="Times New Roman" panose="02020603050405020304" pitchFamily="18" charset="0"/>
              </a:rPr>
              <a:t>La connaissance de l’espace social dans lequel s’accomplit la pratique scientifique […] amène, non à répudier l’ambition scientifique et à récuser la possibilité de connaître et de dire ce qui est, mais à renforcer par la prise de conscience et la vigilance qu’elle favorise, la capacité de connaître scientifiquement la réalité. Elle conduit à des mises en question beaucoup plus radicales que toutes les consignes de sécurité et les normes de prudence que la "méthodologie" assigne à la "science normale" et qui permet d’obtenir au meilleur compte la respectabilité scientifique.</a:t>
            </a:r>
            <a:r>
              <a:rPr lang="fr-FR" dirty="0">
                <a:latin typeface="Times New Roman" panose="02020603050405020304" pitchFamily="18" charset="0"/>
              </a:rPr>
              <a:t> (Bourdieu, 1984 : 46)</a:t>
            </a:r>
          </a:p>
          <a:p>
            <a:pPr indent="450215" algn="just"/>
            <a:endParaRPr lang="fr-FR" dirty="0">
              <a:effectLst/>
              <a:latin typeface="Times New Roman" panose="02020603050405020304" pitchFamily="18" charset="0"/>
            </a:endParaRPr>
          </a:p>
          <a:p>
            <a:pPr indent="450215" algn="just"/>
            <a:r>
              <a:rPr lang="fr-FR" b="1" dirty="0">
                <a:latin typeface="Times New Roman" panose="02020603050405020304" pitchFamily="18" charset="0"/>
              </a:rPr>
              <a:t>La connaissance de l’espace social dans lequel s’accomplit la pratique scientifique</a:t>
            </a:r>
            <a:r>
              <a:rPr lang="fr-FR" dirty="0">
                <a:latin typeface="Times New Roman" panose="02020603050405020304" pitchFamily="18" charset="0"/>
              </a:rPr>
              <a:t>… est indispensable à </a:t>
            </a:r>
            <a:r>
              <a:rPr lang="fr-FR" b="1" dirty="0">
                <a:latin typeface="Times New Roman" panose="02020603050405020304" pitchFamily="18" charset="0"/>
              </a:rPr>
              <a:t>la respectabilité scientifique. </a:t>
            </a:r>
          </a:p>
          <a:p>
            <a:pPr indent="450215" algn="just"/>
            <a:endParaRPr lang="fr-FR" dirty="0">
              <a:latin typeface="Times New Roman" panose="02020603050405020304" pitchFamily="18" charset="0"/>
            </a:endParaRPr>
          </a:p>
          <a:p>
            <a:pPr indent="450215" algn="just"/>
            <a:r>
              <a:rPr lang="fr-FR" dirty="0">
                <a:latin typeface="Times New Roman" panose="02020603050405020304" pitchFamily="18" charset="0"/>
              </a:rPr>
              <a:t>Bourdieu ne dit rien d’autre </a:t>
            </a:r>
            <a:r>
              <a:rPr lang="fr-FR" b="1" dirty="0">
                <a:latin typeface="Times New Roman" panose="02020603050405020304" pitchFamily="18" charset="0"/>
              </a:rPr>
              <a:t>que réfléchir, penser l’époque dans laquelle on travaille </a:t>
            </a:r>
            <a:r>
              <a:rPr lang="fr-FR" dirty="0">
                <a:latin typeface="Times New Roman" panose="02020603050405020304" pitchFamily="18" charset="0"/>
              </a:rPr>
              <a:t>est tout aussi </a:t>
            </a:r>
            <a:r>
              <a:rPr lang="fr-FR" b="1" dirty="0">
                <a:latin typeface="Times New Roman" panose="02020603050405020304" pitchFamily="18" charset="0"/>
              </a:rPr>
              <a:t>important que de suivre des règles ou des normes imposées par la communauté scientifique. </a:t>
            </a:r>
          </a:p>
          <a:p>
            <a:pPr indent="450215" algn="just"/>
            <a:endParaRPr lang="fr-FR" b="1" dirty="0">
              <a:effectLst/>
              <a:latin typeface="Times New Roman" panose="02020603050405020304" pitchFamily="18" charset="0"/>
            </a:endParaRPr>
          </a:p>
          <a:p>
            <a:pPr indent="450215" algn="just"/>
            <a:r>
              <a:rPr lang="fr-FR" dirty="0">
                <a:latin typeface="Times New Roman" panose="02020603050405020304" pitchFamily="18" charset="0"/>
              </a:rPr>
              <a:t>Bourdieu, P. (1984). </a:t>
            </a:r>
            <a:r>
              <a:rPr lang="fr-FR" i="1" dirty="0">
                <a:latin typeface="Times New Roman" panose="02020603050405020304" pitchFamily="18" charset="0"/>
              </a:rPr>
              <a:t>Homo </a:t>
            </a:r>
            <a:r>
              <a:rPr lang="fr-FR" i="1" dirty="0" err="1">
                <a:latin typeface="Times New Roman" panose="02020603050405020304" pitchFamily="18" charset="0"/>
              </a:rPr>
              <a:t>academicus</a:t>
            </a:r>
            <a:r>
              <a:rPr lang="fr-FR" dirty="0">
                <a:latin typeface="Times New Roman" panose="02020603050405020304" pitchFamily="18" charset="0"/>
              </a:rPr>
              <a:t>. Paris : Ed. de Minuit.</a:t>
            </a:r>
            <a:endParaRPr lang="fr-FR" dirty="0">
              <a:effectLst/>
              <a:latin typeface="Times New Roman" panose="02020603050405020304" pitchFamily="18" charset="0"/>
            </a:endParaRPr>
          </a:p>
          <a:p>
            <a:pPr indent="450215" algn="just"/>
            <a:endParaRPr lang="fr-FR" dirty="0">
              <a:effectLst/>
            </a:endParaRPr>
          </a:p>
        </p:txBody>
      </p:sp>
    </p:spTree>
    <p:extLst>
      <p:ext uri="{BB962C8B-B14F-4D97-AF65-F5344CB8AC3E}">
        <p14:creationId xmlns:p14="http://schemas.microsoft.com/office/powerpoint/2010/main" val="80147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17031C-6540-444A-A908-269D92966090}"/>
              </a:ext>
            </a:extLst>
          </p:cNvPr>
          <p:cNvSpPr>
            <a:spLocks noGrp="1"/>
          </p:cNvSpPr>
          <p:nvPr>
            <p:ph type="title"/>
          </p:nvPr>
        </p:nvSpPr>
        <p:spPr/>
        <p:txBody>
          <a:bodyPr/>
          <a:lstStyle/>
          <a:p>
            <a:r>
              <a:rPr lang="fr-FR" dirty="0"/>
              <a:t>Règle 1: Quelques citations pour réfléchir!</a:t>
            </a:r>
          </a:p>
        </p:txBody>
      </p:sp>
      <p:sp>
        <p:nvSpPr>
          <p:cNvPr id="3" name="Rectangle 2">
            <a:extLst>
              <a:ext uri="{FF2B5EF4-FFF2-40B4-BE49-F238E27FC236}">
                <a16:creationId xmlns:a16="http://schemas.microsoft.com/office/drawing/2014/main" id="{587966FB-6F8D-462F-A04E-05F92C0F9A5B}"/>
              </a:ext>
            </a:extLst>
          </p:cNvPr>
          <p:cNvSpPr/>
          <p:nvPr/>
        </p:nvSpPr>
        <p:spPr>
          <a:xfrm>
            <a:off x="838200" y="1582341"/>
            <a:ext cx="10293626" cy="3970318"/>
          </a:xfrm>
          <a:prstGeom prst="rect">
            <a:avLst/>
          </a:prstGeom>
        </p:spPr>
        <p:txBody>
          <a:bodyPr wrap="square">
            <a:spAutoFit/>
          </a:bodyPr>
          <a:lstStyle/>
          <a:p>
            <a:pPr indent="450215" algn="just"/>
            <a:r>
              <a:rPr lang="fr-FR" dirty="0" err="1">
                <a:latin typeface="Times New Roman" panose="02020603050405020304" pitchFamily="18" charset="0"/>
              </a:rPr>
              <a:t>Agamben</a:t>
            </a:r>
            <a:r>
              <a:rPr lang="fr-FR" dirty="0">
                <a:latin typeface="Times New Roman" panose="02020603050405020304" pitchFamily="18" charset="0"/>
              </a:rPr>
              <a:t> (2008), philosophe italien dirait qu’il faut être </a:t>
            </a:r>
            <a:r>
              <a:rPr lang="fr-FR" b="1" dirty="0">
                <a:latin typeface="Times New Roman" panose="02020603050405020304" pitchFamily="18" charset="0"/>
              </a:rPr>
              <a:t>« contemporain </a:t>
            </a:r>
            <a:r>
              <a:rPr lang="fr-FR" dirty="0">
                <a:latin typeface="Times New Roman" panose="02020603050405020304" pitchFamily="18" charset="0"/>
              </a:rPr>
              <a:t>» précisant : </a:t>
            </a:r>
          </a:p>
          <a:p>
            <a:pPr indent="450215" algn="just"/>
            <a:endParaRPr lang="fr-FR" dirty="0">
              <a:latin typeface="Times New Roman" panose="02020603050405020304" pitchFamily="18" charset="0"/>
            </a:endParaRPr>
          </a:p>
          <a:p>
            <a:pPr indent="450215" algn="just"/>
            <a:endParaRPr lang="fr-FR" dirty="0">
              <a:latin typeface="Times New Roman" panose="02020603050405020304" pitchFamily="18" charset="0"/>
            </a:endParaRPr>
          </a:p>
          <a:p>
            <a:pPr indent="450215" algn="just"/>
            <a:endParaRPr lang="fr-FR" dirty="0">
              <a:latin typeface="Times New Roman" panose="02020603050405020304" pitchFamily="18" charset="0"/>
            </a:endParaRPr>
          </a:p>
          <a:p>
            <a:pPr indent="450215" algn="just"/>
            <a:r>
              <a:rPr lang="fr-FR" dirty="0">
                <a:latin typeface="Times New Roman" panose="02020603050405020304" pitchFamily="18" charset="0"/>
              </a:rPr>
              <a:t>« </a:t>
            </a:r>
            <a:r>
              <a:rPr lang="fr-FR" i="1" dirty="0">
                <a:latin typeface="Times New Roman" panose="02020603050405020304" pitchFamily="18" charset="0"/>
              </a:rPr>
              <a:t>Seul peut se dire contemporain celui qui ne se laisse pas aveugler par les lumières du siècle et parvient à saisir en elles la part de l’ombre [...] Ceux qui coïncident trop pleinement avec l’époque, qui conviennent parfaitement avec elle sur tous les points, ne sont pas des contemporains parce que, pour ces raisons mêmes, ils n’arrivent pas à la voir</a:t>
            </a:r>
            <a:r>
              <a:rPr lang="fr-FR" dirty="0">
                <a:latin typeface="Times New Roman" panose="02020603050405020304" pitchFamily="18" charset="0"/>
              </a:rPr>
              <a:t> ».</a:t>
            </a:r>
          </a:p>
          <a:p>
            <a:pPr indent="450215" algn="just"/>
            <a:endParaRPr lang="fr-FR" dirty="0">
              <a:latin typeface="Times New Roman" panose="02020603050405020304" pitchFamily="18" charset="0"/>
            </a:endParaRPr>
          </a:p>
          <a:p>
            <a:pPr indent="450215" algn="just"/>
            <a:endParaRPr lang="fr-FR" dirty="0">
              <a:latin typeface="Times New Roman" panose="02020603050405020304" pitchFamily="18" charset="0"/>
            </a:endParaRPr>
          </a:p>
          <a:p>
            <a:pPr indent="450215" algn="just"/>
            <a:endParaRPr lang="fr-FR" dirty="0">
              <a:latin typeface="Times New Roman" panose="02020603050405020304" pitchFamily="18" charset="0"/>
            </a:endParaRPr>
          </a:p>
          <a:p>
            <a:pPr indent="450215" algn="just"/>
            <a:r>
              <a:rPr lang="fr-FR" dirty="0">
                <a:latin typeface="Times New Roman" panose="02020603050405020304" pitchFamily="18" charset="0"/>
              </a:rPr>
              <a:t>Prendre de la </a:t>
            </a:r>
            <a:r>
              <a:rPr lang="fr-FR" b="1" dirty="0">
                <a:latin typeface="Times New Roman" panose="02020603050405020304" pitchFamily="18" charset="0"/>
              </a:rPr>
              <a:t>distance par rapport aux déterminants du contexte dans lequel travaille le chercheur </a:t>
            </a:r>
            <a:r>
              <a:rPr lang="fr-FR" dirty="0">
                <a:latin typeface="Times New Roman" panose="02020603050405020304" pitchFamily="18" charset="0"/>
              </a:rPr>
              <a:t>devient </a:t>
            </a:r>
            <a:r>
              <a:rPr lang="fr-FR" b="1" dirty="0">
                <a:latin typeface="Times New Roman" panose="02020603050405020304" pitchFamily="18" charset="0"/>
              </a:rPr>
              <a:t>une nécessité épistémologique </a:t>
            </a:r>
            <a:r>
              <a:rPr lang="fr-FR" dirty="0">
                <a:latin typeface="Times New Roman" panose="02020603050405020304" pitchFamily="18" charset="0"/>
              </a:rPr>
              <a:t>qui doit </a:t>
            </a:r>
            <a:r>
              <a:rPr lang="fr-FR" b="1" dirty="0">
                <a:latin typeface="Times New Roman" panose="02020603050405020304" pitchFamily="18" charset="0"/>
              </a:rPr>
              <a:t>précéder toute la construction méthodologique </a:t>
            </a:r>
            <a:r>
              <a:rPr lang="fr-FR" dirty="0">
                <a:latin typeface="Times New Roman" panose="02020603050405020304" pitchFamily="18" charset="0"/>
              </a:rPr>
              <a:t>que le chercheur va mettre en œuvre pour produire de connaissances </a:t>
            </a:r>
          </a:p>
        </p:txBody>
      </p:sp>
    </p:spTree>
    <p:extLst>
      <p:ext uri="{BB962C8B-B14F-4D97-AF65-F5344CB8AC3E}">
        <p14:creationId xmlns:p14="http://schemas.microsoft.com/office/powerpoint/2010/main" val="295682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7CD30-40E7-41BE-9EB6-DF09758D1925}"/>
              </a:ext>
            </a:extLst>
          </p:cNvPr>
          <p:cNvSpPr>
            <a:spLocks noGrp="1"/>
          </p:cNvSpPr>
          <p:nvPr>
            <p:ph type="title"/>
          </p:nvPr>
        </p:nvSpPr>
        <p:spPr/>
        <p:txBody>
          <a:bodyPr/>
          <a:lstStyle/>
          <a:p>
            <a:r>
              <a:rPr lang="fr-FR" dirty="0"/>
              <a:t>Règle 2: intégrer le fait que la science réduit la réalité!</a:t>
            </a:r>
          </a:p>
        </p:txBody>
      </p:sp>
      <p:sp>
        <p:nvSpPr>
          <p:cNvPr id="3" name="Rectangle 2">
            <a:extLst>
              <a:ext uri="{FF2B5EF4-FFF2-40B4-BE49-F238E27FC236}">
                <a16:creationId xmlns:a16="http://schemas.microsoft.com/office/drawing/2014/main" id="{ECF33901-0EB6-4F2F-A3AF-C26885FCBA7D}"/>
              </a:ext>
            </a:extLst>
          </p:cNvPr>
          <p:cNvSpPr/>
          <p:nvPr/>
        </p:nvSpPr>
        <p:spPr>
          <a:xfrm>
            <a:off x="838199" y="2551837"/>
            <a:ext cx="10399643" cy="3970318"/>
          </a:xfrm>
          <a:prstGeom prst="rect">
            <a:avLst/>
          </a:prstGeom>
        </p:spPr>
        <p:txBody>
          <a:bodyPr wrap="square">
            <a:spAutoFit/>
          </a:bodyPr>
          <a:lstStyle/>
          <a:p>
            <a:r>
              <a:rPr lang="fr-FR" dirty="0"/>
              <a:t>Latour (2012) : A propos de la querelle : climatologues/ climatosceptiques.</a:t>
            </a:r>
          </a:p>
          <a:p>
            <a:endParaRPr lang="fr-FR" dirty="0"/>
          </a:p>
          <a:p>
            <a:r>
              <a:rPr lang="fr-FR" dirty="0"/>
              <a:t>Les climatosceptiques attendaient des preuves difficiles à apporter dans l’observation d’un phénomène aussi </a:t>
            </a:r>
            <a:r>
              <a:rPr lang="fr-FR" b="1" dirty="0"/>
              <a:t>complexe </a:t>
            </a:r>
            <a:r>
              <a:rPr lang="fr-FR" dirty="0"/>
              <a:t>à appréhender qu’est le réchauffement climatique. (épistémologie classique)</a:t>
            </a:r>
          </a:p>
          <a:p>
            <a:endParaRPr lang="fr-FR" dirty="0"/>
          </a:p>
          <a:p>
            <a:r>
              <a:rPr lang="fr-FR" dirty="0"/>
              <a:t>La complexité du système observé nécessitait la mise en place d’une construction nouvelle de ces preuves dans laquelle des travaux portant sur des objets différents, recourant à des méthodes elles aussi très différentes, devaient être convoqués, recoupés, confrontés... avec des modèles jusqu’alors non éprouvés. </a:t>
            </a:r>
          </a:p>
          <a:p>
            <a:endParaRPr lang="fr-FR" dirty="0"/>
          </a:p>
          <a:p>
            <a:r>
              <a:rPr lang="fr-FR" dirty="0"/>
              <a:t>De cette histoire, nous pouvons retenir que les scientifiques ont parfois </a:t>
            </a:r>
            <a:r>
              <a:rPr lang="fr-FR" b="1" dirty="0"/>
              <a:t>du mal à ne pas réduire le monde qu’ils observent à leur domaine de recherche, à leur normes, leur manière de construire des connaissances.</a:t>
            </a:r>
          </a:p>
          <a:p>
            <a:endParaRPr lang="fr-FR" b="1" dirty="0"/>
          </a:p>
          <a:p>
            <a:endParaRPr lang="fr-FR" b="1" dirty="0"/>
          </a:p>
          <a:p>
            <a:endParaRPr lang="fr-FR" dirty="0"/>
          </a:p>
        </p:txBody>
      </p:sp>
    </p:spTree>
    <p:extLst>
      <p:ext uri="{BB962C8B-B14F-4D97-AF65-F5344CB8AC3E}">
        <p14:creationId xmlns:p14="http://schemas.microsoft.com/office/powerpoint/2010/main" val="211467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21A8B9-8040-4122-A53C-90A9FAC6ADB1}"/>
              </a:ext>
            </a:extLst>
          </p:cNvPr>
          <p:cNvSpPr>
            <a:spLocks noGrp="1"/>
          </p:cNvSpPr>
          <p:nvPr>
            <p:ph type="title"/>
          </p:nvPr>
        </p:nvSpPr>
        <p:spPr>
          <a:xfrm>
            <a:off x="453886" y="-145774"/>
            <a:ext cx="11128513" cy="7606747"/>
          </a:xfrm>
        </p:spPr>
        <p:txBody>
          <a:bodyPr>
            <a:normAutofit fontScale="90000"/>
          </a:bodyPr>
          <a:lstStyle/>
          <a:p>
            <a:r>
              <a:rPr lang="fr-FR" dirty="0" err="1"/>
              <a:t>Régle</a:t>
            </a:r>
            <a:r>
              <a:rPr lang="fr-FR" dirty="0"/>
              <a:t> 2: intégrer le fait que la science réduit la réalité!</a:t>
            </a:r>
            <a:br>
              <a:rPr lang="fr-FR" dirty="0"/>
            </a:br>
            <a:r>
              <a:rPr lang="fr-FR" sz="2000" dirty="0" err="1"/>
              <a:t>Stengers</a:t>
            </a:r>
            <a:r>
              <a:rPr lang="fr-FR" sz="2000" dirty="0"/>
              <a:t> (2011) : A propos des OGM (organismes génétiquement modifiés)</a:t>
            </a:r>
            <a:br>
              <a:rPr lang="fr-FR" sz="2000" dirty="0"/>
            </a:br>
            <a:r>
              <a:rPr lang="fr-FR" sz="2000" dirty="0"/>
              <a:t>La plupart des chercheurs plaident pour une éducation à la science. Les généticiens étaient nombreux à soutenir les OGM et ne comprenaient pas la résistance d’une partie des citoyens.</a:t>
            </a:r>
            <a:br>
              <a:rPr lang="fr-FR" sz="2000" dirty="0"/>
            </a:br>
            <a:br>
              <a:rPr lang="fr-FR" sz="2000" dirty="0"/>
            </a:br>
            <a:r>
              <a:rPr lang="fr-FR" sz="2000" dirty="0"/>
              <a:t>« </a:t>
            </a:r>
            <a:r>
              <a:rPr lang="fr-FR" sz="2000" i="1" dirty="0"/>
              <a:t>Lorsque se produit une </a:t>
            </a:r>
            <a:r>
              <a:rPr lang="fr-FR" sz="2000" b="1" i="1" dirty="0"/>
              <a:t>résistance publique </a:t>
            </a:r>
            <a:r>
              <a:rPr lang="fr-FR" sz="2000" i="1" dirty="0"/>
              <a:t>par rapport à une innovation produite par des scientifiques, le diagnostic habituel porte sur </a:t>
            </a:r>
            <a:r>
              <a:rPr lang="fr-FR" sz="2000" b="1" i="1" dirty="0"/>
              <a:t>ce manque de compréhension</a:t>
            </a:r>
            <a:r>
              <a:rPr lang="fr-FR" sz="2000" i="1" dirty="0"/>
              <a:t>. Ainsi, le public ne comprendrait pas que la modification génétique des plantes n’est pas </a:t>
            </a:r>
            <a:r>
              <a:rPr lang="fr-FR" sz="2000" b="1" i="1" dirty="0"/>
              <a:t>« essentiellement » différente de ce qu’ont fait les agriculteurs depuis des millénaires, à ceci près qu’elle est plus efficace et plus rapide </a:t>
            </a:r>
            <a:r>
              <a:rPr lang="fr-FR" sz="2000" i="1" dirty="0"/>
              <a:t>[…]</a:t>
            </a:r>
            <a:br>
              <a:rPr lang="fr-FR" sz="2000" i="1" dirty="0"/>
            </a:br>
            <a:r>
              <a:rPr lang="fr-FR" sz="2000" i="1" dirty="0"/>
              <a:t> Les OGM cultivés sur des milliers d’hectares </a:t>
            </a:r>
            <a:r>
              <a:rPr lang="fr-FR" sz="2000" b="1" i="1" dirty="0"/>
              <a:t>imposent des questions </a:t>
            </a:r>
            <a:r>
              <a:rPr lang="fr-FR" sz="2000" i="1" dirty="0"/>
              <a:t>telles celles des transferts génétiques et des insectes résistants aux pesticides, </a:t>
            </a:r>
            <a:r>
              <a:rPr lang="fr-FR" sz="2000" b="1" i="1" dirty="0"/>
              <a:t>qui ne peuvent se poser à l’échelle du laboratoire</a:t>
            </a:r>
            <a:r>
              <a:rPr lang="fr-FR" sz="2000" i="1" dirty="0"/>
              <a:t>, sans parler de questions telles la soumission des plantes modifiées au droit du brevet, la perte encore accrue de biodiversité ou l’usage massif de pesticides et d’engrais </a:t>
            </a:r>
            <a:r>
              <a:rPr lang="fr-FR" sz="2000" dirty="0"/>
              <a:t>[…].  </a:t>
            </a:r>
            <a:br>
              <a:rPr lang="fr-FR" dirty="0"/>
            </a:br>
            <a:r>
              <a:rPr lang="fr-FR" sz="2000" i="1" dirty="0"/>
              <a:t>C’est pourquoi à la </a:t>
            </a:r>
            <a:r>
              <a:rPr lang="fr-FR" sz="2000" b="1" i="1" dirty="0"/>
              <a:t>notion de compréhension</a:t>
            </a:r>
            <a:r>
              <a:rPr lang="fr-FR" sz="2000" i="1" dirty="0"/>
              <a:t>, j’opposerai celle d’une </a:t>
            </a:r>
            <a:r>
              <a:rPr lang="fr-FR" sz="2000" b="1" i="1" dirty="0"/>
              <a:t>« intelligence publique des sciences », </a:t>
            </a:r>
            <a:r>
              <a:rPr lang="fr-FR" sz="2000" i="1" dirty="0"/>
              <a:t>d’un rapport intelligent à créer non seulement aux productions scientifiques mais aussi aux scientifiques eux-mêmes ».</a:t>
            </a:r>
            <a:br>
              <a:rPr lang="fr-FR" sz="2000" i="1" dirty="0"/>
            </a:br>
            <a:r>
              <a:rPr lang="fr-FR" sz="2000" i="1" dirty="0"/>
              <a:t> </a:t>
            </a:r>
            <a:br>
              <a:rPr lang="fr-FR" dirty="0"/>
            </a:br>
            <a:r>
              <a:rPr lang="fr-FR" sz="2000" dirty="0"/>
              <a:t>Revenons au chercheur en SDE qui s’intéresse à l’impact de l’évaluation des enseignants par les étudiants. Ne convient-il pas qu’il considère la complexité de la réalité qu’il observe. La réalité de l’enseignement supérieur ne pose-t-elle pas des questions autres que celle de l’impact que peut avoir cette évaluation sur les pratiques pédagogiques</a:t>
            </a:r>
            <a:br>
              <a:rPr lang="fr-FR" dirty="0"/>
            </a:br>
            <a:br>
              <a:rPr lang="fr-FR" dirty="0"/>
            </a:br>
            <a:br>
              <a:rPr lang="fr-FR" dirty="0"/>
            </a:br>
            <a:endParaRPr lang="fr-FR" dirty="0"/>
          </a:p>
        </p:txBody>
      </p:sp>
    </p:spTree>
    <p:extLst>
      <p:ext uri="{BB962C8B-B14F-4D97-AF65-F5344CB8AC3E}">
        <p14:creationId xmlns:p14="http://schemas.microsoft.com/office/powerpoint/2010/main" val="174314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9A1B1D-8A59-4CE0-A4E2-87CA18926CC0}"/>
              </a:ext>
            </a:extLst>
          </p:cNvPr>
          <p:cNvSpPr>
            <a:spLocks noGrp="1"/>
          </p:cNvSpPr>
          <p:nvPr>
            <p:ph type="title"/>
          </p:nvPr>
        </p:nvSpPr>
        <p:spPr>
          <a:xfrm>
            <a:off x="831850" y="463826"/>
            <a:ext cx="10515600" cy="1804711"/>
          </a:xfrm>
        </p:spPr>
        <p:txBody>
          <a:bodyPr>
            <a:normAutofit/>
          </a:bodyPr>
          <a:lstStyle/>
          <a:p>
            <a:r>
              <a:rPr lang="fr-FR" sz="4400" b="1" dirty="0"/>
              <a:t>Règle 3: prudence dans la restitution des connaissances (publication)</a:t>
            </a:r>
          </a:p>
        </p:txBody>
      </p:sp>
      <p:sp>
        <p:nvSpPr>
          <p:cNvPr id="3" name="Espace réservé du texte 2">
            <a:extLst>
              <a:ext uri="{FF2B5EF4-FFF2-40B4-BE49-F238E27FC236}">
                <a16:creationId xmlns:a16="http://schemas.microsoft.com/office/drawing/2014/main" id="{98FF6B26-944A-4610-8CC1-A06B750948B5}"/>
              </a:ext>
            </a:extLst>
          </p:cNvPr>
          <p:cNvSpPr>
            <a:spLocks noGrp="1"/>
          </p:cNvSpPr>
          <p:nvPr>
            <p:ph type="body" idx="1"/>
          </p:nvPr>
        </p:nvSpPr>
        <p:spPr>
          <a:xfrm>
            <a:off x="831850" y="2570923"/>
            <a:ext cx="10515600" cy="3511826"/>
          </a:xfrm>
        </p:spPr>
        <p:txBody>
          <a:bodyPr>
            <a:normAutofit fontScale="92500" lnSpcReduction="10000"/>
          </a:bodyPr>
          <a:lstStyle/>
          <a:p>
            <a:r>
              <a:rPr lang="fr-FR" sz="4700" b="1" dirty="0">
                <a:solidFill>
                  <a:schemeClr val="tx1"/>
                </a:solidFill>
              </a:rPr>
              <a:t>Weber : éthique de conviction et éthique de responsabilité</a:t>
            </a:r>
            <a:r>
              <a:rPr lang="fr-FR" sz="4700" dirty="0">
                <a:solidFill>
                  <a:schemeClr val="tx1"/>
                </a:solidFill>
              </a:rPr>
              <a:t>:</a:t>
            </a:r>
          </a:p>
          <a:p>
            <a:endParaRPr lang="fr-FR" sz="4700" dirty="0">
              <a:solidFill>
                <a:schemeClr val="tx1"/>
              </a:solidFill>
            </a:endParaRPr>
          </a:p>
          <a:p>
            <a:r>
              <a:rPr lang="fr-FR" dirty="0">
                <a:solidFill>
                  <a:schemeClr val="tx1"/>
                </a:solidFill>
              </a:rPr>
              <a:t>Il y a une opposition abyssale entre l’attitude de celui qui agit selon les maximes de l’éthique de conviction - dans un langage religieux nous dirions : "Le chrétien fait son devoir et en ce qui concerne le résultat de l’action il s’en remet à Dieu " -, et l’attitude de celui qui agit selon l’éthique de responsabilité qui dit :  "Nous devons répondre des conséquences prévisibles de nos actes". </a:t>
            </a:r>
          </a:p>
        </p:txBody>
      </p:sp>
    </p:spTree>
    <p:extLst>
      <p:ext uri="{BB962C8B-B14F-4D97-AF65-F5344CB8AC3E}">
        <p14:creationId xmlns:p14="http://schemas.microsoft.com/office/powerpoint/2010/main" val="2488485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3CFED6-A1F9-411A-89E4-DACBA46C1AE6}"/>
              </a:ext>
            </a:extLst>
          </p:cNvPr>
          <p:cNvSpPr/>
          <p:nvPr/>
        </p:nvSpPr>
        <p:spPr>
          <a:xfrm>
            <a:off x="609600" y="1305342"/>
            <a:ext cx="11304104" cy="5909310"/>
          </a:xfrm>
          <a:prstGeom prst="rect">
            <a:avLst/>
          </a:prstGeom>
        </p:spPr>
        <p:txBody>
          <a:bodyPr wrap="square">
            <a:spAutoFit/>
          </a:bodyPr>
          <a:lstStyle/>
          <a:p>
            <a:r>
              <a:rPr lang="fr-FR" dirty="0"/>
              <a:t>Parce que la science fonctionne de manière analytique, parce qu’taille, coupe, sépare, le réel qui n’est jamais disjoint, elle simplifie et réduit les processus du réel. Lorsqu’elle tente de relier les connaissances produites dans des disciplines séparées, elle est très peu armée. </a:t>
            </a:r>
          </a:p>
          <a:p>
            <a:endParaRPr lang="fr-FR" dirty="0"/>
          </a:p>
          <a:p>
            <a:r>
              <a:rPr lang="fr-FR" dirty="0"/>
              <a:t>Morin affirme que la science moderne à occulté Pascal (1669) et a fait triompher Descartes (1641). </a:t>
            </a:r>
          </a:p>
          <a:p>
            <a:endParaRPr lang="fr-FR" dirty="0"/>
          </a:p>
          <a:p>
            <a:endParaRPr lang="fr-FR" dirty="0"/>
          </a:p>
          <a:p>
            <a:r>
              <a:rPr lang="fr-FR" dirty="0"/>
              <a:t>Quand le premier tient pour « </a:t>
            </a:r>
            <a:r>
              <a:rPr lang="fr-FR" i="1" dirty="0"/>
              <a:t>impossible de connaître les parties sans connaître le tout non plus que de connaître le tout sans connaître particulièrement les parties </a:t>
            </a:r>
            <a:r>
              <a:rPr lang="fr-FR" dirty="0"/>
              <a:t>», le second fixe comme principe à sa méthode « </a:t>
            </a:r>
            <a:r>
              <a:rPr lang="fr-FR" i="1" dirty="0"/>
              <a:t>de diviser chacune des difficultés [qu’il examinerait], en autant de parcelles qu'il se pourrait, et qu'il serait requis pour les mieux résoudre </a:t>
            </a:r>
            <a:r>
              <a:rPr lang="fr-FR" dirty="0"/>
              <a:t>». A un mode de pensée qui sépare et disjoint, Morin oppose la « connaissance complexe », rappelant la célèbre formule de Pascal. </a:t>
            </a:r>
          </a:p>
          <a:p>
            <a:endParaRPr lang="fr-FR" dirty="0"/>
          </a:p>
          <a:p>
            <a:endParaRPr lang="fr-FR" dirty="0"/>
          </a:p>
          <a:p>
            <a:endParaRPr lang="fr-FR" dirty="0"/>
          </a:p>
          <a:p>
            <a:r>
              <a:rPr lang="fr-FR" dirty="0"/>
              <a:t>Morin, E. (1990). </a:t>
            </a:r>
            <a:r>
              <a:rPr lang="fr-FR" i="1" dirty="0"/>
              <a:t>Introduction à la pensée complexe</a:t>
            </a:r>
            <a:r>
              <a:rPr lang="fr-FR" dirty="0"/>
              <a:t>, Paris, Le Seuil.</a:t>
            </a:r>
          </a:p>
          <a:p>
            <a:r>
              <a:rPr lang="fr-FR" dirty="0"/>
              <a:t>Morin, E. (1994). </a:t>
            </a:r>
            <a:r>
              <a:rPr lang="fr-FR" i="1" dirty="0"/>
              <a:t>Sur l’interdisciplinarité, Centre international de recherches et études transdisciplinaires, </a:t>
            </a:r>
            <a:r>
              <a:rPr lang="fr-FR" dirty="0"/>
              <a:t>https://ciret-transdisciplinarity.org/bulletin/b2c2.php. </a:t>
            </a:r>
          </a:p>
          <a:p>
            <a:endParaRPr lang="fr-FR" dirty="0"/>
          </a:p>
          <a:p>
            <a:endParaRPr lang="fr-FR" dirty="0"/>
          </a:p>
          <a:p>
            <a:endParaRPr lang="fr-FR" dirty="0"/>
          </a:p>
        </p:txBody>
      </p:sp>
    </p:spTree>
    <p:extLst>
      <p:ext uri="{BB962C8B-B14F-4D97-AF65-F5344CB8AC3E}">
        <p14:creationId xmlns:p14="http://schemas.microsoft.com/office/powerpoint/2010/main" val="3779624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58B39-C067-4689-869B-B0F9D82AA034}"/>
              </a:ext>
            </a:extLst>
          </p:cNvPr>
          <p:cNvSpPr>
            <a:spLocks noGrp="1"/>
          </p:cNvSpPr>
          <p:nvPr>
            <p:ph type="title"/>
          </p:nvPr>
        </p:nvSpPr>
        <p:spPr>
          <a:xfrm>
            <a:off x="855317" y="302110"/>
            <a:ext cx="10515600" cy="1500187"/>
          </a:xfrm>
        </p:spPr>
        <p:txBody>
          <a:bodyPr>
            <a:normAutofit/>
          </a:bodyPr>
          <a:lstStyle/>
          <a:p>
            <a:r>
              <a:rPr lang="fr-FR" sz="4900" b="1" dirty="0"/>
              <a:t>Le chercheur « solidaire » (Piron, 1996</a:t>
            </a:r>
            <a:r>
              <a:rPr lang="fr-FR" dirty="0"/>
              <a:t>) </a:t>
            </a:r>
          </a:p>
        </p:txBody>
      </p:sp>
      <p:sp>
        <p:nvSpPr>
          <p:cNvPr id="3" name="Espace réservé du texte 2">
            <a:extLst>
              <a:ext uri="{FF2B5EF4-FFF2-40B4-BE49-F238E27FC236}">
                <a16:creationId xmlns:a16="http://schemas.microsoft.com/office/drawing/2014/main" id="{8CAFD9B9-700E-4DC4-A1B1-935F05EFD84C}"/>
              </a:ext>
            </a:extLst>
          </p:cNvPr>
          <p:cNvSpPr>
            <a:spLocks noGrp="1"/>
          </p:cNvSpPr>
          <p:nvPr>
            <p:ph type="body" idx="1"/>
          </p:nvPr>
        </p:nvSpPr>
        <p:spPr>
          <a:xfrm>
            <a:off x="831850" y="2173357"/>
            <a:ext cx="10515600" cy="3916293"/>
          </a:xfrm>
        </p:spPr>
        <p:txBody>
          <a:bodyPr>
            <a:normAutofit lnSpcReduction="10000"/>
          </a:bodyPr>
          <a:lstStyle/>
          <a:p>
            <a:r>
              <a:rPr lang="fr-FR" dirty="0">
                <a:solidFill>
                  <a:schemeClr val="tx1"/>
                </a:solidFill>
              </a:rPr>
              <a:t>Piron (1996) reprend cette distinction de Weber pour essayer de dégager une figure du chercheur qui ne serait prisonnière ni de la première éthique, ni de la seconde. </a:t>
            </a:r>
          </a:p>
          <a:p>
            <a:r>
              <a:rPr lang="fr-FR" dirty="0">
                <a:solidFill>
                  <a:schemeClr val="tx1"/>
                </a:solidFill>
              </a:rPr>
              <a:t>Elle tente de mettre en lumière les conditions de l’émergence d’un « chercheur solidaire » qui n’est, selon ses propres mots, ni le « chercheur classique », ni le « chercheur coupable » qu’elle définit en référence aux deux éthiques de Weber .</a:t>
            </a:r>
          </a:p>
          <a:p>
            <a:r>
              <a:rPr lang="fr-FR" dirty="0">
                <a:solidFill>
                  <a:schemeClr val="tx1"/>
                </a:solidFill>
              </a:rPr>
              <a:t>Il convient pour le chercheur animé par l’éthique de conviction de chercher la vérité sans avoir à se préoccuper des conséquences de cette vérité.</a:t>
            </a:r>
          </a:p>
          <a:p>
            <a:r>
              <a:rPr lang="fr-FR" dirty="0">
                <a:solidFill>
                  <a:schemeClr val="tx1"/>
                </a:solidFill>
              </a:rPr>
              <a:t>Le second, quant à lui, ayant pris conscience du pouvoir que lui confère sa « maîtrise du mot et du texte », est submergé par l’idée que « le pouvoir, c’est mal » et se sent « coupable ».</a:t>
            </a:r>
          </a:p>
        </p:txBody>
      </p:sp>
    </p:spTree>
    <p:extLst>
      <p:ext uri="{BB962C8B-B14F-4D97-AF65-F5344CB8AC3E}">
        <p14:creationId xmlns:p14="http://schemas.microsoft.com/office/powerpoint/2010/main" val="86835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C482C6-D9A7-4AD6-A5A9-41455FD63901}"/>
              </a:ext>
            </a:extLst>
          </p:cNvPr>
          <p:cNvSpPr>
            <a:spLocks noGrp="1"/>
          </p:cNvSpPr>
          <p:nvPr>
            <p:ph type="title"/>
          </p:nvPr>
        </p:nvSpPr>
        <p:spPr>
          <a:xfrm>
            <a:off x="831850" y="1709739"/>
            <a:ext cx="10515600" cy="741914"/>
          </a:xfrm>
        </p:spPr>
        <p:txBody>
          <a:bodyPr>
            <a:normAutofit/>
          </a:bodyPr>
          <a:lstStyle/>
          <a:p>
            <a:r>
              <a:rPr lang="fr-FR" sz="4400" b="1" dirty="0"/>
              <a:t>Le « chercheur solidaire »</a:t>
            </a:r>
          </a:p>
        </p:txBody>
      </p:sp>
      <p:sp>
        <p:nvSpPr>
          <p:cNvPr id="3" name="Espace réservé du texte 2">
            <a:extLst>
              <a:ext uri="{FF2B5EF4-FFF2-40B4-BE49-F238E27FC236}">
                <a16:creationId xmlns:a16="http://schemas.microsoft.com/office/drawing/2014/main" id="{0C9951BD-B837-4B2D-A776-1C7206F009F7}"/>
              </a:ext>
            </a:extLst>
          </p:cNvPr>
          <p:cNvSpPr>
            <a:spLocks noGrp="1"/>
          </p:cNvSpPr>
          <p:nvPr>
            <p:ph type="body" idx="1"/>
          </p:nvPr>
        </p:nvSpPr>
        <p:spPr>
          <a:xfrm>
            <a:off x="831850" y="2663688"/>
            <a:ext cx="10515600" cy="3644348"/>
          </a:xfrm>
        </p:spPr>
        <p:txBody>
          <a:bodyPr>
            <a:normAutofit lnSpcReduction="10000"/>
          </a:bodyPr>
          <a:lstStyle/>
          <a:p>
            <a:r>
              <a:rPr lang="fr-FR" dirty="0"/>
              <a:t>«</a:t>
            </a:r>
            <a:r>
              <a:rPr lang="fr-FR" dirty="0">
                <a:solidFill>
                  <a:schemeClr val="tx1"/>
                </a:solidFill>
              </a:rPr>
              <a:t> </a:t>
            </a:r>
            <a:r>
              <a:rPr lang="fr-FR" i="1" dirty="0">
                <a:solidFill>
                  <a:schemeClr val="tx1"/>
                </a:solidFill>
              </a:rPr>
              <a:t>Le chercheur peut </a:t>
            </a:r>
            <a:r>
              <a:rPr lang="fr-FR" b="1" i="1" dirty="0">
                <a:solidFill>
                  <a:schemeClr val="tx1"/>
                </a:solidFill>
              </a:rPr>
              <a:t>refuser la distance productrice d’indifférence </a:t>
            </a:r>
            <a:r>
              <a:rPr lang="fr-FR" i="1" dirty="0">
                <a:solidFill>
                  <a:schemeClr val="tx1"/>
                </a:solidFill>
              </a:rPr>
              <a:t>qu’exige la science classique ainsi que la normalisation de sa pensée dans une figure qui encadre, limite, impose et dresse : celle du producteur de connaissances chez qui </a:t>
            </a:r>
            <a:r>
              <a:rPr lang="fr-FR" b="1" i="1" dirty="0">
                <a:solidFill>
                  <a:schemeClr val="tx1"/>
                </a:solidFill>
              </a:rPr>
              <a:t>seule compte l’efficacité </a:t>
            </a:r>
            <a:r>
              <a:rPr lang="fr-FR" i="1" dirty="0">
                <a:solidFill>
                  <a:schemeClr val="tx1"/>
                </a:solidFill>
              </a:rPr>
              <a:t>de produire de la vérité et par la suite le rendement et la productivité. </a:t>
            </a:r>
          </a:p>
          <a:p>
            <a:r>
              <a:rPr lang="fr-FR" i="1" dirty="0">
                <a:solidFill>
                  <a:schemeClr val="tx1"/>
                </a:solidFill>
              </a:rPr>
              <a:t>Un chercheur </a:t>
            </a:r>
            <a:r>
              <a:rPr lang="fr-FR" b="1" i="1" dirty="0">
                <a:solidFill>
                  <a:schemeClr val="tx1"/>
                </a:solidFill>
              </a:rPr>
              <a:t>est aussi un penseur, capable en même temps de penser son insertion dans un dispositif historique, donc ses déterminations, et de franchir ces limites-là, de conquérir sa liberté de pensée</a:t>
            </a:r>
            <a:r>
              <a:rPr lang="fr-FR" i="1" dirty="0">
                <a:solidFill>
                  <a:schemeClr val="tx1"/>
                </a:solidFill>
              </a:rPr>
              <a:t>.  </a:t>
            </a:r>
          </a:p>
          <a:p>
            <a:r>
              <a:rPr lang="fr-FR" i="1" dirty="0">
                <a:solidFill>
                  <a:schemeClr val="tx1"/>
                </a:solidFill>
              </a:rPr>
              <a:t>On ne devrait pas avoir à distinguer, et encore moins à séparer l’activité consistant à faire de la science et à produire du savoir de l’activité de pensée et de réflexion, notamment sur le monde dans lequel on vit</a:t>
            </a:r>
            <a:r>
              <a:rPr lang="fr-FR" dirty="0">
                <a:solidFill>
                  <a:schemeClr val="tx1"/>
                </a:solidFill>
              </a:rPr>
              <a:t> »</a:t>
            </a:r>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95283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5928AC-5822-4475-ACD5-41F3CA21CC83}"/>
              </a:ext>
            </a:extLst>
          </p:cNvPr>
          <p:cNvSpPr/>
          <p:nvPr/>
        </p:nvSpPr>
        <p:spPr>
          <a:xfrm>
            <a:off x="609601" y="2132448"/>
            <a:ext cx="10933042" cy="5940088"/>
          </a:xfrm>
          <a:prstGeom prst="rect">
            <a:avLst/>
          </a:prstGeom>
        </p:spPr>
        <p:txBody>
          <a:bodyPr wrap="square">
            <a:spAutoFit/>
          </a:bodyPr>
          <a:lstStyle/>
          <a:p>
            <a:pPr algn="ctr"/>
            <a:r>
              <a:rPr lang="fr-FR" sz="3200" b="1" dirty="0"/>
              <a:t>Les chercheurs dont les travaux traitent de la pédagogie universitaire ont vocation à éclairer le fonctionnement l’enseignement supérieur, mais: </a:t>
            </a:r>
          </a:p>
          <a:p>
            <a:pPr algn="ctr"/>
            <a:endParaRPr lang="fr-FR" sz="2800" b="1" dirty="0"/>
          </a:p>
          <a:p>
            <a:pPr algn="ctr"/>
            <a:r>
              <a:rPr lang="fr-FR" sz="2400" b="1" dirty="0"/>
              <a:t>Qu’est-ce qui fait la légitimité des connaissances qu’ils produisent ?</a:t>
            </a:r>
          </a:p>
          <a:p>
            <a:pPr algn="ctr"/>
            <a:endParaRPr lang="fr-FR" sz="2400" b="1" dirty="0"/>
          </a:p>
          <a:p>
            <a:pPr algn="ctr"/>
            <a:r>
              <a:rPr lang="fr-FR" sz="2400" b="1" dirty="0"/>
              <a:t>Sont-ils toujours des scientifiques lorsqu’ils s’expriment publiquement ou guident la décision politique?</a:t>
            </a:r>
          </a:p>
          <a:p>
            <a:pPr algn="ctr"/>
            <a:endParaRPr lang="fr-FR" sz="2400" b="1" dirty="0"/>
          </a:p>
          <a:p>
            <a:pPr algn="ctr"/>
            <a:r>
              <a:rPr lang="fr-FR" sz="2400" b="1" dirty="0"/>
              <a:t>Pourquoi et comment doivent-ils faire preuve de prudence?</a:t>
            </a:r>
          </a:p>
          <a:p>
            <a:pPr algn="ctr"/>
            <a:endParaRPr lang="fr-FR" sz="2800" b="1" dirty="0"/>
          </a:p>
          <a:p>
            <a:pPr algn="ctr"/>
            <a:endParaRPr lang="fr-FR" sz="2800" b="1" dirty="0"/>
          </a:p>
          <a:p>
            <a:pPr algn="ctr"/>
            <a:endParaRPr lang="fr-FR" sz="2800" b="1" dirty="0"/>
          </a:p>
          <a:p>
            <a:pPr algn="ctr"/>
            <a:endParaRPr lang="fr-FR" sz="2800" b="1" dirty="0"/>
          </a:p>
        </p:txBody>
      </p:sp>
    </p:spTree>
    <p:extLst>
      <p:ext uri="{BB962C8B-B14F-4D97-AF65-F5344CB8AC3E}">
        <p14:creationId xmlns:p14="http://schemas.microsoft.com/office/powerpoint/2010/main" val="2535235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87B67C-7AAE-4B65-A154-F0FA688502F6}"/>
              </a:ext>
            </a:extLst>
          </p:cNvPr>
          <p:cNvSpPr>
            <a:spLocks noGrp="1"/>
          </p:cNvSpPr>
          <p:nvPr>
            <p:ph type="title"/>
          </p:nvPr>
        </p:nvSpPr>
        <p:spPr>
          <a:xfrm>
            <a:off x="831850" y="1709738"/>
            <a:ext cx="10515600" cy="1112975"/>
          </a:xfrm>
        </p:spPr>
        <p:txBody>
          <a:bodyPr>
            <a:normAutofit fontScale="90000"/>
          </a:bodyPr>
          <a:lstStyle/>
          <a:p>
            <a:r>
              <a:rPr lang="fr-FR" sz="4400" b="1" dirty="0"/>
              <a:t>Exemple pour illustrer le propos de Piron (</a:t>
            </a:r>
            <a:r>
              <a:rPr lang="fr-FR" sz="4400" b="1" i="1" dirty="0"/>
              <a:t>op.cit</a:t>
            </a:r>
            <a:r>
              <a:rPr lang="fr-FR" sz="4400" b="1" dirty="0"/>
              <a:t>.)</a:t>
            </a:r>
          </a:p>
        </p:txBody>
      </p:sp>
      <p:sp>
        <p:nvSpPr>
          <p:cNvPr id="3" name="Espace réservé du texte 2">
            <a:extLst>
              <a:ext uri="{FF2B5EF4-FFF2-40B4-BE49-F238E27FC236}">
                <a16:creationId xmlns:a16="http://schemas.microsoft.com/office/drawing/2014/main" id="{C13E4A1C-51BB-476C-A78F-FEF1D3B999AC}"/>
              </a:ext>
            </a:extLst>
          </p:cNvPr>
          <p:cNvSpPr>
            <a:spLocks noGrp="1"/>
          </p:cNvSpPr>
          <p:nvPr>
            <p:ph type="body" idx="1"/>
          </p:nvPr>
        </p:nvSpPr>
        <p:spPr>
          <a:xfrm>
            <a:off x="838200" y="3074505"/>
            <a:ext cx="10515600" cy="3121163"/>
          </a:xfrm>
        </p:spPr>
        <p:txBody>
          <a:bodyPr>
            <a:normAutofit/>
          </a:bodyPr>
          <a:lstStyle/>
          <a:p>
            <a:r>
              <a:rPr lang="fr-FR" dirty="0">
                <a:solidFill>
                  <a:schemeClr val="tx1"/>
                </a:solidFill>
              </a:rPr>
              <a:t>Le problème se pose lorsqu’il s’agit de rendre public un texte qui pourrait avoir des retombées sur les enseignants. Le souci de l’impact de ce texte peut conduire à faire des choix différents. La </a:t>
            </a:r>
            <a:r>
              <a:rPr lang="fr-FR" b="1" dirty="0">
                <a:solidFill>
                  <a:schemeClr val="tx1"/>
                </a:solidFill>
              </a:rPr>
              <a:t>décision de la publication</a:t>
            </a:r>
            <a:r>
              <a:rPr lang="fr-FR" dirty="0">
                <a:solidFill>
                  <a:schemeClr val="tx1"/>
                </a:solidFill>
              </a:rPr>
              <a:t>, le </a:t>
            </a:r>
            <a:r>
              <a:rPr lang="fr-FR" b="1" dirty="0">
                <a:solidFill>
                  <a:schemeClr val="tx1"/>
                </a:solidFill>
              </a:rPr>
              <a:t>choix de la revue</a:t>
            </a:r>
            <a:r>
              <a:rPr lang="fr-FR" dirty="0">
                <a:solidFill>
                  <a:schemeClr val="tx1"/>
                </a:solidFill>
              </a:rPr>
              <a:t>, le </a:t>
            </a:r>
            <a:r>
              <a:rPr lang="fr-FR" b="1" dirty="0">
                <a:solidFill>
                  <a:schemeClr val="tx1"/>
                </a:solidFill>
              </a:rPr>
              <a:t>choix du vocabulaire employé </a:t>
            </a:r>
            <a:r>
              <a:rPr lang="fr-FR" dirty="0">
                <a:solidFill>
                  <a:schemeClr val="tx1"/>
                </a:solidFill>
              </a:rPr>
              <a:t>en fonction des lecteurs potentiels… sont autant de questions qui peuvent animer le chercheur qui a décidé, en plus de produire des connaissances, de réfléchir à sa place et son rôle dans une histoire et un contexte particuliers.</a:t>
            </a:r>
          </a:p>
        </p:txBody>
      </p:sp>
    </p:spTree>
    <p:extLst>
      <p:ext uri="{BB962C8B-B14F-4D97-AF65-F5344CB8AC3E}">
        <p14:creationId xmlns:p14="http://schemas.microsoft.com/office/powerpoint/2010/main" val="944434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7415B1-F4CE-4EE5-BD7E-1768F46D9883}"/>
              </a:ext>
            </a:extLst>
          </p:cNvPr>
          <p:cNvSpPr>
            <a:spLocks noGrp="1"/>
          </p:cNvSpPr>
          <p:nvPr>
            <p:ph type="ctrTitle"/>
          </p:nvPr>
        </p:nvSpPr>
        <p:spPr>
          <a:xfrm>
            <a:off x="1524000" y="583096"/>
            <a:ext cx="9144000" cy="1298714"/>
          </a:xfrm>
        </p:spPr>
        <p:txBody>
          <a:bodyPr>
            <a:normAutofit/>
          </a:bodyPr>
          <a:lstStyle/>
          <a:p>
            <a:r>
              <a:rPr lang="fr-FR" sz="4400" b="1" dirty="0"/>
              <a:t>Le choix des mots (exemple: l’efficacité) </a:t>
            </a:r>
          </a:p>
        </p:txBody>
      </p:sp>
      <p:sp>
        <p:nvSpPr>
          <p:cNvPr id="3" name="Sous-titre 2">
            <a:extLst>
              <a:ext uri="{FF2B5EF4-FFF2-40B4-BE49-F238E27FC236}">
                <a16:creationId xmlns:a16="http://schemas.microsoft.com/office/drawing/2014/main" id="{6C5A795C-59AB-4BC5-806C-31B76B015D6B}"/>
              </a:ext>
            </a:extLst>
          </p:cNvPr>
          <p:cNvSpPr>
            <a:spLocks noGrp="1"/>
          </p:cNvSpPr>
          <p:nvPr>
            <p:ph type="subTitle" idx="1"/>
          </p:nvPr>
        </p:nvSpPr>
        <p:spPr>
          <a:xfrm>
            <a:off x="1007165" y="2120349"/>
            <a:ext cx="9660835" cy="4399722"/>
          </a:xfrm>
        </p:spPr>
        <p:txBody>
          <a:bodyPr>
            <a:normAutofit fontScale="92500" lnSpcReduction="10000"/>
          </a:bodyPr>
          <a:lstStyle/>
          <a:p>
            <a:pPr algn="just"/>
            <a:r>
              <a:rPr lang="fr-FR" b="1" dirty="0"/>
              <a:t>L’usage public du terme « efficacité </a:t>
            </a:r>
            <a:r>
              <a:rPr lang="fr-FR" dirty="0"/>
              <a:t>» relève bien souvent de l’abus de langage, car le terme ainsi utilisé publiquement </a:t>
            </a:r>
            <a:r>
              <a:rPr lang="fr-FR" b="1" dirty="0"/>
              <a:t>semble rendre compte de la complexité et de la globalité de ce qui peut se</a:t>
            </a:r>
            <a:r>
              <a:rPr lang="fr-FR" dirty="0"/>
              <a:t> passer réellement à l’occasion de la mise en œuvre d’un dispositif évalué. Or il ne traduit scientifiquement </a:t>
            </a:r>
            <a:r>
              <a:rPr lang="fr-FR" b="1" dirty="0"/>
              <a:t>que la mesure de quelques indicateurs </a:t>
            </a:r>
            <a:r>
              <a:rPr lang="fr-FR" dirty="0"/>
              <a:t>portant souvent sur quelques acquisitions des élèves/étudiants. Les mots qui sortent de la cité scientifique n’ont plus le même sens que lorsqu’ils sont utilisés au sein de cette cité. </a:t>
            </a:r>
          </a:p>
          <a:p>
            <a:pPr algn="just"/>
            <a:r>
              <a:rPr lang="fr-FR" dirty="0"/>
              <a:t>Il conviendrait de rappeler, lors du retour de ce terme dans l’espace public, ces atrophies qu’il a dû subir lors de son passage dans la cité scientifique. Cela pourrait faire partie d’une certaine éthique ou déontologie du chercheur. </a:t>
            </a:r>
          </a:p>
          <a:p>
            <a:pPr algn="just"/>
            <a:r>
              <a:rPr lang="fr-FR" dirty="0"/>
              <a:t>Le choix de mots a aussi son importance lorsque le chercheur intervient comme intellectuel. Les polémiques sur l’</a:t>
            </a:r>
            <a:r>
              <a:rPr lang="fr-FR" dirty="0" err="1"/>
              <a:t>islamo-gauchisme</a:t>
            </a:r>
            <a:r>
              <a:rPr lang="fr-FR" dirty="0"/>
              <a:t> qui ont eu lieu en France ont déclencher la colère des universitaires. Pour autant cela ne dispense pas les universitaires de faire de prudence dans leurs écrits…</a:t>
            </a:r>
          </a:p>
          <a:p>
            <a:endParaRPr lang="fr-FR" dirty="0"/>
          </a:p>
          <a:p>
            <a:endParaRPr lang="fr-FR" dirty="0"/>
          </a:p>
          <a:p>
            <a:endParaRPr lang="fr-FR" dirty="0"/>
          </a:p>
        </p:txBody>
      </p:sp>
    </p:spTree>
    <p:extLst>
      <p:ext uri="{BB962C8B-B14F-4D97-AF65-F5344CB8AC3E}">
        <p14:creationId xmlns:p14="http://schemas.microsoft.com/office/powerpoint/2010/main" val="459286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070C5-792D-41A6-BFA9-CB3A3601AAED}"/>
              </a:ext>
            </a:extLst>
          </p:cNvPr>
          <p:cNvSpPr>
            <a:spLocks noGrp="1"/>
          </p:cNvSpPr>
          <p:nvPr>
            <p:ph type="ctrTitle"/>
          </p:nvPr>
        </p:nvSpPr>
        <p:spPr>
          <a:xfrm>
            <a:off x="1524000" y="1122363"/>
            <a:ext cx="9144000" cy="1024489"/>
          </a:xfrm>
        </p:spPr>
        <p:txBody>
          <a:bodyPr>
            <a:normAutofit/>
          </a:bodyPr>
          <a:lstStyle/>
          <a:p>
            <a:r>
              <a:rPr lang="fr-FR" sz="4400" b="1" dirty="0"/>
              <a:t>Ce que propose Weber</a:t>
            </a:r>
          </a:p>
        </p:txBody>
      </p:sp>
      <p:sp>
        <p:nvSpPr>
          <p:cNvPr id="3" name="Sous-titre 2">
            <a:extLst>
              <a:ext uri="{FF2B5EF4-FFF2-40B4-BE49-F238E27FC236}">
                <a16:creationId xmlns:a16="http://schemas.microsoft.com/office/drawing/2014/main" id="{23C00F75-AAB0-41AE-AD7F-8BE3ABEF72C9}"/>
              </a:ext>
            </a:extLst>
          </p:cNvPr>
          <p:cNvSpPr>
            <a:spLocks noGrp="1"/>
          </p:cNvSpPr>
          <p:nvPr>
            <p:ph type="subTitle" idx="1"/>
          </p:nvPr>
        </p:nvSpPr>
        <p:spPr>
          <a:xfrm>
            <a:off x="1524000" y="3602038"/>
            <a:ext cx="9144000" cy="2639736"/>
          </a:xfrm>
        </p:spPr>
        <p:txBody>
          <a:bodyPr>
            <a:normAutofit lnSpcReduction="10000"/>
          </a:bodyPr>
          <a:lstStyle/>
          <a:p>
            <a:pPr algn="just"/>
            <a:r>
              <a:rPr lang="fr-FR" dirty="0"/>
              <a:t>Dans « La profession et la vocation de savant », Weber explique que le concours de ce dernier est nécessaire et tient en un mot : </a:t>
            </a:r>
            <a:r>
              <a:rPr lang="fr-FR" b="1" dirty="0"/>
              <a:t>la « clarté </a:t>
            </a:r>
            <a:r>
              <a:rPr lang="fr-FR" dirty="0"/>
              <a:t>»  soutenue par le devoir de « </a:t>
            </a:r>
            <a:r>
              <a:rPr lang="fr-FR" b="1" dirty="0"/>
              <a:t>probité intellectuelle ». </a:t>
            </a:r>
            <a:r>
              <a:rPr lang="fr-FR" dirty="0"/>
              <a:t>Le savant doit éclairer la discussion en rattachant les options en débat à telle ou telle valeur ultime. De lui, on attendra la mise au point suivante : « </a:t>
            </a:r>
            <a:r>
              <a:rPr lang="fr-FR" b="1" dirty="0"/>
              <a:t>Quand vous vous décidez en faveur de cette prise de position, vous servez tel dieu ou vous en offensez tel autre ». Chacun pourra ainsi se rendre compte « du sens ultime de sa propre action ». </a:t>
            </a:r>
          </a:p>
        </p:txBody>
      </p:sp>
    </p:spTree>
    <p:extLst>
      <p:ext uri="{BB962C8B-B14F-4D97-AF65-F5344CB8AC3E}">
        <p14:creationId xmlns:p14="http://schemas.microsoft.com/office/powerpoint/2010/main" val="3664359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458326-4023-4715-8A67-6417A45C9830}"/>
              </a:ext>
            </a:extLst>
          </p:cNvPr>
          <p:cNvSpPr>
            <a:spLocks noGrp="1"/>
          </p:cNvSpPr>
          <p:nvPr>
            <p:ph type="title"/>
          </p:nvPr>
        </p:nvSpPr>
        <p:spPr>
          <a:xfrm>
            <a:off x="831850" y="569844"/>
            <a:ext cx="10515600" cy="1815547"/>
          </a:xfrm>
        </p:spPr>
        <p:txBody>
          <a:bodyPr>
            <a:normAutofit fontScale="90000"/>
          </a:bodyPr>
          <a:lstStyle/>
          <a:p>
            <a:r>
              <a:rPr lang="fr-FR" sz="4400" b="1" dirty="0"/>
              <a:t>Un exemple de prudence et</a:t>
            </a:r>
            <a:br>
              <a:rPr lang="fr-FR" sz="4400" b="1" dirty="0"/>
            </a:br>
            <a:r>
              <a:rPr lang="fr-FR" sz="4400" b="1" dirty="0"/>
              <a:t>Younes N., </a:t>
            </a:r>
            <a:r>
              <a:rPr lang="fr-FR" sz="4400" b="1" dirty="0" err="1"/>
              <a:t>Paivandi</a:t>
            </a:r>
            <a:r>
              <a:rPr lang="fr-FR" sz="4400" b="1" dirty="0"/>
              <a:t> S., </a:t>
            </a:r>
            <a:r>
              <a:rPr lang="fr-FR" sz="4400" b="1" dirty="0" err="1"/>
              <a:t>Detroz</a:t>
            </a:r>
            <a:r>
              <a:rPr lang="fr-FR" sz="4400" b="1" dirty="0"/>
              <a:t> P. (2017) L’évaluation des enseignants par les étudiants</a:t>
            </a:r>
          </a:p>
        </p:txBody>
      </p:sp>
      <p:sp>
        <p:nvSpPr>
          <p:cNvPr id="3" name="Espace réservé du texte 2">
            <a:extLst>
              <a:ext uri="{FF2B5EF4-FFF2-40B4-BE49-F238E27FC236}">
                <a16:creationId xmlns:a16="http://schemas.microsoft.com/office/drawing/2014/main" id="{E9F0468A-290F-42A6-AFAC-6F39C2D743A0}"/>
              </a:ext>
            </a:extLst>
          </p:cNvPr>
          <p:cNvSpPr>
            <a:spLocks noGrp="1"/>
          </p:cNvSpPr>
          <p:nvPr>
            <p:ph type="body" idx="1"/>
          </p:nvPr>
        </p:nvSpPr>
        <p:spPr>
          <a:xfrm>
            <a:off x="831850" y="3021497"/>
            <a:ext cx="10515600" cy="3068154"/>
          </a:xfrm>
        </p:spPr>
        <p:txBody>
          <a:bodyPr/>
          <a:lstStyle/>
          <a:p>
            <a:r>
              <a:rPr lang="fr-FR" sz="3600" dirty="0">
                <a:solidFill>
                  <a:schemeClr val="tx1"/>
                </a:solidFill>
              </a:rPr>
              <a:t>Le choix de mots: </a:t>
            </a:r>
          </a:p>
          <a:p>
            <a:pPr algn="just"/>
            <a:r>
              <a:rPr lang="fr-FR" dirty="0">
                <a:solidFill>
                  <a:schemeClr val="tx1"/>
                </a:solidFill>
              </a:rPr>
              <a:t>Les Evaluations des Enseignants par les Etudiants ne sont pas considérées comme un « </a:t>
            </a:r>
            <a:r>
              <a:rPr lang="fr-FR" b="1" dirty="0">
                <a:solidFill>
                  <a:schemeClr val="tx1"/>
                </a:solidFill>
              </a:rPr>
              <a:t>reflet objectif de la qualité de l’enseignement</a:t>
            </a:r>
            <a:r>
              <a:rPr lang="fr-FR" dirty="0">
                <a:solidFill>
                  <a:schemeClr val="tx1"/>
                </a:solidFill>
              </a:rPr>
              <a:t> » mais comme des « </a:t>
            </a:r>
            <a:r>
              <a:rPr lang="fr-FR" b="1" dirty="0">
                <a:solidFill>
                  <a:schemeClr val="tx1"/>
                </a:solidFill>
              </a:rPr>
              <a:t>perceptions, appréciations et interprétatives subjectives, construites à travers le filtre des valeurs et des conceptions de l’enseignement et de l’apprentissage</a:t>
            </a:r>
            <a:r>
              <a:rPr lang="fr-FR" dirty="0">
                <a:solidFill>
                  <a:schemeClr val="tx1"/>
                </a:solidFill>
              </a:rPr>
              <a:t> ». </a:t>
            </a:r>
          </a:p>
        </p:txBody>
      </p:sp>
    </p:spTree>
    <p:extLst>
      <p:ext uri="{BB962C8B-B14F-4D97-AF65-F5344CB8AC3E}">
        <p14:creationId xmlns:p14="http://schemas.microsoft.com/office/powerpoint/2010/main" val="2543702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92C962-8F5B-4FCA-86EF-56EA406B009E}"/>
              </a:ext>
            </a:extLst>
          </p:cNvPr>
          <p:cNvSpPr>
            <a:spLocks noGrp="1"/>
          </p:cNvSpPr>
          <p:nvPr>
            <p:ph type="ctrTitle"/>
          </p:nvPr>
        </p:nvSpPr>
        <p:spPr>
          <a:xfrm>
            <a:off x="1524000" y="1122363"/>
            <a:ext cx="9144000" cy="1528072"/>
          </a:xfrm>
        </p:spPr>
        <p:txBody>
          <a:bodyPr>
            <a:normAutofit/>
          </a:bodyPr>
          <a:lstStyle/>
          <a:p>
            <a:r>
              <a:rPr lang="fr-FR" sz="4400" b="1" dirty="0"/>
              <a:t>Suite : Rappel des contextes</a:t>
            </a:r>
          </a:p>
        </p:txBody>
      </p:sp>
      <p:sp>
        <p:nvSpPr>
          <p:cNvPr id="3" name="Sous-titre 2">
            <a:extLst>
              <a:ext uri="{FF2B5EF4-FFF2-40B4-BE49-F238E27FC236}">
                <a16:creationId xmlns:a16="http://schemas.microsoft.com/office/drawing/2014/main" id="{4AF0E346-3E2A-405E-B51F-014BFAC579DA}"/>
              </a:ext>
            </a:extLst>
          </p:cNvPr>
          <p:cNvSpPr>
            <a:spLocks noGrp="1"/>
          </p:cNvSpPr>
          <p:nvPr>
            <p:ph type="subTitle" idx="1"/>
          </p:nvPr>
        </p:nvSpPr>
        <p:spPr>
          <a:xfrm>
            <a:off x="1524000" y="3602038"/>
            <a:ext cx="9144000" cy="2666240"/>
          </a:xfrm>
        </p:spPr>
        <p:txBody>
          <a:bodyPr>
            <a:normAutofit fontScale="92500" lnSpcReduction="20000"/>
          </a:bodyPr>
          <a:lstStyle/>
          <a:p>
            <a:r>
              <a:rPr lang="fr-FR" dirty="0"/>
              <a:t>Ensuite, sans recommander ce qu’il faudrait faire en matière d’évaluation des enseignants par le étudiants, les auteurs mettent en lumière les voies possibles en montrant les conséquence :  </a:t>
            </a:r>
          </a:p>
          <a:p>
            <a:endParaRPr lang="fr-FR" dirty="0"/>
          </a:p>
          <a:p>
            <a:r>
              <a:rPr lang="fr-FR" i="1" dirty="0"/>
              <a:t>« Cette régulation peut prendre différentes formes suivant différentes visées, en fonction des cultures et politiques de l’évaluation et les interactions quotidiennes qui en forment le contexte. Dans une logique de marché il peut se concevoir qu’elle participe à sélectionner les enseignants en fonction de la satisfaction des « étudiants-clients ». </a:t>
            </a:r>
          </a:p>
          <a:p>
            <a:endParaRPr lang="fr-FR" dirty="0"/>
          </a:p>
        </p:txBody>
      </p:sp>
    </p:spTree>
    <p:extLst>
      <p:ext uri="{BB962C8B-B14F-4D97-AF65-F5344CB8AC3E}">
        <p14:creationId xmlns:p14="http://schemas.microsoft.com/office/powerpoint/2010/main" val="599605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1E694-F4B9-4E8A-9108-566780546E8E}"/>
              </a:ext>
            </a:extLst>
          </p:cNvPr>
          <p:cNvSpPr>
            <a:spLocks noGrp="1"/>
          </p:cNvSpPr>
          <p:nvPr>
            <p:ph type="title"/>
          </p:nvPr>
        </p:nvSpPr>
        <p:spPr/>
        <p:txBody>
          <a:bodyPr/>
          <a:lstStyle/>
          <a:p>
            <a:r>
              <a:rPr lang="fr-FR" b="1" dirty="0"/>
              <a:t>Suite</a:t>
            </a:r>
          </a:p>
        </p:txBody>
      </p:sp>
      <p:sp>
        <p:nvSpPr>
          <p:cNvPr id="3" name="Espace réservé du contenu 2">
            <a:extLst>
              <a:ext uri="{FF2B5EF4-FFF2-40B4-BE49-F238E27FC236}">
                <a16:creationId xmlns:a16="http://schemas.microsoft.com/office/drawing/2014/main" id="{8DA2F63B-F6D2-4ABB-A9F2-ED2C9D3A6F61}"/>
              </a:ext>
            </a:extLst>
          </p:cNvPr>
          <p:cNvSpPr>
            <a:spLocks noGrp="1"/>
          </p:cNvSpPr>
          <p:nvPr>
            <p:ph idx="1"/>
          </p:nvPr>
        </p:nvSpPr>
        <p:spPr/>
        <p:txBody>
          <a:bodyPr>
            <a:normAutofit fontScale="92500"/>
          </a:bodyPr>
          <a:lstStyle/>
          <a:p>
            <a:pPr marL="0" indent="0">
              <a:buNone/>
            </a:pPr>
            <a:r>
              <a:rPr lang="fr-FR" dirty="0" err="1"/>
              <a:t>Paivandi</a:t>
            </a:r>
            <a:r>
              <a:rPr lang="fr-FR" dirty="0"/>
              <a:t>, S. et Younes, N. (2007) montrent alors toutes les limites, les obstacles, les effets pervers qui se font jour lorsque se met en place une EEE. </a:t>
            </a:r>
          </a:p>
          <a:p>
            <a:endParaRPr lang="fr-FR" dirty="0"/>
          </a:p>
          <a:p>
            <a:pPr marL="0" indent="0">
              <a:buNone/>
            </a:pPr>
            <a:r>
              <a:rPr lang="fr-FR" dirty="0"/>
              <a:t>« </a:t>
            </a:r>
            <a:r>
              <a:rPr lang="fr-FR" i="1" dirty="0"/>
              <a:t>Si l’EEE est utilisée pour l’évaluation des enseignants et leurs promotions, la logique et la perception de la démarche changent, pouvant produire des « effets pervers » comme le montrent les travaux récents sur le contexte anglo-saxon (</a:t>
            </a:r>
            <a:r>
              <a:rPr lang="fr-FR" i="1" dirty="0" err="1"/>
              <a:t>Beran</a:t>
            </a:r>
            <a:r>
              <a:rPr lang="fr-FR" i="1" dirty="0"/>
              <a:t> &amp; </a:t>
            </a:r>
            <a:r>
              <a:rPr lang="fr-FR" i="1" dirty="0" err="1"/>
              <a:t>Rokosh</a:t>
            </a:r>
            <a:r>
              <a:rPr lang="fr-FR" i="1" dirty="0"/>
              <a:t>, 2009 ; </a:t>
            </a:r>
            <a:r>
              <a:rPr lang="fr-FR" i="1" dirty="0" err="1"/>
              <a:t>Bamber</a:t>
            </a:r>
            <a:r>
              <a:rPr lang="fr-FR" i="1" dirty="0"/>
              <a:t> and Anderson, 2012). Le développement professionnel, l’éthique académique et le caractère formatif de l’EEE risquent d’être remplacés par une attitude de « performativité » destinée à atteindre des buts managériaux pour bénéficier des récompenses ou éviter des sanctions</a:t>
            </a:r>
            <a:r>
              <a:rPr lang="fr-FR" dirty="0"/>
              <a:t> ».</a:t>
            </a:r>
          </a:p>
          <a:p>
            <a:endParaRPr lang="fr-FR" dirty="0"/>
          </a:p>
          <a:p>
            <a:endParaRPr lang="fr-FR" dirty="0"/>
          </a:p>
        </p:txBody>
      </p:sp>
    </p:spTree>
    <p:extLst>
      <p:ext uri="{BB962C8B-B14F-4D97-AF65-F5344CB8AC3E}">
        <p14:creationId xmlns:p14="http://schemas.microsoft.com/office/powerpoint/2010/main" val="2089356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D90B0D-ED5C-4E55-A3AD-CFEF2257E21E}"/>
              </a:ext>
            </a:extLst>
          </p:cNvPr>
          <p:cNvSpPr>
            <a:spLocks noGrp="1"/>
          </p:cNvSpPr>
          <p:nvPr>
            <p:ph type="title"/>
          </p:nvPr>
        </p:nvSpPr>
        <p:spPr/>
        <p:txBody>
          <a:bodyPr/>
          <a:lstStyle/>
          <a:p>
            <a:r>
              <a:rPr lang="fr-FR" b="1" dirty="0"/>
              <a:t>Conclusion</a:t>
            </a:r>
          </a:p>
        </p:txBody>
      </p:sp>
      <p:sp>
        <p:nvSpPr>
          <p:cNvPr id="3" name="Espace réservé du contenu 2">
            <a:extLst>
              <a:ext uri="{FF2B5EF4-FFF2-40B4-BE49-F238E27FC236}">
                <a16:creationId xmlns:a16="http://schemas.microsoft.com/office/drawing/2014/main" id="{A34C066E-3AD3-492D-BB31-AE953FC3BDC4}"/>
              </a:ext>
            </a:extLst>
          </p:cNvPr>
          <p:cNvSpPr>
            <a:spLocks noGrp="1"/>
          </p:cNvSpPr>
          <p:nvPr>
            <p:ph idx="1"/>
          </p:nvPr>
        </p:nvSpPr>
        <p:spPr/>
        <p:txBody>
          <a:bodyPr>
            <a:normAutofit fontScale="62500" lnSpcReduction="20000"/>
          </a:bodyPr>
          <a:lstStyle/>
          <a:p>
            <a:pPr marL="0" indent="0">
              <a:buNone/>
            </a:pPr>
            <a:r>
              <a:rPr lang="fr-FR" dirty="0"/>
              <a:t>Le chercheur en pédagogie universitaire peut intervenir dans la sphère publique et/ou guider le politique. Mais il convient qu’il demeure prudent et modeste. Trois règles: </a:t>
            </a:r>
          </a:p>
          <a:p>
            <a:pPr marL="0" indent="0">
              <a:buNone/>
            </a:pPr>
            <a:endParaRPr lang="fr-FR" dirty="0"/>
          </a:p>
          <a:p>
            <a:pPr marL="0" indent="0">
              <a:buNone/>
            </a:pPr>
            <a:r>
              <a:rPr lang="fr-FR" dirty="0"/>
              <a:t>-Connaitre le contexte dans lequel il produit des connaissances et éclaire la parole du politique</a:t>
            </a:r>
          </a:p>
          <a:p>
            <a:pPr marL="0" indent="0">
              <a:buNone/>
            </a:pPr>
            <a:r>
              <a:rPr lang="fr-FR" dirty="0"/>
              <a:t>-Bien choisir ses mots  </a:t>
            </a:r>
          </a:p>
          <a:p>
            <a:pPr marL="0" indent="0">
              <a:buNone/>
            </a:pPr>
            <a:r>
              <a:rPr lang="fr-FR" dirty="0"/>
              <a:t>-dire « quel dieu il sert » (Weber, op.cit.) : ce que sont les valeurs ou les déterminants qui sont derrière les choix qu’il conseille et pas conséquent les limites de ces choix...)</a:t>
            </a:r>
          </a:p>
          <a:p>
            <a:pPr marL="0" indent="0">
              <a:buNone/>
            </a:pPr>
            <a:endParaRPr lang="fr-FR" dirty="0"/>
          </a:p>
          <a:p>
            <a:pPr marL="0" indent="0">
              <a:buNone/>
            </a:pPr>
            <a:r>
              <a:rPr lang="fr-FR" dirty="0"/>
              <a:t>Il convient que les tentations sont nombreuses pour que le chercheur s’engage sans faire preuve de ces vertus:</a:t>
            </a:r>
          </a:p>
          <a:p>
            <a:pPr marL="0" indent="0">
              <a:buNone/>
            </a:pPr>
            <a:r>
              <a:rPr lang="fr-FR" dirty="0"/>
              <a:t>-</a:t>
            </a:r>
            <a:r>
              <a:rPr lang="fr-FR" sz="2000" dirty="0"/>
              <a:t>les critères de promotion de carrière (expertise)</a:t>
            </a:r>
          </a:p>
          <a:p>
            <a:pPr marL="0" indent="0">
              <a:buNone/>
            </a:pPr>
            <a:r>
              <a:rPr lang="fr-FR" sz="2000" dirty="0"/>
              <a:t>-La nécessité de se construire une place dominante dans le champ (sens bourdieusien du terme)</a:t>
            </a:r>
          </a:p>
          <a:p>
            <a:pPr marL="0" indent="0">
              <a:buNone/>
            </a:pPr>
            <a:endParaRPr lang="fr-FR" dirty="0"/>
          </a:p>
          <a:p>
            <a:pPr marL="0" indent="0">
              <a:buNone/>
            </a:pPr>
            <a:r>
              <a:rPr lang="fr-FR" dirty="0"/>
              <a:t>Ceci étant, des exemples montrent que cela est heureusement possible de s’engager avec prudence </a:t>
            </a:r>
            <a:r>
              <a:rPr lang="fr-FR"/>
              <a:t>et modestie.</a:t>
            </a:r>
            <a:endParaRPr lang="fr-FR" dirty="0"/>
          </a:p>
          <a:p>
            <a:pPr>
              <a:buFontTx/>
              <a:buChar char="-"/>
            </a:pPr>
            <a:endParaRPr lang="fr-FR" dirty="0"/>
          </a:p>
          <a:p>
            <a:pPr>
              <a:buFontTx/>
              <a:buChar char="-"/>
            </a:pPr>
            <a:endParaRPr lang="fr-FR" dirty="0"/>
          </a:p>
        </p:txBody>
      </p:sp>
    </p:spTree>
    <p:extLst>
      <p:ext uri="{BB962C8B-B14F-4D97-AF65-F5344CB8AC3E}">
        <p14:creationId xmlns:p14="http://schemas.microsoft.com/office/powerpoint/2010/main" val="311394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32E778-E4D3-4E6C-A5FB-B2A142FFB54F}"/>
              </a:ext>
            </a:extLst>
          </p:cNvPr>
          <p:cNvSpPr>
            <a:spLocks noGrp="1"/>
          </p:cNvSpPr>
          <p:nvPr>
            <p:ph type="ctrTitle"/>
          </p:nvPr>
        </p:nvSpPr>
        <p:spPr>
          <a:xfrm>
            <a:off x="1921565" y="2438398"/>
            <a:ext cx="8733183" cy="5062332"/>
          </a:xfrm>
        </p:spPr>
        <p:txBody>
          <a:bodyPr>
            <a:normAutofit fontScale="90000"/>
          </a:bodyPr>
          <a:lstStyle/>
          <a:p>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br>
              <a:rPr lang="fr-FR" sz="2800" b="1"/>
            </a:br>
            <a:endParaRPr lang="fr-FR" sz="2800" b="1" dirty="0"/>
          </a:p>
        </p:txBody>
      </p:sp>
      <p:sp>
        <p:nvSpPr>
          <p:cNvPr id="3" name="Rectangle 2">
            <a:extLst>
              <a:ext uri="{FF2B5EF4-FFF2-40B4-BE49-F238E27FC236}">
                <a16:creationId xmlns:a16="http://schemas.microsoft.com/office/drawing/2014/main" id="{1ED9B913-368A-4FFD-A408-2D811F870BCB}"/>
              </a:ext>
            </a:extLst>
          </p:cNvPr>
          <p:cNvSpPr/>
          <p:nvPr/>
        </p:nvSpPr>
        <p:spPr>
          <a:xfrm>
            <a:off x="3048000" y="751344"/>
            <a:ext cx="6096000" cy="923330"/>
          </a:xfrm>
          <a:prstGeom prst="rect">
            <a:avLst/>
          </a:prstGeom>
        </p:spPr>
        <p:txBody>
          <a:bodyPr>
            <a:spAutoFit/>
          </a:bodyPr>
          <a:lstStyle/>
          <a:p>
            <a:br>
              <a:rPr lang="fr-FR" dirty="0"/>
            </a:br>
            <a:br>
              <a:rPr lang="fr-FR" dirty="0"/>
            </a:br>
            <a:endParaRPr lang="fr-FR" dirty="0"/>
          </a:p>
        </p:txBody>
      </p:sp>
      <p:sp>
        <p:nvSpPr>
          <p:cNvPr id="4" name="Rectangle 3">
            <a:extLst>
              <a:ext uri="{FF2B5EF4-FFF2-40B4-BE49-F238E27FC236}">
                <a16:creationId xmlns:a16="http://schemas.microsoft.com/office/drawing/2014/main" id="{F06E75C2-3337-4B6A-9AE2-7FFFEEED3EB7}"/>
              </a:ext>
            </a:extLst>
          </p:cNvPr>
          <p:cNvSpPr/>
          <p:nvPr/>
        </p:nvSpPr>
        <p:spPr>
          <a:xfrm>
            <a:off x="914400" y="751344"/>
            <a:ext cx="8229599" cy="9571851"/>
          </a:xfrm>
          <a:prstGeom prst="rect">
            <a:avLst/>
          </a:prstGeom>
        </p:spPr>
        <p:txBody>
          <a:bodyPr wrap="square">
            <a:spAutoFit/>
          </a:bodyPr>
          <a:lstStyle/>
          <a:p>
            <a:r>
              <a:rPr lang="fr-FR" sz="2800" b="1" dirty="0"/>
              <a:t>PLAN</a:t>
            </a:r>
          </a:p>
          <a:p>
            <a:endParaRPr lang="fr-FR" sz="2800" b="1" dirty="0"/>
          </a:p>
          <a:p>
            <a:r>
              <a:rPr lang="fr-FR" sz="2800" b="1" dirty="0"/>
              <a:t>I/Le régime de vérité de la science garantit « l’autorité » du scientifique</a:t>
            </a:r>
          </a:p>
          <a:p>
            <a:endParaRPr lang="fr-FR" sz="2800" b="1" dirty="0"/>
          </a:p>
          <a:p>
            <a:r>
              <a:rPr lang="fr-FR" sz="2800" b="1" dirty="0"/>
              <a:t>II/Deux modalités d’intervention: celle de l’intellectuel ou celle de l’expert</a:t>
            </a:r>
          </a:p>
          <a:p>
            <a:endParaRPr lang="fr-FR" sz="2800" b="1" dirty="0"/>
          </a:p>
          <a:p>
            <a:r>
              <a:rPr lang="fr-FR" sz="2800" b="1" dirty="0"/>
              <a:t>III/Quelques réflexions épistémologique méthodologique et éthique incitent le chercheur à développer modestie et prudence</a:t>
            </a:r>
          </a:p>
          <a:p>
            <a:endParaRPr lang="fr-FR" sz="2800" b="1" dirty="0"/>
          </a:p>
          <a:p>
            <a:endParaRPr lang="fr-FR" sz="2800" b="1"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r>
              <a:rPr lang="fr-FR" dirty="0"/>
              <a:t> </a:t>
            </a:r>
            <a:br>
              <a:rPr lang="fr-FR" dirty="0"/>
            </a:br>
            <a:br>
              <a:rPr lang="fr-FR" dirty="0"/>
            </a:br>
            <a:endParaRPr lang="fr-FR" dirty="0"/>
          </a:p>
        </p:txBody>
      </p:sp>
    </p:spTree>
    <p:extLst>
      <p:ext uri="{BB962C8B-B14F-4D97-AF65-F5344CB8AC3E}">
        <p14:creationId xmlns:p14="http://schemas.microsoft.com/office/powerpoint/2010/main" val="60953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E29F53-73FD-4973-9F4F-87649503BC58}"/>
              </a:ext>
            </a:extLst>
          </p:cNvPr>
          <p:cNvSpPr/>
          <p:nvPr/>
        </p:nvSpPr>
        <p:spPr>
          <a:xfrm>
            <a:off x="569843" y="166569"/>
            <a:ext cx="9952383" cy="6494085"/>
          </a:xfrm>
          <a:prstGeom prst="rect">
            <a:avLst/>
          </a:prstGeom>
        </p:spPr>
        <p:txBody>
          <a:bodyPr wrap="square">
            <a:spAutoFit/>
          </a:bodyPr>
          <a:lstStyle/>
          <a:p>
            <a:pPr algn="ctr"/>
            <a:r>
              <a:rPr lang="fr-FR" sz="2800" b="1" dirty="0" err="1"/>
              <a:t>I-Le</a:t>
            </a:r>
            <a:r>
              <a:rPr lang="fr-FR" sz="2800" b="1" dirty="0"/>
              <a:t> processus de construction de la connaissance en science relève d’un « régime de vérité »* particulier. </a:t>
            </a:r>
            <a:br>
              <a:rPr lang="fr-FR" b="1" dirty="0"/>
            </a:br>
            <a:br>
              <a:rPr lang="fr-FR" sz="2400" b="1" dirty="0"/>
            </a:br>
            <a:br>
              <a:rPr lang="fr-FR" sz="2400" b="1" dirty="0"/>
            </a:br>
            <a:r>
              <a:rPr lang="fr-FR" sz="2400" b="1" dirty="0"/>
              <a:t>La science est une institution. Elle</a:t>
            </a:r>
            <a:r>
              <a:rPr lang="fr-FR" sz="2400" dirty="0"/>
              <a:t> est régie par des règles qui garantissent une certaine stabilité dans le temps aux pratiques scientifiques. Ces règles permettent au chercheur de faire </a:t>
            </a:r>
            <a:r>
              <a:rPr lang="fr-FR" sz="2400" b="1" dirty="0"/>
              <a:t>autorité.</a:t>
            </a:r>
          </a:p>
          <a:p>
            <a:pPr algn="ctr"/>
            <a:endParaRPr lang="fr-FR" sz="2400" dirty="0"/>
          </a:p>
          <a:p>
            <a:pPr algn="ctr"/>
            <a:r>
              <a:rPr lang="fr-FR" sz="2400" dirty="0"/>
              <a:t>-les normes juridiques  (loi, constitution =protection du chercheur).</a:t>
            </a:r>
          </a:p>
          <a:p>
            <a:pPr algn="ctr"/>
            <a:br>
              <a:rPr lang="fr-FR" sz="2400" dirty="0"/>
            </a:br>
            <a:r>
              <a:rPr lang="fr-FR" sz="2400" dirty="0"/>
              <a:t>-les normes professionnelles (Merton : l'« universalisme », le « communalisme », le « désintéressement » et le « scepticisme organisé ». )</a:t>
            </a:r>
          </a:p>
          <a:p>
            <a:pPr algn="ctr"/>
            <a:r>
              <a:rPr lang="fr-FR" sz="2400" dirty="0"/>
              <a:t>Universalisme : validation de cette connaissance doit être « soumise à des critères impersonnels préétablis ». </a:t>
            </a:r>
            <a:br>
              <a:rPr lang="fr-FR" sz="2400" dirty="0"/>
            </a:br>
            <a:r>
              <a:rPr lang="fr-FR" sz="2400" dirty="0"/>
              <a:t>Parmi toutes ces normes: </a:t>
            </a:r>
            <a:r>
              <a:rPr lang="fr-FR" sz="2400" b="1" dirty="0"/>
              <a:t>la validation par les pairs. </a:t>
            </a:r>
            <a:br>
              <a:rPr lang="fr-FR" sz="2400" dirty="0"/>
            </a:br>
            <a:br>
              <a:rPr lang="fr-FR" sz="2400" dirty="0"/>
            </a:br>
            <a:r>
              <a:rPr lang="fr-FR" sz="2400" dirty="0"/>
              <a:t>*(Foucault) </a:t>
            </a:r>
          </a:p>
        </p:txBody>
      </p:sp>
    </p:spTree>
    <p:extLst>
      <p:ext uri="{BB962C8B-B14F-4D97-AF65-F5344CB8AC3E}">
        <p14:creationId xmlns:p14="http://schemas.microsoft.com/office/powerpoint/2010/main" val="4720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92301A-5E3B-466B-B551-1F185731AF15}"/>
              </a:ext>
            </a:extLst>
          </p:cNvPr>
          <p:cNvSpPr>
            <a:spLocks noGrp="1"/>
          </p:cNvSpPr>
          <p:nvPr>
            <p:ph type="title"/>
          </p:nvPr>
        </p:nvSpPr>
        <p:spPr/>
        <p:txBody>
          <a:bodyPr/>
          <a:lstStyle/>
          <a:p>
            <a:r>
              <a:rPr lang="fr-FR" b="1" dirty="0" err="1"/>
              <a:t>I-La</a:t>
            </a:r>
            <a:r>
              <a:rPr lang="fr-FR" b="1" dirty="0"/>
              <a:t> validation de la proposition scientifique par les pairs</a:t>
            </a:r>
          </a:p>
        </p:txBody>
      </p:sp>
      <p:sp>
        <p:nvSpPr>
          <p:cNvPr id="3" name="Espace réservé du contenu 2">
            <a:extLst>
              <a:ext uri="{FF2B5EF4-FFF2-40B4-BE49-F238E27FC236}">
                <a16:creationId xmlns:a16="http://schemas.microsoft.com/office/drawing/2014/main" id="{65404945-EB6A-46F1-9264-960AC25544F9}"/>
              </a:ext>
            </a:extLst>
          </p:cNvPr>
          <p:cNvSpPr>
            <a:spLocks noGrp="1"/>
          </p:cNvSpPr>
          <p:nvPr>
            <p:ph idx="1"/>
          </p:nvPr>
        </p:nvSpPr>
        <p:spPr/>
        <p:txBody>
          <a:bodyPr>
            <a:normAutofit lnSpcReduction="10000"/>
          </a:bodyPr>
          <a:lstStyle/>
          <a:p>
            <a:r>
              <a:rPr lang="fr-FR" dirty="0"/>
              <a:t>Le propos du scientifique </a:t>
            </a:r>
            <a:r>
              <a:rPr lang="fr-FR" b="1" dirty="0"/>
              <a:t>pour être validé </a:t>
            </a:r>
            <a:r>
              <a:rPr lang="fr-FR" dirty="0"/>
              <a:t>et reconnu comme scientifique ne peut pas échapper à une approbation par les membres de la communauté scientifique. </a:t>
            </a:r>
          </a:p>
          <a:p>
            <a:r>
              <a:rPr lang="fr-FR" b="1" dirty="0"/>
              <a:t>Dans sa communauté, le scientifique peut se tromper, </a:t>
            </a:r>
            <a:r>
              <a:rPr lang="fr-FR" dirty="0"/>
              <a:t>avoir manqué de rigueur dans la construction de son enquête ou encore tiré des conclusions hâtives de ses observations. Cela arrive souvent, ce n’est pas grave, il revient sur son travail, reformule ses propositions. C’est le </a:t>
            </a:r>
            <a:r>
              <a:rPr lang="fr-FR" b="1" dirty="0"/>
              <a:t>propre du fonctionnement de la science </a:t>
            </a:r>
            <a:r>
              <a:rPr lang="fr-FR" dirty="0"/>
              <a:t>que de mettre en question les connaissances et la manière dont elles ont été produites par le scientifique. Celui-ci n’est pas un prophète, il n’a surtout </a:t>
            </a:r>
            <a:r>
              <a:rPr lang="fr-FR" b="1" dirty="0"/>
              <a:t>pas vocation à dire toujours la vérité</a:t>
            </a:r>
            <a:r>
              <a:rPr lang="fr-FR" dirty="0"/>
              <a:t> dans sa communauté.</a:t>
            </a:r>
          </a:p>
        </p:txBody>
      </p:sp>
    </p:spTree>
    <p:extLst>
      <p:ext uri="{BB962C8B-B14F-4D97-AF65-F5344CB8AC3E}">
        <p14:creationId xmlns:p14="http://schemas.microsoft.com/office/powerpoint/2010/main" val="3582364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5C6A0-7CE3-420B-9EDD-B9994A5236FF}"/>
              </a:ext>
            </a:extLst>
          </p:cNvPr>
          <p:cNvSpPr>
            <a:spLocks noGrp="1"/>
          </p:cNvSpPr>
          <p:nvPr>
            <p:ph type="title"/>
          </p:nvPr>
        </p:nvSpPr>
        <p:spPr>
          <a:xfrm>
            <a:off x="831850" y="478302"/>
            <a:ext cx="10515600" cy="923093"/>
          </a:xfrm>
        </p:spPr>
        <p:txBody>
          <a:bodyPr>
            <a:normAutofit/>
          </a:bodyPr>
          <a:lstStyle/>
          <a:p>
            <a:r>
              <a:rPr lang="fr-FR" sz="2800" b="1" dirty="0" err="1"/>
              <a:t>I-Les</a:t>
            </a:r>
            <a:r>
              <a:rPr lang="fr-FR" sz="2800" b="1" dirty="0"/>
              <a:t> limites des vérités scientifiques en dehors du champ de la science </a:t>
            </a:r>
          </a:p>
        </p:txBody>
      </p:sp>
      <p:sp>
        <p:nvSpPr>
          <p:cNvPr id="3" name="Espace réservé du texte 2">
            <a:extLst>
              <a:ext uri="{FF2B5EF4-FFF2-40B4-BE49-F238E27FC236}">
                <a16:creationId xmlns:a16="http://schemas.microsoft.com/office/drawing/2014/main" id="{9FBE2853-EF73-4CDA-9404-070B7F232FBA}"/>
              </a:ext>
            </a:extLst>
          </p:cNvPr>
          <p:cNvSpPr>
            <a:spLocks noGrp="1"/>
          </p:cNvSpPr>
          <p:nvPr>
            <p:ph type="body" idx="1"/>
          </p:nvPr>
        </p:nvSpPr>
        <p:spPr>
          <a:xfrm>
            <a:off x="831850" y="1899138"/>
            <a:ext cx="10515600" cy="3557467"/>
          </a:xfrm>
        </p:spPr>
        <p:txBody>
          <a:bodyPr>
            <a:normAutofit/>
          </a:bodyPr>
          <a:lstStyle/>
          <a:p>
            <a:r>
              <a:rPr lang="fr-FR" dirty="0">
                <a:solidFill>
                  <a:schemeClr val="tx1"/>
                </a:solidFill>
              </a:rPr>
              <a:t>Ce sont ses pairs, ses collègues, les membres de sa communauté, qui autorisent le discours d’un scientifique à être reconnu comme vrai scientifiquement. C’est un régime de vérité particulier. Ce régime n’est pas un régime démocratique ! </a:t>
            </a:r>
          </a:p>
          <a:p>
            <a:endParaRPr lang="fr-FR" dirty="0">
              <a:solidFill>
                <a:schemeClr val="tx1"/>
              </a:solidFill>
            </a:endParaRPr>
          </a:p>
          <a:p>
            <a:r>
              <a:rPr lang="fr-FR" dirty="0">
                <a:solidFill>
                  <a:schemeClr val="tx1"/>
                </a:solidFill>
              </a:rPr>
              <a:t>Dès qu’on ne parle plus entre scientifiques, le propos tenu est-il encore valide, vrai scientifiquement ? Par exemple si l’on s’exprime à la TV, si l’on conseille le politique, si ce que l’on dit n’est plus sous contrôle des membres de la communauté scientifique, ce que l’on dit est-il encore scientifiquement vrai ?</a:t>
            </a:r>
          </a:p>
          <a:p>
            <a:endParaRPr lang="fr-FR" dirty="0">
              <a:solidFill>
                <a:schemeClr val="tx1"/>
              </a:solidFill>
            </a:endParaRPr>
          </a:p>
        </p:txBody>
      </p:sp>
    </p:spTree>
    <p:extLst>
      <p:ext uri="{BB962C8B-B14F-4D97-AF65-F5344CB8AC3E}">
        <p14:creationId xmlns:p14="http://schemas.microsoft.com/office/powerpoint/2010/main" val="3344694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5B682-005D-43CD-AC83-6DA7E69C4DA9}"/>
              </a:ext>
            </a:extLst>
          </p:cNvPr>
          <p:cNvSpPr>
            <a:spLocks noGrp="1"/>
          </p:cNvSpPr>
          <p:nvPr>
            <p:ph type="title"/>
          </p:nvPr>
        </p:nvSpPr>
        <p:spPr>
          <a:xfrm>
            <a:off x="831850" y="768350"/>
            <a:ext cx="10515600" cy="1500187"/>
          </a:xfrm>
        </p:spPr>
        <p:txBody>
          <a:bodyPr>
            <a:normAutofit fontScale="90000"/>
          </a:bodyPr>
          <a:lstStyle/>
          <a:p>
            <a:pPr algn="ctr"/>
            <a:r>
              <a:rPr lang="fr-FR" sz="4000" b="1" dirty="0"/>
              <a:t>I-Pour </a:t>
            </a:r>
            <a:r>
              <a:rPr lang="fr-FR" sz="4400" b="1" dirty="0"/>
              <a:t>que</a:t>
            </a:r>
            <a:r>
              <a:rPr lang="fr-FR" sz="4000" b="1" dirty="0"/>
              <a:t> le discours du scientifique soit vrai scientifiquement quand il s’exprime en dehors de sa communauté </a:t>
            </a:r>
          </a:p>
        </p:txBody>
      </p:sp>
      <p:sp>
        <p:nvSpPr>
          <p:cNvPr id="3" name="Espace réservé du texte 2">
            <a:extLst>
              <a:ext uri="{FF2B5EF4-FFF2-40B4-BE49-F238E27FC236}">
                <a16:creationId xmlns:a16="http://schemas.microsoft.com/office/drawing/2014/main" id="{9013C88B-52D1-4FC0-85BE-259D18BF13F4}"/>
              </a:ext>
            </a:extLst>
          </p:cNvPr>
          <p:cNvSpPr>
            <a:spLocks noGrp="1"/>
          </p:cNvSpPr>
          <p:nvPr>
            <p:ph type="body" idx="1"/>
          </p:nvPr>
        </p:nvSpPr>
        <p:spPr>
          <a:xfrm>
            <a:off x="831850" y="2769705"/>
            <a:ext cx="10515600" cy="3319946"/>
          </a:xfrm>
        </p:spPr>
        <p:txBody>
          <a:bodyPr>
            <a:normAutofit/>
          </a:bodyPr>
          <a:lstStyle/>
          <a:p>
            <a:r>
              <a:rPr lang="fr-FR" dirty="0">
                <a:solidFill>
                  <a:schemeClr val="tx1"/>
                </a:solidFill>
              </a:rPr>
              <a:t>Il faudrait que le scientifique fasse comme s’il était sous contrôle de ses pairs. </a:t>
            </a:r>
          </a:p>
          <a:p>
            <a:endParaRPr lang="fr-FR" dirty="0">
              <a:solidFill>
                <a:schemeClr val="tx1"/>
              </a:solidFill>
            </a:endParaRPr>
          </a:p>
          <a:p>
            <a:r>
              <a:rPr lang="fr-FR" dirty="0">
                <a:solidFill>
                  <a:schemeClr val="tx1"/>
                </a:solidFill>
              </a:rPr>
              <a:t>Mais souvent le scientifique quand il s’exprime sans ce contrôle, dans les médias par exemple, ne prend pas toutes les précautions qu’il aurait pris devant ses pairs pour faire valider ce qu’il dit. Il ne cite souvent que ses conclusions sans montrer la réduction qu’il a fait subir à la réalité pour « prouver scientifiquement » ce qu’il affirmait !  Nous y </a:t>
            </a:r>
            <a:r>
              <a:rPr lang="fr-FR" dirty="0" err="1">
                <a:solidFill>
                  <a:schemeClr val="tx1"/>
                </a:solidFill>
              </a:rPr>
              <a:t>renviendrons</a:t>
            </a:r>
            <a:r>
              <a:rPr lang="fr-FR" dirty="0">
                <a:solidFill>
                  <a:schemeClr val="tx1"/>
                </a:solidFill>
              </a:rPr>
              <a:t> plus tard!</a:t>
            </a:r>
          </a:p>
        </p:txBody>
      </p:sp>
    </p:spTree>
    <p:extLst>
      <p:ext uri="{BB962C8B-B14F-4D97-AF65-F5344CB8AC3E}">
        <p14:creationId xmlns:p14="http://schemas.microsoft.com/office/powerpoint/2010/main" val="386338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082ADA-2512-4314-A5D0-AA7C7100467B}"/>
              </a:ext>
            </a:extLst>
          </p:cNvPr>
          <p:cNvSpPr>
            <a:spLocks noGrp="1"/>
          </p:cNvSpPr>
          <p:nvPr>
            <p:ph type="title"/>
          </p:nvPr>
        </p:nvSpPr>
        <p:spPr>
          <a:xfrm>
            <a:off x="831850" y="503584"/>
            <a:ext cx="10515600" cy="1417981"/>
          </a:xfrm>
        </p:spPr>
        <p:txBody>
          <a:bodyPr>
            <a:normAutofit fontScale="90000"/>
          </a:bodyPr>
          <a:lstStyle/>
          <a:p>
            <a:r>
              <a:rPr lang="fr-FR" sz="4400" b="1" dirty="0"/>
              <a:t>II-Deux modalités d’intervention du scientifique en dehors de sa communauté scientifique : deux figures</a:t>
            </a:r>
          </a:p>
        </p:txBody>
      </p:sp>
      <p:sp>
        <p:nvSpPr>
          <p:cNvPr id="3" name="Espace réservé du texte 2">
            <a:extLst>
              <a:ext uri="{FF2B5EF4-FFF2-40B4-BE49-F238E27FC236}">
                <a16:creationId xmlns:a16="http://schemas.microsoft.com/office/drawing/2014/main" id="{5D7AEF93-B567-4935-94A7-8A9B932E8E04}"/>
              </a:ext>
            </a:extLst>
          </p:cNvPr>
          <p:cNvSpPr>
            <a:spLocks noGrp="1"/>
          </p:cNvSpPr>
          <p:nvPr>
            <p:ph type="body" idx="1"/>
          </p:nvPr>
        </p:nvSpPr>
        <p:spPr>
          <a:xfrm>
            <a:off x="831850" y="2107096"/>
            <a:ext cx="10515600" cy="4426226"/>
          </a:xfrm>
        </p:spPr>
        <p:txBody>
          <a:bodyPr>
            <a:normAutofit/>
          </a:bodyPr>
          <a:lstStyle/>
          <a:p>
            <a:r>
              <a:rPr lang="fr-FR" b="1" dirty="0">
                <a:solidFill>
                  <a:schemeClr val="tx1"/>
                </a:solidFill>
              </a:rPr>
              <a:t>L’intellectuel </a:t>
            </a:r>
          </a:p>
          <a:p>
            <a:r>
              <a:rPr lang="fr-FR" dirty="0">
                <a:solidFill>
                  <a:schemeClr val="tx1"/>
                </a:solidFill>
              </a:rPr>
              <a:t>Sa fonction est plutôt critique : il interpelle l’opinion ou les acteurs politiques quand la dignité de l’homme est en danger ou quand certaines valeurs ne sont respectées. </a:t>
            </a:r>
          </a:p>
          <a:p>
            <a:r>
              <a:rPr lang="fr-FR" b="1" dirty="0">
                <a:solidFill>
                  <a:schemeClr val="tx1"/>
                </a:solidFill>
              </a:rPr>
              <a:t>L’expert</a:t>
            </a:r>
          </a:p>
          <a:p>
            <a:r>
              <a:rPr lang="fr-FR" dirty="0">
                <a:solidFill>
                  <a:schemeClr val="tx1"/>
                </a:solidFill>
              </a:rPr>
              <a:t>Sa fonction est de conseiller le politique</a:t>
            </a:r>
            <a:r>
              <a:rPr lang="fr-FR" dirty="0"/>
              <a:t>. </a:t>
            </a:r>
          </a:p>
          <a:p>
            <a:r>
              <a:rPr lang="fr-FR" b="1" dirty="0">
                <a:solidFill>
                  <a:schemeClr val="tx1"/>
                </a:solidFill>
              </a:rPr>
              <a:t>Deux régimes de vérité, deux manières d’être autorisé à « faire autorité »</a:t>
            </a:r>
          </a:p>
          <a:p>
            <a:r>
              <a:rPr lang="fr-FR" dirty="0">
                <a:solidFill>
                  <a:schemeClr val="tx1"/>
                </a:solidFill>
              </a:rPr>
              <a:t>L’intellectuel est adoubé (autorisé) par un public instruit</a:t>
            </a:r>
          </a:p>
          <a:p>
            <a:r>
              <a:rPr lang="fr-FR" dirty="0">
                <a:solidFill>
                  <a:schemeClr val="tx1"/>
                </a:solidFill>
              </a:rPr>
              <a:t>L’expert est adoubé (autorisé) par le politique qui lui passe commande</a:t>
            </a:r>
          </a:p>
          <a:p>
            <a:endParaRPr lang="fr-FR" dirty="0"/>
          </a:p>
        </p:txBody>
      </p:sp>
    </p:spTree>
    <p:extLst>
      <p:ext uri="{BB962C8B-B14F-4D97-AF65-F5344CB8AC3E}">
        <p14:creationId xmlns:p14="http://schemas.microsoft.com/office/powerpoint/2010/main" val="219732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2317E6-C8A3-4162-9058-3E3E7EFBAA40}"/>
              </a:ext>
            </a:extLst>
          </p:cNvPr>
          <p:cNvSpPr>
            <a:spLocks noGrp="1"/>
          </p:cNvSpPr>
          <p:nvPr>
            <p:ph type="title"/>
          </p:nvPr>
        </p:nvSpPr>
        <p:spPr/>
        <p:txBody>
          <a:bodyPr/>
          <a:lstStyle/>
          <a:p>
            <a:r>
              <a:rPr lang="fr-FR" b="1" dirty="0"/>
              <a:t>II- L’expert en pédagogie universitaire est légitime</a:t>
            </a:r>
          </a:p>
        </p:txBody>
      </p:sp>
      <p:sp>
        <p:nvSpPr>
          <p:cNvPr id="3" name="Espace réservé du contenu 2">
            <a:extLst>
              <a:ext uri="{FF2B5EF4-FFF2-40B4-BE49-F238E27FC236}">
                <a16:creationId xmlns:a16="http://schemas.microsoft.com/office/drawing/2014/main" id="{3EDA181E-4B19-4622-80E5-66318DA9CF5C}"/>
              </a:ext>
            </a:extLst>
          </p:cNvPr>
          <p:cNvSpPr>
            <a:spLocks noGrp="1"/>
          </p:cNvSpPr>
          <p:nvPr>
            <p:ph idx="1"/>
          </p:nvPr>
        </p:nvSpPr>
        <p:spPr/>
        <p:txBody>
          <a:bodyPr>
            <a:normAutofit fontScale="85000" lnSpcReduction="20000"/>
          </a:bodyPr>
          <a:lstStyle/>
          <a:p>
            <a:r>
              <a:rPr lang="fr-FR" dirty="0"/>
              <a:t>La préoccupation première de l’expert consiste à rendre exploitable politiquement la connaissance scientifique et à la rendre également socialement acceptable. Les connaissances scientifiques ne présentant pas toujours spontanément ces deux qualités : être exploitables et socialement acceptables. Elles sont partielles en raison du découplage disciplinaire (ex : économiste vs sociologue clinicien).</a:t>
            </a:r>
          </a:p>
          <a:p>
            <a:r>
              <a:rPr lang="fr-FR" dirty="0"/>
              <a:t>Par exemple, il existe plusieurs manières de vérifier l’efficacité: les uns peuvent mesurer les redoublement en Licence (</a:t>
            </a:r>
            <a:r>
              <a:rPr lang="fr-FR" dirty="0" err="1"/>
              <a:t>Bachelor</a:t>
            </a:r>
            <a:r>
              <a:rPr lang="fr-FR" dirty="0"/>
              <a:t>) et d’autres peuvent entendre des étudiants qu’ils ont besoin de temps pour choisir et que le redoublement n’est pas un problème.</a:t>
            </a:r>
          </a:p>
          <a:p>
            <a:r>
              <a:rPr lang="fr-FR" dirty="0"/>
              <a:t>Ainsi, le chercheur spécialiste de pédagogie universitaire a toute légitimité à devenir expert, conseillé du ministre de l’enseignement supérieur. Sa compétence sur le sujet fait qu’il peut aisément être appelé pour faire des propositions crédibles, qui font autorité, dans le registre de l’expertise. Le chercheur doit cependant dans ce cas faire preuve de prudence…</a:t>
            </a:r>
          </a:p>
          <a:p>
            <a:endParaRPr lang="fr-FR" dirty="0"/>
          </a:p>
        </p:txBody>
      </p:sp>
    </p:spTree>
    <p:extLst>
      <p:ext uri="{BB962C8B-B14F-4D97-AF65-F5344CB8AC3E}">
        <p14:creationId xmlns:p14="http://schemas.microsoft.com/office/powerpoint/2010/main" val="3382160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3395</Words>
  <Application>Microsoft Office PowerPoint</Application>
  <PresentationFormat>Grand écran</PresentationFormat>
  <Paragraphs>163</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Arial</vt:lpstr>
      <vt:lpstr>Calibri</vt:lpstr>
      <vt:lpstr>Calibri Light</vt:lpstr>
      <vt:lpstr>Times New Roman</vt:lpstr>
      <vt:lpstr>Thème Office</vt:lpstr>
      <vt:lpstr>Le chercheur en pédagogie universitaire peut-il conseiller les politiques de l’enseignement supérieur ?  Une question d’éthique et de prudence  Guy Lapostolle, LISEC UR2310, Université de Lorraine</vt:lpstr>
      <vt:lpstr>Présentation PowerPoint</vt:lpstr>
      <vt:lpstr>                  </vt:lpstr>
      <vt:lpstr>Présentation PowerPoint</vt:lpstr>
      <vt:lpstr>I-La validation de la proposition scientifique par les pairs</vt:lpstr>
      <vt:lpstr>I-Les limites des vérités scientifiques en dehors du champ de la science </vt:lpstr>
      <vt:lpstr>I-Pour que le discours du scientifique soit vrai scientifiquement quand il s’exprime en dehors de sa communauté </vt:lpstr>
      <vt:lpstr>II-Deux modalités d’intervention du scientifique en dehors de sa communauté scientifique : deux figures</vt:lpstr>
      <vt:lpstr>II- L’expert en pédagogie universitaire est légitime</vt:lpstr>
      <vt:lpstr>II- L’expert va cautionner une décision politique</vt:lpstr>
      <vt:lpstr>III- La prudence s’impose</vt:lpstr>
      <vt:lpstr>Règle 1 : Quelques citations pour réfléchir!</vt:lpstr>
      <vt:lpstr>Règle 1: Quelques citations pour réfléchir!</vt:lpstr>
      <vt:lpstr>Règle 2: intégrer le fait que la science réduit la réalité!</vt:lpstr>
      <vt:lpstr>Régle 2: intégrer le fait que la science réduit la réalité! Stengers (2011) : A propos des OGM (organismes génétiquement modifiés) La plupart des chercheurs plaident pour une éducation à la science. Les généticiens étaient nombreux à soutenir les OGM et ne comprenaient pas la résistance d’une partie des citoyens.  « Lorsque se produit une résistance publique par rapport à une innovation produite par des scientifiques, le diagnostic habituel porte sur ce manque de compréhension. Ainsi, le public ne comprendrait pas que la modification génétique des plantes n’est pas « essentiellement » différente de ce qu’ont fait les agriculteurs depuis des millénaires, à ceci près qu’elle est plus efficace et plus rapide […]  Les OGM cultivés sur des milliers d’hectares imposent des questions telles celles des transferts génétiques et des insectes résistants aux pesticides, qui ne peuvent se poser à l’échelle du laboratoire, sans parler de questions telles la soumission des plantes modifiées au droit du brevet, la perte encore accrue de biodiversité ou l’usage massif de pesticides et d’engrais […].   C’est pourquoi à la notion de compréhension, j’opposerai celle d’une « intelligence publique des sciences », d’un rapport intelligent à créer non seulement aux productions scientifiques mais aussi aux scientifiques eux-mêmes ».   Revenons au chercheur en SDE qui s’intéresse à l’impact de l’évaluation des enseignants par les étudiants. Ne convient-il pas qu’il considère la complexité de la réalité qu’il observe. La réalité de l’enseignement supérieur ne pose-t-elle pas des questions autres que celle de l’impact que peut avoir cette évaluation sur les pratiques pédagogiques   </vt:lpstr>
      <vt:lpstr>Règle 3: prudence dans la restitution des connaissances (publication)</vt:lpstr>
      <vt:lpstr>Présentation PowerPoint</vt:lpstr>
      <vt:lpstr>Le chercheur « solidaire » (Piron, 1996) </vt:lpstr>
      <vt:lpstr>Le « chercheur solidaire »</vt:lpstr>
      <vt:lpstr>Exemple pour illustrer le propos de Piron (op.cit.)</vt:lpstr>
      <vt:lpstr>Le choix des mots (exemple: l’efficacité) </vt:lpstr>
      <vt:lpstr>Ce que propose Weber</vt:lpstr>
      <vt:lpstr>Un exemple de prudence et Younes N., Paivandi S., Detroz P. (2017) L’évaluation des enseignants par les étudiants</vt:lpstr>
      <vt:lpstr>Suite : Rappel des contextes</vt:lpstr>
      <vt:lpstr>Suite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chercheur en pédagogie universitaire peut-il conseiller les politiques de l’enseignement supérieur ?  Une question d’éthique.</dc:title>
  <dc:creator>Guy Lapostolle</dc:creator>
  <cp:lastModifiedBy>Guy Lapostolle</cp:lastModifiedBy>
  <cp:revision>60</cp:revision>
  <dcterms:created xsi:type="dcterms:W3CDTF">2020-02-17T10:31:07Z</dcterms:created>
  <dcterms:modified xsi:type="dcterms:W3CDTF">2024-11-25T15:29:54Z</dcterms:modified>
</cp:coreProperties>
</file>