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CE2"/>
          </a:solidFill>
        </a:fill>
      </a:tcStyle>
    </a:wholeTbl>
    <a:band2H>
      <a:tcTxStyle/>
      <a:tcStyle>
        <a:tcBdr/>
        <a:fill>
          <a:solidFill>
            <a:srgbClr val="E6EE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4CD"/>
          </a:solidFill>
        </a:fill>
      </a:tcStyle>
    </a:wholeTbl>
    <a:band2H>
      <a:tcTxStyle/>
      <a:tcStyle>
        <a:tcBdr/>
        <a:fill>
          <a:solidFill>
            <a:srgbClr val="EAF2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D3E4"/>
          </a:solidFill>
        </a:fill>
      </a:tcStyle>
    </a:wholeTbl>
    <a:band2H>
      <a:tcTxStyle/>
      <a:tcStyle>
        <a:tcBdr/>
        <a:fill>
          <a:solidFill>
            <a:srgbClr val="F0EAF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64"/>
    <p:restoredTop sz="96337"/>
  </p:normalViewPr>
  <p:slideViewPr>
    <p:cSldViewPr snapToGrid="0" snapToObjects="1">
      <p:cViewPr varScale="1">
        <p:scale>
          <a:sx n="145" d="100"/>
          <a:sy n="145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FCB6CE-90FC-804E-AC69-9D452536A653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1936D70-F3AB-124D-98EF-B21DD48FA6D6}">
      <dgm:prSet phldrT="[Texte]"/>
      <dgm:spPr/>
      <dgm:t>
        <a:bodyPr/>
        <a:lstStyle/>
        <a:p>
          <a:r>
            <a:rPr lang="fr-FR" dirty="0" err="1"/>
            <a:t>Inst'AMU</a:t>
          </a:r>
          <a:endParaRPr lang="fr-FR" dirty="0"/>
        </a:p>
      </dgm:t>
    </dgm:pt>
    <dgm:pt modelId="{AF2D3C52-0EBF-5843-AC7C-1A51BE09F076}" type="parTrans" cxnId="{683D8B26-B0C8-7644-8346-A4FFC5E458A9}">
      <dgm:prSet/>
      <dgm:spPr/>
      <dgm:t>
        <a:bodyPr/>
        <a:lstStyle/>
        <a:p>
          <a:endParaRPr lang="fr-FR"/>
        </a:p>
      </dgm:t>
    </dgm:pt>
    <dgm:pt modelId="{B3E82477-A1A0-924B-9981-1FA587EC1D5B}" type="sibTrans" cxnId="{683D8B26-B0C8-7644-8346-A4FFC5E458A9}">
      <dgm:prSet/>
      <dgm:spPr/>
      <dgm:t>
        <a:bodyPr/>
        <a:lstStyle/>
        <a:p>
          <a:endParaRPr lang="fr-FR"/>
        </a:p>
      </dgm:t>
    </dgm:pt>
    <dgm:pt modelId="{88DCE297-9508-7849-A94C-4A064D24BBD6}">
      <dgm:prSet phldrT="[Texte]" custT="1"/>
      <dgm:spPr/>
      <dgm:t>
        <a:bodyPr/>
        <a:lstStyle/>
        <a:p>
          <a:r>
            <a:rPr lang="fr-FR" sz="1800" b="0" dirty="0"/>
            <a:t>AMUCovid19</a:t>
          </a:r>
        </a:p>
      </dgm:t>
    </dgm:pt>
    <dgm:pt modelId="{B304DA58-0B9E-7644-A555-76984AC00728}" type="parTrans" cxnId="{09F5C220-A28D-EA43-A7A8-F66FC72031EC}">
      <dgm:prSet/>
      <dgm:spPr/>
      <dgm:t>
        <a:bodyPr/>
        <a:lstStyle/>
        <a:p>
          <a:endParaRPr lang="fr-FR"/>
        </a:p>
      </dgm:t>
    </dgm:pt>
    <dgm:pt modelId="{B54E1B34-DC11-414B-AE5E-DBC99E228ED5}" type="sibTrans" cxnId="{09F5C220-A28D-EA43-A7A8-F66FC72031EC}">
      <dgm:prSet/>
      <dgm:spPr/>
      <dgm:t>
        <a:bodyPr/>
        <a:lstStyle/>
        <a:p>
          <a:endParaRPr lang="fr-FR"/>
        </a:p>
      </dgm:t>
    </dgm:pt>
    <dgm:pt modelId="{8DDDEBB0-BC09-BE4F-8A40-77987AC97547}">
      <dgm:prSet phldrT="[Texte]" custT="1"/>
      <dgm:spPr/>
      <dgm:t>
        <a:bodyPr/>
        <a:lstStyle/>
        <a:p>
          <a:r>
            <a:rPr lang="fr-FR" sz="1800" b="0" dirty="0" err="1"/>
            <a:t>Inst'AMU</a:t>
          </a:r>
          <a:endParaRPr lang="fr-FR" sz="1800" b="0" dirty="0"/>
        </a:p>
      </dgm:t>
    </dgm:pt>
    <dgm:pt modelId="{6AE48BB3-AB9B-2A4B-9619-75452B47CD8C}" type="parTrans" cxnId="{49BE3485-33DD-6A4D-BA84-102A0D2F4CC9}">
      <dgm:prSet/>
      <dgm:spPr/>
      <dgm:t>
        <a:bodyPr/>
        <a:lstStyle/>
        <a:p>
          <a:endParaRPr lang="fr-FR"/>
        </a:p>
      </dgm:t>
    </dgm:pt>
    <dgm:pt modelId="{A98A936A-2104-9840-B352-816F2DA181D5}" type="sibTrans" cxnId="{49BE3485-33DD-6A4D-BA84-102A0D2F4CC9}">
      <dgm:prSet/>
      <dgm:spPr/>
      <dgm:t>
        <a:bodyPr/>
        <a:lstStyle/>
        <a:p>
          <a:endParaRPr lang="fr-FR"/>
        </a:p>
      </dgm:t>
    </dgm:pt>
    <dgm:pt modelId="{E97C75AE-CC17-D344-B0FB-D0E4ABC16F1D}" type="pres">
      <dgm:prSet presAssocID="{7AFCB6CE-90FC-804E-AC69-9D452536A65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DBD30FF-C2AC-8B40-B5A7-74657171B67C}" type="pres">
      <dgm:prSet presAssocID="{E1936D70-F3AB-124D-98EF-B21DD48FA6D6}" presName="Accent1" presStyleCnt="0"/>
      <dgm:spPr/>
    </dgm:pt>
    <dgm:pt modelId="{346FFA6C-EAC3-2A45-B533-CB3E18C56682}" type="pres">
      <dgm:prSet presAssocID="{E1936D70-F3AB-124D-98EF-B21DD48FA6D6}" presName="Accent" presStyleLbl="node1" presStyleIdx="0" presStyleCnt="3"/>
      <dgm:spPr/>
    </dgm:pt>
    <dgm:pt modelId="{CC0FEB2F-4CFE-B143-A3A2-BD3699BBECD9}" type="pres">
      <dgm:prSet presAssocID="{E1936D70-F3AB-124D-98EF-B21DD48FA6D6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2D7D6502-594B-7540-ACAB-854075AC7B67}" type="pres">
      <dgm:prSet presAssocID="{88DCE297-9508-7849-A94C-4A064D24BBD6}" presName="Accent2" presStyleCnt="0"/>
      <dgm:spPr/>
    </dgm:pt>
    <dgm:pt modelId="{9B0530A8-EA35-9642-A8EC-005F76F5EEDA}" type="pres">
      <dgm:prSet presAssocID="{88DCE297-9508-7849-A94C-4A064D24BBD6}" presName="Accent" presStyleLbl="node1" presStyleIdx="1" presStyleCnt="3" custLinFactNeighborX="2776" custLinFactNeighborY="276"/>
      <dgm:spPr/>
    </dgm:pt>
    <dgm:pt modelId="{87502BED-A3DA-FF47-981E-DA75C71F3844}" type="pres">
      <dgm:prSet presAssocID="{88DCE297-9508-7849-A94C-4A064D24BBD6}" presName="Parent2" presStyleLbl="revTx" presStyleIdx="1" presStyleCnt="3" custScaleX="170517" custLinFactNeighborX="30301" custLinFactNeighborY="-2910">
        <dgm:presLayoutVars>
          <dgm:chMax val="1"/>
          <dgm:chPref val="1"/>
          <dgm:bulletEnabled val="1"/>
        </dgm:presLayoutVars>
      </dgm:prSet>
      <dgm:spPr/>
    </dgm:pt>
    <dgm:pt modelId="{6A875A6B-F117-F548-869F-833BE20F59FE}" type="pres">
      <dgm:prSet presAssocID="{8DDDEBB0-BC09-BE4F-8A40-77987AC97547}" presName="Accent3" presStyleCnt="0"/>
      <dgm:spPr/>
    </dgm:pt>
    <dgm:pt modelId="{67E27294-A630-F643-BE1A-891072A4FC37}" type="pres">
      <dgm:prSet presAssocID="{8DDDEBB0-BC09-BE4F-8A40-77987AC97547}" presName="Accent" presStyleLbl="node1" presStyleIdx="2" presStyleCnt="3"/>
      <dgm:spPr/>
    </dgm:pt>
    <dgm:pt modelId="{D0FF8D0E-4918-104B-88E7-262ED3A4DD8F}" type="pres">
      <dgm:prSet presAssocID="{8DDDEBB0-BC09-BE4F-8A40-77987AC97547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09F5C220-A28D-EA43-A7A8-F66FC72031EC}" srcId="{7AFCB6CE-90FC-804E-AC69-9D452536A653}" destId="{88DCE297-9508-7849-A94C-4A064D24BBD6}" srcOrd="1" destOrd="0" parTransId="{B304DA58-0B9E-7644-A555-76984AC00728}" sibTransId="{B54E1B34-DC11-414B-AE5E-DBC99E228ED5}"/>
    <dgm:cxn modelId="{683D8B26-B0C8-7644-8346-A4FFC5E458A9}" srcId="{7AFCB6CE-90FC-804E-AC69-9D452536A653}" destId="{E1936D70-F3AB-124D-98EF-B21DD48FA6D6}" srcOrd="0" destOrd="0" parTransId="{AF2D3C52-0EBF-5843-AC7C-1A51BE09F076}" sibTransId="{B3E82477-A1A0-924B-9981-1FA587EC1D5B}"/>
    <dgm:cxn modelId="{C8BD1741-DE41-B541-BD98-A10971AF48C9}" type="presOf" srcId="{8DDDEBB0-BC09-BE4F-8A40-77987AC97547}" destId="{D0FF8D0E-4918-104B-88E7-262ED3A4DD8F}" srcOrd="0" destOrd="0" presId="urn:microsoft.com/office/officeart/2009/layout/CircleArrowProcess"/>
    <dgm:cxn modelId="{D1520B85-41C1-E04E-885B-DF79853C1778}" type="presOf" srcId="{E1936D70-F3AB-124D-98EF-B21DD48FA6D6}" destId="{CC0FEB2F-4CFE-B143-A3A2-BD3699BBECD9}" srcOrd="0" destOrd="0" presId="urn:microsoft.com/office/officeart/2009/layout/CircleArrowProcess"/>
    <dgm:cxn modelId="{49BE3485-33DD-6A4D-BA84-102A0D2F4CC9}" srcId="{7AFCB6CE-90FC-804E-AC69-9D452536A653}" destId="{8DDDEBB0-BC09-BE4F-8A40-77987AC97547}" srcOrd="2" destOrd="0" parTransId="{6AE48BB3-AB9B-2A4B-9619-75452B47CD8C}" sibTransId="{A98A936A-2104-9840-B352-816F2DA181D5}"/>
    <dgm:cxn modelId="{E08137A7-7EB4-5F47-A349-9072323F0233}" type="presOf" srcId="{88DCE297-9508-7849-A94C-4A064D24BBD6}" destId="{87502BED-A3DA-FF47-981E-DA75C71F3844}" srcOrd="0" destOrd="0" presId="urn:microsoft.com/office/officeart/2009/layout/CircleArrowProcess"/>
    <dgm:cxn modelId="{206041F0-B657-C04E-A960-B17409878FE2}" type="presOf" srcId="{7AFCB6CE-90FC-804E-AC69-9D452536A653}" destId="{E97C75AE-CC17-D344-B0FB-D0E4ABC16F1D}" srcOrd="0" destOrd="0" presId="urn:microsoft.com/office/officeart/2009/layout/CircleArrowProcess"/>
    <dgm:cxn modelId="{38040191-9D75-2045-BC64-C62B3F27173A}" type="presParOf" srcId="{E97C75AE-CC17-D344-B0FB-D0E4ABC16F1D}" destId="{3DBD30FF-C2AC-8B40-B5A7-74657171B67C}" srcOrd="0" destOrd="0" presId="urn:microsoft.com/office/officeart/2009/layout/CircleArrowProcess"/>
    <dgm:cxn modelId="{558DE6C6-6ECF-2B4D-BF04-B5661AFCACFB}" type="presParOf" srcId="{3DBD30FF-C2AC-8B40-B5A7-74657171B67C}" destId="{346FFA6C-EAC3-2A45-B533-CB3E18C56682}" srcOrd="0" destOrd="0" presId="urn:microsoft.com/office/officeart/2009/layout/CircleArrowProcess"/>
    <dgm:cxn modelId="{D0266C17-84D2-2E4F-8379-29352624DE10}" type="presParOf" srcId="{E97C75AE-CC17-D344-B0FB-D0E4ABC16F1D}" destId="{CC0FEB2F-4CFE-B143-A3A2-BD3699BBECD9}" srcOrd="1" destOrd="0" presId="urn:microsoft.com/office/officeart/2009/layout/CircleArrowProcess"/>
    <dgm:cxn modelId="{07EEBFBB-D72B-1540-BC1F-FA7FC5C1F201}" type="presParOf" srcId="{E97C75AE-CC17-D344-B0FB-D0E4ABC16F1D}" destId="{2D7D6502-594B-7540-ACAB-854075AC7B67}" srcOrd="2" destOrd="0" presId="urn:microsoft.com/office/officeart/2009/layout/CircleArrowProcess"/>
    <dgm:cxn modelId="{BB9273F4-A87F-FC4E-B993-B14770D304BB}" type="presParOf" srcId="{2D7D6502-594B-7540-ACAB-854075AC7B67}" destId="{9B0530A8-EA35-9642-A8EC-005F76F5EEDA}" srcOrd="0" destOrd="0" presId="urn:microsoft.com/office/officeart/2009/layout/CircleArrowProcess"/>
    <dgm:cxn modelId="{0C90CD50-5F9A-7648-A5DE-6B553A7E6799}" type="presParOf" srcId="{E97C75AE-CC17-D344-B0FB-D0E4ABC16F1D}" destId="{87502BED-A3DA-FF47-981E-DA75C71F3844}" srcOrd="3" destOrd="0" presId="urn:microsoft.com/office/officeart/2009/layout/CircleArrowProcess"/>
    <dgm:cxn modelId="{CEAE835A-196C-D245-B659-1FA8426AD7A8}" type="presParOf" srcId="{E97C75AE-CC17-D344-B0FB-D0E4ABC16F1D}" destId="{6A875A6B-F117-F548-869F-833BE20F59FE}" srcOrd="4" destOrd="0" presId="urn:microsoft.com/office/officeart/2009/layout/CircleArrowProcess"/>
    <dgm:cxn modelId="{FEBFAF0C-9F24-C542-A8C1-62B6B47162E7}" type="presParOf" srcId="{6A875A6B-F117-F548-869F-833BE20F59FE}" destId="{67E27294-A630-F643-BE1A-891072A4FC37}" srcOrd="0" destOrd="0" presId="urn:microsoft.com/office/officeart/2009/layout/CircleArrowProcess"/>
    <dgm:cxn modelId="{DA84FEC8-A57D-C640-AC07-D9FD18D6B941}" type="presParOf" srcId="{E97C75AE-CC17-D344-B0FB-D0E4ABC16F1D}" destId="{D0FF8D0E-4918-104B-88E7-262ED3A4DD8F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FFA6C-EAC3-2A45-B533-CB3E18C56682}">
      <dsp:nvSpPr>
        <dsp:cNvPr id="0" name=""/>
        <dsp:cNvSpPr/>
      </dsp:nvSpPr>
      <dsp:spPr>
        <a:xfrm>
          <a:off x="990321" y="206304"/>
          <a:ext cx="1713832" cy="171409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FEB2F-4CFE-B143-A3A2-BD3699BBECD9}">
      <dsp:nvSpPr>
        <dsp:cNvPr id="0" name=""/>
        <dsp:cNvSpPr/>
      </dsp:nvSpPr>
      <dsp:spPr>
        <a:xfrm>
          <a:off x="1369135" y="825144"/>
          <a:ext cx="952343" cy="476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Inst'AMU</a:t>
          </a:r>
          <a:endParaRPr lang="fr-FR" sz="1800" kern="1200" dirty="0"/>
        </a:p>
      </dsp:txBody>
      <dsp:txXfrm>
        <a:off x="1369135" y="825144"/>
        <a:ext cx="952343" cy="476057"/>
      </dsp:txXfrm>
    </dsp:sp>
    <dsp:sp modelId="{9B0530A8-EA35-9642-A8EC-005F76F5EEDA}">
      <dsp:nvSpPr>
        <dsp:cNvPr id="0" name=""/>
        <dsp:cNvSpPr/>
      </dsp:nvSpPr>
      <dsp:spPr>
        <a:xfrm>
          <a:off x="561886" y="1195909"/>
          <a:ext cx="1713832" cy="171409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02BED-A3DA-FF47-981E-DA75C71F3844}">
      <dsp:nvSpPr>
        <dsp:cNvPr id="0" name=""/>
        <dsp:cNvSpPr/>
      </dsp:nvSpPr>
      <dsp:spPr>
        <a:xfrm>
          <a:off x="847842" y="1801861"/>
          <a:ext cx="1623908" cy="476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AMUCovid19</a:t>
          </a:r>
        </a:p>
      </dsp:txBody>
      <dsp:txXfrm>
        <a:off x="847842" y="1801861"/>
        <a:ext cx="1623908" cy="476057"/>
      </dsp:txXfrm>
    </dsp:sp>
    <dsp:sp modelId="{67E27294-A630-F643-BE1A-891072A4FC37}">
      <dsp:nvSpPr>
        <dsp:cNvPr id="0" name=""/>
        <dsp:cNvSpPr/>
      </dsp:nvSpPr>
      <dsp:spPr>
        <a:xfrm>
          <a:off x="1112301" y="2293909"/>
          <a:ext cx="1472447" cy="147303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FF8D0E-4918-104B-88E7-262ED3A4DD8F}">
      <dsp:nvSpPr>
        <dsp:cNvPr id="0" name=""/>
        <dsp:cNvSpPr/>
      </dsp:nvSpPr>
      <dsp:spPr>
        <a:xfrm>
          <a:off x="1371387" y="2807710"/>
          <a:ext cx="952343" cy="476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 err="1"/>
            <a:t>Inst'AMU</a:t>
          </a:r>
          <a:endParaRPr lang="fr-FR" sz="1800" b="0" kern="1200" dirty="0"/>
        </a:p>
      </dsp:txBody>
      <dsp:txXfrm>
        <a:off x="1371387" y="2807710"/>
        <a:ext cx="952343" cy="476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I"/>
          </a:p>
        </p:txBody>
      </p:sp>
    </p:spTree>
    <p:extLst>
      <p:ext uri="{BB962C8B-B14F-4D97-AF65-F5344CB8AC3E}">
        <p14:creationId xmlns:p14="http://schemas.microsoft.com/office/powerpoint/2010/main" val="2138472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I" dirty="0"/>
              <a:t>A la fin de la diapositive</a:t>
            </a:r>
          </a:p>
          <a:p>
            <a:endParaRPr lang="fr-FI" dirty="0"/>
          </a:p>
          <a:p>
            <a:r>
              <a:rPr lang="fr-FI" dirty="0"/>
              <a:t>Reat Native : </a:t>
            </a:r>
          </a:p>
          <a:p>
            <a:r>
              <a:rPr lang="fr-FI" dirty="0"/>
              <a:t>Le plus utilisé avec une prise en main difficile.</a:t>
            </a:r>
          </a:p>
          <a:p>
            <a:r>
              <a:rPr lang="fr-FI" dirty="0"/>
              <a:t>Enorme bibliothèques de composants, malheureusement beoucoup de mauvaise qualité ou abndonnées</a:t>
            </a:r>
          </a:p>
          <a:p>
            <a:endParaRPr lang="fr-FI" dirty="0"/>
          </a:p>
          <a:p>
            <a:r>
              <a:rPr lang="fr-FI" dirty="0"/>
              <a:t>Ionic  : </a:t>
            </a:r>
          </a:p>
          <a:p>
            <a:r>
              <a:rPr lang="fr-FI" dirty="0"/>
              <a:t>Le plus simple en apparence</a:t>
            </a:r>
          </a:p>
          <a:p>
            <a:r>
              <a:rPr lang="fr-FI" dirty="0"/>
              <a:t>Pas emballés par la qualité du code et le langage utilisé.</a:t>
            </a:r>
          </a:p>
          <a:p>
            <a:endParaRPr lang="fr-FI" dirty="0"/>
          </a:p>
          <a:p>
            <a:r>
              <a:rPr lang="fr-FI" dirty="0"/>
              <a:t>Flutter : </a:t>
            </a:r>
          </a:p>
          <a:p>
            <a:r>
              <a:rPr lang="fr-FI" dirty="0"/>
              <a:t>Nouveau, assez facile à implémenter, communauté grandissante, un langage avec du potentiel et compilé en code machine.</a:t>
            </a:r>
          </a:p>
        </p:txBody>
      </p:sp>
    </p:spTree>
    <p:extLst>
      <p:ext uri="{BB962C8B-B14F-4D97-AF65-F5344CB8AC3E}">
        <p14:creationId xmlns:p14="http://schemas.microsoft.com/office/powerpoint/2010/main" val="268279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2019 : </a:t>
            </a:r>
            <a:endParaRPr sz="1600" dirty="0"/>
          </a:p>
          <a:p>
            <a:pPr algn="just">
              <a:spcBef>
                <a:spcPts val="3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  <a:p>
            <a:pPr algn="just">
              <a:spcBef>
                <a:spcPts val="3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L’application</a:t>
            </a:r>
            <a:r>
              <a:rPr dirty="0"/>
              <a:t> mobile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apparue</a:t>
            </a:r>
            <a:r>
              <a:rPr dirty="0"/>
              <a:t> </a:t>
            </a:r>
            <a:r>
              <a:rPr dirty="0" err="1"/>
              <a:t>comme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solution </a:t>
            </a:r>
            <a:r>
              <a:rPr dirty="0" err="1"/>
              <a:t>incontournable</a:t>
            </a:r>
            <a:r>
              <a:rPr dirty="0"/>
              <a:t> pour </a:t>
            </a:r>
            <a:r>
              <a:rPr dirty="0" err="1"/>
              <a:t>toutes</a:t>
            </a:r>
            <a:r>
              <a:rPr dirty="0"/>
              <a:t> les </a:t>
            </a:r>
            <a:r>
              <a:rPr dirty="0" err="1"/>
              <a:t>personnes</a:t>
            </a:r>
            <a:r>
              <a:rPr dirty="0"/>
              <a:t> de </a:t>
            </a:r>
            <a:r>
              <a:rPr dirty="0" err="1"/>
              <a:t>l’établissement</a:t>
            </a:r>
            <a:r>
              <a:rPr dirty="0"/>
              <a:t> ne </a:t>
            </a:r>
            <a:r>
              <a:rPr dirty="0" err="1"/>
              <a:t>disposant</a:t>
            </a:r>
            <a:r>
              <a:rPr dirty="0"/>
              <a:t> pas de matériel </a:t>
            </a:r>
            <a:r>
              <a:rPr dirty="0" err="1"/>
              <a:t>informatique</a:t>
            </a:r>
            <a:r>
              <a:rPr dirty="0"/>
              <a:t> chez </a:t>
            </a:r>
            <a:r>
              <a:rPr dirty="0" err="1"/>
              <a:t>eux</a:t>
            </a:r>
            <a:r>
              <a:rPr dirty="0"/>
              <a:t>. </a:t>
            </a:r>
            <a:endParaRPr sz="1600" dirty="0"/>
          </a:p>
          <a:p>
            <a:endParaRPr sz="1600" dirty="0"/>
          </a:p>
          <a:p>
            <a:r>
              <a:rPr dirty="0"/>
              <a:t>Avec </a:t>
            </a:r>
            <a:r>
              <a:rPr dirty="0" err="1"/>
              <a:t>l’aide</a:t>
            </a:r>
            <a:r>
              <a:rPr dirty="0"/>
              <a:t> de </a:t>
            </a:r>
            <a:r>
              <a:rPr dirty="0" err="1"/>
              <a:t>notre</a:t>
            </a:r>
            <a:r>
              <a:rPr dirty="0"/>
              <a:t> vice-</a:t>
            </a:r>
            <a:r>
              <a:rPr dirty="0" err="1"/>
              <a:t>président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charge du numérique (</a:t>
            </a:r>
            <a:r>
              <a:rPr dirty="0" err="1"/>
              <a:t>VPNum</a:t>
            </a:r>
            <a:r>
              <a:rPr dirty="0"/>
              <a:t>) </a:t>
            </a:r>
            <a:r>
              <a:rPr dirty="0" err="1"/>
              <a:t>ainsi</a:t>
            </a:r>
            <a:r>
              <a:rPr dirty="0"/>
              <a:t> que du vice-</a:t>
            </a:r>
            <a:r>
              <a:rPr dirty="0" err="1"/>
              <a:t>président</a:t>
            </a:r>
            <a:r>
              <a:rPr dirty="0"/>
              <a:t> </a:t>
            </a:r>
            <a:r>
              <a:rPr dirty="0" err="1"/>
              <a:t>délégué</a:t>
            </a:r>
            <a:r>
              <a:rPr dirty="0"/>
              <a:t>, </a:t>
            </a:r>
            <a:r>
              <a:rPr dirty="0" err="1"/>
              <a:t>tous</a:t>
            </a:r>
            <a:r>
              <a:rPr dirty="0"/>
              <a:t> deux </a:t>
            </a:r>
            <a:r>
              <a:rPr dirty="0" err="1"/>
              <a:t>nouvellement</a:t>
            </a:r>
            <a:r>
              <a:rPr dirty="0"/>
              <a:t> </a:t>
            </a:r>
            <a:r>
              <a:rPr dirty="0" err="1"/>
              <a:t>nommés</a:t>
            </a:r>
            <a:r>
              <a:rPr dirty="0"/>
              <a:t>, </a:t>
            </a:r>
            <a:r>
              <a:rPr dirty="0" err="1"/>
              <a:t>Inst’AMU</a:t>
            </a:r>
            <a:r>
              <a:rPr dirty="0"/>
              <a:t> sort du placard de la DOSI pour </a:t>
            </a:r>
            <a:r>
              <a:rPr dirty="0" err="1"/>
              <a:t>devenir</a:t>
            </a:r>
            <a:r>
              <a:rPr dirty="0"/>
              <a:t> </a:t>
            </a:r>
            <a:r>
              <a:rPr dirty="0" err="1"/>
              <a:t>l’application</a:t>
            </a:r>
            <a:r>
              <a:rPr dirty="0"/>
              <a:t> mobile de </a:t>
            </a:r>
            <a:r>
              <a:rPr dirty="0" err="1"/>
              <a:t>l’établissement</a:t>
            </a:r>
            <a:r>
              <a:rPr lang="fr-FR" dirty="0"/>
              <a:t> et devient AMUCovid19.</a:t>
            </a:r>
          </a:p>
          <a:p>
            <a:endParaRPr dirty="0"/>
          </a:p>
          <a:p>
            <a:r>
              <a:rPr lang="fr-FR" dirty="0"/>
              <a:t>Mais voilà, c’était sans se soucier de la toute puissance des grandes sociétés commerciales qui imposent aujourd’hui leurs décisions sans appel. C’est ainsi que Google a refusé le déploiement de notre application sur leur store, prétextant que nous n’avions pas le droit d’utiliser le terme « covid ». Du coup, retour au nom d’origine, validé par les stores.</a:t>
            </a:r>
          </a:p>
          <a:p>
            <a:endParaRPr dirty="0"/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 </a:t>
            </a:r>
            <a:r>
              <a:rPr dirty="0" err="1"/>
              <a:t>nombreux</a:t>
            </a:r>
            <a:r>
              <a:rPr dirty="0"/>
              <a:t> « topics » </a:t>
            </a:r>
            <a:r>
              <a:rPr dirty="0" err="1"/>
              <a:t>sont</a:t>
            </a:r>
            <a:r>
              <a:rPr dirty="0"/>
              <a:t> </a:t>
            </a:r>
            <a:r>
              <a:rPr dirty="0" err="1"/>
              <a:t>créés</a:t>
            </a:r>
            <a:endParaRPr sz="1600" dirty="0"/>
          </a:p>
          <a:p>
            <a:pPr marL="508000" indent="-317500" algn="just"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Message du </a:t>
            </a:r>
            <a:r>
              <a:rPr dirty="0" err="1"/>
              <a:t>président</a:t>
            </a:r>
            <a:r>
              <a:rPr dirty="0"/>
              <a:t>.</a:t>
            </a:r>
            <a:endParaRPr sz="1600" dirty="0"/>
          </a:p>
          <a:p>
            <a:pPr marL="508000" indent="-317500" algn="just"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Infos</a:t>
            </a:r>
            <a:r>
              <a:rPr dirty="0"/>
              <a:t> Covid-19.</a:t>
            </a:r>
            <a:endParaRPr sz="1600" dirty="0"/>
          </a:p>
          <a:p>
            <a:pPr marL="508000" indent="-317500" algn="just"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Numéro</a:t>
            </a:r>
            <a:r>
              <a:rPr dirty="0"/>
              <a:t> </a:t>
            </a:r>
            <a:r>
              <a:rPr dirty="0" err="1"/>
              <a:t>d’urgence</a:t>
            </a:r>
            <a:r>
              <a:rPr dirty="0"/>
              <a:t>.</a:t>
            </a:r>
            <a:endParaRPr sz="1600" dirty="0"/>
          </a:p>
          <a:p>
            <a:pPr marL="508000" indent="-317500" algn="just"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Demande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aide.</a:t>
            </a:r>
            <a:endParaRPr sz="1600" dirty="0"/>
          </a:p>
          <a:p>
            <a:pPr marL="508000" indent="-317500" algn="just"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Puis</a:t>
            </a:r>
            <a:r>
              <a:rPr dirty="0"/>
              <a:t> plus tard, </a:t>
            </a:r>
            <a:r>
              <a:rPr dirty="0" err="1"/>
              <a:t>Signalement</a:t>
            </a:r>
            <a:r>
              <a:rPr dirty="0"/>
              <a:t> et vaccination Covid. </a:t>
            </a:r>
            <a:endParaRPr sz="1600" dirty="0"/>
          </a:p>
          <a:p>
            <a:endParaRPr sz="16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 b="1" u="sng"/>
            </a:pPr>
            <a:r>
              <a:rPr dirty="0"/>
              <a:t>Comment </a:t>
            </a:r>
            <a:r>
              <a:rPr dirty="0" err="1"/>
              <a:t>permettre</a:t>
            </a:r>
            <a:r>
              <a:rPr dirty="0"/>
              <a:t> aux </a:t>
            </a:r>
            <a:r>
              <a:rPr dirty="0" err="1"/>
              <a:t>différents</a:t>
            </a:r>
            <a:r>
              <a:rPr dirty="0"/>
              <a:t> </a:t>
            </a:r>
            <a:r>
              <a:rPr dirty="0" err="1"/>
              <a:t>acteurs</a:t>
            </a:r>
            <a:r>
              <a:rPr dirty="0"/>
              <a:t> </a:t>
            </a:r>
            <a:r>
              <a:rPr dirty="0" err="1"/>
              <a:t>d’Aix</a:t>
            </a:r>
            <a:r>
              <a:rPr dirty="0"/>
              <a:t>-Marseille </a:t>
            </a:r>
            <a:r>
              <a:rPr dirty="0" err="1"/>
              <a:t>université</a:t>
            </a:r>
            <a:r>
              <a:rPr dirty="0"/>
              <a:t> de </a:t>
            </a:r>
            <a:r>
              <a:rPr dirty="0" err="1"/>
              <a:t>communiquer</a:t>
            </a:r>
            <a:r>
              <a:rPr dirty="0"/>
              <a:t> </a:t>
            </a:r>
            <a:r>
              <a:rPr dirty="0" err="1"/>
              <a:t>auprès</a:t>
            </a:r>
            <a:r>
              <a:rPr dirty="0"/>
              <a:t> des </a:t>
            </a:r>
            <a:r>
              <a:rPr dirty="0" err="1"/>
              <a:t>étudiants</a:t>
            </a:r>
            <a:r>
              <a:rPr dirty="0"/>
              <a:t> et </a:t>
            </a:r>
            <a:r>
              <a:rPr dirty="0" err="1"/>
              <a:t>personnels</a:t>
            </a:r>
            <a:r>
              <a:rPr dirty="0"/>
              <a:t> </a:t>
            </a:r>
          </a:p>
          <a:p>
            <a:pPr>
              <a:defRPr sz="1400"/>
            </a:pPr>
            <a:endParaRPr lang="fr-FR" dirty="0"/>
          </a:p>
          <a:p>
            <a:pPr>
              <a:defRPr sz="1400"/>
            </a:pPr>
            <a:r>
              <a:rPr lang="fr-FR" dirty="0"/>
              <a:t>=&gt;</a:t>
            </a:r>
            <a:endParaRPr dirty="0"/>
          </a:p>
          <a:p>
            <a:pPr>
              <a:defRPr sz="1400" b="1"/>
            </a:pPr>
            <a:r>
              <a:rPr dirty="0"/>
              <a:t>Première étape : </a:t>
            </a:r>
          </a:p>
          <a:p>
            <a:pPr>
              <a:defRPr sz="1400"/>
            </a:pPr>
            <a:r>
              <a:rPr lang="fr-FR" dirty="0"/>
              <a:t>=&gt; </a:t>
            </a:r>
            <a:r>
              <a:rPr dirty="0" err="1"/>
              <a:t>Création</a:t>
            </a:r>
            <a:r>
              <a:rPr dirty="0"/>
              <a:t> des topics dans le </a:t>
            </a:r>
            <a:r>
              <a:rPr dirty="0" err="1"/>
              <a:t>backoffice</a:t>
            </a:r>
            <a:r>
              <a:rPr dirty="0"/>
              <a:t> </a:t>
            </a:r>
            <a:r>
              <a:rPr dirty="0" err="1"/>
              <a:t>instamuWeb</a:t>
            </a:r>
            <a:r>
              <a:rPr lang="fr-FR" dirty="0"/>
              <a:t>, administrateur DOSI.</a:t>
            </a:r>
            <a:endParaRPr dirty="0"/>
          </a:p>
          <a:p>
            <a:pPr>
              <a:defRPr sz="1400"/>
            </a:pPr>
            <a:r>
              <a:rPr lang="fr-FR" dirty="0"/>
              <a:t>=&gt; </a:t>
            </a:r>
            <a:r>
              <a:rPr dirty="0" err="1"/>
              <a:t>Chaque</a:t>
            </a:r>
            <a:r>
              <a:rPr dirty="0"/>
              <a:t> topic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associé</a:t>
            </a:r>
            <a:r>
              <a:rPr dirty="0"/>
              <a:t> a un </a:t>
            </a:r>
            <a:r>
              <a:rPr dirty="0" err="1"/>
              <a:t>groupe</a:t>
            </a:r>
            <a:r>
              <a:rPr dirty="0"/>
              <a:t> de </a:t>
            </a:r>
            <a:r>
              <a:rPr dirty="0" err="1"/>
              <a:t>personnes</a:t>
            </a:r>
            <a:r>
              <a:rPr dirty="0"/>
              <a:t> </a:t>
            </a:r>
            <a:r>
              <a:rPr dirty="0" err="1"/>
              <a:t>d’AMU</a:t>
            </a:r>
            <a:r>
              <a:rPr dirty="0"/>
              <a:t>, </a:t>
            </a:r>
            <a:r>
              <a:rPr dirty="0" err="1"/>
              <a:t>c’est</a:t>
            </a:r>
            <a:r>
              <a:rPr dirty="0"/>
              <a:t> le </a:t>
            </a:r>
            <a:r>
              <a:rPr dirty="0" err="1"/>
              <a:t>ciblage</a:t>
            </a:r>
            <a:r>
              <a:rPr dirty="0"/>
              <a:t> </a:t>
            </a:r>
            <a:r>
              <a:rPr dirty="0" err="1"/>
              <a:t>effectué</a:t>
            </a:r>
            <a:r>
              <a:rPr dirty="0"/>
              <a:t> avec </a:t>
            </a:r>
            <a:r>
              <a:rPr dirty="0" err="1"/>
              <a:t>toute</a:t>
            </a:r>
            <a:r>
              <a:rPr dirty="0"/>
              <a:t> la finesse que nous procure </a:t>
            </a:r>
            <a:r>
              <a:rPr dirty="0" err="1"/>
              <a:t>notre</a:t>
            </a:r>
            <a:r>
              <a:rPr dirty="0"/>
              <a:t> </a:t>
            </a:r>
            <a:r>
              <a:rPr dirty="0" err="1"/>
              <a:t>annuaire</a:t>
            </a:r>
            <a:r>
              <a:rPr dirty="0"/>
              <a:t> LDAP</a:t>
            </a:r>
          </a:p>
          <a:p>
            <a:pPr>
              <a:defRPr sz="1400"/>
            </a:pPr>
            <a:endParaRPr dirty="0"/>
          </a:p>
          <a:p>
            <a:pPr>
              <a:defRPr sz="1400" b="1"/>
            </a:pPr>
            <a:r>
              <a:rPr dirty="0" err="1"/>
              <a:t>Deuxième</a:t>
            </a:r>
            <a:r>
              <a:rPr dirty="0"/>
              <a:t> étape:</a:t>
            </a:r>
          </a:p>
          <a:p>
            <a:pPr>
              <a:defRPr sz="1400"/>
            </a:pPr>
            <a:r>
              <a:rPr lang="fr-FR" dirty="0"/>
              <a:t>=&gt; </a:t>
            </a:r>
            <a:r>
              <a:rPr dirty="0"/>
              <a:t>Mise </a:t>
            </a:r>
            <a:r>
              <a:rPr dirty="0" err="1"/>
              <a:t>à</a:t>
            </a:r>
            <a:r>
              <a:rPr dirty="0"/>
              <a:t> disposition </a:t>
            </a:r>
            <a:r>
              <a:rPr dirty="0" err="1"/>
              <a:t>d’une</a:t>
            </a:r>
            <a:r>
              <a:rPr dirty="0"/>
              <a:t> interface web </a:t>
            </a:r>
            <a:r>
              <a:rPr dirty="0" err="1"/>
              <a:t>rédactionnelle</a:t>
            </a:r>
            <a:r>
              <a:rPr dirty="0"/>
              <a:t>, </a:t>
            </a:r>
            <a:r>
              <a:rPr dirty="0" err="1"/>
              <a:t>développée</a:t>
            </a:r>
            <a:r>
              <a:rPr dirty="0"/>
              <a:t> par le </a:t>
            </a:r>
            <a:r>
              <a:rPr dirty="0" err="1"/>
              <a:t>pôle</a:t>
            </a:r>
            <a:r>
              <a:rPr dirty="0"/>
              <a:t> web de la DOSI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l’aide</a:t>
            </a:r>
            <a:r>
              <a:rPr dirty="0"/>
              <a:t> du </a:t>
            </a:r>
            <a:r>
              <a:rPr dirty="0" err="1"/>
              <a:t>système</a:t>
            </a:r>
            <a:r>
              <a:rPr dirty="0"/>
              <a:t> de gestion de </a:t>
            </a:r>
            <a:r>
              <a:rPr dirty="0" err="1"/>
              <a:t>contenu</a:t>
            </a:r>
            <a:r>
              <a:rPr dirty="0"/>
              <a:t> Drupal</a:t>
            </a:r>
          </a:p>
          <a:p>
            <a:pPr>
              <a:defRPr sz="1400"/>
            </a:pPr>
            <a:endParaRPr dirty="0"/>
          </a:p>
          <a:p>
            <a:pPr>
              <a:defRPr sz="1400"/>
            </a:pPr>
            <a:r>
              <a:rPr dirty="0"/>
              <a:t>Les </a:t>
            </a:r>
            <a:r>
              <a:rPr dirty="0" err="1"/>
              <a:t>rédacteurs</a:t>
            </a:r>
            <a:r>
              <a:rPr dirty="0"/>
              <a:t> </a:t>
            </a:r>
            <a:r>
              <a:rPr dirty="0" err="1"/>
              <a:t>rédactrices</a:t>
            </a:r>
            <a:r>
              <a:rPr dirty="0"/>
              <a:t> </a:t>
            </a:r>
            <a:r>
              <a:rPr dirty="0" err="1"/>
              <a:t>ont</a:t>
            </a:r>
            <a:r>
              <a:rPr dirty="0"/>
              <a:t> </a:t>
            </a:r>
            <a:r>
              <a:rPr dirty="0" err="1"/>
              <a:t>toute</a:t>
            </a:r>
            <a:r>
              <a:rPr dirty="0"/>
              <a:t> liberté de </a:t>
            </a:r>
            <a:r>
              <a:rPr dirty="0" err="1"/>
              <a:t>saisir</a:t>
            </a:r>
            <a:r>
              <a:rPr dirty="0"/>
              <a:t> </a:t>
            </a:r>
            <a:r>
              <a:rPr dirty="0" err="1"/>
              <a:t>leurs</a:t>
            </a:r>
            <a:r>
              <a:rPr dirty="0"/>
              <a:t> </a:t>
            </a:r>
            <a:r>
              <a:rPr dirty="0" err="1"/>
              <a:t>textes</a:t>
            </a:r>
            <a:r>
              <a:rPr dirty="0"/>
              <a:t> et </a:t>
            </a:r>
            <a:r>
              <a:rPr dirty="0" err="1"/>
              <a:t>d’inclure</a:t>
            </a:r>
            <a:r>
              <a:rPr dirty="0"/>
              <a:t> des liens </a:t>
            </a:r>
            <a:r>
              <a:rPr dirty="0" err="1"/>
              <a:t>ou</a:t>
            </a:r>
            <a:r>
              <a:rPr dirty="0"/>
              <a:t> des images. </a:t>
            </a:r>
            <a:endParaRPr lang="fr-FR" dirty="0"/>
          </a:p>
          <a:p>
            <a:pPr>
              <a:defRPr sz="1400"/>
            </a:pPr>
            <a:r>
              <a:rPr dirty="0" err="1"/>
              <a:t>Cette</a:t>
            </a:r>
            <a:r>
              <a:rPr dirty="0"/>
              <a:t> interface </a:t>
            </a:r>
            <a:r>
              <a:rPr dirty="0" err="1"/>
              <a:t>leur</a:t>
            </a:r>
            <a:r>
              <a:rPr dirty="0"/>
              <a:t> </a:t>
            </a:r>
            <a:r>
              <a:rPr dirty="0" err="1"/>
              <a:t>permet</a:t>
            </a:r>
            <a:r>
              <a:rPr dirty="0"/>
              <a:t> de</a:t>
            </a:r>
            <a:r>
              <a:rPr lang="fr-FR" dirty="0"/>
              <a:t> </a:t>
            </a:r>
            <a:r>
              <a:rPr dirty="0"/>
              <a:t>notifier les </a:t>
            </a:r>
            <a:r>
              <a:rPr dirty="0" err="1"/>
              <a:t>utilisateurs</a:t>
            </a:r>
            <a:r>
              <a:rPr dirty="0"/>
              <a:t> </a:t>
            </a:r>
            <a:r>
              <a:rPr dirty="0" err="1"/>
              <a:t>ciblés</a:t>
            </a:r>
            <a:r>
              <a:rPr dirty="0"/>
              <a:t> </a:t>
            </a:r>
            <a:r>
              <a:rPr dirty="0" err="1"/>
              <a:t>lors</a:t>
            </a:r>
            <a:r>
              <a:rPr dirty="0"/>
              <a:t> </a:t>
            </a:r>
            <a:r>
              <a:rPr dirty="0" err="1"/>
              <a:t>d’une</a:t>
            </a:r>
            <a:r>
              <a:rPr dirty="0"/>
              <a:t> mise </a:t>
            </a:r>
            <a:r>
              <a:rPr dirty="0" err="1"/>
              <a:t>à</a:t>
            </a:r>
            <a:r>
              <a:rPr dirty="0"/>
              <a:t> jour. </a:t>
            </a:r>
            <a:endParaRPr lang="fr-FR" dirty="0"/>
          </a:p>
          <a:p>
            <a:pPr>
              <a:defRPr sz="1400"/>
            </a:pPr>
            <a:r>
              <a:rPr lang="fr-FI" dirty="0"/>
              <a:t>=&gt; </a:t>
            </a:r>
            <a:r>
              <a:rPr dirty="0" err="1"/>
              <a:t>Ils</a:t>
            </a:r>
            <a:r>
              <a:rPr dirty="0"/>
              <a:t> </a:t>
            </a:r>
            <a:r>
              <a:rPr dirty="0" err="1"/>
              <a:t>ont</a:t>
            </a:r>
            <a:r>
              <a:rPr dirty="0"/>
              <a:t> </a:t>
            </a:r>
            <a:r>
              <a:rPr dirty="0" err="1"/>
              <a:t>également</a:t>
            </a:r>
            <a:r>
              <a:rPr dirty="0"/>
              <a:t> la </a:t>
            </a:r>
            <a:r>
              <a:rPr dirty="0" err="1"/>
              <a:t>possibilité</a:t>
            </a:r>
            <a:r>
              <a:rPr dirty="0"/>
              <a:t> de </a:t>
            </a:r>
            <a:r>
              <a:rPr dirty="0" err="1"/>
              <a:t>créer</a:t>
            </a:r>
            <a:r>
              <a:rPr dirty="0"/>
              <a:t> des notifications </a:t>
            </a:r>
            <a:r>
              <a:rPr dirty="0" err="1"/>
              <a:t>personnalisées</a:t>
            </a:r>
            <a:r>
              <a:rPr dirty="0"/>
              <a:t> pour </a:t>
            </a:r>
            <a:r>
              <a:rPr dirty="0" err="1"/>
              <a:t>cette</a:t>
            </a:r>
            <a:r>
              <a:rPr dirty="0"/>
              <a:t> </a:t>
            </a:r>
            <a:r>
              <a:rPr dirty="0" err="1"/>
              <a:t>même</a:t>
            </a:r>
            <a:r>
              <a:rPr dirty="0"/>
              <a:t> population </a:t>
            </a:r>
            <a:r>
              <a:rPr dirty="0" err="1"/>
              <a:t>liée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un topic particulier.</a:t>
            </a:r>
            <a:endParaRPr lang="fr-FR" dirty="0"/>
          </a:p>
          <a:p>
            <a:pPr>
              <a:defRPr sz="1400"/>
            </a:pPr>
            <a:endParaRPr lang="fr-FI" dirty="0"/>
          </a:p>
          <a:p>
            <a:pPr>
              <a:defRPr sz="1400"/>
            </a:pPr>
            <a:r>
              <a:rPr lang="fr-FR" dirty="0"/>
              <a:t>=&gt; Toutes les applications développées par la DOSI peuvent accéder au backoffice par webservice et notifier des personnes d’AMU par l’intermédiaire des topics ou par filtres LDAP.</a:t>
            </a:r>
          </a:p>
          <a:p>
            <a:pPr>
              <a:defRPr sz="1400"/>
            </a:pPr>
            <a:endParaRPr lang="fr-FR" dirty="0"/>
          </a:p>
          <a:p>
            <a:pPr>
              <a:defRPr sz="1400"/>
            </a:pPr>
            <a:r>
              <a:rPr lang="fr-FR" dirty="0"/>
              <a:t>=&gt; Le backoffice utilise </a:t>
            </a:r>
            <a:r>
              <a:rPr lang="fr-FR" dirty="0" err="1"/>
              <a:t>FireBase</a:t>
            </a:r>
            <a:r>
              <a:rPr lang="fr-FR" dirty="0"/>
              <a:t> pour distribuer les notifications sur les deux plateformes Android et iOS.</a:t>
            </a:r>
            <a:endParaRPr dirty="0"/>
          </a:p>
          <a:p>
            <a:pPr marL="171450" indent="-171450">
              <a:buSzPct val="100000"/>
              <a:buFont typeface="Arial"/>
              <a:buChar char="•"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I" dirty="0"/>
          </a:p>
        </p:txBody>
      </p:sp>
    </p:spTree>
    <p:extLst>
      <p:ext uri="{BB962C8B-B14F-4D97-AF65-F5344CB8AC3E}">
        <p14:creationId xmlns:p14="http://schemas.microsoft.com/office/powerpoint/2010/main" val="4113429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I" dirty="0"/>
              <a:t>Après l’affichage du mobile</a:t>
            </a:r>
          </a:p>
          <a:p>
            <a:endParaRPr lang="fr-FI" dirty="0"/>
          </a:p>
          <a:p>
            <a:r>
              <a:rPr lang="fr-FI" dirty="0"/>
              <a:t>Ce traitement nous permet aussi d’extraire des données de statistiques</a:t>
            </a:r>
          </a:p>
        </p:txBody>
      </p:sp>
    </p:spTree>
    <p:extLst>
      <p:ext uri="{BB962C8B-B14F-4D97-AF65-F5344CB8AC3E}">
        <p14:creationId xmlns:p14="http://schemas.microsoft.com/office/powerpoint/2010/main" val="3228538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I" dirty="0"/>
              <a:t>A la fin de la diapositive</a:t>
            </a:r>
          </a:p>
          <a:p>
            <a:endParaRPr lang="fr-FI" dirty="0"/>
          </a:p>
          <a:p>
            <a:r>
              <a:rPr lang="fr-FI" dirty="0"/>
              <a:t>Nous etudions la possibilité de mettre à disposition les sources de l’application mobile ainsi que le backoffice.</a:t>
            </a:r>
          </a:p>
          <a:p>
            <a:endParaRPr lang="fr-FI" dirty="0"/>
          </a:p>
        </p:txBody>
      </p:sp>
    </p:spTree>
    <p:extLst>
      <p:ext uri="{BB962C8B-B14F-4D97-AF65-F5344CB8AC3E}">
        <p14:creationId xmlns:p14="http://schemas.microsoft.com/office/powerpoint/2010/main" val="3558660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I" dirty="0"/>
              <a:t>Avant la diffusion de la vidéo.</a:t>
            </a:r>
          </a:p>
          <a:p>
            <a:endParaRPr lang="fr-FI" dirty="0"/>
          </a:p>
          <a:p>
            <a:r>
              <a:rPr lang="fr-FI" dirty="0"/>
              <a:t>Voici un petit résumé en image des fonctionnalités de l’applicatiion Inst’AMU.</a:t>
            </a:r>
          </a:p>
          <a:p>
            <a:endParaRPr lang="fr-FI" dirty="0"/>
          </a:p>
        </p:txBody>
      </p:sp>
    </p:spTree>
    <p:extLst>
      <p:ext uri="{BB962C8B-B14F-4D97-AF65-F5344CB8AC3E}">
        <p14:creationId xmlns:p14="http://schemas.microsoft.com/office/powerpoint/2010/main" val="2250486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I" dirty="0"/>
              <a:t>A la fin de la diapositive</a:t>
            </a:r>
          </a:p>
          <a:p>
            <a:endParaRPr lang="fr-FI" dirty="0"/>
          </a:p>
          <a:p>
            <a:r>
              <a:rPr lang="fr-FI" dirty="0"/>
              <a:t>Nous etudions la possibilité de mettre à disposition les sources de l’application mobile ainsi que le backoffice.</a:t>
            </a:r>
          </a:p>
          <a:p>
            <a:endParaRPr lang="fr-FI" dirty="0"/>
          </a:p>
        </p:txBody>
      </p:sp>
    </p:spTree>
    <p:extLst>
      <p:ext uri="{BB962C8B-B14F-4D97-AF65-F5344CB8AC3E}">
        <p14:creationId xmlns:p14="http://schemas.microsoft.com/office/powerpoint/2010/main" val="2752234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" descr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18" y="146954"/>
            <a:ext cx="1790784" cy="4603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" name="Group 9"/>
          <p:cNvGrpSpPr/>
          <p:nvPr/>
        </p:nvGrpSpPr>
        <p:grpSpPr>
          <a:xfrm>
            <a:off x="218974" y="742420"/>
            <a:ext cx="1790786" cy="5916441"/>
            <a:chOff x="0" y="0"/>
            <a:chExt cx="1790785" cy="5916440"/>
          </a:xfrm>
        </p:grpSpPr>
        <p:sp>
          <p:nvSpPr>
            <p:cNvPr id="18" name="Freeform 10"/>
            <p:cNvSpPr/>
            <p:nvPr/>
          </p:nvSpPr>
          <p:spPr>
            <a:xfrm rot="5400000">
              <a:off x="-1697342" y="1697340"/>
              <a:ext cx="5182434" cy="17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7" y="0"/>
                  </a:moveTo>
                  <a:lnTo>
                    <a:pt x="270" y="0"/>
                  </a:lnTo>
                  <a:lnTo>
                    <a:pt x="199" y="110"/>
                  </a:lnTo>
                  <a:lnTo>
                    <a:pt x="24" y="1394"/>
                  </a:lnTo>
                  <a:lnTo>
                    <a:pt x="0" y="2530"/>
                  </a:lnTo>
                  <a:lnTo>
                    <a:pt x="14" y="2897"/>
                  </a:lnTo>
                  <a:lnTo>
                    <a:pt x="166" y="4144"/>
                  </a:lnTo>
                  <a:lnTo>
                    <a:pt x="365" y="4987"/>
                  </a:lnTo>
                  <a:lnTo>
                    <a:pt x="446" y="5281"/>
                  </a:lnTo>
                  <a:lnTo>
                    <a:pt x="607" y="5794"/>
                  </a:lnTo>
                  <a:lnTo>
                    <a:pt x="692" y="6088"/>
                  </a:lnTo>
                  <a:lnTo>
                    <a:pt x="745" y="6234"/>
                  </a:lnTo>
                  <a:lnTo>
                    <a:pt x="858" y="6601"/>
                  </a:lnTo>
                  <a:lnTo>
                    <a:pt x="920" y="6784"/>
                  </a:lnTo>
                  <a:lnTo>
                    <a:pt x="987" y="6968"/>
                  </a:lnTo>
                  <a:lnTo>
                    <a:pt x="1053" y="7188"/>
                  </a:lnTo>
                  <a:lnTo>
                    <a:pt x="1124" y="7371"/>
                  </a:lnTo>
                  <a:lnTo>
                    <a:pt x="1195" y="7591"/>
                  </a:lnTo>
                  <a:lnTo>
                    <a:pt x="1271" y="7811"/>
                  </a:lnTo>
                  <a:lnTo>
                    <a:pt x="1523" y="8471"/>
                  </a:lnTo>
                  <a:lnTo>
                    <a:pt x="1703" y="8911"/>
                  </a:lnTo>
                  <a:lnTo>
                    <a:pt x="1798" y="9168"/>
                  </a:lnTo>
                  <a:lnTo>
                    <a:pt x="1897" y="9425"/>
                  </a:lnTo>
                  <a:lnTo>
                    <a:pt x="2002" y="9645"/>
                  </a:lnTo>
                  <a:lnTo>
                    <a:pt x="2272" y="10305"/>
                  </a:lnTo>
                  <a:lnTo>
                    <a:pt x="2926" y="11772"/>
                  </a:lnTo>
                  <a:lnTo>
                    <a:pt x="3092" y="12102"/>
                  </a:lnTo>
                  <a:lnTo>
                    <a:pt x="3254" y="12469"/>
                  </a:lnTo>
                  <a:lnTo>
                    <a:pt x="4074" y="14119"/>
                  </a:lnTo>
                  <a:lnTo>
                    <a:pt x="5061" y="15879"/>
                  </a:lnTo>
                  <a:lnTo>
                    <a:pt x="6043" y="17419"/>
                  </a:lnTo>
                  <a:lnTo>
                    <a:pt x="6868" y="18520"/>
                  </a:lnTo>
                  <a:lnTo>
                    <a:pt x="7703" y="19436"/>
                  </a:lnTo>
                  <a:lnTo>
                    <a:pt x="7869" y="19583"/>
                  </a:lnTo>
                  <a:lnTo>
                    <a:pt x="8040" y="19766"/>
                  </a:lnTo>
                  <a:lnTo>
                    <a:pt x="8542" y="20206"/>
                  </a:lnTo>
                  <a:lnTo>
                    <a:pt x="8713" y="20316"/>
                  </a:lnTo>
                  <a:lnTo>
                    <a:pt x="8879" y="20463"/>
                  </a:lnTo>
                  <a:lnTo>
                    <a:pt x="9572" y="20903"/>
                  </a:lnTo>
                  <a:lnTo>
                    <a:pt x="9747" y="20977"/>
                  </a:lnTo>
                  <a:lnTo>
                    <a:pt x="9923" y="21087"/>
                  </a:lnTo>
                  <a:lnTo>
                    <a:pt x="10463" y="21307"/>
                  </a:lnTo>
                  <a:lnTo>
                    <a:pt x="10643" y="21343"/>
                  </a:lnTo>
                  <a:lnTo>
                    <a:pt x="10828" y="21417"/>
                  </a:lnTo>
                  <a:lnTo>
                    <a:pt x="11763" y="21600"/>
                  </a:lnTo>
                  <a:lnTo>
                    <a:pt x="12920" y="21600"/>
                  </a:lnTo>
                  <a:lnTo>
                    <a:pt x="13864" y="21417"/>
                  </a:lnTo>
                  <a:lnTo>
                    <a:pt x="14955" y="20977"/>
                  </a:lnTo>
                  <a:lnTo>
                    <a:pt x="15652" y="20537"/>
                  </a:lnTo>
                  <a:lnTo>
                    <a:pt x="15828" y="20390"/>
                  </a:lnTo>
                  <a:lnTo>
                    <a:pt x="15998" y="20280"/>
                  </a:lnTo>
                  <a:lnTo>
                    <a:pt x="16838" y="19546"/>
                  </a:lnTo>
                  <a:lnTo>
                    <a:pt x="17825" y="18446"/>
                  </a:lnTo>
                  <a:lnTo>
                    <a:pt x="18147" y="18006"/>
                  </a:lnTo>
                  <a:lnTo>
                    <a:pt x="18308" y="17823"/>
                  </a:lnTo>
                  <a:lnTo>
                    <a:pt x="18470" y="17566"/>
                  </a:lnTo>
                  <a:lnTo>
                    <a:pt x="18787" y="17126"/>
                  </a:lnTo>
                  <a:lnTo>
                    <a:pt x="18949" y="16869"/>
                  </a:lnTo>
                  <a:lnTo>
                    <a:pt x="19105" y="16649"/>
                  </a:lnTo>
                  <a:lnTo>
                    <a:pt x="19423" y="16136"/>
                  </a:lnTo>
                  <a:lnTo>
                    <a:pt x="19579" y="15842"/>
                  </a:lnTo>
                  <a:lnTo>
                    <a:pt x="19741" y="15586"/>
                  </a:lnTo>
                  <a:lnTo>
                    <a:pt x="20547" y="14119"/>
                  </a:lnTo>
                  <a:lnTo>
                    <a:pt x="21211" y="12799"/>
                  </a:lnTo>
                  <a:lnTo>
                    <a:pt x="21600" y="11955"/>
                  </a:lnTo>
                  <a:lnTo>
                    <a:pt x="11872" y="11955"/>
                  </a:lnTo>
                  <a:lnTo>
                    <a:pt x="11644" y="11919"/>
                  </a:lnTo>
                  <a:lnTo>
                    <a:pt x="11412" y="11919"/>
                  </a:lnTo>
                  <a:lnTo>
                    <a:pt x="11184" y="11845"/>
                  </a:lnTo>
                  <a:lnTo>
                    <a:pt x="10734" y="11772"/>
                  </a:lnTo>
                  <a:lnTo>
                    <a:pt x="10060" y="11552"/>
                  </a:lnTo>
                  <a:lnTo>
                    <a:pt x="9842" y="11442"/>
                  </a:lnTo>
                  <a:lnTo>
                    <a:pt x="9624" y="11368"/>
                  </a:lnTo>
                  <a:lnTo>
                    <a:pt x="9187" y="11148"/>
                  </a:lnTo>
                  <a:lnTo>
                    <a:pt x="8969" y="11002"/>
                  </a:lnTo>
                  <a:lnTo>
                    <a:pt x="8756" y="10892"/>
                  </a:lnTo>
                  <a:lnTo>
                    <a:pt x="8329" y="10598"/>
                  </a:lnTo>
                  <a:lnTo>
                    <a:pt x="8120" y="10415"/>
                  </a:lnTo>
                  <a:lnTo>
                    <a:pt x="7907" y="10268"/>
                  </a:lnTo>
                  <a:lnTo>
                    <a:pt x="7499" y="9902"/>
                  </a:lnTo>
                  <a:lnTo>
                    <a:pt x="7295" y="9755"/>
                  </a:lnTo>
                  <a:lnTo>
                    <a:pt x="6526" y="9021"/>
                  </a:lnTo>
                  <a:lnTo>
                    <a:pt x="5991" y="8471"/>
                  </a:lnTo>
                  <a:lnTo>
                    <a:pt x="5483" y="7921"/>
                  </a:lnTo>
                  <a:lnTo>
                    <a:pt x="5317" y="7701"/>
                  </a:lnTo>
                  <a:lnTo>
                    <a:pt x="5004" y="7334"/>
                  </a:lnTo>
                  <a:lnTo>
                    <a:pt x="4852" y="7151"/>
                  </a:lnTo>
                  <a:lnTo>
                    <a:pt x="4705" y="6931"/>
                  </a:lnTo>
                  <a:lnTo>
                    <a:pt x="4558" y="6748"/>
                  </a:lnTo>
                  <a:lnTo>
                    <a:pt x="4416" y="6528"/>
                  </a:lnTo>
                  <a:lnTo>
                    <a:pt x="4278" y="6344"/>
                  </a:lnTo>
                  <a:lnTo>
                    <a:pt x="4136" y="6124"/>
                  </a:lnTo>
                  <a:lnTo>
                    <a:pt x="3998" y="5941"/>
                  </a:lnTo>
                  <a:lnTo>
                    <a:pt x="3723" y="5501"/>
                  </a:lnTo>
                  <a:lnTo>
                    <a:pt x="3586" y="5317"/>
                  </a:lnTo>
                  <a:lnTo>
                    <a:pt x="2756" y="3997"/>
                  </a:lnTo>
                  <a:lnTo>
                    <a:pt x="2618" y="3741"/>
                  </a:lnTo>
                  <a:lnTo>
                    <a:pt x="2338" y="3301"/>
                  </a:lnTo>
                  <a:lnTo>
                    <a:pt x="2058" y="2787"/>
                  </a:lnTo>
                  <a:lnTo>
                    <a:pt x="1916" y="2567"/>
                  </a:lnTo>
                  <a:lnTo>
                    <a:pt x="1489" y="1797"/>
                  </a:lnTo>
                  <a:lnTo>
                    <a:pt x="1352" y="1577"/>
                  </a:lnTo>
                  <a:lnTo>
                    <a:pt x="1228" y="1357"/>
                  </a:lnTo>
                  <a:lnTo>
                    <a:pt x="1110" y="1137"/>
                  </a:lnTo>
                  <a:lnTo>
                    <a:pt x="996" y="953"/>
                  </a:lnTo>
                  <a:lnTo>
                    <a:pt x="896" y="770"/>
                  </a:lnTo>
                  <a:lnTo>
                    <a:pt x="802" y="623"/>
                  </a:lnTo>
                  <a:lnTo>
                    <a:pt x="711" y="477"/>
                  </a:lnTo>
                  <a:lnTo>
                    <a:pt x="631" y="367"/>
                  </a:lnTo>
                  <a:lnTo>
                    <a:pt x="560" y="257"/>
                  </a:lnTo>
                  <a:lnTo>
                    <a:pt x="493" y="183"/>
                  </a:lnTo>
                  <a:lnTo>
                    <a:pt x="436" y="110"/>
                  </a:lnTo>
                  <a:lnTo>
                    <a:pt x="384" y="37"/>
                  </a:lnTo>
                  <a:lnTo>
                    <a:pt x="337" y="0"/>
                  </a:lnTo>
                </a:path>
              </a:pathLst>
            </a:custGeom>
            <a:solidFill>
              <a:srgbClr val="E7E8E8"/>
            </a:solidFill>
            <a:ln w="9525" cap="flat">
              <a:solidFill>
                <a:srgbClr val="E7E8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" name="Freeform 11"/>
            <p:cNvSpPr/>
            <p:nvPr/>
          </p:nvSpPr>
          <p:spPr>
            <a:xfrm rot="5400000">
              <a:off x="-128540" y="3997115"/>
              <a:ext cx="2846129" cy="992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44" y="0"/>
                  </a:moveTo>
                  <a:lnTo>
                    <a:pt x="20892" y="66"/>
                  </a:lnTo>
                  <a:lnTo>
                    <a:pt x="20823" y="132"/>
                  </a:lnTo>
                  <a:lnTo>
                    <a:pt x="20736" y="264"/>
                  </a:lnTo>
                  <a:lnTo>
                    <a:pt x="20633" y="396"/>
                  </a:lnTo>
                  <a:lnTo>
                    <a:pt x="20512" y="594"/>
                  </a:lnTo>
                  <a:lnTo>
                    <a:pt x="20365" y="859"/>
                  </a:lnTo>
                  <a:lnTo>
                    <a:pt x="20210" y="1123"/>
                  </a:lnTo>
                  <a:lnTo>
                    <a:pt x="20037" y="1387"/>
                  </a:lnTo>
                  <a:lnTo>
                    <a:pt x="19838" y="1717"/>
                  </a:lnTo>
                  <a:lnTo>
                    <a:pt x="19631" y="2114"/>
                  </a:lnTo>
                  <a:lnTo>
                    <a:pt x="19398" y="2510"/>
                  </a:lnTo>
                  <a:lnTo>
                    <a:pt x="19147" y="2906"/>
                  </a:lnTo>
                  <a:lnTo>
                    <a:pt x="18888" y="3369"/>
                  </a:lnTo>
                  <a:lnTo>
                    <a:pt x="18603" y="3897"/>
                  </a:lnTo>
                  <a:lnTo>
                    <a:pt x="18154" y="4690"/>
                  </a:lnTo>
                  <a:lnTo>
                    <a:pt x="17929" y="5020"/>
                  </a:lnTo>
                  <a:lnTo>
                    <a:pt x="17239" y="6209"/>
                  </a:lnTo>
                  <a:lnTo>
                    <a:pt x="16997" y="6539"/>
                  </a:lnTo>
                  <a:lnTo>
                    <a:pt x="16522" y="7332"/>
                  </a:lnTo>
                  <a:lnTo>
                    <a:pt x="16271" y="7662"/>
                  </a:lnTo>
                  <a:lnTo>
                    <a:pt x="15770" y="8455"/>
                  </a:lnTo>
                  <a:lnTo>
                    <a:pt x="15520" y="8785"/>
                  </a:lnTo>
                  <a:lnTo>
                    <a:pt x="15002" y="9578"/>
                  </a:lnTo>
                  <a:lnTo>
                    <a:pt x="14734" y="9908"/>
                  </a:lnTo>
                  <a:lnTo>
                    <a:pt x="14475" y="10305"/>
                  </a:lnTo>
                  <a:lnTo>
                    <a:pt x="13378" y="11890"/>
                  </a:lnTo>
                  <a:lnTo>
                    <a:pt x="13093" y="12220"/>
                  </a:lnTo>
                  <a:lnTo>
                    <a:pt x="12212" y="13409"/>
                  </a:lnTo>
                  <a:lnTo>
                    <a:pt x="11910" y="13739"/>
                  </a:lnTo>
                  <a:lnTo>
                    <a:pt x="11288" y="14532"/>
                  </a:lnTo>
                  <a:lnTo>
                    <a:pt x="10968" y="14862"/>
                  </a:lnTo>
                  <a:lnTo>
                    <a:pt x="10649" y="15259"/>
                  </a:lnTo>
                  <a:lnTo>
                    <a:pt x="10321" y="15589"/>
                  </a:lnTo>
                  <a:lnTo>
                    <a:pt x="9984" y="15985"/>
                  </a:lnTo>
                  <a:lnTo>
                    <a:pt x="9302" y="16646"/>
                  </a:lnTo>
                  <a:lnTo>
                    <a:pt x="7505" y="18297"/>
                  </a:lnTo>
                  <a:lnTo>
                    <a:pt x="7134" y="18561"/>
                  </a:lnTo>
                  <a:lnTo>
                    <a:pt x="6754" y="18892"/>
                  </a:lnTo>
                  <a:lnTo>
                    <a:pt x="5225" y="19949"/>
                  </a:lnTo>
                  <a:lnTo>
                    <a:pt x="3662" y="20741"/>
                  </a:lnTo>
                  <a:lnTo>
                    <a:pt x="2055" y="21270"/>
                  </a:lnTo>
                  <a:lnTo>
                    <a:pt x="1650" y="21336"/>
                  </a:lnTo>
                  <a:lnTo>
                    <a:pt x="1244" y="21468"/>
                  </a:lnTo>
                  <a:lnTo>
                    <a:pt x="829" y="21534"/>
                  </a:lnTo>
                  <a:lnTo>
                    <a:pt x="415" y="21534"/>
                  </a:lnTo>
                  <a:lnTo>
                    <a:pt x="0" y="21600"/>
                  </a:lnTo>
                  <a:lnTo>
                    <a:pt x="16029" y="21600"/>
                  </a:lnTo>
                  <a:lnTo>
                    <a:pt x="16565" y="20477"/>
                  </a:lnTo>
                  <a:lnTo>
                    <a:pt x="16884" y="19750"/>
                  </a:lnTo>
                  <a:lnTo>
                    <a:pt x="17204" y="19090"/>
                  </a:lnTo>
                  <a:lnTo>
                    <a:pt x="17532" y="18363"/>
                  </a:lnTo>
                  <a:lnTo>
                    <a:pt x="17860" y="17571"/>
                  </a:lnTo>
                  <a:lnTo>
                    <a:pt x="18042" y="17108"/>
                  </a:lnTo>
                  <a:lnTo>
                    <a:pt x="18223" y="16712"/>
                  </a:lnTo>
                  <a:lnTo>
                    <a:pt x="18396" y="16250"/>
                  </a:lnTo>
                  <a:lnTo>
                    <a:pt x="18569" y="15853"/>
                  </a:lnTo>
                  <a:lnTo>
                    <a:pt x="18733" y="15457"/>
                  </a:lnTo>
                  <a:lnTo>
                    <a:pt x="18888" y="14994"/>
                  </a:lnTo>
                  <a:lnTo>
                    <a:pt x="19044" y="14598"/>
                  </a:lnTo>
                  <a:lnTo>
                    <a:pt x="19190" y="14268"/>
                  </a:lnTo>
                  <a:lnTo>
                    <a:pt x="19467" y="13475"/>
                  </a:lnTo>
                  <a:lnTo>
                    <a:pt x="19596" y="13145"/>
                  </a:lnTo>
                  <a:lnTo>
                    <a:pt x="19726" y="12749"/>
                  </a:lnTo>
                  <a:lnTo>
                    <a:pt x="20166" y="11428"/>
                  </a:lnTo>
                  <a:lnTo>
                    <a:pt x="20270" y="11097"/>
                  </a:lnTo>
                  <a:lnTo>
                    <a:pt x="20486" y="10371"/>
                  </a:lnTo>
                  <a:lnTo>
                    <a:pt x="20624" y="9908"/>
                  </a:lnTo>
                  <a:lnTo>
                    <a:pt x="20754" y="9512"/>
                  </a:lnTo>
                  <a:lnTo>
                    <a:pt x="20883" y="9050"/>
                  </a:lnTo>
                  <a:lnTo>
                    <a:pt x="21237" y="7530"/>
                  </a:lnTo>
                  <a:lnTo>
                    <a:pt x="21496" y="5813"/>
                  </a:lnTo>
                  <a:lnTo>
                    <a:pt x="21600" y="3633"/>
                  </a:lnTo>
                  <a:lnTo>
                    <a:pt x="21574" y="2642"/>
                  </a:lnTo>
                  <a:lnTo>
                    <a:pt x="21367" y="661"/>
                  </a:lnTo>
                  <a:lnTo>
                    <a:pt x="21108" y="66"/>
                  </a:lnTo>
                  <a:lnTo>
                    <a:pt x="20944" y="0"/>
                  </a:lnTo>
                </a:path>
              </a:pathLst>
            </a:custGeom>
            <a:solidFill>
              <a:srgbClr val="E7E8E8"/>
            </a:solidFill>
            <a:ln w="9525" cap="flat">
              <a:solidFill>
                <a:srgbClr val="E7E8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1" name="Ellipse 4"/>
          <p:cNvSpPr/>
          <p:nvPr/>
        </p:nvSpPr>
        <p:spPr>
          <a:xfrm>
            <a:off x="11017250" y="244475"/>
            <a:ext cx="334437" cy="252418"/>
          </a:xfrm>
          <a:prstGeom prst="ellipse">
            <a:avLst/>
          </a:prstGeom>
          <a:solidFill>
            <a:srgbClr val="313E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Connecteur droit 8"/>
          <p:cNvSpPr/>
          <p:nvPr/>
        </p:nvSpPr>
        <p:spPr>
          <a:xfrm flipV="1">
            <a:off x="11188699" y="-1"/>
            <a:ext cx="2" cy="260353"/>
          </a:xfrm>
          <a:prstGeom prst="line">
            <a:avLst/>
          </a:prstGeom>
          <a:ln w="12700">
            <a:solidFill>
              <a:srgbClr val="313E56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3" name="Image 5" descr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384" y="1069023"/>
            <a:ext cx="5719236" cy="1470254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ectangle 4"/>
          <p:cNvSpPr/>
          <p:nvPr/>
        </p:nvSpPr>
        <p:spPr>
          <a:xfrm>
            <a:off x="423332" y="82550"/>
            <a:ext cx="2042586" cy="560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Texte du titre"/>
          <p:cNvSpPr txBox="1">
            <a:spLocks noGrp="1"/>
          </p:cNvSpPr>
          <p:nvPr>
            <p:ph type="title"/>
          </p:nvPr>
        </p:nvSpPr>
        <p:spPr>
          <a:xfrm>
            <a:off x="914400" y="2349792"/>
            <a:ext cx="10363200" cy="291214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rgbClr val="252E44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5261936"/>
            <a:ext cx="8534400" cy="75372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7" name="Rectangle 7"/>
          <p:cNvSpPr/>
          <p:nvPr/>
        </p:nvSpPr>
        <p:spPr>
          <a:xfrm>
            <a:off x="10052755" y="-2"/>
            <a:ext cx="2139248" cy="6429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629025" y="6255144"/>
            <a:ext cx="217149" cy="2024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e du titre"/>
          <p:cNvSpPr txBox="1">
            <a:spLocks noGrp="1"/>
          </p:cNvSpPr>
          <p:nvPr>
            <p:ph type="title"/>
          </p:nvPr>
        </p:nvSpPr>
        <p:spPr>
          <a:xfrm>
            <a:off x="609600" y="688020"/>
            <a:ext cx="4011086" cy="1162051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Texte du titre</a:t>
            </a:r>
          </a:p>
        </p:txBody>
      </p:sp>
      <p:sp>
        <p:nvSpPr>
          <p:cNvPr id="113" name="Texte niveau 1…"/>
          <p:cNvSpPr txBox="1">
            <a:spLocks noGrp="1"/>
          </p:cNvSpPr>
          <p:nvPr>
            <p:ph type="body" idx="1"/>
          </p:nvPr>
        </p:nvSpPr>
        <p:spPr>
          <a:xfrm>
            <a:off x="4766733" y="688019"/>
            <a:ext cx="6815667" cy="585311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4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609599" y="1850070"/>
            <a:ext cx="4011087" cy="46910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endParaRPr/>
          </a:p>
        </p:txBody>
      </p:sp>
      <p:sp>
        <p:nvSpPr>
          <p:cNvPr id="11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e du titre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Texte du titre</a:t>
            </a:r>
          </a:p>
        </p:txBody>
      </p:sp>
      <p:sp>
        <p:nvSpPr>
          <p:cNvPr id="123" name="Espace réservé pour une image  2"/>
          <p:cNvSpPr>
            <a:spLocks noGrp="1"/>
          </p:cNvSpPr>
          <p:nvPr>
            <p:ph type="pic" sz="half" idx="21"/>
          </p:nvPr>
        </p:nvSpPr>
        <p:spPr>
          <a:xfrm>
            <a:off x="2389718" y="612775"/>
            <a:ext cx="73152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7"/>
            <a:ext cx="7315201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9" descr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117" y="1339113"/>
            <a:ext cx="4315134" cy="11093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Connecteur droit 4"/>
          <p:cNvSpPr/>
          <p:nvPr/>
        </p:nvSpPr>
        <p:spPr>
          <a:xfrm flipH="1" flipV="1">
            <a:off x="-2" y="3800473"/>
            <a:ext cx="12192003" cy="4"/>
          </a:xfrm>
          <a:prstGeom prst="line">
            <a:avLst/>
          </a:prstGeom>
          <a:ln w="12700">
            <a:solidFill>
              <a:srgbClr val="313E56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" name="Rectangle 6"/>
          <p:cNvSpPr/>
          <p:nvPr/>
        </p:nvSpPr>
        <p:spPr>
          <a:xfrm>
            <a:off x="423334" y="82550"/>
            <a:ext cx="2110317" cy="5603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4116191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63084" y="3144588"/>
            <a:ext cx="10363201" cy="1806629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t>Texte du titre</a:t>
            </a:r>
          </a:p>
        </p:txBody>
      </p:sp>
      <p:sp>
        <p:nvSpPr>
          <p:cNvPr id="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1" descr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18" y="146954"/>
            <a:ext cx="1790784" cy="4603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" name="Group 9"/>
          <p:cNvGrpSpPr/>
          <p:nvPr/>
        </p:nvGrpSpPr>
        <p:grpSpPr>
          <a:xfrm>
            <a:off x="218974" y="742420"/>
            <a:ext cx="1790786" cy="5916441"/>
            <a:chOff x="0" y="0"/>
            <a:chExt cx="1790785" cy="5916440"/>
          </a:xfrm>
        </p:grpSpPr>
        <p:sp>
          <p:nvSpPr>
            <p:cNvPr id="65" name="Freeform 10"/>
            <p:cNvSpPr/>
            <p:nvPr/>
          </p:nvSpPr>
          <p:spPr>
            <a:xfrm rot="5400000">
              <a:off x="-1697342" y="1697340"/>
              <a:ext cx="5182434" cy="17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7" y="0"/>
                  </a:moveTo>
                  <a:lnTo>
                    <a:pt x="270" y="0"/>
                  </a:lnTo>
                  <a:lnTo>
                    <a:pt x="199" y="110"/>
                  </a:lnTo>
                  <a:lnTo>
                    <a:pt x="24" y="1394"/>
                  </a:lnTo>
                  <a:lnTo>
                    <a:pt x="0" y="2530"/>
                  </a:lnTo>
                  <a:lnTo>
                    <a:pt x="14" y="2897"/>
                  </a:lnTo>
                  <a:lnTo>
                    <a:pt x="166" y="4144"/>
                  </a:lnTo>
                  <a:lnTo>
                    <a:pt x="365" y="4987"/>
                  </a:lnTo>
                  <a:lnTo>
                    <a:pt x="446" y="5281"/>
                  </a:lnTo>
                  <a:lnTo>
                    <a:pt x="607" y="5794"/>
                  </a:lnTo>
                  <a:lnTo>
                    <a:pt x="692" y="6088"/>
                  </a:lnTo>
                  <a:lnTo>
                    <a:pt x="745" y="6234"/>
                  </a:lnTo>
                  <a:lnTo>
                    <a:pt x="858" y="6601"/>
                  </a:lnTo>
                  <a:lnTo>
                    <a:pt x="920" y="6784"/>
                  </a:lnTo>
                  <a:lnTo>
                    <a:pt x="987" y="6968"/>
                  </a:lnTo>
                  <a:lnTo>
                    <a:pt x="1053" y="7188"/>
                  </a:lnTo>
                  <a:lnTo>
                    <a:pt x="1124" y="7371"/>
                  </a:lnTo>
                  <a:lnTo>
                    <a:pt x="1195" y="7591"/>
                  </a:lnTo>
                  <a:lnTo>
                    <a:pt x="1271" y="7811"/>
                  </a:lnTo>
                  <a:lnTo>
                    <a:pt x="1523" y="8471"/>
                  </a:lnTo>
                  <a:lnTo>
                    <a:pt x="1703" y="8911"/>
                  </a:lnTo>
                  <a:lnTo>
                    <a:pt x="1798" y="9168"/>
                  </a:lnTo>
                  <a:lnTo>
                    <a:pt x="1897" y="9425"/>
                  </a:lnTo>
                  <a:lnTo>
                    <a:pt x="2002" y="9645"/>
                  </a:lnTo>
                  <a:lnTo>
                    <a:pt x="2272" y="10305"/>
                  </a:lnTo>
                  <a:lnTo>
                    <a:pt x="2926" y="11772"/>
                  </a:lnTo>
                  <a:lnTo>
                    <a:pt x="3092" y="12102"/>
                  </a:lnTo>
                  <a:lnTo>
                    <a:pt x="3254" y="12469"/>
                  </a:lnTo>
                  <a:lnTo>
                    <a:pt x="4074" y="14119"/>
                  </a:lnTo>
                  <a:lnTo>
                    <a:pt x="5061" y="15879"/>
                  </a:lnTo>
                  <a:lnTo>
                    <a:pt x="6043" y="17419"/>
                  </a:lnTo>
                  <a:lnTo>
                    <a:pt x="6868" y="18520"/>
                  </a:lnTo>
                  <a:lnTo>
                    <a:pt x="7703" y="19436"/>
                  </a:lnTo>
                  <a:lnTo>
                    <a:pt x="7869" y="19583"/>
                  </a:lnTo>
                  <a:lnTo>
                    <a:pt x="8040" y="19766"/>
                  </a:lnTo>
                  <a:lnTo>
                    <a:pt x="8542" y="20206"/>
                  </a:lnTo>
                  <a:lnTo>
                    <a:pt x="8713" y="20316"/>
                  </a:lnTo>
                  <a:lnTo>
                    <a:pt x="8879" y="20463"/>
                  </a:lnTo>
                  <a:lnTo>
                    <a:pt x="9572" y="20903"/>
                  </a:lnTo>
                  <a:lnTo>
                    <a:pt x="9747" y="20977"/>
                  </a:lnTo>
                  <a:lnTo>
                    <a:pt x="9923" y="21087"/>
                  </a:lnTo>
                  <a:lnTo>
                    <a:pt x="10463" y="21307"/>
                  </a:lnTo>
                  <a:lnTo>
                    <a:pt x="10643" y="21343"/>
                  </a:lnTo>
                  <a:lnTo>
                    <a:pt x="10828" y="21417"/>
                  </a:lnTo>
                  <a:lnTo>
                    <a:pt x="11763" y="21600"/>
                  </a:lnTo>
                  <a:lnTo>
                    <a:pt x="12920" y="21600"/>
                  </a:lnTo>
                  <a:lnTo>
                    <a:pt x="13864" y="21417"/>
                  </a:lnTo>
                  <a:lnTo>
                    <a:pt x="14955" y="20977"/>
                  </a:lnTo>
                  <a:lnTo>
                    <a:pt x="15652" y="20537"/>
                  </a:lnTo>
                  <a:lnTo>
                    <a:pt x="15828" y="20390"/>
                  </a:lnTo>
                  <a:lnTo>
                    <a:pt x="15998" y="20280"/>
                  </a:lnTo>
                  <a:lnTo>
                    <a:pt x="16838" y="19546"/>
                  </a:lnTo>
                  <a:lnTo>
                    <a:pt x="17825" y="18446"/>
                  </a:lnTo>
                  <a:lnTo>
                    <a:pt x="18147" y="18006"/>
                  </a:lnTo>
                  <a:lnTo>
                    <a:pt x="18308" y="17823"/>
                  </a:lnTo>
                  <a:lnTo>
                    <a:pt x="18470" y="17566"/>
                  </a:lnTo>
                  <a:lnTo>
                    <a:pt x="18787" y="17126"/>
                  </a:lnTo>
                  <a:lnTo>
                    <a:pt x="18949" y="16869"/>
                  </a:lnTo>
                  <a:lnTo>
                    <a:pt x="19105" y="16649"/>
                  </a:lnTo>
                  <a:lnTo>
                    <a:pt x="19423" y="16136"/>
                  </a:lnTo>
                  <a:lnTo>
                    <a:pt x="19579" y="15842"/>
                  </a:lnTo>
                  <a:lnTo>
                    <a:pt x="19741" y="15586"/>
                  </a:lnTo>
                  <a:lnTo>
                    <a:pt x="20547" y="14119"/>
                  </a:lnTo>
                  <a:lnTo>
                    <a:pt x="21211" y="12799"/>
                  </a:lnTo>
                  <a:lnTo>
                    <a:pt x="21600" y="11955"/>
                  </a:lnTo>
                  <a:lnTo>
                    <a:pt x="11872" y="11955"/>
                  </a:lnTo>
                  <a:lnTo>
                    <a:pt x="11644" y="11919"/>
                  </a:lnTo>
                  <a:lnTo>
                    <a:pt x="11412" y="11919"/>
                  </a:lnTo>
                  <a:lnTo>
                    <a:pt x="11184" y="11845"/>
                  </a:lnTo>
                  <a:lnTo>
                    <a:pt x="10734" y="11772"/>
                  </a:lnTo>
                  <a:lnTo>
                    <a:pt x="10060" y="11552"/>
                  </a:lnTo>
                  <a:lnTo>
                    <a:pt x="9842" y="11442"/>
                  </a:lnTo>
                  <a:lnTo>
                    <a:pt x="9624" y="11368"/>
                  </a:lnTo>
                  <a:lnTo>
                    <a:pt x="9187" y="11148"/>
                  </a:lnTo>
                  <a:lnTo>
                    <a:pt x="8969" y="11002"/>
                  </a:lnTo>
                  <a:lnTo>
                    <a:pt x="8756" y="10892"/>
                  </a:lnTo>
                  <a:lnTo>
                    <a:pt x="8329" y="10598"/>
                  </a:lnTo>
                  <a:lnTo>
                    <a:pt x="8120" y="10415"/>
                  </a:lnTo>
                  <a:lnTo>
                    <a:pt x="7907" y="10268"/>
                  </a:lnTo>
                  <a:lnTo>
                    <a:pt x="7499" y="9902"/>
                  </a:lnTo>
                  <a:lnTo>
                    <a:pt x="7295" y="9755"/>
                  </a:lnTo>
                  <a:lnTo>
                    <a:pt x="6526" y="9021"/>
                  </a:lnTo>
                  <a:lnTo>
                    <a:pt x="5991" y="8471"/>
                  </a:lnTo>
                  <a:lnTo>
                    <a:pt x="5483" y="7921"/>
                  </a:lnTo>
                  <a:lnTo>
                    <a:pt x="5317" y="7701"/>
                  </a:lnTo>
                  <a:lnTo>
                    <a:pt x="5004" y="7334"/>
                  </a:lnTo>
                  <a:lnTo>
                    <a:pt x="4852" y="7151"/>
                  </a:lnTo>
                  <a:lnTo>
                    <a:pt x="4705" y="6931"/>
                  </a:lnTo>
                  <a:lnTo>
                    <a:pt x="4558" y="6748"/>
                  </a:lnTo>
                  <a:lnTo>
                    <a:pt x="4416" y="6528"/>
                  </a:lnTo>
                  <a:lnTo>
                    <a:pt x="4278" y="6344"/>
                  </a:lnTo>
                  <a:lnTo>
                    <a:pt x="4136" y="6124"/>
                  </a:lnTo>
                  <a:lnTo>
                    <a:pt x="3998" y="5941"/>
                  </a:lnTo>
                  <a:lnTo>
                    <a:pt x="3723" y="5501"/>
                  </a:lnTo>
                  <a:lnTo>
                    <a:pt x="3586" y="5317"/>
                  </a:lnTo>
                  <a:lnTo>
                    <a:pt x="2756" y="3997"/>
                  </a:lnTo>
                  <a:lnTo>
                    <a:pt x="2618" y="3741"/>
                  </a:lnTo>
                  <a:lnTo>
                    <a:pt x="2338" y="3301"/>
                  </a:lnTo>
                  <a:lnTo>
                    <a:pt x="2058" y="2787"/>
                  </a:lnTo>
                  <a:lnTo>
                    <a:pt x="1916" y="2567"/>
                  </a:lnTo>
                  <a:lnTo>
                    <a:pt x="1489" y="1797"/>
                  </a:lnTo>
                  <a:lnTo>
                    <a:pt x="1352" y="1577"/>
                  </a:lnTo>
                  <a:lnTo>
                    <a:pt x="1228" y="1357"/>
                  </a:lnTo>
                  <a:lnTo>
                    <a:pt x="1110" y="1137"/>
                  </a:lnTo>
                  <a:lnTo>
                    <a:pt x="996" y="953"/>
                  </a:lnTo>
                  <a:lnTo>
                    <a:pt x="896" y="770"/>
                  </a:lnTo>
                  <a:lnTo>
                    <a:pt x="802" y="623"/>
                  </a:lnTo>
                  <a:lnTo>
                    <a:pt x="711" y="477"/>
                  </a:lnTo>
                  <a:lnTo>
                    <a:pt x="631" y="367"/>
                  </a:lnTo>
                  <a:lnTo>
                    <a:pt x="560" y="257"/>
                  </a:lnTo>
                  <a:lnTo>
                    <a:pt x="493" y="183"/>
                  </a:lnTo>
                  <a:lnTo>
                    <a:pt x="436" y="110"/>
                  </a:lnTo>
                  <a:lnTo>
                    <a:pt x="384" y="37"/>
                  </a:lnTo>
                  <a:lnTo>
                    <a:pt x="337" y="0"/>
                  </a:lnTo>
                </a:path>
              </a:pathLst>
            </a:custGeom>
            <a:solidFill>
              <a:srgbClr val="E7E8E8"/>
            </a:solidFill>
            <a:ln w="9525" cap="flat">
              <a:solidFill>
                <a:srgbClr val="E7E8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" name="Freeform 11"/>
            <p:cNvSpPr/>
            <p:nvPr/>
          </p:nvSpPr>
          <p:spPr>
            <a:xfrm rot="5400000">
              <a:off x="-128540" y="3997115"/>
              <a:ext cx="2846129" cy="992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44" y="0"/>
                  </a:moveTo>
                  <a:lnTo>
                    <a:pt x="20892" y="66"/>
                  </a:lnTo>
                  <a:lnTo>
                    <a:pt x="20823" y="132"/>
                  </a:lnTo>
                  <a:lnTo>
                    <a:pt x="20736" y="264"/>
                  </a:lnTo>
                  <a:lnTo>
                    <a:pt x="20633" y="396"/>
                  </a:lnTo>
                  <a:lnTo>
                    <a:pt x="20512" y="594"/>
                  </a:lnTo>
                  <a:lnTo>
                    <a:pt x="20365" y="859"/>
                  </a:lnTo>
                  <a:lnTo>
                    <a:pt x="20210" y="1123"/>
                  </a:lnTo>
                  <a:lnTo>
                    <a:pt x="20037" y="1387"/>
                  </a:lnTo>
                  <a:lnTo>
                    <a:pt x="19838" y="1717"/>
                  </a:lnTo>
                  <a:lnTo>
                    <a:pt x="19631" y="2114"/>
                  </a:lnTo>
                  <a:lnTo>
                    <a:pt x="19398" y="2510"/>
                  </a:lnTo>
                  <a:lnTo>
                    <a:pt x="19147" y="2906"/>
                  </a:lnTo>
                  <a:lnTo>
                    <a:pt x="18888" y="3369"/>
                  </a:lnTo>
                  <a:lnTo>
                    <a:pt x="18603" y="3897"/>
                  </a:lnTo>
                  <a:lnTo>
                    <a:pt x="18154" y="4690"/>
                  </a:lnTo>
                  <a:lnTo>
                    <a:pt x="17929" y="5020"/>
                  </a:lnTo>
                  <a:lnTo>
                    <a:pt x="17239" y="6209"/>
                  </a:lnTo>
                  <a:lnTo>
                    <a:pt x="16997" y="6539"/>
                  </a:lnTo>
                  <a:lnTo>
                    <a:pt x="16522" y="7332"/>
                  </a:lnTo>
                  <a:lnTo>
                    <a:pt x="16271" y="7662"/>
                  </a:lnTo>
                  <a:lnTo>
                    <a:pt x="15770" y="8455"/>
                  </a:lnTo>
                  <a:lnTo>
                    <a:pt x="15520" y="8785"/>
                  </a:lnTo>
                  <a:lnTo>
                    <a:pt x="15002" y="9578"/>
                  </a:lnTo>
                  <a:lnTo>
                    <a:pt x="14734" y="9908"/>
                  </a:lnTo>
                  <a:lnTo>
                    <a:pt x="14475" y="10305"/>
                  </a:lnTo>
                  <a:lnTo>
                    <a:pt x="13378" y="11890"/>
                  </a:lnTo>
                  <a:lnTo>
                    <a:pt x="13093" y="12220"/>
                  </a:lnTo>
                  <a:lnTo>
                    <a:pt x="12212" y="13409"/>
                  </a:lnTo>
                  <a:lnTo>
                    <a:pt x="11910" y="13739"/>
                  </a:lnTo>
                  <a:lnTo>
                    <a:pt x="11288" y="14532"/>
                  </a:lnTo>
                  <a:lnTo>
                    <a:pt x="10968" y="14862"/>
                  </a:lnTo>
                  <a:lnTo>
                    <a:pt x="10649" y="15259"/>
                  </a:lnTo>
                  <a:lnTo>
                    <a:pt x="10321" y="15589"/>
                  </a:lnTo>
                  <a:lnTo>
                    <a:pt x="9984" y="15985"/>
                  </a:lnTo>
                  <a:lnTo>
                    <a:pt x="9302" y="16646"/>
                  </a:lnTo>
                  <a:lnTo>
                    <a:pt x="7505" y="18297"/>
                  </a:lnTo>
                  <a:lnTo>
                    <a:pt x="7134" y="18561"/>
                  </a:lnTo>
                  <a:lnTo>
                    <a:pt x="6754" y="18892"/>
                  </a:lnTo>
                  <a:lnTo>
                    <a:pt x="5225" y="19949"/>
                  </a:lnTo>
                  <a:lnTo>
                    <a:pt x="3662" y="20741"/>
                  </a:lnTo>
                  <a:lnTo>
                    <a:pt x="2055" y="21270"/>
                  </a:lnTo>
                  <a:lnTo>
                    <a:pt x="1650" y="21336"/>
                  </a:lnTo>
                  <a:lnTo>
                    <a:pt x="1244" y="21468"/>
                  </a:lnTo>
                  <a:lnTo>
                    <a:pt x="829" y="21534"/>
                  </a:lnTo>
                  <a:lnTo>
                    <a:pt x="415" y="21534"/>
                  </a:lnTo>
                  <a:lnTo>
                    <a:pt x="0" y="21600"/>
                  </a:lnTo>
                  <a:lnTo>
                    <a:pt x="16029" y="21600"/>
                  </a:lnTo>
                  <a:lnTo>
                    <a:pt x="16565" y="20477"/>
                  </a:lnTo>
                  <a:lnTo>
                    <a:pt x="16884" y="19750"/>
                  </a:lnTo>
                  <a:lnTo>
                    <a:pt x="17204" y="19090"/>
                  </a:lnTo>
                  <a:lnTo>
                    <a:pt x="17532" y="18363"/>
                  </a:lnTo>
                  <a:lnTo>
                    <a:pt x="17860" y="17571"/>
                  </a:lnTo>
                  <a:lnTo>
                    <a:pt x="18042" y="17108"/>
                  </a:lnTo>
                  <a:lnTo>
                    <a:pt x="18223" y="16712"/>
                  </a:lnTo>
                  <a:lnTo>
                    <a:pt x="18396" y="16250"/>
                  </a:lnTo>
                  <a:lnTo>
                    <a:pt x="18569" y="15853"/>
                  </a:lnTo>
                  <a:lnTo>
                    <a:pt x="18733" y="15457"/>
                  </a:lnTo>
                  <a:lnTo>
                    <a:pt x="18888" y="14994"/>
                  </a:lnTo>
                  <a:lnTo>
                    <a:pt x="19044" y="14598"/>
                  </a:lnTo>
                  <a:lnTo>
                    <a:pt x="19190" y="14268"/>
                  </a:lnTo>
                  <a:lnTo>
                    <a:pt x="19467" y="13475"/>
                  </a:lnTo>
                  <a:lnTo>
                    <a:pt x="19596" y="13145"/>
                  </a:lnTo>
                  <a:lnTo>
                    <a:pt x="19726" y="12749"/>
                  </a:lnTo>
                  <a:lnTo>
                    <a:pt x="20166" y="11428"/>
                  </a:lnTo>
                  <a:lnTo>
                    <a:pt x="20270" y="11097"/>
                  </a:lnTo>
                  <a:lnTo>
                    <a:pt x="20486" y="10371"/>
                  </a:lnTo>
                  <a:lnTo>
                    <a:pt x="20624" y="9908"/>
                  </a:lnTo>
                  <a:lnTo>
                    <a:pt x="20754" y="9512"/>
                  </a:lnTo>
                  <a:lnTo>
                    <a:pt x="20883" y="9050"/>
                  </a:lnTo>
                  <a:lnTo>
                    <a:pt x="21237" y="7530"/>
                  </a:lnTo>
                  <a:lnTo>
                    <a:pt x="21496" y="5813"/>
                  </a:lnTo>
                  <a:lnTo>
                    <a:pt x="21600" y="3633"/>
                  </a:lnTo>
                  <a:lnTo>
                    <a:pt x="21574" y="2642"/>
                  </a:lnTo>
                  <a:lnTo>
                    <a:pt x="21367" y="661"/>
                  </a:lnTo>
                  <a:lnTo>
                    <a:pt x="21108" y="66"/>
                  </a:lnTo>
                  <a:lnTo>
                    <a:pt x="20944" y="0"/>
                  </a:lnTo>
                </a:path>
              </a:pathLst>
            </a:custGeom>
            <a:solidFill>
              <a:srgbClr val="E7E8E8"/>
            </a:solidFill>
            <a:ln w="9525" cap="flat">
              <a:solidFill>
                <a:srgbClr val="E7E8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8" name="Ellipse 4"/>
          <p:cNvSpPr/>
          <p:nvPr/>
        </p:nvSpPr>
        <p:spPr>
          <a:xfrm>
            <a:off x="11017250" y="244475"/>
            <a:ext cx="334437" cy="252417"/>
          </a:xfrm>
          <a:prstGeom prst="ellipse">
            <a:avLst/>
          </a:prstGeom>
          <a:solidFill>
            <a:srgbClr val="313E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Connecteur droit 8"/>
          <p:cNvSpPr/>
          <p:nvPr/>
        </p:nvSpPr>
        <p:spPr>
          <a:xfrm flipV="1">
            <a:off x="11188699" y="-1"/>
            <a:ext cx="3" cy="260353"/>
          </a:xfrm>
          <a:prstGeom prst="line">
            <a:avLst/>
          </a:prstGeom>
          <a:ln w="12700">
            <a:solidFill>
              <a:srgbClr val="313E56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80127" y="269475"/>
            <a:ext cx="217149" cy="2024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09601" y="1600200"/>
            <a:ext cx="4989292" cy="4525964"/>
          </a:xfrm>
          <a:prstGeom prst="rect">
            <a:avLst/>
          </a:prstGeom>
        </p:spPr>
        <p:txBody>
          <a:bodyPr lIns="0" tIns="0" rIns="0" bIns="0"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8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4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</a:pPr>
            <a:endParaRPr/>
          </a:p>
        </p:txBody>
      </p:sp>
      <p:sp>
        <p:nvSpPr>
          <p:cNvPr id="8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9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9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418" y="146954"/>
            <a:ext cx="1790784" cy="4603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9"/>
          <p:cNvGrpSpPr/>
          <p:nvPr/>
        </p:nvGrpSpPr>
        <p:grpSpPr>
          <a:xfrm>
            <a:off x="218974" y="742420"/>
            <a:ext cx="1790786" cy="5916441"/>
            <a:chOff x="0" y="0"/>
            <a:chExt cx="1790785" cy="5916440"/>
          </a:xfrm>
        </p:grpSpPr>
        <p:sp>
          <p:nvSpPr>
            <p:cNvPr id="3" name="Freeform 10"/>
            <p:cNvSpPr/>
            <p:nvPr/>
          </p:nvSpPr>
          <p:spPr>
            <a:xfrm rot="5400000">
              <a:off x="-1697342" y="1697340"/>
              <a:ext cx="5182434" cy="17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7" y="0"/>
                  </a:moveTo>
                  <a:lnTo>
                    <a:pt x="270" y="0"/>
                  </a:lnTo>
                  <a:lnTo>
                    <a:pt x="199" y="110"/>
                  </a:lnTo>
                  <a:lnTo>
                    <a:pt x="24" y="1394"/>
                  </a:lnTo>
                  <a:lnTo>
                    <a:pt x="0" y="2530"/>
                  </a:lnTo>
                  <a:lnTo>
                    <a:pt x="14" y="2897"/>
                  </a:lnTo>
                  <a:lnTo>
                    <a:pt x="166" y="4144"/>
                  </a:lnTo>
                  <a:lnTo>
                    <a:pt x="365" y="4987"/>
                  </a:lnTo>
                  <a:lnTo>
                    <a:pt x="446" y="5281"/>
                  </a:lnTo>
                  <a:lnTo>
                    <a:pt x="607" y="5794"/>
                  </a:lnTo>
                  <a:lnTo>
                    <a:pt x="692" y="6088"/>
                  </a:lnTo>
                  <a:lnTo>
                    <a:pt x="745" y="6234"/>
                  </a:lnTo>
                  <a:lnTo>
                    <a:pt x="858" y="6601"/>
                  </a:lnTo>
                  <a:lnTo>
                    <a:pt x="920" y="6784"/>
                  </a:lnTo>
                  <a:lnTo>
                    <a:pt x="987" y="6968"/>
                  </a:lnTo>
                  <a:lnTo>
                    <a:pt x="1053" y="7188"/>
                  </a:lnTo>
                  <a:lnTo>
                    <a:pt x="1124" y="7371"/>
                  </a:lnTo>
                  <a:lnTo>
                    <a:pt x="1195" y="7591"/>
                  </a:lnTo>
                  <a:lnTo>
                    <a:pt x="1271" y="7811"/>
                  </a:lnTo>
                  <a:lnTo>
                    <a:pt x="1523" y="8471"/>
                  </a:lnTo>
                  <a:lnTo>
                    <a:pt x="1703" y="8911"/>
                  </a:lnTo>
                  <a:lnTo>
                    <a:pt x="1798" y="9168"/>
                  </a:lnTo>
                  <a:lnTo>
                    <a:pt x="1897" y="9425"/>
                  </a:lnTo>
                  <a:lnTo>
                    <a:pt x="2002" y="9645"/>
                  </a:lnTo>
                  <a:lnTo>
                    <a:pt x="2272" y="10305"/>
                  </a:lnTo>
                  <a:lnTo>
                    <a:pt x="2926" y="11772"/>
                  </a:lnTo>
                  <a:lnTo>
                    <a:pt x="3092" y="12102"/>
                  </a:lnTo>
                  <a:lnTo>
                    <a:pt x="3254" y="12469"/>
                  </a:lnTo>
                  <a:lnTo>
                    <a:pt x="4074" y="14119"/>
                  </a:lnTo>
                  <a:lnTo>
                    <a:pt x="5061" y="15879"/>
                  </a:lnTo>
                  <a:lnTo>
                    <a:pt x="6043" y="17419"/>
                  </a:lnTo>
                  <a:lnTo>
                    <a:pt x="6868" y="18520"/>
                  </a:lnTo>
                  <a:lnTo>
                    <a:pt x="7703" y="19436"/>
                  </a:lnTo>
                  <a:lnTo>
                    <a:pt x="7869" y="19583"/>
                  </a:lnTo>
                  <a:lnTo>
                    <a:pt x="8040" y="19766"/>
                  </a:lnTo>
                  <a:lnTo>
                    <a:pt x="8542" y="20206"/>
                  </a:lnTo>
                  <a:lnTo>
                    <a:pt x="8713" y="20316"/>
                  </a:lnTo>
                  <a:lnTo>
                    <a:pt x="8879" y="20463"/>
                  </a:lnTo>
                  <a:lnTo>
                    <a:pt x="9572" y="20903"/>
                  </a:lnTo>
                  <a:lnTo>
                    <a:pt x="9747" y="20977"/>
                  </a:lnTo>
                  <a:lnTo>
                    <a:pt x="9923" y="21087"/>
                  </a:lnTo>
                  <a:lnTo>
                    <a:pt x="10463" y="21307"/>
                  </a:lnTo>
                  <a:lnTo>
                    <a:pt x="10643" y="21343"/>
                  </a:lnTo>
                  <a:lnTo>
                    <a:pt x="10828" y="21417"/>
                  </a:lnTo>
                  <a:lnTo>
                    <a:pt x="11763" y="21600"/>
                  </a:lnTo>
                  <a:lnTo>
                    <a:pt x="12920" y="21600"/>
                  </a:lnTo>
                  <a:lnTo>
                    <a:pt x="13864" y="21417"/>
                  </a:lnTo>
                  <a:lnTo>
                    <a:pt x="14955" y="20977"/>
                  </a:lnTo>
                  <a:lnTo>
                    <a:pt x="15652" y="20537"/>
                  </a:lnTo>
                  <a:lnTo>
                    <a:pt x="15828" y="20390"/>
                  </a:lnTo>
                  <a:lnTo>
                    <a:pt x="15998" y="20280"/>
                  </a:lnTo>
                  <a:lnTo>
                    <a:pt x="16838" y="19546"/>
                  </a:lnTo>
                  <a:lnTo>
                    <a:pt x="17825" y="18446"/>
                  </a:lnTo>
                  <a:lnTo>
                    <a:pt x="18147" y="18006"/>
                  </a:lnTo>
                  <a:lnTo>
                    <a:pt x="18308" y="17823"/>
                  </a:lnTo>
                  <a:lnTo>
                    <a:pt x="18470" y="17566"/>
                  </a:lnTo>
                  <a:lnTo>
                    <a:pt x="18787" y="17126"/>
                  </a:lnTo>
                  <a:lnTo>
                    <a:pt x="18949" y="16869"/>
                  </a:lnTo>
                  <a:lnTo>
                    <a:pt x="19105" y="16649"/>
                  </a:lnTo>
                  <a:lnTo>
                    <a:pt x="19423" y="16136"/>
                  </a:lnTo>
                  <a:lnTo>
                    <a:pt x="19579" y="15842"/>
                  </a:lnTo>
                  <a:lnTo>
                    <a:pt x="19741" y="15586"/>
                  </a:lnTo>
                  <a:lnTo>
                    <a:pt x="20547" y="14119"/>
                  </a:lnTo>
                  <a:lnTo>
                    <a:pt x="21211" y="12799"/>
                  </a:lnTo>
                  <a:lnTo>
                    <a:pt x="21600" y="11955"/>
                  </a:lnTo>
                  <a:lnTo>
                    <a:pt x="11872" y="11955"/>
                  </a:lnTo>
                  <a:lnTo>
                    <a:pt x="11644" y="11919"/>
                  </a:lnTo>
                  <a:lnTo>
                    <a:pt x="11412" y="11919"/>
                  </a:lnTo>
                  <a:lnTo>
                    <a:pt x="11184" y="11845"/>
                  </a:lnTo>
                  <a:lnTo>
                    <a:pt x="10734" y="11772"/>
                  </a:lnTo>
                  <a:lnTo>
                    <a:pt x="10060" y="11552"/>
                  </a:lnTo>
                  <a:lnTo>
                    <a:pt x="9842" y="11442"/>
                  </a:lnTo>
                  <a:lnTo>
                    <a:pt x="9624" y="11368"/>
                  </a:lnTo>
                  <a:lnTo>
                    <a:pt x="9187" y="11148"/>
                  </a:lnTo>
                  <a:lnTo>
                    <a:pt x="8969" y="11002"/>
                  </a:lnTo>
                  <a:lnTo>
                    <a:pt x="8756" y="10892"/>
                  </a:lnTo>
                  <a:lnTo>
                    <a:pt x="8329" y="10598"/>
                  </a:lnTo>
                  <a:lnTo>
                    <a:pt x="8120" y="10415"/>
                  </a:lnTo>
                  <a:lnTo>
                    <a:pt x="7907" y="10268"/>
                  </a:lnTo>
                  <a:lnTo>
                    <a:pt x="7499" y="9902"/>
                  </a:lnTo>
                  <a:lnTo>
                    <a:pt x="7295" y="9755"/>
                  </a:lnTo>
                  <a:lnTo>
                    <a:pt x="6526" y="9021"/>
                  </a:lnTo>
                  <a:lnTo>
                    <a:pt x="5991" y="8471"/>
                  </a:lnTo>
                  <a:lnTo>
                    <a:pt x="5483" y="7921"/>
                  </a:lnTo>
                  <a:lnTo>
                    <a:pt x="5317" y="7701"/>
                  </a:lnTo>
                  <a:lnTo>
                    <a:pt x="5004" y="7334"/>
                  </a:lnTo>
                  <a:lnTo>
                    <a:pt x="4852" y="7151"/>
                  </a:lnTo>
                  <a:lnTo>
                    <a:pt x="4705" y="6931"/>
                  </a:lnTo>
                  <a:lnTo>
                    <a:pt x="4558" y="6748"/>
                  </a:lnTo>
                  <a:lnTo>
                    <a:pt x="4416" y="6528"/>
                  </a:lnTo>
                  <a:lnTo>
                    <a:pt x="4278" y="6344"/>
                  </a:lnTo>
                  <a:lnTo>
                    <a:pt x="4136" y="6124"/>
                  </a:lnTo>
                  <a:lnTo>
                    <a:pt x="3998" y="5941"/>
                  </a:lnTo>
                  <a:lnTo>
                    <a:pt x="3723" y="5501"/>
                  </a:lnTo>
                  <a:lnTo>
                    <a:pt x="3586" y="5317"/>
                  </a:lnTo>
                  <a:lnTo>
                    <a:pt x="2756" y="3997"/>
                  </a:lnTo>
                  <a:lnTo>
                    <a:pt x="2618" y="3741"/>
                  </a:lnTo>
                  <a:lnTo>
                    <a:pt x="2338" y="3301"/>
                  </a:lnTo>
                  <a:lnTo>
                    <a:pt x="2058" y="2787"/>
                  </a:lnTo>
                  <a:lnTo>
                    <a:pt x="1916" y="2567"/>
                  </a:lnTo>
                  <a:lnTo>
                    <a:pt x="1489" y="1797"/>
                  </a:lnTo>
                  <a:lnTo>
                    <a:pt x="1352" y="1577"/>
                  </a:lnTo>
                  <a:lnTo>
                    <a:pt x="1228" y="1357"/>
                  </a:lnTo>
                  <a:lnTo>
                    <a:pt x="1110" y="1137"/>
                  </a:lnTo>
                  <a:lnTo>
                    <a:pt x="996" y="953"/>
                  </a:lnTo>
                  <a:lnTo>
                    <a:pt x="896" y="770"/>
                  </a:lnTo>
                  <a:lnTo>
                    <a:pt x="802" y="623"/>
                  </a:lnTo>
                  <a:lnTo>
                    <a:pt x="711" y="477"/>
                  </a:lnTo>
                  <a:lnTo>
                    <a:pt x="631" y="367"/>
                  </a:lnTo>
                  <a:lnTo>
                    <a:pt x="560" y="257"/>
                  </a:lnTo>
                  <a:lnTo>
                    <a:pt x="493" y="183"/>
                  </a:lnTo>
                  <a:lnTo>
                    <a:pt x="436" y="110"/>
                  </a:lnTo>
                  <a:lnTo>
                    <a:pt x="384" y="37"/>
                  </a:lnTo>
                  <a:lnTo>
                    <a:pt x="337" y="0"/>
                  </a:lnTo>
                </a:path>
              </a:pathLst>
            </a:custGeom>
            <a:solidFill>
              <a:srgbClr val="E7E8E8"/>
            </a:solidFill>
            <a:ln w="9525" cap="flat">
              <a:solidFill>
                <a:srgbClr val="E7E8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" name="Freeform 11"/>
            <p:cNvSpPr/>
            <p:nvPr/>
          </p:nvSpPr>
          <p:spPr>
            <a:xfrm rot="5400000">
              <a:off x="-128540" y="3997115"/>
              <a:ext cx="2846129" cy="992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44" y="0"/>
                  </a:moveTo>
                  <a:lnTo>
                    <a:pt x="20892" y="66"/>
                  </a:lnTo>
                  <a:lnTo>
                    <a:pt x="20823" y="132"/>
                  </a:lnTo>
                  <a:lnTo>
                    <a:pt x="20736" y="264"/>
                  </a:lnTo>
                  <a:lnTo>
                    <a:pt x="20633" y="396"/>
                  </a:lnTo>
                  <a:lnTo>
                    <a:pt x="20512" y="594"/>
                  </a:lnTo>
                  <a:lnTo>
                    <a:pt x="20365" y="859"/>
                  </a:lnTo>
                  <a:lnTo>
                    <a:pt x="20210" y="1123"/>
                  </a:lnTo>
                  <a:lnTo>
                    <a:pt x="20037" y="1387"/>
                  </a:lnTo>
                  <a:lnTo>
                    <a:pt x="19838" y="1717"/>
                  </a:lnTo>
                  <a:lnTo>
                    <a:pt x="19631" y="2114"/>
                  </a:lnTo>
                  <a:lnTo>
                    <a:pt x="19398" y="2510"/>
                  </a:lnTo>
                  <a:lnTo>
                    <a:pt x="19147" y="2906"/>
                  </a:lnTo>
                  <a:lnTo>
                    <a:pt x="18888" y="3369"/>
                  </a:lnTo>
                  <a:lnTo>
                    <a:pt x="18603" y="3897"/>
                  </a:lnTo>
                  <a:lnTo>
                    <a:pt x="18154" y="4690"/>
                  </a:lnTo>
                  <a:lnTo>
                    <a:pt x="17929" y="5020"/>
                  </a:lnTo>
                  <a:lnTo>
                    <a:pt x="17239" y="6209"/>
                  </a:lnTo>
                  <a:lnTo>
                    <a:pt x="16997" y="6539"/>
                  </a:lnTo>
                  <a:lnTo>
                    <a:pt x="16522" y="7332"/>
                  </a:lnTo>
                  <a:lnTo>
                    <a:pt x="16271" y="7662"/>
                  </a:lnTo>
                  <a:lnTo>
                    <a:pt x="15770" y="8455"/>
                  </a:lnTo>
                  <a:lnTo>
                    <a:pt x="15520" y="8785"/>
                  </a:lnTo>
                  <a:lnTo>
                    <a:pt x="15002" y="9578"/>
                  </a:lnTo>
                  <a:lnTo>
                    <a:pt x="14734" y="9908"/>
                  </a:lnTo>
                  <a:lnTo>
                    <a:pt x="14475" y="10305"/>
                  </a:lnTo>
                  <a:lnTo>
                    <a:pt x="13378" y="11890"/>
                  </a:lnTo>
                  <a:lnTo>
                    <a:pt x="13093" y="12220"/>
                  </a:lnTo>
                  <a:lnTo>
                    <a:pt x="12212" y="13409"/>
                  </a:lnTo>
                  <a:lnTo>
                    <a:pt x="11910" y="13739"/>
                  </a:lnTo>
                  <a:lnTo>
                    <a:pt x="11288" y="14532"/>
                  </a:lnTo>
                  <a:lnTo>
                    <a:pt x="10968" y="14862"/>
                  </a:lnTo>
                  <a:lnTo>
                    <a:pt x="10649" y="15259"/>
                  </a:lnTo>
                  <a:lnTo>
                    <a:pt x="10321" y="15589"/>
                  </a:lnTo>
                  <a:lnTo>
                    <a:pt x="9984" y="15985"/>
                  </a:lnTo>
                  <a:lnTo>
                    <a:pt x="9302" y="16646"/>
                  </a:lnTo>
                  <a:lnTo>
                    <a:pt x="7505" y="18297"/>
                  </a:lnTo>
                  <a:lnTo>
                    <a:pt x="7134" y="18561"/>
                  </a:lnTo>
                  <a:lnTo>
                    <a:pt x="6754" y="18892"/>
                  </a:lnTo>
                  <a:lnTo>
                    <a:pt x="5225" y="19949"/>
                  </a:lnTo>
                  <a:lnTo>
                    <a:pt x="3662" y="20741"/>
                  </a:lnTo>
                  <a:lnTo>
                    <a:pt x="2055" y="21270"/>
                  </a:lnTo>
                  <a:lnTo>
                    <a:pt x="1650" y="21336"/>
                  </a:lnTo>
                  <a:lnTo>
                    <a:pt x="1244" y="21468"/>
                  </a:lnTo>
                  <a:lnTo>
                    <a:pt x="829" y="21534"/>
                  </a:lnTo>
                  <a:lnTo>
                    <a:pt x="415" y="21534"/>
                  </a:lnTo>
                  <a:lnTo>
                    <a:pt x="0" y="21600"/>
                  </a:lnTo>
                  <a:lnTo>
                    <a:pt x="16029" y="21600"/>
                  </a:lnTo>
                  <a:lnTo>
                    <a:pt x="16565" y="20477"/>
                  </a:lnTo>
                  <a:lnTo>
                    <a:pt x="16884" y="19750"/>
                  </a:lnTo>
                  <a:lnTo>
                    <a:pt x="17204" y="19090"/>
                  </a:lnTo>
                  <a:lnTo>
                    <a:pt x="17532" y="18363"/>
                  </a:lnTo>
                  <a:lnTo>
                    <a:pt x="17860" y="17571"/>
                  </a:lnTo>
                  <a:lnTo>
                    <a:pt x="18042" y="17108"/>
                  </a:lnTo>
                  <a:lnTo>
                    <a:pt x="18223" y="16712"/>
                  </a:lnTo>
                  <a:lnTo>
                    <a:pt x="18396" y="16250"/>
                  </a:lnTo>
                  <a:lnTo>
                    <a:pt x="18569" y="15853"/>
                  </a:lnTo>
                  <a:lnTo>
                    <a:pt x="18733" y="15457"/>
                  </a:lnTo>
                  <a:lnTo>
                    <a:pt x="18888" y="14994"/>
                  </a:lnTo>
                  <a:lnTo>
                    <a:pt x="19044" y="14598"/>
                  </a:lnTo>
                  <a:lnTo>
                    <a:pt x="19190" y="14268"/>
                  </a:lnTo>
                  <a:lnTo>
                    <a:pt x="19467" y="13475"/>
                  </a:lnTo>
                  <a:lnTo>
                    <a:pt x="19596" y="13145"/>
                  </a:lnTo>
                  <a:lnTo>
                    <a:pt x="19726" y="12749"/>
                  </a:lnTo>
                  <a:lnTo>
                    <a:pt x="20166" y="11428"/>
                  </a:lnTo>
                  <a:lnTo>
                    <a:pt x="20270" y="11097"/>
                  </a:lnTo>
                  <a:lnTo>
                    <a:pt x="20486" y="10371"/>
                  </a:lnTo>
                  <a:lnTo>
                    <a:pt x="20624" y="9908"/>
                  </a:lnTo>
                  <a:lnTo>
                    <a:pt x="20754" y="9512"/>
                  </a:lnTo>
                  <a:lnTo>
                    <a:pt x="20883" y="9050"/>
                  </a:lnTo>
                  <a:lnTo>
                    <a:pt x="21237" y="7530"/>
                  </a:lnTo>
                  <a:lnTo>
                    <a:pt x="21496" y="5813"/>
                  </a:lnTo>
                  <a:lnTo>
                    <a:pt x="21600" y="3633"/>
                  </a:lnTo>
                  <a:lnTo>
                    <a:pt x="21574" y="2642"/>
                  </a:lnTo>
                  <a:lnTo>
                    <a:pt x="21367" y="661"/>
                  </a:lnTo>
                  <a:lnTo>
                    <a:pt x="21108" y="66"/>
                  </a:lnTo>
                  <a:lnTo>
                    <a:pt x="20944" y="0"/>
                  </a:lnTo>
                </a:path>
              </a:pathLst>
            </a:custGeom>
            <a:solidFill>
              <a:srgbClr val="E7E8E8"/>
            </a:solidFill>
            <a:ln w="9525" cap="flat">
              <a:solidFill>
                <a:srgbClr val="E7E8E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" name="Ellipse 4"/>
          <p:cNvSpPr/>
          <p:nvPr/>
        </p:nvSpPr>
        <p:spPr>
          <a:xfrm>
            <a:off x="11017250" y="244475"/>
            <a:ext cx="334437" cy="252418"/>
          </a:xfrm>
          <a:prstGeom prst="ellipse">
            <a:avLst/>
          </a:prstGeom>
          <a:solidFill>
            <a:srgbClr val="313E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Connecteur droit 8"/>
          <p:cNvSpPr/>
          <p:nvPr/>
        </p:nvSpPr>
        <p:spPr>
          <a:xfrm flipV="1">
            <a:off x="11188699" y="-1"/>
            <a:ext cx="2" cy="260353"/>
          </a:xfrm>
          <a:prstGeom prst="line">
            <a:avLst/>
          </a:prstGeom>
          <a:ln w="12700">
            <a:solidFill>
              <a:srgbClr val="313E56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" name="Texte niveau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" name="Texte du titre"/>
          <p:cNvSpPr txBox="1">
            <a:spLocks noGrp="1"/>
          </p:cNvSpPr>
          <p:nvPr>
            <p:ph type="title"/>
          </p:nvPr>
        </p:nvSpPr>
        <p:spPr>
          <a:xfrm>
            <a:off x="609600" y="842962"/>
            <a:ext cx="10972800" cy="642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Texte du titre</a:t>
            </a:r>
          </a:p>
        </p:txBody>
      </p:sp>
      <p:sp>
        <p:nvSpPr>
          <p:cNvPr id="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80127" y="269475"/>
            <a:ext cx="217149" cy="202416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313E56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313E56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313E56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313E56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313E56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313E56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313E56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313E56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313E56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914400" marR="0" indent="-45720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80000"/>
        <a:buFont typeface="Arial"/>
        <a:buAutoNum type="circleNumDbPlain"/>
        <a:tabLst/>
        <a:defRPr sz="1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00150" marR="0" indent="-28575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◉"/>
        <a:tabLst/>
        <a:defRPr sz="1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00200" marR="0" indent="-22860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30000"/>
        <a:buFont typeface="Arial"/>
        <a:buChar char="•"/>
        <a:tabLst/>
        <a:defRPr sz="1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057400" marR="0" indent="-22860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sz="1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446020" marR="0" indent="-16002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03220" marR="0" indent="-16002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360420" marR="0" indent="-16002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817620" marR="0" indent="-160020" algn="l" defTabSz="4572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sz="1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tif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re 1"/>
          <p:cNvSpPr txBox="1">
            <a:spLocks noGrp="1"/>
          </p:cNvSpPr>
          <p:nvPr>
            <p:ph type="ctrTitle"/>
          </p:nvPr>
        </p:nvSpPr>
        <p:spPr>
          <a:xfrm>
            <a:off x="2209800" y="2349500"/>
            <a:ext cx="7772400" cy="2913065"/>
          </a:xfrm>
          <a:prstGeom prst="rect">
            <a:avLst/>
          </a:prstGeom>
        </p:spPr>
        <p:txBody>
          <a:bodyPr/>
          <a:lstStyle/>
          <a:p>
            <a:r>
              <a:t>Inst’AMU</a:t>
            </a:r>
          </a:p>
        </p:txBody>
      </p:sp>
      <p:sp>
        <p:nvSpPr>
          <p:cNvPr id="135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9835204" y="269475"/>
            <a:ext cx="160644" cy="20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36" name="Graphique 5" descr="Graphiqu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538" y="4941094"/>
            <a:ext cx="3314702" cy="1892302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ZoneTexte 6"/>
          <p:cNvSpPr txBox="1"/>
          <p:nvPr/>
        </p:nvSpPr>
        <p:spPr>
          <a:xfrm>
            <a:off x="3783567" y="4424651"/>
            <a:ext cx="462486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Jean-Philippe Floret – Pascal Avalle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t'AMU JRES 2022" descr="Inst'AMU JRES 2022">
            <a:hlinkClick r:id="" action="ppaction://media"/>
            <a:extLst>
              <a:ext uri="{FF2B5EF4-FFF2-40B4-BE49-F238E27FC236}">
                <a16:creationId xmlns:a16="http://schemas.microsoft.com/office/drawing/2014/main" id="{EC68449A-1807-D7A2-74C1-A8177D9DE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Espace réservé du pied de page 2"/>
          <p:cNvSpPr txBox="1"/>
          <p:nvPr/>
        </p:nvSpPr>
        <p:spPr>
          <a:xfrm>
            <a:off x="3511232" y="215574"/>
            <a:ext cx="5961699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Inst’AMU</a:t>
            </a:r>
          </a:p>
        </p:txBody>
      </p:sp>
      <p:sp>
        <p:nvSpPr>
          <p:cNvPr id="270" name="Titre 1"/>
          <p:cNvSpPr txBox="1">
            <a:spLocks noGrp="1"/>
          </p:cNvSpPr>
          <p:nvPr>
            <p:ph type="title"/>
          </p:nvPr>
        </p:nvSpPr>
        <p:spPr>
          <a:xfrm>
            <a:off x="3213850" y="2388127"/>
            <a:ext cx="1584269" cy="64293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4000" dirty="0"/>
              <a:t>Merci</a:t>
            </a:r>
            <a:endParaRPr sz="4000" dirty="0"/>
          </a:p>
        </p:txBody>
      </p:sp>
      <p:sp>
        <p:nvSpPr>
          <p:cNvPr id="271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9835204" y="269475"/>
            <a:ext cx="160644" cy="20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89" name="ZoneTexte 23"/>
          <p:cNvSpPr txBox="1"/>
          <p:nvPr/>
        </p:nvSpPr>
        <p:spPr>
          <a:xfrm>
            <a:off x="11074284" y="229627"/>
            <a:ext cx="23403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11</a:t>
            </a:r>
            <a:endParaRPr dirty="0"/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2D465C1B-DE04-35B1-8CF1-2235D96419EB}"/>
              </a:ext>
            </a:extLst>
          </p:cNvPr>
          <p:cNvSpPr txBox="1">
            <a:spLocks/>
          </p:cNvSpPr>
          <p:nvPr/>
        </p:nvSpPr>
        <p:spPr>
          <a:xfrm>
            <a:off x="3213850" y="3316023"/>
            <a:ext cx="4122548" cy="64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313E5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313E5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313E5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313E5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313E5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313E5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313E5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313E5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313E5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fr-FR" sz="4000" dirty="0"/>
              <a:t>A vos questions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775AB1-C66C-50CB-DFBA-3C09536B7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913" y="795247"/>
            <a:ext cx="2514040" cy="4471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415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Espace réservé du pied de page 2"/>
          <p:cNvSpPr txBox="1"/>
          <p:nvPr/>
        </p:nvSpPr>
        <p:spPr>
          <a:xfrm>
            <a:off x="3511232" y="215574"/>
            <a:ext cx="5961699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Inst’AMU</a:t>
            </a:r>
          </a:p>
        </p:txBody>
      </p:sp>
      <p:sp>
        <p:nvSpPr>
          <p:cNvPr id="140" name="Titre 1"/>
          <p:cNvSpPr txBox="1">
            <a:spLocks noGrp="1"/>
          </p:cNvSpPr>
          <p:nvPr>
            <p:ph type="title"/>
          </p:nvPr>
        </p:nvSpPr>
        <p:spPr>
          <a:xfrm>
            <a:off x="609600" y="842962"/>
            <a:ext cx="10972800" cy="642939"/>
          </a:xfrm>
          <a:prstGeom prst="rect">
            <a:avLst/>
          </a:prstGeom>
        </p:spPr>
        <p:txBody>
          <a:bodyPr/>
          <a:lstStyle/>
          <a:p>
            <a:r>
              <a:t>Un peu d’histoire !</a:t>
            </a:r>
          </a:p>
        </p:txBody>
      </p:sp>
      <p:sp>
        <p:nvSpPr>
          <p:cNvPr id="141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9835204" y="269475"/>
            <a:ext cx="160644" cy="20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42" name="ZoneTexte 9"/>
          <p:cNvSpPr txBox="1"/>
          <p:nvPr/>
        </p:nvSpPr>
        <p:spPr>
          <a:xfrm>
            <a:off x="2422274" y="1841237"/>
            <a:ext cx="6907213" cy="67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600" b="1">
                <a:solidFill>
                  <a:srgbClr val="C4377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2014 : Première tentative à l’initiative de la gouvernance pour répondre  à l’expression des besoins de certains étudiants dans un contexte d’élection.</a:t>
            </a:r>
          </a:p>
        </p:txBody>
      </p:sp>
      <p:sp>
        <p:nvSpPr>
          <p:cNvPr id="150" name="ZoneTexte 9"/>
          <p:cNvSpPr txBox="1"/>
          <p:nvPr/>
        </p:nvSpPr>
        <p:spPr>
          <a:xfrm>
            <a:off x="2422274" y="2698306"/>
            <a:ext cx="690721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Handicap</a:t>
            </a:r>
            <a:r>
              <a:rPr lang="fr-FR" dirty="0"/>
              <a:t> :</a:t>
            </a:r>
            <a:r>
              <a:rPr dirty="0"/>
              <a:t>   	 </a:t>
            </a:r>
            <a:r>
              <a:rPr lang="fr-FR" dirty="0"/>
              <a:t> </a:t>
            </a:r>
            <a:r>
              <a:rPr dirty="0" err="1"/>
              <a:t>Moins</a:t>
            </a:r>
            <a:r>
              <a:rPr dirty="0"/>
              <a:t> de 3 </a:t>
            </a:r>
            <a:r>
              <a:rPr dirty="0" err="1"/>
              <a:t>mois</a:t>
            </a:r>
            <a:r>
              <a:rPr dirty="0"/>
              <a:t> pour </a:t>
            </a:r>
            <a:r>
              <a:rPr dirty="0" err="1"/>
              <a:t>réaliser</a:t>
            </a:r>
            <a:r>
              <a:rPr dirty="0"/>
              <a:t> </a:t>
            </a:r>
            <a:r>
              <a:rPr dirty="0" err="1"/>
              <a:t>cette</a:t>
            </a:r>
            <a:r>
              <a:rPr dirty="0"/>
              <a:t> application.</a:t>
            </a:r>
          </a:p>
          <a:p>
            <a:pPr lvl="3" indent="1371600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</a:t>
            </a:r>
            <a:r>
              <a:rPr dirty="0" err="1"/>
              <a:t>Développement</a:t>
            </a:r>
            <a:r>
              <a:rPr dirty="0"/>
              <a:t> mobile impossible. </a:t>
            </a:r>
          </a:p>
          <a:p>
            <a:pPr lvl="3" indent="1371600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</a:t>
            </a:r>
            <a:r>
              <a:rPr dirty="0" err="1"/>
              <a:t>Externalisation</a:t>
            </a:r>
            <a:r>
              <a:rPr dirty="0"/>
              <a:t> impossible.</a:t>
            </a:r>
          </a:p>
        </p:txBody>
      </p:sp>
      <p:sp>
        <p:nvSpPr>
          <p:cNvPr id="151" name="ZoneTexte 9"/>
          <p:cNvSpPr txBox="1"/>
          <p:nvPr/>
        </p:nvSpPr>
        <p:spPr>
          <a:xfrm>
            <a:off x="2422274" y="4202829"/>
            <a:ext cx="690721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Solution</a:t>
            </a:r>
            <a:r>
              <a:rPr lang="fr-FR" dirty="0"/>
              <a:t> : 		  U</a:t>
            </a:r>
            <a:r>
              <a:rPr dirty="0"/>
              <a:t>n site web responsive.</a:t>
            </a:r>
          </a:p>
        </p:txBody>
      </p:sp>
      <p:sp>
        <p:nvSpPr>
          <p:cNvPr id="152" name="ZoneTexte 9"/>
          <p:cNvSpPr txBox="1"/>
          <p:nvPr/>
        </p:nvSpPr>
        <p:spPr>
          <a:xfrm>
            <a:off x="2425700" y="5290980"/>
            <a:ext cx="557271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Conclusion</a:t>
            </a:r>
            <a:r>
              <a:rPr lang="fr-FR" dirty="0"/>
              <a:t> : </a:t>
            </a:r>
            <a:r>
              <a:rPr dirty="0"/>
              <a:t> </a:t>
            </a:r>
            <a:r>
              <a:rPr lang="fr-FR" dirty="0"/>
              <a:t>	  </a:t>
            </a:r>
            <a:r>
              <a:rPr dirty="0" err="1"/>
              <a:t>Cette</a:t>
            </a:r>
            <a:r>
              <a:rPr dirty="0"/>
              <a:t> solution </a:t>
            </a:r>
            <a:r>
              <a:rPr dirty="0" err="1"/>
              <a:t>n’a</a:t>
            </a:r>
            <a:r>
              <a:rPr dirty="0"/>
              <a:t> pas </a:t>
            </a:r>
            <a:r>
              <a:rPr dirty="0" err="1"/>
              <a:t>conquis</a:t>
            </a:r>
            <a:r>
              <a:rPr dirty="0"/>
              <a:t> son </a:t>
            </a:r>
            <a:r>
              <a:rPr dirty="0" err="1"/>
              <a:t>auditoire</a:t>
            </a:r>
            <a:r>
              <a:rPr dirty="0"/>
              <a:t>.</a:t>
            </a:r>
          </a:p>
          <a:p>
            <a:pPr lvl="3" indent="1371600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</a:t>
            </a:r>
            <a:r>
              <a:rPr dirty="0" err="1"/>
              <a:t>Rapidement</a:t>
            </a:r>
            <a:r>
              <a:rPr dirty="0"/>
              <a:t> </a:t>
            </a:r>
            <a:r>
              <a:rPr dirty="0" err="1"/>
              <a:t>abandonnée</a:t>
            </a:r>
            <a:r>
              <a:rPr dirty="0"/>
              <a:t>.</a:t>
            </a:r>
          </a:p>
        </p:txBody>
      </p:sp>
      <p:pic>
        <p:nvPicPr>
          <p:cNvPr id="153" name="enretard.jpeg" descr="enretar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519" y="2469413"/>
            <a:ext cx="1472675" cy="1472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site-web-responsive.jpeg" descr="site-web-responsiv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400" y="3754313"/>
            <a:ext cx="1732022" cy="12754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" name="Grouper"/>
          <p:cNvGrpSpPr/>
          <p:nvPr/>
        </p:nvGrpSpPr>
        <p:grpSpPr>
          <a:xfrm>
            <a:off x="8544979" y="5141323"/>
            <a:ext cx="791757" cy="1695081"/>
            <a:chOff x="0" y="0"/>
            <a:chExt cx="791756" cy="1695080"/>
          </a:xfrm>
        </p:grpSpPr>
        <p:pic>
          <p:nvPicPr>
            <p:cNvPr id="155" name="smiley-déçu.png" descr="smiley-déçu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791758" cy="791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DooFi-Trash-Bins.png" descr="DooFi-Trash-Bin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969" y="903323"/>
              <a:ext cx="593817" cy="7917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8" name="ZoneTexte 1"/>
          <p:cNvSpPr txBox="1"/>
          <p:nvPr/>
        </p:nvSpPr>
        <p:spPr>
          <a:xfrm>
            <a:off x="11148624" y="238424"/>
            <a:ext cx="128564" cy="24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DC36D32-11A8-E173-3F44-A52468CD8149}"/>
              </a:ext>
            </a:extLst>
          </p:cNvPr>
          <p:cNvGrpSpPr/>
          <p:nvPr/>
        </p:nvGrpSpPr>
        <p:grpSpPr>
          <a:xfrm>
            <a:off x="2074567" y="1485901"/>
            <a:ext cx="0" cy="4892862"/>
            <a:chOff x="2074567" y="1485901"/>
            <a:chExt cx="0" cy="4892862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F7B30B11-B4CE-2E2B-CC7D-0FE5F4445C4A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2027440"/>
              <a:ext cx="0" cy="1474959"/>
            </a:xfrm>
            <a:prstGeom prst="line">
              <a:avLst/>
            </a:prstGeom>
            <a:ln/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31A009C2-6B01-B4F2-9D8C-77CF79D12120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3474824"/>
              <a:ext cx="0" cy="102981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E41ADE1F-CDE6-EA0D-B8E5-5CE8A1926F3F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4451370"/>
              <a:ext cx="0" cy="1474959"/>
            </a:xfrm>
            <a:prstGeom prst="line">
              <a:avLst/>
            </a:prstGeom>
            <a:ln/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A6531337-2BD4-D7BD-FF14-BF9FE9B939DF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6015038"/>
              <a:ext cx="0" cy="363725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D29E4D90-5B86-0619-567A-AAEC989CB888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1485901"/>
              <a:ext cx="0" cy="102981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9" name="Ellipse 29"/>
          <p:cNvSpPr/>
          <p:nvPr/>
        </p:nvSpPr>
        <p:spPr>
          <a:xfrm>
            <a:off x="1993900" y="2060575"/>
            <a:ext cx="165100" cy="165100"/>
          </a:xfrm>
          <a:prstGeom prst="ellipse">
            <a:avLst/>
          </a:prstGeom>
          <a:solidFill>
            <a:srgbClr val="252E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animBg="1" advAuto="0"/>
      <p:bldP spid="151" grpId="3" animBg="1" advAuto="0"/>
      <p:bldP spid="152" grpId="5" animBg="1" advAuto="0"/>
      <p:bldP spid="153" grpId="2" animBg="1" advAuto="0"/>
      <p:bldP spid="154" grpId="4" animBg="1" advAuto="0"/>
      <p:bldP spid="157" grpId="6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37AF90-D02C-C376-6CAC-1E5F7DD3CE89}"/>
              </a:ext>
            </a:extLst>
          </p:cNvPr>
          <p:cNvGrpSpPr/>
          <p:nvPr/>
        </p:nvGrpSpPr>
        <p:grpSpPr>
          <a:xfrm>
            <a:off x="2074567" y="1485901"/>
            <a:ext cx="0" cy="4892862"/>
            <a:chOff x="2074567" y="1485901"/>
            <a:chExt cx="0" cy="4892862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842C0B44-C5B4-0ED5-4D34-A3A2919F3934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2027440"/>
              <a:ext cx="0" cy="1474959"/>
            </a:xfrm>
            <a:prstGeom prst="line">
              <a:avLst/>
            </a:prstGeom>
            <a:ln/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E9E356D-D3C8-DCA9-BED7-E451F32F9622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3474824"/>
              <a:ext cx="0" cy="102981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6363B942-CAC1-96A8-FBAE-D24E73ED428C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4451370"/>
              <a:ext cx="0" cy="1474959"/>
            </a:xfrm>
            <a:prstGeom prst="line">
              <a:avLst/>
            </a:prstGeom>
            <a:ln/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C3A5314D-FBE7-ECDC-3540-21E2741D1EC7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6015038"/>
              <a:ext cx="0" cy="363725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F348B696-320D-A5F2-ED45-1671873156A6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1485901"/>
              <a:ext cx="0" cy="102981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0" name="Espace réservé du pied de page 2"/>
          <p:cNvSpPr txBox="1"/>
          <p:nvPr/>
        </p:nvSpPr>
        <p:spPr>
          <a:xfrm>
            <a:off x="3511232" y="215574"/>
            <a:ext cx="5961699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Inst’AMU</a:t>
            </a:r>
          </a:p>
        </p:txBody>
      </p:sp>
      <p:sp>
        <p:nvSpPr>
          <p:cNvPr id="161" name="Titre 1"/>
          <p:cNvSpPr txBox="1">
            <a:spLocks noGrp="1"/>
          </p:cNvSpPr>
          <p:nvPr>
            <p:ph type="title"/>
          </p:nvPr>
        </p:nvSpPr>
        <p:spPr>
          <a:xfrm>
            <a:off x="609600" y="842962"/>
            <a:ext cx="10972800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Un </a:t>
            </a:r>
            <a:r>
              <a:rPr dirty="0" err="1"/>
              <a:t>peu</a:t>
            </a:r>
            <a:r>
              <a:rPr dirty="0"/>
              <a:t> </a:t>
            </a:r>
            <a:r>
              <a:rPr dirty="0" err="1"/>
              <a:t>d’histoire</a:t>
            </a:r>
            <a:r>
              <a:rPr dirty="0"/>
              <a:t> !</a:t>
            </a:r>
          </a:p>
        </p:txBody>
      </p:sp>
      <p:sp>
        <p:nvSpPr>
          <p:cNvPr id="162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9835204" y="269475"/>
            <a:ext cx="160644" cy="20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63" name="ZoneTexte 9"/>
          <p:cNvSpPr txBox="1"/>
          <p:nvPr/>
        </p:nvSpPr>
        <p:spPr>
          <a:xfrm>
            <a:off x="2436156" y="1681690"/>
            <a:ext cx="6907215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600" b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 sz="1600">
                <a:solidFill>
                  <a:srgbClr val="C4377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2018</a:t>
            </a:r>
            <a:r>
              <a:rPr dirty="0"/>
              <a:t> : </a:t>
            </a:r>
            <a:r>
              <a:rPr b="1" dirty="0"/>
              <a:t>Un </a:t>
            </a:r>
            <a:r>
              <a:rPr b="1" dirty="0" err="1"/>
              <a:t>besoin</a:t>
            </a:r>
            <a:r>
              <a:rPr b="1" dirty="0"/>
              <a:t> </a:t>
            </a:r>
            <a:r>
              <a:rPr b="1" dirty="0" err="1"/>
              <a:t>émerge</a:t>
            </a:r>
            <a:r>
              <a:rPr b="1" dirty="0"/>
              <a:t>…</a:t>
            </a:r>
            <a:endParaRPr sz="2400" b="1" dirty="0"/>
          </a:p>
          <a:p>
            <a:pPr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 sz="2400" b="1" dirty="0"/>
          </a:p>
          <a:p>
            <a:pPr algn="just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Côté</a:t>
            </a:r>
            <a:r>
              <a:rPr dirty="0"/>
              <a:t> DOSI, nous </a:t>
            </a:r>
            <a:r>
              <a:rPr dirty="0" err="1"/>
              <a:t>utilisions</a:t>
            </a:r>
            <a:r>
              <a:rPr dirty="0"/>
              <a:t> un </a:t>
            </a:r>
            <a:r>
              <a:rPr dirty="0" err="1"/>
              <a:t>autre</a:t>
            </a:r>
            <a:r>
              <a:rPr dirty="0"/>
              <a:t> </a:t>
            </a:r>
            <a:r>
              <a:rPr dirty="0" err="1"/>
              <a:t>outil</a:t>
            </a:r>
            <a:r>
              <a:rPr dirty="0"/>
              <a:t>, SIAMU, </a:t>
            </a:r>
            <a:r>
              <a:rPr dirty="0" err="1"/>
              <a:t>permettant</a:t>
            </a:r>
            <a:r>
              <a:rPr dirty="0"/>
              <a:t> </a:t>
            </a:r>
            <a:r>
              <a:rPr dirty="0" err="1"/>
              <a:t>l’émission</a:t>
            </a:r>
            <a:r>
              <a:rPr dirty="0"/>
              <a:t> </a:t>
            </a:r>
            <a:r>
              <a:rPr dirty="0" err="1"/>
              <a:t>d’alertes</a:t>
            </a:r>
            <a:r>
              <a:rPr dirty="0"/>
              <a:t> SMS </a:t>
            </a:r>
            <a:r>
              <a:rPr dirty="0" err="1"/>
              <a:t>lors</a:t>
            </a:r>
            <a:r>
              <a:rPr dirty="0"/>
              <a:t> </a:t>
            </a:r>
            <a:r>
              <a:rPr dirty="0" err="1"/>
              <a:t>d’événements</a:t>
            </a:r>
            <a:r>
              <a:rPr dirty="0"/>
              <a:t> sur </a:t>
            </a:r>
            <a:r>
              <a:rPr dirty="0" err="1"/>
              <a:t>notre</a:t>
            </a:r>
            <a:r>
              <a:rPr dirty="0"/>
              <a:t> </a:t>
            </a:r>
            <a:r>
              <a:rPr dirty="0" err="1"/>
              <a:t>système</a:t>
            </a:r>
            <a:r>
              <a:rPr dirty="0"/>
              <a:t> </a:t>
            </a:r>
            <a:r>
              <a:rPr dirty="0" err="1"/>
              <a:t>d’information</a:t>
            </a:r>
            <a:r>
              <a:rPr dirty="0"/>
              <a:t>. Comme les envois SMS ne </a:t>
            </a:r>
            <a:r>
              <a:rPr dirty="0" err="1"/>
              <a:t>sont</a:t>
            </a:r>
            <a:r>
              <a:rPr dirty="0"/>
              <a:t> pas </a:t>
            </a:r>
            <a:r>
              <a:rPr dirty="0" err="1"/>
              <a:t>gratuits</a:t>
            </a:r>
            <a:r>
              <a:rPr dirty="0"/>
              <a:t>, nous </a:t>
            </a:r>
            <a:r>
              <a:rPr dirty="0" err="1"/>
              <a:t>avons</a:t>
            </a:r>
            <a:r>
              <a:rPr dirty="0"/>
              <a:t> </a:t>
            </a:r>
            <a:r>
              <a:rPr dirty="0" err="1"/>
              <a:t>décidé</a:t>
            </a:r>
            <a:r>
              <a:rPr dirty="0"/>
              <a:t> de </a:t>
            </a:r>
            <a:r>
              <a:rPr dirty="0" err="1"/>
              <a:t>créer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application mobile </a:t>
            </a:r>
            <a:r>
              <a:rPr dirty="0" err="1"/>
              <a:t>permettant</a:t>
            </a:r>
            <a:r>
              <a:rPr dirty="0"/>
              <a:t> de </a:t>
            </a:r>
            <a:r>
              <a:rPr dirty="0" err="1"/>
              <a:t>relayer</a:t>
            </a:r>
            <a:r>
              <a:rPr dirty="0"/>
              <a:t> </a:t>
            </a:r>
            <a:r>
              <a:rPr dirty="0" err="1"/>
              <a:t>ces</a:t>
            </a:r>
            <a:r>
              <a:rPr dirty="0"/>
              <a:t> </a:t>
            </a:r>
            <a:r>
              <a:rPr dirty="0" err="1"/>
              <a:t>informations</a:t>
            </a:r>
            <a:r>
              <a:rPr dirty="0"/>
              <a:t>. </a:t>
            </a:r>
          </a:p>
          <a:p>
            <a:pPr algn="just">
              <a:defRPr sz="16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just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C’est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ce</a:t>
            </a:r>
            <a:r>
              <a:rPr dirty="0"/>
              <a:t> moment </a:t>
            </a:r>
            <a:r>
              <a:rPr dirty="0" err="1"/>
              <a:t>qu’est</a:t>
            </a:r>
            <a:r>
              <a:rPr dirty="0"/>
              <a:t> née </a:t>
            </a:r>
            <a:r>
              <a:rPr dirty="0" err="1"/>
              <a:t>l’application</a:t>
            </a:r>
            <a:r>
              <a:rPr dirty="0"/>
              <a:t> mobile que Sylvain, son </a:t>
            </a:r>
            <a:r>
              <a:rPr dirty="0" err="1"/>
              <a:t>développeur</a:t>
            </a:r>
            <a:r>
              <a:rPr dirty="0"/>
              <a:t>, a </a:t>
            </a:r>
            <a:r>
              <a:rPr dirty="0" err="1"/>
              <a:t>baptisé</a:t>
            </a:r>
            <a:r>
              <a:rPr lang="fr-FR" dirty="0"/>
              <a:t>e</a:t>
            </a:r>
            <a:r>
              <a:rPr dirty="0"/>
              <a:t> </a:t>
            </a:r>
            <a:r>
              <a:rPr dirty="0" err="1"/>
              <a:t>Inst’AMU</a:t>
            </a:r>
            <a:r>
              <a:rPr dirty="0"/>
              <a:t>.</a:t>
            </a:r>
          </a:p>
        </p:txBody>
      </p:sp>
      <p:sp>
        <p:nvSpPr>
          <p:cNvPr id="170" name="Ellipse 29"/>
          <p:cNvSpPr/>
          <p:nvPr/>
        </p:nvSpPr>
        <p:spPr>
          <a:xfrm>
            <a:off x="1993900" y="2060575"/>
            <a:ext cx="165100" cy="165100"/>
          </a:xfrm>
          <a:prstGeom prst="ellipse">
            <a:avLst/>
          </a:prstGeom>
          <a:solidFill>
            <a:srgbClr val="252E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ZoneTexte 9"/>
          <p:cNvSpPr txBox="1"/>
          <p:nvPr/>
        </p:nvSpPr>
        <p:spPr>
          <a:xfrm>
            <a:off x="2410630" y="4424235"/>
            <a:ext cx="3925651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Une application mobile ok ! 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quelques</a:t>
            </a:r>
            <a:r>
              <a:rPr dirty="0"/>
              <a:t> technologies employer</a:t>
            </a:r>
            <a:r>
              <a:rPr lang="fr-FR" dirty="0"/>
              <a:t> ?</a:t>
            </a:r>
            <a:r>
              <a:rPr dirty="0"/>
              <a:t> 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développement</a:t>
            </a:r>
            <a:r>
              <a:rPr dirty="0"/>
              <a:t> </a:t>
            </a:r>
            <a:r>
              <a:rPr dirty="0" err="1"/>
              <a:t>natif</a:t>
            </a:r>
            <a:r>
              <a:rPr dirty="0"/>
              <a:t> ? 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multi-</a:t>
            </a:r>
            <a:r>
              <a:rPr dirty="0" err="1"/>
              <a:t>plateformes</a:t>
            </a:r>
            <a:r>
              <a:rPr dirty="0"/>
              <a:t> ?</a:t>
            </a:r>
          </a:p>
        </p:txBody>
      </p:sp>
      <p:sp>
        <p:nvSpPr>
          <p:cNvPr id="172" name="ZoneTexte 9"/>
          <p:cNvSpPr txBox="1"/>
          <p:nvPr/>
        </p:nvSpPr>
        <p:spPr>
          <a:xfrm>
            <a:off x="2410630" y="5719326"/>
            <a:ext cx="3925651" cy="67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Cette année et la suivante furent pleines de doutes, d’investigations, de  recherches, de tests…</a:t>
            </a:r>
          </a:p>
        </p:txBody>
      </p:sp>
      <p:pic>
        <p:nvPicPr>
          <p:cNvPr id="173" name="Natif vs FW alone.png" descr="Natif vs FW alo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037" y="3911529"/>
            <a:ext cx="4019414" cy="349611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ZoneTexte 20"/>
          <p:cNvSpPr txBox="1"/>
          <p:nvPr/>
        </p:nvSpPr>
        <p:spPr>
          <a:xfrm>
            <a:off x="11148624" y="238424"/>
            <a:ext cx="128564" cy="24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  <p:bldP spid="172" grpId="3" animBg="1" advAuto="0"/>
      <p:bldP spid="173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>
            <a:extLst>
              <a:ext uri="{FF2B5EF4-FFF2-40B4-BE49-F238E27FC236}">
                <a16:creationId xmlns:a16="http://schemas.microsoft.com/office/drawing/2014/main" id="{4DCA5735-E286-DADD-59C3-BDE0C58F5527}"/>
              </a:ext>
            </a:extLst>
          </p:cNvPr>
          <p:cNvGrpSpPr/>
          <p:nvPr/>
        </p:nvGrpSpPr>
        <p:grpSpPr>
          <a:xfrm>
            <a:off x="2074567" y="1485901"/>
            <a:ext cx="0" cy="4892862"/>
            <a:chOff x="2074567" y="1485901"/>
            <a:chExt cx="0" cy="4892862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3A24AB2-FC78-1472-C30A-8741F2B58B8D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2027440"/>
              <a:ext cx="0" cy="1474959"/>
            </a:xfrm>
            <a:prstGeom prst="line">
              <a:avLst/>
            </a:prstGeom>
            <a:ln/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6E06B372-BC08-B927-C528-A7A5DFBA2DE4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3474824"/>
              <a:ext cx="0" cy="102981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852F1E38-128F-0207-4B11-B8298322A3B9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4451370"/>
              <a:ext cx="0" cy="1474959"/>
            </a:xfrm>
            <a:prstGeom prst="line">
              <a:avLst/>
            </a:prstGeom>
            <a:ln/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81054160-A46D-150E-69C1-C6316DC593FA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6015038"/>
              <a:ext cx="0" cy="363725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D99A7BD-76FF-1378-8836-8C00FE33B264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1485901"/>
              <a:ext cx="0" cy="102981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76" name="Espace réservé du pied de page 2"/>
          <p:cNvSpPr txBox="1"/>
          <p:nvPr/>
        </p:nvSpPr>
        <p:spPr>
          <a:xfrm>
            <a:off x="3511232" y="215574"/>
            <a:ext cx="5961699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Inst’AMU</a:t>
            </a:r>
          </a:p>
        </p:txBody>
      </p:sp>
      <p:sp>
        <p:nvSpPr>
          <p:cNvPr id="177" name="Titre 1"/>
          <p:cNvSpPr txBox="1">
            <a:spLocks noGrp="1"/>
          </p:cNvSpPr>
          <p:nvPr>
            <p:ph type="title"/>
          </p:nvPr>
        </p:nvSpPr>
        <p:spPr>
          <a:xfrm>
            <a:off x="609600" y="842962"/>
            <a:ext cx="10972800" cy="642939"/>
          </a:xfrm>
          <a:prstGeom prst="rect">
            <a:avLst/>
          </a:prstGeom>
        </p:spPr>
        <p:txBody>
          <a:bodyPr/>
          <a:lstStyle/>
          <a:p>
            <a:r>
              <a:t>Un peu d’histoire !</a:t>
            </a:r>
          </a:p>
        </p:txBody>
      </p:sp>
      <p:sp>
        <p:nvSpPr>
          <p:cNvPr id="178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9835204" y="269475"/>
            <a:ext cx="160644" cy="20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79" name="ZoneTexte 9"/>
          <p:cNvSpPr txBox="1"/>
          <p:nvPr/>
        </p:nvSpPr>
        <p:spPr>
          <a:xfrm>
            <a:off x="2513364" y="1834674"/>
            <a:ext cx="6907216" cy="113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600" b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 sz="1600" b="1">
                <a:solidFill>
                  <a:srgbClr val="C4377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2018-2019 : </a:t>
            </a:r>
            <a:r>
              <a:rPr dirty="0" err="1"/>
              <a:t>Préambule</a:t>
            </a:r>
            <a:endParaRPr sz="2400" dirty="0"/>
          </a:p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Cette</a:t>
            </a:r>
            <a:r>
              <a:rPr dirty="0"/>
              <a:t> application </a:t>
            </a:r>
            <a:r>
              <a:rPr dirty="0" err="1"/>
              <a:t>n’avait</a:t>
            </a:r>
            <a:r>
              <a:rPr dirty="0"/>
              <a:t> pas,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l’origine</a:t>
            </a:r>
            <a:r>
              <a:rPr dirty="0"/>
              <a:t>, vocation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utiliser</a:t>
            </a:r>
            <a:r>
              <a:rPr dirty="0"/>
              <a:t> les </a:t>
            </a:r>
            <a:r>
              <a:rPr dirty="0" err="1"/>
              <a:t>composants</a:t>
            </a:r>
            <a:r>
              <a:rPr dirty="0"/>
              <a:t> </a:t>
            </a:r>
            <a:r>
              <a:rPr dirty="0" err="1"/>
              <a:t>natifs</a:t>
            </a:r>
            <a:r>
              <a:rPr dirty="0"/>
              <a:t> des mobiles (GPS, NFC, etc.) pour </a:t>
            </a:r>
            <a:r>
              <a:rPr dirty="0" err="1"/>
              <a:t>lesquels</a:t>
            </a:r>
            <a:r>
              <a:rPr dirty="0"/>
              <a:t> il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parfois</a:t>
            </a:r>
            <a:r>
              <a:rPr dirty="0"/>
              <a:t> plus </a:t>
            </a:r>
            <a:r>
              <a:rPr dirty="0" err="1"/>
              <a:t>sûr</a:t>
            </a:r>
            <a:r>
              <a:rPr dirty="0"/>
              <a:t> de </a:t>
            </a:r>
            <a:r>
              <a:rPr dirty="0" err="1"/>
              <a:t>partir</a:t>
            </a:r>
            <a:r>
              <a:rPr dirty="0"/>
              <a:t> sur du </a:t>
            </a:r>
            <a:r>
              <a:rPr dirty="0" err="1"/>
              <a:t>développement</a:t>
            </a:r>
            <a:r>
              <a:rPr dirty="0"/>
              <a:t> </a:t>
            </a:r>
            <a:r>
              <a:rPr dirty="0" err="1"/>
              <a:t>natif</a:t>
            </a:r>
            <a:r>
              <a:rPr dirty="0"/>
              <a:t>. </a:t>
            </a:r>
          </a:p>
        </p:txBody>
      </p:sp>
      <p:sp>
        <p:nvSpPr>
          <p:cNvPr id="186" name="Ellipse 29"/>
          <p:cNvSpPr/>
          <p:nvPr/>
        </p:nvSpPr>
        <p:spPr>
          <a:xfrm>
            <a:off x="1993900" y="2060575"/>
            <a:ext cx="165100" cy="165100"/>
          </a:xfrm>
          <a:prstGeom prst="ellipse">
            <a:avLst/>
          </a:prstGeom>
          <a:solidFill>
            <a:srgbClr val="252E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ZoneTexte 9"/>
          <p:cNvSpPr txBox="1"/>
          <p:nvPr/>
        </p:nvSpPr>
        <p:spPr>
          <a:xfrm>
            <a:off x="2513364" y="3226743"/>
            <a:ext cx="6907216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Nous nous sommes donc plutôt orientés vers une solution multi-plateforme.</a:t>
            </a:r>
          </a:p>
        </p:txBody>
      </p:sp>
      <p:sp>
        <p:nvSpPr>
          <p:cNvPr id="188" name="ZoneTexte 9"/>
          <p:cNvSpPr txBox="1"/>
          <p:nvPr/>
        </p:nvSpPr>
        <p:spPr>
          <a:xfrm>
            <a:off x="2513364" y="3692278"/>
            <a:ext cx="6907216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Après </a:t>
            </a:r>
            <a:r>
              <a:rPr dirty="0" err="1"/>
              <a:t>nos</a:t>
            </a:r>
            <a:r>
              <a:rPr dirty="0"/>
              <a:t> investigations, nous </a:t>
            </a:r>
            <a:r>
              <a:rPr dirty="0" err="1"/>
              <a:t>avons</a:t>
            </a:r>
            <a:r>
              <a:rPr dirty="0"/>
              <a:t> </a:t>
            </a:r>
            <a:r>
              <a:rPr dirty="0" err="1"/>
              <a:t>décidé</a:t>
            </a:r>
            <a:r>
              <a:rPr dirty="0"/>
              <a:t> de tester 3 </a:t>
            </a:r>
            <a:r>
              <a:rPr lang="fr-FR" i="1" dirty="0"/>
              <a:t>f</a:t>
            </a:r>
            <a:r>
              <a:rPr i="1" dirty="0" err="1"/>
              <a:t>rameworks</a:t>
            </a:r>
            <a:r>
              <a:rPr dirty="0"/>
              <a:t>.</a:t>
            </a:r>
          </a:p>
        </p:txBody>
      </p:sp>
      <p:grpSp>
        <p:nvGrpSpPr>
          <p:cNvPr id="193" name="Grouper"/>
          <p:cNvGrpSpPr/>
          <p:nvPr/>
        </p:nvGrpSpPr>
        <p:grpSpPr>
          <a:xfrm>
            <a:off x="3367826" y="4198387"/>
            <a:ext cx="5198293" cy="2471371"/>
            <a:chOff x="0" y="0"/>
            <a:chExt cx="5198291" cy="2471369"/>
          </a:xfrm>
        </p:grpSpPr>
        <p:pic>
          <p:nvPicPr>
            <p:cNvPr id="189" name="flutter.png" descr="flutt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667015"/>
              <a:ext cx="2151501" cy="787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reactJS.png" descr="reactJ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2747" y="1398392"/>
              <a:ext cx="1632928" cy="1072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ionic.jpeg" descr="ionic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5046" y="484387"/>
              <a:ext cx="1153246" cy="1153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Questions.jpg" descr="Questions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7667" y="0"/>
              <a:ext cx="1343088" cy="1343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4" name="ZoneTexte 21"/>
          <p:cNvSpPr txBox="1"/>
          <p:nvPr/>
        </p:nvSpPr>
        <p:spPr>
          <a:xfrm>
            <a:off x="11148624" y="238424"/>
            <a:ext cx="128564" cy="24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9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animBg="1" advAuto="0"/>
      <p:bldP spid="188" grpId="2" animBg="1" advAuto="0"/>
      <p:bldP spid="193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>
            <a:extLst>
              <a:ext uri="{FF2B5EF4-FFF2-40B4-BE49-F238E27FC236}">
                <a16:creationId xmlns:a16="http://schemas.microsoft.com/office/drawing/2014/main" id="{4C88FA23-7CBF-E320-6C39-8E5CB56DBFF7}"/>
              </a:ext>
            </a:extLst>
          </p:cNvPr>
          <p:cNvGrpSpPr/>
          <p:nvPr/>
        </p:nvGrpSpPr>
        <p:grpSpPr>
          <a:xfrm>
            <a:off x="2074567" y="1485901"/>
            <a:ext cx="0" cy="4892862"/>
            <a:chOff x="2074567" y="1485901"/>
            <a:chExt cx="0" cy="489286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4E3288E8-8986-7E66-C6C1-CD8387070E99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2027440"/>
              <a:ext cx="0" cy="1474959"/>
            </a:xfrm>
            <a:prstGeom prst="line">
              <a:avLst/>
            </a:prstGeom>
            <a:ln/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6D9A6C9-1D0A-E77B-EA1B-D21237135306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3474824"/>
              <a:ext cx="0" cy="102981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650BA35C-CB2E-5AE1-F08A-9DD1F676C9F6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4451370"/>
              <a:ext cx="0" cy="1474959"/>
            </a:xfrm>
            <a:prstGeom prst="line">
              <a:avLst/>
            </a:prstGeom>
            <a:ln/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5B50073E-7F8B-BD61-8F61-A1B50AFFFC55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6015038"/>
              <a:ext cx="0" cy="363725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F857571D-F863-27EE-0679-22D29E9DFED7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1485901"/>
              <a:ext cx="0" cy="102981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96" name="Espace réservé du pied de page 2"/>
          <p:cNvSpPr txBox="1"/>
          <p:nvPr/>
        </p:nvSpPr>
        <p:spPr>
          <a:xfrm>
            <a:off x="3511232" y="215574"/>
            <a:ext cx="5961699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Inst’AMU</a:t>
            </a:r>
          </a:p>
        </p:txBody>
      </p:sp>
      <p:sp>
        <p:nvSpPr>
          <p:cNvPr id="197" name="Titre 1"/>
          <p:cNvSpPr txBox="1">
            <a:spLocks noGrp="1"/>
          </p:cNvSpPr>
          <p:nvPr>
            <p:ph type="title"/>
          </p:nvPr>
        </p:nvSpPr>
        <p:spPr>
          <a:xfrm>
            <a:off x="609600" y="842962"/>
            <a:ext cx="10972800" cy="642939"/>
          </a:xfrm>
          <a:prstGeom prst="rect">
            <a:avLst/>
          </a:prstGeom>
        </p:spPr>
        <p:txBody>
          <a:bodyPr/>
          <a:lstStyle/>
          <a:p>
            <a:r>
              <a:t>Un peu d’histoire !</a:t>
            </a:r>
          </a:p>
        </p:txBody>
      </p:sp>
      <p:sp>
        <p:nvSpPr>
          <p:cNvPr id="198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9835204" y="269475"/>
            <a:ext cx="160644" cy="20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99" name="ZoneTexte 9"/>
          <p:cNvSpPr txBox="1"/>
          <p:nvPr/>
        </p:nvSpPr>
        <p:spPr>
          <a:xfrm>
            <a:off x="2513364" y="2032150"/>
            <a:ext cx="6907216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600" b="1">
                <a:solidFill>
                  <a:srgbClr val="C4377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2018-2019 : Investigation</a:t>
            </a:r>
          </a:p>
        </p:txBody>
      </p:sp>
      <p:sp>
        <p:nvSpPr>
          <p:cNvPr id="206" name="Ellipse 29"/>
          <p:cNvSpPr/>
          <p:nvPr/>
        </p:nvSpPr>
        <p:spPr>
          <a:xfrm>
            <a:off x="1993900" y="2060575"/>
            <a:ext cx="165100" cy="165100"/>
          </a:xfrm>
          <a:prstGeom prst="ellipse">
            <a:avLst/>
          </a:prstGeom>
          <a:solidFill>
            <a:srgbClr val="252E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Ellipse 31"/>
          <p:cNvSpPr/>
          <p:nvPr/>
        </p:nvSpPr>
        <p:spPr>
          <a:xfrm>
            <a:off x="1993900" y="3528326"/>
            <a:ext cx="165100" cy="165103"/>
          </a:xfrm>
          <a:prstGeom prst="ellipse">
            <a:avLst/>
          </a:prstGeom>
          <a:solidFill>
            <a:srgbClr val="252E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ZoneTexte 9"/>
          <p:cNvSpPr txBox="1"/>
          <p:nvPr/>
        </p:nvSpPr>
        <p:spPr>
          <a:xfrm>
            <a:off x="2496348" y="2276626"/>
            <a:ext cx="4942322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Après </a:t>
            </a:r>
            <a:r>
              <a:rPr dirty="0" err="1"/>
              <a:t>avoir</a:t>
            </a:r>
            <a:r>
              <a:rPr dirty="0"/>
              <a:t> </a:t>
            </a:r>
            <a:r>
              <a:rPr dirty="0" err="1"/>
              <a:t>développé</a:t>
            </a:r>
            <a:r>
              <a:rPr dirty="0"/>
              <a:t> un </a:t>
            </a:r>
            <a:r>
              <a:rPr i="1" dirty="0"/>
              <a:t>POC</a:t>
            </a:r>
            <a:r>
              <a:rPr dirty="0"/>
              <a:t> sur la gestion des notifications sur </a:t>
            </a:r>
            <a:r>
              <a:rPr dirty="0" err="1"/>
              <a:t>ces</a:t>
            </a:r>
            <a:r>
              <a:rPr dirty="0"/>
              <a:t> trois </a:t>
            </a:r>
            <a:r>
              <a:rPr lang="fr-FR" i="1" dirty="0"/>
              <a:t>f</a:t>
            </a:r>
            <a:r>
              <a:rPr i="1" dirty="0" err="1"/>
              <a:t>ramework</a:t>
            </a:r>
            <a:r>
              <a:rPr dirty="0"/>
              <a:t>, </a:t>
            </a:r>
            <a:r>
              <a:rPr dirty="0" err="1"/>
              <a:t>notre</a:t>
            </a:r>
            <a:r>
              <a:rPr dirty="0"/>
              <a:t> </a:t>
            </a:r>
            <a:r>
              <a:rPr dirty="0" err="1"/>
              <a:t>choix</a:t>
            </a:r>
            <a:r>
              <a:rPr dirty="0"/>
              <a:t> </a:t>
            </a:r>
            <a:r>
              <a:rPr dirty="0" err="1"/>
              <a:t>s’est</a:t>
            </a:r>
            <a:r>
              <a:rPr dirty="0"/>
              <a:t> </a:t>
            </a:r>
            <a:r>
              <a:rPr dirty="0" err="1"/>
              <a:t>orienté</a:t>
            </a:r>
            <a:r>
              <a:rPr dirty="0"/>
              <a:t> </a:t>
            </a:r>
            <a:r>
              <a:rPr dirty="0" err="1"/>
              <a:t>vers</a:t>
            </a:r>
            <a:r>
              <a:rPr dirty="0"/>
              <a:t> Flutter.</a:t>
            </a:r>
          </a:p>
        </p:txBody>
      </p:sp>
      <p:sp>
        <p:nvSpPr>
          <p:cNvPr id="209" name="ZoneTexte 9"/>
          <p:cNvSpPr txBox="1"/>
          <p:nvPr/>
        </p:nvSpPr>
        <p:spPr>
          <a:xfrm>
            <a:off x="2511345" y="3480840"/>
            <a:ext cx="6907215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600" b="1">
                <a:solidFill>
                  <a:srgbClr val="C4377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18 </a:t>
            </a:r>
            <a:r>
              <a:rPr dirty="0" err="1"/>
              <a:t>février</a:t>
            </a:r>
            <a:r>
              <a:rPr dirty="0"/>
              <a:t> 2019 : </a:t>
            </a:r>
            <a:r>
              <a:rPr dirty="0" err="1"/>
              <a:t>Inst’AMU</a:t>
            </a:r>
            <a:r>
              <a:rPr dirty="0"/>
              <a:t> arrive sur les stores</a:t>
            </a:r>
          </a:p>
        </p:txBody>
      </p:sp>
      <p:sp>
        <p:nvSpPr>
          <p:cNvPr id="210" name="ZoneTexte 9"/>
          <p:cNvSpPr txBox="1"/>
          <p:nvPr/>
        </p:nvSpPr>
        <p:spPr>
          <a:xfrm>
            <a:off x="2511345" y="3758135"/>
            <a:ext cx="6907215" cy="907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just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Cette</a:t>
            </a:r>
            <a:r>
              <a:rPr dirty="0"/>
              <a:t> première version </a:t>
            </a:r>
            <a:r>
              <a:rPr dirty="0" err="1"/>
              <a:t>permettait</a:t>
            </a:r>
            <a:r>
              <a:rPr dirty="0"/>
              <a:t> la </a:t>
            </a:r>
            <a:r>
              <a:rPr dirty="0" err="1"/>
              <a:t>réception</a:t>
            </a:r>
            <a:r>
              <a:rPr dirty="0"/>
              <a:t> de </a:t>
            </a:r>
            <a:r>
              <a:rPr dirty="0" err="1"/>
              <a:t>tous</a:t>
            </a:r>
            <a:r>
              <a:rPr dirty="0"/>
              <a:t> les </a:t>
            </a:r>
            <a:r>
              <a:rPr dirty="0" err="1"/>
              <a:t>événements</a:t>
            </a:r>
            <a:r>
              <a:rPr dirty="0"/>
              <a:t> </a:t>
            </a:r>
            <a:r>
              <a:rPr dirty="0" err="1"/>
              <a:t>postés</a:t>
            </a:r>
            <a:r>
              <a:rPr dirty="0"/>
              <a:t> sur </a:t>
            </a:r>
            <a:r>
              <a:rPr dirty="0" err="1"/>
              <a:t>notre</a:t>
            </a:r>
            <a:r>
              <a:rPr dirty="0"/>
              <a:t> </a:t>
            </a:r>
            <a:r>
              <a:rPr dirty="0" err="1"/>
              <a:t>outil</a:t>
            </a:r>
            <a:r>
              <a:rPr dirty="0"/>
              <a:t> interne SIAMU sous la </a:t>
            </a:r>
            <a:r>
              <a:rPr dirty="0" err="1"/>
              <a:t>forme</a:t>
            </a:r>
            <a:r>
              <a:rPr dirty="0"/>
              <a:t> de messages </a:t>
            </a:r>
            <a:r>
              <a:rPr dirty="0" err="1"/>
              <a:t>sauvegardés</a:t>
            </a:r>
            <a:r>
              <a:rPr dirty="0"/>
              <a:t> et </a:t>
            </a:r>
            <a:r>
              <a:rPr dirty="0" err="1"/>
              <a:t>reçus</a:t>
            </a:r>
            <a:r>
              <a:rPr dirty="0"/>
              <a:t> </a:t>
            </a:r>
            <a:r>
              <a:rPr dirty="0" err="1"/>
              <a:t>selon</a:t>
            </a:r>
            <a:r>
              <a:rPr dirty="0"/>
              <a:t> un </a:t>
            </a:r>
            <a:r>
              <a:rPr dirty="0" err="1"/>
              <a:t>ciblage</a:t>
            </a:r>
            <a:r>
              <a:rPr dirty="0"/>
              <a:t> </a:t>
            </a:r>
            <a:r>
              <a:rPr dirty="0" err="1"/>
              <a:t>paramétré</a:t>
            </a:r>
            <a:r>
              <a:rPr dirty="0"/>
              <a:t> sur le </a:t>
            </a:r>
            <a:r>
              <a:rPr i="1" dirty="0"/>
              <a:t>back office</a:t>
            </a:r>
            <a:r>
              <a:rPr dirty="0"/>
              <a:t>. </a:t>
            </a:r>
            <a:r>
              <a:rPr dirty="0" err="1"/>
              <a:t>C’est</a:t>
            </a:r>
            <a:r>
              <a:rPr dirty="0"/>
              <a:t> la mise </a:t>
            </a:r>
            <a:r>
              <a:rPr dirty="0" err="1"/>
              <a:t>en</a:t>
            </a:r>
            <a:r>
              <a:rPr dirty="0"/>
              <a:t> place des « topics ».</a:t>
            </a:r>
          </a:p>
        </p:txBody>
      </p:sp>
      <p:pic>
        <p:nvPicPr>
          <p:cNvPr id="211" name="POC.png" descr="PO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078" y="1784300"/>
            <a:ext cx="2410613" cy="181949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ZoneTexte 19"/>
          <p:cNvSpPr txBox="1"/>
          <p:nvPr/>
        </p:nvSpPr>
        <p:spPr>
          <a:xfrm>
            <a:off x="11156716" y="238424"/>
            <a:ext cx="128564" cy="24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5</a:t>
            </a:r>
          </a:p>
        </p:txBody>
      </p:sp>
      <p:sp>
        <p:nvSpPr>
          <p:cNvPr id="213" name="ZoneTexte 9"/>
          <p:cNvSpPr txBox="1"/>
          <p:nvPr/>
        </p:nvSpPr>
        <p:spPr>
          <a:xfrm>
            <a:off x="2511345" y="5158524"/>
            <a:ext cx="6907215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600" b="1">
                <a:solidFill>
                  <a:srgbClr val="C4377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2019 :  </a:t>
            </a:r>
            <a:r>
              <a:rPr dirty="0" err="1"/>
              <a:t>Pandémie</a:t>
            </a:r>
            <a:r>
              <a:rPr dirty="0"/>
              <a:t>, confinement. Une </a:t>
            </a:r>
            <a:r>
              <a:rPr dirty="0" err="1"/>
              <a:t>année</a:t>
            </a:r>
            <a:r>
              <a:rPr dirty="0"/>
              <a:t> </a:t>
            </a:r>
            <a:r>
              <a:rPr dirty="0" err="1"/>
              <a:t>compliquée</a:t>
            </a:r>
            <a:r>
              <a:rPr dirty="0"/>
              <a:t> !</a:t>
            </a:r>
          </a:p>
        </p:txBody>
      </p:sp>
      <p:sp>
        <p:nvSpPr>
          <p:cNvPr id="214" name="Ellipse 31"/>
          <p:cNvSpPr/>
          <p:nvPr/>
        </p:nvSpPr>
        <p:spPr>
          <a:xfrm>
            <a:off x="2003049" y="5146390"/>
            <a:ext cx="165101" cy="165103"/>
          </a:xfrm>
          <a:prstGeom prst="ellipse">
            <a:avLst/>
          </a:prstGeom>
          <a:solidFill>
            <a:srgbClr val="252E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ZoneTexte 9"/>
          <p:cNvSpPr txBox="1"/>
          <p:nvPr/>
        </p:nvSpPr>
        <p:spPr>
          <a:xfrm>
            <a:off x="2496348" y="5451504"/>
            <a:ext cx="6907216" cy="67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Notre </a:t>
            </a:r>
            <a:r>
              <a:rPr dirty="0" err="1"/>
              <a:t>établissement</a:t>
            </a:r>
            <a:r>
              <a:rPr dirty="0"/>
              <a:t> a </a:t>
            </a:r>
            <a:r>
              <a:rPr dirty="0" err="1"/>
              <a:t>eu</a:t>
            </a:r>
            <a:r>
              <a:rPr dirty="0"/>
              <a:t> </a:t>
            </a:r>
            <a:r>
              <a:rPr dirty="0" err="1"/>
              <a:t>besoin</a:t>
            </a:r>
            <a:r>
              <a:rPr dirty="0"/>
              <a:t> de </a:t>
            </a:r>
            <a:r>
              <a:rPr dirty="0" err="1"/>
              <a:t>réagir</a:t>
            </a:r>
            <a:r>
              <a:rPr dirty="0"/>
              <a:t> pour </a:t>
            </a:r>
            <a:r>
              <a:rPr dirty="0" err="1"/>
              <a:t>redonner</a:t>
            </a:r>
            <a:r>
              <a:rPr dirty="0"/>
              <a:t> du lien aux </a:t>
            </a:r>
            <a:r>
              <a:rPr dirty="0" err="1"/>
              <a:t>étudiants</a:t>
            </a:r>
            <a:r>
              <a:rPr dirty="0"/>
              <a:t> et aux </a:t>
            </a:r>
            <a:r>
              <a:rPr dirty="0" err="1"/>
              <a:t>personnels</a:t>
            </a:r>
            <a:r>
              <a:rPr dirty="0"/>
              <a:t> pour qui </a:t>
            </a:r>
            <a:r>
              <a:rPr dirty="0" err="1"/>
              <a:t>cette</a:t>
            </a:r>
            <a:r>
              <a:rPr dirty="0"/>
              <a:t> situation a </a:t>
            </a:r>
            <a:r>
              <a:rPr dirty="0" err="1"/>
              <a:t>eu</a:t>
            </a:r>
            <a:r>
              <a:rPr dirty="0"/>
              <a:t> un </a:t>
            </a:r>
            <a:r>
              <a:rPr dirty="0" err="1"/>
              <a:t>effet</a:t>
            </a:r>
            <a:r>
              <a:rPr dirty="0"/>
              <a:t> </a:t>
            </a:r>
            <a:r>
              <a:rPr dirty="0" err="1"/>
              <a:t>d’isolement</a:t>
            </a:r>
            <a:r>
              <a:rPr dirty="0"/>
              <a:t>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BA40A02-4BEE-F834-9D0D-A993CAF7E9F2}"/>
              </a:ext>
            </a:extLst>
          </p:cNvPr>
          <p:cNvSpPr txBox="1"/>
          <p:nvPr/>
        </p:nvSpPr>
        <p:spPr>
          <a:xfrm>
            <a:off x="9305923" y="862039"/>
            <a:ext cx="152400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I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Inst’AMU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4835040-0C11-FA4A-F208-AFA5FD5C25E1}"/>
              </a:ext>
            </a:extLst>
          </p:cNvPr>
          <p:cNvSpPr txBox="1"/>
          <p:nvPr/>
        </p:nvSpPr>
        <p:spPr>
          <a:xfrm>
            <a:off x="6742822" y="307712"/>
            <a:ext cx="152400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I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AMUCovid19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0B33FA1-00A4-3DAD-68E9-4EC22A494190}"/>
              </a:ext>
            </a:extLst>
          </p:cNvPr>
          <p:cNvSpPr txBox="1"/>
          <p:nvPr/>
        </p:nvSpPr>
        <p:spPr>
          <a:xfrm>
            <a:off x="8551986" y="330732"/>
            <a:ext cx="152400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I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Inst’AMU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F926F19F-ABAB-28DB-ABB9-076D30E2BD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0531551"/>
              </p:ext>
            </p:extLst>
          </p:nvPr>
        </p:nvGraphicFramePr>
        <p:xfrm>
          <a:off x="8973535" y="2464744"/>
          <a:ext cx="3218465" cy="397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2" animBg="1" advAuto="0"/>
      <p:bldP spid="210" grpId="3" animBg="1" advAuto="0"/>
      <p:bldP spid="211" grpId="1" animBg="1" advAuto="0"/>
      <p:bldP spid="213" grpId="1" animBg="1"/>
      <p:bldP spid="215" grpId="4" animBg="1" advAuto="0"/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Espace réservé du pied de page 2"/>
          <p:cNvSpPr txBox="1"/>
          <p:nvPr/>
        </p:nvSpPr>
        <p:spPr>
          <a:xfrm>
            <a:off x="3511232" y="215574"/>
            <a:ext cx="5961699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Inst’AMU</a:t>
            </a:r>
          </a:p>
        </p:txBody>
      </p:sp>
      <p:sp>
        <p:nvSpPr>
          <p:cNvPr id="220" name="Titre 1"/>
          <p:cNvSpPr txBox="1">
            <a:spLocks noGrp="1"/>
          </p:cNvSpPr>
          <p:nvPr>
            <p:ph type="title"/>
          </p:nvPr>
        </p:nvSpPr>
        <p:spPr>
          <a:xfrm>
            <a:off x="1981200" y="843755"/>
            <a:ext cx="8229600" cy="642939"/>
          </a:xfrm>
          <a:prstGeom prst="rect">
            <a:avLst/>
          </a:prstGeom>
        </p:spPr>
        <p:txBody>
          <a:bodyPr/>
          <a:lstStyle/>
          <a:p>
            <a:r>
              <a:t>Les topics, outil de communication </a:t>
            </a:r>
          </a:p>
        </p:txBody>
      </p:sp>
      <p:sp>
        <p:nvSpPr>
          <p:cNvPr id="221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9835204" y="269475"/>
            <a:ext cx="160644" cy="20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22" name="ZoneTexte 17"/>
          <p:cNvSpPr txBox="1"/>
          <p:nvPr/>
        </p:nvSpPr>
        <p:spPr>
          <a:xfrm>
            <a:off x="11148624" y="238424"/>
            <a:ext cx="128564" cy="24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6</a:t>
            </a:r>
          </a:p>
        </p:txBody>
      </p:sp>
      <p:pic>
        <p:nvPicPr>
          <p:cNvPr id="22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322" y="2906365"/>
            <a:ext cx="2395519" cy="23955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Grouper"/>
          <p:cNvGrpSpPr/>
          <p:nvPr/>
        </p:nvGrpSpPr>
        <p:grpSpPr>
          <a:xfrm>
            <a:off x="8035638" y="1110806"/>
            <a:ext cx="3635361" cy="1994248"/>
            <a:chOff x="0" y="0"/>
            <a:chExt cx="3635360" cy="1994247"/>
          </a:xfrm>
        </p:grpSpPr>
        <p:pic>
          <p:nvPicPr>
            <p:cNvPr id="22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71134"/>
              <a:ext cx="1009027" cy="142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ZoneTexte 36"/>
            <p:cNvSpPr txBox="1"/>
            <p:nvPr/>
          </p:nvSpPr>
          <p:spPr>
            <a:xfrm>
              <a:off x="1219537" y="0"/>
              <a:ext cx="2415824" cy="199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r>
                <a:rPr dirty="0" err="1"/>
                <a:t>Ciblage</a:t>
              </a:r>
              <a:endParaRPr dirty="0"/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dirty="0" err="1"/>
                <a:t>Tous</a:t>
              </a:r>
              <a:r>
                <a:rPr dirty="0"/>
                <a:t> AMU,</a:t>
              </a:r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dirty="0" err="1"/>
                <a:t>Personnels</a:t>
              </a:r>
              <a:r>
                <a:rPr dirty="0"/>
                <a:t>,</a:t>
              </a:r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dirty="0" err="1"/>
                <a:t>Etudiant</a:t>
              </a:r>
              <a:r>
                <a:rPr lang="fr-FR" dirty="0"/>
                <a:t>(e)s</a:t>
              </a:r>
              <a:r>
                <a:rPr dirty="0"/>
                <a:t>,</a:t>
              </a:r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dirty="0" err="1"/>
                <a:t>Composante</a:t>
              </a:r>
              <a:r>
                <a:rPr dirty="0"/>
                <a:t>(s),</a:t>
              </a:r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dirty="0"/>
                <a:t>Direction(s),</a:t>
              </a:r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dirty="0"/>
                <a:t>Etc.</a:t>
              </a:r>
            </a:p>
          </p:txBody>
        </p:sp>
      </p:grpSp>
      <p:sp>
        <p:nvSpPr>
          <p:cNvPr id="227" name="Backoffice Inst’AMU-web"/>
          <p:cNvSpPr txBox="1"/>
          <p:nvPr/>
        </p:nvSpPr>
        <p:spPr>
          <a:xfrm>
            <a:off x="5328053" y="5202688"/>
            <a:ext cx="2328057" cy="24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dirty="0"/>
              <a:t>Backoffice </a:t>
            </a:r>
            <a:r>
              <a:rPr dirty="0" err="1"/>
              <a:t>Inst’AMU</a:t>
            </a:r>
            <a:r>
              <a:rPr dirty="0"/>
              <a:t>-web</a:t>
            </a:r>
          </a:p>
        </p:txBody>
      </p:sp>
      <p:grpSp>
        <p:nvGrpSpPr>
          <p:cNvPr id="231" name="Grouper"/>
          <p:cNvGrpSpPr/>
          <p:nvPr/>
        </p:nvGrpSpPr>
        <p:grpSpPr>
          <a:xfrm>
            <a:off x="6478840" y="1509424"/>
            <a:ext cx="728477" cy="1252013"/>
            <a:chOff x="0" y="0"/>
            <a:chExt cx="728475" cy="1252011"/>
          </a:xfrm>
        </p:grpSpPr>
        <p:sp>
          <p:nvSpPr>
            <p:cNvPr id="228" name="Document de mise en page"/>
            <p:cNvSpPr/>
            <p:nvPr/>
          </p:nvSpPr>
          <p:spPr>
            <a:xfrm>
              <a:off x="82092" y="414953"/>
              <a:ext cx="646384" cy="837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" y="0"/>
                  </a:moveTo>
                  <a:cubicBezTo>
                    <a:pt x="96" y="0"/>
                    <a:pt x="0" y="74"/>
                    <a:pt x="0" y="164"/>
                  </a:cubicBezTo>
                  <a:lnTo>
                    <a:pt x="0" y="21438"/>
                  </a:lnTo>
                  <a:cubicBezTo>
                    <a:pt x="0" y="21528"/>
                    <a:pt x="96" y="21600"/>
                    <a:pt x="213" y="21600"/>
                  </a:cubicBezTo>
                  <a:lnTo>
                    <a:pt x="21387" y="21600"/>
                  </a:lnTo>
                  <a:cubicBezTo>
                    <a:pt x="21504" y="21600"/>
                    <a:pt x="21600" y="21528"/>
                    <a:pt x="21600" y="21438"/>
                  </a:cubicBezTo>
                  <a:lnTo>
                    <a:pt x="21600" y="5897"/>
                  </a:lnTo>
                  <a:cubicBezTo>
                    <a:pt x="21600" y="5865"/>
                    <a:pt x="21567" y="5839"/>
                    <a:pt x="21525" y="5839"/>
                  </a:cubicBezTo>
                  <a:lnTo>
                    <a:pt x="14257" y="5839"/>
                  </a:lnTo>
                  <a:cubicBezTo>
                    <a:pt x="14140" y="5839"/>
                    <a:pt x="14044" y="5765"/>
                    <a:pt x="14044" y="5674"/>
                  </a:cubicBezTo>
                  <a:lnTo>
                    <a:pt x="14044" y="58"/>
                  </a:lnTo>
                  <a:cubicBezTo>
                    <a:pt x="14044" y="26"/>
                    <a:pt x="14011" y="0"/>
                    <a:pt x="13969" y="0"/>
                  </a:cubicBezTo>
                  <a:lnTo>
                    <a:pt x="213" y="0"/>
                  </a:lnTo>
                  <a:close/>
                  <a:moveTo>
                    <a:pt x="15018" y="86"/>
                  </a:moveTo>
                  <a:cubicBezTo>
                    <a:pt x="14992" y="94"/>
                    <a:pt x="14972" y="114"/>
                    <a:pt x="14972" y="140"/>
                  </a:cubicBezTo>
                  <a:lnTo>
                    <a:pt x="14972" y="4958"/>
                  </a:lnTo>
                  <a:cubicBezTo>
                    <a:pt x="14972" y="5048"/>
                    <a:pt x="15068" y="5122"/>
                    <a:pt x="15185" y="5122"/>
                  </a:cubicBezTo>
                  <a:lnTo>
                    <a:pt x="21419" y="5122"/>
                  </a:lnTo>
                  <a:cubicBezTo>
                    <a:pt x="21486" y="5122"/>
                    <a:pt x="21519" y="5059"/>
                    <a:pt x="21472" y="5023"/>
                  </a:cubicBezTo>
                  <a:lnTo>
                    <a:pt x="15100" y="99"/>
                  </a:lnTo>
                  <a:cubicBezTo>
                    <a:pt x="15077" y="81"/>
                    <a:pt x="15044" y="77"/>
                    <a:pt x="15018" y="86"/>
                  </a:cubicBezTo>
                  <a:close/>
                  <a:moveTo>
                    <a:pt x="4056" y="7813"/>
                  </a:moveTo>
                  <a:lnTo>
                    <a:pt x="9151" y="7813"/>
                  </a:lnTo>
                  <a:cubicBezTo>
                    <a:pt x="9263" y="7813"/>
                    <a:pt x="9352" y="7882"/>
                    <a:pt x="9352" y="7968"/>
                  </a:cubicBezTo>
                  <a:lnTo>
                    <a:pt x="9352" y="11418"/>
                  </a:lnTo>
                  <a:cubicBezTo>
                    <a:pt x="9352" y="11504"/>
                    <a:pt x="9263" y="11573"/>
                    <a:pt x="9151" y="11573"/>
                  </a:cubicBezTo>
                  <a:lnTo>
                    <a:pt x="4056" y="11573"/>
                  </a:lnTo>
                  <a:cubicBezTo>
                    <a:pt x="3945" y="11573"/>
                    <a:pt x="3853" y="11504"/>
                    <a:pt x="3853" y="11418"/>
                  </a:cubicBezTo>
                  <a:lnTo>
                    <a:pt x="3853" y="7968"/>
                  </a:lnTo>
                  <a:cubicBezTo>
                    <a:pt x="3853" y="7882"/>
                    <a:pt x="3945" y="7813"/>
                    <a:pt x="4056" y="7813"/>
                  </a:cubicBezTo>
                  <a:close/>
                  <a:moveTo>
                    <a:pt x="11327" y="7813"/>
                  </a:moveTo>
                  <a:lnTo>
                    <a:pt x="17677" y="7813"/>
                  </a:lnTo>
                  <a:cubicBezTo>
                    <a:pt x="17715" y="7813"/>
                    <a:pt x="17747" y="7838"/>
                    <a:pt x="17747" y="7868"/>
                  </a:cubicBezTo>
                  <a:lnTo>
                    <a:pt x="17747" y="8836"/>
                  </a:lnTo>
                  <a:cubicBezTo>
                    <a:pt x="17747" y="8866"/>
                    <a:pt x="17715" y="8889"/>
                    <a:pt x="17677" y="8889"/>
                  </a:cubicBezTo>
                  <a:lnTo>
                    <a:pt x="11329" y="8889"/>
                  </a:lnTo>
                  <a:cubicBezTo>
                    <a:pt x="11291" y="8889"/>
                    <a:pt x="11259" y="8866"/>
                    <a:pt x="11259" y="8836"/>
                  </a:cubicBezTo>
                  <a:lnTo>
                    <a:pt x="11259" y="7866"/>
                  </a:lnTo>
                  <a:cubicBezTo>
                    <a:pt x="11259" y="7837"/>
                    <a:pt x="11291" y="7813"/>
                    <a:pt x="11327" y="7813"/>
                  </a:cubicBezTo>
                  <a:close/>
                  <a:moveTo>
                    <a:pt x="4859" y="8530"/>
                  </a:moveTo>
                  <a:cubicBezTo>
                    <a:pt x="4817" y="8530"/>
                    <a:pt x="4781" y="8558"/>
                    <a:pt x="4781" y="8590"/>
                  </a:cubicBezTo>
                  <a:lnTo>
                    <a:pt x="4781" y="10798"/>
                  </a:lnTo>
                  <a:cubicBezTo>
                    <a:pt x="4781" y="10830"/>
                    <a:pt x="4816" y="10855"/>
                    <a:pt x="4859" y="10856"/>
                  </a:cubicBezTo>
                  <a:lnTo>
                    <a:pt x="8349" y="10856"/>
                  </a:lnTo>
                  <a:cubicBezTo>
                    <a:pt x="8391" y="10856"/>
                    <a:pt x="8424" y="10830"/>
                    <a:pt x="8424" y="10798"/>
                  </a:cubicBezTo>
                  <a:lnTo>
                    <a:pt x="8424" y="8590"/>
                  </a:lnTo>
                  <a:cubicBezTo>
                    <a:pt x="8424" y="8558"/>
                    <a:pt x="8391" y="8530"/>
                    <a:pt x="8349" y="8530"/>
                  </a:cubicBezTo>
                  <a:lnTo>
                    <a:pt x="4859" y="8530"/>
                  </a:lnTo>
                  <a:close/>
                  <a:moveTo>
                    <a:pt x="11329" y="10498"/>
                  </a:moveTo>
                  <a:lnTo>
                    <a:pt x="17677" y="10498"/>
                  </a:lnTo>
                  <a:cubicBezTo>
                    <a:pt x="17715" y="10498"/>
                    <a:pt x="17747" y="10522"/>
                    <a:pt x="17747" y="10552"/>
                  </a:cubicBezTo>
                  <a:lnTo>
                    <a:pt x="17747" y="11519"/>
                  </a:lnTo>
                  <a:cubicBezTo>
                    <a:pt x="17747" y="11548"/>
                    <a:pt x="17715" y="11573"/>
                    <a:pt x="17677" y="11573"/>
                  </a:cubicBezTo>
                  <a:lnTo>
                    <a:pt x="11329" y="11573"/>
                  </a:lnTo>
                  <a:cubicBezTo>
                    <a:pt x="11291" y="11573"/>
                    <a:pt x="11259" y="11548"/>
                    <a:pt x="11259" y="11519"/>
                  </a:cubicBezTo>
                  <a:lnTo>
                    <a:pt x="11259" y="10552"/>
                  </a:lnTo>
                  <a:cubicBezTo>
                    <a:pt x="11259" y="10522"/>
                    <a:pt x="11291" y="10498"/>
                    <a:pt x="11329" y="10498"/>
                  </a:cubicBezTo>
                  <a:close/>
                  <a:moveTo>
                    <a:pt x="3923" y="13182"/>
                  </a:moveTo>
                  <a:lnTo>
                    <a:pt x="17677" y="13182"/>
                  </a:lnTo>
                  <a:cubicBezTo>
                    <a:pt x="17715" y="13182"/>
                    <a:pt x="17747" y="13207"/>
                    <a:pt x="17747" y="13236"/>
                  </a:cubicBezTo>
                  <a:lnTo>
                    <a:pt x="17747" y="14205"/>
                  </a:lnTo>
                  <a:cubicBezTo>
                    <a:pt x="17747" y="14234"/>
                    <a:pt x="17715" y="14257"/>
                    <a:pt x="17677" y="14257"/>
                  </a:cubicBezTo>
                  <a:lnTo>
                    <a:pt x="3923" y="14257"/>
                  </a:lnTo>
                  <a:cubicBezTo>
                    <a:pt x="3885" y="14257"/>
                    <a:pt x="3853" y="14234"/>
                    <a:pt x="3853" y="14205"/>
                  </a:cubicBezTo>
                  <a:lnTo>
                    <a:pt x="3853" y="13236"/>
                  </a:lnTo>
                  <a:cubicBezTo>
                    <a:pt x="3853" y="13207"/>
                    <a:pt x="3885" y="13182"/>
                    <a:pt x="3923" y="13182"/>
                  </a:cubicBezTo>
                  <a:close/>
                  <a:moveTo>
                    <a:pt x="3923" y="15866"/>
                  </a:moveTo>
                  <a:lnTo>
                    <a:pt x="17677" y="15866"/>
                  </a:lnTo>
                  <a:cubicBezTo>
                    <a:pt x="17715" y="15866"/>
                    <a:pt x="17747" y="15891"/>
                    <a:pt x="17747" y="15920"/>
                  </a:cubicBezTo>
                  <a:lnTo>
                    <a:pt x="17747" y="16889"/>
                  </a:lnTo>
                  <a:cubicBezTo>
                    <a:pt x="17747" y="16918"/>
                    <a:pt x="17715" y="16941"/>
                    <a:pt x="17677" y="16941"/>
                  </a:cubicBezTo>
                  <a:lnTo>
                    <a:pt x="3923" y="16941"/>
                  </a:lnTo>
                  <a:cubicBezTo>
                    <a:pt x="3885" y="16941"/>
                    <a:pt x="3853" y="16918"/>
                    <a:pt x="3853" y="16889"/>
                  </a:cubicBezTo>
                  <a:lnTo>
                    <a:pt x="3853" y="15920"/>
                  </a:lnTo>
                  <a:cubicBezTo>
                    <a:pt x="3853" y="15891"/>
                    <a:pt x="3885" y="15866"/>
                    <a:pt x="3923" y="15866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229" name="Ajouter"/>
            <p:cNvSpPr/>
            <p:nvPr/>
          </p:nvSpPr>
          <p:spPr>
            <a:xfrm>
              <a:off x="0" y="258067"/>
              <a:ext cx="434962" cy="434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4" y="0"/>
                    <a:pt x="0" y="4836"/>
                    <a:pt x="0" y="10801"/>
                  </a:cubicBezTo>
                  <a:cubicBezTo>
                    <a:pt x="0" y="16765"/>
                    <a:pt x="4835" y="21600"/>
                    <a:pt x="10799" y="21600"/>
                  </a:cubicBezTo>
                  <a:cubicBezTo>
                    <a:pt x="16764" y="21600"/>
                    <a:pt x="21600" y="16765"/>
                    <a:pt x="21600" y="10801"/>
                  </a:cubicBezTo>
                  <a:cubicBezTo>
                    <a:pt x="21600" y="4836"/>
                    <a:pt x="16764" y="0"/>
                    <a:pt x="10799" y="0"/>
                  </a:cubicBezTo>
                  <a:close/>
                  <a:moveTo>
                    <a:pt x="9533" y="3765"/>
                  </a:moveTo>
                  <a:lnTo>
                    <a:pt x="12065" y="3765"/>
                  </a:lnTo>
                  <a:cubicBezTo>
                    <a:pt x="12100" y="3765"/>
                    <a:pt x="12129" y="3794"/>
                    <a:pt x="12129" y="3830"/>
                  </a:cubicBezTo>
                  <a:lnTo>
                    <a:pt x="12129" y="9407"/>
                  </a:lnTo>
                  <a:cubicBezTo>
                    <a:pt x="12129" y="9442"/>
                    <a:pt x="12157" y="9471"/>
                    <a:pt x="12192" y="9471"/>
                  </a:cubicBezTo>
                  <a:lnTo>
                    <a:pt x="17769" y="9471"/>
                  </a:lnTo>
                  <a:cubicBezTo>
                    <a:pt x="17804" y="9471"/>
                    <a:pt x="17833" y="9500"/>
                    <a:pt x="17833" y="9535"/>
                  </a:cubicBezTo>
                  <a:lnTo>
                    <a:pt x="17835" y="12067"/>
                  </a:lnTo>
                  <a:cubicBezTo>
                    <a:pt x="17835" y="12102"/>
                    <a:pt x="17806" y="12129"/>
                    <a:pt x="17770" y="12129"/>
                  </a:cubicBezTo>
                  <a:lnTo>
                    <a:pt x="12193" y="12129"/>
                  </a:lnTo>
                  <a:cubicBezTo>
                    <a:pt x="12158" y="12129"/>
                    <a:pt x="12129" y="12158"/>
                    <a:pt x="12129" y="12193"/>
                  </a:cubicBezTo>
                  <a:lnTo>
                    <a:pt x="12129" y="17770"/>
                  </a:lnTo>
                  <a:cubicBezTo>
                    <a:pt x="12129" y="17806"/>
                    <a:pt x="12100" y="17835"/>
                    <a:pt x="12065" y="17835"/>
                  </a:cubicBezTo>
                  <a:lnTo>
                    <a:pt x="9533" y="17835"/>
                  </a:lnTo>
                  <a:cubicBezTo>
                    <a:pt x="9498" y="17835"/>
                    <a:pt x="9471" y="17806"/>
                    <a:pt x="9471" y="17770"/>
                  </a:cubicBezTo>
                  <a:lnTo>
                    <a:pt x="9471" y="12193"/>
                  </a:lnTo>
                  <a:cubicBezTo>
                    <a:pt x="9471" y="12158"/>
                    <a:pt x="9442" y="12131"/>
                    <a:pt x="9407" y="12131"/>
                  </a:cubicBezTo>
                  <a:lnTo>
                    <a:pt x="3828" y="12131"/>
                  </a:lnTo>
                  <a:cubicBezTo>
                    <a:pt x="3793" y="12131"/>
                    <a:pt x="3765" y="12102"/>
                    <a:pt x="3765" y="12067"/>
                  </a:cubicBezTo>
                  <a:lnTo>
                    <a:pt x="3765" y="9535"/>
                  </a:lnTo>
                  <a:cubicBezTo>
                    <a:pt x="3765" y="9500"/>
                    <a:pt x="3793" y="9471"/>
                    <a:pt x="3828" y="9471"/>
                  </a:cubicBezTo>
                  <a:lnTo>
                    <a:pt x="9407" y="9471"/>
                  </a:lnTo>
                  <a:cubicBezTo>
                    <a:pt x="9442" y="9471"/>
                    <a:pt x="9469" y="9443"/>
                    <a:pt x="9469" y="9408"/>
                  </a:cubicBezTo>
                  <a:lnTo>
                    <a:pt x="9469" y="3830"/>
                  </a:lnTo>
                  <a:cubicBezTo>
                    <a:pt x="9469" y="3794"/>
                    <a:pt x="9498" y="3765"/>
                    <a:pt x="9533" y="3765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230" name="Topic"/>
            <p:cNvSpPr txBox="1"/>
            <p:nvPr/>
          </p:nvSpPr>
          <p:spPr>
            <a:xfrm>
              <a:off x="106380" y="0"/>
              <a:ext cx="493565" cy="241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r>
                <a:t>Topic</a:t>
              </a:r>
            </a:p>
          </p:txBody>
        </p:sp>
      </p:grpSp>
      <p:grpSp>
        <p:nvGrpSpPr>
          <p:cNvPr id="234" name="Grouper"/>
          <p:cNvGrpSpPr/>
          <p:nvPr/>
        </p:nvGrpSpPr>
        <p:grpSpPr>
          <a:xfrm>
            <a:off x="2694014" y="2546907"/>
            <a:ext cx="2392307" cy="1764186"/>
            <a:chOff x="0" y="0"/>
            <a:chExt cx="2392305" cy="1764185"/>
          </a:xfrm>
        </p:grpSpPr>
        <p:pic>
          <p:nvPicPr>
            <p:cNvPr id="232" name="Image 32" descr="Imag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392306" cy="1465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3" name="ZoneTexte 42"/>
            <p:cNvSpPr txBox="1"/>
            <p:nvPr/>
          </p:nvSpPr>
          <p:spPr>
            <a:xfrm>
              <a:off x="536287" y="1522538"/>
              <a:ext cx="1552478" cy="241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r>
                <a:t>Topic Inst’AMU</a:t>
              </a:r>
            </a:p>
          </p:txBody>
        </p:sp>
      </p:grpSp>
      <p:grpSp>
        <p:nvGrpSpPr>
          <p:cNvPr id="237" name="Grouper"/>
          <p:cNvGrpSpPr/>
          <p:nvPr/>
        </p:nvGrpSpPr>
        <p:grpSpPr>
          <a:xfrm>
            <a:off x="1205698" y="1852045"/>
            <a:ext cx="1731127" cy="3177707"/>
            <a:chOff x="0" y="0"/>
            <a:chExt cx="1731125" cy="3177706"/>
          </a:xfrm>
        </p:grpSpPr>
        <p:pic>
          <p:nvPicPr>
            <p:cNvPr id="235" name="Image 57" descr="Image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0" y="0"/>
              <a:ext cx="1731126" cy="173112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36" name="Picture 10" descr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5529" y="1797639"/>
              <a:ext cx="1380068" cy="13800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8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8097" y="2015954"/>
            <a:ext cx="460362" cy="46036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Flèche"/>
          <p:cNvSpPr/>
          <p:nvPr/>
        </p:nvSpPr>
        <p:spPr>
          <a:xfrm>
            <a:off x="4896382" y="3200696"/>
            <a:ext cx="1047857" cy="287991"/>
          </a:xfrm>
          <a:prstGeom prst="rightArrow">
            <a:avLst>
              <a:gd name="adj1" fmla="val 21587"/>
              <a:gd name="adj2" fmla="val 108319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40" name="Flèche"/>
          <p:cNvSpPr/>
          <p:nvPr/>
        </p:nvSpPr>
        <p:spPr>
          <a:xfrm rot="16200000">
            <a:off x="6493200" y="2994813"/>
            <a:ext cx="699757" cy="287991"/>
          </a:xfrm>
          <a:prstGeom prst="rightArrow">
            <a:avLst>
              <a:gd name="adj1" fmla="val 21587"/>
              <a:gd name="adj2" fmla="val 108319"/>
            </a:avLst>
          </a:prstGeom>
          <a:gradFill>
            <a:gsLst>
              <a:gs pos="0">
                <a:srgbClr val="CB3C0B"/>
              </a:gs>
              <a:gs pos="100000">
                <a:schemeClr val="accent5">
                  <a:hueOff val="-503314"/>
                  <a:satOff val="30841"/>
                  <a:lumOff val="38186"/>
                </a:schemeClr>
              </a:gs>
            </a:gsLst>
            <a:lin ang="16200000"/>
          </a:gradFill>
          <a:ln>
            <a:solidFill>
              <a:srgbClr val="B4441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Flèche"/>
          <p:cNvSpPr/>
          <p:nvPr/>
        </p:nvSpPr>
        <p:spPr>
          <a:xfrm>
            <a:off x="7271599" y="2208885"/>
            <a:ext cx="699757" cy="287991"/>
          </a:xfrm>
          <a:prstGeom prst="rightArrow">
            <a:avLst>
              <a:gd name="adj1" fmla="val 21587"/>
              <a:gd name="adj2" fmla="val 108319"/>
            </a:avLst>
          </a:prstGeom>
          <a:gradFill>
            <a:gsLst>
              <a:gs pos="0">
                <a:srgbClr val="CB3C0B"/>
              </a:gs>
              <a:gs pos="100000">
                <a:schemeClr val="accent5">
                  <a:hueOff val="-503314"/>
                  <a:satOff val="30841"/>
                  <a:lumOff val="38186"/>
                </a:schemeClr>
              </a:gs>
            </a:gsLst>
            <a:lin ang="16200000"/>
          </a:gradFill>
          <a:ln>
            <a:solidFill>
              <a:srgbClr val="B4441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2" name="Image 3" descr="Image 3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150375" y="3594126"/>
            <a:ext cx="1302238" cy="130223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Flèche"/>
          <p:cNvSpPr/>
          <p:nvPr/>
        </p:nvSpPr>
        <p:spPr>
          <a:xfrm>
            <a:off x="7450135" y="4101249"/>
            <a:ext cx="699758" cy="287992"/>
          </a:xfrm>
          <a:prstGeom prst="rightArrow">
            <a:avLst>
              <a:gd name="adj1" fmla="val 21587"/>
              <a:gd name="adj2" fmla="val 108319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48" name="Grouper"/>
          <p:cNvGrpSpPr/>
          <p:nvPr/>
        </p:nvGrpSpPr>
        <p:grpSpPr>
          <a:xfrm>
            <a:off x="9441305" y="3753544"/>
            <a:ext cx="1679290" cy="1368395"/>
            <a:chOff x="0" y="0"/>
            <a:chExt cx="1679288" cy="1368393"/>
          </a:xfrm>
        </p:grpSpPr>
        <p:sp>
          <p:nvSpPr>
            <p:cNvPr id="244" name="Flèche"/>
            <p:cNvSpPr/>
            <p:nvPr/>
          </p:nvSpPr>
          <p:spPr>
            <a:xfrm>
              <a:off x="0" y="392633"/>
              <a:ext cx="699757" cy="287991"/>
            </a:xfrm>
            <a:prstGeom prst="rightArrow">
              <a:avLst>
                <a:gd name="adj1" fmla="val 21587"/>
                <a:gd name="adj2" fmla="val 108319"/>
              </a:avLst>
            </a:prstGeom>
            <a:solidFill>
              <a:schemeClr val="accent3"/>
            </a:solidFill>
            <a:ln w="38100" cap="flat">
              <a:solidFill>
                <a:schemeClr val="accent3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47" name="Grouper"/>
            <p:cNvGrpSpPr/>
            <p:nvPr/>
          </p:nvGrpSpPr>
          <p:grpSpPr>
            <a:xfrm>
              <a:off x="606032" y="0"/>
              <a:ext cx="1073257" cy="1368394"/>
              <a:chOff x="0" y="0"/>
              <a:chExt cx="1073256" cy="1368393"/>
            </a:xfrm>
          </p:grpSpPr>
          <p:pic>
            <p:nvPicPr>
              <p:cNvPr id="245" name="Image" descr="Image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1073257" cy="10732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6" name="FireBase"/>
              <p:cNvSpPr txBox="1"/>
              <p:nvPr/>
            </p:nvSpPr>
            <p:spPr>
              <a:xfrm>
                <a:off x="137817" y="1126746"/>
                <a:ext cx="797621" cy="241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/>
              <a:p>
                <a:r>
                  <a:t>FireBase</a:t>
                </a:r>
              </a:p>
            </p:txBody>
          </p:sp>
        </p:grp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1CFE32C-C38C-F443-91C1-791D12CAFA4B}"/>
              </a:ext>
            </a:extLst>
          </p:cNvPr>
          <p:cNvGrpSpPr/>
          <p:nvPr/>
        </p:nvGrpSpPr>
        <p:grpSpPr>
          <a:xfrm>
            <a:off x="2096809" y="4572000"/>
            <a:ext cx="3575121" cy="1858229"/>
            <a:chOff x="2096809" y="4572000"/>
            <a:chExt cx="3575121" cy="185822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5555631-34CD-4E43-968F-AEE3BE020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461" y="4716448"/>
              <a:ext cx="1116590" cy="1056639"/>
            </a:xfrm>
            <a:prstGeom prst="rect">
              <a:avLst/>
            </a:prstGeom>
          </p:spPr>
        </p:pic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B7374E77-C310-8F40-AC83-F6F3979B94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5273" y="4572000"/>
              <a:ext cx="806657" cy="549941"/>
            </a:xfrm>
            <a:prstGeom prst="straightConnector1">
              <a:avLst/>
            </a:prstGeom>
            <a:noFill/>
            <a:ln w="9525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2850317-8FB7-4C4A-BC08-F2406CBDD0CF}"/>
                </a:ext>
              </a:extLst>
            </p:cNvPr>
            <p:cNvSpPr txBox="1"/>
            <p:nvPr/>
          </p:nvSpPr>
          <p:spPr>
            <a:xfrm>
              <a:off x="2096809" y="5599232"/>
              <a:ext cx="1298713" cy="830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I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SI AMU</a:t>
              </a: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I" dirty="0"/>
                <a:t>Applications</a:t>
              </a:r>
            </a:p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I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Scripts</a:t>
              </a:r>
            </a:p>
          </p:txBody>
        </p: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202D8EEE-4362-FE4B-AD51-BF589F06B6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2208" y="5657914"/>
              <a:ext cx="547728" cy="353709"/>
            </a:xfrm>
            <a:prstGeom prst="straightConnector1">
              <a:avLst/>
            </a:prstGeom>
            <a:noFill/>
            <a:ln w="9525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5" presetClass="entr" presetSubtype="8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8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5" presetClass="entr" presetSubtype="8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5" presetClass="entr" presetSubtype="8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5" presetClass="entr" presetSubtype="8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4" animBg="1" advAuto="0"/>
      <p:bldP spid="231" grpId="2" animBg="1" advAuto="0"/>
      <p:bldP spid="234" grpId="5" animBg="1" advAuto="0"/>
      <p:bldP spid="237" grpId="6" animBg="1" advAuto="0"/>
      <p:bldP spid="238" grpId="8" animBg="1" advAuto="0"/>
      <p:bldP spid="239" grpId="7" animBg="1" advAuto="0"/>
      <p:bldP spid="240" grpId="1" animBg="1" advAuto="0"/>
      <p:bldP spid="241" grpId="3" animBg="1" advAuto="0"/>
      <p:bldP spid="242" grpId="10" animBg="1" advAuto="0"/>
      <p:bldP spid="243" grpId="9" animBg="1" advAuto="0"/>
      <p:bldP spid="248" grpId="1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BF5D2C5A-4B43-E8C0-47BE-ABED96F52495}"/>
              </a:ext>
            </a:extLst>
          </p:cNvPr>
          <p:cNvGrpSpPr/>
          <p:nvPr/>
        </p:nvGrpSpPr>
        <p:grpSpPr>
          <a:xfrm>
            <a:off x="2074567" y="1485901"/>
            <a:ext cx="0" cy="4892862"/>
            <a:chOff x="2074567" y="1485901"/>
            <a:chExt cx="0" cy="4892862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80F3B75-AA38-AE43-C215-AEF7C0C68A10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2027440"/>
              <a:ext cx="0" cy="1474959"/>
            </a:xfrm>
            <a:prstGeom prst="line">
              <a:avLst/>
            </a:prstGeom>
            <a:ln/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A7B7512F-7DBA-A829-DF82-1593788DA408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3474824"/>
              <a:ext cx="0" cy="102981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F6928A6E-92FB-6CDC-E378-066E81907E32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4451370"/>
              <a:ext cx="0" cy="1474959"/>
            </a:xfrm>
            <a:prstGeom prst="line">
              <a:avLst/>
            </a:prstGeom>
            <a:ln/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FF9C313E-02E3-5F89-2078-1A440DAB1416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6015038"/>
              <a:ext cx="0" cy="363725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A365D149-53CE-220E-2C80-C375B855B409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1485901"/>
              <a:ext cx="0" cy="102981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3" name="Espace réservé du pied de page 2"/>
          <p:cNvSpPr txBox="1"/>
          <p:nvPr/>
        </p:nvSpPr>
        <p:spPr>
          <a:xfrm>
            <a:off x="3511232" y="215574"/>
            <a:ext cx="5961699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Inst’AMU</a:t>
            </a:r>
          </a:p>
        </p:txBody>
      </p:sp>
      <p:sp>
        <p:nvSpPr>
          <p:cNvPr id="254" name="Titre 1"/>
          <p:cNvSpPr txBox="1">
            <a:spLocks noGrp="1"/>
          </p:cNvSpPr>
          <p:nvPr>
            <p:ph type="title"/>
          </p:nvPr>
        </p:nvSpPr>
        <p:spPr>
          <a:xfrm>
            <a:off x="1981200" y="843755"/>
            <a:ext cx="8229600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Backoffice </a:t>
            </a:r>
          </a:p>
        </p:txBody>
      </p:sp>
      <p:sp>
        <p:nvSpPr>
          <p:cNvPr id="255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9835204" y="269475"/>
            <a:ext cx="160644" cy="20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56" name="ZoneTexte 9"/>
          <p:cNvSpPr txBox="1"/>
          <p:nvPr/>
        </p:nvSpPr>
        <p:spPr>
          <a:xfrm>
            <a:off x="2505210" y="1805136"/>
            <a:ext cx="6907213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600" b="1">
                <a:solidFill>
                  <a:srgbClr val="C4377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L’envers</a:t>
            </a:r>
            <a:r>
              <a:rPr dirty="0"/>
              <a:t> du décor</a:t>
            </a:r>
          </a:p>
        </p:txBody>
      </p:sp>
      <p:sp>
        <p:nvSpPr>
          <p:cNvPr id="263" name="Ellipse 29"/>
          <p:cNvSpPr/>
          <p:nvPr/>
        </p:nvSpPr>
        <p:spPr>
          <a:xfrm>
            <a:off x="1997075" y="1833560"/>
            <a:ext cx="165100" cy="165103"/>
          </a:xfrm>
          <a:prstGeom prst="ellipse">
            <a:avLst/>
          </a:prstGeom>
          <a:solidFill>
            <a:srgbClr val="252E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ZoneTexte 9"/>
          <p:cNvSpPr txBox="1"/>
          <p:nvPr/>
        </p:nvSpPr>
        <p:spPr>
          <a:xfrm>
            <a:off x="2506698" y="2185248"/>
            <a:ext cx="7504883" cy="45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just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Développé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JEE </a:t>
            </a:r>
            <a:r>
              <a:rPr dirty="0" err="1"/>
              <a:t>hébergé</a:t>
            </a:r>
            <a:r>
              <a:rPr dirty="0"/>
              <a:t> sur </a:t>
            </a:r>
            <a:r>
              <a:rPr dirty="0" err="1"/>
              <a:t>une</a:t>
            </a:r>
            <a:r>
              <a:rPr dirty="0"/>
              <a:t> infrastructure </a:t>
            </a:r>
            <a:r>
              <a:rPr dirty="0" err="1"/>
              <a:t>dotée</a:t>
            </a:r>
            <a:r>
              <a:rPr dirty="0"/>
              <a:t> d’un </a:t>
            </a:r>
            <a:r>
              <a:rPr i="1" dirty="0"/>
              <a:t>pool</a:t>
            </a:r>
            <a:r>
              <a:rPr dirty="0"/>
              <a:t> </a:t>
            </a:r>
            <a:r>
              <a:rPr i="1" dirty="0" err="1"/>
              <a:t>d’haproxy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mode Round Robin sur deux </a:t>
            </a:r>
            <a:r>
              <a:rPr dirty="0" err="1"/>
              <a:t>serveurs</a:t>
            </a:r>
            <a:r>
              <a:rPr dirty="0"/>
              <a:t> Payara.</a:t>
            </a:r>
          </a:p>
        </p:txBody>
      </p:sp>
      <p:sp>
        <p:nvSpPr>
          <p:cNvPr id="265" name="ZoneTexte 9"/>
          <p:cNvSpPr txBox="1"/>
          <p:nvPr/>
        </p:nvSpPr>
        <p:spPr>
          <a:xfrm>
            <a:off x="2506698" y="2761347"/>
            <a:ext cx="7504883" cy="45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L’architecture</a:t>
            </a:r>
            <a:r>
              <a:rPr dirty="0"/>
              <a:t> mise </a:t>
            </a:r>
            <a:r>
              <a:rPr dirty="0" err="1"/>
              <a:t>en</a:t>
            </a:r>
            <a:r>
              <a:rPr dirty="0"/>
              <a:t> place nous </a:t>
            </a:r>
            <a:r>
              <a:rPr dirty="0" err="1"/>
              <a:t>permet</a:t>
            </a:r>
            <a:r>
              <a:rPr dirty="0"/>
              <a:t> de </a:t>
            </a:r>
            <a:r>
              <a:rPr dirty="0" err="1"/>
              <a:t>répondre</a:t>
            </a:r>
            <a:r>
              <a:rPr dirty="0"/>
              <a:t> aux </a:t>
            </a:r>
            <a:r>
              <a:rPr dirty="0" err="1"/>
              <a:t>besoins</a:t>
            </a:r>
            <a:r>
              <a:rPr dirty="0"/>
              <a:t> </a:t>
            </a:r>
            <a:r>
              <a:rPr dirty="0" err="1"/>
              <a:t>d’aujourd’hui</a:t>
            </a:r>
            <a:r>
              <a:rPr dirty="0"/>
              <a:t> et de </a:t>
            </a:r>
            <a:r>
              <a:rPr dirty="0" err="1"/>
              <a:t>demain</a:t>
            </a:r>
            <a:r>
              <a:rPr dirty="0"/>
              <a:t> avec,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terme</a:t>
            </a:r>
            <a:r>
              <a:rPr dirty="0"/>
              <a:t>, plus de 120 000 </a:t>
            </a:r>
            <a:r>
              <a:rPr dirty="0" err="1"/>
              <a:t>utilisateurs</a:t>
            </a:r>
            <a:r>
              <a:rPr dirty="0"/>
              <a:t> </a:t>
            </a:r>
            <a:r>
              <a:rPr dirty="0" err="1"/>
              <a:t>potentiels</a:t>
            </a:r>
            <a:r>
              <a:rPr dirty="0"/>
              <a:t>.</a:t>
            </a:r>
          </a:p>
        </p:txBody>
      </p:sp>
      <p:sp>
        <p:nvSpPr>
          <p:cNvPr id="266" name="Le back office utilise le système d’authentification de l’établissement (CAS) qui permet de créer une relation de confiance entre l’appareil mobile et le back office."/>
          <p:cNvSpPr txBox="1"/>
          <p:nvPr/>
        </p:nvSpPr>
        <p:spPr>
          <a:xfrm>
            <a:off x="2506698" y="3316500"/>
            <a:ext cx="750488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just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Le </a:t>
            </a:r>
            <a:r>
              <a:rPr i="1" dirty="0"/>
              <a:t>back office</a:t>
            </a:r>
            <a:r>
              <a:rPr dirty="0"/>
              <a:t> </a:t>
            </a:r>
            <a:r>
              <a:rPr dirty="0" err="1"/>
              <a:t>utilise</a:t>
            </a:r>
            <a:r>
              <a:rPr dirty="0"/>
              <a:t> le </a:t>
            </a:r>
            <a:r>
              <a:rPr dirty="0" err="1"/>
              <a:t>système</a:t>
            </a:r>
            <a:r>
              <a:rPr dirty="0"/>
              <a:t> </a:t>
            </a:r>
            <a:r>
              <a:rPr dirty="0" err="1"/>
              <a:t>d’authentification</a:t>
            </a:r>
            <a:r>
              <a:rPr dirty="0"/>
              <a:t> de </a:t>
            </a:r>
            <a:r>
              <a:rPr dirty="0" err="1"/>
              <a:t>l’établissement</a:t>
            </a:r>
            <a:r>
              <a:rPr dirty="0"/>
              <a:t> (CAS) qui </a:t>
            </a:r>
            <a:r>
              <a:rPr dirty="0" err="1"/>
              <a:t>permet</a:t>
            </a:r>
            <a:r>
              <a:rPr dirty="0"/>
              <a:t> de </a:t>
            </a:r>
            <a:r>
              <a:rPr dirty="0" err="1"/>
              <a:t>créer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relation de </a:t>
            </a:r>
            <a:r>
              <a:rPr dirty="0" err="1"/>
              <a:t>confiance</a:t>
            </a:r>
            <a:r>
              <a:rPr dirty="0"/>
              <a:t> entre </a:t>
            </a:r>
            <a:r>
              <a:rPr dirty="0" err="1"/>
              <a:t>l’appareil</a:t>
            </a:r>
            <a:r>
              <a:rPr dirty="0"/>
              <a:t> mobile et le </a:t>
            </a:r>
            <a:r>
              <a:rPr i="1" dirty="0"/>
              <a:t>back office.</a:t>
            </a:r>
          </a:p>
        </p:txBody>
      </p:sp>
      <p:sp>
        <p:nvSpPr>
          <p:cNvPr id="267" name="ZoneTexte 18"/>
          <p:cNvSpPr txBox="1"/>
          <p:nvPr/>
        </p:nvSpPr>
        <p:spPr>
          <a:xfrm>
            <a:off x="11148624" y="238424"/>
            <a:ext cx="128564" cy="24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7</a:t>
            </a:r>
          </a:p>
        </p:txBody>
      </p:sp>
      <p:sp>
        <p:nvSpPr>
          <p:cNvPr id="18" name="Le back office utilise le système d’authentification de l’établissement (CAS) qui permet de créer une relation de confiance entre l’appareil mobile et le back office.">
            <a:extLst>
              <a:ext uri="{FF2B5EF4-FFF2-40B4-BE49-F238E27FC236}">
                <a16:creationId xmlns:a16="http://schemas.microsoft.com/office/drawing/2014/main" id="{576905F1-D1F4-EF46-9678-F2DFA2105850}"/>
              </a:ext>
            </a:extLst>
          </p:cNvPr>
          <p:cNvSpPr txBox="1"/>
          <p:nvPr/>
        </p:nvSpPr>
        <p:spPr>
          <a:xfrm>
            <a:off x="2505210" y="4015709"/>
            <a:ext cx="750488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Base de données sous Oracle, bientôt sur PostgreSQL.</a:t>
            </a:r>
            <a:endParaRPr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  <p:bldP spid="265" grpId="2" animBg="1" advAuto="0"/>
      <p:bldP spid="266" grpId="3" animBg="1" advAuto="0"/>
      <p:bldP spid="1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Espace réservé du pied de page 2"/>
          <p:cNvSpPr txBox="1"/>
          <p:nvPr/>
        </p:nvSpPr>
        <p:spPr>
          <a:xfrm>
            <a:off x="3511232" y="215574"/>
            <a:ext cx="5961699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Inst’AMU</a:t>
            </a:r>
          </a:p>
        </p:txBody>
      </p:sp>
      <p:sp>
        <p:nvSpPr>
          <p:cNvPr id="254" name="Titre 1"/>
          <p:cNvSpPr txBox="1">
            <a:spLocks noGrp="1"/>
          </p:cNvSpPr>
          <p:nvPr>
            <p:ph type="title"/>
          </p:nvPr>
        </p:nvSpPr>
        <p:spPr>
          <a:xfrm>
            <a:off x="1981200" y="843755"/>
            <a:ext cx="8229600" cy="642939"/>
          </a:xfrm>
          <a:prstGeom prst="rect">
            <a:avLst/>
          </a:prstGeom>
        </p:spPr>
        <p:txBody>
          <a:bodyPr/>
          <a:lstStyle/>
          <a:p>
            <a:r>
              <a:rPr dirty="0"/>
              <a:t>Backoffice</a:t>
            </a:r>
            <a:r>
              <a:rPr lang="fr-FR" dirty="0"/>
              <a:t>, traitement d’une notification</a:t>
            </a:r>
            <a:endParaRPr dirty="0"/>
          </a:p>
        </p:txBody>
      </p:sp>
      <p:sp>
        <p:nvSpPr>
          <p:cNvPr id="255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9835204" y="269475"/>
            <a:ext cx="160644" cy="20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67" name="ZoneTexte 18"/>
          <p:cNvSpPr txBox="1"/>
          <p:nvPr/>
        </p:nvSpPr>
        <p:spPr>
          <a:xfrm>
            <a:off x="11148624" y="220749"/>
            <a:ext cx="11702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8</a:t>
            </a:r>
            <a:endParaRPr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8D19825-386E-2B4A-A01C-4C60297C638C}"/>
              </a:ext>
            </a:extLst>
          </p:cNvPr>
          <p:cNvGrpSpPr/>
          <p:nvPr/>
        </p:nvGrpSpPr>
        <p:grpSpPr>
          <a:xfrm>
            <a:off x="1831924" y="2374780"/>
            <a:ext cx="2395519" cy="2395519"/>
            <a:chOff x="1424608" y="2893849"/>
            <a:chExt cx="2395519" cy="2395519"/>
          </a:xfrm>
        </p:grpSpPr>
        <p:pic>
          <p:nvPicPr>
            <p:cNvPr id="19" name="Picture 2" descr="Picture 2">
              <a:extLst>
                <a:ext uri="{FF2B5EF4-FFF2-40B4-BE49-F238E27FC236}">
                  <a16:creationId xmlns:a16="http://schemas.microsoft.com/office/drawing/2014/main" id="{D9ECF795-6BA9-3C4B-BFD4-8FCC1BF31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4608" y="2893849"/>
              <a:ext cx="2395519" cy="23955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Backoffice Inst’AMU-web">
              <a:extLst>
                <a:ext uri="{FF2B5EF4-FFF2-40B4-BE49-F238E27FC236}">
                  <a16:creationId xmlns:a16="http://schemas.microsoft.com/office/drawing/2014/main" id="{9FACB1AA-8C4D-0B44-AB4B-87EF2564050C}"/>
                </a:ext>
              </a:extLst>
            </p:cNvPr>
            <p:cNvSpPr txBox="1"/>
            <p:nvPr/>
          </p:nvSpPr>
          <p:spPr>
            <a:xfrm>
              <a:off x="1492070" y="5047720"/>
              <a:ext cx="2328057" cy="2416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dirty="0"/>
                <a:t>Backoffice </a:t>
              </a:r>
              <a:r>
                <a:rPr dirty="0" err="1"/>
                <a:t>Inst’AMU</a:t>
              </a:r>
              <a:r>
                <a:rPr dirty="0"/>
                <a:t>-web</a:t>
              </a:r>
            </a:p>
          </p:txBody>
        </p:sp>
      </p:grpSp>
      <p:sp>
        <p:nvSpPr>
          <p:cNvPr id="25" name="Flèche">
            <a:extLst>
              <a:ext uri="{FF2B5EF4-FFF2-40B4-BE49-F238E27FC236}">
                <a16:creationId xmlns:a16="http://schemas.microsoft.com/office/drawing/2014/main" id="{C090392F-5D4C-7E4A-A034-81D82CCFFADE}"/>
              </a:ext>
            </a:extLst>
          </p:cNvPr>
          <p:cNvSpPr/>
          <p:nvPr/>
        </p:nvSpPr>
        <p:spPr>
          <a:xfrm rot="16200000" flipH="1" flipV="1">
            <a:off x="2271256" y="2610378"/>
            <a:ext cx="559675" cy="231807"/>
          </a:xfrm>
          <a:prstGeom prst="rightArrow">
            <a:avLst>
              <a:gd name="adj1" fmla="val 21587"/>
              <a:gd name="adj2" fmla="val 108319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731C1B-FB8E-944C-9C6B-F64C37DD54F7}"/>
              </a:ext>
            </a:extLst>
          </p:cNvPr>
          <p:cNvSpPr txBox="1"/>
          <p:nvPr/>
        </p:nvSpPr>
        <p:spPr>
          <a:xfrm>
            <a:off x="1411354" y="1588094"/>
            <a:ext cx="2511287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I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Notification émise par l’application web ou webservice</a:t>
            </a:r>
          </a:p>
        </p:txBody>
      </p:sp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AEB31CA3-2E50-9348-A38E-3E185AC68C31}"/>
              </a:ext>
            </a:extLst>
          </p:cNvPr>
          <p:cNvSpPr/>
          <p:nvPr/>
        </p:nvSpPr>
        <p:spPr>
          <a:xfrm>
            <a:off x="4227444" y="2653747"/>
            <a:ext cx="901147" cy="1837586"/>
          </a:xfrm>
          <a:prstGeom prst="lef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658C6D-077A-9D4C-9451-8B8A0D189ECD}"/>
              </a:ext>
            </a:extLst>
          </p:cNvPr>
          <p:cNvSpPr txBox="1"/>
          <p:nvPr/>
        </p:nvSpPr>
        <p:spPr>
          <a:xfrm>
            <a:off x="5380382" y="2552340"/>
            <a:ext cx="6175513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I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Récupère auprès de l’annuaire LDAP la liste des utilisateurs correspondant à la cible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F65DC6A-2647-2444-AA9D-2174BA8B185D}"/>
              </a:ext>
            </a:extLst>
          </p:cNvPr>
          <p:cNvSpPr txBox="1"/>
          <p:nvPr/>
        </p:nvSpPr>
        <p:spPr>
          <a:xfrm>
            <a:off x="5380381" y="3106338"/>
            <a:ext cx="6175513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I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Vérifie si les utilisateurs correspondants ont une installation d’Inst’AMU active</a:t>
            </a:r>
            <a:r>
              <a:rPr kumimoji="0" lang="fr-FI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et sont abonnés au topic.</a:t>
            </a:r>
            <a:endParaRPr kumimoji="0" lang="fr-FI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19250D5-42A6-2142-AA8C-A47614D3226D}"/>
              </a:ext>
            </a:extLst>
          </p:cNvPr>
          <p:cNvSpPr txBox="1"/>
          <p:nvPr/>
        </p:nvSpPr>
        <p:spPr>
          <a:xfrm>
            <a:off x="5380381" y="3660336"/>
            <a:ext cx="617551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I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Génère des paquets de 1000 utilisateurs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864F1A4-CA31-C34B-BCBE-27C5108D75F8}"/>
              </a:ext>
            </a:extLst>
          </p:cNvPr>
          <p:cNvSpPr txBox="1"/>
          <p:nvPr/>
        </p:nvSpPr>
        <p:spPr>
          <a:xfrm>
            <a:off x="5380381" y="3937335"/>
            <a:ext cx="6175513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I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Transmet </a:t>
            </a:r>
            <a:r>
              <a:rPr lang="fr-FI" dirty="0"/>
              <a:t>les notifications à FireBase qui s’occupe de contacter tous les périphériques Android et iOS.</a:t>
            </a:r>
            <a:endParaRPr kumimoji="0" lang="fr-FI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D588928-FFE4-9F4A-BA69-6D41AC256181}"/>
              </a:ext>
            </a:extLst>
          </p:cNvPr>
          <p:cNvSpPr txBox="1"/>
          <p:nvPr/>
        </p:nvSpPr>
        <p:spPr>
          <a:xfrm>
            <a:off x="5128591" y="5435288"/>
            <a:ext cx="498282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I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Transmet un accusé de lecture, si notification lue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4CD74B-1CA0-AD44-80D4-FEE67379D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212" y="4493750"/>
            <a:ext cx="1171694" cy="2206275"/>
          </a:xfrm>
          <a:prstGeom prst="rect">
            <a:avLst/>
          </a:prstGeom>
        </p:spPr>
      </p:pic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DC0ED413-A3E7-784D-8B5E-8D7607DE0F97}"/>
              </a:ext>
            </a:extLst>
          </p:cNvPr>
          <p:cNvSpPr/>
          <p:nvPr/>
        </p:nvSpPr>
        <p:spPr>
          <a:xfrm>
            <a:off x="9553253" y="5133331"/>
            <a:ext cx="442595" cy="880914"/>
          </a:xfrm>
          <a:prstGeom prst="righ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20350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  <p:bldP spid="3" grpId="0"/>
      <p:bldP spid="4" grpId="0" animBg="1"/>
      <p:bldP spid="5" grpId="0"/>
      <p:bldP spid="29" grpId="0"/>
      <p:bldP spid="30" grpId="0"/>
      <p:bldP spid="31" grpId="0"/>
      <p:bldP spid="32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3EB6369-1DFB-0F8D-3335-094AF41BFDC3}"/>
              </a:ext>
            </a:extLst>
          </p:cNvPr>
          <p:cNvGrpSpPr/>
          <p:nvPr/>
        </p:nvGrpSpPr>
        <p:grpSpPr>
          <a:xfrm>
            <a:off x="2074567" y="1485901"/>
            <a:ext cx="0" cy="4892862"/>
            <a:chOff x="2074567" y="1485901"/>
            <a:chExt cx="0" cy="4892862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3F30739-28A7-4BC5-7479-F58D6E9131D9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2027440"/>
              <a:ext cx="0" cy="1474959"/>
            </a:xfrm>
            <a:prstGeom prst="line">
              <a:avLst/>
            </a:prstGeom>
            <a:ln/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4E77901B-C581-98BD-7154-E01CF33FF17A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3474824"/>
              <a:ext cx="0" cy="102981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B92B14B-CA2D-C498-DDA5-C7E2434753DB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4451370"/>
              <a:ext cx="0" cy="1474959"/>
            </a:xfrm>
            <a:prstGeom prst="line">
              <a:avLst/>
            </a:prstGeom>
            <a:ln/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4EF942E6-D479-4BD1-E730-C79C1AF1AB94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6015038"/>
              <a:ext cx="0" cy="363725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6D806852-BBD8-8B56-81E6-3C675EFB0C71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67" y="1485901"/>
              <a:ext cx="0" cy="102981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69" name="Espace réservé du pied de page 2"/>
          <p:cNvSpPr txBox="1"/>
          <p:nvPr/>
        </p:nvSpPr>
        <p:spPr>
          <a:xfrm>
            <a:off x="3511232" y="215574"/>
            <a:ext cx="5961699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Inst’AMU</a:t>
            </a:r>
          </a:p>
        </p:txBody>
      </p:sp>
      <p:sp>
        <p:nvSpPr>
          <p:cNvPr id="270" name="Titre 1"/>
          <p:cNvSpPr txBox="1">
            <a:spLocks noGrp="1"/>
          </p:cNvSpPr>
          <p:nvPr>
            <p:ph type="title"/>
          </p:nvPr>
        </p:nvSpPr>
        <p:spPr>
          <a:xfrm>
            <a:off x="1981200" y="843755"/>
            <a:ext cx="8229600" cy="642939"/>
          </a:xfrm>
          <a:prstGeom prst="rect">
            <a:avLst/>
          </a:prstGeom>
        </p:spPr>
        <p:txBody>
          <a:bodyPr/>
          <a:lstStyle/>
          <a:p>
            <a:r>
              <a:t>Aujourd’hui et demain </a:t>
            </a:r>
          </a:p>
        </p:txBody>
      </p:sp>
      <p:sp>
        <p:nvSpPr>
          <p:cNvPr id="271" name="Espace réservé du numéro de diapositive 3"/>
          <p:cNvSpPr txBox="1">
            <a:spLocks noGrp="1"/>
          </p:cNvSpPr>
          <p:nvPr>
            <p:ph type="sldNum" sz="quarter" idx="4294967295"/>
          </p:nvPr>
        </p:nvSpPr>
        <p:spPr>
          <a:xfrm>
            <a:off x="9835204" y="269475"/>
            <a:ext cx="160644" cy="20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72" name="ZoneTexte 9"/>
          <p:cNvSpPr txBox="1"/>
          <p:nvPr/>
        </p:nvSpPr>
        <p:spPr>
          <a:xfrm>
            <a:off x="2505210" y="1805136"/>
            <a:ext cx="6907213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600" b="1">
                <a:solidFill>
                  <a:srgbClr val="C4377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Intégration</a:t>
            </a:r>
            <a:r>
              <a:rPr dirty="0"/>
              <a:t> et </a:t>
            </a:r>
            <a:r>
              <a:rPr dirty="0" err="1"/>
              <a:t>déploiement</a:t>
            </a:r>
            <a:r>
              <a:rPr dirty="0"/>
              <a:t> </a:t>
            </a:r>
            <a:r>
              <a:rPr dirty="0" err="1"/>
              <a:t>continu</a:t>
            </a:r>
            <a:endParaRPr dirty="0"/>
          </a:p>
        </p:txBody>
      </p:sp>
      <p:sp>
        <p:nvSpPr>
          <p:cNvPr id="279" name="Ellipse 29"/>
          <p:cNvSpPr/>
          <p:nvPr/>
        </p:nvSpPr>
        <p:spPr>
          <a:xfrm>
            <a:off x="1997075" y="1833560"/>
            <a:ext cx="165100" cy="165103"/>
          </a:xfrm>
          <a:prstGeom prst="ellipse">
            <a:avLst/>
          </a:prstGeom>
          <a:solidFill>
            <a:srgbClr val="252E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ZoneTexte 9"/>
          <p:cNvSpPr txBox="1"/>
          <p:nvPr/>
        </p:nvSpPr>
        <p:spPr>
          <a:xfrm>
            <a:off x="2506698" y="2185248"/>
            <a:ext cx="7504883" cy="45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Mise </a:t>
            </a:r>
            <a:r>
              <a:rPr dirty="0" err="1"/>
              <a:t>en</a:t>
            </a:r>
            <a:r>
              <a:rPr dirty="0"/>
              <a:t> place d’un </a:t>
            </a:r>
            <a:r>
              <a:rPr dirty="0" err="1"/>
              <a:t>processus</a:t>
            </a:r>
            <a:r>
              <a:rPr dirty="0"/>
              <a:t> de validation de la version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déployer</a:t>
            </a:r>
            <a:r>
              <a:rPr dirty="0"/>
              <a:t> sur </a:t>
            </a:r>
            <a:r>
              <a:rPr dirty="0" err="1"/>
              <a:t>notre</a:t>
            </a:r>
            <a:r>
              <a:rPr dirty="0"/>
              <a:t> </a:t>
            </a:r>
            <a:r>
              <a:rPr dirty="0" err="1"/>
              <a:t>dépôt</a:t>
            </a:r>
            <a:r>
              <a:rPr dirty="0"/>
              <a:t> Gitlab.</a:t>
            </a:r>
          </a:p>
        </p:txBody>
      </p:sp>
      <p:sp>
        <p:nvSpPr>
          <p:cNvPr id="281" name="ZoneTexte 9"/>
          <p:cNvSpPr txBox="1"/>
          <p:nvPr/>
        </p:nvSpPr>
        <p:spPr>
          <a:xfrm>
            <a:off x="2506698" y="2674941"/>
            <a:ext cx="7504883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just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Mise </a:t>
            </a:r>
            <a:r>
              <a:rPr dirty="0" err="1"/>
              <a:t>en</a:t>
            </a:r>
            <a:r>
              <a:rPr dirty="0"/>
              <a:t> place de scripts Fastlane pour la compilation et diffusion sur les stores.</a:t>
            </a:r>
          </a:p>
        </p:txBody>
      </p:sp>
      <p:sp>
        <p:nvSpPr>
          <p:cNvPr id="282" name="Mise en place d’un club utilisateur."/>
          <p:cNvSpPr txBox="1"/>
          <p:nvPr/>
        </p:nvSpPr>
        <p:spPr>
          <a:xfrm>
            <a:off x="2506698" y="2919039"/>
            <a:ext cx="7504883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Mise </a:t>
            </a:r>
            <a:r>
              <a:rPr dirty="0" err="1"/>
              <a:t>en</a:t>
            </a:r>
            <a:r>
              <a:rPr dirty="0"/>
              <a:t> place d’un club </a:t>
            </a:r>
            <a:r>
              <a:rPr dirty="0" err="1"/>
              <a:t>utilisateur</a:t>
            </a:r>
            <a:r>
              <a:rPr dirty="0"/>
              <a:t>.</a:t>
            </a:r>
          </a:p>
        </p:txBody>
      </p:sp>
      <p:sp>
        <p:nvSpPr>
          <p:cNvPr id="283" name="ZoneTexte 9"/>
          <p:cNvSpPr txBox="1"/>
          <p:nvPr/>
        </p:nvSpPr>
        <p:spPr>
          <a:xfrm>
            <a:off x="2501698" y="3827612"/>
            <a:ext cx="6907213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600" b="1">
                <a:solidFill>
                  <a:srgbClr val="C4377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Statistiques</a:t>
            </a:r>
            <a:endParaRPr dirty="0"/>
          </a:p>
        </p:txBody>
      </p:sp>
      <p:sp>
        <p:nvSpPr>
          <p:cNvPr id="284" name="Ellipse 29"/>
          <p:cNvSpPr/>
          <p:nvPr/>
        </p:nvSpPr>
        <p:spPr>
          <a:xfrm>
            <a:off x="1993563" y="3856037"/>
            <a:ext cx="165103" cy="165103"/>
          </a:xfrm>
          <a:prstGeom prst="ellipse">
            <a:avLst/>
          </a:prstGeom>
          <a:solidFill>
            <a:srgbClr val="252E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5" name="Mise en forme des données du BackOffice complètement anonymisées et diffusion sur le portail Grafana de l’établissement.…"/>
          <p:cNvSpPr txBox="1"/>
          <p:nvPr/>
        </p:nvSpPr>
        <p:spPr>
          <a:xfrm>
            <a:off x="2506698" y="4213733"/>
            <a:ext cx="7504883" cy="67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Mise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forme</a:t>
            </a:r>
            <a:r>
              <a:rPr dirty="0"/>
              <a:t> des </a:t>
            </a:r>
            <a:r>
              <a:rPr dirty="0" err="1"/>
              <a:t>données</a:t>
            </a:r>
            <a:r>
              <a:rPr dirty="0"/>
              <a:t> du BackOffice </a:t>
            </a:r>
            <a:r>
              <a:rPr dirty="0" err="1"/>
              <a:t>complètement</a:t>
            </a:r>
            <a:r>
              <a:rPr dirty="0"/>
              <a:t> </a:t>
            </a:r>
            <a:r>
              <a:rPr dirty="0" err="1"/>
              <a:t>anonymisées</a:t>
            </a:r>
            <a:r>
              <a:rPr dirty="0"/>
              <a:t> et diffusion sur le </a:t>
            </a:r>
            <a:r>
              <a:rPr dirty="0" err="1"/>
              <a:t>portail</a:t>
            </a:r>
            <a:r>
              <a:rPr dirty="0"/>
              <a:t> Grafana de </a:t>
            </a:r>
            <a:r>
              <a:rPr dirty="0" err="1"/>
              <a:t>l’établissement</a:t>
            </a:r>
            <a:r>
              <a:rPr dirty="0"/>
              <a:t>.</a:t>
            </a:r>
          </a:p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Intégration</a:t>
            </a:r>
            <a:r>
              <a:rPr dirty="0"/>
              <a:t> des </a:t>
            </a:r>
            <a:r>
              <a:rPr dirty="0" err="1"/>
              <a:t>données</a:t>
            </a:r>
            <a:r>
              <a:rPr dirty="0"/>
              <a:t> de </a:t>
            </a:r>
            <a:r>
              <a:rPr dirty="0" err="1"/>
              <a:t>statistiques</a:t>
            </a:r>
            <a:r>
              <a:rPr dirty="0"/>
              <a:t> des stores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cours</a:t>
            </a:r>
            <a:r>
              <a:rPr dirty="0"/>
              <a:t>.</a:t>
            </a:r>
          </a:p>
        </p:txBody>
      </p:sp>
      <p:sp>
        <p:nvSpPr>
          <p:cNvPr id="286" name="Ellipse 29"/>
          <p:cNvSpPr/>
          <p:nvPr/>
        </p:nvSpPr>
        <p:spPr>
          <a:xfrm>
            <a:off x="1997075" y="5465957"/>
            <a:ext cx="165103" cy="165103"/>
          </a:xfrm>
          <a:prstGeom prst="ellipse">
            <a:avLst/>
          </a:prstGeom>
          <a:solidFill>
            <a:srgbClr val="252E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ZoneTexte 9"/>
          <p:cNvSpPr txBox="1"/>
          <p:nvPr/>
        </p:nvSpPr>
        <p:spPr>
          <a:xfrm>
            <a:off x="2505210" y="5437533"/>
            <a:ext cx="6907213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600" b="1">
                <a:solidFill>
                  <a:srgbClr val="C4377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Evolutions</a:t>
            </a:r>
          </a:p>
        </p:txBody>
      </p:sp>
      <p:sp>
        <p:nvSpPr>
          <p:cNvPr id="288" name="Se localiser et trouver une salle…"/>
          <p:cNvSpPr txBox="1"/>
          <p:nvPr/>
        </p:nvSpPr>
        <p:spPr>
          <a:xfrm>
            <a:off x="2506698" y="5813639"/>
            <a:ext cx="7504883" cy="45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Se </a:t>
            </a:r>
            <a:r>
              <a:rPr dirty="0" err="1"/>
              <a:t>localiser</a:t>
            </a:r>
            <a:r>
              <a:rPr dirty="0"/>
              <a:t> et </a:t>
            </a:r>
            <a:r>
              <a:rPr dirty="0" err="1"/>
              <a:t>trouver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salle.</a:t>
            </a:r>
          </a:p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Gestion des </a:t>
            </a:r>
            <a:r>
              <a:rPr dirty="0" err="1"/>
              <a:t>présences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cours</a:t>
            </a:r>
            <a:r>
              <a:rPr dirty="0"/>
              <a:t>.</a:t>
            </a:r>
          </a:p>
        </p:txBody>
      </p:sp>
      <p:sp>
        <p:nvSpPr>
          <p:cNvPr id="289" name="ZoneTexte 23"/>
          <p:cNvSpPr txBox="1"/>
          <p:nvPr/>
        </p:nvSpPr>
        <p:spPr>
          <a:xfrm>
            <a:off x="11148624" y="229627"/>
            <a:ext cx="11702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9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animBg="1"/>
      <p:bldP spid="280" grpId="0" animBg="1"/>
      <p:bldP spid="281" grpId="0" animBg="1"/>
      <p:bldP spid="282" grpId="0" animBg="1"/>
      <p:bldP spid="283" grpId="0" animBg="1"/>
      <p:bldP spid="285" grpId="0" animBg="1"/>
      <p:bldP spid="287" grpId="0" animBg="1"/>
      <p:bldP spid="288" grpId="0" animBg="1"/>
    </p:bldLst>
  </p:timing>
</p:sld>
</file>

<file path=ppt/theme/theme1.xml><?xml version="1.0" encoding="utf-8"?>
<a:theme xmlns:a="http://schemas.openxmlformats.org/drawingml/2006/main" name="ppt_AMU_isa">
  <a:themeElements>
    <a:clrScheme name="ppt_AMU_is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496AA"/>
      </a:accent1>
      <a:accent2>
        <a:srgbClr val="DA8B31"/>
      </a:accent2>
      <a:accent3>
        <a:srgbClr val="6DB23E"/>
      </a:accent3>
      <a:accent4>
        <a:srgbClr val="C43670"/>
      </a:accent4>
      <a:accent5>
        <a:srgbClr val="B54721"/>
      </a:accent5>
      <a:accent6>
        <a:srgbClr val="A16BB1"/>
      </a:accent6>
      <a:hlink>
        <a:srgbClr val="0000FF"/>
      </a:hlink>
      <a:folHlink>
        <a:srgbClr val="FF00FF"/>
      </a:folHlink>
    </a:clrScheme>
    <a:fontScheme name="ppt_AMU_is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pt_AMU_i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pt_AMU_isa">
  <a:themeElements>
    <a:clrScheme name="ppt_AMU_is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496AA"/>
      </a:accent1>
      <a:accent2>
        <a:srgbClr val="DA8B31"/>
      </a:accent2>
      <a:accent3>
        <a:srgbClr val="6DB23E"/>
      </a:accent3>
      <a:accent4>
        <a:srgbClr val="C43670"/>
      </a:accent4>
      <a:accent5>
        <a:srgbClr val="B54721"/>
      </a:accent5>
      <a:accent6>
        <a:srgbClr val="A16BB1"/>
      </a:accent6>
      <a:hlink>
        <a:srgbClr val="0000FF"/>
      </a:hlink>
      <a:folHlink>
        <a:srgbClr val="FF00FF"/>
      </a:folHlink>
    </a:clrScheme>
    <a:fontScheme name="ppt_AMU_is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pt_AMU_i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1198</Words>
  <Application>Microsoft Macintosh PowerPoint</Application>
  <PresentationFormat>Grand écran</PresentationFormat>
  <Paragraphs>166</Paragraphs>
  <Slides>11</Slides>
  <Notes>9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Verdana</vt:lpstr>
      <vt:lpstr>ppt_AMU_isa</vt:lpstr>
      <vt:lpstr>Inst’AMU</vt:lpstr>
      <vt:lpstr>Un peu d’histoire !</vt:lpstr>
      <vt:lpstr>Un peu d’histoire !</vt:lpstr>
      <vt:lpstr>Un peu d’histoire !</vt:lpstr>
      <vt:lpstr>Un peu d’histoire !</vt:lpstr>
      <vt:lpstr>Les topics, outil de communication </vt:lpstr>
      <vt:lpstr>Backoffice </vt:lpstr>
      <vt:lpstr>Backoffice, traitement d’une notification</vt:lpstr>
      <vt:lpstr>Aujourd’hui et demain </vt:lpstr>
      <vt:lpstr>Présentation PowerPoint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Inst’AMU</dc:title>
  <cp:lastModifiedBy>AVALLE Pascal</cp:lastModifiedBy>
  <cp:revision>37</cp:revision>
  <dcterms:modified xsi:type="dcterms:W3CDTF">2022-05-07T07:06:45Z</dcterms:modified>
</cp:coreProperties>
</file>