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1" r:id="rId3"/>
    <p:sldId id="259" r:id="rId4"/>
    <p:sldId id="272" r:id="rId5"/>
    <p:sldId id="260" r:id="rId6"/>
    <p:sldId id="264" r:id="rId7"/>
    <p:sldId id="265" r:id="rId8"/>
    <p:sldId id="258" r:id="rId9"/>
    <p:sldId id="257" r:id="rId10"/>
    <p:sldId id="266" r:id="rId11"/>
    <p:sldId id="261" r:id="rId12"/>
    <p:sldId id="268" r:id="rId13"/>
    <p:sldId id="262" r:id="rId14"/>
    <p:sldId id="269" r:id="rId15"/>
    <p:sldId id="273" r:id="rId16"/>
    <p:sldId id="263" r:id="rId17"/>
    <p:sldId id="270" r:id="rId18"/>
    <p:sldId id="274" r:id="rId19"/>
    <p:sldId id="275"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72510568-B991-4824-A8A2-D7C4562B7D00}">
          <p14:sldIdLst>
            <p14:sldId id="256"/>
            <p14:sldId id="271"/>
            <p14:sldId id="259"/>
            <p14:sldId id="272"/>
            <p14:sldId id="260"/>
            <p14:sldId id="264"/>
            <p14:sldId id="265"/>
            <p14:sldId id="258"/>
            <p14:sldId id="257"/>
            <p14:sldId id="266"/>
            <p14:sldId id="261"/>
            <p14:sldId id="268"/>
            <p14:sldId id="262"/>
            <p14:sldId id="269"/>
            <p14:sldId id="273"/>
            <p14:sldId id="263"/>
            <p14:sldId id="270"/>
            <p14:sldId id="274"/>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4364" autoAdjust="0"/>
  </p:normalViewPr>
  <p:slideViewPr>
    <p:cSldViewPr snapToGrid="0">
      <p:cViewPr varScale="1">
        <p:scale>
          <a:sx n="69" d="100"/>
          <a:sy n="69" d="100"/>
        </p:scale>
        <p:origin x="81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520A0-53A5-4223-ABF5-728A3F8AADAA}" type="datetimeFigureOut">
              <a:rPr lang="fr-FR" smtClean="0"/>
              <a:t>14/05/2022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FEB6C-94AB-4738-937B-0DFCB1AD0B0B}" type="slidenum">
              <a:rPr lang="fr-FR" smtClean="0"/>
              <a:t>‹N°›</a:t>
            </a:fld>
            <a:endParaRPr lang="fr-FR"/>
          </a:p>
        </p:txBody>
      </p:sp>
    </p:spTree>
    <p:extLst>
      <p:ext uri="{BB962C8B-B14F-4D97-AF65-F5344CB8AC3E}">
        <p14:creationId xmlns:p14="http://schemas.microsoft.com/office/powerpoint/2010/main" val="3911701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65FEB6C-94AB-4738-937B-0DFCB1AD0B0B}" type="slidenum">
              <a:rPr lang="fr-FR" smtClean="0"/>
              <a:t>1</a:t>
            </a:fld>
            <a:endParaRPr lang="fr-FR"/>
          </a:p>
        </p:txBody>
      </p:sp>
    </p:spTree>
    <p:extLst>
      <p:ext uri="{BB962C8B-B14F-4D97-AF65-F5344CB8AC3E}">
        <p14:creationId xmlns:p14="http://schemas.microsoft.com/office/powerpoint/2010/main" val="3139784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5FEB6C-94AB-4738-937B-0DFCB1AD0B0B}" type="slidenum">
              <a:rPr lang="fr-FR" smtClean="0"/>
              <a:t>6</a:t>
            </a:fld>
            <a:endParaRPr lang="fr-FR"/>
          </a:p>
        </p:txBody>
      </p:sp>
    </p:spTree>
    <p:extLst>
      <p:ext uri="{BB962C8B-B14F-4D97-AF65-F5344CB8AC3E}">
        <p14:creationId xmlns:p14="http://schemas.microsoft.com/office/powerpoint/2010/main" val="34911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dirty="0" smtClean="0"/>
              <a:t>force de loi= </a:t>
            </a:r>
            <a:r>
              <a:rPr lang="fr-FR" sz="1200" dirty="0" smtClean="0"/>
              <a:t>tous les établissements publics et privés sous contrat doivent les appliquer </a:t>
            </a:r>
            <a:endParaRPr lang="fr-FR" dirty="0"/>
          </a:p>
        </p:txBody>
      </p:sp>
      <p:sp>
        <p:nvSpPr>
          <p:cNvPr id="4" name="Espace réservé du numéro de diapositive 3"/>
          <p:cNvSpPr>
            <a:spLocks noGrp="1"/>
          </p:cNvSpPr>
          <p:nvPr>
            <p:ph type="sldNum" sz="quarter" idx="10"/>
          </p:nvPr>
        </p:nvSpPr>
        <p:spPr/>
        <p:txBody>
          <a:bodyPr/>
          <a:lstStyle/>
          <a:p>
            <a:fld id="{465FEB6C-94AB-4738-937B-0DFCB1AD0B0B}" type="slidenum">
              <a:rPr lang="fr-FR" smtClean="0"/>
              <a:t>9</a:t>
            </a:fld>
            <a:endParaRPr lang="fr-FR"/>
          </a:p>
        </p:txBody>
      </p:sp>
    </p:spTree>
    <p:extLst>
      <p:ext uri="{BB962C8B-B14F-4D97-AF65-F5344CB8AC3E}">
        <p14:creationId xmlns:p14="http://schemas.microsoft.com/office/powerpoint/2010/main" val="3326388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5FEB6C-94AB-4738-937B-0DFCB1AD0B0B}" type="slidenum">
              <a:rPr lang="fr-FR" smtClean="0"/>
              <a:t>16</a:t>
            </a:fld>
            <a:endParaRPr lang="fr-FR"/>
          </a:p>
        </p:txBody>
      </p:sp>
    </p:spTree>
    <p:extLst>
      <p:ext uri="{BB962C8B-B14F-4D97-AF65-F5344CB8AC3E}">
        <p14:creationId xmlns:p14="http://schemas.microsoft.com/office/powerpoint/2010/main" val="1377529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CA4716FB-8FB5-4803-BB9E-CFF7F260438F}" type="datetime1">
              <a:rPr lang="fr-FR" smtClean="0"/>
              <a:t>14/05/2022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228121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22F9E3C-E7E1-4771-89BE-F197E502F294}" type="datetime1">
              <a:rPr lang="fr-FR" smtClean="0"/>
              <a:t>14/05/2022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18083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566128-2400-4D61-89A5-2FB29AF30A3B}" type="datetime1">
              <a:rPr lang="fr-FR" smtClean="0"/>
              <a:t>14/05/2022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9A251C-D345-4729-A84A-53A19E2C706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1382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543E1D6-DFBA-4410-B224-EC4842B5DFE2}" type="datetime1">
              <a:rPr lang="fr-FR" smtClean="0"/>
              <a:t>14/05/2022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583736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A82C9325-EC03-402C-AD82-1DD78EA81CCE}" type="datetime1">
              <a:rPr lang="fr-FR" smtClean="0"/>
              <a:t>14/05/2022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9A251C-D345-4729-A84A-53A19E2C706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9903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A996D3DE-E476-4046-9950-732ABA3EE67C}" type="datetime1">
              <a:rPr lang="fr-FR" smtClean="0"/>
              <a:t>14/05/2022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3895198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AFBE47B-75FE-4162-85E7-FD2EAC28E17C}" type="datetime1">
              <a:rPr lang="fr-FR" smtClean="0"/>
              <a:t>14/05/2022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3614789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70B2EB9-F357-4CB1-A638-2F317EDEC330}" type="datetime1">
              <a:rPr lang="fr-FR" smtClean="0"/>
              <a:t>14/05/2022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340195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4996FDB-DE2D-4B2A-9881-F0EC95B8E5E6}" type="datetime1">
              <a:rPr lang="fr-FR" smtClean="0"/>
              <a:t>14/05/2022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165082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7C84DDE-3A13-4AEA-9A0B-DC95155FD4AC}" type="datetime1">
              <a:rPr lang="fr-FR" smtClean="0"/>
              <a:t>14/05/2022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386775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5F93973-62FF-4B11-B1A0-80A459243A9C}" type="datetime1">
              <a:rPr lang="fr-FR" smtClean="0"/>
              <a:t>14/05/2022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2930279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C03B67D-F4FB-43AB-A00A-A31B3FC8873E}" type="datetime1">
              <a:rPr lang="fr-FR" smtClean="0"/>
              <a:t>14/05/2022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413045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65308A3-1947-4A4C-9C67-9EBE743F717F}" type="datetime1">
              <a:rPr lang="fr-FR" smtClean="0"/>
              <a:t>14/05/2022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306666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6B5A06-D26D-4906-9958-0F8CF0BB1BC2}" type="datetime1">
              <a:rPr lang="fr-FR" smtClean="0"/>
              <a:t>14/05/2022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182917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2CA0594-A6B4-4D2B-86E6-CA9A33E0F65B}" type="datetime1">
              <a:rPr lang="fr-FR" smtClean="0"/>
              <a:t>14/05/2022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221751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C791113-4B2C-4FA3-BA3B-6B5B3B62789F}" type="datetime1">
              <a:rPr lang="fr-FR" smtClean="0"/>
              <a:t>14/05/2022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9A251C-D345-4729-A84A-53A19E2C7069}" type="slidenum">
              <a:rPr lang="fr-FR" smtClean="0"/>
              <a:t>‹N°›</a:t>
            </a:fld>
            <a:endParaRPr lang="fr-FR"/>
          </a:p>
        </p:txBody>
      </p:sp>
    </p:spTree>
    <p:extLst>
      <p:ext uri="{BB962C8B-B14F-4D97-AF65-F5344CB8AC3E}">
        <p14:creationId xmlns:p14="http://schemas.microsoft.com/office/powerpoint/2010/main" val="1273411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11DD04A-13C7-4708-B66E-0E9EA8478D66}" type="datetime1">
              <a:rPr lang="fr-FR" smtClean="0"/>
              <a:t>14/05/2022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49A251C-D345-4729-A84A-53A19E2C7069}" type="slidenum">
              <a:rPr lang="fr-FR" smtClean="0"/>
              <a:t>‹N°›</a:t>
            </a:fld>
            <a:endParaRPr lang="fr-FR"/>
          </a:p>
        </p:txBody>
      </p:sp>
    </p:spTree>
    <p:extLst>
      <p:ext uri="{BB962C8B-B14F-4D97-AF65-F5344CB8AC3E}">
        <p14:creationId xmlns:p14="http://schemas.microsoft.com/office/powerpoint/2010/main" val="609536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93963"/>
            <a:ext cx="12205064" cy="3266915"/>
          </a:xfrm>
        </p:spPr>
        <p:txBody>
          <a:bodyPr>
            <a:noAutofit/>
          </a:bodyPr>
          <a:lstStyle/>
          <a:p>
            <a:pPr algn="ctr"/>
            <a:r>
              <a:rPr lang="fr-FR" sz="4400" b="1" dirty="0">
                <a:solidFill>
                  <a:srgbClr val="00B050"/>
                </a:solidFill>
              </a:rPr>
              <a:t>6</a:t>
            </a:r>
            <a:r>
              <a:rPr lang="fr-FR" sz="4400" b="1" baseline="30000" dirty="0">
                <a:solidFill>
                  <a:srgbClr val="00B050"/>
                </a:solidFill>
              </a:rPr>
              <a:t>ème</a:t>
            </a:r>
            <a:r>
              <a:rPr lang="fr-FR" sz="4400" b="1" dirty="0">
                <a:solidFill>
                  <a:srgbClr val="00B050"/>
                </a:solidFill>
              </a:rPr>
              <a:t> Colloque international du RAIFFET du </a:t>
            </a:r>
            <a:r>
              <a:rPr lang="fr-FR" sz="4400" b="1" dirty="0" smtClean="0">
                <a:solidFill>
                  <a:srgbClr val="00B050"/>
                </a:solidFill>
              </a:rPr>
              <a:t>4 </a:t>
            </a:r>
            <a:r>
              <a:rPr lang="fr-FR" sz="4400" b="1" dirty="0">
                <a:solidFill>
                  <a:srgbClr val="00B050"/>
                </a:solidFill>
              </a:rPr>
              <a:t>au </a:t>
            </a:r>
            <a:r>
              <a:rPr lang="fr-FR" sz="4400" b="1" dirty="0" smtClean="0">
                <a:solidFill>
                  <a:srgbClr val="00B050"/>
                </a:solidFill>
              </a:rPr>
              <a:t>8 juillet </a:t>
            </a:r>
            <a:r>
              <a:rPr lang="fr-FR" sz="4400" b="1" dirty="0">
                <a:solidFill>
                  <a:srgbClr val="00B050"/>
                </a:solidFill>
              </a:rPr>
              <a:t>2022 à l'ECOLE NORMALE SUPERIEURE DE L'ENSEIGNEMENT TECHNIQUE (E.N.S.E.T.) de </a:t>
            </a:r>
            <a:r>
              <a:rPr lang="fr-FR" sz="4400" b="1" dirty="0" smtClean="0">
                <a:solidFill>
                  <a:srgbClr val="00B050"/>
                </a:solidFill>
              </a:rPr>
              <a:t>LIBREVILLE, GABON</a:t>
            </a:r>
            <a:endParaRPr lang="fr-FR" sz="4400" dirty="0">
              <a:solidFill>
                <a:srgbClr val="00B050"/>
              </a:solidFill>
            </a:endParaRPr>
          </a:p>
        </p:txBody>
      </p:sp>
      <p:sp>
        <p:nvSpPr>
          <p:cNvPr id="3" name="Sous-titre 2"/>
          <p:cNvSpPr>
            <a:spLocks noGrp="1"/>
          </p:cNvSpPr>
          <p:nvPr>
            <p:ph type="subTitle" idx="1"/>
          </p:nvPr>
        </p:nvSpPr>
        <p:spPr>
          <a:xfrm>
            <a:off x="775062" y="3881336"/>
            <a:ext cx="11416938" cy="1053109"/>
          </a:xfrm>
        </p:spPr>
        <p:txBody>
          <a:bodyPr>
            <a:noAutofit/>
          </a:bodyPr>
          <a:lstStyle/>
          <a:p>
            <a:pPr algn="ctr"/>
            <a:r>
              <a:rPr lang="fr-FR" sz="3200" dirty="0" smtClean="0">
                <a:solidFill>
                  <a:schemeClr val="accent1"/>
                </a:solidFill>
                <a:latin typeface="Arial Black" panose="020B0A04020102020204" pitchFamily="34" charset="0"/>
              </a:rPr>
              <a:t>Thème: Mise en œuvre d’un objet d’enseignement: cas de la fermentation du lait</a:t>
            </a:r>
            <a:endParaRPr lang="fr-FR" sz="3200" dirty="0">
              <a:solidFill>
                <a:schemeClr val="accent1"/>
              </a:solidFill>
              <a:latin typeface="Arial Black" panose="020B0A04020102020204" pitchFamily="34" charset="0"/>
            </a:endParaRPr>
          </a:p>
        </p:txBody>
      </p:sp>
      <p:sp>
        <p:nvSpPr>
          <p:cNvPr id="4" name="Rectangle 3"/>
          <p:cNvSpPr/>
          <p:nvPr/>
        </p:nvSpPr>
        <p:spPr>
          <a:xfrm>
            <a:off x="190792" y="5258400"/>
            <a:ext cx="11739154" cy="1283428"/>
          </a:xfrm>
          <a:prstGeom prst="rect">
            <a:avLst/>
          </a:prstGeom>
        </p:spPr>
        <p:txBody>
          <a:bodyPr wrap="square">
            <a:spAutoFit/>
          </a:bodyPr>
          <a:lstStyle/>
          <a:p>
            <a:pPr algn="just" fontAlgn="base">
              <a:lnSpc>
                <a:spcPct val="115000"/>
              </a:lnSpc>
              <a:spcAft>
                <a:spcPts val="0"/>
              </a:spcAft>
            </a:pPr>
            <a:r>
              <a:rPr lang="en-US" b="1" dirty="0">
                <a:latin typeface="Arial Black" panose="020B0A04020102020204" pitchFamily="34" charset="0"/>
                <a:ea typeface="Times New Roman" panose="02020603050405020304" pitchFamily="18" charset="0"/>
              </a:rPr>
              <a:t>M. Pierre Baligue DIOUF</a:t>
            </a:r>
            <a:endParaRPr lang="fr-FR" dirty="0">
              <a:latin typeface="Arial Black" panose="020B0A04020102020204" pitchFamily="34" charset="0"/>
              <a:ea typeface="Times New Roman" panose="02020603050405020304" pitchFamily="18" charset="0"/>
            </a:endParaRPr>
          </a:p>
          <a:p>
            <a:pPr algn="just" fontAlgn="base">
              <a:lnSpc>
                <a:spcPct val="115000"/>
              </a:lnSpc>
              <a:spcAft>
                <a:spcPts val="0"/>
              </a:spcAft>
            </a:pPr>
            <a:r>
              <a:rPr lang="en-US" dirty="0">
                <a:latin typeface="Arial Black" panose="020B0A04020102020204" pitchFamily="34" charset="0"/>
                <a:ea typeface="Times New Roman" panose="02020603050405020304" pitchFamily="18" charset="0"/>
              </a:rPr>
              <a:t>Professeur </a:t>
            </a:r>
            <a:r>
              <a:rPr lang="en-US" dirty="0" smtClean="0">
                <a:latin typeface="Arial Black" panose="020B0A04020102020204" pitchFamily="34" charset="0"/>
                <a:ea typeface="Times New Roman" panose="02020603050405020304" pitchFamily="18" charset="0"/>
              </a:rPr>
              <a:t>des SVT/ CEM </a:t>
            </a:r>
            <a:r>
              <a:rPr lang="en-US" dirty="0">
                <a:latin typeface="Arial Black" panose="020B0A04020102020204" pitchFamily="34" charset="0"/>
                <a:ea typeface="Times New Roman" panose="02020603050405020304" pitchFamily="18" charset="0"/>
              </a:rPr>
              <a:t>MAME THIERNO BIRAHIM MBACKE, IA DE DAKAR</a:t>
            </a:r>
            <a:endParaRPr lang="fr-FR" dirty="0">
              <a:latin typeface="Arial Black" panose="020B0A04020102020204" pitchFamily="34" charset="0"/>
              <a:ea typeface="Times New Roman" panose="02020603050405020304" pitchFamily="18" charset="0"/>
            </a:endParaRPr>
          </a:p>
          <a:p>
            <a:r>
              <a:rPr lang="fr-FR" dirty="0" smtClean="0">
                <a:effectLst/>
                <a:latin typeface="Arial Black" panose="020B0A04020102020204" pitchFamily="34" charset="0"/>
                <a:ea typeface="Calibri" panose="020F0502020204030204" pitchFamily="34" charset="0"/>
                <a:cs typeface="Times New Roman" panose="02020603050405020304" pitchFamily="18" charset="0"/>
              </a:rPr>
              <a:t>Chercheur en Sciences de l’éducation/Didactique &amp; Mesure et Evaluation des en Education à l’ISE-CUSE/FASTEF-UCAD</a:t>
            </a:r>
            <a:endParaRPr lang="fr-FR" dirty="0">
              <a:latin typeface="Arial Black" panose="020B0A04020102020204" pitchFamily="34" charset="0"/>
            </a:endParaRPr>
          </a:p>
        </p:txBody>
      </p:sp>
      <p:sp>
        <p:nvSpPr>
          <p:cNvPr id="5" name="Rectangle 4"/>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
        <p:nvSpPr>
          <p:cNvPr id="6" name="Ellipse 5"/>
          <p:cNvSpPr/>
          <p:nvPr/>
        </p:nvSpPr>
        <p:spPr>
          <a:xfrm>
            <a:off x="11388436" y="-1"/>
            <a:ext cx="8035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1/19</a:t>
            </a:r>
            <a:endParaRPr lang="fr-FR" sz="1400" b="1" dirty="0"/>
          </a:p>
        </p:txBody>
      </p:sp>
      <p:sp>
        <p:nvSpPr>
          <p:cNvPr id="7" name="Espace réservé du numéro de diapositive 6"/>
          <p:cNvSpPr>
            <a:spLocks noGrp="1"/>
          </p:cNvSpPr>
          <p:nvPr>
            <p:ph type="sldNum" sz="quarter" idx="12"/>
          </p:nvPr>
        </p:nvSpPr>
        <p:spPr/>
        <p:txBody>
          <a:bodyPr/>
          <a:lstStyle/>
          <a:p>
            <a:fld id="{D49A251C-D345-4729-A84A-53A19E2C7069}" type="slidenum">
              <a:rPr lang="fr-FR" smtClean="0"/>
              <a:t>1</a:t>
            </a:fld>
            <a:endParaRPr lang="fr-FR" dirty="0"/>
          </a:p>
        </p:txBody>
      </p:sp>
      <p:sp>
        <p:nvSpPr>
          <p:cNvPr id="9" name="Rectangle 8"/>
          <p:cNvSpPr/>
          <p:nvPr/>
        </p:nvSpPr>
        <p:spPr>
          <a:xfrm>
            <a:off x="0" y="2943062"/>
            <a:ext cx="12205064" cy="1138773"/>
          </a:xfrm>
          <a:prstGeom prst="rect">
            <a:avLst/>
          </a:prstGeom>
        </p:spPr>
        <p:txBody>
          <a:bodyPr wrap="square">
            <a:spAutoFit/>
          </a:bodyPr>
          <a:lstStyle/>
          <a:p>
            <a:pPr marL="285750" algn="ctr">
              <a:spcAft>
                <a:spcPts val="800"/>
              </a:spcAft>
            </a:pPr>
            <a:r>
              <a:rPr lang="fr-FR" sz="3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Axe 2 : Enseigner - apprendre et nouveaux rapports aux savoirs</a:t>
            </a:r>
            <a:endParaRPr lang="fr-FR"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71304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77" y="1018045"/>
            <a:ext cx="12009123" cy="5632311"/>
          </a:xfrm>
          <a:prstGeom prst="rect">
            <a:avLst/>
          </a:prstGeom>
        </p:spPr>
        <p:txBody>
          <a:bodyPr wrap="square">
            <a:spAutoFit/>
          </a:bodyPr>
          <a:lstStyle/>
          <a:p>
            <a:pPr algn="just">
              <a:lnSpc>
                <a:spcPct val="150000"/>
              </a:lnSpc>
            </a:pPr>
            <a:r>
              <a:rPr lang="fr-FR" sz="2400" b="1" u="sng" dirty="0" smtClean="0">
                <a:effectLst>
                  <a:outerShdw blurRad="38100" dist="25400" dir="5400000" algn="ctr">
                    <a:srgbClr val="6E747A">
                      <a:alpha val="43000"/>
                    </a:srgbClr>
                  </a:outerShdw>
                </a:effectLst>
                <a:ea typeface="Calibri" panose="020F0502020204030204" pitchFamily="34" charset="0"/>
                <a:cs typeface="SimSun" panose="02010600030101010101" pitchFamily="2" charset="-122"/>
              </a:rPr>
              <a:t>Transposition didactique</a:t>
            </a:r>
            <a:r>
              <a:rPr lang="fr-FR" sz="2400" b="1" dirty="0" smtClean="0">
                <a:effectLst>
                  <a:outerShdw blurRad="38100" dist="25400" dir="5400000" algn="ctr">
                    <a:srgbClr val="6E747A">
                      <a:alpha val="43000"/>
                    </a:srgbClr>
                  </a:outerShdw>
                </a:effectLst>
                <a:ea typeface="Calibri" panose="020F0502020204030204" pitchFamily="34" charset="0"/>
                <a:cs typeface="SimSun" panose="02010600030101010101" pitchFamily="2" charset="-122"/>
              </a:rPr>
              <a:t>: </a:t>
            </a:r>
            <a:r>
              <a:rPr lang="fr-FR" sz="2400" dirty="0" smtClean="0"/>
              <a:t>transformations </a:t>
            </a:r>
            <a:r>
              <a:rPr lang="fr-FR" sz="2400" dirty="0"/>
              <a:t>idéologiques et d’adaptations techniques, </a:t>
            </a:r>
            <a:r>
              <a:rPr lang="fr-FR" sz="2400" dirty="0">
                <a:ea typeface="Calibri" panose="020F0502020204030204" pitchFamily="34" charset="0"/>
              </a:rPr>
              <a:t>environnementales et circonstancielles </a:t>
            </a:r>
            <a:r>
              <a:rPr lang="fr-FR" sz="2400" dirty="0"/>
              <a:t>de savoirs (savoirs savants, pratiques sociales de référence, valeurs, etc.) en savoirs à enseigner (Verret, 1975 ; Chevallard, 1991 ; Develay, 1992 ; Arsac &amp; al. 1994 ; Raisky &amp; Caillot, 1996, cités par </a:t>
            </a:r>
            <a:r>
              <a:rPr lang="fr-FR" sz="2400" dirty="0" err="1"/>
              <a:t>Arénilla</a:t>
            </a:r>
            <a:r>
              <a:rPr lang="fr-FR" sz="2400" dirty="0"/>
              <a:t> &amp; al., 2002). </a:t>
            </a:r>
          </a:p>
          <a:p>
            <a:pPr algn="just">
              <a:lnSpc>
                <a:spcPct val="150000"/>
              </a:lnSpc>
            </a:pPr>
            <a:r>
              <a:rPr lang="fr-FR" sz="2400" b="1" dirty="0" smtClean="0">
                <a:effectLst>
                  <a:outerShdw blurRad="38100" dist="25400" dir="5400000" algn="ctr">
                    <a:srgbClr val="6E747A">
                      <a:alpha val="43000"/>
                    </a:srgbClr>
                  </a:outerShdw>
                </a:effectLst>
                <a:ea typeface="Calibri" panose="020F0502020204030204" pitchFamily="34" charset="0"/>
                <a:cs typeface="SimSun" panose="02010600030101010101" pitchFamily="2" charset="-122"/>
              </a:rPr>
              <a:t>Transposition </a:t>
            </a:r>
            <a:r>
              <a:rPr lang="fr-FR" sz="2400" b="1" dirty="0">
                <a:effectLst>
                  <a:outerShdw blurRad="38100" dist="25400" dir="5400000" algn="ctr">
                    <a:srgbClr val="6E747A">
                      <a:alpha val="43000"/>
                    </a:srgbClr>
                  </a:outerShdw>
                </a:effectLst>
                <a:ea typeface="Calibri" panose="020F0502020204030204" pitchFamily="34" charset="0"/>
                <a:cs typeface="SimSun" panose="02010600030101010101" pitchFamily="2" charset="-122"/>
              </a:rPr>
              <a:t>didactique externe</a:t>
            </a:r>
            <a:r>
              <a:rPr lang="fr-FR" sz="2400" dirty="0">
                <a:effectLst>
                  <a:outerShdw blurRad="38100" dist="25400" dir="5400000" algn="ctr">
                    <a:srgbClr val="6E747A">
                      <a:alpha val="43000"/>
                    </a:srgbClr>
                  </a:outerShdw>
                </a:effectLst>
                <a:ea typeface="Calibri" panose="020F0502020204030204" pitchFamily="34" charset="0"/>
                <a:cs typeface="SimSun" panose="02010600030101010101" pitchFamily="2" charset="-122"/>
              </a:rPr>
              <a:t> vs </a:t>
            </a:r>
            <a:r>
              <a:rPr lang="fr-FR" sz="2400" b="1" dirty="0">
                <a:effectLst>
                  <a:outerShdw blurRad="38100" dist="25400" dir="5400000" algn="ctr">
                    <a:srgbClr val="6E747A">
                      <a:alpha val="43000"/>
                    </a:srgbClr>
                  </a:outerShdw>
                </a:effectLst>
                <a:ea typeface="Calibri" panose="020F0502020204030204" pitchFamily="34" charset="0"/>
                <a:cs typeface="SimSun" panose="02010600030101010101" pitchFamily="2" charset="-122"/>
              </a:rPr>
              <a:t>Transposition didactique </a:t>
            </a:r>
            <a:r>
              <a:rPr lang="fr-FR" sz="2400" b="1" dirty="0" smtClean="0">
                <a:effectLst>
                  <a:outerShdw blurRad="38100" dist="25400" dir="5400000" algn="ctr">
                    <a:srgbClr val="6E747A">
                      <a:alpha val="43000"/>
                    </a:srgbClr>
                  </a:outerShdw>
                </a:effectLst>
                <a:ea typeface="Calibri" panose="020F0502020204030204" pitchFamily="34" charset="0"/>
                <a:cs typeface="SimSun" panose="02010600030101010101" pitchFamily="2" charset="-122"/>
              </a:rPr>
              <a:t>interne</a:t>
            </a:r>
          </a:p>
          <a:p>
            <a:pPr algn="just">
              <a:lnSpc>
                <a:spcPct val="150000"/>
              </a:lnSpc>
            </a:pPr>
            <a:r>
              <a:rPr lang="fr-FR" sz="2400" b="1" u="sng" dirty="0"/>
              <a:t>Fermentation</a:t>
            </a:r>
            <a:r>
              <a:rPr lang="fr-FR" sz="2400" dirty="0"/>
              <a:t>: </a:t>
            </a:r>
            <a:r>
              <a:rPr lang="fr-FR" sz="2400" dirty="0">
                <a:ea typeface="Calibri" panose="020F0502020204030204" pitchFamily="34" charset="0"/>
                <a:cs typeface="SimSun" panose="02010600030101010101" pitchFamily="2" charset="-122"/>
              </a:rPr>
              <a:t>processus biochimique de modification ou transformation de substances organiques </a:t>
            </a:r>
            <a:r>
              <a:rPr lang="fr-FR" sz="2400" dirty="0" smtClean="0">
                <a:ea typeface="Calibri" panose="020F0502020204030204" pitchFamily="34" charset="0"/>
                <a:cs typeface="SimSun" panose="02010600030101010101" pitchFamily="2" charset="-122"/>
              </a:rPr>
              <a:t>sous </a:t>
            </a:r>
            <a:r>
              <a:rPr lang="fr-FR" sz="2400" dirty="0">
                <a:ea typeface="Calibri" panose="020F0502020204030204" pitchFamily="34" charset="0"/>
                <a:cs typeface="SimSun" panose="02010600030101010101" pitchFamily="2" charset="-122"/>
              </a:rPr>
              <a:t>l’action </a:t>
            </a:r>
            <a:r>
              <a:rPr lang="fr-FR" sz="2400" dirty="0" smtClean="0">
                <a:ea typeface="Calibri" panose="020F0502020204030204" pitchFamily="34" charset="0"/>
                <a:cs typeface="SimSun" panose="02010600030101010101" pitchFamily="2" charset="-122"/>
              </a:rPr>
              <a:t>des microorganismes, dans </a:t>
            </a:r>
            <a:r>
              <a:rPr lang="fr-FR" sz="2400" dirty="0">
                <a:ea typeface="Calibri" panose="020F0502020204030204" pitchFamily="34" charset="0"/>
                <a:cs typeface="SimSun" panose="02010600030101010101" pitchFamily="2" charset="-122"/>
              </a:rPr>
              <a:t>le but de se procurer </a:t>
            </a:r>
            <a:r>
              <a:rPr lang="fr-FR" sz="2400" dirty="0" smtClean="0">
                <a:ea typeface="Calibri" panose="020F0502020204030204" pitchFamily="34" charset="0"/>
                <a:cs typeface="SimSun" panose="02010600030101010101" pitchFamily="2" charset="-122"/>
              </a:rPr>
              <a:t>de </a:t>
            </a:r>
            <a:r>
              <a:rPr lang="fr-FR" sz="2400" dirty="0">
                <a:ea typeface="Calibri" panose="020F0502020204030204" pitchFamily="34" charset="0"/>
                <a:cs typeface="SimSun" panose="02010600030101010101" pitchFamily="2" charset="-122"/>
              </a:rPr>
              <a:t>l’énergie, souvent </a:t>
            </a:r>
            <a:r>
              <a:rPr lang="fr-FR" sz="2400" dirty="0" smtClean="0">
                <a:ea typeface="Calibri" panose="020F0502020204030204" pitchFamily="34" charset="0"/>
                <a:cs typeface="SimSun" panose="02010600030101010101" pitchFamily="2" charset="-122"/>
              </a:rPr>
              <a:t>en anaérobiose(</a:t>
            </a:r>
            <a:r>
              <a:rPr lang="fr-FR" sz="2400" dirty="0">
                <a:ea typeface="Calibri" panose="020F0502020204030204" pitchFamily="34" charset="0"/>
                <a:cs typeface="SimSun" panose="02010600030101010101" pitchFamily="2" charset="-122"/>
              </a:rPr>
              <a:t>absence de </a:t>
            </a:r>
            <a:r>
              <a:rPr lang="fr-FR" sz="2400" dirty="0" smtClean="0">
                <a:ea typeface="Calibri" panose="020F0502020204030204" pitchFamily="34" charset="0"/>
                <a:cs typeface="SimSun" panose="02010600030101010101" pitchFamily="2" charset="-122"/>
              </a:rPr>
              <a:t>dioxygène).</a:t>
            </a:r>
          </a:p>
          <a:p>
            <a:pPr algn="just">
              <a:lnSpc>
                <a:spcPct val="150000"/>
              </a:lnSpc>
            </a:pPr>
            <a:r>
              <a:rPr lang="fr-FR" altLang="fr-FR" sz="2400" dirty="0" smtClean="0"/>
              <a:t>3 principales </a:t>
            </a:r>
            <a:r>
              <a:rPr lang="fr-FR" altLang="fr-FR" sz="2400" dirty="0"/>
              <a:t>formes: </a:t>
            </a:r>
            <a:r>
              <a:rPr lang="fr-FR" altLang="fr-FR" sz="2400" b="1" dirty="0" smtClean="0"/>
              <a:t>F. alcoolique</a:t>
            </a:r>
            <a:r>
              <a:rPr lang="fr-FR" altLang="fr-FR" sz="2400" b="1" dirty="0"/>
              <a:t>; </a:t>
            </a:r>
            <a:r>
              <a:rPr lang="fr-FR" altLang="fr-FR" sz="2400" b="1" dirty="0" smtClean="0"/>
              <a:t>F. </a:t>
            </a:r>
            <a:r>
              <a:rPr lang="fr-FR" altLang="fr-FR" sz="2400" b="1" dirty="0"/>
              <a:t>acétique; </a:t>
            </a:r>
            <a:r>
              <a:rPr lang="fr-FR" altLang="fr-FR" sz="2400" b="1" dirty="0" smtClean="0"/>
              <a:t>F. </a:t>
            </a:r>
            <a:r>
              <a:rPr lang="fr-FR" altLang="fr-FR" sz="2400" b="1" dirty="0"/>
              <a:t>lactique</a:t>
            </a:r>
            <a:r>
              <a:rPr lang="fr-FR" sz="2400" dirty="0" smtClean="0"/>
              <a:t> </a:t>
            </a:r>
            <a:endParaRPr lang="fr-FR" sz="2400" dirty="0"/>
          </a:p>
        </p:txBody>
      </p:sp>
      <p:sp>
        <p:nvSpPr>
          <p:cNvPr id="4" name="Rectangle 3"/>
          <p:cNvSpPr/>
          <p:nvPr/>
        </p:nvSpPr>
        <p:spPr>
          <a:xfrm>
            <a:off x="287436" y="-7175"/>
            <a:ext cx="11904564" cy="830997"/>
          </a:xfrm>
          <a:prstGeom prst="rect">
            <a:avLst/>
          </a:prstGeom>
        </p:spPr>
        <p:txBody>
          <a:bodyPr wrap="square">
            <a:spAutoFit/>
          </a:bodyPr>
          <a:lstStyle/>
          <a:p>
            <a:pPr lvl="0">
              <a:lnSpc>
                <a:spcPct val="150000"/>
              </a:lnSpc>
              <a:spcAft>
                <a:spcPts val="0"/>
              </a:spcAft>
            </a:pPr>
            <a:r>
              <a:rPr lang="fr-FR" sz="3200" b="1" dirty="0" smtClean="0">
                <a:latin typeface="+mj-lt"/>
                <a:ea typeface="Calibri" panose="020F0502020204030204" pitchFamily="34" charset="0"/>
                <a:cs typeface="SimSun" panose="02010600030101010101" pitchFamily="2" charset="-122"/>
              </a:rPr>
              <a:t>2.2 Clarification </a:t>
            </a:r>
            <a:r>
              <a:rPr lang="fr-FR" sz="3200" b="1" dirty="0">
                <a:latin typeface="+mj-lt"/>
                <a:ea typeface="Calibri" panose="020F0502020204030204" pitchFamily="34" charset="0"/>
                <a:cs typeface="SimSun" panose="02010600030101010101" pitchFamily="2" charset="-122"/>
              </a:rPr>
              <a:t>de quelques concepts </a:t>
            </a:r>
            <a:r>
              <a:rPr lang="fr-FR" sz="3200" b="1" dirty="0" smtClean="0">
                <a:latin typeface="+mj-lt"/>
                <a:ea typeface="Calibri" panose="020F0502020204030204" pitchFamily="34" charset="0"/>
                <a:cs typeface="SimSun" panose="02010600030101010101" pitchFamily="2" charset="-122"/>
              </a:rPr>
              <a:t>clés (suite &amp; fin)</a:t>
            </a:r>
            <a:endParaRPr lang="fr-FR" sz="2400" dirty="0">
              <a:effectLst/>
              <a:latin typeface="+mj-lt"/>
              <a:ea typeface="Calibri" panose="020F0502020204030204" pitchFamily="34" charset="0"/>
              <a:cs typeface="SimSun" panose="02010600030101010101" pitchFamily="2" charset="-122"/>
            </a:endParaRPr>
          </a:p>
        </p:txBody>
      </p:sp>
      <p:sp>
        <p:nvSpPr>
          <p:cNvPr id="7" name="Ellipse 6"/>
          <p:cNvSpPr/>
          <p:nvPr/>
        </p:nvSpPr>
        <p:spPr>
          <a:xfrm>
            <a:off x="11236036" y="-1"/>
            <a:ext cx="9559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10/19</a:t>
            </a:r>
            <a:endParaRPr lang="fr-FR" sz="1400" b="1" dirty="0"/>
          </a:p>
        </p:txBody>
      </p:sp>
      <p:sp>
        <p:nvSpPr>
          <p:cNvPr id="2" name="Espace réservé du numéro de diapositive 1"/>
          <p:cNvSpPr>
            <a:spLocks noGrp="1"/>
          </p:cNvSpPr>
          <p:nvPr>
            <p:ph type="sldNum" sz="quarter" idx="12"/>
          </p:nvPr>
        </p:nvSpPr>
        <p:spPr/>
        <p:txBody>
          <a:bodyPr/>
          <a:lstStyle/>
          <a:p>
            <a:fld id="{D49A251C-D345-4729-A84A-53A19E2C7069}" type="slidenum">
              <a:rPr lang="fr-FR" smtClean="0"/>
              <a:t>10</a:t>
            </a:fld>
            <a:endParaRPr lang="fr-FR"/>
          </a:p>
        </p:txBody>
      </p:sp>
      <p:sp>
        <p:nvSpPr>
          <p:cNvPr id="8" name="Rectangle 7"/>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285446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662" y="65315"/>
            <a:ext cx="11852366" cy="646331"/>
          </a:xfrm>
          <a:prstGeom prst="rect">
            <a:avLst/>
          </a:prstGeom>
        </p:spPr>
        <p:txBody>
          <a:bodyPr wrap="square">
            <a:spAutoFit/>
          </a:bodyPr>
          <a:lstStyle/>
          <a:p>
            <a:pPr lvl="0">
              <a:spcAft>
                <a:spcPts val="0"/>
              </a:spcAft>
            </a:pPr>
            <a:r>
              <a:rPr lang="fr-FR" sz="3600" b="1" dirty="0" smtClean="0">
                <a:ea typeface="Calibri" panose="020F0502020204030204" pitchFamily="34" charset="0"/>
                <a:cs typeface="SimSun" panose="02010600030101010101" pitchFamily="2" charset="-122"/>
              </a:rPr>
              <a:t>3. Méthodologie</a:t>
            </a:r>
            <a:endParaRPr lang="fr-FR" sz="2800" b="1" dirty="0">
              <a:ea typeface="Calibri" panose="020F0502020204030204" pitchFamily="34" charset="0"/>
              <a:cs typeface="SimSun" panose="02010600030101010101" pitchFamily="2" charset="-122"/>
            </a:endParaRPr>
          </a:p>
        </p:txBody>
      </p:sp>
      <p:sp>
        <p:nvSpPr>
          <p:cNvPr id="6" name="Rectangle 5"/>
          <p:cNvSpPr/>
          <p:nvPr/>
        </p:nvSpPr>
        <p:spPr>
          <a:xfrm>
            <a:off x="143691" y="1096253"/>
            <a:ext cx="12048309" cy="5382243"/>
          </a:xfrm>
          <a:prstGeom prst="rect">
            <a:avLst/>
          </a:prstGeom>
        </p:spPr>
        <p:txBody>
          <a:bodyPr wrap="square">
            <a:spAutoFit/>
          </a:bodyPr>
          <a:lstStyle/>
          <a:p>
            <a:pPr algn="just">
              <a:spcAft>
                <a:spcPts val="0"/>
              </a:spcAft>
            </a:pPr>
            <a:r>
              <a:rPr lang="fr-FR" sz="2750" b="1" dirty="0" smtClean="0"/>
              <a:t>3.1. Analyse </a:t>
            </a:r>
            <a:r>
              <a:rPr lang="fr-FR" sz="2750" b="1" dirty="0"/>
              <a:t>de </a:t>
            </a:r>
            <a:r>
              <a:rPr lang="fr-FR" sz="2750" b="1" dirty="0" smtClean="0"/>
              <a:t>contenu du programme:</a:t>
            </a:r>
          </a:p>
          <a:p>
            <a:pPr algn="just">
              <a:lnSpc>
                <a:spcPct val="150000"/>
              </a:lnSpc>
              <a:spcAft>
                <a:spcPts val="0"/>
              </a:spcAft>
            </a:pPr>
            <a:r>
              <a:rPr lang="fr-FR" sz="2750" b="1" dirty="0" smtClean="0">
                <a:ea typeface="Calibri" panose="020F0502020204030204" pitchFamily="34" charset="0"/>
                <a:cs typeface="SimSun" panose="02010600030101010101" pitchFamily="2" charset="-122"/>
              </a:rPr>
              <a:t>*Compétence </a:t>
            </a:r>
            <a:r>
              <a:rPr lang="fr-FR" sz="2750" b="1" dirty="0">
                <a:ea typeface="Calibri" panose="020F0502020204030204" pitchFamily="34" charset="0"/>
                <a:cs typeface="SimSun" panose="02010600030101010101" pitchFamily="2" charset="-122"/>
              </a:rPr>
              <a:t>: </a:t>
            </a:r>
            <a:r>
              <a:rPr lang="fr-FR" sz="2750" dirty="0">
                <a:ea typeface="Calibri" panose="020F0502020204030204" pitchFamily="34" charset="0"/>
                <a:cs typeface="SimSun" panose="02010600030101010101" pitchFamily="2" charset="-122"/>
              </a:rPr>
              <a:t>Mettre en œuvre un</a:t>
            </a:r>
            <a:r>
              <a:rPr lang="fr-FR" sz="2750" b="1" dirty="0">
                <a:ea typeface="Calibri" panose="020F0502020204030204" pitchFamily="34" charset="0"/>
                <a:cs typeface="SimSun" panose="02010600030101010101" pitchFamily="2" charset="-122"/>
              </a:rPr>
              <a:t> </a:t>
            </a:r>
            <a:r>
              <a:rPr lang="fr-FR" sz="2750" dirty="0">
                <a:ea typeface="Calibri" panose="020F0502020204030204" pitchFamily="34" charset="0"/>
                <a:cs typeface="SimSun" panose="02010600030101010101" pitchFamily="2" charset="-122"/>
              </a:rPr>
              <a:t>protocole expérimental ;</a:t>
            </a:r>
          </a:p>
          <a:p>
            <a:pPr algn="just">
              <a:lnSpc>
                <a:spcPct val="150000"/>
              </a:lnSpc>
              <a:spcAft>
                <a:spcPts val="0"/>
              </a:spcAft>
            </a:pPr>
            <a:r>
              <a:rPr lang="fr-FR" sz="2750" b="1" dirty="0">
                <a:ea typeface="Calibri" panose="020F0502020204030204" pitchFamily="34" charset="0"/>
                <a:cs typeface="SimSun" panose="02010600030101010101" pitchFamily="2" charset="-122"/>
              </a:rPr>
              <a:t>*Objectif spécifique</a:t>
            </a:r>
            <a:r>
              <a:rPr lang="fr-FR" sz="2750" dirty="0">
                <a:ea typeface="Calibri" panose="020F0502020204030204" pitchFamily="34" charset="0"/>
                <a:cs typeface="SimSun" panose="02010600030101010101" pitchFamily="2" charset="-122"/>
              </a:rPr>
              <a:t> : Réaliser un montage expérimental pour la production de Yaourt, à partir d’un </a:t>
            </a:r>
            <a:r>
              <a:rPr lang="fr-FR" sz="2750" dirty="0" smtClean="0">
                <a:ea typeface="Calibri" panose="020F0502020204030204" pitchFamily="34" charset="0"/>
                <a:cs typeface="SimSun" panose="02010600030101010101" pitchFamily="2" charset="-122"/>
              </a:rPr>
              <a:t>protocole.</a:t>
            </a:r>
          </a:p>
          <a:p>
            <a:pPr algn="just">
              <a:spcAft>
                <a:spcPts val="0"/>
              </a:spcAft>
            </a:pPr>
            <a:r>
              <a:rPr lang="fr-FR" sz="2750" b="1" dirty="0" smtClean="0"/>
              <a:t>3.2. conception et administration d’un protocole </a:t>
            </a:r>
            <a:r>
              <a:rPr lang="fr-FR" sz="2750" b="1" dirty="0"/>
              <a:t>expérimental </a:t>
            </a:r>
            <a:r>
              <a:rPr lang="fr-FR" sz="2750" dirty="0" smtClean="0"/>
              <a:t>:</a:t>
            </a:r>
          </a:p>
          <a:p>
            <a:pPr algn="just">
              <a:spcAft>
                <a:spcPts val="0"/>
              </a:spcAft>
            </a:pPr>
            <a:r>
              <a:rPr lang="fr-FR" sz="2750" b="1" dirty="0" smtClean="0"/>
              <a:t>Groupe de cinq (05) élèves de </a:t>
            </a:r>
            <a:r>
              <a:rPr lang="fr-FR" sz="2750" dirty="0"/>
              <a:t>trois (03) écoles, de 2013 à 2020 </a:t>
            </a:r>
            <a:r>
              <a:rPr lang="fr-FR" sz="2750" b="1" dirty="0" smtClean="0"/>
              <a:t>: </a:t>
            </a:r>
          </a:p>
          <a:p>
            <a:pPr marL="457200" indent="-457200" algn="just">
              <a:spcAft>
                <a:spcPts val="0"/>
              </a:spcAft>
              <a:buFontTx/>
              <a:buChar char="-"/>
            </a:pPr>
            <a:r>
              <a:rPr lang="fr-FR" sz="2750" dirty="0" smtClean="0"/>
              <a:t>collège </a:t>
            </a:r>
            <a:r>
              <a:rPr lang="fr-FR" sz="2750" dirty="0"/>
              <a:t>d’enseignement moyen (CEM) de NDIOUM 2 de l’IA de Saint-Louis (de 2013 à </a:t>
            </a:r>
            <a:r>
              <a:rPr lang="fr-FR" sz="2750" dirty="0" smtClean="0"/>
              <a:t>2019), </a:t>
            </a:r>
          </a:p>
          <a:p>
            <a:pPr marL="457200" indent="-457200" algn="just">
              <a:spcAft>
                <a:spcPts val="0"/>
              </a:spcAft>
              <a:buFontTx/>
              <a:buChar char="-"/>
            </a:pPr>
            <a:r>
              <a:rPr lang="fr-FR" sz="2750" dirty="0" smtClean="0"/>
              <a:t>CEM </a:t>
            </a:r>
            <a:r>
              <a:rPr lang="fr-FR" sz="2750" dirty="0"/>
              <a:t>Mame Thierno Birahim MBACKE de l’IA de Dakar (de 2016 à 2019) </a:t>
            </a:r>
            <a:endParaRPr lang="fr-FR" sz="2750" dirty="0" smtClean="0"/>
          </a:p>
          <a:p>
            <a:pPr marL="457200" indent="-457200" algn="just">
              <a:spcAft>
                <a:spcPts val="0"/>
              </a:spcAft>
              <a:buFontTx/>
              <a:buChar char="-"/>
            </a:pPr>
            <a:r>
              <a:rPr lang="fr-FR" sz="2750" dirty="0" smtClean="0"/>
              <a:t>Lycée </a:t>
            </a:r>
            <a:r>
              <a:rPr lang="fr-FR" sz="2750" dirty="0"/>
              <a:t>d’excellence privé Birago DIOP de Dakar (en </a:t>
            </a:r>
            <a:r>
              <a:rPr lang="fr-FR" sz="2750" dirty="0" smtClean="0"/>
              <a:t>2020 et 2022).</a:t>
            </a:r>
            <a:endParaRPr lang="fr-FR" sz="2750" dirty="0"/>
          </a:p>
        </p:txBody>
      </p:sp>
      <p:sp>
        <p:nvSpPr>
          <p:cNvPr id="8" name="Ellipse 7"/>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11/19</a:t>
            </a:r>
            <a:endParaRPr lang="fr-FR" sz="1400" b="1" dirty="0"/>
          </a:p>
        </p:txBody>
      </p:sp>
      <p:sp>
        <p:nvSpPr>
          <p:cNvPr id="3" name="Espace réservé du numéro de diapositive 2"/>
          <p:cNvSpPr>
            <a:spLocks noGrp="1"/>
          </p:cNvSpPr>
          <p:nvPr>
            <p:ph type="sldNum" sz="quarter" idx="12"/>
          </p:nvPr>
        </p:nvSpPr>
        <p:spPr/>
        <p:txBody>
          <a:bodyPr/>
          <a:lstStyle/>
          <a:p>
            <a:fld id="{D49A251C-D345-4729-A84A-53A19E2C7069}" type="slidenum">
              <a:rPr lang="fr-FR" smtClean="0"/>
              <a:t>11</a:t>
            </a:fld>
            <a:endParaRPr lang="fr-FR"/>
          </a:p>
        </p:txBody>
      </p:sp>
      <p:sp>
        <p:nvSpPr>
          <p:cNvPr id="9" name="Rectangle 8"/>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4183682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anim calcmode="lin" valueType="num">
                                      <p:cBhvr>
                                        <p:cTn id="1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1000"/>
                                        <p:tgtEl>
                                          <p:spTgt spid="6">
                                            <p:txEl>
                                              <p:pRg st="2" end="2"/>
                                            </p:txEl>
                                          </p:spTgt>
                                        </p:tgtEl>
                                      </p:cBhvr>
                                    </p:animEffect>
                                    <p:anim calcmode="lin" valueType="num">
                                      <p:cBhvr>
                                        <p:cTn id="2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1000"/>
                                        <p:tgtEl>
                                          <p:spTgt spid="6">
                                            <p:txEl>
                                              <p:pRg st="3" end="3"/>
                                            </p:txEl>
                                          </p:spTgt>
                                        </p:tgtEl>
                                      </p:cBhvr>
                                    </p:animEffect>
                                    <p:anim calcmode="lin" valueType="num">
                                      <p:cBhvr>
                                        <p:cTn id="3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1000"/>
                                        <p:tgtEl>
                                          <p:spTgt spid="6">
                                            <p:txEl>
                                              <p:pRg st="4" end="4"/>
                                            </p:txEl>
                                          </p:spTgt>
                                        </p:tgtEl>
                                      </p:cBhvr>
                                    </p:animEffect>
                                    <p:anim calcmode="lin" valueType="num">
                                      <p:cBhvr>
                                        <p:cTn id="4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Effect transition="in" filter="fade">
                                      <p:cBhvr>
                                        <p:cTn id="46" dur="1000"/>
                                        <p:tgtEl>
                                          <p:spTgt spid="6">
                                            <p:txEl>
                                              <p:pRg st="5" end="5"/>
                                            </p:txEl>
                                          </p:spTgt>
                                        </p:tgtEl>
                                      </p:cBhvr>
                                    </p:animEffect>
                                    <p:anim calcmode="lin" valueType="num">
                                      <p:cBhvr>
                                        <p:cTn id="47"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6">
                                            <p:txEl>
                                              <p:pRg st="6" end="6"/>
                                            </p:txEl>
                                          </p:spTgt>
                                        </p:tgtEl>
                                        <p:attrNameLst>
                                          <p:attrName>style.visibility</p:attrName>
                                        </p:attrNameLst>
                                      </p:cBhvr>
                                      <p:to>
                                        <p:strVal val="visible"/>
                                      </p:to>
                                    </p:set>
                                    <p:animEffect transition="in" filter="fade">
                                      <p:cBhvr>
                                        <p:cTn id="53" dur="1000"/>
                                        <p:tgtEl>
                                          <p:spTgt spid="6">
                                            <p:txEl>
                                              <p:pRg st="6" end="6"/>
                                            </p:txEl>
                                          </p:spTgt>
                                        </p:tgtEl>
                                      </p:cBhvr>
                                    </p:animEffect>
                                    <p:anim calcmode="lin" valueType="num">
                                      <p:cBhvr>
                                        <p:cTn id="54"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6">
                                            <p:txEl>
                                              <p:pRg st="7" end="7"/>
                                            </p:txEl>
                                          </p:spTgt>
                                        </p:tgtEl>
                                        <p:attrNameLst>
                                          <p:attrName>style.visibility</p:attrName>
                                        </p:attrNameLst>
                                      </p:cBhvr>
                                      <p:to>
                                        <p:strVal val="visible"/>
                                      </p:to>
                                    </p:set>
                                    <p:animEffect transition="in" filter="fade">
                                      <p:cBhvr>
                                        <p:cTn id="60" dur="1000"/>
                                        <p:tgtEl>
                                          <p:spTgt spid="6">
                                            <p:txEl>
                                              <p:pRg st="7" end="7"/>
                                            </p:txEl>
                                          </p:spTgt>
                                        </p:tgtEl>
                                      </p:cBhvr>
                                    </p:animEffect>
                                    <p:anim calcmode="lin" valueType="num">
                                      <p:cBhvr>
                                        <p:cTn id="61"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662" y="65315"/>
            <a:ext cx="11852366" cy="646331"/>
          </a:xfrm>
          <a:prstGeom prst="rect">
            <a:avLst/>
          </a:prstGeom>
        </p:spPr>
        <p:txBody>
          <a:bodyPr wrap="square">
            <a:spAutoFit/>
          </a:bodyPr>
          <a:lstStyle/>
          <a:p>
            <a:pPr lvl="0">
              <a:spcAft>
                <a:spcPts val="0"/>
              </a:spcAft>
            </a:pPr>
            <a:r>
              <a:rPr lang="fr-FR" sz="3600" b="1" dirty="0" smtClean="0">
                <a:ea typeface="Calibri" panose="020F0502020204030204" pitchFamily="34" charset="0"/>
                <a:cs typeface="SimSun" panose="02010600030101010101" pitchFamily="2" charset="-122"/>
              </a:rPr>
              <a:t>3. Méthodologie (suite et fin)</a:t>
            </a:r>
            <a:endParaRPr lang="fr-FR" sz="2800" b="1" dirty="0">
              <a:ea typeface="Calibri" panose="020F0502020204030204" pitchFamily="34" charset="0"/>
              <a:cs typeface="SimSun" panose="02010600030101010101" pitchFamily="2" charset="-122"/>
            </a:endParaRPr>
          </a:p>
        </p:txBody>
      </p:sp>
      <p:sp>
        <p:nvSpPr>
          <p:cNvPr id="6" name="Rectangle 5"/>
          <p:cNvSpPr/>
          <p:nvPr/>
        </p:nvSpPr>
        <p:spPr>
          <a:xfrm>
            <a:off x="241662" y="607143"/>
            <a:ext cx="11852366" cy="452431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fr-FR" sz="2400" b="1" dirty="0"/>
              <a:t>*Protocole expérimental </a:t>
            </a:r>
            <a:r>
              <a:rPr lang="fr-FR" sz="2400" dirty="0"/>
              <a:t>:</a:t>
            </a:r>
          </a:p>
          <a:p>
            <a:pPr lvl="0"/>
            <a:r>
              <a:rPr lang="fr-FR" sz="2400" dirty="0" smtClean="0"/>
              <a:t>1- Faire </a:t>
            </a:r>
            <a:r>
              <a:rPr lang="fr-FR" sz="2400" dirty="0"/>
              <a:t>bouillir deux litres d’eaux puis recueillir cette eau dans un bocal.  </a:t>
            </a:r>
            <a:endParaRPr lang="fr-FR" sz="2400" dirty="0" smtClean="0"/>
          </a:p>
          <a:p>
            <a:pPr lvl="0"/>
            <a:r>
              <a:rPr lang="fr-FR" sz="2400" dirty="0" smtClean="0"/>
              <a:t>2- Verser </a:t>
            </a:r>
            <a:r>
              <a:rPr lang="fr-FR" sz="2400" dirty="0"/>
              <a:t>500g du lait en poudre dans le bocal contenant les deux litres d’eau. </a:t>
            </a:r>
            <a:endParaRPr lang="fr-FR" sz="2400" dirty="0" smtClean="0"/>
          </a:p>
          <a:p>
            <a:pPr lvl="0"/>
            <a:r>
              <a:rPr lang="fr-FR" sz="2400" dirty="0" smtClean="0"/>
              <a:t>3- On </a:t>
            </a:r>
            <a:r>
              <a:rPr lang="fr-FR" sz="2400" dirty="0"/>
              <a:t>agite le contenu, puis refroidir jusqu’à obtenir un mélange tiède (à 45° environ). </a:t>
            </a:r>
            <a:endParaRPr lang="fr-FR" sz="2400" dirty="0" smtClean="0"/>
          </a:p>
          <a:p>
            <a:pPr lvl="0"/>
            <a:r>
              <a:rPr lang="fr-FR" sz="2400" dirty="0" smtClean="0"/>
              <a:t>4- Ajouter </a:t>
            </a:r>
            <a:r>
              <a:rPr lang="fr-FR" sz="2400" dirty="0"/>
              <a:t>quatre (04) cuillères à soupe de yaourt ou du lait caillé. </a:t>
            </a:r>
            <a:endParaRPr lang="fr-FR" sz="2400" dirty="0" smtClean="0"/>
          </a:p>
          <a:p>
            <a:pPr lvl="0"/>
            <a:r>
              <a:rPr lang="fr-FR" sz="2400" dirty="0" smtClean="0"/>
              <a:t>5- Ensuite</a:t>
            </a:r>
            <a:r>
              <a:rPr lang="fr-FR" sz="2400" dirty="0"/>
              <a:t>, recueillir dans un récipient propre (exemple un sceau) qu’il faudra recouvrir d’un tissu épais, juste après. </a:t>
            </a:r>
            <a:endParaRPr lang="fr-FR" sz="2400" dirty="0" smtClean="0"/>
          </a:p>
          <a:p>
            <a:pPr lvl="0"/>
            <a:r>
              <a:rPr lang="fr-FR" sz="2400" dirty="0" smtClean="0"/>
              <a:t>6- Fermer </a:t>
            </a:r>
            <a:r>
              <a:rPr lang="fr-FR" sz="2400" dirty="0"/>
              <a:t>le récipient puis laisser le contenu (plein) se reposer pendant, au moins, environ 8h dans un milieu tempéré chaud ou que vous jugez être le plus chaud de votre maison et où vous êtes sûr que personne n’y touchera avant le délai.</a:t>
            </a:r>
          </a:p>
        </p:txBody>
      </p:sp>
      <p:sp>
        <p:nvSpPr>
          <p:cNvPr id="10" name="Flèche vers le bas 9"/>
          <p:cNvSpPr/>
          <p:nvPr/>
        </p:nvSpPr>
        <p:spPr>
          <a:xfrm>
            <a:off x="6270172" y="5131459"/>
            <a:ext cx="421573" cy="3965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ln w="22225">
                <a:solidFill>
                  <a:schemeClr val="accent2"/>
                </a:solidFill>
                <a:prstDash val="solid"/>
              </a:ln>
              <a:solidFill>
                <a:schemeClr val="accent2">
                  <a:lumMod val="40000"/>
                  <a:lumOff val="60000"/>
                </a:schemeClr>
              </a:solidFill>
            </a:endParaRPr>
          </a:p>
        </p:txBody>
      </p:sp>
      <p:sp>
        <p:nvSpPr>
          <p:cNvPr id="11" name="Rectangle 10"/>
          <p:cNvSpPr/>
          <p:nvPr/>
        </p:nvSpPr>
        <p:spPr>
          <a:xfrm>
            <a:off x="143691" y="5551629"/>
            <a:ext cx="12048309"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0"/>
              </a:spcAft>
            </a:pPr>
            <a:r>
              <a:rPr lang="fr-FR" sz="2400" b="1" dirty="0">
                <a:latin typeface="+mj-lt"/>
                <a:ea typeface="Calibri" panose="020F0502020204030204" pitchFamily="34" charset="0"/>
                <a:cs typeface="SimSun" panose="02010600030101010101" pitchFamily="2" charset="-122"/>
              </a:rPr>
              <a:t>*Résultats </a:t>
            </a:r>
            <a:r>
              <a:rPr lang="fr-FR" sz="2400" dirty="0">
                <a:latin typeface="+mj-lt"/>
                <a:ea typeface="Calibri" panose="020F0502020204030204" pitchFamily="34" charset="0"/>
                <a:cs typeface="SimSun" panose="02010600030101010101" pitchFamily="2" charset="-122"/>
              </a:rPr>
              <a:t>: une fois le délai écoulé, on constate que le contenu du récipient devient acide et se transforme en pate : on obtient du lait caillé. C’est la fermentation lactique </a:t>
            </a:r>
            <a:r>
              <a:rPr lang="fr-FR" sz="2400" dirty="0" smtClean="0">
                <a:latin typeface="+mj-lt"/>
                <a:ea typeface="Calibri" panose="020F0502020204030204" pitchFamily="34" charset="0"/>
                <a:cs typeface="SimSun" panose="02010600030101010101" pitchFamily="2" charset="-122"/>
              </a:rPr>
              <a:t>du glucose.</a:t>
            </a:r>
            <a:endParaRPr lang="fr-FR" sz="2000" dirty="0">
              <a:effectLst/>
              <a:latin typeface="+mj-lt"/>
              <a:ea typeface="Calibri" panose="020F0502020204030204" pitchFamily="34" charset="0"/>
              <a:cs typeface="SimSun" panose="02010600030101010101" pitchFamily="2" charset="-122"/>
            </a:endParaRPr>
          </a:p>
        </p:txBody>
      </p:sp>
      <p:sp>
        <p:nvSpPr>
          <p:cNvPr id="13" name="Ellipse 12"/>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12/19</a:t>
            </a:r>
            <a:endParaRPr lang="fr-FR" sz="1400" b="1" dirty="0"/>
          </a:p>
        </p:txBody>
      </p:sp>
      <p:sp>
        <p:nvSpPr>
          <p:cNvPr id="3" name="Espace réservé du numéro de diapositive 2"/>
          <p:cNvSpPr>
            <a:spLocks noGrp="1"/>
          </p:cNvSpPr>
          <p:nvPr>
            <p:ph type="sldNum" sz="quarter" idx="12"/>
          </p:nvPr>
        </p:nvSpPr>
        <p:spPr/>
        <p:txBody>
          <a:bodyPr/>
          <a:lstStyle/>
          <a:p>
            <a:fld id="{D49A251C-D345-4729-A84A-53A19E2C7069}" type="slidenum">
              <a:rPr lang="fr-FR" smtClean="0"/>
              <a:t>12</a:t>
            </a:fld>
            <a:endParaRPr lang="fr-FR"/>
          </a:p>
        </p:txBody>
      </p:sp>
      <p:sp>
        <p:nvSpPr>
          <p:cNvPr id="14" name="Rectangle 13"/>
          <p:cNvSpPr/>
          <p:nvPr/>
        </p:nvSpPr>
        <p:spPr>
          <a:xfrm>
            <a:off x="6594763" y="649919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22092427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000"/>
                                        <p:tgtEl>
                                          <p:spTgt spid="6">
                                            <p:txEl>
                                              <p:pRg st="1" end="1"/>
                                            </p:txEl>
                                          </p:spTgt>
                                        </p:tgtEl>
                                      </p:cBhvr>
                                    </p:animEffect>
                                    <p:anim calcmode="lin" valueType="num">
                                      <p:cBhvr>
                                        <p:cTn id="1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1000"/>
                                        <p:tgtEl>
                                          <p:spTgt spid="6">
                                            <p:txEl>
                                              <p:pRg st="2" end="2"/>
                                            </p:txEl>
                                          </p:spTgt>
                                        </p:tgtEl>
                                      </p:cBhvr>
                                    </p:animEffect>
                                    <p:anim calcmode="lin" valueType="num">
                                      <p:cBhvr>
                                        <p:cTn id="1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000"/>
                                        <p:tgtEl>
                                          <p:spTgt spid="6">
                                            <p:txEl>
                                              <p:pRg st="3" end="3"/>
                                            </p:txEl>
                                          </p:spTgt>
                                        </p:tgtEl>
                                      </p:cBhvr>
                                    </p:animEffect>
                                    <p:anim calcmode="lin" valueType="num">
                                      <p:cBhvr>
                                        <p:cTn id="2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1000"/>
                                        <p:tgtEl>
                                          <p:spTgt spid="6">
                                            <p:txEl>
                                              <p:pRg st="4" end="4"/>
                                            </p:txEl>
                                          </p:spTgt>
                                        </p:tgtEl>
                                      </p:cBhvr>
                                    </p:animEffect>
                                    <p:anim calcmode="lin" valueType="num">
                                      <p:cBhvr>
                                        <p:cTn id="3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fade">
                                      <p:cBhvr>
                                        <p:cTn id="39" dur="1000"/>
                                        <p:tgtEl>
                                          <p:spTgt spid="6">
                                            <p:txEl>
                                              <p:pRg st="5" end="5"/>
                                            </p:txEl>
                                          </p:spTgt>
                                        </p:tgtEl>
                                      </p:cBhvr>
                                    </p:animEffect>
                                    <p:anim calcmode="lin" valueType="num">
                                      <p:cBhvr>
                                        <p:cTn id="4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6">
                                            <p:txEl>
                                              <p:pRg st="6" end="6"/>
                                            </p:txEl>
                                          </p:spTgt>
                                        </p:tgtEl>
                                        <p:attrNameLst>
                                          <p:attrName>style.visibility</p:attrName>
                                        </p:attrNameLst>
                                      </p:cBhvr>
                                      <p:to>
                                        <p:strVal val="visible"/>
                                      </p:to>
                                    </p:set>
                                    <p:animEffect transition="in" filter="fade">
                                      <p:cBhvr>
                                        <p:cTn id="46" dur="1000"/>
                                        <p:tgtEl>
                                          <p:spTgt spid="6">
                                            <p:txEl>
                                              <p:pRg st="6" end="6"/>
                                            </p:txEl>
                                          </p:spTgt>
                                        </p:tgtEl>
                                      </p:cBhvr>
                                    </p:animEffect>
                                    <p:anim calcmode="lin" valueType="num">
                                      <p:cBhvr>
                                        <p:cTn id="4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571" y="-33461"/>
            <a:ext cx="11865429" cy="584775"/>
          </a:xfrm>
          <a:prstGeom prst="rect">
            <a:avLst/>
          </a:prstGeom>
        </p:spPr>
        <p:txBody>
          <a:bodyPr wrap="square">
            <a:spAutoFit/>
          </a:bodyPr>
          <a:lstStyle/>
          <a:p>
            <a:pPr lvl="0">
              <a:spcAft>
                <a:spcPts val="0"/>
              </a:spcAft>
            </a:pPr>
            <a:r>
              <a:rPr lang="fr-FR" sz="3200" b="1" dirty="0">
                <a:latin typeface="+mj-lt"/>
                <a:ea typeface="Calibri" panose="020F0502020204030204" pitchFamily="34" charset="0"/>
                <a:cs typeface="SimSun" panose="02010600030101010101" pitchFamily="2" charset="-122"/>
              </a:rPr>
              <a:t>4</a:t>
            </a:r>
            <a:r>
              <a:rPr lang="fr-FR" sz="3200" b="1" dirty="0" smtClean="0">
                <a:latin typeface="+mj-lt"/>
                <a:ea typeface="Calibri" panose="020F0502020204030204" pitchFamily="34" charset="0"/>
                <a:cs typeface="SimSun" panose="02010600030101010101" pitchFamily="2" charset="-122"/>
              </a:rPr>
              <a:t>. Interprétation des résultats</a:t>
            </a:r>
            <a:endParaRPr lang="fr-FR" sz="2400" dirty="0">
              <a:latin typeface="+mj-lt"/>
              <a:ea typeface="Calibri" panose="020F0502020204030204" pitchFamily="34" charset="0"/>
              <a:cs typeface="SimSun" panose="02010600030101010101" pitchFamily="2" charset="-122"/>
            </a:endParaRPr>
          </a:p>
        </p:txBody>
      </p:sp>
      <p:sp>
        <p:nvSpPr>
          <p:cNvPr id="3" name="Rectangle 2"/>
          <p:cNvSpPr/>
          <p:nvPr/>
        </p:nvSpPr>
        <p:spPr>
          <a:xfrm>
            <a:off x="195944" y="498270"/>
            <a:ext cx="11996056" cy="618630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342900" indent="-342900" algn="just">
              <a:lnSpc>
                <a:spcPct val="150000"/>
              </a:lnSpc>
              <a:spcAft>
                <a:spcPts val="0"/>
              </a:spcAft>
              <a:buFont typeface="Wingdings" panose="05000000000000000000" pitchFamily="2" charset="2"/>
              <a:buChar char="q"/>
            </a:pPr>
            <a:r>
              <a:rPr lang="fr-FR" sz="2400" dirty="0" smtClean="0">
                <a:ea typeface="Calibri" panose="020F0502020204030204" pitchFamily="34" charset="0"/>
                <a:cs typeface="SimSun" panose="02010600030101010101" pitchFamily="2" charset="-122"/>
              </a:rPr>
              <a:t>Le </a:t>
            </a:r>
            <a:r>
              <a:rPr lang="fr-FR" sz="2400" dirty="0">
                <a:ea typeface="Calibri" panose="020F0502020204030204" pitchFamily="34" charset="0"/>
                <a:cs typeface="SimSun" panose="02010600030101010101" pitchFamily="2" charset="-122"/>
              </a:rPr>
              <a:t>gout acide du lait résulte </a:t>
            </a:r>
            <a:r>
              <a:rPr lang="fr-FR" sz="2400" dirty="0" smtClean="0">
                <a:ea typeface="Calibri" panose="020F0502020204030204" pitchFamily="34" charset="0"/>
                <a:cs typeface="SimSun" panose="02010600030101010101" pitchFamily="2" charset="-122"/>
              </a:rPr>
              <a:t>d’une production d’</a:t>
            </a:r>
            <a:r>
              <a:rPr lang="fr-FR" sz="2400" b="1" dirty="0" smtClean="0">
                <a:ea typeface="Calibri" panose="020F0502020204030204" pitchFamily="34" charset="0"/>
                <a:cs typeface="SimSun" panose="02010600030101010101" pitchFamily="2" charset="-122"/>
              </a:rPr>
              <a:t>acide lactique</a:t>
            </a:r>
            <a:r>
              <a:rPr lang="fr-FR" sz="2400" dirty="0" smtClean="0">
                <a:ea typeface="Calibri" panose="020F0502020204030204" pitchFamily="34" charset="0"/>
                <a:cs typeface="SimSun" panose="02010600030101010101" pitchFamily="2" charset="-122"/>
              </a:rPr>
              <a:t> liée à l’action de microorganismes</a:t>
            </a:r>
            <a:r>
              <a:rPr lang="fr-FR" sz="2400" dirty="0">
                <a:ea typeface="Calibri" panose="020F0502020204030204" pitchFamily="34" charset="0"/>
                <a:cs typeface="SimSun" panose="02010600030101010101" pitchFamily="2" charset="-122"/>
              </a:rPr>
              <a:t>, contenus dans le </a:t>
            </a:r>
            <a:r>
              <a:rPr lang="fr-FR" sz="2400" dirty="0" smtClean="0">
                <a:ea typeface="Calibri" panose="020F0502020204030204" pitchFamily="34" charset="0"/>
                <a:cs typeface="SimSun" panose="02010600030101010101" pitchFamily="2" charset="-122"/>
              </a:rPr>
              <a:t>yaourt: </a:t>
            </a:r>
            <a:r>
              <a:rPr lang="fr-FR" sz="2400" b="1" dirty="0" smtClean="0">
                <a:ea typeface="Calibri" panose="020F0502020204030204" pitchFamily="34" charset="0"/>
                <a:cs typeface="SimSun" panose="02010600030101010101" pitchFamily="2" charset="-122"/>
              </a:rPr>
              <a:t>bactéries </a:t>
            </a:r>
            <a:r>
              <a:rPr lang="fr-FR" sz="2400" b="1" dirty="0">
                <a:ea typeface="Calibri" panose="020F0502020204030204" pitchFamily="34" charset="0"/>
                <a:cs typeface="SimSun" panose="02010600030101010101" pitchFamily="2" charset="-122"/>
              </a:rPr>
              <a:t>lactiques</a:t>
            </a:r>
            <a:r>
              <a:rPr lang="fr-FR" sz="2400" dirty="0">
                <a:ea typeface="Calibri" panose="020F0502020204030204" pitchFamily="34" charset="0"/>
                <a:cs typeface="SimSun" panose="02010600030101010101" pitchFamily="2" charset="-122"/>
              </a:rPr>
              <a:t>. </a:t>
            </a:r>
            <a:endParaRPr lang="fr-FR" sz="2400" dirty="0" smtClean="0">
              <a:ea typeface="Calibri" panose="020F0502020204030204" pitchFamily="34" charset="0"/>
              <a:cs typeface="SimSun" panose="02010600030101010101" pitchFamily="2" charset="-122"/>
            </a:endParaRPr>
          </a:p>
          <a:p>
            <a:pPr marL="800100" lvl="1" indent="-342900" algn="just">
              <a:lnSpc>
                <a:spcPct val="150000"/>
              </a:lnSpc>
              <a:buFont typeface="Wingdings" panose="05000000000000000000" pitchFamily="2" charset="2"/>
              <a:buChar char="ü"/>
            </a:pPr>
            <a:r>
              <a:rPr lang="fr-FR" sz="2400" dirty="0" smtClean="0">
                <a:ea typeface="Calibri" panose="020F0502020204030204" pitchFamily="34" charset="0"/>
                <a:cs typeface="SimSun" panose="02010600030101010101" pitchFamily="2" charset="-122"/>
              </a:rPr>
              <a:t>qui produisent une enzyme , la </a:t>
            </a:r>
            <a:r>
              <a:rPr lang="fr-FR" sz="2400" b="1" dirty="0">
                <a:ea typeface="Calibri" panose="020F0502020204030204" pitchFamily="34" charset="0"/>
                <a:cs typeface="SimSun" panose="02010600030101010101" pitchFamily="2" charset="-122"/>
              </a:rPr>
              <a:t>lactase </a:t>
            </a:r>
            <a:r>
              <a:rPr lang="fr-FR" sz="2400" dirty="0">
                <a:ea typeface="Calibri" panose="020F0502020204030204" pitchFamily="34" charset="0"/>
                <a:cs typeface="SimSun" panose="02010600030101010101" pitchFamily="2" charset="-122"/>
              </a:rPr>
              <a:t>qui est le </a:t>
            </a:r>
            <a:r>
              <a:rPr lang="fr-FR" sz="2400" b="1" dirty="0">
                <a:ea typeface="Calibri" panose="020F0502020204030204" pitchFamily="34" charset="0"/>
                <a:cs typeface="SimSun" panose="02010600030101010101" pitchFamily="2" charset="-122"/>
              </a:rPr>
              <a:t>ferment </a:t>
            </a:r>
            <a:r>
              <a:rPr lang="fr-FR" sz="2400" dirty="0">
                <a:ea typeface="Calibri" panose="020F0502020204030204" pitchFamily="34" charset="0"/>
                <a:cs typeface="SimSun" panose="02010600030101010101" pitchFamily="2" charset="-122"/>
              </a:rPr>
              <a:t>qui </a:t>
            </a:r>
            <a:r>
              <a:rPr lang="fr-FR" sz="2400" dirty="0" smtClean="0">
                <a:ea typeface="Calibri" panose="020F0502020204030204" pitchFamily="34" charset="0"/>
                <a:cs typeface="SimSun" panose="02010600030101010101" pitchFamily="2" charset="-122"/>
              </a:rPr>
              <a:t>tourne </a:t>
            </a:r>
            <a:r>
              <a:rPr lang="fr-FR" sz="2400" dirty="0">
                <a:ea typeface="Calibri" panose="020F0502020204030204" pitchFamily="34" charset="0"/>
                <a:cs typeface="SimSun" panose="02010600030101010101" pitchFamily="2" charset="-122"/>
              </a:rPr>
              <a:t>le </a:t>
            </a:r>
            <a:r>
              <a:rPr lang="fr-FR" sz="2400" dirty="0" smtClean="0">
                <a:ea typeface="Calibri" panose="020F0502020204030204" pitchFamily="34" charset="0"/>
                <a:cs typeface="SimSun" panose="02010600030101010101" pitchFamily="2" charset="-122"/>
              </a:rPr>
              <a:t>lait;</a:t>
            </a:r>
          </a:p>
          <a:p>
            <a:pPr marL="800100" lvl="1" indent="-342900" algn="just">
              <a:lnSpc>
                <a:spcPct val="150000"/>
              </a:lnSpc>
              <a:buFont typeface="Wingdings" panose="05000000000000000000" pitchFamily="2" charset="2"/>
              <a:buChar char="ü"/>
            </a:pPr>
            <a:r>
              <a:rPr lang="fr-FR" sz="2400" dirty="0" smtClean="0">
                <a:ea typeface="Calibri" panose="020F0502020204030204" pitchFamily="34" charset="0"/>
                <a:cs typeface="SimSun" panose="02010600030101010101" pitchFamily="2" charset="-122"/>
              </a:rPr>
              <a:t>via l’hydrolyse, elle simplifie le </a:t>
            </a:r>
            <a:r>
              <a:rPr lang="fr-FR" sz="2400" b="1" dirty="0" smtClean="0">
                <a:ea typeface="Calibri" panose="020F0502020204030204" pitchFamily="34" charset="0"/>
                <a:cs typeface="SimSun" panose="02010600030101010101" pitchFamily="2" charset="-122"/>
              </a:rPr>
              <a:t>lactose</a:t>
            </a:r>
            <a:r>
              <a:rPr lang="fr-FR" sz="2400" dirty="0">
                <a:ea typeface="Calibri" panose="020F0502020204030204" pitchFamily="34" charset="0"/>
                <a:cs typeface="SimSun" panose="02010600030101010101" pitchFamily="2" charset="-122"/>
              </a:rPr>
              <a:t> du lait, en </a:t>
            </a:r>
            <a:r>
              <a:rPr lang="fr-FR" sz="2400" b="1" dirty="0">
                <a:ea typeface="Calibri" panose="020F0502020204030204" pitchFamily="34" charset="0"/>
                <a:cs typeface="SimSun" panose="02010600030101010101" pitchFamily="2" charset="-122"/>
              </a:rPr>
              <a:t>glucose et </a:t>
            </a:r>
            <a:r>
              <a:rPr lang="fr-FR" sz="2400" b="1" dirty="0" smtClean="0">
                <a:ea typeface="Calibri" panose="020F0502020204030204" pitchFamily="34" charset="0"/>
                <a:cs typeface="SimSun" panose="02010600030101010101" pitchFamily="2" charset="-122"/>
              </a:rPr>
              <a:t>galactose</a:t>
            </a:r>
            <a:r>
              <a:rPr lang="fr-FR" sz="2400" dirty="0" smtClean="0">
                <a:ea typeface="Calibri" panose="020F0502020204030204" pitchFamily="34" charset="0"/>
                <a:cs typeface="SimSun" panose="02010600030101010101" pitchFamily="2" charset="-122"/>
              </a:rPr>
              <a:t>;</a:t>
            </a:r>
          </a:p>
          <a:p>
            <a:pPr marL="800100" lvl="1" indent="-342900" algn="just">
              <a:lnSpc>
                <a:spcPct val="150000"/>
              </a:lnSpc>
              <a:buFont typeface="Wingdings" panose="05000000000000000000" pitchFamily="2" charset="2"/>
              <a:buChar char="ü"/>
            </a:pPr>
            <a:r>
              <a:rPr lang="fr-FR" sz="2400" dirty="0" smtClean="0">
                <a:ea typeface="Calibri" panose="020F0502020204030204" pitchFamily="34" charset="0"/>
                <a:cs typeface="SimSun" panose="02010600030101010101" pitchFamily="2" charset="-122"/>
              </a:rPr>
              <a:t>Ensuite</a:t>
            </a:r>
            <a:r>
              <a:rPr lang="fr-FR" sz="2400" dirty="0">
                <a:ea typeface="Calibri" panose="020F0502020204030204" pitchFamily="34" charset="0"/>
                <a:cs typeface="SimSun" panose="02010600030101010101" pitchFamily="2" charset="-122"/>
              </a:rPr>
              <a:t>, </a:t>
            </a:r>
            <a:r>
              <a:rPr lang="fr-FR" sz="2400" b="1" dirty="0">
                <a:ea typeface="Calibri" panose="020F0502020204030204" pitchFamily="34" charset="0"/>
                <a:cs typeface="SimSun" panose="02010600030101010101" pitchFamily="2" charset="-122"/>
              </a:rPr>
              <a:t>bactéries </a:t>
            </a:r>
            <a:r>
              <a:rPr lang="fr-FR" sz="2400" b="1" dirty="0" smtClean="0">
                <a:ea typeface="Calibri" panose="020F0502020204030204" pitchFamily="34" charset="0"/>
                <a:cs typeface="SimSun" panose="02010600030101010101" pitchFamily="2" charset="-122"/>
              </a:rPr>
              <a:t>lactiques</a:t>
            </a:r>
            <a:r>
              <a:rPr lang="fr-FR" sz="2400" dirty="0" smtClean="0">
                <a:ea typeface="Calibri" panose="020F0502020204030204" pitchFamily="34" charset="0"/>
                <a:cs typeface="SimSun" panose="02010600030101010101" pitchFamily="2" charset="-122"/>
              </a:rPr>
              <a:t>, étant en milieu anaérobie, (couverture </a:t>
            </a:r>
            <a:r>
              <a:rPr lang="fr-FR" sz="2400" dirty="0">
                <a:ea typeface="Calibri" panose="020F0502020204030204" pitchFamily="34" charset="0"/>
                <a:cs typeface="SimSun" panose="02010600030101010101" pitchFamily="2" charset="-122"/>
              </a:rPr>
              <a:t>du </a:t>
            </a:r>
            <a:r>
              <a:rPr lang="fr-FR" sz="2400" dirty="0" smtClean="0">
                <a:ea typeface="Calibri" panose="020F0502020204030204" pitchFamily="34" charset="0"/>
                <a:cs typeface="SimSun" panose="02010600030101010101" pitchFamily="2" charset="-122"/>
              </a:rPr>
              <a:t>récipient), </a:t>
            </a:r>
            <a:r>
              <a:rPr lang="fr-FR" sz="2400" dirty="0">
                <a:ea typeface="Calibri" panose="020F0502020204030204" pitchFamily="34" charset="0"/>
                <a:cs typeface="SimSun" panose="02010600030101010101" pitchFamily="2" charset="-122"/>
              </a:rPr>
              <a:t>dégradent et consomment ces molécules de </a:t>
            </a:r>
            <a:r>
              <a:rPr lang="fr-FR" sz="2400" b="1" dirty="0">
                <a:ea typeface="Calibri" panose="020F0502020204030204" pitchFamily="34" charset="0"/>
                <a:cs typeface="SimSun" panose="02010600030101010101" pitchFamily="2" charset="-122"/>
              </a:rPr>
              <a:t>glucose</a:t>
            </a:r>
            <a:r>
              <a:rPr lang="fr-FR" sz="2400" dirty="0">
                <a:ea typeface="Calibri" panose="020F0502020204030204" pitchFamily="34" charset="0"/>
                <a:cs typeface="SimSun" panose="02010600030101010101" pitchFamily="2" charset="-122"/>
              </a:rPr>
              <a:t> pour se procurer de l’énergie nécessaire à leur survie et </a:t>
            </a:r>
            <a:r>
              <a:rPr lang="fr-FR" sz="2400" dirty="0" smtClean="0">
                <a:ea typeface="Calibri" panose="020F0502020204030204" pitchFamily="34" charset="0"/>
                <a:cs typeface="SimSun" panose="02010600030101010101" pitchFamily="2" charset="-122"/>
              </a:rPr>
              <a:t>multiplication;</a:t>
            </a:r>
          </a:p>
          <a:p>
            <a:pPr marL="800100" lvl="1" indent="-342900" algn="just">
              <a:lnSpc>
                <a:spcPct val="150000"/>
              </a:lnSpc>
              <a:buFont typeface="Wingdings" panose="05000000000000000000" pitchFamily="2" charset="2"/>
              <a:buChar char="ü"/>
            </a:pPr>
            <a:r>
              <a:rPr lang="fr-FR" sz="2400" dirty="0" smtClean="0">
                <a:ea typeface="Calibri" panose="020F0502020204030204" pitchFamily="34" charset="0"/>
                <a:cs typeface="SimSun" panose="02010600030101010101" pitchFamily="2" charset="-122"/>
              </a:rPr>
              <a:t>===» la </a:t>
            </a:r>
            <a:r>
              <a:rPr lang="fr-FR" sz="2400" dirty="0">
                <a:ea typeface="Calibri" panose="020F0502020204030204" pitchFamily="34" charset="0"/>
                <a:cs typeface="SimSun" panose="02010600030101010101" pitchFamily="2" charset="-122"/>
              </a:rPr>
              <a:t>dégradation est incomplète, ce qui conduit à la formation d’un </a:t>
            </a:r>
            <a:r>
              <a:rPr lang="fr-FR" sz="2400" b="1" dirty="0">
                <a:ea typeface="Calibri" panose="020F0502020204030204" pitchFamily="34" charset="0"/>
                <a:cs typeface="SimSun" panose="02010600030101010101" pitchFamily="2" charset="-122"/>
              </a:rPr>
              <a:t>acide </a:t>
            </a:r>
            <a:r>
              <a:rPr lang="fr-FR" sz="2400" b="1" dirty="0" smtClean="0">
                <a:ea typeface="Calibri" panose="020F0502020204030204" pitchFamily="34" charset="0"/>
                <a:cs typeface="SimSun" panose="02010600030101010101" pitchFamily="2" charset="-122"/>
              </a:rPr>
              <a:t>lactique</a:t>
            </a:r>
            <a:r>
              <a:rPr lang="fr-FR" sz="2400" dirty="0" smtClean="0">
                <a:ea typeface="Calibri" panose="020F0502020204030204" pitchFamily="34" charset="0"/>
                <a:cs typeface="SimSun" panose="02010600030101010101" pitchFamily="2" charset="-122"/>
              </a:rPr>
              <a:t>.</a:t>
            </a:r>
          </a:p>
          <a:p>
            <a:pPr marL="342900" indent="-342900" algn="just">
              <a:lnSpc>
                <a:spcPct val="150000"/>
              </a:lnSpc>
              <a:buFont typeface="Wingdings" panose="05000000000000000000" pitchFamily="2" charset="2"/>
              <a:buChar char="q"/>
            </a:pPr>
            <a:r>
              <a:rPr lang="fr-FR" sz="2400" dirty="0" smtClean="0">
                <a:ea typeface="Calibri" panose="020F0502020204030204" pitchFamily="34" charset="0"/>
                <a:cs typeface="SimSun" panose="02010600030101010101" pitchFamily="2" charset="-122"/>
              </a:rPr>
              <a:t>L’acidification </a:t>
            </a:r>
            <a:r>
              <a:rPr lang="fr-FR" sz="2400" dirty="0">
                <a:ea typeface="Calibri" panose="020F0502020204030204" pitchFamily="34" charset="0"/>
                <a:cs typeface="SimSun" panose="02010600030101010101" pitchFamily="2" charset="-122"/>
              </a:rPr>
              <a:t>du milieu qui provoque la coagulation des protéines du lait. </a:t>
            </a:r>
            <a:r>
              <a:rPr lang="fr-FR" sz="2400" dirty="0" smtClean="0">
                <a:ea typeface="Calibri" panose="020F0502020204030204" pitchFamily="34" charset="0"/>
                <a:cs typeface="SimSun" panose="02010600030101010101" pitchFamily="2" charset="-122"/>
              </a:rPr>
              <a:t>D’où </a:t>
            </a:r>
            <a:r>
              <a:rPr lang="fr-FR" sz="2400" dirty="0">
                <a:ea typeface="Calibri" panose="020F0502020204030204" pitchFamily="34" charset="0"/>
                <a:cs typeface="SimSun" panose="02010600030101010101" pitchFamily="2" charset="-122"/>
              </a:rPr>
              <a:t>la pâte obtenue.</a:t>
            </a:r>
            <a:endParaRPr lang="fr-FR" sz="2400" dirty="0">
              <a:effectLst/>
              <a:ea typeface="Calibri" panose="020F0502020204030204" pitchFamily="34" charset="0"/>
              <a:cs typeface="SimSun" panose="02010600030101010101" pitchFamily="2" charset="-122"/>
            </a:endParaRPr>
          </a:p>
        </p:txBody>
      </p:sp>
      <p:sp>
        <p:nvSpPr>
          <p:cNvPr id="6" name="Ellipse 5"/>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13/19</a:t>
            </a:r>
            <a:endParaRPr lang="fr-FR" sz="1400" b="1" dirty="0"/>
          </a:p>
        </p:txBody>
      </p:sp>
      <p:sp>
        <p:nvSpPr>
          <p:cNvPr id="4" name="Espace réservé du numéro de diapositive 3"/>
          <p:cNvSpPr>
            <a:spLocks noGrp="1"/>
          </p:cNvSpPr>
          <p:nvPr>
            <p:ph type="sldNum" sz="quarter" idx="12"/>
          </p:nvPr>
        </p:nvSpPr>
        <p:spPr/>
        <p:txBody>
          <a:bodyPr/>
          <a:lstStyle/>
          <a:p>
            <a:fld id="{D49A251C-D345-4729-A84A-53A19E2C7069}" type="slidenum">
              <a:rPr lang="fr-FR" smtClean="0"/>
              <a:t>13</a:t>
            </a:fld>
            <a:endParaRPr lang="fr-FR"/>
          </a:p>
        </p:txBody>
      </p:sp>
      <p:sp>
        <p:nvSpPr>
          <p:cNvPr id="8" name="Rectangle 7"/>
          <p:cNvSpPr/>
          <p:nvPr/>
        </p:nvSpPr>
        <p:spPr>
          <a:xfrm>
            <a:off x="6580908" y="661003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2822778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33461"/>
            <a:ext cx="11996058" cy="584775"/>
          </a:xfrm>
          <a:prstGeom prst="rect">
            <a:avLst/>
          </a:prstGeom>
        </p:spPr>
        <p:txBody>
          <a:bodyPr wrap="square">
            <a:spAutoFit/>
          </a:bodyPr>
          <a:lstStyle/>
          <a:p>
            <a:pPr lvl="0">
              <a:spcAft>
                <a:spcPts val="0"/>
              </a:spcAft>
            </a:pPr>
            <a:r>
              <a:rPr lang="fr-FR" sz="3200" b="1" dirty="0" smtClean="0">
                <a:latin typeface="+mj-lt"/>
                <a:ea typeface="Calibri" panose="020F0502020204030204" pitchFamily="34" charset="0"/>
                <a:cs typeface="SimSun" panose="02010600030101010101" pitchFamily="2" charset="-122"/>
              </a:rPr>
              <a:t>4.1. Discussion des résultats</a:t>
            </a:r>
            <a:endParaRPr lang="fr-FR" sz="2400" dirty="0">
              <a:latin typeface="+mj-lt"/>
              <a:ea typeface="Calibri" panose="020F0502020204030204" pitchFamily="34" charset="0"/>
              <a:cs typeface="SimSun" panose="02010600030101010101" pitchFamily="2" charset="-122"/>
            </a:endParaRPr>
          </a:p>
        </p:txBody>
      </p:sp>
      <p:sp>
        <p:nvSpPr>
          <p:cNvPr id="3" name="Rectangle 2"/>
          <p:cNvSpPr/>
          <p:nvPr/>
        </p:nvSpPr>
        <p:spPr>
          <a:xfrm>
            <a:off x="195942" y="443973"/>
            <a:ext cx="11982995" cy="64736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342900" indent="-342900" algn="just">
              <a:lnSpc>
                <a:spcPct val="150000"/>
              </a:lnSpc>
              <a:buFont typeface="Wingdings" panose="05000000000000000000" pitchFamily="2" charset="2"/>
              <a:buChar char="v"/>
            </a:pPr>
            <a:r>
              <a:rPr lang="fr-FR" sz="2800" dirty="0" smtClean="0"/>
              <a:t>Travaux </a:t>
            </a:r>
            <a:r>
              <a:rPr lang="fr-FR" sz="2800" dirty="0"/>
              <a:t>de Kane (</a:t>
            </a:r>
            <a:r>
              <a:rPr lang="fr-FR" sz="2800" dirty="0" smtClean="0"/>
              <a:t>2011) révèlent une insuffisamment </a:t>
            </a:r>
            <a:r>
              <a:rPr lang="fr-FR" sz="2800" dirty="0"/>
              <a:t>d’autonomie </a:t>
            </a:r>
            <a:r>
              <a:rPr lang="fr-FR" sz="2800" dirty="0" smtClean="0"/>
              <a:t>des élèves, </a:t>
            </a:r>
            <a:r>
              <a:rPr lang="fr-FR" sz="2800" dirty="0"/>
              <a:t>lors des expérimentations, </a:t>
            </a:r>
            <a:endParaRPr lang="fr-FR" sz="2800" dirty="0" smtClean="0"/>
          </a:p>
          <a:p>
            <a:pPr marL="800100" lvl="1" indent="-342900" algn="just">
              <a:lnSpc>
                <a:spcPct val="150000"/>
              </a:lnSpc>
              <a:buFont typeface="Wingdings" panose="05000000000000000000" pitchFamily="2" charset="2"/>
              <a:buChar char="ü"/>
            </a:pPr>
            <a:r>
              <a:rPr lang="fr-FR" sz="2800" dirty="0" smtClean="0"/>
              <a:t>Ici</a:t>
            </a:r>
            <a:r>
              <a:rPr lang="fr-FR" sz="2800" dirty="0"/>
              <a:t>, </a:t>
            </a:r>
            <a:r>
              <a:rPr lang="fr-FR" sz="2800" dirty="0" smtClean="0"/>
              <a:t>autonomie presque totale, </a:t>
            </a:r>
            <a:r>
              <a:rPr lang="fr-FR" sz="2800" dirty="0"/>
              <a:t>à la maison, ou en classe sous la surveillance de leur professeur de SVT. </a:t>
            </a:r>
          </a:p>
          <a:p>
            <a:pPr marL="800100" lvl="1" indent="-342900" algn="just">
              <a:lnSpc>
                <a:spcPct val="150000"/>
              </a:lnSpc>
              <a:buFont typeface="Wingdings" panose="05000000000000000000" pitchFamily="2" charset="2"/>
              <a:buChar char="ü"/>
            </a:pPr>
            <a:r>
              <a:rPr lang="fr-FR" sz="2800" dirty="0" smtClean="0"/>
              <a:t>Ils </a:t>
            </a:r>
            <a:r>
              <a:rPr lang="fr-FR" sz="2800" dirty="0"/>
              <a:t>ne sont guidés que par le protocole expérimental proposé par le professeur. </a:t>
            </a:r>
          </a:p>
          <a:p>
            <a:pPr marL="800100" lvl="1" indent="-342900" algn="just">
              <a:lnSpc>
                <a:spcPct val="150000"/>
              </a:lnSpc>
              <a:buFont typeface="Wingdings" panose="05000000000000000000" pitchFamily="2" charset="2"/>
              <a:buChar char="ü"/>
            </a:pPr>
            <a:r>
              <a:rPr lang="fr-FR" sz="2800" dirty="0" smtClean="0"/>
              <a:t>Toutefois</a:t>
            </a:r>
            <a:r>
              <a:rPr lang="fr-FR" sz="2800" dirty="0"/>
              <a:t>, </a:t>
            </a:r>
            <a:r>
              <a:rPr lang="fr-FR" sz="2800" dirty="0" smtClean="0"/>
              <a:t>ils devraient </a:t>
            </a:r>
            <a:r>
              <a:rPr lang="fr-FR" sz="2800" dirty="0"/>
              <a:t>participer à la conception d’un tel protocole, sachant qu’il s’est inspiré des pratiques sociales de référence, sur la fabrication du lait caillé, qu’ils peuvent puiser dans la </a:t>
            </a:r>
            <a:r>
              <a:rPr lang="fr-FR" sz="2800" dirty="0" smtClean="0"/>
              <a:t>société.</a:t>
            </a:r>
          </a:p>
        </p:txBody>
      </p:sp>
      <p:sp>
        <p:nvSpPr>
          <p:cNvPr id="5" name="Ellipse 4"/>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14/19</a:t>
            </a:r>
            <a:endParaRPr lang="fr-FR" sz="1400" b="1" dirty="0"/>
          </a:p>
        </p:txBody>
      </p:sp>
      <p:sp>
        <p:nvSpPr>
          <p:cNvPr id="6" name="Espace réservé du numéro de diapositive 5"/>
          <p:cNvSpPr>
            <a:spLocks noGrp="1"/>
          </p:cNvSpPr>
          <p:nvPr>
            <p:ph type="sldNum" sz="quarter" idx="12"/>
          </p:nvPr>
        </p:nvSpPr>
        <p:spPr/>
        <p:txBody>
          <a:bodyPr/>
          <a:lstStyle/>
          <a:p>
            <a:fld id="{D49A251C-D345-4729-A84A-53A19E2C7069}" type="slidenum">
              <a:rPr lang="fr-FR" smtClean="0"/>
              <a:t>14</a:t>
            </a:fld>
            <a:endParaRPr lang="fr-FR"/>
          </a:p>
        </p:txBody>
      </p:sp>
      <p:sp>
        <p:nvSpPr>
          <p:cNvPr id="8" name="Rectangle 7"/>
          <p:cNvSpPr/>
          <p:nvPr/>
        </p:nvSpPr>
        <p:spPr>
          <a:xfrm>
            <a:off x="6594763" y="6568471"/>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rgbClr val="0070C0"/>
                </a:solidFill>
                <a:latin typeface="+mj-lt"/>
              </a:rPr>
              <a:t>6e Colloque RAIFFET, 4-8 juillet 2022, Libreville</a:t>
            </a:r>
            <a:endParaRPr lang="fr-FR" sz="1400" dirty="0">
              <a:solidFill>
                <a:srgbClr val="0070C0"/>
              </a:solidFill>
              <a:latin typeface="+mj-lt"/>
            </a:endParaRPr>
          </a:p>
        </p:txBody>
      </p:sp>
    </p:spTree>
    <p:extLst>
      <p:ext uri="{BB962C8B-B14F-4D97-AF65-F5344CB8AC3E}">
        <p14:creationId xmlns:p14="http://schemas.microsoft.com/office/powerpoint/2010/main" val="4130111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33461"/>
            <a:ext cx="11996058" cy="584775"/>
          </a:xfrm>
          <a:prstGeom prst="rect">
            <a:avLst/>
          </a:prstGeom>
        </p:spPr>
        <p:txBody>
          <a:bodyPr wrap="square">
            <a:spAutoFit/>
          </a:bodyPr>
          <a:lstStyle/>
          <a:p>
            <a:pPr lvl="0">
              <a:spcAft>
                <a:spcPts val="0"/>
              </a:spcAft>
            </a:pPr>
            <a:r>
              <a:rPr lang="fr-FR" sz="3200" b="1" dirty="0" smtClean="0">
                <a:latin typeface="+mj-lt"/>
                <a:ea typeface="Calibri" panose="020F0502020204030204" pitchFamily="34" charset="0"/>
                <a:cs typeface="SimSun" panose="02010600030101010101" pitchFamily="2" charset="-122"/>
              </a:rPr>
              <a:t>4.1. Discussion des résultats (suite &amp; fin)</a:t>
            </a:r>
            <a:endParaRPr lang="fr-FR" sz="2400" dirty="0">
              <a:latin typeface="+mj-lt"/>
              <a:ea typeface="Calibri" panose="020F0502020204030204" pitchFamily="34" charset="0"/>
              <a:cs typeface="SimSun" panose="02010600030101010101" pitchFamily="2" charset="-122"/>
            </a:endParaRPr>
          </a:p>
        </p:txBody>
      </p:sp>
      <p:sp>
        <p:nvSpPr>
          <p:cNvPr id="3" name="Rectangle 2"/>
          <p:cNvSpPr/>
          <p:nvPr/>
        </p:nvSpPr>
        <p:spPr>
          <a:xfrm>
            <a:off x="195942" y="457828"/>
            <a:ext cx="11982995" cy="632480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342900" indent="-342900" algn="just">
              <a:lnSpc>
                <a:spcPct val="150000"/>
              </a:lnSpc>
              <a:buFont typeface="Wingdings" panose="05000000000000000000" pitchFamily="2" charset="2"/>
              <a:buChar char="v"/>
            </a:pPr>
            <a:r>
              <a:rPr lang="fr-FR" sz="2700" dirty="0" smtClean="0"/>
              <a:t>Enthousiasme &amp; motivation suscités, par des résultats obtenus, ont démontré que les </a:t>
            </a:r>
            <a:r>
              <a:rPr lang="fr-FR" sz="2700" b="1" dirty="0" smtClean="0">
                <a:solidFill>
                  <a:srgbClr val="FFFF00"/>
                </a:solidFill>
              </a:rPr>
              <a:t>pratiques expérimentales</a:t>
            </a:r>
            <a:r>
              <a:rPr lang="fr-FR" sz="2700" dirty="0" smtClean="0"/>
              <a:t>, </a:t>
            </a:r>
            <a:r>
              <a:rPr lang="fr-FR" sz="2700" b="1" dirty="0" smtClean="0">
                <a:solidFill>
                  <a:srgbClr val="FFFF00"/>
                </a:solidFill>
              </a:rPr>
              <a:t>pratiques effectives </a:t>
            </a:r>
            <a:r>
              <a:rPr lang="fr-FR" sz="2700" dirty="0" smtClean="0"/>
              <a:t>(</a:t>
            </a:r>
            <a:r>
              <a:rPr lang="fr-FR" sz="2700" dirty="0" err="1" smtClean="0"/>
              <a:t>Sy</a:t>
            </a:r>
            <a:r>
              <a:rPr lang="fr-FR" sz="2700" dirty="0" smtClean="0"/>
              <a:t>, 2016), rendent plus </a:t>
            </a:r>
            <a:r>
              <a:rPr lang="fr-FR" sz="2700" b="1" dirty="0" smtClean="0">
                <a:solidFill>
                  <a:srgbClr val="FFFF00"/>
                </a:solidFill>
              </a:rPr>
              <a:t>authentiques l’enseignement-apprentissage des sciences.</a:t>
            </a:r>
            <a:r>
              <a:rPr lang="fr-FR" sz="2700" dirty="0" smtClean="0">
                <a:solidFill>
                  <a:srgbClr val="FFFF00"/>
                </a:solidFill>
              </a:rPr>
              <a:t> </a:t>
            </a:r>
          </a:p>
          <a:p>
            <a:pPr marL="800100" lvl="1" indent="-342900" algn="just">
              <a:lnSpc>
                <a:spcPct val="150000"/>
              </a:lnSpc>
              <a:buFont typeface="Wingdings" panose="05000000000000000000" pitchFamily="2" charset="2"/>
              <a:buChar char="ü"/>
            </a:pPr>
            <a:r>
              <a:rPr lang="fr-FR" sz="2700" dirty="0" smtClean="0"/>
              <a:t>Authenticité ou signifiance des apprentissages, l’une des caractéristiques importantes d’un enseignement-apprentissage basé sur une logique de développement des compétences (Diouf, 2021);</a:t>
            </a:r>
          </a:p>
          <a:p>
            <a:pPr marL="800100" lvl="1" indent="-342900" algn="just">
              <a:lnSpc>
                <a:spcPct val="150000"/>
              </a:lnSpc>
              <a:buFont typeface="Wingdings" panose="05000000000000000000" pitchFamily="2" charset="2"/>
              <a:buChar char="ü"/>
            </a:pPr>
            <a:r>
              <a:rPr lang="fr-FR" sz="2700" dirty="0" smtClean="0"/>
              <a:t>10 ans de pratiques de classe===»source de motivation &amp; d’un grand intérêt des apprenants en sciences expérimentales. </a:t>
            </a:r>
          </a:p>
        </p:txBody>
      </p:sp>
      <p:sp>
        <p:nvSpPr>
          <p:cNvPr id="5" name="Ellipse 4"/>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15/19</a:t>
            </a:r>
            <a:endParaRPr lang="fr-FR" sz="1400" b="1" dirty="0"/>
          </a:p>
        </p:txBody>
      </p:sp>
      <p:sp>
        <p:nvSpPr>
          <p:cNvPr id="6" name="Espace réservé du numéro de diapositive 5"/>
          <p:cNvSpPr>
            <a:spLocks noGrp="1"/>
          </p:cNvSpPr>
          <p:nvPr>
            <p:ph type="sldNum" sz="quarter" idx="12"/>
          </p:nvPr>
        </p:nvSpPr>
        <p:spPr/>
        <p:txBody>
          <a:bodyPr/>
          <a:lstStyle/>
          <a:p>
            <a:fld id="{D49A251C-D345-4729-A84A-53A19E2C7069}" type="slidenum">
              <a:rPr lang="fr-FR" smtClean="0"/>
              <a:t>15</a:t>
            </a:fld>
            <a:endParaRPr lang="fr-FR"/>
          </a:p>
        </p:txBody>
      </p:sp>
      <p:sp>
        <p:nvSpPr>
          <p:cNvPr id="8" name="Rectangle 7"/>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rgbClr val="0070C0"/>
                </a:solidFill>
                <a:latin typeface="+mj-lt"/>
              </a:rPr>
              <a:t>6e Colloque RAIFFET, 4-8 juillet 2022, Libreville</a:t>
            </a:r>
            <a:endParaRPr lang="fr-FR" sz="1400" dirty="0">
              <a:solidFill>
                <a:srgbClr val="0070C0"/>
              </a:solidFill>
              <a:latin typeface="+mj-lt"/>
            </a:endParaRPr>
          </a:p>
        </p:txBody>
      </p:sp>
    </p:spTree>
    <p:extLst>
      <p:ext uri="{BB962C8B-B14F-4D97-AF65-F5344CB8AC3E}">
        <p14:creationId xmlns:p14="http://schemas.microsoft.com/office/powerpoint/2010/main" val="24373885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634" y="-54401"/>
            <a:ext cx="11852366" cy="584775"/>
          </a:xfrm>
          <a:prstGeom prst="rect">
            <a:avLst/>
          </a:prstGeom>
        </p:spPr>
        <p:txBody>
          <a:bodyPr wrap="square">
            <a:spAutoFit/>
          </a:bodyPr>
          <a:lstStyle/>
          <a:p>
            <a:pPr lvl="0">
              <a:spcAft>
                <a:spcPts val="0"/>
              </a:spcAft>
            </a:pPr>
            <a:r>
              <a:rPr lang="fr-FR" sz="3200" b="1" dirty="0" smtClean="0">
                <a:latin typeface="+mj-lt"/>
                <a:ea typeface="Calibri" panose="020F0502020204030204" pitchFamily="34" charset="0"/>
                <a:cs typeface="SimSun" panose="02010600030101010101" pitchFamily="2" charset="-122"/>
              </a:rPr>
              <a:t>Conclusion</a:t>
            </a:r>
            <a:endParaRPr lang="fr-FR" sz="2400" dirty="0">
              <a:latin typeface="+mj-lt"/>
              <a:ea typeface="Calibri" panose="020F0502020204030204" pitchFamily="34" charset="0"/>
              <a:cs typeface="SimSun" panose="02010600030101010101" pitchFamily="2" charset="-122"/>
            </a:endParaRPr>
          </a:p>
        </p:txBody>
      </p:sp>
      <p:sp>
        <p:nvSpPr>
          <p:cNvPr id="3" name="Rectangle 2"/>
          <p:cNvSpPr/>
          <p:nvPr/>
        </p:nvSpPr>
        <p:spPr>
          <a:xfrm>
            <a:off x="156753" y="401809"/>
            <a:ext cx="12087497" cy="639405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marL="342900" indent="-342900" algn="just">
              <a:lnSpc>
                <a:spcPct val="150000"/>
              </a:lnSpc>
              <a:spcAft>
                <a:spcPts val="0"/>
              </a:spcAft>
              <a:buFont typeface="Wingdings" panose="05000000000000000000" pitchFamily="2" charset="2"/>
              <a:buChar char="q"/>
            </a:pPr>
            <a:r>
              <a:rPr lang="fr-FR" sz="2100" dirty="0">
                <a:ea typeface="Calibri" panose="020F0502020204030204" pitchFamily="34" charset="0"/>
                <a:cs typeface="SimSun" panose="02010600030101010101" pitchFamily="2" charset="-122"/>
              </a:rPr>
              <a:t>Toutes les disciplines expérimentales s’appuient sur l’expérience pour construire les savoirs, élaborer des théories, mettre au point des modèles et confronter ces derniers (théories et modèles) aux faits expérimentaux afin de les valider ou de les réfuter. </a:t>
            </a:r>
            <a:endParaRPr lang="fr-FR" sz="2100" dirty="0" smtClean="0">
              <a:ea typeface="Calibri" panose="020F0502020204030204" pitchFamily="34" charset="0"/>
              <a:cs typeface="SimSun" panose="02010600030101010101" pitchFamily="2" charset="-122"/>
            </a:endParaRPr>
          </a:p>
          <a:p>
            <a:pPr marL="342900" indent="-342900" algn="just">
              <a:lnSpc>
                <a:spcPct val="150000"/>
              </a:lnSpc>
              <a:spcAft>
                <a:spcPts val="0"/>
              </a:spcAft>
              <a:buFont typeface="Wingdings" panose="05000000000000000000" pitchFamily="2" charset="2"/>
              <a:buChar char="q"/>
            </a:pPr>
            <a:r>
              <a:rPr lang="fr-FR" sz="2100" dirty="0" smtClean="0">
                <a:ea typeface="Calibri" panose="020F0502020204030204" pitchFamily="34" charset="0"/>
                <a:cs typeface="SimSun" panose="02010600030101010101" pitchFamily="2" charset="-122"/>
              </a:rPr>
              <a:t>Ainsi</a:t>
            </a:r>
            <a:r>
              <a:rPr lang="fr-FR" sz="2100" dirty="0">
                <a:ea typeface="Calibri" panose="020F0502020204030204" pitchFamily="34" charset="0"/>
                <a:cs typeface="SimSun" panose="02010600030101010101" pitchFamily="2" charset="-122"/>
              </a:rPr>
              <a:t>, l’enseignement de ces disciplines, dites sciences expérimentales, doit mettre l’accent sur la place des activités expérimentales dans leur apprentissage (Tatchou, 2010).  Ce qui n’est pas toujours le cas,</a:t>
            </a:r>
            <a:r>
              <a:rPr lang="en-US" sz="2100" dirty="0">
                <a:ea typeface="Calibri" panose="020F0502020204030204" pitchFamily="34" charset="0"/>
                <a:cs typeface="SimSun" panose="02010600030101010101" pitchFamily="2" charset="-122"/>
              </a:rPr>
              <a:t> </a:t>
            </a:r>
            <a:r>
              <a:rPr lang="en-US" sz="2100" dirty="0" err="1">
                <a:ea typeface="Calibri" panose="020F0502020204030204" pitchFamily="34" charset="0"/>
                <a:cs typeface="SimSun" panose="02010600030101010101" pitchFamily="2" charset="-122"/>
              </a:rPr>
              <a:t>lors</a:t>
            </a:r>
            <a:r>
              <a:rPr lang="en-US" sz="2100" dirty="0">
                <a:ea typeface="Calibri" panose="020F0502020204030204" pitchFamily="34" charset="0"/>
                <a:cs typeface="SimSun" panose="02010600030101010101" pitchFamily="2" charset="-122"/>
              </a:rPr>
              <a:t> des </a:t>
            </a:r>
            <a:r>
              <a:rPr lang="en-US" sz="2100" dirty="0" err="1">
                <a:ea typeface="Calibri" panose="020F0502020204030204" pitchFamily="34" charset="0"/>
                <a:cs typeface="SimSun" panose="02010600030101010101" pitchFamily="2" charset="-122"/>
              </a:rPr>
              <a:t>pratiques</a:t>
            </a:r>
            <a:r>
              <a:rPr lang="en-US" sz="2100" dirty="0">
                <a:ea typeface="Calibri" panose="020F0502020204030204" pitchFamily="34" charset="0"/>
                <a:cs typeface="SimSun" panose="02010600030101010101" pitchFamily="2" charset="-122"/>
              </a:rPr>
              <a:t> de </a:t>
            </a:r>
            <a:r>
              <a:rPr lang="en-US" sz="2100" dirty="0" err="1">
                <a:ea typeface="Calibri" panose="020F0502020204030204" pitchFamily="34" charset="0"/>
                <a:cs typeface="SimSun" panose="02010600030101010101" pitchFamily="2" charset="-122"/>
              </a:rPr>
              <a:t>classe</a:t>
            </a:r>
            <a:r>
              <a:rPr lang="en-US" sz="2100" dirty="0">
                <a:ea typeface="Calibri" panose="020F0502020204030204" pitchFamily="34" charset="0"/>
                <a:cs typeface="SimSun" panose="02010600030101010101" pitchFamily="2" charset="-122"/>
              </a:rPr>
              <a:t>, </a:t>
            </a:r>
            <a:r>
              <a:rPr lang="fr-FR" sz="2100" dirty="0">
                <a:ea typeface="Calibri" panose="020F0502020204030204" pitchFamily="34" charset="0"/>
                <a:cs typeface="SimSun" panose="02010600030101010101" pitchFamily="2" charset="-122"/>
              </a:rPr>
              <a:t>dans l’enseignement </a:t>
            </a:r>
            <a:r>
              <a:rPr lang="en-US" sz="2100" dirty="0">
                <a:ea typeface="Calibri" panose="020F0502020204030204" pitchFamily="34" charset="0"/>
                <a:cs typeface="SimSun" panose="02010600030101010101" pitchFamily="2" charset="-122"/>
              </a:rPr>
              <a:t>moyen secondaire des </a:t>
            </a:r>
            <a:r>
              <a:rPr lang="fr-FR" sz="2100" dirty="0">
                <a:ea typeface="Calibri" panose="020F0502020204030204" pitchFamily="34" charset="0"/>
                <a:cs typeface="SimSun" panose="02010600030101010101" pitchFamily="2" charset="-122"/>
              </a:rPr>
              <a:t>sciences au Sénégal.</a:t>
            </a:r>
          </a:p>
          <a:p>
            <a:pPr marL="342900" indent="-342900" algn="just">
              <a:lnSpc>
                <a:spcPct val="150000"/>
              </a:lnSpc>
              <a:spcAft>
                <a:spcPts val="0"/>
              </a:spcAft>
              <a:buFont typeface="Wingdings" panose="05000000000000000000" pitchFamily="2" charset="2"/>
              <a:buChar char="q"/>
            </a:pPr>
            <a:r>
              <a:rPr lang="fr-FR" sz="2100" dirty="0">
                <a:ea typeface="Calibri" panose="020F0502020204030204" pitchFamily="34" charset="0"/>
                <a:cs typeface="SimSun" panose="02010600030101010101" pitchFamily="2" charset="-122"/>
              </a:rPr>
              <a:t>Pourtant, les objectifs de nos programmes scolaires de sciences expérimentales, en général, et de Sciences de la Vie et de la Terre (SVT)</a:t>
            </a:r>
            <a:r>
              <a:rPr lang="en-US" sz="2100" dirty="0">
                <a:ea typeface="Calibri" panose="020F0502020204030204" pitchFamily="34" charset="0"/>
                <a:cs typeface="SimSun" panose="02010600030101010101" pitchFamily="2" charset="-122"/>
              </a:rPr>
              <a:t>, </a:t>
            </a:r>
            <a:r>
              <a:rPr lang="fr-FR" sz="2100" dirty="0">
                <a:ea typeface="Calibri" panose="020F0502020204030204" pitchFamily="34" charset="0"/>
                <a:cs typeface="SimSun" panose="02010600030101010101" pitchFamily="2" charset="-122"/>
              </a:rPr>
              <a:t>en particulier, offrent l’opportunité aux enseignants et aux apprenants de réaliser un certain nombre d’expérimentation</a:t>
            </a:r>
            <a:r>
              <a:rPr lang="en-US" sz="2100" dirty="0">
                <a:ea typeface="Calibri" panose="020F0502020204030204" pitchFamily="34" charset="0"/>
                <a:cs typeface="SimSun" panose="02010600030101010101" pitchFamily="2" charset="-122"/>
              </a:rPr>
              <a:t>s</a:t>
            </a:r>
            <a:r>
              <a:rPr lang="fr-FR" sz="2100" dirty="0">
                <a:ea typeface="Calibri" panose="020F0502020204030204" pitchFamily="34" charset="0"/>
                <a:cs typeface="SimSun" panose="02010600030101010101" pitchFamily="2" charset="-122"/>
              </a:rPr>
              <a:t>. </a:t>
            </a:r>
            <a:endParaRPr lang="fr-FR" sz="2100" dirty="0" smtClean="0">
              <a:ea typeface="Calibri" panose="020F0502020204030204" pitchFamily="34" charset="0"/>
              <a:cs typeface="SimSun" panose="02010600030101010101" pitchFamily="2" charset="-122"/>
            </a:endParaRPr>
          </a:p>
          <a:p>
            <a:pPr marL="342900" indent="-342900" algn="just">
              <a:lnSpc>
                <a:spcPct val="150000"/>
              </a:lnSpc>
              <a:spcAft>
                <a:spcPts val="0"/>
              </a:spcAft>
              <a:buFont typeface="Wingdings" panose="05000000000000000000" pitchFamily="2" charset="2"/>
              <a:buChar char="q"/>
            </a:pPr>
            <a:r>
              <a:rPr lang="fr-FR" sz="2100" dirty="0" smtClean="0">
                <a:ea typeface="Calibri" panose="020F0502020204030204" pitchFamily="34" charset="0"/>
                <a:cs typeface="SimSun" panose="02010600030101010101" pitchFamily="2" charset="-122"/>
              </a:rPr>
              <a:t>Ce</a:t>
            </a:r>
            <a:r>
              <a:rPr lang="en-US" sz="2100" dirty="0" smtClean="0">
                <a:ea typeface="Calibri" panose="020F0502020204030204" pitchFamily="34" charset="0"/>
                <a:cs typeface="SimSun" panose="02010600030101010101" pitchFamily="2" charset="-122"/>
              </a:rPr>
              <a:t> </a:t>
            </a:r>
            <a:r>
              <a:rPr lang="en-US" sz="2100" dirty="0">
                <a:ea typeface="Calibri" panose="020F0502020204030204" pitchFamily="34" charset="0"/>
                <a:cs typeface="SimSun" panose="02010600030101010101" pitchFamily="2" charset="-122"/>
              </a:rPr>
              <a:t>qui</a:t>
            </a:r>
            <a:r>
              <a:rPr lang="fr-FR" sz="2100" dirty="0">
                <a:ea typeface="Calibri" panose="020F0502020204030204" pitchFamily="34" charset="0"/>
                <a:cs typeface="SimSun" panose="02010600030101010101" pitchFamily="2" charset="-122"/>
              </a:rPr>
              <a:t> permet</a:t>
            </a:r>
            <a:r>
              <a:rPr lang="en-US" sz="2100" dirty="0">
                <a:ea typeface="Calibri" panose="020F0502020204030204" pitchFamily="34" charset="0"/>
                <a:cs typeface="SimSun" panose="02010600030101010101" pitchFamily="2" charset="-122"/>
              </a:rPr>
              <a:t>trait</a:t>
            </a:r>
            <a:r>
              <a:rPr lang="fr-FR" sz="2100" dirty="0">
                <a:ea typeface="Calibri" panose="020F0502020204030204" pitchFamily="34" charset="0"/>
                <a:cs typeface="SimSun" panose="02010600030101010101" pitchFamily="2" charset="-122"/>
              </a:rPr>
              <a:t> non seulement de respecter les fondements épistémologiques des sciences expérimentales mais aussi de rendre plus authentiques leurs enseignements- apprentissages. </a:t>
            </a:r>
            <a:endParaRPr lang="fr-FR" sz="2100" dirty="0">
              <a:effectLst/>
              <a:ea typeface="Calibri" panose="020F0502020204030204" pitchFamily="34" charset="0"/>
              <a:cs typeface="SimSun" panose="02010600030101010101" pitchFamily="2" charset="-122"/>
            </a:endParaRPr>
          </a:p>
        </p:txBody>
      </p:sp>
      <p:sp>
        <p:nvSpPr>
          <p:cNvPr id="5" name="Ellipse 4"/>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16/19</a:t>
            </a:r>
            <a:endParaRPr lang="fr-FR" sz="1400" b="1" dirty="0"/>
          </a:p>
        </p:txBody>
      </p:sp>
      <p:sp>
        <p:nvSpPr>
          <p:cNvPr id="6" name="Espace réservé du numéro de diapositive 5"/>
          <p:cNvSpPr>
            <a:spLocks noGrp="1"/>
          </p:cNvSpPr>
          <p:nvPr>
            <p:ph type="sldNum" sz="quarter" idx="12"/>
          </p:nvPr>
        </p:nvSpPr>
        <p:spPr/>
        <p:txBody>
          <a:bodyPr/>
          <a:lstStyle/>
          <a:p>
            <a:fld id="{D49A251C-D345-4729-A84A-53A19E2C7069}" type="slidenum">
              <a:rPr lang="fr-FR" smtClean="0"/>
              <a:t>16</a:t>
            </a:fld>
            <a:endParaRPr lang="fr-FR"/>
          </a:p>
        </p:txBody>
      </p:sp>
      <p:sp>
        <p:nvSpPr>
          <p:cNvPr id="8" name="Rectangle 7"/>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rgbClr val="0070C0"/>
                </a:solidFill>
                <a:latin typeface="+mj-lt"/>
              </a:rPr>
              <a:t>6e Colloque RAIFFET, 4-8 juillet 2022, Libreville</a:t>
            </a:r>
            <a:endParaRPr lang="fr-FR" sz="1400" dirty="0">
              <a:solidFill>
                <a:srgbClr val="0070C0"/>
              </a:solidFill>
              <a:latin typeface="+mj-lt"/>
            </a:endParaRPr>
          </a:p>
        </p:txBody>
      </p:sp>
    </p:spTree>
    <p:extLst>
      <p:ext uri="{BB962C8B-B14F-4D97-AF65-F5344CB8AC3E}">
        <p14:creationId xmlns:p14="http://schemas.microsoft.com/office/powerpoint/2010/main" val="1992980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49532"/>
            <a:ext cx="11734800" cy="5538651"/>
          </a:xfrm>
        </p:spPr>
        <p:txBody>
          <a:bodyPr>
            <a:noAutofit/>
          </a:bodyPr>
          <a:lstStyle/>
          <a:p>
            <a:pPr algn="ctr"/>
            <a:r>
              <a:rPr lang="fr-FR" sz="8000" dirty="0" smtClean="0">
                <a:solidFill>
                  <a:srgbClr val="00B050"/>
                </a:solidFill>
                <a:latin typeface="Arial Black" panose="020B0A04020102020204" pitchFamily="34" charset="0"/>
              </a:rPr>
              <a:t>MERCI DE VOTRE AIMABLE ATTENTION!</a:t>
            </a:r>
            <a:endParaRPr lang="fr-FR" sz="8000" dirty="0">
              <a:solidFill>
                <a:srgbClr val="00B050"/>
              </a:solidFill>
              <a:latin typeface="Arial Black" panose="020B0A04020102020204" pitchFamily="34" charset="0"/>
            </a:endParaRPr>
          </a:p>
        </p:txBody>
      </p:sp>
      <p:sp>
        <p:nvSpPr>
          <p:cNvPr id="4" name="Ellipse 3"/>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17/19</a:t>
            </a:r>
            <a:endParaRPr lang="fr-FR" sz="1400" b="1" dirty="0"/>
          </a:p>
        </p:txBody>
      </p:sp>
      <p:sp>
        <p:nvSpPr>
          <p:cNvPr id="5" name="Espace réservé du numéro de diapositive 4"/>
          <p:cNvSpPr>
            <a:spLocks noGrp="1"/>
          </p:cNvSpPr>
          <p:nvPr>
            <p:ph type="sldNum" sz="quarter" idx="12"/>
          </p:nvPr>
        </p:nvSpPr>
        <p:spPr/>
        <p:txBody>
          <a:bodyPr/>
          <a:lstStyle/>
          <a:p>
            <a:fld id="{D49A251C-D345-4729-A84A-53A19E2C7069}" type="slidenum">
              <a:rPr lang="fr-FR" smtClean="0"/>
              <a:t>17</a:t>
            </a:fld>
            <a:endParaRPr lang="fr-FR"/>
          </a:p>
        </p:txBody>
      </p:sp>
      <p:sp>
        <p:nvSpPr>
          <p:cNvPr id="7" name="Rectangle 6"/>
          <p:cNvSpPr/>
          <p:nvPr/>
        </p:nvSpPr>
        <p:spPr>
          <a:xfrm>
            <a:off x="6608618"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11795924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7" y="35107"/>
            <a:ext cx="11776364" cy="7240315"/>
          </a:xfrm>
          <a:prstGeom prst="rect">
            <a:avLst/>
          </a:prstGeom>
        </p:spPr>
        <p:txBody>
          <a:bodyPr wrap="square">
            <a:spAutoFit/>
          </a:bodyPr>
          <a:lstStyle/>
          <a:p>
            <a:pPr>
              <a:lnSpc>
                <a:spcPct val="107000"/>
              </a:lnSpc>
              <a:spcBef>
                <a:spcPts val="1200"/>
              </a:spcBef>
              <a:spcAft>
                <a:spcPts val="0"/>
              </a:spcAft>
            </a:pPr>
            <a:r>
              <a:rPr lang="fr-FR" sz="2000" b="1" kern="0" dirty="0">
                <a:solidFill>
                  <a:srgbClr val="2E74B5"/>
                </a:solidFill>
                <a:ea typeface="SimSun" panose="02010600030101010101" pitchFamily="2" charset="-122"/>
                <a:cs typeface="SimSun" panose="02010600030101010101" pitchFamily="2" charset="-122"/>
              </a:rPr>
              <a:t>Références</a:t>
            </a:r>
          </a:p>
          <a:p>
            <a:pPr marL="457200" indent="-457200">
              <a:lnSpc>
                <a:spcPct val="107000"/>
              </a:lnSpc>
              <a:spcAft>
                <a:spcPts val="800"/>
              </a:spcAft>
            </a:pPr>
            <a:r>
              <a:rPr lang="fr-FR" sz="1700" dirty="0" err="1">
                <a:ea typeface="Calibri" panose="020F0502020204030204" pitchFamily="34" charset="0"/>
                <a:cs typeface="SimSun" panose="02010600030101010101" pitchFamily="2" charset="-122"/>
              </a:rPr>
              <a:t>Arénilla</a:t>
            </a:r>
            <a:r>
              <a:rPr lang="fr-FR" sz="1700" dirty="0">
                <a:ea typeface="Calibri" panose="020F0502020204030204" pitchFamily="34" charset="0"/>
                <a:cs typeface="SimSun" panose="02010600030101010101" pitchFamily="2" charset="-122"/>
              </a:rPr>
              <a:t>, L., </a:t>
            </a:r>
            <a:r>
              <a:rPr lang="fr-FR" sz="1700" dirty="0" err="1">
                <a:ea typeface="Calibri" panose="020F0502020204030204" pitchFamily="34" charset="0"/>
                <a:cs typeface="SimSun" panose="02010600030101010101" pitchFamily="2" charset="-122"/>
              </a:rPr>
              <a:t>Gossot</a:t>
            </a:r>
            <a:r>
              <a:rPr lang="fr-FR" sz="1700" dirty="0">
                <a:ea typeface="Calibri" panose="020F0502020204030204" pitchFamily="34" charset="0"/>
                <a:cs typeface="SimSun" panose="02010600030101010101" pitchFamily="2" charset="-122"/>
              </a:rPr>
              <a:t>, B., Rolland, M.-C., &amp; Roussel, M.-P. (2002). </a:t>
            </a:r>
            <a:r>
              <a:rPr lang="fr-FR" sz="1700" i="1" dirty="0">
                <a:ea typeface="Calibri" panose="020F0502020204030204" pitchFamily="34" charset="0"/>
                <a:cs typeface="SimSun" panose="02010600030101010101" pitchFamily="2" charset="-122"/>
              </a:rPr>
              <a:t>Dictionnaire de </a:t>
            </a:r>
            <a:r>
              <a:rPr lang="fr-FR" sz="1700" i="1" dirty="0" err="1">
                <a:ea typeface="Calibri" panose="020F0502020204030204" pitchFamily="34" charset="0"/>
                <a:cs typeface="SimSun" panose="02010600030101010101" pitchFamily="2" charset="-122"/>
              </a:rPr>
              <a:t>Pégagogie</a:t>
            </a:r>
            <a:r>
              <a:rPr lang="fr-FR" sz="1700" i="1" dirty="0">
                <a:ea typeface="Calibri" panose="020F0502020204030204" pitchFamily="34" charset="0"/>
                <a:cs typeface="SimSun" panose="02010600030101010101" pitchFamily="2" charset="-122"/>
              </a:rPr>
              <a:t>.</a:t>
            </a:r>
            <a:r>
              <a:rPr lang="fr-FR" sz="1700" dirty="0">
                <a:ea typeface="Calibri" panose="020F0502020204030204" pitchFamily="34" charset="0"/>
                <a:cs typeface="SimSun" panose="02010600030101010101" pitchFamily="2" charset="-122"/>
              </a:rPr>
              <a:t> Paris: BORDAS.</a:t>
            </a:r>
          </a:p>
          <a:p>
            <a:pPr marL="457200" indent="-457200">
              <a:lnSpc>
                <a:spcPct val="107000"/>
              </a:lnSpc>
              <a:spcAft>
                <a:spcPts val="800"/>
              </a:spcAft>
            </a:pPr>
            <a:r>
              <a:rPr lang="fr-FR" sz="1700" dirty="0" err="1">
                <a:ea typeface="Calibri" panose="020F0502020204030204" pitchFamily="34" charset="0"/>
                <a:cs typeface="SimSun" panose="02010600030101010101" pitchFamily="2" charset="-122"/>
              </a:rPr>
              <a:t>Astolfi</a:t>
            </a:r>
            <a:r>
              <a:rPr lang="fr-FR" sz="1700" dirty="0">
                <a:ea typeface="Calibri" panose="020F0502020204030204" pitchFamily="34" charset="0"/>
                <a:cs typeface="SimSun" panose="02010600030101010101" pitchFamily="2" charset="-122"/>
              </a:rPr>
              <a:t>, J.-P. (1990, Octobre). Les concepts de la didactique des sciences, des outils pour lire et construire les situations d'apprentissage. </a:t>
            </a:r>
            <a:r>
              <a:rPr lang="fr-FR" sz="1700" i="1" dirty="0">
                <a:ea typeface="Calibri" panose="020F0502020204030204" pitchFamily="34" charset="0"/>
                <a:cs typeface="SimSun" panose="02010600030101010101" pitchFamily="2" charset="-122"/>
              </a:rPr>
              <a:t>Recherche et Formation</a:t>
            </a:r>
            <a:r>
              <a:rPr lang="fr-FR" sz="1700" dirty="0">
                <a:ea typeface="Calibri" panose="020F0502020204030204" pitchFamily="34" charset="0"/>
                <a:cs typeface="SimSun" panose="02010600030101010101" pitchFamily="2" charset="-122"/>
              </a:rPr>
              <a:t>, pp. 19-31.</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Chevallard, Y. (1986, Février). Les programmes et la transposition didactique Illusion, contraintes et possibles. </a:t>
            </a:r>
            <a:r>
              <a:rPr lang="fr-FR" sz="1700" i="1" dirty="0">
                <a:ea typeface="Calibri" panose="020F0502020204030204" pitchFamily="34" charset="0"/>
                <a:cs typeface="SimSun" panose="02010600030101010101" pitchFamily="2" charset="-122"/>
              </a:rPr>
              <a:t>Bulletin de l’APMEP</a:t>
            </a:r>
            <a:r>
              <a:rPr lang="fr-FR" sz="1700" dirty="0">
                <a:ea typeface="Calibri" panose="020F0502020204030204" pitchFamily="34" charset="0"/>
                <a:cs typeface="SimSun" panose="02010600030101010101" pitchFamily="2" charset="-122"/>
              </a:rPr>
              <a:t>(352), pp. 32-50. Récupéré sur http://yves.chevallard.free.fr/spip/spip/IMG/pdf/Les_programmes_et_la_transposition_didactique.pdf</a:t>
            </a:r>
          </a:p>
          <a:p>
            <a:pPr marL="457200" indent="-457200">
              <a:lnSpc>
                <a:spcPct val="107000"/>
              </a:lnSpc>
              <a:spcAft>
                <a:spcPts val="800"/>
              </a:spcAft>
            </a:pPr>
            <a:r>
              <a:rPr lang="fr-FR" sz="1700" dirty="0" err="1">
                <a:ea typeface="Calibri" panose="020F0502020204030204" pitchFamily="34" charset="0"/>
                <a:cs typeface="SimSun" panose="02010600030101010101" pitchFamily="2" charset="-122"/>
              </a:rPr>
              <a:t>Coquide</a:t>
            </a:r>
            <a:r>
              <a:rPr lang="fr-FR" sz="1700" dirty="0">
                <a:ea typeface="Calibri" panose="020F0502020204030204" pitchFamily="34" charset="0"/>
                <a:cs typeface="SimSun" panose="02010600030101010101" pitchFamily="2" charset="-122"/>
              </a:rPr>
              <a:t>, M. (2003). Face à l’expérimental scolaire. Dans J. P. </a:t>
            </a:r>
            <a:r>
              <a:rPr lang="fr-FR" sz="1700" dirty="0" err="1">
                <a:ea typeface="Calibri" panose="020F0502020204030204" pitchFamily="34" charset="0"/>
                <a:cs typeface="SimSun" panose="02010600030101010101" pitchFamily="2" charset="-122"/>
              </a:rPr>
              <a:t>Astolfi</a:t>
            </a:r>
            <a:r>
              <a:rPr lang="fr-FR" sz="1700" dirty="0">
                <a:ea typeface="Calibri" panose="020F0502020204030204" pitchFamily="34" charset="0"/>
                <a:cs typeface="SimSun" panose="02010600030101010101" pitchFamily="2" charset="-122"/>
              </a:rPr>
              <a:t>, </a:t>
            </a:r>
            <a:r>
              <a:rPr lang="fr-FR" sz="1700" i="1" dirty="0">
                <a:ea typeface="Calibri" panose="020F0502020204030204" pitchFamily="34" charset="0"/>
                <a:cs typeface="SimSun" panose="02010600030101010101" pitchFamily="2" charset="-122"/>
              </a:rPr>
              <a:t>Education, formation : nouvelles questions, nouveaux </a:t>
            </a:r>
            <a:r>
              <a:rPr lang="fr-FR" sz="1700" i="1" dirty="0" smtClean="0">
                <a:ea typeface="Calibri" panose="020F0502020204030204" pitchFamily="34" charset="0"/>
                <a:cs typeface="SimSun" panose="02010600030101010101" pitchFamily="2" charset="-122"/>
              </a:rPr>
              <a:t>métiers</a:t>
            </a:r>
            <a:r>
              <a:rPr lang="fr-FR" sz="1700" dirty="0" smtClean="0">
                <a:ea typeface="Calibri" panose="020F0502020204030204" pitchFamily="34" charset="0"/>
                <a:cs typeface="SimSun" panose="02010600030101010101" pitchFamily="2" charset="-122"/>
              </a:rPr>
              <a:t> </a:t>
            </a:r>
            <a:r>
              <a:rPr lang="fr-FR" sz="1700" dirty="0">
                <a:ea typeface="Calibri" panose="020F0502020204030204" pitchFamily="34" charset="0"/>
                <a:cs typeface="SimSun" panose="02010600030101010101" pitchFamily="2" charset="-122"/>
              </a:rPr>
              <a:t>(pp. 153-180). Rouen: ESF. Consulté le Février 12, 2022, sur https://hal.archives-ouvertes.fr/file/index/docid/526123/filename/CoquidA_Maryline_Face_A_l_expA_rimental_scolaire_2003_.pdf</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Develay, M. (1995). Le sens d'une réflexion épistémologique. Dans M. Develay, </a:t>
            </a:r>
            <a:r>
              <a:rPr lang="fr-FR" sz="1700" i="1" dirty="0">
                <a:ea typeface="Calibri" panose="020F0502020204030204" pitchFamily="34" charset="0"/>
                <a:cs typeface="SimSun" panose="02010600030101010101" pitchFamily="2" charset="-122"/>
              </a:rPr>
              <a:t>Savoirs scolaires et didactiques des disciplines: une encyclopédie pour aujourd'hui</a:t>
            </a:r>
            <a:r>
              <a:rPr lang="fr-FR" sz="1700" dirty="0">
                <a:ea typeface="Calibri" panose="020F0502020204030204" pitchFamily="34" charset="0"/>
                <a:cs typeface="SimSun" panose="02010600030101010101" pitchFamily="2" charset="-122"/>
              </a:rPr>
              <a:t> (pp. </a:t>
            </a:r>
            <a:r>
              <a:rPr lang="fr-FR" sz="1700" dirty="0" smtClean="0">
                <a:ea typeface="Calibri" panose="020F0502020204030204" pitchFamily="34" charset="0"/>
                <a:cs typeface="SimSun" panose="02010600030101010101" pitchFamily="2" charset="-122"/>
              </a:rPr>
              <a:t>19-31</a:t>
            </a:r>
            <a:r>
              <a:rPr lang="fr-FR" sz="1700" dirty="0">
                <a:ea typeface="Calibri" panose="020F0502020204030204" pitchFamily="34" charset="0"/>
                <a:cs typeface="SimSun" panose="02010600030101010101" pitchFamily="2" charset="-122"/>
              </a:rPr>
              <a:t>). Paris: ESF Editeur.</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Diouf, P. B. (2021). </a:t>
            </a:r>
            <a:r>
              <a:rPr lang="fr-FR" sz="1700" i="1" dirty="0">
                <a:ea typeface="Calibri" panose="020F0502020204030204" pitchFamily="34" charset="0"/>
                <a:cs typeface="SimSun" panose="02010600030101010101" pitchFamily="2" charset="-122"/>
              </a:rPr>
              <a:t>Alignement didactique entre outils d’évaluation sommative et directives du programme de SVT : cas d’épreuves administrées, dans l’enseignement moyen général du Sénégal, par les professeurs de l’Inspection d’Académie (IA) de Dakar.</a:t>
            </a:r>
            <a:r>
              <a:rPr lang="fr-FR" sz="1700" dirty="0">
                <a:ea typeface="Calibri" panose="020F0502020204030204" pitchFamily="34" charset="0"/>
                <a:cs typeface="SimSun" panose="02010600030101010101" pitchFamily="2" charset="-122"/>
              </a:rPr>
              <a:t> Dakar: ISE-CUSE/FASTEF-UCAD.</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Jonnaert, P. (2002). </a:t>
            </a:r>
            <a:r>
              <a:rPr lang="fr-FR" sz="1700" i="1" dirty="0">
                <a:ea typeface="Calibri" panose="020F0502020204030204" pitchFamily="34" charset="0"/>
                <a:cs typeface="SimSun" panose="02010600030101010101" pitchFamily="2" charset="-122"/>
              </a:rPr>
              <a:t>Compétences et socioconstructivisme: Un cadre théorique.</a:t>
            </a:r>
            <a:r>
              <a:rPr lang="fr-FR" sz="1700" dirty="0">
                <a:ea typeface="Calibri" panose="020F0502020204030204" pitchFamily="34" charset="0"/>
                <a:cs typeface="SimSun" panose="02010600030101010101" pitchFamily="2" charset="-122"/>
              </a:rPr>
              <a:t> Bruxelles: De Boeck.</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Kane, S. (2011). Les pratiques expérimentales au lycée- Regards croisés des enseignants et de leurs élèves. </a:t>
            </a:r>
            <a:r>
              <a:rPr lang="fr-FR" sz="1700" i="1" dirty="0" err="1">
                <a:ea typeface="Calibri" panose="020F0502020204030204" pitchFamily="34" charset="0"/>
                <a:cs typeface="SimSun" panose="02010600030101010101" pitchFamily="2" charset="-122"/>
              </a:rPr>
              <a:t>Radisma</a:t>
            </a:r>
            <a:r>
              <a:rPr lang="fr-FR" sz="1700" dirty="0">
                <a:ea typeface="Calibri" panose="020F0502020204030204" pitchFamily="34" charset="0"/>
                <a:cs typeface="SimSun" panose="02010600030101010101" pitchFamily="2" charset="-122"/>
              </a:rPr>
              <a:t>, 1-26.</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MEN. (mai 2008). </a:t>
            </a:r>
            <a:r>
              <a:rPr lang="fr-FR" sz="1700" i="1" dirty="0">
                <a:ea typeface="Calibri" panose="020F0502020204030204" pitchFamily="34" charset="0"/>
                <a:cs typeface="SimSun" panose="02010600030101010101" pitchFamily="2" charset="-122"/>
              </a:rPr>
              <a:t>Programme des sciences de la vie et de la terre de l’enseignement moyen.</a:t>
            </a:r>
            <a:r>
              <a:rPr lang="fr-FR" sz="1700" dirty="0">
                <a:ea typeface="Calibri" panose="020F0502020204030204" pitchFamily="34" charset="0"/>
                <a:cs typeface="SimSun" panose="02010600030101010101" pitchFamily="2" charset="-122"/>
              </a:rPr>
              <a:t> Dakar: Ministère de l'éducation du Sénégal.</a:t>
            </a:r>
          </a:p>
          <a:p>
            <a:pPr>
              <a:lnSpc>
                <a:spcPct val="107000"/>
              </a:lnSpc>
              <a:spcAft>
                <a:spcPts val="800"/>
              </a:spcAft>
            </a:pPr>
            <a:r>
              <a:rPr lang="fr-FR" dirty="0">
                <a:ea typeface="Calibri" panose="020F0502020204030204" pitchFamily="34" charset="0"/>
                <a:cs typeface="SimSun" panose="02010600030101010101" pitchFamily="2" charset="-122"/>
              </a:rPr>
              <a:t> </a:t>
            </a:r>
            <a:endParaRPr lang="fr-FR" dirty="0">
              <a:effectLst/>
              <a:ea typeface="Calibri" panose="020F0502020204030204" pitchFamily="34" charset="0"/>
              <a:cs typeface="SimSun" panose="02010600030101010101" pitchFamily="2" charset="-122"/>
            </a:endParaRPr>
          </a:p>
        </p:txBody>
      </p:sp>
      <p:sp>
        <p:nvSpPr>
          <p:cNvPr id="3" name="Ellipse 2"/>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18/19</a:t>
            </a:r>
            <a:endParaRPr lang="fr-FR" sz="1400" b="1" dirty="0"/>
          </a:p>
        </p:txBody>
      </p:sp>
      <p:sp>
        <p:nvSpPr>
          <p:cNvPr id="4" name="Espace réservé du numéro de diapositive 3"/>
          <p:cNvSpPr>
            <a:spLocks noGrp="1"/>
          </p:cNvSpPr>
          <p:nvPr>
            <p:ph type="sldNum" sz="quarter" idx="12"/>
          </p:nvPr>
        </p:nvSpPr>
        <p:spPr>
          <a:xfrm>
            <a:off x="-257897" y="704655"/>
            <a:ext cx="779767" cy="365125"/>
          </a:xfrm>
        </p:spPr>
        <p:txBody>
          <a:bodyPr/>
          <a:lstStyle/>
          <a:p>
            <a:fld id="{D49A251C-D345-4729-A84A-53A19E2C7069}" type="slidenum">
              <a:rPr lang="fr-FR" smtClean="0"/>
              <a:t>18</a:t>
            </a:fld>
            <a:endParaRPr lang="fr-FR" dirty="0"/>
          </a:p>
        </p:txBody>
      </p:sp>
      <p:sp>
        <p:nvSpPr>
          <p:cNvPr id="6" name="Rectangle 5"/>
          <p:cNvSpPr/>
          <p:nvPr/>
        </p:nvSpPr>
        <p:spPr>
          <a:xfrm>
            <a:off x="6608618"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285767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7" y="35107"/>
            <a:ext cx="11776364" cy="6652590"/>
          </a:xfrm>
          <a:prstGeom prst="rect">
            <a:avLst/>
          </a:prstGeom>
        </p:spPr>
        <p:txBody>
          <a:bodyPr wrap="square">
            <a:spAutoFit/>
          </a:bodyPr>
          <a:lstStyle/>
          <a:p>
            <a:pPr>
              <a:lnSpc>
                <a:spcPct val="107000"/>
              </a:lnSpc>
              <a:spcBef>
                <a:spcPts val="1200"/>
              </a:spcBef>
              <a:spcAft>
                <a:spcPts val="0"/>
              </a:spcAft>
            </a:pPr>
            <a:r>
              <a:rPr lang="fr-FR" sz="2000" b="1" kern="0" dirty="0" smtClean="0">
                <a:solidFill>
                  <a:srgbClr val="2E74B5"/>
                </a:solidFill>
                <a:ea typeface="SimSun" panose="02010600030101010101" pitchFamily="2" charset="-122"/>
                <a:cs typeface="SimSun" panose="02010600030101010101" pitchFamily="2" charset="-122"/>
              </a:rPr>
              <a:t>Références (suite &amp; fin)</a:t>
            </a:r>
            <a:endParaRPr lang="fr-FR" sz="2000" b="1" kern="0" dirty="0">
              <a:solidFill>
                <a:srgbClr val="2E74B5"/>
              </a:solidFill>
              <a:ea typeface="SimSun" panose="02010600030101010101" pitchFamily="2" charset="-122"/>
              <a:cs typeface="SimSun" panose="02010600030101010101" pitchFamily="2" charset="-122"/>
            </a:endParaRPr>
          </a:p>
          <a:p>
            <a:pPr marL="457200" indent="-457200">
              <a:lnSpc>
                <a:spcPct val="107000"/>
              </a:lnSpc>
              <a:spcAft>
                <a:spcPts val="800"/>
              </a:spcAft>
            </a:pPr>
            <a:r>
              <a:rPr lang="fr-FR" sz="1700" dirty="0" err="1">
                <a:ea typeface="Calibri" panose="020F0502020204030204" pitchFamily="34" charset="0"/>
                <a:cs typeface="SimSun" panose="02010600030101010101" pitchFamily="2" charset="-122"/>
              </a:rPr>
              <a:t>Sané</a:t>
            </a:r>
            <a:r>
              <a:rPr lang="fr-FR" sz="1700" dirty="0">
                <a:ea typeface="Calibri" panose="020F0502020204030204" pitchFamily="34" charset="0"/>
                <a:cs typeface="SimSun" panose="02010600030101010101" pitchFamily="2" charset="-122"/>
              </a:rPr>
              <a:t>, A. (2009, Septembre). L’enseignement des sciences au Sénégal devant des choix cruciaux. </a:t>
            </a:r>
            <a:r>
              <a:rPr lang="fr-FR" sz="1700" i="1" dirty="0">
                <a:ea typeface="Calibri" panose="020F0502020204030204" pitchFamily="34" charset="0"/>
                <a:cs typeface="SimSun" panose="02010600030101010101" pitchFamily="2" charset="-122"/>
              </a:rPr>
              <a:t>Revue internationale d’éducation de Sèvres</a:t>
            </a:r>
            <a:r>
              <a:rPr lang="fr-FR" sz="1700" dirty="0">
                <a:ea typeface="Calibri" panose="020F0502020204030204" pitchFamily="34" charset="0"/>
                <a:cs typeface="SimSun" panose="02010600030101010101" pitchFamily="2" charset="-122"/>
              </a:rPr>
              <a:t>(51), pp. 67-77. Consulté le Octobre 21, 2020, sur https://journals.openedition.org/ries/675</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Sy, O. (2016, 2019). </a:t>
            </a:r>
            <a:r>
              <a:rPr lang="fr-FR" sz="1700" i="1" dirty="0">
                <a:ea typeface="Calibri" panose="020F0502020204030204" pitchFamily="34" charset="0"/>
                <a:cs typeface="SimSun" panose="02010600030101010101" pitchFamily="2" charset="-122"/>
              </a:rPr>
              <a:t>Effet des pratiques enseignantes effectives sur l'intérêt des élèves sénégalais du cycle moyen à l'égard des sciences et de la technologie.</a:t>
            </a:r>
            <a:r>
              <a:rPr lang="fr-FR" sz="1700" dirty="0">
                <a:ea typeface="Calibri" panose="020F0502020204030204" pitchFamily="34" charset="0"/>
                <a:cs typeface="SimSun" panose="02010600030101010101" pitchFamily="2" charset="-122"/>
              </a:rPr>
              <a:t> Thèse de doctorat en éducation. Montréal: Université du Québec à Montréal. Consulté le Février 23, 2022, sur https://aprelia.org/index.php/fr/evenements-publications/etudes-recherches/2007-effet-des-pratiques-enseignantes-effectives-sur-l-interet-des-eleves-senegalais-du-cycle-moyen-a-l-egard-des-sciences-et-de-la-technologie</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Tardif, J. (2006). </a:t>
            </a:r>
            <a:r>
              <a:rPr lang="fr-FR" sz="1700" i="1" dirty="0">
                <a:ea typeface="Calibri" panose="020F0502020204030204" pitchFamily="34" charset="0"/>
                <a:cs typeface="SimSun" panose="02010600030101010101" pitchFamily="2" charset="-122"/>
              </a:rPr>
              <a:t>L'évaluation des compétences. Documenter le parcours de développement.</a:t>
            </a:r>
            <a:r>
              <a:rPr lang="fr-FR" sz="1700" dirty="0">
                <a:ea typeface="Calibri" panose="020F0502020204030204" pitchFamily="34" charset="0"/>
                <a:cs typeface="SimSun" panose="02010600030101010101" pitchFamily="2" charset="-122"/>
              </a:rPr>
              <a:t> Montréal, Québec: </a:t>
            </a:r>
            <a:r>
              <a:rPr lang="fr-FR" sz="1700" dirty="0" err="1">
                <a:ea typeface="Calibri" panose="020F0502020204030204" pitchFamily="34" charset="0"/>
                <a:cs typeface="SimSun" panose="02010600030101010101" pitchFamily="2" charset="-122"/>
              </a:rPr>
              <a:t>Chenelière</a:t>
            </a:r>
            <a:r>
              <a:rPr lang="fr-FR" sz="1700" dirty="0">
                <a:ea typeface="Calibri" panose="020F0502020204030204" pitchFamily="34" charset="0"/>
                <a:cs typeface="SimSun" panose="02010600030101010101" pitchFamily="2" charset="-122"/>
              </a:rPr>
              <a:t> Education.</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Tatchou, G. N. (2010). </a:t>
            </a:r>
            <a:r>
              <a:rPr lang="fr-FR" sz="1700" i="1" dirty="0">
                <a:ea typeface="Calibri" panose="020F0502020204030204" pitchFamily="34" charset="0"/>
                <a:cs typeface="SimSun" panose="02010600030101010101" pitchFamily="2" charset="-122"/>
              </a:rPr>
              <a:t>La place de l'expérience dans l'enseignement des sciences physiques au secondaire au Sénégal: Etude du rapport entre les savoirs prescrits (dans les textes officiels) et les savoirs enseignés en électricité de la classe de seconde (S).</a:t>
            </a:r>
            <a:r>
              <a:rPr lang="fr-FR" sz="1700" dirty="0">
                <a:ea typeface="Calibri" panose="020F0502020204030204" pitchFamily="34" charset="0"/>
                <a:cs typeface="SimSun" panose="02010600030101010101" pitchFamily="2" charset="-122"/>
              </a:rPr>
              <a:t> Dakar: CUSE/FASTEF-UCAD.</a:t>
            </a:r>
          </a:p>
          <a:p>
            <a:pPr marL="457200" indent="-457200">
              <a:lnSpc>
                <a:spcPct val="107000"/>
              </a:lnSpc>
              <a:spcAft>
                <a:spcPts val="800"/>
              </a:spcAft>
            </a:pPr>
            <a:r>
              <a:rPr lang="fr-FR" sz="1700" dirty="0" err="1">
                <a:ea typeface="Calibri" panose="020F0502020204030204" pitchFamily="34" charset="0"/>
                <a:cs typeface="SimSun" panose="02010600030101010101" pitchFamily="2" charset="-122"/>
              </a:rPr>
              <a:t>Thiaw</a:t>
            </a:r>
            <a:r>
              <a:rPr lang="fr-FR" sz="1700" dirty="0">
                <a:ea typeface="Calibri" panose="020F0502020204030204" pitchFamily="34" charset="0"/>
                <a:cs typeface="SimSun" panose="02010600030101010101" pitchFamily="2" charset="-122"/>
              </a:rPr>
              <a:t>, M. S. (s.d). Méthodologie de l'enseignement des </a:t>
            </a:r>
            <a:r>
              <a:rPr lang="fr-FR" sz="1700" dirty="0" err="1">
                <a:ea typeface="Calibri" panose="020F0502020204030204" pitchFamily="34" charset="0"/>
                <a:cs typeface="SimSun" panose="02010600030101010101" pitchFamily="2" charset="-122"/>
              </a:rPr>
              <a:t>SVTdans</a:t>
            </a:r>
            <a:r>
              <a:rPr lang="fr-FR" sz="1700" dirty="0">
                <a:ea typeface="Calibri" panose="020F0502020204030204" pitchFamily="34" charset="0"/>
                <a:cs typeface="SimSun" panose="02010600030101010101" pitchFamily="2" charset="-122"/>
              </a:rPr>
              <a:t> le cycle moyen. Dakar, Sénégal: Faculté des Sciences et Technologies de l’Education et de la Formation ( FASTEF)/Université Cheikh Anta DIOP.</a:t>
            </a:r>
          </a:p>
          <a:p>
            <a:pPr marL="457200" indent="-457200">
              <a:lnSpc>
                <a:spcPct val="107000"/>
              </a:lnSpc>
              <a:spcAft>
                <a:spcPts val="800"/>
              </a:spcAft>
            </a:pPr>
            <a:r>
              <a:rPr lang="fr-FR" sz="1700" dirty="0">
                <a:ea typeface="Calibri" panose="020F0502020204030204" pitchFamily="34" charset="0"/>
                <a:cs typeface="SimSun" panose="02010600030101010101" pitchFamily="2" charset="-122"/>
              </a:rPr>
              <a:t>Weiss, L. (2014). L’Évolution des curriculums de </a:t>
            </a:r>
            <a:r>
              <a:rPr lang="fr-FR" sz="1700" dirty="0" err="1">
                <a:ea typeface="Calibri" panose="020F0502020204030204" pitchFamily="34" charset="0"/>
                <a:cs typeface="SimSun" panose="02010600030101010101" pitchFamily="2" charset="-122"/>
              </a:rPr>
              <a:t>mathématqiues</a:t>
            </a:r>
            <a:r>
              <a:rPr lang="fr-FR" sz="1700" dirty="0">
                <a:ea typeface="Calibri" panose="020F0502020204030204" pitchFamily="34" charset="0"/>
                <a:cs typeface="SimSun" panose="02010600030101010101" pitchFamily="2" charset="-122"/>
              </a:rPr>
              <a:t>, Sciences et philosophie dans une institution scolaire en tension entre culture générale et formation préprofessionnelle. </a:t>
            </a:r>
            <a:r>
              <a:rPr lang="fr-FR" sz="1700" i="1" dirty="0">
                <a:ea typeface="Calibri" panose="020F0502020204030204" pitchFamily="34" charset="0"/>
                <a:cs typeface="SimSun" panose="02010600030101010101" pitchFamily="2" charset="-122"/>
              </a:rPr>
              <a:t>Actes du colloque : “Sociologie et didactiques : vers une transgression des frontières?” 13 – 14 septembre 2012</a:t>
            </a:r>
            <a:r>
              <a:rPr lang="fr-FR" sz="1700" dirty="0">
                <a:ea typeface="Calibri" panose="020F0502020204030204" pitchFamily="34" charset="0"/>
                <a:cs typeface="SimSun" panose="02010600030101010101" pitchFamily="2" charset="-122"/>
              </a:rPr>
              <a:t> (pp. 129-143). Lausanne: Haute Ecole Pédagogique de Vaud.</a:t>
            </a:r>
          </a:p>
          <a:p>
            <a:pPr>
              <a:lnSpc>
                <a:spcPct val="107000"/>
              </a:lnSpc>
              <a:spcAft>
                <a:spcPts val="800"/>
              </a:spcAft>
            </a:pPr>
            <a:r>
              <a:rPr lang="fr-FR" dirty="0">
                <a:ea typeface="Calibri" panose="020F0502020204030204" pitchFamily="34" charset="0"/>
                <a:cs typeface="SimSun" panose="02010600030101010101" pitchFamily="2" charset="-122"/>
              </a:rPr>
              <a:t> </a:t>
            </a:r>
            <a:endParaRPr lang="fr-FR" dirty="0">
              <a:effectLst/>
              <a:ea typeface="Calibri" panose="020F0502020204030204" pitchFamily="34" charset="0"/>
              <a:cs typeface="SimSun" panose="02010600030101010101" pitchFamily="2" charset="-122"/>
            </a:endParaRPr>
          </a:p>
        </p:txBody>
      </p:sp>
      <p:sp>
        <p:nvSpPr>
          <p:cNvPr id="3" name="Ellipse 2"/>
          <p:cNvSpPr/>
          <p:nvPr/>
        </p:nvSpPr>
        <p:spPr>
          <a:xfrm>
            <a:off x="11249892" y="-1"/>
            <a:ext cx="942108"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19/19</a:t>
            </a:r>
            <a:endParaRPr lang="fr-FR" sz="1400" b="1" dirty="0"/>
          </a:p>
        </p:txBody>
      </p:sp>
      <p:sp>
        <p:nvSpPr>
          <p:cNvPr id="4" name="Espace réservé du numéro de diapositive 3"/>
          <p:cNvSpPr>
            <a:spLocks noGrp="1"/>
          </p:cNvSpPr>
          <p:nvPr>
            <p:ph type="sldNum" sz="quarter" idx="12"/>
          </p:nvPr>
        </p:nvSpPr>
        <p:spPr>
          <a:xfrm>
            <a:off x="25753" y="746218"/>
            <a:ext cx="779767" cy="365125"/>
          </a:xfrm>
        </p:spPr>
        <p:txBody>
          <a:bodyPr/>
          <a:lstStyle/>
          <a:p>
            <a:fld id="{D49A251C-D345-4729-A84A-53A19E2C7069}" type="slidenum">
              <a:rPr lang="fr-FR" smtClean="0"/>
              <a:t>19</a:t>
            </a:fld>
            <a:endParaRPr lang="fr-FR" dirty="0"/>
          </a:p>
        </p:txBody>
      </p:sp>
      <p:sp>
        <p:nvSpPr>
          <p:cNvPr id="6" name="Rectangle 5"/>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421990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876" y="-63807"/>
            <a:ext cx="10861963" cy="6924973"/>
          </a:xfrm>
          <a:prstGeom prst="rect">
            <a:avLst/>
          </a:prstGeom>
        </p:spPr>
        <p:txBody>
          <a:bodyPr wrap="square">
            <a:spAutoFit/>
          </a:bodyPr>
          <a:lstStyle/>
          <a:p>
            <a:pPr lvl="0" algn="ctr">
              <a:spcAft>
                <a:spcPts val="0"/>
              </a:spcAft>
            </a:pPr>
            <a:r>
              <a:rPr lang="fr-FR" sz="3200" b="1" dirty="0" smtClean="0">
                <a:latin typeface="+mj-lt"/>
                <a:ea typeface="Calibri" panose="020F0502020204030204" pitchFamily="34" charset="0"/>
                <a:cs typeface="SimSun" panose="02010600030101010101" pitchFamily="2" charset="-122"/>
              </a:rPr>
              <a:t>PLAN DE PRESENTATION</a:t>
            </a:r>
          </a:p>
          <a:p>
            <a:pPr lvl="0" algn="just">
              <a:spcAft>
                <a:spcPts val="0"/>
              </a:spcAft>
            </a:pPr>
            <a:r>
              <a:rPr lang="fr-FR" sz="3200" b="1" dirty="0" smtClean="0">
                <a:latin typeface="+mj-lt"/>
                <a:ea typeface="Calibri" panose="020F0502020204030204" pitchFamily="34" charset="0"/>
                <a:cs typeface="SimSun" panose="02010600030101010101" pitchFamily="2" charset="-122"/>
              </a:rPr>
              <a:t>INTRODUCTION</a:t>
            </a:r>
            <a:endParaRPr lang="fr-FR" sz="3200" b="1" dirty="0">
              <a:latin typeface="+mj-lt"/>
              <a:ea typeface="Calibri" panose="020F0502020204030204" pitchFamily="34" charset="0"/>
              <a:cs typeface="SimSun" panose="02010600030101010101" pitchFamily="2" charset="-122"/>
            </a:endParaRPr>
          </a:p>
          <a:p>
            <a:pPr marL="514350" lvl="0" indent="-514350" algn="just">
              <a:spcAft>
                <a:spcPts val="0"/>
              </a:spcAft>
              <a:buAutoNum type="arabicPeriod"/>
            </a:pPr>
            <a:r>
              <a:rPr lang="fr-FR" sz="3200" b="1" dirty="0" smtClean="0">
                <a:latin typeface="+mj-lt"/>
                <a:ea typeface="Calibri" panose="020F0502020204030204" pitchFamily="34" charset="0"/>
                <a:cs typeface="SimSun" panose="02010600030101010101" pitchFamily="2" charset="-122"/>
              </a:rPr>
              <a:t>Problématique des pratiques expérimentales </a:t>
            </a:r>
            <a:r>
              <a:rPr lang="fr-FR" sz="3200" b="1" dirty="0">
                <a:latin typeface="+mj-lt"/>
                <a:ea typeface="Calibri" panose="020F0502020204030204" pitchFamily="34" charset="0"/>
                <a:cs typeface="SimSun" panose="02010600030101010101" pitchFamily="2" charset="-122"/>
              </a:rPr>
              <a:t>dans l’enseignement sénégalais des </a:t>
            </a:r>
            <a:r>
              <a:rPr lang="fr-FR" sz="3200" b="1" dirty="0" smtClean="0">
                <a:latin typeface="+mj-lt"/>
                <a:ea typeface="Calibri" panose="020F0502020204030204" pitchFamily="34" charset="0"/>
                <a:cs typeface="SimSun" panose="02010600030101010101" pitchFamily="2" charset="-122"/>
              </a:rPr>
              <a:t>sciences</a:t>
            </a:r>
            <a:r>
              <a:rPr lang="fr-FR" sz="3200" b="1" dirty="0">
                <a:latin typeface="+mj-lt"/>
                <a:ea typeface="Calibri" panose="020F0502020204030204" pitchFamily="34" charset="0"/>
                <a:cs typeface="SimSun" panose="02010600030101010101" pitchFamily="2" charset="-122"/>
              </a:rPr>
              <a:t> : c</a:t>
            </a:r>
            <a:r>
              <a:rPr lang="fr-FR" sz="3200" b="1" dirty="0" smtClean="0">
                <a:latin typeface="+mj-lt"/>
                <a:ea typeface="Calibri" panose="020F0502020204030204" pitchFamily="34" charset="0"/>
                <a:cs typeface="SimSun" panose="02010600030101010101" pitchFamily="2" charset="-122"/>
              </a:rPr>
              <a:t>as </a:t>
            </a:r>
            <a:r>
              <a:rPr lang="fr-FR" sz="3200" b="1" dirty="0">
                <a:latin typeface="+mj-lt"/>
                <a:ea typeface="Calibri" panose="020F0502020204030204" pitchFamily="34" charset="0"/>
                <a:cs typeface="SimSun" panose="02010600030101010101" pitchFamily="2" charset="-122"/>
              </a:rPr>
              <a:t>des </a:t>
            </a:r>
            <a:r>
              <a:rPr lang="fr-FR" sz="3200" b="1" dirty="0" smtClean="0">
                <a:latin typeface="+mj-lt"/>
                <a:ea typeface="Calibri" panose="020F0502020204030204" pitchFamily="34" charset="0"/>
                <a:cs typeface="SimSun" panose="02010600030101010101" pitchFamily="2" charset="-122"/>
              </a:rPr>
              <a:t>SVT</a:t>
            </a:r>
          </a:p>
          <a:p>
            <a:pPr marL="514350" lvl="0" indent="-514350" algn="just">
              <a:spcAft>
                <a:spcPts val="0"/>
              </a:spcAft>
              <a:buAutoNum type="arabicPeriod"/>
            </a:pPr>
            <a:r>
              <a:rPr lang="fr-FR" sz="3200" b="1" dirty="0" smtClean="0">
                <a:latin typeface="+mj-lt"/>
                <a:ea typeface="Calibri" panose="020F0502020204030204" pitchFamily="34" charset="0"/>
                <a:cs typeface="SimSun" panose="02010600030101010101" pitchFamily="2" charset="-122"/>
              </a:rPr>
              <a:t>Mise en </a:t>
            </a:r>
            <a:r>
              <a:rPr lang="fr-FR" sz="3200" b="1" dirty="0">
                <a:latin typeface="+mj-lt"/>
                <a:ea typeface="Calibri" panose="020F0502020204030204" pitchFamily="34" charset="0"/>
                <a:cs typeface="SimSun" panose="02010600030101010101" pitchFamily="2" charset="-122"/>
              </a:rPr>
              <a:t>œuvre d’un objet </a:t>
            </a:r>
            <a:r>
              <a:rPr lang="fr-FR" sz="3200" b="1" dirty="0" smtClean="0">
                <a:latin typeface="+mj-lt"/>
                <a:ea typeface="Calibri" panose="020F0502020204030204" pitchFamily="34" charset="0"/>
                <a:cs typeface="SimSun" panose="02010600030101010101" pitchFamily="2" charset="-122"/>
              </a:rPr>
              <a:t>d’enseignement</a:t>
            </a:r>
            <a:endParaRPr lang="fr-FR" sz="3200" b="1" dirty="0">
              <a:latin typeface="+mj-lt"/>
              <a:ea typeface="Calibri" panose="020F0502020204030204" pitchFamily="34" charset="0"/>
              <a:cs typeface="SimSun" panose="02010600030101010101" pitchFamily="2" charset="-122"/>
            </a:endParaRPr>
          </a:p>
          <a:p>
            <a:pPr lvl="0" algn="just">
              <a:spcAft>
                <a:spcPts val="0"/>
              </a:spcAft>
            </a:pPr>
            <a:r>
              <a:rPr lang="fr-FR" sz="3200" b="1" dirty="0" smtClean="0">
                <a:latin typeface="+mj-lt"/>
                <a:ea typeface="Calibri" panose="020F0502020204030204" pitchFamily="34" charset="0"/>
                <a:cs typeface="SimSun" panose="02010600030101010101" pitchFamily="2" charset="-122"/>
              </a:rPr>
              <a:t>2.1</a:t>
            </a:r>
            <a:r>
              <a:rPr lang="fr-FR" sz="3200" b="1" dirty="0">
                <a:latin typeface="+mj-lt"/>
                <a:ea typeface="Calibri" panose="020F0502020204030204" pitchFamily="34" charset="0"/>
                <a:cs typeface="SimSun" panose="02010600030101010101" pitchFamily="2" charset="-122"/>
              </a:rPr>
              <a:t>. Processus de mise en œuvre d’un objet d’enseignement : </a:t>
            </a:r>
            <a:r>
              <a:rPr lang="fr-FR" sz="3200" b="1" dirty="0" smtClean="0">
                <a:latin typeface="+mj-lt"/>
                <a:ea typeface="Calibri" panose="020F0502020204030204" pitchFamily="34" charset="0"/>
                <a:cs typeface="SimSun" panose="02010600030101010101" pitchFamily="2" charset="-122"/>
              </a:rPr>
              <a:t>la transposition didactique</a:t>
            </a:r>
            <a:endParaRPr lang="fr-FR" sz="3200" dirty="0">
              <a:latin typeface="+mj-lt"/>
              <a:ea typeface="Calibri" panose="020F0502020204030204" pitchFamily="34" charset="0"/>
              <a:cs typeface="SimSun" panose="02010600030101010101" pitchFamily="2" charset="-122"/>
            </a:endParaRPr>
          </a:p>
          <a:p>
            <a:pPr lvl="0" algn="just">
              <a:spcAft>
                <a:spcPts val="0"/>
              </a:spcAft>
            </a:pPr>
            <a:r>
              <a:rPr lang="fr-FR" sz="3200" b="1" dirty="0" smtClean="0">
                <a:latin typeface="+mj-lt"/>
                <a:ea typeface="Calibri" panose="020F0502020204030204" pitchFamily="34" charset="0"/>
                <a:cs typeface="SimSun" panose="02010600030101010101" pitchFamily="2" charset="-122"/>
              </a:rPr>
              <a:t>2.2 </a:t>
            </a:r>
            <a:r>
              <a:rPr lang="fr-FR" sz="3200" b="1" dirty="0">
                <a:latin typeface="+mj-lt"/>
                <a:ea typeface="Calibri" panose="020F0502020204030204" pitchFamily="34" charset="0"/>
                <a:cs typeface="SimSun" panose="02010600030101010101" pitchFamily="2" charset="-122"/>
              </a:rPr>
              <a:t>Clarification de quelques concepts </a:t>
            </a:r>
            <a:r>
              <a:rPr lang="fr-FR" sz="3200" b="1" dirty="0" smtClean="0">
                <a:latin typeface="+mj-lt"/>
                <a:ea typeface="Calibri" panose="020F0502020204030204" pitchFamily="34" charset="0"/>
                <a:cs typeface="SimSun" panose="02010600030101010101" pitchFamily="2" charset="-122"/>
              </a:rPr>
              <a:t>clés</a:t>
            </a:r>
            <a:endParaRPr lang="fr-FR" sz="3200" dirty="0">
              <a:latin typeface="+mj-lt"/>
              <a:ea typeface="Calibri" panose="020F0502020204030204" pitchFamily="34" charset="0"/>
              <a:cs typeface="SimSun" panose="02010600030101010101" pitchFamily="2" charset="-122"/>
            </a:endParaRPr>
          </a:p>
          <a:p>
            <a:pPr lvl="0" algn="just">
              <a:spcAft>
                <a:spcPts val="0"/>
              </a:spcAft>
            </a:pPr>
            <a:r>
              <a:rPr lang="fr-FR" sz="3200" b="1" dirty="0" smtClean="0">
                <a:latin typeface="+mj-lt"/>
                <a:ea typeface="Calibri" panose="020F0502020204030204" pitchFamily="34" charset="0"/>
                <a:cs typeface="SimSun" panose="02010600030101010101" pitchFamily="2" charset="-122"/>
              </a:rPr>
              <a:t>3</a:t>
            </a:r>
            <a:r>
              <a:rPr lang="fr-FR" sz="3200" b="1" dirty="0">
                <a:latin typeface="+mj-lt"/>
                <a:ea typeface="Calibri" panose="020F0502020204030204" pitchFamily="34" charset="0"/>
                <a:cs typeface="SimSun" panose="02010600030101010101" pitchFamily="2" charset="-122"/>
              </a:rPr>
              <a:t>. </a:t>
            </a:r>
            <a:r>
              <a:rPr lang="fr-FR" sz="3200" b="1" dirty="0" smtClean="0">
                <a:latin typeface="+mj-lt"/>
                <a:ea typeface="Calibri" panose="020F0502020204030204" pitchFamily="34" charset="0"/>
                <a:cs typeface="SimSun" panose="02010600030101010101" pitchFamily="2" charset="-122"/>
              </a:rPr>
              <a:t>Méthodologie</a:t>
            </a:r>
          </a:p>
          <a:p>
            <a:pPr lvl="0" algn="just">
              <a:spcAft>
                <a:spcPts val="0"/>
              </a:spcAft>
            </a:pPr>
            <a:r>
              <a:rPr lang="fr-FR" sz="3200" b="1" dirty="0" smtClean="0">
                <a:latin typeface="+mj-lt"/>
                <a:ea typeface="Calibri" panose="020F0502020204030204" pitchFamily="34" charset="0"/>
                <a:cs typeface="SimSun" panose="02010600030101010101" pitchFamily="2" charset="-122"/>
              </a:rPr>
              <a:t>4. Interprétation et </a:t>
            </a:r>
            <a:r>
              <a:rPr lang="fr-FR" sz="3200" b="1" dirty="0">
                <a:latin typeface="+mj-lt"/>
                <a:ea typeface="Calibri" panose="020F0502020204030204" pitchFamily="34" charset="0"/>
                <a:cs typeface="SimSun" panose="02010600030101010101" pitchFamily="2" charset="-122"/>
              </a:rPr>
              <a:t>Discussion </a:t>
            </a:r>
            <a:r>
              <a:rPr lang="fr-FR" sz="3200" b="1" dirty="0" smtClean="0">
                <a:latin typeface="+mj-lt"/>
                <a:ea typeface="Calibri" panose="020F0502020204030204" pitchFamily="34" charset="0"/>
                <a:cs typeface="SimSun" panose="02010600030101010101" pitchFamily="2" charset="-122"/>
              </a:rPr>
              <a:t>des résultats</a:t>
            </a:r>
          </a:p>
          <a:p>
            <a:pPr algn="just"/>
            <a:r>
              <a:rPr lang="fr-FR" sz="3200" b="1" dirty="0">
                <a:latin typeface="+mj-lt"/>
                <a:ea typeface="Calibri" panose="020F0502020204030204" pitchFamily="34" charset="0"/>
                <a:cs typeface="SimSun" panose="02010600030101010101" pitchFamily="2" charset="-122"/>
              </a:rPr>
              <a:t>4.1. </a:t>
            </a:r>
            <a:r>
              <a:rPr lang="fr-FR" sz="3200" b="1" dirty="0">
                <a:ea typeface="Calibri" panose="020F0502020204030204" pitchFamily="34" charset="0"/>
                <a:cs typeface="SimSun" panose="02010600030101010101" pitchFamily="2" charset="-122"/>
              </a:rPr>
              <a:t>Interprétation</a:t>
            </a:r>
            <a:r>
              <a:rPr lang="fr-FR" sz="3200" b="1" dirty="0" smtClean="0">
                <a:latin typeface="+mj-lt"/>
                <a:ea typeface="Calibri" panose="020F0502020204030204" pitchFamily="34" charset="0"/>
                <a:cs typeface="SimSun" panose="02010600030101010101" pitchFamily="2" charset="-122"/>
              </a:rPr>
              <a:t> </a:t>
            </a:r>
            <a:r>
              <a:rPr lang="fr-FR" sz="3200" b="1" dirty="0">
                <a:latin typeface="+mj-lt"/>
                <a:ea typeface="Calibri" panose="020F0502020204030204" pitchFamily="34" charset="0"/>
                <a:cs typeface="SimSun" panose="02010600030101010101" pitchFamily="2" charset="-122"/>
              </a:rPr>
              <a:t>des résultats</a:t>
            </a:r>
            <a:endParaRPr lang="fr-FR" sz="3200" dirty="0">
              <a:latin typeface="+mj-lt"/>
              <a:ea typeface="Calibri" panose="020F0502020204030204" pitchFamily="34" charset="0"/>
              <a:cs typeface="SimSun" panose="02010600030101010101" pitchFamily="2" charset="-122"/>
            </a:endParaRPr>
          </a:p>
          <a:p>
            <a:pPr lvl="0" algn="just">
              <a:spcAft>
                <a:spcPts val="0"/>
              </a:spcAft>
            </a:pPr>
            <a:r>
              <a:rPr lang="fr-FR" sz="3200" b="1" dirty="0" smtClean="0">
                <a:latin typeface="+mj-lt"/>
                <a:ea typeface="Calibri" panose="020F0502020204030204" pitchFamily="34" charset="0"/>
                <a:cs typeface="SimSun" panose="02010600030101010101" pitchFamily="2" charset="-122"/>
              </a:rPr>
              <a:t>4.2. Discussion </a:t>
            </a:r>
            <a:r>
              <a:rPr lang="fr-FR" sz="3200" b="1" dirty="0">
                <a:latin typeface="+mj-lt"/>
                <a:ea typeface="Calibri" panose="020F0502020204030204" pitchFamily="34" charset="0"/>
                <a:cs typeface="SimSun" panose="02010600030101010101" pitchFamily="2" charset="-122"/>
              </a:rPr>
              <a:t>des </a:t>
            </a:r>
            <a:r>
              <a:rPr lang="fr-FR" sz="3200" b="1" dirty="0" smtClean="0">
                <a:latin typeface="+mj-lt"/>
                <a:ea typeface="Calibri" panose="020F0502020204030204" pitchFamily="34" charset="0"/>
                <a:cs typeface="SimSun" panose="02010600030101010101" pitchFamily="2" charset="-122"/>
              </a:rPr>
              <a:t>résultats</a:t>
            </a:r>
          </a:p>
          <a:p>
            <a:pPr lvl="0" algn="just">
              <a:spcAft>
                <a:spcPts val="0"/>
              </a:spcAft>
            </a:pPr>
            <a:r>
              <a:rPr lang="fr-FR" sz="3200" b="1" dirty="0" smtClean="0">
                <a:ea typeface="Calibri" panose="020F0502020204030204" pitchFamily="34" charset="0"/>
                <a:cs typeface="SimSun" panose="02010600030101010101" pitchFamily="2" charset="-122"/>
              </a:rPr>
              <a:t>Conclusion</a:t>
            </a:r>
            <a:endParaRPr lang="fr-FR" sz="2400" dirty="0">
              <a:ea typeface="Calibri" panose="020F0502020204030204" pitchFamily="34" charset="0"/>
              <a:cs typeface="SimSun" panose="02010600030101010101" pitchFamily="2" charset="-122"/>
            </a:endParaRPr>
          </a:p>
        </p:txBody>
      </p:sp>
      <p:sp>
        <p:nvSpPr>
          <p:cNvPr id="3" name="Ellipse 2"/>
          <p:cNvSpPr/>
          <p:nvPr/>
        </p:nvSpPr>
        <p:spPr>
          <a:xfrm>
            <a:off x="11388436" y="0"/>
            <a:ext cx="803563" cy="374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2/19</a:t>
            </a:r>
            <a:endParaRPr lang="fr-FR" sz="1400" b="1" dirty="0"/>
          </a:p>
        </p:txBody>
      </p:sp>
      <p:sp>
        <p:nvSpPr>
          <p:cNvPr id="4" name="Espace réservé du numéro de diapositive 3"/>
          <p:cNvSpPr>
            <a:spLocks noGrp="1"/>
          </p:cNvSpPr>
          <p:nvPr>
            <p:ph type="sldNum" sz="quarter" idx="12"/>
          </p:nvPr>
        </p:nvSpPr>
        <p:spPr/>
        <p:txBody>
          <a:bodyPr/>
          <a:lstStyle/>
          <a:p>
            <a:fld id="{D49A251C-D345-4729-A84A-53A19E2C7069}" type="slidenum">
              <a:rPr lang="fr-FR" smtClean="0"/>
              <a:t>2</a:t>
            </a:fld>
            <a:endParaRPr lang="fr-FR"/>
          </a:p>
        </p:txBody>
      </p:sp>
      <p:sp>
        <p:nvSpPr>
          <p:cNvPr id="6" name="Rectangle 5"/>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13008983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940" y="-44644"/>
            <a:ext cx="12253755" cy="823752"/>
          </a:xfrm>
          <a:prstGeom prst="rect">
            <a:avLst/>
          </a:prstGeom>
        </p:spPr>
        <p:txBody>
          <a:bodyPr wrap="square">
            <a:spAutoFit/>
          </a:bodyPr>
          <a:lstStyle/>
          <a:p>
            <a:pPr algn="ctr">
              <a:lnSpc>
                <a:spcPct val="150000"/>
              </a:lnSpc>
            </a:pPr>
            <a:r>
              <a:rPr lang="fr-FR" sz="3600" b="1" dirty="0" smtClean="0">
                <a:latin typeface="Times New Roman" panose="02020603050405020304" pitchFamily="18" charset="0"/>
                <a:ea typeface="Calibri" panose="020F0502020204030204" pitchFamily="34" charset="0"/>
                <a:cs typeface="SimSun" panose="02010600030101010101" pitchFamily="2" charset="-122"/>
              </a:rPr>
              <a:t>En guise d’introduction</a:t>
            </a:r>
            <a:r>
              <a:rPr lang="fr-FR" sz="3600" b="1" dirty="0">
                <a:latin typeface="Times New Roman" panose="02020603050405020304" pitchFamily="18" charset="0"/>
                <a:ea typeface="Calibri" panose="020F0502020204030204" pitchFamily="34" charset="0"/>
                <a:cs typeface="SimSun" panose="02010600030101010101" pitchFamily="2" charset="-122"/>
              </a:rPr>
              <a:t>: </a:t>
            </a:r>
            <a:r>
              <a:rPr lang="fr-FR" sz="3600" b="1" dirty="0" smtClean="0">
                <a:latin typeface="Times New Roman" panose="02020603050405020304" pitchFamily="18" charset="0"/>
                <a:ea typeface="Calibri" panose="020F0502020204030204" pitchFamily="34" charset="0"/>
                <a:cs typeface="SimSun" panose="02010600030101010101" pitchFamily="2" charset="-122"/>
              </a:rPr>
              <a:t>quelques </a:t>
            </a:r>
            <a:r>
              <a:rPr lang="fr-FR" sz="3600" b="1" dirty="0">
                <a:latin typeface="Times New Roman" panose="02020603050405020304" pitchFamily="18" charset="0"/>
                <a:ea typeface="Calibri" panose="020F0502020204030204" pitchFamily="34" charset="0"/>
                <a:cs typeface="SimSun" panose="02010600030101010101" pitchFamily="2" charset="-122"/>
              </a:rPr>
              <a:t>éléments </a:t>
            </a:r>
            <a:r>
              <a:rPr lang="fr-FR" sz="3600" b="1" dirty="0" smtClean="0">
                <a:latin typeface="Times New Roman" panose="02020603050405020304" pitchFamily="18" charset="0"/>
                <a:ea typeface="Calibri" panose="020F0502020204030204" pitchFamily="34" charset="0"/>
                <a:cs typeface="SimSun" panose="02010600030101010101" pitchFamily="2" charset="-122"/>
              </a:rPr>
              <a:t>épistémologiques </a:t>
            </a:r>
          </a:p>
        </p:txBody>
      </p:sp>
      <p:sp>
        <p:nvSpPr>
          <p:cNvPr id="4" name="ZoneTexte 3"/>
          <p:cNvSpPr txBox="1"/>
          <p:nvPr/>
        </p:nvSpPr>
        <p:spPr>
          <a:xfrm>
            <a:off x="104505" y="1100388"/>
            <a:ext cx="12087496" cy="5801588"/>
          </a:xfrm>
          <a:prstGeom prst="rect">
            <a:avLst/>
          </a:prstGeom>
          <a:noFill/>
        </p:spPr>
        <p:txBody>
          <a:bodyPr wrap="square" rtlCol="0">
            <a:spAutoFit/>
          </a:bodyPr>
          <a:lstStyle/>
          <a:p>
            <a:pPr algn="just"/>
            <a:r>
              <a:rPr lang="fr-FR" sz="2650" b="1" dirty="0"/>
              <a:t>Trois (03) types de disciplines scientifiques à objets de savoir différents; conception différente de la vérité; approches différentes: (Develay, 1995) </a:t>
            </a:r>
            <a:endParaRPr lang="fr-FR" sz="2650" dirty="0"/>
          </a:p>
          <a:p>
            <a:pPr marL="285750" indent="-285750" algn="just">
              <a:buFont typeface="Wingdings" panose="05000000000000000000" pitchFamily="2" charset="2"/>
              <a:buChar char="v"/>
            </a:pPr>
            <a:r>
              <a:rPr lang="fr-FR" sz="2650" b="1" dirty="0" smtClean="0"/>
              <a:t>Sciences formelles: </a:t>
            </a:r>
            <a:r>
              <a:rPr lang="fr-FR" sz="2650" dirty="0" smtClean="0"/>
              <a:t>maths &amp; logique: </a:t>
            </a:r>
          </a:p>
          <a:p>
            <a:pPr marL="742950" lvl="1" indent="-285750" algn="just">
              <a:buFont typeface="Wingdings" panose="05000000000000000000" pitchFamily="2" charset="2"/>
              <a:buChar char="ü"/>
            </a:pPr>
            <a:r>
              <a:rPr lang="fr-FR" sz="2650" b="1" dirty="0" smtClean="0"/>
              <a:t>Objet de savoir</a:t>
            </a:r>
            <a:r>
              <a:rPr lang="fr-FR" sz="2650" dirty="0" smtClean="0"/>
              <a:t>: êtres insensibles non réels créés par l’esprit (cercle, droite);</a:t>
            </a:r>
          </a:p>
          <a:p>
            <a:pPr marL="742950" lvl="1" indent="-285750" algn="just">
              <a:buFont typeface="Wingdings" panose="05000000000000000000" pitchFamily="2" charset="2"/>
              <a:buChar char="ü"/>
            </a:pPr>
            <a:r>
              <a:rPr lang="fr-FR" sz="2650" b="1" dirty="0"/>
              <a:t>conception </a:t>
            </a:r>
            <a:r>
              <a:rPr lang="fr-FR" sz="2650" b="1" dirty="0" smtClean="0"/>
              <a:t>de </a:t>
            </a:r>
            <a:r>
              <a:rPr lang="fr-FR" sz="2650" b="1" dirty="0"/>
              <a:t>la </a:t>
            </a:r>
            <a:r>
              <a:rPr lang="fr-FR" sz="2650" b="1" dirty="0" smtClean="0"/>
              <a:t>vérité: </a:t>
            </a:r>
            <a:r>
              <a:rPr lang="fr-FR" sz="2650" dirty="0" smtClean="0"/>
              <a:t>validité des énoncés et non de leur vérité, recherche de cohérence de raisonnement via une rigueur des </a:t>
            </a:r>
            <a:r>
              <a:rPr lang="fr-FR" sz="2650" dirty="0"/>
              <a:t>démonstrations</a:t>
            </a:r>
            <a:r>
              <a:rPr lang="fr-FR" sz="2650" dirty="0" smtClean="0"/>
              <a:t> ;</a:t>
            </a:r>
          </a:p>
          <a:p>
            <a:pPr marL="742950" lvl="1" indent="-285750" algn="just">
              <a:buFont typeface="Wingdings" panose="05000000000000000000" pitchFamily="2" charset="2"/>
              <a:buChar char="ü"/>
            </a:pPr>
            <a:r>
              <a:rPr lang="fr-FR" sz="2650" b="1" dirty="0" smtClean="0"/>
              <a:t>Approches: </a:t>
            </a:r>
            <a:r>
              <a:rPr lang="fr-FR" sz="2650" dirty="0" smtClean="0"/>
              <a:t>démonstrations basées sur des axiomes et postulats préalables non discutables (Ex: géométrie euclidienne, de l’école,  par un point extérieur, passe une seule droite parallèle vs géométrie de Lobatchevski qui postule une infinie de droite vs géométrie de </a:t>
            </a:r>
            <a:r>
              <a:rPr lang="fr-FR" sz="2650" dirty="0" err="1" smtClean="0"/>
              <a:t>Rieman</a:t>
            </a:r>
            <a:r>
              <a:rPr lang="fr-FR" sz="2650" dirty="0" smtClean="0"/>
              <a:t> qui postule aucune droite);</a:t>
            </a:r>
          </a:p>
        </p:txBody>
      </p:sp>
      <p:sp>
        <p:nvSpPr>
          <p:cNvPr id="7" name="Rectangle 6"/>
          <p:cNvSpPr/>
          <p:nvPr/>
        </p:nvSpPr>
        <p:spPr>
          <a:xfrm>
            <a:off x="7398327" y="6526906"/>
            <a:ext cx="4959933" cy="276999"/>
          </a:xfrm>
          <a:prstGeom prst="rect">
            <a:avLst/>
          </a:prstGeom>
        </p:spPr>
        <p:txBody>
          <a:bodyPr wrap="square">
            <a:spAutoFit/>
          </a:bodyPr>
          <a:lstStyle/>
          <a:p>
            <a:r>
              <a:rPr lang="fr-FR" sz="1200" dirty="0">
                <a:latin typeface="+mj-lt"/>
                <a:ea typeface="Calibri" panose="020F0502020204030204" pitchFamily="34" charset="0"/>
              </a:rPr>
              <a:t>Diouf, P. B. (</a:t>
            </a:r>
            <a:r>
              <a:rPr lang="fr-FR" sz="1200" dirty="0" smtClean="0">
                <a:latin typeface="+mj-lt"/>
                <a:ea typeface="Calibri" panose="020F0502020204030204" pitchFamily="34" charset="0"/>
              </a:rPr>
              <a:t>2022)</a:t>
            </a:r>
            <a:r>
              <a:rPr lang="fr-FR" sz="1200" b="1" dirty="0" smtClean="0">
                <a:solidFill>
                  <a:schemeClr val="accent6"/>
                </a:solidFill>
                <a:latin typeface="+mj-lt"/>
              </a:rPr>
              <a:t>, </a:t>
            </a:r>
            <a:r>
              <a:rPr lang="fr-FR" sz="1200" b="1" dirty="0" smtClean="0">
                <a:solidFill>
                  <a:schemeClr val="accent6"/>
                </a:solidFill>
                <a:latin typeface="+mj-lt"/>
              </a:rPr>
              <a:t>6e Colloque RAIFFET, 4-8 juillet 2022, Libreville</a:t>
            </a:r>
            <a:endParaRPr lang="fr-FR" sz="1200" dirty="0">
              <a:latin typeface="+mj-lt"/>
            </a:endParaRPr>
          </a:p>
        </p:txBody>
      </p:sp>
      <p:sp>
        <p:nvSpPr>
          <p:cNvPr id="8" name="Ellipse 7"/>
          <p:cNvSpPr/>
          <p:nvPr/>
        </p:nvSpPr>
        <p:spPr>
          <a:xfrm>
            <a:off x="11388436" y="0"/>
            <a:ext cx="803563" cy="374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3/19</a:t>
            </a:r>
            <a:endParaRPr lang="fr-FR" sz="1400" b="1" dirty="0"/>
          </a:p>
        </p:txBody>
      </p:sp>
      <p:sp>
        <p:nvSpPr>
          <p:cNvPr id="3" name="Espace réservé du numéro de diapositive 2"/>
          <p:cNvSpPr>
            <a:spLocks noGrp="1"/>
          </p:cNvSpPr>
          <p:nvPr>
            <p:ph type="sldNum" sz="quarter" idx="12"/>
          </p:nvPr>
        </p:nvSpPr>
        <p:spPr/>
        <p:txBody>
          <a:bodyPr/>
          <a:lstStyle/>
          <a:p>
            <a:fld id="{D49A251C-D345-4729-A84A-53A19E2C7069}" type="slidenum">
              <a:rPr lang="fr-FR" smtClean="0"/>
              <a:t>3</a:t>
            </a:fld>
            <a:endParaRPr lang="fr-FR"/>
          </a:p>
        </p:txBody>
      </p:sp>
    </p:spTree>
    <p:extLst>
      <p:ext uri="{BB962C8B-B14F-4D97-AF65-F5344CB8AC3E}">
        <p14:creationId xmlns:p14="http://schemas.microsoft.com/office/powerpoint/2010/main" val="302196386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down)">
                                      <p:cBhvr>
                                        <p:cTn id="18" dur="500"/>
                                        <p:tgtEl>
                                          <p:spTgt spid="4">
                                            <p:txEl>
                                              <p:pRg st="1" end="1"/>
                                            </p:txEl>
                                          </p:spTgt>
                                        </p:tgtEl>
                                      </p:cBhvr>
                                    </p:animEffect>
                                  </p:childTnLst>
                                </p:cTn>
                              </p:par>
                              <p:par>
                                <p:cTn id="19" presetID="26"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wipe(down)">
                                      <p:cBhvr>
                                        <p:cTn id="21" dur="580">
                                          <p:stCondLst>
                                            <p:cond delay="0"/>
                                          </p:stCondLst>
                                        </p:cTn>
                                        <p:tgtEl>
                                          <p:spTgt spid="4">
                                            <p:txEl>
                                              <p:pRg st="2" end="2"/>
                                            </p:txEl>
                                          </p:spTgt>
                                        </p:tgtEl>
                                      </p:cBhvr>
                                    </p:animEffect>
                                    <p:anim calcmode="lin" valueType="num">
                                      <p:cBhvr>
                                        <p:cTn id="22"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xEl>
                                              <p:pRg st="2" end="2"/>
                                            </p:txEl>
                                          </p:spTgt>
                                        </p:tgtEl>
                                      </p:cBhvr>
                                      <p:to x="100000" y="60000"/>
                                    </p:animScale>
                                    <p:animScale>
                                      <p:cBhvr>
                                        <p:cTn id="28" dur="166" decel="50000">
                                          <p:stCondLst>
                                            <p:cond delay="676"/>
                                          </p:stCondLst>
                                        </p:cTn>
                                        <p:tgtEl>
                                          <p:spTgt spid="4">
                                            <p:txEl>
                                              <p:pRg st="2" end="2"/>
                                            </p:txEl>
                                          </p:spTgt>
                                        </p:tgtEl>
                                      </p:cBhvr>
                                      <p:to x="100000" y="100000"/>
                                    </p:animScale>
                                    <p:animScale>
                                      <p:cBhvr>
                                        <p:cTn id="29" dur="26">
                                          <p:stCondLst>
                                            <p:cond delay="1312"/>
                                          </p:stCondLst>
                                        </p:cTn>
                                        <p:tgtEl>
                                          <p:spTgt spid="4">
                                            <p:txEl>
                                              <p:pRg st="2" end="2"/>
                                            </p:txEl>
                                          </p:spTgt>
                                        </p:tgtEl>
                                      </p:cBhvr>
                                      <p:to x="100000" y="80000"/>
                                    </p:animScale>
                                    <p:animScale>
                                      <p:cBhvr>
                                        <p:cTn id="30" dur="166" decel="50000">
                                          <p:stCondLst>
                                            <p:cond delay="1338"/>
                                          </p:stCondLst>
                                        </p:cTn>
                                        <p:tgtEl>
                                          <p:spTgt spid="4">
                                            <p:txEl>
                                              <p:pRg st="2" end="2"/>
                                            </p:txEl>
                                          </p:spTgt>
                                        </p:tgtEl>
                                      </p:cBhvr>
                                      <p:to x="100000" y="100000"/>
                                    </p:animScale>
                                    <p:animScale>
                                      <p:cBhvr>
                                        <p:cTn id="31" dur="26">
                                          <p:stCondLst>
                                            <p:cond delay="1642"/>
                                          </p:stCondLst>
                                        </p:cTn>
                                        <p:tgtEl>
                                          <p:spTgt spid="4">
                                            <p:txEl>
                                              <p:pRg st="2" end="2"/>
                                            </p:txEl>
                                          </p:spTgt>
                                        </p:tgtEl>
                                      </p:cBhvr>
                                      <p:to x="100000" y="90000"/>
                                    </p:animScale>
                                    <p:animScale>
                                      <p:cBhvr>
                                        <p:cTn id="32" dur="166" decel="50000">
                                          <p:stCondLst>
                                            <p:cond delay="1668"/>
                                          </p:stCondLst>
                                        </p:cTn>
                                        <p:tgtEl>
                                          <p:spTgt spid="4">
                                            <p:txEl>
                                              <p:pRg st="2" end="2"/>
                                            </p:txEl>
                                          </p:spTgt>
                                        </p:tgtEl>
                                      </p:cBhvr>
                                      <p:to x="100000" y="100000"/>
                                    </p:animScale>
                                    <p:animScale>
                                      <p:cBhvr>
                                        <p:cTn id="33" dur="26">
                                          <p:stCondLst>
                                            <p:cond delay="1808"/>
                                          </p:stCondLst>
                                        </p:cTn>
                                        <p:tgtEl>
                                          <p:spTgt spid="4">
                                            <p:txEl>
                                              <p:pRg st="2" end="2"/>
                                            </p:txEl>
                                          </p:spTgt>
                                        </p:tgtEl>
                                      </p:cBhvr>
                                      <p:to x="100000" y="95000"/>
                                    </p:animScale>
                                    <p:animScale>
                                      <p:cBhvr>
                                        <p:cTn id="34" dur="166" decel="50000">
                                          <p:stCondLst>
                                            <p:cond delay="1834"/>
                                          </p:stCondLst>
                                        </p:cTn>
                                        <p:tgtEl>
                                          <p:spTgt spid="4">
                                            <p:txEl>
                                              <p:pRg st="2" end="2"/>
                                            </p:txEl>
                                          </p:spTgt>
                                        </p:tgtEl>
                                      </p:cBhvr>
                                      <p:to x="100000" y="100000"/>
                                    </p:animScale>
                                  </p:childTnLst>
                                </p:cTn>
                              </p:par>
                              <p:par>
                                <p:cTn id="35" presetID="26" presetClass="entr" presetSubtype="0"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down)">
                                      <p:cBhvr>
                                        <p:cTn id="37" dur="580">
                                          <p:stCondLst>
                                            <p:cond delay="0"/>
                                          </p:stCondLst>
                                        </p:cTn>
                                        <p:tgtEl>
                                          <p:spTgt spid="4">
                                            <p:txEl>
                                              <p:pRg st="3" end="3"/>
                                            </p:txEl>
                                          </p:spTgt>
                                        </p:tgtEl>
                                      </p:cBhvr>
                                    </p:animEffect>
                                    <p:anim calcmode="lin" valueType="num">
                                      <p:cBhvr>
                                        <p:cTn id="38"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4">
                                            <p:txEl>
                                              <p:pRg st="3" end="3"/>
                                            </p:txEl>
                                          </p:spTgt>
                                        </p:tgtEl>
                                      </p:cBhvr>
                                      <p:to x="100000" y="60000"/>
                                    </p:animScale>
                                    <p:animScale>
                                      <p:cBhvr>
                                        <p:cTn id="44" dur="166" decel="50000">
                                          <p:stCondLst>
                                            <p:cond delay="676"/>
                                          </p:stCondLst>
                                        </p:cTn>
                                        <p:tgtEl>
                                          <p:spTgt spid="4">
                                            <p:txEl>
                                              <p:pRg st="3" end="3"/>
                                            </p:txEl>
                                          </p:spTgt>
                                        </p:tgtEl>
                                      </p:cBhvr>
                                      <p:to x="100000" y="100000"/>
                                    </p:animScale>
                                    <p:animScale>
                                      <p:cBhvr>
                                        <p:cTn id="45" dur="26">
                                          <p:stCondLst>
                                            <p:cond delay="1312"/>
                                          </p:stCondLst>
                                        </p:cTn>
                                        <p:tgtEl>
                                          <p:spTgt spid="4">
                                            <p:txEl>
                                              <p:pRg st="3" end="3"/>
                                            </p:txEl>
                                          </p:spTgt>
                                        </p:tgtEl>
                                      </p:cBhvr>
                                      <p:to x="100000" y="80000"/>
                                    </p:animScale>
                                    <p:animScale>
                                      <p:cBhvr>
                                        <p:cTn id="46" dur="166" decel="50000">
                                          <p:stCondLst>
                                            <p:cond delay="1338"/>
                                          </p:stCondLst>
                                        </p:cTn>
                                        <p:tgtEl>
                                          <p:spTgt spid="4">
                                            <p:txEl>
                                              <p:pRg st="3" end="3"/>
                                            </p:txEl>
                                          </p:spTgt>
                                        </p:tgtEl>
                                      </p:cBhvr>
                                      <p:to x="100000" y="100000"/>
                                    </p:animScale>
                                    <p:animScale>
                                      <p:cBhvr>
                                        <p:cTn id="47" dur="26">
                                          <p:stCondLst>
                                            <p:cond delay="1642"/>
                                          </p:stCondLst>
                                        </p:cTn>
                                        <p:tgtEl>
                                          <p:spTgt spid="4">
                                            <p:txEl>
                                              <p:pRg st="3" end="3"/>
                                            </p:txEl>
                                          </p:spTgt>
                                        </p:tgtEl>
                                      </p:cBhvr>
                                      <p:to x="100000" y="90000"/>
                                    </p:animScale>
                                    <p:animScale>
                                      <p:cBhvr>
                                        <p:cTn id="48" dur="166" decel="50000">
                                          <p:stCondLst>
                                            <p:cond delay="1668"/>
                                          </p:stCondLst>
                                        </p:cTn>
                                        <p:tgtEl>
                                          <p:spTgt spid="4">
                                            <p:txEl>
                                              <p:pRg st="3" end="3"/>
                                            </p:txEl>
                                          </p:spTgt>
                                        </p:tgtEl>
                                      </p:cBhvr>
                                      <p:to x="100000" y="100000"/>
                                    </p:animScale>
                                    <p:animScale>
                                      <p:cBhvr>
                                        <p:cTn id="49" dur="26">
                                          <p:stCondLst>
                                            <p:cond delay="1808"/>
                                          </p:stCondLst>
                                        </p:cTn>
                                        <p:tgtEl>
                                          <p:spTgt spid="4">
                                            <p:txEl>
                                              <p:pRg st="3" end="3"/>
                                            </p:txEl>
                                          </p:spTgt>
                                        </p:tgtEl>
                                      </p:cBhvr>
                                      <p:to x="100000" y="95000"/>
                                    </p:animScale>
                                    <p:animScale>
                                      <p:cBhvr>
                                        <p:cTn id="50" dur="166" decel="50000">
                                          <p:stCondLst>
                                            <p:cond delay="1834"/>
                                          </p:stCondLst>
                                        </p:cTn>
                                        <p:tgtEl>
                                          <p:spTgt spid="4">
                                            <p:txEl>
                                              <p:pRg st="3" end="3"/>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Effect transition="in" filter="fade">
                                      <p:cBhvr>
                                        <p:cTn id="55" dur="1000"/>
                                        <p:tgtEl>
                                          <p:spTgt spid="4">
                                            <p:txEl>
                                              <p:pRg st="4" end="4"/>
                                            </p:txEl>
                                          </p:spTgt>
                                        </p:tgtEl>
                                      </p:cBhvr>
                                    </p:animEffect>
                                    <p:anim calcmode="lin" valueType="num">
                                      <p:cBhvr>
                                        <p:cTn id="5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93114"/>
            <a:ext cx="11677006" cy="1077218"/>
          </a:xfrm>
          <a:prstGeom prst="rect">
            <a:avLst/>
          </a:prstGeom>
        </p:spPr>
        <p:txBody>
          <a:bodyPr wrap="square">
            <a:spAutoFit/>
          </a:bodyPr>
          <a:lstStyle/>
          <a:p>
            <a:pPr algn="ctr"/>
            <a:r>
              <a:rPr lang="fr-FR" sz="3200" b="1" dirty="0" smtClean="0">
                <a:latin typeface="Times New Roman" panose="02020603050405020304" pitchFamily="18" charset="0"/>
                <a:ea typeface="Calibri" panose="020F0502020204030204" pitchFamily="34" charset="0"/>
                <a:cs typeface="SimSun" panose="02010600030101010101" pitchFamily="2" charset="-122"/>
              </a:rPr>
              <a:t>En guise d’introduction</a:t>
            </a:r>
            <a:r>
              <a:rPr lang="fr-FR" sz="3200" b="1" dirty="0">
                <a:latin typeface="Times New Roman" panose="02020603050405020304" pitchFamily="18" charset="0"/>
                <a:ea typeface="Calibri" panose="020F0502020204030204" pitchFamily="34" charset="0"/>
                <a:cs typeface="SimSun" panose="02010600030101010101" pitchFamily="2" charset="-122"/>
              </a:rPr>
              <a:t>: </a:t>
            </a:r>
            <a:r>
              <a:rPr lang="fr-FR" sz="3200" b="1" dirty="0" smtClean="0">
                <a:latin typeface="Times New Roman" panose="02020603050405020304" pitchFamily="18" charset="0"/>
                <a:ea typeface="Calibri" panose="020F0502020204030204" pitchFamily="34" charset="0"/>
                <a:cs typeface="SimSun" panose="02010600030101010101" pitchFamily="2" charset="-122"/>
              </a:rPr>
              <a:t>quelques </a:t>
            </a:r>
            <a:r>
              <a:rPr lang="fr-FR" sz="3200" b="1" dirty="0">
                <a:latin typeface="Times New Roman" panose="02020603050405020304" pitchFamily="18" charset="0"/>
                <a:ea typeface="Calibri" panose="020F0502020204030204" pitchFamily="34" charset="0"/>
                <a:cs typeface="SimSun" panose="02010600030101010101" pitchFamily="2" charset="-122"/>
              </a:rPr>
              <a:t>éléments </a:t>
            </a:r>
            <a:r>
              <a:rPr lang="fr-FR" sz="3200" b="1" dirty="0" smtClean="0">
                <a:latin typeface="Times New Roman" panose="02020603050405020304" pitchFamily="18" charset="0"/>
                <a:ea typeface="Calibri" panose="020F0502020204030204" pitchFamily="34" charset="0"/>
                <a:cs typeface="SimSun" panose="02010600030101010101" pitchFamily="2" charset="-122"/>
              </a:rPr>
              <a:t>épistémologiques (suite et fin) </a:t>
            </a:r>
          </a:p>
        </p:txBody>
      </p:sp>
      <p:sp>
        <p:nvSpPr>
          <p:cNvPr id="4" name="ZoneTexte 3"/>
          <p:cNvSpPr txBox="1"/>
          <p:nvPr/>
        </p:nvSpPr>
        <p:spPr>
          <a:xfrm>
            <a:off x="226424" y="1094512"/>
            <a:ext cx="11965575" cy="6001643"/>
          </a:xfrm>
          <a:prstGeom prst="rect">
            <a:avLst/>
          </a:prstGeom>
          <a:noFill/>
        </p:spPr>
        <p:txBody>
          <a:bodyPr wrap="square" rtlCol="0">
            <a:spAutoFit/>
          </a:bodyPr>
          <a:lstStyle/>
          <a:p>
            <a:pPr marL="285750" indent="-285750">
              <a:buFont typeface="Wingdings" panose="05000000000000000000" pitchFamily="2" charset="2"/>
              <a:buChar char="v"/>
            </a:pPr>
            <a:r>
              <a:rPr lang="fr-FR" sz="2400" b="1" dirty="0" smtClean="0"/>
              <a:t>Sciences empirico-formelles: </a:t>
            </a:r>
            <a:r>
              <a:rPr lang="fr-FR" sz="2400" dirty="0" smtClean="0"/>
              <a:t>SVT (biologie, géologie…), SP, Chimie,</a:t>
            </a:r>
            <a:r>
              <a:rPr lang="fr-FR" sz="2400" dirty="0"/>
              <a:t> </a:t>
            </a:r>
            <a:r>
              <a:rPr lang="fr-FR" sz="2400" b="1" dirty="0" smtClean="0"/>
              <a:t>Sciences expérimentales ou de la nature</a:t>
            </a:r>
          </a:p>
          <a:p>
            <a:pPr marL="742950" lvl="1" indent="-285750">
              <a:buFont typeface="Wingdings" panose="05000000000000000000" pitchFamily="2" charset="2"/>
              <a:buChar char="ü"/>
            </a:pPr>
            <a:r>
              <a:rPr lang="fr-FR" sz="2400" b="1" dirty="0"/>
              <a:t>Objet de savoir</a:t>
            </a:r>
            <a:r>
              <a:rPr lang="fr-FR" sz="2400" dirty="0"/>
              <a:t>: êtres </a:t>
            </a:r>
            <a:r>
              <a:rPr lang="fr-FR" sz="2400" dirty="0" smtClean="0"/>
              <a:t>réels sensibles et insensibles;</a:t>
            </a:r>
          </a:p>
          <a:p>
            <a:pPr marL="742950" lvl="1" indent="-285750">
              <a:buFont typeface="Wingdings" panose="05000000000000000000" pitchFamily="2" charset="2"/>
              <a:buChar char="ü"/>
            </a:pPr>
            <a:r>
              <a:rPr lang="fr-FR" sz="2400" b="1" dirty="0"/>
              <a:t>conception de la </a:t>
            </a:r>
            <a:r>
              <a:rPr lang="fr-FR" sz="2400" b="1" dirty="0" smtClean="0"/>
              <a:t>vérité &amp;</a:t>
            </a:r>
            <a:r>
              <a:rPr lang="fr-FR" sz="2400" b="1" dirty="0"/>
              <a:t> Approches </a:t>
            </a:r>
            <a:r>
              <a:rPr lang="fr-FR" sz="2400" b="1" dirty="0" smtClean="0"/>
              <a:t>: </a:t>
            </a:r>
            <a:r>
              <a:rPr lang="fr-FR" sz="2400" dirty="0"/>
              <a:t>vision probabiliste des événements, vérité de nature </a:t>
            </a:r>
            <a:r>
              <a:rPr lang="fr-FR" sz="2400" dirty="0" smtClean="0"/>
              <a:t>statistique; raisonnement déductif insuffisant (philosophie)vs méthodes hypothético-déductives pour vérifier la conformité au réel; </a:t>
            </a:r>
          </a:p>
          <a:p>
            <a:pPr marL="285750" indent="-285750">
              <a:buFont typeface="Wingdings" panose="05000000000000000000" pitchFamily="2" charset="2"/>
              <a:buChar char="v"/>
            </a:pPr>
            <a:r>
              <a:rPr lang="fr-FR" sz="2400" b="1" dirty="0" smtClean="0"/>
              <a:t>Sciences herméneutiques: psychologie, sociologie, histoire…</a:t>
            </a:r>
          </a:p>
          <a:p>
            <a:pPr marL="742950" lvl="1" indent="-285750">
              <a:buFont typeface="Wingdings" panose="05000000000000000000" pitchFamily="2" charset="2"/>
              <a:buChar char="ü"/>
            </a:pPr>
            <a:r>
              <a:rPr lang="fr-FR" sz="2400" b="1" dirty="0" smtClean="0"/>
              <a:t>Objet de savoir: </a:t>
            </a:r>
            <a:r>
              <a:rPr lang="fr-FR" sz="2400" dirty="0" smtClean="0"/>
              <a:t>société &amp; homme (lui-même); ===» </a:t>
            </a:r>
            <a:r>
              <a:rPr lang="fr-FR" sz="2400" b="1" dirty="0"/>
              <a:t>Sciences </a:t>
            </a:r>
            <a:r>
              <a:rPr lang="fr-FR" sz="2400" b="1" dirty="0" smtClean="0"/>
              <a:t> humaines et sociales</a:t>
            </a:r>
          </a:p>
          <a:p>
            <a:pPr marL="742950" lvl="1" indent="-285750">
              <a:buFont typeface="Wingdings" panose="05000000000000000000" pitchFamily="2" charset="2"/>
              <a:buChar char="ü"/>
            </a:pPr>
            <a:r>
              <a:rPr lang="fr-FR" sz="2400" b="1" dirty="0" smtClean="0"/>
              <a:t>conception </a:t>
            </a:r>
            <a:r>
              <a:rPr lang="fr-FR" sz="2400" b="1" dirty="0"/>
              <a:t>de la vérité &amp; Approches </a:t>
            </a:r>
            <a:r>
              <a:rPr lang="fr-FR" sz="2400" b="1" dirty="0" smtClean="0"/>
              <a:t>: </a:t>
            </a:r>
            <a:r>
              <a:rPr lang="fr-FR" sz="2400" dirty="0" smtClean="0"/>
              <a:t>sentiment de comprendre avant explication; cherche plus à comprendre qu’à expliquer; conclusions subjectives; méthodes déductives discutables.</a:t>
            </a:r>
          </a:p>
          <a:p>
            <a:pPr marL="342900" indent="-342900">
              <a:buFont typeface="Wingdings" panose="05000000000000000000" pitchFamily="2" charset="2"/>
              <a:buChar char="Ø"/>
            </a:pPr>
            <a:r>
              <a:rPr lang="fr-FR" sz="2400" b="1" dirty="0" smtClean="0"/>
              <a:t>===» </a:t>
            </a:r>
            <a:r>
              <a:rPr lang="fr-FR" sz="2400" b="1" dirty="0"/>
              <a:t>comprendre les motifs d’attirance (de l’enseignant &amp; apprenant) à la discipline &amp; son objet de savoir (Develay, 1995) </a:t>
            </a:r>
            <a:endParaRPr lang="fr-FR" sz="2400" dirty="0"/>
          </a:p>
          <a:p>
            <a:pPr lvl="1"/>
            <a:endParaRPr lang="fr-FR" sz="2400" dirty="0" smtClean="0"/>
          </a:p>
        </p:txBody>
      </p:sp>
      <p:sp>
        <p:nvSpPr>
          <p:cNvPr id="8" name="Ellipse 7"/>
          <p:cNvSpPr/>
          <p:nvPr/>
        </p:nvSpPr>
        <p:spPr>
          <a:xfrm>
            <a:off x="11388436" y="-1"/>
            <a:ext cx="8035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4/19</a:t>
            </a:r>
            <a:endParaRPr lang="fr-FR" sz="1400" b="1" dirty="0"/>
          </a:p>
        </p:txBody>
      </p:sp>
      <p:sp>
        <p:nvSpPr>
          <p:cNvPr id="3" name="Espace réservé du numéro de diapositive 2"/>
          <p:cNvSpPr>
            <a:spLocks noGrp="1"/>
          </p:cNvSpPr>
          <p:nvPr>
            <p:ph type="sldNum" sz="quarter" idx="12"/>
          </p:nvPr>
        </p:nvSpPr>
        <p:spPr/>
        <p:txBody>
          <a:bodyPr/>
          <a:lstStyle/>
          <a:p>
            <a:fld id="{D49A251C-D345-4729-A84A-53A19E2C7069}" type="slidenum">
              <a:rPr lang="fr-FR" smtClean="0"/>
              <a:t>4</a:t>
            </a:fld>
            <a:endParaRPr lang="fr-FR"/>
          </a:p>
        </p:txBody>
      </p:sp>
      <p:sp>
        <p:nvSpPr>
          <p:cNvPr id="9" name="Rectangle 8"/>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198910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0"/>
                                        <p:tgtEl>
                                          <p:spTgt spid="4">
                                            <p:txEl>
                                              <p:pRg st="3" end="3"/>
                                            </p:txEl>
                                          </p:spTgt>
                                        </p:tgtEl>
                                      </p:cBhvr>
                                    </p:animEffect>
                                    <p:anim calcmode="lin" valueType="num">
                                      <p:cBhvr>
                                        <p:cTn id="3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1000"/>
                                        <p:tgtEl>
                                          <p:spTgt spid="4">
                                            <p:txEl>
                                              <p:pRg st="4" end="4"/>
                                            </p:txEl>
                                          </p:spTgt>
                                        </p:tgtEl>
                                      </p:cBhvr>
                                    </p:animEffect>
                                    <p:anim calcmode="lin" valueType="num">
                                      <p:cBhvr>
                                        <p:cTn id="4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fade">
                                      <p:cBhvr>
                                        <p:cTn id="48" dur="1000"/>
                                        <p:tgtEl>
                                          <p:spTgt spid="4">
                                            <p:txEl>
                                              <p:pRg st="5" end="5"/>
                                            </p:txEl>
                                          </p:spTgt>
                                        </p:tgtEl>
                                      </p:cBhvr>
                                    </p:animEffect>
                                    <p:anim calcmode="lin" valueType="num">
                                      <p:cBhvr>
                                        <p:cTn id="4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fade">
                                      <p:cBhvr>
                                        <p:cTn id="55" dur="1000"/>
                                        <p:tgtEl>
                                          <p:spTgt spid="4">
                                            <p:txEl>
                                              <p:pRg st="6" end="6"/>
                                            </p:txEl>
                                          </p:spTgt>
                                        </p:tgtEl>
                                      </p:cBhvr>
                                    </p:animEffect>
                                    <p:anim calcmode="lin" valueType="num">
                                      <p:cBhvr>
                                        <p:cTn id="5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9" y="-10999"/>
            <a:ext cx="11257807" cy="830997"/>
          </a:xfrm>
          <a:prstGeom prst="rect">
            <a:avLst/>
          </a:prstGeom>
        </p:spPr>
        <p:txBody>
          <a:bodyPr wrap="square">
            <a:spAutoFit/>
          </a:bodyPr>
          <a:lstStyle/>
          <a:p>
            <a:pPr marL="342900" lvl="0" indent="-342900" algn="just">
              <a:spcAft>
                <a:spcPts val="0"/>
              </a:spcAft>
              <a:buFont typeface="+mj-lt"/>
              <a:buAutoNum type="arabicPeriod"/>
            </a:pPr>
            <a:r>
              <a:rPr lang="fr-FR" sz="2400" b="1" dirty="0">
                <a:latin typeface="+mj-lt"/>
                <a:ea typeface="Calibri" panose="020F0502020204030204" pitchFamily="34" charset="0"/>
                <a:cs typeface="SimSun" panose="02010600030101010101" pitchFamily="2" charset="-122"/>
              </a:rPr>
              <a:t>P</a:t>
            </a:r>
            <a:r>
              <a:rPr lang="fr-FR" sz="2400" b="1" dirty="0" smtClean="0">
                <a:latin typeface="+mj-lt"/>
                <a:ea typeface="Calibri" panose="020F0502020204030204" pitchFamily="34" charset="0"/>
                <a:cs typeface="SimSun" panose="02010600030101010101" pitchFamily="2" charset="-122"/>
              </a:rPr>
              <a:t>lace des pratiques expérimentales </a:t>
            </a:r>
            <a:r>
              <a:rPr lang="fr-FR" sz="2400" b="1" dirty="0">
                <a:latin typeface="+mj-lt"/>
                <a:ea typeface="Calibri" panose="020F0502020204030204" pitchFamily="34" charset="0"/>
                <a:cs typeface="SimSun" panose="02010600030101010101" pitchFamily="2" charset="-122"/>
              </a:rPr>
              <a:t>dans l’enseignement sénégalais des sciences expérimentales : c</a:t>
            </a:r>
            <a:r>
              <a:rPr lang="fr-FR" sz="2400" b="1" dirty="0" smtClean="0">
                <a:latin typeface="+mj-lt"/>
                <a:ea typeface="Calibri" panose="020F0502020204030204" pitchFamily="34" charset="0"/>
                <a:cs typeface="SimSun" panose="02010600030101010101" pitchFamily="2" charset="-122"/>
              </a:rPr>
              <a:t>as </a:t>
            </a:r>
            <a:r>
              <a:rPr lang="fr-FR" sz="2400" b="1" dirty="0">
                <a:latin typeface="+mj-lt"/>
                <a:ea typeface="Calibri" panose="020F0502020204030204" pitchFamily="34" charset="0"/>
                <a:cs typeface="SimSun" panose="02010600030101010101" pitchFamily="2" charset="-122"/>
              </a:rPr>
              <a:t>des SVT </a:t>
            </a:r>
            <a:endParaRPr lang="fr-FR" sz="2400" dirty="0">
              <a:effectLst/>
              <a:latin typeface="+mj-lt"/>
              <a:ea typeface="Calibri" panose="020F0502020204030204" pitchFamily="34" charset="0"/>
              <a:cs typeface="SimSun" panose="02010600030101010101" pitchFamily="2" charset="-122"/>
            </a:endParaRPr>
          </a:p>
        </p:txBody>
      </p:sp>
      <p:sp>
        <p:nvSpPr>
          <p:cNvPr id="3" name="Rectangle 2"/>
          <p:cNvSpPr/>
          <p:nvPr/>
        </p:nvSpPr>
        <p:spPr>
          <a:xfrm>
            <a:off x="130629" y="1245562"/>
            <a:ext cx="12061371" cy="5639942"/>
          </a:xfrm>
          <a:prstGeom prst="rect">
            <a:avLst/>
          </a:prstGeom>
        </p:spPr>
        <p:txBody>
          <a:bodyPr wrap="square">
            <a:spAutoFit/>
          </a:bodyPr>
          <a:lstStyle/>
          <a:p>
            <a:pPr marL="285750" indent="-285750" algn="just">
              <a:lnSpc>
                <a:spcPct val="107000"/>
              </a:lnSpc>
              <a:spcAft>
                <a:spcPts val="800"/>
              </a:spcAft>
              <a:buFont typeface="Wingdings" panose="05000000000000000000" pitchFamily="2" charset="2"/>
              <a:buChar char="v"/>
            </a:pPr>
            <a:r>
              <a:rPr lang="fr-FR" sz="2400" dirty="0" smtClean="0">
                <a:ea typeface="Calibri" panose="020F0502020204030204" pitchFamily="34" charset="0"/>
                <a:cs typeface="SimSun" panose="02010600030101010101" pitchFamily="2" charset="-122"/>
              </a:rPr>
              <a:t>Problématique des pratiques expérimentales: tjrs. défi </a:t>
            </a:r>
            <a:r>
              <a:rPr lang="fr-FR" sz="2400" dirty="0">
                <a:ea typeface="Calibri" panose="020F0502020204030204" pitchFamily="34" charset="0"/>
                <a:cs typeface="SimSun" panose="02010600030101010101" pitchFamily="2" charset="-122"/>
              </a:rPr>
              <a:t>majeur pour les milieux scolaires </a:t>
            </a:r>
            <a:r>
              <a:rPr lang="fr-FR" sz="2400" dirty="0" smtClean="0">
                <a:ea typeface="Calibri" panose="020F0502020204030204" pitchFamily="34" charset="0"/>
                <a:cs typeface="SimSun" panose="02010600030101010101" pitchFamily="2" charset="-122"/>
              </a:rPr>
              <a:t>africains;</a:t>
            </a:r>
          </a:p>
          <a:p>
            <a:pPr marL="285750" indent="-285750" algn="just">
              <a:lnSpc>
                <a:spcPct val="107000"/>
              </a:lnSpc>
              <a:spcAft>
                <a:spcPts val="800"/>
              </a:spcAft>
              <a:buFont typeface="Wingdings" panose="05000000000000000000" pitchFamily="2" charset="2"/>
              <a:buChar char="v"/>
            </a:pPr>
            <a:r>
              <a:rPr lang="fr-FR" sz="2400" dirty="0" smtClean="0"/>
              <a:t>Théorie emporte sur pratique contrairement à la </a:t>
            </a:r>
            <a:r>
              <a:rPr lang="fr-FR" sz="2400" dirty="0"/>
              <a:t>nature </a:t>
            </a:r>
            <a:r>
              <a:rPr lang="fr-FR" sz="2400" dirty="0" smtClean="0"/>
              <a:t>épistémologique des </a:t>
            </a:r>
            <a:r>
              <a:rPr lang="fr-FR" sz="2400" dirty="0"/>
              <a:t>savoirs </a:t>
            </a:r>
            <a:r>
              <a:rPr lang="fr-FR" sz="2400" dirty="0" smtClean="0"/>
              <a:t>disciplinaires retenus et objectifs</a:t>
            </a:r>
            <a:r>
              <a:rPr lang="en-US" sz="2400" dirty="0"/>
              <a:t> </a:t>
            </a:r>
            <a:r>
              <a:rPr lang="en-US" sz="2400" dirty="0" smtClean="0"/>
              <a:t>des programmes scolaires;</a:t>
            </a:r>
          </a:p>
          <a:p>
            <a:pPr marL="800100" lvl="1" indent="-342900" algn="just">
              <a:lnSpc>
                <a:spcPct val="107000"/>
              </a:lnSpc>
              <a:spcAft>
                <a:spcPts val="800"/>
              </a:spcAft>
              <a:buFont typeface="Wingdings" panose="05000000000000000000" pitchFamily="2" charset="2"/>
              <a:buChar char="ü"/>
            </a:pPr>
            <a:r>
              <a:rPr lang="fr-FR" sz="2400" dirty="0" smtClean="0"/>
              <a:t>Même si travaux </a:t>
            </a:r>
            <a:r>
              <a:rPr lang="fr-FR" sz="2400" dirty="0"/>
              <a:t>pratiques et des expérimentations </a:t>
            </a:r>
            <a:r>
              <a:rPr lang="fr-FR" sz="2400" dirty="0" smtClean="0"/>
              <a:t>suscitent tjrs un intérêt pour les apprenants de sciences;</a:t>
            </a:r>
          </a:p>
          <a:p>
            <a:pPr marL="800100" lvl="1" indent="-342900" algn="just">
              <a:spcAft>
                <a:spcPts val="800"/>
              </a:spcAft>
              <a:buFont typeface="Wingdings" panose="05000000000000000000" pitchFamily="2" charset="2"/>
              <a:buChar char="ü"/>
            </a:pPr>
            <a:r>
              <a:rPr lang="fr-FR" sz="2400" dirty="0" smtClean="0"/>
              <a:t>Kane (2011) « malgré les difficultés réelles d’apprentissage liées en partie au manque d’expérience, le rapport à l’expérimental et à la science de l’élève reste favorable » (p. 1);</a:t>
            </a:r>
          </a:p>
          <a:p>
            <a:pPr marL="285750" indent="-285750" algn="just">
              <a:lnSpc>
                <a:spcPct val="107000"/>
              </a:lnSpc>
              <a:spcAft>
                <a:spcPts val="800"/>
              </a:spcAft>
              <a:buFont typeface="Wingdings" panose="05000000000000000000" pitchFamily="2" charset="2"/>
              <a:buChar char="v"/>
            </a:pPr>
            <a:r>
              <a:rPr lang="fr-FR" sz="2400" dirty="0" smtClean="0"/>
              <a:t>Dans </a:t>
            </a:r>
            <a:r>
              <a:rPr lang="fr-FR" sz="2400" dirty="0"/>
              <a:t>le programme de SVT (mai </a:t>
            </a:r>
            <a:r>
              <a:rPr lang="fr-FR" sz="2400" dirty="0" smtClean="0"/>
              <a:t>2008), en classe </a:t>
            </a:r>
            <a:r>
              <a:rPr lang="fr-FR" sz="2400" dirty="0"/>
              <a:t>de 3</a:t>
            </a:r>
            <a:r>
              <a:rPr lang="fr-FR" sz="2400" baseline="30000" dirty="0"/>
              <a:t>e</a:t>
            </a:r>
            <a:r>
              <a:rPr lang="fr-FR" sz="2400" dirty="0"/>
              <a:t> de l’enseignement moyen général du </a:t>
            </a:r>
            <a:r>
              <a:rPr lang="fr-FR" sz="2400" dirty="0" smtClean="0"/>
              <a:t>Sénégal:</a:t>
            </a:r>
            <a:r>
              <a:rPr lang="fr-FR" sz="2400" dirty="0"/>
              <a:t> </a:t>
            </a:r>
            <a:r>
              <a:rPr lang="fr-FR" sz="2400" dirty="0" smtClean="0"/>
              <a:t>Prescription de proposer </a:t>
            </a:r>
            <a:r>
              <a:rPr lang="fr-FR" sz="2400" dirty="0"/>
              <a:t>une situation qui permettra aux élèves de « </a:t>
            </a:r>
            <a:r>
              <a:rPr lang="fr-FR" sz="2400" b="1" i="1" dirty="0"/>
              <a:t>réaliser un montage expérimental pour la production de yaourt, à partir d’un protocole</a:t>
            </a:r>
            <a:r>
              <a:rPr lang="fr-FR" sz="2400" i="1" dirty="0"/>
              <a:t> </a:t>
            </a:r>
            <a:r>
              <a:rPr lang="fr-FR" sz="2400" dirty="0"/>
              <a:t>» (MEN, 2008, p. 48). </a:t>
            </a:r>
          </a:p>
        </p:txBody>
      </p:sp>
      <p:sp>
        <p:nvSpPr>
          <p:cNvPr id="5" name="Ellipse 4"/>
          <p:cNvSpPr/>
          <p:nvPr/>
        </p:nvSpPr>
        <p:spPr>
          <a:xfrm>
            <a:off x="11388436" y="-1"/>
            <a:ext cx="8035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5/19</a:t>
            </a:r>
            <a:endParaRPr lang="fr-FR" sz="1400" b="1" dirty="0"/>
          </a:p>
        </p:txBody>
      </p:sp>
      <p:sp>
        <p:nvSpPr>
          <p:cNvPr id="6" name="Espace réservé du numéro de diapositive 5"/>
          <p:cNvSpPr>
            <a:spLocks noGrp="1"/>
          </p:cNvSpPr>
          <p:nvPr>
            <p:ph type="sldNum" sz="quarter" idx="12"/>
          </p:nvPr>
        </p:nvSpPr>
        <p:spPr/>
        <p:txBody>
          <a:bodyPr/>
          <a:lstStyle/>
          <a:p>
            <a:fld id="{D49A251C-D345-4729-A84A-53A19E2C7069}" type="slidenum">
              <a:rPr lang="fr-FR" smtClean="0"/>
              <a:t>5</a:t>
            </a:fld>
            <a:endParaRPr lang="fr-FR"/>
          </a:p>
        </p:txBody>
      </p:sp>
      <p:sp>
        <p:nvSpPr>
          <p:cNvPr id="8" name="Rectangle 7"/>
          <p:cNvSpPr/>
          <p:nvPr/>
        </p:nvSpPr>
        <p:spPr>
          <a:xfrm>
            <a:off x="6622473" y="658232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41837503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9" y="-24062"/>
            <a:ext cx="11257807" cy="830997"/>
          </a:xfrm>
          <a:prstGeom prst="rect">
            <a:avLst/>
          </a:prstGeom>
        </p:spPr>
        <p:txBody>
          <a:bodyPr wrap="square">
            <a:spAutoFit/>
          </a:bodyPr>
          <a:lstStyle/>
          <a:p>
            <a:pPr marL="342900" lvl="0" indent="-342900" algn="just">
              <a:spcAft>
                <a:spcPts val="0"/>
              </a:spcAft>
              <a:buFont typeface="+mj-lt"/>
              <a:buAutoNum type="arabicPeriod"/>
            </a:pPr>
            <a:r>
              <a:rPr lang="fr-FR" sz="2400" b="1" dirty="0">
                <a:latin typeface="Times New Roman" panose="02020603050405020304" pitchFamily="18" charset="0"/>
                <a:ea typeface="Calibri" panose="020F0502020204030204" pitchFamily="34" charset="0"/>
                <a:cs typeface="SimSun" panose="02010600030101010101" pitchFamily="2" charset="-122"/>
              </a:rPr>
              <a:t>P</a:t>
            </a:r>
            <a:r>
              <a:rPr lang="fr-FR" sz="2400" b="1" dirty="0" smtClean="0">
                <a:latin typeface="Times New Roman" panose="02020603050405020304" pitchFamily="18" charset="0"/>
                <a:ea typeface="Calibri" panose="020F0502020204030204" pitchFamily="34" charset="0"/>
                <a:cs typeface="SimSun" panose="02010600030101010101" pitchFamily="2" charset="-122"/>
              </a:rPr>
              <a:t>lace des pratiques expérimentales </a:t>
            </a:r>
            <a:r>
              <a:rPr lang="fr-FR" sz="2400" b="1" dirty="0">
                <a:latin typeface="Times New Roman" panose="02020603050405020304" pitchFamily="18" charset="0"/>
                <a:ea typeface="Calibri" panose="020F0502020204030204" pitchFamily="34" charset="0"/>
                <a:cs typeface="SimSun" panose="02010600030101010101" pitchFamily="2" charset="-122"/>
              </a:rPr>
              <a:t>dans l’enseignement sénégalais des sciences expérimentales : c</a:t>
            </a:r>
            <a:r>
              <a:rPr lang="fr-FR" sz="2400" b="1" dirty="0" smtClean="0">
                <a:latin typeface="Times New Roman" panose="02020603050405020304" pitchFamily="18" charset="0"/>
                <a:ea typeface="Calibri" panose="020F0502020204030204" pitchFamily="34" charset="0"/>
                <a:cs typeface="SimSun" panose="02010600030101010101" pitchFamily="2" charset="-122"/>
              </a:rPr>
              <a:t>as </a:t>
            </a:r>
            <a:r>
              <a:rPr lang="fr-FR" sz="2400" b="1" dirty="0">
                <a:latin typeface="Times New Roman" panose="02020603050405020304" pitchFamily="18" charset="0"/>
                <a:ea typeface="Calibri" panose="020F0502020204030204" pitchFamily="34" charset="0"/>
                <a:cs typeface="SimSun" panose="02010600030101010101" pitchFamily="2" charset="-122"/>
              </a:rPr>
              <a:t>des SVT </a:t>
            </a:r>
            <a:r>
              <a:rPr lang="fr-FR" sz="2400" b="1" dirty="0" smtClean="0">
                <a:latin typeface="Times New Roman" panose="02020603050405020304" pitchFamily="18" charset="0"/>
                <a:ea typeface="Calibri" panose="020F0502020204030204" pitchFamily="34" charset="0"/>
                <a:cs typeface="SimSun" panose="02010600030101010101" pitchFamily="2" charset="-122"/>
              </a:rPr>
              <a:t>(suite)</a:t>
            </a:r>
            <a:endParaRPr lang="fr-FR" sz="24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3" name="Rectangle 2"/>
          <p:cNvSpPr/>
          <p:nvPr/>
        </p:nvSpPr>
        <p:spPr>
          <a:xfrm>
            <a:off x="130629" y="1052385"/>
            <a:ext cx="12061371" cy="5814412"/>
          </a:xfrm>
          <a:prstGeom prst="rect">
            <a:avLst/>
          </a:prstGeom>
        </p:spPr>
        <p:txBody>
          <a:bodyPr wrap="square">
            <a:spAutoFit/>
          </a:bodyPr>
          <a:lstStyle/>
          <a:p>
            <a:pPr marL="800100" lvl="1" indent="-342900" algn="just">
              <a:lnSpc>
                <a:spcPct val="107000"/>
              </a:lnSpc>
              <a:spcAft>
                <a:spcPts val="800"/>
              </a:spcAft>
              <a:buFont typeface="Wingdings" panose="05000000000000000000" pitchFamily="2" charset="2"/>
              <a:buChar char="ü"/>
            </a:pPr>
            <a:r>
              <a:rPr lang="fr-FR" sz="2400" dirty="0"/>
              <a:t>Explicitement, placer les apprenants dans une situation leur permettant de mettre en œuvre un protocole expérimental </a:t>
            </a:r>
            <a:r>
              <a:rPr lang="fr-FR" sz="2400" dirty="0" smtClean="0"/>
              <a:t>de </a:t>
            </a:r>
            <a:r>
              <a:rPr lang="en-US" sz="2400" dirty="0" smtClean="0"/>
              <a:t>production </a:t>
            </a:r>
            <a:r>
              <a:rPr lang="fr-FR" sz="2400" dirty="0"/>
              <a:t>du </a:t>
            </a:r>
            <a:r>
              <a:rPr lang="fr-FR" sz="2400" dirty="0" smtClean="0"/>
              <a:t>yaourt;</a:t>
            </a:r>
          </a:p>
          <a:p>
            <a:pPr marL="800100" lvl="1" indent="-342900" algn="just">
              <a:lnSpc>
                <a:spcPct val="107000"/>
              </a:lnSpc>
              <a:spcAft>
                <a:spcPts val="800"/>
              </a:spcAft>
              <a:buFont typeface="Wingdings" panose="05000000000000000000" pitchFamily="2" charset="2"/>
              <a:buChar char="ü"/>
            </a:pPr>
            <a:r>
              <a:rPr lang="fr-FR" sz="2400" dirty="0" smtClean="0"/>
              <a:t>Toutefois</a:t>
            </a:r>
            <a:r>
              <a:rPr lang="fr-FR" sz="2400" dirty="0"/>
              <a:t>, les prescriptions </a:t>
            </a:r>
            <a:r>
              <a:rPr lang="fr-FR" sz="2400" dirty="0" smtClean="0"/>
              <a:t>n’indiquent </a:t>
            </a:r>
            <a:r>
              <a:rPr lang="fr-FR" sz="2400" dirty="0"/>
              <a:t>pas explicitement comment concevoir un tel </a:t>
            </a:r>
            <a:r>
              <a:rPr lang="fr-FR" sz="2400" dirty="0" smtClean="0"/>
              <a:t>protocole;</a:t>
            </a:r>
          </a:p>
          <a:p>
            <a:pPr marL="800100" lvl="1" indent="-342900" algn="just">
              <a:lnSpc>
                <a:spcPct val="107000"/>
              </a:lnSpc>
              <a:spcAft>
                <a:spcPts val="800"/>
              </a:spcAft>
              <a:buFont typeface="Wingdings" panose="05000000000000000000" pitchFamily="2" charset="2"/>
              <a:buChar char="ü"/>
            </a:pPr>
            <a:r>
              <a:rPr lang="fr-FR" sz="2400" dirty="0" smtClean="0"/>
              <a:t>De </a:t>
            </a:r>
            <a:r>
              <a:rPr lang="fr-FR" sz="2400" dirty="0"/>
              <a:t>plus, il n’est pas fréquent de rencontrer dans les manuels scolaires un tel protocole </a:t>
            </a:r>
            <a:r>
              <a:rPr lang="fr-FR" sz="2400" dirty="0" smtClean="0"/>
              <a:t>expérimentation;</a:t>
            </a:r>
          </a:p>
          <a:p>
            <a:pPr marL="285750" indent="-285750" algn="just">
              <a:lnSpc>
                <a:spcPct val="107000"/>
              </a:lnSpc>
              <a:spcAft>
                <a:spcPts val="800"/>
              </a:spcAft>
              <a:buFont typeface="Wingdings" panose="05000000000000000000" pitchFamily="2" charset="2"/>
              <a:buChar char="v"/>
            </a:pPr>
            <a:r>
              <a:rPr lang="fr-FR" sz="2400" dirty="0" smtClean="0"/>
              <a:t>Par </a:t>
            </a:r>
            <a:r>
              <a:rPr lang="fr-FR" sz="2400" dirty="0"/>
              <a:t>contre, </a:t>
            </a:r>
            <a:r>
              <a:rPr lang="fr-FR" sz="2400" dirty="0" smtClean="0"/>
              <a:t>fréquent </a:t>
            </a:r>
            <a:r>
              <a:rPr lang="fr-FR" sz="2400" dirty="0"/>
              <a:t>ou même quotidien, pour les élèves, de </a:t>
            </a:r>
            <a:r>
              <a:rPr lang="fr-FR" sz="2400" dirty="0" smtClean="0"/>
              <a:t>les observer;</a:t>
            </a:r>
          </a:p>
          <a:p>
            <a:pPr marL="800100" lvl="1" indent="-342900" algn="just">
              <a:lnSpc>
                <a:spcPct val="107000"/>
              </a:lnSpc>
              <a:spcAft>
                <a:spcPts val="800"/>
              </a:spcAft>
              <a:buFont typeface="Wingdings" panose="05000000000000000000" pitchFamily="2" charset="2"/>
              <a:buChar char="ü"/>
            </a:pPr>
            <a:r>
              <a:rPr lang="fr-FR" sz="2400" dirty="0" smtClean="0"/>
              <a:t>S’inspirer de telles pratiques en enquêtant</a:t>
            </a:r>
            <a:r>
              <a:rPr lang="en-US" sz="2400" dirty="0" smtClean="0"/>
              <a:t>, </a:t>
            </a:r>
            <a:r>
              <a:rPr lang="fr-FR" sz="2400" dirty="0" smtClean="0"/>
              <a:t>auprès de vendeurs de lait caillé, industries laitières, parents, etc.), pour élaborer un protocole expérimental adapté ;</a:t>
            </a:r>
          </a:p>
          <a:p>
            <a:pPr marL="800100" lvl="1" indent="-342900" algn="just">
              <a:lnSpc>
                <a:spcPct val="107000"/>
              </a:lnSpc>
              <a:spcAft>
                <a:spcPts val="800"/>
              </a:spcAft>
              <a:buFont typeface="Wingdings" panose="05000000000000000000" pitchFamily="2" charset="2"/>
              <a:buChar char="ü"/>
            </a:pPr>
            <a:r>
              <a:rPr lang="fr-FR" sz="2400" dirty="0" smtClean="0"/>
              <a:t>Mettre en </a:t>
            </a:r>
            <a:r>
              <a:rPr lang="fr-FR" sz="2400" dirty="0"/>
              <a:t>œuvre d’un tel protocole </a:t>
            </a:r>
            <a:r>
              <a:rPr lang="fr-FR" sz="2400" dirty="0" smtClean="0"/>
              <a:t>=susciter </a:t>
            </a:r>
            <a:r>
              <a:rPr lang="fr-FR" sz="2400" dirty="0"/>
              <a:t>la motivation des </a:t>
            </a:r>
            <a:r>
              <a:rPr lang="fr-FR" sz="2400" dirty="0" smtClean="0"/>
              <a:t>élèves et placer </a:t>
            </a:r>
            <a:r>
              <a:rPr lang="fr-FR" sz="2400" dirty="0"/>
              <a:t>le sujet d'étude dans un contexte </a:t>
            </a:r>
            <a:r>
              <a:rPr lang="fr-FR" sz="2400" dirty="0" smtClean="0"/>
              <a:t>signifiant (</a:t>
            </a:r>
            <a:r>
              <a:rPr lang="fr-FR" sz="2400" dirty="0" err="1" smtClean="0"/>
              <a:t>Thiaw</a:t>
            </a:r>
            <a:r>
              <a:rPr lang="fr-FR" sz="2400" dirty="0"/>
              <a:t>, s.d). </a:t>
            </a:r>
            <a:endParaRPr lang="fr-FR" sz="2400" dirty="0" smtClean="0"/>
          </a:p>
          <a:p>
            <a:pPr marL="342900" indent="-342900" algn="just">
              <a:lnSpc>
                <a:spcPct val="107000"/>
              </a:lnSpc>
              <a:spcAft>
                <a:spcPts val="800"/>
              </a:spcAft>
              <a:buFont typeface="Wingdings" panose="05000000000000000000" pitchFamily="2" charset="2"/>
              <a:buChar char="Ø"/>
            </a:pPr>
            <a:r>
              <a:rPr lang="fr-FR" sz="2400" dirty="0" smtClean="0"/>
              <a:t>===» </a:t>
            </a:r>
            <a:r>
              <a:rPr lang="fr-FR" sz="2400" b="1" dirty="0" smtClean="0"/>
              <a:t>pratiques </a:t>
            </a:r>
            <a:r>
              <a:rPr lang="fr-FR" sz="2400" b="1" dirty="0"/>
              <a:t>effectives </a:t>
            </a:r>
            <a:r>
              <a:rPr lang="fr-FR" sz="2400" dirty="0"/>
              <a:t>(</a:t>
            </a:r>
            <a:r>
              <a:rPr lang="fr-FR" sz="2400" dirty="0" err="1"/>
              <a:t>Sy</a:t>
            </a:r>
            <a:r>
              <a:rPr lang="fr-FR" sz="2400" dirty="0"/>
              <a:t>, 2016</a:t>
            </a:r>
            <a:r>
              <a:rPr lang="fr-FR" sz="2400" dirty="0" smtClean="0"/>
              <a:t>)</a:t>
            </a:r>
            <a:endParaRPr lang="fr-FR" sz="2400" dirty="0"/>
          </a:p>
        </p:txBody>
      </p:sp>
      <p:sp>
        <p:nvSpPr>
          <p:cNvPr id="5" name="Ellipse 4"/>
          <p:cNvSpPr/>
          <p:nvPr/>
        </p:nvSpPr>
        <p:spPr>
          <a:xfrm>
            <a:off x="11388436" y="-1"/>
            <a:ext cx="8035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6/19</a:t>
            </a:r>
            <a:endParaRPr lang="fr-FR" sz="1400" b="1" dirty="0"/>
          </a:p>
        </p:txBody>
      </p:sp>
      <p:sp>
        <p:nvSpPr>
          <p:cNvPr id="6" name="Espace réservé du numéro de diapositive 5"/>
          <p:cNvSpPr>
            <a:spLocks noGrp="1"/>
          </p:cNvSpPr>
          <p:nvPr>
            <p:ph type="sldNum" sz="quarter" idx="12"/>
          </p:nvPr>
        </p:nvSpPr>
        <p:spPr/>
        <p:txBody>
          <a:bodyPr/>
          <a:lstStyle/>
          <a:p>
            <a:fld id="{D49A251C-D345-4729-A84A-53A19E2C7069}" type="slidenum">
              <a:rPr lang="fr-FR" smtClean="0"/>
              <a:t>6</a:t>
            </a:fld>
            <a:endParaRPr lang="fr-FR"/>
          </a:p>
        </p:txBody>
      </p:sp>
      <p:sp>
        <p:nvSpPr>
          <p:cNvPr id="8" name="Rectangle 7"/>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304470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9" y="-63251"/>
            <a:ext cx="11257807" cy="923330"/>
          </a:xfrm>
          <a:prstGeom prst="rect">
            <a:avLst/>
          </a:prstGeom>
        </p:spPr>
        <p:txBody>
          <a:bodyPr wrap="square">
            <a:spAutoFit/>
          </a:bodyPr>
          <a:lstStyle/>
          <a:p>
            <a:pPr marL="342900" indent="-342900" algn="just">
              <a:buFont typeface="+mj-lt"/>
              <a:buAutoNum type="arabicPeriod"/>
            </a:pPr>
            <a:r>
              <a:rPr lang="fr-FR" sz="2600" b="1" dirty="0">
                <a:latin typeface="+mj-lt"/>
                <a:ea typeface="Calibri" panose="020F0502020204030204" pitchFamily="34" charset="0"/>
                <a:cs typeface="SimSun" panose="02010600030101010101" pitchFamily="2" charset="-122"/>
              </a:rPr>
              <a:t>P</a:t>
            </a:r>
            <a:r>
              <a:rPr lang="fr-FR" sz="2600" b="1" dirty="0" smtClean="0">
                <a:latin typeface="+mj-lt"/>
                <a:ea typeface="Calibri" panose="020F0502020204030204" pitchFamily="34" charset="0"/>
                <a:cs typeface="SimSun" panose="02010600030101010101" pitchFamily="2" charset="-122"/>
              </a:rPr>
              <a:t>lace des pratiques expérimentales </a:t>
            </a:r>
            <a:r>
              <a:rPr lang="fr-FR" sz="2600" b="1" dirty="0">
                <a:latin typeface="+mj-lt"/>
                <a:ea typeface="Calibri" panose="020F0502020204030204" pitchFamily="34" charset="0"/>
                <a:cs typeface="SimSun" panose="02010600030101010101" pitchFamily="2" charset="-122"/>
              </a:rPr>
              <a:t>dans l’enseignement sénégalais des sciences expérimentales : c</a:t>
            </a:r>
            <a:r>
              <a:rPr lang="fr-FR" sz="2600" b="1" dirty="0" smtClean="0">
                <a:latin typeface="+mj-lt"/>
                <a:ea typeface="Calibri" panose="020F0502020204030204" pitchFamily="34" charset="0"/>
                <a:cs typeface="SimSun" panose="02010600030101010101" pitchFamily="2" charset="-122"/>
              </a:rPr>
              <a:t>as </a:t>
            </a:r>
            <a:r>
              <a:rPr lang="fr-FR" sz="2600" b="1" dirty="0">
                <a:latin typeface="+mj-lt"/>
                <a:ea typeface="Calibri" panose="020F0502020204030204" pitchFamily="34" charset="0"/>
                <a:cs typeface="SimSun" panose="02010600030101010101" pitchFamily="2" charset="-122"/>
              </a:rPr>
              <a:t>des SVT </a:t>
            </a:r>
            <a:r>
              <a:rPr lang="fr-FR" sz="2800" b="1" dirty="0">
                <a:latin typeface="Times New Roman" panose="02020603050405020304" pitchFamily="18" charset="0"/>
                <a:ea typeface="Calibri" panose="020F0502020204030204" pitchFamily="34" charset="0"/>
                <a:cs typeface="SimSun" panose="02010600030101010101" pitchFamily="2" charset="-122"/>
              </a:rPr>
              <a:t>(suite et fin</a:t>
            </a:r>
            <a:r>
              <a:rPr lang="fr-FR" sz="2800" b="1" dirty="0" smtClean="0">
                <a:latin typeface="Times New Roman" panose="02020603050405020304" pitchFamily="18" charset="0"/>
                <a:ea typeface="Calibri" panose="020F0502020204030204" pitchFamily="34" charset="0"/>
                <a:cs typeface="SimSun" panose="02010600030101010101" pitchFamily="2" charset="-122"/>
              </a:rPr>
              <a:t>)</a:t>
            </a:r>
            <a:endParaRPr lang="fr-FR" sz="2800" dirty="0">
              <a:latin typeface="Calibri" panose="020F0502020204030204" pitchFamily="34" charset="0"/>
              <a:ea typeface="Calibri" panose="020F0502020204030204" pitchFamily="34" charset="0"/>
              <a:cs typeface="SimSun" panose="02010600030101010101" pitchFamily="2" charset="-122"/>
            </a:endParaRPr>
          </a:p>
        </p:txBody>
      </p:sp>
      <p:sp>
        <p:nvSpPr>
          <p:cNvPr id="3" name="Rectangle 2"/>
          <p:cNvSpPr/>
          <p:nvPr/>
        </p:nvSpPr>
        <p:spPr>
          <a:xfrm>
            <a:off x="130629" y="1245562"/>
            <a:ext cx="12061371" cy="256595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t>Donc, il y a nécessité et possibilité de faire une </a:t>
            </a:r>
            <a:r>
              <a:rPr lang="fr-FR" sz="2400" b="1" dirty="0"/>
              <a:t>transposition didactique </a:t>
            </a:r>
            <a:r>
              <a:rPr lang="fr-FR" sz="2400" dirty="0"/>
              <a:t>des pratiques sociales de référence en </a:t>
            </a:r>
            <a:r>
              <a:rPr lang="fr-FR" sz="2400" b="1" dirty="0"/>
              <a:t>objet d’enseignement </a:t>
            </a:r>
            <a:r>
              <a:rPr lang="fr-FR" sz="2400" dirty="0"/>
              <a:t>de la production du </a:t>
            </a:r>
            <a:r>
              <a:rPr lang="fr-FR" sz="2400" dirty="0" smtClean="0"/>
              <a:t>yaourt===» mais à partir du savoir à enseigner du programme: fermentation, un autre moyen de se procurer de l’</a:t>
            </a:r>
            <a:r>
              <a:rPr lang="fr-FR" sz="2400" dirty="0"/>
              <a:t>é</a:t>
            </a:r>
            <a:r>
              <a:rPr lang="fr-FR" sz="2400" dirty="0" smtClean="0"/>
              <a:t>nergie (leçon n° 5 du programme sénégalais mai, 2008). </a:t>
            </a:r>
            <a:endParaRPr lang="en-US" sz="2400" dirty="0"/>
          </a:p>
          <a:p>
            <a:pPr>
              <a:lnSpc>
                <a:spcPct val="107000"/>
              </a:lnSpc>
              <a:spcAft>
                <a:spcPts val="800"/>
              </a:spcAft>
            </a:pPr>
            <a:endParaRPr lang="fr-FR" sz="24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4" name="Rectangle 3"/>
          <p:cNvSpPr/>
          <p:nvPr/>
        </p:nvSpPr>
        <p:spPr>
          <a:xfrm>
            <a:off x="339634" y="3245026"/>
            <a:ext cx="11852366" cy="954107"/>
          </a:xfrm>
          <a:prstGeom prst="rect">
            <a:avLst/>
          </a:prstGeom>
        </p:spPr>
        <p:txBody>
          <a:bodyPr wrap="square">
            <a:spAutoFit/>
          </a:bodyPr>
          <a:lstStyle/>
          <a:p>
            <a:pPr lvl="0">
              <a:spcAft>
                <a:spcPts val="0"/>
              </a:spcAft>
            </a:pPr>
            <a:r>
              <a:rPr lang="fr-FR" sz="2800" b="1" dirty="0" smtClean="0">
                <a:latin typeface="+mj-lt"/>
                <a:ea typeface="Calibri" panose="020F0502020204030204" pitchFamily="34" charset="0"/>
                <a:cs typeface="SimSun" panose="02010600030101010101" pitchFamily="2" charset="-122"/>
              </a:rPr>
              <a:t>2.1. Processus de mise en œuvre d’un objet d’enseignement</a:t>
            </a:r>
            <a:r>
              <a:rPr lang="fr-FR" sz="2800" b="1" dirty="0">
                <a:latin typeface="+mj-lt"/>
                <a:ea typeface="Calibri" panose="020F0502020204030204" pitchFamily="34" charset="0"/>
                <a:cs typeface="SimSun" panose="02010600030101010101" pitchFamily="2" charset="-122"/>
              </a:rPr>
              <a:t> : </a:t>
            </a:r>
            <a:r>
              <a:rPr lang="fr-FR" sz="2800" b="1" dirty="0" smtClean="0">
                <a:latin typeface="+mj-lt"/>
                <a:ea typeface="Calibri" panose="020F0502020204030204" pitchFamily="34" charset="0"/>
                <a:cs typeface="SimSun" panose="02010600030101010101" pitchFamily="2" charset="-122"/>
              </a:rPr>
              <a:t>nécessité d’une transposition didactique</a:t>
            </a:r>
            <a:endParaRPr lang="fr-FR" sz="2000" dirty="0">
              <a:latin typeface="+mj-lt"/>
              <a:ea typeface="Calibri" panose="020F0502020204030204" pitchFamily="34" charset="0"/>
              <a:cs typeface="SimSun" panose="02010600030101010101" pitchFamily="2" charset="-122"/>
            </a:endParaRPr>
          </a:p>
        </p:txBody>
      </p:sp>
      <p:sp>
        <p:nvSpPr>
          <p:cNvPr id="5" name="Rectangle 4"/>
          <p:cNvSpPr/>
          <p:nvPr/>
        </p:nvSpPr>
        <p:spPr>
          <a:xfrm>
            <a:off x="223073" y="4317291"/>
            <a:ext cx="2560730" cy="712470"/>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2800" b="1" dirty="0">
                <a:effectLst/>
                <a:latin typeface="Times New Roman" panose="02020603050405020304" pitchFamily="18" charset="0"/>
                <a:ea typeface="Calibri" panose="020F0502020204030204" pitchFamily="34" charset="0"/>
                <a:cs typeface="SimSun" panose="02010600030101010101" pitchFamily="2" charset="-122"/>
              </a:rPr>
              <a:t>Objet de savoir</a:t>
            </a:r>
            <a:r>
              <a:rPr lang="fr-FR" sz="2800" dirty="0">
                <a:effectLst/>
                <a:latin typeface="Times New Roman" panose="02020603050405020304" pitchFamily="18" charset="0"/>
                <a:ea typeface="Calibri" panose="020F0502020204030204" pitchFamily="34" charset="0"/>
                <a:cs typeface="SimSun" panose="02010600030101010101" pitchFamily="2" charset="-122"/>
              </a:rPr>
              <a:t> </a:t>
            </a:r>
            <a:endParaRPr lang="fr-FR" dirty="0">
              <a:effectLst/>
              <a:ea typeface="Calibri" panose="020F0502020204030204" pitchFamily="34" charset="0"/>
              <a:cs typeface="SimSun" panose="02010600030101010101" pitchFamily="2" charset="-122"/>
            </a:endParaRPr>
          </a:p>
        </p:txBody>
      </p:sp>
      <p:sp>
        <p:nvSpPr>
          <p:cNvPr id="6" name="Zone de texte 5"/>
          <p:cNvSpPr txBox="1"/>
          <p:nvPr/>
        </p:nvSpPr>
        <p:spPr>
          <a:xfrm>
            <a:off x="130629" y="4983318"/>
            <a:ext cx="2889372" cy="108561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fr-FR" dirty="0">
                <a:effectLst/>
                <a:latin typeface="Times New Roman" panose="02020603050405020304" pitchFamily="18" charset="0"/>
                <a:ea typeface="Calibri" panose="020F0502020204030204" pitchFamily="34" charset="0"/>
                <a:cs typeface="SimSun" panose="02010600030101010101" pitchFamily="2" charset="-122"/>
              </a:rPr>
              <a:t>(Savoir savant, pratiques &amp; valeurs sociales de référence)</a:t>
            </a:r>
            <a:endParaRPr lang="fr-FR"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7" name="Flèche droite 6"/>
          <p:cNvSpPr/>
          <p:nvPr/>
        </p:nvSpPr>
        <p:spPr>
          <a:xfrm>
            <a:off x="2804294" y="4281845"/>
            <a:ext cx="1836094" cy="834662"/>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dirty="0">
                <a:ln>
                  <a:noFill/>
                </a:ln>
                <a:solidFill>
                  <a:schemeClr val="tx1"/>
                </a:solidFill>
                <a:effectLst>
                  <a:outerShdw blurRad="38100" dist="25400" dir="5400000" algn="ctr">
                    <a:srgbClr val="6E747A">
                      <a:alpha val="43000"/>
                    </a:srgbClr>
                  </a:outerShdw>
                </a:effectLst>
                <a:latin typeface="Times New Roman" panose="02020603050405020304" pitchFamily="18" charset="0"/>
                <a:ea typeface="Calibri" panose="020F0502020204030204" pitchFamily="34" charset="0"/>
                <a:cs typeface="SimSun" panose="02010600030101010101" pitchFamily="2" charset="-122"/>
              </a:rPr>
              <a:t>Transposition didactique externe</a:t>
            </a:r>
            <a:endParaRPr lang="fr-FR" sz="2000" dirty="0">
              <a:solidFill>
                <a:schemeClr val="tx1"/>
              </a:solidFill>
              <a:effectLst/>
              <a:ea typeface="Calibri" panose="020F0502020204030204" pitchFamily="34" charset="0"/>
              <a:cs typeface="SimSun" panose="02010600030101010101" pitchFamily="2" charset="-122"/>
            </a:endParaRPr>
          </a:p>
        </p:txBody>
      </p:sp>
      <p:sp>
        <p:nvSpPr>
          <p:cNvPr id="8" name="Rectangle 7"/>
          <p:cNvSpPr/>
          <p:nvPr/>
        </p:nvSpPr>
        <p:spPr>
          <a:xfrm>
            <a:off x="4640388" y="4298949"/>
            <a:ext cx="3012896" cy="712470"/>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lgDash"/>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2800" b="1" dirty="0">
                <a:effectLst/>
                <a:latin typeface="Times New Roman" panose="02020603050405020304" pitchFamily="18" charset="0"/>
                <a:ea typeface="Calibri" panose="020F0502020204030204" pitchFamily="34" charset="0"/>
                <a:cs typeface="SimSun" panose="02010600030101010101" pitchFamily="2" charset="-122"/>
              </a:rPr>
              <a:t>Savoir à enseigner </a:t>
            </a:r>
            <a:endParaRPr lang="fr-FR"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9" name="Zone de texte 6"/>
          <p:cNvSpPr txBox="1"/>
          <p:nvPr/>
        </p:nvSpPr>
        <p:spPr>
          <a:xfrm>
            <a:off x="4336868" y="5055223"/>
            <a:ext cx="3892731" cy="124401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fr-FR" dirty="0">
                <a:effectLst/>
                <a:latin typeface="Times New Roman" panose="02020603050405020304" pitchFamily="18" charset="0"/>
                <a:ea typeface="Calibri" panose="020F0502020204030204" pitchFamily="34" charset="0"/>
                <a:cs typeface="SimSun" panose="02010600030101010101" pitchFamily="2" charset="-122"/>
              </a:rPr>
              <a:t>(Savoir dépersonnalisé, décontextualisé, mis en texte, publicité, organisé…dans les programmes, guides, manuels scolaires)</a:t>
            </a:r>
            <a:endParaRPr lang="fr-FR"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10" name="Rectangle 9"/>
          <p:cNvSpPr/>
          <p:nvPr/>
        </p:nvSpPr>
        <p:spPr>
          <a:xfrm>
            <a:off x="9414834" y="4263917"/>
            <a:ext cx="2646535" cy="819218"/>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lgDash"/>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800"/>
              </a:spcAft>
            </a:pPr>
            <a:r>
              <a:rPr lang="fr-FR" sz="2800" b="1" dirty="0">
                <a:effectLst/>
                <a:latin typeface="Times New Roman" panose="02020603050405020304" pitchFamily="18" charset="0"/>
                <a:ea typeface="Calibri" panose="020F0502020204030204" pitchFamily="34" charset="0"/>
                <a:cs typeface="SimSun" panose="02010600030101010101" pitchFamily="2" charset="-122"/>
              </a:rPr>
              <a:t>Objet d’enseignement </a:t>
            </a:r>
            <a:endParaRPr lang="fr-FR"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11" name="Flèche droite 10"/>
          <p:cNvSpPr/>
          <p:nvPr/>
        </p:nvSpPr>
        <p:spPr>
          <a:xfrm>
            <a:off x="7655569" y="4267320"/>
            <a:ext cx="1746202" cy="834662"/>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dirty="0">
                <a:ln>
                  <a:noFill/>
                </a:ln>
                <a:solidFill>
                  <a:schemeClr val="tx1"/>
                </a:solidFill>
                <a:effectLst>
                  <a:outerShdw blurRad="38100" dist="25400" dir="5400000" algn="ctr">
                    <a:srgbClr val="6E747A">
                      <a:alpha val="43000"/>
                    </a:srgbClr>
                  </a:outerShdw>
                </a:effectLst>
                <a:latin typeface="Times New Roman" panose="02020603050405020304" pitchFamily="18" charset="0"/>
                <a:ea typeface="Calibri" panose="020F0502020204030204" pitchFamily="34" charset="0"/>
                <a:cs typeface="SimSun" panose="02010600030101010101" pitchFamily="2" charset="-122"/>
              </a:rPr>
              <a:t>Transposition didactique externe</a:t>
            </a:r>
            <a:endParaRPr lang="fr-FR" sz="2000" dirty="0">
              <a:solidFill>
                <a:schemeClr val="tx1"/>
              </a:solidFill>
              <a:effectLst/>
              <a:ea typeface="Calibri" panose="020F0502020204030204" pitchFamily="34" charset="0"/>
              <a:cs typeface="SimSun" panose="02010600030101010101" pitchFamily="2" charset="-122"/>
            </a:endParaRPr>
          </a:p>
        </p:txBody>
      </p:sp>
      <p:sp>
        <p:nvSpPr>
          <p:cNvPr id="12" name="Zone de texte 8"/>
          <p:cNvSpPr txBox="1"/>
          <p:nvPr/>
        </p:nvSpPr>
        <p:spPr>
          <a:xfrm>
            <a:off x="8948057" y="5112017"/>
            <a:ext cx="3243943" cy="11338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fr-FR" dirty="0">
                <a:effectLst/>
                <a:latin typeface="Times New Roman" panose="02020603050405020304" pitchFamily="18" charset="0"/>
                <a:ea typeface="Calibri" panose="020F0502020204030204" pitchFamily="34" charset="0"/>
                <a:cs typeface="SimSun" panose="02010600030101010101" pitchFamily="2" charset="-122"/>
              </a:rPr>
              <a:t>(</a:t>
            </a:r>
            <a:r>
              <a:rPr lang="fr-FR" dirty="0" smtClean="0">
                <a:effectLst/>
                <a:latin typeface="Times New Roman" panose="02020603050405020304" pitchFamily="18" charset="0"/>
                <a:ea typeface="Calibri" panose="020F0502020204030204" pitchFamily="34" charset="0"/>
                <a:cs typeface="SimSun" panose="02010600030101010101" pitchFamily="2" charset="-122"/>
              </a:rPr>
              <a:t>Savoir enseigné, </a:t>
            </a:r>
            <a:r>
              <a:rPr lang="fr-FR" dirty="0" err="1">
                <a:effectLst/>
                <a:latin typeface="Times New Roman" panose="02020603050405020304" pitchFamily="18" charset="0"/>
                <a:ea typeface="Calibri" panose="020F0502020204030204" pitchFamily="34" charset="0"/>
                <a:cs typeface="SimSun" panose="02010600030101010101" pitchFamily="2" charset="-122"/>
              </a:rPr>
              <a:t>recontextualisé</a:t>
            </a:r>
            <a:r>
              <a:rPr lang="fr-FR" dirty="0">
                <a:effectLst/>
                <a:latin typeface="Times New Roman" panose="02020603050405020304" pitchFamily="18" charset="0"/>
                <a:ea typeface="Calibri" panose="020F0502020204030204" pitchFamily="34" charset="0"/>
                <a:cs typeface="SimSun" panose="02010600030101010101" pitchFamily="2" charset="-122"/>
              </a:rPr>
              <a:t>, </a:t>
            </a:r>
            <a:r>
              <a:rPr lang="fr-FR" dirty="0" smtClean="0">
                <a:effectLst/>
                <a:latin typeface="Times New Roman" panose="02020603050405020304" pitchFamily="18" charset="0"/>
                <a:ea typeface="Calibri" panose="020F0502020204030204" pitchFamily="34" charset="0"/>
                <a:cs typeface="SimSun" panose="02010600030101010101" pitchFamily="2" charset="-122"/>
              </a:rPr>
              <a:t>organisé, </a:t>
            </a:r>
            <a:r>
              <a:rPr lang="fr-FR" dirty="0">
                <a:effectLst/>
                <a:latin typeface="Times New Roman" panose="02020603050405020304" pitchFamily="18" charset="0"/>
                <a:ea typeface="Calibri" panose="020F0502020204030204" pitchFamily="34" charset="0"/>
                <a:cs typeface="SimSun" panose="02010600030101010101" pitchFamily="2" charset="-122"/>
              </a:rPr>
              <a:t>structuré…dans </a:t>
            </a:r>
            <a:r>
              <a:rPr lang="fr-FR" dirty="0" smtClean="0">
                <a:effectLst/>
                <a:latin typeface="Times New Roman" panose="02020603050405020304" pitchFamily="18" charset="0"/>
                <a:ea typeface="Calibri" panose="020F0502020204030204" pitchFamily="34" charset="0"/>
                <a:cs typeface="SimSun" panose="02010600030101010101" pitchFamily="2" charset="-122"/>
              </a:rPr>
              <a:t>des </a:t>
            </a:r>
            <a:r>
              <a:rPr lang="fr-FR" dirty="0">
                <a:effectLst/>
                <a:latin typeface="Times New Roman" panose="02020603050405020304" pitchFamily="18" charset="0"/>
                <a:ea typeface="Calibri" panose="020F0502020204030204" pitchFamily="34" charset="0"/>
                <a:cs typeface="SimSun" panose="02010600030101010101" pitchFamily="2" charset="-122"/>
              </a:rPr>
              <a:t>séquences du cours)</a:t>
            </a:r>
            <a:endParaRPr lang="fr-FR"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13" name="Rectangle 12"/>
          <p:cNvSpPr/>
          <p:nvPr/>
        </p:nvSpPr>
        <p:spPr>
          <a:xfrm>
            <a:off x="2246813" y="6171600"/>
            <a:ext cx="8948056" cy="507831"/>
          </a:xfrm>
          <a:prstGeom prst="rect">
            <a:avLst/>
          </a:prstGeom>
        </p:spPr>
        <p:txBody>
          <a:bodyPr wrap="square">
            <a:spAutoFit/>
          </a:bodyPr>
          <a:lstStyle/>
          <a:p>
            <a:pPr algn="ctr">
              <a:lnSpc>
                <a:spcPct val="150000"/>
              </a:lnSpc>
              <a:spcAft>
                <a:spcPts val="0"/>
              </a:spcAft>
            </a:pPr>
            <a:r>
              <a:rPr lang="fr-FR" sz="2000" b="1" dirty="0">
                <a:latin typeface="Times New Roman" panose="02020603050405020304" pitchFamily="18" charset="0"/>
                <a:ea typeface="Calibri" panose="020F0502020204030204" pitchFamily="34" charset="0"/>
                <a:cs typeface="SimSun" panose="02010600030101010101" pitchFamily="2" charset="-122"/>
              </a:rPr>
              <a:t>Figure </a:t>
            </a:r>
            <a:r>
              <a:rPr lang="fr-FR" sz="2000" b="1" dirty="0" smtClean="0">
                <a:latin typeface="Times New Roman" panose="02020603050405020304" pitchFamily="18" charset="0"/>
                <a:ea typeface="Calibri" panose="020F0502020204030204" pitchFamily="34" charset="0"/>
                <a:cs typeface="SimSun" panose="02010600030101010101" pitchFamily="2" charset="-122"/>
              </a:rPr>
              <a:t>1</a:t>
            </a:r>
            <a:r>
              <a:rPr lang="fr-FR" sz="2000" dirty="0" smtClean="0">
                <a:latin typeface="Times New Roman" panose="02020603050405020304" pitchFamily="18" charset="0"/>
                <a:ea typeface="Calibri" panose="020F0502020204030204" pitchFamily="34" charset="0"/>
                <a:cs typeface="SimSun" panose="02010600030101010101" pitchFamily="2" charset="-122"/>
              </a:rPr>
              <a:t>: </a:t>
            </a:r>
            <a:r>
              <a:rPr lang="fr-FR" sz="2000" dirty="0">
                <a:latin typeface="Times New Roman" panose="02020603050405020304" pitchFamily="18" charset="0"/>
                <a:ea typeface="Calibri" panose="020F0502020204030204" pitchFamily="34" charset="0"/>
                <a:cs typeface="SimSun" panose="02010600030101010101" pitchFamily="2" charset="-122"/>
              </a:rPr>
              <a:t>mise en œuvre d’un objet d’enseignement par la transposition didactique</a:t>
            </a:r>
            <a:endParaRPr lang="fr-FR" dirty="0">
              <a:latin typeface="Calibri" panose="020F0502020204030204" pitchFamily="34" charset="0"/>
              <a:ea typeface="Calibri" panose="020F0502020204030204" pitchFamily="34" charset="0"/>
              <a:cs typeface="SimSun" panose="02010600030101010101" pitchFamily="2" charset="-122"/>
            </a:endParaRPr>
          </a:p>
        </p:txBody>
      </p:sp>
      <p:sp>
        <p:nvSpPr>
          <p:cNvPr id="15" name="Ellipse 14"/>
          <p:cNvSpPr/>
          <p:nvPr/>
        </p:nvSpPr>
        <p:spPr>
          <a:xfrm>
            <a:off x="11388436" y="-1"/>
            <a:ext cx="8035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7/19</a:t>
            </a:r>
            <a:endParaRPr lang="fr-FR" sz="1400" b="1" dirty="0"/>
          </a:p>
        </p:txBody>
      </p:sp>
      <p:sp>
        <p:nvSpPr>
          <p:cNvPr id="16" name="Espace réservé du numéro de diapositive 15"/>
          <p:cNvSpPr>
            <a:spLocks noGrp="1"/>
          </p:cNvSpPr>
          <p:nvPr>
            <p:ph type="sldNum" sz="quarter" idx="12"/>
          </p:nvPr>
        </p:nvSpPr>
        <p:spPr/>
        <p:txBody>
          <a:bodyPr/>
          <a:lstStyle/>
          <a:p>
            <a:fld id="{D49A251C-D345-4729-A84A-53A19E2C7069}" type="slidenum">
              <a:rPr lang="fr-FR" smtClean="0"/>
              <a:t>7</a:t>
            </a:fld>
            <a:endParaRPr lang="fr-FR"/>
          </a:p>
        </p:txBody>
      </p:sp>
      <p:sp>
        <p:nvSpPr>
          <p:cNvPr id="18" name="Rectangle 17"/>
          <p:cNvSpPr/>
          <p:nvPr/>
        </p:nvSpPr>
        <p:spPr>
          <a:xfrm>
            <a:off x="6622473" y="661003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10841849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arn(inVertical)">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1000"/>
                                        <p:tgtEl>
                                          <p:spTgt spid="10"/>
                                        </p:tgtEl>
                                      </p:cBhvr>
                                    </p:animEffect>
                                    <p:anim calcmode="lin" valueType="num">
                                      <p:cBhvr>
                                        <p:cTn id="60" dur="1000" fill="hold"/>
                                        <p:tgtEl>
                                          <p:spTgt spid="10"/>
                                        </p:tgtEl>
                                        <p:attrNameLst>
                                          <p:attrName>ppt_x</p:attrName>
                                        </p:attrNameLst>
                                      </p:cBhvr>
                                      <p:tavLst>
                                        <p:tav tm="0">
                                          <p:val>
                                            <p:strVal val="#ppt_x"/>
                                          </p:val>
                                        </p:tav>
                                        <p:tav tm="100000">
                                          <p:val>
                                            <p:strVal val="#ppt_x"/>
                                          </p:val>
                                        </p:tav>
                                      </p:tavLst>
                                    </p:anim>
                                    <p:anim calcmode="lin" valueType="num">
                                      <p:cBhvr>
                                        <p:cTn id="6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animBg="1"/>
      <p:bldP spid="9" grpId="0" animBg="1"/>
      <p:bldP spid="10" grpId="0" animBg="1"/>
      <p:bldP spid="11" grpId="0" animBg="1"/>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02674" y="849086"/>
            <a:ext cx="2220686" cy="80612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400" dirty="0" smtClean="0">
                <a:latin typeface="Times New Roman" panose="02020603050405020304" pitchFamily="18" charset="0"/>
                <a:ea typeface="Calibri" panose="020F0502020204030204" pitchFamily="34" charset="0"/>
                <a:cs typeface="SimSun" panose="02010600030101010101" pitchFamily="2" charset="-122"/>
              </a:rPr>
              <a:t>Savoirs savants</a:t>
            </a:r>
            <a:endParaRPr lang="fr-FR" sz="2400" dirty="0"/>
          </a:p>
        </p:txBody>
      </p:sp>
      <p:sp>
        <p:nvSpPr>
          <p:cNvPr id="4" name="Rectangle 3"/>
          <p:cNvSpPr/>
          <p:nvPr/>
        </p:nvSpPr>
        <p:spPr>
          <a:xfrm>
            <a:off x="7069961" y="940688"/>
            <a:ext cx="2865120" cy="7669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400" dirty="0" smtClean="0">
                <a:effectLst/>
                <a:latin typeface="Times New Roman" panose="02020603050405020304" pitchFamily="18" charset="0"/>
                <a:ea typeface="Calibri" panose="020F0502020204030204" pitchFamily="34" charset="0"/>
                <a:cs typeface="SimSun" panose="02010600030101010101" pitchFamily="2" charset="-122"/>
              </a:rPr>
              <a:t>Pratiques &amp; valeurs sociales de référence</a:t>
            </a:r>
            <a:endParaRPr lang="fr-FR" sz="2400" dirty="0"/>
          </a:p>
        </p:txBody>
      </p:sp>
      <p:sp>
        <p:nvSpPr>
          <p:cNvPr id="6" name="Rectangle 5"/>
          <p:cNvSpPr/>
          <p:nvPr/>
        </p:nvSpPr>
        <p:spPr>
          <a:xfrm>
            <a:off x="4397826" y="1938715"/>
            <a:ext cx="2575594" cy="61942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07000"/>
              </a:lnSpc>
              <a:spcAft>
                <a:spcPts val="800"/>
              </a:spcAft>
            </a:pPr>
            <a:r>
              <a:rPr lang="fr-FR" sz="2400" b="1" dirty="0" smtClean="0">
                <a:latin typeface="Times New Roman" panose="02020603050405020304" pitchFamily="18" charset="0"/>
                <a:ea typeface="Calibri" panose="020F0502020204030204" pitchFamily="34" charset="0"/>
                <a:cs typeface="SimSun" panose="02010600030101010101" pitchFamily="2" charset="-122"/>
              </a:rPr>
              <a:t>Savoir à enseigner </a:t>
            </a:r>
            <a:endParaRPr lang="fr-FR" sz="24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8" name="Rectangle 7"/>
          <p:cNvSpPr/>
          <p:nvPr/>
        </p:nvSpPr>
        <p:spPr>
          <a:xfrm>
            <a:off x="4344506" y="4163723"/>
            <a:ext cx="2575594" cy="73152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07000"/>
              </a:lnSpc>
              <a:spcAft>
                <a:spcPts val="800"/>
              </a:spcAft>
            </a:pPr>
            <a:r>
              <a:rPr lang="fr-FR" sz="2400" b="1" dirty="0" smtClean="0">
                <a:latin typeface="Times New Roman" panose="02020603050405020304" pitchFamily="18" charset="0"/>
                <a:ea typeface="Calibri" panose="020F0502020204030204" pitchFamily="34" charset="0"/>
                <a:cs typeface="SimSun" panose="02010600030101010101" pitchFamily="2" charset="-122"/>
              </a:rPr>
              <a:t>Savoirs enseignés </a:t>
            </a:r>
            <a:endParaRPr lang="fr-FR" sz="24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10" name="Rectangle 9"/>
          <p:cNvSpPr/>
          <p:nvPr/>
        </p:nvSpPr>
        <p:spPr>
          <a:xfrm>
            <a:off x="4370684" y="3002523"/>
            <a:ext cx="2575594" cy="68067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spcAft>
                <a:spcPts val="800"/>
              </a:spcAft>
            </a:pPr>
            <a:r>
              <a:rPr lang="fr-FR" sz="2400" b="1" dirty="0" smtClean="0">
                <a:latin typeface="Times New Roman" panose="02020603050405020304" pitchFamily="18" charset="0"/>
                <a:ea typeface="Calibri" panose="020F0502020204030204" pitchFamily="34" charset="0"/>
                <a:cs typeface="SimSun" panose="02010600030101010101" pitchFamily="2" charset="-122"/>
              </a:rPr>
              <a:t>Objet d’enseignement</a:t>
            </a:r>
            <a:endParaRPr lang="fr-FR" sz="24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11" name="Rectangle 10"/>
          <p:cNvSpPr/>
          <p:nvPr/>
        </p:nvSpPr>
        <p:spPr>
          <a:xfrm>
            <a:off x="4291682" y="5378817"/>
            <a:ext cx="2575594" cy="73152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07000"/>
              </a:lnSpc>
              <a:spcAft>
                <a:spcPts val="800"/>
              </a:spcAft>
            </a:pPr>
            <a:r>
              <a:rPr lang="fr-FR" sz="2400" b="1" dirty="0" smtClean="0">
                <a:latin typeface="Times New Roman" panose="02020603050405020304" pitchFamily="18" charset="0"/>
                <a:ea typeface="Calibri" panose="020F0502020204030204" pitchFamily="34" charset="0"/>
                <a:cs typeface="SimSun" panose="02010600030101010101" pitchFamily="2" charset="-122"/>
              </a:rPr>
              <a:t>Savoirs appris (assimilés) </a:t>
            </a:r>
            <a:endParaRPr lang="fr-FR" sz="24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12" name="Flèche vers le bas 11"/>
          <p:cNvSpPr/>
          <p:nvPr/>
        </p:nvSpPr>
        <p:spPr>
          <a:xfrm>
            <a:off x="5473336" y="2581574"/>
            <a:ext cx="212287" cy="4093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5473336" y="3698609"/>
            <a:ext cx="212287" cy="448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5473336" y="4915988"/>
            <a:ext cx="173099" cy="448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à trois pointes 17"/>
          <p:cNvSpPr/>
          <p:nvPr/>
        </p:nvSpPr>
        <p:spPr>
          <a:xfrm flipV="1">
            <a:off x="3997234" y="1047115"/>
            <a:ext cx="3093753" cy="857793"/>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7069961" y="1754049"/>
            <a:ext cx="3698320" cy="369332"/>
          </a:xfrm>
          <a:prstGeom prst="rect">
            <a:avLst/>
          </a:prstGeom>
        </p:spPr>
        <p:txBody>
          <a:bodyPr wrap="none">
            <a:spAutoFit/>
          </a:bodyPr>
          <a:lstStyle/>
          <a:p>
            <a:r>
              <a:rPr lang="fr-FR" b="1" dirty="0" smtClean="0">
                <a:latin typeface="Calibri" panose="020F0502020204030204" pitchFamily="34" charset="0"/>
                <a:ea typeface="Calibri" panose="020F0502020204030204" pitchFamily="34" charset="0"/>
                <a:cs typeface="Times New Roman" panose="02020603050405020304" pitchFamily="18" charset="0"/>
              </a:rPr>
              <a:t>travail </a:t>
            </a:r>
            <a:r>
              <a:rPr lang="fr-FR" b="1" dirty="0">
                <a:latin typeface="Calibri" panose="020F0502020204030204" pitchFamily="34" charset="0"/>
                <a:ea typeface="Calibri" panose="020F0502020204030204" pitchFamily="34" charset="0"/>
                <a:cs typeface="Times New Roman" panose="02020603050405020304" pitchFamily="18" charset="0"/>
              </a:rPr>
              <a:t>du concepteur du programme </a:t>
            </a:r>
            <a:endParaRPr lang="fr-FR" b="1" dirty="0"/>
          </a:p>
        </p:txBody>
      </p:sp>
      <p:sp>
        <p:nvSpPr>
          <p:cNvPr id="20" name="Rectangle 19"/>
          <p:cNvSpPr/>
          <p:nvPr/>
        </p:nvSpPr>
        <p:spPr>
          <a:xfrm>
            <a:off x="7069961" y="2431942"/>
            <a:ext cx="2330766"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cs typeface="Times New Roman" panose="02020603050405020304" pitchFamily="18" charset="0"/>
              </a:rPr>
              <a:t>travail de l’enseignant </a:t>
            </a:r>
            <a:endParaRPr lang="fr-FR" b="1" dirty="0"/>
          </a:p>
        </p:txBody>
      </p:sp>
      <p:sp>
        <p:nvSpPr>
          <p:cNvPr id="21" name="Rectangle 20"/>
          <p:cNvSpPr/>
          <p:nvPr/>
        </p:nvSpPr>
        <p:spPr>
          <a:xfrm>
            <a:off x="6895530" y="5001022"/>
            <a:ext cx="1736501" cy="375552"/>
          </a:xfrm>
          <a:prstGeom prst="rect">
            <a:avLst/>
          </a:prstGeom>
        </p:spPr>
        <p:txBody>
          <a:bodyPr wrap="none">
            <a:spAutoFit/>
          </a:bodyPr>
          <a:lstStyle/>
          <a:p>
            <a:pPr>
              <a:lnSpc>
                <a:spcPct val="107000"/>
              </a:lnSpc>
              <a:spcAft>
                <a:spcPts val="800"/>
              </a:spcAft>
            </a:pPr>
            <a:r>
              <a:rPr lang="fr-FR" b="1" dirty="0">
                <a:latin typeface="Calibri" panose="020F0502020204030204" pitchFamily="34" charset="0"/>
                <a:ea typeface="Calibri" panose="020F0502020204030204" pitchFamily="34" charset="0"/>
                <a:cs typeface="Times New Roman" panose="02020603050405020304" pitchFamily="18" charset="0"/>
              </a:rPr>
              <a:t>travail de l’élève</a:t>
            </a:r>
          </a:p>
        </p:txBody>
      </p:sp>
      <p:sp>
        <p:nvSpPr>
          <p:cNvPr id="22" name="Rectangle 21"/>
          <p:cNvSpPr/>
          <p:nvPr/>
        </p:nvSpPr>
        <p:spPr>
          <a:xfrm>
            <a:off x="6978386" y="3620358"/>
            <a:ext cx="3105081" cy="923330"/>
          </a:xfrm>
          <a:prstGeom prst="rect">
            <a:avLst/>
          </a:prstGeom>
        </p:spPr>
        <p:txBody>
          <a:bodyPr wrap="none">
            <a:spAutoFit/>
          </a:bodyPr>
          <a:lstStyle/>
          <a:p>
            <a:r>
              <a:rPr lang="fr-FR" b="1" dirty="0">
                <a:latin typeface="Calibri" panose="020F0502020204030204" pitchFamily="34" charset="0"/>
                <a:ea typeface="Calibri" panose="020F0502020204030204" pitchFamily="34" charset="0"/>
                <a:cs typeface="Times New Roman" panose="02020603050405020304" pitchFamily="18" charset="0"/>
              </a:rPr>
              <a:t>travail de l’enseignant </a:t>
            </a:r>
            <a:endParaRPr lang="fr-FR" b="1" dirty="0" smtClean="0">
              <a:latin typeface="Calibri" panose="020F0502020204030204" pitchFamily="34" charset="0"/>
              <a:ea typeface="Calibri" panose="020F0502020204030204" pitchFamily="34" charset="0"/>
              <a:cs typeface="Times New Roman" panose="02020603050405020304" pitchFamily="18" charset="0"/>
            </a:endParaRPr>
          </a:p>
          <a:p>
            <a:r>
              <a:rPr lang="fr-FR" b="1" dirty="0">
                <a:latin typeface="Calibri" panose="020F0502020204030204" pitchFamily="34" charset="0"/>
                <a:cs typeface="Times New Roman" panose="02020603050405020304" pitchFamily="18" charset="0"/>
              </a:rPr>
              <a:t>a</a:t>
            </a:r>
            <a:r>
              <a:rPr lang="fr-FR" b="1" dirty="0" smtClean="0">
                <a:latin typeface="Calibri" panose="020F0502020204030204" pitchFamily="34" charset="0"/>
                <a:cs typeface="Times New Roman" panose="02020603050405020304" pitchFamily="18" charset="0"/>
              </a:rPr>
              <a:t>vec la collaboration de l’élève</a:t>
            </a:r>
          </a:p>
          <a:p>
            <a:r>
              <a:rPr lang="fr-FR" b="1" dirty="0" smtClean="0">
                <a:latin typeface="Calibri" panose="020F0502020204030204" pitchFamily="34" charset="0"/>
                <a:cs typeface="Times New Roman" panose="02020603050405020304" pitchFamily="18" charset="0"/>
              </a:rPr>
              <a:t>==» contrat didactique</a:t>
            </a:r>
            <a:endParaRPr lang="fr-FR" b="1" dirty="0"/>
          </a:p>
        </p:txBody>
      </p:sp>
      <p:cxnSp>
        <p:nvCxnSpPr>
          <p:cNvPr id="24" name="Connecteur droit avec flèche 23"/>
          <p:cNvCxnSpPr/>
          <p:nvPr/>
        </p:nvCxnSpPr>
        <p:spPr>
          <a:xfrm>
            <a:off x="10646229" y="940688"/>
            <a:ext cx="12449" cy="465394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Connecteur droit avec flèche 24"/>
          <p:cNvCxnSpPr/>
          <p:nvPr/>
        </p:nvCxnSpPr>
        <p:spPr>
          <a:xfrm flipH="1">
            <a:off x="1640932" y="849086"/>
            <a:ext cx="65201" cy="46547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Rectangle 27"/>
          <p:cNvSpPr/>
          <p:nvPr/>
        </p:nvSpPr>
        <p:spPr>
          <a:xfrm>
            <a:off x="668493" y="5536567"/>
            <a:ext cx="2547364"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fr-FR" b="1" dirty="0">
                <a:latin typeface="Calibri" panose="020F0502020204030204" pitchFamily="34" charset="0"/>
                <a:ea typeface="Calibri" panose="020F0502020204030204" pitchFamily="34" charset="0"/>
                <a:cs typeface="Times New Roman" panose="02020603050405020304" pitchFamily="18" charset="0"/>
              </a:rPr>
              <a:t>Activité de didactisation </a:t>
            </a:r>
            <a:endParaRPr lang="fr-FR" b="1" dirty="0"/>
          </a:p>
        </p:txBody>
      </p:sp>
      <p:sp>
        <p:nvSpPr>
          <p:cNvPr id="29" name="Rectangle 28"/>
          <p:cNvSpPr/>
          <p:nvPr/>
        </p:nvSpPr>
        <p:spPr>
          <a:xfrm>
            <a:off x="9584595" y="5594636"/>
            <a:ext cx="2463751" cy="37555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a:lnSpc>
                <a:spcPct val="107000"/>
              </a:lnSpc>
              <a:spcAft>
                <a:spcPts val="800"/>
              </a:spcAft>
            </a:pPr>
            <a:r>
              <a:rPr lang="fr-FR" b="1" dirty="0">
                <a:latin typeface="Calibri" panose="020F0502020204030204" pitchFamily="34" charset="0"/>
                <a:ea typeface="Calibri" panose="020F0502020204030204" pitchFamily="34" charset="0"/>
                <a:cs typeface="Times New Roman" panose="02020603050405020304" pitchFamily="18" charset="0"/>
              </a:rPr>
              <a:t>Activité d’axiologisation</a:t>
            </a:r>
          </a:p>
        </p:txBody>
      </p:sp>
      <p:sp>
        <p:nvSpPr>
          <p:cNvPr id="31" name="Flèche vers le bas 30"/>
          <p:cNvSpPr/>
          <p:nvPr/>
        </p:nvSpPr>
        <p:spPr>
          <a:xfrm>
            <a:off x="3533594" y="1667481"/>
            <a:ext cx="804982" cy="3461639"/>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
        <p:nvSpPr>
          <p:cNvPr id="32" name="ZoneTexte 31"/>
          <p:cNvSpPr txBox="1"/>
          <p:nvPr/>
        </p:nvSpPr>
        <p:spPr>
          <a:xfrm>
            <a:off x="3844199" y="1679556"/>
            <a:ext cx="232840" cy="3499016"/>
          </a:xfrm>
          <a:prstGeom prst="rect">
            <a:avLst/>
          </a:prstGeom>
          <a:noFill/>
        </p:spPr>
        <p:txBody>
          <a:bodyPr wrap="square" rtlCol="0">
            <a:spAutoFit/>
          </a:bodyPr>
          <a:lstStyle/>
          <a:p>
            <a:r>
              <a:rPr lang="fr-FR" sz="900" dirty="0" smtClean="0">
                <a:latin typeface="Arial Black" panose="020B0A04020102020204" pitchFamily="34" charset="0"/>
              </a:rPr>
              <a:t>Transposition</a:t>
            </a:r>
          </a:p>
          <a:p>
            <a:r>
              <a:rPr lang="fr-FR" sz="900" dirty="0" smtClean="0">
                <a:latin typeface="Arial Black" panose="020B0A04020102020204" pitchFamily="34" charset="0"/>
              </a:rPr>
              <a:t> didactique </a:t>
            </a:r>
            <a:endParaRPr lang="fr-FR" sz="900" dirty="0">
              <a:latin typeface="Arial Black" panose="020B0A04020102020204" pitchFamily="34" charset="0"/>
            </a:endParaRPr>
          </a:p>
        </p:txBody>
      </p:sp>
      <p:sp>
        <p:nvSpPr>
          <p:cNvPr id="35" name="Rectangle 34"/>
          <p:cNvSpPr/>
          <p:nvPr/>
        </p:nvSpPr>
        <p:spPr>
          <a:xfrm>
            <a:off x="1162594" y="6053243"/>
            <a:ext cx="10084526" cy="646331"/>
          </a:xfrm>
          <a:prstGeom prst="rect">
            <a:avLst/>
          </a:prstGeom>
        </p:spPr>
        <p:txBody>
          <a:bodyPr wrap="square">
            <a:spAutoFit/>
          </a:bodyPr>
          <a:lstStyle/>
          <a:p>
            <a:pPr marL="457200" algn="ctr">
              <a:spcAft>
                <a:spcPts val="0"/>
              </a:spcAft>
            </a:pPr>
            <a:r>
              <a:rPr lang="fr-FR" dirty="0">
                <a:latin typeface="Times New Roman" panose="02020603050405020304" pitchFamily="18" charset="0"/>
                <a:ea typeface="Calibri" panose="020F0502020204030204" pitchFamily="34" charset="0"/>
                <a:cs typeface="SimSun" panose="02010600030101010101" pitchFamily="2" charset="-122"/>
              </a:rPr>
              <a:t>Figure </a:t>
            </a:r>
            <a:r>
              <a:rPr lang="fr-FR" dirty="0" smtClean="0">
                <a:latin typeface="Times New Roman" panose="02020603050405020304" pitchFamily="18" charset="0"/>
                <a:ea typeface="Calibri" panose="020F0502020204030204" pitchFamily="34" charset="0"/>
                <a:cs typeface="SimSun" panose="02010600030101010101" pitchFamily="2" charset="-122"/>
              </a:rPr>
              <a:t>2</a:t>
            </a:r>
            <a:r>
              <a:rPr lang="fr-FR" dirty="0">
                <a:latin typeface="Times New Roman" panose="02020603050405020304" pitchFamily="18" charset="0"/>
                <a:ea typeface="Calibri" panose="020F0502020204030204" pitchFamily="34" charset="0"/>
                <a:cs typeface="SimSun" panose="02010600030101010101" pitchFamily="2" charset="-122"/>
              </a:rPr>
              <a:t> : activités de didactisation et d’axiologisation autour du savoir</a:t>
            </a:r>
            <a:endParaRPr lang="fr-FR" dirty="0" smtClean="0">
              <a:effectLst/>
              <a:latin typeface="Calibri" panose="020F0502020204030204" pitchFamily="34" charset="0"/>
              <a:ea typeface="Calibri" panose="020F0502020204030204" pitchFamily="34" charset="0"/>
              <a:cs typeface="SimSun" panose="02010600030101010101" pitchFamily="2" charset="-122"/>
            </a:endParaRPr>
          </a:p>
          <a:p>
            <a:pPr marL="457200" algn="ctr">
              <a:spcAft>
                <a:spcPts val="0"/>
              </a:spcAft>
            </a:pPr>
            <a:r>
              <a:rPr lang="fr-FR" dirty="0">
                <a:latin typeface="Times New Roman" panose="02020603050405020304" pitchFamily="18" charset="0"/>
                <a:ea typeface="Calibri" panose="020F0502020204030204" pitchFamily="34" charset="0"/>
                <a:cs typeface="SimSun" panose="02010600030101010101" pitchFamily="2" charset="-122"/>
              </a:rPr>
              <a:t>Adapté de Develay (1995, p. 27)</a:t>
            </a:r>
            <a:endParaRPr lang="fr-FR"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23" name="Rectangle 22"/>
          <p:cNvSpPr/>
          <p:nvPr/>
        </p:nvSpPr>
        <p:spPr>
          <a:xfrm>
            <a:off x="195943" y="-60378"/>
            <a:ext cx="11538857" cy="1169551"/>
          </a:xfrm>
          <a:prstGeom prst="rect">
            <a:avLst/>
          </a:prstGeom>
        </p:spPr>
        <p:txBody>
          <a:bodyPr wrap="square">
            <a:spAutoFit/>
          </a:bodyPr>
          <a:lstStyle/>
          <a:p>
            <a:r>
              <a:rPr lang="fr-FR" sz="2600" b="1" dirty="0" smtClean="0">
                <a:latin typeface="+mj-lt"/>
                <a:ea typeface="Calibri" panose="020F0502020204030204" pitchFamily="34" charset="0"/>
                <a:cs typeface="SimSun" panose="02010600030101010101" pitchFamily="2" charset="-122"/>
              </a:rPr>
              <a:t>2.1. Processus de mise en œuvre d’un objet d’enseignement</a:t>
            </a:r>
            <a:r>
              <a:rPr lang="fr-FR" sz="2600" b="1" dirty="0">
                <a:latin typeface="+mj-lt"/>
                <a:ea typeface="Calibri" panose="020F0502020204030204" pitchFamily="34" charset="0"/>
                <a:cs typeface="SimSun" panose="02010600030101010101" pitchFamily="2" charset="-122"/>
              </a:rPr>
              <a:t> : </a:t>
            </a:r>
            <a:r>
              <a:rPr lang="fr-FR" sz="2600" b="1" dirty="0" smtClean="0">
                <a:latin typeface="+mj-lt"/>
                <a:ea typeface="Calibri" panose="020F0502020204030204" pitchFamily="34" charset="0"/>
                <a:cs typeface="SimSun" panose="02010600030101010101" pitchFamily="2" charset="-122"/>
              </a:rPr>
              <a:t>nécessité d’une transposition didactique (</a:t>
            </a:r>
            <a:r>
              <a:rPr lang="fr-FR" sz="2600" b="1" dirty="0">
                <a:latin typeface="+mj-lt"/>
                <a:ea typeface="Calibri" panose="020F0502020204030204" pitchFamily="34" charset="0"/>
                <a:cs typeface="SimSun" panose="02010600030101010101" pitchFamily="2" charset="-122"/>
              </a:rPr>
              <a:t>suite)</a:t>
            </a:r>
            <a:endParaRPr lang="fr-FR" sz="2600" dirty="0">
              <a:latin typeface="+mj-lt"/>
              <a:ea typeface="Calibri" panose="020F0502020204030204" pitchFamily="34" charset="0"/>
              <a:cs typeface="SimSun" panose="02010600030101010101" pitchFamily="2" charset="-122"/>
            </a:endParaRPr>
          </a:p>
          <a:p>
            <a:pPr lvl="0">
              <a:spcAft>
                <a:spcPts val="0"/>
              </a:spcAft>
            </a:pPr>
            <a:endParaRPr lang="fr-FR" dirty="0">
              <a:latin typeface="Calibri" panose="020F0502020204030204" pitchFamily="34" charset="0"/>
              <a:ea typeface="Calibri" panose="020F0502020204030204" pitchFamily="34" charset="0"/>
              <a:cs typeface="SimSun" panose="02010600030101010101" pitchFamily="2" charset="-122"/>
            </a:endParaRPr>
          </a:p>
        </p:txBody>
      </p:sp>
      <p:sp>
        <p:nvSpPr>
          <p:cNvPr id="2" name="ZoneTexte 1"/>
          <p:cNvSpPr txBox="1"/>
          <p:nvPr/>
        </p:nvSpPr>
        <p:spPr>
          <a:xfrm>
            <a:off x="10692001" y="1754049"/>
            <a:ext cx="1542228" cy="646331"/>
          </a:xfrm>
          <a:prstGeom prst="rect">
            <a:avLst/>
          </a:prstGeom>
          <a:noFill/>
        </p:spPr>
        <p:txBody>
          <a:bodyPr wrap="square" rtlCol="0">
            <a:spAutoFit/>
          </a:bodyPr>
          <a:lstStyle/>
          <a:p>
            <a:r>
              <a:rPr lang="fr-FR" b="1" dirty="0" smtClean="0"/>
              <a:t>Rigueur didactique</a:t>
            </a:r>
            <a:endParaRPr lang="fr-FR" b="1" dirty="0"/>
          </a:p>
        </p:txBody>
      </p:sp>
      <p:sp>
        <p:nvSpPr>
          <p:cNvPr id="26" name="ZoneTexte 25"/>
          <p:cNvSpPr txBox="1"/>
          <p:nvPr/>
        </p:nvSpPr>
        <p:spPr>
          <a:xfrm>
            <a:off x="1656001" y="1841987"/>
            <a:ext cx="2106726" cy="646331"/>
          </a:xfrm>
          <a:prstGeom prst="rect">
            <a:avLst/>
          </a:prstGeom>
          <a:noFill/>
        </p:spPr>
        <p:txBody>
          <a:bodyPr wrap="square" rtlCol="0">
            <a:spAutoFit/>
          </a:bodyPr>
          <a:lstStyle/>
          <a:p>
            <a:r>
              <a:rPr lang="fr-FR" b="1" dirty="0" smtClean="0"/>
              <a:t>Vigilance épistémologique </a:t>
            </a:r>
            <a:endParaRPr lang="fr-FR" b="1" dirty="0"/>
          </a:p>
        </p:txBody>
      </p:sp>
      <p:sp>
        <p:nvSpPr>
          <p:cNvPr id="30" name="Ellipse 29"/>
          <p:cNvSpPr/>
          <p:nvPr/>
        </p:nvSpPr>
        <p:spPr>
          <a:xfrm>
            <a:off x="11388436" y="-1"/>
            <a:ext cx="8035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8/19</a:t>
            </a:r>
            <a:endParaRPr lang="fr-FR" sz="1400" b="1" dirty="0"/>
          </a:p>
        </p:txBody>
      </p:sp>
      <p:sp>
        <p:nvSpPr>
          <p:cNvPr id="5" name="Espace réservé du numéro de diapositive 4"/>
          <p:cNvSpPr>
            <a:spLocks noGrp="1"/>
          </p:cNvSpPr>
          <p:nvPr>
            <p:ph type="sldNum" sz="quarter" idx="12"/>
          </p:nvPr>
        </p:nvSpPr>
        <p:spPr/>
        <p:txBody>
          <a:bodyPr/>
          <a:lstStyle/>
          <a:p>
            <a:fld id="{D49A251C-D345-4729-A84A-53A19E2C7069}" type="slidenum">
              <a:rPr lang="fr-FR" smtClean="0"/>
              <a:t>8</a:t>
            </a:fld>
            <a:endParaRPr lang="fr-FR"/>
          </a:p>
        </p:txBody>
      </p:sp>
      <p:sp>
        <p:nvSpPr>
          <p:cNvPr id="33" name="Rectangle 32"/>
          <p:cNvSpPr/>
          <p:nvPr/>
        </p:nvSpPr>
        <p:spPr>
          <a:xfrm>
            <a:off x="7097671" y="6623891"/>
            <a:ext cx="5122039" cy="276999"/>
          </a:xfrm>
          <a:prstGeom prst="rect">
            <a:avLst/>
          </a:prstGeom>
        </p:spPr>
        <p:txBody>
          <a:bodyPr wrap="square">
            <a:spAutoFit/>
          </a:bodyPr>
          <a:lstStyle/>
          <a:p>
            <a:r>
              <a:rPr lang="fr-FR" sz="1200" dirty="0">
                <a:latin typeface="+mj-lt"/>
                <a:ea typeface="Calibri" panose="020F0502020204030204" pitchFamily="34" charset="0"/>
              </a:rPr>
              <a:t>Diouf, P. B. (</a:t>
            </a:r>
            <a:r>
              <a:rPr lang="fr-FR" sz="1200" dirty="0" smtClean="0">
                <a:latin typeface="+mj-lt"/>
                <a:ea typeface="Calibri" panose="020F0502020204030204" pitchFamily="34" charset="0"/>
              </a:rPr>
              <a:t>2022)</a:t>
            </a:r>
            <a:r>
              <a:rPr lang="fr-FR" sz="1200" b="1" dirty="0" smtClean="0">
                <a:solidFill>
                  <a:schemeClr val="accent6"/>
                </a:solidFill>
                <a:latin typeface="+mj-lt"/>
              </a:rPr>
              <a:t>, </a:t>
            </a:r>
            <a:r>
              <a:rPr lang="fr-FR" sz="1200" b="1" dirty="0" smtClean="0">
                <a:solidFill>
                  <a:schemeClr val="accent6"/>
                </a:solidFill>
                <a:latin typeface="+mj-lt"/>
              </a:rPr>
              <a:t>6e Colloque RAIFFET, 4-8 juillet 2022, Libreville</a:t>
            </a:r>
            <a:endParaRPr lang="fr-FR" sz="1200" dirty="0">
              <a:latin typeface="+mj-lt"/>
            </a:endParaRPr>
          </a:p>
        </p:txBody>
      </p:sp>
    </p:spTree>
    <p:extLst>
      <p:ext uri="{BB962C8B-B14F-4D97-AF65-F5344CB8AC3E}">
        <p14:creationId xmlns:p14="http://schemas.microsoft.com/office/powerpoint/2010/main" val="3542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arn(inVertic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arn(inVertical)">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barn(inVertical)">
                                      <p:cBhvr>
                                        <p:cTn id="71" dur="5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barn(inVertical)">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barn(inVertical)">
                                      <p:cBhvr>
                                        <p:cTn id="81" dur="500"/>
                                        <p:tgtEl>
                                          <p:spTgt spid="22"/>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barn(inVertical)">
                                      <p:cBhvr>
                                        <p:cTn id="86" dur="500"/>
                                        <p:tgtEl>
                                          <p:spTgt spid="21"/>
                                        </p:tgtEl>
                                      </p:cBhvr>
                                    </p:animEffect>
                                  </p:childTnLst>
                                </p:cTn>
                              </p:par>
                              <p:par>
                                <p:cTn id="87" presetID="42"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1000"/>
                                        <p:tgtEl>
                                          <p:spTgt spid="31"/>
                                        </p:tgtEl>
                                      </p:cBhvr>
                                    </p:animEffect>
                                    <p:anim calcmode="lin" valueType="num">
                                      <p:cBhvr>
                                        <p:cTn id="90" dur="1000" fill="hold"/>
                                        <p:tgtEl>
                                          <p:spTgt spid="31"/>
                                        </p:tgtEl>
                                        <p:attrNameLst>
                                          <p:attrName>ppt_x</p:attrName>
                                        </p:attrNameLst>
                                      </p:cBhvr>
                                      <p:tavLst>
                                        <p:tav tm="0">
                                          <p:val>
                                            <p:strVal val="#ppt_x"/>
                                          </p:val>
                                        </p:tav>
                                        <p:tav tm="100000">
                                          <p:val>
                                            <p:strVal val="#ppt_x"/>
                                          </p:val>
                                        </p:tav>
                                      </p:tavLst>
                                    </p:anim>
                                    <p:anim calcmode="lin" valueType="num">
                                      <p:cBhvr>
                                        <p:cTn id="91" dur="1000" fill="hold"/>
                                        <p:tgtEl>
                                          <p:spTgt spid="31"/>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fade">
                                      <p:cBhvr>
                                        <p:cTn id="94" dur="1000"/>
                                        <p:tgtEl>
                                          <p:spTgt spid="32"/>
                                        </p:tgtEl>
                                      </p:cBhvr>
                                    </p:animEffect>
                                    <p:anim calcmode="lin" valueType="num">
                                      <p:cBhvr>
                                        <p:cTn id="95" dur="1000" fill="hold"/>
                                        <p:tgtEl>
                                          <p:spTgt spid="32"/>
                                        </p:tgtEl>
                                        <p:attrNameLst>
                                          <p:attrName>ppt_x</p:attrName>
                                        </p:attrNameLst>
                                      </p:cBhvr>
                                      <p:tavLst>
                                        <p:tav tm="0">
                                          <p:val>
                                            <p:strVal val="#ppt_x"/>
                                          </p:val>
                                        </p:tav>
                                        <p:tav tm="100000">
                                          <p:val>
                                            <p:strVal val="#ppt_x"/>
                                          </p:val>
                                        </p:tav>
                                      </p:tavLst>
                                    </p:anim>
                                    <p:anim calcmode="lin" valueType="num">
                                      <p:cBhvr>
                                        <p:cTn id="9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additive="base">
                                        <p:cTn id="101" dur="500" fill="hold"/>
                                        <p:tgtEl>
                                          <p:spTgt spid="25"/>
                                        </p:tgtEl>
                                        <p:attrNameLst>
                                          <p:attrName>ppt_x</p:attrName>
                                        </p:attrNameLst>
                                      </p:cBhvr>
                                      <p:tavLst>
                                        <p:tav tm="0">
                                          <p:val>
                                            <p:strVal val="#ppt_x"/>
                                          </p:val>
                                        </p:tav>
                                        <p:tav tm="100000">
                                          <p:val>
                                            <p:strVal val="#ppt_x"/>
                                          </p:val>
                                        </p:tav>
                                      </p:tavLst>
                                    </p:anim>
                                    <p:anim calcmode="lin" valueType="num">
                                      <p:cBhvr additive="base">
                                        <p:cTn id="102" dur="500" fill="hold"/>
                                        <p:tgtEl>
                                          <p:spTgt spid="25"/>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additive="base">
                                        <p:cTn id="105" dur="500" fill="hold"/>
                                        <p:tgtEl>
                                          <p:spTgt spid="28"/>
                                        </p:tgtEl>
                                        <p:attrNameLst>
                                          <p:attrName>ppt_x</p:attrName>
                                        </p:attrNameLst>
                                      </p:cBhvr>
                                      <p:tavLst>
                                        <p:tav tm="0">
                                          <p:val>
                                            <p:strVal val="#ppt_x"/>
                                          </p:val>
                                        </p:tav>
                                        <p:tav tm="100000">
                                          <p:val>
                                            <p:strVal val="#ppt_x"/>
                                          </p:val>
                                        </p:tav>
                                      </p:tavLst>
                                    </p:anim>
                                    <p:anim calcmode="lin" valueType="num">
                                      <p:cBhvr additive="base">
                                        <p:cTn id="106" dur="500" fill="hold"/>
                                        <p:tgtEl>
                                          <p:spTgt spid="28"/>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additive="base">
                                        <p:cTn id="113" dur="500" fill="hold"/>
                                        <p:tgtEl>
                                          <p:spTgt spid="29"/>
                                        </p:tgtEl>
                                        <p:attrNameLst>
                                          <p:attrName>ppt_x</p:attrName>
                                        </p:attrNameLst>
                                      </p:cBhvr>
                                      <p:tavLst>
                                        <p:tav tm="0">
                                          <p:val>
                                            <p:strVal val="#ppt_x"/>
                                          </p:val>
                                        </p:tav>
                                        <p:tav tm="100000">
                                          <p:val>
                                            <p:strVal val="#ppt_x"/>
                                          </p:val>
                                        </p:tav>
                                      </p:tavLst>
                                    </p:anim>
                                    <p:anim calcmode="lin" valueType="num">
                                      <p:cBhvr additive="base">
                                        <p:cTn id="1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anim calcmode="lin" valueType="num">
                                      <p:cBhvr additive="base">
                                        <p:cTn id="119" dur="500" fill="hold"/>
                                        <p:tgtEl>
                                          <p:spTgt spid="26"/>
                                        </p:tgtEl>
                                        <p:attrNameLst>
                                          <p:attrName>ppt_x</p:attrName>
                                        </p:attrNameLst>
                                      </p:cBhvr>
                                      <p:tavLst>
                                        <p:tav tm="0">
                                          <p:val>
                                            <p:strVal val="#ppt_x"/>
                                          </p:val>
                                        </p:tav>
                                        <p:tav tm="100000">
                                          <p:val>
                                            <p:strVal val="#ppt_x"/>
                                          </p:val>
                                        </p:tav>
                                      </p:tavLst>
                                    </p:anim>
                                    <p:anim calcmode="lin" valueType="num">
                                      <p:cBhvr additive="base">
                                        <p:cTn id="1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2"/>
                                        </p:tgtEl>
                                        <p:attrNameLst>
                                          <p:attrName>style.visibility</p:attrName>
                                        </p:attrNameLst>
                                      </p:cBhvr>
                                      <p:to>
                                        <p:strVal val="visible"/>
                                      </p:to>
                                    </p:set>
                                    <p:anim calcmode="lin" valueType="num">
                                      <p:cBhvr additive="base">
                                        <p:cTn id="125" dur="500" fill="hold"/>
                                        <p:tgtEl>
                                          <p:spTgt spid="2"/>
                                        </p:tgtEl>
                                        <p:attrNameLst>
                                          <p:attrName>ppt_x</p:attrName>
                                        </p:attrNameLst>
                                      </p:cBhvr>
                                      <p:tavLst>
                                        <p:tav tm="0">
                                          <p:val>
                                            <p:strVal val="#ppt_x"/>
                                          </p:val>
                                        </p:tav>
                                        <p:tav tm="100000">
                                          <p:val>
                                            <p:strVal val="#ppt_x"/>
                                          </p:val>
                                        </p:tav>
                                      </p:tavLst>
                                    </p:anim>
                                    <p:anim calcmode="lin" valueType="num">
                                      <p:cBhvr additive="base">
                                        <p:cTn id="1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8" grpId="0" animBg="1"/>
      <p:bldP spid="10" grpId="0" animBg="1"/>
      <p:bldP spid="11" grpId="0" animBg="1"/>
      <p:bldP spid="12" grpId="0" animBg="1"/>
      <p:bldP spid="13" grpId="0" animBg="1"/>
      <p:bldP spid="14" grpId="0" animBg="1"/>
      <p:bldP spid="18" grpId="0" animBg="1"/>
      <p:bldP spid="19" grpId="0"/>
      <p:bldP spid="20" grpId="0"/>
      <p:bldP spid="21" grpId="0"/>
      <p:bldP spid="22" grpId="0"/>
      <p:bldP spid="28" grpId="0" animBg="1"/>
      <p:bldP spid="29" grpId="0" animBg="1"/>
      <p:bldP spid="31" grpId="0" animBg="1"/>
      <p:bldP spid="32" grpId="0"/>
      <p:bldP spid="23" grpId="0"/>
      <p:bldP spid="2"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287436" y="-7175"/>
            <a:ext cx="11904564" cy="830997"/>
          </a:xfrm>
          <a:prstGeom prst="rect">
            <a:avLst/>
          </a:prstGeom>
        </p:spPr>
        <p:txBody>
          <a:bodyPr wrap="square">
            <a:spAutoFit/>
          </a:bodyPr>
          <a:lstStyle/>
          <a:p>
            <a:pPr lvl="0">
              <a:lnSpc>
                <a:spcPct val="150000"/>
              </a:lnSpc>
              <a:spcAft>
                <a:spcPts val="0"/>
              </a:spcAft>
            </a:pPr>
            <a:r>
              <a:rPr lang="fr-FR" sz="3200" b="1" dirty="0" smtClean="0">
                <a:latin typeface="+mj-lt"/>
                <a:ea typeface="Calibri" panose="020F0502020204030204" pitchFamily="34" charset="0"/>
                <a:cs typeface="SimSun" panose="02010600030101010101" pitchFamily="2" charset="-122"/>
              </a:rPr>
              <a:t>2.2 Clarification </a:t>
            </a:r>
            <a:r>
              <a:rPr lang="fr-FR" sz="3200" b="1" dirty="0">
                <a:latin typeface="+mj-lt"/>
                <a:ea typeface="Calibri" panose="020F0502020204030204" pitchFamily="34" charset="0"/>
                <a:cs typeface="SimSun" panose="02010600030101010101" pitchFamily="2" charset="-122"/>
              </a:rPr>
              <a:t>de quelques concepts </a:t>
            </a:r>
            <a:r>
              <a:rPr lang="fr-FR" sz="3200" b="1" dirty="0" smtClean="0">
                <a:latin typeface="+mj-lt"/>
                <a:ea typeface="Calibri" panose="020F0502020204030204" pitchFamily="34" charset="0"/>
                <a:cs typeface="SimSun" panose="02010600030101010101" pitchFamily="2" charset="-122"/>
              </a:rPr>
              <a:t>clés</a:t>
            </a:r>
            <a:endParaRPr lang="fr-FR" sz="2400" dirty="0">
              <a:effectLst/>
              <a:latin typeface="+mj-lt"/>
              <a:ea typeface="Calibri" panose="020F0502020204030204" pitchFamily="34" charset="0"/>
              <a:cs typeface="SimSun" panose="02010600030101010101" pitchFamily="2" charset="-122"/>
            </a:endParaRPr>
          </a:p>
        </p:txBody>
      </p:sp>
      <p:sp>
        <p:nvSpPr>
          <p:cNvPr id="5" name="Rectangle 4"/>
          <p:cNvSpPr/>
          <p:nvPr/>
        </p:nvSpPr>
        <p:spPr>
          <a:xfrm>
            <a:off x="195943" y="938695"/>
            <a:ext cx="11996057" cy="6694140"/>
          </a:xfrm>
          <a:prstGeom prst="rect">
            <a:avLst/>
          </a:prstGeom>
        </p:spPr>
        <p:txBody>
          <a:bodyPr wrap="square">
            <a:spAutoFit/>
          </a:bodyPr>
          <a:lstStyle/>
          <a:p>
            <a:pPr algn="just">
              <a:lnSpc>
                <a:spcPct val="150000"/>
              </a:lnSpc>
            </a:pPr>
            <a:r>
              <a:rPr lang="fr-FR" altLang="fr-FR" sz="2600" b="1" u="sng" dirty="0">
                <a:solidFill>
                  <a:srgbClr val="000000"/>
                </a:solidFill>
                <a:ea typeface="Times New Roman" panose="02020603050405020304" pitchFamily="18" charset="0"/>
                <a:cs typeface="Times New Roman" panose="02020603050405020304" pitchFamily="18" charset="0"/>
              </a:rPr>
              <a:t>Programme </a:t>
            </a:r>
            <a:r>
              <a:rPr lang="fr-FR" altLang="fr-FR" sz="2600" b="1" u="sng" dirty="0" smtClean="0">
                <a:solidFill>
                  <a:srgbClr val="000000"/>
                </a:solidFill>
                <a:ea typeface="Times New Roman" panose="02020603050405020304" pitchFamily="18" charset="0"/>
                <a:cs typeface="Times New Roman" panose="02020603050405020304" pitchFamily="18" charset="0"/>
              </a:rPr>
              <a:t>scolaire</a:t>
            </a:r>
            <a:r>
              <a:rPr lang="fr-FR" altLang="fr-FR" sz="2600" b="1" dirty="0" smtClean="0">
                <a:solidFill>
                  <a:srgbClr val="000000"/>
                </a:solidFill>
                <a:ea typeface="Times New Roman" panose="02020603050405020304" pitchFamily="18" charset="0"/>
                <a:cs typeface="Times New Roman" panose="02020603050405020304" pitchFamily="18" charset="0"/>
              </a:rPr>
              <a:t>: </a:t>
            </a:r>
            <a:r>
              <a:rPr lang="fr-FR" sz="2600" dirty="0" smtClean="0"/>
              <a:t>prévision de savoirs à enseigner </a:t>
            </a:r>
            <a:r>
              <a:rPr lang="fr-FR" sz="2600" dirty="0"/>
              <a:t>à un niveau donné, dans une discipline donnée, dans un temps </a:t>
            </a:r>
            <a:r>
              <a:rPr lang="fr-FR" sz="2600" dirty="0" smtClean="0"/>
              <a:t>donné </a:t>
            </a:r>
            <a:r>
              <a:rPr lang="fr-FR" sz="2600" dirty="0"/>
              <a:t>(</a:t>
            </a:r>
            <a:r>
              <a:rPr lang="fr-FR" sz="2600" dirty="0" err="1"/>
              <a:t>Arénilla</a:t>
            </a:r>
            <a:r>
              <a:rPr lang="fr-FR" sz="2600" dirty="0"/>
              <a:t> &amp; al., 2002, p. </a:t>
            </a:r>
            <a:r>
              <a:rPr lang="fr-FR" sz="2600" dirty="0" smtClean="0"/>
              <a:t>233). </a:t>
            </a:r>
          </a:p>
          <a:p>
            <a:pPr algn="just">
              <a:lnSpc>
                <a:spcPct val="150000"/>
              </a:lnSpc>
            </a:pPr>
            <a:r>
              <a:rPr lang="fr-FR" sz="2600" dirty="0" smtClean="0"/>
              <a:t>vs </a:t>
            </a:r>
            <a:r>
              <a:rPr lang="fr-FR" sz="2600" b="1" dirty="0"/>
              <a:t>curriculum</a:t>
            </a:r>
            <a:r>
              <a:rPr lang="fr-FR" sz="2600" dirty="0"/>
              <a:t> = suite d’étapes permettant d’apprendre les contenus et les méthodes d’une discipline scolaire, Weiss (2014, p. 131). </a:t>
            </a:r>
          </a:p>
          <a:p>
            <a:pPr algn="just">
              <a:lnSpc>
                <a:spcPct val="150000"/>
              </a:lnSpc>
            </a:pPr>
            <a:r>
              <a:rPr lang="fr-FR" sz="2600" dirty="0" smtClean="0"/>
              <a:t>Sur </a:t>
            </a:r>
            <a:r>
              <a:rPr lang="fr-FR" sz="2600" dirty="0"/>
              <a:t>le </a:t>
            </a:r>
            <a:r>
              <a:rPr lang="fr-FR" sz="2600" b="1" dirty="0"/>
              <a:t>plan </a:t>
            </a:r>
            <a:r>
              <a:rPr lang="fr-FR" sz="2600" b="1" dirty="0" smtClean="0"/>
              <a:t>administratif</a:t>
            </a:r>
            <a:r>
              <a:rPr lang="fr-FR" sz="2600" dirty="0" smtClean="0"/>
              <a:t>, document </a:t>
            </a:r>
            <a:r>
              <a:rPr lang="fr-FR" sz="2600" dirty="0"/>
              <a:t>officiel </a:t>
            </a:r>
            <a:r>
              <a:rPr lang="fr-FR" sz="2600" dirty="0" smtClean="0"/>
              <a:t>relevant </a:t>
            </a:r>
            <a:r>
              <a:rPr lang="fr-FR" sz="2600" dirty="0"/>
              <a:t>des compétences du </a:t>
            </a:r>
            <a:r>
              <a:rPr lang="fr-FR" sz="2600" dirty="0" smtClean="0"/>
              <a:t>MEN(via l’IGEN ou l’IGEF), dotée d’une </a:t>
            </a:r>
            <a:r>
              <a:rPr lang="fr-FR" sz="2600" b="1" dirty="0" smtClean="0"/>
              <a:t>force </a:t>
            </a:r>
            <a:r>
              <a:rPr lang="fr-FR" sz="2600" b="1" dirty="0"/>
              <a:t>de </a:t>
            </a:r>
            <a:r>
              <a:rPr lang="fr-FR" sz="2600" b="1" dirty="0" smtClean="0"/>
              <a:t>loi</a:t>
            </a:r>
            <a:r>
              <a:rPr lang="fr-FR" sz="2600" dirty="0" smtClean="0"/>
              <a:t>, (</a:t>
            </a:r>
            <a:r>
              <a:rPr lang="fr-FR" sz="2600" dirty="0" err="1" smtClean="0"/>
              <a:t>Arénilla</a:t>
            </a:r>
            <a:r>
              <a:rPr lang="fr-FR" sz="2600" dirty="0" smtClean="0"/>
              <a:t> </a:t>
            </a:r>
            <a:r>
              <a:rPr lang="fr-FR" sz="2600" dirty="0"/>
              <a:t>&amp; al., 2002</a:t>
            </a:r>
            <a:r>
              <a:rPr lang="fr-FR" sz="2600" dirty="0" smtClean="0"/>
              <a:t>).</a:t>
            </a:r>
          </a:p>
          <a:p>
            <a:pPr algn="just">
              <a:lnSpc>
                <a:spcPct val="150000"/>
              </a:lnSpc>
            </a:pPr>
            <a:r>
              <a:rPr lang="fr-FR" sz="2600" dirty="0" smtClean="0"/>
              <a:t>Sur </a:t>
            </a:r>
            <a:r>
              <a:rPr lang="fr-FR" sz="2600" dirty="0"/>
              <a:t>le </a:t>
            </a:r>
            <a:r>
              <a:rPr lang="fr-FR" sz="2600" b="1" dirty="0"/>
              <a:t>plan didactique</a:t>
            </a:r>
            <a:r>
              <a:rPr lang="fr-FR" sz="2600" dirty="0"/>
              <a:t>, </a:t>
            </a:r>
            <a:r>
              <a:rPr lang="fr-FR" sz="2600" dirty="0" smtClean="0"/>
              <a:t>fruit </a:t>
            </a:r>
            <a:r>
              <a:rPr lang="fr-FR" sz="2600" dirty="0"/>
              <a:t>de la </a:t>
            </a:r>
            <a:r>
              <a:rPr lang="fr-FR" sz="2600" b="1" dirty="0"/>
              <a:t>transposition </a:t>
            </a:r>
            <a:r>
              <a:rPr lang="fr-FR" sz="2600" b="1" dirty="0" smtClean="0"/>
              <a:t>didactique (TD)</a:t>
            </a:r>
            <a:r>
              <a:rPr lang="fr-FR" sz="2600" dirty="0" smtClean="0"/>
              <a:t>.</a:t>
            </a:r>
          </a:p>
          <a:p>
            <a:pPr algn="just">
              <a:lnSpc>
                <a:spcPct val="150000"/>
              </a:lnSpc>
            </a:pPr>
            <a:r>
              <a:rPr lang="fr-FR" altLang="fr-FR" sz="2600" b="1" dirty="0" smtClean="0">
                <a:solidFill>
                  <a:srgbClr val="000000"/>
                </a:solidFill>
                <a:ea typeface="Times New Roman" panose="02020603050405020304" pitchFamily="18" charset="0"/>
                <a:cs typeface="Times New Roman" panose="02020603050405020304" pitchFamily="18" charset="0"/>
              </a:rPr>
              <a:t>Programme </a:t>
            </a:r>
            <a:r>
              <a:rPr lang="fr-FR" altLang="fr-FR" sz="2600" b="1" dirty="0">
                <a:solidFill>
                  <a:srgbClr val="000000"/>
                </a:solidFill>
                <a:ea typeface="Times New Roman" panose="02020603050405020304" pitchFamily="18" charset="0"/>
                <a:cs typeface="Times New Roman" panose="02020603050405020304" pitchFamily="18" charset="0"/>
              </a:rPr>
              <a:t>scolaire Prescrit </a:t>
            </a:r>
            <a:r>
              <a:rPr lang="fr-FR" altLang="fr-FR" sz="2600" b="1" dirty="0" smtClean="0">
                <a:solidFill>
                  <a:srgbClr val="000000"/>
                </a:solidFill>
                <a:ea typeface="Times New Roman" panose="02020603050405020304" pitchFamily="18" charset="0"/>
                <a:cs typeface="Times New Roman" panose="02020603050405020304" pitchFamily="18" charset="0"/>
              </a:rPr>
              <a:t>(fruit de la TD externe) vs </a:t>
            </a:r>
            <a:r>
              <a:rPr lang="fr-FR" altLang="fr-FR" sz="2600" b="1" dirty="0">
                <a:solidFill>
                  <a:srgbClr val="000000"/>
                </a:solidFill>
                <a:ea typeface="Times New Roman" panose="02020603050405020304" pitchFamily="18" charset="0"/>
                <a:cs typeface="Times New Roman" panose="02020603050405020304" pitchFamily="18" charset="0"/>
              </a:rPr>
              <a:t>Programme scolaire </a:t>
            </a:r>
            <a:r>
              <a:rPr lang="fr-FR" altLang="fr-FR" sz="2600" b="1" dirty="0" smtClean="0">
                <a:solidFill>
                  <a:srgbClr val="000000"/>
                </a:solidFill>
                <a:ea typeface="Times New Roman" panose="02020603050405020304" pitchFamily="18" charset="0"/>
                <a:cs typeface="Times New Roman" panose="02020603050405020304" pitchFamily="18" charset="0"/>
              </a:rPr>
              <a:t>Enseigné (fruit </a:t>
            </a:r>
            <a:r>
              <a:rPr lang="fr-FR" altLang="fr-FR" sz="2600" b="1" dirty="0">
                <a:solidFill>
                  <a:srgbClr val="000000"/>
                </a:solidFill>
                <a:ea typeface="Times New Roman" panose="02020603050405020304" pitchFamily="18" charset="0"/>
                <a:cs typeface="Times New Roman" panose="02020603050405020304" pitchFamily="18" charset="0"/>
              </a:rPr>
              <a:t>de la TD </a:t>
            </a:r>
            <a:r>
              <a:rPr lang="fr-FR" altLang="fr-FR" sz="2600" b="1" dirty="0" smtClean="0">
                <a:solidFill>
                  <a:srgbClr val="000000"/>
                </a:solidFill>
                <a:ea typeface="Times New Roman" panose="02020603050405020304" pitchFamily="18" charset="0"/>
                <a:cs typeface="Times New Roman" panose="02020603050405020304" pitchFamily="18" charset="0"/>
              </a:rPr>
              <a:t>interne</a:t>
            </a:r>
            <a:r>
              <a:rPr lang="fr-FR" altLang="fr-FR" sz="2600" b="1" dirty="0">
                <a:solidFill>
                  <a:srgbClr val="000000"/>
                </a:solidFill>
                <a:ea typeface="Times New Roman" panose="02020603050405020304" pitchFamily="18" charset="0"/>
                <a:cs typeface="Times New Roman" panose="02020603050405020304" pitchFamily="18" charset="0"/>
              </a:rPr>
              <a:t>) </a:t>
            </a:r>
            <a:endParaRPr lang="fr-FR" altLang="fr-FR" sz="2600" b="1" dirty="0" smtClean="0">
              <a:solidFill>
                <a:srgbClr val="000000"/>
              </a:solidFill>
              <a:ea typeface="Times New Roman" panose="02020603050405020304" pitchFamily="18" charset="0"/>
              <a:cs typeface="Times New Roman" panose="02020603050405020304" pitchFamily="18" charset="0"/>
            </a:endParaRPr>
          </a:p>
          <a:p>
            <a:pPr algn="just">
              <a:lnSpc>
                <a:spcPct val="150000"/>
              </a:lnSpc>
            </a:pPr>
            <a:endParaRPr lang="fr-FR" altLang="fr-FR" sz="2600" b="1" dirty="0">
              <a:solidFill>
                <a:srgbClr val="000000"/>
              </a:solidFill>
              <a:ea typeface="Times New Roman" panose="02020603050405020304" pitchFamily="18" charset="0"/>
              <a:cs typeface="Times New Roman" panose="02020603050405020304" pitchFamily="18" charset="0"/>
            </a:endParaRPr>
          </a:p>
        </p:txBody>
      </p:sp>
      <p:sp>
        <p:nvSpPr>
          <p:cNvPr id="30" name="Ellipse 29"/>
          <p:cNvSpPr/>
          <p:nvPr/>
        </p:nvSpPr>
        <p:spPr>
          <a:xfrm>
            <a:off x="11388436" y="-1"/>
            <a:ext cx="803563" cy="4572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9/19</a:t>
            </a:r>
            <a:endParaRPr lang="fr-FR" sz="1400" b="1" dirty="0"/>
          </a:p>
        </p:txBody>
      </p:sp>
      <p:sp>
        <p:nvSpPr>
          <p:cNvPr id="2" name="Espace réservé du numéro de diapositive 1"/>
          <p:cNvSpPr>
            <a:spLocks noGrp="1"/>
          </p:cNvSpPr>
          <p:nvPr>
            <p:ph type="sldNum" sz="quarter" idx="12"/>
          </p:nvPr>
        </p:nvSpPr>
        <p:spPr/>
        <p:txBody>
          <a:bodyPr/>
          <a:lstStyle/>
          <a:p>
            <a:fld id="{D49A251C-D345-4729-A84A-53A19E2C7069}" type="slidenum">
              <a:rPr lang="fr-FR" smtClean="0"/>
              <a:t>9</a:t>
            </a:fld>
            <a:endParaRPr lang="fr-FR"/>
          </a:p>
        </p:txBody>
      </p:sp>
      <p:sp>
        <p:nvSpPr>
          <p:cNvPr id="8" name="Rectangle 7"/>
          <p:cNvSpPr/>
          <p:nvPr/>
        </p:nvSpPr>
        <p:spPr>
          <a:xfrm>
            <a:off x="6622473" y="6526906"/>
            <a:ext cx="5735787" cy="307777"/>
          </a:xfrm>
          <a:prstGeom prst="rect">
            <a:avLst/>
          </a:prstGeom>
        </p:spPr>
        <p:txBody>
          <a:bodyPr wrap="square">
            <a:spAutoFit/>
          </a:bodyPr>
          <a:lstStyle/>
          <a:p>
            <a:r>
              <a:rPr lang="fr-FR" sz="1400" dirty="0">
                <a:latin typeface="+mj-lt"/>
                <a:ea typeface="Calibri" panose="020F0502020204030204" pitchFamily="34" charset="0"/>
              </a:rPr>
              <a:t>Diouf, P. B. (</a:t>
            </a:r>
            <a:r>
              <a:rPr lang="fr-FR" sz="1400" dirty="0" smtClean="0">
                <a:latin typeface="+mj-lt"/>
                <a:ea typeface="Calibri" panose="020F0502020204030204" pitchFamily="34" charset="0"/>
              </a:rPr>
              <a:t>2022)</a:t>
            </a:r>
            <a:r>
              <a:rPr lang="fr-FR" sz="1400" b="1" dirty="0" smtClean="0">
                <a:solidFill>
                  <a:schemeClr val="accent6"/>
                </a:solidFill>
                <a:latin typeface="+mj-lt"/>
              </a:rPr>
              <a:t>, </a:t>
            </a:r>
            <a:r>
              <a:rPr lang="fr-FR" sz="1400" b="1" dirty="0" smtClean="0">
                <a:solidFill>
                  <a:schemeClr val="accent6"/>
                </a:solidFill>
                <a:latin typeface="+mj-lt"/>
              </a:rPr>
              <a:t>6e Colloque RAIFFET, 4-8 juillet 2022, Libreville</a:t>
            </a:r>
            <a:endParaRPr lang="fr-FR" sz="1400" dirty="0">
              <a:latin typeface="+mj-lt"/>
            </a:endParaRPr>
          </a:p>
        </p:txBody>
      </p:sp>
    </p:spTree>
    <p:extLst>
      <p:ext uri="{BB962C8B-B14F-4D97-AF65-F5344CB8AC3E}">
        <p14:creationId xmlns:p14="http://schemas.microsoft.com/office/powerpoint/2010/main" val="33734187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2320</TotalTime>
  <Words>2579</Words>
  <Application>Microsoft Office PowerPoint</Application>
  <PresentationFormat>Grand écran</PresentationFormat>
  <Paragraphs>210</Paragraphs>
  <Slides>19</Slides>
  <Notes>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SimSun</vt:lpstr>
      <vt:lpstr>Arial</vt:lpstr>
      <vt:lpstr>Arial Black</vt:lpstr>
      <vt:lpstr>Calibri</vt:lpstr>
      <vt:lpstr>Century Gothic</vt:lpstr>
      <vt:lpstr>Times New Roman</vt:lpstr>
      <vt:lpstr>Wingdings</vt:lpstr>
      <vt:lpstr>Wingdings 3</vt:lpstr>
      <vt:lpstr>Brin</vt:lpstr>
      <vt:lpstr>6ème Colloque international du RAIFFET du 4 au 8 juillet 2022 à l'ECOLE NORMALE SUPERIEURE DE L'ENSEIGNEMENT TECHNIQUE (E.N.S.E.T.) de LIBREVILLE, GABON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AIMABLE ATTENTION!</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Journées nationales de la recherche et de l’innovation en éducation sur le thème : « désertion des filières scientifiques ». Du 14 et 15 Mars 2022 à Dakar, Sénégal</dc:title>
  <dc:creator>M Diouf</dc:creator>
  <cp:lastModifiedBy>M Diouf</cp:lastModifiedBy>
  <cp:revision>76</cp:revision>
  <cp:lastPrinted>2022-05-14T14:16:49Z</cp:lastPrinted>
  <dcterms:created xsi:type="dcterms:W3CDTF">2022-03-08T18:51:14Z</dcterms:created>
  <dcterms:modified xsi:type="dcterms:W3CDTF">2022-05-14T14:40:06Z</dcterms:modified>
</cp:coreProperties>
</file>