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57" r:id="rId4"/>
    <p:sldId id="277" r:id="rId5"/>
    <p:sldId id="275" r:id="rId6"/>
    <p:sldId id="260" r:id="rId7"/>
    <p:sldId id="278" r:id="rId8"/>
    <p:sldId id="264" r:id="rId9"/>
    <p:sldId id="263" r:id="rId10"/>
    <p:sldId id="265" r:id="rId11"/>
    <p:sldId id="280" r:id="rId12"/>
    <p:sldId id="279" r:id="rId13"/>
    <p:sldId id="268" r:id="rId14"/>
    <p:sldId id="281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iM5nwDGi8AxkCv7IxOQS8h47dF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83878"/>
  </p:normalViewPr>
  <p:slideViewPr>
    <p:cSldViewPr snapToGrid="0">
      <p:cViewPr varScale="1">
        <p:scale>
          <a:sx n="106" d="100"/>
          <a:sy n="106" d="100"/>
        </p:scale>
        <p:origin x="328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>
          <a:extLst>
            <a:ext uri="{FF2B5EF4-FFF2-40B4-BE49-F238E27FC236}">
              <a16:creationId xmlns:a16="http://schemas.microsoft.com/office/drawing/2014/main" id="{F8366B90-6CBC-9D7E-B257-14E089DB3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:notes">
            <a:extLst>
              <a:ext uri="{FF2B5EF4-FFF2-40B4-BE49-F238E27FC236}">
                <a16:creationId xmlns:a16="http://schemas.microsoft.com/office/drawing/2014/main" id="{8C4F025E-CFD7-9236-0C87-E4131ABA5A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:notes">
            <a:extLst>
              <a:ext uri="{FF2B5EF4-FFF2-40B4-BE49-F238E27FC236}">
                <a16:creationId xmlns:a16="http://schemas.microsoft.com/office/drawing/2014/main" id="{62D77117-2D68-1677-3581-275E3BB98D2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3981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260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>
          <a:extLst>
            <a:ext uri="{FF2B5EF4-FFF2-40B4-BE49-F238E27FC236}">
              <a16:creationId xmlns:a16="http://schemas.microsoft.com/office/drawing/2014/main" id="{19B4A4D6-C7D0-6927-64DF-866E09C6A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>
            <a:extLst>
              <a:ext uri="{FF2B5EF4-FFF2-40B4-BE49-F238E27FC236}">
                <a16:creationId xmlns:a16="http://schemas.microsoft.com/office/drawing/2014/main" id="{BA6F7306-BA4C-AD9C-4774-989AB7682D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3:notes">
            <a:extLst>
              <a:ext uri="{FF2B5EF4-FFF2-40B4-BE49-F238E27FC236}">
                <a16:creationId xmlns:a16="http://schemas.microsoft.com/office/drawing/2014/main" id="{412AE1CF-F7E9-AECB-E8BA-BBBB579DB4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55526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>
          <a:extLst>
            <a:ext uri="{FF2B5EF4-FFF2-40B4-BE49-F238E27FC236}">
              <a16:creationId xmlns:a16="http://schemas.microsoft.com/office/drawing/2014/main" id="{769CFF3D-B9BC-B561-D181-8E756095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>
            <a:extLst>
              <a:ext uri="{FF2B5EF4-FFF2-40B4-BE49-F238E27FC236}">
                <a16:creationId xmlns:a16="http://schemas.microsoft.com/office/drawing/2014/main" id="{E7264195-DA93-85C7-8862-F93732D4706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:notes">
            <a:extLst>
              <a:ext uri="{FF2B5EF4-FFF2-40B4-BE49-F238E27FC236}">
                <a16:creationId xmlns:a16="http://schemas.microsoft.com/office/drawing/2014/main" id="{7A263710-A230-7C29-F00D-BA5871A250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968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3075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917/ag.704.0385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spacestemps.net/articles/habiter-comme-pratique-des-lieux-geographiques/" TargetMode="External"/><Relationship Id="rId4" Type="http://schemas.openxmlformats.org/officeDocument/2006/relationships/hyperlink" Target="https://theses.hal.science/tel-0039790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1867621" y="2230911"/>
            <a:ext cx="8506110" cy="1140356"/>
          </a:xfrm>
          <a:prstGeom prst="rect">
            <a:avLst/>
          </a:prstGeom>
          <a:solidFill>
            <a:srgbClr val="00BB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i="1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Cohabiter et/ou « vivre ensemble » : 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800" b="1" i="1" dirty="0">
                <a:effectLst/>
                <a:latin typeface="+mn-lt"/>
                <a:ea typeface="DengXian" panose="02010600030101010101" pitchFamily="2" charset="-122"/>
                <a:cs typeface="Times New Roman" panose="02020603050405020304" pitchFamily="18" charset="0"/>
              </a:rPr>
              <a:t>le regard de collégiens à La Réunion </a:t>
            </a:r>
            <a:endParaRPr lang="fr-RE" sz="2800" dirty="0">
              <a:effectLst/>
              <a:latin typeface="+mn-lt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67621" y="4168434"/>
            <a:ext cx="8179101" cy="417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lnSpc>
                <a:spcPct val="90000"/>
              </a:lnSpc>
              <a:buClr>
                <a:schemeClr val="dk1"/>
              </a:buClr>
              <a:buSzPts val="2800"/>
            </a:pPr>
            <a:r>
              <a:rPr lang="fr-FR" sz="18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Patricia Grondin 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&amp; Sylvain Genevois </a:t>
            </a:r>
            <a:endParaRPr sz="18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4410" y="5737980"/>
            <a:ext cx="1217670" cy="87443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/>
          <p:nvPr/>
        </p:nvSpPr>
        <p:spPr>
          <a:xfrm>
            <a:off x="2178991" y="335923"/>
            <a:ext cx="8288189" cy="1004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COLLOQUE INTERNATIONAL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« VIVRE ENSEMBLE » DANS L’OCEAN INDIEN ET AU DELA :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PRATIQUES, REPRÉSENTATIONS, DISCOURS</a:t>
            </a:r>
            <a:endParaRPr sz="2400" b="0" i="1" u="none" strike="noStrike" cap="none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 2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DFB25F84-C4B0-932D-6D0B-735360FCC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2" y="0"/>
            <a:ext cx="1358900" cy="1676400"/>
          </a:xfrm>
          <a:prstGeom prst="rect">
            <a:avLst/>
          </a:prstGeom>
        </p:spPr>
      </p:pic>
      <p:pic>
        <p:nvPicPr>
          <p:cNvPr id="2" name="Google Shape;90;p1" descr="UNIVERSITE DE LA REUNION - Technopole de la Réunion">
            <a:extLst>
              <a:ext uri="{FF2B5EF4-FFF2-40B4-BE49-F238E27FC236}">
                <a16:creationId xmlns:a16="http://schemas.microsoft.com/office/drawing/2014/main" id="{F509B50D-4CC1-3FCE-D18C-484FE9606C1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34214" y="5737980"/>
            <a:ext cx="1046386" cy="9990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"/>
          <p:cNvSpPr/>
          <p:nvPr/>
        </p:nvSpPr>
        <p:spPr>
          <a:xfrm>
            <a:off x="-93785" y="635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noProof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0"/>
          <p:cNvSpPr txBox="1"/>
          <p:nvPr/>
        </p:nvSpPr>
        <p:spPr>
          <a:xfrm>
            <a:off x="-314764" y="3320527"/>
            <a:ext cx="330570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noProof="0" dirty="0">
                <a:latin typeface="Calibri"/>
                <a:ea typeface="Calibri"/>
                <a:cs typeface="Calibri"/>
                <a:sym typeface="Calibri"/>
              </a:rPr>
              <a:t>Des pratiques spatiales variées afférentes au parc urbain</a:t>
            </a:r>
            <a:endParaRPr lang="fr-FR" sz="2800" noProof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0"/>
          <p:cNvSpPr/>
          <p:nvPr/>
        </p:nvSpPr>
        <p:spPr>
          <a:xfrm>
            <a:off x="242976" y="2072262"/>
            <a:ext cx="2306371" cy="991844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noProof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Résultat 1</a:t>
            </a:r>
            <a:endParaRPr lang="fr-FR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F283838-D341-174D-8038-089F1DA6AD46}"/>
              </a:ext>
            </a:extLst>
          </p:cNvPr>
          <p:cNvSpPr txBox="1"/>
          <p:nvPr/>
        </p:nvSpPr>
        <p:spPr>
          <a:xfrm>
            <a:off x="1396161" y="130199"/>
            <a:ext cx="9526707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rtl="0">
              <a:spcAft>
                <a:spcPts val="600"/>
              </a:spcAft>
              <a:buClr>
                <a:srgbClr val="C00000"/>
              </a:buClr>
              <a:buSzPct val="80000"/>
            </a:pPr>
            <a:r>
              <a:rPr lang="fr-FR" sz="2800" b="1" noProof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La cohabitation par les pratiques </a:t>
            </a:r>
          </a:p>
          <a:p>
            <a:pPr marR="0" lvl="0" algn="ctr" rtl="0">
              <a:spcAft>
                <a:spcPts val="600"/>
              </a:spcAft>
              <a:buClr>
                <a:srgbClr val="C00000"/>
              </a:buClr>
              <a:buSzPct val="80000"/>
            </a:pPr>
            <a:r>
              <a:rPr lang="fr-FR" sz="2800" noProof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(Stock, 2004 ;</a:t>
            </a:r>
            <a:r>
              <a:rPr lang="fr-FR" sz="2800" noProof="0" dirty="0">
                <a:solidFill>
                  <a:srgbClr val="FF0000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</a:t>
            </a:r>
            <a:r>
              <a:rPr lang="fr-FR" sz="2800" noProof="0" dirty="0" err="1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Watin</a:t>
            </a:r>
            <a:r>
              <a:rPr lang="fr-FR" sz="2800" noProof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, 2007)</a:t>
            </a:r>
            <a:endParaRPr lang="fr-FR" sz="2800" i="1" noProof="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686E647-E090-68FE-FC5D-304DB6D8275C}"/>
              </a:ext>
            </a:extLst>
          </p:cNvPr>
          <p:cNvSpPr txBox="1"/>
          <p:nvPr/>
        </p:nvSpPr>
        <p:spPr>
          <a:xfrm>
            <a:off x="4004073" y="5632023"/>
            <a:ext cx="5603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dirty="0"/>
              <a:t>Acteurs et pratiques du parc urbain de la Ravine Blanche par Diégo (séance 3)</a:t>
            </a:r>
          </a:p>
        </p:txBody>
      </p:sp>
      <p:pic>
        <p:nvPicPr>
          <p:cNvPr id="6" name="Image 5" descr="Une image contenant texte, écriture manuscrite, Police, ligne&#10;&#10;Description générée automatiquement">
            <a:extLst>
              <a:ext uri="{FF2B5EF4-FFF2-40B4-BE49-F238E27FC236}">
                <a16:creationId xmlns:a16="http://schemas.microsoft.com/office/drawing/2014/main" id="{7597DF8F-EA86-98DB-118B-902C93D00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936" y="1804986"/>
            <a:ext cx="8988039" cy="324739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>
          <a:extLst>
            <a:ext uri="{FF2B5EF4-FFF2-40B4-BE49-F238E27FC236}">
              <a16:creationId xmlns:a16="http://schemas.microsoft.com/office/drawing/2014/main" id="{61562389-EBF6-262D-AD8D-B75F27A27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">
            <a:extLst>
              <a:ext uri="{FF2B5EF4-FFF2-40B4-BE49-F238E27FC236}">
                <a16:creationId xmlns:a16="http://schemas.microsoft.com/office/drawing/2014/main" id="{64D01FC2-E414-65F8-E6E6-838273F4E591}"/>
              </a:ext>
            </a:extLst>
          </p:cNvPr>
          <p:cNvSpPr/>
          <p:nvPr/>
        </p:nvSpPr>
        <p:spPr>
          <a:xfrm>
            <a:off x="164121" y="2464588"/>
            <a:ext cx="2306371" cy="991844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Résultat</a:t>
            </a:r>
            <a:r>
              <a:rPr lang="fr-FR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82" name="Google Shape;182;p11">
            <a:extLst>
              <a:ext uri="{FF2B5EF4-FFF2-40B4-BE49-F238E27FC236}">
                <a16:creationId xmlns:a16="http://schemas.microsoft.com/office/drawing/2014/main" id="{5791EE21-1224-4F4F-44DF-E8E114B263B7}"/>
              </a:ext>
            </a:extLst>
          </p:cNvPr>
          <p:cNvSpPr txBox="1"/>
          <p:nvPr/>
        </p:nvSpPr>
        <p:spPr>
          <a:xfrm>
            <a:off x="-187240" y="3662377"/>
            <a:ext cx="2844972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indent="457200" algn="ctr"/>
            <a:r>
              <a:rPr lang="fr-FR" sz="2800" dirty="0">
                <a:latin typeface="Arial" pitchFamily="34" charset="0"/>
                <a:ea typeface="Calibri"/>
                <a:cs typeface="Arial" pitchFamily="34" charset="0"/>
                <a:sym typeface="Calibri"/>
              </a:rPr>
              <a:t>Diversité des « acteurs » du parc urbain</a:t>
            </a:r>
            <a:endParaRPr lang="fr-FR" sz="2800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260DC89-55C2-7D9A-8B22-B9EA59215C3D}"/>
              </a:ext>
            </a:extLst>
          </p:cNvPr>
          <p:cNvSpPr txBox="1"/>
          <p:nvPr/>
        </p:nvSpPr>
        <p:spPr>
          <a:xfrm>
            <a:off x="164121" y="15431"/>
            <a:ext cx="113713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Une diversité d’acteurs qui impliquent « une confrontation des normes d’utilisation de l’espace » </a:t>
            </a:r>
            <a:r>
              <a:rPr lang="fr-FR" sz="280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(Lussault, 2009)</a:t>
            </a:r>
            <a:endParaRPr lang="fr-FR" sz="2800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CA89111-940A-5257-23C1-3AB1F9A17909}"/>
              </a:ext>
            </a:extLst>
          </p:cNvPr>
          <p:cNvSpPr txBox="1"/>
          <p:nvPr/>
        </p:nvSpPr>
        <p:spPr>
          <a:xfrm>
            <a:off x="4661937" y="6196238"/>
            <a:ext cx="419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Classement des acteurs du parc urbain (ensemble des tableaux de la classe)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971B28-04C2-5F31-5087-F39E01BB4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972" y="858075"/>
            <a:ext cx="7858195" cy="538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5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3D653-4B48-5CBD-C20A-FE5A5E150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1;p11">
            <a:extLst>
              <a:ext uri="{FF2B5EF4-FFF2-40B4-BE49-F238E27FC236}">
                <a16:creationId xmlns:a16="http://schemas.microsoft.com/office/drawing/2014/main" id="{75CB538A-7859-1CD6-7896-4D9AD072F804}"/>
              </a:ext>
            </a:extLst>
          </p:cNvPr>
          <p:cNvSpPr/>
          <p:nvPr/>
        </p:nvSpPr>
        <p:spPr>
          <a:xfrm>
            <a:off x="168585" y="1824594"/>
            <a:ext cx="2306371" cy="991844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Résultat 3</a:t>
            </a:r>
            <a:endParaRPr lang="fr-FR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154F7A3-2EEB-57F8-AF31-32FA03C3316F}"/>
              </a:ext>
            </a:extLst>
          </p:cNvPr>
          <p:cNvSpPr txBox="1"/>
          <p:nvPr/>
        </p:nvSpPr>
        <p:spPr>
          <a:xfrm>
            <a:off x="3364199" y="5887362"/>
            <a:ext cx="6683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 algn="just">
              <a:buNone/>
            </a:pPr>
            <a:r>
              <a:rPr lang="fr-FR" sz="2000" dirty="0">
                <a:latin typeface="Arial" pitchFamily="34" charset="0"/>
                <a:cs typeface="Arial" pitchFamily="34" charset="0"/>
              </a:rPr>
              <a:t>Un classement des acteurs en deux catégories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EB2B5BB-51DF-6D9F-FA3C-9B6BED99113A}"/>
              </a:ext>
            </a:extLst>
          </p:cNvPr>
          <p:cNvSpPr txBox="1"/>
          <p:nvPr/>
        </p:nvSpPr>
        <p:spPr>
          <a:xfrm>
            <a:off x="168585" y="2985031"/>
            <a:ext cx="27004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Arial" pitchFamily="34" charset="0"/>
                <a:cs typeface="Arial" pitchFamily="34" charset="0"/>
              </a:rPr>
              <a:t>Catégoriser les acteurs du point de vue de l’enfant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CA8B8CB-B86A-E7E7-E302-D4664624634D}"/>
              </a:ext>
            </a:extLst>
          </p:cNvPr>
          <p:cNvSpPr txBox="1"/>
          <p:nvPr/>
        </p:nvSpPr>
        <p:spPr>
          <a:xfrm>
            <a:off x="261921" y="-41560"/>
            <a:ext cx="12015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RE" sz="2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 classification des personnes révèle une dichotomie qui met en lumière leur proximité et leur distance</a:t>
            </a:r>
            <a:endParaRPr lang="fr-RE" sz="28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320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7623DA4D-671C-850B-CF32-62CCF296E313}"/>
              </a:ext>
            </a:extLst>
          </p:cNvPr>
          <p:cNvSpPr/>
          <p:nvPr/>
        </p:nvSpPr>
        <p:spPr>
          <a:xfrm>
            <a:off x="3246500" y="1163276"/>
            <a:ext cx="3729165" cy="34830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BFB52E5D-7B91-CCE2-241B-AE0928186BF2}"/>
              </a:ext>
            </a:extLst>
          </p:cNvPr>
          <p:cNvSpPr/>
          <p:nvPr/>
        </p:nvSpPr>
        <p:spPr>
          <a:xfrm>
            <a:off x="5695203" y="1207477"/>
            <a:ext cx="3788766" cy="348307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452322-2FC8-4161-176B-96CF728BC7EC}"/>
              </a:ext>
            </a:extLst>
          </p:cNvPr>
          <p:cNvSpPr txBox="1"/>
          <p:nvPr/>
        </p:nvSpPr>
        <p:spPr>
          <a:xfrm>
            <a:off x="5952283" y="2320516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Enfants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F046E95-C66E-CF56-217C-E39406970991}"/>
              </a:ext>
            </a:extLst>
          </p:cNvPr>
          <p:cNvSpPr txBox="1"/>
          <p:nvPr/>
        </p:nvSpPr>
        <p:spPr>
          <a:xfrm>
            <a:off x="4686072" y="2018272"/>
            <a:ext cx="473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9B21983-9881-18C2-5CB8-5C750E11B1A4}"/>
              </a:ext>
            </a:extLst>
          </p:cNvPr>
          <p:cNvSpPr txBox="1"/>
          <p:nvPr/>
        </p:nvSpPr>
        <p:spPr>
          <a:xfrm>
            <a:off x="3680415" y="2392810"/>
            <a:ext cx="1457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 camarades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7FB3865-786A-535E-779A-EEA5BD076DAC}"/>
              </a:ext>
            </a:extLst>
          </p:cNvPr>
          <p:cNvSpPr txBox="1"/>
          <p:nvPr/>
        </p:nvSpPr>
        <p:spPr>
          <a:xfrm>
            <a:off x="7374685" y="1925088"/>
            <a:ext cx="1130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Intellectuels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85858BE-F55C-BBD5-7F8D-A1C8868BFFAF}"/>
              </a:ext>
            </a:extLst>
          </p:cNvPr>
          <p:cNvSpPr txBox="1"/>
          <p:nvPr/>
        </p:nvSpPr>
        <p:spPr>
          <a:xfrm>
            <a:off x="7211685" y="2469384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Monsieur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C79C4A43-53F7-F4E5-581F-911A71406284}"/>
              </a:ext>
            </a:extLst>
          </p:cNvPr>
          <p:cNvSpPr txBox="1"/>
          <p:nvPr/>
        </p:nvSpPr>
        <p:spPr>
          <a:xfrm>
            <a:off x="7329251" y="2967821"/>
            <a:ext cx="811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Homme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4115D64-484B-B23B-0944-355088318CFD}"/>
              </a:ext>
            </a:extLst>
          </p:cNvPr>
          <p:cNvSpPr txBox="1"/>
          <p:nvPr/>
        </p:nvSpPr>
        <p:spPr>
          <a:xfrm>
            <a:off x="4453523" y="2756877"/>
            <a:ext cx="7216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Mamie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61511F3-D44A-0548-32E6-920D16C26F23}"/>
              </a:ext>
            </a:extLst>
          </p:cNvPr>
          <p:cNvSpPr txBox="1"/>
          <p:nvPr/>
        </p:nvSpPr>
        <p:spPr>
          <a:xfrm>
            <a:off x="7880576" y="3444410"/>
            <a:ext cx="1160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Personnes âgées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5CDA731-A5C3-245D-6852-DDF16140D867}"/>
              </a:ext>
            </a:extLst>
          </p:cNvPr>
          <p:cNvSpPr txBox="1"/>
          <p:nvPr/>
        </p:nvSpPr>
        <p:spPr>
          <a:xfrm>
            <a:off x="4330045" y="3153690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 sœur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B25C2B8-EB8C-0FA8-CD4A-C7E969F0BAAA}"/>
              </a:ext>
            </a:extLst>
          </p:cNvPr>
          <p:cNvSpPr txBox="1"/>
          <p:nvPr/>
        </p:nvSpPr>
        <p:spPr>
          <a:xfrm>
            <a:off x="4665493" y="1654205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famille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4FACAA6-51A8-A6B7-D8C1-5787CC9034F8}"/>
              </a:ext>
            </a:extLst>
          </p:cNvPr>
          <p:cNvSpPr txBox="1"/>
          <p:nvPr/>
        </p:nvSpPr>
        <p:spPr>
          <a:xfrm>
            <a:off x="4518000" y="368563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 mère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4899ABC-3F6D-3AD8-9830-422D30F19054}"/>
              </a:ext>
            </a:extLst>
          </p:cNvPr>
          <p:cNvSpPr txBox="1"/>
          <p:nvPr/>
        </p:nvSpPr>
        <p:spPr>
          <a:xfrm>
            <a:off x="6706071" y="1543312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Motards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4EDE7CE-100B-EEC4-E8EB-458FF5A47464}"/>
              </a:ext>
            </a:extLst>
          </p:cNvPr>
          <p:cNvSpPr txBox="1"/>
          <p:nvPr/>
        </p:nvSpPr>
        <p:spPr>
          <a:xfrm>
            <a:off x="8052042" y="2653306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Employés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54005A3-B09A-FFAA-58D6-2160AAB359AF}"/>
              </a:ext>
            </a:extLst>
          </p:cNvPr>
          <p:cNvSpPr txBox="1"/>
          <p:nvPr/>
        </p:nvSpPr>
        <p:spPr>
          <a:xfrm>
            <a:off x="6856177" y="3775524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Visiteurs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B8D2231-86B6-5995-AF23-8B54CE5A12AC}"/>
              </a:ext>
            </a:extLst>
          </p:cNvPr>
          <p:cNvSpPr txBox="1"/>
          <p:nvPr/>
        </p:nvSpPr>
        <p:spPr>
          <a:xfrm>
            <a:off x="7522497" y="4151552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Touristes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3B44422-FC55-7046-0493-7ACABE91A319}"/>
              </a:ext>
            </a:extLst>
          </p:cNvPr>
          <p:cNvSpPr txBox="1"/>
          <p:nvPr/>
        </p:nvSpPr>
        <p:spPr>
          <a:xfrm>
            <a:off x="4453523" y="4781527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Nous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EF749E55-91EE-0B07-FD82-C201B4E764D1}"/>
              </a:ext>
            </a:extLst>
          </p:cNvPr>
          <p:cNvSpPr txBox="1"/>
          <p:nvPr/>
        </p:nvSpPr>
        <p:spPr>
          <a:xfrm>
            <a:off x="7060418" y="4796665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Les autres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8E9063-A75B-591E-F389-EA3AB9E06DAB}"/>
              </a:ext>
            </a:extLst>
          </p:cNvPr>
          <p:cNvSpPr txBox="1"/>
          <p:nvPr/>
        </p:nvSpPr>
        <p:spPr>
          <a:xfrm>
            <a:off x="5904248" y="2816438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Parents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15ED4127-A842-BADD-84BD-2A883A2C7715}"/>
              </a:ext>
            </a:extLst>
          </p:cNvPr>
          <p:cNvSpPr txBox="1"/>
          <p:nvPr/>
        </p:nvSpPr>
        <p:spPr>
          <a:xfrm>
            <a:off x="7601882" y="1359433"/>
            <a:ext cx="8899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Fumeurs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678B701-6F34-4EF7-8015-346A654FDAEF}"/>
              </a:ext>
            </a:extLst>
          </p:cNvPr>
          <p:cNvSpPr txBox="1"/>
          <p:nvPr/>
        </p:nvSpPr>
        <p:spPr>
          <a:xfrm>
            <a:off x="8531486" y="2990406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Jeunes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81565AB-3A83-0438-A917-DB6EE30E7AC0}"/>
              </a:ext>
            </a:extLst>
          </p:cNvPr>
          <p:cNvSpPr txBox="1"/>
          <p:nvPr/>
        </p:nvSpPr>
        <p:spPr>
          <a:xfrm>
            <a:off x="3691648" y="1818949"/>
            <a:ext cx="950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Mes amis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F86E12C7-FBA6-0239-6D19-40FC36B0C853}"/>
              </a:ext>
            </a:extLst>
          </p:cNvPr>
          <p:cNvSpPr txBox="1"/>
          <p:nvPr/>
        </p:nvSpPr>
        <p:spPr>
          <a:xfrm>
            <a:off x="3529617" y="3410050"/>
            <a:ext cx="949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Mon frère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E94DD57-7485-F3FF-414F-588A9B6ED61A}"/>
              </a:ext>
            </a:extLst>
          </p:cNvPr>
          <p:cNvSpPr txBox="1"/>
          <p:nvPr/>
        </p:nvSpPr>
        <p:spPr>
          <a:xfrm>
            <a:off x="5858907" y="3275111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Habitants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E887D2-25CF-4457-DE5C-DA0F4B506A97}"/>
              </a:ext>
            </a:extLst>
          </p:cNvPr>
          <p:cNvSpPr txBox="1"/>
          <p:nvPr/>
        </p:nvSpPr>
        <p:spPr>
          <a:xfrm>
            <a:off x="8004653" y="2195820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Délinquants </a:t>
            </a:r>
          </a:p>
        </p:txBody>
      </p:sp>
    </p:spTree>
    <p:extLst>
      <p:ext uri="{BB962C8B-B14F-4D97-AF65-F5344CB8AC3E}">
        <p14:creationId xmlns:p14="http://schemas.microsoft.com/office/powerpoint/2010/main" val="3796763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3"/>
          <p:cNvSpPr/>
          <p:nvPr/>
        </p:nvSpPr>
        <p:spPr>
          <a:xfrm rot="5400000">
            <a:off x="-1050051" y="3462435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chemeClr val="lt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204" name="Google Shape;204;p13"/>
          <p:cNvSpPr/>
          <p:nvPr/>
        </p:nvSpPr>
        <p:spPr>
          <a:xfrm>
            <a:off x="444580" y="2802755"/>
            <a:ext cx="2306371" cy="991844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Résultat 4</a:t>
            </a:r>
          </a:p>
        </p:txBody>
      </p:sp>
      <p:sp>
        <p:nvSpPr>
          <p:cNvPr id="205" name="Google Shape;205;p13"/>
          <p:cNvSpPr txBox="1"/>
          <p:nvPr/>
        </p:nvSpPr>
        <p:spPr>
          <a:xfrm>
            <a:off x="137640" y="3924519"/>
            <a:ext cx="2866018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Le parc n’existe pas sans nous</a:t>
            </a:r>
            <a:endParaRPr lang="fr-FR" sz="1800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3" name="Image 2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4CD07D3B-9A8F-0481-4BC3-040FC5A64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964" y="741438"/>
            <a:ext cx="7051920" cy="2902869"/>
          </a:xfrm>
          <a:prstGeom prst="rect">
            <a:avLst/>
          </a:prstGeom>
        </p:spPr>
      </p:pic>
      <p:pic>
        <p:nvPicPr>
          <p:cNvPr id="6" name="Image 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2828D9E9-D10F-A0C3-7497-B67EB78B2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428" y="3538626"/>
            <a:ext cx="7984992" cy="257793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EB00581-7278-1448-A836-79C87A8472C7}"/>
              </a:ext>
            </a:extLst>
          </p:cNvPr>
          <p:cNvSpPr txBox="1"/>
          <p:nvPr/>
        </p:nvSpPr>
        <p:spPr>
          <a:xfrm>
            <a:off x="3637010" y="85989"/>
            <a:ext cx="66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Vision égocentrée du parc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40DD553-07FF-C989-DC9E-6144280E6FBD}"/>
              </a:ext>
            </a:extLst>
          </p:cNvPr>
          <p:cNvSpPr txBox="1"/>
          <p:nvPr/>
        </p:nvSpPr>
        <p:spPr>
          <a:xfrm>
            <a:off x="3317849" y="6087552"/>
            <a:ext cx="7984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Acteurs et pratiques du parc urbain de la Ravine Blanche </a:t>
            </a:r>
          </a:p>
          <a:p>
            <a:pPr algn="ctr"/>
            <a:r>
              <a:rPr lang="fr-FR" sz="2000" dirty="0"/>
              <a:t>par Léa et Yannis (séance 3)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9">
          <a:extLst>
            <a:ext uri="{FF2B5EF4-FFF2-40B4-BE49-F238E27FC236}">
              <a16:creationId xmlns:a16="http://schemas.microsoft.com/office/drawing/2014/main" id="{C8139A1D-C4C5-F741-D330-00A40F8BC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">
            <a:extLst>
              <a:ext uri="{FF2B5EF4-FFF2-40B4-BE49-F238E27FC236}">
                <a16:creationId xmlns:a16="http://schemas.microsoft.com/office/drawing/2014/main" id="{2B240979-381B-DE8A-5AB6-1A2708F0DC01}"/>
              </a:ext>
            </a:extLst>
          </p:cNvPr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3">
            <a:extLst>
              <a:ext uri="{FF2B5EF4-FFF2-40B4-BE49-F238E27FC236}">
                <a16:creationId xmlns:a16="http://schemas.microsoft.com/office/drawing/2014/main" id="{4E79FECA-B88E-0F91-A76E-F43F18E88BC7}"/>
              </a:ext>
            </a:extLst>
          </p:cNvPr>
          <p:cNvSpPr/>
          <p:nvPr/>
        </p:nvSpPr>
        <p:spPr>
          <a:xfrm rot="5400000">
            <a:off x="-1050051" y="3462435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chemeClr val="lt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204" name="Google Shape;204;p13">
            <a:extLst>
              <a:ext uri="{FF2B5EF4-FFF2-40B4-BE49-F238E27FC236}">
                <a16:creationId xmlns:a16="http://schemas.microsoft.com/office/drawing/2014/main" id="{3391BF37-C642-5892-0D0D-941D22B660E8}"/>
              </a:ext>
            </a:extLst>
          </p:cNvPr>
          <p:cNvSpPr/>
          <p:nvPr/>
        </p:nvSpPr>
        <p:spPr>
          <a:xfrm>
            <a:off x="444580" y="2802755"/>
            <a:ext cx="2306371" cy="991844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Résultat 5</a:t>
            </a:r>
          </a:p>
        </p:txBody>
      </p:sp>
      <p:sp>
        <p:nvSpPr>
          <p:cNvPr id="205" name="Google Shape;205;p13">
            <a:extLst>
              <a:ext uri="{FF2B5EF4-FFF2-40B4-BE49-F238E27FC236}">
                <a16:creationId xmlns:a16="http://schemas.microsoft.com/office/drawing/2014/main" id="{50A74C77-6509-FF5D-11B2-55924046D83B}"/>
              </a:ext>
            </a:extLst>
          </p:cNvPr>
          <p:cNvSpPr txBox="1"/>
          <p:nvPr/>
        </p:nvSpPr>
        <p:spPr>
          <a:xfrm>
            <a:off x="137640" y="3924519"/>
            <a:ext cx="2866018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457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chemeClr val="dk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Le parc est un lieu pour nous et les autres </a:t>
            </a:r>
            <a:endParaRPr lang="fr-FR" sz="1800" dirty="0">
              <a:solidFill>
                <a:schemeClr val="dk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0AD4C67-44AF-A309-69B1-61E35E6B4565}"/>
              </a:ext>
            </a:extLst>
          </p:cNvPr>
          <p:cNvSpPr txBox="1"/>
          <p:nvPr/>
        </p:nvSpPr>
        <p:spPr>
          <a:xfrm>
            <a:off x="3449441" y="267279"/>
            <a:ext cx="6670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Vision partagée du parc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0BA290-6D09-77A7-9334-34C2B8073622}"/>
              </a:ext>
            </a:extLst>
          </p:cNvPr>
          <p:cNvSpPr txBox="1"/>
          <p:nvPr/>
        </p:nvSpPr>
        <p:spPr>
          <a:xfrm>
            <a:off x="3317849" y="6087552"/>
            <a:ext cx="79849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Acteurs et pratiques du parc urbain de la Ravine Blanche </a:t>
            </a:r>
          </a:p>
          <a:p>
            <a:pPr algn="ctr"/>
            <a:r>
              <a:rPr lang="fr-FR" sz="2000" dirty="0"/>
              <a:t>par Oriane (séance 3)</a:t>
            </a:r>
          </a:p>
        </p:txBody>
      </p:sp>
      <p:pic>
        <p:nvPicPr>
          <p:cNvPr id="4" name="Image 3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45E0F5A2-B79A-0B96-3795-021E549B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608" y="1580998"/>
            <a:ext cx="8989696" cy="292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208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 txBox="1"/>
          <p:nvPr/>
        </p:nvSpPr>
        <p:spPr>
          <a:xfrm>
            <a:off x="802633" y="1166862"/>
            <a:ext cx="10586734" cy="4201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spcAft>
                <a:spcPts val="600"/>
              </a:spcAft>
              <a:buClr>
                <a:srgbClr val="C00000"/>
              </a:buClr>
              <a:buSzPct val="80000"/>
            </a:pPr>
            <a:endParaRPr lang="fr-FR" sz="2800" dirty="0">
              <a:solidFill>
                <a:srgbClr val="000000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  <a:p>
            <a:pPr marL="457200" marR="0" lvl="0" indent="-457200" algn="just" rtl="0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800" dirty="0">
                <a:effectLst/>
                <a:latin typeface="+mn-lt"/>
                <a:ea typeface="Times New Roman" panose="02020603050405020304" pitchFamily="18" charset="0"/>
              </a:rPr>
              <a:t>Les élèves dans leur tableau (séance 3) dépeignent </a:t>
            </a:r>
            <a:r>
              <a:rPr lang="fr-RE" sz="2800" b="1" dirty="0">
                <a:effectLst/>
                <a:latin typeface="+mn-lt"/>
                <a:ea typeface="Times New Roman" panose="02020603050405020304" pitchFamily="18" charset="0"/>
              </a:rPr>
              <a:t>une vision instantanée et éphémère de la cohabitation  </a:t>
            </a:r>
            <a:r>
              <a:rPr lang="fr-RE" sz="2800" dirty="0">
                <a:effectLst/>
                <a:latin typeface="+mn-lt"/>
                <a:ea typeface="Times New Roman" panose="02020603050405020304" pitchFamily="18" charset="0"/>
              </a:rPr>
              <a:t>au sein </a:t>
            </a:r>
            <a:r>
              <a:rPr lang="fr-RE" sz="2800" b="1" dirty="0">
                <a:effectLst/>
                <a:latin typeface="+mn-lt"/>
                <a:ea typeface="Times New Roman" panose="02020603050405020304" pitchFamily="18" charset="0"/>
              </a:rPr>
              <a:t>du parc </a:t>
            </a:r>
            <a:r>
              <a:rPr lang="fr-RE" sz="2800" dirty="0">
                <a:effectLst/>
                <a:latin typeface="+mn-lt"/>
                <a:ea typeface="Times New Roman" panose="02020603050405020304" pitchFamily="18" charset="0"/>
              </a:rPr>
              <a:t>en partant de leurs </a:t>
            </a:r>
            <a:r>
              <a:rPr lang="fr-RE" sz="2800" b="1" dirty="0">
                <a:effectLst/>
                <a:latin typeface="+mn-lt"/>
                <a:ea typeface="Times New Roman" panose="02020603050405020304" pitchFamily="18" charset="0"/>
              </a:rPr>
              <a:t>expériences </a:t>
            </a:r>
            <a:r>
              <a:rPr lang="fr-RE" sz="2800" dirty="0">
                <a:effectLst/>
                <a:latin typeface="+mn-lt"/>
                <a:ea typeface="Times New Roman" panose="02020603050405020304" pitchFamily="18" charset="0"/>
              </a:rPr>
              <a:t>en sortie de terrain (séance 2) croisées avec celles de leurs expériences personnelles</a:t>
            </a:r>
          </a:p>
          <a:p>
            <a:pPr marL="457200" marR="0" lvl="0" indent="-457200" algn="just" rtl="0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800" dirty="0">
                <a:latin typeface="+mn-lt"/>
                <a:ea typeface="DengXian" panose="02010600030101010101" pitchFamily="2" charset="-122"/>
              </a:rPr>
              <a:t>L</a:t>
            </a:r>
            <a:r>
              <a:rPr lang="fr-RE" sz="2800" kern="0" dirty="0">
                <a:effectLst/>
                <a:latin typeface="+mn-lt"/>
                <a:ea typeface="DengXian" panose="02010600030101010101" pitchFamily="2" charset="-122"/>
              </a:rPr>
              <a:t>es élèves développent </a:t>
            </a:r>
            <a:r>
              <a:rPr lang="fr-RE" sz="2800" b="1" kern="0" dirty="0">
                <a:effectLst/>
                <a:latin typeface="+mn-lt"/>
                <a:ea typeface="DengXian" panose="02010600030101010101" pitchFamily="2" charset="-122"/>
              </a:rPr>
              <a:t>des représentations nuancées de la cohabitation</a:t>
            </a:r>
            <a:r>
              <a:rPr lang="fr-RE" sz="2800" kern="0" dirty="0">
                <a:effectLst/>
                <a:latin typeface="+mn-lt"/>
                <a:ea typeface="DengXian" panose="02010600030101010101" pitchFamily="2" charset="-122"/>
              </a:rPr>
              <a:t>, allant d’une vision égocentrée à une compréhension plus collective et partagée de l’espace</a:t>
            </a:r>
            <a:r>
              <a:rPr lang="fr-RE" sz="2800" dirty="0">
                <a:effectLst/>
                <a:latin typeface="+mn-lt"/>
              </a:rPr>
              <a:t> </a:t>
            </a:r>
            <a:endParaRPr lang="fr-FR" sz="2800" dirty="0">
              <a:solidFill>
                <a:srgbClr val="000000"/>
              </a:solidFill>
              <a:latin typeface="+mn-lt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3051126" y="187552"/>
            <a:ext cx="5924700" cy="791400"/>
          </a:xfrm>
          <a:prstGeom prst="rect">
            <a:avLst/>
          </a:prstGeom>
          <a:solidFill>
            <a:srgbClr val="00BB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chemeClr val="tx1"/>
                </a:solidFill>
              </a:rPr>
              <a:t>Synthèse des avancées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/>
          <p:nvPr/>
        </p:nvSpPr>
        <p:spPr>
          <a:xfrm>
            <a:off x="1" y="755374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5"/>
          <p:cNvSpPr txBox="1"/>
          <p:nvPr/>
        </p:nvSpPr>
        <p:spPr>
          <a:xfrm>
            <a:off x="345251" y="1601445"/>
            <a:ext cx="78630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133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4" name="Google Shape;224;p15"/>
          <p:cNvSpPr/>
          <p:nvPr/>
        </p:nvSpPr>
        <p:spPr>
          <a:xfrm>
            <a:off x="4034262" y="195962"/>
            <a:ext cx="3777343" cy="791306"/>
          </a:xfrm>
          <a:prstGeom prst="rect">
            <a:avLst/>
          </a:prstGeom>
          <a:solidFill>
            <a:srgbClr val="00BB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Discussion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225" name="Google Shape;225;p15"/>
          <p:cNvSpPr txBox="1"/>
          <p:nvPr/>
        </p:nvSpPr>
        <p:spPr>
          <a:xfrm>
            <a:off x="875933" y="1057139"/>
            <a:ext cx="9484702" cy="6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algn="just"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800" dirty="0"/>
              <a:t>En géographie, les notions de </a:t>
            </a:r>
            <a:r>
              <a:rPr lang="fr-RE" sz="2800" b="1" dirty="0"/>
              <a:t>cohabitation</a:t>
            </a:r>
            <a:r>
              <a:rPr lang="fr-RE" sz="2800" dirty="0"/>
              <a:t> et de </a:t>
            </a:r>
            <a:r>
              <a:rPr lang="fr-RE" sz="2800" b="1" dirty="0"/>
              <a:t>vivre ensemble</a:t>
            </a:r>
            <a:r>
              <a:rPr lang="fr-RE" sz="2800" dirty="0"/>
              <a:t> sont toutes deux liées à l'idée de l'occupation d'un même espace par différentes populations ou groupes sociaux. Cependant, elles présentent des différences dans leur portée et leur nature </a:t>
            </a:r>
          </a:p>
          <a:p>
            <a:pPr marL="457200" indent="-457200" algn="just"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800" dirty="0">
                <a:latin typeface="+mn-lt"/>
                <a:ea typeface="DengXian" panose="02010600030101010101" pitchFamily="2" charset="-122"/>
              </a:rPr>
              <a:t>L</a:t>
            </a:r>
            <a:r>
              <a:rPr lang="fr-RE" sz="2800" kern="0" dirty="0">
                <a:effectLst/>
                <a:latin typeface="+mn-lt"/>
                <a:ea typeface="DengXian" panose="02010600030101010101" pitchFamily="2" charset="-122"/>
              </a:rPr>
              <a:t>a cohabitation constitue un concept plus opératoire pour comprendre les </a:t>
            </a:r>
            <a:r>
              <a:rPr lang="fr-RE" sz="2800" b="1" kern="0" dirty="0">
                <a:effectLst/>
                <a:latin typeface="+mn-lt"/>
                <a:ea typeface="DengXian" panose="02010600030101010101" pitchFamily="2" charset="-122"/>
              </a:rPr>
              <a:t>dynamiques spatiales </a:t>
            </a:r>
            <a:r>
              <a:rPr lang="fr-RE" sz="2800" kern="0" dirty="0">
                <a:effectLst/>
                <a:latin typeface="+mn-lt"/>
                <a:ea typeface="DengXian" panose="02010600030101010101" pitchFamily="2" charset="-122"/>
              </a:rPr>
              <a:t>observées dans le parc</a:t>
            </a:r>
            <a:r>
              <a:rPr lang="fr-RE" sz="2800" dirty="0">
                <a:effectLst/>
                <a:latin typeface="+mn-lt"/>
              </a:rPr>
              <a:t> </a:t>
            </a:r>
          </a:p>
          <a:p>
            <a:pPr marL="457200" indent="-457200" algn="just"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800" dirty="0">
                <a:latin typeface="+mn-lt"/>
              </a:rPr>
              <a:t>Les catégories de "nous" et "les autres" ne sont pas fixes et peuvent </a:t>
            </a:r>
            <a:r>
              <a:rPr lang="fr-RE" sz="2800" b="1" dirty="0">
                <a:latin typeface="+mn-lt"/>
              </a:rPr>
              <a:t>évoluer dans le temps et l’espace</a:t>
            </a:r>
            <a:r>
              <a:rPr lang="fr-RE" sz="2800" dirty="0">
                <a:latin typeface="+mn-lt"/>
              </a:rPr>
              <a:t>. Des groupes qui étaient autrefois perçus comme des "autres" peuvent, au fil de l’histoire, être intégrés au "nous"</a:t>
            </a:r>
            <a:endParaRPr lang="fr-RE" sz="2800" dirty="0">
              <a:effectLst/>
              <a:latin typeface="+mn-lt"/>
            </a:endParaRPr>
          </a:p>
          <a:p>
            <a:pPr marL="457200" lvl="0" indent="-457200" algn="just">
              <a:buClr>
                <a:srgbClr val="C00000"/>
              </a:buClr>
              <a:buSzPct val="80000"/>
              <a:buFont typeface="Wingdings" pitchFamily="2" charset="2"/>
              <a:buChar char="v"/>
            </a:pPr>
            <a:endParaRPr lang="fr-RE" sz="2800" dirty="0">
              <a:effectLst/>
              <a:latin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6"/>
          <p:cNvSpPr/>
          <p:nvPr/>
        </p:nvSpPr>
        <p:spPr>
          <a:xfrm>
            <a:off x="3932979" y="173809"/>
            <a:ext cx="4326042" cy="858513"/>
          </a:xfrm>
          <a:prstGeom prst="rect">
            <a:avLst/>
          </a:prstGeom>
          <a:solidFill>
            <a:srgbClr val="00BB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Conclusion</a:t>
            </a:r>
            <a:endParaRPr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6863002-76E5-CBB9-4496-85CA82941A4E}"/>
              </a:ext>
            </a:extLst>
          </p:cNvPr>
          <p:cNvSpPr txBox="1"/>
          <p:nvPr/>
        </p:nvSpPr>
        <p:spPr>
          <a:xfrm>
            <a:off x="298938" y="1428415"/>
            <a:ext cx="1159412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RE" sz="2800" dirty="0">
                <a:latin typeface="+mn-lt"/>
                <a:ea typeface="DengXian" panose="02010600030101010101" pitchFamily="2" charset="-122"/>
              </a:rPr>
              <a:t>En </a:t>
            </a:r>
            <a:r>
              <a:rPr lang="fr-RE" sz="2800" b="1" dirty="0">
                <a:latin typeface="+mn-lt"/>
                <a:ea typeface="DengXian" panose="02010600030101010101" pitchFamily="2" charset="-122"/>
              </a:rPr>
              <a:t>confrontant</a:t>
            </a:r>
            <a:r>
              <a:rPr lang="fr-RE" sz="2800" dirty="0">
                <a:latin typeface="+mn-lt"/>
                <a:ea typeface="DengXian" panose="02010600030101010101" pitchFamily="2" charset="-122"/>
              </a:rPr>
              <a:t> leurs expériences personnelles à celles des autres usagers du parc, ils prennent conscience des </a:t>
            </a:r>
            <a:r>
              <a:rPr lang="fr-RE" sz="2800" b="1" dirty="0">
                <a:latin typeface="+mn-lt"/>
                <a:ea typeface="DengXian" panose="02010600030101010101" pitchFamily="2" charset="-122"/>
              </a:rPr>
              <a:t>dynamiques de cohabitation</a:t>
            </a:r>
            <a:r>
              <a:rPr lang="fr-RE" sz="2800" dirty="0">
                <a:latin typeface="+mn-lt"/>
                <a:ea typeface="DengXian" panose="02010600030101010101" pitchFamily="2" charset="-122"/>
              </a:rPr>
              <a:t> et apprennent à naviguer dans cet espace de manière plus consciente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RE" sz="2800" dirty="0">
                <a:latin typeface="+mn-lt"/>
                <a:ea typeface="DengXian" panose="02010600030101010101" pitchFamily="2" charset="-122"/>
              </a:rPr>
              <a:t>L</a:t>
            </a:r>
            <a:r>
              <a:rPr lang="fr-RE" sz="2800" kern="0" dirty="0">
                <a:effectLst/>
                <a:latin typeface="+mn-lt"/>
                <a:ea typeface="DengXian" panose="02010600030101010101" pitchFamily="2" charset="-122"/>
              </a:rPr>
              <a:t>a manière dont les jeunes </a:t>
            </a:r>
            <a:r>
              <a:rPr lang="fr-RE" sz="2800" b="1" kern="0" dirty="0">
                <a:effectLst/>
                <a:latin typeface="+mn-lt"/>
                <a:ea typeface="DengXian" panose="02010600030101010101" pitchFamily="2" charset="-122"/>
              </a:rPr>
              <a:t>perçoivent et vivent la cohabitation </a:t>
            </a:r>
            <a:r>
              <a:rPr lang="fr-RE" sz="2800" kern="0" dirty="0">
                <a:effectLst/>
                <a:latin typeface="+mn-lt"/>
                <a:ea typeface="DengXian" panose="02010600030101010101" pitchFamily="2" charset="-122"/>
              </a:rPr>
              <a:t>dans les espaces urbains contribue à enrichir la réflexion sur l'habiter et le vivre-ensemble, notamment dans des contextes marqués </a:t>
            </a:r>
            <a:r>
              <a:rPr lang="fr-RE" sz="2800" b="1" kern="0" dirty="0">
                <a:effectLst/>
                <a:latin typeface="+mn-lt"/>
                <a:ea typeface="DengXian" panose="02010600030101010101" pitchFamily="2" charset="-122"/>
              </a:rPr>
              <a:t>par une diversité culturelle et sociale</a:t>
            </a:r>
            <a:r>
              <a:rPr lang="fr-RE" sz="2800" b="1" dirty="0">
                <a:effectLst/>
                <a:latin typeface="+mn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RE" sz="2800" dirty="0">
                <a:latin typeface="+mn-lt"/>
                <a:ea typeface="DengXian" panose="02010600030101010101" pitchFamily="2" charset="-122"/>
              </a:rPr>
              <a:t>L</a:t>
            </a:r>
            <a:r>
              <a:rPr lang="fr-RE" sz="2800" kern="0" dirty="0">
                <a:effectLst/>
                <a:latin typeface="+mn-lt"/>
                <a:ea typeface="DengXian" panose="02010600030101010101" pitchFamily="2" charset="-122"/>
              </a:rPr>
              <a:t>'acte d'habiter ne se limite pas à l'appropriation d'un lieu, mais participe également à la construction de </a:t>
            </a:r>
            <a:r>
              <a:rPr lang="fr-RE" sz="2800" b="1" kern="0" dirty="0">
                <a:solidFill>
                  <a:schemeClr val="tx1"/>
                </a:solidFill>
                <a:effectLst/>
                <a:latin typeface="+mn-lt"/>
                <a:ea typeface="DengXian" panose="02010600030101010101" pitchFamily="2" charset="-122"/>
              </a:rPr>
              <a:t>compétences citoyennes</a:t>
            </a:r>
            <a:r>
              <a:rPr lang="fr-RE" sz="2800" b="1" kern="0" dirty="0">
                <a:solidFill>
                  <a:srgbClr val="FF9900"/>
                </a:solidFill>
                <a:effectLst/>
                <a:latin typeface="+mn-lt"/>
                <a:ea typeface="DengXian" panose="02010600030101010101" pitchFamily="2" charset="-122"/>
              </a:rPr>
              <a:t>  </a:t>
            </a:r>
            <a:r>
              <a:rPr lang="fr-RE" sz="1800" kern="0" dirty="0">
                <a:effectLst/>
                <a:latin typeface="+mn-lt"/>
                <a:ea typeface="DengXian" panose="02010600030101010101" pitchFamily="2" charset="-122"/>
              </a:rPr>
              <a:t>(Barthes et Alpe, 2010)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RE" sz="2800" dirty="0">
              <a:latin typeface="+mn-lt"/>
              <a:ea typeface="DengXian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b="1" dirty="0">
              <a:latin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7"/>
          <p:cNvSpPr txBox="1"/>
          <p:nvPr/>
        </p:nvSpPr>
        <p:spPr>
          <a:xfrm>
            <a:off x="451810" y="929874"/>
            <a:ext cx="11288380" cy="4998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0215" indent="-450215" algn="just"/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André, Y., Bailly, A. et al. (1989). </a:t>
            </a:r>
            <a:r>
              <a:rPr lang="fr-RE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Représenter l’espace, l’imaginaire spatial à l’école</a:t>
            </a:r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Paris, Anthropos. 227 pages</a:t>
            </a:r>
          </a:p>
          <a:p>
            <a:pPr marL="450215" indent="-450215" algn="just"/>
            <a:endParaRPr lang="fr-R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Barthes, A., et Alpe, Y. (2010). </a:t>
            </a:r>
            <a:r>
              <a:rPr lang="fr-FR" i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Éducation à l'environnement et au développement durable : de l'élève au citoyen</a:t>
            </a:r>
            <a:r>
              <a:rPr lang="fr-FR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. Éditions L'Harmattan.</a:t>
            </a:r>
            <a:endParaRPr lang="fr-R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0215" indent="-450215"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Besse, J. (2015). Voisinages. </a:t>
            </a:r>
            <a:r>
              <a:rPr lang="fr-F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Annales de géographie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704, 385-390. </a:t>
            </a:r>
            <a:r>
              <a:rPr lang="fr-FR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https://doi.org/10.3917/ag.704.0385</a:t>
            </a:r>
            <a:endParaRPr lang="fr-FR" u="sng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0215" indent="-450215" algn="just"/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Cailly, L. (2004)</a:t>
            </a:r>
            <a:r>
              <a:rPr lang="fr-RE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Pratiques spatiales, identités sociales et processus d’individualisation. Étude sur la constitution des identités spatiales individuelles au sein des classes moyennes salariées du secteur public hospitalier dans une ville intermédiaire : l’exemple de Tours</a:t>
            </a:r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. Thèse, Université François Rabelais - Tours. </a:t>
            </a:r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https://theses.hal.science/tel-00397901</a:t>
            </a:r>
            <a:endParaRPr lang="fr-RE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0215" indent="-450215" algn="just"/>
            <a:endParaRPr lang="fr-R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0215" indent="-450215" algn="just"/>
            <a:r>
              <a:rPr lang="fr-RE" dirty="0">
                <a:latin typeface="Calibri" panose="020F0502020204030204" pitchFamily="34" charset="0"/>
                <a:cs typeface="Calibri" panose="020F0502020204030204" pitchFamily="34" charset="0"/>
              </a:rPr>
              <a:t>Laplantine, François. (1999). </a:t>
            </a:r>
            <a:r>
              <a:rPr lang="fr-RE" i="1" dirty="0">
                <a:latin typeface="Calibri" panose="020F0502020204030204" pitchFamily="34" charset="0"/>
                <a:cs typeface="Calibri" panose="020F0502020204030204" pitchFamily="34" charset="0"/>
              </a:rPr>
              <a:t>Le Métissage : un principe d'intelligibilité et un art de vivre</a:t>
            </a:r>
            <a:r>
              <a:rPr lang="fr-RE" dirty="0">
                <a:latin typeface="Calibri" panose="020F0502020204030204" pitchFamily="34" charset="0"/>
                <a:cs typeface="Calibri" panose="020F0502020204030204" pitchFamily="34" charset="0"/>
              </a:rPr>
              <a:t>. Paris : Payot.</a:t>
            </a:r>
          </a:p>
          <a:p>
            <a:pPr marL="450215" indent="-450215" algn="just"/>
            <a:endParaRPr lang="fr-FR" dirty="0">
              <a:effectLst/>
              <a:highlight>
                <a:srgbClr val="FFFF00"/>
              </a:highlight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0215" indent="-450215" algn="just"/>
            <a:r>
              <a:rPr lang="fr-R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Lazzaroti</a:t>
            </a:r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O. (2014). </a:t>
            </a:r>
            <a:r>
              <a:rPr lang="fr-RE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Habiter le monde</a:t>
            </a:r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Documentation photographique N°8100. La documentation française. </a:t>
            </a:r>
          </a:p>
          <a:p>
            <a:pPr marL="450215" indent="-450215" algn="just"/>
            <a:endParaRPr lang="fr-R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0215" indent="-450215" algn="just">
              <a:lnSpc>
                <a:spcPct val="115000"/>
              </a:lnSpc>
              <a:spcAft>
                <a:spcPts val="1000"/>
              </a:spcAft>
            </a:pPr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Levy, J. (2003). </a:t>
            </a:r>
            <a:r>
              <a:rPr lang="fr-RE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Espace public.</a:t>
            </a:r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J. Lévy &amp; M. Lussault, </a:t>
            </a:r>
            <a:r>
              <a:rPr lang="fr-F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Dictionnaire de la géographie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(p. 336-339). </a:t>
            </a:r>
            <a:r>
              <a:rPr lang="fr-R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Belin.</a:t>
            </a:r>
            <a:endParaRPr lang="fr-RE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0215" indent="-450215" algn="just">
              <a:lnSpc>
                <a:spcPct val="115000"/>
              </a:lnSpc>
              <a:spcAft>
                <a:spcPts val="1000"/>
              </a:spcAft>
            </a:pPr>
            <a:r>
              <a:rPr lang="fr-RE" dirty="0">
                <a:latin typeface="Calibri" panose="020F0502020204030204" pitchFamily="34" charset="0"/>
                <a:cs typeface="Calibri" panose="020F0502020204030204" pitchFamily="34" charset="0"/>
              </a:rPr>
              <a:t>Lussault, M., (2009) </a:t>
            </a:r>
            <a:r>
              <a:rPr lang="fr-RE" i="1" dirty="0">
                <a:latin typeface="Calibri" panose="020F0502020204030204" pitchFamily="34" charset="0"/>
                <a:cs typeface="Calibri" panose="020F0502020204030204" pitchFamily="34" charset="0"/>
              </a:rPr>
              <a:t>De la lutte des classes à la lutte des places</a:t>
            </a:r>
            <a:r>
              <a:rPr lang="fr-RE" dirty="0">
                <a:latin typeface="Calibri" panose="020F0502020204030204" pitchFamily="34" charset="0"/>
                <a:cs typeface="Calibri" panose="020F0502020204030204" pitchFamily="34" charset="0"/>
              </a:rPr>
              <a:t>, Paris, Grasset (Mondes vécus), 221 pages</a:t>
            </a:r>
          </a:p>
          <a:p>
            <a:pPr marL="450215" indent="-450215" algn="just">
              <a:lnSpc>
                <a:spcPct val="115000"/>
              </a:lnSpc>
              <a:spcAft>
                <a:spcPts val="1000"/>
              </a:spcAft>
            </a:pP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Stock, M. (2004). L’habiter</a:t>
            </a:r>
            <a:r>
              <a:rPr lang="fr-F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comme pratique des lieux géographiques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fr-F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fr-FR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EspacesTemps.net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Travaux. </a:t>
            </a: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URL: </a:t>
            </a:r>
            <a:r>
              <a:rPr lang="en-US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https://www.espacestemps.net/articles/habiter-comme-pratique-des-lieux-geographiques/</a:t>
            </a:r>
            <a:endParaRPr lang="fr-R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0215" indent="-450215" algn="just">
              <a:lnSpc>
                <a:spcPct val="115000"/>
              </a:lnSpc>
              <a:spcAft>
                <a:spcPts val="1000"/>
              </a:spcAft>
            </a:pPr>
            <a:r>
              <a:rPr lang="fr-FR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Watin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M. (2007) . </a:t>
            </a:r>
            <a:r>
              <a:rPr lang="fr-F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Du </a:t>
            </a:r>
            <a:r>
              <a:rPr lang="fr-FR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Kartié</a:t>
            </a:r>
            <a:r>
              <a:rPr lang="fr-FR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au quartier : quel développement urbain à La Réunion ?.</a:t>
            </a:r>
            <a:r>
              <a:rPr lang="fr-FR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Alizés : Revue angliciste de La Réunion, Colloque “ Equilibres environnementaux, énergies renouvelables et développements urbains ”, 29-I Lettres, pp.87-100. hal-02343104</a:t>
            </a:r>
            <a:endParaRPr lang="fr-RE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238" name="Google Shape;238;p17"/>
          <p:cNvSpPr txBox="1"/>
          <p:nvPr/>
        </p:nvSpPr>
        <p:spPr>
          <a:xfrm>
            <a:off x="458143" y="167677"/>
            <a:ext cx="231865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Références</a:t>
            </a:r>
            <a:endParaRPr lang="fr-FR" noProof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8"/>
          <p:cNvSpPr/>
          <p:nvPr/>
        </p:nvSpPr>
        <p:spPr>
          <a:xfrm>
            <a:off x="906867" y="6113044"/>
            <a:ext cx="3474720" cy="18288"/>
          </a:xfrm>
          <a:custGeom>
            <a:avLst/>
            <a:gdLst/>
            <a:ahLst/>
            <a:cxnLst/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8"/>
          <p:cNvSpPr txBox="1"/>
          <p:nvPr/>
        </p:nvSpPr>
        <p:spPr>
          <a:xfrm>
            <a:off x="906867" y="6295935"/>
            <a:ext cx="4368602" cy="420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patricia.grondin@univ-reunion.fr</a:t>
            </a:r>
            <a:endParaRPr sz="16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92E65A6-33A8-CB2E-3258-36B174C223CD}"/>
              </a:ext>
            </a:extLst>
          </p:cNvPr>
          <p:cNvSpPr txBox="1"/>
          <p:nvPr/>
        </p:nvSpPr>
        <p:spPr>
          <a:xfrm>
            <a:off x="667510" y="2472866"/>
            <a:ext cx="6767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/>
              <a:t>Merci pour votre attention ! </a:t>
            </a:r>
          </a:p>
        </p:txBody>
      </p:sp>
      <p:pic>
        <p:nvPicPr>
          <p:cNvPr id="4" name="Image 3" descr="Une image contenant texte, Graphique, graphisme, affiche&#10;&#10;Description générée automatiquement">
            <a:extLst>
              <a:ext uri="{FF2B5EF4-FFF2-40B4-BE49-F238E27FC236}">
                <a16:creationId xmlns:a16="http://schemas.microsoft.com/office/drawing/2014/main" id="{21D3818E-6CE9-E59D-B977-ED378AC1F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283" y="0"/>
            <a:ext cx="397805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B05D91-3ECD-5CFF-846C-9258B86CC7DD}"/>
              </a:ext>
            </a:extLst>
          </p:cNvPr>
          <p:cNvSpPr txBox="1"/>
          <p:nvPr/>
        </p:nvSpPr>
        <p:spPr>
          <a:xfrm>
            <a:off x="492368" y="2379785"/>
            <a:ext cx="55098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RE" sz="2000" b="0" i="0" u="none" strike="noStrike" dirty="0">
                <a:solidFill>
                  <a:schemeClr val="tx1"/>
                </a:solidFill>
                <a:effectLst/>
                <a:latin typeface="+mn-lt"/>
              </a:rPr>
              <a:t>« La cohabitation dans l’habiter pose la question du vivre ensemble, en révélant l’importance de la confrontation des normes d’utilisation de l’espace par des personnes </a:t>
            </a:r>
            <a:r>
              <a:rPr lang="fr-RE" sz="2000" dirty="0">
                <a:solidFill>
                  <a:schemeClr val="tx1"/>
                </a:solidFill>
                <a:latin typeface="+mn-lt"/>
              </a:rPr>
              <a:t>différentes. »</a:t>
            </a:r>
            <a:r>
              <a:rPr lang="fr-RE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fr-RE" sz="1600" b="0" i="0" u="none" strike="noStrike" dirty="0">
                <a:solidFill>
                  <a:schemeClr val="tx1"/>
                </a:solidFill>
                <a:effectLst/>
                <a:latin typeface="+mn-lt"/>
              </a:rPr>
              <a:t>(Lussault, 2009)</a:t>
            </a:r>
            <a:endParaRPr lang="fr-FR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" name="image117.png">
            <a:extLst>
              <a:ext uri="{FF2B5EF4-FFF2-40B4-BE49-F238E27FC236}">
                <a16:creationId xmlns:a16="http://schemas.microsoft.com/office/drawing/2014/main" id="{27D66EDC-698E-F87F-C25A-CEB8263B833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400800" y="1465385"/>
            <a:ext cx="5298832" cy="3158717"/>
          </a:xfrm>
          <a:prstGeom prst="rect">
            <a:avLst/>
          </a:prstGeom>
          <a:ln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918E55A-1349-7A69-7926-F2F6200B4BE4}"/>
              </a:ext>
            </a:extLst>
          </p:cNvPr>
          <p:cNvSpPr txBox="1"/>
          <p:nvPr/>
        </p:nvSpPr>
        <p:spPr>
          <a:xfrm>
            <a:off x="6719216" y="4841631"/>
            <a:ext cx="4724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Photographie de l’espace public du point de vue d’un élève de 6è </a:t>
            </a:r>
            <a:r>
              <a:rPr lang="fr-FR" sz="1800" dirty="0">
                <a:solidFill>
                  <a:schemeClr val="tx1"/>
                </a:solidFill>
              </a:rPr>
              <a:t>(quartier Ravine Blanche à Saint-Pierre de la Réunion)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8D2FC48-A835-2114-D6F6-DAD6E354FE0A}"/>
              </a:ext>
            </a:extLst>
          </p:cNvPr>
          <p:cNvSpPr txBox="1"/>
          <p:nvPr/>
        </p:nvSpPr>
        <p:spPr>
          <a:xfrm>
            <a:off x="867634" y="102441"/>
            <a:ext cx="856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chemeClr val="tx1"/>
                </a:solidFill>
              </a:rPr>
              <a:t>Cohabiter : « un vivre ensemble l’espace »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6997396" y="1763006"/>
            <a:ext cx="4375200" cy="2923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300" b="1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Contexte général</a:t>
            </a:r>
          </a:p>
          <a:p>
            <a:pPr lvl="0"/>
            <a:r>
              <a:rPr lang="fr-FR" sz="23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Cette recherche examine la manière dont les élèves </a:t>
            </a:r>
            <a:r>
              <a:rPr lang="fr-FR" sz="2300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 classe </a:t>
            </a:r>
            <a:r>
              <a:rPr lang="fr-FR" sz="2300" noProof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6ème s'approprient et construisent l'espace géographique à travers les perceptions, les représentations et les pratiques spatiales. </a:t>
            </a:r>
          </a:p>
        </p:txBody>
      </p:sp>
      <p:sp>
        <p:nvSpPr>
          <p:cNvPr id="98" name="Google Shape;98;p2"/>
          <p:cNvSpPr txBox="1"/>
          <p:nvPr/>
        </p:nvSpPr>
        <p:spPr>
          <a:xfrm>
            <a:off x="258413" y="1557491"/>
            <a:ext cx="6275288" cy="2356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 de la présentation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fr-RE" sz="2400" dirty="0"/>
              <a:t>Quels éléments de la perception de l’espace public par les élèves relèvent de la cohabitation entre différents usagers ?</a:t>
            </a:r>
            <a:endParaRPr lang="fr-FR" sz="24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99;p2"/>
          <p:cNvSpPr/>
          <p:nvPr/>
        </p:nvSpPr>
        <p:spPr>
          <a:xfrm rot="-5400000" flipH="1">
            <a:off x="6096950" y="62692"/>
            <a:ext cx="578978" cy="2222105"/>
          </a:xfrm>
          <a:prstGeom prst="curvedRightArrow">
            <a:avLst>
              <a:gd name="adj1" fmla="val 25000"/>
              <a:gd name="adj2" fmla="val 50000"/>
              <a:gd name="adj3" fmla="val 23362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cleardot">
            <a:extLst>
              <a:ext uri="{FF2B5EF4-FFF2-40B4-BE49-F238E27FC236}">
                <a16:creationId xmlns:a16="http://schemas.microsoft.com/office/drawing/2014/main" id="{0D4349E3-92F3-422B-BCF3-DB948B6F6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>
          <a:extLst>
            <a:ext uri="{FF2B5EF4-FFF2-40B4-BE49-F238E27FC236}">
              <a16:creationId xmlns:a16="http://schemas.microsoft.com/office/drawing/2014/main" id="{C3DC484B-69E3-AFE2-5DAD-A24B4F030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>
            <a:extLst>
              <a:ext uri="{FF2B5EF4-FFF2-40B4-BE49-F238E27FC236}">
                <a16:creationId xmlns:a16="http://schemas.microsoft.com/office/drawing/2014/main" id="{71776AE0-B222-0861-ABB9-8025BCE96424}"/>
              </a:ext>
            </a:extLst>
          </p:cNvPr>
          <p:cNvSpPr txBox="1"/>
          <p:nvPr/>
        </p:nvSpPr>
        <p:spPr>
          <a:xfrm>
            <a:off x="3106214" y="1734701"/>
            <a:ext cx="6638700" cy="4524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4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Cadre théorique</a:t>
            </a:r>
            <a:endParaRPr dirty="0"/>
          </a:p>
          <a:p>
            <a:pPr marL="254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Contexte</a:t>
            </a:r>
            <a:endParaRPr dirty="0"/>
          </a:p>
          <a:p>
            <a:pPr marL="254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Dispositif méthodologique</a:t>
            </a:r>
            <a:endParaRPr dirty="0"/>
          </a:p>
          <a:p>
            <a:pPr marL="254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Données collectées </a:t>
            </a:r>
            <a:endParaRPr dirty="0"/>
          </a:p>
          <a:p>
            <a:pPr marL="254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Résultats </a:t>
            </a:r>
            <a:endParaRPr dirty="0"/>
          </a:p>
          <a:p>
            <a:pPr marL="25400"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</a:pPr>
            <a:r>
              <a:rPr lang="fr-FR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Discussion/ synthèse/ conclusion </a:t>
            </a:r>
            <a:endParaRPr dirty="0"/>
          </a:p>
        </p:txBody>
      </p:sp>
      <p:sp>
        <p:nvSpPr>
          <p:cNvPr id="114" name="Google Shape;114;p4">
            <a:extLst>
              <a:ext uri="{FF2B5EF4-FFF2-40B4-BE49-F238E27FC236}">
                <a16:creationId xmlns:a16="http://schemas.microsoft.com/office/drawing/2014/main" id="{515D0939-3DDD-B4F9-59B2-B0BA48A4D7CF}"/>
              </a:ext>
            </a:extLst>
          </p:cNvPr>
          <p:cNvSpPr/>
          <p:nvPr/>
        </p:nvSpPr>
        <p:spPr>
          <a:xfrm>
            <a:off x="3106214" y="748323"/>
            <a:ext cx="5318023" cy="791306"/>
          </a:xfrm>
          <a:prstGeom prst="rect">
            <a:avLst/>
          </a:prstGeom>
          <a:solidFill>
            <a:srgbClr val="00BB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Sommaire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65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"/>
          <p:cNvSpPr txBox="1"/>
          <p:nvPr/>
        </p:nvSpPr>
        <p:spPr>
          <a:xfrm>
            <a:off x="383720" y="-141129"/>
            <a:ext cx="7662900" cy="1600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sz="18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fr-FR" sz="28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6"/>
          <p:cNvSpPr txBox="1"/>
          <p:nvPr/>
        </p:nvSpPr>
        <p:spPr>
          <a:xfrm>
            <a:off x="523705" y="74335"/>
            <a:ext cx="923963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fr-FR" sz="32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La cohabitation dans l’</a:t>
            </a:r>
            <a:r>
              <a:rPr lang="fr-FR" sz="3200" b="1" i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habiter</a:t>
            </a:r>
            <a:r>
              <a:rPr lang="fr-FR" sz="32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 en géographie : une approche phénoménologique</a:t>
            </a:r>
            <a:endParaRPr lang="fr-FR" sz="3200" dirty="0">
              <a:solidFill>
                <a:schemeClr val="tx1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136" name="Google Shape;136;p6"/>
          <p:cNvSpPr/>
          <p:nvPr/>
        </p:nvSpPr>
        <p:spPr>
          <a:xfrm>
            <a:off x="184481" y="3755571"/>
            <a:ext cx="2469624" cy="1157151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Cadre théorique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144E8EF-E38D-5225-8746-9D2C8EA09667}"/>
              </a:ext>
            </a:extLst>
          </p:cNvPr>
          <p:cNvSpPr txBox="1"/>
          <p:nvPr/>
        </p:nvSpPr>
        <p:spPr>
          <a:xfrm>
            <a:off x="2924131" y="1459269"/>
            <a:ext cx="8555922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FR" sz="2400" dirty="0">
                <a:latin typeface="+mn-lt"/>
                <a:ea typeface="Times New Roman" panose="02020603050405020304" pitchFamily="18" charset="0"/>
              </a:rPr>
              <a:t>L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’</a:t>
            </a:r>
            <a:r>
              <a:rPr lang="fr-FR" sz="2400" i="1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habiter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permet de </a:t>
            </a:r>
            <a:r>
              <a:rPr lang="fr-FR" sz="2400" b="1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lire et d’écrire 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le monde</a:t>
            </a:r>
            <a:r>
              <a:rPr lang="fr-FR" sz="24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1800" dirty="0">
                <a:latin typeface="+mn-lt"/>
                <a:ea typeface="Times New Roman" panose="02020603050405020304" pitchFamily="18" charset="0"/>
              </a:rPr>
              <a:t>(</a:t>
            </a:r>
            <a:r>
              <a:rPr lang="fr-FR" sz="1800" dirty="0" err="1">
                <a:latin typeface="+mn-lt"/>
                <a:ea typeface="Times New Roman" panose="02020603050405020304" pitchFamily="18" charset="0"/>
              </a:rPr>
              <a:t>Lazzarotti</a:t>
            </a:r>
            <a:r>
              <a:rPr lang="fr-FR" sz="1800" dirty="0">
                <a:latin typeface="+mn-lt"/>
                <a:ea typeface="Times New Roman" panose="02020603050405020304" pitchFamily="18" charset="0"/>
              </a:rPr>
              <a:t>, 2014)</a:t>
            </a:r>
            <a:r>
              <a:rPr lang="fr-FR" sz="18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« </a:t>
            </a:r>
            <a:r>
              <a:rPr lang="fr-FR" sz="2400" b="1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Exister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pour l’être humain, c’est toujours vivre avec, toujours </a:t>
            </a:r>
            <a:r>
              <a:rPr lang="fr-FR" sz="2400" b="1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cohabiter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aussi peu que ce soit. Cette constatation doit former la base de toute réflexion sur l</a:t>
            </a:r>
            <a:r>
              <a:rPr lang="fr-FR" sz="2400" i="1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’habiter.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» </a:t>
            </a:r>
            <a:r>
              <a:rPr lang="fr-FR" sz="18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(Besse, 2015, p. 388). </a:t>
            </a: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FR" sz="2400" b="1" dirty="0">
                <a:latin typeface="+mn-lt"/>
                <a:ea typeface="Times New Roman" panose="02020603050405020304" pitchFamily="18" charset="0"/>
              </a:rPr>
              <a:t>L’</a:t>
            </a:r>
            <a:r>
              <a:rPr lang="fr-FR" sz="2400" b="1" kern="0" dirty="0">
                <a:effectLst/>
                <a:latin typeface="+mn-lt"/>
                <a:ea typeface="Times New Roman" panose="02020603050405020304" pitchFamily="18" charset="0"/>
              </a:rPr>
              <a:t>espace public, </a:t>
            </a:r>
            <a:r>
              <a:rPr lang="fr-FR" sz="2400" kern="0" dirty="0">
                <a:effectLst/>
                <a:latin typeface="+mn-lt"/>
                <a:ea typeface="Times New Roman" panose="02020603050405020304" pitchFamily="18" charset="0"/>
              </a:rPr>
              <a:t>investi par les </a:t>
            </a:r>
            <a:r>
              <a:rPr lang="fr-FR" sz="2400" b="1" kern="0" dirty="0">
                <a:effectLst/>
                <a:latin typeface="+mn-lt"/>
                <a:ea typeface="Times New Roman" panose="02020603050405020304" pitchFamily="18" charset="0"/>
              </a:rPr>
              <a:t>pratiques spatiales </a:t>
            </a:r>
            <a:r>
              <a:rPr lang="fr-FR" sz="2400" kern="0" dirty="0">
                <a:effectLst/>
                <a:latin typeface="+mn-lt"/>
                <a:ea typeface="Times New Roman" panose="02020603050405020304" pitchFamily="18" charset="0"/>
              </a:rPr>
              <a:t>des habitants, 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se caractérise par </a:t>
            </a:r>
            <a:r>
              <a:rPr lang="fr-FR" sz="2400" dirty="0">
                <a:solidFill>
                  <a:schemeClr val="tx1"/>
                </a:solidFill>
                <a:latin typeface="+mn-lt"/>
                <a:ea typeface="Times New Roman" panose="02020603050405020304" pitchFamily="18" charset="0"/>
              </a:rPr>
              <a:t>son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FR" sz="2400" b="1" i="1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accessibilité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et résume la diversité des populations </a:t>
            </a:r>
            <a:r>
              <a:rPr lang="fr-FR" sz="18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(Levy, 2003</a:t>
            </a:r>
            <a:r>
              <a:rPr lang="fr-RE" sz="1800" dirty="0">
                <a:effectLst/>
                <a:latin typeface="+mn-lt"/>
              </a:rPr>
              <a:t> )</a:t>
            </a:r>
            <a:endParaRPr lang="fr-FR" sz="1800" dirty="0">
              <a:effectLst/>
              <a:latin typeface="+mn-lt"/>
            </a:endParaRP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FR" sz="2400" i="1" dirty="0">
                <a:latin typeface="+mn-lt"/>
                <a:ea typeface="Times New Roman" panose="02020603050405020304" pitchFamily="18" charset="0"/>
              </a:rPr>
              <a:t>L</a:t>
            </a:r>
            <a:r>
              <a:rPr lang="fr-FR" sz="2400" i="1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’espace public est </a:t>
            </a:r>
            <a:r>
              <a:rPr lang="fr-FR" sz="2400" i="1" dirty="0">
                <a:latin typeface="+mn-lt"/>
                <a:ea typeface="Times New Roman" panose="02020603050405020304" pitchFamily="18" charset="0"/>
              </a:rPr>
              <a:t>« 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d’abord </a:t>
            </a:r>
            <a:r>
              <a:rPr lang="fr-FR" sz="2400" b="1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déterminé par ce qui s’y passe </a:t>
            </a:r>
            <a:r>
              <a:rPr lang="fr-FR" sz="24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avant d’être défini par sa morphologie » </a:t>
            </a:r>
            <a:r>
              <a:rPr lang="fr-FR" sz="18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(</a:t>
            </a:r>
            <a:r>
              <a:rPr lang="fr-FR" sz="1800" kern="0" dirty="0" err="1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Watin</a:t>
            </a:r>
            <a:r>
              <a:rPr lang="fr-FR" sz="1800" kern="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2007, p. 97)</a:t>
            </a:r>
            <a:r>
              <a:rPr lang="fr-RE" sz="1800" dirty="0">
                <a:effectLst/>
                <a:latin typeface="+mn-lt"/>
              </a:rPr>
              <a:t> </a:t>
            </a:r>
            <a:endParaRPr lang="fr-FR" sz="1800" kern="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13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160057" y="3814610"/>
            <a:ext cx="2469624" cy="1157151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Cadre théorique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3083963" y="1153703"/>
            <a:ext cx="8561118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400" dirty="0">
                <a:latin typeface="+mn-lt"/>
                <a:ea typeface="Times New Roman" panose="02020603050405020304" pitchFamily="18" charset="0"/>
              </a:rPr>
              <a:t>L</a:t>
            </a:r>
            <a:r>
              <a:rPr lang="fr-RE" sz="2400" dirty="0">
                <a:effectLst/>
                <a:latin typeface="+mn-lt"/>
                <a:ea typeface="Times New Roman" panose="02020603050405020304" pitchFamily="18" charset="0"/>
              </a:rPr>
              <a:t>e rapport aux lieux existe à travers les </a:t>
            </a:r>
            <a:r>
              <a:rPr lang="fr-RE" sz="2400" b="1" dirty="0">
                <a:effectLst/>
                <a:latin typeface="+mn-lt"/>
                <a:ea typeface="Times New Roman" panose="02020603050405020304" pitchFamily="18" charset="0"/>
              </a:rPr>
              <a:t>pratiques</a:t>
            </a:r>
            <a:r>
              <a:rPr lang="fr-RE" sz="2400" dirty="0">
                <a:effectLst/>
                <a:latin typeface="+mn-lt"/>
                <a:ea typeface="Times New Roman" panose="02020603050405020304" pitchFamily="18" charset="0"/>
              </a:rPr>
              <a:t> </a:t>
            </a:r>
            <a:r>
              <a:rPr lang="fr-RE" sz="1800" dirty="0">
                <a:effectLst/>
                <a:latin typeface="+mn-lt"/>
                <a:ea typeface="Times New Roman" panose="02020603050405020304" pitchFamily="18" charset="0"/>
              </a:rPr>
              <a:t>(Stock, 2004)</a:t>
            </a: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400" dirty="0">
                <a:latin typeface="+mn-lt"/>
                <a:ea typeface="Times New Roman" panose="02020603050405020304" pitchFamily="18" charset="0"/>
              </a:rPr>
              <a:t>L</a:t>
            </a:r>
            <a:r>
              <a:rPr lang="fr-RE" sz="2400" dirty="0">
                <a:effectLst/>
                <a:latin typeface="+mn-lt"/>
                <a:ea typeface="Times New Roman" panose="02020603050405020304" pitchFamily="18" charset="0"/>
              </a:rPr>
              <a:t>es pratiques spatiales regroupent toutes les relations matérielles et idéelles que les individus entretiennent avec l’espace </a:t>
            </a:r>
            <a:r>
              <a:rPr lang="fr-RE" sz="1800" dirty="0">
                <a:effectLst/>
                <a:latin typeface="+mn-lt"/>
                <a:ea typeface="Times New Roman" panose="02020603050405020304" pitchFamily="18" charset="0"/>
              </a:rPr>
              <a:t>(Cailly, 2004). </a:t>
            </a:r>
            <a:endParaRPr lang="fr-RE" sz="18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Dans la mouvance de la </a:t>
            </a:r>
            <a:r>
              <a:rPr lang="fr-RE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géographie des représentations</a:t>
            </a:r>
            <a:r>
              <a:rPr lang="fr-RE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, l’élève est considéré comme un </a:t>
            </a:r>
            <a:r>
              <a:rPr lang="fr-RE" sz="24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acteur spatial </a:t>
            </a:r>
            <a:r>
              <a:rPr lang="fr-RE" sz="24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ayant des pratiques que l’enseignant peut mobiliser pour faire raisonner sur des espaces </a:t>
            </a:r>
            <a:r>
              <a:rPr lang="fr-RE" sz="18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(André et al., 1989). </a:t>
            </a:r>
            <a:endParaRPr lang="fr-RE" sz="1800" dirty="0">
              <a:latin typeface="+mn-lt"/>
              <a:ea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Clr>
                <a:srgbClr val="0070C0"/>
              </a:buClr>
              <a:buSzPct val="80000"/>
              <a:buFont typeface="Wingdings" pitchFamily="2" charset="2"/>
              <a:buChar char="q"/>
            </a:pPr>
            <a:r>
              <a:rPr lang="fr-RE" sz="2400" dirty="0">
                <a:latin typeface="+mn-lt"/>
                <a:ea typeface="Times New Roman" panose="02020603050405020304" pitchFamily="18" charset="0"/>
              </a:rPr>
              <a:t>Catégoriser les acteurs spatiaux qui cohabitent selon une </a:t>
            </a:r>
            <a:r>
              <a:rPr lang="fr-RE" sz="2400" b="1" dirty="0">
                <a:latin typeface="+mn-lt"/>
                <a:ea typeface="Times New Roman" panose="02020603050405020304" pitchFamily="18" charset="0"/>
              </a:rPr>
              <a:t>approche anthropologique </a:t>
            </a:r>
            <a:r>
              <a:rPr lang="fr-RE" sz="2400" dirty="0">
                <a:latin typeface="+mn-lt"/>
                <a:ea typeface="Times New Roman" panose="02020603050405020304" pitchFamily="18" charset="0"/>
              </a:rPr>
              <a:t>en distinguant le « </a:t>
            </a:r>
            <a:r>
              <a:rPr lang="fr-RE" sz="2400" b="1" dirty="0">
                <a:latin typeface="+mn-lt"/>
                <a:ea typeface="Times New Roman" panose="02020603050405020304" pitchFamily="18" charset="0"/>
              </a:rPr>
              <a:t>nous</a:t>
            </a:r>
            <a:r>
              <a:rPr lang="fr-RE" sz="2400" dirty="0">
                <a:latin typeface="+mn-lt"/>
                <a:ea typeface="Times New Roman" panose="02020603050405020304" pitchFamily="18" charset="0"/>
              </a:rPr>
              <a:t> » des « </a:t>
            </a:r>
            <a:r>
              <a:rPr lang="fr-RE" sz="2400" b="1" dirty="0">
                <a:latin typeface="+mn-lt"/>
                <a:ea typeface="Times New Roman" panose="02020603050405020304" pitchFamily="18" charset="0"/>
              </a:rPr>
              <a:t>autres</a:t>
            </a:r>
            <a:r>
              <a:rPr lang="fr-RE" sz="2400" dirty="0">
                <a:latin typeface="+mn-lt"/>
                <a:ea typeface="Times New Roman" panose="02020603050405020304" pitchFamily="18" charset="0"/>
              </a:rPr>
              <a:t> » </a:t>
            </a:r>
            <a:r>
              <a:rPr lang="fr-RE" sz="1800" dirty="0">
                <a:latin typeface="+mn-lt"/>
                <a:ea typeface="Times New Roman" panose="02020603050405020304" pitchFamily="18" charset="0"/>
              </a:rPr>
              <a:t>(Laplantine, 1999)</a:t>
            </a:r>
            <a:endParaRPr lang="fr-RE" sz="1800" dirty="0">
              <a:solidFill>
                <a:srgbClr val="000000"/>
              </a:solidFill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9" name="Google Shape;125;p5"/>
          <p:cNvSpPr txBox="1"/>
          <p:nvPr/>
        </p:nvSpPr>
        <p:spPr>
          <a:xfrm>
            <a:off x="433754" y="64649"/>
            <a:ext cx="115824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La cohabitation par les pratiques spatiales et les acteurs</a:t>
            </a:r>
            <a:endParaRPr lang="fr-FR" sz="1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/>
          <p:nvPr/>
        </p:nvSpPr>
        <p:spPr>
          <a:xfrm>
            <a:off x="0" y="0"/>
            <a:ext cx="12191999" cy="68573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7"/>
          <p:cNvSpPr/>
          <p:nvPr/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7"/>
          <p:cNvSpPr txBox="1"/>
          <p:nvPr/>
        </p:nvSpPr>
        <p:spPr>
          <a:xfrm>
            <a:off x="3110599" y="5951863"/>
            <a:ext cx="755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Situation du </a:t>
            </a:r>
            <a:r>
              <a:rPr lang="fr-FR" sz="200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Kartié</a:t>
            </a:r>
            <a:r>
              <a:rPr lang="fr-FR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fr-FR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Ravine Blanche à Saint-Pierre de La Réunion</a:t>
            </a:r>
            <a:endParaRPr dirty="0"/>
          </a:p>
        </p:txBody>
      </p:sp>
      <p:sp>
        <p:nvSpPr>
          <p:cNvPr id="147" name="Google Shape;147;p7"/>
          <p:cNvSpPr txBox="1"/>
          <p:nvPr/>
        </p:nvSpPr>
        <p:spPr>
          <a:xfrm>
            <a:off x="383727" y="75007"/>
            <a:ext cx="11049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Une classe de 6</a:t>
            </a:r>
            <a:r>
              <a:rPr lang="fr-FR" sz="3200" b="1" baseline="30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ième</a:t>
            </a:r>
            <a:r>
              <a:rPr lang="fr-FR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en réseau prioritaire à La Réunion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8" name="Google Shape;148;p7"/>
          <p:cNvSpPr txBox="1"/>
          <p:nvPr/>
        </p:nvSpPr>
        <p:spPr>
          <a:xfrm>
            <a:off x="0" y="3704088"/>
            <a:ext cx="2645199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Classe de 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fr-FR" sz="2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ème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127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 = 22 </a:t>
            </a:r>
            <a:endParaRPr dirty="0"/>
          </a:p>
          <a:p>
            <a:pPr marL="127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 </a:t>
            </a: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10-11 ans</a:t>
            </a:r>
            <a:endParaRPr dirty="0"/>
          </a:p>
          <a:p>
            <a:pPr marL="127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CSP : QPV et REP+</a:t>
            </a:r>
            <a:endParaRPr dirty="0"/>
          </a:p>
          <a:p>
            <a:pPr marL="1270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ans de collecte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/>
          <p:nvPr/>
        </p:nvSpPr>
        <p:spPr>
          <a:xfrm>
            <a:off x="81352" y="2452342"/>
            <a:ext cx="2469600" cy="1157100"/>
          </a:xfrm>
          <a:prstGeom prst="rect">
            <a:avLst/>
          </a:prstGeom>
          <a:gradFill>
            <a:gsLst>
              <a:gs pos="0">
                <a:srgbClr val="007377"/>
              </a:gs>
              <a:gs pos="50000">
                <a:srgbClr val="00A7AC"/>
              </a:gs>
              <a:gs pos="100000">
                <a:srgbClr val="00C8CE"/>
              </a:gs>
            </a:gsLst>
            <a:lin ang="8100000" scaled="0"/>
          </a:gra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Contexte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3" name="Image 2" descr="Une image contenant carte, texte, capture d’écran, atlas&#10;&#10;Description générée automatiquement">
            <a:extLst>
              <a:ext uri="{FF2B5EF4-FFF2-40B4-BE49-F238E27FC236}">
                <a16:creationId xmlns:a16="http://schemas.microsoft.com/office/drawing/2014/main" id="{E1F3CDA6-FDB4-8ADA-42C4-93B9148BE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303" y="866044"/>
            <a:ext cx="9546799" cy="49198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/>
          <p:nvPr/>
        </p:nvSpPr>
        <p:spPr>
          <a:xfrm>
            <a:off x="230452" y="2850424"/>
            <a:ext cx="3342016" cy="1157151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noProof="0" dirty="0">
                <a:solidFill>
                  <a:schemeClr val="tx1"/>
                </a:solidFill>
                <a:latin typeface="Arial" pitchFamily="34" charset="0"/>
                <a:ea typeface="Calibri"/>
                <a:cs typeface="Arial" pitchFamily="34" charset="0"/>
                <a:sym typeface="Calibri"/>
              </a:rPr>
              <a:t>Dispositif méthodologique</a:t>
            </a:r>
            <a:endParaRPr lang="fr-FR" noProof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08C0383-DEE8-90A1-3FAE-46C8F47D75DB}"/>
              </a:ext>
            </a:extLst>
          </p:cNvPr>
          <p:cNvSpPr txBox="1"/>
          <p:nvPr/>
        </p:nvSpPr>
        <p:spPr>
          <a:xfrm>
            <a:off x="1931920" y="200976"/>
            <a:ext cx="8328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Questionner trois espaces pour les </a:t>
            </a:r>
            <a:r>
              <a:rPr lang="fr-FR" sz="3200" b="1" i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augmenter</a:t>
            </a:r>
            <a:endParaRPr lang="fr-FR" sz="2800" b="1" i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640BE04-DAAE-DD99-CBD4-C3A1CC2A4F42}"/>
              </a:ext>
            </a:extLst>
          </p:cNvPr>
          <p:cNvSpPr txBox="1"/>
          <p:nvPr/>
        </p:nvSpPr>
        <p:spPr>
          <a:xfrm>
            <a:off x="6799673" y="6349247"/>
            <a:ext cx="1317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Grondin, 2024</a:t>
            </a:r>
          </a:p>
        </p:txBody>
      </p:sp>
      <p:pic>
        <p:nvPicPr>
          <p:cNvPr id="6" name="Image 5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A89BA07F-1E64-89DC-85A7-C8A7CB84A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2468" y="1158402"/>
            <a:ext cx="7772400" cy="515840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8"/>
          <p:cNvSpPr/>
          <p:nvPr/>
        </p:nvSpPr>
        <p:spPr>
          <a:xfrm>
            <a:off x="73537" y="2518441"/>
            <a:ext cx="3050040" cy="1337533"/>
          </a:xfrm>
          <a:prstGeom prst="rect">
            <a:avLst/>
          </a:prstGeom>
          <a:solidFill>
            <a:srgbClr val="00BB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noProof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Données collectées</a:t>
            </a:r>
            <a:endParaRPr lang="fr-FR" noProof="0" dirty="0">
              <a:solidFill>
                <a:schemeClr val="tx1"/>
              </a:solidFill>
            </a:endParaRPr>
          </a:p>
        </p:txBody>
      </p:sp>
      <p:pic>
        <p:nvPicPr>
          <p:cNvPr id="4" name="Image 3" descr="Une image contenant texte, capture d’écran, cercle&#10;&#10;Description générée automatiquement">
            <a:extLst>
              <a:ext uri="{FF2B5EF4-FFF2-40B4-BE49-F238E27FC236}">
                <a16:creationId xmlns:a16="http://schemas.microsoft.com/office/drawing/2014/main" id="{D4473F16-EF1B-FD29-0D4F-FDA166129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9007" y="832338"/>
            <a:ext cx="8851179" cy="602566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9DB434E-A175-8203-C20F-755894ACD908}"/>
              </a:ext>
            </a:extLst>
          </p:cNvPr>
          <p:cNvSpPr txBox="1"/>
          <p:nvPr/>
        </p:nvSpPr>
        <p:spPr>
          <a:xfrm>
            <a:off x="715245" y="152401"/>
            <a:ext cx="113271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Calibri" panose="020F0502020204030204" pitchFamily="34" charset="0"/>
                <a:cs typeface="Calibri" panose="020F0502020204030204" pitchFamily="34" charset="0"/>
              </a:rPr>
              <a:t>Une recherche à visée qualitative : 4 types de données collectées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9067</TotalTime>
  <Words>1286</Words>
  <Application>Microsoft Macintosh PowerPoint</Application>
  <PresentationFormat>Grand écran</PresentationFormat>
  <Paragraphs>125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Noto Sans Symbols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Patricia Grondin</dc:creator>
  <cp:lastModifiedBy>Patricia Grondin</cp:lastModifiedBy>
  <cp:revision>186</cp:revision>
  <dcterms:created xsi:type="dcterms:W3CDTF">2023-06-22T11:38:37Z</dcterms:created>
  <dcterms:modified xsi:type="dcterms:W3CDTF">2024-10-20T11:46:17Z</dcterms:modified>
</cp:coreProperties>
</file>