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8" r:id="rId3"/>
    <p:sldId id="270" r:id="rId4"/>
    <p:sldId id="263" r:id="rId5"/>
    <p:sldId id="271" r:id="rId6"/>
    <p:sldId id="272" r:id="rId7"/>
    <p:sldId id="273" r:id="rId8"/>
    <p:sldId id="274" r:id="rId9"/>
    <p:sldId id="264" r:id="rId10"/>
    <p:sldId id="262" r:id="rId11"/>
    <p:sldId id="269" r:id="rId12"/>
    <p:sldId id="275" r:id="rId13"/>
    <p:sldId id="276" r:id="rId14"/>
    <p:sldId id="277" r:id="rId15"/>
    <p:sldId id="278" r:id="rId16"/>
    <p:sldId id="261" r:id="rId17"/>
    <p:sldId id="279" r:id="rId18"/>
    <p:sldId id="267"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rdo Bold" panose="020B0604020202020204" charset="-79"/>
      <p:regular r:id="rId25"/>
    </p:embeddedFont>
    <p:embeddedFont>
      <p:font typeface="Corbel" panose="020B05030202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C83"/>
    <a:srgbClr val="3F0586"/>
    <a:srgbClr val="5B4280"/>
    <a:srgbClr val="D7D402"/>
    <a:srgbClr val="E6E6E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50798" autoAdjust="0"/>
  </p:normalViewPr>
  <p:slideViewPr>
    <p:cSldViewPr>
      <p:cViewPr varScale="1">
        <p:scale>
          <a:sx n="23" d="100"/>
          <a:sy n="23" d="100"/>
        </p:scale>
        <p:origin x="177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05.07.2023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51698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sz="1200" kern="1200" dirty="0">
                <a:solidFill>
                  <a:schemeClr val="tx1"/>
                </a:solidFill>
                <a:effectLst/>
                <a:latin typeface="+mn-lt"/>
                <a:ea typeface="+mn-ea"/>
                <a:cs typeface="+mn-cs"/>
              </a:rPr>
              <a:t>Nous allons aujourd’hui nous intéresser aux </a:t>
            </a:r>
            <a:r>
              <a:rPr lang="fr-FR" sz="1200" b="1" kern="1200" dirty="0">
                <a:solidFill>
                  <a:schemeClr val="tx1"/>
                </a:solidFill>
                <a:effectLst/>
                <a:latin typeface="+mn-lt"/>
                <a:ea typeface="+mn-ea"/>
                <a:cs typeface="+mn-cs"/>
              </a:rPr>
              <a:t>enjeux émotionnels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au sein du processus de co-construction de la démarche communautaire </a:t>
            </a:r>
            <a:r>
              <a:rPr lang="fr-FR" sz="1200" kern="1200" dirty="0">
                <a:solidFill>
                  <a:schemeClr val="tx1"/>
                </a:solidFill>
                <a:effectLst/>
                <a:latin typeface="+mn-lt"/>
                <a:ea typeface="+mn-ea"/>
                <a:cs typeface="+mn-cs"/>
              </a:rPr>
              <a:t>:</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Une émotion fait directement référence à une </a:t>
            </a:r>
            <a:r>
              <a:rPr lang="fr-FR" sz="1200" b="1" kern="1200" dirty="0">
                <a:solidFill>
                  <a:schemeClr val="tx1"/>
                </a:solidFill>
                <a:effectLst/>
                <a:latin typeface="+mn-lt"/>
                <a:ea typeface="+mn-ea"/>
                <a:cs typeface="+mn-cs"/>
              </a:rPr>
              <a:t>expérience </a:t>
            </a:r>
            <a:r>
              <a:rPr lang="fr-FR" sz="1200" kern="1200" dirty="0">
                <a:solidFill>
                  <a:schemeClr val="tx1"/>
                </a:solidFill>
                <a:effectLst/>
                <a:latin typeface="+mn-lt"/>
                <a:ea typeface="+mn-ea"/>
                <a:cs typeface="+mn-cs"/>
              </a:rPr>
              <a:t>et dépend de </a:t>
            </a:r>
            <a:r>
              <a:rPr lang="fr-FR" sz="1200" b="1" kern="1200" dirty="0">
                <a:solidFill>
                  <a:schemeClr val="tx1"/>
                </a:solidFill>
                <a:effectLst/>
                <a:latin typeface="+mn-lt"/>
                <a:ea typeface="+mn-ea"/>
                <a:cs typeface="+mn-cs"/>
              </a:rPr>
              <a:t>l’évaluation personnelle</a:t>
            </a:r>
            <a:r>
              <a:rPr lang="fr-FR" sz="1200" kern="1200" dirty="0">
                <a:solidFill>
                  <a:schemeClr val="tx1"/>
                </a:solidFill>
                <a:effectLst/>
                <a:latin typeface="+mn-lt"/>
                <a:ea typeface="+mn-ea"/>
                <a:cs typeface="+mn-cs"/>
              </a:rPr>
              <a:t> que chacun fait d’un évènement. Ainsi, elle </a:t>
            </a:r>
            <a:r>
              <a:rPr lang="fr-FR" sz="1200" b="1" kern="1200" dirty="0">
                <a:solidFill>
                  <a:schemeClr val="tx1"/>
                </a:solidFill>
                <a:effectLst/>
                <a:latin typeface="+mn-lt"/>
                <a:ea typeface="+mn-ea"/>
                <a:cs typeface="+mn-cs"/>
              </a:rPr>
              <a:t>implique des réactions psychophysiologiques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propres à chacun</a:t>
            </a:r>
            <a:r>
              <a:rPr lang="fr-FR" sz="1200" kern="1200" dirty="0">
                <a:solidFill>
                  <a:schemeClr val="tx1"/>
                </a:solidFill>
                <a:effectLst/>
                <a:latin typeface="+mn-lt"/>
                <a:ea typeface="+mn-ea"/>
                <a:cs typeface="+mn-cs"/>
              </a:rPr>
              <a:t> (Cuisinier, 2016).</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A ce jour, il</a:t>
            </a:r>
            <a:r>
              <a:rPr lang="fr-FR" sz="1200" b="1" kern="1200" dirty="0">
                <a:solidFill>
                  <a:schemeClr val="tx1"/>
                </a:solidFill>
                <a:effectLst/>
                <a:latin typeface="+mn-lt"/>
                <a:ea typeface="+mn-ea"/>
                <a:cs typeface="+mn-cs"/>
              </a:rPr>
              <a:t> existe peu d’études </a:t>
            </a:r>
            <a:r>
              <a:rPr lang="fr-FR" sz="1200" kern="1200" dirty="0">
                <a:solidFill>
                  <a:schemeClr val="tx1"/>
                </a:solidFill>
                <a:effectLst/>
                <a:latin typeface="+mn-lt"/>
                <a:ea typeface="+mn-ea"/>
                <a:cs typeface="+mn-cs"/>
              </a:rPr>
              <a:t>sur les enjeux émotionnel en </a:t>
            </a:r>
            <a:r>
              <a:rPr lang="fr-FR" sz="1200" b="1" kern="1200" dirty="0">
                <a:solidFill>
                  <a:schemeClr val="tx1"/>
                </a:solidFill>
                <a:effectLst/>
                <a:latin typeface="+mn-lt"/>
                <a:ea typeface="+mn-ea"/>
                <a:cs typeface="+mn-cs"/>
              </a:rPr>
              <a:t>recherche communautaire</a:t>
            </a:r>
            <a:r>
              <a:rPr lang="fr-FR" sz="1200" kern="1200" dirty="0">
                <a:solidFill>
                  <a:schemeClr val="tx1"/>
                </a:solidFill>
                <a:effectLst/>
                <a:latin typeface="+mn-lt"/>
                <a:ea typeface="+mn-ea"/>
                <a:cs typeface="+mn-cs"/>
              </a:rPr>
              <a:t>. Les quelques données existantes s’intéressent plus fréquemment </a:t>
            </a:r>
            <a:r>
              <a:rPr lang="fr-FR" sz="1200" b="1" kern="1200" dirty="0">
                <a:solidFill>
                  <a:schemeClr val="tx1"/>
                </a:solidFill>
                <a:effectLst/>
                <a:latin typeface="+mn-lt"/>
                <a:ea typeface="+mn-ea"/>
                <a:cs typeface="+mn-cs"/>
              </a:rPr>
              <a:t>aux</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champs du SIDA et du VIH</a:t>
            </a:r>
            <a:r>
              <a:rPr lang="fr-FR" sz="1200" kern="1200" dirty="0">
                <a:solidFill>
                  <a:schemeClr val="tx1"/>
                </a:solidFill>
                <a:effectLst/>
                <a:latin typeface="+mn-lt"/>
                <a:ea typeface="+mn-ea"/>
                <a:cs typeface="+mn-cs"/>
              </a:rPr>
              <a:t>.</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Cependant, la</a:t>
            </a:r>
            <a:r>
              <a:rPr lang="fr-FR" sz="1200" b="1" kern="1200" dirty="0">
                <a:solidFill>
                  <a:schemeClr val="tx1"/>
                </a:solidFill>
                <a:effectLst/>
                <a:latin typeface="+mn-lt"/>
                <a:ea typeface="+mn-ea"/>
                <a:cs typeface="+mn-cs"/>
              </a:rPr>
              <a:t> recherche participative</a:t>
            </a:r>
            <a:r>
              <a:rPr lang="fr-FR" sz="1200" kern="1200" dirty="0">
                <a:solidFill>
                  <a:schemeClr val="tx1"/>
                </a:solidFill>
                <a:effectLst/>
                <a:latin typeface="+mn-lt"/>
                <a:ea typeface="+mn-ea"/>
                <a:cs typeface="+mn-cs"/>
              </a:rPr>
              <a:t> représente un</a:t>
            </a:r>
            <a:r>
              <a:rPr lang="fr-FR" sz="1200" b="1" kern="1200" dirty="0">
                <a:solidFill>
                  <a:schemeClr val="tx1"/>
                </a:solidFill>
                <a:effectLst/>
                <a:latin typeface="+mn-lt"/>
                <a:ea typeface="+mn-ea"/>
                <a:cs typeface="+mn-cs"/>
              </a:rPr>
              <a:t> niveau d’engagement élevé </a:t>
            </a:r>
            <a:r>
              <a:rPr lang="fr-FR" sz="1200" kern="1200" dirty="0">
                <a:solidFill>
                  <a:schemeClr val="tx1"/>
                </a:solidFill>
                <a:effectLst/>
                <a:latin typeface="+mn-lt"/>
                <a:ea typeface="+mn-ea"/>
                <a:cs typeface="+mn-cs"/>
              </a:rPr>
              <a:t>qui s’accompagnent souvent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a:t>
            </a:r>
            <a:r>
              <a:rPr lang="fr-FR" sz="1200" b="1" kern="1200" dirty="0">
                <a:solidFill>
                  <a:schemeClr val="tx1"/>
                </a:solidFill>
                <a:effectLst/>
                <a:latin typeface="+mn-lt"/>
                <a:ea typeface="+mn-ea"/>
                <a:cs typeface="+mn-cs"/>
              </a:rPr>
              <a:t> tensions émotionnelles</a:t>
            </a:r>
            <a:r>
              <a:rPr lang="fr-FR" sz="1200" kern="1200" dirty="0">
                <a:solidFill>
                  <a:schemeClr val="tx1"/>
                </a:solidFill>
                <a:effectLst/>
                <a:latin typeface="+mn-lt"/>
                <a:ea typeface="+mn-ea"/>
                <a:cs typeface="+mn-cs"/>
              </a:rPr>
              <a:t> (Binot-Herder, Lépine et </a:t>
            </a:r>
            <a:r>
              <a:rPr lang="fr-FR" sz="1200" kern="1200" dirty="0" err="1">
                <a:solidFill>
                  <a:schemeClr val="tx1"/>
                </a:solidFill>
                <a:effectLst/>
                <a:latin typeface="+mn-lt"/>
                <a:ea typeface="+mn-ea"/>
                <a:cs typeface="+mn-cs"/>
              </a:rPr>
              <a:t>Moinet</a:t>
            </a:r>
            <a:r>
              <a:rPr lang="fr-FR" sz="1200" kern="1200" dirty="0">
                <a:solidFill>
                  <a:schemeClr val="tx1"/>
                </a:solidFill>
                <a:effectLst/>
                <a:latin typeface="+mn-lt"/>
                <a:ea typeface="+mn-ea"/>
                <a:cs typeface="+mn-cs"/>
              </a:rPr>
              <a:t>, 2021) et c’est pourquoi les</a:t>
            </a:r>
            <a:r>
              <a:rPr lang="fr-FR" sz="1200" b="1" kern="1200" dirty="0">
                <a:solidFill>
                  <a:schemeClr val="tx1"/>
                </a:solidFill>
                <a:effectLst/>
                <a:latin typeface="+mn-lt"/>
                <a:ea typeface="+mn-ea"/>
                <a:cs typeface="+mn-cs"/>
              </a:rPr>
              <a:t> émotions</a:t>
            </a:r>
            <a:r>
              <a:rPr lang="fr-FR" sz="1200" kern="1200" dirty="0">
                <a:solidFill>
                  <a:schemeClr val="tx1"/>
                </a:solidFill>
                <a:effectLst/>
                <a:latin typeface="+mn-lt"/>
                <a:ea typeface="+mn-ea"/>
                <a:cs typeface="+mn-cs"/>
              </a:rPr>
              <a:t> peuvent être identifiées comme </a:t>
            </a:r>
            <a:r>
              <a:rPr lang="fr-FR" sz="1200" b="1" kern="1200" dirty="0">
                <a:solidFill>
                  <a:schemeClr val="tx1"/>
                </a:solidFill>
                <a:effectLst/>
                <a:latin typeface="+mn-lt"/>
                <a:ea typeface="+mn-ea"/>
                <a:cs typeface="+mn-cs"/>
              </a:rPr>
              <a:t>facteurs de blocage </a:t>
            </a:r>
            <a:r>
              <a:rPr lang="fr-FR" sz="1200" kern="1200" dirty="0">
                <a:solidFill>
                  <a:schemeClr val="tx1"/>
                </a:solidFill>
                <a:effectLst/>
                <a:latin typeface="+mn-lt"/>
                <a:ea typeface="+mn-ea"/>
                <a:cs typeface="+mn-cs"/>
              </a:rPr>
              <a:t>(Bernard et al., 2019)</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En effet, la </a:t>
            </a:r>
            <a:r>
              <a:rPr lang="fr-FR" sz="1200" b="1" kern="1200" dirty="0">
                <a:solidFill>
                  <a:schemeClr val="tx1"/>
                </a:solidFill>
                <a:effectLst/>
                <a:latin typeface="+mn-lt"/>
                <a:ea typeface="+mn-ea"/>
                <a:cs typeface="+mn-cs"/>
              </a:rPr>
              <a:t>mobilisation de l’expérience vécue </a:t>
            </a:r>
            <a:r>
              <a:rPr lang="fr-FR" sz="1200" kern="1200" dirty="0">
                <a:solidFill>
                  <a:schemeClr val="tx1"/>
                </a:solidFill>
                <a:effectLst/>
                <a:latin typeface="+mn-lt"/>
                <a:ea typeface="+mn-ea"/>
                <a:cs typeface="+mn-cs"/>
              </a:rPr>
              <a:t>déclenche des </a:t>
            </a:r>
            <a:r>
              <a:rPr lang="fr-FR" sz="1200" b="1" kern="1200" dirty="0">
                <a:solidFill>
                  <a:schemeClr val="tx1"/>
                </a:solidFill>
                <a:effectLst/>
                <a:latin typeface="+mn-lt"/>
                <a:ea typeface="+mn-ea"/>
                <a:cs typeface="+mn-cs"/>
              </a:rPr>
              <a:t>émotions difficiles</a:t>
            </a:r>
            <a:r>
              <a:rPr lang="fr-FR" sz="1200" kern="1200" dirty="0">
                <a:solidFill>
                  <a:schemeClr val="tx1"/>
                </a:solidFill>
                <a:effectLst/>
                <a:latin typeface="+mn-lt"/>
                <a:ea typeface="+mn-ea"/>
                <a:cs typeface="+mn-cs"/>
              </a:rPr>
              <a:t>, pouvant conduire à une </a:t>
            </a:r>
            <a:r>
              <a:rPr lang="fr-FR" sz="1200" b="1" kern="1200" dirty="0">
                <a:solidFill>
                  <a:schemeClr val="tx1"/>
                </a:solidFill>
                <a:effectLst/>
                <a:latin typeface="+mn-lt"/>
                <a:ea typeface="+mn-ea"/>
                <a:cs typeface="+mn-cs"/>
              </a:rPr>
              <a:t>difficulté à séparer son propre vécu de celui des participants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à l'étude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Ibáñez</a:t>
            </a:r>
            <a:r>
              <a:rPr lang="fr-FR" sz="1200" kern="1200" dirty="0">
                <a:solidFill>
                  <a:schemeClr val="tx1"/>
                </a:solidFill>
                <a:effectLst/>
                <a:latin typeface="+mn-lt"/>
                <a:ea typeface="+mn-ea"/>
                <a:cs typeface="+mn-cs"/>
              </a:rPr>
              <a:t>-Carrasco, Watson &amp; Tavares, 2019)</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D’ailleurs ses </a:t>
            </a:r>
            <a:r>
              <a:rPr lang="fr-FR" sz="1200" b="1" kern="1200" dirty="0">
                <a:solidFill>
                  <a:schemeClr val="tx1"/>
                </a:solidFill>
                <a:effectLst/>
                <a:latin typeface="+mn-lt"/>
                <a:ea typeface="+mn-ea"/>
                <a:cs typeface="+mn-cs"/>
              </a:rPr>
              <a:t>émotions</a:t>
            </a:r>
            <a:r>
              <a:rPr lang="fr-FR" sz="1200" kern="1200" dirty="0">
                <a:solidFill>
                  <a:schemeClr val="tx1"/>
                </a:solidFill>
                <a:effectLst/>
                <a:latin typeface="+mn-lt"/>
                <a:ea typeface="+mn-ea"/>
                <a:cs typeface="+mn-cs"/>
              </a:rPr>
              <a:t> liées à l’objet d’étude peuvent resurgir notamment lors </a:t>
            </a:r>
            <a:r>
              <a:rPr lang="fr-FR" sz="1200" b="1" kern="1200" dirty="0">
                <a:solidFill>
                  <a:schemeClr val="tx1"/>
                </a:solidFill>
                <a:effectLst/>
                <a:latin typeface="+mn-lt"/>
                <a:ea typeface="+mn-ea"/>
                <a:cs typeface="+mn-cs"/>
              </a:rPr>
              <a:t>du recueil de données</a:t>
            </a:r>
            <a:r>
              <a:rPr lang="fr-FR" sz="1200" kern="1200" dirty="0">
                <a:solidFill>
                  <a:schemeClr val="tx1"/>
                </a:solidFill>
                <a:effectLst/>
                <a:latin typeface="+mn-lt"/>
                <a:ea typeface="+mn-ea"/>
                <a:cs typeface="+mn-cs"/>
              </a:rPr>
              <a:t>, identifiée dès lors comme une </a:t>
            </a:r>
            <a:r>
              <a:rPr lang="fr-FR" sz="1200" b="1" kern="1200" dirty="0">
                <a:solidFill>
                  <a:schemeClr val="tx1"/>
                </a:solidFill>
                <a:effectLst/>
                <a:latin typeface="+mn-lt"/>
                <a:ea typeface="+mn-ea"/>
                <a:cs typeface="+mn-cs"/>
              </a:rPr>
              <a:t>étape sensible</a:t>
            </a:r>
            <a:r>
              <a:rPr lang="fr-FR" sz="1200" kern="1200" dirty="0">
                <a:solidFill>
                  <a:schemeClr val="tx1"/>
                </a:solidFill>
                <a:effectLst/>
                <a:latin typeface="+mn-lt"/>
                <a:ea typeface="+mn-ea"/>
                <a:cs typeface="+mn-cs"/>
              </a:rPr>
              <a:t> de la recherche pour les personnes qui souhaitent s’y impliquer (Demange, Henry et Préau, 2012)</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Mais il apparait aussi des </a:t>
            </a:r>
            <a:r>
              <a:rPr lang="fr-FR" sz="1200" b="1" kern="1200" dirty="0">
                <a:solidFill>
                  <a:schemeClr val="tx1"/>
                </a:solidFill>
                <a:effectLst/>
                <a:latin typeface="+mn-lt"/>
                <a:ea typeface="+mn-ea"/>
                <a:cs typeface="+mn-cs"/>
              </a:rPr>
              <a:t>avantages personnels </a:t>
            </a:r>
            <a:r>
              <a:rPr lang="fr-FR" sz="1200" kern="1200" dirty="0">
                <a:solidFill>
                  <a:schemeClr val="tx1"/>
                </a:solidFill>
                <a:effectLst/>
                <a:latin typeface="+mn-lt"/>
                <a:ea typeface="+mn-ea"/>
                <a:cs typeface="+mn-cs"/>
              </a:rPr>
              <a:t>de la participation des acteurs à la recherche avec un </a:t>
            </a:r>
            <a:r>
              <a:rPr lang="fr-FR" sz="1200" b="1" kern="1200" dirty="0">
                <a:solidFill>
                  <a:schemeClr val="tx1"/>
                </a:solidFill>
                <a:effectLst/>
                <a:latin typeface="+mn-lt"/>
                <a:ea typeface="+mn-ea"/>
                <a:cs typeface="+mn-cs"/>
              </a:rPr>
              <a:t>sentiment d'habilitation </a:t>
            </a:r>
            <a:r>
              <a:rPr lang="fr-FR" sz="1200" kern="1200" dirty="0">
                <a:solidFill>
                  <a:schemeClr val="tx1"/>
                </a:solidFill>
                <a:effectLst/>
                <a:latin typeface="+mn-lt"/>
                <a:ea typeface="+mn-ea"/>
                <a:cs typeface="+mn-cs"/>
              </a:rPr>
              <a:t>pour avoir </a:t>
            </a:r>
            <a:r>
              <a:rPr lang="fr-FR" sz="1200" b="1" kern="1200" dirty="0">
                <a:solidFill>
                  <a:schemeClr val="tx1"/>
                </a:solidFill>
                <a:effectLst/>
                <a:latin typeface="+mn-lt"/>
                <a:ea typeface="+mn-ea"/>
                <a:cs typeface="+mn-cs"/>
              </a:rPr>
              <a:t>contribué de façon utile à la recherche</a:t>
            </a:r>
            <a:r>
              <a:rPr lang="fr-FR" sz="1200" kern="1200" dirty="0">
                <a:solidFill>
                  <a:schemeClr val="tx1"/>
                </a:solidFill>
                <a:effectLst/>
                <a:latin typeface="+mn-lt"/>
                <a:ea typeface="+mn-ea"/>
                <a:cs typeface="+mn-cs"/>
              </a:rPr>
              <a:t> (Brett et al., 2014)</a:t>
            </a:r>
          </a:p>
          <a:p>
            <a:pPr algn="just"/>
            <a:r>
              <a:rPr lang="fr-FR" sz="1200" b="1" kern="1200" dirty="0">
                <a:solidFill>
                  <a:schemeClr val="tx1"/>
                </a:solidFill>
                <a:effectLst/>
                <a:latin typeface="+mn-lt"/>
                <a:ea typeface="+mn-ea"/>
                <a:cs typeface="+mn-cs"/>
              </a:rPr>
              <a:t>►</a:t>
            </a:r>
            <a:r>
              <a:rPr lang="fr-FR" b="1" dirty="0">
                <a:effectLst/>
              </a:rPr>
              <a:t> La prise en compte des émotions est un attribut propre à la recherche participative !</a:t>
            </a:r>
          </a:p>
          <a:p>
            <a:pPr algn="just"/>
            <a:endParaRPr lang="fr-FR" dirty="0">
              <a:effectLst/>
            </a:endParaRPr>
          </a:p>
          <a:p>
            <a:pPr algn="just"/>
            <a:r>
              <a:rPr lang="fr-FR" sz="1200" b="1" i="1" kern="1200" dirty="0">
                <a:solidFill>
                  <a:schemeClr val="tx1"/>
                </a:solidFill>
                <a:effectLst/>
                <a:latin typeface="+mn-lt"/>
                <a:ea typeface="+mn-ea"/>
                <a:cs typeface="+mn-cs"/>
              </a:rPr>
              <a:t>Recherche participative</a:t>
            </a:r>
            <a:r>
              <a:rPr lang="fr-FR" sz="1200" i="1" kern="1200" dirty="0">
                <a:solidFill>
                  <a:schemeClr val="tx1"/>
                </a:solidFill>
                <a:effectLst/>
                <a:latin typeface="+mn-lt"/>
                <a:ea typeface="+mn-ea"/>
                <a:cs typeface="+mn-cs"/>
              </a:rPr>
              <a:t> : qui donne sa place aux citoyens dans la production des savoirs et de l'innovation aux côtés des chercheur</a:t>
            </a:r>
            <a:endParaRPr lang="fr-FR" sz="1200" kern="1200" dirty="0">
              <a:solidFill>
                <a:schemeClr val="tx1"/>
              </a:solidFill>
              <a:effectLst/>
              <a:latin typeface="+mn-lt"/>
              <a:ea typeface="+mn-ea"/>
              <a:cs typeface="+mn-cs"/>
            </a:endParaRPr>
          </a:p>
          <a:p>
            <a:pPr algn="just"/>
            <a:r>
              <a:rPr lang="fr-FR" sz="1200" b="1" i="1" kern="1200" dirty="0">
                <a:solidFill>
                  <a:schemeClr val="tx1"/>
                </a:solidFill>
                <a:effectLst/>
                <a:latin typeface="+mn-lt"/>
                <a:ea typeface="+mn-ea"/>
                <a:cs typeface="+mn-cs"/>
              </a:rPr>
              <a:t>Sentiment d’habilitation</a:t>
            </a:r>
            <a:r>
              <a:rPr lang="fr-FR" sz="1200" i="1" kern="1200" dirty="0">
                <a:solidFill>
                  <a:schemeClr val="tx1"/>
                </a:solidFill>
                <a:effectLst/>
                <a:latin typeface="+mn-lt"/>
                <a:ea typeface="+mn-ea"/>
                <a:cs typeface="+mn-cs"/>
              </a:rPr>
              <a:t> : sentiment d'être capable et motivé à agir</a:t>
            </a:r>
            <a:r>
              <a:rPr lang="fr-FR" sz="1200" b="1"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dans son milieu</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b="1" dirty="0">
                <a:effectLst/>
              </a:rPr>
              <a:t>Conformément aux principes de la recherche communautaire</a:t>
            </a:r>
            <a:r>
              <a:rPr lang="fr-FR" dirty="0">
                <a:effectLst/>
              </a:rPr>
              <a:t>, les patientes-chercheuses </a:t>
            </a:r>
            <a:r>
              <a:rPr lang="fr-FR" b="1" dirty="0">
                <a:effectLst/>
              </a:rPr>
              <a:t>ont(eu) la possibilité de s’impliquer à toutes les étapes de la recherche</a:t>
            </a:r>
            <a:r>
              <a:rPr lang="fr-FR" dirty="0">
                <a:effectLst/>
              </a:rPr>
              <a:t>. </a:t>
            </a:r>
          </a:p>
          <a:p>
            <a:pPr algn="just"/>
            <a:r>
              <a:rPr lang="fr-FR" dirty="0">
                <a:effectLst/>
              </a:rPr>
              <a:t>Néanmoins, les étapes de la </a:t>
            </a:r>
            <a:r>
              <a:rPr lang="fr-FR" b="1" dirty="0">
                <a:effectLst/>
              </a:rPr>
              <a:t>recherche bibliographique</a:t>
            </a:r>
            <a:r>
              <a:rPr lang="fr-FR" dirty="0">
                <a:effectLst/>
              </a:rPr>
              <a:t> et du </a:t>
            </a:r>
            <a:r>
              <a:rPr lang="fr-FR" b="1" dirty="0">
                <a:effectLst/>
              </a:rPr>
              <a:t>recrutement</a:t>
            </a:r>
            <a:r>
              <a:rPr lang="fr-FR" dirty="0">
                <a:effectLst/>
              </a:rPr>
              <a:t> ont été réalisées par les chercheuses, et les patientes chercheuses </a:t>
            </a:r>
            <a:r>
              <a:rPr lang="fr-FR" b="1" dirty="0">
                <a:effectLst/>
              </a:rPr>
              <a:t>n’ont pas souhaité s’investir dans la</a:t>
            </a:r>
            <a:r>
              <a:rPr lang="fr-FR" dirty="0">
                <a:effectLst/>
              </a:rPr>
              <a:t> </a:t>
            </a:r>
            <a:r>
              <a:rPr lang="fr-FR" b="1" dirty="0">
                <a:effectLst/>
              </a:rPr>
              <a:t>passation des entretiens</a:t>
            </a:r>
            <a:r>
              <a:rPr lang="fr-FR" dirty="0">
                <a:effectLst/>
              </a:rPr>
              <a:t> </a:t>
            </a:r>
            <a:r>
              <a:rPr lang="fr-FR" b="1" dirty="0">
                <a:effectLst/>
              </a:rPr>
              <a:t>individuels</a:t>
            </a:r>
            <a:r>
              <a:rPr lang="fr-FR" dirty="0">
                <a:effectLst/>
              </a:rPr>
              <a:t> auprès des professionnels de santé.</a:t>
            </a:r>
            <a:r>
              <a:rPr lang="fr-FR" b="1" dirty="0">
                <a:effectLst/>
              </a:rPr>
              <a:t> </a:t>
            </a:r>
            <a:endParaRPr lang="fr-FR" dirty="0">
              <a:effectLst/>
            </a:endParaRPr>
          </a:p>
          <a:p>
            <a:pPr algn="just"/>
            <a:r>
              <a:rPr lang="fr-FR" dirty="0">
                <a:effectLst/>
              </a:rPr>
              <a:t>Plusieurs </a:t>
            </a:r>
            <a:r>
              <a:rPr lang="fr-FR" b="1" dirty="0">
                <a:effectLst/>
              </a:rPr>
              <a:t>ateliers </a:t>
            </a:r>
            <a:r>
              <a:rPr lang="fr-FR" dirty="0">
                <a:effectLst/>
              </a:rPr>
              <a:t>ont été proposés aux patientes-chercheuses pour leur permettre de </a:t>
            </a:r>
            <a:r>
              <a:rPr lang="fr-FR" b="1" dirty="0">
                <a:effectLst/>
              </a:rPr>
              <a:t>participer activement à la mise en œuvre du projet de recherche</a:t>
            </a:r>
            <a:r>
              <a:rPr lang="fr-FR" dirty="0">
                <a:effectLst/>
              </a:rPr>
              <a:t>. </a:t>
            </a:r>
            <a:r>
              <a:rPr lang="fr-FR" sz="1200" kern="1200" dirty="0">
                <a:solidFill>
                  <a:schemeClr val="tx1"/>
                </a:solidFill>
                <a:effectLst/>
                <a:latin typeface="+mn-lt"/>
                <a:ea typeface="+mn-ea"/>
                <a:cs typeface="+mn-cs"/>
              </a:rPr>
              <a:t>Aujourd’hui, le projet est à </a:t>
            </a:r>
            <a:r>
              <a:rPr lang="fr-FR" sz="1200" b="1" kern="1200" dirty="0">
                <a:solidFill>
                  <a:schemeClr val="tx1"/>
                </a:solidFill>
                <a:effectLst/>
                <a:latin typeface="+mn-lt"/>
                <a:ea typeface="+mn-ea"/>
                <a:cs typeface="+mn-cs"/>
              </a:rPr>
              <a:t>l’étape de valorisation des résultats</a:t>
            </a:r>
            <a:r>
              <a:rPr lang="fr-FR" sz="1200" kern="1200" dirty="0">
                <a:solidFill>
                  <a:schemeClr val="tx1"/>
                </a:solidFill>
                <a:effectLst/>
                <a:latin typeface="+mn-lt"/>
                <a:ea typeface="+mn-ea"/>
                <a:cs typeface="+mn-cs"/>
              </a:rPr>
              <a:t>.</a:t>
            </a:r>
            <a:endParaRPr lang="fr-FR" dirty="0">
              <a:effectLst/>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4698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dirty="0">
                <a:effectLst/>
              </a:rPr>
              <a:t>Précédemment, le</a:t>
            </a:r>
            <a:r>
              <a:rPr lang="fr-FR" b="1" dirty="0">
                <a:effectLst/>
              </a:rPr>
              <a:t> recueil de données </a:t>
            </a:r>
            <a:r>
              <a:rPr lang="fr-FR" dirty="0">
                <a:effectLst/>
              </a:rPr>
              <a:t>a été identifié comme une</a:t>
            </a:r>
            <a:r>
              <a:rPr lang="fr-FR" b="1" dirty="0">
                <a:effectLst/>
              </a:rPr>
              <a:t> étape sensible de la recherche sur le plan émotionnel</a:t>
            </a:r>
            <a:r>
              <a:rPr lang="fr-FR" dirty="0">
                <a:effectLst/>
              </a:rPr>
              <a:t>.</a:t>
            </a:r>
            <a:r>
              <a:rPr lang="fr-FR" b="1" dirty="0">
                <a:effectLst/>
              </a:rPr>
              <a:t> </a:t>
            </a:r>
            <a:r>
              <a:rPr lang="fr-FR" dirty="0">
                <a:effectLst/>
              </a:rPr>
              <a:t>Mais la</a:t>
            </a:r>
            <a:r>
              <a:rPr lang="fr-FR" b="1" dirty="0">
                <a:effectLst/>
              </a:rPr>
              <a:t> question des émotions se trouve à d’autres étapes de la recherche.</a:t>
            </a:r>
            <a:endParaRPr lang="fr-FR" dirty="0">
              <a:effectLst/>
            </a:endParaRPr>
          </a:p>
          <a:p>
            <a:pPr algn="just"/>
            <a:r>
              <a:rPr lang="fr-FR" b="1" dirty="0">
                <a:effectLst/>
              </a:rPr>
              <a:t> </a:t>
            </a:r>
            <a:endParaRPr lang="fr-FR" dirty="0">
              <a:effectLst/>
            </a:endParaRPr>
          </a:p>
          <a:p>
            <a:pPr algn="just"/>
            <a:r>
              <a:rPr lang="fr-FR" dirty="0">
                <a:effectLst/>
              </a:rPr>
              <a:t>Lors de l’étape de </a:t>
            </a:r>
            <a:r>
              <a:rPr lang="fr-FR" b="1" dirty="0">
                <a:effectLst/>
              </a:rPr>
              <a:t>co-construction des outils d’évaluation des pratiques de collaboration du groupe IMPAQT</a:t>
            </a:r>
            <a:r>
              <a:rPr lang="fr-FR" dirty="0">
                <a:effectLst/>
              </a:rPr>
              <a:t>, un </a:t>
            </a:r>
            <a:r>
              <a:rPr lang="fr-FR" sz="1200" b="1" kern="1200" dirty="0">
                <a:solidFill>
                  <a:schemeClr val="tx1"/>
                </a:solidFill>
                <a:effectLst/>
                <a:latin typeface="+mn-lt"/>
                <a:ea typeface="+mn-ea"/>
                <a:cs typeface="+mn-cs"/>
              </a:rPr>
              <a:t>journal de bord</a:t>
            </a:r>
            <a:r>
              <a:rPr lang="fr-FR" b="1" dirty="0">
                <a:effectLst/>
              </a:rPr>
              <a:t> </a:t>
            </a:r>
            <a:r>
              <a:rPr lang="fr-FR" dirty="0">
                <a:effectLst/>
              </a:rPr>
              <a:t>a d’abord été proposé par les chercheuses.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Cependant, les patientes-chercheuses ont jugé ce format </a:t>
            </a:r>
            <a:r>
              <a:rPr lang="fr-FR" sz="1200" b="1" kern="1200" dirty="0">
                <a:solidFill>
                  <a:schemeClr val="tx1"/>
                </a:solidFill>
                <a:effectLst/>
                <a:latin typeface="+mn-lt"/>
                <a:ea typeface="+mn-ea"/>
                <a:cs typeface="+mn-cs"/>
              </a:rPr>
              <a:t>trop similaire à celui d’un journal intime</a:t>
            </a:r>
            <a:r>
              <a:rPr lang="fr-FR" sz="1200" kern="1200" dirty="0">
                <a:solidFill>
                  <a:schemeClr val="tx1"/>
                </a:solidFill>
                <a:effectLst/>
                <a:latin typeface="+mn-lt"/>
                <a:ea typeface="+mn-ea"/>
                <a:cs typeface="+mn-cs"/>
              </a:rPr>
              <a:t>, avec un </a:t>
            </a:r>
            <a:r>
              <a:rPr lang="fr-FR" sz="1200" b="1" kern="1200" dirty="0">
                <a:solidFill>
                  <a:schemeClr val="tx1"/>
                </a:solidFill>
                <a:effectLst/>
                <a:latin typeface="+mn-lt"/>
                <a:ea typeface="+mn-ea"/>
                <a:cs typeface="+mn-cs"/>
              </a:rPr>
              <a:t>visuel trop « féminin » s’éloignant d’un format « scientifique » </a:t>
            </a:r>
            <a:r>
              <a:rPr lang="fr-FR" sz="1200" b="0" kern="1200" dirty="0">
                <a:solidFill>
                  <a:schemeClr val="tx1"/>
                </a:solidFill>
                <a:effectLst/>
                <a:latin typeface="+mn-lt"/>
                <a:ea typeface="+mn-ea"/>
                <a:cs typeface="+mn-cs"/>
              </a:rPr>
              <a:t>et</a:t>
            </a:r>
            <a:r>
              <a:rPr lang="fr-FR" sz="1200" b="1" kern="1200" dirty="0">
                <a:solidFill>
                  <a:schemeClr val="tx1"/>
                </a:solidFill>
                <a:effectLst/>
                <a:latin typeface="+mn-lt"/>
                <a:ea typeface="+mn-ea"/>
                <a:cs typeface="+mn-cs"/>
              </a:rPr>
              <a:t> trop lourd à remplir</a:t>
            </a:r>
            <a:endParaRPr lang="fr-FR"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Par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conséquent, elles ont préféré </a:t>
            </a:r>
            <a:r>
              <a:rPr lang="fr-FR" sz="1200" b="1" kern="1200" dirty="0">
                <a:solidFill>
                  <a:schemeClr val="tx1"/>
                </a:solidFill>
                <a:effectLst/>
                <a:latin typeface="+mn-lt"/>
                <a:ea typeface="+mn-ea"/>
                <a:cs typeface="+mn-cs"/>
              </a:rPr>
              <a:t>un outil plus rapide à remplir</a:t>
            </a:r>
            <a:r>
              <a:rPr lang="fr-FR" sz="1200" kern="1200" dirty="0">
                <a:solidFill>
                  <a:schemeClr val="tx1"/>
                </a:solidFill>
                <a:effectLst/>
                <a:latin typeface="+mn-lt"/>
                <a:ea typeface="+mn-ea"/>
                <a:cs typeface="+mn-cs"/>
              </a:rPr>
              <a:t> (questionnaire avec des questions fermées) et un </a:t>
            </a:r>
            <a:r>
              <a:rPr lang="fr-FR" sz="1200" b="1" kern="1200" dirty="0">
                <a:solidFill>
                  <a:schemeClr val="tx1"/>
                </a:solidFill>
                <a:effectLst/>
                <a:latin typeface="+mn-lt"/>
                <a:ea typeface="+mn-ea"/>
                <a:cs typeface="+mn-cs"/>
              </a:rPr>
              <a:t>visuel plus neutre et « scientifique »</a:t>
            </a:r>
            <a:r>
              <a:rPr lang="fr-FR"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Cet outil d’évaluation a fait l’objet de nombreuses discussions pendant plusieurs semaines avant </a:t>
            </a:r>
            <a:r>
              <a:rPr lang="fr-FR" sz="1200" b="1" kern="1200" dirty="0">
                <a:solidFill>
                  <a:schemeClr val="tx1"/>
                </a:solidFill>
                <a:effectLst/>
                <a:latin typeface="+mn-lt"/>
                <a:ea typeface="+mn-ea"/>
                <a:cs typeface="+mn-cs"/>
              </a:rPr>
              <a:t>d’arriver à un consensus</a:t>
            </a:r>
            <a:r>
              <a:rPr lang="fr-FR" sz="1200" kern="1200" dirty="0">
                <a:solidFill>
                  <a:schemeClr val="tx1"/>
                </a:solidFill>
                <a:effectLst/>
                <a:latin typeface="+mn-lt"/>
                <a:ea typeface="+mn-ea"/>
                <a:cs typeface="+mn-cs"/>
              </a:rPr>
              <a:t> de l’ensemble des membres du groupe sur sa version finale</a:t>
            </a:r>
          </a:p>
          <a:p>
            <a:pPr algn="just"/>
            <a:r>
              <a:rPr lang="fr-FR" sz="1200" kern="1200" dirty="0">
                <a:solidFill>
                  <a:schemeClr val="tx1"/>
                </a:solidFill>
                <a:effectLst/>
                <a:latin typeface="+mn-lt"/>
                <a:ea typeface="+mn-ea"/>
                <a:cs typeface="+mn-cs"/>
              </a:rPr>
              <a:t>► Il apparait un </a:t>
            </a:r>
            <a:r>
              <a:rPr lang="fr-FR" sz="1200" b="1" kern="1200" dirty="0">
                <a:solidFill>
                  <a:schemeClr val="tx1"/>
                </a:solidFill>
                <a:effectLst/>
                <a:latin typeface="+mn-lt"/>
                <a:ea typeface="+mn-ea"/>
                <a:cs typeface="+mn-cs"/>
              </a:rPr>
              <a:t>processus d’appropriation</a:t>
            </a:r>
            <a:r>
              <a:rPr lang="fr-FR" sz="1200" kern="1200" dirty="0">
                <a:solidFill>
                  <a:schemeClr val="tx1"/>
                </a:solidFill>
                <a:effectLst/>
                <a:latin typeface="+mn-lt"/>
                <a:ea typeface="+mn-ea"/>
                <a:cs typeface="+mn-cs"/>
              </a:rPr>
              <a:t> d’une </a:t>
            </a:r>
            <a:r>
              <a:rPr lang="fr-FR" sz="1200" b="1" kern="1200" dirty="0">
                <a:solidFill>
                  <a:schemeClr val="tx1"/>
                </a:solidFill>
                <a:effectLst/>
                <a:latin typeface="+mn-lt"/>
                <a:ea typeface="+mn-ea"/>
                <a:cs typeface="+mn-cs"/>
              </a:rPr>
              <a:t>nouvelle « identité » de patiente-chercheuse</a:t>
            </a:r>
            <a:r>
              <a:rPr lang="fr-FR" sz="1200" kern="1200" dirty="0">
                <a:solidFill>
                  <a:schemeClr val="tx1"/>
                </a:solidFill>
                <a:effectLst/>
                <a:latin typeface="+mn-lt"/>
                <a:ea typeface="+mn-ea"/>
                <a:cs typeface="+mn-cs"/>
              </a:rPr>
              <a:t> plus seulement liée à leur vécu (ce que le journal de bord pouvait susciter) et qui doit également </a:t>
            </a:r>
            <a:r>
              <a:rPr lang="fr-FR" sz="1200" b="1" kern="1200" dirty="0">
                <a:solidFill>
                  <a:schemeClr val="tx1"/>
                </a:solidFill>
                <a:effectLst/>
                <a:latin typeface="+mn-lt"/>
                <a:ea typeface="+mn-ea"/>
                <a:cs typeface="+mn-cs"/>
              </a:rPr>
              <a:t>s’exprimer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dans la façon dont sont construits les outils de recherche</a:t>
            </a:r>
          </a:p>
          <a:p>
            <a:pPr algn="just"/>
            <a:endParaRPr lang="fr-FR" sz="1200" kern="1200" dirty="0">
              <a:solidFill>
                <a:schemeClr val="tx1"/>
              </a:solidFill>
              <a:effectLst/>
              <a:latin typeface="+mn-lt"/>
              <a:ea typeface="+mn-ea"/>
              <a:cs typeface="+mn-cs"/>
            </a:endParaRPr>
          </a:p>
          <a:p>
            <a:pPr algn="just"/>
            <a:r>
              <a:rPr lang="fr-FR" sz="1200" b="1" i="1" kern="1200" dirty="0">
                <a:solidFill>
                  <a:schemeClr val="tx1"/>
                </a:solidFill>
                <a:effectLst/>
                <a:latin typeface="+mn-lt"/>
                <a:ea typeface="+mn-ea"/>
                <a:cs typeface="+mn-cs"/>
              </a:rPr>
              <a:t>Journal de bord</a:t>
            </a:r>
            <a:r>
              <a:rPr lang="fr-FR" sz="1200" kern="1200" dirty="0">
                <a:solidFill>
                  <a:schemeClr val="tx1"/>
                </a:solidFill>
                <a:effectLst/>
                <a:latin typeface="+mn-lt"/>
                <a:ea typeface="+mn-ea"/>
                <a:cs typeface="+mn-cs"/>
              </a:rPr>
              <a:t> : </a:t>
            </a:r>
            <a:r>
              <a:rPr lang="fr-FR" sz="1200" i="1" kern="1200" dirty="0">
                <a:solidFill>
                  <a:schemeClr val="tx1"/>
                </a:solidFill>
                <a:effectLst/>
                <a:latin typeface="+mn-lt"/>
                <a:ea typeface="+mn-ea"/>
                <a:cs typeface="+mn-cs"/>
              </a:rPr>
              <a:t>méthode descriptive dont le contenu concerne la narration d’événements (ex : des idées, des émotions, des pensées, des décisions, des faits, des descriptions de choses vues ou de paroles entendues) contextualisés (le temps, les personnes, les lieux, l’argumentation) dont le but est d’établir un dialogue entre les données et le chercheur.</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7103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Rappelons que certaines patientes-chercheuses n’ont pas souhaité s’investir dans la </a:t>
            </a:r>
            <a:r>
              <a:rPr lang="fr-FR" sz="1200" b="1" kern="1200" dirty="0">
                <a:solidFill>
                  <a:schemeClr val="tx1"/>
                </a:solidFill>
                <a:effectLst/>
                <a:latin typeface="+mn-lt"/>
                <a:ea typeface="+mn-ea"/>
                <a:cs typeface="+mn-cs"/>
              </a:rPr>
              <a:t>phase du recueil de données</a:t>
            </a:r>
            <a:r>
              <a:rPr lang="fr-FR" sz="1200" kern="1200" dirty="0">
                <a:solidFill>
                  <a:schemeClr val="tx1"/>
                </a:solidFill>
                <a:effectLst/>
                <a:latin typeface="+mn-lt"/>
                <a:ea typeface="+mn-ea"/>
                <a:cs typeface="+mn-cs"/>
              </a:rPr>
              <a:t>, évoquant la </a:t>
            </a:r>
            <a:r>
              <a:rPr lang="fr-FR" sz="1200" b="1" kern="1200" dirty="0">
                <a:solidFill>
                  <a:schemeClr val="tx1"/>
                </a:solidFill>
                <a:effectLst/>
                <a:latin typeface="+mn-lt"/>
                <a:ea typeface="+mn-ea"/>
                <a:cs typeface="+mn-cs"/>
              </a:rPr>
              <a:t>difficulté d’entendre le discours des professionnels</a:t>
            </a:r>
            <a:r>
              <a:rPr lang="fr-FR" sz="1200" kern="1200" dirty="0">
                <a:solidFill>
                  <a:schemeClr val="tx1"/>
                </a:solidFill>
                <a:effectLst/>
                <a:latin typeface="+mn-lt"/>
                <a:ea typeface="+mn-ea"/>
                <a:cs typeface="+mn-cs"/>
              </a:rPr>
              <a:t>. Le risque étant que les patientes </a:t>
            </a:r>
            <a:r>
              <a:rPr lang="fr-FR" sz="1200" b="1" kern="1200" dirty="0">
                <a:solidFill>
                  <a:schemeClr val="tx1"/>
                </a:solidFill>
                <a:effectLst/>
                <a:latin typeface="+mn-lt"/>
                <a:ea typeface="+mn-ea"/>
                <a:cs typeface="+mn-cs"/>
              </a:rPr>
              <a:t>entrent en confrontation</a:t>
            </a:r>
            <a:r>
              <a:rPr lang="fr-FR" sz="1200" kern="1200" dirty="0">
                <a:solidFill>
                  <a:schemeClr val="tx1"/>
                </a:solidFill>
                <a:effectLst/>
                <a:latin typeface="+mn-lt"/>
                <a:ea typeface="+mn-ea"/>
                <a:cs typeface="+mn-cs"/>
              </a:rPr>
              <a:t> avec les soignants dans un objectif de </a:t>
            </a:r>
            <a:r>
              <a:rPr lang="fr-FR" sz="1200" b="1" kern="1200" dirty="0">
                <a:solidFill>
                  <a:schemeClr val="tx1"/>
                </a:solidFill>
                <a:effectLst/>
                <a:latin typeface="+mn-lt"/>
                <a:ea typeface="+mn-ea"/>
                <a:cs typeface="+mn-cs"/>
              </a:rPr>
              <a:t>revendications</a:t>
            </a:r>
            <a:r>
              <a:rPr lang="fr-FR" sz="1200" kern="1200" dirty="0">
                <a:solidFill>
                  <a:schemeClr val="tx1"/>
                </a:solidFill>
                <a:effectLst/>
                <a:latin typeface="+mn-lt"/>
                <a:ea typeface="+mn-ea"/>
                <a:cs typeface="+mn-cs"/>
              </a:rPr>
              <a:t> ou qu'elles soient </a:t>
            </a:r>
            <a:r>
              <a:rPr lang="fr-FR" sz="1200" b="1" kern="1200" dirty="0">
                <a:solidFill>
                  <a:schemeClr val="tx1"/>
                </a:solidFill>
                <a:effectLst/>
                <a:latin typeface="+mn-lt"/>
                <a:ea typeface="+mn-ea"/>
                <a:cs typeface="+mn-cs"/>
              </a:rPr>
              <a:t>émotionnellement impactées</a:t>
            </a:r>
            <a:r>
              <a:rPr lang="fr-FR" sz="1200" kern="1200" dirty="0">
                <a:solidFill>
                  <a:schemeClr val="tx1"/>
                </a:solidFill>
                <a:effectLst/>
                <a:latin typeface="+mn-lt"/>
                <a:ea typeface="+mn-ea"/>
                <a:cs typeface="+mn-cs"/>
              </a:rPr>
              <a:t> par leur discours</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Par ailleurs, une réunion visant </a:t>
            </a:r>
            <a:r>
              <a:rPr lang="fr-FR" sz="1200" b="1" kern="1200" dirty="0">
                <a:solidFill>
                  <a:schemeClr val="tx1"/>
                </a:solidFill>
                <a:effectLst/>
                <a:latin typeface="+mn-lt"/>
                <a:ea typeface="+mn-ea"/>
                <a:cs typeface="+mn-cs"/>
              </a:rPr>
              <a:t>à informer</a:t>
            </a:r>
            <a:r>
              <a:rPr lang="fr-FR" sz="1200" kern="1200" dirty="0">
                <a:solidFill>
                  <a:schemeClr val="tx1"/>
                </a:solidFill>
                <a:effectLst/>
                <a:latin typeface="+mn-lt"/>
                <a:ea typeface="+mn-ea"/>
                <a:cs typeface="+mn-cs"/>
              </a:rPr>
              <a:t> les patientes-chercheuses autour des </a:t>
            </a:r>
            <a:r>
              <a:rPr lang="fr-FR" sz="1200" b="1" kern="1200" dirty="0">
                <a:solidFill>
                  <a:schemeClr val="tx1"/>
                </a:solidFill>
                <a:effectLst/>
                <a:latin typeface="+mn-lt"/>
                <a:ea typeface="+mn-ea"/>
                <a:cs typeface="+mn-cs"/>
              </a:rPr>
              <a:t>premières données des entretiens</a:t>
            </a:r>
            <a:r>
              <a:rPr lang="fr-FR" sz="1200" kern="1200" dirty="0">
                <a:solidFill>
                  <a:schemeClr val="tx1"/>
                </a:solidFill>
                <a:effectLst/>
                <a:latin typeface="+mn-lt"/>
                <a:ea typeface="+mn-ea"/>
                <a:cs typeface="+mn-cs"/>
              </a:rPr>
              <a:t> comme objet de recherche a été organisée. Si elle a pu </a:t>
            </a:r>
            <a:r>
              <a:rPr lang="fr-FR" sz="1200" b="1" kern="1200" dirty="0">
                <a:solidFill>
                  <a:schemeClr val="tx1"/>
                </a:solidFill>
                <a:effectLst/>
                <a:latin typeface="+mn-lt"/>
                <a:ea typeface="+mn-ea"/>
                <a:cs typeface="+mn-cs"/>
              </a:rPr>
              <a:t>être bénéfiques</a:t>
            </a:r>
            <a:r>
              <a:rPr lang="fr-FR" sz="1200" kern="1200" dirty="0">
                <a:solidFill>
                  <a:schemeClr val="tx1"/>
                </a:solidFill>
                <a:effectLst/>
                <a:latin typeface="+mn-lt"/>
                <a:ea typeface="+mn-ea"/>
                <a:cs typeface="+mn-cs"/>
              </a:rPr>
              <a:t> pour certaines patientes-chercheuses – </a:t>
            </a:r>
            <a:r>
              <a:rPr lang="fr-FR" sz="1200" b="1" kern="1200" dirty="0">
                <a:solidFill>
                  <a:schemeClr val="tx1"/>
                </a:solidFill>
                <a:effectLst/>
                <a:latin typeface="+mn-lt"/>
                <a:ea typeface="+mn-ea"/>
                <a:cs typeface="+mn-cs"/>
              </a:rPr>
              <a:t>satisfaites</a:t>
            </a:r>
            <a:r>
              <a:rPr lang="fr-FR" sz="1200" kern="1200" dirty="0">
                <a:solidFill>
                  <a:schemeClr val="tx1"/>
                </a:solidFill>
                <a:effectLst/>
                <a:latin typeface="+mn-lt"/>
                <a:ea typeface="+mn-ea"/>
                <a:cs typeface="+mn-cs"/>
              </a:rPr>
              <a:t> d’avoir une vision sur les premiers éléments de l’analyse – elle s’est montrée </a:t>
            </a:r>
            <a:r>
              <a:rPr lang="fr-FR" sz="1200" b="1" kern="1200" dirty="0">
                <a:solidFill>
                  <a:schemeClr val="tx1"/>
                </a:solidFill>
                <a:effectLst/>
                <a:latin typeface="+mn-lt"/>
                <a:ea typeface="+mn-ea"/>
                <a:cs typeface="+mn-cs"/>
              </a:rPr>
              <a:t>inconfortables</a:t>
            </a:r>
            <a:r>
              <a:rPr lang="fr-FR" sz="1200" kern="1200" dirty="0">
                <a:solidFill>
                  <a:schemeClr val="tx1"/>
                </a:solidFill>
                <a:effectLst/>
                <a:latin typeface="+mn-lt"/>
                <a:ea typeface="+mn-ea"/>
                <a:cs typeface="+mn-cs"/>
              </a:rPr>
              <a:t> pour certaines, notamment par la </a:t>
            </a:r>
            <a:r>
              <a:rPr lang="fr-FR" sz="1200" b="1" kern="1200" dirty="0">
                <a:solidFill>
                  <a:schemeClr val="tx1"/>
                </a:solidFill>
                <a:effectLst/>
                <a:latin typeface="+mn-lt"/>
                <a:ea typeface="+mn-ea"/>
                <a:cs typeface="+mn-cs"/>
              </a:rPr>
              <a:t>réminiscence d’expériences douloureuses</a:t>
            </a:r>
            <a:r>
              <a:rPr lang="fr-FR" sz="1200" kern="1200" dirty="0">
                <a:solidFill>
                  <a:schemeClr val="tx1"/>
                </a:solidFill>
                <a:effectLst/>
                <a:latin typeface="+mn-lt"/>
                <a:ea typeface="+mn-ea"/>
                <a:cs typeface="+mn-cs"/>
              </a:rPr>
              <a:t> et le faire face à un </a:t>
            </a:r>
            <a:r>
              <a:rPr lang="fr-FR" sz="1200" b="1" kern="1200" dirty="0">
                <a:solidFill>
                  <a:schemeClr val="tx1"/>
                </a:solidFill>
                <a:effectLst/>
                <a:latin typeface="+mn-lt"/>
                <a:ea typeface="+mn-ea"/>
                <a:cs typeface="+mn-cs"/>
              </a:rPr>
              <a:t>discours qui entre en confrontation à leur vécu</a:t>
            </a:r>
            <a:r>
              <a:rPr lang="fr-FR" sz="1200" kern="1200" dirty="0">
                <a:solidFill>
                  <a:schemeClr val="tx1"/>
                </a:solidFill>
                <a:effectLst/>
                <a:latin typeface="+mn-lt"/>
                <a:ea typeface="+mn-ea"/>
                <a:cs typeface="+mn-cs"/>
              </a:rPr>
              <a:t>. Ces difficultés liées aux </a:t>
            </a:r>
            <a:r>
              <a:rPr lang="fr-FR" sz="1200" b="1" kern="1200" dirty="0">
                <a:solidFill>
                  <a:schemeClr val="tx1"/>
                </a:solidFill>
                <a:effectLst/>
                <a:latin typeface="+mn-lt"/>
                <a:ea typeface="+mn-ea"/>
                <a:cs typeface="+mn-cs"/>
              </a:rPr>
              <a:t>enjeux émotionnels</a:t>
            </a:r>
            <a:r>
              <a:rPr lang="fr-FR" sz="1200" kern="1200" dirty="0">
                <a:solidFill>
                  <a:schemeClr val="tx1"/>
                </a:solidFill>
                <a:effectLst/>
                <a:latin typeface="+mn-lt"/>
                <a:ea typeface="+mn-ea"/>
                <a:cs typeface="+mn-cs"/>
              </a:rPr>
              <a:t> ont en partie provoqué </a:t>
            </a:r>
            <a:r>
              <a:rPr lang="fr-FR" sz="1200" b="1" kern="1200" dirty="0">
                <a:solidFill>
                  <a:schemeClr val="tx1"/>
                </a:solidFill>
                <a:effectLst/>
                <a:latin typeface="+mn-lt"/>
                <a:ea typeface="+mn-ea"/>
                <a:cs typeface="+mn-cs"/>
              </a:rPr>
              <a:t>l’abandon du groupe IMPAQT d’une patiente-chercheuse</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Une vigilance aux ressentis individuels est nécessaire afin de maintenir l’engagement !</a:t>
            </a:r>
            <a:endParaRPr lang="fr-FR" sz="1200" kern="1200" dirty="0">
              <a:solidFill>
                <a:schemeClr val="tx1"/>
              </a:solidFill>
              <a:effectLst/>
              <a:latin typeface="+mn-lt"/>
              <a:ea typeface="+mn-ea"/>
              <a:cs typeface="+mn-cs"/>
            </a:endParaRPr>
          </a:p>
          <a:p>
            <a:pPr marL="0" lvl="0" indent="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2124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sz="1200" b="1" kern="1200" dirty="0">
                <a:solidFill>
                  <a:schemeClr val="tx1"/>
                </a:solidFill>
                <a:effectLst/>
                <a:latin typeface="+mn-lt"/>
                <a:ea typeface="+mn-ea"/>
                <a:cs typeface="+mn-cs"/>
              </a:rPr>
              <a:t>Deux ateliers d’analyse des résultats ont été réalisés </a:t>
            </a:r>
            <a:r>
              <a:rPr lang="fr-FR" sz="1200" kern="1200" dirty="0">
                <a:solidFill>
                  <a:schemeClr val="tx1"/>
                </a:solidFill>
                <a:effectLst/>
                <a:latin typeface="+mn-lt"/>
                <a:ea typeface="+mn-ea"/>
                <a:cs typeface="+mn-cs"/>
              </a:rPr>
              <a:t>(en présence de cinq patientes-chercheuses)</a:t>
            </a:r>
            <a:r>
              <a:rPr lang="fr-FR" sz="1200" b="1" kern="1200" dirty="0">
                <a:solidFill>
                  <a:schemeClr val="tx1"/>
                </a:solidFill>
                <a:effectLst/>
                <a:latin typeface="+mn-lt"/>
                <a:ea typeface="+mn-ea"/>
                <a:cs typeface="+mn-cs"/>
              </a:rPr>
              <a:t> dont l’un portait sur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un unique entretien </a:t>
            </a:r>
            <a:r>
              <a:rPr lang="fr-FR" sz="1200" kern="1200" dirty="0">
                <a:solidFill>
                  <a:schemeClr val="tx1"/>
                </a:solidFill>
                <a:effectLst/>
                <a:latin typeface="+mn-lt"/>
                <a:ea typeface="+mn-ea"/>
                <a:cs typeface="+mn-cs"/>
              </a:rPr>
              <a:t>:</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Le discours du médecin entrant parfois </a:t>
            </a:r>
            <a:r>
              <a:rPr lang="fr-FR" sz="1200" b="1" kern="1200" dirty="0">
                <a:solidFill>
                  <a:schemeClr val="tx1"/>
                </a:solidFill>
                <a:effectLst/>
                <a:latin typeface="+mn-lt"/>
                <a:ea typeface="+mn-ea"/>
                <a:cs typeface="+mn-cs"/>
              </a:rPr>
              <a:t>en contradictions avec le vécu des troubles cognitifs</a:t>
            </a:r>
            <a:r>
              <a:rPr lang="fr-FR" sz="1200" kern="1200" dirty="0">
                <a:solidFill>
                  <a:schemeClr val="tx1"/>
                </a:solidFill>
                <a:effectLst/>
                <a:latin typeface="+mn-lt"/>
                <a:ea typeface="+mn-ea"/>
                <a:cs typeface="+mn-cs"/>
              </a:rPr>
              <a:t> des patientes – a provoqué des réactions émotionnelles négatives, qui se sont notamment manifestées par de </a:t>
            </a:r>
            <a:r>
              <a:rPr lang="fr-FR" sz="1200" b="1" kern="1200" dirty="0">
                <a:solidFill>
                  <a:schemeClr val="tx1"/>
                </a:solidFill>
                <a:effectLst/>
                <a:latin typeface="+mn-lt"/>
                <a:ea typeface="+mn-ea"/>
                <a:cs typeface="+mn-cs"/>
              </a:rPr>
              <a:t>l’humour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et du</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rire</a:t>
            </a:r>
            <a:r>
              <a:rPr lang="fr-FR" sz="1200" kern="1200" dirty="0">
                <a:solidFill>
                  <a:schemeClr val="tx1"/>
                </a:solidFill>
                <a:effectLst/>
                <a:latin typeface="+mn-lt"/>
                <a:ea typeface="+mn-ea"/>
                <a:cs typeface="+mn-cs"/>
              </a:rPr>
              <a:t> (dédramatisation) – pouvant engendrer </a:t>
            </a:r>
            <a:r>
              <a:rPr lang="fr-FR" sz="1200" b="1" kern="1200" dirty="0">
                <a:solidFill>
                  <a:schemeClr val="tx1"/>
                </a:solidFill>
                <a:effectLst/>
                <a:latin typeface="+mn-lt"/>
                <a:ea typeface="+mn-ea"/>
                <a:cs typeface="+mn-cs"/>
              </a:rPr>
              <a:t>des difficultés dans le travail d’interprétation</a:t>
            </a:r>
            <a:r>
              <a:rPr lang="fr-FR" sz="1200" kern="1200" dirty="0">
                <a:solidFill>
                  <a:schemeClr val="tx1"/>
                </a:solidFill>
                <a:effectLst/>
                <a:latin typeface="+mn-lt"/>
                <a:ea typeface="+mn-ea"/>
                <a:cs typeface="+mn-cs"/>
              </a:rPr>
              <a:t> des données.</a:t>
            </a:r>
          </a:p>
          <a:p>
            <a:pPr marL="171450" lvl="0" indent="-171450" algn="just">
              <a:buFont typeface="Wingdings" panose="05000000000000000000" pitchFamily="2" charset="2"/>
              <a:buChar char="Ø"/>
            </a:pPr>
            <a:r>
              <a:rPr lang="fr-FR" sz="1200" b="1" kern="1200" dirty="0">
                <a:solidFill>
                  <a:schemeClr val="tx1"/>
                </a:solidFill>
                <a:effectLst/>
                <a:latin typeface="+mn-lt"/>
                <a:ea typeface="+mn-ea"/>
                <a:cs typeface="+mn-cs"/>
              </a:rPr>
              <a:t> Les expériences et les résonances émotionnelles qui y sont associées peuvent induire chez les patientes-chercheuses des réactions et interprétations d’emblée négatives</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Cependant, les patientes ont pu </a:t>
            </a:r>
            <a:r>
              <a:rPr lang="fr-FR" sz="1200" b="1" kern="1200" dirty="0">
                <a:solidFill>
                  <a:schemeClr val="tx1"/>
                </a:solidFill>
                <a:effectLst/>
                <a:latin typeface="+mn-lt"/>
                <a:ea typeface="+mn-ea"/>
                <a:cs typeface="+mn-cs"/>
              </a:rPr>
              <a:t>accroître la profondeur de l'analyse qualitative</a:t>
            </a:r>
            <a:r>
              <a:rPr lang="fr-FR" sz="1200" kern="1200" dirty="0">
                <a:solidFill>
                  <a:schemeClr val="tx1"/>
                </a:solidFill>
                <a:effectLst/>
                <a:latin typeface="+mn-lt"/>
                <a:ea typeface="+mn-ea"/>
                <a:cs typeface="+mn-cs"/>
              </a:rPr>
              <a:t> en ajoutant leur </a:t>
            </a:r>
            <a:r>
              <a:rPr lang="fr-FR" sz="1200" b="1" kern="1200" dirty="0">
                <a:solidFill>
                  <a:schemeClr val="tx1"/>
                </a:solidFill>
                <a:effectLst/>
                <a:latin typeface="+mn-lt"/>
                <a:ea typeface="+mn-ea"/>
                <a:cs typeface="+mn-cs"/>
              </a:rPr>
              <a:t>perspective aux interprétations</a:t>
            </a:r>
            <a:r>
              <a:rPr lang="fr-FR" sz="1200" kern="1200" dirty="0">
                <a:solidFill>
                  <a:schemeClr val="tx1"/>
                </a:solidFill>
                <a:effectLst/>
                <a:latin typeface="+mn-lt"/>
                <a:ea typeface="+mn-ea"/>
                <a:cs typeface="+mn-cs"/>
              </a:rPr>
              <a:t> (Harrison et al., 2015) </a:t>
            </a:r>
          </a:p>
          <a:p>
            <a:endParaRPr lang="fr-FR"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612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sz="1200" kern="1200" dirty="0">
                <a:solidFill>
                  <a:schemeClr val="tx1"/>
                </a:solidFill>
                <a:effectLst/>
                <a:latin typeface="+mn-lt"/>
                <a:ea typeface="+mn-ea"/>
                <a:cs typeface="+mn-cs"/>
              </a:rPr>
              <a:t>Il apparait qu’un</a:t>
            </a:r>
            <a:r>
              <a:rPr lang="fr-FR" sz="1200" b="1" kern="1200" dirty="0">
                <a:solidFill>
                  <a:schemeClr val="tx1"/>
                </a:solidFill>
                <a:effectLst/>
                <a:latin typeface="+mn-lt"/>
                <a:ea typeface="+mn-ea"/>
                <a:cs typeface="+mn-cs"/>
              </a:rPr>
              <a:t> climat propice à la collaboration </a:t>
            </a:r>
            <a:r>
              <a:rPr lang="fr-FR" sz="1200" kern="1200" dirty="0">
                <a:solidFill>
                  <a:schemeClr val="tx1"/>
                </a:solidFill>
                <a:effectLst/>
                <a:latin typeface="+mn-lt"/>
                <a:ea typeface="+mn-ea"/>
                <a:cs typeface="+mn-cs"/>
              </a:rPr>
              <a:t>entre les membres du groupe IMPAQT</a:t>
            </a:r>
            <a:r>
              <a:rPr lang="fr-FR" sz="1200" b="1" kern="1200" dirty="0">
                <a:solidFill>
                  <a:schemeClr val="tx1"/>
                </a:solidFill>
                <a:effectLst/>
                <a:latin typeface="+mn-lt"/>
                <a:ea typeface="+mn-ea"/>
                <a:cs typeface="+mn-cs"/>
              </a:rPr>
              <a:t> renforce les émotions et les relations positives </a:t>
            </a:r>
            <a:r>
              <a:rPr lang="fr-FR" sz="1200" kern="1200" dirty="0">
                <a:solidFill>
                  <a:schemeClr val="tx1"/>
                </a:solidFill>
                <a:effectLst/>
                <a:latin typeface="+mn-lt"/>
                <a:ea typeface="+mn-ea"/>
                <a:cs typeface="+mn-cs"/>
              </a:rPr>
              <a:t>:</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L’analyse de la collaboration réalisée par auto-questionnaire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à chaque réunion IMPAQT </a:t>
            </a:r>
            <a:r>
              <a:rPr lang="fr-FR" sz="1200" kern="1200" dirty="0">
                <a:solidFill>
                  <a:schemeClr val="tx1"/>
                </a:solidFill>
                <a:effectLst/>
                <a:latin typeface="+mn-lt"/>
                <a:ea typeface="+mn-ea"/>
                <a:cs typeface="+mn-cs"/>
              </a:rPr>
              <a:t>(comprenant une partie sur les émotions avant/après la réunion) indique que ces dernières</a:t>
            </a:r>
            <a:r>
              <a:rPr lang="fr-FR" sz="1200" b="1" kern="1200" dirty="0">
                <a:solidFill>
                  <a:schemeClr val="tx1"/>
                </a:solidFill>
                <a:effectLst/>
                <a:latin typeface="+mn-lt"/>
                <a:ea typeface="+mn-ea"/>
                <a:cs typeface="+mn-cs"/>
              </a:rPr>
              <a:t> favorisent les émotions positives </a:t>
            </a:r>
            <a:r>
              <a:rPr lang="fr-FR" sz="1200" kern="1200" dirty="0">
                <a:solidFill>
                  <a:schemeClr val="tx1"/>
                </a:solidFill>
                <a:effectLst/>
                <a:latin typeface="+mn-lt"/>
                <a:ea typeface="+mn-ea"/>
                <a:cs typeface="+mn-cs"/>
              </a:rPr>
              <a:t>et</a:t>
            </a:r>
            <a:r>
              <a:rPr lang="fr-FR" sz="1200" b="1" kern="1200" dirty="0">
                <a:solidFill>
                  <a:schemeClr val="tx1"/>
                </a:solidFill>
                <a:effectLst/>
                <a:latin typeface="+mn-lt"/>
                <a:ea typeface="+mn-ea"/>
                <a:cs typeface="+mn-cs"/>
              </a:rPr>
              <a:t> dissipent l’ensemble des émotions négatives pouvant être préexistantes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à la réunion </a:t>
            </a:r>
            <a:r>
              <a:rPr lang="fr-FR" sz="1200" kern="1200" dirty="0">
                <a:solidFill>
                  <a:schemeClr val="tx1"/>
                </a:solidFill>
                <a:effectLst/>
                <a:latin typeface="+mn-lt"/>
                <a:ea typeface="+mn-ea"/>
                <a:cs typeface="+mn-cs"/>
              </a:rPr>
              <a:t>(et indépendantes ou dépendantes à celle-ci)</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La motivation </a:t>
            </a:r>
            <a:r>
              <a:rPr lang="fr-FR" sz="1200" kern="1200" dirty="0">
                <a:solidFill>
                  <a:schemeClr val="tx1"/>
                </a:solidFill>
                <a:effectLst/>
                <a:latin typeface="+mn-lt"/>
                <a:ea typeface="+mn-ea"/>
                <a:cs typeface="+mn-cs"/>
              </a:rPr>
              <a:t>dont font part les patientes-chercheuses </a:t>
            </a:r>
            <a:r>
              <a:rPr lang="fr-FR" sz="1200" b="1" kern="1200" dirty="0">
                <a:solidFill>
                  <a:schemeClr val="tx1"/>
                </a:solidFill>
                <a:effectLst/>
                <a:latin typeface="+mn-lt"/>
                <a:ea typeface="+mn-ea"/>
                <a:cs typeface="+mn-cs"/>
              </a:rPr>
              <a:t>avant la réunion </a:t>
            </a:r>
            <a:r>
              <a:rPr lang="fr-FR" sz="1200" kern="1200" dirty="0">
                <a:solidFill>
                  <a:schemeClr val="tx1"/>
                </a:solidFill>
                <a:effectLst/>
                <a:latin typeface="+mn-lt"/>
                <a:ea typeface="+mn-ea"/>
                <a:cs typeface="+mn-cs"/>
              </a:rPr>
              <a:t>laisse place à la</a:t>
            </a:r>
            <a:r>
              <a:rPr lang="fr-FR" sz="1200" b="1" kern="1200" dirty="0">
                <a:solidFill>
                  <a:schemeClr val="tx1"/>
                </a:solidFill>
                <a:effectLst/>
                <a:latin typeface="+mn-lt"/>
                <a:ea typeface="+mn-ea"/>
                <a:cs typeface="+mn-cs"/>
              </a:rPr>
              <a:t> confiance</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liée à la capacité à agir </a:t>
            </a:r>
            <a:r>
              <a:rPr lang="fr-FR" sz="1200" kern="1200" dirty="0">
                <a:solidFill>
                  <a:schemeClr val="tx1"/>
                </a:solidFill>
                <a:effectLst/>
                <a:latin typeface="+mn-lt"/>
                <a:ea typeface="+mn-ea"/>
                <a:cs typeface="+mn-cs"/>
              </a:rPr>
              <a:t>et en la </a:t>
            </a:r>
            <a:r>
              <a:rPr lang="fr-FR" sz="1200" b="1" kern="1200" dirty="0">
                <a:solidFill>
                  <a:schemeClr val="tx1"/>
                </a:solidFill>
                <a:effectLst/>
                <a:latin typeface="+mn-lt"/>
                <a:ea typeface="+mn-ea"/>
                <a:cs typeface="+mn-cs"/>
              </a:rPr>
              <a:t>croyance en une réalisation positive </a:t>
            </a:r>
            <a:r>
              <a:rPr lang="fr-FR" sz="1200" kern="1200" dirty="0">
                <a:solidFill>
                  <a:schemeClr val="tx1"/>
                </a:solidFill>
                <a:effectLst/>
                <a:latin typeface="+mn-lt"/>
                <a:ea typeface="+mn-ea"/>
                <a:cs typeface="+mn-cs"/>
              </a:rPr>
              <a:t>de la suite du projet et de la collaboration</a:t>
            </a:r>
          </a:p>
          <a:p>
            <a:pPr algn="just"/>
            <a:r>
              <a:rPr lang="fr-FR" sz="1200" kern="1200" dirty="0">
                <a:solidFill>
                  <a:schemeClr val="tx1"/>
                </a:solidFill>
                <a:effectLst/>
                <a:latin typeface="+mn-lt"/>
                <a:ea typeface="+mn-ea"/>
                <a:cs typeface="+mn-cs"/>
              </a:rPr>
              <a:t> </a:t>
            </a:r>
          </a:p>
          <a:p>
            <a:pPr algn="just"/>
            <a:r>
              <a:rPr lang="fr-FR" sz="1200" b="1" kern="1200" dirty="0">
                <a:solidFill>
                  <a:schemeClr val="tx1"/>
                </a:solidFill>
                <a:effectLst/>
                <a:latin typeface="+mn-lt"/>
                <a:ea typeface="+mn-ea"/>
                <a:cs typeface="+mn-cs"/>
              </a:rPr>
              <a:t>Nous supposons que ces constats peuvent être la</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résultante </a:t>
            </a:r>
            <a:r>
              <a:rPr lang="fr-FR" sz="1200" kern="1200" dirty="0">
                <a:solidFill>
                  <a:schemeClr val="tx1"/>
                </a:solidFill>
                <a:effectLst/>
                <a:latin typeface="+mn-lt"/>
                <a:ea typeface="+mn-ea"/>
                <a:cs typeface="+mn-cs"/>
              </a:rPr>
              <a:t>:</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De la </a:t>
            </a:r>
            <a:r>
              <a:rPr lang="fr-FR" sz="1200" b="1" kern="1200" dirty="0">
                <a:solidFill>
                  <a:schemeClr val="tx1"/>
                </a:solidFill>
                <a:effectLst/>
                <a:latin typeface="+mn-lt"/>
                <a:ea typeface="+mn-ea"/>
                <a:cs typeface="+mn-cs"/>
              </a:rPr>
              <a:t>satisfaction</a:t>
            </a:r>
            <a:r>
              <a:rPr lang="fr-FR" sz="1200" kern="1200" dirty="0">
                <a:solidFill>
                  <a:schemeClr val="tx1"/>
                </a:solidFill>
                <a:effectLst/>
                <a:latin typeface="+mn-lt"/>
                <a:ea typeface="+mn-ea"/>
                <a:cs typeface="+mn-cs"/>
              </a:rPr>
              <a:t> du </a:t>
            </a:r>
            <a:r>
              <a:rPr lang="fr-FR" sz="1200" b="1" kern="1200" dirty="0">
                <a:solidFill>
                  <a:schemeClr val="tx1"/>
                </a:solidFill>
                <a:effectLst/>
                <a:latin typeface="+mn-lt"/>
                <a:ea typeface="+mn-ea"/>
                <a:cs typeface="+mn-cs"/>
              </a:rPr>
              <a:t>travail accompli </a:t>
            </a:r>
            <a:r>
              <a:rPr lang="fr-FR" sz="1200" kern="1200" dirty="0">
                <a:solidFill>
                  <a:schemeClr val="tx1"/>
                </a:solidFill>
                <a:effectLst/>
                <a:latin typeface="+mn-lt"/>
                <a:ea typeface="+mn-ea"/>
                <a:cs typeface="+mn-cs"/>
              </a:rPr>
              <a:t>et de la </a:t>
            </a:r>
            <a:r>
              <a:rPr lang="fr-FR" sz="1200" b="1" kern="1200" dirty="0">
                <a:solidFill>
                  <a:schemeClr val="tx1"/>
                </a:solidFill>
                <a:effectLst/>
                <a:latin typeface="+mn-lt"/>
                <a:ea typeface="+mn-ea"/>
                <a:cs typeface="+mn-cs"/>
              </a:rPr>
              <a:t>perception positive</a:t>
            </a:r>
            <a:r>
              <a:rPr lang="fr-FR" sz="1200" kern="1200" dirty="0">
                <a:solidFill>
                  <a:schemeClr val="tx1"/>
                </a:solidFill>
                <a:effectLst/>
                <a:latin typeface="+mn-lt"/>
                <a:ea typeface="+mn-ea"/>
                <a:cs typeface="+mn-cs"/>
              </a:rPr>
              <a:t> de la </a:t>
            </a:r>
            <a:r>
              <a:rPr lang="fr-FR" sz="1200" b="1" kern="1200" dirty="0">
                <a:solidFill>
                  <a:schemeClr val="tx1"/>
                </a:solidFill>
                <a:effectLst/>
                <a:latin typeface="+mn-lt"/>
                <a:ea typeface="+mn-ea"/>
                <a:cs typeface="+mn-cs"/>
              </a:rPr>
              <a:t>collaboration </a:t>
            </a:r>
            <a:r>
              <a:rPr lang="fr-FR" sz="1200" kern="1200" dirty="0">
                <a:solidFill>
                  <a:schemeClr val="tx1"/>
                </a:solidFill>
                <a:effectLst/>
                <a:latin typeface="+mn-lt"/>
                <a:ea typeface="+mn-ea"/>
                <a:cs typeface="+mn-cs"/>
              </a:rPr>
              <a:t>entre les membres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Du </a:t>
            </a:r>
            <a:r>
              <a:rPr lang="fr-FR" sz="1200" b="1" kern="1200" dirty="0">
                <a:solidFill>
                  <a:schemeClr val="tx1"/>
                </a:solidFill>
                <a:effectLst/>
                <a:latin typeface="+mn-lt"/>
                <a:ea typeface="+mn-ea"/>
                <a:cs typeface="+mn-cs"/>
              </a:rPr>
              <a:t>rétablissement au sein d’une identité</a:t>
            </a:r>
            <a:r>
              <a:rPr lang="fr-FR" sz="1200" kern="1200" dirty="0">
                <a:solidFill>
                  <a:schemeClr val="tx1"/>
                </a:solidFill>
                <a:effectLst/>
                <a:latin typeface="+mn-lt"/>
                <a:ea typeface="+mn-ea"/>
                <a:cs typeface="+mn-cs"/>
              </a:rPr>
              <a:t> où elles ne sont plus uniquement des patientes</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D’une </a:t>
            </a:r>
            <a:r>
              <a:rPr lang="fr-FR" sz="1200" b="1" kern="1200" dirty="0">
                <a:solidFill>
                  <a:schemeClr val="tx1"/>
                </a:solidFill>
                <a:effectLst/>
                <a:latin typeface="+mn-lt"/>
                <a:ea typeface="+mn-ea"/>
                <a:cs typeface="+mn-cs"/>
              </a:rPr>
              <a:t>prise de parole libre </a:t>
            </a:r>
            <a:r>
              <a:rPr lang="fr-FR" sz="1200" kern="1200" dirty="0">
                <a:solidFill>
                  <a:schemeClr val="tx1"/>
                </a:solidFill>
                <a:effectLst/>
                <a:latin typeface="+mn-lt"/>
                <a:ea typeface="+mn-ea"/>
                <a:cs typeface="+mn-cs"/>
              </a:rPr>
              <a:t>où il existe une</a:t>
            </a:r>
            <a:r>
              <a:rPr lang="fr-FR" sz="1200" b="1" kern="1200" dirty="0">
                <a:solidFill>
                  <a:schemeClr val="tx1"/>
                </a:solidFill>
                <a:effectLst/>
                <a:latin typeface="+mn-lt"/>
                <a:ea typeface="+mn-ea"/>
                <a:cs typeface="+mn-cs"/>
              </a:rPr>
              <a:t> prise en considération de leurs expériences</a:t>
            </a:r>
            <a:r>
              <a:rPr lang="fr-FR" sz="1200" kern="1200" dirty="0">
                <a:solidFill>
                  <a:schemeClr val="tx1"/>
                </a:solidFill>
                <a:effectLst/>
                <a:latin typeface="+mn-lt"/>
                <a:ea typeface="+mn-ea"/>
                <a:cs typeface="+mn-cs"/>
              </a:rPr>
              <a:t> et une </a:t>
            </a:r>
            <a:r>
              <a:rPr lang="fr-FR" sz="1200" b="1" kern="1200" dirty="0">
                <a:solidFill>
                  <a:schemeClr val="tx1"/>
                </a:solidFill>
                <a:effectLst/>
                <a:latin typeface="+mn-lt"/>
                <a:ea typeface="+mn-ea"/>
                <a:cs typeface="+mn-cs"/>
              </a:rPr>
              <a:t>opportunité de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faire entendre</a:t>
            </a:r>
            <a:r>
              <a:rPr lang="fr-FR" sz="1200" kern="1200" dirty="0">
                <a:solidFill>
                  <a:schemeClr val="tx1"/>
                </a:solidFill>
                <a:effectLst/>
                <a:latin typeface="+mn-lt"/>
                <a:ea typeface="+mn-ea"/>
                <a:cs typeface="+mn-cs"/>
              </a:rPr>
              <a:t>, de la </a:t>
            </a:r>
            <a:r>
              <a:rPr lang="fr-FR" sz="1200" b="1" kern="1200" dirty="0">
                <a:solidFill>
                  <a:schemeClr val="tx1"/>
                </a:solidFill>
                <a:effectLst/>
                <a:latin typeface="+mn-lt"/>
                <a:ea typeface="+mn-ea"/>
                <a:cs typeface="+mn-cs"/>
              </a:rPr>
              <a:t>mettre au service de la recherche</a:t>
            </a:r>
            <a:r>
              <a:rPr lang="fr-FR" sz="1200" kern="1200" dirty="0">
                <a:solidFill>
                  <a:schemeClr val="tx1"/>
                </a:solidFill>
                <a:effectLst/>
                <a:latin typeface="+mn-lt"/>
                <a:ea typeface="+mn-ea"/>
                <a:cs typeface="+mn-cs"/>
              </a:rPr>
              <a:t> et de </a:t>
            </a:r>
            <a:r>
              <a:rPr lang="fr-FR" sz="1200" b="1" kern="1200" dirty="0">
                <a:solidFill>
                  <a:schemeClr val="tx1"/>
                </a:solidFill>
                <a:effectLst/>
                <a:latin typeface="+mn-lt"/>
                <a:ea typeface="+mn-ea"/>
                <a:cs typeface="+mn-cs"/>
              </a:rPr>
              <a:t>prendre conscience</a:t>
            </a:r>
            <a:r>
              <a:rPr lang="fr-FR" sz="1200" kern="1200" dirty="0">
                <a:solidFill>
                  <a:schemeClr val="tx1"/>
                </a:solidFill>
                <a:effectLst/>
                <a:latin typeface="+mn-lt"/>
                <a:ea typeface="+mn-ea"/>
                <a:cs typeface="+mn-cs"/>
              </a:rPr>
              <a:t> qu’elle constitue une </a:t>
            </a:r>
            <a:r>
              <a:rPr lang="fr-FR" sz="1200" b="1" kern="1200" dirty="0">
                <a:solidFill>
                  <a:schemeClr val="tx1"/>
                </a:solidFill>
                <a:effectLst/>
                <a:latin typeface="+mn-lt"/>
                <a:ea typeface="+mn-ea"/>
                <a:cs typeface="+mn-cs"/>
              </a:rPr>
              <a:t>ressource unique</a:t>
            </a:r>
            <a:r>
              <a:rPr lang="fr-FR" sz="1200" kern="1200" dirty="0">
                <a:solidFill>
                  <a:schemeClr val="tx1"/>
                </a:solidFill>
                <a:effectLst/>
                <a:latin typeface="+mn-lt"/>
                <a:ea typeface="+mn-ea"/>
                <a:cs typeface="+mn-cs"/>
              </a:rPr>
              <a:t> pour guider la recherche</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Du développement de leurs capacités d’action (</a:t>
            </a:r>
            <a:r>
              <a:rPr lang="fr-FR" sz="1200" b="1" kern="1200" dirty="0" err="1">
                <a:solidFill>
                  <a:schemeClr val="tx1"/>
                </a:solidFill>
                <a:effectLst/>
                <a:latin typeface="+mn-lt"/>
                <a:ea typeface="+mn-ea"/>
                <a:cs typeface="+mn-cs"/>
              </a:rPr>
              <a:t>empowerment</a:t>
            </a:r>
            <a:r>
              <a:rPr lang="fr-FR"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Du </a:t>
            </a:r>
            <a:r>
              <a:rPr lang="fr-FR" sz="1200" b="1" kern="1200" dirty="0">
                <a:solidFill>
                  <a:schemeClr val="tx1"/>
                </a:solidFill>
                <a:effectLst/>
                <a:latin typeface="+mn-lt"/>
                <a:ea typeface="+mn-ea"/>
                <a:cs typeface="+mn-cs"/>
              </a:rPr>
              <a:t>partage d’un but commun</a:t>
            </a:r>
            <a:r>
              <a:rPr lang="fr-FR" sz="1200" kern="1200" dirty="0">
                <a:solidFill>
                  <a:schemeClr val="tx1"/>
                </a:solidFill>
                <a:effectLst/>
                <a:latin typeface="+mn-lt"/>
                <a:ea typeface="+mn-ea"/>
                <a:cs typeface="+mn-cs"/>
              </a:rPr>
              <a:t> et de la </a:t>
            </a:r>
            <a:r>
              <a:rPr lang="fr-FR" sz="1200" b="1" kern="1200" dirty="0">
                <a:solidFill>
                  <a:schemeClr val="tx1"/>
                </a:solidFill>
                <a:effectLst/>
                <a:latin typeface="+mn-lt"/>
                <a:ea typeface="+mn-ea"/>
                <a:cs typeface="+mn-cs"/>
              </a:rPr>
              <a:t>réalisation ensemble</a:t>
            </a:r>
            <a:r>
              <a:rPr lang="fr-FR" sz="1200" kern="1200" dirty="0">
                <a:solidFill>
                  <a:schemeClr val="tx1"/>
                </a:solidFill>
                <a:effectLst/>
                <a:latin typeface="+mn-lt"/>
                <a:ea typeface="+mn-ea"/>
                <a:cs typeface="+mn-cs"/>
              </a:rPr>
              <a:t> vers ce but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De la </a:t>
            </a:r>
            <a:r>
              <a:rPr lang="fr-FR" sz="1200" b="1" kern="1200" dirty="0">
                <a:solidFill>
                  <a:schemeClr val="tx1"/>
                </a:solidFill>
                <a:effectLst/>
                <a:latin typeface="+mn-lt"/>
                <a:ea typeface="+mn-ea"/>
                <a:cs typeface="+mn-cs"/>
              </a:rPr>
              <a:t>visée émancipatrice</a:t>
            </a:r>
            <a:r>
              <a:rPr lang="fr-FR" sz="1200" kern="1200" dirty="0">
                <a:solidFill>
                  <a:schemeClr val="tx1"/>
                </a:solidFill>
                <a:effectLst/>
                <a:latin typeface="+mn-lt"/>
                <a:ea typeface="+mn-ea"/>
                <a:cs typeface="+mn-cs"/>
              </a:rPr>
              <a:t> offerte par la collaboration (et plus largement par la démarche communautaire)</a:t>
            </a:r>
          </a:p>
          <a:p>
            <a:pPr algn="just"/>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a:t>
            </a:r>
            <a:r>
              <a:rPr lang="fr-FR" dirty="0">
                <a:effectLst/>
              </a:rPr>
              <a:t> Dans la littérature, si les émotions positives (ex : enthousiasme) </a:t>
            </a:r>
            <a:r>
              <a:rPr lang="fr-FR" b="1" dirty="0">
                <a:effectLst/>
              </a:rPr>
              <a:t>favoriseraient</a:t>
            </a:r>
            <a:r>
              <a:rPr lang="fr-FR" dirty="0">
                <a:effectLst/>
              </a:rPr>
              <a:t> les </a:t>
            </a:r>
            <a:r>
              <a:rPr lang="fr-FR" b="1" dirty="0">
                <a:effectLst/>
              </a:rPr>
              <a:t>comportements d’approche</a:t>
            </a:r>
            <a:r>
              <a:rPr lang="fr-FR" dirty="0">
                <a:effectLst/>
              </a:rPr>
              <a:t>, </a:t>
            </a:r>
            <a:r>
              <a:rPr lang="fr-FR" b="1" dirty="0">
                <a:effectLst/>
              </a:rPr>
              <a:t>l’affiliation</a:t>
            </a:r>
            <a:r>
              <a:rPr lang="fr-FR" dirty="0">
                <a:effectLst/>
              </a:rPr>
              <a:t>, la </a:t>
            </a:r>
            <a:r>
              <a:rPr lang="fr-FR" b="1" dirty="0">
                <a:effectLst/>
              </a:rPr>
              <a:t>confiance interpersonnelle</a:t>
            </a:r>
            <a:r>
              <a:rPr lang="fr-FR" dirty="0">
                <a:effectLst/>
              </a:rPr>
              <a:t>, la </a:t>
            </a:r>
            <a:r>
              <a:rPr lang="fr-FR" b="1" dirty="0">
                <a:effectLst/>
              </a:rPr>
              <a:t>cohésion de groupe</a:t>
            </a:r>
            <a:r>
              <a:rPr lang="fr-FR" dirty="0">
                <a:effectLst/>
              </a:rPr>
              <a:t> et la </a:t>
            </a:r>
            <a:r>
              <a:rPr lang="fr-FR" b="1" dirty="0">
                <a:effectLst/>
              </a:rPr>
              <a:t>coopération</a:t>
            </a:r>
            <a:r>
              <a:rPr lang="fr-FR" dirty="0">
                <a:effectLst/>
              </a:rPr>
              <a:t> </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Fredrickson</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Branigan</a:t>
            </a:r>
            <a:r>
              <a:rPr lang="fr-FR" sz="1200" kern="1200" dirty="0">
                <a:solidFill>
                  <a:schemeClr val="tx1"/>
                </a:solidFill>
                <a:effectLst/>
                <a:latin typeface="+mn-lt"/>
                <a:ea typeface="+mn-ea"/>
                <a:cs typeface="+mn-cs"/>
              </a:rPr>
              <a:t>, 2005)</a:t>
            </a:r>
            <a:r>
              <a:rPr lang="fr-FR" dirty="0">
                <a:effectLst/>
              </a:rPr>
              <a:t>, il apparait que </a:t>
            </a:r>
            <a:r>
              <a:rPr lang="fr-FR" b="1" dirty="0">
                <a:effectLst/>
              </a:rPr>
              <a:t>la satisfaction vis-à-vis de ses différentes dimensions soit aussi en mesure favoriser les émotions positives. Il s’agirait d’une interaction réciproque.</a:t>
            </a:r>
          </a:p>
          <a:p>
            <a:pPr algn="just"/>
            <a:endParaRPr lang="fr-FR" dirty="0">
              <a:effectLst/>
            </a:endParaRPr>
          </a:p>
          <a:p>
            <a:pPr algn="just"/>
            <a:r>
              <a:rPr lang="fr-FR" sz="1200" b="1" i="1" kern="1200" dirty="0">
                <a:solidFill>
                  <a:schemeClr val="tx1"/>
                </a:solidFill>
                <a:effectLst/>
                <a:latin typeface="+mn-lt"/>
                <a:ea typeface="+mn-ea"/>
                <a:cs typeface="+mn-cs"/>
              </a:rPr>
              <a:t>Motivation </a:t>
            </a:r>
            <a:r>
              <a:rPr lang="fr-FR" sz="1200" i="1" kern="1200" dirty="0">
                <a:solidFill>
                  <a:schemeClr val="tx1"/>
                </a:solidFill>
                <a:effectLst/>
                <a:latin typeface="+mn-lt"/>
                <a:ea typeface="+mn-ea"/>
                <a:cs typeface="+mn-cs"/>
              </a:rPr>
              <a:t>:</a:t>
            </a:r>
            <a:r>
              <a:rPr lang="fr-FR" sz="1200" b="1"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ensemble des raisons et intérêts qui poussent quelqu'un dans son action</a:t>
            </a:r>
            <a:endParaRPr lang="fr-FR" sz="1200" kern="1200" dirty="0">
              <a:solidFill>
                <a:schemeClr val="tx1"/>
              </a:solidFill>
              <a:effectLst/>
              <a:latin typeface="+mn-lt"/>
              <a:ea typeface="+mn-ea"/>
              <a:cs typeface="+mn-cs"/>
            </a:endParaRPr>
          </a:p>
          <a:p>
            <a:pPr marL="0" indent="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5634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lgn="just">
              <a:buFont typeface="Arial" panose="020B0604020202020204" pitchFamily="34" charset="0"/>
              <a:buChar char="•"/>
            </a:pPr>
            <a:r>
              <a:rPr lang="fr-FR" dirty="0">
                <a:effectLst/>
              </a:rPr>
              <a:t>Lors du </a:t>
            </a:r>
            <a:r>
              <a:rPr lang="fr-FR" b="1" dirty="0">
                <a:effectLst/>
              </a:rPr>
              <a:t>travail d’analyse des données</a:t>
            </a:r>
            <a:r>
              <a:rPr lang="fr-FR" dirty="0">
                <a:effectLst/>
              </a:rPr>
              <a:t>, la</a:t>
            </a:r>
            <a:r>
              <a:rPr lang="fr-FR" b="1" dirty="0">
                <a:effectLst/>
              </a:rPr>
              <a:t> complémentarité du savoir des chercheuses </a:t>
            </a:r>
            <a:r>
              <a:rPr lang="fr-FR" dirty="0">
                <a:effectLst/>
              </a:rPr>
              <a:t>– experts et impliquant des concepts psychosociaux – et</a:t>
            </a:r>
            <a:r>
              <a:rPr lang="fr-FR" b="1" dirty="0">
                <a:effectLst/>
              </a:rPr>
              <a:t> des patientes-chercheuses </a:t>
            </a:r>
            <a:r>
              <a:rPr lang="fr-FR" dirty="0">
                <a:effectLst/>
              </a:rPr>
              <a:t>– expérienciels – est </a:t>
            </a:r>
            <a:r>
              <a:rPr lang="fr-FR" b="1" dirty="0">
                <a:effectLst/>
              </a:rPr>
              <a:t>essentielle</a:t>
            </a:r>
            <a:r>
              <a:rPr lang="fr-FR" dirty="0">
                <a:effectLst/>
              </a:rPr>
              <a:t> pour</a:t>
            </a:r>
            <a:r>
              <a:rPr lang="fr-FR" b="1" dirty="0">
                <a:effectLst/>
              </a:rPr>
              <a:t> « rééquilibrer » </a:t>
            </a:r>
            <a:r>
              <a:rPr lang="fr-FR" dirty="0">
                <a:effectLst/>
              </a:rPr>
              <a:t>l’ensemble de ses savoirs et</a:t>
            </a:r>
            <a:r>
              <a:rPr lang="fr-FR" b="1" dirty="0">
                <a:effectLst/>
              </a:rPr>
              <a:t> « contrebalancer » </a:t>
            </a:r>
            <a:r>
              <a:rPr lang="fr-FR" dirty="0">
                <a:effectLst/>
              </a:rPr>
              <a:t>entre une analyse</a:t>
            </a:r>
            <a:r>
              <a:rPr lang="fr-FR" b="1" dirty="0">
                <a:effectLst/>
              </a:rPr>
              <a:t> d’emblée trop « catégorique/émotionnelle » </a:t>
            </a:r>
            <a:r>
              <a:rPr lang="fr-FR" dirty="0">
                <a:effectLst/>
              </a:rPr>
              <a:t>et</a:t>
            </a:r>
            <a:r>
              <a:rPr lang="fr-FR" b="1" dirty="0">
                <a:effectLst/>
              </a:rPr>
              <a:t> « scientifique »</a:t>
            </a:r>
            <a:endParaRPr lang="fr-FR" dirty="0">
              <a:effectLst/>
            </a:endParaRPr>
          </a:p>
          <a:p>
            <a:pPr marL="171450" lvl="0" indent="-171450" algn="just">
              <a:buFont typeface="Arial" panose="020B0604020202020204" pitchFamily="34" charset="0"/>
              <a:buChar char="•"/>
            </a:pPr>
            <a:r>
              <a:rPr lang="fr-FR" dirty="0">
                <a:effectLst/>
              </a:rPr>
              <a:t>Il faut prendre en compte la</a:t>
            </a:r>
            <a:r>
              <a:rPr lang="fr-FR" b="1" dirty="0">
                <a:effectLst/>
              </a:rPr>
              <a:t> posture de « patientes-chercheuses » </a:t>
            </a:r>
            <a:r>
              <a:rPr lang="fr-FR" dirty="0">
                <a:effectLst/>
              </a:rPr>
              <a:t>dans son intégralité et</a:t>
            </a:r>
            <a:r>
              <a:rPr lang="fr-FR" b="1" dirty="0">
                <a:effectLst/>
              </a:rPr>
              <a:t> </a:t>
            </a:r>
            <a:r>
              <a:rPr lang="fr-FR" dirty="0">
                <a:effectLst/>
              </a:rPr>
              <a:t>à toutes les étapes de la recherche,</a:t>
            </a:r>
            <a:r>
              <a:rPr lang="fr-FR" b="1" dirty="0">
                <a:effectLst/>
              </a:rPr>
              <a:t> jusqu’à l’élaboration des outils</a:t>
            </a:r>
            <a:r>
              <a:rPr lang="fr-FR" dirty="0">
                <a:effectLst/>
              </a:rPr>
              <a:t>.</a:t>
            </a:r>
            <a:r>
              <a:rPr lang="fr-FR" b="1" dirty="0">
                <a:effectLst/>
              </a:rPr>
              <a:t> </a:t>
            </a:r>
            <a:r>
              <a:rPr lang="fr-FR" dirty="0">
                <a:effectLst/>
              </a:rPr>
              <a:t>Dans ce contexte, cela</a:t>
            </a:r>
            <a:r>
              <a:rPr lang="fr-FR" b="1" dirty="0">
                <a:effectLst/>
              </a:rPr>
              <a:t> invite les chercheuses à avoir une attitude réflexive et à renégocier continuellement les outils et les procédures afin de les adapter. </a:t>
            </a:r>
            <a:endParaRPr lang="fr-FR" dirty="0">
              <a:effectLst/>
            </a:endParaRPr>
          </a:p>
          <a:p>
            <a:pPr marL="171450" lvl="0" indent="-171450" algn="just">
              <a:buFont typeface="Arial" panose="020B0604020202020204" pitchFamily="34" charset="0"/>
              <a:buChar char="•"/>
            </a:pPr>
            <a:r>
              <a:rPr lang="fr-FR" dirty="0">
                <a:effectLst/>
              </a:rPr>
              <a:t>Cela</a:t>
            </a:r>
            <a:r>
              <a:rPr lang="fr-FR" sz="1200" kern="1200" dirty="0">
                <a:solidFill>
                  <a:schemeClr val="tx1"/>
                </a:solidFill>
                <a:effectLst/>
                <a:latin typeface="+mn-lt"/>
                <a:ea typeface="+mn-ea"/>
                <a:cs typeface="+mn-cs"/>
              </a:rPr>
              <a:t> reflète aussi l</a:t>
            </a:r>
            <a:r>
              <a:rPr lang="fr-FR" sz="1200" b="1" kern="1200" dirty="0">
                <a:solidFill>
                  <a:schemeClr val="tx1"/>
                </a:solidFill>
                <a:effectLst/>
                <a:latin typeface="+mn-lt"/>
                <a:ea typeface="+mn-ea"/>
                <a:cs typeface="+mn-cs"/>
              </a:rPr>
              <a:t>’idée de faire de la recherche à la fois « avec » et « sur » les acteurs </a:t>
            </a:r>
            <a:r>
              <a:rPr lang="fr-FR" sz="1200" kern="1200" dirty="0">
                <a:solidFill>
                  <a:schemeClr val="tx1"/>
                </a:solidFill>
                <a:effectLst/>
                <a:latin typeface="+mn-lt"/>
                <a:ea typeface="+mn-ea"/>
                <a:cs typeface="+mn-cs"/>
              </a:rPr>
              <a:t>(Lieberman, 1986) </a:t>
            </a:r>
            <a:r>
              <a:rPr lang="fr-FR" sz="1200" b="1" kern="1200" dirty="0">
                <a:solidFill>
                  <a:schemeClr val="tx1"/>
                </a:solidFill>
                <a:effectLst/>
                <a:latin typeface="+mn-lt"/>
                <a:ea typeface="+mn-ea"/>
                <a:cs typeface="+mn-cs"/>
              </a:rPr>
              <a:t>dans un projet qui fait sens favorisant les émotions positives</a:t>
            </a:r>
            <a:r>
              <a:rPr lang="fr-FR" sz="1200" kern="1200" dirty="0">
                <a:solidFill>
                  <a:schemeClr val="tx1"/>
                </a:solidFill>
                <a:effectLst/>
                <a:latin typeface="+mn-lt"/>
                <a:ea typeface="+mn-ea"/>
                <a:cs typeface="+mn-cs"/>
              </a:rPr>
              <a:t> </a:t>
            </a:r>
            <a:endParaRPr lang="fr-FR" dirty="0">
              <a:effectLst/>
            </a:endParaRPr>
          </a:p>
          <a:p>
            <a:pPr marL="171450" lvl="0" indent="-171450" algn="just">
              <a:buFont typeface="Arial" panose="020B0604020202020204" pitchFamily="34" charset="0"/>
              <a:buChar char="•"/>
            </a:pPr>
            <a:r>
              <a:rPr lang="fr-FR" dirty="0">
                <a:effectLst/>
              </a:rPr>
              <a:t>Par ailleurs, lorsque les</a:t>
            </a:r>
            <a:r>
              <a:rPr lang="fr-FR" b="1" dirty="0">
                <a:effectLst/>
              </a:rPr>
              <a:t> émotions en jeu sont trop importantes pour les patientes-chercheuses</a:t>
            </a:r>
            <a:r>
              <a:rPr lang="fr-FR" dirty="0">
                <a:effectLst/>
              </a:rPr>
              <a:t>, il existe</a:t>
            </a:r>
            <a:r>
              <a:rPr lang="fr-FR" b="1" dirty="0">
                <a:effectLst/>
              </a:rPr>
              <a:t> un risque de mise à distance </a:t>
            </a:r>
            <a:r>
              <a:rPr lang="fr-FR" dirty="0">
                <a:effectLst/>
              </a:rPr>
              <a:t>ou même </a:t>
            </a:r>
            <a:r>
              <a:rPr lang="fr-FR" b="1" dirty="0">
                <a:effectLst/>
              </a:rPr>
              <a:t>d’abandon du projet de recherche</a:t>
            </a:r>
            <a:r>
              <a:rPr lang="fr-FR" dirty="0">
                <a:effectLst/>
              </a:rPr>
              <a:t>. Cela suggère que le</a:t>
            </a:r>
            <a:r>
              <a:rPr lang="fr-FR" b="1" dirty="0">
                <a:effectLst/>
              </a:rPr>
              <a:t> renforcement de l’</a:t>
            </a:r>
            <a:r>
              <a:rPr lang="fr-FR" b="1" dirty="0" err="1">
                <a:effectLst/>
              </a:rPr>
              <a:t>empowerment</a:t>
            </a:r>
            <a:r>
              <a:rPr lang="fr-FR" b="1" dirty="0">
                <a:effectLst/>
              </a:rPr>
              <a:t> </a:t>
            </a:r>
            <a:r>
              <a:rPr lang="fr-FR" dirty="0">
                <a:effectLst/>
              </a:rPr>
              <a:t>(par la formation)</a:t>
            </a:r>
            <a:r>
              <a:rPr lang="fr-FR" b="1" dirty="0">
                <a:effectLst/>
              </a:rPr>
              <a:t> ne permet pas toujours d’anticiper les réactions émotionnelles </a:t>
            </a:r>
            <a:r>
              <a:rPr lang="fr-FR" dirty="0">
                <a:effectLst/>
              </a:rPr>
              <a:t>(positives ou négatives) </a:t>
            </a:r>
            <a:r>
              <a:rPr lang="fr-FR" b="1" dirty="0">
                <a:effectLst/>
              </a:rPr>
              <a:t>relatives au vécu expérienciel</a:t>
            </a:r>
            <a:r>
              <a:rPr lang="fr-FR" dirty="0">
                <a:effectLst/>
              </a:rPr>
              <a:t>. </a:t>
            </a:r>
          </a:p>
          <a:p>
            <a:pPr marL="171450" lvl="0" indent="-171450" algn="just">
              <a:buFont typeface="Arial" panose="020B0604020202020204" pitchFamily="34" charset="0"/>
              <a:buChar char="•"/>
            </a:pPr>
            <a:r>
              <a:rPr lang="fr-FR" dirty="0">
                <a:effectLst/>
              </a:rPr>
              <a:t>C’est pour cela qu’il est nécessaire </a:t>
            </a:r>
            <a:r>
              <a:rPr lang="fr-FR" b="1" dirty="0">
                <a:effectLst/>
              </a:rPr>
              <a:t>de considérer les besoins et les envies d’implication des patientes-chercheuses</a:t>
            </a:r>
            <a:r>
              <a:rPr lang="fr-FR" dirty="0">
                <a:effectLst/>
              </a:rPr>
              <a:t>,</a:t>
            </a:r>
            <a:r>
              <a:rPr lang="fr-FR" sz="1200" kern="1200" dirty="0">
                <a:solidFill>
                  <a:schemeClr val="tx1"/>
                </a:solidFill>
                <a:effectLst/>
                <a:latin typeface="+mn-lt"/>
                <a:ea typeface="+mn-ea"/>
                <a:cs typeface="+mn-cs"/>
              </a:rPr>
              <a:t> avec une p</a:t>
            </a:r>
            <a:r>
              <a:rPr lang="fr-FR" dirty="0">
                <a:effectLst/>
              </a:rPr>
              <a:t>articipation sur la </a:t>
            </a:r>
            <a:r>
              <a:rPr lang="fr-FR" b="1" dirty="0">
                <a:effectLst/>
              </a:rPr>
              <a:t>base du volontariat</a:t>
            </a:r>
            <a:r>
              <a:rPr lang="fr-FR" dirty="0">
                <a:effectLst/>
              </a:rPr>
              <a:t> et selon </a:t>
            </a:r>
            <a:r>
              <a:rPr lang="fr-FR" b="1" dirty="0">
                <a:effectLst/>
              </a:rPr>
              <a:t>plusieurs</a:t>
            </a:r>
            <a:r>
              <a:rPr lang="fr-FR" dirty="0">
                <a:effectLst/>
              </a:rPr>
              <a:t> </a:t>
            </a:r>
            <a:r>
              <a:rPr lang="fr-FR" b="1" dirty="0">
                <a:effectLst/>
              </a:rPr>
              <a:t>niveaux d’implication</a:t>
            </a:r>
            <a:r>
              <a:rPr lang="fr-FR" dirty="0">
                <a:effectLst/>
              </a:rPr>
              <a:t>. Par conséquent, ce n’est pas parce que l’on développe une </a:t>
            </a:r>
            <a:r>
              <a:rPr lang="fr-FR" b="1" dirty="0">
                <a:effectLst/>
              </a:rPr>
              <a:t>démarche communautaire</a:t>
            </a:r>
            <a:r>
              <a:rPr lang="fr-FR" dirty="0">
                <a:effectLst/>
              </a:rPr>
              <a:t> que l’on doit impliquer les membres </a:t>
            </a:r>
            <a:r>
              <a:rPr lang="fr-FR" b="1" dirty="0">
                <a:effectLst/>
              </a:rPr>
              <a:t>à toutes les étapes</a:t>
            </a:r>
            <a:r>
              <a:rPr lang="fr-FR" dirty="0">
                <a:effectLst/>
              </a:rPr>
              <a:t> sans </a:t>
            </a:r>
            <a:r>
              <a:rPr lang="fr-FR" b="1" dirty="0">
                <a:effectLst/>
              </a:rPr>
              <a:t>prendre en compte ce qui pourrait mettre à mal les patientes</a:t>
            </a:r>
            <a:r>
              <a:rPr lang="fr-FR" dirty="0">
                <a:effectLst/>
              </a:rPr>
              <a:t> !</a:t>
            </a:r>
          </a:p>
          <a:p>
            <a:pPr marL="171450" lvl="0" indent="-171450" algn="just">
              <a:buFont typeface="Arial" panose="020B0604020202020204" pitchFamily="34" charset="0"/>
              <a:buChar char="•"/>
            </a:pPr>
            <a:r>
              <a:rPr lang="fr-FR" sz="1200" kern="1200" dirty="0">
                <a:solidFill>
                  <a:schemeClr val="tx1"/>
                </a:solidFill>
                <a:effectLst/>
                <a:latin typeface="+mn-lt"/>
                <a:ea typeface="+mn-ea"/>
                <a:cs typeface="+mn-cs"/>
              </a:rPr>
              <a:t>Plus généralement, la participation des actrices concernées dans la recherche implique de nouveaux enjeux émotionnels pour les patientes-chercheuses </a:t>
            </a:r>
            <a:r>
              <a:rPr lang="fr-FR" b="1" dirty="0">
                <a:effectLst/>
              </a:rPr>
              <a:t>mais également du côté des chercheuses pour qui cette démarche est nouvelle</a:t>
            </a:r>
          </a:p>
          <a:p>
            <a:pPr lvl="0" algn="just"/>
            <a:endParaRPr lang="fr-FR" dirty="0">
              <a:effectLst/>
            </a:endParaRPr>
          </a:p>
          <a:p>
            <a:pPr algn="just"/>
            <a:r>
              <a:rPr lang="fr-FR" sz="1200" b="1" i="1" kern="1200" dirty="0">
                <a:solidFill>
                  <a:schemeClr val="tx1"/>
                </a:solidFill>
                <a:effectLst/>
                <a:latin typeface="+mn-lt"/>
                <a:ea typeface="+mn-ea"/>
                <a:cs typeface="+mn-cs"/>
              </a:rPr>
              <a:t>Rôle actif</a:t>
            </a:r>
            <a:r>
              <a:rPr lang="fr-FR" sz="1200" i="1" kern="1200" dirty="0">
                <a:solidFill>
                  <a:schemeClr val="tx1"/>
                </a:solidFill>
                <a:effectLst/>
                <a:latin typeface="+mn-lt"/>
                <a:ea typeface="+mn-ea"/>
                <a:cs typeface="+mn-cs"/>
              </a:rPr>
              <a:t> : contribution au processus de recherche</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buFont typeface="Arial" panose="020B0604020202020204" pitchFamily="34" charset="0"/>
              <a:buChar char="•"/>
            </a:pPr>
            <a:r>
              <a:rPr lang="fr-FR" dirty="0">
                <a:effectLst/>
              </a:rPr>
              <a:t>Lors du </a:t>
            </a:r>
            <a:r>
              <a:rPr lang="fr-FR" b="1" dirty="0">
                <a:effectLst/>
              </a:rPr>
              <a:t>travail d’analyse des données</a:t>
            </a:r>
            <a:r>
              <a:rPr lang="fr-FR" dirty="0">
                <a:effectLst/>
              </a:rPr>
              <a:t>, la</a:t>
            </a:r>
            <a:r>
              <a:rPr lang="fr-FR" b="1" dirty="0">
                <a:effectLst/>
              </a:rPr>
              <a:t> complémentarité du savoir des chercheuses </a:t>
            </a:r>
            <a:r>
              <a:rPr lang="fr-FR" dirty="0">
                <a:effectLst/>
              </a:rPr>
              <a:t>– experts et impliquant des concepts psychosociaux – et</a:t>
            </a:r>
            <a:r>
              <a:rPr lang="fr-FR" b="1" dirty="0">
                <a:effectLst/>
              </a:rPr>
              <a:t> des patientes-chercheuses </a:t>
            </a:r>
            <a:r>
              <a:rPr lang="fr-FR" dirty="0">
                <a:effectLst/>
              </a:rPr>
              <a:t>– expérienciels – est </a:t>
            </a:r>
            <a:r>
              <a:rPr lang="fr-FR" b="1" dirty="0">
                <a:effectLst/>
              </a:rPr>
              <a:t>essentielle</a:t>
            </a:r>
            <a:r>
              <a:rPr lang="fr-FR" dirty="0">
                <a:effectLst/>
              </a:rPr>
              <a:t> pour</a:t>
            </a:r>
            <a:r>
              <a:rPr lang="fr-FR" b="1" dirty="0">
                <a:effectLst/>
              </a:rPr>
              <a:t> « rééquilibrer » </a:t>
            </a:r>
            <a:r>
              <a:rPr lang="fr-FR" dirty="0">
                <a:effectLst/>
              </a:rPr>
              <a:t>l’ensemble de ses savoirs et</a:t>
            </a:r>
            <a:r>
              <a:rPr lang="fr-FR" b="1" dirty="0">
                <a:effectLst/>
              </a:rPr>
              <a:t> « contrebalancer » </a:t>
            </a:r>
            <a:r>
              <a:rPr lang="fr-FR" dirty="0">
                <a:effectLst/>
              </a:rPr>
              <a:t>entre une analyse</a:t>
            </a:r>
            <a:r>
              <a:rPr lang="fr-FR" b="1" dirty="0">
                <a:effectLst/>
              </a:rPr>
              <a:t> d’emblée trop « catégorique/émotionnelle » </a:t>
            </a:r>
            <a:r>
              <a:rPr lang="fr-FR" dirty="0">
                <a:effectLst/>
              </a:rPr>
              <a:t>et</a:t>
            </a:r>
            <a:r>
              <a:rPr lang="fr-FR" b="1" dirty="0">
                <a:effectLst/>
              </a:rPr>
              <a:t> « scientifique »</a:t>
            </a:r>
            <a:endParaRPr lang="fr-FR" dirty="0">
              <a:effectLst/>
            </a:endParaRPr>
          </a:p>
          <a:p>
            <a:pPr marL="171450" lvl="0" indent="-171450">
              <a:buFont typeface="Arial" panose="020B0604020202020204" pitchFamily="34" charset="0"/>
              <a:buChar char="•"/>
            </a:pPr>
            <a:r>
              <a:rPr lang="fr-FR" dirty="0">
                <a:effectLst/>
              </a:rPr>
              <a:t>Il faut prendre en compte la</a:t>
            </a:r>
            <a:r>
              <a:rPr lang="fr-FR" b="1" dirty="0">
                <a:effectLst/>
              </a:rPr>
              <a:t> posture de « patientes-chercheuses » </a:t>
            </a:r>
            <a:r>
              <a:rPr lang="fr-FR" dirty="0">
                <a:effectLst/>
              </a:rPr>
              <a:t>dans son intégralité et</a:t>
            </a:r>
            <a:r>
              <a:rPr lang="fr-FR" b="1" dirty="0">
                <a:effectLst/>
              </a:rPr>
              <a:t> </a:t>
            </a:r>
            <a:r>
              <a:rPr lang="fr-FR" dirty="0">
                <a:effectLst/>
              </a:rPr>
              <a:t>à toutes les étapes de la recherche,</a:t>
            </a:r>
            <a:r>
              <a:rPr lang="fr-FR" b="1" dirty="0">
                <a:effectLst/>
              </a:rPr>
              <a:t> jusqu’à l’élaboration des outils</a:t>
            </a:r>
            <a:r>
              <a:rPr lang="fr-FR" dirty="0">
                <a:effectLst/>
              </a:rPr>
              <a:t>.</a:t>
            </a:r>
            <a:r>
              <a:rPr lang="fr-FR" b="1" dirty="0">
                <a:effectLst/>
              </a:rPr>
              <a:t> </a:t>
            </a:r>
            <a:r>
              <a:rPr lang="fr-FR" dirty="0">
                <a:effectLst/>
              </a:rPr>
              <a:t>Dans ce contexte, cela</a:t>
            </a:r>
            <a:r>
              <a:rPr lang="fr-FR" b="1" dirty="0">
                <a:effectLst/>
              </a:rPr>
              <a:t> invite les chercheuses à avoir une attitude réflexive et à renégocier continuellement les outils et les procédures afin de les adapter. </a:t>
            </a:r>
            <a:endParaRPr lang="fr-FR" dirty="0">
              <a:effectLst/>
            </a:endParaRPr>
          </a:p>
          <a:p>
            <a:pPr marL="171450" lvl="0" indent="-171450">
              <a:buFont typeface="Arial" panose="020B0604020202020204" pitchFamily="34" charset="0"/>
              <a:buChar char="•"/>
            </a:pPr>
            <a:r>
              <a:rPr lang="fr-FR" dirty="0">
                <a:effectLst/>
              </a:rPr>
              <a:t>Cela</a:t>
            </a:r>
            <a:r>
              <a:rPr lang="fr-FR" sz="1200" kern="1200" dirty="0">
                <a:solidFill>
                  <a:schemeClr val="tx1"/>
                </a:solidFill>
                <a:effectLst/>
                <a:latin typeface="+mn-lt"/>
                <a:ea typeface="+mn-ea"/>
                <a:cs typeface="+mn-cs"/>
              </a:rPr>
              <a:t> reflète aussi la</a:t>
            </a:r>
            <a:r>
              <a:rPr lang="fr-FR" sz="1200" b="1" kern="1200" dirty="0">
                <a:solidFill>
                  <a:schemeClr val="tx1"/>
                </a:solidFill>
                <a:effectLst/>
                <a:latin typeface="+mn-lt"/>
                <a:ea typeface="+mn-ea"/>
                <a:cs typeface="+mn-cs"/>
              </a:rPr>
              <a:t> transition d'un rôle « passif » à un rôle actif </a:t>
            </a:r>
            <a:r>
              <a:rPr lang="fr-FR" sz="1200" kern="1200" dirty="0">
                <a:solidFill>
                  <a:schemeClr val="tx1"/>
                </a:solidFill>
                <a:effectLst/>
                <a:latin typeface="+mn-lt"/>
                <a:ea typeface="+mn-ea"/>
                <a:cs typeface="+mn-cs"/>
              </a:rPr>
              <a:t>avec l</a:t>
            </a:r>
            <a:r>
              <a:rPr lang="fr-FR" sz="1200" b="1" kern="1200" dirty="0">
                <a:solidFill>
                  <a:schemeClr val="tx1"/>
                </a:solidFill>
                <a:effectLst/>
                <a:latin typeface="+mn-lt"/>
                <a:ea typeface="+mn-ea"/>
                <a:cs typeface="+mn-cs"/>
              </a:rPr>
              <a:t>’idée de faire de la recherche « avec » plutôt que « sur » les acteurs </a:t>
            </a:r>
            <a:r>
              <a:rPr lang="fr-FR" sz="1200" kern="1200" dirty="0">
                <a:solidFill>
                  <a:schemeClr val="tx1"/>
                </a:solidFill>
                <a:effectLst/>
                <a:latin typeface="+mn-lt"/>
                <a:ea typeface="+mn-ea"/>
                <a:cs typeface="+mn-cs"/>
              </a:rPr>
              <a:t>(Lieberman, 1986), soit la </a:t>
            </a:r>
            <a:r>
              <a:rPr lang="fr-FR" sz="1200" b="1" kern="1200" dirty="0">
                <a:solidFill>
                  <a:schemeClr val="tx1"/>
                </a:solidFill>
                <a:effectLst/>
                <a:latin typeface="+mn-lt"/>
                <a:ea typeface="+mn-ea"/>
                <a:cs typeface="+mn-cs"/>
              </a:rPr>
              <a:t>reconnaissance </a:t>
            </a:r>
            <a:r>
              <a:rPr lang="fr-FR" sz="1200" kern="1200" dirty="0">
                <a:solidFill>
                  <a:schemeClr val="tx1"/>
                </a:solidFill>
                <a:effectLst/>
                <a:latin typeface="+mn-lt"/>
                <a:ea typeface="+mn-ea"/>
                <a:cs typeface="+mn-cs"/>
              </a:rPr>
              <a:t>de leur </a:t>
            </a:r>
            <a:r>
              <a:rPr lang="fr-FR" sz="1200" b="1" kern="1200" dirty="0">
                <a:solidFill>
                  <a:schemeClr val="tx1"/>
                </a:solidFill>
                <a:effectLst/>
                <a:latin typeface="+mn-lt"/>
                <a:ea typeface="+mn-ea"/>
                <a:cs typeface="+mn-cs"/>
              </a:rPr>
              <a:t>nouvelle identité dans un projet qui fait sens </a:t>
            </a:r>
            <a:r>
              <a:rPr lang="fr-FR" sz="1200" kern="1200" dirty="0">
                <a:solidFill>
                  <a:schemeClr val="tx1"/>
                </a:solidFill>
                <a:effectLst/>
                <a:latin typeface="+mn-lt"/>
                <a:ea typeface="+mn-ea"/>
                <a:cs typeface="+mn-cs"/>
              </a:rPr>
              <a:t>et</a:t>
            </a:r>
            <a:r>
              <a:rPr lang="fr-FR" sz="1200" b="1" kern="1200" dirty="0">
                <a:solidFill>
                  <a:schemeClr val="tx1"/>
                </a:solidFill>
                <a:effectLst/>
                <a:latin typeface="+mn-lt"/>
                <a:ea typeface="+mn-ea"/>
                <a:cs typeface="+mn-cs"/>
              </a:rPr>
              <a:t> favorise les émotions positives</a:t>
            </a:r>
            <a:r>
              <a:rPr lang="fr-FR" sz="1200" kern="1200" dirty="0">
                <a:solidFill>
                  <a:schemeClr val="tx1"/>
                </a:solidFill>
                <a:effectLst/>
                <a:latin typeface="+mn-lt"/>
                <a:ea typeface="+mn-ea"/>
                <a:cs typeface="+mn-cs"/>
              </a:rPr>
              <a:t> </a:t>
            </a:r>
            <a:endParaRPr lang="fr-FR" dirty="0">
              <a:effectLst/>
            </a:endParaRPr>
          </a:p>
          <a:p>
            <a:pPr marL="171450" lvl="0" indent="-171450">
              <a:buFont typeface="Arial" panose="020B0604020202020204" pitchFamily="34" charset="0"/>
              <a:buChar char="•"/>
            </a:pPr>
            <a:r>
              <a:rPr lang="fr-FR" dirty="0">
                <a:effectLst/>
              </a:rPr>
              <a:t>Par ailleurs, lorsque les</a:t>
            </a:r>
            <a:r>
              <a:rPr lang="fr-FR" b="1" dirty="0">
                <a:effectLst/>
              </a:rPr>
              <a:t> émotions en jeu sont trop importantes pour les patientes chercheuses</a:t>
            </a:r>
            <a:r>
              <a:rPr lang="fr-FR" dirty="0">
                <a:effectLst/>
              </a:rPr>
              <a:t>, il existe</a:t>
            </a:r>
            <a:r>
              <a:rPr lang="fr-FR" b="1" dirty="0">
                <a:effectLst/>
              </a:rPr>
              <a:t> un risque de mise à distance </a:t>
            </a:r>
            <a:r>
              <a:rPr lang="fr-FR" dirty="0">
                <a:effectLst/>
              </a:rPr>
              <a:t>ou même </a:t>
            </a:r>
            <a:r>
              <a:rPr lang="fr-FR" b="1" dirty="0">
                <a:effectLst/>
              </a:rPr>
              <a:t>d’abandon de la recherche communautaire</a:t>
            </a:r>
            <a:r>
              <a:rPr lang="fr-FR" dirty="0">
                <a:effectLst/>
              </a:rPr>
              <a:t>. Cela suggère que le</a:t>
            </a:r>
            <a:r>
              <a:rPr lang="fr-FR" b="1" dirty="0">
                <a:effectLst/>
              </a:rPr>
              <a:t> renforcement de l’</a:t>
            </a:r>
            <a:r>
              <a:rPr lang="fr-FR" b="1" dirty="0" err="1">
                <a:effectLst/>
              </a:rPr>
              <a:t>empowerment</a:t>
            </a:r>
            <a:r>
              <a:rPr lang="fr-FR" b="1" dirty="0">
                <a:effectLst/>
              </a:rPr>
              <a:t> </a:t>
            </a:r>
            <a:r>
              <a:rPr lang="fr-FR" dirty="0">
                <a:effectLst/>
              </a:rPr>
              <a:t>–</a:t>
            </a:r>
            <a:r>
              <a:rPr lang="fr-FR" b="1" dirty="0">
                <a:effectLst/>
              </a:rPr>
              <a:t> </a:t>
            </a:r>
            <a:r>
              <a:rPr lang="fr-FR" dirty="0">
                <a:effectLst/>
              </a:rPr>
              <a:t>par l’apport de savoirs experts (formation) –</a:t>
            </a:r>
            <a:r>
              <a:rPr lang="fr-FR" b="1" dirty="0">
                <a:effectLst/>
              </a:rPr>
              <a:t> ne permet pas toujours d’anticiper les réactions émotionnelles </a:t>
            </a:r>
            <a:r>
              <a:rPr lang="fr-FR" dirty="0">
                <a:effectLst/>
              </a:rPr>
              <a:t>(positives ou négatives) </a:t>
            </a:r>
            <a:r>
              <a:rPr lang="fr-FR" b="1" dirty="0">
                <a:effectLst/>
              </a:rPr>
              <a:t>relatives au vécu expérienciel</a:t>
            </a:r>
            <a:r>
              <a:rPr lang="fr-FR" dirty="0">
                <a:effectLst/>
              </a:rPr>
              <a:t>. </a:t>
            </a:r>
          </a:p>
          <a:p>
            <a:pPr marL="171450" lvl="0" indent="-171450">
              <a:buFont typeface="Arial" panose="020B0604020202020204" pitchFamily="34" charset="0"/>
              <a:buChar char="•"/>
            </a:pPr>
            <a:r>
              <a:rPr lang="fr-FR" dirty="0">
                <a:effectLst/>
              </a:rPr>
              <a:t>Et c’est pour cela qu’il est nécessaire </a:t>
            </a:r>
            <a:r>
              <a:rPr lang="fr-FR" b="1" dirty="0">
                <a:effectLst/>
              </a:rPr>
              <a:t>de considérer les besoins et les envies d’implication des patientes-chercheuses</a:t>
            </a:r>
            <a:r>
              <a:rPr lang="fr-FR" dirty="0">
                <a:effectLst/>
              </a:rPr>
              <a:t>,</a:t>
            </a:r>
            <a:r>
              <a:rPr lang="fr-FR" sz="1200" kern="1200" dirty="0">
                <a:solidFill>
                  <a:schemeClr val="tx1"/>
                </a:solidFill>
                <a:effectLst/>
                <a:latin typeface="+mn-lt"/>
                <a:ea typeface="+mn-ea"/>
                <a:cs typeface="+mn-cs"/>
              </a:rPr>
              <a:t> avec une p</a:t>
            </a:r>
            <a:r>
              <a:rPr lang="fr-FR" dirty="0">
                <a:effectLst/>
              </a:rPr>
              <a:t>articipation sur la </a:t>
            </a:r>
            <a:r>
              <a:rPr lang="fr-FR" b="1" dirty="0">
                <a:effectLst/>
              </a:rPr>
              <a:t>base du volontariat</a:t>
            </a:r>
            <a:r>
              <a:rPr lang="fr-FR" dirty="0">
                <a:effectLst/>
              </a:rPr>
              <a:t> et selon </a:t>
            </a:r>
            <a:r>
              <a:rPr lang="fr-FR" b="1" dirty="0">
                <a:effectLst/>
              </a:rPr>
              <a:t>plusieurs</a:t>
            </a:r>
            <a:r>
              <a:rPr lang="fr-FR" dirty="0">
                <a:effectLst/>
              </a:rPr>
              <a:t> </a:t>
            </a:r>
            <a:r>
              <a:rPr lang="fr-FR" b="1" dirty="0">
                <a:effectLst/>
              </a:rPr>
              <a:t>niveaux d’implication</a:t>
            </a:r>
            <a:r>
              <a:rPr lang="fr-FR" dirty="0">
                <a:effectLst/>
              </a:rPr>
              <a:t>. En effet,</a:t>
            </a:r>
            <a:r>
              <a:rPr lang="fr-FR" b="1" dirty="0">
                <a:effectLst/>
              </a:rPr>
              <a:t> chaque membre est unique</a:t>
            </a:r>
            <a:r>
              <a:rPr lang="fr-FR" dirty="0">
                <a:effectLst/>
              </a:rPr>
              <a:t> autant dans ses </a:t>
            </a:r>
            <a:r>
              <a:rPr lang="fr-FR" b="1" dirty="0">
                <a:effectLst/>
              </a:rPr>
              <a:t>savoirs scientifiques</a:t>
            </a:r>
            <a:r>
              <a:rPr lang="fr-FR" dirty="0">
                <a:effectLst/>
              </a:rPr>
              <a:t> – préexistants et acquis – que dans </a:t>
            </a:r>
            <a:r>
              <a:rPr lang="fr-FR" b="1" dirty="0">
                <a:effectLst/>
              </a:rPr>
              <a:t>son parcours et la temporalité de la maladie</a:t>
            </a:r>
            <a:r>
              <a:rPr lang="fr-FR" dirty="0">
                <a:effectLst/>
              </a:rPr>
              <a:t>. Par conséquent, ce n’est pas parce que l’on développe une </a:t>
            </a:r>
            <a:r>
              <a:rPr lang="fr-FR" b="1" dirty="0">
                <a:effectLst/>
              </a:rPr>
              <a:t>démarche communautaire</a:t>
            </a:r>
            <a:r>
              <a:rPr lang="fr-FR" dirty="0">
                <a:effectLst/>
              </a:rPr>
              <a:t> que l’on doit impliquer les membres </a:t>
            </a:r>
            <a:r>
              <a:rPr lang="fr-FR" b="1" dirty="0">
                <a:effectLst/>
              </a:rPr>
              <a:t>à toutes les étapes</a:t>
            </a:r>
            <a:r>
              <a:rPr lang="fr-FR" dirty="0">
                <a:effectLst/>
              </a:rPr>
              <a:t> sans </a:t>
            </a:r>
            <a:r>
              <a:rPr lang="fr-FR" b="1" dirty="0">
                <a:effectLst/>
              </a:rPr>
              <a:t>prendre en compte ce qui pourrait mettre à mal les patientes</a:t>
            </a:r>
            <a:r>
              <a:rPr lang="fr-FR" dirty="0">
                <a:effectLst/>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Plus généralement, la participation des actrices concernées dans la recherche implique de nouveaux enjeux émotionnels pour les patientes-chercheuses </a:t>
            </a:r>
            <a:r>
              <a:rPr lang="fr-FR" b="1" dirty="0">
                <a:effectLst/>
              </a:rPr>
              <a:t>mais également du côté des chercheuses pour qui cette démarche est nouvelle</a:t>
            </a:r>
          </a:p>
          <a:p>
            <a:pPr lvl="0"/>
            <a:endParaRPr lang="fr-FR" dirty="0">
              <a:effectLst/>
            </a:endParaRPr>
          </a:p>
          <a:p>
            <a:r>
              <a:rPr lang="fr-FR" sz="1200" b="1" i="1" kern="1200" dirty="0">
                <a:solidFill>
                  <a:schemeClr val="tx1"/>
                </a:solidFill>
                <a:effectLst/>
                <a:latin typeface="+mn-lt"/>
                <a:ea typeface="+mn-ea"/>
                <a:cs typeface="+mn-cs"/>
              </a:rPr>
              <a:t>Rôle actif</a:t>
            </a:r>
            <a:r>
              <a:rPr lang="fr-FR" sz="1200" i="1" kern="1200" dirty="0">
                <a:solidFill>
                  <a:schemeClr val="tx1"/>
                </a:solidFill>
                <a:effectLst/>
                <a:latin typeface="+mn-lt"/>
                <a:ea typeface="+mn-ea"/>
                <a:cs typeface="+mn-cs"/>
              </a:rPr>
              <a:t> : contribution au processus de recherche</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2641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89039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1" kern="1200" dirty="0">
                <a:solidFill>
                  <a:schemeClr val="tx1"/>
                </a:solidFill>
                <a:effectLst/>
                <a:latin typeface="+mn-lt"/>
                <a:ea typeface="+mn-ea"/>
                <a:cs typeface="+mn-cs"/>
              </a:rPr>
              <a:t>La recherche communautaire… </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s’agit d’une </a:t>
            </a:r>
            <a:r>
              <a:rPr lang="fr-FR" sz="1200" b="1" kern="1200" dirty="0">
                <a:solidFill>
                  <a:schemeClr val="tx1"/>
                </a:solidFill>
                <a:effectLst/>
                <a:latin typeface="+mn-lt"/>
                <a:ea typeface="+mn-ea"/>
                <a:cs typeface="+mn-cs"/>
              </a:rPr>
              <a:t>démarche ascendante</a:t>
            </a:r>
            <a:r>
              <a:rPr lang="fr-FR" sz="1200" kern="1200" dirty="0">
                <a:solidFill>
                  <a:schemeClr val="tx1"/>
                </a:solidFill>
                <a:effectLst/>
                <a:latin typeface="+mn-lt"/>
                <a:ea typeface="+mn-ea"/>
                <a:cs typeface="+mn-cs"/>
              </a:rPr>
              <a:t> qui repose sur la </a:t>
            </a:r>
            <a:r>
              <a:rPr lang="fr-FR" sz="1200" b="1" kern="1200" dirty="0">
                <a:solidFill>
                  <a:schemeClr val="tx1"/>
                </a:solidFill>
                <a:effectLst/>
                <a:latin typeface="+mn-lt"/>
                <a:ea typeface="+mn-ea"/>
                <a:cs typeface="+mn-cs"/>
              </a:rPr>
              <a:t>mobilisation des communautés concernées</a:t>
            </a:r>
            <a:r>
              <a:rPr lang="fr-FR" sz="1200" kern="1200" dirty="0">
                <a:solidFill>
                  <a:schemeClr val="tx1"/>
                </a:solidFill>
                <a:effectLst/>
                <a:latin typeface="+mn-lt"/>
                <a:ea typeface="+mn-ea"/>
                <a:cs typeface="+mn-cs"/>
              </a:rPr>
              <a:t>, sur la </a:t>
            </a:r>
            <a:r>
              <a:rPr lang="fr-FR" sz="1200" b="1" kern="1200" dirty="0">
                <a:solidFill>
                  <a:schemeClr val="tx1"/>
                </a:solidFill>
                <a:effectLst/>
                <a:latin typeface="+mn-lt"/>
                <a:ea typeface="+mn-ea"/>
                <a:cs typeface="+mn-cs"/>
              </a:rPr>
              <a:t>prise en compte des savoirs expérientiels</a:t>
            </a:r>
            <a:r>
              <a:rPr lang="fr-FR" sz="1200" kern="1200" dirty="0">
                <a:solidFill>
                  <a:schemeClr val="tx1"/>
                </a:solidFill>
                <a:effectLst/>
                <a:latin typeface="+mn-lt"/>
                <a:ea typeface="+mn-ea"/>
                <a:cs typeface="+mn-cs"/>
              </a:rPr>
              <a:t> et sur la </a:t>
            </a:r>
            <a:r>
              <a:rPr lang="fr-FR" sz="1200" b="1" kern="1200" dirty="0">
                <a:solidFill>
                  <a:schemeClr val="tx1"/>
                </a:solidFill>
                <a:effectLst/>
                <a:latin typeface="+mn-lt"/>
                <a:ea typeface="+mn-ea"/>
                <a:cs typeface="+mn-cs"/>
              </a:rPr>
              <a:t>promotion de l’</a:t>
            </a:r>
            <a:r>
              <a:rPr lang="fr-FR" sz="1200" b="1" kern="1200" dirty="0" err="1">
                <a:solidFill>
                  <a:schemeClr val="tx1"/>
                </a:solidFill>
                <a:effectLst/>
                <a:latin typeface="+mn-lt"/>
                <a:ea typeface="+mn-ea"/>
                <a:cs typeface="+mn-cs"/>
              </a:rPr>
              <a:t>empowerment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des personnes concernées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vise à </a:t>
            </a:r>
            <a:r>
              <a:rPr lang="fr-FR" sz="1200" b="1" kern="1200" dirty="0">
                <a:solidFill>
                  <a:schemeClr val="tx1"/>
                </a:solidFill>
                <a:effectLst/>
                <a:latin typeface="+mn-lt"/>
                <a:ea typeface="+mn-ea"/>
                <a:cs typeface="+mn-cs"/>
              </a:rPr>
              <a:t>associer la démarche scientifique et l’action</a:t>
            </a:r>
            <a:r>
              <a:rPr lang="fr-FR" sz="1200" kern="1200" dirty="0">
                <a:solidFill>
                  <a:schemeClr val="tx1"/>
                </a:solidFill>
                <a:effectLst/>
                <a:latin typeface="+mn-lt"/>
                <a:ea typeface="+mn-ea"/>
                <a:cs typeface="+mn-cs"/>
              </a:rPr>
              <a:t> afin d’améliorer les connaissances et de promouvoir la transformation sociale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recherche communautaire constitue </a:t>
            </a:r>
            <a:r>
              <a:rPr lang="fr-FR" sz="1200" b="1" kern="1200" dirty="0">
                <a:solidFill>
                  <a:schemeClr val="tx1"/>
                </a:solidFill>
                <a:effectLst/>
                <a:latin typeface="+mn-lt"/>
                <a:ea typeface="+mn-ea"/>
                <a:cs typeface="+mn-cs"/>
              </a:rPr>
              <a:t>un outil clé</a:t>
            </a:r>
            <a:r>
              <a:rPr lang="fr-FR" sz="1200" kern="1200" dirty="0">
                <a:solidFill>
                  <a:schemeClr val="tx1"/>
                </a:solidFill>
                <a:effectLst/>
                <a:latin typeface="+mn-lt"/>
                <a:ea typeface="+mn-ea"/>
                <a:cs typeface="+mn-cs"/>
              </a:rPr>
              <a:t> pour la mise en œuvre de la </a:t>
            </a:r>
            <a:r>
              <a:rPr lang="fr-FR" sz="1200" b="1" kern="1200" dirty="0">
                <a:solidFill>
                  <a:schemeClr val="tx1"/>
                </a:solidFill>
                <a:effectLst/>
                <a:latin typeface="+mn-lt"/>
                <a:ea typeface="+mn-ea"/>
                <a:cs typeface="+mn-cs"/>
              </a:rPr>
              <a:t>démocratie sanitaire</a:t>
            </a:r>
          </a:p>
          <a:p>
            <a:pPr lvl="0"/>
            <a:endParaRPr lang="fr-FR" sz="1200" kern="1200" dirty="0">
              <a:solidFill>
                <a:schemeClr val="tx1"/>
              </a:solidFill>
              <a:effectLst/>
              <a:latin typeface="+mn-lt"/>
              <a:ea typeface="+mn-ea"/>
              <a:cs typeface="+mn-cs"/>
            </a:endParaRPr>
          </a:p>
          <a:p>
            <a:r>
              <a:rPr lang="fr-FR" sz="1200" b="1" i="1" kern="1200" dirty="0" err="1">
                <a:solidFill>
                  <a:schemeClr val="tx1"/>
                </a:solidFill>
                <a:effectLst/>
                <a:latin typeface="+mn-lt"/>
                <a:ea typeface="+mn-ea"/>
                <a:cs typeface="+mn-cs"/>
              </a:rPr>
              <a:t>Empowerment</a:t>
            </a:r>
            <a:r>
              <a:rPr lang="fr-FR" sz="1200" i="1" kern="1200" dirty="0">
                <a:solidFill>
                  <a:schemeClr val="tx1"/>
                </a:solidFill>
                <a:effectLst/>
                <a:latin typeface="+mn-lt"/>
                <a:ea typeface="+mn-ea"/>
                <a:cs typeface="+mn-cs"/>
              </a:rPr>
              <a:t> : renforcement de la capacité d’autonomisation et d’action sur sa propre santé (et plus largement sur son environnement)</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Démocratie sanitaire </a:t>
            </a:r>
            <a:r>
              <a:rPr lang="fr-FR" sz="1200" i="1" kern="1200" dirty="0">
                <a:solidFill>
                  <a:schemeClr val="tx1"/>
                </a:solidFill>
                <a:effectLst/>
                <a:latin typeface="+mn-lt"/>
                <a:ea typeface="+mn-ea"/>
                <a:cs typeface="+mn-cs"/>
              </a:rPr>
              <a:t>: démarche associant l'ensemble des acteurs du système de santé dans l'élaboration et la mise en œuvre de la politique de santé, dans un esprit de dialogue et de concertation</a:t>
            </a:r>
            <a:endParaRPr lang="fr-FR" sz="1200" kern="1200" dirty="0">
              <a:solidFill>
                <a:schemeClr val="tx1"/>
              </a:solidFill>
              <a:effectLst/>
              <a:latin typeface="+mn-lt"/>
              <a:ea typeface="+mn-ea"/>
              <a:cs typeface="+mn-cs"/>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b="1" dirty="0">
                <a:effectLst/>
              </a:rPr>
              <a:t>…en oncologie</a:t>
            </a:r>
            <a:endParaRPr lang="fr-FR" dirty="0">
              <a:effectLst/>
            </a:endParaRPr>
          </a:p>
          <a:p>
            <a:pPr marL="171450" lvl="0" indent="-171450">
              <a:buFont typeface="Arial" panose="020B0604020202020204" pitchFamily="34" charset="0"/>
              <a:buChar char="•"/>
            </a:pPr>
            <a:r>
              <a:rPr lang="fr-FR" dirty="0">
                <a:effectLst/>
              </a:rPr>
              <a:t>Si l’on se concentre sur le </a:t>
            </a:r>
            <a:r>
              <a:rPr lang="fr-FR" b="1" dirty="0">
                <a:effectLst/>
              </a:rPr>
              <a:t>champ du cancer</a:t>
            </a:r>
            <a:r>
              <a:rPr lang="fr-FR" dirty="0">
                <a:effectLst/>
              </a:rPr>
              <a:t>, ce dernier paraît propice au </a:t>
            </a:r>
            <a:r>
              <a:rPr lang="fr-FR" b="1" dirty="0">
                <a:effectLst/>
              </a:rPr>
              <a:t>développement de la mobilisation citoyenne </a:t>
            </a:r>
          </a:p>
          <a:p>
            <a:pPr marL="171450" lvl="0" indent="-171450">
              <a:buFont typeface="Arial" panose="020B0604020202020204" pitchFamily="34" charset="0"/>
              <a:buChar char="•"/>
            </a:pPr>
            <a:r>
              <a:rPr lang="fr-FR" dirty="0">
                <a:effectLst/>
              </a:rPr>
              <a:t>Cependant, </a:t>
            </a:r>
            <a:r>
              <a:rPr lang="fr-FR" b="1" dirty="0">
                <a:effectLst/>
              </a:rPr>
              <a:t>la mise en œuvre de démarches réellement participatives ou communautaires dans le champ du cancer reste peu fréquente</a:t>
            </a:r>
            <a:r>
              <a:rPr lang="fr-FR" dirty="0">
                <a:effectLst/>
              </a:rPr>
              <a:t>, contrairement à d’autres champs (ex : le VIH)</a:t>
            </a:r>
          </a:p>
          <a:p>
            <a:pPr marL="171450" lvl="0" indent="-171450">
              <a:buFont typeface="Arial" panose="020B0604020202020204" pitchFamily="34" charset="0"/>
              <a:buChar char="•"/>
            </a:pPr>
            <a:r>
              <a:rPr lang="fr-FR" dirty="0">
                <a:effectLst/>
              </a:rPr>
              <a:t>Par ailleurs, </a:t>
            </a:r>
            <a:r>
              <a:rPr lang="fr-FR" sz="1200" kern="1200" dirty="0">
                <a:solidFill>
                  <a:schemeClr val="tx1"/>
                </a:solidFill>
                <a:effectLst/>
                <a:latin typeface="+mn-lt"/>
                <a:ea typeface="+mn-ea"/>
                <a:cs typeface="+mn-cs"/>
              </a:rPr>
              <a:t>la participation des patients à la recherche lorsqu’elle existe n'a reçu que peu d'attention et </a:t>
            </a:r>
            <a:r>
              <a:rPr lang="fr-FR" sz="1200" b="1" kern="1200" dirty="0">
                <a:solidFill>
                  <a:schemeClr val="tx1"/>
                </a:solidFill>
                <a:effectLst/>
                <a:latin typeface="+mn-lt"/>
                <a:ea typeface="+mn-ea"/>
                <a:cs typeface="+mn-cs"/>
              </a:rPr>
              <a:t>il est rare que l’on comprenne complètement tous les effets de leur participation</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t>
            </a:r>
            <a:r>
              <a:rPr lang="fr-FR" sz="1200" i="1" kern="1200" dirty="0" err="1">
                <a:solidFill>
                  <a:schemeClr val="tx1"/>
                </a:solidFill>
                <a:effectLst/>
                <a:latin typeface="+mn-lt"/>
                <a:ea typeface="+mn-ea"/>
                <a:cs typeface="+mn-cs"/>
              </a:rPr>
              <a:t>Ehde</a:t>
            </a:r>
            <a:r>
              <a:rPr lang="fr-FR" sz="1200" i="1" kern="1200" dirty="0">
                <a:solidFill>
                  <a:schemeClr val="tx1"/>
                </a:solidFill>
                <a:effectLst/>
                <a:latin typeface="+mn-lt"/>
                <a:ea typeface="+mn-ea"/>
                <a:cs typeface="+mn-cs"/>
              </a:rPr>
              <a:t>, 2013)</a:t>
            </a:r>
            <a:endParaRPr lang="fr-FR" dirty="0">
              <a:effectLst/>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3535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sz="1200" kern="1200" dirty="0">
                <a:solidFill>
                  <a:schemeClr val="tx1"/>
                </a:solidFill>
                <a:effectLst/>
                <a:latin typeface="+mn-lt"/>
                <a:ea typeface="+mn-ea"/>
                <a:cs typeface="+mn-cs"/>
              </a:rPr>
              <a:t>Notre projet de recherche communautaire</a:t>
            </a:r>
            <a:r>
              <a:rPr lang="fr-FR" sz="1200" b="1" kern="1200" dirty="0">
                <a:solidFill>
                  <a:schemeClr val="tx1"/>
                </a:solidFill>
                <a:effectLst/>
                <a:latin typeface="+mn-lt"/>
                <a:ea typeface="+mn-ea"/>
                <a:cs typeface="+mn-cs"/>
              </a:rPr>
              <a:t> IMPAQT </a:t>
            </a:r>
            <a:r>
              <a:rPr lang="fr-FR" sz="1200" kern="1200" dirty="0">
                <a:solidFill>
                  <a:schemeClr val="tx1"/>
                </a:solidFill>
                <a:effectLst/>
                <a:latin typeface="+mn-lt"/>
                <a:ea typeface="+mn-ea"/>
                <a:cs typeface="+mn-cs"/>
              </a:rPr>
              <a:t>visait donc à </a:t>
            </a:r>
            <a:r>
              <a:rPr lang="fr-FR" sz="1200" b="1" kern="1200" dirty="0">
                <a:solidFill>
                  <a:schemeClr val="tx1"/>
                </a:solidFill>
                <a:effectLst/>
                <a:latin typeface="+mn-lt"/>
                <a:ea typeface="+mn-ea"/>
                <a:cs typeface="+mn-cs"/>
              </a:rPr>
              <a:t>impulser la participation des personnes atteintes de cancer</a:t>
            </a:r>
            <a:r>
              <a:rPr lang="fr-FR" sz="1200" kern="1200" dirty="0">
                <a:solidFill>
                  <a:schemeClr val="tx1"/>
                </a:solidFill>
                <a:effectLst/>
                <a:latin typeface="+mn-lt"/>
                <a:ea typeface="+mn-ea"/>
                <a:cs typeface="+mn-cs"/>
              </a:rPr>
              <a:t> dans la recherche sur le cancer par :</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La construction d’une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communauté d’intérêts</a:t>
            </a:r>
            <a:r>
              <a:rPr lang="fr-FR" sz="1200" kern="1200" dirty="0">
                <a:solidFill>
                  <a:schemeClr val="tx1"/>
                </a:solidFill>
                <a:effectLst/>
                <a:latin typeface="+mn-lt"/>
                <a:ea typeface="+mn-ea"/>
                <a:cs typeface="+mn-cs"/>
              </a:rPr>
              <a:t> permettant de favoriser </a:t>
            </a:r>
            <a:r>
              <a:rPr lang="fr-FR" sz="1200" b="1" kern="1200" dirty="0">
                <a:solidFill>
                  <a:schemeClr val="tx1"/>
                </a:solidFill>
                <a:effectLst/>
                <a:latin typeface="+mn-lt"/>
                <a:ea typeface="+mn-ea"/>
                <a:cs typeface="+mn-cs"/>
              </a:rPr>
              <a:t>l’engagement</a:t>
            </a:r>
            <a:endParaRPr lang="fr-FR" sz="1200" b="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Le développement d’un langage commun</a:t>
            </a:r>
            <a:r>
              <a:rPr lang="fr-FR" sz="1200" kern="1200" dirty="0">
                <a:solidFill>
                  <a:schemeClr val="tx1"/>
                </a:solidFill>
                <a:effectLst/>
                <a:latin typeface="+mn-lt"/>
                <a:ea typeface="+mn-ea"/>
                <a:cs typeface="+mn-cs"/>
              </a:rPr>
              <a:t> par la </a:t>
            </a:r>
            <a:r>
              <a:rPr lang="fr-FR" sz="1200" b="1" kern="1200" dirty="0">
                <a:solidFill>
                  <a:schemeClr val="tx1"/>
                </a:solidFill>
                <a:effectLst/>
                <a:latin typeface="+mn-lt"/>
                <a:ea typeface="+mn-ea"/>
                <a:cs typeface="+mn-cs"/>
              </a:rPr>
              <a:t>formation</a:t>
            </a:r>
            <a:r>
              <a:rPr lang="fr-FR" sz="1200" kern="1200" dirty="0">
                <a:solidFill>
                  <a:schemeClr val="tx1"/>
                </a:solidFill>
                <a:effectLst/>
                <a:latin typeface="+mn-lt"/>
                <a:ea typeface="+mn-ea"/>
                <a:cs typeface="+mn-cs"/>
              </a:rPr>
              <a:t> afin de</a:t>
            </a:r>
            <a:r>
              <a:rPr lang="fr-FR" sz="1200" b="1" kern="1200" dirty="0">
                <a:solidFill>
                  <a:schemeClr val="tx1"/>
                </a:solidFill>
                <a:effectLst/>
                <a:latin typeface="+mn-lt"/>
                <a:ea typeface="+mn-ea"/>
                <a:cs typeface="+mn-cs"/>
              </a:rPr>
              <a:t> créer une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collaboration égale entre patients et chercheuses</a:t>
            </a:r>
            <a:r>
              <a:rPr lang="fr-FR" sz="1200" kern="1200" dirty="0">
                <a:solidFill>
                  <a:schemeClr val="tx1"/>
                </a:solidFill>
                <a:effectLst/>
                <a:latin typeface="+mn-lt"/>
                <a:ea typeface="+mn-ea"/>
                <a:cs typeface="+mn-cs"/>
              </a:rPr>
              <a:t> et de </a:t>
            </a:r>
            <a:r>
              <a:rPr lang="fr-FR" sz="1200" b="1" kern="1200" dirty="0">
                <a:solidFill>
                  <a:schemeClr val="tx1"/>
                </a:solidFill>
                <a:effectLst/>
                <a:latin typeface="+mn-lt"/>
                <a:ea typeface="+mn-ea"/>
                <a:cs typeface="+mn-cs"/>
              </a:rPr>
              <a:t>coconstruire à long terme</a:t>
            </a:r>
            <a:r>
              <a:rPr lang="fr-FR" sz="1200" kern="1200" dirty="0">
                <a:solidFill>
                  <a:schemeClr val="tx1"/>
                </a:solidFill>
                <a:effectLst/>
                <a:latin typeface="+mn-lt"/>
                <a:ea typeface="+mn-ea"/>
                <a:cs typeface="+mn-cs"/>
              </a:rPr>
              <a:t> des projets de recherche communautaire (de la planification jusqu’à la mise en œuvre) (Andrews et al., 2012)</a:t>
            </a:r>
          </a:p>
          <a:p>
            <a:pPr algn="just"/>
            <a:r>
              <a:rPr lang="fr-FR" sz="1200" kern="1200" dirty="0">
                <a:solidFill>
                  <a:schemeClr val="tx1"/>
                </a:solidFill>
                <a:effectLst/>
                <a:latin typeface="+mn-lt"/>
                <a:ea typeface="+mn-ea"/>
                <a:cs typeface="+mn-cs"/>
              </a:rPr>
              <a:t> </a:t>
            </a:r>
          </a:p>
          <a:p>
            <a:pPr algn="just"/>
            <a:r>
              <a:rPr lang="fr-FR" dirty="0">
                <a:effectLst/>
              </a:rPr>
              <a:t>La </a:t>
            </a:r>
            <a:r>
              <a:rPr lang="fr-FR" b="1" dirty="0">
                <a:effectLst/>
              </a:rPr>
              <a:t>première phase du projet</a:t>
            </a:r>
            <a:r>
              <a:rPr lang="fr-FR" dirty="0">
                <a:effectLst/>
              </a:rPr>
              <a:t> a consisté en la réalisation en </a:t>
            </a:r>
            <a:r>
              <a:rPr lang="fr-FR" b="1" dirty="0">
                <a:effectLst/>
              </a:rPr>
              <a:t>2017</a:t>
            </a:r>
            <a:r>
              <a:rPr lang="fr-FR" dirty="0">
                <a:effectLst/>
              </a:rPr>
              <a:t> de </a:t>
            </a:r>
            <a:r>
              <a:rPr lang="fr-FR" b="1" dirty="0">
                <a:effectLst/>
              </a:rPr>
              <a:t>deux ateliers participatifs de recherche communautaire</a:t>
            </a:r>
            <a:r>
              <a:rPr lang="fr-FR" dirty="0">
                <a:effectLst/>
              </a:rPr>
              <a:t> visant à </a:t>
            </a:r>
            <a:r>
              <a:rPr lang="fr-FR" b="1" dirty="0">
                <a:effectLst/>
              </a:rPr>
              <a:t>évaluer la faisabilité et l’acceptabilité de dispositifs participatifs</a:t>
            </a:r>
            <a:r>
              <a:rPr lang="fr-FR" dirty="0">
                <a:effectLst/>
              </a:rPr>
              <a:t> auprès de femmes membres des </a:t>
            </a:r>
            <a:r>
              <a:rPr lang="fr-FR" sz="1200" b="1" kern="1200" dirty="0" err="1">
                <a:solidFill>
                  <a:schemeClr val="tx1"/>
                </a:solidFill>
                <a:effectLst/>
                <a:latin typeface="+mn-lt"/>
                <a:ea typeface="+mn-ea"/>
                <a:cs typeface="+mn-cs"/>
              </a:rPr>
              <a:t>Seintinelles</a:t>
            </a:r>
            <a:r>
              <a:rPr lang="fr-FR" dirty="0">
                <a:effectLst/>
              </a:rPr>
              <a:t>. </a:t>
            </a:r>
          </a:p>
          <a:p>
            <a:pPr algn="just"/>
            <a:r>
              <a:rPr lang="fr-FR" dirty="0">
                <a:effectLst/>
              </a:rPr>
              <a:t>Ces ateliers ont été réalisé lors de </a:t>
            </a:r>
            <a:r>
              <a:rPr lang="fr-FR" b="1" dirty="0">
                <a:effectLst/>
              </a:rPr>
              <a:t>conférences</a:t>
            </a:r>
            <a:r>
              <a:rPr lang="fr-FR" dirty="0">
                <a:effectLst/>
              </a:rPr>
              <a:t> organisées par les </a:t>
            </a:r>
            <a:r>
              <a:rPr lang="fr-FR" sz="1200" b="1" kern="1200" dirty="0">
                <a:solidFill>
                  <a:schemeClr val="tx1"/>
                </a:solidFill>
                <a:effectLst/>
                <a:latin typeface="+mn-lt"/>
                <a:ea typeface="+mn-ea"/>
                <a:cs typeface="+mn-cs"/>
              </a:rPr>
              <a:t>Seintinelles</a:t>
            </a:r>
            <a:r>
              <a:rPr lang="fr-FR" b="1" baseline="30000" dirty="0">
                <a:effectLst/>
              </a:rPr>
              <a:t>5</a:t>
            </a:r>
            <a:r>
              <a:rPr lang="fr-FR" baseline="30000" dirty="0">
                <a:effectLst/>
              </a:rPr>
              <a:t> </a:t>
            </a:r>
            <a:r>
              <a:rPr lang="fr-FR" dirty="0">
                <a:effectLst/>
              </a:rPr>
              <a:t>avec un total de </a:t>
            </a:r>
            <a:r>
              <a:rPr lang="fr-FR" b="1" dirty="0">
                <a:effectLst/>
              </a:rPr>
              <a:t>14 femmes inscrites</a:t>
            </a:r>
            <a:r>
              <a:rPr lang="fr-FR" dirty="0">
                <a:effectLst/>
              </a:rPr>
              <a:t> en tant que </a:t>
            </a:r>
            <a:r>
              <a:rPr lang="fr-FR" b="1" dirty="0">
                <a:effectLst/>
              </a:rPr>
              <a:t>volontaires</a:t>
            </a:r>
            <a:r>
              <a:rPr lang="fr-FR" dirty="0">
                <a:effectLst/>
              </a:rPr>
              <a:t>. </a:t>
            </a:r>
          </a:p>
          <a:p>
            <a:pPr algn="just"/>
            <a:endParaRPr lang="fr-FR" dirty="0">
              <a:effectLst/>
            </a:endParaRPr>
          </a:p>
          <a:p>
            <a:r>
              <a:rPr lang="fr-FR" sz="1200" b="1" i="1" kern="1200" dirty="0">
                <a:solidFill>
                  <a:schemeClr val="tx1"/>
                </a:solidFill>
                <a:effectLst/>
                <a:latin typeface="+mn-lt"/>
                <a:ea typeface="+mn-ea"/>
                <a:cs typeface="+mn-cs"/>
              </a:rPr>
              <a:t>IMPACT</a:t>
            </a:r>
            <a:r>
              <a:rPr lang="fr-FR" sz="1200" i="1" kern="1200" dirty="0">
                <a:solidFill>
                  <a:schemeClr val="tx1"/>
                </a:solidFill>
                <a:effectLst/>
                <a:latin typeface="+mn-lt"/>
                <a:ea typeface="+mn-ea"/>
                <a:cs typeface="+mn-cs"/>
              </a:rPr>
              <a:t> : « Implication des patients dans les recherches portant sur la qualité de vie en cancérologie »</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Communauté d’intérêts</a:t>
            </a:r>
            <a:r>
              <a:rPr lang="fr-FR" sz="1200" i="1" kern="1200" dirty="0">
                <a:solidFill>
                  <a:schemeClr val="tx1"/>
                </a:solidFill>
                <a:effectLst/>
                <a:latin typeface="+mn-lt"/>
                <a:ea typeface="+mn-ea"/>
                <a:cs typeface="+mn-cs"/>
              </a:rPr>
              <a:t> : soudée par des valeurs partagées, par des intérêts communs, par une identité commune potentielle et par un désir d’appartenance</a:t>
            </a:r>
            <a:endParaRPr lang="fr-FR" sz="1200" kern="1200" dirty="0">
              <a:solidFill>
                <a:schemeClr val="tx1"/>
              </a:solidFill>
              <a:effectLst/>
              <a:latin typeface="+mn-lt"/>
              <a:ea typeface="+mn-ea"/>
              <a:cs typeface="+mn-cs"/>
            </a:endParaRPr>
          </a:p>
          <a:p>
            <a:r>
              <a:rPr lang="fr-FR" sz="1200" b="1" i="1" kern="1200" dirty="0" err="1">
                <a:solidFill>
                  <a:schemeClr val="tx1"/>
                </a:solidFill>
                <a:effectLst/>
                <a:latin typeface="+mn-lt"/>
                <a:ea typeface="+mn-ea"/>
                <a:cs typeface="+mn-cs"/>
              </a:rPr>
              <a:t>Seintinelles</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 plateforme française de recherche collaborative qui permet aux citoyens ayant été atteints de cancer ou non de s’inscrire et de se porter volontaires pour participer à des recherches</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dirty="0">
                <a:effectLst/>
              </a:rPr>
              <a:t>A terme, ses ateliers participatifs se sont avérés </a:t>
            </a:r>
            <a:r>
              <a:rPr lang="fr-FR" b="1" dirty="0">
                <a:effectLst/>
              </a:rPr>
              <a:t>faisables et acceptables</a:t>
            </a:r>
            <a:r>
              <a:rPr lang="fr-FR" dirty="0">
                <a:effectLst/>
              </a:rPr>
              <a:t>, et ont conduit en </a:t>
            </a:r>
            <a:r>
              <a:rPr lang="fr-FR" b="1" dirty="0">
                <a:effectLst/>
              </a:rPr>
              <a:t>2019</a:t>
            </a:r>
            <a:r>
              <a:rPr lang="fr-FR" dirty="0">
                <a:effectLst/>
              </a:rPr>
              <a:t> à </a:t>
            </a:r>
            <a:r>
              <a:rPr lang="fr-FR" b="1" dirty="0">
                <a:effectLst/>
              </a:rPr>
              <a:t>mettre en place concrètement</a:t>
            </a:r>
            <a:r>
              <a:rPr lang="fr-FR" dirty="0">
                <a:effectLst/>
              </a:rPr>
              <a:t> une </a:t>
            </a:r>
            <a:r>
              <a:rPr lang="fr-FR" b="1" dirty="0">
                <a:effectLst/>
              </a:rPr>
              <a:t>intervention de formation</a:t>
            </a:r>
            <a:r>
              <a:rPr lang="fr-FR" dirty="0">
                <a:effectLst/>
              </a:rPr>
              <a:t> en débutant par le </a:t>
            </a:r>
            <a:r>
              <a:rPr lang="fr-FR" b="1" dirty="0">
                <a:effectLst/>
              </a:rPr>
              <a:t>recrutement</a:t>
            </a:r>
            <a:r>
              <a:rPr lang="fr-FR" dirty="0">
                <a:effectLst/>
              </a:rPr>
              <a:t> des participants via la plateforme de recherche collaborative </a:t>
            </a:r>
            <a:r>
              <a:rPr lang="fr-FR" sz="1200" b="1" kern="1200" dirty="0">
                <a:solidFill>
                  <a:schemeClr val="tx1"/>
                </a:solidFill>
                <a:effectLst/>
                <a:latin typeface="+mn-lt"/>
                <a:ea typeface="+mn-ea"/>
                <a:cs typeface="+mn-cs"/>
              </a:rPr>
              <a:t>Seintinelles</a:t>
            </a:r>
            <a:r>
              <a:rPr lang="fr-FR" b="1" baseline="30000" dirty="0">
                <a:effectLst/>
              </a:rPr>
              <a:t>5</a:t>
            </a:r>
            <a:endParaRPr lang="fr-FR" dirty="0">
              <a:effectLst/>
            </a:endParaRPr>
          </a:p>
          <a:p>
            <a:pPr algn="just"/>
            <a:r>
              <a:rPr lang="fr-FR" b="1" dirty="0">
                <a:effectLst/>
              </a:rPr>
              <a:t>42 personnes</a:t>
            </a:r>
            <a:r>
              <a:rPr lang="fr-FR" dirty="0">
                <a:effectLst/>
              </a:rPr>
              <a:t> ont exprimé leur souhait de participer à la première intervention de </a:t>
            </a:r>
            <a:r>
              <a:rPr lang="fr-FR" b="1" dirty="0">
                <a:effectLst/>
              </a:rPr>
              <a:t>formation « patient-chercheur »</a:t>
            </a:r>
            <a:r>
              <a:rPr lang="fr-FR" dirty="0">
                <a:effectLst/>
              </a:rPr>
              <a:t> du projet </a:t>
            </a:r>
            <a:r>
              <a:rPr lang="fr-FR" sz="1200" b="1" kern="1200" dirty="0">
                <a:solidFill>
                  <a:schemeClr val="tx1"/>
                </a:solidFill>
                <a:effectLst/>
                <a:latin typeface="+mn-lt"/>
                <a:ea typeface="+mn-ea"/>
                <a:cs typeface="+mn-cs"/>
              </a:rPr>
              <a:t>IMPAQT</a:t>
            </a:r>
            <a:r>
              <a:rPr lang="fr-FR" sz="1200" b="1" kern="1200" baseline="30000" dirty="0">
                <a:solidFill>
                  <a:schemeClr val="tx1"/>
                </a:solidFill>
                <a:effectLst/>
                <a:latin typeface="+mn-lt"/>
                <a:ea typeface="+mn-ea"/>
                <a:cs typeface="+mn-cs"/>
              </a:rPr>
              <a:t>3</a:t>
            </a:r>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4963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dirty="0">
                <a:effectLst/>
              </a:rPr>
              <a:t>La mise en œuvre de la </a:t>
            </a:r>
            <a:r>
              <a:rPr lang="fr-FR" b="1" dirty="0">
                <a:effectLst/>
              </a:rPr>
              <a:t>formation patient-chercheur</a:t>
            </a:r>
            <a:r>
              <a:rPr lang="fr-FR" dirty="0">
                <a:effectLst/>
              </a:rPr>
              <a:t> a eu lieu en </a:t>
            </a:r>
            <a:r>
              <a:rPr lang="fr-FR" b="1" dirty="0">
                <a:effectLst/>
              </a:rPr>
              <a:t>2020</a:t>
            </a:r>
            <a:r>
              <a:rPr lang="fr-FR" dirty="0">
                <a:effectLst/>
              </a:rPr>
              <a:t>. </a:t>
            </a:r>
          </a:p>
          <a:p>
            <a:pPr algn="just"/>
            <a:r>
              <a:rPr lang="fr-FR" dirty="0">
                <a:effectLst/>
              </a:rPr>
              <a:t>Sur les</a:t>
            </a:r>
            <a:r>
              <a:rPr lang="fr-FR" b="1" dirty="0">
                <a:effectLst/>
              </a:rPr>
              <a:t> </a:t>
            </a:r>
            <a:r>
              <a:rPr lang="fr-FR" dirty="0">
                <a:effectLst/>
              </a:rPr>
              <a:t>42 personnes intéressées, </a:t>
            </a:r>
            <a:r>
              <a:rPr lang="fr-FR" b="1" dirty="0">
                <a:effectLst/>
              </a:rPr>
              <a:t>11 personnes ont été sélectionnées</a:t>
            </a:r>
            <a:r>
              <a:rPr lang="fr-FR" dirty="0">
                <a:effectLst/>
              </a:rPr>
              <a:t> </a:t>
            </a:r>
            <a:r>
              <a:rPr lang="fr-FR" sz="1200" kern="1200" dirty="0">
                <a:solidFill>
                  <a:schemeClr val="tx1"/>
                </a:solidFill>
                <a:effectLst/>
                <a:latin typeface="+mn-lt"/>
                <a:ea typeface="+mn-ea"/>
                <a:cs typeface="+mn-cs"/>
              </a:rPr>
              <a:t>afin de respecter le nombre limité de places sur le lieu de formation. </a:t>
            </a:r>
            <a:endParaRPr lang="fr-FR" dirty="0">
              <a:effectLst/>
            </a:endParaRPr>
          </a:p>
          <a:p>
            <a:pPr algn="just"/>
            <a:r>
              <a:rPr lang="fr-FR" b="1" dirty="0">
                <a:effectLst/>
              </a:rPr>
              <a:t>La formation avait pour objectifs de :</a:t>
            </a:r>
            <a:endParaRPr lang="fr-FR" dirty="0">
              <a:effectLst/>
            </a:endParaRP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Délivrer des savoirs </a:t>
            </a:r>
            <a:r>
              <a:rPr lang="fr-FR" sz="1200" kern="1200" dirty="0">
                <a:solidFill>
                  <a:schemeClr val="tx1"/>
                </a:solidFill>
                <a:effectLst/>
                <a:latin typeface="+mn-lt"/>
                <a:ea typeface="+mn-ea"/>
                <a:cs typeface="+mn-cs"/>
              </a:rPr>
              <a:t>sur les </a:t>
            </a:r>
            <a:r>
              <a:rPr lang="fr-FR" sz="1200" b="1" kern="1200" dirty="0">
                <a:solidFill>
                  <a:schemeClr val="tx1"/>
                </a:solidFill>
                <a:effectLst/>
                <a:latin typeface="+mn-lt"/>
                <a:ea typeface="+mn-ea"/>
                <a:cs typeface="+mn-cs"/>
              </a:rPr>
              <a:t>étapes d’une étude de recherche</a:t>
            </a:r>
            <a:r>
              <a:rPr lang="fr-FR" sz="1200" kern="1200" dirty="0">
                <a:solidFill>
                  <a:schemeClr val="tx1"/>
                </a:solidFill>
                <a:effectLst/>
                <a:latin typeface="+mn-lt"/>
                <a:ea typeface="+mn-ea"/>
                <a:cs typeface="+mn-cs"/>
              </a:rPr>
              <a:t> afin de créer un </a:t>
            </a:r>
            <a:r>
              <a:rPr lang="fr-FR" sz="1200" b="1" kern="1200" dirty="0">
                <a:solidFill>
                  <a:schemeClr val="tx1"/>
                </a:solidFill>
                <a:effectLst/>
                <a:latin typeface="+mn-lt"/>
                <a:ea typeface="+mn-ea"/>
                <a:cs typeface="+mn-cs"/>
              </a:rPr>
              <a:t>partenariat solide et égal </a:t>
            </a:r>
            <a:r>
              <a:rPr lang="fr-FR" sz="1200" kern="1200" dirty="0">
                <a:solidFill>
                  <a:schemeClr val="tx1"/>
                </a:solidFill>
                <a:effectLst/>
                <a:latin typeface="+mn-lt"/>
                <a:ea typeface="+mn-ea"/>
                <a:cs typeface="+mn-cs"/>
              </a:rPr>
              <a:t>entre chercheuses et patients</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De recueillir auprès des participants des thématiques de recherche </a:t>
            </a:r>
            <a:r>
              <a:rPr lang="fr-FR" sz="1200" kern="1200" dirty="0">
                <a:solidFill>
                  <a:schemeClr val="tx1"/>
                </a:solidFill>
                <a:effectLst/>
                <a:latin typeface="+mn-lt"/>
                <a:ea typeface="+mn-ea"/>
                <a:cs typeface="+mn-cs"/>
              </a:rPr>
              <a:t>en lien avec la </a:t>
            </a:r>
            <a:r>
              <a:rPr lang="fr-FR" sz="1200" b="1" kern="1200" dirty="0">
                <a:solidFill>
                  <a:schemeClr val="tx1"/>
                </a:solidFill>
                <a:effectLst/>
                <a:latin typeface="+mn-lt"/>
                <a:ea typeface="+mn-ea"/>
                <a:cs typeface="+mn-cs"/>
              </a:rPr>
              <a:t>qualité de vie </a:t>
            </a:r>
            <a:r>
              <a:rPr lang="fr-FR" sz="1200" kern="1200" dirty="0">
                <a:solidFill>
                  <a:schemeClr val="tx1"/>
                </a:solidFill>
                <a:effectLst/>
                <a:latin typeface="+mn-lt"/>
                <a:ea typeface="+mn-ea"/>
                <a:cs typeface="+mn-cs"/>
              </a:rPr>
              <a:t>et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faisant référence à des</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problématiques à la fois </a:t>
            </a:r>
            <a:r>
              <a:rPr lang="fr-FR" sz="1200" b="1" kern="1200" dirty="0">
                <a:solidFill>
                  <a:schemeClr val="tx1"/>
                </a:solidFill>
                <a:effectLst/>
                <a:latin typeface="+mn-lt"/>
                <a:ea typeface="+mn-ea"/>
                <a:cs typeface="+mn-cs"/>
              </a:rPr>
              <a:t>pertinentes</a:t>
            </a:r>
            <a:r>
              <a:rPr lang="fr-FR" sz="1200" kern="1200" dirty="0">
                <a:solidFill>
                  <a:schemeClr val="tx1"/>
                </a:solidFill>
                <a:effectLst/>
                <a:latin typeface="+mn-lt"/>
                <a:ea typeface="+mn-ea"/>
                <a:cs typeface="+mn-cs"/>
              </a:rPr>
              <a:t> au regard de leur vécu et pouvant faire </a:t>
            </a:r>
            <a:r>
              <a:rPr lang="fr-FR" sz="1200" b="1" kern="1200" dirty="0">
                <a:solidFill>
                  <a:schemeClr val="tx1"/>
                </a:solidFill>
                <a:effectLst/>
                <a:latin typeface="+mn-lt"/>
                <a:ea typeface="+mn-ea"/>
                <a:cs typeface="+mn-cs"/>
              </a:rPr>
              <a:t>l’objet de recherche communautaire</a:t>
            </a:r>
            <a:r>
              <a:rPr lang="fr-FR" sz="1200" kern="1200" dirty="0">
                <a:solidFill>
                  <a:schemeClr val="tx1"/>
                </a:solidFill>
                <a:effectLst/>
                <a:latin typeface="+mn-lt"/>
                <a:ea typeface="+mn-ea"/>
                <a:cs typeface="+mn-cs"/>
              </a:rPr>
              <a:t>. </a:t>
            </a:r>
          </a:p>
          <a:p>
            <a:pPr marL="171450" lvl="0" indent="-171450" algn="just">
              <a:buFont typeface="Wingdings" panose="05000000000000000000" pitchFamily="2" charset="2"/>
              <a:buChar char="Ø"/>
            </a:pPr>
            <a:r>
              <a:rPr lang="fr-FR" sz="1200" kern="1200" dirty="0">
                <a:solidFill>
                  <a:schemeClr val="tx1"/>
                </a:solidFill>
                <a:effectLst/>
                <a:latin typeface="+mn-lt"/>
                <a:ea typeface="+mn-ea"/>
                <a:cs typeface="+mn-cs"/>
              </a:rPr>
              <a:t>Ainsi, en prenant en compte </a:t>
            </a:r>
            <a:r>
              <a:rPr lang="fr-FR" sz="1200" b="1" kern="1200" dirty="0">
                <a:solidFill>
                  <a:schemeClr val="tx1"/>
                </a:solidFill>
                <a:effectLst/>
                <a:latin typeface="+mn-lt"/>
                <a:ea typeface="+mn-ea"/>
                <a:cs typeface="+mn-cs"/>
              </a:rPr>
              <a:t>la littérature scientifique</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l’intérêt des participants pour les thématiques proposées</a:t>
            </a:r>
            <a:r>
              <a:rPr lang="fr-FR" sz="1200" kern="1200" dirty="0">
                <a:solidFill>
                  <a:schemeClr val="tx1"/>
                </a:solidFill>
                <a:effectLst/>
                <a:latin typeface="+mn-lt"/>
                <a:ea typeface="+mn-ea"/>
                <a:cs typeface="+mn-cs"/>
              </a:rPr>
              <a:t>, ce sont </a:t>
            </a:r>
            <a:r>
              <a:rPr lang="fr-FR" sz="1200" b="1" u="sng" kern="1200" dirty="0">
                <a:solidFill>
                  <a:schemeClr val="tx1"/>
                </a:solidFill>
                <a:effectLst/>
                <a:latin typeface="+mn-lt"/>
                <a:ea typeface="+mn-ea"/>
                <a:cs typeface="+mn-cs"/>
              </a:rPr>
              <a:t>les troubles cognitifs liés aux traitements contre le cancer</a:t>
            </a:r>
            <a:r>
              <a:rPr lang="fr-FR" sz="1200" kern="1200" dirty="0">
                <a:solidFill>
                  <a:schemeClr val="tx1"/>
                </a:solidFill>
                <a:effectLst/>
                <a:latin typeface="+mn-lt"/>
                <a:ea typeface="+mn-ea"/>
                <a:cs typeface="+mn-cs"/>
              </a:rPr>
              <a:t> qui ont été retenus. </a:t>
            </a:r>
            <a:r>
              <a:rPr lang="fr-FR" dirty="0">
                <a:effectLst/>
              </a:rPr>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0508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dirty="0">
                <a:effectLst/>
              </a:rPr>
              <a:t>L’engagement des participants et des chercheuses à </a:t>
            </a:r>
            <a:r>
              <a:rPr lang="fr-FR" b="1" dirty="0">
                <a:effectLst/>
              </a:rPr>
              <a:t>poursuivre le projet</a:t>
            </a:r>
            <a:r>
              <a:rPr lang="fr-FR" dirty="0">
                <a:effectLst/>
              </a:rPr>
              <a:t> s’est traduit par la formation du </a:t>
            </a:r>
            <a:r>
              <a:rPr lang="fr-FR" b="1" dirty="0">
                <a:effectLst/>
              </a:rPr>
              <a:t>groupe de recherche IMPAQT </a:t>
            </a:r>
            <a:r>
              <a:rPr lang="fr-FR" dirty="0">
                <a:effectLst/>
              </a:rPr>
              <a:t>–</a:t>
            </a:r>
            <a:r>
              <a:rPr lang="fr-FR" b="1" dirty="0">
                <a:effectLst/>
              </a:rPr>
              <a:t> </a:t>
            </a:r>
            <a:r>
              <a:rPr lang="fr-FR" dirty="0">
                <a:effectLst/>
              </a:rPr>
              <a:t>composé de chercheuses en SHS et de femmes (ayant été) atteintes de cancer – et</a:t>
            </a:r>
            <a:r>
              <a:rPr lang="fr-FR" b="1" dirty="0">
                <a:effectLst/>
              </a:rPr>
              <a:t> </a:t>
            </a:r>
            <a:r>
              <a:rPr lang="fr-FR" dirty="0">
                <a:effectLst/>
              </a:rPr>
              <a:t>la </a:t>
            </a:r>
            <a:r>
              <a:rPr lang="fr-FR" b="1" dirty="0">
                <a:effectLst/>
              </a:rPr>
              <a:t>construction</a:t>
            </a:r>
            <a:r>
              <a:rPr lang="fr-FR" dirty="0">
                <a:effectLst/>
              </a:rPr>
              <a:t> d’un</a:t>
            </a:r>
            <a:r>
              <a:rPr lang="fr-FR" b="1" dirty="0">
                <a:effectLst/>
              </a:rPr>
              <a:t> calendrier de réunions de travail régulières</a:t>
            </a:r>
            <a:r>
              <a:rPr lang="fr-FR" dirty="0">
                <a:effectLst/>
              </a:rPr>
              <a:t>. </a:t>
            </a:r>
          </a:p>
          <a:p>
            <a:pPr algn="just"/>
            <a:r>
              <a:rPr lang="fr-FR" dirty="0">
                <a:effectLst/>
              </a:rPr>
              <a:t>Sur les </a:t>
            </a:r>
            <a:r>
              <a:rPr lang="fr-FR" b="1" dirty="0">
                <a:effectLst/>
              </a:rPr>
              <a:t>11 participants</a:t>
            </a:r>
            <a:r>
              <a:rPr lang="fr-FR" dirty="0">
                <a:effectLst/>
              </a:rPr>
              <a:t> qui ont pris part à cette première intervention, </a:t>
            </a:r>
            <a:r>
              <a:rPr lang="fr-FR" b="1" dirty="0">
                <a:effectLst/>
              </a:rPr>
              <a:t>neuf se sont inscrits à la première réunion du projet</a:t>
            </a:r>
            <a:r>
              <a:rPr lang="fr-FR" dirty="0">
                <a:effectLst/>
              </a:rPr>
              <a:t>.</a:t>
            </a: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8064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r>
              <a:rPr lang="fr-FR" dirty="0">
                <a:effectLst/>
              </a:rPr>
              <a:t>Finalement, ce </a:t>
            </a:r>
            <a:r>
              <a:rPr lang="fr-FR" b="1" dirty="0">
                <a:effectLst/>
              </a:rPr>
              <a:t>travail collaboratif</a:t>
            </a:r>
            <a:r>
              <a:rPr lang="fr-FR" dirty="0">
                <a:effectLst/>
              </a:rPr>
              <a:t> régulier a permis au </a:t>
            </a:r>
            <a:r>
              <a:rPr lang="fr-FR" b="1" dirty="0">
                <a:effectLst/>
              </a:rPr>
              <a:t>groupe IMPAQT</a:t>
            </a:r>
            <a:r>
              <a:rPr lang="fr-FR" dirty="0">
                <a:effectLst/>
              </a:rPr>
              <a:t> de </a:t>
            </a:r>
            <a:r>
              <a:rPr lang="fr-FR" b="1" dirty="0">
                <a:effectLst/>
              </a:rPr>
              <a:t>coconstruire le projet de recherche communautaire </a:t>
            </a:r>
            <a:r>
              <a:rPr lang="fr-FR" sz="1200" b="1" kern="1200" dirty="0">
                <a:solidFill>
                  <a:schemeClr val="tx1"/>
                </a:solidFill>
                <a:effectLst/>
                <a:latin typeface="+mn-lt"/>
                <a:ea typeface="+mn-ea"/>
                <a:cs typeface="+mn-cs"/>
              </a:rPr>
              <a:t>Perce-neige</a:t>
            </a:r>
            <a:r>
              <a:rPr lang="fr-FR" dirty="0">
                <a:effectLst/>
              </a:rPr>
              <a:t> qui a obtenu un financement par le </a:t>
            </a:r>
            <a:r>
              <a:rPr lang="fr-FR" b="1" dirty="0">
                <a:effectLst/>
              </a:rPr>
              <a:t>Cancéropôle CLARA</a:t>
            </a:r>
            <a:r>
              <a:rPr lang="fr-FR" dirty="0">
                <a:effectLst/>
              </a:rPr>
              <a:t> en </a:t>
            </a:r>
            <a:r>
              <a:rPr lang="fr-FR" b="1" dirty="0">
                <a:effectLst/>
              </a:rPr>
              <a:t>2021</a:t>
            </a:r>
            <a:r>
              <a:rPr lang="fr-FR" dirty="0">
                <a:effectLst/>
              </a:rPr>
              <a:t>. Globalement, </a:t>
            </a:r>
            <a:r>
              <a:rPr lang="fr-FR" b="1" dirty="0">
                <a:effectLst/>
              </a:rPr>
              <a:t>8 patientes-chercheuses et 5 chercheuses</a:t>
            </a:r>
            <a:r>
              <a:rPr lang="fr-FR" dirty="0">
                <a:effectLst/>
              </a:rPr>
              <a:t> ont participé à ce projet, avec une implication variable au cours du temps.</a:t>
            </a:r>
          </a:p>
          <a:p>
            <a:endParaRPr lang="fr-FR" dirty="0">
              <a:effectLst/>
            </a:endParaRPr>
          </a:p>
          <a:p>
            <a:r>
              <a:rPr lang="fr-FR" sz="1200" b="1" i="1" kern="1200" dirty="0">
                <a:solidFill>
                  <a:schemeClr val="tx1"/>
                </a:solidFill>
                <a:effectLst/>
                <a:latin typeface="+mn-lt"/>
                <a:ea typeface="+mn-ea"/>
                <a:cs typeface="+mn-cs"/>
              </a:rPr>
              <a:t>Perce-neige</a:t>
            </a:r>
            <a:r>
              <a:rPr lang="fr-FR" sz="1200" i="1" kern="1200" dirty="0">
                <a:solidFill>
                  <a:schemeClr val="tx1"/>
                </a:solidFill>
                <a:effectLst/>
                <a:latin typeface="+mn-lt"/>
                <a:ea typeface="+mn-ea"/>
                <a:cs typeface="+mn-cs"/>
              </a:rPr>
              <a:t> : Perception des soignants concernant les troubles cognitifs liés aux traitements du cancer : pour une amélioration de la prise en charge des patients </a:t>
            </a:r>
            <a:endParaRPr lang="fr-FR" sz="1200" kern="1200" dirty="0">
              <a:solidFill>
                <a:schemeClr val="tx1"/>
              </a:solidFill>
              <a:effectLst/>
              <a:latin typeface="+mn-lt"/>
              <a:ea typeface="+mn-ea"/>
              <a:cs typeface="+mn-cs"/>
            </a:endParaRPr>
          </a:p>
          <a:p>
            <a:endParaRPr lang="fr-FR"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5693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Ce projet comprend</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deux objectifs</a:t>
            </a:r>
            <a:r>
              <a:rPr lang="fr-FR" sz="1200" kern="1200" dirty="0">
                <a:solidFill>
                  <a:schemeClr val="tx1"/>
                </a:solidFill>
                <a:effectLst/>
                <a:latin typeface="+mn-lt"/>
                <a:ea typeface="+mn-ea"/>
                <a:cs typeface="+mn-cs"/>
              </a:rPr>
              <a:t> :</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L’objectif n°1</a:t>
            </a:r>
            <a:r>
              <a:rPr lang="fr-FR" sz="1200" kern="1200" dirty="0">
                <a:solidFill>
                  <a:schemeClr val="tx1"/>
                </a:solidFill>
                <a:effectLst/>
                <a:latin typeface="+mn-lt"/>
                <a:ea typeface="+mn-ea"/>
                <a:cs typeface="+mn-cs"/>
              </a:rPr>
              <a:t> vise à interroger la (</a:t>
            </a:r>
            <a:r>
              <a:rPr lang="fr-FR" sz="1200" kern="1200" dirty="0" err="1">
                <a:solidFill>
                  <a:schemeClr val="tx1"/>
                </a:solidFill>
                <a:effectLst/>
                <a:latin typeface="+mn-lt"/>
                <a:ea typeface="+mn-ea"/>
                <a:cs typeface="+mn-cs"/>
              </a:rPr>
              <a:t>mé</a:t>
            </a:r>
            <a:r>
              <a:rPr lang="fr-FR" sz="1200" kern="1200" dirty="0">
                <a:solidFill>
                  <a:schemeClr val="tx1"/>
                </a:solidFill>
                <a:effectLst/>
                <a:latin typeface="+mn-lt"/>
                <a:ea typeface="+mn-ea"/>
                <a:cs typeface="+mn-cs"/>
              </a:rPr>
              <a:t>)connaissance des soignants concernant les conséquences des traitements du cancer sur le plan cognitif​ par la réalisation </a:t>
            </a:r>
            <a:r>
              <a:rPr lang="fr-FR" sz="1200" b="1" kern="1200" dirty="0">
                <a:solidFill>
                  <a:schemeClr val="tx1"/>
                </a:solidFill>
                <a:effectLst/>
                <a:latin typeface="+mn-lt"/>
                <a:ea typeface="+mn-ea"/>
                <a:cs typeface="+mn-cs"/>
              </a:rPr>
              <a:t>d’entretiens individuels</a:t>
            </a:r>
            <a:r>
              <a:rPr lang="fr-FR" sz="1200" kern="1200" dirty="0">
                <a:solidFill>
                  <a:schemeClr val="tx1"/>
                </a:solidFill>
                <a:effectLst/>
                <a:latin typeface="+mn-lt"/>
                <a:ea typeface="+mn-ea"/>
                <a:cs typeface="+mn-cs"/>
              </a:rPr>
              <a:t> semi-directifs.</a:t>
            </a:r>
          </a:p>
          <a:p>
            <a:pPr marL="171450" lvl="0" indent="-171450" algn="just">
              <a:buFont typeface="Arial" panose="020B0604020202020204" pitchFamily="34" charset="0"/>
              <a:buChar char="•"/>
            </a:pPr>
            <a:r>
              <a:rPr lang="fr-FR" sz="1200" b="1" kern="1200" dirty="0">
                <a:solidFill>
                  <a:schemeClr val="tx1"/>
                </a:solidFill>
                <a:effectLst/>
                <a:latin typeface="+mn-lt"/>
                <a:ea typeface="+mn-ea"/>
                <a:cs typeface="+mn-cs"/>
              </a:rPr>
              <a:t>L’objectif n°2</a:t>
            </a:r>
            <a:r>
              <a:rPr lang="fr-FR" sz="1200" kern="1200" dirty="0">
                <a:solidFill>
                  <a:schemeClr val="tx1"/>
                </a:solidFill>
                <a:effectLst/>
                <a:latin typeface="+mn-lt"/>
                <a:ea typeface="+mn-ea"/>
                <a:cs typeface="+mn-cs"/>
              </a:rPr>
              <a:t> consiste à </a:t>
            </a:r>
            <a:r>
              <a:rPr lang="fr-FR" sz="1200" b="1" kern="1200" dirty="0">
                <a:solidFill>
                  <a:schemeClr val="tx1"/>
                </a:solidFill>
                <a:effectLst/>
                <a:latin typeface="+mn-lt"/>
                <a:ea typeface="+mn-ea"/>
                <a:cs typeface="+mn-cs"/>
              </a:rPr>
              <a:t>évaluer le processus de co-construction de la démarche communautaire au sein du groupe IMPAQT</a:t>
            </a:r>
            <a:r>
              <a:rPr lang="fr-FR" sz="1200" kern="1200" dirty="0">
                <a:solidFill>
                  <a:schemeClr val="tx1"/>
                </a:solidFill>
                <a:effectLst/>
                <a:latin typeface="+mn-lt"/>
                <a:ea typeface="+mn-ea"/>
                <a:cs typeface="+mn-cs"/>
              </a:rPr>
              <a:t> sur la base </a:t>
            </a:r>
            <a:r>
              <a:rPr lang="fr-FR" sz="1200" b="1" kern="1200" dirty="0">
                <a:solidFill>
                  <a:schemeClr val="tx1"/>
                </a:solidFill>
                <a:effectLst/>
                <a:latin typeface="+mn-lt"/>
                <a:ea typeface="+mn-ea"/>
                <a:cs typeface="+mn-cs"/>
              </a:rPr>
              <a:t>d’outils collectivement élaborés</a:t>
            </a:r>
            <a:r>
              <a:rPr lang="fr-FR" sz="1200" kern="1200" dirty="0">
                <a:solidFill>
                  <a:schemeClr val="tx1"/>
                </a:solidFill>
                <a:effectLst/>
                <a:latin typeface="+mn-lt"/>
                <a:ea typeface="+mn-ea"/>
                <a:cs typeface="+mn-cs"/>
              </a:rPr>
              <a:t> (enregistrements audio et/ou vidéo des séances de travail, auto-questionnaire en ligne, carnet de suivi). Les </a:t>
            </a:r>
            <a:r>
              <a:rPr lang="fr-FR" sz="1200" b="1" kern="1200" dirty="0">
                <a:solidFill>
                  <a:schemeClr val="tx1"/>
                </a:solidFill>
                <a:effectLst/>
                <a:latin typeface="+mn-lt"/>
                <a:ea typeface="+mn-ea"/>
                <a:cs typeface="+mn-cs"/>
              </a:rPr>
              <a:t>perspectives</a:t>
            </a:r>
            <a:r>
              <a:rPr lang="fr-FR" sz="1200" kern="1200" dirty="0">
                <a:solidFill>
                  <a:schemeClr val="tx1"/>
                </a:solidFill>
                <a:effectLst/>
                <a:latin typeface="+mn-lt"/>
                <a:ea typeface="+mn-ea"/>
                <a:cs typeface="+mn-cs"/>
              </a:rPr>
              <a:t> relatives à l’objectif de cette étude sont </a:t>
            </a:r>
            <a:r>
              <a:rPr lang="fr-FR" sz="1200" b="1" kern="1200" dirty="0">
                <a:solidFill>
                  <a:schemeClr val="tx1"/>
                </a:solidFill>
                <a:effectLst/>
                <a:latin typeface="+mn-lt"/>
                <a:ea typeface="+mn-ea"/>
                <a:cs typeface="+mn-cs"/>
              </a:rPr>
              <a:t>d’optimiser l’implication des patientes</a:t>
            </a:r>
            <a:r>
              <a:rPr lang="fr-FR" sz="1200" kern="1200" dirty="0">
                <a:solidFill>
                  <a:schemeClr val="tx1"/>
                </a:solidFill>
                <a:effectLst/>
                <a:latin typeface="+mn-lt"/>
                <a:ea typeface="+mn-ea"/>
                <a:cs typeface="+mn-cs"/>
              </a:rPr>
              <a:t> dans les projets de recherche </a:t>
            </a:r>
            <a:r>
              <a:rPr lang="fr-FR" sz="1200" b="1" kern="1200" dirty="0">
                <a:solidFill>
                  <a:schemeClr val="tx1"/>
                </a:solidFill>
                <a:effectLst/>
                <a:latin typeface="+mn-lt"/>
                <a:ea typeface="+mn-ea"/>
                <a:cs typeface="+mn-cs"/>
              </a:rPr>
              <a:t>visant à améliorer la qualité de vie</a:t>
            </a:r>
            <a:r>
              <a:rPr lang="fr-FR" sz="1200" kern="1200" dirty="0">
                <a:solidFill>
                  <a:schemeClr val="tx1"/>
                </a:solidFill>
                <a:effectLst/>
                <a:latin typeface="+mn-lt"/>
                <a:ea typeface="+mn-ea"/>
                <a:cs typeface="+mn-cs"/>
              </a:rPr>
              <a:t> des personnes (ayant été) atteintes de cancer.</a:t>
            </a: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95237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notesSlide" Target="../notesSlides/notesSlide12.xml"/><Relationship Id="rId7" Type="http://schemas.openxmlformats.org/officeDocument/2006/relationships/image" Target="../media/image18.png"/><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jpeg"/><Relationship Id="rId11"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9.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1.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notesSlide" Target="../notesSlides/notesSlide14.xml"/><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7.png"/><Relationship Id="rId11" Type="http://schemas.openxmlformats.org/officeDocument/2006/relationships/image" Target="../media/image22.png"/><Relationship Id="rId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hyperlink" Target="https://www.canal-u.tv/132262" TargetMode="External"/><Relationship Id="rId13" Type="http://schemas.openxmlformats.org/officeDocument/2006/relationships/hyperlink" Target="https://doi.org/10.7202/1095935ar" TargetMode="External"/><Relationship Id="rId3" Type="http://schemas.openxmlformats.org/officeDocument/2006/relationships/image" Target="../media/image1.jpeg"/><Relationship Id="rId7" Type="http://schemas.openxmlformats.org/officeDocument/2006/relationships/hyperlink" Target="https://hal-mnhn.archives-ouvertes.fr/mnhn-02297638" TargetMode="External"/><Relationship Id="rId12" Type="http://schemas.openxmlformats.org/officeDocument/2006/relationships/hyperlink" Target="http://dx.doi.org/10.4000/communiquer.4959"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doi.org/10.3917/spub.174.0547" TargetMode="External"/><Relationship Id="rId11" Type="http://schemas.openxmlformats.org/officeDocument/2006/relationships/hyperlink" Target="https://doi.org/10.1186/s12954-019-0322-6" TargetMode="External"/><Relationship Id="rId5" Type="http://schemas.openxmlformats.org/officeDocument/2006/relationships/image" Target="../media/image9.svg"/><Relationship Id="rId10" Type="http://schemas.openxmlformats.org/officeDocument/2006/relationships/hyperlink" Target="https://doi.org/10.3109/09638288.2014.939770" TargetMode="External"/><Relationship Id="rId4" Type="http://schemas.openxmlformats.org/officeDocument/2006/relationships/image" Target="../media/image8.png"/><Relationship Id="rId9" Type="http://schemas.openxmlformats.org/officeDocument/2006/relationships/hyperlink" Target="https://doi.org/10.4000/rechercheformation.2603" TargetMode="External"/><Relationship Id="rId14" Type="http://schemas.openxmlformats.org/officeDocument/2006/relationships/hyperlink" Target="https://psycnet.apa.org/doi/10.1037/0022-3514.86.2.32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1.JPG"/><Relationship Id="rId5" Type="http://schemas.openxmlformats.org/officeDocument/2006/relationships/hyperlink" Target="mailto:lea.baillat@univ-lyon2.fr" TargetMode="External"/><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875160" cy="10287000"/>
            <a:chOff x="0" y="0"/>
            <a:chExt cx="10500213" cy="13716000"/>
          </a:xfrm>
        </p:grpSpPr>
        <p:pic>
          <p:nvPicPr>
            <p:cNvPr id="3" name="Picture 3"/>
            <p:cNvPicPr>
              <a:picLocks noChangeAspect="1"/>
            </p:cNvPicPr>
            <p:nvPr/>
          </p:nvPicPr>
          <p:blipFill>
            <a:blip r:embed="rId3"/>
            <a:srcRect l="22671" r="34266"/>
            <a:stretch>
              <a:fillRect/>
            </a:stretch>
          </p:blipFill>
          <p:spPr>
            <a:xfrm>
              <a:off x="0" y="0"/>
              <a:ext cx="10500213" cy="13716000"/>
            </a:xfrm>
            <a:prstGeom prst="rect">
              <a:avLst/>
            </a:prstGeom>
          </p:spPr>
        </p:pic>
      </p:grpSp>
      <p:sp>
        <p:nvSpPr>
          <p:cNvPr id="4" name="AutoShape 4"/>
          <p:cNvSpPr/>
          <p:nvPr/>
        </p:nvSpPr>
        <p:spPr>
          <a:xfrm>
            <a:off x="6167254" y="2578962"/>
            <a:ext cx="11092046" cy="5129075"/>
          </a:xfrm>
          <a:prstGeom prst="rect">
            <a:avLst/>
          </a:prstGeom>
          <a:solidFill>
            <a:srgbClr val="EFEFEF"/>
          </a:solidFill>
        </p:spPr>
      </p:sp>
      <p:sp>
        <p:nvSpPr>
          <p:cNvPr id="6" name="Freeform 6"/>
          <p:cNvSpPr/>
          <p:nvPr/>
        </p:nvSpPr>
        <p:spPr>
          <a:xfrm>
            <a:off x="8728779" y="9069683"/>
            <a:ext cx="7875160" cy="1206073"/>
          </a:xfrm>
          <a:custGeom>
            <a:avLst/>
            <a:gdLst/>
            <a:ahLst/>
            <a:cxnLst/>
            <a:rect l="l" t="t" r="r" b="b"/>
            <a:pathLst>
              <a:path w="8889715" h="1384924">
                <a:moveTo>
                  <a:pt x="0" y="0"/>
                </a:moveTo>
                <a:lnTo>
                  <a:pt x="8889715" y="0"/>
                </a:lnTo>
                <a:lnTo>
                  <a:pt x="8889715" y="1384924"/>
                </a:lnTo>
                <a:lnTo>
                  <a:pt x="0" y="1384924"/>
                </a:lnTo>
                <a:lnTo>
                  <a:pt x="0" y="0"/>
                </a:lnTo>
                <a:close/>
              </a:path>
            </a:pathLst>
          </a:custGeom>
          <a:blipFill>
            <a:blip r:embed="rId4"/>
            <a:stretch>
              <a:fillRect/>
            </a:stretch>
          </a:blipFill>
        </p:spPr>
      </p:sp>
      <p:grpSp>
        <p:nvGrpSpPr>
          <p:cNvPr id="9" name="Group 9"/>
          <p:cNvGrpSpPr/>
          <p:nvPr/>
        </p:nvGrpSpPr>
        <p:grpSpPr>
          <a:xfrm>
            <a:off x="6516046" y="3004712"/>
            <a:ext cx="10543735" cy="3842516"/>
            <a:chOff x="-1589849" y="266761"/>
            <a:chExt cx="11601509" cy="5123357"/>
          </a:xfrm>
        </p:grpSpPr>
        <p:sp>
          <p:nvSpPr>
            <p:cNvPr id="10" name="TextBox 10"/>
            <p:cNvSpPr txBox="1"/>
            <p:nvPr/>
          </p:nvSpPr>
          <p:spPr>
            <a:xfrm>
              <a:off x="-1088278" y="266761"/>
              <a:ext cx="10598365" cy="2831545"/>
            </a:xfrm>
            <a:prstGeom prst="rect">
              <a:avLst/>
            </a:prstGeom>
          </p:spPr>
          <p:txBody>
            <a:bodyPr wrap="square" lIns="0" tIns="0" rIns="0" bIns="0" rtlCol="0" anchor="t">
              <a:spAutoFit/>
            </a:bodyPr>
            <a:lstStyle/>
            <a:p>
              <a:pPr algn="ctr"/>
              <a:r>
                <a:rPr lang="fr-FR" sz="4600" b="1" dirty="0">
                  <a:latin typeface="Cardo Bold" panose="020B0604020202020204" charset="-79"/>
                  <a:ea typeface="Cardo Bold" panose="020B0604020202020204" charset="-79"/>
                  <a:cs typeface="Cardo Bold" panose="020B0604020202020204" charset="-79"/>
                </a:rPr>
                <a:t>Mobilisation du savoir expérientiel dans une recherche communautaire : enjeux émotionnels</a:t>
              </a:r>
              <a:r>
                <a:rPr lang="fr-FR" sz="4600" dirty="0">
                  <a:latin typeface="Cardo Bold" panose="020B0604020202020204" charset="-79"/>
                  <a:ea typeface="Cardo Bold" panose="020B0604020202020204" charset="-79"/>
                  <a:cs typeface="Cardo Bold" panose="020B0604020202020204" charset="-79"/>
                </a:rPr>
                <a:t> </a:t>
              </a:r>
              <a:endParaRPr lang="en-US" sz="4600" dirty="0">
                <a:solidFill>
                  <a:srgbClr val="3F0586"/>
                </a:solidFill>
                <a:latin typeface="Cardo Bold" panose="020B0604020202020204" charset="-79"/>
                <a:ea typeface="Cardo Bold" panose="020B0604020202020204" charset="-79"/>
                <a:cs typeface="Cardo Bold" panose="020B0604020202020204" charset="-79"/>
              </a:endParaRPr>
            </a:p>
          </p:txBody>
        </p:sp>
        <p:sp>
          <p:nvSpPr>
            <p:cNvPr id="11" name="TextBox 11"/>
            <p:cNvSpPr txBox="1"/>
            <p:nvPr/>
          </p:nvSpPr>
          <p:spPr>
            <a:xfrm>
              <a:off x="-1589849" y="3447705"/>
              <a:ext cx="11601509" cy="1942413"/>
            </a:xfrm>
            <a:prstGeom prst="rect">
              <a:avLst/>
            </a:prstGeom>
          </p:spPr>
          <p:txBody>
            <a:bodyPr wrap="square" lIns="0" tIns="0" rIns="0" bIns="0" rtlCol="0" anchor="t">
              <a:spAutoFit/>
            </a:bodyPr>
            <a:lstStyle/>
            <a:p>
              <a:pPr algn="ctr"/>
              <a:r>
                <a:rPr lang="fr-FR" b="1" dirty="0">
                  <a:ea typeface="Cardo Bold" panose="020B0604020202020204" charset="-79"/>
                  <a:cs typeface="Cardo Bold" panose="020B0604020202020204" charset="-79"/>
                </a:rPr>
                <a:t>Auteur(s)</a:t>
              </a:r>
              <a:r>
                <a:rPr lang="fr-FR" dirty="0">
                  <a:ea typeface="Cardo Bold" panose="020B0604020202020204" charset="-79"/>
                  <a:cs typeface="Cardo Bold" panose="020B0604020202020204" charset="-79"/>
                </a:rPr>
                <a:t> : </a:t>
              </a:r>
              <a:r>
                <a:rPr lang="fr-FR" dirty="0">
                  <a:solidFill>
                    <a:srgbClr val="000000"/>
                  </a:solidFill>
                  <a:ea typeface="Cardo Bold" panose="020B0604020202020204" charset="-79"/>
                  <a:cs typeface="Cardo Bold" panose="020B0604020202020204" charset="-79"/>
                </a:rPr>
                <a:t>Léa Baillat</a:t>
              </a:r>
              <a:r>
                <a:rPr lang="fr-FR" sz="1400" baseline="30000" dirty="0">
                  <a:solidFill>
                    <a:srgbClr val="000000"/>
                  </a:solidFill>
                  <a:ea typeface="Cardo Bold" panose="020B0604020202020204" charset="-79"/>
                  <a:cs typeface="Cardo Bold" panose="020B0604020202020204" charset="-79"/>
                </a:rPr>
                <a:t>1,2</a:t>
              </a:r>
              <a:r>
                <a:rPr lang="fr-FR" dirty="0">
                  <a:solidFill>
                    <a:srgbClr val="000000"/>
                  </a:solidFill>
                  <a:ea typeface="Cardo Bold" panose="020B0604020202020204" charset="-79"/>
                  <a:cs typeface="Cardo Bold" panose="020B0604020202020204" charset="-79"/>
                </a:rPr>
                <a:t>, Myriam Pannard</a:t>
              </a:r>
              <a:r>
                <a:rPr lang="fr-FR" sz="1400" baseline="30000" dirty="0">
                  <a:solidFill>
                    <a:srgbClr val="000000"/>
                  </a:solidFill>
                  <a:ea typeface="Cardo Bold" panose="020B0604020202020204" charset="-79"/>
                  <a:cs typeface="Cardo Bold" panose="020B0604020202020204" charset="-79"/>
                </a:rPr>
                <a:t>1,2</a:t>
              </a:r>
              <a:r>
                <a:rPr lang="fr-FR" dirty="0">
                  <a:solidFill>
                    <a:srgbClr val="000000"/>
                  </a:solidFill>
                  <a:ea typeface="Cardo Bold" panose="020B0604020202020204" charset="-79"/>
                  <a:cs typeface="Cardo Bold" panose="020B0604020202020204" charset="-79"/>
                </a:rPr>
                <a:t>, Charlotte Bauquier</a:t>
              </a:r>
              <a:r>
                <a:rPr lang="fr-FR" sz="1400" baseline="30000" dirty="0">
                  <a:solidFill>
                    <a:srgbClr val="000000"/>
                  </a:solidFill>
                  <a:ea typeface="Cardo Bold" panose="020B0604020202020204" charset="-79"/>
                  <a:cs typeface="Cardo Bold" panose="020B0604020202020204" charset="-79"/>
                </a:rPr>
                <a:t>1,2</a:t>
              </a:r>
              <a:r>
                <a:rPr lang="fr-FR" dirty="0">
                  <a:solidFill>
                    <a:srgbClr val="000000"/>
                  </a:solidFill>
                  <a:ea typeface="Cardo Bold" panose="020B0604020202020204" charset="-79"/>
                  <a:cs typeface="Cardo Bold" panose="020B0604020202020204" charset="-79"/>
                </a:rPr>
                <a:t>, Maëva Piton</a:t>
              </a:r>
              <a:r>
                <a:rPr lang="fr-FR" sz="1400" baseline="30000" dirty="0">
                  <a:solidFill>
                    <a:srgbClr val="000000"/>
                  </a:solidFill>
                  <a:ea typeface="Cardo Bold" panose="020B0604020202020204" charset="-79"/>
                  <a:cs typeface="Cardo Bold" panose="020B0604020202020204" charset="-79"/>
                </a:rPr>
                <a:t>1,2</a:t>
              </a:r>
              <a:r>
                <a:rPr lang="fr-FR" dirty="0">
                  <a:solidFill>
                    <a:srgbClr val="000000"/>
                  </a:solidFill>
                  <a:ea typeface="Cardo Bold" panose="020B0604020202020204" charset="-79"/>
                  <a:cs typeface="Cardo Bold" panose="020B0604020202020204" charset="-79"/>
                </a:rPr>
                <a:t>, Murielle Sevenne</a:t>
              </a:r>
              <a:r>
                <a:rPr lang="fr-FR" sz="1400" baseline="30000" dirty="0">
                  <a:solidFill>
                    <a:srgbClr val="000000"/>
                  </a:solidFill>
                  <a:ea typeface="Cardo Bold" panose="020B0604020202020204" charset="-79"/>
                  <a:cs typeface="Cardo Bold" panose="020B0604020202020204" charset="-79"/>
                </a:rPr>
                <a:t>2</a:t>
              </a:r>
              <a:r>
                <a:rPr lang="fr-FR" dirty="0">
                  <a:solidFill>
                    <a:srgbClr val="000000"/>
                  </a:solidFill>
                  <a:ea typeface="Cardo Bold" panose="020B0604020202020204" charset="-79"/>
                  <a:cs typeface="Cardo Bold" panose="020B0604020202020204" charset="-79"/>
                </a:rPr>
                <a:t>, Chantal Denieul</a:t>
              </a:r>
              <a:r>
                <a:rPr lang="fr-FR" sz="1400" baseline="30000" dirty="0">
                  <a:solidFill>
                    <a:srgbClr val="000000"/>
                  </a:solidFill>
                  <a:ea typeface="Cardo Bold" panose="020B0604020202020204" charset="-79"/>
                  <a:cs typeface="Cardo Bold" panose="020B0604020202020204" charset="-79"/>
                </a:rPr>
                <a:t>2</a:t>
              </a:r>
              <a:r>
                <a:rPr lang="fr-FR" dirty="0">
                  <a:solidFill>
                    <a:srgbClr val="000000"/>
                  </a:solidFill>
                  <a:ea typeface="Cardo Bold" panose="020B0604020202020204" charset="-79"/>
                  <a:cs typeface="Cardo Bold" panose="020B0604020202020204" charset="-79"/>
                </a:rPr>
                <a:t>, Annick Gerard</a:t>
              </a:r>
              <a:r>
                <a:rPr lang="fr-FR" sz="1400" baseline="30000" dirty="0">
                  <a:solidFill>
                    <a:srgbClr val="000000"/>
                  </a:solidFill>
                  <a:ea typeface="Cardo Bold" panose="020B0604020202020204" charset="-79"/>
                  <a:cs typeface="Cardo Bold" panose="020B0604020202020204" charset="-79"/>
                </a:rPr>
                <a:t>2</a:t>
              </a:r>
              <a:r>
                <a:rPr lang="fr-FR" dirty="0">
                  <a:solidFill>
                    <a:srgbClr val="000000"/>
                  </a:solidFill>
                  <a:ea typeface="Cardo Bold" panose="020B0604020202020204" charset="-79"/>
                  <a:cs typeface="Cardo Bold" panose="020B0604020202020204" charset="-79"/>
                </a:rPr>
                <a:t>, Stéphanie Jean-Daubias</a:t>
              </a:r>
              <a:r>
                <a:rPr lang="fr-FR" sz="1400" baseline="30000" dirty="0">
                  <a:solidFill>
                    <a:srgbClr val="000000"/>
                  </a:solidFill>
                  <a:ea typeface="Cardo Bold" panose="020B0604020202020204" charset="-79"/>
                  <a:cs typeface="Cardo Bold" panose="020B0604020202020204" charset="-79"/>
                </a:rPr>
                <a:t>2</a:t>
              </a:r>
              <a:r>
                <a:rPr lang="fr-FR" dirty="0">
                  <a:solidFill>
                    <a:srgbClr val="000000"/>
                  </a:solidFill>
                  <a:ea typeface="Cardo Bold" panose="020B0604020202020204" charset="-79"/>
                  <a:cs typeface="Cardo Bold" panose="020B0604020202020204" charset="-79"/>
                </a:rPr>
                <a:t>, Mouna Mouline</a:t>
              </a:r>
              <a:r>
                <a:rPr lang="fr-FR" sz="1400" baseline="30000" dirty="0">
                  <a:solidFill>
                    <a:srgbClr val="000000"/>
                  </a:solidFill>
                  <a:ea typeface="Cardo Bold" panose="020B0604020202020204" charset="-79"/>
                  <a:cs typeface="Cardo Bold" panose="020B0604020202020204" charset="-79"/>
                </a:rPr>
                <a:t> 2</a:t>
              </a:r>
              <a:r>
                <a:rPr lang="fr-FR" dirty="0">
                  <a:solidFill>
                    <a:srgbClr val="000000"/>
                  </a:solidFill>
                  <a:ea typeface="Cardo Bold" panose="020B0604020202020204" charset="-79"/>
                  <a:cs typeface="Cardo Bold" panose="020B0604020202020204" charset="-79"/>
                </a:rPr>
                <a:t>, Marie Préau</a:t>
              </a:r>
              <a:r>
                <a:rPr lang="fr-FR" sz="1400" baseline="30000" dirty="0">
                  <a:solidFill>
                    <a:srgbClr val="000000"/>
                  </a:solidFill>
                  <a:ea typeface="Cardo Bold" panose="020B0604020202020204" charset="-79"/>
                  <a:cs typeface="Cardo Bold" panose="020B0604020202020204" charset="-79"/>
                </a:rPr>
                <a:t>1,2</a:t>
              </a:r>
              <a:r>
                <a:rPr lang="fr-FR" sz="1400" dirty="0">
                  <a:solidFill>
                    <a:srgbClr val="000000"/>
                  </a:solidFill>
                  <a:ea typeface="Cardo Bold" panose="020B0604020202020204" charset="-79"/>
                  <a:cs typeface="Cardo Bold" panose="020B0604020202020204" charset="-79"/>
                </a:rPr>
                <a:t> </a:t>
              </a:r>
              <a:endParaRPr lang="en-US" sz="2400" spc="162" dirty="0">
                <a:solidFill>
                  <a:schemeClr val="bg2">
                    <a:lumMod val="25000"/>
                  </a:schemeClr>
                </a:solidFill>
                <a:ea typeface="Cardo Bold" panose="020B0604020202020204" charset="-79"/>
                <a:cs typeface="Cardo Bold" panose="020B0604020202020204" charset="-79"/>
              </a:endParaRPr>
            </a:p>
            <a:p>
              <a:pPr algn="ctr" fontAlgn="base">
                <a:spcBef>
                  <a:spcPts val="0"/>
                </a:spcBef>
              </a:pPr>
              <a:endParaRPr lang="fr-FR" sz="1600" baseline="30000" dirty="0">
                <a:solidFill>
                  <a:srgbClr val="000000"/>
                </a:solidFill>
                <a:ea typeface="Cardo Bold" panose="020B0604020202020204" charset="-79"/>
                <a:cs typeface="Cardo Bold" panose="020B0604020202020204" charset="-79"/>
              </a:endParaRPr>
            </a:p>
            <a:p>
              <a:pPr algn="ctr" fontAlgn="base">
                <a:spcBef>
                  <a:spcPts val="0"/>
                </a:spcBef>
              </a:pPr>
              <a:r>
                <a:rPr lang="fr-FR" sz="1600" baseline="30000" dirty="0">
                  <a:solidFill>
                    <a:srgbClr val="000000"/>
                  </a:solidFill>
                  <a:ea typeface="Cardo Bold" panose="020B0604020202020204" charset="-79"/>
                  <a:cs typeface="Cardo Bold" panose="020B0604020202020204" charset="-79"/>
                </a:rPr>
                <a:t>1 </a:t>
              </a:r>
              <a:r>
                <a:rPr lang="fr-FR" sz="1600" dirty="0">
                  <a:ea typeface="Cardo Bold" panose="020B0604020202020204" charset="-79"/>
                  <a:cs typeface="Cardo Bold" panose="020B0604020202020204" charset="-79"/>
                </a:rPr>
                <a:t>Unité Inserm 1296 « Radiations : Défense, Santé, Environnement », Université Lyon 2, Lyon, France  </a:t>
              </a:r>
            </a:p>
            <a:p>
              <a:pPr algn="ctr" fontAlgn="base">
                <a:spcBef>
                  <a:spcPts val="0"/>
                </a:spcBef>
              </a:pPr>
              <a:r>
                <a:rPr lang="fr-FR" sz="1600" baseline="30000" dirty="0">
                  <a:solidFill>
                    <a:srgbClr val="000000"/>
                  </a:solidFill>
                  <a:ea typeface="Cardo Bold" panose="020B0604020202020204" charset="-79"/>
                  <a:cs typeface="Cardo Bold" panose="020B0604020202020204" charset="-79"/>
                </a:rPr>
                <a:t>2 </a:t>
              </a:r>
              <a:r>
                <a:rPr lang="fr-FR" sz="1600" dirty="0">
                  <a:solidFill>
                    <a:srgbClr val="000000"/>
                  </a:solidFill>
                  <a:ea typeface="Cardo Bold" panose="020B0604020202020204" charset="-79"/>
                  <a:cs typeface="Cardo Bold" panose="020B0604020202020204" charset="-79"/>
                </a:rPr>
                <a:t>Groupe de recherche IMPAQT </a:t>
              </a:r>
              <a:endParaRPr lang="fr-FR" sz="1600" dirty="0">
                <a:ea typeface="Cardo Bold" panose="020B0604020202020204" charset="-79"/>
                <a:cs typeface="Cardo Bold" panose="020B0604020202020204" charset="-79"/>
              </a:endParaRPr>
            </a:p>
            <a:p>
              <a:pPr algn="ctr">
                <a:spcBef>
                  <a:spcPts val="0"/>
                </a:spcBef>
              </a:pPr>
              <a:r>
                <a:rPr lang="fr-FR" sz="1600" dirty="0">
                  <a:ea typeface="Cardo Bold" panose="020B0604020202020204" charset="-79"/>
                  <a:cs typeface="Cardo Bold" panose="020B0604020202020204" charset="-79"/>
                </a:rPr>
                <a:t>lea.baillat@univ-lyon2.fr</a:t>
              </a:r>
            </a:p>
          </p:txBody>
        </p:sp>
      </p:grpSp>
      <p:sp>
        <p:nvSpPr>
          <p:cNvPr id="12" name="TextBox 12"/>
          <p:cNvSpPr txBox="1"/>
          <p:nvPr/>
        </p:nvSpPr>
        <p:spPr>
          <a:xfrm>
            <a:off x="8357862" y="1111423"/>
            <a:ext cx="9384140" cy="430887"/>
          </a:xfrm>
          <a:prstGeom prst="rect">
            <a:avLst/>
          </a:prstGeom>
        </p:spPr>
        <p:txBody>
          <a:bodyPr lIns="0" tIns="0" rIns="0" bIns="0" rtlCol="0" anchor="t">
            <a:spAutoFit/>
          </a:bodyPr>
          <a:lstStyle/>
          <a:p>
            <a:pPr algn="ctr"/>
            <a:r>
              <a:rPr lang="fr-FR" sz="1400" i="1" dirty="0">
                <a:solidFill>
                  <a:srgbClr val="3F0586"/>
                </a:solidFill>
                <a:latin typeface="Corbel" panose="020B0503020204020204" pitchFamily="34" charset="0"/>
              </a:rPr>
              <a:t>12</a:t>
            </a:r>
            <a:r>
              <a:rPr lang="fr-FR" sz="1400" i="1" baseline="30000" dirty="0">
                <a:solidFill>
                  <a:srgbClr val="3F0586"/>
                </a:solidFill>
                <a:latin typeface="Corbel" panose="020B0503020204020204" pitchFamily="34" charset="0"/>
              </a:rPr>
              <a:t>ème</a:t>
            </a:r>
            <a:r>
              <a:rPr lang="fr-FR" sz="1400" i="1" dirty="0">
                <a:solidFill>
                  <a:srgbClr val="3F0586"/>
                </a:solidFill>
                <a:latin typeface="Corbel" panose="020B0503020204020204" pitchFamily="34" charset="0"/>
              </a:rPr>
              <a:t> Congrès de l’Association Francophone de Psychologie de la Santé</a:t>
            </a:r>
          </a:p>
          <a:p>
            <a:pPr algn="ctr"/>
            <a:r>
              <a:rPr lang="fr-FR" sz="1400" i="1" dirty="0">
                <a:solidFill>
                  <a:srgbClr val="3F0586"/>
                </a:solidFill>
                <a:latin typeface="Corbel" panose="020B0503020204020204" pitchFamily="34" charset="0"/>
              </a:rPr>
              <a:t>Montpellier, 5 - 7 juillet 2023</a:t>
            </a:r>
          </a:p>
        </p:txBody>
      </p:sp>
      <p:cxnSp>
        <p:nvCxnSpPr>
          <p:cNvPr id="15" name="Connecteur droit 14">
            <a:extLst>
              <a:ext uri="{FF2B5EF4-FFF2-40B4-BE49-F238E27FC236}">
                <a16:creationId xmlns:a16="http://schemas.microsoft.com/office/drawing/2014/main" id="{3E81EDB8-3A69-4436-AD9A-D064F166C43D}"/>
              </a:ext>
            </a:extLst>
          </p:cNvPr>
          <p:cNvCxnSpPr/>
          <p:nvPr/>
        </p:nvCxnSpPr>
        <p:spPr>
          <a:xfrm>
            <a:off x="6457354" y="2857500"/>
            <a:ext cx="0" cy="4482777"/>
          </a:xfrm>
          <a:prstGeom prst="line">
            <a:avLst/>
          </a:prstGeom>
          <a:ln w="28575">
            <a:solidFill>
              <a:srgbClr val="3F0586"/>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CAF38257-21CC-4B4E-99CE-92F8C944EA02}"/>
              </a:ext>
            </a:extLst>
          </p:cNvPr>
          <p:cNvCxnSpPr>
            <a:cxnSpLocks/>
          </p:cNvCxnSpPr>
          <p:nvPr/>
        </p:nvCxnSpPr>
        <p:spPr>
          <a:xfrm flipV="1">
            <a:off x="6457354" y="2857500"/>
            <a:ext cx="10513223" cy="17318"/>
          </a:xfrm>
          <a:prstGeom prst="line">
            <a:avLst/>
          </a:prstGeom>
          <a:ln w="28575">
            <a:solidFill>
              <a:srgbClr val="3F0586"/>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AE38B49-42E4-4D77-85AA-07D6DF8AE200}"/>
              </a:ext>
            </a:extLst>
          </p:cNvPr>
          <p:cNvCxnSpPr>
            <a:cxnSpLocks/>
          </p:cNvCxnSpPr>
          <p:nvPr/>
        </p:nvCxnSpPr>
        <p:spPr>
          <a:xfrm>
            <a:off x="6457353" y="7340277"/>
            <a:ext cx="10306647" cy="0"/>
          </a:xfrm>
          <a:prstGeom prst="line">
            <a:avLst/>
          </a:prstGeom>
          <a:ln w="28575">
            <a:solidFill>
              <a:srgbClr val="3F0586"/>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F758903-00A3-47DA-97AD-FD1D8F8A7CD6}"/>
              </a:ext>
            </a:extLst>
          </p:cNvPr>
          <p:cNvCxnSpPr/>
          <p:nvPr/>
        </p:nvCxnSpPr>
        <p:spPr>
          <a:xfrm>
            <a:off x="16970577" y="2857500"/>
            <a:ext cx="0" cy="4482777"/>
          </a:xfrm>
          <a:prstGeom prst="line">
            <a:avLst/>
          </a:prstGeom>
          <a:ln w="28575">
            <a:solidFill>
              <a:srgbClr val="3F0586"/>
            </a:solidFill>
          </a:ln>
        </p:spPr>
        <p:style>
          <a:lnRef idx="1">
            <a:schemeClr val="accent1"/>
          </a:lnRef>
          <a:fillRef idx="0">
            <a:schemeClr val="accent1"/>
          </a:fillRef>
          <a:effectRef idx="0">
            <a:schemeClr val="accent1"/>
          </a:effectRef>
          <a:fontRef idx="minor">
            <a:schemeClr val="tx1"/>
          </a:fontRef>
        </p:style>
      </p:cxnSp>
      <p:sp>
        <p:nvSpPr>
          <p:cNvPr id="7" name="Freeform 7"/>
          <p:cNvSpPr/>
          <p:nvPr/>
        </p:nvSpPr>
        <p:spPr>
          <a:xfrm rot="373613">
            <a:off x="16264872" y="6356612"/>
            <a:ext cx="1411411" cy="1991098"/>
          </a:xfrm>
          <a:custGeom>
            <a:avLst/>
            <a:gdLst/>
            <a:ahLst/>
            <a:cxnLst/>
            <a:rect l="l" t="t" r="r" b="b"/>
            <a:pathLst>
              <a:path w="1411411" h="1991098">
                <a:moveTo>
                  <a:pt x="0" y="0"/>
                </a:moveTo>
                <a:lnTo>
                  <a:pt x="1411411" y="0"/>
                </a:lnTo>
                <a:lnTo>
                  <a:pt x="1411411" y="1991098"/>
                </a:lnTo>
                <a:lnTo>
                  <a:pt x="0" y="1991098"/>
                </a:lnTo>
                <a:lnTo>
                  <a:pt x="0" y="0"/>
                </a:lnTo>
                <a:close/>
              </a:path>
            </a:pathLst>
          </a:custGeom>
          <a:blipFill>
            <a:blip r:embed="rId5"/>
            <a:stretch>
              <a:fillRect l="-157691" t="-10565" r="-360404" b="-16564"/>
            </a:stretch>
          </a:blipFill>
        </p:spPr>
      </p:sp>
      <p:sp>
        <p:nvSpPr>
          <p:cNvPr id="5" name="AutoShape 5"/>
          <p:cNvSpPr/>
          <p:nvPr/>
        </p:nvSpPr>
        <p:spPr>
          <a:xfrm>
            <a:off x="5458013" y="1326866"/>
            <a:ext cx="1687123" cy="1774261"/>
          </a:xfrm>
          <a:prstGeom prst="rect">
            <a:avLst/>
          </a:prstGeom>
          <a:solidFill>
            <a:srgbClr val="D7D402"/>
          </a:solidFill>
        </p:spPr>
      </p:sp>
      <p:pic>
        <p:nvPicPr>
          <p:cNvPr id="18" name="Picture 10" descr="Seintinelles - Mobiliser votre entourage">
            <a:extLst>
              <a:ext uri="{FF2B5EF4-FFF2-40B4-BE49-F238E27FC236}">
                <a16:creationId xmlns:a16="http://schemas.microsoft.com/office/drawing/2014/main" id="{FEA280E8-686C-4FC2-8CEC-5B34F8745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2023" y="8056584"/>
            <a:ext cx="3133621" cy="6645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Cancéropôle Lyon Auvergne Rhône-Alpes (CLARA) | Thellie">
            <a:extLst>
              <a:ext uri="{FF2B5EF4-FFF2-40B4-BE49-F238E27FC236}">
                <a16:creationId xmlns:a16="http://schemas.microsoft.com/office/drawing/2014/main" id="{3F2DD4B9-0D66-4D7B-B5A1-5B05E96A0C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54200" y="7799831"/>
            <a:ext cx="1367536" cy="136753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7118343-E6D0-4DD4-B008-52FDF573046B}"/>
              </a:ext>
            </a:extLst>
          </p:cNvPr>
          <p:cNvPicPr>
            <a:picLocks noChangeAspect="1"/>
          </p:cNvPicPr>
          <p:nvPr/>
        </p:nvPicPr>
        <p:blipFill>
          <a:blip r:embed="rId8"/>
          <a:stretch>
            <a:fillRect/>
          </a:stretch>
        </p:blipFill>
        <p:spPr>
          <a:xfrm>
            <a:off x="11682509" y="7799831"/>
            <a:ext cx="2490692" cy="1245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141" y="0"/>
            <a:ext cx="5300741" cy="10287000"/>
          </a:xfrm>
          <a:prstGeom prst="rect">
            <a:avLst/>
          </a:prstGeom>
          <a:solidFill>
            <a:srgbClr val="EFEFEF"/>
          </a:solidFill>
        </p:spPr>
      </p:sp>
      <p:sp>
        <p:nvSpPr>
          <p:cNvPr id="3" name="TextBox 3"/>
          <p:cNvSpPr txBox="1"/>
          <p:nvPr/>
        </p:nvSpPr>
        <p:spPr>
          <a:xfrm>
            <a:off x="868296" y="2096512"/>
            <a:ext cx="3988725" cy="6093976"/>
          </a:xfrm>
          <a:prstGeom prst="rect">
            <a:avLst/>
          </a:prstGeom>
        </p:spPr>
        <p:txBody>
          <a:bodyPr wrap="square" lIns="0" tIns="0" rIns="0" bIns="0" rtlCol="0" anchor="t">
            <a:spAutoFit/>
          </a:bodyPr>
          <a:lstStyle/>
          <a:p>
            <a:pPr algn="ctr"/>
            <a:r>
              <a:rPr lang="fr-FR" sz="3600" b="1" u="sng" dirty="0">
                <a:solidFill>
                  <a:schemeClr val="accent5">
                    <a:lumMod val="75000"/>
                  </a:schemeClr>
                </a:solidFill>
                <a:latin typeface="Arial" panose="020B0604020202020204" pitchFamily="34" charset="0"/>
                <a:cs typeface="Arial" panose="020B0604020202020204" pitchFamily="34" charset="0"/>
              </a:rPr>
              <a:t>Objectif</a:t>
            </a:r>
            <a:r>
              <a:rPr lang="fr-FR" sz="3600" b="1" dirty="0">
                <a:solidFill>
                  <a:schemeClr val="accent5">
                    <a:lumMod val="75000"/>
                  </a:schemeClr>
                </a:solidFill>
                <a:latin typeface="Arial" panose="020B0604020202020204" pitchFamily="34" charset="0"/>
                <a:cs typeface="Arial" panose="020B0604020202020204" pitchFamily="34" charset="0"/>
              </a:rPr>
              <a:t> : appréhender et comprendre le vécu émotionnel et savoir le prendre en compte lors de la construction d’un projet de recherche communautaire</a:t>
            </a:r>
          </a:p>
        </p:txBody>
      </p:sp>
      <p:sp>
        <p:nvSpPr>
          <p:cNvPr id="4" name="TextBox 4"/>
          <p:cNvSpPr txBox="1"/>
          <p:nvPr/>
        </p:nvSpPr>
        <p:spPr>
          <a:xfrm>
            <a:off x="6781800" y="266059"/>
            <a:ext cx="10371422" cy="1231106"/>
          </a:xfrm>
          <a:prstGeom prst="rect">
            <a:avLst/>
          </a:prstGeom>
        </p:spPr>
        <p:txBody>
          <a:bodyPr wrap="square" lIns="0" tIns="0" rIns="0" bIns="0" rtlCol="0" anchor="t">
            <a:spAutoFit/>
          </a:bodyPr>
          <a:lstStyle/>
          <a:p>
            <a:pPr algn="ctr"/>
            <a:r>
              <a:rPr lang="en-US" sz="4000" dirty="0">
                <a:solidFill>
                  <a:srgbClr val="3F0586"/>
                </a:solidFill>
                <a:latin typeface="Cardo Bold"/>
              </a:rPr>
              <a:t>ENJEUX EMOTIONNELS EN RECHERCHE COMMUNAUTAIRE</a:t>
            </a:r>
          </a:p>
        </p:txBody>
      </p:sp>
      <p:grpSp>
        <p:nvGrpSpPr>
          <p:cNvPr id="5" name="Group 5"/>
          <p:cNvGrpSpPr/>
          <p:nvPr/>
        </p:nvGrpSpPr>
        <p:grpSpPr>
          <a:xfrm>
            <a:off x="5181601" y="1497165"/>
            <a:ext cx="13106400" cy="8789835"/>
            <a:chOff x="0" y="0"/>
            <a:chExt cx="4234944" cy="642828"/>
          </a:xfrm>
        </p:grpSpPr>
        <p:sp>
          <p:nvSpPr>
            <p:cNvPr id="6" name="Freeform 6"/>
            <p:cNvSpPr/>
            <p:nvPr/>
          </p:nvSpPr>
          <p:spPr>
            <a:xfrm>
              <a:off x="0" y="0"/>
              <a:ext cx="4234944" cy="642828"/>
            </a:xfrm>
            <a:custGeom>
              <a:avLst/>
              <a:gdLst/>
              <a:ahLst/>
              <a:cxnLst/>
              <a:rect l="l" t="t" r="r" b="b"/>
              <a:pathLst>
                <a:path w="4234944" h="642828">
                  <a:moveTo>
                    <a:pt x="0" y="0"/>
                  </a:moveTo>
                  <a:lnTo>
                    <a:pt x="4234944" y="0"/>
                  </a:lnTo>
                  <a:lnTo>
                    <a:pt x="4234944" y="642828"/>
                  </a:lnTo>
                  <a:lnTo>
                    <a:pt x="0" y="642828"/>
                  </a:lnTo>
                  <a:close/>
                </a:path>
              </a:pathLst>
            </a:custGeom>
            <a:solidFill>
              <a:srgbClr val="5E4A7F">
                <a:alpha val="33725"/>
              </a:srgbClr>
            </a:solidFill>
          </p:spPr>
        </p:sp>
      </p:grpSp>
      <p:grpSp>
        <p:nvGrpSpPr>
          <p:cNvPr id="16" name="Group 12">
            <a:extLst>
              <a:ext uri="{FF2B5EF4-FFF2-40B4-BE49-F238E27FC236}">
                <a16:creationId xmlns:a16="http://schemas.microsoft.com/office/drawing/2014/main" id="{F2426308-7FEE-4F5E-AA28-83678517C426}"/>
              </a:ext>
            </a:extLst>
          </p:cNvPr>
          <p:cNvGrpSpPr/>
          <p:nvPr/>
        </p:nvGrpSpPr>
        <p:grpSpPr>
          <a:xfrm>
            <a:off x="0" y="0"/>
            <a:ext cx="471487" cy="10287000"/>
            <a:chOff x="0" y="0"/>
            <a:chExt cx="1257300" cy="13716000"/>
          </a:xfrm>
        </p:grpSpPr>
        <p:pic>
          <p:nvPicPr>
            <p:cNvPr id="17" name="Picture 13">
              <a:extLst>
                <a:ext uri="{FF2B5EF4-FFF2-40B4-BE49-F238E27FC236}">
                  <a16:creationId xmlns:a16="http://schemas.microsoft.com/office/drawing/2014/main" id="{A102B298-EB28-44B8-9C36-B9A950865514}"/>
                </a:ext>
              </a:extLst>
            </p:cNvPr>
            <p:cNvPicPr>
              <a:picLocks noChangeAspect="1"/>
            </p:cNvPicPr>
            <p:nvPr/>
          </p:nvPicPr>
          <p:blipFill>
            <a:blip r:embed="rId3"/>
            <a:srcRect l="47421" r="47421"/>
            <a:stretch>
              <a:fillRect/>
            </a:stretch>
          </p:blipFill>
          <p:spPr>
            <a:xfrm>
              <a:off x="0" y="0"/>
              <a:ext cx="1257300" cy="13716000"/>
            </a:xfrm>
            <a:prstGeom prst="rect">
              <a:avLst/>
            </a:prstGeom>
          </p:spPr>
        </p:pic>
      </p:grpSp>
      <p:sp>
        <p:nvSpPr>
          <p:cNvPr id="9" name="Rectangle 8">
            <a:extLst>
              <a:ext uri="{FF2B5EF4-FFF2-40B4-BE49-F238E27FC236}">
                <a16:creationId xmlns:a16="http://schemas.microsoft.com/office/drawing/2014/main" id="{9A7852B5-BD7B-40B9-96A2-0DC6ADEFD0B0}"/>
              </a:ext>
            </a:extLst>
          </p:cNvPr>
          <p:cNvSpPr/>
          <p:nvPr/>
        </p:nvSpPr>
        <p:spPr>
          <a:xfrm>
            <a:off x="4857021" y="1961022"/>
            <a:ext cx="13430978" cy="7587333"/>
          </a:xfrm>
          <a:prstGeom prst="rect">
            <a:avLst/>
          </a:prstGeom>
        </p:spPr>
        <p:txBody>
          <a:bodyPr wrap="square">
            <a:spAutoFit/>
          </a:bodyPr>
          <a:lstStyle/>
          <a:p>
            <a:pPr marL="600203" lvl="1" indent="-300101" algn="just">
              <a:lnSpc>
                <a:spcPct val="120000"/>
              </a:lnSpc>
              <a:buFont typeface="Arial"/>
              <a:buChar char="•"/>
            </a:pPr>
            <a:r>
              <a:rPr lang="fr-FR" sz="3200" b="1" dirty="0"/>
              <a:t>Emotions</a:t>
            </a:r>
            <a:r>
              <a:rPr lang="fr-FR" sz="3200" dirty="0"/>
              <a:t> : expérience intérieure (évaluation personnelle d’un évènement) </a:t>
            </a:r>
            <a:r>
              <a:rPr lang="fr-FR" sz="3200" dirty="0">
                <a:cs typeface="Times New Roman" panose="02020603050405020304" pitchFamily="18" charset="0"/>
              </a:rPr>
              <a:t>→</a:t>
            </a:r>
            <a:r>
              <a:rPr lang="fr-FR" sz="3200" dirty="0"/>
              <a:t> réactions psychophysiologiques propres à chacun </a:t>
            </a:r>
            <a:r>
              <a:rPr lang="fr-FR" sz="2400" dirty="0"/>
              <a:t>(Cuisinier, 2016)</a:t>
            </a:r>
            <a:endParaRPr lang="fr-FR" sz="2400" b="1" dirty="0">
              <a:cs typeface="Arial" panose="020B0604020202020204" pitchFamily="34" charset="0"/>
            </a:endParaRPr>
          </a:p>
          <a:p>
            <a:pPr marL="600203" lvl="1" indent="-300101" algn="just">
              <a:lnSpc>
                <a:spcPct val="120000"/>
              </a:lnSpc>
              <a:buFont typeface="Arial"/>
              <a:buChar char="•"/>
            </a:pPr>
            <a:r>
              <a:rPr lang="fr-FR" sz="3200" b="1" dirty="0">
                <a:cs typeface="Arial" panose="020B0604020202020204" pitchFamily="34" charset="0"/>
              </a:rPr>
              <a:t>Peu d’études </a:t>
            </a:r>
            <a:r>
              <a:rPr lang="fr-FR" sz="3200" dirty="0">
                <a:cs typeface="Arial" panose="020B0604020202020204" pitchFamily="34" charset="0"/>
              </a:rPr>
              <a:t>sur les enjeux émotionnels en recherche communautaire</a:t>
            </a:r>
          </a:p>
          <a:p>
            <a:pPr marL="600203" lvl="1" indent="-300101" algn="just">
              <a:lnSpc>
                <a:spcPct val="120000"/>
              </a:lnSpc>
              <a:buFont typeface="Arial"/>
              <a:buChar char="•"/>
            </a:pPr>
            <a:r>
              <a:rPr lang="fr-FR" sz="3200" b="1" dirty="0">
                <a:cs typeface="Arial" panose="020B0604020202020204" pitchFamily="34" charset="0"/>
              </a:rPr>
              <a:t>Recherches participatives</a:t>
            </a:r>
            <a:r>
              <a:rPr lang="fr-FR" sz="3200" dirty="0">
                <a:cs typeface="Arial" panose="020B0604020202020204" pitchFamily="34" charset="0"/>
              </a:rPr>
              <a:t> : niveau d’engagement élevé et naissance de tensions émotionnelles </a:t>
            </a:r>
            <a:r>
              <a:rPr lang="fr-FR" sz="2400" dirty="0">
                <a:cs typeface="Arial" panose="020B0604020202020204" pitchFamily="34" charset="0"/>
              </a:rPr>
              <a:t>(Binot-Herder, 2021)</a:t>
            </a:r>
          </a:p>
          <a:p>
            <a:pPr marL="600203" lvl="1" indent="-300101" algn="just">
              <a:lnSpc>
                <a:spcPct val="120000"/>
              </a:lnSpc>
              <a:buFont typeface="Arial"/>
              <a:buChar char="•"/>
            </a:pPr>
            <a:r>
              <a:rPr lang="fr-FR" sz="3200" b="1" dirty="0">
                <a:cs typeface="Arial" panose="020B0604020202020204" pitchFamily="34" charset="0"/>
              </a:rPr>
              <a:t>Les émotions</a:t>
            </a:r>
            <a:r>
              <a:rPr lang="fr-FR" sz="3200" dirty="0">
                <a:cs typeface="Arial" panose="020B0604020202020204" pitchFamily="34" charset="0"/>
              </a:rPr>
              <a:t> : facteurs de blocage   </a:t>
            </a:r>
            <a:r>
              <a:rPr lang="fr-FR" sz="2400" dirty="0">
                <a:cs typeface="Arial" panose="020B0604020202020204" pitchFamily="34" charset="0"/>
              </a:rPr>
              <a:t>(Bernard, </a:t>
            </a:r>
            <a:r>
              <a:rPr lang="fr-FR" sz="2400" dirty="0" err="1">
                <a:cs typeface="Arial" panose="020B0604020202020204" pitchFamily="34" charset="0"/>
              </a:rPr>
              <a:t>Besombes</a:t>
            </a:r>
            <a:r>
              <a:rPr lang="fr-FR" sz="2400" dirty="0">
                <a:cs typeface="Arial" panose="020B0604020202020204" pitchFamily="34" charset="0"/>
              </a:rPr>
              <a:t> et al., 2019)</a:t>
            </a:r>
          </a:p>
          <a:p>
            <a:pPr marL="600203" lvl="1" indent="-300101" algn="just">
              <a:lnSpc>
                <a:spcPct val="120000"/>
              </a:lnSpc>
              <a:buFont typeface="Arial"/>
              <a:buChar char="•"/>
            </a:pPr>
            <a:r>
              <a:rPr lang="fr-FR" sz="3200" b="1" dirty="0">
                <a:cs typeface="Arial" panose="020B0604020202020204" pitchFamily="34" charset="0"/>
              </a:rPr>
              <a:t>Mobiliser l’expérience vécue</a:t>
            </a:r>
            <a:r>
              <a:rPr lang="fr-FR" sz="3200" dirty="0">
                <a:cs typeface="Arial" panose="020B0604020202020204" pitchFamily="34" charset="0"/>
              </a:rPr>
              <a:t> : émotions difficiles et difficulté à séparer son propre vécu de celui des </a:t>
            </a:r>
            <a:r>
              <a:rPr lang="fr-FR" sz="3200" dirty="0" err="1">
                <a:ea typeface="Times New Roman" panose="02020603050405020304" pitchFamily="18" charset="0"/>
                <a:cs typeface="Arial" panose="020B0604020202020204" pitchFamily="34" charset="0"/>
              </a:rPr>
              <a:t>participant</a:t>
            </a:r>
            <a:r>
              <a:rPr lang="fr-FR" sz="3200" dirty="0" err="1">
                <a:cs typeface="Arial" panose="020B0604020202020204" pitchFamily="34" charset="0"/>
              </a:rPr>
              <a:t>·e</a:t>
            </a:r>
            <a:r>
              <a:rPr lang="fr-FR" sz="3200" dirty="0" err="1">
                <a:ea typeface="Times New Roman" panose="02020603050405020304" pitchFamily="18" charset="0"/>
                <a:cs typeface="Arial" panose="020B0604020202020204" pitchFamily="34" charset="0"/>
              </a:rPr>
              <a:t>s</a:t>
            </a:r>
            <a:r>
              <a:rPr lang="fr-FR" sz="3200" dirty="0">
                <a:cs typeface="Arial" panose="020B0604020202020204" pitchFamily="34" charset="0"/>
              </a:rPr>
              <a:t> </a:t>
            </a:r>
            <a:r>
              <a:rPr lang="fr-FR" sz="2400" dirty="0">
                <a:cs typeface="Arial" panose="020B0604020202020204" pitchFamily="34" charset="0"/>
              </a:rPr>
              <a:t>(</a:t>
            </a:r>
            <a:r>
              <a:rPr lang="fr-FR" sz="2400" dirty="0" err="1">
                <a:cs typeface="Arial" panose="020B0604020202020204" pitchFamily="34" charset="0"/>
              </a:rPr>
              <a:t>Ibáñez</a:t>
            </a:r>
            <a:r>
              <a:rPr lang="fr-FR" sz="2400" dirty="0">
                <a:cs typeface="Arial" panose="020B0604020202020204" pitchFamily="34" charset="0"/>
              </a:rPr>
              <a:t>-Carrasco, Watson &amp; Tavares, 2019)</a:t>
            </a:r>
          </a:p>
          <a:p>
            <a:pPr marL="600203" lvl="1" indent="-300101" algn="just">
              <a:lnSpc>
                <a:spcPct val="120000"/>
              </a:lnSpc>
              <a:buFont typeface="Arial"/>
              <a:buChar char="•"/>
            </a:pPr>
            <a:r>
              <a:rPr lang="fr-FR" sz="3200" b="1" dirty="0">
                <a:cs typeface="Arial" panose="020B0604020202020204" pitchFamily="34" charset="0"/>
              </a:rPr>
              <a:t>Objet d’étude </a:t>
            </a:r>
            <a:r>
              <a:rPr lang="fr-FR" sz="3200" b="1" dirty="0">
                <a:cs typeface="Times New Roman" panose="02020603050405020304" pitchFamily="18" charset="0"/>
              </a:rPr>
              <a:t>→ émotions</a:t>
            </a:r>
            <a:r>
              <a:rPr lang="fr-FR" sz="3200" b="1" dirty="0">
                <a:cs typeface="Arial" panose="020B0604020202020204" pitchFamily="34" charset="0"/>
              </a:rPr>
              <a:t> </a:t>
            </a:r>
            <a:r>
              <a:rPr lang="fr-FR" sz="3200" dirty="0">
                <a:cs typeface="Arial" panose="020B0604020202020204" pitchFamily="34" charset="0"/>
              </a:rPr>
              <a:t>: resurgir lors des entretiens de recherche </a:t>
            </a:r>
            <a:r>
              <a:rPr lang="fr-FR" sz="2400" dirty="0">
                <a:cs typeface="Arial" panose="020B0604020202020204" pitchFamily="34" charset="0"/>
              </a:rPr>
              <a:t>(Demange, Henry et Préau, 2012)</a:t>
            </a:r>
          </a:p>
          <a:p>
            <a:pPr marL="600203" lvl="1" indent="-300101" algn="just">
              <a:lnSpc>
                <a:spcPct val="120000"/>
              </a:lnSpc>
              <a:buFont typeface="Arial"/>
              <a:buChar char="•"/>
            </a:pPr>
            <a:r>
              <a:rPr lang="fr-FR" sz="3200" b="1" dirty="0"/>
              <a:t>Avantages personnels </a:t>
            </a:r>
            <a:r>
              <a:rPr lang="fr-FR" sz="3200" dirty="0"/>
              <a:t>: </a:t>
            </a:r>
            <a:r>
              <a:rPr lang="fr-FR" sz="3200" b="1" dirty="0"/>
              <a:t>sentiment accru d'habilitation </a:t>
            </a:r>
            <a:r>
              <a:rPr lang="fr-FR" sz="3200" dirty="0"/>
              <a:t>(être capable et motivé à agir dans son milieu) </a:t>
            </a:r>
            <a:r>
              <a:rPr lang="fr-FR" sz="2400" dirty="0"/>
              <a:t>(Brett et al., 2014)</a:t>
            </a:r>
            <a:endParaRPr lang="fr-FR" sz="2400" dirty="0">
              <a:cs typeface="Arial" panose="020B0604020202020204" pitchFamily="34" charset="0"/>
            </a:endParaRPr>
          </a:p>
          <a:p>
            <a:pPr marL="600203" lvl="1" indent="-300101" algn="just">
              <a:lnSpc>
                <a:spcPct val="120000"/>
              </a:lnSpc>
              <a:buFont typeface="Arial"/>
              <a:buChar char="•"/>
            </a:pPr>
            <a:r>
              <a:rPr lang="fr-FR" sz="3200" b="1" dirty="0">
                <a:cs typeface="Arial" panose="020B0604020202020204" pitchFamily="34" charset="0"/>
              </a:rPr>
              <a:t>Attribut propre à la recherche participative</a:t>
            </a:r>
            <a:r>
              <a:rPr lang="fr-FR" sz="3200" dirty="0">
                <a:cs typeface="Arial" panose="020B0604020202020204" pitchFamily="34" charset="0"/>
              </a:rPr>
              <a:t> </a:t>
            </a:r>
            <a:r>
              <a:rPr lang="fr-FR" sz="2400" dirty="0">
                <a:cs typeface="Arial" panose="020B0604020202020204" pitchFamily="34" charset="0"/>
              </a:rPr>
              <a:t>(René, 2022)</a:t>
            </a:r>
            <a:endParaRPr lang="fr-FR" sz="2400" b="1" dirty="0">
              <a:cs typeface="Arial" panose="020B0604020202020204" pitchFamily="34" charset="0"/>
            </a:endParaRPr>
          </a:p>
        </p:txBody>
      </p:sp>
      <p:grpSp>
        <p:nvGrpSpPr>
          <p:cNvPr id="18" name="Group 2">
            <a:extLst>
              <a:ext uri="{FF2B5EF4-FFF2-40B4-BE49-F238E27FC236}">
                <a16:creationId xmlns:a16="http://schemas.microsoft.com/office/drawing/2014/main" id="{B66FA2C5-7759-47F9-8D5A-7BD3C87D0FC2}"/>
              </a:ext>
            </a:extLst>
          </p:cNvPr>
          <p:cNvGrpSpPr/>
          <p:nvPr/>
        </p:nvGrpSpPr>
        <p:grpSpPr>
          <a:xfrm>
            <a:off x="454296" y="9548355"/>
            <a:ext cx="828000" cy="720000"/>
            <a:chOff x="0" y="0"/>
            <a:chExt cx="1364420" cy="1295697"/>
          </a:xfrm>
        </p:grpSpPr>
        <p:sp>
          <p:nvSpPr>
            <p:cNvPr id="19" name="Freeform 3">
              <a:extLst>
                <a:ext uri="{FF2B5EF4-FFF2-40B4-BE49-F238E27FC236}">
                  <a16:creationId xmlns:a16="http://schemas.microsoft.com/office/drawing/2014/main" id="{4918AC43-1653-475B-B5FE-AD93CE26121E}"/>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4">
              <a:extLst>
                <a:ext uri="{FF2B5EF4-FFF2-40B4-BE49-F238E27FC236}">
                  <a16:creationId xmlns:a16="http://schemas.microsoft.com/office/drawing/2014/main" id="{0E93C9B5-DE22-4A9D-BB9D-0D03EDB9A49E}"/>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9/17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p:nvPr/>
        </p:nvSpPr>
        <p:spPr>
          <a:xfrm>
            <a:off x="16584907" y="0"/>
            <a:ext cx="1703093" cy="10287000"/>
          </a:xfrm>
          <a:prstGeom prst="rect">
            <a:avLst/>
          </a:prstGeom>
          <a:solidFill>
            <a:srgbClr val="EFEFEF"/>
          </a:solidFill>
        </p:spPr>
      </p:sp>
      <p:grpSp>
        <p:nvGrpSpPr>
          <p:cNvPr id="3" name="Group 3"/>
          <p:cNvGrpSpPr/>
          <p:nvPr/>
        </p:nvGrpSpPr>
        <p:grpSpPr>
          <a:xfrm>
            <a:off x="16584907" y="0"/>
            <a:ext cx="1703093" cy="10287000"/>
            <a:chOff x="0" y="0"/>
            <a:chExt cx="2270790" cy="13716000"/>
          </a:xfrm>
        </p:grpSpPr>
        <p:pic>
          <p:nvPicPr>
            <p:cNvPr id="4" name="Picture 4"/>
            <p:cNvPicPr>
              <a:picLocks noChangeAspect="1"/>
            </p:cNvPicPr>
            <p:nvPr/>
          </p:nvPicPr>
          <p:blipFill>
            <a:blip r:embed="rId4"/>
            <a:srcRect l="45343" r="45343"/>
            <a:stretch>
              <a:fillRect/>
            </a:stretch>
          </p:blipFill>
          <p:spPr>
            <a:xfrm>
              <a:off x="0" y="0"/>
              <a:ext cx="2270790" cy="13716000"/>
            </a:xfrm>
            <a:prstGeom prst="rect">
              <a:avLst/>
            </a:prstGeom>
          </p:spPr>
        </p:pic>
      </p:grpSp>
      <p:sp>
        <p:nvSpPr>
          <p:cNvPr id="5" name="TextBox 5"/>
          <p:cNvSpPr txBox="1"/>
          <p:nvPr/>
        </p:nvSpPr>
        <p:spPr>
          <a:xfrm>
            <a:off x="353754" y="526292"/>
            <a:ext cx="16917706" cy="615553"/>
          </a:xfrm>
          <a:prstGeom prst="rect">
            <a:avLst/>
          </a:prstGeom>
        </p:spPr>
        <p:txBody>
          <a:bodyPr wrap="square" lIns="0" tIns="0" rIns="0" bIns="0" rtlCol="0" anchor="t">
            <a:spAutoFit/>
          </a:bodyPr>
          <a:lstStyle/>
          <a:p>
            <a:r>
              <a:rPr lang="en-US" sz="4000" dirty="0">
                <a:solidFill>
                  <a:srgbClr val="3F0586"/>
                </a:solidFill>
                <a:latin typeface="Cardo Bold"/>
              </a:rPr>
              <a:t>ENJEUX EMOTIONNELS EN RECHERCHE COMMUNAUTAIRE</a:t>
            </a:r>
          </a:p>
        </p:txBody>
      </p:sp>
      <p:sp>
        <p:nvSpPr>
          <p:cNvPr id="16" name="TextBox 6">
            <a:extLst>
              <a:ext uri="{FF2B5EF4-FFF2-40B4-BE49-F238E27FC236}">
                <a16:creationId xmlns:a16="http://schemas.microsoft.com/office/drawing/2014/main" id="{B5A46042-53C6-44CC-8015-5771BAD1C46F}"/>
              </a:ext>
            </a:extLst>
          </p:cNvPr>
          <p:cNvSpPr txBox="1"/>
          <p:nvPr/>
        </p:nvSpPr>
        <p:spPr>
          <a:xfrm>
            <a:off x="762000" y="1576070"/>
            <a:ext cx="14522051" cy="923330"/>
          </a:xfrm>
          <a:prstGeom prst="rect">
            <a:avLst/>
          </a:prstGeom>
        </p:spPr>
        <p:txBody>
          <a:bodyPr wrap="square" lIns="0" tIns="0" rIns="0" bIns="0" rtlCol="0" anchor="t">
            <a:spAutoFit/>
          </a:bodyPr>
          <a:lstStyle/>
          <a:p>
            <a:pPr>
              <a:lnSpc>
                <a:spcPct val="100000"/>
              </a:lnSpc>
              <a:spcBef>
                <a:spcPts val="0"/>
              </a:spcBef>
            </a:pPr>
            <a:r>
              <a:rPr lang="fr-FR" sz="3200" dirty="0">
                <a:cs typeface="Arial" panose="020B0604020202020204" pitchFamily="34" charset="0"/>
              </a:rPr>
              <a:t>Participation sur la </a:t>
            </a:r>
            <a:r>
              <a:rPr lang="fr-FR" sz="3200" b="1" u="sng" dirty="0">
                <a:cs typeface="Arial" panose="020B0604020202020204" pitchFamily="34" charset="0"/>
              </a:rPr>
              <a:t>base du volontariat</a:t>
            </a:r>
            <a:r>
              <a:rPr lang="fr-FR" sz="3200" b="1" dirty="0">
                <a:cs typeface="Arial" panose="020B0604020202020204" pitchFamily="34" charset="0"/>
              </a:rPr>
              <a:t> </a:t>
            </a:r>
            <a:r>
              <a:rPr lang="fr-FR" sz="3200" dirty="0">
                <a:cs typeface="Arial" panose="020B0604020202020204" pitchFamily="34" charset="0"/>
              </a:rPr>
              <a:t>et selon plusieurs </a:t>
            </a:r>
            <a:r>
              <a:rPr lang="fr-FR" sz="3200" b="1" u="sng" dirty="0">
                <a:cs typeface="Arial" panose="020B0604020202020204" pitchFamily="34" charset="0"/>
              </a:rPr>
              <a:t>niveaux d’implication</a:t>
            </a:r>
            <a:r>
              <a:rPr lang="fr-FR" sz="3200" b="1" dirty="0">
                <a:cs typeface="Arial" panose="020B0604020202020204" pitchFamily="34" charset="0"/>
              </a:rPr>
              <a:t> </a:t>
            </a:r>
            <a:r>
              <a:rPr lang="fr-FR" sz="3200" dirty="0">
                <a:cs typeface="Arial" panose="020B0604020202020204" pitchFamily="34" charset="0"/>
              </a:rPr>
              <a:t>! </a:t>
            </a:r>
          </a:p>
          <a:p>
            <a:r>
              <a:rPr lang="fr-FR" sz="2800" dirty="0">
                <a:cs typeface="Arial" panose="020B0604020202020204" pitchFamily="34" charset="0"/>
              </a:rPr>
              <a:t>→ </a:t>
            </a:r>
            <a:r>
              <a:rPr lang="fr-FR" sz="2800" b="1" dirty="0">
                <a:cs typeface="Arial" panose="020B0604020202020204" pitchFamily="34" charset="0"/>
              </a:rPr>
              <a:t>Respect des contraintes et des différentes temporalités </a:t>
            </a:r>
            <a:r>
              <a:rPr lang="fr-FR" sz="2800" dirty="0">
                <a:cs typeface="Arial" panose="020B0604020202020204" pitchFamily="34" charset="0"/>
              </a:rPr>
              <a:t>qui traversent les patientes-chercheuses</a:t>
            </a:r>
            <a:endParaRPr lang="en-US" sz="2800" dirty="0">
              <a:solidFill>
                <a:srgbClr val="201F1F"/>
              </a:solidFill>
            </a:endParaRPr>
          </a:p>
        </p:txBody>
      </p:sp>
      <p:pic>
        <p:nvPicPr>
          <p:cNvPr id="12" name="Image 11">
            <a:extLst>
              <a:ext uri="{FF2B5EF4-FFF2-40B4-BE49-F238E27FC236}">
                <a16:creationId xmlns:a16="http://schemas.microsoft.com/office/drawing/2014/main" id="{A39E3287-4671-4EBC-A117-DEDDD24B7AC8}"/>
              </a:ext>
            </a:extLst>
          </p:cNvPr>
          <p:cNvPicPr>
            <a:picLocks noChangeAspect="1"/>
          </p:cNvPicPr>
          <p:nvPr/>
        </p:nvPicPr>
        <p:blipFill>
          <a:blip r:embed="rId5"/>
          <a:stretch>
            <a:fillRect/>
          </a:stretch>
        </p:blipFill>
        <p:spPr>
          <a:xfrm>
            <a:off x="379694" y="2933626"/>
            <a:ext cx="16104305" cy="6827082"/>
          </a:xfrm>
          <a:prstGeom prst="rect">
            <a:avLst/>
          </a:prstGeom>
        </p:spPr>
      </p:pic>
      <p:grpSp>
        <p:nvGrpSpPr>
          <p:cNvPr id="13" name="Group 2">
            <a:extLst>
              <a:ext uri="{FF2B5EF4-FFF2-40B4-BE49-F238E27FC236}">
                <a16:creationId xmlns:a16="http://schemas.microsoft.com/office/drawing/2014/main" id="{CF3F1AE6-48F9-48D4-AF42-22B771C0AC3E}"/>
              </a:ext>
            </a:extLst>
          </p:cNvPr>
          <p:cNvGrpSpPr/>
          <p:nvPr/>
        </p:nvGrpSpPr>
        <p:grpSpPr>
          <a:xfrm>
            <a:off x="15706453" y="9444423"/>
            <a:ext cx="828000" cy="720000"/>
            <a:chOff x="0" y="0"/>
            <a:chExt cx="1364420" cy="1295697"/>
          </a:xfrm>
        </p:grpSpPr>
        <p:sp>
          <p:nvSpPr>
            <p:cNvPr id="14" name="Freeform 3">
              <a:extLst>
                <a:ext uri="{FF2B5EF4-FFF2-40B4-BE49-F238E27FC236}">
                  <a16:creationId xmlns:a16="http://schemas.microsoft.com/office/drawing/2014/main" id="{F68060FD-E81A-4954-B17E-F2F605775FA7}"/>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4">
              <a:extLst>
                <a:ext uri="{FF2B5EF4-FFF2-40B4-BE49-F238E27FC236}">
                  <a16:creationId xmlns:a16="http://schemas.microsoft.com/office/drawing/2014/main" id="{701FAF53-3266-4D5A-B767-943C5388C99C}"/>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10/17</a:t>
              </a:r>
            </a:p>
          </p:txBody>
        </p:sp>
      </p:grpSp>
    </p:spTree>
    <p:extLst>
      <p:ext uri="{BB962C8B-B14F-4D97-AF65-F5344CB8AC3E}">
        <p14:creationId xmlns:p14="http://schemas.microsoft.com/office/powerpoint/2010/main" val="363725378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89D5B0D7-1BF0-4799-ABB1-93426117A76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Lst>
          </a:blip>
          <a:srcRect l="18819" r="53449" b="31314"/>
          <a:stretch/>
        </p:blipFill>
        <p:spPr>
          <a:xfrm>
            <a:off x="525985" y="1656235"/>
            <a:ext cx="5235932" cy="5299347"/>
          </a:xfrm>
          <a:prstGeom prst="rect">
            <a:avLst/>
          </a:prstGeom>
          <a:ln w="38100">
            <a:noFill/>
          </a:ln>
        </p:spPr>
      </p:pic>
      <p:sp>
        <p:nvSpPr>
          <p:cNvPr id="20" name="Rectangle 19">
            <a:extLst>
              <a:ext uri="{FF2B5EF4-FFF2-40B4-BE49-F238E27FC236}">
                <a16:creationId xmlns:a16="http://schemas.microsoft.com/office/drawing/2014/main" id="{73DE7C15-F10B-4ECE-AA8E-AC6CD3C717E0}"/>
              </a:ext>
            </a:extLst>
          </p:cNvPr>
          <p:cNvSpPr/>
          <p:nvPr/>
        </p:nvSpPr>
        <p:spPr>
          <a:xfrm>
            <a:off x="1209100" y="6173871"/>
            <a:ext cx="4038600" cy="2506128"/>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2" name="AutoShape 2"/>
          <p:cNvSpPr/>
          <p:nvPr/>
        </p:nvSpPr>
        <p:spPr>
          <a:xfrm>
            <a:off x="16584907" y="0"/>
            <a:ext cx="1703093" cy="10287000"/>
          </a:xfrm>
          <a:prstGeom prst="rect">
            <a:avLst/>
          </a:prstGeom>
          <a:solidFill>
            <a:srgbClr val="EFEFEF"/>
          </a:solidFill>
        </p:spPr>
      </p:sp>
      <p:grpSp>
        <p:nvGrpSpPr>
          <p:cNvPr id="3" name="Group 3"/>
          <p:cNvGrpSpPr/>
          <p:nvPr/>
        </p:nvGrpSpPr>
        <p:grpSpPr>
          <a:xfrm>
            <a:off x="16584907" y="0"/>
            <a:ext cx="1703093" cy="10287000"/>
            <a:chOff x="0" y="0"/>
            <a:chExt cx="2270790" cy="13716000"/>
          </a:xfrm>
        </p:grpSpPr>
        <p:pic>
          <p:nvPicPr>
            <p:cNvPr id="4" name="Picture 4"/>
            <p:cNvPicPr>
              <a:picLocks noChangeAspect="1"/>
            </p:cNvPicPr>
            <p:nvPr/>
          </p:nvPicPr>
          <p:blipFill>
            <a:blip r:embed="rId6"/>
            <a:srcRect l="45343" r="45343"/>
            <a:stretch>
              <a:fillRect/>
            </a:stretch>
          </p:blipFill>
          <p:spPr>
            <a:xfrm>
              <a:off x="0" y="0"/>
              <a:ext cx="2270790" cy="13716000"/>
            </a:xfrm>
            <a:prstGeom prst="rect">
              <a:avLst/>
            </a:prstGeom>
          </p:spPr>
        </p:pic>
      </p:grpSp>
      <p:sp>
        <p:nvSpPr>
          <p:cNvPr id="5" name="TextBox 5"/>
          <p:cNvSpPr txBox="1"/>
          <p:nvPr/>
        </p:nvSpPr>
        <p:spPr>
          <a:xfrm>
            <a:off x="353754" y="526292"/>
            <a:ext cx="16917706" cy="615553"/>
          </a:xfrm>
          <a:prstGeom prst="rect">
            <a:avLst/>
          </a:prstGeom>
        </p:spPr>
        <p:txBody>
          <a:bodyPr wrap="square" lIns="0" tIns="0" rIns="0" bIns="0" rtlCol="0" anchor="t">
            <a:spAutoFit/>
          </a:bodyPr>
          <a:lstStyle/>
          <a:p>
            <a:r>
              <a:rPr lang="en-US" sz="4000" dirty="0">
                <a:solidFill>
                  <a:srgbClr val="3F0586"/>
                </a:solidFill>
                <a:latin typeface="Cardo Bold"/>
              </a:rPr>
              <a:t>ENJEUX EMOTIONNELS EN RECHERCHE COMMUNAUTAIRE</a:t>
            </a:r>
          </a:p>
        </p:txBody>
      </p:sp>
      <p:sp>
        <p:nvSpPr>
          <p:cNvPr id="14" name="Ellipse 13">
            <a:extLst>
              <a:ext uri="{FF2B5EF4-FFF2-40B4-BE49-F238E27FC236}">
                <a16:creationId xmlns:a16="http://schemas.microsoft.com/office/drawing/2014/main" id="{FE1D1C89-AC44-4884-978C-B64EBAE7AD59}"/>
              </a:ext>
            </a:extLst>
          </p:cNvPr>
          <p:cNvSpPr/>
          <p:nvPr/>
        </p:nvSpPr>
        <p:spPr>
          <a:xfrm>
            <a:off x="1905498" y="2318079"/>
            <a:ext cx="2535343" cy="3282621"/>
          </a:xfrm>
          <a:prstGeom prst="ellipse">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00A11AA8-666D-4DDC-95CE-F1A4A1522FD1}"/>
              </a:ext>
            </a:extLst>
          </p:cNvPr>
          <p:cNvSpPr/>
          <p:nvPr/>
        </p:nvSpPr>
        <p:spPr>
          <a:xfrm>
            <a:off x="6454020" y="7566591"/>
            <a:ext cx="9753599" cy="2246769"/>
          </a:xfrm>
          <a:prstGeom prst="rect">
            <a:avLst/>
          </a:prstGeom>
          <a:ln>
            <a:solidFill>
              <a:schemeClr val="tx1"/>
            </a:solidFill>
          </a:ln>
        </p:spPr>
        <p:txBody>
          <a:bodyPr wrap="square">
            <a:spAutoFit/>
          </a:bodyPr>
          <a:lstStyle/>
          <a:p>
            <a:pPr marL="285750" indent="-285750" algn="just">
              <a:buFont typeface="Arial" panose="020B0604020202020204" pitchFamily="34" charset="0"/>
              <a:buChar char="­"/>
            </a:pPr>
            <a:r>
              <a:rPr lang="fr-FR" sz="2800" b="1" dirty="0">
                <a:cs typeface="Arial" panose="020B0604020202020204" pitchFamily="34" charset="0"/>
              </a:rPr>
              <a:t>Confusion, embarras et négation</a:t>
            </a:r>
            <a:r>
              <a:rPr lang="fr-FR" sz="2800" dirty="0">
                <a:cs typeface="Arial" panose="020B0604020202020204" pitchFamily="34" charset="0"/>
              </a:rPr>
              <a:t> face au journal de bord : perception d’un </a:t>
            </a:r>
            <a:r>
              <a:rPr lang="fr-FR" sz="2800" b="1" dirty="0">
                <a:cs typeface="Arial" panose="020B0604020202020204" pitchFamily="34" charset="0"/>
              </a:rPr>
              <a:t>journal intime, « design » inadapté </a:t>
            </a:r>
          </a:p>
          <a:p>
            <a:pPr marL="285750" indent="-285750" algn="just">
              <a:buFont typeface="Arial" panose="020B0604020202020204" pitchFamily="34" charset="0"/>
              <a:buChar char="­"/>
            </a:pPr>
            <a:r>
              <a:rPr lang="fr-FR" sz="2800" dirty="0">
                <a:cs typeface="Arial" panose="020B0604020202020204" pitchFamily="34" charset="0"/>
              </a:rPr>
              <a:t>Recherche d’un </a:t>
            </a:r>
            <a:r>
              <a:rPr lang="fr-FR" sz="2800" b="1" dirty="0">
                <a:cs typeface="Arial" panose="020B0604020202020204" pitchFamily="34" charset="0"/>
              </a:rPr>
              <a:t>format « scientifique »</a:t>
            </a:r>
          </a:p>
          <a:p>
            <a:pPr marL="285750" indent="-285750" algn="just">
              <a:buFont typeface="Wingdings" panose="05000000000000000000" pitchFamily="2" charset="2"/>
              <a:buChar char="Ø"/>
            </a:pPr>
            <a:r>
              <a:rPr lang="fr-FR" sz="2800" b="1" dirty="0">
                <a:solidFill>
                  <a:srgbClr val="0070C0"/>
                </a:solidFill>
                <a:cs typeface="Arial" panose="020B0604020202020204" pitchFamily="34" charset="0"/>
              </a:rPr>
              <a:t> Négociation et appropriation des outils à une nouvelle identité de patientes-chercheuses</a:t>
            </a:r>
          </a:p>
        </p:txBody>
      </p:sp>
      <p:sp>
        <p:nvSpPr>
          <p:cNvPr id="6" name="Flèche : droite 5">
            <a:extLst>
              <a:ext uri="{FF2B5EF4-FFF2-40B4-BE49-F238E27FC236}">
                <a16:creationId xmlns:a16="http://schemas.microsoft.com/office/drawing/2014/main" id="{38B56E1F-1250-4AD9-85F3-663669D3D72E}"/>
              </a:ext>
            </a:extLst>
          </p:cNvPr>
          <p:cNvSpPr/>
          <p:nvPr/>
        </p:nvSpPr>
        <p:spPr>
          <a:xfrm>
            <a:off x="373632" y="3664370"/>
            <a:ext cx="1472762" cy="6662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5B5B92B-F8BE-4D94-9720-94C4342C1CBF}"/>
              </a:ext>
            </a:extLst>
          </p:cNvPr>
          <p:cNvPicPr>
            <a:picLocks noChangeAspect="1"/>
          </p:cNvPicPr>
          <p:nvPr/>
        </p:nvPicPr>
        <p:blipFill>
          <a:blip r:embed="rId7"/>
          <a:stretch>
            <a:fillRect/>
          </a:stretch>
        </p:blipFill>
        <p:spPr>
          <a:xfrm>
            <a:off x="6650433" y="1297148"/>
            <a:ext cx="9077310" cy="6066919"/>
          </a:xfrm>
          <a:prstGeom prst="rect">
            <a:avLst/>
          </a:prstGeom>
        </p:spPr>
      </p:pic>
      <p:pic>
        <p:nvPicPr>
          <p:cNvPr id="10" name="Image 9">
            <a:extLst>
              <a:ext uri="{FF2B5EF4-FFF2-40B4-BE49-F238E27FC236}">
                <a16:creationId xmlns:a16="http://schemas.microsoft.com/office/drawing/2014/main" id="{6BA1B122-1851-4125-AE86-097421563A35}"/>
              </a:ext>
            </a:extLst>
          </p:cNvPr>
          <p:cNvPicPr>
            <a:picLocks noChangeAspect="1"/>
          </p:cNvPicPr>
          <p:nvPr/>
        </p:nvPicPr>
        <p:blipFill>
          <a:blip r:embed="rId8"/>
          <a:stretch>
            <a:fillRect/>
          </a:stretch>
        </p:blipFill>
        <p:spPr>
          <a:xfrm>
            <a:off x="1467350" y="6450949"/>
            <a:ext cx="3426385" cy="748194"/>
          </a:xfrm>
          <a:prstGeom prst="rect">
            <a:avLst/>
          </a:prstGeom>
        </p:spPr>
      </p:pic>
      <p:pic>
        <p:nvPicPr>
          <p:cNvPr id="11" name="Image 10">
            <a:extLst>
              <a:ext uri="{FF2B5EF4-FFF2-40B4-BE49-F238E27FC236}">
                <a16:creationId xmlns:a16="http://schemas.microsoft.com/office/drawing/2014/main" id="{153F58CE-CC5F-444B-A878-7F60CC88DB38}"/>
              </a:ext>
            </a:extLst>
          </p:cNvPr>
          <p:cNvPicPr>
            <a:picLocks noChangeAspect="1"/>
          </p:cNvPicPr>
          <p:nvPr/>
        </p:nvPicPr>
        <p:blipFill>
          <a:blip r:embed="rId9"/>
          <a:stretch>
            <a:fillRect/>
          </a:stretch>
        </p:blipFill>
        <p:spPr>
          <a:xfrm>
            <a:off x="1515207" y="7239741"/>
            <a:ext cx="3426385" cy="653701"/>
          </a:xfrm>
          <a:prstGeom prst="rect">
            <a:avLst/>
          </a:prstGeom>
        </p:spPr>
      </p:pic>
      <p:pic>
        <p:nvPicPr>
          <p:cNvPr id="18" name="Image 17">
            <a:extLst>
              <a:ext uri="{FF2B5EF4-FFF2-40B4-BE49-F238E27FC236}">
                <a16:creationId xmlns:a16="http://schemas.microsoft.com/office/drawing/2014/main" id="{4E572DE4-ED6B-46FD-8C09-9FA998B80E7F}"/>
              </a:ext>
            </a:extLst>
          </p:cNvPr>
          <p:cNvPicPr>
            <a:picLocks noChangeAspect="1"/>
          </p:cNvPicPr>
          <p:nvPr/>
        </p:nvPicPr>
        <p:blipFill>
          <a:blip r:embed="rId10"/>
          <a:stretch>
            <a:fillRect/>
          </a:stretch>
        </p:blipFill>
        <p:spPr>
          <a:xfrm>
            <a:off x="1536777" y="7914609"/>
            <a:ext cx="3341718" cy="653701"/>
          </a:xfrm>
          <a:prstGeom prst="rect">
            <a:avLst/>
          </a:prstGeom>
        </p:spPr>
      </p:pic>
      <p:pic>
        <p:nvPicPr>
          <p:cNvPr id="19" name="Image 18">
            <a:extLst>
              <a:ext uri="{FF2B5EF4-FFF2-40B4-BE49-F238E27FC236}">
                <a16:creationId xmlns:a16="http://schemas.microsoft.com/office/drawing/2014/main" id="{DEA260E4-59FE-4742-B50F-D005D81277E3}"/>
              </a:ext>
            </a:extLst>
          </p:cNvPr>
          <p:cNvPicPr>
            <a:picLocks noChangeAspect="1"/>
          </p:cNvPicPr>
          <p:nvPr/>
        </p:nvPicPr>
        <p:blipFill>
          <a:blip r:embed="rId11"/>
          <a:stretch>
            <a:fillRect/>
          </a:stretch>
        </p:blipFill>
        <p:spPr>
          <a:xfrm>
            <a:off x="2097616" y="5956393"/>
            <a:ext cx="2327985" cy="431384"/>
          </a:xfrm>
          <a:prstGeom prst="rect">
            <a:avLst/>
          </a:prstGeom>
        </p:spPr>
      </p:pic>
      <p:sp>
        <p:nvSpPr>
          <p:cNvPr id="22" name="Rectangle 21">
            <a:extLst>
              <a:ext uri="{FF2B5EF4-FFF2-40B4-BE49-F238E27FC236}">
                <a16:creationId xmlns:a16="http://schemas.microsoft.com/office/drawing/2014/main" id="{8B1E4C10-C6E3-4031-8D9A-D61731FFAB92}"/>
              </a:ext>
            </a:extLst>
          </p:cNvPr>
          <p:cNvSpPr/>
          <p:nvPr/>
        </p:nvSpPr>
        <p:spPr>
          <a:xfrm>
            <a:off x="353754" y="1485901"/>
            <a:ext cx="5722978" cy="7467600"/>
          </a:xfrm>
          <a:prstGeom prst="rect">
            <a:avLst/>
          </a:prstGeom>
          <a:noFill/>
          <a:ln w="38100" cap="flat" cmpd="sng" algn="ctr">
            <a:solidFill>
              <a:srgbClr val="3C0C8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grpSp>
        <p:nvGrpSpPr>
          <p:cNvPr id="23" name="Group 2">
            <a:extLst>
              <a:ext uri="{FF2B5EF4-FFF2-40B4-BE49-F238E27FC236}">
                <a16:creationId xmlns:a16="http://schemas.microsoft.com/office/drawing/2014/main" id="{52F0F3B1-E064-47AA-A6F5-6369EBFB1D45}"/>
              </a:ext>
            </a:extLst>
          </p:cNvPr>
          <p:cNvGrpSpPr/>
          <p:nvPr/>
        </p:nvGrpSpPr>
        <p:grpSpPr>
          <a:xfrm>
            <a:off x="0" y="9515132"/>
            <a:ext cx="828000" cy="720000"/>
            <a:chOff x="0" y="0"/>
            <a:chExt cx="1364420" cy="1295697"/>
          </a:xfrm>
        </p:grpSpPr>
        <p:sp>
          <p:nvSpPr>
            <p:cNvPr id="24" name="Freeform 3">
              <a:extLst>
                <a:ext uri="{FF2B5EF4-FFF2-40B4-BE49-F238E27FC236}">
                  <a16:creationId xmlns:a16="http://schemas.microsoft.com/office/drawing/2014/main" id="{DF835001-D886-4EC2-852E-4DFDEAFC56AE}"/>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TextBox 4">
              <a:extLst>
                <a:ext uri="{FF2B5EF4-FFF2-40B4-BE49-F238E27FC236}">
                  <a16:creationId xmlns:a16="http://schemas.microsoft.com/office/drawing/2014/main" id="{DCD6A796-3418-462F-9F88-B6CCBFA00ACD}"/>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11/17</a:t>
              </a:r>
            </a:p>
          </p:txBody>
        </p:sp>
      </p:grpSp>
    </p:spTree>
    <p:extLst>
      <p:ext uri="{BB962C8B-B14F-4D97-AF65-F5344CB8AC3E}">
        <p14:creationId xmlns:p14="http://schemas.microsoft.com/office/powerpoint/2010/main" val="57074547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p:nvPr/>
        </p:nvSpPr>
        <p:spPr>
          <a:xfrm>
            <a:off x="16584907" y="0"/>
            <a:ext cx="1703093" cy="10287000"/>
          </a:xfrm>
          <a:prstGeom prst="rect">
            <a:avLst/>
          </a:prstGeom>
          <a:solidFill>
            <a:srgbClr val="EFEFEF"/>
          </a:solidFill>
        </p:spPr>
      </p:sp>
      <p:grpSp>
        <p:nvGrpSpPr>
          <p:cNvPr id="3" name="Group 3"/>
          <p:cNvGrpSpPr/>
          <p:nvPr/>
        </p:nvGrpSpPr>
        <p:grpSpPr>
          <a:xfrm>
            <a:off x="16584907" y="0"/>
            <a:ext cx="1703093" cy="10287000"/>
            <a:chOff x="0" y="0"/>
            <a:chExt cx="2270790" cy="13716000"/>
          </a:xfrm>
        </p:grpSpPr>
        <p:pic>
          <p:nvPicPr>
            <p:cNvPr id="4" name="Picture 4"/>
            <p:cNvPicPr>
              <a:picLocks noChangeAspect="1"/>
            </p:cNvPicPr>
            <p:nvPr/>
          </p:nvPicPr>
          <p:blipFill>
            <a:blip r:embed="rId4"/>
            <a:srcRect l="45343" r="45343"/>
            <a:stretch>
              <a:fillRect/>
            </a:stretch>
          </p:blipFill>
          <p:spPr>
            <a:xfrm>
              <a:off x="0" y="0"/>
              <a:ext cx="2270790" cy="13716000"/>
            </a:xfrm>
            <a:prstGeom prst="rect">
              <a:avLst/>
            </a:prstGeom>
          </p:spPr>
        </p:pic>
      </p:grpSp>
      <p:sp>
        <p:nvSpPr>
          <p:cNvPr id="5" name="TextBox 5"/>
          <p:cNvSpPr txBox="1"/>
          <p:nvPr/>
        </p:nvSpPr>
        <p:spPr>
          <a:xfrm>
            <a:off x="353754" y="526292"/>
            <a:ext cx="16917706" cy="615553"/>
          </a:xfrm>
          <a:prstGeom prst="rect">
            <a:avLst/>
          </a:prstGeom>
        </p:spPr>
        <p:txBody>
          <a:bodyPr wrap="square" lIns="0" tIns="0" rIns="0" bIns="0" rtlCol="0" anchor="t">
            <a:spAutoFit/>
          </a:bodyPr>
          <a:lstStyle/>
          <a:p>
            <a:r>
              <a:rPr lang="en-US" sz="4000" dirty="0">
                <a:solidFill>
                  <a:srgbClr val="3F0586"/>
                </a:solidFill>
                <a:latin typeface="Cardo Bold"/>
              </a:rPr>
              <a:t>ENJEUX EMOTIONNELS EN RECHERCHE COMMUNAUTAIRE</a:t>
            </a:r>
          </a:p>
        </p:txBody>
      </p:sp>
      <p:pic>
        <p:nvPicPr>
          <p:cNvPr id="13" name="Image 12">
            <a:extLst>
              <a:ext uri="{FF2B5EF4-FFF2-40B4-BE49-F238E27FC236}">
                <a16:creationId xmlns:a16="http://schemas.microsoft.com/office/drawing/2014/main" id="{89D5B0D7-1BF0-4799-ABB1-93426117A76F}"/>
              </a:ext>
            </a:extLst>
          </p:cNvPr>
          <p:cNvPicPr>
            <a:picLocks noChangeAspect="1"/>
          </p:cNvPicPr>
          <p:nvPr/>
        </p:nvPicPr>
        <p:blipFill rotWithShape="1">
          <a:blip r:embed="rId5"/>
          <a:srcRect l="46553" t="-1" r="34799" b="26928"/>
          <a:stretch/>
        </p:blipFill>
        <p:spPr>
          <a:xfrm>
            <a:off x="1474534" y="1407331"/>
            <a:ext cx="3322947" cy="5411731"/>
          </a:xfrm>
          <a:prstGeom prst="rect">
            <a:avLst/>
          </a:prstGeom>
        </p:spPr>
      </p:pic>
      <p:sp>
        <p:nvSpPr>
          <p:cNvPr id="14" name="Ellipse 13">
            <a:extLst>
              <a:ext uri="{FF2B5EF4-FFF2-40B4-BE49-F238E27FC236}">
                <a16:creationId xmlns:a16="http://schemas.microsoft.com/office/drawing/2014/main" id="{FE1D1C89-AC44-4884-978C-B64EBAE7AD59}"/>
              </a:ext>
            </a:extLst>
          </p:cNvPr>
          <p:cNvSpPr/>
          <p:nvPr/>
        </p:nvSpPr>
        <p:spPr>
          <a:xfrm>
            <a:off x="1205046" y="2183135"/>
            <a:ext cx="2223954" cy="3112765"/>
          </a:xfrm>
          <a:prstGeom prst="ellipse">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00A11AA8-666D-4DDC-95CE-F1A4A1522FD1}"/>
              </a:ext>
            </a:extLst>
          </p:cNvPr>
          <p:cNvSpPr/>
          <p:nvPr/>
        </p:nvSpPr>
        <p:spPr>
          <a:xfrm>
            <a:off x="5841516" y="6627058"/>
            <a:ext cx="10085030" cy="2677656"/>
          </a:xfrm>
          <a:prstGeom prst="rect">
            <a:avLst/>
          </a:prstGeom>
          <a:ln>
            <a:solidFill>
              <a:schemeClr val="tx1"/>
            </a:solidFill>
          </a:ln>
        </p:spPr>
        <p:txBody>
          <a:bodyPr wrap="square">
            <a:spAutoFit/>
          </a:bodyPr>
          <a:lstStyle/>
          <a:p>
            <a:pPr marL="285750" indent="-285750" algn="just">
              <a:buFont typeface="Arial" panose="020B0604020202020204" pitchFamily="34" charset="0"/>
              <a:buChar char="-"/>
            </a:pPr>
            <a:r>
              <a:rPr lang="fr-FR" sz="2800" b="1" dirty="0">
                <a:cs typeface="Arial" panose="020B0604020202020204" pitchFamily="34" charset="0"/>
              </a:rPr>
              <a:t>Refus de s’investir dans la phase du recueil de données</a:t>
            </a:r>
            <a:r>
              <a:rPr lang="fr-FR" sz="2800" dirty="0">
                <a:cs typeface="Arial" panose="020B0604020202020204" pitchFamily="34" charset="0"/>
              </a:rPr>
              <a:t> : discours en confrontation avec les soignants, objectif de revendications </a:t>
            </a:r>
          </a:p>
          <a:p>
            <a:pPr marL="285750" indent="-285750" algn="just">
              <a:buFont typeface="Arial" panose="020B0604020202020204" pitchFamily="34" charset="0"/>
              <a:buChar char="-"/>
            </a:pPr>
            <a:r>
              <a:rPr lang="fr-FR" sz="2800" b="1" dirty="0">
                <a:ea typeface="Calibri" panose="020F0502020204030204" pitchFamily="34" charset="0"/>
                <a:cs typeface="Arial" panose="020B0604020202020204" pitchFamily="34" charset="0"/>
              </a:rPr>
              <a:t>Réunion informative autour </a:t>
            </a:r>
            <a:r>
              <a:rPr lang="fr-FR" sz="2800" b="1" dirty="0">
                <a:cs typeface="Arial" panose="020B0604020202020204" pitchFamily="34" charset="0"/>
              </a:rPr>
              <a:t>des données recueillis </a:t>
            </a:r>
            <a:r>
              <a:rPr lang="fr-FR" sz="2800" dirty="0">
                <a:cs typeface="Arial" panose="020B0604020202020204" pitchFamily="34" charset="0"/>
              </a:rPr>
              <a:t>: entre</a:t>
            </a:r>
            <a:r>
              <a:rPr lang="fr-FR" sz="2800" b="1" dirty="0">
                <a:solidFill>
                  <a:srgbClr val="00B050"/>
                </a:solidFill>
                <a:cs typeface="Arial" panose="020B0604020202020204" pitchFamily="34" charset="0"/>
              </a:rPr>
              <a:t> </a:t>
            </a:r>
            <a:r>
              <a:rPr lang="fr-FR" sz="2800" dirty="0">
                <a:cs typeface="Arial" panose="020B0604020202020204" pitchFamily="34" charset="0"/>
              </a:rPr>
              <a:t>satisfaction</a:t>
            </a:r>
            <a:r>
              <a:rPr lang="fr-FR" sz="2800" b="1" dirty="0">
                <a:solidFill>
                  <a:srgbClr val="00B050"/>
                </a:solidFill>
                <a:cs typeface="Arial" panose="020B0604020202020204" pitchFamily="34" charset="0"/>
              </a:rPr>
              <a:t> </a:t>
            </a:r>
            <a:r>
              <a:rPr lang="fr-FR" sz="2800" dirty="0">
                <a:cs typeface="Arial" panose="020B0604020202020204" pitchFamily="34" charset="0"/>
              </a:rPr>
              <a:t>et réminiscence d’expériences douloureuses (mise à distance)</a:t>
            </a:r>
          </a:p>
          <a:p>
            <a:pPr marL="285750" indent="-285750" algn="just">
              <a:buFont typeface="Wingdings" panose="05000000000000000000" pitchFamily="2" charset="2"/>
              <a:buChar char="Ø"/>
            </a:pPr>
            <a:r>
              <a:rPr lang="fr-FR" sz="2800" b="1" dirty="0">
                <a:solidFill>
                  <a:srgbClr val="0070C0"/>
                </a:solidFill>
                <a:cs typeface="Arial" panose="020B0604020202020204" pitchFamily="34" charset="0"/>
              </a:rPr>
              <a:t> Où se trouve la juste distance entre implication et préservation ?</a:t>
            </a:r>
          </a:p>
        </p:txBody>
      </p:sp>
      <p:grpSp>
        <p:nvGrpSpPr>
          <p:cNvPr id="12" name="Group 2">
            <a:extLst>
              <a:ext uri="{FF2B5EF4-FFF2-40B4-BE49-F238E27FC236}">
                <a16:creationId xmlns:a16="http://schemas.microsoft.com/office/drawing/2014/main" id="{381857A8-3090-4F33-B9FA-89887C987148}"/>
              </a:ext>
            </a:extLst>
          </p:cNvPr>
          <p:cNvGrpSpPr/>
          <p:nvPr/>
        </p:nvGrpSpPr>
        <p:grpSpPr>
          <a:xfrm>
            <a:off x="15706453" y="9444423"/>
            <a:ext cx="828000" cy="720000"/>
            <a:chOff x="0" y="0"/>
            <a:chExt cx="1364420" cy="1295697"/>
          </a:xfrm>
        </p:grpSpPr>
        <p:sp>
          <p:nvSpPr>
            <p:cNvPr id="16" name="Freeform 3">
              <a:extLst>
                <a:ext uri="{FF2B5EF4-FFF2-40B4-BE49-F238E27FC236}">
                  <a16:creationId xmlns:a16="http://schemas.microsoft.com/office/drawing/2014/main" id="{26C9482C-1913-4B99-A5F3-04EC9D95E0C3}"/>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4">
              <a:extLst>
                <a:ext uri="{FF2B5EF4-FFF2-40B4-BE49-F238E27FC236}">
                  <a16:creationId xmlns:a16="http://schemas.microsoft.com/office/drawing/2014/main" id="{B8109576-8B34-4BCD-8C1D-A07DECFB82C3}"/>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12/17</a:t>
              </a:r>
            </a:p>
          </p:txBody>
        </p:sp>
      </p:grpSp>
      <p:sp>
        <p:nvSpPr>
          <p:cNvPr id="18" name="Flèche : droite 17">
            <a:extLst>
              <a:ext uri="{FF2B5EF4-FFF2-40B4-BE49-F238E27FC236}">
                <a16:creationId xmlns:a16="http://schemas.microsoft.com/office/drawing/2014/main" id="{32AF3C95-184F-4776-B071-76F0F2FF248B}"/>
              </a:ext>
            </a:extLst>
          </p:cNvPr>
          <p:cNvSpPr/>
          <p:nvPr/>
        </p:nvSpPr>
        <p:spPr>
          <a:xfrm flipH="1">
            <a:off x="3733800" y="3866572"/>
            <a:ext cx="1703092"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ACDF9B04-593C-464D-AB0C-7C9E6D9BD2A3}"/>
              </a:ext>
            </a:extLst>
          </p:cNvPr>
          <p:cNvSpPr/>
          <p:nvPr/>
        </p:nvSpPr>
        <p:spPr>
          <a:xfrm>
            <a:off x="914400" y="7227638"/>
            <a:ext cx="4038600" cy="2506128"/>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21" name="Image 20">
            <a:extLst>
              <a:ext uri="{FF2B5EF4-FFF2-40B4-BE49-F238E27FC236}">
                <a16:creationId xmlns:a16="http://schemas.microsoft.com/office/drawing/2014/main" id="{6CB6852C-3764-4356-976E-E74F47E652AB}"/>
              </a:ext>
            </a:extLst>
          </p:cNvPr>
          <p:cNvPicPr>
            <a:picLocks noChangeAspect="1"/>
          </p:cNvPicPr>
          <p:nvPr/>
        </p:nvPicPr>
        <p:blipFill>
          <a:blip r:embed="rId8"/>
          <a:stretch>
            <a:fillRect/>
          </a:stretch>
        </p:blipFill>
        <p:spPr>
          <a:xfrm>
            <a:off x="1220507" y="8293508"/>
            <a:ext cx="3426385" cy="653701"/>
          </a:xfrm>
          <a:prstGeom prst="rect">
            <a:avLst/>
          </a:prstGeom>
        </p:spPr>
      </p:pic>
      <p:pic>
        <p:nvPicPr>
          <p:cNvPr id="23" name="Image 22">
            <a:extLst>
              <a:ext uri="{FF2B5EF4-FFF2-40B4-BE49-F238E27FC236}">
                <a16:creationId xmlns:a16="http://schemas.microsoft.com/office/drawing/2014/main" id="{E85535FA-F332-4E95-ABAB-B6FE4F29C685}"/>
              </a:ext>
            </a:extLst>
          </p:cNvPr>
          <p:cNvPicPr>
            <a:picLocks noChangeAspect="1"/>
          </p:cNvPicPr>
          <p:nvPr/>
        </p:nvPicPr>
        <p:blipFill>
          <a:blip r:embed="rId9"/>
          <a:stretch>
            <a:fillRect/>
          </a:stretch>
        </p:blipFill>
        <p:spPr>
          <a:xfrm>
            <a:off x="1802916" y="7010160"/>
            <a:ext cx="2327985" cy="431384"/>
          </a:xfrm>
          <a:prstGeom prst="rect">
            <a:avLst/>
          </a:prstGeom>
        </p:spPr>
      </p:pic>
      <p:pic>
        <p:nvPicPr>
          <p:cNvPr id="6" name="Image 5">
            <a:extLst>
              <a:ext uri="{FF2B5EF4-FFF2-40B4-BE49-F238E27FC236}">
                <a16:creationId xmlns:a16="http://schemas.microsoft.com/office/drawing/2014/main" id="{16AE7554-4081-475F-A392-3CFE6B74D936}"/>
              </a:ext>
            </a:extLst>
          </p:cNvPr>
          <p:cNvPicPr>
            <a:picLocks noChangeAspect="1"/>
          </p:cNvPicPr>
          <p:nvPr/>
        </p:nvPicPr>
        <p:blipFill>
          <a:blip r:embed="rId10"/>
          <a:stretch>
            <a:fillRect/>
          </a:stretch>
        </p:blipFill>
        <p:spPr>
          <a:xfrm>
            <a:off x="1242077" y="7570591"/>
            <a:ext cx="3410125" cy="628682"/>
          </a:xfrm>
          <a:prstGeom prst="rect">
            <a:avLst/>
          </a:prstGeom>
        </p:spPr>
      </p:pic>
      <p:pic>
        <p:nvPicPr>
          <p:cNvPr id="7" name="Image 6">
            <a:extLst>
              <a:ext uri="{FF2B5EF4-FFF2-40B4-BE49-F238E27FC236}">
                <a16:creationId xmlns:a16="http://schemas.microsoft.com/office/drawing/2014/main" id="{EF07CFF9-82F8-486E-ABB5-AA3C9A7EAE22}"/>
              </a:ext>
            </a:extLst>
          </p:cNvPr>
          <p:cNvPicPr>
            <a:picLocks noChangeAspect="1"/>
          </p:cNvPicPr>
          <p:nvPr/>
        </p:nvPicPr>
        <p:blipFill>
          <a:blip r:embed="rId11"/>
          <a:stretch>
            <a:fillRect/>
          </a:stretch>
        </p:blipFill>
        <p:spPr>
          <a:xfrm>
            <a:off x="1220507" y="9052406"/>
            <a:ext cx="3199093" cy="527929"/>
          </a:xfrm>
          <a:prstGeom prst="rect">
            <a:avLst/>
          </a:prstGeom>
        </p:spPr>
      </p:pic>
      <p:sp>
        <p:nvSpPr>
          <p:cNvPr id="24" name="Rectangle 23">
            <a:extLst>
              <a:ext uri="{FF2B5EF4-FFF2-40B4-BE49-F238E27FC236}">
                <a16:creationId xmlns:a16="http://schemas.microsoft.com/office/drawing/2014/main" id="{6AC29532-96A9-402F-A054-EA8906432CF9}"/>
              </a:ext>
            </a:extLst>
          </p:cNvPr>
          <p:cNvSpPr/>
          <p:nvPr/>
        </p:nvSpPr>
        <p:spPr>
          <a:xfrm>
            <a:off x="353754" y="1339790"/>
            <a:ext cx="5208846" cy="8684923"/>
          </a:xfrm>
          <a:prstGeom prst="rect">
            <a:avLst/>
          </a:prstGeom>
          <a:noFill/>
          <a:ln w="38100" cap="flat" cmpd="sng" algn="ctr">
            <a:solidFill>
              <a:srgbClr val="3C0C8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8" name="Image 7">
            <a:extLst>
              <a:ext uri="{FF2B5EF4-FFF2-40B4-BE49-F238E27FC236}">
                <a16:creationId xmlns:a16="http://schemas.microsoft.com/office/drawing/2014/main" id="{D35FBAC5-CF02-464F-91F2-33A6A8F8F1A9}"/>
              </a:ext>
            </a:extLst>
          </p:cNvPr>
          <p:cNvPicPr>
            <a:picLocks noChangeAspect="1"/>
          </p:cNvPicPr>
          <p:nvPr/>
        </p:nvPicPr>
        <p:blipFill>
          <a:blip r:embed="rId12"/>
          <a:stretch>
            <a:fillRect/>
          </a:stretch>
        </p:blipFill>
        <p:spPr>
          <a:xfrm>
            <a:off x="8444044" y="1387703"/>
            <a:ext cx="4017455" cy="5107769"/>
          </a:xfrm>
          <a:prstGeom prst="rect">
            <a:avLst/>
          </a:prstGeom>
        </p:spPr>
      </p:pic>
      <p:cxnSp>
        <p:nvCxnSpPr>
          <p:cNvPr id="25" name="Connecteur droit 24">
            <a:extLst>
              <a:ext uri="{FF2B5EF4-FFF2-40B4-BE49-F238E27FC236}">
                <a16:creationId xmlns:a16="http://schemas.microsoft.com/office/drawing/2014/main" id="{623EBB85-2316-44AE-AD1D-9A38CB880DC9}"/>
              </a:ext>
            </a:extLst>
          </p:cNvPr>
          <p:cNvCxnSpPr>
            <a:cxnSpLocks/>
          </p:cNvCxnSpPr>
          <p:nvPr/>
        </p:nvCxnSpPr>
        <p:spPr>
          <a:xfrm>
            <a:off x="8625798" y="1790700"/>
            <a:ext cx="3413802" cy="434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91B4AE3-98CC-4263-AADB-D9C7C308D4DC}"/>
              </a:ext>
            </a:extLst>
          </p:cNvPr>
          <p:cNvCxnSpPr>
            <a:cxnSpLocks/>
          </p:cNvCxnSpPr>
          <p:nvPr/>
        </p:nvCxnSpPr>
        <p:spPr>
          <a:xfrm flipH="1">
            <a:off x="8812608" y="1790700"/>
            <a:ext cx="3226992" cy="434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69174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p:nvPr/>
        </p:nvSpPr>
        <p:spPr>
          <a:xfrm>
            <a:off x="16584907" y="0"/>
            <a:ext cx="1703093" cy="10287000"/>
          </a:xfrm>
          <a:prstGeom prst="rect">
            <a:avLst/>
          </a:prstGeom>
          <a:solidFill>
            <a:srgbClr val="EFEFEF"/>
          </a:solidFill>
        </p:spPr>
      </p:sp>
      <p:grpSp>
        <p:nvGrpSpPr>
          <p:cNvPr id="3" name="Group 3"/>
          <p:cNvGrpSpPr/>
          <p:nvPr/>
        </p:nvGrpSpPr>
        <p:grpSpPr>
          <a:xfrm>
            <a:off x="16584907" y="0"/>
            <a:ext cx="1703093" cy="10287000"/>
            <a:chOff x="0" y="0"/>
            <a:chExt cx="2270790" cy="13716000"/>
          </a:xfrm>
        </p:grpSpPr>
        <p:pic>
          <p:nvPicPr>
            <p:cNvPr id="4" name="Picture 4"/>
            <p:cNvPicPr>
              <a:picLocks noChangeAspect="1"/>
            </p:cNvPicPr>
            <p:nvPr/>
          </p:nvPicPr>
          <p:blipFill>
            <a:blip r:embed="rId4"/>
            <a:srcRect l="45343" r="45343"/>
            <a:stretch>
              <a:fillRect/>
            </a:stretch>
          </p:blipFill>
          <p:spPr>
            <a:xfrm>
              <a:off x="0" y="0"/>
              <a:ext cx="2270790" cy="13716000"/>
            </a:xfrm>
            <a:prstGeom prst="rect">
              <a:avLst/>
            </a:prstGeom>
          </p:spPr>
        </p:pic>
      </p:grpSp>
      <p:sp>
        <p:nvSpPr>
          <p:cNvPr id="5" name="TextBox 5"/>
          <p:cNvSpPr txBox="1"/>
          <p:nvPr/>
        </p:nvSpPr>
        <p:spPr>
          <a:xfrm>
            <a:off x="353754" y="526292"/>
            <a:ext cx="16917706" cy="615553"/>
          </a:xfrm>
          <a:prstGeom prst="rect">
            <a:avLst/>
          </a:prstGeom>
        </p:spPr>
        <p:txBody>
          <a:bodyPr wrap="square" lIns="0" tIns="0" rIns="0" bIns="0" rtlCol="0" anchor="t">
            <a:spAutoFit/>
          </a:bodyPr>
          <a:lstStyle/>
          <a:p>
            <a:r>
              <a:rPr lang="en-US" sz="4000" dirty="0">
                <a:solidFill>
                  <a:srgbClr val="3F0586"/>
                </a:solidFill>
                <a:latin typeface="Cardo Bold"/>
              </a:rPr>
              <a:t>ENJEUX EMOTIONNELS EN RECHERCHE COMMUNAUTAIRE</a:t>
            </a:r>
          </a:p>
        </p:txBody>
      </p:sp>
      <p:pic>
        <p:nvPicPr>
          <p:cNvPr id="13" name="Image 12">
            <a:extLst>
              <a:ext uri="{FF2B5EF4-FFF2-40B4-BE49-F238E27FC236}">
                <a16:creationId xmlns:a16="http://schemas.microsoft.com/office/drawing/2014/main" id="{89D5B0D7-1BF0-4799-ABB1-93426117A76F}"/>
              </a:ext>
            </a:extLst>
          </p:cNvPr>
          <p:cNvPicPr>
            <a:picLocks noChangeAspect="1"/>
          </p:cNvPicPr>
          <p:nvPr/>
        </p:nvPicPr>
        <p:blipFill rotWithShape="1">
          <a:blip r:embed="rId5"/>
          <a:srcRect l="65679" r="2762" b="31841"/>
          <a:stretch/>
        </p:blipFill>
        <p:spPr>
          <a:xfrm>
            <a:off x="810954" y="1891992"/>
            <a:ext cx="5029200" cy="4514443"/>
          </a:xfrm>
          <a:prstGeom prst="rect">
            <a:avLst/>
          </a:prstGeom>
        </p:spPr>
      </p:pic>
      <p:sp>
        <p:nvSpPr>
          <p:cNvPr id="14" name="Ellipse 13">
            <a:extLst>
              <a:ext uri="{FF2B5EF4-FFF2-40B4-BE49-F238E27FC236}">
                <a16:creationId xmlns:a16="http://schemas.microsoft.com/office/drawing/2014/main" id="{FE1D1C89-AC44-4884-978C-B64EBAE7AD59}"/>
              </a:ext>
            </a:extLst>
          </p:cNvPr>
          <p:cNvSpPr/>
          <p:nvPr/>
        </p:nvSpPr>
        <p:spPr>
          <a:xfrm>
            <a:off x="506154" y="2546683"/>
            <a:ext cx="2133600" cy="2471702"/>
          </a:xfrm>
          <a:prstGeom prst="ellipse">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00A11AA8-666D-4DDC-95CE-F1A4A1522FD1}"/>
              </a:ext>
            </a:extLst>
          </p:cNvPr>
          <p:cNvSpPr/>
          <p:nvPr/>
        </p:nvSpPr>
        <p:spPr>
          <a:xfrm>
            <a:off x="7040086" y="6109675"/>
            <a:ext cx="9131926" cy="3416320"/>
          </a:xfrm>
          <a:prstGeom prst="rect">
            <a:avLst/>
          </a:prstGeom>
          <a:ln>
            <a:solidFill>
              <a:schemeClr val="tx1"/>
            </a:solidFill>
          </a:ln>
        </p:spPr>
        <p:txBody>
          <a:bodyPr wrap="square">
            <a:spAutoFit/>
          </a:bodyPr>
          <a:lstStyle/>
          <a:p>
            <a:pPr marL="285750" indent="-285750" algn="just">
              <a:buFont typeface="Arial" panose="020B0604020202020204" pitchFamily="34" charset="0"/>
              <a:buChar char="-"/>
            </a:pPr>
            <a:r>
              <a:rPr lang="fr-FR" sz="2800" b="1" dirty="0">
                <a:cs typeface="Arial" panose="020B0604020202020204" pitchFamily="34" charset="0"/>
              </a:rPr>
              <a:t>Interprétation « catégorique » </a:t>
            </a:r>
            <a:r>
              <a:rPr lang="en-US" sz="2800" dirty="0" err="1">
                <a:cs typeface="Arial" panose="020B0604020202020204" pitchFamily="34" charset="0"/>
              </a:rPr>
              <a:t>tranchée</a:t>
            </a:r>
            <a:r>
              <a:rPr lang="en-US" sz="2800" dirty="0">
                <a:cs typeface="Arial" panose="020B0604020202020204" pitchFamily="34" charset="0"/>
              </a:rPr>
              <a:t> sur le </a:t>
            </a:r>
            <a:r>
              <a:rPr lang="en-US" sz="2800" b="1" dirty="0">
                <a:cs typeface="Arial" panose="020B0604020202020204" pitchFamily="34" charset="0"/>
              </a:rPr>
              <a:t>versant </a:t>
            </a:r>
            <a:r>
              <a:rPr lang="en-US" sz="2800" b="1" dirty="0" err="1">
                <a:cs typeface="Arial" panose="020B0604020202020204" pitchFamily="34" charset="0"/>
              </a:rPr>
              <a:t>négatif</a:t>
            </a:r>
            <a:endParaRPr lang="en-US" sz="2800" b="1" dirty="0">
              <a:cs typeface="Arial" panose="020B0604020202020204" pitchFamily="34" charset="0"/>
            </a:endParaRPr>
          </a:p>
          <a:p>
            <a:pPr marL="285750" indent="-285750" algn="just">
              <a:buFont typeface="Arial" panose="020B0604020202020204" pitchFamily="34" charset="0"/>
              <a:buChar char="-"/>
            </a:pPr>
            <a:r>
              <a:rPr lang="fr-FR" sz="2800" b="1" dirty="0">
                <a:ea typeface="Calibri" panose="020F0502020204030204" pitchFamily="34" charset="0"/>
                <a:cs typeface="Arial" panose="020B0604020202020204" pitchFamily="34" charset="0"/>
              </a:rPr>
              <a:t>Discours des médecins </a:t>
            </a:r>
            <a:r>
              <a:rPr lang="fr-FR" sz="2800" b="1" dirty="0">
                <a:cs typeface="Arial" panose="020B0604020202020204" pitchFamily="34" charset="0"/>
              </a:rPr>
              <a:t>en contradiction</a:t>
            </a:r>
            <a:r>
              <a:rPr lang="fr-FR" sz="2800" dirty="0">
                <a:cs typeface="Arial" panose="020B0604020202020204" pitchFamily="34" charset="0"/>
              </a:rPr>
              <a:t> avec le vécu des troubles cognitifs des patientes-chercheuses</a:t>
            </a:r>
          </a:p>
          <a:p>
            <a:pPr marL="285750" indent="-285750" algn="just">
              <a:buFont typeface="Arial" panose="020B0604020202020204" pitchFamily="34" charset="0"/>
              <a:buChar char="-"/>
            </a:pPr>
            <a:r>
              <a:rPr lang="fr-FR" sz="2800" b="1" dirty="0">
                <a:solidFill>
                  <a:srgbClr val="00B050"/>
                </a:solidFill>
              </a:rPr>
              <a:t>Augmentation de la profondeur de l'analyse </a:t>
            </a:r>
            <a:r>
              <a:rPr lang="fr-FR" sz="2000" dirty="0">
                <a:solidFill>
                  <a:srgbClr val="00B050"/>
                </a:solidFill>
              </a:rPr>
              <a:t>(Harrison et al., 2015)</a:t>
            </a:r>
            <a:endParaRPr lang="fr-FR" sz="2800" b="1" dirty="0">
              <a:solidFill>
                <a:srgbClr val="00B050"/>
              </a:solidFill>
              <a:cs typeface="Arial" panose="020B0604020202020204" pitchFamily="34" charset="0"/>
            </a:endParaRPr>
          </a:p>
          <a:p>
            <a:pPr marL="285750" indent="-285750" algn="just">
              <a:buFont typeface="Wingdings" panose="05000000000000000000" pitchFamily="2" charset="2"/>
              <a:buChar char="Ø"/>
            </a:pPr>
            <a:r>
              <a:rPr lang="fr-FR" sz="2800" b="1" dirty="0">
                <a:solidFill>
                  <a:srgbClr val="0070C0"/>
                </a:solidFill>
                <a:cs typeface="Arial" panose="020B0604020202020204" pitchFamily="34" charset="0"/>
              </a:rPr>
              <a:t>Point </a:t>
            </a:r>
            <a:r>
              <a:rPr lang="fr-FR" sz="2800" b="1" dirty="0">
                <a:solidFill>
                  <a:srgbClr val="0070C0"/>
                </a:solidFill>
                <a:ea typeface="Calibri" panose="020F0502020204030204" pitchFamily="34" charset="0"/>
                <a:cs typeface="Arial" panose="020B0604020202020204" pitchFamily="34" charset="0"/>
              </a:rPr>
              <a:t>de vigilance : </a:t>
            </a:r>
            <a:r>
              <a:rPr lang="fr-FR" sz="2800" b="1" dirty="0">
                <a:solidFill>
                  <a:srgbClr val="0070C0"/>
                </a:solidFill>
                <a:cs typeface="Arial" panose="020B0604020202020204" pitchFamily="34" charset="0"/>
              </a:rPr>
              <a:t>réactions et interprétations d’emblées négatives</a:t>
            </a:r>
          </a:p>
        </p:txBody>
      </p:sp>
      <p:sp>
        <p:nvSpPr>
          <p:cNvPr id="12" name="Flèche : droite 11">
            <a:extLst>
              <a:ext uri="{FF2B5EF4-FFF2-40B4-BE49-F238E27FC236}">
                <a16:creationId xmlns:a16="http://schemas.microsoft.com/office/drawing/2014/main" id="{867A38CC-293A-448A-BA99-95EAAEE034A2}"/>
              </a:ext>
            </a:extLst>
          </p:cNvPr>
          <p:cNvSpPr/>
          <p:nvPr/>
        </p:nvSpPr>
        <p:spPr>
          <a:xfrm flipH="1">
            <a:off x="2656166" y="3481194"/>
            <a:ext cx="1523926"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A0D06D8B-46C6-4D04-86F9-EBDEC9D8B10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7045530" y="1690997"/>
            <a:ext cx="9131925" cy="4046863"/>
          </a:xfrm>
          <a:prstGeom prst="rect">
            <a:avLst/>
          </a:prstGeom>
        </p:spPr>
      </p:pic>
      <p:sp>
        <p:nvSpPr>
          <p:cNvPr id="16" name="Rectangle 15">
            <a:extLst>
              <a:ext uri="{FF2B5EF4-FFF2-40B4-BE49-F238E27FC236}">
                <a16:creationId xmlns:a16="http://schemas.microsoft.com/office/drawing/2014/main" id="{3D8AE436-EB27-435D-B6E3-5ECEC13B90DA}"/>
              </a:ext>
            </a:extLst>
          </p:cNvPr>
          <p:cNvSpPr/>
          <p:nvPr/>
        </p:nvSpPr>
        <p:spPr>
          <a:xfrm>
            <a:off x="1115754" y="6742573"/>
            <a:ext cx="4038600" cy="2506128"/>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17" name="Image 16">
            <a:extLst>
              <a:ext uri="{FF2B5EF4-FFF2-40B4-BE49-F238E27FC236}">
                <a16:creationId xmlns:a16="http://schemas.microsoft.com/office/drawing/2014/main" id="{75BEFA63-3C13-439D-9DFD-BE931820A94E}"/>
              </a:ext>
            </a:extLst>
          </p:cNvPr>
          <p:cNvPicPr>
            <a:picLocks noChangeAspect="1"/>
          </p:cNvPicPr>
          <p:nvPr/>
        </p:nvPicPr>
        <p:blipFill>
          <a:blip r:embed="rId8"/>
          <a:stretch>
            <a:fillRect/>
          </a:stretch>
        </p:blipFill>
        <p:spPr>
          <a:xfrm>
            <a:off x="1374004" y="7019651"/>
            <a:ext cx="3426385" cy="748194"/>
          </a:xfrm>
          <a:prstGeom prst="rect">
            <a:avLst/>
          </a:prstGeom>
        </p:spPr>
      </p:pic>
      <p:pic>
        <p:nvPicPr>
          <p:cNvPr id="21" name="Image 20">
            <a:extLst>
              <a:ext uri="{FF2B5EF4-FFF2-40B4-BE49-F238E27FC236}">
                <a16:creationId xmlns:a16="http://schemas.microsoft.com/office/drawing/2014/main" id="{9DFC4970-7771-48DE-AF6A-8FA312820FB3}"/>
              </a:ext>
            </a:extLst>
          </p:cNvPr>
          <p:cNvPicPr>
            <a:picLocks noChangeAspect="1"/>
          </p:cNvPicPr>
          <p:nvPr/>
        </p:nvPicPr>
        <p:blipFill>
          <a:blip r:embed="rId9"/>
          <a:stretch>
            <a:fillRect/>
          </a:stretch>
        </p:blipFill>
        <p:spPr>
          <a:xfrm>
            <a:off x="1421861" y="7808443"/>
            <a:ext cx="3426385" cy="653701"/>
          </a:xfrm>
          <a:prstGeom prst="rect">
            <a:avLst/>
          </a:prstGeom>
        </p:spPr>
      </p:pic>
      <p:pic>
        <p:nvPicPr>
          <p:cNvPr id="22" name="Image 21">
            <a:extLst>
              <a:ext uri="{FF2B5EF4-FFF2-40B4-BE49-F238E27FC236}">
                <a16:creationId xmlns:a16="http://schemas.microsoft.com/office/drawing/2014/main" id="{9FB37D37-F23E-4BA3-9C94-05FB37362EE9}"/>
              </a:ext>
            </a:extLst>
          </p:cNvPr>
          <p:cNvPicPr>
            <a:picLocks noChangeAspect="1"/>
          </p:cNvPicPr>
          <p:nvPr/>
        </p:nvPicPr>
        <p:blipFill>
          <a:blip r:embed="rId10"/>
          <a:stretch>
            <a:fillRect/>
          </a:stretch>
        </p:blipFill>
        <p:spPr>
          <a:xfrm>
            <a:off x="1443431" y="8483311"/>
            <a:ext cx="3341718" cy="653701"/>
          </a:xfrm>
          <a:prstGeom prst="rect">
            <a:avLst/>
          </a:prstGeom>
        </p:spPr>
      </p:pic>
      <p:pic>
        <p:nvPicPr>
          <p:cNvPr id="23" name="Image 22">
            <a:extLst>
              <a:ext uri="{FF2B5EF4-FFF2-40B4-BE49-F238E27FC236}">
                <a16:creationId xmlns:a16="http://schemas.microsoft.com/office/drawing/2014/main" id="{63DEA14B-4A36-4BE2-B2D1-44EA7DE35C8A}"/>
              </a:ext>
            </a:extLst>
          </p:cNvPr>
          <p:cNvPicPr>
            <a:picLocks noChangeAspect="1"/>
          </p:cNvPicPr>
          <p:nvPr/>
        </p:nvPicPr>
        <p:blipFill>
          <a:blip r:embed="rId11"/>
          <a:stretch>
            <a:fillRect/>
          </a:stretch>
        </p:blipFill>
        <p:spPr>
          <a:xfrm>
            <a:off x="2004270" y="6525095"/>
            <a:ext cx="2327985" cy="431384"/>
          </a:xfrm>
          <a:prstGeom prst="rect">
            <a:avLst/>
          </a:prstGeom>
        </p:spPr>
      </p:pic>
      <p:sp>
        <p:nvSpPr>
          <p:cNvPr id="24" name="Rectangle 23">
            <a:extLst>
              <a:ext uri="{FF2B5EF4-FFF2-40B4-BE49-F238E27FC236}">
                <a16:creationId xmlns:a16="http://schemas.microsoft.com/office/drawing/2014/main" id="{7B4B9A6F-E237-410C-8435-289357BBAE18}"/>
              </a:ext>
            </a:extLst>
          </p:cNvPr>
          <p:cNvSpPr/>
          <p:nvPr/>
        </p:nvSpPr>
        <p:spPr>
          <a:xfrm>
            <a:off x="353754" y="1748222"/>
            <a:ext cx="5924332" cy="7696201"/>
          </a:xfrm>
          <a:prstGeom prst="rect">
            <a:avLst/>
          </a:prstGeom>
          <a:noFill/>
          <a:ln w="38100" cap="flat" cmpd="sng" algn="ctr">
            <a:solidFill>
              <a:srgbClr val="3C0C8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grpSp>
        <p:nvGrpSpPr>
          <p:cNvPr id="25" name="Group 2">
            <a:extLst>
              <a:ext uri="{FF2B5EF4-FFF2-40B4-BE49-F238E27FC236}">
                <a16:creationId xmlns:a16="http://schemas.microsoft.com/office/drawing/2014/main" id="{7FDC5113-D682-4692-A1DC-6FFAF61497F7}"/>
              </a:ext>
            </a:extLst>
          </p:cNvPr>
          <p:cNvGrpSpPr/>
          <p:nvPr/>
        </p:nvGrpSpPr>
        <p:grpSpPr>
          <a:xfrm>
            <a:off x="0" y="9515132"/>
            <a:ext cx="828000" cy="720000"/>
            <a:chOff x="0" y="0"/>
            <a:chExt cx="1364420" cy="1295697"/>
          </a:xfrm>
        </p:grpSpPr>
        <p:sp>
          <p:nvSpPr>
            <p:cNvPr id="26" name="Freeform 3">
              <a:extLst>
                <a:ext uri="{FF2B5EF4-FFF2-40B4-BE49-F238E27FC236}">
                  <a16:creationId xmlns:a16="http://schemas.microsoft.com/office/drawing/2014/main" id="{2A59956D-E8A0-4BEF-8740-2D7001C53483}"/>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TextBox 4">
              <a:extLst>
                <a:ext uri="{FF2B5EF4-FFF2-40B4-BE49-F238E27FC236}">
                  <a16:creationId xmlns:a16="http://schemas.microsoft.com/office/drawing/2014/main" id="{4EC0C7CC-22CC-430F-B38E-C86B792B66C3}"/>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13/17</a:t>
              </a:r>
            </a:p>
          </p:txBody>
        </p:sp>
      </p:grpSp>
    </p:spTree>
    <p:extLst>
      <p:ext uri="{BB962C8B-B14F-4D97-AF65-F5344CB8AC3E}">
        <p14:creationId xmlns:p14="http://schemas.microsoft.com/office/powerpoint/2010/main" val="364725276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705600" y="1061240"/>
            <a:ext cx="11582400" cy="9225760"/>
          </a:xfrm>
          <a:prstGeom prst="rect">
            <a:avLst/>
          </a:prstGeom>
          <a:solidFill>
            <a:srgbClr val="EFEFEF"/>
          </a:solidFill>
        </p:spPr>
      </p:sp>
      <p:sp>
        <p:nvSpPr>
          <p:cNvPr id="6" name="TextBox 6"/>
          <p:cNvSpPr txBox="1"/>
          <p:nvPr/>
        </p:nvSpPr>
        <p:spPr>
          <a:xfrm>
            <a:off x="347746" y="1146498"/>
            <a:ext cx="6214677" cy="10895290"/>
          </a:xfrm>
          <a:prstGeom prst="rect">
            <a:avLst/>
          </a:prstGeom>
        </p:spPr>
        <p:txBody>
          <a:bodyPr wrap="square" lIns="0" tIns="0" rIns="0" bIns="0" rtlCol="0" anchor="t">
            <a:spAutoFit/>
          </a:bodyPr>
          <a:lstStyle/>
          <a:p>
            <a:pPr algn="just">
              <a:spcAft>
                <a:spcPts val="0"/>
              </a:spcAft>
            </a:pPr>
            <a:r>
              <a:rPr lang="fr-FR" sz="3600" b="1" dirty="0">
                <a:solidFill>
                  <a:srgbClr val="0070C0"/>
                </a:solidFill>
              </a:rPr>
              <a:t>Les réunions IMPAQT favorisent les émotions positives:</a:t>
            </a:r>
          </a:p>
          <a:p>
            <a:pPr marL="285750" lvl="0" indent="-285750" algn="just">
              <a:buFont typeface="Arial" panose="020B0604020202020204" pitchFamily="34" charset="0"/>
              <a:buChar char="•"/>
            </a:pPr>
            <a:r>
              <a:rPr lang="fr-FR" sz="2800" i="1" dirty="0"/>
              <a:t>Travail bien accompli</a:t>
            </a:r>
          </a:p>
          <a:p>
            <a:pPr marL="285750" lvl="0" indent="-285750" algn="just">
              <a:buFont typeface="Arial" panose="020B0604020202020204" pitchFamily="34" charset="0"/>
              <a:buChar char="•"/>
            </a:pPr>
            <a:r>
              <a:rPr lang="fr-FR" sz="2800" i="1" dirty="0"/>
              <a:t>Rétablissement au sein d’une identité nouvelle : actrice de la recherche </a:t>
            </a:r>
          </a:p>
          <a:p>
            <a:pPr marL="285750" lvl="0" indent="-285750" algn="just">
              <a:buFont typeface="Arial" panose="020B0604020202020204" pitchFamily="34" charset="0"/>
              <a:buChar char="•"/>
            </a:pPr>
            <a:r>
              <a:rPr lang="fr-FR" sz="2800" i="1" dirty="0"/>
              <a:t>Savoir expérienciel unique </a:t>
            </a:r>
            <a:r>
              <a:rPr lang="fr-FR" sz="2800" i="1" dirty="0">
                <a:cs typeface="Times New Roman" panose="02020603050405020304" pitchFamily="18" charset="0"/>
              </a:rPr>
              <a:t>→ res</a:t>
            </a:r>
            <a:r>
              <a:rPr lang="fr-FR" sz="2800" i="1" dirty="0"/>
              <a:t>source pour guider la recherche </a:t>
            </a:r>
          </a:p>
          <a:p>
            <a:pPr marL="285750" lvl="0" indent="-285750" algn="just">
              <a:buFont typeface="Arial" panose="020B0604020202020204" pitchFamily="34" charset="0"/>
              <a:buChar char="•"/>
            </a:pPr>
            <a:r>
              <a:rPr lang="fr-FR" sz="2800" i="1" dirty="0"/>
              <a:t>Développement des capacités  </a:t>
            </a:r>
          </a:p>
          <a:p>
            <a:pPr marL="285750" lvl="0" indent="-285750" algn="just">
              <a:buFont typeface="Arial" panose="020B0604020202020204" pitchFamily="34" charset="0"/>
              <a:buChar char="•"/>
            </a:pPr>
            <a:r>
              <a:rPr lang="fr-FR" sz="2800" i="1" dirty="0"/>
              <a:t>Partage d’un but commun </a:t>
            </a:r>
          </a:p>
          <a:p>
            <a:pPr marL="285750" lvl="0" indent="-285750" algn="just">
              <a:buFont typeface="Arial" panose="020B0604020202020204" pitchFamily="34" charset="0"/>
              <a:buChar char="•"/>
            </a:pPr>
            <a:r>
              <a:rPr lang="fr-FR" sz="2800" i="1" dirty="0"/>
              <a:t>Visée émancipatrice</a:t>
            </a:r>
          </a:p>
          <a:p>
            <a:pPr lvl="0" algn="just"/>
            <a:endParaRPr lang="fr-FR" sz="3200" dirty="0"/>
          </a:p>
          <a:p>
            <a:pPr lvl="0" algn="ctr"/>
            <a:r>
              <a:rPr lang="fr-FR" sz="3600" b="1" dirty="0"/>
              <a:t>Interaction réciproque : affiliation, confiance, cohésion et coopération </a:t>
            </a:r>
            <a:r>
              <a:rPr lang="fr-FR" sz="3600" b="1" dirty="0">
                <a:cs typeface="Times New Roman" panose="02020603050405020304" pitchFamily="18" charset="0"/>
              </a:rPr>
              <a:t>↔ émotions positives </a:t>
            </a:r>
            <a:r>
              <a:rPr lang="fr-FR" sz="2400" dirty="0"/>
              <a:t>(</a:t>
            </a:r>
            <a:r>
              <a:rPr lang="fr-FR" sz="2400" dirty="0" err="1"/>
              <a:t>Fredrickson</a:t>
            </a:r>
            <a:r>
              <a:rPr lang="fr-FR" sz="2400" dirty="0"/>
              <a:t> &amp; </a:t>
            </a:r>
            <a:r>
              <a:rPr lang="fr-FR" sz="2400" dirty="0" err="1"/>
              <a:t>Branigan</a:t>
            </a:r>
            <a:r>
              <a:rPr lang="fr-FR" sz="2400" dirty="0"/>
              <a:t>, 2005) </a:t>
            </a:r>
            <a:r>
              <a:rPr lang="fr-FR" sz="3600" dirty="0">
                <a:cs typeface="Times New Roman" panose="02020603050405020304" pitchFamily="18" charset="0"/>
              </a:rPr>
              <a:t>→ </a:t>
            </a:r>
            <a:r>
              <a:rPr lang="fr-FR" sz="3600" b="1" dirty="0">
                <a:cs typeface="Times New Roman" panose="02020603050405020304" pitchFamily="18" charset="0"/>
              </a:rPr>
              <a:t>F</a:t>
            </a:r>
            <a:r>
              <a:rPr lang="fr-FR" sz="3600" b="1" dirty="0"/>
              <a:t>acilitent la régulation des émotions négatives </a:t>
            </a:r>
            <a:r>
              <a:rPr lang="fr-FR" sz="2400" dirty="0"/>
              <a:t>(</a:t>
            </a:r>
            <a:r>
              <a:rPr lang="fr-FR" sz="2400" dirty="0" err="1"/>
              <a:t>Tugade</a:t>
            </a:r>
            <a:r>
              <a:rPr lang="fr-FR" sz="2400" dirty="0"/>
              <a:t> &amp; </a:t>
            </a:r>
            <a:r>
              <a:rPr lang="fr-FR" sz="2400" dirty="0" err="1"/>
              <a:t>Fredrickson</a:t>
            </a:r>
            <a:r>
              <a:rPr lang="fr-FR" sz="2400" dirty="0"/>
              <a:t>, 2004)</a:t>
            </a:r>
          </a:p>
          <a:p>
            <a:pPr lvl="0" algn="just"/>
            <a:endParaRPr lang="fr-FR" sz="2000" b="1" dirty="0"/>
          </a:p>
          <a:p>
            <a:pPr lvl="0" algn="just"/>
            <a:endParaRPr lang="fr-FR" sz="2400" dirty="0"/>
          </a:p>
          <a:p>
            <a:pPr lvl="0" algn="just"/>
            <a:endParaRPr lang="fr-FR" sz="2400" dirty="0"/>
          </a:p>
          <a:p>
            <a:pPr marL="800100" lvl="1" indent="-342900" algn="just">
              <a:buFont typeface="Arial" panose="020B0604020202020204" pitchFamily="34" charset="0"/>
              <a:buChar char="•"/>
            </a:pPr>
            <a:endParaRPr lang="fr-FR" sz="2800" dirty="0">
              <a:cs typeface="Arial" panose="020B0604020202020204" pitchFamily="34" charset="0"/>
            </a:endParaRPr>
          </a:p>
          <a:p>
            <a:pPr algn="ctr">
              <a:lnSpc>
                <a:spcPts val="4385"/>
              </a:lnSpc>
            </a:pPr>
            <a:endParaRPr lang="en-US" sz="3399" dirty="0">
              <a:solidFill>
                <a:srgbClr val="5E4A7F"/>
              </a:solidFill>
              <a:latin typeface="Cardo Bold"/>
            </a:endParaRPr>
          </a:p>
        </p:txBody>
      </p:sp>
      <p:pic>
        <p:nvPicPr>
          <p:cNvPr id="3" name="Image 2">
            <a:extLst>
              <a:ext uri="{FF2B5EF4-FFF2-40B4-BE49-F238E27FC236}">
                <a16:creationId xmlns:a16="http://schemas.microsoft.com/office/drawing/2014/main" id="{478465A6-44D8-484C-9A3E-628E55CF63FE}"/>
              </a:ext>
            </a:extLst>
          </p:cNvPr>
          <p:cNvPicPr>
            <a:picLocks noChangeAspect="1"/>
          </p:cNvPicPr>
          <p:nvPr/>
        </p:nvPicPr>
        <p:blipFill>
          <a:blip r:embed="rId3"/>
          <a:stretch>
            <a:fillRect/>
          </a:stretch>
        </p:blipFill>
        <p:spPr>
          <a:xfrm>
            <a:off x="6848775" y="1278617"/>
            <a:ext cx="11296049" cy="7947143"/>
          </a:xfrm>
          <a:prstGeom prst="rect">
            <a:avLst/>
          </a:prstGeom>
        </p:spPr>
      </p:pic>
      <p:sp>
        <p:nvSpPr>
          <p:cNvPr id="18" name="TextBox 5">
            <a:extLst>
              <a:ext uri="{FF2B5EF4-FFF2-40B4-BE49-F238E27FC236}">
                <a16:creationId xmlns:a16="http://schemas.microsoft.com/office/drawing/2014/main" id="{5CCF2E4F-F750-46B5-9AA3-ED1C6963A2BA}"/>
              </a:ext>
            </a:extLst>
          </p:cNvPr>
          <p:cNvSpPr txBox="1"/>
          <p:nvPr/>
        </p:nvSpPr>
        <p:spPr>
          <a:xfrm>
            <a:off x="381000" y="402807"/>
            <a:ext cx="16917706" cy="615553"/>
          </a:xfrm>
          <a:prstGeom prst="rect">
            <a:avLst/>
          </a:prstGeom>
        </p:spPr>
        <p:txBody>
          <a:bodyPr wrap="square" lIns="0" tIns="0" rIns="0" bIns="0" rtlCol="0" anchor="t">
            <a:spAutoFit/>
          </a:bodyPr>
          <a:lstStyle/>
          <a:p>
            <a:r>
              <a:rPr lang="en-US" sz="4000" dirty="0">
                <a:solidFill>
                  <a:srgbClr val="3F0586"/>
                </a:solidFill>
                <a:latin typeface="Cardo Bold"/>
              </a:rPr>
              <a:t>ENJEUX EMOTIONNELS EN RECHERCHE COMMUNAUTAIRE</a:t>
            </a:r>
          </a:p>
        </p:txBody>
      </p:sp>
      <p:grpSp>
        <p:nvGrpSpPr>
          <p:cNvPr id="12" name="Group 2">
            <a:extLst>
              <a:ext uri="{FF2B5EF4-FFF2-40B4-BE49-F238E27FC236}">
                <a16:creationId xmlns:a16="http://schemas.microsoft.com/office/drawing/2014/main" id="{72A1BED9-DA8C-44B6-A724-6D06FEC5C223}"/>
              </a:ext>
            </a:extLst>
          </p:cNvPr>
          <p:cNvGrpSpPr/>
          <p:nvPr/>
        </p:nvGrpSpPr>
        <p:grpSpPr>
          <a:xfrm>
            <a:off x="17424332" y="9549892"/>
            <a:ext cx="828000" cy="720000"/>
            <a:chOff x="0" y="0"/>
            <a:chExt cx="1364420" cy="1295697"/>
          </a:xfrm>
        </p:grpSpPr>
        <p:sp>
          <p:nvSpPr>
            <p:cNvPr id="13" name="Freeform 3">
              <a:extLst>
                <a:ext uri="{FF2B5EF4-FFF2-40B4-BE49-F238E27FC236}">
                  <a16:creationId xmlns:a16="http://schemas.microsoft.com/office/drawing/2014/main" id="{CCEE9238-D92E-4C2A-B80A-1C6D7C35BD36}"/>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4">
              <a:extLst>
                <a:ext uri="{FF2B5EF4-FFF2-40B4-BE49-F238E27FC236}">
                  <a16:creationId xmlns:a16="http://schemas.microsoft.com/office/drawing/2014/main" id="{FCAA65C2-17CC-4E42-BFA3-E1F5FC1B96C4}"/>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14/17</a:t>
              </a:r>
            </a:p>
          </p:txBody>
        </p:sp>
      </p:grpSp>
      <p:sp>
        <p:nvSpPr>
          <p:cNvPr id="4" name="Flèche : droite 3">
            <a:extLst>
              <a:ext uri="{FF2B5EF4-FFF2-40B4-BE49-F238E27FC236}">
                <a16:creationId xmlns:a16="http://schemas.microsoft.com/office/drawing/2014/main" id="{8745F157-0EF5-41D5-87DB-DC7254C76C4E}"/>
              </a:ext>
            </a:extLst>
          </p:cNvPr>
          <p:cNvSpPr/>
          <p:nvPr/>
        </p:nvSpPr>
        <p:spPr>
          <a:xfrm>
            <a:off x="11379056" y="2740703"/>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E31B709D-0C6A-418A-8D77-684551E57860}"/>
              </a:ext>
            </a:extLst>
          </p:cNvPr>
          <p:cNvSpPr/>
          <p:nvPr/>
        </p:nvSpPr>
        <p:spPr>
          <a:xfrm>
            <a:off x="11381625" y="4659988"/>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D1DD1D7C-DB99-4380-97FB-0EC6862B26FB}"/>
              </a:ext>
            </a:extLst>
          </p:cNvPr>
          <p:cNvSpPr/>
          <p:nvPr/>
        </p:nvSpPr>
        <p:spPr>
          <a:xfrm>
            <a:off x="11389775" y="7397357"/>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153ADE79-F5B4-44AF-9D18-0F22901B5332}"/>
              </a:ext>
            </a:extLst>
          </p:cNvPr>
          <p:cNvSpPr/>
          <p:nvPr/>
        </p:nvSpPr>
        <p:spPr>
          <a:xfrm>
            <a:off x="6723237" y="7200897"/>
            <a:ext cx="4044974" cy="53340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4" name="Ellipse 13">
            <a:extLst>
              <a:ext uri="{FF2B5EF4-FFF2-40B4-BE49-F238E27FC236}">
                <a16:creationId xmlns:a16="http://schemas.microsoft.com/office/drawing/2014/main" id="{9AE77EF7-9504-41CD-B258-886AF2770DAE}"/>
              </a:ext>
            </a:extLst>
          </p:cNvPr>
          <p:cNvSpPr/>
          <p:nvPr/>
        </p:nvSpPr>
        <p:spPr>
          <a:xfrm>
            <a:off x="12534088" y="7200899"/>
            <a:ext cx="3925726" cy="62151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5" name="Ellipse 14">
            <a:extLst>
              <a:ext uri="{FF2B5EF4-FFF2-40B4-BE49-F238E27FC236}">
                <a16:creationId xmlns:a16="http://schemas.microsoft.com/office/drawing/2014/main" id="{6C7FD2F5-F045-4B31-BBFC-017467B1D40E}"/>
              </a:ext>
            </a:extLst>
          </p:cNvPr>
          <p:cNvSpPr/>
          <p:nvPr/>
        </p:nvSpPr>
        <p:spPr>
          <a:xfrm>
            <a:off x="6755663" y="4504814"/>
            <a:ext cx="3173343" cy="48628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6" name="Ellipse 15">
            <a:extLst>
              <a:ext uri="{FF2B5EF4-FFF2-40B4-BE49-F238E27FC236}">
                <a16:creationId xmlns:a16="http://schemas.microsoft.com/office/drawing/2014/main" id="{C8299656-F67B-4C57-9CCC-38DB3B5BD133}"/>
              </a:ext>
            </a:extLst>
          </p:cNvPr>
          <p:cNvSpPr/>
          <p:nvPr/>
        </p:nvSpPr>
        <p:spPr>
          <a:xfrm>
            <a:off x="12450243" y="4533900"/>
            <a:ext cx="3173343" cy="4572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9" name="Ellipse 18">
            <a:extLst>
              <a:ext uri="{FF2B5EF4-FFF2-40B4-BE49-F238E27FC236}">
                <a16:creationId xmlns:a16="http://schemas.microsoft.com/office/drawing/2014/main" id="{706861E4-D7BF-4710-AD4E-4139808B642C}"/>
              </a:ext>
            </a:extLst>
          </p:cNvPr>
          <p:cNvSpPr/>
          <p:nvPr/>
        </p:nvSpPr>
        <p:spPr>
          <a:xfrm>
            <a:off x="6745200" y="2516325"/>
            <a:ext cx="3853971" cy="634057"/>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20" name="Ellipse 19">
            <a:extLst>
              <a:ext uri="{FF2B5EF4-FFF2-40B4-BE49-F238E27FC236}">
                <a16:creationId xmlns:a16="http://schemas.microsoft.com/office/drawing/2014/main" id="{1EEB44BE-6713-420B-8FE7-2D7E7BFB6AB4}"/>
              </a:ext>
            </a:extLst>
          </p:cNvPr>
          <p:cNvSpPr/>
          <p:nvPr/>
        </p:nvSpPr>
        <p:spPr>
          <a:xfrm>
            <a:off x="12534088" y="2528867"/>
            <a:ext cx="4610912" cy="62151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9140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9771" y="0"/>
            <a:ext cx="4373571" cy="10287000"/>
          </a:xfrm>
          <a:prstGeom prst="rect">
            <a:avLst/>
          </a:prstGeom>
          <a:solidFill>
            <a:srgbClr val="EFEFEF"/>
          </a:solidFill>
        </p:spPr>
      </p:sp>
      <p:grpSp>
        <p:nvGrpSpPr>
          <p:cNvPr id="4" name="Group 4"/>
          <p:cNvGrpSpPr/>
          <p:nvPr/>
        </p:nvGrpSpPr>
        <p:grpSpPr>
          <a:xfrm>
            <a:off x="3743739" y="1161421"/>
            <a:ext cx="14544261" cy="1032367"/>
            <a:chOff x="0" y="0"/>
            <a:chExt cx="4234944" cy="642828"/>
          </a:xfrm>
        </p:grpSpPr>
        <p:sp>
          <p:nvSpPr>
            <p:cNvPr id="5" name="Freeform 5"/>
            <p:cNvSpPr/>
            <p:nvPr/>
          </p:nvSpPr>
          <p:spPr>
            <a:xfrm>
              <a:off x="0" y="0"/>
              <a:ext cx="4234944" cy="642828"/>
            </a:xfrm>
            <a:custGeom>
              <a:avLst/>
              <a:gdLst/>
              <a:ahLst/>
              <a:cxnLst/>
              <a:rect l="l" t="t" r="r" b="b"/>
              <a:pathLst>
                <a:path w="4234944" h="642828">
                  <a:moveTo>
                    <a:pt x="0" y="0"/>
                  </a:moveTo>
                  <a:lnTo>
                    <a:pt x="4234944" y="0"/>
                  </a:lnTo>
                  <a:lnTo>
                    <a:pt x="4234944" y="642828"/>
                  </a:lnTo>
                  <a:lnTo>
                    <a:pt x="0" y="642828"/>
                  </a:lnTo>
                  <a:close/>
                </a:path>
              </a:pathLst>
            </a:custGeom>
            <a:solidFill>
              <a:srgbClr val="D7D402"/>
            </a:solidFill>
          </p:spPr>
        </p:sp>
      </p:grpSp>
      <p:sp>
        <p:nvSpPr>
          <p:cNvPr id="6" name="TextBox 6"/>
          <p:cNvSpPr txBox="1"/>
          <p:nvPr/>
        </p:nvSpPr>
        <p:spPr>
          <a:xfrm>
            <a:off x="3826237" y="2576705"/>
            <a:ext cx="13704801" cy="7201972"/>
          </a:xfrm>
          <a:prstGeom prst="rect">
            <a:avLst/>
          </a:prstGeom>
        </p:spPr>
        <p:txBody>
          <a:bodyPr wrap="square" lIns="0" tIns="0" rIns="0" bIns="0" rtlCol="0" anchor="t">
            <a:spAutoFit/>
          </a:bodyPr>
          <a:lstStyle/>
          <a:p>
            <a:pPr marL="600203" lvl="1" indent="-300101" algn="just">
              <a:buFont typeface="Arial"/>
              <a:buChar char="•"/>
            </a:pPr>
            <a:r>
              <a:rPr lang="en-US" sz="3600" b="1" dirty="0">
                <a:solidFill>
                  <a:srgbClr val="000000"/>
                </a:solidFill>
                <a:cs typeface="Arial" panose="020B0604020202020204" pitchFamily="34" charset="0"/>
              </a:rPr>
              <a:t>Travail </a:t>
            </a:r>
            <a:r>
              <a:rPr lang="en-US" sz="3600" b="1" dirty="0" err="1">
                <a:solidFill>
                  <a:srgbClr val="000000"/>
                </a:solidFill>
                <a:cs typeface="Arial" panose="020B0604020202020204" pitchFamily="34" charset="0"/>
              </a:rPr>
              <a:t>d’analyse</a:t>
            </a:r>
            <a:r>
              <a:rPr lang="en-US" sz="3600" b="1" dirty="0">
                <a:solidFill>
                  <a:srgbClr val="000000"/>
                </a:solidFill>
                <a:cs typeface="Arial" panose="020B0604020202020204" pitchFamily="34" charset="0"/>
              </a:rPr>
              <a:t> </a:t>
            </a:r>
            <a:r>
              <a:rPr lang="en-US" sz="3600" b="1" dirty="0" err="1">
                <a:solidFill>
                  <a:srgbClr val="000000"/>
                </a:solidFill>
                <a:cs typeface="Arial" panose="020B0604020202020204" pitchFamily="34" charset="0"/>
              </a:rPr>
              <a:t>complexe</a:t>
            </a:r>
            <a:r>
              <a:rPr lang="en-US" sz="3600" b="1" dirty="0">
                <a:solidFill>
                  <a:srgbClr val="000000"/>
                </a:solidFill>
                <a:cs typeface="Arial" panose="020B0604020202020204" pitchFamily="34" charset="0"/>
              </a:rPr>
              <a:t> et </a:t>
            </a:r>
            <a:r>
              <a:rPr lang="en-US" sz="3600" b="1" dirty="0" err="1">
                <a:solidFill>
                  <a:srgbClr val="000000"/>
                </a:solidFill>
                <a:cs typeface="Arial" panose="020B0604020202020204" pitchFamily="34" charset="0"/>
              </a:rPr>
              <a:t>interprétation</a:t>
            </a:r>
            <a:r>
              <a:rPr lang="en-US" sz="3600" b="1" dirty="0">
                <a:solidFill>
                  <a:srgbClr val="000000"/>
                </a:solidFill>
                <a:cs typeface="Arial" panose="020B0604020202020204" pitchFamily="34" charset="0"/>
              </a:rPr>
              <a:t> </a:t>
            </a:r>
            <a:r>
              <a:rPr lang="fr-FR" sz="3600" b="1" dirty="0">
                <a:cs typeface="Arial" panose="020B0604020202020204" pitchFamily="34" charset="0"/>
              </a:rPr>
              <a:t>« </a:t>
            </a:r>
            <a:r>
              <a:rPr lang="en-US" sz="3600" b="1" dirty="0" err="1">
                <a:solidFill>
                  <a:srgbClr val="000000"/>
                </a:solidFill>
                <a:cs typeface="Arial" panose="020B0604020202020204" pitchFamily="34" charset="0"/>
              </a:rPr>
              <a:t>catégorique</a:t>
            </a:r>
            <a:r>
              <a:rPr lang="en-US" sz="3600" b="1" dirty="0">
                <a:solidFill>
                  <a:srgbClr val="000000"/>
                </a:solidFill>
                <a:cs typeface="Arial" panose="020B0604020202020204" pitchFamily="34" charset="0"/>
              </a:rPr>
              <a:t> </a:t>
            </a:r>
            <a:r>
              <a:rPr lang="fr-FR" sz="3600" b="1" dirty="0">
                <a:cs typeface="Arial" panose="020B0604020202020204" pitchFamily="34" charset="0"/>
              </a:rPr>
              <a:t>» : </a:t>
            </a:r>
            <a:r>
              <a:rPr lang="fr-FR" sz="3600" dirty="0">
                <a:cs typeface="Arial" panose="020B0604020202020204" pitchFamily="34" charset="0"/>
              </a:rPr>
              <a:t>c</a:t>
            </a:r>
            <a:r>
              <a:rPr lang="en-US" sz="3600" dirty="0" err="1">
                <a:solidFill>
                  <a:srgbClr val="000000"/>
                </a:solidFill>
                <a:cs typeface="Arial" panose="020B0604020202020204" pitchFamily="34" charset="0"/>
              </a:rPr>
              <a:t>omplémentarité</a:t>
            </a:r>
            <a:r>
              <a:rPr lang="en-US" sz="3600" dirty="0">
                <a:solidFill>
                  <a:srgbClr val="000000"/>
                </a:solidFill>
                <a:cs typeface="Arial" panose="020B0604020202020204" pitchFamily="34" charset="0"/>
              </a:rPr>
              <a:t> de la posture et des </a:t>
            </a:r>
            <a:r>
              <a:rPr lang="en-US" sz="3600" dirty="0" err="1">
                <a:solidFill>
                  <a:srgbClr val="000000"/>
                </a:solidFill>
                <a:cs typeface="Arial" panose="020B0604020202020204" pitchFamily="34" charset="0"/>
              </a:rPr>
              <a:t>savoirs</a:t>
            </a:r>
            <a:endParaRPr lang="en-US" sz="3600" dirty="0">
              <a:solidFill>
                <a:srgbClr val="000000"/>
              </a:solidFill>
              <a:cs typeface="Arial" panose="020B0604020202020204" pitchFamily="34" charset="0"/>
            </a:endParaRPr>
          </a:p>
          <a:p>
            <a:pPr marL="600203" lvl="1" indent="-300101" algn="just">
              <a:buFont typeface="Arial"/>
              <a:buChar char="•"/>
            </a:pPr>
            <a:r>
              <a:rPr lang="en-US" sz="3600" b="1" dirty="0">
                <a:solidFill>
                  <a:srgbClr val="000000"/>
                </a:solidFill>
                <a:cs typeface="Arial" panose="020B0604020202020204" pitchFamily="34" charset="0"/>
              </a:rPr>
              <a:t>Les </a:t>
            </a:r>
            <a:r>
              <a:rPr lang="en-US" sz="3600" b="1" dirty="0" err="1">
                <a:solidFill>
                  <a:srgbClr val="000000"/>
                </a:solidFill>
                <a:cs typeface="Arial" panose="020B0604020202020204" pitchFamily="34" charset="0"/>
              </a:rPr>
              <a:t>émotions</a:t>
            </a:r>
            <a:r>
              <a:rPr lang="en-US" sz="3600" b="1" dirty="0">
                <a:solidFill>
                  <a:srgbClr val="000000"/>
                </a:solidFill>
                <a:cs typeface="Arial" panose="020B0604020202020204" pitchFamily="34" charset="0"/>
              </a:rPr>
              <a:t> dans la co-construction des </a:t>
            </a:r>
            <a:r>
              <a:rPr lang="en-US" sz="3600" b="1" dirty="0" err="1">
                <a:solidFill>
                  <a:srgbClr val="000000"/>
                </a:solidFill>
                <a:cs typeface="Arial" panose="020B0604020202020204" pitchFamily="34" charset="0"/>
              </a:rPr>
              <a:t>outils</a:t>
            </a:r>
            <a:r>
              <a:rPr lang="en-US" sz="3600" dirty="0">
                <a:solidFill>
                  <a:srgbClr val="000000"/>
                </a:solidFill>
                <a:cs typeface="Arial" panose="020B0604020202020204" pitchFamily="34" charset="0"/>
              </a:rPr>
              <a:t> : </a:t>
            </a:r>
            <a:r>
              <a:rPr lang="fr-FR" sz="3600" dirty="0"/>
              <a:t>adaptation et remise en question par les chercheurs</a:t>
            </a:r>
            <a:r>
              <a:rPr lang="fr-FR" sz="3600" b="1" dirty="0"/>
              <a:t> </a:t>
            </a:r>
            <a:r>
              <a:rPr lang="fr-FR" sz="2800" dirty="0"/>
              <a:t>(Renaud, 2020)</a:t>
            </a:r>
          </a:p>
          <a:p>
            <a:pPr marL="600203" lvl="1" indent="-300101" algn="just">
              <a:buFont typeface="Arial"/>
              <a:buChar char="•"/>
            </a:pPr>
            <a:r>
              <a:rPr lang="en-US" sz="3600" b="1" dirty="0">
                <a:solidFill>
                  <a:srgbClr val="000000"/>
                </a:solidFill>
                <a:cs typeface="Arial" panose="020B0604020202020204" pitchFamily="34" charset="0"/>
              </a:rPr>
              <a:t>Nouvelle </a:t>
            </a:r>
            <a:r>
              <a:rPr lang="en-US" sz="3600" b="1" dirty="0" err="1">
                <a:solidFill>
                  <a:srgbClr val="000000"/>
                </a:solidFill>
                <a:cs typeface="Arial" panose="020B0604020202020204" pitchFamily="34" charset="0"/>
              </a:rPr>
              <a:t>identité</a:t>
            </a:r>
            <a:r>
              <a:rPr lang="en-US" sz="3600" b="1" dirty="0">
                <a:solidFill>
                  <a:srgbClr val="000000"/>
                </a:solidFill>
                <a:cs typeface="Arial" panose="020B0604020202020204" pitchFamily="34" charset="0"/>
              </a:rPr>
              <a:t> : </a:t>
            </a:r>
            <a:r>
              <a:rPr lang="fr-FR" sz="3600" b="1" dirty="0">
                <a:cs typeface="Arial" panose="020B0604020202020204" pitchFamily="34" charset="0"/>
              </a:rPr>
              <a:t>« actrice de la recherche » et « faire avec » </a:t>
            </a:r>
            <a:r>
              <a:rPr lang="fr-FR" sz="2800" dirty="0">
                <a:cs typeface="Arial" panose="020B0604020202020204" pitchFamily="34" charset="0"/>
              </a:rPr>
              <a:t>(</a:t>
            </a:r>
            <a:r>
              <a:rPr lang="fr-FR" sz="2800" dirty="0" err="1">
                <a:cs typeface="Arial" panose="020B0604020202020204" pitchFamily="34" charset="0"/>
              </a:rPr>
              <a:t>Liberman</a:t>
            </a:r>
            <a:r>
              <a:rPr lang="fr-FR" sz="2800" dirty="0">
                <a:cs typeface="Arial" panose="020B0604020202020204" pitchFamily="34" charset="0"/>
              </a:rPr>
              <a:t>, 1986) </a:t>
            </a:r>
            <a:r>
              <a:rPr lang="fr-FR" sz="3600" dirty="0">
                <a:cs typeface="Times New Roman" panose="02020603050405020304" pitchFamily="18" charset="0"/>
              </a:rPr>
              <a:t>→ </a:t>
            </a:r>
            <a:r>
              <a:rPr lang="fr-FR" sz="3600" b="1" dirty="0">
                <a:cs typeface="Arial" panose="020B0604020202020204" pitchFamily="34" charset="0"/>
              </a:rPr>
              <a:t>nouveaux enjeux émotionnels</a:t>
            </a:r>
          </a:p>
          <a:p>
            <a:pPr marL="600203" lvl="1" indent="-300101" algn="just">
              <a:buFont typeface="Arial"/>
              <a:buChar char="•"/>
            </a:pPr>
            <a:r>
              <a:rPr lang="fr-FR" sz="3600" b="1" dirty="0"/>
              <a:t>Reconnaissance de leur expertise dans un projet qui fait sens</a:t>
            </a:r>
            <a:r>
              <a:rPr lang="fr-FR" sz="3600" dirty="0"/>
              <a:t> </a:t>
            </a:r>
            <a:r>
              <a:rPr lang="fr-FR" sz="3600" dirty="0">
                <a:cs typeface="Times New Roman" panose="02020603050405020304" pitchFamily="18" charset="0"/>
              </a:rPr>
              <a:t>→</a:t>
            </a:r>
            <a:r>
              <a:rPr lang="fr-FR" sz="3600" dirty="0"/>
              <a:t> émotions positives</a:t>
            </a:r>
          </a:p>
          <a:p>
            <a:pPr marL="600203" lvl="1" indent="-300101" algn="just">
              <a:buFont typeface="Arial"/>
              <a:buChar char="•"/>
            </a:pPr>
            <a:r>
              <a:rPr lang="en-US" sz="3600" b="1" dirty="0" err="1">
                <a:solidFill>
                  <a:srgbClr val="000000"/>
                </a:solidFill>
                <a:cs typeface="Arial" panose="020B0604020202020204" pitchFamily="34" charset="0"/>
              </a:rPr>
              <a:t>Débordement</a:t>
            </a:r>
            <a:r>
              <a:rPr lang="en-US" sz="3600" b="1" dirty="0">
                <a:solidFill>
                  <a:srgbClr val="000000"/>
                </a:solidFill>
                <a:cs typeface="Arial" panose="020B0604020202020204" pitchFamily="34" charset="0"/>
              </a:rPr>
              <a:t> </a:t>
            </a:r>
            <a:r>
              <a:rPr lang="en-US" sz="3600" b="1" dirty="0" err="1">
                <a:solidFill>
                  <a:srgbClr val="000000"/>
                </a:solidFill>
                <a:cs typeface="Arial" panose="020B0604020202020204" pitchFamily="34" charset="0"/>
              </a:rPr>
              <a:t>émotionnel</a:t>
            </a:r>
            <a:r>
              <a:rPr lang="en-US" sz="3600" b="1" dirty="0">
                <a:solidFill>
                  <a:srgbClr val="000000"/>
                </a:solidFill>
                <a:cs typeface="Arial" panose="020B0604020202020204" pitchFamily="34" charset="0"/>
              </a:rPr>
              <a:t> : </a:t>
            </a:r>
            <a:r>
              <a:rPr lang="en-US" sz="3600" dirty="0">
                <a:solidFill>
                  <a:srgbClr val="000000"/>
                </a:solidFill>
                <a:cs typeface="Arial" panose="020B0604020202020204" pitchFamily="34" charset="0"/>
              </a:rPr>
              <a:t>mise à distance et </a:t>
            </a:r>
            <a:r>
              <a:rPr lang="en-US" sz="3600" dirty="0" err="1">
                <a:solidFill>
                  <a:srgbClr val="000000"/>
                </a:solidFill>
                <a:cs typeface="Arial" panose="020B0604020202020204" pitchFamily="34" charset="0"/>
              </a:rPr>
              <a:t>risque</a:t>
            </a:r>
            <a:r>
              <a:rPr lang="en-US" sz="3600" dirty="0">
                <a:solidFill>
                  <a:srgbClr val="000000"/>
                </a:solidFill>
                <a:cs typeface="Arial" panose="020B0604020202020204" pitchFamily="34" charset="0"/>
              </a:rPr>
              <a:t> de </a:t>
            </a:r>
            <a:r>
              <a:rPr lang="en-US" sz="3600" dirty="0" err="1">
                <a:solidFill>
                  <a:srgbClr val="000000"/>
                </a:solidFill>
                <a:cs typeface="Arial" panose="020B0604020202020204" pitchFamily="34" charset="0"/>
              </a:rPr>
              <a:t>fuite</a:t>
            </a:r>
            <a:endParaRPr lang="en-US" sz="3600" dirty="0">
              <a:solidFill>
                <a:srgbClr val="000000"/>
              </a:solidFill>
              <a:cs typeface="Arial" panose="020B0604020202020204" pitchFamily="34" charset="0"/>
            </a:endParaRPr>
          </a:p>
          <a:p>
            <a:pPr marL="600203" lvl="1" indent="-300101" algn="just">
              <a:buFont typeface="Arial"/>
              <a:buChar char="•"/>
            </a:pPr>
            <a:r>
              <a:rPr lang="fr-FR" sz="3600" b="1" dirty="0">
                <a:cs typeface="Arial" panose="020B0604020202020204" pitchFamily="34" charset="0"/>
              </a:rPr>
              <a:t>L’</a:t>
            </a:r>
            <a:r>
              <a:rPr lang="fr-FR" sz="3600" b="1" dirty="0" err="1">
                <a:cs typeface="Arial" panose="020B0604020202020204" pitchFamily="34" charset="0"/>
              </a:rPr>
              <a:t>empowerment</a:t>
            </a:r>
            <a:r>
              <a:rPr lang="fr-FR" sz="3600" b="1" dirty="0">
                <a:cs typeface="Arial" panose="020B0604020202020204" pitchFamily="34" charset="0"/>
              </a:rPr>
              <a:t> : </a:t>
            </a:r>
            <a:r>
              <a:rPr lang="fr-FR" sz="3600" dirty="0">
                <a:cs typeface="Arial" panose="020B0604020202020204" pitchFamily="34" charset="0"/>
              </a:rPr>
              <a:t>insuffisant pour anticiper les réactions émotionnelles</a:t>
            </a:r>
            <a:endParaRPr lang="en-US" sz="3600" dirty="0">
              <a:solidFill>
                <a:srgbClr val="000000"/>
              </a:solidFill>
              <a:cs typeface="Arial" panose="020B0604020202020204" pitchFamily="34" charset="0"/>
            </a:endParaRPr>
          </a:p>
          <a:p>
            <a:pPr marL="600203" lvl="1" indent="-300101" algn="just">
              <a:buFont typeface="Arial"/>
              <a:buChar char="•"/>
            </a:pPr>
            <a:r>
              <a:rPr lang="fr-FR" sz="3600" b="1" dirty="0">
                <a:cs typeface="Arial" panose="020B0604020202020204" pitchFamily="34" charset="0"/>
              </a:rPr>
              <a:t>Adaptation au besoin d’implication : </a:t>
            </a:r>
            <a:r>
              <a:rPr lang="fr-FR" sz="3600" dirty="0">
                <a:cs typeface="Arial" panose="020B0604020202020204" pitchFamily="34" charset="0"/>
              </a:rPr>
              <a:t>considérer ce qui pourrait « mettre à mal »</a:t>
            </a:r>
          </a:p>
        </p:txBody>
      </p:sp>
      <p:sp>
        <p:nvSpPr>
          <p:cNvPr id="9" name="Freeform 9"/>
          <p:cNvSpPr/>
          <p:nvPr/>
        </p:nvSpPr>
        <p:spPr>
          <a:xfrm rot="-517109">
            <a:off x="826635" y="2012932"/>
            <a:ext cx="1791823" cy="1895197"/>
          </a:xfrm>
          <a:custGeom>
            <a:avLst/>
            <a:gdLst/>
            <a:ahLst/>
            <a:cxnLst/>
            <a:rect l="l" t="t" r="r" b="b"/>
            <a:pathLst>
              <a:path w="1791823" h="1895197">
                <a:moveTo>
                  <a:pt x="0" y="0"/>
                </a:moveTo>
                <a:lnTo>
                  <a:pt x="1791823" y="0"/>
                </a:lnTo>
                <a:lnTo>
                  <a:pt x="1791823" y="1895197"/>
                </a:lnTo>
                <a:lnTo>
                  <a:pt x="0" y="18951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grpSp>
        <p:nvGrpSpPr>
          <p:cNvPr id="17" name="Group 12">
            <a:extLst>
              <a:ext uri="{FF2B5EF4-FFF2-40B4-BE49-F238E27FC236}">
                <a16:creationId xmlns:a16="http://schemas.microsoft.com/office/drawing/2014/main" id="{79C8F9C2-1D41-49CE-A7CD-CBE3BA337FBE}"/>
              </a:ext>
            </a:extLst>
          </p:cNvPr>
          <p:cNvGrpSpPr/>
          <p:nvPr/>
        </p:nvGrpSpPr>
        <p:grpSpPr>
          <a:xfrm>
            <a:off x="-685800" y="0"/>
            <a:ext cx="471487" cy="10287000"/>
            <a:chOff x="0" y="0"/>
            <a:chExt cx="1257300" cy="13716000"/>
          </a:xfrm>
        </p:grpSpPr>
        <p:pic>
          <p:nvPicPr>
            <p:cNvPr id="18" name="Picture 13">
              <a:extLst>
                <a:ext uri="{FF2B5EF4-FFF2-40B4-BE49-F238E27FC236}">
                  <a16:creationId xmlns:a16="http://schemas.microsoft.com/office/drawing/2014/main" id="{E2AF20BF-8007-4CD7-A1C9-FCCA7C12108C}"/>
                </a:ext>
              </a:extLst>
            </p:cNvPr>
            <p:cNvPicPr>
              <a:picLocks noChangeAspect="1"/>
            </p:cNvPicPr>
            <p:nvPr/>
          </p:nvPicPr>
          <p:blipFill>
            <a:blip r:embed="rId5"/>
            <a:srcRect l="47421" r="47421"/>
            <a:stretch>
              <a:fillRect/>
            </a:stretch>
          </p:blipFill>
          <p:spPr>
            <a:xfrm>
              <a:off x="0" y="0"/>
              <a:ext cx="1257300" cy="13716000"/>
            </a:xfrm>
            <a:prstGeom prst="rect">
              <a:avLst/>
            </a:prstGeom>
          </p:spPr>
        </p:pic>
      </p:grpSp>
      <p:sp>
        <p:nvSpPr>
          <p:cNvPr id="19" name="Titre 1">
            <a:extLst>
              <a:ext uri="{FF2B5EF4-FFF2-40B4-BE49-F238E27FC236}">
                <a16:creationId xmlns:a16="http://schemas.microsoft.com/office/drawing/2014/main" id="{4F7ADEB0-2082-4EAE-A03A-D3D996E52AF1}"/>
              </a:ext>
            </a:extLst>
          </p:cNvPr>
          <p:cNvSpPr txBox="1">
            <a:spLocks/>
          </p:cNvSpPr>
          <p:nvPr/>
        </p:nvSpPr>
        <p:spPr>
          <a:xfrm>
            <a:off x="694749" y="315066"/>
            <a:ext cx="1102072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3C0C83"/>
                </a:solidFill>
                <a:latin typeface="Cardo Bold" panose="020B0604020202020204" charset="-79"/>
                <a:ea typeface="Cardo Bold" panose="020B0604020202020204" charset="-79"/>
                <a:cs typeface="Cardo Bold" panose="020B0604020202020204" charset="-79"/>
              </a:rPr>
              <a:t>CONCLUSION</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p:txBody>
      </p:sp>
      <p:grpSp>
        <p:nvGrpSpPr>
          <p:cNvPr id="23" name="Group 2">
            <a:extLst>
              <a:ext uri="{FF2B5EF4-FFF2-40B4-BE49-F238E27FC236}">
                <a16:creationId xmlns:a16="http://schemas.microsoft.com/office/drawing/2014/main" id="{29BEA0D8-3F66-4ADB-A2FB-FE8C5CABA411}"/>
              </a:ext>
            </a:extLst>
          </p:cNvPr>
          <p:cNvGrpSpPr/>
          <p:nvPr/>
        </p:nvGrpSpPr>
        <p:grpSpPr>
          <a:xfrm>
            <a:off x="17424332" y="9549892"/>
            <a:ext cx="828000" cy="720000"/>
            <a:chOff x="0" y="0"/>
            <a:chExt cx="1364420" cy="1295697"/>
          </a:xfrm>
        </p:grpSpPr>
        <p:sp>
          <p:nvSpPr>
            <p:cNvPr id="24" name="Freeform 3">
              <a:extLst>
                <a:ext uri="{FF2B5EF4-FFF2-40B4-BE49-F238E27FC236}">
                  <a16:creationId xmlns:a16="http://schemas.microsoft.com/office/drawing/2014/main" id="{7327738E-D01E-465B-BF0B-DFD822294019}"/>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TextBox 4">
              <a:extLst>
                <a:ext uri="{FF2B5EF4-FFF2-40B4-BE49-F238E27FC236}">
                  <a16:creationId xmlns:a16="http://schemas.microsoft.com/office/drawing/2014/main" id="{C367A464-664E-4B82-877A-62D42B204243}"/>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15/17</a:t>
              </a:r>
            </a:p>
          </p:txBody>
        </p:sp>
      </p:grpSp>
      <p:sp>
        <p:nvSpPr>
          <p:cNvPr id="3" name="Rectangle 2">
            <a:extLst>
              <a:ext uri="{FF2B5EF4-FFF2-40B4-BE49-F238E27FC236}">
                <a16:creationId xmlns:a16="http://schemas.microsoft.com/office/drawing/2014/main" id="{9BFE3E1A-6938-4908-BD47-F1BDBD881BC6}"/>
              </a:ext>
            </a:extLst>
          </p:cNvPr>
          <p:cNvSpPr/>
          <p:nvPr/>
        </p:nvSpPr>
        <p:spPr>
          <a:xfrm>
            <a:off x="-354850" y="4606821"/>
            <a:ext cx="3803728" cy="2308324"/>
          </a:xfrm>
          <a:prstGeom prst="rect">
            <a:avLst/>
          </a:prstGeom>
        </p:spPr>
        <p:txBody>
          <a:bodyPr wrap="square">
            <a:spAutoFit/>
          </a:bodyPr>
          <a:lstStyle/>
          <a:p>
            <a:pPr marL="300102" lvl="1" algn="ctr"/>
            <a:r>
              <a:rPr lang="fr-FR" sz="3600" b="1" dirty="0">
                <a:solidFill>
                  <a:srgbClr val="3C0C83"/>
                </a:solidFill>
                <a:cs typeface="Arial" panose="020B0604020202020204" pitchFamily="34" charset="0"/>
              </a:rPr>
              <a:t>Implication d’émotions pour le groupe IMPAQT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2">
            <a:extLst>
              <a:ext uri="{FF2B5EF4-FFF2-40B4-BE49-F238E27FC236}">
                <a16:creationId xmlns:a16="http://schemas.microsoft.com/office/drawing/2014/main" id="{79C8F9C2-1D41-49CE-A7CD-CBE3BA337FBE}"/>
              </a:ext>
            </a:extLst>
          </p:cNvPr>
          <p:cNvGrpSpPr/>
          <p:nvPr/>
        </p:nvGrpSpPr>
        <p:grpSpPr>
          <a:xfrm>
            <a:off x="-16565" y="0"/>
            <a:ext cx="786294" cy="10287000"/>
            <a:chOff x="0" y="0"/>
            <a:chExt cx="1257300" cy="13716000"/>
          </a:xfrm>
        </p:grpSpPr>
        <p:pic>
          <p:nvPicPr>
            <p:cNvPr id="18" name="Picture 13">
              <a:extLst>
                <a:ext uri="{FF2B5EF4-FFF2-40B4-BE49-F238E27FC236}">
                  <a16:creationId xmlns:a16="http://schemas.microsoft.com/office/drawing/2014/main" id="{E2AF20BF-8007-4CD7-A1C9-FCCA7C12108C}"/>
                </a:ext>
              </a:extLst>
            </p:cNvPr>
            <p:cNvPicPr>
              <a:picLocks noChangeAspect="1"/>
            </p:cNvPicPr>
            <p:nvPr/>
          </p:nvPicPr>
          <p:blipFill>
            <a:blip r:embed="rId3"/>
            <a:srcRect l="47421" r="47421"/>
            <a:stretch>
              <a:fillRect/>
            </a:stretch>
          </p:blipFill>
          <p:spPr>
            <a:xfrm>
              <a:off x="0" y="0"/>
              <a:ext cx="1257300" cy="13716000"/>
            </a:xfrm>
            <a:prstGeom prst="rect">
              <a:avLst/>
            </a:prstGeom>
          </p:spPr>
        </p:pic>
      </p:grpSp>
      <p:sp>
        <p:nvSpPr>
          <p:cNvPr id="19" name="Titre 1">
            <a:extLst>
              <a:ext uri="{FF2B5EF4-FFF2-40B4-BE49-F238E27FC236}">
                <a16:creationId xmlns:a16="http://schemas.microsoft.com/office/drawing/2014/main" id="{4F7ADEB0-2082-4EAE-A03A-D3D996E52AF1}"/>
              </a:ext>
            </a:extLst>
          </p:cNvPr>
          <p:cNvSpPr txBox="1">
            <a:spLocks/>
          </p:cNvSpPr>
          <p:nvPr/>
        </p:nvSpPr>
        <p:spPr>
          <a:xfrm rot="16200000">
            <a:off x="-706299" y="4488039"/>
            <a:ext cx="4400269" cy="78629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3C0C83"/>
                </a:solidFill>
                <a:latin typeface="Cardo Bold" panose="020B0604020202020204" charset="-79"/>
                <a:ea typeface="Cardo Bold" panose="020B0604020202020204" charset="-79"/>
                <a:cs typeface="Cardo Bold" panose="020B0604020202020204" charset="-79"/>
              </a:rPr>
              <a:t>BIBIOGRAPHIE</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p:txBody>
      </p:sp>
      <p:grpSp>
        <p:nvGrpSpPr>
          <p:cNvPr id="23" name="Group 2">
            <a:extLst>
              <a:ext uri="{FF2B5EF4-FFF2-40B4-BE49-F238E27FC236}">
                <a16:creationId xmlns:a16="http://schemas.microsoft.com/office/drawing/2014/main" id="{29BEA0D8-3F66-4ADB-A2FB-FE8C5CABA411}"/>
              </a:ext>
            </a:extLst>
          </p:cNvPr>
          <p:cNvGrpSpPr/>
          <p:nvPr/>
        </p:nvGrpSpPr>
        <p:grpSpPr>
          <a:xfrm>
            <a:off x="17424332" y="9549892"/>
            <a:ext cx="828000" cy="720000"/>
            <a:chOff x="0" y="0"/>
            <a:chExt cx="1364420" cy="1295697"/>
          </a:xfrm>
        </p:grpSpPr>
        <p:sp>
          <p:nvSpPr>
            <p:cNvPr id="24" name="Freeform 3">
              <a:extLst>
                <a:ext uri="{FF2B5EF4-FFF2-40B4-BE49-F238E27FC236}">
                  <a16:creationId xmlns:a16="http://schemas.microsoft.com/office/drawing/2014/main" id="{7327738E-D01E-465B-BF0B-DFD822294019}"/>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TextBox 4">
              <a:extLst>
                <a:ext uri="{FF2B5EF4-FFF2-40B4-BE49-F238E27FC236}">
                  <a16:creationId xmlns:a16="http://schemas.microsoft.com/office/drawing/2014/main" id="{C367A464-664E-4B82-877A-62D42B204243}"/>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16/17</a:t>
              </a:r>
            </a:p>
          </p:txBody>
        </p:sp>
      </p:grpSp>
      <p:sp>
        <p:nvSpPr>
          <p:cNvPr id="3" name="Rectangle 2">
            <a:extLst>
              <a:ext uri="{FF2B5EF4-FFF2-40B4-BE49-F238E27FC236}">
                <a16:creationId xmlns:a16="http://schemas.microsoft.com/office/drawing/2014/main" id="{9BFE3E1A-6938-4908-BD47-F1BDBD881BC6}"/>
              </a:ext>
            </a:extLst>
          </p:cNvPr>
          <p:cNvSpPr/>
          <p:nvPr/>
        </p:nvSpPr>
        <p:spPr>
          <a:xfrm>
            <a:off x="1886983" y="55719"/>
            <a:ext cx="15972201" cy="10248960"/>
          </a:xfrm>
          <a:prstGeom prst="rect">
            <a:avLst/>
          </a:prstGeom>
        </p:spPr>
        <p:txBody>
          <a:bodyPr wrap="square">
            <a:spAutoFit/>
          </a:bodyPr>
          <a:lstStyle/>
          <a:p>
            <a:pPr algn="just"/>
            <a:r>
              <a:rPr lang="fr-FR" sz="2000" dirty="0" err="1"/>
              <a:t>Bauquier</a:t>
            </a:r>
            <a:r>
              <a:rPr lang="fr-FR" sz="2000" dirty="0"/>
              <a:t>, C., </a:t>
            </a:r>
            <a:r>
              <a:rPr lang="fr-FR" sz="2000" dirty="0" err="1"/>
              <a:t>Pannard</a:t>
            </a:r>
            <a:r>
              <a:rPr lang="fr-FR" sz="2000" dirty="0"/>
              <a:t>, M., &amp; Préau, M. (2017). Une démarche innovante pour favoriser la recherche communautaire et faire vivre la démocratie sanitaire en oncologie : Les </a:t>
            </a:r>
            <a:r>
              <a:rPr lang="fr-FR" sz="2000" dirty="0" err="1"/>
              <a:t>Seintinelles</a:t>
            </a:r>
            <a:r>
              <a:rPr lang="fr-FR" sz="2000" dirty="0"/>
              <a:t>. </a:t>
            </a:r>
            <a:r>
              <a:rPr lang="fr-FR" sz="2000" i="1" dirty="0"/>
              <a:t>Santé Publique</a:t>
            </a:r>
            <a:r>
              <a:rPr lang="fr-FR" sz="2000" dirty="0"/>
              <a:t>, </a:t>
            </a:r>
            <a:r>
              <a:rPr lang="fr-FR" sz="2000" i="1" dirty="0"/>
              <a:t>29</a:t>
            </a:r>
            <a:r>
              <a:rPr lang="fr-FR" sz="2000" dirty="0"/>
              <a:t>(4), 547‑550. </a:t>
            </a:r>
            <a:r>
              <a:rPr lang="fr-FR" sz="2000" dirty="0">
                <a:hlinkClick r:id="rId6"/>
              </a:rPr>
              <a:t>https://doi.org/10.3917/spub.174.0547</a:t>
            </a:r>
            <a:endParaRPr lang="fr-FR" sz="2000" dirty="0"/>
          </a:p>
          <a:p>
            <a:pPr algn="just"/>
            <a:r>
              <a:rPr lang="fr-FR" sz="2000" dirty="0" err="1"/>
              <a:t>Bekelynck</a:t>
            </a:r>
            <a:r>
              <a:rPr lang="fr-FR" sz="2000" dirty="0"/>
              <a:t>, A. (2011). Revue de la littérature internationale sur la recherche communautaire. Synthèse, </a:t>
            </a:r>
            <a:r>
              <a:rPr lang="fr-FR" sz="2000" dirty="0" err="1"/>
              <a:t>Working</a:t>
            </a:r>
            <a:r>
              <a:rPr lang="fr-FR" sz="2000" dirty="0"/>
              <a:t> Papers du CEPED, n°14, mai, 45p.</a:t>
            </a:r>
          </a:p>
          <a:p>
            <a:pPr algn="just"/>
            <a:r>
              <a:rPr lang="fr-FR" sz="2000" dirty="0"/>
              <a:t>Bernard, L., </a:t>
            </a:r>
            <a:r>
              <a:rPr lang="fr-FR" sz="2000" dirty="0" err="1"/>
              <a:t>Besombes</a:t>
            </a:r>
            <a:r>
              <a:rPr lang="fr-FR" sz="2000" dirty="0"/>
              <a:t>, C., </a:t>
            </a:r>
            <a:r>
              <a:rPr lang="fr-FR" sz="2000" dirty="0" err="1"/>
              <a:t>Mareüil</a:t>
            </a:r>
            <a:r>
              <a:rPr lang="fr-FR" sz="2000" dirty="0"/>
              <a:t>, P. B. de, Chupin, L., Dagorne, E., Delannoy, M., </a:t>
            </a:r>
            <a:r>
              <a:rPr lang="fr-FR" sz="2000" dirty="0" err="1"/>
              <a:t>Desainte</a:t>
            </a:r>
            <a:r>
              <a:rPr lang="fr-FR" sz="2000" dirty="0"/>
              <a:t>-Catherine, M., Dosseur, B., Drouin, V., </a:t>
            </a:r>
            <a:r>
              <a:rPr lang="fr-FR" sz="2000" dirty="0" err="1"/>
              <a:t>Echassoux</a:t>
            </a:r>
            <a:r>
              <a:rPr lang="fr-FR" sz="2000" dirty="0"/>
              <a:t>, A., Fort, K., Guillaud, D., Girard, J.-P., Ilien, G., Julliard, R., Laborde, D., Lemaire, F., </a:t>
            </a:r>
            <a:r>
              <a:rPr lang="fr-FR" sz="2000" dirty="0" err="1"/>
              <a:t>Lheureux</a:t>
            </a:r>
            <a:r>
              <a:rPr lang="fr-FR" sz="2000" dirty="0"/>
              <a:t>, R., L’Her, G., … </a:t>
            </a:r>
            <a:r>
              <a:rPr lang="fr-FR" sz="2000" dirty="0" err="1"/>
              <a:t>Vurpillot</a:t>
            </a:r>
            <a:r>
              <a:rPr lang="fr-FR" sz="2000" dirty="0"/>
              <a:t>, D. (2019). </a:t>
            </a:r>
            <a:r>
              <a:rPr lang="fr-FR" sz="2000" i="1" dirty="0"/>
              <a:t>Recherche culturelle et sciences participatives PARTICIP-ARC</a:t>
            </a:r>
            <a:r>
              <a:rPr lang="fr-FR" sz="2000" dirty="0"/>
              <a:t> [Report, Muséum national d’Histoire naturelle]. </a:t>
            </a:r>
            <a:r>
              <a:rPr lang="fr-FR" sz="2000" dirty="0">
                <a:hlinkClick r:id="rId7"/>
              </a:rPr>
              <a:t>https://hal-mnhn.archives-ouvertes.fr/mnhn-02297638</a:t>
            </a:r>
            <a:endParaRPr lang="fr-FR" sz="2000" dirty="0"/>
          </a:p>
          <a:p>
            <a:pPr algn="just"/>
            <a:r>
              <a:rPr lang="fr-FR" sz="2000" dirty="0"/>
              <a:t>Binot, A. MSH SUD. (2021). </a:t>
            </a:r>
            <a:r>
              <a:rPr lang="fr-FR" sz="2000" i="1" dirty="0"/>
              <a:t>Cycle Recherche en société #3 - Affects et émotions en recherche participative</a:t>
            </a:r>
            <a:r>
              <a:rPr lang="fr-FR" sz="2000" dirty="0"/>
              <a:t>. [Vidéo]. Canal-U. </a:t>
            </a:r>
            <a:r>
              <a:rPr lang="fr-FR" sz="2000" u="sng" dirty="0">
                <a:hlinkClick r:id="rId8"/>
              </a:rPr>
              <a:t>https://www.canal-u.tv/132262</a:t>
            </a:r>
            <a:r>
              <a:rPr lang="fr-FR" sz="2000" dirty="0"/>
              <a:t>. (Consultée le 22 juin 2023)</a:t>
            </a:r>
          </a:p>
          <a:p>
            <a:pPr algn="just"/>
            <a:r>
              <a:rPr lang="en-US" sz="2000" dirty="0"/>
              <a:t>Brett, J. O., </a:t>
            </a:r>
            <a:r>
              <a:rPr lang="en-US" sz="2000" dirty="0" err="1"/>
              <a:t>Staniszewska</a:t>
            </a:r>
            <a:r>
              <a:rPr lang="en-US" sz="2000" dirty="0"/>
              <a:t>, S., </a:t>
            </a:r>
            <a:r>
              <a:rPr lang="en-US" sz="2000" dirty="0" err="1"/>
              <a:t>Mockford</a:t>
            </a:r>
            <a:r>
              <a:rPr lang="en-US" sz="2000" dirty="0"/>
              <a:t>, C., Herron-Marx, S., Hughes, J., </a:t>
            </a:r>
            <a:r>
              <a:rPr lang="en-US" sz="2000" dirty="0" err="1"/>
              <a:t>Tysall</a:t>
            </a:r>
            <a:r>
              <a:rPr lang="en-US" sz="2000" dirty="0"/>
              <a:t>, C., &amp; Suleman, R. (2014). A systematic review of the impact of patient and public involvement on service users, researchers and communities. </a:t>
            </a:r>
            <a:r>
              <a:rPr lang="en-US" sz="2000" i="1" dirty="0"/>
              <a:t>The Patient-Patient-Centered Outcomes Research</a:t>
            </a:r>
            <a:r>
              <a:rPr lang="en-US" sz="2000" dirty="0"/>
              <a:t>, </a:t>
            </a:r>
            <a:r>
              <a:rPr lang="en-US" sz="2000" i="1" dirty="0"/>
              <a:t>7</a:t>
            </a:r>
            <a:r>
              <a:rPr lang="en-US" sz="2000" dirty="0"/>
              <a:t>, 387-395.</a:t>
            </a:r>
            <a:endParaRPr lang="fr-FR" sz="2000" dirty="0"/>
          </a:p>
          <a:p>
            <a:pPr algn="just"/>
            <a:r>
              <a:rPr lang="fr-FR" sz="2000" dirty="0"/>
              <a:t>Compagnon, C., &amp; </a:t>
            </a:r>
            <a:r>
              <a:rPr lang="fr-FR" sz="2000" dirty="0" err="1"/>
              <a:t>Ghadi</a:t>
            </a:r>
            <a:r>
              <a:rPr lang="fr-FR" sz="2000" dirty="0"/>
              <a:t>, V. (2014). </a:t>
            </a:r>
            <a:r>
              <a:rPr lang="fr-FR" sz="2000" i="1" dirty="0"/>
              <a:t>Pour l’an II de la démocratie sanitaire</a:t>
            </a:r>
            <a:r>
              <a:rPr lang="fr-FR" sz="2000" dirty="0"/>
              <a:t>.</a:t>
            </a:r>
          </a:p>
          <a:p>
            <a:pPr algn="just"/>
            <a:r>
              <a:rPr lang="fr-FR" sz="2000" dirty="0"/>
              <a:t>Cuisinier, F. (2016). Émotions et apprentissages scolaires : Quelles pistes pour la formation des enseignants ? </a:t>
            </a:r>
            <a:r>
              <a:rPr lang="fr-FR" sz="2000" i="1" dirty="0"/>
              <a:t>Recherche et formation</a:t>
            </a:r>
            <a:r>
              <a:rPr lang="fr-FR" sz="2000" dirty="0"/>
              <a:t>, </a:t>
            </a:r>
            <a:r>
              <a:rPr lang="fr-FR" sz="2000" i="1" dirty="0"/>
              <a:t>81</a:t>
            </a:r>
            <a:r>
              <a:rPr lang="fr-FR" sz="2000" dirty="0"/>
              <a:t>, Article 81. </a:t>
            </a:r>
            <a:r>
              <a:rPr lang="fr-FR" sz="2000" dirty="0">
                <a:hlinkClick r:id="rId9"/>
              </a:rPr>
              <a:t>https://doi.org/10.4000/rechercheformation.2603</a:t>
            </a:r>
            <a:endParaRPr lang="fr-FR" sz="2000" dirty="0"/>
          </a:p>
          <a:p>
            <a:pPr algn="just"/>
            <a:r>
              <a:rPr lang="fr-FR" sz="2000" dirty="0"/>
              <a:t>Demange, É., Henry, É., &amp; Préau, M. (2012). </a:t>
            </a:r>
            <a:r>
              <a:rPr lang="fr-FR" sz="2000" i="1" dirty="0"/>
              <a:t>De la recherche en collaboration à la recherche communautaire : Un guide méthodologique</a:t>
            </a:r>
            <a:r>
              <a:rPr lang="fr-FR" sz="2000" dirty="0"/>
              <a:t>. ANRS Coalition PLUS.</a:t>
            </a:r>
          </a:p>
          <a:p>
            <a:pPr algn="just"/>
            <a:r>
              <a:rPr lang="fr-FR" sz="2000" dirty="0" err="1"/>
              <a:t>Ehde</a:t>
            </a:r>
            <a:r>
              <a:rPr lang="fr-FR" sz="2000" dirty="0"/>
              <a:t>, D. M., Wegener, S. T., Williams, R. M., </a:t>
            </a:r>
            <a:r>
              <a:rPr lang="fr-FR" sz="2000" dirty="0" err="1"/>
              <a:t>Ephraim</a:t>
            </a:r>
            <a:r>
              <a:rPr lang="fr-FR" sz="2000" dirty="0"/>
              <a:t>, P. L., Stevenson, J. E., </a:t>
            </a:r>
            <a:r>
              <a:rPr lang="fr-FR" sz="2000" dirty="0" err="1"/>
              <a:t>Isenberg</a:t>
            </a:r>
            <a:r>
              <a:rPr lang="fr-FR" sz="2000" dirty="0"/>
              <a:t>, P. J., &amp; </a:t>
            </a:r>
            <a:r>
              <a:rPr lang="fr-FR" sz="2000" dirty="0" err="1"/>
              <a:t>MacKenzie</a:t>
            </a:r>
            <a:r>
              <a:rPr lang="fr-FR" sz="2000" dirty="0"/>
              <a:t>, E. J. (2013). </a:t>
            </a:r>
            <a:r>
              <a:rPr lang="fr-FR" sz="2000" dirty="0" err="1"/>
              <a:t>Developing</a:t>
            </a:r>
            <a:r>
              <a:rPr lang="fr-FR" sz="2000" dirty="0"/>
              <a:t>, </a:t>
            </a:r>
            <a:r>
              <a:rPr lang="fr-FR" sz="2000" dirty="0" err="1"/>
              <a:t>testing</a:t>
            </a:r>
            <a:r>
              <a:rPr lang="fr-FR" sz="2000" dirty="0"/>
              <a:t>, and </a:t>
            </a:r>
            <a:r>
              <a:rPr lang="fr-FR" sz="2000" dirty="0" err="1"/>
              <a:t>sustaining</a:t>
            </a:r>
            <a:r>
              <a:rPr lang="fr-FR" sz="2000" dirty="0"/>
              <a:t> </a:t>
            </a:r>
            <a:r>
              <a:rPr lang="fr-FR" sz="2000" dirty="0" err="1"/>
              <a:t>rehabilitation</a:t>
            </a:r>
            <a:r>
              <a:rPr lang="fr-FR" sz="2000" dirty="0"/>
              <a:t> interventions via </a:t>
            </a:r>
            <a:r>
              <a:rPr lang="fr-FR" sz="2000" dirty="0" err="1"/>
              <a:t>participatory</a:t>
            </a:r>
            <a:r>
              <a:rPr lang="fr-FR" sz="2000" dirty="0"/>
              <a:t> action </a:t>
            </a:r>
            <a:r>
              <a:rPr lang="fr-FR" sz="2000" dirty="0" err="1"/>
              <a:t>research</a:t>
            </a:r>
            <a:r>
              <a:rPr lang="fr-FR" sz="2000" dirty="0"/>
              <a:t>. </a:t>
            </a:r>
            <a:r>
              <a:rPr lang="fr-FR" sz="2000" i="1" dirty="0"/>
              <a:t>Archives of Physical </a:t>
            </a:r>
            <a:r>
              <a:rPr lang="fr-FR" sz="2000" i="1" dirty="0" err="1"/>
              <a:t>Medicine</a:t>
            </a:r>
            <a:r>
              <a:rPr lang="fr-FR" sz="2000" i="1" dirty="0"/>
              <a:t> and </a:t>
            </a:r>
            <a:r>
              <a:rPr lang="fr-FR" sz="2000" i="1" dirty="0" err="1"/>
              <a:t>Rehabilitation</a:t>
            </a:r>
            <a:r>
              <a:rPr lang="fr-FR" sz="2000" dirty="0"/>
              <a:t>, </a:t>
            </a:r>
            <a:r>
              <a:rPr lang="fr-FR" sz="2000" i="1" dirty="0"/>
              <a:t>94</a:t>
            </a:r>
            <a:r>
              <a:rPr lang="fr-FR" sz="2000" dirty="0"/>
              <a:t>(1), S30-S42. </a:t>
            </a:r>
          </a:p>
          <a:p>
            <a:pPr algn="just"/>
            <a:r>
              <a:rPr lang="en-US" sz="2000" dirty="0"/>
              <a:t>Harrison, S. L., Robertson, N., Apps, L., C. Steiner, M., Morgan, M. D. L., &amp; Singh, S. J. (2015). “We are not worthy” – understanding why patients decline pulmonary rehabilitation following an acute exacerbation of COPD. </a:t>
            </a:r>
            <a:r>
              <a:rPr lang="en-US" sz="2000" i="1" dirty="0"/>
              <a:t>Disability and Rehabilitation</a:t>
            </a:r>
            <a:r>
              <a:rPr lang="en-US" sz="2000" dirty="0"/>
              <a:t>, </a:t>
            </a:r>
            <a:r>
              <a:rPr lang="en-US" sz="2000" i="1" dirty="0"/>
              <a:t>37</a:t>
            </a:r>
            <a:r>
              <a:rPr lang="en-US" sz="2000" dirty="0"/>
              <a:t>(9), 750‑756. </a:t>
            </a:r>
            <a:r>
              <a:rPr lang="en-US" sz="2000" dirty="0">
                <a:hlinkClick r:id="rId10"/>
              </a:rPr>
              <a:t>https://doi.org/10.3109/09638288.2014.939770</a:t>
            </a:r>
            <a:endParaRPr lang="fr-FR" sz="2000" dirty="0"/>
          </a:p>
          <a:p>
            <a:pPr algn="just"/>
            <a:r>
              <a:rPr lang="en-US" sz="2000" dirty="0"/>
              <a:t>Ibáñez-Carrasco, F., Watson, J.R. &amp; Tavares, J. Supporting peer researchers: recommendations from our lived experience/expertise in community-based research in Canada. </a:t>
            </a:r>
            <a:r>
              <a:rPr lang="en-US" sz="2000" i="1" dirty="0"/>
              <a:t>Harm </a:t>
            </a:r>
            <a:r>
              <a:rPr lang="en-US" sz="2000" i="1" dirty="0" err="1"/>
              <a:t>Reduct</a:t>
            </a:r>
            <a:r>
              <a:rPr lang="en-US" sz="2000" i="1" dirty="0"/>
              <a:t> J</a:t>
            </a:r>
            <a:r>
              <a:rPr lang="en-US" sz="2000" dirty="0"/>
              <a:t> </a:t>
            </a:r>
            <a:r>
              <a:rPr lang="en-US" sz="2000" b="1" dirty="0"/>
              <a:t>16</a:t>
            </a:r>
            <a:r>
              <a:rPr lang="en-US" sz="2000" dirty="0"/>
              <a:t>, 55 (2019). </a:t>
            </a:r>
            <a:r>
              <a:rPr lang="en-US" sz="2000" dirty="0">
                <a:hlinkClick r:id="rId11"/>
              </a:rPr>
              <a:t>https://doi.org/10.1186/s12954-019-0322-6</a:t>
            </a:r>
            <a:endParaRPr lang="en-US" sz="2000" dirty="0"/>
          </a:p>
          <a:p>
            <a:pPr algn="just"/>
            <a:r>
              <a:rPr lang="fr-FR" sz="2000" dirty="0"/>
              <a:t>Renaud, L. (2020). Communication pour la santé : construction d’un champ de recherche et d’intervention. </a:t>
            </a:r>
            <a:r>
              <a:rPr lang="fr-FR" sz="2000" i="1" dirty="0"/>
              <a:t>Communiquer, Revue de communication sociale et publique</a:t>
            </a:r>
            <a:r>
              <a:rPr lang="fr-FR" sz="2000" dirty="0"/>
              <a:t>, </a:t>
            </a:r>
            <a:r>
              <a:rPr lang="fr-FR" sz="2000" i="1" dirty="0"/>
              <a:t>HS</a:t>
            </a:r>
            <a:r>
              <a:rPr lang="fr-FR" sz="2000" dirty="0"/>
              <a:t>, 61-76. Repéré à https ://doi.org//10.400/communiquer 4959</a:t>
            </a:r>
            <a:br>
              <a:rPr lang="fr-FR" sz="2000" dirty="0"/>
            </a:br>
            <a:r>
              <a:rPr lang="fr-FR" sz="2000" dirty="0"/>
              <a:t>DOI : </a:t>
            </a:r>
            <a:r>
              <a:rPr lang="fr-FR" sz="2000" dirty="0">
                <a:hlinkClick r:id="rId12"/>
              </a:rPr>
              <a:t>10.4000/communiquer.4959</a:t>
            </a:r>
            <a:endParaRPr lang="en-US" sz="2000" dirty="0"/>
          </a:p>
          <a:p>
            <a:pPr algn="just"/>
            <a:r>
              <a:rPr lang="fr-FR" sz="2000" dirty="0"/>
              <a:t>René, J.-F. (2022). La proximité dans la recherche participative. </a:t>
            </a:r>
            <a:r>
              <a:rPr lang="fr-FR" sz="2000" i="1" dirty="0"/>
              <a:t>Nouvelles pratiques sociales</a:t>
            </a:r>
            <a:r>
              <a:rPr lang="fr-FR" sz="2000" dirty="0"/>
              <a:t>, </a:t>
            </a:r>
            <a:r>
              <a:rPr lang="fr-FR" sz="2000" i="1" dirty="0"/>
              <a:t>33</a:t>
            </a:r>
            <a:r>
              <a:rPr lang="fr-FR" sz="2000" dirty="0"/>
              <a:t>(1), 28‑49. </a:t>
            </a:r>
            <a:r>
              <a:rPr lang="fr-FR" sz="2000" dirty="0">
                <a:hlinkClick r:id="rId13"/>
              </a:rPr>
              <a:t>https://doi.org/10.7202/1095935ar</a:t>
            </a:r>
            <a:endParaRPr lang="fr-FR" sz="2000" dirty="0"/>
          </a:p>
          <a:p>
            <a:pPr algn="just"/>
            <a:r>
              <a:rPr lang="en-US" sz="2000" dirty="0"/>
              <a:t>Ross, L. F., Loup, A., Nelson, R. M., Botkin, J. R., </a:t>
            </a:r>
            <a:r>
              <a:rPr lang="en-US" sz="2000" dirty="0" err="1"/>
              <a:t>Kost</a:t>
            </a:r>
            <a:r>
              <a:rPr lang="en-US" sz="2000" dirty="0"/>
              <a:t>, R., Smith Jr, G. R., &amp; </a:t>
            </a:r>
            <a:r>
              <a:rPr lang="en-US" sz="2000" dirty="0" err="1"/>
              <a:t>Gehlert</a:t>
            </a:r>
            <a:r>
              <a:rPr lang="en-US" sz="2000" dirty="0"/>
              <a:t>, S. (2010). The challenges of collaboration for academic and community partners in a research partnership: Points to consider. </a:t>
            </a:r>
            <a:r>
              <a:rPr lang="en-US" sz="2000" i="1" dirty="0"/>
              <a:t>Journal of Empirical Research on Human Research Ethics</a:t>
            </a:r>
            <a:r>
              <a:rPr lang="en-US" sz="2000" dirty="0"/>
              <a:t>, </a:t>
            </a:r>
            <a:r>
              <a:rPr lang="en-US" sz="2000" i="1" dirty="0"/>
              <a:t>5</a:t>
            </a:r>
            <a:r>
              <a:rPr lang="en-US" sz="2000" dirty="0"/>
              <a:t>(1), 19-31.</a:t>
            </a:r>
          </a:p>
          <a:p>
            <a:pPr algn="just"/>
            <a:r>
              <a:rPr lang="en-US" sz="2000" dirty="0"/>
              <a:t>Shah SG, Robinson I. User involvement in healthcare technology development and assessment: structured literature review. </a:t>
            </a:r>
            <a:r>
              <a:rPr lang="en-US" sz="2000" i="1" dirty="0"/>
              <a:t>Int J Health Care Qual Assur Inc </a:t>
            </a:r>
            <a:r>
              <a:rPr lang="en-US" sz="2000" i="1" dirty="0" err="1"/>
              <a:t>Leadersh</a:t>
            </a:r>
            <a:r>
              <a:rPr lang="en-US" sz="2000" i="1" dirty="0"/>
              <a:t> Health Serv</a:t>
            </a:r>
            <a:r>
              <a:rPr lang="en-US" sz="2000" dirty="0"/>
              <a:t>. 2006;19(6):500–15.</a:t>
            </a:r>
          </a:p>
          <a:p>
            <a:pPr algn="just"/>
            <a:r>
              <a:rPr lang="en-US" sz="2000" dirty="0" err="1"/>
              <a:t>Tugade</a:t>
            </a:r>
            <a:r>
              <a:rPr lang="en-US" sz="2000" dirty="0"/>
              <a:t>, M. M., &amp; Fredrickson, B. L. (2004). Resilient Individuals Use Positive Emotions to Bounce Back From Negative Emotional Experiences. </a:t>
            </a:r>
            <a:r>
              <a:rPr lang="en-US" sz="2000" i="1" dirty="0"/>
              <a:t>Journal of Personality and Social Psychology, 86</a:t>
            </a:r>
            <a:r>
              <a:rPr lang="en-US" sz="2000" dirty="0"/>
              <a:t>(2), 320–333. </a:t>
            </a:r>
            <a:r>
              <a:rPr lang="en-US" sz="2000" dirty="0">
                <a:hlinkClick r:id="rId14"/>
              </a:rPr>
              <a:t>https://doi.org/10.1037/0022-3514.86.2.320</a:t>
            </a:r>
            <a:endParaRPr lang="fr-FR" sz="2000" dirty="0"/>
          </a:p>
          <a:p>
            <a:pPr algn="just"/>
            <a:r>
              <a:rPr lang="en-US" sz="2000" dirty="0" err="1"/>
              <a:t>Vollman</a:t>
            </a:r>
            <a:r>
              <a:rPr lang="en-US" sz="2000" dirty="0"/>
              <a:t>, A. R., Anderson, E. T., &amp; McFarlane, J. M. (2017). </a:t>
            </a:r>
            <a:r>
              <a:rPr lang="en-US" sz="2000" i="1" dirty="0"/>
              <a:t>Canadian community as partner : Theory &amp; multidisciplinary practice</a:t>
            </a:r>
            <a:r>
              <a:rPr lang="en-US" sz="2000" dirty="0"/>
              <a:t>.</a:t>
            </a:r>
          </a:p>
        </p:txBody>
      </p:sp>
    </p:spTree>
    <p:extLst>
      <p:ext uri="{BB962C8B-B14F-4D97-AF65-F5344CB8AC3E}">
        <p14:creationId xmlns:p14="http://schemas.microsoft.com/office/powerpoint/2010/main" val="223052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3825585" cy="10287000"/>
            <a:chOff x="0" y="0"/>
            <a:chExt cx="5100780" cy="13716000"/>
          </a:xfrm>
        </p:grpSpPr>
        <p:pic>
          <p:nvPicPr>
            <p:cNvPr id="3" name="Picture 3"/>
            <p:cNvPicPr>
              <a:picLocks noChangeAspect="1"/>
            </p:cNvPicPr>
            <p:nvPr/>
          </p:nvPicPr>
          <p:blipFill>
            <a:blip r:embed="rId3"/>
            <a:srcRect l="39540" r="39540"/>
            <a:stretch>
              <a:fillRect/>
            </a:stretch>
          </p:blipFill>
          <p:spPr>
            <a:xfrm>
              <a:off x="0" y="0"/>
              <a:ext cx="5100780" cy="13716000"/>
            </a:xfrm>
            <a:prstGeom prst="rect">
              <a:avLst/>
            </a:prstGeom>
          </p:spPr>
        </p:pic>
      </p:grpSp>
      <p:sp>
        <p:nvSpPr>
          <p:cNvPr id="4" name="Freeform 4"/>
          <p:cNvSpPr/>
          <p:nvPr/>
        </p:nvSpPr>
        <p:spPr>
          <a:xfrm>
            <a:off x="235235" y="8432488"/>
            <a:ext cx="8889715" cy="1384924"/>
          </a:xfrm>
          <a:custGeom>
            <a:avLst/>
            <a:gdLst/>
            <a:ahLst/>
            <a:cxnLst/>
            <a:rect l="l" t="t" r="r" b="b"/>
            <a:pathLst>
              <a:path w="8889715" h="1384924">
                <a:moveTo>
                  <a:pt x="0" y="0"/>
                </a:moveTo>
                <a:lnTo>
                  <a:pt x="8889715" y="0"/>
                </a:lnTo>
                <a:lnTo>
                  <a:pt x="8889715" y="1384924"/>
                </a:lnTo>
                <a:lnTo>
                  <a:pt x="0" y="1384924"/>
                </a:lnTo>
                <a:lnTo>
                  <a:pt x="0" y="0"/>
                </a:lnTo>
                <a:close/>
              </a:path>
            </a:pathLst>
          </a:custGeom>
          <a:blipFill>
            <a:blip r:embed="rId4"/>
            <a:stretch>
              <a:fillRect/>
            </a:stretch>
          </a:blipFill>
        </p:spPr>
      </p:sp>
      <p:grpSp>
        <p:nvGrpSpPr>
          <p:cNvPr id="5" name="Group 5"/>
          <p:cNvGrpSpPr/>
          <p:nvPr/>
        </p:nvGrpSpPr>
        <p:grpSpPr>
          <a:xfrm>
            <a:off x="1427960" y="446618"/>
            <a:ext cx="7484089" cy="5482562"/>
            <a:chOff x="0" y="-4546510"/>
            <a:chExt cx="9978786" cy="7310083"/>
          </a:xfrm>
        </p:grpSpPr>
        <p:sp>
          <p:nvSpPr>
            <p:cNvPr id="6" name="TextBox 6"/>
            <p:cNvSpPr txBox="1"/>
            <p:nvPr/>
          </p:nvSpPr>
          <p:spPr>
            <a:xfrm>
              <a:off x="0" y="2238428"/>
              <a:ext cx="7921179" cy="525145"/>
            </a:xfrm>
            <a:prstGeom prst="rect">
              <a:avLst/>
            </a:prstGeom>
          </p:spPr>
          <p:txBody>
            <a:bodyPr lIns="0" tIns="0" rIns="0" bIns="0" rtlCol="0" anchor="t">
              <a:spAutoFit/>
            </a:bodyPr>
            <a:lstStyle/>
            <a:p>
              <a:pPr>
                <a:lnSpc>
                  <a:spcPts val="3359"/>
                </a:lnSpc>
              </a:pPr>
              <a:endParaRPr/>
            </a:p>
          </p:txBody>
        </p:sp>
        <p:sp>
          <p:nvSpPr>
            <p:cNvPr id="7" name="TextBox 7"/>
            <p:cNvSpPr txBox="1"/>
            <p:nvPr/>
          </p:nvSpPr>
          <p:spPr>
            <a:xfrm>
              <a:off x="2057607" y="-4546510"/>
              <a:ext cx="7921179" cy="1812461"/>
            </a:xfrm>
            <a:prstGeom prst="rect">
              <a:avLst/>
            </a:prstGeom>
          </p:spPr>
          <p:txBody>
            <a:bodyPr lIns="0" tIns="0" rIns="0" bIns="0" rtlCol="0" anchor="t">
              <a:spAutoFit/>
            </a:bodyPr>
            <a:lstStyle/>
            <a:p>
              <a:pPr>
                <a:lnSpc>
                  <a:spcPts val="10560"/>
                </a:lnSpc>
              </a:pPr>
              <a:r>
                <a:rPr lang="en-US" sz="6000" dirty="0">
                  <a:solidFill>
                    <a:srgbClr val="3F0586"/>
                  </a:solidFill>
                  <a:latin typeface="Cardo Bold"/>
                </a:rPr>
                <a:t>MERCI</a:t>
              </a:r>
              <a:r>
                <a:rPr lang="en-US" sz="8800" dirty="0">
                  <a:solidFill>
                    <a:srgbClr val="3F0586"/>
                  </a:solidFill>
                  <a:latin typeface="Cardo Bold"/>
                </a:rPr>
                <a:t> !</a:t>
              </a:r>
            </a:p>
          </p:txBody>
        </p:sp>
      </p:grpSp>
      <p:sp>
        <p:nvSpPr>
          <p:cNvPr id="8" name="TextBox 8"/>
          <p:cNvSpPr txBox="1"/>
          <p:nvPr/>
        </p:nvSpPr>
        <p:spPr>
          <a:xfrm>
            <a:off x="12950535" y="1638300"/>
            <a:ext cx="5206679" cy="6812121"/>
          </a:xfrm>
          <a:prstGeom prst="rect">
            <a:avLst/>
          </a:prstGeom>
        </p:spPr>
        <p:txBody>
          <a:bodyPr wrap="square" lIns="0" tIns="0" rIns="0" bIns="0" rtlCol="0" anchor="t">
            <a:spAutoFit/>
          </a:bodyPr>
          <a:lstStyle/>
          <a:p>
            <a:pPr algn="ctr"/>
            <a:r>
              <a:rPr lang="fr-FR" sz="3200" b="1" dirty="0">
                <a:ea typeface="Cardo Bold" panose="020B0604020202020204" charset="-79"/>
                <a:cs typeface="Cardo Bold" panose="020B0604020202020204" charset="-79"/>
              </a:rPr>
              <a:t>Auteur(s)</a:t>
            </a:r>
            <a:r>
              <a:rPr lang="fr-FR" sz="3200" dirty="0">
                <a:ea typeface="Cardo Bold" panose="020B0604020202020204" charset="-79"/>
                <a:cs typeface="Cardo Bold" panose="020B0604020202020204" charset="-79"/>
              </a:rPr>
              <a:t> : </a:t>
            </a:r>
            <a:r>
              <a:rPr lang="fr-FR" sz="3200" dirty="0">
                <a:solidFill>
                  <a:srgbClr val="000000"/>
                </a:solidFill>
                <a:ea typeface="Cardo Bold" panose="020B0604020202020204" charset="-79"/>
                <a:cs typeface="Cardo Bold" panose="020B0604020202020204" charset="-79"/>
              </a:rPr>
              <a:t>Léa Baillat</a:t>
            </a:r>
            <a:r>
              <a:rPr lang="fr-FR" sz="2400" baseline="30000" dirty="0">
                <a:solidFill>
                  <a:srgbClr val="000000"/>
                </a:solidFill>
                <a:ea typeface="Cardo Bold" panose="020B0604020202020204" charset="-79"/>
                <a:cs typeface="Cardo Bold" panose="020B0604020202020204" charset="-79"/>
              </a:rPr>
              <a:t>1,2</a:t>
            </a:r>
            <a:r>
              <a:rPr lang="fr-FR" sz="3200" dirty="0">
                <a:solidFill>
                  <a:srgbClr val="000000"/>
                </a:solidFill>
                <a:ea typeface="Cardo Bold" panose="020B0604020202020204" charset="-79"/>
                <a:cs typeface="Cardo Bold" panose="020B0604020202020204" charset="-79"/>
              </a:rPr>
              <a:t>, Myriam Pannard</a:t>
            </a:r>
            <a:r>
              <a:rPr lang="fr-FR" sz="2400" baseline="30000" dirty="0">
                <a:solidFill>
                  <a:srgbClr val="000000"/>
                </a:solidFill>
                <a:ea typeface="Cardo Bold" panose="020B0604020202020204" charset="-79"/>
                <a:cs typeface="Cardo Bold" panose="020B0604020202020204" charset="-79"/>
              </a:rPr>
              <a:t>1,2</a:t>
            </a:r>
            <a:r>
              <a:rPr lang="fr-FR" sz="3200" dirty="0">
                <a:solidFill>
                  <a:srgbClr val="000000"/>
                </a:solidFill>
                <a:ea typeface="Cardo Bold" panose="020B0604020202020204" charset="-79"/>
                <a:cs typeface="Cardo Bold" panose="020B0604020202020204" charset="-79"/>
              </a:rPr>
              <a:t>, Charlotte Bauquier</a:t>
            </a:r>
            <a:r>
              <a:rPr lang="fr-FR" sz="2400" baseline="30000" dirty="0">
                <a:solidFill>
                  <a:srgbClr val="000000"/>
                </a:solidFill>
                <a:ea typeface="Cardo Bold" panose="020B0604020202020204" charset="-79"/>
                <a:cs typeface="Cardo Bold" panose="020B0604020202020204" charset="-79"/>
              </a:rPr>
              <a:t>1,2</a:t>
            </a:r>
            <a:r>
              <a:rPr lang="fr-FR" sz="3200" dirty="0">
                <a:solidFill>
                  <a:srgbClr val="000000"/>
                </a:solidFill>
                <a:ea typeface="Cardo Bold" panose="020B0604020202020204" charset="-79"/>
                <a:cs typeface="Cardo Bold" panose="020B0604020202020204" charset="-79"/>
              </a:rPr>
              <a:t>, Maëva Piton</a:t>
            </a:r>
            <a:r>
              <a:rPr lang="fr-FR" sz="2400" baseline="30000" dirty="0">
                <a:solidFill>
                  <a:srgbClr val="000000"/>
                </a:solidFill>
                <a:ea typeface="Cardo Bold" panose="020B0604020202020204" charset="-79"/>
                <a:cs typeface="Cardo Bold" panose="020B0604020202020204" charset="-79"/>
              </a:rPr>
              <a:t>1,2</a:t>
            </a:r>
            <a:r>
              <a:rPr lang="fr-FR" sz="3200" dirty="0">
                <a:solidFill>
                  <a:srgbClr val="000000"/>
                </a:solidFill>
                <a:ea typeface="Cardo Bold" panose="020B0604020202020204" charset="-79"/>
                <a:cs typeface="Cardo Bold" panose="020B0604020202020204" charset="-79"/>
              </a:rPr>
              <a:t>, Murielle Sevenne</a:t>
            </a:r>
            <a:r>
              <a:rPr lang="fr-FR" sz="2400" baseline="30000" dirty="0">
                <a:solidFill>
                  <a:srgbClr val="000000"/>
                </a:solidFill>
                <a:ea typeface="Cardo Bold" panose="020B0604020202020204" charset="-79"/>
                <a:cs typeface="Cardo Bold" panose="020B0604020202020204" charset="-79"/>
              </a:rPr>
              <a:t>2</a:t>
            </a:r>
            <a:r>
              <a:rPr lang="fr-FR" sz="3200" dirty="0">
                <a:solidFill>
                  <a:srgbClr val="000000"/>
                </a:solidFill>
                <a:ea typeface="Cardo Bold" panose="020B0604020202020204" charset="-79"/>
                <a:cs typeface="Cardo Bold" panose="020B0604020202020204" charset="-79"/>
              </a:rPr>
              <a:t>, Chantal Denieul</a:t>
            </a:r>
            <a:r>
              <a:rPr lang="fr-FR" sz="2400" baseline="30000" dirty="0">
                <a:solidFill>
                  <a:srgbClr val="000000"/>
                </a:solidFill>
                <a:ea typeface="Cardo Bold" panose="020B0604020202020204" charset="-79"/>
                <a:cs typeface="Cardo Bold" panose="020B0604020202020204" charset="-79"/>
              </a:rPr>
              <a:t>2</a:t>
            </a:r>
            <a:r>
              <a:rPr lang="fr-FR" sz="3200" dirty="0">
                <a:solidFill>
                  <a:srgbClr val="000000"/>
                </a:solidFill>
                <a:ea typeface="Cardo Bold" panose="020B0604020202020204" charset="-79"/>
                <a:cs typeface="Cardo Bold" panose="020B0604020202020204" charset="-79"/>
              </a:rPr>
              <a:t>, Annick Gerard</a:t>
            </a:r>
            <a:r>
              <a:rPr lang="fr-FR" sz="2400" baseline="30000" dirty="0">
                <a:solidFill>
                  <a:srgbClr val="000000"/>
                </a:solidFill>
                <a:ea typeface="Cardo Bold" panose="020B0604020202020204" charset="-79"/>
                <a:cs typeface="Cardo Bold" panose="020B0604020202020204" charset="-79"/>
              </a:rPr>
              <a:t>2</a:t>
            </a:r>
            <a:r>
              <a:rPr lang="fr-FR" sz="3200" dirty="0">
                <a:solidFill>
                  <a:srgbClr val="000000"/>
                </a:solidFill>
                <a:ea typeface="Cardo Bold" panose="020B0604020202020204" charset="-79"/>
                <a:cs typeface="Cardo Bold" panose="020B0604020202020204" charset="-79"/>
              </a:rPr>
              <a:t>, Stéphanie Jean-Daubias</a:t>
            </a:r>
            <a:r>
              <a:rPr lang="fr-FR" sz="2400" baseline="30000" dirty="0">
                <a:solidFill>
                  <a:srgbClr val="000000"/>
                </a:solidFill>
                <a:ea typeface="Cardo Bold" panose="020B0604020202020204" charset="-79"/>
                <a:cs typeface="Cardo Bold" panose="020B0604020202020204" charset="-79"/>
              </a:rPr>
              <a:t>2</a:t>
            </a:r>
            <a:r>
              <a:rPr lang="fr-FR" sz="3200" dirty="0">
                <a:solidFill>
                  <a:srgbClr val="000000"/>
                </a:solidFill>
                <a:ea typeface="Cardo Bold" panose="020B0604020202020204" charset="-79"/>
                <a:cs typeface="Cardo Bold" panose="020B0604020202020204" charset="-79"/>
              </a:rPr>
              <a:t>, Mouna Mouline</a:t>
            </a:r>
            <a:r>
              <a:rPr lang="fr-FR" sz="2400" baseline="30000" dirty="0">
                <a:solidFill>
                  <a:srgbClr val="000000"/>
                </a:solidFill>
                <a:ea typeface="Cardo Bold" panose="020B0604020202020204" charset="-79"/>
                <a:cs typeface="Cardo Bold" panose="020B0604020202020204" charset="-79"/>
              </a:rPr>
              <a:t> 2</a:t>
            </a:r>
            <a:r>
              <a:rPr lang="fr-FR" sz="3200" dirty="0">
                <a:solidFill>
                  <a:srgbClr val="000000"/>
                </a:solidFill>
                <a:ea typeface="Cardo Bold" panose="020B0604020202020204" charset="-79"/>
                <a:cs typeface="Cardo Bold" panose="020B0604020202020204" charset="-79"/>
              </a:rPr>
              <a:t>, Marie Préau</a:t>
            </a:r>
            <a:r>
              <a:rPr lang="fr-FR" sz="2400" baseline="30000" dirty="0">
                <a:solidFill>
                  <a:srgbClr val="000000"/>
                </a:solidFill>
                <a:ea typeface="Cardo Bold" panose="020B0604020202020204" charset="-79"/>
                <a:cs typeface="Cardo Bold" panose="020B0604020202020204" charset="-79"/>
              </a:rPr>
              <a:t>1,2</a:t>
            </a:r>
            <a:r>
              <a:rPr lang="fr-FR" sz="2400" dirty="0">
                <a:solidFill>
                  <a:srgbClr val="000000"/>
                </a:solidFill>
                <a:ea typeface="Cardo Bold" panose="020B0604020202020204" charset="-79"/>
                <a:cs typeface="Cardo Bold" panose="020B0604020202020204" charset="-79"/>
              </a:rPr>
              <a:t> </a:t>
            </a:r>
            <a:endParaRPr lang="en-US" sz="4000" spc="162" dirty="0">
              <a:solidFill>
                <a:schemeClr val="bg2">
                  <a:lumMod val="25000"/>
                </a:schemeClr>
              </a:solidFill>
              <a:ea typeface="Cardo Bold" panose="020B0604020202020204" charset="-79"/>
              <a:cs typeface="Cardo Bold" panose="020B0604020202020204" charset="-79"/>
            </a:endParaRPr>
          </a:p>
          <a:p>
            <a:pPr algn="ctr" fontAlgn="base">
              <a:spcBef>
                <a:spcPts val="0"/>
              </a:spcBef>
            </a:pPr>
            <a:endParaRPr lang="fr-FR" sz="2800" baseline="30000" dirty="0">
              <a:solidFill>
                <a:srgbClr val="000000"/>
              </a:solidFill>
              <a:ea typeface="Cardo Bold" panose="020B0604020202020204" charset="-79"/>
              <a:cs typeface="Cardo Bold" panose="020B0604020202020204" charset="-79"/>
            </a:endParaRPr>
          </a:p>
          <a:p>
            <a:pPr algn="ctr" fontAlgn="base">
              <a:spcBef>
                <a:spcPts val="0"/>
              </a:spcBef>
            </a:pPr>
            <a:r>
              <a:rPr lang="fr-FR" sz="2800" baseline="30000" dirty="0">
                <a:solidFill>
                  <a:srgbClr val="000000"/>
                </a:solidFill>
                <a:ea typeface="Cardo Bold" panose="020B0604020202020204" charset="-79"/>
                <a:cs typeface="Cardo Bold" panose="020B0604020202020204" charset="-79"/>
              </a:rPr>
              <a:t>1 </a:t>
            </a:r>
            <a:r>
              <a:rPr lang="fr-FR" sz="2800" dirty="0">
                <a:ea typeface="Cardo Bold" panose="020B0604020202020204" charset="-79"/>
                <a:cs typeface="Cardo Bold" panose="020B0604020202020204" charset="-79"/>
              </a:rPr>
              <a:t>Unité Inserm 1296 « Radiations : Défense, Santé, Environnement », Université Lyon 2, Lyon, France  </a:t>
            </a:r>
          </a:p>
          <a:p>
            <a:pPr algn="ctr" fontAlgn="base">
              <a:spcBef>
                <a:spcPts val="0"/>
              </a:spcBef>
            </a:pPr>
            <a:r>
              <a:rPr lang="fr-FR" sz="2800" baseline="30000" dirty="0">
                <a:solidFill>
                  <a:srgbClr val="000000"/>
                </a:solidFill>
                <a:ea typeface="Cardo Bold" panose="020B0604020202020204" charset="-79"/>
                <a:cs typeface="Cardo Bold" panose="020B0604020202020204" charset="-79"/>
              </a:rPr>
              <a:t>2 </a:t>
            </a:r>
            <a:r>
              <a:rPr lang="fr-FR" sz="2800" dirty="0">
                <a:solidFill>
                  <a:srgbClr val="000000"/>
                </a:solidFill>
                <a:ea typeface="Cardo Bold" panose="020B0604020202020204" charset="-79"/>
                <a:cs typeface="Cardo Bold" panose="020B0604020202020204" charset="-79"/>
              </a:rPr>
              <a:t>Groupe de recherche IMPAQT</a:t>
            </a:r>
          </a:p>
          <a:p>
            <a:pPr algn="ctr" fontAlgn="base">
              <a:spcBef>
                <a:spcPts val="0"/>
              </a:spcBef>
            </a:pPr>
            <a:r>
              <a:rPr lang="fr-FR" sz="2800" dirty="0">
                <a:solidFill>
                  <a:srgbClr val="000000"/>
                </a:solidFill>
                <a:ea typeface="Cardo Bold" panose="020B0604020202020204" charset="-79"/>
                <a:cs typeface="Cardo Bold" panose="020B0604020202020204" charset="-79"/>
              </a:rPr>
              <a:t> </a:t>
            </a:r>
            <a:endParaRPr lang="fr-FR" sz="2800" dirty="0">
              <a:ea typeface="Cardo Bold" panose="020B0604020202020204" charset="-79"/>
              <a:cs typeface="Cardo Bold" panose="020B0604020202020204" charset="-79"/>
            </a:endParaRPr>
          </a:p>
          <a:p>
            <a:pPr algn="ctr">
              <a:spcBef>
                <a:spcPts val="0"/>
              </a:spcBef>
            </a:pPr>
            <a:r>
              <a:rPr lang="fr-FR" sz="2800" dirty="0">
                <a:ea typeface="Cardo Bold" panose="020B0604020202020204" charset="-79"/>
                <a:cs typeface="Cardo Bold" panose="020B0604020202020204" charset="-79"/>
                <a:hlinkClick r:id="rId5"/>
              </a:rPr>
              <a:t>lea.baillat@univ-lyon2.fr</a:t>
            </a:r>
            <a:r>
              <a:rPr lang="fr-FR" sz="2800" dirty="0">
                <a:ea typeface="Cardo Bold" panose="020B0604020202020204" charset="-79"/>
                <a:cs typeface="Cardo Bold" panose="020B0604020202020204" charset="-79"/>
              </a:rPr>
              <a:t> </a:t>
            </a:r>
          </a:p>
        </p:txBody>
      </p:sp>
      <p:pic>
        <p:nvPicPr>
          <p:cNvPr id="9" name="Picture 10" descr="Seintinelles - Mobiliser votre entourage">
            <a:extLst>
              <a:ext uri="{FF2B5EF4-FFF2-40B4-BE49-F238E27FC236}">
                <a16:creationId xmlns:a16="http://schemas.microsoft.com/office/drawing/2014/main" id="{8F3683CD-780C-4D30-A174-3D6ABDE4DF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110" y="7394022"/>
            <a:ext cx="3133621" cy="6645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ancéropôle Lyon Auvergne Rhône-Alpes (CLARA) | Thellie">
            <a:extLst>
              <a:ext uri="{FF2B5EF4-FFF2-40B4-BE49-F238E27FC236}">
                <a16:creationId xmlns:a16="http://schemas.microsoft.com/office/drawing/2014/main" id="{E249E604-86A0-4A0E-AA72-01FD70362C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7936" y="7105880"/>
            <a:ext cx="1367536" cy="136753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EBBC19B6-B1DA-4D0D-9EC7-30302E4AF393}"/>
              </a:ext>
            </a:extLst>
          </p:cNvPr>
          <p:cNvPicPr>
            <a:picLocks noChangeAspect="1"/>
          </p:cNvPicPr>
          <p:nvPr/>
        </p:nvPicPr>
        <p:blipFill>
          <a:blip r:embed="rId8"/>
          <a:stretch>
            <a:fillRect/>
          </a:stretch>
        </p:blipFill>
        <p:spPr>
          <a:xfrm>
            <a:off x="3888433" y="7099944"/>
            <a:ext cx="2705239" cy="1352620"/>
          </a:xfrm>
          <a:prstGeom prst="rect">
            <a:avLst/>
          </a:prstGeom>
        </p:spPr>
      </p:pic>
      <p:grpSp>
        <p:nvGrpSpPr>
          <p:cNvPr id="12" name="Group 2">
            <a:extLst>
              <a:ext uri="{FF2B5EF4-FFF2-40B4-BE49-F238E27FC236}">
                <a16:creationId xmlns:a16="http://schemas.microsoft.com/office/drawing/2014/main" id="{607F3EAA-09D4-4987-9904-DF437D8B927F}"/>
              </a:ext>
            </a:extLst>
          </p:cNvPr>
          <p:cNvGrpSpPr/>
          <p:nvPr/>
        </p:nvGrpSpPr>
        <p:grpSpPr>
          <a:xfrm>
            <a:off x="17424332" y="9549892"/>
            <a:ext cx="828000" cy="720000"/>
            <a:chOff x="0" y="0"/>
            <a:chExt cx="1364420" cy="1295697"/>
          </a:xfrm>
        </p:grpSpPr>
        <p:sp>
          <p:nvSpPr>
            <p:cNvPr id="13" name="Freeform 3">
              <a:extLst>
                <a:ext uri="{FF2B5EF4-FFF2-40B4-BE49-F238E27FC236}">
                  <a16:creationId xmlns:a16="http://schemas.microsoft.com/office/drawing/2014/main" id="{3EF56E26-67AA-4FE4-99F8-8406D985EB38}"/>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4">
              <a:extLst>
                <a:ext uri="{FF2B5EF4-FFF2-40B4-BE49-F238E27FC236}">
                  <a16:creationId xmlns:a16="http://schemas.microsoft.com/office/drawing/2014/main" id="{507C630A-4BB7-46DC-9375-5E99BE6D2F0E}"/>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17/17</a:t>
              </a:r>
            </a:p>
          </p:txBody>
        </p:sp>
      </p:grpSp>
      <p:pic>
        <p:nvPicPr>
          <p:cNvPr id="15" name="Image 14" descr="Une image contenant personne, habits, homme, nourriture&#10;&#10;Description générée automatiquement">
            <a:extLst>
              <a:ext uri="{FF2B5EF4-FFF2-40B4-BE49-F238E27FC236}">
                <a16:creationId xmlns:a16="http://schemas.microsoft.com/office/drawing/2014/main" id="{22CD9854-5655-1A88-0BA5-8BAB3C99BB19}"/>
              </a:ext>
            </a:extLst>
          </p:cNvPr>
          <p:cNvPicPr>
            <a:picLocks noChangeAspect="1"/>
          </p:cNvPicPr>
          <p:nvPr/>
        </p:nvPicPr>
        <p:blipFill rotWithShape="1">
          <a:blip r:embed="rId11">
            <a:extLst>
              <a:ext uri="{28A0092B-C50C-407E-A947-70E740481C1C}">
                <a14:useLocalDpi xmlns:a14="http://schemas.microsoft.com/office/drawing/2010/main" val="0"/>
              </a:ext>
            </a:extLst>
          </a:blip>
          <a:srcRect t="12862" b="19665"/>
          <a:stretch/>
        </p:blipFill>
        <p:spPr>
          <a:xfrm rot="10800000">
            <a:off x="1183569" y="2546108"/>
            <a:ext cx="6685267" cy="33830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3886" y="0"/>
            <a:ext cx="6717722" cy="10287000"/>
          </a:xfrm>
          <a:prstGeom prst="rect">
            <a:avLst/>
          </a:prstGeom>
          <a:solidFill>
            <a:srgbClr val="EFEFEF"/>
          </a:solidFill>
        </p:spPr>
      </p:sp>
      <p:sp>
        <p:nvSpPr>
          <p:cNvPr id="5" name="TextBox 5"/>
          <p:cNvSpPr txBox="1"/>
          <p:nvPr/>
        </p:nvSpPr>
        <p:spPr>
          <a:xfrm>
            <a:off x="7758696" y="607952"/>
            <a:ext cx="17940869" cy="721351"/>
          </a:xfrm>
          <a:prstGeom prst="rect">
            <a:avLst/>
          </a:prstGeom>
        </p:spPr>
        <p:txBody>
          <a:bodyPr lIns="0" tIns="0" rIns="0" bIns="0" rtlCol="0" anchor="t">
            <a:spAutoFit/>
          </a:bodyPr>
          <a:lstStyle/>
          <a:p>
            <a:pPr>
              <a:lnSpc>
                <a:spcPts val="5880"/>
              </a:lnSpc>
            </a:pPr>
            <a:r>
              <a:rPr lang="en-US" sz="4000" dirty="0">
                <a:solidFill>
                  <a:srgbClr val="3F0586"/>
                </a:solidFill>
                <a:latin typeface="Cardo Bold"/>
              </a:rPr>
              <a:t>LA RECHERCHE COMMUNAUTAIRE…</a:t>
            </a:r>
          </a:p>
        </p:txBody>
      </p:sp>
      <p:sp>
        <p:nvSpPr>
          <p:cNvPr id="6" name="TextBox 6"/>
          <p:cNvSpPr txBox="1"/>
          <p:nvPr/>
        </p:nvSpPr>
        <p:spPr>
          <a:xfrm>
            <a:off x="7758696" y="1646024"/>
            <a:ext cx="9525000" cy="6647974"/>
          </a:xfrm>
          <a:prstGeom prst="rect">
            <a:avLst/>
          </a:prstGeom>
        </p:spPr>
        <p:txBody>
          <a:bodyPr wrap="square" lIns="0" tIns="0" rIns="0" bIns="0" rtlCol="0" anchor="t">
            <a:spAutoFit/>
          </a:bodyPr>
          <a:lstStyle/>
          <a:p>
            <a:pPr marL="342900" indent="-342900" algn="just">
              <a:lnSpc>
                <a:spcPct val="150000"/>
              </a:lnSpc>
              <a:spcAft>
                <a:spcPts val="0"/>
              </a:spcAft>
              <a:buFont typeface="Arial" panose="020B0604020202020204" pitchFamily="34" charset="0"/>
              <a:buChar char="•"/>
            </a:pPr>
            <a:r>
              <a:rPr lang="fr-FR" sz="3200" dirty="0">
                <a:cs typeface="Arial" panose="020B0604020202020204" pitchFamily="34" charset="0"/>
              </a:rPr>
              <a:t>Ascendante, mobilisation des communautés concernées, </a:t>
            </a:r>
            <a:r>
              <a:rPr lang="fr-FR" sz="3200" b="1" dirty="0">
                <a:cs typeface="Arial" panose="020B0604020202020204" pitchFamily="34" charset="0"/>
              </a:rPr>
              <a:t>savoirs expérientiels</a:t>
            </a:r>
            <a:r>
              <a:rPr lang="fr-FR" sz="3200" dirty="0">
                <a:cs typeface="Arial" panose="020B0604020202020204" pitchFamily="34" charset="0"/>
              </a:rPr>
              <a:t>, autonomie et </a:t>
            </a:r>
            <a:r>
              <a:rPr lang="fr-FR" sz="3200" b="1" dirty="0" err="1">
                <a:cs typeface="Arial" panose="020B0604020202020204" pitchFamily="34" charset="0"/>
              </a:rPr>
              <a:t>empowerment</a:t>
            </a:r>
            <a:r>
              <a:rPr lang="fr-FR" sz="3200" dirty="0">
                <a:cs typeface="Arial" panose="020B0604020202020204" pitchFamily="34" charset="0"/>
              </a:rPr>
              <a:t> </a:t>
            </a:r>
            <a:r>
              <a:rPr lang="fr-FR" sz="2000" dirty="0">
                <a:cs typeface="Arial" panose="020B0604020202020204" pitchFamily="34" charset="0"/>
              </a:rPr>
              <a:t>(</a:t>
            </a:r>
            <a:r>
              <a:rPr lang="fr-FR" sz="2000" dirty="0" err="1">
                <a:cs typeface="Arial" panose="020B0604020202020204" pitchFamily="34" charset="0"/>
              </a:rPr>
              <a:t>Vollman</a:t>
            </a:r>
            <a:r>
              <a:rPr lang="fr-FR" sz="2000" dirty="0">
                <a:cs typeface="Arial" panose="020B0604020202020204" pitchFamily="34" charset="0"/>
              </a:rPr>
              <a:t>, Anderson &amp; McFarlane, 2017) </a:t>
            </a:r>
          </a:p>
          <a:p>
            <a:pPr marL="342900" indent="-342900" algn="just">
              <a:lnSpc>
                <a:spcPct val="150000"/>
              </a:lnSpc>
              <a:spcAft>
                <a:spcPts val="0"/>
              </a:spcAft>
              <a:buFont typeface="Arial" panose="020B0604020202020204" pitchFamily="34" charset="0"/>
              <a:buChar char="•"/>
            </a:pPr>
            <a:r>
              <a:rPr lang="fr-FR" sz="3200" dirty="0">
                <a:cs typeface="Arial" panose="020B0604020202020204" pitchFamily="34" charset="0"/>
              </a:rPr>
              <a:t>Association entre la </a:t>
            </a:r>
            <a:r>
              <a:rPr lang="fr-FR" sz="3200" b="1" dirty="0">
                <a:cs typeface="Arial" panose="020B0604020202020204" pitchFamily="34" charset="0"/>
              </a:rPr>
              <a:t>démarche scientifique et l’action </a:t>
            </a:r>
            <a:r>
              <a:rPr lang="fr-FR" sz="3200" dirty="0">
                <a:cs typeface="Arial" panose="020B0604020202020204" pitchFamily="34" charset="0"/>
              </a:rPr>
              <a:t>: améliorer les connaissances et promouvoir la </a:t>
            </a:r>
            <a:r>
              <a:rPr lang="fr-FR" sz="3200" b="1" dirty="0">
                <a:cs typeface="Arial" panose="020B0604020202020204" pitchFamily="34" charset="0"/>
              </a:rPr>
              <a:t>transformation sociale </a:t>
            </a:r>
            <a:r>
              <a:rPr lang="fr-FR" sz="2000" dirty="0">
                <a:cs typeface="Arial" panose="020B0604020202020204" pitchFamily="34" charset="0"/>
              </a:rPr>
              <a:t>(</a:t>
            </a:r>
            <a:r>
              <a:rPr lang="fr-FR" sz="2000" dirty="0" err="1">
                <a:cs typeface="Arial" panose="020B0604020202020204" pitchFamily="34" charset="0"/>
              </a:rPr>
              <a:t>Bekelynck</a:t>
            </a:r>
            <a:r>
              <a:rPr lang="fr-FR" sz="2000" dirty="0">
                <a:cs typeface="Arial" panose="020B0604020202020204" pitchFamily="34" charset="0"/>
              </a:rPr>
              <a:t>, 2011). </a:t>
            </a:r>
          </a:p>
          <a:p>
            <a:pPr marL="342900" indent="-342900" algn="just">
              <a:lnSpc>
                <a:spcPct val="150000"/>
              </a:lnSpc>
              <a:spcAft>
                <a:spcPts val="0"/>
              </a:spcAft>
              <a:buFont typeface="Arial" panose="020B0604020202020204" pitchFamily="34" charset="0"/>
              <a:buChar char="•"/>
            </a:pPr>
            <a:r>
              <a:rPr lang="fr-FR" sz="3200" dirty="0">
                <a:cs typeface="Arial" panose="020B0604020202020204" pitchFamily="34" charset="0"/>
              </a:rPr>
              <a:t>Outil clé pour la mise en œuvre de la </a:t>
            </a:r>
            <a:r>
              <a:rPr lang="fr-FR" sz="3200" b="1" dirty="0">
                <a:cs typeface="Arial" panose="020B0604020202020204" pitchFamily="34" charset="0"/>
              </a:rPr>
              <a:t>démocratie sanitaire </a:t>
            </a:r>
            <a:r>
              <a:rPr lang="fr-FR" sz="2000" dirty="0">
                <a:cs typeface="Arial" panose="020B0604020202020204" pitchFamily="34" charset="0"/>
              </a:rPr>
              <a:t>(Compagnon &amp; </a:t>
            </a:r>
            <a:r>
              <a:rPr lang="fr-FR" sz="2000" dirty="0" err="1">
                <a:cs typeface="Arial" panose="020B0604020202020204" pitchFamily="34" charset="0"/>
              </a:rPr>
              <a:t>Ghadi</a:t>
            </a:r>
            <a:r>
              <a:rPr lang="fr-FR" sz="2000" dirty="0">
                <a:cs typeface="Arial" panose="020B0604020202020204" pitchFamily="34" charset="0"/>
              </a:rPr>
              <a:t>, 2014)</a:t>
            </a:r>
          </a:p>
          <a:p>
            <a:pPr algn="ctr">
              <a:lnSpc>
                <a:spcPts val="4385"/>
              </a:lnSpc>
            </a:pPr>
            <a:endParaRPr lang="en-US" sz="3399" dirty="0">
              <a:solidFill>
                <a:srgbClr val="5E4A7F"/>
              </a:solidFill>
              <a:latin typeface="Cardo Bold"/>
            </a:endParaRPr>
          </a:p>
        </p:txBody>
      </p:sp>
      <p:grpSp>
        <p:nvGrpSpPr>
          <p:cNvPr id="12" name="Group 12"/>
          <p:cNvGrpSpPr/>
          <p:nvPr/>
        </p:nvGrpSpPr>
        <p:grpSpPr>
          <a:xfrm>
            <a:off x="0" y="0"/>
            <a:ext cx="471487" cy="10287000"/>
            <a:chOff x="0" y="0"/>
            <a:chExt cx="1257300" cy="13716000"/>
          </a:xfrm>
        </p:grpSpPr>
        <p:pic>
          <p:nvPicPr>
            <p:cNvPr id="13" name="Picture 13"/>
            <p:cNvPicPr>
              <a:picLocks noChangeAspect="1"/>
            </p:cNvPicPr>
            <p:nvPr/>
          </p:nvPicPr>
          <p:blipFill>
            <a:blip r:embed="rId3"/>
            <a:srcRect l="47421" r="47421"/>
            <a:stretch>
              <a:fillRect/>
            </a:stretch>
          </p:blipFill>
          <p:spPr>
            <a:xfrm>
              <a:off x="0" y="0"/>
              <a:ext cx="1257300" cy="13716000"/>
            </a:xfrm>
            <a:prstGeom prst="rect">
              <a:avLst/>
            </a:prstGeom>
          </p:spPr>
        </p:pic>
      </p:grpSp>
      <p:pic>
        <p:nvPicPr>
          <p:cNvPr id="17" name="Picture 4" descr="Cadre de participation communautaire | Home and Community Care Support  Services">
            <a:extLst>
              <a:ext uri="{FF2B5EF4-FFF2-40B4-BE49-F238E27FC236}">
                <a16:creationId xmlns:a16="http://schemas.microsoft.com/office/drawing/2014/main" id="{331915F2-8E72-45AC-BFCF-C8E0A8A1A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36" y="3444266"/>
            <a:ext cx="5898357" cy="339846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
            <a:extLst>
              <a:ext uri="{FF2B5EF4-FFF2-40B4-BE49-F238E27FC236}">
                <a16:creationId xmlns:a16="http://schemas.microsoft.com/office/drawing/2014/main" id="{4599CB9F-889F-41CA-B4E2-ADAD8DDD76AF}"/>
              </a:ext>
            </a:extLst>
          </p:cNvPr>
          <p:cNvGrpSpPr/>
          <p:nvPr/>
        </p:nvGrpSpPr>
        <p:grpSpPr>
          <a:xfrm>
            <a:off x="17424332" y="9549892"/>
            <a:ext cx="828000" cy="720000"/>
            <a:chOff x="0" y="0"/>
            <a:chExt cx="1364420" cy="1295697"/>
          </a:xfrm>
        </p:grpSpPr>
        <p:sp>
          <p:nvSpPr>
            <p:cNvPr id="24" name="Freeform 3">
              <a:extLst>
                <a:ext uri="{FF2B5EF4-FFF2-40B4-BE49-F238E27FC236}">
                  <a16:creationId xmlns:a16="http://schemas.microsoft.com/office/drawing/2014/main" id="{D9513A40-568D-46EF-95F4-56DFF21F6526}"/>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4">
              <a:extLst>
                <a:ext uri="{FF2B5EF4-FFF2-40B4-BE49-F238E27FC236}">
                  <a16:creationId xmlns:a16="http://schemas.microsoft.com/office/drawing/2014/main" id="{CA9F3EB3-7568-4EBB-8390-D4C58EBB3C9F}"/>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1/17</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3886" y="0"/>
            <a:ext cx="6717722" cy="10287000"/>
          </a:xfrm>
          <a:prstGeom prst="rect">
            <a:avLst/>
          </a:prstGeom>
          <a:solidFill>
            <a:srgbClr val="EFEFEF"/>
          </a:solidFill>
        </p:spPr>
      </p:sp>
      <p:sp>
        <p:nvSpPr>
          <p:cNvPr id="5" name="TextBox 5"/>
          <p:cNvSpPr txBox="1"/>
          <p:nvPr/>
        </p:nvSpPr>
        <p:spPr>
          <a:xfrm>
            <a:off x="7758696" y="607952"/>
            <a:ext cx="17940869" cy="721351"/>
          </a:xfrm>
          <a:prstGeom prst="rect">
            <a:avLst/>
          </a:prstGeom>
        </p:spPr>
        <p:txBody>
          <a:bodyPr lIns="0" tIns="0" rIns="0" bIns="0" rtlCol="0" anchor="t">
            <a:spAutoFit/>
          </a:bodyPr>
          <a:lstStyle/>
          <a:p>
            <a:pPr>
              <a:lnSpc>
                <a:spcPts val="5880"/>
              </a:lnSpc>
            </a:pPr>
            <a:r>
              <a:rPr lang="en-US" sz="4000" dirty="0">
                <a:solidFill>
                  <a:srgbClr val="3F0586"/>
                </a:solidFill>
                <a:latin typeface="Cardo Bold"/>
              </a:rPr>
              <a:t>…EN ONCOLOGIE</a:t>
            </a:r>
          </a:p>
        </p:txBody>
      </p:sp>
      <p:sp>
        <p:nvSpPr>
          <p:cNvPr id="6" name="TextBox 6"/>
          <p:cNvSpPr txBox="1"/>
          <p:nvPr/>
        </p:nvSpPr>
        <p:spPr>
          <a:xfrm>
            <a:off x="7758696" y="1329303"/>
            <a:ext cx="10169106" cy="7201972"/>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fr-FR" sz="3200" dirty="0">
                <a:cs typeface="Arial" panose="020B0604020202020204" pitchFamily="34" charset="0"/>
              </a:rPr>
              <a:t>Le champ du cancer est propice au développement de la mobilisation citoyenne → promeut la </a:t>
            </a:r>
            <a:r>
              <a:rPr lang="fr-FR" sz="3200" b="1" dirty="0">
                <a:cs typeface="Arial" panose="020B0604020202020204" pitchFamily="34" charset="0"/>
              </a:rPr>
              <a:t>démocratie sanitaire </a:t>
            </a:r>
            <a:r>
              <a:rPr lang="fr-FR" sz="2000" dirty="0">
                <a:cs typeface="Arial" panose="020B0604020202020204" pitchFamily="34" charset="0"/>
              </a:rPr>
              <a:t>(Bauquier, Pannard &amp; Préau, 2017)</a:t>
            </a:r>
          </a:p>
          <a:p>
            <a:pPr marL="571500" indent="-571500" algn="just">
              <a:lnSpc>
                <a:spcPct val="150000"/>
              </a:lnSpc>
              <a:buFont typeface="Arial" panose="020B0604020202020204" pitchFamily="34" charset="0"/>
              <a:buChar char="•"/>
            </a:pPr>
            <a:r>
              <a:rPr lang="fr-FR" sz="3200" dirty="0">
                <a:cs typeface="Arial" panose="020B0604020202020204" pitchFamily="34" charset="0"/>
              </a:rPr>
              <a:t>Peu de recherches communautaires préexistantes en oncologie → </a:t>
            </a:r>
            <a:r>
              <a:rPr lang="fr-FR" sz="3200" b="1" dirty="0">
                <a:cs typeface="Arial" panose="020B0604020202020204" pitchFamily="34" charset="0"/>
              </a:rPr>
              <a:t>Mise en œuvre peu fréquente </a:t>
            </a:r>
          </a:p>
          <a:p>
            <a:pPr marL="571500" indent="-571500" algn="just">
              <a:lnSpc>
                <a:spcPct val="150000"/>
              </a:lnSpc>
              <a:buFont typeface="Arial" panose="020B0604020202020204" pitchFamily="34" charset="0"/>
              <a:buChar char="•"/>
            </a:pPr>
            <a:r>
              <a:rPr lang="fr-FR" sz="3200" dirty="0"/>
              <a:t>Peu d'attention de la participation des </a:t>
            </a:r>
            <a:r>
              <a:rPr lang="fr-FR" sz="3200" dirty="0" err="1">
                <a:ea typeface="Times New Roman" panose="02020603050405020304" pitchFamily="18" charset="0"/>
                <a:cs typeface="Arial" panose="020B0604020202020204" pitchFamily="34" charset="0"/>
              </a:rPr>
              <a:t>patient</a:t>
            </a:r>
            <a:r>
              <a:rPr lang="fr-FR" sz="3200" dirty="0" err="1">
                <a:cs typeface="Arial" panose="020B0604020202020204" pitchFamily="34" charset="0"/>
              </a:rPr>
              <a:t>·e</a:t>
            </a:r>
            <a:r>
              <a:rPr lang="fr-FR" sz="3200" dirty="0" err="1">
                <a:ea typeface="Times New Roman" panose="02020603050405020304" pitchFamily="18" charset="0"/>
                <a:cs typeface="Arial" panose="020B0604020202020204" pitchFamily="34" charset="0"/>
              </a:rPr>
              <a:t>s</a:t>
            </a:r>
            <a:r>
              <a:rPr lang="fr-FR" sz="3200" dirty="0"/>
              <a:t> à la recherche </a:t>
            </a:r>
            <a:r>
              <a:rPr lang="fr-FR" sz="3200" dirty="0">
                <a:cs typeface="Arial" panose="020B0604020202020204" pitchFamily="34" charset="0"/>
              </a:rPr>
              <a:t>→ </a:t>
            </a:r>
            <a:r>
              <a:rPr lang="fr-FR" sz="3200" b="1" dirty="0">
                <a:cs typeface="Arial" panose="020B0604020202020204" pitchFamily="34" charset="0"/>
              </a:rPr>
              <a:t>in</a:t>
            </a:r>
            <a:r>
              <a:rPr lang="fr-FR" sz="3200" b="1" dirty="0"/>
              <a:t>compréhension de l’ensemble des effets de leur participation</a:t>
            </a:r>
            <a:r>
              <a:rPr lang="fr-FR" sz="3200" dirty="0"/>
              <a:t> (</a:t>
            </a:r>
            <a:r>
              <a:rPr lang="fr-FR" sz="3200" dirty="0" err="1"/>
              <a:t>Ehde</a:t>
            </a:r>
            <a:r>
              <a:rPr lang="fr-FR" sz="3200" dirty="0"/>
              <a:t>, 2013)</a:t>
            </a:r>
            <a:endParaRPr lang="fr-FR" sz="3200" b="1" dirty="0">
              <a:cs typeface="Arial" panose="020B0604020202020204" pitchFamily="34" charset="0"/>
            </a:endParaRPr>
          </a:p>
          <a:p>
            <a:pPr algn="ctr">
              <a:lnSpc>
                <a:spcPts val="4385"/>
              </a:lnSpc>
            </a:pPr>
            <a:endParaRPr lang="en-US" sz="3399" dirty="0">
              <a:solidFill>
                <a:srgbClr val="5E4A7F"/>
              </a:solidFill>
              <a:latin typeface="Cardo Bold"/>
            </a:endParaRPr>
          </a:p>
        </p:txBody>
      </p:sp>
      <p:grpSp>
        <p:nvGrpSpPr>
          <p:cNvPr id="12" name="Group 12"/>
          <p:cNvGrpSpPr/>
          <p:nvPr/>
        </p:nvGrpSpPr>
        <p:grpSpPr>
          <a:xfrm>
            <a:off x="0" y="0"/>
            <a:ext cx="471487" cy="10287000"/>
            <a:chOff x="0" y="0"/>
            <a:chExt cx="1257300" cy="13716000"/>
          </a:xfrm>
        </p:grpSpPr>
        <p:pic>
          <p:nvPicPr>
            <p:cNvPr id="13" name="Picture 13"/>
            <p:cNvPicPr>
              <a:picLocks noChangeAspect="1"/>
            </p:cNvPicPr>
            <p:nvPr/>
          </p:nvPicPr>
          <p:blipFill>
            <a:blip r:embed="rId3"/>
            <a:srcRect l="47421" r="47421"/>
            <a:stretch>
              <a:fillRect/>
            </a:stretch>
          </p:blipFill>
          <p:spPr>
            <a:xfrm>
              <a:off x="0" y="0"/>
              <a:ext cx="1257300" cy="13716000"/>
            </a:xfrm>
            <a:prstGeom prst="rect">
              <a:avLst/>
            </a:prstGeom>
          </p:spPr>
        </p:pic>
      </p:grpSp>
      <p:pic>
        <p:nvPicPr>
          <p:cNvPr id="17" name="Picture 4" descr="Cadre de participation communautaire | Home and Community Care Support  Services">
            <a:extLst>
              <a:ext uri="{FF2B5EF4-FFF2-40B4-BE49-F238E27FC236}">
                <a16:creationId xmlns:a16="http://schemas.microsoft.com/office/drawing/2014/main" id="{331915F2-8E72-45AC-BFCF-C8E0A8A1A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69" y="1104900"/>
            <a:ext cx="5898357" cy="3398467"/>
          </a:xfrm>
          <a:prstGeom prst="rect">
            <a:avLst/>
          </a:prstGeom>
          <a:noFill/>
          <a:ln>
            <a:solidFill>
              <a:srgbClr val="3C0C83"/>
            </a:solidFill>
          </a:ln>
          <a:extLst>
            <a:ext uri="{909E8E84-426E-40DD-AFC4-6F175D3DCCD1}">
              <a14:hiddenFill xmlns:a14="http://schemas.microsoft.com/office/drawing/2010/main">
                <a:solidFill>
                  <a:srgbClr val="FFFFFF"/>
                </a:solidFill>
              </a14:hiddenFill>
            </a:ext>
          </a:extLst>
        </p:spPr>
      </p:pic>
      <p:pic>
        <p:nvPicPr>
          <p:cNvPr id="11" name="Picture 2" descr="https://destinationsante.com/wp-content/uploads/2023/04/rubans-cancer-EJ-Grubbs-1920-shutterstock.jpg">
            <a:extLst>
              <a:ext uri="{FF2B5EF4-FFF2-40B4-BE49-F238E27FC236}">
                <a16:creationId xmlns:a16="http://schemas.microsoft.com/office/drawing/2014/main" id="{FAB939C7-9710-4D75-95BB-02AB4436B5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07"/>
          <a:stretch/>
        </p:blipFill>
        <p:spPr bwMode="auto">
          <a:xfrm>
            <a:off x="862369" y="5726317"/>
            <a:ext cx="5898357" cy="3507273"/>
          </a:xfrm>
          <a:prstGeom prst="rect">
            <a:avLst/>
          </a:prstGeom>
          <a:noFill/>
          <a:ln>
            <a:solidFill>
              <a:srgbClr val="3C0C83"/>
            </a:solidFill>
          </a:ln>
          <a:extLst>
            <a:ext uri="{909E8E84-426E-40DD-AFC4-6F175D3DCCD1}">
              <a14:hiddenFill xmlns:a14="http://schemas.microsoft.com/office/drawing/2010/main">
                <a:solidFill>
                  <a:srgbClr val="FFFFFF"/>
                </a:solidFill>
              </a14:hiddenFill>
            </a:ext>
          </a:extLst>
        </p:spPr>
      </p:pic>
      <p:sp>
        <p:nvSpPr>
          <p:cNvPr id="18" name="Flèche : double flèche horizontale 17">
            <a:extLst>
              <a:ext uri="{FF2B5EF4-FFF2-40B4-BE49-F238E27FC236}">
                <a16:creationId xmlns:a16="http://schemas.microsoft.com/office/drawing/2014/main" id="{043A6A24-2329-4144-A730-BF28DCF34D23}"/>
              </a:ext>
            </a:extLst>
          </p:cNvPr>
          <p:cNvSpPr/>
          <p:nvPr/>
        </p:nvSpPr>
        <p:spPr>
          <a:xfrm rot="5400000">
            <a:off x="3029122" y="4846886"/>
            <a:ext cx="1564850" cy="452544"/>
          </a:xfrm>
          <a:prstGeom prst="leftRightArrow">
            <a:avLst/>
          </a:prstGeom>
          <a:solidFill>
            <a:srgbClr val="7030A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nvGrpSpPr>
          <p:cNvPr id="19" name="Group 2">
            <a:extLst>
              <a:ext uri="{FF2B5EF4-FFF2-40B4-BE49-F238E27FC236}">
                <a16:creationId xmlns:a16="http://schemas.microsoft.com/office/drawing/2014/main" id="{6AFEF582-83C9-47F9-86C4-D9D51148973C}"/>
              </a:ext>
            </a:extLst>
          </p:cNvPr>
          <p:cNvGrpSpPr/>
          <p:nvPr/>
        </p:nvGrpSpPr>
        <p:grpSpPr>
          <a:xfrm>
            <a:off x="17424332" y="9549892"/>
            <a:ext cx="828000" cy="720000"/>
            <a:chOff x="0" y="0"/>
            <a:chExt cx="1364420" cy="1295697"/>
          </a:xfrm>
        </p:grpSpPr>
        <p:sp>
          <p:nvSpPr>
            <p:cNvPr id="20" name="Freeform 3">
              <a:extLst>
                <a:ext uri="{FF2B5EF4-FFF2-40B4-BE49-F238E27FC236}">
                  <a16:creationId xmlns:a16="http://schemas.microsoft.com/office/drawing/2014/main" id="{7529B2EC-59B8-43CD-A149-A6E5B6389C9F}"/>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4">
              <a:extLst>
                <a:ext uri="{FF2B5EF4-FFF2-40B4-BE49-F238E27FC236}">
                  <a16:creationId xmlns:a16="http://schemas.microsoft.com/office/drawing/2014/main" id="{BA24898A-FE58-41B0-AA21-FEDAB37BA0B3}"/>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2/17</a:t>
              </a:r>
            </a:p>
          </p:txBody>
        </p:sp>
      </p:grpSp>
    </p:spTree>
    <p:extLst>
      <p:ext uri="{BB962C8B-B14F-4D97-AF65-F5344CB8AC3E}">
        <p14:creationId xmlns:p14="http://schemas.microsoft.com/office/powerpoint/2010/main" val="103998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utoShape 9"/>
          <p:cNvSpPr/>
          <p:nvPr/>
        </p:nvSpPr>
        <p:spPr>
          <a:xfrm>
            <a:off x="16584907" y="0"/>
            <a:ext cx="1703093" cy="10287000"/>
          </a:xfrm>
          <a:prstGeom prst="rect">
            <a:avLst/>
          </a:prstGeom>
          <a:solidFill>
            <a:srgbClr val="EFEFEF"/>
          </a:solidFill>
        </p:spPr>
      </p:sp>
      <p:grpSp>
        <p:nvGrpSpPr>
          <p:cNvPr id="10" name="Group 10"/>
          <p:cNvGrpSpPr/>
          <p:nvPr/>
        </p:nvGrpSpPr>
        <p:grpSpPr>
          <a:xfrm>
            <a:off x="16573184" y="0"/>
            <a:ext cx="1987067" cy="10287000"/>
            <a:chOff x="0" y="0"/>
            <a:chExt cx="2392695" cy="13716000"/>
          </a:xfrm>
        </p:grpSpPr>
        <p:pic>
          <p:nvPicPr>
            <p:cNvPr id="11" name="Picture 11"/>
            <p:cNvPicPr>
              <a:picLocks noChangeAspect="1"/>
            </p:cNvPicPr>
            <p:nvPr/>
          </p:nvPicPr>
          <p:blipFill>
            <a:blip r:embed="rId4"/>
            <a:srcRect l="45093" r="45093"/>
            <a:stretch>
              <a:fillRect/>
            </a:stretch>
          </p:blipFill>
          <p:spPr>
            <a:xfrm>
              <a:off x="0" y="0"/>
              <a:ext cx="2392695" cy="13716000"/>
            </a:xfrm>
            <a:prstGeom prst="rect">
              <a:avLst/>
            </a:prstGeom>
          </p:spPr>
        </p:pic>
      </p:grpSp>
      <p:sp>
        <p:nvSpPr>
          <p:cNvPr id="12" name="TextBox 12"/>
          <p:cNvSpPr txBox="1"/>
          <p:nvPr/>
        </p:nvSpPr>
        <p:spPr>
          <a:xfrm>
            <a:off x="422776" y="580609"/>
            <a:ext cx="16992600" cy="1513235"/>
          </a:xfrm>
          <a:prstGeom prst="rect">
            <a:avLst/>
          </a:prstGeom>
        </p:spPr>
        <p:txBody>
          <a:bodyPr wrap="square" lIns="0" tIns="0" rIns="0" bIns="0" rtlCol="0" anchor="t">
            <a:spAutoFit/>
          </a:bodyPr>
          <a:lstStyle/>
          <a:p>
            <a:pPr>
              <a:lnSpc>
                <a:spcPts val="5880"/>
              </a:lnSpc>
            </a:pPr>
            <a:r>
              <a:rPr lang="fr-FR" sz="4000" b="1" dirty="0">
                <a:solidFill>
                  <a:srgbClr val="3C0C83"/>
                </a:solidFill>
                <a:latin typeface="Cardo Bold" panose="020B0604020202020204" charset="-79"/>
                <a:ea typeface="Cardo Bold" panose="020B0604020202020204" charset="-79"/>
                <a:cs typeface="Cardo Bold" panose="020B0604020202020204" charset="-79"/>
              </a:rPr>
              <a:t> DU PROJET DE RECHERCHE COMMUNAUTAIRE IMPAQT…</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a:p>
            <a:pPr>
              <a:lnSpc>
                <a:spcPts val="5880"/>
              </a:lnSpc>
            </a:pPr>
            <a:endParaRPr lang="en-US" sz="4900" dirty="0">
              <a:solidFill>
                <a:srgbClr val="201F1F"/>
              </a:solidFill>
              <a:latin typeface="Cardo Bold"/>
            </a:endParaRPr>
          </a:p>
        </p:txBody>
      </p:sp>
      <p:sp>
        <p:nvSpPr>
          <p:cNvPr id="15" name="TextBox 15"/>
          <p:cNvSpPr txBox="1"/>
          <p:nvPr/>
        </p:nvSpPr>
        <p:spPr>
          <a:xfrm>
            <a:off x="2425327" y="8599828"/>
            <a:ext cx="3540404" cy="309700"/>
          </a:xfrm>
          <a:prstGeom prst="rect">
            <a:avLst/>
          </a:prstGeom>
        </p:spPr>
        <p:txBody>
          <a:bodyPr lIns="0" tIns="0" rIns="0" bIns="0" rtlCol="0" anchor="t">
            <a:spAutoFit/>
          </a:bodyPr>
          <a:lstStyle/>
          <a:p>
            <a:pPr>
              <a:lnSpc>
                <a:spcPts val="2520"/>
              </a:lnSpc>
            </a:pPr>
            <a:endParaRPr sz="1600">
              <a:latin typeface="Cardo Bold" panose="020B0604020202020204" charset="-79"/>
              <a:ea typeface="Cardo Bold" panose="020B0604020202020204" charset="-79"/>
              <a:cs typeface="Cardo Bold" panose="020B0604020202020204" charset="-79"/>
            </a:endParaRPr>
          </a:p>
        </p:txBody>
      </p:sp>
      <p:sp>
        <p:nvSpPr>
          <p:cNvPr id="22" name="TextBox 22"/>
          <p:cNvSpPr txBox="1"/>
          <p:nvPr/>
        </p:nvSpPr>
        <p:spPr>
          <a:xfrm>
            <a:off x="1028700" y="9799744"/>
            <a:ext cx="15167727" cy="306705"/>
          </a:xfrm>
          <a:prstGeom prst="rect">
            <a:avLst/>
          </a:prstGeom>
        </p:spPr>
        <p:txBody>
          <a:bodyPr lIns="0" tIns="0" rIns="0" bIns="0" rtlCol="0" anchor="t">
            <a:spAutoFit/>
          </a:bodyPr>
          <a:lstStyle/>
          <a:p>
            <a:pPr>
              <a:lnSpc>
                <a:spcPts val="2520"/>
              </a:lnSpc>
            </a:pPr>
            <a:endParaRPr/>
          </a:p>
        </p:txBody>
      </p:sp>
      <p:sp>
        <p:nvSpPr>
          <p:cNvPr id="26" name="ZoneTexte 25">
            <a:extLst>
              <a:ext uri="{FF2B5EF4-FFF2-40B4-BE49-F238E27FC236}">
                <a16:creationId xmlns:a16="http://schemas.microsoft.com/office/drawing/2014/main" id="{48426265-19D9-4166-B5E1-CBCD966CFA2E}"/>
              </a:ext>
            </a:extLst>
          </p:cNvPr>
          <p:cNvSpPr txBox="1"/>
          <p:nvPr/>
        </p:nvSpPr>
        <p:spPr>
          <a:xfrm>
            <a:off x="228601" y="8391565"/>
            <a:ext cx="15084070" cy="1815882"/>
          </a:xfrm>
          <a:prstGeom prst="rect">
            <a:avLst/>
          </a:prstGeom>
          <a:noFill/>
          <a:ln w="28575">
            <a:solidFill>
              <a:schemeClr val="accent4"/>
            </a:solidFill>
          </a:ln>
        </p:spPr>
        <p:txBody>
          <a:bodyPr wrap="square" rtlCol="0">
            <a:spAutoFit/>
          </a:bodyPr>
          <a:lstStyle/>
          <a:p>
            <a:r>
              <a:rPr lang="fr-FR" sz="2800" b="1" dirty="0">
                <a:cs typeface="Arial" panose="020B0604020202020204" pitchFamily="34" charset="0"/>
              </a:rPr>
              <a:t>Objectifs</a:t>
            </a:r>
            <a:r>
              <a:rPr lang="fr-FR" sz="2800" dirty="0">
                <a:cs typeface="Arial" panose="020B0604020202020204" pitchFamily="34" charset="0"/>
              </a:rPr>
              <a:t> :</a:t>
            </a:r>
          </a:p>
          <a:p>
            <a:pPr marL="285750" indent="-285750" algn="just">
              <a:buFontTx/>
              <a:buChar char="-"/>
            </a:pPr>
            <a:r>
              <a:rPr lang="fr-FR" sz="2800" b="1" dirty="0">
                <a:cs typeface="Arial" panose="020B0604020202020204" pitchFamily="34" charset="0"/>
              </a:rPr>
              <a:t>Recueil </a:t>
            </a:r>
            <a:r>
              <a:rPr lang="fr-FR" sz="2800" dirty="0">
                <a:cs typeface="Arial" panose="020B0604020202020204" pitchFamily="34" charset="0"/>
              </a:rPr>
              <a:t>et </a:t>
            </a:r>
            <a:r>
              <a:rPr lang="fr-FR" sz="2800" b="1" dirty="0">
                <a:cs typeface="Arial" panose="020B0604020202020204" pitchFamily="34" charset="0"/>
              </a:rPr>
              <a:t>co-construction</a:t>
            </a:r>
            <a:r>
              <a:rPr lang="fr-FR" sz="2800" dirty="0">
                <a:cs typeface="Arial" panose="020B0604020202020204" pitchFamily="34" charset="0"/>
              </a:rPr>
              <a:t> de problématiques pertinentes au regard du vécu et comme objet de recherche</a:t>
            </a:r>
          </a:p>
          <a:p>
            <a:pPr marL="285750" indent="-285750">
              <a:buFontTx/>
              <a:buChar char="-"/>
            </a:pPr>
            <a:r>
              <a:rPr lang="fr-FR" sz="2800" b="1" dirty="0">
                <a:cs typeface="Arial" panose="020B0604020202020204" pitchFamily="34" charset="0"/>
              </a:rPr>
              <a:t>Evaluation</a:t>
            </a:r>
            <a:r>
              <a:rPr lang="fr-FR" sz="2800" dirty="0">
                <a:cs typeface="Arial" panose="020B0604020202020204" pitchFamily="34" charset="0"/>
              </a:rPr>
              <a:t> de la faisabilité et de l’acceptabilité de dispositifs participatifs</a:t>
            </a:r>
            <a:endParaRPr lang="fr-FR" sz="2800" b="1" dirty="0">
              <a:solidFill>
                <a:srgbClr val="FF0000"/>
              </a:solidFill>
              <a:cs typeface="Arial" panose="020B0604020202020204" pitchFamily="34" charset="0"/>
            </a:endParaRPr>
          </a:p>
        </p:txBody>
      </p:sp>
      <p:pic>
        <p:nvPicPr>
          <p:cNvPr id="28" name="Image 27">
            <a:extLst>
              <a:ext uri="{FF2B5EF4-FFF2-40B4-BE49-F238E27FC236}">
                <a16:creationId xmlns:a16="http://schemas.microsoft.com/office/drawing/2014/main" id="{22EC9C37-B990-43DE-87C4-E05333645D84}"/>
              </a:ext>
            </a:extLst>
          </p:cNvPr>
          <p:cNvPicPr>
            <a:picLocks noChangeAspect="1"/>
          </p:cNvPicPr>
          <p:nvPr/>
        </p:nvPicPr>
        <p:blipFill>
          <a:blip r:embed="rId5"/>
          <a:stretch>
            <a:fillRect/>
          </a:stretch>
        </p:blipFill>
        <p:spPr>
          <a:xfrm>
            <a:off x="207430" y="2984060"/>
            <a:ext cx="3602570" cy="4367715"/>
          </a:xfrm>
          <a:prstGeom prst="rect">
            <a:avLst/>
          </a:prstGeom>
        </p:spPr>
      </p:pic>
      <p:sp>
        <p:nvSpPr>
          <p:cNvPr id="29" name="Ellipse 28">
            <a:extLst>
              <a:ext uri="{FF2B5EF4-FFF2-40B4-BE49-F238E27FC236}">
                <a16:creationId xmlns:a16="http://schemas.microsoft.com/office/drawing/2014/main" id="{1B481B55-5CEA-4C9F-98EB-8053749A43E5}"/>
              </a:ext>
            </a:extLst>
          </p:cNvPr>
          <p:cNvSpPr/>
          <p:nvPr/>
        </p:nvSpPr>
        <p:spPr>
          <a:xfrm>
            <a:off x="116263" y="2781300"/>
            <a:ext cx="3769132" cy="4734229"/>
          </a:xfrm>
          <a:prstGeom prst="ellipse">
            <a:avLst/>
          </a:prstGeom>
          <a:noFill/>
          <a:ln w="285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30" name="Espace réservé du contenu 14">
            <a:extLst>
              <a:ext uri="{FF2B5EF4-FFF2-40B4-BE49-F238E27FC236}">
                <a16:creationId xmlns:a16="http://schemas.microsoft.com/office/drawing/2014/main" id="{021C9D66-91A6-46ED-9A99-CD984F739E88}"/>
              </a:ext>
            </a:extLst>
          </p:cNvPr>
          <p:cNvSpPr txBox="1">
            <a:spLocks/>
          </p:cNvSpPr>
          <p:nvPr/>
        </p:nvSpPr>
        <p:spPr>
          <a:xfrm>
            <a:off x="121506" y="1530016"/>
            <a:ext cx="16270663" cy="1815112"/>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latin typeface="+mj-lt"/>
                <a:cs typeface="Arial" panose="020B0604020202020204" pitchFamily="34" charset="0"/>
              </a:rPr>
              <a:t>«  Implication des </a:t>
            </a:r>
            <a:r>
              <a:rPr lang="fr-FR" b="1" dirty="0" err="1">
                <a:ea typeface="Times New Roman" panose="02020603050405020304" pitchFamily="18" charset="0"/>
                <a:cs typeface="Arial" panose="020B0604020202020204" pitchFamily="34" charset="0"/>
              </a:rPr>
              <a:t>patient</a:t>
            </a:r>
            <a:r>
              <a:rPr lang="fr-FR" b="1" dirty="0" err="1">
                <a:cs typeface="Arial" panose="020B0604020202020204" pitchFamily="34" charset="0"/>
              </a:rPr>
              <a:t>·e</a:t>
            </a:r>
            <a:r>
              <a:rPr lang="fr-FR" b="1" dirty="0" err="1">
                <a:ea typeface="Times New Roman" panose="02020603050405020304" pitchFamily="18" charset="0"/>
                <a:cs typeface="Arial" panose="020B0604020202020204" pitchFamily="34" charset="0"/>
              </a:rPr>
              <a:t>s</a:t>
            </a:r>
            <a:r>
              <a:rPr lang="fr-FR" b="1" dirty="0">
                <a:latin typeface="+mj-lt"/>
                <a:cs typeface="Arial" panose="020B0604020202020204" pitchFamily="34" charset="0"/>
              </a:rPr>
              <a:t> dans les recherches portant sur la qualité de vie en cancérologie »</a:t>
            </a:r>
          </a:p>
          <a:p>
            <a:pPr marL="0" indent="0" algn="ctr">
              <a:buNone/>
            </a:pPr>
            <a:r>
              <a:rPr lang="fr-FR" sz="2800" dirty="0">
                <a:cs typeface="Arial" panose="020B0604020202020204" pitchFamily="34" charset="0"/>
              </a:rPr>
              <a:t>Constitution d’une </a:t>
            </a:r>
            <a:r>
              <a:rPr lang="fr-FR" sz="2800" b="1" dirty="0">
                <a:cs typeface="Arial" panose="020B0604020202020204" pitchFamily="34" charset="0"/>
              </a:rPr>
              <a:t>communauté d'intérêts </a:t>
            </a:r>
            <a:r>
              <a:rPr lang="fr-FR" sz="2800" dirty="0">
                <a:cs typeface="Arial" panose="020B0604020202020204" pitchFamily="34" charset="0"/>
              </a:rPr>
              <a:t>→ </a:t>
            </a:r>
            <a:r>
              <a:rPr lang="fr-FR" sz="2800" dirty="0">
                <a:ea typeface="Times New Roman" panose="02020603050405020304" pitchFamily="18" charset="0"/>
                <a:cs typeface="Arial" panose="020B0604020202020204" pitchFamily="34" charset="0"/>
              </a:rPr>
              <a:t>engagement, collaboration, </a:t>
            </a:r>
            <a:r>
              <a:rPr lang="fr-FR" sz="2800" dirty="0">
                <a:cs typeface="Arial" panose="020B0604020202020204" pitchFamily="34" charset="0"/>
              </a:rPr>
              <a:t>langage commun </a:t>
            </a:r>
            <a:r>
              <a:rPr lang="fr-FR" sz="1800" dirty="0">
                <a:ea typeface="Times New Roman" panose="02020603050405020304" pitchFamily="18" charset="0"/>
                <a:cs typeface="Arial" panose="020B0604020202020204" pitchFamily="34" charset="0"/>
              </a:rPr>
              <a:t>(Demange et al., 2012)</a:t>
            </a:r>
          </a:p>
          <a:p>
            <a:pPr marL="0" indent="0" algn="ctr">
              <a:lnSpc>
                <a:spcPct val="150000"/>
              </a:lnSpc>
              <a:buFont typeface="Arial" pitchFamily="34" charset="0"/>
              <a:buNone/>
            </a:pPr>
            <a:endParaRPr lang="fr-FR" sz="3000" b="1" dirty="0">
              <a:latin typeface="+mj-lt"/>
              <a:cs typeface="Arial" panose="020B0604020202020204" pitchFamily="34" charset="0"/>
            </a:endParaRPr>
          </a:p>
        </p:txBody>
      </p:sp>
      <p:grpSp>
        <p:nvGrpSpPr>
          <p:cNvPr id="16" name="Group 2">
            <a:extLst>
              <a:ext uri="{FF2B5EF4-FFF2-40B4-BE49-F238E27FC236}">
                <a16:creationId xmlns:a16="http://schemas.microsoft.com/office/drawing/2014/main" id="{F8EBB76F-329B-4E43-8C13-19E9A5B9ED89}"/>
              </a:ext>
            </a:extLst>
          </p:cNvPr>
          <p:cNvGrpSpPr/>
          <p:nvPr/>
        </p:nvGrpSpPr>
        <p:grpSpPr>
          <a:xfrm>
            <a:off x="15689428" y="9487447"/>
            <a:ext cx="828000" cy="720000"/>
            <a:chOff x="0" y="0"/>
            <a:chExt cx="1364420" cy="1295697"/>
          </a:xfrm>
        </p:grpSpPr>
        <p:sp>
          <p:nvSpPr>
            <p:cNvPr id="17" name="Freeform 3">
              <a:extLst>
                <a:ext uri="{FF2B5EF4-FFF2-40B4-BE49-F238E27FC236}">
                  <a16:creationId xmlns:a16="http://schemas.microsoft.com/office/drawing/2014/main" id="{4BC4A806-9B20-4140-9611-9790883C091A}"/>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4">
              <a:extLst>
                <a:ext uri="{FF2B5EF4-FFF2-40B4-BE49-F238E27FC236}">
                  <a16:creationId xmlns:a16="http://schemas.microsoft.com/office/drawing/2014/main" id="{2362D906-A541-4855-80C4-7AC4A1C19A1C}"/>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3/17</a:t>
              </a:r>
            </a:p>
          </p:txBody>
        </p:sp>
      </p:gr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utoShape 9"/>
          <p:cNvSpPr/>
          <p:nvPr/>
        </p:nvSpPr>
        <p:spPr>
          <a:xfrm>
            <a:off x="16584907" y="0"/>
            <a:ext cx="1703093" cy="10287000"/>
          </a:xfrm>
          <a:prstGeom prst="rect">
            <a:avLst/>
          </a:prstGeom>
          <a:solidFill>
            <a:srgbClr val="EFEFEF"/>
          </a:solidFill>
        </p:spPr>
      </p:sp>
      <p:grpSp>
        <p:nvGrpSpPr>
          <p:cNvPr id="10" name="Group 10"/>
          <p:cNvGrpSpPr/>
          <p:nvPr/>
        </p:nvGrpSpPr>
        <p:grpSpPr>
          <a:xfrm>
            <a:off x="16573184" y="0"/>
            <a:ext cx="1987067" cy="10287000"/>
            <a:chOff x="0" y="0"/>
            <a:chExt cx="2392695" cy="13716000"/>
          </a:xfrm>
        </p:grpSpPr>
        <p:pic>
          <p:nvPicPr>
            <p:cNvPr id="11" name="Picture 11"/>
            <p:cNvPicPr>
              <a:picLocks noChangeAspect="1"/>
            </p:cNvPicPr>
            <p:nvPr/>
          </p:nvPicPr>
          <p:blipFill>
            <a:blip r:embed="rId4"/>
            <a:srcRect l="45093" r="45093"/>
            <a:stretch>
              <a:fillRect/>
            </a:stretch>
          </p:blipFill>
          <p:spPr>
            <a:xfrm>
              <a:off x="0" y="0"/>
              <a:ext cx="2392695" cy="13716000"/>
            </a:xfrm>
            <a:prstGeom prst="rect">
              <a:avLst/>
            </a:prstGeom>
          </p:spPr>
        </p:pic>
      </p:grpSp>
      <p:sp>
        <p:nvSpPr>
          <p:cNvPr id="12" name="TextBox 12"/>
          <p:cNvSpPr txBox="1"/>
          <p:nvPr/>
        </p:nvSpPr>
        <p:spPr>
          <a:xfrm>
            <a:off x="265890" y="551912"/>
            <a:ext cx="16992600" cy="1513235"/>
          </a:xfrm>
          <a:prstGeom prst="rect">
            <a:avLst/>
          </a:prstGeom>
        </p:spPr>
        <p:txBody>
          <a:bodyPr wrap="square" lIns="0" tIns="0" rIns="0" bIns="0" rtlCol="0" anchor="t">
            <a:spAutoFit/>
          </a:bodyPr>
          <a:lstStyle/>
          <a:p>
            <a:pPr>
              <a:lnSpc>
                <a:spcPts val="5880"/>
              </a:lnSpc>
            </a:pPr>
            <a:r>
              <a:rPr lang="fr-FR" sz="4000" b="1" dirty="0">
                <a:solidFill>
                  <a:srgbClr val="3C0C83"/>
                </a:solidFill>
                <a:latin typeface="Cardo Bold" panose="020B0604020202020204" charset="-79"/>
                <a:ea typeface="Cardo Bold" panose="020B0604020202020204" charset="-79"/>
                <a:cs typeface="Cardo Bold" panose="020B0604020202020204" charset="-79"/>
              </a:rPr>
              <a:t> DU PROJET DE RECHERCHE COMMUNAUTAIRE IMPAQT…</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a:p>
            <a:pPr>
              <a:lnSpc>
                <a:spcPts val="5880"/>
              </a:lnSpc>
            </a:pPr>
            <a:endParaRPr lang="en-US" sz="4900" dirty="0">
              <a:solidFill>
                <a:srgbClr val="201F1F"/>
              </a:solidFill>
              <a:latin typeface="Cardo Bold"/>
            </a:endParaRPr>
          </a:p>
        </p:txBody>
      </p:sp>
      <p:sp>
        <p:nvSpPr>
          <p:cNvPr id="15" name="TextBox 15"/>
          <p:cNvSpPr txBox="1"/>
          <p:nvPr/>
        </p:nvSpPr>
        <p:spPr>
          <a:xfrm>
            <a:off x="2425327" y="8599828"/>
            <a:ext cx="3540404" cy="309700"/>
          </a:xfrm>
          <a:prstGeom prst="rect">
            <a:avLst/>
          </a:prstGeom>
        </p:spPr>
        <p:txBody>
          <a:bodyPr lIns="0" tIns="0" rIns="0" bIns="0" rtlCol="0" anchor="t">
            <a:spAutoFit/>
          </a:bodyPr>
          <a:lstStyle/>
          <a:p>
            <a:pPr>
              <a:lnSpc>
                <a:spcPts val="2520"/>
              </a:lnSpc>
            </a:pPr>
            <a:endParaRPr sz="1600">
              <a:latin typeface="Cardo Bold" panose="020B0604020202020204" charset="-79"/>
              <a:ea typeface="Cardo Bold" panose="020B0604020202020204" charset="-79"/>
              <a:cs typeface="Cardo Bold" panose="020B0604020202020204" charset="-79"/>
            </a:endParaRPr>
          </a:p>
        </p:txBody>
      </p:sp>
      <p:sp>
        <p:nvSpPr>
          <p:cNvPr id="22" name="TextBox 22"/>
          <p:cNvSpPr txBox="1"/>
          <p:nvPr/>
        </p:nvSpPr>
        <p:spPr>
          <a:xfrm>
            <a:off x="1028700" y="9799744"/>
            <a:ext cx="15167727" cy="306705"/>
          </a:xfrm>
          <a:prstGeom prst="rect">
            <a:avLst/>
          </a:prstGeom>
        </p:spPr>
        <p:txBody>
          <a:bodyPr lIns="0" tIns="0" rIns="0" bIns="0" rtlCol="0" anchor="t">
            <a:spAutoFit/>
          </a:bodyPr>
          <a:lstStyle/>
          <a:p>
            <a:pPr>
              <a:lnSpc>
                <a:spcPts val="2520"/>
              </a:lnSpc>
            </a:pPr>
            <a:endParaRPr/>
          </a:p>
        </p:txBody>
      </p:sp>
      <p:sp>
        <p:nvSpPr>
          <p:cNvPr id="26" name="ZoneTexte 25">
            <a:extLst>
              <a:ext uri="{FF2B5EF4-FFF2-40B4-BE49-F238E27FC236}">
                <a16:creationId xmlns:a16="http://schemas.microsoft.com/office/drawing/2014/main" id="{48426265-19D9-4166-B5E1-CBCD966CFA2E}"/>
              </a:ext>
            </a:extLst>
          </p:cNvPr>
          <p:cNvSpPr txBox="1"/>
          <p:nvPr/>
        </p:nvSpPr>
        <p:spPr>
          <a:xfrm>
            <a:off x="228601" y="9088886"/>
            <a:ext cx="15084070" cy="954107"/>
          </a:xfrm>
          <a:prstGeom prst="rect">
            <a:avLst/>
          </a:prstGeom>
          <a:noFill/>
          <a:ln w="28575">
            <a:solidFill>
              <a:srgbClr val="FF0000"/>
            </a:solidFill>
          </a:ln>
        </p:spPr>
        <p:txBody>
          <a:bodyPr wrap="square" rtlCol="0">
            <a:spAutoFit/>
          </a:bodyPr>
          <a:lstStyle/>
          <a:p>
            <a:r>
              <a:rPr lang="fr-FR" sz="2800" b="1" dirty="0">
                <a:cs typeface="Arial" panose="020B0604020202020204" pitchFamily="34" charset="0"/>
              </a:rPr>
              <a:t>Objectifs</a:t>
            </a:r>
            <a:r>
              <a:rPr lang="fr-FR" sz="2800" dirty="0">
                <a:cs typeface="Arial" panose="020B0604020202020204" pitchFamily="34" charset="0"/>
              </a:rPr>
              <a:t> :</a:t>
            </a:r>
          </a:p>
          <a:p>
            <a:r>
              <a:rPr lang="fr-FR" sz="2800" dirty="0">
                <a:ea typeface="Times New Roman" panose="02020603050405020304" pitchFamily="18" charset="0"/>
                <a:cs typeface="Arial" panose="020B0604020202020204" pitchFamily="34" charset="0"/>
              </a:rPr>
              <a:t>- </a:t>
            </a:r>
            <a:r>
              <a:rPr lang="fr-FR" sz="2800" b="1" dirty="0">
                <a:ea typeface="Times New Roman" panose="02020603050405020304" pitchFamily="18" charset="0"/>
                <a:cs typeface="Arial" panose="020B0604020202020204" pitchFamily="34" charset="0"/>
              </a:rPr>
              <a:t>Recruter</a:t>
            </a:r>
            <a:r>
              <a:rPr lang="fr-FR" sz="2800" dirty="0">
                <a:ea typeface="Times New Roman" panose="02020603050405020304" pitchFamily="18" charset="0"/>
                <a:cs typeface="Arial" panose="020B0604020202020204" pitchFamily="34" charset="0"/>
              </a:rPr>
              <a:t> les </a:t>
            </a:r>
            <a:r>
              <a:rPr lang="fr-FR" sz="2800" dirty="0" err="1">
                <a:ea typeface="Times New Roman" panose="02020603050405020304" pitchFamily="18" charset="0"/>
                <a:cs typeface="Arial" panose="020B0604020202020204" pitchFamily="34" charset="0"/>
              </a:rPr>
              <a:t>participant</a:t>
            </a:r>
            <a:r>
              <a:rPr lang="fr-FR" sz="2800" dirty="0" err="1">
                <a:cs typeface="Arial" panose="020B0604020202020204" pitchFamily="34" charset="0"/>
              </a:rPr>
              <a:t>·e</a:t>
            </a:r>
            <a:r>
              <a:rPr lang="fr-FR" sz="2800" dirty="0" err="1">
                <a:ea typeface="Times New Roman" panose="02020603050405020304" pitchFamily="18" charset="0"/>
                <a:cs typeface="Arial" panose="020B0604020202020204" pitchFamily="34" charset="0"/>
              </a:rPr>
              <a:t>s</a:t>
            </a:r>
            <a:r>
              <a:rPr lang="fr-FR" sz="2800" dirty="0">
                <a:ea typeface="Times New Roman" panose="02020603050405020304" pitchFamily="18" charset="0"/>
                <a:cs typeface="Arial" panose="020B0604020202020204" pitchFamily="34" charset="0"/>
              </a:rPr>
              <a:t> s à l’intervention de formation  </a:t>
            </a:r>
            <a:endParaRPr lang="fr-FR" sz="2800" dirty="0">
              <a:cs typeface="Arial" panose="020B0604020202020204" pitchFamily="34" charset="0"/>
            </a:endParaRPr>
          </a:p>
        </p:txBody>
      </p:sp>
      <p:pic>
        <p:nvPicPr>
          <p:cNvPr id="14" name="Image 13">
            <a:extLst>
              <a:ext uri="{FF2B5EF4-FFF2-40B4-BE49-F238E27FC236}">
                <a16:creationId xmlns:a16="http://schemas.microsoft.com/office/drawing/2014/main" id="{B88905CB-CE5C-49A9-B4E2-810462B156FE}"/>
              </a:ext>
            </a:extLst>
          </p:cNvPr>
          <p:cNvPicPr>
            <a:picLocks noChangeAspect="1"/>
          </p:cNvPicPr>
          <p:nvPr/>
        </p:nvPicPr>
        <p:blipFill>
          <a:blip r:embed="rId5"/>
          <a:stretch>
            <a:fillRect/>
          </a:stretch>
        </p:blipFill>
        <p:spPr>
          <a:xfrm>
            <a:off x="68955" y="2893120"/>
            <a:ext cx="6937587" cy="4771552"/>
          </a:xfrm>
          <a:prstGeom prst="rect">
            <a:avLst/>
          </a:prstGeom>
        </p:spPr>
      </p:pic>
      <p:sp>
        <p:nvSpPr>
          <p:cNvPr id="16" name="Ellipse 15">
            <a:extLst>
              <a:ext uri="{FF2B5EF4-FFF2-40B4-BE49-F238E27FC236}">
                <a16:creationId xmlns:a16="http://schemas.microsoft.com/office/drawing/2014/main" id="{4E16BEDF-B438-438D-A967-2DF8E2918FB7}"/>
              </a:ext>
            </a:extLst>
          </p:cNvPr>
          <p:cNvSpPr/>
          <p:nvPr/>
        </p:nvSpPr>
        <p:spPr>
          <a:xfrm>
            <a:off x="3650355" y="2986416"/>
            <a:ext cx="3436246" cy="4637375"/>
          </a:xfrm>
          <a:prstGeom prst="ellipse">
            <a:avLst/>
          </a:prstGeom>
          <a:noFill/>
          <a:ln w="285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7" name="Espace réservé du contenu 14">
            <a:extLst>
              <a:ext uri="{FF2B5EF4-FFF2-40B4-BE49-F238E27FC236}">
                <a16:creationId xmlns:a16="http://schemas.microsoft.com/office/drawing/2014/main" id="{403D2F4C-3B3F-48EA-ABEB-A8D07201E783}"/>
              </a:ext>
            </a:extLst>
          </p:cNvPr>
          <p:cNvSpPr txBox="1">
            <a:spLocks/>
          </p:cNvSpPr>
          <p:nvPr/>
        </p:nvSpPr>
        <p:spPr>
          <a:xfrm>
            <a:off x="120003" y="1662774"/>
            <a:ext cx="16270663" cy="754694"/>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fr-FR" sz="3000" b="1" dirty="0">
                <a:latin typeface="+mj-lt"/>
                <a:cs typeface="Arial" panose="020B0604020202020204" pitchFamily="34" charset="0"/>
              </a:rPr>
              <a:t>«  Implication des </a:t>
            </a:r>
            <a:r>
              <a:rPr lang="fr-FR" b="1" dirty="0" err="1">
                <a:ea typeface="Times New Roman" panose="02020603050405020304" pitchFamily="18" charset="0"/>
                <a:cs typeface="Arial" panose="020B0604020202020204" pitchFamily="34" charset="0"/>
              </a:rPr>
              <a:t>patient</a:t>
            </a:r>
            <a:r>
              <a:rPr lang="fr-FR" b="1" dirty="0" err="1">
                <a:cs typeface="Arial" panose="020B0604020202020204" pitchFamily="34" charset="0"/>
              </a:rPr>
              <a:t>·e</a:t>
            </a:r>
            <a:r>
              <a:rPr lang="fr-FR" b="1" dirty="0" err="1">
                <a:ea typeface="Times New Roman" panose="02020603050405020304" pitchFamily="18" charset="0"/>
                <a:cs typeface="Arial" panose="020B0604020202020204" pitchFamily="34" charset="0"/>
              </a:rPr>
              <a:t>s</a:t>
            </a:r>
            <a:r>
              <a:rPr lang="fr-FR" sz="3000" b="1" dirty="0">
                <a:latin typeface="+mj-lt"/>
                <a:cs typeface="Arial" panose="020B0604020202020204" pitchFamily="34" charset="0"/>
              </a:rPr>
              <a:t> dans les recherches portant sur la qualité de vie en cancérologie »</a:t>
            </a:r>
          </a:p>
        </p:txBody>
      </p:sp>
      <p:grpSp>
        <p:nvGrpSpPr>
          <p:cNvPr id="18" name="Group 2">
            <a:extLst>
              <a:ext uri="{FF2B5EF4-FFF2-40B4-BE49-F238E27FC236}">
                <a16:creationId xmlns:a16="http://schemas.microsoft.com/office/drawing/2014/main" id="{D81746DF-9740-4E7F-8738-6F0FD46D271F}"/>
              </a:ext>
            </a:extLst>
          </p:cNvPr>
          <p:cNvGrpSpPr/>
          <p:nvPr/>
        </p:nvGrpSpPr>
        <p:grpSpPr>
          <a:xfrm>
            <a:off x="15706871" y="9550537"/>
            <a:ext cx="828001" cy="720000"/>
            <a:chOff x="-1" y="0"/>
            <a:chExt cx="1364421" cy="1295697"/>
          </a:xfrm>
        </p:grpSpPr>
        <p:sp>
          <p:nvSpPr>
            <p:cNvPr id="19" name="Freeform 3">
              <a:extLst>
                <a:ext uri="{FF2B5EF4-FFF2-40B4-BE49-F238E27FC236}">
                  <a16:creationId xmlns:a16="http://schemas.microsoft.com/office/drawing/2014/main" id="{15105AF3-1620-4513-9193-5F68F3F18AFA}"/>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20" name="TextBox 4">
              <a:extLst>
                <a:ext uri="{FF2B5EF4-FFF2-40B4-BE49-F238E27FC236}">
                  <a16:creationId xmlns:a16="http://schemas.microsoft.com/office/drawing/2014/main" id="{D41535D4-9973-48D5-888F-C5C7003289FD}"/>
                </a:ext>
              </a:extLst>
            </p:cNvPr>
            <p:cNvSpPr txBox="1"/>
            <p:nvPr/>
          </p:nvSpPr>
          <p:spPr>
            <a:xfrm>
              <a:off x="-1"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4/17</a:t>
              </a:r>
            </a:p>
          </p:txBody>
        </p:sp>
      </p:grpSp>
    </p:spTree>
    <p:extLst>
      <p:ext uri="{BB962C8B-B14F-4D97-AF65-F5344CB8AC3E}">
        <p14:creationId xmlns:p14="http://schemas.microsoft.com/office/powerpoint/2010/main" val="1623514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utoShape 9"/>
          <p:cNvSpPr/>
          <p:nvPr/>
        </p:nvSpPr>
        <p:spPr>
          <a:xfrm>
            <a:off x="16584907" y="0"/>
            <a:ext cx="1703093" cy="10287000"/>
          </a:xfrm>
          <a:prstGeom prst="rect">
            <a:avLst/>
          </a:prstGeom>
          <a:solidFill>
            <a:srgbClr val="EFEFEF"/>
          </a:solidFill>
        </p:spPr>
      </p:sp>
      <p:grpSp>
        <p:nvGrpSpPr>
          <p:cNvPr id="10" name="Group 10"/>
          <p:cNvGrpSpPr/>
          <p:nvPr/>
        </p:nvGrpSpPr>
        <p:grpSpPr>
          <a:xfrm>
            <a:off x="16573184" y="0"/>
            <a:ext cx="1987067" cy="10287000"/>
            <a:chOff x="0" y="0"/>
            <a:chExt cx="2392695" cy="13716000"/>
          </a:xfrm>
        </p:grpSpPr>
        <p:pic>
          <p:nvPicPr>
            <p:cNvPr id="11" name="Picture 11"/>
            <p:cNvPicPr>
              <a:picLocks noChangeAspect="1"/>
            </p:cNvPicPr>
            <p:nvPr/>
          </p:nvPicPr>
          <p:blipFill>
            <a:blip r:embed="rId4"/>
            <a:srcRect l="45093" r="45093"/>
            <a:stretch>
              <a:fillRect/>
            </a:stretch>
          </p:blipFill>
          <p:spPr>
            <a:xfrm>
              <a:off x="0" y="0"/>
              <a:ext cx="2392695" cy="13716000"/>
            </a:xfrm>
            <a:prstGeom prst="rect">
              <a:avLst/>
            </a:prstGeom>
          </p:spPr>
        </p:pic>
      </p:grpSp>
      <p:sp>
        <p:nvSpPr>
          <p:cNvPr id="15" name="TextBox 15"/>
          <p:cNvSpPr txBox="1"/>
          <p:nvPr/>
        </p:nvSpPr>
        <p:spPr>
          <a:xfrm>
            <a:off x="2425327" y="8599828"/>
            <a:ext cx="3540404" cy="309700"/>
          </a:xfrm>
          <a:prstGeom prst="rect">
            <a:avLst/>
          </a:prstGeom>
        </p:spPr>
        <p:txBody>
          <a:bodyPr lIns="0" tIns="0" rIns="0" bIns="0" rtlCol="0" anchor="t">
            <a:spAutoFit/>
          </a:bodyPr>
          <a:lstStyle/>
          <a:p>
            <a:pPr>
              <a:lnSpc>
                <a:spcPts val="2520"/>
              </a:lnSpc>
            </a:pPr>
            <a:endParaRPr sz="1600">
              <a:latin typeface="Cardo Bold" panose="020B0604020202020204" charset="-79"/>
              <a:ea typeface="Cardo Bold" panose="020B0604020202020204" charset="-79"/>
              <a:cs typeface="Cardo Bold" panose="020B0604020202020204" charset="-79"/>
            </a:endParaRPr>
          </a:p>
        </p:txBody>
      </p:sp>
      <p:sp>
        <p:nvSpPr>
          <p:cNvPr id="22" name="TextBox 22"/>
          <p:cNvSpPr txBox="1"/>
          <p:nvPr/>
        </p:nvSpPr>
        <p:spPr>
          <a:xfrm>
            <a:off x="1028700" y="9799744"/>
            <a:ext cx="15167727" cy="306705"/>
          </a:xfrm>
          <a:prstGeom prst="rect">
            <a:avLst/>
          </a:prstGeom>
        </p:spPr>
        <p:txBody>
          <a:bodyPr lIns="0" tIns="0" rIns="0" bIns="0" rtlCol="0" anchor="t">
            <a:spAutoFit/>
          </a:bodyPr>
          <a:lstStyle/>
          <a:p>
            <a:pPr>
              <a:lnSpc>
                <a:spcPts val="2520"/>
              </a:lnSpc>
            </a:pPr>
            <a:endParaRPr/>
          </a:p>
        </p:txBody>
      </p:sp>
      <p:sp>
        <p:nvSpPr>
          <p:cNvPr id="26" name="ZoneTexte 25">
            <a:extLst>
              <a:ext uri="{FF2B5EF4-FFF2-40B4-BE49-F238E27FC236}">
                <a16:creationId xmlns:a16="http://schemas.microsoft.com/office/drawing/2014/main" id="{48426265-19D9-4166-B5E1-CBCD966CFA2E}"/>
              </a:ext>
            </a:extLst>
          </p:cNvPr>
          <p:cNvSpPr txBox="1"/>
          <p:nvPr/>
        </p:nvSpPr>
        <p:spPr>
          <a:xfrm>
            <a:off x="228600" y="7947500"/>
            <a:ext cx="15084070" cy="2246769"/>
          </a:xfrm>
          <a:prstGeom prst="rect">
            <a:avLst/>
          </a:prstGeom>
          <a:noFill/>
          <a:ln w="28575">
            <a:solidFill>
              <a:srgbClr val="00B050"/>
            </a:solidFill>
          </a:ln>
        </p:spPr>
        <p:txBody>
          <a:bodyPr wrap="square" rtlCol="0">
            <a:spAutoFit/>
          </a:bodyPr>
          <a:lstStyle/>
          <a:p>
            <a:pPr algn="just"/>
            <a:r>
              <a:rPr lang="fr-FR" sz="2800" b="1" dirty="0">
                <a:ea typeface="Times New Roman" panose="02020603050405020304" pitchFamily="18" charset="0"/>
                <a:cs typeface="Arial" panose="020B0604020202020204" pitchFamily="34" charset="0"/>
              </a:rPr>
              <a:t>Objectif </a:t>
            </a:r>
            <a:r>
              <a:rPr lang="fr-FR" sz="2800" dirty="0">
                <a:ea typeface="Times New Roman" panose="02020603050405020304" pitchFamily="18" charset="0"/>
                <a:cs typeface="Arial" panose="020B0604020202020204" pitchFamily="34" charset="0"/>
              </a:rPr>
              <a:t>: </a:t>
            </a:r>
          </a:p>
          <a:p>
            <a:pPr marL="285750" indent="-285750" algn="just">
              <a:buFontTx/>
              <a:buChar char="-"/>
            </a:pPr>
            <a:r>
              <a:rPr lang="fr-FR" sz="2800" b="1" dirty="0">
                <a:ea typeface="Times New Roman" panose="02020603050405020304" pitchFamily="18" charset="0"/>
                <a:cs typeface="Arial" panose="020B0604020202020204" pitchFamily="34" charset="0"/>
              </a:rPr>
              <a:t>Délivrer des savoirs </a:t>
            </a:r>
            <a:r>
              <a:rPr lang="fr-FR" sz="2800" dirty="0">
                <a:cs typeface="Arial" panose="020B0604020202020204" pitchFamily="34" charset="0"/>
              </a:rPr>
              <a:t>sur les étapes d’une étude de recherche → </a:t>
            </a:r>
            <a:r>
              <a:rPr lang="fr-FR" sz="2800" b="1" dirty="0">
                <a:ea typeface="Times New Roman" panose="02020603050405020304" pitchFamily="18" charset="0"/>
                <a:cs typeface="Arial" panose="020B0604020202020204" pitchFamily="34" charset="0"/>
              </a:rPr>
              <a:t>partenariat solide et égal </a:t>
            </a:r>
            <a:r>
              <a:rPr lang="fr-FR" sz="2800" dirty="0">
                <a:ea typeface="Times New Roman" panose="02020603050405020304" pitchFamily="18" charset="0"/>
                <a:cs typeface="Arial" panose="020B0604020202020204" pitchFamily="34" charset="0"/>
              </a:rPr>
              <a:t>entre chercheuses et </a:t>
            </a:r>
            <a:r>
              <a:rPr lang="fr-FR" sz="2800" dirty="0" err="1">
                <a:ea typeface="Times New Roman" panose="02020603050405020304" pitchFamily="18" charset="0"/>
                <a:cs typeface="Arial" panose="020B0604020202020204" pitchFamily="34" charset="0"/>
              </a:rPr>
              <a:t>patient</a:t>
            </a:r>
            <a:r>
              <a:rPr lang="fr-FR" sz="2800" dirty="0" err="1">
                <a:cs typeface="Arial" panose="020B0604020202020204" pitchFamily="34" charset="0"/>
              </a:rPr>
              <a:t>·e</a:t>
            </a:r>
            <a:r>
              <a:rPr lang="fr-FR" sz="2800" dirty="0" err="1">
                <a:ea typeface="Times New Roman" panose="02020603050405020304" pitchFamily="18" charset="0"/>
                <a:cs typeface="Arial" panose="020B0604020202020204" pitchFamily="34" charset="0"/>
              </a:rPr>
              <a:t>s</a:t>
            </a:r>
            <a:r>
              <a:rPr lang="fr-FR" sz="2800" dirty="0">
                <a:ea typeface="Times New Roman" panose="02020603050405020304" pitchFamily="18" charset="0"/>
                <a:cs typeface="Arial" panose="020B0604020202020204" pitchFamily="34" charset="0"/>
              </a:rPr>
              <a:t> </a:t>
            </a:r>
            <a:r>
              <a:rPr lang="fr-FR" sz="2400" dirty="0">
                <a:ea typeface="Times New Roman" panose="02020603050405020304" pitchFamily="18" charset="0"/>
                <a:cs typeface="Arial" panose="020B0604020202020204" pitchFamily="34" charset="0"/>
              </a:rPr>
              <a:t>(Ross et al., 2010)</a:t>
            </a:r>
          </a:p>
          <a:p>
            <a:pPr marL="285750" indent="-285750" algn="just">
              <a:buFontTx/>
              <a:buChar char="-"/>
            </a:pPr>
            <a:r>
              <a:rPr lang="en-US" sz="2800" dirty="0">
                <a:ea typeface="Times New Roman" panose="02020603050405020304" pitchFamily="18" charset="0"/>
                <a:cs typeface="Arial" panose="020B0604020202020204" pitchFamily="34" charset="0"/>
              </a:rPr>
              <a:t>Id</a:t>
            </a:r>
            <a:r>
              <a:rPr lang="en-US" sz="2800" dirty="0">
                <a:cs typeface="Arial" panose="020B0604020202020204" pitchFamily="34" charset="0"/>
              </a:rPr>
              <a:t>entifier des </a:t>
            </a:r>
            <a:r>
              <a:rPr lang="en-US" sz="2800" dirty="0" err="1">
                <a:cs typeface="Arial" panose="020B0604020202020204" pitchFamily="34" charset="0"/>
              </a:rPr>
              <a:t>thématiques</a:t>
            </a:r>
            <a:r>
              <a:rPr lang="en-US" sz="2800" dirty="0">
                <a:cs typeface="Arial" panose="020B0604020202020204" pitchFamily="34" charset="0"/>
              </a:rPr>
              <a:t> de recherche </a:t>
            </a:r>
            <a:r>
              <a:rPr lang="en-US" sz="2800" dirty="0" err="1">
                <a:cs typeface="Arial" panose="020B0604020202020204" pitchFamily="34" charset="0"/>
              </a:rPr>
              <a:t>en</a:t>
            </a:r>
            <a:r>
              <a:rPr lang="en-US" sz="2800" dirty="0">
                <a:cs typeface="Arial" panose="020B0604020202020204" pitchFamily="34" charset="0"/>
              </a:rPr>
              <a:t> lien avec la </a:t>
            </a:r>
            <a:r>
              <a:rPr lang="en-US" sz="2800" dirty="0" err="1">
                <a:cs typeface="Arial" panose="020B0604020202020204" pitchFamily="34" charset="0"/>
              </a:rPr>
              <a:t>qualité</a:t>
            </a:r>
            <a:r>
              <a:rPr lang="en-US" sz="2800" dirty="0">
                <a:cs typeface="Arial" panose="020B0604020202020204" pitchFamily="34" charset="0"/>
              </a:rPr>
              <a:t> de vie</a:t>
            </a:r>
            <a:r>
              <a:rPr lang="fr-FR" sz="2800" b="1" dirty="0">
                <a:solidFill>
                  <a:schemeClr val="accent2"/>
                </a:solidFill>
                <a:cs typeface="Arial" panose="020B0604020202020204" pitchFamily="34" charset="0"/>
              </a:rPr>
              <a:t> </a:t>
            </a:r>
            <a:r>
              <a:rPr lang="fr-FR" sz="2800" dirty="0">
                <a:cs typeface="Arial" panose="020B0604020202020204" pitchFamily="34" charset="0"/>
              </a:rPr>
              <a:t>: </a:t>
            </a:r>
            <a:r>
              <a:rPr lang="en-US" sz="2800" b="1" dirty="0">
                <a:cs typeface="Arial" panose="020B0604020202020204" pitchFamily="34" charset="0"/>
              </a:rPr>
              <a:t>les troubles </a:t>
            </a:r>
            <a:r>
              <a:rPr lang="en-US" sz="2800" b="1" dirty="0" err="1">
                <a:cs typeface="Arial" panose="020B0604020202020204" pitchFamily="34" charset="0"/>
              </a:rPr>
              <a:t>cognitifs</a:t>
            </a:r>
            <a:r>
              <a:rPr lang="en-US" sz="2800" b="1" dirty="0">
                <a:cs typeface="Arial" panose="020B0604020202020204" pitchFamily="34" charset="0"/>
              </a:rPr>
              <a:t> </a:t>
            </a:r>
            <a:r>
              <a:rPr lang="en-US" sz="2800" b="1" dirty="0" err="1">
                <a:cs typeface="Arial" panose="020B0604020202020204" pitchFamily="34" charset="0"/>
              </a:rPr>
              <a:t>liés</a:t>
            </a:r>
            <a:r>
              <a:rPr lang="en-US" sz="2800" b="1" dirty="0">
                <a:cs typeface="Arial" panose="020B0604020202020204" pitchFamily="34" charset="0"/>
              </a:rPr>
              <a:t> aux </a:t>
            </a:r>
            <a:r>
              <a:rPr lang="en-US" sz="2800" b="1" dirty="0" err="1">
                <a:cs typeface="Arial" panose="020B0604020202020204" pitchFamily="34" charset="0"/>
              </a:rPr>
              <a:t>traitements</a:t>
            </a:r>
            <a:r>
              <a:rPr lang="en-US" sz="2800" b="1" dirty="0">
                <a:cs typeface="Arial" panose="020B0604020202020204" pitchFamily="34" charset="0"/>
              </a:rPr>
              <a:t> </a:t>
            </a:r>
          </a:p>
        </p:txBody>
      </p:sp>
      <p:pic>
        <p:nvPicPr>
          <p:cNvPr id="18" name="Image 17">
            <a:extLst>
              <a:ext uri="{FF2B5EF4-FFF2-40B4-BE49-F238E27FC236}">
                <a16:creationId xmlns:a16="http://schemas.microsoft.com/office/drawing/2014/main" id="{69FBCAF2-019D-47A0-9511-CD47958859F5}"/>
              </a:ext>
            </a:extLst>
          </p:cNvPr>
          <p:cNvPicPr>
            <a:picLocks noChangeAspect="1"/>
          </p:cNvPicPr>
          <p:nvPr/>
        </p:nvPicPr>
        <p:blipFill>
          <a:blip r:embed="rId5"/>
          <a:stretch>
            <a:fillRect/>
          </a:stretch>
        </p:blipFill>
        <p:spPr>
          <a:xfrm>
            <a:off x="116263" y="2514993"/>
            <a:ext cx="9896987" cy="4806253"/>
          </a:xfrm>
          <a:prstGeom prst="rect">
            <a:avLst/>
          </a:prstGeom>
        </p:spPr>
      </p:pic>
      <p:sp>
        <p:nvSpPr>
          <p:cNvPr id="19" name="Ellipse 18">
            <a:extLst>
              <a:ext uri="{FF2B5EF4-FFF2-40B4-BE49-F238E27FC236}">
                <a16:creationId xmlns:a16="http://schemas.microsoft.com/office/drawing/2014/main" id="{CEE6C9A5-33F8-446D-A375-971D3F9B7633}"/>
              </a:ext>
            </a:extLst>
          </p:cNvPr>
          <p:cNvSpPr/>
          <p:nvPr/>
        </p:nvSpPr>
        <p:spPr>
          <a:xfrm>
            <a:off x="6580781" y="2575676"/>
            <a:ext cx="3553819" cy="4806253"/>
          </a:xfrm>
          <a:prstGeom prst="ellipse">
            <a:avLst/>
          </a:prstGeom>
          <a:noFill/>
          <a:ln w="285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20" name="Espace réservé du contenu 14">
            <a:extLst>
              <a:ext uri="{FF2B5EF4-FFF2-40B4-BE49-F238E27FC236}">
                <a16:creationId xmlns:a16="http://schemas.microsoft.com/office/drawing/2014/main" id="{FDB68B4E-A12D-40D3-AD08-B8CFA63DBD9E}"/>
              </a:ext>
            </a:extLst>
          </p:cNvPr>
          <p:cNvSpPr txBox="1">
            <a:spLocks/>
          </p:cNvSpPr>
          <p:nvPr/>
        </p:nvSpPr>
        <p:spPr>
          <a:xfrm>
            <a:off x="120003" y="1662774"/>
            <a:ext cx="16270663" cy="754694"/>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fr-FR" sz="3000" b="1" dirty="0">
                <a:latin typeface="+mj-lt"/>
                <a:cs typeface="Arial" panose="020B0604020202020204" pitchFamily="34" charset="0"/>
              </a:rPr>
              <a:t>«  Implication des </a:t>
            </a:r>
            <a:r>
              <a:rPr lang="fr-FR" b="1" dirty="0" err="1">
                <a:ea typeface="Times New Roman" panose="02020603050405020304" pitchFamily="18" charset="0"/>
                <a:cs typeface="Arial" panose="020B0604020202020204" pitchFamily="34" charset="0"/>
              </a:rPr>
              <a:t>patient</a:t>
            </a:r>
            <a:r>
              <a:rPr lang="fr-FR" b="1" dirty="0" err="1">
                <a:cs typeface="Arial" panose="020B0604020202020204" pitchFamily="34" charset="0"/>
              </a:rPr>
              <a:t>·e</a:t>
            </a:r>
            <a:r>
              <a:rPr lang="fr-FR" b="1" dirty="0" err="1">
                <a:ea typeface="Times New Roman" panose="02020603050405020304" pitchFamily="18" charset="0"/>
                <a:cs typeface="Arial" panose="020B0604020202020204" pitchFamily="34" charset="0"/>
              </a:rPr>
              <a:t>s</a:t>
            </a:r>
            <a:r>
              <a:rPr lang="fr-FR" sz="3000" b="1" dirty="0">
                <a:latin typeface="+mj-lt"/>
                <a:cs typeface="Arial" panose="020B0604020202020204" pitchFamily="34" charset="0"/>
              </a:rPr>
              <a:t> dans les recherches portant sur la qualité de vie en cancérologie »</a:t>
            </a:r>
          </a:p>
        </p:txBody>
      </p:sp>
      <p:sp>
        <p:nvSpPr>
          <p:cNvPr id="16" name="TextBox 12">
            <a:extLst>
              <a:ext uri="{FF2B5EF4-FFF2-40B4-BE49-F238E27FC236}">
                <a16:creationId xmlns:a16="http://schemas.microsoft.com/office/drawing/2014/main" id="{98D79298-2F47-4B71-87F3-7E5ED89C2A53}"/>
              </a:ext>
            </a:extLst>
          </p:cNvPr>
          <p:cNvSpPr txBox="1"/>
          <p:nvPr/>
        </p:nvSpPr>
        <p:spPr>
          <a:xfrm>
            <a:off x="422776" y="580609"/>
            <a:ext cx="16992600" cy="1513235"/>
          </a:xfrm>
          <a:prstGeom prst="rect">
            <a:avLst/>
          </a:prstGeom>
        </p:spPr>
        <p:txBody>
          <a:bodyPr wrap="square" lIns="0" tIns="0" rIns="0" bIns="0" rtlCol="0" anchor="t">
            <a:spAutoFit/>
          </a:bodyPr>
          <a:lstStyle/>
          <a:p>
            <a:pPr>
              <a:lnSpc>
                <a:spcPts val="5880"/>
              </a:lnSpc>
            </a:pPr>
            <a:r>
              <a:rPr lang="fr-FR" sz="4000" b="1" dirty="0">
                <a:solidFill>
                  <a:srgbClr val="3C0C83"/>
                </a:solidFill>
                <a:latin typeface="Cardo Bold" panose="020B0604020202020204" charset="-79"/>
                <a:ea typeface="Cardo Bold" panose="020B0604020202020204" charset="-79"/>
                <a:cs typeface="Cardo Bold" panose="020B0604020202020204" charset="-79"/>
              </a:rPr>
              <a:t> DU PROJET DE RECHERCHE COMMUNAUTAIRE IMPAQT…</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a:p>
            <a:pPr>
              <a:lnSpc>
                <a:spcPts val="5880"/>
              </a:lnSpc>
            </a:pPr>
            <a:endParaRPr lang="en-US" sz="4900" dirty="0">
              <a:solidFill>
                <a:srgbClr val="201F1F"/>
              </a:solidFill>
              <a:latin typeface="Cardo Bold"/>
            </a:endParaRPr>
          </a:p>
        </p:txBody>
      </p:sp>
      <p:sp>
        <p:nvSpPr>
          <p:cNvPr id="2" name="Rectangle 1">
            <a:extLst>
              <a:ext uri="{FF2B5EF4-FFF2-40B4-BE49-F238E27FC236}">
                <a16:creationId xmlns:a16="http://schemas.microsoft.com/office/drawing/2014/main" id="{EA767783-189A-4A95-8B07-301BB945E1F0}"/>
              </a:ext>
            </a:extLst>
          </p:cNvPr>
          <p:cNvSpPr/>
          <p:nvPr/>
        </p:nvSpPr>
        <p:spPr>
          <a:xfrm>
            <a:off x="11285487" y="3422384"/>
            <a:ext cx="4267200" cy="2020110"/>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fr-FR" sz="2800" b="1" dirty="0">
                <a:solidFill>
                  <a:srgbClr val="00B050"/>
                </a:solidFill>
              </a:rPr>
              <a:t>Formation à la recherche = diminution du sentiment de frustration </a:t>
            </a:r>
          </a:p>
          <a:p>
            <a:pPr algn="ctr"/>
            <a:r>
              <a:rPr lang="fr-FR" sz="2400" dirty="0">
                <a:solidFill>
                  <a:srgbClr val="00B050"/>
                </a:solidFill>
              </a:rPr>
              <a:t>(Shah &amp; Robinson, 2006)</a:t>
            </a:r>
          </a:p>
        </p:txBody>
      </p:sp>
      <p:sp>
        <p:nvSpPr>
          <p:cNvPr id="3" name="Flèche : droite 2">
            <a:extLst>
              <a:ext uri="{FF2B5EF4-FFF2-40B4-BE49-F238E27FC236}">
                <a16:creationId xmlns:a16="http://schemas.microsoft.com/office/drawing/2014/main" id="{D3DFA17F-324D-4C8D-BDFF-CF87C4C42198}"/>
              </a:ext>
            </a:extLst>
          </p:cNvPr>
          <p:cNvSpPr/>
          <p:nvPr/>
        </p:nvSpPr>
        <p:spPr>
          <a:xfrm>
            <a:off x="9784650" y="4143143"/>
            <a:ext cx="1489114" cy="578593"/>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17" name="Group 2">
            <a:extLst>
              <a:ext uri="{FF2B5EF4-FFF2-40B4-BE49-F238E27FC236}">
                <a16:creationId xmlns:a16="http://schemas.microsoft.com/office/drawing/2014/main" id="{EAE91DA6-A9ED-424D-9930-5DEE562F4AE9}"/>
              </a:ext>
            </a:extLst>
          </p:cNvPr>
          <p:cNvGrpSpPr/>
          <p:nvPr/>
        </p:nvGrpSpPr>
        <p:grpSpPr>
          <a:xfrm>
            <a:off x="15689427" y="9474269"/>
            <a:ext cx="828000" cy="720000"/>
            <a:chOff x="0" y="0"/>
            <a:chExt cx="1364420" cy="1295697"/>
          </a:xfrm>
        </p:grpSpPr>
        <p:sp>
          <p:nvSpPr>
            <p:cNvPr id="21" name="Freeform 3">
              <a:extLst>
                <a:ext uri="{FF2B5EF4-FFF2-40B4-BE49-F238E27FC236}">
                  <a16:creationId xmlns:a16="http://schemas.microsoft.com/office/drawing/2014/main" id="{9133C5C8-9859-42A2-A461-2BC10E53B6B3}"/>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TextBox 4">
              <a:extLst>
                <a:ext uri="{FF2B5EF4-FFF2-40B4-BE49-F238E27FC236}">
                  <a16:creationId xmlns:a16="http://schemas.microsoft.com/office/drawing/2014/main" id="{087C3199-3E37-4CC6-86CE-131219ECFB8D}"/>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5/17</a:t>
              </a:r>
            </a:p>
          </p:txBody>
        </p:sp>
      </p:grpSp>
    </p:spTree>
    <p:extLst>
      <p:ext uri="{BB962C8B-B14F-4D97-AF65-F5344CB8AC3E}">
        <p14:creationId xmlns:p14="http://schemas.microsoft.com/office/powerpoint/2010/main" val="6099239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utoShape 9"/>
          <p:cNvSpPr/>
          <p:nvPr/>
        </p:nvSpPr>
        <p:spPr>
          <a:xfrm>
            <a:off x="16584907" y="0"/>
            <a:ext cx="1703093" cy="10287000"/>
          </a:xfrm>
          <a:prstGeom prst="rect">
            <a:avLst/>
          </a:prstGeom>
          <a:solidFill>
            <a:srgbClr val="EFEFEF"/>
          </a:solidFill>
        </p:spPr>
      </p:sp>
      <p:grpSp>
        <p:nvGrpSpPr>
          <p:cNvPr id="10" name="Group 10"/>
          <p:cNvGrpSpPr/>
          <p:nvPr/>
        </p:nvGrpSpPr>
        <p:grpSpPr>
          <a:xfrm>
            <a:off x="16573184" y="0"/>
            <a:ext cx="1987067" cy="10287000"/>
            <a:chOff x="0" y="0"/>
            <a:chExt cx="2392695" cy="13716000"/>
          </a:xfrm>
        </p:grpSpPr>
        <p:pic>
          <p:nvPicPr>
            <p:cNvPr id="11" name="Picture 11"/>
            <p:cNvPicPr>
              <a:picLocks noChangeAspect="1"/>
            </p:cNvPicPr>
            <p:nvPr/>
          </p:nvPicPr>
          <p:blipFill>
            <a:blip r:embed="rId4"/>
            <a:srcRect l="45093" r="45093"/>
            <a:stretch>
              <a:fillRect/>
            </a:stretch>
          </p:blipFill>
          <p:spPr>
            <a:xfrm>
              <a:off x="0" y="0"/>
              <a:ext cx="2392695" cy="13716000"/>
            </a:xfrm>
            <a:prstGeom prst="rect">
              <a:avLst/>
            </a:prstGeom>
          </p:spPr>
        </p:pic>
      </p:grpSp>
      <p:sp>
        <p:nvSpPr>
          <p:cNvPr id="15" name="TextBox 15"/>
          <p:cNvSpPr txBox="1"/>
          <p:nvPr/>
        </p:nvSpPr>
        <p:spPr>
          <a:xfrm>
            <a:off x="2425327" y="8599828"/>
            <a:ext cx="3540404" cy="309700"/>
          </a:xfrm>
          <a:prstGeom prst="rect">
            <a:avLst/>
          </a:prstGeom>
        </p:spPr>
        <p:txBody>
          <a:bodyPr lIns="0" tIns="0" rIns="0" bIns="0" rtlCol="0" anchor="t">
            <a:spAutoFit/>
          </a:bodyPr>
          <a:lstStyle/>
          <a:p>
            <a:pPr>
              <a:lnSpc>
                <a:spcPts val="2520"/>
              </a:lnSpc>
            </a:pPr>
            <a:endParaRPr sz="1600">
              <a:latin typeface="Cardo Bold" panose="020B0604020202020204" charset="-79"/>
              <a:ea typeface="Cardo Bold" panose="020B0604020202020204" charset="-79"/>
              <a:cs typeface="Cardo Bold" panose="020B0604020202020204" charset="-79"/>
            </a:endParaRPr>
          </a:p>
        </p:txBody>
      </p:sp>
      <p:sp>
        <p:nvSpPr>
          <p:cNvPr id="22" name="TextBox 22"/>
          <p:cNvSpPr txBox="1"/>
          <p:nvPr/>
        </p:nvSpPr>
        <p:spPr>
          <a:xfrm>
            <a:off x="1028700" y="9799744"/>
            <a:ext cx="15167727" cy="306705"/>
          </a:xfrm>
          <a:prstGeom prst="rect">
            <a:avLst/>
          </a:prstGeom>
        </p:spPr>
        <p:txBody>
          <a:bodyPr lIns="0" tIns="0" rIns="0" bIns="0" rtlCol="0" anchor="t">
            <a:spAutoFit/>
          </a:bodyPr>
          <a:lstStyle/>
          <a:p>
            <a:pPr>
              <a:lnSpc>
                <a:spcPts val="2520"/>
              </a:lnSpc>
            </a:pPr>
            <a:endParaRPr/>
          </a:p>
        </p:txBody>
      </p:sp>
      <p:sp>
        <p:nvSpPr>
          <p:cNvPr id="26" name="ZoneTexte 25">
            <a:extLst>
              <a:ext uri="{FF2B5EF4-FFF2-40B4-BE49-F238E27FC236}">
                <a16:creationId xmlns:a16="http://schemas.microsoft.com/office/drawing/2014/main" id="{48426265-19D9-4166-B5E1-CBCD966CFA2E}"/>
              </a:ext>
            </a:extLst>
          </p:cNvPr>
          <p:cNvSpPr txBox="1"/>
          <p:nvPr/>
        </p:nvSpPr>
        <p:spPr>
          <a:xfrm>
            <a:off x="228600" y="7947500"/>
            <a:ext cx="15084070" cy="2246769"/>
          </a:xfrm>
          <a:prstGeom prst="rect">
            <a:avLst/>
          </a:prstGeom>
          <a:noFill/>
          <a:ln w="28575">
            <a:solidFill>
              <a:srgbClr val="00B0F0"/>
            </a:solidFill>
          </a:ln>
        </p:spPr>
        <p:txBody>
          <a:bodyPr wrap="square" rtlCol="0">
            <a:spAutoFit/>
          </a:bodyPr>
          <a:lstStyle/>
          <a:p>
            <a:pPr algn="just"/>
            <a:r>
              <a:rPr lang="fr-FR" sz="2800" b="1" dirty="0">
                <a:latin typeface="+mj-lt"/>
                <a:ea typeface="Times New Roman" panose="02020603050405020304" pitchFamily="18" charset="0"/>
                <a:cs typeface="Arial" panose="020B0604020202020204" pitchFamily="34" charset="0"/>
              </a:rPr>
              <a:t>Objectif </a:t>
            </a:r>
            <a:r>
              <a:rPr lang="fr-FR" sz="2800" dirty="0">
                <a:latin typeface="+mj-lt"/>
                <a:ea typeface="Times New Roman" panose="02020603050405020304" pitchFamily="18" charset="0"/>
                <a:cs typeface="Arial" panose="020B0604020202020204" pitchFamily="34" charset="0"/>
              </a:rPr>
              <a:t>: </a:t>
            </a:r>
          </a:p>
          <a:p>
            <a:pPr marL="285750" indent="-285750" algn="just">
              <a:buFontTx/>
              <a:buChar char="-"/>
            </a:pPr>
            <a:r>
              <a:rPr lang="fr-FR" sz="2800" b="1" dirty="0">
                <a:latin typeface="+mj-lt"/>
                <a:ea typeface="Times New Roman" panose="02020603050405020304" pitchFamily="18" charset="0"/>
                <a:cs typeface="Arial" panose="020B0604020202020204" pitchFamily="34" charset="0"/>
              </a:rPr>
              <a:t>Coconstruire un projet de recherche communautaire </a:t>
            </a:r>
            <a:r>
              <a:rPr lang="fr-FR" sz="2800" dirty="0">
                <a:latin typeface="+mj-lt"/>
                <a:ea typeface="Times New Roman" panose="02020603050405020304" pitchFamily="18" charset="0"/>
                <a:cs typeface="Arial" panose="020B0604020202020204" pitchFamily="34" charset="0"/>
              </a:rPr>
              <a:t>(</a:t>
            </a:r>
            <a:r>
              <a:rPr lang="fr-FR" sz="2800" dirty="0">
                <a:latin typeface="+mj-lt"/>
                <a:cs typeface="Arial" panose="020B0604020202020204" pitchFamily="34" charset="0"/>
              </a:rPr>
              <a:t>soumission à des APP)</a:t>
            </a:r>
            <a:endParaRPr lang="fr-FR" sz="2800" b="1" dirty="0">
              <a:latin typeface="+mj-lt"/>
              <a:ea typeface="Times New Roman" panose="02020603050405020304" pitchFamily="18" charset="0"/>
              <a:cs typeface="Arial" panose="020B0604020202020204" pitchFamily="34" charset="0"/>
            </a:endParaRPr>
          </a:p>
          <a:p>
            <a:pPr marL="285750" indent="-285750" algn="just">
              <a:buFontTx/>
              <a:buChar char="-"/>
            </a:pPr>
            <a:r>
              <a:rPr lang="fr-FR" sz="2800" b="1" dirty="0">
                <a:latin typeface="+mj-lt"/>
                <a:ea typeface="Times New Roman" panose="02020603050405020304" pitchFamily="18" charset="0"/>
                <a:cs typeface="Arial" panose="020B0604020202020204" pitchFamily="34" charset="0"/>
              </a:rPr>
              <a:t>Calendrier de réunions </a:t>
            </a:r>
            <a:r>
              <a:rPr lang="fr-FR" sz="2800" dirty="0">
                <a:latin typeface="+mj-lt"/>
                <a:ea typeface="Times New Roman" panose="02020603050405020304" pitchFamily="18" charset="0"/>
                <a:cs typeface="Arial" panose="020B0604020202020204" pitchFamily="34" charset="0"/>
              </a:rPr>
              <a:t>de travail mensuelles → échanges </a:t>
            </a:r>
            <a:r>
              <a:rPr lang="fr-FR" sz="2800" b="1" dirty="0">
                <a:latin typeface="+mj-lt"/>
                <a:cs typeface="Arial" panose="020B0604020202020204" pitchFamily="34" charset="0"/>
              </a:rPr>
              <a:t>collectifs et réguliers</a:t>
            </a:r>
          </a:p>
          <a:p>
            <a:pPr marL="285750" indent="-285750" algn="just">
              <a:buFontTx/>
              <a:buChar char="-"/>
            </a:pPr>
            <a:r>
              <a:rPr lang="fr-FR" sz="2800" dirty="0">
                <a:latin typeface="+mj-lt"/>
                <a:cs typeface="Arial" panose="020B0604020202020204" pitchFamily="34" charset="0"/>
              </a:rPr>
              <a:t>Développer des </a:t>
            </a:r>
            <a:r>
              <a:rPr lang="fr-FR" sz="2800" b="1" dirty="0">
                <a:latin typeface="+mj-lt"/>
                <a:cs typeface="Arial" panose="020B0604020202020204" pitchFamily="34" charset="0"/>
              </a:rPr>
              <a:t>attitudes de collaboration</a:t>
            </a:r>
          </a:p>
          <a:p>
            <a:pPr marL="285750" indent="-285750" algn="just">
              <a:buFontTx/>
              <a:buChar char="-"/>
            </a:pPr>
            <a:r>
              <a:rPr lang="fr-FR" sz="2800" dirty="0">
                <a:latin typeface="+mj-lt"/>
                <a:cs typeface="Arial" panose="020B0604020202020204" pitchFamily="34" charset="0"/>
              </a:rPr>
              <a:t>Rédiger une </a:t>
            </a:r>
            <a:r>
              <a:rPr lang="fr-FR" sz="2800" b="1" dirty="0">
                <a:latin typeface="+mj-lt"/>
                <a:cs typeface="Arial" panose="020B0604020202020204" pitchFamily="34" charset="0"/>
              </a:rPr>
              <a:t>charte de partenariat</a:t>
            </a:r>
            <a:endParaRPr lang="fr-FR" sz="2800" dirty="0">
              <a:latin typeface="+mj-lt"/>
              <a:cs typeface="Arial" panose="020B0604020202020204" pitchFamily="34" charset="0"/>
            </a:endParaRPr>
          </a:p>
        </p:txBody>
      </p:sp>
      <p:sp>
        <p:nvSpPr>
          <p:cNvPr id="20" name="Espace réservé du contenu 14">
            <a:extLst>
              <a:ext uri="{FF2B5EF4-FFF2-40B4-BE49-F238E27FC236}">
                <a16:creationId xmlns:a16="http://schemas.microsoft.com/office/drawing/2014/main" id="{FDB68B4E-A12D-40D3-AD08-B8CFA63DBD9E}"/>
              </a:ext>
            </a:extLst>
          </p:cNvPr>
          <p:cNvSpPr txBox="1">
            <a:spLocks/>
          </p:cNvSpPr>
          <p:nvPr/>
        </p:nvSpPr>
        <p:spPr>
          <a:xfrm>
            <a:off x="120003" y="1662774"/>
            <a:ext cx="16270663" cy="713272"/>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fr-FR" sz="3000" b="1" dirty="0">
                <a:latin typeface="+mj-lt"/>
                <a:cs typeface="Arial" panose="020B0604020202020204" pitchFamily="34" charset="0"/>
              </a:rPr>
              <a:t>«  Implication des patients dans les recherches portant sur la qualité de vie en cancérologie »</a:t>
            </a:r>
          </a:p>
        </p:txBody>
      </p:sp>
      <p:pic>
        <p:nvPicPr>
          <p:cNvPr id="13" name="Image 12">
            <a:extLst>
              <a:ext uri="{FF2B5EF4-FFF2-40B4-BE49-F238E27FC236}">
                <a16:creationId xmlns:a16="http://schemas.microsoft.com/office/drawing/2014/main" id="{B01EEB09-6697-4527-B5C3-C9516637585B}"/>
              </a:ext>
            </a:extLst>
          </p:cNvPr>
          <p:cNvPicPr>
            <a:picLocks noChangeAspect="1"/>
          </p:cNvPicPr>
          <p:nvPr/>
        </p:nvPicPr>
        <p:blipFill>
          <a:blip r:embed="rId5"/>
          <a:stretch>
            <a:fillRect/>
          </a:stretch>
        </p:blipFill>
        <p:spPr>
          <a:xfrm>
            <a:off x="228600" y="2785711"/>
            <a:ext cx="13224753" cy="4518551"/>
          </a:xfrm>
          <a:prstGeom prst="rect">
            <a:avLst/>
          </a:prstGeom>
        </p:spPr>
      </p:pic>
      <p:sp>
        <p:nvSpPr>
          <p:cNvPr id="14" name="Ellipse 13">
            <a:extLst>
              <a:ext uri="{FF2B5EF4-FFF2-40B4-BE49-F238E27FC236}">
                <a16:creationId xmlns:a16="http://schemas.microsoft.com/office/drawing/2014/main" id="{C5C14B03-6A04-4F2F-BE5A-84939B559F46}"/>
              </a:ext>
            </a:extLst>
          </p:cNvPr>
          <p:cNvSpPr/>
          <p:nvPr/>
        </p:nvSpPr>
        <p:spPr>
          <a:xfrm>
            <a:off x="9690576" y="2648214"/>
            <a:ext cx="3762777" cy="4656048"/>
          </a:xfrm>
          <a:prstGeom prst="ellipse">
            <a:avLst/>
          </a:prstGeom>
          <a:noFill/>
          <a:ln w="285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6" name="TextBox 12">
            <a:extLst>
              <a:ext uri="{FF2B5EF4-FFF2-40B4-BE49-F238E27FC236}">
                <a16:creationId xmlns:a16="http://schemas.microsoft.com/office/drawing/2014/main" id="{A6A8F76D-7B7F-41E6-B710-8B38EE27FC2E}"/>
              </a:ext>
            </a:extLst>
          </p:cNvPr>
          <p:cNvSpPr txBox="1"/>
          <p:nvPr/>
        </p:nvSpPr>
        <p:spPr>
          <a:xfrm>
            <a:off x="422776" y="580609"/>
            <a:ext cx="16992600" cy="1513235"/>
          </a:xfrm>
          <a:prstGeom prst="rect">
            <a:avLst/>
          </a:prstGeom>
        </p:spPr>
        <p:txBody>
          <a:bodyPr wrap="square" lIns="0" tIns="0" rIns="0" bIns="0" rtlCol="0" anchor="t">
            <a:spAutoFit/>
          </a:bodyPr>
          <a:lstStyle/>
          <a:p>
            <a:pPr>
              <a:lnSpc>
                <a:spcPts val="5880"/>
              </a:lnSpc>
            </a:pPr>
            <a:r>
              <a:rPr lang="fr-FR" sz="4000" b="1" dirty="0">
                <a:solidFill>
                  <a:srgbClr val="3C0C83"/>
                </a:solidFill>
                <a:latin typeface="Cardo Bold" panose="020B0604020202020204" charset="-79"/>
                <a:ea typeface="Cardo Bold" panose="020B0604020202020204" charset="-79"/>
                <a:cs typeface="Cardo Bold" panose="020B0604020202020204" charset="-79"/>
              </a:rPr>
              <a:t> DU PROJET DE RECHERCHE COMMUNAUTAIRE IMPAQT…</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a:p>
            <a:pPr>
              <a:lnSpc>
                <a:spcPts val="5880"/>
              </a:lnSpc>
            </a:pPr>
            <a:endParaRPr lang="en-US" sz="4900" dirty="0">
              <a:solidFill>
                <a:srgbClr val="201F1F"/>
              </a:solidFill>
              <a:latin typeface="Cardo Bold"/>
            </a:endParaRPr>
          </a:p>
        </p:txBody>
      </p:sp>
      <p:grpSp>
        <p:nvGrpSpPr>
          <p:cNvPr id="17" name="Group 2">
            <a:extLst>
              <a:ext uri="{FF2B5EF4-FFF2-40B4-BE49-F238E27FC236}">
                <a16:creationId xmlns:a16="http://schemas.microsoft.com/office/drawing/2014/main" id="{CEB48BB1-C712-4451-BA1F-133D91B3AC80}"/>
              </a:ext>
            </a:extLst>
          </p:cNvPr>
          <p:cNvGrpSpPr/>
          <p:nvPr/>
        </p:nvGrpSpPr>
        <p:grpSpPr>
          <a:xfrm>
            <a:off x="15698770" y="9474269"/>
            <a:ext cx="828000" cy="720000"/>
            <a:chOff x="0" y="0"/>
            <a:chExt cx="1364420" cy="1295697"/>
          </a:xfrm>
        </p:grpSpPr>
        <p:sp>
          <p:nvSpPr>
            <p:cNvPr id="18" name="Freeform 3">
              <a:extLst>
                <a:ext uri="{FF2B5EF4-FFF2-40B4-BE49-F238E27FC236}">
                  <a16:creationId xmlns:a16="http://schemas.microsoft.com/office/drawing/2014/main" id="{21F7F3C7-B2C8-4373-9067-5D161C4D8ABF}"/>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4">
              <a:extLst>
                <a:ext uri="{FF2B5EF4-FFF2-40B4-BE49-F238E27FC236}">
                  <a16:creationId xmlns:a16="http://schemas.microsoft.com/office/drawing/2014/main" id="{7EC9856B-E85F-496D-9345-F0ABDF666C5F}"/>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6/17</a:t>
              </a:r>
            </a:p>
          </p:txBody>
        </p:sp>
      </p:grpSp>
    </p:spTree>
    <p:extLst>
      <p:ext uri="{BB962C8B-B14F-4D97-AF65-F5344CB8AC3E}">
        <p14:creationId xmlns:p14="http://schemas.microsoft.com/office/powerpoint/2010/main" val="1417390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utoShape 9"/>
          <p:cNvSpPr/>
          <p:nvPr/>
        </p:nvSpPr>
        <p:spPr>
          <a:xfrm>
            <a:off x="16584907" y="0"/>
            <a:ext cx="1703093" cy="10287000"/>
          </a:xfrm>
          <a:prstGeom prst="rect">
            <a:avLst/>
          </a:prstGeom>
          <a:solidFill>
            <a:srgbClr val="EFEFEF"/>
          </a:solidFill>
        </p:spPr>
      </p:sp>
      <p:grpSp>
        <p:nvGrpSpPr>
          <p:cNvPr id="10" name="Group 10"/>
          <p:cNvGrpSpPr/>
          <p:nvPr/>
        </p:nvGrpSpPr>
        <p:grpSpPr>
          <a:xfrm>
            <a:off x="16573184" y="0"/>
            <a:ext cx="1987067" cy="10287000"/>
            <a:chOff x="0" y="0"/>
            <a:chExt cx="2392695" cy="13716000"/>
          </a:xfrm>
        </p:grpSpPr>
        <p:pic>
          <p:nvPicPr>
            <p:cNvPr id="11" name="Picture 11"/>
            <p:cNvPicPr>
              <a:picLocks noChangeAspect="1"/>
            </p:cNvPicPr>
            <p:nvPr/>
          </p:nvPicPr>
          <p:blipFill>
            <a:blip r:embed="rId4"/>
            <a:srcRect l="45093" r="45093"/>
            <a:stretch>
              <a:fillRect/>
            </a:stretch>
          </p:blipFill>
          <p:spPr>
            <a:xfrm>
              <a:off x="0" y="0"/>
              <a:ext cx="2392695" cy="13716000"/>
            </a:xfrm>
            <a:prstGeom prst="rect">
              <a:avLst/>
            </a:prstGeom>
          </p:spPr>
        </p:pic>
      </p:grpSp>
      <p:sp>
        <p:nvSpPr>
          <p:cNvPr id="15" name="TextBox 15"/>
          <p:cNvSpPr txBox="1"/>
          <p:nvPr/>
        </p:nvSpPr>
        <p:spPr>
          <a:xfrm>
            <a:off x="2425327" y="8599828"/>
            <a:ext cx="3540404" cy="309700"/>
          </a:xfrm>
          <a:prstGeom prst="rect">
            <a:avLst/>
          </a:prstGeom>
        </p:spPr>
        <p:txBody>
          <a:bodyPr lIns="0" tIns="0" rIns="0" bIns="0" rtlCol="0" anchor="t">
            <a:spAutoFit/>
          </a:bodyPr>
          <a:lstStyle/>
          <a:p>
            <a:pPr>
              <a:lnSpc>
                <a:spcPts val="2520"/>
              </a:lnSpc>
            </a:pPr>
            <a:endParaRPr sz="1600">
              <a:latin typeface="Cardo Bold" panose="020B0604020202020204" charset="-79"/>
              <a:ea typeface="Cardo Bold" panose="020B0604020202020204" charset="-79"/>
              <a:cs typeface="Cardo Bold" panose="020B0604020202020204" charset="-79"/>
            </a:endParaRPr>
          </a:p>
        </p:txBody>
      </p:sp>
      <p:sp>
        <p:nvSpPr>
          <p:cNvPr id="22" name="TextBox 22"/>
          <p:cNvSpPr txBox="1"/>
          <p:nvPr/>
        </p:nvSpPr>
        <p:spPr>
          <a:xfrm>
            <a:off x="1028700" y="9799744"/>
            <a:ext cx="15167727" cy="306705"/>
          </a:xfrm>
          <a:prstGeom prst="rect">
            <a:avLst/>
          </a:prstGeom>
        </p:spPr>
        <p:txBody>
          <a:bodyPr lIns="0" tIns="0" rIns="0" bIns="0" rtlCol="0" anchor="t">
            <a:spAutoFit/>
          </a:bodyPr>
          <a:lstStyle/>
          <a:p>
            <a:pPr>
              <a:lnSpc>
                <a:spcPts val="2520"/>
              </a:lnSpc>
            </a:pPr>
            <a:endParaRPr/>
          </a:p>
        </p:txBody>
      </p:sp>
      <p:sp>
        <p:nvSpPr>
          <p:cNvPr id="26" name="ZoneTexte 25">
            <a:extLst>
              <a:ext uri="{FF2B5EF4-FFF2-40B4-BE49-F238E27FC236}">
                <a16:creationId xmlns:a16="http://schemas.microsoft.com/office/drawing/2014/main" id="{48426265-19D9-4166-B5E1-CBCD966CFA2E}"/>
              </a:ext>
            </a:extLst>
          </p:cNvPr>
          <p:cNvSpPr txBox="1"/>
          <p:nvPr/>
        </p:nvSpPr>
        <p:spPr>
          <a:xfrm>
            <a:off x="216877" y="8211376"/>
            <a:ext cx="15084070" cy="1815882"/>
          </a:xfrm>
          <a:prstGeom prst="rect">
            <a:avLst/>
          </a:prstGeom>
          <a:noFill/>
          <a:ln w="28575">
            <a:solidFill>
              <a:srgbClr val="3C0C83"/>
            </a:solidFill>
          </a:ln>
        </p:spPr>
        <p:txBody>
          <a:bodyPr wrap="square" rtlCol="0">
            <a:spAutoFit/>
          </a:bodyPr>
          <a:lstStyle/>
          <a:p>
            <a:pPr marL="285750" indent="-285750" algn="just">
              <a:buFontTx/>
              <a:buChar char="-"/>
            </a:pPr>
            <a:r>
              <a:rPr lang="fr-FR" sz="2800" b="1" dirty="0">
                <a:latin typeface="+mj-lt"/>
                <a:ea typeface="Times New Roman" panose="02020603050405020304" pitchFamily="18" charset="0"/>
                <a:cs typeface="Arial" panose="020B0604020202020204" pitchFamily="34" charset="0"/>
              </a:rPr>
              <a:t>Démarrage du projet PERCE-NEIGE</a:t>
            </a:r>
            <a:r>
              <a:rPr lang="fr-FR" sz="2800" dirty="0">
                <a:latin typeface="+mj-lt"/>
                <a:ea typeface="Times New Roman" panose="02020603050405020304" pitchFamily="18" charset="0"/>
                <a:cs typeface="Arial" panose="020B0604020202020204" pitchFamily="34" charset="0"/>
              </a:rPr>
              <a:t> « </a:t>
            </a:r>
            <a:r>
              <a:rPr lang="fr-FR" sz="2800" i="1" dirty="0">
                <a:latin typeface="+mj-lt"/>
                <a:ea typeface="Times New Roman" panose="02020603050405020304" pitchFamily="18" charset="0"/>
                <a:cs typeface="Arial" panose="020B0604020202020204" pitchFamily="34" charset="0"/>
              </a:rPr>
              <a:t>Perception des soignants concernant les troubles cognitifs liés aux traitements du cancer : pour une amélioration de la prise en charge des patients</a:t>
            </a:r>
            <a:r>
              <a:rPr lang="fr-FR" sz="2800" dirty="0">
                <a:latin typeface="+mj-lt"/>
                <a:ea typeface="Times New Roman" panose="02020603050405020304" pitchFamily="18" charset="0"/>
                <a:cs typeface="Arial" panose="020B0604020202020204" pitchFamily="34" charset="0"/>
              </a:rPr>
              <a:t> »</a:t>
            </a:r>
          </a:p>
          <a:p>
            <a:pPr marL="285750" indent="-285750" algn="just">
              <a:buFontTx/>
              <a:buChar char="-"/>
            </a:pPr>
            <a:r>
              <a:rPr lang="fr-FR" sz="2800" dirty="0">
                <a:latin typeface="+mj-lt"/>
                <a:cs typeface="Arial" panose="020B0604020202020204" pitchFamily="34" charset="0"/>
              </a:rPr>
              <a:t>Participation active </a:t>
            </a:r>
            <a:r>
              <a:rPr lang="fr-FR" sz="2800" b="1" dirty="0">
                <a:latin typeface="+mj-lt"/>
                <a:cs typeface="Arial" panose="020B0604020202020204" pitchFamily="34" charset="0"/>
              </a:rPr>
              <a:t>à la mise en œuvre du projet</a:t>
            </a:r>
          </a:p>
          <a:p>
            <a:pPr marL="285750" indent="-285750" algn="just">
              <a:buFontTx/>
              <a:buChar char="-"/>
            </a:pPr>
            <a:r>
              <a:rPr lang="fr-FR" sz="2800" dirty="0">
                <a:latin typeface="+mj-lt"/>
                <a:cs typeface="Arial" panose="020B0604020202020204" pitchFamily="34" charset="0"/>
              </a:rPr>
              <a:t>Participation à des </a:t>
            </a:r>
            <a:r>
              <a:rPr lang="fr-FR" sz="2800" b="1" dirty="0">
                <a:latin typeface="+mj-lt"/>
                <a:cs typeface="Arial" panose="020B0604020202020204" pitchFamily="34" charset="0"/>
              </a:rPr>
              <a:t>événements scientifiques </a:t>
            </a:r>
            <a:r>
              <a:rPr lang="fr-FR" sz="2800" dirty="0">
                <a:latin typeface="+mj-lt"/>
                <a:cs typeface="Arial" panose="020B0604020202020204" pitchFamily="34" charset="0"/>
              </a:rPr>
              <a:t>pour </a:t>
            </a:r>
            <a:r>
              <a:rPr lang="fr-FR" sz="2800" b="1" dirty="0">
                <a:latin typeface="+mj-lt"/>
                <a:cs typeface="Arial" panose="020B0604020202020204" pitchFamily="34" charset="0"/>
              </a:rPr>
              <a:t>promouvoir le projet</a:t>
            </a:r>
            <a:endParaRPr lang="fr-FR" sz="2800" dirty="0">
              <a:latin typeface="+mj-lt"/>
              <a:ea typeface="Times New Roman" panose="02020603050405020304" pitchFamily="18" charset="0"/>
            </a:endParaRPr>
          </a:p>
        </p:txBody>
      </p:sp>
      <p:sp>
        <p:nvSpPr>
          <p:cNvPr id="20" name="Espace réservé du contenu 14">
            <a:extLst>
              <a:ext uri="{FF2B5EF4-FFF2-40B4-BE49-F238E27FC236}">
                <a16:creationId xmlns:a16="http://schemas.microsoft.com/office/drawing/2014/main" id="{FDB68B4E-A12D-40D3-AD08-B8CFA63DBD9E}"/>
              </a:ext>
            </a:extLst>
          </p:cNvPr>
          <p:cNvSpPr txBox="1">
            <a:spLocks/>
          </p:cNvSpPr>
          <p:nvPr/>
        </p:nvSpPr>
        <p:spPr>
          <a:xfrm>
            <a:off x="120003" y="1662774"/>
            <a:ext cx="16270663" cy="713272"/>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fr-FR" sz="3000" b="1" dirty="0">
                <a:latin typeface="+mj-lt"/>
                <a:cs typeface="Arial" panose="020B0604020202020204" pitchFamily="34" charset="0"/>
              </a:rPr>
              <a:t>«  Implication des patients dans les recherches portant sur la qualité de vie en cancérologie »</a:t>
            </a:r>
          </a:p>
        </p:txBody>
      </p:sp>
      <p:pic>
        <p:nvPicPr>
          <p:cNvPr id="16" name="Image 15">
            <a:extLst>
              <a:ext uri="{FF2B5EF4-FFF2-40B4-BE49-F238E27FC236}">
                <a16:creationId xmlns:a16="http://schemas.microsoft.com/office/drawing/2014/main" id="{8C64C543-E263-4B05-A553-C587A4C65F3C}"/>
              </a:ext>
            </a:extLst>
          </p:cNvPr>
          <p:cNvPicPr>
            <a:picLocks noChangeAspect="1"/>
          </p:cNvPicPr>
          <p:nvPr/>
        </p:nvPicPr>
        <p:blipFill>
          <a:blip r:embed="rId5"/>
          <a:stretch>
            <a:fillRect/>
          </a:stretch>
        </p:blipFill>
        <p:spPr>
          <a:xfrm>
            <a:off x="121982" y="2665671"/>
            <a:ext cx="16190674" cy="4567943"/>
          </a:xfrm>
          <a:prstGeom prst="rect">
            <a:avLst/>
          </a:prstGeom>
        </p:spPr>
      </p:pic>
      <p:sp>
        <p:nvSpPr>
          <p:cNvPr id="17" name="Ellipse 16">
            <a:extLst>
              <a:ext uri="{FF2B5EF4-FFF2-40B4-BE49-F238E27FC236}">
                <a16:creationId xmlns:a16="http://schemas.microsoft.com/office/drawing/2014/main" id="{A998D3CE-5335-4F9F-9A0C-E7285C1B6D5B}"/>
              </a:ext>
            </a:extLst>
          </p:cNvPr>
          <p:cNvSpPr/>
          <p:nvPr/>
        </p:nvSpPr>
        <p:spPr>
          <a:xfrm>
            <a:off x="12954000" y="2766214"/>
            <a:ext cx="3619183" cy="4467399"/>
          </a:xfrm>
          <a:prstGeom prst="ellipse">
            <a:avLst/>
          </a:prstGeom>
          <a:noFill/>
          <a:ln w="285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8" name="TextBox 12">
            <a:extLst>
              <a:ext uri="{FF2B5EF4-FFF2-40B4-BE49-F238E27FC236}">
                <a16:creationId xmlns:a16="http://schemas.microsoft.com/office/drawing/2014/main" id="{77ABEA28-480C-4B44-BED8-F1920DDE53A9}"/>
              </a:ext>
            </a:extLst>
          </p:cNvPr>
          <p:cNvSpPr txBox="1"/>
          <p:nvPr/>
        </p:nvSpPr>
        <p:spPr>
          <a:xfrm>
            <a:off x="422776" y="580609"/>
            <a:ext cx="16992600" cy="1513235"/>
          </a:xfrm>
          <a:prstGeom prst="rect">
            <a:avLst/>
          </a:prstGeom>
        </p:spPr>
        <p:txBody>
          <a:bodyPr wrap="square" lIns="0" tIns="0" rIns="0" bIns="0" rtlCol="0" anchor="t">
            <a:spAutoFit/>
          </a:bodyPr>
          <a:lstStyle/>
          <a:p>
            <a:pPr>
              <a:lnSpc>
                <a:spcPts val="5880"/>
              </a:lnSpc>
            </a:pPr>
            <a:r>
              <a:rPr lang="fr-FR" sz="4000" b="1" dirty="0">
                <a:solidFill>
                  <a:srgbClr val="3C0C83"/>
                </a:solidFill>
                <a:latin typeface="Cardo Bold" panose="020B0604020202020204" charset="-79"/>
                <a:ea typeface="Cardo Bold" panose="020B0604020202020204" charset="-79"/>
                <a:cs typeface="Cardo Bold" panose="020B0604020202020204" charset="-79"/>
              </a:rPr>
              <a:t> DU PROJET DE RECHERCHE COMMUNAUTAIRE IMPAQT…</a:t>
            </a:r>
            <a:endParaRPr lang="fr-FR" sz="4000" dirty="0">
              <a:solidFill>
                <a:srgbClr val="3C0C83"/>
              </a:solidFill>
              <a:latin typeface="Cardo Bold" panose="020B0604020202020204" charset="-79"/>
              <a:ea typeface="Cardo Bold" panose="020B0604020202020204" charset="-79"/>
              <a:cs typeface="Cardo Bold" panose="020B0604020202020204" charset="-79"/>
            </a:endParaRPr>
          </a:p>
          <a:p>
            <a:pPr>
              <a:lnSpc>
                <a:spcPts val="5880"/>
              </a:lnSpc>
            </a:pPr>
            <a:endParaRPr lang="en-US" sz="4900" dirty="0">
              <a:solidFill>
                <a:srgbClr val="201F1F"/>
              </a:solidFill>
              <a:latin typeface="Cardo Bold"/>
            </a:endParaRPr>
          </a:p>
        </p:txBody>
      </p:sp>
      <p:grpSp>
        <p:nvGrpSpPr>
          <p:cNvPr id="19" name="Group 2">
            <a:extLst>
              <a:ext uri="{FF2B5EF4-FFF2-40B4-BE49-F238E27FC236}">
                <a16:creationId xmlns:a16="http://schemas.microsoft.com/office/drawing/2014/main" id="{B676EADB-791B-42D6-8528-832554B3DCB5}"/>
              </a:ext>
            </a:extLst>
          </p:cNvPr>
          <p:cNvGrpSpPr/>
          <p:nvPr/>
        </p:nvGrpSpPr>
        <p:grpSpPr>
          <a:xfrm>
            <a:off x="15653925" y="9439744"/>
            <a:ext cx="828000" cy="720000"/>
            <a:chOff x="0" y="0"/>
            <a:chExt cx="1364420" cy="1295697"/>
          </a:xfrm>
        </p:grpSpPr>
        <p:sp>
          <p:nvSpPr>
            <p:cNvPr id="21" name="Freeform 3">
              <a:extLst>
                <a:ext uri="{FF2B5EF4-FFF2-40B4-BE49-F238E27FC236}">
                  <a16:creationId xmlns:a16="http://schemas.microsoft.com/office/drawing/2014/main" id="{2C9CDBF1-C07E-47CB-8812-14AA44E88D11}"/>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TextBox 4">
              <a:extLst>
                <a:ext uri="{FF2B5EF4-FFF2-40B4-BE49-F238E27FC236}">
                  <a16:creationId xmlns:a16="http://schemas.microsoft.com/office/drawing/2014/main" id="{7F5604C8-F62A-445C-90A8-0371F9CF9170}"/>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7/17</a:t>
              </a:r>
            </a:p>
          </p:txBody>
        </p:sp>
      </p:grpSp>
    </p:spTree>
    <p:extLst>
      <p:ext uri="{BB962C8B-B14F-4D97-AF65-F5344CB8AC3E}">
        <p14:creationId xmlns:p14="http://schemas.microsoft.com/office/powerpoint/2010/main" val="335825435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9943" y="1678018"/>
            <a:ext cx="7565858" cy="8365367"/>
            <a:chOff x="0" y="0"/>
            <a:chExt cx="4539603" cy="1444563"/>
          </a:xfrm>
          <a:solidFill>
            <a:schemeClr val="bg1">
              <a:lumMod val="95000"/>
            </a:schemeClr>
          </a:solidFill>
        </p:grpSpPr>
        <p:sp>
          <p:nvSpPr>
            <p:cNvPr id="3" name="Freeform 3"/>
            <p:cNvSpPr/>
            <p:nvPr/>
          </p:nvSpPr>
          <p:spPr>
            <a:xfrm>
              <a:off x="0" y="0"/>
              <a:ext cx="4539603" cy="1444563"/>
            </a:xfrm>
            <a:custGeom>
              <a:avLst/>
              <a:gdLst/>
              <a:ahLst/>
              <a:cxnLst/>
              <a:rect l="l" t="t" r="r" b="b"/>
              <a:pathLst>
                <a:path w="4539603" h="1444563">
                  <a:moveTo>
                    <a:pt x="0" y="0"/>
                  </a:moveTo>
                  <a:lnTo>
                    <a:pt x="4539603" y="0"/>
                  </a:lnTo>
                  <a:lnTo>
                    <a:pt x="4539603" y="1444563"/>
                  </a:lnTo>
                  <a:lnTo>
                    <a:pt x="0" y="1444563"/>
                  </a:lnTo>
                  <a:close/>
                </a:path>
              </a:pathLst>
            </a:custGeom>
            <a:grpFill/>
          </p:spPr>
        </p:sp>
      </p:grpSp>
      <p:sp>
        <p:nvSpPr>
          <p:cNvPr id="4" name="TextBox 4"/>
          <p:cNvSpPr txBox="1"/>
          <p:nvPr/>
        </p:nvSpPr>
        <p:spPr>
          <a:xfrm>
            <a:off x="973576" y="1715310"/>
            <a:ext cx="6951224" cy="8309967"/>
          </a:xfrm>
          <a:prstGeom prst="rect">
            <a:avLst/>
          </a:prstGeom>
        </p:spPr>
        <p:txBody>
          <a:bodyPr wrap="square" lIns="0" tIns="0" rIns="0" bIns="0" rtlCol="0" anchor="t">
            <a:spAutoFit/>
          </a:bodyPr>
          <a:lstStyle/>
          <a:p>
            <a:pPr algn="just"/>
            <a:r>
              <a:rPr lang="en-US" sz="3000" b="1" dirty="0">
                <a:solidFill>
                  <a:schemeClr val="bg1">
                    <a:lumMod val="50000"/>
                  </a:schemeClr>
                </a:solidFill>
                <a:cs typeface="Arial" panose="020B0604020202020204" pitchFamily="34" charset="0"/>
              </a:rPr>
              <a:t>Objectif n°1 : </a:t>
            </a:r>
            <a:r>
              <a:rPr lang="en-US" sz="3000" b="1" dirty="0" err="1">
                <a:solidFill>
                  <a:schemeClr val="bg1">
                    <a:lumMod val="50000"/>
                  </a:schemeClr>
                </a:solidFill>
                <a:cs typeface="Arial" panose="020B0604020202020204" pitchFamily="34" charset="0"/>
              </a:rPr>
              <a:t>Interroger</a:t>
            </a:r>
            <a:r>
              <a:rPr lang="en-US" sz="3000" b="1" dirty="0">
                <a:solidFill>
                  <a:schemeClr val="bg1">
                    <a:lumMod val="50000"/>
                  </a:schemeClr>
                </a:solidFill>
                <a:cs typeface="Arial" panose="020B0604020202020204" pitchFamily="34" charset="0"/>
              </a:rPr>
              <a:t> la (</a:t>
            </a:r>
            <a:r>
              <a:rPr lang="en-US" sz="3000" b="1" dirty="0" err="1">
                <a:solidFill>
                  <a:schemeClr val="bg1">
                    <a:lumMod val="50000"/>
                  </a:schemeClr>
                </a:solidFill>
                <a:cs typeface="Arial" panose="020B0604020202020204" pitchFamily="34" charset="0"/>
              </a:rPr>
              <a:t>mé</a:t>
            </a:r>
            <a:r>
              <a:rPr lang="en-US" sz="3000" b="1" dirty="0">
                <a:solidFill>
                  <a:schemeClr val="bg1">
                    <a:lumMod val="50000"/>
                  </a:schemeClr>
                </a:solidFill>
                <a:cs typeface="Arial" panose="020B0604020202020204" pitchFamily="34" charset="0"/>
              </a:rPr>
              <a:t>)</a:t>
            </a:r>
            <a:r>
              <a:rPr lang="en-US" sz="3000" b="1" dirty="0" err="1">
                <a:solidFill>
                  <a:schemeClr val="bg1">
                    <a:lumMod val="50000"/>
                  </a:schemeClr>
                </a:solidFill>
                <a:cs typeface="Arial" panose="020B0604020202020204" pitchFamily="34" charset="0"/>
              </a:rPr>
              <a:t>connaissance</a:t>
            </a:r>
            <a:r>
              <a:rPr lang="en-US" sz="3000" b="1" dirty="0">
                <a:solidFill>
                  <a:schemeClr val="bg1">
                    <a:lumMod val="50000"/>
                  </a:schemeClr>
                </a:solidFill>
                <a:cs typeface="Arial" panose="020B0604020202020204" pitchFamily="34" charset="0"/>
              </a:rPr>
              <a:t> des </a:t>
            </a:r>
            <a:r>
              <a:rPr lang="en-US" sz="3000" b="1" dirty="0" err="1">
                <a:solidFill>
                  <a:schemeClr val="bg1">
                    <a:lumMod val="50000"/>
                  </a:schemeClr>
                </a:solidFill>
                <a:cs typeface="Arial" panose="020B0604020202020204" pitchFamily="34" charset="0"/>
              </a:rPr>
              <a:t>soignant·es</a:t>
            </a:r>
            <a:r>
              <a:rPr lang="en-US" sz="3000" b="1" dirty="0">
                <a:solidFill>
                  <a:schemeClr val="bg1">
                    <a:lumMod val="50000"/>
                  </a:schemeClr>
                </a:solidFill>
                <a:cs typeface="Arial" panose="020B0604020202020204" pitchFamily="34" charset="0"/>
              </a:rPr>
              <a:t> </a:t>
            </a:r>
            <a:r>
              <a:rPr lang="en-US" sz="3000" b="1" dirty="0" err="1">
                <a:solidFill>
                  <a:schemeClr val="bg1">
                    <a:lumMod val="50000"/>
                  </a:schemeClr>
                </a:solidFill>
                <a:cs typeface="Arial" panose="020B0604020202020204" pitchFamily="34" charset="0"/>
              </a:rPr>
              <a:t>concernant</a:t>
            </a:r>
            <a:r>
              <a:rPr lang="en-US" sz="3000" b="1" dirty="0">
                <a:solidFill>
                  <a:schemeClr val="bg1">
                    <a:lumMod val="50000"/>
                  </a:schemeClr>
                </a:solidFill>
                <a:cs typeface="Arial" panose="020B0604020202020204" pitchFamily="34" charset="0"/>
              </a:rPr>
              <a:t> les </a:t>
            </a:r>
            <a:r>
              <a:rPr lang="en-US" sz="3000" b="1" dirty="0" err="1">
                <a:solidFill>
                  <a:schemeClr val="bg1">
                    <a:lumMod val="50000"/>
                  </a:schemeClr>
                </a:solidFill>
                <a:cs typeface="Arial" panose="020B0604020202020204" pitchFamily="34" charset="0"/>
              </a:rPr>
              <a:t>conséquences</a:t>
            </a:r>
            <a:r>
              <a:rPr lang="en-US" sz="3000" b="1" dirty="0">
                <a:solidFill>
                  <a:schemeClr val="bg1">
                    <a:lumMod val="50000"/>
                  </a:schemeClr>
                </a:solidFill>
                <a:cs typeface="Arial" panose="020B0604020202020204" pitchFamily="34" charset="0"/>
              </a:rPr>
              <a:t> des </a:t>
            </a:r>
            <a:r>
              <a:rPr lang="en-US" sz="3000" b="1" dirty="0" err="1">
                <a:solidFill>
                  <a:schemeClr val="bg1">
                    <a:lumMod val="50000"/>
                  </a:schemeClr>
                </a:solidFill>
                <a:cs typeface="Arial" panose="020B0604020202020204" pitchFamily="34" charset="0"/>
              </a:rPr>
              <a:t>traitements</a:t>
            </a:r>
            <a:r>
              <a:rPr lang="en-US" sz="3000" b="1" dirty="0">
                <a:solidFill>
                  <a:schemeClr val="bg1">
                    <a:lumMod val="50000"/>
                  </a:schemeClr>
                </a:solidFill>
                <a:cs typeface="Arial" panose="020B0604020202020204" pitchFamily="34" charset="0"/>
              </a:rPr>
              <a:t> du cancer sur le plan </a:t>
            </a:r>
            <a:r>
              <a:rPr lang="en-US" sz="3000" b="1" dirty="0" err="1">
                <a:solidFill>
                  <a:schemeClr val="bg1">
                    <a:lumMod val="50000"/>
                  </a:schemeClr>
                </a:solidFill>
                <a:cs typeface="Arial" panose="020B0604020202020204" pitchFamily="34" charset="0"/>
              </a:rPr>
              <a:t>cognitif</a:t>
            </a:r>
            <a:r>
              <a:rPr lang="en-US" sz="3000" b="1" dirty="0">
                <a:solidFill>
                  <a:schemeClr val="bg1">
                    <a:lumMod val="50000"/>
                  </a:schemeClr>
                </a:solidFill>
                <a:cs typeface="Arial" panose="020B0604020202020204" pitchFamily="34" charset="0"/>
              </a:rPr>
              <a:t>​</a:t>
            </a:r>
          </a:p>
          <a:p>
            <a:pPr algn="just"/>
            <a:endParaRPr lang="en-US" sz="3000" b="1" dirty="0">
              <a:solidFill>
                <a:schemeClr val="bg1">
                  <a:lumMod val="50000"/>
                </a:schemeClr>
              </a:solidFill>
              <a:cs typeface="Arial" panose="020B0604020202020204" pitchFamily="34" charset="0"/>
            </a:endParaRPr>
          </a:p>
          <a:p>
            <a:pPr algn="just"/>
            <a:r>
              <a:rPr lang="en-US" sz="3000" b="1" dirty="0">
                <a:solidFill>
                  <a:schemeClr val="bg1">
                    <a:lumMod val="50000"/>
                  </a:schemeClr>
                </a:solidFill>
                <a:cs typeface="Arial" panose="020B0604020202020204" pitchFamily="34" charset="0"/>
              </a:rPr>
              <a:t>Population</a:t>
            </a:r>
            <a:r>
              <a:rPr lang="en-US" sz="3000" dirty="0">
                <a:solidFill>
                  <a:schemeClr val="bg1">
                    <a:lumMod val="50000"/>
                  </a:schemeClr>
                </a:solidFill>
                <a:cs typeface="Arial" panose="020B0604020202020204" pitchFamily="34" charset="0"/>
              </a:rPr>
              <a:t> : </a:t>
            </a:r>
          </a:p>
          <a:p>
            <a:pPr marL="457200" indent="-457200" algn="just">
              <a:lnSpc>
                <a:spcPct val="100000"/>
              </a:lnSpc>
              <a:spcBef>
                <a:spcPts val="0"/>
              </a:spcBef>
              <a:buFont typeface="Arial" panose="020B0604020202020204" pitchFamily="34" charset="0"/>
              <a:buChar char="•"/>
            </a:pPr>
            <a:r>
              <a:rPr lang="en-US" sz="3000" dirty="0">
                <a:solidFill>
                  <a:schemeClr val="bg1">
                    <a:lumMod val="50000"/>
                  </a:schemeClr>
                </a:solidFill>
                <a:cs typeface="Arial" panose="020B0604020202020204" pitchFamily="34" charset="0"/>
              </a:rPr>
              <a:t>20 </a:t>
            </a:r>
            <a:r>
              <a:rPr lang="en-US" sz="3000" dirty="0" err="1">
                <a:solidFill>
                  <a:schemeClr val="bg1">
                    <a:lumMod val="50000"/>
                  </a:schemeClr>
                </a:solidFill>
                <a:cs typeface="Arial" panose="020B0604020202020204" pitchFamily="34" charset="0"/>
              </a:rPr>
              <a:t>oncologues</a:t>
            </a:r>
            <a:r>
              <a:rPr lang="en-US" sz="3000" dirty="0">
                <a:solidFill>
                  <a:schemeClr val="bg1">
                    <a:lumMod val="50000"/>
                  </a:schemeClr>
                </a:solidFill>
                <a:cs typeface="Arial" panose="020B0604020202020204" pitchFamily="34" charset="0"/>
              </a:rPr>
              <a:t> et 17 </a:t>
            </a:r>
            <a:r>
              <a:rPr lang="en-US" sz="3000" dirty="0" err="1">
                <a:solidFill>
                  <a:schemeClr val="bg1">
                    <a:lumMod val="50000"/>
                  </a:schemeClr>
                </a:solidFill>
                <a:cs typeface="Arial" panose="020B0604020202020204" pitchFamily="34" charset="0"/>
              </a:rPr>
              <a:t>infirmières</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exerçant</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en</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oncologie</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recrutés</a:t>
            </a:r>
            <a:r>
              <a:rPr lang="en-US" sz="3000" dirty="0">
                <a:solidFill>
                  <a:schemeClr val="bg1">
                    <a:lumMod val="50000"/>
                  </a:schemeClr>
                </a:solidFill>
                <a:cs typeface="Arial" panose="020B0604020202020204" pitchFamily="34" charset="0"/>
              </a:rPr>
              <a:t> dans </a:t>
            </a:r>
            <a:r>
              <a:rPr lang="en-US" sz="3000" dirty="0" err="1">
                <a:solidFill>
                  <a:schemeClr val="bg1">
                    <a:lumMod val="50000"/>
                  </a:schemeClr>
                </a:solidFill>
                <a:cs typeface="Arial" panose="020B0604020202020204" pitchFamily="34" charset="0"/>
              </a:rPr>
              <a:t>toute</a:t>
            </a:r>
            <a:r>
              <a:rPr lang="en-US" sz="3000" dirty="0">
                <a:solidFill>
                  <a:schemeClr val="bg1">
                    <a:lumMod val="50000"/>
                  </a:schemeClr>
                </a:solidFill>
                <a:cs typeface="Arial" panose="020B0604020202020204" pitchFamily="34" charset="0"/>
              </a:rPr>
              <a:t> la France</a:t>
            </a:r>
          </a:p>
          <a:p>
            <a:pPr algn="just"/>
            <a:r>
              <a:rPr lang="en-US" sz="3000" b="1" dirty="0" err="1">
                <a:solidFill>
                  <a:schemeClr val="bg1">
                    <a:lumMod val="50000"/>
                  </a:schemeClr>
                </a:solidFill>
                <a:cs typeface="Arial" panose="020B0604020202020204" pitchFamily="34" charset="0"/>
              </a:rPr>
              <a:t>Méthode</a:t>
            </a:r>
            <a:r>
              <a:rPr lang="en-US" sz="3000" dirty="0">
                <a:solidFill>
                  <a:schemeClr val="bg1">
                    <a:lumMod val="50000"/>
                  </a:schemeClr>
                </a:solidFill>
                <a:cs typeface="Arial" panose="020B0604020202020204" pitchFamily="34" charset="0"/>
              </a:rPr>
              <a:t> : </a:t>
            </a:r>
          </a:p>
          <a:p>
            <a:pPr marL="457200" indent="-457200" algn="just">
              <a:lnSpc>
                <a:spcPct val="100000"/>
              </a:lnSpc>
              <a:spcBef>
                <a:spcPts val="0"/>
              </a:spcBef>
              <a:buFont typeface="Arial" panose="020B0604020202020204" pitchFamily="34" charset="0"/>
              <a:buChar char="•"/>
            </a:pPr>
            <a:r>
              <a:rPr lang="en-US" sz="3000" dirty="0" err="1">
                <a:solidFill>
                  <a:schemeClr val="bg1">
                    <a:lumMod val="50000"/>
                  </a:schemeClr>
                </a:solidFill>
                <a:cs typeface="Arial" panose="020B0604020202020204" pitchFamily="34" charset="0"/>
              </a:rPr>
              <a:t>Entretiens</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individuels</a:t>
            </a:r>
            <a:r>
              <a:rPr lang="en-US" sz="3000" dirty="0">
                <a:solidFill>
                  <a:schemeClr val="bg1">
                    <a:lumMod val="50000"/>
                  </a:schemeClr>
                </a:solidFill>
                <a:cs typeface="Arial" panose="020B0604020202020204" pitchFamily="34" charset="0"/>
              </a:rPr>
              <a:t> semi-</a:t>
            </a:r>
            <a:r>
              <a:rPr lang="en-US" sz="3000" dirty="0" err="1">
                <a:solidFill>
                  <a:schemeClr val="bg1">
                    <a:lumMod val="50000"/>
                  </a:schemeClr>
                </a:solidFill>
                <a:cs typeface="Arial" panose="020B0604020202020204" pitchFamily="34" charset="0"/>
              </a:rPr>
              <a:t>directifs</a:t>
            </a:r>
            <a:endParaRPr lang="en-US" sz="3000" dirty="0">
              <a:solidFill>
                <a:schemeClr val="bg1">
                  <a:lumMod val="50000"/>
                </a:schemeClr>
              </a:solidFill>
              <a:cs typeface="Arial" panose="020B0604020202020204" pitchFamily="34" charset="0"/>
            </a:endParaRPr>
          </a:p>
          <a:p>
            <a:pPr algn="just"/>
            <a:r>
              <a:rPr lang="fr-FR" sz="3000" b="1" dirty="0">
                <a:solidFill>
                  <a:schemeClr val="bg1">
                    <a:lumMod val="50000"/>
                  </a:schemeClr>
                </a:solidFill>
                <a:cs typeface="Arial" panose="020B0604020202020204" pitchFamily="34" charset="0"/>
              </a:rPr>
              <a:t>Analyse: </a:t>
            </a:r>
          </a:p>
          <a:p>
            <a:pPr marL="457200" indent="-457200" algn="just">
              <a:lnSpc>
                <a:spcPct val="100000"/>
              </a:lnSpc>
              <a:spcBef>
                <a:spcPts val="0"/>
              </a:spcBef>
              <a:buFont typeface="Arial" panose="020B0604020202020204" pitchFamily="34" charset="0"/>
              <a:buChar char="•"/>
            </a:pPr>
            <a:r>
              <a:rPr lang="fr-FR" sz="3000" dirty="0">
                <a:solidFill>
                  <a:schemeClr val="bg1">
                    <a:lumMod val="50000"/>
                  </a:schemeClr>
                </a:solidFill>
                <a:cs typeface="Arial" panose="020B0604020202020204" pitchFamily="34" charset="0"/>
              </a:rPr>
              <a:t>Thématique réflexive</a:t>
            </a:r>
            <a:endParaRPr lang="en-US" sz="3000" dirty="0">
              <a:solidFill>
                <a:schemeClr val="bg1">
                  <a:lumMod val="50000"/>
                </a:schemeClr>
              </a:solidFill>
              <a:cs typeface="Arial" panose="020B0604020202020204" pitchFamily="34" charset="0"/>
            </a:endParaRPr>
          </a:p>
          <a:p>
            <a:pPr algn="just"/>
            <a:r>
              <a:rPr lang="fr-FR" sz="3000" b="1" dirty="0">
                <a:solidFill>
                  <a:schemeClr val="bg1">
                    <a:lumMod val="50000"/>
                  </a:schemeClr>
                </a:solidFill>
                <a:cs typeface="Arial" panose="020B0604020202020204" pitchFamily="34" charset="0"/>
              </a:rPr>
              <a:t>Perspectives: </a:t>
            </a:r>
          </a:p>
          <a:p>
            <a:pPr marL="457200" indent="-457200" algn="just">
              <a:lnSpc>
                <a:spcPct val="100000"/>
              </a:lnSpc>
              <a:spcBef>
                <a:spcPts val="0"/>
              </a:spcBef>
              <a:buFont typeface="Arial" panose="020B0604020202020204" pitchFamily="34" charset="0"/>
              <a:buChar char="•"/>
            </a:pPr>
            <a:r>
              <a:rPr lang="en-US" sz="3000" dirty="0">
                <a:solidFill>
                  <a:schemeClr val="bg1">
                    <a:lumMod val="50000"/>
                  </a:schemeClr>
                </a:solidFill>
                <a:cs typeface="Arial" panose="020B0604020202020204" pitchFamily="34" charset="0"/>
              </a:rPr>
              <a:t>Construction de </a:t>
            </a:r>
            <a:r>
              <a:rPr lang="en-US" sz="3000" dirty="0" err="1">
                <a:solidFill>
                  <a:schemeClr val="bg1">
                    <a:lumMod val="50000"/>
                  </a:schemeClr>
                </a:solidFill>
                <a:cs typeface="Arial" panose="020B0604020202020204" pitchFamily="34" charset="0"/>
              </a:rPr>
              <a:t>préconisations</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concernant</a:t>
            </a:r>
            <a:r>
              <a:rPr lang="en-US" sz="3000" dirty="0">
                <a:solidFill>
                  <a:schemeClr val="bg1">
                    <a:lumMod val="50000"/>
                  </a:schemeClr>
                </a:solidFill>
                <a:cs typeface="Arial" panose="020B0604020202020204" pitchFamily="34" charset="0"/>
              </a:rPr>
              <a:t> la </a:t>
            </a:r>
            <a:r>
              <a:rPr lang="en-US" sz="3000" dirty="0" err="1">
                <a:solidFill>
                  <a:schemeClr val="bg1">
                    <a:lumMod val="50000"/>
                  </a:schemeClr>
                </a:solidFill>
                <a:cs typeface="Arial" panose="020B0604020202020204" pitchFamily="34" charset="0"/>
              </a:rPr>
              <a:t>prise</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en</a:t>
            </a:r>
            <a:r>
              <a:rPr lang="en-US" sz="3000" dirty="0">
                <a:solidFill>
                  <a:schemeClr val="bg1">
                    <a:lumMod val="50000"/>
                  </a:schemeClr>
                </a:solidFill>
                <a:cs typeface="Arial" panose="020B0604020202020204" pitchFamily="34" charset="0"/>
              </a:rPr>
              <a:t> charge des </a:t>
            </a:r>
            <a:r>
              <a:rPr lang="en-US" sz="3000" dirty="0" err="1">
                <a:solidFill>
                  <a:schemeClr val="bg1">
                    <a:lumMod val="50000"/>
                  </a:schemeClr>
                </a:solidFill>
                <a:cs typeface="Arial" panose="020B0604020202020204" pitchFamily="34" charset="0"/>
              </a:rPr>
              <a:t>patient·es</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susceptibles</a:t>
            </a:r>
            <a:r>
              <a:rPr lang="en-US" sz="3000" dirty="0">
                <a:solidFill>
                  <a:schemeClr val="bg1">
                    <a:lumMod val="50000"/>
                  </a:schemeClr>
                </a:solidFill>
                <a:cs typeface="Arial" panose="020B0604020202020204" pitchFamily="34" charset="0"/>
              </a:rPr>
              <a:t> de </a:t>
            </a:r>
            <a:r>
              <a:rPr lang="en-US" sz="3000" dirty="0" err="1">
                <a:solidFill>
                  <a:schemeClr val="bg1">
                    <a:lumMod val="50000"/>
                  </a:schemeClr>
                </a:solidFill>
                <a:cs typeface="Arial" panose="020B0604020202020204" pitchFamily="34" charset="0"/>
              </a:rPr>
              <a:t>présenter</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ou</a:t>
            </a:r>
            <a:r>
              <a:rPr lang="en-US" sz="3000" dirty="0">
                <a:solidFill>
                  <a:schemeClr val="bg1">
                    <a:lumMod val="50000"/>
                  </a:schemeClr>
                </a:solidFill>
                <a:cs typeface="Arial" panose="020B0604020202020204" pitchFamily="34" charset="0"/>
              </a:rPr>
              <a:t> </a:t>
            </a:r>
            <a:r>
              <a:rPr lang="en-US" sz="3000" dirty="0" err="1">
                <a:solidFill>
                  <a:schemeClr val="bg1">
                    <a:lumMod val="50000"/>
                  </a:schemeClr>
                </a:solidFill>
                <a:cs typeface="Arial" panose="020B0604020202020204" pitchFamily="34" charset="0"/>
              </a:rPr>
              <a:t>présentant</a:t>
            </a:r>
            <a:r>
              <a:rPr lang="en-US" sz="3000" dirty="0">
                <a:solidFill>
                  <a:schemeClr val="bg1">
                    <a:lumMod val="50000"/>
                  </a:schemeClr>
                </a:solidFill>
                <a:cs typeface="Arial" panose="020B0604020202020204" pitchFamily="34" charset="0"/>
              </a:rPr>
              <a:t> des troubles </a:t>
            </a:r>
            <a:r>
              <a:rPr lang="en-US" sz="3000" dirty="0" err="1">
                <a:solidFill>
                  <a:schemeClr val="bg1">
                    <a:lumMod val="50000"/>
                  </a:schemeClr>
                </a:solidFill>
                <a:cs typeface="Arial" panose="020B0604020202020204" pitchFamily="34" charset="0"/>
              </a:rPr>
              <a:t>cognitifs</a:t>
            </a:r>
            <a:r>
              <a:rPr lang="en-US" sz="3000" dirty="0">
                <a:solidFill>
                  <a:schemeClr val="bg1">
                    <a:lumMod val="50000"/>
                  </a:schemeClr>
                </a:solidFill>
                <a:cs typeface="Arial" panose="020B0604020202020204" pitchFamily="34" charset="0"/>
              </a:rPr>
              <a:t>​</a:t>
            </a:r>
          </a:p>
        </p:txBody>
      </p:sp>
      <p:sp>
        <p:nvSpPr>
          <p:cNvPr id="5" name="TextBox 5"/>
          <p:cNvSpPr txBox="1"/>
          <p:nvPr/>
        </p:nvSpPr>
        <p:spPr>
          <a:xfrm>
            <a:off x="571500" y="-32248"/>
            <a:ext cx="17329456" cy="1057982"/>
          </a:xfrm>
          <a:prstGeom prst="rect">
            <a:avLst/>
          </a:prstGeom>
        </p:spPr>
        <p:txBody>
          <a:bodyPr wrap="square" lIns="0" tIns="0" rIns="0" bIns="0" rtlCol="0" anchor="t">
            <a:spAutoFit/>
          </a:bodyPr>
          <a:lstStyle/>
          <a:p>
            <a:pPr marL="0" lvl="1" indent="0" algn="l">
              <a:lnSpc>
                <a:spcPts val="9416"/>
              </a:lnSpc>
              <a:spcBef>
                <a:spcPct val="0"/>
              </a:spcBef>
            </a:pPr>
            <a:r>
              <a:rPr lang="en-US" sz="4000" dirty="0">
                <a:solidFill>
                  <a:srgbClr val="3F0586"/>
                </a:solidFill>
                <a:latin typeface="Cardo Bold"/>
              </a:rPr>
              <a:t>…AU PROJET DE RECHERCHE COMMUNAUTAIRE PERCE-NEIGE</a:t>
            </a:r>
          </a:p>
        </p:txBody>
      </p:sp>
      <p:grpSp>
        <p:nvGrpSpPr>
          <p:cNvPr id="13" name="Group 12">
            <a:extLst>
              <a:ext uri="{FF2B5EF4-FFF2-40B4-BE49-F238E27FC236}">
                <a16:creationId xmlns:a16="http://schemas.microsoft.com/office/drawing/2014/main" id="{E064BBC7-0DB6-4B33-A6EA-08D70F9952E2}"/>
              </a:ext>
            </a:extLst>
          </p:cNvPr>
          <p:cNvGrpSpPr/>
          <p:nvPr/>
        </p:nvGrpSpPr>
        <p:grpSpPr>
          <a:xfrm>
            <a:off x="0" y="0"/>
            <a:ext cx="471487" cy="10287000"/>
            <a:chOff x="0" y="0"/>
            <a:chExt cx="1257300" cy="13716000"/>
          </a:xfrm>
        </p:grpSpPr>
        <p:pic>
          <p:nvPicPr>
            <p:cNvPr id="14" name="Picture 13">
              <a:extLst>
                <a:ext uri="{FF2B5EF4-FFF2-40B4-BE49-F238E27FC236}">
                  <a16:creationId xmlns:a16="http://schemas.microsoft.com/office/drawing/2014/main" id="{E7B6158E-B776-41F0-95D3-CFCA819EE264}"/>
                </a:ext>
              </a:extLst>
            </p:cNvPr>
            <p:cNvPicPr>
              <a:picLocks noChangeAspect="1"/>
            </p:cNvPicPr>
            <p:nvPr/>
          </p:nvPicPr>
          <p:blipFill>
            <a:blip r:embed="rId3"/>
            <a:srcRect l="47421" r="47421"/>
            <a:stretch>
              <a:fillRect/>
            </a:stretch>
          </p:blipFill>
          <p:spPr>
            <a:xfrm>
              <a:off x="0" y="0"/>
              <a:ext cx="1257300" cy="13716000"/>
            </a:xfrm>
            <a:prstGeom prst="rect">
              <a:avLst/>
            </a:prstGeom>
          </p:spPr>
        </p:pic>
      </p:grpSp>
      <p:grpSp>
        <p:nvGrpSpPr>
          <p:cNvPr id="15" name="Group 2">
            <a:extLst>
              <a:ext uri="{FF2B5EF4-FFF2-40B4-BE49-F238E27FC236}">
                <a16:creationId xmlns:a16="http://schemas.microsoft.com/office/drawing/2014/main" id="{7878AD45-B1CA-482A-98D1-6A6F97AF6802}"/>
              </a:ext>
            </a:extLst>
          </p:cNvPr>
          <p:cNvGrpSpPr/>
          <p:nvPr/>
        </p:nvGrpSpPr>
        <p:grpSpPr>
          <a:xfrm>
            <a:off x="8574257" y="1680449"/>
            <a:ext cx="7894267" cy="8362936"/>
            <a:chOff x="0" y="0"/>
            <a:chExt cx="4539603" cy="1444563"/>
          </a:xfrm>
        </p:grpSpPr>
        <p:sp>
          <p:nvSpPr>
            <p:cNvPr id="16" name="Freeform 3">
              <a:extLst>
                <a:ext uri="{FF2B5EF4-FFF2-40B4-BE49-F238E27FC236}">
                  <a16:creationId xmlns:a16="http://schemas.microsoft.com/office/drawing/2014/main" id="{8FF82440-56F8-4709-9FA6-F117FDE85E8B}"/>
                </a:ext>
              </a:extLst>
            </p:cNvPr>
            <p:cNvSpPr/>
            <p:nvPr/>
          </p:nvSpPr>
          <p:spPr>
            <a:xfrm>
              <a:off x="0" y="0"/>
              <a:ext cx="4539603" cy="1444563"/>
            </a:xfrm>
            <a:custGeom>
              <a:avLst/>
              <a:gdLst/>
              <a:ahLst/>
              <a:cxnLst/>
              <a:rect l="l" t="t" r="r" b="b"/>
              <a:pathLst>
                <a:path w="4539603" h="1444563">
                  <a:moveTo>
                    <a:pt x="0" y="0"/>
                  </a:moveTo>
                  <a:lnTo>
                    <a:pt x="4539603" y="0"/>
                  </a:lnTo>
                  <a:lnTo>
                    <a:pt x="4539603" y="1444563"/>
                  </a:lnTo>
                  <a:lnTo>
                    <a:pt x="0" y="1444563"/>
                  </a:lnTo>
                  <a:close/>
                </a:path>
              </a:pathLst>
            </a:custGeom>
            <a:solidFill>
              <a:srgbClr val="5E4A7F">
                <a:alpha val="33725"/>
              </a:srgbClr>
            </a:solidFill>
          </p:spPr>
        </p:sp>
      </p:grpSp>
      <p:sp>
        <p:nvSpPr>
          <p:cNvPr id="6" name="Rectangle 5">
            <a:extLst>
              <a:ext uri="{FF2B5EF4-FFF2-40B4-BE49-F238E27FC236}">
                <a16:creationId xmlns:a16="http://schemas.microsoft.com/office/drawing/2014/main" id="{8B0EE55F-94FE-4C14-B610-23969F308FF1}"/>
              </a:ext>
            </a:extLst>
          </p:cNvPr>
          <p:cNvSpPr/>
          <p:nvPr/>
        </p:nvSpPr>
        <p:spPr>
          <a:xfrm>
            <a:off x="8692375" y="1626948"/>
            <a:ext cx="7565859" cy="8365367"/>
          </a:xfrm>
          <a:prstGeom prst="rect">
            <a:avLst/>
          </a:prstGeom>
        </p:spPr>
        <p:txBody>
          <a:bodyPr wrap="square">
            <a:spAutoFit/>
          </a:bodyPr>
          <a:lstStyle/>
          <a:p>
            <a:pPr algn="just">
              <a:lnSpc>
                <a:spcPct val="120000"/>
              </a:lnSpc>
            </a:pPr>
            <a:r>
              <a:rPr lang="fr-FR" sz="3000" b="1" dirty="0">
                <a:cs typeface="Arial" panose="020B0604020202020204" pitchFamily="34" charset="0"/>
              </a:rPr>
              <a:t>Objectif n°2 : </a:t>
            </a:r>
            <a:r>
              <a:rPr lang="en-US" sz="3000" b="1" dirty="0" err="1">
                <a:cs typeface="Arial" panose="020B0604020202020204" pitchFamily="34" charset="0"/>
              </a:rPr>
              <a:t>Evaluer</a:t>
            </a:r>
            <a:r>
              <a:rPr lang="en-US" sz="3000" b="1" dirty="0">
                <a:cs typeface="Arial" panose="020B0604020202020204" pitchFamily="34" charset="0"/>
              </a:rPr>
              <a:t> le </a:t>
            </a:r>
            <a:r>
              <a:rPr lang="en-US" sz="3000" b="1" dirty="0" err="1">
                <a:cs typeface="Arial" panose="020B0604020202020204" pitchFamily="34" charset="0"/>
              </a:rPr>
              <a:t>processus</a:t>
            </a:r>
            <a:r>
              <a:rPr lang="en-US" sz="3000" b="1" dirty="0">
                <a:cs typeface="Arial" panose="020B0604020202020204" pitchFamily="34" charset="0"/>
              </a:rPr>
              <a:t> de co-construction de la démarche </a:t>
            </a:r>
            <a:r>
              <a:rPr lang="en-US" sz="3000" b="1" dirty="0" err="1">
                <a:cs typeface="Arial" panose="020B0604020202020204" pitchFamily="34" charset="0"/>
              </a:rPr>
              <a:t>communautaire</a:t>
            </a:r>
            <a:r>
              <a:rPr lang="en-US" sz="3000" b="1" dirty="0">
                <a:cs typeface="Arial" panose="020B0604020202020204" pitchFamily="34" charset="0"/>
              </a:rPr>
              <a:t> sur la base </a:t>
            </a:r>
            <a:r>
              <a:rPr lang="en-US" sz="3000" b="1" dirty="0" err="1">
                <a:cs typeface="Arial" panose="020B0604020202020204" pitchFamily="34" charset="0"/>
              </a:rPr>
              <a:t>d’outils</a:t>
            </a:r>
            <a:r>
              <a:rPr lang="en-US" sz="3000" b="1" dirty="0">
                <a:cs typeface="Arial" panose="020B0604020202020204" pitchFamily="34" charset="0"/>
              </a:rPr>
              <a:t> </a:t>
            </a:r>
            <a:r>
              <a:rPr lang="en-US" sz="3000" b="1" dirty="0" err="1">
                <a:cs typeface="Arial" panose="020B0604020202020204" pitchFamily="34" charset="0"/>
              </a:rPr>
              <a:t>collectivement</a:t>
            </a:r>
            <a:r>
              <a:rPr lang="en-US" sz="3000" b="1" dirty="0">
                <a:cs typeface="Arial" panose="020B0604020202020204" pitchFamily="34" charset="0"/>
              </a:rPr>
              <a:t> </a:t>
            </a:r>
            <a:r>
              <a:rPr lang="en-US" sz="3000" b="1" dirty="0" err="1">
                <a:cs typeface="Arial" panose="020B0604020202020204" pitchFamily="34" charset="0"/>
              </a:rPr>
              <a:t>élaborés</a:t>
            </a:r>
            <a:r>
              <a:rPr lang="en-US" sz="3000" b="1" dirty="0">
                <a:cs typeface="Arial" panose="020B0604020202020204" pitchFamily="34" charset="0"/>
              </a:rPr>
              <a:t> </a:t>
            </a:r>
          </a:p>
          <a:p>
            <a:pPr algn="just">
              <a:lnSpc>
                <a:spcPct val="120000"/>
              </a:lnSpc>
              <a:spcBef>
                <a:spcPts val="0"/>
              </a:spcBef>
            </a:pPr>
            <a:endParaRPr lang="en-US" sz="3000" dirty="0">
              <a:cs typeface="Arial" panose="020B0604020202020204" pitchFamily="34" charset="0"/>
            </a:endParaRPr>
          </a:p>
          <a:p>
            <a:pPr algn="just">
              <a:lnSpc>
                <a:spcPct val="120000"/>
              </a:lnSpc>
            </a:pPr>
            <a:r>
              <a:rPr lang="en-US" sz="3000" b="1" dirty="0">
                <a:cs typeface="Arial" panose="020B0604020202020204" pitchFamily="34" charset="0"/>
              </a:rPr>
              <a:t>Population </a:t>
            </a:r>
            <a:r>
              <a:rPr lang="en-US" sz="3000" dirty="0">
                <a:cs typeface="Arial" panose="020B0604020202020204" pitchFamily="34" charset="0"/>
              </a:rPr>
              <a:t>:</a:t>
            </a:r>
            <a:r>
              <a:rPr lang="en-US" sz="3000" b="1" dirty="0">
                <a:cs typeface="Arial" panose="020B0604020202020204" pitchFamily="34" charset="0"/>
              </a:rPr>
              <a:t> </a:t>
            </a:r>
            <a:r>
              <a:rPr lang="en-US" sz="3000" dirty="0">
                <a:cs typeface="Arial" panose="020B0604020202020204" pitchFamily="34" charset="0"/>
              </a:rPr>
              <a:t>​</a:t>
            </a:r>
          </a:p>
          <a:p>
            <a:pPr marL="457200" indent="-457200" algn="just">
              <a:lnSpc>
                <a:spcPct val="120000"/>
              </a:lnSpc>
              <a:spcBef>
                <a:spcPts val="0"/>
              </a:spcBef>
              <a:buFont typeface="Arial" panose="020B0604020202020204" pitchFamily="34" charset="0"/>
              <a:buChar char="•"/>
            </a:pPr>
            <a:r>
              <a:rPr lang="en-US" sz="3000" dirty="0">
                <a:cs typeface="Arial" panose="020B0604020202020204" pitchFamily="34" charset="0"/>
              </a:rPr>
              <a:t>Le </a:t>
            </a:r>
            <a:r>
              <a:rPr lang="en-US" sz="3000" dirty="0" err="1">
                <a:cs typeface="Arial" panose="020B0604020202020204" pitchFamily="34" charset="0"/>
              </a:rPr>
              <a:t>groupe</a:t>
            </a:r>
            <a:r>
              <a:rPr lang="en-US" sz="3000" dirty="0">
                <a:cs typeface="Arial" panose="020B0604020202020204" pitchFamily="34" charset="0"/>
              </a:rPr>
              <a:t> IMPAQT </a:t>
            </a:r>
          </a:p>
          <a:p>
            <a:pPr algn="just">
              <a:lnSpc>
                <a:spcPct val="120000"/>
              </a:lnSpc>
            </a:pPr>
            <a:r>
              <a:rPr lang="en-US" sz="3000" b="1" dirty="0" err="1">
                <a:cs typeface="Arial" panose="020B0604020202020204" pitchFamily="34" charset="0"/>
              </a:rPr>
              <a:t>Méthode</a:t>
            </a:r>
            <a:r>
              <a:rPr lang="en-US" sz="3000" dirty="0">
                <a:cs typeface="Arial" panose="020B0604020202020204" pitchFamily="34" charset="0"/>
              </a:rPr>
              <a:t> : </a:t>
            </a:r>
          </a:p>
          <a:p>
            <a:pPr marL="457200" indent="-457200" algn="just">
              <a:lnSpc>
                <a:spcPct val="120000"/>
              </a:lnSpc>
              <a:spcBef>
                <a:spcPts val="0"/>
              </a:spcBef>
              <a:buFont typeface="Arial" panose="020B0604020202020204" pitchFamily="34" charset="0"/>
              <a:buChar char="•"/>
            </a:pPr>
            <a:r>
              <a:rPr lang="fr-FR" sz="3000" dirty="0">
                <a:cs typeface="Arial" panose="020B0604020202020204" pitchFamily="34" charset="0"/>
              </a:rPr>
              <a:t>Enregistrements audio et/ou vidéo des séances de travail, auto-questionnaire en ligne, carnet de suivi</a:t>
            </a:r>
            <a:endParaRPr lang="en-US" sz="3000" dirty="0">
              <a:cs typeface="Arial" panose="020B0604020202020204" pitchFamily="34" charset="0"/>
            </a:endParaRPr>
          </a:p>
          <a:p>
            <a:pPr algn="just">
              <a:lnSpc>
                <a:spcPct val="120000"/>
              </a:lnSpc>
            </a:pPr>
            <a:r>
              <a:rPr lang="fr-FR" sz="3000" b="1" dirty="0">
                <a:cs typeface="Arial" panose="020B0604020202020204" pitchFamily="34" charset="0"/>
              </a:rPr>
              <a:t>Perspectives </a:t>
            </a:r>
            <a:r>
              <a:rPr lang="fr-FR" sz="3000" dirty="0">
                <a:cs typeface="Arial" panose="020B0604020202020204" pitchFamily="34" charset="0"/>
              </a:rPr>
              <a:t>:</a:t>
            </a:r>
            <a:r>
              <a:rPr lang="fr-FR" sz="3000" b="1" dirty="0">
                <a:cs typeface="Arial" panose="020B0604020202020204" pitchFamily="34" charset="0"/>
              </a:rPr>
              <a:t> </a:t>
            </a:r>
          </a:p>
          <a:p>
            <a:pPr marL="457200" indent="-457200" algn="just">
              <a:lnSpc>
                <a:spcPct val="120000"/>
              </a:lnSpc>
              <a:spcBef>
                <a:spcPts val="0"/>
              </a:spcBef>
              <a:buFont typeface="Arial" panose="020B0604020202020204" pitchFamily="34" charset="0"/>
              <a:buChar char="•"/>
            </a:pPr>
            <a:r>
              <a:rPr lang="fr-FR" sz="3000" dirty="0">
                <a:cs typeface="Arial" panose="020B0604020202020204" pitchFamily="34" charset="0"/>
              </a:rPr>
              <a:t>Optimiser l’implication des </a:t>
            </a:r>
            <a:r>
              <a:rPr lang="fr-FR" sz="3200" dirty="0" err="1">
                <a:ea typeface="Times New Roman" panose="02020603050405020304" pitchFamily="18" charset="0"/>
                <a:cs typeface="Arial" panose="020B0604020202020204" pitchFamily="34" charset="0"/>
              </a:rPr>
              <a:t>patient</a:t>
            </a:r>
            <a:r>
              <a:rPr lang="fr-FR" sz="3200" dirty="0" err="1">
                <a:cs typeface="Arial" panose="020B0604020202020204" pitchFamily="34" charset="0"/>
              </a:rPr>
              <a:t>·e</a:t>
            </a:r>
            <a:r>
              <a:rPr lang="fr-FR" sz="3200" dirty="0" err="1">
                <a:ea typeface="Times New Roman" panose="02020603050405020304" pitchFamily="18" charset="0"/>
                <a:cs typeface="Arial" panose="020B0604020202020204" pitchFamily="34" charset="0"/>
              </a:rPr>
              <a:t>s</a:t>
            </a:r>
            <a:r>
              <a:rPr lang="fr-FR" sz="3000" dirty="0">
                <a:cs typeface="Arial" panose="020B0604020202020204" pitchFamily="34" charset="0"/>
              </a:rPr>
              <a:t> dans les projets de recherche visant à améliorer la qualité de vie des personnes (ayant été) atteintes de cancer</a:t>
            </a:r>
          </a:p>
        </p:txBody>
      </p:sp>
      <p:sp>
        <p:nvSpPr>
          <p:cNvPr id="8" name="Rectangle : coins arrondis 7">
            <a:extLst>
              <a:ext uri="{FF2B5EF4-FFF2-40B4-BE49-F238E27FC236}">
                <a16:creationId xmlns:a16="http://schemas.microsoft.com/office/drawing/2014/main" id="{2C780494-9FB0-4302-AEA5-DAB0E305C028}"/>
              </a:ext>
            </a:extLst>
          </p:cNvPr>
          <p:cNvSpPr/>
          <p:nvPr/>
        </p:nvSpPr>
        <p:spPr>
          <a:xfrm>
            <a:off x="8314757" y="1378540"/>
            <a:ext cx="8530109" cy="8908459"/>
          </a:xfrm>
          <a:prstGeom prst="roundRect">
            <a:avLst/>
          </a:prstGeom>
          <a:noFill/>
          <a:ln w="762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21" name="Flèche : droite 20">
            <a:extLst>
              <a:ext uri="{FF2B5EF4-FFF2-40B4-BE49-F238E27FC236}">
                <a16:creationId xmlns:a16="http://schemas.microsoft.com/office/drawing/2014/main" id="{203EC9C8-A384-43E6-AC39-CE8E5831E2FD}"/>
              </a:ext>
            </a:extLst>
          </p:cNvPr>
          <p:cNvSpPr/>
          <p:nvPr/>
        </p:nvSpPr>
        <p:spPr>
          <a:xfrm>
            <a:off x="6342951" y="3771900"/>
            <a:ext cx="1971806" cy="7343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19" name="Group 2">
            <a:extLst>
              <a:ext uri="{FF2B5EF4-FFF2-40B4-BE49-F238E27FC236}">
                <a16:creationId xmlns:a16="http://schemas.microsoft.com/office/drawing/2014/main" id="{C8E2C505-AD82-4C27-BE49-F51F05BD685C}"/>
              </a:ext>
            </a:extLst>
          </p:cNvPr>
          <p:cNvGrpSpPr/>
          <p:nvPr/>
        </p:nvGrpSpPr>
        <p:grpSpPr>
          <a:xfrm>
            <a:off x="17424332" y="9549892"/>
            <a:ext cx="828000" cy="720000"/>
            <a:chOff x="0" y="0"/>
            <a:chExt cx="1364420" cy="1295697"/>
          </a:xfrm>
        </p:grpSpPr>
        <p:sp>
          <p:nvSpPr>
            <p:cNvPr id="20" name="Freeform 3">
              <a:extLst>
                <a:ext uri="{FF2B5EF4-FFF2-40B4-BE49-F238E27FC236}">
                  <a16:creationId xmlns:a16="http://schemas.microsoft.com/office/drawing/2014/main" id="{119DBED4-38B9-4679-BAB9-208AA50DDD7F}"/>
                </a:ext>
              </a:extLst>
            </p:cNvPr>
            <p:cNvSpPr/>
            <p:nvPr/>
          </p:nvSpPr>
          <p:spPr>
            <a:xfrm>
              <a:off x="68723" y="0"/>
              <a:ext cx="1295697" cy="1295697"/>
            </a:xfrm>
            <a:custGeom>
              <a:avLst/>
              <a:gdLst/>
              <a:ahLst/>
              <a:cxnLst/>
              <a:rect l="l" t="t" r="r" b="b"/>
              <a:pathLst>
                <a:path w="1295697" h="1295697">
                  <a:moveTo>
                    <a:pt x="0" y="0"/>
                  </a:moveTo>
                  <a:lnTo>
                    <a:pt x="1295696" y="0"/>
                  </a:lnTo>
                  <a:lnTo>
                    <a:pt x="1295696" y="1295697"/>
                  </a:lnTo>
                  <a:lnTo>
                    <a:pt x="0" y="1295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TextBox 4">
              <a:extLst>
                <a:ext uri="{FF2B5EF4-FFF2-40B4-BE49-F238E27FC236}">
                  <a16:creationId xmlns:a16="http://schemas.microsoft.com/office/drawing/2014/main" id="{AF445706-CC3F-4489-BA67-BA0DF715D4B9}"/>
                </a:ext>
              </a:extLst>
            </p:cNvPr>
            <p:cNvSpPr txBox="1"/>
            <p:nvPr/>
          </p:nvSpPr>
          <p:spPr>
            <a:xfrm>
              <a:off x="0" y="411717"/>
              <a:ext cx="1364418" cy="632563"/>
            </a:xfrm>
            <a:prstGeom prst="rect">
              <a:avLst/>
            </a:prstGeom>
          </p:spPr>
          <p:txBody>
            <a:bodyPr lIns="0" tIns="0" rIns="0" bIns="0" rtlCol="0" anchor="t">
              <a:spAutoFit/>
            </a:bodyPr>
            <a:lstStyle/>
            <a:p>
              <a:pPr algn="ctr">
                <a:lnSpc>
                  <a:spcPts val="2756"/>
                </a:lnSpc>
              </a:pPr>
              <a:r>
                <a:rPr lang="en-US" sz="2136" dirty="0">
                  <a:solidFill>
                    <a:srgbClr val="3F0586"/>
                  </a:solidFill>
                  <a:latin typeface="Cardo Bold"/>
                </a:rPr>
                <a:t>8/17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1632</TotalTime>
  <Words>5200</Words>
  <Application>Microsoft Office PowerPoint</Application>
  <PresentationFormat>Personnalisé</PresentationFormat>
  <Paragraphs>285</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Calibri</vt:lpstr>
      <vt:lpstr>Arial</vt:lpstr>
      <vt:lpstr>Corbel</vt:lpstr>
      <vt:lpstr>Times New Roman</vt:lpstr>
      <vt:lpstr>Cardo Bold</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PôPS</dc:title>
  <dc:creator>Lea Baillat</dc:creator>
  <cp:lastModifiedBy>Lea Baillat</cp:lastModifiedBy>
  <cp:revision>71</cp:revision>
  <dcterms:created xsi:type="dcterms:W3CDTF">2006-08-16T00:00:00Z</dcterms:created>
  <dcterms:modified xsi:type="dcterms:W3CDTF">2023-07-05T15:38:41Z</dcterms:modified>
  <dc:identifier>DAFmXEkLZGg</dc:identifier>
</cp:coreProperties>
</file>