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4"/>
  </p:notesMasterIdLst>
  <p:handoutMasterIdLst>
    <p:handoutMasterId r:id="rId15"/>
  </p:handoutMasterIdLst>
  <p:sldIdLst>
    <p:sldId id="265" r:id="rId2"/>
    <p:sldId id="263" r:id="rId3"/>
    <p:sldId id="264" r:id="rId4"/>
    <p:sldId id="267" r:id="rId5"/>
    <p:sldId id="258" r:id="rId6"/>
    <p:sldId id="276" r:id="rId7"/>
    <p:sldId id="277" r:id="rId8"/>
    <p:sldId id="274" r:id="rId9"/>
    <p:sldId id="269" r:id="rId10"/>
    <p:sldId id="272" r:id="rId11"/>
    <p:sldId id="273" r:id="rId12"/>
    <p:sldId id="260"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FF99"/>
    <a:srgbClr val="FF9999"/>
    <a:srgbClr val="FF9933"/>
    <a:srgbClr val="CCCCFF"/>
    <a:srgbClr val="0000FF"/>
    <a:srgbClr val="33CCFF"/>
    <a:srgbClr val="E6FFCD"/>
    <a:srgbClr val="6600FF"/>
    <a:srgbClr val="7D74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37741" autoAdjust="0"/>
  </p:normalViewPr>
  <p:slideViewPr>
    <p:cSldViewPr snapToGrid="0" snapToObjects="1" showGuides="1">
      <p:cViewPr varScale="1">
        <p:scale>
          <a:sx n="57" d="100"/>
          <a:sy n="57" d="100"/>
        </p:scale>
        <p:origin x="2772" y="60"/>
      </p:cViewPr>
      <p:guideLst>
        <p:guide orient="horz" pos="1620"/>
        <p:guide pos="2880"/>
      </p:guideLst>
    </p:cSldViewPr>
  </p:slideViewPr>
  <p:notesTextViewPr>
    <p:cViewPr>
      <p:scale>
        <a:sx n="1" d="1"/>
        <a:sy n="1" d="1"/>
      </p:scale>
      <p:origin x="0" y="0"/>
    </p:cViewPr>
  </p:notesTextViewPr>
  <p:notesViewPr>
    <p:cSldViewPr snapToGrid="0" snapToObjects="1">
      <p:cViewPr varScale="1">
        <p:scale>
          <a:sx n="152" d="100"/>
          <a:sy n="152" d="100"/>
        </p:scale>
        <p:origin x="692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A3648B5-39F2-F94F-BE42-CCD62080F7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2A9AC0-3B07-6245-B9F6-5FCD3C7CC8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641A17-C137-0342-B5AD-11019F07D387}" type="datetimeFigureOut">
              <a:rPr lang="fr-FR" smtClean="0"/>
              <a:t>25/09/2024</a:t>
            </a:fld>
            <a:endParaRPr lang="fr-FR"/>
          </a:p>
        </p:txBody>
      </p:sp>
      <p:sp>
        <p:nvSpPr>
          <p:cNvPr id="4" name="Espace réservé du pied de page 3">
            <a:extLst>
              <a:ext uri="{FF2B5EF4-FFF2-40B4-BE49-F238E27FC236}">
                <a16:creationId xmlns:a16="http://schemas.microsoft.com/office/drawing/2014/main" id="{B3E962FF-F550-3C4E-9758-7C4650D76C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9F8FAF0-BEDE-284D-9C29-E189BCD6DE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E26267-C2CD-1C4B-A3B7-9BFA8BBE184F}" type="slidenum">
              <a:rPr lang="fr-FR" smtClean="0"/>
              <a:t>‹N°›</a:t>
            </a:fld>
            <a:endParaRPr lang="fr-FR"/>
          </a:p>
        </p:txBody>
      </p:sp>
    </p:spTree>
    <p:extLst>
      <p:ext uri="{BB962C8B-B14F-4D97-AF65-F5344CB8AC3E}">
        <p14:creationId xmlns:p14="http://schemas.microsoft.com/office/powerpoint/2010/main" val="1711636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D7301-7FB8-4138-AB94-D5ABFADC3E21}" type="datetimeFigureOut">
              <a:rPr lang="fr-FR" smtClean="0"/>
              <a:t>25/09/2024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52451-082F-448D-B532-AA9963159D22}" type="slidenum">
              <a:rPr lang="fr-FR" smtClean="0"/>
              <a:t>‹N°›</a:t>
            </a:fld>
            <a:endParaRPr lang="fr-FR"/>
          </a:p>
        </p:txBody>
      </p:sp>
    </p:spTree>
    <p:extLst>
      <p:ext uri="{BB962C8B-B14F-4D97-AF65-F5344CB8AC3E}">
        <p14:creationId xmlns:p14="http://schemas.microsoft.com/office/powerpoint/2010/main" val="3880413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32604/po.2023.044552"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doi.org/10.3917/spub.hs2.2023.0015"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Stéphanie et Léa</a:t>
            </a:r>
          </a:p>
        </p:txBody>
      </p:sp>
      <p:sp>
        <p:nvSpPr>
          <p:cNvPr id="4" name="Espace réservé du numéro de diapositive 3"/>
          <p:cNvSpPr>
            <a:spLocks noGrp="1"/>
          </p:cNvSpPr>
          <p:nvPr>
            <p:ph type="sldNum" sz="quarter" idx="5"/>
          </p:nvPr>
        </p:nvSpPr>
        <p:spPr/>
        <p:txBody>
          <a:bodyPr/>
          <a:lstStyle/>
          <a:p>
            <a:fld id="{62052451-082F-448D-B532-AA9963159D22}" type="slidenum">
              <a:rPr lang="fr-FR" smtClean="0"/>
              <a:t>1</a:t>
            </a:fld>
            <a:endParaRPr lang="fr-FR"/>
          </a:p>
        </p:txBody>
      </p:sp>
    </p:spTree>
    <p:extLst>
      <p:ext uri="{BB962C8B-B14F-4D97-AF65-F5344CB8AC3E}">
        <p14:creationId xmlns:p14="http://schemas.microsoft.com/office/powerpoint/2010/main" val="1176187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La démarche communautaire du groupe IMPAQT et ses projets de recherche ont fait l’objet de </a:t>
            </a:r>
            <a:r>
              <a:rPr lang="fr-FR"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dirty="0"/>
              <a:t>18 communications orales </a:t>
            </a:r>
            <a:r>
              <a:rPr lang="fr-FR" dirty="0"/>
              <a:t>en presque 3 ans dans des congrès (ex : </a:t>
            </a:r>
            <a:r>
              <a:rPr lang="fr-FR" sz="1200" kern="1200" dirty="0">
                <a:solidFill>
                  <a:schemeClr val="tx1"/>
                </a:solidFill>
                <a:effectLst/>
                <a:latin typeface="+mn-lt"/>
                <a:ea typeface="+mn-ea"/>
                <a:cs typeface="+mn-cs"/>
              </a:rPr>
              <a:t>l’Association Francophone de Psychologie de la Santé)</a:t>
            </a:r>
            <a:r>
              <a:rPr lang="fr-FR" dirty="0"/>
              <a:t>, des colloques (ex : </a:t>
            </a:r>
            <a:r>
              <a:rPr lang="fr-FR" sz="1200" kern="1200" dirty="0">
                <a:solidFill>
                  <a:schemeClr val="tx1"/>
                </a:solidFill>
                <a:effectLst/>
                <a:latin typeface="+mn-lt"/>
                <a:ea typeface="+mn-ea"/>
                <a:cs typeface="+mn-cs"/>
              </a:rPr>
              <a:t>Colloque International Francophone de RISP)</a:t>
            </a:r>
            <a:r>
              <a:rPr lang="fr-FR" dirty="0"/>
              <a:t>, ou des présentations invités (ex: Webinaire </a:t>
            </a:r>
            <a:r>
              <a:rPr lang="fr-FR" dirty="0" err="1"/>
              <a:t>Seintinelles</a:t>
            </a:r>
            <a:r>
              <a:rPr lang="fr-FR" dirty="0"/>
              <a:t>, réunion scientifique du laboratoire </a:t>
            </a:r>
            <a:r>
              <a:rPr lang="fr-FR" dirty="0" err="1"/>
              <a:t>Reshape</a:t>
            </a:r>
            <a:r>
              <a:rPr lang="fr-FR" dirty="0"/>
              <a:t>), parmi lesquelles </a:t>
            </a:r>
            <a:r>
              <a:rPr lang="fr-FR" b="1" dirty="0"/>
              <a:t>11 communications </a:t>
            </a:r>
            <a:r>
              <a:rPr lang="fr-FR" dirty="0"/>
              <a:t>ont été réalisées avec au moins une patiente-chercheuse (en binôme avec une chercheuse)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La </a:t>
            </a:r>
            <a:r>
              <a:rPr lang="fr-FR" b="1" dirty="0"/>
              <a:t>démarche IMPAQT </a:t>
            </a:r>
            <a:r>
              <a:rPr lang="fr-FR" dirty="0"/>
              <a:t>a été </a:t>
            </a:r>
            <a:r>
              <a:rPr lang="fr-FR" b="1" dirty="0"/>
              <a:t>valorisée 15 fois</a:t>
            </a:r>
            <a:r>
              <a:rPr lang="fr-FR" dirty="0"/>
              <a:t>, et les </a:t>
            </a:r>
            <a:r>
              <a:rPr lang="fr-FR" b="1" dirty="0"/>
              <a:t>résultats « scientifiques » </a:t>
            </a:r>
            <a:r>
              <a:rPr lang="fr-FR" dirty="0"/>
              <a:t>de la recherche Perce-neige </a:t>
            </a:r>
            <a:r>
              <a:rPr lang="fr-FR" b="1" dirty="0"/>
              <a:t>3 fois</a:t>
            </a:r>
            <a:r>
              <a:rPr lang="fr-FR"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Le nombre total de </a:t>
            </a:r>
            <a:r>
              <a:rPr lang="fr-FR" b="1" dirty="0"/>
              <a:t>publications scientifiques </a:t>
            </a:r>
            <a:r>
              <a:rPr lang="fr-FR" dirty="0"/>
              <a:t>est au nombre de </a:t>
            </a:r>
            <a:r>
              <a:rPr lang="fr-FR" b="1" dirty="0"/>
              <a:t>2</a:t>
            </a:r>
            <a:r>
              <a:rPr lang="fr-FR" dirty="0"/>
              <a:t>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FR" sz="1050" u="none" strike="noStrike" kern="1200" dirty="0">
                <a:solidFill>
                  <a:schemeClr val="tx1"/>
                </a:solidFill>
                <a:effectLst/>
                <a:latin typeface="+mn-lt"/>
                <a:ea typeface="+mn-ea"/>
                <a:cs typeface="+mn-cs"/>
              </a:rPr>
              <a:t>Bauquier C, Pannard M, Baillat L, Piton M, Denieul C, Audouard I, et al. </a:t>
            </a:r>
            <a:r>
              <a:rPr lang="fr-FR" sz="1050" b="1" u="none" strike="noStrike" kern="1200" dirty="0">
                <a:solidFill>
                  <a:schemeClr val="tx1"/>
                </a:solidFill>
                <a:effectLst/>
                <a:latin typeface="+mn-lt"/>
                <a:ea typeface="+mn-ea"/>
                <a:cs typeface="+mn-cs"/>
              </a:rPr>
              <a:t>Le projet IMPAQT : réflexions sur un dispositif participatif de recherche</a:t>
            </a:r>
            <a:r>
              <a:rPr lang="fr-FR" sz="1050" u="none" strike="noStrike" kern="1200" dirty="0">
                <a:solidFill>
                  <a:schemeClr val="tx1"/>
                </a:solidFill>
                <a:effectLst/>
                <a:latin typeface="+mn-lt"/>
                <a:ea typeface="+mn-ea"/>
                <a:cs typeface="+mn-cs"/>
              </a:rPr>
              <a:t>. Psycho-Oncologie 2023;17:191–4. </a:t>
            </a:r>
            <a:r>
              <a:rPr lang="fr-FR" sz="1050" u="none" strike="noStrike" kern="1200" dirty="0">
                <a:solidFill>
                  <a:schemeClr val="tx1"/>
                </a:solidFill>
                <a:effectLst/>
                <a:latin typeface="+mn-lt"/>
                <a:ea typeface="+mn-ea"/>
                <a:cs typeface="+mn-cs"/>
                <a:hlinkClick r:id="rId3"/>
              </a:rPr>
              <a:t>https://doi.org/10.32604/po.2023.044552</a:t>
            </a:r>
            <a:r>
              <a:rPr lang="fr-FR" sz="1050" u="none" strike="noStrike" kern="1200" dirty="0">
                <a:solidFill>
                  <a:schemeClr val="tx1"/>
                </a:solidFill>
                <a:effectLst/>
                <a:latin typeface="+mn-lt"/>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FR" sz="1050" u="none" strike="noStrike" kern="1200" dirty="0">
                <a:solidFill>
                  <a:schemeClr val="tx1"/>
                </a:solidFill>
                <a:effectLst/>
                <a:latin typeface="+mn-lt"/>
                <a:ea typeface="+mn-ea"/>
                <a:cs typeface="+mn-cs"/>
              </a:rPr>
              <a:t>Baillat, L., Bauquier, C., Pannard, M., Piton, M., Denieul, C., Sevenne, M., Gerard, A., Mouline, M., Jean-Daubias, S., Jacob, G., &amp; Préau, M. (2024). </a:t>
            </a:r>
            <a:r>
              <a:rPr lang="fr-FR" sz="1050" b="1" u="none" strike="noStrike" kern="1200" dirty="0" err="1">
                <a:solidFill>
                  <a:schemeClr val="tx1"/>
                </a:solidFill>
                <a:effectLst/>
                <a:latin typeface="+mn-lt"/>
                <a:ea typeface="+mn-ea"/>
                <a:cs typeface="+mn-cs"/>
              </a:rPr>
              <a:t>Co-construire</a:t>
            </a:r>
            <a:r>
              <a:rPr lang="fr-FR" sz="1050" b="1" u="none" strike="noStrike" kern="1200" dirty="0">
                <a:solidFill>
                  <a:schemeClr val="tx1"/>
                </a:solidFill>
                <a:effectLst/>
                <a:latin typeface="+mn-lt"/>
                <a:ea typeface="+mn-ea"/>
                <a:cs typeface="+mn-cs"/>
              </a:rPr>
              <a:t> un projet de recherche en oncologie avec les personnes concernées : Retour d’expérience et leçons apprises</a:t>
            </a:r>
            <a:r>
              <a:rPr lang="fr-FR" sz="1050" u="none" strike="noStrike" kern="1200" dirty="0">
                <a:solidFill>
                  <a:schemeClr val="tx1"/>
                </a:solidFill>
                <a:effectLst/>
                <a:latin typeface="+mn-lt"/>
                <a:ea typeface="+mn-ea"/>
                <a:cs typeface="+mn-cs"/>
              </a:rPr>
              <a:t>. Sante publique (</a:t>
            </a:r>
            <a:r>
              <a:rPr lang="fr-FR" sz="1050" u="none" strike="noStrike" kern="1200" dirty="0" err="1">
                <a:solidFill>
                  <a:schemeClr val="tx1"/>
                </a:solidFill>
                <a:effectLst/>
                <a:latin typeface="+mn-lt"/>
                <a:ea typeface="+mn-ea"/>
                <a:cs typeface="+mn-cs"/>
              </a:rPr>
              <a:t>Vandoeuvre-les-Nancy</a:t>
            </a:r>
            <a:r>
              <a:rPr lang="fr-FR" sz="1050" u="none" strike="noStrike" kern="1200" dirty="0">
                <a:solidFill>
                  <a:schemeClr val="tx1"/>
                </a:solidFill>
                <a:effectLst/>
                <a:latin typeface="+mn-lt"/>
                <a:ea typeface="+mn-ea"/>
                <a:cs typeface="+mn-cs"/>
              </a:rPr>
              <a:t>, France), 35, 15‑19. </a:t>
            </a:r>
            <a:r>
              <a:rPr lang="fr-FR" sz="1050" u="none" strike="noStrike" kern="1200" dirty="0">
                <a:solidFill>
                  <a:schemeClr val="tx1"/>
                </a:solidFill>
                <a:effectLst/>
                <a:latin typeface="+mn-lt"/>
                <a:ea typeface="+mn-ea"/>
                <a:cs typeface="+mn-cs"/>
                <a:hlinkClick r:id="rId4"/>
              </a:rPr>
              <a:t>https://doi.org/10.3917/spub.hs2.2023.0015</a:t>
            </a:r>
            <a:endParaRPr lang="fr-FR" sz="105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Et </a:t>
            </a:r>
            <a:r>
              <a:rPr lang="fr-FR" b="1" dirty="0"/>
              <a:t>3 valorisations scientifiques écrites </a:t>
            </a:r>
            <a:r>
              <a:rPr lang="fr-FR" dirty="0"/>
              <a:t>(papiers) sont en cours de soumission, </a:t>
            </a:r>
            <a:r>
              <a:rPr lang="fr-FR" b="1" dirty="0"/>
              <a:t>2 sur le groupe IMPAQT</a:t>
            </a:r>
            <a:r>
              <a:rPr lang="fr-FR" dirty="0"/>
              <a:t> (formation) et </a:t>
            </a:r>
            <a:r>
              <a:rPr lang="fr-FR" b="1" dirty="0"/>
              <a:t>1 sur les résultats de la recherche </a:t>
            </a:r>
            <a:r>
              <a:rPr lang="fr-FR" dirty="0"/>
              <a:t>(prise en charge des troubles cognitifs)</a:t>
            </a:r>
          </a:p>
          <a:p>
            <a:endParaRPr lang="fr-FR" dirty="0"/>
          </a:p>
        </p:txBody>
      </p:sp>
      <p:sp>
        <p:nvSpPr>
          <p:cNvPr id="4" name="Espace réservé du numéro de diapositive 3"/>
          <p:cNvSpPr>
            <a:spLocks noGrp="1"/>
          </p:cNvSpPr>
          <p:nvPr>
            <p:ph type="sldNum" sz="quarter" idx="5"/>
          </p:nvPr>
        </p:nvSpPr>
        <p:spPr/>
        <p:txBody>
          <a:bodyPr/>
          <a:lstStyle/>
          <a:p>
            <a:fld id="{62052451-082F-448D-B532-AA9963159D22}" type="slidenum">
              <a:rPr lang="fr-FR" smtClean="0"/>
              <a:t>10</a:t>
            </a:fld>
            <a:endParaRPr lang="fr-FR"/>
          </a:p>
        </p:txBody>
      </p:sp>
    </p:spTree>
    <p:extLst>
      <p:ext uri="{BB962C8B-B14F-4D97-AF65-F5344CB8AC3E}">
        <p14:creationId xmlns:p14="http://schemas.microsoft.com/office/powerpoint/2010/main" val="2786880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Stéphanie</a:t>
            </a:r>
          </a:p>
          <a:p>
            <a:r>
              <a:rPr lang="fr-FR" b="1" dirty="0"/>
              <a:t>Pour conclure nous pouvons dire que </a:t>
            </a:r>
            <a:r>
              <a:rPr lang="fr-FR" dirty="0"/>
              <a:t>:</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dirty="0">
                <a:ea typeface="Times New Roman" panose="02020603050405020304" pitchFamily="18" charset="0"/>
                <a:cs typeface="Times New Roman" panose="02020603050405020304" pitchFamily="18" charset="0"/>
              </a:rPr>
              <a:t>Dans le contexte spécifique d’une recherche sur la communication soignant/soigné autour des troubles cognitifs liés aux traitements du cancer, leur participation est particulièrement pertinente, car elle permet de </a:t>
            </a:r>
            <a:r>
              <a:rPr lang="fr-FR" b="1" dirty="0">
                <a:solidFill>
                  <a:srgbClr val="6600FF"/>
                </a:solidFill>
                <a:ea typeface="Times New Roman" panose="02020603050405020304" pitchFamily="18" charset="0"/>
                <a:cs typeface="Times New Roman" panose="02020603050405020304" pitchFamily="18" charset="0"/>
              </a:rPr>
              <a:t>mieux comprendre les défis réels </a:t>
            </a:r>
            <a:r>
              <a:rPr lang="fr-FR" dirty="0">
                <a:ea typeface="Times New Roman" panose="02020603050405020304" pitchFamily="18" charset="0"/>
                <a:cs typeface="Times New Roman" panose="02020603050405020304" pitchFamily="18" charset="0"/>
              </a:rPr>
              <a:t>et </a:t>
            </a:r>
            <a:r>
              <a:rPr lang="fr-FR" b="1" dirty="0">
                <a:solidFill>
                  <a:srgbClr val="6600FF"/>
                </a:solidFill>
                <a:ea typeface="Times New Roman" panose="02020603050405020304" pitchFamily="18" charset="0"/>
                <a:cs typeface="Times New Roman" panose="02020603050405020304" pitchFamily="18" charset="0"/>
              </a:rPr>
              <a:t>d’identifier des solutions adaptées aux besoins de la communauté</a:t>
            </a:r>
            <a:r>
              <a:rPr lang="fr-FR" dirty="0">
                <a:ea typeface="Times New Roman" panose="02020603050405020304" pitchFamily="18" charset="0"/>
                <a:cs typeface="Times New Roman" panose="02020603050405020304" pitchFamily="18" charset="0"/>
              </a:rPr>
              <a:t>.</a:t>
            </a:r>
            <a:endParaRPr lang="fr-FR"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dirty="0">
                <a:ea typeface="Times New Roman" panose="02020603050405020304" pitchFamily="18" charset="0"/>
                <a:cs typeface="Times New Roman" panose="02020603050405020304" pitchFamily="18" charset="0"/>
              </a:rPr>
              <a:t>Leur contribution améliore la </a:t>
            </a:r>
            <a:r>
              <a:rPr lang="fr-FR" b="1" dirty="0">
                <a:solidFill>
                  <a:srgbClr val="00B0F0"/>
                </a:solidFill>
                <a:ea typeface="Times New Roman" panose="02020603050405020304" pitchFamily="18" charset="0"/>
                <a:cs typeface="Times New Roman" panose="02020603050405020304" pitchFamily="18" charset="0"/>
              </a:rPr>
              <a:t>compréhension</a:t>
            </a:r>
            <a:r>
              <a:rPr lang="fr-FR" dirty="0">
                <a:ea typeface="Times New Roman" panose="02020603050405020304" pitchFamily="18" charset="0"/>
                <a:cs typeface="Times New Roman" panose="02020603050405020304" pitchFamily="18" charset="0"/>
              </a:rPr>
              <a:t> entre soignants et patientes, tout en assurant que les </a:t>
            </a:r>
            <a:r>
              <a:rPr lang="fr-FR" b="1" dirty="0">
                <a:solidFill>
                  <a:srgbClr val="00B0F0"/>
                </a:solidFill>
                <a:ea typeface="Times New Roman" panose="02020603050405020304" pitchFamily="18" charset="0"/>
                <a:cs typeface="Times New Roman" panose="02020603050405020304" pitchFamily="18" charset="0"/>
              </a:rPr>
              <a:t>recommandations</a:t>
            </a:r>
            <a:r>
              <a:rPr lang="fr-FR" dirty="0">
                <a:ea typeface="Times New Roman" panose="02020603050405020304" pitchFamily="18" charset="0"/>
                <a:cs typeface="Times New Roman" panose="02020603050405020304" pitchFamily="18" charset="0"/>
              </a:rPr>
              <a:t> finales répondent aux </a:t>
            </a:r>
            <a:r>
              <a:rPr lang="fr-FR" b="1" dirty="0">
                <a:solidFill>
                  <a:srgbClr val="00B0F0"/>
                </a:solidFill>
                <a:ea typeface="Times New Roman" panose="02020603050405020304" pitchFamily="18" charset="0"/>
                <a:cs typeface="Times New Roman" panose="02020603050405020304" pitchFamily="18" charset="0"/>
              </a:rPr>
              <a:t>réalités vécues</a:t>
            </a:r>
            <a:r>
              <a:rPr lang="fr-FR" dirty="0">
                <a:ea typeface="Times New Roman" panose="02020603050405020304" pitchFamily="18" charset="0"/>
                <a:cs typeface="Times New Roman" panose="02020603050405020304" pitchFamily="18" charset="0"/>
              </a:rPr>
              <a:t>, renforçant ainsi </a:t>
            </a:r>
            <a:r>
              <a:rPr lang="fr-FR" b="1" dirty="0">
                <a:solidFill>
                  <a:srgbClr val="00B0F0"/>
                </a:solidFill>
                <a:ea typeface="Times New Roman" panose="02020603050405020304" pitchFamily="18" charset="0"/>
                <a:cs typeface="Times New Roman" panose="02020603050405020304" pitchFamily="18" charset="0"/>
              </a:rPr>
              <a:t>l’impact et l’utilité des résultats</a:t>
            </a:r>
            <a:r>
              <a:rPr lang="fr-FR" dirty="0">
                <a:ea typeface="Times New Roman" panose="02020603050405020304" pitchFamily="18" charset="0"/>
                <a:cs typeface="Times New Roman" panose="02020603050405020304" pitchFamily="18" charset="0"/>
              </a:rPr>
              <a:t>.</a:t>
            </a:r>
            <a:endParaRPr lang="fr-FR" dirty="0">
              <a:effectLst/>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2052451-082F-448D-B532-AA9963159D22}" type="slidenum">
              <a:rPr lang="fr-FR" smtClean="0"/>
              <a:t>11</a:t>
            </a:fld>
            <a:endParaRPr lang="fr-FR"/>
          </a:p>
        </p:txBody>
      </p:sp>
    </p:spTree>
    <p:extLst>
      <p:ext uri="{BB962C8B-B14F-4D97-AF65-F5344CB8AC3E}">
        <p14:creationId xmlns:p14="http://schemas.microsoft.com/office/powerpoint/2010/main" val="3634985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052451-082F-448D-B532-AA9963159D22}" type="slidenum">
              <a:rPr lang="fr-FR" smtClean="0"/>
              <a:t>12</a:t>
            </a:fld>
            <a:endParaRPr lang="fr-FR"/>
          </a:p>
        </p:txBody>
      </p:sp>
    </p:spTree>
    <p:extLst>
      <p:ext uri="{BB962C8B-B14F-4D97-AF65-F5344CB8AC3E}">
        <p14:creationId xmlns:p14="http://schemas.microsoft.com/office/powerpoint/2010/main" val="1533384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Stéphanie et Léa</a:t>
            </a:r>
          </a:p>
        </p:txBody>
      </p:sp>
      <p:sp>
        <p:nvSpPr>
          <p:cNvPr id="4" name="Espace réservé du numéro de diapositive 3"/>
          <p:cNvSpPr>
            <a:spLocks noGrp="1"/>
          </p:cNvSpPr>
          <p:nvPr>
            <p:ph type="sldNum" sz="quarter" idx="5"/>
          </p:nvPr>
        </p:nvSpPr>
        <p:spPr/>
        <p:txBody>
          <a:bodyPr/>
          <a:lstStyle/>
          <a:p>
            <a:fld id="{62052451-082F-448D-B532-AA9963159D22}" type="slidenum">
              <a:rPr lang="fr-FR" smtClean="0"/>
              <a:t>2</a:t>
            </a:fld>
            <a:endParaRPr lang="fr-FR"/>
          </a:p>
        </p:txBody>
      </p:sp>
    </p:spTree>
    <p:extLst>
      <p:ext uri="{BB962C8B-B14F-4D97-AF65-F5344CB8AC3E}">
        <p14:creationId xmlns:p14="http://schemas.microsoft.com/office/powerpoint/2010/main" val="254392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Courier New" panose="02070309020205020404" pitchFamily="49" charset="0"/>
              <a:buNone/>
            </a:pPr>
            <a:r>
              <a:rPr lang="fr-FR" sz="1200" b="1" kern="1200" dirty="0">
                <a:solidFill>
                  <a:schemeClr val="tx1"/>
                </a:solidFill>
                <a:effectLst/>
                <a:latin typeface="+mn-lt"/>
                <a:ea typeface="+mn-ea"/>
                <a:cs typeface="+mn-cs"/>
              </a:rPr>
              <a:t>Stéphanie</a:t>
            </a:r>
          </a:p>
          <a:p>
            <a:pPr marL="171450" indent="-171450">
              <a:buFont typeface="Courier New" panose="02070309020205020404" pitchFamily="49" charset="0"/>
              <a:buChar char="o"/>
            </a:pPr>
            <a:r>
              <a:rPr lang="fr-FR" sz="1200" kern="1200" dirty="0">
                <a:solidFill>
                  <a:schemeClr val="tx1"/>
                </a:solidFill>
                <a:effectLst/>
                <a:latin typeface="+mn-lt"/>
                <a:ea typeface="+mn-ea"/>
                <a:cs typeface="+mn-cs"/>
              </a:rPr>
              <a:t>Notre projet de recherche communautaire</a:t>
            </a:r>
            <a:r>
              <a:rPr lang="fr-FR" sz="1200" b="1" kern="1200" dirty="0">
                <a:solidFill>
                  <a:schemeClr val="tx1"/>
                </a:solidFill>
                <a:effectLst/>
                <a:latin typeface="+mn-lt"/>
                <a:ea typeface="+mn-ea"/>
                <a:cs typeface="+mn-cs"/>
              </a:rPr>
              <a:t> IMPAQT </a:t>
            </a:r>
            <a:r>
              <a:rPr lang="fr-FR" sz="1200" kern="1200" dirty="0">
                <a:solidFill>
                  <a:schemeClr val="tx1"/>
                </a:solidFill>
                <a:effectLst/>
                <a:latin typeface="+mn-lt"/>
                <a:ea typeface="+mn-ea"/>
                <a:cs typeface="+mn-cs"/>
              </a:rPr>
              <a:t>visait donc à </a:t>
            </a:r>
            <a:r>
              <a:rPr lang="fr-FR" sz="1200" b="1" kern="1200" dirty="0">
                <a:solidFill>
                  <a:schemeClr val="tx1"/>
                </a:solidFill>
                <a:effectLst/>
                <a:latin typeface="+mn-lt"/>
                <a:ea typeface="+mn-ea"/>
                <a:cs typeface="+mn-cs"/>
              </a:rPr>
              <a:t>impulser la participation des personnes atteintes de cancer</a:t>
            </a:r>
            <a:r>
              <a:rPr lang="fr-FR" sz="1200" kern="1200" dirty="0">
                <a:solidFill>
                  <a:schemeClr val="tx1"/>
                </a:solidFill>
                <a:effectLst/>
                <a:latin typeface="+mn-lt"/>
                <a:ea typeface="+mn-ea"/>
                <a:cs typeface="+mn-cs"/>
              </a:rPr>
              <a:t> dans la recherche sur le cancer notamment par </a:t>
            </a:r>
            <a:r>
              <a:rPr lang="fr-FR" sz="1200" b="1" kern="1200" dirty="0">
                <a:solidFill>
                  <a:schemeClr val="tx1"/>
                </a:solidFill>
                <a:effectLst/>
                <a:latin typeface="+mn-lt"/>
                <a:ea typeface="+mn-ea"/>
                <a:cs typeface="+mn-cs"/>
              </a:rPr>
              <a:t>la construction d’une</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communauté d’intérêts</a:t>
            </a:r>
            <a:r>
              <a:rPr lang="fr-FR" sz="1200" kern="1200" dirty="0">
                <a:solidFill>
                  <a:schemeClr val="tx1"/>
                </a:solidFill>
                <a:effectLst/>
                <a:latin typeface="+mn-lt"/>
                <a:ea typeface="+mn-ea"/>
                <a:cs typeface="+mn-cs"/>
              </a:rPr>
              <a:t> autour d’une </a:t>
            </a:r>
            <a:r>
              <a:rPr lang="fr-FR" sz="1200" b="1" kern="1200" dirty="0">
                <a:solidFill>
                  <a:schemeClr val="tx1"/>
                </a:solidFill>
                <a:effectLst/>
                <a:latin typeface="+mn-lt"/>
                <a:ea typeface="+mn-ea"/>
                <a:cs typeface="+mn-cs"/>
              </a:rPr>
              <a:t>collaboration égale entre patients et chercheuses</a:t>
            </a:r>
            <a:r>
              <a:rPr lang="fr-FR" sz="1200" kern="1200" dirty="0">
                <a:solidFill>
                  <a:schemeClr val="tx1"/>
                </a:solidFill>
                <a:effectLst/>
                <a:latin typeface="+mn-lt"/>
                <a:ea typeface="+mn-ea"/>
                <a:cs typeface="+mn-cs"/>
              </a:rPr>
              <a:t> et de </a:t>
            </a:r>
            <a:r>
              <a:rPr lang="fr-FR" sz="1200" b="1" kern="1200" dirty="0">
                <a:solidFill>
                  <a:schemeClr val="tx1"/>
                </a:solidFill>
                <a:effectLst/>
                <a:latin typeface="+mn-lt"/>
                <a:ea typeface="+mn-ea"/>
                <a:cs typeface="+mn-cs"/>
              </a:rPr>
              <a:t>coconstruire à long terme</a:t>
            </a:r>
            <a:r>
              <a:rPr lang="fr-FR" sz="1200" kern="1200" dirty="0">
                <a:solidFill>
                  <a:schemeClr val="tx1"/>
                </a:solidFill>
                <a:effectLst/>
                <a:latin typeface="+mn-lt"/>
                <a:ea typeface="+mn-ea"/>
                <a:cs typeface="+mn-cs"/>
              </a:rPr>
              <a:t> des projets de recherche communautaire.</a:t>
            </a:r>
          </a:p>
          <a:p>
            <a:pPr marL="171450" indent="-171450">
              <a:buFont typeface="Courier New" panose="02070309020205020404" pitchFamily="49" charset="0"/>
              <a:buChar char="o"/>
            </a:pPr>
            <a:r>
              <a:rPr lang="fr-FR" sz="1200" kern="1200" dirty="0">
                <a:solidFill>
                  <a:schemeClr val="tx1"/>
                </a:solidFill>
                <a:effectLst/>
                <a:latin typeface="+mn-lt"/>
                <a:ea typeface="+mn-ea"/>
                <a:cs typeface="+mn-cs"/>
              </a:rPr>
              <a:t>Pour se faire, nous nous sommes appuyées sur </a:t>
            </a:r>
            <a:r>
              <a:rPr lang="fr-FR" sz="1200" b="0" dirty="0"/>
              <a:t>la </a:t>
            </a:r>
            <a:r>
              <a:rPr lang="fr-FR" sz="1200" b="1" dirty="0"/>
              <a:t>plateforme de recherche collaborative </a:t>
            </a:r>
            <a:r>
              <a:rPr lang="fr-FR" sz="1200" b="1" dirty="0">
                <a:solidFill>
                  <a:schemeClr val="accent2"/>
                </a:solidFill>
              </a:rPr>
              <a:t>Les </a:t>
            </a:r>
            <a:r>
              <a:rPr lang="fr-FR" sz="1200" b="1" dirty="0" err="1">
                <a:solidFill>
                  <a:schemeClr val="accent2"/>
                </a:solidFill>
              </a:rPr>
              <a:t>Seintinelles</a:t>
            </a:r>
            <a:r>
              <a:rPr lang="fr-FR" sz="1200" b="0" dirty="0"/>
              <a:t>, qui vise à faire du lien entre les </a:t>
            </a:r>
            <a:r>
              <a:rPr lang="fr-FR" sz="1200" b="1" dirty="0"/>
              <a:t>équipes de recherche et les </a:t>
            </a:r>
            <a:r>
              <a:rPr lang="fr-FR" sz="1200" b="1" dirty="0" err="1"/>
              <a:t>citoyen</a:t>
            </a:r>
            <a:r>
              <a:rPr lang="fr-FR" sz="1200" b="1" dirty="0" err="1">
                <a:cs typeface="Times New Roman" panose="02020603050405020304" pitchFamily="18" charset="0"/>
              </a:rPr>
              <a:t>·nes</a:t>
            </a:r>
            <a:r>
              <a:rPr lang="fr-FR" sz="1200" b="1" dirty="0">
                <a:cs typeface="Times New Roman" panose="02020603050405020304" pitchFamily="18" charset="0"/>
              </a:rPr>
              <a:t> </a:t>
            </a:r>
            <a:r>
              <a:rPr lang="fr-FR" sz="1200" b="1" dirty="0" err="1">
                <a:cs typeface="Times New Roman" panose="02020603050405020304" pitchFamily="18" charset="0"/>
              </a:rPr>
              <a:t>concerné·es</a:t>
            </a:r>
            <a:r>
              <a:rPr lang="fr-FR" sz="1200" b="1" dirty="0">
                <a:cs typeface="Times New Roman" panose="02020603050405020304" pitchFamily="18" charset="0"/>
              </a:rPr>
              <a:t> </a:t>
            </a:r>
            <a:r>
              <a:rPr lang="fr-FR" sz="1200" b="0" dirty="0">
                <a:cs typeface="Times New Roman" panose="02020603050405020304" pitchFamily="18" charset="0"/>
              </a:rPr>
              <a:t>par la thématique du cancer</a:t>
            </a:r>
          </a:p>
          <a:p>
            <a:pPr marL="171450" indent="-171450">
              <a:buFont typeface="Courier New" panose="02070309020205020404" pitchFamily="49" charset="0"/>
              <a:buChar char="o"/>
            </a:pPr>
            <a:endParaRPr lang="fr-FR" sz="1200" b="0" dirty="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052451-082F-448D-B532-AA9963159D22}" type="slidenum">
              <a:rPr lang="fr-FR" smtClean="0"/>
              <a:t>3</a:t>
            </a:fld>
            <a:endParaRPr lang="fr-FR"/>
          </a:p>
        </p:txBody>
      </p:sp>
    </p:spTree>
    <p:extLst>
      <p:ext uri="{BB962C8B-B14F-4D97-AF65-F5344CB8AC3E}">
        <p14:creationId xmlns:p14="http://schemas.microsoft.com/office/powerpoint/2010/main" val="4179710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kern="1200" dirty="0">
                <a:solidFill>
                  <a:schemeClr val="tx1"/>
                </a:solidFill>
                <a:effectLst/>
                <a:latin typeface="+mn-lt"/>
                <a:ea typeface="+mn-ea"/>
                <a:cs typeface="+mn-cs"/>
              </a:rPr>
              <a:t>Stéphanie</a:t>
            </a:r>
          </a:p>
          <a:p>
            <a:pPr algn="just"/>
            <a:r>
              <a:rPr lang="fr-FR" sz="1200" kern="1200" dirty="0">
                <a:solidFill>
                  <a:schemeClr val="tx1"/>
                </a:solidFill>
                <a:effectLst/>
                <a:latin typeface="+mn-lt"/>
                <a:ea typeface="+mn-ea"/>
                <a:cs typeface="+mn-cs"/>
              </a:rPr>
              <a:t>1. </a:t>
            </a:r>
            <a:r>
              <a:rPr lang="fr-FR" dirty="0">
                <a:effectLst/>
              </a:rPr>
              <a:t>La </a:t>
            </a:r>
            <a:r>
              <a:rPr lang="fr-FR" b="1" dirty="0">
                <a:effectLst/>
              </a:rPr>
              <a:t>première phase du projet</a:t>
            </a:r>
            <a:r>
              <a:rPr lang="fr-FR" dirty="0">
                <a:effectLst/>
              </a:rPr>
              <a:t> a consisté en la réalisation en </a:t>
            </a:r>
            <a:r>
              <a:rPr lang="fr-FR" b="1" dirty="0">
                <a:effectLst/>
              </a:rPr>
              <a:t>2017</a:t>
            </a:r>
            <a:r>
              <a:rPr lang="fr-FR" dirty="0">
                <a:effectLst/>
              </a:rPr>
              <a:t> de </a:t>
            </a:r>
            <a:r>
              <a:rPr lang="fr-FR" b="1" dirty="0">
                <a:effectLst/>
              </a:rPr>
              <a:t>deux ateliers participatifs de recherche communautaire</a:t>
            </a:r>
            <a:r>
              <a:rPr lang="fr-FR" dirty="0">
                <a:effectLst/>
              </a:rPr>
              <a:t> visant à </a:t>
            </a:r>
            <a:r>
              <a:rPr lang="fr-FR" b="1" dirty="0">
                <a:effectLst/>
              </a:rPr>
              <a:t>évaluer la faisabilité et l’acceptabilité de dispositifs participatifs</a:t>
            </a:r>
            <a:r>
              <a:rPr lang="fr-FR" dirty="0">
                <a:effectLst/>
              </a:rPr>
              <a:t> auprès de </a:t>
            </a:r>
            <a:r>
              <a:rPr lang="fr-FR" b="1" dirty="0">
                <a:effectLst/>
              </a:rPr>
              <a:t>14</a:t>
            </a:r>
            <a:r>
              <a:rPr lang="fr-FR" dirty="0">
                <a:effectLst/>
              </a:rPr>
              <a:t> </a:t>
            </a:r>
            <a:r>
              <a:rPr lang="fr-FR" b="1" dirty="0">
                <a:effectLst/>
              </a:rPr>
              <a:t>femmes</a:t>
            </a:r>
            <a:r>
              <a:rPr lang="fr-FR" dirty="0">
                <a:effectLst/>
              </a:rPr>
              <a:t> membres des </a:t>
            </a:r>
            <a:r>
              <a:rPr lang="fr-FR" sz="1200" b="1" kern="1200" dirty="0" err="1">
                <a:solidFill>
                  <a:schemeClr val="tx1"/>
                </a:solidFill>
                <a:effectLst/>
                <a:latin typeface="+mn-lt"/>
                <a:ea typeface="+mn-ea"/>
                <a:cs typeface="+mn-cs"/>
              </a:rPr>
              <a:t>Seintinelles</a:t>
            </a:r>
            <a:r>
              <a:rPr lang="fr-FR" sz="1200" b="1" kern="1200" dirty="0">
                <a:solidFill>
                  <a:schemeClr val="tx1"/>
                </a:solidFill>
                <a:effectLst/>
                <a:latin typeface="+mn-lt"/>
                <a:ea typeface="+mn-ea"/>
                <a:cs typeface="+mn-cs"/>
              </a:rPr>
              <a:t> </a:t>
            </a:r>
            <a:r>
              <a:rPr lang="fr-FR" b="1" dirty="0">
                <a:effectLst/>
              </a:rPr>
              <a:t>inscrites</a:t>
            </a:r>
            <a:r>
              <a:rPr lang="fr-FR" dirty="0">
                <a:effectLst/>
              </a:rPr>
              <a:t> en tant que </a:t>
            </a:r>
            <a:r>
              <a:rPr lang="fr-FR" b="1" dirty="0">
                <a:effectLst/>
              </a:rPr>
              <a:t>volontaires</a:t>
            </a:r>
            <a:r>
              <a:rPr lang="fr-FR" dirty="0">
                <a:effectLst/>
              </a:rPr>
              <a:t>.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2. </a:t>
            </a:r>
            <a:r>
              <a:rPr lang="fr-FR" dirty="0">
                <a:effectLst/>
              </a:rPr>
              <a:t>A terme, les ateliers participatifs se sont avérés </a:t>
            </a:r>
            <a:r>
              <a:rPr lang="fr-FR" b="1" dirty="0">
                <a:effectLst/>
              </a:rPr>
              <a:t>faisables et acceptables</a:t>
            </a:r>
            <a:r>
              <a:rPr lang="fr-FR" dirty="0">
                <a:effectLst/>
              </a:rPr>
              <a:t>, et ont conduit en </a:t>
            </a:r>
            <a:r>
              <a:rPr lang="fr-FR" b="1" dirty="0">
                <a:effectLst/>
              </a:rPr>
              <a:t>2020</a:t>
            </a:r>
            <a:r>
              <a:rPr lang="fr-FR" dirty="0">
                <a:effectLst/>
              </a:rPr>
              <a:t> à </a:t>
            </a:r>
            <a:r>
              <a:rPr lang="fr-FR" b="1" dirty="0">
                <a:effectLst/>
              </a:rPr>
              <a:t>mettre en place concrètement</a:t>
            </a:r>
            <a:r>
              <a:rPr lang="fr-FR" dirty="0">
                <a:effectLst/>
              </a:rPr>
              <a:t> une </a:t>
            </a:r>
            <a:r>
              <a:rPr lang="fr-FR" b="1" dirty="0">
                <a:effectLst/>
              </a:rPr>
              <a:t>intervention de formation </a:t>
            </a:r>
            <a:r>
              <a:rPr lang="fr-FR" b="0" dirty="0">
                <a:effectLst/>
              </a:rPr>
              <a:t>où</a:t>
            </a:r>
            <a:r>
              <a:rPr lang="fr-FR" b="1" dirty="0">
                <a:effectLst/>
              </a:rPr>
              <a:t> 11 personnes ont recrutées</a:t>
            </a:r>
            <a:r>
              <a:rPr lang="fr-FR" dirty="0">
                <a:effectLst/>
              </a:rPr>
              <a:t> et </a:t>
            </a:r>
            <a:r>
              <a:rPr lang="fr-FR" b="1" dirty="0">
                <a:effectLst/>
              </a:rPr>
              <a:t>sélectionnées </a:t>
            </a:r>
            <a:r>
              <a:rPr lang="fr-FR" dirty="0">
                <a:effectLst/>
              </a:rPr>
              <a:t>via la plateforme </a:t>
            </a:r>
            <a:r>
              <a:rPr lang="fr-FR" dirty="0" err="1">
                <a:effectLst/>
              </a:rPr>
              <a:t>Seintinelles</a:t>
            </a:r>
            <a:r>
              <a:rPr lang="fr-FR" dirty="0">
                <a:effectLst/>
              </a:rPr>
              <a:t> ont exprimé leur souhait de participer à la première intervention de </a:t>
            </a:r>
            <a:r>
              <a:rPr lang="fr-FR" b="1" dirty="0">
                <a:effectLst/>
              </a:rPr>
              <a:t>formation « patient-chercheur »</a:t>
            </a:r>
            <a:r>
              <a:rPr lang="fr-FR" dirty="0">
                <a:effectLst/>
              </a:rPr>
              <a:t> du projet </a:t>
            </a:r>
            <a:r>
              <a:rPr lang="fr-FR" sz="1200" b="1" kern="1200" dirty="0">
                <a:solidFill>
                  <a:schemeClr val="tx1"/>
                </a:solidFill>
                <a:effectLst/>
                <a:latin typeface="+mn-lt"/>
                <a:ea typeface="+mn-ea"/>
                <a:cs typeface="+mn-cs"/>
              </a:rPr>
              <a:t>IMPAQT</a:t>
            </a:r>
            <a:r>
              <a:rPr lang="fr-FR" sz="1200" b="1" kern="1200" baseline="30000" dirty="0">
                <a:solidFill>
                  <a:schemeClr val="tx1"/>
                </a:solidFill>
                <a:effectLst/>
                <a:latin typeface="+mn-lt"/>
                <a:ea typeface="+mn-ea"/>
                <a:cs typeface="+mn-cs"/>
              </a:rPr>
              <a:t>3</a:t>
            </a:r>
            <a:r>
              <a:rPr lang="fr-FR" dirty="0">
                <a:effectLst/>
              </a:rPr>
              <a:t>. </a:t>
            </a:r>
            <a:r>
              <a:rPr lang="fr-FR" b="1" dirty="0">
                <a:effectLst/>
              </a:rPr>
              <a:t>La formation avait pour objectifs de :</a:t>
            </a:r>
            <a:endParaRPr lang="fr-FR" dirty="0">
              <a:effectLst/>
            </a:endParaRPr>
          </a:p>
          <a:p>
            <a:pPr marL="171450" lvl="0" indent="-171450" algn="just">
              <a:buFont typeface="Arial" panose="020B0604020202020204" pitchFamily="34" charset="0"/>
              <a:buChar char="•"/>
            </a:pPr>
            <a:r>
              <a:rPr lang="fr-FR" sz="1200" b="1" kern="1200" dirty="0">
                <a:solidFill>
                  <a:schemeClr val="tx1"/>
                </a:solidFill>
                <a:effectLst/>
                <a:latin typeface="+mn-lt"/>
                <a:ea typeface="+mn-ea"/>
                <a:cs typeface="+mn-cs"/>
              </a:rPr>
              <a:t>Délivrer des savoirs </a:t>
            </a:r>
            <a:r>
              <a:rPr lang="fr-FR" sz="1200" kern="1200" dirty="0">
                <a:solidFill>
                  <a:schemeClr val="tx1"/>
                </a:solidFill>
                <a:effectLst/>
                <a:latin typeface="+mn-lt"/>
                <a:ea typeface="+mn-ea"/>
                <a:cs typeface="+mn-cs"/>
              </a:rPr>
              <a:t>sur les </a:t>
            </a:r>
            <a:r>
              <a:rPr lang="fr-FR" sz="1200" b="1" kern="1200" dirty="0">
                <a:solidFill>
                  <a:schemeClr val="tx1"/>
                </a:solidFill>
                <a:effectLst/>
                <a:latin typeface="+mn-lt"/>
                <a:ea typeface="+mn-ea"/>
                <a:cs typeface="+mn-cs"/>
              </a:rPr>
              <a:t>étapes d’une étude de recherche</a:t>
            </a:r>
            <a:r>
              <a:rPr lang="fr-FR" sz="1200" kern="1200" dirty="0">
                <a:solidFill>
                  <a:schemeClr val="tx1"/>
                </a:solidFill>
                <a:effectLst/>
                <a:latin typeface="+mn-lt"/>
                <a:ea typeface="+mn-ea"/>
                <a:cs typeface="+mn-cs"/>
              </a:rPr>
              <a:t> afin de créer un </a:t>
            </a:r>
            <a:r>
              <a:rPr lang="fr-FR" sz="1200" b="1" kern="1200" dirty="0">
                <a:solidFill>
                  <a:schemeClr val="tx1"/>
                </a:solidFill>
                <a:effectLst/>
                <a:latin typeface="+mn-lt"/>
                <a:ea typeface="+mn-ea"/>
                <a:cs typeface="+mn-cs"/>
              </a:rPr>
              <a:t>partenariat solide et égal </a:t>
            </a:r>
            <a:r>
              <a:rPr lang="fr-FR" sz="1200" kern="1200" dirty="0">
                <a:solidFill>
                  <a:schemeClr val="tx1"/>
                </a:solidFill>
                <a:effectLst/>
                <a:latin typeface="+mn-lt"/>
                <a:ea typeface="+mn-ea"/>
                <a:cs typeface="+mn-cs"/>
              </a:rPr>
              <a:t>entre chercheuses et patients</a:t>
            </a:r>
          </a:p>
          <a:p>
            <a:pPr marL="171450" lvl="0" indent="-171450" algn="just">
              <a:buFont typeface="Arial" panose="020B0604020202020204" pitchFamily="34" charset="0"/>
              <a:buChar char="•"/>
            </a:pPr>
            <a:r>
              <a:rPr lang="fr-FR" sz="1200" b="1" kern="1200" dirty="0">
                <a:solidFill>
                  <a:schemeClr val="tx1"/>
                </a:solidFill>
                <a:effectLst/>
                <a:latin typeface="+mn-lt"/>
                <a:ea typeface="+mn-ea"/>
                <a:cs typeface="+mn-cs"/>
              </a:rPr>
              <a:t>De recueillir auprès des participants des thématiques de recherche </a:t>
            </a:r>
            <a:r>
              <a:rPr lang="fr-FR" sz="1200" kern="1200" dirty="0">
                <a:solidFill>
                  <a:schemeClr val="tx1"/>
                </a:solidFill>
                <a:effectLst/>
                <a:latin typeface="+mn-lt"/>
                <a:ea typeface="+mn-ea"/>
                <a:cs typeface="+mn-cs"/>
              </a:rPr>
              <a:t>à la fois </a:t>
            </a:r>
            <a:r>
              <a:rPr lang="fr-FR" sz="1200" b="1" kern="1200" dirty="0">
                <a:solidFill>
                  <a:schemeClr val="tx1"/>
                </a:solidFill>
                <a:effectLst/>
                <a:latin typeface="+mn-lt"/>
                <a:ea typeface="+mn-ea"/>
                <a:cs typeface="+mn-cs"/>
              </a:rPr>
              <a:t>pertinentes</a:t>
            </a:r>
            <a:r>
              <a:rPr lang="fr-FR" sz="1200" kern="1200" dirty="0">
                <a:solidFill>
                  <a:schemeClr val="tx1"/>
                </a:solidFill>
                <a:effectLst/>
                <a:latin typeface="+mn-lt"/>
                <a:ea typeface="+mn-ea"/>
                <a:cs typeface="+mn-cs"/>
              </a:rPr>
              <a:t> au regard de leur vécu et pouvant faire </a:t>
            </a:r>
            <a:r>
              <a:rPr lang="fr-FR" sz="1200" b="1" kern="1200" dirty="0">
                <a:solidFill>
                  <a:schemeClr val="tx1"/>
                </a:solidFill>
                <a:effectLst/>
                <a:latin typeface="+mn-lt"/>
                <a:ea typeface="+mn-ea"/>
                <a:cs typeface="+mn-cs"/>
              </a:rPr>
              <a:t>l’objet de recherche communautaire</a:t>
            </a:r>
            <a:r>
              <a:rPr lang="fr-FR" sz="1200" kern="1200" dirty="0">
                <a:solidFill>
                  <a:schemeClr val="tx1"/>
                </a:solidFill>
                <a:effectLst/>
                <a:latin typeface="+mn-lt"/>
                <a:ea typeface="+mn-ea"/>
                <a:cs typeface="+mn-cs"/>
              </a:rPr>
              <a:t>. </a:t>
            </a:r>
          </a:p>
          <a:p>
            <a:pPr marL="171450" lvl="0" indent="-171450" algn="just">
              <a:buFont typeface="Wingdings" panose="05000000000000000000" pitchFamily="2" charset="2"/>
              <a:buChar char="Ø"/>
            </a:pPr>
            <a:r>
              <a:rPr lang="fr-FR" sz="1200" kern="1200" dirty="0">
                <a:solidFill>
                  <a:schemeClr val="tx1"/>
                </a:solidFill>
                <a:effectLst/>
                <a:latin typeface="+mn-lt"/>
                <a:ea typeface="+mn-ea"/>
                <a:cs typeface="+mn-cs"/>
              </a:rPr>
              <a:t>Ainsi, ce sont </a:t>
            </a:r>
            <a:r>
              <a:rPr lang="fr-FR" sz="1200" b="1" u="sng" kern="1200" dirty="0">
                <a:solidFill>
                  <a:schemeClr val="tx1"/>
                </a:solidFill>
                <a:effectLst/>
                <a:latin typeface="+mn-lt"/>
                <a:ea typeface="+mn-ea"/>
                <a:cs typeface="+mn-cs"/>
              </a:rPr>
              <a:t>les troubles cognitifs liés aux traitements contre le cancer</a:t>
            </a:r>
            <a:r>
              <a:rPr lang="fr-FR" sz="1200" kern="1200" dirty="0">
                <a:solidFill>
                  <a:schemeClr val="tx1"/>
                </a:solidFill>
                <a:effectLst/>
                <a:latin typeface="+mn-lt"/>
                <a:ea typeface="+mn-ea"/>
                <a:cs typeface="+mn-cs"/>
              </a:rPr>
              <a:t> qui ont été retenus. </a:t>
            </a:r>
            <a:r>
              <a:rPr lang="fr-FR" dirty="0">
                <a:effectLst/>
              </a:rPr>
              <a:t>.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3. </a:t>
            </a:r>
            <a:r>
              <a:rPr lang="fr-FR" dirty="0">
                <a:effectLst/>
              </a:rPr>
              <a:t>L’engagement des participants et des chercheuses à </a:t>
            </a:r>
            <a:r>
              <a:rPr lang="fr-FR" b="1" dirty="0">
                <a:effectLst/>
              </a:rPr>
              <a:t>poursuivre le projet</a:t>
            </a:r>
            <a:r>
              <a:rPr lang="fr-FR" dirty="0">
                <a:effectLst/>
              </a:rPr>
              <a:t> s’est traduit par la formation du </a:t>
            </a:r>
            <a:r>
              <a:rPr lang="fr-FR" b="1" dirty="0">
                <a:effectLst/>
              </a:rPr>
              <a:t>groupe de recherche IMPAQT </a:t>
            </a:r>
            <a:r>
              <a:rPr lang="fr-FR" dirty="0">
                <a:effectLst/>
              </a:rPr>
              <a:t>–</a:t>
            </a:r>
            <a:r>
              <a:rPr lang="fr-FR" b="1" dirty="0">
                <a:effectLst/>
              </a:rPr>
              <a:t> </a:t>
            </a:r>
            <a:r>
              <a:rPr lang="fr-FR" dirty="0">
                <a:effectLst/>
              </a:rPr>
              <a:t>composé à ce jour de 4 chercheuses en SHS et de 6 femmes (ayant été) atteintes de cancer. Le </a:t>
            </a:r>
            <a:r>
              <a:rPr lang="fr-FR" b="1" dirty="0">
                <a:effectLst/>
              </a:rPr>
              <a:t>travail collaboratif</a:t>
            </a:r>
            <a:r>
              <a:rPr lang="fr-FR" dirty="0">
                <a:effectLst/>
              </a:rPr>
              <a:t> du groupe a permis de </a:t>
            </a:r>
            <a:r>
              <a:rPr lang="fr-FR" b="1" dirty="0">
                <a:effectLst/>
              </a:rPr>
              <a:t>coconstruire le projet de recherche communautaire </a:t>
            </a:r>
            <a:r>
              <a:rPr lang="fr-FR" sz="1200" b="1" kern="1200" dirty="0">
                <a:solidFill>
                  <a:schemeClr val="tx1"/>
                </a:solidFill>
                <a:effectLst/>
                <a:latin typeface="+mn-lt"/>
                <a:ea typeface="+mn-ea"/>
                <a:cs typeface="+mn-cs"/>
              </a:rPr>
              <a:t>Perce-neige</a:t>
            </a:r>
            <a:r>
              <a:rPr lang="fr-FR" dirty="0">
                <a:effectLst/>
              </a:rPr>
              <a:t> en </a:t>
            </a:r>
            <a:r>
              <a:rPr lang="fr-FR" b="1" dirty="0">
                <a:effectLst/>
              </a:rPr>
              <a:t>2021</a:t>
            </a:r>
            <a:r>
              <a:rPr lang="fr-FR" dirty="0">
                <a:effectLst/>
              </a:rPr>
              <a:t>. et le </a:t>
            </a:r>
            <a:r>
              <a:rPr lang="fr-FR" b="1" dirty="0">
                <a:effectLst/>
              </a:rPr>
              <a:t>projet Ancolies</a:t>
            </a:r>
            <a:r>
              <a:rPr lang="fr-FR" dirty="0">
                <a:effectLst/>
              </a:rPr>
              <a:t> en </a:t>
            </a:r>
            <a:r>
              <a:rPr lang="fr-FR" b="1" dirty="0">
                <a:effectLst/>
              </a:rPr>
              <a:t>2022</a:t>
            </a:r>
            <a:r>
              <a:rPr lang="fr-FR" dirty="0">
                <a:effectLst/>
              </a:rPr>
              <a:t>.</a:t>
            </a:r>
          </a:p>
          <a:p>
            <a:endParaRPr lang="fr-FR" dirty="0"/>
          </a:p>
        </p:txBody>
      </p:sp>
      <p:sp>
        <p:nvSpPr>
          <p:cNvPr id="4" name="Espace réservé du numéro de diapositive 3"/>
          <p:cNvSpPr>
            <a:spLocks noGrp="1"/>
          </p:cNvSpPr>
          <p:nvPr>
            <p:ph type="sldNum" sz="quarter" idx="5"/>
          </p:nvPr>
        </p:nvSpPr>
        <p:spPr/>
        <p:txBody>
          <a:bodyPr/>
          <a:lstStyle/>
          <a:p>
            <a:fld id="{62052451-082F-448D-B532-AA9963159D22}" type="slidenum">
              <a:rPr lang="fr-FR" smtClean="0"/>
              <a:t>4</a:t>
            </a:fld>
            <a:endParaRPr lang="fr-FR"/>
          </a:p>
        </p:txBody>
      </p:sp>
    </p:spTree>
    <p:extLst>
      <p:ext uri="{BB962C8B-B14F-4D97-AF65-F5344CB8AC3E}">
        <p14:creationId xmlns:p14="http://schemas.microsoft.com/office/powerpoint/2010/main" val="1398088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Aujourd’hui nous allons nous intéresser au projet Perce-neige qui comprend</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deux objectifs</a:t>
            </a:r>
            <a:r>
              <a:rPr lang="fr-FR" sz="1200" kern="1200" dirty="0">
                <a:solidFill>
                  <a:schemeClr val="tx1"/>
                </a:solidFill>
                <a:effectLst/>
                <a:latin typeface="+mn-lt"/>
                <a:ea typeface="+mn-ea"/>
                <a:cs typeface="+mn-cs"/>
              </a:rPr>
              <a:t> :</a:t>
            </a:r>
          </a:p>
          <a:p>
            <a:pPr marL="171450" lvl="0" indent="-171450" algn="just">
              <a:buFont typeface="Arial" panose="020B0604020202020204" pitchFamily="34" charset="0"/>
              <a:buChar char="•"/>
            </a:pPr>
            <a:r>
              <a:rPr lang="fr-FR" sz="1200" b="1" kern="1200" dirty="0">
                <a:solidFill>
                  <a:schemeClr val="tx1"/>
                </a:solidFill>
                <a:effectLst/>
                <a:latin typeface="+mn-lt"/>
                <a:ea typeface="+mn-ea"/>
                <a:cs typeface="+mn-cs"/>
              </a:rPr>
              <a:t>L’objectif n°1</a:t>
            </a:r>
            <a:r>
              <a:rPr lang="fr-FR" sz="1200" kern="1200" dirty="0">
                <a:solidFill>
                  <a:schemeClr val="tx1"/>
                </a:solidFill>
                <a:effectLst/>
                <a:latin typeface="+mn-lt"/>
                <a:ea typeface="+mn-ea"/>
                <a:cs typeface="+mn-cs"/>
              </a:rPr>
              <a:t> visait à interroger la (</a:t>
            </a:r>
            <a:r>
              <a:rPr lang="fr-FR" sz="1200" kern="1200" dirty="0" err="1">
                <a:solidFill>
                  <a:schemeClr val="tx1"/>
                </a:solidFill>
                <a:effectLst/>
                <a:latin typeface="+mn-lt"/>
                <a:ea typeface="+mn-ea"/>
                <a:cs typeface="+mn-cs"/>
              </a:rPr>
              <a:t>mé</a:t>
            </a:r>
            <a:r>
              <a:rPr lang="fr-FR" sz="1200" kern="1200" dirty="0">
                <a:solidFill>
                  <a:schemeClr val="tx1"/>
                </a:solidFill>
                <a:effectLst/>
                <a:latin typeface="+mn-lt"/>
                <a:ea typeface="+mn-ea"/>
                <a:cs typeface="+mn-cs"/>
              </a:rPr>
              <a:t>)connaissance des soignants concernant les conséquences des traitements du cancer sur le plan cognitif​ par la réalisation </a:t>
            </a:r>
            <a:r>
              <a:rPr lang="fr-FR" sz="1200" b="1" kern="1200" dirty="0">
                <a:solidFill>
                  <a:schemeClr val="tx1"/>
                </a:solidFill>
                <a:effectLst/>
                <a:latin typeface="+mn-lt"/>
                <a:ea typeface="+mn-ea"/>
                <a:cs typeface="+mn-cs"/>
              </a:rPr>
              <a:t>d’entretiens individuels</a:t>
            </a:r>
            <a:r>
              <a:rPr lang="fr-FR" sz="1200" kern="1200" dirty="0">
                <a:solidFill>
                  <a:schemeClr val="tx1"/>
                </a:solidFill>
                <a:effectLst/>
                <a:latin typeface="+mn-lt"/>
                <a:ea typeface="+mn-ea"/>
                <a:cs typeface="+mn-cs"/>
              </a:rPr>
              <a:t> semi-directifs auprès d’oncologues et d’infirmières en oncologie. </a:t>
            </a:r>
          </a:p>
          <a:p>
            <a:pPr marL="171450" lvl="0" indent="-171450" algn="just">
              <a:buFont typeface="Arial" panose="020B0604020202020204" pitchFamily="34" charset="0"/>
              <a:buChar char="•"/>
            </a:pPr>
            <a:r>
              <a:rPr lang="fr-FR" sz="1200" b="1" kern="1200" dirty="0">
                <a:solidFill>
                  <a:schemeClr val="tx1"/>
                </a:solidFill>
                <a:effectLst/>
                <a:latin typeface="+mn-lt"/>
                <a:ea typeface="+mn-ea"/>
                <a:cs typeface="+mn-cs"/>
              </a:rPr>
              <a:t>L’objectif n°2</a:t>
            </a:r>
            <a:r>
              <a:rPr lang="fr-FR" sz="1200" kern="1200" dirty="0">
                <a:solidFill>
                  <a:schemeClr val="tx1"/>
                </a:solidFill>
                <a:effectLst/>
                <a:latin typeface="+mn-lt"/>
                <a:ea typeface="+mn-ea"/>
                <a:cs typeface="+mn-cs"/>
              </a:rPr>
              <a:t> consistait à </a:t>
            </a:r>
            <a:r>
              <a:rPr lang="fr-FR" sz="1200" b="1" kern="1200" dirty="0">
                <a:solidFill>
                  <a:schemeClr val="tx1"/>
                </a:solidFill>
                <a:effectLst/>
                <a:latin typeface="+mn-lt"/>
                <a:ea typeface="+mn-ea"/>
                <a:cs typeface="+mn-cs"/>
              </a:rPr>
              <a:t>évaluer le processus de co-construction de la démarche communautaire au sein du groupe IMPAQT</a:t>
            </a:r>
            <a:r>
              <a:rPr lang="fr-FR" sz="1200" kern="1200" dirty="0">
                <a:solidFill>
                  <a:schemeClr val="tx1"/>
                </a:solidFill>
                <a:effectLst/>
                <a:latin typeface="+mn-lt"/>
                <a:ea typeface="+mn-ea"/>
                <a:cs typeface="+mn-cs"/>
              </a:rPr>
              <a:t> sur la base </a:t>
            </a:r>
            <a:r>
              <a:rPr lang="fr-FR" sz="1200" b="1" kern="1200" dirty="0">
                <a:solidFill>
                  <a:schemeClr val="tx1"/>
                </a:solidFill>
                <a:effectLst/>
                <a:latin typeface="+mn-lt"/>
                <a:ea typeface="+mn-ea"/>
                <a:cs typeface="+mn-cs"/>
              </a:rPr>
              <a:t>d’outils collectivement élaborés</a:t>
            </a:r>
            <a:r>
              <a:rPr lang="fr-FR" sz="1200" kern="1200" dirty="0">
                <a:solidFill>
                  <a:schemeClr val="tx1"/>
                </a:solidFill>
                <a:effectLst/>
                <a:latin typeface="+mn-lt"/>
                <a:ea typeface="+mn-ea"/>
                <a:cs typeface="+mn-cs"/>
              </a:rPr>
              <a:t>. </a:t>
            </a:r>
          </a:p>
          <a:p>
            <a:pPr marL="171450" lvl="0" indent="-171450" algn="just">
              <a:buFont typeface="Wingdings" panose="05000000000000000000" pitchFamily="2" charset="2"/>
              <a:buChar char="Ø"/>
            </a:pPr>
            <a:r>
              <a:rPr lang="fr-FR" sz="1200" kern="1200" dirty="0">
                <a:solidFill>
                  <a:schemeClr val="tx1"/>
                </a:solidFill>
                <a:effectLst/>
                <a:latin typeface="+mn-lt"/>
                <a:ea typeface="+mn-ea"/>
                <a:cs typeface="+mn-cs"/>
              </a:rPr>
              <a:t>Les </a:t>
            </a:r>
            <a:r>
              <a:rPr lang="fr-FR" sz="1200" b="1" kern="1200" dirty="0">
                <a:solidFill>
                  <a:schemeClr val="tx1"/>
                </a:solidFill>
                <a:effectLst/>
                <a:latin typeface="+mn-lt"/>
                <a:ea typeface="+mn-ea"/>
                <a:cs typeface="+mn-cs"/>
              </a:rPr>
              <a:t>perspectives</a:t>
            </a:r>
            <a:r>
              <a:rPr lang="fr-FR" sz="1200" kern="1200" dirty="0">
                <a:solidFill>
                  <a:schemeClr val="tx1"/>
                </a:solidFill>
                <a:effectLst/>
                <a:latin typeface="+mn-lt"/>
                <a:ea typeface="+mn-ea"/>
                <a:cs typeface="+mn-cs"/>
              </a:rPr>
              <a:t> relatives à l’objectif de cette étude sont </a:t>
            </a:r>
            <a:r>
              <a:rPr lang="fr-FR" sz="1200" b="1" kern="1200" dirty="0">
                <a:solidFill>
                  <a:schemeClr val="tx1"/>
                </a:solidFill>
                <a:effectLst/>
                <a:latin typeface="+mn-lt"/>
                <a:ea typeface="+mn-ea"/>
                <a:cs typeface="+mn-cs"/>
              </a:rPr>
              <a:t>d’optimiser l’implication des patientes</a:t>
            </a:r>
            <a:r>
              <a:rPr lang="fr-FR" sz="1200" kern="1200" dirty="0">
                <a:solidFill>
                  <a:schemeClr val="tx1"/>
                </a:solidFill>
                <a:effectLst/>
                <a:latin typeface="+mn-lt"/>
                <a:ea typeface="+mn-ea"/>
                <a:cs typeface="+mn-cs"/>
              </a:rPr>
              <a:t> dans les projets de recherche </a:t>
            </a:r>
            <a:r>
              <a:rPr lang="fr-FR" sz="1200" b="1" kern="1200" dirty="0">
                <a:solidFill>
                  <a:schemeClr val="tx1"/>
                </a:solidFill>
                <a:effectLst/>
                <a:latin typeface="+mn-lt"/>
                <a:ea typeface="+mn-ea"/>
                <a:cs typeface="+mn-cs"/>
              </a:rPr>
              <a:t>visant à améliorer la qualité de vie</a:t>
            </a:r>
            <a:r>
              <a:rPr lang="fr-FR" sz="1200" kern="1200" dirty="0">
                <a:solidFill>
                  <a:schemeClr val="tx1"/>
                </a:solidFill>
                <a:effectLst/>
                <a:latin typeface="+mn-lt"/>
                <a:ea typeface="+mn-ea"/>
                <a:cs typeface="+mn-cs"/>
              </a:rPr>
              <a:t> des personnes (ayant été) atteintes de cancer.</a:t>
            </a:r>
          </a:p>
          <a:p>
            <a:endParaRPr lang="fr-FR" dirty="0"/>
          </a:p>
        </p:txBody>
      </p:sp>
      <p:sp>
        <p:nvSpPr>
          <p:cNvPr id="4" name="Espace réservé du numéro de diapositive 3"/>
          <p:cNvSpPr>
            <a:spLocks noGrp="1"/>
          </p:cNvSpPr>
          <p:nvPr>
            <p:ph type="sldNum" sz="quarter" idx="5"/>
          </p:nvPr>
        </p:nvSpPr>
        <p:spPr/>
        <p:txBody>
          <a:bodyPr/>
          <a:lstStyle/>
          <a:p>
            <a:fld id="{62052451-082F-448D-B532-AA9963159D22}" type="slidenum">
              <a:rPr lang="fr-FR" smtClean="0"/>
              <a:t>5</a:t>
            </a:fld>
            <a:endParaRPr lang="fr-FR"/>
          </a:p>
        </p:txBody>
      </p:sp>
    </p:spTree>
    <p:extLst>
      <p:ext uri="{BB962C8B-B14F-4D97-AF65-F5344CB8AC3E}">
        <p14:creationId xmlns:p14="http://schemas.microsoft.com/office/powerpoint/2010/main" val="3894647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dirty="0"/>
              <a:t>Nous vous présentons </a:t>
            </a:r>
            <a:r>
              <a:rPr lang="fr-FR" b="1" dirty="0"/>
              <a:t>les résultats de l’objectif n°1</a:t>
            </a:r>
            <a:r>
              <a:rPr lang="fr-FR" b="0" dirty="0"/>
              <a:t>, au sujet </a:t>
            </a:r>
            <a:r>
              <a:rPr lang="fr-FR" b="1" dirty="0"/>
              <a:t>des</a:t>
            </a:r>
            <a:r>
              <a:rPr lang="fr-FR" sz="1200" b="1" dirty="0"/>
              <a:t> pratiques de communication des soignants </a:t>
            </a:r>
            <a:r>
              <a:rPr lang="fr-FR" sz="1200" b="0" dirty="0"/>
              <a:t>auprès de leurs patients</a:t>
            </a:r>
            <a:r>
              <a:rPr lang="fr-FR" sz="1200" dirty="0">
                <a:solidFill>
                  <a:srgbClr val="7030A0"/>
                </a:solidFill>
                <a:cs typeface="Cardo Bold"/>
              </a:rPr>
              <a:t> </a:t>
            </a:r>
            <a:r>
              <a:rPr lang="fr-FR" sz="1200" b="0" dirty="0">
                <a:cs typeface="Cardo Bold"/>
              </a:rPr>
              <a:t>concernant les </a:t>
            </a:r>
            <a:r>
              <a:rPr lang="fr-FR" sz="1200" b="1" dirty="0">
                <a:cs typeface="Cardo Bold"/>
              </a:rPr>
              <a:t>troubles cognitifs </a:t>
            </a:r>
            <a:r>
              <a:rPr lang="fr-FR" sz="1200" b="0" dirty="0">
                <a:cs typeface="Cardo Bold"/>
              </a:rPr>
              <a:t>successifs aux traitements du cancer </a:t>
            </a:r>
            <a:r>
              <a:rPr lang="fr-FR"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1" dirty="0"/>
              <a:t>Barrières à la communication sur les troubles cognitifs</a:t>
            </a:r>
            <a:r>
              <a:rPr lang="fr-FR" dirty="0"/>
              <a:t> : Bien que les soignants reconnaissent que les troubles cognitifs font partie des effets secondaires, ils adoptent souvent des stratégies pour éviter d’aborder ce sujet de manière directe, par incertitude ou crainte d’alarmer les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1" dirty="0"/>
              <a:t>Manque de ressources et contraintes de temps</a:t>
            </a:r>
            <a:r>
              <a:rPr lang="fr-FR" dirty="0"/>
              <a:t> : Le manque de ressources disponibles pour traiter les troubles cognitifs et la pression temporelle limitent les possibilités de fournir une prise en charge adéquate et d’aborder ce sujet avec les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1" dirty="0"/>
              <a:t>Incitation à la communication par les patients</a:t>
            </a:r>
            <a:r>
              <a:rPr lang="fr-FR" dirty="0"/>
              <a:t> : La discussion sur les troubles cognitifs est souvent amorcée seulement si le patient mentionne lui-même des symptômes, les soignants craignant d’induire des inquiétudes si le patient ne rapporte rien.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1" dirty="0"/>
              <a:t>Manque de connaissances et sentiment d’incompétence</a:t>
            </a:r>
            <a:r>
              <a:rPr lang="fr-FR" dirty="0"/>
              <a:t> : Les soignants ressentent une illégitimité à aborder ce sujet en raison de lacunes dans leurs connaissances et compétences, ce qui freine leur capacité à en parler ouvertement avec les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1" dirty="0"/>
              <a:t>Disparités en fonction du profil des patients</a:t>
            </a:r>
            <a:r>
              <a:rPr lang="fr-FR" dirty="0"/>
              <a:t> : Les soignants communiquent différemment selon le profil du patient (âge, pronostic, niveau socio-éducatif), les patients jeunes ou de catégories socio-professionnelles élevées recevant plus d’informations sur les troubles cognitifs.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1" dirty="0"/>
              <a:t>Enjeux émotionnels</a:t>
            </a:r>
            <a:r>
              <a:rPr lang="fr-FR" dirty="0"/>
              <a:t> : La communication sur les troubles cognitifs est perçue comme émotionnellement chargée, à la fois pour les soignants et les patients, ce qui renforce la tendance à éviter le sujet.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p>
        </p:txBody>
      </p:sp>
      <p:sp>
        <p:nvSpPr>
          <p:cNvPr id="4" name="Espace réservé du numéro de diapositive 3"/>
          <p:cNvSpPr>
            <a:spLocks noGrp="1"/>
          </p:cNvSpPr>
          <p:nvPr>
            <p:ph type="sldNum" sz="quarter" idx="5"/>
          </p:nvPr>
        </p:nvSpPr>
        <p:spPr/>
        <p:txBody>
          <a:bodyPr/>
          <a:lstStyle/>
          <a:p>
            <a:fld id="{62052451-082F-448D-B532-AA9963159D22}" type="slidenum">
              <a:rPr lang="fr-FR" smtClean="0"/>
              <a:t>6</a:t>
            </a:fld>
            <a:endParaRPr lang="fr-FR"/>
          </a:p>
        </p:txBody>
      </p:sp>
    </p:spTree>
    <p:extLst>
      <p:ext uri="{BB962C8B-B14F-4D97-AF65-F5344CB8AC3E}">
        <p14:creationId xmlns:p14="http://schemas.microsoft.com/office/powerpoint/2010/main" val="505411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b="1" dirty="0"/>
              <a:t>Finalement, les principales conclusions sont :</a:t>
            </a:r>
          </a:p>
          <a:p>
            <a:pPr marL="171450" indent="-171450">
              <a:buFont typeface="Arial" panose="020B0604020202020204" pitchFamily="34" charset="0"/>
              <a:buChar char="•"/>
            </a:pPr>
            <a:r>
              <a:rPr lang="fr-FR" b="1" dirty="0"/>
              <a:t>Il existe des difficultés de communication sur les troubles cognitifs</a:t>
            </a:r>
            <a:r>
              <a:rPr lang="fr-FR" dirty="0"/>
              <a:t> : Les soignants éprouvent des obstacles à communiquer de manière ouverte et transparente sur les troubles cognitifs liés aux traitements du cancer, en raison de l’incertitude, du manque de ressources et des enjeux émotionnels.</a:t>
            </a:r>
          </a:p>
          <a:p>
            <a:pPr marL="171450" indent="-171450">
              <a:buFont typeface="Arial" panose="020B0604020202020204" pitchFamily="34" charset="0"/>
              <a:buChar char="•"/>
            </a:pPr>
            <a:r>
              <a:rPr lang="fr-FR" b="1" dirty="0"/>
              <a:t>Il apparait un impact des émotions sur la communication</a:t>
            </a:r>
            <a:r>
              <a:rPr lang="fr-FR" dirty="0"/>
              <a:t> : Les troubles cognitifs suscitent des émotions spécifiques, tant chez les soignants que chez les patients, créant un stress supplémentaire qui rend la communication plus délicate par rapport à d'autres effets secondaires.</a:t>
            </a:r>
          </a:p>
          <a:p>
            <a:endParaRPr lang="fr-FR" dirty="0"/>
          </a:p>
          <a:p>
            <a:r>
              <a:rPr lang="fr-FR" b="1" dirty="0"/>
              <a:t>Notre étude à permis de fournir plusieurs recommandations </a:t>
            </a:r>
            <a:r>
              <a:rPr lang="fr-FR" dirty="0"/>
              <a:t>: </a:t>
            </a:r>
          </a:p>
          <a:p>
            <a:pPr marL="171450" indent="-171450">
              <a:buFont typeface="Arial" panose="020B0604020202020204" pitchFamily="34" charset="0"/>
              <a:buChar char="•"/>
            </a:pPr>
            <a:r>
              <a:rPr kumimoji="0" lang="fr-FR" altLang="fr-FR" sz="1200" b="1" i="0" u="none" strike="noStrike" cap="none" normalizeH="0" baseline="0" dirty="0">
                <a:ln>
                  <a:noFill/>
                </a:ln>
                <a:solidFill>
                  <a:schemeClr val="tx1"/>
                </a:solidFill>
                <a:effectLst/>
                <a:latin typeface="Arial" panose="020B0604020202020204" pitchFamily="34" charset="0"/>
              </a:rPr>
              <a:t>Des recommandations pour la f</a:t>
            </a:r>
            <a:r>
              <a:rPr lang="fr-FR" b="1" dirty="0"/>
              <a:t>ormation des soignants</a:t>
            </a:r>
            <a:r>
              <a:rPr lang="fr-FR" dirty="0"/>
              <a:t> : </a:t>
            </a:r>
            <a:r>
              <a:rPr kumimoji="0" lang="fr-FR" altLang="fr-FR" sz="1200" b="0" i="0" u="none" strike="noStrike" cap="none" normalizeH="0" baseline="0" dirty="0">
                <a:ln>
                  <a:noFill/>
                </a:ln>
                <a:solidFill>
                  <a:schemeClr val="tx1"/>
                </a:solidFill>
                <a:effectLst/>
                <a:latin typeface="Arial" panose="020B0604020202020204" pitchFamily="34" charset="0"/>
              </a:rPr>
              <a:t>Il est essentiel d’améliorer les formations en communication oncologique et </a:t>
            </a:r>
            <a:r>
              <a:rPr lang="fr-FR" dirty="0"/>
              <a:t>d'intégrer davantage </a:t>
            </a:r>
            <a:r>
              <a:rPr kumimoji="0" lang="fr-FR" altLang="fr-FR" sz="1200" b="0" i="0" u="none" strike="noStrike" cap="none" normalizeH="0" baseline="0" dirty="0">
                <a:ln>
                  <a:noFill/>
                </a:ln>
                <a:solidFill>
                  <a:schemeClr val="tx1"/>
                </a:solidFill>
                <a:effectLst/>
                <a:latin typeface="Arial" panose="020B0604020202020204" pitchFamily="34" charset="0"/>
              </a:rPr>
              <a:t>les dimensions émotionnelles (</a:t>
            </a:r>
            <a:r>
              <a:rPr lang="fr-FR" dirty="0"/>
              <a:t>gestion des émotions) dans les programmes de formation en oncologie pour améliorer la communication sur les troubles cognitifs et réduire le stress associé à ce sujet, et in fine, </a:t>
            </a:r>
            <a:r>
              <a:rPr kumimoji="0" lang="fr-FR" altLang="fr-FR" sz="1200" b="0" i="0" u="none" strike="noStrike" cap="none" normalizeH="0" baseline="0" dirty="0">
                <a:ln>
                  <a:noFill/>
                </a:ln>
                <a:solidFill>
                  <a:schemeClr val="tx1"/>
                </a:solidFill>
                <a:effectLst/>
                <a:latin typeface="Arial" panose="020B0604020202020204" pitchFamily="34" charset="0"/>
              </a:rPr>
              <a:t>d'améliorer la qualité de la prise en charge des patients</a:t>
            </a:r>
          </a:p>
          <a:p>
            <a:pPr marL="171450" indent="-171450">
              <a:buFont typeface="Arial" panose="020B0604020202020204" pitchFamily="34" charset="0"/>
              <a:buChar char="•"/>
            </a:pPr>
            <a:r>
              <a:rPr lang="fr-FR" b="1" dirty="0"/>
              <a:t>Le développement de stratégies adaptées et la n</a:t>
            </a:r>
            <a:r>
              <a:rPr kumimoji="0" lang="fr-FR" altLang="fr-FR" sz="1200" b="1" i="0" u="none" strike="noStrike" cap="none" normalizeH="0" baseline="0" dirty="0">
                <a:ln>
                  <a:noFill/>
                </a:ln>
                <a:solidFill>
                  <a:schemeClr val="tx1"/>
                </a:solidFill>
                <a:effectLst/>
                <a:latin typeface="Arial" panose="020B0604020202020204" pitchFamily="34" charset="0"/>
              </a:rPr>
              <a:t>écessité de ressources </a:t>
            </a:r>
            <a:r>
              <a:rPr lang="fr-FR" dirty="0"/>
              <a:t>: Les soignants doivent être accompagnés dans le développement de stratégies de prise en charge mieux adaptées aux besoins des patients, prenant en compte leurs contraintes liées à leur identité professionnelle, au profil des patients, et à l’indisponibilité des ressources.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62052451-082F-448D-B532-AA9963159D22}" type="slidenum">
              <a:rPr lang="fr-FR" smtClean="0"/>
              <a:t>7</a:t>
            </a:fld>
            <a:endParaRPr lang="fr-FR"/>
          </a:p>
        </p:txBody>
      </p:sp>
    </p:spTree>
    <p:extLst>
      <p:ext uri="{BB962C8B-B14F-4D97-AF65-F5344CB8AC3E}">
        <p14:creationId xmlns:p14="http://schemas.microsoft.com/office/powerpoint/2010/main" val="848594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1" dirty="0"/>
              <a:t>=&gt; Fruit d’une collaboration continue des membres du groupe IMPAQT </a:t>
            </a:r>
            <a:r>
              <a:rPr lang="fr-FR" b="0" dirty="0"/>
              <a:t>à toutes les étapes de la recherche </a:t>
            </a: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Comme mis en évidence sur ce schéma, les patientes-chercheuses ont eu la possibilité de </a:t>
            </a:r>
            <a:r>
              <a:rPr lang="fr-FR" b="1" dirty="0"/>
              <a:t>participer à toutes les étapes de la recherche</a:t>
            </a:r>
            <a:r>
              <a:rPr lang="fr-FR" dirty="0"/>
              <a:t>. Par exemple, la rédaction de la charte de partenariat, la co-construction des outils méthodologiques, ou encore l’analyse des données. </a:t>
            </a:r>
          </a:p>
          <a:p>
            <a:pPr marL="171450" indent="-171450">
              <a:buFont typeface="Arial" panose="020B0604020202020204" pitchFamily="34" charset="0"/>
              <a:buChar char="•"/>
            </a:pPr>
            <a:r>
              <a:rPr lang="fr-FR" dirty="0"/>
              <a:t>Pour des raisons liées à des </a:t>
            </a:r>
            <a:r>
              <a:rPr lang="fr-FR" b="1" dirty="0"/>
              <a:t>enjeux émotionnels</a:t>
            </a:r>
            <a:r>
              <a:rPr lang="fr-FR" dirty="0"/>
              <a:t>, il a été </a:t>
            </a:r>
            <a:r>
              <a:rPr lang="fr-FR" b="1" dirty="0"/>
              <a:t>collectivement décidé </a:t>
            </a:r>
            <a:r>
              <a:rPr lang="fr-FR" dirty="0"/>
              <a:t>que les </a:t>
            </a:r>
            <a:r>
              <a:rPr lang="fr-FR" u="sng" dirty="0"/>
              <a:t>patientes-chercheuses ne seront pas impliquées dans le recueil des données</a:t>
            </a:r>
            <a:r>
              <a:rPr lang="fr-FR" dirty="0"/>
              <a:t>.</a:t>
            </a:r>
          </a:p>
          <a:p>
            <a:endParaRPr lang="fr-FR" dirty="0"/>
          </a:p>
        </p:txBody>
      </p:sp>
      <p:sp>
        <p:nvSpPr>
          <p:cNvPr id="4" name="Espace réservé du numéro de diapositive 3"/>
          <p:cNvSpPr>
            <a:spLocks noGrp="1"/>
          </p:cNvSpPr>
          <p:nvPr>
            <p:ph type="sldNum" sz="quarter" idx="5"/>
          </p:nvPr>
        </p:nvSpPr>
        <p:spPr/>
        <p:txBody>
          <a:bodyPr/>
          <a:lstStyle/>
          <a:p>
            <a:fld id="{62052451-082F-448D-B532-AA9963159D22}" type="slidenum">
              <a:rPr lang="fr-FR" smtClean="0"/>
              <a:t>8</a:t>
            </a:fld>
            <a:endParaRPr lang="fr-FR"/>
          </a:p>
        </p:txBody>
      </p:sp>
    </p:spTree>
    <p:extLst>
      <p:ext uri="{BB962C8B-B14F-4D97-AF65-F5344CB8AC3E}">
        <p14:creationId xmlns:p14="http://schemas.microsoft.com/office/powerpoint/2010/main" val="2006792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Stéphanie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 effet, nous reconnaissons </a:t>
            </a:r>
            <a:r>
              <a:rPr lang="fr-FR" b="1" dirty="0"/>
              <a:t>l’importance du partenariat </a:t>
            </a:r>
            <a:r>
              <a:rPr lang="fr-FR" dirty="0"/>
              <a:t>dans le cadre de ce projet de recherche à chaque étape de la recherche où les patientes-chercheuses ont été impliquées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1 – </a:t>
            </a:r>
            <a:r>
              <a:rPr lang="fr-FR" b="1" dirty="0"/>
              <a:t>Dans la définition de la problématique </a:t>
            </a:r>
            <a:r>
              <a:rPr lang="fr-FR" dirty="0"/>
              <a:t>(</a:t>
            </a:r>
            <a:r>
              <a:rPr lang="fr-FR" sz="1200" dirty="0">
                <a:effectLst/>
              </a:rPr>
              <a:t>identifier les questions de recherche importantes pour la communauté et pertinentes scientifiquement</a:t>
            </a:r>
            <a:r>
              <a:rPr lang="fr-FR" sz="1200" dirty="0">
                <a:effectLst/>
                <a:latin typeface="Calibri" panose="020F0502020204030204" pitchFamily="34" charset="0"/>
                <a:cs typeface="Times New Roman" panose="02020603050405020304" pitchFamily="18" charset="0"/>
              </a:rPr>
              <a:t>) : </a:t>
            </a:r>
            <a:r>
              <a:rPr lang="fr-FR" sz="1200" dirty="0">
                <a:effectLst/>
              </a:rPr>
              <a:t>Une perspective vécue souvent</a:t>
            </a:r>
            <a:r>
              <a:rPr lang="fr-FR" sz="1200" b="1" dirty="0">
                <a:effectLst/>
              </a:rPr>
              <a:t> sous-représentée</a:t>
            </a:r>
            <a:r>
              <a:rPr lang="fr-FR" sz="1200" dirty="0">
                <a:effectLst/>
              </a:rPr>
              <a:t>, garantissant que la problématique </a:t>
            </a:r>
            <a:r>
              <a:rPr lang="fr-FR" sz="1200" b="0" dirty="0">
                <a:effectLst/>
              </a:rPr>
              <a:t>répond aux </a:t>
            </a:r>
            <a:r>
              <a:rPr lang="fr-FR" sz="1200" b="1" dirty="0">
                <a:effectLst/>
              </a:rPr>
              <a:t>besoins réels</a:t>
            </a:r>
            <a:r>
              <a:rPr lang="fr-FR" sz="1200" dirty="0">
                <a:effectLst/>
              </a:rPr>
              <a:t> de la communauté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rPr>
              <a:t>2 – </a:t>
            </a:r>
            <a:r>
              <a:rPr lang="fr-FR" sz="1200" b="1" dirty="0">
                <a:effectLst/>
              </a:rPr>
              <a:t>Dans la réponse à l’APP </a:t>
            </a:r>
            <a:r>
              <a:rPr lang="fr-FR" sz="1200" dirty="0">
                <a:effectLst/>
              </a:rPr>
              <a:t>(pour s'assurer de la pertinence de la question et de la démarche participative) : Justifient la </a:t>
            </a:r>
            <a:r>
              <a:rPr lang="fr-FR" sz="1200" b="1" dirty="0">
                <a:effectLst/>
              </a:rPr>
              <a:t>pertinence théorique et pratique </a:t>
            </a:r>
            <a:r>
              <a:rPr lang="fr-FR" sz="1200" dirty="0">
                <a:effectLst/>
              </a:rPr>
              <a:t>de la recherche, renforcent la </a:t>
            </a:r>
            <a:r>
              <a:rPr lang="fr-FR" sz="1200" b="1" dirty="0">
                <a:effectLst/>
              </a:rPr>
              <a:t>validité éthique et sociale </a:t>
            </a:r>
            <a:r>
              <a:rPr lang="fr-FR" sz="1200" dirty="0">
                <a:effectLst/>
              </a:rPr>
              <a:t>du projet, en montrant que les personnes concernées sont </a:t>
            </a:r>
            <a:r>
              <a:rPr lang="fr-FR" sz="1200" b="1" dirty="0">
                <a:effectLst/>
              </a:rPr>
              <a:t>pleinement intégrées dès le début</a:t>
            </a:r>
            <a:endParaRPr lang="fr-FR"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Calibri" panose="020F0502020204030204" pitchFamily="34" charset="0"/>
                <a:cs typeface="Times New Roman" panose="02020603050405020304" pitchFamily="18" charset="0"/>
              </a:rPr>
              <a:t>3 – </a:t>
            </a:r>
            <a:r>
              <a:rPr lang="fr-FR" sz="1200" b="1" dirty="0">
                <a:effectLst/>
                <a:latin typeface="Calibri" panose="020F0502020204030204" pitchFamily="34" charset="0"/>
                <a:cs typeface="Times New Roman" panose="02020603050405020304" pitchFamily="18" charset="0"/>
              </a:rPr>
              <a:t>Dans la c</a:t>
            </a:r>
            <a:r>
              <a:rPr lang="fr-FR" b="1" dirty="0"/>
              <a:t>onstruction des outils méthodologiques </a:t>
            </a:r>
            <a:r>
              <a:rPr lang="fr-FR" dirty="0"/>
              <a:t>(</a:t>
            </a:r>
            <a:r>
              <a:rPr lang="fr-FR" sz="1200" dirty="0">
                <a:effectLst/>
              </a:rPr>
              <a:t>ex: questionnaires, grilles d’entretien ou autres outils de collecte de données) : </a:t>
            </a:r>
            <a:r>
              <a:rPr lang="fr-FR" sz="1200" b="1" dirty="0">
                <a:effectLst/>
              </a:rPr>
              <a:t>Adaptent les outils </a:t>
            </a:r>
            <a:r>
              <a:rPr lang="fr-FR" sz="1200" dirty="0">
                <a:effectLst/>
              </a:rPr>
              <a:t>au vécu des patients, assurent la </a:t>
            </a:r>
            <a:r>
              <a:rPr lang="fr-FR" sz="1200" b="1" dirty="0">
                <a:effectLst/>
              </a:rPr>
              <a:t>pertinence des questions</a:t>
            </a:r>
            <a:r>
              <a:rPr lang="fr-FR" sz="1200" dirty="0">
                <a:effectLst/>
              </a:rPr>
              <a:t>, évitent les </a:t>
            </a:r>
            <a:r>
              <a:rPr lang="fr-FR" sz="1200" b="1" dirty="0">
                <a:effectLst/>
              </a:rPr>
              <a:t>biais de collecte </a:t>
            </a:r>
            <a:r>
              <a:rPr lang="fr-FR" sz="1200" dirty="0">
                <a:effectLst/>
              </a:rPr>
              <a:t>et permettent d'utiliser des </a:t>
            </a:r>
            <a:r>
              <a:rPr lang="fr-FR" sz="1200" b="1" dirty="0">
                <a:effectLst/>
              </a:rPr>
              <a:t>formulations plus compréhensibles</a:t>
            </a:r>
            <a:r>
              <a:rPr lang="fr-FR" sz="1200" dirty="0">
                <a:effectLst/>
              </a:rPr>
              <a:t> pour la population ciblée</a:t>
            </a:r>
            <a:endParaRPr lang="fr-FR"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Calibri" panose="020F0502020204030204" pitchFamily="34" charset="0"/>
                <a:cs typeface="Times New Roman" panose="02020603050405020304" pitchFamily="18" charset="0"/>
              </a:rPr>
              <a:t>4 – </a:t>
            </a:r>
            <a:r>
              <a:rPr lang="fr-FR" sz="1200" b="1" dirty="0">
                <a:effectLst/>
                <a:latin typeface="Calibri" panose="020F0502020204030204" pitchFamily="34" charset="0"/>
                <a:cs typeface="Times New Roman" panose="02020603050405020304" pitchFamily="18" charset="0"/>
              </a:rPr>
              <a:t>Dans l’analyse des données </a:t>
            </a:r>
            <a:r>
              <a:rPr lang="fr-FR" sz="1200" dirty="0">
                <a:effectLst/>
                <a:latin typeface="Calibri" panose="020F0502020204030204" pitchFamily="34" charset="0"/>
                <a:cs typeface="Times New Roman" panose="02020603050405020304" pitchFamily="18" charset="0"/>
              </a:rPr>
              <a:t>(</a:t>
            </a:r>
            <a:r>
              <a:rPr lang="fr-FR" sz="1200" dirty="0">
                <a:effectLst/>
              </a:rPr>
              <a:t>confronter leur vécu à celui des chercheuses académiques) : </a:t>
            </a:r>
            <a:r>
              <a:rPr lang="fr-FR" sz="1200" b="1" dirty="0">
                <a:effectLst/>
              </a:rPr>
              <a:t>Nuancent</a:t>
            </a:r>
            <a:r>
              <a:rPr lang="fr-FR" sz="1200" dirty="0">
                <a:effectLst/>
              </a:rPr>
              <a:t> avec une </a:t>
            </a:r>
            <a:r>
              <a:rPr lang="fr-FR" sz="1200" b="1" dirty="0">
                <a:effectLst/>
              </a:rPr>
              <a:t>lecture plus fine </a:t>
            </a:r>
            <a:r>
              <a:rPr lang="fr-FR" sz="1200" dirty="0">
                <a:effectLst/>
              </a:rPr>
              <a:t>des données, aident à </a:t>
            </a:r>
            <a:r>
              <a:rPr lang="fr-FR" sz="1200" b="1" dirty="0">
                <a:effectLst/>
              </a:rPr>
              <a:t>interpréter des émotions </a:t>
            </a:r>
            <a:r>
              <a:rPr lang="fr-FR" sz="1200" dirty="0">
                <a:effectLst/>
              </a:rPr>
              <a:t>ou des contextes, renforcent la </a:t>
            </a:r>
            <a:r>
              <a:rPr lang="fr-FR" sz="1200" b="1" dirty="0">
                <a:effectLst/>
              </a:rPr>
              <a:t>profondeur de l'analyse </a:t>
            </a:r>
            <a:r>
              <a:rPr lang="fr-FR" sz="1200" dirty="0">
                <a:effectLst/>
              </a:rPr>
              <a:t>en </a:t>
            </a:r>
            <a:r>
              <a:rPr lang="fr-FR" sz="1200" b="1" dirty="0">
                <a:effectLst/>
              </a:rPr>
              <a:t>croisant l’expertise scientifique et du vécu</a:t>
            </a:r>
            <a:endParaRPr lang="fr-FR"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rPr>
              <a:t>5 – </a:t>
            </a:r>
            <a:r>
              <a:rPr lang="fr-FR" sz="1200" b="1" dirty="0">
                <a:effectLst/>
              </a:rPr>
              <a:t>Dans la v</a:t>
            </a:r>
            <a:r>
              <a:rPr lang="fr-FR" b="1" dirty="0"/>
              <a:t>alorisation des résultats </a:t>
            </a:r>
            <a:r>
              <a:rPr lang="fr-FR" dirty="0"/>
              <a:t>(</a:t>
            </a:r>
            <a:r>
              <a:rPr lang="fr-FR" dirty="0" err="1"/>
              <a:t>c</a:t>
            </a:r>
            <a:r>
              <a:rPr lang="fr-FR" sz="1200" dirty="0" err="1">
                <a:effectLst/>
              </a:rPr>
              <a:t>o-rédiger</a:t>
            </a:r>
            <a:r>
              <a:rPr lang="fr-FR" sz="1200" dirty="0">
                <a:effectLst/>
              </a:rPr>
              <a:t> les publications scientifiques ou vulgariser les résultats pour les diffuser largement) : </a:t>
            </a:r>
            <a:r>
              <a:rPr lang="fr-FR" b="1" dirty="0"/>
              <a:t>Simplifient</a:t>
            </a:r>
            <a:r>
              <a:rPr lang="fr-FR" dirty="0"/>
              <a:t> </a:t>
            </a:r>
            <a:r>
              <a:rPr lang="fr-FR" sz="1200" dirty="0">
                <a:effectLst/>
              </a:rPr>
              <a:t>des concepts complexes en maintenant la </a:t>
            </a:r>
            <a:r>
              <a:rPr lang="fr-FR" sz="1200" b="1" dirty="0">
                <a:effectLst/>
              </a:rPr>
              <a:t>rigueur scientifique</a:t>
            </a:r>
            <a:r>
              <a:rPr lang="fr-FR" sz="1200" dirty="0">
                <a:effectLst/>
              </a:rPr>
              <a:t>, assurent que les résultats sont </a:t>
            </a:r>
            <a:r>
              <a:rPr lang="fr-FR" sz="1200" b="1" dirty="0">
                <a:effectLst/>
              </a:rPr>
              <a:t>publiables</a:t>
            </a:r>
            <a:r>
              <a:rPr lang="fr-FR" sz="1200" dirty="0">
                <a:effectLst/>
              </a:rPr>
              <a:t> et </a:t>
            </a:r>
            <a:r>
              <a:rPr lang="fr-FR" sz="1200" b="1" dirty="0">
                <a:effectLst/>
              </a:rPr>
              <a:t>accessibles à la communauté</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6- </a:t>
            </a:r>
            <a:r>
              <a:rPr lang="fr-FR" b="1" dirty="0"/>
              <a:t>Dans la </a:t>
            </a:r>
            <a:r>
              <a:rPr lang="fr-FR" sz="1200" b="1" dirty="0">
                <a:effectLst/>
              </a:rPr>
              <a:t>formulation des recommandations</a:t>
            </a:r>
            <a:r>
              <a:rPr lang="fr-FR" sz="1200" b="1" dirty="0">
                <a:effectLst/>
                <a:latin typeface="Calibri" panose="020F0502020204030204" pitchFamily="34" charset="0"/>
                <a:cs typeface="Times New Roman" panose="02020603050405020304" pitchFamily="18" charset="0"/>
              </a:rPr>
              <a:t> </a:t>
            </a:r>
            <a:r>
              <a:rPr lang="fr-FR" dirty="0"/>
              <a:t>(c</a:t>
            </a:r>
            <a:r>
              <a:rPr lang="fr-FR" sz="1200" dirty="0">
                <a:effectLst/>
              </a:rPr>
              <a:t>ontribuer à formuler des recommandations adaptées aux besoins et priorités de la communauté) :</a:t>
            </a:r>
            <a:r>
              <a:rPr lang="fr-FR" dirty="0"/>
              <a:t> </a:t>
            </a:r>
            <a:r>
              <a:rPr lang="fr-FR" sz="1200" dirty="0">
                <a:effectLst/>
              </a:rPr>
              <a:t>Orientent les recommandations vers des </a:t>
            </a:r>
            <a:r>
              <a:rPr lang="fr-FR" sz="1200" b="1" dirty="0">
                <a:effectLst/>
              </a:rPr>
              <a:t>actions concrètes et utiles</a:t>
            </a:r>
            <a:r>
              <a:rPr lang="fr-FR" sz="1200" dirty="0">
                <a:effectLst/>
              </a:rPr>
              <a:t>, en proposant des ajustements pratiques aux protocoles, basés sur leur </a:t>
            </a:r>
            <a:r>
              <a:rPr lang="fr-FR" sz="1200" b="1" dirty="0">
                <a:effectLst/>
              </a:rPr>
              <a:t>expérience directe de ce qui fonctionne réellement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2052451-082F-448D-B532-AA9963159D22}" type="slidenum">
              <a:rPr lang="fr-FR" smtClean="0"/>
              <a:t>9</a:t>
            </a:fld>
            <a:endParaRPr lang="fr-FR"/>
          </a:p>
        </p:txBody>
      </p:sp>
    </p:spTree>
    <p:extLst>
      <p:ext uri="{BB962C8B-B14F-4D97-AF65-F5344CB8AC3E}">
        <p14:creationId xmlns:p14="http://schemas.microsoft.com/office/powerpoint/2010/main" val="2587486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45657" y="841772"/>
            <a:ext cx="8868870" cy="1790700"/>
          </a:xfrm>
        </p:spPr>
        <p:txBody>
          <a:bodyPr anchor="b"/>
          <a:lstStyle>
            <a:lvl1pPr algn="l">
              <a:defRPr sz="4500"/>
            </a:lvl1pPr>
          </a:lstStyle>
          <a:p>
            <a:r>
              <a:rPr lang="fr-FR" dirty="0"/>
              <a:t>Modifiez le style du titre</a:t>
            </a:r>
            <a:endParaRPr lang="en-US" dirty="0"/>
          </a:p>
        </p:txBody>
      </p:sp>
      <p:sp>
        <p:nvSpPr>
          <p:cNvPr id="3" name="Subtitle 2"/>
          <p:cNvSpPr>
            <a:spLocks noGrp="1"/>
          </p:cNvSpPr>
          <p:nvPr>
            <p:ph type="subTitle" idx="1"/>
          </p:nvPr>
        </p:nvSpPr>
        <p:spPr>
          <a:xfrm>
            <a:off x="145659" y="2701528"/>
            <a:ext cx="8868868" cy="1314995"/>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Tree>
    <p:extLst>
      <p:ext uri="{BB962C8B-B14F-4D97-AF65-F5344CB8AC3E}">
        <p14:creationId xmlns:p14="http://schemas.microsoft.com/office/powerpoint/2010/main" val="40514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B9E34D-67AA-B1F7-B8E7-981D997CB5F6}"/>
              </a:ext>
            </a:extLst>
          </p:cNvPr>
          <p:cNvSpPr>
            <a:spLocks noGrp="1"/>
          </p:cNvSpPr>
          <p:nvPr>
            <p:ph type="title"/>
          </p:nvPr>
        </p:nvSpPr>
        <p:spPr>
          <a:xfrm>
            <a:off x="153746" y="598811"/>
            <a:ext cx="8836501" cy="1033347"/>
          </a:xfrm>
          <a:prstGeom prst="rect">
            <a:avLst/>
          </a:prstGeom>
        </p:spPr>
        <p:txBody>
          <a:bodyPr vert="horz" lIns="0" tIns="0" rIns="0" bIns="0" rtlCol="0" anchor="b" anchorCtr="0">
            <a:normAutofit/>
          </a:bodyPr>
          <a:lstStyle/>
          <a:p>
            <a:r>
              <a:rPr lang="fr-FR" dirty="0"/>
              <a:t>Modifiez le style du titre</a:t>
            </a:r>
            <a:endParaRPr lang="en-US" dirty="0"/>
          </a:p>
        </p:txBody>
      </p:sp>
      <p:sp>
        <p:nvSpPr>
          <p:cNvPr id="3" name="Text Placeholder 2">
            <a:extLst>
              <a:ext uri="{FF2B5EF4-FFF2-40B4-BE49-F238E27FC236}">
                <a16:creationId xmlns:a16="http://schemas.microsoft.com/office/drawing/2014/main" id="{6212EBC0-1226-143B-0DC2-D435BC1D637C}"/>
              </a:ext>
            </a:extLst>
          </p:cNvPr>
          <p:cNvSpPr>
            <a:spLocks noGrp="1"/>
          </p:cNvSpPr>
          <p:nvPr>
            <p:ph idx="1"/>
          </p:nvPr>
        </p:nvSpPr>
        <p:spPr>
          <a:xfrm>
            <a:off x="153749" y="1733361"/>
            <a:ext cx="8836500" cy="2630213"/>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57824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3745" y="1733362"/>
            <a:ext cx="4199769" cy="268749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790479" y="1733362"/>
            <a:ext cx="4199769" cy="268749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2" name="Title Placeholder 1">
            <a:extLst>
              <a:ext uri="{FF2B5EF4-FFF2-40B4-BE49-F238E27FC236}">
                <a16:creationId xmlns:a16="http://schemas.microsoft.com/office/drawing/2014/main" id="{0D6D524A-FA32-C126-09A8-9FCC539D2039}"/>
              </a:ext>
            </a:extLst>
          </p:cNvPr>
          <p:cNvSpPr>
            <a:spLocks noGrp="1"/>
          </p:cNvSpPr>
          <p:nvPr>
            <p:ph type="title"/>
          </p:nvPr>
        </p:nvSpPr>
        <p:spPr>
          <a:xfrm>
            <a:off x="153746" y="598811"/>
            <a:ext cx="8836503" cy="1033347"/>
          </a:xfrm>
          <a:prstGeom prst="rect">
            <a:avLst/>
          </a:prstGeom>
        </p:spPr>
        <p:txBody>
          <a:bodyPr vert="horz" lIns="0" tIns="0" rIns="0" bIns="0" rtlCol="0" anchor="b" anchorCtr="0">
            <a:normAutofit/>
          </a:bodyPr>
          <a:lstStyle/>
          <a:p>
            <a:r>
              <a:rPr lang="fr-FR" dirty="0"/>
              <a:t>Modifiez le style du titre</a:t>
            </a:r>
            <a:endParaRPr lang="en-US" dirty="0"/>
          </a:p>
        </p:txBody>
      </p:sp>
    </p:spTree>
    <p:extLst>
      <p:ext uri="{BB962C8B-B14F-4D97-AF65-F5344CB8AC3E}">
        <p14:creationId xmlns:p14="http://schemas.microsoft.com/office/powerpoint/2010/main" val="209388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3745" y="1632157"/>
            <a:ext cx="4199769" cy="55561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5" name="Text Placeholder 4"/>
          <p:cNvSpPr>
            <a:spLocks noGrp="1"/>
          </p:cNvSpPr>
          <p:nvPr>
            <p:ph type="body" sz="quarter" idx="3"/>
          </p:nvPr>
        </p:nvSpPr>
        <p:spPr>
          <a:xfrm>
            <a:off x="4790480" y="1632157"/>
            <a:ext cx="4199768" cy="55561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4" name="Content Placeholder 2">
            <a:extLst>
              <a:ext uri="{FF2B5EF4-FFF2-40B4-BE49-F238E27FC236}">
                <a16:creationId xmlns:a16="http://schemas.microsoft.com/office/drawing/2014/main" id="{18945815-1235-D4E0-4AC9-85A62A31189C}"/>
              </a:ext>
            </a:extLst>
          </p:cNvPr>
          <p:cNvSpPr>
            <a:spLocks noGrp="1"/>
          </p:cNvSpPr>
          <p:nvPr>
            <p:ph sz="half" idx="10"/>
          </p:nvPr>
        </p:nvSpPr>
        <p:spPr>
          <a:xfrm>
            <a:off x="153745" y="2187773"/>
            <a:ext cx="4199769" cy="223307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Content Placeholder 3">
            <a:extLst>
              <a:ext uri="{FF2B5EF4-FFF2-40B4-BE49-F238E27FC236}">
                <a16:creationId xmlns:a16="http://schemas.microsoft.com/office/drawing/2014/main" id="{C2BD5A62-3EDC-C204-706F-D828B4D630C4}"/>
              </a:ext>
            </a:extLst>
          </p:cNvPr>
          <p:cNvSpPr>
            <a:spLocks noGrp="1"/>
          </p:cNvSpPr>
          <p:nvPr>
            <p:ph sz="half" idx="2"/>
          </p:nvPr>
        </p:nvSpPr>
        <p:spPr>
          <a:xfrm>
            <a:off x="4790479" y="2187773"/>
            <a:ext cx="4199769" cy="223307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Title Placeholder 1">
            <a:extLst>
              <a:ext uri="{FF2B5EF4-FFF2-40B4-BE49-F238E27FC236}">
                <a16:creationId xmlns:a16="http://schemas.microsoft.com/office/drawing/2014/main" id="{675C18A4-5A7B-B689-50E5-634D1A018EE5}"/>
              </a:ext>
            </a:extLst>
          </p:cNvPr>
          <p:cNvSpPr>
            <a:spLocks noGrp="1"/>
          </p:cNvSpPr>
          <p:nvPr>
            <p:ph type="title"/>
          </p:nvPr>
        </p:nvSpPr>
        <p:spPr>
          <a:xfrm>
            <a:off x="153746" y="598811"/>
            <a:ext cx="8836503" cy="1033347"/>
          </a:xfrm>
          <a:prstGeom prst="rect">
            <a:avLst/>
          </a:prstGeom>
        </p:spPr>
        <p:txBody>
          <a:bodyPr vert="horz" lIns="0" tIns="0" rIns="0" bIns="0" rtlCol="0" anchor="b" anchorCtr="0">
            <a:normAutofit/>
          </a:bodyPr>
          <a:lstStyle/>
          <a:p>
            <a:r>
              <a:rPr lang="fr-FR" dirty="0"/>
              <a:t>Modifiez le style du titre</a:t>
            </a:r>
            <a:endParaRPr lang="en-US" dirty="0"/>
          </a:p>
        </p:txBody>
      </p:sp>
    </p:spTree>
    <p:extLst>
      <p:ext uri="{BB962C8B-B14F-4D97-AF65-F5344CB8AC3E}">
        <p14:creationId xmlns:p14="http://schemas.microsoft.com/office/powerpoint/2010/main" val="177936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413934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43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3745" y="558350"/>
            <a:ext cx="3289599" cy="857756"/>
          </a:xfrm>
        </p:spPr>
        <p:txBody>
          <a:bodyPr anchor="b"/>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4115155" y="1537097"/>
            <a:ext cx="4875093" cy="285869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153745" y="1543050"/>
            <a:ext cx="3289598" cy="2858691"/>
          </a:xfrm>
        </p:spPr>
        <p:txBody>
          <a:bodyPr/>
          <a:lstStyle>
            <a:lvl1pPr marL="0" indent="0">
              <a:lnSpc>
                <a:spcPct val="90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Tree>
    <p:extLst>
      <p:ext uri="{BB962C8B-B14F-4D97-AF65-F5344CB8AC3E}">
        <p14:creationId xmlns:p14="http://schemas.microsoft.com/office/powerpoint/2010/main" val="212999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746" y="598811"/>
            <a:ext cx="8836503" cy="1033347"/>
          </a:xfrm>
          <a:prstGeom prst="rect">
            <a:avLst/>
          </a:prstGeom>
        </p:spPr>
        <p:txBody>
          <a:bodyPr vert="horz" lIns="0" tIns="0" rIns="0" bIns="0" rtlCol="0" anchor="b" anchorCtr="0">
            <a:normAutofit/>
          </a:bodyPr>
          <a:lstStyle/>
          <a:p>
            <a:r>
              <a:rPr lang="fr-FR" dirty="0"/>
              <a:t>Modifiez le style du titre</a:t>
            </a:r>
            <a:endParaRPr lang="en-US" dirty="0"/>
          </a:p>
        </p:txBody>
      </p:sp>
      <p:sp>
        <p:nvSpPr>
          <p:cNvPr id="3" name="Text Placeholder 2"/>
          <p:cNvSpPr>
            <a:spLocks noGrp="1"/>
          </p:cNvSpPr>
          <p:nvPr>
            <p:ph type="body" idx="1"/>
          </p:nvPr>
        </p:nvSpPr>
        <p:spPr>
          <a:xfrm>
            <a:off x="153749" y="1733361"/>
            <a:ext cx="8836502" cy="2630213"/>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23147774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Lst>
  <p:txStyles>
    <p:titleStyle>
      <a:lvl1pPr algn="l" defTabSz="685800" rtl="0" eaLnBrk="1" fontAlgn="b" latinLnBrk="0" hangingPunct="1">
        <a:lnSpc>
          <a:spcPct val="80000"/>
        </a:lnSpc>
        <a:spcBef>
          <a:spcPct val="0"/>
        </a:spcBef>
        <a:buNone/>
        <a:defRPr sz="3300" kern="1200">
          <a:solidFill>
            <a:schemeClr val="tx1"/>
          </a:solidFill>
          <a:latin typeface="+mj-lt"/>
          <a:ea typeface="+mj-ea"/>
          <a:cs typeface="+mj-cs"/>
        </a:defRPr>
      </a:lvl1pPr>
    </p:titleStyle>
    <p:bodyStyle>
      <a:lvl1pPr marL="180000" indent="-180000" algn="l" defTabSz="685800" rtl="0" eaLnBrk="1" latinLnBrk="0" hangingPunct="1">
        <a:lnSpc>
          <a:spcPct val="80000"/>
        </a:lnSpc>
        <a:spcBef>
          <a:spcPts val="1000"/>
        </a:spcBef>
        <a:buClr>
          <a:schemeClr val="tx1"/>
        </a:buClr>
        <a:buFont typeface="Arial" panose="020B0604020202020204" pitchFamily="34" charset="0"/>
        <a:buChar char="•"/>
        <a:defRPr sz="2400" b="1" kern="1200">
          <a:solidFill>
            <a:schemeClr val="tx1"/>
          </a:solidFill>
          <a:latin typeface="+mn-lt"/>
          <a:ea typeface="+mn-ea"/>
          <a:cs typeface="+mn-cs"/>
        </a:defRPr>
      </a:lvl1pPr>
      <a:lvl2pPr marL="180000" indent="-180000" algn="l" defTabSz="685800" rtl="0" eaLnBrk="1" latinLnBrk="0" hangingPunct="1">
        <a:lnSpc>
          <a:spcPct val="80000"/>
        </a:lnSpc>
        <a:spcBef>
          <a:spcPts val="375"/>
        </a:spcBef>
        <a:buClr>
          <a:schemeClr val="tx1"/>
        </a:buClr>
        <a:buFont typeface="Arial" panose="020B0604020202020204" pitchFamily="34" charset="0"/>
        <a:buChar char="•"/>
        <a:defRPr sz="2200" b="0" kern="1200">
          <a:solidFill>
            <a:schemeClr val="tx1"/>
          </a:solidFill>
          <a:latin typeface="+mn-lt"/>
          <a:ea typeface="+mn-ea"/>
          <a:cs typeface="+mn-cs"/>
        </a:defRPr>
      </a:lvl2pPr>
      <a:lvl3pPr marL="180000" indent="-180000" algn="l" defTabSz="685800" rtl="0" eaLnBrk="1" latinLnBrk="0" hangingPunct="1">
        <a:lnSpc>
          <a:spcPct val="80000"/>
        </a:lnSpc>
        <a:spcBef>
          <a:spcPts val="375"/>
        </a:spcBef>
        <a:buClr>
          <a:schemeClr val="tx1"/>
        </a:buClr>
        <a:buFont typeface="Arial" panose="020B0604020202020204" pitchFamily="34" charset="0"/>
        <a:buChar char="•"/>
        <a:defRPr sz="1800" b="1" kern="1200">
          <a:solidFill>
            <a:schemeClr val="tx1"/>
          </a:solidFill>
          <a:latin typeface="+mn-lt"/>
          <a:ea typeface="+mn-ea"/>
          <a:cs typeface="+mn-cs"/>
        </a:defRPr>
      </a:lvl3pPr>
      <a:lvl4pPr marL="180000" indent="-180000" algn="l" defTabSz="685800" rtl="0" eaLnBrk="1" latinLnBrk="0" hangingPunct="1">
        <a:lnSpc>
          <a:spcPct val="80000"/>
        </a:lnSpc>
        <a:spcBef>
          <a:spcPts val="375"/>
        </a:spcBef>
        <a:buClr>
          <a:schemeClr val="tx1"/>
        </a:buClr>
        <a:buFont typeface="Arial" panose="020B0604020202020204" pitchFamily="34" charset="0"/>
        <a:buChar char="•"/>
        <a:defRPr sz="1600" b="0" kern="1200">
          <a:solidFill>
            <a:schemeClr val="tx1"/>
          </a:solidFill>
          <a:latin typeface="+mn-lt"/>
          <a:ea typeface="+mn-ea"/>
          <a:cs typeface="+mn-cs"/>
        </a:defRPr>
      </a:lvl4pPr>
      <a:lvl5pPr marL="180000" indent="-180000" algn="l" defTabSz="685800" rtl="0" eaLnBrk="1" latinLnBrk="0" hangingPunct="1">
        <a:lnSpc>
          <a:spcPct val="80000"/>
        </a:lnSpc>
        <a:spcBef>
          <a:spcPts val="375"/>
        </a:spcBef>
        <a:buClr>
          <a:schemeClr val="tx1"/>
        </a:buClr>
        <a:buFont typeface="Arial" panose="020B0604020202020204" pitchFamily="34" charset="0"/>
        <a:buChar char="•"/>
        <a:defRPr sz="1600" kern="1200">
          <a:solidFill>
            <a:schemeClr val="bg1">
              <a:lumMod val="6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B187840-41CE-4570-8C59-594E7C3F71B2}"/>
              </a:ext>
            </a:extLst>
          </p:cNvPr>
          <p:cNvPicPr>
            <a:picLocks noChangeAspect="1"/>
          </p:cNvPicPr>
          <p:nvPr/>
        </p:nvPicPr>
        <p:blipFill>
          <a:blip r:embed="rId4"/>
          <a:stretch>
            <a:fillRect/>
          </a:stretch>
        </p:blipFill>
        <p:spPr>
          <a:xfrm>
            <a:off x="0" y="23812"/>
            <a:ext cx="9144000" cy="5095875"/>
          </a:xfrm>
          <a:prstGeom prst="rect">
            <a:avLst/>
          </a:prstGeom>
        </p:spPr>
      </p:pic>
    </p:spTree>
    <p:extLst>
      <p:ext uri="{BB962C8B-B14F-4D97-AF65-F5344CB8AC3E}">
        <p14:creationId xmlns:p14="http://schemas.microsoft.com/office/powerpoint/2010/main" val="1223139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29E098C-BCA9-11B6-7F08-64C0640CFD5D}"/>
              </a:ext>
            </a:extLst>
          </p:cNvPr>
          <p:cNvSpPr>
            <a:spLocks noGrp="1"/>
          </p:cNvSpPr>
          <p:nvPr>
            <p:ph type="title"/>
          </p:nvPr>
        </p:nvSpPr>
        <p:spPr>
          <a:xfrm>
            <a:off x="153746" y="598812"/>
            <a:ext cx="8836503" cy="471376"/>
          </a:xfrm>
        </p:spPr>
        <p:txBody>
          <a:bodyPr>
            <a:normAutofit/>
          </a:bodyPr>
          <a:lstStyle/>
          <a:p>
            <a:r>
              <a:rPr lang="fr-FR" sz="2400" b="1" dirty="0"/>
              <a:t>Valorisations scientifiques du groupe IMPAQT</a:t>
            </a:r>
          </a:p>
        </p:txBody>
      </p:sp>
      <p:sp>
        <p:nvSpPr>
          <p:cNvPr id="5" name="Google Shape;100;p1">
            <a:extLst>
              <a:ext uri="{FF2B5EF4-FFF2-40B4-BE49-F238E27FC236}">
                <a16:creationId xmlns:a16="http://schemas.microsoft.com/office/drawing/2014/main" id="{C3F5431C-5401-4507-83A6-A56F1089E5FA}"/>
              </a:ext>
            </a:extLst>
          </p:cNvPr>
          <p:cNvSpPr/>
          <p:nvPr/>
        </p:nvSpPr>
        <p:spPr>
          <a:xfrm rot="373613">
            <a:off x="16912398" y="8225231"/>
            <a:ext cx="1411411" cy="1991098"/>
          </a:xfrm>
          <a:custGeom>
            <a:avLst/>
            <a:gdLst/>
            <a:ahLst/>
            <a:cxnLst/>
            <a:rect l="l" t="t" r="r" b="b"/>
            <a:pathLst>
              <a:path w="1411411" h="1991098" extrusionOk="0">
                <a:moveTo>
                  <a:pt x="0" y="0"/>
                </a:moveTo>
                <a:lnTo>
                  <a:pt x="1411411" y="0"/>
                </a:lnTo>
                <a:lnTo>
                  <a:pt x="1411411" y="1991098"/>
                </a:lnTo>
                <a:lnTo>
                  <a:pt x="0" y="1991098"/>
                </a:lnTo>
                <a:lnTo>
                  <a:pt x="0" y="0"/>
                </a:lnTo>
                <a:close/>
              </a:path>
            </a:pathLst>
          </a:custGeom>
          <a:blipFill dpi="0" rotWithShape="1">
            <a:blip r:embed="rId3">
              <a:alphaModFix amt="50000"/>
            </a:blip>
            <a:srcRect/>
            <a:stretch>
              <a:fillRect l="-157650" t="-10564" r="-360320" b="-16563"/>
            </a:stretch>
          </a:blipFill>
          <a:ln>
            <a:noFill/>
          </a:ln>
        </p:spPr>
        <p:txBody>
          <a:bodyPr/>
          <a:lstStyle/>
          <a:p>
            <a:endParaRPr lang="fr-FR"/>
          </a:p>
        </p:txBody>
      </p:sp>
      <p:graphicFrame>
        <p:nvGraphicFramePr>
          <p:cNvPr id="2" name="Tableau 1">
            <a:extLst>
              <a:ext uri="{FF2B5EF4-FFF2-40B4-BE49-F238E27FC236}">
                <a16:creationId xmlns:a16="http://schemas.microsoft.com/office/drawing/2014/main" id="{3575C4B0-DFEB-4517-A157-2558B8DDDEC4}"/>
              </a:ext>
            </a:extLst>
          </p:cNvPr>
          <p:cNvGraphicFramePr>
            <a:graphicFrameLocks noGrp="1"/>
          </p:cNvGraphicFramePr>
          <p:nvPr>
            <p:extLst>
              <p:ext uri="{D42A27DB-BD31-4B8C-83A1-F6EECF244321}">
                <p14:modId xmlns:p14="http://schemas.microsoft.com/office/powerpoint/2010/main" val="2760416168"/>
              </p:ext>
            </p:extLst>
          </p:nvPr>
        </p:nvGraphicFramePr>
        <p:xfrm>
          <a:off x="675502" y="1232177"/>
          <a:ext cx="7792997" cy="3273301"/>
        </p:xfrm>
        <a:graphic>
          <a:graphicData uri="http://schemas.openxmlformats.org/drawingml/2006/table">
            <a:tbl>
              <a:tblPr firstRow="1" firstCol="1" bandRow="1">
                <a:tableStyleId>{F2DE63D5-997A-4646-A377-4702673A728D}</a:tableStyleId>
              </a:tblPr>
              <a:tblGrid>
                <a:gridCol w="4831505">
                  <a:extLst>
                    <a:ext uri="{9D8B030D-6E8A-4147-A177-3AD203B41FA5}">
                      <a16:colId xmlns:a16="http://schemas.microsoft.com/office/drawing/2014/main" val="1168574280"/>
                    </a:ext>
                  </a:extLst>
                </a:gridCol>
                <a:gridCol w="740373">
                  <a:extLst>
                    <a:ext uri="{9D8B030D-6E8A-4147-A177-3AD203B41FA5}">
                      <a16:colId xmlns:a16="http://schemas.microsoft.com/office/drawing/2014/main" val="2827567584"/>
                    </a:ext>
                  </a:extLst>
                </a:gridCol>
                <a:gridCol w="740373">
                  <a:extLst>
                    <a:ext uri="{9D8B030D-6E8A-4147-A177-3AD203B41FA5}">
                      <a16:colId xmlns:a16="http://schemas.microsoft.com/office/drawing/2014/main" val="1946980509"/>
                    </a:ext>
                  </a:extLst>
                </a:gridCol>
                <a:gridCol w="740373">
                  <a:extLst>
                    <a:ext uri="{9D8B030D-6E8A-4147-A177-3AD203B41FA5}">
                      <a16:colId xmlns:a16="http://schemas.microsoft.com/office/drawing/2014/main" val="3733740076"/>
                    </a:ext>
                  </a:extLst>
                </a:gridCol>
                <a:gridCol w="740373">
                  <a:extLst>
                    <a:ext uri="{9D8B030D-6E8A-4147-A177-3AD203B41FA5}">
                      <a16:colId xmlns:a16="http://schemas.microsoft.com/office/drawing/2014/main" val="1233837544"/>
                    </a:ext>
                  </a:extLst>
                </a:gridCol>
              </a:tblGrid>
              <a:tr h="126459">
                <a:tc>
                  <a:txBody>
                    <a:bodyPr/>
                    <a:lstStyle/>
                    <a:p>
                      <a:pP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gn="r">
                        <a:lnSpc>
                          <a:spcPct val="107000"/>
                        </a:lnSpc>
                        <a:spcAft>
                          <a:spcPts val="0"/>
                        </a:spcAft>
                      </a:pPr>
                      <a:r>
                        <a:rPr lang="fr-FR" sz="1600" dirty="0">
                          <a:effectLst/>
                        </a:rPr>
                        <a:t>2022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gn="r">
                        <a:lnSpc>
                          <a:spcPct val="107000"/>
                        </a:lnSpc>
                        <a:spcAft>
                          <a:spcPts val="0"/>
                        </a:spcAft>
                      </a:pPr>
                      <a:r>
                        <a:rPr lang="fr-FR" sz="1600" dirty="0">
                          <a:effectLst/>
                        </a:rPr>
                        <a:t>2023</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gn="r">
                        <a:lnSpc>
                          <a:spcPct val="107000"/>
                        </a:lnSpc>
                        <a:spcAft>
                          <a:spcPts val="0"/>
                        </a:spcAft>
                      </a:pPr>
                      <a:r>
                        <a:rPr lang="fr-FR" sz="1600" dirty="0">
                          <a:effectLst/>
                        </a:rPr>
                        <a:t>2024</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gn="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4093" marR="64093" marT="0" marB="0"/>
                </a:tc>
                <a:extLst>
                  <a:ext uri="{0D108BD9-81ED-4DB2-BD59-A6C34878D82A}">
                    <a16:rowId xmlns:a16="http://schemas.microsoft.com/office/drawing/2014/main" val="3872699567"/>
                  </a:ext>
                </a:extLst>
              </a:tr>
              <a:tr h="504000">
                <a:tc>
                  <a:txBody>
                    <a:bodyPr/>
                    <a:lstStyle/>
                    <a:p>
                      <a:pPr algn="l">
                        <a:lnSpc>
                          <a:spcPct val="100000"/>
                        </a:lnSpc>
                        <a:spcAft>
                          <a:spcPts val="0"/>
                        </a:spcAft>
                      </a:pPr>
                      <a:r>
                        <a:rPr lang="fr-FR" sz="1600" b="0" dirty="0">
                          <a:effectLst/>
                        </a:rPr>
                        <a:t>Nombre total de communications </a:t>
                      </a:r>
                      <a:endParaRPr lang="fr-F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solidFill>
                      <a:srgbClr val="F9E8FE"/>
                    </a:solidFill>
                  </a:tcPr>
                </a:tc>
                <a:tc>
                  <a:txBody>
                    <a:bodyPr/>
                    <a:lstStyle/>
                    <a:p>
                      <a:pPr algn="r">
                        <a:lnSpc>
                          <a:spcPct val="107000"/>
                        </a:lnSpc>
                        <a:spcAft>
                          <a:spcPts val="0"/>
                        </a:spcAft>
                      </a:pPr>
                      <a:r>
                        <a:rPr lang="fr-FR" sz="1600" dirty="0">
                          <a:effectLst/>
                        </a:rPr>
                        <a:t>6</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solidFill>
                      <a:srgbClr val="F9E8FE"/>
                    </a:solidFill>
                  </a:tcPr>
                </a:tc>
                <a:tc>
                  <a:txBody>
                    <a:bodyPr/>
                    <a:lstStyle/>
                    <a:p>
                      <a:pPr algn="r">
                        <a:lnSpc>
                          <a:spcPct val="107000"/>
                        </a:lnSpc>
                        <a:spcAft>
                          <a:spcPts val="0"/>
                        </a:spcAft>
                      </a:pPr>
                      <a:r>
                        <a:rPr lang="fr-FR" sz="1600" dirty="0">
                          <a:effectLst/>
                        </a:rPr>
                        <a:t>6</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solidFill>
                      <a:srgbClr val="F9E8FE"/>
                    </a:solidFill>
                  </a:tcPr>
                </a:tc>
                <a:tc>
                  <a:txBody>
                    <a:bodyPr/>
                    <a:lstStyle/>
                    <a:p>
                      <a:pPr algn="r">
                        <a:lnSpc>
                          <a:spcPct val="107000"/>
                        </a:lnSpc>
                        <a:spcAft>
                          <a:spcPts val="0"/>
                        </a:spcAft>
                      </a:pPr>
                      <a:r>
                        <a:rPr lang="fr-FR" sz="1600" dirty="0">
                          <a:effectLst/>
                        </a:rPr>
                        <a:t>6</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solidFill>
                      <a:srgbClr val="F9E8FE"/>
                    </a:solidFill>
                  </a:tcPr>
                </a:tc>
                <a:tc>
                  <a:txBody>
                    <a:bodyPr/>
                    <a:lstStyle/>
                    <a:p>
                      <a:pPr algn="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18</a:t>
                      </a:r>
                    </a:p>
                  </a:txBody>
                  <a:tcPr marL="64093" marR="64093" marT="0" marB="0" anchor="ctr">
                    <a:solidFill>
                      <a:srgbClr val="F9E8FE"/>
                    </a:solidFill>
                  </a:tcPr>
                </a:tc>
                <a:extLst>
                  <a:ext uri="{0D108BD9-81ED-4DB2-BD59-A6C34878D82A}">
                    <a16:rowId xmlns:a16="http://schemas.microsoft.com/office/drawing/2014/main" val="3763081962"/>
                  </a:ext>
                </a:extLst>
              </a:tr>
              <a:tr h="504000">
                <a:tc>
                  <a:txBody>
                    <a:bodyPr/>
                    <a:lstStyle/>
                    <a:p>
                      <a:pPr algn="l">
                        <a:lnSpc>
                          <a:spcPct val="100000"/>
                        </a:lnSpc>
                        <a:spcAft>
                          <a:spcPts val="0"/>
                        </a:spcAft>
                      </a:pPr>
                      <a:r>
                        <a:rPr lang="fr-FR" sz="1600" b="0" dirty="0">
                          <a:effectLst/>
                        </a:rPr>
                        <a:t>Communications présentées en binôme chercheuse/patiente-chercheuse (/6)</a:t>
                      </a:r>
                      <a:endParaRPr lang="fr-F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solidFill>
                      <a:srgbClr val="F9E8FE"/>
                    </a:solidFill>
                  </a:tcPr>
                </a:tc>
                <a:tc>
                  <a:txBody>
                    <a:bodyPr/>
                    <a:lstStyle/>
                    <a:p>
                      <a:pPr algn="r">
                        <a:lnSpc>
                          <a:spcPct val="107000"/>
                        </a:lnSpc>
                        <a:spcAft>
                          <a:spcPts val="0"/>
                        </a:spcAft>
                      </a:pPr>
                      <a:r>
                        <a:rPr lang="fr-FR" sz="1600" dirty="0">
                          <a:effectLst/>
                        </a:rPr>
                        <a:t>4</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solidFill>
                      <a:srgbClr val="F9E8FE"/>
                    </a:solidFill>
                  </a:tcPr>
                </a:tc>
                <a:tc>
                  <a:txBody>
                    <a:bodyPr/>
                    <a:lstStyle/>
                    <a:p>
                      <a:pPr algn="r">
                        <a:lnSpc>
                          <a:spcPct val="107000"/>
                        </a:lnSpc>
                        <a:spcAft>
                          <a:spcPts val="0"/>
                        </a:spcAft>
                      </a:pPr>
                      <a:r>
                        <a:rPr lang="fr-FR" sz="1600" dirty="0">
                          <a:effectLst/>
                        </a:rPr>
                        <a:t>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solidFill>
                      <a:srgbClr val="F9E8FE"/>
                    </a:solidFill>
                  </a:tcPr>
                </a:tc>
                <a:tc>
                  <a:txBody>
                    <a:bodyPr/>
                    <a:lstStyle/>
                    <a:p>
                      <a:pPr algn="r">
                        <a:lnSpc>
                          <a:spcPct val="107000"/>
                        </a:lnSpc>
                        <a:spcAft>
                          <a:spcPts val="0"/>
                        </a:spcAft>
                      </a:pPr>
                      <a:r>
                        <a:rPr lang="fr-FR" sz="1600" dirty="0">
                          <a:effectLst/>
                        </a:rPr>
                        <a:t>5</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solidFill>
                      <a:srgbClr val="F9E8FE"/>
                    </a:solidFill>
                  </a:tcPr>
                </a:tc>
                <a:tc>
                  <a:txBody>
                    <a:bodyPr/>
                    <a:lstStyle/>
                    <a:p>
                      <a:pPr algn="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11</a:t>
                      </a:r>
                    </a:p>
                  </a:txBody>
                  <a:tcPr marL="64093" marR="64093" marT="0" marB="0" anchor="ctr">
                    <a:solidFill>
                      <a:srgbClr val="F9E8FE"/>
                    </a:solidFill>
                  </a:tcPr>
                </a:tc>
                <a:extLst>
                  <a:ext uri="{0D108BD9-81ED-4DB2-BD59-A6C34878D82A}">
                    <a16:rowId xmlns:a16="http://schemas.microsoft.com/office/drawing/2014/main" val="3459690272"/>
                  </a:ext>
                </a:extLst>
              </a:tr>
              <a:tr h="504000">
                <a:tc>
                  <a:txBody>
                    <a:bodyPr/>
                    <a:lstStyle/>
                    <a:p>
                      <a:pPr algn="l">
                        <a:lnSpc>
                          <a:spcPct val="100000"/>
                        </a:lnSpc>
                        <a:spcAft>
                          <a:spcPts val="0"/>
                        </a:spcAft>
                      </a:pPr>
                      <a:r>
                        <a:rPr lang="fr-FR" sz="1600" b="0" dirty="0">
                          <a:effectLst/>
                        </a:rPr>
                        <a:t>Communication sur les résultats « scientifiques » </a:t>
                      </a:r>
                      <a:br>
                        <a:rPr lang="fr-FR" sz="1600" b="0" dirty="0">
                          <a:effectLst/>
                        </a:rPr>
                      </a:br>
                      <a:r>
                        <a:rPr lang="fr-FR" sz="1600" b="0" dirty="0">
                          <a:effectLst/>
                        </a:rPr>
                        <a:t>de la recherche (/6)</a:t>
                      </a:r>
                      <a:endParaRPr lang="fr-F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solidFill>
                      <a:srgbClr val="F9E8FE"/>
                    </a:solidFill>
                  </a:tcPr>
                </a:tc>
                <a:tc>
                  <a:txBody>
                    <a:bodyPr/>
                    <a:lstStyle/>
                    <a:p>
                      <a:pPr algn="r">
                        <a:lnSpc>
                          <a:spcPct val="107000"/>
                        </a:lnSpc>
                        <a:spcAft>
                          <a:spcPts val="0"/>
                        </a:spcAft>
                      </a:pPr>
                      <a:r>
                        <a:rPr lang="fr-FR" sz="1600" dirty="0">
                          <a:effectLst/>
                        </a:rPr>
                        <a:t>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solidFill>
                      <a:srgbClr val="F9E8FE"/>
                    </a:solidFill>
                  </a:tcPr>
                </a:tc>
                <a:tc>
                  <a:txBody>
                    <a:bodyPr/>
                    <a:lstStyle/>
                    <a:p>
                      <a:pPr algn="r">
                        <a:lnSpc>
                          <a:spcPct val="107000"/>
                        </a:lnSpc>
                        <a:spcAft>
                          <a:spcPts val="0"/>
                        </a:spcAft>
                      </a:pPr>
                      <a:r>
                        <a:rPr lang="fr-FR" sz="1600" dirty="0">
                          <a:effectLst/>
                        </a:rPr>
                        <a:t>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solidFill>
                      <a:srgbClr val="F9E8FE"/>
                    </a:solidFill>
                  </a:tcPr>
                </a:tc>
                <a:tc>
                  <a:txBody>
                    <a:bodyPr/>
                    <a:lstStyle/>
                    <a:p>
                      <a:pPr algn="r">
                        <a:lnSpc>
                          <a:spcPct val="107000"/>
                        </a:lnSpc>
                        <a:spcAft>
                          <a:spcPts val="0"/>
                        </a:spcAft>
                      </a:pPr>
                      <a:r>
                        <a:rPr lang="fr-FR" sz="1600" dirty="0">
                          <a:effectLst/>
                        </a:rPr>
                        <a:t>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solidFill>
                      <a:srgbClr val="F9E8FE"/>
                    </a:solidFill>
                  </a:tcPr>
                </a:tc>
                <a:tc>
                  <a:txBody>
                    <a:bodyPr/>
                    <a:lstStyle/>
                    <a:p>
                      <a:pPr algn="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64093" marR="64093" marT="0" marB="0" anchor="ctr">
                    <a:solidFill>
                      <a:srgbClr val="F9E8FE"/>
                    </a:solidFill>
                  </a:tcPr>
                </a:tc>
                <a:extLst>
                  <a:ext uri="{0D108BD9-81ED-4DB2-BD59-A6C34878D82A}">
                    <a16:rowId xmlns:a16="http://schemas.microsoft.com/office/drawing/2014/main" val="3858791498"/>
                  </a:ext>
                </a:extLst>
              </a:tr>
              <a:tr h="504000">
                <a:tc>
                  <a:txBody>
                    <a:bodyPr/>
                    <a:lstStyle/>
                    <a:p>
                      <a:pPr algn="l">
                        <a:lnSpc>
                          <a:spcPct val="100000"/>
                        </a:lnSpc>
                        <a:spcAft>
                          <a:spcPts val="0"/>
                        </a:spcAft>
                      </a:pPr>
                      <a:r>
                        <a:rPr lang="fr-FR" sz="1600" b="0" dirty="0">
                          <a:effectLst/>
                        </a:rPr>
                        <a:t>Communication sur le groupe de recherche IMPAQT (/6)</a:t>
                      </a:r>
                      <a:endParaRPr lang="fr-F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solidFill>
                      <a:srgbClr val="F9E8FE"/>
                    </a:solidFill>
                  </a:tcPr>
                </a:tc>
                <a:tc>
                  <a:txBody>
                    <a:bodyPr/>
                    <a:lstStyle/>
                    <a:p>
                      <a:pPr algn="r">
                        <a:lnSpc>
                          <a:spcPct val="107000"/>
                        </a:lnSpc>
                        <a:spcAft>
                          <a:spcPts val="0"/>
                        </a:spcAft>
                      </a:pPr>
                      <a:r>
                        <a:rPr lang="fr-FR" sz="1600">
                          <a:effectLst/>
                        </a:rPr>
                        <a:t>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solidFill>
                      <a:srgbClr val="F9E8FE"/>
                    </a:solidFill>
                  </a:tcPr>
                </a:tc>
                <a:tc>
                  <a:txBody>
                    <a:bodyPr/>
                    <a:lstStyle/>
                    <a:p>
                      <a:pPr algn="r">
                        <a:lnSpc>
                          <a:spcPct val="107000"/>
                        </a:lnSpc>
                        <a:spcAft>
                          <a:spcPts val="0"/>
                        </a:spcAft>
                      </a:pPr>
                      <a:r>
                        <a:rPr lang="fr-FR" sz="1600">
                          <a:effectLst/>
                        </a:rPr>
                        <a:t>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solidFill>
                      <a:srgbClr val="F9E8FE"/>
                    </a:solidFill>
                  </a:tcPr>
                </a:tc>
                <a:tc>
                  <a:txBody>
                    <a:bodyPr/>
                    <a:lstStyle/>
                    <a:p>
                      <a:pPr algn="r">
                        <a:lnSpc>
                          <a:spcPct val="107000"/>
                        </a:lnSpc>
                        <a:spcAft>
                          <a:spcPts val="0"/>
                        </a:spcAft>
                      </a:pPr>
                      <a:r>
                        <a:rPr lang="fr-FR" sz="1600" dirty="0">
                          <a:effectLst/>
                        </a:rPr>
                        <a:t>5</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solidFill>
                      <a:srgbClr val="F9E8FE"/>
                    </a:solidFill>
                  </a:tcPr>
                </a:tc>
                <a:tc>
                  <a:txBody>
                    <a:bodyPr/>
                    <a:lstStyle/>
                    <a:p>
                      <a:pPr algn="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15</a:t>
                      </a:r>
                    </a:p>
                  </a:txBody>
                  <a:tcPr marL="64093" marR="64093" marT="0" marB="0" anchor="ctr">
                    <a:solidFill>
                      <a:srgbClr val="F9E8FE"/>
                    </a:solidFill>
                  </a:tcPr>
                </a:tc>
                <a:extLst>
                  <a:ext uri="{0D108BD9-81ED-4DB2-BD59-A6C34878D82A}">
                    <a16:rowId xmlns:a16="http://schemas.microsoft.com/office/drawing/2014/main" val="1200846844"/>
                  </a:ext>
                </a:extLst>
              </a:tr>
              <a:tr h="504000">
                <a:tc>
                  <a:txBody>
                    <a:bodyPr/>
                    <a:lstStyle/>
                    <a:p>
                      <a:pPr algn="l">
                        <a:lnSpc>
                          <a:spcPct val="100000"/>
                        </a:lnSpc>
                        <a:spcAft>
                          <a:spcPts val="0"/>
                        </a:spcAft>
                      </a:pPr>
                      <a:r>
                        <a:rPr lang="fr-FR" sz="1600" b="0" dirty="0">
                          <a:effectLst/>
                        </a:rPr>
                        <a:t>Nombre total de publications scientifiques </a:t>
                      </a:r>
                      <a:br>
                        <a:rPr lang="fr-FR" sz="1600" b="0" dirty="0">
                          <a:effectLst/>
                        </a:rPr>
                      </a:br>
                      <a:r>
                        <a:rPr lang="fr-FR" sz="1600" b="0" dirty="0">
                          <a:effectLst/>
                        </a:rPr>
                        <a:t>sur le groupe de recherche IMPAQT</a:t>
                      </a:r>
                      <a:endParaRPr lang="fr-F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solidFill>
                      <a:schemeClr val="accent2">
                        <a:lumMod val="20000"/>
                        <a:lumOff val="80000"/>
                      </a:schemeClr>
                    </a:solidFill>
                  </a:tcPr>
                </a:tc>
                <a:tc>
                  <a:txBody>
                    <a:bodyPr/>
                    <a:lstStyle/>
                    <a:p>
                      <a:pPr algn="r">
                        <a:lnSpc>
                          <a:spcPct val="107000"/>
                        </a:lnSpc>
                        <a:spcAft>
                          <a:spcPts val="0"/>
                        </a:spcAft>
                      </a:pPr>
                      <a:r>
                        <a:rPr lang="fr-FR" sz="1600" dirty="0">
                          <a:effectLst/>
                        </a:rPr>
                        <a:t>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solidFill>
                      <a:schemeClr val="accent2">
                        <a:lumMod val="20000"/>
                        <a:lumOff val="80000"/>
                      </a:schemeClr>
                    </a:solidFill>
                  </a:tcPr>
                </a:tc>
                <a:tc>
                  <a:txBody>
                    <a:bodyPr/>
                    <a:lstStyle/>
                    <a:p>
                      <a:pPr algn="r">
                        <a:lnSpc>
                          <a:spcPct val="107000"/>
                        </a:lnSpc>
                        <a:spcAft>
                          <a:spcPts val="0"/>
                        </a:spcAft>
                      </a:pPr>
                      <a:r>
                        <a:rPr lang="fr-FR" sz="1600">
                          <a:effectLst/>
                        </a:rPr>
                        <a:t>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solidFill>
                      <a:schemeClr val="accent2">
                        <a:lumMod val="20000"/>
                        <a:lumOff val="80000"/>
                      </a:schemeClr>
                    </a:solidFill>
                  </a:tcPr>
                </a:tc>
                <a:tc>
                  <a:txBody>
                    <a:bodyPr/>
                    <a:lstStyle/>
                    <a:p>
                      <a:pPr algn="r">
                        <a:lnSpc>
                          <a:spcPct val="107000"/>
                        </a:lnSpc>
                        <a:spcAft>
                          <a:spcPts val="0"/>
                        </a:spcAft>
                      </a:pPr>
                      <a:r>
                        <a:rPr lang="fr-FR" sz="1600" dirty="0">
                          <a:effectLst/>
                        </a:rPr>
                        <a:t>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solidFill>
                      <a:schemeClr val="accent2">
                        <a:lumMod val="20000"/>
                        <a:lumOff val="80000"/>
                      </a:schemeClr>
                    </a:solidFill>
                  </a:tcPr>
                </a:tc>
                <a:tc>
                  <a:txBody>
                    <a:bodyPr/>
                    <a:lstStyle/>
                    <a:p>
                      <a:pPr algn="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64093" marR="64093" marT="0" marB="0" anchor="ctr">
                    <a:solidFill>
                      <a:schemeClr val="accent2">
                        <a:lumMod val="20000"/>
                        <a:lumOff val="80000"/>
                      </a:schemeClr>
                    </a:solidFill>
                  </a:tcPr>
                </a:tc>
                <a:extLst>
                  <a:ext uri="{0D108BD9-81ED-4DB2-BD59-A6C34878D82A}">
                    <a16:rowId xmlns:a16="http://schemas.microsoft.com/office/drawing/2014/main" val="3475559400"/>
                  </a:ext>
                </a:extLst>
              </a:tr>
              <a:tr h="504000">
                <a:tc>
                  <a:txBody>
                    <a:bodyPr/>
                    <a:lstStyle/>
                    <a:p>
                      <a:pPr algn="l">
                        <a:lnSpc>
                          <a:spcPct val="100000"/>
                        </a:lnSpc>
                        <a:spcAft>
                          <a:spcPts val="0"/>
                        </a:spcAft>
                      </a:pPr>
                      <a:r>
                        <a:rPr lang="fr-FR" sz="1600" b="0" dirty="0">
                          <a:effectLst/>
                        </a:rPr>
                        <a:t>Nombre total de publications scientifiques en cours </a:t>
                      </a:r>
                      <a:endParaRPr lang="fr-F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solidFill>
                      <a:schemeClr val="accent2">
                        <a:lumMod val="20000"/>
                        <a:lumOff val="80000"/>
                      </a:schemeClr>
                    </a:solidFill>
                  </a:tcPr>
                </a:tc>
                <a:tc>
                  <a:txBody>
                    <a:bodyPr/>
                    <a:lstStyle/>
                    <a:p>
                      <a:pPr algn="r">
                        <a:lnSpc>
                          <a:spcPct val="107000"/>
                        </a:lnSpc>
                        <a:spcAft>
                          <a:spcPts val="0"/>
                        </a:spcAft>
                      </a:pPr>
                      <a:r>
                        <a:rPr lang="fr-FR" sz="1600" dirty="0">
                          <a:effectLst/>
                        </a:rPr>
                        <a:t>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solidFill>
                      <a:schemeClr val="accent2">
                        <a:lumMod val="20000"/>
                        <a:lumOff val="80000"/>
                      </a:schemeClr>
                    </a:solidFill>
                  </a:tcPr>
                </a:tc>
                <a:tc>
                  <a:txBody>
                    <a:bodyPr/>
                    <a:lstStyle/>
                    <a:p>
                      <a:pPr algn="r">
                        <a:lnSpc>
                          <a:spcPct val="107000"/>
                        </a:lnSpc>
                        <a:spcAft>
                          <a:spcPts val="0"/>
                        </a:spcAft>
                      </a:pPr>
                      <a:r>
                        <a:rPr lang="fr-FR" sz="1600" dirty="0">
                          <a:effectLst/>
                        </a:rPr>
                        <a:t>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solidFill>
                      <a:schemeClr val="accent2">
                        <a:lumMod val="20000"/>
                        <a:lumOff val="80000"/>
                      </a:schemeClr>
                    </a:solidFill>
                  </a:tcPr>
                </a:tc>
                <a:tc>
                  <a:txBody>
                    <a:bodyPr/>
                    <a:lstStyle/>
                    <a:p>
                      <a:pPr algn="r">
                        <a:lnSpc>
                          <a:spcPct val="107000"/>
                        </a:lnSpc>
                        <a:spcAft>
                          <a:spcPts val="0"/>
                        </a:spcAft>
                      </a:pPr>
                      <a:r>
                        <a:rPr lang="fr-FR" sz="1600" dirty="0">
                          <a:effectLst/>
                        </a:rPr>
                        <a:t>3</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solidFill>
                      <a:schemeClr val="accent2">
                        <a:lumMod val="20000"/>
                        <a:lumOff val="80000"/>
                      </a:schemeClr>
                    </a:solidFill>
                  </a:tcPr>
                </a:tc>
                <a:tc>
                  <a:txBody>
                    <a:bodyPr/>
                    <a:lstStyle/>
                    <a:p>
                      <a:pPr algn="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64093" marR="64093" marT="0" marB="0" anchor="ctr">
                    <a:solidFill>
                      <a:schemeClr val="accent2">
                        <a:lumMod val="20000"/>
                        <a:lumOff val="80000"/>
                      </a:schemeClr>
                    </a:solidFill>
                  </a:tcPr>
                </a:tc>
                <a:extLst>
                  <a:ext uri="{0D108BD9-81ED-4DB2-BD59-A6C34878D82A}">
                    <a16:rowId xmlns:a16="http://schemas.microsoft.com/office/drawing/2014/main" val="756566025"/>
                  </a:ext>
                </a:extLst>
              </a:tr>
            </a:tbl>
          </a:graphicData>
        </a:graphic>
      </p:graphicFrame>
    </p:spTree>
    <p:extLst>
      <p:ext uri="{BB962C8B-B14F-4D97-AF65-F5344CB8AC3E}">
        <p14:creationId xmlns:p14="http://schemas.microsoft.com/office/powerpoint/2010/main" val="2499127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0;p1">
            <a:extLst>
              <a:ext uri="{FF2B5EF4-FFF2-40B4-BE49-F238E27FC236}">
                <a16:creationId xmlns:a16="http://schemas.microsoft.com/office/drawing/2014/main" id="{C3F5431C-5401-4507-83A6-A56F1089E5FA}"/>
              </a:ext>
            </a:extLst>
          </p:cNvPr>
          <p:cNvSpPr/>
          <p:nvPr/>
        </p:nvSpPr>
        <p:spPr>
          <a:xfrm rot="373613">
            <a:off x="16912398" y="8225231"/>
            <a:ext cx="1411411" cy="1991098"/>
          </a:xfrm>
          <a:custGeom>
            <a:avLst/>
            <a:gdLst/>
            <a:ahLst/>
            <a:cxnLst/>
            <a:rect l="l" t="t" r="r" b="b"/>
            <a:pathLst>
              <a:path w="1411411" h="1991098" extrusionOk="0">
                <a:moveTo>
                  <a:pt x="0" y="0"/>
                </a:moveTo>
                <a:lnTo>
                  <a:pt x="1411411" y="0"/>
                </a:lnTo>
                <a:lnTo>
                  <a:pt x="1411411" y="1991098"/>
                </a:lnTo>
                <a:lnTo>
                  <a:pt x="0" y="1991098"/>
                </a:lnTo>
                <a:lnTo>
                  <a:pt x="0" y="0"/>
                </a:lnTo>
                <a:close/>
              </a:path>
            </a:pathLst>
          </a:custGeom>
          <a:blipFill dpi="0" rotWithShape="1">
            <a:blip r:embed="rId3">
              <a:alphaModFix amt="50000"/>
            </a:blip>
            <a:srcRect/>
            <a:stretch>
              <a:fillRect l="-157650" t="-10564" r="-360320" b="-16563"/>
            </a:stretch>
          </a:blipFill>
          <a:ln>
            <a:noFill/>
          </a:ln>
        </p:spPr>
        <p:txBody>
          <a:bodyPr/>
          <a:lstStyle/>
          <a:p>
            <a:endParaRPr lang="fr-FR"/>
          </a:p>
        </p:txBody>
      </p:sp>
      <p:sp>
        <p:nvSpPr>
          <p:cNvPr id="7" name="Titre 2">
            <a:extLst>
              <a:ext uri="{FF2B5EF4-FFF2-40B4-BE49-F238E27FC236}">
                <a16:creationId xmlns:a16="http://schemas.microsoft.com/office/drawing/2014/main" id="{172ADAA1-8446-430C-AE58-106725B818D2}"/>
              </a:ext>
            </a:extLst>
          </p:cNvPr>
          <p:cNvSpPr>
            <a:spLocks noGrp="1"/>
          </p:cNvSpPr>
          <p:nvPr>
            <p:ph type="title"/>
          </p:nvPr>
        </p:nvSpPr>
        <p:spPr>
          <a:xfrm>
            <a:off x="153746" y="598812"/>
            <a:ext cx="8836503" cy="471376"/>
          </a:xfrm>
        </p:spPr>
        <p:txBody>
          <a:bodyPr>
            <a:normAutofit/>
          </a:bodyPr>
          <a:lstStyle/>
          <a:p>
            <a:r>
              <a:rPr lang="fr-FR" sz="2400" b="1" dirty="0"/>
              <a:t>Conclusion</a:t>
            </a:r>
          </a:p>
        </p:txBody>
      </p:sp>
      <p:sp>
        <p:nvSpPr>
          <p:cNvPr id="3" name="Rectangle 2">
            <a:extLst>
              <a:ext uri="{FF2B5EF4-FFF2-40B4-BE49-F238E27FC236}">
                <a16:creationId xmlns:a16="http://schemas.microsoft.com/office/drawing/2014/main" id="{363FA5D7-4F67-4B6A-BD8E-53CA9E5EDBA5}"/>
              </a:ext>
            </a:extLst>
          </p:cNvPr>
          <p:cNvSpPr/>
          <p:nvPr/>
        </p:nvSpPr>
        <p:spPr>
          <a:xfrm>
            <a:off x="153746" y="1181605"/>
            <a:ext cx="6416936" cy="2964914"/>
          </a:xfrm>
          <a:prstGeom prst="rect">
            <a:avLst/>
          </a:prstGeom>
        </p:spPr>
        <p:txBody>
          <a:bodyPr wrap="square">
            <a:spAutoFit/>
          </a:bodyPr>
          <a:lstStyle/>
          <a:p>
            <a:pPr marL="342900" lvl="0" indent="-342900" algn="just">
              <a:spcAft>
                <a:spcPts val="800"/>
              </a:spcAft>
              <a:buSzPts val="1000"/>
              <a:buFont typeface="Symbol" panose="05050102010706020507" pitchFamily="18" charset="2"/>
              <a:buChar char=""/>
              <a:tabLst>
                <a:tab pos="457200" algn="l"/>
              </a:tabLst>
            </a:pPr>
            <a:r>
              <a:rPr lang="fr-FR" dirty="0">
                <a:ea typeface="Times New Roman" panose="02020603050405020304" pitchFamily="18" charset="0"/>
                <a:cs typeface="Times New Roman" panose="02020603050405020304" pitchFamily="18" charset="0"/>
              </a:rPr>
              <a:t>Dans le contexte spécifique d’une recherche sur la communication soignant/soigné autour des troubles cognitifs liés aux traitements du cancer, la </a:t>
            </a:r>
            <a:r>
              <a:rPr lang="fr-FR" b="1" dirty="0">
                <a:ea typeface="Times New Roman" panose="02020603050405020304" pitchFamily="18" charset="0"/>
                <a:cs typeface="Times New Roman" panose="02020603050405020304" pitchFamily="18" charset="0"/>
              </a:rPr>
              <a:t>participation des patientes-chercheuses</a:t>
            </a:r>
            <a:r>
              <a:rPr lang="fr-FR" dirty="0">
                <a:ea typeface="Times New Roman" panose="02020603050405020304" pitchFamily="18" charset="0"/>
                <a:cs typeface="Times New Roman" panose="02020603050405020304" pitchFamily="18" charset="0"/>
              </a:rPr>
              <a:t> est particulièrement pertinente, car elle permet de </a:t>
            </a:r>
            <a:r>
              <a:rPr lang="fr-FR" b="1" dirty="0">
                <a:solidFill>
                  <a:srgbClr val="6600FF"/>
                </a:solidFill>
                <a:ea typeface="Times New Roman" panose="02020603050405020304" pitchFamily="18" charset="0"/>
                <a:cs typeface="Times New Roman" panose="02020603050405020304" pitchFamily="18" charset="0"/>
              </a:rPr>
              <a:t>mieux comprendre les défis réels </a:t>
            </a:r>
            <a:r>
              <a:rPr lang="fr-FR" dirty="0">
                <a:ea typeface="Times New Roman" panose="02020603050405020304" pitchFamily="18" charset="0"/>
                <a:cs typeface="Times New Roman" panose="02020603050405020304" pitchFamily="18" charset="0"/>
              </a:rPr>
              <a:t>et </a:t>
            </a:r>
            <a:r>
              <a:rPr lang="fr-FR" b="1" dirty="0">
                <a:solidFill>
                  <a:srgbClr val="6600FF"/>
                </a:solidFill>
                <a:ea typeface="Times New Roman" panose="02020603050405020304" pitchFamily="18" charset="0"/>
                <a:cs typeface="Times New Roman" panose="02020603050405020304" pitchFamily="18" charset="0"/>
              </a:rPr>
              <a:t>d’identifier des solutions adaptées aux besoins de la communauté</a:t>
            </a:r>
            <a:r>
              <a:rPr lang="fr-FR" dirty="0">
                <a:ea typeface="Times New Roman" panose="02020603050405020304" pitchFamily="18" charset="0"/>
                <a:cs typeface="Times New Roman" panose="02020603050405020304" pitchFamily="18" charset="0"/>
              </a:rPr>
              <a:t>.</a:t>
            </a:r>
            <a:endParaRPr lang="fr-FR" dirty="0">
              <a:ea typeface="Calibri" panose="020F0502020204030204" pitchFamily="34" charset="0"/>
              <a:cs typeface="Times New Roman" panose="02020603050405020304" pitchFamily="18" charset="0"/>
            </a:endParaRPr>
          </a:p>
          <a:p>
            <a:pPr marL="342900" lvl="0" indent="-342900" algn="just">
              <a:spcAft>
                <a:spcPts val="800"/>
              </a:spcAft>
              <a:buSzPts val="1000"/>
              <a:buFont typeface="Symbol" panose="05050102010706020507" pitchFamily="18" charset="2"/>
              <a:buChar char=""/>
              <a:tabLst>
                <a:tab pos="457200" algn="l"/>
              </a:tabLst>
            </a:pPr>
            <a:r>
              <a:rPr lang="fr-FR" dirty="0">
                <a:ea typeface="Times New Roman" panose="02020603050405020304" pitchFamily="18" charset="0"/>
                <a:cs typeface="Times New Roman" panose="02020603050405020304" pitchFamily="18" charset="0"/>
              </a:rPr>
              <a:t>Leur contribution améliore la </a:t>
            </a:r>
            <a:r>
              <a:rPr lang="fr-FR" b="1" dirty="0">
                <a:solidFill>
                  <a:srgbClr val="00B0F0"/>
                </a:solidFill>
                <a:ea typeface="Times New Roman" panose="02020603050405020304" pitchFamily="18" charset="0"/>
                <a:cs typeface="Times New Roman" panose="02020603050405020304" pitchFamily="18" charset="0"/>
              </a:rPr>
              <a:t>compréhension</a:t>
            </a:r>
            <a:r>
              <a:rPr lang="fr-FR" dirty="0">
                <a:ea typeface="Times New Roman" panose="02020603050405020304" pitchFamily="18" charset="0"/>
                <a:cs typeface="Times New Roman" panose="02020603050405020304" pitchFamily="18" charset="0"/>
              </a:rPr>
              <a:t> entre soignants et patientes, tout en assurant que les </a:t>
            </a:r>
            <a:r>
              <a:rPr lang="fr-FR" b="1" dirty="0">
                <a:solidFill>
                  <a:srgbClr val="00B0F0"/>
                </a:solidFill>
                <a:ea typeface="Times New Roman" panose="02020603050405020304" pitchFamily="18" charset="0"/>
                <a:cs typeface="Times New Roman" panose="02020603050405020304" pitchFamily="18" charset="0"/>
              </a:rPr>
              <a:t>recommandations</a:t>
            </a:r>
            <a:r>
              <a:rPr lang="fr-FR" dirty="0">
                <a:ea typeface="Times New Roman" panose="02020603050405020304" pitchFamily="18" charset="0"/>
                <a:cs typeface="Times New Roman" panose="02020603050405020304" pitchFamily="18" charset="0"/>
              </a:rPr>
              <a:t> finales répondent aux </a:t>
            </a:r>
            <a:r>
              <a:rPr lang="fr-FR" b="1" dirty="0">
                <a:solidFill>
                  <a:srgbClr val="00B0F0"/>
                </a:solidFill>
                <a:ea typeface="Times New Roman" panose="02020603050405020304" pitchFamily="18" charset="0"/>
                <a:cs typeface="Times New Roman" panose="02020603050405020304" pitchFamily="18" charset="0"/>
              </a:rPr>
              <a:t>réalités vécues</a:t>
            </a:r>
            <a:r>
              <a:rPr lang="fr-FR" dirty="0">
                <a:ea typeface="Times New Roman" panose="02020603050405020304" pitchFamily="18" charset="0"/>
                <a:cs typeface="Times New Roman" panose="02020603050405020304" pitchFamily="18" charset="0"/>
              </a:rPr>
              <a:t>, renforçant ainsi </a:t>
            </a:r>
            <a:r>
              <a:rPr lang="fr-FR" b="1" dirty="0">
                <a:solidFill>
                  <a:srgbClr val="00B0F0"/>
                </a:solidFill>
                <a:ea typeface="Times New Roman" panose="02020603050405020304" pitchFamily="18" charset="0"/>
                <a:cs typeface="Times New Roman" panose="02020603050405020304" pitchFamily="18" charset="0"/>
              </a:rPr>
              <a:t>l’impact et l’utilité des résultats</a:t>
            </a:r>
            <a:r>
              <a:rPr lang="fr-FR" dirty="0">
                <a:ea typeface="Times New Roman" panose="02020603050405020304" pitchFamily="18" charset="0"/>
                <a:cs typeface="Times New Roman" panose="02020603050405020304" pitchFamily="18" charset="0"/>
              </a:rPr>
              <a:t>.</a:t>
            </a:r>
            <a:endParaRPr lang="fr-FR" dirty="0">
              <a:effectLst/>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70148010-1B58-47FD-8843-1D60C1FB9E87}"/>
              </a:ext>
            </a:extLst>
          </p:cNvPr>
          <p:cNvPicPr>
            <a:picLocks noChangeAspect="1"/>
          </p:cNvPicPr>
          <p:nvPr/>
        </p:nvPicPr>
        <p:blipFill>
          <a:blip r:embed="rId4"/>
          <a:stretch>
            <a:fillRect/>
          </a:stretch>
        </p:blipFill>
        <p:spPr>
          <a:xfrm>
            <a:off x="6775799" y="1682943"/>
            <a:ext cx="2214450" cy="2403361"/>
          </a:xfrm>
          <a:prstGeom prst="rect">
            <a:avLst/>
          </a:prstGeom>
        </p:spPr>
      </p:pic>
    </p:spTree>
    <p:extLst>
      <p:ext uri="{BB962C8B-B14F-4D97-AF65-F5344CB8AC3E}">
        <p14:creationId xmlns:p14="http://schemas.microsoft.com/office/powerpoint/2010/main" val="40613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26A993C-6E30-5982-A918-F19463DC1743}"/>
              </a:ext>
            </a:extLst>
          </p:cNvPr>
          <p:cNvPicPr>
            <a:picLocks noChangeAspect="1"/>
          </p:cNvPicPr>
          <p:nvPr/>
        </p:nvPicPr>
        <p:blipFill>
          <a:blip r:embed="rId3"/>
          <a:stretch>
            <a:fillRect/>
          </a:stretch>
        </p:blipFill>
        <p:spPr>
          <a:xfrm>
            <a:off x="8586095" y="4449332"/>
            <a:ext cx="428432" cy="148926"/>
          </a:xfrm>
          <a:prstGeom prst="rect">
            <a:avLst/>
          </a:prstGeom>
        </p:spPr>
      </p:pic>
      <p:sp>
        <p:nvSpPr>
          <p:cNvPr id="4" name="Espace réservé du texte 2">
            <a:extLst>
              <a:ext uri="{FF2B5EF4-FFF2-40B4-BE49-F238E27FC236}">
                <a16:creationId xmlns:a16="http://schemas.microsoft.com/office/drawing/2014/main" id="{D8B4A6B0-AAD7-42BF-9850-E555F146D7A8}"/>
              </a:ext>
            </a:extLst>
          </p:cNvPr>
          <p:cNvSpPr txBox="1">
            <a:spLocks/>
          </p:cNvSpPr>
          <p:nvPr/>
        </p:nvSpPr>
        <p:spPr>
          <a:xfrm>
            <a:off x="0" y="3787273"/>
            <a:ext cx="9144000" cy="1082041"/>
          </a:xfrm>
          <a:prstGeom prst="rect">
            <a:avLst/>
          </a:prstGeom>
        </p:spPr>
        <p:txBody>
          <a:bodyPr>
            <a:normAutofit/>
          </a:bodyPr>
          <a:lstStyle>
            <a:lvl1pPr marL="180000" indent="-180000" algn="l" defTabSz="685800" rtl="0" eaLnBrk="1" latinLnBrk="0" hangingPunct="1">
              <a:lnSpc>
                <a:spcPct val="80000"/>
              </a:lnSpc>
              <a:spcBef>
                <a:spcPts val="1000"/>
              </a:spcBef>
              <a:buClr>
                <a:schemeClr val="tx1"/>
              </a:buClr>
              <a:buFont typeface="Arial" panose="020B0604020202020204" pitchFamily="34" charset="0"/>
              <a:buChar char="•"/>
              <a:defRPr sz="2400" b="1" kern="1200">
                <a:solidFill>
                  <a:schemeClr val="tx1"/>
                </a:solidFill>
                <a:latin typeface="+mn-lt"/>
                <a:ea typeface="+mn-ea"/>
                <a:cs typeface="+mn-cs"/>
              </a:defRPr>
            </a:lvl1pPr>
            <a:lvl2pPr marL="180000" indent="-180000" algn="l" defTabSz="685800" rtl="0" eaLnBrk="1" latinLnBrk="0" hangingPunct="1">
              <a:lnSpc>
                <a:spcPct val="80000"/>
              </a:lnSpc>
              <a:spcBef>
                <a:spcPts val="375"/>
              </a:spcBef>
              <a:buClr>
                <a:schemeClr val="tx1"/>
              </a:buClr>
              <a:buFont typeface="Arial" panose="020B0604020202020204" pitchFamily="34" charset="0"/>
              <a:buChar char="•"/>
              <a:defRPr sz="2200" b="0" kern="1200">
                <a:solidFill>
                  <a:schemeClr val="tx1"/>
                </a:solidFill>
                <a:latin typeface="+mn-lt"/>
                <a:ea typeface="+mn-ea"/>
                <a:cs typeface="+mn-cs"/>
              </a:defRPr>
            </a:lvl2pPr>
            <a:lvl3pPr marL="180000" indent="-180000" algn="l" defTabSz="685800" rtl="0" eaLnBrk="1" latinLnBrk="0" hangingPunct="1">
              <a:lnSpc>
                <a:spcPct val="80000"/>
              </a:lnSpc>
              <a:spcBef>
                <a:spcPts val="375"/>
              </a:spcBef>
              <a:buClr>
                <a:schemeClr val="tx1"/>
              </a:buClr>
              <a:buFont typeface="Arial" panose="020B0604020202020204" pitchFamily="34" charset="0"/>
              <a:buChar char="•"/>
              <a:defRPr sz="1800" b="1" kern="1200">
                <a:solidFill>
                  <a:schemeClr val="tx1"/>
                </a:solidFill>
                <a:latin typeface="+mn-lt"/>
                <a:ea typeface="+mn-ea"/>
                <a:cs typeface="+mn-cs"/>
              </a:defRPr>
            </a:lvl3pPr>
            <a:lvl4pPr marL="180000" indent="-180000" algn="l" defTabSz="685800" rtl="0" eaLnBrk="1" latinLnBrk="0" hangingPunct="1">
              <a:lnSpc>
                <a:spcPct val="80000"/>
              </a:lnSpc>
              <a:spcBef>
                <a:spcPts val="375"/>
              </a:spcBef>
              <a:buClr>
                <a:schemeClr val="tx1"/>
              </a:buClr>
              <a:buFont typeface="Arial" panose="020B0604020202020204" pitchFamily="34" charset="0"/>
              <a:buChar char="•"/>
              <a:defRPr sz="1600" b="0" kern="1200">
                <a:solidFill>
                  <a:schemeClr val="tx1"/>
                </a:solidFill>
                <a:latin typeface="+mn-lt"/>
                <a:ea typeface="+mn-ea"/>
                <a:cs typeface="+mn-cs"/>
              </a:defRPr>
            </a:lvl4pPr>
            <a:lvl5pPr marL="180000" indent="-180000" algn="l" defTabSz="685800" rtl="0" eaLnBrk="1" latinLnBrk="0" hangingPunct="1">
              <a:lnSpc>
                <a:spcPct val="80000"/>
              </a:lnSpc>
              <a:spcBef>
                <a:spcPts val="375"/>
              </a:spcBef>
              <a:buClr>
                <a:schemeClr val="tx1"/>
              </a:buClr>
              <a:buFont typeface="Arial" panose="020B0604020202020204" pitchFamily="34" charset="0"/>
              <a:buChar char="•"/>
              <a:defRPr sz="1600" kern="1200">
                <a:solidFill>
                  <a:schemeClr val="bg1">
                    <a:lumMod val="6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6262" indent="0" algn="ctr">
              <a:spcBef>
                <a:spcPts val="1333"/>
              </a:spcBef>
              <a:spcAft>
                <a:spcPts val="800"/>
              </a:spcAft>
              <a:buClr>
                <a:srgbClr val="00BCD4"/>
              </a:buClr>
              <a:buFont typeface="Arial" panose="020B0604020202020204" pitchFamily="34" charset="0"/>
              <a:buNone/>
            </a:pPr>
            <a:r>
              <a:rPr lang="fr-FR" sz="1800" dirty="0">
                <a:latin typeface="Calibri" panose="020F0502020204030204" pitchFamily="34" charset="0"/>
                <a:cs typeface="Calibri" panose="020F0502020204030204" pitchFamily="34" charset="0"/>
              </a:rPr>
              <a:t>Un collectif réuni autour de valeurs partagées avec un objectif commun : </a:t>
            </a:r>
            <a:br>
              <a:rPr lang="fr-FR" sz="1800" dirty="0">
                <a:latin typeface="Calibri" panose="020F0502020204030204" pitchFamily="34" charset="0"/>
                <a:cs typeface="Calibri" panose="020F0502020204030204" pitchFamily="34" charset="0"/>
              </a:rPr>
            </a:br>
            <a:r>
              <a:rPr lang="fr-FR" sz="1800" dirty="0">
                <a:latin typeface="Calibri" panose="020F0502020204030204" pitchFamily="34" charset="0"/>
                <a:cs typeface="Calibri" panose="020F0502020204030204" pitchFamily="34" charset="0"/>
              </a:rPr>
              <a:t>promouvoir l’amélioration de la qualité de vie des personnes (ayant été) atteintes de cancer</a:t>
            </a:r>
          </a:p>
          <a:p>
            <a:endParaRPr lang="fr-FR"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7" name="Image 6">
            <a:extLst>
              <a:ext uri="{FF2B5EF4-FFF2-40B4-BE49-F238E27FC236}">
                <a16:creationId xmlns:a16="http://schemas.microsoft.com/office/drawing/2014/main" id="{2D6986FF-46A7-4C2A-A65B-AC12A2209228}"/>
              </a:ext>
            </a:extLst>
          </p:cNvPr>
          <p:cNvPicPr>
            <a:picLocks noChangeAspect="1"/>
          </p:cNvPicPr>
          <p:nvPr/>
        </p:nvPicPr>
        <p:blipFill>
          <a:blip r:embed="rId4"/>
          <a:stretch>
            <a:fillRect/>
          </a:stretch>
        </p:blipFill>
        <p:spPr>
          <a:xfrm>
            <a:off x="1363981" y="1154726"/>
            <a:ext cx="6202680" cy="2422073"/>
          </a:xfrm>
          <a:prstGeom prst="rect">
            <a:avLst/>
          </a:prstGeom>
        </p:spPr>
      </p:pic>
    </p:spTree>
    <p:extLst>
      <p:ext uri="{BB962C8B-B14F-4D97-AF65-F5344CB8AC3E}">
        <p14:creationId xmlns:p14="http://schemas.microsoft.com/office/powerpoint/2010/main" val="3820325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3DC112-BD03-44B1-0B2F-0E02CFEB76F5}"/>
              </a:ext>
            </a:extLst>
          </p:cNvPr>
          <p:cNvSpPr>
            <a:spLocks noGrp="1"/>
          </p:cNvSpPr>
          <p:nvPr>
            <p:ph type="ctrTitle"/>
          </p:nvPr>
        </p:nvSpPr>
        <p:spPr/>
        <p:txBody>
          <a:bodyPr>
            <a:normAutofit fontScale="90000"/>
          </a:bodyPr>
          <a:lstStyle/>
          <a:p>
            <a:r>
              <a:rPr lang="fr-FR" b="1" dirty="0"/>
              <a:t>Enjeux psychosociaux de la communication soignants-soignés à propos des troubles cognitifs en cancérologie</a:t>
            </a:r>
            <a:r>
              <a:rPr lang="fr-FR" dirty="0"/>
              <a:t>  </a:t>
            </a:r>
          </a:p>
        </p:txBody>
      </p:sp>
      <p:sp>
        <p:nvSpPr>
          <p:cNvPr id="5" name="Sous-titre 4">
            <a:extLst>
              <a:ext uri="{FF2B5EF4-FFF2-40B4-BE49-F238E27FC236}">
                <a16:creationId xmlns:a16="http://schemas.microsoft.com/office/drawing/2014/main" id="{CD5463A4-190A-4413-B3C1-FA98478DD669}"/>
              </a:ext>
            </a:extLst>
          </p:cNvPr>
          <p:cNvSpPr>
            <a:spLocks noGrp="1"/>
          </p:cNvSpPr>
          <p:nvPr>
            <p:ph type="subTitle" idx="1"/>
          </p:nvPr>
        </p:nvSpPr>
        <p:spPr>
          <a:xfrm>
            <a:off x="145659" y="2796645"/>
            <a:ext cx="8868868" cy="1314995"/>
          </a:xfrm>
        </p:spPr>
        <p:txBody>
          <a:bodyPr/>
          <a:lstStyle/>
          <a:p>
            <a:r>
              <a:rPr lang="fr-FR" dirty="0"/>
              <a:t>Léa Baillat, Stéphanie Jean-Daubias</a:t>
            </a:r>
            <a:r>
              <a:rPr lang="fr-FR" b="0" dirty="0"/>
              <a:t>, Myriam Pannard, Charlotte Bauquier, Murielle Sevenne, Chantal Denieul, Annick Gerard, Mouna Mouline, Marie Préau</a:t>
            </a:r>
          </a:p>
          <a:p>
            <a:endParaRPr lang="fr-FR" dirty="0"/>
          </a:p>
        </p:txBody>
      </p:sp>
      <p:pic>
        <p:nvPicPr>
          <p:cNvPr id="6" name="Image 5">
            <a:extLst>
              <a:ext uri="{FF2B5EF4-FFF2-40B4-BE49-F238E27FC236}">
                <a16:creationId xmlns:a16="http://schemas.microsoft.com/office/drawing/2014/main" id="{5C767575-D182-C403-4021-A66CE7D4C557}"/>
              </a:ext>
            </a:extLst>
          </p:cNvPr>
          <p:cNvPicPr>
            <a:picLocks noChangeAspect="1"/>
          </p:cNvPicPr>
          <p:nvPr/>
        </p:nvPicPr>
        <p:blipFill>
          <a:blip r:embed="rId3"/>
          <a:stretch>
            <a:fillRect/>
          </a:stretch>
        </p:blipFill>
        <p:spPr>
          <a:xfrm>
            <a:off x="8586095" y="4445720"/>
            <a:ext cx="428142" cy="152518"/>
          </a:xfrm>
          <a:prstGeom prst="rect">
            <a:avLst/>
          </a:prstGeom>
        </p:spPr>
      </p:pic>
      <p:pic>
        <p:nvPicPr>
          <p:cNvPr id="2" name="Image 1">
            <a:extLst>
              <a:ext uri="{FF2B5EF4-FFF2-40B4-BE49-F238E27FC236}">
                <a16:creationId xmlns:a16="http://schemas.microsoft.com/office/drawing/2014/main" id="{D049FDFC-B4D2-4A06-8652-50853DDA5259}"/>
              </a:ext>
            </a:extLst>
          </p:cNvPr>
          <p:cNvPicPr>
            <a:picLocks noChangeAspect="1"/>
          </p:cNvPicPr>
          <p:nvPr/>
        </p:nvPicPr>
        <p:blipFill>
          <a:blip r:embed="rId4"/>
          <a:stretch>
            <a:fillRect/>
          </a:stretch>
        </p:blipFill>
        <p:spPr>
          <a:xfrm>
            <a:off x="193073" y="3329279"/>
            <a:ext cx="1492920" cy="756300"/>
          </a:xfrm>
          <a:prstGeom prst="rect">
            <a:avLst/>
          </a:prstGeom>
        </p:spPr>
      </p:pic>
      <p:pic>
        <p:nvPicPr>
          <p:cNvPr id="7" name="Google Shape;103;p1" descr="Seintinelles - Mobiliser votre entourage">
            <a:extLst>
              <a:ext uri="{FF2B5EF4-FFF2-40B4-BE49-F238E27FC236}">
                <a16:creationId xmlns:a16="http://schemas.microsoft.com/office/drawing/2014/main" id="{B292AB59-9600-4E07-A402-5C2D5413102F}"/>
              </a:ext>
            </a:extLst>
          </p:cNvPr>
          <p:cNvPicPr preferRelativeResize="0"/>
          <p:nvPr/>
        </p:nvPicPr>
        <p:blipFill rotWithShape="1">
          <a:blip r:embed="rId5">
            <a:alphaModFix/>
          </a:blip>
          <a:srcRect/>
          <a:stretch/>
        </p:blipFill>
        <p:spPr>
          <a:xfrm>
            <a:off x="1901693" y="3549227"/>
            <a:ext cx="1492920" cy="289710"/>
          </a:xfrm>
          <a:prstGeom prst="rect">
            <a:avLst/>
          </a:prstGeom>
          <a:noFill/>
          <a:ln>
            <a:noFill/>
          </a:ln>
        </p:spPr>
      </p:pic>
      <p:sp>
        <p:nvSpPr>
          <p:cNvPr id="8" name="Google Shape;91;p1">
            <a:extLst>
              <a:ext uri="{FF2B5EF4-FFF2-40B4-BE49-F238E27FC236}">
                <a16:creationId xmlns:a16="http://schemas.microsoft.com/office/drawing/2014/main" id="{A7D7A656-AE33-4DF3-8D86-AF376FD39F96}"/>
              </a:ext>
            </a:extLst>
          </p:cNvPr>
          <p:cNvSpPr/>
          <p:nvPr/>
        </p:nvSpPr>
        <p:spPr>
          <a:xfrm>
            <a:off x="3678381" y="3408018"/>
            <a:ext cx="4246419" cy="642184"/>
          </a:xfrm>
          <a:custGeom>
            <a:avLst/>
            <a:gdLst/>
            <a:ahLst/>
            <a:cxnLst/>
            <a:rect l="l" t="t" r="r" b="b"/>
            <a:pathLst>
              <a:path w="8889715" h="1384924" extrusionOk="0">
                <a:moveTo>
                  <a:pt x="0" y="0"/>
                </a:moveTo>
                <a:lnTo>
                  <a:pt x="8889715" y="0"/>
                </a:lnTo>
                <a:lnTo>
                  <a:pt x="8889715" y="1384924"/>
                </a:lnTo>
                <a:lnTo>
                  <a:pt x="0" y="1384924"/>
                </a:lnTo>
                <a:lnTo>
                  <a:pt x="0" y="0"/>
                </a:lnTo>
                <a:close/>
              </a:path>
            </a:pathLst>
          </a:custGeom>
          <a:blipFill rotWithShape="1">
            <a:blip r:embed="rId6">
              <a:alphaModFix/>
            </a:blip>
            <a:stretch>
              <a:fillRect/>
            </a:stretch>
          </a:blipFill>
          <a:ln>
            <a:noFill/>
          </a:ln>
        </p:spPr>
      </p:sp>
    </p:spTree>
    <p:extLst>
      <p:ext uri="{BB962C8B-B14F-4D97-AF65-F5344CB8AC3E}">
        <p14:creationId xmlns:p14="http://schemas.microsoft.com/office/powerpoint/2010/main" val="2331863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7DC3401-7222-E891-A43C-1A56828434C7}"/>
              </a:ext>
            </a:extLst>
          </p:cNvPr>
          <p:cNvSpPr>
            <a:spLocks noGrp="1"/>
          </p:cNvSpPr>
          <p:nvPr>
            <p:ph type="title"/>
          </p:nvPr>
        </p:nvSpPr>
        <p:spPr>
          <a:xfrm>
            <a:off x="153750" y="544513"/>
            <a:ext cx="7622041" cy="609385"/>
          </a:xfrm>
        </p:spPr>
        <p:txBody>
          <a:bodyPr>
            <a:noAutofit/>
          </a:bodyPr>
          <a:lstStyle/>
          <a:p>
            <a:r>
              <a:rPr lang="fr-FR" sz="2400" b="1" dirty="0"/>
              <a:t>Impulser une démarche communautaire en oncologie : </a:t>
            </a:r>
            <a:br>
              <a:rPr lang="fr-FR" sz="2400" b="1" dirty="0"/>
            </a:br>
            <a:r>
              <a:rPr lang="fr-FR" sz="2400" b="1" dirty="0"/>
              <a:t>« Carte d’identité » du projet et mise en place du partenariat </a:t>
            </a:r>
          </a:p>
        </p:txBody>
      </p:sp>
      <p:sp>
        <p:nvSpPr>
          <p:cNvPr id="4" name="Espace réservé du contenu 3">
            <a:extLst>
              <a:ext uri="{FF2B5EF4-FFF2-40B4-BE49-F238E27FC236}">
                <a16:creationId xmlns:a16="http://schemas.microsoft.com/office/drawing/2014/main" id="{A6854851-1E5F-CFE1-3D92-B85EF64679F3}"/>
              </a:ext>
            </a:extLst>
          </p:cNvPr>
          <p:cNvSpPr>
            <a:spLocks noGrp="1"/>
          </p:cNvSpPr>
          <p:nvPr>
            <p:ph idx="1"/>
          </p:nvPr>
        </p:nvSpPr>
        <p:spPr>
          <a:xfrm>
            <a:off x="153750" y="1482748"/>
            <a:ext cx="8836500" cy="2899599"/>
          </a:xfrm>
        </p:spPr>
        <p:txBody>
          <a:bodyPr>
            <a:normAutofit/>
          </a:bodyPr>
          <a:lstStyle/>
          <a:p>
            <a:pPr marL="0" indent="0">
              <a:lnSpc>
                <a:spcPct val="100000"/>
              </a:lnSpc>
              <a:buNone/>
            </a:pPr>
            <a:r>
              <a:rPr lang="fr-FR" sz="2000" dirty="0"/>
              <a:t>Objectif du projet IMPAQT</a:t>
            </a:r>
          </a:p>
          <a:p>
            <a:pPr algn="just">
              <a:lnSpc>
                <a:spcPct val="100000"/>
              </a:lnSpc>
              <a:buFont typeface="Wingdings" panose="05000000000000000000" pitchFamily="2" charset="2"/>
              <a:buChar char="q"/>
            </a:pPr>
            <a:r>
              <a:rPr lang="fr-FR" sz="1800" dirty="0"/>
              <a:t> </a:t>
            </a:r>
            <a:r>
              <a:rPr lang="fr-FR" sz="1800" b="0" dirty="0"/>
              <a:t>Le projet IMPAQT visait à </a:t>
            </a:r>
            <a:r>
              <a:rPr lang="fr-FR" sz="1800" dirty="0">
                <a:solidFill>
                  <a:schemeClr val="accent2"/>
                </a:solidFill>
              </a:rPr>
              <a:t>impulser une démarche communautaire </a:t>
            </a:r>
            <a:r>
              <a:rPr lang="fr-FR" sz="1800" b="0" dirty="0"/>
              <a:t>dans le champ du cancer qui se différencie des milieux où la recherche communautaire – </a:t>
            </a:r>
            <a:r>
              <a:rPr lang="en-US" sz="1800" b="0" dirty="0" err="1"/>
              <a:t>une</a:t>
            </a:r>
            <a:r>
              <a:rPr lang="en-US" sz="1800" b="0" dirty="0"/>
              <a:t> recherche par et pour les personnes concernées </a:t>
            </a:r>
            <a:r>
              <a:rPr lang="fr-FR" sz="1800" b="0" dirty="0"/>
              <a:t> – a déjà une tradition bien ancrée</a:t>
            </a:r>
          </a:p>
          <a:p>
            <a:pPr algn="just">
              <a:lnSpc>
                <a:spcPct val="100000"/>
              </a:lnSpc>
              <a:buFont typeface="Wingdings" panose="05000000000000000000" pitchFamily="2" charset="2"/>
              <a:buChar char="q"/>
            </a:pPr>
            <a:r>
              <a:rPr lang="fr-FR" sz="1800" b="0" dirty="0"/>
              <a:t> Appui sur la plateforme de recherche collaborative </a:t>
            </a:r>
            <a:r>
              <a:rPr lang="fr-FR" sz="1800" dirty="0">
                <a:solidFill>
                  <a:schemeClr val="accent2"/>
                </a:solidFill>
              </a:rPr>
              <a:t>Les Seintinelles</a:t>
            </a:r>
            <a:r>
              <a:rPr lang="fr-FR" sz="1800" b="0" dirty="0"/>
              <a:t>, qui vise à faire du lien entre les équipes de recherche et les citoyen</a:t>
            </a:r>
            <a:r>
              <a:rPr lang="fr-FR" sz="1800" b="0" dirty="0">
                <a:cs typeface="Times New Roman" panose="02020603050405020304" pitchFamily="18" charset="0"/>
              </a:rPr>
              <a:t>s concernés par la thématique du cancer</a:t>
            </a:r>
            <a:endParaRPr lang="fr-FR" sz="1800" b="0" dirty="0"/>
          </a:p>
        </p:txBody>
      </p:sp>
      <p:pic>
        <p:nvPicPr>
          <p:cNvPr id="5" name="Image 4">
            <a:extLst>
              <a:ext uri="{FF2B5EF4-FFF2-40B4-BE49-F238E27FC236}">
                <a16:creationId xmlns:a16="http://schemas.microsoft.com/office/drawing/2014/main" id="{9A985FEF-679B-A72A-5635-628FBC89B9BA}"/>
              </a:ext>
            </a:extLst>
          </p:cNvPr>
          <p:cNvPicPr>
            <a:picLocks noChangeAspect="1"/>
          </p:cNvPicPr>
          <p:nvPr/>
        </p:nvPicPr>
        <p:blipFill>
          <a:blip r:embed="rId3"/>
          <a:stretch>
            <a:fillRect/>
          </a:stretch>
        </p:blipFill>
        <p:spPr>
          <a:xfrm>
            <a:off x="8586095" y="4449123"/>
            <a:ext cx="428432" cy="150765"/>
          </a:xfrm>
          <a:prstGeom prst="rect">
            <a:avLst/>
          </a:prstGeom>
        </p:spPr>
      </p:pic>
    </p:spTree>
    <p:extLst>
      <p:ext uri="{BB962C8B-B14F-4D97-AF65-F5344CB8AC3E}">
        <p14:creationId xmlns:p14="http://schemas.microsoft.com/office/powerpoint/2010/main" val="739771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985FEF-679B-A72A-5635-628FBC89B9BA}"/>
              </a:ext>
            </a:extLst>
          </p:cNvPr>
          <p:cNvPicPr>
            <a:picLocks noChangeAspect="1"/>
          </p:cNvPicPr>
          <p:nvPr/>
        </p:nvPicPr>
        <p:blipFill>
          <a:blip r:embed="rId3"/>
          <a:stretch>
            <a:fillRect/>
          </a:stretch>
        </p:blipFill>
        <p:spPr>
          <a:xfrm>
            <a:off x="8586095" y="4449123"/>
            <a:ext cx="428432" cy="150765"/>
          </a:xfrm>
          <a:prstGeom prst="rect">
            <a:avLst/>
          </a:prstGeom>
        </p:spPr>
      </p:pic>
      <p:sp>
        <p:nvSpPr>
          <p:cNvPr id="6" name="Flèche : pentagone 5">
            <a:extLst>
              <a:ext uri="{FF2B5EF4-FFF2-40B4-BE49-F238E27FC236}">
                <a16:creationId xmlns:a16="http://schemas.microsoft.com/office/drawing/2014/main" id="{4211393B-535F-45DD-A1D5-1A44C9CCB21A}"/>
              </a:ext>
            </a:extLst>
          </p:cNvPr>
          <p:cNvSpPr/>
          <p:nvPr/>
        </p:nvSpPr>
        <p:spPr>
          <a:xfrm>
            <a:off x="3227695" y="1402773"/>
            <a:ext cx="2987961" cy="864945"/>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lgn="ctr">
              <a:buFont typeface="+mj-lt"/>
              <a:buAutoNum type="arabicPeriod" startAt="2"/>
            </a:pPr>
            <a:r>
              <a:rPr lang="fr-FR" b="1" dirty="0"/>
              <a:t>Formation à la recherche </a:t>
            </a:r>
          </a:p>
          <a:p>
            <a:pPr algn="ctr"/>
            <a:r>
              <a:rPr lang="fr-FR" b="1" dirty="0"/>
              <a:t>(2020)</a:t>
            </a:r>
          </a:p>
        </p:txBody>
      </p:sp>
      <p:sp>
        <p:nvSpPr>
          <p:cNvPr id="9" name="Rectangle 8">
            <a:extLst>
              <a:ext uri="{FF2B5EF4-FFF2-40B4-BE49-F238E27FC236}">
                <a16:creationId xmlns:a16="http://schemas.microsoft.com/office/drawing/2014/main" id="{D3D9310C-8996-4136-9D16-05453B0DE5CC}"/>
              </a:ext>
            </a:extLst>
          </p:cNvPr>
          <p:cNvSpPr/>
          <p:nvPr/>
        </p:nvSpPr>
        <p:spPr>
          <a:xfrm>
            <a:off x="3227695" y="2409526"/>
            <a:ext cx="2855381" cy="1980000"/>
          </a:xfrm>
          <a:prstGeom prst="rect">
            <a:avLst/>
          </a:prstGeom>
        </p:spPr>
        <p:style>
          <a:lnRef idx="2">
            <a:schemeClr val="accent4"/>
          </a:lnRef>
          <a:fillRef idx="1">
            <a:schemeClr val="lt1"/>
          </a:fillRef>
          <a:effectRef idx="0">
            <a:schemeClr val="accent4"/>
          </a:effectRef>
          <a:fontRef idx="minor">
            <a:schemeClr val="dk1"/>
          </a:fontRef>
        </p:style>
        <p:txBody>
          <a:bodyPr lIns="36000" rIns="36000" rtlCol="0" anchor="t" anchorCtr="0"/>
          <a:lstStyle/>
          <a:p>
            <a:pPr algn="ctr">
              <a:lnSpc>
                <a:spcPct val="90000"/>
              </a:lnSpc>
              <a:spcAft>
                <a:spcPts val="600"/>
              </a:spcAft>
            </a:pPr>
            <a:r>
              <a:rPr lang="fr-FR" sz="1600" dirty="0"/>
              <a:t>Auprès de personnes inscrites sur Seintinelles (n=11) afin d’identifier des problématiques de recherche en lien avec la QDV pour </a:t>
            </a:r>
            <a:r>
              <a:rPr lang="fr-FR" sz="1600" b="1" dirty="0"/>
              <a:t>coconstruire une recherche communautaire </a:t>
            </a:r>
          </a:p>
          <a:p>
            <a:pPr algn="ctr">
              <a:lnSpc>
                <a:spcPct val="90000"/>
              </a:lnSpc>
              <a:spcAft>
                <a:spcPts val="600"/>
              </a:spcAft>
            </a:pPr>
            <a:r>
              <a:rPr lang="fr-FR" sz="1600" dirty="0">
                <a:solidFill>
                  <a:schemeClr val="tx1"/>
                </a:solidFill>
                <a:latin typeface="Times New Roman" panose="02020603050405020304" pitchFamily="18" charset="0"/>
                <a:cs typeface="Times New Roman" panose="02020603050405020304" pitchFamily="18" charset="0"/>
              </a:rPr>
              <a:t>→</a:t>
            </a:r>
            <a:r>
              <a:rPr lang="fr-FR" sz="1600" dirty="0">
                <a:solidFill>
                  <a:schemeClr val="tx1"/>
                </a:solidFill>
              </a:rPr>
              <a:t> Le </a:t>
            </a:r>
            <a:r>
              <a:rPr lang="fr-FR" sz="1600" b="1" dirty="0">
                <a:solidFill>
                  <a:schemeClr val="tx1"/>
                </a:solidFill>
              </a:rPr>
              <a:t>vécu des troubles cognitifs liés aux traitements du cancer</a:t>
            </a:r>
            <a:endParaRPr lang="fr-FR" sz="1600" b="1" dirty="0"/>
          </a:p>
        </p:txBody>
      </p:sp>
      <p:sp>
        <p:nvSpPr>
          <p:cNvPr id="12" name="Flèche : pentagone 11">
            <a:extLst>
              <a:ext uri="{FF2B5EF4-FFF2-40B4-BE49-F238E27FC236}">
                <a16:creationId xmlns:a16="http://schemas.microsoft.com/office/drawing/2014/main" id="{45F49DE2-FD95-4495-B587-F58834B0184E}"/>
              </a:ext>
            </a:extLst>
          </p:cNvPr>
          <p:cNvSpPr/>
          <p:nvPr/>
        </p:nvSpPr>
        <p:spPr>
          <a:xfrm>
            <a:off x="153750" y="1387242"/>
            <a:ext cx="2990895" cy="864945"/>
          </a:xfrm>
          <a:prstGeom prst="homePlat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lgn="ctr">
              <a:buFont typeface="+mj-lt"/>
              <a:buAutoNum type="arabicPeriod"/>
            </a:pPr>
            <a:r>
              <a:rPr lang="fr-FR" b="1" dirty="0"/>
              <a:t>Ateliers de recherches communautaires (2017)</a:t>
            </a:r>
          </a:p>
        </p:txBody>
      </p:sp>
      <p:sp>
        <p:nvSpPr>
          <p:cNvPr id="13" name="Titre 2">
            <a:extLst>
              <a:ext uri="{FF2B5EF4-FFF2-40B4-BE49-F238E27FC236}">
                <a16:creationId xmlns:a16="http://schemas.microsoft.com/office/drawing/2014/main" id="{9BD6013E-FA0C-4BF4-865B-1D17350C489E}"/>
              </a:ext>
            </a:extLst>
          </p:cNvPr>
          <p:cNvSpPr txBox="1">
            <a:spLocks/>
          </p:cNvSpPr>
          <p:nvPr/>
        </p:nvSpPr>
        <p:spPr>
          <a:xfrm>
            <a:off x="153750" y="544513"/>
            <a:ext cx="7622041" cy="609385"/>
          </a:xfrm>
          <a:prstGeom prst="rect">
            <a:avLst/>
          </a:prstGeom>
        </p:spPr>
        <p:txBody>
          <a:bodyPr vert="horz" lIns="0" tIns="0" rIns="0" bIns="0" rtlCol="0" anchor="b" anchorCtr="0">
            <a:noAutofit/>
          </a:bodyPr>
          <a:lstStyle>
            <a:lvl1pPr algn="l" defTabSz="685800" rtl="0" eaLnBrk="1" fontAlgn="b" latinLnBrk="0" hangingPunct="1">
              <a:lnSpc>
                <a:spcPct val="80000"/>
              </a:lnSpc>
              <a:spcBef>
                <a:spcPct val="0"/>
              </a:spcBef>
              <a:buNone/>
              <a:defRPr sz="3300" kern="1200">
                <a:solidFill>
                  <a:schemeClr val="tx1"/>
                </a:solidFill>
                <a:latin typeface="+mj-lt"/>
                <a:ea typeface="+mj-ea"/>
                <a:cs typeface="+mj-cs"/>
              </a:defRPr>
            </a:lvl1pPr>
          </a:lstStyle>
          <a:p>
            <a:r>
              <a:rPr lang="fr-FR" sz="2400" b="1" dirty="0"/>
              <a:t>Impulser une démarche communautaire en oncologie : </a:t>
            </a:r>
          </a:p>
          <a:p>
            <a:r>
              <a:rPr lang="fr-FR" sz="2400" b="1" dirty="0"/>
              <a:t>« Carte d’identité » du projet et mise en place du partenariat </a:t>
            </a:r>
          </a:p>
        </p:txBody>
      </p:sp>
      <p:sp>
        <p:nvSpPr>
          <p:cNvPr id="14" name="Rectangle 13">
            <a:extLst>
              <a:ext uri="{FF2B5EF4-FFF2-40B4-BE49-F238E27FC236}">
                <a16:creationId xmlns:a16="http://schemas.microsoft.com/office/drawing/2014/main" id="{EE0E7768-F983-42E2-BEB6-75FB1712B128}"/>
              </a:ext>
            </a:extLst>
          </p:cNvPr>
          <p:cNvSpPr/>
          <p:nvPr/>
        </p:nvSpPr>
        <p:spPr>
          <a:xfrm>
            <a:off x="150711" y="2409525"/>
            <a:ext cx="2855380" cy="1980000"/>
          </a:xfrm>
          <a:prstGeom prst="rect">
            <a:avLst/>
          </a:prstGeom>
        </p:spPr>
        <p:style>
          <a:lnRef idx="2">
            <a:schemeClr val="accent6"/>
          </a:lnRef>
          <a:fillRef idx="1">
            <a:schemeClr val="lt1"/>
          </a:fillRef>
          <a:effectRef idx="0">
            <a:schemeClr val="accent6"/>
          </a:effectRef>
          <a:fontRef idx="minor">
            <a:schemeClr val="dk1"/>
          </a:fontRef>
        </p:style>
        <p:txBody>
          <a:bodyPr lIns="36000" rIns="36000" rtlCol="0" anchor="t" anchorCtr="0"/>
          <a:lstStyle/>
          <a:p>
            <a:pPr algn="ctr">
              <a:lnSpc>
                <a:spcPct val="90000"/>
              </a:lnSpc>
              <a:spcAft>
                <a:spcPts val="600"/>
              </a:spcAft>
            </a:pPr>
            <a:r>
              <a:rPr lang="fr-FR" sz="1600" dirty="0"/>
              <a:t>Organisés avec des femmes inscrites sur Seintinelles (n=14) pour </a:t>
            </a:r>
            <a:r>
              <a:rPr lang="fr-FR" sz="1600" b="1" dirty="0"/>
              <a:t>identifier des problématiques de recherche pertinentes au regard de leur vécu</a:t>
            </a:r>
            <a:r>
              <a:rPr lang="fr-FR" sz="1600" b="1" dirty="0">
                <a:solidFill>
                  <a:schemeClr val="tx1"/>
                </a:solidFill>
              </a:rPr>
              <a:t> </a:t>
            </a:r>
          </a:p>
          <a:p>
            <a:pPr algn="ctr">
              <a:lnSpc>
                <a:spcPct val="90000"/>
              </a:lnSpc>
              <a:spcAft>
                <a:spcPts val="600"/>
              </a:spcAft>
            </a:pPr>
            <a:r>
              <a:rPr lang="fr-FR" sz="1600" dirty="0">
                <a:solidFill>
                  <a:schemeClr val="tx1"/>
                </a:solidFill>
                <a:latin typeface="Times New Roman" panose="02020603050405020304" pitchFamily="18" charset="0"/>
                <a:cs typeface="Times New Roman" panose="02020603050405020304" pitchFamily="18" charset="0"/>
              </a:rPr>
              <a:t>→  </a:t>
            </a:r>
            <a:r>
              <a:rPr lang="fr-FR" sz="1600" b="1" dirty="0">
                <a:solidFill>
                  <a:schemeClr val="tx1"/>
                </a:solidFill>
                <a:cs typeface="Times New Roman" panose="02020603050405020304" pitchFamily="18" charset="0"/>
              </a:rPr>
              <a:t>V</a:t>
            </a:r>
            <a:r>
              <a:rPr lang="fr-FR" sz="1600" b="1" dirty="0">
                <a:solidFill>
                  <a:schemeClr val="tx1"/>
                </a:solidFill>
              </a:rPr>
              <a:t>alider la démarche communautaire </a:t>
            </a:r>
            <a:r>
              <a:rPr lang="fr-FR" sz="1600" dirty="0">
                <a:solidFill>
                  <a:schemeClr val="tx1"/>
                </a:solidFill>
              </a:rPr>
              <a:t>en cancérologie</a:t>
            </a:r>
            <a:endParaRPr lang="fr-FR" sz="1600" b="1" dirty="0"/>
          </a:p>
        </p:txBody>
      </p:sp>
      <p:sp>
        <p:nvSpPr>
          <p:cNvPr id="15" name="Flèche : pentagone 14">
            <a:extLst>
              <a:ext uri="{FF2B5EF4-FFF2-40B4-BE49-F238E27FC236}">
                <a16:creationId xmlns:a16="http://schemas.microsoft.com/office/drawing/2014/main" id="{B82E7E12-A309-4EFE-B376-7462C0E17711}"/>
              </a:ext>
            </a:extLst>
          </p:cNvPr>
          <p:cNvSpPr/>
          <p:nvPr/>
        </p:nvSpPr>
        <p:spPr>
          <a:xfrm>
            <a:off x="6295372" y="1387242"/>
            <a:ext cx="2848628" cy="8649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startAt="3"/>
            </a:pPr>
            <a:r>
              <a:rPr lang="fr-FR" b="1" dirty="0"/>
              <a:t>Création du groupe de recherche IMPAQT (2020)</a:t>
            </a:r>
          </a:p>
        </p:txBody>
      </p:sp>
      <p:sp>
        <p:nvSpPr>
          <p:cNvPr id="16" name="Rectangle 15">
            <a:extLst>
              <a:ext uri="{FF2B5EF4-FFF2-40B4-BE49-F238E27FC236}">
                <a16:creationId xmlns:a16="http://schemas.microsoft.com/office/drawing/2014/main" id="{6F37D0DC-6087-4733-92F7-E029BCA10AA3}"/>
              </a:ext>
            </a:extLst>
          </p:cNvPr>
          <p:cNvSpPr/>
          <p:nvPr/>
        </p:nvSpPr>
        <p:spPr>
          <a:xfrm>
            <a:off x="6295371" y="2409525"/>
            <a:ext cx="2719156" cy="1980000"/>
          </a:xfrm>
          <a:prstGeom prst="rect">
            <a:avLst/>
          </a:prstGeom>
        </p:spPr>
        <p:style>
          <a:lnRef idx="2">
            <a:schemeClr val="accent5"/>
          </a:lnRef>
          <a:fillRef idx="1">
            <a:schemeClr val="lt1"/>
          </a:fillRef>
          <a:effectRef idx="0">
            <a:schemeClr val="accent5"/>
          </a:effectRef>
          <a:fontRef idx="minor">
            <a:schemeClr val="dk1"/>
          </a:fontRef>
        </p:style>
        <p:txBody>
          <a:bodyPr lIns="36000" rIns="36000" rtlCol="0" anchor="t" anchorCtr="0"/>
          <a:lstStyle/>
          <a:p>
            <a:pPr algn="ctr">
              <a:lnSpc>
                <a:spcPct val="90000"/>
              </a:lnSpc>
              <a:spcAft>
                <a:spcPts val="600"/>
              </a:spcAft>
            </a:pPr>
            <a:r>
              <a:rPr lang="fr-FR" sz="1600" dirty="0">
                <a:solidFill>
                  <a:schemeClr val="tx1">
                    <a:lumMod val="85000"/>
                    <a:lumOff val="15000"/>
                  </a:schemeClr>
                </a:solidFill>
              </a:rPr>
              <a:t>Groupe composé de </a:t>
            </a:r>
            <a:r>
              <a:rPr lang="fr-FR" sz="1600" b="1" dirty="0">
                <a:solidFill>
                  <a:schemeClr val="tx1">
                    <a:lumMod val="85000"/>
                    <a:lumOff val="15000"/>
                  </a:schemeClr>
                </a:solidFill>
              </a:rPr>
              <a:t>4</a:t>
            </a:r>
            <a:r>
              <a:rPr lang="fr-FR" sz="1600" dirty="0">
                <a:solidFill>
                  <a:schemeClr val="tx1">
                    <a:lumMod val="85000"/>
                    <a:lumOff val="15000"/>
                  </a:schemeClr>
                </a:solidFill>
              </a:rPr>
              <a:t> </a:t>
            </a:r>
            <a:r>
              <a:rPr lang="fr-FR" sz="1600" b="1" dirty="0">
                <a:solidFill>
                  <a:schemeClr val="tx1">
                    <a:lumMod val="85000"/>
                    <a:lumOff val="15000"/>
                  </a:schemeClr>
                </a:solidFill>
              </a:rPr>
              <a:t>C </a:t>
            </a:r>
            <a:r>
              <a:rPr lang="fr-FR" sz="1600" dirty="0">
                <a:solidFill>
                  <a:schemeClr val="tx1">
                    <a:lumMod val="85000"/>
                    <a:lumOff val="15000"/>
                  </a:schemeClr>
                </a:solidFill>
              </a:rPr>
              <a:t>et</a:t>
            </a:r>
            <a:r>
              <a:rPr lang="fr-FR" sz="1600" b="1" dirty="0">
                <a:solidFill>
                  <a:schemeClr val="tx1">
                    <a:lumMod val="85000"/>
                    <a:lumOff val="15000"/>
                  </a:schemeClr>
                </a:solidFill>
              </a:rPr>
              <a:t> 6 PC </a:t>
            </a:r>
          </a:p>
          <a:p>
            <a:pPr algn="ctr">
              <a:lnSpc>
                <a:spcPct val="90000"/>
              </a:lnSpc>
              <a:spcAft>
                <a:spcPts val="600"/>
              </a:spcAft>
            </a:pPr>
            <a:r>
              <a:rPr lang="fr-FR" sz="1600" dirty="0">
                <a:solidFill>
                  <a:schemeClr val="tx1"/>
                </a:solidFill>
                <a:cs typeface="Times New Roman" panose="02020603050405020304" pitchFamily="18" charset="0"/>
              </a:rPr>
              <a:t>→ </a:t>
            </a:r>
            <a:r>
              <a:rPr lang="fr-FR" sz="1600" dirty="0">
                <a:solidFill>
                  <a:schemeClr val="tx1">
                    <a:lumMod val="85000"/>
                    <a:lumOff val="15000"/>
                  </a:schemeClr>
                </a:solidFill>
                <a:cs typeface="Times New Roman" panose="02020603050405020304" pitchFamily="18" charset="0"/>
              </a:rPr>
              <a:t>D</a:t>
            </a:r>
            <a:r>
              <a:rPr lang="fr-FR" sz="1600" dirty="0"/>
              <a:t>es projets de recherche communautaire menés </a:t>
            </a:r>
            <a:r>
              <a:rPr lang="fr-FR" sz="1600" b="1" dirty="0"/>
              <a:t>avec les PC du groupe IMPAQT </a:t>
            </a:r>
            <a:r>
              <a:rPr lang="fr-FR" sz="1600" dirty="0"/>
              <a:t>depuis juillet 2020 autour du thème des </a:t>
            </a:r>
            <a:r>
              <a:rPr lang="fr-FR" sz="1600" b="1" dirty="0"/>
              <a:t>troubles cognitifs </a:t>
            </a:r>
          </a:p>
          <a:p>
            <a:pPr algn="ctr">
              <a:lnSpc>
                <a:spcPct val="90000"/>
              </a:lnSpc>
              <a:spcAft>
                <a:spcPts val="600"/>
              </a:spcAft>
            </a:pPr>
            <a:r>
              <a:rPr lang="fr-FR" sz="1600" dirty="0">
                <a:solidFill>
                  <a:schemeClr val="tx1"/>
                </a:solidFill>
                <a:latin typeface="Times New Roman" panose="02020603050405020304" pitchFamily="18" charset="0"/>
                <a:cs typeface="Times New Roman" panose="02020603050405020304" pitchFamily="18" charset="0"/>
              </a:rPr>
              <a:t>→</a:t>
            </a:r>
            <a:r>
              <a:rPr lang="fr-FR" sz="1600" dirty="0">
                <a:solidFill>
                  <a:schemeClr val="tx1"/>
                </a:solidFill>
              </a:rPr>
              <a:t> Projets </a:t>
            </a:r>
            <a:r>
              <a:rPr lang="fr-FR" sz="1600" b="1" dirty="0">
                <a:solidFill>
                  <a:schemeClr val="tx1"/>
                </a:solidFill>
              </a:rPr>
              <a:t>Perce-neige (2021) </a:t>
            </a:r>
            <a:r>
              <a:rPr lang="fr-FR" sz="1600" dirty="0">
                <a:solidFill>
                  <a:schemeClr val="tx1"/>
                </a:solidFill>
              </a:rPr>
              <a:t>et </a:t>
            </a:r>
            <a:r>
              <a:rPr lang="fr-FR" sz="1600" b="1" dirty="0">
                <a:solidFill>
                  <a:schemeClr val="tx1">
                    <a:lumMod val="65000"/>
                    <a:lumOff val="35000"/>
                  </a:schemeClr>
                </a:solidFill>
              </a:rPr>
              <a:t>Ancolies (2022)</a:t>
            </a:r>
            <a:endParaRPr lang="fr-FR" sz="1600" b="1" dirty="0"/>
          </a:p>
        </p:txBody>
      </p:sp>
    </p:spTree>
    <p:extLst>
      <p:ext uri="{BB962C8B-B14F-4D97-AF65-F5344CB8AC3E}">
        <p14:creationId xmlns:p14="http://schemas.microsoft.com/office/powerpoint/2010/main" val="1143453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2396276-813A-231B-3874-07860C928B5B}"/>
              </a:ext>
            </a:extLst>
          </p:cNvPr>
          <p:cNvPicPr>
            <a:picLocks noChangeAspect="1"/>
          </p:cNvPicPr>
          <p:nvPr/>
        </p:nvPicPr>
        <p:blipFill>
          <a:blip r:embed="rId3"/>
          <a:stretch>
            <a:fillRect/>
          </a:stretch>
        </p:blipFill>
        <p:spPr>
          <a:xfrm>
            <a:off x="8575463" y="4074213"/>
            <a:ext cx="428432" cy="148926"/>
          </a:xfrm>
          <a:prstGeom prst="rect">
            <a:avLst/>
          </a:prstGeom>
        </p:spPr>
      </p:pic>
      <p:sp>
        <p:nvSpPr>
          <p:cNvPr id="7" name="TextBox 7">
            <a:extLst>
              <a:ext uri="{FF2B5EF4-FFF2-40B4-BE49-F238E27FC236}">
                <a16:creationId xmlns:a16="http://schemas.microsoft.com/office/drawing/2014/main" id="{1E4D128D-0A55-41E9-AD6F-0BF1D3CF97F4}"/>
              </a:ext>
            </a:extLst>
          </p:cNvPr>
          <p:cNvSpPr txBox="1">
            <a:spLocks noGrp="1"/>
          </p:cNvSpPr>
          <p:nvPr>
            <p:ph sz="half" idx="1"/>
          </p:nvPr>
        </p:nvSpPr>
        <p:spPr>
          <a:xfrm>
            <a:off x="529659" y="1045308"/>
            <a:ext cx="4198937" cy="3447098"/>
          </a:xfrm>
          <a:prstGeom prst="rect">
            <a:avLst/>
          </a:prstGeom>
          <a:solidFill>
            <a:schemeClr val="accent2">
              <a:lumMod val="40000"/>
              <a:lumOff val="60000"/>
            </a:schemeClr>
          </a:solidFill>
        </p:spPr>
        <p:txBody>
          <a:bodyPr wrap="square" lIns="0" tIns="0" rIns="0" bIns="0" rtlCol="0" anchor="t">
            <a:spAutoFit/>
          </a:bodyPr>
          <a:lstStyle/>
          <a:p>
            <a:pPr marL="0" indent="0" algn="just">
              <a:lnSpc>
                <a:spcPct val="100000"/>
              </a:lnSpc>
              <a:spcBef>
                <a:spcPts val="0"/>
              </a:spcBef>
              <a:buNone/>
            </a:pPr>
            <a:r>
              <a:rPr lang="fr-FR" sz="1400" dirty="0"/>
              <a:t>OBJECTIF 1 </a:t>
            </a:r>
            <a:r>
              <a:rPr lang="fr-FR" sz="1400" b="0" dirty="0"/>
              <a:t>:</a:t>
            </a:r>
            <a:r>
              <a:rPr lang="fr-FR" sz="1400" dirty="0"/>
              <a:t> </a:t>
            </a:r>
            <a:r>
              <a:rPr lang="fr-FR" sz="1400" b="0" dirty="0"/>
              <a:t>Interroger la </a:t>
            </a:r>
            <a:r>
              <a:rPr lang="fr-FR" sz="1400" dirty="0"/>
              <a:t>(</a:t>
            </a:r>
            <a:r>
              <a:rPr lang="fr-FR" sz="1400" dirty="0" err="1"/>
              <a:t>mé</a:t>
            </a:r>
            <a:r>
              <a:rPr lang="fr-FR" sz="1400" dirty="0"/>
              <a:t>)connaissance des soignants </a:t>
            </a:r>
            <a:r>
              <a:rPr lang="fr-FR" sz="1400" b="0" dirty="0"/>
              <a:t>concernant les conséquences des traitements du cancer sur le plan cognitif​ ; explorer leurs pratiques en termes de </a:t>
            </a:r>
            <a:r>
              <a:rPr lang="fr-FR" sz="1400" dirty="0"/>
              <a:t>communication et d’accompagnement </a:t>
            </a:r>
            <a:r>
              <a:rPr lang="fr-FR" sz="1400" b="0" dirty="0"/>
              <a:t>mises en place (ou non) auprès de leurs patients</a:t>
            </a:r>
            <a:r>
              <a:rPr lang="fr-FR" sz="1400" dirty="0">
                <a:solidFill>
                  <a:srgbClr val="7030A0"/>
                </a:solidFill>
                <a:cs typeface="Cardo Bold"/>
              </a:rPr>
              <a:t> </a:t>
            </a:r>
            <a:r>
              <a:rPr lang="fr-FR" sz="1400" b="0" dirty="0">
                <a:cs typeface="Cardo Bold"/>
              </a:rPr>
              <a:t>concernant les troubles cognitifs successifs aux traitements du cancer</a:t>
            </a:r>
          </a:p>
          <a:p>
            <a:pPr marL="0" indent="0" algn="just">
              <a:lnSpc>
                <a:spcPct val="100000"/>
              </a:lnSpc>
              <a:spcBef>
                <a:spcPts val="0"/>
              </a:spcBef>
              <a:buNone/>
            </a:pPr>
            <a:endParaRPr lang="fr-FR" sz="1400" b="0" dirty="0">
              <a:cs typeface="Cardo Bold"/>
            </a:endParaRPr>
          </a:p>
          <a:p>
            <a:pPr marL="0" indent="0" algn="just">
              <a:lnSpc>
                <a:spcPct val="100000"/>
              </a:lnSpc>
              <a:spcBef>
                <a:spcPts val="0"/>
              </a:spcBef>
              <a:buNone/>
            </a:pPr>
            <a:r>
              <a:rPr lang="fr-FR" sz="1400" dirty="0">
                <a:cs typeface="Cardo Bold"/>
              </a:rPr>
              <a:t>POPULATION </a:t>
            </a:r>
            <a:r>
              <a:rPr lang="fr-FR" sz="1400" b="0" dirty="0">
                <a:cs typeface="Cardo Bold"/>
              </a:rPr>
              <a:t>: </a:t>
            </a:r>
            <a:r>
              <a:rPr lang="fr-FR" sz="1400" b="0" dirty="0">
                <a:cs typeface="Arial" panose="020B0604020202020204" pitchFamily="34" charset="0"/>
              </a:rPr>
              <a:t>20 oncologues et 17 infirmières exerçant en oncologie recrutés dans toute la France</a:t>
            </a:r>
          </a:p>
          <a:p>
            <a:pPr marL="0" indent="0" algn="just">
              <a:lnSpc>
                <a:spcPct val="100000"/>
              </a:lnSpc>
              <a:spcBef>
                <a:spcPts val="0"/>
              </a:spcBef>
              <a:buNone/>
            </a:pPr>
            <a:endParaRPr lang="fr-FR" sz="1400" dirty="0">
              <a:cs typeface="Cardo Bold"/>
            </a:endParaRPr>
          </a:p>
          <a:p>
            <a:pPr marL="0" indent="0" algn="just">
              <a:lnSpc>
                <a:spcPct val="100000"/>
              </a:lnSpc>
              <a:spcBef>
                <a:spcPts val="0"/>
              </a:spcBef>
              <a:buNone/>
            </a:pPr>
            <a:r>
              <a:rPr lang="fr-FR" sz="1400" dirty="0">
                <a:cs typeface="Cardo Bold"/>
              </a:rPr>
              <a:t>MÉTHODE</a:t>
            </a:r>
            <a:r>
              <a:rPr lang="fr-FR" sz="1400" b="0" dirty="0">
                <a:cs typeface="Cardo Bold"/>
              </a:rPr>
              <a:t> : </a:t>
            </a:r>
            <a:r>
              <a:rPr lang="fr-FR" sz="1400" b="0" dirty="0">
                <a:cs typeface="Arial" panose="020B0604020202020204" pitchFamily="34" charset="0"/>
              </a:rPr>
              <a:t>Entretiens individuels semi-directifs</a:t>
            </a:r>
          </a:p>
          <a:p>
            <a:pPr marL="0" indent="0" algn="just">
              <a:lnSpc>
                <a:spcPct val="100000"/>
              </a:lnSpc>
              <a:spcBef>
                <a:spcPts val="0"/>
              </a:spcBef>
              <a:buNone/>
            </a:pPr>
            <a:endParaRPr lang="fr-FR" sz="1400" b="0" dirty="0">
              <a:cs typeface="Arial" panose="020B0604020202020204" pitchFamily="34" charset="0"/>
            </a:endParaRPr>
          </a:p>
          <a:p>
            <a:pPr marL="0" indent="0" algn="just">
              <a:lnSpc>
                <a:spcPct val="100000"/>
              </a:lnSpc>
              <a:spcBef>
                <a:spcPts val="0"/>
              </a:spcBef>
              <a:buNone/>
            </a:pPr>
            <a:r>
              <a:rPr lang="fr-FR" sz="1400" dirty="0">
                <a:cs typeface="Arial" panose="020B0604020202020204" pitchFamily="34" charset="0"/>
              </a:rPr>
              <a:t>ANALYSE </a:t>
            </a:r>
            <a:r>
              <a:rPr lang="fr-FR" sz="1400" b="0" dirty="0">
                <a:cs typeface="Arial" panose="020B0604020202020204" pitchFamily="34" charset="0"/>
              </a:rPr>
              <a:t>: Thématique réflexive</a:t>
            </a:r>
          </a:p>
          <a:p>
            <a:pPr marL="0" indent="0" algn="just">
              <a:lnSpc>
                <a:spcPct val="100000"/>
              </a:lnSpc>
              <a:spcBef>
                <a:spcPts val="0"/>
              </a:spcBef>
              <a:buNone/>
            </a:pPr>
            <a:endParaRPr lang="fr-FR" sz="1400" b="0" dirty="0">
              <a:cs typeface="Arial" panose="020B0604020202020204" pitchFamily="34" charset="0"/>
            </a:endParaRPr>
          </a:p>
          <a:p>
            <a:pPr marL="0" indent="0" algn="just">
              <a:lnSpc>
                <a:spcPct val="100000"/>
              </a:lnSpc>
              <a:spcBef>
                <a:spcPts val="0"/>
              </a:spcBef>
              <a:buNone/>
            </a:pPr>
            <a:r>
              <a:rPr lang="fr-FR" sz="1400" dirty="0">
                <a:cs typeface="Arial" panose="020B0604020202020204" pitchFamily="34" charset="0"/>
              </a:rPr>
              <a:t>PERSPECTIVE </a:t>
            </a:r>
            <a:r>
              <a:rPr lang="fr-FR" sz="1400" b="0" dirty="0">
                <a:cs typeface="Arial" panose="020B0604020202020204" pitchFamily="34" charset="0"/>
              </a:rPr>
              <a:t>: Préconisations concernant la prise en charge des patients présentant des troubles cognitifs​</a:t>
            </a:r>
          </a:p>
        </p:txBody>
      </p:sp>
      <p:sp>
        <p:nvSpPr>
          <p:cNvPr id="8" name="TextBox 7">
            <a:extLst>
              <a:ext uri="{FF2B5EF4-FFF2-40B4-BE49-F238E27FC236}">
                <a16:creationId xmlns:a16="http://schemas.microsoft.com/office/drawing/2014/main" id="{330ACAC2-48BE-4612-8D55-7B07A13EC52A}"/>
              </a:ext>
            </a:extLst>
          </p:cNvPr>
          <p:cNvSpPr txBox="1">
            <a:spLocks/>
          </p:cNvSpPr>
          <p:nvPr/>
        </p:nvSpPr>
        <p:spPr>
          <a:xfrm>
            <a:off x="4814748" y="1476196"/>
            <a:ext cx="3679392" cy="3016210"/>
          </a:xfrm>
          <a:prstGeom prst="rect">
            <a:avLst/>
          </a:prstGeom>
          <a:solidFill>
            <a:srgbClr val="CCCCFF"/>
          </a:solidFill>
        </p:spPr>
        <p:txBody>
          <a:bodyPr vert="horz" wrap="square" lIns="0" tIns="0" rIns="0" bIns="0" rtlCol="0" anchor="t">
            <a:spAutoFit/>
          </a:bodyPr>
          <a:lstStyle>
            <a:lvl1pPr marL="180000" indent="-180000" algn="l" defTabSz="685800" rtl="0" eaLnBrk="1" latinLnBrk="0" hangingPunct="1">
              <a:lnSpc>
                <a:spcPct val="80000"/>
              </a:lnSpc>
              <a:spcBef>
                <a:spcPts val="1000"/>
              </a:spcBef>
              <a:buClr>
                <a:schemeClr val="tx1"/>
              </a:buClr>
              <a:buFont typeface="Arial" panose="020B0604020202020204" pitchFamily="34" charset="0"/>
              <a:buChar char="•"/>
              <a:defRPr sz="2400" b="1" kern="1200">
                <a:solidFill>
                  <a:schemeClr val="tx1"/>
                </a:solidFill>
                <a:latin typeface="+mn-lt"/>
                <a:ea typeface="+mn-ea"/>
                <a:cs typeface="+mn-cs"/>
              </a:defRPr>
            </a:lvl1pPr>
            <a:lvl2pPr marL="180000" indent="-180000" algn="l" defTabSz="685800" rtl="0" eaLnBrk="1" latinLnBrk="0" hangingPunct="1">
              <a:lnSpc>
                <a:spcPct val="80000"/>
              </a:lnSpc>
              <a:spcBef>
                <a:spcPts val="375"/>
              </a:spcBef>
              <a:buClr>
                <a:schemeClr val="tx1"/>
              </a:buClr>
              <a:buFont typeface="Arial" panose="020B0604020202020204" pitchFamily="34" charset="0"/>
              <a:buChar char="•"/>
              <a:defRPr sz="2200" b="0" kern="1200">
                <a:solidFill>
                  <a:schemeClr val="tx1"/>
                </a:solidFill>
                <a:latin typeface="+mn-lt"/>
                <a:ea typeface="+mn-ea"/>
                <a:cs typeface="+mn-cs"/>
              </a:defRPr>
            </a:lvl2pPr>
            <a:lvl3pPr marL="180000" indent="-180000" algn="l" defTabSz="685800" rtl="0" eaLnBrk="1" latinLnBrk="0" hangingPunct="1">
              <a:lnSpc>
                <a:spcPct val="80000"/>
              </a:lnSpc>
              <a:spcBef>
                <a:spcPts val="375"/>
              </a:spcBef>
              <a:buClr>
                <a:schemeClr val="tx1"/>
              </a:buClr>
              <a:buFont typeface="Arial" panose="020B0604020202020204" pitchFamily="34" charset="0"/>
              <a:buChar char="•"/>
              <a:defRPr sz="1800" b="1" kern="1200">
                <a:solidFill>
                  <a:schemeClr val="tx1"/>
                </a:solidFill>
                <a:latin typeface="+mn-lt"/>
                <a:ea typeface="+mn-ea"/>
                <a:cs typeface="+mn-cs"/>
              </a:defRPr>
            </a:lvl3pPr>
            <a:lvl4pPr marL="180000" indent="-180000" algn="l" defTabSz="685800" rtl="0" eaLnBrk="1" latinLnBrk="0" hangingPunct="1">
              <a:lnSpc>
                <a:spcPct val="80000"/>
              </a:lnSpc>
              <a:spcBef>
                <a:spcPts val="375"/>
              </a:spcBef>
              <a:buClr>
                <a:schemeClr val="tx1"/>
              </a:buClr>
              <a:buFont typeface="Arial" panose="020B0604020202020204" pitchFamily="34" charset="0"/>
              <a:buChar char="•"/>
              <a:defRPr sz="1600" b="0" kern="1200">
                <a:solidFill>
                  <a:schemeClr val="tx1"/>
                </a:solidFill>
                <a:latin typeface="+mn-lt"/>
                <a:ea typeface="+mn-ea"/>
                <a:cs typeface="+mn-cs"/>
              </a:defRPr>
            </a:lvl4pPr>
            <a:lvl5pPr marL="180000" indent="-180000" algn="l" defTabSz="685800" rtl="0" eaLnBrk="1" latinLnBrk="0" hangingPunct="1">
              <a:lnSpc>
                <a:spcPct val="80000"/>
              </a:lnSpc>
              <a:spcBef>
                <a:spcPts val="375"/>
              </a:spcBef>
              <a:buClr>
                <a:schemeClr val="tx1"/>
              </a:buClr>
              <a:buFont typeface="Arial" panose="020B0604020202020204" pitchFamily="34" charset="0"/>
              <a:buChar char="•"/>
              <a:defRPr sz="1600" kern="1200">
                <a:solidFill>
                  <a:schemeClr val="bg1">
                    <a:lumMod val="6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fr-FR" sz="1400" dirty="0"/>
              <a:t>OBJECTIF 2 : Evaluer le processus de co-construction </a:t>
            </a:r>
            <a:r>
              <a:rPr lang="fr-FR" sz="1400" b="0" dirty="0"/>
              <a:t>de la démarche communautaire sur la base d’outils collectivement élaborés</a:t>
            </a:r>
          </a:p>
          <a:p>
            <a:pPr marL="0" indent="0" algn="just">
              <a:lnSpc>
                <a:spcPct val="100000"/>
              </a:lnSpc>
              <a:spcBef>
                <a:spcPts val="0"/>
              </a:spcBef>
              <a:buFont typeface="Arial" panose="020B0604020202020204" pitchFamily="34" charset="0"/>
              <a:buNone/>
            </a:pPr>
            <a:endParaRPr lang="fr-FR" sz="1400" b="0" dirty="0"/>
          </a:p>
          <a:p>
            <a:pPr marL="0" indent="0" algn="just">
              <a:lnSpc>
                <a:spcPct val="100000"/>
              </a:lnSpc>
              <a:spcBef>
                <a:spcPts val="0"/>
              </a:spcBef>
              <a:buNone/>
            </a:pPr>
            <a:r>
              <a:rPr lang="fr-FR" sz="1400" dirty="0"/>
              <a:t>POPULATION</a:t>
            </a:r>
            <a:r>
              <a:rPr lang="fr-FR" sz="1400" b="0" dirty="0"/>
              <a:t> </a:t>
            </a:r>
            <a:r>
              <a:rPr lang="en-US" sz="1400" b="0" dirty="0">
                <a:cs typeface="Arial" panose="020B0604020202020204" pitchFamily="34" charset="0"/>
              </a:rPr>
              <a:t>: ​Le </a:t>
            </a:r>
            <a:r>
              <a:rPr lang="en-US" sz="1400" b="0" dirty="0" err="1">
                <a:cs typeface="Arial" panose="020B0604020202020204" pitchFamily="34" charset="0"/>
              </a:rPr>
              <a:t>groupe</a:t>
            </a:r>
            <a:r>
              <a:rPr lang="en-US" sz="1400" b="0" dirty="0">
                <a:cs typeface="Arial" panose="020B0604020202020204" pitchFamily="34" charset="0"/>
              </a:rPr>
              <a:t> IMPAQT </a:t>
            </a:r>
          </a:p>
          <a:p>
            <a:pPr marL="0" indent="0" algn="just">
              <a:lnSpc>
                <a:spcPct val="100000"/>
              </a:lnSpc>
              <a:spcBef>
                <a:spcPts val="0"/>
              </a:spcBef>
              <a:buNone/>
            </a:pPr>
            <a:endParaRPr lang="fr-FR" sz="1400" dirty="0">
              <a:cs typeface="Cardo Bold"/>
            </a:endParaRPr>
          </a:p>
          <a:p>
            <a:pPr marL="0" indent="0" algn="just">
              <a:lnSpc>
                <a:spcPct val="100000"/>
              </a:lnSpc>
              <a:spcBef>
                <a:spcPts val="0"/>
              </a:spcBef>
              <a:buNone/>
            </a:pPr>
            <a:r>
              <a:rPr lang="fr-FR" sz="1400" dirty="0">
                <a:cs typeface="Cardo Bold"/>
              </a:rPr>
              <a:t>MÉTHODE</a:t>
            </a:r>
            <a:r>
              <a:rPr lang="fr-FR" sz="1400" b="0" dirty="0">
                <a:cs typeface="Cardo Bold"/>
              </a:rPr>
              <a:t> : </a:t>
            </a:r>
            <a:r>
              <a:rPr lang="fr-FR" sz="1400" b="0" dirty="0">
                <a:cs typeface="Arial" panose="020B0604020202020204" pitchFamily="34" charset="0"/>
              </a:rPr>
              <a:t>Enregistrements audio et/ou vidéo des séances de travail, auto-questionnaire en ligne, carnet de suivi</a:t>
            </a:r>
          </a:p>
          <a:p>
            <a:pPr marL="0" indent="0" algn="just">
              <a:lnSpc>
                <a:spcPct val="100000"/>
              </a:lnSpc>
              <a:spcBef>
                <a:spcPts val="0"/>
              </a:spcBef>
              <a:buNone/>
            </a:pPr>
            <a:endParaRPr lang="en-US" sz="1400" b="0" dirty="0">
              <a:cs typeface="Arial" panose="020B0604020202020204" pitchFamily="34" charset="0"/>
            </a:endParaRPr>
          </a:p>
          <a:p>
            <a:pPr marL="0" indent="0" algn="just">
              <a:lnSpc>
                <a:spcPct val="100000"/>
              </a:lnSpc>
              <a:spcBef>
                <a:spcPts val="0"/>
              </a:spcBef>
              <a:buNone/>
            </a:pPr>
            <a:r>
              <a:rPr lang="fr-FR" sz="1400" dirty="0">
                <a:cs typeface="Arial" panose="020B0604020202020204" pitchFamily="34" charset="0"/>
              </a:rPr>
              <a:t>PERSPECTIVE </a:t>
            </a:r>
            <a:r>
              <a:rPr lang="fr-FR" sz="1400" b="0" dirty="0">
                <a:cs typeface="Arial" panose="020B0604020202020204" pitchFamily="34" charset="0"/>
              </a:rPr>
              <a:t>: Optimiser l’implication des </a:t>
            </a:r>
            <a:r>
              <a:rPr lang="fr-FR" sz="1400" b="0" dirty="0">
                <a:ea typeface="Times New Roman" panose="02020603050405020304" pitchFamily="18" charset="0"/>
                <a:cs typeface="Arial" panose="020B0604020202020204" pitchFamily="34" charset="0"/>
              </a:rPr>
              <a:t>patients</a:t>
            </a:r>
            <a:r>
              <a:rPr lang="fr-FR" sz="1400" b="0" dirty="0">
                <a:cs typeface="Arial" panose="020B0604020202020204" pitchFamily="34" charset="0"/>
              </a:rPr>
              <a:t> dans les projets de recherche visant à améliorer la qualité de vie des personnes (ayant été) atteintes de cancer</a:t>
            </a:r>
            <a:endParaRPr lang="fr-FR" sz="1400" b="0" dirty="0"/>
          </a:p>
        </p:txBody>
      </p:sp>
      <p:sp>
        <p:nvSpPr>
          <p:cNvPr id="9" name="Titre 1">
            <a:extLst>
              <a:ext uri="{FF2B5EF4-FFF2-40B4-BE49-F238E27FC236}">
                <a16:creationId xmlns:a16="http://schemas.microsoft.com/office/drawing/2014/main" id="{4730436F-F35A-444F-979C-426350A79051}"/>
              </a:ext>
            </a:extLst>
          </p:cNvPr>
          <p:cNvSpPr>
            <a:spLocks noGrp="1"/>
          </p:cNvSpPr>
          <p:nvPr>
            <p:ph type="title"/>
          </p:nvPr>
        </p:nvSpPr>
        <p:spPr>
          <a:xfrm>
            <a:off x="167392" y="409071"/>
            <a:ext cx="8836503" cy="539109"/>
          </a:xfrm>
        </p:spPr>
        <p:txBody>
          <a:bodyPr>
            <a:normAutofit/>
          </a:bodyPr>
          <a:lstStyle/>
          <a:p>
            <a:r>
              <a:rPr lang="fr-FR" sz="2400" b="1" dirty="0"/>
              <a:t>Le projet Perce-neige</a:t>
            </a:r>
            <a:endParaRPr lang="fr-FR" sz="2400" dirty="0"/>
          </a:p>
        </p:txBody>
      </p:sp>
    </p:spTree>
    <p:extLst>
      <p:ext uri="{BB962C8B-B14F-4D97-AF65-F5344CB8AC3E}">
        <p14:creationId xmlns:p14="http://schemas.microsoft.com/office/powerpoint/2010/main" val="3114063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2396276-813A-231B-3874-07860C928B5B}"/>
              </a:ext>
            </a:extLst>
          </p:cNvPr>
          <p:cNvPicPr>
            <a:picLocks noChangeAspect="1"/>
          </p:cNvPicPr>
          <p:nvPr/>
        </p:nvPicPr>
        <p:blipFill>
          <a:blip r:embed="rId3"/>
          <a:stretch>
            <a:fillRect/>
          </a:stretch>
        </p:blipFill>
        <p:spPr>
          <a:xfrm>
            <a:off x="8575463" y="4074213"/>
            <a:ext cx="428432" cy="148926"/>
          </a:xfrm>
          <a:prstGeom prst="rect">
            <a:avLst/>
          </a:prstGeom>
        </p:spPr>
      </p:pic>
      <p:sp>
        <p:nvSpPr>
          <p:cNvPr id="9" name="Titre 1">
            <a:extLst>
              <a:ext uri="{FF2B5EF4-FFF2-40B4-BE49-F238E27FC236}">
                <a16:creationId xmlns:a16="http://schemas.microsoft.com/office/drawing/2014/main" id="{4730436F-F35A-444F-979C-426350A79051}"/>
              </a:ext>
            </a:extLst>
          </p:cNvPr>
          <p:cNvSpPr>
            <a:spLocks noGrp="1"/>
          </p:cNvSpPr>
          <p:nvPr>
            <p:ph type="title"/>
          </p:nvPr>
        </p:nvSpPr>
        <p:spPr>
          <a:xfrm>
            <a:off x="167392" y="409071"/>
            <a:ext cx="8836503" cy="539109"/>
          </a:xfrm>
        </p:spPr>
        <p:txBody>
          <a:bodyPr>
            <a:normAutofit/>
          </a:bodyPr>
          <a:lstStyle/>
          <a:p>
            <a:r>
              <a:rPr lang="fr-FR" sz="2400" b="1" dirty="0"/>
              <a:t>Les résultats principaux du projet Perce-neige</a:t>
            </a:r>
            <a:endParaRPr lang="fr-FR" sz="2400" dirty="0"/>
          </a:p>
        </p:txBody>
      </p:sp>
      <p:sp>
        <p:nvSpPr>
          <p:cNvPr id="2" name="Rectangle 1">
            <a:extLst>
              <a:ext uri="{FF2B5EF4-FFF2-40B4-BE49-F238E27FC236}">
                <a16:creationId xmlns:a16="http://schemas.microsoft.com/office/drawing/2014/main" id="{3A4E9B68-FB1D-46DA-84C7-068058B729FE}"/>
              </a:ext>
            </a:extLst>
          </p:cNvPr>
          <p:cNvSpPr/>
          <p:nvPr/>
        </p:nvSpPr>
        <p:spPr>
          <a:xfrm>
            <a:off x="132172" y="1016001"/>
            <a:ext cx="2431628" cy="1679786"/>
          </a:xfrm>
          <a:prstGeom prst="rect">
            <a:avLst/>
          </a:prstGeom>
          <a:solidFill>
            <a:srgbClr val="66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90000"/>
              </a:lnSpc>
              <a:spcAft>
                <a:spcPts val="1200"/>
              </a:spcAft>
            </a:pPr>
            <a:r>
              <a:rPr lang="fr-FR" sz="1600" b="1" dirty="0">
                <a:solidFill>
                  <a:schemeClr val="tx1"/>
                </a:solidFill>
              </a:rPr>
              <a:t>Barrières à la communication sur les troubles cognitifs</a:t>
            </a:r>
            <a:endParaRPr lang="fr-FR" sz="1600" dirty="0">
              <a:solidFill>
                <a:schemeClr val="tx1"/>
              </a:solidFill>
            </a:endParaRPr>
          </a:p>
          <a:p>
            <a:pPr marL="171450" indent="-171450" algn="ctr">
              <a:buFont typeface="Arial" panose="020B0604020202020204" pitchFamily="34" charset="0"/>
              <a:buChar char="•"/>
            </a:pPr>
            <a:r>
              <a:rPr lang="fr-FR" sz="1200" dirty="0">
                <a:solidFill>
                  <a:schemeClr val="tx1"/>
                </a:solidFill>
              </a:rPr>
              <a:t>Adaptation des stratégies </a:t>
            </a:r>
          </a:p>
          <a:p>
            <a:pPr marL="171450" indent="-171450" algn="ctr">
              <a:buFont typeface="Arial" panose="020B0604020202020204" pitchFamily="34" charset="0"/>
              <a:buChar char="•"/>
            </a:pPr>
            <a:r>
              <a:rPr lang="fr-FR" sz="1200" dirty="0">
                <a:solidFill>
                  <a:schemeClr val="tx1"/>
                </a:solidFill>
              </a:rPr>
              <a:t>Eviter d’aborder le sujet</a:t>
            </a:r>
          </a:p>
          <a:p>
            <a:pPr marL="171450" indent="-171450" algn="ctr">
              <a:buFont typeface="Arial" panose="020B0604020202020204" pitchFamily="34" charset="0"/>
              <a:buChar char="•"/>
            </a:pPr>
            <a:r>
              <a:rPr lang="fr-FR" sz="1200" dirty="0">
                <a:solidFill>
                  <a:schemeClr val="tx1"/>
                </a:solidFill>
              </a:rPr>
              <a:t>Incertitude et crainte d’alarmer</a:t>
            </a:r>
          </a:p>
        </p:txBody>
      </p:sp>
      <p:sp>
        <p:nvSpPr>
          <p:cNvPr id="15" name="Rectangle 14">
            <a:extLst>
              <a:ext uri="{FF2B5EF4-FFF2-40B4-BE49-F238E27FC236}">
                <a16:creationId xmlns:a16="http://schemas.microsoft.com/office/drawing/2014/main" id="{F03847D2-0D64-41BA-A8C1-37266A474882}"/>
              </a:ext>
            </a:extLst>
          </p:cNvPr>
          <p:cNvSpPr/>
          <p:nvPr/>
        </p:nvSpPr>
        <p:spPr>
          <a:xfrm>
            <a:off x="132172" y="2838204"/>
            <a:ext cx="2431628" cy="1679786"/>
          </a:xfrm>
          <a:prstGeom prst="rect">
            <a:avLst/>
          </a:prstGeom>
          <a:solidFill>
            <a:srgbClr val="33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90000"/>
              </a:lnSpc>
              <a:spcAft>
                <a:spcPts val="1200"/>
              </a:spcAft>
            </a:pPr>
            <a:r>
              <a:rPr lang="fr-FR" sz="1600" b="1" dirty="0">
                <a:solidFill>
                  <a:schemeClr val="tx1"/>
                </a:solidFill>
              </a:rPr>
              <a:t>Manque de connaissances et sentiment  d’incompétence</a:t>
            </a:r>
            <a:r>
              <a:rPr lang="fr-FR" sz="1600" dirty="0">
                <a:solidFill>
                  <a:schemeClr val="tx1"/>
                </a:solidFill>
              </a:rPr>
              <a:t> </a:t>
            </a:r>
          </a:p>
          <a:p>
            <a:pPr marL="171450" indent="-171450" algn="ctr">
              <a:buFont typeface="Arial" panose="020B0604020202020204" pitchFamily="34" charset="0"/>
              <a:buChar char="•"/>
            </a:pPr>
            <a:r>
              <a:rPr lang="fr-FR" sz="1200" dirty="0">
                <a:solidFill>
                  <a:schemeClr val="tx1"/>
                </a:solidFill>
              </a:rPr>
              <a:t>Illégitimité à aborder ce sujet</a:t>
            </a:r>
          </a:p>
          <a:p>
            <a:pPr marL="171450" indent="-171450" algn="ctr">
              <a:buFont typeface="Arial" panose="020B0604020202020204" pitchFamily="34" charset="0"/>
              <a:buChar char="•"/>
            </a:pPr>
            <a:r>
              <a:rPr lang="fr-FR" sz="1200" dirty="0">
                <a:solidFill>
                  <a:schemeClr val="tx1"/>
                </a:solidFill>
              </a:rPr>
              <a:t>Lacunes des connaissances et compétences</a:t>
            </a:r>
          </a:p>
        </p:txBody>
      </p:sp>
      <p:sp>
        <p:nvSpPr>
          <p:cNvPr id="16" name="Rectangle 15">
            <a:extLst>
              <a:ext uri="{FF2B5EF4-FFF2-40B4-BE49-F238E27FC236}">
                <a16:creationId xmlns:a16="http://schemas.microsoft.com/office/drawing/2014/main" id="{3DDA5B9C-9287-4E12-981A-DCC0F634F9BA}"/>
              </a:ext>
            </a:extLst>
          </p:cNvPr>
          <p:cNvSpPr/>
          <p:nvPr/>
        </p:nvSpPr>
        <p:spPr>
          <a:xfrm>
            <a:off x="2747468" y="2838202"/>
            <a:ext cx="2431628" cy="1679786"/>
          </a:xfrm>
          <a:prstGeom prst="rect">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90000"/>
              </a:lnSpc>
              <a:spcAft>
                <a:spcPts val="1200"/>
              </a:spcAft>
            </a:pPr>
            <a:r>
              <a:rPr lang="fr-FR" sz="1600" b="1" dirty="0">
                <a:solidFill>
                  <a:schemeClr val="tx1"/>
                </a:solidFill>
              </a:rPr>
              <a:t>Disparités en fonction du profil des patients</a:t>
            </a:r>
            <a:r>
              <a:rPr lang="fr-FR" sz="1600" dirty="0">
                <a:solidFill>
                  <a:schemeClr val="tx1"/>
                </a:solidFill>
              </a:rPr>
              <a:t> </a:t>
            </a:r>
          </a:p>
          <a:p>
            <a:pPr marL="171450" indent="-171450" algn="ctr">
              <a:buFont typeface="Arial" panose="020B0604020202020204" pitchFamily="34" charset="0"/>
              <a:buChar char="•"/>
            </a:pPr>
            <a:r>
              <a:rPr lang="fr-FR" sz="1200" dirty="0">
                <a:solidFill>
                  <a:schemeClr val="tx1"/>
                </a:solidFill>
              </a:rPr>
              <a:t>Communication hétérogène selon le profil du patient</a:t>
            </a:r>
          </a:p>
        </p:txBody>
      </p:sp>
      <p:sp>
        <p:nvSpPr>
          <p:cNvPr id="17" name="Rectangle 16">
            <a:extLst>
              <a:ext uri="{FF2B5EF4-FFF2-40B4-BE49-F238E27FC236}">
                <a16:creationId xmlns:a16="http://schemas.microsoft.com/office/drawing/2014/main" id="{8C6DFD8C-0D59-43AB-AB0A-857439AA522F}"/>
              </a:ext>
            </a:extLst>
          </p:cNvPr>
          <p:cNvSpPr/>
          <p:nvPr/>
        </p:nvSpPr>
        <p:spPr>
          <a:xfrm>
            <a:off x="5362764" y="2838202"/>
            <a:ext cx="2431628" cy="1679786"/>
          </a:xfrm>
          <a:prstGeom prst="rect">
            <a:avLst/>
          </a:prstGeom>
          <a:solidFill>
            <a:srgbClr val="FF9933"/>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90000"/>
              </a:lnSpc>
              <a:spcAft>
                <a:spcPts val="1200"/>
              </a:spcAft>
            </a:pPr>
            <a:r>
              <a:rPr lang="fr-FR" sz="1600" b="1" dirty="0">
                <a:solidFill>
                  <a:schemeClr val="tx1"/>
                </a:solidFill>
              </a:rPr>
              <a:t>Enjeux émotionnels</a:t>
            </a:r>
          </a:p>
          <a:p>
            <a:pPr marL="171450" indent="-171450" algn="ctr">
              <a:buFont typeface="Arial" panose="020B0604020202020204" pitchFamily="34" charset="0"/>
              <a:buChar char="•"/>
            </a:pPr>
            <a:r>
              <a:rPr lang="fr-FR" sz="1200" dirty="0">
                <a:solidFill>
                  <a:schemeClr val="tx1"/>
                </a:solidFill>
              </a:rPr>
              <a:t>Une communication émotionnellement chargée</a:t>
            </a:r>
          </a:p>
          <a:p>
            <a:pPr marL="171450" indent="-171450" algn="ctr">
              <a:buFont typeface="Arial" panose="020B0604020202020204" pitchFamily="34" charset="0"/>
              <a:buChar char="•"/>
            </a:pPr>
            <a:r>
              <a:rPr lang="fr-FR" sz="1200" dirty="0">
                <a:solidFill>
                  <a:schemeClr val="tx1"/>
                </a:solidFill>
              </a:rPr>
              <a:t>Renforce la tendance à éviter le sujet</a:t>
            </a:r>
            <a:endParaRPr lang="fr-FR" sz="1050" dirty="0">
              <a:solidFill>
                <a:schemeClr val="tx1"/>
              </a:solidFill>
            </a:endParaRPr>
          </a:p>
        </p:txBody>
      </p:sp>
      <p:sp>
        <p:nvSpPr>
          <p:cNvPr id="18" name="Rectangle 17">
            <a:extLst>
              <a:ext uri="{FF2B5EF4-FFF2-40B4-BE49-F238E27FC236}">
                <a16:creationId xmlns:a16="http://schemas.microsoft.com/office/drawing/2014/main" id="{F48B0E05-0BA6-4330-8444-E36745F46BFC}"/>
              </a:ext>
            </a:extLst>
          </p:cNvPr>
          <p:cNvSpPr/>
          <p:nvPr/>
        </p:nvSpPr>
        <p:spPr>
          <a:xfrm>
            <a:off x="2747468" y="1016001"/>
            <a:ext cx="2431628" cy="1679786"/>
          </a:xfrm>
          <a:prstGeom prst="rect">
            <a:avLst/>
          </a:prstGeom>
          <a:solidFill>
            <a:srgbClr val="FF99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90000"/>
              </a:lnSpc>
              <a:spcAft>
                <a:spcPts val="1200"/>
              </a:spcAft>
            </a:pPr>
            <a:r>
              <a:rPr lang="fr-FR" sz="1600" b="1" dirty="0">
                <a:solidFill>
                  <a:schemeClr val="tx1"/>
                </a:solidFill>
              </a:rPr>
              <a:t>Manque de ressources et contraintes de temps</a:t>
            </a:r>
            <a:endParaRPr lang="fr-FR" sz="1600" dirty="0">
              <a:solidFill>
                <a:schemeClr val="tx1"/>
              </a:solidFill>
            </a:endParaRPr>
          </a:p>
          <a:p>
            <a:pPr marL="171450" indent="-171450" algn="ctr">
              <a:buFont typeface="Arial" panose="020B0604020202020204" pitchFamily="34" charset="0"/>
              <a:buChar char="•"/>
            </a:pPr>
            <a:r>
              <a:rPr lang="fr-FR" sz="1200" dirty="0">
                <a:solidFill>
                  <a:schemeClr val="tx1"/>
                </a:solidFill>
              </a:rPr>
              <a:t>Pression temporelle </a:t>
            </a:r>
          </a:p>
          <a:p>
            <a:pPr marL="171450" indent="-171450" algn="ctr">
              <a:buFont typeface="Arial" panose="020B0604020202020204" pitchFamily="34" charset="0"/>
              <a:buChar char="•"/>
            </a:pPr>
            <a:r>
              <a:rPr lang="fr-FR" sz="1200" dirty="0">
                <a:solidFill>
                  <a:schemeClr val="tx1"/>
                </a:solidFill>
              </a:rPr>
              <a:t>Difficultés de fournir une prise en charge et une communication adéquates</a:t>
            </a:r>
            <a:endParaRPr lang="fr-FR" sz="1050" dirty="0">
              <a:solidFill>
                <a:schemeClr val="tx1"/>
              </a:solidFill>
            </a:endParaRPr>
          </a:p>
        </p:txBody>
      </p:sp>
      <p:sp>
        <p:nvSpPr>
          <p:cNvPr id="19" name="Rectangle 18">
            <a:extLst>
              <a:ext uri="{FF2B5EF4-FFF2-40B4-BE49-F238E27FC236}">
                <a16:creationId xmlns:a16="http://schemas.microsoft.com/office/drawing/2014/main" id="{ED39F98D-4C5E-4F86-BC03-3E244CBE021C}"/>
              </a:ext>
            </a:extLst>
          </p:cNvPr>
          <p:cNvSpPr/>
          <p:nvPr/>
        </p:nvSpPr>
        <p:spPr>
          <a:xfrm>
            <a:off x="5363724" y="1016001"/>
            <a:ext cx="2431628" cy="1679786"/>
          </a:xfrm>
          <a:prstGeom prst="rect">
            <a:avLst/>
          </a:prstGeom>
          <a:solidFill>
            <a:srgbClr val="FFFF99"/>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90000"/>
              </a:lnSpc>
              <a:spcAft>
                <a:spcPts val="1200"/>
              </a:spcAft>
            </a:pPr>
            <a:r>
              <a:rPr lang="fr-FR" sz="1600" b="1" dirty="0">
                <a:solidFill>
                  <a:schemeClr val="tx1"/>
                </a:solidFill>
              </a:rPr>
              <a:t>Incitation à la communication par les patients</a:t>
            </a:r>
            <a:endParaRPr lang="fr-FR" sz="1600" dirty="0">
              <a:solidFill>
                <a:schemeClr val="tx1"/>
              </a:solidFill>
            </a:endParaRPr>
          </a:p>
          <a:p>
            <a:pPr marL="171450" indent="-171450" algn="ctr">
              <a:buFont typeface="Arial" panose="020B0604020202020204" pitchFamily="34" charset="0"/>
              <a:buChar char="•"/>
            </a:pPr>
            <a:r>
              <a:rPr lang="fr-FR" sz="1200" dirty="0">
                <a:solidFill>
                  <a:schemeClr val="tx1"/>
                </a:solidFill>
              </a:rPr>
              <a:t>Amorcée si le patient en parle </a:t>
            </a:r>
          </a:p>
          <a:p>
            <a:pPr marL="171450" indent="-171450" algn="ctr">
              <a:buFont typeface="Arial" panose="020B0604020202020204" pitchFamily="34" charset="0"/>
              <a:buChar char="•"/>
            </a:pPr>
            <a:r>
              <a:rPr lang="fr-FR" sz="1200" dirty="0">
                <a:solidFill>
                  <a:schemeClr val="tx1"/>
                </a:solidFill>
              </a:rPr>
              <a:t>Craignant des soignants d’induire des inquiétudes</a:t>
            </a:r>
          </a:p>
        </p:txBody>
      </p:sp>
    </p:spTree>
    <p:extLst>
      <p:ext uri="{BB962C8B-B14F-4D97-AF65-F5344CB8AC3E}">
        <p14:creationId xmlns:p14="http://schemas.microsoft.com/office/powerpoint/2010/main" val="91524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2396276-813A-231B-3874-07860C928B5B}"/>
              </a:ext>
            </a:extLst>
          </p:cNvPr>
          <p:cNvPicPr>
            <a:picLocks noChangeAspect="1"/>
          </p:cNvPicPr>
          <p:nvPr/>
        </p:nvPicPr>
        <p:blipFill>
          <a:blip r:embed="rId3"/>
          <a:stretch>
            <a:fillRect/>
          </a:stretch>
        </p:blipFill>
        <p:spPr>
          <a:xfrm>
            <a:off x="8575463" y="4074213"/>
            <a:ext cx="428432" cy="148926"/>
          </a:xfrm>
          <a:prstGeom prst="rect">
            <a:avLst/>
          </a:prstGeom>
        </p:spPr>
      </p:pic>
      <p:sp>
        <p:nvSpPr>
          <p:cNvPr id="9" name="Titre 1">
            <a:extLst>
              <a:ext uri="{FF2B5EF4-FFF2-40B4-BE49-F238E27FC236}">
                <a16:creationId xmlns:a16="http://schemas.microsoft.com/office/drawing/2014/main" id="{4730436F-F35A-444F-979C-426350A79051}"/>
              </a:ext>
            </a:extLst>
          </p:cNvPr>
          <p:cNvSpPr>
            <a:spLocks noGrp="1"/>
          </p:cNvSpPr>
          <p:nvPr>
            <p:ph type="title"/>
          </p:nvPr>
        </p:nvSpPr>
        <p:spPr>
          <a:xfrm>
            <a:off x="167392" y="409071"/>
            <a:ext cx="8836503" cy="539109"/>
          </a:xfrm>
        </p:spPr>
        <p:txBody>
          <a:bodyPr>
            <a:normAutofit/>
          </a:bodyPr>
          <a:lstStyle/>
          <a:p>
            <a:r>
              <a:rPr lang="fr-FR" sz="2400" b="1" dirty="0"/>
              <a:t>Les résultats principaux du projet Perce-neige</a:t>
            </a:r>
            <a:endParaRPr lang="fr-FR" sz="2400" dirty="0"/>
          </a:p>
        </p:txBody>
      </p:sp>
      <p:sp>
        <p:nvSpPr>
          <p:cNvPr id="3" name="Rectangle 2">
            <a:extLst>
              <a:ext uri="{FF2B5EF4-FFF2-40B4-BE49-F238E27FC236}">
                <a16:creationId xmlns:a16="http://schemas.microsoft.com/office/drawing/2014/main" id="{39B3FB85-7C58-4E09-961F-18A01DD06B4C}"/>
              </a:ext>
            </a:extLst>
          </p:cNvPr>
          <p:cNvSpPr/>
          <p:nvPr/>
        </p:nvSpPr>
        <p:spPr>
          <a:xfrm>
            <a:off x="311727" y="1176490"/>
            <a:ext cx="3169228" cy="3071610"/>
          </a:xfrm>
          <a:prstGeom prst="rect">
            <a:avLst/>
          </a:prstGeom>
          <a:noFill/>
          <a:ln w="28575">
            <a:solidFill>
              <a:srgbClr val="FF00FF"/>
            </a:solidFill>
          </a:ln>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spcAft>
                <a:spcPts val="600"/>
              </a:spcAft>
            </a:pPr>
            <a:r>
              <a:rPr lang="fr-FR" b="1" u="sng" dirty="0"/>
              <a:t>Principales conclusions</a:t>
            </a:r>
            <a:endParaRPr lang="fr-FR" sz="1600" b="1" u="sng" dirty="0"/>
          </a:p>
          <a:p>
            <a:pPr algn="just">
              <a:lnSpc>
                <a:spcPct val="90000"/>
              </a:lnSpc>
              <a:spcAft>
                <a:spcPts val="600"/>
              </a:spcAft>
            </a:pPr>
            <a:r>
              <a:rPr lang="fr-FR" b="1" dirty="0">
                <a:solidFill>
                  <a:srgbClr val="FF00FF"/>
                </a:solidFill>
              </a:rPr>
              <a:t>Difficultés de communication sur les troubles cognitifs par les soignants</a:t>
            </a:r>
            <a:r>
              <a:rPr lang="fr-FR" dirty="0">
                <a:solidFill>
                  <a:srgbClr val="FF00FF"/>
                </a:solidFill>
              </a:rPr>
              <a:t> </a:t>
            </a:r>
            <a:r>
              <a:rPr lang="fr-FR" sz="1600" dirty="0"/>
              <a:t>: incertitude, manque de ressources et enjeux émotionnels</a:t>
            </a:r>
          </a:p>
          <a:p>
            <a:pPr algn="just">
              <a:lnSpc>
                <a:spcPct val="90000"/>
              </a:lnSpc>
              <a:spcAft>
                <a:spcPts val="600"/>
              </a:spcAft>
            </a:pPr>
            <a:r>
              <a:rPr lang="fr-FR" b="1" dirty="0">
                <a:solidFill>
                  <a:srgbClr val="FF00FF"/>
                </a:solidFill>
              </a:rPr>
              <a:t>Impact des émotions sur la communication</a:t>
            </a:r>
            <a:r>
              <a:rPr lang="fr-FR" dirty="0">
                <a:solidFill>
                  <a:srgbClr val="FF00FF"/>
                </a:solidFill>
              </a:rPr>
              <a:t> </a:t>
            </a:r>
            <a:r>
              <a:rPr lang="fr-FR" sz="1600" dirty="0"/>
              <a:t>: le sujet des troubles cognitifs suscitent des émotions spécifiques, créant un stress supplémentaire qui rend la communication plus délicate</a:t>
            </a:r>
          </a:p>
        </p:txBody>
      </p:sp>
      <p:sp>
        <p:nvSpPr>
          <p:cNvPr id="15" name="Rectangle 14">
            <a:extLst>
              <a:ext uri="{FF2B5EF4-FFF2-40B4-BE49-F238E27FC236}">
                <a16:creationId xmlns:a16="http://schemas.microsoft.com/office/drawing/2014/main" id="{E7FE60F1-0BB1-4AB3-A192-0B8E47C8198E}"/>
              </a:ext>
            </a:extLst>
          </p:cNvPr>
          <p:cNvSpPr/>
          <p:nvPr/>
        </p:nvSpPr>
        <p:spPr>
          <a:xfrm>
            <a:off x="3740729" y="1176490"/>
            <a:ext cx="4145972" cy="3071610"/>
          </a:xfrm>
          <a:prstGeom prst="rect">
            <a:avLst/>
          </a:prstGeom>
          <a:noFill/>
          <a:ln w="28575">
            <a:solidFill>
              <a:srgbClr val="0000FF"/>
            </a:solidFill>
          </a:ln>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spcAft>
                <a:spcPts val="600"/>
              </a:spcAft>
            </a:pPr>
            <a:r>
              <a:rPr lang="fr-FR" b="1" u="sng" dirty="0"/>
              <a:t>Recommandation</a:t>
            </a:r>
          </a:p>
          <a:p>
            <a:pPr algn="just">
              <a:lnSpc>
                <a:spcPct val="90000"/>
              </a:lnSpc>
              <a:spcAft>
                <a:spcPts val="600"/>
              </a:spcAft>
            </a:pPr>
            <a:r>
              <a:rPr lang="fr-FR" altLang="fr-FR" b="1" dirty="0">
                <a:solidFill>
                  <a:srgbClr val="0000FF"/>
                </a:solidFill>
              </a:rPr>
              <a:t>Recommandations pour la f</a:t>
            </a:r>
            <a:r>
              <a:rPr lang="fr-FR" b="1" dirty="0">
                <a:solidFill>
                  <a:srgbClr val="0000FF"/>
                </a:solidFill>
              </a:rPr>
              <a:t>ormation des soignants</a:t>
            </a:r>
            <a:r>
              <a:rPr lang="fr-FR" dirty="0">
                <a:solidFill>
                  <a:srgbClr val="0000FF"/>
                </a:solidFill>
              </a:rPr>
              <a:t> </a:t>
            </a:r>
            <a:r>
              <a:rPr lang="fr-FR" dirty="0"/>
              <a:t>:</a:t>
            </a:r>
            <a:r>
              <a:rPr lang="fr-FR" dirty="0">
                <a:solidFill>
                  <a:schemeClr val="tx1"/>
                </a:solidFill>
              </a:rPr>
              <a:t> </a:t>
            </a:r>
            <a:r>
              <a:rPr lang="fr-FR" altLang="fr-FR" sz="1600" dirty="0">
                <a:solidFill>
                  <a:schemeClr val="tx1"/>
                </a:solidFill>
              </a:rPr>
              <a:t>améliorer les formations en communication et </a:t>
            </a:r>
            <a:r>
              <a:rPr lang="fr-FR" sz="1600" dirty="0"/>
              <a:t>intégrer </a:t>
            </a:r>
            <a:r>
              <a:rPr lang="fr-FR" altLang="fr-FR" sz="1600" dirty="0">
                <a:solidFill>
                  <a:schemeClr val="tx1"/>
                </a:solidFill>
              </a:rPr>
              <a:t>les dimensions émotionnelles = </a:t>
            </a:r>
            <a:r>
              <a:rPr lang="fr-FR" sz="1600" dirty="0"/>
              <a:t>réduire le stress associé </a:t>
            </a:r>
            <a:r>
              <a:rPr lang="fr-FR" sz="1600" dirty="0">
                <a:solidFill>
                  <a:schemeClr val="tx1"/>
                </a:solidFill>
              </a:rPr>
              <a:t>et a</a:t>
            </a:r>
            <a:r>
              <a:rPr lang="fr-FR" altLang="fr-FR" sz="1600" dirty="0">
                <a:solidFill>
                  <a:schemeClr val="tx1"/>
                </a:solidFill>
              </a:rPr>
              <a:t>méliorer la qualité de la prise en charge</a:t>
            </a:r>
            <a:endParaRPr lang="fr-FR" sz="1600" dirty="0"/>
          </a:p>
          <a:p>
            <a:pPr algn="just">
              <a:lnSpc>
                <a:spcPct val="90000"/>
              </a:lnSpc>
              <a:spcAft>
                <a:spcPts val="600"/>
              </a:spcAft>
            </a:pPr>
            <a:r>
              <a:rPr lang="fr-FR" b="1" dirty="0">
                <a:solidFill>
                  <a:srgbClr val="0000FF"/>
                </a:solidFill>
              </a:rPr>
              <a:t>Développer des stratégies de prise en charge adaptées et n</a:t>
            </a:r>
            <a:r>
              <a:rPr lang="fr-FR" altLang="fr-FR" b="1" dirty="0">
                <a:solidFill>
                  <a:srgbClr val="0000FF"/>
                </a:solidFill>
              </a:rPr>
              <a:t>écessité de ressources </a:t>
            </a:r>
            <a:r>
              <a:rPr lang="fr-FR" sz="1600" dirty="0"/>
              <a:t>: prendre en compte les contraintes liées à leur identité professionnelle, au profil des patients et à l’indisponibilité des ressources.</a:t>
            </a:r>
          </a:p>
        </p:txBody>
      </p:sp>
      <p:sp>
        <p:nvSpPr>
          <p:cNvPr id="5" name="Flèche : droite 4">
            <a:extLst>
              <a:ext uri="{FF2B5EF4-FFF2-40B4-BE49-F238E27FC236}">
                <a16:creationId xmlns:a16="http://schemas.microsoft.com/office/drawing/2014/main" id="{F58B5C5B-EA00-434B-93A6-54F5BBBD8A3F}"/>
              </a:ext>
            </a:extLst>
          </p:cNvPr>
          <p:cNvSpPr/>
          <p:nvPr/>
        </p:nvSpPr>
        <p:spPr>
          <a:xfrm>
            <a:off x="3480956" y="2649682"/>
            <a:ext cx="259772" cy="23899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63957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2396276-813A-231B-3874-07860C928B5B}"/>
              </a:ext>
            </a:extLst>
          </p:cNvPr>
          <p:cNvPicPr>
            <a:picLocks noChangeAspect="1"/>
          </p:cNvPicPr>
          <p:nvPr/>
        </p:nvPicPr>
        <p:blipFill>
          <a:blip r:embed="rId3"/>
          <a:stretch>
            <a:fillRect/>
          </a:stretch>
        </p:blipFill>
        <p:spPr>
          <a:xfrm>
            <a:off x="8575463" y="4562278"/>
            <a:ext cx="428432" cy="148926"/>
          </a:xfrm>
          <a:prstGeom prst="rect">
            <a:avLst/>
          </a:prstGeom>
        </p:spPr>
      </p:pic>
      <p:sp>
        <p:nvSpPr>
          <p:cNvPr id="8" name="Titre 4">
            <a:extLst>
              <a:ext uri="{FF2B5EF4-FFF2-40B4-BE49-F238E27FC236}">
                <a16:creationId xmlns:a16="http://schemas.microsoft.com/office/drawing/2014/main" id="{A5F87F83-BDFC-4147-8A4C-73FE9B72A212}"/>
              </a:ext>
            </a:extLst>
          </p:cNvPr>
          <p:cNvSpPr>
            <a:spLocks noGrp="1"/>
          </p:cNvSpPr>
          <p:nvPr>
            <p:ph type="title"/>
          </p:nvPr>
        </p:nvSpPr>
        <p:spPr>
          <a:xfrm>
            <a:off x="153744" y="719189"/>
            <a:ext cx="7348492" cy="423783"/>
          </a:xfrm>
        </p:spPr>
        <p:txBody>
          <a:bodyPr>
            <a:noAutofit/>
          </a:bodyPr>
          <a:lstStyle/>
          <a:p>
            <a:r>
              <a:rPr lang="fr-FR" sz="2200" b="1"/>
              <a:t>Reconnaissance et valorisation du partenariat : </a:t>
            </a:r>
            <a:br>
              <a:rPr lang="fr-FR" sz="2200" b="1"/>
            </a:br>
            <a:r>
              <a:rPr lang="fr-FR" sz="2200" b="1"/>
              <a:t>Fonctionnement du groupe aux différentes étapes de la recherche</a:t>
            </a:r>
          </a:p>
        </p:txBody>
      </p:sp>
      <p:pic>
        <p:nvPicPr>
          <p:cNvPr id="4" name="Image 3">
            <a:extLst>
              <a:ext uri="{FF2B5EF4-FFF2-40B4-BE49-F238E27FC236}">
                <a16:creationId xmlns:a16="http://schemas.microsoft.com/office/drawing/2014/main" id="{C4050A96-C029-4073-99D8-6F2AF44B5D29}"/>
              </a:ext>
            </a:extLst>
          </p:cNvPr>
          <p:cNvPicPr>
            <a:picLocks noChangeAspect="1"/>
          </p:cNvPicPr>
          <p:nvPr/>
        </p:nvPicPr>
        <p:blipFill>
          <a:blip r:embed="rId4"/>
          <a:stretch>
            <a:fillRect/>
          </a:stretch>
        </p:blipFill>
        <p:spPr>
          <a:xfrm>
            <a:off x="140105" y="1142972"/>
            <a:ext cx="7348492" cy="3598428"/>
          </a:xfrm>
          <a:prstGeom prst="rect">
            <a:avLst/>
          </a:prstGeom>
        </p:spPr>
      </p:pic>
      <p:pic>
        <p:nvPicPr>
          <p:cNvPr id="5" name="Image 4">
            <a:extLst>
              <a:ext uri="{FF2B5EF4-FFF2-40B4-BE49-F238E27FC236}">
                <a16:creationId xmlns:a16="http://schemas.microsoft.com/office/drawing/2014/main" id="{31038065-848B-4EF2-90AC-B071CACDF964}"/>
              </a:ext>
            </a:extLst>
          </p:cNvPr>
          <p:cNvPicPr>
            <a:picLocks noChangeAspect="1"/>
          </p:cNvPicPr>
          <p:nvPr/>
        </p:nvPicPr>
        <p:blipFill>
          <a:blip r:embed="rId5"/>
          <a:stretch>
            <a:fillRect/>
          </a:stretch>
        </p:blipFill>
        <p:spPr>
          <a:xfrm>
            <a:off x="7682337" y="2928379"/>
            <a:ext cx="1461663" cy="1430230"/>
          </a:xfrm>
          <a:prstGeom prst="rect">
            <a:avLst/>
          </a:prstGeom>
        </p:spPr>
      </p:pic>
    </p:spTree>
    <p:extLst>
      <p:ext uri="{BB962C8B-B14F-4D97-AF65-F5344CB8AC3E}">
        <p14:creationId xmlns:p14="http://schemas.microsoft.com/office/powerpoint/2010/main" val="158386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8998BF0-8BEA-8040-8AB1-AAD6FFA63C3D}"/>
              </a:ext>
            </a:extLst>
          </p:cNvPr>
          <p:cNvPicPr>
            <a:picLocks noChangeAspect="1"/>
          </p:cNvPicPr>
          <p:nvPr/>
        </p:nvPicPr>
        <p:blipFill>
          <a:blip r:embed="rId3"/>
          <a:stretch>
            <a:fillRect/>
          </a:stretch>
        </p:blipFill>
        <p:spPr>
          <a:xfrm>
            <a:off x="8444613" y="5046445"/>
            <a:ext cx="428432" cy="148926"/>
          </a:xfrm>
          <a:prstGeom prst="rect">
            <a:avLst/>
          </a:prstGeom>
        </p:spPr>
      </p:pic>
      <p:sp>
        <p:nvSpPr>
          <p:cNvPr id="48" name="Titre 4">
            <a:extLst>
              <a:ext uri="{FF2B5EF4-FFF2-40B4-BE49-F238E27FC236}">
                <a16:creationId xmlns:a16="http://schemas.microsoft.com/office/drawing/2014/main" id="{341DE0C1-291A-4B53-A21F-475DB994229F}"/>
              </a:ext>
            </a:extLst>
          </p:cNvPr>
          <p:cNvSpPr>
            <a:spLocks noGrp="1"/>
          </p:cNvSpPr>
          <p:nvPr>
            <p:ph type="title"/>
          </p:nvPr>
        </p:nvSpPr>
        <p:spPr>
          <a:xfrm>
            <a:off x="153744" y="755429"/>
            <a:ext cx="7334102" cy="423783"/>
          </a:xfrm>
        </p:spPr>
        <p:txBody>
          <a:bodyPr>
            <a:normAutofit fontScale="90000"/>
          </a:bodyPr>
          <a:lstStyle/>
          <a:p>
            <a:r>
              <a:rPr lang="fr-FR" b="1"/>
              <a:t>Reconnaissance et valorisation du partenariat : </a:t>
            </a:r>
            <a:br>
              <a:rPr lang="fr-FR" b="1"/>
            </a:br>
            <a:r>
              <a:rPr lang="fr-FR" b="1"/>
              <a:t>Fonctionnement du groupe aux différentes étapes de la recherche</a:t>
            </a:r>
          </a:p>
        </p:txBody>
      </p:sp>
      <p:graphicFrame>
        <p:nvGraphicFramePr>
          <p:cNvPr id="3" name="Tableau 2">
            <a:extLst>
              <a:ext uri="{FF2B5EF4-FFF2-40B4-BE49-F238E27FC236}">
                <a16:creationId xmlns:a16="http://schemas.microsoft.com/office/drawing/2014/main" id="{22EC2245-E4DF-4E59-B210-BBA7C85D670B}"/>
              </a:ext>
            </a:extLst>
          </p:cNvPr>
          <p:cNvGraphicFramePr>
            <a:graphicFrameLocks noGrp="1"/>
          </p:cNvGraphicFramePr>
          <p:nvPr>
            <p:extLst>
              <p:ext uri="{D42A27DB-BD31-4B8C-83A1-F6EECF244321}">
                <p14:modId xmlns:p14="http://schemas.microsoft.com/office/powerpoint/2010/main" val="1745584084"/>
              </p:ext>
            </p:extLst>
          </p:nvPr>
        </p:nvGraphicFramePr>
        <p:xfrm>
          <a:off x="153745" y="1297803"/>
          <a:ext cx="7222414" cy="3196420"/>
        </p:xfrm>
        <a:graphic>
          <a:graphicData uri="http://schemas.openxmlformats.org/drawingml/2006/table">
            <a:tbl>
              <a:tblPr firstRow="1" firstCol="1" bandRow="1">
                <a:tableStyleId>{F2DE63D5-997A-4646-A377-4702673A728D}</a:tableStyleId>
              </a:tblPr>
              <a:tblGrid>
                <a:gridCol w="1311373">
                  <a:extLst>
                    <a:ext uri="{9D8B030D-6E8A-4147-A177-3AD203B41FA5}">
                      <a16:colId xmlns:a16="http://schemas.microsoft.com/office/drawing/2014/main" val="3900472377"/>
                    </a:ext>
                  </a:extLst>
                </a:gridCol>
                <a:gridCol w="5911041">
                  <a:extLst>
                    <a:ext uri="{9D8B030D-6E8A-4147-A177-3AD203B41FA5}">
                      <a16:colId xmlns:a16="http://schemas.microsoft.com/office/drawing/2014/main" val="670539910"/>
                    </a:ext>
                  </a:extLst>
                </a:gridCol>
              </a:tblGrid>
              <a:tr h="334961">
                <a:tc>
                  <a:txBody>
                    <a:bodyPr/>
                    <a:lstStyle/>
                    <a:p>
                      <a:pPr>
                        <a:lnSpc>
                          <a:spcPct val="107000"/>
                        </a:lnSpc>
                        <a:spcAft>
                          <a:spcPts val="0"/>
                        </a:spcAft>
                      </a:pPr>
                      <a:r>
                        <a:rPr lang="fr-FR" sz="1300" dirty="0">
                          <a:effectLst/>
                        </a:rPr>
                        <a:t>Rôle des PC</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8993" marR="28993" marT="0" marB="0" anchor="ctr">
                    <a:solidFill>
                      <a:srgbClr val="6600FF"/>
                    </a:solidFill>
                  </a:tcPr>
                </a:tc>
                <a:tc>
                  <a:txBody>
                    <a:bodyPr/>
                    <a:lstStyle/>
                    <a:p>
                      <a:pPr>
                        <a:lnSpc>
                          <a:spcPct val="107000"/>
                        </a:lnSpc>
                        <a:spcAft>
                          <a:spcPts val="0"/>
                        </a:spcAft>
                      </a:pPr>
                      <a:r>
                        <a:rPr lang="fr-FR" sz="1300" dirty="0">
                          <a:effectLst/>
                        </a:rPr>
                        <a:t>Apport des patientes chercheuses</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8993" marR="28993" marT="0" marB="0" anchor="ctr">
                    <a:solidFill>
                      <a:srgbClr val="6600FF"/>
                    </a:solidFill>
                  </a:tcPr>
                </a:tc>
                <a:extLst>
                  <a:ext uri="{0D108BD9-81ED-4DB2-BD59-A6C34878D82A}">
                    <a16:rowId xmlns:a16="http://schemas.microsoft.com/office/drawing/2014/main" val="1277395463"/>
                  </a:ext>
                </a:extLst>
              </a:tr>
              <a:tr h="397024">
                <a:tc>
                  <a:txBody>
                    <a:bodyPr/>
                    <a:lstStyle/>
                    <a:p>
                      <a:pPr>
                        <a:lnSpc>
                          <a:spcPct val="100000"/>
                        </a:lnSpc>
                        <a:spcAft>
                          <a:spcPts val="0"/>
                        </a:spcAft>
                      </a:pPr>
                      <a:r>
                        <a:rPr lang="fr-FR" sz="1300" dirty="0"/>
                        <a:t>Définition de la problématique </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8993" marR="28993" marT="0" marB="0" anchor="ctr">
                    <a:solidFill>
                      <a:srgbClr val="CCCCFF"/>
                    </a:solidFill>
                  </a:tcPr>
                </a:tc>
                <a:tc>
                  <a:txBody>
                    <a:bodyPr/>
                    <a:lstStyle/>
                    <a:p>
                      <a:pPr algn="l">
                        <a:lnSpc>
                          <a:spcPct val="107000"/>
                        </a:lnSpc>
                        <a:spcAft>
                          <a:spcPts val="0"/>
                        </a:spcAft>
                      </a:pPr>
                      <a:r>
                        <a:rPr lang="fr-FR" sz="1300" dirty="0"/>
                        <a:t>- Identifier des </a:t>
                      </a:r>
                      <a:r>
                        <a:rPr lang="fr-FR" sz="1300" b="1" dirty="0"/>
                        <a:t>questions pertinentes </a:t>
                      </a:r>
                      <a:r>
                        <a:rPr lang="fr-FR" sz="1300" dirty="0"/>
                        <a:t>pour la communauté</a:t>
                      </a:r>
                    </a:p>
                  </a:txBody>
                  <a:tcPr marL="28993" marR="28993" marT="0" marB="0" anchor="ctr"/>
                </a:tc>
                <a:extLst>
                  <a:ext uri="{0D108BD9-81ED-4DB2-BD59-A6C34878D82A}">
                    <a16:rowId xmlns:a16="http://schemas.microsoft.com/office/drawing/2014/main" val="2613140799"/>
                  </a:ext>
                </a:extLst>
              </a:tr>
              <a:tr h="0">
                <a:tc>
                  <a:txBody>
                    <a:bodyPr/>
                    <a:lstStyle/>
                    <a:p>
                      <a:pPr>
                        <a:lnSpc>
                          <a:spcPct val="100000"/>
                        </a:lnSpc>
                        <a:spcAft>
                          <a:spcPts val="0"/>
                        </a:spcAft>
                      </a:pPr>
                      <a:r>
                        <a:rPr lang="fr-FR" sz="1300" dirty="0">
                          <a:effectLst/>
                        </a:rPr>
                        <a:t>Réponse à l’APP</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8993" marR="28993" marT="0" marB="0" anchor="ctr">
                    <a:solidFill>
                      <a:srgbClr val="CCCCFF"/>
                    </a:solidFill>
                  </a:tcPr>
                </a:tc>
                <a:tc>
                  <a:txBody>
                    <a:bodyPr/>
                    <a:lstStyle/>
                    <a:p>
                      <a:pPr algn="just">
                        <a:lnSpc>
                          <a:spcPct val="107000"/>
                        </a:lnSpc>
                        <a:spcAft>
                          <a:spcPts val="0"/>
                        </a:spcAft>
                      </a:pPr>
                      <a:r>
                        <a:rPr lang="fr-FR" sz="1300" dirty="0"/>
                        <a:t>- </a:t>
                      </a:r>
                      <a:r>
                        <a:rPr lang="fr-FR" sz="1300" b="1" dirty="0"/>
                        <a:t>Participer activement </a:t>
                      </a:r>
                      <a:r>
                        <a:rPr lang="fr-FR" sz="1300" dirty="0"/>
                        <a:t>à la rédaction des projets, </a:t>
                      </a:r>
                      <a:r>
                        <a:rPr lang="fr-FR" sz="1300" b="1" dirty="0"/>
                        <a:t>pertinence éthique et sociale</a:t>
                      </a:r>
                      <a:endParaRPr lang="fr-FR" sz="1300" b="1" dirty="0">
                        <a:effectLst/>
                      </a:endParaRPr>
                    </a:p>
                    <a:p>
                      <a:pPr algn="just">
                        <a:lnSpc>
                          <a:spcPct val="107000"/>
                        </a:lnSpc>
                        <a:spcAft>
                          <a:spcPts val="0"/>
                        </a:spcAft>
                      </a:pPr>
                      <a:r>
                        <a:rPr lang="fr-FR" sz="1300" b="0" dirty="0">
                          <a:effectLst/>
                        </a:rPr>
                        <a:t>-</a:t>
                      </a:r>
                      <a:r>
                        <a:rPr lang="fr-FR" sz="1300" b="1" dirty="0">
                          <a:effectLst/>
                        </a:rPr>
                        <a:t> Intégrer</a:t>
                      </a:r>
                      <a:r>
                        <a:rPr lang="fr-FR" sz="1300" dirty="0">
                          <a:effectLst/>
                        </a:rPr>
                        <a:t> des personnes concernées dès le début</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8993" marR="28993" marT="0" marB="0" anchor="ctr"/>
                </a:tc>
                <a:extLst>
                  <a:ext uri="{0D108BD9-81ED-4DB2-BD59-A6C34878D82A}">
                    <a16:rowId xmlns:a16="http://schemas.microsoft.com/office/drawing/2014/main" val="3204647858"/>
                  </a:ext>
                </a:extLst>
              </a:tr>
              <a:tr h="37366">
                <a:tc>
                  <a:txBody>
                    <a:bodyPr/>
                    <a:lstStyle/>
                    <a:p>
                      <a:pPr>
                        <a:lnSpc>
                          <a:spcPct val="100000"/>
                        </a:lnSpc>
                        <a:spcAft>
                          <a:spcPts val="0"/>
                        </a:spcAft>
                      </a:pPr>
                      <a:r>
                        <a:rPr lang="fr-FR" sz="1300" dirty="0"/>
                        <a:t>Co-construction des outils</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8993" marR="28993" marT="0" marB="0" anchor="ctr">
                    <a:solidFill>
                      <a:srgbClr val="CCCCFF"/>
                    </a:solidFill>
                  </a:tcPr>
                </a:tc>
                <a:tc>
                  <a:txBody>
                    <a:bodyPr/>
                    <a:lstStyle/>
                    <a:p>
                      <a:pPr algn="just">
                        <a:lnSpc>
                          <a:spcPct val="107000"/>
                        </a:lnSpc>
                        <a:spcAft>
                          <a:spcPts val="0"/>
                        </a:spcAft>
                      </a:pPr>
                      <a:r>
                        <a:rPr lang="fr-FR" sz="1300" dirty="0"/>
                        <a:t>- </a:t>
                      </a:r>
                      <a:r>
                        <a:rPr lang="fr-FR" sz="1300" b="1" dirty="0"/>
                        <a:t>Coconstruire</a:t>
                      </a:r>
                      <a:r>
                        <a:rPr lang="fr-FR" sz="1300" dirty="0"/>
                        <a:t> des questionnaires et grilles d’entretien </a:t>
                      </a:r>
                      <a:r>
                        <a:rPr lang="fr-FR" sz="1300" b="1" dirty="0"/>
                        <a:t>adaptés à la réalité </a:t>
                      </a:r>
                      <a:r>
                        <a:rPr lang="fr-FR" sz="1300" dirty="0"/>
                        <a:t>des patientes</a:t>
                      </a:r>
                    </a:p>
                    <a:p>
                      <a:pPr algn="just">
                        <a:lnSpc>
                          <a:spcPct val="107000"/>
                        </a:lnSpc>
                        <a:spcAft>
                          <a:spcPts val="0"/>
                        </a:spcAft>
                      </a:pPr>
                      <a:r>
                        <a:rPr lang="fr-FR" sz="1300" dirty="0"/>
                        <a:t>- </a:t>
                      </a:r>
                      <a:r>
                        <a:rPr lang="fr-FR" sz="1300" b="1" dirty="0"/>
                        <a:t>Ajuster</a:t>
                      </a:r>
                      <a:r>
                        <a:rPr lang="fr-FR" sz="1300" dirty="0"/>
                        <a:t> des outils pour </a:t>
                      </a:r>
                      <a:r>
                        <a:rPr lang="fr-FR" sz="1300" b="1" dirty="0"/>
                        <a:t>refléter le vécu </a:t>
                      </a:r>
                      <a:r>
                        <a:rPr lang="fr-FR" sz="1300" dirty="0"/>
                        <a:t>et </a:t>
                      </a:r>
                      <a:r>
                        <a:rPr lang="fr-FR" sz="1300" b="1" dirty="0"/>
                        <a:t>éviter les biais</a:t>
                      </a:r>
                      <a:endParaRPr lang="fr-F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993" marR="28993" marT="0" marB="0" anchor="ctr"/>
                </a:tc>
                <a:extLst>
                  <a:ext uri="{0D108BD9-81ED-4DB2-BD59-A6C34878D82A}">
                    <a16:rowId xmlns:a16="http://schemas.microsoft.com/office/drawing/2014/main" val="4023964404"/>
                  </a:ext>
                </a:extLst>
              </a:tr>
              <a:tr h="0">
                <a:tc>
                  <a:txBody>
                    <a:bodyPr/>
                    <a:lstStyle/>
                    <a:p>
                      <a:pPr>
                        <a:lnSpc>
                          <a:spcPct val="100000"/>
                        </a:lnSpc>
                        <a:spcAft>
                          <a:spcPts val="0"/>
                        </a:spcAft>
                      </a:pPr>
                      <a:r>
                        <a:rPr lang="fr-FR" sz="1300" dirty="0"/>
                        <a:t>Analyse des données</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8993" marR="28993" marT="0" marB="0" anchor="ctr">
                    <a:solidFill>
                      <a:srgbClr val="CCCCFF"/>
                    </a:solidFill>
                  </a:tcPr>
                </a:tc>
                <a:tc>
                  <a:txBody>
                    <a:bodyPr/>
                    <a:lstStyle/>
                    <a:p>
                      <a:pPr algn="just">
                        <a:lnSpc>
                          <a:spcPct val="107000"/>
                        </a:lnSpc>
                        <a:spcAft>
                          <a:spcPts val="0"/>
                        </a:spcAft>
                      </a:pPr>
                      <a:r>
                        <a:rPr lang="fr-FR" sz="1300" dirty="0"/>
                        <a:t>- </a:t>
                      </a:r>
                      <a:r>
                        <a:rPr lang="fr-FR" sz="1300" b="1" dirty="0"/>
                        <a:t>Enrichir</a:t>
                      </a:r>
                      <a:r>
                        <a:rPr lang="fr-FR" sz="1300" dirty="0"/>
                        <a:t> l’analyse par la confrontation de </a:t>
                      </a:r>
                      <a:r>
                        <a:rPr lang="fr-FR" sz="1300" b="1" dirty="0"/>
                        <a:t>perspectives vécues et scientifiques</a:t>
                      </a:r>
                    </a:p>
                    <a:p>
                      <a:pPr algn="just">
                        <a:lnSpc>
                          <a:spcPct val="107000"/>
                        </a:lnSpc>
                        <a:spcAft>
                          <a:spcPts val="0"/>
                        </a:spcAft>
                      </a:pPr>
                      <a:r>
                        <a:rPr lang="fr-FR" sz="1300" dirty="0"/>
                        <a:t>- Apporter de la </a:t>
                      </a:r>
                      <a:r>
                        <a:rPr lang="fr-FR" sz="1300" b="1" dirty="0"/>
                        <a:t>nuances</a:t>
                      </a:r>
                      <a:r>
                        <a:rPr lang="fr-FR" sz="1300" dirty="0"/>
                        <a:t> </a:t>
                      </a:r>
                      <a:r>
                        <a:rPr lang="fr-FR" sz="1300" b="1" dirty="0"/>
                        <a:t>et</a:t>
                      </a:r>
                      <a:r>
                        <a:rPr lang="fr-FR" sz="1300" dirty="0"/>
                        <a:t> </a:t>
                      </a:r>
                      <a:r>
                        <a:rPr lang="fr-FR" sz="1300" b="1" dirty="0"/>
                        <a:t>d'interprétations plus fines </a:t>
                      </a:r>
                      <a:r>
                        <a:rPr lang="fr-FR" sz="1300" b="0" dirty="0"/>
                        <a:t>des résultats</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993" marR="28993" marT="0" marB="0" anchor="ctr"/>
                </a:tc>
                <a:extLst>
                  <a:ext uri="{0D108BD9-81ED-4DB2-BD59-A6C34878D82A}">
                    <a16:rowId xmlns:a16="http://schemas.microsoft.com/office/drawing/2014/main" val="720924817"/>
                  </a:ext>
                </a:extLst>
              </a:tr>
              <a:tr h="334961">
                <a:tc>
                  <a:txBody>
                    <a:bodyPr/>
                    <a:lstStyle/>
                    <a:p>
                      <a:pPr>
                        <a:lnSpc>
                          <a:spcPct val="100000"/>
                        </a:lnSpc>
                        <a:spcAft>
                          <a:spcPts val="0"/>
                        </a:spcAft>
                      </a:pPr>
                      <a:r>
                        <a:rPr lang="fr-FR" sz="1300" dirty="0"/>
                        <a:t>Valorisation des résultats</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8993" marR="28993" marT="0" marB="0" anchor="ctr">
                    <a:solidFill>
                      <a:srgbClr val="CCCCFF"/>
                    </a:solidFill>
                  </a:tcPr>
                </a:tc>
                <a:tc>
                  <a:txBody>
                    <a:bodyPr/>
                    <a:lstStyle/>
                    <a:p>
                      <a:pPr algn="l">
                        <a:lnSpc>
                          <a:spcPct val="107000"/>
                        </a:lnSpc>
                        <a:spcAft>
                          <a:spcPts val="0"/>
                        </a:spcAft>
                      </a:pPr>
                      <a:r>
                        <a:rPr lang="fr-FR" sz="1300" dirty="0"/>
                        <a:t>- </a:t>
                      </a:r>
                      <a:r>
                        <a:rPr lang="fr-FR" sz="1300" b="1" dirty="0"/>
                        <a:t>Corédiger</a:t>
                      </a:r>
                      <a:r>
                        <a:rPr lang="fr-FR" sz="1300" dirty="0"/>
                        <a:t> et vulgariser les résultats pour un large public </a:t>
                      </a:r>
                    </a:p>
                    <a:p>
                      <a:pPr algn="l">
                        <a:lnSpc>
                          <a:spcPct val="107000"/>
                        </a:lnSpc>
                        <a:spcAft>
                          <a:spcPts val="0"/>
                        </a:spcAft>
                      </a:pPr>
                      <a:r>
                        <a:rPr lang="fr-FR" sz="1300" dirty="0"/>
                        <a:t>- Assurer que les conclusions sont </a:t>
                      </a:r>
                      <a:r>
                        <a:rPr lang="fr-FR" sz="1300" b="1" dirty="0"/>
                        <a:t>compréhensibles</a:t>
                      </a:r>
                      <a:r>
                        <a:rPr lang="fr-FR" sz="1300" dirty="0"/>
                        <a:t> et </a:t>
                      </a:r>
                      <a:r>
                        <a:rPr lang="fr-FR" sz="1300" b="1" dirty="0"/>
                        <a:t>utiles pour la communauté</a:t>
                      </a:r>
                      <a:endParaRPr lang="fr-F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993" marR="28993" marT="0" marB="0" anchor="ctr"/>
                </a:tc>
                <a:extLst>
                  <a:ext uri="{0D108BD9-81ED-4DB2-BD59-A6C34878D82A}">
                    <a16:rowId xmlns:a16="http://schemas.microsoft.com/office/drawing/2014/main" val="3874495685"/>
                  </a:ext>
                </a:extLst>
              </a:tr>
              <a:tr h="334961">
                <a:tc>
                  <a:txBody>
                    <a:bodyPr/>
                    <a:lstStyle/>
                    <a:p>
                      <a:pPr>
                        <a:lnSpc>
                          <a:spcPct val="100000"/>
                        </a:lnSpc>
                        <a:spcAft>
                          <a:spcPts val="0"/>
                        </a:spcAft>
                      </a:pPr>
                      <a:r>
                        <a:rPr lang="fr-FR" sz="1300" dirty="0">
                          <a:effectLst/>
                        </a:rPr>
                        <a:t>Formulation des recommandations</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8993" marR="28993" marT="0" marB="0" anchor="ctr">
                    <a:solidFill>
                      <a:srgbClr val="CCCCFF"/>
                    </a:solidFill>
                  </a:tcPr>
                </a:tc>
                <a:tc>
                  <a:txBody>
                    <a:bodyPr/>
                    <a:lstStyle/>
                    <a:p>
                      <a:r>
                        <a:rPr lang="fr-FR" sz="1300" dirty="0"/>
                        <a:t>- Élaborer des </a:t>
                      </a:r>
                      <a:r>
                        <a:rPr lang="fr-FR" sz="1300" b="1" dirty="0"/>
                        <a:t>recommandations concrètes et applicables </a:t>
                      </a:r>
                      <a:r>
                        <a:rPr lang="fr-FR" sz="1300" dirty="0"/>
                        <a:t>basées sur l’expérience des patientes</a:t>
                      </a:r>
                    </a:p>
                    <a:p>
                      <a:r>
                        <a:rPr lang="fr-FR" sz="1300" dirty="0"/>
                        <a:t>- Impact direct sur la </a:t>
                      </a:r>
                      <a:r>
                        <a:rPr lang="fr-FR" sz="1300" b="1" dirty="0"/>
                        <a:t>qualité et la pertinence des solutions proposées</a:t>
                      </a:r>
                    </a:p>
                  </a:txBody>
                  <a:tcPr marL="28993" marR="28993" marT="0" marB="0" anchor="ctr"/>
                </a:tc>
                <a:extLst>
                  <a:ext uri="{0D108BD9-81ED-4DB2-BD59-A6C34878D82A}">
                    <a16:rowId xmlns:a16="http://schemas.microsoft.com/office/drawing/2014/main" val="858944596"/>
                  </a:ext>
                </a:extLst>
              </a:tr>
            </a:tbl>
          </a:graphicData>
        </a:graphic>
      </p:graphicFrame>
      <p:sp>
        <p:nvSpPr>
          <p:cNvPr id="6" name="Rectangle 5">
            <a:extLst>
              <a:ext uri="{FF2B5EF4-FFF2-40B4-BE49-F238E27FC236}">
                <a16:creationId xmlns:a16="http://schemas.microsoft.com/office/drawing/2014/main" id="{0524B28B-53ED-4D96-A2F6-CAC345BC8F5B}"/>
              </a:ext>
            </a:extLst>
          </p:cNvPr>
          <p:cNvSpPr/>
          <p:nvPr/>
        </p:nvSpPr>
        <p:spPr>
          <a:xfrm>
            <a:off x="7500356" y="1816567"/>
            <a:ext cx="1502409" cy="2677656"/>
          </a:xfrm>
          <a:prstGeom prst="rect">
            <a:avLst/>
          </a:prstGeom>
          <a:ln>
            <a:solidFill>
              <a:srgbClr val="6600FF"/>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90000"/>
              </a:lnSpc>
            </a:pPr>
            <a:r>
              <a:rPr lang="fr-FR" sz="1400" b="1" dirty="0"/>
              <a:t>Rôle central des patientes-chercheuses</a:t>
            </a:r>
          </a:p>
          <a:p>
            <a:pPr algn="ctr"/>
            <a:endParaRPr lang="fr-FR" sz="1400" b="1" dirty="0"/>
          </a:p>
          <a:p>
            <a:pPr algn="ctr">
              <a:spcAft>
                <a:spcPts val="600"/>
              </a:spcAft>
            </a:pPr>
            <a:r>
              <a:rPr lang="fr-FR" sz="1400" dirty="0"/>
              <a:t>- Implication à </a:t>
            </a:r>
            <a:r>
              <a:rPr lang="fr-FR" sz="1400" b="1" dirty="0"/>
              <a:t>toutes les étapes </a:t>
            </a:r>
            <a:r>
              <a:rPr lang="fr-FR" sz="1400" dirty="0"/>
              <a:t>de la recherche</a:t>
            </a:r>
          </a:p>
          <a:p>
            <a:pPr algn="ctr"/>
            <a:r>
              <a:rPr lang="fr-FR" sz="1400" dirty="0"/>
              <a:t>- Contribution à une </a:t>
            </a:r>
            <a:r>
              <a:rPr lang="fr-FR" sz="1400" b="1" dirty="0"/>
              <a:t>approche inclusive </a:t>
            </a:r>
            <a:r>
              <a:rPr lang="fr-FR" sz="1400" dirty="0"/>
              <a:t>et </a:t>
            </a:r>
            <a:r>
              <a:rPr lang="fr-FR" sz="1400" b="1" dirty="0"/>
              <a:t>centrée sur la communauté</a:t>
            </a:r>
          </a:p>
        </p:txBody>
      </p:sp>
    </p:spTree>
    <p:extLst>
      <p:ext uri="{BB962C8B-B14F-4D97-AF65-F5344CB8AC3E}">
        <p14:creationId xmlns:p14="http://schemas.microsoft.com/office/powerpoint/2010/main" val="130981536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TotalTime>
  <Words>2855</Words>
  <Application>Microsoft Office PowerPoint</Application>
  <PresentationFormat>Affichage à l'écran (16:9)</PresentationFormat>
  <Paragraphs>194</Paragraphs>
  <Slides>12</Slides>
  <Notes>12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12</vt:i4>
      </vt:variant>
    </vt:vector>
  </HeadingPairs>
  <TitlesOfParts>
    <vt:vector size="21" baseType="lpstr">
      <vt:lpstr>Arial</vt:lpstr>
      <vt:lpstr>Calibri</vt:lpstr>
      <vt:lpstr>Calibri Light</vt:lpstr>
      <vt:lpstr>Cardo Bold</vt:lpstr>
      <vt:lpstr>Courier New</vt:lpstr>
      <vt:lpstr>Symbol</vt:lpstr>
      <vt:lpstr>Times New Roman</vt:lpstr>
      <vt:lpstr>Wingdings</vt:lpstr>
      <vt:lpstr>Thème Office</vt:lpstr>
      <vt:lpstr>Présentation PowerPoint</vt:lpstr>
      <vt:lpstr>Enjeux psychosociaux de la communication soignants-soignés à propos des troubles cognitifs en cancérologie  </vt:lpstr>
      <vt:lpstr>Impulser une démarche communautaire en oncologie :  « Carte d’identité » du projet et mise en place du partenariat </vt:lpstr>
      <vt:lpstr>Présentation PowerPoint</vt:lpstr>
      <vt:lpstr>Le projet Perce-neige</vt:lpstr>
      <vt:lpstr>Les résultats principaux du projet Perce-neige</vt:lpstr>
      <vt:lpstr>Les résultats principaux du projet Perce-neige</vt:lpstr>
      <vt:lpstr>Reconnaissance et valorisation du partenariat :  Fonctionnement du groupe aux différentes étapes de la recherche</vt:lpstr>
      <vt:lpstr>Reconnaissance et valorisation du partenariat :  Fonctionnement du groupe aux différentes étapes de la recherche</vt:lpstr>
      <vt:lpstr>Valorisations scientifiques du groupe IMPAQT</vt:lpstr>
      <vt:lpstr>Conclusion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NIcolas Berndt</dc:creator>
  <cp:lastModifiedBy>Lea Baillat</cp:lastModifiedBy>
  <cp:revision>86</cp:revision>
  <dcterms:created xsi:type="dcterms:W3CDTF">2019-06-12T16:05:48Z</dcterms:created>
  <dcterms:modified xsi:type="dcterms:W3CDTF">2024-09-25T16:35:07Z</dcterms:modified>
</cp:coreProperties>
</file>