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73" d="100"/>
          <a:sy n="73" d="100"/>
        </p:scale>
        <p:origin x="3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0F2FCE-8F22-4D57-8A2C-54CE372D13FE}"/>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29CFA8B-B7A8-4F1A-A9FA-5CA6088AE5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40971AEE-3637-49F5-A99B-1566F4ED32C9}"/>
              </a:ext>
            </a:extLst>
          </p:cNvPr>
          <p:cNvSpPr>
            <a:spLocks noGrp="1"/>
          </p:cNvSpPr>
          <p:nvPr>
            <p:ph type="dt" sz="half" idx="10"/>
          </p:nvPr>
        </p:nvSpPr>
        <p:spPr/>
        <p:txBody>
          <a:bodyPr/>
          <a:lstStyle/>
          <a:p>
            <a:fld id="{438D8620-435C-4689-B64D-2B96E72A6C8D}" type="datetimeFigureOut">
              <a:rPr lang="fr-FR" smtClean="0"/>
              <a:t>20/09/2024</a:t>
            </a:fld>
            <a:endParaRPr lang="fr-FR"/>
          </a:p>
        </p:txBody>
      </p:sp>
      <p:sp>
        <p:nvSpPr>
          <p:cNvPr id="5" name="Espace réservé du pied de page 4">
            <a:extLst>
              <a:ext uri="{FF2B5EF4-FFF2-40B4-BE49-F238E27FC236}">
                <a16:creationId xmlns:a16="http://schemas.microsoft.com/office/drawing/2014/main" id="{04DCB1E2-E299-44A8-A8BB-4D13EC49682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87D38A4-4EDE-4863-8CF0-CCC6D901F03D}"/>
              </a:ext>
            </a:extLst>
          </p:cNvPr>
          <p:cNvSpPr>
            <a:spLocks noGrp="1"/>
          </p:cNvSpPr>
          <p:nvPr>
            <p:ph type="sldNum" sz="quarter" idx="12"/>
          </p:nvPr>
        </p:nvSpPr>
        <p:spPr/>
        <p:txBody>
          <a:bodyPr/>
          <a:lstStyle/>
          <a:p>
            <a:fld id="{515C8532-3E3B-426C-894B-9E7C371B3BCB}" type="slidenum">
              <a:rPr lang="fr-FR" smtClean="0"/>
              <a:t>‹N°›</a:t>
            </a:fld>
            <a:endParaRPr lang="fr-FR"/>
          </a:p>
        </p:txBody>
      </p:sp>
    </p:spTree>
    <p:extLst>
      <p:ext uri="{BB962C8B-B14F-4D97-AF65-F5344CB8AC3E}">
        <p14:creationId xmlns:p14="http://schemas.microsoft.com/office/powerpoint/2010/main" val="1252597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14ED47-50C0-4FF6-8FEA-83874CFEED00}"/>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BCABDB0F-3F44-4F1A-BDD0-5304CAB9463F}"/>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010ECCA-9F54-44A1-B2F8-82760B198B3D}"/>
              </a:ext>
            </a:extLst>
          </p:cNvPr>
          <p:cNvSpPr>
            <a:spLocks noGrp="1"/>
          </p:cNvSpPr>
          <p:nvPr>
            <p:ph type="dt" sz="half" idx="10"/>
          </p:nvPr>
        </p:nvSpPr>
        <p:spPr/>
        <p:txBody>
          <a:bodyPr/>
          <a:lstStyle/>
          <a:p>
            <a:fld id="{438D8620-435C-4689-B64D-2B96E72A6C8D}" type="datetimeFigureOut">
              <a:rPr lang="fr-FR" smtClean="0"/>
              <a:t>20/09/2024</a:t>
            </a:fld>
            <a:endParaRPr lang="fr-FR"/>
          </a:p>
        </p:txBody>
      </p:sp>
      <p:sp>
        <p:nvSpPr>
          <p:cNvPr id="5" name="Espace réservé du pied de page 4">
            <a:extLst>
              <a:ext uri="{FF2B5EF4-FFF2-40B4-BE49-F238E27FC236}">
                <a16:creationId xmlns:a16="http://schemas.microsoft.com/office/drawing/2014/main" id="{D01515B3-5C77-4CC9-B031-04789E545A9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696D4F1-17A4-4200-851F-83E7B1889D26}"/>
              </a:ext>
            </a:extLst>
          </p:cNvPr>
          <p:cNvSpPr>
            <a:spLocks noGrp="1"/>
          </p:cNvSpPr>
          <p:nvPr>
            <p:ph type="sldNum" sz="quarter" idx="12"/>
          </p:nvPr>
        </p:nvSpPr>
        <p:spPr/>
        <p:txBody>
          <a:bodyPr/>
          <a:lstStyle/>
          <a:p>
            <a:fld id="{515C8532-3E3B-426C-894B-9E7C371B3BCB}" type="slidenum">
              <a:rPr lang="fr-FR" smtClean="0"/>
              <a:t>‹N°›</a:t>
            </a:fld>
            <a:endParaRPr lang="fr-FR"/>
          </a:p>
        </p:txBody>
      </p:sp>
    </p:spTree>
    <p:extLst>
      <p:ext uri="{BB962C8B-B14F-4D97-AF65-F5344CB8AC3E}">
        <p14:creationId xmlns:p14="http://schemas.microsoft.com/office/powerpoint/2010/main" val="2094053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61F6F652-6678-4DBD-85DA-9CFF15E0597B}"/>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09971B0B-AEFD-41A2-A551-CFD40742C318}"/>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7909312-723F-4372-82ED-5E9D685DCE7A}"/>
              </a:ext>
            </a:extLst>
          </p:cNvPr>
          <p:cNvSpPr>
            <a:spLocks noGrp="1"/>
          </p:cNvSpPr>
          <p:nvPr>
            <p:ph type="dt" sz="half" idx="10"/>
          </p:nvPr>
        </p:nvSpPr>
        <p:spPr/>
        <p:txBody>
          <a:bodyPr/>
          <a:lstStyle/>
          <a:p>
            <a:fld id="{438D8620-435C-4689-B64D-2B96E72A6C8D}" type="datetimeFigureOut">
              <a:rPr lang="fr-FR" smtClean="0"/>
              <a:t>20/09/2024</a:t>
            </a:fld>
            <a:endParaRPr lang="fr-FR"/>
          </a:p>
        </p:txBody>
      </p:sp>
      <p:sp>
        <p:nvSpPr>
          <p:cNvPr id="5" name="Espace réservé du pied de page 4">
            <a:extLst>
              <a:ext uri="{FF2B5EF4-FFF2-40B4-BE49-F238E27FC236}">
                <a16:creationId xmlns:a16="http://schemas.microsoft.com/office/drawing/2014/main" id="{8112FC0A-CE19-4CD7-A213-5797410B8E3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471AC82-3BD4-4F1C-9CCF-73630487DCFE}"/>
              </a:ext>
            </a:extLst>
          </p:cNvPr>
          <p:cNvSpPr>
            <a:spLocks noGrp="1"/>
          </p:cNvSpPr>
          <p:nvPr>
            <p:ph type="sldNum" sz="quarter" idx="12"/>
          </p:nvPr>
        </p:nvSpPr>
        <p:spPr/>
        <p:txBody>
          <a:bodyPr/>
          <a:lstStyle/>
          <a:p>
            <a:fld id="{515C8532-3E3B-426C-894B-9E7C371B3BCB}" type="slidenum">
              <a:rPr lang="fr-FR" smtClean="0"/>
              <a:t>‹N°›</a:t>
            </a:fld>
            <a:endParaRPr lang="fr-FR"/>
          </a:p>
        </p:txBody>
      </p:sp>
    </p:spTree>
    <p:extLst>
      <p:ext uri="{BB962C8B-B14F-4D97-AF65-F5344CB8AC3E}">
        <p14:creationId xmlns:p14="http://schemas.microsoft.com/office/powerpoint/2010/main" val="3574171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0A38F6-6F55-480D-94AC-81EF6514D94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0DC2A97-47D4-4718-B533-96793CC670C0}"/>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6A32616-1B11-40DE-97BB-E4508CB6184A}"/>
              </a:ext>
            </a:extLst>
          </p:cNvPr>
          <p:cNvSpPr>
            <a:spLocks noGrp="1"/>
          </p:cNvSpPr>
          <p:nvPr>
            <p:ph type="dt" sz="half" idx="10"/>
          </p:nvPr>
        </p:nvSpPr>
        <p:spPr/>
        <p:txBody>
          <a:bodyPr/>
          <a:lstStyle/>
          <a:p>
            <a:fld id="{438D8620-435C-4689-B64D-2B96E72A6C8D}" type="datetimeFigureOut">
              <a:rPr lang="fr-FR" smtClean="0"/>
              <a:t>20/09/2024</a:t>
            </a:fld>
            <a:endParaRPr lang="fr-FR"/>
          </a:p>
        </p:txBody>
      </p:sp>
      <p:sp>
        <p:nvSpPr>
          <p:cNvPr id="5" name="Espace réservé du pied de page 4">
            <a:extLst>
              <a:ext uri="{FF2B5EF4-FFF2-40B4-BE49-F238E27FC236}">
                <a16:creationId xmlns:a16="http://schemas.microsoft.com/office/drawing/2014/main" id="{DEA1D4C5-150A-493F-9CC3-89D66D958E9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E8B2585-B246-41F8-B6C2-F219B8664358}"/>
              </a:ext>
            </a:extLst>
          </p:cNvPr>
          <p:cNvSpPr>
            <a:spLocks noGrp="1"/>
          </p:cNvSpPr>
          <p:nvPr>
            <p:ph type="sldNum" sz="quarter" idx="12"/>
          </p:nvPr>
        </p:nvSpPr>
        <p:spPr/>
        <p:txBody>
          <a:bodyPr/>
          <a:lstStyle/>
          <a:p>
            <a:fld id="{515C8532-3E3B-426C-894B-9E7C371B3BCB}" type="slidenum">
              <a:rPr lang="fr-FR" smtClean="0"/>
              <a:t>‹N°›</a:t>
            </a:fld>
            <a:endParaRPr lang="fr-FR"/>
          </a:p>
        </p:txBody>
      </p:sp>
    </p:spTree>
    <p:extLst>
      <p:ext uri="{BB962C8B-B14F-4D97-AF65-F5344CB8AC3E}">
        <p14:creationId xmlns:p14="http://schemas.microsoft.com/office/powerpoint/2010/main" val="2251027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ECA486-D5DA-40D0-99B0-D5AB721FB04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5B1D937D-86C4-43DE-92E7-D85E21324B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2BFA2FFD-0B56-42BD-82B4-7B2234CB88C8}"/>
              </a:ext>
            </a:extLst>
          </p:cNvPr>
          <p:cNvSpPr>
            <a:spLocks noGrp="1"/>
          </p:cNvSpPr>
          <p:nvPr>
            <p:ph type="dt" sz="half" idx="10"/>
          </p:nvPr>
        </p:nvSpPr>
        <p:spPr/>
        <p:txBody>
          <a:bodyPr/>
          <a:lstStyle/>
          <a:p>
            <a:fld id="{438D8620-435C-4689-B64D-2B96E72A6C8D}" type="datetimeFigureOut">
              <a:rPr lang="fr-FR" smtClean="0"/>
              <a:t>20/09/2024</a:t>
            </a:fld>
            <a:endParaRPr lang="fr-FR"/>
          </a:p>
        </p:txBody>
      </p:sp>
      <p:sp>
        <p:nvSpPr>
          <p:cNvPr id="5" name="Espace réservé du pied de page 4">
            <a:extLst>
              <a:ext uri="{FF2B5EF4-FFF2-40B4-BE49-F238E27FC236}">
                <a16:creationId xmlns:a16="http://schemas.microsoft.com/office/drawing/2014/main" id="{F203F39B-5080-4531-A4A9-57EE5E0B3D2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C7F471E-963F-479D-9B8A-E21E86E2EA21}"/>
              </a:ext>
            </a:extLst>
          </p:cNvPr>
          <p:cNvSpPr>
            <a:spLocks noGrp="1"/>
          </p:cNvSpPr>
          <p:nvPr>
            <p:ph type="sldNum" sz="quarter" idx="12"/>
          </p:nvPr>
        </p:nvSpPr>
        <p:spPr/>
        <p:txBody>
          <a:bodyPr/>
          <a:lstStyle/>
          <a:p>
            <a:fld id="{515C8532-3E3B-426C-894B-9E7C371B3BCB}" type="slidenum">
              <a:rPr lang="fr-FR" smtClean="0"/>
              <a:t>‹N°›</a:t>
            </a:fld>
            <a:endParaRPr lang="fr-FR"/>
          </a:p>
        </p:txBody>
      </p:sp>
    </p:spTree>
    <p:extLst>
      <p:ext uri="{BB962C8B-B14F-4D97-AF65-F5344CB8AC3E}">
        <p14:creationId xmlns:p14="http://schemas.microsoft.com/office/powerpoint/2010/main" val="344902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684337-95D4-4A4D-ADC4-79A251BB6C5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7C017CF-65B9-44EA-89B2-1572048ABA5B}"/>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D4E4F10C-6A38-4EA5-AB3E-6D6E6F26FF60}"/>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103C6DD0-40B6-4141-B178-A35EDC358E98}"/>
              </a:ext>
            </a:extLst>
          </p:cNvPr>
          <p:cNvSpPr>
            <a:spLocks noGrp="1"/>
          </p:cNvSpPr>
          <p:nvPr>
            <p:ph type="dt" sz="half" idx="10"/>
          </p:nvPr>
        </p:nvSpPr>
        <p:spPr/>
        <p:txBody>
          <a:bodyPr/>
          <a:lstStyle/>
          <a:p>
            <a:fld id="{438D8620-435C-4689-B64D-2B96E72A6C8D}" type="datetimeFigureOut">
              <a:rPr lang="fr-FR" smtClean="0"/>
              <a:t>20/09/2024</a:t>
            </a:fld>
            <a:endParaRPr lang="fr-FR"/>
          </a:p>
        </p:txBody>
      </p:sp>
      <p:sp>
        <p:nvSpPr>
          <p:cNvPr id="6" name="Espace réservé du pied de page 5">
            <a:extLst>
              <a:ext uri="{FF2B5EF4-FFF2-40B4-BE49-F238E27FC236}">
                <a16:creationId xmlns:a16="http://schemas.microsoft.com/office/drawing/2014/main" id="{77B3E581-E862-413D-93B3-9BB2B0D823A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F174BED-D44E-4979-A00C-1D15D27B65B6}"/>
              </a:ext>
            </a:extLst>
          </p:cNvPr>
          <p:cNvSpPr>
            <a:spLocks noGrp="1"/>
          </p:cNvSpPr>
          <p:nvPr>
            <p:ph type="sldNum" sz="quarter" idx="12"/>
          </p:nvPr>
        </p:nvSpPr>
        <p:spPr/>
        <p:txBody>
          <a:bodyPr/>
          <a:lstStyle/>
          <a:p>
            <a:fld id="{515C8532-3E3B-426C-894B-9E7C371B3BCB}" type="slidenum">
              <a:rPr lang="fr-FR" smtClean="0"/>
              <a:t>‹N°›</a:t>
            </a:fld>
            <a:endParaRPr lang="fr-FR"/>
          </a:p>
        </p:txBody>
      </p:sp>
    </p:spTree>
    <p:extLst>
      <p:ext uri="{BB962C8B-B14F-4D97-AF65-F5344CB8AC3E}">
        <p14:creationId xmlns:p14="http://schemas.microsoft.com/office/powerpoint/2010/main" val="2866301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96658E-6047-4071-8F8C-D01A287388B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0C8C9BDF-D714-4594-B8D9-677AA4A52C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63275360-AD9C-44DD-99E1-1E7AD8933118}"/>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69EACCDC-C162-4368-8394-6254F39C26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12A9F594-F374-44E8-86DC-40B326D1425D}"/>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815A2D7E-4D54-4C27-BC1E-B49A6557C859}"/>
              </a:ext>
            </a:extLst>
          </p:cNvPr>
          <p:cNvSpPr>
            <a:spLocks noGrp="1"/>
          </p:cNvSpPr>
          <p:nvPr>
            <p:ph type="dt" sz="half" idx="10"/>
          </p:nvPr>
        </p:nvSpPr>
        <p:spPr/>
        <p:txBody>
          <a:bodyPr/>
          <a:lstStyle/>
          <a:p>
            <a:fld id="{438D8620-435C-4689-B64D-2B96E72A6C8D}" type="datetimeFigureOut">
              <a:rPr lang="fr-FR" smtClean="0"/>
              <a:t>20/09/2024</a:t>
            </a:fld>
            <a:endParaRPr lang="fr-FR"/>
          </a:p>
        </p:txBody>
      </p:sp>
      <p:sp>
        <p:nvSpPr>
          <p:cNvPr id="8" name="Espace réservé du pied de page 7">
            <a:extLst>
              <a:ext uri="{FF2B5EF4-FFF2-40B4-BE49-F238E27FC236}">
                <a16:creationId xmlns:a16="http://schemas.microsoft.com/office/drawing/2014/main" id="{D8E1E354-EC8F-4A0D-81D4-6E484AD2DAA2}"/>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D13F6A63-FB6B-4A62-96CF-5E6D913F8855}"/>
              </a:ext>
            </a:extLst>
          </p:cNvPr>
          <p:cNvSpPr>
            <a:spLocks noGrp="1"/>
          </p:cNvSpPr>
          <p:nvPr>
            <p:ph type="sldNum" sz="quarter" idx="12"/>
          </p:nvPr>
        </p:nvSpPr>
        <p:spPr/>
        <p:txBody>
          <a:bodyPr/>
          <a:lstStyle/>
          <a:p>
            <a:fld id="{515C8532-3E3B-426C-894B-9E7C371B3BCB}" type="slidenum">
              <a:rPr lang="fr-FR" smtClean="0"/>
              <a:t>‹N°›</a:t>
            </a:fld>
            <a:endParaRPr lang="fr-FR"/>
          </a:p>
        </p:txBody>
      </p:sp>
    </p:spTree>
    <p:extLst>
      <p:ext uri="{BB962C8B-B14F-4D97-AF65-F5344CB8AC3E}">
        <p14:creationId xmlns:p14="http://schemas.microsoft.com/office/powerpoint/2010/main" val="3319498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C47922-01D0-47AA-BCA6-BD8D425BE9C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3713A5F5-F9CF-4194-83E5-8F3E9C5618F8}"/>
              </a:ext>
            </a:extLst>
          </p:cNvPr>
          <p:cNvSpPr>
            <a:spLocks noGrp="1"/>
          </p:cNvSpPr>
          <p:nvPr>
            <p:ph type="dt" sz="half" idx="10"/>
          </p:nvPr>
        </p:nvSpPr>
        <p:spPr/>
        <p:txBody>
          <a:bodyPr/>
          <a:lstStyle/>
          <a:p>
            <a:fld id="{438D8620-435C-4689-B64D-2B96E72A6C8D}" type="datetimeFigureOut">
              <a:rPr lang="fr-FR" smtClean="0"/>
              <a:t>20/09/2024</a:t>
            </a:fld>
            <a:endParaRPr lang="fr-FR"/>
          </a:p>
        </p:txBody>
      </p:sp>
      <p:sp>
        <p:nvSpPr>
          <p:cNvPr id="4" name="Espace réservé du pied de page 3">
            <a:extLst>
              <a:ext uri="{FF2B5EF4-FFF2-40B4-BE49-F238E27FC236}">
                <a16:creationId xmlns:a16="http://schemas.microsoft.com/office/drawing/2014/main" id="{3DC5A67F-65FE-4FC3-8115-6ABE7B7BC143}"/>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7BE4DBC8-860A-4939-AB9B-B5D6897CD79F}"/>
              </a:ext>
            </a:extLst>
          </p:cNvPr>
          <p:cNvSpPr>
            <a:spLocks noGrp="1"/>
          </p:cNvSpPr>
          <p:nvPr>
            <p:ph type="sldNum" sz="quarter" idx="12"/>
          </p:nvPr>
        </p:nvSpPr>
        <p:spPr/>
        <p:txBody>
          <a:bodyPr/>
          <a:lstStyle/>
          <a:p>
            <a:fld id="{515C8532-3E3B-426C-894B-9E7C371B3BCB}" type="slidenum">
              <a:rPr lang="fr-FR" smtClean="0"/>
              <a:t>‹N°›</a:t>
            </a:fld>
            <a:endParaRPr lang="fr-FR"/>
          </a:p>
        </p:txBody>
      </p:sp>
    </p:spTree>
    <p:extLst>
      <p:ext uri="{BB962C8B-B14F-4D97-AF65-F5344CB8AC3E}">
        <p14:creationId xmlns:p14="http://schemas.microsoft.com/office/powerpoint/2010/main" val="3961807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AD2E5B37-C9AD-4EF4-9196-6DA7B6EB1112}"/>
              </a:ext>
            </a:extLst>
          </p:cNvPr>
          <p:cNvSpPr>
            <a:spLocks noGrp="1"/>
          </p:cNvSpPr>
          <p:nvPr>
            <p:ph type="dt" sz="half" idx="10"/>
          </p:nvPr>
        </p:nvSpPr>
        <p:spPr/>
        <p:txBody>
          <a:bodyPr/>
          <a:lstStyle/>
          <a:p>
            <a:fld id="{438D8620-435C-4689-B64D-2B96E72A6C8D}" type="datetimeFigureOut">
              <a:rPr lang="fr-FR" smtClean="0"/>
              <a:t>20/09/2024</a:t>
            </a:fld>
            <a:endParaRPr lang="fr-FR"/>
          </a:p>
        </p:txBody>
      </p:sp>
      <p:sp>
        <p:nvSpPr>
          <p:cNvPr id="3" name="Espace réservé du pied de page 2">
            <a:extLst>
              <a:ext uri="{FF2B5EF4-FFF2-40B4-BE49-F238E27FC236}">
                <a16:creationId xmlns:a16="http://schemas.microsoft.com/office/drawing/2014/main" id="{5E162682-1A3E-4303-BF22-ED55E7869D3C}"/>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243EABF-6127-4E9B-B49F-6EE650E44575}"/>
              </a:ext>
            </a:extLst>
          </p:cNvPr>
          <p:cNvSpPr>
            <a:spLocks noGrp="1"/>
          </p:cNvSpPr>
          <p:nvPr>
            <p:ph type="sldNum" sz="quarter" idx="12"/>
          </p:nvPr>
        </p:nvSpPr>
        <p:spPr/>
        <p:txBody>
          <a:bodyPr/>
          <a:lstStyle/>
          <a:p>
            <a:fld id="{515C8532-3E3B-426C-894B-9E7C371B3BCB}" type="slidenum">
              <a:rPr lang="fr-FR" smtClean="0"/>
              <a:t>‹N°›</a:t>
            </a:fld>
            <a:endParaRPr lang="fr-FR"/>
          </a:p>
        </p:txBody>
      </p:sp>
    </p:spTree>
    <p:extLst>
      <p:ext uri="{BB962C8B-B14F-4D97-AF65-F5344CB8AC3E}">
        <p14:creationId xmlns:p14="http://schemas.microsoft.com/office/powerpoint/2010/main" val="3768257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E7DD9A-8372-4E51-9C3D-A0BA19FEBD7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17B25F64-C36D-4511-BE66-E341CAF457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23CD3D38-3878-4648-99B2-475D65E9CD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8F500B10-BC48-42CE-A10E-19EFB3E451DB}"/>
              </a:ext>
            </a:extLst>
          </p:cNvPr>
          <p:cNvSpPr>
            <a:spLocks noGrp="1"/>
          </p:cNvSpPr>
          <p:nvPr>
            <p:ph type="dt" sz="half" idx="10"/>
          </p:nvPr>
        </p:nvSpPr>
        <p:spPr/>
        <p:txBody>
          <a:bodyPr/>
          <a:lstStyle/>
          <a:p>
            <a:fld id="{438D8620-435C-4689-B64D-2B96E72A6C8D}" type="datetimeFigureOut">
              <a:rPr lang="fr-FR" smtClean="0"/>
              <a:t>20/09/2024</a:t>
            </a:fld>
            <a:endParaRPr lang="fr-FR"/>
          </a:p>
        </p:txBody>
      </p:sp>
      <p:sp>
        <p:nvSpPr>
          <p:cNvPr id="6" name="Espace réservé du pied de page 5">
            <a:extLst>
              <a:ext uri="{FF2B5EF4-FFF2-40B4-BE49-F238E27FC236}">
                <a16:creationId xmlns:a16="http://schemas.microsoft.com/office/drawing/2014/main" id="{3DB1E4E8-08C9-4975-883A-81A10E258F6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78AD6E5-C855-4480-B5A0-ECCB230B7062}"/>
              </a:ext>
            </a:extLst>
          </p:cNvPr>
          <p:cNvSpPr>
            <a:spLocks noGrp="1"/>
          </p:cNvSpPr>
          <p:nvPr>
            <p:ph type="sldNum" sz="quarter" idx="12"/>
          </p:nvPr>
        </p:nvSpPr>
        <p:spPr/>
        <p:txBody>
          <a:bodyPr/>
          <a:lstStyle/>
          <a:p>
            <a:fld id="{515C8532-3E3B-426C-894B-9E7C371B3BCB}" type="slidenum">
              <a:rPr lang="fr-FR" smtClean="0"/>
              <a:t>‹N°›</a:t>
            </a:fld>
            <a:endParaRPr lang="fr-FR"/>
          </a:p>
        </p:txBody>
      </p:sp>
    </p:spTree>
    <p:extLst>
      <p:ext uri="{BB962C8B-B14F-4D97-AF65-F5344CB8AC3E}">
        <p14:creationId xmlns:p14="http://schemas.microsoft.com/office/powerpoint/2010/main" val="624398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B3384B-7988-4AA9-8E51-7A64517E6EE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79516163-0743-49E7-BC8C-65D2DAE36A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7C915786-BAB2-47D7-9E4B-4FED1CF2FE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CA776923-E054-4B9B-A5AC-5C1E8E4E267B}"/>
              </a:ext>
            </a:extLst>
          </p:cNvPr>
          <p:cNvSpPr>
            <a:spLocks noGrp="1"/>
          </p:cNvSpPr>
          <p:nvPr>
            <p:ph type="dt" sz="half" idx="10"/>
          </p:nvPr>
        </p:nvSpPr>
        <p:spPr/>
        <p:txBody>
          <a:bodyPr/>
          <a:lstStyle/>
          <a:p>
            <a:fld id="{438D8620-435C-4689-B64D-2B96E72A6C8D}" type="datetimeFigureOut">
              <a:rPr lang="fr-FR" smtClean="0"/>
              <a:t>20/09/2024</a:t>
            </a:fld>
            <a:endParaRPr lang="fr-FR"/>
          </a:p>
        </p:txBody>
      </p:sp>
      <p:sp>
        <p:nvSpPr>
          <p:cNvPr id="6" name="Espace réservé du pied de page 5">
            <a:extLst>
              <a:ext uri="{FF2B5EF4-FFF2-40B4-BE49-F238E27FC236}">
                <a16:creationId xmlns:a16="http://schemas.microsoft.com/office/drawing/2014/main" id="{6F890969-A0F0-4229-8558-1418E71052F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06CD4F2-0787-4A8E-AEB1-9722D318787E}"/>
              </a:ext>
            </a:extLst>
          </p:cNvPr>
          <p:cNvSpPr>
            <a:spLocks noGrp="1"/>
          </p:cNvSpPr>
          <p:nvPr>
            <p:ph type="sldNum" sz="quarter" idx="12"/>
          </p:nvPr>
        </p:nvSpPr>
        <p:spPr/>
        <p:txBody>
          <a:bodyPr/>
          <a:lstStyle/>
          <a:p>
            <a:fld id="{515C8532-3E3B-426C-894B-9E7C371B3BCB}" type="slidenum">
              <a:rPr lang="fr-FR" smtClean="0"/>
              <a:t>‹N°›</a:t>
            </a:fld>
            <a:endParaRPr lang="fr-FR"/>
          </a:p>
        </p:txBody>
      </p:sp>
    </p:spTree>
    <p:extLst>
      <p:ext uri="{BB962C8B-B14F-4D97-AF65-F5344CB8AC3E}">
        <p14:creationId xmlns:p14="http://schemas.microsoft.com/office/powerpoint/2010/main" val="2574261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504A543-09DB-4D21-9A86-5BF07BA801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08260E10-D9B6-49B0-B5CF-96E964D2FE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3127179-835E-4C74-A550-269B07AC19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8D8620-435C-4689-B64D-2B96E72A6C8D}" type="datetimeFigureOut">
              <a:rPr lang="fr-FR" smtClean="0"/>
              <a:t>20/09/2024</a:t>
            </a:fld>
            <a:endParaRPr lang="fr-FR"/>
          </a:p>
        </p:txBody>
      </p:sp>
      <p:sp>
        <p:nvSpPr>
          <p:cNvPr id="5" name="Espace réservé du pied de page 4">
            <a:extLst>
              <a:ext uri="{FF2B5EF4-FFF2-40B4-BE49-F238E27FC236}">
                <a16:creationId xmlns:a16="http://schemas.microsoft.com/office/drawing/2014/main" id="{AF5F5F66-EF90-4D9A-A259-373C779DB5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6C309A15-18A1-4E38-B874-7891BF908C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5C8532-3E3B-426C-894B-9E7C371B3BCB}" type="slidenum">
              <a:rPr lang="fr-FR" smtClean="0"/>
              <a:t>‹N°›</a:t>
            </a:fld>
            <a:endParaRPr lang="fr-FR"/>
          </a:p>
        </p:txBody>
      </p:sp>
    </p:spTree>
    <p:extLst>
      <p:ext uri="{BB962C8B-B14F-4D97-AF65-F5344CB8AC3E}">
        <p14:creationId xmlns:p14="http://schemas.microsoft.com/office/powerpoint/2010/main" val="3982425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curriculum.hypotheses.org/"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A6C2F0-700B-4135-923D-D14B08623C80}"/>
              </a:ext>
            </a:extLst>
          </p:cNvPr>
          <p:cNvSpPr>
            <a:spLocks noGrp="1"/>
          </p:cNvSpPr>
          <p:nvPr>
            <p:ph type="ctrTitle"/>
          </p:nvPr>
        </p:nvSpPr>
        <p:spPr>
          <a:xfrm>
            <a:off x="1524000" y="540327"/>
            <a:ext cx="9144000" cy="3266902"/>
          </a:xfrm>
        </p:spPr>
        <p:txBody>
          <a:bodyPr>
            <a:normAutofit fontScale="90000"/>
          </a:bodyPr>
          <a:lstStyle/>
          <a:p>
            <a:r>
              <a:rPr lang="fr-FR" sz="3600" b="1" dirty="0"/>
              <a:t>Les scientifiques peuvent-ils contribuer à la construction de politiques curriculaires au service d'un monde dans lequel nous pouvons vivre ?</a:t>
            </a:r>
            <a:br>
              <a:rPr lang="fr-FR" sz="3600" b="1" dirty="0"/>
            </a:br>
            <a:br>
              <a:rPr lang="fr-FR" sz="3600" b="1" dirty="0"/>
            </a:br>
            <a:br>
              <a:rPr lang="fr-FR" dirty="0"/>
            </a:br>
            <a:endParaRPr lang="fr-FR" dirty="0"/>
          </a:p>
        </p:txBody>
      </p:sp>
      <p:sp>
        <p:nvSpPr>
          <p:cNvPr id="3" name="Sous-titre 2">
            <a:extLst>
              <a:ext uri="{FF2B5EF4-FFF2-40B4-BE49-F238E27FC236}">
                <a16:creationId xmlns:a16="http://schemas.microsoft.com/office/drawing/2014/main" id="{6997E82B-5C40-4CB8-B061-39F3CB02AACB}"/>
              </a:ext>
            </a:extLst>
          </p:cNvPr>
          <p:cNvSpPr>
            <a:spLocks noGrp="1"/>
          </p:cNvSpPr>
          <p:nvPr>
            <p:ph type="subTitle" idx="1"/>
          </p:nvPr>
        </p:nvSpPr>
        <p:spPr>
          <a:xfrm>
            <a:off x="1524000" y="2593571"/>
            <a:ext cx="9144000" cy="2664229"/>
          </a:xfrm>
        </p:spPr>
        <p:txBody>
          <a:bodyPr>
            <a:noAutofit/>
          </a:bodyPr>
          <a:lstStyle/>
          <a:p>
            <a:pPr algn="l"/>
            <a:r>
              <a:rPr lang="fr-FR" sz="2000" dirty="0"/>
              <a:t>Lapostolle Guy, professeur en sciences de l’éducation</a:t>
            </a:r>
          </a:p>
          <a:p>
            <a:pPr algn="l"/>
            <a:r>
              <a:rPr lang="fr-FR" sz="2000" dirty="0" err="1"/>
              <a:t>Paivandi</a:t>
            </a:r>
            <a:r>
              <a:rPr lang="fr-FR" sz="2000" dirty="0"/>
              <a:t> </a:t>
            </a:r>
            <a:r>
              <a:rPr lang="fr-FR" sz="2000" dirty="0" err="1"/>
              <a:t>Saeed</a:t>
            </a:r>
            <a:r>
              <a:rPr lang="fr-FR" sz="2000" dirty="0"/>
              <a:t>, professeur en sciences de l’éducation</a:t>
            </a:r>
          </a:p>
          <a:p>
            <a:pPr algn="l"/>
            <a:r>
              <a:rPr lang="fr-FR" sz="2000" dirty="0"/>
              <a:t>LISEC UR 2310 université de Lorraine</a:t>
            </a:r>
          </a:p>
          <a:p>
            <a:pPr algn="l"/>
            <a:endParaRPr lang="fr-FR" sz="2000" dirty="0"/>
          </a:p>
          <a:p>
            <a:pPr algn="l"/>
            <a:endParaRPr lang="fr-FR" sz="2800" dirty="0"/>
          </a:p>
          <a:p>
            <a:pPr algn="l"/>
            <a:endParaRPr lang="fr-FR" sz="2800" dirty="0"/>
          </a:p>
          <a:p>
            <a:pPr algn="l"/>
            <a:r>
              <a:rPr lang="pt-BR" sz="1800" dirty="0"/>
              <a:t>XI Colóquio Internacional de Políticas e Práticas Curriculares. Tema - “eu escrevo para um mundo no qual possa viver: criações docentes e reinvenções curriculares”. João Pessoa: UFPB. 25 a 27/09/2024.</a:t>
            </a:r>
            <a:endParaRPr lang="fr-FR" sz="1800" dirty="0"/>
          </a:p>
        </p:txBody>
      </p:sp>
    </p:spTree>
    <p:extLst>
      <p:ext uri="{BB962C8B-B14F-4D97-AF65-F5344CB8AC3E}">
        <p14:creationId xmlns:p14="http://schemas.microsoft.com/office/powerpoint/2010/main" val="4032088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6CA1EA-1BD2-4F93-8E3E-6D8C1AA9E856}"/>
              </a:ext>
            </a:extLst>
          </p:cNvPr>
          <p:cNvSpPr>
            <a:spLocks noGrp="1"/>
          </p:cNvSpPr>
          <p:nvPr>
            <p:ph type="title"/>
          </p:nvPr>
        </p:nvSpPr>
        <p:spPr/>
        <p:txBody>
          <a:bodyPr/>
          <a:lstStyle/>
          <a:p>
            <a:r>
              <a:rPr lang="fr-FR" b="1" dirty="0"/>
              <a:t>Conclusion : Quelle place et quel rôle pour le chercheur?</a:t>
            </a:r>
          </a:p>
        </p:txBody>
      </p:sp>
      <p:sp>
        <p:nvSpPr>
          <p:cNvPr id="3" name="Espace réservé du contenu 2">
            <a:extLst>
              <a:ext uri="{FF2B5EF4-FFF2-40B4-BE49-F238E27FC236}">
                <a16:creationId xmlns:a16="http://schemas.microsoft.com/office/drawing/2014/main" id="{DE93B9FC-47EA-4E69-8012-38E8D511193D}"/>
              </a:ext>
            </a:extLst>
          </p:cNvPr>
          <p:cNvSpPr>
            <a:spLocks noGrp="1"/>
          </p:cNvSpPr>
          <p:nvPr>
            <p:ph idx="1"/>
          </p:nvPr>
        </p:nvSpPr>
        <p:spPr/>
        <p:txBody>
          <a:bodyPr>
            <a:normAutofit fontScale="77500" lnSpcReduction="20000"/>
          </a:bodyPr>
          <a:lstStyle/>
          <a:p>
            <a:endParaRPr lang="fr-FR" dirty="0"/>
          </a:p>
          <a:p>
            <a:pPr algn="just"/>
            <a:r>
              <a:rPr lang="fr-FR" dirty="0"/>
              <a:t>Le chercheur doit s’ouvrir à l’ « interdisciplinarité » et construire un « espace d’intéressement commun ». </a:t>
            </a:r>
          </a:p>
          <a:p>
            <a:pPr algn="just"/>
            <a:r>
              <a:rPr lang="fr-FR" dirty="0"/>
              <a:t>Les chercheurs devraient  opérer plusieurs conversions majeures : </a:t>
            </a:r>
          </a:p>
          <a:p>
            <a:pPr algn="just">
              <a:buFontTx/>
              <a:buChar char="-"/>
            </a:pPr>
            <a:r>
              <a:rPr lang="fr-FR" dirty="0"/>
              <a:t>travailler en interdisciplinarité avec toutes les difficultés que pose leur ancrage relativement strict dans leur champ disciplinaire </a:t>
            </a:r>
          </a:p>
          <a:p>
            <a:pPr algn="just">
              <a:buFontTx/>
              <a:buChar char="-"/>
            </a:pPr>
            <a:r>
              <a:rPr lang="fr-FR" dirty="0"/>
              <a:t> être capables de ne plus observer de manière surplombante les acteurs sur lesquels ils enquêtent et de prendre en considération leur parole et leur expérience </a:t>
            </a:r>
          </a:p>
          <a:p>
            <a:pPr algn="just">
              <a:buFontTx/>
              <a:buChar char="-"/>
            </a:pPr>
            <a:r>
              <a:rPr lang="fr-FR" dirty="0"/>
              <a:t>être capables de ne plus réfuter les controverses, c’est-à-dire admettre de soumettre les résultats de leur recherche au débat dans des forums composés d’acteurs sociaux et politiques </a:t>
            </a:r>
          </a:p>
          <a:p>
            <a:pPr algn="just">
              <a:buFontTx/>
              <a:buChar char="-"/>
            </a:pPr>
            <a:r>
              <a:rPr lang="fr-FR" dirty="0"/>
              <a:t> descendre de leur piédestal en se constituant davantage en </a:t>
            </a:r>
            <a:r>
              <a:rPr lang="fr-FR" b="1" dirty="0"/>
              <a:t>médiateurs</a:t>
            </a:r>
            <a:r>
              <a:rPr lang="fr-FR" dirty="0"/>
              <a:t> entre les divers acteurs en présence (acteurs sociaux et politiques) qu’en </a:t>
            </a:r>
            <a:r>
              <a:rPr lang="fr-FR" b="1" dirty="0"/>
              <a:t>experts</a:t>
            </a:r>
            <a:r>
              <a:rPr lang="fr-FR" dirty="0"/>
              <a:t> servant de caution à des acteurs politiques.</a:t>
            </a:r>
          </a:p>
          <a:p>
            <a:pPr algn="just"/>
            <a:endParaRPr lang="fr-FR" dirty="0"/>
          </a:p>
          <a:p>
            <a:pPr algn="just"/>
            <a:endParaRPr lang="fr-FR" dirty="0"/>
          </a:p>
        </p:txBody>
      </p:sp>
    </p:spTree>
    <p:extLst>
      <p:ext uri="{BB962C8B-B14F-4D97-AF65-F5344CB8AC3E}">
        <p14:creationId xmlns:p14="http://schemas.microsoft.com/office/powerpoint/2010/main" val="445151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C3581F-7925-48F4-999B-AE8A88B057FC}"/>
              </a:ext>
            </a:extLst>
          </p:cNvPr>
          <p:cNvSpPr>
            <a:spLocks noGrp="1"/>
          </p:cNvSpPr>
          <p:nvPr>
            <p:ph type="title"/>
          </p:nvPr>
        </p:nvSpPr>
        <p:spPr/>
        <p:txBody>
          <a:bodyPr/>
          <a:lstStyle/>
          <a:p>
            <a:pPr algn="ctr"/>
            <a:r>
              <a:rPr lang="fr-FR" dirty="0"/>
              <a:t>INTRODUCTION</a:t>
            </a:r>
          </a:p>
        </p:txBody>
      </p:sp>
      <p:sp>
        <p:nvSpPr>
          <p:cNvPr id="3" name="Espace réservé du contenu 2">
            <a:extLst>
              <a:ext uri="{FF2B5EF4-FFF2-40B4-BE49-F238E27FC236}">
                <a16:creationId xmlns:a16="http://schemas.microsoft.com/office/drawing/2014/main" id="{612E9756-24D4-4479-8CD7-4F52CA063E25}"/>
              </a:ext>
            </a:extLst>
          </p:cNvPr>
          <p:cNvSpPr>
            <a:spLocks noGrp="1"/>
          </p:cNvSpPr>
          <p:nvPr>
            <p:ph idx="1"/>
          </p:nvPr>
        </p:nvSpPr>
        <p:spPr>
          <a:xfrm>
            <a:off x="838200" y="1825625"/>
            <a:ext cx="10515600" cy="4667250"/>
          </a:xfrm>
        </p:spPr>
        <p:txBody>
          <a:bodyPr>
            <a:normAutofit fontScale="92500" lnSpcReduction="20000"/>
          </a:bodyPr>
          <a:lstStyle/>
          <a:p>
            <a:pPr marL="0" indent="0" algn="just">
              <a:lnSpc>
                <a:spcPct val="100000"/>
              </a:lnSpc>
              <a:buNone/>
            </a:pPr>
            <a:r>
              <a:rPr lang="fr-FR" sz="1800" dirty="0"/>
              <a:t>I - Les curricula sont le résultat d’une lutte entre des acteurs motivés par leur intérêt particulier; motivés par des idéaux d’homme et de société qu’ils souhaitent voir advenir; des valeurs qu’ils privilégient.</a:t>
            </a:r>
          </a:p>
          <a:p>
            <a:pPr marL="0" indent="0" algn="just">
              <a:lnSpc>
                <a:spcPct val="100000"/>
              </a:lnSpc>
              <a:buNone/>
            </a:pPr>
            <a:r>
              <a:rPr lang="fr-FR" sz="1800" dirty="0"/>
              <a:t>II- Et pourtant parmi les chercheurs qui s’intéressent aux politiques éducatives en France, très peu d’entre eux ont abordé la construction des politiques d’éducation à partir des curricula, ou par le prisme des luttes qui se font jour à l’occasion de la construction de ces curricula.</a:t>
            </a:r>
          </a:p>
          <a:p>
            <a:pPr algn="just">
              <a:lnSpc>
                <a:spcPct val="100000"/>
              </a:lnSpc>
              <a:buFontTx/>
              <a:buChar char="-"/>
            </a:pPr>
            <a:r>
              <a:rPr lang="fr-FR" sz="1800" dirty="0"/>
              <a:t>1- Qu’est-ce qui fait obstacle à une analyse des politiques en partant des curricula en France ? Que perd la France à ne pas analyser les politiques éducatives en partant des curricula?</a:t>
            </a:r>
          </a:p>
          <a:p>
            <a:pPr algn="just">
              <a:lnSpc>
                <a:spcPct val="100000"/>
              </a:lnSpc>
              <a:buFontTx/>
              <a:buChar char="-"/>
            </a:pPr>
            <a:r>
              <a:rPr lang="fr-FR" sz="1800" dirty="0"/>
              <a:t>2 - Comment la recherche, en l’occurrence en éducation, pourrait contribuer à construire des curricula qui permettraient de rendre possible le monde dans lequel nous allons vivre? </a:t>
            </a:r>
          </a:p>
          <a:p>
            <a:pPr algn="just">
              <a:lnSpc>
                <a:spcPct val="100000"/>
              </a:lnSpc>
              <a:buFontTx/>
              <a:buChar char="-"/>
            </a:pPr>
            <a:endParaRPr lang="fr-FR" sz="1800" dirty="0"/>
          </a:p>
          <a:p>
            <a:pPr algn="just">
              <a:lnSpc>
                <a:spcPct val="100000"/>
              </a:lnSpc>
              <a:buFontTx/>
              <a:buChar char="-"/>
            </a:pPr>
            <a:r>
              <a:rPr lang="fr-FR" sz="1800" dirty="0"/>
              <a:t>Nous allons tenter de montrer qu’une technocratie s’est installée, avec le soutien des scientifiques. Cette technocratie accorde une importance majeure à l’efficacité sans se soucier des fins que l’éducation doit poursuivre... </a:t>
            </a:r>
          </a:p>
          <a:p>
            <a:pPr algn="just">
              <a:lnSpc>
                <a:spcPct val="100000"/>
              </a:lnSpc>
              <a:buFontTx/>
              <a:buChar char="-"/>
            </a:pPr>
            <a:r>
              <a:rPr lang="fr-FR" sz="1800" dirty="0"/>
              <a:t>Pour construire des politiques plus soucieuses du monde dans lequel nous allons pouvoir vivre, il va falloir s’intéresser à ces fins. Pour cela les chercheurs doivent apprendre à se décentrer des questions d’efficacité du système éducatif. Ils vont devoir apprendre à mettre en place des recherches qui prennent en compte la complexité des processus éducatifs et apprendre à travailler sur un pied d’égalité avec tous les acteurs. </a:t>
            </a:r>
          </a:p>
          <a:p>
            <a:pPr algn="just">
              <a:lnSpc>
                <a:spcPct val="100000"/>
              </a:lnSpc>
              <a:buFontTx/>
              <a:buChar char="-"/>
            </a:pPr>
            <a:endParaRPr lang="fr-FR" sz="1800" dirty="0"/>
          </a:p>
          <a:p>
            <a:pPr>
              <a:lnSpc>
                <a:spcPct val="100000"/>
              </a:lnSpc>
              <a:buFontTx/>
              <a:buChar char="-"/>
            </a:pPr>
            <a:endParaRPr lang="fr-FR" sz="1800" dirty="0"/>
          </a:p>
          <a:p>
            <a:pPr marL="0" indent="0">
              <a:buNone/>
            </a:pPr>
            <a:endParaRPr lang="fr-FR" sz="1800" dirty="0"/>
          </a:p>
        </p:txBody>
      </p:sp>
    </p:spTree>
    <p:extLst>
      <p:ext uri="{BB962C8B-B14F-4D97-AF65-F5344CB8AC3E}">
        <p14:creationId xmlns:p14="http://schemas.microsoft.com/office/powerpoint/2010/main" val="40829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F7F56B-522A-43B5-AEA8-8B1EE9056858}"/>
              </a:ext>
            </a:extLst>
          </p:cNvPr>
          <p:cNvSpPr>
            <a:spLocks noGrp="1"/>
          </p:cNvSpPr>
          <p:nvPr>
            <p:ph type="ctrTitle"/>
          </p:nvPr>
        </p:nvSpPr>
        <p:spPr>
          <a:xfrm>
            <a:off x="1493520" y="-1"/>
            <a:ext cx="9144000" cy="2161309"/>
          </a:xfrm>
        </p:spPr>
        <p:txBody>
          <a:bodyPr>
            <a:noAutofit/>
          </a:bodyPr>
          <a:lstStyle/>
          <a:p>
            <a:r>
              <a:rPr lang="fr-FR" sz="2800" b="1" dirty="0"/>
              <a:t>I -Une marginalisation de la question des curricula dans les études qui portent sur les politiques éducatives en France : des obstacles et des constats</a:t>
            </a:r>
            <a:br>
              <a:rPr lang="fr-FR" sz="2800" dirty="0"/>
            </a:br>
            <a:endParaRPr lang="fr-FR" sz="2800" dirty="0"/>
          </a:p>
        </p:txBody>
      </p:sp>
      <p:sp>
        <p:nvSpPr>
          <p:cNvPr id="3" name="Sous-titre 2">
            <a:extLst>
              <a:ext uri="{FF2B5EF4-FFF2-40B4-BE49-F238E27FC236}">
                <a16:creationId xmlns:a16="http://schemas.microsoft.com/office/drawing/2014/main" id="{86534042-46CB-477F-B029-934144F8E3A0}"/>
              </a:ext>
            </a:extLst>
          </p:cNvPr>
          <p:cNvSpPr>
            <a:spLocks noGrp="1"/>
          </p:cNvSpPr>
          <p:nvPr>
            <p:ph type="subTitle" idx="1"/>
          </p:nvPr>
        </p:nvSpPr>
        <p:spPr>
          <a:xfrm>
            <a:off x="1493520" y="2285999"/>
            <a:ext cx="9144000" cy="3096491"/>
          </a:xfrm>
        </p:spPr>
        <p:txBody>
          <a:bodyPr>
            <a:normAutofit fontScale="92500" lnSpcReduction="20000"/>
          </a:bodyPr>
          <a:lstStyle/>
          <a:p>
            <a:pPr algn="just"/>
            <a:r>
              <a:rPr lang="fr-FR" sz="2800" b="1" dirty="0"/>
              <a:t>I-1 Les curricula dans l’ombre du principe d’efficacité</a:t>
            </a:r>
          </a:p>
          <a:p>
            <a:pPr algn="just"/>
            <a:r>
              <a:rPr lang="fr-FR" sz="2000" dirty="0"/>
              <a:t>- </a:t>
            </a:r>
            <a:r>
              <a:rPr lang="fr-FR" dirty="0"/>
              <a:t>Focalisation sur le principe d’efficacité (évaluations PISA ; du ministère…). Il est important de se soucier de l’efficacité voire de l’efficience (efficacité au regard des moyens engagés), mais cette focalisation fait de l’ombre à des problèmes bien plus profonds et probablement plus urgents à résoudre :</a:t>
            </a:r>
          </a:p>
          <a:p>
            <a:pPr algn="just"/>
            <a:r>
              <a:rPr lang="fr-FR" dirty="0"/>
              <a:t>- Apprend-on à nos élèves à vivre ensemble ? Savent-ils travailler ensemble par-delà leurs différences, celles de leurs origines sociales et de leurs croyances ? Leur enseigne-t-on les rudiments d’une vie qui serait plus soucieuse de l’environnement ? Qu’est devenue l’ambition de leur émancipation,  de l’ambition de développer leur capacité à raisonner par eux-mêmes, de développer leur esprit critique et créatif ? </a:t>
            </a:r>
          </a:p>
        </p:txBody>
      </p:sp>
    </p:spTree>
    <p:extLst>
      <p:ext uri="{BB962C8B-B14F-4D97-AF65-F5344CB8AC3E}">
        <p14:creationId xmlns:p14="http://schemas.microsoft.com/office/powerpoint/2010/main" val="735972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0B4203-6075-485F-B96A-FD5171261944}"/>
              </a:ext>
            </a:extLst>
          </p:cNvPr>
          <p:cNvSpPr>
            <a:spLocks noGrp="1"/>
          </p:cNvSpPr>
          <p:nvPr>
            <p:ph type="title"/>
          </p:nvPr>
        </p:nvSpPr>
        <p:spPr>
          <a:xfrm>
            <a:off x="324195" y="456565"/>
            <a:ext cx="10331335" cy="1239232"/>
          </a:xfrm>
        </p:spPr>
        <p:txBody>
          <a:bodyPr>
            <a:normAutofit fontScale="90000"/>
          </a:bodyPr>
          <a:lstStyle/>
          <a:p>
            <a:pPr algn="ctr"/>
            <a:r>
              <a:rPr lang="fr-FR" sz="2800" b="1" dirty="0"/>
              <a:t>I -Une marginalisation de la question des curricula dans les études qui portent sur les politiques éducatives en France : des obstacles et des constats</a:t>
            </a:r>
          </a:p>
        </p:txBody>
      </p:sp>
      <p:sp>
        <p:nvSpPr>
          <p:cNvPr id="3" name="Espace réservé du contenu 2">
            <a:extLst>
              <a:ext uri="{FF2B5EF4-FFF2-40B4-BE49-F238E27FC236}">
                <a16:creationId xmlns:a16="http://schemas.microsoft.com/office/drawing/2014/main" id="{3317BFE3-3FF0-4EFF-A348-12737A21BCFD}"/>
              </a:ext>
            </a:extLst>
          </p:cNvPr>
          <p:cNvSpPr>
            <a:spLocks noGrp="1"/>
          </p:cNvSpPr>
          <p:nvPr>
            <p:ph idx="1"/>
          </p:nvPr>
        </p:nvSpPr>
        <p:spPr>
          <a:xfrm>
            <a:off x="1197032" y="1870365"/>
            <a:ext cx="9534699" cy="4838006"/>
          </a:xfrm>
        </p:spPr>
        <p:txBody>
          <a:bodyPr>
            <a:normAutofit fontScale="92500" lnSpcReduction="20000"/>
          </a:bodyPr>
          <a:lstStyle/>
          <a:p>
            <a:pPr marL="0" indent="0">
              <a:buNone/>
            </a:pPr>
            <a:r>
              <a:rPr lang="fr-FR" sz="2400" b="1" dirty="0"/>
              <a:t>I-2 Le désintérêt des chercheurs qui s’intéressent aux politiques éducatives pour les curricula</a:t>
            </a:r>
          </a:p>
          <a:p>
            <a:pPr marL="0" indent="0">
              <a:buNone/>
            </a:pPr>
            <a:r>
              <a:rPr lang="fr-FR" sz="2000" dirty="0"/>
              <a:t>La plupart des chercheurs qui traitent des politiques éducatives en France se centrent sur des problématiques comme celle de l’évaluation du système éducatif ou plus exactement sur l’efficacité de ce système. </a:t>
            </a:r>
          </a:p>
          <a:p>
            <a:pPr marL="0" indent="0">
              <a:buNone/>
            </a:pPr>
            <a:r>
              <a:rPr lang="fr-FR" sz="2000" dirty="0"/>
              <a:t>Par exemple : la mise en place d’un « </a:t>
            </a:r>
            <a:r>
              <a:rPr lang="fr-FR" sz="2000" b="1" dirty="0"/>
              <a:t>socle commun de connaissance, de compétence et </a:t>
            </a:r>
            <a:r>
              <a:rPr lang="fr-FR" sz="2000" b="1" dirty="0" err="1"/>
              <a:t>et</a:t>
            </a:r>
            <a:r>
              <a:rPr lang="fr-FR" sz="2000" b="1" dirty="0"/>
              <a:t> de culture » </a:t>
            </a:r>
            <a:r>
              <a:rPr lang="fr-FR" sz="2000" dirty="0"/>
              <a:t>(2005) en France indiquait ce que </a:t>
            </a:r>
            <a:r>
              <a:rPr lang="fr-FR" sz="2000" b="1" dirty="0"/>
              <a:t>les élèves devaient maitriser pour entrer dans la vie active, s’insérer professionnellement et être capables de faire société</a:t>
            </a:r>
            <a:r>
              <a:rPr lang="fr-FR" sz="2000" dirty="0"/>
              <a:t>. </a:t>
            </a:r>
          </a:p>
          <a:p>
            <a:pPr marL="0" indent="0">
              <a:buNone/>
            </a:pPr>
            <a:r>
              <a:rPr lang="fr-FR" sz="2000" dirty="0"/>
              <a:t>Ce socle bien souvent envisagé comme une nécessité apparaissait dans les écrits de nombreux chercheurs  comme un dispositif dont les enseignants devaient obligatoirement se saisir. Pour cela les enseignants devaient faire évoluer leurs pratiques. Les chercheurs mettaient en lumière la </a:t>
            </a:r>
            <a:r>
              <a:rPr lang="fr-FR" sz="2000" b="1" dirty="0"/>
              <a:t>« résistance </a:t>
            </a:r>
            <a:r>
              <a:rPr lang="fr-FR" sz="2000" dirty="0"/>
              <a:t>» à enseigner ce nouveau curriculum.</a:t>
            </a:r>
          </a:p>
          <a:p>
            <a:pPr marL="0" indent="0">
              <a:buNone/>
            </a:pPr>
            <a:r>
              <a:rPr lang="fr-FR" sz="2000" dirty="0"/>
              <a:t>Quelques chercheurs ont cependant remarqué deux choses importantes :</a:t>
            </a:r>
          </a:p>
          <a:p>
            <a:pPr marL="0" indent="0">
              <a:buNone/>
            </a:pPr>
            <a:r>
              <a:rPr lang="fr-FR" sz="2000" dirty="0"/>
              <a:t> 1/ les enseignants n’ont pas été invités à travailler sur les curricula qu’impliquait la mise en place du socle. </a:t>
            </a:r>
          </a:p>
          <a:p>
            <a:pPr marL="0" indent="0">
              <a:buNone/>
            </a:pPr>
            <a:r>
              <a:rPr lang="fr-FR" sz="2000" dirty="0"/>
              <a:t>2/ Les enseignants connaissent une augmentation des tâches administratives (nombreuses grilles d’évaluation à remplir très fréquemment; augmentation du nombre de réunions…)</a:t>
            </a:r>
          </a:p>
          <a:p>
            <a:pPr marL="0" indent="0">
              <a:buNone/>
            </a:pPr>
            <a:endParaRPr lang="fr-FR" sz="2000" dirty="0"/>
          </a:p>
          <a:p>
            <a:pPr marL="0" indent="0">
              <a:buNone/>
            </a:pPr>
            <a:endParaRPr lang="fr-FR" dirty="0"/>
          </a:p>
        </p:txBody>
      </p:sp>
    </p:spTree>
    <p:extLst>
      <p:ext uri="{BB962C8B-B14F-4D97-AF65-F5344CB8AC3E}">
        <p14:creationId xmlns:p14="http://schemas.microsoft.com/office/powerpoint/2010/main" val="2094244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F1D6D0-89E0-4D7A-86CF-8A6CC7E39542}"/>
              </a:ext>
            </a:extLst>
          </p:cNvPr>
          <p:cNvSpPr>
            <a:spLocks noGrp="1"/>
          </p:cNvSpPr>
          <p:nvPr>
            <p:ph type="ctrTitle"/>
          </p:nvPr>
        </p:nvSpPr>
        <p:spPr>
          <a:xfrm>
            <a:off x="365760" y="565266"/>
            <a:ext cx="11039302" cy="1113905"/>
          </a:xfrm>
        </p:spPr>
        <p:txBody>
          <a:bodyPr>
            <a:normAutofit/>
          </a:bodyPr>
          <a:lstStyle/>
          <a:p>
            <a:r>
              <a:rPr lang="fr-FR" sz="2800" b="1" dirty="0"/>
              <a:t>I- Une marginalisation de la question des curricula dans les études qui portent sur les politiques éducatives en France : des obstacles et des constats</a:t>
            </a:r>
          </a:p>
        </p:txBody>
      </p:sp>
      <p:sp>
        <p:nvSpPr>
          <p:cNvPr id="3" name="Sous-titre 2">
            <a:extLst>
              <a:ext uri="{FF2B5EF4-FFF2-40B4-BE49-F238E27FC236}">
                <a16:creationId xmlns:a16="http://schemas.microsoft.com/office/drawing/2014/main" id="{2FDC72A2-E72D-4A2B-8EE8-158577FDD7BE}"/>
              </a:ext>
            </a:extLst>
          </p:cNvPr>
          <p:cNvSpPr>
            <a:spLocks noGrp="1"/>
          </p:cNvSpPr>
          <p:nvPr>
            <p:ph type="subTitle" idx="1"/>
          </p:nvPr>
        </p:nvSpPr>
        <p:spPr>
          <a:xfrm>
            <a:off x="598517" y="2119745"/>
            <a:ext cx="9653847" cy="4671753"/>
          </a:xfrm>
        </p:spPr>
        <p:txBody>
          <a:bodyPr>
            <a:normAutofit/>
          </a:bodyPr>
          <a:lstStyle/>
          <a:p>
            <a:pPr algn="just"/>
            <a:r>
              <a:rPr lang="fr-FR" sz="2200" b="1" dirty="0"/>
              <a:t>I-3 Une exception : le CICUR (collectif d’interpellation du curriculum) </a:t>
            </a:r>
            <a:r>
              <a:rPr lang="fr-FR" sz="2200" b="1" dirty="0">
                <a:hlinkClick r:id="rId2"/>
              </a:rPr>
              <a:t>https://curriculum.hypotheses.org/</a:t>
            </a:r>
            <a:r>
              <a:rPr lang="fr-FR" sz="2200" b="1" dirty="0"/>
              <a:t> créé en 202O</a:t>
            </a:r>
          </a:p>
          <a:p>
            <a:pPr algn="just"/>
            <a:r>
              <a:rPr lang="fr-FR" sz="2200" dirty="0"/>
              <a:t>Membres : des universitaires, pour la plupart d’entre eux des professeurs émérites et haut-fonctionnaires de l’éducation en retraite, ont en 2020 créé le CICUR (collectif d’interpellation du curriculum). </a:t>
            </a:r>
          </a:p>
          <a:p>
            <a:pPr algn="just"/>
            <a:r>
              <a:rPr lang="fr-FR" sz="2200" dirty="0"/>
              <a:t>Trois constats motivent ces membres du CICUR :</a:t>
            </a:r>
          </a:p>
          <a:p>
            <a:pPr algn="just"/>
            <a:r>
              <a:rPr lang="fr-FR" sz="2200" dirty="0"/>
              <a:t>1/Les politiques scolaires se sont bien trop souvent désintéressées du </a:t>
            </a:r>
            <a:r>
              <a:rPr lang="fr-FR" sz="2200" b="1" dirty="0"/>
              <a:t>sens qu’ont les contenus  d’enseignement </a:t>
            </a:r>
            <a:r>
              <a:rPr lang="fr-FR" sz="2200" dirty="0"/>
              <a:t>pour les citoyens et la société.</a:t>
            </a:r>
          </a:p>
          <a:p>
            <a:pPr algn="just"/>
            <a:r>
              <a:rPr lang="fr-FR" sz="2200" dirty="0"/>
              <a:t>2/</a:t>
            </a:r>
            <a:r>
              <a:rPr lang="fr-FR" sz="2200" b="1" dirty="0"/>
              <a:t>La privatisation des systèmes scolaires </a:t>
            </a:r>
            <a:r>
              <a:rPr lang="fr-FR" sz="2200" dirty="0"/>
              <a:t>s’accroit et la fragmentation </a:t>
            </a:r>
            <a:r>
              <a:rPr lang="fr-FR" sz="2200" b="1" dirty="0"/>
              <a:t>consumériste des savoirs qui l’accompagne.</a:t>
            </a:r>
          </a:p>
          <a:p>
            <a:pPr algn="just"/>
            <a:r>
              <a:rPr lang="fr-FR" sz="2200" b="1" dirty="0"/>
              <a:t>3/Les savoirs </a:t>
            </a:r>
            <a:r>
              <a:rPr lang="fr-FR" sz="2200" dirty="0"/>
              <a:t>scolaires sont construits à partir d’une </a:t>
            </a:r>
            <a:r>
              <a:rPr lang="fr-FR" sz="2200" b="1" dirty="0"/>
              <a:t>croyance naïve et souvent scientiste dans le progrès, de positionnement hiérarchique des cultures</a:t>
            </a:r>
            <a:r>
              <a:rPr lang="fr-FR" sz="2200" dirty="0"/>
              <a:t>… ne répondent pas d’une façon </a:t>
            </a:r>
            <a:r>
              <a:rPr lang="fr-FR" sz="2200" b="1" dirty="0"/>
              <a:t>émancipatrice aux questions posées à l’humanité. </a:t>
            </a:r>
          </a:p>
          <a:p>
            <a:pPr algn="just"/>
            <a:endParaRPr lang="fr-FR" b="1" dirty="0"/>
          </a:p>
          <a:p>
            <a:endParaRPr lang="fr-FR" dirty="0"/>
          </a:p>
        </p:txBody>
      </p:sp>
    </p:spTree>
    <p:extLst>
      <p:ext uri="{BB962C8B-B14F-4D97-AF65-F5344CB8AC3E}">
        <p14:creationId xmlns:p14="http://schemas.microsoft.com/office/powerpoint/2010/main" val="458495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F3322B-0DBF-4A83-944E-9750A53B46C8}"/>
              </a:ext>
            </a:extLst>
          </p:cNvPr>
          <p:cNvSpPr>
            <a:spLocks noGrp="1"/>
          </p:cNvSpPr>
          <p:nvPr>
            <p:ph type="title"/>
          </p:nvPr>
        </p:nvSpPr>
        <p:spPr>
          <a:xfrm>
            <a:off x="838200" y="365125"/>
            <a:ext cx="10515600" cy="1325563"/>
          </a:xfrm>
        </p:spPr>
        <p:txBody>
          <a:bodyPr>
            <a:normAutofit/>
          </a:bodyPr>
          <a:lstStyle/>
          <a:p>
            <a:pPr algn="ctr"/>
            <a:r>
              <a:rPr lang="fr-FR" sz="2800" dirty="0"/>
              <a:t>I- Une marginalisation de la question des curricula dans les études qui portent sur les politiques éducatives en France : des obstacles et des constats</a:t>
            </a:r>
          </a:p>
        </p:txBody>
      </p:sp>
      <p:sp>
        <p:nvSpPr>
          <p:cNvPr id="3" name="Espace réservé du contenu 2">
            <a:extLst>
              <a:ext uri="{FF2B5EF4-FFF2-40B4-BE49-F238E27FC236}">
                <a16:creationId xmlns:a16="http://schemas.microsoft.com/office/drawing/2014/main" id="{8C32F39B-117F-4A1F-AF61-AB01E60F22B1}"/>
              </a:ext>
            </a:extLst>
          </p:cNvPr>
          <p:cNvSpPr>
            <a:spLocks noGrp="1"/>
          </p:cNvSpPr>
          <p:nvPr>
            <p:ph idx="1"/>
          </p:nvPr>
        </p:nvSpPr>
        <p:spPr/>
        <p:txBody>
          <a:bodyPr>
            <a:normAutofit fontScale="92500" lnSpcReduction="10000"/>
          </a:bodyPr>
          <a:lstStyle/>
          <a:p>
            <a:endParaRPr lang="fr-FR" dirty="0"/>
          </a:p>
          <a:p>
            <a:pPr marL="0" indent="0">
              <a:buNone/>
            </a:pPr>
            <a:r>
              <a:rPr lang="fr-FR" sz="2400" b="1" dirty="0"/>
              <a:t>I-4 Le triomphe de la technocratie </a:t>
            </a:r>
          </a:p>
          <a:p>
            <a:pPr marL="0" indent="0">
              <a:buNone/>
            </a:pPr>
            <a:r>
              <a:rPr lang="fr-FR" sz="2000" dirty="0"/>
              <a:t>Les politiques éducatives comme les autres politiques publiques sont soumises à ce que </a:t>
            </a:r>
            <a:r>
              <a:rPr lang="fr-FR" sz="2000" dirty="0" err="1"/>
              <a:t>Supiot</a:t>
            </a:r>
            <a:r>
              <a:rPr lang="fr-FR" sz="2000" dirty="0"/>
              <a:t> (2015), éminent juriste du collège de France, nomme </a:t>
            </a:r>
            <a:r>
              <a:rPr lang="fr-FR" sz="2000" b="1" dirty="0"/>
              <a:t>un « gouvernement par les nombres </a:t>
            </a:r>
            <a:r>
              <a:rPr lang="fr-FR" sz="2000" dirty="0"/>
              <a:t>». Pour cet auteur, les </a:t>
            </a:r>
            <a:r>
              <a:rPr lang="fr-FR" sz="2000" b="1" dirty="0"/>
              <a:t>chiffres sont valorisés dans la conduite des politiques. </a:t>
            </a:r>
          </a:p>
          <a:p>
            <a:pPr marL="0" indent="0">
              <a:buNone/>
            </a:pPr>
            <a:r>
              <a:rPr lang="fr-FR" sz="2000" dirty="0"/>
              <a:t>Les outils statistiques mobilisées pour mesurer rigoureusement l’efficacité ou la performance d’une activité éducative à l’école ou dans l’enseignement supérieur sur la base des critères préconstruits posent un ensemble de problèmes méthodologiques et théoriques. </a:t>
            </a:r>
          </a:p>
          <a:p>
            <a:pPr marL="0" indent="0">
              <a:buNone/>
            </a:pPr>
            <a:r>
              <a:rPr lang="fr-FR" sz="2000" dirty="0"/>
              <a:t>Au-delà des questions méthodologiques, le problème est que ces </a:t>
            </a:r>
            <a:r>
              <a:rPr lang="fr-FR" sz="2000" b="1" dirty="0"/>
              <a:t>chiffres sont maîtrisés seulement par quelques spécialistes, des techniciens, et ne se soumettent pas au débat </a:t>
            </a:r>
            <a:r>
              <a:rPr lang="fr-FR" sz="2000" dirty="0"/>
              <a:t>comme le seraient des idées. De ce fait, cette gouvernance ne se prête pas à des discussions entre les citoyens, les experts, les acteurs sociaux et les acteurs politiques</a:t>
            </a:r>
          </a:p>
          <a:p>
            <a:pPr marL="0" indent="0">
              <a:buNone/>
            </a:pPr>
            <a:r>
              <a:rPr lang="fr-FR" sz="2000" dirty="0"/>
              <a:t>Que faire pour que les décisions politiques - et en particulier celles qui concernent les curricula - soient construites selon des modalités </a:t>
            </a:r>
            <a:r>
              <a:rPr lang="fr-FR" sz="2000" b="1" dirty="0"/>
              <a:t>plus démocratiques que technocratiques?</a:t>
            </a:r>
          </a:p>
          <a:p>
            <a:endParaRPr lang="fr-FR" dirty="0"/>
          </a:p>
        </p:txBody>
      </p:sp>
    </p:spTree>
    <p:extLst>
      <p:ext uri="{BB962C8B-B14F-4D97-AF65-F5344CB8AC3E}">
        <p14:creationId xmlns:p14="http://schemas.microsoft.com/office/powerpoint/2010/main" val="1588150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652A60-90BF-49C0-8E38-58F3D136890D}"/>
              </a:ext>
            </a:extLst>
          </p:cNvPr>
          <p:cNvSpPr>
            <a:spLocks noGrp="1"/>
          </p:cNvSpPr>
          <p:nvPr>
            <p:ph type="title"/>
          </p:nvPr>
        </p:nvSpPr>
        <p:spPr/>
        <p:txBody>
          <a:bodyPr>
            <a:normAutofit/>
          </a:bodyPr>
          <a:lstStyle/>
          <a:p>
            <a:pPr algn="ctr"/>
            <a:r>
              <a:rPr lang="fr-FR" sz="2800" b="1" dirty="0"/>
              <a:t>II- La recherche au service de la réintroduction de la démocratie </a:t>
            </a:r>
          </a:p>
        </p:txBody>
      </p:sp>
      <p:sp>
        <p:nvSpPr>
          <p:cNvPr id="3" name="Espace réservé du contenu 2">
            <a:extLst>
              <a:ext uri="{FF2B5EF4-FFF2-40B4-BE49-F238E27FC236}">
                <a16:creationId xmlns:a16="http://schemas.microsoft.com/office/drawing/2014/main" id="{C5773DC0-FF99-47DA-AC18-D4358E1E0A46}"/>
              </a:ext>
            </a:extLst>
          </p:cNvPr>
          <p:cNvSpPr>
            <a:spLocks noGrp="1"/>
          </p:cNvSpPr>
          <p:nvPr>
            <p:ph idx="1"/>
          </p:nvPr>
        </p:nvSpPr>
        <p:spPr>
          <a:xfrm>
            <a:off x="838200" y="1825625"/>
            <a:ext cx="10515600" cy="4667250"/>
          </a:xfrm>
        </p:spPr>
        <p:txBody>
          <a:bodyPr>
            <a:normAutofit/>
          </a:bodyPr>
          <a:lstStyle/>
          <a:p>
            <a:r>
              <a:rPr lang="fr-FR" sz="2400" b="1" dirty="0"/>
              <a:t>II-1. La légitimité des problèmes à poser</a:t>
            </a:r>
          </a:p>
          <a:p>
            <a:endParaRPr lang="fr-FR" sz="1800" dirty="0"/>
          </a:p>
          <a:p>
            <a:pPr marL="0" indent="0">
              <a:buNone/>
            </a:pPr>
            <a:r>
              <a:rPr lang="fr-FR" sz="1800" dirty="0"/>
              <a:t>Les problèmes n’existent pas spontanément, ni naturellement. Ils sont construits. </a:t>
            </a:r>
          </a:p>
          <a:p>
            <a:pPr marL="0" indent="0">
              <a:buNone/>
            </a:pPr>
            <a:r>
              <a:rPr lang="fr-FR" sz="1800" dirty="0"/>
              <a:t>Tout d’abord un « malaise », un « dysfonctionnement » est observé. Pour sortir de ce malaise il faut le mettre en mots et hiérarchiser les questions qui apparaissent. C’est ainsi que le problème est construit. Pour un même malaise, il y a de nombreuses manière de poser le problème. (Exemple des partis politiques qui ont tous leur interprétation des malaises et ne voient pas les mêmes problèmes, ni les même solutions à apporter.)</a:t>
            </a:r>
          </a:p>
          <a:p>
            <a:pPr marL="0" indent="0">
              <a:buNone/>
            </a:pPr>
            <a:r>
              <a:rPr lang="fr-FR" sz="1800" dirty="0"/>
              <a:t>Les chercheurs ont également leur manière d’envisager  les problèmes du système éducatif. Le problème scientifique n’est pas celui des acteurs sociaux. La rupture épistémologique (Bachelard, 1938; Bourdieu, Chamboredon, Passeron, 1968). La science se construit contre l’opinion. Les scientifiques doivent donc mettre à distance l’opinion et l’expérience de ceux dont ils étudient les effets qu’ils produisent, les enseignants.</a:t>
            </a:r>
          </a:p>
          <a:p>
            <a:pPr marL="0" indent="0">
              <a:buNone/>
            </a:pPr>
            <a:r>
              <a:rPr lang="fr-FR" sz="1800" dirty="0"/>
              <a:t>Selon cette épistémologie classique, les enseignants n’ont pas à être écouter pour construire les problèmes que la science assigne à l’éducation. Les enseignants sont « des acteurs inconscients de processus sociaux qui les dépassent ».</a:t>
            </a:r>
          </a:p>
          <a:p>
            <a:pPr marL="0" indent="0">
              <a:buNone/>
            </a:pPr>
            <a:r>
              <a:rPr lang="fr-FR" sz="1800" b="1" dirty="0"/>
              <a:t>Mais qui a légitimité à poser problèmes de l’éducation?</a:t>
            </a:r>
          </a:p>
        </p:txBody>
      </p:sp>
    </p:spTree>
    <p:extLst>
      <p:ext uri="{BB962C8B-B14F-4D97-AF65-F5344CB8AC3E}">
        <p14:creationId xmlns:p14="http://schemas.microsoft.com/office/powerpoint/2010/main" val="1486132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04AAAC-A8C2-45E6-B787-BDF72F02FFD8}"/>
              </a:ext>
            </a:extLst>
          </p:cNvPr>
          <p:cNvSpPr>
            <a:spLocks noGrp="1"/>
          </p:cNvSpPr>
          <p:nvPr>
            <p:ph type="ctrTitle"/>
          </p:nvPr>
        </p:nvSpPr>
        <p:spPr>
          <a:xfrm>
            <a:off x="1524000" y="1122363"/>
            <a:ext cx="9144000" cy="590059"/>
          </a:xfrm>
        </p:spPr>
        <p:txBody>
          <a:bodyPr>
            <a:normAutofit/>
          </a:bodyPr>
          <a:lstStyle/>
          <a:p>
            <a:pPr algn="just"/>
            <a:r>
              <a:rPr lang="fr-FR" sz="2800" b="1" dirty="0"/>
              <a:t>II- La recherche au service de la réintroduction de la démocratie </a:t>
            </a:r>
          </a:p>
        </p:txBody>
      </p:sp>
      <p:sp>
        <p:nvSpPr>
          <p:cNvPr id="3" name="Sous-titre 2">
            <a:extLst>
              <a:ext uri="{FF2B5EF4-FFF2-40B4-BE49-F238E27FC236}">
                <a16:creationId xmlns:a16="http://schemas.microsoft.com/office/drawing/2014/main" id="{CC522B3B-EF35-4655-9A6E-E01FF2AF773E}"/>
              </a:ext>
            </a:extLst>
          </p:cNvPr>
          <p:cNvSpPr>
            <a:spLocks noGrp="1"/>
          </p:cNvSpPr>
          <p:nvPr>
            <p:ph type="subTitle" idx="1"/>
          </p:nvPr>
        </p:nvSpPr>
        <p:spPr>
          <a:xfrm>
            <a:off x="1524000" y="2094807"/>
            <a:ext cx="9144000" cy="4264429"/>
          </a:xfrm>
        </p:spPr>
        <p:txBody>
          <a:bodyPr>
            <a:normAutofit fontScale="92500" lnSpcReduction="20000"/>
          </a:bodyPr>
          <a:lstStyle/>
          <a:p>
            <a:pPr algn="just"/>
            <a:r>
              <a:rPr lang="fr-FR" dirty="0"/>
              <a:t>II-2. </a:t>
            </a:r>
            <a:r>
              <a:rPr lang="fr-FR" b="1" dirty="0"/>
              <a:t>Deux pistes pour construire des problèmes qui pourraient mieux prendre en compte la complexité de la réalité et être socialement acceptables</a:t>
            </a:r>
          </a:p>
          <a:p>
            <a:pPr algn="just"/>
            <a:endParaRPr lang="fr-FR" b="1" dirty="0"/>
          </a:p>
          <a:p>
            <a:pPr algn="just"/>
            <a:r>
              <a:rPr lang="fr-FR" b="1" dirty="0"/>
              <a:t>II-2.1 « Réintroduire de la complexité ».(Morin, 1990) Le scientifique regarde le monde au travers de la fenêtre étroite de sa discipline. Il réduit la réalité. </a:t>
            </a:r>
          </a:p>
          <a:p>
            <a:pPr algn="just"/>
            <a:r>
              <a:rPr lang="fr-FR" dirty="0"/>
              <a:t>EDD (Education au développement durable) : Exemple d’une approche ouverte et plurielle du curriculum. Le défi pédagogique consiste à créer les conditions d’une éducation à la fois complexe et engageante. Il ne s’agit pas uniquement de transmettre un catalogue de connaissances et de conseils mais de contribuer à éduquer aux débats et à développer une conscience et un engagement. </a:t>
            </a:r>
          </a:p>
          <a:p>
            <a:pPr algn="just"/>
            <a:r>
              <a:rPr lang="fr-FR" dirty="0"/>
              <a:t>La collaboration entre chercheurs est davantage à souhaiter que la compétition pour imposer sa discipline dans le champ des sciences susceptibles de traiter du développement durable !</a:t>
            </a:r>
          </a:p>
          <a:p>
            <a:pPr algn="just"/>
            <a:endParaRPr lang="fr-FR" dirty="0"/>
          </a:p>
          <a:p>
            <a:pPr algn="just"/>
            <a:endParaRPr lang="fr-FR" b="1" dirty="0"/>
          </a:p>
        </p:txBody>
      </p:sp>
    </p:spTree>
    <p:extLst>
      <p:ext uri="{BB962C8B-B14F-4D97-AF65-F5344CB8AC3E}">
        <p14:creationId xmlns:p14="http://schemas.microsoft.com/office/powerpoint/2010/main" val="3304960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151A50-EFF2-44C7-AABE-E2420884B9A3}"/>
              </a:ext>
            </a:extLst>
          </p:cNvPr>
          <p:cNvSpPr>
            <a:spLocks noGrp="1"/>
          </p:cNvSpPr>
          <p:nvPr>
            <p:ph type="title"/>
          </p:nvPr>
        </p:nvSpPr>
        <p:spPr/>
        <p:txBody>
          <a:bodyPr>
            <a:normAutofit/>
          </a:bodyPr>
          <a:lstStyle/>
          <a:p>
            <a:pPr algn="just"/>
            <a:r>
              <a:rPr lang="fr-FR" sz="2800" b="1" dirty="0"/>
              <a:t>II- La recherche au service de la réintroduction de la démocratie </a:t>
            </a:r>
          </a:p>
        </p:txBody>
      </p:sp>
      <p:sp>
        <p:nvSpPr>
          <p:cNvPr id="3" name="Espace réservé du contenu 2">
            <a:extLst>
              <a:ext uri="{FF2B5EF4-FFF2-40B4-BE49-F238E27FC236}">
                <a16:creationId xmlns:a16="http://schemas.microsoft.com/office/drawing/2014/main" id="{52FC88C3-DBF0-4336-9977-5E34B776866B}"/>
              </a:ext>
            </a:extLst>
          </p:cNvPr>
          <p:cNvSpPr>
            <a:spLocks noGrp="1"/>
          </p:cNvSpPr>
          <p:nvPr>
            <p:ph idx="1"/>
          </p:nvPr>
        </p:nvSpPr>
        <p:spPr>
          <a:xfrm>
            <a:off x="838200" y="1825624"/>
            <a:ext cx="10515600" cy="5032375"/>
          </a:xfrm>
        </p:spPr>
        <p:txBody>
          <a:bodyPr>
            <a:normAutofit/>
          </a:bodyPr>
          <a:lstStyle/>
          <a:p>
            <a:endParaRPr lang="fr-FR" dirty="0"/>
          </a:p>
          <a:p>
            <a:r>
              <a:rPr lang="fr-FR" sz="2000" b="1" dirty="0"/>
              <a:t>II-2. Deux pistes pour construire des problèmes qui pourraient mieux prendre en compte la complexité de la réalité et être socialement acceptables</a:t>
            </a:r>
          </a:p>
          <a:p>
            <a:pPr marL="0" indent="0">
              <a:buNone/>
            </a:pPr>
            <a:r>
              <a:rPr lang="fr-FR" sz="2000" dirty="0"/>
              <a:t>II-2.2. Création d’un « espace d’intéressement commun ». </a:t>
            </a:r>
          </a:p>
          <a:p>
            <a:pPr marL="0" indent="0">
              <a:buNone/>
            </a:pPr>
            <a:r>
              <a:rPr lang="fr-FR" sz="2000" dirty="0"/>
              <a:t>Un </a:t>
            </a:r>
            <a:r>
              <a:rPr lang="fr-FR" sz="2000" b="1" dirty="0"/>
              <a:t>espace d’intéressement commun </a:t>
            </a:r>
            <a:r>
              <a:rPr lang="fr-FR" sz="2000" dirty="0"/>
              <a:t>est un lieu dans lequel </a:t>
            </a:r>
            <a:r>
              <a:rPr lang="fr-FR" sz="2000" b="1" dirty="0"/>
              <a:t>tous les acteurs </a:t>
            </a:r>
            <a:r>
              <a:rPr lang="fr-FR" sz="2000" dirty="0"/>
              <a:t>concernés –- pas seulement les scientifiques –- par une décision politique sont </a:t>
            </a:r>
            <a:r>
              <a:rPr lang="fr-FR" sz="2000" b="1" dirty="0"/>
              <a:t>invités à en débattre </a:t>
            </a:r>
            <a:r>
              <a:rPr lang="fr-FR" sz="2000" dirty="0"/>
              <a:t>afin de </a:t>
            </a:r>
            <a:r>
              <a:rPr lang="fr-FR" sz="2000" b="1" dirty="0"/>
              <a:t>reconfigurer le problème </a:t>
            </a:r>
            <a:r>
              <a:rPr lang="fr-FR" sz="2000" dirty="0"/>
              <a:t>qui a conduit à construire cette décision, de sorte que </a:t>
            </a:r>
            <a:r>
              <a:rPr lang="fr-FR" sz="2000" b="1" dirty="0"/>
              <a:t>leurs propres intérêts </a:t>
            </a:r>
            <a:r>
              <a:rPr lang="fr-FR" sz="2000" dirty="0"/>
              <a:t>soient pris en compte dans sa version définitive ».</a:t>
            </a:r>
          </a:p>
          <a:p>
            <a:pPr marL="0" indent="0">
              <a:buNone/>
            </a:pPr>
            <a:r>
              <a:rPr lang="fr-FR" sz="2000" dirty="0"/>
              <a:t>Ce concept issu de la sociologie des sciences, notamment de la sociologie de la traduction (</a:t>
            </a:r>
            <a:r>
              <a:rPr lang="en-US" sz="2000" dirty="0" err="1"/>
              <a:t>Akrich</a:t>
            </a:r>
            <a:r>
              <a:rPr lang="en-US" sz="2000" dirty="0"/>
              <a:t> M., </a:t>
            </a:r>
            <a:r>
              <a:rPr lang="en-US" sz="2000" dirty="0" err="1"/>
              <a:t>Callon</a:t>
            </a:r>
            <a:r>
              <a:rPr lang="en-US" sz="2000" dirty="0"/>
              <a:t> M., Latour B. 2006) </a:t>
            </a:r>
            <a:r>
              <a:rPr lang="fr-FR" sz="2000" dirty="0"/>
              <a:t>transféré dans le domaine de la politique pourrait nous conduire à faire un constat :</a:t>
            </a:r>
          </a:p>
          <a:p>
            <a:pPr marL="0" indent="0">
              <a:buNone/>
            </a:pPr>
            <a:r>
              <a:rPr lang="fr-FR" sz="2000" dirty="0"/>
              <a:t> </a:t>
            </a:r>
            <a:r>
              <a:rPr lang="fr-FR" sz="2000" b="1" dirty="0"/>
              <a:t>Une réforme est bien construite et acceptée quand tous les acteurs concernés par cette réforme y trouvent des solutions à leurs problèmes qui ne sont pas les mêmes pour les uns et les autres (y compris pour le problème des chercheurs). </a:t>
            </a:r>
          </a:p>
        </p:txBody>
      </p:sp>
    </p:spTree>
    <p:extLst>
      <p:ext uri="{BB962C8B-B14F-4D97-AF65-F5344CB8AC3E}">
        <p14:creationId xmlns:p14="http://schemas.microsoft.com/office/powerpoint/2010/main" val="107826500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TotalTime>
  <Words>1800</Words>
  <Application>Microsoft Office PowerPoint</Application>
  <PresentationFormat>Grand écran</PresentationFormat>
  <Paragraphs>72</Paragraphs>
  <Slides>10</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10</vt:i4>
      </vt:variant>
    </vt:vector>
  </HeadingPairs>
  <TitlesOfParts>
    <vt:vector size="14" baseType="lpstr">
      <vt:lpstr>Arial</vt:lpstr>
      <vt:lpstr>Calibri</vt:lpstr>
      <vt:lpstr>Calibri Light</vt:lpstr>
      <vt:lpstr>Thème Office</vt:lpstr>
      <vt:lpstr>Les scientifiques peuvent-ils contribuer à la construction de politiques curriculaires au service d'un monde dans lequel nous pouvons vivre ?   </vt:lpstr>
      <vt:lpstr>INTRODUCTION</vt:lpstr>
      <vt:lpstr>I -Une marginalisation de la question des curricula dans les études qui portent sur les politiques éducatives en France : des obstacles et des constats </vt:lpstr>
      <vt:lpstr>I -Une marginalisation de la question des curricula dans les études qui portent sur les politiques éducatives en France : des obstacles et des constats</vt:lpstr>
      <vt:lpstr>I- Une marginalisation de la question des curricula dans les études qui portent sur les politiques éducatives en France : des obstacles et des constats</vt:lpstr>
      <vt:lpstr>I- Une marginalisation de la question des curricula dans les études qui portent sur les politiques éducatives en France : des obstacles et des constats</vt:lpstr>
      <vt:lpstr>II- La recherche au service de la réintroduction de la démocratie </vt:lpstr>
      <vt:lpstr>II- La recherche au service de la réintroduction de la démocratie </vt:lpstr>
      <vt:lpstr>II- La recherche au service de la réintroduction de la démocratie </vt:lpstr>
      <vt:lpstr>Conclusion : Quelle place et quel rôle pour le chercheur?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Guy Lapostolle</dc:creator>
  <cp:lastModifiedBy>Guy Lapostolle</cp:lastModifiedBy>
  <cp:revision>26</cp:revision>
  <dcterms:created xsi:type="dcterms:W3CDTF">2024-09-19T08:29:30Z</dcterms:created>
  <dcterms:modified xsi:type="dcterms:W3CDTF">2024-09-20T14:44:52Z</dcterms:modified>
</cp:coreProperties>
</file>