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60" r:id="rId3"/>
    <p:sldId id="262" r:id="rId4"/>
    <p:sldId id="264" r:id="rId5"/>
    <p:sldId id="26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9"/>
    <p:restoredTop sz="96327"/>
  </p:normalViewPr>
  <p:slideViewPr>
    <p:cSldViewPr snapToGrid="0">
      <p:cViewPr>
        <p:scale>
          <a:sx n="125" d="100"/>
          <a:sy n="125" d="100"/>
        </p:scale>
        <p:origin x="54" y="-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A8D5D-0140-2400-5FFF-189C226155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D5B545-D423-3DEC-D5F7-CBDBEA44DE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0E9F4A-E25D-DFB6-30E9-25D82628D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44DB-CDD1-F846-9C48-E6633F16C5A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D5FB84-797E-7F4A-BD09-30E7068B8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23F85A-E50E-3CA5-29C2-4E452B94E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D49-71F2-B148-AFCA-85AAED2D9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35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E0D0B-2098-A539-3127-DB5328F74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E8B6A8-ED32-B56D-A5CC-061FC460FC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AE2EB-0E47-3F62-9C90-98D3D37BD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44DB-CDD1-F846-9C48-E6633F16C5A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036DC-2B42-D50C-0600-94620751C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D60B5D-F57D-2D81-0723-6A9320FAF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D49-71F2-B148-AFCA-85AAED2D9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582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D91099-B5ED-FEFF-0B44-0BFB29F31B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A0512D-1888-1B31-15C0-9731FD54E5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50896-DE5B-E4EB-337C-8ED96DBBA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44DB-CDD1-F846-9C48-E6633F16C5A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E865EA-85FD-AAE8-FE0B-E79A7845C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141825-F8CC-CEC4-757F-E8F27D037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D49-71F2-B148-AFCA-85AAED2D9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909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4B8D1-A5A4-11A5-056D-89A93F89E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3946EA-571A-C860-D620-F20FCD67CB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2DED8F-BCEE-A692-A000-E1EC5DE52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44DB-CDD1-F846-9C48-E6633F16C5A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673D7B-741C-FA8B-9A12-B861BCFC7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87F9C-C825-6082-0DDC-EEFEAAA6B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D49-71F2-B148-AFCA-85AAED2D9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746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2C57-F618-A877-D1F4-445BE7370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ADE15A-3D49-D6C3-E813-16AB107B7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DECE2F-39FE-78AF-A927-3F4034908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44DB-CDD1-F846-9C48-E6633F16C5A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9A32FB-D19E-A27F-46B2-D70C75754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64DE8-5D13-4368-D19A-65FD00FCE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D49-71F2-B148-AFCA-85AAED2D9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53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5ECEC-6EDF-815A-45A2-770B1E426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9A0EA4-A9C4-0BED-936C-3BC896F624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D1ABF3-24E4-DE9A-7859-6FC5FB5F7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46F2FC-A8A3-F909-728C-568F295FC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44DB-CDD1-F846-9C48-E6633F16C5A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59F664-940E-64B1-EBE0-2448CECA9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88E799-1334-A7AC-625C-A88E1E011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D49-71F2-B148-AFCA-85AAED2D9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141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03B15-8677-15DC-F6CC-B726785B6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DC54F3-88E6-8211-5591-2B186F9D7C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B73403-8DA9-EE54-1F0D-2D456D9304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E309A7-B73B-98BF-D2DE-8D5A3DCB2B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82A1B4-05B4-9FE1-ADD1-7DF419C0FF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4B4C08-9882-9798-E18C-534364CEF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44DB-CDD1-F846-9C48-E6633F16C5A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92585C-F089-E2B6-4610-7646ECBE4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97F766-6A7E-6F04-9D47-72EA28A55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D49-71F2-B148-AFCA-85AAED2D9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981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8B20D-7DFC-10EB-876E-9D4B5D740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6CC2FE-3C17-2EFD-4152-5AF6012E1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44DB-CDD1-F846-9C48-E6633F16C5A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622B1A-F3F9-0EB3-D072-A0848E14A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290175-299F-1E56-162C-82CCA2EAC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D49-71F2-B148-AFCA-85AAED2D9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56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7335A9-842D-9BA3-2F47-9CB34CE14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44DB-CDD1-F846-9C48-E6633F16C5A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19D310-8330-F42C-4258-ED76C7B72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504D7F-98CC-EC58-23C6-34FB802EC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D49-71F2-B148-AFCA-85AAED2D9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77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02F99-F16A-6E59-DE52-63B2C1069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B62370-7452-96F4-7656-727F630C2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260C68-1936-4614-E7ED-23B8906BC7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0EBBCC-4972-956B-E2FB-CF32B265E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44DB-CDD1-F846-9C48-E6633F16C5A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EAA049-D198-D233-10F2-862942A15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EAE988-633D-CECA-39CF-55A5DDA61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D49-71F2-B148-AFCA-85AAED2D9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43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AF7D3-4208-FC78-B1BC-1DF05F06D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5F1E88-DB8A-C9E3-C12F-85EEA77F57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4A944C-2830-35C5-B7A8-3C6C4787BA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2BEA3D-227E-E4AD-AA29-6A214D519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44DB-CDD1-F846-9C48-E6633F16C5A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AFBB17-26B6-7AEC-E30D-94A4F8D41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9CBB49-0ADC-2AD2-85EE-2BEDEF75B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0FD49-71F2-B148-AFCA-85AAED2D9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861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58CBF5-5344-83DC-778A-DC99CF01A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E71A6E-B9ED-0AEB-2015-A25F27FDBB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327CB-54D3-B739-0E15-1D0F19861E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E44DB-CDD1-F846-9C48-E6633F16C5A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196D4D-F11C-4B3E-7FE2-0F4A170376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5E738-C063-E46B-A7B4-D0D10853F1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0FD49-71F2-B148-AFCA-85AAED2D9D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449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180F763-2FC4-1CBB-2D72-B43899A50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495" y="377702"/>
            <a:ext cx="5848350" cy="58388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46976C3-6365-D078-4C65-88A2EFA1BE95}"/>
              </a:ext>
            </a:extLst>
          </p:cNvPr>
          <p:cNvSpPr txBox="1"/>
          <p:nvPr/>
        </p:nvSpPr>
        <p:spPr>
          <a:xfrm>
            <a:off x="6400799" y="634314"/>
            <a:ext cx="38838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>
                <a:latin typeface="Helvetica" pitchFamily="2" charset="0"/>
              </a:rPr>
              <a:t>Supplemental Figure S1. Principal component analysis (PCA) of the transcriptome-wide expression profiles for hPheo1 cell treated with vehicle (red, Control) or DENSPM (blue, treatment). </a:t>
            </a:r>
          </a:p>
        </p:txBody>
      </p:sp>
    </p:spTree>
    <p:extLst>
      <p:ext uri="{BB962C8B-B14F-4D97-AF65-F5344CB8AC3E}">
        <p14:creationId xmlns:p14="http://schemas.microsoft.com/office/powerpoint/2010/main" val="1935487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E42EE99-16E4-8CBC-562B-17808620D980}"/>
              </a:ext>
            </a:extLst>
          </p:cNvPr>
          <p:cNvGraphicFramePr>
            <a:graphicFrameLocks noGrp="1"/>
          </p:cNvGraphicFramePr>
          <p:nvPr/>
        </p:nvGraphicFramePr>
        <p:xfrm>
          <a:off x="6358467" y="285827"/>
          <a:ext cx="5359400" cy="58711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84595">
                  <a:extLst>
                    <a:ext uri="{9D8B030D-6E8A-4147-A177-3AD203B41FA5}">
                      <a16:colId xmlns:a16="http://schemas.microsoft.com/office/drawing/2014/main" val="1005932486"/>
                    </a:ext>
                  </a:extLst>
                </a:gridCol>
                <a:gridCol w="430534">
                  <a:extLst>
                    <a:ext uri="{9D8B030D-6E8A-4147-A177-3AD203B41FA5}">
                      <a16:colId xmlns:a16="http://schemas.microsoft.com/office/drawing/2014/main" val="2175729040"/>
                    </a:ext>
                  </a:extLst>
                </a:gridCol>
                <a:gridCol w="430534">
                  <a:extLst>
                    <a:ext uri="{9D8B030D-6E8A-4147-A177-3AD203B41FA5}">
                      <a16:colId xmlns:a16="http://schemas.microsoft.com/office/drawing/2014/main" val="204597754"/>
                    </a:ext>
                  </a:extLst>
                </a:gridCol>
                <a:gridCol w="430534">
                  <a:extLst>
                    <a:ext uri="{9D8B030D-6E8A-4147-A177-3AD203B41FA5}">
                      <a16:colId xmlns:a16="http://schemas.microsoft.com/office/drawing/2014/main" val="1601837665"/>
                    </a:ext>
                  </a:extLst>
                </a:gridCol>
                <a:gridCol w="430534">
                  <a:extLst>
                    <a:ext uri="{9D8B030D-6E8A-4147-A177-3AD203B41FA5}">
                      <a16:colId xmlns:a16="http://schemas.microsoft.com/office/drawing/2014/main" val="1487785946"/>
                    </a:ext>
                  </a:extLst>
                </a:gridCol>
                <a:gridCol w="430534">
                  <a:extLst>
                    <a:ext uri="{9D8B030D-6E8A-4147-A177-3AD203B41FA5}">
                      <a16:colId xmlns:a16="http://schemas.microsoft.com/office/drawing/2014/main" val="3349954804"/>
                    </a:ext>
                  </a:extLst>
                </a:gridCol>
                <a:gridCol w="430534">
                  <a:extLst>
                    <a:ext uri="{9D8B030D-6E8A-4147-A177-3AD203B41FA5}">
                      <a16:colId xmlns:a16="http://schemas.microsoft.com/office/drawing/2014/main" val="4285866638"/>
                    </a:ext>
                  </a:extLst>
                </a:gridCol>
                <a:gridCol w="430534">
                  <a:extLst>
                    <a:ext uri="{9D8B030D-6E8A-4147-A177-3AD203B41FA5}">
                      <a16:colId xmlns:a16="http://schemas.microsoft.com/office/drawing/2014/main" val="2613360052"/>
                    </a:ext>
                  </a:extLst>
                </a:gridCol>
                <a:gridCol w="861067">
                  <a:extLst>
                    <a:ext uri="{9D8B030D-6E8A-4147-A177-3AD203B41FA5}">
                      <a16:colId xmlns:a16="http://schemas.microsoft.com/office/drawing/2014/main" val="396571936"/>
                    </a:ext>
                  </a:extLst>
                </a:gridCol>
              </a:tblGrid>
              <a:tr h="129323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NAME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SIZE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NOM p-val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FDR q-val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FWER p-val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RANK AT MAX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LEADING EDGE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3152046412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HALLMARK_CHOLESTEROL_HOMEOSTASIS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32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0.46286732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1.2062927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0.17274472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0.559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544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tags=53%, list=17%, signal=63%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1872446198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HALLMARK_UNFOLDED_PROTEIN_RESPONSE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30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0.3903335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1.1198226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0.28709057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0.706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855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tags=53%, list=26%, signal=72%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1330054765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HALLMARK_ADIPOGENESIS</a:t>
                      </a:r>
                      <a:endParaRPr lang="en-GB" sz="7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39</a:t>
                      </a:r>
                      <a:endParaRPr lang="en-FR" sz="7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0.31163335</a:t>
                      </a:r>
                      <a:endParaRPr lang="en-FR" sz="7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1.0617656</a:t>
                      </a:r>
                      <a:endParaRPr lang="en-FR" sz="7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0.37037036</a:t>
                      </a:r>
                      <a:endParaRPr lang="en-FR" sz="7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0.8</a:t>
                      </a:r>
                      <a:endParaRPr lang="en-FR" sz="7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1156</a:t>
                      </a:r>
                      <a:endParaRPr lang="en-FR" sz="7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tags=62%, list=36%, signal=94%</a:t>
                      </a:r>
                      <a:endParaRPr lang="en-GB" sz="7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1430786269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HALLMARK_ANDROGEN_RESPONSE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25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0.32563475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1.0422668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0.37672585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0.846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656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tags=36%, list=20%, signal=45%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1263538173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HALLMARK_HYPOXIA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53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0.27749223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1.0116172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0.265625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0.902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908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tags=49%, list=28%, signal=67%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2109202781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HALLMARK_MTORC1_SIGNALING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70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0.45803115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1.0014694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0.4856046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0.902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671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tags=53%, list=21%, signal=65%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387860210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HALLMARK_GLYCOLYSIS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44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0.41697046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0.9857369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0.3646833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0.902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1194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tags=75%, list=37%, signal=117%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3553444645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HALLMARK_ESTROGEN_RESPONSE_LATE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56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0.21684399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0.92393005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0.3696498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0.902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581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tags=32%, list=18%, signal=38%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400098003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HALLMARK_MITOTIC_SPINDLE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32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0.3561777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0.9173719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0.6026871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 dirty="0">
                          <a:effectLst/>
                        </a:rPr>
                        <a:t>0.963</a:t>
                      </a:r>
                      <a:endParaRPr lang="en-F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1498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tags=81%, list=46%, signal=149%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2346023929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HALLMARK_APICAL_JUNCTION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45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0.26679942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0.88451374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0.4922179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0.963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1101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tags=56%, list=34%, signal=83%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3697877677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HALLMARK_FATTY_ACID_METABOLISM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solidFill>
                            <a:srgbClr val="FF0000"/>
                          </a:solidFill>
                          <a:effectLst/>
                        </a:rPr>
                        <a:t>29</a:t>
                      </a:r>
                      <a:endParaRPr lang="en-FR" sz="7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solidFill>
                            <a:srgbClr val="FF0000"/>
                          </a:solidFill>
                          <a:effectLst/>
                        </a:rPr>
                        <a:t>0.22359753</a:t>
                      </a:r>
                      <a:endParaRPr lang="en-FR" sz="7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solidFill>
                            <a:srgbClr val="FF0000"/>
                          </a:solidFill>
                          <a:effectLst/>
                        </a:rPr>
                        <a:t>0.8701712</a:t>
                      </a:r>
                      <a:endParaRPr lang="en-FR" sz="7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solidFill>
                            <a:srgbClr val="FF0000"/>
                          </a:solidFill>
                          <a:effectLst/>
                        </a:rPr>
                        <a:t>0.4864341</a:t>
                      </a:r>
                      <a:endParaRPr lang="en-FR" sz="7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solidFill>
                            <a:srgbClr val="FF0000"/>
                          </a:solidFill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0.963</a:t>
                      </a:r>
                      <a:endParaRPr lang="en-FR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414</a:t>
                      </a:r>
                      <a:endParaRPr lang="en-FR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tags=24%, list=13%, signal=27%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2944037655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HALLMARK_E2F_TARGETS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35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0.35406044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0.8538261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0.6026871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0.963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1599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tags=86%, list=49%, signal=167%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3590016566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HALLMARK_MYC_TARGETS_V1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18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0.34429264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0.8195928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0.45086706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0.963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1535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tags=83%, list=47%, signal=157%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649047238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HALLMARK_UV_RESPONSE_DN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38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0.21789733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0.80997473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0.5029821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0.963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163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tags=16%, list=5%, signal=16%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1826212459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HALLMARK_UV_RESPONSE_UP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32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0.19322385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0.77962327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0.59108526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0.963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464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tags=25%, list=14%, signal=29%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518237361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HALLMARK_EPITHELIAL_MESENCHYMAL_TRANSITION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77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0.16705617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0.74227524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0.7001972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0.963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671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tags=30%, list=21%, signal=37%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1507696742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HALLMARK_MYOGENESIS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39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0.19129561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0.73731303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0.701581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0.963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648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tags=33%, list=20%, signal=41%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1141427909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HALLMARK_INFLAMMATORY_RESPONSE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43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0.17491712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0.7338405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0.57894737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0.963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513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tags=26%, list=16%, signal=30%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3647266677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HALLMARK_G2M_CHECKPOINT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31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0.25468987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0.7312447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0.48737863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0.9589514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0.963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1599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tags=77%, list=49%, signal=151%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1491955518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HALLMARK_IL2_STAT5_SIGNALING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50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0.17263895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0.7236903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0.7889546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0.931403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0.963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787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tags=36%, list=24%, signal=47%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3099561454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HALLMARK_BILE_ACID_METABOLISM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22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0.18240984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0.69438237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0.8146718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0.92899394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0.963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656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tags=32%, list=20%, signal=40%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942016949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HALLMARK_DNA_REPAIR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22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0.16914035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0.6139541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0.70731705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0.98714656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0.963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2708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tags=100%, list=83%, signal=590%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425053007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HALLMARK_ESTROGEN_RESPONSE_EARLY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59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0.14059617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0.55694133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0.8988327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762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tags=31%, list=23%, signal=39%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1909307093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HALLMARK_PI3K_AKT_MTOR_SIGNALING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21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0.16152546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0.54058266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0.8974359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365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tags=19%, list=11%, signal=21%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3056674119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HALLMARK_PEROXISOME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18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0.13407758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0.5252761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0.8978389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0.9997693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1069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tags=44%, list=33%, signal=66%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2477956206"/>
                  </a:ext>
                </a:extLst>
              </a:tr>
              <a:tr h="19276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HALLMARK_KRAS_SIGNALING_DN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28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0.12607272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0.4077906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0.89980733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0.99815416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FR" sz="700" u="none" strike="noStrike">
                          <a:effectLst/>
                        </a:rPr>
                        <a:t>1725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tags=71%, list=53%, signal=151%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0" marR="4090" marT="4090" marB="0" anchor="b"/>
                </a:tc>
                <a:extLst>
                  <a:ext uri="{0D108BD9-81ED-4DB2-BD59-A6C34878D82A}">
                    <a16:rowId xmlns:a16="http://schemas.microsoft.com/office/drawing/2014/main" val="3688187305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A65F758-1515-4713-5A6B-CDFC4B9AD0C4}"/>
              </a:ext>
            </a:extLst>
          </p:cNvPr>
          <p:cNvGraphicFramePr>
            <a:graphicFrameLocks noGrp="1"/>
          </p:cNvGraphicFramePr>
          <p:nvPr/>
        </p:nvGraphicFramePr>
        <p:xfrm>
          <a:off x="924397" y="255866"/>
          <a:ext cx="3960870" cy="54501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45338">
                  <a:extLst>
                    <a:ext uri="{9D8B030D-6E8A-4147-A177-3AD203B41FA5}">
                      <a16:colId xmlns:a16="http://schemas.microsoft.com/office/drawing/2014/main" val="3888649526"/>
                    </a:ext>
                  </a:extLst>
                </a:gridCol>
                <a:gridCol w="1210744">
                  <a:extLst>
                    <a:ext uri="{9D8B030D-6E8A-4147-A177-3AD203B41FA5}">
                      <a16:colId xmlns:a16="http://schemas.microsoft.com/office/drawing/2014/main" val="3761650623"/>
                    </a:ext>
                  </a:extLst>
                </a:gridCol>
                <a:gridCol w="376197">
                  <a:extLst>
                    <a:ext uri="{9D8B030D-6E8A-4147-A177-3AD203B41FA5}">
                      <a16:colId xmlns:a16="http://schemas.microsoft.com/office/drawing/2014/main" val="299701210"/>
                    </a:ext>
                  </a:extLst>
                </a:gridCol>
                <a:gridCol w="376197">
                  <a:extLst>
                    <a:ext uri="{9D8B030D-6E8A-4147-A177-3AD203B41FA5}">
                      <a16:colId xmlns:a16="http://schemas.microsoft.com/office/drawing/2014/main" val="3754453453"/>
                    </a:ext>
                  </a:extLst>
                </a:gridCol>
                <a:gridCol w="376197">
                  <a:extLst>
                    <a:ext uri="{9D8B030D-6E8A-4147-A177-3AD203B41FA5}">
                      <a16:colId xmlns:a16="http://schemas.microsoft.com/office/drawing/2014/main" val="561625229"/>
                    </a:ext>
                  </a:extLst>
                </a:gridCol>
                <a:gridCol w="376197">
                  <a:extLst>
                    <a:ext uri="{9D8B030D-6E8A-4147-A177-3AD203B41FA5}">
                      <a16:colId xmlns:a16="http://schemas.microsoft.com/office/drawing/2014/main" val="1097663755"/>
                    </a:ext>
                  </a:extLst>
                </a:gridCol>
              </a:tblGrid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NAME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GS&lt;br&gt; follow link to MSigDB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SIZE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NOM p-val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FDR q-val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3700263984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HALLMARK_INFLAMMATORY_RESPONSE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HALLMARK_INFLAMMATORY_RESPONSE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43</a:t>
                      </a:r>
                      <a:endParaRPr lang="en-FR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1.6744367</a:t>
                      </a:r>
                      <a:endParaRPr lang="en-FR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</a:t>
                      </a:r>
                      <a:endParaRPr lang="en-FR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0.102916695</a:t>
                      </a:r>
                      <a:endParaRPr lang="en-FR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3581837803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HALLMARK_ADIPOGENESIS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HALLMARK_ADIPOGENESIS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>
                          <a:effectLst/>
                        </a:rPr>
                        <a:t>42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1.3409332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0.19962686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0.9664523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1474262884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HALLMARK_MTORC1_SIGNALING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HALLMARK_MTORC1_SIGNALING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>
                          <a:effectLst/>
                        </a:rPr>
                        <a:t>68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1.3088013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0.20380953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0.84314793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889164317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HALLMARK_CHOLESTEROL_HOMEOSTASIS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HALLMARK_CHOLESTEROL_HOMEOSTASIS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>
                          <a:effectLst/>
                        </a:rPr>
                        <a:t>35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 dirty="0">
                          <a:effectLst/>
                        </a:rPr>
                        <a:t>1.2572892</a:t>
                      </a:r>
                      <a:endParaRPr lang="en-F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 dirty="0">
                          <a:effectLst/>
                        </a:rPr>
                        <a:t>0.104761906</a:t>
                      </a:r>
                      <a:endParaRPr lang="en-F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 dirty="0">
                          <a:effectLst/>
                        </a:rPr>
                        <a:t>0.7434791</a:t>
                      </a:r>
                      <a:endParaRPr lang="en-F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1792220736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HALLMARK_APICAL_JUNCTION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HALLMARK_APICAL_JUNCTION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29</a:t>
                      </a:r>
                      <a:endParaRPr lang="en-FR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1.2565081</a:t>
                      </a:r>
                      <a:endParaRPr lang="en-FR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0.0</a:t>
                      </a:r>
                      <a:endParaRPr lang="en-FR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0.6057836</a:t>
                      </a:r>
                      <a:endParaRPr lang="en-FR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1622254377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HALLMARK_FATTY_ACID_METABOLISM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HALLMARK_FATTY_ACID_METABOLISM</a:t>
                      </a:r>
                      <a:endParaRPr lang="en-GB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33</a:t>
                      </a:r>
                      <a:endParaRPr lang="en-FR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1.2318352</a:t>
                      </a:r>
                      <a:endParaRPr lang="en-FR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solidFill>
                            <a:srgbClr val="FF0000"/>
                          </a:solidFill>
                          <a:effectLst/>
                        </a:rPr>
                        <a:t>0.0</a:t>
                      </a:r>
                      <a:endParaRPr lang="en-FR" sz="7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0.57279366</a:t>
                      </a:r>
                      <a:endParaRPr lang="en-FR" sz="7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11931269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HALLMARK_INTERFERON_GAMMA_RESPONSE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HALLMARK_INTERFERON_GAMMA_RESPONSE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>
                          <a:effectLst/>
                        </a:rPr>
                        <a:t>52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 dirty="0">
                          <a:effectLst/>
                        </a:rPr>
                        <a:t>1.2248309</a:t>
                      </a:r>
                      <a:endParaRPr lang="en-F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 dirty="0">
                          <a:effectLst/>
                        </a:rPr>
                        <a:t>0.11238095</a:t>
                      </a:r>
                      <a:endParaRPr lang="en-F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 dirty="0">
                          <a:effectLst/>
                        </a:rPr>
                        <a:t>0.5269397</a:t>
                      </a:r>
                      <a:endParaRPr lang="en-F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1452710105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HALLMARK_ANDROGEN_RESPONSE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HALLMARK_ANDROGEN_RESPONSE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>
                          <a:effectLst/>
                        </a:rPr>
                        <a:t>28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1.2086315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0.21280992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0.51453006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2588485445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HALLMARK_PI3K_AKT_MTOR_SIGNALING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HALLMARK_PI3K_AKT_MTOR_SIGNALING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>
                          <a:effectLst/>
                        </a:rPr>
                        <a:t>19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1.1759912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0.096408315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0.53522223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3357993518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HALLMARK_KRAS_SIGNALING_UP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HALLMARK_KRAS_SIGNALING_UP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>
                          <a:effectLst/>
                        </a:rPr>
                        <a:t>39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1.1581504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0.1983471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0.57567394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2216610798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HALLMARK_PEROXISOME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HALLMARK_PEROXISOME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>
                          <a:effectLst/>
                        </a:rPr>
                        <a:t>23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1.1475459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0.21714285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0.5448098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2725948924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HALLMARK_GLYCOLYSIS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HALLMARK_GLYCOLYSIS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>
                          <a:effectLst/>
                        </a:rPr>
                        <a:t>40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1.0578392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0.40697673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0.766865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3233745929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HALLMARK_INTERFERON_ALPHA_RESPONSE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HALLMARK_INTERFERON_ALPHA_RESPONSE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>
                          <a:effectLst/>
                        </a:rPr>
                        <a:t>32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1.0567744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0.28761905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0.7121063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1675247147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HALLMARK_BILE_ACID_METABOLISM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HALLMARK_BILE_ACID_METABOLISM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>
                          <a:effectLst/>
                        </a:rPr>
                        <a:t>21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1.0415435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0.30285713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0.68508947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4244177413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HALLMARK_ESTROGEN_RESPONSE_LATE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HALLMARK_ESTROGEN_RESPONSE_LATE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>
                          <a:effectLst/>
                        </a:rPr>
                        <a:t>47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1.0257059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0.3946869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0.6725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1389647476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HALLMARK_HEME_METABOLISM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HALLMARK_HEME_METABOLISM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>
                          <a:effectLst/>
                        </a:rPr>
                        <a:t>33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1.0119822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0.41020793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0.659693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129894939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HALLMARK_MYOGENESIS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HALLMARK_MYOGENESIS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>
                          <a:effectLst/>
                        </a:rPr>
                        <a:t>38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0.98338073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0.5009488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0.6764679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165091237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HALLMARK_ESTROGEN_RESPONSE_EARLY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HALLMARK_ESTROGEN_RESPONSE_EARLY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>
                          <a:effectLst/>
                        </a:rPr>
                        <a:t>61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0.9683057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0.5984849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0.6753098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3778866744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HALLMARK_MITOTIC_SPINDLE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HALLMARK_MITOTIC_SPINDLE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>
                          <a:effectLst/>
                        </a:rPr>
                        <a:t>17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0.8800533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0.5168317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0.81293947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3000039488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HALLMARK_ALLOGRAFT_REJECTION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HALLMARK_ALLOGRAFT_REJECTION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>
                          <a:effectLst/>
                        </a:rPr>
                        <a:t>28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0.87049985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0.59090906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0.784934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35113679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HALLMARK_XENOBIOTIC_METABOLISM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HALLMARK_XENOBIOTIC_METABOLISM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>
                          <a:effectLst/>
                        </a:rPr>
                        <a:t>29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0.8222649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0.601145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0.8242042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3673421921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HALLMARK_KRAS_SIGNALING_DN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HALLMARK_KRAS_SIGNALING_DN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>
                          <a:effectLst/>
                        </a:rPr>
                        <a:t>28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0.8191252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0.71428573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0.7976074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1116789589"/>
                  </a:ext>
                </a:extLst>
              </a:tr>
              <a:tr h="227088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HALLMARK_P53_PATHWAY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HALLMARK_P53_PATHWAY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700" u="none" strike="noStrike">
                          <a:effectLst/>
                        </a:rPr>
                        <a:t>50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0.54662883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>
                          <a:effectLst/>
                        </a:rPr>
                        <a:t>0.8952381</a:t>
                      </a:r>
                      <a:endParaRPr lang="en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FR" sz="700" u="none" strike="noStrike" dirty="0">
                          <a:effectLst/>
                        </a:rPr>
                        <a:t>0.9702877</a:t>
                      </a:r>
                      <a:endParaRPr lang="en-F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4" marR="7224" marT="7224" marB="0" anchor="b"/>
                </a:tc>
                <a:extLst>
                  <a:ext uri="{0D108BD9-81ED-4DB2-BD59-A6C34878D82A}">
                    <a16:rowId xmlns:a16="http://schemas.microsoft.com/office/drawing/2014/main" val="158183704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5BFE364-FF9D-D7B4-3B82-5CB34621819D}"/>
              </a:ext>
            </a:extLst>
          </p:cNvPr>
          <p:cNvSpPr txBox="1"/>
          <p:nvPr/>
        </p:nvSpPr>
        <p:spPr>
          <a:xfrm>
            <a:off x="165008" y="131939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Helvetica" pitchFamily="2" charset="0"/>
              </a:rPr>
              <a:t>A.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FFB912-5ACD-7774-5BE3-3637420FD734}"/>
              </a:ext>
            </a:extLst>
          </p:cNvPr>
          <p:cNvSpPr txBox="1"/>
          <p:nvPr/>
        </p:nvSpPr>
        <p:spPr>
          <a:xfrm>
            <a:off x="5617350" y="102529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Helvetica" pitchFamily="2" charset="0"/>
              </a:rPr>
              <a:t>B.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37E74B-BE3E-7815-DAB2-D3FA156840AE}"/>
              </a:ext>
            </a:extLst>
          </p:cNvPr>
          <p:cNvSpPr txBox="1"/>
          <p:nvPr/>
        </p:nvSpPr>
        <p:spPr>
          <a:xfrm>
            <a:off x="165008" y="6349314"/>
            <a:ext cx="11967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Helvetica" pitchFamily="2" charset="0"/>
              </a:rPr>
              <a:t>Supplemental Figure S2. KEGG Analysis of differentially-expressed genes upon DENSPM treatment in hPheo1 cells (A) and hPheo1_SDHB_kd cells (B). </a:t>
            </a:r>
          </a:p>
        </p:txBody>
      </p:sp>
    </p:spTree>
    <p:extLst>
      <p:ext uri="{BB962C8B-B14F-4D97-AF65-F5344CB8AC3E}">
        <p14:creationId xmlns:p14="http://schemas.microsoft.com/office/powerpoint/2010/main" val="3044903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aph with blue and orange bars&#10;&#10;Description automatically generated">
            <a:extLst>
              <a:ext uri="{FF2B5EF4-FFF2-40B4-BE49-F238E27FC236}">
                <a16:creationId xmlns:a16="http://schemas.microsoft.com/office/drawing/2014/main" id="{E1898E18-8605-164D-8B34-3C30B4E360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336" b="5834"/>
          <a:stretch/>
        </p:blipFill>
        <p:spPr>
          <a:xfrm>
            <a:off x="627185" y="1503484"/>
            <a:ext cx="10515600" cy="3156439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7BF4BAD-2C44-48BF-C31F-C5A0F2862A36}"/>
              </a:ext>
            </a:extLst>
          </p:cNvPr>
          <p:cNvSpPr txBox="1"/>
          <p:nvPr/>
        </p:nvSpPr>
        <p:spPr>
          <a:xfrm>
            <a:off x="181154" y="5930933"/>
            <a:ext cx="10391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>
                <a:latin typeface="Helvetica" pitchFamily="2" charset="0"/>
              </a:rPr>
              <a:t>Supplemental Figure S3. Ingenuity Pathway studio analysis of gene expression in hPheo1 cells. Note that four top pathways are linked to cholesterol metabolism.  </a:t>
            </a:r>
          </a:p>
        </p:txBody>
      </p:sp>
    </p:spTree>
    <p:extLst>
      <p:ext uri="{BB962C8B-B14F-4D97-AF65-F5344CB8AC3E}">
        <p14:creationId xmlns:p14="http://schemas.microsoft.com/office/powerpoint/2010/main" val="4274434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number of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2826CFBE-0DD2-652B-BB15-60B5629ADBB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002"/>
          <a:stretch/>
        </p:blipFill>
        <p:spPr>
          <a:xfrm>
            <a:off x="1449184" y="186612"/>
            <a:ext cx="8254653" cy="43784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333007B-9134-3230-5AAD-55B597211E9F}"/>
              </a:ext>
            </a:extLst>
          </p:cNvPr>
          <p:cNvSpPr txBox="1"/>
          <p:nvPr/>
        </p:nvSpPr>
        <p:spPr>
          <a:xfrm>
            <a:off x="503552" y="5186163"/>
            <a:ext cx="10145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 err="1">
                <a:latin typeface="Helvetica" pitchFamily="2" charset="0"/>
              </a:rPr>
              <a:t>Supplemental_Figure</a:t>
            </a:r>
            <a:r>
              <a:rPr lang="en-US" sz="1800" dirty="0">
                <a:latin typeface="Helvetica" pitchFamily="2" charset="0"/>
              </a:rPr>
              <a:t> S4. Relative gene expression of select lipid-associated genes identified by RNA-seq in hPheo1 cells was confirmed by </a:t>
            </a:r>
            <a:r>
              <a:rPr lang="en-US" sz="1800" dirty="0" err="1">
                <a:latin typeface="Helvetica" pitchFamily="2" charset="0"/>
              </a:rPr>
              <a:t>qRT</a:t>
            </a:r>
            <a:r>
              <a:rPr lang="en-US" sz="1800" dirty="0">
                <a:latin typeface="Helvetica" pitchFamily="2" charset="0"/>
              </a:rPr>
              <a:t>-PCR. Relative gene expression corresponding to either untreated (white bars) or DENSPM-treated (</a:t>
            </a:r>
            <a:r>
              <a:rPr lang="en-US" sz="1800" i="1" dirty="0">
                <a:latin typeface="Helvetica" pitchFamily="2" charset="0"/>
              </a:rPr>
              <a:t>grey bars</a:t>
            </a:r>
            <a:r>
              <a:rPr lang="en-US" sz="1800" dirty="0">
                <a:latin typeface="Helvetica" pitchFamily="2" charset="0"/>
              </a:rPr>
              <a:t>) is </a:t>
            </a:r>
            <a:r>
              <a:rPr lang="en-US" sz="1800" dirty="0" err="1">
                <a:latin typeface="Helvetica" pitchFamily="2" charset="0"/>
              </a:rPr>
              <a:t>shown.The</a:t>
            </a:r>
            <a:r>
              <a:rPr lang="en-US" sz="1800" dirty="0">
                <a:latin typeface="Helvetica" pitchFamily="2" charset="0"/>
              </a:rPr>
              <a:t> data is presented as means and SEM; </a:t>
            </a:r>
            <a:r>
              <a:rPr lang="en-US" sz="1800" dirty="0">
                <a:solidFill>
                  <a:srgbClr val="00B0F0"/>
                </a:solidFill>
                <a:latin typeface="Helvetica" pitchFamily="2" charset="0"/>
              </a:rPr>
              <a:t>the black squares represent individual experiments </a:t>
            </a:r>
            <a:r>
              <a:rPr lang="en-US" sz="1800" dirty="0">
                <a:latin typeface="Helvetica" pitchFamily="2" charset="0"/>
              </a:rPr>
              <a:t>*, p&lt;0.05. </a:t>
            </a:r>
          </a:p>
        </p:txBody>
      </p:sp>
    </p:spTree>
    <p:extLst>
      <p:ext uri="{BB962C8B-B14F-4D97-AF65-F5344CB8AC3E}">
        <p14:creationId xmlns:p14="http://schemas.microsoft.com/office/powerpoint/2010/main" val="513616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DF4EC99-3E99-5CBB-A022-DF4DFBDCBA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570161"/>
              </p:ext>
            </p:extLst>
          </p:nvPr>
        </p:nvGraphicFramePr>
        <p:xfrm>
          <a:off x="1958494" y="399434"/>
          <a:ext cx="7535607" cy="42347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943600" imgH="3340100" progId="Word.Document.12">
                  <p:embed/>
                </p:oleObj>
              </mc:Choice>
              <mc:Fallback>
                <p:oleObj name="Document" r:id="rId2" imgW="5943600" imgH="3340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58494" y="399434"/>
                        <a:ext cx="7535607" cy="42347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BCBF921-F6AA-C44E-B487-D54D073EEBCF}"/>
              </a:ext>
            </a:extLst>
          </p:cNvPr>
          <p:cNvSpPr txBox="1"/>
          <p:nvPr/>
        </p:nvSpPr>
        <p:spPr>
          <a:xfrm>
            <a:off x="740286" y="4524190"/>
            <a:ext cx="10215716" cy="19343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95000"/>
              </a:lnSpc>
              <a:buFont typeface="+mj-lt"/>
              <a:buAutoNum type="arabicPeriod"/>
            </a:pPr>
            <a:r>
              <a:rPr lang="en-US" sz="1400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Li, J., et al., 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Fatty acid synthase mediates the epithelial-mesenchymal transition of breast cancer cells.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Int J Biol Sci, 2014. </a:t>
            </a:r>
            <a:r>
              <a:rPr lang="en-US" sz="1400" b="1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(2): p. 171-80.</a:t>
            </a:r>
          </a:p>
          <a:p>
            <a:pPr marL="342900" lvl="0" indent="-342900" algn="just">
              <a:lnSpc>
                <a:spcPct val="95000"/>
              </a:lnSpc>
              <a:buFont typeface="+mj-lt"/>
              <a:buAutoNum type="arabicPeriod"/>
            </a:pPr>
            <a:r>
              <a:rPr lang="en-US" sz="1400" kern="1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Veprik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A., et al., 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Acetyl-CoA-carboxylase 1 (ACC1) plays a critical role in glucagon secretion.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Biol, 2022. </a:t>
            </a:r>
            <a:r>
              <a:rPr lang="en-US" sz="1400" b="1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(1): p. 238.</a:t>
            </a:r>
          </a:p>
          <a:p>
            <a:pPr marL="342900" lvl="0" indent="-342900" algn="just">
              <a:lnSpc>
                <a:spcPct val="95000"/>
              </a:lnSpc>
              <a:buFont typeface="+mj-lt"/>
              <a:buAutoNum type="arabicPeriod"/>
            </a:pPr>
            <a:r>
              <a:rPr lang="en-US" sz="1400" kern="1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Kolahi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K., et al., 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Real-Time Tracking of BODIPY-C12 Long-Chain Fatty Acid in Human Term Placenta Reveals Unique Lipid Dynamics in Cytotrophoblast Cells.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PLoS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One, 2016. </a:t>
            </a:r>
            <a:r>
              <a:rPr lang="en-US" sz="1400" b="1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(4): p. e0153522.</a:t>
            </a:r>
          </a:p>
          <a:p>
            <a:pPr marL="342900" lvl="0" indent="-342900" algn="just">
              <a:lnSpc>
                <a:spcPct val="95000"/>
              </a:lnSpc>
              <a:buFont typeface="+mj-lt"/>
              <a:buAutoNum type="arabicPeriod"/>
            </a:pPr>
            <a:r>
              <a:rPr lang="en-US" sz="1400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Fernandez, L.P., et al., 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Metabolic enzyme ACSL3 is a prognostic biomarker and correlates with anticancer effectiveness of statins in non-small cell lung cancer.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Mol Oncol, 2020. </a:t>
            </a:r>
            <a:r>
              <a:rPr lang="en-US" sz="1400" b="1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(12): p. 3135-3152.</a:t>
            </a:r>
          </a:p>
          <a:p>
            <a:pPr marL="342900" lvl="0" indent="-342900" algn="just">
              <a:lnSpc>
                <a:spcPct val="95000"/>
              </a:lnSpc>
              <a:buFont typeface="+mj-lt"/>
              <a:buAutoNum type="arabicPeriod"/>
            </a:pPr>
            <a:r>
              <a:rPr lang="en-US" sz="1400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Perez-Nunez, I., et al., </a:t>
            </a:r>
            <a:r>
              <a:rPr lang="en-US" sz="1400" i="1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Splice-site variant in ACSL5: a marker promoting opposing effect on cell viability and protein expression.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kern="1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Eur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 Hum Genet, 2019. </a:t>
            </a:r>
            <a:r>
              <a:rPr lang="en-US" sz="1400" b="1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r>
              <a:rPr lang="en-US" sz="1400" kern="1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(12): p. 1836-1844.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02D19E-ED57-983C-655D-948EAB0BC8CE}"/>
              </a:ext>
            </a:extLst>
          </p:cNvPr>
          <p:cNvSpPr txBox="1"/>
          <p:nvPr/>
        </p:nvSpPr>
        <p:spPr>
          <a:xfrm>
            <a:off x="1897380" y="338474"/>
            <a:ext cx="264414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Supplemental Table S1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56646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1350</Words>
  <Application>Microsoft Office PowerPoint</Application>
  <PresentationFormat>Widescreen</PresentationFormat>
  <Paragraphs>399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Helvetica</vt:lpstr>
      <vt:lpstr>Palatino Linotype</vt:lpstr>
      <vt:lpstr>Office Theme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Tevosian,Sergei G</dc:creator>
  <cp:lastModifiedBy>MDPI</cp:lastModifiedBy>
  <cp:revision>8</cp:revision>
  <dcterms:created xsi:type="dcterms:W3CDTF">2024-05-08T21:19:29Z</dcterms:created>
  <dcterms:modified xsi:type="dcterms:W3CDTF">2024-09-18T08:21:53Z</dcterms:modified>
</cp:coreProperties>
</file>