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28"/>
  </p:notesMasterIdLst>
  <p:sldIdLst>
    <p:sldId id="280" r:id="rId2"/>
    <p:sldId id="256" r:id="rId3"/>
    <p:sldId id="277" r:id="rId4"/>
    <p:sldId id="278" r:id="rId5"/>
    <p:sldId id="281" r:id="rId6"/>
    <p:sldId id="282" r:id="rId7"/>
    <p:sldId id="270" r:id="rId8"/>
    <p:sldId id="258" r:id="rId9"/>
    <p:sldId id="271" r:id="rId10"/>
    <p:sldId id="259" r:id="rId11"/>
    <p:sldId id="262" r:id="rId12"/>
    <p:sldId id="263" r:id="rId13"/>
    <p:sldId id="265" r:id="rId14"/>
    <p:sldId id="260" r:id="rId15"/>
    <p:sldId id="264" r:id="rId16"/>
    <p:sldId id="267" r:id="rId17"/>
    <p:sldId id="268" r:id="rId18"/>
    <p:sldId id="266" r:id="rId19"/>
    <p:sldId id="269" r:id="rId20"/>
    <p:sldId id="272" r:id="rId21"/>
    <p:sldId id="273" r:id="rId22"/>
    <p:sldId id="274" r:id="rId23"/>
    <p:sldId id="283" r:id="rId24"/>
    <p:sldId id="284" r:id="rId25"/>
    <p:sldId id="275" r:id="rId26"/>
    <p:sldId id="276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4E547ED-5F56-4645-8080-2481DBF30C2B}">
          <p14:sldIdLst>
            <p14:sldId id="280"/>
            <p14:sldId id="256"/>
            <p14:sldId id="277"/>
            <p14:sldId id="278"/>
            <p14:sldId id="281"/>
            <p14:sldId id="282"/>
            <p14:sldId id="270"/>
            <p14:sldId id="258"/>
            <p14:sldId id="271"/>
            <p14:sldId id="259"/>
            <p14:sldId id="262"/>
            <p14:sldId id="263"/>
            <p14:sldId id="265"/>
            <p14:sldId id="260"/>
            <p14:sldId id="264"/>
            <p14:sldId id="267"/>
            <p14:sldId id="268"/>
            <p14:sldId id="266"/>
          </p14:sldIdLst>
        </p14:section>
        <p14:section name="Section sans titre" id="{5EDE4D9E-AFBE-734A-B110-FFFA843AEA48}">
          <p14:sldIdLst>
            <p14:sldId id="269"/>
            <p14:sldId id="272"/>
            <p14:sldId id="273"/>
            <p14:sldId id="274"/>
            <p14:sldId id="283"/>
            <p14:sldId id="28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983"/>
    <a:srgbClr val="A2B8B9"/>
    <a:srgbClr val="A85C55"/>
    <a:srgbClr val="C68D21"/>
    <a:srgbClr val="383625"/>
    <a:srgbClr val="0FA596"/>
    <a:srgbClr val="1981D5"/>
    <a:srgbClr val="B11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/>
    <p:restoredTop sz="74384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833FD-FB47-9446-B59B-7965AC41226F}" type="datetimeFigureOut">
              <a:rPr lang="fr-FR" smtClean="0"/>
              <a:t>27/09/2024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5992-CB61-0A46-8D61-3C86BDCFA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5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5992-CB61-0A46-8D61-3C86BDCFAF9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66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5992-CB61-0A46-8D61-3C86BDCFAF9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38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5992-CB61-0A46-8D61-3C86BDCFAF9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66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9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5992-CB61-0A46-8D61-3C86BDCFAF9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143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A5992-CB61-0A46-8D61-3C86BDCFAF9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8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9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94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928" y="332702"/>
            <a:ext cx="10791153" cy="1018033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175" y="2099207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175" y="2729069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6337" y="2099207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76337" y="2729069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0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7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3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7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3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4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7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09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gif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2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openedition.org/transtexts/1273?lang=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B4696F-9622-380F-E102-85B491C6D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6" b="35354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BFD5BD-12B0-749C-8941-B56F5708F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6" y="0"/>
            <a:ext cx="4613550" cy="65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E8279851-9A72-2030-6416-B9B4AE85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82" y="3522417"/>
            <a:ext cx="2073044" cy="31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FFE708-8E17-1B7C-58E4-4C7A3B66F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81" y="3500381"/>
            <a:ext cx="2027178" cy="30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bros de RITA LAURA SEGATO - U-Tópicas.">
            <a:extLst>
              <a:ext uri="{FF2B5EF4-FFF2-40B4-BE49-F238E27FC236}">
                <a16:creationId xmlns:a16="http://schemas.microsoft.com/office/drawing/2014/main" id="{DA11CE74-9D5C-376D-A4AF-00F491ED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10" y="459614"/>
            <a:ext cx="1930888" cy="30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dos los libros del autor Rita Laura Segato">
            <a:extLst>
              <a:ext uri="{FF2B5EF4-FFF2-40B4-BE49-F238E27FC236}">
                <a16:creationId xmlns:a16="http://schemas.microsoft.com/office/drawing/2014/main" id="{55CC8646-173A-9B14-1C6A-2CD850C4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958" y="181237"/>
            <a:ext cx="1961696" cy="286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5F5546-B160-AF3F-2CB2-307D2DCD8D07}"/>
              </a:ext>
            </a:extLst>
          </p:cNvPr>
          <p:cNvSpPr txBox="1"/>
          <p:nvPr/>
        </p:nvSpPr>
        <p:spPr>
          <a:xfrm>
            <a:off x="7183104" y="4743992"/>
            <a:ext cx="1813531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rgbClr val="1981D5"/>
                </a:solidFill>
              </a:rPr>
              <a:t>Contre-pédagogies de la cruauté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020A44A6-D6EB-148E-AAB5-2BF63D8FA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90" y="140547"/>
            <a:ext cx="1840437" cy="26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ta Laura Segato">
            <a:extLst>
              <a:ext uri="{FF2B5EF4-FFF2-40B4-BE49-F238E27FC236}">
                <a16:creationId xmlns:a16="http://schemas.microsoft.com/office/drawing/2014/main" id="{B12B0AD3-65E9-EBA8-70CF-3E5D8DA9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09" y="250072"/>
            <a:ext cx="1835085" cy="27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D444D17-AC1C-6EBA-20BE-F6DC1F49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47" y="3861222"/>
            <a:ext cx="1749524" cy="27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orme libre 29">
            <a:extLst>
              <a:ext uri="{FF2B5EF4-FFF2-40B4-BE49-F238E27FC236}">
                <a16:creationId xmlns:a16="http://schemas.microsoft.com/office/drawing/2014/main" id="{3B907CB0-89C9-EFAA-4CC0-7A2B50602508}"/>
              </a:ext>
            </a:extLst>
          </p:cNvPr>
          <p:cNvSpPr/>
          <p:nvPr/>
        </p:nvSpPr>
        <p:spPr>
          <a:xfrm>
            <a:off x="1405330" y="3636889"/>
            <a:ext cx="1409834" cy="283963"/>
          </a:xfrm>
          <a:custGeom>
            <a:avLst/>
            <a:gdLst>
              <a:gd name="connsiteX0" fmla="*/ 0 w 1409834"/>
              <a:gd name="connsiteY0" fmla="*/ 42594 h 283963"/>
              <a:gd name="connsiteX1" fmla="*/ 1267853 w 1409834"/>
              <a:gd name="connsiteY1" fmla="*/ 42594 h 283963"/>
              <a:gd name="connsiteX2" fmla="*/ 1267853 w 1409834"/>
              <a:gd name="connsiteY2" fmla="*/ 0 h 283963"/>
              <a:gd name="connsiteX3" fmla="*/ 1409834 w 1409834"/>
              <a:gd name="connsiteY3" fmla="*/ 141982 h 283963"/>
              <a:gd name="connsiteX4" fmla="*/ 1267853 w 1409834"/>
              <a:gd name="connsiteY4" fmla="*/ 283963 h 283963"/>
              <a:gd name="connsiteX5" fmla="*/ 1267853 w 1409834"/>
              <a:gd name="connsiteY5" fmla="*/ 241369 h 283963"/>
              <a:gd name="connsiteX6" fmla="*/ 0 w 1409834"/>
              <a:gd name="connsiteY6" fmla="*/ 241369 h 283963"/>
              <a:gd name="connsiteX7" fmla="*/ 0 w 1409834"/>
              <a:gd name="connsiteY7" fmla="*/ 42594 h 2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9834" h="283963">
                <a:moveTo>
                  <a:pt x="0" y="42594"/>
                </a:moveTo>
                <a:lnTo>
                  <a:pt x="1267853" y="42594"/>
                </a:lnTo>
                <a:lnTo>
                  <a:pt x="1267853" y="0"/>
                </a:lnTo>
                <a:lnTo>
                  <a:pt x="1409834" y="141982"/>
                </a:lnTo>
                <a:lnTo>
                  <a:pt x="1267853" y="283963"/>
                </a:lnTo>
                <a:lnTo>
                  <a:pt x="1267853" y="241369"/>
                </a:lnTo>
                <a:lnTo>
                  <a:pt x="0" y="241369"/>
                </a:lnTo>
                <a:lnTo>
                  <a:pt x="0" y="42594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0398" tIns="49579" rIns="113357" bIns="49579" numCol="1" spcCol="1270" anchor="ctr" anchorCtr="0">
            <a:noAutofit/>
          </a:bodyPr>
          <a:lstStyle/>
          <a:p>
            <a:pPr marL="0" lvl="0" indent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100" kern="1200" dirty="0"/>
              <a:t>Trad. 2016-21</a:t>
            </a:r>
          </a:p>
        </p:txBody>
      </p:sp>
      <p:sp>
        <p:nvSpPr>
          <p:cNvPr id="31" name="Forme libre 30">
            <a:extLst>
              <a:ext uri="{FF2B5EF4-FFF2-40B4-BE49-F238E27FC236}">
                <a16:creationId xmlns:a16="http://schemas.microsoft.com/office/drawing/2014/main" id="{E1619787-30E8-CD25-2369-E96DB2A1143B}"/>
              </a:ext>
            </a:extLst>
          </p:cNvPr>
          <p:cNvSpPr/>
          <p:nvPr/>
        </p:nvSpPr>
        <p:spPr>
          <a:xfrm>
            <a:off x="875710" y="3271839"/>
            <a:ext cx="704917" cy="704917"/>
          </a:xfrm>
          <a:custGeom>
            <a:avLst/>
            <a:gdLst>
              <a:gd name="connsiteX0" fmla="*/ 0 w 704917"/>
              <a:gd name="connsiteY0" fmla="*/ 352459 h 704917"/>
              <a:gd name="connsiteX1" fmla="*/ 352459 w 704917"/>
              <a:gd name="connsiteY1" fmla="*/ 0 h 704917"/>
              <a:gd name="connsiteX2" fmla="*/ 704918 w 704917"/>
              <a:gd name="connsiteY2" fmla="*/ 352459 h 704917"/>
              <a:gd name="connsiteX3" fmla="*/ 352459 w 704917"/>
              <a:gd name="connsiteY3" fmla="*/ 704918 h 704917"/>
              <a:gd name="connsiteX4" fmla="*/ 0 w 704917"/>
              <a:gd name="connsiteY4" fmla="*/ 352459 h 70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917" h="704917">
                <a:moveTo>
                  <a:pt x="0" y="352459"/>
                </a:moveTo>
                <a:cubicBezTo>
                  <a:pt x="0" y="157801"/>
                  <a:pt x="157801" y="0"/>
                  <a:pt x="352459" y="0"/>
                </a:cubicBezTo>
                <a:cubicBezTo>
                  <a:pt x="547117" y="0"/>
                  <a:pt x="704918" y="157801"/>
                  <a:pt x="704918" y="352459"/>
                </a:cubicBezTo>
                <a:cubicBezTo>
                  <a:pt x="704918" y="547117"/>
                  <a:pt x="547117" y="704918"/>
                  <a:pt x="352459" y="704918"/>
                </a:cubicBezTo>
                <a:cubicBezTo>
                  <a:pt x="157801" y="704918"/>
                  <a:pt x="0" y="547117"/>
                  <a:pt x="0" y="3524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123" tIns="112123" rIns="112123" bIns="11212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kern="1200" dirty="0"/>
              <a:t>2013</a:t>
            </a:r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BB74C01F-6E78-CA4E-F7F1-0D92326FF856}"/>
              </a:ext>
            </a:extLst>
          </p:cNvPr>
          <p:cNvSpPr/>
          <p:nvPr/>
        </p:nvSpPr>
        <p:spPr>
          <a:xfrm>
            <a:off x="4733350" y="3309759"/>
            <a:ext cx="1409834" cy="440992"/>
          </a:xfrm>
          <a:custGeom>
            <a:avLst/>
            <a:gdLst>
              <a:gd name="connsiteX0" fmla="*/ 0 w 1409834"/>
              <a:gd name="connsiteY0" fmla="*/ 66149 h 440992"/>
              <a:gd name="connsiteX1" fmla="*/ 1189338 w 1409834"/>
              <a:gd name="connsiteY1" fmla="*/ 66149 h 440992"/>
              <a:gd name="connsiteX2" fmla="*/ 1189338 w 1409834"/>
              <a:gd name="connsiteY2" fmla="*/ 0 h 440992"/>
              <a:gd name="connsiteX3" fmla="*/ 1409834 w 1409834"/>
              <a:gd name="connsiteY3" fmla="*/ 220496 h 440992"/>
              <a:gd name="connsiteX4" fmla="*/ 1189338 w 1409834"/>
              <a:gd name="connsiteY4" fmla="*/ 440992 h 440992"/>
              <a:gd name="connsiteX5" fmla="*/ 1189338 w 1409834"/>
              <a:gd name="connsiteY5" fmla="*/ 374843 h 440992"/>
              <a:gd name="connsiteX6" fmla="*/ 0 w 1409834"/>
              <a:gd name="connsiteY6" fmla="*/ 374843 h 440992"/>
              <a:gd name="connsiteX7" fmla="*/ 0 w 1409834"/>
              <a:gd name="connsiteY7" fmla="*/ 66149 h 44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9834" h="440992">
                <a:moveTo>
                  <a:pt x="0" y="66149"/>
                </a:moveTo>
                <a:lnTo>
                  <a:pt x="1189338" y="66149"/>
                </a:lnTo>
                <a:lnTo>
                  <a:pt x="1189338" y="0"/>
                </a:lnTo>
                <a:lnTo>
                  <a:pt x="1409834" y="220496"/>
                </a:lnTo>
                <a:lnTo>
                  <a:pt x="1189338" y="440992"/>
                </a:lnTo>
                <a:lnTo>
                  <a:pt x="1189338" y="374843"/>
                </a:lnTo>
                <a:lnTo>
                  <a:pt x="0" y="374843"/>
                </a:lnTo>
                <a:lnTo>
                  <a:pt x="0" y="66149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0399" tIns="73134" rIns="168316" bIns="73134" numCol="1" spcCol="1270" anchor="ctr" anchorCtr="0">
            <a:noAutofit/>
          </a:bodyPr>
          <a:lstStyle/>
          <a:p>
            <a:pPr marL="0" lvl="0" indent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100" kern="1200" dirty="0"/>
              <a:t>Trad. 2021</a:t>
            </a:r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AC0AAE20-AD3C-CDF8-8663-E9718EF718AA}"/>
              </a:ext>
            </a:extLst>
          </p:cNvPr>
          <p:cNvSpPr/>
          <p:nvPr/>
        </p:nvSpPr>
        <p:spPr>
          <a:xfrm>
            <a:off x="4380891" y="3177796"/>
            <a:ext cx="704917" cy="704917"/>
          </a:xfrm>
          <a:custGeom>
            <a:avLst/>
            <a:gdLst>
              <a:gd name="connsiteX0" fmla="*/ 0 w 704917"/>
              <a:gd name="connsiteY0" fmla="*/ 352459 h 704917"/>
              <a:gd name="connsiteX1" fmla="*/ 352459 w 704917"/>
              <a:gd name="connsiteY1" fmla="*/ 0 h 704917"/>
              <a:gd name="connsiteX2" fmla="*/ 704918 w 704917"/>
              <a:gd name="connsiteY2" fmla="*/ 352459 h 704917"/>
              <a:gd name="connsiteX3" fmla="*/ 352459 w 704917"/>
              <a:gd name="connsiteY3" fmla="*/ 704918 h 704917"/>
              <a:gd name="connsiteX4" fmla="*/ 0 w 704917"/>
              <a:gd name="connsiteY4" fmla="*/ 352459 h 70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917" h="704917">
                <a:moveTo>
                  <a:pt x="0" y="352459"/>
                </a:moveTo>
                <a:cubicBezTo>
                  <a:pt x="0" y="157801"/>
                  <a:pt x="157801" y="0"/>
                  <a:pt x="352459" y="0"/>
                </a:cubicBezTo>
                <a:cubicBezTo>
                  <a:pt x="547117" y="0"/>
                  <a:pt x="704918" y="157801"/>
                  <a:pt x="704918" y="352459"/>
                </a:cubicBezTo>
                <a:cubicBezTo>
                  <a:pt x="704918" y="547117"/>
                  <a:pt x="547117" y="704918"/>
                  <a:pt x="352459" y="704918"/>
                </a:cubicBezTo>
                <a:cubicBezTo>
                  <a:pt x="157801" y="704918"/>
                  <a:pt x="0" y="547117"/>
                  <a:pt x="0" y="3524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123" tIns="112123" rIns="112123" bIns="11212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kern="1200" dirty="0"/>
              <a:t>2016-2018</a:t>
            </a:r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9A4E22D5-81E2-5D50-3BC8-401C0AAD658F}"/>
              </a:ext>
            </a:extLst>
          </p:cNvPr>
          <p:cNvSpPr/>
          <p:nvPr/>
        </p:nvSpPr>
        <p:spPr>
          <a:xfrm>
            <a:off x="7166260" y="3369443"/>
            <a:ext cx="1409834" cy="305948"/>
          </a:xfrm>
          <a:custGeom>
            <a:avLst/>
            <a:gdLst>
              <a:gd name="connsiteX0" fmla="*/ 0 w 1409834"/>
              <a:gd name="connsiteY0" fmla="*/ 45892 h 305948"/>
              <a:gd name="connsiteX1" fmla="*/ 1256860 w 1409834"/>
              <a:gd name="connsiteY1" fmla="*/ 45892 h 305948"/>
              <a:gd name="connsiteX2" fmla="*/ 1256860 w 1409834"/>
              <a:gd name="connsiteY2" fmla="*/ 0 h 305948"/>
              <a:gd name="connsiteX3" fmla="*/ 1409834 w 1409834"/>
              <a:gd name="connsiteY3" fmla="*/ 152974 h 305948"/>
              <a:gd name="connsiteX4" fmla="*/ 1256860 w 1409834"/>
              <a:gd name="connsiteY4" fmla="*/ 305948 h 305948"/>
              <a:gd name="connsiteX5" fmla="*/ 1256860 w 1409834"/>
              <a:gd name="connsiteY5" fmla="*/ 260056 h 305948"/>
              <a:gd name="connsiteX6" fmla="*/ 0 w 1409834"/>
              <a:gd name="connsiteY6" fmla="*/ 260056 h 305948"/>
              <a:gd name="connsiteX7" fmla="*/ 0 w 1409834"/>
              <a:gd name="connsiteY7" fmla="*/ 45892 h 30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9834" h="305948">
                <a:moveTo>
                  <a:pt x="0" y="45892"/>
                </a:moveTo>
                <a:lnTo>
                  <a:pt x="1256860" y="45892"/>
                </a:lnTo>
                <a:lnTo>
                  <a:pt x="1256860" y="0"/>
                </a:lnTo>
                <a:lnTo>
                  <a:pt x="1409834" y="152974"/>
                </a:lnTo>
                <a:lnTo>
                  <a:pt x="1256860" y="305948"/>
                </a:lnTo>
                <a:lnTo>
                  <a:pt x="1256860" y="260056"/>
                </a:lnTo>
                <a:lnTo>
                  <a:pt x="0" y="260056"/>
                </a:lnTo>
                <a:lnTo>
                  <a:pt x="0" y="45892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0398" tIns="52877" rIns="121052" bIns="52877" numCol="1" spcCol="1270" anchor="ctr" anchorCtr="0">
            <a:noAutofit/>
          </a:bodyPr>
          <a:lstStyle/>
          <a:p>
            <a:pPr marL="0" lvl="0" indent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100" kern="1200" dirty="0"/>
              <a:t>2023-24?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E4A94BE8-7F60-8578-AD96-8A6869D62CB7}"/>
              </a:ext>
            </a:extLst>
          </p:cNvPr>
          <p:cNvSpPr/>
          <p:nvPr/>
        </p:nvSpPr>
        <p:spPr>
          <a:xfrm>
            <a:off x="6813794" y="3169965"/>
            <a:ext cx="704917" cy="704917"/>
          </a:xfrm>
          <a:custGeom>
            <a:avLst/>
            <a:gdLst>
              <a:gd name="connsiteX0" fmla="*/ 0 w 704917"/>
              <a:gd name="connsiteY0" fmla="*/ 352459 h 704917"/>
              <a:gd name="connsiteX1" fmla="*/ 352459 w 704917"/>
              <a:gd name="connsiteY1" fmla="*/ 0 h 704917"/>
              <a:gd name="connsiteX2" fmla="*/ 704918 w 704917"/>
              <a:gd name="connsiteY2" fmla="*/ 352459 h 704917"/>
              <a:gd name="connsiteX3" fmla="*/ 352459 w 704917"/>
              <a:gd name="connsiteY3" fmla="*/ 704918 h 704917"/>
              <a:gd name="connsiteX4" fmla="*/ 0 w 704917"/>
              <a:gd name="connsiteY4" fmla="*/ 352459 h 70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917" h="704917">
                <a:moveTo>
                  <a:pt x="0" y="352459"/>
                </a:moveTo>
                <a:cubicBezTo>
                  <a:pt x="0" y="157801"/>
                  <a:pt x="157801" y="0"/>
                  <a:pt x="352459" y="0"/>
                </a:cubicBezTo>
                <a:cubicBezTo>
                  <a:pt x="547117" y="0"/>
                  <a:pt x="704918" y="157801"/>
                  <a:pt x="704918" y="352459"/>
                </a:cubicBezTo>
                <a:cubicBezTo>
                  <a:pt x="704918" y="547117"/>
                  <a:pt x="547117" y="704918"/>
                  <a:pt x="352459" y="704918"/>
                </a:cubicBezTo>
                <a:cubicBezTo>
                  <a:pt x="157801" y="704918"/>
                  <a:pt x="0" y="547117"/>
                  <a:pt x="0" y="3524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123" tIns="112123" rIns="112123" bIns="11212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400" kern="1200" dirty="0"/>
              <a:t>2018</a:t>
            </a:r>
          </a:p>
        </p:txBody>
      </p:sp>
      <p:pic>
        <p:nvPicPr>
          <p:cNvPr id="14" name="Espace réservé du contenu 8" descr="Une image contenant texte, Visage humain, Couverture de livre, personne&#10;&#10;Description générée automatiquement">
            <a:extLst>
              <a:ext uri="{FF2B5EF4-FFF2-40B4-BE49-F238E27FC236}">
                <a16:creationId xmlns:a16="http://schemas.microsoft.com/office/drawing/2014/main" id="{13B4D33F-1168-ED35-3BEE-B56BD71EA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71377" y="128580"/>
            <a:ext cx="2336802" cy="2003326"/>
          </a:xfr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A7B4580-7963-4206-B56B-59044CBE335D}"/>
              </a:ext>
            </a:extLst>
          </p:cNvPr>
          <p:cNvGrpSpPr/>
          <p:nvPr/>
        </p:nvGrpSpPr>
        <p:grpSpPr>
          <a:xfrm>
            <a:off x="206577" y="304261"/>
            <a:ext cx="864449" cy="825982"/>
            <a:chOff x="6045871" y="1538"/>
            <a:chExt cx="587238" cy="529018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157DA8A-9BD8-08F4-2A0F-721AE2DD06BD}"/>
                </a:ext>
              </a:extLst>
            </p:cNvPr>
            <p:cNvSpPr/>
            <p:nvPr/>
          </p:nvSpPr>
          <p:spPr>
            <a:xfrm>
              <a:off x="6045871" y="1538"/>
              <a:ext cx="587238" cy="529018"/>
            </a:xfrm>
            <a:prstGeom prst="ellipse">
              <a:avLst/>
            </a:prstGeom>
            <a:solidFill>
              <a:srgbClr val="A85C5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Ellipse 4">
              <a:extLst>
                <a:ext uri="{FF2B5EF4-FFF2-40B4-BE49-F238E27FC236}">
                  <a16:creationId xmlns:a16="http://schemas.microsoft.com/office/drawing/2014/main" id="{08214B37-D446-08BB-8025-63E28EF97927}"/>
                </a:ext>
              </a:extLst>
            </p:cNvPr>
            <p:cNvSpPr txBox="1"/>
            <p:nvPr/>
          </p:nvSpPr>
          <p:spPr>
            <a:xfrm>
              <a:off x="6079860" y="2205"/>
              <a:ext cx="504943" cy="504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2006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BC2784D-9F59-143C-C6F1-CBEF50E55D1C}"/>
              </a:ext>
            </a:extLst>
          </p:cNvPr>
          <p:cNvSpPr txBox="1"/>
          <p:nvPr/>
        </p:nvSpPr>
        <p:spPr>
          <a:xfrm rot="20610050">
            <a:off x="7377601" y="3739691"/>
            <a:ext cx="1813531" cy="461665"/>
          </a:xfrm>
          <a:prstGeom prst="rect">
            <a:avLst/>
          </a:prstGeom>
          <a:solidFill>
            <a:schemeClr val="tx1">
              <a:alpha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/>
                </a:solidFill>
              </a:rPr>
              <a:t>À paraître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A1DBFCC-201A-255F-1515-18278955CDDF}"/>
              </a:ext>
            </a:extLst>
          </p:cNvPr>
          <p:cNvGrpSpPr/>
          <p:nvPr/>
        </p:nvGrpSpPr>
        <p:grpSpPr>
          <a:xfrm>
            <a:off x="9361617" y="258430"/>
            <a:ext cx="2293799" cy="3974100"/>
            <a:chOff x="9361617" y="258430"/>
            <a:chExt cx="2293799" cy="3974100"/>
          </a:xfrm>
        </p:grpSpPr>
        <p:pic>
          <p:nvPicPr>
            <p:cNvPr id="2060" name="Picture 12" descr="La Crítica de La Colonialidad | PDF">
              <a:extLst>
                <a:ext uri="{FF2B5EF4-FFF2-40B4-BE49-F238E27FC236}">
                  <a16:creationId xmlns:a16="http://schemas.microsoft.com/office/drawing/2014/main" id="{022FF392-51C7-E2D6-8FD9-86EB8140E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0435" y="258430"/>
              <a:ext cx="2095340" cy="2793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EE0B0FE6-AE9B-427E-635A-701B29CD2D85}"/>
                </a:ext>
              </a:extLst>
            </p:cNvPr>
            <p:cNvSpPr/>
            <p:nvPr/>
          </p:nvSpPr>
          <p:spPr>
            <a:xfrm>
              <a:off x="9714068" y="3415179"/>
              <a:ext cx="1409834" cy="283273"/>
            </a:xfrm>
            <a:custGeom>
              <a:avLst/>
              <a:gdLst>
                <a:gd name="connsiteX0" fmla="*/ 0 w 1409834"/>
                <a:gd name="connsiteY0" fmla="*/ 42491 h 283273"/>
                <a:gd name="connsiteX1" fmla="*/ 1268198 w 1409834"/>
                <a:gd name="connsiteY1" fmla="*/ 42491 h 283273"/>
                <a:gd name="connsiteX2" fmla="*/ 1268198 w 1409834"/>
                <a:gd name="connsiteY2" fmla="*/ 0 h 283273"/>
                <a:gd name="connsiteX3" fmla="*/ 1409834 w 1409834"/>
                <a:gd name="connsiteY3" fmla="*/ 141637 h 283273"/>
                <a:gd name="connsiteX4" fmla="*/ 1268198 w 1409834"/>
                <a:gd name="connsiteY4" fmla="*/ 283273 h 283273"/>
                <a:gd name="connsiteX5" fmla="*/ 1268198 w 1409834"/>
                <a:gd name="connsiteY5" fmla="*/ 240782 h 283273"/>
                <a:gd name="connsiteX6" fmla="*/ 0 w 1409834"/>
                <a:gd name="connsiteY6" fmla="*/ 240782 h 283273"/>
                <a:gd name="connsiteX7" fmla="*/ 0 w 1409834"/>
                <a:gd name="connsiteY7" fmla="*/ 42491 h 28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9834" h="283273">
                  <a:moveTo>
                    <a:pt x="0" y="42491"/>
                  </a:moveTo>
                  <a:lnTo>
                    <a:pt x="1268198" y="42491"/>
                  </a:lnTo>
                  <a:lnTo>
                    <a:pt x="1268198" y="0"/>
                  </a:lnTo>
                  <a:lnTo>
                    <a:pt x="1409834" y="141637"/>
                  </a:lnTo>
                  <a:lnTo>
                    <a:pt x="1268198" y="283273"/>
                  </a:lnTo>
                  <a:lnTo>
                    <a:pt x="1268198" y="240782"/>
                  </a:lnTo>
                  <a:lnTo>
                    <a:pt x="0" y="240782"/>
                  </a:lnTo>
                  <a:lnTo>
                    <a:pt x="0" y="42491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0399" tIns="49476" rIns="113115" bIns="49476" numCol="1" spcCol="1270" anchor="ctr" anchorCtr="0">
              <a:noAutofit/>
            </a:bodyPr>
            <a:lstStyle/>
            <a:p>
              <a:pPr marL="0" lvl="0" indent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100" kern="1200" dirty="0"/>
                <a:t>2024</a:t>
              </a:r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BC26B08-7D70-0585-EAFB-882DE66D1062}"/>
                </a:ext>
              </a:extLst>
            </p:cNvPr>
            <p:cNvSpPr/>
            <p:nvPr/>
          </p:nvSpPr>
          <p:spPr>
            <a:xfrm>
              <a:off x="9361617" y="3204362"/>
              <a:ext cx="704917" cy="704917"/>
            </a:xfrm>
            <a:custGeom>
              <a:avLst/>
              <a:gdLst>
                <a:gd name="connsiteX0" fmla="*/ 0 w 704917"/>
                <a:gd name="connsiteY0" fmla="*/ 352459 h 704917"/>
                <a:gd name="connsiteX1" fmla="*/ 352459 w 704917"/>
                <a:gd name="connsiteY1" fmla="*/ 0 h 704917"/>
                <a:gd name="connsiteX2" fmla="*/ 704918 w 704917"/>
                <a:gd name="connsiteY2" fmla="*/ 352459 h 704917"/>
                <a:gd name="connsiteX3" fmla="*/ 352459 w 704917"/>
                <a:gd name="connsiteY3" fmla="*/ 704918 h 704917"/>
                <a:gd name="connsiteX4" fmla="*/ 0 w 704917"/>
                <a:gd name="connsiteY4" fmla="*/ 352459 h 70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917" h="704917">
                  <a:moveTo>
                    <a:pt x="0" y="352459"/>
                  </a:moveTo>
                  <a:cubicBezTo>
                    <a:pt x="0" y="157801"/>
                    <a:pt x="157801" y="0"/>
                    <a:pt x="352459" y="0"/>
                  </a:cubicBezTo>
                  <a:cubicBezTo>
                    <a:pt x="547117" y="0"/>
                    <a:pt x="704918" y="157801"/>
                    <a:pt x="704918" y="352459"/>
                  </a:cubicBezTo>
                  <a:cubicBezTo>
                    <a:pt x="704918" y="547117"/>
                    <a:pt x="547117" y="704918"/>
                    <a:pt x="352459" y="704918"/>
                  </a:cubicBezTo>
                  <a:cubicBezTo>
                    <a:pt x="157801" y="704918"/>
                    <a:pt x="0" y="547117"/>
                    <a:pt x="0" y="35245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123" tIns="112123" rIns="112123" bIns="112123" numCol="1" spcCol="1270" anchor="ctr" anchorCtr="0">
              <a:noAutofit/>
            </a:bodyPr>
            <a:lstStyle/>
            <a:p>
              <a:pPr marL="0" lvl="0" indent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400" kern="1200" dirty="0"/>
                <a:t>2013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F8FF64B-3531-C17C-0AB8-FA7E0A41B1C7}"/>
                </a:ext>
              </a:extLst>
            </p:cNvPr>
            <p:cNvSpPr txBox="1"/>
            <p:nvPr/>
          </p:nvSpPr>
          <p:spPr>
            <a:xfrm rot="20563526">
              <a:off x="9841885" y="3770865"/>
              <a:ext cx="1813531" cy="461665"/>
            </a:xfrm>
            <a:prstGeom prst="rect">
              <a:avLst/>
            </a:prstGeom>
            <a:solidFill>
              <a:schemeClr val="tx1">
                <a:alpha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00B050"/>
                  </a:solidFill>
                </a:rPr>
                <a:t>À paraître</a:t>
              </a:r>
            </a:p>
          </p:txBody>
        </p:sp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C3B08402-7D84-54DD-9D7F-43F5506D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9" y="3951474"/>
            <a:ext cx="10668000" cy="1524000"/>
          </a:xfrm>
        </p:spPr>
        <p:txBody>
          <a:bodyPr/>
          <a:lstStyle/>
          <a:p>
            <a: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Rita &amp; </a:t>
            </a:r>
            <a:b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fr-FR" dirty="0">
                <a:solidFill>
                  <a:srgbClr val="1981D5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nous</a:t>
            </a:r>
          </a:p>
        </p:txBody>
      </p:sp>
      <p:pic>
        <p:nvPicPr>
          <p:cNvPr id="38" name="Picture 12">
            <a:extLst>
              <a:ext uri="{FF2B5EF4-FFF2-40B4-BE49-F238E27FC236}">
                <a16:creationId xmlns:a16="http://schemas.microsoft.com/office/drawing/2014/main" id="{9F48797E-EDDD-2C98-3571-1C80D9F8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348" y="4378894"/>
            <a:ext cx="1884283" cy="249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6225B5-B053-9179-FCA0-8F23F51F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66952"/>
            <a:ext cx="10668000" cy="1524000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Desde</a:t>
            </a:r>
            <a: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la </a:t>
            </a:r>
            <a:r>
              <a:rPr lang="fr-FR" dirty="0" err="1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punta</a:t>
            </a:r>
            <a: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de la lengua</a:t>
            </a:r>
            <a:b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b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				Mutatis</a:t>
            </a:r>
            <a:r>
              <a:rPr lang="fr-FR" dirty="0">
                <a:solidFill>
                  <a:srgbClr val="1981D5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  <a:r>
              <a:rPr lang="fr-FR" dirty="0" err="1">
                <a:solidFill>
                  <a:srgbClr val="1981D5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mutandi</a:t>
            </a:r>
            <a:endParaRPr lang="fr-FR" dirty="0">
              <a:solidFill>
                <a:srgbClr val="1981D5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pic>
        <p:nvPicPr>
          <p:cNvPr id="3074" name="Picture 2" descr="Mutatis mutandis - Dicio, Dicionário Online de Português">
            <a:extLst>
              <a:ext uri="{FF2B5EF4-FFF2-40B4-BE49-F238E27FC236}">
                <a16:creationId xmlns:a16="http://schemas.microsoft.com/office/drawing/2014/main" id="{4C625074-A59C-56C0-EA57-7D20E3BE7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0"/>
          <a:stretch/>
        </p:blipFill>
        <p:spPr bwMode="auto">
          <a:xfrm>
            <a:off x="2286000" y="2716696"/>
            <a:ext cx="3180522" cy="125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BS Legal, LLC. - What does “mutatis mutandis” mean? And why it is used in  the contracts? Mutatis Mutandis is a Latin phrase that is used in contracts  and lots of people">
            <a:extLst>
              <a:ext uri="{FF2B5EF4-FFF2-40B4-BE49-F238E27FC236}">
                <a16:creationId xmlns:a16="http://schemas.microsoft.com/office/drawing/2014/main" id="{F59EE240-FC88-5CF2-C08C-4B02088FC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43045" r="11978" b="32376"/>
          <a:stretch/>
        </p:blipFill>
        <p:spPr bwMode="auto">
          <a:xfrm>
            <a:off x="5667703" y="2716696"/>
            <a:ext cx="3954517" cy="12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46E747FF-C543-EB48-01D8-5A136237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851" y="4078069"/>
            <a:ext cx="9074339" cy="18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0423" y="911577"/>
            <a:ext cx="11147020" cy="10180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El syndrome de CROC</a:t>
            </a:r>
            <a:endParaRPr lang="en-US" dirty="0">
              <a:solidFill>
                <a:schemeClr val="accent5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64327" y="2035566"/>
            <a:ext cx="6685148" cy="3975007"/>
          </a:xfrm>
        </p:spPr>
        <p:txBody>
          <a:bodyPr>
            <a:normAutofit fontScale="77500" lnSpcReduction="20000"/>
          </a:bodyPr>
          <a:lstStyle/>
          <a:p>
            <a:pPr marL="457189" indent="-457189" algn="l">
              <a:buFontTx/>
              <a:buChar char="-"/>
            </a:pPr>
            <a:r>
              <a:rPr lang="es-ES_tradnl" b="0" dirty="0">
                <a:solidFill>
                  <a:schemeClr val="accent5"/>
                </a:solidFill>
              </a:rPr>
              <a:t>Pensamiento</a:t>
            </a:r>
            <a:r>
              <a:rPr lang="es-ES_tradnl" b="0" dirty="0"/>
              <a:t> </a:t>
            </a:r>
            <a:r>
              <a:rPr lang="es-ES_tradnl" b="0" dirty="0">
                <a:solidFill>
                  <a:srgbClr val="E72983"/>
                </a:solidFill>
              </a:rPr>
              <a:t>crítico, complejo, transcultural y transdisciplinario</a:t>
            </a:r>
          </a:p>
          <a:p>
            <a:pPr marL="457189" indent="-457189" algn="l">
              <a:buFontTx/>
              <a:buChar char="-"/>
            </a:pPr>
            <a:r>
              <a:rPr lang="es-ES_tradnl" b="0" dirty="0">
                <a:solidFill>
                  <a:schemeClr val="accent5"/>
                </a:solidFill>
              </a:rPr>
              <a:t>Recepción</a:t>
            </a:r>
            <a:r>
              <a:rPr lang="es-ES_tradnl" b="0" dirty="0"/>
              <a:t> de una </a:t>
            </a:r>
            <a:r>
              <a:rPr lang="es-ES_tradnl" b="0" dirty="0">
                <a:solidFill>
                  <a:schemeClr val="accent1"/>
                </a:solidFill>
              </a:rPr>
              <a:t>autora </a:t>
            </a:r>
            <a:r>
              <a:rPr lang="es-ES_tradnl" b="0" dirty="0"/>
              <a:t>y de </a:t>
            </a:r>
            <a:r>
              <a:rPr lang="es-ES_tradnl" b="0" dirty="0">
                <a:solidFill>
                  <a:schemeClr val="accent1"/>
                </a:solidFill>
              </a:rPr>
              <a:t>editores</a:t>
            </a:r>
            <a:r>
              <a:rPr lang="es-ES_tradnl" b="0" dirty="0"/>
              <a:t> con una agenda política situada</a:t>
            </a:r>
          </a:p>
          <a:p>
            <a:pPr marL="457189" indent="-457189" algn="l">
              <a:buFontTx/>
              <a:buChar char="-"/>
            </a:pPr>
            <a:r>
              <a:rPr lang="es-ES_tradnl" b="0" dirty="0">
                <a:solidFill>
                  <a:schemeClr val="accent5"/>
                </a:solidFill>
              </a:rPr>
              <a:t>Oralidad</a:t>
            </a:r>
            <a:r>
              <a:rPr lang="es-ES_tradnl" b="0" dirty="0"/>
              <a:t> </a:t>
            </a:r>
          </a:p>
          <a:p>
            <a:pPr marL="457189" indent="-457189" algn="l">
              <a:buFontTx/>
              <a:buChar char="-"/>
            </a:pPr>
            <a:r>
              <a:rPr lang="es-ES_tradnl" b="0" dirty="0">
                <a:solidFill>
                  <a:schemeClr val="accent5"/>
                </a:solidFill>
              </a:rPr>
              <a:t>Creatividad: </a:t>
            </a:r>
            <a:r>
              <a:rPr lang="es-ES_tradnl" b="0" dirty="0">
                <a:solidFill>
                  <a:schemeClr val="accent1"/>
                </a:solidFill>
              </a:rPr>
              <a:t>Comprensión situada y nómada </a:t>
            </a:r>
            <a:r>
              <a:rPr lang="es-ES_tradnl" b="0" dirty="0"/>
              <a:t>dentro de un contexto global de los procesos estructurales modelizados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0E422B-5FAB-1E78-F5D5-7A12E9C0367B}"/>
              </a:ext>
            </a:extLst>
          </p:cNvPr>
          <p:cNvSpPr txBox="1"/>
          <p:nvPr/>
        </p:nvSpPr>
        <p:spPr>
          <a:xfrm>
            <a:off x="4378818" y="24384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D18BA6E4-DA32-C95A-C79E-DC2E32A82462}"/>
              </a:ext>
            </a:extLst>
          </p:cNvPr>
          <p:cNvSpPr/>
          <p:nvPr/>
        </p:nvSpPr>
        <p:spPr>
          <a:xfrm>
            <a:off x="1552206" y="2278265"/>
            <a:ext cx="2227865" cy="671852"/>
          </a:xfrm>
          <a:custGeom>
            <a:avLst/>
            <a:gdLst>
              <a:gd name="connsiteX0" fmla="*/ 0 w 2227865"/>
              <a:gd name="connsiteY0" fmla="*/ 0 h 671850"/>
              <a:gd name="connsiteX1" fmla="*/ 1891940 w 2227865"/>
              <a:gd name="connsiteY1" fmla="*/ 0 h 671850"/>
              <a:gd name="connsiteX2" fmla="*/ 2227865 w 2227865"/>
              <a:gd name="connsiteY2" fmla="*/ 335925 h 671850"/>
              <a:gd name="connsiteX3" fmla="*/ 1891940 w 2227865"/>
              <a:gd name="connsiteY3" fmla="*/ 671850 h 671850"/>
              <a:gd name="connsiteX4" fmla="*/ 0 w 2227865"/>
              <a:gd name="connsiteY4" fmla="*/ 671850 h 671850"/>
              <a:gd name="connsiteX5" fmla="*/ 0 w 2227865"/>
              <a:gd name="connsiteY5" fmla="*/ 0 h 6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65" h="671850">
                <a:moveTo>
                  <a:pt x="2227865" y="671849"/>
                </a:moveTo>
                <a:lnTo>
                  <a:pt x="335925" y="671849"/>
                </a:lnTo>
                <a:lnTo>
                  <a:pt x="0" y="335925"/>
                </a:lnTo>
                <a:lnTo>
                  <a:pt x="335925" y="1"/>
                </a:lnTo>
                <a:lnTo>
                  <a:pt x="2227865" y="1"/>
                </a:lnTo>
                <a:lnTo>
                  <a:pt x="2227865" y="6718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4229" tIns="64771" rIns="120904" bIns="64771" numCol="1" spcCol="1270" anchor="ctr" anchorCtr="0">
            <a:noAutofit/>
          </a:bodyPr>
          <a:lstStyle/>
          <a:p>
            <a:pPr marL="0" lvl="0" indent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/>
              <a:t>Complejidad</a:t>
            </a:r>
            <a:endParaRPr lang="fr-FR" sz="1700" kern="12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02E450-FBF2-801E-8A82-EF7E8ADDFBA9}"/>
              </a:ext>
            </a:extLst>
          </p:cNvPr>
          <p:cNvSpPr/>
          <p:nvPr/>
        </p:nvSpPr>
        <p:spPr>
          <a:xfrm>
            <a:off x="1216281" y="2278266"/>
            <a:ext cx="671850" cy="67185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7AAE3AC6-E528-4B09-1A33-E9F02FB89F18}"/>
              </a:ext>
            </a:extLst>
          </p:cNvPr>
          <p:cNvSpPr/>
          <p:nvPr/>
        </p:nvSpPr>
        <p:spPr>
          <a:xfrm>
            <a:off x="1552206" y="3150667"/>
            <a:ext cx="2227865" cy="671851"/>
          </a:xfrm>
          <a:custGeom>
            <a:avLst/>
            <a:gdLst>
              <a:gd name="connsiteX0" fmla="*/ 0 w 2227865"/>
              <a:gd name="connsiteY0" fmla="*/ 0 h 671850"/>
              <a:gd name="connsiteX1" fmla="*/ 1891940 w 2227865"/>
              <a:gd name="connsiteY1" fmla="*/ 0 h 671850"/>
              <a:gd name="connsiteX2" fmla="*/ 2227865 w 2227865"/>
              <a:gd name="connsiteY2" fmla="*/ 335925 h 671850"/>
              <a:gd name="connsiteX3" fmla="*/ 1891940 w 2227865"/>
              <a:gd name="connsiteY3" fmla="*/ 671850 h 671850"/>
              <a:gd name="connsiteX4" fmla="*/ 0 w 2227865"/>
              <a:gd name="connsiteY4" fmla="*/ 671850 h 671850"/>
              <a:gd name="connsiteX5" fmla="*/ 0 w 2227865"/>
              <a:gd name="connsiteY5" fmla="*/ 0 h 6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65" h="671850">
                <a:moveTo>
                  <a:pt x="2227865" y="671849"/>
                </a:moveTo>
                <a:lnTo>
                  <a:pt x="335925" y="671849"/>
                </a:lnTo>
                <a:lnTo>
                  <a:pt x="0" y="335925"/>
                </a:lnTo>
                <a:lnTo>
                  <a:pt x="335925" y="1"/>
                </a:lnTo>
                <a:lnTo>
                  <a:pt x="2227865" y="1"/>
                </a:lnTo>
                <a:lnTo>
                  <a:pt x="2227865" y="6718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4229" tIns="64771" rIns="120904" bIns="64770" numCol="1" spcCol="1270" anchor="ctr" anchorCtr="0">
            <a:noAutofit/>
          </a:bodyPr>
          <a:lstStyle/>
          <a:p>
            <a:pPr marL="0" lvl="0" indent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/>
              <a:t>Recepción</a:t>
            </a:r>
            <a:endParaRPr lang="fr-FR" sz="1700" kern="12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54C3A2-88BC-9A4F-25E3-722D388AECCA}"/>
              </a:ext>
            </a:extLst>
          </p:cNvPr>
          <p:cNvSpPr/>
          <p:nvPr/>
        </p:nvSpPr>
        <p:spPr>
          <a:xfrm>
            <a:off x="1216281" y="3150668"/>
            <a:ext cx="671850" cy="67185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66B6E34D-34DD-0998-10E1-5E103B1C66AD}"/>
              </a:ext>
            </a:extLst>
          </p:cNvPr>
          <p:cNvSpPr/>
          <p:nvPr/>
        </p:nvSpPr>
        <p:spPr>
          <a:xfrm>
            <a:off x="1552206" y="4023070"/>
            <a:ext cx="2227866" cy="671851"/>
          </a:xfrm>
          <a:custGeom>
            <a:avLst/>
            <a:gdLst>
              <a:gd name="connsiteX0" fmla="*/ 0 w 2227865"/>
              <a:gd name="connsiteY0" fmla="*/ 0 h 671850"/>
              <a:gd name="connsiteX1" fmla="*/ 1891940 w 2227865"/>
              <a:gd name="connsiteY1" fmla="*/ 0 h 671850"/>
              <a:gd name="connsiteX2" fmla="*/ 2227865 w 2227865"/>
              <a:gd name="connsiteY2" fmla="*/ 335925 h 671850"/>
              <a:gd name="connsiteX3" fmla="*/ 1891940 w 2227865"/>
              <a:gd name="connsiteY3" fmla="*/ 671850 h 671850"/>
              <a:gd name="connsiteX4" fmla="*/ 0 w 2227865"/>
              <a:gd name="connsiteY4" fmla="*/ 671850 h 671850"/>
              <a:gd name="connsiteX5" fmla="*/ 0 w 2227865"/>
              <a:gd name="connsiteY5" fmla="*/ 0 h 6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65" h="671850">
                <a:moveTo>
                  <a:pt x="2227865" y="671849"/>
                </a:moveTo>
                <a:lnTo>
                  <a:pt x="335925" y="671849"/>
                </a:lnTo>
                <a:lnTo>
                  <a:pt x="0" y="335925"/>
                </a:lnTo>
                <a:lnTo>
                  <a:pt x="335925" y="1"/>
                </a:lnTo>
                <a:lnTo>
                  <a:pt x="2227865" y="1"/>
                </a:lnTo>
                <a:lnTo>
                  <a:pt x="2227865" y="6718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4229" tIns="64771" rIns="120905" bIns="64770" numCol="1" spcCol="1270" anchor="ctr" anchorCtr="0">
            <a:noAutofit/>
          </a:bodyPr>
          <a:lstStyle/>
          <a:p>
            <a:pPr marL="0" lvl="0" indent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/>
              <a:t>Oralidad</a:t>
            </a:r>
            <a:endParaRPr lang="fr-FR" sz="1700" kern="120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38276DE-FB76-19AB-478B-1104040A8463}"/>
              </a:ext>
            </a:extLst>
          </p:cNvPr>
          <p:cNvSpPr/>
          <p:nvPr/>
        </p:nvSpPr>
        <p:spPr>
          <a:xfrm>
            <a:off x="1216281" y="4023071"/>
            <a:ext cx="671850" cy="67185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61E0D4F3-CA38-2339-5591-C5EC756DD1A6}"/>
              </a:ext>
            </a:extLst>
          </p:cNvPr>
          <p:cNvSpPr/>
          <p:nvPr/>
        </p:nvSpPr>
        <p:spPr>
          <a:xfrm>
            <a:off x="1552206" y="4895473"/>
            <a:ext cx="2227865" cy="671851"/>
          </a:xfrm>
          <a:custGeom>
            <a:avLst/>
            <a:gdLst>
              <a:gd name="connsiteX0" fmla="*/ 0 w 2227865"/>
              <a:gd name="connsiteY0" fmla="*/ 0 h 671850"/>
              <a:gd name="connsiteX1" fmla="*/ 1891940 w 2227865"/>
              <a:gd name="connsiteY1" fmla="*/ 0 h 671850"/>
              <a:gd name="connsiteX2" fmla="*/ 2227865 w 2227865"/>
              <a:gd name="connsiteY2" fmla="*/ 335925 h 671850"/>
              <a:gd name="connsiteX3" fmla="*/ 1891940 w 2227865"/>
              <a:gd name="connsiteY3" fmla="*/ 671850 h 671850"/>
              <a:gd name="connsiteX4" fmla="*/ 0 w 2227865"/>
              <a:gd name="connsiteY4" fmla="*/ 671850 h 671850"/>
              <a:gd name="connsiteX5" fmla="*/ 0 w 2227865"/>
              <a:gd name="connsiteY5" fmla="*/ 0 h 6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65" h="671850">
                <a:moveTo>
                  <a:pt x="2227865" y="671849"/>
                </a:moveTo>
                <a:lnTo>
                  <a:pt x="335925" y="671849"/>
                </a:lnTo>
                <a:lnTo>
                  <a:pt x="0" y="335925"/>
                </a:lnTo>
                <a:lnTo>
                  <a:pt x="335925" y="1"/>
                </a:lnTo>
                <a:lnTo>
                  <a:pt x="2227865" y="1"/>
                </a:lnTo>
                <a:lnTo>
                  <a:pt x="2227865" y="6718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4229" tIns="64771" rIns="120904" bIns="64770" numCol="1" spcCol="1270" anchor="ctr" anchorCtr="0">
            <a:noAutofit/>
          </a:bodyPr>
          <a:lstStyle/>
          <a:p>
            <a:pPr marL="0" lvl="0" indent="0" algn="ctr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700" kern="1200" dirty="0" err="1"/>
              <a:t>Creativad</a:t>
            </a:r>
            <a:endParaRPr lang="fr-FR" sz="1700" kern="1200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8295363-7A1F-2653-70BB-563310B2A5D1}"/>
              </a:ext>
            </a:extLst>
          </p:cNvPr>
          <p:cNvSpPr/>
          <p:nvPr/>
        </p:nvSpPr>
        <p:spPr>
          <a:xfrm>
            <a:off x="1216281" y="4895474"/>
            <a:ext cx="671850" cy="67185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D5FF8B3C-7764-3882-347B-B478CC35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7" y="4362189"/>
            <a:ext cx="2628232" cy="226721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6E2ACC6-C2D5-75E7-2590-C61B4DCB677F}"/>
              </a:ext>
            </a:extLst>
          </p:cNvPr>
          <p:cNvGrpSpPr/>
          <p:nvPr/>
        </p:nvGrpSpPr>
        <p:grpSpPr>
          <a:xfrm>
            <a:off x="450758" y="457200"/>
            <a:ext cx="5735018" cy="2971800"/>
            <a:chOff x="352817" y="3219189"/>
            <a:chExt cx="6400800" cy="3200400"/>
          </a:xfrm>
        </p:grpSpPr>
        <p:pic>
          <p:nvPicPr>
            <p:cNvPr id="6" name="Image 5" descr="Une image contenant texte, capture d’écran, Police&#10;&#10;Description générée automatiquement">
              <a:extLst>
                <a:ext uri="{FF2B5EF4-FFF2-40B4-BE49-F238E27FC236}">
                  <a16:creationId xmlns:a16="http://schemas.microsoft.com/office/drawing/2014/main" id="{4744D9CC-2DFB-04B2-99CD-69F8A52D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817" y="3219189"/>
              <a:ext cx="6400800" cy="3200400"/>
            </a:xfrm>
            <a:prstGeom prst="rect">
              <a:avLst/>
            </a:prstGeom>
          </p:spPr>
        </p:pic>
        <p:pic>
          <p:nvPicPr>
            <p:cNvPr id="7" name="Picture 6" descr="Rita Laura Segato">
              <a:extLst>
                <a:ext uri="{FF2B5EF4-FFF2-40B4-BE49-F238E27FC236}">
                  <a16:creationId xmlns:a16="http://schemas.microsoft.com/office/drawing/2014/main" id="{EFE21E70-C803-2B47-C567-05F3104614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9146" y="3908121"/>
              <a:ext cx="1674312" cy="251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 9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61E3EF1-D04A-1AA9-6FE9-5717EEDDD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870" y="457200"/>
            <a:ext cx="5956300" cy="29718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1BC7101-D0D2-E13B-BDEF-502569CF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238" y="1096924"/>
            <a:ext cx="1520004" cy="22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websites\free-power-point-templates\2012\log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texte, diagramme, capture d’écran, Tracé&#10;&#10;Description générée automatiquement">
            <a:extLst>
              <a:ext uri="{FF2B5EF4-FFF2-40B4-BE49-F238E27FC236}">
                <a16:creationId xmlns:a16="http://schemas.microsoft.com/office/drawing/2014/main" id="{D86D3156-F248-C721-1C5F-B199815C7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51" y="23925"/>
            <a:ext cx="8043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Tracé, ligne, capture d’écran&#10;&#10;Description générée automatiquement">
            <a:extLst>
              <a:ext uri="{FF2B5EF4-FFF2-40B4-BE49-F238E27FC236}">
                <a16:creationId xmlns:a16="http://schemas.microsoft.com/office/drawing/2014/main" id="{48C09C6E-71CE-5BEC-9194-96ABA6C08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525" y="-64923"/>
            <a:ext cx="8730641" cy="3700068"/>
          </a:xfrm>
          <a:prstGeom prst="rect">
            <a:avLst/>
          </a:prstGeom>
        </p:spPr>
      </p:pic>
      <p:pic>
        <p:nvPicPr>
          <p:cNvPr id="5" name="Image 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6A8DC3C-C67E-AA2E-C1A0-F0B55A62A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4"/>
          <a:stretch/>
        </p:blipFill>
        <p:spPr>
          <a:xfrm>
            <a:off x="3060525" y="3269293"/>
            <a:ext cx="8730641" cy="3570699"/>
          </a:xfrm>
          <a:prstGeom prst="rect">
            <a:avLst/>
          </a:prstGeom>
        </p:spPr>
      </p:pic>
      <p:pic>
        <p:nvPicPr>
          <p:cNvPr id="9" name="Image 8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BEDE0A7D-B309-CB5E-DD97-58B3D5753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57" y="3635145"/>
            <a:ext cx="2143096" cy="2598678"/>
          </a:xfrm>
          <a:prstGeom prst="rect">
            <a:avLst/>
          </a:prstGeom>
        </p:spPr>
      </p:pic>
      <p:pic>
        <p:nvPicPr>
          <p:cNvPr id="11" name="Image 10" descr="Une image contenant texte, capture d’écran, nombre, logiciel&#10;&#10;Description générée automatiquement">
            <a:extLst>
              <a:ext uri="{FF2B5EF4-FFF2-40B4-BE49-F238E27FC236}">
                <a16:creationId xmlns:a16="http://schemas.microsoft.com/office/drawing/2014/main" id="{509BFF27-4E2A-1765-41D1-8E7AE59AB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57" y="624177"/>
            <a:ext cx="2191881" cy="28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9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apture d’écran, texte, diagramme, Tracé&#10;&#10;Description générée automatiquement">
            <a:extLst>
              <a:ext uri="{FF2B5EF4-FFF2-40B4-BE49-F238E27FC236}">
                <a16:creationId xmlns:a16="http://schemas.microsoft.com/office/drawing/2014/main" id="{6BF3172A-6A49-C0E8-2554-57B8114DE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61" y="1"/>
            <a:ext cx="9920382" cy="3725482"/>
          </a:xfrm>
          <a:prstGeom prst="rect">
            <a:avLst/>
          </a:prstGeom>
        </p:spPr>
      </p:pic>
      <p:pic>
        <p:nvPicPr>
          <p:cNvPr id="15" name="Image 14" descr="Une image contenant capture d’écran, ligne, Tracé, diagramme&#10;&#10;Description générée automatiquement">
            <a:extLst>
              <a:ext uri="{FF2B5EF4-FFF2-40B4-BE49-F238E27FC236}">
                <a16:creationId xmlns:a16="http://schemas.microsoft.com/office/drawing/2014/main" id="{5DAA1C3E-18DC-8884-9BB3-4FFF4A163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7"/>
          <a:stretch/>
        </p:blipFill>
        <p:spPr>
          <a:xfrm>
            <a:off x="1248361" y="3725483"/>
            <a:ext cx="9920382" cy="31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9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texte, Tracé, ligne&#10;&#10;Description générée automatiquement">
            <a:extLst>
              <a:ext uri="{FF2B5EF4-FFF2-40B4-BE49-F238E27FC236}">
                <a16:creationId xmlns:a16="http://schemas.microsoft.com/office/drawing/2014/main" id="{436A3512-2F6B-E504-15AE-BE19B050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8" y="3139808"/>
            <a:ext cx="9797143" cy="3718192"/>
          </a:xfrm>
          <a:prstGeom prst="rect">
            <a:avLst/>
          </a:prstGeom>
        </p:spPr>
      </p:pic>
      <p:pic>
        <p:nvPicPr>
          <p:cNvPr id="7" name="Image 6" descr="Une image contenant capture d’écran, texte, diagramme, ligne&#10;&#10;Description générée automatiquement">
            <a:extLst>
              <a:ext uri="{FF2B5EF4-FFF2-40B4-BE49-F238E27FC236}">
                <a16:creationId xmlns:a16="http://schemas.microsoft.com/office/drawing/2014/main" id="{EC6A4BAE-D1A9-7D9D-71E9-C68BD494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8" y="-162154"/>
            <a:ext cx="9797144" cy="35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7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0B0DA6EC-0F0B-DEBC-71DA-E96FBA133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9" r="-1" b="3010"/>
          <a:stretch/>
        </p:blipFill>
        <p:spPr>
          <a:xfrm>
            <a:off x="5091546" y="619123"/>
            <a:ext cx="7100454" cy="6238874"/>
          </a:xfrm>
          <a:custGeom>
            <a:avLst/>
            <a:gdLst/>
            <a:ahLst/>
            <a:cxnLst/>
            <a:rect l="l" t="t" r="r" b="b"/>
            <a:pathLst>
              <a:path w="7100454" h="6238874">
                <a:moveTo>
                  <a:pt x="5221938" y="783"/>
                </a:moveTo>
                <a:cubicBezTo>
                  <a:pt x="5784158" y="15914"/>
                  <a:pt x="6301398" y="253541"/>
                  <a:pt x="6756828" y="979302"/>
                </a:cubicBezTo>
                <a:cubicBezTo>
                  <a:pt x="6870382" y="1160214"/>
                  <a:pt x="6969391" y="1352970"/>
                  <a:pt x="7057114" y="1554417"/>
                </a:cubicBezTo>
                <a:lnTo>
                  <a:pt x="7100454" y="1659685"/>
                </a:lnTo>
                <a:lnTo>
                  <a:pt x="7100454" y="6238874"/>
                </a:lnTo>
                <a:lnTo>
                  <a:pt x="0" y="6238874"/>
                </a:lnTo>
                <a:lnTo>
                  <a:pt x="14064" y="6003370"/>
                </a:lnTo>
                <a:cubicBezTo>
                  <a:pt x="69537" y="5262783"/>
                  <a:pt x="191580" y="4496548"/>
                  <a:pt x="334789" y="3724830"/>
                </a:cubicBezTo>
                <a:cubicBezTo>
                  <a:pt x="778352" y="1333290"/>
                  <a:pt x="2184944" y="696602"/>
                  <a:pt x="3836378" y="244282"/>
                </a:cubicBezTo>
                <a:cubicBezTo>
                  <a:pt x="4320163" y="111842"/>
                  <a:pt x="4784656" y="-10986"/>
                  <a:pt x="5221938" y="783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A0F8916-44ED-4BA2-B4A8-BFF92E4B4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254705" y="-79298"/>
            <a:ext cx="6064089" cy="78105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3F86E-2CDA-0DE4-23AC-F3DF57AE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Métodos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textométricos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analisis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un traductor</a:t>
            </a:r>
          </a:p>
        </p:txBody>
      </p:sp>
    </p:spTree>
    <p:extLst>
      <p:ext uri="{BB962C8B-B14F-4D97-AF65-F5344CB8AC3E}">
        <p14:creationId xmlns:p14="http://schemas.microsoft.com/office/powerpoint/2010/main" val="170447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4696F-9622-380F-E102-85B491C6D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66" b="35354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33BF6D7-A461-C1EF-7C59-AD076EE5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4108629"/>
            <a:ext cx="4305300" cy="1380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La diffusion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94E75A-B0E7-E3DD-E012-15F986E62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4700" y="5514472"/>
            <a:ext cx="4305300" cy="822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220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Mosaïque des possibles</a:t>
            </a:r>
          </a:p>
        </p:txBody>
      </p:sp>
    </p:spTree>
    <p:extLst>
      <p:ext uri="{BB962C8B-B14F-4D97-AF65-F5344CB8AC3E}">
        <p14:creationId xmlns:p14="http://schemas.microsoft.com/office/powerpoint/2010/main" val="265871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65A5CBD-5BDA-4345-915C-718F0E585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rrière-plan de fumée abstrait">
            <a:extLst>
              <a:ext uri="{FF2B5EF4-FFF2-40B4-BE49-F238E27FC236}">
                <a16:creationId xmlns:a16="http://schemas.microsoft.com/office/drawing/2014/main" id="{56899E8F-51BC-2878-5184-852284C22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6" r="-2" b="23977"/>
          <a:stretch/>
        </p:blipFill>
        <p:spPr>
          <a:xfrm>
            <a:off x="153295" y="10"/>
            <a:ext cx="4200872" cy="1514010"/>
          </a:xfrm>
          <a:custGeom>
            <a:avLst/>
            <a:gdLst/>
            <a:ahLst/>
            <a:cxnLst/>
            <a:rect l="l" t="t" r="r" b="b"/>
            <a:pathLst>
              <a:path w="4200872" h="1514020">
                <a:moveTo>
                  <a:pt x="0" y="0"/>
                </a:moveTo>
                <a:lnTo>
                  <a:pt x="4200872" y="0"/>
                </a:lnTo>
                <a:lnTo>
                  <a:pt x="4142607" y="38563"/>
                </a:lnTo>
                <a:cubicBezTo>
                  <a:pt x="3737231" y="337805"/>
                  <a:pt x="3393114" y="765216"/>
                  <a:pt x="3008795" y="1083181"/>
                </a:cubicBezTo>
                <a:cubicBezTo>
                  <a:pt x="2488592" y="1512793"/>
                  <a:pt x="1827783" y="1891699"/>
                  <a:pt x="709479" y="810018"/>
                </a:cubicBezTo>
                <a:cubicBezTo>
                  <a:pt x="545095" y="651096"/>
                  <a:pt x="379790" y="468540"/>
                  <a:pt x="214372" y="268967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6C7AB4C-8EB9-429F-8A0A-DA31E3C45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440" y="-9980"/>
            <a:ext cx="4226559" cy="1650095"/>
          </a:xfrm>
          <a:custGeom>
            <a:avLst/>
            <a:gdLst>
              <a:gd name="connsiteX0" fmla="*/ 0 w 4200872"/>
              <a:gd name="connsiteY0" fmla="*/ 0 h 1514020"/>
              <a:gd name="connsiteX1" fmla="*/ 4200872 w 4200872"/>
              <a:gd name="connsiteY1" fmla="*/ 0 h 1514020"/>
              <a:gd name="connsiteX2" fmla="*/ 4142607 w 4200872"/>
              <a:gd name="connsiteY2" fmla="*/ 38563 h 1514020"/>
              <a:gd name="connsiteX3" fmla="*/ 3008795 w 4200872"/>
              <a:gd name="connsiteY3" fmla="*/ 1083181 h 1514020"/>
              <a:gd name="connsiteX4" fmla="*/ 709479 w 4200872"/>
              <a:gd name="connsiteY4" fmla="*/ 810018 h 1514020"/>
              <a:gd name="connsiteX5" fmla="*/ 214372 w 4200872"/>
              <a:gd name="connsiteY5" fmla="*/ 268967 h 1514020"/>
              <a:gd name="connsiteX0" fmla="*/ 4111158 w 4111158"/>
              <a:gd name="connsiteY0" fmla="*/ 0 h 1514020"/>
              <a:gd name="connsiteX1" fmla="*/ 4052893 w 4111158"/>
              <a:gd name="connsiteY1" fmla="*/ 38563 h 1514020"/>
              <a:gd name="connsiteX2" fmla="*/ 2919081 w 4111158"/>
              <a:gd name="connsiteY2" fmla="*/ 1083181 h 1514020"/>
              <a:gd name="connsiteX3" fmla="*/ 619765 w 4111158"/>
              <a:gd name="connsiteY3" fmla="*/ 810018 h 1514020"/>
              <a:gd name="connsiteX4" fmla="*/ 124658 w 4111158"/>
              <a:gd name="connsiteY4" fmla="*/ 268967 h 1514020"/>
              <a:gd name="connsiteX5" fmla="*/ 0 w 4111158"/>
              <a:gd name="connsiteY5" fmla="*/ 83899 h 1514020"/>
              <a:gd name="connsiteX0" fmla="*/ 4146758 w 4146758"/>
              <a:gd name="connsiteY0" fmla="*/ 0 h 1514020"/>
              <a:gd name="connsiteX1" fmla="*/ 4088493 w 4146758"/>
              <a:gd name="connsiteY1" fmla="*/ 38563 h 1514020"/>
              <a:gd name="connsiteX2" fmla="*/ 2954681 w 4146758"/>
              <a:gd name="connsiteY2" fmla="*/ 1083181 h 1514020"/>
              <a:gd name="connsiteX3" fmla="*/ 655365 w 4146758"/>
              <a:gd name="connsiteY3" fmla="*/ 810018 h 1514020"/>
              <a:gd name="connsiteX4" fmla="*/ 160258 w 4146758"/>
              <a:gd name="connsiteY4" fmla="*/ 268967 h 1514020"/>
              <a:gd name="connsiteX5" fmla="*/ 0 w 4146758"/>
              <a:gd name="connsiteY5" fmla="*/ 10654 h 151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6758" h="1514020">
                <a:moveTo>
                  <a:pt x="4146758" y="0"/>
                </a:moveTo>
                <a:lnTo>
                  <a:pt x="4088493" y="38563"/>
                </a:lnTo>
                <a:cubicBezTo>
                  <a:pt x="3683117" y="337805"/>
                  <a:pt x="3339000" y="765216"/>
                  <a:pt x="2954681" y="1083181"/>
                </a:cubicBezTo>
                <a:cubicBezTo>
                  <a:pt x="2434478" y="1512793"/>
                  <a:pt x="1773669" y="1891699"/>
                  <a:pt x="655365" y="810018"/>
                </a:cubicBezTo>
                <a:cubicBezTo>
                  <a:pt x="490981" y="651095"/>
                  <a:pt x="325676" y="468539"/>
                  <a:pt x="160258" y="268967"/>
                </a:cubicBezTo>
                <a:cubicBezTo>
                  <a:pt x="88801" y="179311"/>
                  <a:pt x="0" y="10654"/>
                  <a:pt x="0" y="10654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44F71-C274-19BB-01D0-E11554CBB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3" r="1" b="33316"/>
          <a:stretch/>
        </p:blipFill>
        <p:spPr bwMode="auto">
          <a:xfrm>
            <a:off x="2857000" y="5155014"/>
            <a:ext cx="4079327" cy="1702987"/>
          </a:xfrm>
          <a:custGeom>
            <a:avLst/>
            <a:gdLst/>
            <a:ahLst/>
            <a:cxnLst/>
            <a:rect l="l" t="t" r="r" b="b"/>
            <a:pathLst>
              <a:path w="4079327" h="1702987">
                <a:moveTo>
                  <a:pt x="2668820" y="216"/>
                </a:moveTo>
                <a:cubicBezTo>
                  <a:pt x="2917115" y="-4512"/>
                  <a:pt x="3171512" y="68294"/>
                  <a:pt x="3424228" y="259751"/>
                </a:cubicBezTo>
                <a:cubicBezTo>
                  <a:pt x="3862114" y="591140"/>
                  <a:pt x="4103043" y="1191112"/>
                  <a:pt x="4077481" y="1685868"/>
                </a:cubicBezTo>
                <a:lnTo>
                  <a:pt x="4075181" y="1702987"/>
                </a:lnTo>
                <a:lnTo>
                  <a:pt x="0" y="1702987"/>
                </a:lnTo>
                <a:lnTo>
                  <a:pt x="194937" y="1537039"/>
                </a:lnTo>
                <a:cubicBezTo>
                  <a:pt x="454115" y="1321392"/>
                  <a:pt x="717618" y="1110664"/>
                  <a:pt x="981147" y="900227"/>
                </a:cubicBezTo>
                <a:cubicBezTo>
                  <a:pt x="1353036" y="602922"/>
                  <a:pt x="1864664" y="148178"/>
                  <a:pt x="2422848" y="29265"/>
                </a:cubicBezTo>
                <a:cubicBezTo>
                  <a:pt x="2503968" y="11983"/>
                  <a:pt x="2586055" y="1792"/>
                  <a:pt x="2668820" y="21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 descr="Une image contenant texte, habits, Visage humain, affiche&#10;&#10;Description générée automatiquement">
            <a:extLst>
              <a:ext uri="{FF2B5EF4-FFF2-40B4-BE49-F238E27FC236}">
                <a16:creationId xmlns:a16="http://schemas.microsoft.com/office/drawing/2014/main" id="{61F43CA7-EFA8-E678-7CDE-37AA68E2C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81" r="1" b="1"/>
          <a:stretch/>
        </p:blipFill>
        <p:spPr>
          <a:xfrm>
            <a:off x="7608054" y="1"/>
            <a:ext cx="4583947" cy="6131671"/>
          </a:xfrm>
          <a:custGeom>
            <a:avLst/>
            <a:gdLst/>
            <a:ahLst/>
            <a:cxnLst/>
            <a:rect l="l" t="t" r="r" b="b"/>
            <a:pathLst>
              <a:path w="4583947" h="6131671">
                <a:moveTo>
                  <a:pt x="1303111" y="0"/>
                </a:moveTo>
                <a:lnTo>
                  <a:pt x="4583947" y="0"/>
                </a:lnTo>
                <a:lnTo>
                  <a:pt x="4583947" y="4228311"/>
                </a:lnTo>
                <a:lnTo>
                  <a:pt x="4541880" y="4258857"/>
                </a:lnTo>
                <a:cubicBezTo>
                  <a:pt x="4395640" y="4361102"/>
                  <a:pt x="4254237" y="4453840"/>
                  <a:pt x="4128523" y="4540543"/>
                </a:cubicBezTo>
                <a:cubicBezTo>
                  <a:pt x="3416510" y="5032410"/>
                  <a:pt x="2702940" y="5523262"/>
                  <a:pt x="1946719" y="5933430"/>
                </a:cubicBezTo>
                <a:cubicBezTo>
                  <a:pt x="1506382" y="6172525"/>
                  <a:pt x="872113" y="6310628"/>
                  <a:pt x="393090" y="5653230"/>
                </a:cubicBezTo>
                <a:cubicBezTo>
                  <a:pt x="73281" y="5214029"/>
                  <a:pt x="-2478" y="4628756"/>
                  <a:pt x="62" y="4146595"/>
                </a:cubicBezTo>
                <a:cubicBezTo>
                  <a:pt x="8670" y="2518973"/>
                  <a:pt x="544344" y="1015353"/>
                  <a:pt x="1277882" y="32051"/>
                </a:cubicBezTo>
                <a:close/>
              </a:path>
            </a:pathLst>
          </a:custGeom>
        </p:spPr>
      </p:pic>
      <p:sp>
        <p:nvSpPr>
          <p:cNvPr id="39" name="Freeform: Shape 35">
            <a:extLst>
              <a:ext uri="{FF2B5EF4-FFF2-40B4-BE49-F238E27FC236}">
                <a16:creationId xmlns:a16="http://schemas.microsoft.com/office/drawing/2014/main" id="{3C57E80E-9904-485F-9542-31EB48D3C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9075" y="16663"/>
            <a:ext cx="4352924" cy="6092804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4128523 w 4496214"/>
              <a:gd name="connsiteY2" fmla="*/ 3104141 h 4650427"/>
              <a:gd name="connsiteX3" fmla="*/ 3578025 w 4496214"/>
              <a:gd name="connsiteY3" fmla="*/ 3466740 h 4650427"/>
              <a:gd name="connsiteX4" fmla="*/ 1946719 w 4496214"/>
              <a:gd name="connsiteY4" fmla="*/ 4497028 h 4650427"/>
              <a:gd name="connsiteX5" fmla="*/ 393090 w 4496214"/>
              <a:gd name="connsiteY5" fmla="*/ 4216828 h 4650427"/>
              <a:gd name="connsiteX6" fmla="*/ 62 w 4496214"/>
              <a:gd name="connsiteY6" fmla="*/ 2710193 h 4650427"/>
              <a:gd name="connsiteX7" fmla="*/ 513680 w 4496214"/>
              <a:gd name="connsiteY7" fmla="*/ 0 h 4650427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4128523 w 4496214"/>
              <a:gd name="connsiteY2" fmla="*/ 3104141 h 4650427"/>
              <a:gd name="connsiteX3" fmla="*/ 3578025 w 4496214"/>
              <a:gd name="connsiteY3" fmla="*/ 3466740 h 4650427"/>
              <a:gd name="connsiteX4" fmla="*/ 1946719 w 4496214"/>
              <a:gd name="connsiteY4" fmla="*/ 4497028 h 4650427"/>
              <a:gd name="connsiteX5" fmla="*/ 393090 w 4496214"/>
              <a:gd name="connsiteY5" fmla="*/ 4216828 h 4650427"/>
              <a:gd name="connsiteX6" fmla="*/ 62 w 4496214"/>
              <a:gd name="connsiteY6" fmla="*/ 2710193 h 4650427"/>
              <a:gd name="connsiteX7" fmla="*/ 513680 w 4496214"/>
              <a:gd name="connsiteY7" fmla="*/ 0 h 4650427"/>
              <a:gd name="connsiteX0" fmla="*/ 4496214 w 4496214"/>
              <a:gd name="connsiteY0" fmla="*/ 2853699 h 4650427"/>
              <a:gd name="connsiteX1" fmla="*/ 4327504 w 4496214"/>
              <a:gd name="connsiteY1" fmla="*/ 2969126 h 4650427"/>
              <a:gd name="connsiteX2" fmla="*/ 3578025 w 4496214"/>
              <a:gd name="connsiteY2" fmla="*/ 3466740 h 4650427"/>
              <a:gd name="connsiteX3" fmla="*/ 1946719 w 4496214"/>
              <a:gd name="connsiteY3" fmla="*/ 4497028 h 4650427"/>
              <a:gd name="connsiteX4" fmla="*/ 393090 w 4496214"/>
              <a:gd name="connsiteY4" fmla="*/ 4216828 h 4650427"/>
              <a:gd name="connsiteX5" fmla="*/ 62 w 4496214"/>
              <a:gd name="connsiteY5" fmla="*/ 2710193 h 4650427"/>
              <a:gd name="connsiteX6" fmla="*/ 513680 w 4496214"/>
              <a:gd name="connsiteY6" fmla="*/ 0 h 4650427"/>
              <a:gd name="connsiteX0" fmla="*/ 4496214 w 4496214"/>
              <a:gd name="connsiteY0" fmla="*/ 2853699 h 4650427"/>
              <a:gd name="connsiteX1" fmla="*/ 3578025 w 4496214"/>
              <a:gd name="connsiteY1" fmla="*/ 3466740 h 4650427"/>
              <a:gd name="connsiteX2" fmla="*/ 1946719 w 4496214"/>
              <a:gd name="connsiteY2" fmla="*/ 4497028 h 4650427"/>
              <a:gd name="connsiteX3" fmla="*/ 393090 w 4496214"/>
              <a:gd name="connsiteY3" fmla="*/ 4216828 h 4650427"/>
              <a:gd name="connsiteX4" fmla="*/ 62 w 4496214"/>
              <a:gd name="connsiteY4" fmla="*/ 2710193 h 4650427"/>
              <a:gd name="connsiteX5" fmla="*/ 513680 w 4496214"/>
              <a:gd name="connsiteY5" fmla="*/ 0 h 4650427"/>
              <a:gd name="connsiteX0" fmla="*/ 3578025 w 3578025"/>
              <a:gd name="connsiteY0" fmla="*/ 3466740 h 4650427"/>
              <a:gd name="connsiteX1" fmla="*/ 1946719 w 3578025"/>
              <a:gd name="connsiteY1" fmla="*/ 4497028 h 4650427"/>
              <a:gd name="connsiteX2" fmla="*/ 393090 w 3578025"/>
              <a:gd name="connsiteY2" fmla="*/ 4216828 h 4650427"/>
              <a:gd name="connsiteX3" fmla="*/ 62 w 3578025"/>
              <a:gd name="connsiteY3" fmla="*/ 2710193 h 4650427"/>
              <a:gd name="connsiteX4" fmla="*/ 513680 w 3578025"/>
              <a:gd name="connsiteY4" fmla="*/ 0 h 4650427"/>
              <a:gd name="connsiteX0" fmla="*/ 3578025 w 3578025"/>
              <a:gd name="connsiteY0" fmla="*/ 3466740 h 4705670"/>
              <a:gd name="connsiteX1" fmla="*/ 1946719 w 3578025"/>
              <a:gd name="connsiteY1" fmla="*/ 4497028 h 4705670"/>
              <a:gd name="connsiteX2" fmla="*/ 393090 w 3578025"/>
              <a:gd name="connsiteY2" fmla="*/ 4216828 h 4705670"/>
              <a:gd name="connsiteX3" fmla="*/ 62 w 3578025"/>
              <a:gd name="connsiteY3" fmla="*/ 2710193 h 4705670"/>
              <a:gd name="connsiteX4" fmla="*/ 513680 w 3578025"/>
              <a:gd name="connsiteY4" fmla="*/ 0 h 470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8025" h="4705670">
                <a:moveTo>
                  <a:pt x="3578025" y="3466740"/>
                </a:moveTo>
                <a:cubicBezTo>
                  <a:pt x="3034256" y="3810169"/>
                  <a:pt x="2520630" y="4206761"/>
                  <a:pt x="1946719" y="4497028"/>
                </a:cubicBezTo>
                <a:cubicBezTo>
                  <a:pt x="1423184" y="4761816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B6A461-6131-CBDF-5700-75DB88882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1" y="1523999"/>
            <a:ext cx="9905999" cy="2285999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  <a:t>Ser </a:t>
            </a:r>
            <a:r>
              <a:rPr lang="en-US" sz="4400" dirty="0" err="1">
                <a:latin typeface="Baloo" panose="03080902040302020200" pitchFamily="66" charset="77"/>
                <a:cs typeface="Baloo" panose="03080902040302020200" pitchFamily="66" charset="77"/>
              </a:rPr>
              <a:t>traducida</a:t>
            </a:r>
            <a: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  <a:t>: </a:t>
            </a:r>
            <a:b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  <a:t>     </a:t>
            </a:r>
            <a:r>
              <a:rPr lang="en-US" sz="4400" dirty="0" err="1">
                <a:latin typeface="Baloo" panose="03080902040302020200" pitchFamily="66" charset="77"/>
                <a:cs typeface="Baloo" panose="03080902040302020200" pitchFamily="66" charset="77"/>
              </a:rPr>
              <a:t>Cambiar</a:t>
            </a:r>
            <a: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  <a:t> de </a:t>
            </a:r>
            <a:r>
              <a:rPr lang="en-US" sz="4400" dirty="0" err="1">
                <a:latin typeface="Baloo" panose="03080902040302020200" pitchFamily="66" charset="77"/>
                <a:cs typeface="Baloo" panose="03080902040302020200" pitchFamily="66" charset="77"/>
              </a:rPr>
              <a:t>piel</a:t>
            </a:r>
            <a:endParaRPr lang="en-US" sz="4400" dirty="0"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D04719-C202-367B-7E39-71F560D2C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1" y="4571999"/>
            <a:ext cx="9905999" cy="1524000"/>
          </a:xfrm>
        </p:spPr>
        <p:txBody>
          <a:bodyPr>
            <a:normAutofit/>
          </a:bodyPr>
          <a:lstStyle/>
          <a:p>
            <a:pPr algn="l"/>
            <a:endParaRPr lang="fr-FR"/>
          </a:p>
          <a:p>
            <a:pPr algn="l"/>
            <a:r>
              <a:rPr lang="fr-FR"/>
              <a:t>Rita Laura Segato</a:t>
            </a:r>
          </a:p>
        </p:txBody>
      </p:sp>
    </p:spTree>
    <p:extLst>
      <p:ext uri="{BB962C8B-B14F-4D97-AF65-F5344CB8AC3E}">
        <p14:creationId xmlns:p14="http://schemas.microsoft.com/office/powerpoint/2010/main" val="3232238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BA2E71-8E5C-44AF-80E2-34A649FA5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0368F0-DEE4-42C8-A456-3D935D44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5639"/>
            <a:ext cx="5210175" cy="5022362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Visage humain, habits, capture d’écran&#10;&#10;Description générée automatiquement">
            <a:extLst>
              <a:ext uri="{FF2B5EF4-FFF2-40B4-BE49-F238E27FC236}">
                <a16:creationId xmlns:a16="http://schemas.microsoft.com/office/drawing/2014/main" id="{A36D34F8-6750-7589-A314-682E8800D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36" b="7514"/>
          <a:stretch/>
        </p:blipFill>
        <p:spPr>
          <a:xfrm>
            <a:off x="762001" y="762000"/>
            <a:ext cx="10667999" cy="5333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0291AF-A97E-4C43-A763-5023B143C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491236" y="-614912"/>
            <a:ext cx="1085853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48800F-1911-4388-AEF0-087CD49D1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419349"/>
            <a:ext cx="1028700" cy="4438651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rgbClr val="F1C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5" name="Image 4" descr="Une image contenant texte, Visage humain, habits, capture d’écran&#10;&#10;Description générée automatiquement">
            <a:extLst>
              <a:ext uri="{FF2B5EF4-FFF2-40B4-BE49-F238E27FC236}">
                <a16:creationId xmlns:a16="http://schemas.microsoft.com/office/drawing/2014/main" id="{2A817B6C-B592-E448-6BA9-6A12479D2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46" b="71606"/>
          <a:stretch/>
        </p:blipFill>
        <p:spPr>
          <a:xfrm>
            <a:off x="3559771" y="1594541"/>
            <a:ext cx="4824807" cy="16496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8E602E-0760-500A-39C0-041BCDC13C23}"/>
              </a:ext>
            </a:extLst>
          </p:cNvPr>
          <p:cNvSpPr txBox="1"/>
          <p:nvPr/>
        </p:nvSpPr>
        <p:spPr>
          <a:xfrm>
            <a:off x="8686800" y="3764261"/>
            <a:ext cx="3124200" cy="2585323"/>
          </a:xfrm>
          <a:prstGeom prst="rect">
            <a:avLst/>
          </a:prstGeom>
          <a:solidFill>
            <a:schemeClr val="accent6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Alicia </a:t>
            </a:r>
            <a:r>
              <a:rPr lang="fr-FR" dirty="0" err="1"/>
              <a:t>Rinaldy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Doctora</a:t>
            </a:r>
            <a:r>
              <a:rPr lang="fr-FR" dirty="0"/>
              <a:t> en </a:t>
            </a:r>
            <a:r>
              <a:rPr lang="fr-FR" dirty="0" err="1"/>
              <a:t>sociología</a:t>
            </a:r>
            <a:r>
              <a:rPr lang="fr-FR" dirty="0"/>
              <a:t> (IHEAL, Sorbonne Nouvelle)</a:t>
            </a:r>
          </a:p>
          <a:p>
            <a:endParaRPr lang="fr-FR" dirty="0"/>
          </a:p>
          <a:p>
            <a:r>
              <a:rPr lang="fr-FR" dirty="0" err="1"/>
              <a:t>Profesora</a:t>
            </a:r>
            <a:r>
              <a:rPr lang="fr-FR" dirty="0"/>
              <a:t> en un </a:t>
            </a:r>
            <a:r>
              <a:rPr lang="fr-FR" dirty="0" err="1"/>
              <a:t>instituto</a:t>
            </a:r>
            <a:r>
              <a:rPr lang="fr-FR" dirty="0"/>
              <a:t> de Saint-Denis </a:t>
            </a:r>
            <a:r>
              <a:rPr lang="fr-FR" dirty="0" err="1"/>
              <a:t>donde</a:t>
            </a:r>
            <a:r>
              <a:rPr lang="fr-FR" dirty="0"/>
              <a:t> </a:t>
            </a:r>
            <a:r>
              <a:rPr lang="fr-FR" dirty="0" err="1"/>
              <a:t>imparte</a:t>
            </a:r>
            <a:r>
              <a:rPr lang="fr-FR" dirty="0"/>
              <a:t> clases de </a:t>
            </a:r>
            <a:r>
              <a:rPr lang="fr-FR" dirty="0" err="1"/>
              <a:t>ciencias</a:t>
            </a:r>
            <a:r>
              <a:rPr lang="fr-FR" dirty="0"/>
              <a:t> </a:t>
            </a:r>
            <a:r>
              <a:rPr lang="fr-FR" dirty="0" err="1"/>
              <a:t>económicas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885796-3683-2FC4-D2B9-B318104D92E4}"/>
              </a:ext>
            </a:extLst>
          </p:cNvPr>
          <p:cNvSpPr txBox="1"/>
          <p:nvPr/>
        </p:nvSpPr>
        <p:spPr>
          <a:xfrm>
            <a:off x="762001" y="272119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Rebeliones académicas y escolares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089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21A32728-C5F7-449E-8F69-191DD1BC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D3DDA301-9E75-B34B-4A83-DE125015C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9" r="-1" b="45021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28F539D3-3C02-4EDE-8291-375F97A2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925">
            <a:off x="7129332" y="1277529"/>
            <a:ext cx="5553331" cy="4302939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EE886B-C3BF-19A4-2C92-37FC10FB7F9B}"/>
              </a:ext>
            </a:extLst>
          </p:cNvPr>
          <p:cNvSpPr txBox="1"/>
          <p:nvPr/>
        </p:nvSpPr>
        <p:spPr>
          <a:xfrm>
            <a:off x="10195948" y="5253926"/>
            <a:ext cx="19960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Difusión </a:t>
            </a:r>
          </a:p>
          <a:p>
            <a:pPr algn="r"/>
            <a:r>
              <a:rPr lang="en-US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virtual desde </a:t>
            </a:r>
          </a:p>
          <a:p>
            <a:pPr algn="r"/>
            <a:r>
              <a:rPr lang="en-US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los centros de </a:t>
            </a:r>
          </a:p>
          <a:p>
            <a:pPr algn="r"/>
            <a:r>
              <a:rPr lang="en-US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la producción de colonialidad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24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1A32728-C5F7-449E-8F69-191DD1BC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22AA106F-C132-3E65-1B9D-DEE0EBB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60" b="22013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F539D3-3C02-4EDE-8291-375F97A2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925">
            <a:off x="7129332" y="1277529"/>
            <a:ext cx="5553331" cy="4302939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019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" name="Image 5" descr="Une image contenant texte, capture d’écran, Visage humain&#10;&#10;Description générée automatiquement">
            <a:extLst>
              <a:ext uri="{FF2B5EF4-FFF2-40B4-BE49-F238E27FC236}">
                <a16:creationId xmlns:a16="http://schemas.microsoft.com/office/drawing/2014/main" id="{9C2D9C57-C26D-02A4-7485-64D6D4014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80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D8FC7E-742C-4B53-B6FF-F19F8EDA2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1928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2573E3-FC6F-41F3-2D83-617358D6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8" y="-166095"/>
            <a:ext cx="5555161" cy="9602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Formación</a:t>
            </a:r>
            <a:r>
              <a:rPr lang="en-US" sz="4400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  <a:r>
              <a:rPr lang="en-US" sz="4400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docente</a:t>
            </a:r>
            <a:endParaRPr lang="en-US" sz="4400" kern="1200" dirty="0">
              <a:solidFill>
                <a:schemeClr val="accent6">
                  <a:lumMod val="20000"/>
                  <a:lumOff val="80000"/>
                </a:schemeClr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98D3DD-23B7-41EE-9021-C8F9A8E2C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072688-BFC7-4FE8-A45E-B3C63CBB9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3002ED9-43C6-4BA8-8941-9AFCB04E4D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B09750-C9B1-40CE-AB9B-FEB308A1F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4C2B1-BF69-8FA6-385B-9B7E92A1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061" y="-43911"/>
            <a:ext cx="3810000" cy="1524002"/>
          </a:xfrm>
        </p:spPr>
        <p:txBody>
          <a:bodyPr/>
          <a:lstStyle/>
          <a:p>
            <a:r>
              <a:rPr lang="en-US" sz="3200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Formación docente</a:t>
            </a:r>
            <a:br>
              <a:rPr lang="en-US" sz="3200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endParaRPr lang="en-US" noProof="1"/>
          </a:p>
        </p:txBody>
      </p:sp>
      <p:pic>
        <p:nvPicPr>
          <p:cNvPr id="6" name="Espace réservé du contenu 5" descr="Une image contenant texte, capture d’écran, graphisme&#10;&#10;Description générée automatiquement">
            <a:extLst>
              <a:ext uri="{FF2B5EF4-FFF2-40B4-BE49-F238E27FC236}">
                <a16:creationId xmlns:a16="http://schemas.microsoft.com/office/drawing/2014/main" id="{256CFA2C-61DF-2958-A44D-6CB790DC5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80" y="447629"/>
            <a:ext cx="5943112" cy="6268302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029A541-A619-4D89-2060-16BEB01A3A7C}"/>
              </a:ext>
            </a:extLst>
          </p:cNvPr>
          <p:cNvSpPr txBox="1">
            <a:spLocks/>
          </p:cNvSpPr>
          <p:nvPr/>
        </p:nvSpPr>
        <p:spPr>
          <a:xfrm>
            <a:off x="115758" y="-166095"/>
            <a:ext cx="5555161" cy="9602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CF095BB-797E-00F5-76D6-B1AFB65FE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2"/>
          <a:stretch/>
        </p:blipFill>
        <p:spPr>
          <a:xfrm>
            <a:off x="6068220" y="418454"/>
            <a:ext cx="5784474" cy="6273450"/>
          </a:xfrm>
          <a:prstGeom prst="rect">
            <a:avLst/>
          </a:prstGeom>
        </p:spPr>
      </p:pic>
      <p:pic>
        <p:nvPicPr>
          <p:cNvPr id="11" name="Image 10" descr="Une image contenant texte, Polic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F8355C2B-8E4F-CBB4-2764-E93F7CD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457" y="6111747"/>
            <a:ext cx="1908226" cy="58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10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capture d’écran, carte de visite, Police&#10;&#10;Description générée automatiquement">
            <a:extLst>
              <a:ext uri="{FF2B5EF4-FFF2-40B4-BE49-F238E27FC236}">
                <a16:creationId xmlns:a16="http://schemas.microsoft.com/office/drawing/2014/main" id="{5A337241-4CE5-5173-BDD2-6523DBA08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5" r="31541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08EB24-6A68-22D0-12B9-8BF3E7035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246" y="2256746"/>
            <a:ext cx="6099062" cy="377362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Proyecto de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libro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financiado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por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Centro Borelli, U ENS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Saclay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colaboración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el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CEIIBA de Toulouse. </a:t>
            </a:r>
          </a:p>
          <a:p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Traducción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 bell hooks, Silvia Rivera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Cusiquanqui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, Catherine Walsh</a:t>
            </a:r>
          </a:p>
          <a:p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Ensayo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D’Antigone aux </a:t>
            </a:r>
            <a:r>
              <a:rPr lang="fr-FR" i="1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a-normaux</a:t>
            </a: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La masculinité comme question éducative et politique, Susanna </a:t>
            </a:r>
            <a:r>
              <a:rPr lang="fr-FR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Mantioni</a:t>
            </a:r>
            <a:endParaRPr lang="fr-FR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</a:t>
            </a:r>
            <a:r>
              <a:rPr lang="it-IT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cre</a:t>
            </a:r>
            <a:r>
              <a:rPr lang="it-IT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́</a:t>
            </a:r>
            <a:r>
              <a:rPr lang="fr-FR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ation</a:t>
            </a: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</a:t>
            </a:r>
            <a:r>
              <a:rPr lang="it-IT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́â</a:t>
            </a:r>
            <a:r>
              <a:rPr lang="fr-FR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trale</a:t>
            </a: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comme </a:t>
            </a:r>
            <a:r>
              <a:rPr lang="fr-FR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</a:t>
            </a:r>
            <a:r>
              <a:rPr lang="it-IT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́</a:t>
            </a:r>
            <a:r>
              <a:rPr lang="fr-FR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dagogie</a:t>
            </a: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de l</a:t>
            </a:r>
            <a:r>
              <a:rPr lang="it-IT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’é</a:t>
            </a: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mancipation, Céline Nogueira,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Quel est le genre du nouveau programme du lycée en histoire des mathématiques, Pierre Saurel</a:t>
            </a:r>
          </a:p>
          <a:p>
            <a:endParaRPr lang="fr-FR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68BEB8-EBCC-EB93-1747-DA77C7B5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6" y="388683"/>
            <a:ext cx="5334000" cy="1524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Producción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editorial </a:t>
            </a:r>
            <a:r>
              <a:rPr lang="en-U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transdisciplinaria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  <a:br>
              <a:rPr lang="en-US" dirty="0">
                <a:latin typeface="Baloo" panose="03080902040302020200" pitchFamily="66" charset="77"/>
                <a:cs typeface="Baloo" panose="03080902040302020200" pitchFamily="66" charset="77"/>
              </a:rPr>
            </a:br>
            <a:br>
              <a:rPr lang="en-US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dirty="0" err="1">
                <a:latin typeface="Baloo" panose="03080902040302020200" pitchFamily="66" charset="77"/>
                <a:cs typeface="Baloo" panose="03080902040302020200" pitchFamily="66" charset="77"/>
              </a:rPr>
              <a:t>Educación</a:t>
            </a:r>
            <a:r>
              <a:rPr lang="en-US" dirty="0">
                <a:latin typeface="Baloo" panose="03080902040302020200" pitchFamily="66" charset="77"/>
                <a:cs typeface="Baloo" panose="03080902040302020200" pitchFamily="66" charset="77"/>
              </a:rPr>
              <a:t> y </a:t>
            </a:r>
            <a:r>
              <a:rPr lang="en-US" dirty="0" err="1">
                <a:latin typeface="Baloo" panose="03080902040302020200" pitchFamily="66" charset="77"/>
                <a:cs typeface="Baloo" panose="03080902040302020200" pitchFamily="66" charset="77"/>
              </a:rPr>
              <a:t>emancipación</a:t>
            </a:r>
            <a:endParaRPr lang="en-US" dirty="0"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2043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519A64-A88F-7CA9-4325-10697B62C1B6}"/>
              </a:ext>
            </a:extLst>
          </p:cNvPr>
          <p:cNvSpPr txBox="1">
            <a:spLocks/>
          </p:cNvSpPr>
          <p:nvPr/>
        </p:nvSpPr>
        <p:spPr>
          <a:xfrm>
            <a:off x="1013470" y="4652297"/>
            <a:ext cx="10822130" cy="1001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>
                <a:solidFill>
                  <a:schemeClr val="accent6">
                    <a:lumMod val="20000"/>
                    <a:lumOff val="80000"/>
                  </a:schemeClr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Semin/acción e(sté)tica</a:t>
            </a:r>
          </a:p>
          <a:p>
            <a:endParaRPr lang="en-US" noProof="1">
              <a:latin typeface="Baloo" panose="03080902040302020200" pitchFamily="66" charset="77"/>
              <a:cs typeface="Baloo" panose="03080902040302020200" pitchFamily="66" charset="77"/>
            </a:endParaRPr>
          </a:p>
          <a:p>
            <a:r>
              <a:rPr lang="en-US" noProof="1">
                <a:latin typeface="Baloo" panose="03080902040302020200" pitchFamily="66" charset="77"/>
                <a:cs typeface="Baloo" panose="03080902040302020200" pitchFamily="66" charset="77"/>
              </a:rPr>
              <a:t>de circulación del pensamiento segatiano entorno a la noción de </a:t>
            </a:r>
            <a:r>
              <a:rPr lang="en-US" noProof="1">
                <a:solidFill>
                  <a:schemeClr val="accent2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cartografía</a:t>
            </a:r>
          </a:p>
        </p:txBody>
      </p:sp>
      <p:pic>
        <p:nvPicPr>
          <p:cNvPr id="4" name="Image 3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B837EC9E-25FA-94DE-D2D7-A395EFF5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535" y="199696"/>
            <a:ext cx="2425987" cy="3429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C2F0AE-2AE5-0016-FB8F-A00EA9020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40" r="22701"/>
          <a:stretch/>
        </p:blipFill>
        <p:spPr>
          <a:xfrm>
            <a:off x="3775706" y="199696"/>
            <a:ext cx="2412124" cy="3429000"/>
          </a:xfrm>
          <a:prstGeom prst="rect">
            <a:avLst/>
          </a:prstGeom>
        </p:spPr>
      </p:pic>
      <p:pic>
        <p:nvPicPr>
          <p:cNvPr id="10" name="Image 9" descr="Une image contenant texte, capture d’écran, affiche, graphisme&#10;&#10;Description générée automatiquement">
            <a:extLst>
              <a:ext uri="{FF2B5EF4-FFF2-40B4-BE49-F238E27FC236}">
                <a16:creationId xmlns:a16="http://schemas.microsoft.com/office/drawing/2014/main" id="{826C5F9B-0FF9-5BFB-FB13-C6B1BE36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895" y="173421"/>
            <a:ext cx="2423106" cy="3429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9D42D55-3BE8-9E75-E399-98CC323A5F42}"/>
              </a:ext>
            </a:extLst>
          </p:cNvPr>
          <p:cNvSpPr txBox="1">
            <a:spLocks/>
          </p:cNvSpPr>
          <p:nvPr/>
        </p:nvSpPr>
        <p:spPr>
          <a:xfrm>
            <a:off x="9033641" y="70945"/>
            <a:ext cx="3075174" cy="368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Carlos Correa Ángulo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Carla Lois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Cecilia Salinas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Claudia Ivette Pedraza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Ernesto de Carvalho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Horacio Zabala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Irene Depetris Chauvin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Mara Viveros Vigoya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Matías Atuel Rodríguez 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Pierre Saurel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Tatiana Percero</a:t>
            </a:r>
          </a:p>
          <a:p>
            <a:r>
              <a:rPr lang="en-US" sz="2000" noProof="1">
                <a:solidFill>
                  <a:srgbClr val="0070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Walter Mignolo  … / ….</a:t>
            </a:r>
          </a:p>
        </p:txBody>
      </p:sp>
    </p:spTree>
    <p:extLst>
      <p:ext uri="{BB962C8B-B14F-4D97-AF65-F5344CB8AC3E}">
        <p14:creationId xmlns:p14="http://schemas.microsoft.com/office/powerpoint/2010/main" val="34601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6DB096-CDFD-F6E9-7B07-0A2DD5CB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715" y="2099662"/>
            <a:ext cx="7179378" cy="39285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¿La </a:t>
            </a:r>
            <a:r>
              <a:rPr lang="en-US" kern="1200" dirty="0" err="1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maternidad</a:t>
            </a:r>
            <a:r>
              <a:rPr lang="en-US" kern="1200" dirty="0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es </a:t>
            </a:r>
            <a:r>
              <a:rPr lang="en-US" kern="1200" dirty="0" err="1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política</a:t>
            </a:r>
            <a:r>
              <a:rPr lang="en-US" kern="1200" dirty="0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o </a:t>
            </a:r>
            <a:r>
              <a:rPr lang="en-US" kern="1200" dirty="0" err="1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maternar</a:t>
            </a:r>
            <a:r>
              <a:rPr lang="en-US" kern="1200" dirty="0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es </a:t>
            </a:r>
            <a:r>
              <a:rPr lang="en-US" kern="1200" dirty="0" err="1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político</a:t>
            </a:r>
            <a:r>
              <a:rPr lang="en-US" kern="1200" dirty="0">
                <a:solidFill>
                  <a:schemeClr val="tx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?</a:t>
            </a:r>
          </a:p>
        </p:txBody>
      </p:sp>
      <p:pic>
        <p:nvPicPr>
          <p:cNvPr id="5" name="Espace réservé du contenu 4" descr="Une image contenant chaussures, plein air, habits, rue&#10;&#10;Description générée automatiquement">
            <a:extLst>
              <a:ext uri="{FF2B5EF4-FFF2-40B4-BE49-F238E27FC236}">
                <a16:creationId xmlns:a16="http://schemas.microsoft.com/office/drawing/2014/main" id="{6A9C1080-8EE1-7B8D-6F3B-0F7EBB6C7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873" r="-2" b="-2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47A9921-6509-49C2-BEBF-924F2806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983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2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7" name="Freeform: Shape 2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8" name="Freeform: Shape 2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9" name="Rectangle 27">
            <a:extLst>
              <a:ext uri="{FF2B5EF4-FFF2-40B4-BE49-F238E27FC236}">
                <a16:creationId xmlns:a16="http://schemas.microsoft.com/office/drawing/2014/main" id="{6F9A986B-0B05-431F-B526-0C837404E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document, lettre, Police&#10;&#10;Description générée automatiquement">
            <a:extLst>
              <a:ext uri="{FF2B5EF4-FFF2-40B4-BE49-F238E27FC236}">
                <a16:creationId xmlns:a16="http://schemas.microsoft.com/office/drawing/2014/main" id="{9F8AA1D4-F975-A3DA-D95A-91C33F6E6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5" b="11208"/>
          <a:stretch/>
        </p:blipFill>
        <p:spPr>
          <a:xfrm>
            <a:off x="20" y="10"/>
            <a:ext cx="11830026" cy="6155382"/>
          </a:xfrm>
          <a:custGeom>
            <a:avLst/>
            <a:gdLst/>
            <a:ahLst/>
            <a:cxnLst/>
            <a:rect l="l" t="t" r="r" b="b"/>
            <a:pathLst>
              <a:path w="11830046" h="6155392">
                <a:moveTo>
                  <a:pt x="0" y="0"/>
                </a:moveTo>
                <a:lnTo>
                  <a:pt x="11518149" y="0"/>
                </a:lnTo>
                <a:lnTo>
                  <a:pt x="11638275" y="361404"/>
                </a:lnTo>
                <a:cubicBezTo>
                  <a:pt x="11780780" y="778729"/>
                  <a:pt x="11840345" y="1164721"/>
                  <a:pt x="11828603" y="1523755"/>
                </a:cubicBezTo>
                <a:cubicBezTo>
                  <a:pt x="11821557" y="1739177"/>
                  <a:pt x="11788839" y="1944894"/>
                  <a:pt x="11732961" y="2141850"/>
                </a:cubicBezTo>
                <a:cubicBezTo>
                  <a:pt x="11509600" y="2929364"/>
                  <a:pt x="10915622" y="3576041"/>
                  <a:pt x="10111213" y="4140062"/>
                </a:cubicBezTo>
                <a:cubicBezTo>
                  <a:pt x="9306800" y="4704080"/>
                  <a:pt x="8291952" y="5185442"/>
                  <a:pt x="7226860" y="5642327"/>
                </a:cubicBezTo>
                <a:cubicBezTo>
                  <a:pt x="4751605" y="6704427"/>
                  <a:pt x="2648139" y="5951083"/>
                  <a:pt x="422679" y="4891481"/>
                </a:cubicBezTo>
                <a:lnTo>
                  <a:pt x="0" y="4687206"/>
                </a:lnTo>
                <a:close/>
              </a:path>
            </a:pathLst>
          </a:custGeom>
        </p:spPr>
      </p:pic>
      <p:sp>
        <p:nvSpPr>
          <p:cNvPr id="40" name="Freeform: Shape 29">
            <a:extLst>
              <a:ext uri="{FF2B5EF4-FFF2-40B4-BE49-F238E27FC236}">
                <a16:creationId xmlns:a16="http://schemas.microsoft.com/office/drawing/2014/main" id="{9FDB4A90-444F-4FED-A1DB-1CEBA12DA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57173" y="-2857173"/>
            <a:ext cx="6255871" cy="11970217"/>
          </a:xfrm>
          <a:custGeom>
            <a:avLst/>
            <a:gdLst>
              <a:gd name="connsiteX0" fmla="*/ 0 w 6255871"/>
              <a:gd name="connsiteY0" fmla="*/ 11970217 h 11970217"/>
              <a:gd name="connsiteX1" fmla="*/ 0 w 6255871"/>
              <a:gd name="connsiteY1" fmla="*/ 0 h 11970217"/>
              <a:gd name="connsiteX2" fmla="*/ 282783 w 6255871"/>
              <a:gd name="connsiteY2" fmla="*/ 19665 h 11970217"/>
              <a:gd name="connsiteX3" fmla="*/ 700936 w 6255871"/>
              <a:gd name="connsiteY3" fmla="*/ 87821 h 11970217"/>
              <a:gd name="connsiteX4" fmla="*/ 3466557 w 6255871"/>
              <a:gd name="connsiteY4" fmla="*/ 1759189 h 11970217"/>
              <a:gd name="connsiteX5" fmla="*/ 5545764 w 6255871"/>
              <a:gd name="connsiteY5" fmla="*/ 4731792 h 11970217"/>
              <a:gd name="connsiteX6" fmla="*/ 4506557 w 6255871"/>
              <a:gd name="connsiteY6" fmla="*/ 11744154 h 11970217"/>
              <a:gd name="connsiteX7" fmla="*/ 4359834 w 6255871"/>
              <a:gd name="connsiteY7" fmla="*/ 11970217 h 11970217"/>
              <a:gd name="connsiteX0" fmla="*/ 0 w 6255871"/>
              <a:gd name="connsiteY0" fmla="*/ 0 h 12061657"/>
              <a:gd name="connsiteX1" fmla="*/ 282783 w 6255871"/>
              <a:gd name="connsiteY1" fmla="*/ 19665 h 12061657"/>
              <a:gd name="connsiteX2" fmla="*/ 700936 w 6255871"/>
              <a:gd name="connsiteY2" fmla="*/ 87821 h 12061657"/>
              <a:gd name="connsiteX3" fmla="*/ 3466557 w 6255871"/>
              <a:gd name="connsiteY3" fmla="*/ 1759189 h 12061657"/>
              <a:gd name="connsiteX4" fmla="*/ 5545764 w 6255871"/>
              <a:gd name="connsiteY4" fmla="*/ 4731792 h 12061657"/>
              <a:gd name="connsiteX5" fmla="*/ 4506557 w 6255871"/>
              <a:gd name="connsiteY5" fmla="*/ 11744154 h 12061657"/>
              <a:gd name="connsiteX6" fmla="*/ 4359834 w 6255871"/>
              <a:gd name="connsiteY6" fmla="*/ 11970217 h 12061657"/>
              <a:gd name="connsiteX7" fmla="*/ 91440 w 6255871"/>
              <a:gd name="connsiteY7" fmla="*/ 12061657 h 12061657"/>
              <a:gd name="connsiteX0" fmla="*/ 0 w 6255871"/>
              <a:gd name="connsiteY0" fmla="*/ 0 h 11970217"/>
              <a:gd name="connsiteX1" fmla="*/ 282783 w 6255871"/>
              <a:gd name="connsiteY1" fmla="*/ 19665 h 11970217"/>
              <a:gd name="connsiteX2" fmla="*/ 700936 w 6255871"/>
              <a:gd name="connsiteY2" fmla="*/ 87821 h 11970217"/>
              <a:gd name="connsiteX3" fmla="*/ 3466557 w 6255871"/>
              <a:gd name="connsiteY3" fmla="*/ 1759189 h 11970217"/>
              <a:gd name="connsiteX4" fmla="*/ 5545764 w 6255871"/>
              <a:gd name="connsiteY4" fmla="*/ 4731792 h 11970217"/>
              <a:gd name="connsiteX5" fmla="*/ 4506557 w 6255871"/>
              <a:gd name="connsiteY5" fmla="*/ 11744154 h 11970217"/>
              <a:gd name="connsiteX6" fmla="*/ 4359834 w 6255871"/>
              <a:gd name="connsiteY6" fmla="*/ 11970217 h 119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5871" h="11970217">
                <a:moveTo>
                  <a:pt x="0" y="0"/>
                </a:moveTo>
                <a:lnTo>
                  <a:pt x="282783" y="19665"/>
                </a:lnTo>
                <a:cubicBezTo>
                  <a:pt x="425307" y="36201"/>
                  <a:pt x="564637" y="59028"/>
                  <a:pt x="700936" y="87821"/>
                </a:cubicBezTo>
                <a:cubicBezTo>
                  <a:pt x="1790894" y="318016"/>
                  <a:pt x="2685925" y="930167"/>
                  <a:pt x="3466557" y="1759189"/>
                </a:cubicBezTo>
                <a:cubicBezTo>
                  <a:pt x="4247185" y="2588214"/>
                  <a:pt x="4913414" y="3634112"/>
                  <a:pt x="5545764" y="4731792"/>
                </a:cubicBezTo>
                <a:cubicBezTo>
                  <a:pt x="7015762" y="7282780"/>
                  <a:pt x="5973097" y="9450603"/>
                  <a:pt x="4506557" y="11744154"/>
                </a:cubicBezTo>
                <a:lnTo>
                  <a:pt x="4359834" y="11970217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1" name="Freeform: Shape 31">
            <a:extLst>
              <a:ext uri="{FF2B5EF4-FFF2-40B4-BE49-F238E27FC236}">
                <a16:creationId xmlns:a16="http://schemas.microsoft.com/office/drawing/2014/main" id="{B5C6ED4A-1DC0-4DF6-9DE2-AF07AA3E6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8298" y="5135374"/>
            <a:ext cx="2933701" cy="1722625"/>
          </a:xfrm>
          <a:custGeom>
            <a:avLst/>
            <a:gdLst>
              <a:gd name="connsiteX0" fmla="*/ 1162193 w 4337539"/>
              <a:gd name="connsiteY0" fmla="*/ 710 h 5817436"/>
              <a:gd name="connsiteX1" fmla="*/ 1585945 w 4337539"/>
              <a:gd name="connsiteY1" fmla="*/ 47742 h 5817436"/>
              <a:gd name="connsiteX2" fmla="*/ 2955874 w 4337539"/>
              <a:gd name="connsiteY2" fmla="*/ 845238 h 5817436"/>
              <a:gd name="connsiteX3" fmla="*/ 3985793 w 4337539"/>
              <a:gd name="connsiteY3" fmla="*/ 2263621 h 5817436"/>
              <a:gd name="connsiteX4" fmla="*/ 3471030 w 4337539"/>
              <a:gd name="connsiteY4" fmla="*/ 5609583 h 5817436"/>
              <a:gd name="connsiteX5" fmla="*/ 3330983 w 4337539"/>
              <a:gd name="connsiteY5" fmla="*/ 5817436 h 5817436"/>
              <a:gd name="connsiteX6" fmla="*/ 0 w 4337539"/>
              <a:gd name="connsiteY6" fmla="*/ 5817436 h 5817436"/>
              <a:gd name="connsiteX7" fmla="*/ 0 w 4337539"/>
              <a:gd name="connsiteY7" fmla="*/ 181400 h 5817436"/>
              <a:gd name="connsiteX8" fmla="*/ 365311 w 4337539"/>
              <a:gd name="connsiteY8" fmla="*/ 94304 h 5817436"/>
              <a:gd name="connsiteX9" fmla="*/ 1162193 w 4337539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7539" h="5817436">
                <a:moveTo>
                  <a:pt x="1162193" y="710"/>
                </a:moveTo>
                <a:cubicBezTo>
                  <a:pt x="1309881" y="4175"/>
                  <a:pt x="1450916" y="20264"/>
                  <a:pt x="1585945" y="47742"/>
                </a:cubicBezTo>
                <a:cubicBezTo>
                  <a:pt x="2125847" y="157580"/>
                  <a:pt x="2569194" y="449669"/>
                  <a:pt x="2955874" y="845238"/>
                </a:cubicBezTo>
                <a:cubicBezTo>
                  <a:pt x="3342552" y="1240809"/>
                  <a:pt x="3672563" y="1739861"/>
                  <a:pt x="3985793" y="2263621"/>
                </a:cubicBezTo>
                <a:cubicBezTo>
                  <a:pt x="4713945" y="3480830"/>
                  <a:pt x="4197469" y="4515211"/>
                  <a:pt x="3471030" y="5609583"/>
                </a:cubicBezTo>
                <a:lnTo>
                  <a:pt x="3330983" y="5817436"/>
                </a:lnTo>
                <a:lnTo>
                  <a:pt x="0" y="5817436"/>
                </a:lnTo>
                <a:lnTo>
                  <a:pt x="0" y="181400"/>
                </a:lnTo>
                <a:lnTo>
                  <a:pt x="365311" y="94304"/>
                </a:lnTo>
                <a:cubicBezTo>
                  <a:pt x="651420" y="24227"/>
                  <a:pt x="916047" y="-5064"/>
                  <a:pt x="1162193" y="7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2" name="Freeform: Shape 33">
            <a:extLst>
              <a:ext uri="{FF2B5EF4-FFF2-40B4-BE49-F238E27FC236}">
                <a16:creationId xmlns:a16="http://schemas.microsoft.com/office/drawing/2014/main" id="{26F81B3C-E32B-45E2-94F5-55BBCB49B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405496" y="4933950"/>
            <a:ext cx="2786503" cy="1924048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AF1F9-2971-97DC-38A1-025E65C87A58}"/>
              </a:ext>
            </a:extLst>
          </p:cNvPr>
          <p:cNvSpPr/>
          <p:nvPr/>
        </p:nvSpPr>
        <p:spPr>
          <a:xfrm rot="20395511">
            <a:off x="5196774" y="4745537"/>
            <a:ext cx="6174209" cy="12691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rgbClr val="E729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pérdida del control</a:t>
            </a:r>
          </a:p>
        </p:txBody>
      </p:sp>
    </p:spTree>
    <p:extLst>
      <p:ext uri="{BB962C8B-B14F-4D97-AF65-F5344CB8AC3E}">
        <p14:creationId xmlns:p14="http://schemas.microsoft.com/office/powerpoint/2010/main" val="3853388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F6540-E631-501F-0D66-DB7668E6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429" y="2667000"/>
            <a:ext cx="5323490" cy="1524000"/>
          </a:xfrm>
        </p:spPr>
        <p:txBody>
          <a:bodyPr>
            <a:normAutofit fontScale="90000"/>
          </a:bodyPr>
          <a:lstStyle/>
          <a:p>
            <a:r>
              <a:rPr lang="el-GR" dirty="0"/>
              <a:t>Η γραφή στα σώματα των γυναικών που δολοφονήθηκαν στη </a:t>
            </a:r>
            <a:r>
              <a:rPr lang="el-GR" dirty="0" err="1"/>
              <a:t>Σιουδάδ</a:t>
            </a:r>
            <a:r>
              <a:rPr lang="el-GR" dirty="0"/>
              <a:t> </a:t>
            </a:r>
            <a:r>
              <a:rPr lang="el-GR" dirty="0" err="1"/>
              <a:t>Χουάρες</a:t>
            </a:r>
            <a:r>
              <a:rPr lang="el-GR" dirty="0"/>
              <a:t> 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 err="1"/>
              <a:t>Atenas</a:t>
            </a:r>
            <a:r>
              <a:rPr lang="fr-FR" dirty="0"/>
              <a:t>: Potlatch</a:t>
            </a:r>
          </a:p>
        </p:txBody>
      </p:sp>
      <p:pic>
        <p:nvPicPr>
          <p:cNvPr id="5" name="Image 4" descr="Une image contenant texte, habits, Visage humain, affiche&#10;&#10;Description générée automatiquement">
            <a:extLst>
              <a:ext uri="{FF2B5EF4-FFF2-40B4-BE49-F238E27FC236}">
                <a16:creationId xmlns:a16="http://schemas.microsoft.com/office/drawing/2014/main" id="{2AEC13F7-0E58-BA77-5D63-7C5D5AEA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64" y="102476"/>
            <a:ext cx="454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ière-plan de fumée abstrait">
            <a:extLst>
              <a:ext uri="{FF2B5EF4-FFF2-40B4-BE49-F238E27FC236}">
                <a16:creationId xmlns:a16="http://schemas.microsoft.com/office/drawing/2014/main" id="{56899E8F-51BC-2878-5184-852284C22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3" r="23866"/>
          <a:stretch/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B6A461-6131-CBDF-5700-75DB88882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6524" y="1587062"/>
            <a:ext cx="6661235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 err="1">
                <a:latin typeface="Baloo" panose="03080902040302020200" pitchFamily="66" charset="77"/>
                <a:cs typeface="Baloo" panose="03080902040302020200" pitchFamily="66" charset="77"/>
              </a:rPr>
              <a:t>L’expérience</a:t>
            </a:r>
            <a:r>
              <a:rPr lang="en-US" sz="6000" dirty="0">
                <a:latin typeface="Baloo" panose="03080902040302020200" pitchFamily="66" charset="77"/>
                <a:cs typeface="Baloo" panose="03080902040302020200" pitchFamily="66" charset="77"/>
              </a:rPr>
              <a:t> de  </a:t>
            </a:r>
            <a:br>
              <a:rPr lang="en-US" sz="6000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6000" dirty="0">
                <a:latin typeface="Baloo" panose="03080902040302020200" pitchFamily="66" charset="77"/>
                <a:cs typeface="Baloo" panose="03080902040302020200" pitchFamily="66" charset="77"/>
              </a:rPr>
              <a:t>  la </a:t>
            </a:r>
            <a:r>
              <a:rPr lang="en-US" sz="6000" dirty="0" err="1">
                <a:latin typeface="Baloo" panose="03080902040302020200" pitchFamily="66" charset="77"/>
                <a:cs typeface="Baloo" panose="03080902040302020200" pitchFamily="66" charset="77"/>
              </a:rPr>
              <a:t>traduction</a:t>
            </a:r>
            <a:r>
              <a:rPr lang="en-US" sz="6000" dirty="0">
                <a:latin typeface="Baloo" panose="03080902040302020200" pitchFamily="66" charset="77"/>
                <a:cs typeface="Baloo" panose="03080902040302020200" pitchFamily="66" charset="77"/>
              </a:rPr>
              <a:t> : </a:t>
            </a:r>
            <a:b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4400" dirty="0">
                <a:latin typeface="Baloo" panose="03080902040302020200" pitchFamily="66" charset="77"/>
                <a:cs typeface="Baloo" panose="03080902040302020200" pitchFamily="66" charset="77"/>
              </a:rPr>
              <a:t>     </a:t>
            </a:r>
            <a:r>
              <a:rPr lang="en-US" sz="3600" dirty="0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La </a:t>
            </a:r>
            <a:r>
              <a:rPr lang="en-US" sz="3600" dirty="0" err="1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mue</a:t>
            </a:r>
            <a:r>
              <a:rPr lang="en-US" sz="3600" dirty="0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et le </a:t>
            </a:r>
            <a:r>
              <a:rPr lang="en-US" sz="3600" dirty="0" err="1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ressac</a:t>
            </a:r>
            <a:r>
              <a:rPr lang="en-US" sz="3600" dirty="0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  <a:br>
              <a:rPr lang="en-US" sz="3600" dirty="0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en-US" sz="3600" dirty="0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          de la </a:t>
            </a:r>
            <a:r>
              <a:rPr lang="en-US" sz="3600" dirty="0" err="1">
                <a:solidFill>
                  <a:srgbClr val="B117C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colonialité</a:t>
            </a:r>
            <a:endParaRPr lang="en-US" sz="3600" dirty="0">
              <a:solidFill>
                <a:srgbClr val="B117C0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D04719-C202-367B-7E39-71F560D2C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50" y="4814170"/>
            <a:ext cx="4742742" cy="1102722"/>
          </a:xfrm>
        </p:spPr>
        <p:txBody>
          <a:bodyPr>
            <a:normAutofit/>
          </a:bodyPr>
          <a:lstStyle/>
          <a:p>
            <a:pPr algn="l"/>
            <a:r>
              <a:rPr lang="fr-FR" sz="1800" dirty="0"/>
              <a:t>Irma Velez en </a:t>
            </a:r>
            <a:r>
              <a:rPr lang="fr-FR" sz="1800" dirty="0" err="1"/>
              <a:t>co</a:t>
            </a:r>
            <a:r>
              <a:rPr lang="fr-FR" sz="1800" dirty="0"/>
              <a:t>-traduction avec Alicia </a:t>
            </a:r>
            <a:r>
              <a:rPr lang="fr-FR" sz="1800" dirty="0" err="1"/>
              <a:t>Rinaldy</a:t>
            </a:r>
            <a:r>
              <a:rPr lang="fr-FR" sz="1800" dirty="0"/>
              <a:t> et Rita Laura Segato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44F71-C274-19BB-01D0-E11554CB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" y="3981672"/>
            <a:ext cx="2188475" cy="3282713"/>
          </a:xfrm>
          <a:prstGeom prst="rect">
            <a:avLst/>
          </a:prstGeom>
          <a:noFill/>
          <a:effectLst>
            <a:softEdge rad="57926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6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4C3888BA-8F50-BC7C-8D3E-7CA941AFB380}"/>
              </a:ext>
            </a:extLst>
          </p:cNvPr>
          <p:cNvGrpSpPr/>
          <p:nvPr/>
        </p:nvGrpSpPr>
        <p:grpSpPr>
          <a:xfrm>
            <a:off x="9786234" y="31143"/>
            <a:ext cx="2315404" cy="3293525"/>
            <a:chOff x="6281116" y="150317"/>
            <a:chExt cx="2919558" cy="4152898"/>
          </a:xfrm>
        </p:grpSpPr>
        <p:pic>
          <p:nvPicPr>
            <p:cNvPr id="1032" name="Picture 8" descr="Trois guinées - 1">
              <a:extLst>
                <a:ext uri="{FF2B5EF4-FFF2-40B4-BE49-F238E27FC236}">
                  <a16:creationId xmlns:a16="http://schemas.microsoft.com/office/drawing/2014/main" id="{09767ADE-D840-519E-E981-C0CF04C76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7" t="3865" r="17983" b="-3865"/>
            <a:stretch/>
          </p:blipFill>
          <p:spPr bwMode="auto">
            <a:xfrm>
              <a:off x="6541585" y="150317"/>
              <a:ext cx="2659089" cy="4152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649DCD3-6AFA-7C62-37A6-D3DFBAA4088D}"/>
                </a:ext>
              </a:extLst>
            </p:cNvPr>
            <p:cNvGrpSpPr/>
            <p:nvPr/>
          </p:nvGrpSpPr>
          <p:grpSpPr>
            <a:xfrm>
              <a:off x="6281116" y="3216152"/>
              <a:ext cx="1087064" cy="1087062"/>
              <a:chOff x="4193989" y="464434"/>
              <a:chExt cx="1087064" cy="1087062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56A6C3EF-A147-4CC6-87A5-DFF3A6A3FB8B}"/>
                  </a:ext>
                </a:extLst>
              </p:cNvPr>
              <p:cNvSpPr/>
              <p:nvPr/>
            </p:nvSpPr>
            <p:spPr>
              <a:xfrm>
                <a:off x="4193989" y="464434"/>
                <a:ext cx="1087064" cy="1087062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Ellipse 4">
                <a:extLst>
                  <a:ext uri="{FF2B5EF4-FFF2-40B4-BE49-F238E27FC236}">
                    <a16:creationId xmlns:a16="http://schemas.microsoft.com/office/drawing/2014/main" id="{B6F18015-F979-7E02-C37E-9AB13B8D22BE}"/>
                  </a:ext>
                </a:extLst>
              </p:cNvPr>
              <p:cNvSpPr txBox="1"/>
              <p:nvPr/>
            </p:nvSpPr>
            <p:spPr>
              <a:xfrm>
                <a:off x="4353187" y="623631"/>
                <a:ext cx="768669" cy="7686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875" tIns="15875" rIns="15875" bIns="15875" numCol="1" spcCol="1270" anchor="ctr" anchorCtr="0">
                <a:noAutofit/>
              </a:bodyPr>
              <a:lstStyle/>
              <a:p>
                <a:pPr marL="0" lvl="0" indent="0" algn="ctr" defTabSz="11112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kern="1200" dirty="0"/>
                  <a:t>2020</a:t>
                </a:r>
              </a:p>
            </p:txBody>
          </p: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21AC9CE-CA29-524E-F8DD-31C37CC70F0C}"/>
              </a:ext>
            </a:extLst>
          </p:cNvPr>
          <p:cNvGrpSpPr/>
          <p:nvPr/>
        </p:nvGrpSpPr>
        <p:grpSpPr>
          <a:xfrm>
            <a:off x="5390870" y="115839"/>
            <a:ext cx="2230780" cy="3393958"/>
            <a:chOff x="3448378" y="2562370"/>
            <a:chExt cx="2794695" cy="425191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59539CF-34A7-0B86-4BA7-2EF04F5F4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2" r="17305"/>
            <a:stretch/>
          </p:blipFill>
          <p:spPr bwMode="auto">
            <a:xfrm>
              <a:off x="3627336" y="2562370"/>
              <a:ext cx="2615737" cy="4213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06B9AD7C-BBD3-6376-CD5C-A4271063D59C}"/>
                </a:ext>
              </a:extLst>
            </p:cNvPr>
            <p:cNvGrpSpPr/>
            <p:nvPr/>
          </p:nvGrpSpPr>
          <p:grpSpPr>
            <a:xfrm>
              <a:off x="3448378" y="5727217"/>
              <a:ext cx="1087064" cy="1087064"/>
              <a:chOff x="4770873" y="406699"/>
              <a:chExt cx="1087064" cy="1087064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2926079-6D05-ED75-BA4A-085D596A90C9}"/>
                  </a:ext>
                </a:extLst>
              </p:cNvPr>
              <p:cNvSpPr/>
              <p:nvPr/>
            </p:nvSpPr>
            <p:spPr>
              <a:xfrm>
                <a:off x="4770873" y="406699"/>
                <a:ext cx="1087064" cy="1087064"/>
              </a:xfrm>
              <a:prstGeom prst="ellipse">
                <a:avLst/>
              </a:prstGeom>
              <a:solidFill>
                <a:srgbClr val="0FA59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17" name="Ellipse 4">
                <a:extLst>
                  <a:ext uri="{FF2B5EF4-FFF2-40B4-BE49-F238E27FC236}">
                    <a16:creationId xmlns:a16="http://schemas.microsoft.com/office/drawing/2014/main" id="{61E7B8DD-690E-4D28-8CD7-842CF9C249B5}"/>
                  </a:ext>
                </a:extLst>
              </p:cNvPr>
              <p:cNvSpPr txBox="1"/>
              <p:nvPr/>
            </p:nvSpPr>
            <p:spPr>
              <a:xfrm>
                <a:off x="4930070" y="565896"/>
                <a:ext cx="768670" cy="7686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875" tIns="15875" rIns="15875" bIns="15875" numCol="1" spcCol="1270" anchor="ctr" anchorCtr="0">
                <a:noAutofit/>
              </a:bodyPr>
              <a:lstStyle/>
              <a:p>
                <a:pPr marL="0" lvl="0" indent="0" algn="ctr" defTabSz="11112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kern="1200" dirty="0"/>
                  <a:t>2014</a:t>
                </a:r>
              </a:p>
            </p:txBody>
          </p:sp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DF70016-8A3A-195D-FB88-457E7F9A361A}"/>
              </a:ext>
            </a:extLst>
          </p:cNvPr>
          <p:cNvGrpSpPr/>
          <p:nvPr/>
        </p:nvGrpSpPr>
        <p:grpSpPr>
          <a:xfrm>
            <a:off x="8491165" y="3324668"/>
            <a:ext cx="2423837" cy="3547601"/>
            <a:chOff x="8366685" y="3295358"/>
            <a:chExt cx="2423837" cy="3547601"/>
          </a:xfrm>
        </p:grpSpPr>
        <p:pic>
          <p:nvPicPr>
            <p:cNvPr id="1028" name="Picture 4" descr="Y a-t-il plus fier et libre que nous ? - 1">
              <a:extLst>
                <a:ext uri="{FF2B5EF4-FFF2-40B4-BE49-F238E27FC236}">
                  <a16:creationId xmlns:a16="http://schemas.microsoft.com/office/drawing/2014/main" id="{2C9EA50A-57D8-2895-671A-7A86FF8119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5853" y="3295358"/>
              <a:ext cx="2094669" cy="3230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72A3C7F-6FE7-1DAE-EF87-0EB7F2F207CD}"/>
                </a:ext>
              </a:extLst>
            </p:cNvPr>
            <p:cNvSpPr/>
            <p:nvPr/>
          </p:nvSpPr>
          <p:spPr>
            <a:xfrm>
              <a:off x="8366685" y="5980845"/>
              <a:ext cx="862114" cy="86211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2" name="Ellipse 4">
              <a:extLst>
                <a:ext uri="{FF2B5EF4-FFF2-40B4-BE49-F238E27FC236}">
                  <a16:creationId xmlns:a16="http://schemas.microsoft.com/office/drawing/2014/main" id="{94B67014-52C8-86BB-BC9C-FDAF930B4FCF}"/>
                </a:ext>
              </a:extLst>
            </p:cNvPr>
            <p:cNvSpPr txBox="1"/>
            <p:nvPr/>
          </p:nvSpPr>
          <p:spPr>
            <a:xfrm>
              <a:off x="8492939" y="6086094"/>
              <a:ext cx="609606" cy="609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kern="1200" dirty="0"/>
                <a:t>2023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2F4105A-FC5A-598E-D432-AE1423CF08EB}"/>
              </a:ext>
            </a:extLst>
          </p:cNvPr>
          <p:cNvGrpSpPr/>
          <p:nvPr/>
        </p:nvGrpSpPr>
        <p:grpSpPr>
          <a:xfrm>
            <a:off x="6027223" y="3471873"/>
            <a:ext cx="2299358" cy="3352715"/>
            <a:chOff x="7544820" y="3361330"/>
            <a:chExt cx="2299358" cy="3352715"/>
          </a:xfrm>
        </p:grpSpPr>
        <p:pic>
          <p:nvPicPr>
            <p:cNvPr id="1026" name="Picture 2" descr="L'anarchisme : ce dont il s'agit vraiment - 1">
              <a:extLst>
                <a:ext uri="{FF2B5EF4-FFF2-40B4-BE49-F238E27FC236}">
                  <a16:creationId xmlns:a16="http://schemas.microsoft.com/office/drawing/2014/main" id="{2AF7060A-FFDF-CA88-A4BA-5A3EA7F56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508" y="3361330"/>
              <a:ext cx="2094670" cy="3230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588464F-B6CD-65B5-7E64-EA585B785058}"/>
                </a:ext>
              </a:extLst>
            </p:cNvPr>
            <p:cNvSpPr/>
            <p:nvPr/>
          </p:nvSpPr>
          <p:spPr>
            <a:xfrm>
              <a:off x="7544820" y="5851931"/>
              <a:ext cx="862114" cy="8621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24" name="Ellipse 4">
              <a:extLst>
                <a:ext uri="{FF2B5EF4-FFF2-40B4-BE49-F238E27FC236}">
                  <a16:creationId xmlns:a16="http://schemas.microsoft.com/office/drawing/2014/main" id="{3A9FB6CD-734F-1B14-3BDF-6CCD90693AB9}"/>
                </a:ext>
              </a:extLst>
            </p:cNvPr>
            <p:cNvSpPr txBox="1"/>
            <p:nvPr/>
          </p:nvSpPr>
          <p:spPr>
            <a:xfrm>
              <a:off x="7705005" y="5991085"/>
              <a:ext cx="609606" cy="5715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kern="1200" dirty="0"/>
                <a:t>2020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DFC0FF8-CD5A-CDFA-6268-A5E71A3E8BB5}"/>
              </a:ext>
            </a:extLst>
          </p:cNvPr>
          <p:cNvGrpSpPr/>
          <p:nvPr/>
        </p:nvGrpSpPr>
        <p:grpSpPr>
          <a:xfrm>
            <a:off x="7275184" y="179927"/>
            <a:ext cx="2743368" cy="2609134"/>
            <a:chOff x="7056685" y="687728"/>
            <a:chExt cx="2743368" cy="2609134"/>
          </a:xfrm>
        </p:grpSpPr>
        <p:pic>
          <p:nvPicPr>
            <p:cNvPr id="1034" name="Picture 10" descr="Restructurations spatiales - 1">
              <a:extLst>
                <a:ext uri="{FF2B5EF4-FFF2-40B4-BE49-F238E27FC236}">
                  <a16:creationId xmlns:a16="http://schemas.microsoft.com/office/drawing/2014/main" id="{78ECDE5A-EDA6-2104-0F50-A30942D82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425" y="687728"/>
              <a:ext cx="2282628" cy="2282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CDE2156-536B-DD51-D26F-D7EFC6D67668}"/>
                </a:ext>
              </a:extLst>
            </p:cNvPr>
            <p:cNvSpPr/>
            <p:nvPr/>
          </p:nvSpPr>
          <p:spPr>
            <a:xfrm>
              <a:off x="7056685" y="2434748"/>
              <a:ext cx="862114" cy="862114"/>
            </a:xfrm>
            <a:prstGeom prst="ellipse">
              <a:avLst/>
            </a:prstGeom>
            <a:solidFill>
              <a:srgbClr val="38362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27" name="Ellipse 4">
              <a:extLst>
                <a:ext uri="{FF2B5EF4-FFF2-40B4-BE49-F238E27FC236}">
                  <a16:creationId xmlns:a16="http://schemas.microsoft.com/office/drawing/2014/main" id="{2FE477F6-2FA4-7AA1-E374-37A1AF526541}"/>
                </a:ext>
              </a:extLst>
            </p:cNvPr>
            <p:cNvSpPr txBox="1"/>
            <p:nvPr/>
          </p:nvSpPr>
          <p:spPr>
            <a:xfrm>
              <a:off x="7216870" y="2573902"/>
              <a:ext cx="609606" cy="5715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kern="1200" dirty="0"/>
                <a:t>2017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E65D3A4-599E-A009-2000-E6D7158F4FF7}"/>
              </a:ext>
            </a:extLst>
          </p:cNvPr>
          <p:cNvGrpSpPr/>
          <p:nvPr/>
        </p:nvGrpSpPr>
        <p:grpSpPr>
          <a:xfrm>
            <a:off x="3284271" y="3424462"/>
            <a:ext cx="2037738" cy="3418497"/>
            <a:chOff x="3166815" y="3424462"/>
            <a:chExt cx="2037738" cy="3418497"/>
          </a:xfrm>
        </p:grpSpPr>
        <p:pic>
          <p:nvPicPr>
            <p:cNvPr id="36" name="Picture 14" descr="Rita Laura Segato : tous les produits | fnac">
              <a:extLst>
                <a:ext uri="{FF2B5EF4-FFF2-40B4-BE49-F238E27FC236}">
                  <a16:creationId xmlns:a16="http://schemas.microsoft.com/office/drawing/2014/main" id="{B58E0E17-CAAF-C96C-4BFA-DF8EB8C120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3" r="19294"/>
            <a:stretch/>
          </p:blipFill>
          <p:spPr bwMode="auto">
            <a:xfrm>
              <a:off x="3207462" y="3424462"/>
              <a:ext cx="1997091" cy="335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8FE7DEBE-C4C4-254B-6D0B-BBA0AC443A2F}"/>
                </a:ext>
              </a:extLst>
            </p:cNvPr>
            <p:cNvGrpSpPr/>
            <p:nvPr/>
          </p:nvGrpSpPr>
          <p:grpSpPr>
            <a:xfrm>
              <a:off x="3166815" y="5939602"/>
              <a:ext cx="903357" cy="903357"/>
              <a:chOff x="2371370" y="498552"/>
              <a:chExt cx="903357" cy="903357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D7B387EA-8174-0ACB-B878-B6A37F357FF3}"/>
                  </a:ext>
                </a:extLst>
              </p:cNvPr>
              <p:cNvSpPr/>
              <p:nvPr/>
            </p:nvSpPr>
            <p:spPr>
              <a:xfrm>
                <a:off x="2371370" y="498552"/>
                <a:ext cx="903357" cy="903357"/>
              </a:xfrm>
              <a:prstGeom prst="ellipse">
                <a:avLst/>
              </a:prstGeom>
              <a:solidFill>
                <a:srgbClr val="C68D2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Ellipse 4">
                <a:extLst>
                  <a:ext uri="{FF2B5EF4-FFF2-40B4-BE49-F238E27FC236}">
                    <a16:creationId xmlns:a16="http://schemas.microsoft.com/office/drawing/2014/main" id="{4B2D45E3-55A8-6467-0582-4894F0EBC682}"/>
                  </a:ext>
                </a:extLst>
              </p:cNvPr>
              <p:cNvSpPr txBox="1"/>
              <p:nvPr/>
            </p:nvSpPr>
            <p:spPr>
              <a:xfrm>
                <a:off x="2503664" y="630846"/>
                <a:ext cx="638769" cy="6387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350" tIns="6350" rIns="6350" bIns="6350" numCol="1" spcCol="1270" anchor="ctr" anchorCtr="0">
                <a:noAutofit/>
              </a:bodyPr>
              <a:lstStyle/>
              <a:p>
                <a:pPr marL="0" lvl="0" indent="0" algn="ctr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600" dirty="0"/>
                  <a:t>2022</a:t>
                </a:r>
                <a:endParaRPr lang="fr-FR" sz="1600" kern="1200" dirty="0"/>
              </a:p>
            </p:txBody>
          </p:sp>
        </p:grp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588D1C2E-EA10-30BD-D2A3-2F462C5D36E3}"/>
              </a:ext>
            </a:extLst>
          </p:cNvPr>
          <p:cNvGrpSpPr/>
          <p:nvPr/>
        </p:nvGrpSpPr>
        <p:grpSpPr>
          <a:xfrm>
            <a:off x="446614" y="3424462"/>
            <a:ext cx="2640235" cy="3418497"/>
            <a:chOff x="446614" y="3424462"/>
            <a:chExt cx="2640235" cy="3418497"/>
          </a:xfrm>
        </p:grpSpPr>
        <p:pic>
          <p:nvPicPr>
            <p:cNvPr id="6" name="Picture 2" descr="Rita Laura Segato">
              <a:extLst>
                <a:ext uri="{FF2B5EF4-FFF2-40B4-BE49-F238E27FC236}">
                  <a16:creationId xmlns:a16="http://schemas.microsoft.com/office/drawing/2014/main" id="{C338DA19-1546-2084-C2BF-6B773DC55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198" y="3424462"/>
              <a:ext cx="2250651" cy="337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8C00C6D8-668A-1E99-9028-040307FB2F44}"/>
                </a:ext>
              </a:extLst>
            </p:cNvPr>
            <p:cNvGrpSpPr/>
            <p:nvPr/>
          </p:nvGrpSpPr>
          <p:grpSpPr>
            <a:xfrm>
              <a:off x="446614" y="5939602"/>
              <a:ext cx="903357" cy="903357"/>
              <a:chOff x="2371370" y="498552"/>
              <a:chExt cx="903357" cy="903357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2E753B88-8BF2-17FB-12EC-E2C5AA26A1E6}"/>
                  </a:ext>
                </a:extLst>
              </p:cNvPr>
              <p:cNvSpPr/>
              <p:nvPr/>
            </p:nvSpPr>
            <p:spPr>
              <a:xfrm>
                <a:off x="2371370" y="498552"/>
                <a:ext cx="903357" cy="903357"/>
              </a:xfrm>
              <a:prstGeom prst="ellipse">
                <a:avLst/>
              </a:prstGeom>
              <a:solidFill>
                <a:srgbClr val="A2B8B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42" name="Ellipse 4">
                <a:extLst>
                  <a:ext uri="{FF2B5EF4-FFF2-40B4-BE49-F238E27FC236}">
                    <a16:creationId xmlns:a16="http://schemas.microsoft.com/office/drawing/2014/main" id="{5FD77D54-356A-1E22-74A7-BE12EC5C7B7C}"/>
                  </a:ext>
                </a:extLst>
              </p:cNvPr>
              <p:cNvSpPr txBox="1"/>
              <p:nvPr/>
            </p:nvSpPr>
            <p:spPr>
              <a:xfrm>
                <a:off x="2503664" y="630846"/>
                <a:ext cx="638769" cy="6387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350" tIns="6350" rIns="6350" bIns="6350" numCol="1" spcCol="1270" anchor="ctr" anchorCtr="0">
                <a:noAutofit/>
              </a:bodyPr>
              <a:lstStyle/>
              <a:p>
                <a:pPr marL="0" lvl="0" indent="0" algn="ctr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600" dirty="0"/>
                  <a:t>2014</a:t>
                </a:r>
                <a:endParaRPr lang="fr-FR" sz="1600" kern="1200" dirty="0"/>
              </a:p>
            </p:txBody>
          </p:sp>
        </p:grpSp>
      </p:grpSp>
      <p:pic>
        <p:nvPicPr>
          <p:cNvPr id="52" name="Espace réservé du contenu 51" descr="Une image contenant texte, capture d’écran, Police, algèbre&#10;&#10;Description générée automatiquement">
            <a:extLst>
              <a:ext uri="{FF2B5EF4-FFF2-40B4-BE49-F238E27FC236}">
                <a16:creationId xmlns:a16="http://schemas.microsoft.com/office/drawing/2014/main" id="{2382FA7D-1933-2101-43A3-EFD330A9F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005525" y="1537138"/>
            <a:ext cx="1346758" cy="1774420"/>
          </a:xfrm>
        </p:spPr>
      </p:pic>
      <p:sp>
        <p:nvSpPr>
          <p:cNvPr id="50" name="Titre 1">
            <a:extLst>
              <a:ext uri="{FF2B5EF4-FFF2-40B4-BE49-F238E27FC236}">
                <a16:creationId xmlns:a16="http://schemas.microsoft.com/office/drawing/2014/main" id="{07CFAE23-6F56-898C-226F-0F101205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Christophe GUIAS </a:t>
            </a:r>
            <a:b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</a:br>
            <a:r>
              <a:rPr lang="fr-FR" dirty="0">
                <a:solidFill>
                  <a:srgbClr val="E72983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et Léa </a:t>
            </a:r>
            <a:r>
              <a:rPr lang="fr-FR" dirty="0" err="1">
                <a:solidFill>
                  <a:srgbClr val="1981D5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Gaulthier</a:t>
            </a:r>
            <a:endParaRPr lang="fr-FR" dirty="0">
              <a:solidFill>
                <a:srgbClr val="1981D5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514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967" y="486699"/>
            <a:ext cx="12290616" cy="1357599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Traducir a Segato y leer a Segato en traduction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AA53269-DF68-8BC3-553C-6DE6AD159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819" y="3429001"/>
            <a:ext cx="4549227" cy="226114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_tradnl" dirty="0"/>
              <a:t>Desarmar las gramáticas simbólicas y lingüísticas de la colonialidad….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>
                <a:hlinkClick r:id="rId3"/>
              </a:rPr>
              <a:t>¿Es el eurocentrismo un problema europeo?</a:t>
            </a:r>
            <a:endParaRPr lang="es-ES_tradnl" dirty="0"/>
          </a:p>
        </p:txBody>
      </p:sp>
      <p:pic>
        <p:nvPicPr>
          <p:cNvPr id="1026" name="Picture 2" descr="Rita Laura Segato | CCCB">
            <a:extLst>
              <a:ext uri="{FF2B5EF4-FFF2-40B4-BE49-F238E27FC236}">
                <a16:creationId xmlns:a16="http://schemas.microsoft.com/office/drawing/2014/main" id="{15772486-9FC8-6903-6AB3-799179F9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5" y="1710814"/>
            <a:ext cx="5926667" cy="397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Brochure, menu&#10;&#10;Description générée automatiquement">
            <a:extLst>
              <a:ext uri="{FF2B5EF4-FFF2-40B4-BE49-F238E27FC236}">
                <a16:creationId xmlns:a16="http://schemas.microsoft.com/office/drawing/2014/main" id="{41C2998A-A92C-7E51-30C1-985EFE228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1" y="2512296"/>
            <a:ext cx="5693326" cy="41174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35AC6A5-DCC2-F132-7858-DFDCCD547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451" y="830383"/>
            <a:ext cx="11012081" cy="1551057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latin typeface="Baloo" panose="03080902040302020200" pitchFamily="66" charset="77"/>
                <a:cs typeface="Baloo" panose="03080902040302020200" pitchFamily="66" charset="77"/>
              </a:rPr>
              <a:t>Una </a:t>
            </a:r>
            <a:r>
              <a:rPr lang="fr-FR" dirty="0" err="1">
                <a:latin typeface="Baloo" panose="03080902040302020200" pitchFamily="66" charset="77"/>
                <a:cs typeface="Baloo" panose="03080902040302020200" pitchFamily="66" charset="77"/>
              </a:rPr>
              <a:t>traducción</a:t>
            </a:r>
            <a:r>
              <a:rPr lang="fr-FR" dirty="0">
                <a:latin typeface="Baloo" panose="03080902040302020200" pitchFamily="66" charset="77"/>
                <a:cs typeface="Baloo" panose="03080902040302020200" pitchFamily="66" charset="77"/>
              </a:rPr>
              <a:t> </a:t>
            </a:r>
            <a:r>
              <a:rPr lang="fr-FR" dirty="0" err="1">
                <a:latin typeface="Baloo" panose="03080902040302020200" pitchFamily="66" charset="77"/>
                <a:cs typeface="Baloo" panose="03080902040302020200" pitchFamily="66" charset="77"/>
              </a:rPr>
              <a:t>por</a:t>
            </a:r>
            <a:r>
              <a:rPr lang="fr-FR" dirty="0">
                <a:latin typeface="Baloo" panose="03080902040302020200" pitchFamily="66" charset="77"/>
                <a:cs typeface="Baloo" panose="03080902040302020200" pitchFamily="66" charset="77"/>
              </a:rPr>
              <a:t> demanda, </a:t>
            </a:r>
            <a:r>
              <a:rPr lang="fr-FR" dirty="0" err="1">
                <a:latin typeface="Baloo" panose="03080902040302020200" pitchFamily="66" charset="77"/>
                <a:cs typeface="Baloo" panose="03080902040302020200" pitchFamily="66" charset="77"/>
              </a:rPr>
              <a:t>renuncia</a:t>
            </a:r>
            <a:r>
              <a:rPr lang="fr-FR" dirty="0">
                <a:latin typeface="Baloo" panose="03080902040302020200" pitchFamily="66" charset="77"/>
                <a:cs typeface="Baloo" panose="03080902040302020200" pitchFamily="66" charset="77"/>
              </a:rPr>
              <a:t> y </a:t>
            </a:r>
            <a:r>
              <a:rPr lang="fr-FR" dirty="0" err="1">
                <a:latin typeface="Baloo" panose="03080902040302020200" pitchFamily="66" charset="77"/>
                <a:cs typeface="Baloo" panose="03080902040302020200" pitchFamily="66" charset="77"/>
              </a:rPr>
              <a:t>co-construcción</a:t>
            </a:r>
            <a:endParaRPr lang="fr-FR" dirty="0"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0AD6A293-61B7-1C73-2AA6-7449BE8C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07" y="2512296"/>
            <a:ext cx="2706545" cy="4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18208</TotalTime>
  <Words>413</Words>
  <Application>Microsoft Macintosh PowerPoint</Application>
  <PresentationFormat>Grand écran</PresentationFormat>
  <Paragraphs>93</Paragraphs>
  <Slides>26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Avenir Next LT Pro</vt:lpstr>
      <vt:lpstr>Avenir Next LT Pro Light</vt:lpstr>
      <vt:lpstr>Baloo</vt:lpstr>
      <vt:lpstr>Calibri</vt:lpstr>
      <vt:lpstr>Century Gothic</vt:lpstr>
      <vt:lpstr>Sitka Subheading</vt:lpstr>
      <vt:lpstr>Times New Roman</vt:lpstr>
      <vt:lpstr>PebbleVTI</vt:lpstr>
      <vt:lpstr>Présentation PowerPoint</vt:lpstr>
      <vt:lpstr>Ser traducida:       Cambiar de piel</vt:lpstr>
      <vt:lpstr>¿La maternidad es política o maternar es político?</vt:lpstr>
      <vt:lpstr>Présentation PowerPoint</vt:lpstr>
      <vt:lpstr>Η γραφή στα σώματα των γυναικών που δολοφονήθηκαν στη Σιουδάδ Χουάρες     Atenas: Potlatch</vt:lpstr>
      <vt:lpstr>L’expérience de     la traduction :       La mue et le ressac            de la colonialité</vt:lpstr>
      <vt:lpstr>Christophe GUIAS  et Léa Gaulthier</vt:lpstr>
      <vt:lpstr>Traducir a Segato y leer a Segato en traduction</vt:lpstr>
      <vt:lpstr>Una traducción por demanda, renuncia y co-construcción</vt:lpstr>
      <vt:lpstr>Rita &amp;  nous</vt:lpstr>
      <vt:lpstr>Desde la punta de la lengua       Mutatis mutandi</vt:lpstr>
      <vt:lpstr>El syndrome de CROC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Métodos textométricos de analisis de un traductor</vt:lpstr>
      <vt:lpstr>La diffusion</vt:lpstr>
      <vt:lpstr>Présentation PowerPoint</vt:lpstr>
      <vt:lpstr>Présentation PowerPoint</vt:lpstr>
      <vt:lpstr>Présentation PowerPoint</vt:lpstr>
      <vt:lpstr>Formación docente</vt:lpstr>
      <vt:lpstr>Formación docente </vt:lpstr>
      <vt:lpstr>Producción editorial transdisciplinaria   Educación y emancipación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L’expérience de la traduction :  La mue et le ressac  de la colonialité</dc:title>
  <dc:creator>Fournet velez Luca</dc:creator>
  <cp:lastModifiedBy>Anonyme</cp:lastModifiedBy>
  <cp:revision>7</cp:revision>
  <dcterms:created xsi:type="dcterms:W3CDTF">2023-06-09T19:17:36Z</dcterms:created>
  <dcterms:modified xsi:type="dcterms:W3CDTF">2024-09-27T15:03:15Z</dcterms:modified>
</cp:coreProperties>
</file>