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9B3BB-61B0-4B34-A750-3AFFE678AE50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8E95D1-3BE7-47EF-9EA7-E656167D81C0}">
      <dgm:prSet/>
      <dgm:spPr/>
      <dgm:t>
        <a:bodyPr/>
        <a:lstStyle/>
        <a:p>
          <a:r>
            <a:rPr lang="fr-FR" dirty="0"/>
            <a:t>Paul Robin</a:t>
          </a:r>
          <a:endParaRPr lang="en-US" dirty="0"/>
        </a:p>
      </dgm:t>
    </dgm:pt>
    <dgm:pt modelId="{0CAE3D71-F8F8-454E-89A6-128BF5A11AF8}" type="parTrans" cxnId="{AD7A6AF4-E9B8-4823-82CA-50AAA6B77197}">
      <dgm:prSet/>
      <dgm:spPr/>
      <dgm:t>
        <a:bodyPr/>
        <a:lstStyle/>
        <a:p>
          <a:endParaRPr lang="en-US"/>
        </a:p>
      </dgm:t>
    </dgm:pt>
    <dgm:pt modelId="{3267B841-9FE4-489C-BDEA-79E419BE9C96}" type="sibTrans" cxnId="{AD7A6AF4-E9B8-4823-82CA-50AAA6B77197}">
      <dgm:prSet/>
      <dgm:spPr/>
      <dgm:t>
        <a:bodyPr/>
        <a:lstStyle/>
        <a:p>
          <a:endParaRPr lang="en-US"/>
        </a:p>
      </dgm:t>
    </dgm:pt>
    <dgm:pt modelId="{25AC4698-D292-4E55-8CD0-BE12FFBD6905}">
      <dgm:prSet/>
      <dgm:spPr/>
      <dgm:t>
        <a:bodyPr/>
        <a:lstStyle/>
        <a:p>
          <a:r>
            <a:rPr lang="fr-FR" dirty="0"/>
            <a:t>Un théoricien de l’éducation intégrale </a:t>
          </a:r>
          <a:endParaRPr lang="en-US" dirty="0"/>
        </a:p>
      </dgm:t>
    </dgm:pt>
    <dgm:pt modelId="{BB8DF956-9A26-4B60-AAF8-273AD979E5FD}" type="parTrans" cxnId="{A65D9616-3F37-48D7-A790-26C449ECA4F4}">
      <dgm:prSet/>
      <dgm:spPr/>
      <dgm:t>
        <a:bodyPr/>
        <a:lstStyle/>
        <a:p>
          <a:endParaRPr lang="en-US"/>
        </a:p>
      </dgm:t>
    </dgm:pt>
    <dgm:pt modelId="{02B45313-1FA7-4C86-8F11-34CEE73A087F}" type="sibTrans" cxnId="{A65D9616-3F37-48D7-A790-26C449ECA4F4}">
      <dgm:prSet/>
      <dgm:spPr/>
      <dgm:t>
        <a:bodyPr/>
        <a:lstStyle/>
        <a:p>
          <a:endParaRPr lang="en-US"/>
        </a:p>
      </dgm:t>
    </dgm:pt>
    <dgm:pt modelId="{2711E1CF-15A0-47A1-A8A1-17240A00EC9E}">
      <dgm:prSet/>
      <dgm:spPr/>
      <dgm:t>
        <a:bodyPr/>
        <a:lstStyle/>
        <a:p>
          <a:r>
            <a:rPr lang="fr-FR" dirty="0"/>
            <a:t>L’expérience de Cempuis (1880-1894)</a:t>
          </a:r>
          <a:endParaRPr lang="en-US" dirty="0"/>
        </a:p>
      </dgm:t>
    </dgm:pt>
    <dgm:pt modelId="{F6FF1CAF-DED4-4905-81A0-53982620F406}" type="parTrans" cxnId="{52C0999A-3796-4006-8B51-4709637B5F2C}">
      <dgm:prSet/>
      <dgm:spPr/>
      <dgm:t>
        <a:bodyPr/>
        <a:lstStyle/>
        <a:p>
          <a:endParaRPr lang="en-US"/>
        </a:p>
      </dgm:t>
    </dgm:pt>
    <dgm:pt modelId="{1C2487EB-8A21-4FA8-B1DF-BDE40876E6AE}" type="sibTrans" cxnId="{52C0999A-3796-4006-8B51-4709637B5F2C}">
      <dgm:prSet/>
      <dgm:spPr/>
      <dgm:t>
        <a:bodyPr/>
        <a:lstStyle/>
        <a:p>
          <a:endParaRPr lang="en-US"/>
        </a:p>
      </dgm:t>
    </dgm:pt>
    <dgm:pt modelId="{6A0598D2-36D8-004D-962C-243A63E8B26D}">
      <dgm:prSet/>
      <dgm:spPr/>
      <dgm:t>
        <a:bodyPr/>
        <a:lstStyle/>
        <a:p>
          <a:r>
            <a:rPr lang="fr-FR" dirty="0"/>
            <a:t>Des attaques régulières contre l'expérimentation</a:t>
          </a:r>
        </a:p>
      </dgm:t>
    </dgm:pt>
    <dgm:pt modelId="{4BB5A8B9-96DD-B04A-BBC2-607B29A412E2}" type="parTrans" cxnId="{977CEFEC-8290-6141-8106-1BA5D5ECB747}">
      <dgm:prSet/>
      <dgm:spPr/>
      <dgm:t>
        <a:bodyPr/>
        <a:lstStyle/>
        <a:p>
          <a:endParaRPr lang="fr-FR"/>
        </a:p>
      </dgm:t>
    </dgm:pt>
    <dgm:pt modelId="{E0EF85DE-B4EB-2F48-A655-C6DF890682C6}" type="sibTrans" cxnId="{977CEFEC-8290-6141-8106-1BA5D5ECB747}">
      <dgm:prSet/>
      <dgm:spPr/>
      <dgm:t>
        <a:bodyPr/>
        <a:lstStyle/>
        <a:p>
          <a:endParaRPr lang="fr-FR"/>
        </a:p>
      </dgm:t>
    </dgm:pt>
    <dgm:pt modelId="{05653152-24AB-C948-B569-78BD6AE01C7F}" type="pres">
      <dgm:prSet presAssocID="{F0E9B3BB-61B0-4B34-A750-3AFFE678AE50}" presName="Name0" presStyleCnt="0">
        <dgm:presLayoutVars>
          <dgm:dir/>
          <dgm:animLvl val="lvl"/>
          <dgm:resizeHandles val="exact"/>
        </dgm:presLayoutVars>
      </dgm:prSet>
      <dgm:spPr/>
    </dgm:pt>
    <dgm:pt modelId="{5107A49C-BAF3-EB40-9CE9-170CB5EC05D4}" type="pres">
      <dgm:prSet presAssocID="{068E95D1-3BE7-47EF-9EA7-E656167D81C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57BE7A0-7973-2448-832B-2952F6EFFF38}" type="pres">
      <dgm:prSet presAssocID="{3267B841-9FE4-489C-BDEA-79E419BE9C96}" presName="parTxOnlySpace" presStyleCnt="0"/>
      <dgm:spPr/>
    </dgm:pt>
    <dgm:pt modelId="{F9A16853-98B6-F940-A020-47B1CC265029}" type="pres">
      <dgm:prSet presAssocID="{25AC4698-D292-4E55-8CD0-BE12FFBD690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D3FB5D8-80C6-B54E-8FAD-2D8AA0817BF0}" type="pres">
      <dgm:prSet presAssocID="{02B45313-1FA7-4C86-8F11-34CEE73A087F}" presName="parTxOnlySpace" presStyleCnt="0"/>
      <dgm:spPr/>
    </dgm:pt>
    <dgm:pt modelId="{4E3CAB23-5DF3-3245-9A89-5CBAABC73DDC}" type="pres">
      <dgm:prSet presAssocID="{2711E1CF-15A0-47A1-A8A1-17240A00EC9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671BFB-FC37-2C48-96C8-559E1CE9DC31}" type="pres">
      <dgm:prSet presAssocID="{1C2487EB-8A21-4FA8-B1DF-BDE40876E6AE}" presName="parTxOnlySpace" presStyleCnt="0"/>
      <dgm:spPr/>
    </dgm:pt>
    <dgm:pt modelId="{8689BAF5-A26B-444E-9B84-0D6208ADE6B3}" type="pres">
      <dgm:prSet presAssocID="{6A0598D2-36D8-004D-962C-243A63E8B26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FBF1F0A-3F4E-E84A-8E97-0A93CBFDF4DC}" type="presOf" srcId="{6A0598D2-36D8-004D-962C-243A63E8B26D}" destId="{8689BAF5-A26B-444E-9B84-0D6208ADE6B3}" srcOrd="0" destOrd="0" presId="urn:microsoft.com/office/officeart/2005/8/layout/chevron1"/>
    <dgm:cxn modelId="{A65D9616-3F37-48D7-A790-26C449ECA4F4}" srcId="{F0E9B3BB-61B0-4B34-A750-3AFFE678AE50}" destId="{25AC4698-D292-4E55-8CD0-BE12FFBD6905}" srcOrd="1" destOrd="0" parTransId="{BB8DF956-9A26-4B60-AAF8-273AD979E5FD}" sibTransId="{02B45313-1FA7-4C86-8F11-34CEE73A087F}"/>
    <dgm:cxn modelId="{AD1C1C30-52E1-224E-AD94-E8989A5FF863}" type="presOf" srcId="{25AC4698-D292-4E55-8CD0-BE12FFBD6905}" destId="{F9A16853-98B6-F940-A020-47B1CC265029}" srcOrd="0" destOrd="0" presId="urn:microsoft.com/office/officeart/2005/8/layout/chevron1"/>
    <dgm:cxn modelId="{A1393630-E54A-1147-84B8-31F2EC0242BE}" type="presOf" srcId="{F0E9B3BB-61B0-4B34-A750-3AFFE678AE50}" destId="{05653152-24AB-C948-B569-78BD6AE01C7F}" srcOrd="0" destOrd="0" presId="urn:microsoft.com/office/officeart/2005/8/layout/chevron1"/>
    <dgm:cxn modelId="{3110C940-D7E8-6444-BD57-5E5505E884D8}" type="presOf" srcId="{068E95D1-3BE7-47EF-9EA7-E656167D81C0}" destId="{5107A49C-BAF3-EB40-9CE9-170CB5EC05D4}" srcOrd="0" destOrd="0" presId="urn:microsoft.com/office/officeart/2005/8/layout/chevron1"/>
    <dgm:cxn modelId="{10C92694-FEFE-0A49-975B-2C2EBB22C782}" type="presOf" srcId="{2711E1CF-15A0-47A1-A8A1-17240A00EC9E}" destId="{4E3CAB23-5DF3-3245-9A89-5CBAABC73DDC}" srcOrd="0" destOrd="0" presId="urn:microsoft.com/office/officeart/2005/8/layout/chevron1"/>
    <dgm:cxn modelId="{52C0999A-3796-4006-8B51-4709637B5F2C}" srcId="{F0E9B3BB-61B0-4B34-A750-3AFFE678AE50}" destId="{2711E1CF-15A0-47A1-A8A1-17240A00EC9E}" srcOrd="2" destOrd="0" parTransId="{F6FF1CAF-DED4-4905-81A0-53982620F406}" sibTransId="{1C2487EB-8A21-4FA8-B1DF-BDE40876E6AE}"/>
    <dgm:cxn modelId="{977CEFEC-8290-6141-8106-1BA5D5ECB747}" srcId="{F0E9B3BB-61B0-4B34-A750-3AFFE678AE50}" destId="{6A0598D2-36D8-004D-962C-243A63E8B26D}" srcOrd="3" destOrd="0" parTransId="{4BB5A8B9-96DD-B04A-BBC2-607B29A412E2}" sibTransId="{E0EF85DE-B4EB-2F48-A655-C6DF890682C6}"/>
    <dgm:cxn modelId="{AD7A6AF4-E9B8-4823-82CA-50AAA6B77197}" srcId="{F0E9B3BB-61B0-4B34-A750-3AFFE678AE50}" destId="{068E95D1-3BE7-47EF-9EA7-E656167D81C0}" srcOrd="0" destOrd="0" parTransId="{0CAE3D71-F8F8-454E-89A6-128BF5A11AF8}" sibTransId="{3267B841-9FE4-489C-BDEA-79E419BE9C96}"/>
    <dgm:cxn modelId="{5406ADE8-19AC-BA4D-B0EC-8350DD18EC3C}" type="presParOf" srcId="{05653152-24AB-C948-B569-78BD6AE01C7F}" destId="{5107A49C-BAF3-EB40-9CE9-170CB5EC05D4}" srcOrd="0" destOrd="0" presId="urn:microsoft.com/office/officeart/2005/8/layout/chevron1"/>
    <dgm:cxn modelId="{9EA9AC06-5D63-1C4E-9904-D77FC5719CC3}" type="presParOf" srcId="{05653152-24AB-C948-B569-78BD6AE01C7F}" destId="{657BE7A0-7973-2448-832B-2952F6EFFF38}" srcOrd="1" destOrd="0" presId="urn:microsoft.com/office/officeart/2005/8/layout/chevron1"/>
    <dgm:cxn modelId="{F2944753-B694-7542-B159-C274977C9D80}" type="presParOf" srcId="{05653152-24AB-C948-B569-78BD6AE01C7F}" destId="{F9A16853-98B6-F940-A020-47B1CC265029}" srcOrd="2" destOrd="0" presId="urn:microsoft.com/office/officeart/2005/8/layout/chevron1"/>
    <dgm:cxn modelId="{D9CC132B-1E83-E344-A58D-E10E888F0977}" type="presParOf" srcId="{05653152-24AB-C948-B569-78BD6AE01C7F}" destId="{1D3FB5D8-80C6-B54E-8FAD-2D8AA0817BF0}" srcOrd="3" destOrd="0" presId="urn:microsoft.com/office/officeart/2005/8/layout/chevron1"/>
    <dgm:cxn modelId="{2AFD742D-18C2-5A44-9E7A-B6530466620E}" type="presParOf" srcId="{05653152-24AB-C948-B569-78BD6AE01C7F}" destId="{4E3CAB23-5DF3-3245-9A89-5CBAABC73DDC}" srcOrd="4" destOrd="0" presId="urn:microsoft.com/office/officeart/2005/8/layout/chevron1"/>
    <dgm:cxn modelId="{351FE6A3-D8A1-E24A-A0CF-F6B66616993A}" type="presParOf" srcId="{05653152-24AB-C948-B569-78BD6AE01C7F}" destId="{12671BFB-FC37-2C48-96C8-559E1CE9DC31}" srcOrd="5" destOrd="0" presId="urn:microsoft.com/office/officeart/2005/8/layout/chevron1"/>
    <dgm:cxn modelId="{09923466-EE07-424A-B6FE-14D2C51F8127}" type="presParOf" srcId="{05653152-24AB-C948-B569-78BD6AE01C7F}" destId="{8689BAF5-A26B-444E-9B84-0D6208ADE6B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7A49C-BAF3-EB40-9CE9-170CB5EC05D4}">
      <dsp:nvSpPr>
        <dsp:cNvPr id="0" name=""/>
        <dsp:cNvSpPr/>
      </dsp:nvSpPr>
      <dsp:spPr>
        <a:xfrm>
          <a:off x="4877" y="1263298"/>
          <a:ext cx="2839417" cy="11357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Paul Robin</a:t>
          </a:r>
          <a:endParaRPr lang="en-US" sz="1500" kern="1200" dirty="0"/>
        </a:p>
      </dsp:txBody>
      <dsp:txXfrm>
        <a:off x="572760" y="1263298"/>
        <a:ext cx="1703651" cy="1135766"/>
      </dsp:txXfrm>
    </dsp:sp>
    <dsp:sp modelId="{F9A16853-98B6-F940-A020-47B1CC265029}">
      <dsp:nvSpPr>
        <dsp:cNvPr id="0" name=""/>
        <dsp:cNvSpPr/>
      </dsp:nvSpPr>
      <dsp:spPr>
        <a:xfrm>
          <a:off x="2560353" y="1263298"/>
          <a:ext cx="2839417" cy="11357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Un théoricien de l’éducation intégrale </a:t>
          </a:r>
          <a:endParaRPr lang="en-US" sz="1500" kern="1200" dirty="0"/>
        </a:p>
      </dsp:txBody>
      <dsp:txXfrm>
        <a:off x="3128236" y="1263298"/>
        <a:ext cx="1703651" cy="1135766"/>
      </dsp:txXfrm>
    </dsp:sp>
    <dsp:sp modelId="{4E3CAB23-5DF3-3245-9A89-5CBAABC73DDC}">
      <dsp:nvSpPr>
        <dsp:cNvPr id="0" name=""/>
        <dsp:cNvSpPr/>
      </dsp:nvSpPr>
      <dsp:spPr>
        <a:xfrm>
          <a:off x="5115829" y="1263298"/>
          <a:ext cx="2839417" cy="11357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L’expérience de Cempuis (1880-1894)</a:t>
          </a:r>
          <a:endParaRPr lang="en-US" sz="1500" kern="1200" dirty="0"/>
        </a:p>
      </dsp:txBody>
      <dsp:txXfrm>
        <a:off x="5683712" y="1263298"/>
        <a:ext cx="1703651" cy="1135766"/>
      </dsp:txXfrm>
    </dsp:sp>
    <dsp:sp modelId="{8689BAF5-A26B-444E-9B84-0D6208ADE6B3}">
      <dsp:nvSpPr>
        <dsp:cNvPr id="0" name=""/>
        <dsp:cNvSpPr/>
      </dsp:nvSpPr>
      <dsp:spPr>
        <a:xfrm>
          <a:off x="7671304" y="1263298"/>
          <a:ext cx="2839417" cy="11357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attaques régulières contre l'expérimentation</a:t>
          </a:r>
        </a:p>
      </dsp:txBody>
      <dsp:txXfrm>
        <a:off x="8239187" y="1263298"/>
        <a:ext cx="1703651" cy="113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2CEEE-DCE9-D747-A690-C395494D1B00}" type="datetimeFigureOut">
              <a:rPr lang="fr-FR" smtClean="0"/>
              <a:t>09/06/2024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A08DF-096A-F54C-B09F-2CC5D43B3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65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08DF-096A-F54C-B09F-2CC5D43B3CE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7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4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8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5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8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0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9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3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6/9/24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6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4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6/9/24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2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25" r:id="rId7"/>
    <p:sldLayoutId id="2147483726" r:id="rId8"/>
    <p:sldLayoutId id="2147483727" r:id="rId9"/>
    <p:sldLayoutId id="2147483728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2EBE56B-DFF0-4948-83B7-D40B66737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1476BDD-A471-6C84-1B86-F502D3091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71961"/>
            <a:ext cx="5996628" cy="2068081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3400" dirty="0"/>
              <a:t>La campagne de presse de 1894 contre Paul Robin : la condamnation unanime d’une expérimentation pédagogique ? 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B36BCCA-34D5-47BD-9879-6694D1068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939A723C-F4A6-4106-A307-E1B9312B1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7670673B-B543-48E7-B88F-4B7297758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7557A1DF-C056-97B0-831C-6A5960EFB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58516"/>
            <a:ext cx="4168370" cy="2070574"/>
          </a:xfrm>
        </p:spPr>
        <p:txBody>
          <a:bodyPr anchor="t">
            <a:normAutofit/>
          </a:bodyPr>
          <a:lstStyle/>
          <a:p>
            <a:pPr algn="l"/>
            <a:r>
              <a:rPr lang="fr-FR" sz="2200" dirty="0"/>
              <a:t>Fabien Groeninger, Maître de conférences, Université de Montpellier, </a:t>
            </a:r>
          </a:p>
        </p:txBody>
      </p:sp>
      <p:pic>
        <p:nvPicPr>
          <p:cNvPr id="7" name="Image 6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C2480E9E-325E-A639-7629-8BB237BC3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05" y="-61382"/>
            <a:ext cx="12235561" cy="3701257"/>
          </a:xfrm>
          <a:prstGeom prst="rect">
            <a:avLst/>
          </a:prstGeom>
        </p:spPr>
      </p:pic>
      <p:pic>
        <p:nvPicPr>
          <p:cNvPr id="43" name="Image 42" descr="Une image contenant Graphiqu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59BFCFD7-F9A0-F5A6-AF20-8833742F9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073" y="4838223"/>
            <a:ext cx="1020100" cy="3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79F00EB-AA4F-03AC-C7ED-6FA025AD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Introduction </a:t>
            </a:r>
            <a:endParaRPr lang="fr-FR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FE41078-E85B-FB6E-C59A-C4CD0E1BB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590005"/>
              </p:ext>
            </p:extLst>
          </p:nvPr>
        </p:nvGraphicFramePr>
        <p:xfrm>
          <a:off x="836676" y="1064172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6E4ADDA0-5B7C-38C8-F7DA-8BF338DC7B58}"/>
              </a:ext>
            </a:extLst>
          </p:cNvPr>
          <p:cNvSpPr txBox="1"/>
          <p:nvPr/>
        </p:nvSpPr>
        <p:spPr>
          <a:xfrm>
            <a:off x="1702675" y="5016414"/>
            <a:ext cx="917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La campagne de presse de 1894 contre Paul Robin peut-elle être analysée comme une condamnation unanime de son expérimentation pédagogique  ?</a:t>
            </a:r>
          </a:p>
        </p:txBody>
      </p:sp>
    </p:spTree>
    <p:extLst>
      <p:ext uri="{BB962C8B-B14F-4D97-AF65-F5344CB8AC3E}">
        <p14:creationId xmlns:p14="http://schemas.microsoft.com/office/powerpoint/2010/main" val="282409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48F39-30D0-B922-63F9-33462A78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1. « La porcherie de Cempuis » (C. </a:t>
            </a:r>
            <a:r>
              <a:rPr lang="fr-FR" dirty="0" err="1"/>
              <a:t>Demeulenaere-Douyère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D69027-A5AF-C9E0-15AF-0B9181591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moralité de son projet d’éducation intégrale </a:t>
            </a:r>
          </a:p>
          <a:p>
            <a:r>
              <a:rPr lang="fr-FR" dirty="0"/>
              <a:t>Une expérimentation pédagogique critiquée</a:t>
            </a:r>
          </a:p>
          <a:p>
            <a:r>
              <a:rPr lang="fr-FR" dirty="0"/>
              <a:t>Son profil politique </a:t>
            </a:r>
          </a:p>
        </p:txBody>
      </p:sp>
    </p:spTree>
    <p:extLst>
      <p:ext uri="{BB962C8B-B14F-4D97-AF65-F5344CB8AC3E}">
        <p14:creationId xmlns:p14="http://schemas.microsoft.com/office/powerpoint/2010/main" val="36174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5" name="Group 30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115420C-68B6-551B-F29B-2557B82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2. </a:t>
            </a:r>
            <a:r>
              <a:rPr lang="en-US" sz="4100" dirty="0" err="1"/>
              <a:t>L’enquête</a:t>
            </a:r>
            <a:r>
              <a:rPr lang="en-US" sz="4100" dirty="0"/>
              <a:t> de Gaston </a:t>
            </a:r>
            <a:r>
              <a:rPr lang="en-US" sz="4100" dirty="0" err="1"/>
              <a:t>Stiegler</a:t>
            </a:r>
            <a:r>
              <a:rPr lang="en-US" sz="4100" dirty="0"/>
              <a:t>, reporter du </a:t>
            </a:r>
            <a:r>
              <a:rPr lang="en-US" sz="4100" i="1" dirty="0"/>
              <a:t>Matin</a:t>
            </a:r>
            <a:r>
              <a:rPr lang="en-US" sz="4100" dirty="0"/>
              <a:t> et de </a:t>
            </a:r>
            <a:r>
              <a:rPr lang="en-US" sz="4100" i="1" dirty="0" err="1"/>
              <a:t>l’Echo</a:t>
            </a:r>
            <a:r>
              <a:rPr lang="en-US" sz="4100" i="1" dirty="0"/>
              <a:t> de Paris </a:t>
            </a:r>
          </a:p>
        </p:txBody>
      </p:sp>
      <p:sp>
        <p:nvSpPr>
          <p:cNvPr id="46" name="Content Placeholder 23">
            <a:extLst>
              <a:ext uri="{FF2B5EF4-FFF2-40B4-BE49-F238E27FC236}">
                <a16:creationId xmlns:a16="http://schemas.microsoft.com/office/drawing/2014/main" id="{BA9B4A04-7FE4-F1BD-5974-3881DABD1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anchor="ctr">
            <a:normAutofit/>
          </a:bodyPr>
          <a:lstStyle/>
          <a:p>
            <a:r>
              <a:rPr lang="fr-FR" sz="1800" dirty="0"/>
              <a:t>“L’école bisexuée de Cempuis ”, </a:t>
            </a:r>
            <a:r>
              <a:rPr lang="fr-FR" sz="1800" i="1" dirty="0"/>
              <a:t>L’Echo de Paris</a:t>
            </a:r>
            <a:r>
              <a:rPr lang="fr-FR" sz="1800" dirty="0"/>
              <a:t>, 25 août 1894</a:t>
            </a:r>
          </a:p>
          <a:p>
            <a:r>
              <a:rPr lang="fr-FR" sz="1800" dirty="0"/>
              <a:t>“L’Ecole de Cempuis”, L’Echo de Paris, </a:t>
            </a:r>
            <a:r>
              <a:rPr lang="fr-FR" sz="1800" i="1" dirty="0"/>
              <a:t>L’Echo de Paris</a:t>
            </a:r>
            <a:r>
              <a:rPr lang="fr-FR" sz="1800" dirty="0"/>
              <a:t>, 26 août 1894</a:t>
            </a:r>
          </a:p>
          <a:p>
            <a:r>
              <a:rPr lang="fr-FR" sz="1800" dirty="0"/>
              <a:t>”A l’orphelinat de Cempuis”, </a:t>
            </a:r>
            <a:r>
              <a:rPr lang="fr-FR" sz="1800" i="1" dirty="0"/>
              <a:t>L’Echo de Paris</a:t>
            </a:r>
            <a:r>
              <a:rPr lang="fr-FR" sz="1800" dirty="0"/>
              <a:t>, 31 août 1894 </a:t>
            </a:r>
          </a:p>
        </p:txBody>
      </p:sp>
      <p:pic>
        <p:nvPicPr>
          <p:cNvPr id="5" name="Espace réservé du contenu 4" descr="Une image contenant Visage humain, habits, portrait, gentleman&#10;&#10;Description générée automatiquement">
            <a:extLst>
              <a:ext uri="{FF2B5EF4-FFF2-40B4-BE49-F238E27FC236}">
                <a16:creationId xmlns:a16="http://schemas.microsoft.com/office/drawing/2014/main" id="{6BE64FC8-AA4F-8CCC-D345-2CEC80EC1E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3196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E9FE-058B-2101-53DA-AC39C3F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3. Plusieurs modèles d’éducation intégrale chez les catholiques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C5F2B4-7372-D42B-F890-37C63808E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le contexte de l’encyclique </a:t>
            </a:r>
            <a:r>
              <a:rPr lang="fr-FR" dirty="0" err="1"/>
              <a:t>Rerum</a:t>
            </a:r>
            <a:r>
              <a:rPr lang="fr-FR" dirty="0"/>
              <a:t> </a:t>
            </a:r>
            <a:r>
              <a:rPr lang="fr-FR" dirty="0" err="1"/>
              <a:t>novarum</a:t>
            </a:r>
            <a:r>
              <a:rPr lang="fr-FR" dirty="0"/>
              <a:t> (1891)</a:t>
            </a:r>
          </a:p>
          <a:p>
            <a:r>
              <a:rPr lang="fr-FR" dirty="0"/>
              <a:t>Une question historiographique </a:t>
            </a:r>
          </a:p>
          <a:p>
            <a:r>
              <a:rPr lang="fr-FR" dirty="0"/>
              <a:t>La naissance de la FGSPF (1898) soulève aussi des oppositions </a:t>
            </a:r>
          </a:p>
        </p:txBody>
      </p:sp>
    </p:spTree>
    <p:extLst>
      <p:ext uri="{BB962C8B-B14F-4D97-AF65-F5344CB8AC3E}">
        <p14:creationId xmlns:p14="http://schemas.microsoft.com/office/powerpoint/2010/main" val="7189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7EAF1-2058-9D2B-3414-FD51F455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913CC1-2976-29EF-135D-04DEF829F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nécessité de sortir de toute explication dualiste par une prise en compte des nuances  </a:t>
            </a:r>
          </a:p>
          <a:p>
            <a:r>
              <a:rPr lang="fr-FR" dirty="0"/>
              <a:t>La question d’une éducation intégrale publique et de la place des établissements expérimentaux</a:t>
            </a:r>
          </a:p>
          <a:p>
            <a:r>
              <a:rPr lang="fr-FR" dirty="0"/>
              <a:t>Flux et reflux des innovations pédagogiques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618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385CF7E-93E9-E3F5-5A4C-786C8DBF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432337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Merci pour </a:t>
            </a:r>
            <a:r>
              <a:rPr lang="en-US" dirty="0" err="1"/>
              <a:t>votre</a:t>
            </a:r>
            <a:r>
              <a:rPr lang="en-US" dirty="0"/>
              <a:t> attention ! 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DA05CE18-5640-E9E3-F5BD-3C681286E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5905" y="567942"/>
            <a:ext cx="5716862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873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227</Words>
  <Application>Microsoft Macintosh PowerPoint</Application>
  <PresentationFormat>Grand écran</PresentationFormat>
  <Paragraphs>26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Aptos</vt:lpstr>
      <vt:lpstr>Arial</vt:lpstr>
      <vt:lpstr>Avenir Next LT Pro</vt:lpstr>
      <vt:lpstr>AvenirNext LT Pro Medium</vt:lpstr>
      <vt:lpstr>Sabon Next LT</vt:lpstr>
      <vt:lpstr>DappledVTI</vt:lpstr>
      <vt:lpstr>La campagne de presse de 1894 contre Paul Robin : la condamnation unanime d’une expérimentation pédagogique ? </vt:lpstr>
      <vt:lpstr>Introduction </vt:lpstr>
      <vt:lpstr>1. « La porcherie de Cempuis » (C. Demeulenaere-Douyère)</vt:lpstr>
      <vt:lpstr>2. L’enquête de Gaston Stiegler, reporter du Matin et de l’Echo de Paris </vt:lpstr>
      <vt:lpstr>3. Plusieurs modèles d’éducation intégrale chez les catholiques </vt:lpstr>
      <vt:lpstr>Conclusion</vt:lpstr>
      <vt:lpstr>Merci pour votre attention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Fabien Groeninger</dc:creator>
  <cp:lastModifiedBy>Fabien Groeninger</cp:lastModifiedBy>
  <cp:revision>10</cp:revision>
  <dcterms:created xsi:type="dcterms:W3CDTF">2024-06-03T09:00:36Z</dcterms:created>
  <dcterms:modified xsi:type="dcterms:W3CDTF">2024-06-09T20:53:51Z</dcterms:modified>
</cp:coreProperties>
</file>