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8" r:id="rId3"/>
    <p:sldId id="259" r:id="rId4"/>
    <p:sldId id="257" r:id="rId5"/>
    <p:sldId id="258" r:id="rId6"/>
    <p:sldId id="260" r:id="rId7"/>
    <p:sldId id="268" r:id="rId8"/>
    <p:sldId id="261" r:id="rId9"/>
    <p:sldId id="262" r:id="rId10"/>
    <p:sldId id="263" r:id="rId11"/>
    <p:sldId id="264" r:id="rId12"/>
    <p:sldId id="267" r:id="rId13"/>
    <p:sldId id="269" r:id="rId14"/>
    <p:sldId id="271" r:id="rId15"/>
    <p:sldId id="277" r:id="rId16"/>
    <p:sldId id="276" r:id="rId17"/>
    <p:sldId id="272" r:id="rId18"/>
    <p:sldId id="273" r:id="rId19"/>
    <p:sldId id="280" r:id="rId20"/>
    <p:sldId id="279" r:id="rId21"/>
    <p:sldId id="274" r:id="rId22"/>
    <p:sldId id="275" r:id="rId23"/>
    <p:sldId id="265" r:id="rId24"/>
    <p:sldId id="266" r:id="rId25"/>
    <p:sldId id="27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BD6C-E880-4B95-9635-E62588DEB16C}" type="datetimeFigureOut">
              <a:rPr lang="ru-RU" smtClean="0"/>
              <a:pPr/>
              <a:t>08.08.2024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F4A61-CDED-4B2B-96EC-EFE33D835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7886-E3A0-4D7D-8757-662198B3208A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FF7-5525-497E-B219-6C6473C74072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5279B-9712-4786-BB70-92D137480253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FE47-44DD-4FC6-A64A-7CC566F8A859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570-95BC-43F1-8C10-D40374A6BA29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878A-C70B-4656-BAAA-02FD5012D7DA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9B10-B47D-4A37-8B2D-A1BA42EF6981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C209-5A65-4122-8C3F-C4C0AEA6C83C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ED1B-9115-4B43-A852-C4977C1621F3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6085-94C6-42B9-8C81-D3304277E6CA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10F5-B132-474B-914F-E53FB589658C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F9FC-F0E7-4FF8-9E38-110A3A8EE0EA}" type="datetime1">
              <a:rPr lang="ru-RU" smtClean="0"/>
              <a:pPr/>
              <a:t>08.08.2024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genesis of a discrete category of adjectives in </a:t>
            </a:r>
            <a:r>
              <a:rPr lang="en-US" b="1" dirty="0" err="1" smtClean="0">
                <a:solidFill>
                  <a:srgbClr val="FF0000"/>
                </a:solidFill>
              </a:rPr>
              <a:t>Tomo</a:t>
            </a:r>
            <a:r>
              <a:rPr lang="en-US" b="1" dirty="0" smtClean="0">
                <a:solidFill>
                  <a:srgbClr val="FF0000"/>
                </a:solidFill>
              </a:rPr>
              <a:t> Kan </a:t>
            </a:r>
            <a:r>
              <a:rPr lang="en-US" b="1" dirty="0" err="1" smtClean="0">
                <a:solidFill>
                  <a:srgbClr val="FF0000"/>
                </a:solidFill>
              </a:rPr>
              <a:t>Dogon</a:t>
            </a:r>
            <a:r>
              <a:rPr lang="en-US" b="1" dirty="0" smtClean="0">
                <a:solidFill>
                  <a:srgbClr val="FF0000"/>
                </a:solidFill>
              </a:rPr>
              <a:t> 	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Vadim</a:t>
            </a:r>
            <a:r>
              <a:rPr lang="en-US" dirty="0" smtClean="0"/>
              <a:t> </a:t>
            </a:r>
            <a:r>
              <a:rPr lang="en-US" dirty="0" err="1" smtClean="0"/>
              <a:t>Dyachkov</a:t>
            </a:r>
            <a:endParaRPr lang="en-US" dirty="0" smtClean="0"/>
          </a:p>
          <a:p>
            <a:r>
              <a:rPr lang="en-US" dirty="0" smtClean="0"/>
              <a:t>LLACAN CNRS</a:t>
            </a:r>
          </a:p>
          <a:p>
            <a:r>
              <a:rPr lang="en-US" dirty="0" smtClean="0"/>
              <a:t>hyppocentaurus@mail.ru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Is it possible that COMP forms are </a:t>
            </a:r>
            <a:r>
              <a:rPr lang="en-US" sz="2400" b="1" dirty="0" smtClean="0"/>
              <a:t>basic</a:t>
            </a:r>
            <a:r>
              <a:rPr lang="en-US" sz="2400" dirty="0" smtClean="0"/>
              <a:t> (=non-derived) forms of adjectives?</a:t>
            </a:r>
          </a:p>
          <a:p>
            <a:pPr algn="just"/>
            <a:r>
              <a:rPr lang="en-US" sz="2400" dirty="0" smtClean="0"/>
              <a:t>It this is correct, then comparative forms are </a:t>
            </a:r>
            <a:r>
              <a:rPr lang="en-US" sz="2400" dirty="0" err="1" smtClean="0"/>
              <a:t>stative</a:t>
            </a:r>
            <a:r>
              <a:rPr lang="en-US" sz="2400" dirty="0" smtClean="0"/>
              <a:t> verbs projecting a standard of comparison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 smtClean="0"/>
              <a:t>10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Outline of the talk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status of adjectives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The relation between comparative (=COMP) and positive (=POS, non-comparative) forms of adjectives</a:t>
            </a:r>
          </a:p>
          <a:p>
            <a:r>
              <a:rPr lang="en-US" sz="2400" dirty="0" err="1" smtClean="0"/>
              <a:t>Intragenetic</a:t>
            </a:r>
            <a:r>
              <a:rPr lang="en-US" sz="2400" dirty="0" smtClean="0"/>
              <a:t> typology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Is the form used in POS constructions (=the one with the tonal overlay) contains an exponent of the POS category?</a:t>
            </a:r>
          </a:p>
          <a:p>
            <a:pPr algn="just"/>
            <a:r>
              <a:rPr lang="en-US" sz="2400" dirty="0" smtClean="0"/>
              <a:t>In other words, does the tonal overlay (coupled with the optional suffix) is the marker of POS?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Is the form used in POS constructions (=the one with the tonal overlay) contains an exponent of the POS category?</a:t>
            </a:r>
          </a:p>
          <a:p>
            <a:pPr algn="just"/>
            <a:r>
              <a:rPr lang="en-US" sz="2400" dirty="0" smtClean="0"/>
              <a:t>In other words, is the tonal overlay (coupled with the optional suffix) the marker of POS?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NO</a:t>
            </a:r>
          </a:p>
          <a:p>
            <a:pPr algn="just"/>
            <a:r>
              <a:rPr lang="en-US" sz="2400" b="1" dirty="0" smtClean="0"/>
              <a:t>The </a:t>
            </a:r>
            <a:r>
              <a:rPr lang="en-US" sz="2400" b="1" dirty="0" smtClean="0"/>
              <a:t>structure of the </a:t>
            </a:r>
            <a:r>
              <a:rPr lang="en-US" sz="2400" b="1" dirty="0" smtClean="0"/>
              <a:t>POS construction</a:t>
            </a:r>
            <a:r>
              <a:rPr lang="en-US" sz="2400" b="1" dirty="0" smtClean="0"/>
              <a:t> is yielded by a </a:t>
            </a:r>
            <a:r>
              <a:rPr lang="en-US" sz="2400" b="1" dirty="0" smtClean="0"/>
              <a:t>language-specific principle whereby subordination of verbs implies </a:t>
            </a:r>
            <a:r>
              <a:rPr lang="en-US" sz="2400" b="1" dirty="0" err="1" smtClean="0"/>
              <a:t>adverbialization</a:t>
            </a:r>
            <a:r>
              <a:rPr lang="en-US" sz="2400" b="1" dirty="0" smtClean="0"/>
              <a:t> of the leftmost one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85740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Only NPs can be coordinated</a:t>
            </a:r>
          </a:p>
          <a:p>
            <a:pPr marL="457200" indent="-457200">
              <a:buAutoNum type="arabicParenBoth"/>
            </a:pPr>
            <a:r>
              <a:rPr lang="en-US" sz="2600" dirty="0" err="1" smtClean="0"/>
              <a:t>àmàdu</a:t>
            </a:r>
            <a:r>
              <a:rPr lang="en-US" sz="2600" dirty="0" smtClean="0"/>
              <a:t>́	</a:t>
            </a:r>
            <a:r>
              <a:rPr lang="en-US" sz="2600" b="1" dirty="0" err="1" smtClean="0"/>
              <a:t>yε</a:t>
            </a:r>
            <a:r>
              <a:rPr lang="en-US" sz="2600" b="1" dirty="0" smtClean="0"/>
              <a:t>̀: </a:t>
            </a:r>
            <a:r>
              <a:rPr lang="en-US" sz="2600" dirty="0" smtClean="0"/>
              <a:t>	sè:dú		</a:t>
            </a:r>
            <a:r>
              <a:rPr lang="en-US" sz="2600" b="1" dirty="0" err="1" smtClean="0"/>
              <a:t>yε</a:t>
            </a:r>
            <a:r>
              <a:rPr lang="en-US" sz="2600" b="1" dirty="0" smtClean="0"/>
              <a:t>̀:</a:t>
            </a:r>
          </a:p>
          <a:p>
            <a:pPr marL="457200" indent="-457200">
              <a:buNone/>
            </a:pPr>
            <a:r>
              <a:rPr lang="en-US" sz="2600" b="1" dirty="0" smtClean="0"/>
              <a:t>	</a:t>
            </a:r>
            <a:r>
              <a:rPr lang="en-US" sz="2600" dirty="0" smtClean="0"/>
              <a:t>‘</a:t>
            </a:r>
            <a:r>
              <a:rPr lang="en-US" sz="2600" dirty="0" err="1" smtClean="0"/>
              <a:t>Amadou</a:t>
            </a:r>
            <a:r>
              <a:rPr lang="en-US" sz="2600" dirty="0" smtClean="0"/>
              <a:t> and </a:t>
            </a:r>
            <a:r>
              <a:rPr lang="en-US" sz="2600" dirty="0" err="1" smtClean="0"/>
              <a:t>Seydou</a:t>
            </a:r>
            <a:r>
              <a:rPr lang="en-US" sz="2600" dirty="0" smtClean="0"/>
              <a:t>’	</a:t>
            </a:r>
          </a:p>
          <a:p>
            <a:pPr marL="457200" indent="-457200"/>
            <a:r>
              <a:rPr lang="en-US" sz="2600" dirty="0" smtClean="0"/>
              <a:t>VPs cannot:</a:t>
            </a:r>
          </a:p>
          <a:p>
            <a:pPr marL="457200" lvl="0" indent="-457200">
              <a:buAutoNum type="arabicParenBoth" startAt="2"/>
            </a:pPr>
            <a:r>
              <a:rPr lang="en-US" sz="2600" dirty="0" smtClean="0"/>
              <a:t>*</a:t>
            </a:r>
            <a:r>
              <a:rPr lang="en-US" sz="2600" dirty="0" err="1" smtClean="0"/>
              <a:t>àmàdu</a:t>
            </a:r>
            <a:r>
              <a:rPr lang="en-US" sz="2600" dirty="0" smtClean="0"/>
              <a:t>́	</a:t>
            </a:r>
            <a:r>
              <a:rPr lang="en-US" sz="2600" dirty="0" err="1" smtClean="0"/>
              <a:t>ɲa</a:t>
            </a:r>
            <a:r>
              <a:rPr lang="en-US" sz="2600" dirty="0" smtClean="0"/>
              <a:t>̀:	</a:t>
            </a:r>
            <a:r>
              <a:rPr lang="en-US" sz="2600" dirty="0" err="1" smtClean="0"/>
              <a:t>ɲu</a:t>
            </a:r>
            <a:r>
              <a:rPr lang="en-US" sz="2600" dirty="0" smtClean="0"/>
              <a:t>̀=:-</a:t>
            </a:r>
            <a:r>
              <a:rPr lang="en-US" sz="2600" dirty="0" err="1" smtClean="0"/>
              <a:t>só</a:t>
            </a:r>
            <a:r>
              <a:rPr lang="en-US" sz="2600" b="1" dirty="0" err="1" smtClean="0"/>
              <a:t>yε</a:t>
            </a:r>
            <a:r>
              <a:rPr lang="en-US" sz="2600" b="1" dirty="0" smtClean="0"/>
              <a:t>̀:</a:t>
            </a:r>
            <a:r>
              <a:rPr lang="en-US" sz="2600" dirty="0" smtClean="0"/>
              <a:t>	</a:t>
            </a:r>
            <a:r>
              <a:rPr lang="en-US" sz="2600" dirty="0" err="1" smtClean="0"/>
              <a:t>jὲndε</a:t>
            </a:r>
            <a:r>
              <a:rPr lang="en-US" sz="2600" dirty="0" smtClean="0"/>
              <a:t>̀	</a:t>
            </a:r>
            <a:r>
              <a:rPr lang="en-US" sz="2600" dirty="0" err="1" smtClean="0"/>
              <a:t>lwe</a:t>
            </a:r>
            <a:r>
              <a:rPr lang="en-US" sz="2600" dirty="0" smtClean="0"/>
              <a:t>̀:rè-só	</a:t>
            </a:r>
            <a:r>
              <a:rPr lang="en-US" sz="2600" b="1" dirty="0" err="1" smtClean="0"/>
              <a:t>yε</a:t>
            </a:r>
            <a:r>
              <a:rPr lang="en-US" sz="2600" b="1" dirty="0" smtClean="0"/>
              <a:t>̀:</a:t>
            </a:r>
            <a:endParaRPr lang="en-US" sz="2600" dirty="0" smtClean="0"/>
          </a:p>
          <a:p>
            <a:pPr marL="457200" lvl="0" indent="-457200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Amadou</a:t>
            </a:r>
            <a:r>
              <a:rPr lang="en-US" sz="2600" dirty="0" smtClean="0"/>
              <a:t>	food	eat-</a:t>
            </a:r>
            <a:r>
              <a:rPr lang="en-US" sz="2600" cap="small" dirty="0" err="1" smtClean="0"/>
              <a:t>fut</a:t>
            </a:r>
            <a:r>
              <a:rPr lang="en-US" sz="2600" dirty="0" smtClean="0"/>
              <a:t>	</a:t>
            </a:r>
            <a:r>
              <a:rPr lang="en-US" sz="2600" cap="small" dirty="0" err="1" smtClean="0"/>
              <a:t>crd</a:t>
            </a:r>
            <a:r>
              <a:rPr lang="en-US" sz="2600" dirty="0" smtClean="0"/>
              <a:t> 	dream	sleep-</a:t>
            </a:r>
            <a:r>
              <a:rPr lang="en-US" sz="2600" cap="small" dirty="0" err="1" smtClean="0"/>
              <a:t>fut</a:t>
            </a:r>
            <a:r>
              <a:rPr lang="en-US" sz="2600" dirty="0" smtClean="0"/>
              <a:t>	</a:t>
            </a:r>
            <a:r>
              <a:rPr lang="en-US" sz="2600" cap="small" dirty="0" err="1" smtClean="0"/>
              <a:t>crd</a:t>
            </a:r>
            <a:r>
              <a:rPr lang="en-US" sz="2600" dirty="0" smtClean="0"/>
              <a:t> Int.: ‘</a:t>
            </a:r>
            <a:r>
              <a:rPr lang="en-US" sz="2600" dirty="0" err="1" smtClean="0"/>
              <a:t>Amadou</a:t>
            </a:r>
            <a:r>
              <a:rPr lang="en-US" sz="2600" dirty="0" smtClean="0"/>
              <a:t> will eat and sleep’. </a:t>
            </a:r>
            <a:endParaRPr lang="ru-RU" sz="2600" dirty="0" smtClean="0"/>
          </a:p>
          <a:p>
            <a:pPr lvl="0">
              <a:buNone/>
            </a:pPr>
            <a:r>
              <a:rPr lang="en-US" sz="2600" dirty="0" smtClean="0"/>
              <a:t>(3)	</a:t>
            </a:r>
            <a:r>
              <a:rPr lang="en-US" sz="2600" dirty="0" err="1" smtClean="0"/>
              <a:t>sàta</a:t>
            </a:r>
            <a:r>
              <a:rPr lang="en-US" sz="2600" dirty="0" smtClean="0"/>
              <a:t>́	</a:t>
            </a:r>
            <a:r>
              <a:rPr lang="en-US" sz="2600" dirty="0" smtClean="0"/>
              <a:t>	</a:t>
            </a:r>
            <a:r>
              <a:rPr lang="en-US" sz="2600" baseline="30000" dirty="0" err="1" smtClean="0"/>
              <a:t>H</a:t>
            </a:r>
            <a:r>
              <a:rPr lang="en-US" sz="2600" b="1" dirty="0" err="1" smtClean="0"/>
              <a:t>dέŋi</a:t>
            </a:r>
            <a:r>
              <a:rPr lang="en-US" sz="2600" b="1" dirty="0" smtClean="0"/>
              <a:t>́-</a:t>
            </a:r>
            <a:r>
              <a:rPr lang="en-US" sz="2600" b="1" dirty="0" err="1" smtClean="0"/>
              <a:t>yε</a:t>
            </a:r>
            <a:r>
              <a:rPr lang="en-US" sz="2600" b="1" dirty="0" smtClean="0"/>
              <a:t>́</a:t>
            </a:r>
            <a:r>
              <a:rPr lang="en-US" sz="2600" b="1" dirty="0" smtClean="0"/>
              <a:t>:</a:t>
            </a:r>
            <a:r>
              <a:rPr lang="en-US" sz="2600" dirty="0" smtClean="0"/>
              <a:t>	 	há	</a:t>
            </a:r>
            <a:r>
              <a:rPr lang="en-US" sz="2600" dirty="0" err="1" smtClean="0"/>
              <a:t>kùba</a:t>
            </a:r>
            <a:r>
              <a:rPr lang="en-US" sz="2600" dirty="0" smtClean="0"/>
              <a:t>́	 </a:t>
            </a:r>
            <a:endParaRPr lang="ru-RU" sz="2600" dirty="0" smtClean="0"/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Sata</a:t>
            </a:r>
            <a:r>
              <a:rPr lang="en-US" sz="2600" dirty="0" smtClean="0"/>
              <a:t>	</a:t>
            </a:r>
            <a:r>
              <a:rPr lang="en-US" sz="2600" dirty="0" smtClean="0"/>
              <a:t>	</a:t>
            </a:r>
            <a:r>
              <a:rPr lang="en-US" sz="2600" dirty="0" err="1" smtClean="0"/>
              <a:t>sit.sown.</a:t>
            </a:r>
            <a:r>
              <a:rPr lang="en-US" sz="2600" cap="small" dirty="0" err="1" smtClean="0"/>
              <a:t>pfv</a:t>
            </a:r>
            <a:r>
              <a:rPr lang="en-US" sz="2600" dirty="0" err="1" smtClean="0"/>
              <a:t>-</a:t>
            </a:r>
            <a:r>
              <a:rPr lang="en-US" sz="2600" cap="small" dirty="0" err="1" smtClean="0"/>
              <a:t>cvb</a:t>
            </a:r>
            <a:r>
              <a:rPr lang="en-US" sz="2600" dirty="0" smtClean="0"/>
              <a:t>	</a:t>
            </a:r>
            <a:r>
              <a:rPr lang="en-US" sz="2600" cap="small" dirty="0" smtClean="0"/>
              <a:t>ref</a:t>
            </a:r>
            <a:r>
              <a:rPr lang="en-US" sz="2600" dirty="0" smtClean="0"/>
              <a:t>	leg	 </a:t>
            </a:r>
          </a:p>
          <a:p>
            <a:pPr>
              <a:buNone/>
            </a:pPr>
            <a:r>
              <a:rPr lang="en-US" sz="2600" baseline="30000" dirty="0" smtClean="0"/>
              <a:t>	</a:t>
            </a:r>
            <a:r>
              <a:rPr lang="en-US" sz="2600" baseline="30000" dirty="0" err="1" smtClean="0"/>
              <a:t>H</a:t>
            </a:r>
            <a:r>
              <a:rPr lang="en-US" sz="2600" b="1" dirty="0" err="1" smtClean="0"/>
              <a:t>sa</a:t>
            </a:r>
            <a:r>
              <a:rPr lang="en-US" sz="2600" b="1" dirty="0" smtClean="0"/>
              <a:t>́:r-έ:</a:t>
            </a:r>
            <a:r>
              <a:rPr lang="en-US" sz="2600" dirty="0" smtClean="0"/>
              <a:t>		</a:t>
            </a:r>
            <a:r>
              <a:rPr lang="en-US" sz="2600" dirty="0" err="1" smtClean="0"/>
              <a:t>kwíni</a:t>
            </a:r>
            <a:r>
              <a:rPr lang="en-US" sz="2600" dirty="0" smtClean="0"/>
              <a:t>́	</a:t>
            </a:r>
            <a:r>
              <a:rPr lang="en-US" sz="2600" dirty="0" err="1" smtClean="0"/>
              <a:t>jùro</a:t>
            </a:r>
            <a:r>
              <a:rPr lang="en-US" sz="2600" dirty="0" smtClean="0"/>
              <a:t>̀=:-</a:t>
            </a:r>
            <a:r>
              <a:rPr lang="en-US" sz="2600" dirty="0" err="1" smtClean="0"/>
              <a:t>wɔ</a:t>
            </a:r>
            <a:r>
              <a:rPr lang="en-US" sz="2600" dirty="0" smtClean="0"/>
              <a:t>́ </a:t>
            </a:r>
            <a:endParaRPr lang="ru-RU" sz="2600" dirty="0" smtClean="0"/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stretch.</a:t>
            </a:r>
            <a:r>
              <a:rPr lang="en-US" sz="2600" cap="small" dirty="0" err="1" smtClean="0"/>
              <a:t>pfv</a:t>
            </a:r>
            <a:r>
              <a:rPr lang="en-US" sz="2600" dirty="0" err="1" smtClean="0"/>
              <a:t>-</a:t>
            </a:r>
            <a:r>
              <a:rPr lang="en-US" sz="2600" cap="small" dirty="0" err="1" smtClean="0"/>
              <a:t>cvb</a:t>
            </a:r>
            <a:r>
              <a:rPr lang="en-US" sz="2600" dirty="0" smtClean="0"/>
              <a:t>	cotton	spin-</a:t>
            </a:r>
            <a:r>
              <a:rPr lang="en-US" sz="2600" cap="small" dirty="0" smtClean="0"/>
              <a:t>ipfv.hum</a:t>
            </a:r>
            <a:r>
              <a:rPr lang="en-US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en-US" sz="2600" dirty="0" smtClean="0"/>
              <a:t>	‘</a:t>
            </a:r>
            <a:r>
              <a:rPr lang="en-US" sz="2600" dirty="0" err="1" smtClean="0"/>
              <a:t>Sata</a:t>
            </a:r>
            <a:r>
              <a:rPr lang="en-US" sz="2600" dirty="0" smtClean="0"/>
              <a:t> sat down and stretched her legs to spin the cotton’. </a:t>
            </a:r>
            <a:endParaRPr lang="ru-RU" sz="2600" dirty="0" smtClean="0"/>
          </a:p>
          <a:p>
            <a:pPr marL="457200" indent="-457200">
              <a:buNone/>
            </a:pP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syntactic structure of POS: </a:t>
            </a:r>
          </a:p>
          <a:p>
            <a:pPr>
              <a:buNone/>
            </a:pPr>
            <a:r>
              <a:rPr lang="en-US" sz="2400" dirty="0" smtClean="0"/>
              <a:t>	ADJ – ADV(</a:t>
            </a:r>
            <a:r>
              <a:rPr lang="en-US" sz="2400" dirty="0" err="1" smtClean="0"/>
              <a:t>erbializer</a:t>
            </a:r>
            <a:r>
              <a:rPr lang="en-US" sz="2400" dirty="0" smtClean="0"/>
              <a:t>) – COP</a:t>
            </a:r>
          </a:p>
          <a:p>
            <a:pPr lvl="0">
              <a:buNone/>
            </a:pPr>
            <a:r>
              <a:rPr lang="en-US" sz="2400" dirty="0" smtClean="0"/>
              <a:t>(1)</a:t>
            </a:r>
            <a:r>
              <a:rPr lang="en-US" sz="2800" dirty="0" smtClean="0"/>
              <a:t>	 	</a:t>
            </a:r>
            <a:r>
              <a:rPr lang="en-US" sz="2400" dirty="0" err="1" smtClean="0"/>
              <a:t>ŋ̀kɔ</a:t>
            </a:r>
            <a:r>
              <a:rPr lang="en-US" sz="2400" dirty="0" smtClean="0"/>
              <a:t>̀	</a:t>
            </a:r>
            <a:r>
              <a:rPr lang="en-US" sz="2400" baseline="30000" dirty="0" smtClean="0"/>
              <a:t>H</a:t>
            </a:r>
            <a:r>
              <a:rPr lang="en-US" sz="2400" dirty="0" smtClean="0"/>
              <a:t>á:ⁿ		</a:t>
            </a:r>
            <a:r>
              <a:rPr lang="en-US" sz="2400" baseline="30000" dirty="0" err="1" smtClean="0"/>
              <a:t>HL</a:t>
            </a:r>
            <a:r>
              <a:rPr lang="en-US" sz="2400" dirty="0" err="1" smtClean="0"/>
              <a:t>mána</a:t>
            </a:r>
            <a:r>
              <a:rPr lang="en-US" sz="2400" dirty="0" smtClean="0"/>
              <a:t>́-</a:t>
            </a:r>
            <a:r>
              <a:rPr lang="en-US" sz="2400" b="1" dirty="0" err="1" smtClean="0"/>
              <a:t>yε</a:t>
            </a:r>
            <a:r>
              <a:rPr lang="en-US" sz="2400" b="1" dirty="0" smtClean="0"/>
              <a:t>̀</a:t>
            </a:r>
            <a:r>
              <a:rPr lang="en-US" sz="2400" dirty="0" smtClean="0"/>
              <a:t>-</a:t>
            </a:r>
            <a:r>
              <a:rPr lang="en-US" sz="2400" dirty="0" err="1" smtClean="0"/>
              <a:t>wɔ</a:t>
            </a:r>
            <a:r>
              <a:rPr lang="en-US" sz="2400" dirty="0" smtClean="0"/>
              <a:t>́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DEM	man		fat-</a:t>
            </a:r>
            <a:r>
              <a:rPr lang="en-US" sz="2400" b="1" cap="small" dirty="0" smtClean="0"/>
              <a:t>ye</a:t>
            </a:r>
            <a:r>
              <a:rPr lang="en-US" sz="2400" dirty="0" smtClean="0"/>
              <a:t>-be.</a:t>
            </a:r>
            <a:r>
              <a:rPr lang="en-US" sz="2400" cap="small" dirty="0" smtClean="0"/>
              <a:t>hum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‘This man is fat’.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semantics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/>
              <a:t>A problem</a:t>
            </a:r>
            <a:r>
              <a:rPr lang="en-US" sz="2400" dirty="0" smtClean="0"/>
              <a:t>: constructions without copulas are almost exclusive in </a:t>
            </a:r>
            <a:r>
              <a:rPr lang="en-US" sz="2400" dirty="0" err="1" smtClean="0"/>
              <a:t>Dogon</a:t>
            </a:r>
            <a:r>
              <a:rPr lang="en-US" sz="2400" dirty="0" smtClean="0"/>
              <a:t> languages</a:t>
            </a:r>
          </a:p>
          <a:p>
            <a:pPr algn="just"/>
            <a:r>
              <a:rPr lang="en-US" sz="2400" dirty="0" smtClean="0"/>
              <a:t>Therefore, postulating a zero copula in COMP constructions requires serious grounding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semantics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 smtClean="0"/>
              <a:t>Prediction</a:t>
            </a:r>
            <a:r>
              <a:rPr lang="en-US" sz="2400" dirty="0" smtClean="0"/>
              <a:t>: if the forms used in COMP constructions are indeed initial forms projecting arguments, then the COMP semantics should be preserved even in the contexts where the standard of comparison </a:t>
            </a:r>
            <a:r>
              <a:rPr lang="en-US" sz="2400" b="1" dirty="0" smtClean="0"/>
              <a:t>cannot</a:t>
            </a:r>
            <a:r>
              <a:rPr lang="en-US" sz="2400" dirty="0" smtClean="0"/>
              <a:t> be used</a:t>
            </a:r>
          </a:p>
          <a:p>
            <a:pPr algn="just"/>
            <a:r>
              <a:rPr lang="en-US" sz="2400" dirty="0" smtClean="0"/>
              <a:t>In fact, adjectives, when used on their own without a copula, are inherently comparative (</a:t>
            </a:r>
            <a:r>
              <a:rPr lang="en-US" sz="2400" dirty="0" err="1" smtClean="0"/>
              <a:t>Léger</a:t>
            </a:r>
            <a:r>
              <a:rPr lang="en-US" sz="2400" dirty="0" smtClean="0"/>
              <a:t> 1971) </a:t>
            </a:r>
          </a:p>
          <a:p>
            <a:pPr marL="457200" lvl="0" indent="-457200">
              <a:buAutoNum type="arabicParenBoth"/>
            </a:pPr>
            <a:r>
              <a:rPr lang="en-US" sz="2400" dirty="0" err="1" smtClean="0"/>
              <a:t>àmàdu</a:t>
            </a:r>
            <a:r>
              <a:rPr lang="en-US" sz="2400" dirty="0" smtClean="0"/>
              <a:t>́ 	</a:t>
            </a:r>
            <a:r>
              <a:rPr lang="en-US" sz="2400" b="1" dirty="0" err="1" smtClean="0"/>
              <a:t>màna</a:t>
            </a:r>
            <a:r>
              <a:rPr lang="en-US" sz="2400" dirty="0" smtClean="0"/>
              <a:t>̀</a:t>
            </a:r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Amadou</a:t>
            </a:r>
            <a:r>
              <a:rPr lang="en-US" sz="2400" dirty="0" smtClean="0"/>
              <a:t>	fat</a:t>
            </a:r>
          </a:p>
          <a:p>
            <a:pPr marL="457200" lvl="0" indent="-457200">
              <a:buNone/>
            </a:pPr>
            <a:r>
              <a:rPr lang="en-US" sz="2400" dirty="0" smtClean="0"/>
              <a:t>	‘</a:t>
            </a:r>
            <a:r>
              <a:rPr lang="en-US" sz="2400" dirty="0" err="1" smtClean="0"/>
              <a:t>Amadou</a:t>
            </a:r>
            <a:r>
              <a:rPr lang="en-US" sz="2400" dirty="0" smtClean="0"/>
              <a:t> is fatter [than somebody]’.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semantics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The prediction seems to be borne out</a:t>
            </a:r>
          </a:p>
          <a:p>
            <a:pPr algn="just"/>
            <a:r>
              <a:rPr lang="en-US" sz="2400" dirty="0" smtClean="0"/>
              <a:t>Comparative meanings can be expressed by non-comparative forms</a:t>
            </a:r>
          </a:p>
          <a:p>
            <a:pPr indent="17463" algn="just">
              <a:buNone/>
            </a:pPr>
            <a:r>
              <a:rPr lang="en-US" sz="2400" dirty="0" smtClean="0"/>
              <a:t>{There are two bags, the first one weighs 2 kg, the second one 3 kg.}</a:t>
            </a:r>
          </a:p>
          <a:p>
            <a:pPr marL="457200" indent="-457200">
              <a:buAutoNum type="arabicParenBoth"/>
            </a:pPr>
            <a:r>
              <a:rPr lang="en-US" sz="2400" dirty="0" err="1" smtClean="0"/>
              <a:t>nɛ</a:t>
            </a:r>
            <a:r>
              <a:rPr lang="en-US" sz="2400" dirty="0" smtClean="0"/>
              <a:t>́		</a:t>
            </a:r>
            <a:r>
              <a:rPr lang="en-US" sz="2400" dirty="0" err="1" smtClean="0"/>
              <a:t>dùgu</a:t>
            </a:r>
            <a:r>
              <a:rPr lang="en-US" sz="2400" dirty="0" smtClean="0"/>
              <a:t>̀-</a:t>
            </a:r>
            <a:r>
              <a:rPr lang="en-US" sz="2400" b="1" dirty="0" err="1" smtClean="0"/>
              <a:t>yɛ</a:t>
            </a:r>
            <a:r>
              <a:rPr lang="en-US" sz="2400" dirty="0" smtClean="0"/>
              <a:t>̀-</a:t>
            </a:r>
            <a:r>
              <a:rPr lang="en-US" sz="2400" dirty="0" err="1" smtClean="0"/>
              <a:t>kɔ</a:t>
            </a:r>
            <a:r>
              <a:rPr lang="en-US" sz="2400" dirty="0" smtClean="0"/>
              <a:t>́=ⁿ			</a:t>
            </a:r>
            <a:r>
              <a:rPr lang="en-US" sz="2400" dirty="0" err="1" smtClean="0"/>
              <a:t>yɛ</a:t>
            </a:r>
            <a:r>
              <a:rPr lang="en-US" sz="2400" dirty="0" smtClean="0"/>
              <a:t>̀	</a:t>
            </a:r>
          </a:p>
          <a:p>
            <a:pPr marL="457200" indent="-457200">
              <a:buNone/>
            </a:pPr>
            <a:r>
              <a:rPr lang="en-US" sz="2400" dirty="0" smtClean="0"/>
              <a:t>	REL		heavy-YE-</a:t>
            </a:r>
            <a:r>
              <a:rPr lang="en-US" sz="2400" dirty="0" err="1" smtClean="0"/>
              <a:t>be.NONH</a:t>
            </a:r>
            <a:r>
              <a:rPr lang="en-US" sz="2400" dirty="0" smtClean="0"/>
              <a:t>=PTCP	FOC	</a:t>
            </a:r>
          </a:p>
          <a:p>
            <a:pPr marL="457200" indent="-457200">
              <a:buNone/>
            </a:pPr>
            <a:r>
              <a:rPr lang="en-US" sz="2400" dirty="0" smtClean="0"/>
              <a:t>	ŋ̀		</a:t>
            </a:r>
            <a:r>
              <a:rPr lang="en-US" sz="2400" dirty="0" err="1" smtClean="0"/>
              <a:t>ìjɛ</a:t>
            </a:r>
            <a:r>
              <a:rPr lang="en-US" sz="2400" dirty="0" smtClean="0"/>
              <a:t>́</a:t>
            </a:r>
          </a:p>
          <a:p>
            <a:pPr marL="457200" indent="-457200">
              <a:buNone/>
            </a:pPr>
            <a:r>
              <a:rPr lang="en-US" sz="2400" dirty="0" smtClean="0"/>
              <a:t>	1SG	take.PFV</a:t>
            </a:r>
          </a:p>
          <a:p>
            <a:pPr marL="457200" indent="-457200">
              <a:buNone/>
            </a:pPr>
            <a:r>
              <a:rPr lang="en-US" sz="2400" dirty="0" smtClean="0"/>
              <a:t>	‘I took the one that is </a:t>
            </a:r>
            <a:r>
              <a:rPr lang="en-US" sz="2400" b="1" dirty="0" smtClean="0"/>
              <a:t>heavier</a:t>
            </a:r>
            <a:r>
              <a:rPr lang="en-US" sz="2400" dirty="0" smtClean="0"/>
              <a:t>’.</a:t>
            </a:r>
            <a:endParaRPr lang="ru-RU" sz="2400" dirty="0" smtClean="0"/>
          </a:p>
          <a:p>
            <a:endParaRPr lang="en-US" sz="2400" dirty="0" smtClean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semantics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Superlative meaning can also be expressed by POS:</a:t>
            </a:r>
          </a:p>
          <a:p>
            <a:pPr marL="457200" lvl="0" indent="-457200">
              <a:buAutoNum type="arabicParenBoth"/>
            </a:pPr>
            <a:r>
              <a:rPr lang="fr-FR" sz="2400" dirty="0" smtClean="0"/>
              <a:t>bè		ànd-á:		ɲòⁿ</a:t>
            </a:r>
            <a:r>
              <a:rPr lang="fr-FR" sz="2400" baseline="30000" dirty="0" smtClean="0"/>
              <a:t>L</a:t>
            </a:r>
            <a:r>
              <a:rPr lang="fr-FR" sz="2400" dirty="0" smtClean="0"/>
              <a:t>		</a:t>
            </a:r>
            <a:r>
              <a:rPr lang="fr-FR" sz="2400" b="1" dirty="0" smtClean="0"/>
              <a:t>c</a:t>
            </a:r>
            <a:r>
              <a:rPr lang="en-US" sz="2400" b="1" dirty="0" smtClean="0"/>
              <a:t>ε</a:t>
            </a:r>
            <a:r>
              <a:rPr lang="fr-FR" sz="2400" b="1" dirty="0" smtClean="0"/>
              <a:t>̀mb</a:t>
            </a:r>
            <a:r>
              <a:rPr lang="en-US" sz="2400" b="1" dirty="0" smtClean="0"/>
              <a:t>ε</a:t>
            </a:r>
            <a:r>
              <a:rPr lang="fr-FR" sz="2400" dirty="0" smtClean="0"/>
              <a:t>̀</a:t>
            </a:r>
            <a:r>
              <a:rPr lang="fr-FR" sz="2400" baseline="30000" dirty="0" smtClean="0"/>
              <a:t>L	</a:t>
            </a:r>
            <a:endParaRPr lang="fr-FR" sz="2400" dirty="0" smtClean="0"/>
          </a:p>
          <a:p>
            <a:pPr marL="457200" lvl="0" indent="-457200">
              <a:buNone/>
            </a:pPr>
            <a:r>
              <a:rPr lang="fr-FR" sz="2400" cap="small" dirty="0" smtClean="0"/>
              <a:t>	1pl.poss</a:t>
            </a:r>
            <a:r>
              <a:rPr lang="fr-FR" sz="2400" dirty="0" smtClean="0"/>
              <a:t>	village-</a:t>
            </a:r>
            <a:r>
              <a:rPr lang="fr-FR" sz="2400" cap="small" dirty="0" smtClean="0"/>
              <a:t>loc</a:t>
            </a:r>
            <a:r>
              <a:rPr lang="fr-FR" sz="2400" dirty="0" smtClean="0"/>
              <a:t> 	woman	beautiful</a:t>
            </a:r>
          </a:p>
          <a:p>
            <a:pPr marL="457200" lvl="0" indent="-457200">
              <a:buNone/>
            </a:pPr>
            <a:r>
              <a:rPr lang="fr-FR" sz="2400" dirty="0" smtClean="0"/>
              <a:t>	ùmbóló	mátá	hò-s-é</a:t>
            </a:r>
            <a:endParaRPr lang="en-US" sz="2400" dirty="0" smtClean="0"/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fr-FR" sz="2400" dirty="0" smtClean="0"/>
              <a:t>name	Mata	say-</a:t>
            </a:r>
            <a:r>
              <a:rPr lang="fr-FR" sz="2400" cap="small" dirty="0" smtClean="0"/>
              <a:t>fut-3pl</a:t>
            </a:r>
            <a:endParaRPr lang="ru-RU" sz="2400" dirty="0" smtClean="0"/>
          </a:p>
          <a:p>
            <a:pPr>
              <a:buNone/>
            </a:pPr>
            <a:r>
              <a:rPr lang="fr-FR" sz="2400" cap="small" dirty="0" smtClean="0"/>
              <a:t>	‘</a:t>
            </a:r>
            <a:r>
              <a:rPr lang="fr-FR" sz="2400" dirty="0" smtClean="0"/>
              <a:t>The name of the most beautiful girl in our village is Mata</a:t>
            </a:r>
            <a:r>
              <a:rPr lang="fr-FR" sz="2400" cap="small" dirty="0" smtClean="0"/>
              <a:t>’.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In </a:t>
            </a:r>
            <a:r>
              <a:rPr lang="en-US" sz="2400" dirty="0" err="1" smtClean="0"/>
              <a:t>Tomo</a:t>
            </a:r>
            <a:r>
              <a:rPr lang="en-US" sz="2400" dirty="0" smtClean="0"/>
              <a:t> Kan </a:t>
            </a:r>
            <a:r>
              <a:rPr lang="en-US" sz="2400" dirty="0" err="1" smtClean="0"/>
              <a:t>Dogon</a:t>
            </a:r>
            <a:r>
              <a:rPr lang="en-US" sz="2400" dirty="0" smtClean="0"/>
              <a:t>, unlike in many African languages, adjectives must be regarded as a separate syntactic category </a:t>
            </a:r>
          </a:p>
          <a:p>
            <a:pPr algn="just"/>
            <a:r>
              <a:rPr lang="en-US" sz="2400" dirty="0" smtClean="0"/>
              <a:t>This can be revealed by exploring derivational relations between positive and comparative forms</a:t>
            </a:r>
          </a:p>
          <a:p>
            <a:pPr algn="just"/>
            <a:r>
              <a:rPr lang="en-US" sz="2400" dirty="0" smtClean="0"/>
              <a:t>All the data come from my fieldwork in 2011-2023 in Mali and Burkina Faso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semantics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The same phenomenon was attested in other languages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cap="small" dirty="0" err="1" smtClean="0"/>
              <a:t>natioro</a:t>
            </a:r>
            <a:r>
              <a:rPr lang="en-US" sz="2400" dirty="0" smtClean="0"/>
              <a:t> (&lt;</a:t>
            </a:r>
            <a:r>
              <a:rPr lang="en-US" sz="2400" dirty="0" err="1" smtClean="0"/>
              <a:t>Gur</a:t>
            </a:r>
            <a:r>
              <a:rPr lang="en-US" sz="2400" dirty="0" smtClean="0"/>
              <a:t>/ </a:t>
            </a:r>
            <a:r>
              <a:rPr lang="en-US" sz="2400" dirty="0" err="1" smtClean="0"/>
              <a:t>Mabia</a:t>
            </a:r>
            <a:r>
              <a:rPr lang="en-US" sz="2400" dirty="0" smtClean="0"/>
              <a:t>, my fieldwork notes)</a:t>
            </a:r>
          </a:p>
          <a:p>
            <a:pPr>
              <a:buNone/>
            </a:pPr>
            <a:r>
              <a:rPr lang="en-US" sz="2400" dirty="0" smtClean="0"/>
              <a:t>	{Looking at the road, which began to be overgrown with grass.}</a:t>
            </a:r>
            <a:endParaRPr lang="ru-RU" sz="2400" dirty="0" smtClean="0"/>
          </a:p>
          <a:p>
            <a:pPr lvl="0">
              <a:buNone/>
            </a:pPr>
            <a:r>
              <a:rPr lang="en-US" sz="2400" dirty="0" smtClean="0"/>
              <a:t>(1)	</a:t>
            </a:r>
            <a:r>
              <a:rPr lang="en-US" sz="2400" dirty="0" err="1" smtClean="0"/>
              <a:t>tǹdi̅ŋga</a:t>
            </a:r>
            <a:r>
              <a:rPr lang="en-US" sz="2400" dirty="0" smtClean="0"/>
              <a:t>̅=:̀	</a:t>
            </a:r>
            <a:r>
              <a:rPr lang="en-US" sz="2400" dirty="0" err="1" smtClean="0"/>
              <a:t>wa</a:t>
            </a:r>
            <a:r>
              <a:rPr lang="en-US" sz="2400" dirty="0" smtClean="0"/>
              <a:t>̅	</a:t>
            </a:r>
            <a:r>
              <a:rPr lang="en-US" sz="2400" dirty="0" err="1" smtClean="0"/>
              <a:t>ni</a:t>
            </a:r>
            <a:r>
              <a:rPr lang="en-US" sz="2400" dirty="0" smtClean="0"/>
              <a:t>̅	</a:t>
            </a:r>
            <a:r>
              <a:rPr lang="en-US" sz="2400" dirty="0" err="1" smtClean="0"/>
              <a:t>tɔ</a:t>
            </a:r>
            <a:r>
              <a:rPr lang="en-US" sz="2400" dirty="0" smtClean="0"/>
              <a:t>́:	</a:t>
            </a:r>
            <a:r>
              <a:rPr lang="en-US" sz="2400" b="1" dirty="0" smtClean="0"/>
              <a:t>ka̅-</a:t>
            </a:r>
            <a:r>
              <a:rPr lang="en-US" sz="2400" b="1" dirty="0" err="1" smtClean="0"/>
              <a:t>pa̅ⁿ</a:t>
            </a:r>
            <a:endParaRPr lang="ru-RU" sz="2400" b="1" dirty="0" smtClean="0"/>
          </a:p>
          <a:p>
            <a:pPr>
              <a:buNone/>
            </a:pPr>
            <a:r>
              <a:rPr lang="en-US" sz="2400" dirty="0" smtClean="0"/>
              <a:t>	before	road	</a:t>
            </a:r>
            <a:r>
              <a:rPr lang="en-US" sz="2400" cap="small" dirty="0" err="1" smtClean="0"/>
              <a:t>dem</a:t>
            </a:r>
            <a:r>
              <a:rPr lang="en-US" sz="2400" cap="small" dirty="0" smtClean="0"/>
              <a:t>	</a:t>
            </a:r>
            <a:r>
              <a:rPr lang="en-US" sz="2400" cap="small" dirty="0" err="1" smtClean="0"/>
              <a:t>pst</a:t>
            </a:r>
            <a:r>
              <a:rPr lang="en-US" sz="2400" cap="small" dirty="0" smtClean="0"/>
              <a:t>	</a:t>
            </a:r>
            <a:r>
              <a:rPr lang="en-US" sz="2400" cap="small" dirty="0" err="1" smtClean="0"/>
              <a:t>pref</a:t>
            </a:r>
            <a:r>
              <a:rPr lang="en-US" sz="2400" cap="small" dirty="0" smtClean="0"/>
              <a:t>-</a:t>
            </a:r>
            <a:r>
              <a:rPr lang="en-US" sz="2400" dirty="0" smtClean="0"/>
              <a:t>big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‘This road was larger before’.</a:t>
            </a:r>
          </a:p>
          <a:p>
            <a:pPr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Here, the POS form is used (COMP forms require constructions with the ‘exceed’ verb)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syntax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8600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 counterargument</a:t>
            </a:r>
            <a:r>
              <a:rPr lang="ru-RU" sz="2400" dirty="0" smtClean="0"/>
              <a:t>: </a:t>
            </a:r>
            <a:r>
              <a:rPr lang="en-US" sz="2400" dirty="0" smtClean="0"/>
              <a:t>negative forms</a:t>
            </a:r>
          </a:p>
          <a:p>
            <a:r>
              <a:rPr lang="en-US" sz="2400" dirty="0" smtClean="0"/>
              <a:t>Vowel harmony in all verbal forms</a:t>
            </a:r>
          </a:p>
          <a:p>
            <a:pPr lvl="0">
              <a:buNone/>
            </a:pPr>
            <a:r>
              <a:rPr lang="ru-RU" sz="2400" dirty="0" smtClean="0"/>
              <a:t>(1)	</a:t>
            </a:r>
            <a:r>
              <a:rPr lang="ru-RU" sz="2400" i="1" dirty="0" smtClean="0"/>
              <a:t>	</a:t>
            </a:r>
            <a:r>
              <a:rPr lang="en-US" sz="2400" i="1" dirty="0" err="1" smtClean="0"/>
              <a:t>dàla</a:t>
            </a:r>
            <a:r>
              <a:rPr lang="en-US" sz="2400" i="1" dirty="0" smtClean="0"/>
              <a:t>̀</a:t>
            </a:r>
            <a:r>
              <a:rPr lang="en-US" sz="2400" dirty="0" smtClean="0"/>
              <a:t>	‘kill’	</a:t>
            </a:r>
            <a:r>
              <a:rPr lang="en-US" sz="2400" i="1" dirty="0" err="1" smtClean="0"/>
              <a:t>dàla</a:t>
            </a:r>
            <a:r>
              <a:rPr lang="en-US" sz="2400" i="1" dirty="0" smtClean="0"/>
              <a:t>̌:-</a:t>
            </a:r>
            <a:r>
              <a:rPr lang="en-US" sz="2400" i="1" dirty="0" err="1" smtClean="0"/>
              <a:t>w</a:t>
            </a:r>
            <a:r>
              <a:rPr lang="en-US" sz="2400" dirty="0" err="1" smtClean="0"/>
              <a:t>ɔ</a:t>
            </a:r>
            <a:r>
              <a:rPr lang="en-US" sz="2400" dirty="0" smtClean="0"/>
              <a:t>́ 	‘kill-IPFV.HUM’</a:t>
            </a:r>
            <a:endParaRPr lang="ru-RU" sz="2400" dirty="0" smtClean="0"/>
          </a:p>
          <a:p>
            <a:pPr>
              <a:buNone/>
            </a:pPr>
            <a:r>
              <a:rPr lang="en-US" sz="2400" i="1" dirty="0" smtClean="0"/>
              <a:t>			</a:t>
            </a:r>
            <a:r>
              <a:rPr lang="ru-RU" sz="2400" i="1" dirty="0" smtClean="0"/>
              <a:t>	</a:t>
            </a:r>
            <a:r>
              <a:rPr lang="en-US" sz="2400" i="1" dirty="0" err="1" smtClean="0"/>
              <a:t>dàla</a:t>
            </a:r>
            <a:r>
              <a:rPr lang="en-US" sz="2400" i="1" dirty="0" smtClean="0"/>
              <a:t>̌:-</a:t>
            </a:r>
            <a:r>
              <a:rPr lang="en-US" sz="2400" i="1" dirty="0" err="1" smtClean="0"/>
              <a:t>wɔ</a:t>
            </a:r>
            <a:r>
              <a:rPr lang="en-US" sz="2400" i="1" dirty="0" smtClean="0"/>
              <a:t>̀-</a:t>
            </a:r>
            <a:r>
              <a:rPr lang="en-US" sz="2400" i="1" dirty="0" err="1" smtClean="0"/>
              <a:t>lɔ</a:t>
            </a:r>
            <a:r>
              <a:rPr lang="en-US" sz="2400" i="1" dirty="0" smtClean="0"/>
              <a:t>̀	</a:t>
            </a:r>
            <a:r>
              <a:rPr lang="en-US" sz="2400" dirty="0" smtClean="0"/>
              <a:t>‘kill-IPFV.HUM-NEG’	</a:t>
            </a:r>
            <a:endParaRPr lang="ru-RU" sz="2400" dirty="0" smtClean="0"/>
          </a:p>
          <a:p>
            <a:pPr lvl="0">
              <a:buNone/>
            </a:pPr>
            <a:r>
              <a:rPr lang="ru-RU" sz="2400" i="1" dirty="0" smtClean="0"/>
              <a:t>		</a:t>
            </a:r>
            <a:r>
              <a:rPr lang="en-US" sz="2400" i="1" dirty="0" err="1" smtClean="0"/>
              <a:t>ùba</a:t>
            </a:r>
            <a:r>
              <a:rPr lang="en-US" sz="2400" i="1" dirty="0" smtClean="0"/>
              <a:t>́</a:t>
            </a:r>
            <a:r>
              <a:rPr lang="en-US" sz="2400" dirty="0" smtClean="0"/>
              <a:t> 	‘like’	</a:t>
            </a:r>
            <a:r>
              <a:rPr lang="en-US" sz="2400" i="1" dirty="0" err="1" smtClean="0"/>
              <a:t>ùba</a:t>
            </a:r>
            <a:r>
              <a:rPr lang="en-US" sz="2400" i="1" dirty="0" smtClean="0"/>
              <a:t>̀</a:t>
            </a:r>
            <a:r>
              <a:rPr lang="en-US" sz="2400" dirty="0" smtClean="0"/>
              <a:t>-</a:t>
            </a:r>
            <a:r>
              <a:rPr lang="en-US" sz="2400" i="1" dirty="0" smtClean="0"/>
              <a:t>lá 	 	</a:t>
            </a:r>
            <a:r>
              <a:rPr lang="en-US" sz="2400" dirty="0" smtClean="0"/>
              <a:t>‘like-NEG’</a:t>
            </a:r>
            <a:endParaRPr lang="ru-RU" sz="2400" dirty="0" smtClean="0"/>
          </a:p>
          <a:p>
            <a:r>
              <a:rPr lang="en-US" sz="2400" b="1" dirty="0" smtClean="0"/>
              <a:t>No vowel harmony </a:t>
            </a:r>
            <a:r>
              <a:rPr lang="en-US" sz="2400" dirty="0" smtClean="0"/>
              <a:t>in COMP constructions</a:t>
            </a:r>
            <a:endParaRPr lang="ru-RU" sz="2400" dirty="0" smtClean="0"/>
          </a:p>
          <a:p>
            <a:pPr lvl="0">
              <a:buNone/>
            </a:pPr>
            <a:r>
              <a:rPr lang="en-US" sz="2400" dirty="0" smtClean="0"/>
              <a:t>(2)		</a:t>
            </a:r>
            <a:r>
              <a:rPr lang="en-US" sz="2400" dirty="0" err="1" smtClean="0"/>
              <a:t>ŋ̀kɔ</a:t>
            </a:r>
            <a:r>
              <a:rPr lang="en-US" sz="2400" dirty="0" smtClean="0"/>
              <a:t>́	</a:t>
            </a:r>
            <a:r>
              <a:rPr lang="en-US" sz="2400" baseline="30000" dirty="0" err="1" smtClean="0"/>
              <a:t>H</a:t>
            </a:r>
            <a:r>
              <a:rPr lang="en-US" sz="2400" dirty="0" err="1" smtClean="0"/>
              <a:t>máŋgóro</a:t>
            </a:r>
            <a:r>
              <a:rPr lang="en-US" sz="2400" dirty="0" smtClean="0"/>
              <a:t>́-dú	bè	</a:t>
            </a:r>
            <a:r>
              <a:rPr lang="en-US" sz="2400" baseline="30000" dirty="0" err="1" smtClean="0"/>
              <a:t>H</a:t>
            </a:r>
            <a:r>
              <a:rPr lang="en-US" sz="2400" dirty="0" err="1" smtClean="0"/>
              <a:t>jína</a:t>
            </a:r>
            <a:r>
              <a:rPr lang="en-US" sz="2400" dirty="0" smtClean="0"/>
              <a:t>́	lò 	</a:t>
            </a:r>
            <a:endParaRPr lang="ru-RU" sz="2400" b="1" dirty="0" smtClean="0"/>
          </a:p>
          <a:p>
            <a:pPr>
              <a:buNone/>
            </a:pPr>
            <a:r>
              <a:rPr lang="en-US" sz="2400" cap="small" dirty="0" smtClean="0"/>
              <a:t>		</a:t>
            </a:r>
            <a:r>
              <a:rPr lang="en-US" sz="2400" cap="small" dirty="0" err="1" smtClean="0"/>
              <a:t>dem</a:t>
            </a:r>
            <a:r>
              <a:rPr lang="en-US" sz="2400" dirty="0" smtClean="0"/>
              <a:t>	mango-tree	</a:t>
            </a:r>
            <a:r>
              <a:rPr lang="en-US" sz="2400" cap="small" dirty="0" smtClean="0"/>
              <a:t>1sg.poss</a:t>
            </a:r>
            <a:r>
              <a:rPr lang="en-US" sz="2400" dirty="0" smtClean="0"/>
              <a:t>	house	</a:t>
            </a:r>
            <a:r>
              <a:rPr lang="en-US" sz="2400" cap="small" dirty="0" err="1" smtClean="0"/>
              <a:t>dat</a:t>
            </a: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b="1" dirty="0" smtClean="0"/>
              <a:t>		</a:t>
            </a:r>
            <a:r>
              <a:rPr lang="en-US" sz="2400" b="1" dirty="0" err="1" smtClean="0"/>
              <a:t>gɛ̀bɛ</a:t>
            </a:r>
            <a:r>
              <a:rPr lang="en-US" sz="2400" b="1" dirty="0" smtClean="0"/>
              <a:t>̀-là</a:t>
            </a:r>
          </a:p>
          <a:p>
            <a:pPr>
              <a:buNone/>
            </a:pPr>
            <a:r>
              <a:rPr lang="en-US" sz="2400" b="1" dirty="0" smtClean="0"/>
              <a:t>		</a:t>
            </a:r>
            <a:r>
              <a:rPr lang="en-US" sz="2400" dirty="0" smtClean="0"/>
              <a:t>long-</a:t>
            </a:r>
            <a:r>
              <a:rPr lang="en-US" sz="2400" cap="small" dirty="0" err="1" smtClean="0"/>
              <a:t>neg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‘This mango tree is not taller than our house’.</a:t>
            </a:r>
            <a:endParaRPr lang="ru-RU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 syntax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We conclude that the most plausible analysis is: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SUBJ	- 	STAND		- 	ADJ	-	Ø</a:t>
            </a:r>
          </a:p>
          <a:p>
            <a:pPr>
              <a:buNone/>
            </a:pPr>
            <a:endParaRPr lang="en-US" sz="2400" dirty="0" smtClean="0"/>
          </a:p>
          <a:p>
            <a:pPr marL="457200" lvl="0" indent="-457200">
              <a:buAutoNum type="arabicParenBoth"/>
            </a:pPr>
            <a:r>
              <a:rPr lang="en-US" sz="2400" dirty="0" err="1" smtClean="0"/>
              <a:t>àmàdu</a:t>
            </a:r>
            <a:r>
              <a:rPr lang="en-US" sz="2400" dirty="0" smtClean="0"/>
              <a:t>́ 	[sè:</a:t>
            </a:r>
            <a:r>
              <a:rPr lang="en-US" sz="2400" dirty="0" err="1" smtClean="0"/>
              <a:t>dù</a:t>
            </a:r>
            <a:r>
              <a:rPr lang="en-US" sz="2400" baseline="30000" dirty="0" err="1" smtClean="0"/>
              <a:t>L</a:t>
            </a:r>
            <a:r>
              <a:rPr lang="en-US" sz="2400" dirty="0" smtClean="0"/>
              <a:t>		ló]		</a:t>
            </a:r>
            <a:r>
              <a:rPr lang="en-US" sz="2400" b="1" dirty="0" err="1" smtClean="0"/>
              <a:t>màna</a:t>
            </a:r>
            <a:r>
              <a:rPr lang="en-US" sz="2400" dirty="0" smtClean="0"/>
              <a:t>̀</a:t>
            </a:r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Amadou</a:t>
            </a:r>
            <a:r>
              <a:rPr lang="en-US" sz="2400" dirty="0" smtClean="0"/>
              <a:t>	</a:t>
            </a:r>
            <a:r>
              <a:rPr lang="en-US" sz="2400" dirty="0" err="1" smtClean="0"/>
              <a:t>Seydou</a:t>
            </a:r>
            <a:r>
              <a:rPr lang="en-US" sz="2400" dirty="0" smtClean="0"/>
              <a:t>		</a:t>
            </a:r>
            <a:r>
              <a:rPr lang="en-US" sz="2400" cap="small" dirty="0" err="1" smtClean="0"/>
              <a:t>dat</a:t>
            </a:r>
            <a:r>
              <a:rPr lang="en-US" sz="2400" dirty="0" smtClean="0"/>
              <a:t>		fat</a:t>
            </a:r>
          </a:p>
          <a:p>
            <a:pPr marL="457200" lvl="0" indent="-457200">
              <a:buNone/>
            </a:pPr>
            <a:r>
              <a:rPr lang="en-US" sz="2400" dirty="0" smtClean="0"/>
              <a:t>	‘</a:t>
            </a:r>
            <a:r>
              <a:rPr lang="en-US" sz="2400" dirty="0" err="1" smtClean="0"/>
              <a:t>Amadou</a:t>
            </a:r>
            <a:r>
              <a:rPr lang="en-US" sz="2400" dirty="0" smtClean="0"/>
              <a:t> is fatter than </a:t>
            </a:r>
            <a:r>
              <a:rPr lang="en-US" sz="2400" dirty="0" err="1" smtClean="0"/>
              <a:t>Seydou</a:t>
            </a:r>
            <a:r>
              <a:rPr lang="en-US" sz="2400" dirty="0" smtClean="0"/>
              <a:t>’.</a:t>
            </a:r>
          </a:p>
          <a:p>
            <a:pPr marL="457200" lvl="0" indent="-457200">
              <a:buNone/>
            </a:pPr>
            <a:endParaRPr lang="en-US" sz="2400" dirty="0" smtClean="0"/>
          </a:p>
          <a:p>
            <a:pPr marL="457200" indent="-457200"/>
            <a:r>
              <a:rPr lang="en-US" sz="2400" dirty="0" smtClean="0"/>
              <a:t>The zero COMP morpheme blocks vowel harmony</a:t>
            </a:r>
          </a:p>
          <a:p>
            <a:pPr marL="457200" indent="-457200" algn="just"/>
            <a:r>
              <a:rPr lang="en-US" sz="2400" dirty="0" smtClean="0"/>
              <a:t>Probably, inherent comparative semantics is orthogonal to syntax (to be explored)	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Outline of the talk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status of adjectives</a:t>
            </a:r>
          </a:p>
          <a:p>
            <a:r>
              <a:rPr lang="en-US" sz="2400" dirty="0" smtClean="0"/>
              <a:t>The relation between comparative (=COMP) and positive (=POS, non-comparative) forms of adjectives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Intragenetic</a:t>
            </a:r>
            <a:r>
              <a:rPr lang="en-US" sz="2400" b="1" dirty="0" smtClean="0">
                <a:solidFill>
                  <a:srgbClr val="FF0000"/>
                </a:solidFill>
              </a:rPr>
              <a:t> typology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Intragenetic</a:t>
            </a:r>
            <a:r>
              <a:rPr lang="en-US" b="1" dirty="0" smtClean="0">
                <a:solidFill>
                  <a:srgbClr val="FF0000"/>
                </a:solidFill>
              </a:rPr>
              <a:t> typology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Adjectives generally behave like </a:t>
            </a:r>
            <a:r>
              <a:rPr lang="en-US" sz="2400" b="1" dirty="0" smtClean="0"/>
              <a:t>nouns</a:t>
            </a:r>
            <a:r>
              <a:rPr lang="en-US" sz="2400" dirty="0" smtClean="0"/>
              <a:t> in </a:t>
            </a:r>
            <a:r>
              <a:rPr lang="en-US" sz="2400" dirty="0" err="1" smtClean="0"/>
              <a:t>Dogon</a:t>
            </a:r>
            <a:r>
              <a:rPr lang="en-US" sz="2400" dirty="0" smtClean="0"/>
              <a:t> languages (Heath 2017)</a:t>
            </a:r>
          </a:p>
          <a:p>
            <a:pPr algn="just"/>
            <a:r>
              <a:rPr lang="en-US" sz="2400" dirty="0" smtClean="0"/>
              <a:t>They often have nominal morphology</a:t>
            </a:r>
          </a:p>
          <a:p>
            <a:pPr algn="just"/>
            <a:r>
              <a:rPr lang="en-US" sz="2400" dirty="0" smtClean="0"/>
              <a:t>In </a:t>
            </a:r>
            <a:r>
              <a:rPr lang="en-US" sz="2400" dirty="0" err="1" smtClean="0"/>
              <a:t>Tomo</a:t>
            </a:r>
            <a:r>
              <a:rPr lang="en-US" sz="2400" dirty="0" smtClean="0"/>
              <a:t> Kan, adjectives also pattern with nouns – for instance, they can bear diminutive suffixes</a:t>
            </a:r>
          </a:p>
          <a:p>
            <a:pPr algn="just"/>
            <a:r>
              <a:rPr lang="en-US" sz="2400" dirty="0" smtClean="0"/>
              <a:t>In some languages, comparatives contain adjectives that are directly conjugated with verbal (agreement) suffixes:</a:t>
            </a:r>
          </a:p>
          <a:p>
            <a:pPr marL="457200" indent="-457200" algn="just">
              <a:buAutoNum type="arabicParenBoth"/>
            </a:pPr>
            <a:r>
              <a:rPr lang="en-US" sz="2400" dirty="0" err="1" smtClean="0"/>
              <a:t>ñɛ</a:t>
            </a:r>
            <a:r>
              <a:rPr lang="en-US" sz="2400" dirty="0" smtClean="0"/>
              <a:t>̀-n	</a:t>
            </a:r>
            <a:r>
              <a:rPr lang="en-US" sz="2400" dirty="0" err="1" smtClean="0"/>
              <a:t>ni</a:t>
            </a:r>
            <a:r>
              <a:rPr lang="en-US" sz="2400" dirty="0" smtClean="0"/>
              <a:t>̀-</a:t>
            </a:r>
            <a:r>
              <a:rPr lang="en-US" sz="2400" dirty="0" err="1" smtClean="0"/>
              <a:t>ba</a:t>
            </a:r>
            <a:r>
              <a:rPr lang="en-US" sz="2400" dirty="0" smtClean="0"/>
              <a:t>̂:ⁿ 		lè	</a:t>
            </a:r>
            <a:r>
              <a:rPr lang="en-US" sz="2400" dirty="0" err="1" smtClean="0"/>
              <a:t>gùru</a:t>
            </a:r>
            <a:r>
              <a:rPr lang="en-US" sz="2400" dirty="0" smtClean="0"/>
              <a:t>́-m</a:t>
            </a:r>
          </a:p>
          <a:p>
            <a:pPr marL="457200" indent="-457200" algn="just">
              <a:buNone/>
            </a:pPr>
            <a:r>
              <a:rPr lang="en-US" sz="2400" dirty="0" smtClean="0"/>
              <a:t>	woman-SG	this-owner	DAT	long-1SG.S</a:t>
            </a:r>
          </a:p>
          <a:p>
            <a:pPr marL="457200" indent="-457200" algn="just">
              <a:buNone/>
            </a:pPr>
            <a:r>
              <a:rPr lang="en-US" sz="2400" dirty="0" smtClean="0"/>
              <a:t>	‘I am taller than this woman’.		(Heath 2008: 443)</a:t>
            </a:r>
          </a:p>
          <a:p>
            <a:pPr algn="just">
              <a:buNone/>
            </a:pPr>
            <a:r>
              <a:rPr lang="en-US" sz="2400" dirty="0" smtClean="0"/>
              <a:t>	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Intragenetic</a:t>
            </a:r>
            <a:r>
              <a:rPr lang="en-US" b="1" dirty="0" smtClean="0">
                <a:solidFill>
                  <a:srgbClr val="FF0000"/>
                </a:solidFill>
              </a:rPr>
              <a:t> typology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</a:t>
            </a:r>
            <a:r>
              <a:rPr lang="en-US" sz="2400" dirty="0" err="1" smtClean="0"/>
              <a:t>Bunoge</a:t>
            </a:r>
            <a:r>
              <a:rPr lang="en-US" sz="2400" dirty="0" smtClean="0"/>
              <a:t>, comparatives attach </a:t>
            </a:r>
            <a:r>
              <a:rPr lang="en-US" sz="2400" b="1" dirty="0" err="1" smtClean="0"/>
              <a:t>stative</a:t>
            </a:r>
            <a:r>
              <a:rPr lang="en-US" sz="2400" dirty="0" smtClean="0"/>
              <a:t> suffixes:</a:t>
            </a:r>
          </a:p>
          <a:p>
            <a:pPr marL="457200" indent="-457200">
              <a:buAutoNum type="arabicParenBoth"/>
            </a:pPr>
            <a:r>
              <a:rPr lang="en-US" sz="2400" dirty="0" err="1" smtClean="0"/>
              <a:t>sédu</a:t>
            </a:r>
            <a:r>
              <a:rPr lang="en-US" sz="2400" dirty="0" smtClean="0"/>
              <a:t>̀	</a:t>
            </a:r>
            <a:r>
              <a:rPr lang="en-US" sz="2400" dirty="0" err="1" smtClean="0"/>
              <a:t>ŋgu</a:t>
            </a:r>
            <a:r>
              <a:rPr lang="en-US" sz="2400" dirty="0" smtClean="0"/>
              <a:t>̀		ŋ̀	</a:t>
            </a:r>
            <a:r>
              <a:rPr lang="en-US" sz="2400" dirty="0" err="1" smtClean="0"/>
              <a:t>góle</a:t>
            </a:r>
            <a:r>
              <a:rPr lang="en-US" sz="2400" dirty="0" smtClean="0"/>
              <a:t>̀-</a:t>
            </a:r>
            <a:r>
              <a:rPr lang="en-US" sz="2400" dirty="0" err="1" smtClean="0"/>
              <a:t>wⁿ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	S.		ACC		1SG	long-STAT</a:t>
            </a:r>
          </a:p>
          <a:p>
            <a:pPr marL="457200" indent="-457200">
              <a:buNone/>
            </a:pPr>
            <a:r>
              <a:rPr lang="en-US" sz="2400" dirty="0" smtClean="0"/>
              <a:t>	‘I am taller than </a:t>
            </a:r>
            <a:r>
              <a:rPr lang="en-US" sz="2400" dirty="0" err="1" smtClean="0"/>
              <a:t>Seydou</a:t>
            </a:r>
            <a:r>
              <a:rPr lang="en-US" sz="2400" dirty="0" smtClean="0"/>
              <a:t> is’.		(Heath 2017: 236)</a:t>
            </a:r>
          </a:p>
          <a:p>
            <a:pPr marL="457200" indent="-457200" algn="just"/>
            <a:r>
              <a:rPr lang="en-US" sz="2400" dirty="0" smtClean="0"/>
              <a:t>These facts may indicate a possible verbal origin of comparatives</a:t>
            </a:r>
          </a:p>
          <a:p>
            <a:pPr marL="457200" indent="-457200" algn="just"/>
            <a:r>
              <a:rPr lang="en-US" sz="2400" dirty="0" smtClean="0"/>
              <a:t>However, we have seen than in </a:t>
            </a:r>
            <a:r>
              <a:rPr lang="en-US" sz="2400" dirty="0" err="1" smtClean="0"/>
              <a:t>Tomo</a:t>
            </a:r>
            <a:r>
              <a:rPr lang="en-US" sz="2400" dirty="0" smtClean="0"/>
              <a:t> Kan, adjectives are neither nouns (because they do not attach nominal copulas) nor verbs (because COMP forms do not pattern with verbs)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Outline of the talk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status of adjectives</a:t>
            </a:r>
          </a:p>
          <a:p>
            <a:r>
              <a:rPr lang="en-US" sz="2400" dirty="0" smtClean="0"/>
              <a:t>The relation between comparative (=COMP) and positive (=POS, non-comparative) forms of adjectives</a:t>
            </a:r>
          </a:p>
          <a:p>
            <a:r>
              <a:rPr lang="en-US" sz="2400" dirty="0" err="1" smtClean="0"/>
              <a:t>Intragenetic</a:t>
            </a:r>
            <a:r>
              <a:rPr lang="en-US" sz="2400" dirty="0" smtClean="0"/>
              <a:t> typology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Outline of the talk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status of adjectives</a:t>
            </a:r>
          </a:p>
          <a:p>
            <a:pPr algn="just"/>
            <a:r>
              <a:rPr lang="en-US" sz="2400" dirty="0" smtClean="0"/>
              <a:t>The relation between comparative (=COMP) and positive (=POS, non-comparative) forms of adjectives</a:t>
            </a:r>
          </a:p>
          <a:p>
            <a:r>
              <a:rPr lang="en-US" sz="2400" dirty="0" err="1" smtClean="0"/>
              <a:t>Intragenetic</a:t>
            </a:r>
            <a:r>
              <a:rPr lang="en-US" sz="2400" dirty="0" smtClean="0"/>
              <a:t> typology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2400" dirty="0" smtClean="0"/>
              <a:t>POS forms cannot be morphologically derived from COMP ones (</a:t>
            </a:r>
            <a:r>
              <a:rPr lang="en-US" sz="2400" dirty="0" err="1" smtClean="0"/>
              <a:t>Grano</a:t>
            </a:r>
            <a:r>
              <a:rPr lang="en-US" sz="2400" dirty="0" smtClean="0"/>
              <a:t> 2011; </a:t>
            </a:r>
            <a:r>
              <a:rPr lang="en-US" sz="2400" dirty="0" err="1" smtClean="0"/>
              <a:t>Grano</a:t>
            </a:r>
            <a:r>
              <a:rPr lang="en-US" sz="2400" dirty="0" smtClean="0"/>
              <a:t> &amp; Davis 2018)</a:t>
            </a:r>
          </a:p>
          <a:p>
            <a:pPr marL="457200" lvl="0" indent="-457200">
              <a:buAutoNum type="arabicParenBoth"/>
            </a:pPr>
            <a:r>
              <a:rPr lang="en-US" sz="2400" i="1" dirty="0" smtClean="0"/>
              <a:t>John is fat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rabicParenBoth"/>
            </a:pPr>
            <a:r>
              <a:rPr lang="en-US" sz="2400" i="1" dirty="0" smtClean="0"/>
              <a:t>John is </a:t>
            </a:r>
            <a:r>
              <a:rPr lang="en-US" sz="2400" i="1" dirty="0" err="1" smtClean="0"/>
              <a:t>fatt-</a:t>
            </a:r>
            <a:r>
              <a:rPr lang="en-US" sz="2400" b="1" i="1" dirty="0" err="1" smtClean="0"/>
              <a:t>er</a:t>
            </a:r>
            <a:r>
              <a:rPr lang="en-US" sz="2400" b="1" i="1" dirty="0" smtClean="0"/>
              <a:t> </a:t>
            </a:r>
            <a:r>
              <a:rPr lang="en-US" sz="2400" i="1" dirty="0" smtClean="0"/>
              <a:t>than Peter.</a:t>
            </a:r>
            <a:endParaRPr lang="ru-RU" sz="2400" i="1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Superficially, it does not seem to be the case in </a:t>
            </a:r>
            <a:r>
              <a:rPr lang="en-US" sz="2400" dirty="0" err="1" smtClean="0"/>
              <a:t>Tomo</a:t>
            </a:r>
            <a:r>
              <a:rPr lang="en-US" sz="2400" dirty="0" smtClean="0"/>
              <a:t> Kan</a:t>
            </a:r>
            <a:endParaRPr lang="ru-RU" sz="2400" i="1" dirty="0" smtClean="0"/>
          </a:p>
          <a:p>
            <a:pPr marL="457200" lvl="0" indent="-457200">
              <a:buAutoNum type="arabicParenBoth"/>
            </a:pPr>
            <a:r>
              <a:rPr lang="en-US" sz="2400" dirty="0" err="1" smtClean="0"/>
              <a:t>àmàdu</a:t>
            </a:r>
            <a:r>
              <a:rPr lang="en-US" sz="2400" dirty="0" smtClean="0"/>
              <a:t>́ 			[sè:</a:t>
            </a:r>
            <a:r>
              <a:rPr lang="en-US" sz="2400" dirty="0" err="1" smtClean="0"/>
              <a:t>dù</a:t>
            </a:r>
            <a:r>
              <a:rPr lang="en-US" sz="2400" baseline="30000" dirty="0" err="1" smtClean="0"/>
              <a:t>L</a:t>
            </a:r>
            <a:r>
              <a:rPr lang="en-US" sz="2400" dirty="0" smtClean="0"/>
              <a:t>		ló]		</a:t>
            </a:r>
            <a:r>
              <a:rPr lang="en-US" sz="2400" dirty="0" err="1" smtClean="0"/>
              <a:t>màna</a:t>
            </a:r>
            <a:r>
              <a:rPr lang="en-US" sz="2400" dirty="0" smtClean="0"/>
              <a:t>̀</a:t>
            </a:r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Amadou</a:t>
            </a:r>
            <a:r>
              <a:rPr lang="en-US" sz="2400" dirty="0" smtClean="0"/>
              <a:t>			</a:t>
            </a:r>
            <a:r>
              <a:rPr lang="en-US" sz="2400" dirty="0" err="1" smtClean="0"/>
              <a:t>Seydou</a:t>
            </a:r>
            <a:r>
              <a:rPr lang="en-US" sz="2400" dirty="0" smtClean="0"/>
              <a:t>		</a:t>
            </a:r>
            <a:r>
              <a:rPr lang="en-US" sz="2400" cap="small" dirty="0" err="1" smtClean="0"/>
              <a:t>dat</a:t>
            </a:r>
            <a:r>
              <a:rPr lang="en-US" sz="2400" dirty="0" smtClean="0"/>
              <a:t>		fat</a:t>
            </a:r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en-US" sz="2000" b="1" dirty="0" smtClean="0"/>
              <a:t>subject of comparison</a:t>
            </a:r>
            <a:r>
              <a:rPr lang="en-US" sz="2400" dirty="0" smtClean="0"/>
              <a:t>	</a:t>
            </a:r>
            <a:r>
              <a:rPr lang="en-US" sz="2000" b="1" dirty="0" smtClean="0"/>
              <a:t>standard of comparison</a:t>
            </a:r>
            <a:endParaRPr lang="ru-RU" sz="2000" b="1" dirty="0" smtClean="0"/>
          </a:p>
          <a:p>
            <a:pPr>
              <a:buNone/>
            </a:pPr>
            <a:r>
              <a:rPr lang="en-US" sz="2400" dirty="0" smtClean="0"/>
              <a:t>	‘</a:t>
            </a:r>
            <a:r>
              <a:rPr lang="en-US" sz="2400" dirty="0" err="1" smtClean="0"/>
              <a:t>Amadou</a:t>
            </a:r>
            <a:r>
              <a:rPr lang="en-US" sz="2400" dirty="0" smtClean="0"/>
              <a:t> is fatter than </a:t>
            </a:r>
            <a:r>
              <a:rPr lang="en-US" sz="2400" dirty="0" err="1" smtClean="0"/>
              <a:t>Seydou</a:t>
            </a:r>
            <a:r>
              <a:rPr lang="en-US" sz="2400" dirty="0" smtClean="0"/>
              <a:t>’.</a:t>
            </a:r>
            <a:endParaRPr lang="ru-RU" sz="2400" dirty="0" smtClean="0"/>
          </a:p>
          <a:p>
            <a:pPr lvl="0">
              <a:buNone/>
            </a:pPr>
            <a:r>
              <a:rPr lang="en-US" sz="2400" dirty="0" smtClean="0"/>
              <a:t>(2)		</a:t>
            </a:r>
            <a:r>
              <a:rPr lang="en-US" sz="2400" dirty="0" err="1" smtClean="0"/>
              <a:t>ŋ̀kɔ</a:t>
            </a:r>
            <a:r>
              <a:rPr lang="en-US" sz="2400" dirty="0" smtClean="0"/>
              <a:t>̀		</a:t>
            </a:r>
            <a:r>
              <a:rPr lang="en-US" sz="2400" baseline="30000" dirty="0" smtClean="0"/>
              <a:t>H</a:t>
            </a:r>
            <a:r>
              <a:rPr lang="en-US" sz="2400" dirty="0" smtClean="0"/>
              <a:t>á:ⁿ		</a:t>
            </a:r>
            <a:r>
              <a:rPr lang="en-US" sz="2400" baseline="30000" dirty="0" err="1" smtClean="0"/>
              <a:t>HL</a:t>
            </a:r>
            <a:r>
              <a:rPr lang="en-US" sz="2400" dirty="0" err="1" smtClean="0"/>
              <a:t>mána</a:t>
            </a:r>
            <a:r>
              <a:rPr lang="en-US" sz="2400" dirty="0" smtClean="0"/>
              <a:t>́-</a:t>
            </a:r>
            <a:r>
              <a:rPr lang="en-US" sz="2400" b="1" dirty="0" err="1" smtClean="0"/>
              <a:t>yε</a:t>
            </a:r>
            <a:r>
              <a:rPr lang="en-US" sz="2400" b="1" dirty="0" smtClean="0"/>
              <a:t>̀</a:t>
            </a:r>
            <a:r>
              <a:rPr lang="en-US" sz="2400" dirty="0" smtClean="0"/>
              <a:t>-</a:t>
            </a:r>
            <a:r>
              <a:rPr lang="en-US" sz="2400" dirty="0" err="1" smtClean="0"/>
              <a:t>wɔ</a:t>
            </a:r>
            <a:r>
              <a:rPr lang="en-US" sz="2400" dirty="0" smtClean="0"/>
              <a:t>́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DEM		man		fat-</a:t>
            </a:r>
            <a:r>
              <a:rPr lang="en-US" sz="2400" b="1" cap="small" dirty="0" smtClean="0"/>
              <a:t>ye</a:t>
            </a:r>
            <a:r>
              <a:rPr lang="en-US" sz="2400" dirty="0" smtClean="0"/>
              <a:t>-be.</a:t>
            </a:r>
            <a:r>
              <a:rPr lang="en-US" sz="2400" cap="small" dirty="0" smtClean="0"/>
              <a:t>hum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‘This man is fat’.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Attributive constructions: adjectives follow nouns and trigger an L-tone overlay on the latter</a:t>
            </a:r>
          </a:p>
          <a:p>
            <a:pPr marL="457200" lvl="0" indent="-457200">
              <a:buAutoNum type="arabicParenBoth"/>
            </a:pPr>
            <a:r>
              <a:rPr lang="en-US" sz="2400" dirty="0" smtClean="0"/>
              <a:t>à:</a:t>
            </a:r>
            <a:r>
              <a:rPr lang="en-US" sz="2400" dirty="0" err="1" smtClean="0"/>
              <a:t>ⁿ</a:t>
            </a:r>
            <a:r>
              <a:rPr lang="en-US" sz="2400" baseline="30000" dirty="0" err="1" smtClean="0"/>
              <a:t>L</a:t>
            </a:r>
            <a:r>
              <a:rPr lang="en-US" sz="2400" baseline="30000" dirty="0" smtClean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màna</a:t>
            </a:r>
            <a:r>
              <a:rPr lang="ru-RU" sz="2400" dirty="0" smtClean="0"/>
              <a:t>̀</a:t>
            </a:r>
            <a:endParaRPr lang="en-US" sz="2400" dirty="0" smtClean="0"/>
          </a:p>
          <a:p>
            <a:pPr marL="457200" lvl="0" indent="-457200">
              <a:buNone/>
            </a:pPr>
            <a:r>
              <a:rPr lang="en-US" sz="2400" dirty="0" smtClean="0"/>
              <a:t>	man	fat</a:t>
            </a:r>
          </a:p>
          <a:p>
            <a:pPr marL="457200" lvl="0" indent="-457200">
              <a:buNone/>
            </a:pPr>
            <a:r>
              <a:rPr lang="en-US" sz="2400" dirty="0" smtClean="0"/>
              <a:t>	‘a fat man’</a:t>
            </a:r>
            <a:endParaRPr lang="ru-RU" sz="2400" dirty="0" smtClean="0"/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POS forms consist of adjectival stems with a tonal overlay and an optional suffix </a:t>
            </a:r>
            <a:r>
              <a:rPr lang="en-US" sz="2400" i="1" dirty="0" smtClean="0"/>
              <a:t>-</a:t>
            </a:r>
            <a:r>
              <a:rPr lang="en-US" sz="2400" i="1" dirty="0" err="1" smtClean="0"/>
              <a:t>yɛ</a:t>
            </a:r>
            <a:r>
              <a:rPr lang="en-US" sz="2400" dirty="0" smtClean="0"/>
              <a:t> followed by a ‘be’ copula:</a:t>
            </a:r>
          </a:p>
          <a:p>
            <a:pPr lvl="0">
              <a:buNone/>
            </a:pPr>
            <a:r>
              <a:rPr lang="en-US" sz="2400" dirty="0" smtClean="0"/>
              <a:t>(1)		</a:t>
            </a:r>
            <a:r>
              <a:rPr lang="en-US" sz="2400" dirty="0" err="1" smtClean="0"/>
              <a:t>ŋ̀kɔ</a:t>
            </a:r>
            <a:r>
              <a:rPr lang="en-US" sz="2400" dirty="0" smtClean="0"/>
              <a:t>̀		</a:t>
            </a:r>
            <a:r>
              <a:rPr lang="en-US" sz="2400" baseline="30000" dirty="0" smtClean="0"/>
              <a:t>H</a:t>
            </a:r>
            <a:r>
              <a:rPr lang="en-US" sz="2400" dirty="0" smtClean="0"/>
              <a:t>á:ⁿ		</a:t>
            </a:r>
            <a:r>
              <a:rPr lang="en-US" sz="2400" baseline="30000" dirty="0" err="1" smtClean="0"/>
              <a:t>HL</a:t>
            </a:r>
            <a:r>
              <a:rPr lang="en-US" sz="2400" dirty="0" err="1" smtClean="0"/>
              <a:t>mána</a:t>
            </a:r>
            <a:r>
              <a:rPr lang="en-US" sz="2400" dirty="0" smtClean="0"/>
              <a:t>́-</a:t>
            </a:r>
            <a:r>
              <a:rPr lang="en-US" sz="2400" b="1" dirty="0" err="1" smtClean="0"/>
              <a:t>yε</a:t>
            </a:r>
            <a:r>
              <a:rPr lang="en-US" sz="2400" b="1" dirty="0" smtClean="0"/>
              <a:t>̀</a:t>
            </a:r>
            <a:r>
              <a:rPr lang="en-US" sz="2400" dirty="0" smtClean="0"/>
              <a:t>-</a:t>
            </a:r>
            <a:r>
              <a:rPr lang="en-US" sz="2400" dirty="0" err="1" smtClean="0"/>
              <a:t>wɔ</a:t>
            </a:r>
            <a:r>
              <a:rPr lang="en-US" sz="2400" dirty="0" smtClean="0"/>
              <a:t>́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DEM		man		fat-</a:t>
            </a:r>
            <a:r>
              <a:rPr lang="en-US" sz="2400" b="1" cap="small" dirty="0" smtClean="0"/>
              <a:t>ye</a:t>
            </a:r>
            <a:r>
              <a:rPr lang="en-US" sz="2400" dirty="0" smtClean="0"/>
              <a:t>-be.</a:t>
            </a:r>
            <a:r>
              <a:rPr lang="en-US" sz="2400" cap="small" dirty="0" smtClean="0"/>
              <a:t>hum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	‘This man is fat’.</a:t>
            </a:r>
          </a:p>
          <a:p>
            <a:r>
              <a:rPr lang="en-US" sz="2400" dirty="0" smtClean="0"/>
              <a:t>Thus, they are morphologically more complex than COMP forms =&gt; morphologically marked forms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status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COMP forms pattern with </a:t>
            </a:r>
            <a:r>
              <a:rPr lang="en-US" sz="2400" dirty="0" err="1" smtClean="0"/>
              <a:t>stative</a:t>
            </a:r>
            <a:r>
              <a:rPr lang="en-US" sz="2400" dirty="0" smtClean="0"/>
              <a:t> verbs</a:t>
            </a:r>
          </a:p>
          <a:p>
            <a:pPr marL="457200" lvl="0" indent="-457200">
              <a:buAutoNum type="arabicParenBoth"/>
            </a:pPr>
            <a:r>
              <a:rPr lang="en-US" sz="2400" dirty="0" err="1" smtClean="0"/>
              <a:t>àmàdu</a:t>
            </a:r>
            <a:r>
              <a:rPr lang="en-US" sz="2400" dirty="0" smtClean="0"/>
              <a:t>́ 	[sè:</a:t>
            </a:r>
            <a:r>
              <a:rPr lang="en-US" sz="2400" dirty="0" err="1" smtClean="0"/>
              <a:t>dù</a:t>
            </a:r>
            <a:r>
              <a:rPr lang="en-US" sz="2400" baseline="30000" dirty="0" err="1" smtClean="0"/>
              <a:t>L</a:t>
            </a:r>
            <a:r>
              <a:rPr lang="en-US" sz="2400" dirty="0" smtClean="0"/>
              <a:t>		ló]		</a:t>
            </a:r>
            <a:r>
              <a:rPr lang="en-US" sz="2400" b="1" dirty="0" err="1" smtClean="0"/>
              <a:t>màna</a:t>
            </a:r>
            <a:r>
              <a:rPr lang="en-US" sz="2400" dirty="0" smtClean="0"/>
              <a:t>̀</a:t>
            </a:r>
          </a:p>
          <a:p>
            <a:pPr marL="457200" lvl="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Amadou</a:t>
            </a:r>
            <a:r>
              <a:rPr lang="en-US" sz="2400" dirty="0" smtClean="0"/>
              <a:t>	</a:t>
            </a:r>
            <a:r>
              <a:rPr lang="en-US" sz="2400" dirty="0" err="1" smtClean="0"/>
              <a:t>Seydou</a:t>
            </a:r>
            <a:r>
              <a:rPr lang="en-US" sz="2400" dirty="0" smtClean="0"/>
              <a:t>		</a:t>
            </a:r>
            <a:r>
              <a:rPr lang="en-US" sz="2400" cap="small" dirty="0" err="1" smtClean="0"/>
              <a:t>dat</a:t>
            </a:r>
            <a:r>
              <a:rPr lang="en-US" sz="2400" dirty="0" smtClean="0"/>
              <a:t>		fat</a:t>
            </a:r>
          </a:p>
          <a:p>
            <a:pPr marL="457200" lvl="0" indent="-457200">
              <a:buNone/>
            </a:pPr>
            <a:r>
              <a:rPr lang="en-US" sz="2400" dirty="0" smtClean="0"/>
              <a:t>	‘</a:t>
            </a:r>
            <a:r>
              <a:rPr lang="en-US" sz="2400" dirty="0" err="1" smtClean="0"/>
              <a:t>Amadou</a:t>
            </a:r>
            <a:r>
              <a:rPr lang="en-US" sz="2400" dirty="0" smtClean="0"/>
              <a:t> is fatter than </a:t>
            </a:r>
            <a:r>
              <a:rPr lang="en-US" sz="2400" dirty="0" err="1" smtClean="0"/>
              <a:t>Seydou</a:t>
            </a:r>
            <a:r>
              <a:rPr lang="en-US" sz="2400" dirty="0" smtClean="0"/>
              <a:t>’.</a:t>
            </a:r>
          </a:p>
          <a:p>
            <a:pPr marL="457200" lvl="0" indent="-457200">
              <a:buNone/>
            </a:pPr>
            <a:endParaRPr lang="en-US" sz="2400" dirty="0" smtClean="0"/>
          </a:p>
          <a:p>
            <a:pPr marL="457200" indent="-457200"/>
            <a:r>
              <a:rPr lang="en-US" sz="2400" dirty="0" smtClean="0"/>
              <a:t>In </a:t>
            </a:r>
            <a:r>
              <a:rPr lang="en-US" sz="2400" dirty="0" err="1" smtClean="0"/>
              <a:t>Tomo</a:t>
            </a:r>
            <a:r>
              <a:rPr lang="en-US" sz="2400" dirty="0" smtClean="0"/>
              <a:t> Kan, </a:t>
            </a:r>
            <a:r>
              <a:rPr lang="en-US" sz="2400" dirty="0" err="1" smtClean="0"/>
              <a:t>stative</a:t>
            </a:r>
            <a:r>
              <a:rPr lang="en-US" sz="2400" dirty="0" smtClean="0"/>
              <a:t> verbs cannot be inflected for any TAM category</a:t>
            </a:r>
          </a:p>
          <a:p>
            <a:pPr lvl="0">
              <a:buNone/>
            </a:pPr>
            <a:r>
              <a:rPr lang="en-US" sz="2400" dirty="0" smtClean="0"/>
              <a:t>(2)	</a:t>
            </a:r>
            <a:r>
              <a:rPr lang="en-US" sz="2400" dirty="0" err="1" smtClean="0"/>
              <a:t>àmàdu</a:t>
            </a:r>
            <a:r>
              <a:rPr lang="en-US" sz="2400" dirty="0" smtClean="0"/>
              <a:t>́	</a:t>
            </a:r>
            <a:r>
              <a:rPr lang="en-US" sz="2400" dirty="0" err="1" smtClean="0"/>
              <a:t>sàta</a:t>
            </a:r>
            <a:r>
              <a:rPr lang="en-US" sz="2400" dirty="0" smtClean="0"/>
              <a:t>́	</a:t>
            </a:r>
            <a:r>
              <a:rPr lang="en-US" sz="2400" b="1" dirty="0" err="1" smtClean="0"/>
              <a:t>ùba</a:t>
            </a:r>
            <a:r>
              <a:rPr lang="en-US" sz="2400" dirty="0" smtClean="0"/>
              <a:t>́(*-</a:t>
            </a:r>
            <a:r>
              <a:rPr lang="en-US" sz="2400" dirty="0" err="1" smtClean="0"/>
              <a:t>wɔ</a:t>
            </a:r>
            <a:r>
              <a:rPr lang="en-US" sz="2400" dirty="0" smtClean="0"/>
              <a:t>́</a:t>
            </a:r>
            <a:r>
              <a:rPr lang="en-US" sz="2400" i="1" dirty="0" smtClean="0"/>
              <a:t>)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Amadou</a:t>
            </a:r>
            <a:r>
              <a:rPr lang="en-US" sz="2400" dirty="0" smtClean="0"/>
              <a:t> 	</a:t>
            </a:r>
            <a:r>
              <a:rPr lang="en-US" sz="2400" dirty="0" err="1" smtClean="0"/>
              <a:t>Sata</a:t>
            </a:r>
            <a:r>
              <a:rPr lang="en-US" sz="2400" dirty="0" smtClean="0"/>
              <a:t>	like-</a:t>
            </a:r>
            <a:r>
              <a:rPr lang="en-US" sz="2400" cap="small" dirty="0" smtClean="0"/>
              <a:t>ipfv.hum</a:t>
            </a:r>
            <a:endParaRPr lang="ru-RU" sz="2400" dirty="0" smtClean="0"/>
          </a:p>
          <a:p>
            <a:pPr>
              <a:buNone/>
            </a:pPr>
            <a:r>
              <a:rPr lang="en-US" sz="2400" cap="small" dirty="0" smtClean="0"/>
              <a:t>	‘</a:t>
            </a:r>
            <a:r>
              <a:rPr lang="en-US" sz="2400" cap="small" dirty="0" err="1" smtClean="0"/>
              <a:t>A</a:t>
            </a:r>
            <a:r>
              <a:rPr lang="en-US" sz="2400" dirty="0" err="1" smtClean="0"/>
              <a:t>madou</a:t>
            </a:r>
            <a:r>
              <a:rPr lang="en-US" sz="2400" dirty="0" smtClean="0"/>
              <a:t> likes </a:t>
            </a:r>
            <a:r>
              <a:rPr lang="en-US" sz="2400" dirty="0" err="1" smtClean="0"/>
              <a:t>Sata</a:t>
            </a:r>
            <a:r>
              <a:rPr lang="en-US" sz="2400" cap="small" dirty="0" smtClean="0"/>
              <a:t>’.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697</Words>
  <Application>Microsoft Office PowerPoint</Application>
  <PresentationFormat>Экран (4:3)</PresentationFormat>
  <Paragraphs>187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The genesis of a discrete category of adjectives in Tomo Kan Dogon   </vt:lpstr>
      <vt:lpstr>Introduction</vt:lpstr>
      <vt:lpstr>Outline of the talk</vt:lpstr>
      <vt:lpstr>Outline of the talk</vt:lpstr>
      <vt:lpstr>The status of adjectives</vt:lpstr>
      <vt:lpstr>The status of adjectives</vt:lpstr>
      <vt:lpstr>The status of adjectives</vt:lpstr>
      <vt:lpstr>The status of adjectives</vt:lpstr>
      <vt:lpstr>The status of adjectives</vt:lpstr>
      <vt:lpstr>The status of adjectives</vt:lpstr>
      <vt:lpstr>Outline of the talk</vt:lpstr>
      <vt:lpstr>The status of adjectives</vt:lpstr>
      <vt:lpstr>The status of adjectives</vt:lpstr>
      <vt:lpstr>The status of adjectives</vt:lpstr>
      <vt:lpstr>The status of adjectives</vt:lpstr>
      <vt:lpstr>COMP semantics</vt:lpstr>
      <vt:lpstr>COMP semantics</vt:lpstr>
      <vt:lpstr>COMP semantics</vt:lpstr>
      <vt:lpstr>COMP semantics</vt:lpstr>
      <vt:lpstr>COMP semantics</vt:lpstr>
      <vt:lpstr>COMP syntax</vt:lpstr>
      <vt:lpstr>COMP syntax</vt:lpstr>
      <vt:lpstr>Outline of the talk</vt:lpstr>
      <vt:lpstr>Intragenetic typology</vt:lpstr>
      <vt:lpstr>Intragenetic typology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Vados</dc:creator>
  <cp:lastModifiedBy>user</cp:lastModifiedBy>
  <cp:revision>27</cp:revision>
  <dcterms:created xsi:type="dcterms:W3CDTF">2024-08-05T20:30:21Z</dcterms:created>
  <dcterms:modified xsi:type="dcterms:W3CDTF">2024-08-08T07:17:15Z</dcterms:modified>
</cp:coreProperties>
</file>