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6" r:id="rId4"/>
    <p:sldId id="269" r:id="rId5"/>
    <p:sldId id="258" r:id="rId6"/>
    <p:sldId id="285" r:id="rId7"/>
    <p:sldId id="268" r:id="rId8"/>
    <p:sldId id="288" r:id="rId9"/>
    <p:sldId id="259" r:id="rId10"/>
    <p:sldId id="271" r:id="rId11"/>
    <p:sldId id="263" r:id="rId12"/>
    <p:sldId id="272" r:id="rId13"/>
    <p:sldId id="273" r:id="rId14"/>
    <p:sldId id="274" r:id="rId15"/>
    <p:sldId id="275" r:id="rId16"/>
    <p:sldId id="265" r:id="rId17"/>
    <p:sldId id="260" r:id="rId18"/>
    <p:sldId id="276" r:id="rId19"/>
    <p:sldId id="277" r:id="rId20"/>
    <p:sldId id="289" r:id="rId21"/>
    <p:sldId id="290" r:id="rId22"/>
    <p:sldId id="286" r:id="rId23"/>
    <p:sldId id="287" r:id="rId24"/>
    <p:sldId id="283" r:id="rId25"/>
    <p:sldId id="262" r:id="rId26"/>
    <p:sldId id="278" r:id="rId27"/>
    <p:sldId id="292" r:id="rId28"/>
    <p:sldId id="291"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an Z" initials="FZ" lastIdx="1" clrIdx="0">
    <p:extLst>
      <p:ext uri="{19B8F6BF-5375-455C-9EA6-DF929625EA0E}">
        <p15:presenceInfo xmlns:p15="http://schemas.microsoft.com/office/powerpoint/2012/main" xmlns="" userId="254c92776ad029e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723" autoAdjust="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ian Z" userId="254c92776ad029e8" providerId="LiveId" clId="{8D129635-0FD3-45B9-80A4-C460CFFE9C8A}"/>
    <pc:docChg chg="undo custSel modSld">
      <pc:chgData name="Fabian Z" userId="254c92776ad029e8" providerId="LiveId" clId="{8D129635-0FD3-45B9-80A4-C460CFFE9C8A}" dt="2024-06-06T20:03:33.275" v="14" actId="207"/>
      <pc:docMkLst>
        <pc:docMk/>
      </pc:docMkLst>
      <pc:sldChg chg="modSp mod addCm modCm">
        <pc:chgData name="Fabian Z" userId="254c92776ad029e8" providerId="LiveId" clId="{8D129635-0FD3-45B9-80A4-C460CFFE9C8A}" dt="2024-06-06T20:00:09.947" v="3"/>
        <pc:sldMkLst>
          <pc:docMk/>
          <pc:sldMk cId="0" sldId="257"/>
        </pc:sldMkLst>
        <pc:spChg chg="mod">
          <ac:chgData name="Fabian Z" userId="254c92776ad029e8" providerId="LiveId" clId="{8D129635-0FD3-45B9-80A4-C460CFFE9C8A}" dt="2024-06-06T19:59:43.341" v="1" actId="207"/>
          <ac:spMkLst>
            <pc:docMk/>
            <pc:sldMk cId="0" sldId="257"/>
            <ac:spMk id="3" creationId="{00000000-0000-0000-0000-000000000000}"/>
          </ac:spMkLst>
        </pc:spChg>
      </pc:sldChg>
      <pc:sldChg chg="modSp mod">
        <pc:chgData name="Fabian Z" userId="254c92776ad029e8" providerId="LiveId" clId="{8D129635-0FD3-45B9-80A4-C460CFFE9C8A}" dt="2024-06-06T20:00:35.440" v="6" actId="790"/>
        <pc:sldMkLst>
          <pc:docMk/>
          <pc:sldMk cId="0" sldId="258"/>
        </pc:sldMkLst>
        <pc:spChg chg="mod">
          <ac:chgData name="Fabian Z" userId="254c92776ad029e8" providerId="LiveId" clId="{8D129635-0FD3-45B9-80A4-C460CFFE9C8A}" dt="2024-06-06T20:00:35.440" v="6" actId="790"/>
          <ac:spMkLst>
            <pc:docMk/>
            <pc:sldMk cId="0" sldId="258"/>
            <ac:spMk id="2" creationId="{00000000-0000-0000-0000-000000000000}"/>
          </ac:spMkLst>
        </pc:spChg>
      </pc:sldChg>
      <pc:sldChg chg="modSp mod">
        <pc:chgData name="Fabian Z" userId="254c92776ad029e8" providerId="LiveId" clId="{8D129635-0FD3-45B9-80A4-C460CFFE9C8A}" dt="2024-06-06T20:03:09.451" v="11" actId="207"/>
        <pc:sldMkLst>
          <pc:docMk/>
          <pc:sldMk cId="0" sldId="262"/>
        </pc:sldMkLst>
        <pc:spChg chg="mod">
          <ac:chgData name="Fabian Z" userId="254c92776ad029e8" providerId="LiveId" clId="{8D129635-0FD3-45B9-80A4-C460CFFE9C8A}" dt="2024-06-06T20:03:09.451" v="11" actId="207"/>
          <ac:spMkLst>
            <pc:docMk/>
            <pc:sldMk cId="0" sldId="262"/>
            <ac:spMk id="3" creationId="{00000000-0000-0000-0000-000000000000}"/>
          </ac:spMkLst>
        </pc:spChg>
      </pc:sldChg>
      <pc:sldChg chg="modSp mod">
        <pc:chgData name="Fabian Z" userId="254c92776ad029e8" providerId="LiveId" clId="{8D129635-0FD3-45B9-80A4-C460CFFE9C8A}" dt="2024-06-06T20:03:01.349" v="10" actId="207"/>
        <pc:sldMkLst>
          <pc:docMk/>
          <pc:sldMk cId="0" sldId="287"/>
        </pc:sldMkLst>
        <pc:spChg chg="mod">
          <ac:chgData name="Fabian Z" userId="254c92776ad029e8" providerId="LiveId" clId="{8D129635-0FD3-45B9-80A4-C460CFFE9C8A}" dt="2024-06-06T20:03:01.349" v="10" actId="207"/>
          <ac:spMkLst>
            <pc:docMk/>
            <pc:sldMk cId="0" sldId="287"/>
            <ac:spMk id="3" creationId="{00000000-0000-0000-0000-000000000000}"/>
          </ac:spMkLst>
        </pc:spChg>
      </pc:sldChg>
      <pc:sldChg chg="modSp mod">
        <pc:chgData name="Fabian Z" userId="254c92776ad029e8" providerId="LiveId" clId="{8D129635-0FD3-45B9-80A4-C460CFFE9C8A}" dt="2024-06-06T20:02:54.046" v="8" actId="207"/>
        <pc:sldMkLst>
          <pc:docMk/>
          <pc:sldMk cId="0" sldId="290"/>
        </pc:sldMkLst>
        <pc:spChg chg="mod">
          <ac:chgData name="Fabian Z" userId="254c92776ad029e8" providerId="LiveId" clId="{8D129635-0FD3-45B9-80A4-C460CFFE9C8A}" dt="2024-06-06T20:02:54.046" v="8" actId="207"/>
          <ac:spMkLst>
            <pc:docMk/>
            <pc:sldMk cId="0" sldId="290"/>
            <ac:spMk id="3" creationId="{00000000-0000-0000-0000-000000000000}"/>
          </ac:spMkLst>
        </pc:spChg>
      </pc:sldChg>
      <pc:sldChg chg="modSp mod">
        <pc:chgData name="Fabian Z" userId="254c92776ad029e8" providerId="LiveId" clId="{8D129635-0FD3-45B9-80A4-C460CFFE9C8A}" dt="2024-06-06T20:03:33.275" v="14" actId="207"/>
        <pc:sldMkLst>
          <pc:docMk/>
          <pc:sldMk cId="0" sldId="291"/>
        </pc:sldMkLst>
        <pc:spChg chg="mod">
          <ac:chgData name="Fabian Z" userId="254c92776ad029e8" providerId="LiveId" clId="{8D129635-0FD3-45B9-80A4-C460CFFE9C8A}" dt="2024-06-06T20:03:33.275" v="14" actId="207"/>
          <ac:spMkLst>
            <pc:docMk/>
            <pc:sldMk cId="0" sldId="291"/>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5BA3AE-42E2-481E-8063-3A101FE6BE7E}" type="datetimeFigureOut">
              <a:rPr lang="ru-RU" smtClean="0"/>
              <a:t>07.06.2024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47B9AE-8FE4-4B58-B913-10EE459F5514}"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3FD8D57E-5955-4EDC-A5C5-F190EF29C130}" type="datetime1">
              <a:rPr lang="ru-RU" smtClean="0"/>
              <a:t>07.06.2024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31609C11-04C5-44FB-B73E-4BF722D420A8}" type="datetime1">
              <a:rPr lang="ru-RU" smtClean="0"/>
              <a:t>07.06.2024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13A3537-2C0A-4397-8A55-10B60B174389}" type="datetime1">
              <a:rPr lang="ru-RU" smtClean="0"/>
              <a:t>07.06.2024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F6C6033-69DD-4AB1-8F5A-7B5575CB5BF1}" type="datetime1">
              <a:rPr lang="ru-RU" smtClean="0"/>
              <a:t>07.06.2024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3BA9F979-8F86-4997-AE8E-FB2D450EF01B}" type="datetime1">
              <a:rPr lang="ru-RU" smtClean="0"/>
              <a:t>07.06.2024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72AB951-20B9-49E1-B828-895C901AFBEE}" type="datetime1">
              <a:rPr lang="ru-RU" smtClean="0"/>
              <a:t>07.06.2024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70E85CE-C910-426D-B886-8D9E55AAA4E9}" type="datetime1">
              <a:rPr lang="ru-RU" smtClean="0"/>
              <a:t>07.06.2024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26E7BAB-6D8B-4EB7-8915-E2C29ED3E993}" type="datetime1">
              <a:rPr lang="ru-RU" smtClean="0"/>
              <a:t>07.06.2024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685D87-6792-4EB1-838F-C78CFA6D5CA8}" type="datetime1">
              <a:rPr lang="ru-RU" smtClean="0"/>
              <a:t>07.06.2024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2DA9B6E-1A4C-4BFC-A428-E29B2A078B67}" type="datetime1">
              <a:rPr lang="ru-RU" smtClean="0"/>
              <a:t>07.06.2024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46436C2-FA0E-4CD7-9C30-CDCE61306B93}" type="datetime1">
              <a:rPr lang="ru-RU" smtClean="0"/>
              <a:t>07.06.2024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80655-9B7D-496C-A470-F628F0E38015}" type="datetime1">
              <a:rPr lang="ru-RU" smtClean="0"/>
              <a:t>07.06.2024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fr-FR" b="1" dirty="0">
                <a:solidFill>
                  <a:srgbClr val="0070C0"/>
                </a:solidFill>
              </a:rPr>
              <a:t>Reconstruire la syntaxe d'une langue </a:t>
            </a:r>
            <a:r>
              <a:rPr lang="fr-FR" b="1" dirty="0" smtClean="0">
                <a:solidFill>
                  <a:srgbClr val="0070C0"/>
                </a:solidFill>
              </a:rPr>
              <a:t>isol</a:t>
            </a:r>
            <a:r>
              <a:rPr lang="en-US" b="1" dirty="0" smtClean="0">
                <a:solidFill>
                  <a:srgbClr val="0070C0"/>
                </a:solidFill>
              </a:rPr>
              <a:t>at</a:t>
            </a:r>
            <a:r>
              <a:rPr lang="fr-FR" b="1" dirty="0" smtClean="0">
                <a:solidFill>
                  <a:srgbClr val="0070C0"/>
                </a:solidFill>
              </a:rPr>
              <a:t>: </a:t>
            </a:r>
            <a:r>
              <a:rPr lang="fr-FR" b="1" dirty="0">
                <a:solidFill>
                  <a:srgbClr val="0070C0"/>
                </a:solidFill>
              </a:rPr>
              <a:t>le cas du bangime</a:t>
            </a:r>
            <a:endParaRPr lang="ru-RU" b="1" dirty="0">
              <a:solidFill>
                <a:srgbClr val="0070C0"/>
              </a:solidFill>
            </a:endParaRPr>
          </a:p>
        </p:txBody>
      </p:sp>
      <p:sp>
        <p:nvSpPr>
          <p:cNvPr id="3" name="Подзаголовок 2"/>
          <p:cNvSpPr>
            <a:spLocks noGrp="1"/>
          </p:cNvSpPr>
          <p:nvPr>
            <p:ph type="subTitle" idx="1"/>
          </p:nvPr>
        </p:nvSpPr>
        <p:spPr/>
        <p:txBody>
          <a:bodyPr/>
          <a:lstStyle/>
          <a:p>
            <a:r>
              <a:rPr lang="en-US" dirty="0" err="1"/>
              <a:t>Vadim</a:t>
            </a:r>
            <a:r>
              <a:rPr lang="en-US" dirty="0"/>
              <a:t> </a:t>
            </a:r>
            <a:r>
              <a:rPr lang="en-US" dirty="0" err="1"/>
              <a:t>Dyachkov</a:t>
            </a:r>
            <a:endParaRPr lang="en-US" dirty="0"/>
          </a:p>
          <a:p>
            <a:r>
              <a:rPr lang="en-US" dirty="0"/>
              <a:t>CNRS LLACAN</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A</a:t>
            </a:r>
            <a:endParaRPr lang="ru-RU"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a:t>Le type A </a:t>
            </a:r>
            <a:r>
              <a:rPr lang="en-US" sz="2400" dirty="0" err="1"/>
              <a:t>caractérise</a:t>
            </a:r>
            <a:r>
              <a:rPr lang="en-US" sz="2400" dirty="0"/>
              <a:t> la </a:t>
            </a:r>
            <a:r>
              <a:rPr lang="en-US" sz="2400" dirty="0" err="1"/>
              <a:t>plupart</a:t>
            </a:r>
            <a:r>
              <a:rPr lang="en-US" sz="2400" dirty="0"/>
              <a:t> des </a:t>
            </a:r>
            <a:r>
              <a:rPr lang="en-US" sz="2400" dirty="0" err="1"/>
              <a:t>langues</a:t>
            </a:r>
            <a:r>
              <a:rPr lang="en-US" sz="2400" dirty="0"/>
              <a:t> </a:t>
            </a:r>
            <a:r>
              <a:rPr lang="en-US" sz="2400" dirty="0" err="1"/>
              <a:t>niger-congolaises</a:t>
            </a:r>
            <a:r>
              <a:rPr lang="en-US" sz="2400" dirty="0"/>
              <a:t>, y </a:t>
            </a:r>
            <a:r>
              <a:rPr lang="en-US" sz="2400" dirty="0" err="1"/>
              <a:t>compris</a:t>
            </a:r>
            <a:r>
              <a:rPr lang="en-US" sz="2400" dirty="0"/>
              <a:t> le </a:t>
            </a:r>
            <a:r>
              <a:rPr lang="en-US" sz="2400" b="1" dirty="0" err="1"/>
              <a:t>bénoue</a:t>
            </a:r>
            <a:r>
              <a:rPr lang="en-US" sz="2400" b="1" dirty="0"/>
              <a:t>́-</a:t>
            </a:r>
            <a:r>
              <a:rPr lang="en-US" sz="2400" b="1" dirty="0" err="1"/>
              <a:t>kongo</a:t>
            </a:r>
            <a:r>
              <a:rPr lang="en-US" sz="2400" dirty="0"/>
              <a:t>, les </a:t>
            </a:r>
            <a:r>
              <a:rPr lang="en-US" sz="2400" dirty="0" err="1"/>
              <a:t>langues</a:t>
            </a:r>
            <a:r>
              <a:rPr lang="en-US" sz="2400" dirty="0"/>
              <a:t> </a:t>
            </a:r>
            <a:r>
              <a:rPr lang="en-US" sz="2400" b="1" dirty="0" err="1"/>
              <a:t>atlantiques</a:t>
            </a:r>
            <a:r>
              <a:rPr lang="en-US" sz="2400" dirty="0"/>
              <a:t>, </a:t>
            </a:r>
            <a:r>
              <a:rPr lang="en-US" sz="2400" dirty="0" err="1"/>
              <a:t>quelques</a:t>
            </a:r>
            <a:r>
              <a:rPr lang="en-US" sz="2400" dirty="0"/>
              <a:t> </a:t>
            </a:r>
            <a:r>
              <a:rPr lang="en-US" sz="2400" dirty="0" err="1"/>
              <a:t>langues</a:t>
            </a:r>
            <a:r>
              <a:rPr lang="en-US" sz="2400" dirty="0"/>
              <a:t> </a:t>
            </a:r>
            <a:r>
              <a:rPr lang="en-US" sz="2400" b="1" dirty="0" err="1"/>
              <a:t>kwa</a:t>
            </a:r>
            <a:r>
              <a:rPr lang="en-US" sz="2400" dirty="0"/>
              <a:t> et </a:t>
            </a:r>
            <a:r>
              <a:rPr lang="en-US" sz="2400" b="1" dirty="0" err="1"/>
              <a:t>adamaoua</a:t>
            </a:r>
            <a:endParaRPr lang="en-US" sz="2400" b="1" dirty="0"/>
          </a:p>
          <a:p>
            <a:pPr algn="just"/>
            <a:r>
              <a:rPr lang="en-US" sz="2400" dirty="0"/>
              <a:t>Heine (1975) </a:t>
            </a:r>
            <a:r>
              <a:rPr lang="en-US" sz="2400" dirty="0" err="1"/>
              <a:t>réconstruit</a:t>
            </a:r>
            <a:r>
              <a:rPr lang="en-US" sz="2400" dirty="0"/>
              <a:t> </a:t>
            </a:r>
            <a:r>
              <a:rPr lang="en-US" sz="2400" dirty="0" err="1"/>
              <a:t>ce</a:t>
            </a:r>
            <a:r>
              <a:rPr lang="en-US" sz="2400" dirty="0"/>
              <a:t> </a:t>
            </a:r>
            <a:r>
              <a:rPr lang="en-US" sz="2400" dirty="0" err="1"/>
              <a:t>profil</a:t>
            </a:r>
            <a:r>
              <a:rPr lang="en-US" sz="2400" dirty="0"/>
              <a:t> </a:t>
            </a:r>
            <a:r>
              <a:rPr lang="en-US" sz="2400" dirty="0" err="1"/>
              <a:t>typologique</a:t>
            </a:r>
            <a:r>
              <a:rPr lang="en-US" sz="2400" dirty="0"/>
              <a:t> pour le proto-</a:t>
            </a:r>
            <a:r>
              <a:rPr lang="en-US" sz="2400" dirty="0" err="1"/>
              <a:t>niger-congo</a:t>
            </a: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B</a:t>
            </a:r>
            <a:endParaRPr lang="ru-RU" b="1" dirty="0">
              <a:solidFill>
                <a:srgbClr val="0070C0"/>
              </a:solidFill>
            </a:endParaRPr>
          </a:p>
        </p:txBody>
      </p:sp>
      <p:sp>
        <p:nvSpPr>
          <p:cNvPr id="3" name="Содержимое 2"/>
          <p:cNvSpPr>
            <a:spLocks noGrp="1"/>
          </p:cNvSpPr>
          <p:nvPr>
            <p:ph idx="1"/>
          </p:nvPr>
        </p:nvSpPr>
        <p:spPr/>
        <p:txBody>
          <a:bodyPr>
            <a:normAutofit/>
          </a:bodyPr>
          <a:lstStyle/>
          <a:p>
            <a:r>
              <a:rPr lang="en-US" sz="2400" dirty="0" err="1"/>
              <a:t>L’ordre</a:t>
            </a:r>
            <a:r>
              <a:rPr lang="en-US" sz="2400" dirty="0"/>
              <a:t> des </a:t>
            </a:r>
            <a:r>
              <a:rPr lang="en-US" sz="2400" dirty="0" err="1"/>
              <a:t>constituants</a:t>
            </a:r>
            <a:r>
              <a:rPr lang="en-US" sz="2400" dirty="0"/>
              <a:t>: </a:t>
            </a:r>
            <a:r>
              <a:rPr lang="en-US" sz="2400" b="1" dirty="0"/>
              <a:t>variable</a:t>
            </a:r>
          </a:p>
          <a:p>
            <a:r>
              <a:rPr lang="en-US" sz="2400" dirty="0" err="1"/>
              <a:t>L’ordre</a:t>
            </a:r>
            <a:r>
              <a:rPr lang="en-US" sz="2400" dirty="0"/>
              <a:t> </a:t>
            </a:r>
            <a:r>
              <a:rPr lang="en-US" sz="2400" dirty="0" err="1"/>
              <a:t>dans</a:t>
            </a:r>
            <a:r>
              <a:rPr lang="en-US" sz="2400" dirty="0"/>
              <a:t> la phrase </a:t>
            </a:r>
            <a:r>
              <a:rPr lang="en-US" sz="2400" dirty="0" err="1"/>
              <a:t>adpositionnelle</a:t>
            </a:r>
            <a:r>
              <a:rPr lang="en-US" sz="2400" dirty="0"/>
              <a:t>: </a:t>
            </a:r>
            <a:r>
              <a:rPr lang="en-US" sz="2400" b="1" dirty="0"/>
              <a:t>N – </a:t>
            </a:r>
            <a:r>
              <a:rPr lang="en-US" sz="2400" b="1" dirty="0" err="1"/>
              <a:t>Postp</a:t>
            </a:r>
            <a:r>
              <a:rPr lang="en-US" sz="2400" b="1" dirty="0"/>
              <a:t> </a:t>
            </a:r>
          </a:p>
          <a:p>
            <a:pPr>
              <a:buNone/>
            </a:pPr>
            <a:r>
              <a:rPr lang="en-US" sz="2400" dirty="0"/>
              <a:t>	postpositions</a:t>
            </a:r>
          </a:p>
          <a:p>
            <a:r>
              <a:rPr lang="en-US" sz="2400" dirty="0" err="1"/>
              <a:t>L’ordre</a:t>
            </a:r>
            <a:r>
              <a:rPr lang="en-US" sz="2400" dirty="0"/>
              <a:t> </a:t>
            </a:r>
            <a:r>
              <a:rPr lang="en-US" sz="2400" dirty="0" err="1"/>
              <a:t>dans</a:t>
            </a:r>
            <a:r>
              <a:rPr lang="en-US" sz="2400" dirty="0"/>
              <a:t> la phrase </a:t>
            </a:r>
            <a:r>
              <a:rPr lang="en-US" sz="2400" dirty="0" err="1"/>
              <a:t>nominale</a:t>
            </a:r>
            <a:r>
              <a:rPr lang="en-US" sz="2400" dirty="0"/>
              <a:t>: </a:t>
            </a:r>
            <a:r>
              <a:rPr lang="en-US" sz="2400" b="1" dirty="0"/>
              <a:t>Gen –</a:t>
            </a:r>
            <a:r>
              <a:rPr lang="en-US" sz="2400" dirty="0"/>
              <a:t> </a:t>
            </a:r>
            <a:r>
              <a:rPr lang="en-US" sz="2400" b="1" dirty="0"/>
              <a:t>Nom</a:t>
            </a:r>
          </a:p>
          <a:p>
            <a:pPr>
              <a:buNone/>
            </a:pPr>
            <a:r>
              <a:rPr lang="en-US" sz="2400" dirty="0"/>
              <a:t>	le </a:t>
            </a:r>
            <a:r>
              <a:rPr lang="en-US" sz="2400" dirty="0" err="1"/>
              <a:t>génitif</a:t>
            </a:r>
            <a:r>
              <a:rPr lang="en-US" sz="2400" dirty="0"/>
              <a:t>/ </a:t>
            </a:r>
            <a:r>
              <a:rPr lang="en-US" sz="2400" dirty="0" err="1"/>
              <a:t>possesseur</a:t>
            </a:r>
            <a:r>
              <a:rPr lang="en-US" sz="2400" dirty="0"/>
              <a:t> </a:t>
            </a:r>
            <a:r>
              <a:rPr lang="en-US" sz="2400" dirty="0" err="1"/>
              <a:t>précède</a:t>
            </a:r>
            <a:r>
              <a:rPr lang="en-US" sz="2400" dirty="0"/>
              <a:t> la </a:t>
            </a:r>
            <a:r>
              <a:rPr lang="en-US" sz="2400" dirty="0" err="1"/>
              <a:t>tête</a:t>
            </a:r>
            <a:endParaRPr lang="en-US" sz="2400" dirty="0"/>
          </a:p>
          <a:p>
            <a:r>
              <a:rPr lang="en-US" sz="2400" dirty="0"/>
              <a:t>La position des </a:t>
            </a:r>
            <a:r>
              <a:rPr lang="en-US" sz="2400" dirty="0" err="1"/>
              <a:t>adverbes</a:t>
            </a:r>
            <a:r>
              <a:rPr lang="en-US" sz="2400" dirty="0"/>
              <a:t>: </a:t>
            </a:r>
            <a:r>
              <a:rPr lang="en-US" sz="2400" b="1" dirty="0"/>
              <a:t>V –</a:t>
            </a:r>
            <a:r>
              <a:rPr lang="en-US" sz="2400" dirty="0"/>
              <a:t> </a:t>
            </a:r>
            <a:r>
              <a:rPr lang="en-US" sz="2400" b="1" dirty="0"/>
              <a:t>Adv</a:t>
            </a:r>
            <a:r>
              <a:rPr lang="en-US" sz="2400" dirty="0"/>
              <a:t> </a:t>
            </a:r>
          </a:p>
          <a:p>
            <a:pPr>
              <a:buNone/>
            </a:pPr>
            <a:r>
              <a:rPr lang="en-US" sz="2400" dirty="0"/>
              <a:t>	les </a:t>
            </a:r>
            <a:r>
              <a:rPr lang="en-US" sz="2400" dirty="0" err="1"/>
              <a:t>adverbes</a:t>
            </a:r>
            <a:r>
              <a:rPr lang="en-US" sz="2400" dirty="0"/>
              <a:t> </a:t>
            </a:r>
            <a:r>
              <a:rPr lang="en-US" sz="2400" dirty="0" err="1"/>
              <a:t>suivent</a:t>
            </a:r>
            <a:r>
              <a:rPr lang="en-US" sz="2400" dirty="0"/>
              <a:t> le </a:t>
            </a:r>
            <a:r>
              <a:rPr lang="en-US" sz="2400" dirty="0" err="1"/>
              <a:t>verbe</a:t>
            </a:r>
            <a:endParaRPr lang="ru-RU" sz="2400" dirty="0"/>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B</a:t>
            </a:r>
            <a:endParaRPr lang="ru-RU" b="1"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err="1"/>
              <a:t>Ce</a:t>
            </a:r>
            <a:r>
              <a:rPr lang="en-US" sz="2400" dirty="0"/>
              <a:t> </a:t>
            </a:r>
            <a:r>
              <a:rPr lang="en-US" sz="2400" dirty="0" err="1"/>
              <a:t>profil</a:t>
            </a:r>
            <a:r>
              <a:rPr lang="en-US" sz="2400" dirty="0"/>
              <a:t> </a:t>
            </a:r>
            <a:r>
              <a:rPr lang="en-US" sz="2400" dirty="0" err="1"/>
              <a:t>typologique</a:t>
            </a:r>
            <a:r>
              <a:rPr lang="en-US" sz="2400" dirty="0"/>
              <a:t> </a:t>
            </a:r>
            <a:r>
              <a:rPr lang="en-US" sz="2400" dirty="0" err="1"/>
              <a:t>caractérise</a:t>
            </a:r>
            <a:r>
              <a:rPr lang="en-US" sz="2400" dirty="0"/>
              <a:t> les </a:t>
            </a:r>
            <a:r>
              <a:rPr lang="en-US" sz="2400" dirty="0" err="1"/>
              <a:t>langues</a:t>
            </a:r>
            <a:r>
              <a:rPr lang="en-US" sz="2400" dirty="0"/>
              <a:t> </a:t>
            </a:r>
            <a:r>
              <a:rPr lang="en-US" sz="2400" b="1" dirty="0" err="1"/>
              <a:t>mande</a:t>
            </a:r>
            <a:r>
              <a:rPr lang="en-US" sz="2400" b="1" dirty="0"/>
              <a:t>́</a:t>
            </a:r>
            <a:r>
              <a:rPr lang="en-US" sz="2400" dirty="0"/>
              <a:t>, </a:t>
            </a:r>
            <a:r>
              <a:rPr lang="en-US" sz="2400" b="1" dirty="0" err="1">
                <a:latin typeface="+mj-lt"/>
              </a:rPr>
              <a:t>volta</a:t>
            </a:r>
            <a:r>
              <a:rPr lang="en-US" sz="2400" b="1" dirty="0" err="1">
                <a:latin typeface="+mj-lt"/>
                <a:cs typeface="Arial"/>
              </a:rPr>
              <a:t>ïques</a:t>
            </a:r>
            <a:r>
              <a:rPr lang="en-US" sz="2400" dirty="0">
                <a:latin typeface="+mj-lt"/>
                <a:cs typeface="Arial"/>
              </a:rPr>
              <a:t>, </a:t>
            </a:r>
            <a:r>
              <a:rPr lang="en-US" sz="2400" b="1" dirty="0" err="1">
                <a:latin typeface="+mj-lt"/>
                <a:cs typeface="Arial"/>
              </a:rPr>
              <a:t>songha</a:t>
            </a:r>
            <a:r>
              <a:rPr lang="en-US" sz="2400" b="1" dirty="0" err="1">
                <a:cs typeface="Arial"/>
              </a:rPr>
              <a:t>ï</a:t>
            </a:r>
            <a:endParaRPr lang="en-US" sz="2400" b="1" dirty="0">
              <a:latin typeface="+mj-lt"/>
              <a:cs typeface="Arial"/>
            </a:endParaRPr>
          </a:p>
          <a:p>
            <a:pPr algn="just"/>
            <a:r>
              <a:rPr lang="en-US" sz="2400" dirty="0" err="1">
                <a:latin typeface="+mj-lt"/>
                <a:cs typeface="Arial"/>
              </a:rPr>
              <a:t>Cependant</a:t>
            </a:r>
            <a:r>
              <a:rPr lang="en-US" sz="2400" dirty="0">
                <a:latin typeface="+mj-lt"/>
                <a:cs typeface="Arial"/>
              </a:rPr>
              <a:t>, les </a:t>
            </a:r>
            <a:r>
              <a:rPr lang="en-US" sz="2400" dirty="0" err="1">
                <a:latin typeface="+mj-lt"/>
                <a:cs typeface="Arial"/>
              </a:rPr>
              <a:t>langues</a:t>
            </a:r>
            <a:r>
              <a:rPr lang="en-US" sz="2400" dirty="0">
                <a:latin typeface="+mj-lt"/>
                <a:cs typeface="Arial"/>
              </a:rPr>
              <a:t> se </a:t>
            </a:r>
            <a:r>
              <a:rPr lang="en-US" sz="2400" dirty="0" err="1">
                <a:latin typeface="+mj-lt"/>
                <a:cs typeface="Arial"/>
              </a:rPr>
              <a:t>distinguent</a:t>
            </a:r>
            <a:r>
              <a:rPr lang="en-US" sz="2400" dirty="0">
                <a:latin typeface="+mj-lt"/>
                <a:cs typeface="Arial"/>
              </a:rPr>
              <a:t> par </a:t>
            </a:r>
            <a:r>
              <a:rPr lang="en-US" sz="2400" dirty="0" err="1">
                <a:latin typeface="+mj-lt"/>
                <a:cs typeface="Arial"/>
              </a:rPr>
              <a:t>l’ordre</a:t>
            </a:r>
            <a:r>
              <a:rPr lang="en-US" sz="2400" dirty="0">
                <a:latin typeface="+mj-lt"/>
                <a:cs typeface="Arial"/>
              </a:rPr>
              <a:t> de base de la clause</a:t>
            </a:r>
          </a:p>
          <a:p>
            <a:pPr algn="just"/>
            <a:r>
              <a:rPr lang="fr-FR" sz="2400" dirty="0">
                <a:latin typeface="+mj-lt"/>
                <a:cs typeface="Arial"/>
              </a:rPr>
              <a:t>Les langues </a:t>
            </a:r>
            <a:r>
              <a:rPr lang="fr-FR" sz="2400" b="1" dirty="0">
                <a:latin typeface="+mj-lt"/>
                <a:cs typeface="Arial"/>
              </a:rPr>
              <a:t>voltaïques</a:t>
            </a:r>
            <a:r>
              <a:rPr lang="fr-FR" sz="2400" dirty="0">
                <a:latin typeface="Arial"/>
                <a:cs typeface="Arial"/>
              </a:rPr>
              <a:t> </a:t>
            </a:r>
            <a:r>
              <a:rPr lang="fr-FR" sz="2400" dirty="0">
                <a:latin typeface="+mj-lt"/>
                <a:cs typeface="Arial"/>
              </a:rPr>
              <a:t>sont célèbres pour leur ordre variable des mots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B</a:t>
            </a:r>
            <a:endParaRPr lang="ru-RU" dirty="0">
              <a:solidFill>
                <a:srgbClr val="0070C0"/>
              </a:solidFill>
            </a:endParaRPr>
          </a:p>
        </p:txBody>
      </p:sp>
      <p:sp>
        <p:nvSpPr>
          <p:cNvPr id="3" name="Содержимое 2"/>
          <p:cNvSpPr>
            <a:spLocks noGrp="1"/>
          </p:cNvSpPr>
          <p:nvPr>
            <p:ph idx="1"/>
          </p:nvPr>
        </p:nvSpPr>
        <p:spPr/>
        <p:txBody>
          <a:bodyPr/>
          <a:lstStyle/>
          <a:p>
            <a:pPr algn="just"/>
            <a:r>
              <a:rPr lang="fr-FR" sz="2400" dirty="0">
                <a:cs typeface="Arial"/>
              </a:rPr>
              <a:t>Plusieures langues voltaïques varient entre les ordres S – V – O et S – O – V, ce qui complique l’identification de l’ordre de base </a:t>
            </a:r>
          </a:p>
          <a:p>
            <a:pPr algn="just"/>
            <a:r>
              <a:rPr lang="fr-FR" sz="2400" dirty="0">
                <a:cs typeface="Arial"/>
              </a:rPr>
              <a:t>Le système aspectuel distingue les </a:t>
            </a:r>
            <a:r>
              <a:rPr lang="en-US" sz="2400" dirty="0" err="1">
                <a:cs typeface="Arial"/>
              </a:rPr>
              <a:t>valeurs</a:t>
            </a:r>
            <a:r>
              <a:rPr lang="en-US" sz="2400" dirty="0">
                <a:cs typeface="Arial"/>
              </a:rPr>
              <a:t> qui </a:t>
            </a:r>
            <a:r>
              <a:rPr lang="en-US" sz="2400" dirty="0" err="1">
                <a:cs typeface="Arial"/>
              </a:rPr>
              <a:t>requièrent</a:t>
            </a:r>
            <a:r>
              <a:rPr lang="en-US" sz="2400" dirty="0">
                <a:cs typeface="Arial"/>
              </a:rPr>
              <a:t> </a:t>
            </a:r>
            <a:r>
              <a:rPr lang="en-US" sz="2400" dirty="0" err="1">
                <a:cs typeface="Arial"/>
              </a:rPr>
              <a:t>l’ordre</a:t>
            </a:r>
            <a:r>
              <a:rPr lang="en-US" sz="2400" dirty="0">
                <a:cs typeface="Arial"/>
              </a:rPr>
              <a:t> </a:t>
            </a:r>
            <a:r>
              <a:rPr lang="en-US" sz="2400" b="1" dirty="0">
                <a:cs typeface="Arial"/>
              </a:rPr>
              <a:t>S – V – O  </a:t>
            </a:r>
            <a:r>
              <a:rPr lang="en-US" sz="2400" dirty="0">
                <a:cs typeface="Arial"/>
              </a:rPr>
              <a:t>(</a:t>
            </a:r>
            <a:r>
              <a:rPr lang="en-US" sz="2400" dirty="0" err="1">
                <a:cs typeface="Arial"/>
              </a:rPr>
              <a:t>généralement</a:t>
            </a:r>
            <a:r>
              <a:rPr lang="en-US" sz="2400" dirty="0">
                <a:cs typeface="Arial"/>
              </a:rPr>
              <a:t> le </a:t>
            </a:r>
            <a:r>
              <a:rPr lang="en-US" sz="2400" dirty="0" err="1">
                <a:cs typeface="Arial"/>
              </a:rPr>
              <a:t>perfectif</a:t>
            </a:r>
            <a:r>
              <a:rPr lang="en-US" sz="2400" dirty="0">
                <a:cs typeface="Arial"/>
              </a:rPr>
              <a:t>) et </a:t>
            </a:r>
            <a:r>
              <a:rPr lang="en-US" sz="2400" dirty="0" err="1">
                <a:cs typeface="Arial"/>
              </a:rPr>
              <a:t>celles</a:t>
            </a:r>
            <a:r>
              <a:rPr lang="en-US" sz="2400" dirty="0">
                <a:cs typeface="Arial"/>
              </a:rPr>
              <a:t> qui </a:t>
            </a:r>
            <a:r>
              <a:rPr lang="en-US" sz="2400" dirty="0" err="1">
                <a:cs typeface="Arial"/>
              </a:rPr>
              <a:t>requièrent</a:t>
            </a:r>
            <a:r>
              <a:rPr lang="en-US" sz="2400" dirty="0">
                <a:cs typeface="Arial"/>
              </a:rPr>
              <a:t> </a:t>
            </a:r>
            <a:r>
              <a:rPr lang="en-US" sz="2400" dirty="0" err="1">
                <a:cs typeface="Arial"/>
              </a:rPr>
              <a:t>l’ordre</a:t>
            </a:r>
            <a:r>
              <a:rPr lang="en-US" sz="2400" dirty="0">
                <a:cs typeface="Arial"/>
              </a:rPr>
              <a:t> </a:t>
            </a:r>
            <a:r>
              <a:rPr lang="en-US" sz="2400" b="1" dirty="0">
                <a:cs typeface="Arial"/>
              </a:rPr>
              <a:t>S – O – V</a:t>
            </a:r>
            <a:endParaRPr lang="fr-FR" sz="2400" b="1" dirty="0">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B</a:t>
            </a:r>
            <a:endParaRPr lang="ru-RU" dirty="0">
              <a:solidFill>
                <a:srgbClr val="0070C0"/>
              </a:solidFill>
            </a:endParaRPr>
          </a:p>
        </p:txBody>
      </p:sp>
      <p:sp>
        <p:nvSpPr>
          <p:cNvPr id="3" name="Содержимое 2"/>
          <p:cNvSpPr>
            <a:spLocks noGrp="1"/>
          </p:cNvSpPr>
          <p:nvPr>
            <p:ph idx="1"/>
          </p:nvPr>
        </p:nvSpPr>
        <p:spPr/>
        <p:txBody>
          <a:bodyPr>
            <a:normAutofit/>
          </a:bodyPr>
          <a:lstStyle/>
          <a:p>
            <a:pPr lvl="0" fontAlgn="base">
              <a:buNone/>
            </a:pPr>
            <a:r>
              <a:rPr lang="en-US" sz="2400" i="1" dirty="0"/>
              <a:t> </a:t>
            </a:r>
            <a:r>
              <a:rPr lang="en-US" sz="2400" dirty="0" err="1"/>
              <a:t>natioro</a:t>
            </a:r>
            <a:r>
              <a:rPr lang="en-US" sz="2400" dirty="0"/>
              <a:t> (&lt; </a:t>
            </a:r>
            <a:r>
              <a:rPr lang="en-US" sz="2400" dirty="0" err="1"/>
              <a:t>voltaïque</a:t>
            </a:r>
            <a:r>
              <a:rPr lang="en-US" sz="2400" dirty="0"/>
              <a:t>)</a:t>
            </a:r>
          </a:p>
          <a:p>
            <a:pPr lvl="0" fontAlgn="base">
              <a:buNone/>
            </a:pPr>
            <a:r>
              <a:rPr lang="en-US" sz="2400" dirty="0"/>
              <a:t>(1)		</a:t>
            </a:r>
            <a:r>
              <a:rPr lang="en-US" sz="2400" dirty="0" err="1"/>
              <a:t>na̅ⁿ</a:t>
            </a:r>
            <a:r>
              <a:rPr lang="en-US" sz="2400" dirty="0"/>
              <a:t>		</a:t>
            </a:r>
            <a:r>
              <a:rPr lang="en-US" sz="2400" b="1" dirty="0" err="1"/>
              <a:t>cère</a:t>
            </a:r>
            <a:r>
              <a:rPr lang="en-US" sz="2400" dirty="0"/>
              <a:t>̅		</a:t>
            </a:r>
            <a:r>
              <a:rPr lang="en-US" sz="2400" dirty="0" err="1"/>
              <a:t>ta̅ⁿ-wa</a:t>
            </a:r>
            <a:r>
              <a:rPr lang="en-US" sz="2400" dirty="0"/>
              <a:t>̅	</a:t>
            </a:r>
          </a:p>
          <a:p>
            <a:pPr lvl="0" fontAlgn="base">
              <a:buNone/>
            </a:pPr>
            <a:r>
              <a:rPr lang="en-US" sz="2400" cap="small" dirty="0"/>
              <a:t>		1SG</a:t>
            </a:r>
            <a:r>
              <a:rPr lang="en-US" sz="2400" dirty="0"/>
              <a:t>		jeter.</a:t>
            </a:r>
            <a:r>
              <a:rPr lang="en-US" sz="2400" cap="small" dirty="0"/>
              <a:t>PFV</a:t>
            </a:r>
            <a:r>
              <a:rPr lang="en-US" sz="2400" dirty="0"/>
              <a:t>	</a:t>
            </a:r>
            <a:r>
              <a:rPr lang="en-US" sz="2400" dirty="0" err="1"/>
              <a:t>pierre</a:t>
            </a:r>
            <a:r>
              <a:rPr lang="en-US" sz="2400" dirty="0"/>
              <a:t>-</a:t>
            </a:r>
            <a:r>
              <a:rPr lang="en-US" sz="2400" cap="small" dirty="0"/>
              <a:t>SG</a:t>
            </a:r>
            <a:endParaRPr lang="ru-RU" sz="2400" dirty="0"/>
          </a:p>
          <a:p>
            <a:pPr>
              <a:buNone/>
            </a:pPr>
            <a:r>
              <a:rPr lang="en-US" sz="2400" dirty="0"/>
              <a:t>		‘I threw a stone’.</a:t>
            </a:r>
            <a:endParaRPr lang="ru-RU" sz="2400" dirty="0"/>
          </a:p>
          <a:p>
            <a:pPr lvl="0" fontAlgn="base">
              <a:buNone/>
            </a:pPr>
            <a:r>
              <a:rPr lang="en-US" sz="2400" dirty="0"/>
              <a:t>(2)	 	</a:t>
            </a:r>
            <a:r>
              <a:rPr lang="en-US" sz="2400" dirty="0" err="1"/>
              <a:t>na</a:t>
            </a:r>
            <a:r>
              <a:rPr lang="en-US" sz="2400" dirty="0"/>
              <a:t>̅-mí		</a:t>
            </a:r>
            <a:r>
              <a:rPr lang="en-US" sz="2400" dirty="0" err="1"/>
              <a:t>ta̅</a:t>
            </a:r>
            <a:r>
              <a:rPr lang="en-US" sz="2400" dirty="0" err="1" smtClean="0"/>
              <a:t>ⁿ-wa</a:t>
            </a:r>
            <a:r>
              <a:rPr lang="en-US" sz="2400" dirty="0"/>
              <a:t>̀</a:t>
            </a:r>
            <a:r>
              <a:rPr lang="en-US" sz="2400" dirty="0"/>
              <a:t>		</a:t>
            </a:r>
            <a:r>
              <a:rPr lang="en-US" sz="2400" b="1" dirty="0" err="1"/>
              <a:t>cère</a:t>
            </a:r>
            <a:r>
              <a:rPr lang="en-US" sz="2400" b="1" dirty="0"/>
              <a:t>̅-w</a:t>
            </a:r>
            <a:endParaRPr lang="ru-RU" sz="2400" b="1" dirty="0"/>
          </a:p>
          <a:p>
            <a:pPr>
              <a:buNone/>
            </a:pPr>
            <a:r>
              <a:rPr lang="en-US" sz="2400" dirty="0"/>
              <a:t>		</a:t>
            </a:r>
            <a:r>
              <a:rPr lang="en-US" sz="2400" cap="small" dirty="0"/>
              <a:t>1SG-OBL</a:t>
            </a:r>
            <a:r>
              <a:rPr lang="en-US" sz="2400" dirty="0"/>
              <a:t>	</a:t>
            </a:r>
            <a:r>
              <a:rPr lang="en-US" sz="2400" dirty="0" err="1"/>
              <a:t>pierre</a:t>
            </a:r>
            <a:r>
              <a:rPr lang="en-US" sz="2400" dirty="0"/>
              <a:t>-</a:t>
            </a:r>
            <a:r>
              <a:rPr lang="en-US" sz="2400" cap="small" dirty="0"/>
              <a:t>SG	</a:t>
            </a:r>
            <a:r>
              <a:rPr lang="en-US" sz="2400" dirty="0" err="1"/>
              <a:t>jeter</a:t>
            </a:r>
            <a:r>
              <a:rPr lang="en-US" sz="2400" dirty="0"/>
              <a:t>-IPFV</a:t>
            </a:r>
            <a:endParaRPr lang="ru-RU" sz="2400" dirty="0"/>
          </a:p>
          <a:p>
            <a:pPr>
              <a:buNone/>
            </a:pPr>
            <a:r>
              <a:rPr lang="en-US" sz="2400" dirty="0"/>
              <a:t>		‘I am throwing a stone’.</a:t>
            </a:r>
            <a:endParaRPr lang="ru-RU"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B1</a:t>
            </a:r>
            <a:endParaRPr lang="ru-RU" b="1" dirty="0">
              <a:solidFill>
                <a:srgbClr val="0070C0"/>
              </a:solidFill>
            </a:endParaRPr>
          </a:p>
        </p:txBody>
      </p:sp>
      <p:sp>
        <p:nvSpPr>
          <p:cNvPr id="3" name="Содержимое 2"/>
          <p:cNvSpPr>
            <a:spLocks noGrp="1"/>
          </p:cNvSpPr>
          <p:nvPr>
            <p:ph idx="1"/>
          </p:nvPr>
        </p:nvSpPr>
        <p:spPr/>
        <p:txBody>
          <a:bodyPr>
            <a:normAutofit/>
          </a:bodyPr>
          <a:lstStyle/>
          <a:p>
            <a:r>
              <a:rPr lang="en-US" sz="2400" dirty="0"/>
              <a:t>Les </a:t>
            </a:r>
            <a:r>
              <a:rPr lang="en-US" sz="2400" dirty="0" err="1"/>
              <a:t>langues</a:t>
            </a:r>
            <a:r>
              <a:rPr lang="en-US" sz="2400" dirty="0">
                <a:latin typeface="+mj-lt"/>
              </a:rPr>
              <a:t> </a:t>
            </a:r>
            <a:r>
              <a:rPr lang="en-US" sz="2400" b="1" dirty="0" err="1">
                <a:latin typeface="+mj-lt"/>
              </a:rPr>
              <a:t>volta</a:t>
            </a:r>
            <a:r>
              <a:rPr lang="en-US" sz="2400" b="1" dirty="0" err="1">
                <a:latin typeface="+mj-lt"/>
                <a:cs typeface="Arial"/>
              </a:rPr>
              <a:t>ïques</a:t>
            </a:r>
            <a:r>
              <a:rPr lang="en-US" sz="2400" dirty="0">
                <a:latin typeface="+mj-lt"/>
                <a:cs typeface="Arial"/>
              </a:rPr>
              <a:t>, </a:t>
            </a:r>
            <a:r>
              <a:rPr lang="en-US" sz="2400" b="1" dirty="0" err="1">
                <a:latin typeface="+mj-lt"/>
                <a:cs typeface="Arial"/>
              </a:rPr>
              <a:t>kwa</a:t>
            </a:r>
            <a:r>
              <a:rPr lang="en-US" sz="2400" dirty="0">
                <a:latin typeface="+mj-lt"/>
                <a:cs typeface="Arial"/>
              </a:rPr>
              <a:t>, </a:t>
            </a:r>
            <a:r>
              <a:rPr lang="en-US" sz="2400" b="1" dirty="0" err="1">
                <a:latin typeface="+mj-lt"/>
                <a:cs typeface="Arial"/>
              </a:rPr>
              <a:t>krou</a:t>
            </a:r>
            <a:r>
              <a:rPr lang="en-US" sz="2400" dirty="0">
                <a:latin typeface="+mj-lt"/>
                <a:cs typeface="Arial"/>
              </a:rPr>
              <a:t> et </a:t>
            </a:r>
            <a:r>
              <a:rPr lang="en-US" sz="2400" b="1" dirty="0" err="1">
                <a:latin typeface="+mj-lt"/>
                <a:cs typeface="Arial"/>
              </a:rPr>
              <a:t>songhaï</a:t>
            </a:r>
            <a:endParaRPr lang="en-US" sz="2400" b="1" dirty="0">
              <a:latin typeface="+mj-lt"/>
              <a:cs typeface="Arial"/>
            </a:endParaRPr>
          </a:p>
          <a:p>
            <a:r>
              <a:rPr lang="en-US" sz="2400" dirty="0" err="1">
                <a:latin typeface="+mj-lt"/>
              </a:rPr>
              <a:t>Ces</a:t>
            </a:r>
            <a:r>
              <a:rPr lang="en-US" sz="2400" dirty="0">
                <a:latin typeface="+mj-lt"/>
              </a:rPr>
              <a:t> </a:t>
            </a:r>
            <a:r>
              <a:rPr lang="en-US" sz="2400" dirty="0" err="1">
                <a:latin typeface="+mj-lt"/>
              </a:rPr>
              <a:t>langues</a:t>
            </a:r>
            <a:r>
              <a:rPr lang="en-US" sz="2400" dirty="0">
                <a:latin typeface="+mj-lt"/>
              </a:rPr>
              <a:t> </a:t>
            </a:r>
            <a:r>
              <a:rPr lang="en-US" sz="2400" dirty="0" err="1">
                <a:latin typeface="+mj-lt"/>
              </a:rPr>
              <a:t>utilisent</a:t>
            </a:r>
            <a:r>
              <a:rPr lang="en-US" sz="2400" dirty="0">
                <a:latin typeface="+mj-lt"/>
              </a:rPr>
              <a:t> des </a:t>
            </a:r>
            <a:r>
              <a:rPr lang="en-US" sz="2400" b="1" dirty="0">
                <a:latin typeface="+mj-lt"/>
              </a:rPr>
              <a:t>postpositions</a:t>
            </a:r>
            <a:r>
              <a:rPr lang="en-US" sz="2400" dirty="0">
                <a:latin typeface="+mj-lt"/>
              </a:rPr>
              <a:t>, le </a:t>
            </a:r>
            <a:r>
              <a:rPr lang="en-US" sz="2400" dirty="0" err="1">
                <a:latin typeface="+mj-lt"/>
              </a:rPr>
              <a:t>posséde</a:t>
            </a:r>
            <a:r>
              <a:rPr lang="en-US" sz="2400" dirty="0">
                <a:latin typeface="+mj-lt"/>
              </a:rPr>
              <a:t>́ </a:t>
            </a:r>
            <a:r>
              <a:rPr lang="en-US" sz="2400" b="1" dirty="0" err="1">
                <a:latin typeface="+mj-lt"/>
              </a:rPr>
              <a:t>précède</a:t>
            </a:r>
            <a:r>
              <a:rPr lang="en-US" sz="2400" dirty="0">
                <a:latin typeface="+mj-lt"/>
              </a:rPr>
              <a:t> le </a:t>
            </a:r>
            <a:r>
              <a:rPr lang="en-US" sz="2400" dirty="0" err="1">
                <a:latin typeface="+mj-lt"/>
              </a:rPr>
              <a:t>possesseur</a:t>
            </a:r>
            <a:r>
              <a:rPr lang="en-US" sz="2400" dirty="0">
                <a:latin typeface="+mj-lt"/>
              </a:rPr>
              <a:t>, les </a:t>
            </a:r>
            <a:r>
              <a:rPr lang="en-US" sz="2400" dirty="0" err="1">
                <a:latin typeface="+mj-lt"/>
              </a:rPr>
              <a:t>adverbes</a:t>
            </a:r>
            <a:r>
              <a:rPr lang="en-US" sz="2400" dirty="0">
                <a:latin typeface="+mj-lt"/>
              </a:rPr>
              <a:t> </a:t>
            </a:r>
            <a:r>
              <a:rPr lang="en-US" sz="2400" b="1" dirty="0" err="1">
                <a:latin typeface="+mj-lt"/>
              </a:rPr>
              <a:t>suivent</a:t>
            </a:r>
            <a:r>
              <a:rPr lang="en-US" sz="2400" dirty="0">
                <a:latin typeface="+mj-lt"/>
              </a:rPr>
              <a:t> le </a:t>
            </a:r>
            <a:r>
              <a:rPr lang="en-US" sz="2400" dirty="0" err="1">
                <a:latin typeface="+mj-lt"/>
              </a:rPr>
              <a:t>verbe</a:t>
            </a:r>
            <a:endParaRPr lang="en-US" sz="24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B2</a:t>
            </a:r>
            <a:endParaRPr lang="ru-RU" b="1" dirty="0">
              <a:solidFill>
                <a:srgbClr val="0070C0"/>
              </a:solidFill>
            </a:endParaRPr>
          </a:p>
        </p:txBody>
      </p:sp>
      <p:sp>
        <p:nvSpPr>
          <p:cNvPr id="3" name="Содержимое 2"/>
          <p:cNvSpPr>
            <a:spLocks noGrp="1"/>
          </p:cNvSpPr>
          <p:nvPr>
            <p:ph idx="1"/>
          </p:nvPr>
        </p:nvSpPr>
        <p:spPr>
          <a:xfrm>
            <a:off x="457200" y="1412776"/>
            <a:ext cx="8229600" cy="4713387"/>
          </a:xfrm>
        </p:spPr>
        <p:txBody>
          <a:bodyPr>
            <a:normAutofit/>
          </a:bodyPr>
          <a:lstStyle/>
          <a:p>
            <a:r>
              <a:rPr lang="fr-FR" sz="2400" dirty="0"/>
              <a:t>Les langues de ce type ne se diffèrent du type B1 que par la position </a:t>
            </a:r>
            <a:r>
              <a:rPr lang="fr-FR" sz="2400" b="1" dirty="0"/>
              <a:t>de l'objet direct</a:t>
            </a:r>
          </a:p>
          <a:p>
            <a:r>
              <a:rPr lang="fr-FR" sz="2400" dirty="0"/>
              <a:t>Les langues </a:t>
            </a:r>
            <a:r>
              <a:rPr lang="fr-FR" sz="2400" b="1" dirty="0"/>
              <a:t>mandé</a:t>
            </a:r>
            <a:r>
              <a:rPr lang="fr-FR" sz="2400" dirty="0"/>
              <a:t> appartiennent à ce type</a:t>
            </a:r>
          </a:p>
          <a:p>
            <a:pPr>
              <a:buNone/>
            </a:pPr>
            <a:r>
              <a:rPr lang="en-US" sz="2400" dirty="0"/>
              <a:t>(1)	se</a:t>
            </a:r>
            <a:r>
              <a:rPr lang="ru-RU" sz="2400" dirty="0"/>
              <a:t>̀</a:t>
            </a:r>
            <a:r>
              <a:rPr lang="en-US" sz="2400" dirty="0"/>
              <a:t>e</a:t>
            </a:r>
            <a:r>
              <a:rPr lang="ru-RU" sz="2400" dirty="0"/>
              <a:t>̄</a:t>
            </a:r>
            <a:r>
              <a:rPr lang="en-US" sz="2400" dirty="0"/>
              <a:t>du</a:t>
            </a:r>
            <a:r>
              <a:rPr lang="ru-RU" sz="2400" dirty="0"/>
              <a:t>̀	[</a:t>
            </a:r>
            <a:r>
              <a:rPr lang="en-US" sz="2400" dirty="0"/>
              <a:t>s</a:t>
            </a:r>
            <a:r>
              <a:rPr lang="ru-RU" sz="2400" dirty="0" err="1"/>
              <a:t>ɔ̀</a:t>
            </a:r>
            <a:r>
              <a:rPr lang="en-US" sz="2400" dirty="0"/>
              <a:t>g</a:t>
            </a:r>
            <a:r>
              <a:rPr lang="ru-RU" sz="2400" dirty="0" err="1"/>
              <a:t>ɔ̀-</a:t>
            </a:r>
            <a:r>
              <a:rPr lang="en-US" sz="2400" dirty="0"/>
              <a:t>l</a:t>
            </a:r>
            <a:r>
              <a:rPr lang="ru-RU" sz="2400" dirty="0" err="1"/>
              <a:t>ɛ̄</a:t>
            </a:r>
            <a:r>
              <a:rPr lang="en-US" sz="2400" dirty="0"/>
              <a:t>w</a:t>
            </a:r>
            <a:r>
              <a:rPr lang="ru-RU" sz="2400" dirty="0" err="1"/>
              <a:t>ⁿ</a:t>
            </a:r>
            <a:r>
              <a:rPr lang="ru-RU" sz="2400" dirty="0"/>
              <a:t>	</a:t>
            </a:r>
            <a:r>
              <a:rPr lang="en-US" sz="2400" dirty="0" err="1"/>
              <a:t>bo</a:t>
            </a:r>
            <a:r>
              <a:rPr lang="ru-RU" sz="2400" dirty="0"/>
              <a:t>̀</a:t>
            </a:r>
            <a:r>
              <a:rPr lang="en-US" sz="2400" dirty="0" err="1"/>
              <a:t>ndo</a:t>
            </a:r>
            <a:r>
              <a:rPr lang="ru-RU" sz="2400" dirty="0"/>
              <a:t>̀]		</a:t>
            </a:r>
            <a:r>
              <a:rPr lang="en-US" sz="2400" dirty="0" err="1"/>
              <a:t>ku</a:t>
            </a:r>
            <a:r>
              <a:rPr lang="ru-RU" sz="2400" dirty="0"/>
              <a:t>̄</a:t>
            </a:r>
            <a:r>
              <a:rPr lang="en-US" sz="2400" dirty="0"/>
              <a:t>le</a:t>
            </a:r>
            <a:r>
              <a:rPr lang="ru-RU" sz="2400" dirty="0"/>
              <a:t>̄</a:t>
            </a:r>
            <a:r>
              <a:rPr lang="en-US" sz="2400" dirty="0"/>
              <a:t>n</a:t>
            </a:r>
            <a:r>
              <a:rPr lang="ru-RU" sz="2400" dirty="0"/>
              <a:t>	</a:t>
            </a:r>
          </a:p>
          <a:p>
            <a:pPr>
              <a:buNone/>
            </a:pPr>
            <a:r>
              <a:rPr lang="en-US" sz="2400" dirty="0"/>
              <a:t>	</a:t>
            </a:r>
            <a:r>
              <a:rPr lang="en-US" sz="2400" dirty="0" err="1"/>
              <a:t>Seydou</a:t>
            </a:r>
            <a:r>
              <a:rPr lang="en-US" sz="2400" dirty="0"/>
              <a:t>	mouton	</a:t>
            </a:r>
            <a:r>
              <a:rPr lang="en-US" sz="2400" dirty="0" err="1"/>
              <a:t>cou</a:t>
            </a:r>
            <a:r>
              <a:rPr lang="en-US" sz="2400" dirty="0"/>
              <a:t>		</a:t>
            </a:r>
            <a:r>
              <a:rPr lang="en-US" sz="2400" dirty="0" err="1" smtClean="0"/>
              <a:t>couper.Pfv</a:t>
            </a:r>
            <a:endParaRPr lang="en-US" sz="2400" dirty="0"/>
          </a:p>
          <a:p>
            <a:pPr>
              <a:buNone/>
            </a:pPr>
            <a:r>
              <a:rPr lang="en-US" sz="2400" dirty="0"/>
              <a:t>	</a:t>
            </a:r>
            <a:r>
              <a:rPr lang="en-US" sz="2400" dirty="0" err="1"/>
              <a:t>di</a:t>
            </a:r>
            <a:r>
              <a:rPr lang="ru-RU" sz="2400" dirty="0"/>
              <a:t>̀</a:t>
            </a:r>
            <a:r>
              <a:rPr lang="en-US" sz="2400" dirty="0" err="1"/>
              <a:t>ge</a:t>
            </a:r>
            <a:r>
              <a:rPr lang="ru-RU" sz="2400" dirty="0"/>
              <a:t>̄</a:t>
            </a:r>
            <a:r>
              <a:rPr lang="en-US" sz="2400" dirty="0"/>
              <a:t>w</a:t>
            </a:r>
            <a:r>
              <a:rPr lang="ru-RU" sz="2400" dirty="0" err="1"/>
              <a:t>ⁿ</a:t>
            </a:r>
            <a:r>
              <a:rPr lang="en-US" sz="2400" dirty="0"/>
              <a:t>	</a:t>
            </a:r>
          </a:p>
          <a:p>
            <a:pPr>
              <a:buNone/>
            </a:pPr>
            <a:r>
              <a:rPr lang="en-US" sz="2400" dirty="0"/>
              <a:t>	</a:t>
            </a:r>
            <a:r>
              <a:rPr lang="en-US" sz="2400" dirty="0" err="1"/>
              <a:t>hier</a:t>
            </a:r>
            <a:endParaRPr lang="ru-RU" sz="2400" dirty="0"/>
          </a:p>
          <a:p>
            <a:pPr>
              <a:buNone/>
            </a:pPr>
            <a:r>
              <a:rPr lang="en-US" sz="2400" dirty="0"/>
              <a:t>	‘</a:t>
            </a:r>
            <a:r>
              <a:rPr lang="en-US" sz="2400" dirty="0" err="1"/>
              <a:t>Seydou</a:t>
            </a:r>
            <a:r>
              <a:rPr lang="en-US" sz="2400" dirty="0"/>
              <a:t> a </a:t>
            </a:r>
            <a:r>
              <a:rPr lang="en-US" sz="2400" dirty="0" err="1"/>
              <a:t>égorge</a:t>
            </a:r>
            <a:r>
              <a:rPr lang="en-US" sz="2400" dirty="0"/>
              <a:t>́ un mouton </a:t>
            </a:r>
            <a:r>
              <a:rPr lang="en-US" sz="2400" dirty="0" err="1"/>
              <a:t>hier</a:t>
            </a:r>
            <a:r>
              <a:rPr lang="en-US" sz="2400" dirty="0"/>
              <a:t>’.</a:t>
            </a:r>
          </a:p>
          <a:p>
            <a:pPr>
              <a:buNone/>
            </a:pPr>
            <a:r>
              <a:rPr lang="en-US" sz="2400" dirty="0"/>
              <a:t>							(Heath 2023)</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lstStyle/>
          <a:p>
            <a:r>
              <a:rPr lang="en-US" b="1" dirty="0">
                <a:solidFill>
                  <a:srgbClr val="0070C0"/>
                </a:solidFill>
              </a:rPr>
              <a:t>BANGIME</a:t>
            </a:r>
            <a:endParaRPr lang="ru-RU" b="1"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a:t>Le </a:t>
            </a:r>
            <a:r>
              <a:rPr lang="en-US" sz="2400" dirty="0" err="1"/>
              <a:t>bangime</a:t>
            </a:r>
            <a:r>
              <a:rPr lang="en-US" sz="2400" dirty="0"/>
              <a:t>́ </a:t>
            </a:r>
            <a:r>
              <a:rPr lang="en-US" sz="2400" dirty="0" err="1"/>
              <a:t>appartient</a:t>
            </a:r>
            <a:r>
              <a:rPr lang="en-US" sz="2400" dirty="0"/>
              <a:t> </a:t>
            </a:r>
            <a:r>
              <a:rPr lang="en-US" sz="2400" dirty="0" err="1"/>
              <a:t>manifestement</a:t>
            </a:r>
            <a:r>
              <a:rPr lang="en-US" sz="2400" dirty="0"/>
              <a:t> au </a:t>
            </a:r>
            <a:r>
              <a:rPr lang="en-US" sz="2400" b="1" dirty="0"/>
              <a:t>type</a:t>
            </a:r>
            <a:r>
              <a:rPr lang="en-US" sz="2400" dirty="0"/>
              <a:t> </a:t>
            </a:r>
            <a:r>
              <a:rPr lang="en-US" sz="2400" b="1" dirty="0"/>
              <a:t>B1</a:t>
            </a:r>
            <a:endParaRPr lang="ru-RU" sz="2400" b="1" dirty="0"/>
          </a:p>
          <a:p>
            <a:pPr algn="just"/>
            <a:r>
              <a:rPr lang="en-US" sz="2400" dirty="0"/>
              <a:t>Les postpositions:</a:t>
            </a:r>
          </a:p>
          <a:p>
            <a:pPr lvl="0">
              <a:buNone/>
            </a:pPr>
            <a:r>
              <a:rPr lang="en-US" sz="2400" dirty="0"/>
              <a:t>(1)	 </a:t>
            </a:r>
            <a:r>
              <a:rPr lang="en-US" sz="2400" dirty="0">
                <a:solidFill>
                  <a:srgbClr val="FF0000"/>
                </a:solidFill>
              </a:rPr>
              <a:t>	</a:t>
            </a:r>
            <a:r>
              <a:rPr lang="en-US" sz="2400" dirty="0" err="1"/>
              <a:t>kúrúbɛ</a:t>
            </a:r>
            <a:r>
              <a:rPr lang="en-US" sz="2400" dirty="0"/>
              <a:t>̅		ŋ=</a:t>
            </a:r>
            <a:r>
              <a:rPr lang="en-US" sz="2400" dirty="0" err="1"/>
              <a:t>ko</a:t>
            </a:r>
            <a:r>
              <a:rPr lang="en-US" sz="2400" dirty="0"/>
              <a:t>̅</a:t>
            </a:r>
            <a:endParaRPr lang="ru-RU" sz="2400" dirty="0"/>
          </a:p>
          <a:p>
            <a:pPr>
              <a:buNone/>
            </a:pPr>
            <a:r>
              <a:rPr lang="en-US" sz="2400" dirty="0"/>
              <a:t>	 	</a:t>
            </a:r>
            <a:r>
              <a:rPr lang="en-US" sz="2400" dirty="0" err="1"/>
              <a:t>panier</a:t>
            </a:r>
            <a:r>
              <a:rPr lang="en-US" sz="2400" dirty="0"/>
              <a:t>		</a:t>
            </a:r>
            <a:r>
              <a:rPr lang="en-US" sz="2400" cap="small" dirty="0"/>
              <a:t>L=LOC</a:t>
            </a:r>
            <a:endParaRPr lang="ru-RU" sz="2400" dirty="0"/>
          </a:p>
          <a:p>
            <a:pPr algn="just">
              <a:buNone/>
            </a:pPr>
            <a:r>
              <a:rPr lang="en-US" sz="2400" dirty="0"/>
              <a:t>		‘</a:t>
            </a:r>
            <a:r>
              <a:rPr lang="en-US" sz="2400" dirty="0" err="1"/>
              <a:t>dans</a:t>
            </a:r>
            <a:r>
              <a:rPr lang="en-US" sz="2400" dirty="0"/>
              <a:t> le </a:t>
            </a:r>
            <a:r>
              <a:rPr lang="en-US" sz="2400" dirty="0" err="1"/>
              <a:t>panier</a:t>
            </a:r>
            <a:r>
              <a:rPr lang="en-US" sz="2400" dirty="0"/>
              <a:t>’</a:t>
            </a:r>
          </a:p>
          <a:p>
            <a:pPr algn="just"/>
            <a:r>
              <a:rPr lang="en-US" sz="2400" dirty="0"/>
              <a:t>La </a:t>
            </a:r>
            <a:r>
              <a:rPr lang="en-US" sz="2400" dirty="0" err="1"/>
              <a:t>préposition</a:t>
            </a:r>
            <a:r>
              <a:rPr lang="en-US" sz="2400" dirty="0"/>
              <a:t> du </a:t>
            </a:r>
            <a:r>
              <a:rPr lang="en-US" sz="2400" dirty="0" err="1"/>
              <a:t>posséde</a:t>
            </a:r>
            <a:r>
              <a:rPr lang="en-US" sz="2400" dirty="0"/>
              <a:t>́:</a:t>
            </a:r>
          </a:p>
          <a:p>
            <a:pPr marL="457200" indent="-457200">
              <a:buAutoNum type="arabicParenBoth" startAt="2"/>
            </a:pPr>
            <a:r>
              <a:rPr lang="en-US" sz="2400" dirty="0"/>
              <a:t> 	</a:t>
            </a:r>
            <a:r>
              <a:rPr lang="en-US" sz="2400" dirty="0" err="1"/>
              <a:t>ɡʷɔ</a:t>
            </a:r>
            <a:r>
              <a:rPr lang="en-US" sz="2400" dirty="0"/>
              <a:t>̰̀		m=bḭ́</a:t>
            </a:r>
            <a:r>
              <a:rPr lang="en-US" sz="2400" dirty="0" err="1"/>
              <a:t>i</a:t>
            </a:r>
            <a:r>
              <a:rPr lang="en-US" sz="2400" dirty="0"/>
              <a:t>́</a:t>
            </a:r>
          </a:p>
          <a:p>
            <a:pPr marL="457200" indent="-457200">
              <a:buNone/>
            </a:pPr>
            <a:r>
              <a:rPr lang="en-US" sz="2400" dirty="0"/>
              <a:t>		</a:t>
            </a:r>
            <a:r>
              <a:rPr lang="en-US" sz="2400" dirty="0" err="1"/>
              <a:t>homme</a:t>
            </a:r>
            <a:r>
              <a:rPr lang="en-US" sz="2400" dirty="0"/>
              <a:t>	L=</a:t>
            </a:r>
            <a:r>
              <a:rPr lang="en-US" sz="2400" dirty="0" err="1"/>
              <a:t>chèvre</a:t>
            </a:r>
            <a:endParaRPr lang="en-US" sz="2400" dirty="0"/>
          </a:p>
          <a:p>
            <a:pPr marL="457200" indent="-457200">
              <a:buNone/>
            </a:pPr>
            <a:r>
              <a:rPr lang="en-US" sz="2400" dirty="0"/>
              <a:t>		‘la </a:t>
            </a:r>
            <a:r>
              <a:rPr lang="en-US" sz="2400" dirty="0" err="1"/>
              <a:t>chèvre</a:t>
            </a:r>
            <a:r>
              <a:rPr lang="en-US" sz="2400" dirty="0"/>
              <a:t> de </a:t>
            </a:r>
            <a:r>
              <a:rPr lang="en-US" sz="2400" dirty="0" err="1"/>
              <a:t>l’homme</a:t>
            </a:r>
            <a:r>
              <a:rPr lang="en-US" sz="2400" dirty="0"/>
              <a:t>’</a:t>
            </a:r>
          </a:p>
          <a:p>
            <a:pPr marL="457200" indent="-457200">
              <a:buAutoNum type="arabicParenBoth" startAt="2"/>
            </a:pPr>
            <a:endParaRPr lang="ru-RU"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BANGIME</a:t>
            </a:r>
            <a:endParaRPr lang="ru-RU" dirty="0">
              <a:solidFill>
                <a:srgbClr val="0070C0"/>
              </a:solidFill>
            </a:endParaRPr>
          </a:p>
        </p:txBody>
      </p:sp>
      <p:sp>
        <p:nvSpPr>
          <p:cNvPr id="3" name="Содержимое 2"/>
          <p:cNvSpPr>
            <a:spLocks noGrp="1"/>
          </p:cNvSpPr>
          <p:nvPr>
            <p:ph idx="1"/>
          </p:nvPr>
        </p:nvSpPr>
        <p:spPr/>
        <p:txBody>
          <a:bodyPr>
            <a:normAutofit/>
          </a:bodyPr>
          <a:lstStyle/>
          <a:p>
            <a:r>
              <a:rPr lang="en-US" sz="2400" dirty="0"/>
              <a:t>Les </a:t>
            </a:r>
            <a:r>
              <a:rPr lang="en-US" sz="2400" dirty="0" err="1"/>
              <a:t>adverbes</a:t>
            </a:r>
            <a:r>
              <a:rPr lang="en-US" sz="2400" dirty="0"/>
              <a:t>:</a:t>
            </a:r>
          </a:p>
          <a:p>
            <a:pPr lvl="0">
              <a:buNone/>
            </a:pPr>
            <a:r>
              <a:rPr lang="en-US" sz="2400" dirty="0"/>
              <a:t>(1)	a.	</a:t>
            </a:r>
            <a:r>
              <a:rPr lang="en-US" sz="2400" dirty="0" err="1"/>
              <a:t>séédu</a:t>
            </a:r>
            <a:r>
              <a:rPr lang="en-US" sz="2400" dirty="0"/>
              <a:t>̀		</a:t>
            </a:r>
            <a:r>
              <a:rPr lang="en-US" sz="2400" dirty="0" err="1"/>
              <a:t>báándi</a:t>
            </a:r>
            <a:r>
              <a:rPr lang="en-US" sz="2400" dirty="0"/>
              <a:t>̅		</a:t>
            </a:r>
            <a:r>
              <a:rPr lang="en-US" sz="2400" b="1" dirty="0" err="1"/>
              <a:t>yáári</a:t>
            </a:r>
            <a:r>
              <a:rPr lang="en-US" sz="2400" b="1" dirty="0"/>
              <a:t>̅</a:t>
            </a:r>
            <a:endParaRPr lang="ru-RU" sz="2400" b="1" dirty="0"/>
          </a:p>
          <a:p>
            <a:pPr>
              <a:buNone/>
            </a:pPr>
            <a:r>
              <a:rPr lang="en-US" sz="2400" dirty="0"/>
              <a:t>		</a:t>
            </a:r>
            <a:r>
              <a:rPr lang="en-US" sz="2400" dirty="0" err="1"/>
              <a:t>Seydou</a:t>
            </a:r>
            <a:r>
              <a:rPr lang="en-US" sz="2400" dirty="0"/>
              <a:t>		</a:t>
            </a:r>
            <a:r>
              <a:rPr lang="en-US" sz="2400" dirty="0" err="1"/>
              <a:t>se.fatiguer.</a:t>
            </a:r>
            <a:r>
              <a:rPr lang="en-US" sz="2400" cap="small" dirty="0" err="1"/>
              <a:t>pfv</a:t>
            </a:r>
            <a:r>
              <a:rPr lang="en-US" sz="2400" dirty="0"/>
              <a:t>	</a:t>
            </a:r>
            <a:r>
              <a:rPr lang="en-US" sz="2400" dirty="0" err="1"/>
              <a:t>très</a:t>
            </a:r>
            <a:endParaRPr lang="ru-RU" sz="2400" dirty="0"/>
          </a:p>
          <a:p>
            <a:pPr>
              <a:buNone/>
            </a:pPr>
            <a:r>
              <a:rPr lang="en-US" sz="2400" dirty="0"/>
              <a:t>	b.	*</a:t>
            </a:r>
            <a:r>
              <a:rPr lang="en-US" sz="2400" dirty="0" err="1"/>
              <a:t>séédu</a:t>
            </a:r>
            <a:r>
              <a:rPr lang="en-US" sz="2400" dirty="0"/>
              <a:t>̀		</a:t>
            </a:r>
            <a:r>
              <a:rPr lang="en-US" sz="2400" b="1" dirty="0" err="1"/>
              <a:t>yáári</a:t>
            </a:r>
            <a:r>
              <a:rPr lang="en-US" sz="2400" b="1" dirty="0"/>
              <a:t>̅</a:t>
            </a:r>
            <a:r>
              <a:rPr lang="en-US" sz="2400" dirty="0"/>
              <a:t>	</a:t>
            </a:r>
            <a:r>
              <a:rPr lang="en-US" sz="2400" dirty="0" err="1"/>
              <a:t>báándi</a:t>
            </a:r>
            <a:r>
              <a:rPr lang="en-US" sz="2400" dirty="0"/>
              <a:t>̅		</a:t>
            </a:r>
            <a:endParaRPr lang="ru-RU" sz="2400" dirty="0"/>
          </a:p>
          <a:p>
            <a:pPr>
              <a:buNone/>
            </a:pPr>
            <a:r>
              <a:rPr lang="en-US" sz="2400" dirty="0"/>
              <a:t>		</a:t>
            </a:r>
            <a:r>
              <a:rPr lang="en-US" sz="2400" dirty="0" err="1"/>
              <a:t>Seydou</a:t>
            </a:r>
            <a:r>
              <a:rPr lang="en-US" sz="2400" dirty="0"/>
              <a:t>		</a:t>
            </a:r>
            <a:r>
              <a:rPr lang="en-US" sz="2400" dirty="0" err="1"/>
              <a:t>très</a:t>
            </a:r>
            <a:r>
              <a:rPr lang="en-US" sz="2400" dirty="0"/>
              <a:t> 	</a:t>
            </a:r>
            <a:r>
              <a:rPr lang="en-US" sz="2400" dirty="0" err="1"/>
              <a:t>se.fatiguer.</a:t>
            </a:r>
            <a:r>
              <a:rPr lang="en-US" sz="2400" cap="small" dirty="0" err="1"/>
              <a:t>pfv</a:t>
            </a:r>
            <a:r>
              <a:rPr lang="en-US" sz="2400" dirty="0"/>
              <a:t>	</a:t>
            </a:r>
            <a:endParaRPr lang="ru-RU" sz="2400" dirty="0"/>
          </a:p>
          <a:p>
            <a:pPr>
              <a:buNone/>
            </a:pPr>
            <a:r>
              <a:rPr lang="en-US" sz="2400" cap="small" dirty="0"/>
              <a:t>		‘</a:t>
            </a:r>
            <a:r>
              <a:rPr lang="en-US" sz="2400" dirty="0" err="1"/>
              <a:t>Seydou</a:t>
            </a:r>
            <a:r>
              <a:rPr lang="en-US" sz="2400" dirty="0"/>
              <a:t> </a:t>
            </a:r>
            <a:r>
              <a:rPr lang="en-US" sz="2400" dirty="0" err="1"/>
              <a:t>est</a:t>
            </a:r>
            <a:r>
              <a:rPr lang="en-US" sz="2400" dirty="0"/>
              <a:t> </a:t>
            </a:r>
            <a:r>
              <a:rPr lang="en-US" sz="2400" dirty="0" err="1"/>
              <a:t>très</a:t>
            </a:r>
            <a:r>
              <a:rPr lang="en-US" sz="2400" dirty="0"/>
              <a:t> fatigué’.	</a:t>
            </a:r>
            <a:endParaRPr lang="ru-RU" sz="24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BANGIME</a:t>
            </a:r>
            <a:endParaRPr lang="ru-RU" dirty="0">
              <a:solidFill>
                <a:srgbClr val="0070C0"/>
              </a:solidFill>
            </a:endParaRPr>
          </a:p>
        </p:txBody>
      </p:sp>
      <p:sp>
        <p:nvSpPr>
          <p:cNvPr id="3" name="Содержимое 2"/>
          <p:cNvSpPr>
            <a:spLocks noGrp="1"/>
          </p:cNvSpPr>
          <p:nvPr>
            <p:ph idx="1"/>
          </p:nvPr>
        </p:nvSpPr>
        <p:spPr/>
        <p:txBody>
          <a:bodyPr>
            <a:normAutofit/>
          </a:bodyPr>
          <a:lstStyle/>
          <a:p>
            <a:r>
              <a:rPr lang="en-US" sz="2400" dirty="0"/>
              <a:t>Les </a:t>
            </a:r>
            <a:r>
              <a:rPr lang="en-US" sz="2400" dirty="0" err="1"/>
              <a:t>alternances</a:t>
            </a:r>
            <a:r>
              <a:rPr lang="en-US" sz="2400" dirty="0"/>
              <a:t> SVO/ SOV:</a:t>
            </a:r>
          </a:p>
          <a:p>
            <a:pPr marL="457200" indent="-457200">
              <a:buAutoNum type="arabicParenBoth"/>
            </a:pPr>
            <a:r>
              <a:rPr lang="en-US" sz="2400" dirty="0"/>
              <a:t>ǹ		</a:t>
            </a:r>
            <a:r>
              <a:rPr lang="en-US" sz="2400" b="1" dirty="0" err="1"/>
              <a:t>ɥáa</a:t>
            </a:r>
            <a:r>
              <a:rPr lang="en-US" sz="2400" b="1" dirty="0"/>
              <a:t>́	</a:t>
            </a:r>
            <a:r>
              <a:rPr lang="en-US" sz="2400" dirty="0"/>
              <a:t>	bḭ̄</a:t>
            </a:r>
            <a:r>
              <a:rPr lang="en-US" sz="2400" dirty="0" err="1"/>
              <a:t>i</a:t>
            </a:r>
            <a:r>
              <a:rPr lang="en-US" sz="2400" dirty="0"/>
              <a:t>̰̀</a:t>
            </a:r>
          </a:p>
          <a:p>
            <a:pPr marL="457200" indent="-457200">
              <a:buNone/>
            </a:pPr>
            <a:r>
              <a:rPr lang="en-US" sz="2400" i="1" dirty="0"/>
              <a:t>	</a:t>
            </a:r>
            <a:r>
              <a:rPr lang="en-US" sz="2400" dirty="0"/>
              <a:t>1SG	acheter.PFV	</a:t>
            </a:r>
            <a:r>
              <a:rPr lang="en-US" sz="2400" dirty="0" err="1"/>
              <a:t>chèvre</a:t>
            </a:r>
            <a:endParaRPr lang="en-US" sz="2400" dirty="0"/>
          </a:p>
          <a:p>
            <a:pPr marL="457200" indent="-457200">
              <a:buNone/>
            </a:pPr>
            <a:r>
              <a:rPr lang="en-US" sz="2400" i="1" dirty="0"/>
              <a:t>	</a:t>
            </a:r>
            <a:r>
              <a:rPr lang="en-US" sz="2400" dirty="0"/>
              <a:t>‘</a:t>
            </a:r>
            <a:r>
              <a:rPr lang="en-US" sz="2400" dirty="0" err="1"/>
              <a:t>J’ai</a:t>
            </a:r>
            <a:r>
              <a:rPr lang="en-US" sz="2400" dirty="0"/>
              <a:t> </a:t>
            </a:r>
            <a:r>
              <a:rPr lang="en-US" sz="2400" dirty="0" err="1"/>
              <a:t>achete</a:t>
            </a:r>
            <a:r>
              <a:rPr lang="en-US" sz="2400" dirty="0"/>
              <a:t>́ </a:t>
            </a:r>
            <a:r>
              <a:rPr lang="en-US" sz="2400" dirty="0" err="1"/>
              <a:t>une</a:t>
            </a:r>
            <a:r>
              <a:rPr lang="en-US" sz="2400" dirty="0"/>
              <a:t> </a:t>
            </a:r>
            <a:r>
              <a:rPr lang="en-US" sz="2400" dirty="0" err="1"/>
              <a:t>chèvre</a:t>
            </a:r>
            <a:r>
              <a:rPr lang="en-US" sz="2400" i="1" dirty="0"/>
              <a:t>’.			</a:t>
            </a:r>
            <a:r>
              <a:rPr lang="en-US" sz="2400" dirty="0"/>
              <a:t>(</a:t>
            </a:r>
            <a:r>
              <a:rPr lang="en-US" sz="2400" dirty="0" err="1"/>
              <a:t>perfectif</a:t>
            </a:r>
            <a:r>
              <a:rPr lang="en-US" sz="2400" dirty="0"/>
              <a:t>)</a:t>
            </a:r>
          </a:p>
          <a:p>
            <a:pPr marL="457200" indent="-457200">
              <a:buAutoNum type="arabicParenBoth" startAt="2"/>
            </a:pPr>
            <a:r>
              <a:rPr lang="en-US" sz="2400" dirty="0"/>
              <a:t>ń=</a:t>
            </a:r>
            <a:r>
              <a:rPr lang="en-US" sz="2400" dirty="0" err="1"/>
              <a:t>da</a:t>
            </a:r>
            <a:r>
              <a:rPr lang="en-US" sz="2400" dirty="0"/>
              <a:t>̀	</a:t>
            </a:r>
            <a:r>
              <a:rPr lang="en-US" sz="2400" b="1" dirty="0"/>
              <a:t>bḭ̄</a:t>
            </a:r>
            <a:r>
              <a:rPr lang="en-US" sz="2400" b="1" dirty="0" err="1"/>
              <a:t>i</a:t>
            </a:r>
            <a:r>
              <a:rPr lang="en-US" sz="2400" dirty="0"/>
              <a:t>̰̀		n̅=</a:t>
            </a:r>
            <a:r>
              <a:rPr lang="en-US" sz="2400" b="1" dirty="0" err="1"/>
              <a:t>ɥáa</a:t>
            </a:r>
            <a:r>
              <a:rPr lang="en-US" sz="2400" b="1" dirty="0"/>
              <a:t>́</a:t>
            </a:r>
          </a:p>
          <a:p>
            <a:pPr marL="457200" indent="-457200">
              <a:buNone/>
            </a:pPr>
            <a:r>
              <a:rPr lang="en-US" sz="2400" b="1" dirty="0"/>
              <a:t>	</a:t>
            </a:r>
            <a:r>
              <a:rPr lang="en-US" sz="2400" dirty="0"/>
              <a:t>1SG=IPFV	</a:t>
            </a:r>
            <a:r>
              <a:rPr lang="en-US" sz="2400" dirty="0" err="1"/>
              <a:t>chèvre</a:t>
            </a:r>
            <a:r>
              <a:rPr lang="en-US" sz="2400" dirty="0"/>
              <a:t>		L=</a:t>
            </a:r>
            <a:r>
              <a:rPr lang="en-US" sz="2400" dirty="0" err="1"/>
              <a:t>acheter</a:t>
            </a:r>
            <a:endParaRPr lang="en-US" sz="2400" dirty="0"/>
          </a:p>
          <a:p>
            <a:pPr marL="457200" indent="-457200">
              <a:buNone/>
            </a:pPr>
            <a:r>
              <a:rPr lang="en-US" sz="2400" dirty="0"/>
              <a:t>	‘Je </a:t>
            </a:r>
            <a:r>
              <a:rPr lang="en-US" sz="2400" dirty="0" err="1"/>
              <a:t>suis</a:t>
            </a:r>
            <a:r>
              <a:rPr lang="en-US" sz="2400" dirty="0"/>
              <a:t> en train </a:t>
            </a:r>
            <a:r>
              <a:rPr lang="en-US" sz="2400" dirty="0" err="1"/>
              <a:t>d’acheter</a:t>
            </a:r>
            <a:r>
              <a:rPr lang="en-US" sz="2400" dirty="0"/>
              <a:t> </a:t>
            </a:r>
            <a:r>
              <a:rPr lang="en-US" sz="2400" dirty="0" err="1"/>
              <a:t>une</a:t>
            </a:r>
            <a:r>
              <a:rPr lang="en-US" sz="2400" dirty="0"/>
              <a:t> </a:t>
            </a:r>
            <a:r>
              <a:rPr lang="en-US" sz="2400" dirty="0" err="1"/>
              <a:t>chèvre</a:t>
            </a:r>
            <a:r>
              <a:rPr lang="en-US" sz="2400" dirty="0"/>
              <a:t>’.	(</a:t>
            </a:r>
            <a:r>
              <a:rPr lang="en-US" sz="2400" dirty="0" err="1"/>
              <a:t>imperfectif</a:t>
            </a:r>
            <a:r>
              <a:rPr lang="en-US" sz="2400" dirty="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err="1">
                <a:solidFill>
                  <a:srgbClr val="0070C0"/>
                </a:solidFill>
              </a:rPr>
              <a:t>Méthodes</a:t>
            </a:r>
            <a:r>
              <a:rPr lang="en-US" b="1" dirty="0">
                <a:solidFill>
                  <a:srgbClr val="0070C0"/>
                </a:solidFill>
              </a:rPr>
              <a:t> comparatives </a:t>
            </a:r>
            <a:r>
              <a:rPr lang="en-US" b="1" dirty="0" err="1">
                <a:solidFill>
                  <a:srgbClr val="0070C0"/>
                </a:solidFill>
              </a:rPr>
              <a:t>traditionnelles</a:t>
            </a:r>
            <a:endParaRPr lang="ru-RU" b="1"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a:t>Les </a:t>
            </a:r>
            <a:r>
              <a:rPr lang="en-US" sz="2400" dirty="0" err="1"/>
              <a:t>méthodes</a:t>
            </a:r>
            <a:r>
              <a:rPr lang="en-US" sz="2400" dirty="0"/>
              <a:t> qui </a:t>
            </a:r>
            <a:r>
              <a:rPr lang="en-US" sz="2400" dirty="0" err="1"/>
              <a:t>permettent</a:t>
            </a:r>
            <a:r>
              <a:rPr lang="en-US" sz="2400" dirty="0"/>
              <a:t> </a:t>
            </a:r>
            <a:r>
              <a:rPr lang="en-US" sz="2400" dirty="0" err="1"/>
              <a:t>d’établir</a:t>
            </a:r>
            <a:r>
              <a:rPr lang="en-US" sz="2400" dirty="0"/>
              <a:t> la </a:t>
            </a:r>
            <a:r>
              <a:rPr lang="en-US" sz="2400" dirty="0" err="1"/>
              <a:t>parente</a:t>
            </a:r>
            <a:r>
              <a:rPr lang="en-US" sz="2400" dirty="0"/>
              <a:t>́ des </a:t>
            </a:r>
            <a:r>
              <a:rPr lang="en-US" sz="2400" dirty="0" err="1"/>
              <a:t>langues</a:t>
            </a:r>
            <a:r>
              <a:rPr lang="en-US" sz="2400" dirty="0"/>
              <a:t> </a:t>
            </a:r>
            <a:r>
              <a:rPr lang="en-US" sz="2400" dirty="0" err="1"/>
              <a:t>sont</a:t>
            </a:r>
            <a:r>
              <a:rPr lang="en-US" sz="2400" dirty="0"/>
              <a:t> </a:t>
            </a:r>
            <a:r>
              <a:rPr lang="en-US" sz="2400" dirty="0" err="1"/>
              <a:t>basées</a:t>
            </a:r>
            <a:r>
              <a:rPr lang="en-US" sz="2400" dirty="0"/>
              <a:t> </a:t>
            </a:r>
            <a:r>
              <a:rPr lang="en-US" sz="2400" dirty="0" err="1"/>
              <a:t>sur</a:t>
            </a:r>
            <a:r>
              <a:rPr lang="en-US" sz="2400" dirty="0"/>
              <a:t> la </a:t>
            </a:r>
            <a:r>
              <a:rPr lang="en-US" sz="2400" dirty="0" err="1"/>
              <a:t>comparaison</a:t>
            </a:r>
            <a:r>
              <a:rPr lang="en-US" sz="2400" dirty="0"/>
              <a:t> des </a:t>
            </a:r>
            <a:r>
              <a:rPr lang="en-US" sz="2400" dirty="0" err="1"/>
              <a:t>listes</a:t>
            </a:r>
            <a:r>
              <a:rPr lang="en-US" sz="2400" dirty="0"/>
              <a:t> </a:t>
            </a:r>
            <a:r>
              <a:rPr lang="en-US" sz="2400" dirty="0" err="1"/>
              <a:t>lexicales</a:t>
            </a:r>
            <a:endParaRPr lang="en-US" sz="2400" dirty="0"/>
          </a:p>
          <a:p>
            <a:pPr algn="just"/>
            <a:r>
              <a:rPr lang="en-US" sz="2400" dirty="0" err="1"/>
              <a:t>Cependant</a:t>
            </a:r>
            <a:r>
              <a:rPr lang="en-US" sz="2400" dirty="0"/>
              <a:t>, le </a:t>
            </a:r>
            <a:r>
              <a:rPr lang="en-US" sz="2400" dirty="0" err="1"/>
              <a:t>vocabulaire</a:t>
            </a:r>
            <a:r>
              <a:rPr lang="en-US" sz="2400" dirty="0"/>
              <a:t> du </a:t>
            </a:r>
            <a:r>
              <a:rPr lang="en-US" sz="2400" dirty="0" err="1"/>
              <a:t>bangime</a:t>
            </a:r>
            <a:r>
              <a:rPr lang="en-US" sz="2400" dirty="0"/>
              <a:t>́ </a:t>
            </a:r>
            <a:r>
              <a:rPr lang="en-US" sz="2400" dirty="0" err="1"/>
              <a:t>est</a:t>
            </a:r>
            <a:r>
              <a:rPr lang="en-US" sz="2400" dirty="0"/>
              <a:t> influencé par les </a:t>
            </a:r>
            <a:r>
              <a:rPr lang="en-US" sz="2400" dirty="0" err="1"/>
              <a:t>langues</a:t>
            </a:r>
            <a:r>
              <a:rPr lang="en-US" sz="2400" dirty="0"/>
              <a:t> </a:t>
            </a:r>
            <a:r>
              <a:rPr lang="en-US" sz="2400" dirty="0" err="1"/>
              <a:t>dogon</a:t>
            </a:r>
            <a:r>
              <a:rPr lang="en-US" sz="2400" dirty="0"/>
              <a:t>, </a:t>
            </a:r>
            <a:r>
              <a:rPr lang="en-US" sz="2400" dirty="0" err="1"/>
              <a:t>ce</a:t>
            </a:r>
            <a:r>
              <a:rPr lang="en-US" sz="2400" dirty="0"/>
              <a:t> qui </a:t>
            </a:r>
            <a:r>
              <a:rPr lang="en-US" sz="2400" dirty="0" err="1"/>
              <a:t>complique</a:t>
            </a:r>
            <a:r>
              <a:rPr lang="en-US" sz="2400" dirty="0"/>
              <a:t> la </a:t>
            </a:r>
            <a:r>
              <a:rPr lang="en-US" sz="2400" dirty="0" err="1"/>
              <a:t>comparaison</a:t>
            </a:r>
            <a:endParaRPr lang="en-US" sz="2400" dirty="0"/>
          </a:p>
          <a:p>
            <a:pPr algn="just"/>
            <a:r>
              <a:rPr lang="en-US" sz="2400" dirty="0" err="1"/>
              <a:t>Güldemann</a:t>
            </a:r>
            <a:r>
              <a:rPr lang="en-US" sz="2400" dirty="0"/>
              <a:t> (2018) </a:t>
            </a:r>
            <a:r>
              <a:rPr lang="en-US" sz="2400" dirty="0" err="1"/>
              <a:t>souligne</a:t>
            </a:r>
            <a:r>
              <a:rPr lang="en-US" sz="2400" dirty="0"/>
              <a:t> </a:t>
            </a:r>
            <a:r>
              <a:rPr lang="en-US" sz="2400" dirty="0" err="1"/>
              <a:t>l’importance</a:t>
            </a:r>
            <a:r>
              <a:rPr lang="en-US" sz="2400" dirty="0"/>
              <a:t> de la </a:t>
            </a:r>
            <a:r>
              <a:rPr lang="en-US" sz="2400" dirty="0" err="1"/>
              <a:t>comparaison</a:t>
            </a:r>
            <a:r>
              <a:rPr lang="en-US" sz="2400" dirty="0"/>
              <a:t> </a:t>
            </a:r>
            <a:r>
              <a:rPr lang="en-US" sz="2400" dirty="0" err="1"/>
              <a:t>typologique</a:t>
            </a:r>
            <a:r>
              <a:rPr lang="en-US" sz="2400" dirty="0"/>
              <a:t> pour </a:t>
            </a:r>
            <a:r>
              <a:rPr lang="en-US" sz="2400" dirty="0" smtClean="0"/>
              <a:t>la </a:t>
            </a:r>
            <a:r>
              <a:rPr lang="en-US" sz="2400" dirty="0" err="1" smtClean="0"/>
              <a:t>linguistique</a:t>
            </a:r>
            <a:r>
              <a:rPr lang="en-US" sz="2400" dirty="0" smtClean="0"/>
              <a:t> </a:t>
            </a:r>
            <a:r>
              <a:rPr lang="en-US" sz="2400" dirty="0" err="1" smtClean="0"/>
              <a:t>historique</a:t>
            </a:r>
            <a:endParaRPr lang="en-US" sz="2400" dirty="0">
              <a:solidFill>
                <a:srgbClr val="FF0000"/>
              </a:solidFill>
            </a:endParaRPr>
          </a:p>
          <a:p>
            <a:pPr algn="just"/>
            <a:endParaRPr lang="ru-RU"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BANGIME</a:t>
            </a:r>
            <a:endParaRPr lang="ru-RU" dirty="0"/>
          </a:p>
        </p:txBody>
      </p:sp>
      <p:sp>
        <p:nvSpPr>
          <p:cNvPr id="3" name="Содержимое 2"/>
          <p:cNvSpPr>
            <a:spLocks noGrp="1"/>
          </p:cNvSpPr>
          <p:nvPr>
            <p:ph idx="1"/>
          </p:nvPr>
        </p:nvSpPr>
        <p:spPr/>
        <p:txBody>
          <a:bodyPr>
            <a:normAutofit lnSpcReduction="10000"/>
          </a:bodyPr>
          <a:lstStyle/>
          <a:p>
            <a:pPr algn="just"/>
            <a:r>
              <a:rPr lang="en-US" sz="2400" dirty="0"/>
              <a:t>Les constructions à la </a:t>
            </a:r>
            <a:r>
              <a:rPr lang="en-US" sz="2400" dirty="0" err="1"/>
              <a:t>forme</a:t>
            </a:r>
            <a:r>
              <a:rPr lang="en-US" sz="2400" dirty="0"/>
              <a:t> imperfective </a:t>
            </a:r>
            <a:r>
              <a:rPr lang="en-US" sz="2400" dirty="0" err="1"/>
              <a:t>sont</a:t>
            </a:r>
            <a:r>
              <a:rPr lang="en-US" sz="2400" dirty="0"/>
              <a:t> </a:t>
            </a:r>
            <a:r>
              <a:rPr lang="en-US" sz="2400" dirty="0" err="1"/>
              <a:t>dérivées</a:t>
            </a:r>
            <a:r>
              <a:rPr lang="en-US" sz="2400" dirty="0"/>
              <a:t> des constructions </a:t>
            </a:r>
            <a:r>
              <a:rPr lang="en-US" sz="2400" dirty="0" err="1"/>
              <a:t>contenant</a:t>
            </a:r>
            <a:r>
              <a:rPr lang="en-US" sz="2400" dirty="0"/>
              <a:t> les </a:t>
            </a:r>
            <a:r>
              <a:rPr lang="en-US" sz="2400" b="1" dirty="0" err="1"/>
              <a:t>auxiliaires</a:t>
            </a:r>
            <a:r>
              <a:rPr lang="en-US" sz="2400" dirty="0"/>
              <a:t> + les constructions possessives</a:t>
            </a:r>
          </a:p>
          <a:p>
            <a:pPr>
              <a:buNone/>
            </a:pPr>
            <a:r>
              <a:rPr lang="en-US" sz="2400" dirty="0"/>
              <a:t>		S 	V	[GEN	-		N]</a:t>
            </a:r>
          </a:p>
          <a:p>
            <a:pPr>
              <a:buNone/>
            </a:pPr>
            <a:r>
              <a:rPr lang="en-US" sz="2400" dirty="0"/>
              <a:t>	→ 	S 	AUX	[Objet direct	-	</a:t>
            </a:r>
            <a:r>
              <a:rPr lang="en-US" sz="2400" dirty="0" err="1"/>
              <a:t>Verbe</a:t>
            </a:r>
            <a:r>
              <a:rPr lang="en-US" sz="2400" dirty="0"/>
              <a:t>]</a:t>
            </a:r>
          </a:p>
          <a:p>
            <a:pPr>
              <a:buNone/>
            </a:pPr>
            <a:endParaRPr lang="en-US" sz="2400" dirty="0"/>
          </a:p>
          <a:p>
            <a:pPr marL="457200" indent="-457200">
              <a:buNone/>
            </a:pPr>
            <a:r>
              <a:rPr lang="en-US" sz="2400" dirty="0"/>
              <a:t>(1)	ń=</a:t>
            </a:r>
            <a:r>
              <a:rPr lang="en-US" sz="2400" dirty="0" err="1"/>
              <a:t>da</a:t>
            </a:r>
            <a:r>
              <a:rPr lang="en-US" sz="2400" dirty="0"/>
              <a:t>̀	</a:t>
            </a:r>
            <a:r>
              <a:rPr lang="en-US" sz="2400" b="1" dirty="0"/>
              <a:t>bḭ̄</a:t>
            </a:r>
            <a:r>
              <a:rPr lang="en-US" sz="2400" b="1" dirty="0" err="1"/>
              <a:t>i</a:t>
            </a:r>
            <a:r>
              <a:rPr lang="en-US" sz="2400" dirty="0"/>
              <a:t>̰̀		n̅=		</a:t>
            </a:r>
            <a:r>
              <a:rPr lang="en-US" sz="2400" b="1" dirty="0" err="1"/>
              <a:t>ɥáa</a:t>
            </a:r>
            <a:r>
              <a:rPr lang="en-US" sz="2400" b="1" dirty="0"/>
              <a:t>́</a:t>
            </a:r>
          </a:p>
          <a:p>
            <a:pPr marL="457200" indent="-457200">
              <a:buNone/>
            </a:pPr>
            <a:r>
              <a:rPr lang="en-US" sz="2400" b="1" dirty="0"/>
              <a:t>	</a:t>
            </a:r>
            <a:r>
              <a:rPr lang="en-US" sz="2400" dirty="0"/>
              <a:t>1SG=IPFV	</a:t>
            </a:r>
            <a:r>
              <a:rPr lang="en-US" sz="2400" dirty="0" err="1"/>
              <a:t>chèvre</a:t>
            </a:r>
            <a:r>
              <a:rPr lang="en-US" sz="2400" dirty="0"/>
              <a:t>		L=		</a:t>
            </a:r>
            <a:r>
              <a:rPr lang="en-US" sz="2400" dirty="0" err="1"/>
              <a:t>acheter</a:t>
            </a:r>
            <a:endParaRPr lang="en-US" sz="2400" dirty="0"/>
          </a:p>
          <a:p>
            <a:pPr marL="457200" indent="-457200">
              <a:buNone/>
            </a:pPr>
            <a:r>
              <a:rPr lang="en-US" sz="2400" dirty="0"/>
              <a:t>		</a:t>
            </a:r>
            <a:r>
              <a:rPr lang="en-US" sz="2400" b="1" dirty="0">
                <a:solidFill>
                  <a:schemeClr val="tx2">
                    <a:lumMod val="60000"/>
                    <a:lumOff val="40000"/>
                  </a:schemeClr>
                </a:solidFill>
              </a:rPr>
              <a:t>‘</a:t>
            </a:r>
            <a:r>
              <a:rPr lang="en-US" sz="2400" b="1" dirty="0" err="1">
                <a:solidFill>
                  <a:schemeClr val="tx2">
                    <a:lumMod val="60000"/>
                    <a:lumOff val="40000"/>
                  </a:schemeClr>
                </a:solidFill>
              </a:rPr>
              <a:t>etre</a:t>
            </a:r>
            <a:r>
              <a:rPr lang="en-US" sz="2400" b="1" dirty="0">
                <a:solidFill>
                  <a:schemeClr val="tx2">
                    <a:lumMod val="60000"/>
                    <a:lumOff val="40000"/>
                  </a:schemeClr>
                </a:solidFill>
              </a:rPr>
              <a:t>’	objet direct	</a:t>
            </a:r>
            <a:r>
              <a:rPr lang="en-US" sz="2400" b="1" dirty="0" err="1">
                <a:solidFill>
                  <a:schemeClr val="tx2">
                    <a:lumMod val="60000"/>
                    <a:lumOff val="40000"/>
                  </a:schemeClr>
                </a:solidFill>
              </a:rPr>
              <a:t>marquer</a:t>
            </a:r>
            <a:r>
              <a:rPr lang="en-US" sz="2400" b="1" dirty="0">
                <a:solidFill>
                  <a:schemeClr val="tx2">
                    <a:lumMod val="60000"/>
                    <a:lumOff val="40000"/>
                  </a:schemeClr>
                </a:solidFill>
              </a:rPr>
              <a:t> 	</a:t>
            </a:r>
            <a:r>
              <a:rPr lang="en-US" sz="2400" b="1" dirty="0" err="1">
                <a:solidFill>
                  <a:schemeClr val="tx2">
                    <a:lumMod val="60000"/>
                    <a:lumOff val="40000"/>
                  </a:schemeClr>
                </a:solidFill>
              </a:rPr>
              <a:t>verbe</a:t>
            </a:r>
            <a:endParaRPr lang="en-US" sz="2400" b="1" dirty="0">
              <a:solidFill>
                <a:schemeClr val="tx2">
                  <a:lumMod val="60000"/>
                  <a:lumOff val="40000"/>
                </a:schemeClr>
              </a:solidFill>
            </a:endParaRPr>
          </a:p>
          <a:p>
            <a:pPr marL="457200" indent="-457200">
              <a:buNone/>
            </a:pPr>
            <a:r>
              <a:rPr lang="en-US" sz="2400" b="1" dirty="0">
                <a:solidFill>
                  <a:schemeClr val="tx2">
                    <a:lumMod val="60000"/>
                    <a:lumOff val="40000"/>
                  </a:schemeClr>
                </a:solidFill>
              </a:rPr>
              <a:t>						du </a:t>
            </a:r>
            <a:r>
              <a:rPr lang="en-US" sz="2400" b="1" dirty="0" err="1">
                <a:solidFill>
                  <a:schemeClr val="tx2">
                    <a:lumMod val="60000"/>
                    <a:lumOff val="40000"/>
                  </a:schemeClr>
                </a:solidFill>
              </a:rPr>
              <a:t>possessif</a:t>
            </a:r>
            <a:endParaRPr lang="en-US" sz="2400" b="1" dirty="0">
              <a:solidFill>
                <a:schemeClr val="tx2">
                  <a:lumMod val="60000"/>
                  <a:lumOff val="40000"/>
                </a:schemeClr>
              </a:solidFill>
            </a:endParaRPr>
          </a:p>
          <a:p>
            <a:pPr marL="457200" indent="-457200">
              <a:buNone/>
            </a:pPr>
            <a:r>
              <a:rPr lang="en-US" sz="2400" dirty="0"/>
              <a:t>	‘Je </a:t>
            </a:r>
            <a:r>
              <a:rPr lang="en-US" sz="2400" dirty="0" err="1"/>
              <a:t>suis</a:t>
            </a:r>
            <a:r>
              <a:rPr lang="en-US" sz="2400" dirty="0"/>
              <a:t> en train </a:t>
            </a:r>
            <a:r>
              <a:rPr lang="en-US" sz="2400" dirty="0" err="1"/>
              <a:t>d’acheter</a:t>
            </a:r>
            <a:r>
              <a:rPr lang="en-US" sz="2400" dirty="0"/>
              <a:t> </a:t>
            </a:r>
            <a:r>
              <a:rPr lang="en-US" sz="2400" dirty="0" err="1"/>
              <a:t>une</a:t>
            </a:r>
            <a:r>
              <a:rPr lang="en-US" sz="2400" dirty="0"/>
              <a:t> </a:t>
            </a:r>
            <a:r>
              <a:rPr lang="en-US" sz="2400" dirty="0" err="1"/>
              <a:t>chèvre</a:t>
            </a:r>
            <a:r>
              <a:rPr lang="en-US" sz="2400" dirty="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BANGIME</a:t>
            </a:r>
            <a:endParaRPr lang="ru-RU" dirty="0"/>
          </a:p>
        </p:txBody>
      </p:sp>
      <p:sp>
        <p:nvSpPr>
          <p:cNvPr id="3" name="Содержимое 2"/>
          <p:cNvSpPr>
            <a:spLocks noGrp="1"/>
          </p:cNvSpPr>
          <p:nvPr>
            <p:ph idx="1"/>
          </p:nvPr>
        </p:nvSpPr>
        <p:spPr/>
        <p:txBody>
          <a:bodyPr/>
          <a:lstStyle/>
          <a:p>
            <a:pPr algn="just"/>
            <a:r>
              <a:rPr lang="en-US" sz="2400" dirty="0"/>
              <a:t>Le </a:t>
            </a:r>
            <a:r>
              <a:rPr lang="en-US" sz="2400" dirty="0" err="1"/>
              <a:t>même</a:t>
            </a:r>
            <a:r>
              <a:rPr lang="en-US" sz="2400" dirty="0"/>
              <a:t> </a:t>
            </a:r>
            <a:r>
              <a:rPr lang="en-US" sz="2400" dirty="0" err="1"/>
              <a:t>processus</a:t>
            </a:r>
            <a:r>
              <a:rPr lang="en-US" sz="2400" dirty="0"/>
              <a:t> a </a:t>
            </a:r>
            <a:r>
              <a:rPr lang="en-US" sz="2400" dirty="0" err="1"/>
              <a:t>eu</a:t>
            </a:r>
            <a:r>
              <a:rPr lang="en-US" sz="2400" dirty="0"/>
              <a:t> lieu </a:t>
            </a:r>
            <a:r>
              <a:rPr lang="en-US" sz="2400" dirty="0" err="1"/>
              <a:t>dans</a:t>
            </a:r>
            <a:r>
              <a:rPr lang="en-US" sz="2400" dirty="0"/>
              <a:t> les </a:t>
            </a:r>
            <a:r>
              <a:rPr lang="en-US" sz="2400" dirty="0" err="1"/>
              <a:t>langues</a:t>
            </a:r>
            <a:r>
              <a:rPr lang="en-US" sz="2400" dirty="0"/>
              <a:t> </a:t>
            </a:r>
            <a:r>
              <a:rPr lang="en-US" sz="2400" b="1" dirty="0" err="1"/>
              <a:t>volta</a:t>
            </a:r>
            <a:r>
              <a:rPr lang="en-US" sz="2400" b="1" dirty="0" err="1">
                <a:cs typeface="Arial"/>
              </a:rPr>
              <a:t>ïques</a:t>
            </a:r>
            <a:r>
              <a:rPr lang="en-US" sz="2400" dirty="0">
                <a:latin typeface="Arial"/>
                <a:cs typeface="Arial"/>
              </a:rPr>
              <a:t>, </a:t>
            </a:r>
            <a:r>
              <a:rPr lang="en-US" sz="2400" b="1" dirty="0" err="1"/>
              <a:t>kwa</a:t>
            </a:r>
            <a:r>
              <a:rPr lang="en-US" sz="2400" dirty="0"/>
              <a:t>, </a:t>
            </a:r>
            <a:r>
              <a:rPr lang="en-US" sz="2400" b="1" dirty="0" err="1"/>
              <a:t>krou</a:t>
            </a:r>
            <a:r>
              <a:rPr lang="en-US" sz="2400" dirty="0"/>
              <a:t> et </a:t>
            </a:r>
            <a:r>
              <a:rPr lang="en-US" sz="2400" b="1" dirty="0" err="1"/>
              <a:t>mande</a:t>
            </a:r>
            <a:r>
              <a:rPr lang="en-US" sz="2400" b="1" dirty="0"/>
              <a:t>́</a:t>
            </a:r>
          </a:p>
          <a:p>
            <a:pPr algn="just"/>
            <a:r>
              <a:rPr lang="en-US" sz="2400" dirty="0" err="1"/>
              <a:t>Cependant</a:t>
            </a:r>
            <a:r>
              <a:rPr lang="en-US" sz="2400" dirty="0"/>
              <a:t>, les </a:t>
            </a:r>
            <a:r>
              <a:rPr lang="en-US" sz="2400" dirty="0" err="1"/>
              <a:t>langues</a:t>
            </a:r>
            <a:r>
              <a:rPr lang="en-US" sz="2400" dirty="0"/>
              <a:t> </a:t>
            </a:r>
            <a:r>
              <a:rPr lang="en-US" sz="2400" dirty="0" err="1"/>
              <a:t>mande</a:t>
            </a:r>
            <a:r>
              <a:rPr lang="en-US" sz="2400" dirty="0"/>
              <a:t>́ </a:t>
            </a:r>
            <a:r>
              <a:rPr lang="en-US" sz="2400" dirty="0" err="1"/>
              <a:t>ont</a:t>
            </a:r>
            <a:r>
              <a:rPr lang="en-US" sz="2400" dirty="0"/>
              <a:t> </a:t>
            </a:r>
            <a:r>
              <a:rPr lang="en-US" sz="2400" dirty="0" err="1"/>
              <a:t>choisi</a:t>
            </a:r>
            <a:r>
              <a:rPr lang="en-US" sz="2400" dirty="0"/>
              <a:t> </a:t>
            </a:r>
            <a:r>
              <a:rPr lang="en-US" sz="2400" dirty="0" err="1"/>
              <a:t>l’ordre</a:t>
            </a:r>
            <a:r>
              <a:rPr lang="en-US" sz="2400" dirty="0"/>
              <a:t> </a:t>
            </a:r>
            <a:r>
              <a:rPr lang="en-US" sz="2400" b="1" dirty="0"/>
              <a:t>SOV</a:t>
            </a:r>
            <a:r>
              <a:rPr lang="en-US" sz="2400" dirty="0"/>
              <a:t>, </a:t>
            </a:r>
            <a:r>
              <a:rPr lang="en-US" sz="2400" dirty="0" err="1"/>
              <a:t>alors</a:t>
            </a:r>
            <a:r>
              <a:rPr lang="en-US" sz="2400" dirty="0"/>
              <a:t> </a:t>
            </a:r>
            <a:r>
              <a:rPr lang="en-US" sz="2400" dirty="0" err="1"/>
              <a:t>que</a:t>
            </a:r>
            <a:r>
              <a:rPr lang="en-US" sz="2400" dirty="0"/>
              <a:t> les </a:t>
            </a:r>
            <a:r>
              <a:rPr lang="en-US" sz="2400" dirty="0" err="1"/>
              <a:t>langues</a:t>
            </a:r>
            <a:r>
              <a:rPr lang="en-US" sz="2400" dirty="0"/>
              <a:t> </a:t>
            </a:r>
            <a:r>
              <a:rPr lang="en-US" sz="2400" dirty="0" err="1"/>
              <a:t>voltaïques</a:t>
            </a:r>
            <a:r>
              <a:rPr lang="en-US" sz="2400" dirty="0"/>
              <a:t> et </a:t>
            </a:r>
            <a:r>
              <a:rPr lang="en-US" sz="2400" dirty="0" err="1"/>
              <a:t>kwa</a:t>
            </a:r>
            <a:r>
              <a:rPr lang="en-US" sz="2400" dirty="0"/>
              <a:t> </a:t>
            </a:r>
            <a:r>
              <a:rPr lang="en-US" sz="2400" dirty="0" err="1"/>
              <a:t>ont</a:t>
            </a:r>
            <a:r>
              <a:rPr lang="en-US" sz="2400" dirty="0"/>
              <a:t> </a:t>
            </a:r>
            <a:r>
              <a:rPr lang="en-US" sz="2400" dirty="0" err="1"/>
              <a:t>développe</a:t>
            </a:r>
            <a:r>
              <a:rPr lang="en-US" sz="2400" dirty="0"/>
              <a:t>́ </a:t>
            </a:r>
            <a:r>
              <a:rPr lang="en-US" sz="2400" dirty="0" err="1"/>
              <a:t>l’ordre</a:t>
            </a:r>
            <a:r>
              <a:rPr lang="en-US" sz="2400" dirty="0"/>
              <a:t> </a:t>
            </a:r>
            <a:r>
              <a:rPr lang="en-US" sz="2400" dirty="0" err="1"/>
              <a:t>mixte</a:t>
            </a:r>
            <a:endParaRPr lang="en-US" sz="2400" dirty="0"/>
          </a:p>
          <a:p>
            <a:pPr algn="just"/>
            <a:r>
              <a:rPr lang="en-US" sz="2400" dirty="0"/>
              <a:t>La langue </a:t>
            </a:r>
            <a:r>
              <a:rPr lang="en-US" sz="2400" dirty="0" err="1"/>
              <a:t>bangime</a:t>
            </a:r>
            <a:r>
              <a:rPr lang="en-US" sz="2400" dirty="0"/>
              <a:t>́ a </a:t>
            </a:r>
            <a:r>
              <a:rPr lang="en-US" sz="2400" dirty="0" err="1"/>
              <a:t>suivi</a:t>
            </a:r>
            <a:r>
              <a:rPr lang="en-US" sz="2400" dirty="0"/>
              <a:t> le </a:t>
            </a:r>
            <a:r>
              <a:rPr lang="en-US" sz="2400" dirty="0" err="1"/>
              <a:t>même</a:t>
            </a:r>
            <a:r>
              <a:rPr lang="en-US" sz="2400" dirty="0"/>
              <a:t> </a:t>
            </a:r>
            <a:r>
              <a:rPr lang="en-US" sz="2400" dirty="0" err="1"/>
              <a:t>chemin</a:t>
            </a:r>
            <a:endParaRPr lang="ru-RU" sz="2400" dirty="0"/>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994122"/>
          </a:xfrm>
        </p:spPr>
        <p:txBody>
          <a:bodyPr>
            <a:normAutofit fontScale="90000"/>
          </a:bodyPr>
          <a:lstStyle/>
          <a:p>
            <a:r>
              <a:rPr lang="en-US" b="1" dirty="0">
                <a:solidFill>
                  <a:srgbClr val="0070C0"/>
                </a:solidFill>
              </a:rPr>
              <a:t>Les transformations</a:t>
            </a:r>
            <a:br>
              <a:rPr lang="en-US" b="1" dirty="0">
                <a:solidFill>
                  <a:srgbClr val="0070C0"/>
                </a:solidFill>
              </a:rPr>
            </a:br>
            <a:r>
              <a:rPr lang="en-US" b="1" dirty="0">
                <a:solidFill>
                  <a:srgbClr val="0070C0"/>
                </a:solidFill>
              </a:rPr>
              <a:t>des </a:t>
            </a:r>
            <a:r>
              <a:rPr lang="en-US" b="1" dirty="0" err="1">
                <a:solidFill>
                  <a:srgbClr val="0070C0"/>
                </a:solidFill>
              </a:rPr>
              <a:t>ordres</a:t>
            </a:r>
            <a:r>
              <a:rPr lang="en-US" b="1" dirty="0">
                <a:solidFill>
                  <a:srgbClr val="0070C0"/>
                </a:solidFill>
              </a:rPr>
              <a:t> des </a:t>
            </a:r>
            <a:r>
              <a:rPr lang="en-US" b="1" dirty="0" err="1">
                <a:solidFill>
                  <a:srgbClr val="0070C0"/>
                </a:solidFill>
              </a:rPr>
              <a:t>mots</a:t>
            </a:r>
            <a:r>
              <a:rPr lang="en-US" b="1" dirty="0">
                <a:solidFill>
                  <a:srgbClr val="0070C0"/>
                </a:solidFill>
              </a:rPr>
              <a:t> (Heine 1975)</a:t>
            </a:r>
            <a:endParaRPr lang="ru-RU" b="1" dirty="0">
              <a:solidFill>
                <a:srgbClr val="0070C0"/>
              </a:solidFill>
            </a:endParaRPr>
          </a:p>
        </p:txBody>
      </p:sp>
      <p:sp>
        <p:nvSpPr>
          <p:cNvPr id="3" name="Содержимое 2"/>
          <p:cNvSpPr>
            <a:spLocks noGrp="1"/>
          </p:cNvSpPr>
          <p:nvPr>
            <p:ph idx="1"/>
          </p:nvPr>
        </p:nvSpPr>
        <p:spPr/>
        <p:txBody>
          <a:bodyPr>
            <a:normAutofit/>
          </a:bodyPr>
          <a:lstStyle/>
          <a:p>
            <a:r>
              <a:rPr lang="en-US" sz="2400" dirty="0"/>
              <a:t>proto-</a:t>
            </a:r>
            <a:r>
              <a:rPr lang="en-US" sz="2400" dirty="0" err="1"/>
              <a:t>niger-congo</a:t>
            </a:r>
            <a:r>
              <a:rPr lang="en-US" sz="2400" dirty="0"/>
              <a:t>:</a:t>
            </a:r>
            <a:r>
              <a:rPr lang="ru-RU" sz="2400" dirty="0"/>
              <a:t> </a:t>
            </a:r>
            <a:r>
              <a:rPr lang="en-US" sz="2400" dirty="0"/>
              <a:t>		A1		= </a:t>
            </a:r>
            <a:r>
              <a:rPr lang="en-US" sz="2400" dirty="0" err="1"/>
              <a:t>bantou</a:t>
            </a:r>
            <a:endParaRPr lang="en-US" sz="2400" dirty="0"/>
          </a:p>
          <a:p>
            <a:pPr>
              <a:buNone/>
            </a:pPr>
            <a:r>
              <a:rPr lang="en-US" sz="2400" dirty="0"/>
              <a:t>	</a:t>
            </a:r>
          </a:p>
          <a:p>
            <a:pPr>
              <a:buNone/>
            </a:pPr>
            <a:endParaRPr lang="en-US" sz="2400" dirty="0"/>
          </a:p>
          <a:p>
            <a:pPr>
              <a:buNone/>
            </a:pPr>
            <a:endParaRPr lang="en-US" sz="2400" dirty="0"/>
          </a:p>
          <a:p>
            <a:pPr>
              <a:buNone/>
            </a:pPr>
            <a:r>
              <a:rPr lang="en-US" sz="2400" dirty="0"/>
              <a:t>B1					B2</a:t>
            </a:r>
            <a:r>
              <a:rPr lang="ru-RU" sz="2400" dirty="0"/>
              <a:t>		= </a:t>
            </a:r>
            <a:r>
              <a:rPr lang="en-US" sz="2400" dirty="0" err="1"/>
              <a:t>mande</a:t>
            </a:r>
            <a:r>
              <a:rPr lang="en-US" sz="2400" dirty="0"/>
              <a:t>́</a:t>
            </a:r>
          </a:p>
          <a:p>
            <a:pPr>
              <a:buNone/>
            </a:pPr>
            <a:r>
              <a:rPr lang="en-US" sz="2400" dirty="0" err="1"/>
              <a:t>kwa</a:t>
            </a:r>
            <a:endParaRPr lang="en-US" sz="2400" dirty="0"/>
          </a:p>
          <a:p>
            <a:pPr>
              <a:buNone/>
            </a:pPr>
            <a:r>
              <a:rPr lang="en-US" sz="2400" dirty="0" err="1"/>
              <a:t>voltaïques</a:t>
            </a:r>
            <a:endParaRPr lang="en-US" sz="2400" dirty="0"/>
          </a:p>
          <a:p>
            <a:pPr>
              <a:buNone/>
            </a:pPr>
            <a:endParaRPr lang="en-US" sz="2400" dirty="0"/>
          </a:p>
          <a:p>
            <a:pPr>
              <a:buNone/>
            </a:pPr>
            <a:endParaRPr lang="ru-RU" sz="2400" dirty="0"/>
          </a:p>
        </p:txBody>
      </p:sp>
      <p:cxnSp>
        <p:nvCxnSpPr>
          <p:cNvPr id="5" name="Прямая со стрелкой 4"/>
          <p:cNvCxnSpPr/>
          <p:nvPr/>
        </p:nvCxnSpPr>
        <p:spPr>
          <a:xfrm flipH="1">
            <a:off x="827584" y="2060848"/>
            <a:ext cx="3456384"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a:off x="4283968" y="2060848"/>
            <a:ext cx="0"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63272" cy="994122"/>
          </a:xfrm>
        </p:spPr>
        <p:txBody>
          <a:bodyPr>
            <a:normAutofit fontScale="90000"/>
          </a:bodyPr>
          <a:lstStyle/>
          <a:p>
            <a:r>
              <a:rPr lang="en-US" b="1" dirty="0">
                <a:solidFill>
                  <a:srgbClr val="0070C0"/>
                </a:solidFill>
              </a:rPr>
              <a:t>Les transformations</a:t>
            </a:r>
            <a:br>
              <a:rPr lang="en-US" b="1" dirty="0">
                <a:solidFill>
                  <a:srgbClr val="0070C0"/>
                </a:solidFill>
              </a:rPr>
            </a:br>
            <a:r>
              <a:rPr lang="en-US" b="1" dirty="0">
                <a:solidFill>
                  <a:srgbClr val="0070C0"/>
                </a:solidFill>
              </a:rPr>
              <a:t>des </a:t>
            </a:r>
            <a:r>
              <a:rPr lang="en-US" b="1" dirty="0" err="1">
                <a:solidFill>
                  <a:srgbClr val="0070C0"/>
                </a:solidFill>
              </a:rPr>
              <a:t>ordres</a:t>
            </a:r>
            <a:r>
              <a:rPr lang="en-US" b="1" dirty="0">
                <a:solidFill>
                  <a:srgbClr val="0070C0"/>
                </a:solidFill>
              </a:rPr>
              <a:t> des </a:t>
            </a:r>
            <a:r>
              <a:rPr lang="en-US" b="1" dirty="0" err="1">
                <a:solidFill>
                  <a:srgbClr val="0070C0"/>
                </a:solidFill>
              </a:rPr>
              <a:t>mots</a:t>
            </a:r>
            <a:r>
              <a:rPr lang="en-US" b="1" dirty="0">
                <a:solidFill>
                  <a:srgbClr val="0070C0"/>
                </a:solidFill>
              </a:rPr>
              <a:t> (Heine 1975)</a:t>
            </a:r>
            <a:endParaRPr lang="ru-RU" b="1" dirty="0">
              <a:solidFill>
                <a:srgbClr val="0070C0"/>
              </a:solidFill>
            </a:endParaRPr>
          </a:p>
        </p:txBody>
      </p:sp>
      <p:sp>
        <p:nvSpPr>
          <p:cNvPr id="3" name="Содержимое 2"/>
          <p:cNvSpPr>
            <a:spLocks noGrp="1"/>
          </p:cNvSpPr>
          <p:nvPr>
            <p:ph idx="1"/>
          </p:nvPr>
        </p:nvSpPr>
        <p:spPr/>
        <p:txBody>
          <a:bodyPr>
            <a:normAutofit/>
          </a:bodyPr>
          <a:lstStyle/>
          <a:p>
            <a:r>
              <a:rPr lang="en-US" sz="2400" dirty="0"/>
              <a:t>proto-</a:t>
            </a:r>
            <a:r>
              <a:rPr lang="en-US" sz="2400" dirty="0" err="1"/>
              <a:t>niger-congo</a:t>
            </a:r>
            <a:r>
              <a:rPr lang="en-US" sz="2400" dirty="0"/>
              <a:t>:</a:t>
            </a:r>
            <a:r>
              <a:rPr lang="ru-RU" sz="2400" dirty="0"/>
              <a:t> </a:t>
            </a:r>
            <a:r>
              <a:rPr lang="en-US" sz="2400" dirty="0"/>
              <a:t>		A1		= </a:t>
            </a:r>
            <a:r>
              <a:rPr lang="en-US" sz="2400" dirty="0" err="1"/>
              <a:t>bantou</a:t>
            </a:r>
            <a:endParaRPr lang="en-US" sz="2400" dirty="0"/>
          </a:p>
          <a:p>
            <a:pPr>
              <a:buNone/>
            </a:pPr>
            <a:r>
              <a:rPr lang="en-US" sz="2400" dirty="0"/>
              <a:t>	</a:t>
            </a:r>
          </a:p>
          <a:p>
            <a:pPr>
              <a:buNone/>
            </a:pPr>
            <a:endParaRPr lang="en-US" sz="2400" dirty="0"/>
          </a:p>
          <a:p>
            <a:pPr>
              <a:buNone/>
            </a:pPr>
            <a:endParaRPr lang="en-US" sz="2400" dirty="0"/>
          </a:p>
          <a:p>
            <a:pPr>
              <a:buNone/>
            </a:pPr>
            <a:r>
              <a:rPr lang="en-US" sz="2400" dirty="0"/>
              <a:t>B1					B2</a:t>
            </a:r>
            <a:r>
              <a:rPr lang="ru-RU" sz="2400" dirty="0"/>
              <a:t>		= </a:t>
            </a:r>
            <a:r>
              <a:rPr lang="en-US" sz="2400" dirty="0" err="1"/>
              <a:t>mande</a:t>
            </a:r>
            <a:r>
              <a:rPr lang="en-US" sz="2400" dirty="0"/>
              <a:t>́</a:t>
            </a:r>
          </a:p>
          <a:p>
            <a:pPr>
              <a:buNone/>
            </a:pPr>
            <a:r>
              <a:rPr lang="en-US" sz="2400" dirty="0" err="1"/>
              <a:t>kwa</a:t>
            </a:r>
            <a:endParaRPr lang="en-US" sz="2400" dirty="0"/>
          </a:p>
          <a:p>
            <a:pPr>
              <a:buNone/>
            </a:pPr>
            <a:r>
              <a:rPr lang="en-US" sz="2400" dirty="0" err="1"/>
              <a:t>voltaïques</a:t>
            </a:r>
            <a:endParaRPr lang="en-US" sz="2400" dirty="0"/>
          </a:p>
          <a:p>
            <a:pPr>
              <a:buNone/>
            </a:pPr>
            <a:r>
              <a:rPr lang="en-US" sz="2400" b="1" dirty="0" err="1">
                <a:solidFill>
                  <a:srgbClr val="FF0000"/>
                </a:solidFill>
              </a:rPr>
              <a:t>bangime</a:t>
            </a:r>
            <a:r>
              <a:rPr lang="en-US" sz="2400" b="1" dirty="0">
                <a:solidFill>
                  <a:srgbClr val="FF0000"/>
                </a:solidFill>
              </a:rPr>
              <a:t>́?</a:t>
            </a:r>
          </a:p>
          <a:p>
            <a:pPr>
              <a:buNone/>
            </a:pPr>
            <a:endParaRPr lang="en-US" sz="2400" dirty="0"/>
          </a:p>
          <a:p>
            <a:pPr>
              <a:buNone/>
            </a:pPr>
            <a:endParaRPr lang="ru-RU" sz="2400" dirty="0"/>
          </a:p>
        </p:txBody>
      </p:sp>
      <p:cxnSp>
        <p:nvCxnSpPr>
          <p:cNvPr id="5" name="Прямая со стрелкой 4"/>
          <p:cNvCxnSpPr/>
          <p:nvPr/>
        </p:nvCxnSpPr>
        <p:spPr>
          <a:xfrm flipH="1">
            <a:off x="827584" y="2060848"/>
            <a:ext cx="3456384"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a:off x="4283968" y="2060848"/>
            <a:ext cx="0"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BANGIME</a:t>
            </a:r>
            <a:endParaRPr lang="ru-RU"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err="1"/>
              <a:t>L’affinite</a:t>
            </a:r>
            <a:r>
              <a:rPr lang="en-US" sz="2400" dirty="0"/>
              <a:t>́ entre la langue </a:t>
            </a:r>
            <a:r>
              <a:rPr lang="en-US" sz="2400" dirty="0" err="1"/>
              <a:t>bangime</a:t>
            </a:r>
            <a:r>
              <a:rPr lang="en-US" sz="2400" dirty="0"/>
              <a:t>́ et les </a:t>
            </a:r>
            <a:r>
              <a:rPr lang="en-US" sz="2400" dirty="0" err="1"/>
              <a:t>langues</a:t>
            </a:r>
            <a:r>
              <a:rPr lang="en-US" sz="2400" dirty="0"/>
              <a:t> du type B1 </a:t>
            </a:r>
            <a:r>
              <a:rPr lang="en-US" sz="2400" dirty="0" err="1"/>
              <a:t>peut</a:t>
            </a:r>
            <a:r>
              <a:rPr lang="en-US" sz="2400" dirty="0"/>
              <a:t> </a:t>
            </a:r>
            <a:r>
              <a:rPr lang="en-US" sz="2400" dirty="0" err="1"/>
              <a:t>être</a:t>
            </a:r>
            <a:r>
              <a:rPr lang="en-US" sz="2400" dirty="0"/>
              <a:t> </a:t>
            </a:r>
            <a:r>
              <a:rPr lang="en-US" sz="2400" dirty="0" err="1"/>
              <a:t>renforce</a:t>
            </a:r>
            <a:r>
              <a:rPr lang="en-US" sz="2400" dirty="0"/>
              <a:t>́ par la </a:t>
            </a:r>
            <a:r>
              <a:rPr lang="en-US" sz="2400" dirty="0" err="1"/>
              <a:t>découverte</a:t>
            </a:r>
            <a:r>
              <a:rPr lang="en-US" sz="2400" dirty="0"/>
              <a:t> possible des </a:t>
            </a:r>
            <a:r>
              <a:rPr lang="en-US" sz="2400" b="1" dirty="0" err="1"/>
              <a:t>cognats</a:t>
            </a:r>
            <a:endParaRPr lang="en-US" sz="2400" b="1" dirty="0"/>
          </a:p>
          <a:p>
            <a:pPr algn="just"/>
            <a:r>
              <a:rPr lang="en-US" sz="2400" dirty="0" err="1"/>
              <a:t>Manessy</a:t>
            </a:r>
            <a:r>
              <a:rPr lang="en-US" sz="2400" dirty="0"/>
              <a:t> </a:t>
            </a:r>
            <a:r>
              <a:rPr lang="en-US" sz="2400" dirty="0" err="1"/>
              <a:t>reconstruit</a:t>
            </a:r>
            <a:r>
              <a:rPr lang="en-US" sz="2400" dirty="0"/>
              <a:t> </a:t>
            </a:r>
            <a:r>
              <a:rPr lang="en-US" sz="2400" b="1" dirty="0"/>
              <a:t>*</a:t>
            </a:r>
            <a:r>
              <a:rPr lang="en-US" sz="2400" b="1" dirty="0" err="1"/>
              <a:t>ba</a:t>
            </a:r>
            <a:r>
              <a:rPr lang="en-US" sz="2400" b="1" dirty="0"/>
              <a:t>/*be/*</a:t>
            </a:r>
            <a:r>
              <a:rPr lang="en-US" sz="2400" b="1" dirty="0" err="1"/>
              <a:t>bo</a:t>
            </a:r>
            <a:r>
              <a:rPr lang="en-US" sz="2400" dirty="0"/>
              <a:t>, </a:t>
            </a:r>
            <a:r>
              <a:rPr lang="en-US" sz="2400" b="1" dirty="0"/>
              <a:t>*pa/*</a:t>
            </a:r>
            <a:r>
              <a:rPr lang="en-US" sz="2400" b="1" dirty="0" err="1"/>
              <a:t>pe</a:t>
            </a:r>
            <a:r>
              <a:rPr lang="en-US" sz="2400" b="1" dirty="0"/>
              <a:t>/*</a:t>
            </a:r>
            <a:r>
              <a:rPr lang="en-US" sz="2400" b="1" dirty="0" err="1"/>
              <a:t>po</a:t>
            </a:r>
            <a:r>
              <a:rPr lang="en-US" sz="2400" b="1" dirty="0"/>
              <a:t> </a:t>
            </a:r>
            <a:r>
              <a:rPr lang="en-US" sz="2400" dirty="0" err="1"/>
              <a:t>comme</a:t>
            </a:r>
            <a:r>
              <a:rPr lang="en-US" sz="2400" dirty="0"/>
              <a:t> la </a:t>
            </a:r>
            <a:r>
              <a:rPr lang="en-US" sz="2400" dirty="0" err="1"/>
              <a:t>morphème</a:t>
            </a:r>
            <a:r>
              <a:rPr lang="en-US" sz="2400" dirty="0"/>
              <a:t> de la </a:t>
            </a:r>
            <a:r>
              <a:rPr lang="en-US" sz="2400" dirty="0" err="1"/>
              <a:t>négation</a:t>
            </a:r>
            <a:r>
              <a:rPr lang="en-US" sz="2400" dirty="0"/>
              <a:t> pour les </a:t>
            </a:r>
            <a:r>
              <a:rPr lang="en-US" sz="2400" dirty="0" err="1"/>
              <a:t>langues</a:t>
            </a:r>
            <a:r>
              <a:rPr lang="en-US" sz="2400" dirty="0"/>
              <a:t> </a:t>
            </a:r>
            <a:r>
              <a:rPr lang="en-US" sz="2400" dirty="0" err="1"/>
              <a:t>oti-voltaïques</a:t>
            </a:r>
            <a:endParaRPr lang="en-US" sz="2400" dirty="0"/>
          </a:p>
          <a:p>
            <a:pPr algn="just"/>
            <a:r>
              <a:rPr lang="en-US" sz="2400" dirty="0"/>
              <a:t>U</a:t>
            </a:r>
            <a:r>
              <a:rPr lang="fr-FR" sz="2400" dirty="0"/>
              <a:t>n morphème similaire se retrouve dans le bangimé:</a:t>
            </a:r>
          </a:p>
          <a:p>
            <a:pPr algn="just">
              <a:buNone/>
            </a:pPr>
            <a:r>
              <a:rPr lang="fr-FR" sz="2400" dirty="0"/>
              <a:t>(1)</a:t>
            </a:r>
            <a:r>
              <a:rPr lang="en-US" sz="2400" dirty="0"/>
              <a:t> sé:dú	</a:t>
            </a:r>
            <a:r>
              <a:rPr lang="en-US" sz="2400" b="1" dirty="0"/>
              <a:t>bé</a:t>
            </a:r>
            <a:r>
              <a:rPr lang="en-US" sz="2400" dirty="0"/>
              <a:t>	</a:t>
            </a:r>
            <a:r>
              <a:rPr lang="en-US" sz="2400" dirty="0" err="1"/>
              <a:t>máa</a:t>
            </a:r>
            <a:r>
              <a:rPr lang="en-US" sz="2400" dirty="0"/>
              <a:t>́-</a:t>
            </a:r>
            <a:r>
              <a:rPr lang="en-US" sz="2400" dirty="0" err="1"/>
              <a:t>ra</a:t>
            </a:r>
            <a:r>
              <a:rPr lang="en-US" sz="2400" dirty="0"/>
              <a:t>̀			</a:t>
            </a:r>
            <a:r>
              <a:rPr lang="en-US" sz="2400" dirty="0" err="1"/>
              <a:t>kúwo</a:t>
            </a:r>
            <a:r>
              <a:rPr lang="en-US" sz="2400" dirty="0"/>
              <a:t>̅</a:t>
            </a:r>
            <a:endParaRPr lang="ru-RU" sz="2400" dirty="0"/>
          </a:p>
          <a:p>
            <a:pPr>
              <a:buNone/>
            </a:pPr>
            <a:r>
              <a:rPr lang="en-US" sz="2400" dirty="0"/>
              <a:t>	</a:t>
            </a:r>
            <a:r>
              <a:rPr lang="en-US" sz="2400" dirty="0" err="1"/>
              <a:t>Seydou</a:t>
            </a:r>
            <a:r>
              <a:rPr lang="en-US" sz="2400" dirty="0"/>
              <a:t>	</a:t>
            </a:r>
            <a:r>
              <a:rPr lang="en-US" sz="2400" cap="small" dirty="0" err="1"/>
              <a:t>neg</a:t>
            </a:r>
            <a:r>
              <a:rPr lang="en-US" sz="2400" cap="small" dirty="0"/>
              <a:t>	</a:t>
            </a:r>
            <a:r>
              <a:rPr lang="en-US" sz="2400" dirty="0"/>
              <a:t>construire</a:t>
            </a:r>
            <a:r>
              <a:rPr lang="en-US" sz="2400" cap="small" dirty="0"/>
              <a:t>-pfv.foc	</a:t>
            </a:r>
            <a:r>
              <a:rPr lang="en-US" sz="2400" dirty="0" err="1"/>
              <a:t>maison</a:t>
            </a:r>
            <a:endParaRPr lang="ru-RU" sz="2400" dirty="0"/>
          </a:p>
          <a:p>
            <a:pPr>
              <a:buNone/>
            </a:pPr>
            <a:r>
              <a:rPr lang="en-US" sz="2400" dirty="0"/>
              <a:t>	‘</a:t>
            </a:r>
            <a:r>
              <a:rPr lang="en-US" sz="2400" dirty="0" err="1"/>
              <a:t>Seydou</a:t>
            </a:r>
            <a:r>
              <a:rPr lang="en-US" sz="2400" dirty="0"/>
              <a:t> did not build a house’.</a:t>
            </a:r>
            <a:endParaRPr lang="ru-RU" sz="2400" dirty="0"/>
          </a:p>
          <a:p>
            <a:pPr algn="just">
              <a:buNone/>
            </a:pPr>
            <a:endParaRPr lang="ru-RU"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solidFill>
                  <a:srgbClr val="0070C0"/>
                </a:solidFill>
              </a:rPr>
              <a:t>Bangime</a:t>
            </a:r>
            <a:r>
              <a:rPr lang="en-US" b="1" dirty="0">
                <a:solidFill>
                  <a:srgbClr val="0070C0"/>
                </a:solidFill>
              </a:rPr>
              <a:t> et </a:t>
            </a:r>
            <a:r>
              <a:rPr lang="en-US" b="1" dirty="0" err="1">
                <a:solidFill>
                  <a:srgbClr val="0070C0"/>
                </a:solidFill>
              </a:rPr>
              <a:t>dogon</a:t>
            </a:r>
            <a:endParaRPr lang="ru-RU" b="1"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a:t>Il y a </a:t>
            </a:r>
            <a:r>
              <a:rPr lang="en-US" sz="2400" dirty="0" err="1"/>
              <a:t>une</a:t>
            </a:r>
            <a:r>
              <a:rPr lang="en-US" sz="2400" dirty="0"/>
              <a:t> </a:t>
            </a:r>
            <a:r>
              <a:rPr lang="en-US" sz="2400" dirty="0" err="1"/>
              <a:t>grande</a:t>
            </a:r>
            <a:r>
              <a:rPr lang="en-US" sz="2400" dirty="0"/>
              <a:t> divergence entre les </a:t>
            </a:r>
            <a:r>
              <a:rPr lang="en-US" sz="2400" dirty="0" err="1"/>
              <a:t>paramètres</a:t>
            </a:r>
            <a:r>
              <a:rPr lang="en-US" sz="2400" dirty="0"/>
              <a:t> </a:t>
            </a:r>
            <a:r>
              <a:rPr lang="en-US" sz="2400" dirty="0" err="1"/>
              <a:t>typologiques</a:t>
            </a:r>
            <a:r>
              <a:rPr lang="en-US" sz="2400" dirty="0"/>
              <a:t> qui </a:t>
            </a:r>
            <a:r>
              <a:rPr lang="en-US" sz="2400" dirty="0" err="1"/>
              <a:t>caractérisent</a:t>
            </a:r>
            <a:r>
              <a:rPr lang="en-US" sz="2400" dirty="0"/>
              <a:t> les </a:t>
            </a:r>
            <a:r>
              <a:rPr lang="en-US" sz="2400" dirty="0" err="1"/>
              <a:t>langues</a:t>
            </a:r>
            <a:r>
              <a:rPr lang="en-US" sz="2400" dirty="0"/>
              <a:t> </a:t>
            </a:r>
            <a:r>
              <a:rPr lang="en-US" sz="2400" dirty="0" err="1"/>
              <a:t>dogon</a:t>
            </a:r>
            <a:r>
              <a:rPr lang="en-US" sz="2400" dirty="0"/>
              <a:t> et </a:t>
            </a:r>
            <a:r>
              <a:rPr lang="en-US" sz="2400" dirty="0" err="1"/>
              <a:t>ceux</a:t>
            </a:r>
            <a:r>
              <a:rPr lang="en-US" sz="2400" dirty="0"/>
              <a:t> qui </a:t>
            </a:r>
            <a:r>
              <a:rPr lang="en-US" sz="2400" dirty="0" err="1"/>
              <a:t>caractérisent</a:t>
            </a:r>
            <a:r>
              <a:rPr lang="en-US" sz="2400" dirty="0"/>
              <a:t> le </a:t>
            </a:r>
            <a:r>
              <a:rPr lang="en-US" sz="2400" dirty="0" err="1"/>
              <a:t>bangime</a:t>
            </a:r>
            <a:r>
              <a:rPr lang="en-US" sz="2400" dirty="0"/>
              <a:t>́</a:t>
            </a:r>
          </a:p>
          <a:p>
            <a:pPr algn="just"/>
            <a:r>
              <a:rPr lang="en-US" sz="2400" dirty="0" err="1"/>
              <a:t>L’hypothèse</a:t>
            </a:r>
            <a:r>
              <a:rPr lang="en-US" sz="2400" dirty="0"/>
              <a:t> postulant </a:t>
            </a:r>
            <a:r>
              <a:rPr lang="en-US" sz="2400" dirty="0" err="1"/>
              <a:t>que</a:t>
            </a:r>
            <a:r>
              <a:rPr lang="en-US" sz="2400" dirty="0"/>
              <a:t> la langue </a:t>
            </a:r>
            <a:r>
              <a:rPr lang="en-US" sz="2400" dirty="0" err="1"/>
              <a:t>bangime</a:t>
            </a:r>
            <a:r>
              <a:rPr lang="en-US" sz="2400" dirty="0"/>
              <a:t>́ </a:t>
            </a:r>
            <a:r>
              <a:rPr lang="en-US" sz="2400" dirty="0" err="1"/>
              <a:t>est</a:t>
            </a:r>
            <a:r>
              <a:rPr lang="en-US" sz="2400" dirty="0"/>
              <a:t> </a:t>
            </a:r>
            <a:r>
              <a:rPr lang="en-US" sz="2400" dirty="0" err="1"/>
              <a:t>dérive</a:t>
            </a:r>
            <a:r>
              <a:rPr lang="en-US" sz="2400" dirty="0"/>
              <a:t>́ des </a:t>
            </a:r>
            <a:r>
              <a:rPr lang="en-US" sz="2400" dirty="0" err="1"/>
              <a:t>langues</a:t>
            </a:r>
            <a:r>
              <a:rPr lang="en-US" sz="2400" dirty="0"/>
              <a:t> </a:t>
            </a:r>
            <a:r>
              <a:rPr lang="en-US" sz="2400" dirty="0" err="1"/>
              <a:t>dogon</a:t>
            </a:r>
            <a:r>
              <a:rPr lang="en-US" sz="2400" dirty="0"/>
              <a:t> </a:t>
            </a:r>
            <a:r>
              <a:rPr lang="en-US" sz="2400" dirty="0" err="1"/>
              <a:t>requiers</a:t>
            </a:r>
            <a:r>
              <a:rPr lang="en-US" sz="2400" dirty="0"/>
              <a:t> </a:t>
            </a:r>
            <a:r>
              <a:rPr lang="en-US" sz="2400" dirty="0" err="1"/>
              <a:t>nombreux</a:t>
            </a:r>
            <a:r>
              <a:rPr lang="en-US" sz="2400" dirty="0"/>
              <a:t> </a:t>
            </a:r>
            <a:r>
              <a:rPr lang="en-US" sz="2400" dirty="0" err="1"/>
              <a:t>assomptions</a:t>
            </a:r>
            <a:r>
              <a:rPr lang="en-US" sz="2400" dirty="0"/>
              <a:t> </a:t>
            </a:r>
            <a:r>
              <a:rPr lang="en-US" sz="2400" dirty="0" err="1"/>
              <a:t>sur</a:t>
            </a:r>
            <a:r>
              <a:rPr lang="en-US" sz="2400" dirty="0"/>
              <a:t> les </a:t>
            </a:r>
            <a:r>
              <a:rPr lang="en-US" sz="2400" dirty="0" err="1"/>
              <a:t>changements</a:t>
            </a:r>
            <a:r>
              <a:rPr lang="en-US" sz="2400" dirty="0"/>
              <a:t> </a:t>
            </a:r>
            <a:r>
              <a:rPr lang="en-US" sz="2400" dirty="0" err="1"/>
              <a:t>syntaxiques</a:t>
            </a:r>
            <a:r>
              <a:rPr lang="en-US" sz="2400" dirty="0"/>
              <a:t> </a:t>
            </a:r>
            <a:endParaRPr lang="ru-RU"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solidFill>
                  <a:srgbClr val="0070C0"/>
                </a:solidFill>
              </a:rPr>
              <a:t>Bangime</a:t>
            </a:r>
            <a:r>
              <a:rPr lang="en-US" b="1" dirty="0">
                <a:solidFill>
                  <a:srgbClr val="0070C0"/>
                </a:solidFill>
              </a:rPr>
              <a:t> et </a:t>
            </a:r>
            <a:r>
              <a:rPr lang="en-US" b="1" dirty="0" err="1">
                <a:solidFill>
                  <a:srgbClr val="0070C0"/>
                </a:solidFill>
              </a:rPr>
              <a:t>dogon</a:t>
            </a:r>
            <a:endParaRPr lang="ru-RU" b="1" dirty="0">
              <a:solidFill>
                <a:srgbClr val="0070C0"/>
              </a:solidFill>
            </a:endParaRPr>
          </a:p>
        </p:txBody>
      </p:sp>
      <p:sp>
        <p:nvSpPr>
          <p:cNvPr id="3" name="Содержимое 2"/>
          <p:cNvSpPr>
            <a:spLocks noGrp="1"/>
          </p:cNvSpPr>
          <p:nvPr>
            <p:ph idx="1"/>
          </p:nvPr>
        </p:nvSpPr>
        <p:spPr/>
        <p:txBody>
          <a:bodyPr>
            <a:normAutofit fontScale="92500" lnSpcReduction="10000"/>
          </a:bodyPr>
          <a:lstStyle/>
          <a:p>
            <a:pPr algn="just"/>
            <a:r>
              <a:rPr lang="en-US" sz="2400" dirty="0"/>
              <a:t>En </a:t>
            </a:r>
            <a:r>
              <a:rPr lang="en-US" sz="2400" dirty="0" err="1"/>
              <a:t>supposant</a:t>
            </a:r>
            <a:r>
              <a:rPr lang="en-US" sz="2400" dirty="0"/>
              <a:t> </a:t>
            </a:r>
            <a:r>
              <a:rPr lang="en-US" sz="2400" dirty="0" err="1"/>
              <a:t>que</a:t>
            </a:r>
            <a:r>
              <a:rPr lang="en-US" sz="2400" dirty="0"/>
              <a:t> la langue </a:t>
            </a:r>
            <a:r>
              <a:rPr lang="en-US" sz="2400" dirty="0" err="1"/>
              <a:t>bangime</a:t>
            </a:r>
            <a:r>
              <a:rPr lang="en-US" sz="2400" dirty="0"/>
              <a:t>́ </a:t>
            </a:r>
            <a:r>
              <a:rPr lang="en-US" sz="2400" dirty="0" err="1"/>
              <a:t>est</a:t>
            </a:r>
            <a:r>
              <a:rPr lang="en-US" sz="2400" dirty="0"/>
              <a:t> </a:t>
            </a:r>
            <a:r>
              <a:rPr lang="en-US" sz="2400" dirty="0" err="1"/>
              <a:t>dérivée</a:t>
            </a:r>
            <a:r>
              <a:rPr lang="en-US" sz="2400" dirty="0"/>
              <a:t> des </a:t>
            </a:r>
            <a:r>
              <a:rPr lang="en-US" sz="2400" dirty="0" err="1"/>
              <a:t>langues</a:t>
            </a:r>
            <a:r>
              <a:rPr lang="en-US" sz="2400" dirty="0"/>
              <a:t> </a:t>
            </a:r>
            <a:r>
              <a:rPr lang="en-US" sz="2400" dirty="0" err="1"/>
              <a:t>dogon</a:t>
            </a:r>
            <a:r>
              <a:rPr lang="en-US" sz="2400" dirty="0"/>
              <a:t>, nous </a:t>
            </a:r>
            <a:r>
              <a:rPr lang="en-US" sz="2400" dirty="0" err="1"/>
              <a:t>devons</a:t>
            </a:r>
            <a:r>
              <a:rPr lang="en-US" sz="2400" dirty="0"/>
              <a:t> </a:t>
            </a:r>
            <a:r>
              <a:rPr lang="en-US" sz="2400" dirty="0" err="1"/>
              <a:t>postuler</a:t>
            </a:r>
            <a:r>
              <a:rPr lang="en-US" sz="2400" dirty="0"/>
              <a:t> les </a:t>
            </a:r>
            <a:r>
              <a:rPr lang="en-US" sz="2400" dirty="0" err="1"/>
              <a:t>changements</a:t>
            </a:r>
            <a:r>
              <a:rPr lang="en-US" sz="2400" dirty="0"/>
              <a:t> des </a:t>
            </a:r>
            <a:r>
              <a:rPr lang="en-US" sz="2400" dirty="0" err="1"/>
              <a:t>ordres</a:t>
            </a:r>
            <a:r>
              <a:rPr lang="en-US" sz="2400" dirty="0"/>
              <a:t> qui suit</a:t>
            </a:r>
          </a:p>
          <a:p>
            <a:pPr algn="just">
              <a:buNone/>
            </a:pPr>
            <a:endParaRPr lang="en-US" sz="2400" dirty="0"/>
          </a:p>
          <a:p>
            <a:pPr algn="just">
              <a:buNone/>
            </a:pPr>
            <a:r>
              <a:rPr lang="en-US" sz="2400" b="1" dirty="0"/>
              <a:t>	</a:t>
            </a:r>
            <a:r>
              <a:rPr lang="en-US" sz="2400" b="1" dirty="0" err="1"/>
              <a:t>dogon</a:t>
            </a:r>
            <a:r>
              <a:rPr lang="en-US" sz="2400" b="1" dirty="0"/>
              <a:t>				</a:t>
            </a:r>
            <a:r>
              <a:rPr lang="en-US" sz="2400" b="1" dirty="0" err="1"/>
              <a:t>bangime</a:t>
            </a:r>
            <a:r>
              <a:rPr lang="en-US" sz="2400" b="1" dirty="0"/>
              <a:t>́		</a:t>
            </a:r>
          </a:p>
          <a:p>
            <a:pPr algn="just"/>
            <a:r>
              <a:rPr lang="en-US" sz="2400" dirty="0" err="1"/>
              <a:t>Adverbe</a:t>
            </a:r>
            <a:r>
              <a:rPr lang="en-US" sz="2400" dirty="0"/>
              <a:t> – </a:t>
            </a:r>
            <a:r>
              <a:rPr lang="en-US" sz="2400" dirty="0" err="1"/>
              <a:t>Verbe</a:t>
            </a:r>
            <a:r>
              <a:rPr lang="en-US" sz="2400" dirty="0"/>
              <a:t> 		→	</a:t>
            </a:r>
            <a:r>
              <a:rPr lang="en-US" sz="2400" dirty="0" err="1"/>
              <a:t>Verbe</a:t>
            </a:r>
            <a:r>
              <a:rPr lang="en-US" sz="2400" dirty="0"/>
              <a:t> – </a:t>
            </a:r>
            <a:r>
              <a:rPr lang="en-US" sz="2400" dirty="0" err="1"/>
              <a:t>Adverbe</a:t>
            </a:r>
            <a:r>
              <a:rPr lang="en-US" sz="2400" dirty="0"/>
              <a:t> </a:t>
            </a:r>
          </a:p>
          <a:p>
            <a:pPr algn="just">
              <a:buNone/>
            </a:pPr>
            <a:r>
              <a:rPr lang="en-US" sz="2400" dirty="0"/>
              <a:t>	SOV			 	→ 	SVO</a:t>
            </a:r>
          </a:p>
          <a:p>
            <a:pPr algn="just">
              <a:buNone/>
            </a:pPr>
            <a:r>
              <a:rPr lang="en-US" sz="2400" dirty="0"/>
              <a:t>	</a:t>
            </a:r>
            <a:r>
              <a:rPr lang="en-US" sz="2400" dirty="0" err="1"/>
              <a:t>Verbe</a:t>
            </a:r>
            <a:r>
              <a:rPr lang="en-US" sz="2400" dirty="0"/>
              <a:t> – </a:t>
            </a:r>
            <a:r>
              <a:rPr lang="en-US" sz="2400" dirty="0" err="1"/>
              <a:t>Auxiliaire</a:t>
            </a:r>
            <a:r>
              <a:rPr lang="en-US" sz="2400" dirty="0"/>
              <a:t> 		→	</a:t>
            </a:r>
            <a:r>
              <a:rPr lang="en-US" sz="2400" dirty="0" err="1"/>
              <a:t>Verbe</a:t>
            </a:r>
            <a:r>
              <a:rPr lang="en-US" sz="2400" dirty="0"/>
              <a:t> – </a:t>
            </a:r>
            <a:r>
              <a:rPr lang="en-US" sz="2400" dirty="0" err="1"/>
              <a:t>Auxiliaire</a:t>
            </a:r>
            <a:endParaRPr lang="en-US" sz="2400" dirty="0"/>
          </a:p>
          <a:p>
            <a:pPr algn="just">
              <a:buNone/>
            </a:pPr>
            <a:r>
              <a:rPr lang="en-US" sz="2400" dirty="0"/>
              <a:t>	</a:t>
            </a:r>
            <a:r>
              <a:rPr lang="en-US" sz="2400" dirty="0" err="1"/>
              <a:t>Verbe</a:t>
            </a:r>
            <a:r>
              <a:rPr lang="en-US" sz="2400" dirty="0"/>
              <a:t> – </a:t>
            </a:r>
            <a:r>
              <a:rPr lang="en-US" sz="2400" dirty="0" err="1"/>
              <a:t>Négation</a:t>
            </a:r>
            <a:r>
              <a:rPr lang="en-US" sz="2400" dirty="0"/>
              <a:t>		→	</a:t>
            </a:r>
            <a:r>
              <a:rPr lang="en-US" sz="2400" dirty="0" err="1"/>
              <a:t>Négation</a:t>
            </a:r>
            <a:r>
              <a:rPr lang="en-US" sz="2400" dirty="0"/>
              <a:t> – </a:t>
            </a:r>
            <a:r>
              <a:rPr lang="en-US" sz="2400" dirty="0" err="1"/>
              <a:t>Verbe</a:t>
            </a:r>
            <a:r>
              <a:rPr lang="en-US" sz="2400" dirty="0"/>
              <a:t> </a:t>
            </a:r>
          </a:p>
          <a:p>
            <a:pPr algn="just">
              <a:buNone/>
            </a:pPr>
            <a:r>
              <a:rPr lang="en-US" sz="2400" dirty="0"/>
              <a:t>	Proposition </a:t>
            </a:r>
            <a:r>
              <a:rPr lang="en-US" sz="2400" dirty="0" err="1"/>
              <a:t>subordonnée</a:t>
            </a:r>
            <a:r>
              <a:rPr lang="en-US" sz="2400" dirty="0"/>
              <a:t> – Proposition </a:t>
            </a:r>
            <a:r>
              <a:rPr lang="en-US" sz="2400" dirty="0" err="1"/>
              <a:t>principale</a:t>
            </a:r>
            <a:r>
              <a:rPr lang="en-US" sz="2400" dirty="0"/>
              <a:t> →</a:t>
            </a:r>
          </a:p>
          <a:p>
            <a:pPr algn="just">
              <a:buNone/>
            </a:pPr>
            <a:r>
              <a:rPr lang="en-US" sz="2400" dirty="0"/>
              <a:t>			Proposition </a:t>
            </a:r>
            <a:r>
              <a:rPr lang="en-US" sz="2400" dirty="0" err="1"/>
              <a:t>principale</a:t>
            </a:r>
            <a:r>
              <a:rPr lang="en-US" sz="2400" dirty="0"/>
              <a:t> – Proposition </a:t>
            </a:r>
            <a:r>
              <a:rPr lang="en-US" sz="2400" dirty="0" err="1"/>
              <a:t>subordonnée</a:t>
            </a:r>
            <a:r>
              <a:rPr lang="en-US" sz="2400" dirty="0"/>
              <a:t> </a:t>
            </a:r>
          </a:p>
          <a:p>
            <a:pPr algn="just">
              <a:buNone/>
            </a:pPr>
            <a:r>
              <a:rPr lang="en-US" sz="2400" dirty="0"/>
              <a:t>	 </a:t>
            </a:r>
          </a:p>
          <a:p>
            <a:pPr algn="just">
              <a:buNone/>
            </a:pPr>
            <a:r>
              <a:rPr lang="en-US" sz="2400" dirty="0"/>
              <a:t>	</a:t>
            </a:r>
            <a:endParaRPr lang="ru-RU"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solidFill>
                  <a:srgbClr val="0070C0"/>
                </a:solidFill>
              </a:rPr>
              <a:t>Dogon</a:t>
            </a:r>
            <a:endParaRPr lang="ru-RU" b="1" dirty="0">
              <a:solidFill>
                <a:srgbClr val="0070C0"/>
              </a:solidFill>
            </a:endParaRPr>
          </a:p>
        </p:txBody>
      </p:sp>
      <p:sp>
        <p:nvSpPr>
          <p:cNvPr id="3" name="Содержимое 2"/>
          <p:cNvSpPr>
            <a:spLocks noGrp="1"/>
          </p:cNvSpPr>
          <p:nvPr>
            <p:ph idx="1"/>
          </p:nvPr>
        </p:nvSpPr>
        <p:spPr/>
        <p:txBody>
          <a:bodyPr>
            <a:normAutofit/>
          </a:bodyPr>
          <a:lstStyle/>
          <a:p>
            <a:pPr marL="457200" lvl="0" indent="-457200">
              <a:buAutoNum type="arabicParenBoth"/>
            </a:pPr>
            <a:r>
              <a:rPr lang="en-US" sz="2400" baseline="30000" dirty="0" err="1"/>
              <a:t>LH</a:t>
            </a:r>
            <a:r>
              <a:rPr lang="en-US" sz="2400" dirty="0" err="1"/>
              <a:t>fùl</a:t>
            </a:r>
            <a:r>
              <a:rPr lang="en-US" sz="2400" dirty="0"/>
              <a:t>-έ:		</a:t>
            </a:r>
            <a:r>
              <a:rPr lang="en-US" sz="2400" dirty="0" err="1"/>
              <a:t>gὲmbὲ</a:t>
            </a:r>
            <a:r>
              <a:rPr lang="en-US" sz="2400" baseline="30000" dirty="0" err="1"/>
              <a:t>L</a:t>
            </a:r>
            <a:r>
              <a:rPr lang="en-US" sz="2400" dirty="0"/>
              <a:t>	</a:t>
            </a:r>
            <a:r>
              <a:rPr lang="en-US" sz="2400" dirty="0" err="1"/>
              <a:t>na</a:t>
            </a:r>
            <a:r>
              <a:rPr lang="en-US" sz="2400" dirty="0"/>
              <a:t>́		ká	</a:t>
            </a:r>
            <a:r>
              <a:rPr lang="en-US" sz="2400" dirty="0" err="1"/>
              <a:t>cùgɔ</a:t>
            </a:r>
            <a:r>
              <a:rPr lang="en-US" sz="2400" dirty="0"/>
              <a:t>́	</a:t>
            </a:r>
            <a:endParaRPr lang="ru-RU" sz="2400" dirty="0"/>
          </a:p>
          <a:p>
            <a:pPr marL="457200" indent="-457200">
              <a:buNone/>
            </a:pPr>
            <a:r>
              <a:rPr lang="en-US" sz="2400" dirty="0"/>
              <a:t>	</a:t>
            </a:r>
            <a:r>
              <a:rPr lang="en-US" sz="2400" dirty="0" err="1"/>
              <a:t>dire.PFV</a:t>
            </a:r>
            <a:r>
              <a:rPr lang="en-US" sz="2400" dirty="0"/>
              <a:t>-CH	</a:t>
            </a:r>
            <a:r>
              <a:rPr lang="en-US" sz="2400" dirty="0" err="1"/>
              <a:t>autre</a:t>
            </a:r>
            <a:r>
              <a:rPr lang="en-US" sz="2400" dirty="0"/>
              <a:t>	ANM.PL	QUOT	DEM	</a:t>
            </a:r>
          </a:p>
          <a:p>
            <a:pPr marL="457200" indent="-457200">
              <a:buNone/>
            </a:pPr>
            <a:r>
              <a:rPr lang="en-US" sz="2400" dirty="0"/>
              <a:t>	</a:t>
            </a:r>
            <a:r>
              <a:rPr lang="en-US" sz="2400" dirty="0" err="1"/>
              <a:t>ba</a:t>
            </a:r>
            <a:r>
              <a:rPr lang="en-US" sz="2400" dirty="0"/>
              <a:t>̀:	</a:t>
            </a:r>
            <a:r>
              <a:rPr lang="en-US" sz="2400" b="1" dirty="0"/>
              <a:t>		</a:t>
            </a:r>
            <a:r>
              <a:rPr lang="en-US" sz="2400" dirty="0" err="1"/>
              <a:t>dɔ</a:t>
            </a:r>
            <a:r>
              <a:rPr lang="en-US" sz="2400" dirty="0"/>
              <a:t>́-</a:t>
            </a:r>
            <a:r>
              <a:rPr lang="en-US" sz="2400" dirty="0" err="1"/>
              <a:t>ẁⁿ</a:t>
            </a:r>
            <a:r>
              <a:rPr lang="en-US" sz="2400" dirty="0"/>
              <a:t>	</a:t>
            </a:r>
          </a:p>
          <a:p>
            <a:pPr marL="457200" indent="-457200">
              <a:buNone/>
            </a:pPr>
            <a:r>
              <a:rPr lang="en-US" sz="2400" dirty="0"/>
              <a:t>	</a:t>
            </a:r>
            <a:r>
              <a:rPr lang="en-US" sz="2400" dirty="0" err="1"/>
              <a:t>également</a:t>
            </a:r>
            <a:r>
              <a:rPr lang="en-US" sz="2400" dirty="0"/>
              <a:t>		arriver-PFV.NEG</a:t>
            </a:r>
            <a:br>
              <a:rPr lang="en-US" sz="2400" dirty="0"/>
            </a:br>
            <a:r>
              <a:rPr lang="en-US" sz="2400" dirty="0"/>
              <a:t>‘</a:t>
            </a:r>
            <a:r>
              <a:rPr lang="en-US" sz="2400" dirty="0" err="1"/>
              <a:t>D’autre</a:t>
            </a:r>
            <a:r>
              <a:rPr lang="en-US" sz="2400" dirty="0"/>
              <a:t> </a:t>
            </a:r>
            <a:r>
              <a:rPr lang="en-US" sz="2400" dirty="0" err="1"/>
              <a:t>disent</a:t>
            </a:r>
            <a:r>
              <a:rPr lang="en-US" sz="2400" dirty="0"/>
              <a:t>: on </a:t>
            </a:r>
            <a:r>
              <a:rPr lang="en-US" sz="2400" dirty="0" err="1"/>
              <a:t>n’est</a:t>
            </a:r>
            <a:r>
              <a:rPr lang="en-US" sz="2400" dirty="0"/>
              <a:t> pas encore arrivé à </a:t>
            </a:r>
            <a:r>
              <a:rPr lang="en-US" sz="2400" dirty="0" err="1"/>
              <a:t>ce</a:t>
            </a:r>
            <a:r>
              <a:rPr lang="en-US" sz="2400" dirty="0"/>
              <a:t> point (= </a:t>
            </a:r>
            <a:r>
              <a:rPr lang="en-US" sz="2400" dirty="0" err="1"/>
              <a:t>cela</a:t>
            </a:r>
            <a:r>
              <a:rPr lang="en-US" sz="2400" dirty="0"/>
              <a:t>)’.</a:t>
            </a:r>
            <a:endParaRPr lang="ru-RU" sz="2400" dirty="0"/>
          </a:p>
          <a:p>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Conclusion</a:t>
            </a:r>
            <a:endParaRPr lang="ru-RU" b="1" dirty="0">
              <a:solidFill>
                <a:srgbClr val="0070C0"/>
              </a:solidFill>
            </a:endParaRPr>
          </a:p>
        </p:txBody>
      </p:sp>
      <p:sp>
        <p:nvSpPr>
          <p:cNvPr id="3" name="Содержимое 2"/>
          <p:cNvSpPr>
            <a:spLocks noGrp="1"/>
          </p:cNvSpPr>
          <p:nvPr>
            <p:ph idx="1"/>
          </p:nvPr>
        </p:nvSpPr>
        <p:spPr/>
        <p:txBody>
          <a:bodyPr>
            <a:normAutofit/>
          </a:bodyPr>
          <a:lstStyle/>
          <a:p>
            <a:pPr algn="just"/>
            <a:r>
              <a:rPr lang="en-US" sz="2400" dirty="0"/>
              <a:t>La </a:t>
            </a:r>
            <a:r>
              <a:rPr lang="en-US" sz="2400" dirty="0" err="1"/>
              <a:t>comparaison</a:t>
            </a:r>
            <a:r>
              <a:rPr lang="en-US" sz="2400" dirty="0"/>
              <a:t> </a:t>
            </a:r>
            <a:r>
              <a:rPr lang="en-US" sz="2400" dirty="0" err="1"/>
              <a:t>syntaxique</a:t>
            </a:r>
            <a:r>
              <a:rPr lang="en-US" sz="2400" dirty="0"/>
              <a:t> </a:t>
            </a:r>
            <a:r>
              <a:rPr lang="en-US" sz="2400" dirty="0" err="1"/>
              <a:t>permet</a:t>
            </a:r>
            <a:r>
              <a:rPr lang="en-US" sz="2400" dirty="0"/>
              <a:t> </a:t>
            </a:r>
            <a:r>
              <a:rPr lang="en-US" sz="2400" dirty="0" err="1"/>
              <a:t>d’établir</a:t>
            </a:r>
            <a:r>
              <a:rPr lang="en-US" sz="2400" dirty="0"/>
              <a:t> des </a:t>
            </a:r>
            <a:r>
              <a:rPr lang="en-US" sz="2400" dirty="0" err="1"/>
              <a:t>affinitées</a:t>
            </a:r>
            <a:r>
              <a:rPr lang="en-US" sz="2400" dirty="0"/>
              <a:t> entre les </a:t>
            </a:r>
            <a:r>
              <a:rPr lang="en-US" sz="2400" dirty="0" err="1"/>
              <a:t>langues</a:t>
            </a:r>
            <a:r>
              <a:rPr lang="en-US" sz="2400" dirty="0"/>
              <a:t> </a:t>
            </a:r>
            <a:r>
              <a:rPr lang="en-US" sz="2400" dirty="0" err="1"/>
              <a:t>appartenant</a:t>
            </a:r>
            <a:r>
              <a:rPr lang="en-US" sz="2400" dirty="0"/>
              <a:t> aux </a:t>
            </a:r>
            <a:r>
              <a:rPr lang="en-US" sz="2400" dirty="0" err="1"/>
              <a:t>familles</a:t>
            </a:r>
            <a:r>
              <a:rPr lang="en-US" sz="2400" dirty="0"/>
              <a:t> </a:t>
            </a:r>
            <a:r>
              <a:rPr lang="en-US" sz="2400" dirty="0" err="1"/>
              <a:t>différentes</a:t>
            </a:r>
            <a:endParaRPr lang="en-US" sz="2400" dirty="0"/>
          </a:p>
          <a:p>
            <a:pPr algn="just"/>
            <a:r>
              <a:rPr lang="en-US" sz="2400" dirty="0"/>
              <a:t>La </a:t>
            </a:r>
            <a:r>
              <a:rPr lang="en-US" sz="2400" dirty="0" err="1"/>
              <a:t>comparaison</a:t>
            </a:r>
            <a:r>
              <a:rPr lang="en-US" sz="2400" dirty="0"/>
              <a:t> </a:t>
            </a:r>
            <a:r>
              <a:rPr lang="en-US" sz="2400" dirty="0" err="1"/>
              <a:t>permet</a:t>
            </a:r>
            <a:r>
              <a:rPr lang="en-US" sz="2400" dirty="0"/>
              <a:t> de </a:t>
            </a:r>
            <a:r>
              <a:rPr lang="en-US" sz="2400" dirty="0" err="1"/>
              <a:t>mettre</a:t>
            </a:r>
            <a:r>
              <a:rPr lang="en-US" sz="2400" dirty="0"/>
              <a:t> en place </a:t>
            </a:r>
            <a:r>
              <a:rPr lang="en-US" sz="2400" dirty="0" err="1"/>
              <a:t>une</a:t>
            </a:r>
            <a:r>
              <a:rPr lang="en-US" sz="2400" dirty="0"/>
              <a:t> </a:t>
            </a:r>
            <a:r>
              <a:rPr lang="en-US" sz="2400" dirty="0" err="1"/>
              <a:t>hypothèse</a:t>
            </a:r>
            <a:r>
              <a:rPr lang="en-US" sz="2400" dirty="0"/>
              <a:t> </a:t>
            </a:r>
            <a:r>
              <a:rPr lang="en-US" sz="2400" dirty="0" err="1"/>
              <a:t>sur</a:t>
            </a:r>
            <a:r>
              <a:rPr lang="en-US" sz="2400" dirty="0"/>
              <a:t> </a:t>
            </a:r>
            <a:r>
              <a:rPr lang="en-US" sz="2400" dirty="0" err="1"/>
              <a:t>l’origine</a:t>
            </a:r>
            <a:r>
              <a:rPr lang="en-US" sz="2400" dirty="0"/>
              <a:t> </a:t>
            </a:r>
            <a:r>
              <a:rPr lang="en-US" sz="2400" dirty="0" err="1"/>
              <a:t>très</a:t>
            </a:r>
            <a:r>
              <a:rPr lang="en-US" sz="2400" dirty="0"/>
              <a:t> </a:t>
            </a:r>
            <a:r>
              <a:rPr lang="en-US" sz="2400" dirty="0" err="1"/>
              <a:t>ancien</a:t>
            </a:r>
            <a:r>
              <a:rPr lang="en-US" sz="2400" dirty="0"/>
              <a:t> de la langue </a:t>
            </a:r>
            <a:r>
              <a:rPr lang="en-US" sz="2400" dirty="0" err="1"/>
              <a:t>bangime</a:t>
            </a:r>
            <a:r>
              <a:rPr lang="en-US" sz="2400" dirty="0"/>
              <a:t>́ qui a </a:t>
            </a:r>
            <a:r>
              <a:rPr lang="en-US" sz="2400" dirty="0" err="1"/>
              <a:t>probablement</a:t>
            </a:r>
            <a:r>
              <a:rPr lang="en-US" sz="2400" dirty="0"/>
              <a:t> </a:t>
            </a:r>
            <a:r>
              <a:rPr lang="en-US" sz="2400" dirty="0" err="1"/>
              <a:t>hérite</a:t>
            </a:r>
            <a:r>
              <a:rPr lang="en-US" sz="2400" dirty="0"/>
              <a:t>́ </a:t>
            </a:r>
            <a:r>
              <a:rPr lang="en-US" sz="2400" dirty="0" err="1"/>
              <a:t>certains</a:t>
            </a:r>
            <a:r>
              <a:rPr lang="en-US" sz="2400" dirty="0"/>
              <a:t> traits </a:t>
            </a:r>
            <a:r>
              <a:rPr lang="en-US" sz="2400" dirty="0" err="1"/>
              <a:t>syntaxiques</a:t>
            </a:r>
            <a:r>
              <a:rPr lang="en-US" sz="2400" dirty="0"/>
              <a:t> de la langue proto-</a:t>
            </a:r>
            <a:r>
              <a:rPr lang="en-US" sz="2400" dirty="0" err="1"/>
              <a:t>niger</a:t>
            </a:r>
            <a:r>
              <a:rPr lang="en-US" sz="2400" dirty="0"/>
              <a:t>-</a:t>
            </a:r>
            <a:r>
              <a:rPr lang="en-US" sz="2400" dirty="0" err="1"/>
              <a:t>congolaise</a:t>
            </a:r>
            <a:r>
              <a:rPr lang="en-US" sz="2400" dirty="0"/>
              <a:t>  </a:t>
            </a:r>
            <a:endParaRPr lang="ru-RU"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solidFill>
                  <a:srgbClr val="0070C0"/>
                </a:solidFill>
              </a:rPr>
              <a:t>Typologie</a:t>
            </a:r>
            <a:r>
              <a:rPr lang="en-US" b="1" dirty="0">
                <a:solidFill>
                  <a:srgbClr val="0070C0"/>
                </a:solidFill>
              </a:rPr>
              <a:t> </a:t>
            </a:r>
            <a:r>
              <a:rPr lang="en-US" b="1" dirty="0" err="1">
                <a:solidFill>
                  <a:srgbClr val="0070C0"/>
                </a:solidFill>
              </a:rPr>
              <a:t>syntaxique</a:t>
            </a:r>
            <a:endParaRPr lang="ru-RU" b="1" dirty="0">
              <a:solidFill>
                <a:srgbClr val="0070C0"/>
              </a:solidFill>
            </a:endParaRPr>
          </a:p>
        </p:txBody>
      </p:sp>
      <p:sp>
        <p:nvSpPr>
          <p:cNvPr id="3" name="Содержимое 2"/>
          <p:cNvSpPr>
            <a:spLocks noGrp="1"/>
          </p:cNvSpPr>
          <p:nvPr>
            <p:ph idx="1"/>
          </p:nvPr>
        </p:nvSpPr>
        <p:spPr/>
        <p:txBody>
          <a:bodyPr>
            <a:normAutofit/>
          </a:bodyPr>
          <a:lstStyle/>
          <a:p>
            <a:pPr algn="just"/>
            <a:r>
              <a:rPr lang="fr-FR" sz="2400" dirty="0"/>
              <a:t>Il est généralement admis que les structures syntaxiques ne sont pas stables et changent avec le temps et que les preuves syntaxiques ne peuvent pas être considérées comme l’argument crucial pour établir des relations génétiques entre les langues</a:t>
            </a:r>
          </a:p>
          <a:p>
            <a:pPr algn="just"/>
            <a:r>
              <a:rPr lang="fr-FR" sz="2400" dirty="0"/>
              <a:t>Cependant, il semble y avoir certaines restrictions sur les changements syntaxiques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solidFill>
                  <a:srgbClr val="0070C0"/>
                </a:solidFill>
              </a:rPr>
              <a:t>Typologie</a:t>
            </a:r>
            <a:r>
              <a:rPr lang="en-US" b="1" dirty="0">
                <a:solidFill>
                  <a:srgbClr val="0070C0"/>
                </a:solidFill>
              </a:rPr>
              <a:t> </a:t>
            </a:r>
            <a:r>
              <a:rPr lang="en-US" b="1" dirty="0" err="1">
                <a:solidFill>
                  <a:srgbClr val="0070C0"/>
                </a:solidFill>
              </a:rPr>
              <a:t>syntaxique</a:t>
            </a:r>
            <a:endParaRPr lang="ru-RU" dirty="0">
              <a:solidFill>
                <a:srgbClr val="0070C0"/>
              </a:solidFill>
            </a:endParaRPr>
          </a:p>
        </p:txBody>
      </p:sp>
      <p:sp>
        <p:nvSpPr>
          <p:cNvPr id="3" name="Содержимое 2"/>
          <p:cNvSpPr>
            <a:spLocks noGrp="1"/>
          </p:cNvSpPr>
          <p:nvPr>
            <p:ph idx="1"/>
          </p:nvPr>
        </p:nvSpPr>
        <p:spPr/>
        <p:txBody>
          <a:bodyPr>
            <a:normAutofit/>
          </a:bodyPr>
          <a:lstStyle/>
          <a:p>
            <a:pPr algn="just"/>
            <a:r>
              <a:rPr lang="fr-FR" sz="2400" dirty="0"/>
              <a:t>Il existe également des variations significatives entre les langues individuelles qui appartiennet à la même famille</a:t>
            </a:r>
          </a:p>
          <a:p>
            <a:pPr algn="just"/>
            <a:r>
              <a:rPr lang="fr-FR" sz="2400" dirty="0"/>
              <a:t>Les ordres variables des mots de base se trouvent dans les familles </a:t>
            </a:r>
            <a:r>
              <a:rPr lang="fr-FR" sz="2400" dirty="0">
                <a:latin typeface="+mj-lt"/>
              </a:rPr>
              <a:t>volta</a:t>
            </a:r>
            <a:r>
              <a:rPr lang="fr-FR" sz="2400" dirty="0">
                <a:latin typeface="+mj-lt"/>
                <a:cs typeface="Arial"/>
              </a:rPr>
              <a:t>ïque et krou</a:t>
            </a:r>
          </a:p>
          <a:p>
            <a:pPr algn="just"/>
            <a:r>
              <a:rPr lang="fr-FR" sz="2400" dirty="0"/>
              <a:t>Par exemple, c</a:t>
            </a:r>
            <a:r>
              <a:rPr lang="fr-FR" sz="2400" dirty="0">
                <a:latin typeface="+mj-lt"/>
                <a:cs typeface="Arial"/>
              </a:rPr>
              <a:t>ertaines langues ont pour l’ordre de base S – V – O, alors que les autres ont l’ordre S – O </a:t>
            </a:r>
            <a:r>
              <a:rPr lang="fr-FR" sz="2400" dirty="0">
                <a:cs typeface="Arial"/>
              </a:rPr>
              <a:t>–</a:t>
            </a:r>
            <a:r>
              <a:rPr lang="fr-FR" sz="2400" dirty="0">
                <a:latin typeface="+mj-lt"/>
                <a:cs typeface="Arial"/>
              </a:rPr>
              <a:t> V</a:t>
            </a:r>
          </a:p>
          <a:p>
            <a:pPr algn="just">
              <a:buNone/>
            </a:pPr>
            <a:endParaRPr lang="ru-RU" sz="2400" dirty="0">
              <a:solidFill>
                <a:srgbClr val="FF0000"/>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dirty="0">
                <a:solidFill>
                  <a:srgbClr val="0070C0"/>
                </a:solidFill>
              </a:rPr>
              <a:t>Profils typologiques des langues</a:t>
            </a:r>
          </a:p>
        </p:txBody>
      </p:sp>
      <p:sp>
        <p:nvSpPr>
          <p:cNvPr id="3" name="Содержимое 2"/>
          <p:cNvSpPr>
            <a:spLocks noGrp="1"/>
          </p:cNvSpPr>
          <p:nvPr>
            <p:ph idx="1"/>
          </p:nvPr>
        </p:nvSpPr>
        <p:spPr/>
        <p:txBody>
          <a:bodyPr>
            <a:normAutofit/>
          </a:bodyPr>
          <a:lstStyle/>
          <a:p>
            <a:pPr algn="just"/>
            <a:r>
              <a:rPr lang="en-US" sz="2400" dirty="0"/>
              <a:t>(Heine 1975): </a:t>
            </a:r>
            <a:r>
              <a:rPr lang="fr-FR" sz="2400" dirty="0"/>
              <a:t>il existe plusieurs profils typologiques des langues africaines en fonction de leurs caractéristiques</a:t>
            </a:r>
          </a:p>
          <a:p>
            <a:pPr algn="just"/>
            <a:r>
              <a:rPr lang="fr-FR" sz="2400" dirty="0"/>
              <a:t>Ces paramètres de variation peuvent servir d'indices pour </a:t>
            </a:r>
            <a:r>
              <a:rPr lang="fr-FR" sz="2400" b="1" dirty="0"/>
              <a:t>découvrir l'origine du bangime</a:t>
            </a:r>
            <a:endParaRPr lang="en-US" sz="2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langues-africaines-1024x776.jpg"/>
          <p:cNvPicPr>
            <a:picLocks noChangeAspect="1"/>
          </p:cNvPicPr>
          <p:nvPr/>
        </p:nvPicPr>
        <p:blipFill>
          <a:blip r:embed="rId2" cstate="print"/>
          <a:stretch>
            <a:fillRect/>
          </a:stretch>
        </p:blipFill>
        <p:spPr>
          <a:xfrm>
            <a:off x="827584" y="548680"/>
            <a:ext cx="7427664" cy="562877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Les </a:t>
            </a:r>
            <a:r>
              <a:rPr lang="en-US" b="1" dirty="0" err="1">
                <a:solidFill>
                  <a:srgbClr val="0070C0"/>
                </a:solidFill>
              </a:rPr>
              <a:t>paramètres</a:t>
            </a:r>
            <a:r>
              <a:rPr lang="en-US" b="1" dirty="0">
                <a:solidFill>
                  <a:srgbClr val="0070C0"/>
                </a:solidFill>
              </a:rPr>
              <a:t> de base</a:t>
            </a:r>
            <a:endParaRPr lang="ru-RU" b="1" dirty="0">
              <a:solidFill>
                <a:srgbClr val="0070C0"/>
              </a:solidFill>
            </a:endParaRPr>
          </a:p>
        </p:txBody>
      </p:sp>
      <p:sp>
        <p:nvSpPr>
          <p:cNvPr id="3" name="Содержимое 2"/>
          <p:cNvSpPr>
            <a:spLocks noGrp="1"/>
          </p:cNvSpPr>
          <p:nvPr>
            <p:ph idx="1"/>
          </p:nvPr>
        </p:nvSpPr>
        <p:spPr>
          <a:xfrm>
            <a:off x="457200" y="1412776"/>
            <a:ext cx="8229600" cy="4713387"/>
          </a:xfrm>
        </p:spPr>
        <p:txBody>
          <a:bodyPr>
            <a:normAutofit/>
          </a:bodyPr>
          <a:lstStyle/>
          <a:p>
            <a:r>
              <a:rPr lang="en-US" sz="2400" dirty="0" err="1"/>
              <a:t>L’ordre</a:t>
            </a:r>
            <a:r>
              <a:rPr lang="en-US" sz="2400" dirty="0"/>
              <a:t> </a:t>
            </a:r>
            <a:r>
              <a:rPr lang="en-US" sz="2400" dirty="0" err="1"/>
              <a:t>rélatif</a:t>
            </a:r>
            <a:r>
              <a:rPr lang="en-US" sz="2400" dirty="0"/>
              <a:t> du </a:t>
            </a:r>
            <a:r>
              <a:rPr lang="en-US" sz="2400" dirty="0" err="1"/>
              <a:t>sujet</a:t>
            </a:r>
            <a:r>
              <a:rPr lang="en-US" sz="2400" dirty="0"/>
              <a:t>, objet et </a:t>
            </a:r>
            <a:r>
              <a:rPr lang="en-US" sz="2400" dirty="0" err="1"/>
              <a:t>verbe</a:t>
            </a:r>
            <a:r>
              <a:rPr lang="en-US" sz="2400" dirty="0"/>
              <a:t> </a:t>
            </a:r>
            <a:r>
              <a:rPr lang="en-US" sz="2400" dirty="0" err="1"/>
              <a:t>dans</a:t>
            </a:r>
            <a:r>
              <a:rPr lang="en-US" sz="2400" dirty="0"/>
              <a:t> la clause</a:t>
            </a:r>
          </a:p>
          <a:p>
            <a:pPr>
              <a:buNone/>
            </a:pPr>
            <a:r>
              <a:rPr lang="en-US" sz="2400" dirty="0"/>
              <a:t>	</a:t>
            </a:r>
            <a:r>
              <a:rPr lang="en-US" sz="2400" i="1" dirty="0"/>
              <a:t>Je </a:t>
            </a:r>
            <a:r>
              <a:rPr lang="en-US" sz="2400" i="1" dirty="0" err="1"/>
              <a:t>vois</a:t>
            </a:r>
            <a:r>
              <a:rPr lang="en-US" sz="2400" i="1" dirty="0"/>
              <a:t> un chat</a:t>
            </a:r>
            <a:r>
              <a:rPr lang="en-US" sz="2400" dirty="0"/>
              <a:t>.			</a:t>
            </a:r>
            <a:r>
              <a:rPr lang="en-US" sz="2400" b="1" dirty="0"/>
              <a:t>SVO</a:t>
            </a:r>
          </a:p>
          <a:p>
            <a:r>
              <a:rPr lang="en-US" sz="2400" dirty="0" err="1"/>
              <a:t>L’ordre</a:t>
            </a:r>
            <a:r>
              <a:rPr lang="en-US" sz="2400" dirty="0"/>
              <a:t> </a:t>
            </a:r>
            <a:r>
              <a:rPr lang="en-US" sz="2400" dirty="0" err="1"/>
              <a:t>rélatif</a:t>
            </a:r>
            <a:r>
              <a:rPr lang="en-US" sz="2400" dirty="0"/>
              <a:t> de </a:t>
            </a:r>
            <a:r>
              <a:rPr lang="en-US" sz="2400" dirty="0" err="1"/>
              <a:t>l’adposition</a:t>
            </a:r>
            <a:r>
              <a:rPr lang="en-US" sz="2400" dirty="0"/>
              <a:t> (</a:t>
            </a:r>
            <a:r>
              <a:rPr lang="en-US" sz="2400" dirty="0" err="1"/>
              <a:t>préposition</a:t>
            </a:r>
            <a:r>
              <a:rPr lang="en-US" sz="2400" dirty="0"/>
              <a:t> vs. postposition) et le nom </a:t>
            </a:r>
          </a:p>
          <a:p>
            <a:pPr>
              <a:buNone/>
            </a:pPr>
            <a:r>
              <a:rPr lang="en-US" sz="2400" dirty="0"/>
              <a:t>	</a:t>
            </a:r>
            <a:r>
              <a:rPr lang="en-US" sz="2400" i="1" dirty="0" err="1"/>
              <a:t>dans</a:t>
            </a:r>
            <a:r>
              <a:rPr lang="en-US" sz="2400" i="1" dirty="0"/>
              <a:t> un </a:t>
            </a:r>
            <a:r>
              <a:rPr lang="en-US" sz="2400" i="1" dirty="0" err="1"/>
              <a:t>panier</a:t>
            </a:r>
            <a:r>
              <a:rPr lang="en-US" sz="2400" dirty="0"/>
              <a:t>			</a:t>
            </a:r>
            <a:r>
              <a:rPr lang="en-US" sz="2400" b="1" dirty="0"/>
              <a:t>Prep – N </a:t>
            </a:r>
          </a:p>
          <a:p>
            <a:r>
              <a:rPr lang="en-US" sz="2400" dirty="0" err="1"/>
              <a:t>L’ordre</a:t>
            </a:r>
            <a:r>
              <a:rPr lang="en-US" sz="2400" dirty="0"/>
              <a:t> </a:t>
            </a:r>
            <a:r>
              <a:rPr lang="en-US" sz="2400" dirty="0" err="1"/>
              <a:t>rélatif</a:t>
            </a:r>
            <a:r>
              <a:rPr lang="en-US" sz="2400" dirty="0"/>
              <a:t> du </a:t>
            </a:r>
            <a:r>
              <a:rPr lang="en-US" sz="2400" dirty="0" err="1"/>
              <a:t>possesseur</a:t>
            </a:r>
            <a:r>
              <a:rPr lang="en-US" sz="2400" dirty="0"/>
              <a:t> et du </a:t>
            </a:r>
            <a:r>
              <a:rPr lang="en-US" sz="2400" dirty="0" err="1"/>
              <a:t>posséde</a:t>
            </a:r>
            <a:r>
              <a:rPr lang="en-US" sz="2400" dirty="0"/>
              <a:t>́</a:t>
            </a:r>
          </a:p>
          <a:p>
            <a:pPr>
              <a:buNone/>
            </a:pPr>
            <a:r>
              <a:rPr lang="en-US" sz="2400" b="1" dirty="0"/>
              <a:t>	</a:t>
            </a:r>
            <a:r>
              <a:rPr lang="en-US" sz="2400" i="1" dirty="0"/>
              <a:t>la </a:t>
            </a:r>
            <a:r>
              <a:rPr lang="en-US" sz="2400" i="1" dirty="0" err="1"/>
              <a:t>maison</a:t>
            </a:r>
            <a:r>
              <a:rPr lang="en-US" sz="2400" i="1" dirty="0"/>
              <a:t> du chef	</a:t>
            </a:r>
            <a:r>
              <a:rPr lang="en-US" sz="2400" dirty="0"/>
              <a:t>		</a:t>
            </a:r>
            <a:r>
              <a:rPr lang="en-US" sz="2400" b="1" dirty="0"/>
              <a:t>N – </a:t>
            </a:r>
            <a:r>
              <a:rPr lang="en-US" sz="2400" b="1" dirty="0" err="1"/>
              <a:t>Poss</a:t>
            </a:r>
            <a:r>
              <a:rPr lang="en-US" sz="2400" b="1" dirty="0"/>
              <a:t> </a:t>
            </a:r>
          </a:p>
          <a:p>
            <a:r>
              <a:rPr lang="en-US" sz="2400" dirty="0"/>
              <a:t>…</a:t>
            </a:r>
            <a:endParaRPr lang="ru-RU"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A</a:t>
            </a:r>
            <a:endParaRPr lang="ru-RU" b="1" dirty="0">
              <a:solidFill>
                <a:srgbClr val="0070C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467762"/>
            <a:ext cx="8229600" cy="46035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0070C0"/>
                </a:solidFill>
              </a:rPr>
              <a:t>Type A</a:t>
            </a:r>
            <a:endParaRPr lang="ru-RU" b="1" dirty="0">
              <a:solidFill>
                <a:srgbClr val="0070C0"/>
              </a:solidFill>
            </a:endParaRPr>
          </a:p>
        </p:txBody>
      </p:sp>
      <p:sp>
        <p:nvSpPr>
          <p:cNvPr id="3" name="Содержимое 2"/>
          <p:cNvSpPr>
            <a:spLocks noGrp="1"/>
          </p:cNvSpPr>
          <p:nvPr>
            <p:ph idx="1"/>
          </p:nvPr>
        </p:nvSpPr>
        <p:spPr>
          <a:xfrm>
            <a:off x="457200" y="1412776"/>
            <a:ext cx="8229600" cy="4713387"/>
          </a:xfrm>
        </p:spPr>
        <p:txBody>
          <a:bodyPr>
            <a:normAutofit/>
          </a:bodyPr>
          <a:lstStyle/>
          <a:p>
            <a:r>
              <a:rPr lang="en-US" sz="2400" dirty="0" err="1"/>
              <a:t>L’ordre</a:t>
            </a:r>
            <a:r>
              <a:rPr lang="en-US" sz="2400" dirty="0"/>
              <a:t> des </a:t>
            </a:r>
            <a:r>
              <a:rPr lang="en-US" sz="2400" dirty="0" err="1"/>
              <a:t>constituants</a:t>
            </a:r>
            <a:r>
              <a:rPr lang="en-US" sz="2400" dirty="0"/>
              <a:t>: </a:t>
            </a:r>
            <a:r>
              <a:rPr lang="en-US" sz="2400" b="1" dirty="0"/>
              <a:t>S – V – O </a:t>
            </a:r>
          </a:p>
          <a:p>
            <a:r>
              <a:rPr lang="en-US" sz="2400" dirty="0" err="1"/>
              <a:t>L’ordre</a:t>
            </a:r>
            <a:r>
              <a:rPr lang="en-US" sz="2400" dirty="0"/>
              <a:t> </a:t>
            </a:r>
            <a:r>
              <a:rPr lang="en-US" sz="2400" dirty="0" err="1"/>
              <a:t>dans</a:t>
            </a:r>
            <a:r>
              <a:rPr lang="en-US" sz="2400" dirty="0"/>
              <a:t> la phrase </a:t>
            </a:r>
            <a:r>
              <a:rPr lang="en-US" sz="2400" dirty="0" err="1"/>
              <a:t>adpositionnelle</a:t>
            </a:r>
            <a:r>
              <a:rPr lang="en-US" sz="2400" dirty="0"/>
              <a:t>: </a:t>
            </a:r>
            <a:r>
              <a:rPr lang="en-US" sz="2400" b="1" dirty="0"/>
              <a:t>Prep – N </a:t>
            </a:r>
          </a:p>
          <a:p>
            <a:pPr>
              <a:buNone/>
            </a:pPr>
            <a:r>
              <a:rPr lang="en-US" sz="2400" dirty="0"/>
              <a:t>	</a:t>
            </a:r>
            <a:r>
              <a:rPr lang="en-US" sz="2400" dirty="0" err="1"/>
              <a:t>prépositions</a:t>
            </a:r>
            <a:endParaRPr lang="en-US" sz="2400" dirty="0"/>
          </a:p>
          <a:p>
            <a:r>
              <a:rPr lang="en-US" sz="2400" dirty="0" err="1"/>
              <a:t>L’ordre</a:t>
            </a:r>
            <a:r>
              <a:rPr lang="en-US" sz="2400" dirty="0"/>
              <a:t> </a:t>
            </a:r>
            <a:r>
              <a:rPr lang="en-US" sz="2400" dirty="0" err="1"/>
              <a:t>dans</a:t>
            </a:r>
            <a:r>
              <a:rPr lang="en-US" sz="2400" dirty="0"/>
              <a:t> la phrase </a:t>
            </a:r>
            <a:r>
              <a:rPr lang="en-US" sz="2400" dirty="0" err="1"/>
              <a:t>nominale</a:t>
            </a:r>
            <a:r>
              <a:rPr lang="en-US" sz="2400" dirty="0"/>
              <a:t>: </a:t>
            </a:r>
            <a:r>
              <a:rPr lang="en-US" sz="2400" b="1" dirty="0"/>
              <a:t>Nom – Gen</a:t>
            </a:r>
          </a:p>
          <a:p>
            <a:pPr>
              <a:buNone/>
            </a:pPr>
            <a:r>
              <a:rPr lang="en-US" sz="2400" dirty="0"/>
              <a:t>	le </a:t>
            </a:r>
            <a:r>
              <a:rPr lang="en-US" sz="2400" dirty="0" err="1"/>
              <a:t>génitif</a:t>
            </a:r>
            <a:r>
              <a:rPr lang="en-US" sz="2400" dirty="0"/>
              <a:t>/ </a:t>
            </a:r>
            <a:r>
              <a:rPr lang="en-US" sz="2400" dirty="0" err="1"/>
              <a:t>possesseur</a:t>
            </a:r>
            <a:r>
              <a:rPr lang="en-US" sz="2400" dirty="0"/>
              <a:t> suit la </a:t>
            </a:r>
            <a:r>
              <a:rPr lang="en-US" sz="2400" dirty="0" err="1"/>
              <a:t>tête</a:t>
            </a:r>
            <a:endParaRPr lang="en-US" sz="2400" dirty="0"/>
          </a:p>
          <a:p>
            <a:r>
              <a:rPr lang="en-US" sz="2400" dirty="0"/>
              <a:t>La position des </a:t>
            </a:r>
            <a:r>
              <a:rPr lang="en-US" sz="2400" dirty="0" err="1"/>
              <a:t>adverbes</a:t>
            </a:r>
            <a:r>
              <a:rPr lang="en-US" sz="2400" dirty="0"/>
              <a:t>: </a:t>
            </a:r>
            <a:r>
              <a:rPr lang="en-US" sz="2400" b="1" dirty="0"/>
              <a:t>V –</a:t>
            </a:r>
            <a:r>
              <a:rPr lang="en-US" sz="2400" dirty="0"/>
              <a:t> </a:t>
            </a:r>
            <a:r>
              <a:rPr lang="en-US" sz="2400" b="1" dirty="0"/>
              <a:t>Adv</a:t>
            </a:r>
            <a:r>
              <a:rPr lang="en-US" sz="2400" dirty="0"/>
              <a:t> </a:t>
            </a:r>
          </a:p>
          <a:p>
            <a:pPr>
              <a:buNone/>
            </a:pPr>
            <a:r>
              <a:rPr lang="en-US" sz="2400" dirty="0"/>
              <a:t>	les </a:t>
            </a:r>
            <a:r>
              <a:rPr lang="en-US" sz="2400" dirty="0" err="1"/>
              <a:t>adverbes</a:t>
            </a:r>
            <a:r>
              <a:rPr lang="en-US" sz="2400" dirty="0"/>
              <a:t> </a:t>
            </a:r>
            <a:r>
              <a:rPr lang="en-US" sz="2400" dirty="0" err="1"/>
              <a:t>suivent</a:t>
            </a:r>
            <a:r>
              <a:rPr lang="en-US" sz="2400" dirty="0"/>
              <a:t> le </a:t>
            </a:r>
            <a:r>
              <a:rPr lang="en-US" sz="2400" dirty="0" err="1"/>
              <a:t>verbe</a:t>
            </a:r>
            <a:endParaRPr lang="ru-RU"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851</TotalTime>
  <Words>745</Words>
  <Application>Microsoft Office PowerPoint</Application>
  <PresentationFormat>Экран (4:3)</PresentationFormat>
  <Paragraphs>158</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Reconstruire la syntaxe d'une langue isolat: le cas du bangime</vt:lpstr>
      <vt:lpstr>Méthodes comparatives traditionnelles</vt:lpstr>
      <vt:lpstr>Typologie syntaxique</vt:lpstr>
      <vt:lpstr>Typologie syntaxique</vt:lpstr>
      <vt:lpstr>Profils typologiques des langues</vt:lpstr>
      <vt:lpstr>Слайд 6</vt:lpstr>
      <vt:lpstr>Les paramètres de base</vt:lpstr>
      <vt:lpstr>Type A</vt:lpstr>
      <vt:lpstr>Type A</vt:lpstr>
      <vt:lpstr>Type A</vt:lpstr>
      <vt:lpstr>Type B</vt:lpstr>
      <vt:lpstr>Type B</vt:lpstr>
      <vt:lpstr>Type B</vt:lpstr>
      <vt:lpstr>Type B</vt:lpstr>
      <vt:lpstr>Type B1</vt:lpstr>
      <vt:lpstr>Type B2</vt:lpstr>
      <vt:lpstr>BANGIME</vt:lpstr>
      <vt:lpstr>BANGIME</vt:lpstr>
      <vt:lpstr>BANGIME</vt:lpstr>
      <vt:lpstr>BANGIME</vt:lpstr>
      <vt:lpstr>BANGIME</vt:lpstr>
      <vt:lpstr>Les transformations des ordres des mots (Heine 1975)</vt:lpstr>
      <vt:lpstr>Les transformations des ordres des mots (Heine 1975)</vt:lpstr>
      <vt:lpstr>BANGIME</vt:lpstr>
      <vt:lpstr>Bangime et dogon</vt:lpstr>
      <vt:lpstr>Bangime et dogon</vt:lpstr>
      <vt:lpstr>Dogon</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Vados</dc:creator>
  <cp:lastModifiedBy>user</cp:lastModifiedBy>
  <cp:revision>67</cp:revision>
  <dcterms:created xsi:type="dcterms:W3CDTF">2024-05-29T12:44:48Z</dcterms:created>
  <dcterms:modified xsi:type="dcterms:W3CDTF">2024-06-07T17:14:19Z</dcterms:modified>
</cp:coreProperties>
</file>