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40288" cy="42479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41" userDrawn="1">
          <p15:clr>
            <a:srgbClr val="A4A3A4"/>
          </p15:clr>
        </p15:guide>
        <p15:guide id="2" pos="186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8" d="100"/>
          <a:sy n="18" d="100"/>
        </p:scale>
        <p:origin x="3066" y="102"/>
      </p:cViewPr>
      <p:guideLst>
        <p:guide orient="horz" pos="20841"/>
        <p:guide pos="186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6952156"/>
            <a:ext cx="25704245" cy="14789303"/>
          </a:xfrm>
        </p:spPr>
        <p:txBody>
          <a:bodyPr anchor="b"/>
          <a:lstStyle>
            <a:lvl1pPr algn="ctr">
              <a:defRPr sz="19843"/>
            </a:lvl1pPr>
          </a:lstStyle>
          <a:p>
            <a:r>
              <a:rPr lang="fr-FR"/>
              <a:t>Modifiez le style du titre</a:t>
            </a:r>
            <a:endParaRPr lang="en-US" dirty="0"/>
          </a:p>
        </p:txBody>
      </p:sp>
      <p:sp>
        <p:nvSpPr>
          <p:cNvPr id="3" name="Subtitle 2"/>
          <p:cNvSpPr>
            <a:spLocks noGrp="1"/>
          </p:cNvSpPr>
          <p:nvPr>
            <p:ph type="subTitle" idx="1"/>
          </p:nvPr>
        </p:nvSpPr>
        <p:spPr>
          <a:xfrm>
            <a:off x="3780036" y="22311791"/>
            <a:ext cx="22680216" cy="10256143"/>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97284D-AE37-470C-9806-A5E71EE1EC7E}" type="datetimeFigureOut">
              <a:rPr lang="fr-FR" smtClean="0"/>
              <a:t>19/07/2024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2428389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97284D-AE37-470C-9806-A5E71EE1EC7E}" type="datetimeFigureOut">
              <a:rPr lang="fr-FR" smtClean="0"/>
              <a:t>19/07/2024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81502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261662"/>
            <a:ext cx="6520562" cy="3599976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079021" y="2261662"/>
            <a:ext cx="19183683" cy="359997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97284D-AE37-470C-9806-A5E71EE1EC7E}" type="datetimeFigureOut">
              <a:rPr lang="fr-FR" smtClean="0"/>
              <a:t>19/07/2024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56853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97284D-AE37-470C-9806-A5E71EE1EC7E}" type="datetimeFigureOut">
              <a:rPr lang="fr-FR" smtClean="0"/>
              <a:t>19/07/2024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238284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63272" y="10590491"/>
            <a:ext cx="26082248" cy="17670461"/>
          </a:xfrm>
        </p:spPr>
        <p:txBody>
          <a:bodyPr anchor="b"/>
          <a:lstStyle>
            <a:lvl1pPr>
              <a:defRPr sz="19843"/>
            </a:lvl1pPr>
          </a:lstStyle>
          <a:p>
            <a:r>
              <a:rPr lang="fr-FR"/>
              <a:t>Modifiez le style du titre</a:t>
            </a:r>
            <a:endParaRPr lang="en-US" dirty="0"/>
          </a:p>
        </p:txBody>
      </p:sp>
      <p:sp>
        <p:nvSpPr>
          <p:cNvPr id="3" name="Text Placeholder 2"/>
          <p:cNvSpPr>
            <a:spLocks noGrp="1"/>
          </p:cNvSpPr>
          <p:nvPr>
            <p:ph type="body" idx="1"/>
          </p:nvPr>
        </p:nvSpPr>
        <p:spPr>
          <a:xfrm>
            <a:off x="2063272" y="28428121"/>
            <a:ext cx="26082248" cy="9292478"/>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97284D-AE37-470C-9806-A5E71EE1EC7E}" type="datetimeFigureOut">
              <a:rPr lang="fr-FR" smtClean="0"/>
              <a:t>19/07/2024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378875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079020" y="11308310"/>
            <a:ext cx="12852122" cy="2695311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5309146" y="11308310"/>
            <a:ext cx="12852122" cy="2695311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97284D-AE37-470C-9806-A5E71EE1EC7E}" type="datetimeFigureOut">
              <a:rPr lang="fr-FR" smtClean="0"/>
              <a:t>19/07/2024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88123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261671"/>
            <a:ext cx="26082248" cy="8210820"/>
          </a:xfrm>
        </p:spPr>
        <p:txBody>
          <a:bodyPr/>
          <a:lstStyle/>
          <a:p>
            <a:r>
              <a:rPr lang="fr-FR"/>
              <a:t>Modifiez le style du titre</a:t>
            </a:r>
            <a:endParaRPr lang="en-US" dirty="0"/>
          </a:p>
        </p:txBody>
      </p:sp>
      <p:sp>
        <p:nvSpPr>
          <p:cNvPr id="3" name="Text Placeholder 2"/>
          <p:cNvSpPr>
            <a:spLocks noGrp="1"/>
          </p:cNvSpPr>
          <p:nvPr>
            <p:ph type="body" idx="1"/>
          </p:nvPr>
        </p:nvSpPr>
        <p:spPr>
          <a:xfrm>
            <a:off x="2082962" y="10413482"/>
            <a:ext cx="12793057" cy="5103486"/>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fr-FR"/>
              <a:t>Cliquez pour modifier les styles du texte du masque</a:t>
            </a:r>
          </a:p>
        </p:txBody>
      </p:sp>
      <p:sp>
        <p:nvSpPr>
          <p:cNvPr id="4" name="Content Placeholder 3"/>
          <p:cNvSpPr>
            <a:spLocks noGrp="1"/>
          </p:cNvSpPr>
          <p:nvPr>
            <p:ph sz="half" idx="2"/>
          </p:nvPr>
        </p:nvSpPr>
        <p:spPr>
          <a:xfrm>
            <a:off x="2082962" y="15516968"/>
            <a:ext cx="12793057" cy="22823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5309148" y="10413482"/>
            <a:ext cx="12856061" cy="5103486"/>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fr-FR"/>
              <a:t>Cliquez pour modifier les styles du texte du masque</a:t>
            </a:r>
          </a:p>
        </p:txBody>
      </p:sp>
      <p:sp>
        <p:nvSpPr>
          <p:cNvPr id="6" name="Content Placeholder 5"/>
          <p:cNvSpPr>
            <a:spLocks noGrp="1"/>
          </p:cNvSpPr>
          <p:nvPr>
            <p:ph sz="quarter" idx="4"/>
          </p:nvPr>
        </p:nvSpPr>
        <p:spPr>
          <a:xfrm>
            <a:off x="15309148" y="15516968"/>
            <a:ext cx="12856061" cy="22823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97284D-AE37-470C-9806-A5E71EE1EC7E}" type="datetimeFigureOut">
              <a:rPr lang="fr-FR" smtClean="0"/>
              <a:t>19/07/2024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46164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97284D-AE37-470C-9806-A5E71EE1EC7E}" type="datetimeFigureOut">
              <a:rPr lang="fr-FR" smtClean="0"/>
              <a:t>19/07/2024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716608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97284D-AE37-470C-9806-A5E71EE1EC7E}" type="datetimeFigureOut">
              <a:rPr lang="fr-FR" smtClean="0"/>
              <a:t>19/07/2024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200503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82959" y="2831994"/>
            <a:ext cx="9753280" cy="9911980"/>
          </a:xfrm>
        </p:spPr>
        <p:txBody>
          <a:bodyPr anchor="b"/>
          <a:lstStyle>
            <a:lvl1pPr>
              <a:defRPr sz="10583"/>
            </a:lvl1pPr>
          </a:lstStyle>
          <a:p>
            <a:r>
              <a:rPr lang="fr-FR"/>
              <a:t>Modifiez le style du titre</a:t>
            </a:r>
            <a:endParaRPr lang="en-US" dirty="0"/>
          </a:p>
        </p:txBody>
      </p:sp>
      <p:sp>
        <p:nvSpPr>
          <p:cNvPr id="3" name="Content Placeholder 2"/>
          <p:cNvSpPr>
            <a:spLocks noGrp="1"/>
          </p:cNvSpPr>
          <p:nvPr>
            <p:ph idx="1"/>
          </p:nvPr>
        </p:nvSpPr>
        <p:spPr>
          <a:xfrm>
            <a:off x="12856061" y="6116330"/>
            <a:ext cx="15309146" cy="30188272"/>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082959" y="12743974"/>
            <a:ext cx="9753280" cy="2360978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97284D-AE37-470C-9806-A5E71EE1EC7E}" type="datetimeFigureOut">
              <a:rPr lang="fr-FR" smtClean="0"/>
              <a:t>19/07/2024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23581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82959" y="2831994"/>
            <a:ext cx="9753280" cy="9911980"/>
          </a:xfrm>
        </p:spPr>
        <p:txBody>
          <a:bodyPr anchor="b"/>
          <a:lstStyle>
            <a:lvl1pPr>
              <a:defRPr sz="10583"/>
            </a:lvl1pPr>
          </a:lstStyle>
          <a:p>
            <a:r>
              <a:rPr lang="fr-FR"/>
              <a:t>Modifiez le style du titre</a:t>
            </a:r>
            <a:endParaRPr lang="en-US" dirty="0"/>
          </a:p>
        </p:txBody>
      </p:sp>
      <p:sp>
        <p:nvSpPr>
          <p:cNvPr id="3" name="Picture Placeholder 2"/>
          <p:cNvSpPr>
            <a:spLocks noGrp="1" noChangeAspect="1"/>
          </p:cNvSpPr>
          <p:nvPr>
            <p:ph type="pic" idx="1"/>
          </p:nvPr>
        </p:nvSpPr>
        <p:spPr>
          <a:xfrm>
            <a:off x="12856061" y="6116330"/>
            <a:ext cx="15309146" cy="30188272"/>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fr-FR"/>
              <a:t>Cliquez sur l'icône pour ajouter une image</a:t>
            </a:r>
            <a:endParaRPr lang="en-US" dirty="0"/>
          </a:p>
        </p:txBody>
      </p:sp>
      <p:sp>
        <p:nvSpPr>
          <p:cNvPr id="4" name="Text Placeholder 3"/>
          <p:cNvSpPr>
            <a:spLocks noGrp="1"/>
          </p:cNvSpPr>
          <p:nvPr>
            <p:ph type="body" sz="half" idx="2"/>
          </p:nvPr>
        </p:nvSpPr>
        <p:spPr>
          <a:xfrm>
            <a:off x="2082959" y="12743974"/>
            <a:ext cx="9753280" cy="2360978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97284D-AE37-470C-9806-A5E71EE1EC7E}" type="datetimeFigureOut">
              <a:rPr lang="fr-FR" smtClean="0"/>
              <a:t>19/07/2024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4791795-D1CB-4083-81BA-EA29AEDD12C4}" type="slidenum">
              <a:rPr lang="fr-FR" smtClean="0"/>
              <a:t>‹N°›</a:t>
            </a:fld>
            <a:endParaRPr lang="fr-FR"/>
          </a:p>
        </p:txBody>
      </p:sp>
    </p:spTree>
    <p:extLst>
      <p:ext uri="{BB962C8B-B14F-4D97-AF65-F5344CB8AC3E}">
        <p14:creationId xmlns:p14="http://schemas.microsoft.com/office/powerpoint/2010/main" val="50053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261671"/>
            <a:ext cx="26082248" cy="821082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079020" y="11308310"/>
            <a:ext cx="26082248" cy="2695311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079020" y="39372595"/>
            <a:ext cx="6804065" cy="2261662"/>
          </a:xfrm>
          <a:prstGeom prst="rect">
            <a:avLst/>
          </a:prstGeom>
        </p:spPr>
        <p:txBody>
          <a:bodyPr vert="horz" lIns="91440" tIns="45720" rIns="91440" bIns="45720" rtlCol="0" anchor="ctr"/>
          <a:lstStyle>
            <a:lvl1pPr algn="l">
              <a:defRPr sz="3969">
                <a:solidFill>
                  <a:schemeClr val="tx1">
                    <a:tint val="75000"/>
                  </a:schemeClr>
                </a:solidFill>
              </a:defRPr>
            </a:lvl1pPr>
          </a:lstStyle>
          <a:p>
            <a:fld id="{7197284D-AE37-470C-9806-A5E71EE1EC7E}" type="datetimeFigureOut">
              <a:rPr lang="fr-FR" smtClean="0"/>
              <a:t>19/07/2024</a:t>
            </a:fld>
            <a:endParaRPr lang="fr-FR"/>
          </a:p>
        </p:txBody>
      </p:sp>
      <p:sp>
        <p:nvSpPr>
          <p:cNvPr id="5" name="Footer Placeholder 4"/>
          <p:cNvSpPr>
            <a:spLocks noGrp="1"/>
          </p:cNvSpPr>
          <p:nvPr>
            <p:ph type="ftr" sz="quarter" idx="3"/>
          </p:nvPr>
        </p:nvSpPr>
        <p:spPr>
          <a:xfrm>
            <a:off x="10017096" y="39372595"/>
            <a:ext cx="10206097" cy="2261662"/>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1357203" y="39372595"/>
            <a:ext cx="6804065" cy="2261662"/>
          </a:xfrm>
          <a:prstGeom prst="rect">
            <a:avLst/>
          </a:prstGeom>
        </p:spPr>
        <p:txBody>
          <a:bodyPr vert="horz" lIns="91440" tIns="45720" rIns="91440" bIns="45720" rtlCol="0" anchor="ctr"/>
          <a:lstStyle>
            <a:lvl1pPr algn="r">
              <a:defRPr sz="3969">
                <a:solidFill>
                  <a:schemeClr val="tx1">
                    <a:tint val="75000"/>
                  </a:schemeClr>
                </a:solidFill>
              </a:defRPr>
            </a:lvl1pPr>
          </a:lstStyle>
          <a:p>
            <a:fld id="{D4791795-D1CB-4083-81BA-EA29AEDD12C4}" type="slidenum">
              <a:rPr lang="fr-FR" smtClean="0"/>
              <a:t>‹N°›</a:t>
            </a:fld>
            <a:endParaRPr lang="fr-FR"/>
          </a:p>
        </p:txBody>
      </p:sp>
    </p:spTree>
    <p:extLst>
      <p:ext uri="{BB962C8B-B14F-4D97-AF65-F5344CB8AC3E}">
        <p14:creationId xmlns:p14="http://schemas.microsoft.com/office/powerpoint/2010/main" val="420935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jpe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2.jpeg"/><Relationship Id="rId21" Type="http://schemas.openxmlformats.org/officeDocument/2006/relationships/image" Target="../media/image16.png"/><Relationship Id="rId7" Type="http://schemas.openxmlformats.org/officeDocument/2006/relationships/image" Target="../media/image6.jpeg"/><Relationship Id="rId12" Type="http://schemas.openxmlformats.org/officeDocument/2006/relationships/image" Target="../media/image9.JPG"/><Relationship Id="rId17" Type="http://schemas.microsoft.com/office/2007/relationships/hdphoto" Target="../media/hdphoto4.wdp"/><Relationship Id="rId25"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2.wdp"/><Relationship Id="rId24" Type="http://schemas.openxmlformats.org/officeDocument/2006/relationships/image" Target="../media/image19.png"/><Relationship Id="rId5" Type="http://schemas.openxmlformats.org/officeDocument/2006/relationships/image" Target="../media/image4.png"/><Relationship Id="rId15" Type="http://schemas.microsoft.com/office/2007/relationships/hdphoto" Target="../media/hdphoto3.wdp"/><Relationship Id="rId23"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3.jpeg"/><Relationship Id="rId9" Type="http://schemas.microsoft.com/office/2007/relationships/hdphoto" Target="../media/hdphoto1.wdp"/><Relationship Id="rId14" Type="http://schemas.openxmlformats.org/officeDocument/2006/relationships/image" Target="../media/image11.png"/><Relationship Id="rId22" Type="http://schemas.openxmlformats.org/officeDocument/2006/relationships/image" Target="../media/image17.png"/><Relationship Id="rId2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6A8D923D-CE24-46C0-B1C2-D0031B06AF92}"/>
              </a:ext>
            </a:extLst>
          </p:cNvPr>
          <p:cNvSpPr txBox="1"/>
          <p:nvPr/>
        </p:nvSpPr>
        <p:spPr>
          <a:xfrm>
            <a:off x="19400585" y="39210415"/>
            <a:ext cx="10182752" cy="2062103"/>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seasonally changing hydro-sedimentary conditions according to tidal flat exposure.</a:t>
            </a:r>
            <a:r>
              <a:rPr lang="fr-FR"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137Cs data suggest that the studied tidal flats are in course of abandonment, maybe due to the regional uplift context.</a:t>
            </a:r>
            <a:endParaRPr lang="fr-FR" sz="3200" dirty="0"/>
          </a:p>
        </p:txBody>
      </p:sp>
      <p:grpSp>
        <p:nvGrpSpPr>
          <p:cNvPr id="14" name="Groupe 13">
            <a:extLst>
              <a:ext uri="{FF2B5EF4-FFF2-40B4-BE49-F238E27FC236}">
                <a16:creationId xmlns:a16="http://schemas.microsoft.com/office/drawing/2014/main" id="{8A4D3835-9ABA-4075-881A-FC1E94CABBB5}"/>
              </a:ext>
            </a:extLst>
          </p:cNvPr>
          <p:cNvGrpSpPr/>
          <p:nvPr/>
        </p:nvGrpSpPr>
        <p:grpSpPr>
          <a:xfrm>
            <a:off x="7718151" y="7767242"/>
            <a:ext cx="5953386" cy="3915040"/>
            <a:chOff x="7364480" y="7617586"/>
            <a:chExt cx="5953386" cy="3915040"/>
          </a:xfrm>
        </p:grpSpPr>
        <p:pic>
          <p:nvPicPr>
            <p:cNvPr id="1031" name="Image 1030">
              <a:extLst>
                <a:ext uri="{FF2B5EF4-FFF2-40B4-BE49-F238E27FC236}">
                  <a16:creationId xmlns:a16="http://schemas.microsoft.com/office/drawing/2014/main" id="{B5F5364F-0C7F-4767-B16E-3F5D14295332}"/>
                </a:ext>
              </a:extLst>
            </p:cNvPr>
            <p:cNvPicPr>
              <a:picLocks noChangeAspect="1"/>
            </p:cNvPicPr>
            <p:nvPr/>
          </p:nvPicPr>
          <p:blipFill rotWithShape="1">
            <a:blip r:embed="rId2"/>
            <a:srcRect l="16238"/>
            <a:stretch/>
          </p:blipFill>
          <p:spPr>
            <a:xfrm>
              <a:off x="7364480" y="7617586"/>
              <a:ext cx="5953386" cy="3915040"/>
            </a:xfrm>
            <a:prstGeom prst="rect">
              <a:avLst/>
            </a:prstGeom>
          </p:spPr>
        </p:pic>
        <p:cxnSp>
          <p:nvCxnSpPr>
            <p:cNvPr id="242" name="Connecteur droit 241">
              <a:extLst>
                <a:ext uri="{FF2B5EF4-FFF2-40B4-BE49-F238E27FC236}">
                  <a16:creationId xmlns:a16="http://schemas.microsoft.com/office/drawing/2014/main" id="{C12AAD8C-80FA-46C8-A090-60A62A86961A}"/>
                </a:ext>
              </a:extLst>
            </p:cNvPr>
            <p:cNvCxnSpPr>
              <a:cxnSpLocks/>
            </p:cNvCxnSpPr>
            <p:nvPr/>
          </p:nvCxnSpPr>
          <p:spPr>
            <a:xfrm flipV="1">
              <a:off x="9886976" y="9265290"/>
              <a:ext cx="305914" cy="57439"/>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43" name="ZoneTexte 242">
              <a:extLst>
                <a:ext uri="{FF2B5EF4-FFF2-40B4-BE49-F238E27FC236}">
                  <a16:creationId xmlns:a16="http://schemas.microsoft.com/office/drawing/2014/main" id="{E77ED8F2-8535-46AF-BB52-7B40500FE59F}"/>
                </a:ext>
              </a:extLst>
            </p:cNvPr>
            <p:cNvSpPr txBox="1"/>
            <p:nvPr/>
          </p:nvSpPr>
          <p:spPr>
            <a:xfrm>
              <a:off x="9275600" y="9086129"/>
              <a:ext cx="744038" cy="584775"/>
            </a:xfrm>
            <a:prstGeom prst="rect">
              <a:avLst/>
            </a:prstGeom>
            <a:noFill/>
          </p:spPr>
          <p:txBody>
            <a:bodyPr wrap="square" rtlCol="0">
              <a:spAutoFit/>
            </a:bodyPr>
            <a:lstStyle/>
            <a:p>
              <a:r>
                <a:rPr lang="fr-FR" sz="3200" b="1" dirty="0">
                  <a:latin typeface="Arial" panose="020B0604020202020204" pitchFamily="34" charset="0"/>
                  <a:cs typeface="Arial" panose="020B0604020202020204" pitchFamily="34" charset="0"/>
                </a:rPr>
                <a:t>C1</a:t>
              </a:r>
            </a:p>
          </p:txBody>
        </p:sp>
      </p:grpSp>
      <p:sp>
        <p:nvSpPr>
          <p:cNvPr id="1036" name="Rectangle 1035">
            <a:extLst>
              <a:ext uri="{FF2B5EF4-FFF2-40B4-BE49-F238E27FC236}">
                <a16:creationId xmlns:a16="http://schemas.microsoft.com/office/drawing/2014/main" id="{B984BB21-23C4-4C7C-8115-E12C74DC88B5}"/>
              </a:ext>
            </a:extLst>
          </p:cNvPr>
          <p:cNvSpPr/>
          <p:nvPr/>
        </p:nvSpPr>
        <p:spPr>
          <a:xfrm>
            <a:off x="0" y="41664374"/>
            <a:ext cx="30240288" cy="856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AB59DC7A-5902-4202-BA0B-8645AC108680}"/>
              </a:ext>
            </a:extLst>
          </p:cNvPr>
          <p:cNvSpPr txBox="1"/>
          <p:nvPr/>
        </p:nvSpPr>
        <p:spPr>
          <a:xfrm>
            <a:off x="2143732" y="376516"/>
            <a:ext cx="25952824" cy="3139321"/>
          </a:xfrm>
          <a:prstGeom prst="rect">
            <a:avLst/>
          </a:prstGeom>
          <a:noFill/>
        </p:spPr>
        <p:txBody>
          <a:bodyPr wrap="square" rtlCol="0">
            <a:spAutoFit/>
          </a:bodyPr>
          <a:lstStyle/>
          <a:p>
            <a:pPr algn="ctr"/>
            <a:r>
              <a:rPr lang="fr-FR" sz="6600" dirty="0" err="1">
                <a:latin typeface="Arial" panose="020B0604020202020204" pitchFamily="34" charset="0"/>
                <a:cs typeface="Arial" panose="020B0604020202020204" pitchFamily="34" charset="0"/>
              </a:rPr>
              <a:t>Rhythmites</a:t>
            </a:r>
            <a:r>
              <a:rPr lang="fr-FR" sz="6600" dirty="0">
                <a:latin typeface="Arial" panose="020B0604020202020204" pitchFamily="34" charset="0"/>
                <a:cs typeface="Arial" panose="020B0604020202020204" pitchFamily="34" charset="0"/>
              </a:rPr>
              <a:t> </a:t>
            </a:r>
            <a:r>
              <a:rPr lang="fr-FR" sz="6600" dirty="0" err="1">
                <a:latin typeface="Arial" panose="020B0604020202020204" pitchFamily="34" charset="0"/>
                <a:cs typeface="Arial" panose="020B0604020202020204" pitchFamily="34" charset="0"/>
              </a:rPr>
              <a:t>preserved</a:t>
            </a:r>
            <a:r>
              <a:rPr lang="fr-FR" sz="6600" dirty="0">
                <a:latin typeface="Arial" panose="020B0604020202020204" pitchFamily="34" charset="0"/>
                <a:cs typeface="Arial" panose="020B0604020202020204" pitchFamily="34" charset="0"/>
              </a:rPr>
              <a:t> </a:t>
            </a:r>
            <a:r>
              <a:rPr lang="fr-FR" sz="6600" dirty="0" err="1">
                <a:latin typeface="Arial" panose="020B0604020202020204" pitchFamily="34" charset="0"/>
                <a:cs typeface="Arial" panose="020B0604020202020204" pitchFamily="34" charset="0"/>
              </a:rPr>
              <a:t>into</a:t>
            </a:r>
            <a:r>
              <a:rPr lang="fr-FR" sz="6600" dirty="0">
                <a:latin typeface="Arial" panose="020B0604020202020204" pitchFamily="34" charset="0"/>
                <a:cs typeface="Arial" panose="020B0604020202020204" pitchFamily="34" charset="0"/>
              </a:rPr>
              <a:t> intertidal flat successions </a:t>
            </a:r>
          </a:p>
          <a:p>
            <a:pPr algn="ctr"/>
            <a:r>
              <a:rPr lang="fr-FR" sz="6600" dirty="0">
                <a:latin typeface="Arial" panose="020B0604020202020204" pitchFamily="34" charset="0"/>
                <a:cs typeface="Arial" panose="020B0604020202020204" pitchFamily="34" charset="0"/>
              </a:rPr>
              <a:t>of the </a:t>
            </a:r>
            <a:r>
              <a:rPr lang="fr-FR" sz="6600" dirty="0" err="1">
                <a:latin typeface="Arial" panose="020B0604020202020204" pitchFamily="34" charset="0"/>
                <a:cs typeface="Arial" panose="020B0604020202020204" pitchFamily="34" charset="0"/>
              </a:rPr>
              <a:t>hypertidal</a:t>
            </a:r>
            <a:r>
              <a:rPr lang="fr-FR" sz="6600" dirty="0">
                <a:latin typeface="Arial" panose="020B0604020202020204" pitchFamily="34" charset="0"/>
                <a:cs typeface="Arial" panose="020B0604020202020204" pitchFamily="34" charset="0"/>
              </a:rPr>
              <a:t> Santa Cruz – Chico River </a:t>
            </a:r>
            <a:r>
              <a:rPr lang="fr-FR" sz="6600" dirty="0" err="1">
                <a:latin typeface="Arial" panose="020B0604020202020204" pitchFamily="34" charset="0"/>
                <a:cs typeface="Arial" panose="020B0604020202020204" pitchFamily="34" charset="0"/>
              </a:rPr>
              <a:t>estuary</a:t>
            </a:r>
            <a:r>
              <a:rPr lang="fr-FR" sz="6600" dirty="0">
                <a:latin typeface="Arial" panose="020B0604020202020204" pitchFamily="34" charset="0"/>
                <a:cs typeface="Arial" panose="020B0604020202020204" pitchFamily="34" charset="0"/>
              </a:rPr>
              <a:t> </a:t>
            </a:r>
          </a:p>
          <a:p>
            <a:pPr algn="ctr"/>
            <a:r>
              <a:rPr lang="fr-FR" sz="6600" dirty="0">
                <a:latin typeface="Arial" panose="020B0604020202020204" pitchFamily="34" charset="0"/>
                <a:cs typeface="Arial" panose="020B0604020202020204" pitchFamily="34" charset="0"/>
              </a:rPr>
              <a:t>(</a:t>
            </a:r>
            <a:r>
              <a:rPr lang="fr-FR" sz="6600" dirty="0" err="1">
                <a:latin typeface="Arial" panose="020B0604020202020204" pitchFamily="34" charset="0"/>
                <a:cs typeface="Arial" panose="020B0604020202020204" pitchFamily="34" charset="0"/>
              </a:rPr>
              <a:t>Southern</a:t>
            </a:r>
            <a:r>
              <a:rPr lang="fr-FR" sz="6600" dirty="0">
                <a:latin typeface="Arial" panose="020B0604020202020204" pitchFamily="34" charset="0"/>
                <a:cs typeface="Arial" panose="020B0604020202020204" pitchFamily="34" charset="0"/>
              </a:rPr>
              <a:t> </a:t>
            </a:r>
            <a:r>
              <a:rPr lang="fr-FR" sz="6600" dirty="0" err="1">
                <a:latin typeface="Arial" panose="020B0604020202020204" pitchFamily="34" charset="0"/>
                <a:cs typeface="Arial" panose="020B0604020202020204" pitchFamily="34" charset="0"/>
              </a:rPr>
              <a:t>Patagonia</a:t>
            </a:r>
            <a:r>
              <a:rPr lang="fr-FR" sz="6600" dirty="0">
                <a:latin typeface="Arial" panose="020B0604020202020204" pitchFamily="34" charset="0"/>
                <a:cs typeface="Arial" panose="020B0604020202020204" pitchFamily="34" charset="0"/>
              </a:rPr>
              <a:t>, Argentina)</a:t>
            </a:r>
          </a:p>
        </p:txBody>
      </p:sp>
      <p:sp>
        <p:nvSpPr>
          <p:cNvPr id="12" name="ZoneTexte 11">
            <a:extLst>
              <a:ext uri="{FF2B5EF4-FFF2-40B4-BE49-F238E27FC236}">
                <a16:creationId xmlns:a16="http://schemas.microsoft.com/office/drawing/2014/main" id="{8B792892-2EC5-411E-AD1F-DF4CC5B328BC}"/>
              </a:ext>
            </a:extLst>
          </p:cNvPr>
          <p:cNvSpPr txBox="1"/>
          <p:nvPr/>
        </p:nvSpPr>
        <p:spPr>
          <a:xfrm>
            <a:off x="0" y="41711715"/>
            <a:ext cx="30183839" cy="707886"/>
          </a:xfrm>
          <a:prstGeom prst="rect">
            <a:avLst/>
          </a:prstGeom>
          <a:noFill/>
        </p:spPr>
        <p:txBody>
          <a:bodyPr wrap="square" rtlCol="0">
            <a:spAutoFit/>
          </a:bodyPr>
          <a:lstStyle/>
          <a:p>
            <a:pPr algn="ctr"/>
            <a:r>
              <a:rPr lang="fr-FR" sz="2000" b="1" dirty="0">
                <a:latin typeface="Arial" panose="020B0604020202020204" pitchFamily="34" charset="0"/>
                <a:cs typeface="Arial" panose="020B0604020202020204" pitchFamily="34" charset="0"/>
              </a:rPr>
              <a:t>1 </a:t>
            </a:r>
            <a:r>
              <a:rPr lang="fr-FR" sz="2000" dirty="0">
                <a:latin typeface="Arial" panose="020B0604020202020204" pitchFamily="34" charset="0"/>
                <a:cs typeface="Arial" panose="020B0604020202020204" pitchFamily="34" charset="0"/>
              </a:rPr>
              <a:t>Normandie Univ, UNICAEN, UNIROUEN, CNRS, M2C, Caen, France; </a:t>
            </a:r>
            <a:r>
              <a:rPr lang="fr-FR" sz="2000" b="1" dirty="0">
                <a:latin typeface="Arial" panose="020B0604020202020204" pitchFamily="34" charset="0"/>
                <a:cs typeface="Arial" panose="020B0604020202020204" pitchFamily="34" charset="0"/>
              </a:rPr>
              <a:t>2</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Inst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Patagónico</a:t>
            </a:r>
            <a:r>
              <a:rPr lang="fr-FR" sz="2000" dirty="0">
                <a:latin typeface="Arial" panose="020B0604020202020204" pitchFamily="34" charset="0"/>
                <a:cs typeface="Arial" panose="020B0604020202020204" pitchFamily="34" charset="0"/>
              </a:rPr>
              <a:t> de </a:t>
            </a:r>
            <a:r>
              <a:rPr lang="fr-FR" sz="2000" dirty="0" err="1">
                <a:latin typeface="Arial" panose="020B0604020202020204" pitchFamily="34" charset="0"/>
                <a:cs typeface="Arial" panose="020B0604020202020204" pitchFamily="34" charset="0"/>
              </a:rPr>
              <a:t>Geología</a:t>
            </a:r>
            <a:r>
              <a:rPr lang="fr-FR" sz="2000" dirty="0">
                <a:latin typeface="Arial" panose="020B0604020202020204" pitchFamily="34" charset="0"/>
                <a:cs typeface="Arial" panose="020B0604020202020204" pitchFamily="34" charset="0"/>
              </a:rPr>
              <a:t> y </a:t>
            </a:r>
            <a:r>
              <a:rPr lang="fr-FR" sz="2000" dirty="0" err="1">
                <a:latin typeface="Arial" panose="020B0604020202020204" pitchFamily="34" charset="0"/>
                <a:cs typeface="Arial" panose="020B0604020202020204" pitchFamily="34" charset="0"/>
              </a:rPr>
              <a:t>Paleontología</a:t>
            </a:r>
            <a:r>
              <a:rPr lang="fr-FR" sz="2000" dirty="0">
                <a:latin typeface="Arial" panose="020B0604020202020204" pitchFamily="34" charset="0"/>
                <a:cs typeface="Arial" panose="020B0604020202020204" pitchFamily="34" charset="0"/>
              </a:rPr>
              <a:t> (CONICET-CENPAT), Puerto </a:t>
            </a:r>
            <a:r>
              <a:rPr lang="fr-FR" sz="2000" dirty="0" err="1">
                <a:latin typeface="Arial" panose="020B0604020202020204" pitchFamily="34" charset="0"/>
                <a:cs typeface="Arial" panose="020B0604020202020204" pitchFamily="34" charset="0"/>
              </a:rPr>
              <a:t>Madryn</a:t>
            </a:r>
            <a:r>
              <a:rPr lang="fr-FR" sz="2000" dirty="0">
                <a:latin typeface="Arial" panose="020B0604020202020204" pitchFamily="34" charset="0"/>
                <a:cs typeface="Arial" panose="020B0604020202020204" pitchFamily="34" charset="0"/>
              </a:rPr>
              <a:t>, Chubut, Argentina; </a:t>
            </a:r>
            <a:r>
              <a:rPr lang="fr-FR" sz="2000" b="1" dirty="0">
                <a:latin typeface="Arial" panose="020B0604020202020204" pitchFamily="34" charset="0"/>
                <a:cs typeface="Arial" panose="020B0604020202020204" pitchFamily="34" charset="0"/>
              </a:rPr>
              <a:t>3</a:t>
            </a:r>
            <a:r>
              <a:rPr lang="fr-FR" sz="2000" dirty="0">
                <a:latin typeface="Arial" panose="020B0604020202020204" pitchFamily="34" charset="0"/>
                <a:cs typeface="Arial" panose="020B0604020202020204" pitchFamily="34" charset="0"/>
              </a:rPr>
              <a:t> Univ. Lille, UMR CNRS LOG, Villeneuve d'Ascq, France; </a:t>
            </a:r>
          </a:p>
          <a:p>
            <a:pPr algn="ctr"/>
            <a:r>
              <a:rPr lang="fr-FR" sz="2000" b="1" dirty="0">
                <a:latin typeface="Arial" panose="020B0604020202020204" pitchFamily="34" charset="0"/>
                <a:cs typeface="Arial" panose="020B0604020202020204" pitchFamily="34" charset="0"/>
              </a:rPr>
              <a:t>4</a:t>
            </a:r>
            <a:r>
              <a:rPr lang="fr-FR" sz="2000" dirty="0">
                <a:latin typeface="Arial" panose="020B0604020202020204" pitchFamily="34" charset="0"/>
                <a:cs typeface="Arial" panose="020B0604020202020204" pitchFamily="34" charset="0"/>
              </a:rPr>
              <a:t> IGEBA CONICET, Dpt </a:t>
            </a:r>
            <a:r>
              <a:rPr lang="fr-FR" sz="2000" dirty="0" err="1">
                <a:latin typeface="Arial" panose="020B0604020202020204" pitchFamily="34" charset="0"/>
                <a:cs typeface="Arial" panose="020B0604020202020204" pitchFamily="34" charset="0"/>
              </a:rPr>
              <a:t>Ciencias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Geológicas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Universidad</a:t>
            </a:r>
            <a:r>
              <a:rPr lang="fr-FR" sz="2000" dirty="0">
                <a:latin typeface="Arial" panose="020B0604020202020204" pitchFamily="34" charset="0"/>
                <a:cs typeface="Arial" panose="020B0604020202020204" pitchFamily="34" charset="0"/>
              </a:rPr>
              <a:t> de Buenos Aires, Buenos Aires, Argentina; </a:t>
            </a:r>
            <a:r>
              <a:rPr lang="fr-FR" sz="2000" b="1" dirty="0">
                <a:latin typeface="Arial" panose="020B0604020202020204" pitchFamily="34" charset="0"/>
                <a:cs typeface="Arial" panose="020B0604020202020204" pitchFamily="34" charset="0"/>
              </a:rPr>
              <a:t>5</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Geosciences</a:t>
            </a:r>
            <a:r>
              <a:rPr lang="fr-FR" sz="2000" dirty="0">
                <a:latin typeface="Arial" panose="020B0604020202020204" pitchFamily="34" charset="0"/>
                <a:cs typeface="Arial" panose="020B0604020202020204" pitchFamily="34" charset="0"/>
              </a:rPr>
              <a:t> Montpellier, CNRS-Univ. Montpellier, Montpellier, France; </a:t>
            </a:r>
            <a:r>
              <a:rPr lang="fr-FR" sz="2000" b="1" dirty="0">
                <a:latin typeface="Arial" panose="020B0604020202020204" pitchFamily="34" charset="0"/>
                <a:cs typeface="Arial" panose="020B0604020202020204" pitchFamily="34" charset="0"/>
              </a:rPr>
              <a:t>6</a:t>
            </a:r>
            <a:r>
              <a:rPr lang="fr-FR" sz="2000" dirty="0">
                <a:latin typeface="Arial" panose="020B0604020202020204" pitchFamily="34" charset="0"/>
                <a:cs typeface="Arial" panose="020B0604020202020204" pitchFamily="34" charset="0"/>
              </a:rPr>
              <a:t> Marcelo T. de Alvear 175, Rio Grande, Tierra </a:t>
            </a:r>
            <a:r>
              <a:rPr lang="fr-FR" sz="2000" dirty="0" err="1">
                <a:latin typeface="Arial" panose="020B0604020202020204" pitchFamily="34" charset="0"/>
                <a:cs typeface="Arial" panose="020B0604020202020204" pitchFamily="34" charset="0"/>
              </a:rPr>
              <a:t>del</a:t>
            </a:r>
            <a:r>
              <a:rPr lang="fr-FR" sz="2000" dirty="0">
                <a:latin typeface="Arial" panose="020B0604020202020204" pitchFamily="34" charset="0"/>
                <a:cs typeface="Arial" panose="020B0604020202020204" pitchFamily="34" charset="0"/>
              </a:rPr>
              <a:t> Fuego, Argentina</a:t>
            </a:r>
          </a:p>
        </p:txBody>
      </p:sp>
      <p:pic>
        <p:nvPicPr>
          <p:cNvPr id="1026" name="Picture 2" descr="IAS Meeting of Sedimentology Aberdeen 2024 (@IAS_Aberdeen) / X">
            <a:extLst>
              <a:ext uri="{FF2B5EF4-FFF2-40B4-BE49-F238E27FC236}">
                <a16:creationId xmlns:a16="http://schemas.microsoft.com/office/drawing/2014/main" id="{A2C3184C-EECE-40BB-B0B8-C394AC5FF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0187"/>
            <a:ext cx="3933417" cy="3933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Association of Sedimentologists Conference 2024 | What's On |  The University of Aberdeen">
            <a:extLst>
              <a:ext uri="{FF2B5EF4-FFF2-40B4-BE49-F238E27FC236}">
                <a16:creationId xmlns:a16="http://schemas.microsoft.com/office/drawing/2014/main" id="{14334701-79CC-498F-B1E7-6CBFEC26B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9534" y="415575"/>
            <a:ext cx="2899414" cy="3434195"/>
          </a:xfrm>
          <a:prstGeom prst="rect">
            <a:avLst/>
          </a:prstGeom>
          <a:noFill/>
          <a:extLst>
            <a:ext uri="{909E8E84-426E-40DD-AFC4-6F175D3DCCD1}">
              <a14:hiddenFill xmlns:a14="http://schemas.microsoft.com/office/drawing/2010/main">
                <a:solidFill>
                  <a:srgbClr val="FFFFFF"/>
                </a:solidFill>
              </a14:hiddenFill>
            </a:ext>
          </a:extLst>
        </p:spPr>
      </p:pic>
      <p:sp>
        <p:nvSpPr>
          <p:cNvPr id="257" name="ZoneTexte 256">
            <a:extLst>
              <a:ext uri="{FF2B5EF4-FFF2-40B4-BE49-F238E27FC236}">
                <a16:creationId xmlns:a16="http://schemas.microsoft.com/office/drawing/2014/main" id="{B1099BB0-69CA-481C-AA5E-1F4392B5CF2F}"/>
              </a:ext>
            </a:extLst>
          </p:cNvPr>
          <p:cNvSpPr txBox="1"/>
          <p:nvPr/>
        </p:nvSpPr>
        <p:spPr>
          <a:xfrm>
            <a:off x="21542654" y="33470005"/>
            <a:ext cx="7995794" cy="3600986"/>
          </a:xfrm>
          <a:prstGeom prst="rect">
            <a:avLst/>
          </a:prstGeom>
          <a:noFill/>
        </p:spPr>
        <p:txBody>
          <a:bodyPr wrap="square" rtlCol="0">
            <a:spAutoFit/>
          </a:bodyPr>
          <a:lstStyle/>
          <a:p>
            <a:pPr algn="just"/>
            <a:r>
              <a:rPr lang="en-US" sz="3200" b="1" dirty="0">
                <a:latin typeface="Arial" panose="020B0604020202020204" pitchFamily="34" charset="0"/>
                <a:cs typeface="Arial" panose="020B0604020202020204" pitchFamily="34" charset="0"/>
              </a:rPr>
              <a:t>Very high sedimentation rates </a:t>
            </a:r>
            <a:r>
              <a:rPr lang="en-US" sz="3200" dirty="0">
                <a:latin typeface="Arial" panose="020B0604020202020204" pitchFamily="34" charset="0"/>
                <a:cs typeface="Arial" panose="020B0604020202020204" pitchFamily="34" charset="0"/>
              </a:rPr>
              <a:t>are confirmed by </a:t>
            </a:r>
            <a:r>
              <a:rPr lang="en-US" sz="3200" b="1" dirty="0">
                <a:latin typeface="Arial" panose="020B0604020202020204" pitchFamily="34" charset="0"/>
                <a:cs typeface="Arial" panose="020B0604020202020204" pitchFamily="34" charset="0"/>
              </a:rPr>
              <a:t>210Pbex</a:t>
            </a:r>
            <a:r>
              <a:rPr lang="en-US" sz="3200" dirty="0">
                <a:latin typeface="Arial" panose="020B0604020202020204" pitchFamily="34" charset="0"/>
                <a:cs typeface="Arial" panose="020B0604020202020204" pitchFamily="34" charset="0"/>
              </a:rPr>
              <a:t> measurements. </a:t>
            </a:r>
            <a:r>
              <a:rPr lang="en-US" sz="3200" b="1" dirty="0">
                <a:latin typeface="Arial" panose="020B0604020202020204" pitchFamily="34" charset="0"/>
                <a:cs typeface="Arial" panose="020B0604020202020204" pitchFamily="34" charset="0"/>
              </a:rPr>
              <a:t>137Cs</a:t>
            </a:r>
            <a:r>
              <a:rPr lang="en-US" sz="3200" dirty="0">
                <a:latin typeface="Arial" panose="020B0604020202020204" pitchFamily="34" charset="0"/>
                <a:cs typeface="Arial" panose="020B0604020202020204" pitchFamily="34" charset="0"/>
              </a:rPr>
              <a:t> data highlight that the successions have deposited </a:t>
            </a:r>
            <a:r>
              <a:rPr lang="en-US" sz="3200" b="1" dirty="0">
                <a:latin typeface="Arial" panose="020B0604020202020204" pitchFamily="34" charset="0"/>
                <a:cs typeface="Arial" panose="020B0604020202020204" pitchFamily="34" charset="0"/>
              </a:rPr>
              <a:t>at least a few decades ago, </a:t>
            </a:r>
            <a:r>
              <a:rPr lang="en-US" sz="3200" dirty="0">
                <a:latin typeface="Arial" panose="020B0604020202020204" pitchFamily="34" charset="0"/>
                <a:cs typeface="Arial" panose="020B0604020202020204" pitchFamily="34" charset="0"/>
              </a:rPr>
              <a:t>i.e. &gt; 50 years at least, C4 being probably younger </a:t>
            </a:r>
            <a:r>
              <a:rPr lang="en-US" sz="3200" i="1" dirty="0">
                <a:latin typeface="Arial" panose="020B0604020202020204" pitchFamily="34" charset="0"/>
                <a:cs typeface="Arial" panose="020B0604020202020204" pitchFamily="34" charset="0"/>
              </a:rPr>
              <a:t>(Fig. 6)</a:t>
            </a:r>
            <a:r>
              <a:rPr lang="en-US" sz="3200" dirty="0">
                <a:latin typeface="Arial" panose="020B0604020202020204" pitchFamily="34" charset="0"/>
                <a:cs typeface="Arial" panose="020B0604020202020204" pitchFamily="34" charset="0"/>
              </a:rPr>
              <a:t>. </a:t>
            </a:r>
          </a:p>
          <a:p>
            <a:endParaRPr lang="en-US" sz="3600" b="1" cap="small" dirty="0">
              <a:latin typeface="Arial" panose="020B0604020202020204" pitchFamily="34" charset="0"/>
              <a:cs typeface="Arial" panose="020B0604020202020204" pitchFamily="34" charset="0"/>
            </a:endParaRPr>
          </a:p>
        </p:txBody>
      </p:sp>
      <p:sp>
        <p:nvSpPr>
          <p:cNvPr id="71" name="ZoneTexte 70">
            <a:extLst>
              <a:ext uri="{FF2B5EF4-FFF2-40B4-BE49-F238E27FC236}">
                <a16:creationId xmlns:a16="http://schemas.microsoft.com/office/drawing/2014/main" id="{AEE83163-EA91-40F1-96CD-B305B7087565}"/>
              </a:ext>
            </a:extLst>
          </p:cNvPr>
          <p:cNvSpPr txBox="1"/>
          <p:nvPr/>
        </p:nvSpPr>
        <p:spPr>
          <a:xfrm>
            <a:off x="544974" y="5550636"/>
            <a:ext cx="29150340" cy="2123658"/>
          </a:xfrm>
          <a:prstGeom prst="rect">
            <a:avLst/>
          </a:prstGeom>
          <a:noFill/>
        </p:spPr>
        <p:txBody>
          <a:bodyPr wrap="square" rtlCol="0">
            <a:spAutoFit/>
          </a:bodyPr>
          <a:lstStyle/>
          <a:p>
            <a:r>
              <a:rPr lang="fr-FR" sz="3600" b="1" cap="small" dirty="0">
                <a:latin typeface="Arial" panose="020B0604020202020204" pitchFamily="34" charset="0"/>
                <a:cs typeface="Arial" panose="020B0604020202020204" pitchFamily="34" charset="0"/>
              </a:rPr>
              <a:t>Introduction</a:t>
            </a:r>
          </a:p>
          <a:p>
            <a:pPr algn="just"/>
            <a:r>
              <a:rPr lang="en-US" sz="3200" dirty="0">
                <a:latin typeface="Arial" panose="020B0604020202020204" pitchFamily="34" charset="0"/>
                <a:cs typeface="Arial" panose="020B0604020202020204" pitchFamily="34" charset="0"/>
              </a:rPr>
              <a:t>Within tide-dominated estuaries, upper intertidal sediment successions frequently contain well-preserved tidal rhythmites, basically recording semi-diurnal to neap-spring-neap cycles, eventually annual cycles in the uppermost part of the successions, and that provide valuable information on </a:t>
            </a:r>
            <a:r>
              <a:rPr lang="en-US" sz="3200" dirty="0" err="1">
                <a:latin typeface="Arial" panose="020B0604020202020204" pitchFamily="34" charset="0"/>
                <a:cs typeface="Arial" panose="020B0604020202020204" pitchFamily="34" charset="0"/>
              </a:rPr>
              <a:t>hydrosedimentary</a:t>
            </a:r>
            <a:r>
              <a:rPr lang="en-US" sz="3200" dirty="0">
                <a:latin typeface="Arial" panose="020B0604020202020204" pitchFamily="34" charset="0"/>
                <a:cs typeface="Arial" panose="020B0604020202020204" pitchFamily="34" charset="0"/>
              </a:rPr>
              <a:t> processes and sedimentation rates.</a:t>
            </a:r>
            <a:endParaRPr lang="fr-FR" sz="3200" dirty="0">
              <a:latin typeface="Arial" panose="020B0604020202020204" pitchFamily="34" charset="0"/>
              <a:cs typeface="Arial" panose="020B0604020202020204" pitchFamily="34" charset="0"/>
            </a:endParaRPr>
          </a:p>
        </p:txBody>
      </p:sp>
      <p:sp>
        <p:nvSpPr>
          <p:cNvPr id="72" name="ZoneTexte 71">
            <a:extLst>
              <a:ext uri="{FF2B5EF4-FFF2-40B4-BE49-F238E27FC236}">
                <a16:creationId xmlns:a16="http://schemas.microsoft.com/office/drawing/2014/main" id="{372158D8-1B2E-4F3F-A1AF-370A9B4C7A97}"/>
              </a:ext>
            </a:extLst>
          </p:cNvPr>
          <p:cNvSpPr txBox="1"/>
          <p:nvPr/>
        </p:nvSpPr>
        <p:spPr>
          <a:xfrm>
            <a:off x="13936147" y="7680736"/>
            <a:ext cx="15704284" cy="3600986"/>
          </a:xfrm>
          <a:prstGeom prst="rect">
            <a:avLst/>
          </a:prstGeom>
          <a:noFill/>
        </p:spPr>
        <p:txBody>
          <a:bodyPr wrap="square" rtlCol="0">
            <a:spAutoFit/>
          </a:bodyPr>
          <a:lstStyle/>
          <a:p>
            <a:r>
              <a:rPr lang="en-US" sz="3600" b="1" cap="small" dirty="0">
                <a:latin typeface="Arial" panose="020B0604020202020204" pitchFamily="34" charset="0"/>
                <a:cs typeface="Arial" panose="020B0604020202020204" pitchFamily="34" charset="0"/>
              </a:rPr>
              <a:t>Study site</a:t>
            </a:r>
          </a:p>
          <a:p>
            <a:pPr algn="just"/>
            <a:r>
              <a:rPr lang="en-US" sz="3200" dirty="0">
                <a:latin typeface="Arial" panose="020B0604020202020204" pitchFamily="34" charset="0"/>
                <a:cs typeface="Arial" panose="020B0604020202020204" pitchFamily="34" charset="0"/>
              </a:rPr>
              <a:t>Short sediment cores were retrieved from the </a:t>
            </a:r>
            <a:r>
              <a:rPr lang="en-US" sz="3200" dirty="0" err="1">
                <a:latin typeface="Arial" panose="020B0604020202020204" pitchFamily="34" charset="0"/>
                <a:cs typeface="Arial" panose="020B0604020202020204" pitchFamily="34" charset="0"/>
              </a:rPr>
              <a:t>hypertidal</a:t>
            </a:r>
            <a:r>
              <a:rPr lang="en-US" sz="3200" dirty="0">
                <a:latin typeface="Arial" panose="020B0604020202020204" pitchFamily="34" charset="0"/>
                <a:cs typeface="Arial" panose="020B0604020202020204" pitchFamily="34" charset="0"/>
              </a:rPr>
              <a:t> (12 m tidal range) Santa Cruz-Chico River (SC-CR) ria-type estuary (Southern Patagonia, Argentina, </a:t>
            </a:r>
            <a:r>
              <a:rPr lang="en-US" sz="3200" i="1" dirty="0">
                <a:latin typeface="Arial" panose="020B0604020202020204" pitchFamily="34" charset="0"/>
                <a:cs typeface="Arial" panose="020B0604020202020204" pitchFamily="34" charset="0"/>
              </a:rPr>
              <a:t>Fig. 1</a:t>
            </a:r>
            <a:r>
              <a:rPr lang="en-US" sz="3200" dirty="0">
                <a:latin typeface="Arial" panose="020B0604020202020204" pitchFamily="34" charset="0"/>
                <a:cs typeface="Arial" panose="020B0604020202020204" pitchFamily="34" charset="0"/>
              </a:rPr>
              <a:t>). Tidal dynamics are dominant along the Chico river arm, the fluvial discharge of which is low. In contrast, the water discharge of the Santa Cruz River is much higher so that the influence of tidal dynamics drops down at about 20 km upstream. Extensive sandy to muddy tidal flats develop along the edges of the outer portion of the two arms. </a:t>
            </a:r>
            <a:endParaRPr lang="fr-FR" sz="3200" dirty="0">
              <a:latin typeface="Arial" panose="020B0604020202020204" pitchFamily="34" charset="0"/>
              <a:cs typeface="Arial" panose="020B0604020202020204" pitchFamily="34" charset="0"/>
            </a:endParaRPr>
          </a:p>
        </p:txBody>
      </p:sp>
      <p:sp>
        <p:nvSpPr>
          <p:cNvPr id="73" name="ZoneTexte 72">
            <a:extLst>
              <a:ext uri="{FF2B5EF4-FFF2-40B4-BE49-F238E27FC236}">
                <a16:creationId xmlns:a16="http://schemas.microsoft.com/office/drawing/2014/main" id="{029F66D7-E133-4E86-8ACE-1462C203731B}"/>
              </a:ext>
            </a:extLst>
          </p:cNvPr>
          <p:cNvSpPr txBox="1"/>
          <p:nvPr/>
        </p:nvSpPr>
        <p:spPr>
          <a:xfrm>
            <a:off x="11233103" y="11820768"/>
            <a:ext cx="7957986" cy="7579615"/>
          </a:xfrm>
          <a:prstGeom prst="rect">
            <a:avLst/>
          </a:prstGeom>
          <a:noFill/>
        </p:spPr>
        <p:txBody>
          <a:bodyPr wrap="square" rtlCol="0">
            <a:spAutoFit/>
          </a:bodyPr>
          <a:lstStyle/>
          <a:p>
            <a:pPr algn="r"/>
            <a:r>
              <a:rPr lang="en-US" sz="3600" b="1" cap="small" dirty="0">
                <a:latin typeface="Arial" panose="020B0604020202020204" pitchFamily="34" charset="0"/>
                <a:cs typeface="Arial" panose="020B0604020202020204" pitchFamily="34" charset="0"/>
              </a:rPr>
              <a:t>Cored successions</a:t>
            </a:r>
          </a:p>
          <a:p>
            <a:pPr algn="just"/>
            <a:r>
              <a:rPr lang="en-US" sz="3200" dirty="0">
                <a:latin typeface="Arial" panose="020B0604020202020204" pitchFamily="34" charset="0"/>
                <a:cs typeface="Arial" panose="020B0604020202020204" pitchFamily="34" charset="0"/>
              </a:rPr>
              <a:t>The cores studied (C1 &amp; C4) were collected into </a:t>
            </a:r>
            <a:r>
              <a:rPr lang="en-US" sz="3200" b="1" dirty="0">
                <a:latin typeface="Arial" panose="020B0604020202020204" pitchFamily="34" charset="0"/>
                <a:cs typeface="Arial" panose="020B0604020202020204" pitchFamily="34" charset="0"/>
              </a:rPr>
              <a:t>upper intertidal sediment successions</a:t>
            </a:r>
            <a:r>
              <a:rPr lang="en-US" sz="3200" dirty="0">
                <a:latin typeface="Arial" panose="020B0604020202020204" pitchFamily="34" charset="0"/>
                <a:cs typeface="Arial" panose="020B0604020202020204" pitchFamily="34" charset="0"/>
              </a:rPr>
              <a:t> that appear along secondary tidal channel cutbanks. </a:t>
            </a:r>
            <a:r>
              <a:rPr lang="en-US" sz="3200" b="1" dirty="0">
                <a:latin typeface="Arial" panose="020B0604020202020204" pitchFamily="34" charset="0"/>
                <a:cs typeface="Arial" panose="020B0604020202020204" pitchFamily="34" charset="0"/>
              </a:rPr>
              <a:t>Core C1 (114 cm) </a:t>
            </a:r>
            <a:r>
              <a:rPr lang="en-US" sz="3200" dirty="0">
                <a:latin typeface="Arial" panose="020B0604020202020204" pitchFamily="34" charset="0"/>
                <a:cs typeface="Arial" panose="020B0604020202020204" pitchFamily="34" charset="0"/>
              </a:rPr>
              <a:t>were retrieved at the mouth of the tide-dominated Chico River arm (</a:t>
            </a:r>
            <a:r>
              <a:rPr lang="en-US" sz="3200" i="1" dirty="0">
                <a:latin typeface="Arial" panose="020B0604020202020204" pitchFamily="34" charset="0"/>
                <a:cs typeface="Arial" panose="020B0604020202020204" pitchFamily="34" charset="0"/>
              </a:rPr>
              <a:t>Fig. 1D</a:t>
            </a:r>
            <a:r>
              <a:rPr lang="en-US" sz="32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core C4 (85 cm) </a:t>
            </a:r>
            <a:r>
              <a:rPr lang="en-US" sz="3200" dirty="0">
                <a:latin typeface="Arial" panose="020B0604020202020204" pitchFamily="34" charset="0"/>
                <a:cs typeface="Arial" panose="020B0604020202020204" pitchFamily="34" charset="0"/>
              </a:rPr>
              <a:t>at about 14 km upstream of the mouth of the tide-influenced Santa Cruz arm (</a:t>
            </a:r>
            <a:r>
              <a:rPr lang="en-US" sz="3200" i="1" dirty="0">
                <a:latin typeface="Arial" panose="020B0604020202020204" pitchFamily="34" charset="0"/>
                <a:cs typeface="Arial" panose="020B0604020202020204" pitchFamily="34" charset="0"/>
              </a:rPr>
              <a:t>Fig. 1E</a:t>
            </a:r>
            <a:r>
              <a:rPr lang="en-US" sz="3200" dirty="0">
                <a:latin typeface="Arial" panose="020B0604020202020204" pitchFamily="34" charset="0"/>
                <a:cs typeface="Arial" panose="020B0604020202020204" pitchFamily="34" charset="0"/>
              </a:rPr>
              <a:t>).  They both reveal well-developed rhythmic layering, resembling tidal rhythmites (</a:t>
            </a:r>
            <a:r>
              <a:rPr lang="en-US" sz="3200" i="1" dirty="0">
                <a:latin typeface="Arial" panose="020B0604020202020204" pitchFamily="34" charset="0"/>
                <a:cs typeface="Arial" panose="020B0604020202020204" pitchFamily="34" charset="0"/>
              </a:rPr>
              <a:t>Fig. 2</a:t>
            </a:r>
            <a:r>
              <a:rPr lang="en-US" sz="3200" dirty="0">
                <a:latin typeface="Arial" panose="020B0604020202020204" pitchFamily="34" charset="0"/>
                <a:cs typeface="Arial" panose="020B0604020202020204" pitchFamily="34" charset="0"/>
              </a:rPr>
              <a:t>). Above tidal flat succession, salt marsh sequences display as well rhythmic bedding, the origin of which is probably annual</a:t>
            </a:r>
            <a:r>
              <a:rPr lang="en-US" sz="3200" i="1" dirty="0">
                <a:latin typeface="Arial" panose="020B0604020202020204" pitchFamily="34" charset="0"/>
                <a:cs typeface="Arial" panose="020B0604020202020204" pitchFamily="34" charset="0"/>
              </a:rPr>
              <a:t> (Fig. 2)</a:t>
            </a:r>
            <a:r>
              <a:rPr lang="en-US" sz="3200" dirty="0">
                <a:latin typeface="Arial" panose="020B0604020202020204" pitchFamily="34" charset="0"/>
                <a:cs typeface="Arial" panose="020B0604020202020204" pitchFamily="34" charset="0"/>
              </a:rPr>
              <a:t>.  </a:t>
            </a:r>
            <a:endParaRPr lang="fr-FR" sz="3200" dirty="0"/>
          </a:p>
        </p:txBody>
      </p:sp>
      <p:grpSp>
        <p:nvGrpSpPr>
          <p:cNvPr id="9" name="Groupe 8">
            <a:extLst>
              <a:ext uri="{FF2B5EF4-FFF2-40B4-BE49-F238E27FC236}">
                <a16:creationId xmlns:a16="http://schemas.microsoft.com/office/drawing/2014/main" id="{52A05B3A-4E3C-40E4-A8C9-D4BFABC8CCB6}"/>
              </a:ext>
            </a:extLst>
          </p:cNvPr>
          <p:cNvGrpSpPr/>
          <p:nvPr/>
        </p:nvGrpSpPr>
        <p:grpSpPr>
          <a:xfrm>
            <a:off x="5247237" y="12075932"/>
            <a:ext cx="5625852" cy="3597545"/>
            <a:chOff x="5247237" y="12075932"/>
            <a:chExt cx="5625852" cy="3597545"/>
          </a:xfrm>
        </p:grpSpPr>
        <p:pic>
          <p:nvPicPr>
            <p:cNvPr id="70" name="Image 69">
              <a:extLst>
                <a:ext uri="{FF2B5EF4-FFF2-40B4-BE49-F238E27FC236}">
                  <a16:creationId xmlns:a16="http://schemas.microsoft.com/office/drawing/2014/main" id="{0392A72B-0EFE-422E-A458-445A5BE71E91}"/>
                </a:ext>
              </a:extLst>
            </p:cNvPr>
            <p:cNvPicPr>
              <a:picLocks noChangeAspect="1"/>
            </p:cNvPicPr>
            <p:nvPr/>
          </p:nvPicPr>
          <p:blipFill rotWithShape="1">
            <a:blip r:embed="rId5"/>
            <a:srcRect b="7657"/>
            <a:stretch/>
          </p:blipFill>
          <p:spPr>
            <a:xfrm>
              <a:off x="5247237" y="12075932"/>
              <a:ext cx="5625852" cy="3597545"/>
            </a:xfrm>
            <a:prstGeom prst="rect">
              <a:avLst/>
            </a:prstGeom>
          </p:spPr>
        </p:pic>
        <p:cxnSp>
          <p:nvCxnSpPr>
            <p:cNvPr id="62" name="Connecteur droit 61">
              <a:extLst>
                <a:ext uri="{FF2B5EF4-FFF2-40B4-BE49-F238E27FC236}">
                  <a16:creationId xmlns:a16="http://schemas.microsoft.com/office/drawing/2014/main" id="{27507B91-0823-43E3-8A4F-FB62491FFB26}"/>
                </a:ext>
              </a:extLst>
            </p:cNvPr>
            <p:cNvCxnSpPr>
              <a:cxnSpLocks/>
            </p:cNvCxnSpPr>
            <p:nvPr/>
          </p:nvCxnSpPr>
          <p:spPr>
            <a:xfrm>
              <a:off x="6319838" y="13663613"/>
              <a:ext cx="880483" cy="258066"/>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981A85C4-7FE7-43E9-9792-D6039A4CB6E4}"/>
                </a:ext>
              </a:extLst>
            </p:cNvPr>
            <p:cNvSpPr txBox="1"/>
            <p:nvPr/>
          </p:nvSpPr>
          <p:spPr>
            <a:xfrm>
              <a:off x="5616606" y="13240719"/>
              <a:ext cx="708848" cy="584775"/>
            </a:xfrm>
            <a:prstGeom prst="rect">
              <a:avLst/>
            </a:prstGeom>
            <a:noFill/>
          </p:spPr>
          <p:txBody>
            <a:bodyPr wrap="none" rtlCol="0">
              <a:spAutoFit/>
            </a:bodyPr>
            <a:lstStyle/>
            <a:p>
              <a:r>
                <a:rPr lang="fr-FR" sz="3200" b="1" dirty="0">
                  <a:latin typeface="Arial" panose="020B0604020202020204" pitchFamily="34" charset="0"/>
                  <a:cs typeface="Arial" panose="020B0604020202020204" pitchFamily="34" charset="0"/>
                </a:rPr>
                <a:t>C4</a:t>
              </a:r>
            </a:p>
          </p:txBody>
        </p:sp>
      </p:grpSp>
      <p:pic>
        <p:nvPicPr>
          <p:cNvPr id="115" name="Image 114">
            <a:extLst>
              <a:ext uri="{FF2B5EF4-FFF2-40B4-BE49-F238E27FC236}">
                <a16:creationId xmlns:a16="http://schemas.microsoft.com/office/drawing/2014/main" id="{634CEE13-0D51-40DC-ACC3-C4AC5D072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124" y="8016205"/>
            <a:ext cx="8418170" cy="5245625"/>
          </a:xfrm>
          <a:prstGeom prst="rect">
            <a:avLst/>
          </a:prstGeom>
        </p:spPr>
      </p:pic>
      <p:cxnSp>
        <p:nvCxnSpPr>
          <p:cNvPr id="229" name="Connecteur droit 228">
            <a:extLst>
              <a:ext uri="{FF2B5EF4-FFF2-40B4-BE49-F238E27FC236}">
                <a16:creationId xmlns:a16="http://schemas.microsoft.com/office/drawing/2014/main" id="{A2E04EF1-B7C9-4343-9DBD-475156EF8335}"/>
              </a:ext>
            </a:extLst>
          </p:cNvPr>
          <p:cNvCxnSpPr>
            <a:cxnSpLocks/>
          </p:cNvCxnSpPr>
          <p:nvPr/>
        </p:nvCxnSpPr>
        <p:spPr>
          <a:xfrm flipH="1" flipV="1">
            <a:off x="5176839" y="10510427"/>
            <a:ext cx="826292" cy="2826954"/>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44" name="Connecteur droit 243">
            <a:extLst>
              <a:ext uri="{FF2B5EF4-FFF2-40B4-BE49-F238E27FC236}">
                <a16:creationId xmlns:a16="http://schemas.microsoft.com/office/drawing/2014/main" id="{155C3B4B-97DF-45B0-96EF-CC57216AA08F}"/>
              </a:ext>
            </a:extLst>
          </p:cNvPr>
          <p:cNvCxnSpPr>
            <a:cxnSpLocks/>
          </p:cNvCxnSpPr>
          <p:nvPr/>
        </p:nvCxnSpPr>
        <p:spPr>
          <a:xfrm flipH="1">
            <a:off x="6407150" y="9594850"/>
            <a:ext cx="3225800" cy="528158"/>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92" name="ZoneTexte 91">
            <a:extLst>
              <a:ext uri="{FF2B5EF4-FFF2-40B4-BE49-F238E27FC236}">
                <a16:creationId xmlns:a16="http://schemas.microsoft.com/office/drawing/2014/main" id="{3D9FD437-D139-4826-BFD4-E0B9261B1C54}"/>
              </a:ext>
            </a:extLst>
          </p:cNvPr>
          <p:cNvSpPr txBox="1"/>
          <p:nvPr/>
        </p:nvSpPr>
        <p:spPr>
          <a:xfrm>
            <a:off x="9196493" y="11143189"/>
            <a:ext cx="444352" cy="523220"/>
          </a:xfrm>
          <a:prstGeom prst="rect">
            <a:avLst/>
          </a:prstGeom>
          <a:noFill/>
        </p:spPr>
        <p:txBody>
          <a:bodyPr wrap="none" rtlCol="0">
            <a:spAutoFit/>
          </a:bodyPr>
          <a:lstStyle/>
          <a:p>
            <a:r>
              <a:rPr lang="fr-FR" sz="2800" dirty="0">
                <a:solidFill>
                  <a:schemeClr val="bg1"/>
                </a:solidFill>
                <a:latin typeface="Arial" panose="020B0604020202020204" pitchFamily="34" charset="0"/>
                <a:cs typeface="Arial" panose="020B0604020202020204" pitchFamily="34" charset="0"/>
              </a:rPr>
              <a:t>D</a:t>
            </a:r>
          </a:p>
        </p:txBody>
      </p:sp>
      <p:sp>
        <p:nvSpPr>
          <p:cNvPr id="246" name="ZoneTexte 245">
            <a:extLst>
              <a:ext uri="{FF2B5EF4-FFF2-40B4-BE49-F238E27FC236}">
                <a16:creationId xmlns:a16="http://schemas.microsoft.com/office/drawing/2014/main" id="{D2FCF335-54D8-46CC-B64E-0DC22845A40B}"/>
              </a:ext>
            </a:extLst>
          </p:cNvPr>
          <p:cNvSpPr txBox="1"/>
          <p:nvPr/>
        </p:nvSpPr>
        <p:spPr>
          <a:xfrm>
            <a:off x="5285506" y="15086285"/>
            <a:ext cx="423514" cy="523220"/>
          </a:xfrm>
          <a:prstGeom prst="rect">
            <a:avLst/>
          </a:prstGeom>
          <a:noFill/>
        </p:spPr>
        <p:txBody>
          <a:bodyPr wrap="none" rtlCol="0">
            <a:spAutoFit/>
          </a:bodyPr>
          <a:lstStyle/>
          <a:p>
            <a:r>
              <a:rPr lang="fr-FR" sz="2800" dirty="0">
                <a:solidFill>
                  <a:schemeClr val="bg1"/>
                </a:solidFill>
                <a:latin typeface="Arial" panose="020B0604020202020204" pitchFamily="34" charset="0"/>
                <a:cs typeface="Arial" panose="020B0604020202020204" pitchFamily="34" charset="0"/>
              </a:rPr>
              <a:t>E</a:t>
            </a:r>
          </a:p>
        </p:txBody>
      </p:sp>
      <p:sp>
        <p:nvSpPr>
          <p:cNvPr id="98" name="ZoneTexte 97">
            <a:extLst>
              <a:ext uri="{FF2B5EF4-FFF2-40B4-BE49-F238E27FC236}">
                <a16:creationId xmlns:a16="http://schemas.microsoft.com/office/drawing/2014/main" id="{498B3970-7063-4469-B570-B29EF168BA69}"/>
              </a:ext>
            </a:extLst>
          </p:cNvPr>
          <p:cNvSpPr txBox="1"/>
          <p:nvPr/>
        </p:nvSpPr>
        <p:spPr>
          <a:xfrm>
            <a:off x="3230485" y="13695439"/>
            <a:ext cx="1686680" cy="584775"/>
          </a:xfrm>
          <a:prstGeom prst="rect">
            <a:avLst/>
          </a:prstGeom>
          <a:noFill/>
        </p:spPr>
        <p:txBody>
          <a:bodyPr wrap="none" rtlCol="0">
            <a:spAutoFit/>
          </a:bodyPr>
          <a:lstStyle/>
          <a:p>
            <a:r>
              <a:rPr lang="fr-FR" sz="3200" i="1" dirty="0">
                <a:latin typeface="Arial" panose="020B0604020202020204" pitchFamily="34" charset="0"/>
                <a:cs typeface="Arial" panose="020B0604020202020204" pitchFamily="34" charset="0"/>
              </a:rPr>
              <a:t>Figure 1</a:t>
            </a:r>
          </a:p>
        </p:txBody>
      </p:sp>
      <p:grpSp>
        <p:nvGrpSpPr>
          <p:cNvPr id="1049" name="Groupe 1048">
            <a:extLst>
              <a:ext uri="{FF2B5EF4-FFF2-40B4-BE49-F238E27FC236}">
                <a16:creationId xmlns:a16="http://schemas.microsoft.com/office/drawing/2014/main" id="{A8D49185-D278-4C69-AC90-BAB5D8874090}"/>
              </a:ext>
            </a:extLst>
          </p:cNvPr>
          <p:cNvGrpSpPr/>
          <p:nvPr/>
        </p:nvGrpSpPr>
        <p:grpSpPr>
          <a:xfrm>
            <a:off x="19622181" y="11309169"/>
            <a:ext cx="9959084" cy="8668508"/>
            <a:chOff x="19622181" y="11631897"/>
            <a:chExt cx="9959084" cy="8668508"/>
          </a:xfrm>
        </p:grpSpPr>
        <p:grpSp>
          <p:nvGrpSpPr>
            <p:cNvPr id="238" name="Groupe 237">
              <a:extLst>
                <a:ext uri="{FF2B5EF4-FFF2-40B4-BE49-F238E27FC236}">
                  <a16:creationId xmlns:a16="http://schemas.microsoft.com/office/drawing/2014/main" id="{886E56C7-3E90-4B41-899B-D5C8957123CD}"/>
                </a:ext>
              </a:extLst>
            </p:cNvPr>
            <p:cNvGrpSpPr/>
            <p:nvPr/>
          </p:nvGrpSpPr>
          <p:grpSpPr>
            <a:xfrm>
              <a:off x="19625290" y="11631897"/>
              <a:ext cx="9955975" cy="4046793"/>
              <a:chOff x="4570502" y="10401019"/>
              <a:chExt cx="9955975" cy="4046793"/>
            </a:xfrm>
          </p:grpSpPr>
          <p:pic>
            <p:nvPicPr>
              <p:cNvPr id="225" name="Image 224">
                <a:extLst>
                  <a:ext uri="{FF2B5EF4-FFF2-40B4-BE49-F238E27FC236}">
                    <a16:creationId xmlns:a16="http://schemas.microsoft.com/office/drawing/2014/main" id="{754B696B-C0F8-49AB-83A9-B24929EAD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7550" y="10614198"/>
                <a:ext cx="4842904" cy="3632178"/>
              </a:xfrm>
              <a:prstGeom prst="rect">
                <a:avLst/>
              </a:prstGeom>
              <a:ln>
                <a:solidFill>
                  <a:schemeClr val="accent1"/>
                </a:solidFill>
              </a:ln>
            </p:spPr>
          </p:pic>
          <p:pic>
            <p:nvPicPr>
              <p:cNvPr id="138" name="Image 137">
                <a:extLst>
                  <a:ext uri="{FF2B5EF4-FFF2-40B4-BE49-F238E27FC236}">
                    <a16:creationId xmlns:a16="http://schemas.microsoft.com/office/drawing/2014/main" id="{33F89C92-0133-4E65-832A-4190522FBE1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7000"/>
                        </a14:imgEffect>
                      </a14:imgLayer>
                    </a14:imgProps>
                  </a:ext>
                  <a:ext uri="{28A0092B-C50C-407E-A947-70E740481C1C}">
                    <a14:useLocalDpi xmlns:a14="http://schemas.microsoft.com/office/drawing/2010/main" val="0"/>
                  </a:ext>
                </a:extLst>
              </a:blip>
              <a:stretch>
                <a:fillRect/>
              </a:stretch>
            </p:blipFill>
            <p:spPr>
              <a:xfrm rot="5400000">
                <a:off x="11823319" y="11427605"/>
                <a:ext cx="3089323" cy="2316992"/>
              </a:xfrm>
              <a:prstGeom prst="rect">
                <a:avLst/>
              </a:prstGeom>
              <a:ln>
                <a:solidFill>
                  <a:schemeClr val="accent1"/>
                </a:solidFill>
              </a:ln>
            </p:spPr>
          </p:pic>
          <p:sp>
            <p:nvSpPr>
              <p:cNvPr id="273" name="ZoneTexte 272">
                <a:extLst>
                  <a:ext uri="{FF2B5EF4-FFF2-40B4-BE49-F238E27FC236}">
                    <a16:creationId xmlns:a16="http://schemas.microsoft.com/office/drawing/2014/main" id="{828FA704-311D-4016-B167-2107171716F5}"/>
                  </a:ext>
                </a:extLst>
              </p:cNvPr>
              <p:cNvSpPr txBox="1"/>
              <p:nvPr/>
            </p:nvSpPr>
            <p:spPr>
              <a:xfrm rot="16200000" flipH="1">
                <a:off x="13123705" y="12295229"/>
                <a:ext cx="2135135" cy="584775"/>
              </a:xfrm>
              <a:prstGeom prst="rect">
                <a:avLst/>
              </a:prstGeom>
              <a:noFill/>
            </p:spPr>
            <p:txBody>
              <a:bodyPr wrap="square" rtlCol="0">
                <a:spAutoFit/>
              </a:bodyPr>
              <a:lstStyle/>
              <a:p>
                <a:r>
                  <a:rPr lang="fr-FR" sz="3200" b="1" dirty="0" err="1">
                    <a:solidFill>
                      <a:schemeClr val="bg1"/>
                    </a:solidFill>
                    <a:latin typeface="Arial" panose="020B0604020202020204" pitchFamily="34" charset="0"/>
                    <a:cs typeface="Arial" panose="020B0604020202020204" pitchFamily="34" charset="0"/>
                  </a:rPr>
                  <a:t>Core</a:t>
                </a:r>
                <a:r>
                  <a:rPr lang="fr-FR" sz="3200" b="1" dirty="0">
                    <a:solidFill>
                      <a:schemeClr val="bg1"/>
                    </a:solidFill>
                    <a:latin typeface="Arial" panose="020B0604020202020204" pitchFamily="34" charset="0"/>
                    <a:cs typeface="Arial" panose="020B0604020202020204" pitchFamily="34" charset="0"/>
                  </a:rPr>
                  <a:t> C1</a:t>
                </a:r>
              </a:p>
            </p:txBody>
          </p:sp>
          <p:grpSp>
            <p:nvGrpSpPr>
              <p:cNvPr id="233" name="Groupe 232">
                <a:extLst>
                  <a:ext uri="{FF2B5EF4-FFF2-40B4-BE49-F238E27FC236}">
                    <a16:creationId xmlns:a16="http://schemas.microsoft.com/office/drawing/2014/main" id="{ED37969C-2726-48AB-A692-CED280E50B38}"/>
                  </a:ext>
                </a:extLst>
              </p:cNvPr>
              <p:cNvGrpSpPr/>
              <p:nvPr/>
            </p:nvGrpSpPr>
            <p:grpSpPr>
              <a:xfrm>
                <a:off x="4570502" y="12331426"/>
                <a:ext cx="2816022" cy="2116386"/>
                <a:chOff x="4168953" y="10880733"/>
                <a:chExt cx="2816022" cy="2116386"/>
              </a:xfrm>
            </p:grpSpPr>
            <p:pic>
              <p:nvPicPr>
                <p:cNvPr id="136" name="Image 135">
                  <a:extLst>
                    <a:ext uri="{FF2B5EF4-FFF2-40B4-BE49-F238E27FC236}">
                      <a16:creationId xmlns:a16="http://schemas.microsoft.com/office/drawing/2014/main" id="{2B6DF57C-8106-45C9-A5D5-EF20BFB7E03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9000"/>
                          </a14:imgEffect>
                        </a14:imgLayer>
                      </a14:imgProps>
                    </a:ext>
                    <a:ext uri="{28A0092B-C50C-407E-A947-70E740481C1C}">
                      <a14:useLocalDpi xmlns:a14="http://schemas.microsoft.com/office/drawing/2010/main" val="0"/>
                    </a:ext>
                  </a:extLst>
                </a:blip>
                <a:stretch>
                  <a:fillRect/>
                </a:stretch>
              </p:blipFill>
              <p:spPr>
                <a:xfrm>
                  <a:off x="4168953" y="10885102"/>
                  <a:ext cx="2816022" cy="2112017"/>
                </a:xfrm>
                <a:prstGeom prst="rect">
                  <a:avLst/>
                </a:prstGeom>
                <a:ln>
                  <a:solidFill>
                    <a:schemeClr val="accent1"/>
                  </a:solidFill>
                </a:ln>
              </p:spPr>
            </p:pic>
            <p:sp>
              <p:nvSpPr>
                <p:cNvPr id="167" name="ZoneTexte 166">
                  <a:extLst>
                    <a:ext uri="{FF2B5EF4-FFF2-40B4-BE49-F238E27FC236}">
                      <a16:creationId xmlns:a16="http://schemas.microsoft.com/office/drawing/2014/main" id="{91331AC6-1DBE-4D92-A9DB-A8FA7B5A414C}"/>
                    </a:ext>
                  </a:extLst>
                </p:cNvPr>
                <p:cNvSpPr txBox="1"/>
                <p:nvPr/>
              </p:nvSpPr>
              <p:spPr>
                <a:xfrm>
                  <a:off x="4237856" y="10880733"/>
                  <a:ext cx="2492990" cy="646331"/>
                </a:xfrm>
                <a:prstGeom prst="rect">
                  <a:avLst/>
                </a:prstGeom>
                <a:noFill/>
              </p:spPr>
              <p:txBody>
                <a:bodyPr wrap="none" rtlCol="0">
                  <a:spAutoFit/>
                </a:bodyPr>
                <a:lstStyle/>
                <a:p>
                  <a:pPr algn="ctr"/>
                  <a:r>
                    <a:rPr lang="fr-FR" dirty="0">
                      <a:latin typeface="Arial" panose="020B0604020202020204" pitchFamily="34" charset="0"/>
                      <a:cs typeface="Arial" panose="020B0604020202020204" pitchFamily="34" charset="0"/>
                    </a:rPr>
                    <a:t>Salt </a:t>
                  </a:r>
                  <a:r>
                    <a:rPr lang="fr-FR" dirty="0" err="1">
                      <a:latin typeface="Arial" panose="020B0604020202020204" pitchFamily="34" charset="0"/>
                      <a:cs typeface="Arial" panose="020B0604020202020204" pitchFamily="34" charset="0"/>
                    </a:rPr>
                    <a:t>marsh</a:t>
                  </a:r>
                  <a:r>
                    <a:rPr lang="fr-FR" dirty="0">
                      <a:latin typeface="Arial" panose="020B0604020202020204" pitchFamily="34" charset="0"/>
                      <a:cs typeface="Arial" panose="020B0604020202020204" pitchFamily="34" charset="0"/>
                    </a:rPr>
                    <a:t> succession</a:t>
                  </a:r>
                </a:p>
                <a:p>
                  <a:pPr algn="ctr"/>
                  <a:r>
                    <a:rPr lang="fr-FR" dirty="0" err="1">
                      <a:latin typeface="Arial" panose="020B0604020202020204" pitchFamily="34" charset="0"/>
                      <a:cs typeface="Arial" panose="020B0604020202020204" pitchFamily="34" charset="0"/>
                    </a:rPr>
                    <a:t>with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annual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rhythmites</a:t>
                  </a:r>
                  <a:endParaRPr lang="fr-FR" dirty="0">
                    <a:latin typeface="Arial" panose="020B0604020202020204" pitchFamily="34" charset="0"/>
                    <a:cs typeface="Arial" panose="020B0604020202020204" pitchFamily="34" charset="0"/>
                  </a:endParaRPr>
                </a:p>
              </p:txBody>
            </p:sp>
          </p:grpSp>
          <p:pic>
            <p:nvPicPr>
              <p:cNvPr id="132" name="Image 131">
                <a:extLst>
                  <a:ext uri="{FF2B5EF4-FFF2-40B4-BE49-F238E27FC236}">
                    <a16:creationId xmlns:a16="http://schemas.microsoft.com/office/drawing/2014/main" id="{BDFF654E-4901-48C9-8D04-E863C8A9491D}"/>
                  </a:ext>
                </a:extLst>
              </p:cNvPr>
              <p:cNvPicPr>
                <a:picLocks noChangeAspect="1"/>
              </p:cNvPicPr>
              <p:nvPr/>
            </p:nvPicPr>
            <p:blipFill rotWithShape="1">
              <a:blip r:embed="rId12">
                <a:extLst>
                  <a:ext uri="{28A0092B-C50C-407E-A947-70E740481C1C}">
                    <a14:useLocalDpi xmlns:a14="http://schemas.microsoft.com/office/drawing/2010/main" val="0"/>
                  </a:ext>
                </a:extLst>
              </a:blip>
              <a:srcRect b="12635"/>
              <a:stretch/>
            </p:blipFill>
            <p:spPr>
              <a:xfrm rot="5400000">
                <a:off x="9266325" y="11072956"/>
                <a:ext cx="3898017" cy="2554143"/>
              </a:xfrm>
              <a:prstGeom prst="rect">
                <a:avLst/>
              </a:prstGeom>
              <a:ln>
                <a:solidFill>
                  <a:schemeClr val="accent1"/>
                </a:solidFill>
              </a:ln>
            </p:spPr>
          </p:pic>
          <p:sp>
            <p:nvSpPr>
              <p:cNvPr id="280" name="ZoneTexte 279">
                <a:extLst>
                  <a:ext uri="{FF2B5EF4-FFF2-40B4-BE49-F238E27FC236}">
                    <a16:creationId xmlns:a16="http://schemas.microsoft.com/office/drawing/2014/main" id="{FAAF934F-8276-4FE7-A8D4-F0AC7A04DCB3}"/>
                  </a:ext>
                </a:extLst>
              </p:cNvPr>
              <p:cNvSpPr txBox="1"/>
              <p:nvPr/>
            </p:nvSpPr>
            <p:spPr>
              <a:xfrm>
                <a:off x="10820153" y="13636253"/>
                <a:ext cx="1672253" cy="646331"/>
              </a:xfrm>
              <a:prstGeom prst="rect">
                <a:avLst/>
              </a:prstGeom>
              <a:noFill/>
            </p:spPr>
            <p:txBody>
              <a:bodyPr wrap="none" rtlCol="0">
                <a:spAutoFit/>
              </a:bodyPr>
              <a:lstStyle/>
              <a:p>
                <a:pPr algn="r"/>
                <a:r>
                  <a:rPr lang="fr-FR" dirty="0" err="1">
                    <a:solidFill>
                      <a:schemeClr val="bg1"/>
                    </a:solidFill>
                    <a:latin typeface="Arial" panose="020B0604020202020204" pitchFamily="34" charset="0"/>
                    <a:cs typeface="Arial" panose="020B0604020202020204" pitchFamily="34" charset="0"/>
                  </a:rPr>
                  <a:t>Upper</a:t>
                </a:r>
                <a:r>
                  <a:rPr lang="fr-FR" dirty="0">
                    <a:solidFill>
                      <a:schemeClr val="bg1"/>
                    </a:solidFill>
                    <a:latin typeface="Arial" panose="020B0604020202020204" pitchFamily="34" charset="0"/>
                    <a:cs typeface="Arial" panose="020B0604020202020204" pitchFamily="34" charset="0"/>
                  </a:rPr>
                  <a:t> tidal flat</a:t>
                </a:r>
              </a:p>
              <a:p>
                <a:pPr algn="r"/>
                <a:r>
                  <a:rPr lang="fr-FR" dirty="0">
                    <a:solidFill>
                      <a:schemeClr val="bg1"/>
                    </a:solidFill>
                    <a:latin typeface="Arial" panose="020B0604020202020204" pitchFamily="34" charset="0"/>
                    <a:cs typeface="Arial" panose="020B0604020202020204" pitchFamily="34" charset="0"/>
                  </a:rPr>
                  <a:t>succession</a:t>
                </a:r>
              </a:p>
            </p:txBody>
          </p:sp>
          <p:cxnSp>
            <p:nvCxnSpPr>
              <p:cNvPr id="211" name="Connecteur droit 210">
                <a:extLst>
                  <a:ext uri="{FF2B5EF4-FFF2-40B4-BE49-F238E27FC236}">
                    <a16:creationId xmlns:a16="http://schemas.microsoft.com/office/drawing/2014/main" id="{31030CA5-7FAB-4317-80EA-651EC4415A00}"/>
                  </a:ext>
                </a:extLst>
              </p:cNvPr>
              <p:cNvCxnSpPr>
                <a:cxnSpLocks/>
              </p:cNvCxnSpPr>
              <p:nvPr/>
            </p:nvCxnSpPr>
            <p:spPr>
              <a:xfrm flipV="1">
                <a:off x="9746655" y="12242039"/>
                <a:ext cx="1146903" cy="144490"/>
              </a:xfrm>
              <a:prstGeom prst="line">
                <a:avLst/>
              </a:prstGeom>
              <a:ln w="38100">
                <a:solidFill>
                  <a:srgbClr val="FF0000"/>
                </a:solidFill>
                <a:headEnd type="arrow"/>
              </a:ln>
            </p:spPr>
            <p:style>
              <a:lnRef idx="1">
                <a:schemeClr val="accent1"/>
              </a:lnRef>
              <a:fillRef idx="0">
                <a:schemeClr val="accent1"/>
              </a:fillRef>
              <a:effectRef idx="0">
                <a:schemeClr val="accent1"/>
              </a:effectRef>
              <a:fontRef idx="minor">
                <a:schemeClr val="tx1"/>
              </a:fontRef>
            </p:style>
          </p:cxnSp>
          <p:cxnSp>
            <p:nvCxnSpPr>
              <p:cNvPr id="217" name="Connecteur droit 216">
                <a:extLst>
                  <a:ext uri="{FF2B5EF4-FFF2-40B4-BE49-F238E27FC236}">
                    <a16:creationId xmlns:a16="http://schemas.microsoft.com/office/drawing/2014/main" id="{6FDE03B5-CA55-4302-A74F-FF596AFB6318}"/>
                  </a:ext>
                </a:extLst>
              </p:cNvPr>
              <p:cNvCxnSpPr>
                <a:cxnSpLocks/>
              </p:cNvCxnSpPr>
              <p:nvPr/>
            </p:nvCxnSpPr>
            <p:spPr>
              <a:xfrm>
                <a:off x="6908252" y="11966138"/>
                <a:ext cx="318490" cy="1113538"/>
              </a:xfrm>
              <a:prstGeom prst="line">
                <a:avLst/>
              </a:prstGeom>
              <a:ln w="38100">
                <a:solidFill>
                  <a:srgbClr val="FF0000"/>
                </a:solidFill>
                <a:headEnd type="arrow"/>
              </a:ln>
            </p:spPr>
            <p:style>
              <a:lnRef idx="1">
                <a:schemeClr val="accent1"/>
              </a:lnRef>
              <a:fillRef idx="0">
                <a:schemeClr val="accent1"/>
              </a:fillRef>
              <a:effectRef idx="0">
                <a:schemeClr val="accent1"/>
              </a:effectRef>
              <a:fontRef idx="minor">
                <a:schemeClr val="tx1"/>
              </a:fontRef>
            </p:style>
          </p:cxnSp>
        </p:grpSp>
        <p:grpSp>
          <p:nvGrpSpPr>
            <p:cNvPr id="253" name="Groupe 252">
              <a:extLst>
                <a:ext uri="{FF2B5EF4-FFF2-40B4-BE49-F238E27FC236}">
                  <a16:creationId xmlns:a16="http://schemas.microsoft.com/office/drawing/2014/main" id="{59564319-CAC9-4D16-84D1-3202D37D637F}"/>
                </a:ext>
              </a:extLst>
            </p:cNvPr>
            <p:cNvGrpSpPr/>
            <p:nvPr/>
          </p:nvGrpSpPr>
          <p:grpSpPr>
            <a:xfrm>
              <a:off x="19622181" y="15665284"/>
              <a:ext cx="9921243" cy="4635121"/>
              <a:chOff x="19183227" y="10652633"/>
              <a:chExt cx="9921243" cy="4635121"/>
            </a:xfrm>
          </p:grpSpPr>
          <p:pic>
            <p:nvPicPr>
              <p:cNvPr id="140" name="Image 139">
                <a:extLst>
                  <a:ext uri="{FF2B5EF4-FFF2-40B4-BE49-F238E27FC236}">
                    <a16:creationId xmlns:a16="http://schemas.microsoft.com/office/drawing/2014/main" id="{EFB2F5C8-98C1-4F16-A711-2A0DA231259A}"/>
                  </a:ext>
                </a:extLst>
              </p:cNvPr>
              <p:cNvPicPr>
                <a:picLocks noChangeAspect="1"/>
              </p:cNvPicPr>
              <p:nvPr/>
            </p:nvPicPr>
            <p:blipFill rotWithShape="1">
              <a:blip r:embed="rId13">
                <a:extLst>
                  <a:ext uri="{28A0092B-C50C-407E-A947-70E740481C1C}">
                    <a14:useLocalDpi xmlns:a14="http://schemas.microsoft.com/office/drawing/2010/main" val="0"/>
                  </a:ext>
                </a:extLst>
              </a:blip>
              <a:srcRect b="11287"/>
              <a:stretch/>
            </p:blipFill>
            <p:spPr>
              <a:xfrm>
                <a:off x="21103694" y="10757888"/>
                <a:ext cx="6052715" cy="4027174"/>
              </a:xfrm>
              <a:prstGeom prst="rect">
                <a:avLst/>
              </a:prstGeom>
              <a:ln>
                <a:solidFill>
                  <a:schemeClr val="accent1"/>
                </a:solidFill>
              </a:ln>
            </p:spPr>
          </p:pic>
          <p:grpSp>
            <p:nvGrpSpPr>
              <p:cNvPr id="232" name="Groupe 231">
                <a:extLst>
                  <a:ext uri="{FF2B5EF4-FFF2-40B4-BE49-F238E27FC236}">
                    <a16:creationId xmlns:a16="http://schemas.microsoft.com/office/drawing/2014/main" id="{29C95387-6507-428C-9DA7-1DE9BF87DCA6}"/>
                  </a:ext>
                </a:extLst>
              </p:cNvPr>
              <p:cNvGrpSpPr/>
              <p:nvPr/>
            </p:nvGrpSpPr>
            <p:grpSpPr>
              <a:xfrm>
                <a:off x="25837345" y="10652633"/>
                <a:ext cx="3267125" cy="4356167"/>
                <a:chOff x="25712008" y="9797236"/>
                <a:chExt cx="3267125" cy="4356167"/>
              </a:xfrm>
            </p:grpSpPr>
            <p:pic>
              <p:nvPicPr>
                <p:cNvPr id="296" name="Image 295">
                  <a:extLst>
                    <a:ext uri="{FF2B5EF4-FFF2-40B4-BE49-F238E27FC236}">
                      <a16:creationId xmlns:a16="http://schemas.microsoft.com/office/drawing/2014/main" id="{45D2A907-62C7-429A-A123-4CFEB2E344E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15000"/>
                          </a14:imgEffect>
                        </a14:imgLayer>
                      </a14:imgProps>
                    </a:ext>
                    <a:ext uri="{28A0092B-C50C-407E-A947-70E740481C1C}">
                      <a14:useLocalDpi xmlns:a14="http://schemas.microsoft.com/office/drawing/2010/main" val="0"/>
                    </a:ext>
                  </a:extLst>
                </a:blip>
                <a:stretch>
                  <a:fillRect/>
                </a:stretch>
              </p:blipFill>
              <p:spPr>
                <a:xfrm rot="5400000">
                  <a:off x="25167487" y="10341757"/>
                  <a:ext cx="4356167" cy="3267125"/>
                </a:xfrm>
                <a:prstGeom prst="rect">
                  <a:avLst/>
                </a:prstGeom>
                <a:ln>
                  <a:solidFill>
                    <a:schemeClr val="accent1"/>
                  </a:solidFill>
                </a:ln>
              </p:spPr>
            </p:pic>
            <p:sp>
              <p:nvSpPr>
                <p:cNvPr id="300" name="ZoneTexte 299">
                  <a:extLst>
                    <a:ext uri="{FF2B5EF4-FFF2-40B4-BE49-F238E27FC236}">
                      <a16:creationId xmlns:a16="http://schemas.microsoft.com/office/drawing/2014/main" id="{C7508F10-E765-4341-8095-4CC625A700F3}"/>
                    </a:ext>
                  </a:extLst>
                </p:cNvPr>
                <p:cNvSpPr txBox="1"/>
                <p:nvPr/>
              </p:nvSpPr>
              <p:spPr>
                <a:xfrm rot="16200000" flipH="1">
                  <a:off x="27574956" y="11526558"/>
                  <a:ext cx="2135135" cy="584775"/>
                </a:xfrm>
                <a:prstGeom prst="rect">
                  <a:avLst/>
                </a:prstGeom>
                <a:noFill/>
              </p:spPr>
              <p:txBody>
                <a:bodyPr wrap="square" rtlCol="0">
                  <a:spAutoFit/>
                </a:bodyPr>
                <a:lstStyle/>
                <a:p>
                  <a:r>
                    <a:rPr lang="fr-FR" sz="3200" b="1" dirty="0" err="1">
                      <a:solidFill>
                        <a:schemeClr val="bg1"/>
                      </a:solidFill>
                      <a:latin typeface="Arial" panose="020B0604020202020204" pitchFamily="34" charset="0"/>
                      <a:cs typeface="Arial" panose="020B0604020202020204" pitchFamily="34" charset="0"/>
                    </a:rPr>
                    <a:t>Core</a:t>
                  </a:r>
                  <a:r>
                    <a:rPr lang="fr-FR" sz="3200" b="1" dirty="0">
                      <a:solidFill>
                        <a:schemeClr val="bg1"/>
                      </a:solidFill>
                      <a:latin typeface="Arial" panose="020B0604020202020204" pitchFamily="34" charset="0"/>
                      <a:cs typeface="Arial" panose="020B0604020202020204" pitchFamily="34" charset="0"/>
                    </a:rPr>
                    <a:t> C4</a:t>
                  </a:r>
                </a:p>
              </p:txBody>
            </p:sp>
          </p:grpSp>
          <p:pic>
            <p:nvPicPr>
              <p:cNvPr id="228" name="Image 227">
                <a:extLst>
                  <a:ext uri="{FF2B5EF4-FFF2-40B4-BE49-F238E27FC236}">
                    <a16:creationId xmlns:a16="http://schemas.microsoft.com/office/drawing/2014/main" id="{F7220F5B-AA63-4A74-84AD-DDAD309B025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rcRect l="15197" t="20510" r="1"/>
              <a:stretch/>
            </p:blipFill>
            <p:spPr>
              <a:xfrm>
                <a:off x="19183227" y="12182829"/>
                <a:ext cx="3450735" cy="2425932"/>
              </a:xfrm>
              <a:prstGeom prst="rect">
                <a:avLst/>
              </a:prstGeom>
              <a:ln>
                <a:solidFill>
                  <a:schemeClr val="accent1"/>
                </a:solidFill>
              </a:ln>
            </p:spPr>
          </p:pic>
          <p:cxnSp>
            <p:nvCxnSpPr>
              <p:cNvPr id="240" name="Connecteur droit 239">
                <a:extLst>
                  <a:ext uri="{FF2B5EF4-FFF2-40B4-BE49-F238E27FC236}">
                    <a16:creationId xmlns:a16="http://schemas.microsoft.com/office/drawing/2014/main" id="{E76343D0-548F-44A7-BC57-C9A997BD4CD3}"/>
                  </a:ext>
                </a:extLst>
              </p:cNvPr>
              <p:cNvCxnSpPr>
                <a:cxnSpLocks/>
              </p:cNvCxnSpPr>
              <p:nvPr/>
            </p:nvCxnSpPr>
            <p:spPr>
              <a:xfrm flipV="1">
                <a:off x="23921691" y="12004008"/>
                <a:ext cx="2665303" cy="55468"/>
              </a:xfrm>
              <a:prstGeom prst="line">
                <a:avLst/>
              </a:prstGeom>
              <a:ln w="38100">
                <a:solidFill>
                  <a:srgbClr val="FF0000"/>
                </a:solidFill>
                <a:headEnd type="arrow"/>
              </a:ln>
            </p:spPr>
            <p:style>
              <a:lnRef idx="1">
                <a:schemeClr val="accent1"/>
              </a:lnRef>
              <a:fillRef idx="0">
                <a:schemeClr val="accent1"/>
              </a:fillRef>
              <a:effectRef idx="0">
                <a:schemeClr val="accent1"/>
              </a:effectRef>
              <a:fontRef idx="minor">
                <a:schemeClr val="tx1"/>
              </a:fontRef>
            </p:style>
          </p:cxnSp>
          <p:cxnSp>
            <p:nvCxnSpPr>
              <p:cNvPr id="318" name="Connecteur droit 317">
                <a:extLst>
                  <a:ext uri="{FF2B5EF4-FFF2-40B4-BE49-F238E27FC236}">
                    <a16:creationId xmlns:a16="http://schemas.microsoft.com/office/drawing/2014/main" id="{15913A79-32E7-4D67-A501-B5A506F2156A}"/>
                  </a:ext>
                </a:extLst>
              </p:cNvPr>
              <p:cNvCxnSpPr>
                <a:cxnSpLocks/>
              </p:cNvCxnSpPr>
              <p:nvPr/>
            </p:nvCxnSpPr>
            <p:spPr>
              <a:xfrm flipH="1">
                <a:off x="21166779" y="11576588"/>
                <a:ext cx="357307" cy="2075882"/>
              </a:xfrm>
              <a:prstGeom prst="line">
                <a:avLst/>
              </a:prstGeom>
              <a:ln w="38100">
                <a:solidFill>
                  <a:srgbClr val="FF0000"/>
                </a:solidFill>
                <a:headEnd type="arrow"/>
              </a:ln>
            </p:spPr>
            <p:style>
              <a:lnRef idx="1">
                <a:schemeClr val="accent1"/>
              </a:lnRef>
              <a:fillRef idx="0">
                <a:schemeClr val="accent1"/>
              </a:fillRef>
              <a:effectRef idx="0">
                <a:schemeClr val="accent1"/>
              </a:effectRef>
              <a:fontRef idx="minor">
                <a:schemeClr val="tx1"/>
              </a:fontRef>
            </p:style>
          </p:cxnSp>
          <p:sp>
            <p:nvSpPr>
              <p:cNvPr id="247" name="ZoneTexte 246">
                <a:extLst>
                  <a:ext uri="{FF2B5EF4-FFF2-40B4-BE49-F238E27FC236}">
                    <a16:creationId xmlns:a16="http://schemas.microsoft.com/office/drawing/2014/main" id="{BAEDA498-A420-4FEB-B880-39175A6BF056}"/>
                  </a:ext>
                </a:extLst>
              </p:cNvPr>
              <p:cNvSpPr txBox="1"/>
              <p:nvPr/>
            </p:nvSpPr>
            <p:spPr>
              <a:xfrm>
                <a:off x="20162934" y="13927852"/>
                <a:ext cx="2531462" cy="923330"/>
              </a:xfrm>
              <a:prstGeom prst="rect">
                <a:avLst/>
              </a:prstGeom>
              <a:noFill/>
            </p:spPr>
            <p:txBody>
              <a:bodyPr wrap="none" rtlCol="0">
                <a:spAutoFit/>
              </a:bodyPr>
              <a:lstStyle/>
              <a:p>
                <a:r>
                  <a:rPr lang="fr-FR" sz="1800" dirty="0">
                    <a:solidFill>
                      <a:schemeClr val="bg1"/>
                    </a:solidFill>
                    <a:latin typeface="Arial" panose="020B0604020202020204" pitchFamily="34" charset="0"/>
                    <a:cs typeface="Arial" panose="020B0604020202020204" pitchFamily="34" charset="0"/>
                  </a:rPr>
                  <a:t>Salt </a:t>
                </a:r>
                <a:r>
                  <a:rPr lang="fr-FR" sz="1800" dirty="0" err="1">
                    <a:solidFill>
                      <a:schemeClr val="bg1"/>
                    </a:solidFill>
                    <a:latin typeface="Arial" panose="020B0604020202020204" pitchFamily="34" charset="0"/>
                    <a:cs typeface="Arial" panose="020B0604020202020204" pitchFamily="34" charset="0"/>
                  </a:rPr>
                  <a:t>marsh</a:t>
                </a:r>
                <a:r>
                  <a:rPr lang="fr-FR" sz="1800" dirty="0">
                    <a:solidFill>
                      <a:schemeClr val="bg1"/>
                    </a:solidFill>
                    <a:latin typeface="Arial" panose="020B0604020202020204" pitchFamily="34" charset="0"/>
                    <a:cs typeface="Arial" panose="020B0604020202020204" pitchFamily="34" charset="0"/>
                  </a:rPr>
                  <a:t> succession</a:t>
                </a:r>
              </a:p>
              <a:p>
                <a:r>
                  <a:rPr lang="fr-FR" sz="1800" dirty="0" err="1">
                    <a:solidFill>
                      <a:schemeClr val="bg1"/>
                    </a:solidFill>
                    <a:latin typeface="Arial" panose="020B0604020202020204" pitchFamily="34" charset="0"/>
                    <a:cs typeface="Arial" panose="020B0604020202020204" pitchFamily="34" charset="0"/>
                  </a:rPr>
                  <a:t>with</a:t>
                </a:r>
                <a:r>
                  <a:rPr lang="fr-FR" sz="1800" dirty="0">
                    <a:solidFill>
                      <a:schemeClr val="bg1"/>
                    </a:solidFill>
                    <a:latin typeface="Arial" panose="020B0604020202020204" pitchFamily="34" charset="0"/>
                    <a:cs typeface="Arial" panose="020B0604020202020204" pitchFamily="34" charset="0"/>
                  </a:rPr>
                  <a:t> </a:t>
                </a:r>
                <a:r>
                  <a:rPr lang="fr-FR" sz="1800" dirty="0" err="1">
                    <a:solidFill>
                      <a:schemeClr val="bg1"/>
                    </a:solidFill>
                    <a:latin typeface="Arial" panose="020B0604020202020204" pitchFamily="34" charset="0"/>
                    <a:cs typeface="Arial" panose="020B0604020202020204" pitchFamily="34" charset="0"/>
                  </a:rPr>
                  <a:t>annual</a:t>
                </a:r>
                <a:r>
                  <a:rPr lang="fr-FR" sz="1800" dirty="0">
                    <a:solidFill>
                      <a:schemeClr val="bg1"/>
                    </a:solidFill>
                    <a:latin typeface="Arial" panose="020B0604020202020204" pitchFamily="34" charset="0"/>
                    <a:cs typeface="Arial" panose="020B0604020202020204" pitchFamily="34" charset="0"/>
                  </a:rPr>
                  <a:t> </a:t>
                </a:r>
                <a:r>
                  <a:rPr lang="fr-FR" sz="1800" dirty="0" err="1">
                    <a:solidFill>
                      <a:schemeClr val="bg1"/>
                    </a:solidFill>
                    <a:latin typeface="Arial" panose="020B0604020202020204" pitchFamily="34" charset="0"/>
                    <a:cs typeface="Arial" panose="020B0604020202020204" pitchFamily="34" charset="0"/>
                  </a:rPr>
                  <a:t>rhythmites</a:t>
                </a:r>
                <a:endParaRPr lang="fr-FR" sz="1800" dirty="0">
                  <a:solidFill>
                    <a:schemeClr val="bg1"/>
                  </a:solidFill>
                  <a:latin typeface="Arial" panose="020B0604020202020204" pitchFamily="34" charset="0"/>
                  <a:cs typeface="Arial" panose="020B0604020202020204" pitchFamily="34" charset="0"/>
                </a:endParaRPr>
              </a:p>
              <a:p>
                <a:endParaRPr lang="fr-FR" dirty="0"/>
              </a:p>
            </p:txBody>
          </p:sp>
          <p:sp>
            <p:nvSpPr>
              <p:cNvPr id="249" name="ZoneTexte 248">
                <a:extLst>
                  <a:ext uri="{FF2B5EF4-FFF2-40B4-BE49-F238E27FC236}">
                    <a16:creationId xmlns:a16="http://schemas.microsoft.com/office/drawing/2014/main" id="{4627DA52-BE30-4DE5-BB0F-BE9021543E73}"/>
                  </a:ext>
                </a:extLst>
              </p:cNvPr>
              <p:cNvSpPr txBox="1"/>
              <p:nvPr/>
            </p:nvSpPr>
            <p:spPr>
              <a:xfrm>
                <a:off x="27156409" y="13055600"/>
                <a:ext cx="184731" cy="369332"/>
              </a:xfrm>
              <a:prstGeom prst="rect">
                <a:avLst/>
              </a:prstGeom>
              <a:noFill/>
            </p:spPr>
            <p:txBody>
              <a:bodyPr wrap="none" rtlCol="0">
                <a:spAutoFit/>
              </a:bodyPr>
              <a:lstStyle/>
              <a:p>
                <a:endParaRPr lang="fr-FR" dirty="0"/>
              </a:p>
            </p:txBody>
          </p:sp>
          <p:sp>
            <p:nvSpPr>
              <p:cNvPr id="252" name="ZoneTexte 251">
                <a:extLst>
                  <a:ext uri="{FF2B5EF4-FFF2-40B4-BE49-F238E27FC236}">
                    <a16:creationId xmlns:a16="http://schemas.microsoft.com/office/drawing/2014/main" id="{391857DF-4713-4B10-A434-3DDE22D027D1}"/>
                  </a:ext>
                </a:extLst>
              </p:cNvPr>
              <p:cNvSpPr txBox="1"/>
              <p:nvPr/>
            </p:nvSpPr>
            <p:spPr>
              <a:xfrm>
                <a:off x="25836925" y="14364424"/>
                <a:ext cx="1672253" cy="923330"/>
              </a:xfrm>
              <a:prstGeom prst="rect">
                <a:avLst/>
              </a:prstGeom>
              <a:noFill/>
            </p:spPr>
            <p:txBody>
              <a:bodyPr wrap="none" rtlCol="0">
                <a:spAutoFit/>
              </a:bodyPr>
              <a:lstStyle/>
              <a:p>
                <a:r>
                  <a:rPr lang="fr-FR" sz="1800" dirty="0" err="1">
                    <a:solidFill>
                      <a:schemeClr val="bg1"/>
                    </a:solidFill>
                    <a:latin typeface="Arial" panose="020B0604020202020204" pitchFamily="34" charset="0"/>
                    <a:cs typeface="Arial" panose="020B0604020202020204" pitchFamily="34" charset="0"/>
                  </a:rPr>
                  <a:t>Upper</a:t>
                </a:r>
                <a:r>
                  <a:rPr lang="fr-FR" sz="1800" dirty="0">
                    <a:solidFill>
                      <a:schemeClr val="bg1"/>
                    </a:solidFill>
                    <a:latin typeface="Arial" panose="020B0604020202020204" pitchFamily="34" charset="0"/>
                    <a:cs typeface="Arial" panose="020B0604020202020204" pitchFamily="34" charset="0"/>
                  </a:rPr>
                  <a:t> tidal flat</a:t>
                </a:r>
              </a:p>
              <a:p>
                <a:r>
                  <a:rPr lang="fr-FR" sz="1800" dirty="0">
                    <a:solidFill>
                      <a:schemeClr val="bg1"/>
                    </a:solidFill>
                    <a:latin typeface="Arial" panose="020B0604020202020204" pitchFamily="34" charset="0"/>
                    <a:cs typeface="Arial" panose="020B0604020202020204" pitchFamily="34" charset="0"/>
                  </a:rPr>
                  <a:t>succession</a:t>
                </a:r>
              </a:p>
              <a:p>
                <a:endParaRPr lang="fr-FR" dirty="0"/>
              </a:p>
            </p:txBody>
          </p:sp>
        </p:grpSp>
        <p:sp>
          <p:nvSpPr>
            <p:cNvPr id="258" name="ZoneTexte 257">
              <a:extLst>
                <a:ext uri="{FF2B5EF4-FFF2-40B4-BE49-F238E27FC236}">
                  <a16:creationId xmlns:a16="http://schemas.microsoft.com/office/drawing/2014/main" id="{5F47C8E1-A54A-4070-8823-2D99AB952747}"/>
                </a:ext>
              </a:extLst>
            </p:cNvPr>
            <p:cNvSpPr txBox="1"/>
            <p:nvPr/>
          </p:nvSpPr>
          <p:spPr>
            <a:xfrm>
              <a:off x="19696218" y="16048395"/>
              <a:ext cx="1686680" cy="584775"/>
            </a:xfrm>
            <a:prstGeom prst="rect">
              <a:avLst/>
            </a:prstGeom>
            <a:noFill/>
          </p:spPr>
          <p:txBody>
            <a:bodyPr wrap="none" rtlCol="0">
              <a:spAutoFit/>
            </a:bodyPr>
            <a:lstStyle/>
            <a:p>
              <a:r>
                <a:rPr lang="fr-FR" sz="3200" i="1" dirty="0">
                  <a:latin typeface="Arial" panose="020B0604020202020204" pitchFamily="34" charset="0"/>
                  <a:cs typeface="Arial" panose="020B0604020202020204" pitchFamily="34" charset="0"/>
                </a:rPr>
                <a:t>Figure 2</a:t>
              </a:r>
            </a:p>
          </p:txBody>
        </p:sp>
      </p:grpSp>
      <p:sp>
        <p:nvSpPr>
          <p:cNvPr id="103" name="ZoneTexte 102">
            <a:extLst>
              <a:ext uri="{FF2B5EF4-FFF2-40B4-BE49-F238E27FC236}">
                <a16:creationId xmlns:a16="http://schemas.microsoft.com/office/drawing/2014/main" id="{70FB1E71-B751-46FA-814D-2DB2B62CE001}"/>
              </a:ext>
            </a:extLst>
          </p:cNvPr>
          <p:cNvSpPr txBox="1"/>
          <p:nvPr/>
        </p:nvSpPr>
        <p:spPr>
          <a:xfrm>
            <a:off x="544974" y="15765433"/>
            <a:ext cx="10027984" cy="6494085"/>
          </a:xfrm>
          <a:prstGeom prst="rect">
            <a:avLst/>
          </a:prstGeom>
          <a:noFill/>
        </p:spPr>
        <p:txBody>
          <a:bodyPr wrap="square" rtlCol="0">
            <a:spAutoFit/>
          </a:bodyPr>
          <a:lstStyle/>
          <a:p>
            <a:pPr algn="just"/>
            <a:r>
              <a:rPr lang="fr-FR" sz="3600" b="1" cap="small" dirty="0" err="1">
                <a:latin typeface="Arial" panose="020B0604020202020204" pitchFamily="34" charset="0"/>
                <a:cs typeface="Arial" panose="020B0604020202020204" pitchFamily="34" charset="0"/>
              </a:rPr>
              <a:t>Upper</a:t>
            </a:r>
            <a:r>
              <a:rPr lang="fr-FR" sz="3600" b="1" cap="small" dirty="0">
                <a:latin typeface="Arial" panose="020B0604020202020204" pitchFamily="34" charset="0"/>
                <a:cs typeface="Arial" panose="020B0604020202020204" pitchFamily="34" charset="0"/>
              </a:rPr>
              <a:t> intertidal </a:t>
            </a:r>
            <a:r>
              <a:rPr lang="fr-FR" sz="3600" b="1" cap="small" dirty="0" err="1">
                <a:latin typeface="Arial" panose="020B0604020202020204" pitchFamily="34" charset="0"/>
                <a:cs typeface="Arial" panose="020B0604020202020204" pitchFamily="34" charset="0"/>
              </a:rPr>
              <a:t>rhythmite</a:t>
            </a:r>
            <a:r>
              <a:rPr lang="fr-FR" sz="3600" b="1" cap="small" dirty="0">
                <a:latin typeface="Arial" panose="020B0604020202020204" pitchFamily="34" charset="0"/>
                <a:cs typeface="Arial" panose="020B0604020202020204" pitchFamily="34" charset="0"/>
              </a:rPr>
              <a:t> description</a:t>
            </a:r>
          </a:p>
          <a:p>
            <a:pPr algn="just"/>
            <a:r>
              <a:rPr lang="fr-FR" sz="3200" dirty="0" err="1">
                <a:latin typeface="Arial" panose="020B0604020202020204" pitchFamily="34" charset="0"/>
                <a:cs typeface="Arial" panose="020B0604020202020204" pitchFamily="34" charset="0"/>
              </a:rPr>
              <a:t>Cores</a:t>
            </a:r>
            <a:r>
              <a:rPr lang="fr-FR" sz="3200" dirty="0">
                <a:latin typeface="Arial" panose="020B0604020202020204" pitchFamily="34" charset="0"/>
                <a:cs typeface="Arial" panose="020B0604020202020204" pitchFamily="34" charset="0"/>
              </a:rPr>
              <a:t> C1 and C4 </a:t>
            </a:r>
            <a:r>
              <a:rPr lang="fr-FR" sz="3200" dirty="0" err="1">
                <a:latin typeface="Arial" panose="020B0604020202020204" pitchFamily="34" charset="0"/>
                <a:cs typeface="Arial" panose="020B0604020202020204" pitchFamily="34" charset="0"/>
              </a:rPr>
              <a:t>both</a:t>
            </a:r>
            <a:r>
              <a:rPr lang="fr-FR" sz="3200" dirty="0">
                <a:latin typeface="Arial" panose="020B0604020202020204" pitchFamily="34" charset="0"/>
                <a:cs typeface="Arial" panose="020B0604020202020204" pitchFamily="34" charset="0"/>
              </a:rPr>
              <a:t> show </a:t>
            </a:r>
            <a:r>
              <a:rPr lang="fr-FR" sz="3200" dirty="0" err="1">
                <a:latin typeface="Arial" panose="020B0604020202020204" pitchFamily="34" charset="0"/>
                <a:cs typeface="Arial" panose="020B0604020202020204" pitchFamily="34" charset="0"/>
              </a:rPr>
              <a:t>sand-dominated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beds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alternating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with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mud-dominated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beds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red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arrows</a:t>
            </a:r>
            <a:r>
              <a:rPr lang="fr-FR" sz="3200" dirty="0">
                <a:latin typeface="Arial" panose="020B0604020202020204" pitchFamily="34" charset="0"/>
                <a:cs typeface="Arial" panose="020B0604020202020204" pitchFamily="34" charset="0"/>
              </a:rPr>
              <a:t> on </a:t>
            </a:r>
            <a:r>
              <a:rPr lang="fr-FR" sz="3200" i="1" dirty="0">
                <a:latin typeface="Arial" panose="020B0604020202020204" pitchFamily="34" charset="0"/>
                <a:cs typeface="Arial" panose="020B0604020202020204" pitchFamily="34" charset="0"/>
              </a:rPr>
              <a:t>Fig. 3 &amp; 4</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Thickness</a:t>
            </a:r>
            <a:r>
              <a:rPr lang="fr-FR" sz="3200" dirty="0">
                <a:latin typeface="Arial" panose="020B0604020202020204" pitchFamily="34" charset="0"/>
                <a:cs typeface="Arial" panose="020B0604020202020204" pitchFamily="34" charset="0"/>
              </a:rPr>
              <a:t> of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-to-</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packages ranges </a:t>
            </a:r>
            <a:r>
              <a:rPr lang="fr-FR" sz="3200" dirty="0" err="1">
                <a:latin typeface="Arial" panose="020B0604020202020204" pitchFamily="34" charset="0"/>
                <a:cs typeface="Arial" panose="020B0604020202020204" pitchFamily="34" charset="0"/>
              </a:rPr>
              <a:t>from</a:t>
            </a:r>
            <a:r>
              <a:rPr lang="fr-FR" sz="3200" dirty="0">
                <a:latin typeface="Arial" panose="020B0604020202020204" pitchFamily="34" charset="0"/>
                <a:cs typeface="Arial" panose="020B0604020202020204" pitchFamily="34" charset="0"/>
              </a:rPr>
              <a:t> a few mm to a few cm.  </a:t>
            </a:r>
            <a:r>
              <a:rPr lang="fr-FR" sz="3200" dirty="0" err="1">
                <a:latin typeface="Arial" panose="020B0604020202020204" pitchFamily="34" charset="0"/>
                <a:cs typeface="Arial" panose="020B0604020202020204" pitchFamily="34" charset="0"/>
              </a:rPr>
              <a:t>Some</a:t>
            </a:r>
            <a:r>
              <a:rPr lang="fr-FR" sz="3200" dirty="0">
                <a:latin typeface="Arial" panose="020B0604020202020204" pitchFamily="34" charset="0"/>
                <a:cs typeface="Arial" panose="020B0604020202020204" pitchFamily="34" charset="0"/>
              </a:rPr>
              <a:t> of the packages </a:t>
            </a:r>
            <a:r>
              <a:rPr lang="fr-FR" sz="3200" dirty="0" err="1">
                <a:latin typeface="Arial" panose="020B0604020202020204" pitchFamily="34" charset="0"/>
                <a:cs typeface="Arial" panose="020B0604020202020204" pitchFamily="34" charset="0"/>
              </a:rPr>
              <a:t>clearly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contain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sand-mud</a:t>
            </a:r>
            <a:r>
              <a:rPr lang="fr-FR" sz="3200" dirty="0">
                <a:latin typeface="Arial" panose="020B0604020202020204" pitchFamily="34" charset="0"/>
                <a:cs typeface="Arial" panose="020B0604020202020204" pitchFamily="34" charset="0"/>
              </a:rPr>
              <a:t> couplets, of </a:t>
            </a:r>
            <a:r>
              <a:rPr lang="fr-FR" sz="3200" dirty="0" err="1">
                <a:latin typeface="Arial" panose="020B0604020202020204" pitchFamily="34" charset="0"/>
                <a:cs typeface="Arial" panose="020B0604020202020204" pitchFamily="34" charset="0"/>
              </a:rPr>
              <a:t>varying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thickness</a:t>
            </a:r>
            <a:r>
              <a:rPr lang="fr-FR" sz="3200" dirty="0">
                <a:latin typeface="Arial" panose="020B0604020202020204" pitchFamily="34" charset="0"/>
                <a:cs typeface="Arial" panose="020B0604020202020204" pitchFamily="34" charset="0"/>
              </a:rPr>
              <a:t> and </a:t>
            </a:r>
            <a:r>
              <a:rPr lang="fr-FR" sz="3200" dirty="0" err="1">
                <a:latin typeface="Arial" panose="020B0604020202020204" pitchFamily="34" charset="0"/>
                <a:cs typeface="Arial" panose="020B0604020202020204" pitchFamily="34" charset="0"/>
              </a:rPr>
              <a:t>shape</a:t>
            </a:r>
            <a:r>
              <a:rPr lang="fr-FR" sz="3200" dirty="0">
                <a:latin typeface="Arial" panose="020B0604020202020204" pitchFamily="34" charset="0"/>
                <a:cs typeface="Arial" panose="020B0604020202020204" pitchFamily="34" charset="0"/>
              </a:rPr>
              <a:t> (location: light </a:t>
            </a:r>
            <a:r>
              <a:rPr lang="fr-FR" sz="3200" dirty="0" err="1">
                <a:latin typeface="Arial" panose="020B0604020202020204" pitchFamily="34" charset="0"/>
                <a:cs typeface="Arial" panose="020B0604020202020204" pitchFamily="34" charset="0"/>
              </a:rPr>
              <a:t>blue</a:t>
            </a:r>
            <a:r>
              <a:rPr lang="fr-FR" sz="3200" dirty="0">
                <a:latin typeface="Arial" panose="020B0604020202020204" pitchFamily="34" charset="0"/>
                <a:cs typeface="Arial" panose="020B0604020202020204" pitchFamily="34" charset="0"/>
              </a:rPr>
              <a:t> rectangles). </a:t>
            </a:r>
            <a:r>
              <a:rPr lang="fr-FR" sz="3200" dirty="0" err="1">
                <a:latin typeface="Arial" panose="020B0604020202020204" pitchFamily="34" charset="0"/>
                <a:cs typeface="Arial" panose="020B0604020202020204" pitchFamily="34" charset="0"/>
              </a:rPr>
              <a:t>These</a:t>
            </a:r>
            <a:r>
              <a:rPr lang="fr-FR" sz="3200" dirty="0">
                <a:latin typeface="Arial" panose="020B0604020202020204" pitchFamily="34" charset="0"/>
                <a:cs typeface="Arial" panose="020B0604020202020204" pitchFamily="34" charset="0"/>
              </a:rPr>
              <a:t> </a:t>
            </a:r>
            <a:r>
              <a:rPr lang="fr-FR" sz="3200" b="1" dirty="0">
                <a:latin typeface="Arial" panose="020B0604020202020204" pitchFamily="34" charset="0"/>
                <a:cs typeface="Arial" panose="020B0604020202020204" pitchFamily="34" charset="0"/>
              </a:rPr>
              <a:t>packages </a:t>
            </a:r>
            <a:r>
              <a:rPr lang="fr-FR" sz="3200" dirty="0">
                <a:latin typeface="Arial" panose="020B0604020202020204" pitchFamily="34" charset="0"/>
                <a:cs typeface="Arial" panose="020B0604020202020204" pitchFamily="34" charset="0"/>
              </a:rPr>
              <a:t>are </a:t>
            </a:r>
            <a:r>
              <a:rPr lang="fr-FR" sz="3200" dirty="0" err="1">
                <a:latin typeface="Arial" panose="020B0604020202020204" pitchFamily="34" charset="0"/>
                <a:cs typeface="Arial" panose="020B0604020202020204" pitchFamily="34" charset="0"/>
              </a:rPr>
              <a:t>typical</a:t>
            </a:r>
            <a:r>
              <a:rPr lang="fr-FR" sz="3200" dirty="0">
                <a:latin typeface="Arial" panose="020B0604020202020204" pitchFamily="34" charset="0"/>
                <a:cs typeface="Arial" panose="020B0604020202020204" pitchFamily="34" charset="0"/>
              </a:rPr>
              <a:t> tidal </a:t>
            </a:r>
            <a:r>
              <a:rPr lang="fr-FR" sz="3200" dirty="0" err="1">
                <a:latin typeface="Arial" panose="020B0604020202020204" pitchFamily="34" charset="0"/>
                <a:cs typeface="Arial" panose="020B0604020202020204" pitchFamily="34" charset="0"/>
              </a:rPr>
              <a:t>rhythmites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recording</a:t>
            </a:r>
            <a:r>
              <a:rPr lang="fr-FR" sz="3200" dirty="0">
                <a:latin typeface="Arial" panose="020B0604020202020204" pitchFamily="34" charset="0"/>
                <a:cs typeface="Arial" panose="020B0604020202020204" pitchFamily="34" charset="0"/>
              </a:rPr>
              <a:t> </a:t>
            </a:r>
            <a:r>
              <a:rPr lang="fr-FR" sz="3200" b="1" dirty="0" err="1">
                <a:latin typeface="Arial" panose="020B0604020202020204" pitchFamily="34" charset="0"/>
                <a:cs typeface="Arial" panose="020B0604020202020204" pitchFamily="34" charset="0"/>
              </a:rPr>
              <a:t>neap-spring-neap</a:t>
            </a:r>
            <a:r>
              <a:rPr lang="fr-FR" sz="3200" b="1" dirty="0">
                <a:latin typeface="Arial" panose="020B0604020202020204" pitchFamily="34" charset="0"/>
                <a:cs typeface="Arial" panose="020B0604020202020204" pitchFamily="34" charset="0"/>
              </a:rPr>
              <a:t> (</a:t>
            </a:r>
            <a:r>
              <a:rPr lang="fr-FR" sz="3200" b="1" dirty="0" err="1">
                <a:latin typeface="Arial" panose="020B0604020202020204" pitchFamily="34" charset="0"/>
                <a:cs typeface="Arial" panose="020B0604020202020204" pitchFamily="34" charset="0"/>
              </a:rPr>
              <a:t>semi-lunar</a:t>
            </a:r>
            <a:r>
              <a:rPr lang="fr-FR" sz="3200" b="1" dirty="0">
                <a:latin typeface="Arial" panose="020B0604020202020204" pitchFamily="34" charset="0"/>
                <a:cs typeface="Arial" panose="020B0604020202020204" pitchFamily="34" charset="0"/>
              </a:rPr>
              <a:t>) cycles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Other</a:t>
            </a:r>
            <a:r>
              <a:rPr lang="fr-FR" sz="3200" dirty="0">
                <a:latin typeface="Arial" panose="020B0604020202020204" pitchFamily="34" charset="0"/>
                <a:cs typeface="Arial" panose="020B0604020202020204" pitchFamily="34" charset="0"/>
              </a:rPr>
              <a:t> packages do not </a:t>
            </a:r>
            <a:r>
              <a:rPr lang="fr-FR" sz="3200" dirty="0" err="1">
                <a:latin typeface="Arial" panose="020B0604020202020204" pitchFamily="34" charset="0"/>
                <a:cs typeface="Arial" panose="020B0604020202020204" pitchFamily="34" charset="0"/>
              </a:rPr>
              <a:t>clearly</a:t>
            </a:r>
            <a:r>
              <a:rPr lang="fr-FR" sz="3200" dirty="0">
                <a:latin typeface="Arial" panose="020B0604020202020204" pitchFamily="34" charset="0"/>
                <a:cs typeface="Arial" panose="020B0604020202020204" pitchFamily="34" charset="0"/>
              </a:rPr>
              <a:t> show </a:t>
            </a:r>
            <a:r>
              <a:rPr lang="fr-FR" sz="3200" dirty="0" err="1">
                <a:latin typeface="Arial" panose="020B0604020202020204" pitchFamily="34" charset="0"/>
                <a:cs typeface="Arial" panose="020B0604020202020204" pitchFamily="34" charset="0"/>
              </a:rPr>
              <a:t>sand-mud</a:t>
            </a:r>
            <a:r>
              <a:rPr lang="fr-FR" sz="3200" dirty="0">
                <a:latin typeface="Arial" panose="020B0604020202020204" pitchFamily="34" charset="0"/>
                <a:cs typeface="Arial" panose="020B0604020202020204" pitchFamily="34" charset="0"/>
              </a:rPr>
              <a:t> couplets,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look </a:t>
            </a:r>
            <a:r>
              <a:rPr lang="fr-FR" sz="3200" dirty="0" err="1">
                <a:latin typeface="Arial" panose="020B0604020202020204" pitchFamily="34" charset="0"/>
                <a:cs typeface="Arial" panose="020B0604020202020204" pitchFamily="34" charset="0"/>
              </a:rPr>
              <a:t>amalgamated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Such</a:t>
            </a:r>
            <a:r>
              <a:rPr lang="fr-FR" sz="3200" dirty="0">
                <a:latin typeface="Arial" panose="020B0604020202020204" pitchFamily="34" charset="0"/>
                <a:cs typeface="Arial" panose="020B0604020202020204" pitchFamily="34" charset="0"/>
              </a:rPr>
              <a:t> packages are </a:t>
            </a:r>
            <a:r>
              <a:rPr lang="fr-FR" sz="3200" dirty="0" err="1">
                <a:latin typeface="Arial" panose="020B0604020202020204" pitchFamily="34" charset="0"/>
                <a:cs typeface="Arial" panose="020B0604020202020204" pitchFamily="34" charset="0"/>
              </a:rPr>
              <a:t>well</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expressed</a:t>
            </a:r>
            <a:r>
              <a:rPr lang="fr-FR" sz="3200" dirty="0">
                <a:latin typeface="Arial" panose="020B0604020202020204" pitchFamily="34" charset="0"/>
                <a:cs typeface="Arial" panose="020B0604020202020204" pitchFamily="34" charset="0"/>
              </a:rPr>
              <a:t> in C1 (</a:t>
            </a:r>
            <a:r>
              <a:rPr lang="fr-FR" sz="3200" i="1" dirty="0">
                <a:latin typeface="Arial" panose="020B0604020202020204" pitchFamily="34" charset="0"/>
                <a:cs typeface="Arial" panose="020B0604020202020204" pitchFamily="34" charset="0"/>
              </a:rPr>
              <a:t>Fig. 3</a:t>
            </a:r>
            <a:r>
              <a:rPr lang="fr-FR" sz="3200" dirty="0">
                <a:latin typeface="Arial" panose="020B0604020202020204" pitchFamily="34" charset="0"/>
                <a:cs typeface="Arial" panose="020B0604020202020204" pitchFamily="34" charset="0"/>
              </a:rPr>
              <a:t>). In C4,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are </a:t>
            </a:r>
            <a:r>
              <a:rPr lang="fr-FR" sz="3200" dirty="0" err="1">
                <a:latin typeface="Arial" panose="020B0604020202020204" pitchFamily="34" charset="0"/>
                <a:cs typeface="Arial" panose="020B0604020202020204" pitchFamily="34" charset="0"/>
              </a:rPr>
              <a:t>locally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poorly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discernible</a:t>
            </a:r>
            <a:r>
              <a:rPr lang="fr-FR" sz="3200" dirty="0">
                <a:latin typeface="Arial" panose="020B0604020202020204" pitchFamily="34" charset="0"/>
                <a:cs typeface="Arial" panose="020B0604020202020204" pitchFamily="34" charset="0"/>
              </a:rPr>
              <a:t> (</a:t>
            </a:r>
            <a:r>
              <a:rPr lang="fr-FR" sz="3200" i="1" dirty="0">
                <a:latin typeface="Arial" panose="020B0604020202020204" pitchFamily="34" charset="0"/>
                <a:cs typeface="Arial" panose="020B0604020202020204" pitchFamily="34" charset="0"/>
              </a:rPr>
              <a:t>Fig. 4</a:t>
            </a:r>
            <a:r>
              <a:rPr lang="fr-FR" sz="3200" dirty="0">
                <a:latin typeface="Arial" panose="020B0604020202020204" pitchFamily="34" charset="0"/>
                <a:cs typeface="Arial" panose="020B0604020202020204" pitchFamily="34" charset="0"/>
              </a:rPr>
              <a:t>).</a:t>
            </a:r>
          </a:p>
        </p:txBody>
      </p:sp>
      <p:sp>
        <p:nvSpPr>
          <p:cNvPr id="119" name="ZoneTexte 118">
            <a:extLst>
              <a:ext uri="{FF2B5EF4-FFF2-40B4-BE49-F238E27FC236}">
                <a16:creationId xmlns:a16="http://schemas.microsoft.com/office/drawing/2014/main" id="{417EB2CB-45A2-4514-961C-98E4E66EA78C}"/>
              </a:ext>
            </a:extLst>
          </p:cNvPr>
          <p:cNvSpPr txBox="1"/>
          <p:nvPr/>
        </p:nvSpPr>
        <p:spPr>
          <a:xfrm>
            <a:off x="15684053" y="19727719"/>
            <a:ext cx="13947864" cy="2400657"/>
          </a:xfrm>
          <a:prstGeom prst="rect">
            <a:avLst/>
          </a:prstGeom>
          <a:noFill/>
        </p:spPr>
        <p:txBody>
          <a:bodyPr wrap="square" rtlCol="0">
            <a:spAutoFit/>
          </a:bodyPr>
          <a:lstStyle/>
          <a:p>
            <a:r>
              <a:rPr lang="fr-FR" sz="3600" b="1" cap="small" dirty="0" err="1">
                <a:latin typeface="Arial" panose="020B0604020202020204" pitchFamily="34" charset="0"/>
                <a:cs typeface="Arial" panose="020B0604020202020204" pitchFamily="34" charset="0"/>
              </a:rPr>
              <a:t>Rhythmite</a:t>
            </a:r>
            <a:r>
              <a:rPr lang="fr-FR" sz="3600" b="1" cap="small" dirty="0">
                <a:latin typeface="Arial" panose="020B0604020202020204" pitchFamily="34" charset="0"/>
                <a:cs typeface="Arial" panose="020B0604020202020204" pitchFamily="34" charset="0"/>
              </a:rPr>
              <a:t> </a:t>
            </a:r>
            <a:r>
              <a:rPr lang="fr-FR" sz="3600" b="1" cap="small" dirty="0" err="1">
                <a:latin typeface="Arial" panose="020B0604020202020204" pitchFamily="34" charset="0"/>
                <a:cs typeface="Arial" panose="020B0604020202020204" pitchFamily="34" charset="0"/>
              </a:rPr>
              <a:t>thickness</a:t>
            </a:r>
            <a:r>
              <a:rPr lang="fr-FR" sz="3600" b="1" cap="small" dirty="0">
                <a:latin typeface="Arial" panose="020B0604020202020204" pitchFamily="34" charset="0"/>
                <a:cs typeface="Arial" panose="020B0604020202020204" pitchFamily="34" charset="0"/>
              </a:rPr>
              <a:t> </a:t>
            </a:r>
            <a:r>
              <a:rPr lang="fr-FR" sz="3600" b="1" cap="small" dirty="0" err="1">
                <a:latin typeface="Arial" panose="020B0604020202020204" pitchFamily="34" charset="0"/>
                <a:cs typeface="Arial" panose="020B0604020202020204" pitchFamily="34" charset="0"/>
              </a:rPr>
              <a:t>measurements</a:t>
            </a:r>
            <a:endParaRPr lang="fr-FR" sz="3600" b="1" cap="small" dirty="0">
              <a:latin typeface="Arial" panose="020B0604020202020204" pitchFamily="34" charset="0"/>
              <a:cs typeface="Arial" panose="020B0604020202020204" pitchFamily="34" charset="0"/>
            </a:endParaRPr>
          </a:p>
          <a:p>
            <a:pPr algn="just"/>
            <a:r>
              <a:rPr lang="fr-FR" sz="3200" dirty="0" err="1">
                <a:latin typeface="Arial" panose="020B0604020202020204" pitchFamily="34" charset="0"/>
                <a:cs typeface="Arial" panose="020B0604020202020204" pitchFamily="34" charset="0"/>
              </a:rPr>
              <a:t>Assuming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that</a:t>
            </a:r>
            <a:r>
              <a:rPr lang="fr-FR" sz="3200" dirty="0">
                <a:latin typeface="Arial" panose="020B0604020202020204" pitchFamily="34" charset="0"/>
                <a:cs typeface="Arial" panose="020B0604020202020204" pitchFamily="34" charset="0"/>
              </a:rPr>
              <a:t> all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-to-</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packages </a:t>
            </a:r>
            <a:r>
              <a:rPr lang="fr-FR" sz="3200" dirty="0" err="1">
                <a:latin typeface="Arial" panose="020B0604020202020204" pitchFamily="34" charset="0"/>
                <a:cs typeface="Arial" panose="020B0604020202020204" pitchFamily="34" charset="0"/>
              </a:rPr>
              <a:t>could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represent</a:t>
            </a:r>
            <a:r>
              <a:rPr lang="fr-FR" sz="3200" dirty="0">
                <a:latin typeface="Arial" panose="020B0604020202020204" pitchFamily="34" charset="0"/>
                <a:cs typeface="Arial" panose="020B0604020202020204" pitchFamily="34" charset="0"/>
              </a:rPr>
              <a:t> the record of </a:t>
            </a:r>
            <a:r>
              <a:rPr lang="fr-FR" sz="3200" dirty="0" err="1">
                <a:latin typeface="Arial" panose="020B0604020202020204" pitchFamily="34" charset="0"/>
                <a:cs typeface="Arial" panose="020B0604020202020204" pitchFamily="34" charset="0"/>
              </a:rPr>
              <a:t>semi-lunar</a:t>
            </a:r>
            <a:r>
              <a:rPr lang="fr-FR" sz="3200" dirty="0">
                <a:latin typeface="Arial" panose="020B0604020202020204" pitchFamily="34" charset="0"/>
                <a:cs typeface="Arial" panose="020B0604020202020204" pitchFamily="34" charset="0"/>
              </a:rPr>
              <a:t> cycles, </a:t>
            </a:r>
            <a:r>
              <a:rPr lang="fr-FR" sz="3200" dirty="0" err="1">
                <a:latin typeface="Arial" panose="020B0604020202020204" pitchFamily="34" charset="0"/>
                <a:cs typeface="Arial" panose="020B0604020202020204" pitchFamily="34" charset="0"/>
              </a:rPr>
              <a:t>their</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thicknesses</a:t>
            </a:r>
            <a:r>
              <a:rPr lang="fr-FR" sz="3200" dirty="0">
                <a:latin typeface="Arial" panose="020B0604020202020204" pitchFamily="34" charset="0"/>
                <a:cs typeface="Arial" panose="020B0604020202020204" pitchFamily="34" charset="0"/>
              </a:rPr>
              <a:t> have been </a:t>
            </a:r>
            <a:r>
              <a:rPr lang="fr-FR" sz="3200" dirty="0" err="1">
                <a:latin typeface="Arial" panose="020B0604020202020204" pitchFamily="34" charset="0"/>
                <a:cs typeface="Arial" panose="020B0604020202020204" pitchFamily="34" charset="0"/>
              </a:rPr>
              <a:t>measured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along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both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cores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blue</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histograms</a:t>
            </a:r>
            <a:r>
              <a:rPr lang="fr-FR" sz="3200" dirty="0">
                <a:latin typeface="Arial" panose="020B0604020202020204" pitchFamily="34" charset="0"/>
                <a:cs typeface="Arial" panose="020B0604020202020204" pitchFamily="34" charset="0"/>
              </a:rPr>
              <a:t> on </a:t>
            </a:r>
            <a:r>
              <a:rPr lang="fr-FR" sz="3200" i="1" dirty="0">
                <a:latin typeface="Arial" panose="020B0604020202020204" pitchFamily="34" charset="0"/>
                <a:cs typeface="Arial" panose="020B0604020202020204" pitchFamily="34" charset="0"/>
              </a:rPr>
              <a:t>Fig. 3 &amp; 4)</a:t>
            </a:r>
            <a:r>
              <a:rPr lang="fr-FR" sz="3200" dirty="0">
                <a:latin typeface="Arial" panose="020B0604020202020204" pitchFamily="34" charset="0"/>
                <a:cs typeface="Arial" panose="020B0604020202020204" pitchFamily="34" charset="0"/>
              </a:rPr>
              <a:t>. </a:t>
            </a:r>
            <a:endParaRPr lang="fr-FR" sz="3200" b="1" dirty="0">
              <a:latin typeface="Arial" panose="020B0604020202020204" pitchFamily="34" charset="0"/>
              <a:cs typeface="Arial" panose="020B0604020202020204" pitchFamily="34" charset="0"/>
            </a:endParaRPr>
          </a:p>
          <a:p>
            <a:endParaRPr lang="fr-FR" dirty="0"/>
          </a:p>
        </p:txBody>
      </p:sp>
      <p:sp>
        <p:nvSpPr>
          <p:cNvPr id="241" name="ZoneTexte 240">
            <a:extLst>
              <a:ext uri="{FF2B5EF4-FFF2-40B4-BE49-F238E27FC236}">
                <a16:creationId xmlns:a16="http://schemas.microsoft.com/office/drawing/2014/main" id="{76B57180-F479-4C70-B041-FB0408733DF7}"/>
              </a:ext>
            </a:extLst>
          </p:cNvPr>
          <p:cNvSpPr txBox="1"/>
          <p:nvPr/>
        </p:nvSpPr>
        <p:spPr>
          <a:xfrm>
            <a:off x="15708905" y="22628532"/>
            <a:ext cx="4392555" cy="10772180"/>
          </a:xfrm>
          <a:prstGeom prst="rect">
            <a:avLst/>
          </a:prstGeom>
          <a:noFill/>
        </p:spPr>
        <p:txBody>
          <a:bodyPr wrap="square" rtlCol="0">
            <a:spAutoFit/>
          </a:bodyPr>
          <a:lstStyle/>
          <a:p>
            <a:pPr algn="ctr"/>
            <a:r>
              <a:rPr lang="fr-FR" sz="3600" b="1" cap="small" dirty="0" err="1">
                <a:latin typeface="Arial" panose="020B0604020202020204" pitchFamily="34" charset="0"/>
                <a:cs typeface="Arial" panose="020B0604020202020204" pitchFamily="34" charset="0"/>
              </a:rPr>
              <a:t>Results</a:t>
            </a:r>
            <a:endParaRPr lang="fr-FR" sz="3600" b="1" cap="small" dirty="0">
              <a:latin typeface="Arial" panose="020B0604020202020204" pitchFamily="34" charset="0"/>
              <a:cs typeface="Arial" panose="020B0604020202020204" pitchFamily="34" charset="0"/>
            </a:endParaRPr>
          </a:p>
          <a:p>
            <a:pPr algn="just"/>
            <a:r>
              <a:rPr lang="fr-FR" sz="3200" dirty="0" err="1">
                <a:latin typeface="Arial" panose="020B0604020202020204" pitchFamily="34" charset="0"/>
                <a:cs typeface="Arial" panose="020B0604020202020204" pitchFamily="34" charset="0"/>
              </a:rPr>
              <a:t>Thickness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evolution</a:t>
            </a:r>
            <a:r>
              <a:rPr lang="fr-FR" sz="3200" dirty="0">
                <a:latin typeface="Arial" panose="020B0604020202020204" pitchFamily="34" charset="0"/>
                <a:cs typeface="Arial" panose="020B0604020202020204" pitchFamily="34" charset="0"/>
              </a:rPr>
              <a:t> of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-to-</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packages show a </a:t>
            </a:r>
            <a:r>
              <a:rPr lang="fr-FR" sz="3200" dirty="0" err="1">
                <a:latin typeface="Arial" panose="020B0604020202020204" pitchFamily="34" charset="0"/>
                <a:cs typeface="Arial" panose="020B0604020202020204" pitchFamily="34" charset="0"/>
              </a:rPr>
              <a:t>cyclic</a:t>
            </a:r>
            <a:r>
              <a:rPr lang="fr-FR" sz="3200" dirty="0">
                <a:latin typeface="Arial" panose="020B0604020202020204" pitchFamily="34" charset="0"/>
                <a:cs typeface="Arial" panose="020B0604020202020204" pitchFamily="34" charset="0"/>
              </a:rPr>
              <a:t> pattern (</a:t>
            </a:r>
            <a:r>
              <a:rPr lang="fr-FR" sz="3200" dirty="0" err="1">
                <a:latin typeface="Arial" panose="020B0604020202020204" pitchFamily="34" charset="0"/>
                <a:cs typeface="Arial" panose="020B0604020202020204" pitchFamily="34" charset="0"/>
              </a:rPr>
              <a:t>smoothed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red</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curve</a:t>
            </a:r>
            <a:r>
              <a:rPr lang="fr-FR" sz="3200" dirty="0">
                <a:latin typeface="Arial" panose="020B0604020202020204" pitchFamily="34" charset="0"/>
                <a:cs typeface="Arial" panose="020B0604020202020204" pitchFamily="34" charset="0"/>
              </a:rPr>
              <a:t> on </a:t>
            </a:r>
            <a:r>
              <a:rPr lang="fr-FR" sz="3200" i="1" dirty="0">
                <a:latin typeface="Arial" panose="020B0604020202020204" pitchFamily="34" charset="0"/>
                <a:cs typeface="Arial" panose="020B0604020202020204" pitchFamily="34" charset="0"/>
              </a:rPr>
              <a:t>Fig. 3 &amp; 4</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with</a:t>
            </a:r>
            <a:r>
              <a:rPr lang="fr-FR" sz="3200" dirty="0">
                <a:latin typeface="Arial" panose="020B0604020202020204" pitchFamily="34" charset="0"/>
                <a:cs typeface="Arial" panose="020B0604020202020204" pitchFamily="34" charset="0"/>
              </a:rPr>
              <a:t> successive </a:t>
            </a:r>
            <a:r>
              <a:rPr lang="fr-FR" sz="3200" dirty="0" err="1">
                <a:latin typeface="Arial" panose="020B0604020202020204" pitchFamily="34" charset="0"/>
                <a:cs typeface="Arial" panose="020B0604020202020204" pitchFamily="34" charset="0"/>
              </a:rPr>
              <a:t>thickening</a:t>
            </a:r>
            <a:r>
              <a:rPr lang="fr-FR" sz="3200" dirty="0">
                <a:latin typeface="Arial" panose="020B0604020202020204" pitchFamily="34" charset="0"/>
                <a:cs typeface="Arial" panose="020B0604020202020204" pitchFamily="34" charset="0"/>
              </a:rPr>
              <a:t> and </a:t>
            </a:r>
            <a:r>
              <a:rPr lang="fr-FR" sz="3200" dirty="0" err="1">
                <a:latin typeface="Arial" panose="020B0604020202020204" pitchFamily="34" charset="0"/>
                <a:cs typeface="Arial" panose="020B0604020202020204" pitchFamily="34" charset="0"/>
              </a:rPr>
              <a:t>thinning</a:t>
            </a:r>
            <a:r>
              <a:rPr lang="fr-FR" sz="3200" dirty="0">
                <a:latin typeface="Arial" panose="020B0604020202020204" pitchFamily="34" charset="0"/>
                <a:cs typeface="Arial" panose="020B0604020202020204" pitchFamily="34" charset="0"/>
              </a:rPr>
              <a:t>. </a:t>
            </a:r>
          </a:p>
          <a:p>
            <a:pPr algn="just"/>
            <a:r>
              <a:rPr lang="fr-FR" sz="3200" dirty="0">
                <a:latin typeface="Arial" panose="020B0604020202020204" pitchFamily="34" charset="0"/>
                <a:cs typeface="Arial" panose="020B0604020202020204" pitchFamily="34" charset="0"/>
              </a:rPr>
              <a:t>The </a:t>
            </a:r>
            <a:r>
              <a:rPr lang="fr-FR" sz="3200" dirty="0" err="1">
                <a:latin typeface="Arial" panose="020B0604020202020204" pitchFamily="34" charset="0"/>
                <a:cs typeface="Arial" panose="020B0604020202020204" pitchFamily="34" charset="0"/>
              </a:rPr>
              <a:t>cyclic</a:t>
            </a:r>
            <a:r>
              <a:rPr lang="fr-FR" sz="3200" dirty="0">
                <a:latin typeface="Arial" panose="020B0604020202020204" pitchFamily="34" charset="0"/>
                <a:cs typeface="Arial" panose="020B0604020202020204" pitchFamily="34" charset="0"/>
              </a:rPr>
              <a:t> pattern </a:t>
            </a:r>
            <a:r>
              <a:rPr lang="fr-FR" sz="3200" dirty="0" err="1">
                <a:latin typeface="Arial" panose="020B0604020202020204" pitchFamily="34" charset="0"/>
                <a:cs typeface="Arial" panose="020B0604020202020204" pitchFamily="34" charset="0"/>
              </a:rPr>
              <a:t>is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especially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well</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expres-sed</a:t>
            </a:r>
            <a:r>
              <a:rPr lang="fr-FR" sz="3200" dirty="0">
                <a:latin typeface="Arial" panose="020B0604020202020204" pitchFamily="34" charset="0"/>
                <a:cs typeface="Arial" panose="020B0604020202020204" pitchFamily="34" charset="0"/>
              </a:rPr>
              <a:t> on </a:t>
            </a:r>
            <a:r>
              <a:rPr lang="fr-FR" sz="3200" b="1" dirty="0" err="1">
                <a:latin typeface="Arial" panose="020B0604020202020204" pitchFamily="34" charset="0"/>
                <a:cs typeface="Arial" panose="020B0604020202020204" pitchFamily="34" charset="0"/>
              </a:rPr>
              <a:t>core</a:t>
            </a:r>
            <a:r>
              <a:rPr lang="fr-FR" sz="3200" b="1" dirty="0">
                <a:latin typeface="Arial" panose="020B0604020202020204" pitchFamily="34" charset="0"/>
                <a:cs typeface="Arial" panose="020B0604020202020204" pitchFamily="34" charset="0"/>
              </a:rPr>
              <a:t> C1 </a:t>
            </a:r>
            <a:r>
              <a:rPr lang="fr-FR" sz="3200" i="1" dirty="0">
                <a:latin typeface="Arial" panose="020B0604020202020204" pitchFamily="34" charset="0"/>
                <a:cs typeface="Arial" panose="020B0604020202020204" pitchFamily="34" charset="0"/>
              </a:rPr>
              <a:t>(Fig. 3), </a:t>
            </a:r>
            <a:r>
              <a:rPr lang="fr-FR" sz="3200" dirty="0" err="1">
                <a:latin typeface="Arial" panose="020B0604020202020204" pitchFamily="34" charset="0"/>
                <a:cs typeface="Arial" panose="020B0604020202020204" pitchFamily="34" charset="0"/>
              </a:rPr>
              <a:t>with</a:t>
            </a:r>
            <a:r>
              <a:rPr lang="fr-FR" sz="3200" dirty="0">
                <a:latin typeface="Arial" panose="020B0604020202020204" pitchFamily="34" charset="0"/>
                <a:cs typeface="Arial" panose="020B0604020202020204" pitchFamily="34" charset="0"/>
              </a:rPr>
              <a:t> an </a:t>
            </a:r>
            <a:r>
              <a:rPr lang="fr-FR" sz="3200" dirty="0" err="1">
                <a:latin typeface="Arial" panose="020B0604020202020204" pitchFamily="34" charset="0"/>
                <a:cs typeface="Arial" panose="020B0604020202020204" pitchFamily="34" charset="0"/>
              </a:rPr>
              <a:t>average</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number</a:t>
            </a:r>
            <a:r>
              <a:rPr lang="fr-FR" sz="3200" dirty="0">
                <a:latin typeface="Arial" panose="020B0604020202020204" pitchFamily="34" charset="0"/>
                <a:cs typeface="Arial" panose="020B0604020202020204" pitchFamily="34" charset="0"/>
              </a:rPr>
              <a:t> of 7 </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-to-</a:t>
            </a:r>
            <a:r>
              <a:rPr lang="fr-FR" sz="3200" dirty="0" err="1">
                <a:latin typeface="Arial" panose="020B0604020202020204" pitchFamily="34" charset="0"/>
                <a:cs typeface="Arial" panose="020B0604020202020204" pitchFamily="34" charset="0"/>
              </a:rPr>
              <a:t>mdb</a:t>
            </a:r>
            <a:r>
              <a:rPr lang="fr-FR" sz="3200" dirty="0">
                <a:latin typeface="Arial" panose="020B0604020202020204" pitchFamily="34" charset="0"/>
                <a:cs typeface="Arial" panose="020B0604020202020204" pitchFamily="34" charset="0"/>
              </a:rPr>
              <a:t> packages per cycle. Along </a:t>
            </a:r>
            <a:r>
              <a:rPr lang="fr-FR" sz="3200" b="1" dirty="0" err="1">
                <a:latin typeface="Arial" panose="020B0604020202020204" pitchFamily="34" charset="0"/>
                <a:cs typeface="Arial" panose="020B0604020202020204" pitchFamily="34" charset="0"/>
              </a:rPr>
              <a:t>core</a:t>
            </a:r>
            <a:r>
              <a:rPr lang="fr-FR" sz="3200" b="1" dirty="0">
                <a:latin typeface="Arial" panose="020B0604020202020204" pitchFamily="34" charset="0"/>
                <a:cs typeface="Arial" panose="020B0604020202020204" pitchFamily="34" charset="0"/>
              </a:rPr>
              <a:t> C4</a:t>
            </a:r>
            <a:r>
              <a:rPr lang="fr-FR" sz="3200" dirty="0">
                <a:latin typeface="Arial" panose="020B0604020202020204" pitchFamily="34" charset="0"/>
                <a:cs typeface="Arial" panose="020B0604020202020204" pitchFamily="34" charset="0"/>
              </a:rPr>
              <a:t> a </a:t>
            </a:r>
            <a:r>
              <a:rPr lang="fr-FR" sz="3200" dirty="0" err="1">
                <a:latin typeface="Arial" panose="020B0604020202020204" pitchFamily="34" charset="0"/>
                <a:cs typeface="Arial" panose="020B0604020202020204" pitchFamily="34" charset="0"/>
              </a:rPr>
              <a:t>cyclic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evolution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is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barely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detected</a:t>
            </a:r>
            <a:r>
              <a:rPr lang="fr-FR" sz="3200" dirty="0">
                <a:latin typeface="Arial" panose="020B0604020202020204" pitchFamily="34" charset="0"/>
                <a:cs typeface="Arial" panose="020B0604020202020204" pitchFamily="34" charset="0"/>
              </a:rPr>
              <a:t> </a:t>
            </a:r>
            <a:r>
              <a:rPr lang="fr-FR" sz="3200" i="1" dirty="0">
                <a:latin typeface="Arial" panose="020B0604020202020204" pitchFamily="34" charset="0"/>
                <a:cs typeface="Arial" panose="020B0604020202020204" pitchFamily="34" charset="0"/>
              </a:rPr>
              <a:t>(Fig. 4)</a:t>
            </a:r>
            <a:r>
              <a:rPr lang="fr-FR" sz="3200" dirty="0">
                <a:latin typeface="Arial" panose="020B0604020202020204" pitchFamily="34" charset="0"/>
                <a:cs typeface="Arial" panose="020B0604020202020204" pitchFamily="34" charset="0"/>
              </a:rPr>
              <a:t>. Cycles </a:t>
            </a:r>
            <a:r>
              <a:rPr lang="fr-FR" sz="3200" dirty="0" err="1">
                <a:latin typeface="Arial" panose="020B0604020202020204" pitchFamily="34" charset="0"/>
                <a:cs typeface="Arial" panose="020B0604020202020204" pitchFamily="34" charset="0"/>
              </a:rPr>
              <a:t>contain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between</a:t>
            </a:r>
            <a:r>
              <a:rPr lang="fr-FR" sz="3200" dirty="0">
                <a:latin typeface="Arial" panose="020B0604020202020204" pitchFamily="34" charset="0"/>
                <a:cs typeface="Arial" panose="020B0604020202020204" pitchFamily="34" charset="0"/>
              </a:rPr>
              <a:t> 4 and 9 packages.</a:t>
            </a:r>
          </a:p>
          <a:p>
            <a:pPr algn="just"/>
            <a:r>
              <a:rPr lang="fr-FR" sz="3200" dirty="0">
                <a:latin typeface="Arial" panose="020B0604020202020204" pitchFamily="34" charset="0"/>
                <a:cs typeface="Arial" panose="020B0604020202020204" pitchFamily="34" charset="0"/>
              </a:rPr>
              <a:t> </a:t>
            </a:r>
            <a:endParaRPr lang="fr-FR" sz="3200" b="1" dirty="0">
              <a:latin typeface="Arial" panose="020B0604020202020204" pitchFamily="34" charset="0"/>
              <a:cs typeface="Arial" panose="020B0604020202020204" pitchFamily="34" charset="0"/>
            </a:endParaRPr>
          </a:p>
          <a:p>
            <a:endParaRPr lang="fr-FR" dirty="0"/>
          </a:p>
        </p:txBody>
      </p:sp>
      <p:sp>
        <p:nvSpPr>
          <p:cNvPr id="248" name="ZoneTexte 247">
            <a:extLst>
              <a:ext uri="{FF2B5EF4-FFF2-40B4-BE49-F238E27FC236}">
                <a16:creationId xmlns:a16="http://schemas.microsoft.com/office/drawing/2014/main" id="{D03AC7AE-BDE8-4D79-9BA2-DB5617FB3B5D}"/>
              </a:ext>
            </a:extLst>
          </p:cNvPr>
          <p:cNvSpPr txBox="1"/>
          <p:nvPr/>
        </p:nvSpPr>
        <p:spPr>
          <a:xfrm>
            <a:off x="585657" y="34201887"/>
            <a:ext cx="9301319" cy="7048083"/>
          </a:xfrm>
          <a:prstGeom prst="rect">
            <a:avLst/>
          </a:prstGeom>
          <a:noFill/>
        </p:spPr>
        <p:txBody>
          <a:bodyPr wrap="square" rtlCol="0">
            <a:spAutoFit/>
          </a:bodyPr>
          <a:lstStyle/>
          <a:p>
            <a:r>
              <a:rPr lang="fr-FR" sz="3600" b="1" cap="small" dirty="0" err="1">
                <a:latin typeface="Arial" panose="020B0604020202020204" pitchFamily="34" charset="0"/>
                <a:cs typeface="Arial" panose="020B0604020202020204" pitchFamily="34" charset="0"/>
              </a:rPr>
              <a:t>Interpretation</a:t>
            </a:r>
            <a:r>
              <a:rPr lang="fr-FR" sz="3600" b="1" cap="small" dirty="0">
                <a:latin typeface="Arial" panose="020B0604020202020204" pitchFamily="34" charset="0"/>
                <a:cs typeface="Arial" panose="020B0604020202020204" pitchFamily="34" charset="0"/>
              </a:rPr>
              <a:t> - Discussion</a:t>
            </a:r>
          </a:p>
          <a:p>
            <a:pPr algn="just"/>
            <a:r>
              <a:rPr lang="fr-FR" sz="3200" dirty="0">
                <a:latin typeface="Arial" panose="020B0604020202020204" pitchFamily="34" charset="0"/>
                <a:cs typeface="Arial" panose="020B0604020202020204" pitchFamily="34" charset="0"/>
              </a:rPr>
              <a:t>The </a:t>
            </a:r>
            <a:r>
              <a:rPr lang="fr-FR" sz="3200" dirty="0" err="1">
                <a:latin typeface="Arial" panose="020B0604020202020204" pitchFamily="34" charset="0"/>
                <a:cs typeface="Arial" panose="020B0604020202020204" pitchFamily="34" charset="0"/>
              </a:rPr>
              <a:t>elevation</a:t>
            </a:r>
            <a:r>
              <a:rPr lang="fr-FR" sz="3200" dirty="0">
                <a:latin typeface="Arial" panose="020B0604020202020204" pitchFamily="34" charset="0"/>
                <a:cs typeface="Arial" panose="020B0604020202020204" pitchFamily="34" charset="0"/>
              </a:rPr>
              <a:t> of the 2 sites </a:t>
            </a:r>
            <a:r>
              <a:rPr lang="fr-FR" sz="3200" dirty="0" err="1">
                <a:latin typeface="Arial" panose="020B0604020202020204" pitchFamily="34" charset="0"/>
                <a:cs typeface="Arial" panose="020B0604020202020204" pitchFamily="34" charset="0"/>
              </a:rPr>
              <a:t>is</a:t>
            </a:r>
            <a:r>
              <a:rPr lang="fr-FR" sz="3200" dirty="0">
                <a:latin typeface="Arial" panose="020B0604020202020204" pitchFamily="34" charset="0"/>
                <a:cs typeface="Arial" panose="020B0604020202020204" pitchFamily="34" charset="0"/>
              </a:rPr>
              <a:t> about 10-10,5 m </a:t>
            </a:r>
            <a:r>
              <a:rPr lang="fr-FR" sz="3200" dirty="0" err="1">
                <a:latin typeface="Arial" panose="020B0604020202020204" pitchFamily="34" charset="0"/>
                <a:cs typeface="Arial" panose="020B0604020202020204" pitchFamily="34" charset="0"/>
              </a:rPr>
              <a:t>above</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lowest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tide</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level</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meaning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that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only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spring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tides</a:t>
            </a:r>
            <a:r>
              <a:rPr lang="fr-FR" sz="3200" dirty="0">
                <a:latin typeface="Arial" panose="020B0604020202020204" pitchFamily="34" charset="0"/>
                <a:cs typeface="Arial" panose="020B0604020202020204" pitchFamily="34" charset="0"/>
              </a:rPr>
              <a:t> can </a:t>
            </a:r>
            <a:r>
              <a:rPr lang="fr-FR" sz="3200" dirty="0" err="1">
                <a:latin typeface="Arial" panose="020B0604020202020204" pitchFamily="34" charset="0"/>
                <a:cs typeface="Arial" panose="020B0604020202020204" pitchFamily="34" charset="0"/>
              </a:rPr>
              <a:t>reach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them</a:t>
            </a:r>
            <a:r>
              <a:rPr lang="fr-FR" sz="3200" dirty="0">
                <a:latin typeface="Arial" panose="020B0604020202020204" pitchFamily="34" charset="0"/>
                <a:cs typeface="Arial" panose="020B0604020202020204" pitchFamily="34" charset="0"/>
              </a:rPr>
              <a:t>. </a:t>
            </a:r>
          </a:p>
          <a:p>
            <a:pPr algn="just"/>
            <a:r>
              <a:rPr lang="fr-FR" sz="3200" b="1" dirty="0" err="1">
                <a:latin typeface="Arial" panose="020B0604020202020204" pitchFamily="34" charset="0"/>
                <a:cs typeface="Arial" panose="020B0604020202020204" pitchFamily="34" charset="0"/>
              </a:rPr>
              <a:t>Present-day</a:t>
            </a:r>
            <a:r>
              <a:rPr lang="fr-FR" sz="3200" b="1" dirty="0">
                <a:latin typeface="Arial" panose="020B0604020202020204" pitchFamily="34" charset="0"/>
                <a:cs typeface="Arial" panose="020B0604020202020204" pitchFamily="34" charset="0"/>
              </a:rPr>
              <a:t> high </a:t>
            </a:r>
            <a:r>
              <a:rPr lang="fr-FR" sz="3200" b="1" dirty="0" err="1">
                <a:latin typeface="Arial" panose="020B0604020202020204" pitchFamily="34" charset="0"/>
                <a:cs typeface="Arial" panose="020B0604020202020204" pitchFamily="34" charset="0"/>
              </a:rPr>
              <a:t>tide</a:t>
            </a:r>
            <a:r>
              <a:rPr lang="fr-FR" sz="3200" b="1" dirty="0">
                <a:latin typeface="Arial" panose="020B0604020202020204" pitchFamily="34" charset="0"/>
                <a:cs typeface="Arial" panose="020B0604020202020204" pitchFamily="34" charset="0"/>
              </a:rPr>
              <a:t> </a:t>
            </a:r>
            <a:r>
              <a:rPr lang="fr-FR" sz="3200" b="1" dirty="0" err="1">
                <a:latin typeface="Arial" panose="020B0604020202020204" pitchFamily="34" charset="0"/>
                <a:cs typeface="Arial" panose="020B0604020202020204" pitchFamily="34" charset="0"/>
              </a:rPr>
              <a:t>level</a:t>
            </a:r>
            <a:r>
              <a:rPr lang="fr-FR" sz="3200" b="1" dirty="0">
                <a:latin typeface="Arial" panose="020B0604020202020204" pitchFamily="34" charset="0"/>
                <a:cs typeface="Arial" panose="020B0604020202020204" pitchFamily="34" charset="0"/>
              </a:rPr>
              <a:t> variations</a:t>
            </a:r>
            <a:r>
              <a:rPr lang="fr-FR" sz="3200" dirty="0">
                <a:latin typeface="Arial" panose="020B0604020202020204" pitchFamily="34" charset="0"/>
                <a:cs typeface="Arial" panose="020B0604020202020204" pitchFamily="34" charset="0"/>
              </a:rPr>
              <a:t> (</a:t>
            </a:r>
            <a:r>
              <a:rPr lang="fr-FR" sz="3200" i="1" dirty="0">
                <a:latin typeface="Arial" panose="020B0604020202020204" pitchFamily="34" charset="0"/>
                <a:cs typeface="Arial" panose="020B0604020202020204" pitchFamily="34" charset="0"/>
              </a:rPr>
              <a:t>Fig. 5</a:t>
            </a:r>
            <a:r>
              <a:rPr lang="fr-FR" sz="3200" dirty="0">
                <a:latin typeface="Arial" panose="020B0604020202020204" pitchFamily="34" charset="0"/>
                <a:cs typeface="Arial" panose="020B0604020202020204" pitchFamily="34" charset="0"/>
              </a:rPr>
              <a:t>) show </a:t>
            </a:r>
            <a:r>
              <a:rPr lang="fr-FR" sz="3200" dirty="0" err="1">
                <a:latin typeface="Arial" panose="020B0604020202020204" pitchFamily="34" charset="0"/>
                <a:cs typeface="Arial" panose="020B0604020202020204" pitchFamily="34" charset="0"/>
              </a:rPr>
              <a:t>typical</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semi-annual</a:t>
            </a:r>
            <a:r>
              <a:rPr lang="fr-FR" sz="3200" dirty="0">
                <a:latin typeface="Arial" panose="020B0604020202020204" pitchFamily="34" charset="0"/>
                <a:cs typeface="Arial" panose="020B0604020202020204" pitchFamily="34" charset="0"/>
              </a:rPr>
              <a:t> cycles (</a:t>
            </a:r>
            <a:r>
              <a:rPr lang="fr-FR" sz="3200" dirty="0" err="1">
                <a:latin typeface="Arial" panose="020B0604020202020204" pitchFamily="34" charset="0"/>
                <a:cs typeface="Arial" panose="020B0604020202020204" pitchFamily="34" charset="0"/>
              </a:rPr>
              <a:t>equinox</a:t>
            </a:r>
            <a:r>
              <a:rPr lang="fr-FR" sz="3200" dirty="0">
                <a:latin typeface="Arial" panose="020B0604020202020204" pitchFamily="34" charset="0"/>
                <a:cs typeface="Arial" panose="020B0604020202020204" pitchFamily="34" charset="0"/>
              </a:rPr>
              <a:t>-solstice-</a:t>
            </a:r>
            <a:r>
              <a:rPr lang="fr-FR" sz="3200" dirty="0" err="1">
                <a:latin typeface="Arial" panose="020B0604020202020204" pitchFamily="34" charset="0"/>
                <a:cs typeface="Arial" panose="020B0604020202020204" pitchFamily="34" charset="0"/>
              </a:rPr>
              <a:t>equinox</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comprising</a:t>
            </a:r>
            <a:r>
              <a:rPr lang="fr-FR" sz="3200" dirty="0">
                <a:latin typeface="Arial" panose="020B0604020202020204" pitchFamily="34" charset="0"/>
                <a:cs typeface="Arial" panose="020B0604020202020204" pitchFamily="34" charset="0"/>
              </a:rPr>
              <a:t> ca. 12 </a:t>
            </a:r>
            <a:r>
              <a:rPr lang="fr-FR" sz="3200" dirty="0" err="1">
                <a:latin typeface="Arial" panose="020B0604020202020204" pitchFamily="34" charset="0"/>
                <a:cs typeface="Arial" panose="020B0604020202020204" pitchFamily="34" charset="0"/>
              </a:rPr>
              <a:t>semi-lunar</a:t>
            </a:r>
            <a:r>
              <a:rPr lang="fr-FR" sz="3200" dirty="0">
                <a:latin typeface="Arial" panose="020B0604020202020204" pitchFamily="34" charset="0"/>
                <a:cs typeface="Arial" panose="020B0604020202020204" pitchFamily="34" charset="0"/>
              </a:rPr>
              <a:t> cycles. </a:t>
            </a:r>
            <a:r>
              <a:rPr lang="fr-FR" sz="3200" dirty="0" err="1">
                <a:latin typeface="Arial" panose="020B0604020202020204" pitchFamily="34" charset="0"/>
                <a:cs typeface="Arial" panose="020B0604020202020204" pitchFamily="34" charset="0"/>
              </a:rPr>
              <a:t>Above</a:t>
            </a:r>
            <a:r>
              <a:rPr lang="fr-FR" sz="3200" dirty="0">
                <a:latin typeface="Arial" panose="020B0604020202020204" pitchFamily="34" charset="0"/>
                <a:cs typeface="Arial" panose="020B0604020202020204" pitchFamily="34" charset="0"/>
              </a:rPr>
              <a:t> an </a:t>
            </a:r>
            <a:r>
              <a:rPr lang="fr-FR" sz="3200" dirty="0" err="1">
                <a:latin typeface="Arial" panose="020B0604020202020204" pitchFamily="34" charset="0"/>
                <a:cs typeface="Arial" panose="020B0604020202020204" pitchFamily="34" charset="0"/>
              </a:rPr>
              <a:t>elevation</a:t>
            </a:r>
            <a:r>
              <a:rPr lang="fr-FR" sz="3200" dirty="0">
                <a:latin typeface="Arial" panose="020B0604020202020204" pitchFamily="34" charset="0"/>
                <a:cs typeface="Arial" panose="020B0604020202020204" pitchFamily="34" charset="0"/>
              </a:rPr>
              <a:t> of 10 m (</a:t>
            </a:r>
            <a:r>
              <a:rPr lang="fr-FR" sz="3200" dirty="0" err="1">
                <a:latin typeface="Arial" panose="020B0604020202020204" pitchFamily="34" charset="0"/>
                <a:cs typeface="Arial" panose="020B0604020202020204" pitchFamily="34" charset="0"/>
              </a:rPr>
              <a:t>purple</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curve</a:t>
            </a:r>
            <a:r>
              <a:rPr lang="fr-FR" sz="3200" dirty="0">
                <a:latin typeface="Arial" panose="020B0604020202020204" pitchFamily="34" charset="0"/>
                <a:cs typeface="Arial" panose="020B0604020202020204" pitchFamily="34" charset="0"/>
              </a:rPr>
              <a:t> </a:t>
            </a:r>
            <a:r>
              <a:rPr lang="fr-FR" sz="3200" i="1" dirty="0">
                <a:latin typeface="Arial" panose="020B0604020202020204" pitchFamily="34" charset="0"/>
                <a:cs typeface="Arial" panose="020B0604020202020204" pitchFamily="34" charset="0"/>
              </a:rPr>
              <a:t>Fig. 5</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less</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than</a:t>
            </a:r>
            <a:r>
              <a:rPr lang="fr-FR" sz="3200" dirty="0">
                <a:latin typeface="Arial" panose="020B0604020202020204" pitchFamily="34" charset="0"/>
                <a:cs typeface="Arial" panose="020B0604020202020204" pitchFamily="34" charset="0"/>
              </a:rPr>
              <a:t> 10 </a:t>
            </a:r>
            <a:r>
              <a:rPr lang="fr-FR" sz="3200" dirty="0" err="1">
                <a:latin typeface="Arial" panose="020B0604020202020204" pitchFamily="34" charset="0"/>
                <a:cs typeface="Arial" panose="020B0604020202020204" pitchFamily="34" charset="0"/>
              </a:rPr>
              <a:t>spring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tide</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periods</a:t>
            </a:r>
            <a:r>
              <a:rPr lang="fr-FR" sz="3200" dirty="0">
                <a:latin typeface="Arial" panose="020B0604020202020204" pitchFamily="34" charset="0"/>
                <a:cs typeface="Arial" panose="020B0604020202020204" pitchFamily="34" charset="0"/>
              </a:rPr>
              <a:t> in </a:t>
            </a:r>
            <a:r>
              <a:rPr lang="fr-FR" sz="3200" dirty="0" err="1">
                <a:latin typeface="Arial" panose="020B0604020202020204" pitchFamily="34" charset="0"/>
                <a:cs typeface="Arial" panose="020B0604020202020204" pitchFamily="34" charset="0"/>
              </a:rPr>
              <a:t>average</a:t>
            </a:r>
            <a:r>
              <a:rPr lang="fr-FR" sz="3200" dirty="0">
                <a:latin typeface="Arial" panose="020B0604020202020204" pitchFamily="34" charset="0"/>
                <a:cs typeface="Arial" panose="020B0604020202020204" pitchFamily="34" charset="0"/>
              </a:rPr>
              <a:t>, in </a:t>
            </a:r>
            <a:r>
              <a:rPr lang="fr-FR" sz="3200" dirty="0" err="1">
                <a:latin typeface="Arial" panose="020B0604020202020204" pitchFamily="34" charset="0"/>
                <a:cs typeface="Arial" panose="020B0604020202020204" pitchFamily="34" charset="0"/>
              </a:rPr>
              <a:t>some</a:t>
            </a:r>
            <a:r>
              <a:rPr lang="fr-FR" sz="3200" dirty="0">
                <a:latin typeface="Arial" panose="020B0604020202020204" pitchFamily="34" charset="0"/>
                <a:cs typeface="Arial" panose="020B0604020202020204" pitchFamily="34" charset="0"/>
              </a:rPr>
              <a:t> case </a:t>
            </a:r>
            <a:r>
              <a:rPr lang="fr-FR" sz="3200" dirty="0" err="1">
                <a:latin typeface="Arial" panose="020B0604020202020204" pitchFamily="34" charset="0"/>
                <a:cs typeface="Arial" panose="020B0604020202020204" pitchFamily="34" charset="0"/>
              </a:rPr>
              <a:t>only</a:t>
            </a:r>
            <a:r>
              <a:rPr lang="fr-FR" sz="3200" dirty="0">
                <a:latin typeface="Arial" panose="020B0604020202020204" pitchFamily="34" charset="0"/>
                <a:cs typeface="Arial" panose="020B0604020202020204" pitchFamily="34" charset="0"/>
              </a:rPr>
              <a:t> 7, over 12, are effective.  </a:t>
            </a:r>
          </a:p>
          <a:p>
            <a:pPr algn="just"/>
            <a:r>
              <a:rPr lang="fr-FR" sz="3200" dirty="0" err="1">
                <a:latin typeface="Arial" panose="020B0604020202020204" pitchFamily="34" charset="0"/>
                <a:cs typeface="Arial" panose="020B0604020202020204" pitchFamily="34" charset="0"/>
              </a:rPr>
              <a:t>Based</a:t>
            </a:r>
            <a:r>
              <a:rPr lang="fr-FR" sz="3200" dirty="0">
                <a:latin typeface="Arial" panose="020B0604020202020204" pitchFamily="34" charset="0"/>
                <a:cs typeface="Arial" panose="020B0604020202020204" pitchFamily="34" charset="0"/>
              </a:rPr>
              <a:t> on the </a:t>
            </a:r>
            <a:r>
              <a:rPr lang="fr-FR" sz="3200" dirty="0" err="1">
                <a:latin typeface="Arial" panose="020B0604020202020204" pitchFamily="34" charset="0"/>
                <a:cs typeface="Arial" panose="020B0604020202020204" pitchFamily="34" charset="0"/>
              </a:rPr>
              <a:t>comparison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with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present-day</a:t>
            </a:r>
            <a:r>
              <a:rPr lang="fr-FR" sz="3200" dirty="0">
                <a:latin typeface="Arial" panose="020B0604020202020204" pitchFamily="34" charset="0"/>
                <a:cs typeface="Arial" panose="020B0604020202020204" pitchFamily="34" charset="0"/>
              </a:rPr>
              <a:t> tidal data, </a:t>
            </a:r>
            <a:r>
              <a:rPr lang="fr-FR" sz="3200" b="1" dirty="0">
                <a:latin typeface="Arial" panose="020B0604020202020204" pitchFamily="34" charset="0"/>
                <a:cs typeface="Arial" panose="020B0604020202020204" pitchFamily="34" charset="0"/>
              </a:rPr>
              <a:t>all </a:t>
            </a:r>
            <a:r>
              <a:rPr lang="en-US" sz="3200" b="1" dirty="0" err="1">
                <a:latin typeface="Arial" panose="020B0604020202020204" pitchFamily="34" charset="0"/>
                <a:cs typeface="Arial" panose="020B0604020202020204" pitchFamily="34" charset="0"/>
              </a:rPr>
              <a:t>mdb</a:t>
            </a:r>
            <a:r>
              <a:rPr lang="en-US" sz="3200" b="1" dirty="0">
                <a:latin typeface="Arial" panose="020B0604020202020204" pitchFamily="34" charset="0"/>
                <a:cs typeface="Arial" panose="020B0604020202020204" pitchFamily="34" charset="0"/>
              </a:rPr>
              <a:t>-to-</a:t>
            </a:r>
            <a:r>
              <a:rPr lang="en-US" sz="3200" b="1" dirty="0" err="1">
                <a:latin typeface="Arial" panose="020B0604020202020204" pitchFamily="34" charset="0"/>
                <a:cs typeface="Arial" panose="020B0604020202020204" pitchFamily="34" charset="0"/>
              </a:rPr>
              <a:t>mdb</a:t>
            </a:r>
            <a:r>
              <a:rPr lang="en-US" sz="3200" b="1" dirty="0">
                <a:latin typeface="Arial" panose="020B0604020202020204" pitchFamily="34" charset="0"/>
                <a:cs typeface="Arial" panose="020B0604020202020204" pitchFamily="34" charset="0"/>
              </a:rPr>
              <a:t> packages </a:t>
            </a:r>
            <a:r>
              <a:rPr lang="en-US" sz="3200" dirty="0">
                <a:latin typeface="Arial" panose="020B0604020202020204" pitchFamily="34" charset="0"/>
                <a:cs typeface="Arial" panose="020B0604020202020204" pitchFamily="34" charset="0"/>
              </a:rPr>
              <a:t>in core </a:t>
            </a:r>
            <a:r>
              <a:rPr lang="en-US" sz="3200" b="1" dirty="0">
                <a:latin typeface="Arial" panose="020B0604020202020204" pitchFamily="34" charset="0"/>
                <a:cs typeface="Arial" panose="020B0604020202020204" pitchFamily="34" charset="0"/>
              </a:rPr>
              <a:t>C1</a:t>
            </a:r>
            <a:r>
              <a:rPr lang="en-US" sz="3200" dirty="0">
                <a:latin typeface="Arial" panose="020B0604020202020204" pitchFamily="34" charset="0"/>
                <a:cs typeface="Arial" panose="020B0604020202020204" pitchFamily="34" charset="0"/>
              </a:rPr>
              <a:t> are inferred to be </a:t>
            </a:r>
            <a:r>
              <a:rPr lang="en-US" sz="3200" b="1" dirty="0">
                <a:latin typeface="Arial" panose="020B0604020202020204" pitchFamily="34" charset="0"/>
                <a:cs typeface="Arial" panose="020B0604020202020204" pitchFamily="34" charset="0"/>
              </a:rPr>
              <a:t>semi-lunar cycles</a:t>
            </a:r>
            <a:r>
              <a:rPr lang="en-US" sz="3200" dirty="0">
                <a:latin typeface="Arial" panose="020B0604020202020204" pitchFamily="34" charset="0"/>
                <a:cs typeface="Arial" panose="020B0604020202020204" pitchFamily="34" charset="0"/>
              </a:rPr>
              <a:t>, and the </a:t>
            </a:r>
            <a:r>
              <a:rPr lang="en-US" sz="3200" b="1" dirty="0">
                <a:latin typeface="Arial" panose="020B0604020202020204" pitchFamily="34" charset="0"/>
                <a:cs typeface="Arial" panose="020B0604020202020204" pitchFamily="34" charset="0"/>
              </a:rPr>
              <a:t>lower cyclicity semi-annual</a:t>
            </a:r>
            <a:r>
              <a:rPr lang="en-US" sz="3200" dirty="0">
                <a:latin typeface="Arial" panose="020B0604020202020204" pitchFamily="34" charset="0"/>
                <a:cs typeface="Arial" panose="020B0604020202020204" pitchFamily="34" charset="0"/>
              </a:rPr>
              <a:t>. Within </a:t>
            </a:r>
            <a:r>
              <a:rPr lang="en-US" sz="3200" b="1" dirty="0">
                <a:latin typeface="Arial" panose="020B0604020202020204" pitchFamily="34" charset="0"/>
                <a:cs typeface="Arial" panose="020B0604020202020204" pitchFamily="34" charset="0"/>
              </a:rPr>
              <a:t>the 3-year record </a:t>
            </a:r>
            <a:endParaRPr lang="en-US" sz="32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F2013F95-3C4B-45D0-87F0-E164DF790056}"/>
              </a:ext>
            </a:extLst>
          </p:cNvPr>
          <p:cNvSpPr txBox="1"/>
          <p:nvPr/>
        </p:nvSpPr>
        <p:spPr>
          <a:xfrm>
            <a:off x="21670178" y="36727443"/>
            <a:ext cx="7928770" cy="2616101"/>
          </a:xfrm>
          <a:prstGeom prst="rect">
            <a:avLst/>
          </a:prstGeom>
          <a:noFill/>
        </p:spPr>
        <p:txBody>
          <a:bodyPr wrap="square" rtlCol="0">
            <a:spAutoFit/>
          </a:bodyPr>
          <a:lstStyle/>
          <a:p>
            <a:pPr algn="r"/>
            <a:r>
              <a:rPr lang="fr-FR" sz="3600" b="1" cap="small" dirty="0">
                <a:latin typeface="Arial" panose="020B0604020202020204" pitchFamily="34" charset="0"/>
                <a:cs typeface="Arial" panose="020B0604020202020204" pitchFamily="34" charset="0"/>
              </a:rPr>
              <a:t>Conclusion</a:t>
            </a:r>
          </a:p>
          <a:p>
            <a:pPr algn="just"/>
            <a:r>
              <a:rPr lang="en-US" sz="3200" dirty="0">
                <a:latin typeface="Arial" panose="020B0604020202020204" pitchFamily="34" charset="0"/>
                <a:cs typeface="Arial" panose="020B0604020202020204" pitchFamily="34" charset="0"/>
              </a:rPr>
              <a:t>Upper tidal flat successions preserved into the internal domain of the </a:t>
            </a:r>
            <a:r>
              <a:rPr lang="en-US" sz="3200" dirty="0" err="1">
                <a:latin typeface="Arial" panose="020B0604020202020204" pitchFamily="34" charset="0"/>
                <a:cs typeface="Arial" panose="020B0604020202020204" pitchFamily="34" charset="0"/>
              </a:rPr>
              <a:t>hypertidal</a:t>
            </a:r>
            <a:r>
              <a:rPr lang="en-US" sz="3200" dirty="0">
                <a:latin typeface="Arial" panose="020B0604020202020204" pitchFamily="34" charset="0"/>
                <a:cs typeface="Arial" panose="020B0604020202020204" pitchFamily="34" charset="0"/>
              </a:rPr>
              <a:t> SC-CR estuary record tidal cyclicities, modulated (C1) to highly disturbed (C4) by</a:t>
            </a:r>
            <a:endParaRPr lang="fr-FR" sz="3200" dirty="0"/>
          </a:p>
        </p:txBody>
      </p:sp>
      <p:grpSp>
        <p:nvGrpSpPr>
          <p:cNvPr id="30" name="Groupe 29">
            <a:extLst>
              <a:ext uri="{FF2B5EF4-FFF2-40B4-BE49-F238E27FC236}">
                <a16:creationId xmlns:a16="http://schemas.microsoft.com/office/drawing/2014/main" id="{EEE1554F-4A87-47CA-9EF2-C0C59CDC7F57}"/>
              </a:ext>
            </a:extLst>
          </p:cNvPr>
          <p:cNvGrpSpPr/>
          <p:nvPr/>
        </p:nvGrpSpPr>
        <p:grpSpPr>
          <a:xfrm>
            <a:off x="18842902" y="33516786"/>
            <a:ext cx="2484165" cy="5211938"/>
            <a:chOff x="18842902" y="33516786"/>
            <a:chExt cx="2484165" cy="5211938"/>
          </a:xfrm>
        </p:grpSpPr>
        <p:sp>
          <p:nvSpPr>
            <p:cNvPr id="21" name="Rectangle 20">
              <a:extLst>
                <a:ext uri="{FF2B5EF4-FFF2-40B4-BE49-F238E27FC236}">
                  <a16:creationId xmlns:a16="http://schemas.microsoft.com/office/drawing/2014/main" id="{18C82776-3C19-4EFA-96C2-6A5C0F8D46CF}"/>
                </a:ext>
              </a:extLst>
            </p:cNvPr>
            <p:cNvSpPr/>
            <p:nvPr/>
          </p:nvSpPr>
          <p:spPr>
            <a:xfrm>
              <a:off x="18842902" y="33516786"/>
              <a:ext cx="2484165" cy="5211938"/>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8167CB23-A952-4283-BD0B-7842FD7DB188}"/>
                </a:ext>
              </a:extLst>
            </p:cNvPr>
            <p:cNvPicPr>
              <a:picLocks noChangeAspect="1"/>
            </p:cNvPicPr>
            <p:nvPr/>
          </p:nvPicPr>
          <p:blipFill rotWithShape="1">
            <a:blip r:embed="rId18"/>
            <a:srcRect b="3510"/>
            <a:stretch/>
          </p:blipFill>
          <p:spPr>
            <a:xfrm rot="5400000">
              <a:off x="17702904" y="34914325"/>
              <a:ext cx="4839173" cy="2409150"/>
            </a:xfrm>
            <a:prstGeom prst="rect">
              <a:avLst/>
            </a:prstGeom>
          </p:spPr>
        </p:pic>
        <p:sp>
          <p:nvSpPr>
            <p:cNvPr id="5" name="ZoneTexte 4">
              <a:extLst>
                <a:ext uri="{FF2B5EF4-FFF2-40B4-BE49-F238E27FC236}">
                  <a16:creationId xmlns:a16="http://schemas.microsoft.com/office/drawing/2014/main" id="{8D044145-C9DB-4129-A015-BAFA78AED7CA}"/>
                </a:ext>
              </a:extLst>
            </p:cNvPr>
            <p:cNvSpPr txBox="1"/>
            <p:nvPr/>
          </p:nvSpPr>
          <p:spPr>
            <a:xfrm>
              <a:off x="20229947" y="36543275"/>
              <a:ext cx="967616" cy="360151"/>
            </a:xfrm>
            <a:prstGeom prst="rect">
              <a:avLst/>
            </a:prstGeom>
            <a:noFill/>
          </p:spPr>
          <p:txBody>
            <a:bodyPr wrap="none" rtlCol="0">
              <a:spAutoFit/>
            </a:bodyPr>
            <a:lstStyle/>
            <a:p>
              <a:r>
                <a:rPr lang="fr-FR" sz="2000" dirty="0" err="1">
                  <a:latin typeface="Arial" panose="020B0604020202020204" pitchFamily="34" charset="0"/>
                  <a:cs typeface="Arial" panose="020B0604020202020204" pitchFamily="34" charset="0"/>
                </a:rPr>
                <a:t>Core</a:t>
              </a:r>
              <a:r>
                <a:rPr lang="fr-FR" sz="2000" dirty="0">
                  <a:latin typeface="Arial" panose="020B0604020202020204" pitchFamily="34" charset="0"/>
                  <a:cs typeface="Arial" panose="020B0604020202020204" pitchFamily="34" charset="0"/>
                </a:rPr>
                <a:t> C4</a:t>
              </a:r>
            </a:p>
          </p:txBody>
        </p:sp>
        <p:sp>
          <p:nvSpPr>
            <p:cNvPr id="218" name="ZoneTexte 217">
              <a:extLst>
                <a:ext uri="{FF2B5EF4-FFF2-40B4-BE49-F238E27FC236}">
                  <a16:creationId xmlns:a16="http://schemas.microsoft.com/office/drawing/2014/main" id="{233E2B8D-9B5B-4C01-AACD-B07FF7A68EAB}"/>
                </a:ext>
              </a:extLst>
            </p:cNvPr>
            <p:cNvSpPr txBox="1"/>
            <p:nvPr/>
          </p:nvSpPr>
          <p:spPr>
            <a:xfrm>
              <a:off x="19074105" y="37770844"/>
              <a:ext cx="967616" cy="360151"/>
            </a:xfrm>
            <a:prstGeom prst="rect">
              <a:avLst/>
            </a:prstGeom>
            <a:noFill/>
          </p:spPr>
          <p:txBody>
            <a:bodyPr wrap="none" rtlCol="0">
              <a:spAutoFit/>
            </a:bodyPr>
            <a:lstStyle/>
            <a:p>
              <a:r>
                <a:rPr lang="fr-FR" sz="2000" dirty="0" err="1">
                  <a:latin typeface="Arial" panose="020B0604020202020204" pitchFamily="34" charset="0"/>
                  <a:cs typeface="Arial" panose="020B0604020202020204" pitchFamily="34" charset="0"/>
                </a:rPr>
                <a:t>Core</a:t>
              </a:r>
              <a:r>
                <a:rPr lang="fr-FR" sz="2000" dirty="0">
                  <a:latin typeface="Arial" panose="020B0604020202020204" pitchFamily="34" charset="0"/>
                  <a:cs typeface="Arial" panose="020B0604020202020204" pitchFamily="34" charset="0"/>
                </a:rPr>
                <a:t> C1</a:t>
              </a:r>
            </a:p>
          </p:txBody>
        </p:sp>
        <p:sp>
          <p:nvSpPr>
            <p:cNvPr id="6" name="ZoneTexte 5">
              <a:extLst>
                <a:ext uri="{FF2B5EF4-FFF2-40B4-BE49-F238E27FC236}">
                  <a16:creationId xmlns:a16="http://schemas.microsoft.com/office/drawing/2014/main" id="{812B9ACF-7195-4692-8024-B80ADC581A7D}"/>
                </a:ext>
              </a:extLst>
            </p:cNvPr>
            <p:cNvSpPr txBox="1"/>
            <p:nvPr/>
          </p:nvSpPr>
          <p:spPr>
            <a:xfrm>
              <a:off x="19234627" y="33516786"/>
              <a:ext cx="1828623" cy="385231"/>
            </a:xfrm>
            <a:prstGeom prst="rect">
              <a:avLst/>
            </a:prstGeom>
            <a:noFill/>
          </p:spPr>
          <p:txBody>
            <a:bodyPr wrap="none" rtlCol="0">
              <a:spAutoFit/>
            </a:bodyPr>
            <a:lstStyle/>
            <a:p>
              <a:pPr algn="ctr"/>
              <a:r>
                <a:rPr lang="fr-FR" b="1" dirty="0">
                  <a:solidFill>
                    <a:schemeClr val="accent2">
                      <a:lumMod val="75000"/>
                    </a:schemeClr>
                  </a:solidFill>
                </a:rPr>
                <a:t>210Pbex (</a:t>
              </a:r>
              <a:r>
                <a:rPr lang="fr-FR" b="1" dirty="0" err="1">
                  <a:solidFill>
                    <a:schemeClr val="accent2">
                      <a:lumMod val="75000"/>
                    </a:schemeClr>
                  </a:solidFill>
                </a:rPr>
                <a:t>dpm</a:t>
              </a:r>
              <a:r>
                <a:rPr lang="fr-FR" b="1" dirty="0">
                  <a:solidFill>
                    <a:schemeClr val="accent2">
                      <a:lumMod val="75000"/>
                    </a:schemeClr>
                  </a:solidFill>
                </a:rPr>
                <a:t>/g)</a:t>
              </a:r>
            </a:p>
          </p:txBody>
        </p:sp>
        <p:sp>
          <p:nvSpPr>
            <p:cNvPr id="224" name="ZoneTexte 223">
              <a:extLst>
                <a:ext uri="{FF2B5EF4-FFF2-40B4-BE49-F238E27FC236}">
                  <a16:creationId xmlns:a16="http://schemas.microsoft.com/office/drawing/2014/main" id="{CDE40558-375A-40AA-A195-E59A2211C27F}"/>
                </a:ext>
              </a:extLst>
            </p:cNvPr>
            <p:cNvSpPr txBox="1"/>
            <p:nvPr/>
          </p:nvSpPr>
          <p:spPr>
            <a:xfrm>
              <a:off x="19274504" y="38335783"/>
              <a:ext cx="1613656" cy="385231"/>
            </a:xfrm>
            <a:prstGeom prst="rect">
              <a:avLst/>
            </a:prstGeom>
            <a:noFill/>
          </p:spPr>
          <p:txBody>
            <a:bodyPr wrap="square">
              <a:spAutoFit/>
            </a:bodyPr>
            <a:lstStyle/>
            <a:p>
              <a:pPr algn="ctr"/>
              <a:r>
                <a:rPr lang="fr-FR" b="1" dirty="0">
                  <a:solidFill>
                    <a:schemeClr val="accent1"/>
                  </a:solidFill>
                </a:rPr>
                <a:t>137Cs (</a:t>
              </a:r>
              <a:r>
                <a:rPr lang="fr-FR" b="1" dirty="0" err="1">
                  <a:solidFill>
                    <a:schemeClr val="accent1"/>
                  </a:solidFill>
                </a:rPr>
                <a:t>mBq</a:t>
              </a:r>
              <a:r>
                <a:rPr lang="fr-FR" b="1" dirty="0">
                  <a:solidFill>
                    <a:schemeClr val="accent1"/>
                  </a:solidFill>
                </a:rPr>
                <a:t>/g)</a:t>
              </a:r>
            </a:p>
          </p:txBody>
        </p:sp>
      </p:grpSp>
      <p:sp>
        <p:nvSpPr>
          <p:cNvPr id="11" name="ZoneTexte 10">
            <a:extLst>
              <a:ext uri="{FF2B5EF4-FFF2-40B4-BE49-F238E27FC236}">
                <a16:creationId xmlns:a16="http://schemas.microsoft.com/office/drawing/2014/main" id="{E814B641-6CA3-4446-97E1-6105C75B0D9E}"/>
              </a:ext>
            </a:extLst>
          </p:cNvPr>
          <p:cNvSpPr txBox="1"/>
          <p:nvPr/>
        </p:nvSpPr>
        <p:spPr>
          <a:xfrm>
            <a:off x="-1" y="3906667"/>
            <a:ext cx="30240289" cy="1384995"/>
          </a:xfrm>
          <a:prstGeom prst="rect">
            <a:avLst/>
          </a:prstGeom>
          <a:noFill/>
        </p:spPr>
        <p:txBody>
          <a:bodyPr wrap="square" rtlCol="0">
            <a:spAutoFit/>
          </a:bodyPr>
          <a:lstStyle/>
          <a:p>
            <a:pPr algn="ctr"/>
            <a:r>
              <a:rPr lang="fr-FR" sz="4200" dirty="0">
                <a:latin typeface="Arial" panose="020B0604020202020204" pitchFamily="34" charset="0"/>
                <a:cs typeface="Arial" panose="020B0604020202020204" pitchFamily="34" charset="0"/>
              </a:rPr>
              <a:t>Thibaud Lortie</a:t>
            </a:r>
            <a:r>
              <a:rPr lang="fr-FR" sz="4200" baseline="30000" dirty="0">
                <a:latin typeface="Arial" panose="020B0604020202020204" pitchFamily="34" charset="0"/>
                <a:cs typeface="Arial" panose="020B0604020202020204" pitchFamily="34" charset="0"/>
              </a:rPr>
              <a:t>1</a:t>
            </a:r>
            <a:r>
              <a:rPr lang="fr-FR" sz="4200" dirty="0">
                <a:latin typeface="Arial" panose="020B0604020202020204" pitchFamily="34" charset="0"/>
                <a:cs typeface="Arial" panose="020B0604020202020204" pitchFamily="34" charset="0"/>
              </a:rPr>
              <a:t>, José I. Cuitiño</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Bernadette Tessier</a:t>
            </a:r>
            <a:r>
              <a:rPr lang="fr-FR" sz="4200" baseline="30000" dirty="0">
                <a:latin typeface="Arial" panose="020B0604020202020204" pitchFamily="34" charset="0"/>
                <a:cs typeface="Arial" panose="020B0604020202020204" pitchFamily="34" charset="0"/>
              </a:rPr>
              <a:t>1</a:t>
            </a:r>
            <a:r>
              <a:rPr lang="fr-FR" sz="4200" dirty="0">
                <a:latin typeface="Arial" panose="020B0604020202020204" pitchFamily="34" charset="0"/>
                <a:cs typeface="Arial" panose="020B0604020202020204" pitchFamily="34" charset="0"/>
              </a:rPr>
              <a:t>, Jean-Yves Reynaud</a:t>
            </a:r>
            <a:r>
              <a:rPr lang="fr-FR" sz="4200" baseline="30000" dirty="0">
                <a:latin typeface="Arial" panose="020B0604020202020204" pitchFamily="34" charset="0"/>
                <a:cs typeface="Arial" panose="020B0604020202020204" pitchFamily="34" charset="0"/>
              </a:rPr>
              <a:t>3</a:t>
            </a:r>
            <a:r>
              <a:rPr lang="fr-FR" sz="4200" dirty="0">
                <a:latin typeface="Arial" panose="020B0604020202020204" pitchFamily="34" charset="0"/>
                <a:cs typeface="Arial" panose="020B0604020202020204" pitchFamily="34" charset="0"/>
              </a:rPr>
              <a:t>, Roberto A. Scasso</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a:t>
            </a:r>
          </a:p>
          <a:p>
            <a:pPr algn="ctr"/>
            <a:r>
              <a:rPr lang="fr-FR" sz="4200" dirty="0" err="1">
                <a:latin typeface="Arial" panose="020B0604020202020204" pitchFamily="34" charset="0"/>
                <a:cs typeface="Arial" panose="020B0604020202020204" pitchFamily="34" charset="0"/>
              </a:rPr>
              <a:t>Sebastián</a:t>
            </a:r>
            <a:r>
              <a:rPr lang="fr-FR" sz="4200" dirty="0">
                <a:latin typeface="Arial" panose="020B0604020202020204" pitchFamily="34" charset="0"/>
                <a:cs typeface="Arial" panose="020B0604020202020204" pitchFamily="34" charset="0"/>
              </a:rPr>
              <a:t> M. Richiano</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Léo Pancrazzi</a:t>
            </a:r>
            <a:r>
              <a:rPr lang="fr-FR" sz="4200" baseline="30000" dirty="0">
                <a:latin typeface="Arial" panose="020B0604020202020204" pitchFamily="34" charset="0"/>
                <a:cs typeface="Arial" panose="020B0604020202020204" pitchFamily="34" charset="0"/>
              </a:rPr>
              <a:t>1</a:t>
            </a:r>
            <a:r>
              <a:rPr lang="fr-FR" sz="4200" dirty="0">
                <a:latin typeface="Arial" panose="020B0604020202020204" pitchFamily="34" charset="0"/>
                <a:cs typeface="Arial" panose="020B0604020202020204" pitchFamily="34" charset="0"/>
              </a:rPr>
              <a:t>, Michel Condomines</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Laurent Dezileau</a:t>
            </a:r>
            <a:r>
              <a:rPr lang="fr-FR" sz="4200" baseline="30000" dirty="0">
                <a:latin typeface="Arial" panose="020B0604020202020204" pitchFamily="34" charset="0"/>
                <a:cs typeface="Arial" panose="020B0604020202020204" pitchFamily="34" charset="0"/>
              </a:rPr>
              <a:t>1</a:t>
            </a:r>
            <a:r>
              <a:rPr lang="fr-FR" sz="4200" dirty="0">
                <a:latin typeface="Arial" panose="020B0604020202020204" pitchFamily="34" charset="0"/>
                <a:cs typeface="Arial" panose="020B0604020202020204" pitchFamily="34" charset="0"/>
              </a:rPr>
              <a:t>, Malala Lekander</a:t>
            </a:r>
            <a:r>
              <a:rPr lang="fr-FR" sz="4200" baseline="30000" dirty="0">
                <a:latin typeface="Arial" panose="020B0604020202020204" pitchFamily="34" charset="0"/>
                <a:cs typeface="Arial" panose="020B0604020202020204" pitchFamily="34" charset="0"/>
              </a:rPr>
              <a:t>6</a:t>
            </a:r>
          </a:p>
        </p:txBody>
      </p:sp>
      <p:grpSp>
        <p:nvGrpSpPr>
          <p:cNvPr id="52" name="Groupe 51">
            <a:extLst>
              <a:ext uri="{FF2B5EF4-FFF2-40B4-BE49-F238E27FC236}">
                <a16:creationId xmlns:a16="http://schemas.microsoft.com/office/drawing/2014/main" id="{E800DF3C-DF15-450A-A531-222EF7581F90}"/>
              </a:ext>
            </a:extLst>
          </p:cNvPr>
          <p:cNvGrpSpPr/>
          <p:nvPr/>
        </p:nvGrpSpPr>
        <p:grpSpPr>
          <a:xfrm>
            <a:off x="625813" y="22603446"/>
            <a:ext cx="9797712" cy="11045090"/>
            <a:chOff x="625813" y="22489146"/>
            <a:chExt cx="9797712" cy="11045090"/>
          </a:xfrm>
        </p:grpSpPr>
        <p:sp>
          <p:nvSpPr>
            <p:cNvPr id="204" name="Rectangle 203">
              <a:extLst>
                <a:ext uri="{FF2B5EF4-FFF2-40B4-BE49-F238E27FC236}">
                  <a16:creationId xmlns:a16="http://schemas.microsoft.com/office/drawing/2014/main" id="{8FA46341-2EE3-4132-B5C1-B9579CF4E91C}"/>
                </a:ext>
              </a:extLst>
            </p:cNvPr>
            <p:cNvSpPr/>
            <p:nvPr/>
          </p:nvSpPr>
          <p:spPr>
            <a:xfrm>
              <a:off x="625813" y="22489146"/>
              <a:ext cx="9797712" cy="1104509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45" name="Groupe 1044">
              <a:extLst>
                <a:ext uri="{FF2B5EF4-FFF2-40B4-BE49-F238E27FC236}">
                  <a16:creationId xmlns:a16="http://schemas.microsoft.com/office/drawing/2014/main" id="{30C638DC-49B5-4721-ABD3-FA8492C41439}"/>
                </a:ext>
              </a:extLst>
            </p:cNvPr>
            <p:cNvGrpSpPr/>
            <p:nvPr/>
          </p:nvGrpSpPr>
          <p:grpSpPr>
            <a:xfrm>
              <a:off x="4128802" y="22693401"/>
              <a:ext cx="2824741" cy="10319169"/>
              <a:chOff x="2970596" y="7723030"/>
              <a:chExt cx="2824741" cy="10319169"/>
            </a:xfrm>
          </p:grpSpPr>
          <p:pic>
            <p:nvPicPr>
              <p:cNvPr id="54" name="Image 53">
                <a:extLst>
                  <a:ext uri="{FF2B5EF4-FFF2-40B4-BE49-F238E27FC236}">
                    <a16:creationId xmlns:a16="http://schemas.microsoft.com/office/drawing/2014/main" id="{9A58F304-B50E-4799-A6DC-94BB6DFB3C8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54912" y="7723030"/>
                <a:ext cx="2640425" cy="10319169"/>
              </a:xfrm>
              <a:prstGeom prst="rect">
                <a:avLst/>
              </a:prstGeom>
            </p:spPr>
          </p:pic>
          <p:sp>
            <p:nvSpPr>
              <p:cNvPr id="23" name="Rectangle 22">
                <a:extLst>
                  <a:ext uri="{FF2B5EF4-FFF2-40B4-BE49-F238E27FC236}">
                    <a16:creationId xmlns:a16="http://schemas.microsoft.com/office/drawing/2014/main" id="{F5381C6F-2AA3-4BD9-8312-C33C78F71732}"/>
                  </a:ext>
                </a:extLst>
              </p:cNvPr>
              <p:cNvSpPr/>
              <p:nvPr/>
            </p:nvSpPr>
            <p:spPr>
              <a:xfrm>
                <a:off x="3919538" y="13959931"/>
                <a:ext cx="538862" cy="3994694"/>
              </a:xfrm>
              <a:prstGeom prst="rect">
                <a:avLst/>
              </a:prstGeom>
              <a:solidFill>
                <a:schemeClr val="accent1">
                  <a:lumMod val="20000"/>
                  <a:lumOff val="80000"/>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6C108AD5-F75F-4FE8-937C-B6CCA228D778}"/>
                  </a:ext>
                </a:extLst>
              </p:cNvPr>
              <p:cNvSpPr txBox="1"/>
              <p:nvPr/>
            </p:nvSpPr>
            <p:spPr>
              <a:xfrm>
                <a:off x="3090820" y="17433628"/>
                <a:ext cx="298480"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1</a:t>
                </a:r>
              </a:p>
            </p:txBody>
          </p:sp>
          <p:sp>
            <p:nvSpPr>
              <p:cNvPr id="78" name="ZoneTexte 77">
                <a:extLst>
                  <a:ext uri="{FF2B5EF4-FFF2-40B4-BE49-F238E27FC236}">
                    <a16:creationId xmlns:a16="http://schemas.microsoft.com/office/drawing/2014/main" id="{1D10194D-39D5-4D08-802A-0445075AE070}"/>
                  </a:ext>
                </a:extLst>
              </p:cNvPr>
              <p:cNvSpPr txBox="1"/>
              <p:nvPr/>
            </p:nvSpPr>
            <p:spPr>
              <a:xfrm>
                <a:off x="3090820" y="16294389"/>
                <a:ext cx="298480"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5</a:t>
                </a:r>
              </a:p>
            </p:txBody>
          </p:sp>
          <p:sp>
            <p:nvSpPr>
              <p:cNvPr id="79" name="ZoneTexte 78">
                <a:extLst>
                  <a:ext uri="{FF2B5EF4-FFF2-40B4-BE49-F238E27FC236}">
                    <a16:creationId xmlns:a16="http://schemas.microsoft.com/office/drawing/2014/main" id="{58E889F8-B91D-424C-ADAD-C86605F811C8}"/>
                  </a:ext>
                </a:extLst>
              </p:cNvPr>
              <p:cNvSpPr txBox="1"/>
              <p:nvPr/>
            </p:nvSpPr>
            <p:spPr>
              <a:xfrm>
                <a:off x="2977008" y="15135949"/>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10</a:t>
                </a:r>
              </a:p>
            </p:txBody>
          </p:sp>
          <p:sp>
            <p:nvSpPr>
              <p:cNvPr id="80" name="ZoneTexte 79">
                <a:extLst>
                  <a:ext uri="{FF2B5EF4-FFF2-40B4-BE49-F238E27FC236}">
                    <a16:creationId xmlns:a16="http://schemas.microsoft.com/office/drawing/2014/main" id="{F9A0F5B8-4BF1-40FF-9F6C-208813682B32}"/>
                  </a:ext>
                </a:extLst>
              </p:cNvPr>
              <p:cNvSpPr txBox="1"/>
              <p:nvPr/>
            </p:nvSpPr>
            <p:spPr>
              <a:xfrm>
                <a:off x="2977008" y="14013161"/>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15</a:t>
                </a:r>
              </a:p>
            </p:txBody>
          </p:sp>
          <p:sp>
            <p:nvSpPr>
              <p:cNvPr id="81" name="ZoneTexte 80">
                <a:extLst>
                  <a:ext uri="{FF2B5EF4-FFF2-40B4-BE49-F238E27FC236}">
                    <a16:creationId xmlns:a16="http://schemas.microsoft.com/office/drawing/2014/main" id="{FC5DEEA1-98E5-481F-A3EC-F8002F5C5BC7}"/>
                  </a:ext>
                </a:extLst>
              </p:cNvPr>
              <p:cNvSpPr txBox="1"/>
              <p:nvPr/>
            </p:nvSpPr>
            <p:spPr>
              <a:xfrm>
                <a:off x="2977008" y="13022936"/>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20</a:t>
                </a:r>
              </a:p>
            </p:txBody>
          </p:sp>
          <p:sp>
            <p:nvSpPr>
              <p:cNvPr id="82" name="ZoneTexte 81">
                <a:extLst>
                  <a:ext uri="{FF2B5EF4-FFF2-40B4-BE49-F238E27FC236}">
                    <a16:creationId xmlns:a16="http://schemas.microsoft.com/office/drawing/2014/main" id="{08A7B22E-5591-414A-9B8E-B4DECC76BD86}"/>
                  </a:ext>
                </a:extLst>
              </p:cNvPr>
              <p:cNvSpPr txBox="1"/>
              <p:nvPr/>
            </p:nvSpPr>
            <p:spPr>
              <a:xfrm>
                <a:off x="2977008" y="12226902"/>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25</a:t>
                </a:r>
              </a:p>
            </p:txBody>
          </p:sp>
          <p:sp>
            <p:nvSpPr>
              <p:cNvPr id="83" name="ZoneTexte 82">
                <a:extLst>
                  <a:ext uri="{FF2B5EF4-FFF2-40B4-BE49-F238E27FC236}">
                    <a16:creationId xmlns:a16="http://schemas.microsoft.com/office/drawing/2014/main" id="{7171274D-01A0-4C9D-A796-A56E16930482}"/>
                  </a:ext>
                </a:extLst>
              </p:cNvPr>
              <p:cNvSpPr txBox="1"/>
              <p:nvPr/>
            </p:nvSpPr>
            <p:spPr>
              <a:xfrm>
                <a:off x="2977008" y="11433767"/>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30</a:t>
                </a:r>
              </a:p>
            </p:txBody>
          </p:sp>
          <p:sp>
            <p:nvSpPr>
              <p:cNvPr id="84" name="ZoneTexte 83">
                <a:extLst>
                  <a:ext uri="{FF2B5EF4-FFF2-40B4-BE49-F238E27FC236}">
                    <a16:creationId xmlns:a16="http://schemas.microsoft.com/office/drawing/2014/main" id="{65E9539B-1165-4CD9-80B1-155D27594D0E}"/>
                  </a:ext>
                </a:extLst>
              </p:cNvPr>
              <p:cNvSpPr txBox="1"/>
              <p:nvPr/>
            </p:nvSpPr>
            <p:spPr>
              <a:xfrm>
                <a:off x="2970596" y="10161508"/>
                <a:ext cx="418704" cy="369332"/>
              </a:xfrm>
              <a:prstGeom prst="rect">
                <a:avLst/>
              </a:prstGeom>
              <a:noFill/>
            </p:spPr>
            <p:txBody>
              <a:bodyPr wrap="none" rtlCol="0">
                <a:spAutoFit/>
              </a:bodyPr>
              <a:lstStyle/>
              <a:p>
                <a:r>
                  <a:rPr lang="fr-FR" dirty="0"/>
                  <a:t>35</a:t>
                </a:r>
              </a:p>
            </p:txBody>
          </p:sp>
          <p:sp>
            <p:nvSpPr>
              <p:cNvPr id="85" name="ZoneTexte 84">
                <a:extLst>
                  <a:ext uri="{FF2B5EF4-FFF2-40B4-BE49-F238E27FC236}">
                    <a16:creationId xmlns:a16="http://schemas.microsoft.com/office/drawing/2014/main" id="{50441E1B-7181-470D-B6C9-F9909058DB16}"/>
                  </a:ext>
                </a:extLst>
              </p:cNvPr>
              <p:cNvSpPr txBox="1"/>
              <p:nvPr/>
            </p:nvSpPr>
            <p:spPr>
              <a:xfrm>
                <a:off x="2970596" y="9480789"/>
                <a:ext cx="418704" cy="369332"/>
              </a:xfrm>
              <a:prstGeom prst="rect">
                <a:avLst/>
              </a:prstGeom>
              <a:noFill/>
            </p:spPr>
            <p:txBody>
              <a:bodyPr wrap="none" rtlCol="0">
                <a:spAutoFit/>
              </a:bodyPr>
              <a:lstStyle/>
              <a:p>
                <a:r>
                  <a:rPr lang="fr-FR" dirty="0"/>
                  <a:t>40</a:t>
                </a:r>
              </a:p>
            </p:txBody>
          </p:sp>
          <p:sp>
            <p:nvSpPr>
              <p:cNvPr id="164" name="ZoneTexte 163">
                <a:extLst>
                  <a:ext uri="{FF2B5EF4-FFF2-40B4-BE49-F238E27FC236}">
                    <a16:creationId xmlns:a16="http://schemas.microsoft.com/office/drawing/2014/main" id="{EAA6E53D-33FC-4548-B35D-6A4184041617}"/>
                  </a:ext>
                </a:extLst>
              </p:cNvPr>
              <p:cNvSpPr txBox="1"/>
              <p:nvPr/>
            </p:nvSpPr>
            <p:spPr>
              <a:xfrm>
                <a:off x="3931455" y="8246009"/>
                <a:ext cx="466794" cy="369332"/>
              </a:xfrm>
              <a:prstGeom prst="rect">
                <a:avLst/>
              </a:prstGeom>
              <a:noFill/>
            </p:spPr>
            <p:txBody>
              <a:bodyPr wrap="none" rtlCol="0">
                <a:spAutoFit/>
              </a:bodyPr>
              <a:lstStyle/>
              <a:p>
                <a:r>
                  <a:rPr lang="fr-FR" dirty="0"/>
                  <a:t>cm</a:t>
                </a:r>
              </a:p>
            </p:txBody>
          </p:sp>
          <p:sp>
            <p:nvSpPr>
              <p:cNvPr id="172" name="Rectangle 171">
                <a:extLst>
                  <a:ext uri="{FF2B5EF4-FFF2-40B4-BE49-F238E27FC236}">
                    <a16:creationId xmlns:a16="http://schemas.microsoft.com/office/drawing/2014/main" id="{499D9691-0510-49EE-9B1F-A125635F3AF8}"/>
                  </a:ext>
                </a:extLst>
              </p:cNvPr>
              <p:cNvSpPr/>
              <p:nvPr/>
            </p:nvSpPr>
            <p:spPr>
              <a:xfrm>
                <a:off x="3921193" y="11543261"/>
                <a:ext cx="538862" cy="993935"/>
              </a:xfrm>
              <a:prstGeom prst="rect">
                <a:avLst/>
              </a:prstGeom>
              <a:solidFill>
                <a:schemeClr val="accent1">
                  <a:lumMod val="20000"/>
                  <a:lumOff val="80000"/>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Rectangle 172">
                <a:extLst>
                  <a:ext uri="{FF2B5EF4-FFF2-40B4-BE49-F238E27FC236}">
                    <a16:creationId xmlns:a16="http://schemas.microsoft.com/office/drawing/2014/main" id="{05F8EA95-D915-400B-936A-B3CEAB519F1A}"/>
                  </a:ext>
                </a:extLst>
              </p:cNvPr>
              <p:cNvSpPr/>
              <p:nvPr/>
            </p:nvSpPr>
            <p:spPr>
              <a:xfrm>
                <a:off x="3919538" y="8983821"/>
                <a:ext cx="538862" cy="993935"/>
              </a:xfrm>
              <a:prstGeom prst="rect">
                <a:avLst/>
              </a:prstGeom>
              <a:solidFill>
                <a:schemeClr val="accent1">
                  <a:lumMod val="20000"/>
                  <a:lumOff val="80000"/>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 name="Image 1">
              <a:extLst>
                <a:ext uri="{FF2B5EF4-FFF2-40B4-BE49-F238E27FC236}">
                  <a16:creationId xmlns:a16="http://schemas.microsoft.com/office/drawing/2014/main" id="{ED40EFA5-BBF1-46E3-A246-DDA3335328C6}"/>
                </a:ext>
              </a:extLst>
            </p:cNvPr>
            <p:cNvPicPr>
              <a:picLocks noChangeAspect="1"/>
            </p:cNvPicPr>
            <p:nvPr/>
          </p:nvPicPr>
          <p:blipFill>
            <a:blip r:embed="rId20"/>
            <a:stretch>
              <a:fillRect/>
            </a:stretch>
          </p:blipFill>
          <p:spPr>
            <a:xfrm rot="16200000">
              <a:off x="3880959" y="27176712"/>
              <a:ext cx="9271687" cy="2478052"/>
            </a:xfrm>
            <a:prstGeom prst="rect">
              <a:avLst/>
            </a:prstGeom>
          </p:spPr>
        </p:pic>
        <p:cxnSp>
          <p:nvCxnSpPr>
            <p:cNvPr id="25" name="Connecteur droit 24">
              <a:extLst>
                <a:ext uri="{FF2B5EF4-FFF2-40B4-BE49-F238E27FC236}">
                  <a16:creationId xmlns:a16="http://schemas.microsoft.com/office/drawing/2014/main" id="{32D653F4-D3C0-4151-B289-7F8C88C9F63D}"/>
                </a:ext>
              </a:extLst>
            </p:cNvPr>
            <p:cNvCxnSpPr/>
            <p:nvPr/>
          </p:nvCxnSpPr>
          <p:spPr>
            <a:xfrm rot="16200000">
              <a:off x="7859777" y="29102296"/>
              <a:ext cx="0" cy="7123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17D39A6D-0BDA-4F02-A098-C9775DBE1E3E}"/>
                </a:ext>
              </a:extLst>
            </p:cNvPr>
            <p:cNvCxnSpPr/>
            <p:nvPr/>
          </p:nvCxnSpPr>
          <p:spPr>
            <a:xfrm rot="16200000">
              <a:off x="7859777" y="26418574"/>
              <a:ext cx="0" cy="7123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467ED9C-904A-4255-96EE-5031AE4EF823}"/>
                </a:ext>
              </a:extLst>
            </p:cNvPr>
            <p:cNvCxnSpPr/>
            <p:nvPr/>
          </p:nvCxnSpPr>
          <p:spPr>
            <a:xfrm rot="16200000">
              <a:off x="7884122" y="23423697"/>
              <a:ext cx="0" cy="7123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6" name="Forme libre : forme 15">
              <a:extLst>
                <a:ext uri="{FF2B5EF4-FFF2-40B4-BE49-F238E27FC236}">
                  <a16:creationId xmlns:a16="http://schemas.microsoft.com/office/drawing/2014/main" id="{C21FC08C-D36F-4496-B798-9A7FECBCFE6D}"/>
                </a:ext>
              </a:extLst>
            </p:cNvPr>
            <p:cNvSpPr/>
            <p:nvPr/>
          </p:nvSpPr>
          <p:spPr>
            <a:xfrm rot="16200000">
              <a:off x="3829865" y="27439816"/>
              <a:ext cx="8471903" cy="1288191"/>
            </a:xfrm>
            <a:custGeom>
              <a:avLst/>
              <a:gdLst>
                <a:gd name="connsiteX0" fmla="*/ 0 w 8286750"/>
                <a:gd name="connsiteY0" fmla="*/ 93728 h 1424793"/>
                <a:gd name="connsiteX1" fmla="*/ 638175 w 8286750"/>
                <a:gd name="connsiteY1" fmla="*/ 74678 h 1424793"/>
                <a:gd name="connsiteX2" fmla="*/ 1428750 w 8286750"/>
                <a:gd name="connsiteY2" fmla="*/ 912878 h 1424793"/>
                <a:gd name="connsiteX3" fmla="*/ 2171700 w 8286750"/>
                <a:gd name="connsiteY3" fmla="*/ 227078 h 1424793"/>
                <a:gd name="connsiteX4" fmla="*/ 2771775 w 8286750"/>
                <a:gd name="connsiteY4" fmla="*/ 1131953 h 1424793"/>
                <a:gd name="connsiteX5" fmla="*/ 3533775 w 8286750"/>
                <a:gd name="connsiteY5" fmla="*/ 322328 h 1424793"/>
                <a:gd name="connsiteX6" fmla="*/ 4324350 w 8286750"/>
                <a:gd name="connsiteY6" fmla="*/ 1417703 h 1424793"/>
                <a:gd name="connsiteX7" fmla="*/ 4953000 w 8286750"/>
                <a:gd name="connsiteY7" fmla="*/ 817628 h 1424793"/>
                <a:gd name="connsiteX8" fmla="*/ 5391150 w 8286750"/>
                <a:gd name="connsiteY8" fmla="*/ 1312928 h 1424793"/>
                <a:gd name="connsiteX9" fmla="*/ 6334125 w 8286750"/>
                <a:gd name="connsiteY9" fmla="*/ 217553 h 1424793"/>
                <a:gd name="connsiteX10" fmla="*/ 7191375 w 8286750"/>
                <a:gd name="connsiteY10" fmla="*/ 1293878 h 1424793"/>
                <a:gd name="connsiteX11" fmla="*/ 7848600 w 8286750"/>
                <a:gd name="connsiteY11" fmla="*/ 503303 h 1424793"/>
                <a:gd name="connsiteX12" fmla="*/ 8286750 w 8286750"/>
                <a:gd name="connsiteY12" fmla="*/ 1017653 h 1424793"/>
                <a:gd name="connsiteX0" fmla="*/ 0 w 8286750"/>
                <a:gd name="connsiteY0" fmla="*/ 93728 h 1424793"/>
                <a:gd name="connsiteX1" fmla="*/ 638175 w 8286750"/>
                <a:gd name="connsiteY1" fmla="*/ 74678 h 1424793"/>
                <a:gd name="connsiteX2" fmla="*/ 1428750 w 8286750"/>
                <a:gd name="connsiteY2" fmla="*/ 912878 h 1424793"/>
                <a:gd name="connsiteX3" fmla="*/ 2171700 w 8286750"/>
                <a:gd name="connsiteY3" fmla="*/ 227078 h 1424793"/>
                <a:gd name="connsiteX4" fmla="*/ 2771775 w 8286750"/>
                <a:gd name="connsiteY4" fmla="*/ 1131953 h 1424793"/>
                <a:gd name="connsiteX5" fmla="*/ 3533775 w 8286750"/>
                <a:gd name="connsiteY5" fmla="*/ 322328 h 1424793"/>
                <a:gd name="connsiteX6" fmla="*/ 4324350 w 8286750"/>
                <a:gd name="connsiteY6" fmla="*/ 1417703 h 1424793"/>
                <a:gd name="connsiteX7" fmla="*/ 4953000 w 8286750"/>
                <a:gd name="connsiteY7" fmla="*/ 817628 h 1424793"/>
                <a:gd name="connsiteX8" fmla="*/ 5391150 w 8286750"/>
                <a:gd name="connsiteY8" fmla="*/ 1312928 h 1424793"/>
                <a:gd name="connsiteX9" fmla="*/ 6334125 w 8286750"/>
                <a:gd name="connsiteY9" fmla="*/ 217553 h 1424793"/>
                <a:gd name="connsiteX10" fmla="*/ 7191375 w 8286750"/>
                <a:gd name="connsiteY10" fmla="*/ 1293878 h 1424793"/>
                <a:gd name="connsiteX11" fmla="*/ 7848598 w 8286750"/>
                <a:gd name="connsiteY11" fmla="*/ 655703 h 1424793"/>
                <a:gd name="connsiteX12" fmla="*/ 8286750 w 8286750"/>
                <a:gd name="connsiteY12" fmla="*/ 1017653 h 1424793"/>
                <a:gd name="connsiteX0" fmla="*/ 0 w 8286750"/>
                <a:gd name="connsiteY0" fmla="*/ 93728 h 1424793"/>
                <a:gd name="connsiteX1" fmla="*/ 638175 w 8286750"/>
                <a:gd name="connsiteY1" fmla="*/ 74678 h 1424793"/>
                <a:gd name="connsiteX2" fmla="*/ 1428750 w 8286750"/>
                <a:gd name="connsiteY2" fmla="*/ 912878 h 1424793"/>
                <a:gd name="connsiteX3" fmla="*/ 2171700 w 8286750"/>
                <a:gd name="connsiteY3" fmla="*/ 227078 h 1424793"/>
                <a:gd name="connsiteX4" fmla="*/ 2771775 w 8286750"/>
                <a:gd name="connsiteY4" fmla="*/ 1131953 h 1424793"/>
                <a:gd name="connsiteX5" fmla="*/ 3533775 w 8286750"/>
                <a:gd name="connsiteY5" fmla="*/ 322328 h 1424793"/>
                <a:gd name="connsiteX6" fmla="*/ 4324350 w 8286750"/>
                <a:gd name="connsiteY6" fmla="*/ 1417703 h 1424793"/>
                <a:gd name="connsiteX7" fmla="*/ 4953000 w 8286750"/>
                <a:gd name="connsiteY7" fmla="*/ 817628 h 1424793"/>
                <a:gd name="connsiteX8" fmla="*/ 5391150 w 8286750"/>
                <a:gd name="connsiteY8" fmla="*/ 1312928 h 1424793"/>
                <a:gd name="connsiteX9" fmla="*/ 6334125 w 8286750"/>
                <a:gd name="connsiteY9" fmla="*/ 217553 h 1424793"/>
                <a:gd name="connsiteX10" fmla="*/ 7094625 w 8286750"/>
                <a:gd name="connsiteY10" fmla="*/ 1395481 h 1424793"/>
                <a:gd name="connsiteX11" fmla="*/ 7848598 w 8286750"/>
                <a:gd name="connsiteY11" fmla="*/ 655703 h 1424793"/>
                <a:gd name="connsiteX12" fmla="*/ 8286750 w 8286750"/>
                <a:gd name="connsiteY12" fmla="*/ 1017653 h 1424793"/>
                <a:gd name="connsiteX0" fmla="*/ 0 w 8286750"/>
                <a:gd name="connsiteY0" fmla="*/ 93728 h 1424793"/>
                <a:gd name="connsiteX1" fmla="*/ 638175 w 8286750"/>
                <a:gd name="connsiteY1" fmla="*/ 74678 h 1424793"/>
                <a:gd name="connsiteX2" fmla="*/ 1428750 w 8286750"/>
                <a:gd name="connsiteY2" fmla="*/ 912878 h 1424793"/>
                <a:gd name="connsiteX3" fmla="*/ 2171700 w 8286750"/>
                <a:gd name="connsiteY3" fmla="*/ 227078 h 1424793"/>
                <a:gd name="connsiteX4" fmla="*/ 2771775 w 8286750"/>
                <a:gd name="connsiteY4" fmla="*/ 1131953 h 1424793"/>
                <a:gd name="connsiteX5" fmla="*/ 3533775 w 8286750"/>
                <a:gd name="connsiteY5" fmla="*/ 322328 h 1424793"/>
                <a:gd name="connsiteX6" fmla="*/ 4324350 w 8286750"/>
                <a:gd name="connsiteY6" fmla="*/ 1417703 h 1424793"/>
                <a:gd name="connsiteX7" fmla="*/ 4953000 w 8286750"/>
                <a:gd name="connsiteY7" fmla="*/ 817628 h 1424793"/>
                <a:gd name="connsiteX8" fmla="*/ 5391150 w 8286750"/>
                <a:gd name="connsiteY8" fmla="*/ 1312928 h 1424793"/>
                <a:gd name="connsiteX9" fmla="*/ 6334122 w 8286750"/>
                <a:gd name="connsiteY9" fmla="*/ 458856 h 1424793"/>
                <a:gd name="connsiteX10" fmla="*/ 7094625 w 8286750"/>
                <a:gd name="connsiteY10" fmla="*/ 1395481 h 1424793"/>
                <a:gd name="connsiteX11" fmla="*/ 7848598 w 8286750"/>
                <a:gd name="connsiteY11" fmla="*/ 655703 h 1424793"/>
                <a:gd name="connsiteX12" fmla="*/ 8286750 w 8286750"/>
                <a:gd name="connsiteY12" fmla="*/ 1017653 h 1424793"/>
                <a:gd name="connsiteX0" fmla="*/ 0 w 8286750"/>
                <a:gd name="connsiteY0" fmla="*/ 93728 h 1434483"/>
                <a:gd name="connsiteX1" fmla="*/ 638175 w 8286750"/>
                <a:gd name="connsiteY1" fmla="*/ 74678 h 1434483"/>
                <a:gd name="connsiteX2" fmla="*/ 1428750 w 8286750"/>
                <a:gd name="connsiteY2" fmla="*/ 912878 h 1434483"/>
                <a:gd name="connsiteX3" fmla="*/ 2171700 w 8286750"/>
                <a:gd name="connsiteY3" fmla="*/ 227078 h 1434483"/>
                <a:gd name="connsiteX4" fmla="*/ 2771775 w 8286750"/>
                <a:gd name="connsiteY4" fmla="*/ 1131953 h 1434483"/>
                <a:gd name="connsiteX5" fmla="*/ 3533775 w 8286750"/>
                <a:gd name="connsiteY5" fmla="*/ 322328 h 1434483"/>
                <a:gd name="connsiteX6" fmla="*/ 4324350 w 8286750"/>
                <a:gd name="connsiteY6" fmla="*/ 1417703 h 1434483"/>
                <a:gd name="connsiteX7" fmla="*/ 4904624 w 8286750"/>
                <a:gd name="connsiteY7" fmla="*/ 1008131 h 1434483"/>
                <a:gd name="connsiteX8" fmla="*/ 5391150 w 8286750"/>
                <a:gd name="connsiteY8" fmla="*/ 1312928 h 1434483"/>
                <a:gd name="connsiteX9" fmla="*/ 6334122 w 8286750"/>
                <a:gd name="connsiteY9" fmla="*/ 458856 h 1434483"/>
                <a:gd name="connsiteX10" fmla="*/ 7094625 w 8286750"/>
                <a:gd name="connsiteY10" fmla="*/ 1395481 h 1434483"/>
                <a:gd name="connsiteX11" fmla="*/ 7848598 w 8286750"/>
                <a:gd name="connsiteY11" fmla="*/ 655703 h 1434483"/>
                <a:gd name="connsiteX12" fmla="*/ 8286750 w 8286750"/>
                <a:gd name="connsiteY12" fmla="*/ 1017653 h 1434483"/>
                <a:gd name="connsiteX0" fmla="*/ 0 w 8286750"/>
                <a:gd name="connsiteY0" fmla="*/ 93728 h 1633902"/>
                <a:gd name="connsiteX1" fmla="*/ 638175 w 8286750"/>
                <a:gd name="connsiteY1" fmla="*/ 74678 h 1633902"/>
                <a:gd name="connsiteX2" fmla="*/ 1428750 w 8286750"/>
                <a:gd name="connsiteY2" fmla="*/ 912878 h 1633902"/>
                <a:gd name="connsiteX3" fmla="*/ 2171700 w 8286750"/>
                <a:gd name="connsiteY3" fmla="*/ 227078 h 1633902"/>
                <a:gd name="connsiteX4" fmla="*/ 2771775 w 8286750"/>
                <a:gd name="connsiteY4" fmla="*/ 1131953 h 1633902"/>
                <a:gd name="connsiteX5" fmla="*/ 3533775 w 8286750"/>
                <a:gd name="connsiteY5" fmla="*/ 322328 h 1633902"/>
                <a:gd name="connsiteX6" fmla="*/ 4227600 w 8286750"/>
                <a:gd name="connsiteY6" fmla="*/ 1620905 h 1633902"/>
                <a:gd name="connsiteX7" fmla="*/ 4904624 w 8286750"/>
                <a:gd name="connsiteY7" fmla="*/ 1008131 h 1633902"/>
                <a:gd name="connsiteX8" fmla="*/ 5391150 w 8286750"/>
                <a:gd name="connsiteY8" fmla="*/ 1312928 h 1633902"/>
                <a:gd name="connsiteX9" fmla="*/ 6334122 w 8286750"/>
                <a:gd name="connsiteY9" fmla="*/ 458856 h 1633902"/>
                <a:gd name="connsiteX10" fmla="*/ 7094625 w 8286750"/>
                <a:gd name="connsiteY10" fmla="*/ 1395481 h 1633902"/>
                <a:gd name="connsiteX11" fmla="*/ 7848598 w 8286750"/>
                <a:gd name="connsiteY11" fmla="*/ 655703 h 1633902"/>
                <a:gd name="connsiteX12" fmla="*/ 8286750 w 8286750"/>
                <a:gd name="connsiteY12" fmla="*/ 1017653 h 1633902"/>
                <a:gd name="connsiteX0" fmla="*/ 0 w 8286750"/>
                <a:gd name="connsiteY0" fmla="*/ 93728 h 1625430"/>
                <a:gd name="connsiteX1" fmla="*/ 638175 w 8286750"/>
                <a:gd name="connsiteY1" fmla="*/ 74678 h 1625430"/>
                <a:gd name="connsiteX2" fmla="*/ 1428750 w 8286750"/>
                <a:gd name="connsiteY2" fmla="*/ 912878 h 1625430"/>
                <a:gd name="connsiteX3" fmla="*/ 2171700 w 8286750"/>
                <a:gd name="connsiteY3" fmla="*/ 227078 h 1625430"/>
                <a:gd name="connsiteX4" fmla="*/ 2771775 w 8286750"/>
                <a:gd name="connsiteY4" fmla="*/ 1131953 h 1625430"/>
                <a:gd name="connsiteX5" fmla="*/ 3497494 w 8286750"/>
                <a:gd name="connsiteY5" fmla="*/ 627128 h 1625430"/>
                <a:gd name="connsiteX6" fmla="*/ 4227600 w 8286750"/>
                <a:gd name="connsiteY6" fmla="*/ 1620905 h 1625430"/>
                <a:gd name="connsiteX7" fmla="*/ 4904624 w 8286750"/>
                <a:gd name="connsiteY7" fmla="*/ 1008131 h 1625430"/>
                <a:gd name="connsiteX8" fmla="*/ 5391150 w 8286750"/>
                <a:gd name="connsiteY8" fmla="*/ 1312928 h 1625430"/>
                <a:gd name="connsiteX9" fmla="*/ 6334122 w 8286750"/>
                <a:gd name="connsiteY9" fmla="*/ 458856 h 1625430"/>
                <a:gd name="connsiteX10" fmla="*/ 7094625 w 8286750"/>
                <a:gd name="connsiteY10" fmla="*/ 1395481 h 1625430"/>
                <a:gd name="connsiteX11" fmla="*/ 7848598 w 8286750"/>
                <a:gd name="connsiteY11" fmla="*/ 655703 h 1625430"/>
                <a:gd name="connsiteX12" fmla="*/ 8286750 w 8286750"/>
                <a:gd name="connsiteY12" fmla="*/ 1017653 h 1625430"/>
                <a:gd name="connsiteX0" fmla="*/ 0 w 8286750"/>
                <a:gd name="connsiteY0" fmla="*/ 93728 h 1625430"/>
                <a:gd name="connsiteX1" fmla="*/ 638175 w 8286750"/>
                <a:gd name="connsiteY1" fmla="*/ 74678 h 1625430"/>
                <a:gd name="connsiteX2" fmla="*/ 1428750 w 8286750"/>
                <a:gd name="connsiteY2" fmla="*/ 912878 h 1625430"/>
                <a:gd name="connsiteX3" fmla="*/ 2171700 w 8286750"/>
                <a:gd name="connsiteY3" fmla="*/ 227078 h 1625430"/>
                <a:gd name="connsiteX4" fmla="*/ 2711307 w 8286750"/>
                <a:gd name="connsiteY4" fmla="*/ 1271653 h 1625430"/>
                <a:gd name="connsiteX5" fmla="*/ 3497494 w 8286750"/>
                <a:gd name="connsiteY5" fmla="*/ 627128 h 1625430"/>
                <a:gd name="connsiteX6" fmla="*/ 4227600 w 8286750"/>
                <a:gd name="connsiteY6" fmla="*/ 1620905 h 1625430"/>
                <a:gd name="connsiteX7" fmla="*/ 4904624 w 8286750"/>
                <a:gd name="connsiteY7" fmla="*/ 1008131 h 1625430"/>
                <a:gd name="connsiteX8" fmla="*/ 5391150 w 8286750"/>
                <a:gd name="connsiteY8" fmla="*/ 1312928 h 1625430"/>
                <a:gd name="connsiteX9" fmla="*/ 6334122 w 8286750"/>
                <a:gd name="connsiteY9" fmla="*/ 458856 h 1625430"/>
                <a:gd name="connsiteX10" fmla="*/ 7094625 w 8286750"/>
                <a:gd name="connsiteY10" fmla="*/ 1395481 h 1625430"/>
                <a:gd name="connsiteX11" fmla="*/ 7848598 w 8286750"/>
                <a:gd name="connsiteY11" fmla="*/ 655703 h 1625430"/>
                <a:gd name="connsiteX12" fmla="*/ 8286750 w 8286750"/>
                <a:gd name="connsiteY12" fmla="*/ 1017653 h 1625430"/>
                <a:gd name="connsiteX0" fmla="*/ 0 w 8286750"/>
                <a:gd name="connsiteY0" fmla="*/ 93728 h 1625430"/>
                <a:gd name="connsiteX1" fmla="*/ 638175 w 8286750"/>
                <a:gd name="connsiteY1" fmla="*/ 74678 h 1625430"/>
                <a:gd name="connsiteX2" fmla="*/ 1428750 w 8286750"/>
                <a:gd name="connsiteY2" fmla="*/ 912878 h 1625430"/>
                <a:gd name="connsiteX3" fmla="*/ 2050765 w 8286750"/>
                <a:gd name="connsiteY3" fmla="*/ 519178 h 1625430"/>
                <a:gd name="connsiteX4" fmla="*/ 2711307 w 8286750"/>
                <a:gd name="connsiteY4" fmla="*/ 1271653 h 1625430"/>
                <a:gd name="connsiteX5" fmla="*/ 3497494 w 8286750"/>
                <a:gd name="connsiteY5" fmla="*/ 627128 h 1625430"/>
                <a:gd name="connsiteX6" fmla="*/ 4227600 w 8286750"/>
                <a:gd name="connsiteY6" fmla="*/ 1620905 h 1625430"/>
                <a:gd name="connsiteX7" fmla="*/ 4904624 w 8286750"/>
                <a:gd name="connsiteY7" fmla="*/ 1008131 h 1625430"/>
                <a:gd name="connsiteX8" fmla="*/ 5391150 w 8286750"/>
                <a:gd name="connsiteY8" fmla="*/ 1312928 h 1625430"/>
                <a:gd name="connsiteX9" fmla="*/ 6334122 w 8286750"/>
                <a:gd name="connsiteY9" fmla="*/ 458856 h 1625430"/>
                <a:gd name="connsiteX10" fmla="*/ 7094625 w 8286750"/>
                <a:gd name="connsiteY10" fmla="*/ 1395481 h 1625430"/>
                <a:gd name="connsiteX11" fmla="*/ 7848598 w 8286750"/>
                <a:gd name="connsiteY11" fmla="*/ 655703 h 1625430"/>
                <a:gd name="connsiteX12" fmla="*/ 8286750 w 8286750"/>
                <a:gd name="connsiteY12" fmla="*/ 1017653 h 1625430"/>
                <a:gd name="connsiteX0" fmla="*/ 0 w 8286750"/>
                <a:gd name="connsiteY0" fmla="*/ 17318 h 1549020"/>
                <a:gd name="connsiteX1" fmla="*/ 650268 w 8286750"/>
                <a:gd name="connsiteY1" fmla="*/ 277668 h 1549020"/>
                <a:gd name="connsiteX2" fmla="*/ 1428750 w 8286750"/>
                <a:gd name="connsiteY2" fmla="*/ 836468 h 1549020"/>
                <a:gd name="connsiteX3" fmla="*/ 2050765 w 8286750"/>
                <a:gd name="connsiteY3" fmla="*/ 442768 h 1549020"/>
                <a:gd name="connsiteX4" fmla="*/ 2711307 w 8286750"/>
                <a:gd name="connsiteY4" fmla="*/ 1195243 h 1549020"/>
                <a:gd name="connsiteX5" fmla="*/ 3497494 w 8286750"/>
                <a:gd name="connsiteY5" fmla="*/ 550718 h 1549020"/>
                <a:gd name="connsiteX6" fmla="*/ 4227600 w 8286750"/>
                <a:gd name="connsiteY6" fmla="*/ 1544495 h 1549020"/>
                <a:gd name="connsiteX7" fmla="*/ 4904624 w 8286750"/>
                <a:gd name="connsiteY7" fmla="*/ 931721 h 1549020"/>
                <a:gd name="connsiteX8" fmla="*/ 5391150 w 8286750"/>
                <a:gd name="connsiteY8" fmla="*/ 1236518 h 1549020"/>
                <a:gd name="connsiteX9" fmla="*/ 6334122 w 8286750"/>
                <a:gd name="connsiteY9" fmla="*/ 382446 h 1549020"/>
                <a:gd name="connsiteX10" fmla="*/ 7094625 w 8286750"/>
                <a:gd name="connsiteY10" fmla="*/ 1319071 h 1549020"/>
                <a:gd name="connsiteX11" fmla="*/ 7848598 w 8286750"/>
                <a:gd name="connsiteY11" fmla="*/ 579293 h 1549020"/>
                <a:gd name="connsiteX12" fmla="*/ 8286750 w 8286750"/>
                <a:gd name="connsiteY12" fmla="*/ 941243 h 1549020"/>
                <a:gd name="connsiteX0" fmla="*/ 0 w 8298844"/>
                <a:gd name="connsiteY0" fmla="*/ 175589 h 1288191"/>
                <a:gd name="connsiteX1" fmla="*/ 662362 w 8298844"/>
                <a:gd name="connsiteY1" fmla="*/ 16839 h 1288191"/>
                <a:gd name="connsiteX2" fmla="*/ 1440844 w 8298844"/>
                <a:gd name="connsiteY2" fmla="*/ 575639 h 1288191"/>
                <a:gd name="connsiteX3" fmla="*/ 2062859 w 8298844"/>
                <a:gd name="connsiteY3" fmla="*/ 181939 h 1288191"/>
                <a:gd name="connsiteX4" fmla="*/ 2723401 w 8298844"/>
                <a:gd name="connsiteY4" fmla="*/ 934414 h 1288191"/>
                <a:gd name="connsiteX5" fmla="*/ 3509588 w 8298844"/>
                <a:gd name="connsiteY5" fmla="*/ 289889 h 1288191"/>
                <a:gd name="connsiteX6" fmla="*/ 4239694 w 8298844"/>
                <a:gd name="connsiteY6" fmla="*/ 1283666 h 1288191"/>
                <a:gd name="connsiteX7" fmla="*/ 4916718 w 8298844"/>
                <a:gd name="connsiteY7" fmla="*/ 670892 h 1288191"/>
                <a:gd name="connsiteX8" fmla="*/ 5403244 w 8298844"/>
                <a:gd name="connsiteY8" fmla="*/ 975689 h 1288191"/>
                <a:gd name="connsiteX9" fmla="*/ 6346216 w 8298844"/>
                <a:gd name="connsiteY9" fmla="*/ 121617 h 1288191"/>
                <a:gd name="connsiteX10" fmla="*/ 7106719 w 8298844"/>
                <a:gd name="connsiteY10" fmla="*/ 1058242 h 1288191"/>
                <a:gd name="connsiteX11" fmla="*/ 7860692 w 8298844"/>
                <a:gd name="connsiteY11" fmla="*/ 318464 h 1288191"/>
                <a:gd name="connsiteX12" fmla="*/ 8298844 w 8298844"/>
                <a:gd name="connsiteY12" fmla="*/ 680414 h 12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98844" h="1288191">
                  <a:moveTo>
                    <a:pt x="0" y="175589"/>
                  </a:moveTo>
                  <a:cubicBezTo>
                    <a:pt x="200025" y="97801"/>
                    <a:pt x="422221" y="-49836"/>
                    <a:pt x="662362" y="16839"/>
                  </a:cubicBezTo>
                  <a:cubicBezTo>
                    <a:pt x="902503" y="83514"/>
                    <a:pt x="1207428" y="548122"/>
                    <a:pt x="1440844" y="575639"/>
                  </a:cubicBezTo>
                  <a:cubicBezTo>
                    <a:pt x="1674260" y="603156"/>
                    <a:pt x="1849100" y="122143"/>
                    <a:pt x="2062859" y="181939"/>
                  </a:cubicBezTo>
                  <a:cubicBezTo>
                    <a:pt x="2276618" y="241735"/>
                    <a:pt x="2482280" y="916422"/>
                    <a:pt x="2723401" y="934414"/>
                  </a:cubicBezTo>
                  <a:cubicBezTo>
                    <a:pt x="2964523" y="952406"/>
                    <a:pt x="3256873" y="231680"/>
                    <a:pt x="3509588" y="289889"/>
                  </a:cubicBezTo>
                  <a:cubicBezTo>
                    <a:pt x="3762303" y="348098"/>
                    <a:pt x="4005173" y="1220166"/>
                    <a:pt x="4239694" y="1283666"/>
                  </a:cubicBezTo>
                  <a:cubicBezTo>
                    <a:pt x="4474215" y="1347166"/>
                    <a:pt x="4722793" y="722221"/>
                    <a:pt x="4916718" y="670892"/>
                  </a:cubicBezTo>
                  <a:cubicBezTo>
                    <a:pt x="5110643" y="619563"/>
                    <a:pt x="5164994" y="1067235"/>
                    <a:pt x="5403244" y="975689"/>
                  </a:cubicBezTo>
                  <a:cubicBezTo>
                    <a:pt x="5641494" y="884143"/>
                    <a:pt x="6062304" y="107858"/>
                    <a:pt x="6346216" y="121617"/>
                  </a:cubicBezTo>
                  <a:cubicBezTo>
                    <a:pt x="6630129" y="135376"/>
                    <a:pt x="6854306" y="1025434"/>
                    <a:pt x="7106719" y="1058242"/>
                  </a:cubicBezTo>
                  <a:cubicBezTo>
                    <a:pt x="7359132" y="1091050"/>
                    <a:pt x="7678130" y="364501"/>
                    <a:pt x="7860692" y="318464"/>
                  </a:cubicBezTo>
                  <a:cubicBezTo>
                    <a:pt x="8043254" y="272427"/>
                    <a:pt x="8171050" y="400220"/>
                    <a:pt x="8298844" y="68041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6" name="Rectangle 75">
              <a:extLst>
                <a:ext uri="{FF2B5EF4-FFF2-40B4-BE49-F238E27FC236}">
                  <a16:creationId xmlns:a16="http://schemas.microsoft.com/office/drawing/2014/main" id="{9807BFC6-B2D4-4A6C-8138-B56D91D32FE4}"/>
                </a:ext>
              </a:extLst>
            </p:cNvPr>
            <p:cNvSpPr/>
            <p:nvPr/>
          </p:nvSpPr>
          <p:spPr>
            <a:xfrm>
              <a:off x="7715443" y="29812827"/>
              <a:ext cx="2139013" cy="83626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2A893C9F-4B22-4CF3-94BA-DFC38FBBA090}"/>
                </a:ext>
              </a:extLst>
            </p:cNvPr>
            <p:cNvSpPr/>
            <p:nvPr/>
          </p:nvSpPr>
          <p:spPr>
            <a:xfrm>
              <a:off x="7703622" y="28584868"/>
              <a:ext cx="2133180" cy="618005"/>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174">
              <a:extLst>
                <a:ext uri="{FF2B5EF4-FFF2-40B4-BE49-F238E27FC236}">
                  <a16:creationId xmlns:a16="http://schemas.microsoft.com/office/drawing/2014/main" id="{FDF64949-D673-4CC8-BF7D-8657492C7824}"/>
                </a:ext>
              </a:extLst>
            </p:cNvPr>
            <p:cNvSpPr/>
            <p:nvPr/>
          </p:nvSpPr>
          <p:spPr>
            <a:xfrm>
              <a:off x="9394698" y="29458494"/>
              <a:ext cx="311921" cy="3218982"/>
            </a:xfrm>
            <a:prstGeom prst="rect">
              <a:avLst/>
            </a:prstGeom>
            <a:solidFill>
              <a:schemeClr val="accent1">
                <a:lumMod val="20000"/>
                <a:lumOff val="80000"/>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a:extLst>
                <a:ext uri="{FF2B5EF4-FFF2-40B4-BE49-F238E27FC236}">
                  <a16:creationId xmlns:a16="http://schemas.microsoft.com/office/drawing/2014/main" id="{922765EF-CB5B-4A66-BDF5-10A804AC39B6}"/>
                </a:ext>
              </a:extLst>
            </p:cNvPr>
            <p:cNvSpPr/>
            <p:nvPr/>
          </p:nvSpPr>
          <p:spPr>
            <a:xfrm>
              <a:off x="9409260" y="26598749"/>
              <a:ext cx="311921" cy="1361550"/>
            </a:xfrm>
            <a:prstGeom prst="rect">
              <a:avLst/>
            </a:prstGeom>
            <a:solidFill>
              <a:schemeClr val="accent1">
                <a:lumMod val="20000"/>
                <a:lumOff val="80000"/>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Rectangle 176">
              <a:extLst>
                <a:ext uri="{FF2B5EF4-FFF2-40B4-BE49-F238E27FC236}">
                  <a16:creationId xmlns:a16="http://schemas.microsoft.com/office/drawing/2014/main" id="{68ABBEB1-83ED-405F-9A98-5CA6678C8031}"/>
                </a:ext>
              </a:extLst>
            </p:cNvPr>
            <p:cNvSpPr/>
            <p:nvPr/>
          </p:nvSpPr>
          <p:spPr>
            <a:xfrm>
              <a:off x="9409260" y="23779893"/>
              <a:ext cx="311921" cy="1241048"/>
            </a:xfrm>
            <a:prstGeom prst="rect">
              <a:avLst/>
            </a:prstGeom>
            <a:solidFill>
              <a:schemeClr val="accent1">
                <a:lumMod val="20000"/>
                <a:lumOff val="80000"/>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 name="Groupe 65">
              <a:extLst>
                <a:ext uri="{FF2B5EF4-FFF2-40B4-BE49-F238E27FC236}">
                  <a16:creationId xmlns:a16="http://schemas.microsoft.com/office/drawing/2014/main" id="{5FF13D53-A49C-4CB7-9CEF-9439C25B0AC2}"/>
                </a:ext>
              </a:extLst>
            </p:cNvPr>
            <p:cNvGrpSpPr/>
            <p:nvPr/>
          </p:nvGrpSpPr>
          <p:grpSpPr>
            <a:xfrm>
              <a:off x="759683" y="28502079"/>
              <a:ext cx="3011073" cy="4113288"/>
              <a:chOff x="1673122" y="12039600"/>
              <a:chExt cx="3011073" cy="4113288"/>
            </a:xfrm>
          </p:grpSpPr>
          <p:grpSp>
            <p:nvGrpSpPr>
              <p:cNvPr id="77" name="Groupe 76">
                <a:extLst>
                  <a:ext uri="{FF2B5EF4-FFF2-40B4-BE49-F238E27FC236}">
                    <a16:creationId xmlns:a16="http://schemas.microsoft.com/office/drawing/2014/main" id="{12B8FAE8-A303-48C8-9111-D0B1D8A45FE8}"/>
                  </a:ext>
                </a:extLst>
              </p:cNvPr>
              <p:cNvGrpSpPr/>
              <p:nvPr/>
            </p:nvGrpSpPr>
            <p:grpSpPr>
              <a:xfrm>
                <a:off x="1681510" y="12147802"/>
                <a:ext cx="3002685" cy="3918997"/>
                <a:chOff x="-1328996" y="12056824"/>
                <a:chExt cx="3002685" cy="3918997"/>
              </a:xfrm>
            </p:grpSpPr>
            <p:pic>
              <p:nvPicPr>
                <p:cNvPr id="22" name="Image 21">
                  <a:extLst>
                    <a:ext uri="{FF2B5EF4-FFF2-40B4-BE49-F238E27FC236}">
                      <a16:creationId xmlns:a16="http://schemas.microsoft.com/office/drawing/2014/main" id="{CF09254F-ECE9-4156-8410-AF8519CBD86B}"/>
                    </a:ext>
                  </a:extLst>
                </p:cNvPr>
                <p:cNvPicPr>
                  <a:picLocks noChangeAspect="1"/>
                </p:cNvPicPr>
                <p:nvPr/>
              </p:nvPicPr>
              <p:blipFill>
                <a:blip r:embed="rId21"/>
                <a:stretch>
                  <a:fillRect/>
                </a:stretch>
              </p:blipFill>
              <p:spPr>
                <a:xfrm>
                  <a:off x="-1328996" y="12056824"/>
                  <a:ext cx="3002685" cy="3918997"/>
                </a:xfrm>
                <a:prstGeom prst="rect">
                  <a:avLst/>
                </a:prstGeom>
              </p:spPr>
            </p:pic>
            <p:sp>
              <p:nvSpPr>
                <p:cNvPr id="75" name="ZoneTexte 74">
                  <a:extLst>
                    <a:ext uri="{FF2B5EF4-FFF2-40B4-BE49-F238E27FC236}">
                      <a16:creationId xmlns:a16="http://schemas.microsoft.com/office/drawing/2014/main" id="{A974EC1F-0237-4A0C-AFB9-BA2BCD48E12B}"/>
                    </a:ext>
                  </a:extLst>
                </p:cNvPr>
                <p:cNvSpPr txBox="1"/>
                <p:nvPr/>
              </p:nvSpPr>
              <p:spPr>
                <a:xfrm>
                  <a:off x="-1181736" y="15121536"/>
                  <a:ext cx="619828"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11</a:t>
                  </a:r>
                </a:p>
              </p:txBody>
            </p:sp>
            <p:sp>
              <p:nvSpPr>
                <p:cNvPr id="87" name="ZoneTexte 86">
                  <a:extLst>
                    <a:ext uri="{FF2B5EF4-FFF2-40B4-BE49-F238E27FC236}">
                      <a16:creationId xmlns:a16="http://schemas.microsoft.com/office/drawing/2014/main" id="{16412E39-1757-4144-BA58-3531A8A9AA8A}"/>
                    </a:ext>
                  </a:extLst>
                </p:cNvPr>
                <p:cNvSpPr txBox="1"/>
                <p:nvPr/>
              </p:nvSpPr>
              <p:spPr>
                <a:xfrm>
                  <a:off x="-1181736" y="14240643"/>
                  <a:ext cx="601490"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12</a:t>
                  </a:r>
                </a:p>
              </p:txBody>
            </p:sp>
            <p:sp>
              <p:nvSpPr>
                <p:cNvPr id="88" name="ZoneTexte 87">
                  <a:extLst>
                    <a:ext uri="{FF2B5EF4-FFF2-40B4-BE49-F238E27FC236}">
                      <a16:creationId xmlns:a16="http://schemas.microsoft.com/office/drawing/2014/main" id="{0839267F-AF4A-4CE7-8EEA-CA2388B879EF}"/>
                    </a:ext>
                  </a:extLst>
                </p:cNvPr>
                <p:cNvSpPr txBox="1"/>
                <p:nvPr/>
              </p:nvSpPr>
              <p:spPr>
                <a:xfrm>
                  <a:off x="-1181736" y="13161435"/>
                  <a:ext cx="502810"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13</a:t>
                  </a:r>
                </a:p>
              </p:txBody>
            </p:sp>
            <p:sp>
              <p:nvSpPr>
                <p:cNvPr id="89" name="ZoneTexte 88">
                  <a:extLst>
                    <a:ext uri="{FF2B5EF4-FFF2-40B4-BE49-F238E27FC236}">
                      <a16:creationId xmlns:a16="http://schemas.microsoft.com/office/drawing/2014/main" id="{9E4528D5-5013-4313-B730-437C5E3EEAF2}"/>
                    </a:ext>
                  </a:extLst>
                </p:cNvPr>
                <p:cNvSpPr txBox="1"/>
                <p:nvPr/>
              </p:nvSpPr>
              <p:spPr>
                <a:xfrm>
                  <a:off x="-1181736" y="12409075"/>
                  <a:ext cx="502810"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14</a:t>
                  </a:r>
                </a:p>
              </p:txBody>
            </p:sp>
          </p:grpSp>
          <p:sp>
            <p:nvSpPr>
              <p:cNvPr id="1046" name="Rectangle 1045">
                <a:extLst>
                  <a:ext uri="{FF2B5EF4-FFF2-40B4-BE49-F238E27FC236}">
                    <a16:creationId xmlns:a16="http://schemas.microsoft.com/office/drawing/2014/main" id="{66C0D00C-3881-4EFD-8AF6-C4DDC0792410}"/>
                  </a:ext>
                </a:extLst>
              </p:cNvPr>
              <p:cNvSpPr/>
              <p:nvPr/>
            </p:nvSpPr>
            <p:spPr>
              <a:xfrm>
                <a:off x="1673122" y="12039600"/>
                <a:ext cx="2915158" cy="411328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 name="Groupe 66">
              <a:extLst>
                <a:ext uri="{FF2B5EF4-FFF2-40B4-BE49-F238E27FC236}">
                  <a16:creationId xmlns:a16="http://schemas.microsoft.com/office/drawing/2014/main" id="{E0D18465-1DF0-4786-8CD8-B39F76DA50AA}"/>
                </a:ext>
              </a:extLst>
            </p:cNvPr>
            <p:cNvGrpSpPr/>
            <p:nvPr/>
          </p:nvGrpSpPr>
          <p:grpSpPr>
            <a:xfrm>
              <a:off x="725392" y="24538419"/>
              <a:ext cx="3082290" cy="3595554"/>
              <a:chOff x="1662987" y="8246009"/>
              <a:chExt cx="3082290" cy="3595554"/>
            </a:xfrm>
          </p:grpSpPr>
          <p:grpSp>
            <p:nvGrpSpPr>
              <p:cNvPr id="91" name="Groupe 90">
                <a:extLst>
                  <a:ext uri="{FF2B5EF4-FFF2-40B4-BE49-F238E27FC236}">
                    <a16:creationId xmlns:a16="http://schemas.microsoft.com/office/drawing/2014/main" id="{4614D744-F046-4D7B-AF95-3C99BB60C436}"/>
                  </a:ext>
                </a:extLst>
              </p:cNvPr>
              <p:cNvGrpSpPr/>
              <p:nvPr/>
            </p:nvGrpSpPr>
            <p:grpSpPr>
              <a:xfrm>
                <a:off x="1700047" y="8325309"/>
                <a:ext cx="3045230" cy="3468580"/>
                <a:chOff x="-242743" y="16632943"/>
                <a:chExt cx="3045230" cy="3468580"/>
              </a:xfrm>
            </p:grpSpPr>
            <p:pic>
              <p:nvPicPr>
                <p:cNvPr id="90" name="Image 89">
                  <a:extLst>
                    <a:ext uri="{FF2B5EF4-FFF2-40B4-BE49-F238E27FC236}">
                      <a16:creationId xmlns:a16="http://schemas.microsoft.com/office/drawing/2014/main" id="{2D18DD18-D09F-4AA6-A4ED-DA8FD5D0EA26}"/>
                    </a:ext>
                  </a:extLst>
                </p:cNvPr>
                <p:cNvPicPr>
                  <a:picLocks noChangeAspect="1"/>
                </p:cNvPicPr>
                <p:nvPr/>
              </p:nvPicPr>
              <p:blipFill>
                <a:blip r:embed="rId22"/>
                <a:stretch>
                  <a:fillRect/>
                </a:stretch>
              </p:blipFill>
              <p:spPr>
                <a:xfrm>
                  <a:off x="-242743" y="16632943"/>
                  <a:ext cx="3045230" cy="3468580"/>
                </a:xfrm>
                <a:prstGeom prst="rect">
                  <a:avLst/>
                </a:prstGeom>
              </p:spPr>
            </p:pic>
            <p:sp>
              <p:nvSpPr>
                <p:cNvPr id="94" name="ZoneTexte 93">
                  <a:extLst>
                    <a:ext uri="{FF2B5EF4-FFF2-40B4-BE49-F238E27FC236}">
                      <a16:creationId xmlns:a16="http://schemas.microsoft.com/office/drawing/2014/main" id="{CA05CCCB-2648-4DDF-99D9-E2C1DAFE14A1}"/>
                    </a:ext>
                  </a:extLst>
                </p:cNvPr>
                <p:cNvSpPr txBox="1"/>
                <p:nvPr/>
              </p:nvSpPr>
              <p:spPr>
                <a:xfrm>
                  <a:off x="-126424" y="19110750"/>
                  <a:ext cx="619828"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18</a:t>
                  </a:r>
                </a:p>
              </p:txBody>
            </p:sp>
            <p:sp>
              <p:nvSpPr>
                <p:cNvPr id="95" name="ZoneTexte 94">
                  <a:extLst>
                    <a:ext uri="{FF2B5EF4-FFF2-40B4-BE49-F238E27FC236}">
                      <a16:creationId xmlns:a16="http://schemas.microsoft.com/office/drawing/2014/main" id="{E3E1B888-9A8A-493C-9254-85AAC9571417}"/>
                    </a:ext>
                  </a:extLst>
                </p:cNvPr>
                <p:cNvSpPr txBox="1"/>
                <p:nvPr/>
              </p:nvSpPr>
              <p:spPr>
                <a:xfrm>
                  <a:off x="-126424" y="18229857"/>
                  <a:ext cx="601490"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19</a:t>
                  </a:r>
                </a:p>
              </p:txBody>
            </p:sp>
            <p:sp>
              <p:nvSpPr>
                <p:cNvPr id="96" name="ZoneTexte 95">
                  <a:extLst>
                    <a:ext uri="{FF2B5EF4-FFF2-40B4-BE49-F238E27FC236}">
                      <a16:creationId xmlns:a16="http://schemas.microsoft.com/office/drawing/2014/main" id="{6B19641B-5E5A-49B1-BF31-6D439377D6A2}"/>
                    </a:ext>
                  </a:extLst>
                </p:cNvPr>
                <p:cNvSpPr txBox="1"/>
                <p:nvPr/>
              </p:nvSpPr>
              <p:spPr>
                <a:xfrm>
                  <a:off x="-126424" y="17150649"/>
                  <a:ext cx="502810"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20</a:t>
                  </a:r>
                </a:p>
              </p:txBody>
            </p:sp>
          </p:grpSp>
          <p:sp>
            <p:nvSpPr>
              <p:cNvPr id="201" name="Rectangle 200">
                <a:extLst>
                  <a:ext uri="{FF2B5EF4-FFF2-40B4-BE49-F238E27FC236}">
                    <a16:creationId xmlns:a16="http://schemas.microsoft.com/office/drawing/2014/main" id="{855EC660-9BC2-4E92-AB81-45DFA5DC2C6D}"/>
                  </a:ext>
                </a:extLst>
              </p:cNvPr>
              <p:cNvSpPr/>
              <p:nvPr/>
            </p:nvSpPr>
            <p:spPr>
              <a:xfrm>
                <a:off x="1662987" y="8246009"/>
                <a:ext cx="2915158" cy="3595554"/>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87" name="Connecteur droit 186">
              <a:extLst>
                <a:ext uri="{FF2B5EF4-FFF2-40B4-BE49-F238E27FC236}">
                  <a16:creationId xmlns:a16="http://schemas.microsoft.com/office/drawing/2014/main" id="{33275100-1FF3-48ED-867C-D3362039AE1A}"/>
                </a:ext>
              </a:extLst>
            </p:cNvPr>
            <p:cNvCxnSpPr>
              <a:cxnSpLocks/>
            </p:cNvCxnSpPr>
            <p:nvPr/>
          </p:nvCxnSpPr>
          <p:spPr>
            <a:xfrm flipH="1" flipV="1">
              <a:off x="3694998" y="28176352"/>
              <a:ext cx="588564" cy="547555"/>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8" name="Connecteur droit 187">
              <a:extLst>
                <a:ext uri="{FF2B5EF4-FFF2-40B4-BE49-F238E27FC236}">
                  <a16:creationId xmlns:a16="http://schemas.microsoft.com/office/drawing/2014/main" id="{73E77FC1-92B0-4B08-A174-096B148691B7}"/>
                </a:ext>
              </a:extLst>
            </p:cNvPr>
            <p:cNvCxnSpPr>
              <a:cxnSpLocks/>
              <a:stCxn id="81" idx="0"/>
            </p:cNvCxnSpPr>
            <p:nvPr/>
          </p:nvCxnSpPr>
          <p:spPr>
            <a:xfrm flipH="1" flipV="1">
              <a:off x="3636590" y="24546715"/>
              <a:ext cx="704770" cy="3446592"/>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9" name="Connecteur droit 188">
              <a:extLst>
                <a:ext uri="{FF2B5EF4-FFF2-40B4-BE49-F238E27FC236}">
                  <a16:creationId xmlns:a16="http://schemas.microsoft.com/office/drawing/2014/main" id="{89BE5428-38E6-452E-A3AB-056C087E77E8}"/>
                </a:ext>
              </a:extLst>
            </p:cNvPr>
            <p:cNvCxnSpPr>
              <a:cxnSpLocks/>
              <a:stCxn id="80" idx="2"/>
            </p:cNvCxnSpPr>
            <p:nvPr/>
          </p:nvCxnSpPr>
          <p:spPr>
            <a:xfrm flipH="1" flipV="1">
              <a:off x="3694998" y="28490822"/>
              <a:ext cx="646362" cy="831264"/>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96" name="Connecteur droit 195">
              <a:extLst>
                <a:ext uri="{FF2B5EF4-FFF2-40B4-BE49-F238E27FC236}">
                  <a16:creationId xmlns:a16="http://schemas.microsoft.com/office/drawing/2014/main" id="{6E1DDA34-625D-4155-A927-D12E8BE8569F}"/>
                </a:ext>
              </a:extLst>
            </p:cNvPr>
            <p:cNvCxnSpPr>
              <a:cxnSpLocks/>
            </p:cNvCxnSpPr>
            <p:nvPr/>
          </p:nvCxnSpPr>
          <p:spPr>
            <a:xfrm flipH="1">
              <a:off x="3647544" y="30256173"/>
              <a:ext cx="597991" cy="2319368"/>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98" name="Connecteur droit 197">
              <a:extLst>
                <a:ext uri="{FF2B5EF4-FFF2-40B4-BE49-F238E27FC236}">
                  <a16:creationId xmlns:a16="http://schemas.microsoft.com/office/drawing/2014/main" id="{96D31AA0-FDA3-44B0-9276-426EBD8C37A8}"/>
                </a:ext>
              </a:extLst>
            </p:cNvPr>
            <p:cNvCxnSpPr>
              <a:cxnSpLocks/>
            </p:cNvCxnSpPr>
            <p:nvPr/>
          </p:nvCxnSpPr>
          <p:spPr>
            <a:xfrm flipH="1" flipV="1">
              <a:off x="6589084" y="29348492"/>
              <a:ext cx="1111145" cy="444636"/>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99" name="Connecteur droit 198">
              <a:extLst>
                <a:ext uri="{FF2B5EF4-FFF2-40B4-BE49-F238E27FC236}">
                  <a16:creationId xmlns:a16="http://schemas.microsoft.com/office/drawing/2014/main" id="{DC845995-AE81-4DAB-80B8-F3818881CE51}"/>
                </a:ext>
              </a:extLst>
            </p:cNvPr>
            <p:cNvCxnSpPr>
              <a:cxnSpLocks/>
            </p:cNvCxnSpPr>
            <p:nvPr/>
          </p:nvCxnSpPr>
          <p:spPr>
            <a:xfrm flipH="1" flipV="1">
              <a:off x="6616850" y="30024858"/>
              <a:ext cx="1101301" cy="606101"/>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grpSp>
          <p:nvGrpSpPr>
            <p:cNvPr id="1025" name="Groupe 1024">
              <a:extLst>
                <a:ext uri="{FF2B5EF4-FFF2-40B4-BE49-F238E27FC236}">
                  <a16:creationId xmlns:a16="http://schemas.microsoft.com/office/drawing/2014/main" id="{EDC3F095-93D1-4D6C-B953-E4271F54BAB7}"/>
                </a:ext>
              </a:extLst>
            </p:cNvPr>
            <p:cNvGrpSpPr/>
            <p:nvPr/>
          </p:nvGrpSpPr>
          <p:grpSpPr>
            <a:xfrm>
              <a:off x="7017641" y="32797491"/>
              <a:ext cx="2995530" cy="627925"/>
              <a:chOff x="5882044" y="18044930"/>
              <a:chExt cx="2995530" cy="627925"/>
            </a:xfrm>
          </p:grpSpPr>
          <p:sp>
            <p:nvSpPr>
              <p:cNvPr id="123" name="Rectangle 122">
                <a:extLst>
                  <a:ext uri="{FF2B5EF4-FFF2-40B4-BE49-F238E27FC236}">
                    <a16:creationId xmlns:a16="http://schemas.microsoft.com/office/drawing/2014/main" id="{E9F1F250-C32A-4F58-A91E-152294152645}"/>
                  </a:ext>
                </a:extLst>
              </p:cNvPr>
              <p:cNvSpPr/>
              <p:nvPr/>
            </p:nvSpPr>
            <p:spPr>
              <a:xfrm>
                <a:off x="5882044" y="18158661"/>
                <a:ext cx="2995530" cy="16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ZoneTexte 123">
                <a:extLst>
                  <a:ext uri="{FF2B5EF4-FFF2-40B4-BE49-F238E27FC236}">
                    <a16:creationId xmlns:a16="http://schemas.microsoft.com/office/drawing/2014/main" id="{80D74FAE-8765-4D70-9504-06F48C3C09BE}"/>
                  </a:ext>
                </a:extLst>
              </p:cNvPr>
              <p:cNvSpPr txBox="1"/>
              <p:nvPr/>
            </p:nvSpPr>
            <p:spPr>
              <a:xfrm>
                <a:off x="6280043" y="18044930"/>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40</a:t>
                </a:r>
              </a:p>
            </p:txBody>
          </p:sp>
          <p:sp>
            <p:nvSpPr>
              <p:cNvPr id="125" name="ZoneTexte 124">
                <a:extLst>
                  <a:ext uri="{FF2B5EF4-FFF2-40B4-BE49-F238E27FC236}">
                    <a16:creationId xmlns:a16="http://schemas.microsoft.com/office/drawing/2014/main" id="{55BFA7C3-7994-49F7-BD20-CB6B03E50F70}"/>
                  </a:ext>
                </a:extLst>
              </p:cNvPr>
              <p:cNvSpPr txBox="1"/>
              <p:nvPr/>
            </p:nvSpPr>
            <p:spPr>
              <a:xfrm>
                <a:off x="6692335" y="18044930"/>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30</a:t>
                </a:r>
              </a:p>
            </p:txBody>
          </p:sp>
          <p:sp>
            <p:nvSpPr>
              <p:cNvPr id="126" name="ZoneTexte 125">
                <a:extLst>
                  <a:ext uri="{FF2B5EF4-FFF2-40B4-BE49-F238E27FC236}">
                    <a16:creationId xmlns:a16="http://schemas.microsoft.com/office/drawing/2014/main" id="{9CFFF8F6-8D44-4D6B-8704-B136B483CC3C}"/>
                  </a:ext>
                </a:extLst>
              </p:cNvPr>
              <p:cNvSpPr txBox="1"/>
              <p:nvPr/>
            </p:nvSpPr>
            <p:spPr>
              <a:xfrm>
                <a:off x="7171329" y="18044930"/>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20</a:t>
                </a:r>
              </a:p>
            </p:txBody>
          </p:sp>
          <p:sp>
            <p:nvSpPr>
              <p:cNvPr id="127" name="ZoneTexte 126">
                <a:extLst>
                  <a:ext uri="{FF2B5EF4-FFF2-40B4-BE49-F238E27FC236}">
                    <a16:creationId xmlns:a16="http://schemas.microsoft.com/office/drawing/2014/main" id="{EDE293A1-4F55-4AC6-9BFB-C7D1EB726B66}"/>
                  </a:ext>
                </a:extLst>
              </p:cNvPr>
              <p:cNvSpPr txBox="1"/>
              <p:nvPr/>
            </p:nvSpPr>
            <p:spPr>
              <a:xfrm>
                <a:off x="7619134" y="18044930"/>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10</a:t>
                </a:r>
              </a:p>
            </p:txBody>
          </p:sp>
          <p:sp>
            <p:nvSpPr>
              <p:cNvPr id="128" name="ZoneTexte 127">
                <a:extLst>
                  <a:ext uri="{FF2B5EF4-FFF2-40B4-BE49-F238E27FC236}">
                    <a16:creationId xmlns:a16="http://schemas.microsoft.com/office/drawing/2014/main" id="{4414D404-3A32-4E4F-BF3C-E19FCCF3292F}"/>
                  </a:ext>
                </a:extLst>
              </p:cNvPr>
              <p:cNvSpPr txBox="1"/>
              <p:nvPr/>
            </p:nvSpPr>
            <p:spPr>
              <a:xfrm>
                <a:off x="8107599" y="18044930"/>
                <a:ext cx="29848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0</a:t>
                </a:r>
              </a:p>
            </p:txBody>
          </p:sp>
          <p:sp>
            <p:nvSpPr>
              <p:cNvPr id="131" name="ZoneTexte 130">
                <a:extLst>
                  <a:ext uri="{FF2B5EF4-FFF2-40B4-BE49-F238E27FC236}">
                    <a16:creationId xmlns:a16="http://schemas.microsoft.com/office/drawing/2014/main" id="{7B61B325-2135-4A80-B908-62CBAC7A3C3E}"/>
                  </a:ext>
                </a:extLst>
              </p:cNvPr>
              <p:cNvSpPr txBox="1"/>
              <p:nvPr/>
            </p:nvSpPr>
            <p:spPr>
              <a:xfrm flipH="1">
                <a:off x="5994772" y="18303523"/>
                <a:ext cx="2821293"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Package </a:t>
                </a:r>
                <a:r>
                  <a:rPr lang="fr-FR" dirty="0" err="1">
                    <a:latin typeface="Arial" panose="020B0604020202020204" pitchFamily="34" charset="0"/>
                    <a:cs typeface="Arial" panose="020B0604020202020204" pitchFamily="34" charset="0"/>
                  </a:rPr>
                  <a:t>thickness</a:t>
                </a:r>
                <a:r>
                  <a:rPr lang="fr-FR" dirty="0">
                    <a:latin typeface="Arial" panose="020B0604020202020204" pitchFamily="34" charset="0"/>
                    <a:cs typeface="Arial" panose="020B0604020202020204" pitchFamily="34" charset="0"/>
                  </a:rPr>
                  <a:t> (mm)</a:t>
                </a:r>
              </a:p>
            </p:txBody>
          </p:sp>
        </p:grpSp>
        <p:sp>
          <p:nvSpPr>
            <p:cNvPr id="38" name="ZoneTexte 37">
              <a:extLst>
                <a:ext uri="{FF2B5EF4-FFF2-40B4-BE49-F238E27FC236}">
                  <a16:creationId xmlns:a16="http://schemas.microsoft.com/office/drawing/2014/main" id="{3709F77C-3A3B-4DFC-AF27-931AA6AC1ECE}"/>
                </a:ext>
              </a:extLst>
            </p:cNvPr>
            <p:cNvSpPr txBox="1"/>
            <p:nvPr/>
          </p:nvSpPr>
          <p:spPr>
            <a:xfrm>
              <a:off x="7116402" y="31548426"/>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8</a:t>
              </a:r>
            </a:p>
          </p:txBody>
        </p:sp>
        <p:sp>
          <p:nvSpPr>
            <p:cNvPr id="48" name="ZoneTexte 47">
              <a:extLst>
                <a:ext uri="{FF2B5EF4-FFF2-40B4-BE49-F238E27FC236}">
                  <a16:creationId xmlns:a16="http://schemas.microsoft.com/office/drawing/2014/main" id="{8C433E82-316E-4823-8A4D-604C4FBAFE10}"/>
                </a:ext>
              </a:extLst>
            </p:cNvPr>
            <p:cNvSpPr txBox="1"/>
            <p:nvPr/>
          </p:nvSpPr>
          <p:spPr>
            <a:xfrm>
              <a:off x="7130369" y="30111208"/>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7</a:t>
              </a:r>
            </a:p>
          </p:txBody>
        </p:sp>
        <p:sp>
          <p:nvSpPr>
            <p:cNvPr id="49" name="ZoneTexte 48">
              <a:extLst>
                <a:ext uri="{FF2B5EF4-FFF2-40B4-BE49-F238E27FC236}">
                  <a16:creationId xmlns:a16="http://schemas.microsoft.com/office/drawing/2014/main" id="{BAB89089-9571-4A0D-8C92-BA6CE5FB8810}"/>
                </a:ext>
              </a:extLst>
            </p:cNvPr>
            <p:cNvSpPr txBox="1"/>
            <p:nvPr/>
          </p:nvSpPr>
          <p:spPr>
            <a:xfrm>
              <a:off x="7092731" y="28607244"/>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7</a:t>
              </a:r>
            </a:p>
          </p:txBody>
        </p:sp>
        <p:sp>
          <p:nvSpPr>
            <p:cNvPr id="50" name="ZoneTexte 49">
              <a:extLst>
                <a:ext uri="{FF2B5EF4-FFF2-40B4-BE49-F238E27FC236}">
                  <a16:creationId xmlns:a16="http://schemas.microsoft.com/office/drawing/2014/main" id="{D785BB4F-EF1D-4462-B84A-FD9591C65C59}"/>
                </a:ext>
              </a:extLst>
            </p:cNvPr>
            <p:cNvSpPr txBox="1"/>
            <p:nvPr/>
          </p:nvSpPr>
          <p:spPr>
            <a:xfrm>
              <a:off x="7085998" y="27107544"/>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6</a:t>
              </a:r>
            </a:p>
          </p:txBody>
        </p:sp>
        <p:sp>
          <p:nvSpPr>
            <p:cNvPr id="51" name="ZoneTexte 50">
              <a:extLst>
                <a:ext uri="{FF2B5EF4-FFF2-40B4-BE49-F238E27FC236}">
                  <a16:creationId xmlns:a16="http://schemas.microsoft.com/office/drawing/2014/main" id="{7B5BD4CC-9871-4218-982E-98210D477450}"/>
                </a:ext>
              </a:extLst>
            </p:cNvPr>
            <p:cNvSpPr txBox="1"/>
            <p:nvPr/>
          </p:nvSpPr>
          <p:spPr>
            <a:xfrm>
              <a:off x="7097313" y="25618996"/>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8</a:t>
              </a:r>
            </a:p>
          </p:txBody>
        </p:sp>
        <p:sp>
          <p:nvSpPr>
            <p:cNvPr id="53" name="ZoneTexte 52">
              <a:extLst>
                <a:ext uri="{FF2B5EF4-FFF2-40B4-BE49-F238E27FC236}">
                  <a16:creationId xmlns:a16="http://schemas.microsoft.com/office/drawing/2014/main" id="{4FF6BE18-2D54-4124-8F5B-C622B88BECEC}"/>
                </a:ext>
              </a:extLst>
            </p:cNvPr>
            <p:cNvSpPr txBox="1"/>
            <p:nvPr/>
          </p:nvSpPr>
          <p:spPr>
            <a:xfrm>
              <a:off x="7084613" y="24132724"/>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6</a:t>
              </a:r>
            </a:p>
          </p:txBody>
        </p:sp>
        <p:sp>
          <p:nvSpPr>
            <p:cNvPr id="1079" name="ZoneTexte 1078">
              <a:extLst>
                <a:ext uri="{FF2B5EF4-FFF2-40B4-BE49-F238E27FC236}">
                  <a16:creationId xmlns:a16="http://schemas.microsoft.com/office/drawing/2014/main" id="{4F82BEA5-A63F-4C39-8738-2B692E17992A}"/>
                </a:ext>
              </a:extLst>
            </p:cNvPr>
            <p:cNvSpPr txBox="1"/>
            <p:nvPr/>
          </p:nvSpPr>
          <p:spPr>
            <a:xfrm rot="16200000">
              <a:off x="8961563" y="31218233"/>
              <a:ext cx="2250937"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Package </a:t>
              </a:r>
              <a:r>
                <a:rPr lang="fr-FR" sz="2000" dirty="0" err="1">
                  <a:latin typeface="Arial" panose="020B0604020202020204" pitchFamily="34" charset="0"/>
                  <a:cs typeface="Arial" panose="020B0604020202020204" pitchFamily="34" charset="0"/>
                </a:rPr>
                <a:t>numbers</a:t>
              </a:r>
              <a:endParaRPr lang="fr-FR" sz="2000" dirty="0">
                <a:latin typeface="Arial" panose="020B0604020202020204" pitchFamily="34" charset="0"/>
                <a:cs typeface="Arial" panose="020B0604020202020204" pitchFamily="34" charset="0"/>
              </a:endParaRPr>
            </a:p>
          </p:txBody>
        </p:sp>
        <p:sp>
          <p:nvSpPr>
            <p:cNvPr id="161" name="ZoneTexte 160">
              <a:extLst>
                <a:ext uri="{FF2B5EF4-FFF2-40B4-BE49-F238E27FC236}">
                  <a16:creationId xmlns:a16="http://schemas.microsoft.com/office/drawing/2014/main" id="{D5AC4B67-AF59-4725-BDA9-C67E3397AD9C}"/>
                </a:ext>
              </a:extLst>
            </p:cNvPr>
            <p:cNvSpPr txBox="1"/>
            <p:nvPr/>
          </p:nvSpPr>
          <p:spPr>
            <a:xfrm flipH="1">
              <a:off x="1491187" y="22692866"/>
              <a:ext cx="2526283" cy="707886"/>
            </a:xfrm>
            <a:prstGeom prst="rect">
              <a:avLst/>
            </a:prstGeom>
            <a:noFill/>
          </p:spPr>
          <p:txBody>
            <a:bodyPr wrap="square" rtlCol="0">
              <a:spAutoFit/>
            </a:bodyPr>
            <a:lstStyle/>
            <a:p>
              <a:r>
                <a:rPr lang="fr-FR" sz="4000" b="1" dirty="0" err="1">
                  <a:latin typeface="Arial" panose="020B0604020202020204" pitchFamily="34" charset="0"/>
                  <a:cs typeface="Arial" panose="020B0604020202020204" pitchFamily="34" charset="0"/>
                </a:rPr>
                <a:t>Core</a:t>
              </a:r>
              <a:r>
                <a:rPr lang="fr-FR" sz="4000" b="1" dirty="0">
                  <a:latin typeface="Arial" panose="020B0604020202020204" pitchFamily="34" charset="0"/>
                  <a:cs typeface="Arial" panose="020B0604020202020204" pitchFamily="34" charset="0"/>
                </a:rPr>
                <a:t> C1</a:t>
              </a:r>
            </a:p>
          </p:txBody>
        </p:sp>
        <p:sp>
          <p:nvSpPr>
            <p:cNvPr id="163" name="Rectangle 162">
              <a:extLst>
                <a:ext uri="{FF2B5EF4-FFF2-40B4-BE49-F238E27FC236}">
                  <a16:creationId xmlns:a16="http://schemas.microsoft.com/office/drawing/2014/main" id="{266E03B3-8A12-4E08-99A7-7E926B4C9AA6}"/>
                </a:ext>
              </a:extLst>
            </p:cNvPr>
            <p:cNvSpPr/>
            <p:nvPr/>
          </p:nvSpPr>
          <p:spPr>
            <a:xfrm>
              <a:off x="4613005" y="22622130"/>
              <a:ext cx="538862" cy="437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ZoneTexte 258">
              <a:extLst>
                <a:ext uri="{FF2B5EF4-FFF2-40B4-BE49-F238E27FC236}">
                  <a16:creationId xmlns:a16="http://schemas.microsoft.com/office/drawing/2014/main" id="{FF3470E5-FA29-4A05-9036-54100E384443}"/>
                </a:ext>
              </a:extLst>
            </p:cNvPr>
            <p:cNvSpPr txBox="1"/>
            <p:nvPr/>
          </p:nvSpPr>
          <p:spPr>
            <a:xfrm>
              <a:off x="8472077" y="22685664"/>
              <a:ext cx="1686680" cy="584775"/>
            </a:xfrm>
            <a:prstGeom prst="rect">
              <a:avLst/>
            </a:prstGeom>
            <a:noFill/>
          </p:spPr>
          <p:txBody>
            <a:bodyPr wrap="none" rtlCol="0">
              <a:spAutoFit/>
            </a:bodyPr>
            <a:lstStyle/>
            <a:p>
              <a:r>
                <a:rPr lang="fr-FR" sz="3200" i="1" dirty="0">
                  <a:latin typeface="Arial" panose="020B0604020202020204" pitchFamily="34" charset="0"/>
                  <a:cs typeface="Arial" panose="020B0604020202020204" pitchFamily="34" charset="0"/>
                </a:rPr>
                <a:t>Figure 3</a:t>
              </a:r>
            </a:p>
          </p:txBody>
        </p:sp>
        <p:sp>
          <p:nvSpPr>
            <p:cNvPr id="1047" name="Rectangle 1046">
              <a:extLst>
                <a:ext uri="{FF2B5EF4-FFF2-40B4-BE49-F238E27FC236}">
                  <a16:creationId xmlns:a16="http://schemas.microsoft.com/office/drawing/2014/main" id="{05B152EC-6E02-4C63-A64A-BF511495B545}"/>
                </a:ext>
              </a:extLst>
            </p:cNvPr>
            <p:cNvSpPr/>
            <p:nvPr/>
          </p:nvSpPr>
          <p:spPr>
            <a:xfrm>
              <a:off x="6691601" y="24065932"/>
              <a:ext cx="236182" cy="5077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1" name="Connecteur droit 260">
              <a:extLst>
                <a:ext uri="{FF2B5EF4-FFF2-40B4-BE49-F238E27FC236}">
                  <a16:creationId xmlns:a16="http://schemas.microsoft.com/office/drawing/2014/main" id="{815E452A-DDA5-43C4-96BC-73941D31A645}"/>
                </a:ext>
              </a:extLst>
            </p:cNvPr>
            <p:cNvCxnSpPr>
              <a:cxnSpLocks/>
            </p:cNvCxnSpPr>
            <p:nvPr/>
          </p:nvCxnSpPr>
          <p:spPr>
            <a:xfrm flipH="1" flipV="1">
              <a:off x="6580194" y="28080569"/>
              <a:ext cx="1100731" cy="486987"/>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62" name="Connecteur droit 261">
              <a:extLst>
                <a:ext uri="{FF2B5EF4-FFF2-40B4-BE49-F238E27FC236}">
                  <a16:creationId xmlns:a16="http://schemas.microsoft.com/office/drawing/2014/main" id="{27D38A05-141D-43CA-BFAE-A9241AE0CF0B}"/>
                </a:ext>
              </a:extLst>
            </p:cNvPr>
            <p:cNvCxnSpPr>
              <a:cxnSpLocks/>
            </p:cNvCxnSpPr>
            <p:nvPr/>
          </p:nvCxnSpPr>
          <p:spPr>
            <a:xfrm flipH="1" flipV="1">
              <a:off x="6591937" y="28731683"/>
              <a:ext cx="1103284" cy="483045"/>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nvGrpSpPr>
          <p:cNvPr id="1051" name="Groupe 1050">
            <a:extLst>
              <a:ext uri="{FF2B5EF4-FFF2-40B4-BE49-F238E27FC236}">
                <a16:creationId xmlns:a16="http://schemas.microsoft.com/office/drawing/2014/main" id="{569378F3-F221-4539-9DEC-6F3C5D789BF4}"/>
              </a:ext>
            </a:extLst>
          </p:cNvPr>
          <p:cNvGrpSpPr/>
          <p:nvPr/>
        </p:nvGrpSpPr>
        <p:grpSpPr>
          <a:xfrm>
            <a:off x="20370012" y="22072551"/>
            <a:ext cx="9322275" cy="10854941"/>
            <a:chOff x="20350460" y="22688533"/>
            <a:chExt cx="9322275" cy="10854941"/>
          </a:xfrm>
        </p:grpSpPr>
        <p:grpSp>
          <p:nvGrpSpPr>
            <p:cNvPr id="1044" name="Groupe 1043">
              <a:extLst>
                <a:ext uri="{FF2B5EF4-FFF2-40B4-BE49-F238E27FC236}">
                  <a16:creationId xmlns:a16="http://schemas.microsoft.com/office/drawing/2014/main" id="{C7CCAD28-7267-405A-9915-A700BC190A27}"/>
                </a:ext>
              </a:extLst>
            </p:cNvPr>
            <p:cNvGrpSpPr/>
            <p:nvPr/>
          </p:nvGrpSpPr>
          <p:grpSpPr>
            <a:xfrm>
              <a:off x="23057695" y="22850729"/>
              <a:ext cx="2767394" cy="7713105"/>
              <a:chOff x="17145015" y="7650869"/>
              <a:chExt cx="2767394" cy="7713105"/>
            </a:xfrm>
          </p:grpSpPr>
          <p:pic>
            <p:nvPicPr>
              <p:cNvPr id="8" name="Image 7">
                <a:extLst>
                  <a:ext uri="{FF2B5EF4-FFF2-40B4-BE49-F238E27FC236}">
                    <a16:creationId xmlns:a16="http://schemas.microsoft.com/office/drawing/2014/main" id="{FEE3CDCB-D7A8-4C81-B3D2-63CC77C0FE7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297797" y="7650869"/>
                <a:ext cx="2614612" cy="7713105"/>
              </a:xfrm>
              <a:prstGeom prst="rect">
                <a:avLst/>
              </a:prstGeom>
            </p:spPr>
          </p:pic>
          <p:sp>
            <p:nvSpPr>
              <p:cNvPr id="1029" name="ZoneTexte 1028">
                <a:extLst>
                  <a:ext uri="{FF2B5EF4-FFF2-40B4-BE49-F238E27FC236}">
                    <a16:creationId xmlns:a16="http://schemas.microsoft.com/office/drawing/2014/main" id="{AF12EF04-E32A-4E69-BE92-37402B5F6A40}"/>
                  </a:ext>
                </a:extLst>
              </p:cNvPr>
              <p:cNvSpPr txBox="1"/>
              <p:nvPr/>
            </p:nvSpPr>
            <p:spPr>
              <a:xfrm>
                <a:off x="17258827" y="14885707"/>
                <a:ext cx="298480"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1</a:t>
                </a:r>
              </a:p>
            </p:txBody>
          </p:sp>
          <p:sp>
            <p:nvSpPr>
              <p:cNvPr id="152" name="ZoneTexte 151">
                <a:extLst>
                  <a:ext uri="{FF2B5EF4-FFF2-40B4-BE49-F238E27FC236}">
                    <a16:creationId xmlns:a16="http://schemas.microsoft.com/office/drawing/2014/main" id="{C49CE85D-8F42-4947-9BCD-01AE22FEAA56}"/>
                  </a:ext>
                </a:extLst>
              </p:cNvPr>
              <p:cNvSpPr txBox="1"/>
              <p:nvPr/>
            </p:nvSpPr>
            <p:spPr>
              <a:xfrm>
                <a:off x="17258827" y="14220825"/>
                <a:ext cx="298480"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5</a:t>
                </a:r>
              </a:p>
            </p:txBody>
          </p:sp>
          <p:sp>
            <p:nvSpPr>
              <p:cNvPr id="153" name="ZoneTexte 152">
                <a:extLst>
                  <a:ext uri="{FF2B5EF4-FFF2-40B4-BE49-F238E27FC236}">
                    <a16:creationId xmlns:a16="http://schemas.microsoft.com/office/drawing/2014/main" id="{C7C1026A-B402-4C8C-AE1A-B1EF521D0C0A}"/>
                  </a:ext>
                </a:extLst>
              </p:cNvPr>
              <p:cNvSpPr txBox="1"/>
              <p:nvPr/>
            </p:nvSpPr>
            <p:spPr>
              <a:xfrm>
                <a:off x="17145015" y="13621376"/>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10</a:t>
                </a:r>
              </a:p>
            </p:txBody>
          </p:sp>
          <p:sp>
            <p:nvSpPr>
              <p:cNvPr id="154" name="ZoneTexte 153">
                <a:extLst>
                  <a:ext uri="{FF2B5EF4-FFF2-40B4-BE49-F238E27FC236}">
                    <a16:creationId xmlns:a16="http://schemas.microsoft.com/office/drawing/2014/main" id="{C0377C9A-D283-4483-8870-A9D262F928FA}"/>
                  </a:ext>
                </a:extLst>
              </p:cNvPr>
              <p:cNvSpPr txBox="1"/>
              <p:nvPr/>
            </p:nvSpPr>
            <p:spPr>
              <a:xfrm>
                <a:off x="17145015" y="12819934"/>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15</a:t>
                </a:r>
              </a:p>
            </p:txBody>
          </p:sp>
          <p:sp>
            <p:nvSpPr>
              <p:cNvPr id="155" name="ZoneTexte 154">
                <a:extLst>
                  <a:ext uri="{FF2B5EF4-FFF2-40B4-BE49-F238E27FC236}">
                    <a16:creationId xmlns:a16="http://schemas.microsoft.com/office/drawing/2014/main" id="{DE68B421-46AA-4BD0-AA7D-2E6BBA854536}"/>
                  </a:ext>
                </a:extLst>
              </p:cNvPr>
              <p:cNvSpPr txBox="1"/>
              <p:nvPr/>
            </p:nvSpPr>
            <p:spPr>
              <a:xfrm>
                <a:off x="17145015" y="12198642"/>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20</a:t>
                </a:r>
              </a:p>
            </p:txBody>
          </p:sp>
          <p:sp>
            <p:nvSpPr>
              <p:cNvPr id="156" name="ZoneTexte 155">
                <a:extLst>
                  <a:ext uri="{FF2B5EF4-FFF2-40B4-BE49-F238E27FC236}">
                    <a16:creationId xmlns:a16="http://schemas.microsoft.com/office/drawing/2014/main" id="{548A26EC-2E2D-4389-B9EC-580D4E2D0303}"/>
                  </a:ext>
                </a:extLst>
              </p:cNvPr>
              <p:cNvSpPr txBox="1"/>
              <p:nvPr/>
            </p:nvSpPr>
            <p:spPr>
              <a:xfrm>
                <a:off x="17145015" y="11312754"/>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25</a:t>
                </a:r>
              </a:p>
            </p:txBody>
          </p:sp>
          <p:sp>
            <p:nvSpPr>
              <p:cNvPr id="157" name="ZoneTexte 156">
                <a:extLst>
                  <a:ext uri="{FF2B5EF4-FFF2-40B4-BE49-F238E27FC236}">
                    <a16:creationId xmlns:a16="http://schemas.microsoft.com/office/drawing/2014/main" id="{365C52B8-D5BF-48ED-B770-BB806A09858C}"/>
                  </a:ext>
                </a:extLst>
              </p:cNvPr>
              <p:cNvSpPr txBox="1"/>
              <p:nvPr/>
            </p:nvSpPr>
            <p:spPr>
              <a:xfrm>
                <a:off x="17145015" y="10471542"/>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30</a:t>
                </a:r>
              </a:p>
            </p:txBody>
          </p:sp>
          <p:sp>
            <p:nvSpPr>
              <p:cNvPr id="158" name="ZoneTexte 157">
                <a:extLst>
                  <a:ext uri="{FF2B5EF4-FFF2-40B4-BE49-F238E27FC236}">
                    <a16:creationId xmlns:a16="http://schemas.microsoft.com/office/drawing/2014/main" id="{0E5B0CB6-66B5-4F2A-81A6-CF4ADF884270}"/>
                  </a:ext>
                </a:extLst>
              </p:cNvPr>
              <p:cNvSpPr txBox="1"/>
              <p:nvPr/>
            </p:nvSpPr>
            <p:spPr>
              <a:xfrm>
                <a:off x="17145015" y="9921293"/>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35</a:t>
                </a:r>
              </a:p>
            </p:txBody>
          </p:sp>
          <p:sp>
            <p:nvSpPr>
              <p:cNvPr id="159" name="ZoneTexte 158">
                <a:extLst>
                  <a:ext uri="{FF2B5EF4-FFF2-40B4-BE49-F238E27FC236}">
                    <a16:creationId xmlns:a16="http://schemas.microsoft.com/office/drawing/2014/main" id="{9BB812CD-0888-4218-8F52-EAB23BCC45EF}"/>
                  </a:ext>
                </a:extLst>
              </p:cNvPr>
              <p:cNvSpPr txBox="1"/>
              <p:nvPr/>
            </p:nvSpPr>
            <p:spPr>
              <a:xfrm>
                <a:off x="17145015" y="9395035"/>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40</a:t>
                </a:r>
              </a:p>
            </p:txBody>
          </p:sp>
          <p:sp>
            <p:nvSpPr>
              <p:cNvPr id="160" name="ZoneTexte 159">
                <a:extLst>
                  <a:ext uri="{FF2B5EF4-FFF2-40B4-BE49-F238E27FC236}">
                    <a16:creationId xmlns:a16="http://schemas.microsoft.com/office/drawing/2014/main" id="{65159095-58C4-4EBE-9FCB-434452FFE2E3}"/>
                  </a:ext>
                </a:extLst>
              </p:cNvPr>
              <p:cNvSpPr txBox="1"/>
              <p:nvPr/>
            </p:nvSpPr>
            <p:spPr>
              <a:xfrm>
                <a:off x="17145015" y="9022525"/>
                <a:ext cx="412292" cy="338554"/>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45</a:t>
                </a:r>
              </a:p>
            </p:txBody>
          </p:sp>
          <p:sp>
            <p:nvSpPr>
              <p:cNvPr id="1032" name="ZoneTexte 1031">
                <a:extLst>
                  <a:ext uri="{FF2B5EF4-FFF2-40B4-BE49-F238E27FC236}">
                    <a16:creationId xmlns:a16="http://schemas.microsoft.com/office/drawing/2014/main" id="{69D76317-F860-43D4-A918-D151A789BB1F}"/>
                  </a:ext>
                </a:extLst>
              </p:cNvPr>
              <p:cNvSpPr txBox="1"/>
              <p:nvPr/>
            </p:nvSpPr>
            <p:spPr>
              <a:xfrm>
                <a:off x="17981171" y="8140643"/>
                <a:ext cx="466794" cy="369332"/>
              </a:xfrm>
              <a:prstGeom prst="rect">
                <a:avLst/>
              </a:prstGeom>
              <a:noFill/>
            </p:spPr>
            <p:txBody>
              <a:bodyPr wrap="none" rtlCol="0">
                <a:spAutoFit/>
              </a:bodyPr>
              <a:lstStyle/>
              <a:p>
                <a:r>
                  <a:rPr lang="fr-FR" dirty="0"/>
                  <a:t>cm</a:t>
                </a:r>
              </a:p>
            </p:txBody>
          </p:sp>
          <p:sp>
            <p:nvSpPr>
              <p:cNvPr id="1035" name="Rectangle 1034">
                <a:extLst>
                  <a:ext uri="{FF2B5EF4-FFF2-40B4-BE49-F238E27FC236}">
                    <a16:creationId xmlns:a16="http://schemas.microsoft.com/office/drawing/2014/main" id="{F347500F-6E4C-416C-A96D-8C20BC5EF22F}"/>
                  </a:ext>
                </a:extLst>
              </p:cNvPr>
              <p:cNvSpPr/>
              <p:nvPr/>
            </p:nvSpPr>
            <p:spPr>
              <a:xfrm>
                <a:off x="18016538" y="13479349"/>
                <a:ext cx="502443" cy="1843201"/>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Rectangle 167">
                <a:extLst>
                  <a:ext uri="{FF2B5EF4-FFF2-40B4-BE49-F238E27FC236}">
                    <a16:creationId xmlns:a16="http://schemas.microsoft.com/office/drawing/2014/main" id="{42115E37-F878-4839-ABB9-3A42D115D866}"/>
                  </a:ext>
                </a:extLst>
              </p:cNvPr>
              <p:cNvSpPr/>
              <p:nvPr/>
            </p:nvSpPr>
            <p:spPr>
              <a:xfrm>
                <a:off x="18016538" y="11703640"/>
                <a:ext cx="502443" cy="1775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168">
                <a:extLst>
                  <a:ext uri="{FF2B5EF4-FFF2-40B4-BE49-F238E27FC236}">
                    <a16:creationId xmlns:a16="http://schemas.microsoft.com/office/drawing/2014/main" id="{CA821D35-44F1-4D61-ABB7-06DB50AD82AB}"/>
                  </a:ext>
                </a:extLst>
              </p:cNvPr>
              <p:cNvSpPr/>
              <p:nvPr/>
            </p:nvSpPr>
            <p:spPr>
              <a:xfrm>
                <a:off x="18016538" y="10034588"/>
                <a:ext cx="502443" cy="1666875"/>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43" name="Groupe 1042">
              <a:extLst>
                <a:ext uri="{FF2B5EF4-FFF2-40B4-BE49-F238E27FC236}">
                  <a16:creationId xmlns:a16="http://schemas.microsoft.com/office/drawing/2014/main" id="{912352AE-166B-4DE0-8733-E2DE61705613}"/>
                </a:ext>
              </a:extLst>
            </p:cNvPr>
            <p:cNvGrpSpPr/>
            <p:nvPr/>
          </p:nvGrpSpPr>
          <p:grpSpPr>
            <a:xfrm>
              <a:off x="26548218" y="27512310"/>
              <a:ext cx="2826739" cy="4524152"/>
              <a:chOff x="22134542" y="12365906"/>
              <a:chExt cx="2826739" cy="4524152"/>
            </a:xfrm>
          </p:grpSpPr>
          <p:pic>
            <p:nvPicPr>
              <p:cNvPr id="1041" name="Image 1040">
                <a:extLst>
                  <a:ext uri="{FF2B5EF4-FFF2-40B4-BE49-F238E27FC236}">
                    <a16:creationId xmlns:a16="http://schemas.microsoft.com/office/drawing/2014/main" id="{2561827B-93DB-4D81-A41C-5D4D8DD3DC36}"/>
                  </a:ext>
                </a:extLst>
              </p:cNvPr>
              <p:cNvPicPr>
                <a:picLocks noChangeAspect="1"/>
              </p:cNvPicPr>
              <p:nvPr/>
            </p:nvPicPr>
            <p:blipFill>
              <a:blip r:embed="rId24"/>
              <a:stretch>
                <a:fillRect/>
              </a:stretch>
            </p:blipFill>
            <p:spPr>
              <a:xfrm>
                <a:off x="22134542" y="12365906"/>
                <a:ext cx="2826739" cy="4524152"/>
              </a:xfrm>
              <a:prstGeom prst="rect">
                <a:avLst/>
              </a:prstGeom>
            </p:spPr>
          </p:pic>
          <p:sp>
            <p:nvSpPr>
              <p:cNvPr id="1042" name="ZoneTexte 1041">
                <a:extLst>
                  <a:ext uri="{FF2B5EF4-FFF2-40B4-BE49-F238E27FC236}">
                    <a16:creationId xmlns:a16="http://schemas.microsoft.com/office/drawing/2014/main" id="{36D2FDC9-F5A4-45F3-987E-31B5FD5A8331}"/>
                  </a:ext>
                </a:extLst>
              </p:cNvPr>
              <p:cNvSpPr txBox="1"/>
              <p:nvPr/>
            </p:nvSpPr>
            <p:spPr>
              <a:xfrm>
                <a:off x="22392282" y="15858619"/>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14</a:t>
                </a:r>
              </a:p>
              <a:p>
                <a:endParaRPr lang="fr-FR" dirty="0"/>
              </a:p>
            </p:txBody>
          </p:sp>
          <p:sp>
            <p:nvSpPr>
              <p:cNvPr id="190" name="ZoneTexte 189">
                <a:extLst>
                  <a:ext uri="{FF2B5EF4-FFF2-40B4-BE49-F238E27FC236}">
                    <a16:creationId xmlns:a16="http://schemas.microsoft.com/office/drawing/2014/main" id="{A49A8BCD-A608-4965-981D-48D3D0E0C6B3}"/>
                  </a:ext>
                </a:extLst>
              </p:cNvPr>
              <p:cNvSpPr txBox="1"/>
              <p:nvPr/>
            </p:nvSpPr>
            <p:spPr>
              <a:xfrm>
                <a:off x="22392282" y="15131971"/>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15</a:t>
                </a:r>
              </a:p>
              <a:p>
                <a:endParaRPr lang="fr-FR" dirty="0"/>
              </a:p>
            </p:txBody>
          </p:sp>
          <p:sp>
            <p:nvSpPr>
              <p:cNvPr id="191" name="ZoneTexte 190">
                <a:extLst>
                  <a:ext uri="{FF2B5EF4-FFF2-40B4-BE49-F238E27FC236}">
                    <a16:creationId xmlns:a16="http://schemas.microsoft.com/office/drawing/2014/main" id="{F11C77FE-68A0-4FD0-AAC0-C2AE552FCF79}"/>
                  </a:ext>
                </a:extLst>
              </p:cNvPr>
              <p:cNvSpPr txBox="1"/>
              <p:nvPr/>
            </p:nvSpPr>
            <p:spPr>
              <a:xfrm>
                <a:off x="22392282" y="14692038"/>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16</a:t>
                </a:r>
              </a:p>
              <a:p>
                <a:endParaRPr lang="fr-FR" dirty="0"/>
              </a:p>
            </p:txBody>
          </p:sp>
          <p:sp>
            <p:nvSpPr>
              <p:cNvPr id="192" name="ZoneTexte 191">
                <a:extLst>
                  <a:ext uri="{FF2B5EF4-FFF2-40B4-BE49-F238E27FC236}">
                    <a16:creationId xmlns:a16="http://schemas.microsoft.com/office/drawing/2014/main" id="{82D7FA84-936C-42B7-AAA8-A3D17FCA2CA1}"/>
                  </a:ext>
                </a:extLst>
              </p:cNvPr>
              <p:cNvSpPr txBox="1"/>
              <p:nvPr/>
            </p:nvSpPr>
            <p:spPr>
              <a:xfrm>
                <a:off x="22392282" y="14312033"/>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17</a:t>
                </a:r>
              </a:p>
              <a:p>
                <a:endParaRPr lang="fr-FR" dirty="0"/>
              </a:p>
            </p:txBody>
          </p:sp>
          <p:sp>
            <p:nvSpPr>
              <p:cNvPr id="193" name="ZoneTexte 192">
                <a:extLst>
                  <a:ext uri="{FF2B5EF4-FFF2-40B4-BE49-F238E27FC236}">
                    <a16:creationId xmlns:a16="http://schemas.microsoft.com/office/drawing/2014/main" id="{F28FB78F-5873-4C7F-8727-27170F90D1C7}"/>
                  </a:ext>
                </a:extLst>
              </p:cNvPr>
              <p:cNvSpPr txBox="1"/>
              <p:nvPr/>
            </p:nvSpPr>
            <p:spPr>
              <a:xfrm>
                <a:off x="22392282" y="13908550"/>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18</a:t>
                </a:r>
              </a:p>
              <a:p>
                <a:endParaRPr lang="fr-FR" dirty="0"/>
              </a:p>
            </p:txBody>
          </p:sp>
          <p:sp>
            <p:nvSpPr>
              <p:cNvPr id="194" name="ZoneTexte 193">
                <a:extLst>
                  <a:ext uri="{FF2B5EF4-FFF2-40B4-BE49-F238E27FC236}">
                    <a16:creationId xmlns:a16="http://schemas.microsoft.com/office/drawing/2014/main" id="{8548C181-D41A-463F-AEDB-31CB0153FC31}"/>
                  </a:ext>
                </a:extLst>
              </p:cNvPr>
              <p:cNvSpPr txBox="1"/>
              <p:nvPr/>
            </p:nvSpPr>
            <p:spPr>
              <a:xfrm>
                <a:off x="22392282" y="13436936"/>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19</a:t>
                </a:r>
              </a:p>
              <a:p>
                <a:endParaRPr lang="fr-FR" dirty="0"/>
              </a:p>
            </p:txBody>
          </p:sp>
          <p:sp>
            <p:nvSpPr>
              <p:cNvPr id="195" name="ZoneTexte 194">
                <a:extLst>
                  <a:ext uri="{FF2B5EF4-FFF2-40B4-BE49-F238E27FC236}">
                    <a16:creationId xmlns:a16="http://schemas.microsoft.com/office/drawing/2014/main" id="{76BD4D02-9E92-4507-9961-CB5B4DF15E12}"/>
                  </a:ext>
                </a:extLst>
              </p:cNvPr>
              <p:cNvSpPr txBox="1"/>
              <p:nvPr/>
            </p:nvSpPr>
            <p:spPr>
              <a:xfrm>
                <a:off x="22392282" y="12851425"/>
                <a:ext cx="441146" cy="646331"/>
              </a:xfrm>
              <a:prstGeom prst="rect">
                <a:avLst/>
              </a:prstGeom>
              <a:noFill/>
            </p:spPr>
            <p:txBody>
              <a:bodyPr wrap="none" rtlCol="0">
                <a:spAutoFit/>
              </a:bodyPr>
              <a:lstStyle/>
              <a:p>
                <a:r>
                  <a:rPr lang="fr-FR" sz="1800" dirty="0">
                    <a:latin typeface="Arial" panose="020B0604020202020204" pitchFamily="34" charset="0"/>
                    <a:cs typeface="Arial" panose="020B0604020202020204" pitchFamily="34" charset="0"/>
                  </a:rPr>
                  <a:t>20</a:t>
                </a:r>
              </a:p>
              <a:p>
                <a:endParaRPr lang="fr-FR" dirty="0"/>
              </a:p>
            </p:txBody>
          </p:sp>
        </p:grpSp>
        <p:grpSp>
          <p:nvGrpSpPr>
            <p:cNvPr id="19" name="Groupe 18">
              <a:extLst>
                <a:ext uri="{FF2B5EF4-FFF2-40B4-BE49-F238E27FC236}">
                  <a16:creationId xmlns:a16="http://schemas.microsoft.com/office/drawing/2014/main" id="{FA4552F0-3998-4415-8D01-201A89538C93}"/>
                </a:ext>
              </a:extLst>
            </p:cNvPr>
            <p:cNvGrpSpPr/>
            <p:nvPr/>
          </p:nvGrpSpPr>
          <p:grpSpPr>
            <a:xfrm>
              <a:off x="26488605" y="23287751"/>
              <a:ext cx="2856797" cy="3891928"/>
              <a:chOff x="26160645" y="7311298"/>
              <a:chExt cx="2856797" cy="3891928"/>
            </a:xfrm>
          </p:grpSpPr>
          <p:grpSp>
            <p:nvGrpSpPr>
              <p:cNvPr id="1039" name="Groupe 1038">
                <a:extLst>
                  <a:ext uri="{FF2B5EF4-FFF2-40B4-BE49-F238E27FC236}">
                    <a16:creationId xmlns:a16="http://schemas.microsoft.com/office/drawing/2014/main" id="{B9C8012B-49C9-45C2-BBDA-94F3E69E48C1}"/>
                  </a:ext>
                </a:extLst>
              </p:cNvPr>
              <p:cNvGrpSpPr/>
              <p:nvPr/>
            </p:nvGrpSpPr>
            <p:grpSpPr>
              <a:xfrm>
                <a:off x="26190703" y="7391615"/>
                <a:ext cx="2826739" cy="3732872"/>
                <a:chOff x="22517582" y="7167865"/>
                <a:chExt cx="2826739" cy="3732872"/>
              </a:xfrm>
            </p:grpSpPr>
            <p:pic>
              <p:nvPicPr>
                <p:cNvPr id="1037" name="Image 1036">
                  <a:extLst>
                    <a:ext uri="{FF2B5EF4-FFF2-40B4-BE49-F238E27FC236}">
                      <a16:creationId xmlns:a16="http://schemas.microsoft.com/office/drawing/2014/main" id="{8E1A18F4-BA67-4768-80CA-7A5DF1E3BA35}"/>
                    </a:ext>
                  </a:extLst>
                </p:cNvPr>
                <p:cNvPicPr>
                  <a:picLocks noChangeAspect="1"/>
                </p:cNvPicPr>
                <p:nvPr/>
              </p:nvPicPr>
              <p:blipFill>
                <a:blip r:embed="rId25"/>
                <a:stretch>
                  <a:fillRect/>
                </a:stretch>
              </p:blipFill>
              <p:spPr>
                <a:xfrm>
                  <a:off x="22517582" y="7167865"/>
                  <a:ext cx="2826739" cy="3732872"/>
                </a:xfrm>
                <a:prstGeom prst="rect">
                  <a:avLst/>
                </a:prstGeom>
              </p:spPr>
            </p:pic>
            <p:sp>
              <p:nvSpPr>
                <p:cNvPr id="1038" name="ZoneTexte 1037">
                  <a:extLst>
                    <a:ext uri="{FF2B5EF4-FFF2-40B4-BE49-F238E27FC236}">
                      <a16:creationId xmlns:a16="http://schemas.microsoft.com/office/drawing/2014/main" id="{815CD51C-D439-4FBC-A3E3-E23E68351CCC}"/>
                    </a:ext>
                  </a:extLst>
                </p:cNvPr>
                <p:cNvSpPr txBox="1"/>
                <p:nvPr/>
              </p:nvSpPr>
              <p:spPr>
                <a:xfrm>
                  <a:off x="22640925" y="10161508"/>
                  <a:ext cx="470000"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24</a:t>
                  </a:r>
                </a:p>
              </p:txBody>
            </p:sp>
            <p:sp>
              <p:nvSpPr>
                <p:cNvPr id="182" name="ZoneTexte 181">
                  <a:extLst>
                    <a:ext uri="{FF2B5EF4-FFF2-40B4-BE49-F238E27FC236}">
                      <a16:creationId xmlns:a16="http://schemas.microsoft.com/office/drawing/2014/main" id="{245C70C7-02E4-4EF7-94DA-42B3558E253B}"/>
                    </a:ext>
                  </a:extLst>
                </p:cNvPr>
                <p:cNvSpPr txBox="1"/>
                <p:nvPr/>
              </p:nvSpPr>
              <p:spPr>
                <a:xfrm>
                  <a:off x="22640925" y="9628578"/>
                  <a:ext cx="470000"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25</a:t>
                  </a:r>
                </a:p>
              </p:txBody>
            </p:sp>
            <p:sp>
              <p:nvSpPr>
                <p:cNvPr id="183" name="ZoneTexte 182">
                  <a:extLst>
                    <a:ext uri="{FF2B5EF4-FFF2-40B4-BE49-F238E27FC236}">
                      <a16:creationId xmlns:a16="http://schemas.microsoft.com/office/drawing/2014/main" id="{BF64068D-4E1E-4263-83A8-577BA760870E}"/>
                    </a:ext>
                  </a:extLst>
                </p:cNvPr>
                <p:cNvSpPr txBox="1"/>
                <p:nvPr/>
              </p:nvSpPr>
              <p:spPr>
                <a:xfrm>
                  <a:off x="22640925" y="8918720"/>
                  <a:ext cx="470000"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26</a:t>
                  </a:r>
                </a:p>
              </p:txBody>
            </p:sp>
            <p:sp>
              <p:nvSpPr>
                <p:cNvPr id="184" name="ZoneTexte 183">
                  <a:extLst>
                    <a:ext uri="{FF2B5EF4-FFF2-40B4-BE49-F238E27FC236}">
                      <a16:creationId xmlns:a16="http://schemas.microsoft.com/office/drawing/2014/main" id="{72B2F985-E2D0-4D04-83C0-48F584B143A5}"/>
                    </a:ext>
                  </a:extLst>
                </p:cNvPr>
                <p:cNvSpPr txBox="1"/>
                <p:nvPr/>
              </p:nvSpPr>
              <p:spPr>
                <a:xfrm>
                  <a:off x="22640925" y="8167444"/>
                  <a:ext cx="470000"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27</a:t>
                  </a:r>
                </a:p>
              </p:txBody>
            </p:sp>
            <p:sp>
              <p:nvSpPr>
                <p:cNvPr id="185" name="ZoneTexte 184">
                  <a:extLst>
                    <a:ext uri="{FF2B5EF4-FFF2-40B4-BE49-F238E27FC236}">
                      <a16:creationId xmlns:a16="http://schemas.microsoft.com/office/drawing/2014/main" id="{5CB2DE4B-96CA-4713-8573-F2607ADCE062}"/>
                    </a:ext>
                  </a:extLst>
                </p:cNvPr>
                <p:cNvSpPr txBox="1"/>
                <p:nvPr/>
              </p:nvSpPr>
              <p:spPr>
                <a:xfrm>
                  <a:off x="22640925" y="7504853"/>
                  <a:ext cx="470000"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28</a:t>
                  </a:r>
                </a:p>
              </p:txBody>
            </p:sp>
          </p:grpSp>
          <p:sp>
            <p:nvSpPr>
              <p:cNvPr id="202" name="Rectangle 201">
                <a:extLst>
                  <a:ext uri="{FF2B5EF4-FFF2-40B4-BE49-F238E27FC236}">
                    <a16:creationId xmlns:a16="http://schemas.microsoft.com/office/drawing/2014/main" id="{72A4B9CB-7577-4267-B1F7-7A9001F1D95C}"/>
                  </a:ext>
                </a:extLst>
              </p:cNvPr>
              <p:cNvSpPr/>
              <p:nvPr/>
            </p:nvSpPr>
            <p:spPr>
              <a:xfrm>
                <a:off x="26160645" y="7311298"/>
                <a:ext cx="2856796" cy="389192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3" name="Rectangle 202">
              <a:extLst>
                <a:ext uri="{FF2B5EF4-FFF2-40B4-BE49-F238E27FC236}">
                  <a16:creationId xmlns:a16="http://schemas.microsoft.com/office/drawing/2014/main" id="{CCA7D953-45C9-4E23-931D-31928D083319}"/>
                </a:ext>
              </a:extLst>
            </p:cNvPr>
            <p:cNvSpPr/>
            <p:nvPr/>
          </p:nvSpPr>
          <p:spPr>
            <a:xfrm>
              <a:off x="26518161" y="27445397"/>
              <a:ext cx="2882864" cy="4660504"/>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FF79DA55-2D2C-4305-B149-C7207830F93A}"/>
                </a:ext>
              </a:extLst>
            </p:cNvPr>
            <p:cNvSpPr/>
            <p:nvPr/>
          </p:nvSpPr>
          <p:spPr>
            <a:xfrm>
              <a:off x="20350460" y="22688533"/>
              <a:ext cx="9191625" cy="963739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071" name="Groupe 1070">
              <a:extLst>
                <a:ext uri="{FF2B5EF4-FFF2-40B4-BE49-F238E27FC236}">
                  <a16:creationId xmlns:a16="http://schemas.microsoft.com/office/drawing/2014/main" id="{077C45C8-3F36-43D0-84B8-B4673F44AAEC}"/>
                </a:ext>
              </a:extLst>
            </p:cNvPr>
            <p:cNvGrpSpPr/>
            <p:nvPr/>
          </p:nvGrpSpPr>
          <p:grpSpPr>
            <a:xfrm>
              <a:off x="20741133" y="24057083"/>
              <a:ext cx="2728854" cy="6903112"/>
              <a:chOff x="25501752" y="8662138"/>
              <a:chExt cx="2728854" cy="6903112"/>
            </a:xfrm>
          </p:grpSpPr>
          <p:pic>
            <p:nvPicPr>
              <p:cNvPr id="1068" name="Image 1067">
                <a:extLst>
                  <a:ext uri="{FF2B5EF4-FFF2-40B4-BE49-F238E27FC236}">
                    <a16:creationId xmlns:a16="http://schemas.microsoft.com/office/drawing/2014/main" id="{A82E6576-4CF1-41A1-B55A-630D169F07BE}"/>
                  </a:ext>
                </a:extLst>
              </p:cNvPr>
              <p:cNvPicPr>
                <a:picLocks noChangeAspect="1"/>
              </p:cNvPicPr>
              <p:nvPr/>
            </p:nvPicPr>
            <p:blipFill>
              <a:blip r:embed="rId26"/>
              <a:stretch>
                <a:fillRect/>
              </a:stretch>
            </p:blipFill>
            <p:spPr>
              <a:xfrm rot="16200000">
                <a:off x="23494325" y="10951167"/>
                <a:ext cx="6458668" cy="1880609"/>
              </a:xfrm>
              <a:prstGeom prst="rect">
                <a:avLst/>
              </a:prstGeom>
            </p:spPr>
          </p:pic>
          <p:sp>
            <p:nvSpPr>
              <p:cNvPr id="17" name="Forme libre : forme 16">
                <a:extLst>
                  <a:ext uri="{FF2B5EF4-FFF2-40B4-BE49-F238E27FC236}">
                    <a16:creationId xmlns:a16="http://schemas.microsoft.com/office/drawing/2014/main" id="{419521E9-FD35-44C1-B129-2C933F151AB9}"/>
                  </a:ext>
                </a:extLst>
              </p:cNvPr>
              <p:cNvSpPr/>
              <p:nvPr/>
            </p:nvSpPr>
            <p:spPr>
              <a:xfrm rot="5400000" flipH="1">
                <a:off x="23830518" y="11386920"/>
                <a:ext cx="6040740" cy="969073"/>
              </a:xfrm>
              <a:custGeom>
                <a:avLst/>
                <a:gdLst>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67085 w 10145485"/>
                  <a:gd name="connsiteY13" fmla="*/ 578168 h 1216835"/>
                  <a:gd name="connsiteX14" fmla="*/ 5268685 w 10145485"/>
                  <a:gd name="connsiteY14" fmla="*/ 578168 h 1216835"/>
                  <a:gd name="connsiteX15" fmla="*/ 5428342 w 10145485"/>
                  <a:gd name="connsiteY15" fmla="*/ 302397 h 1216835"/>
                  <a:gd name="connsiteX16" fmla="*/ 5602514 w 10145485"/>
                  <a:gd name="connsiteY16" fmla="*/ 84682 h 1216835"/>
                  <a:gd name="connsiteX17" fmla="*/ 6052457 w 10145485"/>
                  <a:gd name="connsiteY17" fmla="*/ 215311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268685 w 10145485"/>
                  <a:gd name="connsiteY14" fmla="*/ 578168 h 1216835"/>
                  <a:gd name="connsiteX15" fmla="*/ 5428342 w 10145485"/>
                  <a:gd name="connsiteY15" fmla="*/ 302397 h 1216835"/>
                  <a:gd name="connsiteX16" fmla="*/ 5602514 w 10145485"/>
                  <a:gd name="connsiteY16" fmla="*/ 84682 h 1216835"/>
                  <a:gd name="connsiteX17" fmla="*/ 6052457 w 10145485"/>
                  <a:gd name="connsiteY17" fmla="*/ 215311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02514 w 10145485"/>
                  <a:gd name="connsiteY16" fmla="*/ 84682 h 1216835"/>
                  <a:gd name="connsiteX17" fmla="*/ 6052457 w 10145485"/>
                  <a:gd name="connsiteY17" fmla="*/ 215311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59664 w 10145485"/>
                  <a:gd name="connsiteY16" fmla="*/ 103732 h 1216835"/>
                  <a:gd name="connsiteX17" fmla="*/ 6052457 w 10145485"/>
                  <a:gd name="connsiteY17" fmla="*/ 215311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59664 w 10145485"/>
                  <a:gd name="connsiteY16" fmla="*/ 103732 h 1216835"/>
                  <a:gd name="connsiteX17" fmla="*/ 6046107 w 10145485"/>
                  <a:gd name="connsiteY17" fmla="*/ 339136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821714 w 10145485"/>
                  <a:gd name="connsiteY19" fmla="*/ 345939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786789 w 10145485"/>
                  <a:gd name="connsiteY19" fmla="*/ 355464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786789 w 10145485"/>
                  <a:gd name="connsiteY19" fmla="*/ 355464 h 1216835"/>
                  <a:gd name="connsiteX20" fmla="*/ 6995885 w 10145485"/>
                  <a:gd name="connsiteY20" fmla="*/ 389482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300435 w 10145485"/>
                  <a:gd name="connsiteY14" fmla="*/ 571818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786789 w 10145485"/>
                  <a:gd name="connsiteY19" fmla="*/ 355464 h 1216835"/>
                  <a:gd name="connsiteX20" fmla="*/ 7014935 w 10145485"/>
                  <a:gd name="connsiteY20" fmla="*/ 430757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287735 w 10145485"/>
                  <a:gd name="connsiteY14" fmla="*/ 568643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786789 w 10145485"/>
                  <a:gd name="connsiteY19" fmla="*/ 355464 h 1216835"/>
                  <a:gd name="connsiteX20" fmla="*/ 7014935 w 10145485"/>
                  <a:gd name="connsiteY20" fmla="*/ 430757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41139 h 1216835"/>
                  <a:gd name="connsiteX1" fmla="*/ 449942 w 10145485"/>
                  <a:gd name="connsiteY1" fmla="*/ 200797 h 1216835"/>
                  <a:gd name="connsiteX2" fmla="*/ 957942 w 10145485"/>
                  <a:gd name="connsiteY2" fmla="*/ 824911 h 1216835"/>
                  <a:gd name="connsiteX3" fmla="*/ 1582057 w 10145485"/>
                  <a:gd name="connsiteY3" fmla="*/ 360454 h 1216835"/>
                  <a:gd name="connsiteX4" fmla="*/ 2002971 w 10145485"/>
                  <a:gd name="connsiteY4" fmla="*/ 331425 h 1216835"/>
                  <a:gd name="connsiteX5" fmla="*/ 2351314 w 10145485"/>
                  <a:gd name="connsiteY5" fmla="*/ 766854 h 1216835"/>
                  <a:gd name="connsiteX6" fmla="*/ 2496457 w 10145485"/>
                  <a:gd name="connsiteY6" fmla="*/ 534625 h 1216835"/>
                  <a:gd name="connsiteX7" fmla="*/ 2728685 w 10145485"/>
                  <a:gd name="connsiteY7" fmla="*/ 70168 h 1216835"/>
                  <a:gd name="connsiteX8" fmla="*/ 3135085 w 10145485"/>
                  <a:gd name="connsiteY8" fmla="*/ 84682 h 1216835"/>
                  <a:gd name="connsiteX9" fmla="*/ 3483428 w 10145485"/>
                  <a:gd name="connsiteY9" fmla="*/ 853939 h 1216835"/>
                  <a:gd name="connsiteX10" fmla="*/ 3889828 w 10145485"/>
                  <a:gd name="connsiteY10" fmla="*/ 665254 h 1216835"/>
                  <a:gd name="connsiteX11" fmla="*/ 4296228 w 10145485"/>
                  <a:gd name="connsiteY11" fmla="*/ 215311 h 1216835"/>
                  <a:gd name="connsiteX12" fmla="*/ 4659085 w 10145485"/>
                  <a:gd name="connsiteY12" fmla="*/ 41139 h 1216835"/>
                  <a:gd name="connsiteX13" fmla="*/ 5113110 w 10145485"/>
                  <a:gd name="connsiteY13" fmla="*/ 578168 h 1216835"/>
                  <a:gd name="connsiteX14" fmla="*/ 5287735 w 10145485"/>
                  <a:gd name="connsiteY14" fmla="*/ 568643 h 1216835"/>
                  <a:gd name="connsiteX15" fmla="*/ 5428342 w 10145485"/>
                  <a:gd name="connsiteY15" fmla="*/ 302397 h 1216835"/>
                  <a:gd name="connsiteX16" fmla="*/ 5681889 w 10145485"/>
                  <a:gd name="connsiteY16" fmla="*/ 148182 h 1216835"/>
                  <a:gd name="connsiteX17" fmla="*/ 6046107 w 10145485"/>
                  <a:gd name="connsiteY17" fmla="*/ 339136 h 1216835"/>
                  <a:gd name="connsiteX18" fmla="*/ 6429828 w 10145485"/>
                  <a:gd name="connsiteY18" fmla="*/ 679768 h 1216835"/>
                  <a:gd name="connsiteX19" fmla="*/ 6786789 w 10145485"/>
                  <a:gd name="connsiteY19" fmla="*/ 355464 h 1216835"/>
                  <a:gd name="connsiteX20" fmla="*/ 7014935 w 10145485"/>
                  <a:gd name="connsiteY20" fmla="*/ 430757 h 1216835"/>
                  <a:gd name="connsiteX21" fmla="*/ 7416800 w 10145485"/>
                  <a:gd name="connsiteY21" fmla="*/ 1086168 h 1216835"/>
                  <a:gd name="connsiteX22" fmla="*/ 7953828 w 10145485"/>
                  <a:gd name="connsiteY22" fmla="*/ 636225 h 1216835"/>
                  <a:gd name="connsiteX23" fmla="*/ 8490857 w 10145485"/>
                  <a:gd name="connsiteY23" fmla="*/ 636225 h 1216835"/>
                  <a:gd name="connsiteX24" fmla="*/ 9158514 w 10145485"/>
                  <a:gd name="connsiteY24" fmla="*/ 1216797 h 1216835"/>
                  <a:gd name="connsiteX25" fmla="*/ 9535885 w 10145485"/>
                  <a:gd name="connsiteY25" fmla="*/ 665254 h 1216835"/>
                  <a:gd name="connsiteX26" fmla="*/ 10145485 w 10145485"/>
                  <a:gd name="connsiteY26" fmla="*/ 578168 h 1216835"/>
                  <a:gd name="connsiteX0" fmla="*/ 0 w 10145485"/>
                  <a:gd name="connsiteY0" fmla="*/ 15360 h 1191056"/>
                  <a:gd name="connsiteX1" fmla="*/ 449942 w 10145485"/>
                  <a:gd name="connsiteY1" fmla="*/ 175018 h 1191056"/>
                  <a:gd name="connsiteX2" fmla="*/ 957942 w 10145485"/>
                  <a:gd name="connsiteY2" fmla="*/ 799132 h 1191056"/>
                  <a:gd name="connsiteX3" fmla="*/ 1582057 w 10145485"/>
                  <a:gd name="connsiteY3" fmla="*/ 334675 h 1191056"/>
                  <a:gd name="connsiteX4" fmla="*/ 2002971 w 10145485"/>
                  <a:gd name="connsiteY4" fmla="*/ 305646 h 1191056"/>
                  <a:gd name="connsiteX5" fmla="*/ 2351314 w 10145485"/>
                  <a:gd name="connsiteY5" fmla="*/ 741075 h 1191056"/>
                  <a:gd name="connsiteX6" fmla="*/ 2496457 w 10145485"/>
                  <a:gd name="connsiteY6" fmla="*/ 508846 h 1191056"/>
                  <a:gd name="connsiteX7" fmla="*/ 2728685 w 10145485"/>
                  <a:gd name="connsiteY7" fmla="*/ 44389 h 1191056"/>
                  <a:gd name="connsiteX8" fmla="*/ 3090635 w 10145485"/>
                  <a:gd name="connsiteY8" fmla="*/ 176378 h 1191056"/>
                  <a:gd name="connsiteX9" fmla="*/ 3483428 w 10145485"/>
                  <a:gd name="connsiteY9" fmla="*/ 828160 h 1191056"/>
                  <a:gd name="connsiteX10" fmla="*/ 3889828 w 10145485"/>
                  <a:gd name="connsiteY10" fmla="*/ 639475 h 1191056"/>
                  <a:gd name="connsiteX11" fmla="*/ 4296228 w 10145485"/>
                  <a:gd name="connsiteY11" fmla="*/ 189532 h 1191056"/>
                  <a:gd name="connsiteX12" fmla="*/ 4659085 w 10145485"/>
                  <a:gd name="connsiteY12" fmla="*/ 15360 h 1191056"/>
                  <a:gd name="connsiteX13" fmla="*/ 5113110 w 10145485"/>
                  <a:gd name="connsiteY13" fmla="*/ 552389 h 1191056"/>
                  <a:gd name="connsiteX14" fmla="*/ 5287735 w 10145485"/>
                  <a:gd name="connsiteY14" fmla="*/ 542864 h 1191056"/>
                  <a:gd name="connsiteX15" fmla="*/ 5428342 w 10145485"/>
                  <a:gd name="connsiteY15" fmla="*/ 276618 h 1191056"/>
                  <a:gd name="connsiteX16" fmla="*/ 5681889 w 10145485"/>
                  <a:gd name="connsiteY16" fmla="*/ 122403 h 1191056"/>
                  <a:gd name="connsiteX17" fmla="*/ 6046107 w 10145485"/>
                  <a:gd name="connsiteY17" fmla="*/ 313357 h 1191056"/>
                  <a:gd name="connsiteX18" fmla="*/ 6429828 w 10145485"/>
                  <a:gd name="connsiteY18" fmla="*/ 653989 h 1191056"/>
                  <a:gd name="connsiteX19" fmla="*/ 6786789 w 10145485"/>
                  <a:gd name="connsiteY19" fmla="*/ 329685 h 1191056"/>
                  <a:gd name="connsiteX20" fmla="*/ 7014935 w 10145485"/>
                  <a:gd name="connsiteY20" fmla="*/ 404978 h 1191056"/>
                  <a:gd name="connsiteX21" fmla="*/ 7416800 w 10145485"/>
                  <a:gd name="connsiteY21" fmla="*/ 1060389 h 1191056"/>
                  <a:gd name="connsiteX22" fmla="*/ 7953828 w 10145485"/>
                  <a:gd name="connsiteY22" fmla="*/ 610446 h 1191056"/>
                  <a:gd name="connsiteX23" fmla="*/ 8490857 w 10145485"/>
                  <a:gd name="connsiteY23" fmla="*/ 610446 h 1191056"/>
                  <a:gd name="connsiteX24" fmla="*/ 9158514 w 10145485"/>
                  <a:gd name="connsiteY24" fmla="*/ 1191018 h 1191056"/>
                  <a:gd name="connsiteX25" fmla="*/ 9535885 w 10145485"/>
                  <a:gd name="connsiteY25" fmla="*/ 639475 h 1191056"/>
                  <a:gd name="connsiteX26" fmla="*/ 10145485 w 10145485"/>
                  <a:gd name="connsiteY26" fmla="*/ 552389 h 1191056"/>
                  <a:gd name="connsiteX0" fmla="*/ 0 w 10145485"/>
                  <a:gd name="connsiteY0" fmla="*/ 15360 h 1191056"/>
                  <a:gd name="connsiteX1" fmla="*/ 449942 w 10145485"/>
                  <a:gd name="connsiteY1" fmla="*/ 175018 h 1191056"/>
                  <a:gd name="connsiteX2" fmla="*/ 957942 w 10145485"/>
                  <a:gd name="connsiteY2" fmla="*/ 799132 h 1191056"/>
                  <a:gd name="connsiteX3" fmla="*/ 1582057 w 10145485"/>
                  <a:gd name="connsiteY3" fmla="*/ 334675 h 1191056"/>
                  <a:gd name="connsiteX4" fmla="*/ 2002971 w 10145485"/>
                  <a:gd name="connsiteY4" fmla="*/ 305646 h 1191056"/>
                  <a:gd name="connsiteX5" fmla="*/ 2351314 w 10145485"/>
                  <a:gd name="connsiteY5" fmla="*/ 741075 h 1191056"/>
                  <a:gd name="connsiteX6" fmla="*/ 2496457 w 10145485"/>
                  <a:gd name="connsiteY6" fmla="*/ 508846 h 1191056"/>
                  <a:gd name="connsiteX7" fmla="*/ 2728685 w 10145485"/>
                  <a:gd name="connsiteY7" fmla="*/ 44389 h 1191056"/>
                  <a:gd name="connsiteX8" fmla="*/ 3090635 w 10145485"/>
                  <a:gd name="connsiteY8" fmla="*/ 176378 h 1191056"/>
                  <a:gd name="connsiteX9" fmla="*/ 3512003 w 10145485"/>
                  <a:gd name="connsiteY9" fmla="*/ 878960 h 1191056"/>
                  <a:gd name="connsiteX10" fmla="*/ 3889828 w 10145485"/>
                  <a:gd name="connsiteY10" fmla="*/ 639475 h 1191056"/>
                  <a:gd name="connsiteX11" fmla="*/ 4296228 w 10145485"/>
                  <a:gd name="connsiteY11" fmla="*/ 189532 h 1191056"/>
                  <a:gd name="connsiteX12" fmla="*/ 4659085 w 10145485"/>
                  <a:gd name="connsiteY12" fmla="*/ 15360 h 1191056"/>
                  <a:gd name="connsiteX13" fmla="*/ 5113110 w 10145485"/>
                  <a:gd name="connsiteY13" fmla="*/ 552389 h 1191056"/>
                  <a:gd name="connsiteX14" fmla="*/ 5287735 w 10145485"/>
                  <a:gd name="connsiteY14" fmla="*/ 542864 h 1191056"/>
                  <a:gd name="connsiteX15" fmla="*/ 5428342 w 10145485"/>
                  <a:gd name="connsiteY15" fmla="*/ 276618 h 1191056"/>
                  <a:gd name="connsiteX16" fmla="*/ 5681889 w 10145485"/>
                  <a:gd name="connsiteY16" fmla="*/ 122403 h 1191056"/>
                  <a:gd name="connsiteX17" fmla="*/ 6046107 w 10145485"/>
                  <a:gd name="connsiteY17" fmla="*/ 313357 h 1191056"/>
                  <a:gd name="connsiteX18" fmla="*/ 6429828 w 10145485"/>
                  <a:gd name="connsiteY18" fmla="*/ 653989 h 1191056"/>
                  <a:gd name="connsiteX19" fmla="*/ 6786789 w 10145485"/>
                  <a:gd name="connsiteY19" fmla="*/ 329685 h 1191056"/>
                  <a:gd name="connsiteX20" fmla="*/ 7014935 w 10145485"/>
                  <a:gd name="connsiteY20" fmla="*/ 404978 h 1191056"/>
                  <a:gd name="connsiteX21" fmla="*/ 7416800 w 10145485"/>
                  <a:gd name="connsiteY21" fmla="*/ 1060389 h 1191056"/>
                  <a:gd name="connsiteX22" fmla="*/ 7953828 w 10145485"/>
                  <a:gd name="connsiteY22" fmla="*/ 610446 h 1191056"/>
                  <a:gd name="connsiteX23" fmla="*/ 8490857 w 10145485"/>
                  <a:gd name="connsiteY23" fmla="*/ 610446 h 1191056"/>
                  <a:gd name="connsiteX24" fmla="*/ 9158514 w 10145485"/>
                  <a:gd name="connsiteY24" fmla="*/ 1191018 h 1191056"/>
                  <a:gd name="connsiteX25" fmla="*/ 9535885 w 10145485"/>
                  <a:gd name="connsiteY25" fmla="*/ 639475 h 1191056"/>
                  <a:gd name="connsiteX26" fmla="*/ 10145485 w 10145485"/>
                  <a:gd name="connsiteY26" fmla="*/ 552389 h 1191056"/>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51314 w 10145485"/>
                  <a:gd name="connsiteY5" fmla="*/ 741362 h 1191343"/>
                  <a:gd name="connsiteX6" fmla="*/ 2496457 w 10145485"/>
                  <a:gd name="connsiteY6" fmla="*/ 509133 h 1191343"/>
                  <a:gd name="connsiteX7" fmla="*/ 2728685 w 10145485"/>
                  <a:gd name="connsiteY7" fmla="*/ 44676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51314 w 10145485"/>
                  <a:gd name="connsiteY5" fmla="*/ 741362 h 1191343"/>
                  <a:gd name="connsiteX6" fmla="*/ 2496457 w 10145485"/>
                  <a:gd name="connsiteY6" fmla="*/ 509133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51314 w 10145485"/>
                  <a:gd name="connsiteY5" fmla="*/ 741362 h 1191343"/>
                  <a:gd name="connsiteX6" fmla="*/ 2509157 w 10145485"/>
                  <a:gd name="connsiteY6" fmla="*/ 604383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51314 w 10145485"/>
                  <a:gd name="connsiteY5" fmla="*/ 741362 h 1191343"/>
                  <a:gd name="connsiteX6" fmla="*/ 2509157 w 10145485"/>
                  <a:gd name="connsiteY6" fmla="*/ 604383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48139 w 10145485"/>
                  <a:gd name="connsiteY5" fmla="*/ 960437 h 1191343"/>
                  <a:gd name="connsiteX6" fmla="*/ 2509157 w 10145485"/>
                  <a:gd name="connsiteY6" fmla="*/ 604383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582057 w 10145485"/>
                  <a:gd name="connsiteY3" fmla="*/ 334962 h 1191343"/>
                  <a:gd name="connsiteX4" fmla="*/ 2002971 w 10145485"/>
                  <a:gd name="connsiteY4" fmla="*/ 30593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480457 w 10145485"/>
                  <a:gd name="connsiteY3" fmla="*/ 452437 h 1191343"/>
                  <a:gd name="connsiteX4" fmla="*/ 2002971 w 10145485"/>
                  <a:gd name="connsiteY4" fmla="*/ 30593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480457 w 10145485"/>
                  <a:gd name="connsiteY3" fmla="*/ 452437 h 1191343"/>
                  <a:gd name="connsiteX4" fmla="*/ 2002971 w 10145485"/>
                  <a:gd name="connsiteY4" fmla="*/ 30593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480457 w 10145485"/>
                  <a:gd name="connsiteY3" fmla="*/ 452437 h 1191343"/>
                  <a:gd name="connsiteX4" fmla="*/ 1958521 w 10145485"/>
                  <a:gd name="connsiteY4" fmla="*/ 37578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480457 w 10145485"/>
                  <a:gd name="connsiteY3" fmla="*/ 452437 h 1191343"/>
                  <a:gd name="connsiteX4" fmla="*/ 1958521 w 10145485"/>
                  <a:gd name="connsiteY4" fmla="*/ 37578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7942 w 10145485"/>
                  <a:gd name="connsiteY2" fmla="*/ 799419 h 1191343"/>
                  <a:gd name="connsiteX3" fmla="*/ 1480457 w 10145485"/>
                  <a:gd name="connsiteY3" fmla="*/ 452437 h 1191343"/>
                  <a:gd name="connsiteX4" fmla="*/ 1958521 w 10145485"/>
                  <a:gd name="connsiteY4" fmla="*/ 37578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45485"/>
                  <a:gd name="connsiteY0" fmla="*/ 15647 h 1191343"/>
                  <a:gd name="connsiteX1" fmla="*/ 449942 w 10145485"/>
                  <a:gd name="connsiteY1" fmla="*/ 175305 h 1191343"/>
                  <a:gd name="connsiteX2" fmla="*/ 954767 w 10145485"/>
                  <a:gd name="connsiteY2" fmla="*/ 926419 h 1191343"/>
                  <a:gd name="connsiteX3" fmla="*/ 1480457 w 10145485"/>
                  <a:gd name="connsiteY3" fmla="*/ 452437 h 1191343"/>
                  <a:gd name="connsiteX4" fmla="*/ 1958521 w 10145485"/>
                  <a:gd name="connsiteY4" fmla="*/ 375783 h 1191343"/>
                  <a:gd name="connsiteX5" fmla="*/ 2348139 w 10145485"/>
                  <a:gd name="connsiteY5" fmla="*/ 960437 h 1191343"/>
                  <a:gd name="connsiteX6" fmla="*/ 2540907 w 10145485"/>
                  <a:gd name="connsiteY6" fmla="*/ 607558 h 1191343"/>
                  <a:gd name="connsiteX7" fmla="*/ 2757260 w 10145485"/>
                  <a:gd name="connsiteY7" fmla="*/ 105001 h 1191343"/>
                  <a:gd name="connsiteX8" fmla="*/ 3090635 w 10145485"/>
                  <a:gd name="connsiteY8" fmla="*/ 176665 h 1191343"/>
                  <a:gd name="connsiteX9" fmla="*/ 3512003 w 10145485"/>
                  <a:gd name="connsiteY9" fmla="*/ 879247 h 1191343"/>
                  <a:gd name="connsiteX10" fmla="*/ 3934278 w 10145485"/>
                  <a:gd name="connsiteY10" fmla="*/ 661987 h 1191343"/>
                  <a:gd name="connsiteX11" fmla="*/ 4296228 w 10145485"/>
                  <a:gd name="connsiteY11" fmla="*/ 189819 h 1191343"/>
                  <a:gd name="connsiteX12" fmla="*/ 4659085 w 10145485"/>
                  <a:gd name="connsiteY12" fmla="*/ 15647 h 1191343"/>
                  <a:gd name="connsiteX13" fmla="*/ 5113110 w 10145485"/>
                  <a:gd name="connsiteY13" fmla="*/ 552676 h 1191343"/>
                  <a:gd name="connsiteX14" fmla="*/ 5287735 w 10145485"/>
                  <a:gd name="connsiteY14" fmla="*/ 543151 h 1191343"/>
                  <a:gd name="connsiteX15" fmla="*/ 5428342 w 10145485"/>
                  <a:gd name="connsiteY15" fmla="*/ 276905 h 1191343"/>
                  <a:gd name="connsiteX16" fmla="*/ 5681889 w 10145485"/>
                  <a:gd name="connsiteY16" fmla="*/ 122690 h 1191343"/>
                  <a:gd name="connsiteX17" fmla="*/ 6046107 w 10145485"/>
                  <a:gd name="connsiteY17" fmla="*/ 313644 h 1191343"/>
                  <a:gd name="connsiteX18" fmla="*/ 6429828 w 10145485"/>
                  <a:gd name="connsiteY18" fmla="*/ 654276 h 1191343"/>
                  <a:gd name="connsiteX19" fmla="*/ 6786789 w 10145485"/>
                  <a:gd name="connsiteY19" fmla="*/ 329972 h 1191343"/>
                  <a:gd name="connsiteX20" fmla="*/ 7014935 w 10145485"/>
                  <a:gd name="connsiteY20" fmla="*/ 405265 h 1191343"/>
                  <a:gd name="connsiteX21" fmla="*/ 7416800 w 10145485"/>
                  <a:gd name="connsiteY21" fmla="*/ 1060676 h 1191343"/>
                  <a:gd name="connsiteX22" fmla="*/ 7953828 w 10145485"/>
                  <a:gd name="connsiteY22" fmla="*/ 610733 h 1191343"/>
                  <a:gd name="connsiteX23" fmla="*/ 8490857 w 10145485"/>
                  <a:gd name="connsiteY23" fmla="*/ 610733 h 1191343"/>
                  <a:gd name="connsiteX24" fmla="*/ 9158514 w 10145485"/>
                  <a:gd name="connsiteY24" fmla="*/ 1191305 h 1191343"/>
                  <a:gd name="connsiteX25" fmla="*/ 9535885 w 10145485"/>
                  <a:gd name="connsiteY25" fmla="*/ 639762 h 1191343"/>
                  <a:gd name="connsiteX26" fmla="*/ 10145485 w 10145485"/>
                  <a:gd name="connsiteY26" fmla="*/ 552676 h 1191343"/>
                  <a:gd name="connsiteX0" fmla="*/ 0 w 10167710"/>
                  <a:gd name="connsiteY0" fmla="*/ 104547 h 1191343"/>
                  <a:gd name="connsiteX1" fmla="*/ 472167 w 10167710"/>
                  <a:gd name="connsiteY1" fmla="*/ 175305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68332 w 10167710"/>
                  <a:gd name="connsiteY17" fmla="*/ 313644 h 1191343"/>
                  <a:gd name="connsiteX18" fmla="*/ 6452053 w 10167710"/>
                  <a:gd name="connsiteY18" fmla="*/ 654276 h 1191343"/>
                  <a:gd name="connsiteX19" fmla="*/ 6809014 w 10167710"/>
                  <a:gd name="connsiteY19" fmla="*/ 3299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68332 w 10167710"/>
                  <a:gd name="connsiteY17" fmla="*/ 313644 h 1191343"/>
                  <a:gd name="connsiteX18" fmla="*/ 6452053 w 10167710"/>
                  <a:gd name="connsiteY18" fmla="*/ 654276 h 1191343"/>
                  <a:gd name="connsiteX19" fmla="*/ 6809014 w 10167710"/>
                  <a:gd name="connsiteY19" fmla="*/ 3299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68332 w 10167710"/>
                  <a:gd name="connsiteY17" fmla="*/ 313644 h 1191343"/>
                  <a:gd name="connsiteX18" fmla="*/ 6467928 w 10167710"/>
                  <a:gd name="connsiteY18" fmla="*/ 797151 h 1191343"/>
                  <a:gd name="connsiteX19" fmla="*/ 6809014 w 10167710"/>
                  <a:gd name="connsiteY19" fmla="*/ 3299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09014 w 10167710"/>
                  <a:gd name="connsiteY19" fmla="*/ 3299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09014 w 10167710"/>
                  <a:gd name="connsiteY19" fmla="*/ 3299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28064 w 10167710"/>
                  <a:gd name="connsiteY19" fmla="*/ 4188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28064 w 10167710"/>
                  <a:gd name="connsiteY19" fmla="*/ 418872 h 1191343"/>
                  <a:gd name="connsiteX20" fmla="*/ 7037160 w 10167710"/>
                  <a:gd name="connsiteY20" fmla="*/ 4052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28064 w 10167710"/>
                  <a:gd name="connsiteY19" fmla="*/ 418872 h 1191343"/>
                  <a:gd name="connsiteX20" fmla="*/ 7059385 w 10167710"/>
                  <a:gd name="connsiteY20" fmla="*/ 4687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40764 w 10167710"/>
                  <a:gd name="connsiteY19" fmla="*/ 479197 h 1191343"/>
                  <a:gd name="connsiteX20" fmla="*/ 7059385 w 10167710"/>
                  <a:gd name="connsiteY20" fmla="*/ 4687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40764 w 10167710"/>
                  <a:gd name="connsiteY19" fmla="*/ 479197 h 1191343"/>
                  <a:gd name="connsiteX20" fmla="*/ 7059385 w 10167710"/>
                  <a:gd name="connsiteY20" fmla="*/ 468765 h 1191343"/>
                  <a:gd name="connsiteX21" fmla="*/ 7439025 w 10167710"/>
                  <a:gd name="connsiteY21" fmla="*/ 1060676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40764 w 10167710"/>
                  <a:gd name="connsiteY19" fmla="*/ 479197 h 1191343"/>
                  <a:gd name="connsiteX20" fmla="*/ 7059385 w 10167710"/>
                  <a:gd name="connsiteY20" fmla="*/ 468765 h 1191343"/>
                  <a:gd name="connsiteX21" fmla="*/ 7442200 w 10167710"/>
                  <a:gd name="connsiteY21" fmla="*/ 1171801 h 1191343"/>
                  <a:gd name="connsiteX22" fmla="*/ 7976053 w 10167710"/>
                  <a:gd name="connsiteY22" fmla="*/ 6107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343"/>
                  <a:gd name="connsiteX1" fmla="*/ 453117 w 10167710"/>
                  <a:gd name="connsiteY1" fmla="*/ 254680 h 1191343"/>
                  <a:gd name="connsiteX2" fmla="*/ 976992 w 10167710"/>
                  <a:gd name="connsiteY2" fmla="*/ 926419 h 1191343"/>
                  <a:gd name="connsiteX3" fmla="*/ 1502682 w 10167710"/>
                  <a:gd name="connsiteY3" fmla="*/ 452437 h 1191343"/>
                  <a:gd name="connsiteX4" fmla="*/ 1980746 w 10167710"/>
                  <a:gd name="connsiteY4" fmla="*/ 375783 h 1191343"/>
                  <a:gd name="connsiteX5" fmla="*/ 2370364 w 10167710"/>
                  <a:gd name="connsiteY5" fmla="*/ 960437 h 1191343"/>
                  <a:gd name="connsiteX6" fmla="*/ 2563132 w 10167710"/>
                  <a:gd name="connsiteY6" fmla="*/ 607558 h 1191343"/>
                  <a:gd name="connsiteX7" fmla="*/ 2779485 w 10167710"/>
                  <a:gd name="connsiteY7" fmla="*/ 105001 h 1191343"/>
                  <a:gd name="connsiteX8" fmla="*/ 3112860 w 10167710"/>
                  <a:gd name="connsiteY8" fmla="*/ 176665 h 1191343"/>
                  <a:gd name="connsiteX9" fmla="*/ 3534228 w 10167710"/>
                  <a:gd name="connsiteY9" fmla="*/ 879247 h 1191343"/>
                  <a:gd name="connsiteX10" fmla="*/ 3956503 w 10167710"/>
                  <a:gd name="connsiteY10" fmla="*/ 661987 h 1191343"/>
                  <a:gd name="connsiteX11" fmla="*/ 4318453 w 10167710"/>
                  <a:gd name="connsiteY11" fmla="*/ 189819 h 1191343"/>
                  <a:gd name="connsiteX12" fmla="*/ 4681310 w 10167710"/>
                  <a:gd name="connsiteY12" fmla="*/ 15647 h 1191343"/>
                  <a:gd name="connsiteX13" fmla="*/ 5135335 w 10167710"/>
                  <a:gd name="connsiteY13" fmla="*/ 552676 h 1191343"/>
                  <a:gd name="connsiteX14" fmla="*/ 5309960 w 10167710"/>
                  <a:gd name="connsiteY14" fmla="*/ 543151 h 1191343"/>
                  <a:gd name="connsiteX15" fmla="*/ 5450567 w 10167710"/>
                  <a:gd name="connsiteY15" fmla="*/ 276905 h 1191343"/>
                  <a:gd name="connsiteX16" fmla="*/ 5704114 w 10167710"/>
                  <a:gd name="connsiteY16" fmla="*/ 122690 h 1191343"/>
                  <a:gd name="connsiteX17" fmla="*/ 6074682 w 10167710"/>
                  <a:gd name="connsiteY17" fmla="*/ 475569 h 1191343"/>
                  <a:gd name="connsiteX18" fmla="*/ 6467928 w 10167710"/>
                  <a:gd name="connsiteY18" fmla="*/ 797151 h 1191343"/>
                  <a:gd name="connsiteX19" fmla="*/ 6840764 w 10167710"/>
                  <a:gd name="connsiteY19" fmla="*/ 479197 h 1191343"/>
                  <a:gd name="connsiteX20" fmla="*/ 7059385 w 10167710"/>
                  <a:gd name="connsiteY20" fmla="*/ 468765 h 1191343"/>
                  <a:gd name="connsiteX21" fmla="*/ 7442200 w 10167710"/>
                  <a:gd name="connsiteY21" fmla="*/ 1171801 h 1191343"/>
                  <a:gd name="connsiteX22" fmla="*/ 7858578 w 10167710"/>
                  <a:gd name="connsiteY22" fmla="*/ 725033 h 1191343"/>
                  <a:gd name="connsiteX23" fmla="*/ 8513082 w 10167710"/>
                  <a:gd name="connsiteY23" fmla="*/ 610733 h 1191343"/>
                  <a:gd name="connsiteX24" fmla="*/ 9180739 w 10167710"/>
                  <a:gd name="connsiteY24" fmla="*/ 1191305 h 1191343"/>
                  <a:gd name="connsiteX25" fmla="*/ 9558110 w 10167710"/>
                  <a:gd name="connsiteY25" fmla="*/ 639762 h 1191343"/>
                  <a:gd name="connsiteX26" fmla="*/ 10167710 w 10167710"/>
                  <a:gd name="connsiteY26" fmla="*/ 552676 h 1191343"/>
                  <a:gd name="connsiteX0" fmla="*/ 0 w 10167710"/>
                  <a:gd name="connsiteY0" fmla="*/ 104547 h 1191993"/>
                  <a:gd name="connsiteX1" fmla="*/ 453117 w 10167710"/>
                  <a:gd name="connsiteY1" fmla="*/ 254680 h 1191993"/>
                  <a:gd name="connsiteX2" fmla="*/ 976992 w 10167710"/>
                  <a:gd name="connsiteY2" fmla="*/ 926419 h 1191993"/>
                  <a:gd name="connsiteX3" fmla="*/ 1502682 w 10167710"/>
                  <a:gd name="connsiteY3" fmla="*/ 452437 h 1191993"/>
                  <a:gd name="connsiteX4" fmla="*/ 1980746 w 10167710"/>
                  <a:gd name="connsiteY4" fmla="*/ 375783 h 1191993"/>
                  <a:gd name="connsiteX5" fmla="*/ 2370364 w 10167710"/>
                  <a:gd name="connsiteY5" fmla="*/ 960437 h 1191993"/>
                  <a:gd name="connsiteX6" fmla="*/ 2563132 w 10167710"/>
                  <a:gd name="connsiteY6" fmla="*/ 607558 h 1191993"/>
                  <a:gd name="connsiteX7" fmla="*/ 2779485 w 10167710"/>
                  <a:gd name="connsiteY7" fmla="*/ 105001 h 1191993"/>
                  <a:gd name="connsiteX8" fmla="*/ 3112860 w 10167710"/>
                  <a:gd name="connsiteY8" fmla="*/ 176665 h 1191993"/>
                  <a:gd name="connsiteX9" fmla="*/ 3534228 w 10167710"/>
                  <a:gd name="connsiteY9" fmla="*/ 879247 h 1191993"/>
                  <a:gd name="connsiteX10" fmla="*/ 3956503 w 10167710"/>
                  <a:gd name="connsiteY10" fmla="*/ 661987 h 1191993"/>
                  <a:gd name="connsiteX11" fmla="*/ 4318453 w 10167710"/>
                  <a:gd name="connsiteY11" fmla="*/ 189819 h 1191993"/>
                  <a:gd name="connsiteX12" fmla="*/ 4681310 w 10167710"/>
                  <a:gd name="connsiteY12" fmla="*/ 15647 h 1191993"/>
                  <a:gd name="connsiteX13" fmla="*/ 5135335 w 10167710"/>
                  <a:gd name="connsiteY13" fmla="*/ 552676 h 1191993"/>
                  <a:gd name="connsiteX14" fmla="*/ 5309960 w 10167710"/>
                  <a:gd name="connsiteY14" fmla="*/ 543151 h 1191993"/>
                  <a:gd name="connsiteX15" fmla="*/ 5450567 w 10167710"/>
                  <a:gd name="connsiteY15" fmla="*/ 276905 h 1191993"/>
                  <a:gd name="connsiteX16" fmla="*/ 5704114 w 10167710"/>
                  <a:gd name="connsiteY16" fmla="*/ 122690 h 1191993"/>
                  <a:gd name="connsiteX17" fmla="*/ 6074682 w 10167710"/>
                  <a:gd name="connsiteY17" fmla="*/ 475569 h 1191993"/>
                  <a:gd name="connsiteX18" fmla="*/ 6467928 w 10167710"/>
                  <a:gd name="connsiteY18" fmla="*/ 797151 h 1191993"/>
                  <a:gd name="connsiteX19" fmla="*/ 6840764 w 10167710"/>
                  <a:gd name="connsiteY19" fmla="*/ 479197 h 1191993"/>
                  <a:gd name="connsiteX20" fmla="*/ 7059385 w 10167710"/>
                  <a:gd name="connsiteY20" fmla="*/ 468765 h 1191993"/>
                  <a:gd name="connsiteX21" fmla="*/ 7442200 w 10167710"/>
                  <a:gd name="connsiteY21" fmla="*/ 1171801 h 1191993"/>
                  <a:gd name="connsiteX22" fmla="*/ 7858578 w 10167710"/>
                  <a:gd name="connsiteY22" fmla="*/ 725033 h 1191993"/>
                  <a:gd name="connsiteX23" fmla="*/ 8459107 w 10167710"/>
                  <a:gd name="connsiteY23" fmla="*/ 753608 h 1191993"/>
                  <a:gd name="connsiteX24" fmla="*/ 9180739 w 10167710"/>
                  <a:gd name="connsiteY24" fmla="*/ 1191305 h 1191993"/>
                  <a:gd name="connsiteX25" fmla="*/ 9558110 w 10167710"/>
                  <a:gd name="connsiteY25" fmla="*/ 639762 h 1191993"/>
                  <a:gd name="connsiteX26" fmla="*/ 10167710 w 10167710"/>
                  <a:gd name="connsiteY26" fmla="*/ 552676 h 1191993"/>
                  <a:gd name="connsiteX0" fmla="*/ 0 w 10167710"/>
                  <a:gd name="connsiteY0" fmla="*/ 104547 h 1191994"/>
                  <a:gd name="connsiteX1" fmla="*/ 453117 w 10167710"/>
                  <a:gd name="connsiteY1" fmla="*/ 254680 h 1191994"/>
                  <a:gd name="connsiteX2" fmla="*/ 976992 w 10167710"/>
                  <a:gd name="connsiteY2" fmla="*/ 926419 h 1191994"/>
                  <a:gd name="connsiteX3" fmla="*/ 1502682 w 10167710"/>
                  <a:gd name="connsiteY3" fmla="*/ 452437 h 1191994"/>
                  <a:gd name="connsiteX4" fmla="*/ 1980746 w 10167710"/>
                  <a:gd name="connsiteY4" fmla="*/ 375783 h 1191994"/>
                  <a:gd name="connsiteX5" fmla="*/ 2370364 w 10167710"/>
                  <a:gd name="connsiteY5" fmla="*/ 960437 h 1191994"/>
                  <a:gd name="connsiteX6" fmla="*/ 2563132 w 10167710"/>
                  <a:gd name="connsiteY6" fmla="*/ 607558 h 1191994"/>
                  <a:gd name="connsiteX7" fmla="*/ 2779485 w 10167710"/>
                  <a:gd name="connsiteY7" fmla="*/ 105001 h 1191994"/>
                  <a:gd name="connsiteX8" fmla="*/ 3112860 w 10167710"/>
                  <a:gd name="connsiteY8" fmla="*/ 176665 h 1191994"/>
                  <a:gd name="connsiteX9" fmla="*/ 3534228 w 10167710"/>
                  <a:gd name="connsiteY9" fmla="*/ 879247 h 1191994"/>
                  <a:gd name="connsiteX10" fmla="*/ 3956503 w 10167710"/>
                  <a:gd name="connsiteY10" fmla="*/ 661987 h 1191994"/>
                  <a:gd name="connsiteX11" fmla="*/ 4318453 w 10167710"/>
                  <a:gd name="connsiteY11" fmla="*/ 189819 h 1191994"/>
                  <a:gd name="connsiteX12" fmla="*/ 4681310 w 10167710"/>
                  <a:gd name="connsiteY12" fmla="*/ 15647 h 1191994"/>
                  <a:gd name="connsiteX13" fmla="*/ 5135335 w 10167710"/>
                  <a:gd name="connsiteY13" fmla="*/ 552676 h 1191994"/>
                  <a:gd name="connsiteX14" fmla="*/ 5309960 w 10167710"/>
                  <a:gd name="connsiteY14" fmla="*/ 543151 h 1191994"/>
                  <a:gd name="connsiteX15" fmla="*/ 5450567 w 10167710"/>
                  <a:gd name="connsiteY15" fmla="*/ 276905 h 1191994"/>
                  <a:gd name="connsiteX16" fmla="*/ 5704114 w 10167710"/>
                  <a:gd name="connsiteY16" fmla="*/ 122690 h 1191994"/>
                  <a:gd name="connsiteX17" fmla="*/ 6074682 w 10167710"/>
                  <a:gd name="connsiteY17" fmla="*/ 475569 h 1191994"/>
                  <a:gd name="connsiteX18" fmla="*/ 6467928 w 10167710"/>
                  <a:gd name="connsiteY18" fmla="*/ 797151 h 1191994"/>
                  <a:gd name="connsiteX19" fmla="*/ 6840764 w 10167710"/>
                  <a:gd name="connsiteY19" fmla="*/ 479197 h 1191994"/>
                  <a:gd name="connsiteX20" fmla="*/ 7059385 w 10167710"/>
                  <a:gd name="connsiteY20" fmla="*/ 468765 h 1191994"/>
                  <a:gd name="connsiteX21" fmla="*/ 7442200 w 10167710"/>
                  <a:gd name="connsiteY21" fmla="*/ 1171801 h 1191994"/>
                  <a:gd name="connsiteX22" fmla="*/ 7842703 w 10167710"/>
                  <a:gd name="connsiteY22" fmla="*/ 721858 h 1191994"/>
                  <a:gd name="connsiteX23" fmla="*/ 8459107 w 10167710"/>
                  <a:gd name="connsiteY23" fmla="*/ 753608 h 1191994"/>
                  <a:gd name="connsiteX24" fmla="*/ 9180739 w 10167710"/>
                  <a:gd name="connsiteY24" fmla="*/ 1191305 h 1191994"/>
                  <a:gd name="connsiteX25" fmla="*/ 9558110 w 10167710"/>
                  <a:gd name="connsiteY25" fmla="*/ 639762 h 1191994"/>
                  <a:gd name="connsiteX26" fmla="*/ 10167710 w 10167710"/>
                  <a:gd name="connsiteY26" fmla="*/ 552676 h 1191994"/>
                  <a:gd name="connsiteX0" fmla="*/ 0 w 10167710"/>
                  <a:gd name="connsiteY0" fmla="*/ 104547 h 1249069"/>
                  <a:gd name="connsiteX1" fmla="*/ 453117 w 10167710"/>
                  <a:gd name="connsiteY1" fmla="*/ 254680 h 1249069"/>
                  <a:gd name="connsiteX2" fmla="*/ 976992 w 10167710"/>
                  <a:gd name="connsiteY2" fmla="*/ 926419 h 1249069"/>
                  <a:gd name="connsiteX3" fmla="*/ 1502682 w 10167710"/>
                  <a:gd name="connsiteY3" fmla="*/ 452437 h 1249069"/>
                  <a:gd name="connsiteX4" fmla="*/ 1980746 w 10167710"/>
                  <a:gd name="connsiteY4" fmla="*/ 375783 h 1249069"/>
                  <a:gd name="connsiteX5" fmla="*/ 2370364 w 10167710"/>
                  <a:gd name="connsiteY5" fmla="*/ 960437 h 1249069"/>
                  <a:gd name="connsiteX6" fmla="*/ 2563132 w 10167710"/>
                  <a:gd name="connsiteY6" fmla="*/ 607558 h 1249069"/>
                  <a:gd name="connsiteX7" fmla="*/ 2779485 w 10167710"/>
                  <a:gd name="connsiteY7" fmla="*/ 105001 h 1249069"/>
                  <a:gd name="connsiteX8" fmla="*/ 3112860 w 10167710"/>
                  <a:gd name="connsiteY8" fmla="*/ 176665 h 1249069"/>
                  <a:gd name="connsiteX9" fmla="*/ 3534228 w 10167710"/>
                  <a:gd name="connsiteY9" fmla="*/ 879247 h 1249069"/>
                  <a:gd name="connsiteX10" fmla="*/ 3956503 w 10167710"/>
                  <a:gd name="connsiteY10" fmla="*/ 661987 h 1249069"/>
                  <a:gd name="connsiteX11" fmla="*/ 4318453 w 10167710"/>
                  <a:gd name="connsiteY11" fmla="*/ 189819 h 1249069"/>
                  <a:gd name="connsiteX12" fmla="*/ 4681310 w 10167710"/>
                  <a:gd name="connsiteY12" fmla="*/ 15647 h 1249069"/>
                  <a:gd name="connsiteX13" fmla="*/ 5135335 w 10167710"/>
                  <a:gd name="connsiteY13" fmla="*/ 552676 h 1249069"/>
                  <a:gd name="connsiteX14" fmla="*/ 5309960 w 10167710"/>
                  <a:gd name="connsiteY14" fmla="*/ 543151 h 1249069"/>
                  <a:gd name="connsiteX15" fmla="*/ 5450567 w 10167710"/>
                  <a:gd name="connsiteY15" fmla="*/ 276905 h 1249069"/>
                  <a:gd name="connsiteX16" fmla="*/ 5704114 w 10167710"/>
                  <a:gd name="connsiteY16" fmla="*/ 122690 h 1249069"/>
                  <a:gd name="connsiteX17" fmla="*/ 6074682 w 10167710"/>
                  <a:gd name="connsiteY17" fmla="*/ 475569 h 1249069"/>
                  <a:gd name="connsiteX18" fmla="*/ 6467928 w 10167710"/>
                  <a:gd name="connsiteY18" fmla="*/ 797151 h 1249069"/>
                  <a:gd name="connsiteX19" fmla="*/ 6840764 w 10167710"/>
                  <a:gd name="connsiteY19" fmla="*/ 479197 h 1249069"/>
                  <a:gd name="connsiteX20" fmla="*/ 7059385 w 10167710"/>
                  <a:gd name="connsiteY20" fmla="*/ 468765 h 1249069"/>
                  <a:gd name="connsiteX21" fmla="*/ 7442200 w 10167710"/>
                  <a:gd name="connsiteY21" fmla="*/ 1171801 h 1249069"/>
                  <a:gd name="connsiteX22" fmla="*/ 7842703 w 10167710"/>
                  <a:gd name="connsiteY22" fmla="*/ 721858 h 1249069"/>
                  <a:gd name="connsiteX23" fmla="*/ 8459107 w 10167710"/>
                  <a:gd name="connsiteY23" fmla="*/ 753608 h 1249069"/>
                  <a:gd name="connsiteX24" fmla="*/ 9180739 w 10167710"/>
                  <a:gd name="connsiteY24" fmla="*/ 1248455 h 1249069"/>
                  <a:gd name="connsiteX25" fmla="*/ 9558110 w 10167710"/>
                  <a:gd name="connsiteY25" fmla="*/ 639762 h 1249069"/>
                  <a:gd name="connsiteX26" fmla="*/ 10167710 w 10167710"/>
                  <a:gd name="connsiteY26" fmla="*/ 552676 h 1249069"/>
                  <a:gd name="connsiteX0" fmla="*/ 0 w 10167710"/>
                  <a:gd name="connsiteY0" fmla="*/ 104547 h 1248486"/>
                  <a:gd name="connsiteX1" fmla="*/ 453117 w 10167710"/>
                  <a:gd name="connsiteY1" fmla="*/ 254680 h 1248486"/>
                  <a:gd name="connsiteX2" fmla="*/ 976992 w 10167710"/>
                  <a:gd name="connsiteY2" fmla="*/ 926419 h 1248486"/>
                  <a:gd name="connsiteX3" fmla="*/ 1502682 w 10167710"/>
                  <a:gd name="connsiteY3" fmla="*/ 452437 h 1248486"/>
                  <a:gd name="connsiteX4" fmla="*/ 1980746 w 10167710"/>
                  <a:gd name="connsiteY4" fmla="*/ 375783 h 1248486"/>
                  <a:gd name="connsiteX5" fmla="*/ 2370364 w 10167710"/>
                  <a:gd name="connsiteY5" fmla="*/ 960437 h 1248486"/>
                  <a:gd name="connsiteX6" fmla="*/ 2563132 w 10167710"/>
                  <a:gd name="connsiteY6" fmla="*/ 607558 h 1248486"/>
                  <a:gd name="connsiteX7" fmla="*/ 2779485 w 10167710"/>
                  <a:gd name="connsiteY7" fmla="*/ 105001 h 1248486"/>
                  <a:gd name="connsiteX8" fmla="*/ 3112860 w 10167710"/>
                  <a:gd name="connsiteY8" fmla="*/ 176665 h 1248486"/>
                  <a:gd name="connsiteX9" fmla="*/ 3534228 w 10167710"/>
                  <a:gd name="connsiteY9" fmla="*/ 879247 h 1248486"/>
                  <a:gd name="connsiteX10" fmla="*/ 3956503 w 10167710"/>
                  <a:gd name="connsiteY10" fmla="*/ 661987 h 1248486"/>
                  <a:gd name="connsiteX11" fmla="*/ 4318453 w 10167710"/>
                  <a:gd name="connsiteY11" fmla="*/ 189819 h 1248486"/>
                  <a:gd name="connsiteX12" fmla="*/ 4681310 w 10167710"/>
                  <a:gd name="connsiteY12" fmla="*/ 15647 h 1248486"/>
                  <a:gd name="connsiteX13" fmla="*/ 5135335 w 10167710"/>
                  <a:gd name="connsiteY13" fmla="*/ 552676 h 1248486"/>
                  <a:gd name="connsiteX14" fmla="*/ 5309960 w 10167710"/>
                  <a:gd name="connsiteY14" fmla="*/ 543151 h 1248486"/>
                  <a:gd name="connsiteX15" fmla="*/ 5450567 w 10167710"/>
                  <a:gd name="connsiteY15" fmla="*/ 276905 h 1248486"/>
                  <a:gd name="connsiteX16" fmla="*/ 5704114 w 10167710"/>
                  <a:gd name="connsiteY16" fmla="*/ 122690 h 1248486"/>
                  <a:gd name="connsiteX17" fmla="*/ 6074682 w 10167710"/>
                  <a:gd name="connsiteY17" fmla="*/ 475569 h 1248486"/>
                  <a:gd name="connsiteX18" fmla="*/ 6467928 w 10167710"/>
                  <a:gd name="connsiteY18" fmla="*/ 797151 h 1248486"/>
                  <a:gd name="connsiteX19" fmla="*/ 6840764 w 10167710"/>
                  <a:gd name="connsiteY19" fmla="*/ 479197 h 1248486"/>
                  <a:gd name="connsiteX20" fmla="*/ 7059385 w 10167710"/>
                  <a:gd name="connsiteY20" fmla="*/ 468765 h 1248486"/>
                  <a:gd name="connsiteX21" fmla="*/ 7442200 w 10167710"/>
                  <a:gd name="connsiteY21" fmla="*/ 1171801 h 1248486"/>
                  <a:gd name="connsiteX22" fmla="*/ 7842703 w 10167710"/>
                  <a:gd name="connsiteY22" fmla="*/ 721858 h 1248486"/>
                  <a:gd name="connsiteX23" fmla="*/ 8459107 w 10167710"/>
                  <a:gd name="connsiteY23" fmla="*/ 753608 h 1248486"/>
                  <a:gd name="connsiteX24" fmla="*/ 9180739 w 10167710"/>
                  <a:gd name="connsiteY24" fmla="*/ 1248455 h 1248486"/>
                  <a:gd name="connsiteX25" fmla="*/ 9580335 w 10167710"/>
                  <a:gd name="connsiteY25" fmla="*/ 728662 h 1248486"/>
                  <a:gd name="connsiteX26" fmla="*/ 10167710 w 10167710"/>
                  <a:gd name="connsiteY26" fmla="*/ 552676 h 1248486"/>
                  <a:gd name="connsiteX0" fmla="*/ 0 w 10158185"/>
                  <a:gd name="connsiteY0" fmla="*/ 104547 h 1248486"/>
                  <a:gd name="connsiteX1" fmla="*/ 453117 w 10158185"/>
                  <a:gd name="connsiteY1" fmla="*/ 254680 h 1248486"/>
                  <a:gd name="connsiteX2" fmla="*/ 976992 w 10158185"/>
                  <a:gd name="connsiteY2" fmla="*/ 926419 h 1248486"/>
                  <a:gd name="connsiteX3" fmla="*/ 1502682 w 10158185"/>
                  <a:gd name="connsiteY3" fmla="*/ 452437 h 1248486"/>
                  <a:gd name="connsiteX4" fmla="*/ 1980746 w 10158185"/>
                  <a:gd name="connsiteY4" fmla="*/ 375783 h 1248486"/>
                  <a:gd name="connsiteX5" fmla="*/ 2370364 w 10158185"/>
                  <a:gd name="connsiteY5" fmla="*/ 960437 h 1248486"/>
                  <a:gd name="connsiteX6" fmla="*/ 2563132 w 10158185"/>
                  <a:gd name="connsiteY6" fmla="*/ 607558 h 1248486"/>
                  <a:gd name="connsiteX7" fmla="*/ 2779485 w 10158185"/>
                  <a:gd name="connsiteY7" fmla="*/ 105001 h 1248486"/>
                  <a:gd name="connsiteX8" fmla="*/ 3112860 w 10158185"/>
                  <a:gd name="connsiteY8" fmla="*/ 176665 h 1248486"/>
                  <a:gd name="connsiteX9" fmla="*/ 3534228 w 10158185"/>
                  <a:gd name="connsiteY9" fmla="*/ 879247 h 1248486"/>
                  <a:gd name="connsiteX10" fmla="*/ 3956503 w 10158185"/>
                  <a:gd name="connsiteY10" fmla="*/ 661987 h 1248486"/>
                  <a:gd name="connsiteX11" fmla="*/ 4318453 w 10158185"/>
                  <a:gd name="connsiteY11" fmla="*/ 189819 h 1248486"/>
                  <a:gd name="connsiteX12" fmla="*/ 4681310 w 10158185"/>
                  <a:gd name="connsiteY12" fmla="*/ 15647 h 1248486"/>
                  <a:gd name="connsiteX13" fmla="*/ 5135335 w 10158185"/>
                  <a:gd name="connsiteY13" fmla="*/ 552676 h 1248486"/>
                  <a:gd name="connsiteX14" fmla="*/ 5309960 w 10158185"/>
                  <a:gd name="connsiteY14" fmla="*/ 543151 h 1248486"/>
                  <a:gd name="connsiteX15" fmla="*/ 5450567 w 10158185"/>
                  <a:gd name="connsiteY15" fmla="*/ 276905 h 1248486"/>
                  <a:gd name="connsiteX16" fmla="*/ 5704114 w 10158185"/>
                  <a:gd name="connsiteY16" fmla="*/ 122690 h 1248486"/>
                  <a:gd name="connsiteX17" fmla="*/ 6074682 w 10158185"/>
                  <a:gd name="connsiteY17" fmla="*/ 475569 h 1248486"/>
                  <a:gd name="connsiteX18" fmla="*/ 6467928 w 10158185"/>
                  <a:gd name="connsiteY18" fmla="*/ 797151 h 1248486"/>
                  <a:gd name="connsiteX19" fmla="*/ 6840764 w 10158185"/>
                  <a:gd name="connsiteY19" fmla="*/ 479197 h 1248486"/>
                  <a:gd name="connsiteX20" fmla="*/ 7059385 w 10158185"/>
                  <a:gd name="connsiteY20" fmla="*/ 468765 h 1248486"/>
                  <a:gd name="connsiteX21" fmla="*/ 7442200 w 10158185"/>
                  <a:gd name="connsiteY21" fmla="*/ 1171801 h 1248486"/>
                  <a:gd name="connsiteX22" fmla="*/ 7842703 w 10158185"/>
                  <a:gd name="connsiteY22" fmla="*/ 721858 h 1248486"/>
                  <a:gd name="connsiteX23" fmla="*/ 8459107 w 10158185"/>
                  <a:gd name="connsiteY23" fmla="*/ 753608 h 1248486"/>
                  <a:gd name="connsiteX24" fmla="*/ 9180739 w 10158185"/>
                  <a:gd name="connsiteY24" fmla="*/ 1248455 h 1248486"/>
                  <a:gd name="connsiteX25" fmla="*/ 9580335 w 10158185"/>
                  <a:gd name="connsiteY25" fmla="*/ 728662 h 1248486"/>
                  <a:gd name="connsiteX26" fmla="*/ 10158185 w 10158185"/>
                  <a:gd name="connsiteY26" fmla="*/ 651101 h 1248486"/>
                  <a:gd name="connsiteX0" fmla="*/ 0 w 10158185"/>
                  <a:gd name="connsiteY0" fmla="*/ 104547 h 1248486"/>
                  <a:gd name="connsiteX1" fmla="*/ 453117 w 10158185"/>
                  <a:gd name="connsiteY1" fmla="*/ 254680 h 1248486"/>
                  <a:gd name="connsiteX2" fmla="*/ 976992 w 10158185"/>
                  <a:gd name="connsiteY2" fmla="*/ 926419 h 1248486"/>
                  <a:gd name="connsiteX3" fmla="*/ 1502682 w 10158185"/>
                  <a:gd name="connsiteY3" fmla="*/ 452437 h 1248486"/>
                  <a:gd name="connsiteX4" fmla="*/ 1980746 w 10158185"/>
                  <a:gd name="connsiteY4" fmla="*/ 375783 h 1248486"/>
                  <a:gd name="connsiteX5" fmla="*/ 2370364 w 10158185"/>
                  <a:gd name="connsiteY5" fmla="*/ 960437 h 1248486"/>
                  <a:gd name="connsiteX6" fmla="*/ 2563132 w 10158185"/>
                  <a:gd name="connsiteY6" fmla="*/ 607558 h 1248486"/>
                  <a:gd name="connsiteX7" fmla="*/ 2779485 w 10158185"/>
                  <a:gd name="connsiteY7" fmla="*/ 105001 h 1248486"/>
                  <a:gd name="connsiteX8" fmla="*/ 3112860 w 10158185"/>
                  <a:gd name="connsiteY8" fmla="*/ 176665 h 1248486"/>
                  <a:gd name="connsiteX9" fmla="*/ 3534228 w 10158185"/>
                  <a:gd name="connsiteY9" fmla="*/ 879247 h 1248486"/>
                  <a:gd name="connsiteX10" fmla="*/ 3956503 w 10158185"/>
                  <a:gd name="connsiteY10" fmla="*/ 661987 h 1248486"/>
                  <a:gd name="connsiteX11" fmla="*/ 4318453 w 10158185"/>
                  <a:gd name="connsiteY11" fmla="*/ 189819 h 1248486"/>
                  <a:gd name="connsiteX12" fmla="*/ 4681310 w 10158185"/>
                  <a:gd name="connsiteY12" fmla="*/ 15647 h 1248486"/>
                  <a:gd name="connsiteX13" fmla="*/ 5135335 w 10158185"/>
                  <a:gd name="connsiteY13" fmla="*/ 552676 h 1248486"/>
                  <a:gd name="connsiteX14" fmla="*/ 5309960 w 10158185"/>
                  <a:gd name="connsiteY14" fmla="*/ 543151 h 1248486"/>
                  <a:gd name="connsiteX15" fmla="*/ 5450567 w 10158185"/>
                  <a:gd name="connsiteY15" fmla="*/ 276905 h 1248486"/>
                  <a:gd name="connsiteX16" fmla="*/ 5704114 w 10158185"/>
                  <a:gd name="connsiteY16" fmla="*/ 122690 h 1248486"/>
                  <a:gd name="connsiteX17" fmla="*/ 6074682 w 10158185"/>
                  <a:gd name="connsiteY17" fmla="*/ 475569 h 1248486"/>
                  <a:gd name="connsiteX18" fmla="*/ 6467928 w 10158185"/>
                  <a:gd name="connsiteY18" fmla="*/ 797151 h 1248486"/>
                  <a:gd name="connsiteX19" fmla="*/ 6840764 w 10158185"/>
                  <a:gd name="connsiteY19" fmla="*/ 479197 h 1248486"/>
                  <a:gd name="connsiteX20" fmla="*/ 7059385 w 10158185"/>
                  <a:gd name="connsiteY20" fmla="*/ 468765 h 1248486"/>
                  <a:gd name="connsiteX21" fmla="*/ 7442200 w 10158185"/>
                  <a:gd name="connsiteY21" fmla="*/ 1171801 h 1248486"/>
                  <a:gd name="connsiteX22" fmla="*/ 7842703 w 10158185"/>
                  <a:gd name="connsiteY22" fmla="*/ 721858 h 1248486"/>
                  <a:gd name="connsiteX23" fmla="*/ 8459107 w 10158185"/>
                  <a:gd name="connsiteY23" fmla="*/ 753608 h 1248486"/>
                  <a:gd name="connsiteX24" fmla="*/ 9180739 w 10158185"/>
                  <a:gd name="connsiteY24" fmla="*/ 1248455 h 1248486"/>
                  <a:gd name="connsiteX25" fmla="*/ 9580335 w 10158185"/>
                  <a:gd name="connsiteY25" fmla="*/ 728662 h 1248486"/>
                  <a:gd name="connsiteX26" fmla="*/ 10158185 w 10158185"/>
                  <a:gd name="connsiteY26" fmla="*/ 651101 h 1248486"/>
                  <a:gd name="connsiteX0" fmla="*/ 0 w 10167710"/>
                  <a:gd name="connsiteY0" fmla="*/ 104547 h 1248486"/>
                  <a:gd name="connsiteX1" fmla="*/ 453117 w 10167710"/>
                  <a:gd name="connsiteY1" fmla="*/ 254680 h 1248486"/>
                  <a:gd name="connsiteX2" fmla="*/ 976992 w 10167710"/>
                  <a:gd name="connsiteY2" fmla="*/ 926419 h 1248486"/>
                  <a:gd name="connsiteX3" fmla="*/ 1502682 w 10167710"/>
                  <a:gd name="connsiteY3" fmla="*/ 452437 h 1248486"/>
                  <a:gd name="connsiteX4" fmla="*/ 1980746 w 10167710"/>
                  <a:gd name="connsiteY4" fmla="*/ 375783 h 1248486"/>
                  <a:gd name="connsiteX5" fmla="*/ 2370364 w 10167710"/>
                  <a:gd name="connsiteY5" fmla="*/ 960437 h 1248486"/>
                  <a:gd name="connsiteX6" fmla="*/ 2563132 w 10167710"/>
                  <a:gd name="connsiteY6" fmla="*/ 607558 h 1248486"/>
                  <a:gd name="connsiteX7" fmla="*/ 2779485 w 10167710"/>
                  <a:gd name="connsiteY7" fmla="*/ 105001 h 1248486"/>
                  <a:gd name="connsiteX8" fmla="*/ 3112860 w 10167710"/>
                  <a:gd name="connsiteY8" fmla="*/ 176665 h 1248486"/>
                  <a:gd name="connsiteX9" fmla="*/ 3534228 w 10167710"/>
                  <a:gd name="connsiteY9" fmla="*/ 879247 h 1248486"/>
                  <a:gd name="connsiteX10" fmla="*/ 3956503 w 10167710"/>
                  <a:gd name="connsiteY10" fmla="*/ 661987 h 1248486"/>
                  <a:gd name="connsiteX11" fmla="*/ 4318453 w 10167710"/>
                  <a:gd name="connsiteY11" fmla="*/ 189819 h 1248486"/>
                  <a:gd name="connsiteX12" fmla="*/ 4681310 w 10167710"/>
                  <a:gd name="connsiteY12" fmla="*/ 15647 h 1248486"/>
                  <a:gd name="connsiteX13" fmla="*/ 5135335 w 10167710"/>
                  <a:gd name="connsiteY13" fmla="*/ 552676 h 1248486"/>
                  <a:gd name="connsiteX14" fmla="*/ 5309960 w 10167710"/>
                  <a:gd name="connsiteY14" fmla="*/ 543151 h 1248486"/>
                  <a:gd name="connsiteX15" fmla="*/ 5450567 w 10167710"/>
                  <a:gd name="connsiteY15" fmla="*/ 276905 h 1248486"/>
                  <a:gd name="connsiteX16" fmla="*/ 5704114 w 10167710"/>
                  <a:gd name="connsiteY16" fmla="*/ 122690 h 1248486"/>
                  <a:gd name="connsiteX17" fmla="*/ 6074682 w 10167710"/>
                  <a:gd name="connsiteY17" fmla="*/ 475569 h 1248486"/>
                  <a:gd name="connsiteX18" fmla="*/ 6467928 w 10167710"/>
                  <a:gd name="connsiteY18" fmla="*/ 797151 h 1248486"/>
                  <a:gd name="connsiteX19" fmla="*/ 6840764 w 10167710"/>
                  <a:gd name="connsiteY19" fmla="*/ 479197 h 1248486"/>
                  <a:gd name="connsiteX20" fmla="*/ 7059385 w 10167710"/>
                  <a:gd name="connsiteY20" fmla="*/ 468765 h 1248486"/>
                  <a:gd name="connsiteX21" fmla="*/ 7442200 w 10167710"/>
                  <a:gd name="connsiteY21" fmla="*/ 1171801 h 1248486"/>
                  <a:gd name="connsiteX22" fmla="*/ 7842703 w 10167710"/>
                  <a:gd name="connsiteY22" fmla="*/ 721858 h 1248486"/>
                  <a:gd name="connsiteX23" fmla="*/ 8459107 w 10167710"/>
                  <a:gd name="connsiteY23" fmla="*/ 753608 h 1248486"/>
                  <a:gd name="connsiteX24" fmla="*/ 9180739 w 10167710"/>
                  <a:gd name="connsiteY24" fmla="*/ 1248455 h 1248486"/>
                  <a:gd name="connsiteX25" fmla="*/ 9580335 w 10167710"/>
                  <a:gd name="connsiteY25" fmla="*/ 728662 h 1248486"/>
                  <a:gd name="connsiteX26" fmla="*/ 10167710 w 10167710"/>
                  <a:gd name="connsiteY26" fmla="*/ 736826 h 124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67710" h="1248486">
                    <a:moveTo>
                      <a:pt x="0" y="104547"/>
                    </a:moveTo>
                    <a:cubicBezTo>
                      <a:pt x="145142" y="119061"/>
                      <a:pt x="290285" y="117701"/>
                      <a:pt x="453117" y="254680"/>
                    </a:cubicBezTo>
                    <a:cubicBezTo>
                      <a:pt x="615949" y="391659"/>
                      <a:pt x="802065" y="893460"/>
                      <a:pt x="976992" y="926419"/>
                    </a:cubicBezTo>
                    <a:cubicBezTo>
                      <a:pt x="1151919" y="959378"/>
                      <a:pt x="1335390" y="544210"/>
                      <a:pt x="1502682" y="452437"/>
                    </a:cubicBezTo>
                    <a:cubicBezTo>
                      <a:pt x="1669974" y="360664"/>
                      <a:pt x="1836132" y="291116"/>
                      <a:pt x="1980746" y="375783"/>
                    </a:cubicBezTo>
                    <a:cubicBezTo>
                      <a:pt x="2125360" y="460450"/>
                      <a:pt x="2273300" y="921808"/>
                      <a:pt x="2370364" y="960437"/>
                    </a:cubicBezTo>
                    <a:cubicBezTo>
                      <a:pt x="2467428" y="999066"/>
                      <a:pt x="2513995" y="772355"/>
                      <a:pt x="2563132" y="607558"/>
                    </a:cubicBezTo>
                    <a:cubicBezTo>
                      <a:pt x="2612269" y="442761"/>
                      <a:pt x="2687864" y="176816"/>
                      <a:pt x="2779485" y="105001"/>
                    </a:cubicBezTo>
                    <a:cubicBezTo>
                      <a:pt x="2871106" y="33186"/>
                      <a:pt x="2987070" y="47624"/>
                      <a:pt x="3112860" y="176665"/>
                    </a:cubicBezTo>
                    <a:cubicBezTo>
                      <a:pt x="3238650" y="305706"/>
                      <a:pt x="3393621" y="798360"/>
                      <a:pt x="3534228" y="879247"/>
                    </a:cubicBezTo>
                    <a:cubicBezTo>
                      <a:pt x="3674835" y="960134"/>
                      <a:pt x="3825799" y="776892"/>
                      <a:pt x="3956503" y="661987"/>
                    </a:cubicBezTo>
                    <a:cubicBezTo>
                      <a:pt x="4087207" y="547082"/>
                      <a:pt x="4197652" y="297542"/>
                      <a:pt x="4318453" y="189819"/>
                    </a:cubicBezTo>
                    <a:cubicBezTo>
                      <a:pt x="4439254" y="82096"/>
                      <a:pt x="4545163" y="-44829"/>
                      <a:pt x="4681310" y="15647"/>
                    </a:cubicBezTo>
                    <a:cubicBezTo>
                      <a:pt x="4817457" y="76123"/>
                      <a:pt x="5030560" y="464759"/>
                      <a:pt x="5135335" y="552676"/>
                    </a:cubicBezTo>
                    <a:cubicBezTo>
                      <a:pt x="5240110" y="640593"/>
                      <a:pt x="5266946" y="595463"/>
                      <a:pt x="5309960" y="543151"/>
                    </a:cubicBezTo>
                    <a:cubicBezTo>
                      <a:pt x="5352974" y="490839"/>
                      <a:pt x="5384875" y="346982"/>
                      <a:pt x="5450567" y="276905"/>
                    </a:cubicBezTo>
                    <a:cubicBezTo>
                      <a:pt x="5516259" y="206828"/>
                      <a:pt x="5600095" y="89579"/>
                      <a:pt x="5704114" y="122690"/>
                    </a:cubicBezTo>
                    <a:cubicBezTo>
                      <a:pt x="5808133" y="155801"/>
                      <a:pt x="5988655" y="350459"/>
                      <a:pt x="6074682" y="475569"/>
                    </a:cubicBezTo>
                    <a:cubicBezTo>
                      <a:pt x="6160709" y="600679"/>
                      <a:pt x="6340248" y="796546"/>
                      <a:pt x="6467928" y="797151"/>
                    </a:cubicBezTo>
                    <a:cubicBezTo>
                      <a:pt x="6595608" y="797756"/>
                      <a:pt x="6764413" y="549803"/>
                      <a:pt x="6840764" y="479197"/>
                    </a:cubicBezTo>
                    <a:cubicBezTo>
                      <a:pt x="6917115" y="408591"/>
                      <a:pt x="6959146" y="353331"/>
                      <a:pt x="7059385" y="468765"/>
                    </a:cubicBezTo>
                    <a:cubicBezTo>
                      <a:pt x="7159624" y="584199"/>
                      <a:pt x="7311647" y="1129619"/>
                      <a:pt x="7442200" y="1171801"/>
                    </a:cubicBezTo>
                    <a:cubicBezTo>
                      <a:pt x="7572753" y="1213983"/>
                      <a:pt x="7673219" y="791557"/>
                      <a:pt x="7842703" y="721858"/>
                    </a:cubicBezTo>
                    <a:cubicBezTo>
                      <a:pt x="8012187" y="652159"/>
                      <a:pt x="8236101" y="665842"/>
                      <a:pt x="8459107" y="753608"/>
                    </a:cubicBezTo>
                    <a:cubicBezTo>
                      <a:pt x="8682113" y="841374"/>
                      <a:pt x="8993868" y="1252613"/>
                      <a:pt x="9180739" y="1248455"/>
                    </a:cubicBezTo>
                    <a:cubicBezTo>
                      <a:pt x="9367610" y="1244297"/>
                      <a:pt x="9415840" y="835100"/>
                      <a:pt x="9580335" y="728662"/>
                    </a:cubicBezTo>
                    <a:cubicBezTo>
                      <a:pt x="9744830" y="622224"/>
                      <a:pt x="9986432" y="682700"/>
                      <a:pt x="10167710" y="73682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ZoneTexte 54">
                <a:extLst>
                  <a:ext uri="{FF2B5EF4-FFF2-40B4-BE49-F238E27FC236}">
                    <a16:creationId xmlns:a16="http://schemas.microsoft.com/office/drawing/2014/main" id="{236AECDB-EB11-40B6-90C4-8BCE14A9D546}"/>
                  </a:ext>
                </a:extLst>
              </p:cNvPr>
              <p:cNvSpPr txBox="1"/>
              <p:nvPr/>
            </p:nvSpPr>
            <p:spPr>
              <a:xfrm>
                <a:off x="27289517" y="13748255"/>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7</a:t>
                </a:r>
              </a:p>
            </p:txBody>
          </p:sp>
          <p:sp>
            <p:nvSpPr>
              <p:cNvPr id="59" name="ZoneTexte 58">
                <a:extLst>
                  <a:ext uri="{FF2B5EF4-FFF2-40B4-BE49-F238E27FC236}">
                    <a16:creationId xmlns:a16="http://schemas.microsoft.com/office/drawing/2014/main" id="{0C660FAC-E71A-4CD2-A036-912FBAD1AFD6}"/>
                  </a:ext>
                </a:extLst>
              </p:cNvPr>
              <p:cNvSpPr txBox="1"/>
              <p:nvPr/>
            </p:nvSpPr>
            <p:spPr>
              <a:xfrm>
                <a:off x="27289517" y="11368086"/>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5</a:t>
                </a:r>
              </a:p>
            </p:txBody>
          </p:sp>
          <p:sp>
            <p:nvSpPr>
              <p:cNvPr id="57" name="ZoneTexte 56">
                <a:extLst>
                  <a:ext uri="{FF2B5EF4-FFF2-40B4-BE49-F238E27FC236}">
                    <a16:creationId xmlns:a16="http://schemas.microsoft.com/office/drawing/2014/main" id="{B5FE4FD4-98D9-47D7-B82B-733B2D600924}"/>
                  </a:ext>
                </a:extLst>
              </p:cNvPr>
              <p:cNvSpPr txBox="1"/>
              <p:nvPr/>
            </p:nvSpPr>
            <p:spPr>
              <a:xfrm>
                <a:off x="27289517" y="12994225"/>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5</a:t>
                </a:r>
              </a:p>
            </p:txBody>
          </p:sp>
          <p:sp>
            <p:nvSpPr>
              <p:cNvPr id="58" name="ZoneTexte 57">
                <a:extLst>
                  <a:ext uri="{FF2B5EF4-FFF2-40B4-BE49-F238E27FC236}">
                    <a16:creationId xmlns:a16="http://schemas.microsoft.com/office/drawing/2014/main" id="{A4C686F1-1945-487E-9A28-1BD410883333}"/>
                  </a:ext>
                </a:extLst>
              </p:cNvPr>
              <p:cNvSpPr txBox="1"/>
              <p:nvPr/>
            </p:nvSpPr>
            <p:spPr>
              <a:xfrm>
                <a:off x="27289517" y="11996299"/>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9</a:t>
                </a:r>
              </a:p>
            </p:txBody>
          </p:sp>
          <p:sp>
            <p:nvSpPr>
              <p:cNvPr id="60" name="ZoneTexte 59">
                <a:extLst>
                  <a:ext uri="{FF2B5EF4-FFF2-40B4-BE49-F238E27FC236}">
                    <a16:creationId xmlns:a16="http://schemas.microsoft.com/office/drawing/2014/main" id="{14C43E6A-B672-4BAA-8BBE-8C8D21EE1F9A}"/>
                  </a:ext>
                </a:extLst>
              </p:cNvPr>
              <p:cNvSpPr txBox="1"/>
              <p:nvPr/>
            </p:nvSpPr>
            <p:spPr>
              <a:xfrm>
                <a:off x="27289517" y="9895485"/>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9</a:t>
                </a:r>
              </a:p>
            </p:txBody>
          </p:sp>
          <p:sp>
            <p:nvSpPr>
              <p:cNvPr id="74" name="ZoneTexte 73">
                <a:extLst>
                  <a:ext uri="{FF2B5EF4-FFF2-40B4-BE49-F238E27FC236}">
                    <a16:creationId xmlns:a16="http://schemas.microsoft.com/office/drawing/2014/main" id="{466C4502-CBDE-4B24-9B1D-9E589CDCAACE}"/>
                  </a:ext>
                </a:extLst>
              </p:cNvPr>
              <p:cNvSpPr txBox="1"/>
              <p:nvPr/>
            </p:nvSpPr>
            <p:spPr>
              <a:xfrm>
                <a:off x="27289517" y="10560181"/>
                <a:ext cx="327334" cy="400110"/>
              </a:xfrm>
              <a:prstGeom prst="rect">
                <a:avLst/>
              </a:prstGeom>
              <a:noFill/>
            </p:spPr>
            <p:txBody>
              <a:bodyPr wrap="none" rtlCol="0">
                <a:spAutoFit/>
              </a:bodyPr>
              <a:lstStyle/>
              <a:p>
                <a:r>
                  <a:rPr lang="fr-FR" sz="2000" dirty="0">
                    <a:solidFill>
                      <a:srgbClr val="FF0000"/>
                    </a:solidFill>
                    <a:latin typeface="Arial" panose="020B0604020202020204" pitchFamily="34" charset="0"/>
                    <a:cs typeface="Arial" panose="020B0604020202020204" pitchFamily="34" charset="0"/>
                  </a:rPr>
                  <a:t>4</a:t>
                </a:r>
              </a:p>
            </p:txBody>
          </p:sp>
          <p:grpSp>
            <p:nvGrpSpPr>
              <p:cNvPr id="1027" name="Groupe 1026">
                <a:extLst>
                  <a:ext uri="{FF2B5EF4-FFF2-40B4-BE49-F238E27FC236}">
                    <a16:creationId xmlns:a16="http://schemas.microsoft.com/office/drawing/2014/main" id="{D07C4AC9-B2F0-417D-8583-9BEB5B3C00D7}"/>
                  </a:ext>
                </a:extLst>
              </p:cNvPr>
              <p:cNvGrpSpPr/>
              <p:nvPr/>
            </p:nvGrpSpPr>
            <p:grpSpPr>
              <a:xfrm>
                <a:off x="25501752" y="14874715"/>
                <a:ext cx="2728854" cy="690535"/>
                <a:chOff x="19474082" y="15268983"/>
                <a:chExt cx="2728854" cy="690535"/>
              </a:xfrm>
            </p:grpSpPr>
            <p:sp>
              <p:nvSpPr>
                <p:cNvPr id="143" name="Rectangle 142">
                  <a:extLst>
                    <a:ext uri="{FF2B5EF4-FFF2-40B4-BE49-F238E27FC236}">
                      <a16:creationId xmlns:a16="http://schemas.microsoft.com/office/drawing/2014/main" id="{CAE4CD34-FB8A-4ECD-A8C5-565215B946BA}"/>
                    </a:ext>
                  </a:extLst>
                </p:cNvPr>
                <p:cNvSpPr/>
                <p:nvPr/>
              </p:nvSpPr>
              <p:spPr>
                <a:xfrm>
                  <a:off x="19748500" y="15382714"/>
                  <a:ext cx="2064608" cy="16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ZoneTexte 143">
                  <a:extLst>
                    <a:ext uri="{FF2B5EF4-FFF2-40B4-BE49-F238E27FC236}">
                      <a16:creationId xmlns:a16="http://schemas.microsoft.com/office/drawing/2014/main" id="{DE6C20F9-8F05-43CD-8552-6F1A8F96A964}"/>
                    </a:ext>
                  </a:extLst>
                </p:cNvPr>
                <p:cNvSpPr txBox="1"/>
                <p:nvPr/>
              </p:nvSpPr>
              <p:spPr>
                <a:xfrm>
                  <a:off x="19864828" y="15268983"/>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0</a:t>
                  </a:r>
                </a:p>
              </p:txBody>
            </p:sp>
            <p:sp>
              <p:nvSpPr>
                <p:cNvPr id="145" name="ZoneTexte 144">
                  <a:extLst>
                    <a:ext uri="{FF2B5EF4-FFF2-40B4-BE49-F238E27FC236}">
                      <a16:creationId xmlns:a16="http://schemas.microsoft.com/office/drawing/2014/main" id="{7C080F14-D600-48C7-BF8B-AE453F42CE59}"/>
                    </a:ext>
                  </a:extLst>
                </p:cNvPr>
                <p:cNvSpPr txBox="1"/>
                <p:nvPr/>
              </p:nvSpPr>
              <p:spPr>
                <a:xfrm>
                  <a:off x="20192985" y="15268983"/>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10</a:t>
                  </a:r>
                </a:p>
              </p:txBody>
            </p:sp>
            <p:sp>
              <p:nvSpPr>
                <p:cNvPr id="146" name="ZoneTexte 145">
                  <a:extLst>
                    <a:ext uri="{FF2B5EF4-FFF2-40B4-BE49-F238E27FC236}">
                      <a16:creationId xmlns:a16="http://schemas.microsoft.com/office/drawing/2014/main" id="{6434D04F-6C17-4DA1-9655-841159377E76}"/>
                    </a:ext>
                  </a:extLst>
                </p:cNvPr>
                <p:cNvSpPr txBox="1"/>
                <p:nvPr/>
              </p:nvSpPr>
              <p:spPr>
                <a:xfrm>
                  <a:off x="20560851" y="15268983"/>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20</a:t>
                  </a:r>
                </a:p>
              </p:txBody>
            </p:sp>
            <p:sp>
              <p:nvSpPr>
                <p:cNvPr id="147" name="ZoneTexte 146">
                  <a:extLst>
                    <a:ext uri="{FF2B5EF4-FFF2-40B4-BE49-F238E27FC236}">
                      <a16:creationId xmlns:a16="http://schemas.microsoft.com/office/drawing/2014/main" id="{2BE32A14-5F53-4FE8-A025-A8AF447CA3EF}"/>
                    </a:ext>
                  </a:extLst>
                </p:cNvPr>
                <p:cNvSpPr txBox="1"/>
                <p:nvPr/>
              </p:nvSpPr>
              <p:spPr>
                <a:xfrm>
                  <a:off x="20949922" y="15268983"/>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30</a:t>
                  </a:r>
                </a:p>
              </p:txBody>
            </p:sp>
            <p:sp>
              <p:nvSpPr>
                <p:cNvPr id="148" name="ZoneTexte 147">
                  <a:extLst>
                    <a:ext uri="{FF2B5EF4-FFF2-40B4-BE49-F238E27FC236}">
                      <a16:creationId xmlns:a16="http://schemas.microsoft.com/office/drawing/2014/main" id="{1BFCF121-E9F0-40A1-9ED9-D39D29140AA0}"/>
                    </a:ext>
                  </a:extLst>
                </p:cNvPr>
                <p:cNvSpPr txBox="1"/>
                <p:nvPr/>
              </p:nvSpPr>
              <p:spPr>
                <a:xfrm>
                  <a:off x="21335200" y="15268983"/>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40</a:t>
                  </a:r>
                </a:p>
              </p:txBody>
            </p:sp>
            <p:sp>
              <p:nvSpPr>
                <p:cNvPr id="149" name="ZoneTexte 148">
                  <a:extLst>
                    <a:ext uri="{FF2B5EF4-FFF2-40B4-BE49-F238E27FC236}">
                      <a16:creationId xmlns:a16="http://schemas.microsoft.com/office/drawing/2014/main" id="{55C9686B-97EF-47C4-BE4E-BBC73120C09E}"/>
                    </a:ext>
                  </a:extLst>
                </p:cNvPr>
                <p:cNvSpPr txBox="1"/>
                <p:nvPr/>
              </p:nvSpPr>
              <p:spPr>
                <a:xfrm flipH="1">
                  <a:off x="19474082" y="15590186"/>
                  <a:ext cx="2728854"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Package </a:t>
                  </a:r>
                  <a:r>
                    <a:rPr lang="fr-FR" dirty="0" err="1">
                      <a:latin typeface="Arial" panose="020B0604020202020204" pitchFamily="34" charset="0"/>
                      <a:cs typeface="Arial" panose="020B0604020202020204" pitchFamily="34" charset="0"/>
                    </a:rPr>
                    <a:t>thickness</a:t>
                  </a:r>
                  <a:r>
                    <a:rPr lang="fr-FR" dirty="0">
                      <a:latin typeface="Arial" panose="020B0604020202020204" pitchFamily="34" charset="0"/>
                      <a:cs typeface="Arial" panose="020B0604020202020204" pitchFamily="34" charset="0"/>
                    </a:rPr>
                    <a:t> (mm)</a:t>
                  </a:r>
                </a:p>
              </p:txBody>
            </p:sp>
          </p:grpSp>
          <p:sp>
            <p:nvSpPr>
              <p:cNvPr id="170" name="Rectangle 169">
                <a:extLst>
                  <a:ext uri="{FF2B5EF4-FFF2-40B4-BE49-F238E27FC236}">
                    <a16:creationId xmlns:a16="http://schemas.microsoft.com/office/drawing/2014/main" id="{CE5AB35B-27A4-428B-A274-78D8DE86B964}"/>
                  </a:ext>
                </a:extLst>
              </p:cNvPr>
              <p:cNvSpPr/>
              <p:nvPr/>
            </p:nvSpPr>
            <p:spPr>
              <a:xfrm>
                <a:off x="25778364" y="10320671"/>
                <a:ext cx="270180" cy="1568532"/>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03BC5510-98A8-443F-9C1C-EC278752BC0F}"/>
                  </a:ext>
                </a:extLst>
              </p:cNvPr>
              <p:cNvSpPr/>
              <p:nvPr/>
            </p:nvSpPr>
            <p:spPr>
              <a:xfrm>
                <a:off x="25740264" y="13340421"/>
                <a:ext cx="270180" cy="1568532"/>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a:extLst>
                  <a:ext uri="{FF2B5EF4-FFF2-40B4-BE49-F238E27FC236}">
                    <a16:creationId xmlns:a16="http://schemas.microsoft.com/office/drawing/2014/main" id="{99588B76-4AB9-4835-9552-4968D09722C9}"/>
                  </a:ext>
                </a:extLst>
              </p:cNvPr>
              <p:cNvSpPr/>
              <p:nvPr/>
            </p:nvSpPr>
            <p:spPr>
              <a:xfrm>
                <a:off x="25619951" y="12304968"/>
                <a:ext cx="1443427" cy="90917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Rectangle 196">
                <a:extLst>
                  <a:ext uri="{FF2B5EF4-FFF2-40B4-BE49-F238E27FC236}">
                    <a16:creationId xmlns:a16="http://schemas.microsoft.com/office/drawing/2014/main" id="{B4CAE8B1-F106-4DE7-B65C-FD1C1A3311B3}"/>
                  </a:ext>
                </a:extLst>
              </p:cNvPr>
              <p:cNvSpPr/>
              <p:nvPr/>
            </p:nvSpPr>
            <p:spPr>
              <a:xfrm>
                <a:off x="25607253" y="11238682"/>
                <a:ext cx="1443426" cy="65666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7" name="Connecteur droit 6">
              <a:extLst>
                <a:ext uri="{FF2B5EF4-FFF2-40B4-BE49-F238E27FC236}">
                  <a16:creationId xmlns:a16="http://schemas.microsoft.com/office/drawing/2014/main" id="{4E6C0DD9-3C8E-47CB-BBA1-B472FF25BD54}"/>
                </a:ext>
              </a:extLst>
            </p:cNvPr>
            <p:cNvCxnSpPr>
              <a:cxnSpLocks/>
              <a:stCxn id="157" idx="2"/>
            </p:cNvCxnSpPr>
            <p:nvPr/>
          </p:nvCxnSpPr>
          <p:spPr>
            <a:xfrm flipH="1">
              <a:off x="22336038" y="26009956"/>
              <a:ext cx="927803" cy="582142"/>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3F258CBB-A77F-4349-9D06-11885B7AA914}"/>
                </a:ext>
              </a:extLst>
            </p:cNvPr>
            <p:cNvCxnSpPr>
              <a:cxnSpLocks/>
            </p:cNvCxnSpPr>
            <p:nvPr/>
          </p:nvCxnSpPr>
          <p:spPr>
            <a:xfrm flipH="1">
              <a:off x="22315974" y="26923587"/>
              <a:ext cx="788272" cy="354589"/>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2EF3F419-EC36-4E9C-A327-80339903BF7A}"/>
                </a:ext>
              </a:extLst>
            </p:cNvPr>
            <p:cNvCxnSpPr>
              <a:cxnSpLocks/>
            </p:cNvCxnSpPr>
            <p:nvPr/>
          </p:nvCxnSpPr>
          <p:spPr>
            <a:xfrm flipV="1">
              <a:off x="22322434" y="27465889"/>
              <a:ext cx="808970" cy="25248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4" name="Connecteur droit 173">
              <a:extLst>
                <a:ext uri="{FF2B5EF4-FFF2-40B4-BE49-F238E27FC236}">
                  <a16:creationId xmlns:a16="http://schemas.microsoft.com/office/drawing/2014/main" id="{49C912B7-427A-4656-968C-9EB1341B2C2C}"/>
                </a:ext>
              </a:extLst>
            </p:cNvPr>
            <p:cNvCxnSpPr>
              <a:cxnSpLocks/>
            </p:cNvCxnSpPr>
            <p:nvPr/>
          </p:nvCxnSpPr>
          <p:spPr>
            <a:xfrm flipV="1">
              <a:off x="22315974" y="28350341"/>
              <a:ext cx="795135" cy="25804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45" name="ZoneTexte 244">
              <a:extLst>
                <a:ext uri="{FF2B5EF4-FFF2-40B4-BE49-F238E27FC236}">
                  <a16:creationId xmlns:a16="http://schemas.microsoft.com/office/drawing/2014/main" id="{6D3205F2-81B2-4770-9693-D0601CDD3272}"/>
                </a:ext>
              </a:extLst>
            </p:cNvPr>
            <p:cNvSpPr txBox="1"/>
            <p:nvPr/>
          </p:nvSpPr>
          <p:spPr>
            <a:xfrm rot="16200000">
              <a:off x="19424518" y="28890648"/>
              <a:ext cx="2321469" cy="400110"/>
            </a:xfrm>
            <a:prstGeom prst="rect">
              <a:avLst/>
            </a:prstGeom>
            <a:noFill/>
          </p:spPr>
          <p:txBody>
            <a:bodyPr wrap="none" rtlCol="0">
              <a:spAutoFit/>
            </a:bodyPr>
            <a:lstStyle/>
            <a:p>
              <a:r>
                <a:rPr lang="fr-FR" sz="2000" dirty="0">
                  <a:latin typeface="Arial" panose="020B0604020202020204" pitchFamily="34" charset="0"/>
                  <a:cs typeface="Arial" panose="020B0604020202020204" pitchFamily="34" charset="0"/>
                </a:rPr>
                <a:t> Package </a:t>
              </a:r>
              <a:r>
                <a:rPr lang="fr-FR" sz="2000" dirty="0" err="1">
                  <a:latin typeface="Arial" panose="020B0604020202020204" pitchFamily="34" charset="0"/>
                  <a:cs typeface="Arial" panose="020B0604020202020204" pitchFamily="34" charset="0"/>
                </a:rPr>
                <a:t>numbers</a:t>
              </a:r>
              <a:endParaRPr lang="fr-FR" sz="2000" dirty="0">
                <a:latin typeface="Arial" panose="020B0604020202020204" pitchFamily="34" charset="0"/>
                <a:cs typeface="Arial" panose="020B0604020202020204" pitchFamily="34" charset="0"/>
              </a:endParaRPr>
            </a:p>
          </p:txBody>
        </p:sp>
        <p:sp>
          <p:nvSpPr>
            <p:cNvPr id="271" name="Rectangle 270">
              <a:extLst>
                <a:ext uri="{FF2B5EF4-FFF2-40B4-BE49-F238E27FC236}">
                  <a16:creationId xmlns:a16="http://schemas.microsoft.com/office/drawing/2014/main" id="{2D8A04FB-8ED6-46C7-BBC1-FD032754930D}"/>
                </a:ext>
              </a:extLst>
            </p:cNvPr>
            <p:cNvSpPr/>
            <p:nvPr/>
          </p:nvSpPr>
          <p:spPr>
            <a:xfrm>
              <a:off x="23390356" y="22812897"/>
              <a:ext cx="538862" cy="437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2" name="ZoneTexte 271">
              <a:extLst>
                <a:ext uri="{FF2B5EF4-FFF2-40B4-BE49-F238E27FC236}">
                  <a16:creationId xmlns:a16="http://schemas.microsoft.com/office/drawing/2014/main" id="{3DC913B5-CC84-4883-9588-F9D40AFDE083}"/>
                </a:ext>
              </a:extLst>
            </p:cNvPr>
            <p:cNvSpPr txBox="1"/>
            <p:nvPr/>
          </p:nvSpPr>
          <p:spPr>
            <a:xfrm flipH="1">
              <a:off x="20864072" y="22921466"/>
              <a:ext cx="2526283" cy="707886"/>
            </a:xfrm>
            <a:prstGeom prst="rect">
              <a:avLst/>
            </a:prstGeom>
            <a:noFill/>
          </p:spPr>
          <p:txBody>
            <a:bodyPr wrap="square" rtlCol="0">
              <a:spAutoFit/>
            </a:bodyPr>
            <a:lstStyle/>
            <a:p>
              <a:r>
                <a:rPr lang="fr-FR" sz="4000" b="1" dirty="0" err="1">
                  <a:latin typeface="Arial" panose="020B0604020202020204" pitchFamily="34" charset="0"/>
                  <a:cs typeface="Arial" panose="020B0604020202020204" pitchFamily="34" charset="0"/>
                </a:rPr>
                <a:t>Core</a:t>
              </a:r>
              <a:r>
                <a:rPr lang="fr-FR" sz="4000" b="1" dirty="0">
                  <a:latin typeface="Arial" panose="020B0604020202020204" pitchFamily="34" charset="0"/>
                  <a:cs typeface="Arial" panose="020B0604020202020204" pitchFamily="34" charset="0"/>
                </a:rPr>
                <a:t> C4</a:t>
              </a:r>
            </a:p>
          </p:txBody>
        </p:sp>
        <p:sp>
          <p:nvSpPr>
            <p:cNvPr id="260" name="ZoneTexte 259">
              <a:extLst>
                <a:ext uri="{FF2B5EF4-FFF2-40B4-BE49-F238E27FC236}">
                  <a16:creationId xmlns:a16="http://schemas.microsoft.com/office/drawing/2014/main" id="{8A1A1487-058B-4890-B26C-24A73C84C431}"/>
                </a:ext>
              </a:extLst>
            </p:cNvPr>
            <p:cNvSpPr txBox="1"/>
            <p:nvPr/>
          </p:nvSpPr>
          <p:spPr>
            <a:xfrm>
              <a:off x="20699239" y="31465770"/>
              <a:ext cx="1686680" cy="584775"/>
            </a:xfrm>
            <a:prstGeom prst="rect">
              <a:avLst/>
            </a:prstGeom>
            <a:noFill/>
          </p:spPr>
          <p:txBody>
            <a:bodyPr wrap="none" rtlCol="0">
              <a:spAutoFit/>
            </a:bodyPr>
            <a:lstStyle/>
            <a:p>
              <a:r>
                <a:rPr lang="fr-FR" sz="3200" i="1" dirty="0">
                  <a:latin typeface="Arial" panose="020B0604020202020204" pitchFamily="34" charset="0"/>
                  <a:cs typeface="Arial" panose="020B0604020202020204" pitchFamily="34" charset="0"/>
                </a:rPr>
                <a:t>Figure 4</a:t>
              </a:r>
            </a:p>
          </p:txBody>
        </p:sp>
        <p:grpSp>
          <p:nvGrpSpPr>
            <p:cNvPr id="86" name="Groupe 85">
              <a:extLst>
                <a:ext uri="{FF2B5EF4-FFF2-40B4-BE49-F238E27FC236}">
                  <a16:creationId xmlns:a16="http://schemas.microsoft.com/office/drawing/2014/main" id="{100D1AF6-8104-4D8F-8946-8CE1C6EF9E09}"/>
                </a:ext>
              </a:extLst>
            </p:cNvPr>
            <p:cNvGrpSpPr/>
            <p:nvPr/>
          </p:nvGrpSpPr>
          <p:grpSpPr>
            <a:xfrm>
              <a:off x="20550886" y="32371471"/>
              <a:ext cx="9121849" cy="1172003"/>
              <a:chOff x="20550886" y="32371471"/>
              <a:chExt cx="9121849" cy="1172003"/>
            </a:xfrm>
          </p:grpSpPr>
          <p:sp>
            <p:nvSpPr>
              <p:cNvPr id="122" name="Rectangle 121">
                <a:extLst>
                  <a:ext uri="{FF2B5EF4-FFF2-40B4-BE49-F238E27FC236}">
                    <a16:creationId xmlns:a16="http://schemas.microsoft.com/office/drawing/2014/main" id="{B96F0EE2-7009-45AF-85FD-AAD2B17A548E}"/>
                  </a:ext>
                </a:extLst>
              </p:cNvPr>
              <p:cNvSpPr/>
              <p:nvPr/>
            </p:nvSpPr>
            <p:spPr>
              <a:xfrm>
                <a:off x="20550886" y="32821167"/>
                <a:ext cx="439096" cy="71379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ZoneTexte 1023">
                <a:extLst>
                  <a:ext uri="{FF2B5EF4-FFF2-40B4-BE49-F238E27FC236}">
                    <a16:creationId xmlns:a16="http://schemas.microsoft.com/office/drawing/2014/main" id="{922C367D-A53F-460C-B183-D7B935BF62C2}"/>
                  </a:ext>
                </a:extLst>
              </p:cNvPr>
              <p:cNvSpPr txBox="1"/>
              <p:nvPr/>
            </p:nvSpPr>
            <p:spPr>
              <a:xfrm>
                <a:off x="21118367" y="32835588"/>
                <a:ext cx="8554368" cy="707886"/>
              </a:xfrm>
              <a:prstGeom prst="rect">
                <a:avLst/>
              </a:prstGeom>
              <a:noFill/>
            </p:spPr>
            <p:txBody>
              <a:bodyPr wrap="square" rtlCol="0">
                <a:spAutoFit/>
              </a:bodyPr>
              <a:lstStyle/>
              <a:p>
                <a:r>
                  <a:rPr lang="fr-FR" sz="2000" i="1" dirty="0" err="1">
                    <a:latin typeface="Arial" panose="020B0604020202020204" pitchFamily="34" charset="0"/>
                    <a:cs typeface="Arial" panose="020B0604020202020204" pitchFamily="34" charset="0"/>
                  </a:rPr>
                  <a:t>Core</a:t>
                </a:r>
                <a:r>
                  <a:rPr lang="fr-FR" sz="2000" i="1" dirty="0">
                    <a:latin typeface="Arial" panose="020B0604020202020204" pitchFamily="34" charset="0"/>
                    <a:cs typeface="Arial" panose="020B0604020202020204" pitchFamily="34" charset="0"/>
                  </a:rPr>
                  <a:t> sections </a:t>
                </a:r>
                <a:r>
                  <a:rPr lang="fr-FR" sz="2000" i="1" dirty="0" err="1">
                    <a:latin typeface="Arial" panose="020B0604020202020204" pitchFamily="34" charset="0"/>
                    <a:cs typeface="Arial" panose="020B0604020202020204" pitchFamily="34" charset="0"/>
                  </a:rPr>
                  <a:t>with</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obvious</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neap-spring-neap</a:t>
                </a:r>
                <a:r>
                  <a:rPr lang="fr-FR" sz="2000" i="1" dirty="0">
                    <a:latin typeface="Arial" panose="020B0604020202020204" pitchFamily="34" charset="0"/>
                    <a:cs typeface="Arial" panose="020B0604020202020204" pitchFamily="34" charset="0"/>
                  </a:rPr>
                  <a:t> packages </a:t>
                </a:r>
              </a:p>
              <a:p>
                <a:r>
                  <a:rPr lang="fr-FR" sz="2000" i="1" dirty="0">
                    <a:latin typeface="Arial" panose="020B0604020202020204" pitchFamily="34" charset="0"/>
                    <a:cs typeface="Arial" panose="020B0604020202020204" pitchFamily="34" charset="0"/>
                  </a:rPr>
                  <a:t>(</a:t>
                </a:r>
                <a:r>
                  <a:rPr lang="fr-FR" sz="2000" i="1" dirty="0" err="1">
                    <a:latin typeface="Arial" panose="020B0604020202020204" pitchFamily="34" charset="0"/>
                    <a:cs typeface="Arial" panose="020B0604020202020204" pitchFamily="34" charset="0"/>
                  </a:rPr>
                  <a:t>red</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arrows</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around</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neap</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periods</a:t>
                </a:r>
                <a:r>
                  <a:rPr lang="fr-FR" sz="2000" i="1" dirty="0">
                    <a:latin typeface="Arial" panose="020B0604020202020204" pitchFamily="34" charset="0"/>
                    <a:cs typeface="Arial" panose="020B0604020202020204" pitchFamily="34" charset="0"/>
                  </a:rPr>
                  <a:t>)</a:t>
                </a:r>
              </a:p>
            </p:txBody>
          </p:sp>
          <p:cxnSp>
            <p:nvCxnSpPr>
              <p:cNvPr id="1033" name="Connecteur droit 1032">
                <a:extLst>
                  <a:ext uri="{FF2B5EF4-FFF2-40B4-BE49-F238E27FC236}">
                    <a16:creationId xmlns:a16="http://schemas.microsoft.com/office/drawing/2014/main" id="{6E73D6A8-CD09-4B14-B8CE-39B7A30EEAD1}"/>
                  </a:ext>
                </a:extLst>
              </p:cNvPr>
              <p:cNvCxnSpPr>
                <a:cxnSpLocks/>
              </p:cNvCxnSpPr>
              <p:nvPr/>
            </p:nvCxnSpPr>
            <p:spPr>
              <a:xfrm flipH="1">
                <a:off x="20553933" y="32571526"/>
                <a:ext cx="864628" cy="0"/>
              </a:xfrm>
              <a:prstGeom prst="line">
                <a:avLst/>
              </a:prstGeom>
              <a:ln w="101600">
                <a:solidFill>
                  <a:srgbClr val="C00000"/>
                </a:solidFill>
                <a:headEnd type="triangle"/>
              </a:ln>
            </p:spPr>
            <p:style>
              <a:lnRef idx="1">
                <a:schemeClr val="accent1"/>
              </a:lnRef>
              <a:fillRef idx="0">
                <a:schemeClr val="accent1"/>
              </a:fillRef>
              <a:effectRef idx="0">
                <a:schemeClr val="accent1"/>
              </a:effectRef>
              <a:fontRef idx="minor">
                <a:schemeClr val="tx1"/>
              </a:fontRef>
            </p:style>
          </p:cxnSp>
          <p:sp>
            <p:nvSpPr>
              <p:cNvPr id="1034" name="ZoneTexte 1033">
                <a:extLst>
                  <a:ext uri="{FF2B5EF4-FFF2-40B4-BE49-F238E27FC236}">
                    <a16:creationId xmlns:a16="http://schemas.microsoft.com/office/drawing/2014/main" id="{A36B6406-8846-473D-9374-A27F6A20C29F}"/>
                  </a:ext>
                </a:extLst>
              </p:cNvPr>
              <p:cNvSpPr txBox="1"/>
              <p:nvPr/>
            </p:nvSpPr>
            <p:spPr>
              <a:xfrm>
                <a:off x="21430561" y="32371471"/>
                <a:ext cx="3316934" cy="400110"/>
              </a:xfrm>
              <a:prstGeom prst="rect">
                <a:avLst/>
              </a:prstGeom>
              <a:noFill/>
            </p:spPr>
            <p:txBody>
              <a:bodyPr wrap="none" rtlCol="0">
                <a:spAutoFit/>
              </a:bodyPr>
              <a:lstStyle/>
              <a:p>
                <a:r>
                  <a:rPr lang="fr-FR" sz="2000" i="1" dirty="0" err="1">
                    <a:latin typeface="Arial" panose="020B0604020202020204" pitchFamily="34" charset="0"/>
                    <a:cs typeface="Arial" panose="020B0604020202020204" pitchFamily="34" charset="0"/>
                  </a:rPr>
                  <a:t>mud</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dominated</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beds</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mdb</a:t>
                </a:r>
                <a:r>
                  <a:rPr lang="fr-FR" sz="2000" i="1" dirty="0">
                    <a:latin typeface="Arial" panose="020B0604020202020204" pitchFamily="34" charset="0"/>
                    <a:cs typeface="Arial" panose="020B0604020202020204" pitchFamily="34" charset="0"/>
                  </a:rPr>
                  <a:t>)</a:t>
                </a:r>
                <a:endParaRPr lang="fr-FR" sz="2000" i="1" dirty="0"/>
              </a:p>
            </p:txBody>
          </p:sp>
        </p:grpSp>
      </p:grpSp>
      <p:sp>
        <p:nvSpPr>
          <p:cNvPr id="1048" name="Rectangle 1047">
            <a:extLst>
              <a:ext uri="{FF2B5EF4-FFF2-40B4-BE49-F238E27FC236}">
                <a16:creationId xmlns:a16="http://schemas.microsoft.com/office/drawing/2014/main" id="{FBFE9B74-2853-4A70-B562-0BDD6817DFB2}"/>
              </a:ext>
            </a:extLst>
          </p:cNvPr>
          <p:cNvSpPr/>
          <p:nvPr/>
        </p:nvSpPr>
        <p:spPr>
          <a:xfrm>
            <a:off x="25445242" y="23715973"/>
            <a:ext cx="429699" cy="560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4" name="Connecteur droit 263">
            <a:extLst>
              <a:ext uri="{FF2B5EF4-FFF2-40B4-BE49-F238E27FC236}">
                <a16:creationId xmlns:a16="http://schemas.microsoft.com/office/drawing/2014/main" id="{5CFEA64B-6222-4165-B8B8-7A456F144417}"/>
              </a:ext>
            </a:extLst>
          </p:cNvPr>
          <p:cNvCxnSpPr>
            <a:cxnSpLocks/>
          </p:cNvCxnSpPr>
          <p:nvPr/>
        </p:nvCxnSpPr>
        <p:spPr>
          <a:xfrm flipV="1">
            <a:off x="25554521" y="22666953"/>
            <a:ext cx="949977" cy="2722204"/>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65" name="Connecteur droit 264">
            <a:extLst>
              <a:ext uri="{FF2B5EF4-FFF2-40B4-BE49-F238E27FC236}">
                <a16:creationId xmlns:a16="http://schemas.microsoft.com/office/drawing/2014/main" id="{8AB3EDBC-87AF-4E9D-BC12-2B95EA60F279}"/>
              </a:ext>
            </a:extLst>
          </p:cNvPr>
          <p:cNvCxnSpPr>
            <a:cxnSpLocks/>
          </p:cNvCxnSpPr>
          <p:nvPr/>
        </p:nvCxnSpPr>
        <p:spPr>
          <a:xfrm>
            <a:off x="25465593" y="26058730"/>
            <a:ext cx="1023263" cy="482569"/>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66" name="Connecteur droit 265">
            <a:extLst>
              <a:ext uri="{FF2B5EF4-FFF2-40B4-BE49-F238E27FC236}">
                <a16:creationId xmlns:a16="http://schemas.microsoft.com/office/drawing/2014/main" id="{CE664F78-CCD2-4EA6-8DB6-72B81B5EE6B0}"/>
              </a:ext>
            </a:extLst>
          </p:cNvPr>
          <p:cNvCxnSpPr>
            <a:cxnSpLocks/>
          </p:cNvCxnSpPr>
          <p:nvPr/>
        </p:nvCxnSpPr>
        <p:spPr>
          <a:xfrm flipH="1" flipV="1">
            <a:off x="25421735" y="26784814"/>
            <a:ext cx="1093068" cy="67628"/>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67" name="Connecteur droit 266">
            <a:extLst>
              <a:ext uri="{FF2B5EF4-FFF2-40B4-BE49-F238E27FC236}">
                <a16:creationId xmlns:a16="http://schemas.microsoft.com/office/drawing/2014/main" id="{2A77416A-799B-435F-9902-A9B473C42114}"/>
              </a:ext>
            </a:extLst>
          </p:cNvPr>
          <p:cNvCxnSpPr>
            <a:cxnSpLocks/>
          </p:cNvCxnSpPr>
          <p:nvPr/>
        </p:nvCxnSpPr>
        <p:spPr>
          <a:xfrm flipH="1" flipV="1">
            <a:off x="25493574" y="27777645"/>
            <a:ext cx="1030189" cy="3706255"/>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8625769C-BF6D-430A-B85A-406055FB077F}"/>
              </a:ext>
            </a:extLst>
          </p:cNvPr>
          <p:cNvSpPr txBox="1"/>
          <p:nvPr/>
        </p:nvSpPr>
        <p:spPr>
          <a:xfrm>
            <a:off x="10145397" y="35238307"/>
            <a:ext cx="8426064" cy="6278642"/>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contained </a:t>
            </a:r>
            <a:r>
              <a:rPr lang="en-US" sz="3200" b="1" dirty="0">
                <a:latin typeface="Arial" panose="020B0604020202020204" pitchFamily="34" charset="0"/>
                <a:cs typeface="Arial" panose="020B0604020202020204" pitchFamily="34" charset="0"/>
              </a:rPr>
              <a:t>into C1</a:t>
            </a:r>
            <a:r>
              <a:rPr lang="en-US" sz="3200" dirty="0">
                <a:latin typeface="Arial" panose="020B0604020202020204" pitchFamily="34" charset="0"/>
                <a:cs typeface="Arial" panose="020B0604020202020204" pitchFamily="34" charset="0"/>
              </a:rPr>
              <a:t>, semi-lunar cycles with </a:t>
            </a:r>
            <a:r>
              <a:rPr lang="en-US" sz="3200" b="1" dirty="0">
                <a:latin typeface="Arial" panose="020B0604020202020204" pitchFamily="34" charset="0"/>
                <a:cs typeface="Arial" panose="020B0604020202020204" pitchFamily="34" charset="0"/>
              </a:rPr>
              <a:t>amalgamated </a:t>
            </a:r>
            <a:r>
              <a:rPr lang="en-US" sz="3200" b="1" dirty="0" err="1">
                <a:latin typeface="Arial" panose="020B0604020202020204" pitchFamily="34" charset="0"/>
                <a:cs typeface="Arial" panose="020B0604020202020204" pitchFamily="34" charset="0"/>
              </a:rPr>
              <a:t>mdb</a:t>
            </a:r>
            <a:r>
              <a:rPr lang="en-US" sz="3200" dirty="0">
                <a:latin typeface="Arial" panose="020B0604020202020204" pitchFamily="34" charset="0"/>
                <a:cs typeface="Arial" panose="020B0604020202020204" pitchFamily="34" charset="0"/>
              </a:rPr>
              <a:t> typify only a part (half) of years 2 and 3. Their occurrence could thus be of </a:t>
            </a:r>
            <a:r>
              <a:rPr lang="en-US" sz="3200" b="1" dirty="0">
                <a:latin typeface="Arial" panose="020B0604020202020204" pitchFamily="34" charset="0"/>
                <a:cs typeface="Arial" panose="020B0604020202020204" pitchFamily="34" charset="0"/>
              </a:rPr>
              <a:t>seasonal origin</a:t>
            </a:r>
            <a:r>
              <a:rPr lang="en-US" sz="3200" dirty="0">
                <a:latin typeface="Arial" panose="020B0604020202020204" pitchFamily="34" charset="0"/>
                <a:cs typeface="Arial" panose="020B0604020202020204" pitchFamily="34" charset="0"/>
              </a:rPr>
              <a:t> (fluvial fine-grained sed. discharge &gt; tidal dynamics ?). </a:t>
            </a:r>
          </a:p>
          <a:p>
            <a:pPr algn="just"/>
            <a:r>
              <a:rPr lang="en-US" sz="3200" dirty="0">
                <a:latin typeface="Arial" panose="020B0604020202020204" pitchFamily="34" charset="0"/>
                <a:cs typeface="Arial" panose="020B0604020202020204" pitchFamily="34" charset="0"/>
              </a:rPr>
              <a:t>The signal in core </a:t>
            </a:r>
            <a:r>
              <a:rPr lang="en-US" sz="3200" b="1" dirty="0">
                <a:latin typeface="Arial" panose="020B0604020202020204" pitchFamily="34" charset="0"/>
                <a:cs typeface="Arial" panose="020B0604020202020204" pitchFamily="34" charset="0"/>
              </a:rPr>
              <a:t>C4</a:t>
            </a:r>
            <a:r>
              <a:rPr lang="en-US" sz="3200" dirty="0">
                <a:latin typeface="Arial" panose="020B0604020202020204" pitchFamily="34" charset="0"/>
                <a:cs typeface="Arial" panose="020B0604020202020204" pitchFamily="34" charset="0"/>
              </a:rPr>
              <a:t> is more difficult to decipher. The site is exposed to waves and eolian sand supply induced by permanent westerlies, and is influenced by the highly fluctuating fluvial discharge and levels of the Santa Cruz river. C4 probably features a </a:t>
            </a:r>
            <a:r>
              <a:rPr lang="en-US" sz="3200" b="1" dirty="0">
                <a:latin typeface="Arial" panose="020B0604020202020204" pitchFamily="34" charset="0"/>
                <a:cs typeface="Arial" panose="020B0604020202020204" pitchFamily="34" charset="0"/>
              </a:rPr>
              <a:t>very disturbed tidal signal</a:t>
            </a:r>
            <a:r>
              <a:rPr lang="en-US" sz="3200" dirty="0">
                <a:latin typeface="Arial" panose="020B0604020202020204" pitchFamily="34" charset="0"/>
                <a:cs typeface="Arial" panose="020B0604020202020204" pitchFamily="34" charset="0"/>
              </a:rPr>
              <a:t>.</a:t>
            </a:r>
          </a:p>
          <a:p>
            <a:endParaRPr lang="fr-FR" dirty="0">
              <a:latin typeface="Arial" panose="020B0604020202020204" pitchFamily="34" charset="0"/>
              <a:cs typeface="Arial" panose="020B0604020202020204" pitchFamily="34" charset="0"/>
            </a:endParaRPr>
          </a:p>
        </p:txBody>
      </p:sp>
      <p:sp>
        <p:nvSpPr>
          <p:cNvPr id="255" name="ZoneTexte 254">
            <a:extLst>
              <a:ext uri="{FF2B5EF4-FFF2-40B4-BE49-F238E27FC236}">
                <a16:creationId xmlns:a16="http://schemas.microsoft.com/office/drawing/2014/main" id="{32D2F3E4-E689-41FE-84AB-B71EA9236F92}"/>
              </a:ext>
            </a:extLst>
          </p:cNvPr>
          <p:cNvSpPr txBox="1"/>
          <p:nvPr/>
        </p:nvSpPr>
        <p:spPr>
          <a:xfrm>
            <a:off x="17118716" y="33842071"/>
            <a:ext cx="1686680" cy="584775"/>
          </a:xfrm>
          <a:prstGeom prst="rect">
            <a:avLst/>
          </a:prstGeom>
          <a:noFill/>
        </p:spPr>
        <p:txBody>
          <a:bodyPr wrap="none" rtlCol="0">
            <a:spAutoFit/>
          </a:bodyPr>
          <a:lstStyle/>
          <a:p>
            <a:r>
              <a:rPr lang="fr-FR" sz="3200" i="1" dirty="0">
                <a:latin typeface="Arial" panose="020B0604020202020204" pitchFamily="34" charset="0"/>
                <a:cs typeface="Arial" panose="020B0604020202020204" pitchFamily="34" charset="0"/>
              </a:rPr>
              <a:t>Figure 6</a:t>
            </a:r>
          </a:p>
        </p:txBody>
      </p:sp>
      <p:grpSp>
        <p:nvGrpSpPr>
          <p:cNvPr id="47" name="Groupe 46">
            <a:extLst>
              <a:ext uri="{FF2B5EF4-FFF2-40B4-BE49-F238E27FC236}">
                <a16:creationId xmlns:a16="http://schemas.microsoft.com/office/drawing/2014/main" id="{4AF5F014-E024-4F5F-A955-FA93FB38A79A}"/>
              </a:ext>
            </a:extLst>
          </p:cNvPr>
          <p:cNvGrpSpPr/>
          <p:nvPr/>
        </p:nvGrpSpPr>
        <p:grpSpPr>
          <a:xfrm>
            <a:off x="10737903" y="20506684"/>
            <a:ext cx="4605531" cy="14366301"/>
            <a:chOff x="10737903" y="20451378"/>
            <a:chExt cx="4605531" cy="14366301"/>
          </a:xfrm>
        </p:grpSpPr>
        <p:grpSp>
          <p:nvGrpSpPr>
            <p:cNvPr id="39" name="Groupe 38">
              <a:extLst>
                <a:ext uri="{FF2B5EF4-FFF2-40B4-BE49-F238E27FC236}">
                  <a16:creationId xmlns:a16="http://schemas.microsoft.com/office/drawing/2014/main" id="{6BA65E0B-3C65-4ADD-B513-0164022665F2}"/>
                </a:ext>
              </a:extLst>
            </p:cNvPr>
            <p:cNvGrpSpPr/>
            <p:nvPr/>
          </p:nvGrpSpPr>
          <p:grpSpPr>
            <a:xfrm>
              <a:off x="10737903" y="20451378"/>
              <a:ext cx="4605531" cy="14366301"/>
              <a:chOff x="10737903" y="20451378"/>
              <a:chExt cx="4605531" cy="14366301"/>
            </a:xfrm>
          </p:grpSpPr>
          <p:sp>
            <p:nvSpPr>
              <p:cNvPr id="121" name="Rectangle 120">
                <a:extLst>
                  <a:ext uri="{FF2B5EF4-FFF2-40B4-BE49-F238E27FC236}">
                    <a16:creationId xmlns:a16="http://schemas.microsoft.com/office/drawing/2014/main" id="{3F535441-D8AB-44A9-A98D-DAEFBA570F8B}"/>
                  </a:ext>
                </a:extLst>
              </p:cNvPr>
              <p:cNvSpPr/>
              <p:nvPr/>
            </p:nvSpPr>
            <p:spPr>
              <a:xfrm>
                <a:off x="10737903" y="21616989"/>
                <a:ext cx="4605531" cy="13200690"/>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7" name="Connecteur droit 106">
                <a:extLst>
                  <a:ext uri="{FF2B5EF4-FFF2-40B4-BE49-F238E27FC236}">
                    <a16:creationId xmlns:a16="http://schemas.microsoft.com/office/drawing/2014/main" id="{B338BD15-EB70-4BD7-9C4E-965783A54B5A}"/>
                  </a:ext>
                </a:extLst>
              </p:cNvPr>
              <p:cNvCxnSpPr>
                <a:cxnSpLocks/>
              </p:cNvCxnSpPr>
              <p:nvPr/>
            </p:nvCxnSpPr>
            <p:spPr>
              <a:xfrm>
                <a:off x="13964577" y="25002258"/>
                <a:ext cx="1378857"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22C73459-1492-4F37-9D8C-A47EAC52A2EF}"/>
                  </a:ext>
                </a:extLst>
              </p:cNvPr>
              <p:cNvCxnSpPr>
                <a:cxnSpLocks/>
              </p:cNvCxnSpPr>
              <p:nvPr/>
            </p:nvCxnSpPr>
            <p:spPr>
              <a:xfrm>
                <a:off x="13964577" y="30946779"/>
                <a:ext cx="1378857"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4B4A938A-2A62-4169-82D1-F41BB6BACB7D}"/>
                  </a:ext>
                </a:extLst>
              </p:cNvPr>
              <p:cNvCxnSpPr>
                <a:cxnSpLocks/>
              </p:cNvCxnSpPr>
              <p:nvPr/>
            </p:nvCxnSpPr>
            <p:spPr>
              <a:xfrm>
                <a:off x="13964577" y="28168835"/>
                <a:ext cx="1378857"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1092BCC-64DE-4AE9-A441-D3EC6F2E7FF9}"/>
                  </a:ext>
                </a:extLst>
              </p:cNvPr>
              <p:cNvPicPr>
                <a:picLocks noChangeAspect="1"/>
              </p:cNvPicPr>
              <p:nvPr/>
            </p:nvPicPr>
            <p:blipFill>
              <a:blip r:embed="rId27"/>
              <a:stretch>
                <a:fillRect/>
              </a:stretch>
            </p:blipFill>
            <p:spPr>
              <a:xfrm rot="16200000">
                <a:off x="6766372" y="26395170"/>
                <a:ext cx="12834987" cy="3278627"/>
              </a:xfrm>
              <a:prstGeom prst="rect">
                <a:avLst/>
              </a:prstGeom>
            </p:spPr>
          </p:pic>
          <p:sp>
            <p:nvSpPr>
              <p:cNvPr id="27" name="Rectangle 26">
                <a:extLst>
                  <a:ext uri="{FF2B5EF4-FFF2-40B4-BE49-F238E27FC236}">
                    <a16:creationId xmlns:a16="http://schemas.microsoft.com/office/drawing/2014/main" id="{84287390-5A36-4457-AB57-9AC1D814B704}"/>
                  </a:ext>
                </a:extLst>
              </p:cNvPr>
              <p:cNvSpPr/>
              <p:nvPr/>
            </p:nvSpPr>
            <p:spPr>
              <a:xfrm>
                <a:off x="10737903" y="23350470"/>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23E8D7C3-1511-4026-8D97-72051BBE8658}"/>
                  </a:ext>
                </a:extLst>
              </p:cNvPr>
              <p:cNvSpPr/>
              <p:nvPr/>
            </p:nvSpPr>
            <p:spPr>
              <a:xfrm>
                <a:off x="10737903" y="24846063"/>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8976CECE-670F-40DF-8858-77C2FFBD3153}"/>
                  </a:ext>
                </a:extLst>
              </p:cNvPr>
              <p:cNvSpPr/>
              <p:nvPr/>
            </p:nvSpPr>
            <p:spPr>
              <a:xfrm>
                <a:off x="10737903" y="26341657"/>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C9D86DD-659D-4838-9E4B-668421155501}"/>
                  </a:ext>
                </a:extLst>
              </p:cNvPr>
              <p:cNvSpPr/>
              <p:nvPr/>
            </p:nvSpPr>
            <p:spPr>
              <a:xfrm>
                <a:off x="10737903" y="27959285"/>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3EFE865A-1CCB-4C9C-B7A7-8B878DF18378}"/>
                  </a:ext>
                </a:extLst>
              </p:cNvPr>
              <p:cNvSpPr/>
              <p:nvPr/>
            </p:nvSpPr>
            <p:spPr>
              <a:xfrm>
                <a:off x="10737903" y="29202711"/>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30C5D6FF-7332-44A7-80E8-F420802FFE48}"/>
                  </a:ext>
                </a:extLst>
              </p:cNvPr>
              <p:cNvSpPr/>
              <p:nvPr/>
            </p:nvSpPr>
            <p:spPr>
              <a:xfrm>
                <a:off x="10737903" y="30671533"/>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E6E81613-47F8-4E4C-B0CE-BB88979D0B5B}"/>
                  </a:ext>
                </a:extLst>
              </p:cNvPr>
              <p:cNvSpPr/>
              <p:nvPr/>
            </p:nvSpPr>
            <p:spPr>
              <a:xfrm>
                <a:off x="10737903" y="32352205"/>
                <a:ext cx="3670300" cy="41910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1593F77B-E3C6-4A69-AE9F-DA9711917232}"/>
                  </a:ext>
                </a:extLst>
              </p:cNvPr>
              <p:cNvSpPr txBox="1"/>
              <p:nvPr/>
            </p:nvSpPr>
            <p:spPr>
              <a:xfrm>
                <a:off x="11614595" y="22671020"/>
                <a:ext cx="340158" cy="461665"/>
              </a:xfrm>
              <a:prstGeom prst="rect">
                <a:avLst/>
              </a:prstGeom>
              <a:noFill/>
            </p:spPr>
            <p:txBody>
              <a:bodyPr wrap="none" rtlCol="0">
                <a:spAutoFit/>
              </a:bodyPr>
              <a:lstStyle/>
              <a:p>
                <a:r>
                  <a:rPr lang="fr-FR" sz="2400" i="1" dirty="0">
                    <a:solidFill>
                      <a:srgbClr val="0070C0"/>
                    </a:solidFill>
                  </a:rPr>
                  <a:t>7</a:t>
                </a:r>
              </a:p>
            </p:txBody>
          </p:sp>
          <p:sp>
            <p:nvSpPr>
              <p:cNvPr id="40" name="ZoneTexte 39">
                <a:extLst>
                  <a:ext uri="{FF2B5EF4-FFF2-40B4-BE49-F238E27FC236}">
                    <a16:creationId xmlns:a16="http://schemas.microsoft.com/office/drawing/2014/main" id="{DBA3C86B-5149-4554-A110-EC3B21EE4F2A}"/>
                  </a:ext>
                </a:extLst>
              </p:cNvPr>
              <p:cNvSpPr txBox="1"/>
              <p:nvPr/>
            </p:nvSpPr>
            <p:spPr>
              <a:xfrm>
                <a:off x="11614595" y="24004990"/>
                <a:ext cx="340158" cy="461665"/>
              </a:xfrm>
              <a:prstGeom prst="rect">
                <a:avLst/>
              </a:prstGeom>
              <a:noFill/>
            </p:spPr>
            <p:txBody>
              <a:bodyPr wrap="none" rtlCol="0">
                <a:spAutoFit/>
              </a:bodyPr>
              <a:lstStyle/>
              <a:p>
                <a:r>
                  <a:rPr lang="fr-FR" sz="2400" i="1" dirty="0">
                    <a:solidFill>
                      <a:srgbClr val="0070C0"/>
                    </a:solidFill>
                  </a:rPr>
                  <a:t>7</a:t>
                </a:r>
              </a:p>
            </p:txBody>
          </p:sp>
          <p:sp>
            <p:nvSpPr>
              <p:cNvPr id="41" name="ZoneTexte 40">
                <a:extLst>
                  <a:ext uri="{FF2B5EF4-FFF2-40B4-BE49-F238E27FC236}">
                    <a16:creationId xmlns:a16="http://schemas.microsoft.com/office/drawing/2014/main" id="{A7CDB4D4-6A79-4822-994F-753D08CBBCB3}"/>
                  </a:ext>
                </a:extLst>
              </p:cNvPr>
              <p:cNvSpPr txBox="1"/>
              <p:nvPr/>
            </p:nvSpPr>
            <p:spPr>
              <a:xfrm>
                <a:off x="11614595" y="25554390"/>
                <a:ext cx="340158" cy="461665"/>
              </a:xfrm>
              <a:prstGeom prst="rect">
                <a:avLst/>
              </a:prstGeom>
              <a:noFill/>
            </p:spPr>
            <p:txBody>
              <a:bodyPr wrap="none" rtlCol="0">
                <a:spAutoFit/>
              </a:bodyPr>
              <a:lstStyle/>
              <a:p>
                <a:r>
                  <a:rPr lang="fr-FR" sz="2400" i="1" dirty="0">
                    <a:solidFill>
                      <a:srgbClr val="0070C0"/>
                    </a:solidFill>
                  </a:rPr>
                  <a:t>8</a:t>
                </a:r>
              </a:p>
            </p:txBody>
          </p:sp>
          <p:sp>
            <p:nvSpPr>
              <p:cNvPr id="42" name="ZoneTexte 41">
                <a:extLst>
                  <a:ext uri="{FF2B5EF4-FFF2-40B4-BE49-F238E27FC236}">
                    <a16:creationId xmlns:a16="http://schemas.microsoft.com/office/drawing/2014/main" id="{3C646806-D416-4DA9-A9BA-FD4D74B76426}"/>
                  </a:ext>
                </a:extLst>
              </p:cNvPr>
              <p:cNvSpPr txBox="1"/>
              <p:nvPr/>
            </p:nvSpPr>
            <p:spPr>
              <a:xfrm>
                <a:off x="11614595" y="27110140"/>
                <a:ext cx="495649" cy="461665"/>
              </a:xfrm>
              <a:prstGeom prst="rect">
                <a:avLst/>
              </a:prstGeom>
              <a:noFill/>
            </p:spPr>
            <p:txBody>
              <a:bodyPr wrap="none" rtlCol="0">
                <a:spAutoFit/>
              </a:bodyPr>
              <a:lstStyle/>
              <a:p>
                <a:r>
                  <a:rPr lang="fr-FR" sz="2400" i="1" dirty="0">
                    <a:solidFill>
                      <a:srgbClr val="0070C0"/>
                    </a:solidFill>
                  </a:rPr>
                  <a:t>10</a:t>
                </a:r>
              </a:p>
            </p:txBody>
          </p:sp>
          <p:sp>
            <p:nvSpPr>
              <p:cNvPr id="43" name="ZoneTexte 42">
                <a:extLst>
                  <a:ext uri="{FF2B5EF4-FFF2-40B4-BE49-F238E27FC236}">
                    <a16:creationId xmlns:a16="http://schemas.microsoft.com/office/drawing/2014/main" id="{42C8CE3C-E250-4B88-BFE4-126336800C7C}"/>
                  </a:ext>
                </a:extLst>
              </p:cNvPr>
              <p:cNvSpPr txBox="1"/>
              <p:nvPr/>
            </p:nvSpPr>
            <p:spPr>
              <a:xfrm>
                <a:off x="11614595" y="28545240"/>
                <a:ext cx="340158" cy="461665"/>
              </a:xfrm>
              <a:prstGeom prst="rect">
                <a:avLst/>
              </a:prstGeom>
              <a:noFill/>
            </p:spPr>
            <p:txBody>
              <a:bodyPr wrap="none" rtlCol="0">
                <a:spAutoFit/>
              </a:bodyPr>
              <a:lstStyle/>
              <a:p>
                <a:r>
                  <a:rPr lang="fr-FR" sz="2400" i="1" dirty="0">
                    <a:solidFill>
                      <a:srgbClr val="0070C0"/>
                    </a:solidFill>
                  </a:rPr>
                  <a:t>9</a:t>
                </a:r>
              </a:p>
            </p:txBody>
          </p:sp>
          <p:sp>
            <p:nvSpPr>
              <p:cNvPr id="44" name="ZoneTexte 43">
                <a:extLst>
                  <a:ext uri="{FF2B5EF4-FFF2-40B4-BE49-F238E27FC236}">
                    <a16:creationId xmlns:a16="http://schemas.microsoft.com/office/drawing/2014/main" id="{0402084D-B6A5-4DD6-9AC6-7FEE6C8E033B}"/>
                  </a:ext>
                </a:extLst>
              </p:cNvPr>
              <p:cNvSpPr txBox="1"/>
              <p:nvPr/>
            </p:nvSpPr>
            <p:spPr>
              <a:xfrm>
                <a:off x="11614595" y="29904140"/>
                <a:ext cx="340158" cy="461665"/>
              </a:xfrm>
              <a:prstGeom prst="rect">
                <a:avLst/>
              </a:prstGeom>
              <a:noFill/>
            </p:spPr>
            <p:txBody>
              <a:bodyPr wrap="none" rtlCol="0">
                <a:spAutoFit/>
              </a:bodyPr>
              <a:lstStyle/>
              <a:p>
                <a:r>
                  <a:rPr lang="fr-FR" sz="2400" i="1" dirty="0">
                    <a:solidFill>
                      <a:srgbClr val="0070C0"/>
                    </a:solidFill>
                  </a:rPr>
                  <a:t>9</a:t>
                </a:r>
              </a:p>
            </p:txBody>
          </p:sp>
          <p:sp>
            <p:nvSpPr>
              <p:cNvPr id="45" name="ZoneTexte 44">
                <a:extLst>
                  <a:ext uri="{FF2B5EF4-FFF2-40B4-BE49-F238E27FC236}">
                    <a16:creationId xmlns:a16="http://schemas.microsoft.com/office/drawing/2014/main" id="{8674EA2A-F654-4906-9A45-C1A7C42CB2F1}"/>
                  </a:ext>
                </a:extLst>
              </p:cNvPr>
              <p:cNvSpPr txBox="1"/>
              <p:nvPr/>
            </p:nvSpPr>
            <p:spPr>
              <a:xfrm>
                <a:off x="11614595" y="31517040"/>
                <a:ext cx="340158" cy="461665"/>
              </a:xfrm>
              <a:prstGeom prst="rect">
                <a:avLst/>
              </a:prstGeom>
              <a:noFill/>
            </p:spPr>
            <p:txBody>
              <a:bodyPr wrap="none" rtlCol="0">
                <a:spAutoFit/>
              </a:bodyPr>
              <a:lstStyle/>
              <a:p>
                <a:r>
                  <a:rPr lang="fr-FR" sz="2400" i="1" dirty="0">
                    <a:solidFill>
                      <a:srgbClr val="0070C0"/>
                    </a:solidFill>
                  </a:rPr>
                  <a:t>9</a:t>
                </a:r>
              </a:p>
            </p:txBody>
          </p:sp>
          <p:sp>
            <p:nvSpPr>
              <p:cNvPr id="46" name="ZoneTexte 45">
                <a:extLst>
                  <a:ext uri="{FF2B5EF4-FFF2-40B4-BE49-F238E27FC236}">
                    <a16:creationId xmlns:a16="http://schemas.microsoft.com/office/drawing/2014/main" id="{164C6AF8-46ED-4DA1-B5D6-9D403BAEEAFB}"/>
                  </a:ext>
                </a:extLst>
              </p:cNvPr>
              <p:cNvSpPr txBox="1"/>
              <p:nvPr/>
            </p:nvSpPr>
            <p:spPr>
              <a:xfrm>
                <a:off x="11614595" y="33143244"/>
                <a:ext cx="340158" cy="461665"/>
              </a:xfrm>
              <a:prstGeom prst="rect">
                <a:avLst/>
              </a:prstGeom>
              <a:noFill/>
            </p:spPr>
            <p:txBody>
              <a:bodyPr wrap="none" rtlCol="0">
                <a:spAutoFit/>
              </a:bodyPr>
              <a:lstStyle/>
              <a:p>
                <a:r>
                  <a:rPr lang="fr-FR" sz="2400" i="1" dirty="0">
                    <a:solidFill>
                      <a:srgbClr val="0070C0"/>
                    </a:solidFill>
                  </a:rPr>
                  <a:t>8</a:t>
                </a:r>
              </a:p>
            </p:txBody>
          </p:sp>
          <p:sp>
            <p:nvSpPr>
              <p:cNvPr id="97" name="ZoneTexte 96">
                <a:extLst>
                  <a:ext uri="{FF2B5EF4-FFF2-40B4-BE49-F238E27FC236}">
                    <a16:creationId xmlns:a16="http://schemas.microsoft.com/office/drawing/2014/main" id="{787B4C99-6184-428A-B401-24D30026781E}"/>
                  </a:ext>
                </a:extLst>
              </p:cNvPr>
              <p:cNvSpPr txBox="1"/>
              <p:nvPr/>
            </p:nvSpPr>
            <p:spPr>
              <a:xfrm>
                <a:off x="14749208" y="32019115"/>
                <a:ext cx="257727" cy="1323439"/>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2021</a:t>
                </a:r>
              </a:p>
            </p:txBody>
          </p:sp>
          <p:sp>
            <p:nvSpPr>
              <p:cNvPr id="100" name="ZoneTexte 99">
                <a:extLst>
                  <a:ext uri="{FF2B5EF4-FFF2-40B4-BE49-F238E27FC236}">
                    <a16:creationId xmlns:a16="http://schemas.microsoft.com/office/drawing/2014/main" id="{66599DD3-5826-4CE4-8055-31F5CB105579}"/>
                  </a:ext>
                </a:extLst>
              </p:cNvPr>
              <p:cNvSpPr txBox="1"/>
              <p:nvPr/>
            </p:nvSpPr>
            <p:spPr>
              <a:xfrm>
                <a:off x="14749208" y="28876502"/>
                <a:ext cx="257727" cy="1323439"/>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2022</a:t>
                </a:r>
              </a:p>
            </p:txBody>
          </p:sp>
          <p:sp>
            <p:nvSpPr>
              <p:cNvPr id="101" name="ZoneTexte 100">
                <a:extLst>
                  <a:ext uri="{FF2B5EF4-FFF2-40B4-BE49-F238E27FC236}">
                    <a16:creationId xmlns:a16="http://schemas.microsoft.com/office/drawing/2014/main" id="{F910A5A7-5D5D-4200-B6BC-CDD08E75D3F3}"/>
                  </a:ext>
                </a:extLst>
              </p:cNvPr>
              <p:cNvSpPr txBox="1"/>
              <p:nvPr/>
            </p:nvSpPr>
            <p:spPr>
              <a:xfrm>
                <a:off x="14749208" y="25965052"/>
                <a:ext cx="257727" cy="1323439"/>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2023</a:t>
                </a:r>
              </a:p>
            </p:txBody>
          </p:sp>
          <p:sp>
            <p:nvSpPr>
              <p:cNvPr id="102" name="ZoneTexte 101">
                <a:extLst>
                  <a:ext uri="{FF2B5EF4-FFF2-40B4-BE49-F238E27FC236}">
                    <a16:creationId xmlns:a16="http://schemas.microsoft.com/office/drawing/2014/main" id="{D1F1A449-267F-4644-9115-432EFAAAEB54}"/>
                  </a:ext>
                </a:extLst>
              </p:cNvPr>
              <p:cNvSpPr txBox="1"/>
              <p:nvPr/>
            </p:nvSpPr>
            <p:spPr>
              <a:xfrm>
                <a:off x="14749208" y="22949320"/>
                <a:ext cx="257727" cy="1323439"/>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202</a:t>
                </a:r>
              </a:p>
              <a:p>
                <a:r>
                  <a:rPr lang="fr-FR" sz="2000" b="1" dirty="0">
                    <a:latin typeface="Arial" panose="020B0604020202020204" pitchFamily="34" charset="0"/>
                    <a:cs typeface="Arial" panose="020B0604020202020204" pitchFamily="34" charset="0"/>
                  </a:rPr>
                  <a:t>4</a:t>
                </a:r>
              </a:p>
            </p:txBody>
          </p:sp>
          <p:sp>
            <p:nvSpPr>
              <p:cNvPr id="116" name="ZoneTexte 115">
                <a:extLst>
                  <a:ext uri="{FF2B5EF4-FFF2-40B4-BE49-F238E27FC236}">
                    <a16:creationId xmlns:a16="http://schemas.microsoft.com/office/drawing/2014/main" id="{F6FF51BD-11DC-4B38-9F5C-31E1F13FCEEE}"/>
                  </a:ext>
                </a:extLst>
              </p:cNvPr>
              <p:cNvSpPr txBox="1"/>
              <p:nvPr/>
            </p:nvSpPr>
            <p:spPr>
              <a:xfrm>
                <a:off x="13748220" y="33617687"/>
                <a:ext cx="870751" cy="461665"/>
              </a:xfrm>
              <a:prstGeom prst="rect">
                <a:avLst/>
              </a:prstGeom>
              <a:noFill/>
            </p:spPr>
            <p:txBody>
              <a:bodyPr wrap="none" rtlCol="0">
                <a:spAutoFit/>
              </a:bodyPr>
              <a:lstStyle/>
              <a:p>
                <a:r>
                  <a:rPr lang="fr-FR" sz="2400" i="1" dirty="0" err="1">
                    <a:latin typeface="Arial" panose="020B0604020202020204" pitchFamily="34" charset="0"/>
                    <a:cs typeface="Arial" panose="020B0604020202020204" pitchFamily="34" charset="0"/>
                  </a:rPr>
                  <a:t>neap</a:t>
                </a:r>
                <a:endParaRPr lang="fr-FR" sz="2400" i="1" dirty="0">
                  <a:latin typeface="Arial" panose="020B0604020202020204" pitchFamily="34" charset="0"/>
                  <a:cs typeface="Arial" panose="020B0604020202020204" pitchFamily="34" charset="0"/>
                </a:endParaRPr>
              </a:p>
            </p:txBody>
          </p:sp>
          <p:sp>
            <p:nvSpPr>
              <p:cNvPr id="117" name="ZoneTexte 116">
                <a:extLst>
                  <a:ext uri="{FF2B5EF4-FFF2-40B4-BE49-F238E27FC236}">
                    <a16:creationId xmlns:a16="http://schemas.microsoft.com/office/drawing/2014/main" id="{FAA447B9-3082-48B1-9697-1881D9F50499}"/>
                  </a:ext>
                </a:extLst>
              </p:cNvPr>
              <p:cNvSpPr txBox="1"/>
              <p:nvPr/>
            </p:nvSpPr>
            <p:spPr>
              <a:xfrm>
                <a:off x="11324307" y="33555613"/>
                <a:ext cx="1024639" cy="461665"/>
              </a:xfrm>
              <a:prstGeom prst="rect">
                <a:avLst/>
              </a:prstGeom>
              <a:noFill/>
            </p:spPr>
            <p:txBody>
              <a:bodyPr wrap="none" rtlCol="0">
                <a:spAutoFit/>
              </a:bodyPr>
              <a:lstStyle/>
              <a:p>
                <a:r>
                  <a:rPr lang="fr-FR" sz="2400" i="1" dirty="0" err="1">
                    <a:latin typeface="Arial" panose="020B0604020202020204" pitchFamily="34" charset="0"/>
                    <a:cs typeface="Arial" panose="020B0604020202020204" pitchFamily="34" charset="0"/>
                  </a:rPr>
                  <a:t>spring</a:t>
                </a:r>
                <a:endParaRPr lang="fr-FR" sz="2400" i="1" dirty="0">
                  <a:latin typeface="Arial" panose="020B0604020202020204" pitchFamily="34" charset="0"/>
                  <a:cs typeface="Arial" panose="020B0604020202020204" pitchFamily="34" charset="0"/>
                </a:endParaRPr>
              </a:p>
            </p:txBody>
          </p:sp>
          <p:sp>
            <p:nvSpPr>
              <p:cNvPr id="256" name="ZoneTexte 255">
                <a:extLst>
                  <a:ext uri="{FF2B5EF4-FFF2-40B4-BE49-F238E27FC236}">
                    <a16:creationId xmlns:a16="http://schemas.microsoft.com/office/drawing/2014/main" id="{D182027B-3104-46AD-A501-F151C29533AE}"/>
                  </a:ext>
                </a:extLst>
              </p:cNvPr>
              <p:cNvSpPr txBox="1"/>
              <p:nvPr/>
            </p:nvSpPr>
            <p:spPr>
              <a:xfrm>
                <a:off x="11004860" y="21003908"/>
                <a:ext cx="4019049" cy="954107"/>
              </a:xfrm>
              <a:prstGeom prst="rect">
                <a:avLst/>
              </a:prstGeom>
              <a:solidFill>
                <a:schemeClr val="bg1"/>
              </a:solidFill>
              <a:ln>
                <a:solidFill>
                  <a:schemeClr val="accent6">
                    <a:lumMod val="75000"/>
                  </a:schemeClr>
                </a:solidFill>
              </a:ln>
            </p:spPr>
            <p:txBody>
              <a:bodyPr wrap="none" rtlCol="0">
                <a:spAutoFit/>
              </a:bodyPr>
              <a:lstStyle/>
              <a:p>
                <a:pPr algn="ctr"/>
                <a:r>
                  <a:rPr lang="fr-FR" sz="2000" b="1" dirty="0" err="1">
                    <a:latin typeface="Arial" panose="020B0604020202020204" pitchFamily="34" charset="0"/>
                    <a:cs typeface="Arial" panose="020B0604020202020204" pitchFamily="34" charset="0"/>
                  </a:rPr>
                  <a:t>Present-day</a:t>
                </a:r>
                <a:r>
                  <a:rPr lang="fr-FR" sz="2000" b="1" dirty="0">
                    <a:latin typeface="Arial" panose="020B0604020202020204" pitchFamily="34" charset="0"/>
                    <a:cs typeface="Arial" panose="020B0604020202020204" pitchFamily="34" charset="0"/>
                  </a:rPr>
                  <a:t> </a:t>
                </a:r>
                <a:r>
                  <a:rPr lang="fr-FR" sz="2000" b="1" dirty="0" err="1">
                    <a:latin typeface="Arial" panose="020B0604020202020204" pitchFamily="34" charset="0"/>
                    <a:cs typeface="Arial" panose="020B0604020202020204" pitchFamily="34" charset="0"/>
                  </a:rPr>
                  <a:t>Tides</a:t>
                </a:r>
                <a:r>
                  <a:rPr lang="fr-FR" sz="2000" b="1" dirty="0">
                    <a:latin typeface="Arial" panose="020B0604020202020204" pitchFamily="34" charset="0"/>
                    <a:cs typeface="Arial" panose="020B0604020202020204" pitchFamily="34" charset="0"/>
                  </a:rPr>
                  <a:t> (2021-2024)</a:t>
                </a:r>
              </a:p>
              <a:p>
                <a:pPr algn="ctr"/>
                <a:r>
                  <a:rPr lang="fr-FR" dirty="0">
                    <a:latin typeface="Arial" panose="020B0604020202020204" pitchFamily="34" charset="0"/>
                    <a:cs typeface="Arial" panose="020B0604020202020204" pitchFamily="34" charset="0"/>
                  </a:rPr>
                  <a:t>Punta Quilla </a:t>
                </a:r>
              </a:p>
              <a:p>
                <a:pPr algn="ctr"/>
                <a:r>
                  <a:rPr lang="fr-FR" dirty="0">
                    <a:latin typeface="Arial" panose="020B0604020202020204" pitchFamily="34" charset="0"/>
                    <a:cs typeface="Arial" panose="020B0604020202020204" pitchFamily="34" charset="0"/>
                  </a:rPr>
                  <a:t>(Argentina </a:t>
                </a:r>
                <a:r>
                  <a:rPr lang="fr-FR" dirty="0" err="1">
                    <a:latin typeface="Arial" panose="020B0604020202020204" pitchFamily="34" charset="0"/>
                    <a:cs typeface="Arial" panose="020B0604020202020204" pitchFamily="34" charset="0"/>
                  </a:rPr>
                  <a:t>Hydrograph</a:t>
                </a:r>
                <a:r>
                  <a:rPr lang="fr-FR" dirty="0">
                    <a:latin typeface="Arial" panose="020B0604020202020204" pitchFamily="34" charset="0"/>
                    <a:cs typeface="Arial" panose="020B0604020202020204" pitchFamily="34" charset="0"/>
                  </a:rPr>
                  <a:t> Navy Service)</a:t>
                </a:r>
              </a:p>
            </p:txBody>
          </p:sp>
          <p:sp>
            <p:nvSpPr>
              <p:cNvPr id="250" name="ZoneTexte 249">
                <a:extLst>
                  <a:ext uri="{FF2B5EF4-FFF2-40B4-BE49-F238E27FC236}">
                    <a16:creationId xmlns:a16="http://schemas.microsoft.com/office/drawing/2014/main" id="{453875B9-1040-414D-A92C-12633EB13B8C}"/>
                  </a:ext>
                </a:extLst>
              </p:cNvPr>
              <p:cNvSpPr txBox="1"/>
              <p:nvPr/>
            </p:nvSpPr>
            <p:spPr>
              <a:xfrm>
                <a:off x="12110244" y="20451378"/>
                <a:ext cx="1686680" cy="584775"/>
              </a:xfrm>
              <a:prstGeom prst="rect">
                <a:avLst/>
              </a:prstGeom>
              <a:noFill/>
            </p:spPr>
            <p:txBody>
              <a:bodyPr wrap="none" rtlCol="0">
                <a:spAutoFit/>
              </a:bodyPr>
              <a:lstStyle/>
              <a:p>
                <a:r>
                  <a:rPr lang="fr-FR" sz="3200" i="1" dirty="0">
                    <a:latin typeface="Arial" panose="020B0604020202020204" pitchFamily="34" charset="0"/>
                    <a:cs typeface="Arial" panose="020B0604020202020204" pitchFamily="34" charset="0"/>
                  </a:rPr>
                  <a:t>Figure 5</a:t>
                </a:r>
              </a:p>
            </p:txBody>
          </p:sp>
        </p:grpSp>
        <p:grpSp>
          <p:nvGrpSpPr>
            <p:cNvPr id="118" name="Groupe 117">
              <a:extLst>
                <a:ext uri="{FF2B5EF4-FFF2-40B4-BE49-F238E27FC236}">
                  <a16:creationId xmlns:a16="http://schemas.microsoft.com/office/drawing/2014/main" id="{F1FA9A1A-C303-4234-95E9-2B49F83AE32C}"/>
                </a:ext>
              </a:extLst>
            </p:cNvPr>
            <p:cNvGrpSpPr/>
            <p:nvPr/>
          </p:nvGrpSpPr>
          <p:grpSpPr>
            <a:xfrm>
              <a:off x="11388283" y="34096128"/>
              <a:ext cx="3662531" cy="721551"/>
              <a:chOff x="9958473" y="19216148"/>
              <a:chExt cx="3662531" cy="721551"/>
            </a:xfrm>
          </p:grpSpPr>
          <p:sp>
            <p:nvSpPr>
              <p:cNvPr id="105" name="Rectangle 104">
                <a:extLst>
                  <a:ext uri="{FF2B5EF4-FFF2-40B4-BE49-F238E27FC236}">
                    <a16:creationId xmlns:a16="http://schemas.microsoft.com/office/drawing/2014/main" id="{D1B3D12B-9122-4EAE-BFB6-4BEE72B76923}"/>
                  </a:ext>
                </a:extLst>
              </p:cNvPr>
              <p:cNvSpPr/>
              <p:nvPr/>
            </p:nvSpPr>
            <p:spPr>
              <a:xfrm>
                <a:off x="10105860" y="19329400"/>
                <a:ext cx="2995530" cy="16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ZoneTexte 103">
                <a:extLst>
                  <a:ext uri="{FF2B5EF4-FFF2-40B4-BE49-F238E27FC236}">
                    <a16:creationId xmlns:a16="http://schemas.microsoft.com/office/drawing/2014/main" id="{C5B61B30-861C-4E06-8053-723BF9077EC9}"/>
                  </a:ext>
                </a:extLst>
              </p:cNvPr>
              <p:cNvSpPr txBox="1"/>
              <p:nvPr/>
            </p:nvSpPr>
            <p:spPr>
              <a:xfrm>
                <a:off x="10105860" y="19216148"/>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13</a:t>
                </a:r>
              </a:p>
            </p:txBody>
          </p:sp>
          <p:sp>
            <p:nvSpPr>
              <p:cNvPr id="109" name="ZoneTexte 108">
                <a:extLst>
                  <a:ext uri="{FF2B5EF4-FFF2-40B4-BE49-F238E27FC236}">
                    <a16:creationId xmlns:a16="http://schemas.microsoft.com/office/drawing/2014/main" id="{260D2A8D-ACBC-454E-86E8-9952117B9986}"/>
                  </a:ext>
                </a:extLst>
              </p:cNvPr>
              <p:cNvSpPr txBox="1"/>
              <p:nvPr/>
            </p:nvSpPr>
            <p:spPr>
              <a:xfrm>
                <a:off x="10518152" y="19216148"/>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12</a:t>
                </a:r>
              </a:p>
            </p:txBody>
          </p:sp>
          <p:sp>
            <p:nvSpPr>
              <p:cNvPr id="110" name="ZoneTexte 109">
                <a:extLst>
                  <a:ext uri="{FF2B5EF4-FFF2-40B4-BE49-F238E27FC236}">
                    <a16:creationId xmlns:a16="http://schemas.microsoft.com/office/drawing/2014/main" id="{DDD9BC37-23D9-45FD-ACED-1AE9A5C67DAB}"/>
                  </a:ext>
                </a:extLst>
              </p:cNvPr>
              <p:cNvSpPr txBox="1"/>
              <p:nvPr/>
            </p:nvSpPr>
            <p:spPr>
              <a:xfrm>
                <a:off x="10997146" y="19216148"/>
                <a:ext cx="39703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11</a:t>
                </a:r>
              </a:p>
            </p:txBody>
          </p:sp>
          <p:sp>
            <p:nvSpPr>
              <p:cNvPr id="111" name="ZoneTexte 110">
                <a:extLst>
                  <a:ext uri="{FF2B5EF4-FFF2-40B4-BE49-F238E27FC236}">
                    <a16:creationId xmlns:a16="http://schemas.microsoft.com/office/drawing/2014/main" id="{CDCE4B6B-39E6-4FFE-864D-F2A4D18394AA}"/>
                  </a:ext>
                </a:extLst>
              </p:cNvPr>
              <p:cNvSpPr txBox="1"/>
              <p:nvPr/>
            </p:nvSpPr>
            <p:spPr>
              <a:xfrm>
                <a:off x="11444951" y="19216148"/>
                <a:ext cx="41229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10</a:t>
                </a:r>
              </a:p>
            </p:txBody>
          </p:sp>
          <p:sp>
            <p:nvSpPr>
              <p:cNvPr id="112" name="ZoneTexte 111">
                <a:extLst>
                  <a:ext uri="{FF2B5EF4-FFF2-40B4-BE49-F238E27FC236}">
                    <a16:creationId xmlns:a16="http://schemas.microsoft.com/office/drawing/2014/main" id="{83EF3B85-65CD-4D1C-9F49-C5216CA3B3EA}"/>
                  </a:ext>
                </a:extLst>
              </p:cNvPr>
              <p:cNvSpPr txBox="1"/>
              <p:nvPr/>
            </p:nvSpPr>
            <p:spPr>
              <a:xfrm>
                <a:off x="11933416" y="19216148"/>
                <a:ext cx="29848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9</a:t>
                </a:r>
              </a:p>
            </p:txBody>
          </p:sp>
          <p:sp>
            <p:nvSpPr>
              <p:cNvPr id="113" name="ZoneTexte 112">
                <a:extLst>
                  <a:ext uri="{FF2B5EF4-FFF2-40B4-BE49-F238E27FC236}">
                    <a16:creationId xmlns:a16="http://schemas.microsoft.com/office/drawing/2014/main" id="{7A0D4C8C-0572-48D2-BD86-A481F9D3195C}"/>
                  </a:ext>
                </a:extLst>
              </p:cNvPr>
              <p:cNvSpPr txBox="1"/>
              <p:nvPr/>
            </p:nvSpPr>
            <p:spPr>
              <a:xfrm>
                <a:off x="12368163" y="19216148"/>
                <a:ext cx="29848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8</a:t>
                </a:r>
              </a:p>
            </p:txBody>
          </p:sp>
          <p:sp>
            <p:nvSpPr>
              <p:cNvPr id="114" name="ZoneTexte 113">
                <a:extLst>
                  <a:ext uri="{FF2B5EF4-FFF2-40B4-BE49-F238E27FC236}">
                    <a16:creationId xmlns:a16="http://schemas.microsoft.com/office/drawing/2014/main" id="{372C9976-F593-4C8B-8650-A3BD042DCF61}"/>
                  </a:ext>
                </a:extLst>
              </p:cNvPr>
              <p:cNvSpPr txBox="1"/>
              <p:nvPr/>
            </p:nvSpPr>
            <p:spPr>
              <a:xfrm>
                <a:off x="12802910" y="19216148"/>
                <a:ext cx="29848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7</a:t>
                </a:r>
              </a:p>
            </p:txBody>
          </p:sp>
          <p:sp>
            <p:nvSpPr>
              <p:cNvPr id="108" name="ZoneTexte 107">
                <a:extLst>
                  <a:ext uri="{FF2B5EF4-FFF2-40B4-BE49-F238E27FC236}">
                    <a16:creationId xmlns:a16="http://schemas.microsoft.com/office/drawing/2014/main" id="{19137DE0-2218-4327-AF41-E2709FCDA8E4}"/>
                  </a:ext>
                </a:extLst>
              </p:cNvPr>
              <p:cNvSpPr txBox="1"/>
              <p:nvPr/>
            </p:nvSpPr>
            <p:spPr>
              <a:xfrm flipH="1">
                <a:off x="9958473" y="19476034"/>
                <a:ext cx="3662531"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High </a:t>
                </a:r>
                <a:r>
                  <a:rPr lang="fr-FR" sz="2400" dirty="0" err="1">
                    <a:latin typeface="Arial" panose="020B0604020202020204" pitchFamily="34" charset="0"/>
                    <a:cs typeface="Arial" panose="020B0604020202020204" pitchFamily="34" charset="0"/>
                  </a:rPr>
                  <a:t>tide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elevation</a:t>
                </a:r>
                <a:r>
                  <a:rPr lang="fr-FR" sz="2400" dirty="0">
                    <a:latin typeface="Arial" panose="020B0604020202020204" pitchFamily="34" charset="0"/>
                    <a:cs typeface="Arial" panose="020B0604020202020204" pitchFamily="34" charset="0"/>
                  </a:rPr>
                  <a:t> (m)</a:t>
                </a:r>
              </a:p>
            </p:txBody>
          </p:sp>
        </p:grpSp>
      </p:grpSp>
    </p:spTree>
    <p:extLst>
      <p:ext uri="{BB962C8B-B14F-4D97-AF65-F5344CB8AC3E}">
        <p14:creationId xmlns:p14="http://schemas.microsoft.com/office/powerpoint/2010/main" val="298953734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3473</TotalTime>
  <Words>1146</Words>
  <Application>Microsoft Office PowerPoint</Application>
  <PresentationFormat>Personnalisé</PresentationFormat>
  <Paragraphs>152</Paragraphs>
  <Slides>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Calibri</vt:lpstr>
      <vt:lpstr>Calibri Light</vt:lpstr>
      <vt:lpstr>Thème Office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Tessier</dc:creator>
  <cp:lastModifiedBy>Thibaud Lortie</cp:lastModifiedBy>
  <cp:revision>167</cp:revision>
  <dcterms:created xsi:type="dcterms:W3CDTF">2024-04-15T15:36:32Z</dcterms:created>
  <dcterms:modified xsi:type="dcterms:W3CDTF">2024-07-19T13:35:41Z</dcterms:modified>
</cp:coreProperties>
</file>