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6"/>
  </p:notesMasterIdLst>
  <p:handoutMasterIdLst>
    <p:handoutMasterId r:id="rId17"/>
  </p:handoutMasterIdLst>
  <p:sldIdLst>
    <p:sldId id="259" r:id="rId2"/>
    <p:sldId id="258" r:id="rId3"/>
    <p:sldId id="270" r:id="rId4"/>
    <p:sldId id="271" r:id="rId5"/>
    <p:sldId id="260" r:id="rId6"/>
    <p:sldId id="261" r:id="rId7"/>
    <p:sldId id="262" r:id="rId8"/>
    <p:sldId id="263" r:id="rId9"/>
    <p:sldId id="264" r:id="rId10"/>
    <p:sldId id="265" r:id="rId11"/>
    <p:sldId id="266" r:id="rId12"/>
    <p:sldId id="268" r:id="rId13"/>
    <p:sldId id="267" r:id="rId14"/>
    <p:sldId id="269" r:id="rId15"/>
  </p:sldIdLst>
  <p:sldSz cx="9144000" cy="5143500" type="screen16x9"/>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
          <p15:clr>
            <a:srgbClr val="A4A3A4"/>
          </p15:clr>
        </p15:guide>
        <p15:guide id="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emy CASTERA" initials="JC" lastIdx="1" clrIdx="0">
    <p:extLst>
      <p:ext uri="{19B8F6BF-5375-455C-9EA6-DF929625EA0E}">
        <p15:presenceInfo xmlns:p15="http://schemas.microsoft.com/office/powerpoint/2012/main" userId="Jeremy CASTE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E44"/>
    <a:srgbClr val="C43771"/>
    <a:srgbClr val="DB8C31"/>
    <a:srgbClr val="0497AA"/>
    <a:srgbClr val="71B34D"/>
    <a:srgbClr val="E88D23"/>
    <a:srgbClr val="195D8A"/>
    <a:srgbClr val="38A250"/>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6" autoAdjust="0"/>
    <p:restoredTop sz="71308" autoAdjust="0"/>
  </p:normalViewPr>
  <p:slideViewPr>
    <p:cSldViewPr snapToGrid="0" snapToObjects="1" showGuides="1">
      <p:cViewPr varScale="1">
        <p:scale>
          <a:sx n="119" d="100"/>
          <a:sy n="119" d="100"/>
        </p:scale>
        <p:origin x="1122" y="90"/>
      </p:cViewPr>
      <p:guideLst>
        <p:guide orient="horz" pos="31"/>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05/07/2024</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‹N°›</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05/07/2024</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‹N°›</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Good morning </a:t>
            </a:r>
            <a:r>
              <a:rPr lang="en-GB" sz="1200" kern="1200" dirty="0" err="1">
                <a:solidFill>
                  <a:schemeClr val="tx1"/>
                </a:solidFill>
                <a:effectLst/>
                <a:latin typeface="+mn-lt"/>
                <a:ea typeface="ＭＳ Ｐゴシック" charset="-128"/>
                <a:cs typeface="ＭＳ Ｐゴシック" charset="-128"/>
              </a:rPr>
              <a:t>erveryone</a:t>
            </a:r>
            <a:r>
              <a:rPr lang="en-GB" sz="1200" kern="1200" dirty="0">
                <a:solidFill>
                  <a:schemeClr val="tx1"/>
                </a:solidFill>
                <a:effectLst/>
                <a:latin typeface="+mn-lt"/>
                <a:ea typeface="ＭＳ Ｐゴシック" charset="-128"/>
                <a:cs typeface="ＭＳ Ｐゴシック" charset="-128"/>
              </a:rPr>
              <a:t>,</a:t>
            </a:r>
          </a:p>
          <a:p>
            <a:r>
              <a:rPr lang="en-GB" sz="1200" kern="1200" dirty="0">
                <a:solidFill>
                  <a:schemeClr val="tx1"/>
                </a:solidFill>
                <a:effectLst/>
                <a:latin typeface="+mn-lt"/>
                <a:ea typeface="ＭＳ Ｐゴシック" charset="-128"/>
                <a:cs typeface="ＭＳ Ｐゴシック" charset="-128"/>
              </a:rPr>
              <a:t>First of all I would like to say that I am very glad being back in the city where I did my PhD, </a:t>
            </a:r>
            <a:r>
              <a:rPr lang="en-GB" sz="1200" kern="1200" dirty="0" err="1">
                <a:solidFill>
                  <a:schemeClr val="tx1"/>
                </a:solidFill>
                <a:effectLst/>
                <a:latin typeface="+mn-lt"/>
                <a:ea typeface="ＭＳ Ｐゴシック" charset="-128"/>
                <a:cs typeface="ＭＳ Ｐゴシック" charset="-128"/>
              </a:rPr>
              <a:t>forteen</a:t>
            </a:r>
            <a:r>
              <a:rPr lang="en-GB" sz="1200" kern="1200" dirty="0">
                <a:solidFill>
                  <a:schemeClr val="tx1"/>
                </a:solidFill>
                <a:effectLst/>
                <a:latin typeface="+mn-lt"/>
                <a:ea typeface="ＭＳ Ｐゴシック" charset="-128"/>
                <a:cs typeface="ＭＳ Ｐゴシック" charset="-128"/>
              </a:rPr>
              <a:t> years ago. Ok sorry for this nostalgic time. Today I am </a:t>
            </a:r>
            <a:r>
              <a:rPr lang="en-GB" sz="1200" kern="1200" dirty="0" err="1">
                <a:solidFill>
                  <a:schemeClr val="tx1"/>
                </a:solidFill>
                <a:effectLst/>
                <a:latin typeface="+mn-lt"/>
                <a:ea typeface="ＭＳ Ｐゴシック" charset="-128"/>
                <a:cs typeface="ＭＳ Ｐゴシック" charset="-128"/>
              </a:rPr>
              <a:t>gonna</a:t>
            </a:r>
            <a:r>
              <a:rPr lang="en-GB" sz="1200" kern="1200" dirty="0">
                <a:solidFill>
                  <a:schemeClr val="tx1"/>
                </a:solidFill>
                <a:effectLst/>
                <a:latin typeface="+mn-lt"/>
                <a:ea typeface="ＭＳ Ｐゴシック" charset="-128"/>
                <a:cs typeface="ＭＳ Ｐゴシック" charset="-128"/>
              </a:rPr>
              <a:t> talk about </a:t>
            </a:r>
            <a:r>
              <a:rPr lang="en-GB" sz="1200" kern="1200" dirty="0" err="1">
                <a:solidFill>
                  <a:schemeClr val="tx1"/>
                </a:solidFill>
                <a:effectLst/>
                <a:latin typeface="+mn-lt"/>
                <a:ea typeface="ＭＳ Ｐゴシック" charset="-128"/>
                <a:cs typeface="ＭＳ Ｐゴシック" charset="-128"/>
              </a:rPr>
              <a:t>covid</a:t>
            </a:r>
            <a:r>
              <a:rPr lang="en-GB" sz="1200" kern="1200" dirty="0">
                <a:solidFill>
                  <a:schemeClr val="tx1"/>
                </a:solidFill>
                <a:effectLst/>
                <a:latin typeface="+mn-lt"/>
                <a:ea typeface="ＭＳ Ｐゴシック" charset="-128"/>
                <a:cs typeface="ＭＳ Ｐゴシック" charset="-128"/>
              </a:rPr>
              <a:t>-nineteen protective behaviour among French secondary school  students. This work has been done 5 of my colleagues from the same Lab of  Aix-Marseille University. We started this research during </a:t>
            </a:r>
            <a:r>
              <a:rPr lang="en-GB" sz="1200" kern="1200">
                <a:solidFill>
                  <a:schemeClr val="tx1"/>
                </a:solidFill>
                <a:effectLst/>
                <a:latin typeface="+mn-lt"/>
                <a:ea typeface="ＭＳ Ｐゴシック" charset="-128"/>
                <a:cs typeface="ＭＳ Ｐゴシック" charset="-128"/>
              </a:rPr>
              <a:t>the very first lockdown.</a:t>
            </a:r>
            <a:endParaRPr lang="en-GB" sz="1200" kern="1200" dirty="0">
              <a:solidFill>
                <a:schemeClr val="tx1"/>
              </a:solidFill>
              <a:effectLst/>
              <a:latin typeface="+mn-lt"/>
              <a:ea typeface="ＭＳ Ｐゴシック" charset="-128"/>
              <a:cs typeface="ＭＳ Ｐゴシック" charset="-128"/>
            </a:endParaRP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a:t>
            </a:fld>
            <a:endParaRPr lang="fr-FR"/>
          </a:p>
        </p:txBody>
      </p:sp>
    </p:spTree>
    <p:extLst>
      <p:ext uri="{BB962C8B-B14F-4D97-AF65-F5344CB8AC3E}">
        <p14:creationId xmlns:p14="http://schemas.microsoft.com/office/powerpoint/2010/main" val="150037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We used a questionnaire adapted from already existing instruments. </a:t>
            </a:r>
          </a:p>
          <a:p>
            <a:r>
              <a:rPr lang="en-GB" sz="1200" kern="1200" dirty="0">
                <a:solidFill>
                  <a:schemeClr val="tx1"/>
                </a:solidFill>
                <a:effectLst/>
                <a:latin typeface="+mn-lt"/>
                <a:ea typeface="ＭＳ Ｐゴシック" charset="-128"/>
                <a:cs typeface="ＭＳ Ｐゴシック" charset="-128"/>
              </a:rPr>
              <a:t>it is a </a:t>
            </a:r>
            <a:r>
              <a:rPr lang="en-GB" sz="1200" kern="1200" dirty="0" err="1">
                <a:solidFill>
                  <a:schemeClr val="tx1"/>
                </a:solidFill>
                <a:effectLst/>
                <a:latin typeface="+mn-lt"/>
                <a:ea typeface="ＭＳ Ｐゴシック" charset="-128"/>
                <a:cs typeface="ＭＳ Ｐゴシック" charset="-128"/>
              </a:rPr>
              <a:t>likert</a:t>
            </a:r>
            <a:r>
              <a:rPr lang="en-GB" sz="1200" kern="1200" dirty="0">
                <a:solidFill>
                  <a:schemeClr val="tx1"/>
                </a:solidFill>
                <a:effectLst/>
                <a:latin typeface="+mn-lt"/>
                <a:ea typeface="ＭＳ Ｐゴシック" charset="-128"/>
                <a:cs typeface="ＭＳ Ｐゴシック" charset="-128"/>
              </a:rPr>
              <a:t> scale questionnaire,  and the final questionnaire contains 25 items.</a:t>
            </a:r>
          </a:p>
          <a:p>
            <a:r>
              <a:rPr lang="en-US" sz="1200" kern="1200" dirty="0">
                <a:solidFill>
                  <a:schemeClr val="tx1"/>
                </a:solidFill>
                <a:effectLst/>
                <a:latin typeface="+mn-lt"/>
                <a:ea typeface="ＭＳ Ｐゴシック" charset="-128"/>
                <a:cs typeface="ＭＳ Ｐゴシック" charset="-128"/>
              </a:rPr>
              <a:t>Just few </a:t>
            </a:r>
            <a:r>
              <a:rPr lang="en-US" sz="1200" kern="1200" dirty="0" err="1">
                <a:solidFill>
                  <a:schemeClr val="tx1"/>
                </a:solidFill>
                <a:effectLst/>
                <a:latin typeface="+mn-lt"/>
                <a:ea typeface="ＭＳ Ｐゴシック" charset="-128"/>
                <a:cs typeface="ＭＳ Ｐゴシック" charset="-128"/>
              </a:rPr>
              <a:t>exemples</a:t>
            </a:r>
            <a:r>
              <a:rPr lang="en-US" sz="1200" kern="1200" dirty="0">
                <a:solidFill>
                  <a:schemeClr val="tx1"/>
                </a:solidFill>
                <a:effectLst/>
                <a:latin typeface="+mn-lt"/>
                <a:ea typeface="ＭＳ Ｐゴシック" charset="-128"/>
                <a:cs typeface="ＭＳ Ｐゴシック" charset="-128"/>
              </a:rPr>
              <a:t> of questions at least one per factor. You can see the French version of the item on your left and </a:t>
            </a:r>
            <a:r>
              <a:rPr lang="en-US" sz="1200" kern="1200" dirty="0" err="1">
                <a:solidFill>
                  <a:schemeClr val="tx1"/>
                </a:solidFill>
                <a:effectLst/>
                <a:latin typeface="+mn-lt"/>
                <a:ea typeface="ＭＳ Ｐゴシック" charset="-128"/>
                <a:cs typeface="ＭＳ Ｐゴシック" charset="-128"/>
              </a:rPr>
              <a:t>englih</a:t>
            </a:r>
            <a:r>
              <a:rPr lang="en-US" sz="1200" kern="1200" dirty="0">
                <a:solidFill>
                  <a:schemeClr val="tx1"/>
                </a:solidFill>
                <a:effectLst/>
                <a:latin typeface="+mn-lt"/>
                <a:ea typeface="ＭＳ Ｐゴシック" charset="-128"/>
                <a:cs typeface="ＭＳ Ｐゴシック" charset="-128"/>
              </a:rPr>
              <a:t> translation on you right.</a:t>
            </a:r>
            <a:endParaRPr lang="en-GB" sz="1200" kern="1200" dirty="0">
              <a:solidFill>
                <a:schemeClr val="tx1"/>
              </a:solidFill>
              <a:effectLst/>
              <a:latin typeface="+mn-lt"/>
              <a:ea typeface="ＭＳ Ｐゴシック" charset="-128"/>
              <a:cs typeface="ＭＳ Ｐゴシック" charset="-128"/>
            </a:endParaRPr>
          </a:p>
          <a:p>
            <a:r>
              <a:rPr lang="en-US" sz="1200" kern="1200" dirty="0">
                <a:solidFill>
                  <a:schemeClr val="tx1"/>
                </a:solidFill>
                <a:effectLst/>
                <a:latin typeface="+mn-lt"/>
                <a:ea typeface="ＭＳ Ｐゴシック" charset="-128"/>
                <a:cs typeface="ＭＳ Ｐゴシック" charset="-128"/>
              </a:rPr>
              <a:t>So for the protective behavior and the potential  subfactors…</a:t>
            </a:r>
          </a:p>
          <a:p>
            <a:endParaRPr lang="en-GB" sz="1200" kern="1200" dirty="0">
              <a:solidFill>
                <a:schemeClr val="tx1"/>
              </a:solidFill>
              <a:effectLst/>
              <a:latin typeface="+mn-lt"/>
              <a:ea typeface="ＭＳ Ｐゴシック" charset="-128"/>
              <a:cs typeface="ＭＳ Ｐゴシック" charset="-128"/>
            </a:endParaRPr>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10</a:t>
            </a:fld>
            <a:endParaRPr lang="fr-FR"/>
          </a:p>
        </p:txBody>
      </p:sp>
    </p:spTree>
    <p:extLst>
      <p:ext uri="{BB962C8B-B14F-4D97-AF65-F5344CB8AC3E}">
        <p14:creationId xmlns:p14="http://schemas.microsoft.com/office/powerpoint/2010/main" val="407756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128"/>
                <a:cs typeface="ＭＳ Ｐゴシック" charset="-128"/>
              </a:rPr>
              <a:t>Ok some results… we </a:t>
            </a:r>
            <a:r>
              <a:rPr lang="en-GB" sz="1200" kern="1200" dirty="0" err="1">
                <a:solidFill>
                  <a:schemeClr val="tx1"/>
                </a:solidFill>
                <a:effectLst/>
                <a:latin typeface="+mn-lt"/>
                <a:ea typeface="ＭＳ Ｐゴシック" charset="-128"/>
                <a:cs typeface="ＭＳ Ｐゴシック" charset="-128"/>
              </a:rPr>
              <a:t>splitted</a:t>
            </a:r>
            <a:r>
              <a:rPr lang="en-GB" sz="1200" kern="1200" dirty="0">
                <a:solidFill>
                  <a:schemeClr val="tx1"/>
                </a:solidFill>
                <a:effectLst/>
                <a:latin typeface="+mn-lt"/>
                <a:ea typeface="ＭＳ Ｐゴシック" charset="-128"/>
                <a:cs typeface="ＭＳ Ｐゴシック" charset="-128"/>
              </a:rPr>
              <a:t> randomly our sample in two equal </a:t>
            </a:r>
            <a:r>
              <a:rPr lang="en-GB" sz="1200" kern="1200" dirty="0" err="1">
                <a:solidFill>
                  <a:schemeClr val="tx1"/>
                </a:solidFill>
                <a:effectLst/>
                <a:latin typeface="+mn-lt"/>
                <a:ea typeface="ＭＳ Ｐゴシック" charset="-128"/>
                <a:cs typeface="ＭＳ Ｐゴシック" charset="-128"/>
              </a:rPr>
              <a:t>sub_samples</a:t>
            </a:r>
            <a:r>
              <a:rPr lang="en-GB" sz="1200" kern="1200" dirty="0">
                <a:solidFill>
                  <a:schemeClr val="tx1"/>
                </a:solidFill>
                <a:effectLst/>
                <a:latin typeface="+mn-lt"/>
                <a:ea typeface="ＭＳ Ｐゴシック" charset="-128"/>
                <a:cs typeface="ＭＳ Ｐゴシック" charset="-128"/>
              </a:rPr>
              <a:t>  EFA was performed on the first subsample  to investigate the model structure and dropped irrelevant items.  And with the CFA we confirmed the model. The results show that there are  5 independent factors, without surprise as factors we have perceived severity, perceived knowledge and interest in science appearing as independent factors.  However, The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is separated  in  2 independent factors:  preventive and avoidance behaviour since all the items about management behaviour were dropped.  </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11</a:t>
            </a:fld>
            <a:endParaRPr lang="fr-FR"/>
          </a:p>
        </p:txBody>
      </p:sp>
    </p:spTree>
    <p:extLst>
      <p:ext uri="{BB962C8B-B14F-4D97-AF65-F5344CB8AC3E}">
        <p14:creationId xmlns:p14="http://schemas.microsoft.com/office/powerpoint/2010/main" val="3353266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Once the model confirmed, the idea is to test the links between the tested factors (we call that structural </a:t>
            </a:r>
            <a:r>
              <a:rPr lang="en-GB" sz="1200" kern="1200" dirty="0" err="1">
                <a:solidFill>
                  <a:schemeClr val="tx1"/>
                </a:solidFill>
                <a:effectLst/>
                <a:latin typeface="+mn-lt"/>
                <a:ea typeface="ＭＳ Ｐゴシック" charset="-128"/>
                <a:cs typeface="ＭＳ Ｐゴシック" charset="-128"/>
              </a:rPr>
              <a:t>eution</a:t>
            </a:r>
            <a:r>
              <a:rPr lang="en-GB" sz="1200" kern="1200">
                <a:solidFill>
                  <a:schemeClr val="tx1"/>
                </a:solidFill>
                <a:effectLst/>
                <a:latin typeface="+mn-lt"/>
                <a:ea typeface="ＭＳ Ｐゴシック" charset="-128"/>
                <a:cs typeface="ＭＳ Ｐゴシック" charset="-128"/>
              </a:rPr>
              <a:t> modelling). </a:t>
            </a:r>
            <a:r>
              <a:rPr lang="en-GB" sz="1200" kern="1200" dirty="0">
                <a:solidFill>
                  <a:schemeClr val="tx1"/>
                </a:solidFill>
                <a:effectLst/>
                <a:latin typeface="+mn-lt"/>
                <a:ea typeface="ＭＳ Ｐゴシック" charset="-128"/>
                <a:cs typeface="ＭＳ Ｐゴシック" charset="-128"/>
              </a:rPr>
              <a:t>The time is running out I am just going to highlight just two of the results:  you can notice the positive impact of perceived knowledge on avoidance behaviour and not on preventive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That s support at least partly what Justin Dillon said yesterday about the lack of knowledge of the lay public about adopting preventive behaviour.</a:t>
            </a:r>
          </a:p>
          <a:p>
            <a:r>
              <a:rPr lang="en-GB" sz="1200" kern="1200" dirty="0">
                <a:solidFill>
                  <a:schemeClr val="tx1"/>
                </a:solidFill>
                <a:effectLst/>
                <a:latin typeface="+mn-lt"/>
                <a:ea typeface="ＭＳ Ｐゴシック" charset="-128"/>
                <a:cs typeface="ＭＳ Ｐゴシック" charset="-128"/>
              </a:rPr>
              <a:t>The second one is the significant influence of perceived severity on preventive and avoidance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12</a:t>
            </a:fld>
            <a:endParaRPr lang="fr-FR"/>
          </a:p>
        </p:txBody>
      </p:sp>
    </p:spTree>
    <p:extLst>
      <p:ext uri="{BB962C8B-B14F-4D97-AF65-F5344CB8AC3E}">
        <p14:creationId xmlns:p14="http://schemas.microsoft.com/office/powerpoint/2010/main" val="3557816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Short discussions about those specific results:</a:t>
            </a:r>
          </a:p>
          <a:p>
            <a:r>
              <a:rPr lang="en-GB" sz="1200" kern="1200" dirty="0">
                <a:solidFill>
                  <a:schemeClr val="tx1"/>
                </a:solidFill>
                <a:effectLst/>
                <a:latin typeface="+mn-lt"/>
                <a:ea typeface="ＭＳ Ｐゴシック" charset="-128"/>
                <a:cs typeface="ＭＳ Ｐゴシック" charset="-128"/>
              </a:rPr>
              <a:t>At first a kind of recommendation: If the objective is to analyse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it is going to be recommended to consider the subfactors of protective behaviour . in our case preventive and avoidance are two independent factors that we have to consider</a:t>
            </a:r>
          </a:p>
          <a:p>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The second point is about the Students or even the lay public who  perceived the information given by the government as contradictions rather than the tentativeness in Science. The </a:t>
            </a:r>
            <a:r>
              <a:rPr lang="en-GB" sz="1200" kern="1200" dirty="0" err="1">
                <a:solidFill>
                  <a:schemeClr val="tx1"/>
                </a:solidFill>
                <a:effectLst/>
                <a:latin typeface="+mn-lt"/>
                <a:ea typeface="ＭＳ Ｐゴシック" charset="-128"/>
                <a:cs typeface="ＭＳ Ｐゴシック" charset="-128"/>
              </a:rPr>
              <a:t>exemple</a:t>
            </a:r>
            <a:r>
              <a:rPr lang="en-GB" sz="1200" kern="1200" dirty="0">
                <a:solidFill>
                  <a:schemeClr val="tx1"/>
                </a:solidFill>
                <a:effectLst/>
                <a:latin typeface="+mn-lt"/>
                <a:ea typeface="ＭＳ Ｐゴシック" charset="-128"/>
                <a:cs typeface="ＭＳ Ｐゴシック" charset="-128"/>
              </a:rPr>
              <a:t> with the masks is very typical and explain probably the lack of connection between perceived knowledge and preventive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a:t>
            </a:r>
          </a:p>
          <a:p>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As we have seen in our results perceived  severity predicts preventive and avoidance behaviour.  So the question  is should biology education increase the perceived severity? I would say probably not, since the teenage population is already sensitive in terms of well being. We thing that reinforcing knowledge especially knowledge about NOS would be a better idea. But I am waiting for your opinion. I would even finish on this recent citation coming from </a:t>
            </a:r>
            <a:r>
              <a:rPr lang="en-GB" sz="1200" kern="1200" dirty="0" err="1">
                <a:solidFill>
                  <a:schemeClr val="tx1"/>
                </a:solidFill>
                <a:effectLst/>
                <a:latin typeface="+mn-lt"/>
                <a:ea typeface="ＭＳ Ｐゴシック" charset="-128"/>
                <a:cs typeface="ＭＳ Ｐゴシック" charset="-128"/>
              </a:rPr>
              <a:t>shi</a:t>
            </a:r>
            <a:r>
              <a:rPr lang="en-GB" sz="1200" kern="1200" dirty="0">
                <a:solidFill>
                  <a:schemeClr val="tx1"/>
                </a:solidFill>
                <a:effectLst/>
                <a:latin typeface="+mn-lt"/>
                <a:ea typeface="ＭＳ Ｐゴシック" charset="-128"/>
                <a:cs typeface="ＭＳ Ｐゴシック" charset="-128"/>
              </a:rPr>
              <a:t> in the journal : human nature behaviour: </a:t>
            </a:r>
            <a:r>
              <a:rPr lang="en-GB" i="1" dirty="0"/>
              <a:t>Scientific progress as reflected in reports and public debate during the COVID-19 pandemic offers vivid examples of teachable aspects of the nature of science”</a:t>
            </a:r>
            <a:endParaRPr lang="en-GB" sz="1200" kern="1200" dirty="0">
              <a:solidFill>
                <a:schemeClr val="tx1"/>
              </a:solidFill>
              <a:effectLst/>
              <a:latin typeface="+mn-lt"/>
              <a:ea typeface="ＭＳ Ｐゴシック" charset="-128"/>
              <a:cs typeface="ＭＳ Ｐゴシック" charset="-128"/>
            </a:endParaRP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13</a:t>
            </a:fld>
            <a:endParaRPr lang="fr-FR"/>
          </a:p>
        </p:txBody>
      </p:sp>
    </p:spTree>
    <p:extLst>
      <p:ext uri="{BB962C8B-B14F-4D97-AF65-F5344CB8AC3E}">
        <p14:creationId xmlns:p14="http://schemas.microsoft.com/office/powerpoint/2010/main" val="3228073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128"/>
                <a:cs typeface="ＭＳ Ｐゴシック" charset="-128"/>
              </a:rPr>
              <a:t>If you want to know more about this paper, it has been very recently published in public health journal which is full open access.</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14</a:t>
            </a:fld>
            <a:endParaRPr lang="fr-FR"/>
          </a:p>
        </p:txBody>
      </p:sp>
    </p:spTree>
    <p:extLst>
      <p:ext uri="{BB962C8B-B14F-4D97-AF65-F5344CB8AC3E}">
        <p14:creationId xmlns:p14="http://schemas.microsoft.com/office/powerpoint/2010/main" val="1305050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Some words about the context. The context is very important in any research study, I have to say this time it even more true. So the first lockdown happened in France from mid march to mid may. At the same time all the schools were closed. With few exceptions some schools welcoming children of healthcare workers.</a:t>
            </a:r>
          </a:p>
          <a:p>
            <a:r>
              <a:rPr lang="en-GB" sz="1200" kern="1200" dirty="0">
                <a:solidFill>
                  <a:schemeClr val="tx1"/>
                </a:solidFill>
                <a:effectLst/>
                <a:latin typeface="+mn-lt"/>
                <a:ea typeface="ＭＳ Ｐゴシック" charset="-128"/>
                <a:cs typeface="ＭＳ Ｐゴシック" charset="-128"/>
              </a:rPr>
              <a:t>During this period, the French government communication was sometimes reassuring and sometimes alarming, Probably the best example was about masks, not necessary in February and  mandatory In July in public places. This kind of decision was </a:t>
            </a:r>
            <a:r>
              <a:rPr lang="en-GB" sz="1200" kern="1200" dirty="0" err="1">
                <a:solidFill>
                  <a:schemeClr val="tx1"/>
                </a:solidFill>
                <a:effectLst/>
                <a:latin typeface="+mn-lt"/>
                <a:ea typeface="ＭＳ Ｐゴシック" charset="-128"/>
                <a:cs typeface="ＭＳ Ｐゴシック" charset="-128"/>
              </a:rPr>
              <a:t>usualy</a:t>
            </a:r>
            <a:r>
              <a:rPr lang="en-GB" sz="1200" kern="1200" dirty="0">
                <a:solidFill>
                  <a:schemeClr val="tx1"/>
                </a:solidFill>
                <a:effectLst/>
                <a:latin typeface="+mn-lt"/>
                <a:ea typeface="ＭＳ Ｐゴシック" charset="-128"/>
                <a:cs typeface="ＭＳ Ｐゴシック" charset="-128"/>
              </a:rPr>
              <a:t> taken without any explanation. I mean, Media Rarely highlighted how the Scientific Knowledge about covid-19 pandemic was  Open to Revision in Light of New scientific evidence. But of course the government objective was to encourage population to adopt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a:t>
            </a:r>
          </a:p>
          <a:p>
            <a:r>
              <a:rPr lang="en-GB" sz="1200" kern="1200" dirty="0">
                <a:solidFill>
                  <a:schemeClr val="tx1"/>
                </a:solidFill>
                <a:effectLst/>
                <a:latin typeface="+mn-lt"/>
                <a:ea typeface="ＭＳ Ｐゴシック" charset="-128"/>
                <a:cs typeface="ＭＳ Ｐゴシック" charset="-128"/>
              </a:rPr>
              <a:t>We have found as well in the literature that the teenage population was the most affected in terms of mental well-being due to the lockdown and about adoption of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 </a:t>
            </a:r>
          </a:p>
          <a:p>
            <a:endParaRPr lang="fr-FR" dirty="0"/>
          </a:p>
          <a:p>
            <a:endParaRPr lang="fr-FR" dirty="0"/>
          </a:p>
          <a:p>
            <a:endParaRPr lang="fr-FR" dirty="0"/>
          </a:p>
          <a:p>
            <a:endParaRPr lang="fr-FR" dirty="0"/>
          </a:p>
          <a:p>
            <a:endParaRPr lang="fr-FR" dirty="0"/>
          </a:p>
          <a:p>
            <a:r>
              <a:rPr lang="fr-FR" dirty="0"/>
              <a:t>Le 28 février, le Dr Bruce </a:t>
            </a:r>
            <a:r>
              <a:rPr lang="fr-FR" dirty="0" err="1"/>
              <a:t>Aylward</a:t>
            </a:r>
            <a:r>
              <a:rPr lang="fr-FR" dirty="0"/>
              <a:t>, qui a dirigé une mission conjointe de l'OMS et de la Chine qui est parvenue « à changer le cours de l’épidémie et à éviter des dizaines, voire des centaines de milliers de cas de Covid-19 »55, a publié un rapport qui détaille notamment les méthodes déployées en Chine dont le port de masques obligatoire</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2</a:t>
            </a:fld>
            <a:endParaRPr lang="fr-FR"/>
          </a:p>
        </p:txBody>
      </p:sp>
    </p:spTree>
    <p:extLst>
      <p:ext uri="{BB962C8B-B14F-4D97-AF65-F5344CB8AC3E}">
        <p14:creationId xmlns:p14="http://schemas.microsoft.com/office/powerpoint/2010/main" val="53191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Some words about the context. If the context is very important in any research study, I would say that in this case it is even more. So the first lockdown happened in France from mid march to mid may. At the same time all the schools were closed. With few exceptions some schools welcoming children of healthcare workers.</a:t>
            </a:r>
          </a:p>
          <a:p>
            <a:r>
              <a:rPr lang="en-GB" sz="1200" kern="1200" dirty="0">
                <a:solidFill>
                  <a:schemeClr val="tx1"/>
                </a:solidFill>
                <a:effectLst/>
                <a:latin typeface="+mn-lt"/>
                <a:ea typeface="ＭＳ Ｐゴシック" charset="-128"/>
                <a:cs typeface="ＭＳ Ｐゴシック" charset="-128"/>
              </a:rPr>
              <a:t>During this period, the French government communication was sometimes reassuring and sometimes alarming, probably the best example was about masks, not necessary in February and  mandatory In July in public places, without or very rarely explanation why such decisions. Media Rarely highlighted how the Scientific Knowledge about covid-19 pandemic was  Open to Revision in Light of New evidence. Of course the government objective was to encourage population to adopt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a:t>
            </a:r>
          </a:p>
          <a:p>
            <a:r>
              <a:rPr lang="en-GB" sz="1200" kern="1200" dirty="0">
                <a:solidFill>
                  <a:schemeClr val="tx1"/>
                </a:solidFill>
                <a:effectLst/>
                <a:latin typeface="+mn-lt"/>
                <a:ea typeface="ＭＳ Ｐゴシック" charset="-128"/>
                <a:cs typeface="ＭＳ Ｐゴシック" charset="-128"/>
              </a:rPr>
              <a:t>We have found as well in the literature that the teenage population was the most affected in terms of mental well-being du to the lockdown and about adoption of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 </a:t>
            </a:r>
          </a:p>
          <a:p>
            <a:endParaRPr lang="fr-FR" dirty="0"/>
          </a:p>
          <a:p>
            <a:endParaRPr lang="fr-FR" dirty="0"/>
          </a:p>
          <a:p>
            <a:endParaRPr lang="fr-FR" dirty="0"/>
          </a:p>
          <a:p>
            <a:endParaRPr lang="fr-FR" dirty="0"/>
          </a:p>
          <a:p>
            <a:endParaRPr lang="fr-FR" dirty="0"/>
          </a:p>
          <a:p>
            <a:r>
              <a:rPr lang="fr-FR" dirty="0"/>
              <a:t>Le 28 février, le Dr Bruce </a:t>
            </a:r>
            <a:r>
              <a:rPr lang="fr-FR" dirty="0" err="1"/>
              <a:t>Aylward</a:t>
            </a:r>
            <a:r>
              <a:rPr lang="fr-FR" dirty="0"/>
              <a:t>, qui a dirigé une mission conjointe de l'OMS et de la Chine qui est parvenue « à changer le cours de l’épidémie et à éviter des dizaines, voire des centaines de milliers de cas de Covid-19 »55, a publié un rapport qui détaille notamment les méthodes déployées en Chine dont le port de masques obligatoire</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3</a:t>
            </a:fld>
            <a:endParaRPr lang="fr-FR"/>
          </a:p>
        </p:txBody>
      </p:sp>
    </p:spTree>
    <p:extLst>
      <p:ext uri="{BB962C8B-B14F-4D97-AF65-F5344CB8AC3E}">
        <p14:creationId xmlns:p14="http://schemas.microsoft.com/office/powerpoint/2010/main" val="8876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Some words about the context. If the context is very important in any research study, I would say that in this case it is even more. So the first lockdown happened in France from mid march to mid may. At the same time all the schools were closed. With few exceptions some schools welcoming children of healthcare workers.</a:t>
            </a:r>
          </a:p>
          <a:p>
            <a:r>
              <a:rPr lang="en-GB" sz="1200" kern="1200" dirty="0">
                <a:solidFill>
                  <a:schemeClr val="tx1"/>
                </a:solidFill>
                <a:effectLst/>
                <a:latin typeface="+mn-lt"/>
                <a:ea typeface="ＭＳ Ｐゴシック" charset="-128"/>
                <a:cs typeface="ＭＳ Ｐゴシック" charset="-128"/>
              </a:rPr>
              <a:t>During this period, the French government communication was sometimes reassuring and sometimes alarming, probably the best example was about masks, not necessary in February and  mandatory In July in public places, without or very rarely explanation why such decisions. Media Rarely highlighted how the Scientific Knowledge about covid-19 pandemic was  Open to Revision in Light of New evidence. Of course the government objective was to encourage population to adopt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a:t>
            </a:r>
          </a:p>
          <a:p>
            <a:r>
              <a:rPr lang="en-GB" sz="1200" kern="1200" dirty="0">
                <a:solidFill>
                  <a:schemeClr val="tx1"/>
                </a:solidFill>
                <a:effectLst/>
                <a:latin typeface="+mn-lt"/>
                <a:ea typeface="ＭＳ Ｐゴシック" charset="-128"/>
                <a:cs typeface="ＭＳ Ｐゴシック" charset="-128"/>
              </a:rPr>
              <a:t>We have found as well in the literature that the teenage population was the most affected in terms of mental well-being du to the lockdown and about adoption of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 </a:t>
            </a:r>
          </a:p>
          <a:p>
            <a:endParaRPr lang="fr-FR" dirty="0"/>
          </a:p>
          <a:p>
            <a:endParaRPr lang="fr-FR" dirty="0"/>
          </a:p>
          <a:p>
            <a:endParaRPr lang="fr-FR" dirty="0"/>
          </a:p>
          <a:p>
            <a:endParaRPr lang="fr-FR" dirty="0"/>
          </a:p>
          <a:p>
            <a:endParaRPr lang="fr-FR" dirty="0"/>
          </a:p>
          <a:p>
            <a:r>
              <a:rPr lang="fr-FR" dirty="0"/>
              <a:t>Le 28 février, le Dr Bruce </a:t>
            </a:r>
            <a:r>
              <a:rPr lang="fr-FR" dirty="0" err="1"/>
              <a:t>Aylward</a:t>
            </a:r>
            <a:r>
              <a:rPr lang="fr-FR" dirty="0"/>
              <a:t>, qui a dirigé une mission conjointe de l'OMS et de la Chine qui est parvenue « à changer le cours de l’épidémie et à éviter des dizaines, voire des centaines de milliers de cas de Covid-19 »55, a publié un rapport qui détaille notamment les méthodes déployées en Chine dont le port de masques obligatoire</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4</a:t>
            </a:fld>
            <a:endParaRPr lang="fr-FR"/>
          </a:p>
        </p:txBody>
      </p:sp>
    </p:spTree>
    <p:extLst>
      <p:ext uri="{BB962C8B-B14F-4D97-AF65-F5344CB8AC3E}">
        <p14:creationId xmlns:p14="http://schemas.microsoft.com/office/powerpoint/2010/main" val="3936006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b="1" kern="1200" dirty="0">
                <a:solidFill>
                  <a:schemeClr val="tx1"/>
                </a:solidFill>
                <a:effectLst/>
                <a:latin typeface="+mn-lt"/>
                <a:ea typeface="ＭＳ Ｐゴシック" charset="-128"/>
                <a:cs typeface="ＭＳ Ｐゴシック" charset="-128"/>
              </a:rPr>
              <a:t>So as science educators and science </a:t>
            </a:r>
            <a:r>
              <a:rPr lang="en-GB" sz="1200" b="1" kern="1200" dirty="0" err="1">
                <a:solidFill>
                  <a:schemeClr val="tx1"/>
                </a:solidFill>
                <a:effectLst/>
                <a:latin typeface="+mn-lt"/>
                <a:ea typeface="ＭＳ Ｐゴシック" charset="-128"/>
                <a:cs typeface="ＭＳ Ｐゴシック" charset="-128"/>
              </a:rPr>
              <a:t>eduction</a:t>
            </a:r>
            <a:r>
              <a:rPr lang="en-GB" sz="1200" b="1" kern="1200" dirty="0">
                <a:solidFill>
                  <a:schemeClr val="tx1"/>
                </a:solidFill>
                <a:effectLst/>
                <a:latin typeface="+mn-lt"/>
                <a:ea typeface="ＭＳ Ｐゴシック" charset="-128"/>
                <a:cs typeface="ＭＳ Ｐゴシック" charset="-128"/>
              </a:rPr>
              <a:t> researchers; with my colleagues, we wanted to contribute in </a:t>
            </a:r>
            <a:r>
              <a:rPr lang="en-GB" sz="1200" b="1" kern="1200" dirty="0" err="1">
                <a:solidFill>
                  <a:schemeClr val="tx1"/>
                </a:solidFill>
                <a:effectLst/>
                <a:latin typeface="+mn-lt"/>
                <a:ea typeface="ＭＳ Ｐゴシック" charset="-128"/>
                <a:cs typeface="ＭＳ Ｐゴシック" charset="-128"/>
              </a:rPr>
              <a:t>understing</a:t>
            </a:r>
            <a:r>
              <a:rPr lang="en-GB" sz="1200" b="1" kern="1200" dirty="0">
                <a:solidFill>
                  <a:schemeClr val="tx1"/>
                </a:solidFill>
                <a:effectLst/>
                <a:latin typeface="+mn-lt"/>
                <a:ea typeface="ＭＳ Ｐゴシック" charset="-128"/>
                <a:cs typeface="ＭＳ Ｐゴシック" charset="-128"/>
              </a:rPr>
              <a:t> how we can help young students to adopt protective </a:t>
            </a:r>
            <a:r>
              <a:rPr lang="en-GB" sz="1200" b="1" kern="1200" dirty="0" err="1">
                <a:solidFill>
                  <a:schemeClr val="tx1"/>
                </a:solidFill>
                <a:effectLst/>
                <a:latin typeface="+mn-lt"/>
                <a:ea typeface="ＭＳ Ｐゴシック" charset="-128"/>
                <a:cs typeface="ＭＳ Ｐゴシック" charset="-128"/>
              </a:rPr>
              <a:t>behavior</a:t>
            </a:r>
            <a:r>
              <a:rPr lang="en-GB" sz="1200" b="1" kern="1200" dirty="0">
                <a:solidFill>
                  <a:schemeClr val="tx1"/>
                </a:solidFill>
                <a:effectLst/>
                <a:latin typeface="+mn-lt"/>
                <a:ea typeface="ＭＳ Ｐゴシック" charset="-128"/>
                <a:cs typeface="ＭＳ Ｐゴシック" charset="-128"/>
              </a:rPr>
              <a:t>. That is why  the </a:t>
            </a:r>
            <a:r>
              <a:rPr lang="en-GB" sz="1200" kern="1200" dirty="0">
                <a:solidFill>
                  <a:schemeClr val="tx1"/>
                </a:solidFill>
                <a:effectLst/>
                <a:latin typeface="+mn-lt"/>
                <a:ea typeface="ＭＳ Ｐゴシック" charset="-128"/>
                <a:cs typeface="ＭＳ Ｐゴシック" charset="-128"/>
              </a:rPr>
              <a:t>main objective of this  is to understand a bit more some predictors which can be important in the adoption of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Based on the literature we found some good candidates as predictors:  the perceived knowledge, the perceived severity and interest in science.  </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5</a:t>
            </a:fld>
            <a:endParaRPr lang="fr-FR"/>
          </a:p>
        </p:txBody>
      </p:sp>
    </p:spTree>
    <p:extLst>
      <p:ext uri="{BB962C8B-B14F-4D97-AF65-F5344CB8AC3E}">
        <p14:creationId xmlns:p14="http://schemas.microsoft.com/office/powerpoint/2010/main" val="297776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So, what is protective behaviour, Jorgensen defines protective behaviour as 3 types :</a:t>
            </a:r>
          </a:p>
          <a:p>
            <a:pPr lvl="0"/>
            <a:r>
              <a:rPr lang="en-US" sz="1200" kern="1200" dirty="0">
                <a:solidFill>
                  <a:schemeClr val="tx1"/>
                </a:solidFill>
                <a:effectLst/>
                <a:latin typeface="+mn-lt"/>
                <a:ea typeface="ＭＳ Ｐゴシック" charset="-128"/>
                <a:cs typeface="ＭＳ Ｐゴシック" charset="-128"/>
              </a:rPr>
              <a:t>Preventive behavior: broadly in the hygiene dimension (e.g., handwashing, wearing masks)</a:t>
            </a:r>
            <a:endParaRPr lang="en-GB" sz="1200" kern="1200" dirty="0">
              <a:solidFill>
                <a:schemeClr val="tx1"/>
              </a:solidFill>
              <a:effectLst/>
              <a:latin typeface="+mn-lt"/>
              <a:ea typeface="ＭＳ Ｐゴシック" charset="-128"/>
              <a:cs typeface="ＭＳ Ｐゴシック" charset="-128"/>
            </a:endParaRPr>
          </a:p>
          <a:p>
            <a:pPr lvl="0"/>
            <a:r>
              <a:rPr lang="en-US" sz="1200" kern="1200" dirty="0">
                <a:solidFill>
                  <a:schemeClr val="tx1"/>
                </a:solidFill>
                <a:effectLst/>
                <a:latin typeface="+mn-lt"/>
                <a:ea typeface="ＭＳ Ｐゴシック" charset="-128"/>
                <a:cs typeface="ＭＳ Ｐゴシック" charset="-128"/>
              </a:rPr>
              <a:t>Avoidance behavior: referring to social distancing (e.g., stay at home, avoid crowded places)</a:t>
            </a:r>
            <a:endParaRPr lang="en-GB" sz="1200" kern="1200" dirty="0">
              <a:solidFill>
                <a:schemeClr val="tx1"/>
              </a:solidFill>
              <a:effectLst/>
              <a:latin typeface="+mn-lt"/>
              <a:ea typeface="ＭＳ Ｐゴシック" charset="-128"/>
              <a:cs typeface="ＭＳ Ｐゴシック" charset="-128"/>
            </a:endParaRPr>
          </a:p>
          <a:p>
            <a:pPr lvl="0"/>
            <a:r>
              <a:rPr lang="en-US" sz="1200" kern="1200" dirty="0">
                <a:solidFill>
                  <a:schemeClr val="tx1"/>
                </a:solidFill>
                <a:effectLst/>
                <a:latin typeface="+mn-lt"/>
                <a:ea typeface="ＭＳ Ｐゴシック" charset="-128"/>
                <a:cs typeface="ＭＳ Ｐゴシック" charset="-128"/>
              </a:rPr>
              <a:t>management behavior: such as taking medication or monitoring heath</a:t>
            </a:r>
            <a:endParaRPr lang="en-GB" sz="1200" kern="1200" dirty="0">
              <a:solidFill>
                <a:schemeClr val="tx1"/>
              </a:solidFill>
              <a:effectLst/>
              <a:latin typeface="+mn-lt"/>
              <a:ea typeface="ＭＳ Ｐゴシック" charset="-128"/>
              <a:cs typeface="ＭＳ Ｐゴシック" charset="-128"/>
            </a:endParaRPr>
          </a:p>
          <a:p>
            <a:r>
              <a:rPr lang="en-GB" sz="1200" kern="1200" dirty="0">
                <a:solidFill>
                  <a:schemeClr val="tx1"/>
                </a:solidFill>
                <a:effectLst/>
                <a:latin typeface="+mn-lt"/>
                <a:ea typeface="ＭＳ Ｐゴシック" charset="-128"/>
                <a:cs typeface="ＭＳ Ｐゴシック" charset="-128"/>
              </a:rPr>
              <a:t>However such multidimensional approach of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has been rarely identified in the literature. In most of the papers we have read  the protective behaviour was investigated as unique dimension, I mean without distinction between preventive, avoidance and management behaviour. </a:t>
            </a:r>
          </a:p>
          <a:p>
            <a:r>
              <a:rPr lang="en-GB" sz="1200" kern="1200" dirty="0">
                <a:solidFill>
                  <a:schemeClr val="tx1"/>
                </a:solidFill>
                <a:effectLst/>
                <a:latin typeface="+mn-lt"/>
                <a:ea typeface="ＭＳ Ｐゴシック" charset="-128"/>
                <a:cs typeface="ＭＳ Ｐゴシック" charset="-128"/>
              </a:rPr>
              <a:t>So, One potential predictor could be the science interest, which reflects the cognitive potential of a student for achievement in the science field. Why making the hypothesis that science interest may influence protective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It is because we know  from the literature that science interest may impact science engagement, knowledge and even decision making skills.</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6</a:t>
            </a:fld>
            <a:endParaRPr lang="fr-FR"/>
          </a:p>
        </p:txBody>
      </p:sp>
    </p:spTree>
    <p:extLst>
      <p:ext uri="{BB962C8B-B14F-4D97-AF65-F5344CB8AC3E}">
        <p14:creationId xmlns:p14="http://schemas.microsoft.com/office/powerpoint/2010/main" val="280102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b="1" kern="1200" dirty="0">
                <a:solidFill>
                  <a:schemeClr val="tx1"/>
                </a:solidFill>
                <a:effectLst/>
                <a:latin typeface="+mn-lt"/>
                <a:ea typeface="ＭＳ Ｐゴシック" charset="-128"/>
                <a:cs typeface="ＭＳ Ｐゴシック" charset="-128"/>
              </a:rPr>
              <a:t>Another potential candidate impacting protective </a:t>
            </a:r>
            <a:r>
              <a:rPr lang="en-GB" sz="1200" b="1" kern="1200" dirty="0" err="1">
                <a:solidFill>
                  <a:schemeClr val="tx1"/>
                </a:solidFill>
                <a:effectLst/>
                <a:latin typeface="+mn-lt"/>
                <a:ea typeface="ＭＳ Ｐゴシック" charset="-128"/>
                <a:cs typeface="ＭＳ Ｐゴシック" charset="-128"/>
              </a:rPr>
              <a:t>beahvior</a:t>
            </a:r>
            <a:r>
              <a:rPr lang="en-GB" sz="1200" b="1" kern="1200" dirty="0">
                <a:solidFill>
                  <a:schemeClr val="tx1"/>
                </a:solidFill>
                <a:effectLst/>
                <a:latin typeface="+mn-lt"/>
                <a:ea typeface="ＭＳ Ｐゴシック" charset="-128"/>
                <a:cs typeface="ＭＳ Ｐゴシック" charset="-128"/>
              </a:rPr>
              <a:t> is the Perceived severity</a:t>
            </a:r>
            <a:r>
              <a:rPr lang="en-GB" sz="1200" kern="1200" dirty="0">
                <a:solidFill>
                  <a:schemeClr val="tx1"/>
                </a:solidFill>
                <a:effectLst/>
                <a:latin typeface="+mn-lt"/>
                <a:ea typeface="ＭＳ Ｐゴシック" charset="-128"/>
                <a:cs typeface="ＭＳ Ｐゴシック" charset="-128"/>
              </a:rPr>
              <a:t>. </a:t>
            </a:r>
            <a:r>
              <a:rPr lang="en-GB" sz="1200" b="1" kern="1200" dirty="0">
                <a:solidFill>
                  <a:schemeClr val="tx1"/>
                </a:solidFill>
                <a:effectLst/>
                <a:latin typeface="+mn-lt"/>
                <a:ea typeface="ＭＳ Ｐゴシック" charset="-128"/>
                <a:cs typeface="ＭＳ Ｐゴシック" charset="-128"/>
              </a:rPr>
              <a:t>the Perceived severity</a:t>
            </a:r>
            <a:r>
              <a:rPr lang="en-GB" sz="1200" kern="1200" dirty="0">
                <a:solidFill>
                  <a:schemeClr val="tx1"/>
                </a:solidFill>
                <a:effectLst/>
                <a:latin typeface="+mn-lt"/>
                <a:ea typeface="ＭＳ Ｐゴシック" charset="-128"/>
                <a:cs typeface="ＭＳ Ｐゴシック" charset="-128"/>
              </a:rPr>
              <a:t> is the perception of the negative consequences an individual associates with Covid-19. It seems to be one of the most Important predictors especially considering avoidance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like staying at home</a:t>
            </a:r>
          </a:p>
          <a:p>
            <a:r>
              <a:rPr lang="en-GB" sz="1200" b="1" kern="1200" dirty="0">
                <a:solidFill>
                  <a:schemeClr val="tx1"/>
                </a:solidFill>
                <a:effectLst/>
                <a:latin typeface="+mn-lt"/>
                <a:ea typeface="ＭＳ Ｐゴシック" charset="-128"/>
                <a:cs typeface="ＭＳ Ｐゴシック" charset="-128"/>
              </a:rPr>
              <a:t>Perceived Knowledge</a:t>
            </a:r>
            <a:endParaRPr lang="en-GB" sz="1200" kern="1200" dirty="0">
              <a:solidFill>
                <a:schemeClr val="tx1"/>
              </a:solidFill>
              <a:effectLst/>
              <a:latin typeface="+mn-lt"/>
              <a:ea typeface="ＭＳ Ｐゴシック" charset="-128"/>
              <a:cs typeface="ＭＳ Ｐゴシック" charset="-128"/>
            </a:endParaRPr>
          </a:p>
          <a:p>
            <a:r>
              <a:rPr lang="en-GB" sz="1200" kern="1200" dirty="0">
                <a:solidFill>
                  <a:schemeClr val="tx1"/>
                </a:solidFill>
                <a:effectLst/>
                <a:latin typeface="+mn-lt"/>
                <a:ea typeface="ＭＳ Ｐゴシック" charset="-128"/>
                <a:cs typeface="ＭＳ Ｐゴシック" charset="-128"/>
              </a:rPr>
              <a:t>The last candidate is the perceived knowledge . It is  the self-assessment or feeling of knowing. Previous studies have shown how it can be an important predictor for vaccine intention ( </a:t>
            </a:r>
            <a:r>
              <a:rPr lang="en-GB" sz="1200" kern="1200" dirty="0" err="1">
                <a:solidFill>
                  <a:schemeClr val="tx1"/>
                </a:solidFill>
                <a:effectLst/>
                <a:latin typeface="+mn-lt"/>
                <a:ea typeface="ＭＳ Ｐゴシック" charset="-128"/>
                <a:cs typeface="ＭＳ Ｐゴシック" charset="-128"/>
              </a:rPr>
              <a:t>wihich</a:t>
            </a:r>
            <a:r>
              <a:rPr lang="en-GB" sz="1200" kern="1200" dirty="0">
                <a:solidFill>
                  <a:schemeClr val="tx1"/>
                </a:solidFill>
                <a:effectLst/>
                <a:latin typeface="+mn-lt"/>
                <a:ea typeface="ＭＳ Ｐゴシック" charset="-128"/>
                <a:cs typeface="ＭＳ Ｐゴシック" charset="-128"/>
              </a:rPr>
              <a:t> is a preventive </a:t>
            </a:r>
            <a:r>
              <a:rPr lang="en-GB" sz="1200" kern="1200" dirty="0" err="1">
                <a:solidFill>
                  <a:schemeClr val="tx1"/>
                </a:solidFill>
                <a:effectLst/>
                <a:latin typeface="+mn-lt"/>
                <a:ea typeface="ＭＳ Ｐゴシック" charset="-128"/>
                <a:cs typeface="ＭＳ Ｐゴシック" charset="-128"/>
              </a:rPr>
              <a:t>behavior</a:t>
            </a:r>
            <a:r>
              <a:rPr lang="en-GB" sz="1200" kern="1200" dirty="0">
                <a:solidFill>
                  <a:schemeClr val="tx1"/>
                </a:solidFill>
                <a:effectLst/>
                <a:latin typeface="+mn-lt"/>
                <a:ea typeface="ＭＳ Ｐゴシック" charset="-128"/>
                <a:cs typeface="ＭＳ Ｐゴシック" charset="-128"/>
              </a:rPr>
              <a:t>) and perception of severity.</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7</a:t>
            </a:fld>
            <a:endParaRPr lang="fr-FR"/>
          </a:p>
        </p:txBody>
      </p:sp>
    </p:spTree>
    <p:extLst>
      <p:ext uri="{BB962C8B-B14F-4D97-AF65-F5344CB8AC3E}">
        <p14:creationId xmlns:p14="http://schemas.microsoft.com/office/powerpoint/2010/main" val="2194303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Based on this literature review and context, we can formulate 2 main research questions:</a:t>
            </a:r>
          </a:p>
          <a:p>
            <a:r>
              <a:rPr lang="en-US" sz="1200" kern="1200" dirty="0">
                <a:solidFill>
                  <a:schemeClr val="tx1"/>
                </a:solidFill>
                <a:effectLst/>
                <a:latin typeface="+mn-lt"/>
                <a:ea typeface="ＭＳ Ｐゴシック" charset="-128"/>
                <a:cs typeface="ＭＳ Ｐゴシック" charset="-128"/>
              </a:rPr>
              <a:t>1 – To what extent 1-factor model of  protective behavior fits with our sample of French secondary school students? Or is there any subfactors?</a:t>
            </a:r>
            <a:endParaRPr lang="en-GB" sz="1200" kern="1200" dirty="0">
              <a:solidFill>
                <a:schemeClr val="tx1"/>
              </a:solidFill>
              <a:effectLst/>
              <a:latin typeface="+mn-lt"/>
              <a:ea typeface="ＭＳ Ｐゴシック" charset="-128"/>
              <a:cs typeface="ＭＳ Ｐゴシック" charset="-128"/>
            </a:endParaRPr>
          </a:p>
          <a:p>
            <a:r>
              <a:rPr lang="en-US" sz="1200" kern="1200" dirty="0">
                <a:solidFill>
                  <a:schemeClr val="tx1"/>
                </a:solidFill>
                <a:effectLst/>
                <a:latin typeface="+mn-lt"/>
                <a:ea typeface="ＭＳ Ｐゴシック" charset="-128"/>
                <a:cs typeface="ＭＳ Ｐゴシック" charset="-128"/>
              </a:rPr>
              <a:t>2 – What are the interrelations between perceived knowledge, perceived severity, interest in science and protective behavior, and including the impact of some demographic variables?</a:t>
            </a:r>
            <a:endParaRPr lang="en-GB" sz="1200" kern="1200" dirty="0">
              <a:solidFill>
                <a:schemeClr val="tx1"/>
              </a:solidFill>
              <a:effectLst/>
              <a:latin typeface="+mn-lt"/>
              <a:ea typeface="ＭＳ Ｐゴシック" charset="-128"/>
              <a:cs typeface="ＭＳ Ｐゴシック" charset="-128"/>
            </a:endParaRPr>
          </a:p>
          <a:p>
            <a:r>
              <a:rPr lang="en-GB" sz="1200" kern="1200" dirty="0">
                <a:solidFill>
                  <a:schemeClr val="tx1"/>
                </a:solidFill>
                <a:effectLst/>
                <a:latin typeface="+mn-lt"/>
                <a:ea typeface="ＭＳ Ｐゴシック" charset="-128"/>
                <a:cs typeface="ＭＳ Ｐゴシック" charset="-128"/>
              </a:rPr>
              <a:t>Every relationship tested is formulated with an hypothesis….. for instance, The severity perception of COVID-19 would be positively predicted by perceived knowledge about COVID-19  for H1.</a:t>
            </a:r>
          </a:p>
          <a:p>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Or H2: Protective </a:t>
            </a:r>
            <a:r>
              <a:rPr lang="en-GB" sz="1200" kern="1200" dirty="0" err="1">
                <a:solidFill>
                  <a:schemeClr val="tx1"/>
                </a:solidFill>
                <a:effectLst/>
                <a:latin typeface="+mn-lt"/>
                <a:ea typeface="ＭＳ Ｐゴシック" charset="-128"/>
                <a:cs typeface="ＭＳ Ｐゴシック" charset="-128"/>
              </a:rPr>
              <a:t>behaviorswould</a:t>
            </a:r>
            <a:r>
              <a:rPr lang="en-GB" sz="1200" kern="1200" dirty="0">
                <a:solidFill>
                  <a:schemeClr val="tx1"/>
                </a:solidFill>
                <a:effectLst/>
                <a:latin typeface="+mn-lt"/>
                <a:ea typeface="ＭＳ Ｐゴシック" charset="-128"/>
                <a:cs typeface="ＭＳ Ｐゴシック" charset="-128"/>
              </a:rPr>
              <a:t> be positively predicted by perceived knowledge about COVID-19</a:t>
            </a:r>
          </a:p>
          <a:p>
            <a:r>
              <a:rPr lang="en-GB" sz="1200" kern="1200" dirty="0">
                <a:solidFill>
                  <a:schemeClr val="tx1"/>
                </a:solidFill>
                <a:effectLst/>
                <a:latin typeface="+mn-lt"/>
                <a:ea typeface="ＭＳ Ｐゴシック" charset="-128"/>
                <a:cs typeface="ＭＳ Ｐゴシック" charset="-128"/>
              </a:rPr>
              <a:t> </a:t>
            </a:r>
          </a:p>
          <a:p>
            <a:r>
              <a:rPr lang="en-GB" sz="1200" kern="1200" dirty="0">
                <a:solidFill>
                  <a:schemeClr val="tx1"/>
                </a:solidFill>
                <a:effectLst/>
                <a:latin typeface="+mn-lt"/>
                <a:ea typeface="ＭＳ Ｐゴシック" charset="-128"/>
                <a:cs typeface="ＭＳ Ｐゴシック" charset="-128"/>
              </a:rPr>
              <a:t>Since I have only fifteen minutes I am going to discuss just some of them. </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8</a:t>
            </a:fld>
            <a:endParaRPr lang="fr-FR"/>
          </a:p>
        </p:txBody>
      </p:sp>
    </p:spTree>
    <p:extLst>
      <p:ext uri="{BB962C8B-B14F-4D97-AF65-F5344CB8AC3E}">
        <p14:creationId xmlns:p14="http://schemas.microsoft.com/office/powerpoint/2010/main" val="3763856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200" kern="1200" dirty="0">
                <a:solidFill>
                  <a:schemeClr val="tx1"/>
                </a:solidFill>
                <a:effectLst/>
                <a:latin typeface="+mn-lt"/>
                <a:ea typeface="ＭＳ Ｐゴシック" charset="-128"/>
                <a:cs typeface="ＭＳ Ｐゴシック" charset="-128"/>
              </a:rPr>
              <a:t>Let’s have a quickly talk about the methodology:</a:t>
            </a:r>
          </a:p>
          <a:p>
            <a:r>
              <a:rPr lang="en-GB" sz="1200" kern="1200" dirty="0">
                <a:solidFill>
                  <a:schemeClr val="tx1"/>
                </a:solidFill>
                <a:effectLst/>
                <a:latin typeface="+mn-lt"/>
                <a:ea typeface="ＭＳ Ｐゴシック" charset="-128"/>
                <a:cs typeface="ＭＳ Ｐゴシック" charset="-128"/>
              </a:rPr>
              <a:t>we collected data from a sample composed by almost seven hundred secondary school students. The data were collected based on an </a:t>
            </a:r>
            <a:r>
              <a:rPr lang="en-GB" sz="1200" kern="1200" dirty="0" err="1">
                <a:solidFill>
                  <a:schemeClr val="tx1"/>
                </a:solidFill>
                <a:effectLst/>
                <a:latin typeface="+mn-lt"/>
                <a:ea typeface="ＭＳ Ｐゴシック" charset="-128"/>
                <a:cs typeface="ＭＳ Ｐゴシック" charset="-128"/>
              </a:rPr>
              <a:t>oline</a:t>
            </a:r>
            <a:r>
              <a:rPr lang="en-GB" sz="1200" kern="1200" dirty="0">
                <a:solidFill>
                  <a:schemeClr val="tx1"/>
                </a:solidFill>
                <a:effectLst/>
                <a:latin typeface="+mn-lt"/>
                <a:ea typeface="ＭＳ Ｐゴシック" charset="-128"/>
                <a:cs typeface="ＭＳ Ｐゴシック" charset="-128"/>
              </a:rPr>
              <a:t> questionnaire between mid-may to mid-</a:t>
            </a:r>
            <a:r>
              <a:rPr lang="en-GB" sz="1200" kern="1200" dirty="0" err="1">
                <a:solidFill>
                  <a:schemeClr val="tx1"/>
                </a:solidFill>
                <a:effectLst/>
                <a:latin typeface="+mn-lt"/>
                <a:ea typeface="ＭＳ Ｐゴシック" charset="-128"/>
                <a:cs typeface="ＭＳ Ｐゴシック" charset="-128"/>
              </a:rPr>
              <a:t>june</a:t>
            </a:r>
            <a:r>
              <a:rPr lang="en-GB" sz="1200" kern="1200" dirty="0">
                <a:solidFill>
                  <a:schemeClr val="tx1"/>
                </a:solidFill>
                <a:effectLst/>
                <a:latin typeface="+mn-lt"/>
                <a:ea typeface="ＭＳ Ｐゴシック" charset="-128"/>
                <a:cs typeface="ＭＳ Ｐゴシック" charset="-128"/>
              </a:rPr>
              <a:t> 2020. We sampled in the region of Marseille.</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9</a:t>
            </a:fld>
            <a:endParaRPr lang="fr-FR"/>
          </a:p>
        </p:txBody>
      </p:sp>
    </p:spTree>
    <p:extLst>
      <p:ext uri="{BB962C8B-B14F-4D97-AF65-F5344CB8AC3E}">
        <p14:creationId xmlns:p14="http://schemas.microsoft.com/office/powerpoint/2010/main" val="2546222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3451" y="756047"/>
            <a:ext cx="3430821" cy="1175955"/>
          </a:xfrm>
          <a:prstGeom prst="rect">
            <a:avLst/>
          </a:prstGeom>
        </p:spPr>
      </p:pic>
      <p:sp>
        <p:nvSpPr>
          <p:cNvPr id="5" name="Rectangle 4"/>
          <p:cNvSpPr/>
          <p:nvPr userDrawn="1"/>
        </p:nvSpPr>
        <p:spPr>
          <a:xfrm>
            <a:off x="317500" y="61913"/>
            <a:ext cx="15319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1762343"/>
            <a:ext cx="7772400" cy="2184110"/>
          </a:xfrm>
          <a:prstGeom prst="rect">
            <a:avLst/>
          </a:prstGeom>
        </p:spPr>
        <p:txBody>
          <a:bodyPr anchor="ctr"/>
          <a:lstStyle>
            <a:lvl1pPr algn="ctr">
              <a:defRPr sz="4000">
                <a:solidFill>
                  <a:srgbClr val="252E44"/>
                </a:solidFill>
              </a:defRPr>
            </a:lvl1pPr>
          </a:lstStyle>
          <a:p>
            <a:r>
              <a:rPr lang="fr-FR"/>
              <a:t>Modifiez le style du titre</a:t>
            </a:r>
            <a:endParaRPr lang="fr-FR" dirty="0"/>
          </a:p>
        </p:txBody>
      </p:sp>
      <p:sp>
        <p:nvSpPr>
          <p:cNvPr id="3" name="Sous-titre 2"/>
          <p:cNvSpPr>
            <a:spLocks noGrp="1"/>
          </p:cNvSpPr>
          <p:nvPr>
            <p:ph type="subTitle" idx="1"/>
          </p:nvPr>
        </p:nvSpPr>
        <p:spPr>
          <a:xfrm>
            <a:off x="1371600" y="3946453"/>
            <a:ext cx="6400800" cy="5652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cxnSp>
        <p:nvCxnSpPr>
          <p:cNvPr id="13" name="Connecteur droit 12"/>
          <p:cNvCxnSpPr>
            <a:stCxn id="2" idx="1"/>
          </p:cNvCxnSpPr>
          <p:nvPr userDrawn="1"/>
        </p:nvCxnSpPr>
        <p:spPr>
          <a:xfrm flipH="1" flipV="1">
            <a:off x="2"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1"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1" name="Rectangle 10"/>
          <p:cNvSpPr/>
          <p:nvPr userDrawn="1"/>
        </p:nvSpPr>
        <p:spPr>
          <a:xfrm>
            <a:off x="7612062" y="1"/>
            <a:ext cx="1531938" cy="4822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1" y="516014"/>
            <a:ext cx="3008313" cy="871538"/>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3575050" y="516014"/>
            <a:ext cx="5111750" cy="438983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457201" y="1387552"/>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‹N°›</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‹N°›</a:t>
            </a:fld>
            <a:endParaRPr lang="fr-FR" dirty="0"/>
          </a:p>
        </p:txBody>
      </p:sp>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 name="Titre 14"/>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‹N°›</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586979"/>
            <a:ext cx="6019800" cy="43886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0" name="Titre vertical 19"/>
          <p:cNvSpPr>
            <a:spLocks noGrp="1"/>
          </p:cNvSpPr>
          <p:nvPr>
            <p:ph type="title" orient="vert"/>
          </p:nvPr>
        </p:nvSpPr>
        <p:spPr>
          <a:xfrm>
            <a:off x="6647415" y="586979"/>
            <a:ext cx="1827843" cy="4388644"/>
          </a:xfrm>
        </p:spPr>
        <p:txBody>
          <a:bodyPr vert="eaVert"/>
          <a:lstStyle/>
          <a:p>
            <a:r>
              <a:rPr lang="fr-FR"/>
              <a:t>Modifiez le style du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‹N°›</a:t>
            </a:fld>
            <a:endParaRPr lang="fr-FR" dirty="0"/>
          </a:p>
        </p:txBody>
      </p:sp>
      <p:cxnSp>
        <p:nvCxnSpPr>
          <p:cNvPr id="7" name="Connecteur droit 6"/>
          <p:cNvCxnSpPr/>
          <p:nvPr userDrawn="1"/>
        </p:nvCxnSpPr>
        <p:spPr>
          <a:xfrm flipV="1">
            <a:off x="8391525" y="337153"/>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35338" y="1009651"/>
            <a:ext cx="2339340" cy="801837"/>
          </a:xfrm>
          <a:prstGeom prst="rect">
            <a:avLst/>
          </a:prstGeom>
        </p:spPr>
      </p:pic>
      <p:sp>
        <p:nvSpPr>
          <p:cNvPr id="4" name="Espace réservé du pied de page 3"/>
          <p:cNvSpPr txBox="1">
            <a:spLocks noGrp="1"/>
          </p:cNvSpPr>
          <p:nvPr/>
        </p:nvSpPr>
        <p:spPr bwMode="auto">
          <a:xfrm>
            <a:off x="3335338" y="869157"/>
            <a:ext cx="4119562" cy="360760"/>
          </a:xfrm>
          <a:prstGeom prst="rect">
            <a:avLst/>
          </a:prstGeom>
          <a:noFill/>
          <a:ln>
            <a:noFill/>
          </a:ln>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a:solidFill>
                  <a:srgbClr val="FFFFFF"/>
                </a:solidFill>
                <a:latin typeface="Verdana" charset="0"/>
                <a:cs typeface="Arial" charset="0"/>
              </a:rPr>
              <a:t>TITRE DE LA PRÉSENTATION</a:t>
            </a:r>
          </a:p>
          <a:p>
            <a:pPr eaLnBrk="1" hangingPunct="1">
              <a:defRPr/>
            </a:pPr>
            <a:r>
              <a:rPr lang="fr-FR" sz="1000" b="1">
                <a:solidFill>
                  <a:srgbClr val="FFFFFF"/>
                </a:solidFill>
                <a:latin typeface="Verdana" charset="0"/>
                <a:cs typeface="Arial" charset="0"/>
              </a:rPr>
              <a:t>&gt; TITRE DE LA PARTIE</a:t>
            </a:r>
          </a:p>
        </p:txBody>
      </p:sp>
      <p:cxnSp>
        <p:nvCxnSpPr>
          <p:cNvPr id="5" name="Connecteur droit 4"/>
          <p:cNvCxnSpPr/>
          <p:nvPr userDrawn="1"/>
        </p:nvCxnSpPr>
        <p:spPr>
          <a:xfrm flipH="1">
            <a:off x="0" y="2850356"/>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317500" y="61913"/>
            <a:ext cx="15827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3087144"/>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2" name="Titre 1"/>
          <p:cNvSpPr>
            <a:spLocks noGrp="1"/>
          </p:cNvSpPr>
          <p:nvPr>
            <p:ph type="title"/>
          </p:nvPr>
        </p:nvSpPr>
        <p:spPr>
          <a:xfrm>
            <a:off x="722313" y="2179746"/>
            <a:ext cx="7772400" cy="1354970"/>
          </a:xfrm>
          <a:prstGeom prst="rect">
            <a:avLst/>
          </a:prstGeom>
        </p:spPr>
        <p:txBody>
          <a:bodyPr>
            <a:normAutofit/>
          </a:bodyPr>
          <a:lstStyle>
            <a:lvl1pPr algn="ctr">
              <a:defRPr sz="4000" b="1" cap="none"/>
            </a:lvl1pPr>
          </a:lstStyle>
          <a:p>
            <a:r>
              <a:rPr lang="fr-FR"/>
              <a:t>Modifiez le style du titre</a:t>
            </a:r>
            <a:endParaRPr lang="fr-FR" dirty="0"/>
          </a:p>
        </p:txBody>
      </p:sp>
      <p:sp>
        <p:nvSpPr>
          <p:cNvPr id="8" name="Espace réservé du pied de page 14"/>
          <p:cNvSpPr>
            <a:spLocks noGrp="1"/>
          </p:cNvSpPr>
          <p:nvPr>
            <p:ph type="ftr" sz="quarter" idx="10"/>
          </p:nvPr>
        </p:nvSpPr>
        <p:spPr>
          <a:xfrm>
            <a:off x="1738314" y="127398"/>
            <a:ext cx="5667375" cy="301228"/>
          </a:xfrm>
        </p:spPr>
        <p:txBody>
          <a:bodyPr/>
          <a:lstStyle>
            <a:lvl1pPr algn="ctr">
              <a:defRPr/>
            </a:lvl1pPr>
          </a:lstStyle>
          <a:p>
            <a:pPr>
              <a:defRPr/>
            </a:pP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‹N°›</a:t>
            </a:fld>
            <a:endParaRPr lang="fr-FR" dirty="0"/>
          </a:p>
        </p:txBody>
      </p:sp>
      <p:sp>
        <p:nvSpPr>
          <p:cNvPr id="12" name="Rectangle 11"/>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‹N°›</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3" name="Titre 12"/>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‹N°›</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‹N°›</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1" y="1200151"/>
            <a:ext cx="3741969" cy="3394472"/>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1" y="1200151"/>
            <a:ext cx="3741969" cy="3394472"/>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Titre 15"/>
          <p:cNvSpPr>
            <a:spLocks noGrp="1"/>
          </p:cNvSpPr>
          <p:nvPr>
            <p:ph type="title"/>
          </p:nvPr>
        </p:nvSpPr>
        <p:spPr/>
        <p:txBody>
          <a:bodyPr/>
          <a:lstStyle/>
          <a:p>
            <a:r>
              <a:rPr lang="fr-FR"/>
              <a:t>Modifiez le style du titre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‹N°›</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151335"/>
            <a:ext cx="4040188"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1631156"/>
            <a:ext cx="4040188"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4645026" y="1151335"/>
            <a:ext cx="4041775"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6" y="1631156"/>
            <a:ext cx="4041775"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Titre 20"/>
          <p:cNvSpPr>
            <a:spLocks noGrp="1"/>
          </p:cNvSpPr>
          <p:nvPr>
            <p:ph type="title"/>
          </p:nvPr>
        </p:nvSpPr>
        <p:spPr/>
        <p:txBody>
          <a:bodyPr/>
          <a:lstStyle/>
          <a:p>
            <a:r>
              <a:rPr lang="fr-FR"/>
              <a:t>Modifiez le style du titre</a:t>
            </a:r>
          </a:p>
        </p:txBody>
      </p:sp>
      <p:sp>
        <p:nvSpPr>
          <p:cNvPr id="7" name="Espace réservé du pied de page 11"/>
          <p:cNvSpPr>
            <a:spLocks noGrp="1"/>
          </p:cNvSpPr>
          <p:nvPr>
            <p:ph type="ftr" sz="quarter" idx="10"/>
          </p:nvPr>
        </p:nvSpPr>
        <p:spPr/>
        <p:txBody>
          <a:bodyPr/>
          <a:lstStyle>
            <a:lvl1pPr>
              <a:defRPr/>
            </a:lvl1pPr>
          </a:lstStyle>
          <a:p>
            <a:pPr>
              <a:defRPr/>
            </a:pPr>
            <a:endParaRPr lang="fr-FR" dirty="0"/>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‹N°›</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‹N°›</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endParaRPr lang="fr-FR" dirty="0"/>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‹N°›</a:t>
            </a:fld>
            <a:endParaRPr lang="fr-FR" dirty="0"/>
          </a:p>
        </p:txBody>
      </p:sp>
      <p:sp>
        <p:nvSpPr>
          <p:cNvPr id="4" name="Rectangle 3"/>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57200" y="109245"/>
            <a:ext cx="1013715" cy="347463"/>
          </a:xfrm>
          <a:prstGeom prst="rect">
            <a:avLst/>
          </a:prstGeom>
        </p:spPr>
      </p:pic>
      <p:grpSp>
        <p:nvGrpSpPr>
          <p:cNvPr id="22" name="Group 9"/>
          <p:cNvGrpSpPr>
            <a:grpSpLocks/>
          </p:cNvGrpSpPr>
          <p:nvPr/>
        </p:nvGrpSpPr>
        <p:grpSpPr bwMode="auto">
          <a:xfrm rot="5400000">
            <a:off x="-1550350" y="2271396"/>
            <a:ext cx="4436475" cy="1007314"/>
            <a:chOff x="3353" y="7829"/>
            <a:chExt cx="5198" cy="1180"/>
          </a:xfrm>
          <a:solidFill>
            <a:srgbClr val="E7E8E8"/>
          </a:solidFill>
        </p:grpSpPr>
        <p:sp>
          <p:nvSpPr>
            <p:cNvPr id="23"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24"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062046" y="1200151"/>
            <a:ext cx="7624753" cy="33944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pied de page 11"/>
          <p:cNvSpPr>
            <a:spLocks noGrp="1"/>
          </p:cNvSpPr>
          <p:nvPr>
            <p:ph type="ftr" sz="quarter" idx="3"/>
          </p:nvPr>
        </p:nvSpPr>
        <p:spPr>
          <a:xfrm>
            <a:off x="1691266" y="128587"/>
            <a:ext cx="6664768" cy="301229"/>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50000"/>
                  </a:schemeClr>
                </a:solidFill>
                <a:latin typeface="Verdana"/>
                <a:cs typeface="Verdana"/>
              </a:defRPr>
            </a:lvl1pPr>
          </a:lstStyle>
          <a:p>
            <a:pPr>
              <a:defRPr/>
            </a:pPr>
            <a:endParaRPr lang="fr-FR" dirty="0"/>
          </a:p>
        </p:txBody>
      </p:sp>
      <p:sp>
        <p:nvSpPr>
          <p:cNvPr id="5" name="Ellipse 4"/>
          <p:cNvSpPr>
            <a:spLocks/>
          </p:cNvSpPr>
          <p:nvPr/>
        </p:nvSpPr>
        <p:spPr>
          <a:xfrm>
            <a:off x="8479987" y="178317"/>
            <a:ext cx="214824" cy="216000"/>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3" name="Espace réservé du numéro de diapositive 12"/>
          <p:cNvSpPr>
            <a:spLocks noGrp="1"/>
          </p:cNvSpPr>
          <p:nvPr>
            <p:ph type="sldNum" sz="quarter" idx="4"/>
          </p:nvPr>
        </p:nvSpPr>
        <p:spPr>
          <a:xfrm>
            <a:off x="8356034" y="225029"/>
            <a:ext cx="454025" cy="10596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‹N°›</a:t>
            </a:fld>
            <a:endParaRPr lang="fr-FR" dirty="0"/>
          </a:p>
        </p:txBody>
      </p:sp>
      <p:cxnSp>
        <p:nvCxnSpPr>
          <p:cNvPr id="9" name="Connecteur droit 8"/>
          <p:cNvCxnSpPr/>
          <p:nvPr/>
        </p:nvCxnSpPr>
        <p:spPr>
          <a:xfrm flipV="1">
            <a:off x="8583045" y="0"/>
            <a:ext cx="0" cy="195263"/>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608037"/>
            <a:ext cx="8229600" cy="482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712805"/>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Lst>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remy.castera@univ-amu.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sz="3200" dirty="0"/>
              <a:t>COVID-19 protective </a:t>
            </a:r>
            <a:r>
              <a:rPr lang="en-GB" sz="3200" dirty="0" err="1"/>
              <a:t>behavior</a:t>
            </a:r>
            <a:r>
              <a:rPr lang="en-GB" sz="3200" dirty="0"/>
              <a:t> among French high school students</a:t>
            </a:r>
            <a:endParaRPr lang="fr-FR" sz="3200" dirty="0"/>
          </a:p>
        </p:txBody>
      </p:sp>
      <p:sp>
        <p:nvSpPr>
          <p:cNvPr id="3" name="Sous-titre 2"/>
          <p:cNvSpPr>
            <a:spLocks noGrp="1"/>
          </p:cNvSpPr>
          <p:nvPr>
            <p:ph type="subTitle" idx="1"/>
          </p:nvPr>
        </p:nvSpPr>
        <p:spPr>
          <a:xfrm>
            <a:off x="1371600" y="3946453"/>
            <a:ext cx="6400800" cy="1037027"/>
          </a:xfrm>
        </p:spPr>
        <p:txBody>
          <a:bodyPr/>
          <a:lstStyle/>
          <a:p>
            <a:r>
              <a:rPr lang="fr-FR" dirty="0"/>
              <a:t>Jérémy </a:t>
            </a:r>
            <a:r>
              <a:rPr lang="fr-FR" dirty="0" err="1"/>
              <a:t>Castéra</a:t>
            </a:r>
            <a:r>
              <a:rPr lang="fr-FR" dirty="0"/>
              <a:t>, Magali </a:t>
            </a:r>
            <a:r>
              <a:rPr lang="fr-FR" dirty="0" err="1"/>
              <a:t>Coupaud</a:t>
            </a:r>
            <a:r>
              <a:rPr lang="fr-FR" dirty="0"/>
              <a:t>, Claire </a:t>
            </a:r>
            <a:r>
              <a:rPr lang="fr-FR" dirty="0" err="1"/>
              <a:t>Coiffard</a:t>
            </a:r>
            <a:r>
              <a:rPr lang="fr-FR" dirty="0"/>
              <a:t> Marre, Corine Jegou, Hélène </a:t>
            </a:r>
            <a:r>
              <a:rPr lang="fr-FR" dirty="0" err="1"/>
              <a:t>Cheneval</a:t>
            </a:r>
            <a:r>
              <a:rPr lang="fr-FR" dirty="0"/>
              <a:t>-Armand, Alice </a:t>
            </a:r>
            <a:r>
              <a:rPr lang="fr-FR" dirty="0" err="1"/>
              <a:t>Delserieys</a:t>
            </a:r>
            <a:r>
              <a:rPr lang="fr-FR" dirty="0"/>
              <a:t> </a:t>
            </a:r>
            <a:r>
              <a:rPr lang="fr-FR" dirty="0" err="1"/>
              <a:t>Pedregosa</a:t>
            </a:r>
            <a:r>
              <a:rPr lang="fr-FR" dirty="0"/>
              <a:t>.</a:t>
            </a:r>
          </a:p>
          <a:p>
            <a:r>
              <a:rPr lang="fr-FR" dirty="0"/>
              <a:t>ADEF, Aix-Marseille </a:t>
            </a:r>
            <a:r>
              <a:rPr lang="fr-FR" dirty="0" err="1"/>
              <a:t>University</a:t>
            </a:r>
            <a:r>
              <a:rPr lang="fr-FR" dirty="0"/>
              <a:t>.</a:t>
            </a:r>
          </a:p>
          <a:p>
            <a:endParaRPr lang="fr-FR" dirty="0"/>
          </a:p>
          <a:p>
            <a:r>
              <a:rPr lang="fr-FR" dirty="0"/>
              <a:t>Contact : </a:t>
            </a:r>
            <a:r>
              <a:rPr lang="fr-FR" dirty="0">
                <a:hlinkClick r:id="rId3"/>
              </a:rPr>
              <a:t>jeremy.castera@univ-amu.fr</a:t>
            </a:r>
            <a:endParaRPr lang="fr-FR" dirty="0"/>
          </a:p>
        </p:txBody>
      </p:sp>
      <p:sp>
        <p:nvSpPr>
          <p:cNvPr id="4" name="Espace réservé du numéro de diapositive 3"/>
          <p:cNvSpPr>
            <a:spLocks noGrp="1"/>
          </p:cNvSpPr>
          <p:nvPr>
            <p:ph type="sldNum" sz="quarter" idx="4294967295"/>
          </p:nvPr>
        </p:nvSpPr>
        <p:spPr>
          <a:xfrm>
            <a:off x="8356034" y="225029"/>
            <a:ext cx="454025" cy="105965"/>
          </a:xfrm>
        </p:spPr>
        <p:txBody>
          <a:bodyPr/>
          <a:lstStyle/>
          <a:p>
            <a:pPr>
              <a:defRPr/>
            </a:pPr>
            <a:fld id="{FFD1EE9B-3B4B-FA4C-A80D-5BB5E5798D7C}" type="slidenum">
              <a:rPr lang="fr-FR" smtClean="0"/>
              <a:pPr>
                <a:defRPr/>
              </a:pPr>
              <a:t>1</a:t>
            </a:fld>
            <a:endParaRPr lang="fr-FR"/>
          </a:p>
        </p:txBody>
      </p:sp>
      <p:pic>
        <p:nvPicPr>
          <p:cNvPr id="1026" name="Picture 2" descr="Actualités &amp; agenda - Université Claude Bernard Lyon 1">
            <a:extLst>
              <a:ext uri="{FF2B5EF4-FFF2-40B4-BE49-F238E27FC236}">
                <a16:creationId xmlns:a16="http://schemas.microsoft.com/office/drawing/2014/main" id="{C301EE6D-DA6C-4CF1-A7E7-9460A95F10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8288" y="4149899"/>
            <a:ext cx="1505712" cy="993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633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BADD08F-E963-4D60-ABF1-76FCCD5C79EC}"/>
              </a:ext>
            </a:extLst>
          </p:cNvPr>
          <p:cNvSpPr>
            <a:spLocks noGrp="1"/>
          </p:cNvSpPr>
          <p:nvPr>
            <p:ph idx="1"/>
          </p:nvPr>
        </p:nvSpPr>
        <p:spPr>
          <a:xfrm>
            <a:off x="730635" y="1090240"/>
            <a:ext cx="7624753" cy="3394472"/>
          </a:xfrm>
        </p:spPr>
        <p:txBody>
          <a:bodyPr/>
          <a:lstStyle/>
          <a:p>
            <a:r>
              <a:rPr lang="en-US" b="1" dirty="0"/>
              <a:t>Instruments </a:t>
            </a:r>
            <a:endParaRPr lang="en-GB" b="1" dirty="0"/>
          </a:p>
          <a:p>
            <a:r>
              <a:rPr lang="en-US" dirty="0"/>
              <a:t>Perceived knowledge, perceived severity, and protective behavior (Yang </a:t>
            </a:r>
            <a:r>
              <a:rPr lang="en-US" i="1" dirty="0"/>
              <a:t>et al. </a:t>
            </a:r>
            <a:r>
              <a:rPr lang="en-US" dirty="0"/>
              <a:t>2020) </a:t>
            </a:r>
          </a:p>
          <a:p>
            <a:r>
              <a:rPr lang="en-US" dirty="0"/>
              <a:t>Interest in science (PISA, 2015). </a:t>
            </a:r>
            <a:endParaRPr lang="en-GB" dirty="0"/>
          </a:p>
          <a:p>
            <a:endParaRPr lang="en-GB" dirty="0"/>
          </a:p>
          <a:p>
            <a:endParaRPr lang="en-GB" dirty="0"/>
          </a:p>
        </p:txBody>
      </p:sp>
      <p:sp>
        <p:nvSpPr>
          <p:cNvPr id="3" name="Titre 2">
            <a:extLst>
              <a:ext uri="{FF2B5EF4-FFF2-40B4-BE49-F238E27FC236}">
                <a16:creationId xmlns:a16="http://schemas.microsoft.com/office/drawing/2014/main" id="{5F2F8C32-19D8-4382-9939-BA43FA19935C}"/>
              </a:ext>
            </a:extLst>
          </p:cNvPr>
          <p:cNvSpPr>
            <a:spLocks noGrp="1"/>
          </p:cNvSpPr>
          <p:nvPr>
            <p:ph type="title"/>
          </p:nvPr>
        </p:nvSpPr>
        <p:spPr/>
        <p:txBody>
          <a:bodyPr/>
          <a:lstStyle/>
          <a:p>
            <a:r>
              <a:rPr lang="fr-FR" dirty="0" err="1"/>
              <a:t>Methodology</a:t>
            </a:r>
            <a:endParaRPr lang="en-GB" dirty="0"/>
          </a:p>
        </p:txBody>
      </p:sp>
      <p:sp>
        <p:nvSpPr>
          <p:cNvPr id="4" name="Espace réservé du pied de page 3">
            <a:extLst>
              <a:ext uri="{FF2B5EF4-FFF2-40B4-BE49-F238E27FC236}">
                <a16:creationId xmlns:a16="http://schemas.microsoft.com/office/drawing/2014/main" id="{C7E1893C-530A-4058-A09E-C0ED94FB384A}"/>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C1C883AE-2996-43FC-AADD-EF24E1E58EE6}"/>
              </a:ext>
            </a:extLst>
          </p:cNvPr>
          <p:cNvSpPr>
            <a:spLocks noGrp="1"/>
          </p:cNvSpPr>
          <p:nvPr>
            <p:ph type="sldNum" sz="quarter" idx="11"/>
          </p:nvPr>
        </p:nvSpPr>
        <p:spPr/>
        <p:txBody>
          <a:bodyPr/>
          <a:lstStyle/>
          <a:p>
            <a:pPr>
              <a:defRPr/>
            </a:pPr>
            <a:fld id="{1105F73E-D302-7A49-9D49-5CFFB39DEAD8}" type="slidenum">
              <a:rPr lang="fr-FR" smtClean="0"/>
              <a:pPr>
                <a:defRPr/>
              </a:pPr>
              <a:t>10</a:t>
            </a:fld>
            <a:endParaRPr lang="fr-FR" dirty="0"/>
          </a:p>
        </p:txBody>
      </p:sp>
      <p:sp>
        <p:nvSpPr>
          <p:cNvPr id="8" name="Rectangle 1">
            <a:extLst>
              <a:ext uri="{FF2B5EF4-FFF2-40B4-BE49-F238E27FC236}">
                <a16:creationId xmlns:a16="http://schemas.microsoft.com/office/drawing/2014/main" id="{BD2FE32C-E2A4-4F3A-B394-C4A394C492A0}"/>
              </a:ext>
            </a:extLst>
          </p:cNvPr>
          <p:cNvSpPr>
            <a:spLocks noChangeArrowheads="1"/>
          </p:cNvSpPr>
          <p:nvPr/>
        </p:nvSpPr>
        <p:spPr bwMode="auto">
          <a:xfrm>
            <a:off x="5439918" y="1758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2">
            <a:extLst>
              <a:ext uri="{FF2B5EF4-FFF2-40B4-BE49-F238E27FC236}">
                <a16:creationId xmlns:a16="http://schemas.microsoft.com/office/drawing/2014/main" id="{8B525206-AD54-43D5-B58A-CE6FCB44C96D}"/>
              </a:ext>
            </a:extLst>
          </p:cNvPr>
          <p:cNvSpPr>
            <a:spLocks noChangeArrowheads="1"/>
          </p:cNvSpPr>
          <p:nvPr/>
        </p:nvSpPr>
        <p:spPr bwMode="auto">
          <a:xfrm>
            <a:off x="5439918" y="162452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2" name="Tableau 11">
            <a:extLst>
              <a:ext uri="{FF2B5EF4-FFF2-40B4-BE49-F238E27FC236}">
                <a16:creationId xmlns:a16="http://schemas.microsoft.com/office/drawing/2014/main" id="{57BD3844-A2AA-42A4-9C42-8B716137D1CD}"/>
              </a:ext>
            </a:extLst>
          </p:cNvPr>
          <p:cNvGraphicFramePr>
            <a:graphicFrameLocks noGrp="1"/>
          </p:cNvGraphicFramePr>
          <p:nvPr>
            <p:extLst>
              <p:ext uri="{D42A27DB-BD31-4B8C-83A1-F6EECF244321}">
                <p14:modId xmlns:p14="http://schemas.microsoft.com/office/powerpoint/2010/main" val="3951436901"/>
              </p:ext>
            </p:extLst>
          </p:nvPr>
        </p:nvGraphicFramePr>
        <p:xfrm>
          <a:off x="4856467" y="2137270"/>
          <a:ext cx="4224327" cy="563258"/>
        </p:xfrm>
        <a:graphic>
          <a:graphicData uri="http://schemas.openxmlformats.org/drawingml/2006/table">
            <a:tbl>
              <a:tblPr firstRow="1" firstCol="1" bandRow="1">
                <a:tableStyleId>{5C22544A-7EE6-4342-B048-85BDC9FD1C3A}</a:tableStyleId>
              </a:tblPr>
              <a:tblGrid>
                <a:gridCol w="2093786">
                  <a:extLst>
                    <a:ext uri="{9D8B030D-6E8A-4147-A177-3AD203B41FA5}">
                      <a16:colId xmlns:a16="http://schemas.microsoft.com/office/drawing/2014/main" val="1770135307"/>
                    </a:ext>
                  </a:extLst>
                </a:gridCol>
                <a:gridCol w="2130541">
                  <a:extLst>
                    <a:ext uri="{9D8B030D-6E8A-4147-A177-3AD203B41FA5}">
                      <a16:colId xmlns:a16="http://schemas.microsoft.com/office/drawing/2014/main" val="1290652666"/>
                    </a:ext>
                  </a:extLst>
                </a:gridCol>
              </a:tblGrid>
              <a:tr h="167261">
                <a:tc gridSpan="2">
                  <a:txBody>
                    <a:bodyPr/>
                    <a:lstStyle/>
                    <a:p>
                      <a:pPr algn="ctr">
                        <a:lnSpc>
                          <a:spcPct val="107000"/>
                        </a:lnSpc>
                        <a:spcAft>
                          <a:spcPts val="0"/>
                        </a:spcAft>
                      </a:pPr>
                      <a:r>
                        <a:rPr lang="fr-FR" sz="1100" dirty="0" err="1">
                          <a:effectLst/>
                          <a:latin typeface="Arial" panose="020B0604020202020204" pitchFamily="34" charset="0"/>
                          <a:cs typeface="Arial" panose="020B0604020202020204" pitchFamily="34" charset="0"/>
                        </a:rPr>
                        <a:t>Preventive</a:t>
                      </a:r>
                      <a:r>
                        <a:rPr lang="fr-FR" sz="1100" dirty="0">
                          <a:effectLst/>
                          <a:latin typeface="Arial" panose="020B0604020202020204" pitchFamily="34" charset="0"/>
                          <a:cs typeface="Arial" panose="020B0604020202020204" pitchFamily="34" charset="0"/>
                        </a:rPr>
                        <a:t> </a:t>
                      </a:r>
                      <a:r>
                        <a:rPr lang="fr-FR" sz="1100" dirty="0" err="1">
                          <a:effectLst/>
                          <a:latin typeface="Arial" panose="020B0604020202020204" pitchFamily="34" charset="0"/>
                          <a:cs typeface="Arial" panose="020B0604020202020204" pitchFamily="34" charset="0"/>
                        </a:rPr>
                        <a:t>behavior</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586728568"/>
                  </a:ext>
                </a:extLst>
              </a:tr>
              <a:tr h="395997">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050" dirty="0">
                          <a:effectLst/>
                          <a:latin typeface="Arial" panose="020B0604020202020204" pitchFamily="34" charset="0"/>
                          <a:ea typeface="Calibri" panose="020F0502020204030204" pitchFamily="34" charset="0"/>
                          <a:cs typeface="Arial" panose="020B0604020202020204" pitchFamily="34" charset="0"/>
                        </a:rPr>
                        <a:t>Je </a:t>
                      </a:r>
                      <a:r>
                        <a:rPr lang="en-GB" sz="1050" dirty="0" err="1">
                          <a:effectLst/>
                          <a:latin typeface="Arial" panose="020B0604020202020204" pitchFamily="34" charset="0"/>
                          <a:ea typeface="Calibri" panose="020F0502020204030204" pitchFamily="34" charset="0"/>
                          <a:cs typeface="Arial" panose="020B0604020202020204" pitchFamily="34" charset="0"/>
                        </a:rPr>
                        <a:t>porte</a:t>
                      </a:r>
                      <a:r>
                        <a:rPr lang="en-GB" sz="1050" dirty="0">
                          <a:effectLst/>
                          <a:latin typeface="Arial" panose="020B0604020202020204" pitchFamily="34" charset="0"/>
                          <a:ea typeface="Calibri" panose="020F0502020204030204" pitchFamily="34" charset="0"/>
                          <a:cs typeface="Arial" panose="020B0604020202020204" pitchFamily="34" charset="0"/>
                        </a:rPr>
                        <a:t> un masque</a:t>
                      </a:r>
                    </a:p>
                    <a:p>
                      <a:pPr>
                        <a:lnSpc>
                          <a:spcPct val="107000"/>
                        </a:lnSpc>
                        <a:spcAft>
                          <a:spcPts val="0"/>
                        </a:spcAft>
                      </a:pP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I wear a face mask.</a:t>
                      </a:r>
                      <a:endParaRPr lang="en-GB" sz="105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11123557"/>
                  </a:ext>
                </a:extLst>
              </a:tr>
            </a:tbl>
          </a:graphicData>
        </a:graphic>
      </p:graphicFrame>
      <p:graphicFrame>
        <p:nvGraphicFramePr>
          <p:cNvPr id="13" name="Tableau 12">
            <a:extLst>
              <a:ext uri="{FF2B5EF4-FFF2-40B4-BE49-F238E27FC236}">
                <a16:creationId xmlns:a16="http://schemas.microsoft.com/office/drawing/2014/main" id="{9327E2BC-EAA1-4172-9EFD-F423E8FE0148}"/>
              </a:ext>
            </a:extLst>
          </p:cNvPr>
          <p:cNvGraphicFramePr>
            <a:graphicFrameLocks noGrp="1"/>
          </p:cNvGraphicFramePr>
          <p:nvPr>
            <p:extLst>
              <p:ext uri="{D42A27DB-BD31-4B8C-83A1-F6EECF244321}">
                <p14:modId xmlns:p14="http://schemas.microsoft.com/office/powerpoint/2010/main" val="1039228400"/>
              </p:ext>
            </p:extLst>
          </p:nvPr>
        </p:nvGraphicFramePr>
        <p:xfrm>
          <a:off x="222493" y="2138245"/>
          <a:ext cx="4603909" cy="562283"/>
        </p:xfrm>
        <a:graphic>
          <a:graphicData uri="http://schemas.openxmlformats.org/drawingml/2006/table">
            <a:tbl>
              <a:tblPr firstRow="1" firstCol="1" bandRow="1">
                <a:tableStyleId>{5C22544A-7EE6-4342-B048-85BDC9FD1C3A}</a:tableStyleId>
              </a:tblPr>
              <a:tblGrid>
                <a:gridCol w="2267755">
                  <a:extLst>
                    <a:ext uri="{9D8B030D-6E8A-4147-A177-3AD203B41FA5}">
                      <a16:colId xmlns:a16="http://schemas.microsoft.com/office/drawing/2014/main" val="2348273647"/>
                    </a:ext>
                  </a:extLst>
                </a:gridCol>
                <a:gridCol w="2336154">
                  <a:extLst>
                    <a:ext uri="{9D8B030D-6E8A-4147-A177-3AD203B41FA5}">
                      <a16:colId xmlns:a16="http://schemas.microsoft.com/office/drawing/2014/main" val="3879592443"/>
                    </a:ext>
                  </a:extLst>
                </a:gridCol>
              </a:tblGrid>
              <a:tr h="131587">
                <a:tc gridSpan="2">
                  <a:txBody>
                    <a:bodyPr/>
                    <a:lstStyle/>
                    <a:p>
                      <a:pPr algn="ctr">
                        <a:lnSpc>
                          <a:spcPct val="107000"/>
                        </a:lnSpc>
                        <a:spcAft>
                          <a:spcPts val="0"/>
                        </a:spcAft>
                      </a:pPr>
                      <a:r>
                        <a:rPr lang="fr-FR" sz="1100" dirty="0" err="1">
                          <a:effectLst/>
                          <a:latin typeface="Arial" panose="020B0604020202020204" pitchFamily="34" charset="0"/>
                          <a:cs typeface="Arial" panose="020B0604020202020204" pitchFamily="34" charset="0"/>
                        </a:rPr>
                        <a:t>Avoidance</a:t>
                      </a:r>
                      <a:r>
                        <a:rPr lang="fr-FR" sz="1100" dirty="0">
                          <a:effectLst/>
                          <a:latin typeface="Arial" panose="020B0604020202020204" pitchFamily="34" charset="0"/>
                          <a:cs typeface="Arial" panose="020B0604020202020204" pitchFamily="34" charset="0"/>
                        </a:rPr>
                        <a:t> </a:t>
                      </a:r>
                      <a:r>
                        <a:rPr lang="fr-FR" sz="1100" dirty="0" err="1">
                          <a:effectLst/>
                          <a:latin typeface="Arial" panose="020B0604020202020204" pitchFamily="34" charset="0"/>
                          <a:cs typeface="Arial" panose="020B0604020202020204" pitchFamily="34" charset="0"/>
                        </a:rPr>
                        <a:t>behavior</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2813028198"/>
                  </a:ext>
                </a:extLst>
              </a:tr>
              <a:tr h="395913">
                <a:tc>
                  <a:txBody>
                    <a:bodyPr/>
                    <a:lstStyle/>
                    <a:p>
                      <a:pPr algn="ctr">
                        <a:lnSpc>
                          <a:spcPct val="107000"/>
                        </a:lnSpc>
                        <a:spcAft>
                          <a:spcPts val="0"/>
                        </a:spcAft>
                      </a:pPr>
                      <a:r>
                        <a:rPr lang="fr-FR" sz="1100" dirty="0">
                          <a:effectLst/>
                          <a:latin typeface="Arial" panose="020B0604020202020204" pitchFamily="34" charset="0"/>
                          <a:ea typeface="Calibri" panose="020F0502020204030204" pitchFamily="34" charset="0"/>
                          <a:cs typeface="Arial" panose="020B0604020202020204" pitchFamily="34" charset="0"/>
                        </a:rPr>
                        <a:t>Je reste à la maison autant que possible</a:t>
                      </a:r>
                    </a:p>
                  </a:txBody>
                  <a:tcPr marL="68580" marR="68580" marT="0" marB="0" anchor="b"/>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I stay at home as much as possible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256435"/>
                  </a:ext>
                </a:extLst>
              </a:tr>
            </a:tbl>
          </a:graphicData>
        </a:graphic>
      </p:graphicFrame>
      <p:graphicFrame>
        <p:nvGraphicFramePr>
          <p:cNvPr id="14" name="Tableau 13">
            <a:extLst>
              <a:ext uri="{FF2B5EF4-FFF2-40B4-BE49-F238E27FC236}">
                <a16:creationId xmlns:a16="http://schemas.microsoft.com/office/drawing/2014/main" id="{837AD305-6F92-4DB7-8707-105450E9880E}"/>
              </a:ext>
            </a:extLst>
          </p:cNvPr>
          <p:cNvGraphicFramePr>
            <a:graphicFrameLocks noGrp="1"/>
          </p:cNvGraphicFramePr>
          <p:nvPr>
            <p:extLst>
              <p:ext uri="{D42A27DB-BD31-4B8C-83A1-F6EECF244321}">
                <p14:modId xmlns:p14="http://schemas.microsoft.com/office/powerpoint/2010/main" val="2860842740"/>
              </p:ext>
            </p:extLst>
          </p:nvPr>
        </p:nvGraphicFramePr>
        <p:xfrm>
          <a:off x="283025" y="4243348"/>
          <a:ext cx="4603908" cy="691515"/>
        </p:xfrm>
        <a:graphic>
          <a:graphicData uri="http://schemas.openxmlformats.org/drawingml/2006/table">
            <a:tbl>
              <a:tblPr firstRow="1" firstCol="1" bandRow="1">
                <a:tableStyleId>{5C22544A-7EE6-4342-B048-85BDC9FD1C3A}</a:tableStyleId>
              </a:tblPr>
              <a:tblGrid>
                <a:gridCol w="2257268">
                  <a:extLst>
                    <a:ext uri="{9D8B030D-6E8A-4147-A177-3AD203B41FA5}">
                      <a16:colId xmlns:a16="http://schemas.microsoft.com/office/drawing/2014/main" val="3808367289"/>
                    </a:ext>
                  </a:extLst>
                </a:gridCol>
                <a:gridCol w="2346640">
                  <a:extLst>
                    <a:ext uri="{9D8B030D-6E8A-4147-A177-3AD203B41FA5}">
                      <a16:colId xmlns:a16="http://schemas.microsoft.com/office/drawing/2014/main" val="570965570"/>
                    </a:ext>
                  </a:extLst>
                </a:gridCol>
              </a:tblGrid>
              <a:tr h="0">
                <a:tc gridSpan="2">
                  <a:txBody>
                    <a:bodyPr/>
                    <a:lstStyle/>
                    <a:p>
                      <a:pPr algn="ctr">
                        <a:lnSpc>
                          <a:spcPct val="107000"/>
                        </a:lnSpc>
                        <a:spcAft>
                          <a:spcPts val="0"/>
                        </a:spcAft>
                      </a:pPr>
                      <a:r>
                        <a:rPr lang="fr-FR" sz="1100" dirty="0" err="1">
                          <a:effectLst/>
                          <a:latin typeface="Arial" panose="020B0604020202020204" pitchFamily="34" charset="0"/>
                          <a:cs typeface="Arial" panose="020B0604020202020204" pitchFamily="34" charset="0"/>
                        </a:rPr>
                        <a:t>Perceived</a:t>
                      </a:r>
                      <a:r>
                        <a:rPr lang="fr-FR" sz="1100" dirty="0">
                          <a:effectLst/>
                          <a:latin typeface="Arial" panose="020B0604020202020204" pitchFamily="34" charset="0"/>
                          <a:cs typeface="Arial" panose="020B0604020202020204" pitchFamily="34" charset="0"/>
                        </a:rPr>
                        <a:t> </a:t>
                      </a:r>
                      <a:r>
                        <a:rPr lang="fr-FR" sz="1100" dirty="0" err="1">
                          <a:effectLst/>
                          <a:latin typeface="Arial" panose="020B0604020202020204" pitchFamily="34" charset="0"/>
                          <a:cs typeface="Arial" panose="020B0604020202020204" pitchFamily="34" charset="0"/>
                        </a:rPr>
                        <a:t>knowledge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40000"/>
                        <a:lumOff val="60000"/>
                      </a:schemeClr>
                    </a:solidFill>
                  </a:tcPr>
                </a:tc>
                <a:tc hMerge="1">
                  <a:txBody>
                    <a:bodyPr/>
                    <a:lstStyle/>
                    <a:p>
                      <a:endParaRPr lang="en-GB"/>
                    </a:p>
                  </a:txBody>
                  <a:tcPr/>
                </a:tc>
                <a:extLst>
                  <a:ext uri="{0D108BD9-81ED-4DB2-BD59-A6C34878D82A}">
                    <a16:rowId xmlns:a16="http://schemas.microsoft.com/office/drawing/2014/main" val="1560714302"/>
                  </a:ext>
                </a:extLst>
              </a:tr>
              <a:tr h="0">
                <a:tc>
                  <a:txBody>
                    <a:bodyPr/>
                    <a:lstStyle/>
                    <a:p>
                      <a:pPr>
                        <a:lnSpc>
                          <a:spcPct val="107000"/>
                        </a:lnSpc>
                        <a:spcAft>
                          <a:spcPts val="0"/>
                        </a:spcAft>
                      </a:pPr>
                      <a:r>
                        <a:rPr lang="fr-FR" sz="1100" dirty="0">
                          <a:effectLst/>
                          <a:latin typeface="Arial" panose="020B0604020202020204" pitchFamily="34" charset="0"/>
                          <a:ea typeface="Calibri" panose="020F0502020204030204" pitchFamily="34" charset="0"/>
                          <a:cs typeface="Arial" panose="020B0604020202020204" pitchFamily="34" charset="0"/>
                        </a:rPr>
                        <a:t>Je connais bien les causes de la maladie</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fr-FR"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chemeClr val="accent5">
                        <a:lumMod val="40000"/>
                        <a:lumOff val="60000"/>
                      </a:schemeClr>
                    </a:solid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I am familiar with the causes of the disease</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294892771"/>
                  </a:ext>
                </a:extLst>
              </a:tr>
            </a:tbl>
          </a:graphicData>
        </a:graphic>
      </p:graphicFrame>
      <p:graphicFrame>
        <p:nvGraphicFramePr>
          <p:cNvPr id="15" name="Tableau 14">
            <a:extLst>
              <a:ext uri="{FF2B5EF4-FFF2-40B4-BE49-F238E27FC236}">
                <a16:creationId xmlns:a16="http://schemas.microsoft.com/office/drawing/2014/main" id="{8D6A3CA9-5C56-4E58-9D8E-146B4A99AF07}"/>
              </a:ext>
            </a:extLst>
          </p:cNvPr>
          <p:cNvGraphicFramePr>
            <a:graphicFrameLocks noGrp="1"/>
          </p:cNvGraphicFramePr>
          <p:nvPr>
            <p:extLst>
              <p:ext uri="{D42A27DB-BD31-4B8C-83A1-F6EECF244321}">
                <p14:modId xmlns:p14="http://schemas.microsoft.com/office/powerpoint/2010/main" val="3593321096"/>
              </p:ext>
            </p:extLst>
          </p:nvPr>
        </p:nvGraphicFramePr>
        <p:xfrm>
          <a:off x="2603760" y="3435226"/>
          <a:ext cx="4603909" cy="717296"/>
        </p:xfrm>
        <a:graphic>
          <a:graphicData uri="http://schemas.openxmlformats.org/drawingml/2006/table">
            <a:tbl>
              <a:tblPr firstRow="1" firstCol="1" bandRow="1">
                <a:tableStyleId>{5C22544A-7EE6-4342-B048-85BDC9FD1C3A}</a:tableStyleId>
              </a:tblPr>
              <a:tblGrid>
                <a:gridCol w="2251173">
                  <a:extLst>
                    <a:ext uri="{9D8B030D-6E8A-4147-A177-3AD203B41FA5}">
                      <a16:colId xmlns:a16="http://schemas.microsoft.com/office/drawing/2014/main" val="2510589934"/>
                    </a:ext>
                  </a:extLst>
                </a:gridCol>
                <a:gridCol w="2352736">
                  <a:extLst>
                    <a:ext uri="{9D8B030D-6E8A-4147-A177-3AD203B41FA5}">
                      <a16:colId xmlns:a16="http://schemas.microsoft.com/office/drawing/2014/main" val="965291307"/>
                    </a:ext>
                  </a:extLst>
                </a:gridCol>
              </a:tblGrid>
              <a:tr h="0">
                <a:tc gridSpan="2">
                  <a:txBody>
                    <a:bodyPr/>
                    <a:lstStyle/>
                    <a:p>
                      <a:pPr algn="ctr">
                        <a:lnSpc>
                          <a:spcPct val="107000"/>
                        </a:lnSpc>
                        <a:spcAft>
                          <a:spcPts val="0"/>
                        </a:spcAft>
                      </a:pPr>
                      <a:r>
                        <a:rPr lang="fr-FR" sz="1200" dirty="0" err="1">
                          <a:effectLst/>
                        </a:rPr>
                        <a:t>Perceived</a:t>
                      </a:r>
                      <a:r>
                        <a:rPr lang="fr-FR" sz="1200" dirty="0">
                          <a:effectLst/>
                        </a:rPr>
                        <a:t> </a:t>
                      </a:r>
                      <a:r>
                        <a:rPr lang="fr-FR" sz="1200" dirty="0" err="1">
                          <a:effectLst/>
                        </a:rPr>
                        <a:t>severity</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tc hMerge="1">
                  <a:txBody>
                    <a:bodyPr/>
                    <a:lstStyle/>
                    <a:p>
                      <a:endParaRPr lang="en-GB"/>
                    </a:p>
                  </a:txBody>
                  <a:tcPr/>
                </a:tc>
                <a:extLst>
                  <a:ext uri="{0D108BD9-81ED-4DB2-BD59-A6C34878D82A}">
                    <a16:rowId xmlns:a16="http://schemas.microsoft.com/office/drawing/2014/main" val="4084093957"/>
                  </a:ext>
                </a:extLst>
              </a:tr>
              <a:tr h="0">
                <a:tc>
                  <a:txBody>
                    <a:bodyPr/>
                    <a:lstStyle/>
                    <a:p>
                      <a:pPr>
                        <a:lnSpc>
                          <a:spcPct val="107000"/>
                        </a:lnSpc>
                        <a:spcAft>
                          <a:spcPts val="0"/>
                        </a:spcAft>
                      </a:pPr>
                      <a:r>
                        <a:rPr lang="fr-FR" sz="1100" dirty="0">
                          <a:effectLst/>
                          <a:latin typeface="Calibri" panose="020F0502020204030204" pitchFamily="34" charset="0"/>
                          <a:ea typeface="Calibri" panose="020F0502020204030204" pitchFamily="34" charset="0"/>
                          <a:cs typeface="Arial" panose="020B0604020202020204" pitchFamily="34" charset="0"/>
                        </a:rPr>
                        <a:t>Je pense que les séquelles dues au coronavirus sont importantes.</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solidFill>
                      <a:schemeClr val="accent3"/>
                    </a:solidFill>
                  </a:tcPr>
                </a:tc>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I think the after-effects of the coronavirus are significant.</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3"/>
                    </a:solidFill>
                  </a:tcPr>
                </a:tc>
                <a:extLst>
                  <a:ext uri="{0D108BD9-81ED-4DB2-BD59-A6C34878D82A}">
                    <a16:rowId xmlns:a16="http://schemas.microsoft.com/office/drawing/2014/main" val="1086140330"/>
                  </a:ext>
                </a:extLst>
              </a:tr>
            </a:tbl>
          </a:graphicData>
        </a:graphic>
      </p:graphicFrame>
      <p:graphicFrame>
        <p:nvGraphicFramePr>
          <p:cNvPr id="16" name="Tableau 15">
            <a:extLst>
              <a:ext uri="{FF2B5EF4-FFF2-40B4-BE49-F238E27FC236}">
                <a16:creationId xmlns:a16="http://schemas.microsoft.com/office/drawing/2014/main" id="{0714F5CE-41A1-42DF-AE9D-0B62CD4F238E}"/>
              </a:ext>
            </a:extLst>
          </p:cNvPr>
          <p:cNvGraphicFramePr>
            <a:graphicFrameLocks noGrp="1"/>
          </p:cNvGraphicFramePr>
          <p:nvPr>
            <p:extLst>
              <p:ext uri="{D42A27DB-BD31-4B8C-83A1-F6EECF244321}">
                <p14:modId xmlns:p14="http://schemas.microsoft.com/office/powerpoint/2010/main" val="3889702031"/>
              </p:ext>
            </p:extLst>
          </p:nvPr>
        </p:nvGraphicFramePr>
        <p:xfrm>
          <a:off x="4975376" y="4243348"/>
          <a:ext cx="4105418" cy="717296"/>
        </p:xfrm>
        <a:graphic>
          <a:graphicData uri="http://schemas.openxmlformats.org/drawingml/2006/table">
            <a:tbl>
              <a:tblPr firstRow="1" firstCol="1" bandRow="1">
                <a:tableStyleId>{5C22544A-7EE6-4342-B048-85BDC9FD1C3A}</a:tableStyleId>
              </a:tblPr>
              <a:tblGrid>
                <a:gridCol w="2142752">
                  <a:extLst>
                    <a:ext uri="{9D8B030D-6E8A-4147-A177-3AD203B41FA5}">
                      <a16:colId xmlns:a16="http://schemas.microsoft.com/office/drawing/2014/main" val="1957281373"/>
                    </a:ext>
                  </a:extLst>
                </a:gridCol>
                <a:gridCol w="1962666">
                  <a:extLst>
                    <a:ext uri="{9D8B030D-6E8A-4147-A177-3AD203B41FA5}">
                      <a16:colId xmlns:a16="http://schemas.microsoft.com/office/drawing/2014/main" val="3019778458"/>
                    </a:ext>
                  </a:extLst>
                </a:gridCol>
              </a:tblGrid>
              <a:tr h="168409">
                <a:tc gridSpan="2">
                  <a:txBody>
                    <a:bodyPr/>
                    <a:lstStyle/>
                    <a:p>
                      <a:pPr algn="ctr">
                        <a:lnSpc>
                          <a:spcPct val="107000"/>
                        </a:lnSpc>
                        <a:spcAft>
                          <a:spcPts val="0"/>
                        </a:spcAft>
                      </a:pPr>
                      <a:r>
                        <a:rPr lang="fr-FR" sz="1200" dirty="0" err="1">
                          <a:effectLst/>
                        </a:rPr>
                        <a:t>Interest</a:t>
                      </a:r>
                      <a:r>
                        <a:rPr lang="fr-FR" sz="1200" dirty="0">
                          <a:effectLst/>
                        </a:rPr>
                        <a:t> in Science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tc hMerge="1">
                  <a:txBody>
                    <a:bodyPr/>
                    <a:lstStyle/>
                    <a:p>
                      <a:endParaRPr lang="en-GB"/>
                    </a:p>
                  </a:txBody>
                  <a:tcPr/>
                </a:tc>
                <a:extLst>
                  <a:ext uri="{0D108BD9-81ED-4DB2-BD59-A6C34878D82A}">
                    <a16:rowId xmlns:a16="http://schemas.microsoft.com/office/drawing/2014/main" val="3220843266"/>
                  </a:ext>
                </a:extLst>
              </a:tr>
              <a:tr h="506714">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fr-FR" sz="1100" dirty="0">
                          <a:effectLst/>
                          <a:latin typeface="Arial" panose="020B0604020202020204" pitchFamily="34" charset="0"/>
                          <a:cs typeface="Arial" panose="020B0604020202020204" pitchFamily="34" charset="0"/>
                        </a:rPr>
                        <a:t>Je trouve amusant d’apprendre les sciences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solidFill>
                      <a:srgbClr val="FF0000"/>
                    </a:solidFill>
                  </a:tcPr>
                </a:tc>
                <a:tc>
                  <a:txBody>
                    <a:bodyPr/>
                    <a:lstStyle/>
                    <a:p>
                      <a:pPr>
                        <a:lnSpc>
                          <a:spcPct val="107000"/>
                        </a:lnSpc>
                        <a:spcAft>
                          <a:spcPts val="0"/>
                        </a:spcAft>
                      </a:pPr>
                      <a:r>
                        <a:rPr lang="en-US" sz="1100" dirty="0">
                          <a:effectLst/>
                          <a:latin typeface="Arial" panose="020B0604020202020204" pitchFamily="34" charset="0"/>
                          <a:ea typeface="Amiri" panose="00000500000000000000" pitchFamily="2" charset="-78"/>
                          <a:cs typeface="Arial" panose="020B0604020202020204" pitchFamily="34" charset="0"/>
                        </a:rPr>
                        <a:t>I find it fun to learn about science</a:t>
                      </a:r>
                      <a:endParaRPr lang="en-GB" sz="1100" dirty="0">
                        <a:effectLst/>
                        <a:latin typeface="Arial" panose="020B0604020202020204" pitchFamily="34" charset="0"/>
                        <a:ea typeface="Amiri" panose="00000500000000000000" pitchFamily="2" charset="-78"/>
                        <a:cs typeface="Arial" panose="020B0604020202020204" pitchFamily="34" charset="0"/>
                      </a:endParaRP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FF0000"/>
                    </a:solidFill>
                  </a:tcPr>
                </a:tc>
                <a:extLst>
                  <a:ext uri="{0D108BD9-81ED-4DB2-BD59-A6C34878D82A}">
                    <a16:rowId xmlns:a16="http://schemas.microsoft.com/office/drawing/2014/main" val="1339277937"/>
                  </a:ext>
                </a:extLst>
              </a:tr>
            </a:tbl>
          </a:graphicData>
        </a:graphic>
      </p:graphicFrame>
      <p:sp>
        <p:nvSpPr>
          <p:cNvPr id="19" name="Rectangle 18">
            <a:extLst>
              <a:ext uri="{FF2B5EF4-FFF2-40B4-BE49-F238E27FC236}">
                <a16:creationId xmlns:a16="http://schemas.microsoft.com/office/drawing/2014/main" id="{C244E9F9-51E6-4891-AA8C-391A509C7D66}"/>
              </a:ext>
            </a:extLst>
          </p:cNvPr>
          <p:cNvSpPr/>
          <p:nvPr/>
        </p:nvSpPr>
        <p:spPr>
          <a:xfrm>
            <a:off x="3899851" y="1827006"/>
            <a:ext cx="1766830" cy="311239"/>
          </a:xfrm>
          <a:prstGeom prst="rect">
            <a:avLst/>
          </a:prstGeom>
          <a:ln>
            <a:solidFill>
              <a:schemeClr val="tx2"/>
            </a:solidFill>
          </a:ln>
        </p:spPr>
        <p:txBody>
          <a:bodyPr wrap="none">
            <a:spAutoFit/>
          </a:bodyPr>
          <a:lstStyle/>
          <a:p>
            <a:pPr>
              <a:lnSpc>
                <a:spcPct val="107000"/>
              </a:lnSpc>
              <a:spcAft>
                <a:spcPts val="0"/>
              </a:spcAft>
            </a:pPr>
            <a:r>
              <a:rPr lang="en-US" sz="1400" dirty="0"/>
              <a:t>Protective behavior </a:t>
            </a:r>
            <a:endParaRPr lang="en-GB" sz="1200" dirty="0">
              <a:latin typeface="Calibri" panose="020F0502020204030204" pitchFamily="34" charset="0"/>
              <a:ea typeface="Calibri" panose="020F050202020403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85F33069-4E43-4178-8318-F2FCB3DDC27D}"/>
              </a:ext>
            </a:extLst>
          </p:cNvPr>
          <p:cNvSpPr/>
          <p:nvPr/>
        </p:nvSpPr>
        <p:spPr>
          <a:xfrm>
            <a:off x="3153848" y="4907696"/>
            <a:ext cx="2778325" cy="276999"/>
          </a:xfrm>
          <a:prstGeom prst="rect">
            <a:avLst/>
          </a:prstGeom>
        </p:spPr>
        <p:txBody>
          <a:bodyPr wrap="none">
            <a:spAutoFit/>
          </a:bodyPr>
          <a:lstStyle/>
          <a:p>
            <a:r>
              <a:rPr lang="en-GB" sz="1200" dirty="0"/>
              <a:t>Examples of items for each dimension</a:t>
            </a:r>
          </a:p>
        </p:txBody>
      </p:sp>
      <p:graphicFrame>
        <p:nvGraphicFramePr>
          <p:cNvPr id="21" name="Tableau 20">
            <a:extLst>
              <a:ext uri="{FF2B5EF4-FFF2-40B4-BE49-F238E27FC236}">
                <a16:creationId xmlns:a16="http://schemas.microsoft.com/office/drawing/2014/main" id="{BF135F58-A01A-4154-8575-46E9B035F3D2}"/>
              </a:ext>
            </a:extLst>
          </p:cNvPr>
          <p:cNvGraphicFramePr>
            <a:graphicFrameLocks noGrp="1"/>
          </p:cNvGraphicFramePr>
          <p:nvPr>
            <p:extLst>
              <p:ext uri="{D42A27DB-BD31-4B8C-83A1-F6EECF244321}">
                <p14:modId xmlns:p14="http://schemas.microsoft.com/office/powerpoint/2010/main" val="958901082"/>
              </p:ext>
            </p:extLst>
          </p:nvPr>
        </p:nvGraphicFramePr>
        <p:xfrm>
          <a:off x="2603760" y="2700467"/>
          <a:ext cx="4603909" cy="562283"/>
        </p:xfrm>
        <a:graphic>
          <a:graphicData uri="http://schemas.openxmlformats.org/drawingml/2006/table">
            <a:tbl>
              <a:tblPr firstRow="1" firstCol="1" bandRow="1">
                <a:tableStyleId>{5C22544A-7EE6-4342-B048-85BDC9FD1C3A}</a:tableStyleId>
              </a:tblPr>
              <a:tblGrid>
                <a:gridCol w="2267755">
                  <a:extLst>
                    <a:ext uri="{9D8B030D-6E8A-4147-A177-3AD203B41FA5}">
                      <a16:colId xmlns:a16="http://schemas.microsoft.com/office/drawing/2014/main" val="2348273647"/>
                    </a:ext>
                  </a:extLst>
                </a:gridCol>
                <a:gridCol w="2336154">
                  <a:extLst>
                    <a:ext uri="{9D8B030D-6E8A-4147-A177-3AD203B41FA5}">
                      <a16:colId xmlns:a16="http://schemas.microsoft.com/office/drawing/2014/main" val="3879592443"/>
                    </a:ext>
                  </a:extLst>
                </a:gridCol>
              </a:tblGrid>
              <a:tr h="131587">
                <a:tc gridSpan="2">
                  <a:txBody>
                    <a:bodyPr/>
                    <a:lstStyle/>
                    <a:p>
                      <a:pPr algn="ctr">
                        <a:lnSpc>
                          <a:spcPct val="107000"/>
                        </a:lnSpc>
                        <a:spcAft>
                          <a:spcPts val="0"/>
                        </a:spcAft>
                      </a:pPr>
                      <a:r>
                        <a:rPr lang="en-US" sz="1100" b="1" kern="1200" dirty="0">
                          <a:solidFill>
                            <a:schemeClr val="lt1"/>
                          </a:solidFill>
                          <a:effectLst/>
                          <a:latin typeface="Arial" panose="020B0604020202020204" pitchFamily="34" charset="0"/>
                          <a:ea typeface="+mn-ea"/>
                          <a:cs typeface="Arial" panose="020B0604020202020204" pitchFamily="34" charset="0"/>
                        </a:rPr>
                        <a:t>Management behavior</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2813028198"/>
                  </a:ext>
                </a:extLst>
              </a:tr>
              <a:tr h="395913">
                <a:tc>
                  <a:txBody>
                    <a:bodyPr/>
                    <a:lstStyle/>
                    <a:p>
                      <a:pPr>
                        <a:spcAft>
                          <a:spcPts val="0"/>
                        </a:spcAft>
                      </a:pPr>
                      <a:r>
                        <a:rPr lang="fr-FR" sz="1100" dirty="0">
                          <a:effectLst/>
                          <a:latin typeface="Arial" panose="020B0604020202020204" pitchFamily="34" charset="0"/>
                          <a:ea typeface="Times New Roman" panose="02020603050405020304" pitchFamily="18" charset="0"/>
                          <a:cs typeface="Arial" panose="020B0604020202020204" pitchFamily="34" charset="0"/>
                        </a:rPr>
                        <a:t>Je surveille de près ma santé</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I monitor my health closely</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256435"/>
                  </a:ext>
                </a:extLst>
              </a:tr>
            </a:tbl>
          </a:graphicData>
        </a:graphic>
      </p:graphicFrame>
    </p:spTree>
    <p:extLst>
      <p:ext uri="{BB962C8B-B14F-4D97-AF65-F5344CB8AC3E}">
        <p14:creationId xmlns:p14="http://schemas.microsoft.com/office/powerpoint/2010/main" val="407521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4BACA1ED-3B2D-4CE5-8654-77E514053DCB}"/>
              </a:ext>
            </a:extLst>
          </p:cNvPr>
          <p:cNvSpPr>
            <a:spLocks noGrp="1"/>
          </p:cNvSpPr>
          <p:nvPr>
            <p:ph type="title"/>
          </p:nvPr>
        </p:nvSpPr>
        <p:spPr>
          <a:xfrm>
            <a:off x="457200" y="608037"/>
            <a:ext cx="8229600" cy="482203"/>
          </a:xfrm>
        </p:spPr>
        <p:txBody>
          <a:bodyPr/>
          <a:lstStyle/>
          <a:p>
            <a:r>
              <a:rPr lang="fr-FR" dirty="0" err="1"/>
              <a:t>Results</a:t>
            </a:r>
            <a:r>
              <a:rPr lang="fr-FR" dirty="0"/>
              <a:t> </a:t>
            </a:r>
            <a:endParaRPr lang="en-GB" dirty="0"/>
          </a:p>
        </p:txBody>
      </p:sp>
      <p:sp>
        <p:nvSpPr>
          <p:cNvPr id="4" name="Espace réservé du pied de page 3">
            <a:extLst>
              <a:ext uri="{FF2B5EF4-FFF2-40B4-BE49-F238E27FC236}">
                <a16:creationId xmlns:a16="http://schemas.microsoft.com/office/drawing/2014/main" id="{1FC099FD-6A6A-438A-8BEF-0843108B61CD}"/>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4F617C07-BE2B-4C6A-A5D6-53DD44BB4F99}"/>
              </a:ext>
            </a:extLst>
          </p:cNvPr>
          <p:cNvSpPr>
            <a:spLocks noGrp="1"/>
          </p:cNvSpPr>
          <p:nvPr>
            <p:ph type="sldNum" sz="quarter" idx="11"/>
          </p:nvPr>
        </p:nvSpPr>
        <p:spPr/>
        <p:txBody>
          <a:bodyPr/>
          <a:lstStyle/>
          <a:p>
            <a:pPr>
              <a:defRPr/>
            </a:pPr>
            <a:fld id="{1105F73E-D302-7A49-9D49-5CFFB39DEAD8}" type="slidenum">
              <a:rPr lang="fr-FR" smtClean="0"/>
              <a:pPr>
                <a:defRPr/>
              </a:pPr>
              <a:t>11</a:t>
            </a:fld>
            <a:endParaRPr lang="fr-FR" dirty="0"/>
          </a:p>
        </p:txBody>
      </p:sp>
      <p:sp>
        <p:nvSpPr>
          <p:cNvPr id="9" name="Espace réservé du contenu 8">
            <a:extLst>
              <a:ext uri="{FF2B5EF4-FFF2-40B4-BE49-F238E27FC236}">
                <a16:creationId xmlns:a16="http://schemas.microsoft.com/office/drawing/2014/main" id="{EC69F051-839E-480C-8FF2-33E89CB62B84}"/>
              </a:ext>
            </a:extLst>
          </p:cNvPr>
          <p:cNvSpPr>
            <a:spLocks noGrp="1"/>
          </p:cNvSpPr>
          <p:nvPr>
            <p:ph idx="1"/>
          </p:nvPr>
        </p:nvSpPr>
        <p:spPr>
          <a:xfrm>
            <a:off x="1062047" y="957377"/>
            <a:ext cx="7624753" cy="3394472"/>
          </a:xfrm>
        </p:spPr>
        <p:txBody>
          <a:bodyPr/>
          <a:lstStyle/>
          <a:p>
            <a:pPr marL="285750" indent="-285750">
              <a:buFont typeface="Arial" panose="020B0604020202020204" pitchFamily="34" charset="0"/>
              <a:buChar char="•"/>
            </a:pPr>
            <a:r>
              <a:rPr lang="en-US" b="1" dirty="0"/>
              <a:t>EFA</a:t>
            </a:r>
            <a:r>
              <a:rPr lang="en-US" dirty="0"/>
              <a:t> (exploratory factor analysis) was performed to investigate the model structure and dropped the irrelevant items (all the items about management behavior).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fr-FR" b="1" dirty="0"/>
              <a:t>CFA</a:t>
            </a:r>
            <a:r>
              <a:rPr lang="fr-FR" dirty="0"/>
              <a:t> </a:t>
            </a:r>
            <a:r>
              <a:rPr lang="en-US" dirty="0"/>
              <a:t>(confirmatory factor analysis) </a:t>
            </a:r>
            <a:endParaRPr lang="fr-FR" dirty="0"/>
          </a:p>
          <a:p>
            <a:endParaRPr lang="fr-FR" dirty="0"/>
          </a:p>
          <a:p>
            <a:endParaRPr lang="en-GB" dirty="0"/>
          </a:p>
        </p:txBody>
      </p:sp>
      <p:pic>
        <p:nvPicPr>
          <p:cNvPr id="10" name="Image 9">
            <a:extLst>
              <a:ext uri="{FF2B5EF4-FFF2-40B4-BE49-F238E27FC236}">
                <a16:creationId xmlns:a16="http://schemas.microsoft.com/office/drawing/2014/main" id="{B34131BD-474F-4045-8038-4413AC9EC3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2210" y="1873770"/>
            <a:ext cx="8404590" cy="3269731"/>
          </a:xfrm>
          <a:prstGeom prst="rect">
            <a:avLst/>
          </a:prstGeom>
          <a:noFill/>
          <a:ln>
            <a:noFill/>
          </a:ln>
        </p:spPr>
      </p:pic>
      <p:sp>
        <p:nvSpPr>
          <p:cNvPr id="11" name="Rectangle 10">
            <a:extLst>
              <a:ext uri="{FF2B5EF4-FFF2-40B4-BE49-F238E27FC236}">
                <a16:creationId xmlns:a16="http://schemas.microsoft.com/office/drawing/2014/main" id="{901BC5FA-0D33-4A7F-A488-61A885654410}"/>
              </a:ext>
            </a:extLst>
          </p:cNvPr>
          <p:cNvSpPr/>
          <p:nvPr/>
        </p:nvSpPr>
        <p:spPr>
          <a:xfrm>
            <a:off x="4572000" y="4753646"/>
            <a:ext cx="4572000" cy="230832"/>
          </a:xfrm>
          <a:prstGeom prst="rect">
            <a:avLst/>
          </a:prstGeom>
        </p:spPr>
        <p:txBody>
          <a:bodyPr>
            <a:spAutoFit/>
          </a:bodyPr>
          <a:lstStyle/>
          <a:p>
            <a:r>
              <a:rPr lang="fr-FR" sz="900" dirty="0"/>
              <a:t> </a:t>
            </a:r>
            <a:r>
              <a:rPr lang="fr-FR" sz="900" dirty="0" err="1"/>
              <a:t>Goodness</a:t>
            </a:r>
            <a:r>
              <a:rPr lang="fr-FR" sz="900" dirty="0"/>
              <a:t> of fit indices : </a:t>
            </a:r>
            <a:r>
              <a:rPr lang="el-GR" sz="900" dirty="0"/>
              <a:t>χ2/</a:t>
            </a:r>
            <a:r>
              <a:rPr lang="en-GB" sz="900" dirty="0"/>
              <a:t>df = 2.77, RMSEA = 0.072, SRMR = 0.018, CFI = 0.992)</a:t>
            </a:r>
          </a:p>
        </p:txBody>
      </p:sp>
      <p:sp>
        <p:nvSpPr>
          <p:cNvPr id="2" name="Ellipse 1">
            <a:extLst>
              <a:ext uri="{FF2B5EF4-FFF2-40B4-BE49-F238E27FC236}">
                <a16:creationId xmlns:a16="http://schemas.microsoft.com/office/drawing/2014/main" id="{662D93CB-4A48-4AB4-9074-8B6B526A26D7}"/>
              </a:ext>
            </a:extLst>
          </p:cNvPr>
          <p:cNvSpPr/>
          <p:nvPr/>
        </p:nvSpPr>
        <p:spPr>
          <a:xfrm>
            <a:off x="134946" y="1898022"/>
            <a:ext cx="3516067" cy="20867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217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DC6EB5E1-0D5A-46B4-A2D1-0D4327F101F3}"/>
              </a:ext>
            </a:extLst>
          </p:cNvPr>
          <p:cNvPicPr>
            <a:picLocks noChangeAspect="1"/>
          </p:cNvPicPr>
          <p:nvPr/>
        </p:nvPicPr>
        <p:blipFill>
          <a:blip r:embed="rId3"/>
          <a:stretch>
            <a:fillRect/>
          </a:stretch>
        </p:blipFill>
        <p:spPr>
          <a:xfrm>
            <a:off x="252138" y="285228"/>
            <a:ext cx="8557921" cy="5436989"/>
          </a:xfrm>
          <a:prstGeom prst="rect">
            <a:avLst/>
          </a:prstGeom>
        </p:spPr>
      </p:pic>
      <p:sp>
        <p:nvSpPr>
          <p:cNvPr id="3" name="Titre 2">
            <a:extLst>
              <a:ext uri="{FF2B5EF4-FFF2-40B4-BE49-F238E27FC236}">
                <a16:creationId xmlns:a16="http://schemas.microsoft.com/office/drawing/2014/main" id="{4BACA1ED-3B2D-4CE5-8654-77E514053DCB}"/>
              </a:ext>
            </a:extLst>
          </p:cNvPr>
          <p:cNvSpPr>
            <a:spLocks noGrp="1"/>
          </p:cNvSpPr>
          <p:nvPr>
            <p:ph type="title"/>
          </p:nvPr>
        </p:nvSpPr>
        <p:spPr>
          <a:xfrm>
            <a:off x="457200" y="608037"/>
            <a:ext cx="8229600" cy="482203"/>
          </a:xfrm>
        </p:spPr>
        <p:txBody>
          <a:bodyPr/>
          <a:lstStyle/>
          <a:p>
            <a:r>
              <a:rPr lang="fr-FR" dirty="0" err="1"/>
              <a:t>Results</a:t>
            </a:r>
            <a:r>
              <a:rPr lang="fr-FR" dirty="0"/>
              <a:t> </a:t>
            </a:r>
            <a:endParaRPr lang="en-GB" dirty="0"/>
          </a:p>
        </p:txBody>
      </p:sp>
      <p:sp>
        <p:nvSpPr>
          <p:cNvPr id="4" name="Espace réservé du pied de page 3">
            <a:extLst>
              <a:ext uri="{FF2B5EF4-FFF2-40B4-BE49-F238E27FC236}">
                <a16:creationId xmlns:a16="http://schemas.microsoft.com/office/drawing/2014/main" id="{1FC099FD-6A6A-438A-8BEF-0843108B61CD}"/>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4F617C07-BE2B-4C6A-A5D6-53DD44BB4F99}"/>
              </a:ext>
            </a:extLst>
          </p:cNvPr>
          <p:cNvSpPr>
            <a:spLocks noGrp="1"/>
          </p:cNvSpPr>
          <p:nvPr>
            <p:ph type="sldNum" sz="quarter" idx="11"/>
          </p:nvPr>
        </p:nvSpPr>
        <p:spPr/>
        <p:txBody>
          <a:bodyPr/>
          <a:lstStyle/>
          <a:p>
            <a:pPr>
              <a:defRPr/>
            </a:pPr>
            <a:fld id="{1105F73E-D302-7A49-9D49-5CFFB39DEAD8}" type="slidenum">
              <a:rPr lang="fr-FR" smtClean="0"/>
              <a:pPr>
                <a:defRPr/>
              </a:pPr>
              <a:t>12</a:t>
            </a:fld>
            <a:endParaRPr lang="fr-FR" dirty="0"/>
          </a:p>
        </p:txBody>
      </p:sp>
      <p:sp>
        <p:nvSpPr>
          <p:cNvPr id="9" name="Espace réservé du contenu 8">
            <a:extLst>
              <a:ext uri="{FF2B5EF4-FFF2-40B4-BE49-F238E27FC236}">
                <a16:creationId xmlns:a16="http://schemas.microsoft.com/office/drawing/2014/main" id="{EC69F051-839E-480C-8FF2-33E89CB62B84}"/>
              </a:ext>
            </a:extLst>
          </p:cNvPr>
          <p:cNvSpPr>
            <a:spLocks noGrp="1"/>
          </p:cNvSpPr>
          <p:nvPr>
            <p:ph idx="1"/>
          </p:nvPr>
        </p:nvSpPr>
        <p:spPr/>
        <p:txBody>
          <a:bodyPr/>
          <a:lstStyle/>
          <a:p>
            <a:pPr marL="285750" indent="-285750">
              <a:buFont typeface="Arial" panose="020B0604020202020204" pitchFamily="34" charset="0"/>
              <a:buChar char="•"/>
            </a:pPr>
            <a:endParaRPr lang="fr-FR" dirty="0"/>
          </a:p>
          <a:p>
            <a:endParaRPr lang="en-GB" dirty="0"/>
          </a:p>
        </p:txBody>
      </p:sp>
      <p:sp>
        <p:nvSpPr>
          <p:cNvPr id="2" name="Rectangle 1">
            <a:extLst>
              <a:ext uri="{FF2B5EF4-FFF2-40B4-BE49-F238E27FC236}">
                <a16:creationId xmlns:a16="http://schemas.microsoft.com/office/drawing/2014/main" id="{35F6F5AA-44D0-4C3B-AEF9-B2EA91C8FCFA}"/>
              </a:ext>
            </a:extLst>
          </p:cNvPr>
          <p:cNvSpPr/>
          <p:nvPr/>
        </p:nvSpPr>
        <p:spPr>
          <a:xfrm>
            <a:off x="1538738" y="4577775"/>
            <a:ext cx="5348288" cy="530915"/>
          </a:xfrm>
          <a:prstGeom prst="rect">
            <a:avLst/>
          </a:prstGeom>
        </p:spPr>
        <p:txBody>
          <a:bodyPr wrap="square">
            <a:spAutoFit/>
          </a:bodyPr>
          <a:lstStyle/>
          <a:p>
            <a:r>
              <a:rPr lang="fr-FR" dirty="0"/>
              <a:t> </a:t>
            </a:r>
            <a:r>
              <a:rPr lang="en-GB" sz="1050" dirty="0"/>
              <a:t>Validated model with standardized path coefficients (p-value &lt; 0.05*; p-value &lt; 0.01**) </a:t>
            </a:r>
            <a:r>
              <a:rPr lang="fr-FR" sz="1050" dirty="0" err="1"/>
              <a:t>Goodness</a:t>
            </a:r>
            <a:r>
              <a:rPr lang="fr-FR" sz="1050" dirty="0"/>
              <a:t> of fit indices </a:t>
            </a:r>
            <a:r>
              <a:rPr lang="en-US" sz="1050" dirty="0"/>
              <a:t>χ2/df = 1.789, RMSEA = 0.048, SRMR = 0.057, CFI = 0.931</a:t>
            </a:r>
            <a:endParaRPr lang="en-GB" sz="1200" dirty="0"/>
          </a:p>
        </p:txBody>
      </p:sp>
      <p:sp>
        <p:nvSpPr>
          <p:cNvPr id="7" name="Rectangle 6">
            <a:extLst>
              <a:ext uri="{FF2B5EF4-FFF2-40B4-BE49-F238E27FC236}">
                <a16:creationId xmlns:a16="http://schemas.microsoft.com/office/drawing/2014/main" id="{7FB37E6A-3C45-4A6B-9086-3FB170B35385}"/>
              </a:ext>
            </a:extLst>
          </p:cNvPr>
          <p:cNvSpPr/>
          <p:nvPr/>
        </p:nvSpPr>
        <p:spPr>
          <a:xfrm>
            <a:off x="2626595" y="871484"/>
            <a:ext cx="3890809" cy="369332"/>
          </a:xfrm>
          <a:prstGeom prst="rect">
            <a:avLst/>
          </a:prstGeom>
        </p:spPr>
        <p:txBody>
          <a:bodyPr wrap="none">
            <a:spAutoFit/>
          </a:bodyPr>
          <a:lstStyle/>
          <a:p>
            <a:r>
              <a:rPr lang="en-GB" dirty="0"/>
              <a:t>SEM (Structural equation modelling)</a:t>
            </a:r>
          </a:p>
        </p:txBody>
      </p:sp>
      <p:sp>
        <p:nvSpPr>
          <p:cNvPr id="6" name="Ellipse 5">
            <a:extLst>
              <a:ext uri="{FF2B5EF4-FFF2-40B4-BE49-F238E27FC236}">
                <a16:creationId xmlns:a16="http://schemas.microsoft.com/office/drawing/2014/main" id="{918AB77B-BDB6-46E6-A2AA-DE685C4E0221}"/>
              </a:ext>
            </a:extLst>
          </p:cNvPr>
          <p:cNvSpPr/>
          <p:nvPr/>
        </p:nvSpPr>
        <p:spPr>
          <a:xfrm>
            <a:off x="1749312" y="3269181"/>
            <a:ext cx="914400" cy="53091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Ellipse 10">
            <a:extLst>
              <a:ext uri="{FF2B5EF4-FFF2-40B4-BE49-F238E27FC236}">
                <a16:creationId xmlns:a16="http://schemas.microsoft.com/office/drawing/2014/main" id="{B3B21AA0-DBF2-4258-9AAC-1C89D0502AAF}"/>
              </a:ext>
            </a:extLst>
          </p:cNvPr>
          <p:cNvSpPr/>
          <p:nvPr/>
        </p:nvSpPr>
        <p:spPr>
          <a:xfrm>
            <a:off x="4758269" y="3294057"/>
            <a:ext cx="914400" cy="53091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Ellipse 11">
            <a:extLst>
              <a:ext uri="{FF2B5EF4-FFF2-40B4-BE49-F238E27FC236}">
                <a16:creationId xmlns:a16="http://schemas.microsoft.com/office/drawing/2014/main" id="{99773A5E-7191-40E2-903F-B20B64A1DEA9}"/>
              </a:ext>
            </a:extLst>
          </p:cNvPr>
          <p:cNvSpPr/>
          <p:nvPr/>
        </p:nvSpPr>
        <p:spPr>
          <a:xfrm>
            <a:off x="3639655" y="3140771"/>
            <a:ext cx="914400" cy="53091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Ellipse 12">
            <a:extLst>
              <a:ext uri="{FF2B5EF4-FFF2-40B4-BE49-F238E27FC236}">
                <a16:creationId xmlns:a16="http://schemas.microsoft.com/office/drawing/2014/main" id="{7F796142-CB52-4D5F-B1BA-1F9AE2EA6294}"/>
              </a:ext>
            </a:extLst>
          </p:cNvPr>
          <p:cNvSpPr/>
          <p:nvPr/>
        </p:nvSpPr>
        <p:spPr>
          <a:xfrm>
            <a:off x="2731440" y="3003723"/>
            <a:ext cx="914400" cy="53091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446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2D5CC9A-3563-472B-99C4-3A9672981F63}"/>
              </a:ext>
            </a:extLst>
          </p:cNvPr>
          <p:cNvSpPr>
            <a:spLocks noGrp="1"/>
          </p:cNvSpPr>
          <p:nvPr>
            <p:ph idx="1"/>
          </p:nvPr>
        </p:nvSpPr>
        <p:spPr>
          <a:xfrm>
            <a:off x="1062046" y="1090240"/>
            <a:ext cx="7624753" cy="3394472"/>
          </a:xfrm>
        </p:spPr>
        <p:txBody>
          <a:bodyPr/>
          <a:lstStyle/>
          <a:p>
            <a:pPr marL="285750" indent="-285750">
              <a:buFont typeface="Arial" panose="020B0604020202020204" pitchFamily="34" charset="0"/>
              <a:buChar char="•"/>
            </a:pPr>
            <a:r>
              <a:rPr lang="en-US" b="1" dirty="0"/>
              <a:t>Recommendation for future study </a:t>
            </a:r>
            <a:r>
              <a:rPr lang="en-US" b="1" dirty="0" err="1"/>
              <a:t>analysing</a:t>
            </a:r>
            <a:r>
              <a:rPr lang="en-US" b="1" dirty="0"/>
              <a:t> student protective behavior:</a:t>
            </a:r>
          </a:p>
          <a:p>
            <a:r>
              <a:rPr lang="en-US" dirty="0"/>
              <a:t>Protective behaviors have to be analyzed as at least two independent sub-factors (confirming rare studies considering subfactors e.g., </a:t>
            </a:r>
            <a:r>
              <a:rPr lang="en-US" dirty="0" err="1"/>
              <a:t>Jørgensen</a:t>
            </a:r>
            <a:r>
              <a:rPr lang="en-US" dirty="0"/>
              <a:t> et al., 2021). </a:t>
            </a:r>
            <a:endParaRPr lang="en-US" b="1" dirty="0"/>
          </a:p>
          <a:p>
            <a:pPr marL="285750" indent="-285750">
              <a:buFont typeface="Arial" panose="020B0604020202020204" pitchFamily="34" charset="0"/>
              <a:buChar char="•"/>
            </a:pPr>
            <a:r>
              <a:rPr lang="en-US" b="1" dirty="0"/>
              <a:t>Perceived knowledge doesn't predict preventive behavior rather than avoidance behavior</a:t>
            </a:r>
          </a:p>
          <a:p>
            <a:r>
              <a:rPr lang="en-US" dirty="0"/>
              <a:t>That students perceived as “contradictions” in media/government about preventive behavior probably induced this result (rather than the tentativeness in science).</a:t>
            </a:r>
          </a:p>
          <a:p>
            <a:pPr marL="285750" indent="-285750">
              <a:buFont typeface="Arial" panose="020B0604020202020204" pitchFamily="34" charset="0"/>
              <a:buChar char="•"/>
            </a:pPr>
            <a:r>
              <a:rPr lang="en-US" b="1" dirty="0"/>
              <a:t>Perceived severity predicts preventive and avoidance behavior: </a:t>
            </a:r>
          </a:p>
          <a:p>
            <a:r>
              <a:rPr lang="en-US" dirty="0"/>
              <a:t>Should biology education increase the perceived severity ? “</a:t>
            </a:r>
            <a:r>
              <a:rPr lang="en-GB" dirty="0"/>
              <a:t>mental well-being strongly affected” (</a:t>
            </a:r>
            <a:r>
              <a:rPr lang="en-US" dirty="0" err="1"/>
              <a:t>Pagnini</a:t>
            </a:r>
            <a:r>
              <a:rPr lang="en-US" dirty="0"/>
              <a:t> </a:t>
            </a:r>
            <a:r>
              <a:rPr lang="en-US" i="1" dirty="0"/>
              <a:t>et al.</a:t>
            </a:r>
            <a:r>
              <a:rPr lang="en-US" dirty="0"/>
              <a:t>, 2020)</a:t>
            </a:r>
          </a:p>
          <a:p>
            <a:endParaRPr lang="en-US" dirty="0"/>
          </a:p>
          <a:p>
            <a:r>
              <a:rPr lang="en-GB" dirty="0"/>
              <a:t>New opportunity to learn NOS (tentativeness of scientific knowledge, role of error in scientific research, role of debate in the development of science, ethic in Science…García-Carmona, 2021, Reiss 2020).</a:t>
            </a:r>
          </a:p>
          <a:p>
            <a:r>
              <a:rPr lang="en-GB" i="1" dirty="0"/>
              <a:t>“Scientific progress as reflected in reports and public debate during the COVID-19 pandemic offers vivid examples of teachable aspects of the nature of science</a:t>
            </a:r>
            <a:r>
              <a:rPr lang="en-GB" dirty="0"/>
              <a:t>.” (Shi, 2022 : Nature Human Behaviour)</a:t>
            </a:r>
          </a:p>
          <a:p>
            <a:endParaRPr lang="en-US" dirty="0"/>
          </a:p>
        </p:txBody>
      </p:sp>
      <p:sp>
        <p:nvSpPr>
          <p:cNvPr id="3" name="Titre 2">
            <a:extLst>
              <a:ext uri="{FF2B5EF4-FFF2-40B4-BE49-F238E27FC236}">
                <a16:creationId xmlns:a16="http://schemas.microsoft.com/office/drawing/2014/main" id="{24E07BC3-722C-458F-AEAD-DA65AB84F120}"/>
              </a:ext>
            </a:extLst>
          </p:cNvPr>
          <p:cNvSpPr>
            <a:spLocks noGrp="1"/>
          </p:cNvSpPr>
          <p:nvPr>
            <p:ph type="title"/>
          </p:nvPr>
        </p:nvSpPr>
        <p:spPr/>
        <p:txBody>
          <a:bodyPr/>
          <a:lstStyle/>
          <a:p>
            <a:r>
              <a:rPr lang="fr-FR" dirty="0"/>
              <a:t>Discussion</a:t>
            </a:r>
            <a:endParaRPr lang="en-GB" dirty="0"/>
          </a:p>
        </p:txBody>
      </p:sp>
      <p:sp>
        <p:nvSpPr>
          <p:cNvPr id="4" name="Espace réservé du pied de page 3">
            <a:extLst>
              <a:ext uri="{FF2B5EF4-FFF2-40B4-BE49-F238E27FC236}">
                <a16:creationId xmlns:a16="http://schemas.microsoft.com/office/drawing/2014/main" id="{C9F18F3C-7869-45E7-95DB-BE8EFDF310B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B9226196-9B59-417C-965D-D049D9FA3E54}"/>
              </a:ext>
            </a:extLst>
          </p:cNvPr>
          <p:cNvSpPr>
            <a:spLocks noGrp="1"/>
          </p:cNvSpPr>
          <p:nvPr>
            <p:ph type="sldNum" sz="quarter" idx="11"/>
          </p:nvPr>
        </p:nvSpPr>
        <p:spPr/>
        <p:txBody>
          <a:bodyPr/>
          <a:lstStyle/>
          <a:p>
            <a:pPr>
              <a:defRPr/>
            </a:pPr>
            <a:fld id="{1105F73E-D302-7A49-9D49-5CFFB39DEAD8}" type="slidenum">
              <a:rPr lang="fr-FR" smtClean="0"/>
              <a:pPr>
                <a:defRPr/>
              </a:pPr>
              <a:t>13</a:t>
            </a:fld>
            <a:endParaRPr lang="fr-FR" dirty="0"/>
          </a:p>
        </p:txBody>
      </p:sp>
    </p:spTree>
    <p:extLst>
      <p:ext uri="{BB962C8B-B14F-4D97-AF65-F5344CB8AC3E}">
        <p14:creationId xmlns:p14="http://schemas.microsoft.com/office/powerpoint/2010/main" val="1614194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2D5CC9A-3563-472B-99C4-3A9672981F63}"/>
              </a:ext>
            </a:extLst>
          </p:cNvPr>
          <p:cNvSpPr>
            <a:spLocks noGrp="1"/>
          </p:cNvSpPr>
          <p:nvPr>
            <p:ph idx="1"/>
          </p:nvPr>
        </p:nvSpPr>
        <p:spPr/>
        <p:txBody>
          <a:bodyPr/>
          <a:lstStyle/>
          <a:p>
            <a:r>
              <a:rPr lang="en-US" sz="1800" b="1" dirty="0"/>
              <a:t>For more information:</a:t>
            </a:r>
          </a:p>
          <a:p>
            <a:endParaRPr lang="en-US" sz="1800" dirty="0"/>
          </a:p>
          <a:p>
            <a:r>
              <a:rPr lang="en-US" sz="1800" dirty="0"/>
              <a:t>Recently published in </a:t>
            </a:r>
            <a:r>
              <a:rPr lang="en-US" sz="1800" i="1" dirty="0"/>
              <a:t>Public and One Health:</a:t>
            </a:r>
          </a:p>
          <a:p>
            <a:endParaRPr lang="en-US" sz="1800" dirty="0"/>
          </a:p>
          <a:p>
            <a:r>
              <a:rPr lang="en-US" sz="1800" dirty="0" err="1"/>
              <a:t>Castéra</a:t>
            </a:r>
            <a:r>
              <a:rPr lang="en-US" sz="1800" dirty="0"/>
              <a:t>, J., </a:t>
            </a:r>
            <a:r>
              <a:rPr lang="en-US" sz="1800" dirty="0" err="1"/>
              <a:t>Coupaud</a:t>
            </a:r>
            <a:r>
              <a:rPr lang="en-US" sz="1800" dirty="0"/>
              <a:t>, M., </a:t>
            </a:r>
            <a:r>
              <a:rPr lang="en-US" sz="1800" dirty="0" err="1"/>
              <a:t>Coiffard</a:t>
            </a:r>
            <a:r>
              <a:rPr lang="en-US" sz="1800" dirty="0"/>
              <a:t> </a:t>
            </a:r>
            <a:r>
              <a:rPr lang="en-US" sz="1800" dirty="0" err="1"/>
              <a:t>Marre</a:t>
            </a:r>
            <a:r>
              <a:rPr lang="en-US" sz="1800" dirty="0"/>
              <a:t>, C., </a:t>
            </a:r>
            <a:r>
              <a:rPr lang="en-US" sz="1800" dirty="0" err="1"/>
              <a:t>Jegou</a:t>
            </a:r>
            <a:r>
              <a:rPr lang="en-US" sz="1800" dirty="0"/>
              <a:t>, H., </a:t>
            </a:r>
            <a:r>
              <a:rPr lang="en-US" sz="1800" dirty="0" err="1"/>
              <a:t>Cheneval</a:t>
            </a:r>
            <a:r>
              <a:rPr lang="en-US" sz="1800" dirty="0"/>
              <a:t>-Armand, H. and </a:t>
            </a:r>
            <a:r>
              <a:rPr lang="en-US" sz="1800" dirty="0" err="1"/>
              <a:t>Delserieys-Pedregosa</a:t>
            </a:r>
            <a:r>
              <a:rPr lang="en-US" sz="1800" dirty="0"/>
              <a:t>, A., (2024). COVID-19 protective behavior When science interest and knowledge matter. </a:t>
            </a:r>
            <a:r>
              <a:rPr lang="en-US" sz="1800" i="1" dirty="0"/>
              <a:t>Journal of Global, Public and One Health</a:t>
            </a:r>
            <a:r>
              <a:rPr lang="en-US" sz="1800" dirty="0"/>
              <a:t>, 2024, ⟨10.61034/JGPOH-2024-9⟩.</a:t>
            </a:r>
          </a:p>
        </p:txBody>
      </p:sp>
      <p:sp>
        <p:nvSpPr>
          <p:cNvPr id="3" name="Titre 2">
            <a:extLst>
              <a:ext uri="{FF2B5EF4-FFF2-40B4-BE49-F238E27FC236}">
                <a16:creationId xmlns:a16="http://schemas.microsoft.com/office/drawing/2014/main" id="{24E07BC3-722C-458F-AEAD-DA65AB84F120}"/>
              </a:ext>
            </a:extLst>
          </p:cNvPr>
          <p:cNvSpPr>
            <a:spLocks noGrp="1"/>
          </p:cNvSpPr>
          <p:nvPr>
            <p:ph type="title"/>
          </p:nvPr>
        </p:nvSpPr>
        <p:spPr/>
        <p:txBody>
          <a:bodyPr/>
          <a:lstStyle/>
          <a:p>
            <a:r>
              <a:rPr lang="fr-FR" dirty="0" err="1"/>
              <a:t>Thank</a:t>
            </a:r>
            <a:r>
              <a:rPr lang="fr-FR" dirty="0"/>
              <a:t> </a:t>
            </a:r>
            <a:r>
              <a:rPr lang="fr-FR" dirty="0" err="1"/>
              <a:t>you</a:t>
            </a:r>
            <a:r>
              <a:rPr lang="fr-FR" dirty="0"/>
              <a:t> for </a:t>
            </a:r>
            <a:r>
              <a:rPr lang="fr-FR" dirty="0" err="1"/>
              <a:t>your</a:t>
            </a:r>
            <a:r>
              <a:rPr lang="fr-FR" dirty="0"/>
              <a:t> attention</a:t>
            </a:r>
            <a:endParaRPr lang="en-GB" dirty="0"/>
          </a:p>
        </p:txBody>
      </p:sp>
      <p:sp>
        <p:nvSpPr>
          <p:cNvPr id="4" name="Espace réservé du pied de page 3">
            <a:extLst>
              <a:ext uri="{FF2B5EF4-FFF2-40B4-BE49-F238E27FC236}">
                <a16:creationId xmlns:a16="http://schemas.microsoft.com/office/drawing/2014/main" id="{C9F18F3C-7869-45E7-95DB-BE8EFDF310B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B9226196-9B59-417C-965D-D049D9FA3E54}"/>
              </a:ext>
            </a:extLst>
          </p:cNvPr>
          <p:cNvSpPr>
            <a:spLocks noGrp="1"/>
          </p:cNvSpPr>
          <p:nvPr>
            <p:ph type="sldNum" sz="quarter" idx="11"/>
          </p:nvPr>
        </p:nvSpPr>
        <p:spPr/>
        <p:txBody>
          <a:bodyPr/>
          <a:lstStyle/>
          <a:p>
            <a:pPr>
              <a:defRPr/>
            </a:pPr>
            <a:fld id="{1105F73E-D302-7A49-9D49-5CFFB39DEAD8}" type="slidenum">
              <a:rPr lang="fr-FR" smtClean="0"/>
              <a:pPr>
                <a:defRPr/>
              </a:pPr>
              <a:t>14</a:t>
            </a:fld>
            <a:endParaRPr lang="fr-FR" dirty="0"/>
          </a:p>
        </p:txBody>
      </p:sp>
    </p:spTree>
    <p:extLst>
      <p:ext uri="{BB962C8B-B14F-4D97-AF65-F5344CB8AC3E}">
        <p14:creationId xmlns:p14="http://schemas.microsoft.com/office/powerpoint/2010/main" val="588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Introduction and </a:t>
            </a:r>
            <a:r>
              <a:rPr lang="fr-FR" dirty="0" err="1"/>
              <a:t>context</a:t>
            </a:r>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2</a:t>
            </a:fld>
            <a:endParaRPr lang="fr-FR" dirty="0"/>
          </a:p>
        </p:txBody>
      </p:sp>
      <p:sp>
        <p:nvSpPr>
          <p:cNvPr id="6" name="Espace réservé du contenu 5"/>
          <p:cNvSpPr>
            <a:spLocks noGrp="1"/>
          </p:cNvSpPr>
          <p:nvPr>
            <p:ph idx="1"/>
          </p:nvPr>
        </p:nvSpPr>
        <p:spPr>
          <a:xfrm>
            <a:off x="457200" y="1352623"/>
            <a:ext cx="7624753" cy="3394472"/>
          </a:xfrm>
        </p:spPr>
        <p:txBody>
          <a:bodyPr/>
          <a:lstStyle/>
          <a:p>
            <a:r>
              <a:rPr lang="en-GB" b="1" dirty="0"/>
              <a:t>COVID-19 pandemic in France during the first wave of infections</a:t>
            </a:r>
            <a:endParaRPr lang="en-GB" dirty="0"/>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lockdown period</a:t>
            </a:r>
            <a:r>
              <a:rPr lang="en-GB" dirty="0"/>
              <a:t>: 17</a:t>
            </a:r>
            <a:r>
              <a:rPr lang="en-GB" baseline="30000" dirty="0"/>
              <a:t>th</a:t>
            </a:r>
            <a:r>
              <a:rPr lang="en-GB" dirty="0"/>
              <a:t> March 2020 to 11</a:t>
            </a:r>
            <a:r>
              <a:rPr lang="en-GB" baseline="30000" dirty="0"/>
              <a:t>th</a:t>
            </a:r>
            <a:r>
              <a:rPr lang="en-GB" dirty="0"/>
              <a:t> of May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Schools</a:t>
            </a:r>
            <a:r>
              <a:rPr lang="en-GB" dirty="0"/>
              <a:t> : closed mid-March, 2020, slow reopening after mid-May,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Government Communication:</a:t>
            </a:r>
            <a:r>
              <a:rPr lang="en-GB" dirty="0"/>
              <a:t> Shift from reassurance to alarm; compared to a war context with the objective of encouraging the population to adopt </a:t>
            </a:r>
            <a:r>
              <a:rPr lang="en-GB" b="1" dirty="0"/>
              <a:t>protective </a:t>
            </a:r>
            <a:r>
              <a:rPr lang="en-GB" b="1" dirty="0" err="1"/>
              <a:t>behavior</a:t>
            </a:r>
            <a:endParaRPr lang="en-GB" b="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Information Spread: </a:t>
            </a:r>
            <a:r>
              <a:rPr lang="en-GB" dirty="0"/>
              <a:t>Focus on lockdown measures rather than scientific information (</a:t>
            </a:r>
            <a:r>
              <a:rPr lang="en-GB" dirty="0" err="1"/>
              <a:t>Schück</a:t>
            </a:r>
            <a:r>
              <a:rPr lang="en-GB" dirty="0"/>
              <a:t> et al. 2021)</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t>I</a:t>
            </a:r>
            <a:r>
              <a:rPr lang="en-GB" b="1" dirty="0" err="1"/>
              <a:t>ssues</a:t>
            </a:r>
            <a:r>
              <a:rPr lang="en-GB" dirty="0"/>
              <a:t>: teenagers mental well-being strongly affected and </a:t>
            </a:r>
            <a:r>
              <a:rPr lang="en-US" dirty="0"/>
              <a:t>less inclined </a:t>
            </a:r>
            <a:r>
              <a:rPr lang="en-US" b="1" dirty="0"/>
              <a:t>to adopt protective behavior </a:t>
            </a:r>
            <a:r>
              <a:rPr lang="en-US" dirty="0"/>
              <a:t>(</a:t>
            </a:r>
            <a:r>
              <a:rPr lang="en-US" dirty="0" err="1"/>
              <a:t>Pagnini</a:t>
            </a:r>
            <a:r>
              <a:rPr lang="en-US" dirty="0"/>
              <a:t> et al., 2020)</a:t>
            </a:r>
            <a:endParaRPr lang="fr-FR" dirty="0"/>
          </a:p>
          <a:p>
            <a:pPr marL="285750" indent="-285750">
              <a:buFont typeface="Arial" panose="020B0604020202020204" pitchFamily="34" charset="0"/>
              <a:buChar char="•"/>
            </a:pPr>
            <a:endParaRPr lang="en-GB" b="1" dirty="0"/>
          </a:p>
          <a:p>
            <a:endParaRPr lang="en-US" dirty="0"/>
          </a:p>
        </p:txBody>
      </p:sp>
    </p:spTree>
    <p:extLst>
      <p:ext uri="{BB962C8B-B14F-4D97-AF65-F5344CB8AC3E}">
        <p14:creationId xmlns:p14="http://schemas.microsoft.com/office/powerpoint/2010/main" val="3953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Introduction and </a:t>
            </a:r>
            <a:r>
              <a:rPr lang="fr-FR" dirty="0" err="1"/>
              <a:t>context</a:t>
            </a:r>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3</a:t>
            </a:fld>
            <a:endParaRPr lang="fr-FR" dirty="0"/>
          </a:p>
        </p:txBody>
      </p:sp>
      <p:sp>
        <p:nvSpPr>
          <p:cNvPr id="6" name="Espace réservé du contenu 5"/>
          <p:cNvSpPr>
            <a:spLocks noGrp="1"/>
          </p:cNvSpPr>
          <p:nvPr>
            <p:ph idx="1"/>
          </p:nvPr>
        </p:nvSpPr>
        <p:spPr>
          <a:xfrm>
            <a:off x="457200" y="1352623"/>
            <a:ext cx="7624753" cy="3394472"/>
          </a:xfrm>
        </p:spPr>
        <p:txBody>
          <a:bodyPr/>
          <a:lstStyle/>
          <a:p>
            <a:r>
              <a:rPr lang="en-GB" b="1" dirty="0"/>
              <a:t>COVID-19 pandemic in France during the first wave of infections</a:t>
            </a:r>
            <a:endParaRPr lang="en-GB" dirty="0"/>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lockdown period</a:t>
            </a:r>
            <a:r>
              <a:rPr lang="en-GB" dirty="0"/>
              <a:t>: 17</a:t>
            </a:r>
            <a:r>
              <a:rPr lang="en-GB" baseline="30000" dirty="0"/>
              <a:t>th</a:t>
            </a:r>
            <a:r>
              <a:rPr lang="en-GB" dirty="0"/>
              <a:t> March 2020 to 11</a:t>
            </a:r>
            <a:r>
              <a:rPr lang="en-GB" baseline="30000" dirty="0"/>
              <a:t>th</a:t>
            </a:r>
            <a:r>
              <a:rPr lang="en-GB" dirty="0"/>
              <a:t> of May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Schools</a:t>
            </a:r>
            <a:r>
              <a:rPr lang="en-GB" dirty="0"/>
              <a:t> : closed mid-March, 2020, slow reopening after mid-May,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Government Communication:</a:t>
            </a:r>
            <a:r>
              <a:rPr lang="en-GB" dirty="0"/>
              <a:t> Shift from reassurance to alarm; compared to a war context with the objective of encouraging the population to adopt </a:t>
            </a:r>
            <a:r>
              <a:rPr lang="en-GB" b="1" dirty="0"/>
              <a:t>protective </a:t>
            </a:r>
            <a:r>
              <a:rPr lang="en-GB" b="1" dirty="0" err="1"/>
              <a:t>behavior</a:t>
            </a:r>
            <a:endParaRPr lang="en-GB" b="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Information Spread: </a:t>
            </a:r>
            <a:r>
              <a:rPr lang="en-GB" dirty="0"/>
              <a:t>Focus on lockdown measures rather than scientific information (</a:t>
            </a:r>
            <a:r>
              <a:rPr lang="en-GB" dirty="0" err="1"/>
              <a:t>Schück</a:t>
            </a:r>
            <a:r>
              <a:rPr lang="en-GB" dirty="0"/>
              <a:t> et al. 2021)</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t>I</a:t>
            </a:r>
            <a:r>
              <a:rPr lang="en-GB" b="1" dirty="0" err="1"/>
              <a:t>ssues</a:t>
            </a:r>
            <a:r>
              <a:rPr lang="en-GB" dirty="0"/>
              <a:t>: teenagers mental well-being strongly affected and </a:t>
            </a:r>
            <a:r>
              <a:rPr lang="en-US" dirty="0"/>
              <a:t>less inclined </a:t>
            </a:r>
            <a:r>
              <a:rPr lang="en-US" b="1" dirty="0"/>
              <a:t>to adopt protective behavior </a:t>
            </a:r>
            <a:r>
              <a:rPr lang="en-US" dirty="0"/>
              <a:t>(</a:t>
            </a:r>
            <a:r>
              <a:rPr lang="en-US" dirty="0" err="1"/>
              <a:t>Pagnini</a:t>
            </a:r>
            <a:r>
              <a:rPr lang="en-US" dirty="0"/>
              <a:t> et al., 2020)</a:t>
            </a:r>
            <a:endParaRPr lang="fr-FR" dirty="0"/>
          </a:p>
          <a:p>
            <a:pPr marL="285750" indent="-285750">
              <a:buFont typeface="Arial" panose="020B0604020202020204" pitchFamily="34" charset="0"/>
              <a:buChar char="•"/>
            </a:pPr>
            <a:endParaRPr lang="en-GB" b="1" dirty="0"/>
          </a:p>
          <a:p>
            <a:endParaRPr lang="en-US" dirty="0"/>
          </a:p>
        </p:txBody>
      </p:sp>
      <p:pic>
        <p:nvPicPr>
          <p:cNvPr id="2050" name="Picture 2" descr="Etude de “Pas Essentiel” de Grand Corps Malade – Califrenchlife">
            <a:extLst>
              <a:ext uri="{FF2B5EF4-FFF2-40B4-BE49-F238E27FC236}">
                <a16:creationId xmlns:a16="http://schemas.microsoft.com/office/drawing/2014/main" id="{02937AAC-FEDD-4025-973D-289C4E180A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767882" y="1090240"/>
            <a:ext cx="2376118" cy="1264708"/>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784053E5-7775-436F-98E9-3966FB37E2C2}"/>
              </a:ext>
            </a:extLst>
          </p:cNvPr>
          <p:cNvSpPr txBox="1"/>
          <p:nvPr/>
        </p:nvSpPr>
        <p:spPr bwMode="auto">
          <a:xfrm>
            <a:off x="7315200" y="2368277"/>
            <a:ext cx="1617653"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r>
              <a:rPr lang="fr-FR" sz="1000" b="1" baseline="0" dirty="0" err="1">
                <a:latin typeface="Arial" panose="020B0604020202020204" pitchFamily="34" charset="0"/>
                <a:cs typeface="Arial" panose="020B0604020202020204" pitchFamily="34" charset="0"/>
              </a:rPr>
              <a:t>Before</a:t>
            </a:r>
            <a:r>
              <a:rPr lang="fr-FR" sz="1000" b="1" baseline="0" dirty="0">
                <a:latin typeface="Arial" panose="020B0604020202020204" pitchFamily="34" charset="0"/>
                <a:cs typeface="Arial" panose="020B0604020202020204" pitchFamily="34" charset="0"/>
              </a:rPr>
              <a:t> </a:t>
            </a:r>
            <a:r>
              <a:rPr lang="fr-FR" sz="1000" b="1" baseline="0" dirty="0" err="1">
                <a:latin typeface="Arial" panose="020B0604020202020204" pitchFamily="34" charset="0"/>
                <a:cs typeface="Arial" panose="020B0604020202020204" pitchFamily="34" charset="0"/>
              </a:rPr>
              <a:t>july</a:t>
            </a:r>
            <a:r>
              <a:rPr lang="fr-FR" sz="1000" b="1" baseline="0" dirty="0">
                <a:latin typeface="Arial" panose="020B0604020202020204" pitchFamily="34" charset="0"/>
                <a:cs typeface="Arial" panose="020B0604020202020204" pitchFamily="34" charset="0"/>
              </a:rPr>
              <a:t> 2020, not </a:t>
            </a:r>
            <a:r>
              <a:rPr lang="fr-FR" sz="1000" b="1" baseline="0" dirty="0" err="1">
                <a:latin typeface="Arial" panose="020B0604020202020204" pitchFamily="34" charset="0"/>
                <a:cs typeface="Arial" panose="020B0604020202020204" pitchFamily="34" charset="0"/>
              </a:rPr>
              <a:t>necessary</a:t>
            </a:r>
            <a:endParaRPr lang="en-GB" sz="1000" b="1" baseline="0" dirty="0">
              <a:latin typeface="Arial" panose="020B0604020202020204" pitchFamily="34" charset="0"/>
              <a:cs typeface="Arial" panose="020B0604020202020204" pitchFamily="34" charset="0"/>
            </a:endParaRPr>
          </a:p>
        </p:txBody>
      </p:sp>
      <p:cxnSp>
        <p:nvCxnSpPr>
          <p:cNvPr id="14" name="Connecteur droit 13">
            <a:extLst>
              <a:ext uri="{FF2B5EF4-FFF2-40B4-BE49-F238E27FC236}">
                <a16:creationId xmlns:a16="http://schemas.microsoft.com/office/drawing/2014/main" id="{CC96F1CF-704C-4612-818B-AC663093BEE6}"/>
              </a:ext>
            </a:extLst>
          </p:cNvPr>
          <p:cNvCxnSpPr>
            <a:cxnSpLocks/>
          </p:cNvCxnSpPr>
          <p:nvPr/>
        </p:nvCxnSpPr>
        <p:spPr>
          <a:xfrm>
            <a:off x="6767882" y="1090240"/>
            <a:ext cx="2344368" cy="12436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cteur droit 15">
            <a:extLst>
              <a:ext uri="{FF2B5EF4-FFF2-40B4-BE49-F238E27FC236}">
                <a16:creationId xmlns:a16="http://schemas.microsoft.com/office/drawing/2014/main" id="{15DF8455-912B-49BE-A849-6968D3D87ECA}"/>
              </a:ext>
            </a:extLst>
          </p:cNvPr>
          <p:cNvCxnSpPr>
            <a:cxnSpLocks/>
          </p:cNvCxnSpPr>
          <p:nvPr/>
        </p:nvCxnSpPr>
        <p:spPr>
          <a:xfrm flipH="1">
            <a:off x="6767883" y="1090240"/>
            <a:ext cx="2376117" cy="127803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417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Introduction and </a:t>
            </a:r>
            <a:r>
              <a:rPr lang="fr-FR" dirty="0" err="1"/>
              <a:t>context</a:t>
            </a:r>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4</a:t>
            </a:fld>
            <a:endParaRPr lang="fr-FR" dirty="0"/>
          </a:p>
        </p:txBody>
      </p:sp>
      <p:sp>
        <p:nvSpPr>
          <p:cNvPr id="6" name="Espace réservé du contenu 5"/>
          <p:cNvSpPr>
            <a:spLocks noGrp="1"/>
          </p:cNvSpPr>
          <p:nvPr>
            <p:ph idx="1"/>
          </p:nvPr>
        </p:nvSpPr>
        <p:spPr>
          <a:xfrm>
            <a:off x="457200" y="1352623"/>
            <a:ext cx="7624753" cy="3394472"/>
          </a:xfrm>
        </p:spPr>
        <p:txBody>
          <a:bodyPr/>
          <a:lstStyle/>
          <a:p>
            <a:r>
              <a:rPr lang="en-GB" b="1" dirty="0"/>
              <a:t>COVID-19 pandemic in France during the first wave of infections</a:t>
            </a:r>
            <a:endParaRPr lang="en-GB" dirty="0"/>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lockdown period</a:t>
            </a:r>
            <a:r>
              <a:rPr lang="en-GB" dirty="0"/>
              <a:t>: 17</a:t>
            </a:r>
            <a:r>
              <a:rPr lang="en-GB" baseline="30000" dirty="0"/>
              <a:t>th</a:t>
            </a:r>
            <a:r>
              <a:rPr lang="en-GB" dirty="0"/>
              <a:t> March 2020 to 11</a:t>
            </a:r>
            <a:r>
              <a:rPr lang="en-GB" baseline="30000" dirty="0"/>
              <a:t>th</a:t>
            </a:r>
            <a:r>
              <a:rPr lang="en-GB" dirty="0"/>
              <a:t> of May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Schools</a:t>
            </a:r>
            <a:r>
              <a:rPr lang="en-GB" dirty="0"/>
              <a:t> : closed mid-March, 2020, slow reopening after mid-May, 2020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Government Communication:</a:t>
            </a:r>
            <a:r>
              <a:rPr lang="en-GB" dirty="0"/>
              <a:t> Shift from reassurance to alarm; compared to a war context with the objective of encouraging the population to adopt </a:t>
            </a:r>
            <a:r>
              <a:rPr lang="en-GB" b="1" dirty="0"/>
              <a:t>protective </a:t>
            </a:r>
            <a:r>
              <a:rPr lang="en-GB" b="1" dirty="0" err="1"/>
              <a:t>behavior</a:t>
            </a:r>
            <a:endParaRPr lang="en-GB" b="1"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Information Spread: </a:t>
            </a:r>
            <a:r>
              <a:rPr lang="en-GB" dirty="0"/>
              <a:t>Focus on lockdown measures rather than scientific information (</a:t>
            </a:r>
            <a:r>
              <a:rPr lang="en-GB" dirty="0" err="1"/>
              <a:t>Schück</a:t>
            </a:r>
            <a:r>
              <a:rPr lang="en-GB" dirty="0"/>
              <a:t> et al. 2021)</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b="1" dirty="0"/>
              <a:t>I</a:t>
            </a:r>
            <a:r>
              <a:rPr lang="en-GB" b="1" dirty="0" err="1"/>
              <a:t>ssues</a:t>
            </a:r>
            <a:r>
              <a:rPr lang="en-GB" dirty="0"/>
              <a:t>: teenagers mental well-being strongly affected and </a:t>
            </a:r>
            <a:r>
              <a:rPr lang="en-US" dirty="0"/>
              <a:t>less inclined </a:t>
            </a:r>
            <a:r>
              <a:rPr lang="en-US" b="1" dirty="0"/>
              <a:t>to adopt protective behavior </a:t>
            </a:r>
            <a:r>
              <a:rPr lang="en-US" dirty="0"/>
              <a:t>(</a:t>
            </a:r>
            <a:r>
              <a:rPr lang="en-US" dirty="0" err="1"/>
              <a:t>Pagnini</a:t>
            </a:r>
            <a:r>
              <a:rPr lang="en-US" dirty="0"/>
              <a:t> et al., 2020)</a:t>
            </a:r>
            <a:endParaRPr lang="fr-FR" dirty="0"/>
          </a:p>
          <a:p>
            <a:pPr marL="285750" indent="-285750">
              <a:buFont typeface="Arial" panose="020B0604020202020204" pitchFamily="34" charset="0"/>
              <a:buChar char="•"/>
            </a:pPr>
            <a:endParaRPr lang="en-GB" b="1" dirty="0"/>
          </a:p>
          <a:p>
            <a:endParaRPr lang="en-US" dirty="0"/>
          </a:p>
        </p:txBody>
      </p:sp>
      <p:pic>
        <p:nvPicPr>
          <p:cNvPr id="2050" name="Picture 2" descr="Etude de “Pas Essentiel” de Grand Corps Malade – Califrenchlife">
            <a:extLst>
              <a:ext uri="{FF2B5EF4-FFF2-40B4-BE49-F238E27FC236}">
                <a16:creationId xmlns:a16="http://schemas.microsoft.com/office/drawing/2014/main" id="{02937AAC-FEDD-4025-973D-289C4E180A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767882" y="1090240"/>
            <a:ext cx="2376118" cy="1264708"/>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784053E5-7775-436F-98E9-3966FB37E2C2}"/>
              </a:ext>
            </a:extLst>
          </p:cNvPr>
          <p:cNvSpPr txBox="1"/>
          <p:nvPr/>
        </p:nvSpPr>
        <p:spPr bwMode="auto">
          <a:xfrm>
            <a:off x="7001934" y="2368277"/>
            <a:ext cx="193092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r>
              <a:rPr lang="fr-FR" sz="1000" b="1" baseline="0" dirty="0" err="1">
                <a:latin typeface="Arial" panose="020B0604020202020204" pitchFamily="34" charset="0"/>
                <a:cs typeface="Arial" panose="020B0604020202020204" pitchFamily="34" charset="0"/>
              </a:rPr>
              <a:t>After</a:t>
            </a:r>
            <a:r>
              <a:rPr lang="fr-FR" sz="1000" b="1" baseline="0" dirty="0">
                <a:latin typeface="Arial" panose="020B0604020202020204" pitchFamily="34" charset="0"/>
                <a:cs typeface="Arial" panose="020B0604020202020204" pitchFamily="34" charset="0"/>
              </a:rPr>
              <a:t> </a:t>
            </a:r>
            <a:r>
              <a:rPr lang="fr-FR" sz="1000" b="1" baseline="0" dirty="0" err="1">
                <a:latin typeface="Arial" panose="020B0604020202020204" pitchFamily="34" charset="0"/>
                <a:cs typeface="Arial" panose="020B0604020202020204" pitchFamily="34" charset="0"/>
              </a:rPr>
              <a:t>july</a:t>
            </a:r>
            <a:r>
              <a:rPr lang="fr-FR" sz="1000" b="1" baseline="0" dirty="0">
                <a:latin typeface="Arial" panose="020B0604020202020204" pitchFamily="34" charset="0"/>
                <a:cs typeface="Arial" panose="020B0604020202020204" pitchFamily="34" charset="0"/>
              </a:rPr>
              <a:t> 2020, </a:t>
            </a:r>
            <a:r>
              <a:rPr lang="fr-FR" sz="1000" b="1" baseline="0" dirty="0" err="1">
                <a:latin typeface="Arial" panose="020B0604020202020204" pitchFamily="34" charset="0"/>
                <a:cs typeface="Arial" panose="020B0604020202020204" pitchFamily="34" charset="0"/>
              </a:rPr>
              <a:t>mandatory</a:t>
            </a:r>
            <a:r>
              <a:rPr lang="fr-FR" sz="1000" b="1" baseline="0" dirty="0">
                <a:latin typeface="Arial" panose="020B0604020202020204" pitchFamily="34" charset="0"/>
                <a:cs typeface="Arial" panose="020B0604020202020204" pitchFamily="34" charset="0"/>
              </a:rPr>
              <a:t> in public </a:t>
            </a:r>
            <a:r>
              <a:rPr lang="fr-FR" sz="1000" b="1" baseline="0" dirty="0" err="1">
                <a:latin typeface="Arial" panose="020B0604020202020204" pitchFamily="34" charset="0"/>
                <a:cs typeface="Arial" panose="020B0604020202020204" pitchFamily="34" charset="0"/>
              </a:rPr>
              <a:t>spaces</a:t>
            </a:r>
            <a:endParaRPr lang="en-GB" sz="1000" b="1"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831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E69740E-0619-4698-B564-D730A32F13B3}"/>
              </a:ext>
            </a:extLst>
          </p:cNvPr>
          <p:cNvSpPr>
            <a:spLocks noGrp="1"/>
          </p:cNvSpPr>
          <p:nvPr>
            <p:ph idx="1"/>
          </p:nvPr>
        </p:nvSpPr>
        <p:spPr>
          <a:xfrm>
            <a:off x="731281" y="1899667"/>
            <a:ext cx="7624753" cy="1159001"/>
          </a:xfrm>
        </p:spPr>
        <p:txBody>
          <a:bodyPr/>
          <a:lstStyle/>
          <a:p>
            <a:pPr algn="ctr"/>
            <a:r>
              <a:rPr lang="en-GB" sz="2000" b="1" dirty="0"/>
              <a:t>Explores the different predictors of protective </a:t>
            </a:r>
            <a:r>
              <a:rPr lang="en-GB" sz="2000" b="1" dirty="0" err="1"/>
              <a:t>behavior</a:t>
            </a:r>
            <a:r>
              <a:rPr lang="en-GB" sz="2000" b="1" dirty="0"/>
              <a:t> of French secondary school students during the first COVID-19 pandemic. </a:t>
            </a:r>
          </a:p>
          <a:p>
            <a:pPr algn="ctr"/>
            <a:r>
              <a:rPr lang="en-GB" sz="2000" dirty="0"/>
              <a:t>Relationships has been drawn between the perceived knowledge, perceived severity, interest in science and protective behaviour.</a:t>
            </a:r>
            <a:endParaRPr lang="en-GB" dirty="0"/>
          </a:p>
        </p:txBody>
      </p:sp>
      <p:sp>
        <p:nvSpPr>
          <p:cNvPr id="3" name="Titre 2">
            <a:extLst>
              <a:ext uri="{FF2B5EF4-FFF2-40B4-BE49-F238E27FC236}">
                <a16:creationId xmlns:a16="http://schemas.microsoft.com/office/drawing/2014/main" id="{1F1183C8-FD13-4EF7-8DD8-B2E616BF3151}"/>
              </a:ext>
            </a:extLst>
          </p:cNvPr>
          <p:cNvSpPr>
            <a:spLocks noGrp="1"/>
          </p:cNvSpPr>
          <p:nvPr>
            <p:ph type="title"/>
          </p:nvPr>
        </p:nvSpPr>
        <p:spPr/>
        <p:txBody>
          <a:bodyPr/>
          <a:lstStyle/>
          <a:p>
            <a:r>
              <a:rPr lang="fr-FR" dirty="0" err="1"/>
              <a:t>Aims</a:t>
            </a:r>
            <a:r>
              <a:rPr lang="fr-FR" dirty="0"/>
              <a:t> of the </a:t>
            </a:r>
            <a:r>
              <a:rPr lang="fr-FR" dirty="0" err="1"/>
              <a:t>study</a:t>
            </a:r>
            <a:endParaRPr lang="en-GB" dirty="0"/>
          </a:p>
        </p:txBody>
      </p:sp>
      <p:sp>
        <p:nvSpPr>
          <p:cNvPr id="4" name="Espace réservé du pied de page 3">
            <a:extLst>
              <a:ext uri="{FF2B5EF4-FFF2-40B4-BE49-F238E27FC236}">
                <a16:creationId xmlns:a16="http://schemas.microsoft.com/office/drawing/2014/main" id="{D3609251-5C87-42E4-AD49-3326343C89DC}"/>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2B885687-0CB6-4403-8538-C8214704C6E4}"/>
              </a:ext>
            </a:extLst>
          </p:cNvPr>
          <p:cNvSpPr>
            <a:spLocks noGrp="1"/>
          </p:cNvSpPr>
          <p:nvPr>
            <p:ph type="sldNum" sz="quarter" idx="11"/>
          </p:nvPr>
        </p:nvSpPr>
        <p:spPr/>
        <p:txBody>
          <a:bodyPr/>
          <a:lstStyle/>
          <a:p>
            <a:pPr>
              <a:defRPr/>
            </a:pPr>
            <a:fld id="{1105F73E-D302-7A49-9D49-5CFFB39DEAD8}" type="slidenum">
              <a:rPr lang="fr-FR" smtClean="0"/>
              <a:pPr>
                <a:defRPr/>
              </a:pPr>
              <a:t>5</a:t>
            </a:fld>
            <a:endParaRPr lang="fr-FR" dirty="0"/>
          </a:p>
        </p:txBody>
      </p:sp>
    </p:spTree>
    <p:extLst>
      <p:ext uri="{BB962C8B-B14F-4D97-AF65-F5344CB8AC3E}">
        <p14:creationId xmlns:p14="http://schemas.microsoft.com/office/powerpoint/2010/main" val="184173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EB2A7B6-EFB6-42F5-AD92-633F3E55054C}"/>
              </a:ext>
            </a:extLst>
          </p:cNvPr>
          <p:cNvSpPr>
            <a:spLocks noGrp="1"/>
          </p:cNvSpPr>
          <p:nvPr>
            <p:ph idx="1"/>
          </p:nvPr>
        </p:nvSpPr>
        <p:spPr/>
        <p:txBody>
          <a:bodyPr/>
          <a:lstStyle/>
          <a:p>
            <a:pPr marL="285750" indent="-285750">
              <a:buFont typeface="Arial" panose="020B0604020202020204" pitchFamily="34" charset="0"/>
              <a:buChar char="•"/>
            </a:pPr>
            <a:r>
              <a:rPr lang="en-GB" b="1" dirty="0"/>
              <a:t>Defined in three “types”</a:t>
            </a:r>
            <a:r>
              <a:rPr lang="en-GB" dirty="0"/>
              <a:t> (</a:t>
            </a:r>
            <a:r>
              <a:rPr lang="en-GB" dirty="0" err="1"/>
              <a:t>Jørgensen</a:t>
            </a:r>
            <a:r>
              <a:rPr lang="en-GB" dirty="0"/>
              <a:t> </a:t>
            </a:r>
            <a:r>
              <a:rPr lang="en-GB" i="1" dirty="0"/>
              <a:t>et al </a:t>
            </a:r>
            <a:r>
              <a:rPr lang="en-GB" dirty="0"/>
              <a:t>. 2021):</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b="1" dirty="0"/>
              <a:t>Preventive behavior: </a:t>
            </a:r>
            <a:r>
              <a:rPr lang="en-US" dirty="0"/>
              <a:t>broadly in the hygiene dimension (e.g., handwashing, wearing masks)</a:t>
            </a:r>
          </a:p>
          <a:p>
            <a:pPr marL="285750" indent="-285750">
              <a:buFont typeface="Arial" panose="020B0604020202020204" pitchFamily="34" charset="0"/>
              <a:buChar char="•"/>
            </a:pPr>
            <a:r>
              <a:rPr lang="en-US" b="1" dirty="0"/>
              <a:t>Avoidance behavior: </a:t>
            </a:r>
            <a:r>
              <a:rPr lang="en-US" dirty="0"/>
              <a:t>referring to social distancing (e.g., stay at home, avoid crowded places)</a:t>
            </a:r>
          </a:p>
          <a:p>
            <a:pPr marL="285750" indent="-285750">
              <a:buFont typeface="Arial" panose="020B0604020202020204" pitchFamily="34" charset="0"/>
              <a:buChar char="•"/>
            </a:pPr>
            <a:r>
              <a:rPr lang="en-US" b="1" dirty="0"/>
              <a:t>management behavior: </a:t>
            </a:r>
            <a:r>
              <a:rPr lang="en-US" dirty="0"/>
              <a:t>such as taking medication or monitoring heath</a:t>
            </a:r>
          </a:p>
          <a:p>
            <a:r>
              <a:rPr lang="en-US" dirty="0"/>
              <a:t>Many studies investigated protective behavior as a unique dimension (or failed to identify those three clear independent dimensions)</a:t>
            </a:r>
            <a:endParaRPr lang="en-GB" dirty="0"/>
          </a:p>
        </p:txBody>
      </p:sp>
      <p:sp>
        <p:nvSpPr>
          <p:cNvPr id="3" name="Titre 2">
            <a:extLst>
              <a:ext uri="{FF2B5EF4-FFF2-40B4-BE49-F238E27FC236}">
                <a16:creationId xmlns:a16="http://schemas.microsoft.com/office/drawing/2014/main" id="{78648E04-54DC-45F7-ADB0-11C48CC1E3BE}"/>
              </a:ext>
            </a:extLst>
          </p:cNvPr>
          <p:cNvSpPr>
            <a:spLocks noGrp="1"/>
          </p:cNvSpPr>
          <p:nvPr>
            <p:ph type="title"/>
          </p:nvPr>
        </p:nvSpPr>
        <p:spPr/>
        <p:txBody>
          <a:bodyPr/>
          <a:lstStyle/>
          <a:p>
            <a:r>
              <a:rPr lang="en-GB" dirty="0"/>
              <a:t>Protective </a:t>
            </a:r>
            <a:r>
              <a:rPr lang="en-GB" dirty="0" err="1"/>
              <a:t>Behavior</a:t>
            </a:r>
            <a:endParaRPr lang="en-GB" dirty="0"/>
          </a:p>
        </p:txBody>
      </p:sp>
      <p:sp>
        <p:nvSpPr>
          <p:cNvPr id="4" name="Espace réservé du pied de page 3">
            <a:extLst>
              <a:ext uri="{FF2B5EF4-FFF2-40B4-BE49-F238E27FC236}">
                <a16:creationId xmlns:a16="http://schemas.microsoft.com/office/drawing/2014/main" id="{2EB3DFE9-928A-4B5B-8616-777F1174DE6D}"/>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DB91F02E-4FEA-4B89-8EA0-3C52FF6D6429}"/>
              </a:ext>
            </a:extLst>
          </p:cNvPr>
          <p:cNvSpPr>
            <a:spLocks noGrp="1"/>
          </p:cNvSpPr>
          <p:nvPr>
            <p:ph type="sldNum" sz="quarter" idx="11"/>
          </p:nvPr>
        </p:nvSpPr>
        <p:spPr/>
        <p:txBody>
          <a:bodyPr/>
          <a:lstStyle/>
          <a:p>
            <a:pPr>
              <a:defRPr/>
            </a:pPr>
            <a:fld id="{1105F73E-D302-7A49-9D49-5CFFB39DEAD8}" type="slidenum">
              <a:rPr lang="fr-FR" smtClean="0"/>
              <a:pPr>
                <a:defRPr/>
              </a:pPr>
              <a:t>6</a:t>
            </a:fld>
            <a:endParaRPr lang="fr-FR" dirty="0"/>
          </a:p>
        </p:txBody>
      </p:sp>
      <p:sp>
        <p:nvSpPr>
          <p:cNvPr id="6" name="Titre 2">
            <a:extLst>
              <a:ext uri="{FF2B5EF4-FFF2-40B4-BE49-F238E27FC236}">
                <a16:creationId xmlns:a16="http://schemas.microsoft.com/office/drawing/2014/main" id="{A359031E-58AD-4A9B-B638-DC7539AE82AD}"/>
              </a:ext>
            </a:extLst>
          </p:cNvPr>
          <p:cNvSpPr txBox="1">
            <a:spLocks/>
          </p:cNvSpPr>
          <p:nvPr/>
        </p:nvSpPr>
        <p:spPr bwMode="auto">
          <a:xfrm>
            <a:off x="457199" y="3325347"/>
            <a:ext cx="8229600" cy="482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a:lstStyle>
          <a:p>
            <a:r>
              <a:rPr lang="en-GB" dirty="0"/>
              <a:t>Interest in Science</a:t>
            </a:r>
          </a:p>
        </p:txBody>
      </p:sp>
      <p:sp>
        <p:nvSpPr>
          <p:cNvPr id="7" name="Espace réservé du contenu 1">
            <a:extLst>
              <a:ext uri="{FF2B5EF4-FFF2-40B4-BE49-F238E27FC236}">
                <a16:creationId xmlns:a16="http://schemas.microsoft.com/office/drawing/2014/main" id="{A9F03649-C50F-4669-82D4-ED1318AB529A}"/>
              </a:ext>
            </a:extLst>
          </p:cNvPr>
          <p:cNvSpPr txBox="1">
            <a:spLocks/>
          </p:cNvSpPr>
          <p:nvPr/>
        </p:nvSpPr>
        <p:spPr bwMode="auto">
          <a:xfrm>
            <a:off x="1062047" y="3941970"/>
            <a:ext cx="7624753" cy="13053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GB" b="1" dirty="0"/>
              <a:t>Reflects</a:t>
            </a:r>
            <a:r>
              <a:rPr lang="en-GB" dirty="0"/>
              <a:t> the cognitive potential of a student for achievement in the science field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Interest in science </a:t>
            </a:r>
            <a:r>
              <a:rPr lang="en-US" dirty="0"/>
              <a:t>may positively impact behaviors such as science engagement and knowledge (e.g., </a:t>
            </a:r>
            <a:r>
              <a:rPr lang="en-GB" dirty="0"/>
              <a:t>Bathgate &amp; </a:t>
            </a:r>
            <a:r>
              <a:rPr lang="en-GB" dirty="0" err="1"/>
              <a:t>Schunn</a:t>
            </a:r>
            <a:r>
              <a:rPr lang="en-GB" dirty="0"/>
              <a:t>, 2016) and even for decision making skills (Sadler &amp; Dawson, 2012)</a:t>
            </a:r>
            <a:endParaRPr lang="en-US" dirty="0"/>
          </a:p>
          <a:p>
            <a:pPr marL="285750" indent="-285750">
              <a:buFont typeface="Arial" panose="020B0604020202020204" pitchFamily="34" charset="0"/>
              <a:buChar char="•"/>
            </a:pPr>
            <a:endParaRPr lang="en-US" dirty="0"/>
          </a:p>
          <a:p>
            <a:endParaRPr lang="en-US" dirty="0"/>
          </a:p>
          <a:p>
            <a:endParaRPr lang="en-GB" dirty="0"/>
          </a:p>
        </p:txBody>
      </p:sp>
    </p:spTree>
    <p:extLst>
      <p:ext uri="{BB962C8B-B14F-4D97-AF65-F5344CB8AC3E}">
        <p14:creationId xmlns:p14="http://schemas.microsoft.com/office/powerpoint/2010/main" val="1005659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88A7C45-4A6A-43E6-B2FD-C3E6F4B6495E}"/>
              </a:ext>
            </a:extLst>
          </p:cNvPr>
          <p:cNvSpPr>
            <a:spLocks noGrp="1"/>
          </p:cNvSpPr>
          <p:nvPr>
            <p:ph idx="1"/>
          </p:nvPr>
        </p:nvSpPr>
        <p:spPr>
          <a:xfrm>
            <a:off x="1062046" y="1200151"/>
            <a:ext cx="7624753" cy="1012697"/>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b="1" dirty="0"/>
              <a:t>Definition</a:t>
            </a:r>
            <a:r>
              <a:rPr lang="en-GB" dirty="0"/>
              <a:t>: The negative consequences an individual associates with Covid-19</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Important predictor </a:t>
            </a:r>
            <a:r>
              <a:rPr lang="en-US" dirty="0"/>
              <a:t>for protective behavior (</a:t>
            </a:r>
            <a:r>
              <a:rPr lang="en-US" dirty="0" err="1"/>
              <a:t>Anaki</a:t>
            </a:r>
            <a:r>
              <a:rPr lang="en-US" dirty="0"/>
              <a:t> &amp; </a:t>
            </a:r>
            <a:r>
              <a:rPr lang="en-US" dirty="0" err="1"/>
              <a:t>Sergay</a:t>
            </a:r>
            <a:r>
              <a:rPr lang="en-US" dirty="0"/>
              <a:t>, 2021)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b="1" dirty="0"/>
              <a:t>Important predictor </a:t>
            </a:r>
            <a:r>
              <a:rPr lang="en-GB" dirty="0"/>
              <a:t>of staying at home (avoidance behaviour; Irigoyen-Camacho et al., 2020)</a:t>
            </a:r>
            <a:endParaRPr lang="en-US" dirty="0"/>
          </a:p>
          <a:p>
            <a:endParaRPr lang="fr-FR" dirty="0"/>
          </a:p>
          <a:p>
            <a:endParaRPr lang="fr-FR" dirty="0"/>
          </a:p>
          <a:p>
            <a:endParaRPr lang="en-GB" dirty="0"/>
          </a:p>
        </p:txBody>
      </p:sp>
      <p:sp>
        <p:nvSpPr>
          <p:cNvPr id="3" name="Titre 2">
            <a:extLst>
              <a:ext uri="{FF2B5EF4-FFF2-40B4-BE49-F238E27FC236}">
                <a16:creationId xmlns:a16="http://schemas.microsoft.com/office/drawing/2014/main" id="{29568A00-49DA-4F56-BBA6-39FC7D928A53}"/>
              </a:ext>
            </a:extLst>
          </p:cNvPr>
          <p:cNvSpPr>
            <a:spLocks noGrp="1"/>
          </p:cNvSpPr>
          <p:nvPr>
            <p:ph type="title"/>
          </p:nvPr>
        </p:nvSpPr>
        <p:spPr/>
        <p:txBody>
          <a:bodyPr/>
          <a:lstStyle/>
          <a:p>
            <a:r>
              <a:rPr lang="en-GB" dirty="0"/>
              <a:t>Perceived Severity</a:t>
            </a:r>
          </a:p>
        </p:txBody>
      </p:sp>
      <p:sp>
        <p:nvSpPr>
          <p:cNvPr id="4" name="Espace réservé du pied de page 3">
            <a:extLst>
              <a:ext uri="{FF2B5EF4-FFF2-40B4-BE49-F238E27FC236}">
                <a16:creationId xmlns:a16="http://schemas.microsoft.com/office/drawing/2014/main" id="{19B4E001-A765-4CD1-A544-E41E2E0BF07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1DC93D92-F800-4B92-9931-A34A786FAE21}"/>
              </a:ext>
            </a:extLst>
          </p:cNvPr>
          <p:cNvSpPr>
            <a:spLocks noGrp="1"/>
          </p:cNvSpPr>
          <p:nvPr>
            <p:ph type="sldNum" sz="quarter" idx="11"/>
          </p:nvPr>
        </p:nvSpPr>
        <p:spPr/>
        <p:txBody>
          <a:bodyPr/>
          <a:lstStyle/>
          <a:p>
            <a:pPr>
              <a:defRPr/>
            </a:pPr>
            <a:fld id="{1105F73E-D302-7A49-9D49-5CFFB39DEAD8}" type="slidenum">
              <a:rPr lang="fr-FR" smtClean="0"/>
              <a:pPr>
                <a:defRPr/>
              </a:pPr>
              <a:t>7</a:t>
            </a:fld>
            <a:endParaRPr lang="fr-FR" dirty="0"/>
          </a:p>
        </p:txBody>
      </p:sp>
      <p:sp>
        <p:nvSpPr>
          <p:cNvPr id="7" name="Titre 2">
            <a:extLst>
              <a:ext uri="{FF2B5EF4-FFF2-40B4-BE49-F238E27FC236}">
                <a16:creationId xmlns:a16="http://schemas.microsoft.com/office/drawing/2014/main" id="{0BB31CC0-656D-42FF-81A3-10F1B8AE683D}"/>
              </a:ext>
            </a:extLst>
          </p:cNvPr>
          <p:cNvSpPr txBox="1">
            <a:spLocks/>
          </p:cNvSpPr>
          <p:nvPr/>
        </p:nvSpPr>
        <p:spPr bwMode="auto">
          <a:xfrm>
            <a:off x="457199" y="3211029"/>
            <a:ext cx="8229600" cy="482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a:lstStyle>
          <a:p>
            <a:r>
              <a:rPr lang="en-GB" dirty="0"/>
              <a:t>Perceived Knowledge</a:t>
            </a:r>
          </a:p>
        </p:txBody>
      </p:sp>
      <p:sp>
        <p:nvSpPr>
          <p:cNvPr id="8" name="Espace réservé du contenu 1">
            <a:extLst>
              <a:ext uri="{FF2B5EF4-FFF2-40B4-BE49-F238E27FC236}">
                <a16:creationId xmlns:a16="http://schemas.microsoft.com/office/drawing/2014/main" id="{3C04242B-4980-4B1E-AFEE-F3295B3AE05F}"/>
              </a:ext>
            </a:extLst>
          </p:cNvPr>
          <p:cNvSpPr txBox="1">
            <a:spLocks/>
          </p:cNvSpPr>
          <p:nvPr/>
        </p:nvSpPr>
        <p:spPr bwMode="auto">
          <a:xfrm>
            <a:off x="1062047" y="3620263"/>
            <a:ext cx="7624753" cy="10126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GB" b="1" dirty="0"/>
              <a:t>Definition</a:t>
            </a:r>
            <a:r>
              <a:rPr lang="en-GB" dirty="0"/>
              <a:t>: one's self-assessment or feeling of knowing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Important predictor </a:t>
            </a:r>
            <a:r>
              <a:rPr lang="en-US" dirty="0"/>
              <a:t>for vaccine intention (preventive behavior) and perception of severity ( </a:t>
            </a:r>
            <a:r>
              <a:rPr lang="en-US" dirty="0" err="1"/>
              <a:t>Faasse</a:t>
            </a:r>
            <a:r>
              <a:rPr lang="en-US" dirty="0"/>
              <a:t> &amp; Newby, 2020)</a:t>
            </a:r>
          </a:p>
          <a:p>
            <a:endParaRPr lang="fr-FR" dirty="0"/>
          </a:p>
          <a:p>
            <a:endParaRPr lang="fr-FR" dirty="0"/>
          </a:p>
          <a:p>
            <a:endParaRPr lang="en-GB" dirty="0"/>
          </a:p>
        </p:txBody>
      </p:sp>
    </p:spTree>
    <p:extLst>
      <p:ext uri="{BB962C8B-B14F-4D97-AF65-F5344CB8AC3E}">
        <p14:creationId xmlns:p14="http://schemas.microsoft.com/office/powerpoint/2010/main" val="206546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33A0FC4-0D50-4103-8B77-4B61F95A43DA}"/>
              </a:ext>
            </a:extLst>
          </p:cNvPr>
          <p:cNvSpPr>
            <a:spLocks noGrp="1"/>
          </p:cNvSpPr>
          <p:nvPr>
            <p:ph idx="1"/>
          </p:nvPr>
        </p:nvSpPr>
        <p:spPr/>
        <p:txBody>
          <a:bodyPr/>
          <a:lstStyle/>
          <a:p>
            <a:r>
              <a:rPr lang="en-US" dirty="0"/>
              <a:t>1 – To what extent 1-factor model of  protective behavior fits with our sample of French secondary school students?</a:t>
            </a:r>
          </a:p>
          <a:p>
            <a:endParaRPr lang="en-GB" dirty="0"/>
          </a:p>
          <a:p>
            <a:r>
              <a:rPr lang="en-US" dirty="0"/>
              <a:t>2 – What are the interrelations between perceived knowledge, perceived severity, protective behavior, and interest in science, including the impact of some demographic variables?</a:t>
            </a:r>
          </a:p>
          <a:p>
            <a:endParaRPr lang="en-US" dirty="0"/>
          </a:p>
          <a:p>
            <a:r>
              <a:rPr lang="en-GB" sz="1050" dirty="0"/>
              <a:t>	</a:t>
            </a:r>
            <a:r>
              <a:rPr lang="en-GB" sz="1200" dirty="0"/>
              <a:t>H1: The severity perception of COVID-19 would be positively predicted by perceived knowledge about COVID-19 (</a:t>
            </a:r>
            <a:r>
              <a:rPr lang="en-GB" sz="1200" dirty="0" err="1"/>
              <a:t>Faasse</a:t>
            </a:r>
            <a:r>
              <a:rPr lang="en-GB" sz="1200" dirty="0"/>
              <a:t> &amp; Newby, 2020).</a:t>
            </a:r>
          </a:p>
          <a:p>
            <a:r>
              <a:rPr lang="en-GB" sz="1200" dirty="0"/>
              <a:t>	H2: Protective </a:t>
            </a:r>
            <a:r>
              <a:rPr lang="en-GB" sz="1200" dirty="0" err="1"/>
              <a:t>behaviors</a:t>
            </a:r>
            <a:r>
              <a:rPr lang="en-GB" sz="1200" dirty="0"/>
              <a:t> would be positively predicted by perceived knowledge about COVID-19 (</a:t>
            </a:r>
            <a:r>
              <a:rPr lang="en-US" sz="1200" dirty="0" err="1"/>
              <a:t>Faasse</a:t>
            </a:r>
            <a:r>
              <a:rPr lang="en-US" sz="1200" dirty="0"/>
              <a:t> &amp; Newby, 2020)</a:t>
            </a:r>
            <a:r>
              <a:rPr lang="en-GB" sz="1200" dirty="0"/>
              <a:t>.</a:t>
            </a:r>
          </a:p>
          <a:p>
            <a:r>
              <a:rPr lang="en-GB" sz="1200" dirty="0"/>
              <a:t>	H3: Protective </a:t>
            </a:r>
            <a:r>
              <a:rPr lang="en-GB" sz="1200" dirty="0" err="1"/>
              <a:t>behaviors</a:t>
            </a:r>
            <a:r>
              <a:rPr lang="en-GB" sz="1200" dirty="0"/>
              <a:t> would be positively predicted by perceived severity </a:t>
            </a:r>
            <a:r>
              <a:rPr lang="en-US" sz="1200" dirty="0"/>
              <a:t>(</a:t>
            </a:r>
            <a:r>
              <a:rPr lang="en-US" sz="1200" dirty="0" err="1"/>
              <a:t>Anaki</a:t>
            </a:r>
            <a:r>
              <a:rPr lang="en-US" sz="1200" dirty="0"/>
              <a:t> &amp; </a:t>
            </a:r>
            <a:r>
              <a:rPr lang="en-US" sz="1200" dirty="0" err="1"/>
              <a:t>Sergay</a:t>
            </a:r>
            <a:r>
              <a:rPr lang="en-US" sz="1200" dirty="0"/>
              <a:t>, 2021)</a:t>
            </a:r>
            <a:endParaRPr lang="en-GB" sz="1200" dirty="0"/>
          </a:p>
          <a:p>
            <a:r>
              <a:rPr lang="en-GB" sz="1200" dirty="0"/>
              <a:t>	H4: Perceived knowledge would be positively predicted by interest in science (Bathgate &amp; </a:t>
            </a:r>
            <a:r>
              <a:rPr lang="en-GB" sz="1200" dirty="0" err="1"/>
              <a:t>Schunn</a:t>
            </a:r>
            <a:r>
              <a:rPr lang="en-GB" sz="1200" dirty="0"/>
              <a:t>, 2016). </a:t>
            </a:r>
          </a:p>
          <a:p>
            <a:r>
              <a:rPr lang="en-GB" sz="1200" dirty="0"/>
              <a:t>	H5 Protective </a:t>
            </a:r>
            <a:r>
              <a:rPr lang="en-GB" sz="1200" dirty="0" err="1"/>
              <a:t>behaviors</a:t>
            </a:r>
            <a:r>
              <a:rPr lang="en-GB" sz="1200" dirty="0"/>
              <a:t> would be positively predicted by interest in science (Yacoubian, 2018)</a:t>
            </a:r>
          </a:p>
          <a:p>
            <a:r>
              <a:rPr lang="en-GB" sz="1200" dirty="0"/>
              <a:t>	H6: Demographic variables, such as age, infection by COVID-19, and knowing people who had and were infected with 	COVID-19 would predict protective behaviour (Wolfe et al., 2021; Le </a:t>
            </a:r>
            <a:r>
              <a:rPr lang="en-GB" sz="1200" dirty="0" err="1"/>
              <a:t>Vigouroux</a:t>
            </a:r>
            <a:r>
              <a:rPr lang="en-GB" sz="1200" dirty="0"/>
              <a:t> et al. 2021…)</a:t>
            </a:r>
            <a:endParaRPr lang="en-US" sz="1200" dirty="0"/>
          </a:p>
          <a:p>
            <a:endParaRPr lang="en-GB" dirty="0"/>
          </a:p>
        </p:txBody>
      </p:sp>
      <p:sp>
        <p:nvSpPr>
          <p:cNvPr id="3" name="Titre 2">
            <a:extLst>
              <a:ext uri="{FF2B5EF4-FFF2-40B4-BE49-F238E27FC236}">
                <a16:creationId xmlns:a16="http://schemas.microsoft.com/office/drawing/2014/main" id="{2DB6A7B4-30E2-4D1B-BBD5-0DAED0FCFE32}"/>
              </a:ext>
            </a:extLst>
          </p:cNvPr>
          <p:cNvSpPr>
            <a:spLocks noGrp="1"/>
          </p:cNvSpPr>
          <p:nvPr>
            <p:ph type="title"/>
          </p:nvPr>
        </p:nvSpPr>
        <p:spPr/>
        <p:txBody>
          <a:bodyPr/>
          <a:lstStyle/>
          <a:p>
            <a:r>
              <a:rPr lang="fr-FR" dirty="0"/>
              <a:t>The </a:t>
            </a:r>
            <a:r>
              <a:rPr lang="fr-FR" dirty="0" err="1"/>
              <a:t>two</a:t>
            </a:r>
            <a:r>
              <a:rPr lang="fr-FR" dirty="0"/>
              <a:t> main </a:t>
            </a:r>
            <a:r>
              <a:rPr lang="fr-FR" dirty="0" err="1"/>
              <a:t>research</a:t>
            </a:r>
            <a:r>
              <a:rPr lang="fr-FR" dirty="0"/>
              <a:t> questions</a:t>
            </a:r>
            <a:endParaRPr lang="en-GB" dirty="0"/>
          </a:p>
        </p:txBody>
      </p:sp>
      <p:sp>
        <p:nvSpPr>
          <p:cNvPr id="4" name="Espace réservé du pied de page 3">
            <a:extLst>
              <a:ext uri="{FF2B5EF4-FFF2-40B4-BE49-F238E27FC236}">
                <a16:creationId xmlns:a16="http://schemas.microsoft.com/office/drawing/2014/main" id="{735E627A-0A88-4A53-8BD2-4BB70E842FE1}"/>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D9F6AF0C-71CB-426A-9885-DB3EB3A95DB6}"/>
              </a:ext>
            </a:extLst>
          </p:cNvPr>
          <p:cNvSpPr>
            <a:spLocks noGrp="1"/>
          </p:cNvSpPr>
          <p:nvPr>
            <p:ph type="sldNum" sz="quarter" idx="11"/>
          </p:nvPr>
        </p:nvSpPr>
        <p:spPr/>
        <p:txBody>
          <a:bodyPr/>
          <a:lstStyle/>
          <a:p>
            <a:pPr>
              <a:defRPr/>
            </a:pPr>
            <a:fld id="{1105F73E-D302-7A49-9D49-5CFFB39DEAD8}" type="slidenum">
              <a:rPr lang="fr-FR" smtClean="0"/>
              <a:pPr>
                <a:defRPr/>
              </a:pPr>
              <a:t>8</a:t>
            </a:fld>
            <a:endParaRPr lang="fr-FR" dirty="0"/>
          </a:p>
        </p:txBody>
      </p:sp>
    </p:spTree>
    <p:extLst>
      <p:ext uri="{BB962C8B-B14F-4D97-AF65-F5344CB8AC3E}">
        <p14:creationId xmlns:p14="http://schemas.microsoft.com/office/powerpoint/2010/main" val="411907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BADD08F-E963-4D60-ABF1-76FCCD5C79EC}"/>
              </a:ext>
            </a:extLst>
          </p:cNvPr>
          <p:cNvSpPr>
            <a:spLocks noGrp="1"/>
          </p:cNvSpPr>
          <p:nvPr>
            <p:ph idx="1"/>
          </p:nvPr>
        </p:nvSpPr>
        <p:spPr>
          <a:xfrm>
            <a:off x="669301" y="1079780"/>
            <a:ext cx="7624753" cy="3394472"/>
          </a:xfrm>
        </p:spPr>
        <p:txBody>
          <a:bodyPr/>
          <a:lstStyle/>
          <a:p>
            <a:r>
              <a:rPr lang="en-GB" sz="1600" dirty="0"/>
              <a:t>Participants</a:t>
            </a:r>
          </a:p>
          <a:p>
            <a:endParaRPr lang="fr-FR" sz="1600" dirty="0"/>
          </a:p>
          <a:p>
            <a:pPr marL="285750" indent="-285750">
              <a:buFontTx/>
              <a:buChar char="-"/>
            </a:pPr>
            <a:r>
              <a:rPr lang="en-GB" sz="1600" dirty="0"/>
              <a:t>Secondary school students (16 to 18 years old students)</a:t>
            </a:r>
          </a:p>
          <a:p>
            <a:pPr marL="285750" indent="-285750">
              <a:buFontTx/>
              <a:buChar char="-"/>
            </a:pPr>
            <a:r>
              <a:rPr lang="en-GB" sz="1600" dirty="0"/>
              <a:t>Sphinx software and filled in online during learning sessions between 19/05/2020 and 15/06/2020</a:t>
            </a:r>
          </a:p>
          <a:p>
            <a:pPr marL="285750" indent="-285750">
              <a:buFontTx/>
              <a:buChar char="-"/>
            </a:pPr>
            <a:r>
              <a:rPr lang="fr-FR" sz="1600" dirty="0"/>
              <a:t>N = 691</a:t>
            </a:r>
          </a:p>
          <a:p>
            <a:pPr marL="285750" indent="-285750">
              <a:buFontTx/>
              <a:buChar char="-"/>
            </a:pPr>
            <a:r>
              <a:rPr lang="fr-FR" sz="1600" dirty="0" err="1"/>
              <a:t>From</a:t>
            </a:r>
            <a:r>
              <a:rPr lang="fr-FR" sz="1600" dirty="0"/>
              <a:t> the </a:t>
            </a:r>
            <a:r>
              <a:rPr lang="fr-FR" sz="1600" dirty="0" err="1"/>
              <a:t>region</a:t>
            </a:r>
            <a:r>
              <a:rPr lang="fr-FR" sz="1600" dirty="0"/>
              <a:t> of Marseille</a:t>
            </a:r>
            <a:endParaRPr lang="en-GB" sz="1600" dirty="0"/>
          </a:p>
        </p:txBody>
      </p:sp>
      <p:sp>
        <p:nvSpPr>
          <p:cNvPr id="3" name="Titre 2">
            <a:extLst>
              <a:ext uri="{FF2B5EF4-FFF2-40B4-BE49-F238E27FC236}">
                <a16:creationId xmlns:a16="http://schemas.microsoft.com/office/drawing/2014/main" id="{5F2F8C32-19D8-4382-9939-BA43FA19935C}"/>
              </a:ext>
            </a:extLst>
          </p:cNvPr>
          <p:cNvSpPr>
            <a:spLocks noGrp="1"/>
          </p:cNvSpPr>
          <p:nvPr>
            <p:ph type="title"/>
          </p:nvPr>
        </p:nvSpPr>
        <p:spPr/>
        <p:txBody>
          <a:bodyPr/>
          <a:lstStyle/>
          <a:p>
            <a:r>
              <a:rPr lang="fr-FR" dirty="0" err="1"/>
              <a:t>Methodology</a:t>
            </a:r>
            <a:endParaRPr lang="en-GB" dirty="0"/>
          </a:p>
        </p:txBody>
      </p:sp>
      <p:sp>
        <p:nvSpPr>
          <p:cNvPr id="4" name="Espace réservé du pied de page 3">
            <a:extLst>
              <a:ext uri="{FF2B5EF4-FFF2-40B4-BE49-F238E27FC236}">
                <a16:creationId xmlns:a16="http://schemas.microsoft.com/office/drawing/2014/main" id="{C7E1893C-530A-4058-A09E-C0ED94FB384A}"/>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C1C883AE-2996-43FC-AADD-EF24E1E58EE6}"/>
              </a:ext>
            </a:extLst>
          </p:cNvPr>
          <p:cNvSpPr>
            <a:spLocks noGrp="1"/>
          </p:cNvSpPr>
          <p:nvPr>
            <p:ph type="sldNum" sz="quarter" idx="11"/>
          </p:nvPr>
        </p:nvSpPr>
        <p:spPr/>
        <p:txBody>
          <a:bodyPr/>
          <a:lstStyle/>
          <a:p>
            <a:pPr>
              <a:defRPr/>
            </a:pPr>
            <a:fld id="{1105F73E-D302-7A49-9D49-5CFFB39DEAD8}" type="slidenum">
              <a:rPr lang="fr-FR" smtClean="0"/>
              <a:pPr>
                <a:defRPr/>
              </a:pPr>
              <a:t>9</a:t>
            </a:fld>
            <a:endParaRPr lang="fr-FR" dirty="0"/>
          </a:p>
        </p:txBody>
      </p:sp>
      <p:sp>
        <p:nvSpPr>
          <p:cNvPr id="8" name="Rectangle 1">
            <a:extLst>
              <a:ext uri="{FF2B5EF4-FFF2-40B4-BE49-F238E27FC236}">
                <a16:creationId xmlns:a16="http://schemas.microsoft.com/office/drawing/2014/main" id="{BD2FE32C-E2A4-4F3A-B394-C4A394C492A0}"/>
              </a:ext>
            </a:extLst>
          </p:cNvPr>
          <p:cNvSpPr>
            <a:spLocks noChangeArrowheads="1"/>
          </p:cNvSpPr>
          <p:nvPr/>
        </p:nvSpPr>
        <p:spPr bwMode="auto">
          <a:xfrm>
            <a:off x="5439918" y="1758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2">
            <a:extLst>
              <a:ext uri="{FF2B5EF4-FFF2-40B4-BE49-F238E27FC236}">
                <a16:creationId xmlns:a16="http://schemas.microsoft.com/office/drawing/2014/main" id="{8B525206-AD54-43D5-B58A-CE6FCB44C96D}"/>
              </a:ext>
            </a:extLst>
          </p:cNvPr>
          <p:cNvSpPr>
            <a:spLocks noChangeArrowheads="1"/>
          </p:cNvSpPr>
          <p:nvPr/>
        </p:nvSpPr>
        <p:spPr bwMode="auto">
          <a:xfrm>
            <a:off x="5439918" y="162452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6" name="Picture 2" descr="Bouches-du-Rhône — Wikipédia">
            <a:extLst>
              <a:ext uri="{FF2B5EF4-FFF2-40B4-BE49-F238E27FC236}">
                <a16:creationId xmlns:a16="http://schemas.microsoft.com/office/drawing/2014/main" id="{1F91DBC3-47F6-43DC-986A-E1ADAEDDC2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2807" y="2165605"/>
            <a:ext cx="2806631" cy="3061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414903"/>
      </p:ext>
    </p:extLst>
  </p:cSld>
  <p:clrMapOvr>
    <a:masterClrMapping/>
  </p:clrMapOvr>
</p:sld>
</file>

<file path=ppt/theme/theme1.xml><?xml version="1.0" encoding="utf-8"?>
<a:theme xmlns:a="http://schemas.openxmlformats.org/drawingml/2006/main" name="Modele_16-9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Modele_16-9_PPT_AMU_2017</Template>
  <TotalTime>4848</TotalTime>
  <Words>3193</Words>
  <Application>Microsoft Office PowerPoint</Application>
  <PresentationFormat>Affichage à l'écran (16:9)</PresentationFormat>
  <Paragraphs>235</Paragraphs>
  <Slides>14</Slides>
  <Notes>14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14</vt:i4>
      </vt:variant>
    </vt:vector>
  </HeadingPairs>
  <TitlesOfParts>
    <vt:vector size="23" baseType="lpstr">
      <vt:lpstr>ＭＳ Ｐゴシック</vt:lpstr>
      <vt:lpstr>Amiri</vt:lpstr>
      <vt:lpstr>Arial</vt:lpstr>
      <vt:lpstr>Calibri</vt:lpstr>
      <vt:lpstr>Lucida Grande</vt:lpstr>
      <vt:lpstr>Times New Roman</vt:lpstr>
      <vt:lpstr>Verdana</vt:lpstr>
      <vt:lpstr>Wingdings</vt:lpstr>
      <vt:lpstr>Modele_16-9_PPT_AMU_2017</vt:lpstr>
      <vt:lpstr>COVID-19 protective behavior among French high school students</vt:lpstr>
      <vt:lpstr>Introduction and context</vt:lpstr>
      <vt:lpstr>Introduction and context</vt:lpstr>
      <vt:lpstr>Introduction and context</vt:lpstr>
      <vt:lpstr>Aims of the study</vt:lpstr>
      <vt:lpstr>Protective Behavior</vt:lpstr>
      <vt:lpstr>Perceived Severity</vt:lpstr>
      <vt:lpstr>The two main research questions</vt:lpstr>
      <vt:lpstr>Methodology</vt:lpstr>
      <vt:lpstr>Methodology</vt:lpstr>
      <vt:lpstr>Results </vt:lpstr>
      <vt:lpstr>Results </vt:lpstr>
      <vt:lpstr>Discussion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présentation</dc:title>
  <dc:creator>RIZZO Anouk</dc:creator>
  <cp:lastModifiedBy>Jeremy CASTERA</cp:lastModifiedBy>
  <cp:revision>99</cp:revision>
  <cp:lastPrinted>2017-03-27T13:23:53Z</cp:lastPrinted>
  <dcterms:created xsi:type="dcterms:W3CDTF">2021-01-26T17:48:06Z</dcterms:created>
  <dcterms:modified xsi:type="dcterms:W3CDTF">2024-07-05T07:34:54Z</dcterms:modified>
</cp:coreProperties>
</file>