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5"/>
  </p:notesMasterIdLst>
  <p:handoutMasterIdLst>
    <p:handoutMasterId r:id="rId16"/>
  </p:handoutMasterIdLst>
  <p:sldIdLst>
    <p:sldId id="259" r:id="rId2"/>
    <p:sldId id="258" r:id="rId3"/>
    <p:sldId id="263" r:id="rId4"/>
    <p:sldId id="271" r:id="rId5"/>
    <p:sldId id="266" r:id="rId6"/>
    <p:sldId id="270" r:id="rId7"/>
    <p:sldId id="272" r:id="rId8"/>
    <p:sldId id="274" r:id="rId9"/>
    <p:sldId id="276" r:id="rId10"/>
    <p:sldId id="277" r:id="rId11"/>
    <p:sldId id="278" r:id="rId12"/>
    <p:sldId id="269" r:id="rId13"/>
    <p:sldId id="279" r:id="rId14"/>
  </p:sldIdLst>
  <p:sldSz cx="9144000" cy="5143500" type="screen16x9"/>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3771"/>
    <a:srgbClr val="38A250"/>
    <a:srgbClr val="252E44"/>
    <a:srgbClr val="DB8C31"/>
    <a:srgbClr val="0497AA"/>
    <a:srgbClr val="71B34D"/>
    <a:srgbClr val="E88D23"/>
    <a:srgbClr val="195D8A"/>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52" autoAdjust="0"/>
    <p:restoredTop sz="76582" autoAdjust="0"/>
  </p:normalViewPr>
  <p:slideViewPr>
    <p:cSldViewPr snapToGrid="0" snapToObjects="1" showGuides="1">
      <p:cViewPr varScale="1">
        <p:scale>
          <a:sx n="128" d="100"/>
          <a:sy n="128" d="100"/>
        </p:scale>
        <p:origin x="996" y="120"/>
      </p:cViewPr>
      <p:guideLst>
        <p:guide orient="horz" pos="3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09/07/2024</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09/07/2024</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mdpi.com/2071-1050/11/5/128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Bonjour a toutes et </a:t>
            </a:r>
            <a:r>
              <a:rPr lang="fr-FR" dirty="0" err="1"/>
              <a:t>tous,je</a:t>
            </a:r>
            <a:r>
              <a:rPr lang="fr-FR" dirty="0"/>
              <a:t> suis </a:t>
            </a:r>
            <a:r>
              <a:rPr lang="fr-FR" dirty="0" err="1"/>
              <a:t>jérémy</a:t>
            </a:r>
            <a:r>
              <a:rPr lang="fr-FR" dirty="0"/>
              <a:t> </a:t>
            </a:r>
            <a:r>
              <a:rPr lang="fr-FR" dirty="0" err="1"/>
              <a:t>castera</a:t>
            </a:r>
            <a:r>
              <a:rPr lang="fr-FR" dirty="0"/>
              <a:t> je suis en didactique des sciences, et </a:t>
            </a:r>
            <a:r>
              <a:rPr lang="fr-FR" dirty="0" err="1"/>
              <a:t>meme</a:t>
            </a:r>
            <a:r>
              <a:rPr lang="fr-FR" dirty="0"/>
              <a:t> plutôt en biologie. Je suis de l’université </a:t>
            </a:r>
            <a:r>
              <a:rPr lang="fr-FR" dirty="0" err="1"/>
              <a:t>d’aix</a:t>
            </a:r>
            <a:r>
              <a:rPr lang="fr-FR" dirty="0"/>
              <a:t> </a:t>
            </a:r>
            <a:r>
              <a:rPr lang="fr-FR" dirty="0" err="1"/>
              <a:t>marseille</a:t>
            </a:r>
            <a:r>
              <a:rPr lang="fr-FR" dirty="0"/>
              <a:t>. C’est un titres très </a:t>
            </a:r>
            <a:r>
              <a:rPr lang="fr-FR" dirty="0" err="1"/>
              <a:t>general</a:t>
            </a:r>
            <a:r>
              <a:rPr lang="fr-FR" dirty="0"/>
              <a:t> et </a:t>
            </a:r>
            <a:r>
              <a:rPr lang="fr-FR" dirty="0" err="1"/>
              <a:t>fianlement</a:t>
            </a:r>
            <a:r>
              <a:rPr lang="fr-FR" dirty="0"/>
              <a:t> c’est un </a:t>
            </a:r>
            <a:r>
              <a:rPr lang="fr-FR" dirty="0" err="1"/>
              <a:t>pretexte</a:t>
            </a:r>
            <a:r>
              <a:rPr lang="fr-FR" dirty="0"/>
              <a:t> pour vous parler d’</a:t>
            </a:r>
            <a:r>
              <a:rPr lang="fr-FR" dirty="0" err="1"/>
              <a:t>etudes</a:t>
            </a:r>
            <a:r>
              <a:rPr lang="fr-FR" dirty="0"/>
              <a:t> passée, </a:t>
            </a:r>
            <a:r>
              <a:rPr lang="fr-FR" dirty="0" err="1"/>
              <a:t>presentes</a:t>
            </a:r>
            <a:r>
              <a:rPr lang="fr-FR" dirty="0"/>
              <a:t> et futures autour de 2 concepts importants:  valeurs </a:t>
            </a:r>
            <a:r>
              <a:rPr lang="fr-FR" dirty="0" err="1"/>
              <a:t>environmentales</a:t>
            </a:r>
            <a:r>
              <a:rPr lang="fr-FR" dirty="0"/>
              <a:t> et des </a:t>
            </a:r>
            <a:r>
              <a:rPr lang="fr-FR" dirty="0" err="1"/>
              <a:t>competence</a:t>
            </a:r>
            <a:r>
              <a:rPr lang="fr-FR" dirty="0"/>
              <a:t> en action. Si on devait lier ce recherche à un champs disciplinaire je parlerais de </a:t>
            </a:r>
            <a:r>
              <a:rPr lang="fr-FR" dirty="0" err="1"/>
              <a:t>rcherche</a:t>
            </a:r>
            <a:r>
              <a:rPr lang="fr-FR" dirty="0"/>
              <a:t> en psychologie </a:t>
            </a:r>
            <a:r>
              <a:rPr lang="fr-FR" dirty="0" err="1"/>
              <a:t>envornmentale</a:t>
            </a:r>
            <a:r>
              <a:rPr lang="fr-FR" dirty="0"/>
              <a:t>.</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a:t>
            </a:fld>
            <a:endParaRPr lang="fr-FR"/>
          </a:p>
        </p:txBody>
      </p:sp>
    </p:spTree>
    <p:extLst>
      <p:ext uri="{BB962C8B-B14F-4D97-AF65-F5344CB8AC3E}">
        <p14:creationId xmlns:p14="http://schemas.microsoft.com/office/powerpoint/2010/main" val="4112489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10</a:t>
            </a:fld>
            <a:endParaRPr lang="fr-FR"/>
          </a:p>
        </p:txBody>
      </p:sp>
    </p:spTree>
    <p:extLst>
      <p:ext uri="{BB962C8B-B14F-4D97-AF65-F5344CB8AC3E}">
        <p14:creationId xmlns:p14="http://schemas.microsoft.com/office/powerpoint/2010/main" val="2938945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ERIDOB</a:t>
            </a:r>
          </a:p>
          <a:p>
            <a:r>
              <a:rPr lang="en-GB" sz="1200" b="1" kern="1200">
                <a:solidFill>
                  <a:schemeClr val="tx1"/>
                </a:solidFill>
                <a:latin typeface="+mn-lt"/>
                <a:ea typeface="ＭＳ Ｐゴシック" charset="-128"/>
                <a:cs typeface="ＭＳ Ｐゴシック" charset="-128"/>
              </a:rPr>
              <a:t>climate change hope scale</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11</a:t>
            </a:fld>
            <a:endParaRPr lang="fr-FR"/>
          </a:p>
        </p:txBody>
      </p:sp>
    </p:spTree>
    <p:extLst>
      <p:ext uri="{BB962C8B-B14F-4D97-AF65-F5344CB8AC3E}">
        <p14:creationId xmlns:p14="http://schemas.microsoft.com/office/powerpoint/2010/main" val="749804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pret</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13</a:t>
            </a:fld>
            <a:endParaRPr lang="fr-FR"/>
          </a:p>
        </p:txBody>
      </p:sp>
    </p:spTree>
    <p:extLst>
      <p:ext uri="{BB962C8B-B14F-4D97-AF65-F5344CB8AC3E}">
        <p14:creationId xmlns:p14="http://schemas.microsoft.com/office/powerpoint/2010/main" val="2499787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Actuelement</a:t>
            </a:r>
            <a:r>
              <a:rPr lang="fr-FR" dirty="0"/>
              <a:t> et en </a:t>
            </a:r>
            <a:r>
              <a:rPr lang="fr-FR" dirty="0" err="1"/>
              <a:t>particuleir</a:t>
            </a:r>
            <a:r>
              <a:rPr lang="fr-FR" dirty="0"/>
              <a:t> les </a:t>
            </a:r>
            <a:r>
              <a:rPr lang="fr-FR" dirty="0" err="1"/>
              <a:t>resutats</a:t>
            </a:r>
            <a:r>
              <a:rPr lang="fr-FR" dirty="0"/>
              <a:t> </a:t>
            </a:r>
            <a:r>
              <a:rPr lang="fr-FR" dirty="0" err="1"/>
              <a:t>presenté</a:t>
            </a:r>
            <a:r>
              <a:rPr lang="fr-FR" dirty="0"/>
              <a:t> à la fin ont été soumis </a:t>
            </a:r>
            <a:r>
              <a:rPr lang="fr-FR" dirty="0" err="1"/>
              <a:t>australian</a:t>
            </a:r>
            <a:r>
              <a:rPr lang="fr-FR" dirty="0"/>
              <a:t> journal of EE, pratiquement six mois on attend le premier retour des </a:t>
            </a:r>
            <a:r>
              <a:rPr lang="fr-FR" dirty="0" err="1"/>
              <a:t>reviwers</a:t>
            </a:r>
            <a:r>
              <a:rPr lang="fr-FR" dirty="0"/>
              <a:t>. Ce sont des données préliminaires</a:t>
            </a:r>
            <a:r>
              <a:rPr lang="en-GB" dirty="0"/>
              <a:t>, qui </a:t>
            </a:r>
            <a:r>
              <a:rPr lang="en-GB" dirty="0" err="1"/>
              <a:t>doivent</a:t>
            </a:r>
            <a:r>
              <a:rPr lang="en-GB" dirty="0"/>
              <a:t> </a:t>
            </a:r>
            <a:r>
              <a:rPr lang="en-GB" dirty="0" err="1"/>
              <a:t>nouriir</a:t>
            </a:r>
            <a:r>
              <a:rPr lang="en-GB" dirty="0"/>
              <a:t> TEACOSEE </a:t>
            </a:r>
            <a:r>
              <a:rPr lang="en-GB" dirty="0" err="1"/>
              <a:t>ui</a:t>
            </a:r>
            <a:r>
              <a:rPr lang="en-GB" dirty="0"/>
              <a:t> </a:t>
            </a:r>
            <a:r>
              <a:rPr lang="en-GB" dirty="0" err="1"/>
              <a:t>est</a:t>
            </a:r>
            <a:r>
              <a:rPr lang="en-GB" dirty="0"/>
              <a:t> </a:t>
            </a:r>
            <a:r>
              <a:rPr lang="en-GB" dirty="0" err="1"/>
              <a:t>financé</a:t>
            </a:r>
            <a:r>
              <a:rPr lang="en-GB" dirty="0"/>
              <a:t> par un </a:t>
            </a:r>
            <a:r>
              <a:rPr lang="en-GB" dirty="0" err="1"/>
              <a:t>projet</a:t>
            </a:r>
            <a:r>
              <a:rPr lang="en-GB" dirty="0"/>
              <a:t> </a:t>
            </a:r>
            <a:r>
              <a:rPr lang="en-GB" dirty="0" err="1"/>
              <a:t>européen</a:t>
            </a:r>
            <a:r>
              <a:rPr lang="en-GB" dirty="0"/>
              <a:t> UNI-T</a:t>
            </a:r>
          </a:p>
          <a:p>
            <a:r>
              <a:rPr lang="fr-FR" dirty="0"/>
              <a:t>G</a:t>
            </a:r>
            <a:r>
              <a:rPr lang="en-GB" dirty="0" err="1"/>
              <a:t>roupe</a:t>
            </a:r>
            <a:r>
              <a:rPr lang="en-GB" dirty="0"/>
              <a:t> de </a:t>
            </a:r>
            <a:r>
              <a:rPr lang="en-GB" dirty="0" err="1"/>
              <a:t>chercheur</a:t>
            </a:r>
            <a:r>
              <a:rPr lang="en-GB" dirty="0"/>
              <a:t> </a:t>
            </a:r>
            <a:r>
              <a:rPr lang="en-GB" dirty="0" err="1"/>
              <a:t>princpalement</a:t>
            </a:r>
            <a:r>
              <a:rPr lang="en-GB" dirty="0"/>
              <a:t> de Marseille </a:t>
            </a:r>
            <a:r>
              <a:rPr lang="en-GB" dirty="0" err="1"/>
              <a:t>mais</a:t>
            </a:r>
            <a:r>
              <a:rPr lang="en-GB" dirty="0"/>
              <a:t> </a:t>
            </a:r>
            <a:r>
              <a:rPr lang="en-GB" dirty="0" err="1"/>
              <a:t>une</a:t>
            </a:r>
            <a:r>
              <a:rPr lang="en-GB" dirty="0"/>
              <a:t> </a:t>
            </a:r>
            <a:r>
              <a:rPr lang="en-GB" dirty="0" err="1"/>
              <a:t>chercheuse</a:t>
            </a:r>
            <a:r>
              <a:rPr lang="en-GB" dirty="0"/>
              <a:t> </a:t>
            </a:r>
            <a:r>
              <a:rPr lang="en-GB" dirty="0" err="1"/>
              <a:t>Suédoise</a:t>
            </a:r>
            <a:r>
              <a:rPr lang="en-GB" dirty="0"/>
              <a:t> qui travail avec nous qui a </a:t>
            </a:r>
            <a:r>
              <a:rPr lang="en-GB" dirty="0" err="1"/>
              <a:t>apporté</a:t>
            </a:r>
            <a:r>
              <a:rPr lang="en-GB" dirty="0"/>
              <a:t> </a:t>
            </a:r>
            <a:r>
              <a:rPr lang="en-GB" dirty="0" err="1"/>
              <a:t>ce</a:t>
            </a:r>
            <a:r>
              <a:rPr lang="en-GB" dirty="0"/>
              <a:t> concept de </a:t>
            </a:r>
            <a:r>
              <a:rPr lang="en-GB" dirty="0" err="1"/>
              <a:t>compétenc</a:t>
            </a:r>
            <a:r>
              <a:rPr lang="en-GB" dirty="0"/>
              <a:t> </a:t>
            </a:r>
            <a:r>
              <a:rPr lang="en-GB" dirty="0" err="1"/>
              <a:t>en</a:t>
            </a:r>
            <a:r>
              <a:rPr lang="en-GB" dirty="0"/>
              <a:t> action.</a:t>
            </a:r>
            <a:endParaRPr lang="fr-FR"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2</a:t>
            </a:fld>
            <a:endParaRPr lang="fr-FR"/>
          </a:p>
        </p:txBody>
      </p:sp>
    </p:spTree>
    <p:extLst>
      <p:ext uri="{BB962C8B-B14F-4D97-AF65-F5344CB8AC3E}">
        <p14:creationId xmlns:p14="http://schemas.microsoft.com/office/powerpoint/2010/main" val="74878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8:notes"/>
          <p:cNvSpPr txBox="1">
            <a:spLocks noGrp="1"/>
          </p:cNvSpPr>
          <p:nvPr>
            <p:ph type="body" idx="1"/>
          </p:nvPr>
        </p:nvSpPr>
        <p:spPr>
          <a:xfrm>
            <a:off x="681038" y="4714875"/>
            <a:ext cx="5435600" cy="4467225"/>
          </a:xfrm>
          <a:prstGeom prst="rect">
            <a:avLst/>
          </a:prstGeom>
        </p:spPr>
        <p:txBody>
          <a:bodyPr spcFirstLastPara="1" wrap="square" lIns="91425" tIns="45700" rIns="91425" bIns="45700" anchor="t" anchorCtr="0">
            <a:noAutofit/>
          </a:bodyPr>
          <a:lstStyle/>
          <a:p>
            <a:pPr marL="0" marR="0" lvl="0" indent="0" algn="l" defTabSz="457200" rtl="0" eaLnBrk="0" fontAlgn="base" latinLnBrk="0" hangingPunct="0">
              <a:lnSpc>
                <a:spcPct val="100000"/>
              </a:lnSpc>
              <a:spcBef>
                <a:spcPts val="360"/>
              </a:spcBef>
              <a:spcAft>
                <a:spcPts val="0"/>
              </a:spcAft>
              <a:buClrTx/>
              <a:buSzTx/>
              <a:buFontTx/>
              <a:buNone/>
              <a:tabLst/>
              <a:defRPr/>
            </a:pPr>
            <a:r>
              <a:rPr lang="en-GB" sz="1200" b="0" i="0" kern="1200" dirty="0">
                <a:solidFill>
                  <a:schemeClr val="tx1"/>
                </a:solidFill>
                <a:effectLst/>
                <a:latin typeface="+mn-lt"/>
                <a:ea typeface="ＭＳ Ｐゴシック" charset="-128"/>
                <a:cs typeface="ＭＳ Ｐゴシック" charset="-128"/>
              </a:rPr>
              <a:t>Le tout  the New Ecological Paradigm (NEP) scale’s unidimensional construct</a:t>
            </a:r>
            <a:endParaRPr lang="en-GB" dirty="0"/>
          </a:p>
          <a:p>
            <a:pPr marL="0" lvl="0" indent="0" algn="l" rtl="0">
              <a:spcBef>
                <a:spcPts val="360"/>
              </a:spcBef>
              <a:spcAft>
                <a:spcPts val="0"/>
              </a:spcAft>
              <a:buNone/>
            </a:pPr>
            <a:endParaRPr lang="fr-FR" sz="1200" b="0" i="0" kern="1200" dirty="0">
              <a:solidFill>
                <a:schemeClr val="tx1"/>
              </a:solidFill>
              <a:effectLst/>
              <a:latin typeface="+mn-lt"/>
              <a:ea typeface="ＭＳ Ｐゴシック" charset="-128"/>
            </a:endParaRPr>
          </a:p>
          <a:p>
            <a:pPr marL="0" lvl="0" indent="0" algn="l" rtl="0">
              <a:spcBef>
                <a:spcPts val="360"/>
              </a:spcBef>
              <a:spcAft>
                <a:spcPts val="0"/>
              </a:spcAft>
              <a:buNone/>
            </a:pPr>
            <a:endParaRPr lang="fr-FR" sz="1200" b="0" i="0" kern="1200" dirty="0">
              <a:solidFill>
                <a:schemeClr val="tx1"/>
              </a:solidFill>
              <a:effectLst/>
              <a:latin typeface="+mn-lt"/>
              <a:ea typeface="ＭＳ Ｐゴシック" charset="-128"/>
            </a:endParaRPr>
          </a:p>
          <a:p>
            <a:pPr marL="0" lvl="0" indent="0" algn="l" rtl="0">
              <a:spcBef>
                <a:spcPts val="360"/>
              </a:spcBef>
              <a:spcAft>
                <a:spcPts val="0"/>
              </a:spcAft>
              <a:buNone/>
            </a:pPr>
            <a:r>
              <a:rPr lang="fr-FR" sz="1200" b="0" i="0" kern="1200" dirty="0">
                <a:solidFill>
                  <a:schemeClr val="tx1"/>
                </a:solidFill>
                <a:effectLst/>
                <a:latin typeface="+mn-lt"/>
                <a:ea typeface="ＭＳ Ｐゴシック" charset="-128"/>
              </a:rPr>
              <a:t>B</a:t>
            </a:r>
            <a:r>
              <a:rPr lang="en-GB" sz="1200" b="0" i="0" kern="1200" dirty="0" err="1">
                <a:solidFill>
                  <a:schemeClr val="tx1"/>
                </a:solidFill>
                <a:effectLst/>
                <a:latin typeface="+mn-lt"/>
                <a:ea typeface="ＭＳ Ｐゴシック" charset="-128"/>
              </a:rPr>
              <a:t>ogner</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donne</a:t>
            </a:r>
            <a:r>
              <a:rPr lang="en-GB" sz="1200" b="0" i="0" kern="1200" dirty="0">
                <a:solidFill>
                  <a:schemeClr val="tx1"/>
                </a:solidFill>
                <a:effectLst/>
                <a:latin typeface="+mn-lt"/>
                <a:ea typeface="ＭＳ Ｐゴシック" charset="-128"/>
              </a:rPr>
              <a:t> un definition </a:t>
            </a:r>
            <a:r>
              <a:rPr lang="en-GB" sz="1200" b="0" i="0" kern="1200" dirty="0" err="1">
                <a:solidFill>
                  <a:schemeClr val="tx1"/>
                </a:solidFill>
                <a:effectLst/>
                <a:latin typeface="+mn-lt"/>
                <a:ea typeface="ＭＳ Ｐゴシック" charset="-128"/>
              </a:rPr>
              <a:t>très</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pragmatique</a:t>
            </a:r>
            <a:r>
              <a:rPr lang="en-GB" sz="1200" b="0" i="0" kern="1200" dirty="0">
                <a:solidFill>
                  <a:schemeClr val="tx1"/>
                </a:solidFill>
                <a:effectLst/>
                <a:latin typeface="+mn-lt"/>
                <a:ea typeface="ＭＳ Ｐゴシック" charset="-128"/>
              </a:rPr>
              <a:t> des </a:t>
            </a:r>
            <a:r>
              <a:rPr lang="en-GB" sz="1200" b="0" i="0" kern="1200" dirty="0" err="1">
                <a:solidFill>
                  <a:schemeClr val="tx1"/>
                </a:solidFill>
                <a:effectLst/>
                <a:latin typeface="+mn-lt"/>
                <a:ea typeface="ＭＳ Ｐゴシック" charset="-128"/>
              </a:rPr>
              <a:t>valeurs</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il</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dit</a:t>
            </a:r>
            <a:r>
              <a:rPr lang="en-GB" sz="1200" b="0" i="0" kern="1200" dirty="0">
                <a:solidFill>
                  <a:schemeClr val="tx1"/>
                </a:solidFill>
                <a:effectLst/>
                <a:latin typeface="+mn-lt"/>
                <a:ea typeface="ＭＳ Ｐゴシック" charset="-128"/>
              </a:rPr>
              <a:t> que se </a:t>
            </a:r>
            <a:r>
              <a:rPr lang="en-GB" sz="1200" b="0" i="0" kern="1200" dirty="0" err="1">
                <a:solidFill>
                  <a:schemeClr val="tx1"/>
                </a:solidFill>
                <a:effectLst/>
                <a:latin typeface="+mn-lt"/>
                <a:ea typeface="ＭＳ Ｐゴシック" charset="-128"/>
              </a:rPr>
              <a:t>sont</a:t>
            </a:r>
            <a:r>
              <a:rPr lang="en-GB" sz="1200" b="0" i="0" kern="1200" dirty="0">
                <a:solidFill>
                  <a:schemeClr val="tx1"/>
                </a:solidFill>
                <a:effectLst/>
                <a:latin typeface="+mn-lt"/>
                <a:ea typeface="ＭＳ Ｐゴシック" charset="-128"/>
              </a:rPr>
              <a:t> des </a:t>
            </a:r>
            <a:r>
              <a:rPr lang="en-GB" sz="1200" b="0" i="0" kern="1200" dirty="0" err="1">
                <a:solidFill>
                  <a:schemeClr val="tx1"/>
                </a:solidFill>
                <a:effectLst/>
                <a:latin typeface="+mn-lt"/>
                <a:ea typeface="ＭＳ Ｐゴシック" charset="-128"/>
              </a:rPr>
              <a:t>facteur</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d’odre</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superieurs</a:t>
            </a:r>
            <a:r>
              <a:rPr lang="en-GB" sz="1200" b="0" i="0" kern="1200" dirty="0">
                <a:solidFill>
                  <a:schemeClr val="tx1"/>
                </a:solidFill>
                <a:effectLst/>
                <a:latin typeface="+mn-lt"/>
                <a:ea typeface="ＭＳ Ｐゴシック" charset="-128"/>
              </a:rPr>
              <a:t> base sur des groups </a:t>
            </a:r>
            <a:r>
              <a:rPr lang="en-GB" sz="1200" b="0" i="0" kern="1200" dirty="0" err="1">
                <a:solidFill>
                  <a:schemeClr val="tx1"/>
                </a:solidFill>
                <a:effectLst/>
                <a:latin typeface="+mn-lt"/>
                <a:ea typeface="ＭＳ Ｐゴシック" charset="-128"/>
              </a:rPr>
              <a:t>d’items</a:t>
            </a:r>
            <a:r>
              <a:rPr lang="en-GB" sz="1200" b="0" i="0" kern="1200" dirty="0">
                <a:solidFill>
                  <a:schemeClr val="tx1"/>
                </a:solidFill>
                <a:effectLst/>
                <a:latin typeface="+mn-lt"/>
                <a:ea typeface="ＭＳ Ｐゴシック" charset="-128"/>
              </a:rPr>
              <a:t> qui </a:t>
            </a:r>
            <a:r>
              <a:rPr lang="en-GB" sz="1200" b="0" i="0" kern="1200" dirty="0" err="1">
                <a:solidFill>
                  <a:schemeClr val="tx1"/>
                </a:solidFill>
                <a:effectLst/>
                <a:latin typeface="+mn-lt"/>
                <a:ea typeface="ＭＳ Ｐゴシック" charset="-128"/>
              </a:rPr>
              <a:t>chacun</a:t>
            </a:r>
            <a:r>
              <a:rPr lang="en-GB" sz="1200" b="0" i="0" kern="1200" dirty="0">
                <a:solidFill>
                  <a:schemeClr val="tx1"/>
                </a:solidFill>
                <a:effectLst/>
                <a:latin typeface="+mn-lt"/>
                <a:ea typeface="ＭＳ Ｐゴシック" charset="-128"/>
              </a:rPr>
              <a:t> test </a:t>
            </a:r>
            <a:r>
              <a:rPr lang="en-GB" sz="1200" b="0" i="0" kern="1200" dirty="0" err="1">
                <a:solidFill>
                  <a:schemeClr val="tx1"/>
                </a:solidFill>
                <a:effectLst/>
                <a:latin typeface="+mn-lt"/>
                <a:ea typeface="ＭＳ Ｐゴシック" charset="-128"/>
              </a:rPr>
              <a:t>une</a:t>
            </a:r>
            <a:r>
              <a:rPr lang="en-GB" sz="1200" b="0" i="0" kern="1200" dirty="0">
                <a:solidFill>
                  <a:schemeClr val="tx1"/>
                </a:solidFill>
                <a:effectLst/>
                <a:latin typeface="+mn-lt"/>
                <a:ea typeface="ＭＳ Ｐゴシック" charset="-128"/>
              </a:rPr>
              <a:t> attitude. Pour le dire </a:t>
            </a:r>
            <a:r>
              <a:rPr lang="en-GB" sz="1200" b="0" i="0" kern="1200" dirty="0" err="1">
                <a:solidFill>
                  <a:schemeClr val="tx1"/>
                </a:solidFill>
                <a:effectLst/>
                <a:latin typeface="+mn-lt"/>
                <a:ea typeface="ＭＳ Ｐゴシック" charset="-128"/>
              </a:rPr>
              <a:t>autrementles</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valueurs</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sont</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formée</a:t>
            </a:r>
            <a:r>
              <a:rPr lang="en-GB" sz="1200" b="0" i="0" kern="1200" dirty="0">
                <a:solidFill>
                  <a:schemeClr val="tx1"/>
                </a:solidFill>
                <a:effectLst/>
                <a:latin typeface="+mn-lt"/>
                <a:ea typeface="ＭＳ Ｐゴシック" charset="-128"/>
              </a:rPr>
              <a:t> par un </a:t>
            </a:r>
            <a:r>
              <a:rPr lang="en-GB" sz="1200" b="0" i="0" kern="1200" dirty="0" err="1">
                <a:solidFill>
                  <a:schemeClr val="tx1"/>
                </a:solidFill>
                <a:effectLst/>
                <a:latin typeface="+mn-lt"/>
                <a:ea typeface="ＭＳ Ｐゴシック" charset="-128"/>
              </a:rPr>
              <a:t>groupe</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d’attitudes</a:t>
            </a:r>
            <a:r>
              <a:rPr lang="en-GB" sz="1200" b="0" i="0" kern="1200" dirty="0">
                <a:solidFill>
                  <a:schemeClr val="tx1"/>
                </a:solidFill>
                <a:effectLst/>
                <a:latin typeface="+mn-lt"/>
                <a:ea typeface="ＭＳ Ｐゴシック" charset="-128"/>
              </a:rPr>
              <a:t> </a:t>
            </a:r>
            <a:r>
              <a:rPr lang="en-GB" sz="1200" b="0" i="0" kern="1200" dirty="0" err="1">
                <a:solidFill>
                  <a:schemeClr val="tx1"/>
                </a:solidFill>
                <a:effectLst/>
                <a:latin typeface="+mn-lt"/>
                <a:ea typeface="ＭＳ Ｐゴシック" charset="-128"/>
              </a:rPr>
              <a:t>elle</a:t>
            </a:r>
            <a:r>
              <a:rPr lang="en-GB" sz="1200" b="0" i="0" kern="1200" dirty="0">
                <a:solidFill>
                  <a:schemeClr val="tx1"/>
                </a:solidFill>
                <a:effectLst/>
                <a:latin typeface="+mn-lt"/>
                <a:ea typeface="ＭＳ Ｐゴシック" charset="-128"/>
              </a:rPr>
              <a:t> memes </a:t>
            </a:r>
            <a:r>
              <a:rPr lang="en-GB" sz="1200" b="0" i="0" kern="1200" dirty="0" err="1">
                <a:solidFill>
                  <a:schemeClr val="tx1"/>
                </a:solidFill>
                <a:effectLst/>
                <a:latin typeface="+mn-lt"/>
                <a:ea typeface="ＭＳ Ｐゴシック" charset="-128"/>
              </a:rPr>
              <a:t>tétsées</a:t>
            </a:r>
            <a:r>
              <a:rPr lang="en-GB" sz="1200" b="0" i="0" kern="1200" dirty="0">
                <a:solidFill>
                  <a:schemeClr val="tx1"/>
                </a:solidFill>
                <a:effectLst/>
                <a:latin typeface="+mn-lt"/>
                <a:ea typeface="ＭＳ Ｐゴシック" charset="-128"/>
              </a:rPr>
              <a:t> par des items</a:t>
            </a:r>
          </a:p>
        </p:txBody>
      </p:sp>
      <p:sp>
        <p:nvSpPr>
          <p:cNvPr id="167" name="Google Shape;167;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8:notes"/>
          <p:cNvSpPr txBox="1">
            <a:spLocks noGrp="1"/>
          </p:cNvSpPr>
          <p:nvPr>
            <p:ph type="body" idx="1"/>
          </p:nvPr>
        </p:nvSpPr>
        <p:spPr>
          <a:xfrm>
            <a:off x="681038" y="4714875"/>
            <a:ext cx="5435600" cy="4467225"/>
          </a:xfrm>
          <a:prstGeom prst="rect">
            <a:avLst/>
          </a:prstGeom>
        </p:spPr>
        <p:txBody>
          <a:bodyPr spcFirstLastPara="1" wrap="square" lIns="91425" tIns="45700" rIns="91425" bIns="45700" anchor="t" anchorCtr="0">
            <a:noAutofit/>
          </a:bodyPr>
          <a:lstStyle/>
          <a:p>
            <a:pPr marL="0" marR="0" lvl="0" indent="0" algn="l" defTabSz="457200" rtl="0" eaLnBrk="0" fontAlgn="base" latinLnBrk="0" hangingPunct="0">
              <a:lnSpc>
                <a:spcPct val="100000"/>
              </a:lnSpc>
              <a:spcBef>
                <a:spcPts val="360"/>
              </a:spcBef>
              <a:spcAft>
                <a:spcPts val="0"/>
              </a:spcAft>
              <a:buClrTx/>
              <a:buSzTx/>
              <a:buFontTx/>
              <a:buNone/>
              <a:tabLst/>
              <a:defRPr/>
            </a:pPr>
            <a:r>
              <a:rPr lang="en-GB" sz="1200" b="0" i="0" u="sng" kern="1200" dirty="0">
                <a:solidFill>
                  <a:schemeClr val="tx1"/>
                </a:solidFill>
                <a:effectLst/>
                <a:latin typeface="+mn-lt"/>
                <a:ea typeface="ＭＳ Ｐゴシック" charset="-128"/>
                <a:cs typeface="ＭＳ Ｐゴシック" charset="-128"/>
                <a:hlinkClick r:id="rId3"/>
              </a:rPr>
              <a:t>The 2-Major Environmental Values</a:t>
            </a:r>
          </a:p>
          <a:p>
            <a:pPr marL="0" lvl="0" indent="0" algn="l" rtl="0">
              <a:spcBef>
                <a:spcPts val="360"/>
              </a:spcBef>
              <a:spcAft>
                <a:spcPts val="0"/>
              </a:spcAft>
              <a:buNone/>
            </a:pPr>
            <a:r>
              <a:rPr lang="fr-FR" dirty="0"/>
              <a:t>Robuste testé dans plus dans 30 pays </a:t>
            </a:r>
            <a:r>
              <a:rPr lang="fr-FR" dirty="0" err="1"/>
              <a:t>adult</a:t>
            </a:r>
            <a:r>
              <a:rPr lang="fr-FR" dirty="0"/>
              <a:t> enfants….</a:t>
            </a:r>
            <a:endParaRPr dirty="0"/>
          </a:p>
        </p:txBody>
      </p:sp>
      <p:sp>
        <p:nvSpPr>
          <p:cNvPr id="167" name="Google Shape;167;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776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04faeb851a_0_19:notes"/>
          <p:cNvSpPr txBox="1">
            <a:spLocks noGrp="1"/>
          </p:cNvSpPr>
          <p:nvPr>
            <p:ph type="body" idx="1"/>
          </p:nvPr>
        </p:nvSpPr>
        <p:spPr>
          <a:xfrm>
            <a:off x="681038" y="4714875"/>
            <a:ext cx="5435700" cy="4467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fr-FR" dirty="0"/>
              <a:t>défini comme la volonté globale, la confiance et le savoir-faire nécessaires pour provoquer des transformations durables (</a:t>
            </a:r>
            <a:r>
              <a:rPr lang="fr-FR" dirty="0" err="1"/>
              <a:t>Sass</a:t>
            </a:r>
            <a:r>
              <a:rPr lang="fr-FR" dirty="0"/>
              <a:t> et al. Citation2020).</a:t>
            </a:r>
            <a:endParaRPr dirty="0"/>
          </a:p>
        </p:txBody>
      </p:sp>
      <p:sp>
        <p:nvSpPr>
          <p:cNvPr id="195" name="Google Shape;195;g204faeb851a_0_1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Chong &amp; Cheah, 2009 showed the link between Values Skills and knowledge with </a:t>
            </a:r>
            <a:r>
              <a:rPr lang="en-GB" dirty="0" err="1"/>
              <a:t>vlues</a:t>
            </a:r>
            <a:r>
              <a:rPr lang="en-GB" dirty="0"/>
              <a:t> as umbrella for </a:t>
            </a:r>
            <a:r>
              <a:rPr lang="en-GB" dirty="0" err="1"/>
              <a:t>devolling</a:t>
            </a:r>
            <a:r>
              <a:rPr lang="en-GB" dirty="0"/>
              <a:t> competencies</a:t>
            </a:r>
          </a:p>
          <a:p>
            <a:r>
              <a:rPr lang="fr-FR" dirty="0"/>
              <a:t>M</a:t>
            </a:r>
            <a:r>
              <a:rPr lang="en-GB" dirty="0" err="1"/>
              <a:t>auer</a:t>
            </a:r>
            <a:r>
              <a:rPr lang="en-GB" dirty="0"/>
              <a:t> and Bogner Strong link </a:t>
            </a:r>
            <a:r>
              <a:rPr lang="en-GB" dirty="0" err="1"/>
              <a:t>beten</a:t>
            </a:r>
            <a:r>
              <a:rPr lang="en-GB" dirty="0"/>
              <a:t> environmental values and general ecological behaviour.</a:t>
            </a:r>
          </a:p>
          <a:p>
            <a:endParaRPr lang="fr-FR" dirty="0"/>
          </a:p>
          <a:p>
            <a:r>
              <a:rPr lang="fr-FR" dirty="0"/>
              <a:t>1) D</a:t>
            </a:r>
            <a:r>
              <a:rPr lang="en-GB" dirty="0" err="1"/>
              <a:t>ans</a:t>
            </a:r>
            <a:r>
              <a:rPr lang="en-GB" dirty="0"/>
              <a:t> quelle </a:t>
            </a:r>
            <a:r>
              <a:rPr lang="en-GB" dirty="0" err="1"/>
              <a:t>mesure</a:t>
            </a:r>
            <a:r>
              <a:rPr lang="en-GB" dirty="0"/>
              <a:t> le </a:t>
            </a:r>
            <a:r>
              <a:rPr lang="en-GB" dirty="0" err="1"/>
              <a:t>spacs</a:t>
            </a:r>
            <a:r>
              <a:rPr lang="en-GB" dirty="0"/>
              <a:t> et le 2MEV </a:t>
            </a:r>
            <a:r>
              <a:rPr lang="en-GB" dirty="0" err="1"/>
              <a:t>penvent</a:t>
            </a:r>
            <a:r>
              <a:rPr lang="en-GB" dirty="0"/>
              <a:t> </a:t>
            </a:r>
            <a:r>
              <a:rPr lang="en-GB" dirty="0" err="1"/>
              <a:t>etre</a:t>
            </a:r>
            <a:r>
              <a:rPr lang="en-GB" dirty="0"/>
              <a:t> </a:t>
            </a:r>
            <a:r>
              <a:rPr lang="en-GB" dirty="0" err="1"/>
              <a:t>ultilisés</a:t>
            </a:r>
            <a:r>
              <a:rPr lang="en-GB" dirty="0"/>
              <a:t> pour analyser un </a:t>
            </a:r>
            <a:r>
              <a:rPr lang="en-GB" dirty="0" err="1"/>
              <a:t>echantillon</a:t>
            </a:r>
            <a:r>
              <a:rPr lang="en-GB" dirty="0"/>
              <a:t> de </a:t>
            </a:r>
            <a:r>
              <a:rPr lang="en-GB" dirty="0" err="1"/>
              <a:t>d’etudiant</a:t>
            </a:r>
            <a:r>
              <a:rPr lang="en-GB" dirty="0"/>
              <a:t> pour </a:t>
            </a:r>
            <a:r>
              <a:rPr lang="en-GB" dirty="0" err="1"/>
              <a:t>devenir</a:t>
            </a:r>
            <a:r>
              <a:rPr lang="en-GB" dirty="0"/>
              <a:t> </a:t>
            </a:r>
            <a:r>
              <a:rPr lang="en-GB" dirty="0" err="1"/>
              <a:t>enseigant</a:t>
            </a:r>
            <a:r>
              <a:rPr lang="en-GB" dirty="0"/>
              <a:t> </a:t>
            </a:r>
            <a:r>
              <a:rPr lang="en-GB" dirty="0" err="1"/>
              <a:t>en</a:t>
            </a:r>
            <a:r>
              <a:rPr lang="en-GB" dirty="0"/>
              <a:t> France</a:t>
            </a:r>
          </a:p>
          <a:p>
            <a:endParaRPr lang="fr-FR" dirty="0"/>
          </a:p>
          <a:p>
            <a:r>
              <a:rPr lang="fr-FR" dirty="0"/>
              <a:t>2) Dans quelle mesure les valeurs peuvent </a:t>
            </a:r>
            <a:r>
              <a:rPr lang="fr-FR" dirty="0" err="1"/>
              <a:t>etre</a:t>
            </a:r>
            <a:r>
              <a:rPr lang="fr-FR" dirty="0"/>
              <a:t> des </a:t>
            </a:r>
            <a:r>
              <a:rPr lang="fr-FR" dirty="0" err="1"/>
              <a:t>preducteurs</a:t>
            </a:r>
            <a:r>
              <a:rPr lang="fr-FR" dirty="0"/>
              <a:t> au compétences</a:t>
            </a:r>
          </a:p>
          <a:p>
            <a:endParaRPr lang="fr-FR" dirty="0"/>
          </a:p>
          <a:p>
            <a:r>
              <a:rPr lang="fr-FR" dirty="0"/>
              <a:t>3) Variables </a:t>
            </a:r>
            <a:r>
              <a:rPr lang="fr-FR" dirty="0" err="1"/>
              <a:t>exogene</a:t>
            </a:r>
            <a:r>
              <a:rPr lang="fr-FR" dirty="0"/>
              <a:t> </a:t>
            </a:r>
            <a:r>
              <a:rPr lang="fr-FR" dirty="0" err="1"/>
              <a:t>age</a:t>
            </a:r>
            <a:r>
              <a:rPr lang="fr-FR" dirty="0"/>
              <a:t> et si ils on eut des formation sur le </a:t>
            </a:r>
            <a:r>
              <a:rPr lang="fr-FR" dirty="0" err="1"/>
              <a:t>developpement</a:t>
            </a:r>
            <a:r>
              <a:rPr lang="fr-FR" dirty="0"/>
              <a:t> durable</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6</a:t>
            </a:fld>
            <a:endParaRPr lang="fr-FR"/>
          </a:p>
        </p:txBody>
      </p:sp>
    </p:spTree>
    <p:extLst>
      <p:ext uri="{BB962C8B-B14F-4D97-AF65-F5344CB8AC3E}">
        <p14:creationId xmlns:p14="http://schemas.microsoft.com/office/powerpoint/2010/main" val="2350801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br>
              <a:rPr lang="fr-FR" dirty="0"/>
            </a:br>
            <a:r>
              <a:rPr lang="fr-FR" sz="1200" b="0" i="0" kern="1200" dirty="0">
                <a:solidFill>
                  <a:schemeClr val="tx1"/>
                </a:solidFill>
                <a:effectLst/>
                <a:latin typeface="+mn-lt"/>
                <a:ea typeface="ＭＳ Ｐゴシック" charset="-128"/>
                <a:cs typeface="ＭＳ Ｐゴシック" charset="-128"/>
              </a:rPr>
              <a:t>Je sais comment agir ensemble pour contribuer au </a:t>
            </a:r>
            <a:r>
              <a:rPr lang="fr-FR" sz="1200" b="0" i="0" kern="1200" dirty="0" err="1">
                <a:solidFill>
                  <a:schemeClr val="tx1"/>
                </a:solidFill>
                <a:effectLst/>
                <a:latin typeface="+mn-lt"/>
                <a:ea typeface="ＭＳ Ｐゴシック" charset="-128"/>
                <a:cs typeface="ＭＳ Ｐゴシック" charset="-128"/>
              </a:rPr>
              <a:t>developpement</a:t>
            </a:r>
            <a:r>
              <a:rPr lang="fr-FR" sz="1200" b="0" i="0" kern="1200" dirty="0">
                <a:solidFill>
                  <a:schemeClr val="tx1"/>
                </a:solidFill>
                <a:effectLst/>
                <a:latin typeface="+mn-lt"/>
                <a:ea typeface="ＭＳ Ｐゴシック" charset="-128"/>
                <a:cs typeface="ＭＳ Ｐゴシック" charset="-128"/>
              </a:rPr>
              <a:t> durable</a:t>
            </a:r>
          </a:p>
          <a:p>
            <a:r>
              <a:rPr lang="fr-FR" dirty="0"/>
              <a:t>Je crois que je peux influencer le développement durable  par mes actions au niveau mondial </a:t>
            </a:r>
            <a:br>
              <a:rPr lang="fr-FR" dirty="0"/>
            </a:br>
            <a:r>
              <a:rPr lang="fr-FR" sz="1200" b="0" i="0" kern="1200" dirty="0">
                <a:solidFill>
                  <a:schemeClr val="tx1"/>
                </a:solidFill>
                <a:effectLst/>
                <a:latin typeface="+mn-lt"/>
                <a:ea typeface="ＭＳ Ｐゴシック" charset="-128"/>
              </a:rPr>
              <a:t>j</a:t>
            </a:r>
            <a:r>
              <a:rPr lang="fr-FR" sz="1200" b="0" i="0" kern="1200" dirty="0">
                <a:solidFill>
                  <a:schemeClr val="tx1"/>
                </a:solidFill>
                <a:effectLst/>
                <a:latin typeface="+mn-lt"/>
                <a:ea typeface="ＭＳ Ｐゴシック" charset="-128"/>
                <a:cs typeface="ＭＳ Ｐゴシック" charset="-128"/>
              </a:rPr>
              <a:t>e veux m'engager dans une société qui évolue vers un développement durable.</a:t>
            </a:r>
          </a:p>
          <a:p>
            <a:endParaRPr lang="fr-FR" dirty="0"/>
          </a:p>
          <a:p>
            <a:endParaRPr lang="fr-FR" dirty="0"/>
          </a:p>
          <a:p>
            <a:r>
              <a:rPr lang="fr-FR" dirty="0"/>
              <a:t>La fumée industrielle des cheminées me met en colère</a:t>
            </a:r>
          </a:p>
          <a:p>
            <a:r>
              <a:rPr lang="fr-FR" dirty="0"/>
              <a:t>Notre planète possède des ressources naturelles illimitées</a:t>
            </a:r>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7</a:t>
            </a:fld>
            <a:endParaRPr lang="fr-FR"/>
          </a:p>
        </p:txBody>
      </p:sp>
    </p:spTree>
    <p:extLst>
      <p:ext uri="{BB962C8B-B14F-4D97-AF65-F5344CB8AC3E}">
        <p14:creationId xmlns:p14="http://schemas.microsoft.com/office/powerpoint/2010/main" val="321809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8</a:t>
            </a:fld>
            <a:endParaRPr lang="fr-FR"/>
          </a:p>
        </p:txBody>
      </p:sp>
    </p:spTree>
    <p:extLst>
      <p:ext uri="{BB962C8B-B14F-4D97-AF65-F5344CB8AC3E}">
        <p14:creationId xmlns:p14="http://schemas.microsoft.com/office/powerpoint/2010/main" val="2644100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GB" dirty="0"/>
              <a:t>Relative chi-square value was acceptable (χ2/df = 1.89; less than 5). Indicators indicated good fit: RMSEA = 0.061 and SRMR = 0.074. CFI is a bit below what </a:t>
            </a:r>
            <a:r>
              <a:rPr lang="en-GB" dirty="0" err="1"/>
              <a:t>Bentler</a:t>
            </a:r>
            <a:r>
              <a:rPr lang="en-GB" dirty="0"/>
              <a:t> (1990) considers a good fit </a:t>
            </a:r>
            <a:r>
              <a:rPr lang="en-GB" dirty="0" err="1"/>
              <a:t>indice</a:t>
            </a:r>
            <a:r>
              <a:rPr lang="en-GB" dirty="0"/>
              <a:t> (CFI&gt;0.9); however, since our baseline model’s RMSEA is below 0.158 (our baseline model RMSEA = 0.141), the CFI may not be very informative (Kenny, </a:t>
            </a:r>
            <a:r>
              <a:rPr lang="en-GB" dirty="0" err="1"/>
              <a:t>Kaniskan</a:t>
            </a:r>
            <a:r>
              <a:rPr lang="en-GB" dirty="0"/>
              <a:t>, &amp; </a:t>
            </a:r>
            <a:r>
              <a:rPr lang="en-GB" dirty="0" err="1"/>
              <a:t>McCoach</a:t>
            </a:r>
            <a:r>
              <a:rPr lang="en-GB" dirty="0"/>
              <a:t>, 2015).</a:t>
            </a:r>
          </a:p>
          <a:p>
            <a:endParaRPr lang="en-GB" dirty="0"/>
          </a:p>
        </p:txBody>
      </p:sp>
      <p:sp>
        <p:nvSpPr>
          <p:cNvPr id="4" name="Espace réservé du numéro de diapositive 3"/>
          <p:cNvSpPr>
            <a:spLocks noGrp="1"/>
          </p:cNvSpPr>
          <p:nvPr>
            <p:ph type="sldNum" sz="quarter" idx="5"/>
          </p:nvPr>
        </p:nvSpPr>
        <p:spPr/>
        <p:txBody>
          <a:bodyPr/>
          <a:lstStyle/>
          <a:p>
            <a:pPr>
              <a:defRPr/>
            </a:pPr>
            <a:fld id="{782D6841-3136-674E-B1E2-022F8269EDC0}" type="slidenum">
              <a:rPr lang="fr-FR" smtClean="0"/>
              <a:pPr>
                <a:defRPr/>
              </a:pPr>
              <a:t>9</a:t>
            </a:fld>
            <a:endParaRPr lang="fr-FR"/>
          </a:p>
        </p:txBody>
      </p:sp>
    </p:spTree>
    <p:extLst>
      <p:ext uri="{BB962C8B-B14F-4D97-AF65-F5344CB8AC3E}">
        <p14:creationId xmlns:p14="http://schemas.microsoft.com/office/powerpoint/2010/main" val="37465137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3451" y="756047"/>
            <a:ext cx="3430821" cy="1175955"/>
          </a:xfrm>
          <a:prstGeom prst="rect">
            <a:avLst/>
          </a:prstGeom>
        </p:spPr>
      </p:pic>
      <p:sp>
        <p:nvSpPr>
          <p:cNvPr id="5" name="Rectangle 4"/>
          <p:cNvSpPr/>
          <p:nvPr userDrawn="1"/>
        </p:nvSpPr>
        <p:spPr>
          <a:xfrm>
            <a:off x="317500" y="61913"/>
            <a:ext cx="15319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1762343"/>
            <a:ext cx="7772400" cy="2184110"/>
          </a:xfrm>
          <a:prstGeom prst="rect">
            <a:avLst/>
          </a:prstGeom>
        </p:spPr>
        <p:txBody>
          <a:bodyPr anchor="ctr"/>
          <a:lstStyle>
            <a:lvl1pPr algn="ctr">
              <a:defRPr sz="4000">
                <a:solidFill>
                  <a:srgbClr val="252E44"/>
                </a:solidFill>
              </a:defRPr>
            </a:lvl1pPr>
          </a:lstStyle>
          <a:p>
            <a:r>
              <a:rPr lang="fr-FR"/>
              <a:t>Modifiez le style du titre</a:t>
            </a:r>
            <a:endParaRPr lang="fr-FR" dirty="0"/>
          </a:p>
        </p:txBody>
      </p:sp>
      <p:sp>
        <p:nvSpPr>
          <p:cNvPr id="3" name="Sous-titre 2"/>
          <p:cNvSpPr>
            <a:spLocks noGrp="1"/>
          </p:cNvSpPr>
          <p:nvPr>
            <p:ph type="subTitle" idx="1"/>
          </p:nvPr>
        </p:nvSpPr>
        <p:spPr>
          <a:xfrm>
            <a:off x="1371600" y="3946453"/>
            <a:ext cx="6400800" cy="5652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cxnSp>
        <p:nvCxnSpPr>
          <p:cNvPr id="13" name="Connecteur droit 12"/>
          <p:cNvCxnSpPr>
            <a:stCxn id="2" idx="1"/>
          </p:cNvCxnSpPr>
          <p:nvPr userDrawn="1"/>
        </p:nvCxnSpPr>
        <p:spPr>
          <a:xfrm flipH="1" flipV="1">
            <a:off x="2"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1"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1" name="Rectangle 10"/>
          <p:cNvSpPr/>
          <p:nvPr userDrawn="1"/>
        </p:nvSpPr>
        <p:spPr>
          <a:xfrm>
            <a:off x="7612062" y="1"/>
            <a:ext cx="1531938" cy="48220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1" y="516014"/>
            <a:ext cx="3008313" cy="871538"/>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3575050" y="516014"/>
            <a:ext cx="5111750"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457201" y="1387552"/>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 name="Titre 14"/>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586979"/>
            <a:ext cx="6019800" cy="43886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0" name="Titre vertical 19"/>
          <p:cNvSpPr>
            <a:spLocks noGrp="1"/>
          </p:cNvSpPr>
          <p:nvPr>
            <p:ph type="title" orient="vert"/>
          </p:nvPr>
        </p:nvSpPr>
        <p:spPr>
          <a:xfrm>
            <a:off x="6647415" y="586979"/>
            <a:ext cx="1827843" cy="4388644"/>
          </a:xfrm>
        </p:spPr>
        <p:txBody>
          <a:bodyPr vert="eaVert"/>
          <a:lstStyle/>
          <a:p>
            <a:r>
              <a:rPr lang="fr-FR"/>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337153"/>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re et contenu">
  <p:cSld name="1_Titre et contenu">
    <p:spTree>
      <p:nvGrpSpPr>
        <p:cNvPr id="1" name="Shape 30"/>
        <p:cNvGrpSpPr/>
        <p:nvPr/>
      </p:nvGrpSpPr>
      <p:grpSpPr>
        <a:xfrm>
          <a:off x="0" y="0"/>
          <a:ext cx="0" cy="0"/>
          <a:chOff x="0" y="0"/>
          <a:chExt cx="0" cy="0"/>
        </a:xfrm>
      </p:grpSpPr>
      <p:sp>
        <p:nvSpPr>
          <p:cNvPr id="31" name="Google Shape;31;p15"/>
          <p:cNvSpPr txBox="1">
            <a:spLocks noGrp="1"/>
          </p:cNvSpPr>
          <p:nvPr>
            <p:ph type="body" idx="1"/>
          </p:nvPr>
        </p:nvSpPr>
        <p:spPr>
          <a:xfrm>
            <a:off x="1062047" y="1200151"/>
            <a:ext cx="7624753" cy="3394472"/>
          </a:xfrm>
          <a:prstGeom prst="rect">
            <a:avLst/>
          </a:prstGeom>
          <a:noFill/>
          <a:ln>
            <a:noFill/>
          </a:ln>
        </p:spPr>
        <p:txBody>
          <a:bodyPr spcFirstLastPara="1" wrap="square" lIns="0" tIns="0" rIns="0" bIns="0" anchor="t" anchorCtr="0">
            <a:noAutofit/>
          </a:bodyPr>
          <a:lstStyle>
            <a:lvl1pPr marL="457189" lvl="0" indent="-228594" algn="l">
              <a:spcBef>
                <a:spcPts val="360"/>
              </a:spcBef>
              <a:spcAft>
                <a:spcPts val="0"/>
              </a:spcAft>
              <a:buClr>
                <a:schemeClr val="dk1"/>
              </a:buClr>
              <a:buSzPts val="1800"/>
              <a:buNone/>
              <a:defRPr/>
            </a:lvl1pPr>
            <a:lvl2pPr marL="914378" lvl="1" indent="-342892" algn="l">
              <a:spcBef>
                <a:spcPts val="360"/>
              </a:spcBef>
              <a:spcAft>
                <a:spcPts val="0"/>
              </a:spcAft>
              <a:buSzPts val="1800"/>
              <a:buChar char="◉"/>
              <a:defRPr/>
            </a:lvl2pPr>
            <a:lvl3pPr marL="1371566" lvl="2" indent="-377180" algn="l">
              <a:spcBef>
                <a:spcPts val="360"/>
              </a:spcBef>
              <a:spcAft>
                <a:spcPts val="0"/>
              </a:spcAft>
              <a:buSzPts val="2340"/>
              <a:buChar char="•"/>
              <a:defRPr/>
            </a:lvl3pPr>
            <a:lvl4pPr marL="1828754" lvl="3" indent="-342892" algn="l">
              <a:spcBef>
                <a:spcPts val="360"/>
              </a:spcBef>
              <a:spcAft>
                <a:spcPts val="0"/>
              </a:spcAft>
              <a:buSzPts val="1800"/>
              <a:buChar char="»"/>
              <a:defRPr/>
            </a:lvl4pPr>
            <a:lvl5pPr marL="2285943" lvl="4" indent="-331462" algn="l">
              <a:spcBef>
                <a:spcPts val="360"/>
              </a:spcBef>
              <a:spcAft>
                <a:spcPts val="0"/>
              </a:spcAft>
              <a:buSzPts val="1620"/>
              <a:buChar char="-"/>
              <a:defRPr/>
            </a:lvl5pPr>
            <a:lvl6pPr marL="2743132" lvl="5" indent="-342892" algn="l">
              <a:spcBef>
                <a:spcPts val="360"/>
              </a:spcBef>
              <a:spcAft>
                <a:spcPts val="0"/>
              </a:spcAft>
              <a:buClr>
                <a:schemeClr val="dk1"/>
              </a:buClr>
              <a:buSzPts val="1800"/>
              <a:buChar char="•"/>
              <a:defRPr/>
            </a:lvl6pPr>
            <a:lvl7pPr marL="3200320" lvl="6" indent="-342892" algn="l">
              <a:spcBef>
                <a:spcPts val="360"/>
              </a:spcBef>
              <a:spcAft>
                <a:spcPts val="0"/>
              </a:spcAft>
              <a:buClr>
                <a:schemeClr val="dk1"/>
              </a:buClr>
              <a:buSzPts val="1800"/>
              <a:buChar char="•"/>
              <a:defRPr/>
            </a:lvl7pPr>
            <a:lvl8pPr marL="3657509" lvl="7" indent="-342892" algn="l">
              <a:spcBef>
                <a:spcPts val="360"/>
              </a:spcBef>
              <a:spcAft>
                <a:spcPts val="0"/>
              </a:spcAft>
              <a:buClr>
                <a:schemeClr val="dk1"/>
              </a:buClr>
              <a:buSzPts val="1800"/>
              <a:buChar char="•"/>
              <a:defRPr/>
            </a:lvl8pPr>
            <a:lvl9pPr marL="4114697" lvl="8" indent="-342892" algn="l">
              <a:spcBef>
                <a:spcPts val="360"/>
              </a:spcBef>
              <a:spcAft>
                <a:spcPts val="0"/>
              </a:spcAft>
              <a:buClr>
                <a:schemeClr val="dk1"/>
              </a:buClr>
              <a:buSzPts val="1800"/>
              <a:buChar char="•"/>
              <a:defRPr/>
            </a:lvl9pPr>
          </a:lstStyle>
          <a:p>
            <a:endParaRPr/>
          </a:p>
        </p:txBody>
      </p:sp>
      <p:sp>
        <p:nvSpPr>
          <p:cNvPr id="32" name="Google Shape;32;p15"/>
          <p:cNvSpPr txBox="1">
            <a:spLocks noGrp="1"/>
          </p:cNvSpPr>
          <p:nvPr>
            <p:ph type="title"/>
          </p:nvPr>
        </p:nvSpPr>
        <p:spPr>
          <a:xfrm>
            <a:off x="457200" y="608038"/>
            <a:ext cx="8229600" cy="482203"/>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15"/>
          <p:cNvSpPr txBox="1">
            <a:spLocks noGrp="1"/>
          </p:cNvSpPr>
          <p:nvPr>
            <p:ph type="ftr" idx="11"/>
          </p:nvPr>
        </p:nvSpPr>
        <p:spPr>
          <a:xfrm>
            <a:off x="1691267" y="128588"/>
            <a:ext cx="6664768" cy="301229"/>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7F7F7F"/>
              </a:buClr>
              <a:buSzPts val="1000"/>
              <a:buFont typeface="Verdana"/>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sldNum" idx="12"/>
          </p:nvPr>
        </p:nvSpPr>
        <p:spPr>
          <a:xfrm>
            <a:off x="8356035" y="225030"/>
            <a:ext cx="454025" cy="105965"/>
          </a:xfrm>
          <a:prstGeom prst="rect">
            <a:avLst/>
          </a:prstGeom>
          <a:noFill/>
          <a:ln>
            <a:noFill/>
          </a:ln>
        </p:spPr>
        <p:txBody>
          <a:bodyPr spcFirstLastPara="1" wrap="square" lIns="91425" tIns="45700" rIns="91425" bIns="45700" anchor="ctr" anchorCtr="0">
            <a:noAutofit/>
          </a:bodyPr>
          <a:lstStyle>
            <a:lvl1pPr marL="0" marR="0" lvl="0" indent="0" algn="ctr">
              <a:spcBef>
                <a:spcPts val="0"/>
              </a:spcBef>
              <a:spcAft>
                <a:spcPts val="0"/>
              </a:spcAft>
              <a:buNone/>
              <a:defRPr sz="800" b="1" i="0" u="none" strike="noStrike" cap="none">
                <a:solidFill>
                  <a:schemeClr val="lt1"/>
                </a:solidFill>
                <a:latin typeface="Arial"/>
                <a:ea typeface="Arial"/>
                <a:cs typeface="Arial"/>
                <a:sym typeface="Arial"/>
              </a:defRPr>
            </a:lvl1pPr>
            <a:lvl2pPr marL="0" marR="0" lvl="1" indent="0" algn="ctr">
              <a:spcBef>
                <a:spcPts val="0"/>
              </a:spcBef>
              <a:spcAft>
                <a:spcPts val="0"/>
              </a:spcAft>
              <a:buNone/>
              <a:defRPr sz="800" b="1" i="0" u="none" strike="noStrike" cap="none">
                <a:solidFill>
                  <a:schemeClr val="lt1"/>
                </a:solidFill>
                <a:latin typeface="Arial"/>
                <a:ea typeface="Arial"/>
                <a:cs typeface="Arial"/>
                <a:sym typeface="Arial"/>
              </a:defRPr>
            </a:lvl2pPr>
            <a:lvl3pPr marL="0" marR="0" lvl="2" indent="0" algn="ctr">
              <a:spcBef>
                <a:spcPts val="0"/>
              </a:spcBef>
              <a:spcAft>
                <a:spcPts val="0"/>
              </a:spcAft>
              <a:buNone/>
              <a:defRPr sz="800" b="1" i="0" u="none" strike="noStrike" cap="none">
                <a:solidFill>
                  <a:schemeClr val="lt1"/>
                </a:solidFill>
                <a:latin typeface="Arial"/>
                <a:ea typeface="Arial"/>
                <a:cs typeface="Arial"/>
                <a:sym typeface="Arial"/>
              </a:defRPr>
            </a:lvl3pPr>
            <a:lvl4pPr marL="0" marR="0" lvl="3" indent="0" algn="ctr">
              <a:spcBef>
                <a:spcPts val="0"/>
              </a:spcBef>
              <a:spcAft>
                <a:spcPts val="0"/>
              </a:spcAft>
              <a:buNone/>
              <a:defRPr sz="800" b="1" i="0" u="none" strike="noStrike" cap="none">
                <a:solidFill>
                  <a:schemeClr val="lt1"/>
                </a:solidFill>
                <a:latin typeface="Arial"/>
                <a:ea typeface="Arial"/>
                <a:cs typeface="Arial"/>
                <a:sym typeface="Arial"/>
              </a:defRPr>
            </a:lvl4pPr>
            <a:lvl5pPr marL="0" marR="0" lvl="4" indent="0" algn="ctr">
              <a:spcBef>
                <a:spcPts val="0"/>
              </a:spcBef>
              <a:spcAft>
                <a:spcPts val="0"/>
              </a:spcAft>
              <a:buNone/>
              <a:defRPr sz="800" b="1" i="0" u="none" strike="noStrike" cap="none">
                <a:solidFill>
                  <a:schemeClr val="lt1"/>
                </a:solidFill>
                <a:latin typeface="Arial"/>
                <a:ea typeface="Arial"/>
                <a:cs typeface="Arial"/>
                <a:sym typeface="Arial"/>
              </a:defRPr>
            </a:lvl5pPr>
            <a:lvl6pPr marL="0" marR="0" lvl="5" indent="0" algn="ctr">
              <a:spcBef>
                <a:spcPts val="0"/>
              </a:spcBef>
              <a:spcAft>
                <a:spcPts val="0"/>
              </a:spcAft>
              <a:buNone/>
              <a:defRPr sz="800" b="1" i="0" u="none" strike="noStrike" cap="none">
                <a:solidFill>
                  <a:schemeClr val="lt1"/>
                </a:solidFill>
                <a:latin typeface="Arial"/>
                <a:ea typeface="Arial"/>
                <a:cs typeface="Arial"/>
                <a:sym typeface="Arial"/>
              </a:defRPr>
            </a:lvl6pPr>
            <a:lvl7pPr marL="0" marR="0" lvl="6" indent="0" algn="ctr">
              <a:spcBef>
                <a:spcPts val="0"/>
              </a:spcBef>
              <a:spcAft>
                <a:spcPts val="0"/>
              </a:spcAft>
              <a:buNone/>
              <a:defRPr sz="800" b="1" i="0" u="none" strike="noStrike" cap="none">
                <a:solidFill>
                  <a:schemeClr val="lt1"/>
                </a:solidFill>
                <a:latin typeface="Arial"/>
                <a:ea typeface="Arial"/>
                <a:cs typeface="Arial"/>
                <a:sym typeface="Arial"/>
              </a:defRPr>
            </a:lvl7pPr>
            <a:lvl8pPr marL="0" marR="0" lvl="7" indent="0" algn="ctr">
              <a:spcBef>
                <a:spcPts val="0"/>
              </a:spcBef>
              <a:spcAft>
                <a:spcPts val="0"/>
              </a:spcAft>
              <a:buNone/>
              <a:defRPr sz="800" b="1" i="0" u="none" strike="noStrike" cap="none">
                <a:solidFill>
                  <a:schemeClr val="lt1"/>
                </a:solidFill>
                <a:latin typeface="Arial"/>
                <a:ea typeface="Arial"/>
                <a:cs typeface="Arial"/>
                <a:sym typeface="Arial"/>
              </a:defRPr>
            </a:lvl8pPr>
            <a:lvl9pPr marL="0" marR="0" lvl="8" indent="0" algn="ctr">
              <a:spcBef>
                <a:spcPts val="0"/>
              </a:spcBef>
              <a:spcAft>
                <a:spcPts val="0"/>
              </a:spcAft>
              <a:buNone/>
              <a:defRPr sz="800" b="1" i="0" u="none" strike="noStrike" cap="none">
                <a:solidFill>
                  <a:schemeClr val="lt1"/>
                </a:solidFill>
                <a:latin typeface="Arial"/>
                <a:ea typeface="Arial"/>
                <a:cs typeface="Arial"/>
                <a:sym typeface="Arial"/>
              </a:defRPr>
            </a:lvl9pPr>
          </a:lstStyle>
          <a:p>
            <a:fld id="{00000000-1234-1234-1234-123412341234}" type="slidenum">
              <a:rPr lang="fr-FR" smtClean="0"/>
              <a:pPr/>
              <a:t>‹N°›</a:t>
            </a:fld>
            <a:endParaRPr lang="fr-FR"/>
          </a:p>
        </p:txBody>
      </p:sp>
    </p:spTree>
    <p:extLst>
      <p:ext uri="{BB962C8B-B14F-4D97-AF65-F5344CB8AC3E}">
        <p14:creationId xmlns:p14="http://schemas.microsoft.com/office/powerpoint/2010/main" val="168645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35338" y="1009651"/>
            <a:ext cx="2339340" cy="801837"/>
          </a:xfrm>
          <a:prstGeom prst="rect">
            <a:avLst/>
          </a:prstGeom>
        </p:spPr>
      </p:pic>
      <p:sp>
        <p:nvSpPr>
          <p:cNvPr id="4" name="Espace réservé du pied de page 3"/>
          <p:cNvSpPr txBox="1">
            <a:spLocks noGrp="1"/>
          </p:cNvSpPr>
          <p:nvPr/>
        </p:nvSpPr>
        <p:spPr bwMode="auto">
          <a:xfrm>
            <a:off x="3335338" y="869157"/>
            <a:ext cx="4119562" cy="360760"/>
          </a:xfrm>
          <a:prstGeom prst="rect">
            <a:avLst/>
          </a:prstGeom>
          <a:noFill/>
          <a:ln>
            <a:noFill/>
          </a:ln>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a:solidFill>
                  <a:srgbClr val="FFFFFF"/>
                </a:solidFill>
                <a:latin typeface="Verdana" charset="0"/>
                <a:cs typeface="Arial" charset="0"/>
              </a:rPr>
              <a:t>TITRE DE LA PRÉSENTATION</a:t>
            </a:r>
          </a:p>
          <a:p>
            <a:pPr eaLnBrk="1" hangingPunct="1">
              <a:defRPr/>
            </a:pPr>
            <a:r>
              <a:rPr lang="fr-FR" sz="1000" b="1">
                <a:solidFill>
                  <a:srgbClr val="FFFFFF"/>
                </a:solidFill>
                <a:latin typeface="Verdana" charset="0"/>
                <a:cs typeface="Arial" charset="0"/>
              </a:rPr>
              <a:t>&gt; TITRE DE LA PARTIE</a:t>
            </a:r>
          </a:p>
        </p:txBody>
      </p:sp>
      <p:cxnSp>
        <p:nvCxnSpPr>
          <p:cNvPr id="5" name="Connecteur droit 4"/>
          <p:cNvCxnSpPr/>
          <p:nvPr userDrawn="1"/>
        </p:nvCxnSpPr>
        <p:spPr>
          <a:xfrm flipH="1">
            <a:off x="0" y="2850356"/>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7" name="Rectangle 6"/>
          <p:cNvSpPr/>
          <p:nvPr userDrawn="1"/>
        </p:nvSpPr>
        <p:spPr>
          <a:xfrm>
            <a:off x="317500" y="61913"/>
            <a:ext cx="15827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308714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2" name="Titre 1"/>
          <p:cNvSpPr>
            <a:spLocks noGrp="1"/>
          </p:cNvSpPr>
          <p:nvPr>
            <p:ph type="title"/>
          </p:nvPr>
        </p:nvSpPr>
        <p:spPr>
          <a:xfrm>
            <a:off x="722313" y="2179746"/>
            <a:ext cx="7772400" cy="1354970"/>
          </a:xfrm>
          <a:prstGeom prst="rect">
            <a:avLst/>
          </a:prstGeom>
        </p:spPr>
        <p:txBody>
          <a:bodyPr>
            <a:normAutofit/>
          </a:bodyPr>
          <a:lstStyle>
            <a:lvl1pPr algn="ctr">
              <a:defRPr sz="4000" b="1" cap="none"/>
            </a:lvl1pPr>
          </a:lstStyle>
          <a:p>
            <a:r>
              <a:rPr lang="fr-FR"/>
              <a:t>Modifiez le style du titre</a:t>
            </a:r>
            <a:endParaRPr lang="fr-FR" dirty="0"/>
          </a:p>
        </p:txBody>
      </p:sp>
      <p:sp>
        <p:nvSpPr>
          <p:cNvPr id="8" name="Espace réservé du pied de page 14"/>
          <p:cNvSpPr>
            <a:spLocks noGrp="1"/>
          </p:cNvSpPr>
          <p:nvPr>
            <p:ph type="ftr" sz="quarter" idx="10"/>
          </p:nvPr>
        </p:nvSpPr>
        <p:spPr>
          <a:xfrm>
            <a:off x="1738314" y="127398"/>
            <a:ext cx="5667375" cy="301228"/>
          </a:xfrm>
        </p:spPr>
        <p:txBody>
          <a:bodyPr/>
          <a:lstStyle>
            <a:lvl1pPr algn="ctr">
              <a:defRPr/>
            </a:lvl1pPr>
          </a:lstStyle>
          <a:p>
            <a:pPr>
              <a:defRPr/>
            </a:pP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3" name="Titre 12"/>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endParaRPr lang="fr-FR" dirty="0"/>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1" y="1200151"/>
            <a:ext cx="3741969" cy="3394472"/>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1" y="1200151"/>
            <a:ext cx="3741969" cy="3394472"/>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Titre 15"/>
          <p:cNvSpPr>
            <a:spLocks noGrp="1"/>
          </p:cNvSpPr>
          <p:nvPr>
            <p:ph type="title"/>
          </p:nvPr>
        </p:nvSpPr>
        <p:spPr/>
        <p:txBody>
          <a:bodyPr/>
          <a:lstStyle/>
          <a:p>
            <a:r>
              <a:rPr lang="fr-FR"/>
              <a:t>Modifiez le style du titre</a:t>
            </a:r>
          </a:p>
        </p:txBody>
      </p:sp>
      <p:sp>
        <p:nvSpPr>
          <p:cNvPr id="5" name="Espace réservé du pied de page 11"/>
          <p:cNvSpPr>
            <a:spLocks noGrp="1"/>
          </p:cNvSpPr>
          <p:nvPr>
            <p:ph type="ftr" sz="quarter" idx="10"/>
          </p:nvPr>
        </p:nvSpPr>
        <p:spPr/>
        <p:txBody>
          <a:bodyPr/>
          <a:lstStyle>
            <a:lvl1pPr>
              <a:defRPr/>
            </a:lvl1pPr>
          </a:lstStyle>
          <a:p>
            <a:pPr>
              <a:defRPr/>
            </a:pPr>
            <a:endParaRPr lang="fr-FR" dirty="0"/>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1631156"/>
            <a:ext cx="4040188"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45026" y="1151335"/>
            <a:ext cx="4041775"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6" y="1631156"/>
            <a:ext cx="4041775"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Titre 20"/>
          <p:cNvSpPr>
            <a:spLocks noGrp="1"/>
          </p:cNvSpPr>
          <p:nvPr>
            <p:ph type="title"/>
          </p:nvPr>
        </p:nvSpPr>
        <p:spPr/>
        <p:txBody>
          <a:bodyPr/>
          <a:lstStyle/>
          <a:p>
            <a:r>
              <a:rPr lang="fr-FR"/>
              <a:t>Modifiez le style du titre</a:t>
            </a:r>
          </a:p>
        </p:txBody>
      </p:sp>
      <p:sp>
        <p:nvSpPr>
          <p:cNvPr id="7" name="Espace réservé du pied de page 11"/>
          <p:cNvSpPr>
            <a:spLocks noGrp="1"/>
          </p:cNvSpPr>
          <p:nvPr>
            <p:ph type="ftr" sz="quarter" idx="10"/>
          </p:nvPr>
        </p:nvSpPr>
        <p:spPr/>
        <p:txBody>
          <a:bodyPr/>
          <a:lstStyle>
            <a:lvl1pPr>
              <a:defRPr/>
            </a:lvl1pPr>
          </a:lstStyle>
          <a:p>
            <a:pPr>
              <a:defRPr/>
            </a:pPr>
            <a:endParaRPr lang="fr-FR" dirty="0"/>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endParaRPr lang="fr-FR" dirty="0"/>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endParaRPr lang="fr-FR" dirty="0"/>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Image 1"/>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457200" y="109245"/>
            <a:ext cx="1013715" cy="347463"/>
          </a:xfrm>
          <a:prstGeom prst="rect">
            <a:avLst/>
          </a:prstGeom>
        </p:spPr>
      </p:pic>
      <p:grpSp>
        <p:nvGrpSpPr>
          <p:cNvPr id="22" name="Group 9"/>
          <p:cNvGrpSpPr>
            <a:grpSpLocks/>
          </p:cNvGrpSpPr>
          <p:nvPr/>
        </p:nvGrpSpPr>
        <p:grpSpPr bwMode="auto">
          <a:xfrm rot="5400000">
            <a:off x="-1550350" y="2271396"/>
            <a:ext cx="4436475" cy="1007314"/>
            <a:chOff x="3353" y="7829"/>
            <a:chExt cx="5198" cy="1180"/>
          </a:xfrm>
          <a:solidFill>
            <a:srgbClr val="E7E8E8"/>
          </a:solidFill>
        </p:grpSpPr>
        <p:sp>
          <p:nvSpPr>
            <p:cNvPr id="23"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24"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062046" y="1200151"/>
            <a:ext cx="7624753"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691266" y="128587"/>
            <a:ext cx="6664768" cy="301229"/>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50000"/>
                  </a:schemeClr>
                </a:solidFill>
                <a:latin typeface="Verdana"/>
                <a:cs typeface="Verdana"/>
              </a:defRPr>
            </a:lvl1pPr>
          </a:lstStyle>
          <a:p>
            <a:pPr>
              <a:defRPr/>
            </a:pPr>
            <a:endParaRPr lang="fr-FR" dirty="0"/>
          </a:p>
        </p:txBody>
      </p:sp>
      <p:sp>
        <p:nvSpPr>
          <p:cNvPr id="5" name="Ellipse 4"/>
          <p:cNvSpPr>
            <a:spLocks/>
          </p:cNvSpPr>
          <p:nvPr/>
        </p:nvSpPr>
        <p:spPr>
          <a:xfrm>
            <a:off x="8479987" y="178317"/>
            <a:ext cx="214824" cy="216000"/>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3" name="Espace réservé du numéro de diapositive 12"/>
          <p:cNvSpPr>
            <a:spLocks noGrp="1"/>
          </p:cNvSpPr>
          <p:nvPr>
            <p:ph type="sldNum" sz="quarter" idx="4"/>
          </p:nvPr>
        </p:nvSpPr>
        <p:spPr>
          <a:xfrm>
            <a:off x="8356034" y="225029"/>
            <a:ext cx="454025" cy="10596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583045" y="0"/>
            <a:ext cx="0" cy="195263"/>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608037"/>
            <a:ext cx="8229600" cy="4822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712805"/>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 id="2147491354" r:id="rId14"/>
  </p:sldLayoutIdLst>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remy.castera@univ-amu.fr" TargetMode="Externa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76422"/>
            <a:ext cx="7772400" cy="2184110"/>
          </a:xfrm>
        </p:spPr>
        <p:txBody>
          <a:bodyPr/>
          <a:lstStyle/>
          <a:p>
            <a:r>
              <a:rPr lang="en-US" sz="2400" dirty="0"/>
              <a:t>Evaluating Action Competence and Environmental Values Among Student Teachers: Impact of Training Programs Addressing Sustainable Development Goals</a:t>
            </a:r>
            <a:endParaRPr lang="en-GB" sz="2400" dirty="0"/>
          </a:p>
        </p:txBody>
      </p:sp>
      <p:sp>
        <p:nvSpPr>
          <p:cNvPr id="3" name="Sous-titre 2"/>
          <p:cNvSpPr>
            <a:spLocks noGrp="1"/>
          </p:cNvSpPr>
          <p:nvPr>
            <p:ph type="subTitle" idx="1"/>
          </p:nvPr>
        </p:nvSpPr>
        <p:spPr>
          <a:xfrm>
            <a:off x="1371600" y="3421994"/>
            <a:ext cx="6400800" cy="1037027"/>
          </a:xfrm>
        </p:spPr>
        <p:txBody>
          <a:bodyPr/>
          <a:lstStyle/>
          <a:p>
            <a:r>
              <a:rPr lang="fr-FR" sz="1200" dirty="0"/>
              <a:t>Jérémy </a:t>
            </a:r>
            <a:r>
              <a:rPr lang="fr-FR" sz="1200" dirty="0" err="1"/>
              <a:t>Castéra</a:t>
            </a:r>
            <a:r>
              <a:rPr lang="fr-FR" sz="1200" dirty="0"/>
              <a:t>, Eva </a:t>
            </a:r>
            <a:r>
              <a:rPr lang="fr-FR" sz="1200" dirty="0" err="1"/>
              <a:t>Nyberg</a:t>
            </a:r>
            <a:r>
              <a:rPr lang="fr-FR" sz="1200" dirty="0"/>
              <a:t>, Corinne Jegou, Claire </a:t>
            </a:r>
            <a:r>
              <a:rPr lang="fr-FR" sz="1200" dirty="0" err="1"/>
              <a:t>Coiffard</a:t>
            </a:r>
            <a:r>
              <a:rPr lang="fr-FR" sz="1200" dirty="0"/>
              <a:t> Marre, </a:t>
            </a:r>
            <a:r>
              <a:rPr lang="fr-FR" sz="1200" dirty="0" err="1"/>
              <a:t>Cecile</a:t>
            </a:r>
            <a:r>
              <a:rPr lang="fr-FR" sz="1200" dirty="0"/>
              <a:t> </a:t>
            </a:r>
            <a:r>
              <a:rPr lang="fr-FR" sz="1200" dirty="0" err="1"/>
              <a:t>Redondo</a:t>
            </a:r>
            <a:endParaRPr lang="fr-FR" sz="1200" dirty="0"/>
          </a:p>
          <a:p>
            <a:endParaRPr lang="fr-FR" sz="1200" dirty="0"/>
          </a:p>
          <a:p>
            <a:r>
              <a:rPr lang="fr-FR" sz="1200" dirty="0"/>
              <a:t>Aix Marseille Université, ADEF, Marseille, France</a:t>
            </a:r>
          </a:p>
          <a:p>
            <a:r>
              <a:rPr lang="fr-FR" sz="1200" dirty="0"/>
              <a:t>Dept. of </a:t>
            </a:r>
            <a:r>
              <a:rPr lang="fr-FR" sz="1200" dirty="0" err="1"/>
              <a:t>Pedagogical</a:t>
            </a:r>
            <a:r>
              <a:rPr lang="fr-FR" sz="1200" dirty="0"/>
              <a:t>, </a:t>
            </a:r>
            <a:r>
              <a:rPr lang="fr-FR" sz="1200" dirty="0" err="1"/>
              <a:t>Curricular</a:t>
            </a:r>
            <a:r>
              <a:rPr lang="fr-FR" sz="1200" dirty="0"/>
              <a:t> and Professional </a:t>
            </a:r>
            <a:r>
              <a:rPr lang="fr-FR" sz="1200" dirty="0" err="1"/>
              <a:t>Studies</a:t>
            </a:r>
            <a:r>
              <a:rPr lang="fr-FR" sz="1200" dirty="0"/>
              <a:t>, </a:t>
            </a:r>
            <a:r>
              <a:rPr lang="fr-FR" sz="1200" dirty="0" err="1"/>
              <a:t>University</a:t>
            </a:r>
            <a:r>
              <a:rPr lang="fr-FR" sz="1200" dirty="0"/>
              <a:t> of </a:t>
            </a:r>
            <a:r>
              <a:rPr lang="fr-FR" sz="1200" dirty="0" err="1"/>
              <a:t>Gothenburg</a:t>
            </a:r>
            <a:r>
              <a:rPr lang="fr-FR" sz="1200" dirty="0"/>
              <a:t>, </a:t>
            </a:r>
            <a:r>
              <a:rPr lang="fr-FR" sz="1200" dirty="0" err="1"/>
              <a:t>Gothenburg</a:t>
            </a:r>
            <a:r>
              <a:rPr lang="fr-FR" sz="1200" dirty="0"/>
              <a:t>, </a:t>
            </a:r>
            <a:r>
              <a:rPr lang="fr-FR" sz="1200" dirty="0" err="1"/>
              <a:t>Sweden</a:t>
            </a:r>
            <a:endParaRPr lang="fr-FR" sz="1200" dirty="0"/>
          </a:p>
          <a:p>
            <a:r>
              <a:rPr lang="fr-FR" sz="1200" dirty="0"/>
              <a:t>Contact : </a:t>
            </a:r>
            <a:r>
              <a:rPr lang="fr-FR" sz="1200" dirty="0">
                <a:hlinkClick r:id="rId3"/>
              </a:rPr>
              <a:t>jeremy.castera@univ-amu.fr</a:t>
            </a:r>
            <a:endParaRPr lang="fr-FR" sz="1200" dirty="0"/>
          </a:p>
        </p:txBody>
      </p:sp>
      <p:sp>
        <p:nvSpPr>
          <p:cNvPr id="4" name="Espace réservé du numéro de diapositive 3"/>
          <p:cNvSpPr>
            <a:spLocks noGrp="1"/>
          </p:cNvSpPr>
          <p:nvPr>
            <p:ph type="sldNum" sz="quarter" idx="4294967295"/>
          </p:nvPr>
        </p:nvSpPr>
        <p:spPr>
          <a:xfrm>
            <a:off x="8356034" y="225029"/>
            <a:ext cx="454025" cy="105965"/>
          </a:xfrm>
        </p:spPr>
        <p:txBody>
          <a:bodyPr/>
          <a:lstStyle/>
          <a:p>
            <a:pPr>
              <a:defRPr/>
            </a:pPr>
            <a:fld id="{FFD1EE9B-3B4B-FA4C-A80D-5BB5E5798D7C}" type="slidenum">
              <a:rPr lang="fr-FR" smtClean="0"/>
              <a:pPr>
                <a:defRPr/>
              </a:pPr>
              <a:t>1</a:t>
            </a:fld>
            <a:endParaRPr lang="fr-FR"/>
          </a:p>
        </p:txBody>
      </p:sp>
      <p:sp>
        <p:nvSpPr>
          <p:cNvPr id="5" name="AutoShape 2" descr="UNI-T">
            <a:extLst>
              <a:ext uri="{FF2B5EF4-FFF2-40B4-BE49-F238E27FC236}">
                <a16:creationId xmlns:a16="http://schemas.microsoft.com/office/drawing/2014/main" id="{5E4203C4-27EC-403B-8A4B-B0C89C11E5FD}"/>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Teacher Academy UNI-T : mise en réseau des pratiques pédagogiques à  l'échelle européenne | Académie d'Aix-Marseille">
            <a:extLst>
              <a:ext uri="{FF2B5EF4-FFF2-40B4-BE49-F238E27FC236}">
                <a16:creationId xmlns:a16="http://schemas.microsoft.com/office/drawing/2014/main" id="{BFDAEE2A-0523-4E7C-8063-CA790233A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98600" y="88632"/>
            <a:ext cx="1634490" cy="64375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Association de Recherche sur l'Intervention en Sport">
            <a:extLst>
              <a:ext uri="{FF2B5EF4-FFF2-40B4-BE49-F238E27FC236}">
                <a16:creationId xmlns:a16="http://schemas.microsoft.com/office/drawing/2014/main" id="{A9F139D9-E084-4587-A15E-4B1902CE0E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364" y="105047"/>
            <a:ext cx="1126236" cy="77288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96777758-FF39-45F7-9607-CA24DA2428A1}"/>
              </a:ext>
            </a:extLst>
          </p:cNvPr>
          <p:cNvPicPr>
            <a:picLocks noChangeAspect="1"/>
          </p:cNvPicPr>
          <p:nvPr/>
        </p:nvPicPr>
        <p:blipFill>
          <a:blip r:embed="rId6"/>
          <a:stretch>
            <a:fillRect/>
          </a:stretch>
        </p:blipFill>
        <p:spPr>
          <a:xfrm>
            <a:off x="-10910" y="4670572"/>
            <a:ext cx="9144000" cy="611680"/>
          </a:xfrm>
          <a:prstGeom prst="rect">
            <a:avLst/>
          </a:prstGeom>
        </p:spPr>
      </p:pic>
      <p:pic>
        <p:nvPicPr>
          <p:cNvPr id="7" name="Image 6">
            <a:extLst>
              <a:ext uri="{FF2B5EF4-FFF2-40B4-BE49-F238E27FC236}">
                <a16:creationId xmlns:a16="http://schemas.microsoft.com/office/drawing/2014/main" id="{9C3EDA8E-3F4B-4762-8A8D-E846E1060636}"/>
              </a:ext>
            </a:extLst>
          </p:cNvPr>
          <p:cNvPicPr>
            <a:picLocks noChangeAspect="1"/>
          </p:cNvPicPr>
          <p:nvPr/>
        </p:nvPicPr>
        <p:blipFill>
          <a:blip r:embed="rId7"/>
          <a:stretch>
            <a:fillRect/>
          </a:stretch>
        </p:blipFill>
        <p:spPr>
          <a:xfrm>
            <a:off x="7980218" y="3760532"/>
            <a:ext cx="1083063" cy="923702"/>
          </a:xfrm>
          <a:prstGeom prst="rect">
            <a:avLst/>
          </a:prstGeom>
        </p:spPr>
      </p:pic>
    </p:spTree>
    <p:extLst>
      <p:ext uri="{BB962C8B-B14F-4D97-AF65-F5344CB8AC3E}">
        <p14:creationId xmlns:p14="http://schemas.microsoft.com/office/powerpoint/2010/main" val="124633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569B216-4578-4F2D-84E9-0C14E29531F9}"/>
              </a:ext>
            </a:extLst>
          </p:cNvPr>
          <p:cNvSpPr>
            <a:spLocks noGrp="1"/>
          </p:cNvSpPr>
          <p:nvPr>
            <p:ph type="title"/>
          </p:nvPr>
        </p:nvSpPr>
        <p:spPr/>
        <p:txBody>
          <a:bodyPr/>
          <a:lstStyle/>
          <a:p>
            <a:r>
              <a:rPr lang="fr-FR" dirty="0" err="1"/>
              <a:t>Results</a:t>
            </a:r>
            <a:r>
              <a:rPr lang="fr-FR" dirty="0"/>
              <a:t> &amp; discussion</a:t>
            </a:r>
            <a:endParaRPr lang="en-GB" dirty="0"/>
          </a:p>
        </p:txBody>
      </p:sp>
      <p:sp>
        <p:nvSpPr>
          <p:cNvPr id="4" name="Espace réservé du pied de page 3">
            <a:extLst>
              <a:ext uri="{FF2B5EF4-FFF2-40B4-BE49-F238E27FC236}">
                <a16:creationId xmlns:a16="http://schemas.microsoft.com/office/drawing/2014/main" id="{8E58230C-BF1E-4E18-AEC5-2C0BB4C91CB9}"/>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1D6B9335-1B79-4F61-9995-54096D8FF1A7}"/>
              </a:ext>
            </a:extLst>
          </p:cNvPr>
          <p:cNvSpPr>
            <a:spLocks noGrp="1"/>
          </p:cNvSpPr>
          <p:nvPr>
            <p:ph type="sldNum" sz="quarter" idx="11"/>
          </p:nvPr>
        </p:nvSpPr>
        <p:spPr/>
        <p:txBody>
          <a:bodyPr/>
          <a:lstStyle/>
          <a:p>
            <a:pPr>
              <a:defRPr/>
            </a:pPr>
            <a:fld id="{1105F73E-D302-7A49-9D49-5CFFB39DEAD8}" type="slidenum">
              <a:rPr lang="fr-FR" smtClean="0"/>
              <a:pPr>
                <a:defRPr/>
              </a:pPr>
              <a:t>10</a:t>
            </a:fld>
            <a:endParaRPr lang="fr-FR" dirty="0"/>
          </a:p>
        </p:txBody>
      </p:sp>
      <p:pic>
        <p:nvPicPr>
          <p:cNvPr id="2" name="Image 1">
            <a:extLst>
              <a:ext uri="{FF2B5EF4-FFF2-40B4-BE49-F238E27FC236}">
                <a16:creationId xmlns:a16="http://schemas.microsoft.com/office/drawing/2014/main" id="{82003A8E-48D9-4F8B-BE41-82FCC1DC4D03}"/>
              </a:ext>
            </a:extLst>
          </p:cNvPr>
          <p:cNvPicPr>
            <a:picLocks noChangeAspect="1"/>
          </p:cNvPicPr>
          <p:nvPr/>
        </p:nvPicPr>
        <p:blipFill>
          <a:blip r:embed="rId3"/>
          <a:stretch>
            <a:fillRect/>
          </a:stretch>
        </p:blipFill>
        <p:spPr>
          <a:xfrm>
            <a:off x="0" y="1760397"/>
            <a:ext cx="5486400" cy="3019245"/>
          </a:xfrm>
          <a:prstGeom prst="rect">
            <a:avLst/>
          </a:prstGeom>
        </p:spPr>
      </p:pic>
      <p:sp>
        <p:nvSpPr>
          <p:cNvPr id="9" name="Rectangle 8">
            <a:extLst>
              <a:ext uri="{FF2B5EF4-FFF2-40B4-BE49-F238E27FC236}">
                <a16:creationId xmlns:a16="http://schemas.microsoft.com/office/drawing/2014/main" id="{A3E5CB04-3E3D-43AB-8364-55E54D9480F6}"/>
              </a:ext>
            </a:extLst>
          </p:cNvPr>
          <p:cNvSpPr/>
          <p:nvPr/>
        </p:nvSpPr>
        <p:spPr>
          <a:xfrm>
            <a:off x="4653558" y="588263"/>
            <a:ext cx="4572000" cy="2585323"/>
          </a:xfrm>
          <a:prstGeom prst="rect">
            <a:avLst/>
          </a:prstGeom>
        </p:spPr>
        <p:txBody>
          <a:bodyPr>
            <a:spAutoFit/>
          </a:bodyPr>
          <a:lstStyle/>
          <a:p>
            <a:r>
              <a:rPr lang="en-GB" sz="1200" dirty="0"/>
              <a:t>RQ2: Confirmation of </a:t>
            </a:r>
            <a:r>
              <a:rPr lang="en-GB" sz="1200" b="1" dirty="0"/>
              <a:t>relationships</a:t>
            </a:r>
            <a:r>
              <a:rPr lang="en-GB" sz="1200" dirty="0"/>
              <a:t> but </a:t>
            </a:r>
            <a:r>
              <a:rPr lang="en-GB" sz="1200" b="1" dirty="0"/>
              <a:t>only</a:t>
            </a:r>
            <a:r>
              <a:rPr lang="en-GB" sz="1200" dirty="0"/>
              <a:t> regarding the </a:t>
            </a:r>
            <a:r>
              <a:rPr lang="en-GB" sz="1200" b="1" dirty="0"/>
              <a:t>factor Preservation </a:t>
            </a:r>
            <a:r>
              <a:rPr lang="en-GB" sz="1200" dirty="0"/>
              <a:t>in  the environmental values</a:t>
            </a:r>
          </a:p>
          <a:p>
            <a:endParaRPr lang="en-GB" sz="1200" dirty="0"/>
          </a:p>
          <a:p>
            <a:r>
              <a:rPr lang="en-GB" sz="1200" dirty="0"/>
              <a:t>-&gt; promoting action competence would be most efficient if educational content focused on supporting preservation of the environment rather than promoting abstaining from exploitative use of the environment (education for “Hope” better than education by fear).</a:t>
            </a:r>
            <a:endParaRPr lang="fr-FR" dirty="0"/>
          </a:p>
          <a:p>
            <a:endParaRPr lang="fr-FR" dirty="0"/>
          </a:p>
          <a:p>
            <a:r>
              <a:rPr lang="fr-FR" sz="1200" dirty="0"/>
              <a:t>R</a:t>
            </a:r>
            <a:r>
              <a:rPr lang="en-GB" sz="1200" dirty="0"/>
              <a:t>Q3 : </a:t>
            </a:r>
            <a:r>
              <a:rPr lang="en-GB" sz="1200" b="1" dirty="0"/>
              <a:t>No impact of training in sustainable program followed </a:t>
            </a:r>
            <a:r>
              <a:rPr lang="en-GB" sz="1200" dirty="0"/>
              <a:t>(declarative basis) and small impact of age (more confident)</a:t>
            </a:r>
          </a:p>
          <a:p>
            <a:r>
              <a:rPr lang="en-GB" sz="1200" dirty="0"/>
              <a:t>-&gt; consider action competence in not </a:t>
            </a:r>
            <a:r>
              <a:rPr lang="en-GB" sz="1200" dirty="0" err="1"/>
              <a:t>suffisant</a:t>
            </a:r>
            <a:r>
              <a:rPr lang="en-GB" sz="1200" dirty="0"/>
              <a:t> in </a:t>
            </a:r>
            <a:r>
              <a:rPr lang="en-GB" sz="1200" dirty="0" err="1"/>
              <a:t>tearcher</a:t>
            </a:r>
            <a:r>
              <a:rPr lang="en-GB" sz="1200" dirty="0"/>
              <a:t> training programs</a:t>
            </a:r>
          </a:p>
        </p:txBody>
      </p:sp>
    </p:spTree>
    <p:extLst>
      <p:ext uri="{BB962C8B-B14F-4D97-AF65-F5344CB8AC3E}">
        <p14:creationId xmlns:p14="http://schemas.microsoft.com/office/powerpoint/2010/main" val="156680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569B216-4578-4F2D-84E9-0C14E29531F9}"/>
              </a:ext>
            </a:extLst>
          </p:cNvPr>
          <p:cNvSpPr>
            <a:spLocks noGrp="1"/>
          </p:cNvSpPr>
          <p:nvPr>
            <p:ph type="title"/>
          </p:nvPr>
        </p:nvSpPr>
        <p:spPr/>
        <p:txBody>
          <a:bodyPr/>
          <a:lstStyle/>
          <a:p>
            <a:r>
              <a:rPr lang="fr-FR"/>
              <a:t>Implications</a:t>
            </a:r>
            <a:endParaRPr lang="en-GB" dirty="0"/>
          </a:p>
        </p:txBody>
      </p:sp>
      <p:sp>
        <p:nvSpPr>
          <p:cNvPr id="4" name="Espace réservé du pied de page 3">
            <a:extLst>
              <a:ext uri="{FF2B5EF4-FFF2-40B4-BE49-F238E27FC236}">
                <a16:creationId xmlns:a16="http://schemas.microsoft.com/office/drawing/2014/main" id="{8E58230C-BF1E-4E18-AEC5-2C0BB4C91CB9}"/>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1D6B9335-1B79-4F61-9995-54096D8FF1A7}"/>
              </a:ext>
            </a:extLst>
          </p:cNvPr>
          <p:cNvSpPr>
            <a:spLocks noGrp="1"/>
          </p:cNvSpPr>
          <p:nvPr>
            <p:ph type="sldNum" sz="quarter" idx="11"/>
          </p:nvPr>
        </p:nvSpPr>
        <p:spPr/>
        <p:txBody>
          <a:bodyPr/>
          <a:lstStyle/>
          <a:p>
            <a:pPr>
              <a:defRPr/>
            </a:pPr>
            <a:fld id="{1105F73E-D302-7A49-9D49-5CFFB39DEAD8}" type="slidenum">
              <a:rPr lang="fr-FR" smtClean="0"/>
              <a:pPr>
                <a:defRPr/>
              </a:pPr>
              <a:t>11</a:t>
            </a:fld>
            <a:endParaRPr lang="fr-FR" dirty="0"/>
          </a:p>
        </p:txBody>
      </p:sp>
      <p:sp>
        <p:nvSpPr>
          <p:cNvPr id="7" name="Espace réservé du contenu 1">
            <a:extLst>
              <a:ext uri="{FF2B5EF4-FFF2-40B4-BE49-F238E27FC236}">
                <a16:creationId xmlns:a16="http://schemas.microsoft.com/office/drawing/2014/main" id="{64537005-F6EC-4E0B-B5CB-B47F8F96DABE}"/>
              </a:ext>
            </a:extLst>
          </p:cNvPr>
          <p:cNvSpPr>
            <a:spLocks noGrp="1"/>
          </p:cNvSpPr>
          <p:nvPr>
            <p:ph idx="1"/>
          </p:nvPr>
        </p:nvSpPr>
        <p:spPr>
          <a:xfrm>
            <a:off x="174553" y="1140991"/>
            <a:ext cx="7624753" cy="3394472"/>
          </a:xfrm>
        </p:spPr>
        <p:txBody>
          <a:bodyPr/>
          <a:lstStyle/>
          <a:p>
            <a:r>
              <a:rPr lang="en-GB" b="1" dirty="0"/>
              <a:t>Funded by the UNI-T project (ERASMUS+) new analyses are engaged:</a:t>
            </a:r>
          </a:p>
          <a:p>
            <a:endParaRPr lang="en-GB" b="1" dirty="0"/>
          </a:p>
          <a:p>
            <a:pPr marL="285750" indent="-285750">
              <a:buFont typeface="Arial" panose="020B0604020202020204" pitchFamily="34" charset="0"/>
              <a:buChar char="•"/>
            </a:pPr>
            <a:r>
              <a:rPr lang="en-GB" b="1" dirty="0"/>
              <a:t>Using a much more appropriate tool for the evaluation of </a:t>
            </a:r>
            <a:r>
              <a:rPr lang="en-GB" b="1" u="sng" dirty="0"/>
              <a:t>professional</a:t>
            </a:r>
            <a:r>
              <a:rPr lang="en-GB" b="1" dirty="0"/>
              <a:t> action competence of teachers (Sass, 2022: </a:t>
            </a:r>
            <a:r>
              <a:rPr lang="en-GB" b="1" dirty="0" err="1"/>
              <a:t>PACesd</a:t>
            </a:r>
            <a:r>
              <a:rPr lang="en-GB" b="1" dirty="0"/>
              <a:t>)</a:t>
            </a:r>
          </a:p>
          <a:p>
            <a:endParaRPr lang="en-GB" b="1" dirty="0"/>
          </a:p>
          <a:p>
            <a:pPr marL="285750" indent="-285750">
              <a:buFont typeface="Arial" panose="020B0604020202020204" pitchFamily="34" charset="0"/>
              <a:buChar char="•"/>
            </a:pPr>
            <a:r>
              <a:rPr lang="en-GB" b="1" dirty="0"/>
              <a:t>Test the impact of training programs in ESD (pre-post and control group)</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In different contexts : France, Italy, Greece. </a:t>
            </a:r>
          </a:p>
          <a:p>
            <a:endParaRPr lang="en-GB" b="1" dirty="0"/>
          </a:p>
          <a:p>
            <a:pPr marL="285750" indent="-285750">
              <a:buFont typeface="Arial" panose="020B0604020202020204" pitchFamily="34" charset="0"/>
              <a:buChar char="•"/>
            </a:pPr>
            <a:endParaRPr lang="fr-FR" b="1" dirty="0"/>
          </a:p>
          <a:p>
            <a:pPr marL="285750" indent="-285750">
              <a:buFont typeface="Arial" panose="020B0604020202020204" pitchFamily="34" charset="0"/>
              <a:buChar char="•"/>
            </a:pPr>
            <a:endParaRPr lang="en-GB" b="1" dirty="0"/>
          </a:p>
        </p:txBody>
      </p:sp>
      <p:pic>
        <p:nvPicPr>
          <p:cNvPr id="6" name="Picture 6" descr="Teacher Academy UNI-T : mise en réseau des pratiques pédagogiques à  l'échelle européenne | Académie d'Aix-Marseille">
            <a:extLst>
              <a:ext uri="{FF2B5EF4-FFF2-40B4-BE49-F238E27FC236}">
                <a16:creationId xmlns:a16="http://schemas.microsoft.com/office/drawing/2014/main" id="{6BB89367-38C1-4AD4-8E4D-65934FE3F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4816" y="946585"/>
            <a:ext cx="1634490" cy="643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740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02D5CC9A-3563-472B-99C4-3A9672981F63}"/>
              </a:ext>
            </a:extLst>
          </p:cNvPr>
          <p:cNvSpPr>
            <a:spLocks noGrp="1"/>
          </p:cNvSpPr>
          <p:nvPr>
            <p:ph idx="1"/>
          </p:nvPr>
        </p:nvSpPr>
        <p:spPr/>
        <p:txBody>
          <a:bodyPr/>
          <a:lstStyle/>
          <a:p>
            <a:endParaRPr lang="en-US" dirty="0"/>
          </a:p>
        </p:txBody>
      </p:sp>
      <p:sp>
        <p:nvSpPr>
          <p:cNvPr id="3" name="Titre 2">
            <a:extLst>
              <a:ext uri="{FF2B5EF4-FFF2-40B4-BE49-F238E27FC236}">
                <a16:creationId xmlns:a16="http://schemas.microsoft.com/office/drawing/2014/main" id="{24E07BC3-722C-458F-AEAD-DA65AB84F120}"/>
              </a:ext>
            </a:extLst>
          </p:cNvPr>
          <p:cNvSpPr>
            <a:spLocks noGrp="1"/>
          </p:cNvSpPr>
          <p:nvPr>
            <p:ph type="title"/>
          </p:nvPr>
        </p:nvSpPr>
        <p:spPr>
          <a:xfrm>
            <a:off x="2443397" y="2097977"/>
            <a:ext cx="8229600" cy="482203"/>
          </a:xfrm>
        </p:spPr>
        <p:txBody>
          <a:bodyPr/>
          <a:lstStyle/>
          <a:p>
            <a:r>
              <a:rPr lang="fr-FR" dirty="0" err="1"/>
              <a:t>Thank</a:t>
            </a:r>
            <a:r>
              <a:rPr lang="fr-FR" dirty="0"/>
              <a:t> </a:t>
            </a:r>
            <a:r>
              <a:rPr lang="fr-FR" dirty="0" err="1"/>
              <a:t>you</a:t>
            </a:r>
            <a:r>
              <a:rPr lang="fr-FR" dirty="0"/>
              <a:t> for </a:t>
            </a:r>
            <a:r>
              <a:rPr lang="fr-FR" dirty="0" err="1"/>
              <a:t>your</a:t>
            </a:r>
            <a:r>
              <a:rPr lang="fr-FR" dirty="0"/>
              <a:t> attention</a:t>
            </a:r>
            <a:endParaRPr lang="en-GB" dirty="0"/>
          </a:p>
        </p:txBody>
      </p:sp>
      <p:sp>
        <p:nvSpPr>
          <p:cNvPr id="4" name="Espace réservé du pied de page 3">
            <a:extLst>
              <a:ext uri="{FF2B5EF4-FFF2-40B4-BE49-F238E27FC236}">
                <a16:creationId xmlns:a16="http://schemas.microsoft.com/office/drawing/2014/main" id="{C9F18F3C-7869-45E7-95DB-BE8EFDF310B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B9226196-9B59-417C-965D-D049D9FA3E54}"/>
              </a:ext>
            </a:extLst>
          </p:cNvPr>
          <p:cNvSpPr>
            <a:spLocks noGrp="1"/>
          </p:cNvSpPr>
          <p:nvPr>
            <p:ph type="sldNum" sz="quarter" idx="11"/>
          </p:nvPr>
        </p:nvSpPr>
        <p:spPr/>
        <p:txBody>
          <a:bodyPr/>
          <a:lstStyle/>
          <a:p>
            <a:pPr>
              <a:defRPr/>
            </a:pPr>
            <a:fld id="{1105F73E-D302-7A49-9D49-5CFFB39DEAD8}" type="slidenum">
              <a:rPr lang="fr-FR" smtClean="0"/>
              <a:pPr>
                <a:defRPr/>
              </a:pPr>
              <a:t>12</a:t>
            </a:fld>
            <a:endParaRPr lang="fr-FR" dirty="0"/>
          </a:p>
        </p:txBody>
      </p:sp>
    </p:spTree>
    <p:extLst>
      <p:ext uri="{BB962C8B-B14F-4D97-AF65-F5344CB8AC3E}">
        <p14:creationId xmlns:p14="http://schemas.microsoft.com/office/powerpoint/2010/main" val="5887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4DC878C2-2F34-440F-907B-4868E9D44D32}"/>
              </a:ext>
            </a:extLst>
          </p:cNvPr>
          <p:cNvSpPr>
            <a:spLocks noGrp="1"/>
          </p:cNvSpPr>
          <p:nvPr>
            <p:ph idx="1"/>
          </p:nvPr>
        </p:nvSpPr>
        <p:spPr/>
        <p:txBody>
          <a:bodyPr/>
          <a:lstStyle/>
          <a:p>
            <a:endParaRPr lang="en-GB" dirty="0"/>
          </a:p>
        </p:txBody>
      </p:sp>
      <p:sp>
        <p:nvSpPr>
          <p:cNvPr id="3" name="Titre 2">
            <a:extLst>
              <a:ext uri="{FF2B5EF4-FFF2-40B4-BE49-F238E27FC236}">
                <a16:creationId xmlns:a16="http://schemas.microsoft.com/office/drawing/2014/main" id="{7E791A1A-E04A-4D41-BE5C-E98EFAB00E81}"/>
              </a:ext>
            </a:extLst>
          </p:cNvPr>
          <p:cNvSpPr>
            <a:spLocks noGrp="1"/>
          </p:cNvSpPr>
          <p:nvPr>
            <p:ph type="title"/>
          </p:nvPr>
        </p:nvSpPr>
        <p:spPr/>
        <p:txBody>
          <a:bodyPr/>
          <a:lstStyle/>
          <a:p>
            <a:endParaRPr lang="en-GB"/>
          </a:p>
        </p:txBody>
      </p:sp>
      <p:sp>
        <p:nvSpPr>
          <p:cNvPr id="4" name="Espace réservé du pied de page 3">
            <a:extLst>
              <a:ext uri="{FF2B5EF4-FFF2-40B4-BE49-F238E27FC236}">
                <a16:creationId xmlns:a16="http://schemas.microsoft.com/office/drawing/2014/main" id="{B4AE35F3-50E0-43B2-8170-6B498BA61EA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AB8519F3-0F27-4515-A342-908AA553AFD8}"/>
              </a:ext>
            </a:extLst>
          </p:cNvPr>
          <p:cNvSpPr>
            <a:spLocks noGrp="1"/>
          </p:cNvSpPr>
          <p:nvPr>
            <p:ph type="sldNum" sz="quarter" idx="11"/>
          </p:nvPr>
        </p:nvSpPr>
        <p:spPr/>
        <p:txBody>
          <a:bodyPr/>
          <a:lstStyle/>
          <a:p>
            <a:pPr>
              <a:defRPr/>
            </a:pPr>
            <a:fld id="{1105F73E-D302-7A49-9D49-5CFFB39DEAD8}" type="slidenum">
              <a:rPr lang="fr-FR" smtClean="0"/>
              <a:pPr>
                <a:defRPr/>
              </a:pPr>
              <a:t>13</a:t>
            </a:fld>
            <a:endParaRPr lang="fr-FR" dirty="0"/>
          </a:p>
        </p:txBody>
      </p:sp>
      <p:pic>
        <p:nvPicPr>
          <p:cNvPr id="6" name="Image 5">
            <a:extLst>
              <a:ext uri="{FF2B5EF4-FFF2-40B4-BE49-F238E27FC236}">
                <a16:creationId xmlns:a16="http://schemas.microsoft.com/office/drawing/2014/main" id="{7D451279-19DA-4A0C-B6A1-09E0E616D17D}"/>
              </a:ext>
            </a:extLst>
          </p:cNvPr>
          <p:cNvPicPr>
            <a:picLocks noChangeAspect="1"/>
          </p:cNvPicPr>
          <p:nvPr/>
        </p:nvPicPr>
        <p:blipFill>
          <a:blip r:embed="rId3"/>
          <a:stretch>
            <a:fillRect/>
          </a:stretch>
        </p:blipFill>
        <p:spPr>
          <a:xfrm>
            <a:off x="1" y="0"/>
            <a:ext cx="9144000" cy="5143500"/>
          </a:xfrm>
          <a:prstGeom prst="rect">
            <a:avLst/>
          </a:prstGeom>
        </p:spPr>
      </p:pic>
      <p:sp>
        <p:nvSpPr>
          <p:cNvPr id="7" name="ZoneTexte 6">
            <a:extLst>
              <a:ext uri="{FF2B5EF4-FFF2-40B4-BE49-F238E27FC236}">
                <a16:creationId xmlns:a16="http://schemas.microsoft.com/office/drawing/2014/main" id="{F0FA5E5F-9C62-484D-8A54-687A611F4E63}"/>
              </a:ext>
            </a:extLst>
          </p:cNvPr>
          <p:cNvSpPr txBox="1"/>
          <p:nvPr/>
        </p:nvSpPr>
        <p:spPr bwMode="auto">
          <a:xfrm>
            <a:off x="6558197" y="2164086"/>
            <a:ext cx="6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rtlCol="0" anchor="ctr">
            <a:spAutoFit/>
          </a:bodyPr>
          <a:lstStyle/>
          <a:p>
            <a:endParaRPr lang="en-GB" sz="1000" b="1" baseline="0" dirty="0">
              <a:solidFill>
                <a:srgbClr val="FFFFFF"/>
              </a:solidFill>
              <a:latin typeface="Verdana" charset="0"/>
              <a:cs typeface="Arial" charset="0"/>
            </a:endParaRPr>
          </a:p>
        </p:txBody>
      </p:sp>
      <p:sp>
        <p:nvSpPr>
          <p:cNvPr id="9" name="ZoneTexte 8">
            <a:extLst>
              <a:ext uri="{FF2B5EF4-FFF2-40B4-BE49-F238E27FC236}">
                <a16:creationId xmlns:a16="http://schemas.microsoft.com/office/drawing/2014/main" id="{E2963B38-FFE1-4182-A883-FB2B2E5FCCBD}"/>
              </a:ext>
            </a:extLst>
          </p:cNvPr>
          <p:cNvSpPr txBox="1"/>
          <p:nvPr/>
        </p:nvSpPr>
        <p:spPr bwMode="auto">
          <a:xfrm>
            <a:off x="6304354" y="4786670"/>
            <a:ext cx="1771319"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rtlCol="0" anchor="ctr">
            <a:spAutoFit/>
          </a:bodyPr>
          <a:lstStyle/>
          <a:p>
            <a:r>
              <a:rPr lang="fr-FR" sz="1000" b="1" baseline="0" dirty="0" err="1">
                <a:latin typeface="Verdana" charset="0"/>
                <a:cs typeface="Arial" charset="0"/>
              </a:rPr>
              <a:t>Pretlove</a:t>
            </a:r>
            <a:r>
              <a:rPr lang="fr-FR" sz="1000" b="1" baseline="0" dirty="0">
                <a:latin typeface="Verdana" charset="0"/>
                <a:cs typeface="Arial" charset="0"/>
              </a:rPr>
              <a:t> &amp; </a:t>
            </a:r>
            <a:r>
              <a:rPr lang="fr-FR" sz="1000" b="1" baseline="0" dirty="0" err="1">
                <a:latin typeface="Verdana" charset="0"/>
                <a:cs typeface="Arial" charset="0"/>
              </a:rPr>
              <a:t>Blaziak</a:t>
            </a:r>
            <a:r>
              <a:rPr lang="fr-FR" sz="1000" b="1" baseline="0" dirty="0">
                <a:latin typeface="Verdana" charset="0"/>
                <a:cs typeface="Arial" charset="0"/>
              </a:rPr>
              <a:t>, 2018</a:t>
            </a:r>
            <a:endParaRPr lang="en-GB" sz="1000" b="1" baseline="0" dirty="0">
              <a:latin typeface="Verdana" charset="0"/>
              <a:cs typeface="Arial" charset="0"/>
            </a:endParaRPr>
          </a:p>
        </p:txBody>
      </p:sp>
    </p:spTree>
    <p:extLst>
      <p:ext uri="{BB962C8B-B14F-4D97-AF65-F5344CB8AC3E}">
        <p14:creationId xmlns:p14="http://schemas.microsoft.com/office/powerpoint/2010/main" val="283549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Introduction and </a:t>
            </a:r>
            <a:r>
              <a:rPr lang="fr-FR" dirty="0" err="1"/>
              <a:t>context</a:t>
            </a:r>
            <a:endParaRPr lang="fr-FR" dirty="0"/>
          </a:p>
        </p:txBody>
      </p:sp>
      <p:sp>
        <p:nvSpPr>
          <p:cNvPr id="4" name="Espace réservé du pied de page 3"/>
          <p:cNvSpPr>
            <a:spLocks noGrp="1"/>
          </p:cNvSpPr>
          <p:nvPr>
            <p:ph type="ftr" sz="quarter" idx="10"/>
          </p:nvPr>
        </p:nvSpPr>
        <p:spPr/>
        <p:txBody>
          <a:bodyPr/>
          <a:lstStyle/>
          <a:p>
            <a:pPr>
              <a:defRPr/>
            </a:pPr>
            <a:endParaRPr lang="fr-FR" dirty="0"/>
          </a:p>
        </p:txBody>
      </p:sp>
      <p:sp>
        <p:nvSpPr>
          <p:cNvPr id="5" name="Espace réservé du numéro de diapositive 4"/>
          <p:cNvSpPr>
            <a:spLocks noGrp="1"/>
          </p:cNvSpPr>
          <p:nvPr>
            <p:ph type="sldNum" sz="quarter" idx="11"/>
          </p:nvPr>
        </p:nvSpPr>
        <p:spPr/>
        <p:txBody>
          <a:bodyPr/>
          <a:lstStyle/>
          <a:p>
            <a:pPr>
              <a:defRPr/>
            </a:pPr>
            <a:fld id="{1105F73E-D302-7A49-9D49-5CFFB39DEAD8}" type="slidenum">
              <a:rPr lang="fr-FR" smtClean="0"/>
              <a:pPr>
                <a:defRPr/>
              </a:pPr>
              <a:t>2</a:t>
            </a:fld>
            <a:endParaRPr lang="fr-FR" dirty="0"/>
          </a:p>
        </p:txBody>
      </p:sp>
      <p:sp>
        <p:nvSpPr>
          <p:cNvPr id="6" name="Espace réservé du contenu 5"/>
          <p:cNvSpPr>
            <a:spLocks noGrp="1"/>
          </p:cNvSpPr>
          <p:nvPr>
            <p:ph idx="1"/>
          </p:nvPr>
        </p:nvSpPr>
        <p:spPr/>
        <p:txBody>
          <a:bodyPr/>
          <a:lstStyle/>
          <a:p>
            <a:pPr marL="285750" indent="-285750">
              <a:buFont typeface="Arial" panose="020B0604020202020204" pitchFamily="34" charset="0"/>
              <a:buChar char="•"/>
            </a:pPr>
            <a:r>
              <a:rPr lang="en-GB" dirty="0"/>
              <a:t>Paper under review in </a:t>
            </a:r>
            <a:r>
              <a:rPr lang="en-GB" i="1" dirty="0"/>
              <a:t>Australian Journal of Environmental Education</a:t>
            </a:r>
          </a:p>
          <a:p>
            <a:pPr marL="285750" indent="-285750">
              <a:buFont typeface="Arial" panose="020B0604020202020204" pitchFamily="34" charset="0"/>
              <a:buChar char="•"/>
            </a:pPr>
            <a:endParaRPr lang="en-GB" i="1" dirty="0"/>
          </a:p>
          <a:p>
            <a:pPr marL="285750" indent="-285750">
              <a:buFont typeface="Arial" panose="020B0604020202020204" pitchFamily="34" charset="0"/>
              <a:buChar char="•"/>
            </a:pPr>
            <a:r>
              <a:rPr lang="en-GB" dirty="0"/>
              <a:t>Starting point for a much more wider project : TEACOSSE (</a:t>
            </a:r>
            <a:r>
              <a:rPr lang="en-GB" dirty="0" err="1"/>
              <a:t>TEAcher</a:t>
            </a:r>
            <a:r>
              <a:rPr lang="en-GB" dirty="0"/>
              <a:t> </a:t>
            </a:r>
            <a:r>
              <a:rPr lang="en-GB" dirty="0" err="1"/>
              <a:t>COmpetence</a:t>
            </a:r>
            <a:r>
              <a:rPr lang="en-GB" dirty="0"/>
              <a:t> for Sustainability and Environmental Education) funding by UNI-T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fr-FR" dirty="0"/>
              <a:t>A</a:t>
            </a:r>
            <a:r>
              <a:rPr lang="en-GB" dirty="0"/>
              <a:t> group of researchers mainly from Aix-Marseille University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Collaborative work with a colleague from Sweden </a:t>
            </a:r>
            <a:r>
              <a:rPr lang="en-US" dirty="0"/>
              <a:t>Eva Nyberg </a:t>
            </a:r>
            <a:r>
              <a:rPr lang="en-GB" dirty="0"/>
              <a:t>University of Gothenburg (Action Competence)</a:t>
            </a:r>
          </a:p>
          <a:p>
            <a:pPr marL="285750" indent="-285750">
              <a:buFont typeface="Arial" panose="020B0604020202020204" pitchFamily="34" charset="0"/>
              <a:buChar char="•"/>
            </a:pPr>
            <a:endParaRPr lang="en-GB" dirty="0"/>
          </a:p>
        </p:txBody>
      </p:sp>
      <p:pic>
        <p:nvPicPr>
          <p:cNvPr id="1026" name="Picture 2" descr="Australian Journal of Environmental Education">
            <a:extLst>
              <a:ext uri="{FF2B5EF4-FFF2-40B4-BE49-F238E27FC236}">
                <a16:creationId xmlns:a16="http://schemas.microsoft.com/office/drawing/2014/main" id="{CDF51E12-50D1-4B1B-B474-CCFD30788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3227" y="3222117"/>
            <a:ext cx="1265503" cy="1792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184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8"/>
          <p:cNvSpPr txBox="1">
            <a:spLocks noGrp="1"/>
          </p:cNvSpPr>
          <p:nvPr>
            <p:ph type="body" idx="1"/>
          </p:nvPr>
        </p:nvSpPr>
        <p:spPr>
          <a:xfrm>
            <a:off x="1062047" y="1200151"/>
            <a:ext cx="7624753" cy="3394472"/>
          </a:xfrm>
          <a:prstGeom prst="rect">
            <a:avLst/>
          </a:prstGeom>
          <a:noFill/>
          <a:ln>
            <a:noFill/>
          </a:ln>
        </p:spPr>
        <p:txBody>
          <a:bodyPr spcFirstLastPara="1" vert="horz" wrap="square" lIns="0" tIns="0" rIns="0" bIns="0" numCol="1" rtlCol="0" anchor="t" anchorCtr="0" compatLnSpc="1">
            <a:prstTxWarp prst="textNoShape">
              <a:avLst/>
            </a:prstTxWarp>
            <a:noAutofit/>
          </a:bodyPr>
          <a:lstStyle/>
          <a:p>
            <a:pPr marL="0" indent="0">
              <a:spcBef>
                <a:spcPts val="0"/>
              </a:spcBef>
              <a:buSzPts val="1400"/>
            </a:pPr>
            <a:endParaRPr b="1" dirty="0"/>
          </a:p>
          <a:p>
            <a:pPr marL="0" indent="0">
              <a:spcBef>
                <a:spcPts val="0"/>
              </a:spcBef>
              <a:buSzPts val="1400"/>
            </a:pPr>
            <a:r>
              <a:rPr lang="fr-FR" b="1" dirty="0" err="1"/>
              <a:t>Environmental</a:t>
            </a:r>
            <a:r>
              <a:rPr lang="fr-FR" b="1" dirty="0"/>
              <a:t> values, the 2-MEV Model (Bogner &amp; Wiseman, 2006):</a:t>
            </a:r>
            <a:endParaRPr b="1" dirty="0"/>
          </a:p>
          <a:p>
            <a:pPr marL="0" indent="0">
              <a:spcBef>
                <a:spcPts val="280"/>
              </a:spcBef>
              <a:buSzPts val="1400"/>
            </a:pPr>
            <a:endParaRPr dirty="0"/>
          </a:p>
          <a:p>
            <a:pPr marL="0" indent="0">
              <a:spcBef>
                <a:spcPts val="280"/>
              </a:spcBef>
              <a:buSzPts val="1400"/>
            </a:pPr>
            <a:r>
              <a:rPr lang="fr-FR" dirty="0"/>
              <a:t>The 2-MEV (</a:t>
            </a:r>
            <a:r>
              <a:rPr lang="fr-FR" dirty="0" err="1"/>
              <a:t>two</a:t>
            </a:r>
            <a:r>
              <a:rPr lang="fr-FR" dirty="0"/>
              <a:t> Major </a:t>
            </a:r>
            <a:r>
              <a:rPr lang="fr-FR" dirty="0" err="1"/>
              <a:t>Environmental</a:t>
            </a:r>
            <a:r>
              <a:rPr lang="fr-FR" dirty="0"/>
              <a:t> values) model </a:t>
            </a:r>
            <a:r>
              <a:rPr lang="fr-FR" dirty="0" err="1"/>
              <a:t>is</a:t>
            </a:r>
            <a:r>
              <a:rPr lang="fr-FR" dirty="0"/>
              <a:t> </a:t>
            </a:r>
            <a:r>
              <a:rPr lang="fr-FR" dirty="0" err="1"/>
              <a:t>based</a:t>
            </a:r>
            <a:r>
              <a:rPr lang="fr-FR" dirty="0"/>
              <a:t> on </a:t>
            </a:r>
            <a:r>
              <a:rPr lang="fr-FR" dirty="0" err="1"/>
              <a:t>two</a:t>
            </a:r>
            <a:r>
              <a:rPr lang="fr-FR" dirty="0"/>
              <a:t> </a:t>
            </a:r>
            <a:r>
              <a:rPr lang="fr-FR" dirty="0" err="1"/>
              <a:t>independent</a:t>
            </a:r>
            <a:r>
              <a:rPr lang="fr-FR" dirty="0"/>
              <a:t> value-</a:t>
            </a:r>
            <a:r>
              <a:rPr lang="fr-FR" dirty="0" err="1"/>
              <a:t>based</a:t>
            </a:r>
            <a:r>
              <a:rPr lang="fr-FR" dirty="0"/>
              <a:t> dimensions (</a:t>
            </a:r>
            <a:r>
              <a:rPr lang="fr-FR" dirty="0" err="1"/>
              <a:t>constructs</a:t>
            </a:r>
            <a:r>
              <a:rPr lang="fr-FR" dirty="0"/>
              <a:t> </a:t>
            </a:r>
            <a:r>
              <a:rPr lang="fr-FR" dirty="0" err="1"/>
              <a:t>validated</a:t>
            </a:r>
            <a:r>
              <a:rPr lang="fr-FR" dirty="0"/>
              <a:t> </a:t>
            </a:r>
            <a:r>
              <a:rPr lang="fr-FR" dirty="0" err="1"/>
              <a:t>empirically</a:t>
            </a:r>
            <a:r>
              <a:rPr lang="fr-FR" dirty="0"/>
              <a:t>) </a:t>
            </a:r>
            <a:r>
              <a:rPr lang="fr-FR" dirty="0" err="1"/>
              <a:t>representing</a:t>
            </a:r>
            <a:r>
              <a:rPr lang="fr-FR" dirty="0"/>
              <a:t> </a:t>
            </a:r>
            <a:r>
              <a:rPr lang="fr-FR" dirty="0" err="1"/>
              <a:t>anthropocentric</a:t>
            </a:r>
            <a:r>
              <a:rPr lang="fr-FR" dirty="0"/>
              <a:t> (</a:t>
            </a:r>
            <a:r>
              <a:rPr lang="fr-FR" b="1" dirty="0" err="1"/>
              <a:t>Utilization</a:t>
            </a:r>
            <a:r>
              <a:rPr lang="fr-FR" b="1" dirty="0"/>
              <a:t>: U</a:t>
            </a:r>
            <a:r>
              <a:rPr lang="fr-FR" dirty="0"/>
              <a:t>) and </a:t>
            </a:r>
            <a:r>
              <a:rPr lang="fr-FR" dirty="0" err="1"/>
              <a:t>ecocentric-biocentric</a:t>
            </a:r>
            <a:r>
              <a:rPr lang="fr-FR" dirty="0"/>
              <a:t> (</a:t>
            </a:r>
            <a:r>
              <a:rPr lang="fr-FR" b="1" dirty="0" err="1"/>
              <a:t>Preservation</a:t>
            </a:r>
            <a:r>
              <a:rPr lang="fr-FR" b="1" dirty="0"/>
              <a:t>: P</a:t>
            </a:r>
            <a:r>
              <a:rPr lang="fr-FR" dirty="0"/>
              <a:t>) </a:t>
            </a:r>
            <a:r>
              <a:rPr lang="fr-FR" dirty="0" err="1"/>
              <a:t>concerns</a:t>
            </a:r>
            <a:r>
              <a:rPr lang="fr-FR" dirty="0"/>
              <a:t> (Bogner &amp; Wiseman, 2006).</a:t>
            </a:r>
            <a:endParaRPr dirty="0"/>
          </a:p>
          <a:p>
            <a:pPr marL="0" indent="0">
              <a:spcBef>
                <a:spcPts val="280"/>
              </a:spcBef>
              <a:buSzPts val="1400"/>
            </a:pPr>
            <a:endParaRPr dirty="0"/>
          </a:p>
        </p:txBody>
      </p:sp>
      <p:sp>
        <p:nvSpPr>
          <p:cNvPr id="170" name="Google Shape;170;p8"/>
          <p:cNvSpPr txBox="1">
            <a:spLocks noGrp="1"/>
          </p:cNvSpPr>
          <p:nvPr>
            <p:ph type="title"/>
          </p:nvPr>
        </p:nvSpPr>
        <p:spPr>
          <a:xfrm>
            <a:off x="457200" y="608038"/>
            <a:ext cx="8229600" cy="482203"/>
          </a:xfrm>
          <a:prstGeom prst="rect">
            <a:avLst/>
          </a:prstGeom>
          <a:noFill/>
          <a:ln>
            <a:noFill/>
          </a:ln>
        </p:spPr>
        <p:txBody>
          <a:bodyPr spcFirstLastPara="1" vert="horz" wrap="square" lIns="0" tIns="0" rIns="0" bIns="0" numCol="1" rtlCol="0" anchor="t" anchorCtr="0" compatLnSpc="1">
            <a:prstTxWarp prst="textNoShape">
              <a:avLst/>
            </a:prstTxWarp>
            <a:noAutofit/>
          </a:bodyPr>
          <a:lstStyle/>
          <a:p>
            <a:r>
              <a:rPr lang="fr-FR" dirty="0"/>
              <a:t>State of the art and </a:t>
            </a:r>
            <a:r>
              <a:rPr lang="fr-FR" dirty="0" err="1"/>
              <a:t>theoretical</a:t>
            </a:r>
            <a:r>
              <a:rPr lang="fr-FR" dirty="0"/>
              <a:t> background</a:t>
            </a:r>
            <a:endParaRPr dirty="0"/>
          </a:p>
        </p:txBody>
      </p:sp>
      <p:sp>
        <p:nvSpPr>
          <p:cNvPr id="171" name="Google Shape;171;p8"/>
          <p:cNvSpPr txBox="1">
            <a:spLocks noGrp="1"/>
          </p:cNvSpPr>
          <p:nvPr>
            <p:ph type="ftr" idx="11"/>
          </p:nvPr>
        </p:nvSpPr>
        <p:spPr>
          <a:xfrm>
            <a:off x="1691267" y="128588"/>
            <a:ext cx="6664768" cy="301229"/>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endParaRPr/>
          </a:p>
        </p:txBody>
      </p:sp>
      <p:sp>
        <p:nvSpPr>
          <p:cNvPr id="172" name="Google Shape;172;p8"/>
          <p:cNvSpPr txBox="1">
            <a:spLocks noGrp="1"/>
          </p:cNvSpPr>
          <p:nvPr>
            <p:ph type="sldNum" idx="12"/>
          </p:nvPr>
        </p:nvSpPr>
        <p:spPr>
          <a:xfrm>
            <a:off x="8356035" y="225030"/>
            <a:ext cx="454025" cy="105965"/>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fld id="{00000000-1234-1234-1234-123412341234}" type="slidenum">
              <a:rPr lang="fr-FR"/>
              <a:pPr/>
              <a:t>3</a:t>
            </a:fld>
            <a:endParaRPr/>
          </a:p>
        </p:txBody>
      </p:sp>
      <p:cxnSp>
        <p:nvCxnSpPr>
          <p:cNvPr id="6" name="Connecteur droit avec flèche 5">
            <a:extLst>
              <a:ext uri="{FF2B5EF4-FFF2-40B4-BE49-F238E27FC236}">
                <a16:creationId xmlns:a16="http://schemas.microsoft.com/office/drawing/2014/main" id="{87C7DBDA-36CE-4224-85D6-B32DE804E677}"/>
              </a:ext>
            </a:extLst>
          </p:cNvPr>
          <p:cNvCxnSpPr/>
          <p:nvPr/>
        </p:nvCxnSpPr>
        <p:spPr>
          <a:xfrm>
            <a:off x="3530105" y="3500116"/>
            <a:ext cx="1828800" cy="0"/>
          </a:xfrm>
          <a:prstGeom prst="straightConnector1">
            <a:avLst/>
          </a:prstGeom>
          <a:ln>
            <a:solidFill>
              <a:srgbClr val="38A25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7" name="Rectangle 6">
            <a:extLst>
              <a:ext uri="{FF2B5EF4-FFF2-40B4-BE49-F238E27FC236}">
                <a16:creationId xmlns:a16="http://schemas.microsoft.com/office/drawing/2014/main" id="{CCFB45EA-B359-41E0-92FC-3A82094FBAE8}"/>
              </a:ext>
            </a:extLst>
          </p:cNvPr>
          <p:cNvSpPr/>
          <p:nvPr/>
        </p:nvSpPr>
        <p:spPr>
          <a:xfrm>
            <a:off x="1484513" y="3315450"/>
            <a:ext cx="1479892" cy="369332"/>
          </a:xfrm>
          <a:prstGeom prst="rect">
            <a:avLst/>
          </a:prstGeom>
        </p:spPr>
        <p:txBody>
          <a:bodyPr wrap="none">
            <a:spAutoFit/>
          </a:bodyPr>
          <a:lstStyle/>
          <a:p>
            <a:r>
              <a:rPr lang="en-GB" i="1" dirty="0"/>
              <a:t>Preservation</a:t>
            </a:r>
            <a:endParaRPr lang="en-GB" dirty="0"/>
          </a:p>
        </p:txBody>
      </p:sp>
      <p:sp>
        <p:nvSpPr>
          <p:cNvPr id="12" name="Rectangle 11">
            <a:extLst>
              <a:ext uri="{FF2B5EF4-FFF2-40B4-BE49-F238E27FC236}">
                <a16:creationId xmlns:a16="http://schemas.microsoft.com/office/drawing/2014/main" id="{3DB818FE-1B8C-4A74-AEFA-AF1ED0EA641E}"/>
              </a:ext>
            </a:extLst>
          </p:cNvPr>
          <p:cNvSpPr/>
          <p:nvPr/>
        </p:nvSpPr>
        <p:spPr>
          <a:xfrm>
            <a:off x="5856200" y="3213886"/>
            <a:ext cx="1184940" cy="369332"/>
          </a:xfrm>
          <a:prstGeom prst="rect">
            <a:avLst/>
          </a:prstGeom>
        </p:spPr>
        <p:txBody>
          <a:bodyPr wrap="none">
            <a:spAutoFit/>
          </a:bodyPr>
          <a:lstStyle/>
          <a:p>
            <a:r>
              <a:rPr lang="en-GB" i="1" dirty="0"/>
              <a:t>Utilisation</a:t>
            </a:r>
            <a:endParaRPr lang="en-GB" dirty="0"/>
          </a:p>
        </p:txBody>
      </p:sp>
      <p:cxnSp>
        <p:nvCxnSpPr>
          <p:cNvPr id="9" name="Connecteur droit 8">
            <a:extLst>
              <a:ext uri="{FF2B5EF4-FFF2-40B4-BE49-F238E27FC236}">
                <a16:creationId xmlns:a16="http://schemas.microsoft.com/office/drawing/2014/main" id="{9DFD4373-FF8D-4194-AA5E-3F491E99332E}"/>
              </a:ext>
            </a:extLst>
          </p:cNvPr>
          <p:cNvCxnSpPr/>
          <p:nvPr/>
        </p:nvCxnSpPr>
        <p:spPr>
          <a:xfrm>
            <a:off x="3560722" y="2996236"/>
            <a:ext cx="2022555" cy="116047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Connecteur droit 14">
            <a:extLst>
              <a:ext uri="{FF2B5EF4-FFF2-40B4-BE49-F238E27FC236}">
                <a16:creationId xmlns:a16="http://schemas.microsoft.com/office/drawing/2014/main" id="{1D16310F-C6C3-4BD7-ACF8-47A9EA8C8E07}"/>
              </a:ext>
            </a:extLst>
          </p:cNvPr>
          <p:cNvCxnSpPr>
            <a:cxnSpLocks/>
          </p:cNvCxnSpPr>
          <p:nvPr/>
        </p:nvCxnSpPr>
        <p:spPr>
          <a:xfrm flipV="1">
            <a:off x="3493529" y="2843586"/>
            <a:ext cx="1901952" cy="131306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5" name="ZoneTexte 4">
            <a:extLst>
              <a:ext uri="{FF2B5EF4-FFF2-40B4-BE49-F238E27FC236}">
                <a16:creationId xmlns:a16="http://schemas.microsoft.com/office/drawing/2014/main" id="{A765FB16-F97C-4CFA-8BE7-624C885BAF56}"/>
              </a:ext>
            </a:extLst>
          </p:cNvPr>
          <p:cNvSpPr txBox="1"/>
          <p:nvPr/>
        </p:nvSpPr>
        <p:spPr bwMode="auto">
          <a:xfrm>
            <a:off x="3103522" y="4556554"/>
            <a:ext cx="3275350"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r>
              <a:rPr lang="fr-FR" sz="1000" b="1" baseline="0" dirty="0">
                <a:latin typeface="Verdana" charset="0"/>
                <a:cs typeface="Arial" charset="0"/>
              </a:rPr>
              <a:t>NEP model </a:t>
            </a:r>
            <a:r>
              <a:rPr lang="fr-FR" sz="1000" b="1" baseline="0" dirty="0" err="1">
                <a:latin typeface="Verdana" charset="0"/>
                <a:cs typeface="Arial" charset="0"/>
              </a:rPr>
              <a:t>unidimensionel</a:t>
            </a:r>
            <a:r>
              <a:rPr lang="fr-FR" sz="1000" b="1" baseline="0" dirty="0">
                <a:latin typeface="Verdana" charset="0"/>
                <a:cs typeface="Arial" charset="0"/>
              </a:rPr>
              <a:t>: </a:t>
            </a:r>
            <a:r>
              <a:rPr lang="fr-FR" sz="1000" b="1" baseline="0" dirty="0" err="1">
                <a:latin typeface="Verdana" charset="0"/>
                <a:cs typeface="Arial" charset="0"/>
              </a:rPr>
              <a:t>Dunlap</a:t>
            </a:r>
            <a:r>
              <a:rPr lang="fr-FR" sz="1000" b="1" baseline="0" dirty="0">
                <a:latin typeface="Verdana" charset="0"/>
                <a:cs typeface="Arial" charset="0"/>
              </a:rPr>
              <a:t> et., 2000</a:t>
            </a:r>
            <a:endParaRPr lang="en-GB" sz="1000" b="1" baseline="0" dirty="0">
              <a:latin typeface="Verdana"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8"/>
          <p:cNvSpPr txBox="1">
            <a:spLocks noGrp="1"/>
          </p:cNvSpPr>
          <p:nvPr>
            <p:ph type="body" idx="1"/>
          </p:nvPr>
        </p:nvSpPr>
        <p:spPr>
          <a:xfrm>
            <a:off x="1062047" y="1200151"/>
            <a:ext cx="7624753" cy="3394472"/>
          </a:xfrm>
          <a:prstGeom prst="rect">
            <a:avLst/>
          </a:prstGeom>
          <a:noFill/>
          <a:ln>
            <a:noFill/>
          </a:ln>
        </p:spPr>
        <p:txBody>
          <a:bodyPr spcFirstLastPara="1" vert="horz" wrap="square" lIns="0" tIns="0" rIns="0" bIns="0" numCol="1" rtlCol="0" anchor="t" anchorCtr="0" compatLnSpc="1">
            <a:prstTxWarp prst="textNoShape">
              <a:avLst/>
            </a:prstTxWarp>
            <a:noAutofit/>
          </a:bodyPr>
          <a:lstStyle/>
          <a:p>
            <a:pPr marL="0" indent="0">
              <a:spcBef>
                <a:spcPts val="0"/>
              </a:spcBef>
              <a:buSzPts val="1400"/>
            </a:pPr>
            <a:endParaRPr b="1" dirty="0"/>
          </a:p>
          <a:p>
            <a:pPr marL="0" indent="0">
              <a:spcBef>
                <a:spcPts val="0"/>
              </a:spcBef>
              <a:buSzPts val="1400"/>
            </a:pPr>
            <a:r>
              <a:rPr lang="fr-FR" b="1" dirty="0"/>
              <a:t>The 2-MEV Model (Bogner &amp; Wiseman, 2006)</a:t>
            </a:r>
            <a:r>
              <a:rPr lang="fr-FR" dirty="0"/>
              <a:t>:</a:t>
            </a:r>
            <a:endParaRPr dirty="0"/>
          </a:p>
          <a:p>
            <a:pPr marL="0" indent="0">
              <a:spcBef>
                <a:spcPts val="280"/>
              </a:spcBef>
              <a:buSzPts val="1400"/>
            </a:pPr>
            <a:endParaRPr dirty="0"/>
          </a:p>
          <a:p>
            <a:pPr marL="0" indent="0">
              <a:spcBef>
                <a:spcPts val="280"/>
              </a:spcBef>
              <a:buSzPts val="1400"/>
            </a:pPr>
            <a:r>
              <a:rPr lang="fr-FR" dirty="0"/>
              <a:t>The 2-MEV (</a:t>
            </a:r>
            <a:r>
              <a:rPr lang="fr-FR" dirty="0" err="1"/>
              <a:t>two</a:t>
            </a:r>
            <a:r>
              <a:rPr lang="fr-FR" dirty="0"/>
              <a:t> Major </a:t>
            </a:r>
            <a:r>
              <a:rPr lang="fr-FR" dirty="0" err="1"/>
              <a:t>Environmental</a:t>
            </a:r>
            <a:r>
              <a:rPr lang="fr-FR" dirty="0"/>
              <a:t> values) model </a:t>
            </a:r>
            <a:r>
              <a:rPr lang="fr-FR" dirty="0" err="1"/>
              <a:t>is</a:t>
            </a:r>
            <a:r>
              <a:rPr lang="fr-FR" dirty="0"/>
              <a:t> </a:t>
            </a:r>
            <a:r>
              <a:rPr lang="fr-FR" dirty="0" err="1"/>
              <a:t>based</a:t>
            </a:r>
            <a:r>
              <a:rPr lang="fr-FR" dirty="0"/>
              <a:t> on </a:t>
            </a:r>
            <a:r>
              <a:rPr lang="fr-FR" dirty="0" err="1"/>
              <a:t>two</a:t>
            </a:r>
            <a:r>
              <a:rPr lang="fr-FR" dirty="0"/>
              <a:t> </a:t>
            </a:r>
            <a:r>
              <a:rPr lang="fr-FR" dirty="0" err="1"/>
              <a:t>independent</a:t>
            </a:r>
            <a:r>
              <a:rPr lang="fr-FR" dirty="0"/>
              <a:t> value-</a:t>
            </a:r>
            <a:r>
              <a:rPr lang="fr-FR" dirty="0" err="1"/>
              <a:t>based</a:t>
            </a:r>
            <a:r>
              <a:rPr lang="fr-FR" dirty="0"/>
              <a:t> dimensions (</a:t>
            </a:r>
            <a:r>
              <a:rPr lang="fr-FR" dirty="0" err="1"/>
              <a:t>constructs</a:t>
            </a:r>
            <a:r>
              <a:rPr lang="fr-FR" dirty="0"/>
              <a:t> </a:t>
            </a:r>
            <a:r>
              <a:rPr lang="fr-FR" dirty="0" err="1"/>
              <a:t>validated</a:t>
            </a:r>
            <a:r>
              <a:rPr lang="fr-FR" dirty="0"/>
              <a:t> </a:t>
            </a:r>
            <a:r>
              <a:rPr lang="fr-FR" dirty="0" err="1"/>
              <a:t>empirically</a:t>
            </a:r>
            <a:r>
              <a:rPr lang="fr-FR" dirty="0"/>
              <a:t>) </a:t>
            </a:r>
            <a:r>
              <a:rPr lang="fr-FR" dirty="0" err="1"/>
              <a:t>representing</a:t>
            </a:r>
            <a:r>
              <a:rPr lang="fr-FR" dirty="0"/>
              <a:t> </a:t>
            </a:r>
            <a:r>
              <a:rPr lang="fr-FR" dirty="0" err="1"/>
              <a:t>anthropocentric</a:t>
            </a:r>
            <a:r>
              <a:rPr lang="fr-FR" dirty="0"/>
              <a:t> (</a:t>
            </a:r>
            <a:r>
              <a:rPr lang="fr-FR" b="1" dirty="0" err="1"/>
              <a:t>Utilization</a:t>
            </a:r>
            <a:r>
              <a:rPr lang="fr-FR" b="1" dirty="0"/>
              <a:t>: U</a:t>
            </a:r>
            <a:r>
              <a:rPr lang="fr-FR" dirty="0"/>
              <a:t>) and </a:t>
            </a:r>
            <a:r>
              <a:rPr lang="fr-FR" dirty="0" err="1"/>
              <a:t>ecocentric-biocentric</a:t>
            </a:r>
            <a:r>
              <a:rPr lang="fr-FR" dirty="0"/>
              <a:t> (</a:t>
            </a:r>
            <a:r>
              <a:rPr lang="fr-FR" b="1" dirty="0" err="1"/>
              <a:t>Preservation</a:t>
            </a:r>
            <a:r>
              <a:rPr lang="fr-FR" b="1" dirty="0"/>
              <a:t>: P</a:t>
            </a:r>
            <a:r>
              <a:rPr lang="fr-FR" dirty="0"/>
              <a:t>) </a:t>
            </a:r>
            <a:r>
              <a:rPr lang="fr-FR" dirty="0" err="1"/>
              <a:t>concerns</a:t>
            </a:r>
            <a:r>
              <a:rPr lang="fr-FR" dirty="0"/>
              <a:t> (Bogner &amp; Wiseman, 2006).</a:t>
            </a:r>
            <a:endParaRPr dirty="0"/>
          </a:p>
          <a:p>
            <a:pPr marL="0" indent="0">
              <a:spcBef>
                <a:spcPts val="280"/>
              </a:spcBef>
              <a:buSzPts val="1400"/>
            </a:pPr>
            <a:endParaRPr dirty="0"/>
          </a:p>
        </p:txBody>
      </p:sp>
      <p:sp>
        <p:nvSpPr>
          <p:cNvPr id="170" name="Google Shape;170;p8"/>
          <p:cNvSpPr txBox="1">
            <a:spLocks noGrp="1"/>
          </p:cNvSpPr>
          <p:nvPr>
            <p:ph type="title"/>
          </p:nvPr>
        </p:nvSpPr>
        <p:spPr>
          <a:xfrm>
            <a:off x="457200" y="608038"/>
            <a:ext cx="8229600" cy="482203"/>
          </a:xfrm>
          <a:prstGeom prst="rect">
            <a:avLst/>
          </a:prstGeom>
          <a:noFill/>
          <a:ln>
            <a:noFill/>
          </a:ln>
        </p:spPr>
        <p:txBody>
          <a:bodyPr spcFirstLastPara="1" vert="horz" wrap="square" lIns="0" tIns="0" rIns="0" bIns="0" numCol="1" rtlCol="0" anchor="t" anchorCtr="0" compatLnSpc="1">
            <a:prstTxWarp prst="textNoShape">
              <a:avLst/>
            </a:prstTxWarp>
            <a:noAutofit/>
          </a:bodyPr>
          <a:lstStyle/>
          <a:p>
            <a:r>
              <a:rPr lang="fr-FR" dirty="0"/>
              <a:t>State of the art and </a:t>
            </a:r>
            <a:r>
              <a:rPr lang="fr-FR" dirty="0" err="1"/>
              <a:t>theoretical</a:t>
            </a:r>
            <a:r>
              <a:rPr lang="fr-FR" dirty="0"/>
              <a:t> background</a:t>
            </a:r>
            <a:endParaRPr dirty="0"/>
          </a:p>
        </p:txBody>
      </p:sp>
      <p:sp>
        <p:nvSpPr>
          <p:cNvPr id="171" name="Google Shape;171;p8"/>
          <p:cNvSpPr txBox="1">
            <a:spLocks noGrp="1"/>
          </p:cNvSpPr>
          <p:nvPr>
            <p:ph type="ftr" idx="11"/>
          </p:nvPr>
        </p:nvSpPr>
        <p:spPr>
          <a:xfrm>
            <a:off x="1691267" y="128588"/>
            <a:ext cx="6664768" cy="301229"/>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endParaRPr/>
          </a:p>
        </p:txBody>
      </p:sp>
      <p:sp>
        <p:nvSpPr>
          <p:cNvPr id="172" name="Google Shape;172;p8"/>
          <p:cNvSpPr txBox="1">
            <a:spLocks noGrp="1"/>
          </p:cNvSpPr>
          <p:nvPr>
            <p:ph type="sldNum" idx="12"/>
          </p:nvPr>
        </p:nvSpPr>
        <p:spPr>
          <a:xfrm>
            <a:off x="8356035" y="225030"/>
            <a:ext cx="454025" cy="105965"/>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fld id="{00000000-1234-1234-1234-123412341234}" type="slidenum">
              <a:rPr lang="fr-FR"/>
              <a:pPr/>
              <a:t>4</a:t>
            </a:fld>
            <a:endParaRPr/>
          </a:p>
        </p:txBody>
      </p:sp>
      <p:sp>
        <p:nvSpPr>
          <p:cNvPr id="4" name="Flèche : droite 3">
            <a:extLst>
              <a:ext uri="{FF2B5EF4-FFF2-40B4-BE49-F238E27FC236}">
                <a16:creationId xmlns:a16="http://schemas.microsoft.com/office/drawing/2014/main" id="{EE78FEEB-8D77-4AB9-B7EB-60060B7638DD}"/>
              </a:ext>
            </a:extLst>
          </p:cNvPr>
          <p:cNvSpPr/>
          <p:nvPr/>
        </p:nvSpPr>
        <p:spPr>
          <a:xfrm>
            <a:off x="4302422" y="3408625"/>
            <a:ext cx="946188" cy="32918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CCFB45EA-B359-41E0-92FC-3A82094FBAE8}"/>
              </a:ext>
            </a:extLst>
          </p:cNvPr>
          <p:cNvSpPr/>
          <p:nvPr/>
        </p:nvSpPr>
        <p:spPr>
          <a:xfrm>
            <a:off x="2471224" y="3077133"/>
            <a:ext cx="1915909" cy="369332"/>
          </a:xfrm>
          <a:prstGeom prst="rect">
            <a:avLst/>
          </a:prstGeom>
        </p:spPr>
        <p:txBody>
          <a:bodyPr wrap="none">
            <a:spAutoFit/>
          </a:bodyPr>
          <a:lstStyle/>
          <a:p>
            <a:r>
              <a:rPr lang="en-GB" i="1" dirty="0"/>
              <a:t>Pro-Preservation</a:t>
            </a:r>
            <a:endParaRPr lang="en-GB" dirty="0"/>
          </a:p>
        </p:txBody>
      </p:sp>
      <p:sp>
        <p:nvSpPr>
          <p:cNvPr id="12" name="Rectangle 11">
            <a:extLst>
              <a:ext uri="{FF2B5EF4-FFF2-40B4-BE49-F238E27FC236}">
                <a16:creationId xmlns:a16="http://schemas.microsoft.com/office/drawing/2014/main" id="{3DB818FE-1B8C-4A74-AEFA-AF1ED0EA641E}"/>
              </a:ext>
            </a:extLst>
          </p:cNvPr>
          <p:cNvSpPr/>
          <p:nvPr/>
        </p:nvSpPr>
        <p:spPr>
          <a:xfrm>
            <a:off x="2438732" y="3620304"/>
            <a:ext cx="1620957" cy="369332"/>
          </a:xfrm>
          <a:prstGeom prst="rect">
            <a:avLst/>
          </a:prstGeom>
        </p:spPr>
        <p:txBody>
          <a:bodyPr wrap="none">
            <a:spAutoFit/>
          </a:bodyPr>
          <a:lstStyle/>
          <a:p>
            <a:r>
              <a:rPr lang="en-GB" i="1" dirty="0"/>
              <a:t>Pro-Utilisation</a:t>
            </a:r>
            <a:endParaRPr lang="en-GB" dirty="0"/>
          </a:p>
        </p:txBody>
      </p:sp>
      <p:cxnSp>
        <p:nvCxnSpPr>
          <p:cNvPr id="8" name="Connecteur droit avec flèche 7">
            <a:extLst>
              <a:ext uri="{FF2B5EF4-FFF2-40B4-BE49-F238E27FC236}">
                <a16:creationId xmlns:a16="http://schemas.microsoft.com/office/drawing/2014/main" id="{EC2241E8-2DB7-430E-A794-8D4175EE0E98}"/>
              </a:ext>
            </a:extLst>
          </p:cNvPr>
          <p:cNvCxnSpPr>
            <a:cxnSpLocks/>
          </p:cNvCxnSpPr>
          <p:nvPr/>
        </p:nvCxnSpPr>
        <p:spPr>
          <a:xfrm>
            <a:off x="1349661" y="3285957"/>
            <a:ext cx="979200" cy="0"/>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17" name="Connecteur droit avec flèche 16">
            <a:extLst>
              <a:ext uri="{FF2B5EF4-FFF2-40B4-BE49-F238E27FC236}">
                <a16:creationId xmlns:a16="http://schemas.microsoft.com/office/drawing/2014/main" id="{0475C186-8392-4E5E-8B9C-56C991B042AA}"/>
              </a:ext>
            </a:extLst>
          </p:cNvPr>
          <p:cNvCxnSpPr>
            <a:cxnSpLocks/>
          </p:cNvCxnSpPr>
          <p:nvPr/>
        </p:nvCxnSpPr>
        <p:spPr>
          <a:xfrm>
            <a:off x="1349661" y="3804970"/>
            <a:ext cx="979200" cy="0"/>
          </a:xfrm>
          <a:prstGeom prst="straightConnector1">
            <a:avLst/>
          </a:prstGeom>
          <a:ln>
            <a:solidFill>
              <a:srgbClr val="C43771"/>
            </a:solidFill>
            <a:tailEnd type="triangle"/>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967C7926-9B90-4A5F-8771-C8077C9DC62C}"/>
              </a:ext>
            </a:extLst>
          </p:cNvPr>
          <p:cNvSpPr/>
          <p:nvPr/>
        </p:nvSpPr>
        <p:spPr>
          <a:xfrm>
            <a:off x="5604858" y="4812103"/>
            <a:ext cx="3539142" cy="400110"/>
          </a:xfrm>
          <a:prstGeom prst="rect">
            <a:avLst/>
          </a:prstGeom>
        </p:spPr>
        <p:txBody>
          <a:bodyPr wrap="square">
            <a:spAutoFit/>
          </a:bodyPr>
          <a:lstStyle/>
          <a:p>
            <a:r>
              <a:rPr lang="en-GB" sz="1000" dirty="0">
                <a:latin typeface="AdvOT863180fb"/>
              </a:rPr>
              <a:t>HFA: 2 basic orthogonal factors for the 2-MEV (N= 10651) + a factor about GMO </a:t>
            </a:r>
            <a:r>
              <a:rPr lang="en-GB" sz="800" dirty="0">
                <a:latin typeface="AdvOT863180fb"/>
              </a:rPr>
              <a:t>(</a:t>
            </a:r>
            <a:r>
              <a:rPr lang="en-GB" sz="800" dirty="0" err="1">
                <a:latin typeface="AdvOT863180fb"/>
              </a:rPr>
              <a:t>Castéra</a:t>
            </a:r>
            <a:r>
              <a:rPr lang="en-GB" sz="800" dirty="0">
                <a:latin typeface="AdvOT863180fb"/>
              </a:rPr>
              <a:t>, Clément, Munoz &amp; Bogner, 2018)</a:t>
            </a:r>
            <a:endParaRPr lang="en-GB" sz="2400" dirty="0"/>
          </a:p>
        </p:txBody>
      </p:sp>
      <p:pic>
        <p:nvPicPr>
          <p:cNvPr id="15" name="Image 14">
            <a:extLst>
              <a:ext uri="{FF2B5EF4-FFF2-40B4-BE49-F238E27FC236}">
                <a16:creationId xmlns:a16="http://schemas.microsoft.com/office/drawing/2014/main" id="{DFE16DCB-652C-45A9-B949-5AF4CBE9EED5}"/>
              </a:ext>
            </a:extLst>
          </p:cNvPr>
          <p:cNvPicPr>
            <a:picLocks noChangeAspect="1"/>
          </p:cNvPicPr>
          <p:nvPr/>
        </p:nvPicPr>
        <p:blipFill>
          <a:blip r:embed="rId3"/>
          <a:stretch>
            <a:fillRect/>
          </a:stretch>
        </p:blipFill>
        <p:spPr>
          <a:xfrm>
            <a:off x="5248610" y="2571750"/>
            <a:ext cx="3779205" cy="2314749"/>
          </a:xfrm>
          <a:prstGeom prst="rect">
            <a:avLst/>
          </a:prstGeom>
        </p:spPr>
      </p:pic>
      <p:sp>
        <p:nvSpPr>
          <p:cNvPr id="5" name="Rectangle 4">
            <a:extLst>
              <a:ext uri="{FF2B5EF4-FFF2-40B4-BE49-F238E27FC236}">
                <a16:creationId xmlns:a16="http://schemas.microsoft.com/office/drawing/2014/main" id="{08D478C1-BE4D-4B1E-B6B3-452C155812C8}"/>
              </a:ext>
            </a:extLst>
          </p:cNvPr>
          <p:cNvSpPr/>
          <p:nvPr/>
        </p:nvSpPr>
        <p:spPr>
          <a:xfrm>
            <a:off x="809359" y="4163736"/>
            <a:ext cx="3762641" cy="430887"/>
          </a:xfrm>
          <a:prstGeom prst="rect">
            <a:avLst/>
          </a:prstGeom>
        </p:spPr>
        <p:txBody>
          <a:bodyPr wrap="square">
            <a:spAutoFit/>
          </a:bodyPr>
          <a:lstStyle/>
          <a:p>
            <a:r>
              <a:rPr lang="fr-FR" sz="1100" dirty="0"/>
              <a:t>2 </a:t>
            </a:r>
            <a:r>
              <a:rPr lang="fr-FR" sz="1100" dirty="0" err="1"/>
              <a:t>independent</a:t>
            </a:r>
            <a:r>
              <a:rPr lang="fr-FR" sz="1100" dirty="0"/>
              <a:t> </a:t>
            </a:r>
            <a:r>
              <a:rPr lang="fr-FR" sz="1100" dirty="0" err="1"/>
              <a:t>factors</a:t>
            </a:r>
            <a:r>
              <a:rPr lang="fr-FR" sz="1100" dirty="0"/>
              <a:t>, 2-MEV : Bogner &amp; Wiseman, 2006.</a:t>
            </a:r>
            <a:endParaRPr lang="en-GB" sz="1100" dirty="0"/>
          </a:p>
        </p:txBody>
      </p:sp>
    </p:spTree>
    <p:extLst>
      <p:ext uri="{BB962C8B-B14F-4D97-AF65-F5344CB8AC3E}">
        <p14:creationId xmlns:p14="http://schemas.microsoft.com/office/powerpoint/2010/main" val="645954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g204faeb851a_0_19"/>
          <p:cNvSpPr txBox="1">
            <a:spLocks noGrp="1"/>
          </p:cNvSpPr>
          <p:nvPr>
            <p:ph type="body" idx="1"/>
          </p:nvPr>
        </p:nvSpPr>
        <p:spPr>
          <a:xfrm>
            <a:off x="170298" y="1090137"/>
            <a:ext cx="4656535" cy="3394500"/>
          </a:xfrm>
          <a:prstGeom prst="rect">
            <a:avLst/>
          </a:prstGeom>
          <a:noFill/>
          <a:ln>
            <a:noFill/>
          </a:ln>
        </p:spPr>
        <p:txBody>
          <a:bodyPr spcFirstLastPara="1" vert="horz" wrap="square" lIns="0" tIns="0" rIns="0" bIns="0" numCol="1" rtlCol="0" anchor="t" anchorCtr="0" compatLnSpc="1">
            <a:prstTxWarp prst="textNoShape">
              <a:avLst/>
            </a:prstTxWarp>
            <a:noAutofit/>
          </a:bodyPr>
          <a:lstStyle/>
          <a:p>
            <a:pPr marL="0" indent="0">
              <a:spcBef>
                <a:spcPts val="280"/>
              </a:spcBef>
              <a:buSzPts val="1400"/>
            </a:pPr>
            <a:r>
              <a:rPr lang="fr-FR" sz="1800" b="1" dirty="0"/>
              <a:t>Action </a:t>
            </a:r>
            <a:r>
              <a:rPr lang="fr-FR" sz="1800" b="1" dirty="0" err="1"/>
              <a:t>competence</a:t>
            </a:r>
            <a:r>
              <a:rPr lang="fr-FR" sz="1800" b="1" dirty="0"/>
              <a:t> </a:t>
            </a:r>
            <a:r>
              <a:rPr lang="fr-FR" sz="1200" b="1" dirty="0"/>
              <a:t>(</a:t>
            </a:r>
            <a:r>
              <a:rPr lang="fr-FR" sz="1200" dirty="0">
                <a:solidFill>
                  <a:schemeClr val="dk1"/>
                </a:solidFill>
              </a:rPr>
              <a:t>Olsson </a:t>
            </a:r>
            <a:r>
              <a:rPr lang="fr-FR" sz="1200" i="1" dirty="0">
                <a:solidFill>
                  <a:schemeClr val="dk1"/>
                </a:solidFill>
              </a:rPr>
              <a:t>et al</a:t>
            </a:r>
            <a:r>
              <a:rPr lang="fr-FR" sz="1200" dirty="0">
                <a:solidFill>
                  <a:schemeClr val="dk1"/>
                </a:solidFill>
              </a:rPr>
              <a:t>., 2020, </a:t>
            </a:r>
            <a:r>
              <a:rPr lang="fr-FR" sz="1200" dirty="0" err="1">
                <a:solidFill>
                  <a:schemeClr val="dk1"/>
                </a:solidFill>
              </a:rPr>
              <a:t>Sass</a:t>
            </a:r>
            <a:r>
              <a:rPr lang="fr-FR" sz="1200" dirty="0">
                <a:solidFill>
                  <a:schemeClr val="dk1"/>
                </a:solidFill>
              </a:rPr>
              <a:t> </a:t>
            </a:r>
            <a:r>
              <a:rPr lang="fr-FR" sz="1200" i="1" dirty="0">
                <a:solidFill>
                  <a:schemeClr val="dk1"/>
                </a:solidFill>
              </a:rPr>
              <a:t>et al</a:t>
            </a:r>
            <a:r>
              <a:rPr lang="fr-FR" sz="1200" dirty="0">
                <a:solidFill>
                  <a:schemeClr val="dk1"/>
                </a:solidFill>
              </a:rPr>
              <a:t>.,2020):</a:t>
            </a:r>
            <a:endParaRPr sz="1800" b="1" dirty="0"/>
          </a:p>
        </p:txBody>
      </p:sp>
      <p:sp>
        <p:nvSpPr>
          <p:cNvPr id="198" name="Google Shape;198;g204faeb851a_0_19"/>
          <p:cNvSpPr txBox="1">
            <a:spLocks noGrp="1"/>
          </p:cNvSpPr>
          <p:nvPr>
            <p:ph type="title"/>
          </p:nvPr>
        </p:nvSpPr>
        <p:spPr>
          <a:xfrm>
            <a:off x="457200" y="608037"/>
            <a:ext cx="8229600" cy="482100"/>
          </a:xfrm>
          <a:prstGeom prst="rect">
            <a:avLst/>
          </a:prstGeom>
          <a:noFill/>
          <a:ln>
            <a:noFill/>
          </a:ln>
        </p:spPr>
        <p:txBody>
          <a:bodyPr spcFirstLastPara="1" vert="horz" wrap="square" lIns="0" tIns="0" rIns="0" bIns="0" numCol="1" rtlCol="0" anchor="t" anchorCtr="0" compatLnSpc="1">
            <a:prstTxWarp prst="textNoShape">
              <a:avLst/>
            </a:prstTxWarp>
            <a:noAutofit/>
          </a:bodyPr>
          <a:lstStyle/>
          <a:p>
            <a:r>
              <a:rPr lang="fr-FR" dirty="0"/>
              <a:t>State of the art and </a:t>
            </a:r>
            <a:r>
              <a:rPr lang="fr-FR" dirty="0" err="1"/>
              <a:t>theoretical</a:t>
            </a:r>
            <a:r>
              <a:rPr lang="fr-FR" dirty="0"/>
              <a:t> background</a:t>
            </a:r>
            <a:endParaRPr dirty="0"/>
          </a:p>
        </p:txBody>
      </p:sp>
      <p:sp>
        <p:nvSpPr>
          <p:cNvPr id="199" name="Google Shape;199;g204faeb851a_0_19"/>
          <p:cNvSpPr txBox="1">
            <a:spLocks noGrp="1"/>
          </p:cNvSpPr>
          <p:nvPr>
            <p:ph type="ftr" idx="11"/>
          </p:nvPr>
        </p:nvSpPr>
        <p:spPr>
          <a:xfrm>
            <a:off x="1691266" y="128587"/>
            <a:ext cx="6664800" cy="301200"/>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endParaRPr/>
          </a:p>
        </p:txBody>
      </p:sp>
      <p:sp>
        <p:nvSpPr>
          <p:cNvPr id="200" name="Google Shape;200;g204faeb851a_0_19"/>
          <p:cNvSpPr txBox="1">
            <a:spLocks noGrp="1"/>
          </p:cNvSpPr>
          <p:nvPr>
            <p:ph type="sldNum" idx="12"/>
          </p:nvPr>
        </p:nvSpPr>
        <p:spPr>
          <a:xfrm>
            <a:off x="8356034" y="225029"/>
            <a:ext cx="453900" cy="105900"/>
          </a:xfrm>
          <a:prstGeom prst="rect">
            <a:avLst/>
          </a:prstGeom>
          <a:noFill/>
          <a:ln>
            <a:noFill/>
          </a:ln>
        </p:spPr>
        <p:txBody>
          <a:bodyPr spcFirstLastPara="1" vert="horz" wrap="square" lIns="91425" tIns="45700" rIns="91425" bIns="45700" numCol="1" rtlCol="0" anchor="ctr" anchorCtr="0" compatLnSpc="1">
            <a:prstTxWarp prst="textNoShape">
              <a:avLst/>
            </a:prstTxWarp>
            <a:noAutofit/>
          </a:bodyPr>
          <a:lstStyle/>
          <a:p>
            <a:fld id="{00000000-1234-1234-1234-123412341234}" type="slidenum">
              <a:rPr lang="fr-FR"/>
              <a:pPr/>
              <a:t>5</a:t>
            </a:fld>
            <a:endParaRPr/>
          </a:p>
        </p:txBody>
      </p:sp>
      <p:pic>
        <p:nvPicPr>
          <p:cNvPr id="201" name="Google Shape;201;g204faeb851a_0_19"/>
          <p:cNvPicPr preferRelativeResize="0"/>
          <p:nvPr/>
        </p:nvPicPr>
        <p:blipFill>
          <a:blip r:embed="rId3">
            <a:alphaModFix/>
          </a:blip>
          <a:stretch>
            <a:fillRect/>
          </a:stretch>
        </p:blipFill>
        <p:spPr>
          <a:xfrm>
            <a:off x="5702968" y="1273313"/>
            <a:ext cx="3270734" cy="2596874"/>
          </a:xfrm>
          <a:prstGeom prst="rect">
            <a:avLst/>
          </a:prstGeom>
          <a:noFill/>
          <a:ln>
            <a:noFill/>
          </a:ln>
        </p:spPr>
      </p:pic>
      <p:sp>
        <p:nvSpPr>
          <p:cNvPr id="202" name="Google Shape;202;g204faeb851a_0_19"/>
          <p:cNvSpPr txBox="1"/>
          <p:nvPr/>
        </p:nvSpPr>
        <p:spPr>
          <a:xfrm>
            <a:off x="389743" y="1925778"/>
            <a:ext cx="5006715" cy="2546821"/>
          </a:xfrm>
          <a:prstGeom prst="rect">
            <a:avLst/>
          </a:prstGeom>
          <a:noFill/>
          <a:ln>
            <a:noFill/>
          </a:ln>
        </p:spPr>
        <p:txBody>
          <a:bodyPr spcFirstLastPara="1" wrap="square" lIns="91425" tIns="91425" rIns="91425" bIns="91425" anchor="t" anchorCtr="0">
            <a:spAutoFit/>
          </a:bodyPr>
          <a:lstStyle/>
          <a:p>
            <a:pPr>
              <a:spcBef>
                <a:spcPts val="280"/>
              </a:spcBef>
            </a:pPr>
            <a:r>
              <a:rPr lang="en-GB" sz="1600" dirty="0"/>
              <a:t>The overall will, confidence, and knowhow to bring about sustainability transformations</a:t>
            </a:r>
          </a:p>
          <a:p>
            <a:pPr>
              <a:spcBef>
                <a:spcPts val="280"/>
              </a:spcBef>
            </a:pPr>
            <a:endParaRPr lang="fr-FR" sz="1600" dirty="0">
              <a:solidFill>
                <a:schemeClr val="dk1"/>
              </a:solidFill>
            </a:endParaRPr>
          </a:p>
          <a:p>
            <a:pPr>
              <a:spcBef>
                <a:spcPts val="280"/>
              </a:spcBef>
            </a:pPr>
            <a:r>
              <a:rPr lang="fr-FR" sz="1600" u="sng" dirty="0">
                <a:solidFill>
                  <a:schemeClr val="dk1"/>
                </a:solidFill>
              </a:rPr>
              <a:t>3 main components:</a:t>
            </a:r>
          </a:p>
          <a:p>
            <a:pPr>
              <a:spcBef>
                <a:spcPts val="280"/>
              </a:spcBef>
            </a:pPr>
            <a:r>
              <a:rPr lang="fr-FR" sz="1600" dirty="0">
                <a:solidFill>
                  <a:schemeClr val="dk1"/>
                </a:solidFill>
              </a:rPr>
              <a:t>- </a:t>
            </a:r>
            <a:r>
              <a:rPr lang="fr-FR" sz="1600" dirty="0" err="1">
                <a:solidFill>
                  <a:schemeClr val="dk1"/>
                </a:solidFill>
              </a:rPr>
              <a:t>Knowledge</a:t>
            </a:r>
            <a:r>
              <a:rPr lang="fr-FR" sz="1600" dirty="0">
                <a:solidFill>
                  <a:schemeClr val="dk1"/>
                </a:solidFill>
              </a:rPr>
              <a:t> of Action </a:t>
            </a:r>
            <a:r>
              <a:rPr lang="fr-FR" sz="1600" dirty="0" err="1">
                <a:solidFill>
                  <a:schemeClr val="dk1"/>
                </a:solidFill>
              </a:rPr>
              <a:t>Possibilities</a:t>
            </a:r>
            <a:r>
              <a:rPr lang="fr-FR" sz="1600" dirty="0">
                <a:solidFill>
                  <a:schemeClr val="dk1"/>
                </a:solidFill>
              </a:rPr>
              <a:t> (KAP)</a:t>
            </a:r>
            <a:endParaRPr sz="1600" dirty="0">
              <a:solidFill>
                <a:schemeClr val="dk1"/>
              </a:solidFill>
            </a:endParaRPr>
          </a:p>
          <a:p>
            <a:pPr>
              <a:spcBef>
                <a:spcPts val="280"/>
              </a:spcBef>
            </a:pPr>
            <a:r>
              <a:rPr lang="fr-FR" sz="1600" dirty="0">
                <a:solidFill>
                  <a:schemeClr val="dk1"/>
                </a:solidFill>
              </a:rPr>
              <a:t>- Confidence in </a:t>
            </a:r>
            <a:r>
              <a:rPr lang="fr-FR" sz="1600" dirty="0" err="1">
                <a:solidFill>
                  <a:schemeClr val="dk1"/>
                </a:solidFill>
              </a:rPr>
              <a:t>One’s</a:t>
            </a:r>
            <a:r>
              <a:rPr lang="fr-FR" sz="1600" dirty="0">
                <a:solidFill>
                  <a:schemeClr val="dk1"/>
                </a:solidFill>
              </a:rPr>
              <a:t> </a:t>
            </a:r>
            <a:r>
              <a:rPr lang="fr-FR" sz="1600" dirty="0" err="1">
                <a:solidFill>
                  <a:schemeClr val="dk1"/>
                </a:solidFill>
              </a:rPr>
              <a:t>own</a:t>
            </a:r>
            <a:r>
              <a:rPr lang="fr-FR" sz="1600" dirty="0">
                <a:solidFill>
                  <a:schemeClr val="dk1"/>
                </a:solidFill>
              </a:rPr>
              <a:t> Influence (COI) </a:t>
            </a:r>
            <a:endParaRPr sz="1600" dirty="0">
              <a:solidFill>
                <a:schemeClr val="dk1"/>
              </a:solidFill>
            </a:endParaRPr>
          </a:p>
          <a:p>
            <a:pPr>
              <a:spcBef>
                <a:spcPts val="280"/>
              </a:spcBef>
            </a:pPr>
            <a:r>
              <a:rPr lang="fr-FR" sz="1600" dirty="0">
                <a:solidFill>
                  <a:schemeClr val="dk1"/>
                </a:solidFill>
              </a:rPr>
              <a:t>- </a:t>
            </a:r>
            <a:r>
              <a:rPr lang="fr-FR" sz="1600" dirty="0" err="1">
                <a:solidFill>
                  <a:schemeClr val="dk1"/>
                </a:solidFill>
              </a:rPr>
              <a:t>Willingness</a:t>
            </a:r>
            <a:r>
              <a:rPr lang="fr-FR" sz="1600" dirty="0">
                <a:solidFill>
                  <a:schemeClr val="dk1"/>
                </a:solidFill>
              </a:rPr>
              <a:t> to </a:t>
            </a:r>
            <a:r>
              <a:rPr lang="fr-FR" sz="1600" dirty="0" err="1">
                <a:solidFill>
                  <a:schemeClr val="dk1"/>
                </a:solidFill>
              </a:rPr>
              <a:t>act</a:t>
            </a:r>
            <a:r>
              <a:rPr lang="fr-FR" sz="1600" dirty="0">
                <a:solidFill>
                  <a:schemeClr val="dk1"/>
                </a:solidFill>
              </a:rPr>
              <a:t> (WTA).</a:t>
            </a:r>
          </a:p>
          <a:p>
            <a:pPr>
              <a:spcBef>
                <a:spcPts val="280"/>
              </a:spcBef>
            </a:pPr>
            <a:endParaRPr lang="fr-FR" dirty="0">
              <a:solidFill>
                <a:schemeClr val="dk1"/>
              </a:solidFill>
            </a:endParaRPr>
          </a:p>
        </p:txBody>
      </p:sp>
      <p:sp>
        <p:nvSpPr>
          <p:cNvPr id="203" name="Google Shape;203;g204faeb851a_0_19"/>
          <p:cNvSpPr txBox="1"/>
          <p:nvPr/>
        </p:nvSpPr>
        <p:spPr>
          <a:xfrm>
            <a:off x="6184534" y="3891893"/>
            <a:ext cx="2727117" cy="1277242"/>
          </a:xfrm>
          <a:prstGeom prst="rect">
            <a:avLst/>
          </a:prstGeom>
          <a:noFill/>
          <a:ln>
            <a:noFill/>
          </a:ln>
        </p:spPr>
        <p:txBody>
          <a:bodyPr spcFirstLastPara="1" wrap="square" lIns="91425" tIns="91425" rIns="91425" bIns="91425" anchor="t" anchorCtr="0">
            <a:spAutoFit/>
          </a:bodyPr>
          <a:lstStyle/>
          <a:p>
            <a:pPr>
              <a:spcBef>
                <a:spcPts val="280"/>
              </a:spcBef>
            </a:pPr>
            <a:r>
              <a:rPr lang="fr-FR" sz="1200" dirty="0">
                <a:solidFill>
                  <a:schemeClr val="dk1"/>
                </a:solidFill>
              </a:rPr>
              <a:t>Self-</a:t>
            </a:r>
            <a:r>
              <a:rPr lang="fr-FR" sz="1200" dirty="0" err="1">
                <a:solidFill>
                  <a:schemeClr val="dk1"/>
                </a:solidFill>
              </a:rPr>
              <a:t>Perceived</a:t>
            </a:r>
            <a:r>
              <a:rPr lang="fr-FR" sz="1200" dirty="0">
                <a:solidFill>
                  <a:schemeClr val="dk1"/>
                </a:solidFill>
              </a:rPr>
              <a:t> Action </a:t>
            </a:r>
            <a:r>
              <a:rPr lang="fr-FR" sz="1200" dirty="0" err="1">
                <a:solidFill>
                  <a:schemeClr val="dk1"/>
                </a:solidFill>
              </a:rPr>
              <a:t>Competence</a:t>
            </a:r>
            <a:r>
              <a:rPr lang="fr-FR" sz="1200" dirty="0">
                <a:solidFill>
                  <a:schemeClr val="dk1"/>
                </a:solidFill>
              </a:rPr>
              <a:t> for </a:t>
            </a:r>
            <a:r>
              <a:rPr lang="fr-FR" sz="1200" dirty="0" err="1">
                <a:solidFill>
                  <a:schemeClr val="dk1"/>
                </a:solidFill>
              </a:rPr>
              <a:t>Sustainability</a:t>
            </a:r>
            <a:r>
              <a:rPr lang="fr-FR" sz="1200" dirty="0">
                <a:solidFill>
                  <a:schemeClr val="dk1"/>
                </a:solidFill>
              </a:rPr>
              <a:t> Model (SPACS) </a:t>
            </a:r>
            <a:r>
              <a:rPr lang="en-GB" sz="1200" dirty="0">
                <a:solidFill>
                  <a:schemeClr val="dk1"/>
                </a:solidFill>
              </a:rPr>
              <a:t>Designed and validated with secondary school students</a:t>
            </a:r>
          </a:p>
          <a:p>
            <a:pPr>
              <a:spcBef>
                <a:spcPts val="280"/>
              </a:spcBef>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0D811BC-A4D0-40C1-ACDE-94066385C686}"/>
              </a:ext>
            </a:extLst>
          </p:cNvPr>
          <p:cNvSpPr>
            <a:spLocks noGrp="1"/>
          </p:cNvSpPr>
          <p:nvPr>
            <p:ph idx="1"/>
          </p:nvPr>
        </p:nvSpPr>
        <p:spPr/>
        <p:txBody>
          <a:bodyPr/>
          <a:lstStyle/>
          <a:p>
            <a:r>
              <a:rPr lang="fr-FR" b="1" dirty="0"/>
              <a:t>Connections </a:t>
            </a:r>
            <a:r>
              <a:rPr lang="fr-FR" b="1" dirty="0" err="1"/>
              <a:t>between</a:t>
            </a:r>
            <a:r>
              <a:rPr lang="fr-FR" b="1" dirty="0"/>
              <a:t> Action </a:t>
            </a:r>
            <a:r>
              <a:rPr lang="fr-FR" b="1" dirty="0" err="1"/>
              <a:t>competence</a:t>
            </a:r>
            <a:r>
              <a:rPr lang="fr-FR" b="1" dirty="0"/>
              <a:t> and value?</a:t>
            </a:r>
          </a:p>
          <a:p>
            <a:endParaRPr lang="fr-FR" dirty="0"/>
          </a:p>
          <a:p>
            <a:r>
              <a:rPr lang="en-GB" dirty="0"/>
              <a:t>It has often been assumed that values are the basis for forming an action competent person (e.g., Chong &amp; Cheah, 2009, Mauer &amp; Bogner, 2020, etc.) </a:t>
            </a:r>
          </a:p>
          <a:p>
            <a:endParaRPr lang="fr-FR" dirty="0"/>
          </a:p>
          <a:p>
            <a:r>
              <a:rPr lang="fr-FR" b="1" dirty="0" err="1"/>
              <a:t>Research</a:t>
            </a:r>
            <a:r>
              <a:rPr lang="fr-FR" b="1" dirty="0"/>
              <a:t> questions </a:t>
            </a:r>
          </a:p>
          <a:p>
            <a:endParaRPr lang="fr-FR" b="1" dirty="0"/>
          </a:p>
          <a:p>
            <a:r>
              <a:rPr lang="en-GB" dirty="0"/>
              <a:t>(1)To what extent can the SPACS-Q and the 2-MEV be used to analyse action competence and environmental values in a sample of French primary school student teachers?</a:t>
            </a:r>
          </a:p>
          <a:p>
            <a:r>
              <a:rPr lang="en-GB" dirty="0"/>
              <a:t> (2) What are the links between self-perceived action competence for sustainability and environmental values? </a:t>
            </a:r>
          </a:p>
          <a:p>
            <a:r>
              <a:rPr lang="en-GB" dirty="0"/>
              <a:t>(3) Does age and training in sustainability issues influence attitudes related to self perceived action competence?</a:t>
            </a:r>
          </a:p>
        </p:txBody>
      </p:sp>
      <p:sp>
        <p:nvSpPr>
          <p:cNvPr id="3" name="Titre 2">
            <a:extLst>
              <a:ext uri="{FF2B5EF4-FFF2-40B4-BE49-F238E27FC236}">
                <a16:creationId xmlns:a16="http://schemas.microsoft.com/office/drawing/2014/main" id="{56DE832B-A49E-46B6-A155-1CDA0C07832A}"/>
              </a:ext>
            </a:extLst>
          </p:cNvPr>
          <p:cNvSpPr>
            <a:spLocks noGrp="1"/>
          </p:cNvSpPr>
          <p:nvPr>
            <p:ph type="title"/>
          </p:nvPr>
        </p:nvSpPr>
        <p:spPr/>
        <p:txBody>
          <a:bodyPr/>
          <a:lstStyle/>
          <a:p>
            <a:r>
              <a:rPr lang="fr-FR" dirty="0"/>
              <a:t>State of the art and </a:t>
            </a:r>
            <a:r>
              <a:rPr lang="fr-FR" dirty="0" err="1"/>
              <a:t>theoretical</a:t>
            </a:r>
            <a:r>
              <a:rPr lang="fr-FR" dirty="0"/>
              <a:t> background</a:t>
            </a:r>
            <a:endParaRPr lang="en-GB" dirty="0"/>
          </a:p>
        </p:txBody>
      </p:sp>
      <p:sp>
        <p:nvSpPr>
          <p:cNvPr id="4" name="Espace réservé du pied de page 3">
            <a:extLst>
              <a:ext uri="{FF2B5EF4-FFF2-40B4-BE49-F238E27FC236}">
                <a16:creationId xmlns:a16="http://schemas.microsoft.com/office/drawing/2014/main" id="{145C1246-7BB2-4C7E-85B7-1CA119A7DC1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7952E0E0-18B0-4F59-B73D-066EDEBBE738}"/>
              </a:ext>
            </a:extLst>
          </p:cNvPr>
          <p:cNvSpPr>
            <a:spLocks noGrp="1"/>
          </p:cNvSpPr>
          <p:nvPr>
            <p:ph type="sldNum" sz="quarter" idx="11"/>
          </p:nvPr>
        </p:nvSpPr>
        <p:spPr/>
        <p:txBody>
          <a:bodyPr/>
          <a:lstStyle/>
          <a:p>
            <a:pPr>
              <a:defRPr/>
            </a:pPr>
            <a:fld id="{1105F73E-D302-7A49-9D49-5CFFB39DEAD8}" type="slidenum">
              <a:rPr lang="fr-FR" smtClean="0"/>
              <a:pPr>
                <a:defRPr/>
              </a:pPr>
              <a:t>6</a:t>
            </a:fld>
            <a:endParaRPr lang="fr-FR" dirty="0"/>
          </a:p>
        </p:txBody>
      </p:sp>
    </p:spTree>
    <p:extLst>
      <p:ext uri="{BB962C8B-B14F-4D97-AF65-F5344CB8AC3E}">
        <p14:creationId xmlns:p14="http://schemas.microsoft.com/office/powerpoint/2010/main" val="1885839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145A7D2-95BC-4D0B-800D-432BD7F53F9F}"/>
              </a:ext>
            </a:extLst>
          </p:cNvPr>
          <p:cNvSpPr/>
          <p:nvPr/>
        </p:nvSpPr>
        <p:spPr>
          <a:xfrm>
            <a:off x="3484240" y="3163214"/>
            <a:ext cx="5505284" cy="1853731"/>
          </a:xfrm>
          <a:prstGeom prst="rect">
            <a:avLst/>
          </a:prstGeom>
          <a:gradFill>
            <a:gsLst>
              <a:gs pos="0">
                <a:schemeClr val="bg1"/>
              </a:gs>
              <a:gs pos="100000">
                <a:schemeClr val="accent1">
                  <a:tint val="50000"/>
                  <a:shade val="100000"/>
                  <a:satMod val="350000"/>
                </a:schemeClr>
              </a:gs>
            </a:gsLst>
          </a:gra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 name="Espace réservé du contenu 1">
            <a:extLst>
              <a:ext uri="{FF2B5EF4-FFF2-40B4-BE49-F238E27FC236}">
                <a16:creationId xmlns:a16="http://schemas.microsoft.com/office/drawing/2014/main" id="{90D811BC-A4D0-40C1-ACDE-94066385C686}"/>
              </a:ext>
            </a:extLst>
          </p:cNvPr>
          <p:cNvSpPr>
            <a:spLocks noGrp="1"/>
          </p:cNvSpPr>
          <p:nvPr>
            <p:ph idx="1"/>
          </p:nvPr>
        </p:nvSpPr>
        <p:spPr>
          <a:xfrm>
            <a:off x="174553" y="1140991"/>
            <a:ext cx="7624753" cy="3394472"/>
          </a:xfrm>
        </p:spPr>
        <p:txBody>
          <a:bodyPr/>
          <a:lstStyle/>
          <a:p>
            <a:r>
              <a:rPr lang="fr-FR" b="1" dirty="0"/>
              <a:t>Questionnaire (exemples of items)</a:t>
            </a:r>
            <a:r>
              <a:rPr lang="en-GB" b="1" dirty="0"/>
              <a:t> </a:t>
            </a:r>
            <a:endParaRPr lang="fr-FR" b="1" dirty="0"/>
          </a:p>
        </p:txBody>
      </p:sp>
      <p:sp>
        <p:nvSpPr>
          <p:cNvPr id="3" name="Titre 2">
            <a:extLst>
              <a:ext uri="{FF2B5EF4-FFF2-40B4-BE49-F238E27FC236}">
                <a16:creationId xmlns:a16="http://schemas.microsoft.com/office/drawing/2014/main" id="{56DE832B-A49E-46B6-A155-1CDA0C07832A}"/>
              </a:ext>
            </a:extLst>
          </p:cNvPr>
          <p:cNvSpPr>
            <a:spLocks noGrp="1"/>
          </p:cNvSpPr>
          <p:nvPr>
            <p:ph type="title"/>
          </p:nvPr>
        </p:nvSpPr>
        <p:spPr/>
        <p:txBody>
          <a:bodyPr/>
          <a:lstStyle/>
          <a:p>
            <a:r>
              <a:rPr lang="fr-FR" dirty="0" err="1"/>
              <a:t>methodology</a:t>
            </a:r>
            <a:endParaRPr lang="en-GB" dirty="0"/>
          </a:p>
        </p:txBody>
      </p:sp>
      <p:sp>
        <p:nvSpPr>
          <p:cNvPr id="4" name="Espace réservé du pied de page 3">
            <a:extLst>
              <a:ext uri="{FF2B5EF4-FFF2-40B4-BE49-F238E27FC236}">
                <a16:creationId xmlns:a16="http://schemas.microsoft.com/office/drawing/2014/main" id="{145C1246-7BB2-4C7E-85B7-1CA119A7DC1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7952E0E0-18B0-4F59-B73D-066EDEBBE738}"/>
              </a:ext>
            </a:extLst>
          </p:cNvPr>
          <p:cNvSpPr>
            <a:spLocks noGrp="1"/>
          </p:cNvSpPr>
          <p:nvPr>
            <p:ph type="sldNum" sz="quarter" idx="11"/>
          </p:nvPr>
        </p:nvSpPr>
        <p:spPr/>
        <p:txBody>
          <a:bodyPr/>
          <a:lstStyle/>
          <a:p>
            <a:pPr>
              <a:defRPr/>
            </a:pPr>
            <a:fld id="{1105F73E-D302-7A49-9D49-5CFFB39DEAD8}" type="slidenum">
              <a:rPr lang="fr-FR" smtClean="0"/>
              <a:pPr>
                <a:defRPr/>
              </a:pPr>
              <a:t>7</a:t>
            </a:fld>
            <a:endParaRPr lang="fr-FR" dirty="0"/>
          </a:p>
        </p:txBody>
      </p:sp>
      <p:pic>
        <p:nvPicPr>
          <p:cNvPr id="6" name="Image 5">
            <a:extLst>
              <a:ext uri="{FF2B5EF4-FFF2-40B4-BE49-F238E27FC236}">
                <a16:creationId xmlns:a16="http://schemas.microsoft.com/office/drawing/2014/main" id="{4DBA69DC-AAF7-4B13-ACBF-C0D4B29307EA}"/>
              </a:ext>
            </a:extLst>
          </p:cNvPr>
          <p:cNvPicPr>
            <a:picLocks noChangeAspect="1"/>
          </p:cNvPicPr>
          <p:nvPr/>
        </p:nvPicPr>
        <p:blipFill>
          <a:blip r:embed="rId3"/>
          <a:stretch>
            <a:fillRect/>
          </a:stretch>
        </p:blipFill>
        <p:spPr>
          <a:xfrm>
            <a:off x="219096" y="2034165"/>
            <a:ext cx="3220601" cy="2333798"/>
          </a:xfrm>
          <a:prstGeom prst="rect">
            <a:avLst/>
          </a:prstGeom>
        </p:spPr>
      </p:pic>
      <p:sp>
        <p:nvSpPr>
          <p:cNvPr id="7" name="Rectangle 6">
            <a:extLst>
              <a:ext uri="{FF2B5EF4-FFF2-40B4-BE49-F238E27FC236}">
                <a16:creationId xmlns:a16="http://schemas.microsoft.com/office/drawing/2014/main" id="{6305B302-1947-4410-9FAD-978AC071437D}"/>
              </a:ext>
            </a:extLst>
          </p:cNvPr>
          <p:cNvSpPr/>
          <p:nvPr/>
        </p:nvSpPr>
        <p:spPr>
          <a:xfrm>
            <a:off x="3784033" y="839478"/>
            <a:ext cx="5123037" cy="461665"/>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I know how one should take action together with others in order to contribute to sustainable societal development.</a:t>
            </a:r>
          </a:p>
        </p:txBody>
      </p:sp>
      <p:sp>
        <p:nvSpPr>
          <p:cNvPr id="8" name="Rectangle 7">
            <a:extLst>
              <a:ext uri="{FF2B5EF4-FFF2-40B4-BE49-F238E27FC236}">
                <a16:creationId xmlns:a16="http://schemas.microsoft.com/office/drawing/2014/main" id="{C66EB67B-4772-4C66-967B-D7A61CAC9D64}"/>
              </a:ext>
            </a:extLst>
          </p:cNvPr>
          <p:cNvSpPr/>
          <p:nvPr/>
        </p:nvSpPr>
        <p:spPr>
          <a:xfrm>
            <a:off x="3866487" y="1548016"/>
            <a:ext cx="5123037" cy="461665"/>
          </a:xfrm>
          <a:prstGeom prst="rect">
            <a:avLst/>
          </a:prstGeom>
        </p:spPr>
        <p:txBody>
          <a:bodyPr wrap="square">
            <a:spAutoFit/>
          </a:bodyPr>
          <a:lstStyle/>
          <a:p>
            <a:r>
              <a:rPr lang="en-GB" sz="1200" dirty="0"/>
              <a:t>I believe I can influence global sustainable development through my actions</a:t>
            </a:r>
            <a:endParaRPr lang="en-GB" sz="900" dirty="0"/>
          </a:p>
        </p:txBody>
      </p:sp>
      <p:cxnSp>
        <p:nvCxnSpPr>
          <p:cNvPr id="10" name="Connecteur droit avec flèche 9">
            <a:extLst>
              <a:ext uri="{FF2B5EF4-FFF2-40B4-BE49-F238E27FC236}">
                <a16:creationId xmlns:a16="http://schemas.microsoft.com/office/drawing/2014/main" id="{12249F9B-0A12-4AA7-B09F-F82051753702}"/>
              </a:ext>
            </a:extLst>
          </p:cNvPr>
          <p:cNvCxnSpPr>
            <a:cxnSpLocks/>
          </p:cNvCxnSpPr>
          <p:nvPr/>
        </p:nvCxnSpPr>
        <p:spPr>
          <a:xfrm flipV="1">
            <a:off x="764572" y="1249128"/>
            <a:ext cx="3019461" cy="768008"/>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Connecteur droit avec flèche 10">
            <a:extLst>
              <a:ext uri="{FF2B5EF4-FFF2-40B4-BE49-F238E27FC236}">
                <a16:creationId xmlns:a16="http://schemas.microsoft.com/office/drawing/2014/main" id="{4D7A0884-82A0-40A5-8D17-3411EB34AAF2}"/>
              </a:ext>
            </a:extLst>
          </p:cNvPr>
          <p:cNvCxnSpPr>
            <a:cxnSpLocks/>
            <a:endCxn id="8" idx="1"/>
          </p:cNvCxnSpPr>
          <p:nvPr/>
        </p:nvCxnSpPr>
        <p:spPr>
          <a:xfrm flipV="1">
            <a:off x="2131510" y="1778849"/>
            <a:ext cx="1734977" cy="25531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Connecteur droit avec flèche 13">
            <a:extLst>
              <a:ext uri="{FF2B5EF4-FFF2-40B4-BE49-F238E27FC236}">
                <a16:creationId xmlns:a16="http://schemas.microsoft.com/office/drawing/2014/main" id="{7D183B59-99D6-4C92-A0B2-0DFDE6B2EF03}"/>
              </a:ext>
            </a:extLst>
          </p:cNvPr>
          <p:cNvCxnSpPr>
            <a:cxnSpLocks/>
          </p:cNvCxnSpPr>
          <p:nvPr/>
        </p:nvCxnSpPr>
        <p:spPr>
          <a:xfrm flipV="1">
            <a:off x="3366655" y="2287332"/>
            <a:ext cx="417378" cy="1"/>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7" name="Rectangle 16">
            <a:extLst>
              <a:ext uri="{FF2B5EF4-FFF2-40B4-BE49-F238E27FC236}">
                <a16:creationId xmlns:a16="http://schemas.microsoft.com/office/drawing/2014/main" id="{DA1CBD0D-9F21-403A-827F-8DB4240F6940}"/>
              </a:ext>
            </a:extLst>
          </p:cNvPr>
          <p:cNvSpPr/>
          <p:nvPr/>
        </p:nvSpPr>
        <p:spPr>
          <a:xfrm>
            <a:off x="3866486" y="2107586"/>
            <a:ext cx="5123037" cy="276999"/>
          </a:xfrm>
          <a:prstGeom prst="rect">
            <a:avLst/>
          </a:prstGeom>
        </p:spPr>
        <p:txBody>
          <a:bodyPr wrap="square">
            <a:spAutoFit/>
          </a:bodyPr>
          <a:lstStyle/>
          <a:p>
            <a:r>
              <a:rPr lang="en-GB" sz="1200" dirty="0"/>
              <a:t>I want to engage in changing society towards sustainable development.</a:t>
            </a:r>
            <a:endParaRPr lang="en-GB" sz="600" dirty="0"/>
          </a:p>
        </p:txBody>
      </p:sp>
      <p:sp>
        <p:nvSpPr>
          <p:cNvPr id="18" name="Rectangle 17">
            <a:extLst>
              <a:ext uri="{FF2B5EF4-FFF2-40B4-BE49-F238E27FC236}">
                <a16:creationId xmlns:a16="http://schemas.microsoft.com/office/drawing/2014/main" id="{D87B61D7-55E0-4801-A0B5-70AD3284B4FC}"/>
              </a:ext>
            </a:extLst>
          </p:cNvPr>
          <p:cNvSpPr/>
          <p:nvPr/>
        </p:nvSpPr>
        <p:spPr>
          <a:xfrm>
            <a:off x="3575344" y="3761208"/>
            <a:ext cx="5909152" cy="261610"/>
          </a:xfrm>
          <a:prstGeom prst="rect">
            <a:avLst/>
          </a:prstGeom>
        </p:spPr>
        <p:txBody>
          <a:bodyPr wrap="square">
            <a:spAutoFit/>
          </a:bodyPr>
          <a:lstStyle/>
          <a:p>
            <a:r>
              <a:rPr lang="en-GB" sz="1100" b="1" dirty="0">
                <a:latin typeface="Arial" panose="020B0604020202020204" pitchFamily="34" charset="0"/>
                <a:cs typeface="Arial" panose="020B0604020202020204" pitchFamily="34" charset="0"/>
              </a:rPr>
              <a:t>Preservation </a:t>
            </a:r>
            <a:r>
              <a:rPr lang="en-GB" sz="1100" dirty="0">
                <a:latin typeface="Arial" panose="020B0604020202020204" pitchFamily="34" charset="0"/>
                <a:cs typeface="Arial" panose="020B0604020202020204" pitchFamily="34" charset="0"/>
              </a:rPr>
              <a:t>: Industrial smoke from chimneys makes me angry</a:t>
            </a:r>
          </a:p>
        </p:txBody>
      </p:sp>
      <p:sp>
        <p:nvSpPr>
          <p:cNvPr id="19" name="Rectangle 18">
            <a:extLst>
              <a:ext uri="{FF2B5EF4-FFF2-40B4-BE49-F238E27FC236}">
                <a16:creationId xmlns:a16="http://schemas.microsoft.com/office/drawing/2014/main" id="{7E3D3857-E35D-459E-A4F6-2CA62F3D7FBA}"/>
              </a:ext>
            </a:extLst>
          </p:cNvPr>
          <p:cNvSpPr/>
          <p:nvPr/>
        </p:nvSpPr>
        <p:spPr>
          <a:xfrm>
            <a:off x="3575344" y="4295602"/>
            <a:ext cx="4572000" cy="261610"/>
          </a:xfrm>
          <a:prstGeom prst="rect">
            <a:avLst/>
          </a:prstGeom>
        </p:spPr>
        <p:txBody>
          <a:bodyPr>
            <a:spAutoFit/>
          </a:bodyPr>
          <a:lstStyle/>
          <a:p>
            <a:r>
              <a:rPr lang="en-GB" sz="1100" b="1" dirty="0">
                <a:latin typeface="Arial" panose="020B0604020202020204" pitchFamily="34" charset="0"/>
                <a:cs typeface="Arial" panose="020B0604020202020204" pitchFamily="34" charset="0"/>
              </a:rPr>
              <a:t>Utilisation</a:t>
            </a:r>
            <a:r>
              <a:rPr lang="en-GB" sz="1100" dirty="0">
                <a:latin typeface="Arial" panose="020B0604020202020204" pitchFamily="34" charset="0"/>
                <a:cs typeface="Arial" panose="020B0604020202020204" pitchFamily="34" charset="0"/>
              </a:rPr>
              <a:t> : Our planet has unlimited natural resources</a:t>
            </a:r>
          </a:p>
        </p:txBody>
      </p:sp>
      <p:sp>
        <p:nvSpPr>
          <p:cNvPr id="20" name="Rectangle 19">
            <a:extLst>
              <a:ext uri="{FF2B5EF4-FFF2-40B4-BE49-F238E27FC236}">
                <a16:creationId xmlns:a16="http://schemas.microsoft.com/office/drawing/2014/main" id="{89830F27-CBDA-4505-958F-311DF2A70EE1}"/>
              </a:ext>
            </a:extLst>
          </p:cNvPr>
          <p:cNvSpPr/>
          <p:nvPr/>
        </p:nvSpPr>
        <p:spPr>
          <a:xfrm>
            <a:off x="3647306" y="3308854"/>
            <a:ext cx="4572000" cy="369332"/>
          </a:xfrm>
          <a:prstGeom prst="rect">
            <a:avLst/>
          </a:prstGeom>
        </p:spPr>
        <p:txBody>
          <a:bodyPr>
            <a:spAutoFit/>
          </a:bodyPr>
          <a:lstStyle/>
          <a:p>
            <a:r>
              <a:rPr lang="en-GB" dirty="0"/>
              <a:t>2-MEV </a:t>
            </a:r>
            <a:r>
              <a:rPr lang="en-GB" sz="1200" dirty="0"/>
              <a:t>(15 items)</a:t>
            </a:r>
            <a:r>
              <a:rPr lang="en-GB" sz="1600" dirty="0"/>
              <a:t>:</a:t>
            </a:r>
            <a:endParaRPr lang="en-GB" dirty="0"/>
          </a:p>
        </p:txBody>
      </p:sp>
      <p:sp>
        <p:nvSpPr>
          <p:cNvPr id="23" name="Rectangle 22">
            <a:extLst>
              <a:ext uri="{FF2B5EF4-FFF2-40B4-BE49-F238E27FC236}">
                <a16:creationId xmlns:a16="http://schemas.microsoft.com/office/drawing/2014/main" id="{89A5949D-41BD-47A1-9384-682044FCA25F}"/>
              </a:ext>
            </a:extLst>
          </p:cNvPr>
          <p:cNvSpPr/>
          <p:nvPr/>
        </p:nvSpPr>
        <p:spPr>
          <a:xfrm>
            <a:off x="5466895" y="492806"/>
            <a:ext cx="1539973" cy="338554"/>
          </a:xfrm>
          <a:prstGeom prst="rect">
            <a:avLst/>
          </a:prstGeom>
        </p:spPr>
        <p:txBody>
          <a:bodyPr wrap="none">
            <a:spAutoFit/>
          </a:bodyPr>
          <a:lstStyle/>
          <a:p>
            <a:r>
              <a:rPr lang="en-GB" sz="1600" b="1" dirty="0"/>
              <a:t>SPACS</a:t>
            </a:r>
            <a:r>
              <a:rPr lang="en-GB" sz="1200" dirty="0"/>
              <a:t>: 12 items</a:t>
            </a:r>
            <a:endParaRPr lang="en-GB" dirty="0"/>
          </a:p>
        </p:txBody>
      </p:sp>
    </p:spTree>
    <p:extLst>
      <p:ext uri="{BB962C8B-B14F-4D97-AF65-F5344CB8AC3E}">
        <p14:creationId xmlns:p14="http://schemas.microsoft.com/office/powerpoint/2010/main" val="264086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0D811BC-A4D0-40C1-ACDE-94066385C686}"/>
              </a:ext>
            </a:extLst>
          </p:cNvPr>
          <p:cNvSpPr>
            <a:spLocks noGrp="1"/>
          </p:cNvSpPr>
          <p:nvPr>
            <p:ph idx="1"/>
          </p:nvPr>
        </p:nvSpPr>
        <p:spPr>
          <a:xfrm>
            <a:off x="174553" y="1140991"/>
            <a:ext cx="7624753" cy="3394472"/>
          </a:xfrm>
        </p:spPr>
        <p:txBody>
          <a:bodyPr/>
          <a:lstStyle/>
          <a:p>
            <a:r>
              <a:rPr lang="fr-FR" b="1" dirty="0"/>
              <a:t>Participants:</a:t>
            </a:r>
          </a:p>
          <a:p>
            <a:endParaRPr lang="fr-FR" b="1" dirty="0"/>
          </a:p>
          <a:p>
            <a:r>
              <a:rPr lang="en-GB" dirty="0"/>
              <a:t>- 236 primary school student teachers in the last year of their master’s degree studies</a:t>
            </a:r>
          </a:p>
          <a:p>
            <a:r>
              <a:rPr lang="en-GB" dirty="0"/>
              <a:t>- Data were collected anonymously between April 2022 and June 2022 using Sphinx Software</a:t>
            </a:r>
          </a:p>
          <a:p>
            <a:endParaRPr lang="fr-FR" b="1" dirty="0"/>
          </a:p>
          <a:p>
            <a:r>
              <a:rPr lang="fr-FR" b="1" dirty="0"/>
              <a:t>Analyses (</a:t>
            </a:r>
            <a:r>
              <a:rPr lang="fr-FR" b="1" dirty="0" err="1"/>
              <a:t>Lavaan</a:t>
            </a:r>
            <a:r>
              <a:rPr lang="fr-FR" b="1" dirty="0"/>
              <a:t> and </a:t>
            </a:r>
            <a:r>
              <a:rPr lang="fr-FR" b="1" dirty="0" err="1"/>
              <a:t>Psych</a:t>
            </a:r>
            <a:r>
              <a:rPr lang="fr-FR" b="1" dirty="0"/>
              <a:t> packages in R software):</a:t>
            </a:r>
          </a:p>
          <a:p>
            <a:r>
              <a:rPr lang="en-GB" dirty="0"/>
              <a:t>Confirmatory factor analysis -&gt; fitting of the model (RQ1)</a:t>
            </a:r>
          </a:p>
          <a:p>
            <a:r>
              <a:rPr lang="fr-FR" dirty="0"/>
              <a:t>S</a:t>
            </a:r>
            <a:r>
              <a:rPr lang="en-GB" dirty="0" err="1"/>
              <a:t>tructural</a:t>
            </a:r>
            <a:r>
              <a:rPr lang="en-GB" dirty="0"/>
              <a:t> equation model -&gt; links between values and action competence (RQ2) &amp; influence of age and training in Sustainability (RQ3)</a:t>
            </a:r>
            <a:endParaRPr lang="fr-FR" dirty="0"/>
          </a:p>
          <a:p>
            <a:endParaRPr lang="fr-FR" b="1" dirty="0"/>
          </a:p>
        </p:txBody>
      </p:sp>
      <p:sp>
        <p:nvSpPr>
          <p:cNvPr id="3" name="Titre 2">
            <a:extLst>
              <a:ext uri="{FF2B5EF4-FFF2-40B4-BE49-F238E27FC236}">
                <a16:creationId xmlns:a16="http://schemas.microsoft.com/office/drawing/2014/main" id="{56DE832B-A49E-46B6-A155-1CDA0C07832A}"/>
              </a:ext>
            </a:extLst>
          </p:cNvPr>
          <p:cNvSpPr>
            <a:spLocks noGrp="1"/>
          </p:cNvSpPr>
          <p:nvPr>
            <p:ph type="title"/>
          </p:nvPr>
        </p:nvSpPr>
        <p:spPr/>
        <p:txBody>
          <a:bodyPr/>
          <a:lstStyle/>
          <a:p>
            <a:r>
              <a:rPr lang="fr-FR" dirty="0" err="1"/>
              <a:t>methodology</a:t>
            </a:r>
            <a:endParaRPr lang="en-GB" dirty="0"/>
          </a:p>
        </p:txBody>
      </p:sp>
      <p:sp>
        <p:nvSpPr>
          <p:cNvPr id="4" name="Espace réservé du pied de page 3">
            <a:extLst>
              <a:ext uri="{FF2B5EF4-FFF2-40B4-BE49-F238E27FC236}">
                <a16:creationId xmlns:a16="http://schemas.microsoft.com/office/drawing/2014/main" id="{145C1246-7BB2-4C7E-85B7-1CA119A7DC14}"/>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7952E0E0-18B0-4F59-B73D-066EDEBBE738}"/>
              </a:ext>
            </a:extLst>
          </p:cNvPr>
          <p:cNvSpPr>
            <a:spLocks noGrp="1"/>
          </p:cNvSpPr>
          <p:nvPr>
            <p:ph type="sldNum" sz="quarter" idx="11"/>
          </p:nvPr>
        </p:nvSpPr>
        <p:spPr/>
        <p:txBody>
          <a:bodyPr/>
          <a:lstStyle/>
          <a:p>
            <a:pPr>
              <a:defRPr/>
            </a:pPr>
            <a:fld id="{1105F73E-D302-7A49-9D49-5CFFB39DEAD8}" type="slidenum">
              <a:rPr lang="fr-FR" smtClean="0"/>
              <a:pPr>
                <a:defRPr/>
              </a:pPr>
              <a:t>8</a:t>
            </a:fld>
            <a:endParaRPr lang="fr-FR" dirty="0"/>
          </a:p>
        </p:txBody>
      </p:sp>
    </p:spTree>
    <p:extLst>
      <p:ext uri="{BB962C8B-B14F-4D97-AF65-F5344CB8AC3E}">
        <p14:creationId xmlns:p14="http://schemas.microsoft.com/office/powerpoint/2010/main" val="552013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20194680-DAB4-4CCE-863B-7D04DECE59E3}"/>
              </a:ext>
            </a:extLst>
          </p:cNvPr>
          <p:cNvPicPr>
            <a:picLocks noChangeAspect="1"/>
          </p:cNvPicPr>
          <p:nvPr/>
        </p:nvPicPr>
        <p:blipFill>
          <a:blip r:embed="rId3"/>
          <a:stretch>
            <a:fillRect/>
          </a:stretch>
        </p:blipFill>
        <p:spPr>
          <a:xfrm>
            <a:off x="630546" y="1200151"/>
            <a:ext cx="5653033" cy="3128547"/>
          </a:xfrm>
          <a:prstGeom prst="rect">
            <a:avLst/>
          </a:prstGeom>
        </p:spPr>
      </p:pic>
      <p:sp>
        <p:nvSpPr>
          <p:cNvPr id="3" name="Titre 2">
            <a:extLst>
              <a:ext uri="{FF2B5EF4-FFF2-40B4-BE49-F238E27FC236}">
                <a16:creationId xmlns:a16="http://schemas.microsoft.com/office/drawing/2014/main" id="{1569B216-4578-4F2D-84E9-0C14E29531F9}"/>
              </a:ext>
            </a:extLst>
          </p:cNvPr>
          <p:cNvSpPr>
            <a:spLocks noGrp="1"/>
          </p:cNvSpPr>
          <p:nvPr>
            <p:ph type="title"/>
          </p:nvPr>
        </p:nvSpPr>
        <p:spPr/>
        <p:txBody>
          <a:bodyPr/>
          <a:lstStyle/>
          <a:p>
            <a:r>
              <a:rPr lang="fr-FR" dirty="0" err="1"/>
              <a:t>Results</a:t>
            </a:r>
            <a:r>
              <a:rPr lang="fr-FR" dirty="0"/>
              <a:t> &amp; discussion</a:t>
            </a:r>
            <a:endParaRPr lang="en-GB" dirty="0"/>
          </a:p>
        </p:txBody>
      </p:sp>
      <p:sp>
        <p:nvSpPr>
          <p:cNvPr id="4" name="Espace réservé du pied de page 3">
            <a:extLst>
              <a:ext uri="{FF2B5EF4-FFF2-40B4-BE49-F238E27FC236}">
                <a16:creationId xmlns:a16="http://schemas.microsoft.com/office/drawing/2014/main" id="{8E58230C-BF1E-4E18-AEC5-2C0BB4C91CB9}"/>
              </a:ext>
            </a:extLst>
          </p:cNvPr>
          <p:cNvSpPr>
            <a:spLocks noGrp="1"/>
          </p:cNvSpPr>
          <p:nvPr>
            <p:ph type="ftr" sz="quarter" idx="10"/>
          </p:nvPr>
        </p:nvSpPr>
        <p:spPr/>
        <p:txBody>
          <a:bodyPr/>
          <a:lstStyle/>
          <a:p>
            <a:pPr>
              <a:defRPr/>
            </a:pPr>
            <a:endParaRPr lang="fr-FR" dirty="0"/>
          </a:p>
        </p:txBody>
      </p:sp>
      <p:sp>
        <p:nvSpPr>
          <p:cNvPr id="5" name="Espace réservé du numéro de diapositive 4">
            <a:extLst>
              <a:ext uri="{FF2B5EF4-FFF2-40B4-BE49-F238E27FC236}">
                <a16:creationId xmlns:a16="http://schemas.microsoft.com/office/drawing/2014/main" id="{1D6B9335-1B79-4F61-9995-54096D8FF1A7}"/>
              </a:ext>
            </a:extLst>
          </p:cNvPr>
          <p:cNvSpPr>
            <a:spLocks noGrp="1"/>
          </p:cNvSpPr>
          <p:nvPr>
            <p:ph type="sldNum" sz="quarter" idx="11"/>
          </p:nvPr>
        </p:nvSpPr>
        <p:spPr/>
        <p:txBody>
          <a:bodyPr/>
          <a:lstStyle/>
          <a:p>
            <a:pPr>
              <a:defRPr/>
            </a:pPr>
            <a:fld id="{1105F73E-D302-7A49-9D49-5CFFB39DEAD8}" type="slidenum">
              <a:rPr lang="fr-FR" smtClean="0"/>
              <a:pPr>
                <a:defRPr/>
              </a:pPr>
              <a:t>9</a:t>
            </a:fld>
            <a:endParaRPr lang="fr-FR" dirty="0"/>
          </a:p>
        </p:txBody>
      </p:sp>
      <p:sp>
        <p:nvSpPr>
          <p:cNvPr id="7" name="ZoneTexte 6">
            <a:extLst>
              <a:ext uri="{FF2B5EF4-FFF2-40B4-BE49-F238E27FC236}">
                <a16:creationId xmlns:a16="http://schemas.microsoft.com/office/drawing/2014/main" id="{462CA6C8-BE50-4630-B955-7F10F139C007}"/>
              </a:ext>
            </a:extLst>
          </p:cNvPr>
          <p:cNvSpPr txBox="1"/>
          <p:nvPr/>
        </p:nvSpPr>
        <p:spPr bwMode="auto">
          <a:xfrm>
            <a:off x="6184669" y="1680883"/>
            <a:ext cx="2801389"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rtlCol="0" anchor="ctr">
            <a:spAutoFit/>
          </a:bodyPr>
          <a:lstStyle/>
          <a:p>
            <a:r>
              <a:rPr lang="fr-FR" sz="2800" b="1" baseline="0" dirty="0">
                <a:latin typeface="Arial" panose="020B0604020202020204" pitchFamily="34" charset="0"/>
                <a:cs typeface="Arial" panose="020B0604020202020204" pitchFamily="34" charset="0"/>
              </a:rPr>
              <a:t>		CFA</a:t>
            </a:r>
          </a:p>
          <a:p>
            <a:endParaRPr lang="fr-FR" sz="2800" b="1" baseline="0" dirty="0">
              <a:latin typeface="Arial" panose="020B0604020202020204" pitchFamily="34" charset="0"/>
              <a:cs typeface="Arial" panose="020B0604020202020204" pitchFamily="34" charset="0"/>
            </a:endParaRPr>
          </a:p>
          <a:p>
            <a:r>
              <a:rPr lang="en-GB" sz="1000" b="1" dirty="0"/>
              <a:t>Relationship between observed variables and their latent constructs = confirmation of 5-factor model (RQ1)</a:t>
            </a:r>
            <a:endParaRPr lang="fr-FR" sz="1000" b="1" dirty="0">
              <a:latin typeface="Arial" panose="020B0604020202020204" pitchFamily="34" charset="0"/>
              <a:cs typeface="Arial" panose="020B0604020202020204" pitchFamily="34" charset="0"/>
            </a:endParaRPr>
          </a:p>
          <a:p>
            <a:endParaRPr lang="en-GB" sz="1000" b="1" baseline="0" dirty="0">
              <a:latin typeface="Arial" panose="020B0604020202020204" pitchFamily="34" charset="0"/>
              <a:cs typeface="Arial" panose="020B0604020202020204" pitchFamily="34" charset="0"/>
            </a:endParaRPr>
          </a:p>
        </p:txBody>
      </p:sp>
      <p:pic>
        <p:nvPicPr>
          <p:cNvPr id="8" name="Image 7">
            <a:extLst>
              <a:ext uri="{FF2B5EF4-FFF2-40B4-BE49-F238E27FC236}">
                <a16:creationId xmlns:a16="http://schemas.microsoft.com/office/drawing/2014/main" id="{4FC4FAEE-29BF-4B09-861E-32ED2B86DC29}"/>
              </a:ext>
            </a:extLst>
          </p:cNvPr>
          <p:cNvPicPr>
            <a:picLocks noChangeAspect="1"/>
          </p:cNvPicPr>
          <p:nvPr/>
        </p:nvPicPr>
        <p:blipFill>
          <a:blip r:embed="rId4"/>
          <a:stretch>
            <a:fillRect/>
          </a:stretch>
        </p:blipFill>
        <p:spPr>
          <a:xfrm>
            <a:off x="830616" y="4067024"/>
            <a:ext cx="6058746" cy="1076475"/>
          </a:xfrm>
          <a:prstGeom prst="rect">
            <a:avLst/>
          </a:prstGeom>
        </p:spPr>
      </p:pic>
    </p:spTree>
    <p:extLst>
      <p:ext uri="{BB962C8B-B14F-4D97-AF65-F5344CB8AC3E}">
        <p14:creationId xmlns:p14="http://schemas.microsoft.com/office/powerpoint/2010/main" val="2681190531"/>
      </p:ext>
    </p:extLst>
  </p:cSld>
  <p:clrMapOvr>
    <a:masterClrMapping/>
  </p:clrMapOvr>
</p:sld>
</file>

<file path=ppt/theme/theme1.xml><?xml version="1.0" encoding="utf-8"?>
<a:theme xmlns:a="http://schemas.openxmlformats.org/drawingml/2006/main" name="Modele_16-9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Modele_16-9_PPT_AMU_2017</Template>
  <TotalTime>3416</TotalTime>
  <Words>1344</Words>
  <Application>Microsoft Office PowerPoint</Application>
  <PresentationFormat>Affichage à l'écran (16:9)</PresentationFormat>
  <Paragraphs>140</Paragraphs>
  <Slides>13</Slides>
  <Notes>12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ＭＳ Ｐゴシック</vt:lpstr>
      <vt:lpstr>AdvOT863180fb</vt:lpstr>
      <vt:lpstr>Arial</vt:lpstr>
      <vt:lpstr>Calibri</vt:lpstr>
      <vt:lpstr>Lucida Grande</vt:lpstr>
      <vt:lpstr>Verdana</vt:lpstr>
      <vt:lpstr>Wingdings</vt:lpstr>
      <vt:lpstr>Modele_16-9_PPT_AMU_2017</vt:lpstr>
      <vt:lpstr>Evaluating Action Competence and Environmental Values Among Student Teachers: Impact of Training Programs Addressing Sustainable Development Goals</vt:lpstr>
      <vt:lpstr>Introduction and context</vt:lpstr>
      <vt:lpstr>State of the art and theoretical background</vt:lpstr>
      <vt:lpstr>State of the art and theoretical background</vt:lpstr>
      <vt:lpstr>State of the art and theoretical background</vt:lpstr>
      <vt:lpstr>State of the art and theoretical background</vt:lpstr>
      <vt:lpstr>methodology</vt:lpstr>
      <vt:lpstr>methodology</vt:lpstr>
      <vt:lpstr>Results &amp; discussion</vt:lpstr>
      <vt:lpstr>Results &amp; discussion</vt:lpstr>
      <vt:lpstr>Implications</vt:lpstr>
      <vt:lpstr>Thank you for your attention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RIZZO Anouk</dc:creator>
  <cp:lastModifiedBy>Jeremy CASTERA</cp:lastModifiedBy>
  <cp:revision>98</cp:revision>
  <cp:lastPrinted>2017-03-27T13:23:53Z</cp:lastPrinted>
  <dcterms:created xsi:type="dcterms:W3CDTF">2021-01-26T17:48:06Z</dcterms:created>
  <dcterms:modified xsi:type="dcterms:W3CDTF">2024-07-09T17:08:06Z</dcterms:modified>
</cp:coreProperties>
</file>