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glb" ContentType="model/gltf.binary"/>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7" r:id="rId2"/>
    <p:sldId id="314" r:id="rId3"/>
    <p:sldId id="326" r:id="rId4"/>
    <p:sldId id="293" r:id="rId5"/>
    <p:sldId id="335" r:id="rId6"/>
    <p:sldId id="281" r:id="rId7"/>
    <p:sldId id="329" r:id="rId8"/>
    <p:sldId id="340" r:id="rId9"/>
    <p:sldId id="343" r:id="rId10"/>
    <p:sldId id="342" r:id="rId11"/>
    <p:sldId id="341" r:id="rId12"/>
    <p:sldId id="344"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259"/>
    <a:srgbClr val="E2B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957" autoAdjust="0"/>
  </p:normalViewPr>
  <p:slideViewPr>
    <p:cSldViewPr snapToGrid="0">
      <p:cViewPr varScale="1">
        <p:scale>
          <a:sx n="100" d="100"/>
          <a:sy n="100"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47560-1540-4727-A3FC-7D0F56518FE0}"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9023-BE20-4063-A9CE-74B5440583C4}" type="slidenum">
              <a:rPr lang="en-US" smtClean="0"/>
              <a:t>‹#›</a:t>
            </a:fld>
            <a:endParaRPr lang="en-US"/>
          </a:p>
        </p:txBody>
      </p:sp>
    </p:spTree>
    <p:extLst>
      <p:ext uri="{BB962C8B-B14F-4D97-AF65-F5344CB8AC3E}">
        <p14:creationId xmlns:p14="http://schemas.microsoft.com/office/powerpoint/2010/main" val="52834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84A8A5-F093-49BF-8488-FDA601F7B47C}" type="slidenum">
              <a:rPr lang="en-US" smtClean="0"/>
              <a:t>1</a:t>
            </a:fld>
            <a:endParaRPr lang="en-US" dirty="0"/>
          </a:p>
        </p:txBody>
      </p:sp>
    </p:spTree>
    <p:extLst>
      <p:ext uri="{BB962C8B-B14F-4D97-AF65-F5344CB8AC3E}">
        <p14:creationId xmlns:p14="http://schemas.microsoft.com/office/powerpoint/2010/main" val="111447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last example will be this time for the quantification of Li in a quasicrystal, the spectrum shows the Al L2,3 emission and Li Ka emission .</a:t>
            </a:r>
          </a:p>
          <a:p>
            <a:r>
              <a:rPr lang="en-US" sz="1200" b="0" kern="1200" dirty="0">
                <a:solidFill>
                  <a:schemeClr val="tx1"/>
                </a:solidFill>
                <a:effectLst/>
                <a:latin typeface="+mn-lt"/>
                <a:ea typeface="+mn-ea"/>
                <a:cs typeface="+mn-cs"/>
              </a:rPr>
              <a:t>The positions of carbon high diffraction orders and O K are shown in red and green.</a:t>
            </a:r>
          </a:p>
          <a:p>
            <a:r>
              <a:rPr lang="en-US" sz="1200" b="0" kern="1200" dirty="0">
                <a:solidFill>
                  <a:schemeClr val="tx1"/>
                </a:solidFill>
                <a:effectLst/>
                <a:latin typeface="+mn-lt"/>
                <a:ea typeface="+mn-ea"/>
                <a:cs typeface="+mn-cs"/>
              </a:rPr>
              <a:t>The Cu M emission has very low intensity that’s why we couldn’t observe so we have used only the one of AL L2,3 and Li Ka and we obtained the one of Cu by difference again using different MAC databases and compared to the results obtained using crystals/</a:t>
            </a:r>
            <a:r>
              <a:rPr lang="en-US" sz="1200" b="0" kern="1200" dirty="0" err="1">
                <a:solidFill>
                  <a:schemeClr val="tx1"/>
                </a:solidFill>
                <a:effectLst/>
                <a:latin typeface="+mn-lt"/>
                <a:ea typeface="+mn-ea"/>
                <a:cs typeface="+mn-cs"/>
              </a:rPr>
              <a:t>mutlilayers</a:t>
            </a:r>
            <a:r>
              <a:rPr lang="en-US" sz="1200" b="0" kern="1200" dirty="0">
                <a:solidFill>
                  <a:schemeClr val="tx1"/>
                </a:solidFill>
                <a:effectLst/>
                <a:latin typeface="+mn-lt"/>
                <a:ea typeface="+mn-ea"/>
                <a:cs typeface="+mn-cs"/>
              </a:rPr>
              <a:t> where we are able to measure the intensity of Al and Cu and we obtain the one of Li by difference. The result in this case were very close with 57.3 weight percent for the Al </a:t>
            </a:r>
          </a:p>
        </p:txBody>
      </p:sp>
      <p:sp>
        <p:nvSpPr>
          <p:cNvPr id="4" name="Slide Number Placeholder 3"/>
          <p:cNvSpPr>
            <a:spLocks noGrp="1"/>
          </p:cNvSpPr>
          <p:nvPr>
            <p:ph type="sldNum" sz="quarter" idx="5"/>
          </p:nvPr>
        </p:nvSpPr>
        <p:spPr/>
        <p:txBody>
          <a:bodyPr/>
          <a:lstStyle/>
          <a:p>
            <a:fld id="{0D27C624-B6D8-4BB0-90B0-3B732BB275D4}" type="slidenum">
              <a:rPr lang="en-US" smtClean="0"/>
              <a:t>10</a:t>
            </a:fld>
            <a:endParaRPr lang="en-US"/>
          </a:p>
        </p:txBody>
      </p:sp>
    </p:spTree>
    <p:extLst>
      <p:ext uri="{BB962C8B-B14F-4D97-AF65-F5344CB8AC3E}">
        <p14:creationId xmlns:p14="http://schemas.microsoft.com/office/powerpoint/2010/main" val="116998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27C624-B6D8-4BB0-90B0-3B732BB275D4}" type="slidenum">
              <a:rPr lang="en-US" smtClean="0"/>
              <a:t>11</a:t>
            </a:fld>
            <a:endParaRPr lang="en-US"/>
          </a:p>
        </p:txBody>
      </p:sp>
    </p:spTree>
    <p:extLst>
      <p:ext uri="{BB962C8B-B14F-4D97-AF65-F5344CB8AC3E}">
        <p14:creationId xmlns:p14="http://schemas.microsoft.com/office/powerpoint/2010/main" val="313899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27C624-B6D8-4BB0-90B0-3B732BB275D4}" type="slidenum">
              <a:rPr lang="en-US" smtClean="0"/>
              <a:t>12</a:t>
            </a:fld>
            <a:endParaRPr lang="en-US"/>
          </a:p>
        </p:txBody>
      </p:sp>
    </p:spTree>
    <p:extLst>
      <p:ext uri="{BB962C8B-B14F-4D97-AF65-F5344CB8AC3E}">
        <p14:creationId xmlns:p14="http://schemas.microsoft.com/office/powerpoint/2010/main" val="305796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7C624-B6D8-4BB0-90B0-3B732BB275D4}" type="slidenum">
              <a:rPr lang="en-US" smtClean="0"/>
              <a:t>13</a:t>
            </a:fld>
            <a:endParaRPr lang="en-US"/>
          </a:p>
        </p:txBody>
      </p:sp>
    </p:spTree>
    <p:extLst>
      <p:ext uri="{BB962C8B-B14F-4D97-AF65-F5344CB8AC3E}">
        <p14:creationId xmlns:p14="http://schemas.microsoft.com/office/powerpoint/2010/main" val="402676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the title indicates the main phenomenon we are interested in is the XES, this phenomenon occurs when a beam of electrons interacts with matter leading to the ionization of the inner-shell electrons, which then decay by emitting x-ray photons, these emitted x-rays have energies that correspond to the energy differences between the two electronic states involved in the transition. (core -&gt; core or valence -&gt; core).</a:t>
            </a:r>
          </a:p>
          <a:p>
            <a:r>
              <a:rPr lang="en-US" sz="1200" kern="1200" dirty="0">
                <a:solidFill>
                  <a:schemeClr val="tx1"/>
                </a:solidFill>
                <a:effectLst/>
                <a:latin typeface="+mn-lt"/>
                <a:ea typeface="+mn-ea"/>
                <a:cs typeface="+mn-cs"/>
              </a:rPr>
              <a:t>This gives the XES the ability to the probe the partially occupied density of states where other techniques such as XAS probes the unoccupied density of states..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make XES a powerful technique since the physical and chemical properties of matter depend on these distribution. Making it capable of giving element specific information but also information about the chemical state of the atoms.</a:t>
            </a:r>
          </a:p>
        </p:txBody>
      </p:sp>
      <p:sp>
        <p:nvSpPr>
          <p:cNvPr id="4" name="Slide Number Placeholder 3"/>
          <p:cNvSpPr>
            <a:spLocks noGrp="1"/>
          </p:cNvSpPr>
          <p:nvPr>
            <p:ph type="sldNum" sz="quarter" idx="5"/>
          </p:nvPr>
        </p:nvSpPr>
        <p:spPr/>
        <p:txBody>
          <a:bodyPr/>
          <a:lstStyle/>
          <a:p>
            <a:fld id="{0D27C624-B6D8-4BB0-90B0-3B732BB275D4}" type="slidenum">
              <a:rPr lang="en-US" smtClean="0"/>
              <a:t>2</a:t>
            </a:fld>
            <a:endParaRPr lang="en-US"/>
          </a:p>
        </p:txBody>
      </p:sp>
    </p:spTree>
    <p:extLst>
      <p:ext uri="{BB962C8B-B14F-4D97-AF65-F5344CB8AC3E}">
        <p14:creationId xmlns:p14="http://schemas.microsoft.com/office/powerpoint/2010/main" val="21082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instrument that allows us to acquire the XES spectra is the EPMA which is similar to a SEM but equipped with WDS which disperse/diffract x-rays based on their wavelength respecting Bragg’s law or grating law. The second spectrometer we have equipped our instrument with is a newly developed and special type of grating with laminar grooves with varied line spacing.</a:t>
            </a:r>
          </a:p>
          <a:p>
            <a:r>
              <a:rPr lang="en-US" sz="1200" kern="1200" dirty="0">
                <a:solidFill>
                  <a:schemeClr val="tx1"/>
                </a:solidFill>
                <a:effectLst/>
                <a:latin typeface="+mn-lt"/>
                <a:ea typeface="+mn-ea"/>
                <a:cs typeface="+mn-cs"/>
              </a:rPr>
              <a:t>I have listed here </a:t>
            </a:r>
            <a:r>
              <a:rPr lang="en-US" sz="1200" kern="1200" dirty="0" err="1">
                <a:solidFill>
                  <a:schemeClr val="tx1"/>
                </a:solidFill>
                <a:effectLst/>
                <a:latin typeface="+mn-lt"/>
                <a:ea typeface="+mn-ea"/>
                <a:cs typeface="+mn-cs"/>
              </a:rPr>
              <a:t>somme</a:t>
            </a:r>
            <a:r>
              <a:rPr lang="en-US" sz="1200" kern="1200" dirty="0">
                <a:solidFill>
                  <a:schemeClr val="tx1"/>
                </a:solidFill>
                <a:effectLst/>
                <a:latin typeface="+mn-lt"/>
                <a:ea typeface="+mn-ea"/>
                <a:cs typeface="+mn-cs"/>
              </a:rPr>
              <a:t> of the differences between the two spectra, for instance, the multilayer/crystal there is a scanning mechanism while in the RZP there is no moving parts thanks the to the VLS, in terms of resolution multilayers have a resolution of few eVs while the RZP have a higher resolution (less than 1 eV).</a:t>
            </a:r>
          </a:p>
          <a:p>
            <a:r>
              <a:rPr lang="en-US" sz="1200" kern="1200" dirty="0">
                <a:solidFill>
                  <a:schemeClr val="tx1"/>
                </a:solidFill>
                <a:effectLst/>
                <a:latin typeface="+mn-lt"/>
                <a:ea typeface="+mn-ea"/>
                <a:cs typeface="+mn-cs"/>
              </a:rPr>
              <a:t>The range </a:t>
            </a:r>
            <a:r>
              <a:rPr lang="en-US" sz="1200" kern="1200" dirty="0" err="1">
                <a:solidFill>
                  <a:schemeClr val="tx1"/>
                </a:solidFill>
                <a:effectLst/>
                <a:latin typeface="+mn-lt"/>
                <a:ea typeface="+mn-ea"/>
                <a:cs typeface="+mn-cs"/>
              </a:rPr>
              <a:t>convered</a:t>
            </a:r>
            <a:r>
              <a:rPr lang="en-US" sz="1200" kern="1200" dirty="0">
                <a:solidFill>
                  <a:schemeClr val="tx1"/>
                </a:solidFill>
                <a:effectLst/>
                <a:latin typeface="+mn-lt"/>
                <a:ea typeface="+mn-ea"/>
                <a:cs typeface="+mn-cs"/>
              </a:rPr>
              <a:t> by the RZP spectrometer we posses is from about 40 eV to 120 eV while higher energies can be covered by multilayers/crystals.</a:t>
            </a:r>
          </a:p>
        </p:txBody>
      </p:sp>
      <p:sp>
        <p:nvSpPr>
          <p:cNvPr id="4" name="Slide Number Placeholder 3"/>
          <p:cNvSpPr>
            <a:spLocks noGrp="1"/>
          </p:cNvSpPr>
          <p:nvPr>
            <p:ph type="sldNum" sz="quarter" idx="5"/>
          </p:nvPr>
        </p:nvSpPr>
        <p:spPr/>
        <p:txBody>
          <a:bodyPr/>
          <a:lstStyle/>
          <a:p>
            <a:fld id="{0D27C624-B6D8-4BB0-90B0-3B732BB275D4}" type="slidenum">
              <a:rPr lang="en-US" smtClean="0"/>
              <a:t>3</a:t>
            </a:fld>
            <a:endParaRPr lang="en-US"/>
          </a:p>
        </p:txBody>
      </p:sp>
    </p:spTree>
    <p:extLst>
      <p:ext uri="{BB962C8B-B14F-4D97-AF65-F5344CB8AC3E}">
        <p14:creationId xmlns:p14="http://schemas.microsoft.com/office/powerpoint/2010/main" val="9158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after being diffracted by the RZP the polychromatic x-ray beam is separated into different monochromatic ones and detected using a CCD camera.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images obtained are like the one presented here and to obtain the final spectrum we sum over the horizontal axis like you see in the animation to obtain the final spectrum.</a:t>
            </a:r>
          </a:p>
          <a:p>
            <a:endParaRPr lang="en-US" dirty="0"/>
          </a:p>
        </p:txBody>
      </p:sp>
      <p:sp>
        <p:nvSpPr>
          <p:cNvPr id="4" name="Slide Number Placeholder 3"/>
          <p:cNvSpPr>
            <a:spLocks noGrp="1"/>
          </p:cNvSpPr>
          <p:nvPr>
            <p:ph type="sldNum" sz="quarter" idx="5"/>
          </p:nvPr>
        </p:nvSpPr>
        <p:spPr/>
        <p:txBody>
          <a:bodyPr/>
          <a:lstStyle/>
          <a:p>
            <a:fld id="{4E84A8A5-F093-49BF-8488-FDA601F7B47C}" type="slidenum">
              <a:rPr lang="en-US" smtClean="0"/>
              <a:t>4</a:t>
            </a:fld>
            <a:endParaRPr lang="en-US"/>
          </a:p>
        </p:txBody>
      </p:sp>
    </p:spTree>
    <p:extLst>
      <p:ext uri="{BB962C8B-B14F-4D97-AF65-F5344CB8AC3E}">
        <p14:creationId xmlns:p14="http://schemas.microsoft.com/office/powerpoint/2010/main" val="247852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have discussed in the previous slides XES is capable of giving </a:t>
            </a:r>
            <a:r>
              <a:rPr lang="en-US" dirty="0" err="1"/>
              <a:t>elt</a:t>
            </a:r>
            <a:r>
              <a:rPr lang="en-US" dirty="0"/>
              <a:t> specific information, like we see in this figure where we observed some L and K emissions we acquired for different elements in their pure form in the whole range of the spectrometer, like for example the L2,3 emission of Mg L2,3 which occurs when there is a  transition from 3sd to the 2p states where we see the sharp fermi edge characteristic of metals the resolution measured at this edge was 0.25 eV and 0.5 eV at the Al L2,3.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those emissions have a wide of about 10 eV, which reflects the natural widths of the emission + the core states and experimental broadening is small this width reflects only the widths of the valence bands.</a:t>
            </a:r>
          </a:p>
        </p:txBody>
      </p:sp>
      <p:sp>
        <p:nvSpPr>
          <p:cNvPr id="4" name="Slide Number Placeholder 3"/>
          <p:cNvSpPr>
            <a:spLocks noGrp="1"/>
          </p:cNvSpPr>
          <p:nvPr>
            <p:ph type="sldNum" sz="quarter" idx="5"/>
          </p:nvPr>
        </p:nvSpPr>
        <p:spPr/>
        <p:txBody>
          <a:bodyPr/>
          <a:lstStyle/>
          <a:p>
            <a:fld id="{FEEBB1C3-95C3-4D1B-808A-1F6E9740F8A8}" type="slidenum">
              <a:rPr lang="en-US" smtClean="0"/>
              <a:t>5</a:t>
            </a:fld>
            <a:endParaRPr lang="en-US"/>
          </a:p>
        </p:txBody>
      </p:sp>
    </p:spTree>
    <p:extLst>
      <p:ext uri="{BB962C8B-B14F-4D97-AF65-F5344CB8AC3E}">
        <p14:creationId xmlns:p14="http://schemas.microsoft.com/office/powerpoint/2010/main" val="333524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example that I want to show also is the one of Li K emission in pure lithium, you can see that this emission has an asymmetric shape centered at around 54.3 eV.</a:t>
            </a:r>
          </a:p>
          <a:p>
            <a:r>
              <a:rPr lang="en-US" sz="1200" kern="1200" dirty="0">
                <a:solidFill>
                  <a:schemeClr val="tx1"/>
                </a:solidFill>
                <a:effectLst/>
                <a:latin typeface="+mn-lt"/>
                <a:ea typeface="+mn-ea"/>
                <a:cs typeface="+mn-cs"/>
              </a:rPr>
              <a:t>This emission occurs when there is a transition from 2p valence states to the 1s core states and therefore the spectrum reflects the distribution of the p states within the valence band.  </a:t>
            </a:r>
          </a:p>
          <a:p>
            <a:r>
              <a:rPr lang="en-US" sz="1200" kern="1200" dirty="0">
                <a:solidFill>
                  <a:schemeClr val="tx1"/>
                </a:solidFill>
                <a:effectLst/>
                <a:latin typeface="+mn-lt"/>
                <a:ea typeface="+mn-ea"/>
                <a:cs typeface="+mn-cs"/>
              </a:rPr>
              <a:t>This can be seen in the DOS calculation using wien2k where we see the contribution of the p states to the total density of state.</a:t>
            </a:r>
          </a:p>
          <a:p>
            <a:r>
              <a:rPr lang="en-US" sz="1200" kern="1200" dirty="0">
                <a:solidFill>
                  <a:schemeClr val="tx1"/>
                </a:solidFill>
                <a:effectLst/>
                <a:latin typeface="+mn-lt"/>
                <a:ea typeface="+mn-ea"/>
                <a:cs typeface="+mn-cs"/>
              </a:rPr>
              <a:t>We have also used wien2k to calculate the Li K emission band and compared it with the experimental curve in blue. The results are in very good agreement except for some small discrepancies due to the presence of  the high diffraction orders of the O K emission, that we can remove in post processing steps of the spectra. For more details about the DFT calculations you can check our paper.</a:t>
            </a:r>
          </a:p>
        </p:txBody>
      </p:sp>
      <p:sp>
        <p:nvSpPr>
          <p:cNvPr id="4" name="Slide Number Placeholder 3"/>
          <p:cNvSpPr>
            <a:spLocks noGrp="1"/>
          </p:cNvSpPr>
          <p:nvPr>
            <p:ph type="sldNum" sz="quarter" idx="5"/>
          </p:nvPr>
        </p:nvSpPr>
        <p:spPr/>
        <p:txBody>
          <a:bodyPr/>
          <a:lstStyle/>
          <a:p>
            <a:fld id="{0D27C624-B6D8-4BB0-90B0-3B732BB275D4}" type="slidenum">
              <a:rPr lang="en-US" smtClean="0"/>
              <a:t>6</a:t>
            </a:fld>
            <a:endParaRPr lang="en-US"/>
          </a:p>
        </p:txBody>
      </p:sp>
    </p:spTree>
    <p:extLst>
      <p:ext uri="{BB962C8B-B14F-4D97-AF65-F5344CB8AC3E}">
        <p14:creationId xmlns:p14="http://schemas.microsoft.com/office/powerpoint/2010/main" val="40621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slides we have talked about element specific information, now we will discuss the information we get from the same types of atoms, that is manifested as changes in </a:t>
            </a:r>
          </a:p>
          <a:p>
            <a:pPr marL="171450" indent="-171450">
              <a:buFont typeface="Arial" panose="020B0604020202020204" pitchFamily="34" charset="0"/>
              <a:buChar char="•"/>
            </a:pPr>
            <a:r>
              <a:rPr lang="en-US" dirty="0"/>
              <a:t>peak positions because the core binding depend on the chemical environment,</a:t>
            </a:r>
          </a:p>
          <a:p>
            <a:pPr marL="171450" indent="-171450">
              <a:buFont typeface="Arial" panose="020B0604020202020204" pitchFamily="34" charset="0"/>
              <a:buChar char="•"/>
            </a:pPr>
            <a:r>
              <a:rPr lang="en-US" dirty="0"/>
              <a:t>Band shapes due to the changes in the energy distribution of the electrons occupying the valence band.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concrete example of all this is the Al L2,3 emission in pure aluminum and Al2O3</a:t>
            </a:r>
          </a:p>
          <a:p>
            <a:pPr marL="0" indent="0">
              <a:buFont typeface="Arial" panose="020B0604020202020204" pitchFamily="34" charset="0"/>
              <a:buNone/>
            </a:pPr>
            <a:r>
              <a:rPr lang="en-US" dirty="0"/>
              <a:t>The essential modification of Al L2,3 spectrum are trivial, characterized by the emergence of a double peak for the oxide, the </a:t>
            </a:r>
            <a:r>
              <a:rPr lang="en-US" dirty="0" err="1"/>
              <a:t>dispearance</a:t>
            </a:r>
            <a:r>
              <a:rPr lang="en-US" dirty="0"/>
              <a:t> of the sharp edge for the oxide…</a:t>
            </a:r>
          </a:p>
          <a:p>
            <a:pPr marL="0" indent="0">
              <a:buFont typeface="Arial" panose="020B0604020202020204" pitchFamily="34" charset="0"/>
              <a:buNone/>
            </a:pPr>
            <a:r>
              <a:rPr lang="en-US" dirty="0"/>
              <a:t>Same is observed for the Si L2,3 emission.</a:t>
            </a:r>
          </a:p>
          <a:p>
            <a:pPr marL="0" indent="0">
              <a:buFont typeface="Arial" panose="020B0604020202020204" pitchFamily="34" charset="0"/>
              <a:buNone/>
            </a:pPr>
            <a:r>
              <a:rPr lang="en-US" dirty="0"/>
              <a:t>Another example this time extracted from the literature where </a:t>
            </a:r>
            <a:r>
              <a:rPr lang="en-US" dirty="0" err="1"/>
              <a:t>fischer</a:t>
            </a:r>
            <a:r>
              <a:rPr lang="en-US" dirty="0"/>
              <a:t> shows dependence on </a:t>
            </a:r>
            <a:r>
              <a:rPr lang="en-US" dirty="0" err="1"/>
              <a:t>cristaliine</a:t>
            </a:r>
            <a:r>
              <a:rPr lang="en-US" dirty="0"/>
              <a:t> structure with changes of the C K between graphite, diamond, lampblack…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EBB1C3-95C3-4D1B-808A-1F6E9740F8A8}" type="slidenum">
              <a:rPr lang="en-US" smtClean="0"/>
              <a:t>7</a:t>
            </a:fld>
            <a:endParaRPr lang="en-US"/>
          </a:p>
        </p:txBody>
      </p:sp>
    </p:spTree>
    <p:extLst>
      <p:ext uri="{BB962C8B-B14F-4D97-AF65-F5344CB8AC3E}">
        <p14:creationId xmlns:p14="http://schemas.microsoft.com/office/powerpoint/2010/main" val="41011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As we said in the beginning our goal is not just to detect the presence of these elements but also to be able to quantify them.</a:t>
            </a:r>
          </a:p>
          <a:p>
            <a:r>
              <a:rPr lang="en-US" sz="1200" b="0" kern="1200" dirty="0">
                <a:solidFill>
                  <a:schemeClr val="tx1"/>
                </a:solidFill>
                <a:effectLst/>
                <a:latin typeface="+mn-lt"/>
                <a:ea typeface="+mn-ea"/>
                <a:cs typeface="+mn-cs"/>
              </a:rPr>
              <a:t>The first example of quantification I will show here is the one of Al-Mg alloy,</a:t>
            </a:r>
          </a:p>
          <a:p>
            <a:r>
              <a:rPr lang="en-US" sz="1200" b="0" kern="1200" dirty="0">
                <a:solidFill>
                  <a:schemeClr val="tx1"/>
                </a:solidFill>
                <a:effectLst/>
                <a:latin typeface="+mn-lt"/>
                <a:ea typeface="+mn-ea"/>
                <a:cs typeface="+mn-cs"/>
              </a:rPr>
              <a:t>The spectrum obtained in the full range of the RZP is presented in the figure up left where we see the presence of the Al L2,3 band and Mg L2,3 band with also small O K peaks from the surface contamination.</a:t>
            </a:r>
          </a:p>
          <a:p>
            <a:r>
              <a:rPr lang="en-US" sz="1200" b="0" kern="1200" dirty="0">
                <a:solidFill>
                  <a:schemeClr val="tx1"/>
                </a:solidFill>
                <a:effectLst/>
                <a:latin typeface="+mn-lt"/>
                <a:ea typeface="+mn-ea"/>
                <a:cs typeface="+mn-cs"/>
              </a:rPr>
              <a:t>To perform the quantification we extract those emission bands in addition to the ones from the standards which are pure Mg and pure Al.</a:t>
            </a:r>
          </a:p>
          <a:p>
            <a:r>
              <a:rPr lang="en-US" sz="1200" b="0" kern="1200" dirty="0">
                <a:solidFill>
                  <a:schemeClr val="tx1"/>
                </a:solidFill>
                <a:effectLst/>
                <a:latin typeface="+mn-lt"/>
                <a:ea typeface="+mn-ea"/>
                <a:cs typeface="+mn-cs"/>
              </a:rPr>
              <a:t>And then using the PAP correction model we have obtained the results in the table using different mass absorption coefficients.</a:t>
            </a:r>
          </a:p>
          <a:p>
            <a:r>
              <a:rPr lang="en-US" sz="1200" b="0" kern="1200" dirty="0">
                <a:solidFill>
                  <a:schemeClr val="tx1"/>
                </a:solidFill>
                <a:effectLst/>
                <a:latin typeface="+mn-lt"/>
                <a:ea typeface="+mn-ea"/>
                <a:cs typeface="+mn-cs"/>
              </a:rPr>
              <a:t>This results were compared to the quantifications obtained from the standard crystal/multilayer spectrometer. With the relative errors presented in the table on the right.</a:t>
            </a:r>
          </a:p>
          <a:p>
            <a:r>
              <a:rPr lang="en-US" sz="1200" b="0" kern="1200" dirty="0">
                <a:solidFill>
                  <a:schemeClr val="tx1"/>
                </a:solidFill>
                <a:effectLst/>
                <a:latin typeface="+mn-lt"/>
                <a:ea typeface="+mn-ea"/>
                <a:cs typeface="+mn-cs"/>
              </a:rPr>
              <a:t>The results are quite promising for an initial test with relative errors of about 11% to 26.6% depending on the element analyzed and method used for intensity.</a:t>
            </a:r>
          </a:p>
          <a:p>
            <a:r>
              <a:rPr lang="en-US" sz="1200" b="0" kern="1200" dirty="0">
                <a:solidFill>
                  <a:schemeClr val="tx1"/>
                </a:solidFill>
                <a:effectLst/>
                <a:latin typeface="+mn-lt"/>
                <a:ea typeface="+mn-ea"/>
                <a:cs typeface="+mn-cs"/>
              </a:rPr>
              <a:t>The difference can be due to several factors including the uncertainties on the fundamental parameters such as the MAC that are not well known in the ultra soft x-ray range, the presence of contaminations, quality of standards (</a:t>
            </a:r>
            <a:r>
              <a:rPr lang="en-US" sz="1200" b="0" kern="1200" dirty="0" err="1">
                <a:solidFill>
                  <a:schemeClr val="tx1"/>
                </a:solidFill>
                <a:effectLst/>
                <a:latin typeface="+mn-lt"/>
                <a:ea typeface="+mn-ea"/>
                <a:cs typeface="+mn-cs"/>
              </a:rPr>
              <a:t>lilke</a:t>
            </a:r>
            <a:r>
              <a:rPr lang="en-US" sz="1200" b="0" kern="1200" dirty="0">
                <a:solidFill>
                  <a:schemeClr val="tx1"/>
                </a:solidFill>
                <a:effectLst/>
                <a:latin typeface="+mn-lt"/>
                <a:ea typeface="+mn-ea"/>
                <a:cs typeface="+mn-cs"/>
              </a:rPr>
              <a:t> the one of pure Mg that wasn’t that good from what I remember..)</a:t>
            </a:r>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27C624-B6D8-4BB0-90B0-3B732BB275D4}" type="slidenum">
              <a:rPr lang="en-US" smtClean="0"/>
              <a:t>8</a:t>
            </a:fld>
            <a:endParaRPr lang="en-US"/>
          </a:p>
        </p:txBody>
      </p:sp>
    </p:spTree>
    <p:extLst>
      <p:ext uri="{BB962C8B-B14F-4D97-AF65-F5344CB8AC3E}">
        <p14:creationId xmlns:p14="http://schemas.microsoft.com/office/powerpoint/2010/main" val="71555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second example of the quantification I will present the one of Al-Si alloy where we have analyzed a 150 nm thick film of Al-Si deposited on a Si substrate.</a:t>
            </a:r>
          </a:p>
          <a:p>
            <a:r>
              <a:rPr lang="en-US" sz="1200" b="0" kern="1200" dirty="0">
                <a:solidFill>
                  <a:schemeClr val="tx1"/>
                </a:solidFill>
                <a:effectLst/>
                <a:latin typeface="+mn-lt"/>
                <a:ea typeface="+mn-ea"/>
                <a:cs typeface="+mn-cs"/>
              </a:rPr>
              <a:t>Before analyzing this sample we have to make sure we do not excite the substrate and for that we made a Monte </a:t>
            </a:r>
            <a:r>
              <a:rPr lang="en-US" sz="1200" b="0" kern="1200" dirty="0" err="1">
                <a:solidFill>
                  <a:schemeClr val="tx1"/>
                </a:solidFill>
                <a:effectLst/>
                <a:latin typeface="+mn-lt"/>
                <a:ea typeface="+mn-ea"/>
                <a:cs typeface="+mn-cs"/>
              </a:rPr>
              <a:t>carlo</a:t>
            </a:r>
            <a:r>
              <a:rPr lang="en-US" sz="1200" b="0" kern="1200" dirty="0">
                <a:solidFill>
                  <a:schemeClr val="tx1"/>
                </a:solidFill>
                <a:effectLst/>
                <a:latin typeface="+mn-lt"/>
                <a:ea typeface="+mn-ea"/>
                <a:cs typeface="+mn-cs"/>
              </a:rPr>
              <a:t> simulation of the depth distribution function for the Al L2,3 and Si L2,3 emissions with 3kV acceleration voltage. and from the simulation we can see that with a 3kV we are safe and we do not excite the substrate. </a:t>
            </a:r>
          </a:p>
          <a:p>
            <a:r>
              <a:rPr lang="en-US" sz="1200" b="0" kern="1200" dirty="0">
                <a:solidFill>
                  <a:schemeClr val="tx1"/>
                </a:solidFill>
                <a:effectLst/>
                <a:latin typeface="+mn-lt"/>
                <a:ea typeface="+mn-ea"/>
                <a:cs typeface="+mn-cs"/>
              </a:rPr>
              <a:t>The spectrum obtained with the RZP is presented on the left. You can see that the Si L2,3 is quite low which will affect the precision of the quantification. </a:t>
            </a:r>
          </a:p>
          <a:p>
            <a:r>
              <a:rPr lang="en-US" sz="1200" b="0" kern="1200" dirty="0">
                <a:solidFill>
                  <a:schemeClr val="tx1"/>
                </a:solidFill>
                <a:effectLst/>
                <a:latin typeface="+mn-lt"/>
                <a:ea typeface="+mn-ea"/>
                <a:cs typeface="+mn-cs"/>
              </a:rPr>
              <a:t>The obtained concentrations are presented in the table on the right.</a:t>
            </a:r>
          </a:p>
        </p:txBody>
      </p:sp>
      <p:sp>
        <p:nvSpPr>
          <p:cNvPr id="4" name="Slide Number Placeholder 3"/>
          <p:cNvSpPr>
            <a:spLocks noGrp="1"/>
          </p:cNvSpPr>
          <p:nvPr>
            <p:ph type="sldNum" sz="quarter" idx="5"/>
          </p:nvPr>
        </p:nvSpPr>
        <p:spPr/>
        <p:txBody>
          <a:bodyPr/>
          <a:lstStyle/>
          <a:p>
            <a:fld id="{0D27C624-B6D8-4BB0-90B0-3B732BB275D4}" type="slidenum">
              <a:rPr lang="en-US" smtClean="0"/>
              <a:t>9</a:t>
            </a:fld>
            <a:endParaRPr lang="en-US"/>
          </a:p>
        </p:txBody>
      </p:sp>
    </p:spTree>
    <p:extLst>
      <p:ext uri="{BB962C8B-B14F-4D97-AF65-F5344CB8AC3E}">
        <p14:creationId xmlns:p14="http://schemas.microsoft.com/office/powerpoint/2010/main" val="239167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640F-028B-4928-8301-F527B559D5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B9E801-EE72-4F92-BCA9-030306CD0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CF8254-B175-45C9-80F4-8E691ABFBDB1}"/>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7F62064C-2390-4C99-8306-CFBF2FF72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B90F9-A738-4F07-AEDF-5379115D2BF7}"/>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243109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CB87-DA65-41CA-9288-B35B75A55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EB7587-3C55-405E-97DD-62ECD25B0B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2EFB8-4CD1-4B83-9ADA-946E75612E43}"/>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F237161B-D299-4AEB-98C4-D0C2D17D0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47D05-3CA1-42B0-B4F8-FAC38138C3C9}"/>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266064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4364A-066C-41DB-B391-CBA52A09F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FB10D9-F221-4EB2-A9CF-497287EC62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4E4DE-CC37-4B57-B511-02342D05A7AF}"/>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3F6A7A50-261E-4B21-93CE-5D5FD725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3E904-6864-4614-93C0-06712B908AD8}"/>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382037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08FA-DA2B-4DE5-AD91-3F1EEA9BD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1832F-3E91-4CF5-851A-1C838C63A2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C1793-FC14-4D54-AE8C-F460FD1BE65E}"/>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2E17B1A4-3686-46E6-AC01-D9A618D27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7651D-EBED-4BB3-9D28-6DAD0BE47E13}"/>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346541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56C3-B021-4718-B162-182AC9A8B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6A3E44-222D-4070-AC4A-A006F8CB2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985636-308E-4059-8BB0-45B6E943CBB1}"/>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6D751F9D-35CC-4AE1-B99E-4FF09301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38A86-3454-4331-85A5-0338A4F38DC6}"/>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94007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8F2A-4C3B-470E-8E09-D94603AFC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4847F-DA26-497B-AED9-3CB4DFBF61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74118F-52C2-4FE2-98A9-57B272D404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7917CC-A03D-4A47-AFFF-E681F4D9A3D6}"/>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6" name="Footer Placeholder 5">
            <a:extLst>
              <a:ext uri="{FF2B5EF4-FFF2-40B4-BE49-F238E27FC236}">
                <a16:creationId xmlns:a16="http://schemas.microsoft.com/office/drawing/2014/main" id="{66C67F77-6A66-4C42-9753-1AF105FE9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FD4BD-240F-4740-8CBE-5D980B517408}"/>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10055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853F-4C7A-44E1-9388-7F2FB2F61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5CBCC-9453-4B9B-8F16-66312563E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5EBFC0-2E32-4B30-928B-6353C1B488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65FE0-35C5-4412-8A47-44664FBEA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D57B4-147D-43B1-AE1C-A3B2CDD7DE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51396A-AEAD-41E9-8791-46C84462BAE1}"/>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8" name="Footer Placeholder 7">
            <a:extLst>
              <a:ext uri="{FF2B5EF4-FFF2-40B4-BE49-F238E27FC236}">
                <a16:creationId xmlns:a16="http://schemas.microsoft.com/office/drawing/2014/main" id="{DD5BB8B5-D971-4E21-ACC7-A710C32D0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E6035-C7D8-4AAC-B1A5-0B6F826C2FF9}"/>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32514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9A5A-4F30-4E6C-9853-6C6460ADF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EE0BAC-B85E-4ACA-A591-0AB0FC34790F}"/>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4" name="Footer Placeholder 3">
            <a:extLst>
              <a:ext uri="{FF2B5EF4-FFF2-40B4-BE49-F238E27FC236}">
                <a16:creationId xmlns:a16="http://schemas.microsoft.com/office/drawing/2014/main" id="{1CCDC6FD-0B7D-42A6-AEA2-B05CCCBE56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C02FF-EF11-401F-A082-0375F6A999D2}"/>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417443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D4191-146F-4DCC-A934-D26F0B7388DA}"/>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3" name="Footer Placeholder 2">
            <a:extLst>
              <a:ext uri="{FF2B5EF4-FFF2-40B4-BE49-F238E27FC236}">
                <a16:creationId xmlns:a16="http://schemas.microsoft.com/office/drawing/2014/main" id="{207623F0-D111-4A6F-B98B-8D5C2382E3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4CB870-B50D-46EF-B12D-FD13ABBF02B0}"/>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12225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79AC-2820-4F5A-8DF9-6FE58256C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F64BB-CB1E-4259-9E53-7F2D28093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AB6F-9974-4307-8160-01BA0918F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6701-0DA8-48FB-B305-4431FE62214F}"/>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6" name="Footer Placeholder 5">
            <a:extLst>
              <a:ext uri="{FF2B5EF4-FFF2-40B4-BE49-F238E27FC236}">
                <a16:creationId xmlns:a16="http://schemas.microsoft.com/office/drawing/2014/main" id="{A5466E69-773F-4A24-AA79-2095EB7E8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DD2DE-4E09-4FBF-8D2B-A5DFA465172A}"/>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386609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05C3-29D8-4F49-9C93-2A98296CF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00FF9E-937D-4B27-A726-4D58C0DD8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F85BD2-5B24-4A9A-A000-848BA0F46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8D11F6-F320-475E-AE74-7FC543A036CE}"/>
              </a:ext>
            </a:extLst>
          </p:cNvPr>
          <p:cNvSpPr>
            <a:spLocks noGrp="1"/>
          </p:cNvSpPr>
          <p:nvPr>
            <p:ph type="dt" sz="half" idx="10"/>
          </p:nvPr>
        </p:nvSpPr>
        <p:spPr/>
        <p:txBody>
          <a:bodyPr/>
          <a:lstStyle/>
          <a:p>
            <a:fld id="{4C9EC032-1437-4696-9F30-A1E668E7253E}" type="datetimeFigureOut">
              <a:rPr lang="en-US" smtClean="0"/>
              <a:t>6/24/2024</a:t>
            </a:fld>
            <a:endParaRPr lang="en-US"/>
          </a:p>
        </p:txBody>
      </p:sp>
      <p:sp>
        <p:nvSpPr>
          <p:cNvPr id="6" name="Footer Placeholder 5">
            <a:extLst>
              <a:ext uri="{FF2B5EF4-FFF2-40B4-BE49-F238E27FC236}">
                <a16:creationId xmlns:a16="http://schemas.microsoft.com/office/drawing/2014/main" id="{D1246998-BD08-4F50-9B58-5E82CAC57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EA9C8-0887-4E8B-96C6-44DBDDE1A943}"/>
              </a:ext>
            </a:extLst>
          </p:cNvPr>
          <p:cNvSpPr>
            <a:spLocks noGrp="1"/>
          </p:cNvSpPr>
          <p:nvPr>
            <p:ph type="sldNum" sz="quarter" idx="12"/>
          </p:nvPr>
        </p:nvSpPr>
        <p:spPr/>
        <p:txBody>
          <a:bodyPr/>
          <a:lstStyle/>
          <a:p>
            <a:fld id="{8B9F0F34-D906-4623-8497-434AF4CDFD75}" type="slidenum">
              <a:rPr lang="en-US" smtClean="0"/>
              <a:t>‹#›</a:t>
            </a:fld>
            <a:endParaRPr lang="en-US"/>
          </a:p>
        </p:txBody>
      </p:sp>
    </p:spTree>
    <p:extLst>
      <p:ext uri="{BB962C8B-B14F-4D97-AF65-F5344CB8AC3E}">
        <p14:creationId xmlns:p14="http://schemas.microsoft.com/office/powerpoint/2010/main" val="140798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FD2AE-EA8E-444E-A88E-970DA7F7E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D7BFD-6DC5-4BFE-BE8B-4B96B867C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F99E0-61EC-440B-BFA7-F09BF1C7E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EC032-1437-4696-9F30-A1E668E7253E}" type="datetimeFigureOut">
              <a:rPr lang="en-US" smtClean="0"/>
              <a:t>6/24/2024</a:t>
            </a:fld>
            <a:endParaRPr lang="en-US"/>
          </a:p>
        </p:txBody>
      </p:sp>
      <p:sp>
        <p:nvSpPr>
          <p:cNvPr id="5" name="Footer Placeholder 4">
            <a:extLst>
              <a:ext uri="{FF2B5EF4-FFF2-40B4-BE49-F238E27FC236}">
                <a16:creationId xmlns:a16="http://schemas.microsoft.com/office/drawing/2014/main" id="{C29B6B80-1EAA-464E-A071-4C1DF66BA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C34092-ECF5-442F-8701-BDF9145E4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F0F34-D906-4623-8497-434AF4CDFD75}" type="slidenum">
              <a:rPr lang="en-US" smtClean="0"/>
              <a:t>‹#›</a:t>
            </a:fld>
            <a:endParaRPr lang="en-US"/>
          </a:p>
        </p:txBody>
      </p:sp>
    </p:spTree>
    <p:extLst>
      <p:ext uri="{BB962C8B-B14F-4D97-AF65-F5344CB8AC3E}">
        <p14:creationId xmlns:p14="http://schemas.microsoft.com/office/powerpoint/2010/main" val="128799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hdphoto" Target="../media/hdphoto1.wdp"/><Relationship Id="rId5" Type="http://schemas.microsoft.com/office/2017/06/relationships/model3d" Target="../media/model3d1.glb"/><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i.org/10.1039/D4CP00500G" TargetMode="Externa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microsoft.com/office/2017/06/relationships/model3d" Target="../media/model3d1.glb"/><Relationship Id="rId7" Type="http://schemas.openxmlformats.org/officeDocument/2006/relationships/image" Target="../media/image5.svg"/><Relationship Id="rId12"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6.png"/><Relationship Id="rId10" Type="http://schemas.openxmlformats.org/officeDocument/2006/relationships/image" Target="../media/image39.svg"/><Relationship Id="rId4" Type="http://schemas.openxmlformats.org/officeDocument/2006/relationships/image" Target="../media/image36.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doi.org/10.1002/xrs.342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doi.org/10.1002/xrs.332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oleObject1.bin"/><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E28A-888E-4DAE-9CD7-4406501D8E9D}"/>
              </a:ext>
            </a:extLst>
          </p:cNvPr>
          <p:cNvSpPr>
            <a:spLocks noGrp="1"/>
          </p:cNvSpPr>
          <p:nvPr>
            <p:ph type="ctrTitle"/>
          </p:nvPr>
        </p:nvSpPr>
        <p:spPr>
          <a:xfrm>
            <a:off x="581322" y="1828521"/>
            <a:ext cx="10998679" cy="2096497"/>
          </a:xfrm>
        </p:spPr>
        <p:txBody>
          <a:bodyPr>
            <a:noAutofit/>
          </a:bodyPr>
          <a:lstStyle/>
          <a:p>
            <a:pPr>
              <a:lnSpc>
                <a:spcPct val="100000"/>
              </a:lnSpc>
            </a:pPr>
            <a:r>
              <a:rPr lang="en-US" sz="3600" b="1" dirty="0">
                <a:latin typeface="SF UI  Text" panose="00000500000000000000" pitchFamily="50" charset="0"/>
                <a:cs typeface="SF UI  Text" panose="00000500000000000000" pitchFamily="50" charset="0"/>
              </a:rPr>
              <a:t>High-resolution</a:t>
            </a:r>
            <a:r>
              <a:rPr lang="en-US" sz="3600" dirty="0">
                <a:latin typeface="SF UI  Text" panose="00000500000000000000" pitchFamily="50" charset="0"/>
                <a:cs typeface="SF UI  Text" panose="00000500000000000000" pitchFamily="50" charset="0"/>
              </a:rPr>
              <a:t> x-ray emission </a:t>
            </a:r>
            <a:r>
              <a:rPr lang="en-US" sz="3600" b="1" dirty="0">
                <a:latin typeface="SF UI  Text" panose="00000500000000000000" pitchFamily="50" charset="0"/>
                <a:cs typeface="SF UI  Text" panose="00000500000000000000" pitchFamily="50" charset="0"/>
              </a:rPr>
              <a:t>spectrometry</a:t>
            </a:r>
            <a:r>
              <a:rPr lang="en-US" sz="3600" dirty="0">
                <a:latin typeface="SF UI  Text" panose="00000500000000000000" pitchFamily="50" charset="0"/>
                <a:cs typeface="SF UI  Text" panose="00000500000000000000" pitchFamily="50" charset="0"/>
              </a:rPr>
              <a:t> </a:t>
            </a:r>
            <a:br>
              <a:rPr lang="en-US" sz="3600" dirty="0">
                <a:latin typeface="SF UI  Text" panose="00000500000000000000" pitchFamily="50" charset="0"/>
                <a:cs typeface="SF UI  Text" panose="00000500000000000000" pitchFamily="50" charset="0"/>
              </a:rPr>
            </a:br>
            <a:r>
              <a:rPr lang="en-US" sz="3600" dirty="0">
                <a:latin typeface="SF UI  Text" panose="00000500000000000000" pitchFamily="50" charset="0"/>
                <a:cs typeface="SF UI  Text" panose="00000500000000000000" pitchFamily="50" charset="0"/>
              </a:rPr>
              <a:t>and </a:t>
            </a:r>
            <a:r>
              <a:rPr lang="en-US" sz="3600" b="1" dirty="0">
                <a:latin typeface="SF UI  Text" panose="00000500000000000000" pitchFamily="50" charset="0"/>
                <a:cs typeface="SF UI  Text" panose="00000500000000000000" pitchFamily="50" charset="0"/>
              </a:rPr>
              <a:t>quantification </a:t>
            </a:r>
            <a:r>
              <a:rPr lang="en-US" sz="3600" dirty="0">
                <a:latin typeface="SF UI  Text" panose="00000500000000000000" pitchFamily="50" charset="0"/>
                <a:cs typeface="SF UI  Text" panose="00000500000000000000" pitchFamily="50" charset="0"/>
              </a:rPr>
              <a:t>in the</a:t>
            </a:r>
            <a:r>
              <a:rPr lang="en-US" sz="3600" b="1" dirty="0">
                <a:latin typeface="SF UI  Text" panose="00000500000000000000" pitchFamily="50" charset="0"/>
                <a:cs typeface="SF UI  Text" panose="00000500000000000000" pitchFamily="50" charset="0"/>
              </a:rPr>
              <a:t> Li K spectral range</a:t>
            </a:r>
            <a:r>
              <a:rPr lang="en-US" sz="3600" dirty="0">
                <a:latin typeface="SF UI  Text" panose="00000500000000000000" pitchFamily="50" charset="0"/>
                <a:cs typeface="SF UI  Text" panose="00000500000000000000" pitchFamily="50" charset="0"/>
              </a:rPr>
              <a:t> </a:t>
            </a:r>
            <a:br>
              <a:rPr lang="en-US" sz="3600" dirty="0">
                <a:latin typeface="SF UI  Text" panose="00000500000000000000" pitchFamily="50" charset="0"/>
                <a:cs typeface="SF UI  Text" panose="00000500000000000000" pitchFamily="50" charset="0"/>
              </a:rPr>
            </a:br>
            <a:r>
              <a:rPr lang="en-US" sz="3600" dirty="0">
                <a:latin typeface="SF UI  Text" panose="00000500000000000000" pitchFamily="50" charset="0"/>
                <a:cs typeface="SF UI  Text" panose="00000500000000000000" pitchFamily="50" charset="0"/>
              </a:rPr>
              <a:t>with a </a:t>
            </a:r>
            <a:r>
              <a:rPr lang="en-US" sz="3600" b="1" dirty="0">
                <a:latin typeface="SF UI  Text" panose="00000500000000000000" pitchFamily="50" charset="0"/>
                <a:cs typeface="SF UI  Text" panose="00000500000000000000" pitchFamily="50" charset="0"/>
              </a:rPr>
              <a:t>reflection zone plate</a:t>
            </a:r>
            <a:r>
              <a:rPr lang="en-US" sz="3600" dirty="0">
                <a:latin typeface="SF UI  Text" panose="00000500000000000000" pitchFamily="50" charset="0"/>
                <a:cs typeface="SF UI  Text" panose="00000500000000000000" pitchFamily="50" charset="0"/>
              </a:rPr>
              <a:t> spectrometer</a:t>
            </a:r>
          </a:p>
        </p:txBody>
      </p:sp>
      <p:pic>
        <p:nvPicPr>
          <p:cNvPr id="6" name="Picture 5" descr="Laboratoire de Chimie Physique - Matière et Rayonnement">
            <a:extLst>
              <a:ext uri="{FF2B5EF4-FFF2-40B4-BE49-F238E27FC236}">
                <a16:creationId xmlns:a16="http://schemas.microsoft.com/office/drawing/2014/main" id="{3F448C9A-A177-4C8B-BD71-90544F0F4247}"/>
              </a:ext>
            </a:extLst>
          </p:cNvPr>
          <p:cNvPicPr>
            <a:picLocks noChangeAspect="1" noChangeArrowheads="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376100" y="237421"/>
            <a:ext cx="1772626" cy="716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0B164D1-75DA-4BB0-811B-6A924C6E69D4}"/>
              </a:ext>
            </a:extLst>
          </p:cNvPr>
          <p:cNvPicPr/>
          <p:nvPr/>
        </p:nvPicPr>
        <p:blipFill>
          <a:blip r:embed="rId4">
            <a:duotone>
              <a:prstClr val="black"/>
              <a:srgbClr val="7030A0">
                <a:tint val="45000"/>
                <a:satMod val="400000"/>
              </a:srgbClr>
            </a:duotone>
          </a:blip>
          <a:stretch/>
        </p:blipFill>
        <p:spPr>
          <a:xfrm>
            <a:off x="2419806" y="237421"/>
            <a:ext cx="755346" cy="755346"/>
          </a:xfrm>
          <a:prstGeom prst="rect">
            <a:avLst/>
          </a:prstGeom>
          <a:ln w="0">
            <a:noFill/>
          </a:ln>
        </p:spPr>
      </p:pic>
      <mc:AlternateContent xmlns:mc="http://schemas.openxmlformats.org/markup-compatibility/2006" xmlns:am3d="http://schemas.microsoft.com/office/drawing/2017/model3d">
        <mc:Choice Requires="am3d">
          <p:graphicFrame>
            <p:nvGraphicFramePr>
              <p:cNvPr id="11" name="Modèle 3D 8">
                <a:extLst>
                  <a:ext uri="{FF2B5EF4-FFF2-40B4-BE49-F238E27FC236}">
                    <a16:creationId xmlns:a16="http://schemas.microsoft.com/office/drawing/2014/main" id="{AEDAFA40-CE67-4941-8853-2659836AFAA9}"/>
                  </a:ext>
                </a:extLst>
              </p:cNvPr>
              <p:cNvGraphicFramePr>
                <a:graphicFrameLocks noChangeAspect="1"/>
              </p:cNvGraphicFramePr>
              <p:nvPr>
                <p:extLst>
                  <p:ext uri="{D42A27DB-BD31-4B8C-83A1-F6EECF244321}">
                    <p14:modId xmlns:p14="http://schemas.microsoft.com/office/powerpoint/2010/main" val="3781127073"/>
                  </p:ext>
                </p:extLst>
              </p:nvPr>
            </p:nvGraphicFramePr>
            <p:xfrm rot="20996427">
              <a:off x="-1207436" y="1737467"/>
              <a:ext cx="5749343" cy="8267385"/>
            </p:xfrm>
            <a:graphic>
              <a:graphicData uri="http://schemas.microsoft.com/office/drawing/2017/model3d">
                <am3d:model3d r:embed="rId5">
                  <am3d:spPr>
                    <a:xfrm rot="20996427">
                      <a:off x="0" y="0"/>
                      <a:ext cx="5749343" cy="8267385"/>
                    </a:xfrm>
                    <a:prstGeom prst="rect">
                      <a:avLst/>
                    </a:prstGeom>
                  </am3d:spPr>
                  <am3d:camera>
                    <am3d:pos x="0" y="0" z="59979038"/>
                    <am3d:up dx="0" dy="36000000" dz="0"/>
                    <am3d:lookAt x="0" y="0" z="0"/>
                    <am3d:perspective fov="2700000"/>
                  </am3d:camera>
                  <am3d:trans>
                    <am3d:meterPerModelUnit n="308941" d="1000000"/>
                    <am3d:preTrans dx="12567" dy="-495342" dz="-5860387"/>
                    <am3d:scale>
                      <am3d:sx n="1000000" d="1000000"/>
                      <am3d:sy n="1000000" d="1000000"/>
                      <am3d:sz n="1000000" d="1000000"/>
                    </am3d:scale>
                    <am3d:rot ax="-8349120" ay="-2671939" az="8926081"/>
                    <am3d:postTrans dx="0" dy="0" dz="0"/>
                  </am3d:trans>
                  <am3d:raster rName="Office3DRenderer" rVer="16.0.8326">
                    <am3d:blip r:embed="rId6"/>
                  </am3d:raster>
                  <am3d:objViewport viewportSz="102104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11" name="Modèle 3D 8">
                <a:extLst>
                  <a:ext uri="{FF2B5EF4-FFF2-40B4-BE49-F238E27FC236}">
                    <a16:creationId xmlns:a16="http://schemas.microsoft.com/office/drawing/2014/main" id="{AEDAFA40-CE67-4941-8853-2659836AFAA9}"/>
                  </a:ext>
                </a:extLst>
              </p:cNvPr>
              <p:cNvPicPr>
                <a:picLocks noGrp="1" noRot="1" noChangeAspect="1" noMove="1" noResize="1" noEditPoints="1" noAdjustHandles="1" noChangeArrowheads="1" noChangeShapeType="1" noCrop="1"/>
              </p:cNvPicPr>
              <p:nvPr/>
            </p:nvPicPr>
            <p:blipFill>
              <a:blip r:embed="rId7"/>
              <a:stretch>
                <a:fillRect/>
              </a:stretch>
            </p:blipFill>
            <p:spPr>
              <a:xfrm rot="20996427">
                <a:off x="-1207436" y="1737467"/>
                <a:ext cx="5749343" cy="8267385"/>
              </a:xfrm>
              <a:prstGeom prst="rect">
                <a:avLst/>
              </a:prstGeom>
            </p:spPr>
          </p:pic>
        </mc:Fallback>
      </mc:AlternateContent>
      <p:pic>
        <p:nvPicPr>
          <p:cNvPr id="8" name="Graphique 9">
            <a:extLst>
              <a:ext uri="{FF2B5EF4-FFF2-40B4-BE49-F238E27FC236}">
                <a16:creationId xmlns:a16="http://schemas.microsoft.com/office/drawing/2014/main" id="{0C03B86A-A370-4B2D-9A0D-EEE888B521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15337" y="-52461"/>
            <a:ext cx="2262172" cy="1045228"/>
          </a:xfrm>
          <a:prstGeom prst="rect">
            <a:avLst/>
          </a:prstGeom>
        </p:spPr>
      </p:pic>
      <p:pic>
        <p:nvPicPr>
          <p:cNvPr id="12" name="Picture 2" descr="Laboratoire de Chimie Physique - Matière et Rayonnement">
            <a:extLst>
              <a:ext uri="{FF2B5EF4-FFF2-40B4-BE49-F238E27FC236}">
                <a16:creationId xmlns:a16="http://schemas.microsoft.com/office/drawing/2014/main" id="{8519169E-4431-45AA-8B2E-02B877EBD13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88911" y="172572"/>
            <a:ext cx="819090" cy="8928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E4C4199-AF5E-422E-B004-48C75674E477}"/>
              </a:ext>
            </a:extLst>
          </p:cNvPr>
          <p:cNvSpPr>
            <a:spLocks noGrp="1"/>
          </p:cNvSpPr>
          <p:nvPr>
            <p:ph type="sldNum" sz="quarter" idx="12"/>
          </p:nvPr>
        </p:nvSpPr>
        <p:spPr/>
        <p:txBody>
          <a:bodyPr/>
          <a:lstStyle/>
          <a:p>
            <a:fld id="{23119E90-1CFF-413A-93C6-AFD0F9085275}" type="slidenum">
              <a:rPr lang="en-US" smtClean="0"/>
              <a:t>1</a:t>
            </a:fld>
            <a:endParaRPr lang="en-US" dirty="0"/>
          </a:p>
        </p:txBody>
      </p:sp>
      <p:sp>
        <p:nvSpPr>
          <p:cNvPr id="9" name="Rectangle 8">
            <a:extLst>
              <a:ext uri="{FF2B5EF4-FFF2-40B4-BE49-F238E27FC236}">
                <a16:creationId xmlns:a16="http://schemas.microsoft.com/office/drawing/2014/main" id="{BA127B8D-D220-4288-BB6B-504C104ADDF5}"/>
              </a:ext>
            </a:extLst>
          </p:cNvPr>
          <p:cNvSpPr/>
          <p:nvPr/>
        </p:nvSpPr>
        <p:spPr>
          <a:xfrm>
            <a:off x="4025323" y="4863638"/>
            <a:ext cx="4110678" cy="1692771"/>
          </a:xfrm>
          <a:prstGeom prst="rect">
            <a:avLst/>
          </a:prstGeom>
        </p:spPr>
        <p:txBody>
          <a:bodyPr wrap="square">
            <a:spAutoFit/>
          </a:bodyPr>
          <a:lstStyle/>
          <a:p>
            <a:pPr algn="ctr"/>
            <a:r>
              <a:rPr lang="en-US" sz="2400" dirty="0">
                <a:latin typeface="SF UI  Text" panose="00000500000000000000" pitchFamily="50" charset="0"/>
                <a:cs typeface="SF UI  Text" panose="00000500000000000000" pitchFamily="50" charset="0"/>
              </a:rPr>
              <a:t>Khalil </a:t>
            </a:r>
            <a:r>
              <a:rPr lang="en-US" sz="2400" b="1" dirty="0">
                <a:latin typeface="SF UI  Text" panose="00000500000000000000" pitchFamily="50" charset="0"/>
                <a:cs typeface="SF UI  Text" panose="00000500000000000000" pitchFamily="50" charset="0"/>
              </a:rPr>
              <a:t>HASSEBI</a:t>
            </a:r>
          </a:p>
          <a:p>
            <a:pPr algn="ctr"/>
            <a:r>
              <a:rPr lang="fr-FR" sz="2000" i="1" dirty="0">
                <a:latin typeface="+mj-lt"/>
                <a:cs typeface="SF UI  Text" panose="00000500000000000000" pitchFamily="50" charset="0"/>
              </a:rPr>
              <a:t>Laboratoire de Chimie Physique-Matière et Rayonnement (LCPMR)</a:t>
            </a:r>
          </a:p>
          <a:p>
            <a:pPr algn="ctr"/>
            <a:r>
              <a:rPr lang="en-US" sz="2000" b="1" dirty="0">
                <a:latin typeface="+mj-lt"/>
                <a:cs typeface="SF UI  Text" panose="00000500000000000000" pitchFamily="50" charset="0"/>
              </a:rPr>
              <a:t>Sorbonne University</a:t>
            </a:r>
          </a:p>
          <a:p>
            <a:pPr algn="ctr"/>
            <a:r>
              <a:rPr lang="en-US" sz="2000" i="1" dirty="0">
                <a:latin typeface="+mj-lt"/>
                <a:cs typeface="SF UI  Text" panose="00000500000000000000" pitchFamily="50" charset="0"/>
              </a:rPr>
              <a:t>Paris, France</a:t>
            </a:r>
            <a:endParaRPr lang="en-US" i="1" dirty="0">
              <a:latin typeface="+mj-lt"/>
              <a:cs typeface="SF UI  Text" panose="00000500000000000000" pitchFamily="50" charset="0"/>
            </a:endParaRPr>
          </a:p>
        </p:txBody>
      </p:sp>
      <p:pic>
        <p:nvPicPr>
          <p:cNvPr id="5" name="Picture 4">
            <a:extLst>
              <a:ext uri="{FF2B5EF4-FFF2-40B4-BE49-F238E27FC236}">
                <a16:creationId xmlns:a16="http://schemas.microsoft.com/office/drawing/2014/main" id="{BF3BBC85-A3CA-4685-AE13-143CF22F2CF7}"/>
              </a:ext>
            </a:extLst>
          </p:cNvPr>
          <p:cNvPicPr>
            <a:picLocks noChangeAspect="1"/>
          </p:cNvPicPr>
          <p:nvPr/>
        </p:nvPicPr>
        <p:blipFill>
          <a:blip r:embed="rId12">
            <a:duotone>
              <a:prstClr val="black"/>
              <a:srgbClr val="DB85B8">
                <a:tint val="45000"/>
                <a:satMod val="400000"/>
              </a:srgbClr>
            </a:duotone>
            <a:extLst>
              <a:ext uri="{28A0092B-C50C-407E-A947-70E740481C1C}">
                <a14:useLocalDpi xmlns:a14="http://schemas.microsoft.com/office/drawing/2010/main" val="0"/>
              </a:ext>
            </a:extLst>
          </a:blip>
          <a:stretch>
            <a:fillRect/>
          </a:stretch>
        </p:blipFill>
        <p:spPr>
          <a:xfrm>
            <a:off x="3446232" y="172572"/>
            <a:ext cx="1519712" cy="740372"/>
          </a:xfrm>
          <a:prstGeom prst="rect">
            <a:avLst/>
          </a:prstGeom>
        </p:spPr>
      </p:pic>
      <p:sp>
        <p:nvSpPr>
          <p:cNvPr id="13" name="Rectangle 12">
            <a:extLst>
              <a:ext uri="{FF2B5EF4-FFF2-40B4-BE49-F238E27FC236}">
                <a16:creationId xmlns:a16="http://schemas.microsoft.com/office/drawing/2014/main" id="{30A4BDBF-716C-4510-B3CE-562FE5980787}"/>
              </a:ext>
            </a:extLst>
          </p:cNvPr>
          <p:cNvSpPr/>
          <p:nvPr/>
        </p:nvSpPr>
        <p:spPr>
          <a:xfrm>
            <a:off x="8730423" y="4874816"/>
            <a:ext cx="2952509" cy="1846659"/>
          </a:xfrm>
          <a:prstGeom prst="rect">
            <a:avLst/>
          </a:prstGeom>
        </p:spPr>
        <p:txBody>
          <a:bodyPr wrap="square">
            <a:spAutoFit/>
          </a:bodyPr>
          <a:lstStyle/>
          <a:p>
            <a:pPr algn="ctr">
              <a:lnSpc>
                <a:spcPct val="150000"/>
              </a:lnSpc>
            </a:pPr>
            <a:r>
              <a:rPr lang="en-US" sz="1600" i="1" dirty="0">
                <a:cs typeface="SF UI  Text" panose="00000500000000000000" pitchFamily="50" charset="0"/>
              </a:rPr>
              <a:t>Under the supervision of:</a:t>
            </a:r>
            <a:endParaRPr lang="en-US" sz="1600" dirty="0">
              <a:latin typeface="SF UI  Text" panose="00000500000000000000" pitchFamily="50" charset="0"/>
              <a:cs typeface="SF UI  Text" panose="00000500000000000000" pitchFamily="50" charset="0"/>
            </a:endParaRPr>
          </a:p>
          <a:p>
            <a:pPr algn="ctr">
              <a:lnSpc>
                <a:spcPct val="150000"/>
              </a:lnSpc>
            </a:pPr>
            <a:r>
              <a:rPr lang="en-US" sz="1600" dirty="0">
                <a:latin typeface="SF UI  Text" panose="00000500000000000000" pitchFamily="50" charset="0"/>
                <a:cs typeface="SF UI  Text" panose="00000500000000000000" pitchFamily="50" charset="0"/>
              </a:rPr>
              <a:t>Dr. Philippe </a:t>
            </a:r>
            <a:r>
              <a:rPr lang="en-US" sz="1600" b="1" dirty="0">
                <a:latin typeface="SF UI  Text" panose="00000500000000000000" pitchFamily="50" charset="0"/>
                <a:cs typeface="SF UI  Text" panose="00000500000000000000" pitchFamily="50" charset="0"/>
              </a:rPr>
              <a:t>JONNARD</a:t>
            </a:r>
          </a:p>
          <a:p>
            <a:pPr algn="ctr"/>
            <a:r>
              <a:rPr lang="en-US" sz="1600" dirty="0">
                <a:latin typeface="SF UI  Text" panose="00000500000000000000" pitchFamily="50" charset="0"/>
                <a:cs typeface="SF UI  Text" panose="00000500000000000000" pitchFamily="50" charset="0"/>
              </a:rPr>
              <a:t>Dr. Nicolas </a:t>
            </a:r>
            <a:r>
              <a:rPr lang="en-US" sz="1600" b="1" dirty="0">
                <a:latin typeface="SF UI  Text" panose="00000500000000000000" pitchFamily="50" charset="0"/>
                <a:cs typeface="SF UI  Text" panose="00000500000000000000" pitchFamily="50" charset="0"/>
              </a:rPr>
              <a:t>RIVIDI</a:t>
            </a:r>
          </a:p>
          <a:p>
            <a:pPr algn="ctr"/>
            <a:r>
              <a:rPr lang="en-US" sz="1600" dirty="0">
                <a:latin typeface="SF UI  Text" panose="00000500000000000000" pitchFamily="50" charset="0"/>
                <a:cs typeface="SF UI  Text" panose="00000500000000000000" pitchFamily="50" charset="0"/>
              </a:rPr>
              <a:t>Dr. Anne </a:t>
            </a:r>
            <a:r>
              <a:rPr lang="en-US" sz="1600" b="1" dirty="0">
                <a:latin typeface="SF UI  Text" panose="00000500000000000000" pitchFamily="50" charset="0"/>
                <a:cs typeface="SF UI  Text" panose="00000500000000000000" pitchFamily="50" charset="0"/>
              </a:rPr>
              <a:t>VERLAGUET</a:t>
            </a:r>
          </a:p>
          <a:p>
            <a:pPr algn="ctr"/>
            <a:endParaRPr lang="en-US" sz="1600" b="1" dirty="0">
              <a:latin typeface="SF UI  Text" panose="00000500000000000000" pitchFamily="50" charset="0"/>
              <a:cs typeface="SF UI  Text" panose="00000500000000000000" pitchFamily="50" charset="0"/>
            </a:endParaRPr>
          </a:p>
          <a:p>
            <a:pPr algn="ctr"/>
            <a:endParaRPr lang="en-US" sz="1600" b="1" dirty="0">
              <a:latin typeface="SF UI  Text" panose="00000500000000000000" pitchFamily="50" charset="0"/>
              <a:cs typeface="SF UI  Text" panose="00000500000000000000" pitchFamily="50" charset="0"/>
            </a:endParaRPr>
          </a:p>
        </p:txBody>
      </p:sp>
    </p:spTree>
    <p:extLst>
      <p:ext uri="{BB962C8B-B14F-4D97-AF65-F5344CB8AC3E}">
        <p14:creationId xmlns:p14="http://schemas.microsoft.com/office/powerpoint/2010/main" val="237354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2324-A04A-4161-96CA-A087CCD69C26}"/>
              </a:ext>
            </a:extLst>
          </p:cNvPr>
          <p:cNvSpPr/>
          <p:nvPr/>
        </p:nvSpPr>
        <p:spPr>
          <a:xfrm>
            <a:off x="0" y="147232"/>
            <a:ext cx="7286625"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699" y="198734"/>
            <a:ext cx="7286626" cy="762672"/>
          </a:xfrm>
        </p:spPr>
        <p:txBody>
          <a:bodyPr>
            <a:normAutofit fontScale="90000"/>
          </a:bodyPr>
          <a:lstStyle/>
          <a:p>
            <a:r>
              <a:rPr lang="en-US" sz="3200" dirty="0">
                <a:solidFill>
                  <a:schemeClr val="bg1"/>
                </a:solidFill>
                <a:latin typeface="Poppins Medium" panose="00000600000000000000" pitchFamily="2" charset="0"/>
                <a:cs typeface="Poppins Medium" panose="00000600000000000000" pitchFamily="2" charset="0"/>
              </a:rPr>
              <a:t>Quantification of AlCuLi quasicrystal</a:t>
            </a:r>
          </a:p>
        </p:txBody>
      </p:sp>
      <p:sp>
        <p:nvSpPr>
          <p:cNvPr id="8" name="Slide Number Placeholder 7">
            <a:extLst>
              <a:ext uri="{FF2B5EF4-FFF2-40B4-BE49-F238E27FC236}">
                <a16:creationId xmlns:a16="http://schemas.microsoft.com/office/drawing/2014/main" id="{FFFF8A68-C5B4-46EE-BB02-0FF418D9DC4E}"/>
              </a:ext>
            </a:extLst>
          </p:cNvPr>
          <p:cNvSpPr>
            <a:spLocks noGrp="1"/>
          </p:cNvSpPr>
          <p:nvPr>
            <p:ph type="sldNum" sz="quarter" idx="12"/>
          </p:nvPr>
        </p:nvSpPr>
        <p:spPr/>
        <p:txBody>
          <a:bodyPr/>
          <a:lstStyle/>
          <a:p>
            <a:fld id="{23119E90-1CFF-413A-93C6-AFD0F9085275}" type="slidenum">
              <a:rPr lang="en-US" smtClean="0"/>
              <a:t>10</a:t>
            </a:fld>
            <a:endParaRPr lang="en-US"/>
          </a:p>
        </p:txBody>
      </p:sp>
      <p:graphicFrame>
        <p:nvGraphicFramePr>
          <p:cNvPr id="4" name="Table 3">
            <a:extLst>
              <a:ext uri="{FF2B5EF4-FFF2-40B4-BE49-F238E27FC236}">
                <a16:creationId xmlns:a16="http://schemas.microsoft.com/office/drawing/2014/main" id="{5A3A7031-704E-482A-9E6E-F4A365000F6A}"/>
              </a:ext>
            </a:extLst>
          </p:cNvPr>
          <p:cNvGraphicFramePr>
            <a:graphicFrameLocks noGrp="1"/>
          </p:cNvGraphicFramePr>
          <p:nvPr>
            <p:extLst>
              <p:ext uri="{D42A27DB-BD31-4B8C-83A1-F6EECF244321}">
                <p14:modId xmlns:p14="http://schemas.microsoft.com/office/powerpoint/2010/main" val="855667778"/>
              </p:ext>
            </p:extLst>
          </p:nvPr>
        </p:nvGraphicFramePr>
        <p:xfrm>
          <a:off x="5493739" y="1897375"/>
          <a:ext cx="6058726" cy="3063249"/>
        </p:xfrm>
        <a:graphic>
          <a:graphicData uri="http://schemas.openxmlformats.org/drawingml/2006/table">
            <a:tbl>
              <a:tblPr firstRow="1" firstCol="1" bandRow="1">
                <a:tableStyleId>{9D7B26C5-4107-4FEC-AEDC-1716B250A1EF}</a:tableStyleId>
              </a:tblPr>
              <a:tblGrid>
                <a:gridCol w="1514347">
                  <a:extLst>
                    <a:ext uri="{9D8B030D-6E8A-4147-A177-3AD203B41FA5}">
                      <a16:colId xmlns:a16="http://schemas.microsoft.com/office/drawing/2014/main" val="2715351603"/>
                    </a:ext>
                  </a:extLst>
                </a:gridCol>
                <a:gridCol w="1514347">
                  <a:extLst>
                    <a:ext uri="{9D8B030D-6E8A-4147-A177-3AD203B41FA5}">
                      <a16:colId xmlns:a16="http://schemas.microsoft.com/office/drawing/2014/main" val="990802630"/>
                    </a:ext>
                  </a:extLst>
                </a:gridCol>
                <a:gridCol w="1515016">
                  <a:extLst>
                    <a:ext uri="{9D8B030D-6E8A-4147-A177-3AD203B41FA5}">
                      <a16:colId xmlns:a16="http://schemas.microsoft.com/office/drawing/2014/main" val="832107494"/>
                    </a:ext>
                  </a:extLst>
                </a:gridCol>
                <a:gridCol w="1515016">
                  <a:extLst>
                    <a:ext uri="{9D8B030D-6E8A-4147-A177-3AD203B41FA5}">
                      <a16:colId xmlns:a16="http://schemas.microsoft.com/office/drawing/2014/main" val="295918700"/>
                    </a:ext>
                  </a:extLst>
                </a:gridCol>
              </a:tblGrid>
              <a:tr h="340361">
                <a:tc>
                  <a:txBody>
                    <a:bodyPr/>
                    <a:lstStyle/>
                    <a:p>
                      <a:pPr algn="just">
                        <a:lnSpc>
                          <a:spcPct val="107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n-GB" sz="1100">
                          <a:effectLst/>
                        </a:rPr>
                        <a:t>Ultra-soft x-ray range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807711"/>
                  </a:ext>
                </a:extLst>
              </a:tr>
              <a:tr h="340361">
                <a:tc>
                  <a:txBody>
                    <a:bodyPr/>
                    <a:lstStyle/>
                    <a:p>
                      <a:pPr algn="just">
                        <a:lnSpc>
                          <a:spcPct val="107000"/>
                        </a:lnSpc>
                        <a:spcAft>
                          <a:spcPts val="0"/>
                        </a:spcAft>
                      </a:pPr>
                      <a:r>
                        <a:rPr lang="en-GB" sz="1100">
                          <a:effectLst/>
                        </a:rPr>
                        <a:t>MAC database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Al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Li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Cu (wt%)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9428984"/>
                  </a:ext>
                </a:extLst>
              </a:tr>
              <a:tr h="340361">
                <a:tc>
                  <a:txBody>
                    <a:bodyPr/>
                    <a:lstStyle/>
                    <a:p>
                      <a:pPr algn="just">
                        <a:lnSpc>
                          <a:spcPct val="107000"/>
                        </a:lnSpc>
                        <a:spcAft>
                          <a:spcPts val="0"/>
                        </a:spcAft>
                      </a:pPr>
                      <a:r>
                        <a:rPr lang="en-GB" sz="1100" dirty="0">
                          <a:effectLst/>
                        </a:rPr>
                        <a:t>MAC30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74.2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16.2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9300111"/>
                  </a:ext>
                </a:extLst>
              </a:tr>
              <a:tr h="340361">
                <a:tc>
                  <a:txBody>
                    <a:bodyPr/>
                    <a:lstStyle/>
                    <a:p>
                      <a:pPr algn="just">
                        <a:lnSpc>
                          <a:spcPct val="107000"/>
                        </a:lnSpc>
                        <a:spcAft>
                          <a:spcPts val="0"/>
                        </a:spcAft>
                      </a:pPr>
                      <a:r>
                        <a:rPr lang="en-GB" sz="1100" dirty="0" err="1">
                          <a:effectLst/>
                        </a:rPr>
                        <a:t>Chantler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49.6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19.8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30.5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2788981"/>
                  </a:ext>
                </a:extLst>
              </a:tr>
              <a:tr h="340361">
                <a:tc>
                  <a:txBody>
                    <a:bodyPr/>
                    <a:lstStyle/>
                    <a:p>
                      <a:pPr algn="just">
                        <a:lnSpc>
                          <a:spcPct val="107000"/>
                        </a:lnSpc>
                        <a:spcAft>
                          <a:spcPts val="0"/>
                        </a:spcAft>
                      </a:pPr>
                      <a:r>
                        <a:rPr lang="fr-FR" sz="1100">
                          <a:effectLst/>
                        </a:rPr>
                        <a:t>EPDL97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51.2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19.1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29.6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80923623"/>
                  </a:ext>
                </a:extLst>
              </a:tr>
              <a:tr h="340361">
                <a:tc>
                  <a:txBody>
                    <a:bodyPr/>
                    <a:lstStyle/>
                    <a:p>
                      <a:pPr algn="just">
                        <a:lnSpc>
                          <a:spcPct val="107000"/>
                        </a:lnSpc>
                        <a:spcAft>
                          <a:spcPts val="0"/>
                        </a:spcAft>
                      </a:pPr>
                      <a:r>
                        <a:rPr lang="fr-FR" sz="1100">
                          <a:effectLst/>
                        </a:rPr>
                        <a:t>EPDL23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63.8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12.9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23.2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7159530"/>
                  </a:ext>
                </a:extLst>
              </a:tr>
              <a:tr h="340361">
                <a:tc>
                  <a:txBody>
                    <a:bodyPr/>
                    <a:lstStyle/>
                    <a:p>
                      <a:pPr algn="just">
                        <a:lnSpc>
                          <a:spcPct val="107000"/>
                        </a:lnSpc>
                        <a:spcAft>
                          <a:spcPts val="0"/>
                        </a:spcAft>
                      </a:pPr>
                      <a:r>
                        <a:rPr lang="en-GB" sz="1100">
                          <a:effectLst/>
                        </a:rPr>
                        <a:t>PENELOPE 2018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57.3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20.7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21.9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8625534"/>
                  </a:ext>
                </a:extLst>
              </a:tr>
              <a:tr h="340361">
                <a:tc>
                  <a:txBody>
                    <a:bodyPr/>
                    <a:lstStyle/>
                    <a:p>
                      <a:pPr algn="just">
                        <a:lnSpc>
                          <a:spcPct val="107000"/>
                        </a:lnSpc>
                        <a:spcAft>
                          <a:spcPts val="0"/>
                        </a:spcAft>
                      </a:pPr>
                      <a:r>
                        <a:rPr lang="en-GB"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3">
                  <a:txBody>
                    <a:bodyPr/>
                    <a:lstStyle/>
                    <a:p>
                      <a:pPr algn="ctr">
                        <a:lnSpc>
                          <a:spcPct val="107000"/>
                        </a:lnSpc>
                        <a:spcAft>
                          <a:spcPts val="0"/>
                        </a:spcAft>
                      </a:pPr>
                      <a:r>
                        <a:rPr lang="en-GB" sz="1100" dirty="0">
                          <a:effectLst/>
                        </a:rPr>
                        <a:t>Soft x-ray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2830076"/>
                  </a:ext>
                </a:extLst>
              </a:tr>
              <a:tr h="340361">
                <a:tc>
                  <a:txBody>
                    <a:bodyPr/>
                    <a:lstStyle/>
                    <a:p>
                      <a:pPr algn="just">
                        <a:lnSpc>
                          <a:spcPct val="107000"/>
                        </a:lnSpc>
                        <a:spcAft>
                          <a:spcPts val="0"/>
                        </a:spcAft>
                      </a:pPr>
                      <a:r>
                        <a:rPr lang="en-GB" sz="1100" dirty="0">
                          <a:effectLst/>
                        </a:rPr>
                        <a:t>Wt% (crystal)</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a:effectLst/>
                        </a:rPr>
                        <a:t>59.6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16.9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24.0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44451614"/>
                  </a:ext>
                </a:extLst>
              </a:tr>
            </a:tbl>
          </a:graphicData>
        </a:graphic>
      </p:graphicFrame>
      <p:pic>
        <p:nvPicPr>
          <p:cNvPr id="6" name="Image 2">
            <a:extLst>
              <a:ext uri="{FF2B5EF4-FFF2-40B4-BE49-F238E27FC236}">
                <a16:creationId xmlns:a16="http://schemas.microsoft.com/office/drawing/2014/main" id="{BDA1869F-2135-4E1B-A88A-3739E26911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23" y="1595097"/>
            <a:ext cx="4512693" cy="3667805"/>
          </a:xfrm>
          <a:prstGeom prst="rect">
            <a:avLst/>
          </a:prstGeom>
          <a:noFill/>
          <a:ln>
            <a:noFill/>
          </a:ln>
        </p:spPr>
      </p:pic>
      <p:sp>
        <p:nvSpPr>
          <p:cNvPr id="5" name="TextBox 4">
            <a:extLst>
              <a:ext uri="{FF2B5EF4-FFF2-40B4-BE49-F238E27FC236}">
                <a16:creationId xmlns:a16="http://schemas.microsoft.com/office/drawing/2014/main" id="{693CFDBA-C97B-45AC-A859-AF66A1FCF157}"/>
              </a:ext>
            </a:extLst>
          </p:cNvPr>
          <p:cNvSpPr txBox="1"/>
          <p:nvPr/>
        </p:nvSpPr>
        <p:spPr>
          <a:xfrm>
            <a:off x="1351530" y="5347607"/>
            <a:ext cx="2805677" cy="669471"/>
          </a:xfrm>
          <a:prstGeom prst="rect">
            <a:avLst/>
          </a:prstGeom>
          <a:noFill/>
        </p:spPr>
        <p:txBody>
          <a:bodyPr wrap="square" rtlCol="0">
            <a:spAutoFit/>
          </a:bodyPr>
          <a:lstStyle/>
          <a:p>
            <a:pPr algn="ctr"/>
            <a:r>
              <a:rPr lang="en-US" dirty="0">
                <a:solidFill>
                  <a:srgbClr val="FF0000"/>
                </a:solidFill>
              </a:rPr>
              <a:t>We do not observe the M emission of the Cu</a:t>
            </a:r>
          </a:p>
        </p:txBody>
      </p:sp>
      <p:sp>
        <p:nvSpPr>
          <p:cNvPr id="9" name="TextBox 8">
            <a:extLst>
              <a:ext uri="{FF2B5EF4-FFF2-40B4-BE49-F238E27FC236}">
                <a16:creationId xmlns:a16="http://schemas.microsoft.com/office/drawing/2014/main" id="{E50E2ED5-F838-4C9F-B07A-F46782B63AC4}"/>
              </a:ext>
            </a:extLst>
          </p:cNvPr>
          <p:cNvSpPr txBox="1"/>
          <p:nvPr/>
        </p:nvSpPr>
        <p:spPr>
          <a:xfrm>
            <a:off x="7984787" y="1225765"/>
            <a:ext cx="2603598" cy="369332"/>
          </a:xfrm>
          <a:prstGeom prst="rect">
            <a:avLst/>
          </a:prstGeom>
          <a:noFill/>
        </p:spPr>
        <p:txBody>
          <a:bodyPr wrap="none" rtlCol="0">
            <a:spAutoFit/>
          </a:bodyPr>
          <a:lstStyle/>
          <a:p>
            <a:r>
              <a:rPr lang="en-US" dirty="0"/>
              <a:t>Cu obtained by difference</a:t>
            </a:r>
          </a:p>
        </p:txBody>
      </p:sp>
      <p:sp>
        <p:nvSpPr>
          <p:cNvPr id="7" name="Oval 6">
            <a:extLst>
              <a:ext uri="{FF2B5EF4-FFF2-40B4-BE49-F238E27FC236}">
                <a16:creationId xmlns:a16="http://schemas.microsoft.com/office/drawing/2014/main" id="{37B1CB03-6398-44D0-B98E-889FCAA07962}"/>
              </a:ext>
            </a:extLst>
          </p:cNvPr>
          <p:cNvSpPr/>
          <p:nvPr/>
        </p:nvSpPr>
        <p:spPr>
          <a:xfrm>
            <a:off x="10442121" y="1981513"/>
            <a:ext cx="726622" cy="628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3BB46DE-B609-4ED8-85C2-E80147A4F24F}"/>
              </a:ext>
            </a:extLst>
          </p:cNvPr>
          <p:cNvCxnSpPr>
            <a:cxnSpLocks/>
            <a:stCxn id="7" idx="1"/>
            <a:endCxn id="9" idx="2"/>
          </p:cNvCxnSpPr>
          <p:nvPr/>
        </p:nvCxnSpPr>
        <p:spPr>
          <a:xfrm flipH="1" flipV="1">
            <a:off x="9286586" y="1595097"/>
            <a:ext cx="1261946" cy="4784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1781E2-6C78-491A-821A-69CC4F55AE03}"/>
              </a:ext>
            </a:extLst>
          </p:cNvPr>
          <p:cNvSpPr txBox="1"/>
          <p:nvPr/>
        </p:nvSpPr>
        <p:spPr>
          <a:xfrm>
            <a:off x="7194988" y="5347607"/>
            <a:ext cx="4183196" cy="369332"/>
          </a:xfrm>
          <a:prstGeom prst="rect">
            <a:avLst/>
          </a:prstGeom>
          <a:noFill/>
        </p:spPr>
        <p:txBody>
          <a:bodyPr wrap="none" rtlCol="0">
            <a:spAutoFit/>
          </a:bodyPr>
          <a:lstStyle/>
          <a:p>
            <a:r>
              <a:rPr lang="en-US" dirty="0"/>
              <a:t>Comparison with the crystal spectrometer </a:t>
            </a:r>
          </a:p>
        </p:txBody>
      </p:sp>
      <p:cxnSp>
        <p:nvCxnSpPr>
          <p:cNvPr id="15" name="Straight Arrow Connector 14">
            <a:extLst>
              <a:ext uri="{FF2B5EF4-FFF2-40B4-BE49-F238E27FC236}">
                <a16:creationId xmlns:a16="http://schemas.microsoft.com/office/drawing/2014/main" id="{BF3D4D7A-F51C-426B-8169-4AF638C5B74D}"/>
              </a:ext>
            </a:extLst>
          </p:cNvPr>
          <p:cNvCxnSpPr>
            <a:stCxn id="13" idx="0"/>
          </p:cNvCxnSpPr>
          <p:nvPr/>
        </p:nvCxnSpPr>
        <p:spPr>
          <a:xfrm flipV="1">
            <a:off x="9286586" y="4882243"/>
            <a:ext cx="0" cy="465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927D0DF-7821-47E4-9D4B-A4F23064BD0E}"/>
              </a:ext>
            </a:extLst>
          </p:cNvPr>
          <p:cNvSpPr/>
          <p:nvPr/>
        </p:nvSpPr>
        <p:spPr>
          <a:xfrm>
            <a:off x="5493739" y="2922814"/>
            <a:ext cx="1274454" cy="1289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5F59614-A877-4595-9B4F-26747D7C1F89}"/>
              </a:ext>
            </a:extLst>
          </p:cNvPr>
          <p:cNvSpPr txBox="1"/>
          <p:nvPr/>
        </p:nvSpPr>
        <p:spPr>
          <a:xfrm>
            <a:off x="955659" y="1046111"/>
            <a:ext cx="3582421" cy="646331"/>
          </a:xfrm>
          <a:prstGeom prst="rect">
            <a:avLst/>
          </a:prstGeom>
          <a:noFill/>
        </p:spPr>
        <p:txBody>
          <a:bodyPr wrap="square" rtlCol="0">
            <a:spAutoFit/>
          </a:bodyPr>
          <a:lstStyle/>
          <a:p>
            <a:pPr algn="ctr"/>
            <a:r>
              <a:rPr lang="en-US" dirty="0"/>
              <a:t>Background subtracted + normalized number of counts</a:t>
            </a:r>
          </a:p>
        </p:txBody>
      </p:sp>
    </p:spTree>
    <p:extLst>
      <p:ext uri="{BB962C8B-B14F-4D97-AF65-F5344CB8AC3E}">
        <p14:creationId xmlns:p14="http://schemas.microsoft.com/office/powerpoint/2010/main" val="4094582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B6281B-B8CB-4326-8FEA-CDA1FE585C70}"/>
              </a:ext>
            </a:extLst>
          </p:cNvPr>
          <p:cNvSpPr/>
          <p:nvPr/>
        </p:nvSpPr>
        <p:spPr>
          <a:xfrm>
            <a:off x="6164924" y="1048460"/>
            <a:ext cx="5922167" cy="5680062"/>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05D079-F7AE-4FF7-B5D6-F96FE2A80DD5}"/>
              </a:ext>
            </a:extLst>
          </p:cNvPr>
          <p:cNvSpPr/>
          <p:nvPr/>
        </p:nvSpPr>
        <p:spPr>
          <a:xfrm>
            <a:off x="173833" y="1041413"/>
            <a:ext cx="5922167" cy="568006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8582324-A04A-4161-96CA-A087CCD69C26}"/>
              </a:ext>
            </a:extLst>
          </p:cNvPr>
          <p:cNvSpPr/>
          <p:nvPr/>
        </p:nvSpPr>
        <p:spPr>
          <a:xfrm>
            <a:off x="-2" y="147232"/>
            <a:ext cx="8793128"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8654016"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Challenges</a:t>
            </a:r>
            <a:r>
              <a:rPr lang="ar-MA" sz="3200" dirty="0">
                <a:solidFill>
                  <a:schemeClr val="bg1"/>
                </a:solidFill>
                <a:latin typeface="Poppins Medium" panose="00000600000000000000" pitchFamily="2" charset="0"/>
                <a:cs typeface="Poppins Medium" panose="00000600000000000000" pitchFamily="2" charset="0"/>
              </a:rPr>
              <a:t> </a:t>
            </a:r>
            <a:r>
              <a:rPr lang="en-US" sz="3200" dirty="0">
                <a:solidFill>
                  <a:schemeClr val="bg1"/>
                </a:solidFill>
                <a:latin typeface="Poppins Medium" panose="00000600000000000000" pitchFamily="2" charset="0"/>
                <a:cs typeface="Poppins Medium" panose="00000600000000000000" pitchFamily="2" charset="0"/>
              </a:rPr>
              <a:t>in the ultra-soft x-ray range</a:t>
            </a:r>
          </a:p>
        </p:txBody>
      </p:sp>
      <p:sp>
        <p:nvSpPr>
          <p:cNvPr id="8" name="Slide Number Placeholder 7">
            <a:extLst>
              <a:ext uri="{FF2B5EF4-FFF2-40B4-BE49-F238E27FC236}">
                <a16:creationId xmlns:a16="http://schemas.microsoft.com/office/drawing/2014/main" id="{FFFF8A68-C5B4-46EE-BB02-0FF418D9DC4E}"/>
              </a:ext>
            </a:extLst>
          </p:cNvPr>
          <p:cNvSpPr>
            <a:spLocks noGrp="1"/>
          </p:cNvSpPr>
          <p:nvPr>
            <p:ph type="sldNum" sz="quarter" idx="12"/>
          </p:nvPr>
        </p:nvSpPr>
        <p:spPr/>
        <p:txBody>
          <a:bodyPr/>
          <a:lstStyle/>
          <a:p>
            <a:fld id="{23119E90-1CFF-413A-93C6-AFD0F9085275}" type="slidenum">
              <a:rPr lang="en-US" smtClean="0"/>
              <a:t>11</a:t>
            </a:fld>
            <a:endParaRPr lang="en-US"/>
          </a:p>
        </p:txBody>
      </p:sp>
      <p:pic>
        <p:nvPicPr>
          <p:cNvPr id="11" name="Picture 10">
            <a:extLst>
              <a:ext uri="{FF2B5EF4-FFF2-40B4-BE49-F238E27FC236}">
                <a16:creationId xmlns:a16="http://schemas.microsoft.com/office/drawing/2014/main" id="{9C31AA0E-6EA7-47A9-B6C7-919AADA6FE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440" y="2348341"/>
            <a:ext cx="5395568" cy="3597045"/>
          </a:xfrm>
          <a:prstGeom prst="rect">
            <a:avLst/>
          </a:prstGeom>
          <a:noFill/>
          <a:ln>
            <a:noFill/>
          </a:ln>
        </p:spPr>
      </p:pic>
      <p:sp>
        <p:nvSpPr>
          <p:cNvPr id="12" name="Rectangle 11">
            <a:extLst>
              <a:ext uri="{FF2B5EF4-FFF2-40B4-BE49-F238E27FC236}">
                <a16:creationId xmlns:a16="http://schemas.microsoft.com/office/drawing/2014/main" id="{96C281C0-FEC7-40F9-92C7-376AACDF778C}"/>
              </a:ext>
            </a:extLst>
          </p:cNvPr>
          <p:cNvSpPr/>
          <p:nvPr/>
        </p:nvSpPr>
        <p:spPr>
          <a:xfrm>
            <a:off x="6562591" y="1140965"/>
            <a:ext cx="5252484" cy="1200329"/>
          </a:xfrm>
          <a:prstGeom prst="rect">
            <a:avLst/>
          </a:prstGeom>
        </p:spPr>
        <p:txBody>
          <a:bodyPr wrap="square">
            <a:spAutoFit/>
          </a:bodyPr>
          <a:lstStyle/>
          <a:p>
            <a:pPr algn="ctr"/>
            <a:r>
              <a:rPr lang="en-US" dirty="0">
                <a:solidFill>
                  <a:srgbClr val="FF0000"/>
                </a:solidFill>
              </a:rPr>
              <a:t>Damage under the beam </a:t>
            </a:r>
          </a:p>
          <a:p>
            <a:pPr algn="ctr"/>
            <a:r>
              <a:rPr lang="en-US" b="1" dirty="0">
                <a:solidFill>
                  <a:srgbClr val="FF0000"/>
                </a:solidFill>
              </a:rPr>
              <a:t>Contaminations</a:t>
            </a:r>
          </a:p>
          <a:p>
            <a:pPr algn="ctr"/>
            <a:r>
              <a:rPr lang="en-US" b="1" dirty="0">
                <a:solidFill>
                  <a:srgbClr val="FF0000"/>
                </a:solidFill>
              </a:rPr>
              <a:t>Overlaps</a:t>
            </a:r>
          </a:p>
          <a:p>
            <a:pPr algn="ctr"/>
            <a:r>
              <a:rPr lang="en-US" b="1" dirty="0">
                <a:solidFill>
                  <a:srgbClr val="FF0000"/>
                </a:solidFill>
              </a:rPr>
              <a:t>Charging...</a:t>
            </a:r>
          </a:p>
        </p:txBody>
      </p:sp>
      <p:pic>
        <p:nvPicPr>
          <p:cNvPr id="10" name="Picture 9">
            <a:extLst>
              <a:ext uri="{FF2B5EF4-FFF2-40B4-BE49-F238E27FC236}">
                <a16:creationId xmlns:a16="http://schemas.microsoft.com/office/drawing/2014/main" id="{CFA72788-D5CF-402D-9907-FAA803F600A4}"/>
              </a:ext>
            </a:extLst>
          </p:cNvPr>
          <p:cNvPicPr/>
          <p:nvPr/>
        </p:nvPicPr>
        <p:blipFill>
          <a:blip r:embed="rId4"/>
          <a:stretch>
            <a:fillRect/>
          </a:stretch>
        </p:blipFill>
        <p:spPr>
          <a:xfrm>
            <a:off x="769884" y="1334362"/>
            <a:ext cx="4574022" cy="3318178"/>
          </a:xfrm>
          <a:prstGeom prst="rect">
            <a:avLst/>
          </a:prstGeom>
        </p:spPr>
      </p:pic>
      <p:sp>
        <p:nvSpPr>
          <p:cNvPr id="16" name="Rectangle 15">
            <a:extLst>
              <a:ext uri="{FF2B5EF4-FFF2-40B4-BE49-F238E27FC236}">
                <a16:creationId xmlns:a16="http://schemas.microsoft.com/office/drawing/2014/main" id="{2B4028A9-8087-4588-8692-E8D6E5530F90}"/>
              </a:ext>
            </a:extLst>
          </p:cNvPr>
          <p:cNvSpPr/>
          <p:nvPr/>
        </p:nvSpPr>
        <p:spPr>
          <a:xfrm>
            <a:off x="1361304" y="1012908"/>
            <a:ext cx="3739943" cy="276999"/>
          </a:xfrm>
          <a:prstGeom prst="rect">
            <a:avLst/>
          </a:prstGeom>
        </p:spPr>
        <p:txBody>
          <a:bodyPr wrap="square">
            <a:spAutoFit/>
          </a:bodyPr>
          <a:lstStyle/>
          <a:p>
            <a:r>
              <a:rPr lang="en-US" sz="1200" dirty="0"/>
              <a:t>Schweizer, et al. </a:t>
            </a:r>
            <a:r>
              <a:rPr lang="en-US" sz="1200" dirty="0">
                <a:hlinkClick r:id="rId5"/>
              </a:rPr>
              <a:t>https://doi.org/10.1039/D4CP00500G</a:t>
            </a:r>
            <a:endParaRPr lang="en-US" sz="1200" dirty="0">
              <a:effectLst/>
            </a:endParaRPr>
          </a:p>
        </p:txBody>
      </p:sp>
      <p:sp>
        <p:nvSpPr>
          <p:cNvPr id="4" name="TextBox 3">
            <a:extLst>
              <a:ext uri="{FF2B5EF4-FFF2-40B4-BE49-F238E27FC236}">
                <a16:creationId xmlns:a16="http://schemas.microsoft.com/office/drawing/2014/main" id="{6C8E9BF9-0724-495B-8B2E-F805FD27DC6B}"/>
              </a:ext>
            </a:extLst>
          </p:cNvPr>
          <p:cNvSpPr txBox="1"/>
          <p:nvPr/>
        </p:nvSpPr>
        <p:spPr>
          <a:xfrm>
            <a:off x="277488" y="4756894"/>
            <a:ext cx="5922167" cy="646331"/>
          </a:xfrm>
          <a:prstGeom prst="rect">
            <a:avLst/>
          </a:prstGeom>
          <a:noFill/>
        </p:spPr>
        <p:txBody>
          <a:bodyPr wrap="square" rtlCol="0">
            <a:spAutoFit/>
          </a:bodyPr>
          <a:lstStyle/>
          <a:p>
            <a:pPr algn="ctr"/>
            <a:r>
              <a:rPr lang="en-US" dirty="0">
                <a:solidFill>
                  <a:srgbClr val="FF0000"/>
                </a:solidFill>
              </a:rPr>
              <a:t>Uncertainties on MAC =&gt; Corrections =&gt; precision of the quantification</a:t>
            </a:r>
          </a:p>
        </p:txBody>
      </p:sp>
      <p:sp>
        <p:nvSpPr>
          <p:cNvPr id="6" name="TextBox 5">
            <a:extLst>
              <a:ext uri="{FF2B5EF4-FFF2-40B4-BE49-F238E27FC236}">
                <a16:creationId xmlns:a16="http://schemas.microsoft.com/office/drawing/2014/main" id="{3E66B818-679A-456C-9485-6F0E43D60FD2}"/>
              </a:ext>
            </a:extLst>
          </p:cNvPr>
          <p:cNvSpPr txBox="1"/>
          <p:nvPr/>
        </p:nvSpPr>
        <p:spPr>
          <a:xfrm>
            <a:off x="1420440" y="6102598"/>
            <a:ext cx="3333798" cy="461665"/>
          </a:xfrm>
          <a:prstGeom prst="rect">
            <a:avLst/>
          </a:prstGeom>
          <a:noFill/>
        </p:spPr>
        <p:txBody>
          <a:bodyPr wrap="none" rtlCol="0">
            <a:spAutoFit/>
          </a:bodyPr>
          <a:lstStyle/>
          <a:p>
            <a:r>
              <a:rPr lang="en-US" sz="2400" dirty="0"/>
              <a:t>Fundamental parameters</a:t>
            </a:r>
          </a:p>
        </p:txBody>
      </p:sp>
      <p:sp>
        <p:nvSpPr>
          <p:cNvPr id="18" name="TextBox 17">
            <a:extLst>
              <a:ext uri="{FF2B5EF4-FFF2-40B4-BE49-F238E27FC236}">
                <a16:creationId xmlns:a16="http://schemas.microsoft.com/office/drawing/2014/main" id="{5294774F-E96B-4CBA-A051-FCCDFCA80C4A}"/>
              </a:ext>
            </a:extLst>
          </p:cNvPr>
          <p:cNvSpPr txBox="1"/>
          <p:nvPr/>
        </p:nvSpPr>
        <p:spPr>
          <a:xfrm>
            <a:off x="8792131" y="6102598"/>
            <a:ext cx="1190069" cy="461665"/>
          </a:xfrm>
          <a:prstGeom prst="rect">
            <a:avLst/>
          </a:prstGeom>
          <a:noFill/>
        </p:spPr>
        <p:txBody>
          <a:bodyPr wrap="none" rtlCol="0">
            <a:spAutoFit/>
          </a:bodyPr>
          <a:lstStyle/>
          <a:p>
            <a:r>
              <a:rPr lang="en-US" sz="2400" dirty="0"/>
              <a:t>Analysis</a:t>
            </a:r>
          </a:p>
        </p:txBody>
      </p:sp>
      <p:sp>
        <p:nvSpPr>
          <p:cNvPr id="19" name="Rectangle 18">
            <a:extLst>
              <a:ext uri="{FF2B5EF4-FFF2-40B4-BE49-F238E27FC236}">
                <a16:creationId xmlns:a16="http://schemas.microsoft.com/office/drawing/2014/main" id="{BDA6C4DF-4416-4D92-967D-21546F822F6F}"/>
              </a:ext>
            </a:extLst>
          </p:cNvPr>
          <p:cNvSpPr/>
          <p:nvPr/>
        </p:nvSpPr>
        <p:spPr>
          <a:xfrm>
            <a:off x="987173" y="5416018"/>
            <a:ext cx="4414157" cy="646331"/>
          </a:xfrm>
          <a:prstGeom prst="rect">
            <a:avLst/>
          </a:prstGeom>
        </p:spPr>
        <p:txBody>
          <a:bodyPr wrap="square">
            <a:spAutoFit/>
          </a:bodyPr>
          <a:lstStyle/>
          <a:p>
            <a:pPr algn="ctr"/>
            <a:r>
              <a:rPr lang="en-US" dirty="0"/>
              <a:t>1% MAC introduces =&gt; 1% relative uncertainty in the measured concentration.</a:t>
            </a:r>
          </a:p>
        </p:txBody>
      </p:sp>
      <p:sp>
        <p:nvSpPr>
          <p:cNvPr id="7" name="Rectangle 6">
            <a:extLst>
              <a:ext uri="{FF2B5EF4-FFF2-40B4-BE49-F238E27FC236}">
                <a16:creationId xmlns:a16="http://schemas.microsoft.com/office/drawing/2014/main" id="{2D93A797-3642-4CCA-AB76-F5881F4BE6BA}"/>
              </a:ext>
            </a:extLst>
          </p:cNvPr>
          <p:cNvSpPr/>
          <p:nvPr/>
        </p:nvSpPr>
        <p:spPr>
          <a:xfrm>
            <a:off x="7472640" y="3366010"/>
            <a:ext cx="1544654" cy="276999"/>
          </a:xfrm>
          <a:prstGeom prst="rect">
            <a:avLst/>
          </a:prstGeom>
        </p:spPr>
        <p:txBody>
          <a:bodyPr wrap="none">
            <a:spAutoFit/>
          </a:bodyPr>
          <a:lstStyle/>
          <a:p>
            <a:r>
              <a:rPr lang="en-US" sz="1200" dirty="0">
                <a:solidFill>
                  <a:srgbClr val="FF0000"/>
                </a:solidFill>
                <a:latin typeface="SF UI  Text" panose="00000500000000000000" pitchFamily="50" charset="0"/>
                <a:cs typeface="SF UI  Text" panose="00000500000000000000" pitchFamily="50" charset="0"/>
              </a:rPr>
              <a:t>(</a:t>
            </a:r>
            <a:r>
              <a:rPr lang="en-US" sz="1200" dirty="0" err="1">
                <a:solidFill>
                  <a:srgbClr val="FF0000"/>
                </a:solidFill>
                <a:latin typeface="SF UI  Text" panose="00000500000000000000" pitchFamily="50" charset="0"/>
                <a:cs typeface="SF UI  Text" panose="00000500000000000000" pitchFamily="50" charset="0"/>
              </a:rPr>
              <a:t>Li,Na</a:t>
            </a:r>
            <a:r>
              <a:rPr lang="en-US" sz="1200" dirty="0">
                <a:solidFill>
                  <a:srgbClr val="FF0000"/>
                </a:solidFill>
                <a:latin typeface="SF UI  Text" panose="00000500000000000000" pitchFamily="50" charset="0"/>
                <a:cs typeface="SF UI  Text" panose="00000500000000000000" pitchFamily="50" charset="0"/>
              </a:rPr>
              <a:t>)AlPO</a:t>
            </a:r>
            <a:r>
              <a:rPr lang="en-US" sz="1200" baseline="-25000" dirty="0">
                <a:solidFill>
                  <a:srgbClr val="FF0000"/>
                </a:solidFill>
                <a:latin typeface="SF UI  Text" panose="00000500000000000000" pitchFamily="50" charset="0"/>
                <a:cs typeface="SF UI  Text" panose="00000500000000000000" pitchFamily="50" charset="0"/>
              </a:rPr>
              <a:t>4</a:t>
            </a:r>
            <a:r>
              <a:rPr lang="en-US" sz="1200" dirty="0">
                <a:solidFill>
                  <a:srgbClr val="FF0000"/>
                </a:solidFill>
                <a:latin typeface="SF UI  Text" panose="00000500000000000000" pitchFamily="50" charset="0"/>
                <a:cs typeface="SF UI  Text" panose="00000500000000000000" pitchFamily="50" charset="0"/>
              </a:rPr>
              <a:t>(F,OH)</a:t>
            </a:r>
          </a:p>
        </p:txBody>
      </p:sp>
    </p:spTree>
    <p:extLst>
      <p:ext uri="{BB962C8B-B14F-4D97-AF65-F5344CB8AC3E}">
        <p14:creationId xmlns:p14="http://schemas.microsoft.com/office/powerpoint/2010/main" val="307809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2324-A04A-4161-96CA-A087CCD69C26}"/>
              </a:ext>
            </a:extLst>
          </p:cNvPr>
          <p:cNvSpPr/>
          <p:nvPr/>
        </p:nvSpPr>
        <p:spPr>
          <a:xfrm>
            <a:off x="-2" y="147232"/>
            <a:ext cx="3581402"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3152775"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Conclusion</a:t>
            </a:r>
          </a:p>
        </p:txBody>
      </p:sp>
      <p:sp>
        <p:nvSpPr>
          <p:cNvPr id="8" name="Slide Number Placeholder 7">
            <a:extLst>
              <a:ext uri="{FF2B5EF4-FFF2-40B4-BE49-F238E27FC236}">
                <a16:creationId xmlns:a16="http://schemas.microsoft.com/office/drawing/2014/main" id="{FFFF8A68-C5B4-46EE-BB02-0FF418D9DC4E}"/>
              </a:ext>
            </a:extLst>
          </p:cNvPr>
          <p:cNvSpPr>
            <a:spLocks noGrp="1"/>
          </p:cNvSpPr>
          <p:nvPr>
            <p:ph type="sldNum" sz="quarter" idx="12"/>
          </p:nvPr>
        </p:nvSpPr>
        <p:spPr/>
        <p:txBody>
          <a:bodyPr/>
          <a:lstStyle/>
          <a:p>
            <a:fld id="{23119E90-1CFF-413A-93C6-AFD0F9085275}" type="slidenum">
              <a:rPr lang="en-US" smtClean="0"/>
              <a:t>12</a:t>
            </a:fld>
            <a:endParaRPr lang="en-US" dirty="0"/>
          </a:p>
        </p:txBody>
      </p:sp>
      <p:sp>
        <p:nvSpPr>
          <p:cNvPr id="9" name="TextBox 8">
            <a:extLst>
              <a:ext uri="{FF2B5EF4-FFF2-40B4-BE49-F238E27FC236}">
                <a16:creationId xmlns:a16="http://schemas.microsoft.com/office/drawing/2014/main" id="{A3A54DAD-D228-45D4-8487-B83A476ED377}"/>
              </a:ext>
            </a:extLst>
          </p:cNvPr>
          <p:cNvSpPr txBox="1"/>
          <p:nvPr/>
        </p:nvSpPr>
        <p:spPr>
          <a:xfrm>
            <a:off x="428625" y="1379814"/>
            <a:ext cx="10925175" cy="4590167"/>
          </a:xfrm>
          <a:prstGeom prst="rect">
            <a:avLst/>
          </a:prstGeom>
          <a:noFill/>
        </p:spPr>
        <p:txBody>
          <a:bodyPr wrap="square" rtlCol="0">
            <a:spAutoFit/>
          </a:bodyPr>
          <a:lstStyle/>
          <a:p>
            <a:pPr marL="285750" indent="-285750">
              <a:lnSpc>
                <a:spcPct val="150000"/>
              </a:lnSpc>
              <a:spcAft>
                <a:spcPts val="2400"/>
              </a:spcAft>
              <a:buFont typeface="Arial" panose="020B0604020202020204" pitchFamily="34" charset="0"/>
              <a:buChar char="•"/>
            </a:pPr>
            <a:r>
              <a:rPr lang="en-US" sz="2400" dirty="0"/>
              <a:t>Successfully implementation of the </a:t>
            </a:r>
            <a:r>
              <a:rPr lang="en-US" sz="2400" u="sng" dirty="0"/>
              <a:t>RZP</a:t>
            </a:r>
            <a:r>
              <a:rPr lang="en-US" sz="2400" dirty="0"/>
              <a:t> on </a:t>
            </a:r>
            <a:r>
              <a:rPr lang="en-US" sz="2400" u="sng" dirty="0"/>
              <a:t>EPMA </a:t>
            </a:r>
          </a:p>
          <a:p>
            <a:pPr marL="285750" indent="-285750">
              <a:lnSpc>
                <a:spcPct val="150000"/>
              </a:lnSpc>
              <a:spcAft>
                <a:spcPts val="2400"/>
              </a:spcAft>
              <a:buFont typeface="Arial" panose="020B0604020202020204" pitchFamily="34" charset="0"/>
              <a:buChar char="•"/>
            </a:pPr>
            <a:r>
              <a:rPr lang="en-US" sz="2400" dirty="0"/>
              <a:t>RZP provides good intensity and spectral resolution (0.25 eV at the Mg L</a:t>
            </a:r>
            <a:r>
              <a:rPr lang="en-US" sz="2400" baseline="-25000" dirty="0"/>
              <a:t>2,3</a:t>
            </a:r>
            <a:r>
              <a:rPr lang="en-US" sz="2400" dirty="0"/>
              <a:t> edge)</a:t>
            </a:r>
          </a:p>
          <a:p>
            <a:pPr marL="285750" indent="-285750">
              <a:lnSpc>
                <a:spcPct val="150000"/>
              </a:lnSpc>
              <a:spcAft>
                <a:spcPts val="2400"/>
              </a:spcAft>
              <a:buFont typeface="Arial" panose="020B0604020202020204" pitchFamily="34" charset="0"/>
              <a:buChar char="•"/>
            </a:pPr>
            <a:r>
              <a:rPr lang="en-US" sz="2400" dirty="0"/>
              <a:t>Chemical state depends of the XES spectra</a:t>
            </a:r>
          </a:p>
          <a:p>
            <a:pPr marL="285750" indent="-285750">
              <a:lnSpc>
                <a:spcPct val="150000"/>
              </a:lnSpc>
              <a:spcAft>
                <a:spcPts val="2400"/>
              </a:spcAft>
              <a:buFont typeface="Arial" panose="020B0604020202020204" pitchFamily="34" charset="0"/>
              <a:buChar char="•"/>
            </a:pPr>
            <a:r>
              <a:rPr lang="en-US" sz="2400" u="sng" dirty="0"/>
              <a:t>First attempts</a:t>
            </a:r>
            <a:r>
              <a:rPr lang="en-US" sz="2400" dirty="0"/>
              <a:t> to quantify in the ultra-soft x-ray range (Li, Mg, Al…)</a:t>
            </a:r>
          </a:p>
          <a:p>
            <a:pPr marL="285750" indent="-285750">
              <a:lnSpc>
                <a:spcPct val="150000"/>
              </a:lnSpc>
              <a:spcAft>
                <a:spcPts val="2400"/>
              </a:spcAft>
              <a:buFont typeface="Arial" panose="020B0604020202020204" pitchFamily="34" charset="0"/>
              <a:buChar char="•"/>
            </a:pPr>
            <a:r>
              <a:rPr lang="en-US" sz="2400" dirty="0"/>
              <a:t>Challenges faced in this spectral range (MACs, contaminations…), still </a:t>
            </a:r>
            <a:r>
              <a:rPr lang="en-US" sz="2400" b="1" dirty="0"/>
              <a:t>room for improvements</a:t>
            </a:r>
          </a:p>
        </p:txBody>
      </p:sp>
    </p:spTree>
    <p:extLst>
      <p:ext uri="{BB962C8B-B14F-4D97-AF65-F5344CB8AC3E}">
        <p14:creationId xmlns:p14="http://schemas.microsoft.com/office/powerpoint/2010/main" val="2072302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53442-E14D-4EAF-B649-C15877BFACE6}"/>
              </a:ext>
            </a:extLst>
          </p:cNvPr>
          <p:cNvSpPr/>
          <p:nvPr/>
        </p:nvSpPr>
        <p:spPr>
          <a:xfrm>
            <a:off x="0" y="147232"/>
            <a:ext cx="5012605"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m3d="http://schemas.microsoft.com/office/drawing/2017/model3d">
        <mc:Choice Requires="am3d">
          <p:graphicFrame>
            <p:nvGraphicFramePr>
              <p:cNvPr id="5" name="Modèle 3D 8">
                <a:extLst>
                  <a:ext uri="{FF2B5EF4-FFF2-40B4-BE49-F238E27FC236}">
                    <a16:creationId xmlns:a16="http://schemas.microsoft.com/office/drawing/2014/main" id="{519F32A7-4127-4C8E-A725-3A358112C463}"/>
                  </a:ext>
                </a:extLst>
              </p:cNvPr>
              <p:cNvGraphicFramePr>
                <a:graphicFrameLocks noChangeAspect="1"/>
              </p:cNvGraphicFramePr>
              <p:nvPr>
                <p:extLst/>
              </p:nvPr>
            </p:nvGraphicFramePr>
            <p:xfrm>
              <a:off x="7034711" y="-90688"/>
              <a:ext cx="5012605" cy="6785553"/>
            </p:xfrm>
            <a:graphic>
              <a:graphicData uri="http://schemas.microsoft.com/office/drawing/2017/model3d">
                <am3d:model3d r:embed="rId3">
                  <am3d:spPr>
                    <a:xfrm>
                      <a:off x="0" y="0"/>
                      <a:ext cx="5012605" cy="6785553"/>
                    </a:xfrm>
                    <a:prstGeom prst="rect">
                      <a:avLst/>
                    </a:prstGeom>
                  </am3d:spPr>
                  <am3d:camera>
                    <am3d:pos x="0" y="0" z="59979038"/>
                    <am3d:up dx="0" dy="36000000" dz="0"/>
                    <am3d:lookAt x="0" y="0" z="0"/>
                    <am3d:perspective fov="2700000"/>
                  </am3d:camera>
                  <am3d:trans>
                    <am3d:meterPerModelUnit n="308941" d="1000000"/>
                    <am3d:preTrans dx="12567" dy="-495342" dz="-5860387"/>
                    <am3d:scale>
                      <am3d:sx n="1000000" d="1000000"/>
                      <am3d:sy n="1000000" d="1000000"/>
                      <am3d:sz n="1000000" d="1000000"/>
                    </am3d:scale>
                    <am3d:rot ax="-8522361" ay="-3045876" az="8931356"/>
                    <am3d:postTrans dx="0" dy="0" dz="0"/>
                  </am3d:trans>
                  <am3d:raster rName="Office3DRenderer" rVer="16.0.8326">
                    <am3d:blip r:embed="rId4"/>
                  </am3d:raster>
                  <am3d:objViewport viewportSz="86257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Modèle 3D 8">
                <a:extLst>
                  <a:ext uri="{FF2B5EF4-FFF2-40B4-BE49-F238E27FC236}">
                    <a16:creationId xmlns:a16="http://schemas.microsoft.com/office/drawing/2014/main" id="{519F32A7-4127-4C8E-A725-3A358112C463}"/>
                  </a:ext>
                </a:extLst>
              </p:cNvPr>
              <p:cNvPicPr>
                <a:picLocks noGrp="1" noRot="1" noChangeAspect="1" noMove="1" noResize="1" noEditPoints="1" noAdjustHandles="1" noChangeArrowheads="1" noChangeShapeType="1" noCrop="1"/>
              </p:cNvPicPr>
              <p:nvPr/>
            </p:nvPicPr>
            <p:blipFill>
              <a:blip r:embed="rId5"/>
              <a:stretch>
                <a:fillRect/>
              </a:stretch>
            </p:blipFill>
            <p:spPr>
              <a:xfrm>
                <a:off x="7034711" y="-90688"/>
                <a:ext cx="5012605" cy="6785553"/>
              </a:xfrm>
              <a:prstGeom prst="rect">
                <a:avLst/>
              </a:prstGeom>
            </p:spPr>
          </p:pic>
        </mc:Fallback>
      </mc:AlternateContent>
      <p:pic>
        <p:nvPicPr>
          <p:cNvPr id="10" name="Graphique 9">
            <a:extLst>
              <a:ext uri="{FF2B5EF4-FFF2-40B4-BE49-F238E27FC236}">
                <a16:creationId xmlns:a16="http://schemas.microsoft.com/office/drawing/2014/main" id="{34D0EADE-4186-41C9-A80A-03892E176B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0571" y="1690688"/>
            <a:ext cx="2262172" cy="1045228"/>
          </a:xfrm>
          <a:prstGeom prst="rect">
            <a:avLst/>
          </a:prstGeom>
        </p:spPr>
      </p:pic>
      <p:sp>
        <p:nvSpPr>
          <p:cNvPr id="11" name="ZoneTexte 8">
            <a:extLst>
              <a:ext uri="{FF2B5EF4-FFF2-40B4-BE49-F238E27FC236}">
                <a16:creationId xmlns:a16="http://schemas.microsoft.com/office/drawing/2014/main" id="{5CE024F7-23F6-4F03-8D07-C6880B5D4598}"/>
              </a:ext>
            </a:extLst>
          </p:cNvPr>
          <p:cNvSpPr txBox="1"/>
          <p:nvPr/>
        </p:nvSpPr>
        <p:spPr>
          <a:xfrm>
            <a:off x="3671905" y="1972699"/>
            <a:ext cx="3689632" cy="1815882"/>
          </a:xfrm>
          <a:prstGeom prst="rect">
            <a:avLst/>
          </a:prstGeom>
          <a:noFill/>
        </p:spPr>
        <p:txBody>
          <a:bodyPr wrap="square" rtlCol="0">
            <a:spAutoFit/>
          </a:bodyPr>
          <a:lstStyle/>
          <a:p>
            <a:pPr>
              <a:lnSpc>
                <a:spcPct val="150000"/>
              </a:lnSpc>
            </a:pPr>
            <a:r>
              <a:rPr lang="en-US" sz="1600" dirty="0">
                <a:latin typeface="SF UI  Text" panose="00000500000000000000" pitchFamily="50" charset="0"/>
                <a:cs typeface="SF UI  Text" panose="00000500000000000000" pitchFamily="50" charset="0"/>
              </a:rPr>
              <a:t>Under the supervision of:</a:t>
            </a:r>
          </a:p>
          <a:p>
            <a:pPr>
              <a:lnSpc>
                <a:spcPct val="150000"/>
              </a:lnSpc>
            </a:pPr>
            <a:r>
              <a:rPr lang="en-US" sz="1600" dirty="0">
                <a:latin typeface="SF UI  Text" panose="00000500000000000000" pitchFamily="50" charset="0"/>
                <a:cs typeface="SF UI  Text" panose="00000500000000000000" pitchFamily="50" charset="0"/>
              </a:rPr>
              <a:t>Dr. Philippe </a:t>
            </a:r>
            <a:r>
              <a:rPr lang="en-US" sz="1600" b="1" dirty="0">
                <a:latin typeface="SF UI  Text" panose="00000500000000000000" pitchFamily="50" charset="0"/>
                <a:cs typeface="SF UI  Text" panose="00000500000000000000" pitchFamily="50" charset="0"/>
              </a:rPr>
              <a:t>JONNARD</a:t>
            </a:r>
          </a:p>
          <a:p>
            <a:pPr>
              <a:lnSpc>
                <a:spcPct val="150000"/>
              </a:lnSpc>
            </a:pPr>
            <a:r>
              <a:rPr lang="en-US" sz="1600" dirty="0">
                <a:latin typeface="SF UI  Text" panose="00000500000000000000" pitchFamily="50" charset="0"/>
                <a:cs typeface="SF UI  Text" panose="00000500000000000000" pitchFamily="50" charset="0"/>
              </a:rPr>
              <a:t>Dr. Nicolas </a:t>
            </a:r>
            <a:r>
              <a:rPr lang="en-US" sz="1600" b="1" dirty="0">
                <a:latin typeface="SF UI  Text" panose="00000500000000000000" pitchFamily="50" charset="0"/>
                <a:cs typeface="SF UI  Text" panose="00000500000000000000" pitchFamily="50" charset="0"/>
              </a:rPr>
              <a:t>RIVIDI</a:t>
            </a:r>
          </a:p>
          <a:p>
            <a:pPr>
              <a:lnSpc>
                <a:spcPct val="150000"/>
              </a:lnSpc>
            </a:pPr>
            <a:r>
              <a:rPr lang="en-US" sz="1600" dirty="0">
                <a:latin typeface="SF UI  Text" panose="00000500000000000000" pitchFamily="50" charset="0"/>
                <a:cs typeface="SF UI  Text" panose="00000500000000000000" pitchFamily="50" charset="0"/>
              </a:rPr>
              <a:t>Dr. Anne </a:t>
            </a:r>
            <a:r>
              <a:rPr lang="en-US" sz="1600" b="1" dirty="0">
                <a:latin typeface="SF UI  Text" panose="00000500000000000000" pitchFamily="50" charset="0"/>
                <a:cs typeface="SF UI  Text" panose="00000500000000000000" pitchFamily="50" charset="0"/>
              </a:rPr>
              <a:t>VERLAGUET</a:t>
            </a:r>
          </a:p>
          <a:p>
            <a:endParaRPr lang="en-US" sz="1600" dirty="0">
              <a:latin typeface="SF UI  Text" panose="00000500000000000000" pitchFamily="50" charset="0"/>
              <a:cs typeface="SF UI  Text" panose="00000500000000000000" pitchFamily="50" charset="0"/>
            </a:endParaRPr>
          </a:p>
        </p:txBody>
      </p:sp>
      <p:pic>
        <p:nvPicPr>
          <p:cNvPr id="12" name="Picture 2" descr="Laboratoire de Chimie Physique - Matière et Rayonnement">
            <a:extLst>
              <a:ext uri="{FF2B5EF4-FFF2-40B4-BE49-F238E27FC236}">
                <a16:creationId xmlns:a16="http://schemas.microsoft.com/office/drawing/2014/main" id="{D36B26C8-C91D-49EC-A3D2-C6428B2D0A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9722" y="4009505"/>
            <a:ext cx="1103869" cy="1203216"/>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8">
            <a:extLst>
              <a:ext uri="{FF2B5EF4-FFF2-40B4-BE49-F238E27FC236}">
                <a16:creationId xmlns:a16="http://schemas.microsoft.com/office/drawing/2014/main" id="{89918415-FC90-488F-B55F-DBCC45C8E6AD}"/>
              </a:ext>
            </a:extLst>
          </p:cNvPr>
          <p:cNvSpPr txBox="1"/>
          <p:nvPr/>
        </p:nvSpPr>
        <p:spPr>
          <a:xfrm>
            <a:off x="3671905" y="3732346"/>
            <a:ext cx="3689632" cy="3293209"/>
          </a:xfrm>
          <a:prstGeom prst="rect">
            <a:avLst/>
          </a:prstGeom>
          <a:noFill/>
        </p:spPr>
        <p:txBody>
          <a:bodyPr wrap="square" rtlCol="0">
            <a:spAutoFit/>
          </a:bodyPr>
          <a:lstStyle/>
          <a:p>
            <a:pPr>
              <a:lnSpc>
                <a:spcPct val="150000"/>
              </a:lnSpc>
            </a:pPr>
            <a:r>
              <a:rPr lang="en-US" sz="1600" dirty="0">
                <a:latin typeface="SF UI  Text" panose="00000500000000000000" pitchFamily="50" charset="0"/>
                <a:cs typeface="SF UI  Text" panose="00000500000000000000" pitchFamily="50" charset="0"/>
              </a:rPr>
              <a:t>Special thanks to all SQLX team:</a:t>
            </a:r>
          </a:p>
          <a:p>
            <a:pPr marL="285750" indent="-285750">
              <a:lnSpc>
                <a:spcPct val="150000"/>
              </a:lnSpc>
              <a:buFont typeface="Arial" panose="020B0604020202020204" pitchFamily="34" charset="0"/>
              <a:buChar char="•"/>
            </a:pPr>
            <a:r>
              <a:rPr lang="fr-FR" sz="1600" dirty="0">
                <a:latin typeface="SF UI  Text" panose="00000500000000000000" pitchFamily="50" charset="0"/>
                <a:cs typeface="SF UI  Text" panose="00000500000000000000" pitchFamily="50" charset="0"/>
              </a:rPr>
              <a:t>Régis </a:t>
            </a:r>
            <a:r>
              <a:rPr lang="fr-FR" sz="1600" b="1" dirty="0">
                <a:latin typeface="SF UI  Text" panose="00000500000000000000" pitchFamily="50" charset="0"/>
                <a:cs typeface="SF UI  Text" panose="00000500000000000000" pitchFamily="50" charset="0"/>
              </a:rPr>
              <a:t>Vacheresse</a:t>
            </a:r>
          </a:p>
          <a:p>
            <a:pPr marL="285750" indent="-285750">
              <a:lnSpc>
                <a:spcPct val="150000"/>
              </a:lnSpc>
              <a:buFont typeface="Arial" panose="020B0604020202020204" pitchFamily="34" charset="0"/>
              <a:buChar char="•"/>
            </a:pPr>
            <a:r>
              <a:rPr lang="en-US" sz="1600" dirty="0">
                <a:latin typeface="SF UI  Text" panose="00000500000000000000" pitchFamily="50" charset="0"/>
                <a:cs typeface="SF UI  Text" panose="00000500000000000000" pitchFamily="50" charset="0"/>
              </a:rPr>
              <a:t>Rabah </a:t>
            </a:r>
            <a:r>
              <a:rPr lang="en-US" sz="1600" b="1" dirty="0" err="1">
                <a:latin typeface="SF UI  Text" panose="00000500000000000000" pitchFamily="50" charset="0"/>
                <a:cs typeface="SF UI  Text" panose="00000500000000000000" pitchFamily="50" charset="0"/>
              </a:rPr>
              <a:t>Benbalagh</a:t>
            </a:r>
            <a:endParaRPr lang="en-US" sz="1600" b="1" dirty="0">
              <a:latin typeface="SF UI  Text" panose="00000500000000000000" pitchFamily="50" charset="0"/>
              <a:cs typeface="SF UI  Text" panose="00000500000000000000" pitchFamily="50" charset="0"/>
            </a:endParaRPr>
          </a:p>
          <a:p>
            <a:pPr marL="285750" indent="-285750">
              <a:lnSpc>
                <a:spcPct val="150000"/>
              </a:lnSpc>
              <a:buFont typeface="Arial" panose="020B0604020202020204" pitchFamily="34" charset="0"/>
              <a:buChar char="•"/>
            </a:pPr>
            <a:r>
              <a:rPr lang="en-US" sz="1600" dirty="0" err="1">
                <a:latin typeface="SF UI  Text" panose="00000500000000000000" pitchFamily="50" charset="0"/>
                <a:cs typeface="SF UI  Text" panose="00000500000000000000" pitchFamily="50" charset="0"/>
              </a:rPr>
              <a:t>Karine</a:t>
            </a:r>
            <a:r>
              <a:rPr lang="en-US" sz="1600" dirty="0">
                <a:latin typeface="SF UI  Text" panose="00000500000000000000" pitchFamily="50" charset="0"/>
                <a:cs typeface="SF UI  Text" panose="00000500000000000000" pitchFamily="50" charset="0"/>
              </a:rPr>
              <a:t> </a:t>
            </a:r>
            <a:r>
              <a:rPr lang="en-US" sz="1600" b="1" dirty="0">
                <a:latin typeface="SF UI  Text" panose="00000500000000000000" pitchFamily="50" charset="0"/>
                <a:cs typeface="SF UI  Text" panose="00000500000000000000" pitchFamily="50" charset="0"/>
              </a:rPr>
              <a:t>Le </a:t>
            </a:r>
            <a:r>
              <a:rPr lang="en-US" sz="1600" b="1" dirty="0" err="1">
                <a:latin typeface="SF UI  Text" panose="00000500000000000000" pitchFamily="50" charset="0"/>
                <a:cs typeface="SF UI  Text" panose="00000500000000000000" pitchFamily="50" charset="0"/>
              </a:rPr>
              <a:t>Guen</a:t>
            </a:r>
            <a:endParaRPr lang="en-US" sz="1600" b="1" dirty="0">
              <a:latin typeface="SF UI  Text" panose="00000500000000000000" pitchFamily="50" charset="0"/>
              <a:cs typeface="SF UI  Text" panose="00000500000000000000" pitchFamily="50" charset="0"/>
            </a:endParaRPr>
          </a:p>
          <a:p>
            <a:pPr marL="285750" indent="-285750">
              <a:lnSpc>
                <a:spcPct val="150000"/>
              </a:lnSpc>
              <a:buFont typeface="Arial" panose="020B0604020202020204" pitchFamily="34" charset="0"/>
              <a:buChar char="•"/>
            </a:pPr>
            <a:r>
              <a:rPr lang="en-US" sz="1600" dirty="0">
                <a:latin typeface="SF UI  Text" panose="00000500000000000000" pitchFamily="50" charset="0"/>
                <a:cs typeface="SF UI  Text" panose="00000500000000000000" pitchFamily="50" charset="0"/>
              </a:rPr>
              <a:t>Vita</a:t>
            </a:r>
            <a:r>
              <a:rPr lang="en-US" sz="1600" b="1" dirty="0">
                <a:latin typeface="SF UI  Text" panose="00000500000000000000" pitchFamily="50" charset="0"/>
                <a:cs typeface="SF UI  Text" panose="00000500000000000000" pitchFamily="50" charset="0"/>
              </a:rPr>
              <a:t> </a:t>
            </a:r>
            <a:r>
              <a:rPr lang="en-US" sz="1600" b="1" dirty="0" err="1">
                <a:latin typeface="SF UI  Text" panose="00000500000000000000" pitchFamily="50" charset="0"/>
                <a:cs typeface="SF UI  Text" panose="00000500000000000000" pitchFamily="50" charset="0"/>
              </a:rPr>
              <a:t>Ilakovac</a:t>
            </a:r>
            <a:endParaRPr lang="en-US" sz="1600" b="1" dirty="0">
              <a:latin typeface="SF UI  Text" panose="00000500000000000000" pitchFamily="50" charset="0"/>
              <a:cs typeface="SF UI  Text" panose="00000500000000000000" pitchFamily="50" charset="0"/>
            </a:endParaRPr>
          </a:p>
          <a:p>
            <a:pPr marL="285750" indent="-285750">
              <a:lnSpc>
                <a:spcPct val="150000"/>
              </a:lnSpc>
              <a:buFont typeface="Arial" panose="020B0604020202020204" pitchFamily="34" charset="0"/>
              <a:buChar char="•"/>
            </a:pPr>
            <a:r>
              <a:rPr lang="en-US" sz="1600" dirty="0">
                <a:latin typeface="SF UI  Text" panose="00000500000000000000" pitchFamily="50" charset="0"/>
                <a:cs typeface="SF UI  Text" panose="00000500000000000000" pitchFamily="50" charset="0"/>
              </a:rPr>
              <a:t>Marie </a:t>
            </a:r>
            <a:r>
              <a:rPr lang="en-US" sz="1600" b="1" dirty="0">
                <a:latin typeface="SF UI  Text" panose="00000500000000000000" pitchFamily="50" charset="0"/>
                <a:cs typeface="SF UI  Text" panose="00000500000000000000" pitchFamily="50" charset="0"/>
              </a:rPr>
              <a:t>Christine </a:t>
            </a:r>
            <a:r>
              <a:rPr lang="en-US" sz="1600" b="1" dirty="0" err="1">
                <a:latin typeface="SF UI  Text" panose="00000500000000000000" pitchFamily="50" charset="0"/>
                <a:cs typeface="SF UI  Text" panose="00000500000000000000" pitchFamily="50" charset="0"/>
              </a:rPr>
              <a:t>Lépy</a:t>
            </a:r>
            <a:endParaRPr lang="en-US" sz="1600" b="1" dirty="0">
              <a:latin typeface="SF UI  Text" panose="00000500000000000000" pitchFamily="50" charset="0"/>
              <a:cs typeface="SF UI  Text" panose="00000500000000000000" pitchFamily="50" charset="0"/>
            </a:endParaRPr>
          </a:p>
          <a:p>
            <a:pPr marL="285750" indent="-285750">
              <a:lnSpc>
                <a:spcPct val="150000"/>
              </a:lnSpc>
              <a:buFont typeface="Arial" panose="020B0604020202020204" pitchFamily="34" charset="0"/>
              <a:buChar char="•"/>
            </a:pPr>
            <a:r>
              <a:rPr lang="en-US" sz="1600" dirty="0">
                <a:latin typeface="SF UI  Text" panose="00000500000000000000" pitchFamily="50" charset="0"/>
                <a:cs typeface="SF UI  Text" panose="00000500000000000000" pitchFamily="50" charset="0"/>
              </a:rPr>
              <a:t>Michel </a:t>
            </a:r>
            <a:r>
              <a:rPr lang="en-US" sz="1600" b="1" dirty="0" err="1">
                <a:latin typeface="SF UI  Text" panose="00000500000000000000" pitchFamily="50" charset="0"/>
                <a:cs typeface="SF UI  Text" panose="00000500000000000000" pitchFamily="50" charset="0"/>
              </a:rPr>
              <a:t>Fialin</a:t>
            </a:r>
            <a:endParaRPr lang="en-US" sz="1600" b="1" dirty="0">
              <a:latin typeface="SF UI  Text" panose="00000500000000000000" pitchFamily="50" charset="0"/>
              <a:cs typeface="SF UI  Text" panose="00000500000000000000" pitchFamily="50" charset="0"/>
            </a:endParaRPr>
          </a:p>
          <a:p>
            <a:pPr marL="285750" indent="-285750">
              <a:lnSpc>
                <a:spcPct val="150000"/>
              </a:lnSpc>
              <a:buFont typeface="Arial" panose="020B0604020202020204" pitchFamily="34" charset="0"/>
              <a:buChar char="•"/>
            </a:pPr>
            <a:endParaRPr lang="en-US" sz="1600" b="1" dirty="0">
              <a:latin typeface="SF UI  Text" panose="00000500000000000000" pitchFamily="50" charset="0"/>
              <a:cs typeface="SF UI  Text" panose="00000500000000000000" pitchFamily="50" charset="0"/>
            </a:endParaRPr>
          </a:p>
          <a:p>
            <a:pPr marL="285750" indent="-285750">
              <a:buFont typeface="Arial" panose="020B0604020202020204" pitchFamily="34" charset="0"/>
              <a:buChar char="•"/>
            </a:pPr>
            <a:endParaRPr lang="en-US" sz="1600" dirty="0">
              <a:latin typeface="SF UI  Text" panose="00000500000000000000" pitchFamily="50" charset="0"/>
              <a:cs typeface="SF UI  Text" panose="00000500000000000000" pitchFamily="50" charset="0"/>
            </a:endParaRPr>
          </a:p>
        </p:txBody>
      </p:sp>
      <p:pic>
        <p:nvPicPr>
          <p:cNvPr id="15" name="Graphic 14" descr="Users">
            <a:extLst>
              <a:ext uri="{FF2B5EF4-FFF2-40B4-BE49-F238E27FC236}">
                <a16:creationId xmlns:a16="http://schemas.microsoft.com/office/drawing/2014/main" id="{BFC5C058-C615-4883-8674-BBAD851B9E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32737" y="4633828"/>
            <a:ext cx="914400" cy="914400"/>
          </a:xfrm>
          <a:prstGeom prst="rect">
            <a:avLst/>
          </a:prstGeom>
        </p:spPr>
      </p:pic>
      <p:sp>
        <p:nvSpPr>
          <p:cNvPr id="17" name="Title 1">
            <a:extLst>
              <a:ext uri="{FF2B5EF4-FFF2-40B4-BE49-F238E27FC236}">
                <a16:creationId xmlns:a16="http://schemas.microsoft.com/office/drawing/2014/main" id="{ED6E606E-8982-48A7-9CFC-51BC4D2C9A39}"/>
              </a:ext>
            </a:extLst>
          </p:cNvPr>
          <p:cNvSpPr>
            <a:spLocks noGrp="1"/>
          </p:cNvSpPr>
          <p:nvPr>
            <p:ph type="title"/>
          </p:nvPr>
        </p:nvSpPr>
        <p:spPr>
          <a:xfrm>
            <a:off x="266700" y="198734"/>
            <a:ext cx="5829300"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Acknowledgement:</a:t>
            </a:r>
          </a:p>
        </p:txBody>
      </p:sp>
      <p:sp>
        <p:nvSpPr>
          <p:cNvPr id="19" name="Slide Number Placeholder 18">
            <a:extLst>
              <a:ext uri="{FF2B5EF4-FFF2-40B4-BE49-F238E27FC236}">
                <a16:creationId xmlns:a16="http://schemas.microsoft.com/office/drawing/2014/main" id="{D501A890-5EA6-4A9A-B29F-37908BCBEA60}"/>
              </a:ext>
            </a:extLst>
          </p:cNvPr>
          <p:cNvSpPr>
            <a:spLocks noGrp="1"/>
          </p:cNvSpPr>
          <p:nvPr>
            <p:ph type="sldNum" sz="quarter" idx="12"/>
          </p:nvPr>
        </p:nvSpPr>
        <p:spPr/>
        <p:txBody>
          <a:bodyPr/>
          <a:lstStyle/>
          <a:p>
            <a:fld id="{23119E90-1CFF-413A-93C6-AFD0F9085275}" type="slidenum">
              <a:rPr lang="en-US" smtClean="0"/>
              <a:t>13</a:t>
            </a:fld>
            <a:endParaRPr lang="en-US"/>
          </a:p>
        </p:txBody>
      </p:sp>
      <p:pic>
        <p:nvPicPr>
          <p:cNvPr id="16" name="Picture 15">
            <a:extLst>
              <a:ext uri="{FF2B5EF4-FFF2-40B4-BE49-F238E27FC236}">
                <a16:creationId xmlns:a16="http://schemas.microsoft.com/office/drawing/2014/main" id="{2DE72EA7-2264-4042-AC9E-B4EFBCC9841E}"/>
              </a:ext>
            </a:extLst>
          </p:cNvPr>
          <p:cNvPicPr>
            <a:picLocks noChangeAspect="1"/>
          </p:cNvPicPr>
          <p:nvPr/>
        </p:nvPicPr>
        <p:blipFill>
          <a:blip r:embed="rId11">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1100184" y="2798317"/>
            <a:ext cx="2074019" cy="1010419"/>
          </a:xfrm>
          <a:prstGeom prst="rect">
            <a:avLst/>
          </a:prstGeom>
        </p:spPr>
      </p:pic>
      <p:pic>
        <p:nvPicPr>
          <p:cNvPr id="18" name="Picture 17" descr="Laboratoire de Chimie Physique - Matière et Rayonnement">
            <a:extLst>
              <a:ext uri="{FF2B5EF4-FFF2-40B4-BE49-F238E27FC236}">
                <a16:creationId xmlns:a16="http://schemas.microsoft.com/office/drawing/2014/main" id="{2F93BFDA-A958-4957-A0C1-04D76EDFAD4E}"/>
              </a:ext>
            </a:extLst>
          </p:cNvPr>
          <p:cNvPicPr>
            <a:picLocks noChangeAspect="1" noChangeArrowheads="1"/>
          </p:cNvPicPr>
          <p:nvPr/>
        </p:nvPicPr>
        <p:blipFill>
          <a:blip r:embed="rId12">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135343" y="5489570"/>
            <a:ext cx="1772626" cy="7161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D5487B55-95CC-48EB-A940-4E3E1FCC8E56}"/>
              </a:ext>
            </a:extLst>
          </p:cNvPr>
          <p:cNvSpPr/>
          <p:nvPr/>
        </p:nvSpPr>
        <p:spPr>
          <a:xfrm>
            <a:off x="10106022" y="44763"/>
            <a:ext cx="1895475" cy="1704004"/>
          </a:xfrm>
          <a:prstGeom prst="rect">
            <a:avLst/>
          </a:prstGeom>
          <a:solidFill>
            <a:srgbClr val="3922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s://exrs2024.demokritos.gr/wp-content/uploads/2024/01/white-logo-exrs-new-with-new-fonts_300x300-1-150x150.png">
            <a:extLst>
              <a:ext uri="{FF2B5EF4-FFF2-40B4-BE49-F238E27FC236}">
                <a16:creationId xmlns:a16="http://schemas.microsoft.com/office/drawing/2014/main" id="{3B2B3246-C21C-4807-B875-CE3B8B95C2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79374" y="44762"/>
            <a:ext cx="1645926" cy="164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mph" presetSubtype="128" accel="20000" decel="20000" fill="hold" nodeType="withEffect">
                                  <p:stCondLst>
                                    <p:cond delay="0"/>
                                  </p:stCondLst>
                                  <p:childTnLst>
                                    <p:anim calcmode="lin" valueType="num">
                                      <p:cBhvr additive="sum">
                                        <p:cTn id="6" dur="5000" fill="hold"/>
                                        <p:tgtEl>
                                          <p:spTgt spid="5"/>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61DED-AA45-43ED-B54B-0468969CB91C}"/>
              </a:ext>
            </a:extLst>
          </p:cNvPr>
          <p:cNvSpPr txBox="1"/>
          <p:nvPr/>
        </p:nvSpPr>
        <p:spPr>
          <a:xfrm>
            <a:off x="699522" y="1263542"/>
            <a:ext cx="6376822" cy="3046988"/>
          </a:xfrm>
          <a:prstGeom prst="rect">
            <a:avLst/>
          </a:prstGeom>
          <a:noFill/>
        </p:spPr>
        <p:txBody>
          <a:bodyPr wrap="square" rtlCol="0">
            <a:spAutoFit/>
          </a:bodyPr>
          <a:lstStyle/>
          <a:p>
            <a:pPr marL="342900" indent="-342900">
              <a:spcAft>
                <a:spcPts val="1200"/>
              </a:spcAft>
              <a:buAutoNum type="arabicPeriod"/>
            </a:pPr>
            <a:r>
              <a:rPr lang="en-US" dirty="0"/>
              <a:t>The X-ray emission spectrum is generated by </a:t>
            </a:r>
            <a:r>
              <a:rPr lang="en-US" b="1" dirty="0"/>
              <a:t>bombarding</a:t>
            </a:r>
            <a:r>
              <a:rPr lang="en-US" dirty="0"/>
              <a:t> the sample with electrons or by absorption of a photon. </a:t>
            </a:r>
          </a:p>
          <a:p>
            <a:pPr marL="342900" indent="-342900">
              <a:spcAft>
                <a:spcPts val="1200"/>
              </a:spcAft>
              <a:buAutoNum type="arabicPeriod"/>
            </a:pPr>
            <a:r>
              <a:rPr lang="en-US" dirty="0"/>
              <a:t>These X-rays/electrons </a:t>
            </a:r>
            <a:r>
              <a:rPr lang="en-US" b="1" dirty="0"/>
              <a:t>ionize inner-shell electrons</a:t>
            </a:r>
            <a:r>
              <a:rPr lang="en-US" dirty="0"/>
              <a:t>, which then decay by emitting X-ray photons. </a:t>
            </a:r>
          </a:p>
          <a:p>
            <a:pPr marL="342900" indent="-342900">
              <a:spcAft>
                <a:spcPts val="1200"/>
              </a:spcAft>
              <a:buAutoNum type="arabicPeriod"/>
            </a:pPr>
            <a:r>
              <a:rPr lang="en-US" dirty="0"/>
              <a:t>These emitted X-rays have energies that correspond to the energy </a:t>
            </a:r>
            <a:r>
              <a:rPr lang="en-US" b="1" dirty="0"/>
              <a:t>differences between the two electronic states</a:t>
            </a:r>
            <a:r>
              <a:rPr lang="en-US" dirty="0"/>
              <a:t>. (</a:t>
            </a:r>
            <a:r>
              <a:rPr lang="en-US" i="1" dirty="0"/>
              <a:t>core -&gt; core</a:t>
            </a:r>
            <a:r>
              <a:rPr lang="en-US" dirty="0"/>
              <a:t> or </a:t>
            </a:r>
            <a:r>
              <a:rPr lang="en-US" i="1" dirty="0"/>
              <a:t>valence -&gt; core</a:t>
            </a:r>
            <a:r>
              <a:rPr lang="en-US" dirty="0"/>
              <a:t>)</a:t>
            </a:r>
          </a:p>
          <a:p>
            <a:r>
              <a:rPr lang="en-US" dirty="0">
                <a:sym typeface="Wingdings" panose="05000000000000000000" pitchFamily="2" charset="2"/>
              </a:rPr>
              <a:t> X-ray emission spectroscopy (XES) provides a means of </a:t>
            </a:r>
            <a:r>
              <a:rPr lang="en-US" b="1" dirty="0">
                <a:sym typeface="Wingdings" panose="05000000000000000000" pitchFamily="2" charset="2"/>
              </a:rPr>
              <a:t>probing the partially occupied density of electronic states</a:t>
            </a:r>
            <a:endParaRPr lang="en-US" dirty="0"/>
          </a:p>
        </p:txBody>
      </p:sp>
      <p:cxnSp>
        <p:nvCxnSpPr>
          <p:cNvPr id="27" name="Straight Connector 26">
            <a:extLst>
              <a:ext uri="{FF2B5EF4-FFF2-40B4-BE49-F238E27FC236}">
                <a16:creationId xmlns:a16="http://schemas.microsoft.com/office/drawing/2014/main" id="{ED5B1A87-E7C7-46C8-B4EE-CCB60788D99E}"/>
              </a:ext>
            </a:extLst>
          </p:cNvPr>
          <p:cNvCxnSpPr>
            <a:cxnSpLocks/>
          </p:cNvCxnSpPr>
          <p:nvPr/>
        </p:nvCxnSpPr>
        <p:spPr>
          <a:xfrm>
            <a:off x="8754531" y="6136329"/>
            <a:ext cx="25992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76CE6FD0-7D5B-4BBC-8FFA-77A81A6480E9}"/>
              </a:ext>
            </a:extLst>
          </p:cNvPr>
          <p:cNvSpPr/>
          <p:nvPr/>
        </p:nvSpPr>
        <p:spPr>
          <a:xfrm>
            <a:off x="9651999" y="6047429"/>
            <a:ext cx="177799" cy="177799"/>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91D0FB-50A6-4BBD-ADB1-2118C137F43A}"/>
              </a:ext>
            </a:extLst>
          </p:cNvPr>
          <p:cNvSpPr/>
          <p:nvPr/>
        </p:nvSpPr>
        <p:spPr>
          <a:xfrm>
            <a:off x="10185399" y="6051663"/>
            <a:ext cx="177799" cy="177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DFDB34A3-7C52-471C-940E-C732C0C1C2A5}"/>
              </a:ext>
            </a:extLst>
          </p:cNvPr>
          <p:cNvCxnSpPr>
            <a:cxnSpLocks/>
          </p:cNvCxnSpPr>
          <p:nvPr/>
        </p:nvCxnSpPr>
        <p:spPr>
          <a:xfrm>
            <a:off x="9738534" y="4549591"/>
            <a:ext cx="0" cy="14697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9CB3796-4DFE-4375-90EE-F29F9D9B0A1C}"/>
              </a:ext>
            </a:extLst>
          </p:cNvPr>
          <p:cNvSpPr/>
          <p:nvPr/>
        </p:nvSpPr>
        <p:spPr>
          <a:xfrm>
            <a:off x="8754531" y="4001386"/>
            <a:ext cx="2599268" cy="7231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0C739D2-F9DC-4090-ADE3-5874E650E341}"/>
              </a:ext>
            </a:extLst>
          </p:cNvPr>
          <p:cNvGrpSpPr/>
          <p:nvPr/>
        </p:nvGrpSpPr>
        <p:grpSpPr>
          <a:xfrm>
            <a:off x="7718057" y="967563"/>
            <a:ext cx="4261874" cy="2228076"/>
            <a:chOff x="7718057" y="967563"/>
            <a:chExt cx="4261874" cy="2228076"/>
          </a:xfrm>
        </p:grpSpPr>
        <p:cxnSp>
          <p:nvCxnSpPr>
            <p:cNvPr id="9" name="Straight Connector 8">
              <a:extLst>
                <a:ext uri="{FF2B5EF4-FFF2-40B4-BE49-F238E27FC236}">
                  <a16:creationId xmlns:a16="http://schemas.microsoft.com/office/drawing/2014/main" id="{DAF96D56-4978-452F-A35D-A5E3AE136FD3}"/>
                </a:ext>
              </a:extLst>
            </p:cNvPr>
            <p:cNvCxnSpPr>
              <a:cxnSpLocks/>
            </p:cNvCxnSpPr>
            <p:nvPr/>
          </p:nvCxnSpPr>
          <p:spPr>
            <a:xfrm>
              <a:off x="8754532" y="3102506"/>
              <a:ext cx="25992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41B9D69-7E8B-499E-AB47-7AFF04C99123}"/>
                </a:ext>
              </a:extLst>
            </p:cNvPr>
            <p:cNvSpPr/>
            <p:nvPr/>
          </p:nvSpPr>
          <p:spPr>
            <a:xfrm>
              <a:off x="9652000" y="3013606"/>
              <a:ext cx="177799" cy="177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0897CD-C1B9-46EA-9BE8-FD445C1CA194}"/>
                </a:ext>
              </a:extLst>
            </p:cNvPr>
            <p:cNvSpPr/>
            <p:nvPr/>
          </p:nvSpPr>
          <p:spPr>
            <a:xfrm>
              <a:off x="10185400" y="3017840"/>
              <a:ext cx="177799" cy="177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640DCF1-C9ED-459B-95B4-1601AE5B2973}"/>
                </a:ext>
              </a:extLst>
            </p:cNvPr>
            <p:cNvCxnSpPr>
              <a:cxnSpLocks/>
            </p:cNvCxnSpPr>
            <p:nvPr/>
          </p:nvCxnSpPr>
          <p:spPr>
            <a:xfrm>
              <a:off x="8754532" y="2336274"/>
              <a:ext cx="897468" cy="649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343E593-471B-4268-AD0F-A382B906E0D5}"/>
                </a:ext>
              </a:extLst>
            </p:cNvPr>
            <p:cNvSpPr/>
            <p:nvPr/>
          </p:nvSpPr>
          <p:spPr>
            <a:xfrm>
              <a:off x="8754532" y="967563"/>
              <a:ext cx="2599268" cy="7231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BF0A04-BF74-4AB2-ADB6-0CFA46155D4E}"/>
                </a:ext>
              </a:extLst>
            </p:cNvPr>
            <p:cNvSpPr txBox="1"/>
            <p:nvPr/>
          </p:nvSpPr>
          <p:spPr>
            <a:xfrm>
              <a:off x="9759674" y="1129070"/>
              <a:ext cx="556563" cy="400110"/>
            </a:xfrm>
            <a:prstGeom prst="rect">
              <a:avLst/>
            </a:prstGeom>
            <a:noFill/>
          </p:spPr>
          <p:txBody>
            <a:bodyPr wrap="none" rtlCol="0">
              <a:spAutoFit/>
            </a:bodyPr>
            <a:lstStyle/>
            <a:p>
              <a:r>
                <a:rPr lang="en-US" sz="2000" dirty="0">
                  <a:latin typeface="Century" panose="02040604050505020304" pitchFamily="18" charset="0"/>
                </a:rPr>
                <a:t>VB</a:t>
              </a:r>
              <a:endParaRPr lang="en-US" sz="1400" dirty="0">
                <a:latin typeface="Century" panose="02040604050505020304" pitchFamily="18" charset="0"/>
              </a:endParaRPr>
            </a:p>
          </p:txBody>
        </p:sp>
        <p:sp>
          <p:nvSpPr>
            <p:cNvPr id="37" name="TextBox 36">
              <a:extLst>
                <a:ext uri="{FF2B5EF4-FFF2-40B4-BE49-F238E27FC236}">
                  <a16:creationId xmlns:a16="http://schemas.microsoft.com/office/drawing/2014/main" id="{B9CC6F40-B02C-4138-9E81-FBFC4F0353AB}"/>
                </a:ext>
              </a:extLst>
            </p:cNvPr>
            <p:cNvSpPr txBox="1"/>
            <p:nvPr/>
          </p:nvSpPr>
          <p:spPr>
            <a:xfrm>
              <a:off x="10727665" y="2672048"/>
              <a:ext cx="1252266" cy="338554"/>
            </a:xfrm>
            <a:prstGeom prst="rect">
              <a:avLst/>
            </a:prstGeom>
            <a:noFill/>
          </p:spPr>
          <p:txBody>
            <a:bodyPr wrap="none" rtlCol="0">
              <a:spAutoFit/>
            </a:bodyPr>
            <a:lstStyle/>
            <a:p>
              <a:r>
                <a:rPr lang="en-US" sz="1600" dirty="0">
                  <a:latin typeface="Century" panose="02040604050505020304" pitchFamily="18" charset="0"/>
                </a:rPr>
                <a:t>Core states</a:t>
              </a:r>
              <a:endParaRPr lang="en-US" sz="1100" dirty="0">
                <a:latin typeface="Century" panose="02040604050505020304" pitchFamily="18" charset="0"/>
              </a:endParaRPr>
            </a:p>
          </p:txBody>
        </p:sp>
        <p:sp>
          <p:nvSpPr>
            <p:cNvPr id="39" name="TextBox 38">
              <a:extLst>
                <a:ext uri="{FF2B5EF4-FFF2-40B4-BE49-F238E27FC236}">
                  <a16:creationId xmlns:a16="http://schemas.microsoft.com/office/drawing/2014/main" id="{99BFF992-AA19-43C2-95F1-C204B1CE0750}"/>
                </a:ext>
              </a:extLst>
            </p:cNvPr>
            <p:cNvSpPr txBox="1"/>
            <p:nvPr/>
          </p:nvSpPr>
          <p:spPr>
            <a:xfrm>
              <a:off x="7718057" y="1736920"/>
              <a:ext cx="2467342" cy="584775"/>
            </a:xfrm>
            <a:prstGeom prst="rect">
              <a:avLst/>
            </a:prstGeom>
            <a:noFill/>
          </p:spPr>
          <p:txBody>
            <a:bodyPr wrap="none" rtlCol="0">
              <a:spAutoFit/>
            </a:bodyPr>
            <a:lstStyle/>
            <a:p>
              <a:r>
                <a:rPr lang="en-US" sz="1600" dirty="0">
                  <a:latin typeface="Century" panose="02040604050505020304" pitchFamily="18" charset="0"/>
                </a:rPr>
                <a:t>Ionization</a:t>
              </a:r>
            </a:p>
            <a:p>
              <a:r>
                <a:rPr lang="en-US" sz="1600" dirty="0">
                  <a:latin typeface="Century" panose="02040604050505020304" pitchFamily="18" charset="0"/>
                </a:rPr>
                <a:t>(electron bombardment)</a:t>
              </a:r>
              <a:endParaRPr lang="en-US" sz="1100" dirty="0">
                <a:latin typeface="Century" panose="02040604050505020304" pitchFamily="18" charset="0"/>
              </a:endParaRPr>
            </a:p>
          </p:txBody>
        </p:sp>
      </p:grpSp>
      <p:sp>
        <p:nvSpPr>
          <p:cNvPr id="40" name="TextBox 39">
            <a:extLst>
              <a:ext uri="{FF2B5EF4-FFF2-40B4-BE49-F238E27FC236}">
                <a16:creationId xmlns:a16="http://schemas.microsoft.com/office/drawing/2014/main" id="{851842A6-8042-4B66-90A7-B6CB7C5096BE}"/>
              </a:ext>
            </a:extLst>
          </p:cNvPr>
          <p:cNvSpPr txBox="1"/>
          <p:nvPr/>
        </p:nvSpPr>
        <p:spPr>
          <a:xfrm>
            <a:off x="9829798" y="4162893"/>
            <a:ext cx="556563" cy="400110"/>
          </a:xfrm>
          <a:prstGeom prst="rect">
            <a:avLst/>
          </a:prstGeom>
          <a:noFill/>
        </p:spPr>
        <p:txBody>
          <a:bodyPr wrap="none" rtlCol="0">
            <a:spAutoFit/>
          </a:bodyPr>
          <a:lstStyle/>
          <a:p>
            <a:r>
              <a:rPr lang="en-US" sz="2000" dirty="0">
                <a:latin typeface="Century" panose="02040604050505020304" pitchFamily="18" charset="0"/>
              </a:rPr>
              <a:t>VB</a:t>
            </a:r>
            <a:endParaRPr lang="en-US" sz="1400" dirty="0">
              <a:latin typeface="Century" panose="02040604050505020304" pitchFamily="18" charset="0"/>
            </a:endParaRPr>
          </a:p>
        </p:txBody>
      </p:sp>
      <p:sp>
        <p:nvSpPr>
          <p:cNvPr id="18" name="Rectangle 17">
            <a:extLst>
              <a:ext uri="{FF2B5EF4-FFF2-40B4-BE49-F238E27FC236}">
                <a16:creationId xmlns:a16="http://schemas.microsoft.com/office/drawing/2014/main" id="{6A8CD0DB-BEAA-40E5-8762-90BC8345B6DB}"/>
              </a:ext>
            </a:extLst>
          </p:cNvPr>
          <p:cNvSpPr/>
          <p:nvPr/>
        </p:nvSpPr>
        <p:spPr>
          <a:xfrm>
            <a:off x="0" y="147232"/>
            <a:ext cx="6350000"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9" name="Title 1">
            <a:extLst>
              <a:ext uri="{FF2B5EF4-FFF2-40B4-BE49-F238E27FC236}">
                <a16:creationId xmlns:a16="http://schemas.microsoft.com/office/drawing/2014/main" id="{C7D407BB-C63A-4AB4-A872-420F02D691F9}"/>
              </a:ext>
            </a:extLst>
          </p:cNvPr>
          <p:cNvSpPr txBox="1">
            <a:spLocks/>
          </p:cNvSpPr>
          <p:nvPr/>
        </p:nvSpPr>
        <p:spPr>
          <a:xfrm>
            <a:off x="266700" y="198734"/>
            <a:ext cx="5829300" cy="7626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latin typeface="Poppins Medium" panose="00000600000000000000" pitchFamily="2" charset="0"/>
                <a:cs typeface="Poppins Medium" panose="00000600000000000000" pitchFamily="2" charset="0"/>
              </a:rPr>
              <a:t>X-ray emission spectroscopy</a:t>
            </a:r>
          </a:p>
        </p:txBody>
      </p:sp>
      <p:sp>
        <p:nvSpPr>
          <p:cNvPr id="8" name="Slide Number Placeholder 7">
            <a:extLst>
              <a:ext uri="{FF2B5EF4-FFF2-40B4-BE49-F238E27FC236}">
                <a16:creationId xmlns:a16="http://schemas.microsoft.com/office/drawing/2014/main" id="{F4D4ED17-F376-4F68-AC27-26418540542F}"/>
              </a:ext>
            </a:extLst>
          </p:cNvPr>
          <p:cNvSpPr>
            <a:spLocks noGrp="1"/>
          </p:cNvSpPr>
          <p:nvPr>
            <p:ph type="sldNum" sz="quarter" idx="12"/>
          </p:nvPr>
        </p:nvSpPr>
        <p:spPr/>
        <p:txBody>
          <a:bodyPr/>
          <a:lstStyle/>
          <a:p>
            <a:fld id="{23119E90-1CFF-413A-93C6-AFD0F9085275}" type="slidenum">
              <a:rPr lang="en-US" smtClean="0"/>
              <a:t>2</a:t>
            </a:fld>
            <a:endParaRPr lang="en-US"/>
          </a:p>
        </p:txBody>
      </p:sp>
      <p:pic>
        <p:nvPicPr>
          <p:cNvPr id="14" name="Picture 2" descr="Wave Arrow Icons - Free SVG &amp; PNG Wave Arrow Images - Noun Project">
            <a:extLst>
              <a:ext uri="{FF2B5EF4-FFF2-40B4-BE49-F238E27FC236}">
                <a16:creationId xmlns:a16="http://schemas.microsoft.com/office/drawing/2014/main" id="{E127C921-3892-447A-AFA5-4A6E909AF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510196" y="4945040"/>
            <a:ext cx="883063" cy="88306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446CA8C-5A5F-43A4-8427-5ADD605A5B91}"/>
              </a:ext>
            </a:extLst>
          </p:cNvPr>
          <p:cNvSpPr txBox="1"/>
          <p:nvPr/>
        </p:nvSpPr>
        <p:spPr>
          <a:xfrm>
            <a:off x="8140507" y="5547302"/>
            <a:ext cx="1443024" cy="338554"/>
          </a:xfrm>
          <a:prstGeom prst="rect">
            <a:avLst/>
          </a:prstGeom>
          <a:noFill/>
        </p:spPr>
        <p:txBody>
          <a:bodyPr wrap="none" rtlCol="0">
            <a:spAutoFit/>
          </a:bodyPr>
          <a:lstStyle/>
          <a:p>
            <a:r>
              <a:rPr lang="en-US" sz="1600" dirty="0">
                <a:latin typeface="Century" panose="02040604050505020304" pitchFamily="18" charset="0"/>
              </a:rPr>
              <a:t>X-ray Photon</a:t>
            </a:r>
            <a:endParaRPr lang="en-US" sz="1100" dirty="0">
              <a:latin typeface="Century" panose="02040604050505020304" pitchFamily="18" charset="0"/>
            </a:endParaRPr>
          </a:p>
        </p:txBody>
      </p:sp>
      <p:pic>
        <p:nvPicPr>
          <p:cNvPr id="38" name="Picture 2" descr="Figure 1">
            <a:extLst>
              <a:ext uri="{FF2B5EF4-FFF2-40B4-BE49-F238E27FC236}">
                <a16:creationId xmlns:a16="http://schemas.microsoft.com/office/drawing/2014/main" id="{C39C2DC8-8D72-45C6-822F-E74D2E497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0" y="1191797"/>
            <a:ext cx="4371975" cy="47625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73BB13E-A181-4A95-A06A-69AACD271EB3}"/>
              </a:ext>
            </a:extLst>
          </p:cNvPr>
          <p:cNvSpPr txBox="1"/>
          <p:nvPr/>
        </p:nvSpPr>
        <p:spPr>
          <a:xfrm>
            <a:off x="305854" y="5862763"/>
            <a:ext cx="3594954" cy="369332"/>
          </a:xfrm>
          <a:prstGeom prst="rect">
            <a:avLst/>
          </a:prstGeom>
          <a:noFill/>
        </p:spPr>
        <p:txBody>
          <a:bodyPr wrap="square" rtlCol="0">
            <a:spAutoFit/>
          </a:bodyPr>
          <a:lstStyle/>
          <a:p>
            <a:pPr algn="just"/>
            <a:r>
              <a:rPr lang="en-US" dirty="0">
                <a:sym typeface="Wingdings" panose="05000000000000000000" pitchFamily="2" charset="2"/>
              </a:rPr>
              <a:t></a:t>
            </a:r>
            <a:r>
              <a:rPr lang="en-US" dirty="0"/>
              <a:t> </a:t>
            </a:r>
            <a:r>
              <a:rPr lang="en-US" dirty="0">
                <a:solidFill>
                  <a:srgbClr val="FF0000"/>
                </a:solidFill>
              </a:rPr>
              <a:t>Element-specific information </a:t>
            </a:r>
          </a:p>
        </p:txBody>
      </p:sp>
      <p:sp>
        <p:nvSpPr>
          <p:cNvPr id="5" name="Rectangle 4">
            <a:extLst>
              <a:ext uri="{FF2B5EF4-FFF2-40B4-BE49-F238E27FC236}">
                <a16:creationId xmlns:a16="http://schemas.microsoft.com/office/drawing/2014/main" id="{6509957C-EE3A-4479-A3BE-F669C18EA5F8}"/>
              </a:ext>
            </a:extLst>
          </p:cNvPr>
          <p:cNvSpPr/>
          <p:nvPr/>
        </p:nvSpPr>
        <p:spPr>
          <a:xfrm>
            <a:off x="1100045" y="4850867"/>
            <a:ext cx="6110572" cy="646331"/>
          </a:xfrm>
          <a:prstGeom prst="rect">
            <a:avLst/>
          </a:prstGeom>
        </p:spPr>
        <p:txBody>
          <a:bodyPr wrap="square">
            <a:spAutoFit/>
          </a:bodyPr>
          <a:lstStyle/>
          <a:p>
            <a:r>
              <a:rPr lang="en-US" dirty="0"/>
              <a:t>XES a powerful technique since the physical and chemical properties of matter depend on these distributions.</a:t>
            </a:r>
          </a:p>
        </p:txBody>
      </p:sp>
      <p:sp>
        <p:nvSpPr>
          <p:cNvPr id="7" name="Rectangle 6">
            <a:extLst>
              <a:ext uri="{FF2B5EF4-FFF2-40B4-BE49-F238E27FC236}">
                <a16:creationId xmlns:a16="http://schemas.microsoft.com/office/drawing/2014/main" id="{31D24FE1-8036-4A95-9D44-51D3D9A85A3C}"/>
              </a:ext>
            </a:extLst>
          </p:cNvPr>
          <p:cNvSpPr/>
          <p:nvPr/>
        </p:nvSpPr>
        <p:spPr>
          <a:xfrm>
            <a:off x="3900808" y="5674663"/>
            <a:ext cx="3728616" cy="923330"/>
          </a:xfrm>
          <a:prstGeom prst="rect">
            <a:avLst/>
          </a:prstGeom>
        </p:spPr>
        <p:txBody>
          <a:bodyPr wrap="square">
            <a:spAutoFit/>
          </a:bodyPr>
          <a:lstStyle/>
          <a:p>
            <a:r>
              <a:rPr lang="en-US" dirty="0">
                <a:sym typeface="Wingdings" panose="05000000000000000000" pitchFamily="2" charset="2"/>
              </a:rPr>
              <a:t> </a:t>
            </a:r>
            <a:r>
              <a:rPr lang="en-US" dirty="0">
                <a:solidFill>
                  <a:srgbClr val="FF0000"/>
                </a:solidFill>
              </a:rPr>
              <a:t>Chemical state (how each element is chemically combined in the sample...)</a:t>
            </a:r>
            <a:endParaRPr lang="en-US" dirty="0"/>
          </a:p>
        </p:txBody>
      </p:sp>
    </p:spTree>
    <p:extLst>
      <p:ext uri="{BB962C8B-B14F-4D97-AF65-F5344CB8AC3E}">
        <p14:creationId xmlns:p14="http://schemas.microsoft.com/office/powerpoint/2010/main" val="1755403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4" grpId="0" animBg="1"/>
      <p:bldP spid="40"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7B8EC00-ACFD-4305-A8BC-4EE6FB74CD73}"/>
              </a:ext>
            </a:extLst>
          </p:cNvPr>
          <p:cNvSpPr/>
          <p:nvPr/>
        </p:nvSpPr>
        <p:spPr>
          <a:xfrm>
            <a:off x="213862" y="2751012"/>
            <a:ext cx="2464503" cy="3708470"/>
          </a:xfrm>
          <a:prstGeom prst="roundRect">
            <a:avLst>
              <a:gd name="adj" fmla="val 309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4F4C88-C971-4232-87FD-84F9F609C805}"/>
              </a:ext>
            </a:extLst>
          </p:cNvPr>
          <p:cNvSpPr/>
          <p:nvPr/>
        </p:nvSpPr>
        <p:spPr>
          <a:xfrm>
            <a:off x="5972116" y="147232"/>
            <a:ext cx="894080" cy="849726"/>
          </a:xfrm>
          <a:prstGeom prst="ellipse">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2BFBEC-0B6C-4769-9A9E-50487DF55863}"/>
              </a:ext>
            </a:extLst>
          </p:cNvPr>
          <p:cNvSpPr/>
          <p:nvPr/>
        </p:nvSpPr>
        <p:spPr>
          <a:xfrm>
            <a:off x="0" y="147232"/>
            <a:ext cx="6350000"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itle 1">
            <a:extLst>
              <a:ext uri="{FF2B5EF4-FFF2-40B4-BE49-F238E27FC236}">
                <a16:creationId xmlns:a16="http://schemas.microsoft.com/office/drawing/2014/main" id="{3E154E7A-8648-4100-9C7D-90C7BB765CF1}"/>
              </a:ext>
            </a:extLst>
          </p:cNvPr>
          <p:cNvSpPr txBox="1">
            <a:spLocks/>
          </p:cNvSpPr>
          <p:nvPr/>
        </p:nvSpPr>
        <p:spPr>
          <a:xfrm>
            <a:off x="266699" y="198734"/>
            <a:ext cx="5971603" cy="762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Poppins Medium" panose="00000600000000000000" pitchFamily="2" charset="0"/>
                <a:cs typeface="Poppins Medium" panose="00000600000000000000" pitchFamily="2" charset="0"/>
              </a:rPr>
              <a:t>Wavelength Dispersive Spectrometer </a:t>
            </a:r>
          </a:p>
        </p:txBody>
      </p:sp>
      <p:pic>
        <p:nvPicPr>
          <p:cNvPr id="55" name="Graphic 54" descr="Microscope">
            <a:extLst>
              <a:ext uri="{FF2B5EF4-FFF2-40B4-BE49-F238E27FC236}">
                <a16:creationId xmlns:a16="http://schemas.microsoft.com/office/drawing/2014/main" id="{978CCFF2-E383-4482-87F2-1B657173E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1424" y="273650"/>
            <a:ext cx="612648" cy="612648"/>
          </a:xfrm>
          <a:prstGeom prst="rect">
            <a:avLst/>
          </a:prstGeom>
        </p:spPr>
      </p:pic>
      <p:sp>
        <p:nvSpPr>
          <p:cNvPr id="31" name="TextBox 30">
            <a:extLst>
              <a:ext uri="{FF2B5EF4-FFF2-40B4-BE49-F238E27FC236}">
                <a16:creationId xmlns:a16="http://schemas.microsoft.com/office/drawing/2014/main" id="{F19BB0A0-7EB1-4A75-B174-A7B490C96649}"/>
              </a:ext>
            </a:extLst>
          </p:cNvPr>
          <p:cNvSpPr txBox="1"/>
          <p:nvPr/>
        </p:nvSpPr>
        <p:spPr>
          <a:xfrm>
            <a:off x="9113710" y="3407484"/>
            <a:ext cx="2864428" cy="262956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latin typeface="Century Schoolbook" panose="02040604050505020304" pitchFamily="18" charset="0"/>
              </a:rPr>
              <a:t>Mechanical scanning (Rowland mount)</a:t>
            </a:r>
          </a:p>
          <a:p>
            <a:pPr marL="285750" indent="-285750">
              <a:lnSpc>
                <a:spcPct val="200000"/>
              </a:lnSpc>
              <a:buFont typeface="Arial" panose="020B0604020202020204" pitchFamily="34" charset="0"/>
              <a:buChar char="•"/>
            </a:pPr>
            <a:r>
              <a:rPr lang="en-US" sz="1600" dirty="0">
                <a:latin typeface="Century Schoolbook" panose="02040604050505020304" pitchFamily="18" charset="0"/>
              </a:rPr>
              <a:t>High efficiency</a:t>
            </a:r>
          </a:p>
          <a:p>
            <a:pPr marL="285750" indent="-285750">
              <a:lnSpc>
                <a:spcPct val="150000"/>
              </a:lnSpc>
              <a:buFont typeface="Arial" panose="020B0604020202020204" pitchFamily="34" charset="0"/>
              <a:buChar char="•"/>
            </a:pPr>
            <a:r>
              <a:rPr lang="en-US" sz="1600" b="1" dirty="0">
                <a:latin typeface="Century Schoolbook" panose="02040604050505020304" pitchFamily="18" charset="0"/>
              </a:rPr>
              <a:t>Resolution: </a:t>
            </a:r>
            <a:r>
              <a:rPr lang="en-US" sz="1600" dirty="0">
                <a:latin typeface="Century Schoolbook" panose="02040604050505020304" pitchFamily="18" charset="0"/>
              </a:rPr>
              <a:t>few eV (for multilayers in soft x-ray range)</a:t>
            </a:r>
          </a:p>
        </p:txBody>
      </p:sp>
      <p:sp>
        <p:nvSpPr>
          <p:cNvPr id="32" name="TextBox 31">
            <a:extLst>
              <a:ext uri="{FF2B5EF4-FFF2-40B4-BE49-F238E27FC236}">
                <a16:creationId xmlns:a16="http://schemas.microsoft.com/office/drawing/2014/main" id="{6720665D-582E-4276-B09D-8E0C03607198}"/>
              </a:ext>
            </a:extLst>
          </p:cNvPr>
          <p:cNvSpPr txBox="1"/>
          <p:nvPr/>
        </p:nvSpPr>
        <p:spPr>
          <a:xfrm>
            <a:off x="9681548" y="2949926"/>
            <a:ext cx="1402948" cy="369332"/>
          </a:xfrm>
          <a:prstGeom prst="rect">
            <a:avLst/>
          </a:prstGeom>
          <a:noFill/>
        </p:spPr>
        <p:txBody>
          <a:bodyPr wrap="none" rtlCol="0">
            <a:spAutoFit/>
          </a:bodyPr>
          <a:lstStyle/>
          <a:p>
            <a:r>
              <a:rPr lang="en-US" dirty="0">
                <a:latin typeface="+mj-lt"/>
                <a:cs typeface="SF UI  Text" panose="00000500000000000000" pitchFamily="50" charset="0"/>
              </a:rPr>
              <a:t>2dsin(</a:t>
            </a:r>
            <a:r>
              <a:rPr lang="el-GR" dirty="0">
                <a:latin typeface="+mj-lt"/>
                <a:cs typeface="SF UI  Text" panose="00000500000000000000" pitchFamily="50" charset="0"/>
              </a:rPr>
              <a:t>θ</a:t>
            </a:r>
            <a:r>
              <a:rPr lang="en-US" dirty="0">
                <a:latin typeface="+mj-lt"/>
                <a:cs typeface="SF UI  Text" panose="00000500000000000000" pitchFamily="50" charset="0"/>
              </a:rPr>
              <a:t>) = n</a:t>
            </a:r>
            <a:r>
              <a:rPr lang="el-GR" dirty="0">
                <a:latin typeface="+mj-lt"/>
                <a:cs typeface="SF UI  Text" panose="00000500000000000000" pitchFamily="50" charset="0"/>
              </a:rPr>
              <a:t>λ</a:t>
            </a:r>
            <a:endParaRPr lang="en-US" dirty="0">
              <a:latin typeface="+mj-lt"/>
              <a:cs typeface="SF UI  Text" panose="00000500000000000000" pitchFamily="50" charset="0"/>
            </a:endParaRPr>
          </a:p>
        </p:txBody>
      </p:sp>
      <p:pic>
        <p:nvPicPr>
          <p:cNvPr id="33" name="Picture 2" descr="Bragg's law - Wikipedia">
            <a:extLst>
              <a:ext uri="{FF2B5EF4-FFF2-40B4-BE49-F238E27FC236}">
                <a16:creationId xmlns:a16="http://schemas.microsoft.com/office/drawing/2014/main" id="{370A3254-19C0-4252-8B08-87552D7312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9589" y="1259340"/>
            <a:ext cx="2312670" cy="149167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0D1F5F8-1344-48C7-B924-EBBB2905855F}"/>
              </a:ext>
            </a:extLst>
          </p:cNvPr>
          <p:cNvSpPr txBox="1"/>
          <p:nvPr/>
        </p:nvSpPr>
        <p:spPr>
          <a:xfrm>
            <a:off x="251933" y="4856892"/>
            <a:ext cx="2625082" cy="149130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latin typeface="Century Schoolbook" panose="02040604050505020304" pitchFamily="18" charset="0"/>
              </a:rPr>
              <a:t>Simultaneous (VLS)</a:t>
            </a:r>
          </a:p>
          <a:p>
            <a:pPr marL="285750" indent="-285750">
              <a:lnSpc>
                <a:spcPct val="200000"/>
              </a:lnSpc>
              <a:buFont typeface="Arial" panose="020B0604020202020204" pitchFamily="34" charset="0"/>
              <a:buChar char="•"/>
            </a:pPr>
            <a:r>
              <a:rPr lang="en-US" sz="1600" dirty="0">
                <a:latin typeface="Century Schoolbook" panose="02040604050505020304" pitchFamily="18" charset="0"/>
              </a:rPr>
              <a:t>Efficiency 10-25%</a:t>
            </a:r>
          </a:p>
          <a:p>
            <a:pPr marL="285750" indent="-285750">
              <a:lnSpc>
                <a:spcPct val="200000"/>
              </a:lnSpc>
              <a:buFont typeface="Arial" panose="020B0604020202020204" pitchFamily="34" charset="0"/>
              <a:buChar char="•"/>
            </a:pPr>
            <a:r>
              <a:rPr lang="en-US" sz="1600" b="1" dirty="0">
                <a:latin typeface="Century Schoolbook" panose="02040604050505020304" pitchFamily="18" charset="0"/>
              </a:rPr>
              <a:t>Resolution:  </a:t>
            </a:r>
            <a:r>
              <a:rPr lang="en-US" sz="1600" dirty="0">
                <a:latin typeface="Century Schoolbook" panose="02040604050505020304" pitchFamily="18" charset="0"/>
              </a:rPr>
              <a:t>&lt; 1 eV</a:t>
            </a:r>
          </a:p>
        </p:txBody>
      </p:sp>
      <p:sp>
        <p:nvSpPr>
          <p:cNvPr id="41" name="Rectangle 40">
            <a:extLst>
              <a:ext uri="{FF2B5EF4-FFF2-40B4-BE49-F238E27FC236}">
                <a16:creationId xmlns:a16="http://schemas.microsoft.com/office/drawing/2014/main" id="{3DB3DDC8-D7E0-44FC-9292-915C785A8B8F}"/>
              </a:ext>
            </a:extLst>
          </p:cNvPr>
          <p:cNvSpPr/>
          <p:nvPr/>
        </p:nvSpPr>
        <p:spPr>
          <a:xfrm>
            <a:off x="540897" y="4487560"/>
            <a:ext cx="1810432" cy="369332"/>
          </a:xfrm>
          <a:prstGeom prst="rect">
            <a:avLst/>
          </a:prstGeom>
        </p:spPr>
        <p:txBody>
          <a:bodyPr wrap="none">
            <a:spAutoFit/>
          </a:bodyPr>
          <a:lstStyle/>
          <a:p>
            <a:r>
              <a:rPr lang="en-US" dirty="0">
                <a:latin typeface="+mj-lt"/>
                <a:cs typeface="Courier New" panose="02070309020205020404" pitchFamily="49" charset="0"/>
              </a:rPr>
              <a:t>d(cosα−cosβ)= </a:t>
            </a:r>
            <a:r>
              <a:rPr lang="en-US" dirty="0" err="1">
                <a:latin typeface="+mj-lt"/>
                <a:cs typeface="Courier New" panose="02070309020205020404" pitchFamily="49" charset="0"/>
              </a:rPr>
              <a:t>nλ</a:t>
            </a:r>
            <a:endParaRPr lang="en-US" dirty="0">
              <a:latin typeface="+mj-lt"/>
              <a:cs typeface="Courier New" panose="02070309020205020404" pitchFamily="49" charset="0"/>
            </a:endParaRPr>
          </a:p>
        </p:txBody>
      </p:sp>
      <p:grpSp>
        <p:nvGrpSpPr>
          <p:cNvPr id="8" name="Group 7">
            <a:extLst>
              <a:ext uri="{FF2B5EF4-FFF2-40B4-BE49-F238E27FC236}">
                <a16:creationId xmlns:a16="http://schemas.microsoft.com/office/drawing/2014/main" id="{8DC25C78-1D2F-4D55-B16F-96291648C474}"/>
              </a:ext>
            </a:extLst>
          </p:cNvPr>
          <p:cNvGrpSpPr/>
          <p:nvPr/>
        </p:nvGrpSpPr>
        <p:grpSpPr>
          <a:xfrm>
            <a:off x="232897" y="2897592"/>
            <a:ext cx="2426432" cy="1448304"/>
            <a:chOff x="237015" y="2378800"/>
            <a:chExt cx="2504602" cy="1494963"/>
          </a:xfrm>
        </p:grpSpPr>
        <p:pic>
          <p:nvPicPr>
            <p:cNvPr id="42" name="Picture 41">
              <a:extLst>
                <a:ext uri="{FF2B5EF4-FFF2-40B4-BE49-F238E27FC236}">
                  <a16:creationId xmlns:a16="http://schemas.microsoft.com/office/drawing/2014/main" id="{25ECFB0F-BA62-4616-BB94-3075B913A14A}"/>
                </a:ext>
              </a:extLst>
            </p:cNvPr>
            <p:cNvPicPr>
              <a:picLocks noChangeAspect="1"/>
            </p:cNvPicPr>
            <p:nvPr/>
          </p:nvPicPr>
          <p:blipFill>
            <a:blip r:embed="rId6"/>
            <a:stretch>
              <a:fillRect/>
            </a:stretch>
          </p:blipFill>
          <p:spPr>
            <a:xfrm>
              <a:off x="237015" y="2378800"/>
              <a:ext cx="2504602" cy="1494963"/>
            </a:xfrm>
            <a:prstGeom prst="rect">
              <a:avLst/>
            </a:prstGeom>
          </p:spPr>
        </p:pic>
        <p:sp>
          <p:nvSpPr>
            <p:cNvPr id="43" name="TextBox 42">
              <a:extLst>
                <a:ext uri="{FF2B5EF4-FFF2-40B4-BE49-F238E27FC236}">
                  <a16:creationId xmlns:a16="http://schemas.microsoft.com/office/drawing/2014/main" id="{806DE1D6-57E1-4E4E-A016-C756F323CF30}"/>
                </a:ext>
              </a:extLst>
            </p:cNvPr>
            <p:cNvSpPr txBox="1"/>
            <p:nvPr/>
          </p:nvSpPr>
          <p:spPr>
            <a:xfrm>
              <a:off x="766068" y="2850943"/>
              <a:ext cx="330540" cy="369332"/>
            </a:xfrm>
            <a:prstGeom prst="rect">
              <a:avLst/>
            </a:prstGeom>
            <a:noFill/>
          </p:spPr>
          <p:txBody>
            <a:bodyPr wrap="none" rtlCol="0">
              <a:spAutoFit/>
            </a:bodyPr>
            <a:lstStyle/>
            <a:p>
              <a:r>
                <a:rPr lang="en-US" dirty="0">
                  <a:latin typeface="Symbol" panose="05050102010706020507" pitchFamily="18" charset="2"/>
                </a:rPr>
                <a:t>a</a:t>
              </a:r>
            </a:p>
          </p:txBody>
        </p:sp>
        <p:sp>
          <p:nvSpPr>
            <p:cNvPr id="44" name="TextBox 43">
              <a:extLst>
                <a:ext uri="{FF2B5EF4-FFF2-40B4-BE49-F238E27FC236}">
                  <a16:creationId xmlns:a16="http://schemas.microsoft.com/office/drawing/2014/main" id="{6014B24E-3E38-458F-A058-9C02487639A2}"/>
                </a:ext>
              </a:extLst>
            </p:cNvPr>
            <p:cNvSpPr txBox="1"/>
            <p:nvPr/>
          </p:nvSpPr>
          <p:spPr>
            <a:xfrm>
              <a:off x="2034804" y="2850943"/>
              <a:ext cx="311304" cy="369332"/>
            </a:xfrm>
            <a:prstGeom prst="rect">
              <a:avLst/>
            </a:prstGeom>
            <a:noFill/>
          </p:spPr>
          <p:txBody>
            <a:bodyPr wrap="none" rtlCol="0">
              <a:spAutoFit/>
            </a:bodyPr>
            <a:lstStyle/>
            <a:p>
              <a:r>
                <a:rPr lang="en-US" dirty="0">
                  <a:latin typeface="Symbol" panose="05050102010706020507" pitchFamily="18" charset="2"/>
                </a:rPr>
                <a:t>b</a:t>
              </a:r>
            </a:p>
          </p:txBody>
        </p:sp>
        <p:sp>
          <p:nvSpPr>
            <p:cNvPr id="45" name="Freeform: Shape 44">
              <a:extLst>
                <a:ext uri="{FF2B5EF4-FFF2-40B4-BE49-F238E27FC236}">
                  <a16:creationId xmlns:a16="http://schemas.microsoft.com/office/drawing/2014/main" id="{D19C8A0F-37A3-4A6A-B7E3-F0E4818A157D}"/>
                </a:ext>
              </a:extLst>
            </p:cNvPr>
            <p:cNvSpPr/>
            <p:nvPr/>
          </p:nvSpPr>
          <p:spPr>
            <a:xfrm>
              <a:off x="1186378" y="3050336"/>
              <a:ext cx="102020" cy="283380"/>
            </a:xfrm>
            <a:custGeom>
              <a:avLst/>
              <a:gdLst>
                <a:gd name="connsiteX0" fmla="*/ 80433 w 439282"/>
                <a:gd name="connsiteY0" fmla="*/ 0 h 235774"/>
                <a:gd name="connsiteX1" fmla="*/ 439282 w 439282"/>
                <a:gd name="connsiteY1" fmla="*/ 235774 h 235774"/>
                <a:gd name="connsiteX2" fmla="*/ 0 w 439282"/>
                <a:gd name="connsiteY2" fmla="*/ 235774 h 235774"/>
                <a:gd name="connsiteX3" fmla="*/ 7003 w 439282"/>
                <a:gd name="connsiteY3" fmla="*/ 166305 h 235774"/>
                <a:gd name="connsiteX4" fmla="*/ 73396 w 439282"/>
                <a:gd name="connsiteY4" fmla="*/ 8528 h 235774"/>
                <a:gd name="connsiteX0" fmla="*/ 80433 w 80433"/>
                <a:gd name="connsiteY0" fmla="*/ 0 h 235774"/>
                <a:gd name="connsiteX1" fmla="*/ 0 w 80433"/>
                <a:gd name="connsiteY1" fmla="*/ 235774 h 235774"/>
                <a:gd name="connsiteX2" fmla="*/ 7003 w 80433"/>
                <a:gd name="connsiteY2" fmla="*/ 166305 h 235774"/>
                <a:gd name="connsiteX3" fmla="*/ 73396 w 80433"/>
                <a:gd name="connsiteY3" fmla="*/ 8528 h 235774"/>
                <a:gd name="connsiteX4" fmla="*/ 80433 w 80433"/>
                <a:gd name="connsiteY4" fmla="*/ 0 h 235774"/>
                <a:gd name="connsiteX0" fmla="*/ 80433 w 142344"/>
                <a:gd name="connsiteY0" fmla="*/ 0 h 235774"/>
                <a:gd name="connsiteX1" fmla="*/ 140916 w 142344"/>
                <a:gd name="connsiteY1" fmla="*/ 143208 h 235774"/>
                <a:gd name="connsiteX2" fmla="*/ 0 w 142344"/>
                <a:gd name="connsiteY2" fmla="*/ 235774 h 235774"/>
                <a:gd name="connsiteX3" fmla="*/ 7003 w 142344"/>
                <a:gd name="connsiteY3" fmla="*/ 166305 h 235774"/>
                <a:gd name="connsiteX4" fmla="*/ 73396 w 142344"/>
                <a:gd name="connsiteY4" fmla="*/ 8528 h 235774"/>
                <a:gd name="connsiteX5" fmla="*/ 80433 w 142344"/>
                <a:gd name="connsiteY5" fmla="*/ 0 h 235774"/>
                <a:gd name="connsiteX0" fmla="*/ 80433 w 80433"/>
                <a:gd name="connsiteY0" fmla="*/ 0 h 235774"/>
                <a:gd name="connsiteX1" fmla="*/ 0 w 80433"/>
                <a:gd name="connsiteY1" fmla="*/ 235774 h 235774"/>
                <a:gd name="connsiteX2" fmla="*/ 7003 w 80433"/>
                <a:gd name="connsiteY2" fmla="*/ 166305 h 235774"/>
                <a:gd name="connsiteX3" fmla="*/ 73396 w 80433"/>
                <a:gd name="connsiteY3" fmla="*/ 8528 h 235774"/>
                <a:gd name="connsiteX4" fmla="*/ 80433 w 80433"/>
                <a:gd name="connsiteY4" fmla="*/ 0 h 235774"/>
                <a:gd name="connsiteX0" fmla="*/ 0 w 161322"/>
                <a:gd name="connsiteY0" fmla="*/ 227331 h 227331"/>
                <a:gd name="connsiteX1" fmla="*/ 7003 w 161322"/>
                <a:gd name="connsiteY1" fmla="*/ 157862 h 227331"/>
                <a:gd name="connsiteX2" fmla="*/ 73396 w 161322"/>
                <a:gd name="connsiteY2" fmla="*/ 85 h 227331"/>
                <a:gd name="connsiteX3" fmla="*/ 161322 w 161322"/>
                <a:gd name="connsiteY3" fmla="*/ 66780 h 227331"/>
                <a:gd name="connsiteX0" fmla="*/ 0 w 73396"/>
                <a:gd name="connsiteY0" fmla="*/ 227246 h 227246"/>
                <a:gd name="connsiteX1" fmla="*/ 7003 w 73396"/>
                <a:gd name="connsiteY1" fmla="*/ 157777 h 227246"/>
                <a:gd name="connsiteX2" fmla="*/ 73396 w 73396"/>
                <a:gd name="connsiteY2" fmla="*/ 0 h 227246"/>
                <a:gd name="connsiteX0" fmla="*/ 0 w 90248"/>
                <a:gd name="connsiteY0" fmla="*/ 233122 h 233122"/>
                <a:gd name="connsiteX1" fmla="*/ 7003 w 90248"/>
                <a:gd name="connsiteY1" fmla="*/ 163653 h 233122"/>
                <a:gd name="connsiteX2" fmla="*/ 90248 w 90248"/>
                <a:gd name="connsiteY2" fmla="*/ 0 h 233122"/>
              </a:gdLst>
              <a:ahLst/>
              <a:cxnLst>
                <a:cxn ang="0">
                  <a:pos x="connsiteX0" y="connsiteY0"/>
                </a:cxn>
                <a:cxn ang="0">
                  <a:pos x="connsiteX1" y="connsiteY1"/>
                </a:cxn>
                <a:cxn ang="0">
                  <a:pos x="connsiteX2" y="connsiteY2"/>
                </a:cxn>
              </a:cxnLst>
              <a:rect l="l" t="t" r="r" b="b"/>
              <a:pathLst>
                <a:path w="90248" h="233122">
                  <a:moveTo>
                    <a:pt x="0" y="233122"/>
                  </a:moveTo>
                  <a:lnTo>
                    <a:pt x="7003" y="163653"/>
                  </a:lnTo>
                  <a:cubicBezTo>
                    <a:pt x="18759" y="106205"/>
                    <a:pt x="58531" y="46948"/>
                    <a:pt x="9024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0A3ECE0F-67BF-4BAC-B8FA-11908374EBE6}"/>
                </a:ext>
              </a:extLst>
            </p:cNvPr>
            <p:cNvSpPr/>
            <p:nvPr/>
          </p:nvSpPr>
          <p:spPr>
            <a:xfrm rot="7691806">
              <a:off x="1816470" y="3064321"/>
              <a:ext cx="102020" cy="283380"/>
            </a:xfrm>
            <a:custGeom>
              <a:avLst/>
              <a:gdLst>
                <a:gd name="connsiteX0" fmla="*/ 80433 w 439282"/>
                <a:gd name="connsiteY0" fmla="*/ 0 h 235774"/>
                <a:gd name="connsiteX1" fmla="*/ 439282 w 439282"/>
                <a:gd name="connsiteY1" fmla="*/ 235774 h 235774"/>
                <a:gd name="connsiteX2" fmla="*/ 0 w 439282"/>
                <a:gd name="connsiteY2" fmla="*/ 235774 h 235774"/>
                <a:gd name="connsiteX3" fmla="*/ 7003 w 439282"/>
                <a:gd name="connsiteY3" fmla="*/ 166305 h 235774"/>
                <a:gd name="connsiteX4" fmla="*/ 73396 w 439282"/>
                <a:gd name="connsiteY4" fmla="*/ 8528 h 235774"/>
                <a:gd name="connsiteX0" fmla="*/ 80433 w 80433"/>
                <a:gd name="connsiteY0" fmla="*/ 0 h 235774"/>
                <a:gd name="connsiteX1" fmla="*/ 0 w 80433"/>
                <a:gd name="connsiteY1" fmla="*/ 235774 h 235774"/>
                <a:gd name="connsiteX2" fmla="*/ 7003 w 80433"/>
                <a:gd name="connsiteY2" fmla="*/ 166305 h 235774"/>
                <a:gd name="connsiteX3" fmla="*/ 73396 w 80433"/>
                <a:gd name="connsiteY3" fmla="*/ 8528 h 235774"/>
                <a:gd name="connsiteX4" fmla="*/ 80433 w 80433"/>
                <a:gd name="connsiteY4" fmla="*/ 0 h 235774"/>
                <a:gd name="connsiteX0" fmla="*/ 80433 w 142344"/>
                <a:gd name="connsiteY0" fmla="*/ 0 h 235774"/>
                <a:gd name="connsiteX1" fmla="*/ 140916 w 142344"/>
                <a:gd name="connsiteY1" fmla="*/ 143208 h 235774"/>
                <a:gd name="connsiteX2" fmla="*/ 0 w 142344"/>
                <a:gd name="connsiteY2" fmla="*/ 235774 h 235774"/>
                <a:gd name="connsiteX3" fmla="*/ 7003 w 142344"/>
                <a:gd name="connsiteY3" fmla="*/ 166305 h 235774"/>
                <a:gd name="connsiteX4" fmla="*/ 73396 w 142344"/>
                <a:gd name="connsiteY4" fmla="*/ 8528 h 235774"/>
                <a:gd name="connsiteX5" fmla="*/ 80433 w 142344"/>
                <a:gd name="connsiteY5" fmla="*/ 0 h 235774"/>
                <a:gd name="connsiteX0" fmla="*/ 80433 w 80433"/>
                <a:gd name="connsiteY0" fmla="*/ 0 h 235774"/>
                <a:gd name="connsiteX1" fmla="*/ 0 w 80433"/>
                <a:gd name="connsiteY1" fmla="*/ 235774 h 235774"/>
                <a:gd name="connsiteX2" fmla="*/ 7003 w 80433"/>
                <a:gd name="connsiteY2" fmla="*/ 166305 h 235774"/>
                <a:gd name="connsiteX3" fmla="*/ 73396 w 80433"/>
                <a:gd name="connsiteY3" fmla="*/ 8528 h 235774"/>
                <a:gd name="connsiteX4" fmla="*/ 80433 w 80433"/>
                <a:gd name="connsiteY4" fmla="*/ 0 h 235774"/>
                <a:gd name="connsiteX0" fmla="*/ 0 w 161322"/>
                <a:gd name="connsiteY0" fmla="*/ 227331 h 227331"/>
                <a:gd name="connsiteX1" fmla="*/ 7003 w 161322"/>
                <a:gd name="connsiteY1" fmla="*/ 157862 h 227331"/>
                <a:gd name="connsiteX2" fmla="*/ 73396 w 161322"/>
                <a:gd name="connsiteY2" fmla="*/ 85 h 227331"/>
                <a:gd name="connsiteX3" fmla="*/ 161322 w 161322"/>
                <a:gd name="connsiteY3" fmla="*/ 66780 h 227331"/>
                <a:gd name="connsiteX0" fmla="*/ 0 w 73396"/>
                <a:gd name="connsiteY0" fmla="*/ 227246 h 227246"/>
                <a:gd name="connsiteX1" fmla="*/ 7003 w 73396"/>
                <a:gd name="connsiteY1" fmla="*/ 157777 h 227246"/>
                <a:gd name="connsiteX2" fmla="*/ 73396 w 73396"/>
                <a:gd name="connsiteY2" fmla="*/ 0 h 227246"/>
                <a:gd name="connsiteX0" fmla="*/ 0 w 90248"/>
                <a:gd name="connsiteY0" fmla="*/ 233122 h 233122"/>
                <a:gd name="connsiteX1" fmla="*/ 7003 w 90248"/>
                <a:gd name="connsiteY1" fmla="*/ 163653 h 233122"/>
                <a:gd name="connsiteX2" fmla="*/ 90248 w 90248"/>
                <a:gd name="connsiteY2" fmla="*/ 0 h 233122"/>
              </a:gdLst>
              <a:ahLst/>
              <a:cxnLst>
                <a:cxn ang="0">
                  <a:pos x="connsiteX0" y="connsiteY0"/>
                </a:cxn>
                <a:cxn ang="0">
                  <a:pos x="connsiteX1" y="connsiteY1"/>
                </a:cxn>
                <a:cxn ang="0">
                  <a:pos x="connsiteX2" y="connsiteY2"/>
                </a:cxn>
              </a:cxnLst>
              <a:rect l="l" t="t" r="r" b="b"/>
              <a:pathLst>
                <a:path w="90248" h="233122">
                  <a:moveTo>
                    <a:pt x="0" y="233122"/>
                  </a:moveTo>
                  <a:lnTo>
                    <a:pt x="7003" y="163653"/>
                  </a:lnTo>
                  <a:cubicBezTo>
                    <a:pt x="18759" y="106205"/>
                    <a:pt x="58531" y="46948"/>
                    <a:pt x="9024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F8A077F3-8CB9-445B-8090-6A2346152B33}"/>
              </a:ext>
            </a:extLst>
          </p:cNvPr>
          <p:cNvCxnSpPr>
            <a:cxnSpLocks/>
          </p:cNvCxnSpPr>
          <p:nvPr/>
        </p:nvCxnSpPr>
        <p:spPr>
          <a:xfrm flipV="1">
            <a:off x="2678364" y="3407484"/>
            <a:ext cx="2005148" cy="118085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9FC00D6-1EA1-4CE5-8016-37A8C038FC57}"/>
              </a:ext>
            </a:extLst>
          </p:cNvPr>
          <p:cNvSpPr/>
          <p:nvPr/>
        </p:nvSpPr>
        <p:spPr>
          <a:xfrm>
            <a:off x="9150770" y="1043356"/>
            <a:ext cx="2691825" cy="5062157"/>
          </a:xfrm>
          <a:prstGeom prst="roundRect">
            <a:avLst>
              <a:gd name="adj" fmla="val 3093"/>
            </a:avLst>
          </a:prstGeom>
          <a:noFill/>
          <a:ln w="19050">
            <a:solidFill>
              <a:srgbClr val="C3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2C2CD46C-A34C-4AF3-A660-7A791438A4C0}"/>
              </a:ext>
            </a:extLst>
          </p:cNvPr>
          <p:cNvCxnSpPr>
            <a:cxnSpLocks/>
            <a:stCxn id="48" idx="1"/>
          </p:cNvCxnSpPr>
          <p:nvPr/>
        </p:nvCxnSpPr>
        <p:spPr>
          <a:xfrm flipH="1" flipV="1">
            <a:off x="7747822" y="2999139"/>
            <a:ext cx="1402948" cy="575296"/>
          </a:xfrm>
          <a:prstGeom prst="straightConnector1">
            <a:avLst/>
          </a:prstGeom>
          <a:ln w="19050">
            <a:solidFill>
              <a:srgbClr val="C3619C"/>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E67B9182-153B-401A-945D-600BB8C52A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44426" y="1409048"/>
            <a:ext cx="6358145" cy="3927812"/>
          </a:xfrm>
          <a:prstGeom prst="rect">
            <a:avLst/>
          </a:prstGeom>
        </p:spPr>
      </p:pic>
      <p:cxnSp>
        <p:nvCxnSpPr>
          <p:cNvPr id="5" name="Straight Connector 4">
            <a:extLst>
              <a:ext uri="{FF2B5EF4-FFF2-40B4-BE49-F238E27FC236}">
                <a16:creationId xmlns:a16="http://schemas.microsoft.com/office/drawing/2014/main" id="{9FBFBE54-F15D-48DE-B983-B8359C9D32F7}"/>
              </a:ext>
            </a:extLst>
          </p:cNvPr>
          <p:cNvCxnSpPr>
            <a:cxnSpLocks/>
          </p:cNvCxnSpPr>
          <p:nvPr/>
        </p:nvCxnSpPr>
        <p:spPr>
          <a:xfrm>
            <a:off x="3716193" y="6105515"/>
            <a:ext cx="50280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A64D63-8E87-475A-B90B-32BE8A99DD89}"/>
              </a:ext>
            </a:extLst>
          </p:cNvPr>
          <p:cNvCxnSpPr>
            <a:cxnSpLocks/>
          </p:cNvCxnSpPr>
          <p:nvPr/>
        </p:nvCxnSpPr>
        <p:spPr>
          <a:xfrm flipV="1">
            <a:off x="3913908" y="6007200"/>
            <a:ext cx="0" cy="1928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CD2A32-157A-49DD-BFD0-1750DD5DF448}"/>
              </a:ext>
            </a:extLst>
          </p:cNvPr>
          <p:cNvCxnSpPr>
            <a:cxnSpLocks/>
          </p:cNvCxnSpPr>
          <p:nvPr/>
        </p:nvCxnSpPr>
        <p:spPr>
          <a:xfrm flipV="1">
            <a:off x="5910348" y="6007200"/>
            <a:ext cx="0" cy="1928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BFA1952-E0CA-4953-B1B7-27794E3B4366}"/>
              </a:ext>
            </a:extLst>
          </p:cNvPr>
          <p:cNvSpPr/>
          <p:nvPr/>
        </p:nvSpPr>
        <p:spPr>
          <a:xfrm>
            <a:off x="3913908" y="5871945"/>
            <a:ext cx="1996430" cy="495864"/>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A016823-AAAB-4911-A8C5-389A6421FDE2}"/>
              </a:ext>
            </a:extLst>
          </p:cNvPr>
          <p:cNvSpPr/>
          <p:nvPr/>
        </p:nvSpPr>
        <p:spPr>
          <a:xfrm>
            <a:off x="6013738" y="5855708"/>
            <a:ext cx="2545307" cy="495864"/>
          </a:xfrm>
          <a:prstGeom prst="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9F37636-2194-4150-9D10-F6EA4652E2CC}"/>
              </a:ext>
            </a:extLst>
          </p:cNvPr>
          <p:cNvCxnSpPr>
            <a:cxnSpLocks/>
          </p:cNvCxnSpPr>
          <p:nvPr/>
        </p:nvCxnSpPr>
        <p:spPr>
          <a:xfrm flipV="1">
            <a:off x="6022683" y="6007200"/>
            <a:ext cx="0" cy="1928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B56229E-FBAE-4868-BC0F-9BE5AF820693}"/>
              </a:ext>
            </a:extLst>
          </p:cNvPr>
          <p:cNvSpPr txBox="1"/>
          <p:nvPr/>
        </p:nvSpPr>
        <p:spPr>
          <a:xfrm>
            <a:off x="4644261" y="5521410"/>
            <a:ext cx="535724" cy="369332"/>
          </a:xfrm>
          <a:prstGeom prst="rect">
            <a:avLst/>
          </a:prstGeom>
          <a:noFill/>
        </p:spPr>
        <p:txBody>
          <a:bodyPr wrap="none" rtlCol="0">
            <a:spAutoFit/>
          </a:bodyPr>
          <a:lstStyle/>
          <a:p>
            <a:r>
              <a:rPr lang="en-US" dirty="0"/>
              <a:t>RZP</a:t>
            </a:r>
          </a:p>
        </p:txBody>
      </p:sp>
      <p:sp>
        <p:nvSpPr>
          <p:cNvPr id="37" name="TextBox 36">
            <a:extLst>
              <a:ext uri="{FF2B5EF4-FFF2-40B4-BE49-F238E27FC236}">
                <a16:creationId xmlns:a16="http://schemas.microsoft.com/office/drawing/2014/main" id="{046BA119-46DF-4C35-B6E0-9D55905D9224}"/>
              </a:ext>
            </a:extLst>
          </p:cNvPr>
          <p:cNvSpPr txBox="1"/>
          <p:nvPr/>
        </p:nvSpPr>
        <p:spPr>
          <a:xfrm>
            <a:off x="6271086" y="5502360"/>
            <a:ext cx="1969770" cy="369332"/>
          </a:xfrm>
          <a:prstGeom prst="rect">
            <a:avLst/>
          </a:prstGeom>
          <a:noFill/>
        </p:spPr>
        <p:txBody>
          <a:bodyPr wrap="none" rtlCol="0">
            <a:spAutoFit/>
          </a:bodyPr>
          <a:lstStyle/>
          <a:p>
            <a:r>
              <a:rPr lang="en-US" dirty="0"/>
              <a:t>Crystal / Multilayer</a:t>
            </a:r>
          </a:p>
        </p:txBody>
      </p:sp>
      <p:cxnSp>
        <p:nvCxnSpPr>
          <p:cNvPr id="38" name="Straight Connector 37">
            <a:extLst>
              <a:ext uri="{FF2B5EF4-FFF2-40B4-BE49-F238E27FC236}">
                <a16:creationId xmlns:a16="http://schemas.microsoft.com/office/drawing/2014/main" id="{483E1356-9D01-4434-AB0B-1FAD4E8BCF90}"/>
              </a:ext>
            </a:extLst>
          </p:cNvPr>
          <p:cNvCxnSpPr>
            <a:cxnSpLocks/>
          </p:cNvCxnSpPr>
          <p:nvPr/>
        </p:nvCxnSpPr>
        <p:spPr>
          <a:xfrm flipV="1">
            <a:off x="8559045" y="6015102"/>
            <a:ext cx="0" cy="1928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24B6A8-7CBB-47E1-9132-AC75CD8DF99D}"/>
              </a:ext>
            </a:extLst>
          </p:cNvPr>
          <p:cNvSpPr txBox="1"/>
          <p:nvPr/>
        </p:nvSpPr>
        <p:spPr>
          <a:xfrm>
            <a:off x="8077567" y="6289934"/>
            <a:ext cx="962956" cy="369332"/>
          </a:xfrm>
          <a:prstGeom prst="rect">
            <a:avLst/>
          </a:prstGeom>
          <a:noFill/>
        </p:spPr>
        <p:txBody>
          <a:bodyPr wrap="none" rtlCol="0">
            <a:spAutoFit/>
          </a:bodyPr>
          <a:lstStyle/>
          <a:p>
            <a:r>
              <a:rPr lang="en-US" dirty="0"/>
              <a:t>Few keV</a:t>
            </a:r>
          </a:p>
        </p:txBody>
      </p:sp>
      <p:sp>
        <p:nvSpPr>
          <p:cNvPr id="50" name="TextBox 49">
            <a:extLst>
              <a:ext uri="{FF2B5EF4-FFF2-40B4-BE49-F238E27FC236}">
                <a16:creationId xmlns:a16="http://schemas.microsoft.com/office/drawing/2014/main" id="{E8522E2E-6244-4F0B-9799-95EA81769DF4}"/>
              </a:ext>
            </a:extLst>
          </p:cNvPr>
          <p:cNvSpPr txBox="1"/>
          <p:nvPr/>
        </p:nvSpPr>
        <p:spPr>
          <a:xfrm>
            <a:off x="3629119" y="6311580"/>
            <a:ext cx="718466" cy="369332"/>
          </a:xfrm>
          <a:prstGeom prst="rect">
            <a:avLst/>
          </a:prstGeom>
          <a:noFill/>
        </p:spPr>
        <p:txBody>
          <a:bodyPr wrap="none" rtlCol="0">
            <a:spAutoFit/>
          </a:bodyPr>
          <a:lstStyle/>
          <a:p>
            <a:r>
              <a:rPr lang="en-US" dirty="0"/>
              <a:t>40 eV</a:t>
            </a:r>
          </a:p>
        </p:txBody>
      </p:sp>
      <p:sp>
        <p:nvSpPr>
          <p:cNvPr id="51" name="TextBox 50">
            <a:extLst>
              <a:ext uri="{FF2B5EF4-FFF2-40B4-BE49-F238E27FC236}">
                <a16:creationId xmlns:a16="http://schemas.microsoft.com/office/drawing/2014/main" id="{82EF65B6-6CAC-4CB3-943E-BAC589316315}"/>
              </a:ext>
            </a:extLst>
          </p:cNvPr>
          <p:cNvSpPr txBox="1"/>
          <p:nvPr/>
        </p:nvSpPr>
        <p:spPr>
          <a:xfrm>
            <a:off x="5179119" y="6311580"/>
            <a:ext cx="835485" cy="369332"/>
          </a:xfrm>
          <a:prstGeom prst="rect">
            <a:avLst/>
          </a:prstGeom>
          <a:noFill/>
        </p:spPr>
        <p:txBody>
          <a:bodyPr wrap="none" rtlCol="0">
            <a:spAutoFit/>
          </a:bodyPr>
          <a:lstStyle/>
          <a:p>
            <a:r>
              <a:rPr lang="en-US" dirty="0"/>
              <a:t>120 eV</a:t>
            </a:r>
          </a:p>
        </p:txBody>
      </p:sp>
      <p:sp>
        <p:nvSpPr>
          <p:cNvPr id="52" name="TextBox 51">
            <a:extLst>
              <a:ext uri="{FF2B5EF4-FFF2-40B4-BE49-F238E27FC236}">
                <a16:creationId xmlns:a16="http://schemas.microsoft.com/office/drawing/2014/main" id="{07B014B0-D78E-4A14-88B3-E5C53579F99C}"/>
              </a:ext>
            </a:extLst>
          </p:cNvPr>
          <p:cNvSpPr txBox="1"/>
          <p:nvPr/>
        </p:nvSpPr>
        <p:spPr>
          <a:xfrm>
            <a:off x="5905747" y="6302055"/>
            <a:ext cx="835485" cy="369332"/>
          </a:xfrm>
          <a:prstGeom prst="rect">
            <a:avLst/>
          </a:prstGeom>
          <a:noFill/>
        </p:spPr>
        <p:txBody>
          <a:bodyPr wrap="none" rtlCol="0">
            <a:spAutoFit/>
          </a:bodyPr>
          <a:lstStyle/>
          <a:p>
            <a:r>
              <a:rPr lang="en-US" dirty="0"/>
              <a:t>150 eV</a:t>
            </a:r>
          </a:p>
        </p:txBody>
      </p:sp>
      <p:pic>
        <p:nvPicPr>
          <p:cNvPr id="39" name="Picture 38" descr="https://lh3.googleusercontent.com/30v_gcEOsS5mE7QLVw-zJVomRe9e98mayWMuc5wfMjBsuz3G3RFxn3_PL2ZlLYYkRwolv-YLD2-f_ZH5R-pI5M_YXJoYqiCW-Zp4DwhI6elnmW1zYBoEqKTR7KC2e9li14W1jsbFzGXki_7t5SboyrrZnLAjOhf9l5jTEMEfsezv-tLwtJGb2NMiiNOcfLe5-m527s8SP4LZzeMYNkucmlAvlTwrGN6SSllUaAwFi3c71oGfpq313eRWdX8VxwMv4a6awHqXKful-fnzC7hoRWt1Z4uiHbB8BVc-yY0L4HxnH6cLNYkjAgg2m3HnZoGcWfJGGqB0vHbOUeGxfXarb8_gkep0kJoGC4QLggwRT6ke6CNFvRLgJZC0LqB0WnU-SJCQ8r2h7N7K-g7vH9WJLuNv-t624hjNvD_kmHfA8VLP_kbl337l9feu5PVl5NhScGcUmwJZcYW6tYulfjJRgRl5brhvBDt9sjCKZOVsZQR6igveBI0k6QvbocBr1SDs1g4myYKvKGJ5KyF6EOpyP35ORBjtR-AMk6D7KhPC6Nmg_4OhxiQmlG9q6SpH65nRYrUISyywbAulwdAobOJg65HwePm7b5GYrCweqSL-0yXFXAkYtddYazt1vTDE-Ovw3G-6t0cGTSLb07yjABmXFaIXOWCarJu7RpiK5QNZebnEkhoE6BfDeBER7evifpE79ZEDwJ8fZKl2oE-Xr65bjA2RQBs0XEEvA19-QUTcr4gcT_qXO2Tsz9h8mG860o5Y3RISPfQR0-lzyiHmV5CT92pyHxYYlsZHvmqj8E_H99MdZVGdw6dTfHkDTzRwgDNH2kQn5FEFInuibXqDTADgzHjK4h0lIrJkP3Rpy3E84rrooSeqUZKJVX2MCFsKuPAHImQOGdz8S-K2T87_ANZUGi38MwK81MEcYUhgcNd1ZMvzGwrPPgqNbjFYra8Cqm3pTdofry18fNz1PJCS8vBfqjSBQNo4C8eP5AirN47yI28Unfbe-_4ntvg=w616-h821-no?authuser=0">
            <a:extLst>
              <a:ext uri="{FF2B5EF4-FFF2-40B4-BE49-F238E27FC236}">
                <a16:creationId xmlns:a16="http://schemas.microsoft.com/office/drawing/2014/main" id="{A4A42809-684F-43B2-AA12-6AAD572F17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135" b="2017"/>
          <a:stretch>
            <a:fillRect/>
          </a:stretch>
        </p:blipFill>
        <p:spPr bwMode="auto">
          <a:xfrm>
            <a:off x="4129814" y="1193497"/>
            <a:ext cx="3582201" cy="4576518"/>
          </a:xfrm>
          <a:custGeom>
            <a:avLst/>
            <a:gdLst>
              <a:gd name="connsiteX0" fmla="*/ 643620 w 3855414"/>
              <a:gd name="connsiteY0" fmla="*/ 0 h 4925568"/>
              <a:gd name="connsiteX1" fmla="*/ 3218025 w 3855414"/>
              <a:gd name="connsiteY1" fmla="*/ 0 h 4925568"/>
              <a:gd name="connsiteX2" fmla="*/ 3848569 w 3855414"/>
              <a:gd name="connsiteY2" fmla="*/ 513908 h 4925568"/>
              <a:gd name="connsiteX3" fmla="*/ 3855414 w 3855414"/>
              <a:gd name="connsiteY3" fmla="*/ 581810 h 4925568"/>
              <a:gd name="connsiteX4" fmla="*/ 3855414 w 3855414"/>
              <a:gd name="connsiteY4" fmla="*/ 4343758 h 4925568"/>
              <a:gd name="connsiteX5" fmla="*/ 3848569 w 3855414"/>
              <a:gd name="connsiteY5" fmla="*/ 4411660 h 4925568"/>
              <a:gd name="connsiteX6" fmla="*/ 3218025 w 3855414"/>
              <a:gd name="connsiteY6" fmla="*/ 4925568 h 4925568"/>
              <a:gd name="connsiteX7" fmla="*/ 643620 w 3855414"/>
              <a:gd name="connsiteY7" fmla="*/ 4925568 h 4925568"/>
              <a:gd name="connsiteX8" fmla="*/ 0 w 3855414"/>
              <a:gd name="connsiteY8" fmla="*/ 4281948 h 4925568"/>
              <a:gd name="connsiteX9" fmla="*/ 0 w 3855414"/>
              <a:gd name="connsiteY9" fmla="*/ 643620 h 4925568"/>
              <a:gd name="connsiteX10" fmla="*/ 643620 w 3855414"/>
              <a:gd name="connsiteY10" fmla="*/ 0 h 49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5414" h="4925568">
                <a:moveTo>
                  <a:pt x="643620" y="0"/>
                </a:moveTo>
                <a:lnTo>
                  <a:pt x="3218025" y="0"/>
                </a:lnTo>
                <a:cubicBezTo>
                  <a:pt x="3529054" y="0"/>
                  <a:pt x="3788554" y="220621"/>
                  <a:pt x="3848569" y="513908"/>
                </a:cubicBezTo>
                <a:lnTo>
                  <a:pt x="3855414" y="581810"/>
                </a:lnTo>
                <a:lnTo>
                  <a:pt x="3855414" y="4343758"/>
                </a:lnTo>
                <a:lnTo>
                  <a:pt x="3848569" y="4411660"/>
                </a:lnTo>
                <a:cubicBezTo>
                  <a:pt x="3788554" y="4704947"/>
                  <a:pt x="3529054" y="4925568"/>
                  <a:pt x="3218025" y="4925568"/>
                </a:cubicBezTo>
                <a:lnTo>
                  <a:pt x="643620" y="4925568"/>
                </a:lnTo>
                <a:cubicBezTo>
                  <a:pt x="288158" y="4925568"/>
                  <a:pt x="0" y="4637410"/>
                  <a:pt x="0" y="4281948"/>
                </a:cubicBezTo>
                <a:lnTo>
                  <a:pt x="0" y="643620"/>
                </a:lnTo>
                <a:cubicBezTo>
                  <a:pt x="0" y="288158"/>
                  <a:pt x="288158" y="0"/>
                  <a:pt x="643620" y="0"/>
                </a:cubicBezTo>
                <a:close/>
              </a:path>
            </a:pathLst>
          </a:cu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DC438BE4-D497-4779-9B8A-9B8B92C00C29}"/>
              </a:ext>
            </a:extLst>
          </p:cNvPr>
          <p:cNvGrpSpPr/>
          <p:nvPr/>
        </p:nvGrpSpPr>
        <p:grpSpPr>
          <a:xfrm>
            <a:off x="5105492" y="939847"/>
            <a:ext cx="1778000" cy="846629"/>
            <a:chOff x="8278587" y="6041594"/>
            <a:chExt cx="1778000" cy="846629"/>
          </a:xfrm>
        </p:grpSpPr>
        <p:sp>
          <p:nvSpPr>
            <p:cNvPr id="53" name="Rectangle: Rounded Corners 52">
              <a:extLst>
                <a:ext uri="{FF2B5EF4-FFF2-40B4-BE49-F238E27FC236}">
                  <a16:creationId xmlns:a16="http://schemas.microsoft.com/office/drawing/2014/main" id="{4971C3C7-70C4-438F-B5F6-B1635EFAC3FB}"/>
                </a:ext>
              </a:extLst>
            </p:cNvPr>
            <p:cNvSpPr/>
            <p:nvPr/>
          </p:nvSpPr>
          <p:spPr>
            <a:xfrm>
              <a:off x="8278587" y="6041594"/>
              <a:ext cx="1778000" cy="62951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1196186-5A7B-4359-A48C-E898444EE943}"/>
                </a:ext>
              </a:extLst>
            </p:cNvPr>
            <p:cNvSpPr txBox="1"/>
            <p:nvPr/>
          </p:nvSpPr>
          <p:spPr>
            <a:xfrm>
              <a:off x="8301881" y="6149559"/>
              <a:ext cx="1731412" cy="738664"/>
            </a:xfrm>
            <a:prstGeom prst="rect">
              <a:avLst/>
            </a:prstGeom>
            <a:noFill/>
          </p:spPr>
          <p:txBody>
            <a:bodyPr wrap="square" rtlCol="0">
              <a:spAutoFit/>
            </a:bodyPr>
            <a:lstStyle/>
            <a:p>
              <a:pPr algn="ctr"/>
              <a:r>
                <a:rPr lang="en-US" sz="1200" b="1" dirty="0">
                  <a:latin typeface="Century" panose="02040604050505020304" pitchFamily="18" charset="0"/>
                </a:rPr>
                <a:t>Reflection Zone Plate</a:t>
              </a:r>
            </a:p>
            <a:p>
              <a:pPr algn="ctr"/>
              <a:r>
                <a:rPr lang="en-US" sz="1200" b="1" dirty="0">
                  <a:latin typeface="Century" panose="02040604050505020304" pitchFamily="18" charset="0"/>
                </a:rPr>
                <a:t>spectrometer</a:t>
              </a:r>
            </a:p>
            <a:p>
              <a:endParaRPr lang="en-US" dirty="0"/>
            </a:p>
          </p:txBody>
        </p:sp>
      </p:grpSp>
      <p:sp>
        <p:nvSpPr>
          <p:cNvPr id="56" name="Rectangle: Rounded Corners 55">
            <a:extLst>
              <a:ext uri="{FF2B5EF4-FFF2-40B4-BE49-F238E27FC236}">
                <a16:creationId xmlns:a16="http://schemas.microsoft.com/office/drawing/2014/main" id="{1BF10C54-72B9-4EA9-A375-B22AB741E7D1}"/>
              </a:ext>
            </a:extLst>
          </p:cNvPr>
          <p:cNvSpPr/>
          <p:nvPr/>
        </p:nvSpPr>
        <p:spPr>
          <a:xfrm>
            <a:off x="5105492" y="5507779"/>
            <a:ext cx="1904413" cy="50831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F UI  Text" panose="00000500000000000000" pitchFamily="50" charset="0"/>
                <a:cs typeface="SF UI  Text" panose="00000500000000000000" pitchFamily="50" charset="0"/>
              </a:rPr>
              <a:t>WDSX02 - NOB</a:t>
            </a:r>
          </a:p>
        </p:txBody>
      </p:sp>
    </p:spTree>
    <p:extLst>
      <p:ext uri="{BB962C8B-B14F-4D97-AF65-F5344CB8AC3E}">
        <p14:creationId xmlns:p14="http://schemas.microsoft.com/office/powerpoint/2010/main" val="3868584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P spid="18" grpId="0"/>
      <p:bldP spid="37" grpId="0"/>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Fig. 1b.png">
            <a:extLst>
              <a:ext uri="{FF2B5EF4-FFF2-40B4-BE49-F238E27FC236}">
                <a16:creationId xmlns:a16="http://schemas.microsoft.com/office/drawing/2014/main" id="{7E09C4B1-DA2D-4654-AF46-E0574A0D0C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53" b="99474" l="0" r="99185">
                        <a14:foregroundMark x1="6793" y1="52105" x2="21196" y2="70000"/>
                        <a14:foregroundMark x1="21196" y1="70000" x2="36685" y2="76842"/>
                        <a14:foregroundMark x1="36685" y1="76842" x2="20109" y2="75263"/>
                        <a14:foregroundMark x1="20109" y1="75263" x2="8967" y2="86842"/>
                        <a14:foregroundMark x1="8967" y1="86842" x2="1359" y2="68421"/>
                        <a14:foregroundMark x1="1359" y1="68421" x2="18750" y2="76316"/>
                        <a14:foregroundMark x1="18750" y1="76316" x2="6522" y2="73158"/>
                        <a14:foregroundMark x1="6522" y1="73158" x2="29620" y2="80000"/>
                        <a14:foregroundMark x1="29620" y1="80000" x2="17120" y2="79474"/>
                        <a14:foregroundMark x1="17120" y1="79474" x2="81793" y2="51579"/>
                        <a14:foregroundMark x1="81793" y1="51579" x2="68750" y2="47368"/>
                        <a14:foregroundMark x1="68750" y1="47368" x2="83152" y2="58947"/>
                        <a14:foregroundMark x1="83152" y1="58947" x2="63043" y2="57895"/>
                        <a14:foregroundMark x1="63043" y1="57895" x2="72011" y2="38947"/>
                        <a14:foregroundMark x1="72011" y1="38947" x2="69597" y2="10896"/>
                        <a14:foregroundMark x1="69774" y1="10886" x2="79348" y2="27368"/>
                        <a14:foregroundMark x1="79348" y1="27368" x2="73347" y2="10709"/>
                        <a14:foregroundMark x1="73498" y1="10709" x2="90761" y2="42105"/>
                        <a14:foregroundMark x1="90761" y1="42105" x2="79620" y2="42105"/>
                        <a14:foregroundMark x1="79620" y1="42105" x2="86957" y2="48947"/>
                        <a14:foregroundMark x1="83152" y1="51579" x2="94837" y2="51053"/>
                        <a14:foregroundMark x1="94837" y1="51053" x2="86957" y2="26842"/>
                        <a14:foregroundMark x1="86957" y1="26842" x2="96467" y2="59474"/>
                        <a14:foregroundMark x1="96467" y1="59474" x2="94837" y2="52105"/>
                        <a14:foregroundMark x1="83696" y1="31579" x2="76902" y2="11579"/>
                        <a14:foregroundMark x1="76902" y1="11579" x2="66304" y2="20526"/>
                        <a14:foregroundMark x1="66304" y1="20526" x2="72554" y2="39474"/>
                        <a14:foregroundMark x1="72554" y1="39474" x2="63315" y2="16316"/>
                        <a14:foregroundMark x1="63315" y1="16316" x2="67438" y2="11437"/>
                        <a14:foregroundMark x1="84769" y1="5679" x2="99185" y2="6842"/>
                        <a14:foregroundMark x1="99185" y1="6842" x2="85598" y2="14737"/>
                        <a14:foregroundMark x1="85598" y1="14737" x2="89130" y2="27895"/>
                        <a14:foregroundMark x1="65761" y1="14737" x2="62772" y2="22632"/>
                        <a14:foregroundMark x1="64208" y1="11194" x2="69022" y2="25789"/>
                        <a14:foregroundMark x1="62772" y1="6842" x2="63493" y2="9027"/>
                        <a14:foregroundMark x1="69022" y1="25789" x2="65550" y2="11120"/>
                        <a14:foregroundMark x1="62797" y1="11272" x2="62500" y2="24211"/>
                        <a14:foregroundMark x1="62946" y1="4751" x2="62799" y2="11175"/>
                        <a14:foregroundMark x1="62799" y1="11175" x2="62946" y2="4751"/>
                        <a14:foregroundMark x1="62500" y1="24211" x2="62797" y2="11272"/>
                        <a14:foregroundMark x1="62377" y1="2623" x2="56522" y2="21053"/>
                        <a14:foregroundMark x1="56522" y1="21053" x2="59783" y2="1053"/>
                        <a14:foregroundMark x1="65761" y1="70000" x2="33967" y2="95789"/>
                        <a14:foregroundMark x1="33967" y1="95789" x2="49457" y2="89474"/>
                        <a14:foregroundMark x1="49457" y1="89474" x2="17935" y2="85263"/>
                        <a14:foregroundMark x1="17935" y1="85263" x2="42663" y2="95789"/>
                        <a14:foregroundMark x1="42663" y1="95789" x2="9783" y2="95789"/>
                        <a14:foregroundMark x1="9783" y1="95789" x2="33152" y2="97368"/>
                        <a14:foregroundMark x1="33152" y1="97368" x2="543" y2="97368"/>
                        <a14:foregroundMark x1="543" y1="97368" x2="33967" y2="98421"/>
                        <a14:foregroundMark x1="33967" y1="98421" x2="8696" y2="96316"/>
                        <a14:foregroundMark x1="8696" y1="96316" x2="26630" y2="95263"/>
                        <a14:foregroundMark x1="26630" y1="95263" x2="42663" y2="97368"/>
                        <a14:foregroundMark x1="42663" y1="97368" x2="2446" y2="97895"/>
                        <a14:foregroundMark x1="2446" y1="97895" x2="52174" y2="94211"/>
                        <a14:foregroundMark x1="52174" y1="94211" x2="95652" y2="94211"/>
                        <a14:foregroundMark x1="95652" y1="94211" x2="11685" y2="82632"/>
                        <a14:foregroundMark x1="11685" y1="82632" x2="36957" y2="84211"/>
                        <a14:foregroundMark x1="36957" y1="84211" x2="6793" y2="86316"/>
                        <a14:foregroundMark x1="6793" y1="86316" x2="38043" y2="86316"/>
                        <a14:foregroundMark x1="38043" y1="86316" x2="19565" y2="90526"/>
                        <a14:foregroundMark x1="19565" y1="90526" x2="45924" y2="93158"/>
                        <a14:foregroundMark x1="45924" y1="93158" x2="1630" y2="90000"/>
                        <a14:foregroundMark x1="1630" y1="90000" x2="47554" y2="87895"/>
                        <a14:foregroundMark x1="47554" y1="87895" x2="4620" y2="89474"/>
                        <a14:foregroundMark x1="4620" y1="89474" x2="44022" y2="89474"/>
                        <a14:foregroundMark x1="44022" y1="89474" x2="14946" y2="90000"/>
                        <a14:foregroundMark x1="14946" y1="90000" x2="26087" y2="86842"/>
                        <a14:foregroundMark x1="26087" y1="86842" x2="4891" y2="86842"/>
                        <a14:foregroundMark x1="4891" y1="86842" x2="27717" y2="84211"/>
                        <a14:foregroundMark x1="27717" y1="84211" x2="6250" y2="83158"/>
                        <a14:foregroundMark x1="6250" y1="83158" x2="25272" y2="79474"/>
                        <a14:foregroundMark x1="25272" y1="79474" x2="3804" y2="79474"/>
                        <a14:foregroundMark x1="3804" y1="79474" x2="17663" y2="76842"/>
                        <a14:foregroundMark x1="17663" y1="76842" x2="5707" y2="69474"/>
                        <a14:foregroundMark x1="5707" y1="69474" x2="24728" y2="69474"/>
                        <a14:foregroundMark x1="24728" y1="69474" x2="2717" y2="69474"/>
                        <a14:foregroundMark x1="2717" y1="69474" x2="22283" y2="68947"/>
                        <a14:foregroundMark x1="22283" y1="68947" x2="815" y2="65789"/>
                        <a14:foregroundMark x1="815" y1="65789" x2="1902" y2="89474"/>
                        <a14:foregroundMark x1="1902" y1="89474" x2="3261" y2="66316"/>
                        <a14:foregroundMark x1="3261" y1="66316" x2="4076" y2="90000"/>
                        <a14:foregroundMark x1="4076" y1="90000" x2="7065" y2="65263"/>
                        <a14:foregroundMark x1="7065" y1="65263" x2="8424" y2="87368"/>
                        <a14:foregroundMark x1="8424" y1="87368" x2="6250" y2="62632"/>
                        <a14:foregroundMark x1="6250" y1="62632" x2="12772" y2="94737"/>
                        <a14:foregroundMark x1="12772" y1="94737" x2="28533" y2="86842"/>
                        <a14:foregroundMark x1="28533" y1="86842" x2="14402" y2="83158"/>
                        <a14:foregroundMark x1="14402" y1="83158" x2="26630" y2="76842"/>
                        <a14:foregroundMark x1="26630" y1="76842" x2="8967" y2="73158"/>
                        <a14:foregroundMark x1="8967" y1="73158" x2="22826" y2="73158"/>
                        <a14:foregroundMark x1="22826" y1="73158" x2="8424" y2="70000"/>
                        <a14:foregroundMark x1="8424" y1="70000" x2="20652" y2="72105"/>
                        <a14:foregroundMark x1="20652" y1="72105" x2="6522" y2="72105"/>
                        <a14:foregroundMark x1="6522" y1="72105" x2="19565" y2="73158"/>
                        <a14:foregroundMark x1="19565" y1="73158" x2="8424" y2="76842"/>
                        <a14:foregroundMark x1="8424" y1="76842" x2="20924" y2="83158"/>
                        <a14:foregroundMark x1="20924" y1="83158" x2="8967" y2="77895"/>
                        <a14:foregroundMark x1="8967" y1="77895" x2="33696" y2="79474"/>
                        <a14:foregroundMark x1="33696" y1="79474" x2="61413" y2="75789"/>
                        <a14:foregroundMark x1="61413" y1="75789" x2="24728" y2="78947"/>
                        <a14:foregroundMark x1="24728" y1="78947" x2="52446" y2="85263"/>
                        <a14:foregroundMark x1="52446" y1="85263" x2="31793" y2="86316"/>
                        <a14:foregroundMark x1="31793" y1="86316" x2="69022" y2="87368"/>
                        <a14:foregroundMark x1="69022" y1="87368" x2="41304" y2="93684"/>
                        <a14:foregroundMark x1="41304" y1="93684" x2="59239" y2="91579"/>
                        <a14:foregroundMark x1="59239" y1="91579" x2="47554" y2="85263"/>
                        <a14:foregroundMark x1="47554" y1="85263" x2="73913" y2="82632"/>
                        <a14:foregroundMark x1="73913" y1="82632" x2="52446" y2="82632"/>
                        <a14:foregroundMark x1="52446" y1="82632" x2="64674" y2="82632"/>
                        <a14:foregroundMark x1="64674" y1="82632" x2="79620" y2="75263"/>
                        <a14:foregroundMark x1="79620" y1="75263" x2="62500" y2="74737"/>
                        <a14:foregroundMark x1="62500" y1="74737" x2="84239" y2="63158"/>
                        <a14:foregroundMark x1="84239" y1="63158" x2="58424" y2="69474"/>
                        <a14:foregroundMark x1="58424" y1="69474" x2="71467" y2="65789"/>
                        <a14:foregroundMark x1="71467" y1="65789" x2="54348" y2="68947"/>
                        <a14:foregroundMark x1="54348" y1="68947" x2="66304" y2="64211"/>
                        <a14:foregroundMark x1="66304" y1="64211" x2="60598" y2="65263"/>
                        <a14:foregroundMark x1="71739" y1="98947" x2="4620" y2="96316"/>
                        <a14:foregroundMark x1="4620" y1="96316" x2="37228" y2="99474"/>
                        <a14:foregroundMark x1="37228" y1="99474" x2="89674" y2="98947"/>
                        <a14:foregroundMark x1="89674" y1="98947" x2="77989" y2="97368"/>
                        <a14:foregroundMark x1="77989" y1="97368" x2="76359" y2="99474"/>
                        <a14:foregroundMark x1="13587" y1="92105" x2="2174" y2="91579"/>
                        <a14:foregroundMark x1="2174" y1="91579" x2="272" y2="53684"/>
                        <a14:foregroundMark x1="272" y1="53684" x2="5435" y2="77895"/>
                        <a14:foregroundMark x1="5435" y1="77895" x2="11413" y2="64737"/>
                        <a14:foregroundMark x1="39402" y1="50526" x2="26630" y2="53158"/>
                        <a14:foregroundMark x1="26630" y1="53158" x2="0" y2="44211"/>
                        <a14:foregroundMark x1="0" y1="44211" x2="1087" y2="99474"/>
                        <a14:backgroundMark x1="10870" y1="20000" x2="22011" y2="20526"/>
                        <a14:backgroundMark x1="22011" y1="20526" x2="33696" y2="17895"/>
                        <a14:backgroundMark x1="33696" y1="17895" x2="36141" y2="20000"/>
                        <a14:backgroundMark x1="8424" y1="25789" x2="19837" y2="25789"/>
                        <a14:backgroundMark x1="19837" y1="25789" x2="32609" y2="24737"/>
                        <a14:backgroundMark x1="32609" y1="24737" x2="37772" y2="26316"/>
                        <a14:backgroundMark x1="16848" y1="33158" x2="28804" y2="34211"/>
                        <a14:backgroundMark x1="28804" y1="34211" x2="30163" y2="33684"/>
                        <a14:backgroundMark x1="26630" y1="26842" x2="29620" y2="27895"/>
                        <a14:backgroundMark x1="34239" y1="21579" x2="10326" y2="21053"/>
                        <a14:backgroundMark x1="10326" y1="21053" x2="21467" y2="18947"/>
                        <a14:backgroundMark x1="21467" y1="18947" x2="32609" y2="20000"/>
                        <a14:backgroundMark x1="32609" y1="20000" x2="19565" y2="20000"/>
                        <a14:backgroundMark x1="19565" y1="20000" x2="34239" y2="20000"/>
                        <a14:backgroundMark x1="10326" y1="22105" x2="18750" y2="18947"/>
                        <a14:backgroundMark x1="16033" y1="21053" x2="8152" y2="16316"/>
                        <a14:backgroundMark x1="17391" y1="27368" x2="17391" y2="31053"/>
                        <a14:backgroundMark x1="65217" y1="3684" x2="74728" y2="3158"/>
                        <a14:backgroundMark x1="74728" y1="3158" x2="85598" y2="3158"/>
                        <a14:backgroundMark x1="66304" y1="4211" x2="61957" y2="1053"/>
                        <a14:backgroundMark x1="30707" y1="32632" x2="40761" y2="22105"/>
                        <a14:backgroundMark x1="40489" y1="28947" x2="12772" y2="29474"/>
                        <a14:backgroundMark x1="12772" y1="29474" x2="8967" y2="26316"/>
                      </a14:backgroundRemoval>
                    </a14:imgEffect>
                  </a14:imgLayer>
                </a14:imgProps>
              </a:ext>
              <a:ext uri="{28A0092B-C50C-407E-A947-70E740481C1C}">
                <a14:useLocalDpi xmlns:a14="http://schemas.microsoft.com/office/drawing/2010/main" val="0"/>
              </a:ext>
            </a:extLst>
          </a:blip>
          <a:srcRect/>
          <a:stretch>
            <a:fillRect/>
          </a:stretch>
        </p:blipFill>
        <p:spPr bwMode="auto">
          <a:xfrm>
            <a:off x="3275701" y="705662"/>
            <a:ext cx="5274677" cy="2723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8582324-A04A-4161-96CA-A087CCD69C26}"/>
              </a:ext>
            </a:extLst>
          </p:cNvPr>
          <p:cNvSpPr/>
          <p:nvPr/>
        </p:nvSpPr>
        <p:spPr>
          <a:xfrm>
            <a:off x="0" y="147232"/>
            <a:ext cx="4823460"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5829300"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RZP:</a:t>
            </a:r>
          </a:p>
        </p:txBody>
      </p:sp>
      <p:sp>
        <p:nvSpPr>
          <p:cNvPr id="4" name="TextBox 3">
            <a:extLst>
              <a:ext uri="{FF2B5EF4-FFF2-40B4-BE49-F238E27FC236}">
                <a16:creationId xmlns:a16="http://schemas.microsoft.com/office/drawing/2014/main" id="{F2354078-345F-42FE-A774-3DBA565E61E5}"/>
              </a:ext>
            </a:extLst>
          </p:cNvPr>
          <p:cNvSpPr txBox="1"/>
          <p:nvPr/>
        </p:nvSpPr>
        <p:spPr>
          <a:xfrm>
            <a:off x="9487831" y="6308961"/>
            <a:ext cx="184731" cy="369332"/>
          </a:xfrm>
          <a:prstGeom prst="rect">
            <a:avLst/>
          </a:prstGeom>
          <a:noFill/>
        </p:spPr>
        <p:txBody>
          <a:bodyPr wrap="none" rtlCol="0">
            <a:spAutoFit/>
          </a:bodyPr>
          <a:lstStyle/>
          <a:p>
            <a:endParaRPr lang="en-US" dirty="0"/>
          </a:p>
        </p:txBody>
      </p:sp>
      <p:sp>
        <p:nvSpPr>
          <p:cNvPr id="19" name="Oval 18">
            <a:extLst>
              <a:ext uri="{FF2B5EF4-FFF2-40B4-BE49-F238E27FC236}">
                <a16:creationId xmlns:a16="http://schemas.microsoft.com/office/drawing/2014/main" id="{55EDD30F-95DA-4466-B142-33D7A650545E}"/>
              </a:ext>
            </a:extLst>
          </p:cNvPr>
          <p:cNvSpPr/>
          <p:nvPr/>
        </p:nvSpPr>
        <p:spPr>
          <a:xfrm>
            <a:off x="4409952" y="147231"/>
            <a:ext cx="847847" cy="847847"/>
          </a:xfrm>
          <a:prstGeom prst="ellipse">
            <a:avLst/>
          </a:prstGeom>
          <a:solidFill>
            <a:srgbClr val="392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0" name="Picture 1469">
            <a:extLst>
              <a:ext uri="{FF2B5EF4-FFF2-40B4-BE49-F238E27FC236}">
                <a16:creationId xmlns:a16="http://schemas.microsoft.com/office/drawing/2014/main" id="{A350B5E7-EBC6-4CA4-9FCE-2A96195EF1D7}"/>
              </a:ext>
            </a:extLst>
          </p:cNvPr>
          <p:cNvPicPr>
            <a:picLocks noChangeAspect="1"/>
          </p:cNvPicPr>
          <p:nvPr/>
        </p:nvPicPr>
        <p:blipFill rotWithShape="1">
          <a:blip r:embed="rId5">
            <a:extLst>
              <a:ext uri="{28A0092B-C50C-407E-A947-70E740481C1C}">
                <a14:useLocalDpi xmlns:a14="http://schemas.microsoft.com/office/drawing/2010/main" val="0"/>
              </a:ext>
            </a:extLst>
          </a:blip>
          <a:srcRect l="18186" r="12211"/>
          <a:stretch/>
        </p:blipFill>
        <p:spPr>
          <a:xfrm>
            <a:off x="3106780" y="4423750"/>
            <a:ext cx="5978439" cy="2175625"/>
          </a:xfrm>
          <a:prstGeom prst="rect">
            <a:avLst/>
          </a:prstGeom>
        </p:spPr>
      </p:pic>
      <p:sp>
        <p:nvSpPr>
          <p:cNvPr id="8510" name="TextBox 8509">
            <a:extLst>
              <a:ext uri="{FF2B5EF4-FFF2-40B4-BE49-F238E27FC236}">
                <a16:creationId xmlns:a16="http://schemas.microsoft.com/office/drawing/2014/main" id="{35BDFE2E-E0E1-4D70-91DB-A549E63CFF41}"/>
              </a:ext>
            </a:extLst>
          </p:cNvPr>
          <p:cNvSpPr txBox="1"/>
          <p:nvPr/>
        </p:nvSpPr>
        <p:spPr>
          <a:xfrm>
            <a:off x="2860563" y="3832037"/>
            <a:ext cx="2781543" cy="369332"/>
          </a:xfrm>
          <a:prstGeom prst="rect">
            <a:avLst/>
          </a:prstGeom>
          <a:noFill/>
        </p:spPr>
        <p:txBody>
          <a:bodyPr wrap="square" rtlCol="0">
            <a:spAutoFit/>
          </a:bodyPr>
          <a:lstStyle/>
          <a:p>
            <a:r>
              <a:rPr lang="en-US" dirty="0"/>
              <a:t>CCD Image of Li metal</a:t>
            </a:r>
          </a:p>
        </p:txBody>
      </p:sp>
      <p:cxnSp>
        <p:nvCxnSpPr>
          <p:cNvPr id="1475" name="Straight Arrow Connector 1474">
            <a:extLst>
              <a:ext uri="{FF2B5EF4-FFF2-40B4-BE49-F238E27FC236}">
                <a16:creationId xmlns:a16="http://schemas.microsoft.com/office/drawing/2014/main" id="{421F0013-859A-4170-9FA3-A35339772014}"/>
              </a:ext>
            </a:extLst>
          </p:cNvPr>
          <p:cNvCxnSpPr>
            <a:cxnSpLocks/>
          </p:cNvCxnSpPr>
          <p:nvPr/>
        </p:nvCxnSpPr>
        <p:spPr>
          <a:xfrm flipV="1">
            <a:off x="3037090" y="4303879"/>
            <a:ext cx="6076068" cy="17361"/>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76" name="TextBox 1475">
            <a:extLst>
              <a:ext uri="{FF2B5EF4-FFF2-40B4-BE49-F238E27FC236}">
                <a16:creationId xmlns:a16="http://schemas.microsoft.com/office/drawing/2014/main" id="{A51B0031-86A7-46EC-86D7-9A9D8EA435CF}"/>
              </a:ext>
            </a:extLst>
          </p:cNvPr>
          <p:cNvSpPr txBox="1"/>
          <p:nvPr/>
        </p:nvSpPr>
        <p:spPr>
          <a:xfrm>
            <a:off x="5725926" y="3962824"/>
            <a:ext cx="922240" cy="369332"/>
          </a:xfrm>
          <a:prstGeom prst="rect">
            <a:avLst/>
          </a:prstGeom>
          <a:noFill/>
        </p:spPr>
        <p:txBody>
          <a:bodyPr wrap="none" rtlCol="0">
            <a:spAutoFit/>
          </a:bodyPr>
          <a:lstStyle/>
          <a:p>
            <a:r>
              <a:rPr lang="en-US" dirty="0"/>
              <a:t>2048 px</a:t>
            </a:r>
          </a:p>
        </p:txBody>
      </p:sp>
      <p:cxnSp>
        <p:nvCxnSpPr>
          <p:cNvPr id="1478" name="Straight Arrow Connector 1477">
            <a:extLst>
              <a:ext uri="{FF2B5EF4-FFF2-40B4-BE49-F238E27FC236}">
                <a16:creationId xmlns:a16="http://schemas.microsoft.com/office/drawing/2014/main" id="{2CE50DCC-F306-4279-A002-5DA2089C3D33}"/>
              </a:ext>
            </a:extLst>
          </p:cNvPr>
          <p:cNvCxnSpPr>
            <a:cxnSpLocks/>
          </p:cNvCxnSpPr>
          <p:nvPr/>
        </p:nvCxnSpPr>
        <p:spPr>
          <a:xfrm flipH="1">
            <a:off x="2966431" y="4423750"/>
            <a:ext cx="27939" cy="2135668"/>
          </a:xfrm>
          <a:prstGeom prst="straightConnector1">
            <a:avLst/>
          </a:prstGeom>
          <a:ln w="28575">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80" name="TextBox 1479">
            <a:extLst>
              <a:ext uri="{FF2B5EF4-FFF2-40B4-BE49-F238E27FC236}">
                <a16:creationId xmlns:a16="http://schemas.microsoft.com/office/drawing/2014/main" id="{D0CE05D8-1606-4067-B916-9919CBBA4832}"/>
              </a:ext>
            </a:extLst>
          </p:cNvPr>
          <p:cNvSpPr txBox="1"/>
          <p:nvPr/>
        </p:nvSpPr>
        <p:spPr>
          <a:xfrm>
            <a:off x="2172693" y="5306918"/>
            <a:ext cx="805220" cy="369332"/>
          </a:xfrm>
          <a:prstGeom prst="rect">
            <a:avLst/>
          </a:prstGeom>
          <a:noFill/>
        </p:spPr>
        <p:txBody>
          <a:bodyPr wrap="none" rtlCol="0">
            <a:spAutoFit/>
          </a:bodyPr>
          <a:lstStyle/>
          <a:p>
            <a:r>
              <a:rPr lang="en-US" dirty="0"/>
              <a:t>515 px</a:t>
            </a:r>
          </a:p>
        </p:txBody>
      </p:sp>
      <p:sp>
        <p:nvSpPr>
          <p:cNvPr id="1483" name="TextBox 1482">
            <a:extLst>
              <a:ext uri="{FF2B5EF4-FFF2-40B4-BE49-F238E27FC236}">
                <a16:creationId xmlns:a16="http://schemas.microsoft.com/office/drawing/2014/main" id="{0413E89A-EEC9-4954-A147-AFB563ED402D}"/>
              </a:ext>
            </a:extLst>
          </p:cNvPr>
          <p:cNvSpPr txBox="1"/>
          <p:nvPr/>
        </p:nvSpPr>
        <p:spPr>
          <a:xfrm>
            <a:off x="4835001" y="1989828"/>
            <a:ext cx="535724" cy="369332"/>
          </a:xfrm>
          <a:prstGeom prst="rect">
            <a:avLst/>
          </a:prstGeom>
          <a:noFill/>
        </p:spPr>
        <p:txBody>
          <a:bodyPr wrap="none" rtlCol="0">
            <a:spAutoFit/>
          </a:bodyPr>
          <a:lstStyle/>
          <a:p>
            <a:r>
              <a:rPr lang="en-US" dirty="0"/>
              <a:t>RZP</a:t>
            </a:r>
          </a:p>
        </p:txBody>
      </p:sp>
      <p:sp>
        <p:nvSpPr>
          <p:cNvPr id="1484" name="TextBox 1483">
            <a:extLst>
              <a:ext uri="{FF2B5EF4-FFF2-40B4-BE49-F238E27FC236}">
                <a16:creationId xmlns:a16="http://schemas.microsoft.com/office/drawing/2014/main" id="{8E17438C-EB45-4B60-A2DB-DBD1506E047E}"/>
              </a:ext>
            </a:extLst>
          </p:cNvPr>
          <p:cNvSpPr txBox="1"/>
          <p:nvPr/>
        </p:nvSpPr>
        <p:spPr>
          <a:xfrm>
            <a:off x="6481810" y="536065"/>
            <a:ext cx="1346907" cy="369332"/>
          </a:xfrm>
          <a:prstGeom prst="rect">
            <a:avLst/>
          </a:prstGeom>
          <a:noFill/>
        </p:spPr>
        <p:txBody>
          <a:bodyPr wrap="none" rtlCol="0">
            <a:spAutoFit/>
          </a:bodyPr>
          <a:lstStyle/>
          <a:p>
            <a:r>
              <a:rPr lang="en-US" dirty="0"/>
              <a:t>CCD Camera</a:t>
            </a:r>
          </a:p>
        </p:txBody>
      </p:sp>
      <p:sp>
        <p:nvSpPr>
          <p:cNvPr id="6" name="Slide Number Placeholder 5">
            <a:extLst>
              <a:ext uri="{FF2B5EF4-FFF2-40B4-BE49-F238E27FC236}">
                <a16:creationId xmlns:a16="http://schemas.microsoft.com/office/drawing/2014/main" id="{A89EB036-CE0C-49E6-98A0-BFC98C037771}"/>
              </a:ext>
            </a:extLst>
          </p:cNvPr>
          <p:cNvSpPr>
            <a:spLocks noGrp="1"/>
          </p:cNvSpPr>
          <p:nvPr>
            <p:ph type="sldNum" sz="quarter" idx="12"/>
          </p:nvPr>
        </p:nvSpPr>
        <p:spPr/>
        <p:txBody>
          <a:bodyPr/>
          <a:lstStyle/>
          <a:p>
            <a:fld id="{23119E90-1CFF-413A-93C6-AFD0F9085275}" type="slidenum">
              <a:rPr lang="en-US" smtClean="0"/>
              <a:t>4</a:t>
            </a:fld>
            <a:endParaRPr lang="en-US" dirty="0"/>
          </a:p>
        </p:txBody>
      </p:sp>
      <p:pic>
        <p:nvPicPr>
          <p:cNvPr id="21" name="Graphic 20" descr="Microscope">
            <a:extLst>
              <a:ext uri="{FF2B5EF4-FFF2-40B4-BE49-F238E27FC236}">
                <a16:creationId xmlns:a16="http://schemas.microsoft.com/office/drawing/2014/main" id="{809F66E2-E09B-4285-9117-2D1495B5F0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0361" y="292749"/>
            <a:ext cx="612648" cy="612648"/>
          </a:xfrm>
          <a:prstGeom prst="rect">
            <a:avLst/>
          </a:prstGeom>
        </p:spPr>
      </p:pic>
      <p:pic>
        <p:nvPicPr>
          <p:cNvPr id="23" name="Picture 22">
            <a:extLst>
              <a:ext uri="{FF2B5EF4-FFF2-40B4-BE49-F238E27FC236}">
                <a16:creationId xmlns:a16="http://schemas.microsoft.com/office/drawing/2014/main" id="{4AA09F85-2955-4740-A03B-C14558562477}"/>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l="9390" t="16969" r="9592" b="12061"/>
          <a:stretch/>
        </p:blipFill>
        <p:spPr>
          <a:xfrm rot="16200000">
            <a:off x="4358595" y="4950734"/>
            <a:ext cx="2175626" cy="1143490"/>
          </a:xfrm>
          <a:prstGeom prst="rect">
            <a:avLst/>
          </a:prstGeom>
        </p:spPr>
      </p:pic>
      <p:sp>
        <p:nvSpPr>
          <p:cNvPr id="20" name="TextBox 19">
            <a:extLst>
              <a:ext uri="{FF2B5EF4-FFF2-40B4-BE49-F238E27FC236}">
                <a16:creationId xmlns:a16="http://schemas.microsoft.com/office/drawing/2014/main" id="{A08A4B26-162B-4D7B-B5D1-6F3832DD37DD}"/>
              </a:ext>
            </a:extLst>
          </p:cNvPr>
          <p:cNvSpPr txBox="1"/>
          <p:nvPr/>
        </p:nvSpPr>
        <p:spPr>
          <a:xfrm>
            <a:off x="8554018" y="2640651"/>
            <a:ext cx="2237087" cy="923330"/>
          </a:xfrm>
          <a:prstGeom prst="rect">
            <a:avLst/>
          </a:prstGeom>
          <a:noFill/>
        </p:spPr>
        <p:txBody>
          <a:bodyPr wrap="none" rtlCol="0">
            <a:spAutoFit/>
          </a:bodyPr>
          <a:lstStyle/>
          <a:p>
            <a:pPr algn="ctr"/>
            <a:r>
              <a:rPr lang="en-US" dirty="0">
                <a:latin typeface="SF UI  Text" panose="00000500000000000000" pitchFamily="50" charset="0"/>
                <a:cs typeface="SF UI  Text" panose="00000500000000000000" pitchFamily="50" charset="0"/>
              </a:rPr>
              <a:t>Concentric rings</a:t>
            </a:r>
          </a:p>
          <a:p>
            <a:pPr algn="ctr"/>
            <a:r>
              <a:rPr lang="en-US" dirty="0">
                <a:latin typeface="SF UI  Text" panose="00000500000000000000" pitchFamily="50" charset="0"/>
                <a:cs typeface="SF UI  Text" panose="00000500000000000000" pitchFamily="50" charset="0"/>
              </a:rPr>
              <a:t>Varied line spacing</a:t>
            </a:r>
          </a:p>
          <a:p>
            <a:pPr marL="285750" indent="-285750">
              <a:buFont typeface="Arial" panose="020B0604020202020204" pitchFamily="34" charset="0"/>
              <a:buChar char="•"/>
            </a:pPr>
            <a:endParaRPr lang="en-US" dirty="0">
              <a:latin typeface="SF UI  Text" panose="00000500000000000000" pitchFamily="50" charset="0"/>
              <a:cs typeface="SF UI  Text" panose="00000500000000000000" pitchFamily="50" charset="0"/>
            </a:endParaRPr>
          </a:p>
        </p:txBody>
      </p:sp>
      <p:cxnSp>
        <p:nvCxnSpPr>
          <p:cNvPr id="7" name="Straight Arrow Connector 6">
            <a:extLst>
              <a:ext uri="{FF2B5EF4-FFF2-40B4-BE49-F238E27FC236}">
                <a16:creationId xmlns:a16="http://schemas.microsoft.com/office/drawing/2014/main" id="{8B0DC887-5691-4F26-821B-92012F223F00}"/>
              </a:ext>
            </a:extLst>
          </p:cNvPr>
          <p:cNvCxnSpPr>
            <a:cxnSpLocks/>
          </p:cNvCxnSpPr>
          <p:nvPr/>
        </p:nvCxnSpPr>
        <p:spPr>
          <a:xfrm flipH="1" flipV="1">
            <a:off x="5926667" y="2734733"/>
            <a:ext cx="2683933" cy="12499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14340A-6F09-449E-B0D7-16407C20C0E1}"/>
              </a:ext>
            </a:extLst>
          </p:cNvPr>
          <p:cNvCxnSpPr>
            <a:cxnSpLocks/>
          </p:cNvCxnSpPr>
          <p:nvPr/>
        </p:nvCxnSpPr>
        <p:spPr>
          <a:xfrm>
            <a:off x="2172693" y="4534044"/>
            <a:ext cx="0" cy="19768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A93829-B777-4FBA-99BD-24F46EC476A7}"/>
              </a:ext>
            </a:extLst>
          </p:cNvPr>
          <p:cNvSpPr txBox="1"/>
          <p:nvPr/>
        </p:nvSpPr>
        <p:spPr>
          <a:xfrm>
            <a:off x="481718" y="5168418"/>
            <a:ext cx="1443858" cy="923330"/>
          </a:xfrm>
          <a:prstGeom prst="rect">
            <a:avLst/>
          </a:prstGeom>
          <a:noFill/>
        </p:spPr>
        <p:txBody>
          <a:bodyPr wrap="none" rtlCol="0">
            <a:spAutoFit/>
          </a:bodyPr>
          <a:lstStyle/>
          <a:p>
            <a:pPr algn="ctr"/>
            <a:r>
              <a:rPr lang="en-US" dirty="0">
                <a:latin typeface="SF UI  Text" panose="00000500000000000000" pitchFamily="50" charset="0"/>
                <a:cs typeface="SF UI  Text" panose="00000500000000000000" pitchFamily="50" charset="0"/>
              </a:rPr>
              <a:t>Dispersion </a:t>
            </a:r>
          </a:p>
          <a:p>
            <a:pPr algn="ctr"/>
            <a:r>
              <a:rPr lang="en-US" dirty="0">
                <a:latin typeface="SF UI  Text" panose="00000500000000000000" pitchFamily="50" charset="0"/>
                <a:cs typeface="SF UI  Text" panose="00000500000000000000" pitchFamily="50" charset="0"/>
              </a:rPr>
              <a:t>Direction - </a:t>
            </a:r>
          </a:p>
          <a:p>
            <a:pPr algn="ctr"/>
            <a:r>
              <a:rPr lang="en-US" dirty="0">
                <a:latin typeface="SF UI  Text" panose="00000500000000000000" pitchFamily="50" charset="0"/>
                <a:cs typeface="SF UI  Text" panose="00000500000000000000" pitchFamily="50" charset="0"/>
              </a:rPr>
              <a:t>Energy (eV)</a:t>
            </a:r>
          </a:p>
        </p:txBody>
      </p:sp>
      <p:sp>
        <p:nvSpPr>
          <p:cNvPr id="16" name="Rectangle 15">
            <a:extLst>
              <a:ext uri="{FF2B5EF4-FFF2-40B4-BE49-F238E27FC236}">
                <a16:creationId xmlns:a16="http://schemas.microsoft.com/office/drawing/2014/main" id="{2B92E53D-023D-442C-8E60-64CCAB3E56A5}"/>
              </a:ext>
            </a:extLst>
          </p:cNvPr>
          <p:cNvSpPr/>
          <p:nvPr/>
        </p:nvSpPr>
        <p:spPr>
          <a:xfrm>
            <a:off x="8884396" y="3155302"/>
            <a:ext cx="1576329" cy="459934"/>
          </a:xfrm>
          <a:prstGeom prst="rect">
            <a:avLst/>
          </a:prstGeom>
        </p:spPr>
        <p:txBody>
          <a:bodyPr wrap="none">
            <a:spAutoFit/>
          </a:bodyPr>
          <a:lstStyle/>
          <a:p>
            <a:pPr algn="just">
              <a:lnSpc>
                <a:spcPct val="150000"/>
              </a:lnSpc>
              <a:spcAft>
                <a:spcPts val="800"/>
              </a:spcAft>
            </a:pPr>
            <a:r>
              <a:rPr lang="en-US" b="1" dirty="0">
                <a:latin typeface="SF UI  Text" panose="00000500000000000000" pitchFamily="50" charset="0"/>
                <a:ea typeface="Calibri" panose="020F0502020204030204" pitchFamily="34" charset="0"/>
                <a:cs typeface="SF UI  Text" panose="00000500000000000000" pitchFamily="50" charset="0"/>
              </a:rPr>
              <a:t>188.46 l/mm</a:t>
            </a:r>
          </a:p>
        </p:txBody>
      </p:sp>
    </p:spTree>
    <p:extLst>
      <p:ext uri="{BB962C8B-B14F-4D97-AF65-F5344CB8AC3E}">
        <p14:creationId xmlns:p14="http://schemas.microsoft.com/office/powerpoint/2010/main" val="2936660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470"/>
                                        </p:tgtEl>
                                      </p:cBhvr>
                                    </p:animEffect>
                                    <p:set>
                                      <p:cBhvr>
                                        <p:cTn id="7" dur="1" fill="hold">
                                          <p:stCondLst>
                                            <p:cond delay="499"/>
                                          </p:stCondLst>
                                        </p:cTn>
                                        <p:tgtEl>
                                          <p:spTgt spid="1470"/>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8510"/>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147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476"/>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478"/>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480"/>
                                        </p:tgtEl>
                                        <p:attrNameLst>
                                          <p:attrName>style.visibility</p:attrName>
                                        </p:attrNameLst>
                                      </p:cBhvr>
                                      <p:to>
                                        <p:strVal val="hidden"/>
                                      </p:to>
                                    </p:se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0" grpId="0"/>
      <p:bldP spid="1476" grpId="0"/>
      <p:bldP spid="14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B03B8A-C60B-4167-9F61-A007B6794955}"/>
              </a:ext>
            </a:extLst>
          </p:cNvPr>
          <p:cNvSpPr txBox="1"/>
          <p:nvPr/>
        </p:nvSpPr>
        <p:spPr>
          <a:xfrm flipH="1">
            <a:off x="266699" y="1446472"/>
            <a:ext cx="8261794" cy="369332"/>
          </a:xfrm>
          <a:prstGeom prst="rect">
            <a:avLst/>
          </a:prstGeom>
          <a:noFill/>
        </p:spPr>
        <p:txBody>
          <a:bodyPr wrap="square" rtlCol="0">
            <a:spAutoFit/>
          </a:bodyPr>
          <a:lstStyle/>
          <a:p>
            <a:r>
              <a:rPr lang="en-US" b="1" dirty="0"/>
              <a:t>Resolution: </a:t>
            </a:r>
            <a:r>
              <a:rPr lang="en-US" dirty="0"/>
              <a:t>0.25 eV @ Mg L2,3 and 0.5 eV @ Al L2,3</a:t>
            </a:r>
          </a:p>
        </p:txBody>
      </p:sp>
      <p:sp>
        <p:nvSpPr>
          <p:cNvPr id="6" name="Rectangle 5">
            <a:extLst>
              <a:ext uri="{FF2B5EF4-FFF2-40B4-BE49-F238E27FC236}">
                <a16:creationId xmlns:a16="http://schemas.microsoft.com/office/drawing/2014/main" id="{405F0C5D-DA7F-44FC-97C7-DF744781FE7F}"/>
              </a:ext>
            </a:extLst>
          </p:cNvPr>
          <p:cNvSpPr/>
          <p:nvPr/>
        </p:nvSpPr>
        <p:spPr>
          <a:xfrm>
            <a:off x="6238302" y="198734"/>
            <a:ext cx="5686999" cy="646331"/>
          </a:xfrm>
          <a:prstGeom prst="rect">
            <a:avLst/>
          </a:prstGeom>
          <a:solidFill>
            <a:srgbClr val="E2B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etails are in the caption following the image">
            <a:extLst>
              <a:ext uri="{FF2B5EF4-FFF2-40B4-BE49-F238E27FC236}">
                <a16:creationId xmlns:a16="http://schemas.microsoft.com/office/drawing/2014/main" id="{23E49380-C967-406B-8A42-5C1E4A593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174" y="1876309"/>
            <a:ext cx="8880582" cy="40818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A5A8A7-3390-4B87-9647-E7A9B23B8BA0}"/>
              </a:ext>
            </a:extLst>
          </p:cNvPr>
          <p:cNvSpPr/>
          <p:nvPr/>
        </p:nvSpPr>
        <p:spPr>
          <a:xfrm>
            <a:off x="0" y="147232"/>
            <a:ext cx="3447288"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itle 1">
            <a:extLst>
              <a:ext uri="{FF2B5EF4-FFF2-40B4-BE49-F238E27FC236}">
                <a16:creationId xmlns:a16="http://schemas.microsoft.com/office/drawing/2014/main" id="{F027D1F2-6D3C-46EE-A739-BC850BA3E17A}"/>
              </a:ext>
            </a:extLst>
          </p:cNvPr>
          <p:cNvSpPr txBox="1">
            <a:spLocks/>
          </p:cNvSpPr>
          <p:nvPr/>
        </p:nvSpPr>
        <p:spPr>
          <a:xfrm>
            <a:off x="266699" y="198734"/>
            <a:ext cx="5971603" cy="762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Poppins Medium" panose="00000600000000000000" pitchFamily="2" charset="0"/>
                <a:cs typeface="Poppins Medium" panose="00000600000000000000" pitchFamily="2" charset="0"/>
              </a:rPr>
              <a:t>Detection</a:t>
            </a:r>
          </a:p>
        </p:txBody>
      </p:sp>
      <p:sp>
        <p:nvSpPr>
          <p:cNvPr id="3" name="TextBox 2">
            <a:extLst>
              <a:ext uri="{FF2B5EF4-FFF2-40B4-BE49-F238E27FC236}">
                <a16:creationId xmlns:a16="http://schemas.microsoft.com/office/drawing/2014/main" id="{5FC74B56-A154-4654-BFAE-302F9B9D8508}"/>
              </a:ext>
            </a:extLst>
          </p:cNvPr>
          <p:cNvSpPr txBox="1"/>
          <p:nvPr/>
        </p:nvSpPr>
        <p:spPr>
          <a:xfrm>
            <a:off x="266699" y="1099058"/>
            <a:ext cx="7569444" cy="369332"/>
          </a:xfrm>
          <a:prstGeom prst="rect">
            <a:avLst/>
          </a:prstGeom>
          <a:noFill/>
        </p:spPr>
        <p:txBody>
          <a:bodyPr wrap="none" rtlCol="0">
            <a:spAutoFit/>
          </a:bodyPr>
          <a:lstStyle/>
          <a:p>
            <a:r>
              <a:rPr lang="en-US" b="1" dirty="0"/>
              <a:t>Element-specific information </a:t>
            </a:r>
            <a:r>
              <a:rPr lang="en-US" dirty="0"/>
              <a:t>(Detect very light elements such as Li, Be, B, C…)</a:t>
            </a:r>
            <a:r>
              <a:rPr lang="en-US" b="1" dirty="0"/>
              <a:t> </a:t>
            </a:r>
          </a:p>
        </p:txBody>
      </p:sp>
      <p:sp>
        <p:nvSpPr>
          <p:cNvPr id="2" name="Rectangle 1">
            <a:extLst>
              <a:ext uri="{FF2B5EF4-FFF2-40B4-BE49-F238E27FC236}">
                <a16:creationId xmlns:a16="http://schemas.microsoft.com/office/drawing/2014/main" id="{20B0D248-9673-46D0-A5DE-1D54E6903604}"/>
              </a:ext>
            </a:extLst>
          </p:cNvPr>
          <p:cNvSpPr/>
          <p:nvPr/>
        </p:nvSpPr>
        <p:spPr>
          <a:xfrm>
            <a:off x="638993" y="6126784"/>
            <a:ext cx="10914013" cy="369332"/>
          </a:xfrm>
          <a:prstGeom prst="rect">
            <a:avLst/>
          </a:prstGeom>
        </p:spPr>
        <p:txBody>
          <a:bodyPr wrap="none">
            <a:spAutoFit/>
          </a:bodyPr>
          <a:lstStyle/>
          <a:p>
            <a:r>
              <a:rPr lang="en-US" dirty="0"/>
              <a:t>These emission bands are about 10 eV wide: the </a:t>
            </a:r>
            <a:r>
              <a:rPr lang="en-US" b="1" dirty="0"/>
              <a:t>natural widths of the emission </a:t>
            </a:r>
            <a:r>
              <a:rPr lang="en-US" dirty="0"/>
              <a:t>+ the </a:t>
            </a:r>
            <a:r>
              <a:rPr lang="en-US" b="1" dirty="0"/>
              <a:t>experimental broadening  </a:t>
            </a:r>
          </a:p>
        </p:txBody>
      </p:sp>
      <p:sp>
        <p:nvSpPr>
          <p:cNvPr id="4" name="Rectangle 3">
            <a:extLst>
              <a:ext uri="{FF2B5EF4-FFF2-40B4-BE49-F238E27FC236}">
                <a16:creationId xmlns:a16="http://schemas.microsoft.com/office/drawing/2014/main" id="{E691A4A4-75E7-4CCD-A488-9AF05F3DDE8C}"/>
              </a:ext>
            </a:extLst>
          </p:cNvPr>
          <p:cNvSpPr/>
          <p:nvPr/>
        </p:nvSpPr>
        <p:spPr>
          <a:xfrm>
            <a:off x="8006687" y="6439662"/>
            <a:ext cx="4185313" cy="369332"/>
          </a:xfrm>
          <a:prstGeom prst="rect">
            <a:avLst/>
          </a:prstGeom>
        </p:spPr>
        <p:txBody>
          <a:bodyPr wrap="none">
            <a:spAutoFit/>
          </a:bodyPr>
          <a:lstStyle/>
          <a:p>
            <a:pPr lvl="0">
              <a:defRPr/>
            </a:pPr>
            <a:r>
              <a:rPr lang="en-US" dirty="0"/>
              <a:t>-&gt; reflect the widths of the valence bands. </a:t>
            </a:r>
          </a:p>
        </p:txBody>
      </p:sp>
      <p:sp>
        <p:nvSpPr>
          <p:cNvPr id="5" name="Rectangle 4">
            <a:extLst>
              <a:ext uri="{FF2B5EF4-FFF2-40B4-BE49-F238E27FC236}">
                <a16:creationId xmlns:a16="http://schemas.microsoft.com/office/drawing/2014/main" id="{C11137B2-E2D7-433F-91BE-89A265F9BE7A}"/>
              </a:ext>
            </a:extLst>
          </p:cNvPr>
          <p:cNvSpPr/>
          <p:nvPr/>
        </p:nvSpPr>
        <p:spPr>
          <a:xfrm>
            <a:off x="7921847" y="1107238"/>
            <a:ext cx="2572884" cy="646331"/>
          </a:xfrm>
          <a:prstGeom prst="rect">
            <a:avLst/>
          </a:prstGeom>
        </p:spPr>
        <p:txBody>
          <a:bodyPr wrap="none">
            <a:spAutoFit/>
          </a:bodyPr>
          <a:lstStyle/>
          <a:p>
            <a:pPr algn="ctr"/>
            <a:r>
              <a:rPr lang="en-US" dirty="0"/>
              <a:t>Associated energy </a:t>
            </a:r>
          </a:p>
          <a:p>
            <a:pPr algn="ctr"/>
            <a:r>
              <a:rPr lang="en-US" dirty="0"/>
              <a:t>values from the literature</a:t>
            </a:r>
          </a:p>
        </p:txBody>
      </p:sp>
      <p:cxnSp>
        <p:nvCxnSpPr>
          <p:cNvPr id="7" name="Straight Arrow Connector 6">
            <a:extLst>
              <a:ext uri="{FF2B5EF4-FFF2-40B4-BE49-F238E27FC236}">
                <a16:creationId xmlns:a16="http://schemas.microsoft.com/office/drawing/2014/main" id="{102C2058-6E29-4C54-AF79-6CF82642397A}"/>
              </a:ext>
            </a:extLst>
          </p:cNvPr>
          <p:cNvCxnSpPr>
            <a:cxnSpLocks/>
          </p:cNvCxnSpPr>
          <p:nvPr/>
        </p:nvCxnSpPr>
        <p:spPr>
          <a:xfrm flipH="1">
            <a:off x="7353301" y="1468390"/>
            <a:ext cx="568546" cy="4416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5914ABE-8FF0-4F15-B4F5-5DE4FB8A0F69}"/>
              </a:ext>
            </a:extLst>
          </p:cNvPr>
          <p:cNvSpPr/>
          <p:nvPr/>
        </p:nvSpPr>
        <p:spPr>
          <a:xfrm>
            <a:off x="6264860" y="198734"/>
            <a:ext cx="5686999" cy="600164"/>
          </a:xfrm>
          <a:prstGeom prst="rect">
            <a:avLst/>
          </a:prstGeom>
        </p:spPr>
        <p:txBody>
          <a:bodyPr wrap="square">
            <a:spAutoFit/>
          </a:bodyPr>
          <a:lstStyle/>
          <a:p>
            <a:r>
              <a:rPr lang="en-US" sz="1100" b="1" dirty="0">
                <a:solidFill>
                  <a:srgbClr val="1C1D1E"/>
                </a:solidFill>
                <a:latin typeface="SF UI  Text" panose="00000500000000000000" pitchFamily="50" charset="0"/>
                <a:cs typeface="SF UI  Text" panose="00000500000000000000" pitchFamily="50" charset="0"/>
              </a:rPr>
              <a:t>K. Hassebi</a:t>
            </a:r>
            <a:r>
              <a:rPr lang="en-US" sz="1100" dirty="0">
                <a:solidFill>
                  <a:srgbClr val="1C1D1E"/>
                </a:solidFill>
                <a:latin typeface="SF UI  Text" panose="00000500000000000000" pitchFamily="50" charset="0"/>
                <a:cs typeface="SF UI  Text" panose="00000500000000000000" pitchFamily="50" charset="0"/>
              </a:rPr>
              <a:t>, N. Rividi, M. </a:t>
            </a:r>
            <a:r>
              <a:rPr lang="en-US" sz="1100" dirty="0" err="1">
                <a:solidFill>
                  <a:srgbClr val="1C1D1E"/>
                </a:solidFill>
                <a:latin typeface="SF UI  Text" panose="00000500000000000000" pitchFamily="50" charset="0"/>
                <a:cs typeface="SF UI  Text" panose="00000500000000000000" pitchFamily="50" charset="0"/>
              </a:rPr>
              <a:t>Fialin</a:t>
            </a:r>
            <a:r>
              <a:rPr lang="en-US" sz="1100" dirty="0">
                <a:solidFill>
                  <a:srgbClr val="1C1D1E"/>
                </a:solidFill>
                <a:latin typeface="SF UI  Text" panose="00000500000000000000" pitchFamily="50" charset="0"/>
                <a:cs typeface="SF UI  Text" panose="00000500000000000000" pitchFamily="50" charset="0"/>
              </a:rPr>
              <a:t>, A. Verlaguet, G. Godard, J. Probst, H. </a:t>
            </a:r>
            <a:r>
              <a:rPr lang="en-US" sz="1100" dirty="0" err="1">
                <a:solidFill>
                  <a:srgbClr val="1C1D1E"/>
                </a:solidFill>
                <a:latin typeface="SF UI  Text" panose="00000500000000000000" pitchFamily="50" charset="0"/>
                <a:cs typeface="SF UI  Text" panose="00000500000000000000" pitchFamily="50" charset="0"/>
              </a:rPr>
              <a:t>Löchel</a:t>
            </a:r>
            <a:r>
              <a:rPr lang="en-US" sz="1100" dirty="0">
                <a:solidFill>
                  <a:srgbClr val="1C1D1E"/>
                </a:solidFill>
                <a:latin typeface="SF UI  Text" panose="00000500000000000000" pitchFamily="50" charset="0"/>
                <a:cs typeface="SF UI  Text" panose="00000500000000000000" pitchFamily="50" charset="0"/>
              </a:rPr>
              <a:t>, T. </a:t>
            </a:r>
            <a:r>
              <a:rPr lang="en-US" sz="1100" dirty="0" err="1">
                <a:solidFill>
                  <a:srgbClr val="1C1D1E"/>
                </a:solidFill>
                <a:latin typeface="SF UI  Text" panose="00000500000000000000" pitchFamily="50" charset="0"/>
                <a:cs typeface="SF UI  Text" panose="00000500000000000000" pitchFamily="50" charset="0"/>
              </a:rPr>
              <a:t>Krist</a:t>
            </a:r>
            <a:r>
              <a:rPr lang="en-US" sz="1100" dirty="0">
                <a:solidFill>
                  <a:srgbClr val="1C1D1E"/>
                </a:solidFill>
                <a:latin typeface="SF UI  Text" panose="00000500000000000000" pitchFamily="50" charset="0"/>
                <a:cs typeface="SF UI  Text" panose="00000500000000000000" pitchFamily="50" charset="0"/>
              </a:rPr>
              <a:t>, C. </a:t>
            </a:r>
            <a:r>
              <a:rPr lang="en-US" sz="1100" dirty="0" err="1">
                <a:solidFill>
                  <a:srgbClr val="1C1D1E"/>
                </a:solidFill>
                <a:latin typeface="SF UI  Text" panose="00000500000000000000" pitchFamily="50" charset="0"/>
                <a:cs typeface="SF UI  Text" panose="00000500000000000000" pitchFamily="50" charset="0"/>
              </a:rPr>
              <a:t>Braig</a:t>
            </a:r>
            <a:r>
              <a:rPr lang="en-US" sz="1100" dirty="0">
                <a:solidFill>
                  <a:srgbClr val="1C1D1E"/>
                </a:solidFill>
                <a:latin typeface="SF UI  Text" panose="00000500000000000000" pitchFamily="50" charset="0"/>
                <a:cs typeface="SF UI  Text" panose="00000500000000000000" pitchFamily="50" charset="0"/>
              </a:rPr>
              <a:t>, C. Seifert, R. </a:t>
            </a:r>
            <a:r>
              <a:rPr lang="en-US" sz="1100" dirty="0" err="1">
                <a:solidFill>
                  <a:srgbClr val="1C1D1E"/>
                </a:solidFill>
                <a:latin typeface="SF UI  Text" panose="00000500000000000000" pitchFamily="50" charset="0"/>
                <a:cs typeface="SF UI  Text" panose="00000500000000000000" pitchFamily="50" charset="0"/>
              </a:rPr>
              <a:t>Benbalagh</a:t>
            </a:r>
            <a:r>
              <a:rPr lang="en-US" sz="1100" dirty="0">
                <a:solidFill>
                  <a:srgbClr val="1C1D1E"/>
                </a:solidFill>
                <a:latin typeface="SF UI  Text" panose="00000500000000000000" pitchFamily="50" charset="0"/>
                <a:cs typeface="SF UI  Text" panose="00000500000000000000" pitchFamily="50" charset="0"/>
              </a:rPr>
              <a:t>, R. </a:t>
            </a:r>
            <a:r>
              <a:rPr lang="en-US" sz="1100" dirty="0" err="1">
                <a:solidFill>
                  <a:srgbClr val="1C1D1E"/>
                </a:solidFill>
                <a:latin typeface="SF UI  Text" panose="00000500000000000000" pitchFamily="50" charset="0"/>
                <a:cs typeface="SF UI  Text" panose="00000500000000000000" pitchFamily="50" charset="0"/>
              </a:rPr>
              <a:t>Vacheresse</a:t>
            </a:r>
            <a:r>
              <a:rPr lang="en-US" sz="1100" dirty="0">
                <a:solidFill>
                  <a:srgbClr val="1C1D1E"/>
                </a:solidFill>
                <a:latin typeface="SF UI  Text" panose="00000500000000000000" pitchFamily="50" charset="0"/>
                <a:cs typeface="SF UI  Text" panose="00000500000000000000" pitchFamily="50" charset="0"/>
              </a:rPr>
              <a:t>, V. </a:t>
            </a:r>
            <a:r>
              <a:rPr lang="en-US" sz="1100" dirty="0" err="1">
                <a:solidFill>
                  <a:srgbClr val="1C1D1E"/>
                </a:solidFill>
                <a:latin typeface="SF UI  Text" panose="00000500000000000000" pitchFamily="50" charset="0"/>
                <a:cs typeface="SF UI  Text" panose="00000500000000000000" pitchFamily="50" charset="0"/>
              </a:rPr>
              <a:t>Ilakovac</a:t>
            </a:r>
            <a:r>
              <a:rPr lang="en-US" sz="1100" dirty="0">
                <a:solidFill>
                  <a:srgbClr val="1C1D1E"/>
                </a:solidFill>
                <a:latin typeface="SF UI  Text" panose="00000500000000000000" pitchFamily="50" charset="0"/>
                <a:cs typeface="SF UI  Text" panose="00000500000000000000" pitchFamily="50" charset="0"/>
              </a:rPr>
              <a:t>, K. Le Guen, P. Jonnard, </a:t>
            </a:r>
            <a:r>
              <a:rPr lang="en-US" sz="1100" i="1" dirty="0">
                <a:solidFill>
                  <a:srgbClr val="1C1D1E"/>
                </a:solidFill>
                <a:latin typeface="SF UI  Text" panose="00000500000000000000" pitchFamily="50" charset="0"/>
                <a:cs typeface="SF UI  Text" panose="00000500000000000000" pitchFamily="50" charset="0"/>
              </a:rPr>
              <a:t>X-Ray </a:t>
            </a:r>
            <a:r>
              <a:rPr lang="en-US" sz="1100" i="1" dirty="0" err="1">
                <a:solidFill>
                  <a:srgbClr val="1C1D1E"/>
                </a:solidFill>
                <a:latin typeface="SF UI  Text" panose="00000500000000000000" pitchFamily="50" charset="0"/>
                <a:cs typeface="SF UI  Text" panose="00000500000000000000" pitchFamily="50" charset="0"/>
              </a:rPr>
              <a:t>Spectrom</a:t>
            </a:r>
            <a:r>
              <a:rPr lang="en-US" sz="1100" dirty="0">
                <a:solidFill>
                  <a:srgbClr val="1C1D1E"/>
                </a:solidFill>
                <a:latin typeface="SF UI  Text" panose="00000500000000000000" pitchFamily="50" charset="0"/>
                <a:cs typeface="SF UI  Text" panose="00000500000000000000" pitchFamily="50" charset="0"/>
              </a:rPr>
              <a:t> 2024, 1. </a:t>
            </a:r>
            <a:r>
              <a:rPr lang="en-US" sz="1100" dirty="0">
                <a:solidFill>
                  <a:srgbClr val="690727"/>
                </a:solidFill>
                <a:latin typeface="SF UI  Text" panose="00000500000000000000" pitchFamily="50" charset="0"/>
                <a:cs typeface="SF UI  Text" panose="00000500000000000000" pitchFamily="50" charset="0"/>
                <a:hlinkClick r:id="rId4"/>
              </a:rPr>
              <a:t>https://doi.org/10.1002/xrs.3427</a:t>
            </a:r>
            <a:endParaRPr lang="en-US" sz="1100" dirty="0">
              <a:latin typeface="SF UI  Text" panose="00000500000000000000" pitchFamily="50" charset="0"/>
              <a:cs typeface="SF UI  Text" panose="00000500000000000000" pitchFamily="50" charset="0"/>
            </a:endParaRPr>
          </a:p>
        </p:txBody>
      </p:sp>
      <p:pic>
        <p:nvPicPr>
          <p:cNvPr id="1026" name="Picture 2" descr="QR code">
            <a:extLst>
              <a:ext uri="{FF2B5EF4-FFF2-40B4-BE49-F238E27FC236}">
                <a16:creationId xmlns:a16="http://schemas.microsoft.com/office/drawing/2014/main" id="{1A0FA99B-28E1-4B3A-B216-E42176BC8C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982" y="132440"/>
            <a:ext cx="828966" cy="828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D1C75E-4F8C-422D-8DB9-D6BDECA55E6D}"/>
              </a:ext>
            </a:extLst>
          </p:cNvPr>
          <p:cNvSpPr txBox="1"/>
          <p:nvPr/>
        </p:nvSpPr>
        <p:spPr>
          <a:xfrm>
            <a:off x="3179596" y="1893363"/>
            <a:ext cx="1261884" cy="307777"/>
          </a:xfrm>
          <a:prstGeom prst="rect">
            <a:avLst/>
          </a:prstGeom>
          <a:noFill/>
        </p:spPr>
        <p:txBody>
          <a:bodyPr wrap="none" rtlCol="0">
            <a:spAutoFit/>
          </a:bodyPr>
          <a:lstStyle/>
          <a:p>
            <a:r>
              <a:rPr lang="en-US" sz="1400" baseline="-25000" dirty="0">
                <a:latin typeface="DejaVu Sans" panose="020B0603030804020204" pitchFamily="34" charset="0"/>
                <a:ea typeface="DejaVu Sans" panose="020B0603030804020204" pitchFamily="34" charset="0"/>
                <a:cs typeface="DejaVu Sans" panose="020B0603030804020204" pitchFamily="34" charset="0"/>
              </a:rPr>
              <a:t> </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(3sd </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sym typeface="Wingdings" panose="05000000000000000000" pitchFamily="2" charset="2"/>
              </a:rPr>
              <a:t></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 2p) </a:t>
            </a:r>
          </a:p>
        </p:txBody>
      </p:sp>
      <p:sp>
        <p:nvSpPr>
          <p:cNvPr id="15" name="TextBox 14">
            <a:extLst>
              <a:ext uri="{FF2B5EF4-FFF2-40B4-BE49-F238E27FC236}">
                <a16:creationId xmlns:a16="http://schemas.microsoft.com/office/drawing/2014/main" id="{84E43A1A-B3EA-4F95-A0FA-1231266565C4}"/>
              </a:ext>
            </a:extLst>
          </p:cNvPr>
          <p:cNvSpPr txBox="1"/>
          <p:nvPr/>
        </p:nvSpPr>
        <p:spPr>
          <a:xfrm>
            <a:off x="8893429" y="1910008"/>
            <a:ext cx="1148071" cy="307777"/>
          </a:xfrm>
          <a:prstGeom prst="rect">
            <a:avLst/>
          </a:prstGeom>
          <a:noFill/>
        </p:spPr>
        <p:txBody>
          <a:bodyPr wrap="none" rtlCol="0">
            <a:spAutoFit/>
          </a:bodyPr>
          <a:lstStyle/>
          <a:p>
            <a:r>
              <a:rPr lang="en-US" sz="1400" baseline="-25000" dirty="0">
                <a:latin typeface="DejaVu Sans" panose="020B0603030804020204" pitchFamily="34" charset="0"/>
                <a:ea typeface="DejaVu Sans" panose="020B0603030804020204" pitchFamily="34" charset="0"/>
                <a:cs typeface="DejaVu Sans" panose="020B0603030804020204" pitchFamily="34" charset="0"/>
              </a:rPr>
              <a:t> </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(2p </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sym typeface="Wingdings" panose="05000000000000000000" pitchFamily="2" charset="2"/>
              </a:rPr>
              <a:t></a:t>
            </a:r>
            <a:r>
              <a:rPr lang="en-US" sz="1400"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 1s) </a:t>
            </a:r>
          </a:p>
        </p:txBody>
      </p:sp>
    </p:spTree>
    <p:extLst>
      <p:ext uri="{BB962C8B-B14F-4D97-AF65-F5344CB8AC3E}">
        <p14:creationId xmlns:p14="http://schemas.microsoft.com/office/powerpoint/2010/main" val="137504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90D26F-A462-4F46-95F5-5952EEDE509C}"/>
              </a:ext>
            </a:extLst>
          </p:cNvPr>
          <p:cNvSpPr/>
          <p:nvPr/>
        </p:nvSpPr>
        <p:spPr>
          <a:xfrm>
            <a:off x="6934612" y="5733493"/>
            <a:ext cx="4911427" cy="669805"/>
          </a:xfrm>
          <a:prstGeom prst="rect">
            <a:avLst/>
          </a:prstGeom>
          <a:solidFill>
            <a:srgbClr val="E2B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4431961-C542-48E9-8E88-0108736E4F02}"/>
              </a:ext>
            </a:extLst>
          </p:cNvPr>
          <p:cNvPicPr>
            <a:picLocks noChangeAspect="1"/>
          </p:cNvPicPr>
          <p:nvPr/>
        </p:nvPicPr>
        <p:blipFill rotWithShape="1">
          <a:blip r:embed="rId3">
            <a:extLst>
              <a:ext uri="{28A0092B-C50C-407E-A947-70E740481C1C}">
                <a14:useLocalDpi xmlns:a14="http://schemas.microsoft.com/office/drawing/2010/main" val="0"/>
              </a:ext>
            </a:extLst>
          </a:blip>
          <a:srcRect t="15815" r="16636" b="2364"/>
          <a:stretch/>
        </p:blipFill>
        <p:spPr>
          <a:xfrm>
            <a:off x="97100" y="1681280"/>
            <a:ext cx="6760115" cy="3980965"/>
          </a:xfrm>
          <a:prstGeom prst="rect">
            <a:avLst/>
          </a:prstGeom>
        </p:spPr>
      </p:pic>
      <p:sp>
        <p:nvSpPr>
          <p:cNvPr id="3" name="Rectangle 2">
            <a:extLst>
              <a:ext uri="{FF2B5EF4-FFF2-40B4-BE49-F238E27FC236}">
                <a16:creationId xmlns:a16="http://schemas.microsoft.com/office/drawing/2014/main" id="{68582324-A04A-4161-96CA-A087CCD69C26}"/>
              </a:ext>
            </a:extLst>
          </p:cNvPr>
          <p:cNvSpPr/>
          <p:nvPr/>
        </p:nvSpPr>
        <p:spPr>
          <a:xfrm>
            <a:off x="0" y="147232"/>
            <a:ext cx="3444949"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5829300"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Li Metal</a:t>
            </a:r>
          </a:p>
        </p:txBody>
      </p:sp>
      <p:sp>
        <p:nvSpPr>
          <p:cNvPr id="11" name="TextBox 10">
            <a:extLst>
              <a:ext uri="{FF2B5EF4-FFF2-40B4-BE49-F238E27FC236}">
                <a16:creationId xmlns:a16="http://schemas.microsoft.com/office/drawing/2014/main" id="{1232BF32-1A9A-4EC5-9CAD-123360343C14}"/>
              </a:ext>
            </a:extLst>
          </p:cNvPr>
          <p:cNvSpPr txBox="1"/>
          <p:nvPr/>
        </p:nvSpPr>
        <p:spPr>
          <a:xfrm>
            <a:off x="3343697" y="4335845"/>
            <a:ext cx="614271" cy="461665"/>
          </a:xfrm>
          <a:prstGeom prst="rect">
            <a:avLst/>
          </a:prstGeom>
          <a:noFill/>
        </p:spPr>
        <p:txBody>
          <a:bodyPr wrap="none" rtlCol="0">
            <a:spAutoFit/>
          </a:bodyPr>
          <a:lstStyle/>
          <a:p>
            <a:r>
              <a:rPr lang="en-US" sz="2400" dirty="0"/>
              <a:t>Li K</a:t>
            </a:r>
          </a:p>
        </p:txBody>
      </p:sp>
      <p:sp>
        <p:nvSpPr>
          <p:cNvPr id="27" name="TextBox 26">
            <a:extLst>
              <a:ext uri="{FF2B5EF4-FFF2-40B4-BE49-F238E27FC236}">
                <a16:creationId xmlns:a16="http://schemas.microsoft.com/office/drawing/2014/main" id="{3F575A0F-7225-4B1B-861B-5D87DCDF0754}"/>
              </a:ext>
            </a:extLst>
          </p:cNvPr>
          <p:cNvSpPr txBox="1"/>
          <p:nvPr/>
        </p:nvSpPr>
        <p:spPr>
          <a:xfrm>
            <a:off x="5643316" y="3846652"/>
            <a:ext cx="617477" cy="461665"/>
          </a:xfrm>
          <a:prstGeom prst="rect">
            <a:avLst/>
          </a:prstGeom>
          <a:noFill/>
        </p:spPr>
        <p:txBody>
          <a:bodyPr wrap="none" rtlCol="0">
            <a:spAutoFit/>
          </a:bodyPr>
          <a:lstStyle/>
          <a:p>
            <a:r>
              <a:rPr lang="en-US" sz="2400" dirty="0"/>
              <a:t>O K</a:t>
            </a:r>
          </a:p>
        </p:txBody>
      </p:sp>
      <p:sp>
        <p:nvSpPr>
          <p:cNvPr id="35" name="TextBox 34">
            <a:extLst>
              <a:ext uri="{FF2B5EF4-FFF2-40B4-BE49-F238E27FC236}">
                <a16:creationId xmlns:a16="http://schemas.microsoft.com/office/drawing/2014/main" id="{340F472E-00BF-4A98-8664-8CFDB8921DBE}"/>
              </a:ext>
            </a:extLst>
          </p:cNvPr>
          <p:cNvSpPr txBox="1"/>
          <p:nvPr/>
        </p:nvSpPr>
        <p:spPr>
          <a:xfrm>
            <a:off x="2563873" y="3367354"/>
            <a:ext cx="617477" cy="461665"/>
          </a:xfrm>
          <a:prstGeom prst="rect">
            <a:avLst/>
          </a:prstGeom>
          <a:noFill/>
        </p:spPr>
        <p:txBody>
          <a:bodyPr wrap="none" rtlCol="0">
            <a:spAutoFit/>
          </a:bodyPr>
          <a:lstStyle/>
          <a:p>
            <a:r>
              <a:rPr lang="en-US" sz="2400" dirty="0"/>
              <a:t>O K</a:t>
            </a:r>
          </a:p>
        </p:txBody>
      </p:sp>
      <p:sp>
        <p:nvSpPr>
          <p:cNvPr id="6" name="Slide Number Placeholder 5">
            <a:extLst>
              <a:ext uri="{FF2B5EF4-FFF2-40B4-BE49-F238E27FC236}">
                <a16:creationId xmlns:a16="http://schemas.microsoft.com/office/drawing/2014/main" id="{F4D0BF27-5492-44EC-BECF-468C85F7BB99}"/>
              </a:ext>
            </a:extLst>
          </p:cNvPr>
          <p:cNvSpPr>
            <a:spLocks noGrp="1"/>
          </p:cNvSpPr>
          <p:nvPr>
            <p:ph type="sldNum" sz="quarter" idx="12"/>
          </p:nvPr>
        </p:nvSpPr>
        <p:spPr/>
        <p:txBody>
          <a:bodyPr/>
          <a:lstStyle/>
          <a:p>
            <a:fld id="{23119E90-1CFF-413A-93C6-AFD0F9085275}" type="slidenum">
              <a:rPr lang="en-US" smtClean="0"/>
              <a:t>6</a:t>
            </a:fld>
            <a:endParaRPr lang="en-US" dirty="0"/>
          </a:p>
        </p:txBody>
      </p:sp>
      <p:sp>
        <p:nvSpPr>
          <p:cNvPr id="5" name="Rectangle 4">
            <a:extLst>
              <a:ext uri="{FF2B5EF4-FFF2-40B4-BE49-F238E27FC236}">
                <a16:creationId xmlns:a16="http://schemas.microsoft.com/office/drawing/2014/main" id="{DB96B57C-82F2-4C22-B5F5-897405878CC3}"/>
              </a:ext>
            </a:extLst>
          </p:cNvPr>
          <p:cNvSpPr/>
          <p:nvPr/>
        </p:nvSpPr>
        <p:spPr>
          <a:xfrm>
            <a:off x="6857215" y="198734"/>
            <a:ext cx="5228218" cy="1200329"/>
          </a:xfrm>
          <a:prstGeom prst="rect">
            <a:avLst/>
          </a:prstGeom>
        </p:spPr>
        <p:txBody>
          <a:bodyPr wrap="square">
            <a:spAutoFit/>
          </a:bodyPr>
          <a:lstStyle/>
          <a:p>
            <a:pPr algn="just"/>
            <a:r>
              <a:rPr lang="en-US" b="1" i="1" dirty="0">
                <a:solidFill>
                  <a:srgbClr val="1C1D1E"/>
                </a:solidFill>
                <a:latin typeface="SF UI  Text" panose="00000500000000000000" pitchFamily="50" charset="0"/>
                <a:cs typeface="SF UI  Text" panose="00000500000000000000" pitchFamily="50" charset="0"/>
              </a:rPr>
              <a:t>2p</a:t>
            </a:r>
            <a:r>
              <a:rPr lang="en-US" b="1" dirty="0">
                <a:solidFill>
                  <a:srgbClr val="1C1D1E"/>
                </a:solidFill>
                <a:latin typeface="SF UI  Text" panose="00000500000000000000" pitchFamily="50" charset="0"/>
                <a:cs typeface="SF UI  Text" panose="00000500000000000000" pitchFamily="50" charset="0"/>
              </a:rPr>
              <a:t> valence states</a:t>
            </a:r>
            <a:r>
              <a:rPr lang="en-US" dirty="0">
                <a:solidFill>
                  <a:srgbClr val="1C1D1E"/>
                </a:solidFill>
                <a:latin typeface="SF UI  Text" panose="00000500000000000000" pitchFamily="50" charset="0"/>
                <a:cs typeface="SF UI  Text" panose="00000500000000000000" pitchFamily="50" charset="0"/>
              </a:rPr>
              <a:t> transition to </a:t>
            </a:r>
            <a:r>
              <a:rPr lang="en-US" b="1" i="1" dirty="0">
                <a:solidFill>
                  <a:srgbClr val="1C1D1E"/>
                </a:solidFill>
                <a:latin typeface="SF UI  Text" panose="00000500000000000000" pitchFamily="50" charset="0"/>
                <a:cs typeface="SF UI  Text" panose="00000500000000000000" pitchFamily="50" charset="0"/>
              </a:rPr>
              <a:t>1s</a:t>
            </a:r>
            <a:r>
              <a:rPr lang="en-US" b="1" dirty="0">
                <a:solidFill>
                  <a:srgbClr val="1C1D1E"/>
                </a:solidFill>
                <a:latin typeface="SF UI  Text" panose="00000500000000000000" pitchFamily="50" charset="0"/>
                <a:cs typeface="SF UI  Text" panose="00000500000000000000" pitchFamily="50" charset="0"/>
              </a:rPr>
              <a:t> core states </a:t>
            </a:r>
            <a:r>
              <a:rPr lang="en-US" dirty="0">
                <a:solidFill>
                  <a:srgbClr val="1C1D1E"/>
                </a:solidFill>
                <a:latin typeface="SF UI  Text" panose="00000500000000000000" pitchFamily="50" charset="0"/>
                <a:cs typeface="SF UI  Text" panose="00000500000000000000" pitchFamily="50" charset="0"/>
              </a:rPr>
              <a:t>in lithium atoms and therefore the spectrum reflects the </a:t>
            </a:r>
            <a:r>
              <a:rPr lang="en-US" b="1" dirty="0">
                <a:solidFill>
                  <a:srgbClr val="1C1D1E"/>
                </a:solidFill>
                <a:latin typeface="SF UI  Text" panose="00000500000000000000" pitchFamily="50" charset="0"/>
                <a:cs typeface="SF UI  Text" panose="00000500000000000000" pitchFamily="50" charset="0"/>
              </a:rPr>
              <a:t>distribution of the </a:t>
            </a:r>
            <a:r>
              <a:rPr lang="en-US" b="1" i="1" dirty="0">
                <a:solidFill>
                  <a:srgbClr val="1C1D1E"/>
                </a:solidFill>
                <a:latin typeface="SF UI  Text" panose="00000500000000000000" pitchFamily="50" charset="0"/>
                <a:cs typeface="SF UI  Text" panose="00000500000000000000" pitchFamily="50" charset="0"/>
              </a:rPr>
              <a:t>p</a:t>
            </a:r>
            <a:r>
              <a:rPr lang="en-US" b="1" dirty="0">
                <a:solidFill>
                  <a:srgbClr val="1C1D1E"/>
                </a:solidFill>
                <a:latin typeface="SF UI  Text" panose="00000500000000000000" pitchFamily="50" charset="0"/>
                <a:cs typeface="SF UI  Text" panose="00000500000000000000" pitchFamily="50" charset="0"/>
              </a:rPr>
              <a:t> states</a:t>
            </a:r>
            <a:r>
              <a:rPr lang="en-US" dirty="0">
                <a:solidFill>
                  <a:srgbClr val="1C1D1E"/>
                </a:solidFill>
                <a:latin typeface="SF UI  Text" panose="00000500000000000000" pitchFamily="50" charset="0"/>
                <a:cs typeface="SF UI  Text" panose="00000500000000000000" pitchFamily="50" charset="0"/>
              </a:rPr>
              <a:t> within the valence band.</a:t>
            </a:r>
            <a:endParaRPr lang="en-US" dirty="0">
              <a:latin typeface="SF UI  Text" panose="00000500000000000000" pitchFamily="50" charset="0"/>
              <a:cs typeface="SF UI  Text" panose="00000500000000000000" pitchFamily="50" charset="0"/>
            </a:endParaRPr>
          </a:p>
        </p:txBody>
      </p:sp>
      <p:sp>
        <p:nvSpPr>
          <p:cNvPr id="7" name="Rectangle 6">
            <a:extLst>
              <a:ext uri="{FF2B5EF4-FFF2-40B4-BE49-F238E27FC236}">
                <a16:creationId xmlns:a16="http://schemas.microsoft.com/office/drawing/2014/main" id="{61F226E0-2C27-41E6-B65F-BF7528958E5B}"/>
              </a:ext>
            </a:extLst>
          </p:cNvPr>
          <p:cNvSpPr/>
          <p:nvPr/>
        </p:nvSpPr>
        <p:spPr>
          <a:xfrm>
            <a:off x="224645" y="6009797"/>
            <a:ext cx="6096000" cy="511422"/>
          </a:xfrm>
          <a:prstGeom prst="rect">
            <a:avLst/>
          </a:prstGeom>
        </p:spPr>
        <p:txBody>
          <a:bodyPr>
            <a:spAutoFit/>
          </a:bodyPr>
          <a:lstStyle/>
          <a:p>
            <a:pPr>
              <a:lnSpc>
                <a:spcPct val="200000"/>
              </a:lnSpc>
            </a:pPr>
            <a:r>
              <a:rPr lang="en-US" sz="1600" dirty="0">
                <a:latin typeface="SF UI  Text" panose="00000500000000000000" pitchFamily="50" charset="0"/>
                <a:cs typeface="SF UI  Text" panose="00000500000000000000" pitchFamily="50" charset="0"/>
              </a:rPr>
              <a:t>HV: 5 kV, Beam current: 299 nA, Acquisition time: 300 s</a:t>
            </a:r>
          </a:p>
        </p:txBody>
      </p:sp>
      <p:sp>
        <p:nvSpPr>
          <p:cNvPr id="14" name="Rectangle 13">
            <a:extLst>
              <a:ext uri="{FF2B5EF4-FFF2-40B4-BE49-F238E27FC236}">
                <a16:creationId xmlns:a16="http://schemas.microsoft.com/office/drawing/2014/main" id="{5EA2350A-D3C0-4680-8331-D33BE167633A}"/>
              </a:ext>
            </a:extLst>
          </p:cNvPr>
          <p:cNvSpPr/>
          <p:nvPr/>
        </p:nvSpPr>
        <p:spPr>
          <a:xfrm>
            <a:off x="4921380" y="1594647"/>
            <a:ext cx="2061351" cy="568745"/>
          </a:xfrm>
          <a:prstGeom prst="rect">
            <a:avLst/>
          </a:prstGeom>
        </p:spPr>
        <p:txBody>
          <a:bodyPr wrap="square">
            <a:spAutoFit/>
          </a:bodyPr>
          <a:lstStyle/>
          <a:p>
            <a:pPr>
              <a:lnSpc>
                <a:spcPct val="200000"/>
              </a:lnSpc>
            </a:pPr>
            <a:r>
              <a:rPr lang="en-US" dirty="0"/>
              <a:t>Li K at @ 54.3 eV</a:t>
            </a:r>
          </a:p>
        </p:txBody>
      </p:sp>
      <p:sp>
        <p:nvSpPr>
          <p:cNvPr id="18" name="Rectangle 17">
            <a:extLst>
              <a:ext uri="{FF2B5EF4-FFF2-40B4-BE49-F238E27FC236}">
                <a16:creationId xmlns:a16="http://schemas.microsoft.com/office/drawing/2014/main" id="{7720F86F-896D-454D-AC63-7A1AD45AD5B9}"/>
              </a:ext>
            </a:extLst>
          </p:cNvPr>
          <p:cNvSpPr/>
          <p:nvPr/>
        </p:nvSpPr>
        <p:spPr>
          <a:xfrm>
            <a:off x="6934612" y="5756967"/>
            <a:ext cx="5118641" cy="646331"/>
          </a:xfrm>
          <a:prstGeom prst="rect">
            <a:avLst/>
          </a:prstGeom>
        </p:spPr>
        <p:txBody>
          <a:bodyPr wrap="square">
            <a:spAutoFit/>
          </a:bodyPr>
          <a:lstStyle/>
          <a:p>
            <a:pPr>
              <a:spcBef>
                <a:spcPts val="0"/>
              </a:spcBef>
              <a:spcAft>
                <a:spcPts val="0"/>
              </a:spcAft>
            </a:pPr>
            <a:r>
              <a:rPr lang="en-US" sz="1200" b="1" dirty="0">
                <a:latin typeface="SF UI  Text" panose="00000500000000000000" pitchFamily="50" charset="0"/>
                <a:cs typeface="SF UI  Text" panose="00000500000000000000" pitchFamily="50" charset="0"/>
              </a:rPr>
              <a:t>K. Hassebi</a:t>
            </a:r>
            <a:r>
              <a:rPr lang="en-US" sz="1200" dirty="0">
                <a:latin typeface="SF UI  Text" panose="00000500000000000000" pitchFamily="50" charset="0"/>
                <a:cs typeface="SF UI  Text" panose="00000500000000000000" pitchFamily="50" charset="0"/>
              </a:rPr>
              <a:t>, K. Le Guen, N. Rividi, A. Verlaguet, and P. Jonnard, “Calculation of emission spectra of lithium compounds,” </a:t>
            </a:r>
            <a:r>
              <a:rPr lang="en-US" sz="1200" i="1" dirty="0">
                <a:latin typeface="SF UI  Text" panose="00000500000000000000" pitchFamily="50" charset="0"/>
                <a:cs typeface="SF UI  Text" panose="00000500000000000000" pitchFamily="50" charset="0"/>
              </a:rPr>
              <a:t>X-Ray Spectrometry</a:t>
            </a:r>
            <a:r>
              <a:rPr lang="en-US" sz="1200" dirty="0">
                <a:latin typeface="SF UI  Text" panose="00000500000000000000" pitchFamily="50" charset="0"/>
                <a:cs typeface="SF UI  Text" panose="00000500000000000000" pitchFamily="50" charset="0"/>
              </a:rPr>
              <a:t>, doi </a:t>
            </a:r>
            <a:r>
              <a:rPr lang="en-US" sz="1200" dirty="0">
                <a:latin typeface="SF UI  Text" panose="00000500000000000000" pitchFamily="50" charset="0"/>
                <a:cs typeface="SF UI  Text" panose="00000500000000000000" pitchFamily="50" charset="0"/>
                <a:hlinkClick r:id="rId4"/>
              </a:rPr>
              <a:t>10.1002/xrs.3329</a:t>
            </a:r>
            <a:r>
              <a:rPr lang="en-US" sz="1200" dirty="0">
                <a:latin typeface="SF UI  Text" panose="00000500000000000000" pitchFamily="50" charset="0"/>
                <a:cs typeface="SF UI  Text" panose="00000500000000000000" pitchFamily="50" charset="0"/>
              </a:rPr>
              <a:t>.</a:t>
            </a:r>
            <a:endParaRPr lang="en-US" sz="1200" dirty="0">
              <a:effectLst/>
              <a:latin typeface="SF UI  Text" panose="00000500000000000000" pitchFamily="50" charset="0"/>
              <a:cs typeface="SF UI  Text" panose="00000500000000000000" pitchFamily="50" charset="0"/>
            </a:endParaRPr>
          </a:p>
        </p:txBody>
      </p:sp>
      <p:pic>
        <p:nvPicPr>
          <p:cNvPr id="10" name="Picture 9">
            <a:extLst>
              <a:ext uri="{FF2B5EF4-FFF2-40B4-BE49-F238E27FC236}">
                <a16:creationId xmlns:a16="http://schemas.microsoft.com/office/drawing/2014/main" id="{333C70E0-09BE-4863-81AD-4C4681B49CA9}"/>
              </a:ext>
            </a:extLst>
          </p:cNvPr>
          <p:cNvPicPr>
            <a:picLocks noChangeAspect="1"/>
          </p:cNvPicPr>
          <p:nvPr/>
        </p:nvPicPr>
        <p:blipFill rotWithShape="1">
          <a:blip r:embed="rId5">
            <a:extLst>
              <a:ext uri="{28A0092B-C50C-407E-A947-70E740481C1C}">
                <a14:useLocalDpi xmlns:a14="http://schemas.microsoft.com/office/drawing/2010/main" val="0"/>
              </a:ext>
            </a:extLst>
          </a:blip>
          <a:srcRect t="13834" r="10870"/>
          <a:stretch/>
        </p:blipFill>
        <p:spPr>
          <a:xfrm>
            <a:off x="6888805" y="2812187"/>
            <a:ext cx="4957234" cy="2875411"/>
          </a:xfrm>
          <a:prstGeom prst="rect">
            <a:avLst/>
          </a:prstGeom>
        </p:spPr>
      </p:pic>
      <p:cxnSp>
        <p:nvCxnSpPr>
          <p:cNvPr id="19" name="Straight Connector 18">
            <a:extLst>
              <a:ext uri="{FF2B5EF4-FFF2-40B4-BE49-F238E27FC236}">
                <a16:creationId xmlns:a16="http://schemas.microsoft.com/office/drawing/2014/main" id="{248CCE98-5887-41C5-9E18-84D6E4BC64A3}"/>
              </a:ext>
            </a:extLst>
          </p:cNvPr>
          <p:cNvCxnSpPr>
            <a:cxnSpLocks/>
            <a:endCxn id="20" idx="2"/>
          </p:cNvCxnSpPr>
          <p:nvPr/>
        </p:nvCxnSpPr>
        <p:spPr>
          <a:xfrm flipV="1">
            <a:off x="10317503" y="2911161"/>
            <a:ext cx="13624" cy="23326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919C7B-0730-40B0-9DAD-7A71C853F7EA}"/>
              </a:ext>
            </a:extLst>
          </p:cNvPr>
          <p:cNvSpPr txBox="1"/>
          <p:nvPr/>
        </p:nvSpPr>
        <p:spPr>
          <a:xfrm>
            <a:off x="10157041" y="2572607"/>
            <a:ext cx="348172" cy="338554"/>
          </a:xfrm>
          <a:prstGeom prst="rect">
            <a:avLst/>
          </a:prstGeom>
          <a:noFill/>
        </p:spPr>
        <p:txBody>
          <a:bodyPr wrap="none" rtlCol="0">
            <a:spAutoFit/>
          </a:bodyPr>
          <a:lstStyle/>
          <a:p>
            <a:r>
              <a:rPr lang="en-US" sz="1600" dirty="0"/>
              <a:t>E</a:t>
            </a:r>
            <a:r>
              <a:rPr lang="en-US" sz="1600" baseline="-25000" dirty="0"/>
              <a:t>F</a:t>
            </a:r>
          </a:p>
        </p:txBody>
      </p:sp>
      <p:cxnSp>
        <p:nvCxnSpPr>
          <p:cNvPr id="23" name="Straight Connector 22">
            <a:extLst>
              <a:ext uri="{FF2B5EF4-FFF2-40B4-BE49-F238E27FC236}">
                <a16:creationId xmlns:a16="http://schemas.microsoft.com/office/drawing/2014/main" id="{944922D2-B243-480D-9CAB-6B7A6E034D02}"/>
              </a:ext>
            </a:extLst>
          </p:cNvPr>
          <p:cNvCxnSpPr>
            <a:cxnSpLocks/>
          </p:cNvCxnSpPr>
          <p:nvPr/>
        </p:nvCxnSpPr>
        <p:spPr>
          <a:xfrm flipV="1">
            <a:off x="4227323" y="1641593"/>
            <a:ext cx="0" cy="362071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7CC4340-AC1A-4FBB-9380-405A9F807AAF}"/>
              </a:ext>
            </a:extLst>
          </p:cNvPr>
          <p:cNvSpPr txBox="1"/>
          <p:nvPr/>
        </p:nvSpPr>
        <p:spPr>
          <a:xfrm>
            <a:off x="4052094" y="1299410"/>
            <a:ext cx="348172" cy="338554"/>
          </a:xfrm>
          <a:prstGeom prst="rect">
            <a:avLst/>
          </a:prstGeom>
          <a:noFill/>
        </p:spPr>
        <p:txBody>
          <a:bodyPr wrap="none" rtlCol="0">
            <a:spAutoFit/>
          </a:bodyPr>
          <a:lstStyle/>
          <a:p>
            <a:r>
              <a:rPr lang="en-US" sz="1600" dirty="0"/>
              <a:t>E</a:t>
            </a:r>
            <a:r>
              <a:rPr lang="en-US" sz="1600" baseline="-25000" dirty="0"/>
              <a:t>F</a:t>
            </a:r>
          </a:p>
        </p:txBody>
      </p:sp>
      <p:pic>
        <p:nvPicPr>
          <p:cNvPr id="30" name="Picture 29">
            <a:extLst>
              <a:ext uri="{FF2B5EF4-FFF2-40B4-BE49-F238E27FC236}">
                <a16:creationId xmlns:a16="http://schemas.microsoft.com/office/drawing/2014/main" id="{1E2FF771-150B-4C58-9668-0C0F6B287138}"/>
              </a:ext>
            </a:extLst>
          </p:cNvPr>
          <p:cNvPicPr>
            <a:picLocks noChangeAspect="1"/>
          </p:cNvPicPr>
          <p:nvPr/>
        </p:nvPicPr>
        <p:blipFill rotWithShape="1">
          <a:blip r:embed="rId5">
            <a:extLst>
              <a:ext uri="{28A0092B-C50C-407E-A947-70E740481C1C}">
                <a14:useLocalDpi xmlns:a14="http://schemas.microsoft.com/office/drawing/2010/main" val="0"/>
              </a:ext>
            </a:extLst>
          </a:blip>
          <a:srcRect l="88377" t="16640" r="521" b="62112"/>
          <a:stretch/>
        </p:blipFill>
        <p:spPr>
          <a:xfrm>
            <a:off x="7512718" y="2889118"/>
            <a:ext cx="617467" cy="709069"/>
          </a:xfrm>
          <a:prstGeom prst="rect">
            <a:avLst/>
          </a:prstGeom>
        </p:spPr>
      </p:pic>
      <p:grpSp>
        <p:nvGrpSpPr>
          <p:cNvPr id="24" name="Group 23">
            <a:extLst>
              <a:ext uri="{FF2B5EF4-FFF2-40B4-BE49-F238E27FC236}">
                <a16:creationId xmlns:a16="http://schemas.microsoft.com/office/drawing/2014/main" id="{59E5C49E-9628-4762-AFC0-B7670DF6DB1E}"/>
              </a:ext>
            </a:extLst>
          </p:cNvPr>
          <p:cNvGrpSpPr/>
          <p:nvPr/>
        </p:nvGrpSpPr>
        <p:grpSpPr>
          <a:xfrm>
            <a:off x="1026335" y="1809971"/>
            <a:ext cx="2317362" cy="640631"/>
            <a:chOff x="1026335" y="1809971"/>
            <a:chExt cx="2317362" cy="640631"/>
          </a:xfrm>
        </p:grpSpPr>
        <p:sp>
          <p:nvSpPr>
            <p:cNvPr id="29" name="Rectangle 28">
              <a:extLst>
                <a:ext uri="{FF2B5EF4-FFF2-40B4-BE49-F238E27FC236}">
                  <a16:creationId xmlns:a16="http://schemas.microsoft.com/office/drawing/2014/main" id="{4F94197E-3577-4184-B0BC-85A3EA85DC38}"/>
                </a:ext>
              </a:extLst>
            </p:cNvPr>
            <p:cNvSpPr/>
            <p:nvPr/>
          </p:nvSpPr>
          <p:spPr>
            <a:xfrm>
              <a:off x="1222198" y="1809971"/>
              <a:ext cx="1476765" cy="369332"/>
            </a:xfrm>
            <a:prstGeom prst="rect">
              <a:avLst/>
            </a:prstGeom>
          </p:spPr>
          <p:txBody>
            <a:bodyPr wrap="square">
              <a:spAutoFit/>
            </a:bodyPr>
            <a:lstStyle/>
            <a:p>
              <a:r>
                <a:rPr lang="en-US" dirty="0">
                  <a:solidFill>
                    <a:srgbClr val="FF0000"/>
                  </a:solidFill>
                </a:rPr>
                <a:t> Calculated</a:t>
              </a:r>
            </a:p>
          </p:txBody>
        </p:sp>
        <p:sp>
          <p:nvSpPr>
            <p:cNvPr id="31" name="Rectangle 30">
              <a:extLst>
                <a:ext uri="{FF2B5EF4-FFF2-40B4-BE49-F238E27FC236}">
                  <a16:creationId xmlns:a16="http://schemas.microsoft.com/office/drawing/2014/main" id="{0BD06436-F780-4004-ACCF-9942918E2143}"/>
                </a:ext>
              </a:extLst>
            </p:cNvPr>
            <p:cNvSpPr/>
            <p:nvPr/>
          </p:nvSpPr>
          <p:spPr>
            <a:xfrm>
              <a:off x="1282346" y="2081270"/>
              <a:ext cx="2061351" cy="369332"/>
            </a:xfrm>
            <a:prstGeom prst="rect">
              <a:avLst/>
            </a:prstGeom>
          </p:spPr>
          <p:txBody>
            <a:bodyPr wrap="square">
              <a:spAutoFit/>
            </a:bodyPr>
            <a:lstStyle/>
            <a:p>
              <a:r>
                <a:rPr lang="en-US" dirty="0">
                  <a:solidFill>
                    <a:schemeClr val="accent1"/>
                  </a:solidFill>
                </a:rPr>
                <a:t>Measurements</a:t>
              </a:r>
            </a:p>
          </p:txBody>
        </p:sp>
        <p:cxnSp>
          <p:nvCxnSpPr>
            <p:cNvPr id="22" name="Straight Connector 21">
              <a:extLst>
                <a:ext uri="{FF2B5EF4-FFF2-40B4-BE49-F238E27FC236}">
                  <a16:creationId xmlns:a16="http://schemas.microsoft.com/office/drawing/2014/main" id="{2906317A-6E22-43EC-8A91-C66635022BD3}"/>
                </a:ext>
              </a:extLst>
            </p:cNvPr>
            <p:cNvCxnSpPr/>
            <p:nvPr/>
          </p:nvCxnSpPr>
          <p:spPr>
            <a:xfrm>
              <a:off x="1026335" y="2275461"/>
              <a:ext cx="2389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47344A-A3A1-4B54-99F2-5E2EDC2F31A3}"/>
                </a:ext>
              </a:extLst>
            </p:cNvPr>
            <p:cNvCxnSpPr/>
            <p:nvPr/>
          </p:nvCxnSpPr>
          <p:spPr>
            <a:xfrm>
              <a:off x="1026335" y="2025650"/>
              <a:ext cx="238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0" name="Picture 2" descr="QR code">
            <a:extLst>
              <a:ext uri="{FF2B5EF4-FFF2-40B4-BE49-F238E27FC236}">
                <a16:creationId xmlns:a16="http://schemas.microsoft.com/office/drawing/2014/main" id="{F7824653-2D23-4EBC-9887-E791A8AC8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612" y="5631233"/>
            <a:ext cx="872398" cy="8723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IEN2k 量子化學軟體 - iQrator">
            <a:extLst>
              <a:ext uri="{FF2B5EF4-FFF2-40B4-BE49-F238E27FC236}">
                <a16:creationId xmlns:a16="http://schemas.microsoft.com/office/drawing/2014/main" id="{029F09CF-2A0A-4BE1-9CF8-F32B9C8F8E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503" t="20473" r="25569" b="22444"/>
          <a:stretch/>
        </p:blipFill>
        <p:spPr bwMode="auto">
          <a:xfrm>
            <a:off x="10897340" y="1505541"/>
            <a:ext cx="948699" cy="1084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3C18635-D2A7-464F-AD2C-E7DEE9A58980}"/>
              </a:ext>
            </a:extLst>
          </p:cNvPr>
          <p:cNvSpPr/>
          <p:nvPr/>
        </p:nvSpPr>
        <p:spPr>
          <a:xfrm>
            <a:off x="7295544" y="1878581"/>
            <a:ext cx="3444949" cy="338554"/>
          </a:xfrm>
          <a:prstGeom prst="rect">
            <a:avLst/>
          </a:prstGeom>
          <a:ln>
            <a:solidFill>
              <a:schemeClr val="tx1"/>
            </a:solidFill>
            <a:prstDash val="dash"/>
          </a:ln>
        </p:spPr>
        <p:txBody>
          <a:bodyPr wrap="square">
            <a:spAutoFit/>
          </a:bodyPr>
          <a:lstStyle/>
          <a:p>
            <a:r>
              <a:rPr lang="en-US" sz="1600" dirty="0">
                <a:solidFill>
                  <a:srgbClr val="000000"/>
                </a:solidFill>
                <a:latin typeface="SF UI  Text" panose="00000500000000000000" pitchFamily="50" charset="0"/>
                <a:cs typeface="SF UI  Text" panose="00000500000000000000" pitchFamily="50" charset="0"/>
              </a:rPr>
              <a:t>Density Functional Theory (DFT)</a:t>
            </a:r>
            <a:endParaRPr lang="en-US" sz="1600" dirty="0">
              <a:latin typeface="SF UI  Text" panose="00000500000000000000" pitchFamily="50" charset="0"/>
              <a:cs typeface="SF UI  Text" panose="00000500000000000000" pitchFamily="50" charset="0"/>
            </a:endParaRPr>
          </a:p>
        </p:txBody>
      </p:sp>
      <p:sp>
        <p:nvSpPr>
          <p:cNvPr id="34" name="Rectangle 33">
            <a:extLst>
              <a:ext uri="{FF2B5EF4-FFF2-40B4-BE49-F238E27FC236}">
                <a16:creationId xmlns:a16="http://schemas.microsoft.com/office/drawing/2014/main" id="{5B96093E-813F-4291-BD3A-B00CF148429A}"/>
              </a:ext>
            </a:extLst>
          </p:cNvPr>
          <p:cNvSpPr/>
          <p:nvPr/>
        </p:nvSpPr>
        <p:spPr>
          <a:xfrm>
            <a:off x="216674" y="6317176"/>
            <a:ext cx="6096000" cy="511422"/>
          </a:xfrm>
          <a:prstGeom prst="rect">
            <a:avLst/>
          </a:prstGeom>
        </p:spPr>
        <p:txBody>
          <a:bodyPr>
            <a:spAutoFit/>
          </a:bodyPr>
          <a:lstStyle/>
          <a:p>
            <a:pPr>
              <a:lnSpc>
                <a:spcPct val="200000"/>
              </a:lnSpc>
            </a:pPr>
            <a:r>
              <a:rPr lang="en-US" sz="1600" b="1" dirty="0">
                <a:latin typeface="SF UI  Text" panose="00000500000000000000" pitchFamily="50" charset="0"/>
                <a:cs typeface="SF UI  Text" panose="00000500000000000000" pitchFamily="50" charset="0"/>
              </a:rPr>
              <a:t>Not the optimal conditions</a:t>
            </a:r>
          </a:p>
        </p:txBody>
      </p:sp>
    </p:spTree>
    <p:extLst>
      <p:ext uri="{BB962C8B-B14F-4D97-AF65-F5344CB8AC3E}">
        <p14:creationId xmlns:p14="http://schemas.microsoft.com/office/powerpoint/2010/main" val="759044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khalil\Documents\MEGA\PhD\My papers\RZP and EPMA\Data\Al_paper\Al_Al2O3.jpg">
            <a:extLst>
              <a:ext uri="{FF2B5EF4-FFF2-40B4-BE49-F238E27FC236}">
                <a16:creationId xmlns:a16="http://schemas.microsoft.com/office/drawing/2014/main" id="{B96407DE-6A30-440E-BBC6-C967F0302729}"/>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8736" y="2108814"/>
            <a:ext cx="4418387" cy="3356460"/>
          </a:xfrm>
          <a:prstGeom prst="rect">
            <a:avLst/>
          </a:prstGeom>
          <a:noFill/>
          <a:ln>
            <a:noFill/>
          </a:ln>
        </p:spPr>
      </p:pic>
      <p:sp>
        <p:nvSpPr>
          <p:cNvPr id="6" name="Rectangle 5">
            <a:extLst>
              <a:ext uri="{FF2B5EF4-FFF2-40B4-BE49-F238E27FC236}">
                <a16:creationId xmlns:a16="http://schemas.microsoft.com/office/drawing/2014/main" id="{2DE25D17-36B6-4C2F-863F-6613FD311032}"/>
              </a:ext>
            </a:extLst>
          </p:cNvPr>
          <p:cNvSpPr/>
          <p:nvPr/>
        </p:nvSpPr>
        <p:spPr>
          <a:xfrm>
            <a:off x="0" y="147232"/>
            <a:ext cx="4231758"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7" name="Title 1">
            <a:extLst>
              <a:ext uri="{FF2B5EF4-FFF2-40B4-BE49-F238E27FC236}">
                <a16:creationId xmlns:a16="http://schemas.microsoft.com/office/drawing/2014/main" id="{127CB4BC-20E2-4E13-A208-FECEE1833A15}"/>
              </a:ext>
            </a:extLst>
          </p:cNvPr>
          <p:cNvSpPr txBox="1">
            <a:spLocks/>
          </p:cNvSpPr>
          <p:nvPr/>
        </p:nvSpPr>
        <p:spPr>
          <a:xfrm>
            <a:off x="266699" y="198734"/>
            <a:ext cx="5971603" cy="762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Poppins Medium" panose="00000600000000000000" pitchFamily="2" charset="0"/>
                <a:cs typeface="Poppins Medium" panose="00000600000000000000" pitchFamily="2" charset="0"/>
              </a:rPr>
              <a:t>Chemical environment</a:t>
            </a:r>
          </a:p>
        </p:txBody>
      </p:sp>
      <p:pic>
        <p:nvPicPr>
          <p:cNvPr id="8" name="Graphic 7" descr="Microscope">
            <a:extLst>
              <a:ext uri="{FF2B5EF4-FFF2-40B4-BE49-F238E27FC236}">
                <a16:creationId xmlns:a16="http://schemas.microsoft.com/office/drawing/2014/main" id="{D790F126-417B-433E-881C-6CC72FA8B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1801" y="590509"/>
            <a:ext cx="612648" cy="612648"/>
          </a:xfrm>
          <a:prstGeom prst="rect">
            <a:avLst/>
          </a:prstGeom>
        </p:spPr>
      </p:pic>
      <p:sp>
        <p:nvSpPr>
          <p:cNvPr id="3" name="Rectangle 2">
            <a:extLst>
              <a:ext uri="{FF2B5EF4-FFF2-40B4-BE49-F238E27FC236}">
                <a16:creationId xmlns:a16="http://schemas.microsoft.com/office/drawing/2014/main" id="{E6CD2908-944A-46CE-B9E4-5747CC83BAB1}"/>
              </a:ext>
            </a:extLst>
          </p:cNvPr>
          <p:cNvSpPr/>
          <p:nvPr/>
        </p:nvSpPr>
        <p:spPr>
          <a:xfrm>
            <a:off x="441944" y="5800635"/>
            <a:ext cx="6322128" cy="776495"/>
          </a:xfrm>
          <a:prstGeom prst="rect">
            <a:avLst/>
          </a:prstGeom>
        </p:spPr>
        <p:txBody>
          <a:bodyPr wrap="square">
            <a:spAutoFit/>
          </a:bodyPr>
          <a:lstStyle/>
          <a:p>
            <a:pPr>
              <a:lnSpc>
                <a:spcPct val="300000"/>
              </a:lnSpc>
            </a:pPr>
            <a:r>
              <a:rPr lang="en-US" dirty="0">
                <a:solidFill>
                  <a:srgbClr val="FF0000"/>
                </a:solidFill>
              </a:rPr>
              <a:t>Application: Elemental mapping but also Chemical mapping…</a:t>
            </a:r>
          </a:p>
        </p:txBody>
      </p:sp>
      <p:sp>
        <p:nvSpPr>
          <p:cNvPr id="10" name="Rectangle 9">
            <a:extLst>
              <a:ext uri="{FF2B5EF4-FFF2-40B4-BE49-F238E27FC236}">
                <a16:creationId xmlns:a16="http://schemas.microsoft.com/office/drawing/2014/main" id="{E6E856C7-49AD-4272-95C4-099EAA34FCD6}"/>
              </a:ext>
            </a:extLst>
          </p:cNvPr>
          <p:cNvSpPr/>
          <p:nvPr/>
        </p:nvSpPr>
        <p:spPr>
          <a:xfrm>
            <a:off x="286504" y="1056665"/>
            <a:ext cx="5185333" cy="923330"/>
          </a:xfrm>
          <a:prstGeom prst="rect">
            <a:avLst/>
          </a:prstGeom>
        </p:spPr>
        <p:txBody>
          <a:bodyPr wrap="square">
            <a:spAutoFit/>
          </a:bodyPr>
          <a:lstStyle/>
          <a:p>
            <a:r>
              <a:rPr lang="en-US" dirty="0"/>
              <a:t>But also information about the chemical state of an element by studying the </a:t>
            </a:r>
            <a:r>
              <a:rPr lang="en-US" b="1" dirty="0"/>
              <a:t>peak positions, </a:t>
            </a:r>
          </a:p>
          <a:p>
            <a:r>
              <a:rPr lang="en-US" b="1" dirty="0"/>
              <a:t>band shapes, </a:t>
            </a:r>
            <a:r>
              <a:rPr lang="en-US" dirty="0"/>
              <a:t>…</a:t>
            </a:r>
          </a:p>
        </p:txBody>
      </p:sp>
      <p:pic>
        <p:nvPicPr>
          <p:cNvPr id="11" name="Picture 10">
            <a:extLst>
              <a:ext uri="{FF2B5EF4-FFF2-40B4-BE49-F238E27FC236}">
                <a16:creationId xmlns:a16="http://schemas.microsoft.com/office/drawing/2014/main" id="{BB71EB99-1B23-4442-A623-C1326097BB7E}"/>
              </a:ext>
            </a:extLst>
          </p:cNvPr>
          <p:cNvPicPr>
            <a:picLocks noChangeAspect="1"/>
          </p:cNvPicPr>
          <p:nvPr/>
        </p:nvPicPr>
        <p:blipFill>
          <a:blip r:embed="rId6"/>
          <a:stretch>
            <a:fillRect/>
          </a:stretch>
        </p:blipFill>
        <p:spPr>
          <a:xfrm>
            <a:off x="9216813" y="2635433"/>
            <a:ext cx="2756451" cy="2452988"/>
          </a:xfrm>
          <a:prstGeom prst="rect">
            <a:avLst/>
          </a:prstGeom>
        </p:spPr>
      </p:pic>
      <p:sp>
        <p:nvSpPr>
          <p:cNvPr id="12" name="Rectangle 11">
            <a:extLst>
              <a:ext uri="{FF2B5EF4-FFF2-40B4-BE49-F238E27FC236}">
                <a16:creationId xmlns:a16="http://schemas.microsoft.com/office/drawing/2014/main" id="{FB72FFEA-47A5-4691-B192-D5C80EF6488D}"/>
              </a:ext>
            </a:extLst>
          </p:cNvPr>
          <p:cNvSpPr/>
          <p:nvPr/>
        </p:nvSpPr>
        <p:spPr>
          <a:xfrm>
            <a:off x="9216813" y="5459305"/>
            <a:ext cx="3081867" cy="577081"/>
          </a:xfrm>
          <a:prstGeom prst="rect">
            <a:avLst/>
          </a:prstGeom>
        </p:spPr>
        <p:txBody>
          <a:bodyPr wrap="square">
            <a:spAutoFit/>
          </a:bodyPr>
          <a:lstStyle/>
          <a:p>
            <a:r>
              <a:rPr lang="en-US" sz="1050" b="1" dirty="0"/>
              <a:t>Fischer</a:t>
            </a:r>
            <a:r>
              <a:rPr lang="en-US" sz="1050" dirty="0"/>
              <a:t>, D. W., &amp; </a:t>
            </a:r>
            <a:r>
              <a:rPr lang="en-US" sz="1050" dirty="0" err="1"/>
              <a:t>Baun</a:t>
            </a:r>
            <a:r>
              <a:rPr lang="en-US" sz="1050" dirty="0"/>
              <a:t>, W. L. (n.d.). </a:t>
            </a:r>
            <a:r>
              <a:rPr lang="en-US" sz="1050" i="1" dirty="0"/>
              <a:t>THE EFFECT OF CHEMICAL COMBINATION ON SOME SOFT X-RAY K AND L EMISSION SPECTRA</a:t>
            </a:r>
            <a:r>
              <a:rPr lang="en-US" sz="1050" dirty="0"/>
              <a:t>.</a:t>
            </a:r>
            <a:endParaRPr lang="en-US" sz="1050" dirty="0">
              <a:effectLst/>
            </a:endParaRPr>
          </a:p>
        </p:txBody>
      </p:sp>
      <p:pic>
        <p:nvPicPr>
          <p:cNvPr id="13" name="Picture 12">
            <a:extLst>
              <a:ext uri="{FF2B5EF4-FFF2-40B4-BE49-F238E27FC236}">
                <a16:creationId xmlns:a16="http://schemas.microsoft.com/office/drawing/2014/main" id="{92EFEF2F-4B12-459A-B4E4-E3B6ED9717FC}"/>
              </a:ext>
            </a:extLst>
          </p:cNvPr>
          <p:cNvPicPr>
            <a:picLocks noChangeAspect="1"/>
          </p:cNvPicPr>
          <p:nvPr/>
        </p:nvPicPr>
        <p:blipFill rotWithShape="1">
          <a:blip r:embed="rId7">
            <a:extLst>
              <a:ext uri="{28A0092B-C50C-407E-A947-70E740481C1C}">
                <a14:useLocalDpi xmlns:a14="http://schemas.microsoft.com/office/drawing/2010/main" val="0"/>
              </a:ext>
            </a:extLst>
          </a:blip>
          <a:srcRect r="8178"/>
          <a:stretch/>
        </p:blipFill>
        <p:spPr>
          <a:xfrm>
            <a:off x="4649817" y="2138373"/>
            <a:ext cx="4566996" cy="3108604"/>
          </a:xfrm>
          <a:prstGeom prst="rect">
            <a:avLst/>
          </a:prstGeom>
        </p:spPr>
      </p:pic>
      <p:sp>
        <p:nvSpPr>
          <p:cNvPr id="2" name="TextBox 1">
            <a:extLst>
              <a:ext uri="{FF2B5EF4-FFF2-40B4-BE49-F238E27FC236}">
                <a16:creationId xmlns:a16="http://schemas.microsoft.com/office/drawing/2014/main" id="{54F81E3A-4CBB-4D2A-9F77-0029852905D5}"/>
              </a:ext>
            </a:extLst>
          </p:cNvPr>
          <p:cNvSpPr txBox="1"/>
          <p:nvPr/>
        </p:nvSpPr>
        <p:spPr>
          <a:xfrm>
            <a:off x="6040577" y="250672"/>
            <a:ext cx="5806269" cy="369332"/>
          </a:xfrm>
          <a:prstGeom prst="rect">
            <a:avLst/>
          </a:prstGeom>
          <a:noFill/>
        </p:spPr>
        <p:txBody>
          <a:bodyPr wrap="none" rtlCol="0">
            <a:spAutoFit/>
          </a:bodyPr>
          <a:lstStyle/>
          <a:p>
            <a:r>
              <a:rPr lang="en-US" b="1" dirty="0"/>
              <a:t>Core binding </a:t>
            </a:r>
            <a:r>
              <a:rPr lang="en-US" dirty="0"/>
              <a:t>energies depend on the chemical environment</a:t>
            </a:r>
          </a:p>
        </p:txBody>
      </p:sp>
      <p:sp>
        <p:nvSpPr>
          <p:cNvPr id="4" name="Oval 3">
            <a:extLst>
              <a:ext uri="{FF2B5EF4-FFF2-40B4-BE49-F238E27FC236}">
                <a16:creationId xmlns:a16="http://schemas.microsoft.com/office/drawing/2014/main" id="{F29288BB-ABBA-412A-94D3-C15E4F0D5C47}"/>
              </a:ext>
            </a:extLst>
          </p:cNvPr>
          <p:cNvSpPr/>
          <p:nvPr/>
        </p:nvSpPr>
        <p:spPr>
          <a:xfrm>
            <a:off x="2621280" y="1383358"/>
            <a:ext cx="1610478" cy="2727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1B41F1-555B-40F8-A435-ADA7BE4E66AA}"/>
              </a:ext>
            </a:extLst>
          </p:cNvPr>
          <p:cNvSpPr/>
          <p:nvPr/>
        </p:nvSpPr>
        <p:spPr>
          <a:xfrm>
            <a:off x="6040577" y="61323"/>
            <a:ext cx="5806269" cy="7502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FFF557-0689-4BD8-B2E1-D098023C94A2}"/>
              </a:ext>
            </a:extLst>
          </p:cNvPr>
          <p:cNvSpPr/>
          <p:nvPr/>
        </p:nvSpPr>
        <p:spPr>
          <a:xfrm>
            <a:off x="6040577" y="1232813"/>
            <a:ext cx="6096000" cy="646331"/>
          </a:xfrm>
          <a:prstGeom prst="rect">
            <a:avLst/>
          </a:prstGeom>
        </p:spPr>
        <p:txBody>
          <a:bodyPr wrap="square">
            <a:spAutoFit/>
          </a:bodyPr>
          <a:lstStyle/>
          <a:p>
            <a:pPr lvl="0" algn="ctr"/>
            <a:r>
              <a:rPr lang="en-US" dirty="0"/>
              <a:t>changes in the </a:t>
            </a:r>
            <a:r>
              <a:rPr lang="en-US" b="1" dirty="0"/>
              <a:t>energy distribution </a:t>
            </a:r>
            <a:r>
              <a:rPr lang="en-US" dirty="0"/>
              <a:t>of the electrons occupying the valence band.  </a:t>
            </a:r>
          </a:p>
        </p:txBody>
      </p:sp>
      <p:sp>
        <p:nvSpPr>
          <p:cNvPr id="15" name="Oval 14">
            <a:extLst>
              <a:ext uri="{FF2B5EF4-FFF2-40B4-BE49-F238E27FC236}">
                <a16:creationId xmlns:a16="http://schemas.microsoft.com/office/drawing/2014/main" id="{0A3A2500-B293-40AC-AE0C-950FA9B84955}"/>
              </a:ext>
            </a:extLst>
          </p:cNvPr>
          <p:cNvSpPr/>
          <p:nvPr/>
        </p:nvSpPr>
        <p:spPr>
          <a:xfrm>
            <a:off x="266699" y="1650101"/>
            <a:ext cx="1372916" cy="272722"/>
          </a:xfrm>
          <a:prstGeom prst="ellipse">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17C4D33C-ED63-4C6B-BDF0-02AF3D769D93}"/>
              </a:ext>
            </a:extLst>
          </p:cNvPr>
          <p:cNvSpPr/>
          <p:nvPr/>
        </p:nvSpPr>
        <p:spPr>
          <a:xfrm>
            <a:off x="6119033" y="1152225"/>
            <a:ext cx="5806269" cy="75023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3A1032-733C-4159-B402-60A6B3E51DE1}"/>
              </a:ext>
            </a:extLst>
          </p:cNvPr>
          <p:cNvSpPr/>
          <p:nvPr/>
        </p:nvSpPr>
        <p:spPr>
          <a:xfrm>
            <a:off x="441944" y="2388348"/>
            <a:ext cx="2005981" cy="923330"/>
          </a:xfrm>
          <a:prstGeom prst="rect">
            <a:avLst/>
          </a:prstGeom>
        </p:spPr>
        <p:txBody>
          <a:bodyPr wrap="square">
            <a:spAutoFit/>
          </a:bodyPr>
          <a:lstStyle/>
          <a:p>
            <a:r>
              <a:rPr lang="en-US" dirty="0"/>
              <a:t>(Al: 50 nA, 300s, Al</a:t>
            </a:r>
            <a:r>
              <a:rPr lang="en-US" baseline="-25000" dirty="0"/>
              <a:t>2</a:t>
            </a:r>
            <a:r>
              <a:rPr lang="en-US" dirty="0"/>
              <a:t>O</a:t>
            </a:r>
            <a:r>
              <a:rPr lang="en-US" baseline="-25000" dirty="0"/>
              <a:t>3</a:t>
            </a:r>
            <a:r>
              <a:rPr lang="en-US" dirty="0"/>
              <a:t>: 40 nA, 900s) </a:t>
            </a:r>
          </a:p>
          <a:p>
            <a:endParaRPr lang="en-US" dirty="0"/>
          </a:p>
        </p:txBody>
      </p:sp>
      <p:sp>
        <p:nvSpPr>
          <p:cNvPr id="22" name="Rectangle 21">
            <a:extLst>
              <a:ext uri="{FF2B5EF4-FFF2-40B4-BE49-F238E27FC236}">
                <a16:creationId xmlns:a16="http://schemas.microsoft.com/office/drawing/2014/main" id="{42D215FE-8F1E-4020-94DD-0A02A9D5C580}"/>
              </a:ext>
            </a:extLst>
          </p:cNvPr>
          <p:cNvSpPr/>
          <p:nvPr/>
        </p:nvSpPr>
        <p:spPr>
          <a:xfrm>
            <a:off x="9653827" y="1987956"/>
            <a:ext cx="2096229" cy="776495"/>
          </a:xfrm>
          <a:prstGeom prst="rect">
            <a:avLst/>
          </a:prstGeom>
        </p:spPr>
        <p:txBody>
          <a:bodyPr wrap="square">
            <a:spAutoFit/>
          </a:bodyPr>
          <a:lstStyle/>
          <a:p>
            <a:pPr>
              <a:lnSpc>
                <a:spcPct val="300000"/>
              </a:lnSpc>
            </a:pPr>
            <a:r>
              <a:rPr lang="en-US" dirty="0">
                <a:solidFill>
                  <a:srgbClr val="FF0000"/>
                </a:solidFill>
              </a:rPr>
              <a:t>Crystalline structure</a:t>
            </a:r>
          </a:p>
        </p:txBody>
      </p:sp>
      <p:sp>
        <p:nvSpPr>
          <p:cNvPr id="16" name="TextBox 15">
            <a:extLst>
              <a:ext uri="{FF2B5EF4-FFF2-40B4-BE49-F238E27FC236}">
                <a16:creationId xmlns:a16="http://schemas.microsoft.com/office/drawing/2014/main" id="{B3CD72D3-26DA-4F7C-AF7B-18558266EF20}"/>
              </a:ext>
            </a:extLst>
          </p:cNvPr>
          <p:cNvSpPr txBox="1"/>
          <p:nvPr/>
        </p:nvSpPr>
        <p:spPr>
          <a:xfrm>
            <a:off x="6457748" y="2635433"/>
            <a:ext cx="343364" cy="369332"/>
          </a:xfrm>
          <a:prstGeom prst="rect">
            <a:avLst/>
          </a:prstGeom>
          <a:noFill/>
        </p:spPr>
        <p:txBody>
          <a:bodyPr wrap="none" rtlCol="0">
            <a:spAutoFit/>
          </a:bodyPr>
          <a:lstStyle/>
          <a:p>
            <a:r>
              <a:rPr lang="en-US" dirty="0"/>
              <a:t>Si</a:t>
            </a:r>
          </a:p>
        </p:txBody>
      </p:sp>
      <p:sp>
        <p:nvSpPr>
          <p:cNvPr id="23" name="TextBox 22">
            <a:extLst>
              <a:ext uri="{FF2B5EF4-FFF2-40B4-BE49-F238E27FC236}">
                <a16:creationId xmlns:a16="http://schemas.microsoft.com/office/drawing/2014/main" id="{BAAB08F0-0FD2-427D-B893-2029C7A8864B}"/>
              </a:ext>
            </a:extLst>
          </p:cNvPr>
          <p:cNvSpPr txBox="1"/>
          <p:nvPr/>
        </p:nvSpPr>
        <p:spPr>
          <a:xfrm>
            <a:off x="7673643" y="2179284"/>
            <a:ext cx="903132" cy="369332"/>
          </a:xfrm>
          <a:prstGeom prst="rect">
            <a:avLst/>
          </a:prstGeom>
          <a:noFill/>
        </p:spPr>
        <p:txBody>
          <a:bodyPr wrap="none" rtlCol="0">
            <a:spAutoFit/>
          </a:bodyPr>
          <a:lstStyle/>
          <a:p>
            <a:r>
              <a:rPr lang="en-US" dirty="0"/>
              <a:t>Si oxide</a:t>
            </a:r>
          </a:p>
        </p:txBody>
      </p:sp>
    </p:spTree>
    <p:extLst>
      <p:ext uri="{BB962C8B-B14F-4D97-AF65-F5344CB8AC3E}">
        <p14:creationId xmlns:p14="http://schemas.microsoft.com/office/powerpoint/2010/main" val="280792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4" grpId="0"/>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2324-A04A-4161-96CA-A087CCD69C26}"/>
              </a:ext>
            </a:extLst>
          </p:cNvPr>
          <p:cNvSpPr/>
          <p:nvPr/>
        </p:nvSpPr>
        <p:spPr>
          <a:xfrm>
            <a:off x="0" y="147232"/>
            <a:ext cx="5924550"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5829300" cy="762672"/>
          </a:xfrm>
        </p:spPr>
        <p:txBody>
          <a:bodyPr>
            <a:normAutofit fontScale="90000"/>
          </a:bodyPr>
          <a:lstStyle/>
          <a:p>
            <a:r>
              <a:rPr lang="en-US" sz="3200" dirty="0">
                <a:solidFill>
                  <a:schemeClr val="bg1"/>
                </a:solidFill>
                <a:latin typeface="Poppins Medium" panose="00000600000000000000" pitchFamily="2" charset="0"/>
                <a:cs typeface="Poppins Medium" panose="00000600000000000000" pitchFamily="2" charset="0"/>
              </a:rPr>
              <a:t>Quantification of Al-Mg alloy</a:t>
            </a:r>
          </a:p>
        </p:txBody>
      </p:sp>
      <p:sp>
        <p:nvSpPr>
          <p:cNvPr id="8" name="Slide Number Placeholder 7">
            <a:extLst>
              <a:ext uri="{FF2B5EF4-FFF2-40B4-BE49-F238E27FC236}">
                <a16:creationId xmlns:a16="http://schemas.microsoft.com/office/drawing/2014/main" id="{FFFF8A68-C5B4-46EE-BB02-0FF418D9DC4E}"/>
              </a:ext>
            </a:extLst>
          </p:cNvPr>
          <p:cNvSpPr>
            <a:spLocks noGrp="1"/>
          </p:cNvSpPr>
          <p:nvPr>
            <p:ph type="sldNum" sz="quarter" idx="12"/>
          </p:nvPr>
        </p:nvSpPr>
        <p:spPr/>
        <p:txBody>
          <a:bodyPr/>
          <a:lstStyle/>
          <a:p>
            <a:fld id="{23119E90-1CFF-413A-93C6-AFD0F9085275}" type="slidenum">
              <a:rPr lang="en-US" smtClean="0"/>
              <a:t>8</a:t>
            </a:fld>
            <a:endParaRPr lang="en-US"/>
          </a:p>
        </p:txBody>
      </p:sp>
      <p:pic>
        <p:nvPicPr>
          <p:cNvPr id="21" name="Picture 20">
            <a:extLst>
              <a:ext uri="{FF2B5EF4-FFF2-40B4-BE49-F238E27FC236}">
                <a16:creationId xmlns:a16="http://schemas.microsoft.com/office/drawing/2014/main" id="{A6F652B2-986D-4970-B8D0-C350F6184DF1}"/>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89075" y="1177936"/>
            <a:ext cx="3901264" cy="3130623"/>
          </a:xfrm>
          <a:prstGeom prst="rect">
            <a:avLst/>
          </a:prstGeom>
          <a:noFill/>
          <a:ln>
            <a:noFill/>
          </a:ln>
        </p:spPr>
      </p:pic>
      <p:pic>
        <p:nvPicPr>
          <p:cNvPr id="25" name="Picture 24">
            <a:extLst>
              <a:ext uri="{FF2B5EF4-FFF2-40B4-BE49-F238E27FC236}">
                <a16:creationId xmlns:a16="http://schemas.microsoft.com/office/drawing/2014/main" id="{2006B245-6A7E-4D1A-B3ED-68C9995E2022}"/>
              </a:ext>
            </a:extLst>
          </p:cNvPr>
          <p:cNvPicPr/>
          <p:nvPr/>
        </p:nvPicPr>
        <p:blipFill rotWithShape="1">
          <a:blip r:embed="rId4" cstate="hqprint">
            <a:extLst>
              <a:ext uri="{28A0092B-C50C-407E-A947-70E740481C1C}">
                <a14:useLocalDpi xmlns:a14="http://schemas.microsoft.com/office/drawing/2010/main" val="0"/>
              </a:ext>
            </a:extLst>
          </a:blip>
          <a:srcRect l="9837" r="8181"/>
          <a:stretch/>
        </p:blipFill>
        <p:spPr bwMode="auto">
          <a:xfrm>
            <a:off x="6005123" y="782078"/>
            <a:ext cx="5828030" cy="2106295"/>
          </a:xfrm>
          <a:prstGeom prst="rect">
            <a:avLst/>
          </a:prstGeom>
          <a:noFill/>
          <a:ln>
            <a:noFill/>
          </a:ln>
          <a:extLst>
            <a:ext uri="{53640926-AAD7-44D8-BBD7-CCE9431645EC}">
              <a14:shadowObscured xmlns:a14="http://schemas.microsoft.com/office/drawing/2010/main"/>
            </a:ext>
          </a:extLst>
        </p:spPr>
      </p:pic>
      <p:graphicFrame>
        <p:nvGraphicFramePr>
          <p:cNvPr id="18" name="Table 17">
            <a:extLst>
              <a:ext uri="{FF2B5EF4-FFF2-40B4-BE49-F238E27FC236}">
                <a16:creationId xmlns:a16="http://schemas.microsoft.com/office/drawing/2014/main" id="{C5F160E9-8583-4805-A177-7EC76403FC2B}"/>
              </a:ext>
            </a:extLst>
          </p:cNvPr>
          <p:cNvGraphicFramePr>
            <a:graphicFrameLocks noGrp="1"/>
          </p:cNvGraphicFramePr>
          <p:nvPr>
            <p:extLst>
              <p:ext uri="{D42A27DB-BD31-4B8C-83A1-F6EECF244321}">
                <p14:modId xmlns:p14="http://schemas.microsoft.com/office/powerpoint/2010/main" val="1414418025"/>
              </p:ext>
            </p:extLst>
          </p:nvPr>
        </p:nvGraphicFramePr>
        <p:xfrm>
          <a:off x="6086229" y="2964843"/>
          <a:ext cx="5665818" cy="2847817"/>
        </p:xfrm>
        <a:graphic>
          <a:graphicData uri="http://schemas.openxmlformats.org/drawingml/2006/table">
            <a:tbl>
              <a:tblPr firstRow="1" firstCol="1" bandRow="1">
                <a:tableStyleId>{7E9639D4-E3E2-4D34-9284-5A2195B3D0D7}</a:tableStyleId>
              </a:tblPr>
              <a:tblGrid>
                <a:gridCol w="944303">
                  <a:extLst>
                    <a:ext uri="{9D8B030D-6E8A-4147-A177-3AD203B41FA5}">
                      <a16:colId xmlns:a16="http://schemas.microsoft.com/office/drawing/2014/main" val="2921232604"/>
                    </a:ext>
                  </a:extLst>
                </a:gridCol>
                <a:gridCol w="944303">
                  <a:extLst>
                    <a:ext uri="{9D8B030D-6E8A-4147-A177-3AD203B41FA5}">
                      <a16:colId xmlns:a16="http://schemas.microsoft.com/office/drawing/2014/main" val="4111436678"/>
                    </a:ext>
                  </a:extLst>
                </a:gridCol>
                <a:gridCol w="944303">
                  <a:extLst>
                    <a:ext uri="{9D8B030D-6E8A-4147-A177-3AD203B41FA5}">
                      <a16:colId xmlns:a16="http://schemas.microsoft.com/office/drawing/2014/main" val="2319219747"/>
                    </a:ext>
                  </a:extLst>
                </a:gridCol>
                <a:gridCol w="944303">
                  <a:extLst>
                    <a:ext uri="{9D8B030D-6E8A-4147-A177-3AD203B41FA5}">
                      <a16:colId xmlns:a16="http://schemas.microsoft.com/office/drawing/2014/main" val="429189029"/>
                    </a:ext>
                  </a:extLst>
                </a:gridCol>
                <a:gridCol w="944303">
                  <a:extLst>
                    <a:ext uri="{9D8B030D-6E8A-4147-A177-3AD203B41FA5}">
                      <a16:colId xmlns:a16="http://schemas.microsoft.com/office/drawing/2014/main" val="2744970564"/>
                    </a:ext>
                  </a:extLst>
                </a:gridCol>
                <a:gridCol w="944303">
                  <a:extLst>
                    <a:ext uri="{9D8B030D-6E8A-4147-A177-3AD203B41FA5}">
                      <a16:colId xmlns:a16="http://schemas.microsoft.com/office/drawing/2014/main" val="2460646316"/>
                    </a:ext>
                  </a:extLst>
                </a:gridCol>
              </a:tblGrid>
              <a:tr h="543825">
                <a:tc gridSpan="2">
                  <a:txBody>
                    <a:bodyPr/>
                    <a:lstStyle/>
                    <a:p>
                      <a:pPr algn="just">
                        <a:lnSpc>
                          <a:spcPct val="150000"/>
                        </a:lnSpc>
                        <a:spcAft>
                          <a:spcPts val="0"/>
                        </a:spcAft>
                      </a:pPr>
                      <a:endParaRPr lang="en-US" sz="11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solidFill>
                      <a:schemeClr val="bg1">
                        <a:lumMod val="65000"/>
                      </a:schemeClr>
                    </a:solidFill>
                  </a:tcPr>
                </a:tc>
                <a:tc hMerge="1">
                  <a:txBody>
                    <a:bodyPr/>
                    <a:lstStyle/>
                    <a:p>
                      <a:endParaRPr lang="en-US"/>
                    </a:p>
                  </a:txBody>
                  <a:tcPr/>
                </a:tc>
                <a:tc gridSpan="2">
                  <a:txBody>
                    <a:bodyPr/>
                    <a:lstStyle/>
                    <a:p>
                      <a:pPr algn="ctr">
                        <a:lnSpc>
                          <a:spcPct val="150000"/>
                        </a:lnSpc>
                        <a:spcAft>
                          <a:spcPts val="0"/>
                        </a:spcAft>
                      </a:pPr>
                      <a:r>
                        <a:rPr lang="en-US" sz="1800" kern="100" dirty="0">
                          <a:effectLst/>
                        </a:rPr>
                        <a:t>Al</a:t>
                      </a:r>
                      <a:endParaRPr lang="en-US" sz="1800" kern="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65000"/>
                      </a:schemeClr>
                    </a:solidFill>
                  </a:tcPr>
                </a:tc>
                <a:tc hMerge="1">
                  <a:txBody>
                    <a:bodyPr/>
                    <a:lstStyle/>
                    <a:p>
                      <a:pPr algn="ctr">
                        <a:lnSpc>
                          <a:spcPct val="150000"/>
                        </a:lnSpc>
                        <a:spcAft>
                          <a:spcPts val="0"/>
                        </a:spcAft>
                      </a:pPr>
                      <a:endParaRPr lang="en-US" sz="11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50000"/>
                        </a:lnSpc>
                        <a:spcAft>
                          <a:spcPts val="0"/>
                        </a:spcAft>
                      </a:pPr>
                      <a:r>
                        <a:rPr lang="en-US" sz="1800" kern="100" dirty="0">
                          <a:effectLst/>
                        </a:rPr>
                        <a:t>Mg</a:t>
                      </a:r>
                      <a:endParaRPr lang="en-US" sz="1800" kern="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65000"/>
                      </a:schemeClr>
                    </a:solidFill>
                  </a:tcPr>
                </a:tc>
                <a:tc hMerge="1">
                  <a:txBody>
                    <a:bodyPr/>
                    <a:lstStyle/>
                    <a:p>
                      <a:pPr algn="ctr">
                        <a:lnSpc>
                          <a:spcPct val="150000"/>
                        </a:lnSpc>
                        <a:spcAft>
                          <a:spcPts val="0"/>
                        </a:spcAft>
                      </a:pPr>
                      <a:endParaRPr lang="en-US" sz="11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2779015"/>
                  </a:ext>
                </a:extLst>
              </a:tr>
              <a:tr h="543825">
                <a:tc gridSpan="2">
                  <a:txBody>
                    <a:bodyPr/>
                    <a:lstStyle/>
                    <a:p>
                      <a:pPr algn="just">
                        <a:lnSpc>
                          <a:spcPct val="150000"/>
                        </a:lnSpc>
                        <a:spcAft>
                          <a:spcPts val="0"/>
                        </a:spcAft>
                      </a:pPr>
                      <a:r>
                        <a:rPr lang="en-US" sz="1100" kern="100" dirty="0">
                          <a:effectLst/>
                        </a:rPr>
                        <a:t> </a:t>
                      </a:r>
                      <a:endParaRPr lang="en-US" sz="11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lnSpc>
                          <a:spcPct val="150000"/>
                        </a:lnSpc>
                        <a:spcAft>
                          <a:spcPts val="0"/>
                        </a:spcAft>
                      </a:pPr>
                      <a:r>
                        <a:rPr lang="en-US" sz="1050" kern="100" dirty="0">
                          <a:effectLst/>
                        </a:rPr>
                        <a:t>Integral</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Peak max</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Integral</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Peak max</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4872620"/>
                  </a:ext>
                </a:extLst>
              </a:tr>
              <a:tr h="256139">
                <a:tc rowSpan="5">
                  <a:txBody>
                    <a:bodyPr/>
                    <a:lstStyle/>
                    <a:p>
                      <a:pPr algn="just">
                        <a:lnSpc>
                          <a:spcPct val="150000"/>
                        </a:lnSpc>
                        <a:spcAft>
                          <a:spcPts val="0"/>
                        </a:spcAft>
                      </a:pPr>
                      <a:r>
                        <a:rPr lang="en-US" sz="1050" kern="100" dirty="0">
                          <a:effectLst/>
                        </a:rPr>
                        <a:t>wt% (RZP)</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n-US" sz="1050" kern="100" dirty="0">
                          <a:effectLst/>
                        </a:rPr>
                        <a:t>MAC30</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84.2</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84.74</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15.7</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15.2</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00809391"/>
                  </a:ext>
                </a:extLst>
              </a:tr>
              <a:tr h="256139">
                <a:tc vMerge="1">
                  <a:txBody>
                    <a:bodyPr/>
                    <a:lstStyle/>
                    <a:p>
                      <a:endParaRPr lang="en-US"/>
                    </a:p>
                  </a:txBody>
                  <a:tcPr/>
                </a:tc>
                <a:tc>
                  <a:txBody>
                    <a:bodyPr/>
                    <a:lstStyle/>
                    <a:p>
                      <a:pPr algn="just">
                        <a:lnSpc>
                          <a:spcPct val="150000"/>
                        </a:lnSpc>
                        <a:spcAft>
                          <a:spcPts val="0"/>
                        </a:spcAft>
                      </a:pPr>
                      <a:r>
                        <a:rPr lang="en-US" sz="1050" kern="100">
                          <a:effectLst/>
                        </a:rPr>
                        <a:t>Chantler</a:t>
                      </a:r>
                      <a:endParaRPr lang="en-US" sz="1200" kern="10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86.6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80.9</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12.6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19.0</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76513405"/>
                  </a:ext>
                </a:extLst>
              </a:tr>
              <a:tr h="256139">
                <a:tc vMerge="1">
                  <a:txBody>
                    <a:bodyPr/>
                    <a:lstStyle/>
                    <a:p>
                      <a:endParaRPr lang="en-US"/>
                    </a:p>
                  </a:txBody>
                  <a:tcPr/>
                </a:tc>
                <a:tc>
                  <a:txBody>
                    <a:bodyPr/>
                    <a:lstStyle/>
                    <a:p>
                      <a:pPr algn="just">
                        <a:lnSpc>
                          <a:spcPct val="150000"/>
                        </a:lnSpc>
                        <a:spcAft>
                          <a:spcPts val="0"/>
                        </a:spcAft>
                      </a:pPr>
                      <a:r>
                        <a:rPr lang="en-US" sz="1050" kern="100">
                          <a:effectLst/>
                        </a:rPr>
                        <a:t>EPDL97</a:t>
                      </a:r>
                      <a:endParaRPr lang="en-US" sz="1200" kern="10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70.41</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24</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29.5</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2761163"/>
                  </a:ext>
                </a:extLst>
              </a:tr>
              <a:tr h="256139">
                <a:tc vMerge="1">
                  <a:txBody>
                    <a:bodyPr/>
                    <a:lstStyle/>
                    <a:p>
                      <a:endParaRPr lang="en-US"/>
                    </a:p>
                  </a:txBody>
                  <a:tcPr/>
                </a:tc>
                <a:tc>
                  <a:txBody>
                    <a:bodyPr/>
                    <a:lstStyle/>
                    <a:p>
                      <a:pPr algn="just">
                        <a:lnSpc>
                          <a:spcPct val="150000"/>
                        </a:lnSpc>
                        <a:spcAft>
                          <a:spcPts val="0"/>
                        </a:spcAft>
                      </a:pPr>
                      <a:r>
                        <a:rPr lang="en-US" sz="1050" kern="100">
                          <a:effectLst/>
                        </a:rPr>
                        <a:t>EPDL23</a:t>
                      </a:r>
                      <a:endParaRPr lang="en-US" sz="1200" kern="10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75.5</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70.2</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24.4</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29.7</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1726830"/>
                  </a:ext>
                </a:extLst>
              </a:tr>
              <a:tr h="256139">
                <a:tc vMerge="1">
                  <a:txBody>
                    <a:bodyPr/>
                    <a:lstStyle/>
                    <a:p>
                      <a:endParaRPr lang="en-US"/>
                    </a:p>
                  </a:txBody>
                  <a:tcPr/>
                </a:tc>
                <a:tc>
                  <a:txBody>
                    <a:bodyPr/>
                    <a:lstStyle/>
                    <a:p>
                      <a:pPr algn="just">
                        <a:lnSpc>
                          <a:spcPct val="150000"/>
                        </a:lnSpc>
                        <a:spcAft>
                          <a:spcPts val="0"/>
                        </a:spcAft>
                      </a:pPr>
                      <a:r>
                        <a:rPr lang="en-US" sz="1050" kern="100" dirty="0">
                          <a:effectLst/>
                        </a:rPr>
                        <a:t>Penelope 2018 </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75.6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71.3</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24.4</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050" kern="100" dirty="0">
                          <a:effectLst/>
                        </a:rPr>
                        <a:t>28.6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4817252"/>
                  </a:ext>
                </a:extLst>
              </a:tr>
              <a:tr h="281776">
                <a:tc gridSpan="2">
                  <a:txBody>
                    <a:bodyPr/>
                    <a:lstStyle/>
                    <a:p>
                      <a:pPr algn="just">
                        <a:lnSpc>
                          <a:spcPct val="150000"/>
                        </a:lnSpc>
                        <a:spcAft>
                          <a:spcPts val="0"/>
                        </a:spcAft>
                      </a:pPr>
                      <a:r>
                        <a:rPr lang="en-US" sz="1050" kern="100" dirty="0">
                          <a:effectLst/>
                        </a:rPr>
                        <a:t>wt% (crystal)</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sz="1200" kern="100" dirty="0">
                          <a:effectLst/>
                        </a:rPr>
                        <a:t>62.3</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sz="1200" kern="100" dirty="0">
                          <a:effectLst/>
                        </a:rPr>
                        <a:t>37.6</a:t>
                      </a:r>
                      <a:endParaRPr lang="en-US" sz="1200" kern="100" dirty="0">
                        <a:solidFill>
                          <a:srgbClr val="00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437000547"/>
                  </a:ext>
                </a:extLst>
              </a:tr>
            </a:tbl>
          </a:graphicData>
        </a:graphic>
      </p:graphicFrame>
      <p:graphicFrame>
        <p:nvGraphicFramePr>
          <p:cNvPr id="29" name="Table 28">
            <a:extLst>
              <a:ext uri="{FF2B5EF4-FFF2-40B4-BE49-F238E27FC236}">
                <a16:creationId xmlns:a16="http://schemas.microsoft.com/office/drawing/2014/main" id="{12C71A98-87FA-43A3-8135-47B2563EEA07}"/>
              </a:ext>
            </a:extLst>
          </p:cNvPr>
          <p:cNvGraphicFramePr>
            <a:graphicFrameLocks noGrp="1"/>
          </p:cNvGraphicFramePr>
          <p:nvPr>
            <p:extLst/>
          </p:nvPr>
        </p:nvGraphicFramePr>
        <p:xfrm>
          <a:off x="164042" y="4860226"/>
          <a:ext cx="5165655" cy="264859"/>
        </p:xfrm>
        <a:graphic>
          <a:graphicData uri="http://schemas.openxmlformats.org/drawingml/2006/table">
            <a:tbl>
              <a:tblPr firstRow="1" firstCol="1" bandRow="1">
                <a:tableStyleId>{073A0DAA-6AF3-43AB-8588-CEC1D06C72B9}</a:tableStyleId>
              </a:tblPr>
              <a:tblGrid>
                <a:gridCol w="1033025">
                  <a:extLst>
                    <a:ext uri="{9D8B030D-6E8A-4147-A177-3AD203B41FA5}">
                      <a16:colId xmlns:a16="http://schemas.microsoft.com/office/drawing/2014/main" val="2670975849"/>
                    </a:ext>
                  </a:extLst>
                </a:gridCol>
                <a:gridCol w="2066050">
                  <a:extLst>
                    <a:ext uri="{9D8B030D-6E8A-4147-A177-3AD203B41FA5}">
                      <a16:colId xmlns:a16="http://schemas.microsoft.com/office/drawing/2014/main" val="1553131322"/>
                    </a:ext>
                  </a:extLst>
                </a:gridCol>
                <a:gridCol w="2066580">
                  <a:extLst>
                    <a:ext uri="{9D8B030D-6E8A-4147-A177-3AD203B41FA5}">
                      <a16:colId xmlns:a16="http://schemas.microsoft.com/office/drawing/2014/main" val="2426157685"/>
                    </a:ext>
                  </a:extLst>
                </a:gridCol>
              </a:tblGrid>
              <a:tr h="0">
                <a:tc>
                  <a:txBody>
                    <a:bodyPr/>
                    <a:lstStyle/>
                    <a:p>
                      <a:pPr algn="just">
                        <a:lnSpc>
                          <a:spcPct val="150000"/>
                        </a:lnSpc>
                        <a:spcAft>
                          <a:spcPts val="0"/>
                        </a:spcAft>
                      </a:pPr>
                      <a:r>
                        <a:rPr lang="en-US" sz="1300">
                          <a:effectLst/>
                        </a:rPr>
                        <a:t> </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300" dirty="0">
                          <a:effectLst/>
                        </a:rPr>
                        <a:t>Al</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300" dirty="0">
                          <a:effectLst/>
                        </a:rPr>
                        <a:t>Mg</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7693331"/>
                  </a:ext>
                </a:extLst>
              </a:tr>
            </a:tbl>
          </a:graphicData>
        </a:graphic>
      </p:graphicFrame>
      <p:graphicFrame>
        <p:nvGraphicFramePr>
          <p:cNvPr id="30" name="Table 29">
            <a:extLst>
              <a:ext uri="{FF2B5EF4-FFF2-40B4-BE49-F238E27FC236}">
                <a16:creationId xmlns:a16="http://schemas.microsoft.com/office/drawing/2014/main" id="{28A7A89A-267C-4465-9FDE-596BEB4DED8F}"/>
              </a:ext>
            </a:extLst>
          </p:cNvPr>
          <p:cNvGraphicFramePr>
            <a:graphicFrameLocks noGrp="1"/>
          </p:cNvGraphicFramePr>
          <p:nvPr>
            <p:extLst/>
          </p:nvPr>
        </p:nvGraphicFramePr>
        <p:xfrm>
          <a:off x="164042" y="5125085"/>
          <a:ext cx="5165655" cy="1344930"/>
        </p:xfrm>
        <a:graphic>
          <a:graphicData uri="http://schemas.openxmlformats.org/drawingml/2006/table">
            <a:tbl>
              <a:tblPr firstRow="1" firstCol="1" bandRow="1">
                <a:tableStyleId>{7E9639D4-E3E2-4D34-9284-5A2195B3D0D7}</a:tableStyleId>
              </a:tblPr>
              <a:tblGrid>
                <a:gridCol w="1033131">
                  <a:extLst>
                    <a:ext uri="{9D8B030D-6E8A-4147-A177-3AD203B41FA5}">
                      <a16:colId xmlns:a16="http://schemas.microsoft.com/office/drawing/2014/main" val="3265887981"/>
                    </a:ext>
                  </a:extLst>
                </a:gridCol>
                <a:gridCol w="1033131">
                  <a:extLst>
                    <a:ext uri="{9D8B030D-6E8A-4147-A177-3AD203B41FA5}">
                      <a16:colId xmlns:a16="http://schemas.microsoft.com/office/drawing/2014/main" val="3001854772"/>
                    </a:ext>
                  </a:extLst>
                </a:gridCol>
                <a:gridCol w="1033131">
                  <a:extLst>
                    <a:ext uri="{9D8B030D-6E8A-4147-A177-3AD203B41FA5}">
                      <a16:colId xmlns:a16="http://schemas.microsoft.com/office/drawing/2014/main" val="3849873901"/>
                    </a:ext>
                  </a:extLst>
                </a:gridCol>
                <a:gridCol w="1033131">
                  <a:extLst>
                    <a:ext uri="{9D8B030D-6E8A-4147-A177-3AD203B41FA5}">
                      <a16:colId xmlns:a16="http://schemas.microsoft.com/office/drawing/2014/main" val="3454106452"/>
                    </a:ext>
                  </a:extLst>
                </a:gridCol>
                <a:gridCol w="1033131">
                  <a:extLst>
                    <a:ext uri="{9D8B030D-6E8A-4147-A177-3AD203B41FA5}">
                      <a16:colId xmlns:a16="http://schemas.microsoft.com/office/drawing/2014/main" val="117263791"/>
                    </a:ext>
                  </a:extLst>
                </a:gridCol>
              </a:tblGrid>
              <a:tr h="0">
                <a:tc>
                  <a:txBody>
                    <a:bodyPr/>
                    <a:lstStyle/>
                    <a:p>
                      <a:pPr algn="just">
                        <a:lnSpc>
                          <a:spcPct val="150000"/>
                        </a:lnSpc>
                        <a:spcAft>
                          <a:spcPts val="800"/>
                        </a:spcAft>
                      </a:pPr>
                      <a:r>
                        <a:rPr lang="en-US" sz="1100">
                          <a:effectLst/>
                        </a:rPr>
                        <a:t> </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US" sz="1100" dirty="0">
                          <a:effectLst/>
                        </a:rPr>
                        <a:t>I, %</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dirty="0" err="1">
                          <a:effectLst/>
                        </a:rPr>
                        <a:t>Pk</a:t>
                      </a:r>
                      <a:r>
                        <a:rPr lang="en-US" sz="1100" dirty="0">
                          <a:effectLst/>
                        </a:rPr>
                        <a:t> max, %</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dirty="0">
                          <a:effectLst/>
                        </a:rPr>
                        <a:t>Integral, %</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dirty="0">
                          <a:effectLst/>
                        </a:rPr>
                        <a:t>Peak max, %</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875726"/>
                  </a:ext>
                </a:extLst>
              </a:tr>
              <a:tr h="0">
                <a:tc>
                  <a:txBody>
                    <a:bodyPr/>
                    <a:lstStyle/>
                    <a:p>
                      <a:pPr algn="just">
                        <a:lnSpc>
                          <a:spcPct val="150000"/>
                        </a:lnSpc>
                        <a:spcAft>
                          <a:spcPts val="800"/>
                        </a:spcAft>
                      </a:pPr>
                      <a:r>
                        <a:rPr lang="en-US" sz="1100">
                          <a:effectLst/>
                        </a:rPr>
                        <a:t>MAC30</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26</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26.4</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139.5</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147.3</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1164832"/>
                  </a:ext>
                </a:extLst>
              </a:tr>
              <a:tr h="0">
                <a:tc>
                  <a:txBody>
                    <a:bodyPr/>
                    <a:lstStyle/>
                    <a:p>
                      <a:pPr algn="just">
                        <a:lnSpc>
                          <a:spcPct val="150000"/>
                        </a:lnSpc>
                        <a:spcAft>
                          <a:spcPts val="800"/>
                        </a:spcAft>
                      </a:pPr>
                      <a:r>
                        <a:rPr lang="en-US" sz="1100">
                          <a:effectLst/>
                        </a:rPr>
                        <a:t>Chantler</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28</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23</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198.4</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97.8</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7273766"/>
                  </a:ext>
                </a:extLst>
              </a:tr>
              <a:tr h="0">
                <a:tc>
                  <a:txBody>
                    <a:bodyPr/>
                    <a:lstStyle/>
                    <a:p>
                      <a:pPr algn="just">
                        <a:lnSpc>
                          <a:spcPct val="150000"/>
                        </a:lnSpc>
                        <a:spcAft>
                          <a:spcPts val="800"/>
                        </a:spcAft>
                      </a:pPr>
                      <a:r>
                        <a:rPr lang="en-US" sz="1100">
                          <a:effectLst/>
                        </a:rPr>
                        <a:t>EPDL97</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18</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11.5</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56.6</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27.4</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4721651"/>
                  </a:ext>
                </a:extLst>
              </a:tr>
              <a:tr h="0">
                <a:tc>
                  <a:txBody>
                    <a:bodyPr/>
                    <a:lstStyle/>
                    <a:p>
                      <a:pPr algn="just">
                        <a:lnSpc>
                          <a:spcPct val="150000"/>
                        </a:lnSpc>
                        <a:spcAft>
                          <a:spcPts val="800"/>
                        </a:spcAft>
                      </a:pPr>
                      <a:r>
                        <a:rPr lang="en-US" sz="1100">
                          <a:effectLst/>
                        </a:rPr>
                        <a:t>EPDL23</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17.4</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11.2</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54.4</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26.6</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98393963"/>
                  </a:ext>
                </a:extLst>
              </a:tr>
              <a:tr h="0">
                <a:tc>
                  <a:txBody>
                    <a:bodyPr/>
                    <a:lstStyle/>
                    <a:p>
                      <a:pPr algn="just">
                        <a:lnSpc>
                          <a:spcPct val="150000"/>
                        </a:lnSpc>
                        <a:spcAft>
                          <a:spcPts val="800"/>
                        </a:spcAft>
                      </a:pPr>
                      <a:r>
                        <a:rPr lang="en-US" sz="1100">
                          <a:effectLst/>
                        </a:rPr>
                        <a:t>Penelope 2018 </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17.5</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a:effectLst/>
                        </a:rPr>
                        <a:t>12.6</a:t>
                      </a:r>
                      <a:endParaRPr lang="en-US" sz="1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dirty="0">
                          <a:effectLst/>
                        </a:rPr>
                        <a:t>54.4</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n-US" sz="1100" dirty="0">
                          <a:effectLst/>
                        </a:rPr>
                        <a:t>31.4</a:t>
                      </a:r>
                      <a:endParaRPr lang="en-US" sz="1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4259013"/>
                  </a:ext>
                </a:extLst>
              </a:tr>
            </a:tbl>
          </a:graphicData>
        </a:graphic>
      </p:graphicFrame>
      <p:sp>
        <p:nvSpPr>
          <p:cNvPr id="31" name="TextBox 30">
            <a:extLst>
              <a:ext uri="{FF2B5EF4-FFF2-40B4-BE49-F238E27FC236}">
                <a16:creationId xmlns:a16="http://schemas.microsoft.com/office/drawing/2014/main" id="{F43332A2-512F-49A9-A3A8-96E9EDAA26A7}"/>
              </a:ext>
            </a:extLst>
          </p:cNvPr>
          <p:cNvSpPr txBox="1"/>
          <p:nvPr/>
        </p:nvSpPr>
        <p:spPr>
          <a:xfrm>
            <a:off x="164042" y="4388752"/>
            <a:ext cx="1657762" cy="369332"/>
          </a:xfrm>
          <a:prstGeom prst="rect">
            <a:avLst/>
          </a:prstGeom>
          <a:noFill/>
        </p:spPr>
        <p:txBody>
          <a:bodyPr wrap="none" rtlCol="0">
            <a:spAutoFit/>
          </a:bodyPr>
          <a:lstStyle/>
          <a:p>
            <a:r>
              <a:rPr lang="en-US" dirty="0"/>
              <a:t>Relative errors: </a:t>
            </a:r>
          </a:p>
        </p:txBody>
      </p:sp>
      <p:sp>
        <p:nvSpPr>
          <p:cNvPr id="11" name="TextBox 10">
            <a:extLst>
              <a:ext uri="{FF2B5EF4-FFF2-40B4-BE49-F238E27FC236}">
                <a16:creationId xmlns:a16="http://schemas.microsoft.com/office/drawing/2014/main" id="{2B0DB475-B727-4BDD-BCAE-2D7EB1713C0C}"/>
              </a:ext>
            </a:extLst>
          </p:cNvPr>
          <p:cNvSpPr txBox="1"/>
          <p:nvPr/>
        </p:nvSpPr>
        <p:spPr>
          <a:xfrm>
            <a:off x="7486655" y="387429"/>
            <a:ext cx="3231462" cy="369332"/>
          </a:xfrm>
          <a:prstGeom prst="rect">
            <a:avLst/>
          </a:prstGeom>
          <a:noFill/>
        </p:spPr>
        <p:txBody>
          <a:bodyPr wrap="none" rtlCol="0">
            <a:spAutoFit/>
          </a:bodyPr>
          <a:lstStyle/>
          <a:p>
            <a:r>
              <a:rPr lang="en-US" i="1" dirty="0"/>
              <a:t>The goal is to: </a:t>
            </a:r>
            <a:r>
              <a:rPr lang="en-US" b="1" i="1" dirty="0"/>
              <a:t>Detect</a:t>
            </a:r>
            <a:r>
              <a:rPr lang="en-US" i="1" dirty="0"/>
              <a:t> + </a:t>
            </a:r>
            <a:r>
              <a:rPr lang="en-US" b="1" i="1" dirty="0"/>
              <a:t>Quantify</a:t>
            </a:r>
          </a:p>
        </p:txBody>
      </p:sp>
      <p:sp>
        <p:nvSpPr>
          <p:cNvPr id="12" name="Rectangle 11">
            <a:extLst>
              <a:ext uri="{FF2B5EF4-FFF2-40B4-BE49-F238E27FC236}">
                <a16:creationId xmlns:a16="http://schemas.microsoft.com/office/drawing/2014/main" id="{34BC86E9-D872-4FA2-A735-3DD6421F29AB}"/>
              </a:ext>
            </a:extLst>
          </p:cNvPr>
          <p:cNvSpPr/>
          <p:nvPr/>
        </p:nvSpPr>
        <p:spPr>
          <a:xfrm>
            <a:off x="6824682" y="4025159"/>
            <a:ext cx="1274454" cy="1505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FCE49E-7CC5-4675-A936-ABE7E581D464}"/>
              </a:ext>
            </a:extLst>
          </p:cNvPr>
          <p:cNvSpPr txBox="1"/>
          <p:nvPr/>
        </p:nvSpPr>
        <p:spPr>
          <a:xfrm>
            <a:off x="6005123" y="5940851"/>
            <a:ext cx="5828030" cy="830997"/>
          </a:xfrm>
          <a:prstGeom prst="rect">
            <a:avLst/>
          </a:prstGeom>
          <a:noFill/>
        </p:spPr>
        <p:txBody>
          <a:bodyPr wrap="square" rtlCol="0">
            <a:spAutoFit/>
          </a:bodyPr>
          <a:lstStyle/>
          <a:p>
            <a:r>
              <a:rPr lang="en-US" sz="1600" dirty="0">
                <a:solidFill>
                  <a:srgbClr val="FF0000"/>
                </a:solidFill>
                <a:latin typeface="SF UI  Text" panose="00000500000000000000" pitchFamily="50" charset="0"/>
                <a:cs typeface="SF UI  Text" panose="00000500000000000000" pitchFamily="50" charset="0"/>
              </a:rPr>
              <a:t>MACs are not well known in the ultra-soft x-ray range </a:t>
            </a:r>
          </a:p>
          <a:p>
            <a:r>
              <a:rPr lang="en-US" sz="1600" dirty="0">
                <a:solidFill>
                  <a:srgbClr val="FF0000"/>
                </a:solidFill>
                <a:latin typeface="SF UI  Text" panose="00000500000000000000" pitchFamily="50" charset="0"/>
                <a:cs typeface="SF UI  Text" panose="00000500000000000000" pitchFamily="50" charset="0"/>
              </a:rPr>
              <a:t>Contaminations, quality of standards … </a:t>
            </a:r>
            <a:r>
              <a:rPr lang="en-US" sz="1600" dirty="0">
                <a:solidFill>
                  <a:srgbClr val="FF0000"/>
                </a:solidFill>
                <a:latin typeface="SF UI  Text" panose="00000500000000000000" pitchFamily="50" charset="0"/>
                <a:cs typeface="SF UI  Text" panose="00000500000000000000" pitchFamily="50" charset="0"/>
                <a:sym typeface="Wingdings" panose="05000000000000000000" pitchFamily="2" charset="2"/>
              </a:rPr>
              <a:t></a:t>
            </a:r>
            <a:r>
              <a:rPr lang="en-US" sz="1600" dirty="0">
                <a:solidFill>
                  <a:srgbClr val="FF0000"/>
                </a:solidFill>
                <a:latin typeface="SF UI  Text" panose="00000500000000000000" pitchFamily="50" charset="0"/>
                <a:cs typeface="SF UI  Text" panose="00000500000000000000" pitchFamily="50" charset="0"/>
              </a:rPr>
              <a:t> Introducing uncertainties</a:t>
            </a:r>
          </a:p>
        </p:txBody>
      </p:sp>
      <p:sp>
        <p:nvSpPr>
          <p:cNvPr id="15" name="TextBox 14">
            <a:extLst>
              <a:ext uri="{FF2B5EF4-FFF2-40B4-BE49-F238E27FC236}">
                <a16:creationId xmlns:a16="http://schemas.microsoft.com/office/drawing/2014/main" id="{8044871B-71E2-4C15-BF1D-4F624E776FEE}"/>
              </a:ext>
            </a:extLst>
          </p:cNvPr>
          <p:cNvSpPr txBox="1"/>
          <p:nvPr/>
        </p:nvSpPr>
        <p:spPr>
          <a:xfrm>
            <a:off x="6096000" y="3054377"/>
            <a:ext cx="2226763" cy="369332"/>
          </a:xfrm>
          <a:prstGeom prst="rect">
            <a:avLst/>
          </a:prstGeom>
          <a:noFill/>
        </p:spPr>
        <p:txBody>
          <a:bodyPr wrap="none" rtlCol="0">
            <a:spAutoFit/>
          </a:bodyPr>
          <a:lstStyle/>
          <a:p>
            <a:r>
              <a:rPr lang="en-US" b="1" i="1" dirty="0">
                <a:solidFill>
                  <a:schemeClr val="bg1"/>
                </a:solidFill>
              </a:rPr>
              <a:t>Using the </a:t>
            </a:r>
            <a:r>
              <a:rPr lang="en-US" b="1" i="1" u="sng" dirty="0">
                <a:solidFill>
                  <a:schemeClr val="bg1"/>
                </a:solidFill>
              </a:rPr>
              <a:t>PAP model </a:t>
            </a:r>
          </a:p>
        </p:txBody>
      </p:sp>
    </p:spTree>
    <p:extLst>
      <p:ext uri="{BB962C8B-B14F-4D97-AF65-F5344CB8AC3E}">
        <p14:creationId xmlns:p14="http://schemas.microsoft.com/office/powerpoint/2010/main" val="69580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2324-A04A-4161-96CA-A087CCD69C26}"/>
              </a:ext>
            </a:extLst>
          </p:cNvPr>
          <p:cNvSpPr/>
          <p:nvPr/>
        </p:nvSpPr>
        <p:spPr>
          <a:xfrm>
            <a:off x="0" y="147232"/>
            <a:ext cx="6096000" cy="849726"/>
          </a:xfrm>
          <a:prstGeom prst="rect">
            <a:avLst/>
          </a:prstGeom>
          <a:solidFill>
            <a:srgbClr val="392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E5864-C3AE-4D43-9C11-03B94E95361E}"/>
              </a:ext>
            </a:extLst>
          </p:cNvPr>
          <p:cNvSpPr>
            <a:spLocks noGrp="1"/>
          </p:cNvSpPr>
          <p:nvPr>
            <p:ph type="title"/>
          </p:nvPr>
        </p:nvSpPr>
        <p:spPr>
          <a:xfrm>
            <a:off x="266700" y="198734"/>
            <a:ext cx="5829300" cy="762672"/>
          </a:xfrm>
        </p:spPr>
        <p:txBody>
          <a:bodyPr>
            <a:normAutofit/>
          </a:bodyPr>
          <a:lstStyle/>
          <a:p>
            <a:r>
              <a:rPr lang="en-US" sz="3200" dirty="0">
                <a:solidFill>
                  <a:schemeClr val="bg1"/>
                </a:solidFill>
                <a:latin typeface="Poppins Medium" panose="00000600000000000000" pitchFamily="2" charset="0"/>
                <a:cs typeface="Poppins Medium" panose="00000600000000000000" pitchFamily="2" charset="0"/>
              </a:rPr>
              <a:t>Quantification of Al-Si alloy</a:t>
            </a:r>
          </a:p>
        </p:txBody>
      </p:sp>
      <p:sp>
        <p:nvSpPr>
          <p:cNvPr id="8" name="Slide Number Placeholder 7">
            <a:extLst>
              <a:ext uri="{FF2B5EF4-FFF2-40B4-BE49-F238E27FC236}">
                <a16:creationId xmlns:a16="http://schemas.microsoft.com/office/drawing/2014/main" id="{FFFF8A68-C5B4-46EE-BB02-0FF418D9DC4E}"/>
              </a:ext>
            </a:extLst>
          </p:cNvPr>
          <p:cNvSpPr>
            <a:spLocks noGrp="1"/>
          </p:cNvSpPr>
          <p:nvPr>
            <p:ph type="sldNum" sz="quarter" idx="12"/>
          </p:nvPr>
        </p:nvSpPr>
        <p:spPr/>
        <p:txBody>
          <a:bodyPr/>
          <a:lstStyle/>
          <a:p>
            <a:fld id="{23119E90-1CFF-413A-93C6-AFD0F9085275}" type="slidenum">
              <a:rPr lang="en-US" smtClean="0"/>
              <a:t>9</a:t>
            </a:fld>
            <a:endParaRPr lang="en-US"/>
          </a:p>
        </p:txBody>
      </p:sp>
      <p:pic>
        <p:nvPicPr>
          <p:cNvPr id="4" name="Picture 3">
            <a:extLst>
              <a:ext uri="{FF2B5EF4-FFF2-40B4-BE49-F238E27FC236}">
                <a16:creationId xmlns:a16="http://schemas.microsoft.com/office/drawing/2014/main" id="{0E73B895-16AD-4F5F-80B5-5DC480227DAC}"/>
              </a:ext>
            </a:extLst>
          </p:cNvPr>
          <p:cNvPicPr>
            <a:picLocks noChangeAspect="1"/>
          </p:cNvPicPr>
          <p:nvPr/>
        </p:nvPicPr>
        <p:blipFill>
          <a:blip r:embed="rId4"/>
          <a:stretch>
            <a:fillRect/>
          </a:stretch>
        </p:blipFill>
        <p:spPr>
          <a:xfrm>
            <a:off x="7225037" y="587907"/>
            <a:ext cx="4422641" cy="3043758"/>
          </a:xfrm>
          <a:prstGeom prst="rect">
            <a:avLst/>
          </a:prstGeom>
        </p:spPr>
      </p:pic>
      <p:sp>
        <p:nvSpPr>
          <p:cNvPr id="5" name="Rectangle 4">
            <a:extLst>
              <a:ext uri="{FF2B5EF4-FFF2-40B4-BE49-F238E27FC236}">
                <a16:creationId xmlns:a16="http://schemas.microsoft.com/office/drawing/2014/main" id="{848E9271-1DBD-4548-BD26-0F5C9B6EE3EC}"/>
              </a:ext>
            </a:extLst>
          </p:cNvPr>
          <p:cNvSpPr/>
          <p:nvPr/>
        </p:nvSpPr>
        <p:spPr>
          <a:xfrm>
            <a:off x="641350" y="5402256"/>
            <a:ext cx="3276600" cy="2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BB987-4FD4-4DF3-88C0-E23CF60F8A85}"/>
              </a:ext>
            </a:extLst>
          </p:cNvPr>
          <p:cNvSpPr/>
          <p:nvPr/>
        </p:nvSpPr>
        <p:spPr>
          <a:xfrm>
            <a:off x="641350" y="5656255"/>
            <a:ext cx="3276600" cy="4095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4B2B09-C6FC-44A4-BE03-9336F1E749DF}"/>
              </a:ext>
            </a:extLst>
          </p:cNvPr>
          <p:cNvSpPr txBox="1"/>
          <p:nvPr/>
        </p:nvSpPr>
        <p:spPr>
          <a:xfrm>
            <a:off x="4189795" y="5344590"/>
            <a:ext cx="1530034" cy="369332"/>
          </a:xfrm>
          <a:prstGeom prst="rect">
            <a:avLst/>
          </a:prstGeom>
          <a:noFill/>
        </p:spPr>
        <p:txBody>
          <a:bodyPr wrap="none" rtlCol="0">
            <a:spAutoFit/>
          </a:bodyPr>
          <a:lstStyle/>
          <a:p>
            <a:r>
              <a:rPr lang="en-US" dirty="0"/>
              <a:t>Al-Si (1wt% Si)</a:t>
            </a:r>
          </a:p>
        </p:txBody>
      </p:sp>
      <p:sp>
        <p:nvSpPr>
          <p:cNvPr id="15" name="TextBox 14">
            <a:extLst>
              <a:ext uri="{FF2B5EF4-FFF2-40B4-BE49-F238E27FC236}">
                <a16:creationId xmlns:a16="http://schemas.microsoft.com/office/drawing/2014/main" id="{CF1A31E7-F11D-45DE-98D0-D444E9EF374E}"/>
              </a:ext>
            </a:extLst>
          </p:cNvPr>
          <p:cNvSpPr txBox="1"/>
          <p:nvPr/>
        </p:nvSpPr>
        <p:spPr>
          <a:xfrm>
            <a:off x="4189795" y="5676377"/>
            <a:ext cx="1282467" cy="369332"/>
          </a:xfrm>
          <a:prstGeom prst="rect">
            <a:avLst/>
          </a:prstGeom>
          <a:noFill/>
        </p:spPr>
        <p:txBody>
          <a:bodyPr wrap="none" rtlCol="0">
            <a:spAutoFit/>
          </a:bodyPr>
          <a:lstStyle/>
          <a:p>
            <a:r>
              <a:rPr lang="en-US" dirty="0"/>
              <a:t>Si Substrate</a:t>
            </a:r>
          </a:p>
        </p:txBody>
      </p:sp>
      <p:cxnSp>
        <p:nvCxnSpPr>
          <p:cNvPr id="9" name="Straight Arrow Connector 8">
            <a:extLst>
              <a:ext uri="{FF2B5EF4-FFF2-40B4-BE49-F238E27FC236}">
                <a16:creationId xmlns:a16="http://schemas.microsoft.com/office/drawing/2014/main" id="{0E3AFFBE-38C3-4A74-890E-AF958C4DF9C9}"/>
              </a:ext>
            </a:extLst>
          </p:cNvPr>
          <p:cNvCxnSpPr>
            <a:stCxn id="6" idx="1"/>
            <a:endCxn id="5" idx="3"/>
          </p:cNvCxnSpPr>
          <p:nvPr/>
        </p:nvCxnSpPr>
        <p:spPr>
          <a:xfrm flipH="1">
            <a:off x="3917950" y="5529256"/>
            <a:ext cx="27184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F19C50-5BDC-4AB1-BC21-8982DCB2D5D5}"/>
              </a:ext>
            </a:extLst>
          </p:cNvPr>
          <p:cNvCxnSpPr>
            <a:cxnSpLocks/>
            <a:stCxn id="15" idx="1"/>
            <a:endCxn id="13" idx="3"/>
          </p:cNvCxnSpPr>
          <p:nvPr/>
        </p:nvCxnSpPr>
        <p:spPr>
          <a:xfrm flipH="1">
            <a:off x="3917950" y="5861043"/>
            <a:ext cx="271845"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11B258A-6917-4660-A0F6-37BD53F53230}"/>
              </a:ext>
            </a:extLst>
          </p:cNvPr>
          <p:cNvSpPr txBox="1"/>
          <p:nvPr/>
        </p:nvSpPr>
        <p:spPr>
          <a:xfrm>
            <a:off x="1578977" y="5012803"/>
            <a:ext cx="1401346" cy="369332"/>
          </a:xfrm>
          <a:prstGeom prst="rect">
            <a:avLst/>
          </a:prstGeom>
          <a:noFill/>
        </p:spPr>
        <p:txBody>
          <a:bodyPr wrap="none" rtlCol="0">
            <a:spAutoFit/>
          </a:bodyPr>
          <a:lstStyle/>
          <a:p>
            <a:r>
              <a:rPr lang="en-US" dirty="0"/>
              <a:t>150 nm thick</a:t>
            </a:r>
          </a:p>
        </p:txBody>
      </p:sp>
      <p:sp>
        <p:nvSpPr>
          <p:cNvPr id="14" name="Rectangle 2">
            <a:extLst>
              <a:ext uri="{FF2B5EF4-FFF2-40B4-BE49-F238E27FC236}">
                <a16:creationId xmlns:a16="http://schemas.microsoft.com/office/drawing/2014/main" id="{019C72CC-6044-4FB1-8719-2FCC9EB8681F}"/>
              </a:ext>
            </a:extLst>
          </p:cNvPr>
          <p:cNvSpPr>
            <a:spLocks noChangeArrowheads="1"/>
          </p:cNvSpPr>
          <p:nvPr/>
        </p:nvSpPr>
        <p:spPr bwMode="auto">
          <a:xfrm>
            <a:off x="266699" y="2949743"/>
            <a:ext cx="1458346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a:extLst>
              <a:ext uri="{FF2B5EF4-FFF2-40B4-BE49-F238E27FC236}">
                <a16:creationId xmlns:a16="http://schemas.microsoft.com/office/drawing/2014/main" id="{94256267-1625-4EE5-842A-8073774CF56D}"/>
              </a:ext>
            </a:extLst>
          </p:cNvPr>
          <p:cNvGraphicFramePr>
            <a:graphicFrameLocks noChangeAspect="1"/>
          </p:cNvGraphicFramePr>
          <p:nvPr>
            <p:extLst>
              <p:ext uri="{D42A27DB-BD31-4B8C-83A1-F6EECF244321}">
                <p14:modId xmlns:p14="http://schemas.microsoft.com/office/powerpoint/2010/main" val="1498682848"/>
              </p:ext>
            </p:extLst>
          </p:nvPr>
        </p:nvGraphicFramePr>
        <p:xfrm>
          <a:off x="832089" y="1144078"/>
          <a:ext cx="4887740" cy="3406607"/>
        </p:xfrm>
        <a:graphic>
          <a:graphicData uri="http://schemas.openxmlformats.org/presentationml/2006/ole">
            <mc:AlternateContent xmlns:mc="http://schemas.openxmlformats.org/markup-compatibility/2006">
              <mc:Choice xmlns:v="urn:schemas-microsoft-com:vml" Requires="v">
                <p:oleObj spid="_x0000_s3171" name="Prism 8" r:id="rId5" imgW="10184278" imgH="7290958" progId="Prism8.Document">
                  <p:embed/>
                </p:oleObj>
              </mc:Choice>
              <mc:Fallback>
                <p:oleObj name="Prism 8" r:id="rId5" imgW="10184278" imgH="7290958" progId="Prism8.Document">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t="2682" r="5627" b="5890"/>
                      <a:stretch>
                        <a:fillRect/>
                      </a:stretch>
                    </p:blipFill>
                    <p:spPr bwMode="auto">
                      <a:xfrm>
                        <a:off x="832089" y="1144078"/>
                        <a:ext cx="4887740" cy="3406607"/>
                      </a:xfrm>
                      <a:prstGeom prst="rect">
                        <a:avLst/>
                      </a:prstGeom>
                      <a:noFill/>
                    </p:spPr>
                  </p:pic>
                </p:oleObj>
              </mc:Fallback>
            </mc:AlternateContent>
          </a:graphicData>
        </a:graphic>
      </p:graphicFrame>
      <p:graphicFrame>
        <p:nvGraphicFramePr>
          <p:cNvPr id="17" name="Table 16">
            <a:extLst>
              <a:ext uri="{FF2B5EF4-FFF2-40B4-BE49-F238E27FC236}">
                <a16:creationId xmlns:a16="http://schemas.microsoft.com/office/drawing/2014/main" id="{1A7E3679-E41C-4E33-9F46-4BBB986C4DF0}"/>
              </a:ext>
            </a:extLst>
          </p:cNvPr>
          <p:cNvGraphicFramePr>
            <a:graphicFrameLocks noGrp="1"/>
          </p:cNvGraphicFramePr>
          <p:nvPr>
            <p:extLst>
              <p:ext uri="{D42A27DB-BD31-4B8C-83A1-F6EECF244321}">
                <p14:modId xmlns:p14="http://schemas.microsoft.com/office/powerpoint/2010/main" val="3699002240"/>
              </p:ext>
            </p:extLst>
          </p:nvPr>
        </p:nvGraphicFramePr>
        <p:xfrm>
          <a:off x="6724574" y="3816301"/>
          <a:ext cx="4543710" cy="2393004"/>
        </p:xfrm>
        <a:graphic>
          <a:graphicData uri="http://schemas.openxmlformats.org/drawingml/2006/table">
            <a:tbl>
              <a:tblPr firstRow="1" firstCol="1" bandRow="1">
                <a:tableStyleId>{9D7B26C5-4107-4FEC-AEDC-1716B250A1EF}</a:tableStyleId>
              </a:tblPr>
              <a:tblGrid>
                <a:gridCol w="1514347">
                  <a:extLst>
                    <a:ext uri="{9D8B030D-6E8A-4147-A177-3AD203B41FA5}">
                      <a16:colId xmlns:a16="http://schemas.microsoft.com/office/drawing/2014/main" val="2715351603"/>
                    </a:ext>
                  </a:extLst>
                </a:gridCol>
                <a:gridCol w="1514347">
                  <a:extLst>
                    <a:ext uri="{9D8B030D-6E8A-4147-A177-3AD203B41FA5}">
                      <a16:colId xmlns:a16="http://schemas.microsoft.com/office/drawing/2014/main" val="990802630"/>
                    </a:ext>
                  </a:extLst>
                </a:gridCol>
                <a:gridCol w="1515016">
                  <a:extLst>
                    <a:ext uri="{9D8B030D-6E8A-4147-A177-3AD203B41FA5}">
                      <a16:colId xmlns:a16="http://schemas.microsoft.com/office/drawing/2014/main" val="832107494"/>
                    </a:ext>
                  </a:extLst>
                </a:gridCol>
              </a:tblGrid>
              <a:tr h="340361">
                <a:tc>
                  <a:txBody>
                    <a:bodyPr/>
                    <a:lstStyle/>
                    <a:p>
                      <a:pPr algn="just">
                        <a:lnSpc>
                          <a:spcPct val="107000"/>
                        </a:lnSpc>
                        <a:spcAft>
                          <a:spcPts val="0"/>
                        </a:spcAft>
                      </a:pPr>
                      <a:r>
                        <a:rPr lang="en-GB"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n-GB" sz="1100" dirty="0">
                          <a:effectLst/>
                        </a:rPr>
                        <a:t>Ultra-soft x-ray range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284807711"/>
                  </a:ext>
                </a:extLst>
              </a:tr>
              <a:tr h="340361">
                <a:tc>
                  <a:txBody>
                    <a:bodyPr/>
                    <a:lstStyle/>
                    <a:p>
                      <a:pPr algn="just">
                        <a:lnSpc>
                          <a:spcPct val="107000"/>
                        </a:lnSpc>
                        <a:spcAft>
                          <a:spcPts val="0"/>
                        </a:spcAft>
                      </a:pPr>
                      <a:r>
                        <a:rPr lang="en-GB" sz="1100">
                          <a:effectLst/>
                        </a:rPr>
                        <a:t>MAC database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100" dirty="0">
                          <a:effectLst/>
                        </a:rPr>
                        <a:t>Al (wt%)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effectLst/>
                        </a:rPr>
                        <a:t>Si (wt%)</a:t>
                      </a:r>
                      <a:endParaRPr lang="en-US" sz="1100" dirty="0">
                        <a:effectLst/>
                      </a:endParaRPr>
                    </a:p>
                    <a:p>
                      <a:pPr algn="ctr">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9428984"/>
                  </a:ext>
                </a:extLst>
              </a:tr>
              <a:tr h="340361">
                <a:tc>
                  <a:txBody>
                    <a:bodyPr/>
                    <a:lstStyle/>
                    <a:p>
                      <a:pPr algn="just">
                        <a:lnSpc>
                          <a:spcPct val="107000"/>
                        </a:lnSpc>
                        <a:spcAft>
                          <a:spcPts val="0"/>
                        </a:spcAft>
                      </a:pPr>
                      <a:r>
                        <a:rPr lang="en-GB" sz="1100" dirty="0">
                          <a:effectLst/>
                        </a:rPr>
                        <a:t>MAC30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76.4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23.5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9300111"/>
                  </a:ext>
                </a:extLst>
              </a:tr>
              <a:tr h="340361">
                <a:tc>
                  <a:txBody>
                    <a:bodyPr/>
                    <a:lstStyle/>
                    <a:p>
                      <a:pPr algn="just">
                        <a:lnSpc>
                          <a:spcPct val="107000"/>
                        </a:lnSpc>
                        <a:spcAft>
                          <a:spcPts val="0"/>
                        </a:spcAft>
                      </a:pPr>
                      <a:r>
                        <a:rPr lang="en-GB" sz="1100" dirty="0" err="1">
                          <a:effectLst/>
                        </a:rPr>
                        <a:t>Chantler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86.9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2788981"/>
                  </a:ext>
                </a:extLst>
              </a:tr>
              <a:tr h="340361">
                <a:tc>
                  <a:txBody>
                    <a:bodyPr/>
                    <a:lstStyle/>
                    <a:p>
                      <a:pPr algn="just">
                        <a:lnSpc>
                          <a:spcPct val="107000"/>
                        </a:lnSpc>
                        <a:spcAft>
                          <a:spcPts val="0"/>
                        </a:spcAft>
                      </a:pPr>
                      <a:r>
                        <a:rPr lang="fr-FR" sz="1100" dirty="0">
                          <a:effectLst/>
                        </a:rPr>
                        <a:t>EPDL97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87.5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12.4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80923623"/>
                  </a:ext>
                </a:extLst>
              </a:tr>
              <a:tr h="340361">
                <a:tc>
                  <a:txBody>
                    <a:bodyPr/>
                    <a:lstStyle/>
                    <a:p>
                      <a:pPr algn="just">
                        <a:lnSpc>
                          <a:spcPct val="107000"/>
                        </a:lnSpc>
                        <a:spcAft>
                          <a:spcPts val="0"/>
                        </a:spcAft>
                      </a:pPr>
                      <a:r>
                        <a:rPr lang="fr-FR" sz="1100">
                          <a:effectLst/>
                        </a:rPr>
                        <a:t>EPDL23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86.8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13.1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7159530"/>
                  </a:ext>
                </a:extLst>
              </a:tr>
              <a:tr h="340361">
                <a:tc>
                  <a:txBody>
                    <a:bodyPr/>
                    <a:lstStyle/>
                    <a:p>
                      <a:pPr algn="just">
                        <a:lnSpc>
                          <a:spcPct val="107000"/>
                        </a:lnSpc>
                        <a:spcAft>
                          <a:spcPts val="0"/>
                        </a:spcAft>
                      </a:pPr>
                      <a:r>
                        <a:rPr lang="en-GB" sz="1100" dirty="0">
                          <a:effectLst/>
                        </a:rPr>
                        <a:t>PENELOPE 2018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86.3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100" dirty="0">
                          <a:effectLst/>
                        </a:rPr>
                        <a:t>13.6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8625534"/>
                  </a:ext>
                </a:extLst>
              </a:tr>
            </a:tbl>
          </a:graphicData>
        </a:graphic>
      </p:graphicFrame>
      <p:sp>
        <p:nvSpPr>
          <p:cNvPr id="18" name="TextBox 17">
            <a:extLst>
              <a:ext uri="{FF2B5EF4-FFF2-40B4-BE49-F238E27FC236}">
                <a16:creationId xmlns:a16="http://schemas.microsoft.com/office/drawing/2014/main" id="{BF03680C-95A6-48D5-8AFF-64F7224AA986}"/>
              </a:ext>
            </a:extLst>
          </p:cNvPr>
          <p:cNvSpPr txBox="1"/>
          <p:nvPr/>
        </p:nvSpPr>
        <p:spPr>
          <a:xfrm>
            <a:off x="7225037" y="218575"/>
            <a:ext cx="3739485" cy="369332"/>
          </a:xfrm>
          <a:prstGeom prst="rect">
            <a:avLst/>
          </a:prstGeom>
          <a:noFill/>
        </p:spPr>
        <p:txBody>
          <a:bodyPr wrap="none" rtlCol="0">
            <a:spAutoFit/>
          </a:bodyPr>
          <a:lstStyle/>
          <a:p>
            <a:r>
              <a:rPr lang="en-US" dirty="0"/>
              <a:t>Depth distribution function for a 3 kV:</a:t>
            </a:r>
          </a:p>
        </p:txBody>
      </p:sp>
      <p:sp>
        <p:nvSpPr>
          <p:cNvPr id="20" name="TextBox 19">
            <a:extLst>
              <a:ext uri="{FF2B5EF4-FFF2-40B4-BE49-F238E27FC236}">
                <a16:creationId xmlns:a16="http://schemas.microsoft.com/office/drawing/2014/main" id="{927479CD-7F6B-4AE7-90DD-182535CF226C}"/>
              </a:ext>
            </a:extLst>
          </p:cNvPr>
          <p:cNvSpPr txBox="1"/>
          <p:nvPr/>
        </p:nvSpPr>
        <p:spPr>
          <a:xfrm>
            <a:off x="7765470" y="2649100"/>
            <a:ext cx="1904239" cy="307777"/>
          </a:xfrm>
          <a:prstGeom prst="rect">
            <a:avLst/>
          </a:prstGeom>
          <a:noFill/>
        </p:spPr>
        <p:txBody>
          <a:bodyPr wrap="none" rtlCol="0">
            <a:spAutoFit/>
          </a:bodyPr>
          <a:lstStyle/>
          <a:p>
            <a:r>
              <a:rPr lang="en-US" sz="1400" dirty="0">
                <a:solidFill>
                  <a:srgbClr val="FF0000"/>
                </a:solidFill>
              </a:rPr>
              <a:t>Monte Carlo simulation</a:t>
            </a:r>
          </a:p>
        </p:txBody>
      </p:sp>
    </p:spTree>
    <p:extLst>
      <p:ext uri="{BB962C8B-B14F-4D97-AF65-F5344CB8AC3E}">
        <p14:creationId xmlns:p14="http://schemas.microsoft.com/office/powerpoint/2010/main" val="1986775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Widescreen</PresentationFormat>
  <Paragraphs>319</Paragraphs>
  <Slides>13</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Calibri Light</vt:lpstr>
      <vt:lpstr>Century</vt:lpstr>
      <vt:lpstr>Century Schoolbook</vt:lpstr>
      <vt:lpstr>Courier New</vt:lpstr>
      <vt:lpstr>DejaVu Sans</vt:lpstr>
      <vt:lpstr>Poppins Medium</vt:lpstr>
      <vt:lpstr>SF UI  Text</vt:lpstr>
      <vt:lpstr>Symbol</vt:lpstr>
      <vt:lpstr>Wingdings</vt:lpstr>
      <vt:lpstr>Office Theme</vt:lpstr>
      <vt:lpstr>Prism 8</vt:lpstr>
      <vt:lpstr>High-resolution x-ray emission spectrometry  and quantification in the Li K spectral range  with a reflection zone plate spectrometer</vt:lpstr>
      <vt:lpstr>PowerPoint Presentation</vt:lpstr>
      <vt:lpstr>PowerPoint Presentation</vt:lpstr>
      <vt:lpstr>RZP:</vt:lpstr>
      <vt:lpstr>PowerPoint Presentation</vt:lpstr>
      <vt:lpstr>Li Metal</vt:lpstr>
      <vt:lpstr>PowerPoint Presentation</vt:lpstr>
      <vt:lpstr>Quantification of Al-Mg alloy</vt:lpstr>
      <vt:lpstr>Quantification of Al-Si alloy</vt:lpstr>
      <vt:lpstr>Quantification of AlCuLi quasicrystal</vt:lpstr>
      <vt:lpstr>Challenges in the ultra-soft x-ray range</vt:lpstr>
      <vt:lpstr>Conclusion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Spectroscopy and quantification in the lithium K emission range by x-ray microanalysis</dc:title>
  <dc:creator>khalil</dc:creator>
  <cp:lastModifiedBy>khalil</cp:lastModifiedBy>
  <cp:revision>109</cp:revision>
  <dcterms:created xsi:type="dcterms:W3CDTF">2024-06-14T12:56:25Z</dcterms:created>
  <dcterms:modified xsi:type="dcterms:W3CDTF">2024-06-24T06:01:46Z</dcterms:modified>
</cp:coreProperties>
</file>