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57" r:id="rId5"/>
    <p:sldId id="258" r:id="rId6"/>
    <p:sldId id="259" r:id="rId7"/>
    <p:sldId id="263" r:id="rId8"/>
    <p:sldId id="264" r:id="rId9"/>
    <p:sldId id="265" r:id="rId10"/>
    <p:sldId id="266" r:id="rId11"/>
    <p:sldId id="267" r:id="rId12"/>
    <p:sldId id="260" r:id="rId13"/>
    <p:sldId id="268" r:id="rId14"/>
    <p:sldId id="269"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1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0715753-1D83-4A51-A80F-473D2E5C85D9}" type="datetimeFigureOut">
              <a:rPr lang="fr-FR" smtClean="0"/>
              <a:t>19/10/2024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166317743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0715753-1D83-4A51-A80F-473D2E5C85D9}" type="datetimeFigureOut">
              <a:rPr lang="fr-FR" smtClean="0"/>
              <a:t>19/10/2024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102886712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0715753-1D83-4A51-A80F-473D2E5C85D9}" type="datetimeFigureOut">
              <a:rPr lang="fr-FR" smtClean="0"/>
              <a:t>19/10/2024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418896136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0715753-1D83-4A51-A80F-473D2E5C85D9}" type="datetimeFigureOut">
              <a:rPr lang="fr-FR" smtClean="0"/>
              <a:t>19/10/2024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F4912B-F9F2-414D-8198-B7BF97CD6122}"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7047094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0715753-1D83-4A51-A80F-473D2E5C85D9}" type="datetimeFigureOut">
              <a:rPr lang="fr-FR" smtClean="0"/>
              <a:t>19/10/2024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366900393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715753-1D83-4A51-A80F-473D2E5C85D9}" type="datetimeFigureOut">
              <a:rPr lang="fr-FR" smtClean="0"/>
              <a:t>19/10/2024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73555394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715753-1D83-4A51-A80F-473D2E5C85D9}" type="datetimeFigureOut">
              <a:rPr lang="fr-FR" smtClean="0"/>
              <a:t>19/10/2024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352442066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715753-1D83-4A51-A80F-473D2E5C85D9}" type="datetimeFigureOut">
              <a:rPr lang="fr-FR" smtClean="0"/>
              <a:t>19/10/2024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184814532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715753-1D83-4A51-A80F-473D2E5C85D9}" type="datetimeFigureOut">
              <a:rPr lang="fr-FR" smtClean="0"/>
              <a:t>19/10/2024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6348761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F0715753-1D83-4A51-A80F-473D2E5C85D9}" type="datetimeFigureOut">
              <a:rPr lang="fr-FR" smtClean="0"/>
              <a:t>19/10/2024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177596565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0715753-1D83-4A51-A80F-473D2E5C85D9}" type="datetimeFigureOut">
              <a:rPr lang="fr-FR" smtClean="0"/>
              <a:t>19/10/2024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378554042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715753-1D83-4A51-A80F-473D2E5C85D9}" type="datetimeFigureOut">
              <a:rPr lang="fr-FR" smtClean="0"/>
              <a:t>19/10/2024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135317112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715753-1D83-4A51-A80F-473D2E5C85D9}" type="datetimeFigureOut">
              <a:rPr lang="fr-FR" smtClean="0"/>
              <a:t>19/10/2024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187782717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F0715753-1D83-4A51-A80F-473D2E5C85D9}" type="datetimeFigureOut">
              <a:rPr lang="fr-FR" smtClean="0"/>
              <a:t>19/10/2024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350959565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0715753-1D83-4A51-A80F-473D2E5C85D9}" type="datetimeFigureOut">
              <a:rPr lang="fr-FR" smtClean="0"/>
              <a:t>19/10/2024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343664265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F0715753-1D83-4A51-A80F-473D2E5C85D9}" type="datetimeFigureOut">
              <a:rPr lang="fr-FR" smtClean="0"/>
              <a:t>19/10/2024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115658659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0715753-1D83-4A51-A80F-473D2E5C85D9}" type="datetimeFigureOut">
              <a:rPr lang="fr-FR" smtClean="0"/>
              <a:t>19/10/2024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F4912B-F9F2-414D-8198-B7BF97CD6122}" type="slidenum">
              <a:rPr lang="fr-FR" smtClean="0"/>
              <a:t>‹N°›</a:t>
            </a:fld>
            <a:endParaRPr lang="fr-FR"/>
          </a:p>
        </p:txBody>
      </p:sp>
    </p:spTree>
    <p:extLst>
      <p:ext uri="{BB962C8B-B14F-4D97-AF65-F5344CB8AC3E}">
        <p14:creationId xmlns:p14="http://schemas.microsoft.com/office/powerpoint/2010/main" val="160089802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0715753-1D83-4A51-A80F-473D2E5C85D9}" type="datetimeFigureOut">
              <a:rPr lang="fr-FR" smtClean="0"/>
              <a:t>19/10/2024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9F4912B-F9F2-414D-8198-B7BF97CD6122}" type="slidenum">
              <a:rPr lang="fr-FR" smtClean="0"/>
              <a:t>‹N°›</a:t>
            </a:fld>
            <a:endParaRPr lang="fr-FR"/>
          </a:p>
        </p:txBody>
      </p:sp>
    </p:spTree>
    <p:extLst>
      <p:ext uri="{BB962C8B-B14F-4D97-AF65-F5344CB8AC3E}">
        <p14:creationId xmlns:p14="http://schemas.microsoft.com/office/powerpoint/2010/main" val="25038796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83041-AB54-6EEE-A77E-EE4B790BD8DE}"/>
              </a:ext>
            </a:extLst>
          </p:cNvPr>
          <p:cNvSpPr>
            <a:spLocks noGrp="1"/>
          </p:cNvSpPr>
          <p:nvPr>
            <p:ph type="ctrTitle"/>
          </p:nvPr>
        </p:nvSpPr>
        <p:spPr>
          <a:xfrm>
            <a:off x="1154954" y="1447800"/>
            <a:ext cx="10521933" cy="3329581"/>
          </a:xfrm>
        </p:spPr>
        <p:txBody>
          <a:bodyPr/>
          <a:lstStyle/>
          <a:p>
            <a:pPr algn="ctr"/>
            <a:r>
              <a:rPr lang="fr-FR" sz="4000" b="1" kern="100" dirty="0">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rPr>
              <a:t>La figure du prêtre </a:t>
            </a:r>
            <a:r>
              <a:rPr lang="fr-FR" sz="4000" b="1" kern="100" dirty="0" err="1">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rPr>
              <a:t>pédocriminel</a:t>
            </a:r>
            <a:r>
              <a:rPr lang="fr-FR" sz="4000" b="1" kern="100" dirty="0">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rPr>
              <a:t> </a:t>
            </a:r>
            <a:br>
              <a:rPr lang="fr-FR" sz="4000" b="1" kern="100" dirty="0">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rPr>
            </a:br>
            <a:r>
              <a:rPr lang="fr-FR" sz="4000" b="1" kern="100" dirty="0">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rPr>
              <a:t>et le traitement du viol </a:t>
            </a:r>
            <a:br>
              <a:rPr lang="fr-FR" sz="4000" b="1" kern="100" dirty="0">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rPr>
            </a:br>
            <a:r>
              <a:rPr lang="fr-FR" sz="4000" b="1" kern="100" dirty="0">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rPr>
              <a:t>dans </a:t>
            </a:r>
            <a:r>
              <a:rPr lang="fr-FR" sz="4000" b="1" i="1" kern="100" dirty="0">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rPr>
              <a:t>Kiss of the Fur Queen de Tomson Highway</a:t>
            </a:r>
            <a:br>
              <a:rPr lang="fr-FR"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br>
            <a:endParaRPr lang="fr-FR" dirty="0"/>
          </a:p>
        </p:txBody>
      </p:sp>
      <p:sp>
        <p:nvSpPr>
          <p:cNvPr id="3" name="Sous-titre 2">
            <a:extLst>
              <a:ext uri="{FF2B5EF4-FFF2-40B4-BE49-F238E27FC236}">
                <a16:creationId xmlns:a16="http://schemas.microsoft.com/office/drawing/2014/main" id="{B923E27D-4A8F-01D7-D255-3D85755AA664}"/>
              </a:ext>
            </a:extLst>
          </p:cNvPr>
          <p:cNvSpPr>
            <a:spLocks noGrp="1"/>
          </p:cNvSpPr>
          <p:nvPr>
            <p:ph type="subTitle" idx="1"/>
          </p:nvPr>
        </p:nvSpPr>
        <p:spPr>
          <a:xfrm>
            <a:off x="9174242" y="4346671"/>
            <a:ext cx="2502645" cy="861420"/>
          </a:xfrm>
        </p:spPr>
        <p:txBody>
          <a:bodyPr/>
          <a:lstStyle/>
          <a:p>
            <a:r>
              <a:rPr lang="fr-FR" dirty="0"/>
              <a:t>Franck </a:t>
            </a:r>
            <a:r>
              <a:rPr lang="fr-FR" dirty="0" err="1"/>
              <a:t>miroux</a:t>
            </a:r>
            <a:endParaRPr lang="fr-FR" dirty="0"/>
          </a:p>
          <a:p>
            <a:endParaRPr lang="fr-FR" dirty="0"/>
          </a:p>
        </p:txBody>
      </p:sp>
    </p:spTree>
    <p:extLst>
      <p:ext uri="{BB962C8B-B14F-4D97-AF65-F5344CB8AC3E}">
        <p14:creationId xmlns:p14="http://schemas.microsoft.com/office/powerpoint/2010/main" val="179020031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14C5FF-D0E6-91D9-FF57-1E3C9AD1AF93}"/>
              </a:ext>
            </a:extLst>
          </p:cNvPr>
          <p:cNvSpPr>
            <a:spLocks noGrp="1"/>
          </p:cNvSpPr>
          <p:nvPr>
            <p:ph sz="half" idx="1"/>
          </p:nvPr>
        </p:nvSpPr>
        <p:spPr>
          <a:xfrm>
            <a:off x="91440" y="374905"/>
            <a:ext cx="5408211" cy="5881434"/>
          </a:xfrm>
        </p:spPr>
        <p:txBody>
          <a:bodyPr>
            <a:normAutofit lnSpcReduction="10000"/>
          </a:bodyPr>
          <a:lstStyle/>
          <a:p>
            <a:pPr marL="0" indent="0" algn="just">
              <a:buNone/>
            </a:pPr>
            <a:r>
              <a:rPr lang="en-US" dirty="0"/>
              <a:t>When Gabriel opened his eyes, ever so slightly, the face of the principal loomed inches from his own. The man was wheezing, his breath emitting, at regular intervals, spouts of hot air that made Gabriel think of </a:t>
            </a:r>
            <a:r>
              <a:rPr lang="en-US" dirty="0">
                <a:solidFill>
                  <a:schemeClr val="accent3">
                    <a:lumMod val="40000"/>
                    <a:lumOff val="60000"/>
                  </a:schemeClr>
                </a:solidFill>
              </a:rPr>
              <a:t>raw meat hung to age </a:t>
            </a:r>
            <a:r>
              <a:rPr lang="en-US" dirty="0"/>
              <a:t>but forgotten. The priest’s left arm held him gently by his right, his right arm buried under Gabriel’s bedspread, </a:t>
            </a:r>
            <a:r>
              <a:rPr lang="en-US" dirty="0">
                <a:solidFill>
                  <a:schemeClr val="accent3">
                    <a:lumMod val="40000"/>
                    <a:lumOff val="60000"/>
                  </a:schemeClr>
                </a:solidFill>
              </a:rPr>
              <a:t>under his blanket, under his sheet, under his </a:t>
            </a:r>
            <a:r>
              <a:rPr lang="en-US" dirty="0" err="1">
                <a:solidFill>
                  <a:schemeClr val="accent3">
                    <a:lumMod val="40000"/>
                    <a:lumOff val="60000"/>
                  </a:schemeClr>
                </a:solidFill>
              </a:rPr>
              <a:t>pyjama</a:t>
            </a:r>
            <a:r>
              <a:rPr lang="en-US" dirty="0">
                <a:solidFill>
                  <a:schemeClr val="accent3">
                    <a:lumMod val="40000"/>
                    <a:lumOff val="60000"/>
                  </a:schemeClr>
                </a:solidFill>
              </a:rPr>
              <a:t> bottoms</a:t>
            </a:r>
            <a:r>
              <a:rPr lang="en-US" dirty="0"/>
              <a:t>. And the hand was jumping up, reaching for him, pulling him back down, jumping up, reaching for him, pulling him back down. He didn’t dare open his eyes fully for fear the priest would get angry; </a:t>
            </a:r>
            <a:r>
              <a:rPr lang="en-US" dirty="0">
                <a:solidFill>
                  <a:schemeClr val="accent3">
                    <a:lumMod val="40000"/>
                    <a:lumOff val="60000"/>
                  </a:schemeClr>
                </a:solidFill>
              </a:rPr>
              <a:t>he simply assumed, after a few seconds of confusion, that this was what happened at schools, merely another reason why he had been brought here, that this was the right of holy men</a:t>
            </a:r>
            <a:r>
              <a:rPr lang="en-US" dirty="0"/>
              <a:t>. (KFQ : 77-78)</a:t>
            </a:r>
            <a:endParaRPr lang="fr-FR" dirty="0"/>
          </a:p>
        </p:txBody>
      </p:sp>
      <p:sp>
        <p:nvSpPr>
          <p:cNvPr id="4" name="Espace réservé du contenu 3">
            <a:extLst>
              <a:ext uri="{FF2B5EF4-FFF2-40B4-BE49-F238E27FC236}">
                <a16:creationId xmlns:a16="http://schemas.microsoft.com/office/drawing/2014/main" id="{4F72CB2F-6675-625A-4851-0B966C607BAB}"/>
              </a:ext>
            </a:extLst>
          </p:cNvPr>
          <p:cNvSpPr>
            <a:spLocks noGrp="1"/>
          </p:cNvSpPr>
          <p:nvPr>
            <p:ph sz="half" idx="2"/>
          </p:nvPr>
        </p:nvSpPr>
        <p:spPr>
          <a:xfrm>
            <a:off x="5654493" y="448056"/>
            <a:ext cx="5720643" cy="5808281"/>
          </a:xfrm>
        </p:spPr>
        <p:txBody>
          <a:bodyPr>
            <a:normAutofit lnSpcReduction="10000"/>
          </a:bodyPr>
          <a:lstStyle/>
          <a:p>
            <a:pPr marL="0" indent="0" algn="just">
              <a:buNone/>
            </a:pPr>
            <a:r>
              <a:rPr lang="fr-FR" dirty="0"/>
              <a:t>Lorsque Gabriel ouvrit les yeux, un tout petit peu, le visage du principal surgit à quelques pouces du sien. Sa respiration rauque émettait, à intervalles réguliers, des bouffées d’air chaud qui évoquaient à Gabriel </a:t>
            </a:r>
            <a:r>
              <a:rPr lang="fr-FR" dirty="0">
                <a:solidFill>
                  <a:schemeClr val="accent3">
                    <a:lumMod val="40000"/>
                    <a:lumOff val="60000"/>
                  </a:schemeClr>
                </a:solidFill>
              </a:rPr>
              <a:t>de la viande crue qu’on aurait suspendue pour la faire vieillir</a:t>
            </a:r>
            <a:r>
              <a:rPr lang="fr-FR" dirty="0"/>
              <a:t> et qu’on aurait oubliée. Le bras gauche du prêtre le tenait doucement par son bras droit et le bras droit était en-dessous du couvre-lit de Gabriel, </a:t>
            </a:r>
            <a:r>
              <a:rPr lang="fr-FR" dirty="0">
                <a:solidFill>
                  <a:schemeClr val="accent3">
                    <a:lumMod val="40000"/>
                    <a:lumOff val="60000"/>
                  </a:schemeClr>
                </a:solidFill>
              </a:rPr>
              <a:t>en-dessous de sa couverture, en-dessous de son drap, dans son pantalon de pyjama.</a:t>
            </a:r>
            <a:r>
              <a:rPr lang="fr-FR" dirty="0"/>
              <a:t> Et la main sauta pour l’atteindre, le tira vers le bas, sauta pour l’atteindre, le tira vers le bas, sauta pour l’atteindre, le tira vers le bas. Il n’osait pas ouvrir grand les yeux de peur que le prêtre ne se fâche ; </a:t>
            </a:r>
            <a:r>
              <a:rPr lang="fr-FR" dirty="0">
                <a:solidFill>
                  <a:schemeClr val="accent3">
                    <a:lumMod val="40000"/>
                    <a:lumOff val="60000"/>
                  </a:schemeClr>
                </a:solidFill>
              </a:rPr>
              <a:t>il imagina seulement, après quelques secondes de confusion, que c’était ce qui se passait dans les écoles, que c’était seulement une autre raison pour laquelle on l’avait amené ici, que c’était tout simplement un droit qu’avaient les saints hommes.</a:t>
            </a:r>
          </a:p>
        </p:txBody>
      </p:sp>
    </p:spTree>
    <p:extLst>
      <p:ext uri="{BB962C8B-B14F-4D97-AF65-F5344CB8AC3E}">
        <p14:creationId xmlns:p14="http://schemas.microsoft.com/office/powerpoint/2010/main" val="94869889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14C5FF-D0E6-91D9-FF57-1E3C9AD1AF93}"/>
              </a:ext>
            </a:extLst>
          </p:cNvPr>
          <p:cNvSpPr>
            <a:spLocks noGrp="1"/>
          </p:cNvSpPr>
          <p:nvPr>
            <p:ph sz="half" idx="1"/>
          </p:nvPr>
        </p:nvSpPr>
        <p:spPr>
          <a:xfrm>
            <a:off x="158496" y="374905"/>
            <a:ext cx="5341155" cy="5881434"/>
          </a:xfrm>
        </p:spPr>
        <p:txBody>
          <a:bodyPr>
            <a:normAutofit fontScale="25000" lnSpcReduction="20000"/>
          </a:bodyPr>
          <a:lstStyle/>
          <a:p>
            <a:pPr marL="0" indent="0" algn="just">
              <a:buNone/>
            </a:pPr>
            <a:r>
              <a:rPr lang="en-US" sz="6000" dirty="0"/>
              <a:t>With great reluctance, he slid out of bed, flinched from the cold and slipped into the night. His pale blue </a:t>
            </a:r>
            <a:r>
              <a:rPr lang="en-US" sz="6000" dirty="0" err="1"/>
              <a:t>pyjamas</a:t>
            </a:r>
            <a:r>
              <a:rPr lang="en-US" sz="6000" dirty="0"/>
              <a:t> glimmering, the little ghost, all vapour and mist, floated through the eerie light, down one aisle and up another.</a:t>
            </a:r>
          </a:p>
          <a:p>
            <a:pPr marL="0" indent="0" algn="just">
              <a:buNone/>
            </a:pPr>
            <a:r>
              <a:rPr lang="en-US" sz="6000" dirty="0"/>
              <a:t>But Gabriel was not alone. </a:t>
            </a:r>
            <a:r>
              <a:rPr lang="en-US" sz="6000" dirty="0">
                <a:solidFill>
                  <a:schemeClr val="accent3">
                    <a:lumMod val="40000"/>
                    <a:lumOff val="60000"/>
                  </a:schemeClr>
                </a:solidFill>
              </a:rPr>
              <a:t>A dark, hulking figure </a:t>
            </a:r>
            <a:r>
              <a:rPr lang="en-US" sz="6000" dirty="0"/>
              <a:t>hovered over him, </a:t>
            </a:r>
            <a:r>
              <a:rPr lang="en-US" sz="6000" dirty="0">
                <a:solidFill>
                  <a:schemeClr val="accent3">
                    <a:lumMod val="40000"/>
                    <a:lumOff val="60000"/>
                  </a:schemeClr>
                </a:solidFill>
              </a:rPr>
              <a:t>like a crow</a:t>
            </a:r>
            <a:r>
              <a:rPr lang="en-US" sz="6000" dirty="0"/>
              <a:t>. </a:t>
            </a:r>
            <a:r>
              <a:rPr lang="en-US" sz="6000" dirty="0">
                <a:solidFill>
                  <a:schemeClr val="accent3">
                    <a:lumMod val="40000"/>
                    <a:lumOff val="60000"/>
                  </a:schemeClr>
                </a:solidFill>
              </a:rPr>
              <a:t>Visible only in silhouette</a:t>
            </a:r>
            <a:r>
              <a:rPr lang="en-US" sz="6000" dirty="0"/>
              <a:t>, for all Jeremiah knew it might have been a </a:t>
            </a:r>
            <a:r>
              <a:rPr lang="en-US" sz="6000" dirty="0">
                <a:solidFill>
                  <a:schemeClr val="accent3">
                    <a:lumMod val="40000"/>
                    <a:lumOff val="60000"/>
                  </a:schemeClr>
                </a:solidFill>
              </a:rPr>
              <a:t>bear</a:t>
            </a:r>
            <a:r>
              <a:rPr lang="en-US" sz="6000" dirty="0"/>
              <a:t> devouring a honey-comb, or the </a:t>
            </a:r>
            <a:r>
              <a:rPr lang="en-US" sz="6000" dirty="0">
                <a:solidFill>
                  <a:schemeClr val="accent3">
                    <a:lumMod val="40000"/>
                    <a:lumOff val="60000"/>
                  </a:schemeClr>
                </a:solidFill>
              </a:rPr>
              <a:t>Weetigo</a:t>
            </a:r>
            <a:r>
              <a:rPr lang="en-US" sz="6000" dirty="0"/>
              <a:t> </a:t>
            </a:r>
            <a:r>
              <a:rPr lang="en-US" sz="6000" dirty="0">
                <a:solidFill>
                  <a:schemeClr val="accent3">
                    <a:lumMod val="40000"/>
                    <a:lumOff val="60000"/>
                  </a:schemeClr>
                </a:solidFill>
              </a:rPr>
              <a:t>feasting on human flesh</a:t>
            </a:r>
            <a:r>
              <a:rPr lang="en-US" sz="6000" dirty="0"/>
              <a:t>.</a:t>
            </a:r>
          </a:p>
          <a:p>
            <a:pPr marL="0" indent="0" algn="just">
              <a:buNone/>
            </a:pPr>
            <a:r>
              <a:rPr lang="en-US" sz="6000" dirty="0"/>
              <a:t>As he stood half-asleep, he thought he could hear the smacking of lips, mastication. Thinking he might still be tucked in his bed dreaming, he blinked, opened his eyes as wide as they would go. </a:t>
            </a:r>
            <a:r>
              <a:rPr lang="en-US" sz="6000" dirty="0">
                <a:solidFill>
                  <a:schemeClr val="accent3">
                    <a:lumMod val="40000"/>
                    <a:lumOff val="60000"/>
                  </a:schemeClr>
                </a:solidFill>
              </a:rPr>
              <a:t>He wanted — needed — to see more clearly.</a:t>
            </a:r>
          </a:p>
          <a:p>
            <a:pPr marL="0" indent="0" algn="just">
              <a:buNone/>
            </a:pPr>
            <a:r>
              <a:rPr lang="en-US" sz="6000" dirty="0"/>
              <a:t>The bedspread was pulsating, rippling from the </a:t>
            </a:r>
            <a:r>
              <a:rPr lang="en-US" sz="6000" dirty="0" err="1"/>
              <a:t>centre</a:t>
            </a:r>
            <a:r>
              <a:rPr lang="en-US" sz="6000" dirty="0"/>
              <a:t>. No, Jeremiah wailed to himself, please. Not </a:t>
            </a:r>
            <a:r>
              <a:rPr lang="en-US" sz="6000" dirty="0">
                <a:solidFill>
                  <a:schemeClr val="accent3">
                    <a:lumMod val="40000"/>
                    <a:lumOff val="60000"/>
                  </a:schemeClr>
                </a:solidFill>
              </a:rPr>
              <a:t>him</a:t>
            </a:r>
            <a:r>
              <a:rPr lang="en-US" sz="6000" dirty="0"/>
              <a:t> again. He took two soundless steps forward, craned his neck.</a:t>
            </a:r>
          </a:p>
          <a:p>
            <a:pPr marL="0" indent="0" algn="just">
              <a:buNone/>
            </a:pPr>
            <a:r>
              <a:rPr lang="en-US" sz="6000" dirty="0"/>
              <a:t>When the </a:t>
            </a:r>
            <a:r>
              <a:rPr lang="en-US" sz="6000" dirty="0">
                <a:solidFill>
                  <a:schemeClr val="accent3">
                    <a:lumMod val="40000"/>
                    <a:lumOff val="60000"/>
                  </a:schemeClr>
                </a:solidFill>
              </a:rPr>
              <a:t>beast</a:t>
            </a:r>
            <a:r>
              <a:rPr lang="en-US" sz="6000" dirty="0"/>
              <a:t> reared its head, it came face to face, not four feet away, with that of Jeremiah Okimasis. The whites of the beast’s eyes grew large, blinked once. Jeremiah stared. It was </a:t>
            </a:r>
            <a:r>
              <a:rPr lang="en-US" sz="6000" dirty="0">
                <a:solidFill>
                  <a:schemeClr val="accent3">
                    <a:lumMod val="40000"/>
                    <a:lumOff val="60000"/>
                  </a:schemeClr>
                </a:solidFill>
              </a:rPr>
              <a:t>him</a:t>
            </a:r>
            <a:r>
              <a:rPr lang="en-US" sz="6000" dirty="0"/>
              <a:t>. Again.</a:t>
            </a:r>
          </a:p>
          <a:p>
            <a:pPr marL="0" indent="0" algn="just">
              <a:buNone/>
            </a:pPr>
            <a:r>
              <a:rPr lang="en-US" sz="6000" dirty="0"/>
              <a:t>Jeremiah opened his mouth and moved his tongue, but his throat went dry. No sound came except a ringing in his ears. </a:t>
            </a:r>
            <a:r>
              <a:rPr lang="en-US" sz="6000" dirty="0">
                <a:solidFill>
                  <a:schemeClr val="accent3">
                    <a:lumMod val="40000"/>
                    <a:lumOff val="60000"/>
                  </a:schemeClr>
                </a:solidFill>
              </a:rPr>
              <a:t>Had this really happened before? Or had it not?</a:t>
            </a:r>
            <a:r>
              <a:rPr lang="en-US" sz="6000" dirty="0"/>
              <a:t> But some chamber deep inside his mind slammed permanently shut. </a:t>
            </a:r>
            <a:r>
              <a:rPr lang="en-US" sz="6000" dirty="0">
                <a:solidFill>
                  <a:schemeClr val="accent3">
                    <a:lumMod val="40000"/>
                    <a:lumOff val="60000"/>
                  </a:schemeClr>
                </a:solidFill>
              </a:rPr>
              <a:t>It had happened to nobody. He had not seen what he was seeing</a:t>
            </a:r>
            <a:r>
              <a:rPr lang="en-US" sz="6000" dirty="0"/>
              <a:t>. (KFQ : 79-80)</a:t>
            </a:r>
          </a:p>
          <a:p>
            <a:pPr algn="just"/>
            <a:endParaRPr lang="fr-FR" dirty="0"/>
          </a:p>
        </p:txBody>
      </p:sp>
      <p:sp>
        <p:nvSpPr>
          <p:cNvPr id="4" name="Espace réservé du contenu 3">
            <a:extLst>
              <a:ext uri="{FF2B5EF4-FFF2-40B4-BE49-F238E27FC236}">
                <a16:creationId xmlns:a16="http://schemas.microsoft.com/office/drawing/2014/main" id="{4F72CB2F-6675-625A-4851-0B966C607BAB}"/>
              </a:ext>
            </a:extLst>
          </p:cNvPr>
          <p:cNvSpPr>
            <a:spLocks noGrp="1"/>
          </p:cNvSpPr>
          <p:nvPr>
            <p:ph sz="half" idx="2"/>
          </p:nvPr>
        </p:nvSpPr>
        <p:spPr>
          <a:xfrm>
            <a:off x="5691069" y="118872"/>
            <a:ext cx="6342435" cy="5808281"/>
          </a:xfrm>
        </p:spPr>
        <p:txBody>
          <a:bodyPr>
            <a:noAutofit/>
          </a:bodyPr>
          <a:lstStyle/>
          <a:p>
            <a:pPr marL="0" indent="0" algn="just">
              <a:buNone/>
            </a:pPr>
            <a:r>
              <a:rPr lang="fr-FR" sz="1500" dirty="0"/>
              <a:t>À contrecœur, il se glissa du lit ; le froid le fit tressaillir. Il entra dans la nuit, son pyjama bleu pâle à peine visible, comme un petit fantôme de vapeur et de brume flottant dans la pénombre inquiétante, d’allée en allée.</a:t>
            </a:r>
          </a:p>
          <a:p>
            <a:pPr marL="0" indent="0" algn="just">
              <a:buNone/>
            </a:pPr>
            <a:r>
              <a:rPr lang="fr-FR" sz="1500" dirty="0"/>
              <a:t>Mais Gabriel n’était pas seul. Une </a:t>
            </a:r>
            <a:r>
              <a:rPr lang="fr-FR" sz="1500" dirty="0">
                <a:solidFill>
                  <a:schemeClr val="accent3">
                    <a:lumMod val="40000"/>
                    <a:lumOff val="60000"/>
                  </a:schemeClr>
                </a:solidFill>
              </a:rPr>
              <a:t>forme sombre, lourde</a:t>
            </a:r>
            <a:r>
              <a:rPr lang="fr-FR" sz="1500" dirty="0"/>
              <a:t>, planait au-dessus de lui </a:t>
            </a:r>
            <a:r>
              <a:rPr lang="fr-FR" sz="1500" dirty="0">
                <a:solidFill>
                  <a:schemeClr val="accent3">
                    <a:lumMod val="40000"/>
                    <a:lumOff val="60000"/>
                  </a:schemeClr>
                </a:solidFill>
              </a:rPr>
              <a:t>comme une corneille</a:t>
            </a:r>
            <a:r>
              <a:rPr lang="fr-FR" sz="1500" dirty="0"/>
              <a:t>. Jeremiah n’en voyait </a:t>
            </a:r>
            <a:r>
              <a:rPr lang="fr-FR" sz="1500" dirty="0">
                <a:solidFill>
                  <a:schemeClr val="accent3">
                    <a:lumMod val="40000"/>
                    <a:lumOff val="60000"/>
                  </a:schemeClr>
                </a:solidFill>
              </a:rPr>
              <a:t>que la silhouette</a:t>
            </a:r>
            <a:r>
              <a:rPr lang="fr-FR" sz="1500" dirty="0"/>
              <a:t>, qui aurait pu être celle d’un </a:t>
            </a:r>
            <a:r>
              <a:rPr lang="fr-FR" sz="1500" dirty="0">
                <a:solidFill>
                  <a:schemeClr val="accent3">
                    <a:lumMod val="40000"/>
                    <a:lumOff val="60000"/>
                  </a:schemeClr>
                </a:solidFill>
              </a:rPr>
              <a:t>ours</a:t>
            </a:r>
            <a:r>
              <a:rPr lang="fr-FR" sz="1500" dirty="0"/>
              <a:t> dévorant une ruche ou du </a:t>
            </a:r>
            <a:r>
              <a:rPr lang="fr-FR" sz="1500" dirty="0">
                <a:solidFill>
                  <a:schemeClr val="accent3">
                    <a:lumMod val="40000"/>
                    <a:lumOff val="60000"/>
                  </a:schemeClr>
                </a:solidFill>
              </a:rPr>
              <a:t>Wendigo</a:t>
            </a:r>
            <a:r>
              <a:rPr lang="fr-FR" sz="1500" dirty="0"/>
              <a:t> </a:t>
            </a:r>
            <a:r>
              <a:rPr lang="fr-FR" sz="1500" dirty="0">
                <a:solidFill>
                  <a:schemeClr val="accent3">
                    <a:lumMod val="40000"/>
                    <a:lumOff val="60000"/>
                  </a:schemeClr>
                </a:solidFill>
              </a:rPr>
              <a:t>engloutissant de la chair humaine</a:t>
            </a:r>
            <a:r>
              <a:rPr lang="fr-FR" sz="1500" dirty="0"/>
              <a:t>.</a:t>
            </a:r>
          </a:p>
          <a:p>
            <a:pPr marL="0" indent="0" algn="just">
              <a:buNone/>
            </a:pPr>
            <a:r>
              <a:rPr lang="fr-FR" sz="1500" dirty="0"/>
              <a:t>Debout, à moitié endormi, Jeremiah crut l’entendre se lécher les babines, un bruit de mastication. Il se demandait s’il était encore au lit, s’il rêvait. Il cligna des yeux, les ouvrit aussi grand que possible</a:t>
            </a:r>
            <a:r>
              <a:rPr lang="fr-FR" sz="1500" dirty="0">
                <a:solidFill>
                  <a:schemeClr val="accent3">
                    <a:lumMod val="40000"/>
                    <a:lumOff val="60000"/>
                  </a:schemeClr>
                </a:solidFill>
              </a:rPr>
              <a:t>. Il voulait voir plus clairement ; il en éprouvait le besoin</a:t>
            </a:r>
            <a:r>
              <a:rPr lang="fr-FR" sz="1500" dirty="0"/>
              <a:t>.</a:t>
            </a:r>
          </a:p>
          <a:p>
            <a:pPr marL="0" indent="0" algn="just">
              <a:buNone/>
            </a:pPr>
            <a:r>
              <a:rPr lang="fr-FR" sz="1500" dirty="0"/>
              <a:t>Le couvre-lit vibrait à partir du centre. Non, hurla Jeremiah intérieurement, de grâce. Pas </a:t>
            </a:r>
            <a:r>
              <a:rPr lang="fr-FR" sz="1500" dirty="0">
                <a:solidFill>
                  <a:schemeClr val="accent3">
                    <a:lumMod val="40000"/>
                    <a:lumOff val="60000"/>
                  </a:schemeClr>
                </a:solidFill>
              </a:rPr>
              <a:t>lui</a:t>
            </a:r>
            <a:r>
              <a:rPr lang="fr-FR" sz="1500" dirty="0"/>
              <a:t> encore. Il fit deux pas en avant sans faire de bruit, s’étira pour mieux voir.</a:t>
            </a:r>
          </a:p>
          <a:p>
            <a:pPr marL="0" indent="0" algn="just">
              <a:buNone/>
            </a:pPr>
            <a:r>
              <a:rPr lang="fr-FR" sz="1500" dirty="0"/>
              <a:t>Lorsque la </a:t>
            </a:r>
            <a:r>
              <a:rPr lang="fr-FR" sz="1500" dirty="0">
                <a:solidFill>
                  <a:schemeClr val="accent3">
                    <a:lumMod val="40000"/>
                    <a:lumOff val="60000"/>
                  </a:schemeClr>
                </a:solidFill>
              </a:rPr>
              <a:t>bête</a:t>
            </a:r>
            <a:r>
              <a:rPr lang="fr-FR" sz="1500" dirty="0"/>
              <a:t> leva la tête, elle rencontra, à une distance d’à peine quatre pieds, le regard de Jeremiah Okimasis. Les blancs des yeux de la bête grossirent, clignèrent une fois. Jeremiah la dévisagea. C’était bien </a:t>
            </a:r>
            <a:r>
              <a:rPr lang="fr-FR" sz="1500" dirty="0">
                <a:solidFill>
                  <a:schemeClr val="accent3">
                    <a:lumMod val="40000"/>
                    <a:lumOff val="60000"/>
                  </a:schemeClr>
                </a:solidFill>
              </a:rPr>
              <a:t>lui</a:t>
            </a:r>
            <a:r>
              <a:rPr lang="fr-FR" sz="1500" dirty="0"/>
              <a:t>. Encore une fois.</a:t>
            </a:r>
          </a:p>
          <a:p>
            <a:pPr marL="0" indent="0" algn="just">
              <a:buNone/>
            </a:pPr>
            <a:r>
              <a:rPr lang="fr-FR" sz="1500" dirty="0"/>
              <a:t>Jeremiah ouvrit la bouche, bougea la langue, mais sa gorge était desséchée. Aucun son ne sortit, mais il entendit un bourdonnement dans ses oreilles. </a:t>
            </a:r>
            <a:r>
              <a:rPr lang="fr-FR" sz="1500" dirty="0">
                <a:solidFill>
                  <a:schemeClr val="accent3">
                    <a:lumMod val="40000"/>
                    <a:lumOff val="60000"/>
                  </a:schemeClr>
                </a:solidFill>
              </a:rPr>
              <a:t>Cela s’était-il réellement déjà produit ? Ou non ? </a:t>
            </a:r>
            <a:r>
              <a:rPr lang="fr-FR" sz="1500" dirty="0"/>
              <a:t>Une porte quelque part dans son esprit se ferma violemment, définitivement. </a:t>
            </a:r>
            <a:r>
              <a:rPr lang="fr-FR" sz="1500" dirty="0">
                <a:solidFill>
                  <a:schemeClr val="accent3">
                    <a:lumMod val="40000"/>
                    <a:lumOff val="60000"/>
                  </a:schemeClr>
                </a:solidFill>
              </a:rPr>
              <a:t>Cela n’était jamais arrivé à personne. Il n’avait pas vu ce qu’il était en train de voir</a:t>
            </a:r>
            <a:r>
              <a:rPr lang="fr-FR" sz="1500" dirty="0"/>
              <a:t>.</a:t>
            </a:r>
          </a:p>
        </p:txBody>
      </p:sp>
    </p:spTree>
    <p:extLst>
      <p:ext uri="{BB962C8B-B14F-4D97-AF65-F5344CB8AC3E}">
        <p14:creationId xmlns:p14="http://schemas.microsoft.com/office/powerpoint/2010/main" val="346117504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dessin, illustration, peinture, croquis&#10;&#10;Description générée automatiquement">
            <a:extLst>
              <a:ext uri="{FF2B5EF4-FFF2-40B4-BE49-F238E27FC236}">
                <a16:creationId xmlns:a16="http://schemas.microsoft.com/office/drawing/2014/main" id="{D661A383-1D7E-37DB-7E65-110DB5A97E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521" y="180917"/>
            <a:ext cx="3069823" cy="5900975"/>
          </a:xfrm>
        </p:spPr>
      </p:pic>
      <p:sp>
        <p:nvSpPr>
          <p:cNvPr id="6" name="ZoneTexte 5">
            <a:extLst>
              <a:ext uri="{FF2B5EF4-FFF2-40B4-BE49-F238E27FC236}">
                <a16:creationId xmlns:a16="http://schemas.microsoft.com/office/drawing/2014/main" id="{4C9B1621-9371-9603-9C0A-4A3A5869863E}"/>
              </a:ext>
            </a:extLst>
          </p:cNvPr>
          <p:cNvSpPr txBox="1"/>
          <p:nvPr/>
        </p:nvSpPr>
        <p:spPr>
          <a:xfrm>
            <a:off x="304800" y="6160654"/>
            <a:ext cx="3962400" cy="369332"/>
          </a:xfrm>
          <a:prstGeom prst="rect">
            <a:avLst/>
          </a:prstGeom>
          <a:noFill/>
        </p:spPr>
        <p:txBody>
          <a:bodyPr wrap="square" rtlCol="0">
            <a:spAutoFit/>
          </a:bodyPr>
          <a:lstStyle/>
          <a:p>
            <a:r>
              <a:rPr lang="fr-FR" dirty="0"/>
              <a:t>Windigo, Norval Morrisseau (1963)</a:t>
            </a:r>
          </a:p>
        </p:txBody>
      </p:sp>
      <p:pic>
        <p:nvPicPr>
          <p:cNvPr id="8" name="Image 7" descr="Une image contenant mammifère, arbre, chat, plein air&#10;&#10;Description générée automatiquement">
            <a:extLst>
              <a:ext uri="{FF2B5EF4-FFF2-40B4-BE49-F238E27FC236}">
                <a16:creationId xmlns:a16="http://schemas.microsoft.com/office/drawing/2014/main" id="{D24D401D-95F0-AC30-257E-6293CD211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86784"/>
            <a:ext cx="3978991" cy="3978991"/>
          </a:xfrm>
          <a:prstGeom prst="rect">
            <a:avLst/>
          </a:prstGeom>
        </p:spPr>
      </p:pic>
      <p:sp>
        <p:nvSpPr>
          <p:cNvPr id="11" name="ZoneTexte 10">
            <a:extLst>
              <a:ext uri="{FF2B5EF4-FFF2-40B4-BE49-F238E27FC236}">
                <a16:creationId xmlns:a16="http://schemas.microsoft.com/office/drawing/2014/main" id="{F2D5863F-5493-A0F1-2D97-ADA33690ED6F}"/>
              </a:ext>
            </a:extLst>
          </p:cNvPr>
          <p:cNvSpPr txBox="1"/>
          <p:nvPr/>
        </p:nvSpPr>
        <p:spPr>
          <a:xfrm>
            <a:off x="5574144" y="6160654"/>
            <a:ext cx="5106047" cy="369332"/>
          </a:xfrm>
          <a:prstGeom prst="rect">
            <a:avLst/>
          </a:prstGeom>
          <a:noFill/>
        </p:spPr>
        <p:txBody>
          <a:bodyPr wrap="square" rtlCol="0">
            <a:spAutoFit/>
          </a:bodyPr>
          <a:lstStyle/>
          <a:p>
            <a:r>
              <a:rPr lang="fr-FR" dirty="0"/>
              <a:t>Weesageechak/ Wisakedjak/ </a:t>
            </a:r>
            <a:r>
              <a:rPr lang="fr-FR" b="0" i="0" dirty="0" err="1">
                <a:effectLst/>
                <a:latin typeface="Arial" panose="020B0604020202020204" pitchFamily="34" charset="0"/>
              </a:rPr>
              <a:t>Wīsāhkīcahk</a:t>
            </a:r>
            <a:endParaRPr lang="fr-FR" dirty="0"/>
          </a:p>
        </p:txBody>
      </p:sp>
    </p:spTree>
    <p:extLst>
      <p:ext uri="{BB962C8B-B14F-4D97-AF65-F5344CB8AC3E}">
        <p14:creationId xmlns:p14="http://schemas.microsoft.com/office/powerpoint/2010/main" val="290897598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14C5FF-D0E6-91D9-FF57-1E3C9AD1AF93}"/>
              </a:ext>
            </a:extLst>
          </p:cNvPr>
          <p:cNvSpPr>
            <a:spLocks noGrp="1"/>
          </p:cNvSpPr>
          <p:nvPr>
            <p:ph sz="half" idx="1"/>
          </p:nvPr>
        </p:nvSpPr>
        <p:spPr>
          <a:xfrm>
            <a:off x="457200" y="374905"/>
            <a:ext cx="5042451" cy="5881434"/>
          </a:xfrm>
        </p:spPr>
        <p:txBody>
          <a:bodyPr>
            <a:normAutofit fontScale="92500" lnSpcReduction="20000"/>
          </a:bodyPr>
          <a:lstStyle/>
          <a:p>
            <a:pPr marL="0" indent="0" algn="just">
              <a:buNone/>
            </a:pPr>
            <a:r>
              <a:rPr lang="en-US" dirty="0"/>
              <a:t>“Remember Aunt Black-eyed Susan's story,” he asked distractedly, his heart still palpitating from their brush with the Cree-whispering mannequin, “about the weasel’s new fur coat?” A sudden swerve to Cree mythology might disarm such occult phenomena.</a:t>
            </a:r>
          </a:p>
          <a:p>
            <a:pPr marL="0" indent="0" algn="just">
              <a:buNone/>
            </a:pPr>
            <a:r>
              <a:rPr lang="en-US" dirty="0"/>
              <a:t>“You mean where Weesageechak comes down to Earth disguised as a weasel?” […] “And the weasel crawls up the Weetigo’s bumhole?” […]</a:t>
            </a:r>
          </a:p>
          <a:p>
            <a:pPr marL="0" indent="0" algn="just">
              <a:buNone/>
            </a:pPr>
            <a:r>
              <a:rPr lang="en-US" dirty="0"/>
              <a:t>“Yes . . .” Jeremiah, in spite of himself, exploded with jagged laughter. “In order to kill the horrible monster .”</a:t>
            </a:r>
          </a:p>
          <a:p>
            <a:pPr marL="0" indent="0" algn="just">
              <a:buNone/>
            </a:pPr>
            <a:r>
              <a:rPr lang="en-US" dirty="0"/>
              <a:t>“And comes back out with his shit?” laughed Gabriel […]</a:t>
            </a:r>
          </a:p>
          <a:p>
            <a:pPr marL="0" indent="0" algn="just">
              <a:buNone/>
            </a:pPr>
            <a:r>
              <a:rPr lang="en-US" dirty="0"/>
              <a:t>“You know,” said Jeremiah, suddenly philosophical. “You could never get away with a story like that in English.”</a:t>
            </a:r>
          </a:p>
          <a:p>
            <a:pPr marL="0" indent="0" algn="just">
              <a:buNone/>
            </a:pPr>
            <a:r>
              <a:rPr lang="en-US" dirty="0"/>
              <a:t>Gabriel’s voice swooped down to a conspiratorial undertone, “‘Bumhole’ is a mortal sin in English. Father Lafleur told me in confession one time.”</a:t>
            </a:r>
          </a:p>
          <a:p>
            <a:pPr marL="0" indent="0" algn="just">
              <a:buNone/>
            </a:pPr>
            <a:r>
              <a:rPr lang="en-US" dirty="0"/>
              <a:t>“He said the same thing about ‘shit’,” said Jeremiah. (KFQ : 118-119)</a:t>
            </a:r>
          </a:p>
          <a:p>
            <a:pPr algn="just"/>
            <a:endParaRPr lang="fr-FR" dirty="0"/>
          </a:p>
        </p:txBody>
      </p:sp>
      <p:sp>
        <p:nvSpPr>
          <p:cNvPr id="4" name="Espace réservé du contenu 3">
            <a:extLst>
              <a:ext uri="{FF2B5EF4-FFF2-40B4-BE49-F238E27FC236}">
                <a16:creationId xmlns:a16="http://schemas.microsoft.com/office/drawing/2014/main" id="{4F72CB2F-6675-625A-4851-0B966C607BAB}"/>
              </a:ext>
            </a:extLst>
          </p:cNvPr>
          <p:cNvSpPr>
            <a:spLocks noGrp="1"/>
          </p:cNvSpPr>
          <p:nvPr>
            <p:ph sz="half" idx="2"/>
          </p:nvPr>
        </p:nvSpPr>
        <p:spPr>
          <a:xfrm>
            <a:off x="5654493" y="448056"/>
            <a:ext cx="5748075" cy="5808281"/>
          </a:xfrm>
        </p:spPr>
        <p:txBody>
          <a:bodyPr>
            <a:normAutofit fontScale="92500" lnSpcReduction="20000"/>
          </a:bodyPr>
          <a:lstStyle/>
          <a:p>
            <a:pPr marL="0" indent="0" algn="just">
              <a:buNone/>
            </a:pPr>
            <a:r>
              <a:rPr lang="fr-FR" dirty="0"/>
              <a:t>— Tu te rappelles l’histoire de tante Marguerite à l’</a:t>
            </a:r>
            <a:r>
              <a:rPr lang="fr-FR" dirty="0" err="1"/>
              <a:t>oeil</a:t>
            </a:r>
            <a:r>
              <a:rPr lang="fr-FR" dirty="0"/>
              <a:t> noir, demanda-t-il, distrait, son cœur battant toujours aussi fort depuis la rencontre avec le mannequin qui leur avait chuchoté quelque chose en cri. Celle du nouveau manteau de fourrure de la belette ? Évoquer ainsi la mythologie crie réussirait peut-être à conjurer ces phénomènes occultes.</a:t>
            </a:r>
          </a:p>
          <a:p>
            <a:pPr marL="0" indent="0" algn="just">
              <a:buNone/>
            </a:pPr>
            <a:r>
              <a:rPr lang="fr-FR" dirty="0"/>
              <a:t>— Tu veux dire celle où Weesageechak descend sur terre déguisé en belette ? […]. Et où la belette entre dans le trou de cul de Wendigo en rampant ?</a:t>
            </a:r>
          </a:p>
          <a:p>
            <a:pPr marL="0" indent="0" algn="just">
              <a:buNone/>
            </a:pPr>
            <a:r>
              <a:rPr lang="fr-FR" dirty="0"/>
              <a:t>— Oui… Malgré lui, Jeremiah explosa d’un rire hilare: Pour tuer l’horrible monstre.</a:t>
            </a:r>
          </a:p>
          <a:p>
            <a:pPr marL="0" indent="0" algn="just">
              <a:buNone/>
            </a:pPr>
            <a:r>
              <a:rPr lang="fr-FR" dirty="0"/>
              <a:t>— …et revient, sa fourrure blanche recouverte de merde ? rit Gabriel […],</a:t>
            </a:r>
          </a:p>
          <a:p>
            <a:pPr marL="0" indent="0" algn="just">
              <a:buNone/>
            </a:pPr>
            <a:r>
              <a:rPr lang="fr-FR" dirty="0"/>
              <a:t>— Tu sais, dit Jeremiah, soudain philosophe, une histoire comme celle-là ne passerait jamais en anglais.</a:t>
            </a:r>
          </a:p>
          <a:p>
            <a:pPr marL="0" indent="0" algn="just">
              <a:buNone/>
            </a:pPr>
            <a:r>
              <a:rPr lang="fr-FR" dirty="0"/>
              <a:t>La voix de Gabriel prit un ton conspirateur.</a:t>
            </a:r>
          </a:p>
          <a:p>
            <a:pPr marL="0" indent="0" algn="just">
              <a:buNone/>
            </a:pPr>
            <a:r>
              <a:rPr lang="fr-FR" dirty="0"/>
              <a:t>— « Trou de cul » est un péché mortel en anglais. Le père Lafleur me l’a dit une fois à la confesse.</a:t>
            </a:r>
          </a:p>
          <a:p>
            <a:pPr marL="0" indent="0" algn="just">
              <a:buNone/>
            </a:pPr>
            <a:r>
              <a:rPr lang="fr-FR" dirty="0"/>
              <a:t>— Il a dit la même chose de « merde », dit Jeremiah.</a:t>
            </a:r>
          </a:p>
        </p:txBody>
      </p:sp>
    </p:spTree>
    <p:extLst>
      <p:ext uri="{BB962C8B-B14F-4D97-AF65-F5344CB8AC3E}">
        <p14:creationId xmlns:p14="http://schemas.microsoft.com/office/powerpoint/2010/main" val="137836161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14C5FF-D0E6-91D9-FF57-1E3C9AD1AF93}"/>
              </a:ext>
            </a:extLst>
          </p:cNvPr>
          <p:cNvSpPr>
            <a:spLocks noGrp="1"/>
          </p:cNvSpPr>
          <p:nvPr>
            <p:ph sz="half" idx="1"/>
          </p:nvPr>
        </p:nvSpPr>
        <p:spPr>
          <a:xfrm>
            <a:off x="201168" y="374905"/>
            <a:ext cx="5298483" cy="5881434"/>
          </a:xfrm>
        </p:spPr>
        <p:txBody>
          <a:bodyPr>
            <a:normAutofit/>
          </a:bodyPr>
          <a:lstStyle/>
          <a:p>
            <a:pPr marL="0" indent="0" algn="just">
              <a:buNone/>
            </a:pPr>
            <a:r>
              <a:rPr lang="en-US" dirty="0"/>
              <a:t>The Weetigo came at Gabriel with its </a:t>
            </a:r>
            <a:r>
              <a:rPr lang="en-US" dirty="0">
                <a:solidFill>
                  <a:schemeClr val="accent3">
                    <a:lumMod val="40000"/>
                    <a:lumOff val="60000"/>
                  </a:schemeClr>
                </a:solidFill>
              </a:rPr>
              <a:t>tongue lolling</a:t>
            </a:r>
            <a:r>
              <a:rPr lang="en-US" dirty="0"/>
              <a:t>, its </a:t>
            </a:r>
            <a:r>
              <a:rPr lang="en-US" dirty="0">
                <a:solidFill>
                  <a:schemeClr val="accent3">
                    <a:lumMod val="40000"/>
                    <a:lumOff val="60000"/>
                  </a:schemeClr>
                </a:solidFill>
              </a:rPr>
              <a:t>claws reaching </a:t>
            </a:r>
            <a:r>
              <a:rPr lang="en-US" dirty="0"/>
              <a:t>for his groin.</a:t>
            </a:r>
          </a:p>
          <a:p>
            <a:pPr marL="0" indent="0" algn="just">
              <a:buNone/>
            </a:pPr>
            <a:r>
              <a:rPr lang="en-US" dirty="0"/>
              <a:t>“Haven’t you </a:t>
            </a:r>
            <a:r>
              <a:rPr lang="en-US" dirty="0">
                <a:solidFill>
                  <a:schemeClr val="accent3">
                    <a:lumMod val="40000"/>
                    <a:lumOff val="60000"/>
                  </a:schemeClr>
                </a:solidFill>
              </a:rPr>
              <a:t>feasted</a:t>
            </a:r>
            <a:r>
              <a:rPr lang="en-US" dirty="0"/>
              <a:t> on enough </a:t>
            </a:r>
            <a:r>
              <a:rPr lang="en-US" dirty="0">
                <a:solidFill>
                  <a:schemeClr val="accent3">
                    <a:lumMod val="40000"/>
                    <a:lumOff val="60000"/>
                  </a:schemeClr>
                </a:solidFill>
              </a:rPr>
              <a:t>human flesh </a:t>
            </a:r>
            <a:r>
              <a:rPr lang="en-US" dirty="0"/>
              <a:t>while we sit here with </a:t>
            </a:r>
            <a:r>
              <a:rPr lang="en-US" dirty="0">
                <a:solidFill>
                  <a:schemeClr val="accent3">
                    <a:lumMod val="40000"/>
                    <a:lumOff val="60000"/>
                  </a:schemeClr>
                </a:solidFill>
              </a:rPr>
              <a:t>nothing but our tongues to chew on</a:t>
            </a:r>
            <a:r>
              <a:rPr lang="en-US" dirty="0"/>
              <a:t>?” </a:t>
            </a:r>
            <a:r>
              <a:rPr lang="en-US" dirty="0">
                <a:solidFill>
                  <a:schemeClr val="accent3">
                    <a:lumMod val="40000"/>
                    <a:lumOff val="60000"/>
                  </a:schemeClr>
                </a:solidFill>
              </a:rPr>
              <a:t>hissed</a:t>
            </a:r>
            <a:r>
              <a:rPr lang="en-US" dirty="0"/>
              <a:t> Gabriel. But the </a:t>
            </a:r>
            <a:r>
              <a:rPr lang="en-US" dirty="0">
                <a:solidFill>
                  <a:schemeClr val="accent3">
                    <a:lumMod val="40000"/>
                    <a:lumOff val="60000"/>
                  </a:schemeClr>
                </a:solidFill>
              </a:rPr>
              <a:t>cannibal spirit </a:t>
            </a:r>
            <a:r>
              <a:rPr lang="en-US" dirty="0"/>
              <a:t>now had the face of Father Roland Lafleur. Gabriel crept towards the </a:t>
            </a:r>
            <a:r>
              <a:rPr lang="en-US" dirty="0">
                <a:solidFill>
                  <a:schemeClr val="accent3">
                    <a:lumMod val="40000"/>
                    <a:lumOff val="60000"/>
                  </a:schemeClr>
                </a:solidFill>
              </a:rPr>
              <a:t>holy man</a:t>
            </a:r>
            <a:r>
              <a:rPr lang="en-US" dirty="0"/>
              <a:t>. “But I </a:t>
            </a:r>
            <a:r>
              <a:rPr lang="en-US" dirty="0">
                <a:solidFill>
                  <a:schemeClr val="accent3">
                    <a:lumMod val="40000"/>
                    <a:lumOff val="60000"/>
                  </a:schemeClr>
                </a:solidFill>
              </a:rPr>
              <a:t>haven’t eaten meat </a:t>
            </a:r>
            <a:r>
              <a:rPr lang="en-US" dirty="0"/>
              <a:t>in weeks, my dear Sagweesoo,” </a:t>
            </a:r>
            <a:r>
              <a:rPr lang="en-US" dirty="0">
                <a:solidFill>
                  <a:schemeClr val="accent3">
                    <a:lumMod val="40000"/>
                    <a:lumOff val="60000"/>
                  </a:schemeClr>
                </a:solidFill>
              </a:rPr>
              <a:t>Gabriel whined, and flicked his tongue </a:t>
            </a:r>
            <a:r>
              <a:rPr lang="en-US" dirty="0"/>
              <a:t>at the old priest’s groin. “Don’t move away.”</a:t>
            </a:r>
          </a:p>
          <a:p>
            <a:pPr marL="0" indent="0" algn="just">
              <a:buNone/>
            </a:pPr>
            <a:r>
              <a:rPr lang="en-US" dirty="0"/>
              <a:t>The creature lunged at Gabriel, brandishing a crucifix.</a:t>
            </a:r>
          </a:p>
          <a:p>
            <a:pPr marL="0" indent="0" algn="just">
              <a:buNone/>
            </a:pPr>
            <a:r>
              <a:rPr lang="en-US" dirty="0"/>
              <a:t>“Get away from me,” Gabriel thrashed. “Get away, </a:t>
            </a:r>
            <a:r>
              <a:rPr lang="en-US" i="1" dirty="0">
                <a:solidFill>
                  <a:schemeClr val="accent3">
                    <a:lumMod val="40000"/>
                    <a:lumOff val="60000"/>
                  </a:schemeClr>
                </a:solidFill>
              </a:rPr>
              <a:t>awus</a:t>
            </a:r>
            <a:r>
              <a:rPr lang="en-US" dirty="0"/>
              <a:t>!” (KFQ : 299-300)</a:t>
            </a:r>
          </a:p>
          <a:p>
            <a:pPr algn="just"/>
            <a:endParaRPr lang="fr-FR" dirty="0"/>
          </a:p>
        </p:txBody>
      </p:sp>
      <p:sp>
        <p:nvSpPr>
          <p:cNvPr id="4" name="Espace réservé du contenu 3">
            <a:extLst>
              <a:ext uri="{FF2B5EF4-FFF2-40B4-BE49-F238E27FC236}">
                <a16:creationId xmlns:a16="http://schemas.microsoft.com/office/drawing/2014/main" id="{4F72CB2F-6675-625A-4851-0B966C607BAB}"/>
              </a:ext>
            </a:extLst>
          </p:cNvPr>
          <p:cNvSpPr>
            <a:spLocks noGrp="1"/>
          </p:cNvSpPr>
          <p:nvPr>
            <p:ph sz="half" idx="2"/>
          </p:nvPr>
        </p:nvSpPr>
        <p:spPr>
          <a:xfrm>
            <a:off x="5654493" y="448056"/>
            <a:ext cx="5720643" cy="5808281"/>
          </a:xfrm>
        </p:spPr>
        <p:txBody>
          <a:bodyPr>
            <a:normAutofit/>
          </a:bodyPr>
          <a:lstStyle/>
          <a:p>
            <a:pPr marL="0" indent="0" algn="just">
              <a:buNone/>
            </a:pPr>
            <a:r>
              <a:rPr lang="fr-FR" dirty="0"/>
              <a:t>Le Wendigo avança vers Gabriel, la </a:t>
            </a:r>
            <a:r>
              <a:rPr lang="fr-FR" dirty="0">
                <a:solidFill>
                  <a:schemeClr val="accent3">
                    <a:lumMod val="40000"/>
                    <a:lumOff val="60000"/>
                  </a:schemeClr>
                </a:solidFill>
              </a:rPr>
              <a:t>langue pendante, cherchant de ses griffes </a:t>
            </a:r>
            <a:r>
              <a:rPr lang="fr-FR" dirty="0"/>
              <a:t>le sexe de sa proie.</a:t>
            </a:r>
          </a:p>
          <a:p>
            <a:pPr marL="0" indent="0" algn="just">
              <a:buNone/>
            </a:pPr>
            <a:r>
              <a:rPr lang="fr-FR" dirty="0"/>
              <a:t>— Ne t’es-tu pas </a:t>
            </a:r>
            <a:r>
              <a:rPr lang="fr-FR" dirty="0">
                <a:solidFill>
                  <a:schemeClr val="accent3">
                    <a:lumMod val="40000"/>
                    <a:lumOff val="60000"/>
                  </a:schemeClr>
                </a:solidFill>
              </a:rPr>
              <a:t>gavé d’assez de chair humaine </a:t>
            </a:r>
            <a:r>
              <a:rPr lang="fr-FR" dirty="0"/>
              <a:t>pendant que nous restions assis sans rien d’autre que </a:t>
            </a:r>
            <a:r>
              <a:rPr lang="fr-FR" dirty="0">
                <a:solidFill>
                  <a:schemeClr val="accent3">
                    <a:lumMod val="40000"/>
                    <a:lumOff val="60000"/>
                  </a:schemeClr>
                </a:solidFill>
              </a:rPr>
              <a:t>nos langues à mâcher </a:t>
            </a:r>
            <a:r>
              <a:rPr lang="fr-FR" dirty="0"/>
              <a:t>? </a:t>
            </a:r>
            <a:r>
              <a:rPr lang="fr-FR" dirty="0">
                <a:solidFill>
                  <a:schemeClr val="accent3">
                    <a:lumMod val="40000"/>
                    <a:lumOff val="60000"/>
                  </a:schemeClr>
                </a:solidFill>
              </a:rPr>
              <a:t>siffla</a:t>
            </a:r>
            <a:r>
              <a:rPr lang="fr-FR" dirty="0"/>
              <a:t> Gabriel. Mais </a:t>
            </a:r>
            <a:r>
              <a:rPr lang="fr-FR" dirty="0">
                <a:solidFill>
                  <a:schemeClr val="accent3">
                    <a:lumMod val="40000"/>
                    <a:lumOff val="60000"/>
                  </a:schemeClr>
                </a:solidFill>
              </a:rPr>
              <a:t>l’esprit cannibale </a:t>
            </a:r>
            <a:r>
              <a:rPr lang="fr-FR" dirty="0"/>
              <a:t>avait maintenant le visage du père Roland Lafleur. Gabriel rampa vers le saint homme.</a:t>
            </a:r>
          </a:p>
          <a:p>
            <a:pPr marL="0" indent="0" algn="just">
              <a:buNone/>
            </a:pPr>
            <a:r>
              <a:rPr lang="fr-FR" dirty="0"/>
              <a:t>— Mais je n’ai </a:t>
            </a:r>
            <a:r>
              <a:rPr lang="fr-FR" dirty="0">
                <a:solidFill>
                  <a:schemeClr val="accent3">
                    <a:lumMod val="40000"/>
                    <a:lumOff val="60000"/>
                  </a:schemeClr>
                </a:solidFill>
              </a:rPr>
              <a:t>pas mangé de viande </a:t>
            </a:r>
            <a:r>
              <a:rPr lang="fr-FR" dirty="0"/>
              <a:t>depuis des semaines, mon cher Sagweesoo, gémit Gabriel, qui </a:t>
            </a:r>
            <a:r>
              <a:rPr lang="fr-FR" dirty="0">
                <a:solidFill>
                  <a:schemeClr val="accent3">
                    <a:lumMod val="40000"/>
                    <a:lumOff val="60000"/>
                  </a:schemeClr>
                </a:solidFill>
              </a:rPr>
              <a:t>dardait sa langue </a:t>
            </a:r>
            <a:r>
              <a:rPr lang="fr-FR" dirty="0"/>
              <a:t>en direction du sexe du vieux prêtre. Ne t’éloigne pas.</a:t>
            </a:r>
          </a:p>
          <a:p>
            <a:pPr marL="0" indent="0" algn="just">
              <a:buNone/>
            </a:pPr>
            <a:r>
              <a:rPr lang="fr-FR" dirty="0"/>
              <a:t>Brandissant un crucifix, la </a:t>
            </a:r>
            <a:r>
              <a:rPr lang="fr-FR" dirty="0">
                <a:solidFill>
                  <a:schemeClr val="accent3">
                    <a:lumMod val="40000"/>
                    <a:lumOff val="60000"/>
                  </a:schemeClr>
                </a:solidFill>
              </a:rPr>
              <a:t>créature</a:t>
            </a:r>
            <a:r>
              <a:rPr lang="fr-FR" dirty="0"/>
              <a:t> fit un mouvement brusque en direction de Gabriel.</a:t>
            </a:r>
          </a:p>
          <a:p>
            <a:pPr marL="0" indent="0" algn="just">
              <a:buNone/>
            </a:pPr>
            <a:r>
              <a:rPr lang="fr-FR" dirty="0"/>
              <a:t>— Éloigne-toi de moi, cria Gabriel en se tortillant, éloigne-toi, </a:t>
            </a:r>
            <a:r>
              <a:rPr lang="fr-FR" i="1" dirty="0">
                <a:solidFill>
                  <a:schemeClr val="accent3">
                    <a:lumMod val="40000"/>
                    <a:lumOff val="60000"/>
                  </a:schemeClr>
                </a:solidFill>
              </a:rPr>
              <a:t>awus</a:t>
            </a:r>
            <a:r>
              <a:rPr lang="fr-FR" dirty="0"/>
              <a:t> !</a:t>
            </a:r>
          </a:p>
          <a:p>
            <a:pPr marL="0" indent="0" algn="just">
              <a:buNone/>
            </a:pPr>
            <a:endParaRPr lang="fr-FR" dirty="0"/>
          </a:p>
        </p:txBody>
      </p:sp>
    </p:spTree>
    <p:extLst>
      <p:ext uri="{BB962C8B-B14F-4D97-AF65-F5344CB8AC3E}">
        <p14:creationId xmlns:p14="http://schemas.microsoft.com/office/powerpoint/2010/main" val="409131169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14C5FF-D0E6-91D9-FF57-1E3C9AD1AF93}"/>
              </a:ext>
            </a:extLst>
          </p:cNvPr>
          <p:cNvSpPr>
            <a:spLocks noGrp="1"/>
          </p:cNvSpPr>
          <p:nvPr>
            <p:ph sz="half" idx="1"/>
          </p:nvPr>
        </p:nvSpPr>
        <p:spPr>
          <a:xfrm>
            <a:off x="256032" y="374905"/>
            <a:ext cx="5243619" cy="5881434"/>
          </a:xfrm>
        </p:spPr>
        <p:txBody>
          <a:bodyPr>
            <a:normAutofit fontScale="85000" lnSpcReduction="20000"/>
          </a:bodyPr>
          <a:lstStyle/>
          <a:p>
            <a:pPr marL="0" indent="0" algn="just">
              <a:buNone/>
            </a:pPr>
            <a:r>
              <a:rPr lang="en-US" dirty="0"/>
              <a:t>“But Willie has a question, question, question,” a pretty little echo circulated. "But he’s too shy, shy, shy, shy.” Willie Joe Kayash, whose home was a shelter for battered women and whose father was nonexistent. Willie Joe Kayash, the lad who </a:t>
            </a:r>
            <a:r>
              <a:rPr lang="en-US" dirty="0">
                <a:solidFill>
                  <a:schemeClr val="accent3">
                    <a:lumMod val="40000"/>
                    <a:lumOff val="60000"/>
                  </a:schemeClr>
                </a:solidFill>
              </a:rPr>
              <a:t>reminded Jeremiah of Gabriel </a:t>
            </a:r>
            <a:r>
              <a:rPr lang="en-US" dirty="0"/>
              <a:t>as a child.</a:t>
            </a:r>
          </a:p>
          <a:p>
            <a:pPr marL="0" indent="0" algn="just">
              <a:buNone/>
            </a:pPr>
            <a:r>
              <a:rPr lang="en-US" dirty="0"/>
              <a:t>It took some ancient Okimasis diplomacy but, eventually, Willie Joe spoke. “What … what …,” his mouth a little red cherry, ripe for the plucking. “What’s . . . </a:t>
            </a:r>
            <a:r>
              <a:rPr lang="en-US" dirty="0">
                <a:solidFill>
                  <a:schemeClr val="accent3">
                    <a:lumMod val="40000"/>
                    <a:lumOff val="60000"/>
                  </a:schemeClr>
                </a:solidFill>
              </a:rPr>
              <a:t>what’s a . . . a Weetigo</a:t>
            </a:r>
            <a:r>
              <a:rPr lang="en-US" dirty="0"/>
              <a:t>?” </a:t>
            </a:r>
            <a:r>
              <a:rPr lang="en-US" dirty="0">
                <a:solidFill>
                  <a:schemeClr val="accent3">
                    <a:lumMod val="40000"/>
                    <a:lumOff val="60000"/>
                  </a:schemeClr>
                </a:solidFill>
              </a:rPr>
              <a:t>How fresh children smelled. You could take them in your hands, put them in your mouth, swallow them whole.</a:t>
            </a:r>
          </a:p>
          <a:p>
            <a:pPr marL="0" indent="0" algn="just">
              <a:buNone/>
            </a:pPr>
            <a:r>
              <a:rPr lang="en-US" dirty="0"/>
              <a:t>“A Weetigo is </a:t>
            </a:r>
            <a:r>
              <a:rPr lang="en-US" dirty="0">
                <a:solidFill>
                  <a:schemeClr val="accent3">
                    <a:lumMod val="40000"/>
                    <a:lumOff val="60000"/>
                  </a:schemeClr>
                </a:solidFill>
              </a:rPr>
              <a:t>a monster who eats little boys</a:t>
            </a:r>
            <a:r>
              <a:rPr lang="en-US" dirty="0"/>
              <a:t>,” said Jeremiah, “</a:t>
            </a:r>
            <a:r>
              <a:rPr lang="en-US" dirty="0">
                <a:solidFill>
                  <a:schemeClr val="accent3">
                    <a:lumMod val="40000"/>
                    <a:lumOff val="60000"/>
                  </a:schemeClr>
                </a:solidFill>
              </a:rPr>
              <a:t>like you</a:t>
            </a:r>
            <a:r>
              <a:rPr lang="en-US" dirty="0"/>
              <a:t>:” And he dismissed the assembly. When the room was empty, Willie Joe skipped back in and jumped on Jeremiah, the rope-like arms wrapped around his waist, the hot face buried in his groin.</a:t>
            </a:r>
          </a:p>
          <a:p>
            <a:pPr marL="0" indent="0" algn="just">
              <a:buNone/>
            </a:pPr>
            <a:r>
              <a:rPr lang="en-US" dirty="0"/>
              <a:t>“</a:t>
            </a:r>
            <a:r>
              <a:rPr lang="en-US" dirty="0">
                <a:solidFill>
                  <a:schemeClr val="accent3">
                    <a:lumMod val="40000"/>
                    <a:lumOff val="60000"/>
                  </a:schemeClr>
                </a:solidFill>
              </a:rPr>
              <a:t>A Weetigo ate me,” </a:t>
            </a:r>
            <a:r>
              <a:rPr lang="en-US" dirty="0"/>
              <a:t>the child mumbled into the faded blue denim. And then bit. Up Jeremiah’s spine shot a needle longer than an arm. </a:t>
            </a:r>
            <a:r>
              <a:rPr lang="en-US" dirty="0">
                <a:solidFill>
                  <a:schemeClr val="accent3">
                    <a:lumMod val="40000"/>
                    <a:lumOff val="60000"/>
                  </a:schemeClr>
                </a:solidFill>
              </a:rPr>
              <a:t>In a panic, he disengaged himself and squatted, his eyes inches from the six-year-old’s. He had a raging hard-on.</a:t>
            </a:r>
          </a:p>
          <a:p>
            <a:pPr marL="0" indent="0" algn="just">
              <a:buNone/>
            </a:pPr>
            <a:r>
              <a:rPr lang="en-US" dirty="0"/>
              <a:t>“What do you mean, Willie Joe?”</a:t>
            </a:r>
          </a:p>
          <a:p>
            <a:pPr marL="0" indent="0" algn="just">
              <a:buNone/>
            </a:pPr>
            <a:r>
              <a:rPr lang="en-US" dirty="0"/>
              <a:t>Willie Joe said nothing, but, </a:t>
            </a:r>
            <a:r>
              <a:rPr lang="en-US" dirty="0">
                <a:solidFill>
                  <a:schemeClr val="accent3">
                    <a:lumMod val="40000"/>
                    <a:lumOff val="60000"/>
                  </a:schemeClr>
                </a:solidFill>
              </a:rPr>
              <a:t>like a clandestine lover, kissed Jeremiah, square across the lips</a:t>
            </a:r>
            <a:r>
              <a:rPr lang="en-US" dirty="0"/>
              <a:t>, then went skipping out: “</a:t>
            </a:r>
            <a:r>
              <a:rPr lang="en-US" i="1" dirty="0"/>
              <a:t>Ayash oogoosisa, oogoosisa</a:t>
            </a:r>
            <a:r>
              <a:rPr lang="en-US" dirty="0"/>
              <a:t>…” (KFQ : 271-272)</a:t>
            </a:r>
          </a:p>
          <a:p>
            <a:pPr algn="just"/>
            <a:endParaRPr lang="fr-FR" dirty="0"/>
          </a:p>
        </p:txBody>
      </p:sp>
      <p:sp>
        <p:nvSpPr>
          <p:cNvPr id="4" name="Espace réservé du contenu 3">
            <a:extLst>
              <a:ext uri="{FF2B5EF4-FFF2-40B4-BE49-F238E27FC236}">
                <a16:creationId xmlns:a16="http://schemas.microsoft.com/office/drawing/2014/main" id="{4F72CB2F-6675-625A-4851-0B966C607BAB}"/>
              </a:ext>
            </a:extLst>
          </p:cNvPr>
          <p:cNvSpPr>
            <a:spLocks noGrp="1"/>
          </p:cNvSpPr>
          <p:nvPr>
            <p:ph sz="half" idx="2"/>
          </p:nvPr>
        </p:nvSpPr>
        <p:spPr>
          <a:xfrm>
            <a:off x="5654493" y="448056"/>
            <a:ext cx="6281475" cy="6227064"/>
          </a:xfrm>
        </p:spPr>
        <p:txBody>
          <a:bodyPr>
            <a:normAutofit fontScale="85000" lnSpcReduction="20000"/>
          </a:bodyPr>
          <a:lstStyle/>
          <a:p>
            <a:pPr marL="0" indent="0" algn="just">
              <a:buNone/>
            </a:pPr>
            <a:r>
              <a:rPr lang="fr-FR" dirty="0"/>
              <a:t>— Mais Willie a une question, question, question, un joli petit écho se fit entendre. Mais il est trop timide, timide, timide… Willie Joe Kayash, dont la résidence était un foyer pour femmes battues et dont le père était inconnu, Willie Joe Kayash, le garçonnet qui rappelait à Jeremiah son frère Gabriel, enfant. </a:t>
            </a:r>
          </a:p>
          <a:p>
            <a:pPr marL="0" indent="0" algn="just">
              <a:buNone/>
            </a:pPr>
            <a:r>
              <a:rPr lang="fr-FR" dirty="0"/>
              <a:t>Il fallut de la bonne vieille diplomatie crie mais, finalement, Willie Joe parla.</a:t>
            </a:r>
          </a:p>
          <a:p>
            <a:pPr marL="0" indent="0" algn="just">
              <a:buNone/>
            </a:pPr>
            <a:r>
              <a:rPr lang="fr-FR" dirty="0"/>
              <a:t>— Que… que…, sa bouche était une petite cerise rouge prête à cueillir. Que… qu’est-ce… qu’est-ce qu’un Wendigo ? Quel parfum de fraîcheur se dégageait de l’enfance ! On aurait envie de la prendre dans ses mains, la mettre dans sa bouche, l’avaler tout rond.</a:t>
            </a:r>
          </a:p>
          <a:p>
            <a:pPr marL="0" indent="0" algn="just">
              <a:buNone/>
            </a:pPr>
            <a:r>
              <a:rPr lang="fr-FR" dirty="0"/>
              <a:t>— Un Wendigo, c’est un monstre qui mange les petits garçons, dit Jeremiah, comme toi. Et il congédia l’assemblée. Lorsque la salle fut vide, Willie Joe y revint en sautillant, sauta sur Jeremiah, ses bras comme des cordes autour de sa taille, le visage chaud enfoncé dans son aine.</a:t>
            </a:r>
          </a:p>
          <a:p>
            <a:pPr marL="0" indent="0" algn="just">
              <a:buNone/>
            </a:pPr>
            <a:r>
              <a:rPr lang="fr-FR" dirty="0"/>
              <a:t>— Un Wendigo m’a mangé, marmonna l’enfant dans le denim bleu décoloré. Puis il mordit. Une aiguille plus longue qu’un bras monta en flèche le long de la colonne vertébrale de Jeremiah. Désemparé, il se dégagea, s’accroupit, ses yeux à quelques pouces de l’enfant de six ans. Il avait une grosse érection.</a:t>
            </a:r>
          </a:p>
          <a:p>
            <a:pPr marL="0" indent="0" algn="just">
              <a:buNone/>
            </a:pPr>
            <a:r>
              <a:rPr lang="fr-FR" dirty="0"/>
              <a:t>— Que veux-tu dire, Willie Joe ?</a:t>
            </a:r>
          </a:p>
          <a:p>
            <a:pPr marL="0" indent="0" algn="just">
              <a:buNone/>
            </a:pPr>
            <a:r>
              <a:rPr lang="fr-FR" dirty="0"/>
              <a:t>Willie Joe ne répondit rien mais, tel un amant clandestin, embrassa Jeremiah en plein sur les lèvres, puis repartit en sautillant :</a:t>
            </a:r>
          </a:p>
          <a:p>
            <a:pPr marL="0" indent="0" algn="just">
              <a:buNone/>
            </a:pPr>
            <a:r>
              <a:rPr lang="fr-FR" dirty="0"/>
              <a:t>— </a:t>
            </a:r>
            <a:r>
              <a:rPr lang="fr-FR" i="1" dirty="0"/>
              <a:t>Ayash, oogoosisa, oogoosisa</a:t>
            </a:r>
            <a:r>
              <a:rPr lang="fr-FR" dirty="0"/>
              <a:t>…</a:t>
            </a:r>
          </a:p>
        </p:txBody>
      </p:sp>
    </p:spTree>
    <p:extLst>
      <p:ext uri="{BB962C8B-B14F-4D97-AF65-F5344CB8AC3E}">
        <p14:creationId xmlns:p14="http://schemas.microsoft.com/office/powerpoint/2010/main" val="200459108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7329D4F-5A01-4BB4-A35D-781D1E1D60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 name="Picture 30">
            <a:extLst>
              <a:ext uri="{FF2B5EF4-FFF2-40B4-BE49-F238E27FC236}">
                <a16:creationId xmlns:a16="http://schemas.microsoft.com/office/drawing/2014/main" id="{2748B185-C68B-4495-B065-281A0FAB63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FF07F078-164B-492F-91EE-8AAFB69D2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35" name="Picture 34">
            <a:extLst>
              <a:ext uri="{FF2B5EF4-FFF2-40B4-BE49-F238E27FC236}">
                <a16:creationId xmlns:a16="http://schemas.microsoft.com/office/drawing/2014/main" id="{55A5E009-BF31-4C8C-8BE8-6E85E414C3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7" name="Picture 36">
            <a:extLst>
              <a:ext uri="{FF2B5EF4-FFF2-40B4-BE49-F238E27FC236}">
                <a16:creationId xmlns:a16="http://schemas.microsoft.com/office/drawing/2014/main" id="{DD896669-65D0-40FA-8B5A-1746A0B03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9" name="Rectangle 38">
            <a:extLst>
              <a:ext uri="{FF2B5EF4-FFF2-40B4-BE49-F238E27FC236}">
                <a16:creationId xmlns:a16="http://schemas.microsoft.com/office/drawing/2014/main" id="{6BBB11FD-F6B4-44FE-885F-5A744BC95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useBgFill="1">
        <p:nvSpPr>
          <p:cNvPr id="41" name="Rectangle 40">
            <a:extLst>
              <a:ext uri="{FF2B5EF4-FFF2-40B4-BE49-F238E27FC236}">
                <a16:creationId xmlns:a16="http://schemas.microsoft.com/office/drawing/2014/main" id="{7BC10B99-9EF4-4D7F-8F2A-FF90F4DDA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Espace réservé du contenu 20" descr="Une image contenant sport, Danse, genou, personne&#10;&#10;Description générée automatiquement">
            <a:extLst>
              <a:ext uri="{FF2B5EF4-FFF2-40B4-BE49-F238E27FC236}">
                <a16:creationId xmlns:a16="http://schemas.microsoft.com/office/drawing/2014/main" id="{C642A5D9-BC95-4B74-9B3D-95368B7810A7}"/>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t="4544" r="2" b="4916"/>
          <a:stretch/>
        </p:blipFill>
        <p:spPr>
          <a:xfrm>
            <a:off x="1085323" y="1278769"/>
            <a:ext cx="4688225" cy="4935762"/>
          </a:xfrm>
          <a:prstGeom prst="rect">
            <a:avLst/>
          </a:prstGeom>
        </p:spPr>
      </p:pic>
      <p:pic>
        <p:nvPicPr>
          <p:cNvPr id="24" name="Image 23" descr="Une image contenant personne, musique, habits, pianiste&#10;&#10;Description générée automatiquement">
            <a:extLst>
              <a:ext uri="{FF2B5EF4-FFF2-40B4-BE49-F238E27FC236}">
                <a16:creationId xmlns:a16="http://schemas.microsoft.com/office/drawing/2014/main" id="{B8C83ECB-7852-D284-84A8-0E013FE6FD7A}"/>
              </a:ext>
            </a:extLst>
          </p:cNvPr>
          <p:cNvPicPr>
            <a:picLocks noChangeAspect="1"/>
          </p:cNvPicPr>
          <p:nvPr/>
        </p:nvPicPr>
        <p:blipFill>
          <a:blip r:embed="rId8">
            <a:extLst>
              <a:ext uri="{28A0092B-C50C-407E-A947-70E740481C1C}">
                <a14:useLocalDpi xmlns:a14="http://schemas.microsoft.com/office/drawing/2010/main" val="0"/>
              </a:ext>
            </a:extLst>
          </a:blip>
          <a:srcRect r="36122" b="-1"/>
          <a:stretch/>
        </p:blipFill>
        <p:spPr>
          <a:xfrm>
            <a:off x="6256868" y="1278769"/>
            <a:ext cx="4688224" cy="4935763"/>
          </a:xfrm>
          <a:prstGeom prst="rect">
            <a:avLst/>
          </a:prstGeom>
        </p:spPr>
      </p:pic>
    </p:spTree>
    <p:extLst>
      <p:ext uri="{BB962C8B-B14F-4D97-AF65-F5344CB8AC3E}">
        <p14:creationId xmlns:p14="http://schemas.microsoft.com/office/powerpoint/2010/main" val="249208777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22A64A-FD96-DD1C-313E-72BA3FFA0D45}"/>
              </a:ext>
            </a:extLst>
          </p:cNvPr>
          <p:cNvSpPr>
            <a:spLocks noGrp="1"/>
          </p:cNvSpPr>
          <p:nvPr>
            <p:ph type="title"/>
          </p:nvPr>
        </p:nvSpPr>
        <p:spPr>
          <a:xfrm>
            <a:off x="627823" y="137160"/>
            <a:ext cx="9404723" cy="1400530"/>
          </a:xfrm>
        </p:spPr>
        <p:txBody>
          <a:bodyPr/>
          <a:lstStyle/>
          <a:p>
            <a:r>
              <a:rPr lang="fr-FR" dirty="0"/>
              <a:t>Les pensionnats indiens du Canada</a:t>
            </a:r>
          </a:p>
        </p:txBody>
      </p:sp>
      <p:sp>
        <p:nvSpPr>
          <p:cNvPr id="3" name="Espace réservé du contenu 2">
            <a:extLst>
              <a:ext uri="{FF2B5EF4-FFF2-40B4-BE49-F238E27FC236}">
                <a16:creationId xmlns:a16="http://schemas.microsoft.com/office/drawing/2014/main" id="{6F97C3C7-D3F9-7BB2-C6B7-F9F301C97ED5}"/>
              </a:ext>
            </a:extLst>
          </p:cNvPr>
          <p:cNvSpPr>
            <a:spLocks noGrp="1"/>
          </p:cNvSpPr>
          <p:nvPr>
            <p:ph idx="1"/>
          </p:nvPr>
        </p:nvSpPr>
        <p:spPr>
          <a:xfrm>
            <a:off x="435800" y="1217650"/>
            <a:ext cx="10719880" cy="4818888"/>
          </a:xfrm>
        </p:spPr>
        <p:txBody>
          <a:bodyPr>
            <a:normAutofit fontScale="92500" lnSpcReduction="20000"/>
          </a:bodyPr>
          <a:lstStyle/>
          <a:p>
            <a:pPr algn="just"/>
            <a:r>
              <a:rPr lang="fr-FR" dirty="0"/>
              <a:t>La déculturation et la désindianisation systématisées.</a:t>
            </a:r>
          </a:p>
          <a:p>
            <a:pPr algn="just"/>
            <a:endParaRPr lang="fr-FR" dirty="0"/>
          </a:p>
          <a:p>
            <a:pPr algn="just"/>
            <a:r>
              <a:rPr lang="fr-FR" dirty="0"/>
              <a:t>Des années 1880 aux années 1970.</a:t>
            </a:r>
          </a:p>
          <a:p>
            <a:pPr algn="just"/>
            <a:endParaRPr lang="fr-FR" dirty="0"/>
          </a:p>
          <a:p>
            <a:pPr algn="just"/>
            <a:r>
              <a:rPr lang="fr-FR" dirty="0"/>
              <a:t>Un partenariat État fédéral/ Églises.</a:t>
            </a:r>
          </a:p>
          <a:p>
            <a:pPr lvl="1" algn="just"/>
            <a:r>
              <a:rPr lang="fr-FR" dirty="0"/>
              <a:t>60 % Église catholique romaine (Oblats et Sœurs grises).</a:t>
            </a:r>
          </a:p>
          <a:p>
            <a:pPr lvl="1" algn="just"/>
            <a:r>
              <a:rPr lang="fr-FR" dirty="0"/>
              <a:t>40 % Église Unie du Canada/ Église anglicane du Canada/ Église Baptiste. </a:t>
            </a:r>
          </a:p>
          <a:p>
            <a:pPr algn="just"/>
            <a:endParaRPr lang="fr-FR" dirty="0"/>
          </a:p>
          <a:p>
            <a:pPr algn="just"/>
            <a:r>
              <a:rPr lang="fr-FR" dirty="0"/>
              <a:t>Des hétérotopies de déviation = un cadre normatif et répressif au service d’un projet colonial fondé sur une pensée racialiste.</a:t>
            </a:r>
          </a:p>
          <a:p>
            <a:pPr algn="just"/>
            <a:endParaRPr lang="fr-FR" dirty="0"/>
          </a:p>
          <a:p>
            <a:pPr algn="just"/>
            <a:r>
              <a:rPr lang="fr-FR" dirty="0"/>
              <a:t>Au moins 150 000 enfants des Premières Nations, inuit ou métis. </a:t>
            </a:r>
          </a:p>
          <a:p>
            <a:pPr marL="0" indent="0" algn="just">
              <a:buNone/>
            </a:pPr>
            <a:endParaRPr lang="fr-FR" dirty="0"/>
          </a:p>
          <a:p>
            <a:pPr algn="just"/>
            <a:r>
              <a:rPr lang="fr-FR" dirty="0"/>
              <a:t>Au moins 6 000 enfants morts dans les pensionnats. </a:t>
            </a:r>
          </a:p>
          <a:p>
            <a:pPr marL="0" indent="0">
              <a:buNone/>
            </a:pPr>
            <a:endParaRPr lang="fr-FR" dirty="0"/>
          </a:p>
          <a:p>
            <a:endParaRPr lang="fr-FR" dirty="0"/>
          </a:p>
        </p:txBody>
      </p:sp>
    </p:spTree>
    <p:extLst>
      <p:ext uri="{BB962C8B-B14F-4D97-AF65-F5344CB8AC3E}">
        <p14:creationId xmlns:p14="http://schemas.microsoft.com/office/powerpoint/2010/main" val="16586195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22A64A-FD96-DD1C-313E-72BA3FFA0D45}"/>
              </a:ext>
            </a:extLst>
          </p:cNvPr>
          <p:cNvSpPr>
            <a:spLocks noGrp="1"/>
          </p:cNvSpPr>
          <p:nvPr>
            <p:ph type="title"/>
          </p:nvPr>
        </p:nvSpPr>
        <p:spPr>
          <a:xfrm>
            <a:off x="627823" y="137160"/>
            <a:ext cx="9404723" cy="1400530"/>
          </a:xfrm>
        </p:spPr>
        <p:txBody>
          <a:bodyPr/>
          <a:lstStyle/>
          <a:p>
            <a:r>
              <a:rPr lang="fr-FR" dirty="0"/>
              <a:t>Les pensionnats indiens du Canada</a:t>
            </a:r>
          </a:p>
        </p:txBody>
      </p:sp>
      <p:sp>
        <p:nvSpPr>
          <p:cNvPr id="3" name="Espace réservé du contenu 2">
            <a:extLst>
              <a:ext uri="{FF2B5EF4-FFF2-40B4-BE49-F238E27FC236}">
                <a16:creationId xmlns:a16="http://schemas.microsoft.com/office/drawing/2014/main" id="{6F97C3C7-D3F9-7BB2-C6B7-F9F301C97ED5}"/>
              </a:ext>
            </a:extLst>
          </p:cNvPr>
          <p:cNvSpPr>
            <a:spLocks noGrp="1"/>
          </p:cNvSpPr>
          <p:nvPr>
            <p:ph idx="1"/>
          </p:nvPr>
        </p:nvSpPr>
        <p:spPr>
          <a:xfrm>
            <a:off x="481520" y="868680"/>
            <a:ext cx="10719880" cy="5852160"/>
          </a:xfrm>
        </p:spPr>
        <p:txBody>
          <a:bodyPr>
            <a:normAutofit lnSpcReduction="10000"/>
          </a:bodyPr>
          <a:lstStyle/>
          <a:p>
            <a:pPr algn="just"/>
            <a:endParaRPr lang="fr-FR" dirty="0"/>
          </a:p>
          <a:p>
            <a:pPr algn="just"/>
            <a:r>
              <a:rPr lang="fr-FR" dirty="0"/>
              <a:t>Prise de parole de Phil Fontaine en 1991, témoignages et recours collectifs. </a:t>
            </a:r>
          </a:p>
          <a:p>
            <a:pPr marL="0" indent="0" algn="just">
              <a:buNone/>
            </a:pPr>
            <a:endParaRPr lang="fr-FR" dirty="0"/>
          </a:p>
          <a:p>
            <a:pPr algn="just"/>
            <a:r>
              <a:rPr lang="fr-FR" dirty="0"/>
              <a:t>De nombreux témoignages faisant état de violences psychologiques, physiques et sexuelles. </a:t>
            </a:r>
          </a:p>
          <a:p>
            <a:pPr algn="just"/>
            <a:endParaRPr lang="fr-FR" dirty="0"/>
          </a:p>
          <a:p>
            <a:pPr algn="just"/>
            <a:r>
              <a:rPr lang="fr-FR" dirty="0"/>
              <a:t>CRRPI en 2006 :</a:t>
            </a:r>
          </a:p>
          <a:p>
            <a:pPr lvl="1" algn="just"/>
            <a:r>
              <a:rPr lang="fr-FR" dirty="0"/>
              <a:t>PEC</a:t>
            </a:r>
          </a:p>
          <a:p>
            <a:pPr lvl="1" algn="just"/>
            <a:r>
              <a:rPr lang="fr-FR" dirty="0"/>
              <a:t>PEI</a:t>
            </a:r>
          </a:p>
          <a:p>
            <a:pPr lvl="1" algn="just"/>
            <a:r>
              <a:rPr lang="fr-FR" dirty="0"/>
              <a:t>Fondation autochtone de guérison</a:t>
            </a:r>
          </a:p>
          <a:p>
            <a:pPr lvl="1" algn="just"/>
            <a:r>
              <a:rPr lang="fr-FR" dirty="0"/>
              <a:t>Projets commémoratifs</a:t>
            </a:r>
          </a:p>
          <a:p>
            <a:pPr lvl="1" algn="just"/>
            <a:r>
              <a:rPr lang="fr-FR" dirty="0"/>
              <a:t>CVRC</a:t>
            </a:r>
          </a:p>
          <a:p>
            <a:pPr algn="just"/>
            <a:endParaRPr lang="fr-FR" dirty="0"/>
          </a:p>
          <a:p>
            <a:pPr algn="just"/>
            <a:r>
              <a:rPr lang="fr-FR" dirty="0"/>
              <a:t>CVRC (2008-2015) = 1 rapport en 6 volumes, 94 appels à l’action, 1 Centre national pour la vérité et la réconciliation à Winnipeg, dans le Manitoba. </a:t>
            </a:r>
          </a:p>
          <a:p>
            <a:pPr marL="0" indent="0">
              <a:buNone/>
            </a:pPr>
            <a:endParaRPr lang="fr-FR" dirty="0"/>
          </a:p>
          <a:p>
            <a:endParaRPr lang="fr-FR" dirty="0"/>
          </a:p>
        </p:txBody>
      </p:sp>
    </p:spTree>
    <p:extLst>
      <p:ext uri="{BB962C8B-B14F-4D97-AF65-F5344CB8AC3E}">
        <p14:creationId xmlns:p14="http://schemas.microsoft.com/office/powerpoint/2010/main" val="410300225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9478A2-765A-85B5-DB1C-3AD758E89DCE}"/>
              </a:ext>
            </a:extLst>
          </p:cNvPr>
          <p:cNvSpPr>
            <a:spLocks noGrp="1"/>
          </p:cNvSpPr>
          <p:nvPr>
            <p:ph type="title"/>
          </p:nvPr>
        </p:nvSpPr>
        <p:spPr>
          <a:xfrm>
            <a:off x="2311615" y="606552"/>
            <a:ext cx="6530544" cy="1400530"/>
          </a:xfrm>
        </p:spPr>
        <p:txBody>
          <a:bodyPr/>
          <a:lstStyle/>
          <a:p>
            <a:pPr algn="ctr"/>
            <a:r>
              <a:rPr lang="fr-FR" dirty="0"/>
              <a:t>Tomson Highway 1951- (nehiyaw/cri)</a:t>
            </a:r>
          </a:p>
        </p:txBody>
      </p:sp>
      <p:pic>
        <p:nvPicPr>
          <p:cNvPr id="5" name="Espace réservé du contenu 4" descr="Une image contenant Visage humain, personne, habits, homme&#10;&#10;Description générée automatiquement">
            <a:extLst>
              <a:ext uri="{FF2B5EF4-FFF2-40B4-BE49-F238E27FC236}">
                <a16:creationId xmlns:a16="http://schemas.microsoft.com/office/drawing/2014/main" id="{7208067F-E97E-A97F-8EDC-0A7AF99962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0066" y="2052638"/>
            <a:ext cx="6293643" cy="4195762"/>
          </a:xfrm>
        </p:spPr>
      </p:pic>
    </p:spTree>
    <p:extLst>
      <p:ext uri="{BB962C8B-B14F-4D97-AF65-F5344CB8AC3E}">
        <p14:creationId xmlns:p14="http://schemas.microsoft.com/office/powerpoint/2010/main" val="102020535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descr="Une image contenant texte, carte, atlas, diagramme&#10;&#10;Description générée automatiquement">
            <a:extLst>
              <a:ext uri="{FF2B5EF4-FFF2-40B4-BE49-F238E27FC236}">
                <a16:creationId xmlns:a16="http://schemas.microsoft.com/office/drawing/2014/main" id="{5B4D1244-FC43-0855-D486-A4C4FD964C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0895" y="104363"/>
            <a:ext cx="7315832" cy="6446996"/>
          </a:xfrm>
        </p:spPr>
      </p:pic>
    </p:spTree>
    <p:extLst>
      <p:ext uri="{BB962C8B-B14F-4D97-AF65-F5344CB8AC3E}">
        <p14:creationId xmlns:p14="http://schemas.microsoft.com/office/powerpoint/2010/main" val="71590719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Une image contenant texte, livre, Police, conception&#10;&#10;Description générée automatiquement">
            <a:extLst>
              <a:ext uri="{FF2B5EF4-FFF2-40B4-BE49-F238E27FC236}">
                <a16:creationId xmlns:a16="http://schemas.microsoft.com/office/drawing/2014/main" id="{DCC6E8C0-C549-FC42-89BA-B99D57EACCC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43630" y="1029961"/>
            <a:ext cx="3287351" cy="5049081"/>
          </a:xfrm>
        </p:spPr>
      </p:pic>
      <p:pic>
        <p:nvPicPr>
          <p:cNvPr id="8" name="Espace réservé du contenu 7" descr="Une image contenant texte, nuage, ciel, plante&#10;&#10;Description générée automatiquement">
            <a:extLst>
              <a:ext uri="{FF2B5EF4-FFF2-40B4-BE49-F238E27FC236}">
                <a16:creationId xmlns:a16="http://schemas.microsoft.com/office/drawing/2014/main" id="{38DC044F-59F0-9D1D-C49E-6D0F83E5380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25690" y="1029961"/>
            <a:ext cx="3706602" cy="5049081"/>
          </a:xfrm>
        </p:spPr>
      </p:pic>
    </p:spTree>
    <p:extLst>
      <p:ext uri="{BB962C8B-B14F-4D97-AF65-F5344CB8AC3E}">
        <p14:creationId xmlns:p14="http://schemas.microsoft.com/office/powerpoint/2010/main" val="29860083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14C5FF-D0E6-91D9-FF57-1E3C9AD1AF93}"/>
              </a:ext>
            </a:extLst>
          </p:cNvPr>
          <p:cNvSpPr>
            <a:spLocks noGrp="1"/>
          </p:cNvSpPr>
          <p:nvPr>
            <p:ph sz="half" idx="1"/>
          </p:nvPr>
        </p:nvSpPr>
        <p:spPr>
          <a:xfrm>
            <a:off x="1103312" y="374905"/>
            <a:ext cx="4396339" cy="5881434"/>
          </a:xfrm>
        </p:spPr>
        <p:txBody>
          <a:bodyPr>
            <a:normAutofit/>
          </a:bodyPr>
          <a:lstStyle/>
          <a:p>
            <a:pPr marL="0" indent="0" algn="just">
              <a:buNone/>
            </a:pPr>
            <a:r>
              <a:rPr lang="en-US" dirty="0"/>
              <a:t>A </a:t>
            </a:r>
            <a:r>
              <a:rPr lang="en-US" b="1" dirty="0">
                <a:solidFill>
                  <a:schemeClr val="accent3">
                    <a:lumMod val="40000"/>
                    <a:lumOff val="60000"/>
                  </a:schemeClr>
                </a:solidFill>
              </a:rPr>
              <a:t>face</a:t>
            </a:r>
            <a:r>
              <a:rPr lang="en-US" dirty="0"/>
              <a:t> </a:t>
            </a:r>
            <a:r>
              <a:rPr lang="en-US" b="1" dirty="0">
                <a:solidFill>
                  <a:schemeClr val="accent3">
                    <a:lumMod val="40000"/>
                    <a:lumOff val="60000"/>
                  </a:schemeClr>
                </a:solidFill>
              </a:rPr>
              <a:t>surfaced</a:t>
            </a:r>
            <a:r>
              <a:rPr lang="en-US" dirty="0"/>
              <a:t>, one he had not seen in this new place, one with </a:t>
            </a:r>
            <a:r>
              <a:rPr lang="en-US" dirty="0">
                <a:solidFill>
                  <a:schemeClr val="accent3">
                    <a:lumMod val="40000"/>
                    <a:lumOff val="60000"/>
                  </a:schemeClr>
                </a:solidFill>
              </a:rPr>
              <a:t>eyebrows so black and bushy they could have been fishing lures</a:t>
            </a:r>
            <a:r>
              <a:rPr lang="en-US" dirty="0"/>
              <a:t>. (KFQ : 53-54) </a:t>
            </a:r>
          </a:p>
          <a:p>
            <a:pPr algn="just"/>
            <a:endParaRPr lang="en-US" dirty="0"/>
          </a:p>
          <a:p>
            <a:pPr algn="just"/>
            <a:endParaRPr lang="en-US" dirty="0"/>
          </a:p>
          <a:p>
            <a:pPr marL="0" indent="0" algn="just">
              <a:buNone/>
            </a:pPr>
            <a:r>
              <a:rPr lang="en-US" dirty="0"/>
              <a:t>Father Lafleur </a:t>
            </a:r>
            <a:r>
              <a:rPr lang="en-US" dirty="0">
                <a:solidFill>
                  <a:schemeClr val="accent3">
                    <a:lumMod val="40000"/>
                    <a:lumOff val="60000"/>
                  </a:schemeClr>
                </a:solidFill>
              </a:rPr>
              <a:t>placed a hand on Champion’s thigh and like some large furry animal, purred at him</a:t>
            </a:r>
            <a:r>
              <a:rPr lang="en-US" dirty="0"/>
              <a:t>. “There, there. You’ll be happy here with us”. The scent of sacramental wine oozed off his tongue, and incense appeared to rise like a fog off the surface of his cassock. </a:t>
            </a:r>
            <a:r>
              <a:rPr lang="en-US" dirty="0">
                <a:solidFill>
                  <a:schemeClr val="accent3">
                    <a:lumMod val="40000"/>
                    <a:lumOff val="60000"/>
                  </a:schemeClr>
                </a:solidFill>
              </a:rPr>
              <a:t>Cold air, like a large, gnarled hand, clamped itself on Champion’s naked head</a:t>
            </a:r>
            <a:r>
              <a:rPr lang="en-US" dirty="0"/>
              <a:t>. (KFQ : 54-55)</a:t>
            </a:r>
            <a:endParaRPr lang="fr-FR" dirty="0"/>
          </a:p>
        </p:txBody>
      </p:sp>
      <p:sp>
        <p:nvSpPr>
          <p:cNvPr id="4" name="Espace réservé du contenu 3">
            <a:extLst>
              <a:ext uri="{FF2B5EF4-FFF2-40B4-BE49-F238E27FC236}">
                <a16:creationId xmlns:a16="http://schemas.microsoft.com/office/drawing/2014/main" id="{4F72CB2F-6675-625A-4851-0B966C607BAB}"/>
              </a:ext>
            </a:extLst>
          </p:cNvPr>
          <p:cNvSpPr>
            <a:spLocks noGrp="1"/>
          </p:cNvSpPr>
          <p:nvPr>
            <p:ph sz="half" idx="2"/>
          </p:nvPr>
        </p:nvSpPr>
        <p:spPr>
          <a:xfrm>
            <a:off x="6096000" y="448058"/>
            <a:ext cx="4748784" cy="5808281"/>
          </a:xfrm>
        </p:spPr>
        <p:txBody>
          <a:bodyPr>
            <a:normAutofit/>
          </a:bodyPr>
          <a:lstStyle/>
          <a:p>
            <a:pPr marL="0" indent="0" algn="just">
              <a:buNone/>
            </a:pPr>
            <a:r>
              <a:rPr lang="fr-FR" dirty="0"/>
              <a:t>Un visage apparut, qu’il n’avait pas encore vu dans cet endroit nouveau et étrange, un visage aux </a:t>
            </a:r>
            <a:r>
              <a:rPr lang="fr-FR" dirty="0">
                <a:solidFill>
                  <a:schemeClr val="accent3">
                    <a:lumMod val="40000"/>
                    <a:lumOff val="60000"/>
                  </a:schemeClr>
                </a:solidFill>
              </a:rPr>
              <a:t>sourcils assez épais et embroussaillés pour servir d’agrès de pêche</a:t>
            </a:r>
            <a:r>
              <a:rPr lang="fr-FR" dirty="0"/>
              <a:t>.</a:t>
            </a:r>
          </a:p>
          <a:p>
            <a:pPr marL="0" indent="0" algn="just">
              <a:buNone/>
            </a:pPr>
            <a:endParaRPr lang="fr-FR" dirty="0"/>
          </a:p>
          <a:p>
            <a:pPr marL="0" indent="0" algn="just">
              <a:buNone/>
            </a:pPr>
            <a:endParaRPr lang="fr-FR" dirty="0"/>
          </a:p>
          <a:p>
            <a:pPr marL="0" indent="0" algn="just">
              <a:buNone/>
            </a:pPr>
            <a:r>
              <a:rPr lang="fr-FR" dirty="0"/>
              <a:t>Le père Lafleur </a:t>
            </a:r>
            <a:r>
              <a:rPr lang="fr-FR" dirty="0">
                <a:solidFill>
                  <a:schemeClr val="accent3">
                    <a:lumMod val="40000"/>
                    <a:lumOff val="60000"/>
                  </a:schemeClr>
                </a:solidFill>
              </a:rPr>
              <a:t>posa une main sur la cuisse</a:t>
            </a:r>
            <a:r>
              <a:rPr lang="fr-FR" dirty="0"/>
              <a:t> de Champion et </a:t>
            </a:r>
            <a:r>
              <a:rPr lang="fr-FR" dirty="0">
                <a:solidFill>
                  <a:schemeClr val="accent3">
                    <a:lumMod val="40000"/>
                    <a:lumOff val="60000"/>
                  </a:schemeClr>
                </a:solidFill>
              </a:rPr>
              <a:t>ronronna, comme un grand animal velu</a:t>
            </a:r>
            <a:r>
              <a:rPr lang="fr-FR" dirty="0"/>
              <a:t> :</a:t>
            </a:r>
          </a:p>
          <a:p>
            <a:pPr marL="0" indent="0" algn="just">
              <a:buNone/>
            </a:pPr>
            <a:r>
              <a:rPr lang="fr-FR" dirty="0"/>
              <a:t>— Là, là. Tu seras heureux avec 	nous ici. L’odeur de vin de messe suintait de sa langue, celle de l’encens paraissait s’élever comme une brume de la surface 	de sa soutane. </a:t>
            </a:r>
            <a:r>
              <a:rPr lang="fr-FR" dirty="0">
                <a:solidFill>
                  <a:schemeClr val="accent3">
                    <a:lumMod val="40000"/>
                    <a:lumOff val="60000"/>
                  </a:schemeClr>
                </a:solidFill>
              </a:rPr>
              <a:t>L’air froid, telle une grande main noueuse, enserra la tête de Champion 	dans un étau</a:t>
            </a:r>
            <a:r>
              <a:rPr lang="fr-FR" dirty="0"/>
              <a:t>.</a:t>
            </a:r>
          </a:p>
        </p:txBody>
      </p:sp>
    </p:spTree>
    <p:extLst>
      <p:ext uri="{BB962C8B-B14F-4D97-AF65-F5344CB8AC3E}">
        <p14:creationId xmlns:p14="http://schemas.microsoft.com/office/powerpoint/2010/main" val="365565751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14C5FF-D0E6-91D9-FF57-1E3C9AD1AF93}"/>
              </a:ext>
            </a:extLst>
          </p:cNvPr>
          <p:cNvSpPr>
            <a:spLocks noGrp="1"/>
          </p:cNvSpPr>
          <p:nvPr>
            <p:ph sz="half" idx="1"/>
          </p:nvPr>
        </p:nvSpPr>
        <p:spPr>
          <a:xfrm>
            <a:off x="457200" y="374905"/>
            <a:ext cx="5042451" cy="5881434"/>
          </a:xfrm>
        </p:spPr>
        <p:txBody>
          <a:bodyPr>
            <a:normAutofit fontScale="85000" lnSpcReduction="20000"/>
          </a:bodyPr>
          <a:lstStyle/>
          <a:p>
            <a:pPr marL="0" indent="0" algn="just">
              <a:buNone/>
            </a:pPr>
            <a:r>
              <a:rPr lang="en-US" sz="1900" dirty="0"/>
              <a:t>The pilot </a:t>
            </a:r>
            <a:r>
              <a:rPr lang="en-US" sz="1900" dirty="0">
                <a:solidFill>
                  <a:schemeClr val="accent3">
                    <a:lumMod val="40000"/>
                    <a:lumOff val="60000"/>
                  </a:schemeClr>
                </a:solidFill>
              </a:rPr>
              <a:t>passed the object of adulation </a:t>
            </a:r>
            <a:r>
              <a:rPr lang="en-US" sz="1900" dirty="0"/>
              <a:t>over to Father Lafleur, whose chunky ruby ring momentarily got entangled in the fringes of Gabriel’s beaded home-tanned caribou-hide jacket. </a:t>
            </a:r>
            <a:r>
              <a:rPr lang="en-US" sz="1900" dirty="0">
                <a:solidFill>
                  <a:schemeClr val="accent3">
                    <a:lumMod val="40000"/>
                    <a:lumOff val="60000"/>
                  </a:schemeClr>
                </a:solidFill>
              </a:rPr>
              <a:t>The priest just managed to save Gabriel from falling into the lake by clamping his hand onto the boy’s thigh.</a:t>
            </a:r>
            <a:r>
              <a:rPr lang="en-US" sz="1900" dirty="0"/>
              <a:t> (KFQ : 80)</a:t>
            </a:r>
          </a:p>
          <a:p>
            <a:pPr algn="just"/>
            <a:endParaRPr lang="en-US" sz="1900" dirty="0"/>
          </a:p>
          <a:p>
            <a:pPr algn="just"/>
            <a:endParaRPr lang="en-US" sz="1900" dirty="0"/>
          </a:p>
          <a:p>
            <a:pPr marL="0" indent="0" algn="just">
              <a:buNone/>
            </a:pPr>
            <a:r>
              <a:rPr lang="en-US" sz="1900" dirty="0"/>
              <a:t>Like </a:t>
            </a:r>
            <a:r>
              <a:rPr lang="en-US" sz="1900" dirty="0">
                <a:solidFill>
                  <a:schemeClr val="accent3">
                    <a:lumMod val="40000"/>
                    <a:lumOff val="60000"/>
                  </a:schemeClr>
                </a:solidFill>
              </a:rPr>
              <a:t>an otter </a:t>
            </a:r>
            <a:r>
              <a:rPr lang="en-US" sz="1900" dirty="0"/>
              <a:t>surfacing for air, </a:t>
            </a:r>
            <a:r>
              <a:rPr lang="en-US" sz="1900" dirty="0">
                <a:solidFill>
                  <a:schemeClr val="accent3">
                    <a:lumMod val="40000"/>
                    <a:lumOff val="60000"/>
                  </a:schemeClr>
                </a:solidFill>
              </a:rPr>
              <a:t>a shadow </a:t>
            </a:r>
            <a:r>
              <a:rPr lang="en-US" sz="1900" dirty="0"/>
              <a:t>rose out of the darkness. The moon slid back behind the clouds and the </a:t>
            </a:r>
            <a:r>
              <a:rPr lang="en-US" sz="1900" dirty="0">
                <a:solidFill>
                  <a:schemeClr val="accent3">
                    <a:lumMod val="40000"/>
                    <a:lumOff val="60000"/>
                  </a:schemeClr>
                </a:solidFill>
              </a:rPr>
              <a:t>moving figure</a:t>
            </a:r>
            <a:r>
              <a:rPr lang="en-US" sz="1900" dirty="0"/>
              <a:t> was enveloped once again, though not before it sent a quick glint of silver light into the gentle rhythm of children sighing in their sleep. Then an errant wind, perhaps the motion of the earth in its nightly orbit, moved the clouds so the white, </a:t>
            </a:r>
            <a:r>
              <a:rPr lang="en-US" sz="1900" dirty="0" err="1"/>
              <a:t>vapoury</a:t>
            </a:r>
            <a:r>
              <a:rPr lang="en-US" sz="1900" dirty="0"/>
              <a:t> moon glowed once again.</a:t>
            </a:r>
          </a:p>
          <a:p>
            <a:pPr marL="0" indent="0" algn="just">
              <a:buNone/>
            </a:pPr>
            <a:r>
              <a:rPr lang="en-US" sz="1900" dirty="0"/>
              <a:t>The </a:t>
            </a:r>
            <a:r>
              <a:rPr lang="en-US" sz="1900" dirty="0">
                <a:solidFill>
                  <a:schemeClr val="accent3">
                    <a:lumMod val="40000"/>
                    <a:lumOff val="60000"/>
                  </a:schemeClr>
                </a:solidFill>
              </a:rPr>
              <a:t>figure</a:t>
            </a:r>
            <a:r>
              <a:rPr lang="en-US" sz="1900" dirty="0"/>
              <a:t> was caught in a web of moonlight, fleetingly, just as it rose from one bed and moved towards another.</a:t>
            </a:r>
          </a:p>
          <a:p>
            <a:pPr marL="0" indent="0" algn="just">
              <a:buNone/>
            </a:pPr>
            <a:r>
              <a:rPr lang="en-US" sz="1900" dirty="0"/>
              <a:t>With a swish of cloth, the </a:t>
            </a:r>
            <a:r>
              <a:rPr lang="en-US" sz="1900" dirty="0">
                <a:solidFill>
                  <a:schemeClr val="accent3">
                    <a:lumMod val="40000"/>
                    <a:lumOff val="60000"/>
                  </a:schemeClr>
                </a:solidFill>
              </a:rPr>
              <a:t>figure</a:t>
            </a:r>
            <a:r>
              <a:rPr lang="en-US" sz="1900" dirty="0"/>
              <a:t> 	resurfaced, </a:t>
            </a:r>
            <a:r>
              <a:rPr lang="en-US" sz="1900" dirty="0">
                <a:solidFill>
                  <a:schemeClr val="accent3">
                    <a:lumMod val="40000"/>
                    <a:lumOff val="60000"/>
                  </a:schemeClr>
                </a:solidFill>
              </a:rPr>
              <a:t>large and looming</a:t>
            </a:r>
            <a:r>
              <a:rPr lang="en-US" sz="1900" dirty="0"/>
              <a:t>, beside Gabriel’s 	bed, its silvery point of light throwing off one final glimmer. (KFQ : 72)</a:t>
            </a:r>
          </a:p>
          <a:p>
            <a:pPr algn="just"/>
            <a:endParaRPr lang="fr-FR" dirty="0"/>
          </a:p>
        </p:txBody>
      </p:sp>
      <p:sp>
        <p:nvSpPr>
          <p:cNvPr id="4" name="Espace réservé du contenu 3">
            <a:extLst>
              <a:ext uri="{FF2B5EF4-FFF2-40B4-BE49-F238E27FC236}">
                <a16:creationId xmlns:a16="http://schemas.microsoft.com/office/drawing/2014/main" id="{4F72CB2F-6675-625A-4851-0B966C607BAB}"/>
              </a:ext>
            </a:extLst>
          </p:cNvPr>
          <p:cNvSpPr>
            <a:spLocks noGrp="1"/>
          </p:cNvSpPr>
          <p:nvPr>
            <p:ph sz="half" idx="2"/>
          </p:nvPr>
        </p:nvSpPr>
        <p:spPr>
          <a:xfrm>
            <a:off x="5727645" y="301753"/>
            <a:ext cx="6007155" cy="5808281"/>
          </a:xfrm>
        </p:spPr>
        <p:txBody>
          <a:bodyPr>
            <a:noAutofit/>
          </a:bodyPr>
          <a:lstStyle/>
          <a:p>
            <a:pPr marL="0" indent="0" algn="just">
              <a:buNone/>
            </a:pPr>
            <a:r>
              <a:rPr lang="fr-FR" sz="1600" dirty="0"/>
              <a:t>Le pilote passa l’objet de cette adulation au père Lafleur, dont la grosse bague au rubis se prit momentanément dans les franges du blouson en peau de caribou de Gabriel, perlé et tanné artisanalement tout comme celui de Jeremiah. Le prêtre réussit à empêcher Gabriel de tomber dans le lac en agrippant la cuisse du garçon avec sa main.</a:t>
            </a:r>
          </a:p>
          <a:p>
            <a:pPr marL="0" indent="0" algn="just">
              <a:buNone/>
            </a:pPr>
            <a:endParaRPr lang="fr-FR" sz="1600" dirty="0"/>
          </a:p>
          <a:p>
            <a:pPr marL="0" indent="0" algn="just">
              <a:buNone/>
            </a:pPr>
            <a:r>
              <a:rPr lang="fr-FR" sz="1600" dirty="0"/>
              <a:t>Telle une loutre qui remonte à la surface de l’eau pour prendre une respiration, une ombre émergea de l’obscurité. La lune glissa derrière les nuages voilant à nouveau la forme en mouvement, mais pas avant qu’un rai de lumière argentée fût envoyée dans le doux rythme des soupirs des enfants endormis. Puis un vent errant, peut-être n’était-ce que le mouvement de la terre dans sa ronde nocturne, déplaça les nuages pour permettre à nouveau à la blanche lune vaporeuse de briller.</a:t>
            </a:r>
          </a:p>
          <a:p>
            <a:pPr marL="0" indent="0" algn="just">
              <a:buNone/>
            </a:pPr>
            <a:r>
              <a:rPr lang="fr-FR" sz="1600" dirty="0"/>
              <a:t>La forme apparut pendant un bref instant dans la toile du clair de lune, au moment 	où elle se soulevait d’un lit pour se déplacer vers un autre.</a:t>
            </a:r>
          </a:p>
          <a:p>
            <a:pPr marL="0" indent="0" algn="just">
              <a:buNone/>
            </a:pPr>
            <a:r>
              <a:rPr lang="fr-FR" sz="1600" dirty="0"/>
              <a:t>Avec un bruissement de tissu, la forme refit surface, grande et menaçante, à côté du 	lit de Gabriel, et sa pointe de lumière argentée brilla une dernière fois.</a:t>
            </a:r>
          </a:p>
        </p:txBody>
      </p:sp>
    </p:spTree>
    <p:extLst>
      <p:ext uri="{BB962C8B-B14F-4D97-AF65-F5344CB8AC3E}">
        <p14:creationId xmlns:p14="http://schemas.microsoft.com/office/powerpoint/2010/main" val="309848940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14C5FF-D0E6-91D9-FF57-1E3C9AD1AF93}"/>
              </a:ext>
            </a:extLst>
          </p:cNvPr>
          <p:cNvSpPr>
            <a:spLocks noGrp="1"/>
          </p:cNvSpPr>
          <p:nvPr>
            <p:ph sz="half" idx="1"/>
          </p:nvPr>
        </p:nvSpPr>
        <p:spPr>
          <a:xfrm>
            <a:off x="219456" y="374905"/>
            <a:ext cx="5280195" cy="5881434"/>
          </a:xfrm>
        </p:spPr>
        <p:txBody>
          <a:bodyPr>
            <a:noAutofit/>
          </a:bodyPr>
          <a:lstStyle/>
          <a:p>
            <a:pPr marL="0" indent="0" algn="just">
              <a:buNone/>
            </a:pPr>
            <a:r>
              <a:rPr lang="en-US" dirty="0"/>
              <a:t>But it wasn’t the caribou hunter </a:t>
            </a:r>
            <a:r>
              <a:rPr lang="en-US" dirty="0" err="1"/>
              <a:t>yodelling</a:t>
            </a:r>
            <a:r>
              <a:rPr lang="en-US" dirty="0"/>
              <a:t> “the wind’s a-changing!” It was Father Lafleur whispering Jeremiah’s name at his face. It wasn’t rainbow-</a:t>
            </a:r>
            <a:r>
              <a:rPr lang="en-US" dirty="0" err="1"/>
              <a:t>coloured</a:t>
            </a:r>
            <a:r>
              <a:rPr lang="en-US" dirty="0"/>
              <a:t> dots through winter vapour that Jeremiah was seeing but the glinting eyes of the principal, inches from his own. And it wasn’t flecks of snow from the racing dogsled that was spraying his face but the holy man’s saliva. (KFQ : 73)</a:t>
            </a:r>
          </a:p>
          <a:p>
            <a:pPr marL="0" indent="0" algn="just">
              <a:buNone/>
            </a:pPr>
            <a:endParaRPr lang="en-US" dirty="0"/>
          </a:p>
          <a:p>
            <a:pPr marL="0" indent="0" algn="just">
              <a:buNone/>
            </a:pPr>
            <a:r>
              <a:rPr lang="en-US" dirty="0"/>
              <a:t>A sliver of light flashed once from the dark recesses of the room. It could have been a </a:t>
            </a:r>
            <a:r>
              <a:rPr lang="en-US" dirty="0">
                <a:solidFill>
                  <a:schemeClr val="accent3">
                    <a:lumMod val="40000"/>
                    <a:lumOff val="60000"/>
                  </a:schemeClr>
                </a:solidFill>
              </a:rPr>
              <a:t>firefly</a:t>
            </a:r>
            <a:r>
              <a:rPr lang="en-US" dirty="0"/>
              <a:t> except that this was mid-December. Other than the soft rhythm of children purring in their slumber, there was only the sound of cloth brushing against cloth, stopping briefly and then swishing on. The </a:t>
            </a:r>
            <a:r>
              <a:rPr lang="en-US" dirty="0">
                <a:solidFill>
                  <a:schemeClr val="accent3">
                    <a:lumMod val="40000"/>
                    <a:lumOff val="60000"/>
                  </a:schemeClr>
                </a:solidFill>
              </a:rPr>
              <a:t>firefly</a:t>
            </a:r>
            <a:r>
              <a:rPr lang="en-US" dirty="0"/>
              <a:t> reappeared and disappeared again as it approached the row where the dreaming Gabriel Okimasis was furiously engaged in a do-si-do […]. (KFQ: 77)</a:t>
            </a:r>
            <a:endParaRPr lang="fr-FR" dirty="0"/>
          </a:p>
        </p:txBody>
      </p:sp>
      <p:sp>
        <p:nvSpPr>
          <p:cNvPr id="4" name="Espace réservé du contenu 3">
            <a:extLst>
              <a:ext uri="{FF2B5EF4-FFF2-40B4-BE49-F238E27FC236}">
                <a16:creationId xmlns:a16="http://schemas.microsoft.com/office/drawing/2014/main" id="{4F72CB2F-6675-625A-4851-0B966C607BAB}"/>
              </a:ext>
            </a:extLst>
          </p:cNvPr>
          <p:cNvSpPr>
            <a:spLocks noGrp="1"/>
          </p:cNvSpPr>
          <p:nvPr>
            <p:ph sz="half" idx="2"/>
          </p:nvPr>
        </p:nvSpPr>
        <p:spPr>
          <a:xfrm>
            <a:off x="5681925" y="374905"/>
            <a:ext cx="5748075" cy="5808281"/>
          </a:xfrm>
        </p:spPr>
        <p:txBody>
          <a:bodyPr>
            <a:normAutofit lnSpcReduction="10000"/>
          </a:bodyPr>
          <a:lstStyle/>
          <a:p>
            <a:pPr marL="0" indent="0" algn="just">
              <a:buNone/>
            </a:pPr>
            <a:r>
              <a:rPr lang="fr-FR" dirty="0"/>
              <a:t>Mais ce n’était pas le chasseur de caribou qui iodlait « le vent tourne ! » C’était le père Lafleur qui chuchotait le nom de Jeremiah en plein dans son visage. Ce n’était pas les boules de couleur arc-en-ciel à travers la vapeur de février que voyait Jeremiah, mais les yeux du principal qui brillaient à quelques pouces des siens. Et ce n’étaient pas les flocons de neige soulevés par le traîneau en pleine course qui aspergeaient son visage mais bien la salive du saint homme.</a:t>
            </a:r>
          </a:p>
          <a:p>
            <a:pPr marL="0" indent="0" algn="just">
              <a:buNone/>
            </a:pPr>
            <a:endParaRPr lang="fr-FR" dirty="0"/>
          </a:p>
          <a:p>
            <a:pPr marL="0" indent="0" algn="just">
              <a:buNone/>
            </a:pPr>
            <a:r>
              <a:rPr lang="fr-FR" dirty="0"/>
              <a:t>Un filet de lumière étincela brièvement dans les profondeurs du dortoir. On aurait dit une </a:t>
            </a:r>
            <a:r>
              <a:rPr lang="fr-FR" dirty="0">
                <a:solidFill>
                  <a:schemeClr val="accent3">
                    <a:lumMod val="40000"/>
                    <a:lumOff val="60000"/>
                  </a:schemeClr>
                </a:solidFill>
              </a:rPr>
              <a:t>luciole</a:t>
            </a:r>
            <a:r>
              <a:rPr lang="fr-FR" dirty="0"/>
              <a:t> peut-être, mais on était à la mi-décembre. À l’exception du doux rythme des enfants ronronnant légèrement dans leur sommeil, on n’entendait que le frottement de tissu contre tissu, suivi de silence, puis à nouveau ce son qui se déplaçait. La </a:t>
            </a:r>
            <a:r>
              <a:rPr lang="fr-FR" dirty="0">
                <a:solidFill>
                  <a:schemeClr val="accent3">
                    <a:lumMod val="40000"/>
                    <a:lumOff val="60000"/>
                  </a:schemeClr>
                </a:solidFill>
              </a:rPr>
              <a:t>luciole</a:t>
            </a:r>
            <a:r>
              <a:rPr lang="fr-FR" dirty="0"/>
              <a:t> réapparut pour disparaître à nouveau alors qu’elle s’approchait de la rangée de lits où Gabriel Okimasis, en rêve, faisait à folle allure un </a:t>
            </a:r>
            <a:r>
              <a:rPr lang="fr-FR" dirty="0" err="1"/>
              <a:t>dosi</a:t>
            </a:r>
            <a:r>
              <a:rPr lang="fr-FR" dirty="0"/>
              <a:t>-do.</a:t>
            </a:r>
          </a:p>
        </p:txBody>
      </p:sp>
    </p:spTree>
    <p:extLst>
      <p:ext uri="{BB962C8B-B14F-4D97-AF65-F5344CB8AC3E}">
        <p14:creationId xmlns:p14="http://schemas.microsoft.com/office/powerpoint/2010/main" val="277975920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133</TotalTime>
  <Words>3335</Words>
  <Application>Microsoft Office PowerPoint</Application>
  <PresentationFormat>Grand écran</PresentationFormat>
  <Paragraphs>111</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Aptos Display</vt:lpstr>
      <vt:lpstr>Arial</vt:lpstr>
      <vt:lpstr>Century Gothic</vt:lpstr>
      <vt:lpstr>Wingdings 3</vt:lpstr>
      <vt:lpstr>Ion</vt:lpstr>
      <vt:lpstr>La figure du prêtre pédocriminel  et le traitement du viol  dans Kiss of the Fur Queen de Tomson Highway </vt:lpstr>
      <vt:lpstr>Les pensionnats indiens du Canada</vt:lpstr>
      <vt:lpstr>Les pensionnats indiens du Canada</vt:lpstr>
      <vt:lpstr>Tomson Highway 1951- (nehiyaw/cri)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Anon</dc:creator>
  <cp:lastModifiedBy>Anon</cp:lastModifiedBy>
  <cp:revision>6</cp:revision>
  <dcterms:created xsi:type="dcterms:W3CDTF">2024-10-06T16:37:49Z</dcterms:created>
  <dcterms:modified xsi:type="dcterms:W3CDTF">2024-10-19T08:10:40Z</dcterms:modified>
</cp:coreProperties>
</file>