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64" r:id="rId4"/>
    <p:sldId id="265" r:id="rId5"/>
    <p:sldId id="259" r:id="rId6"/>
    <p:sldId id="257" r:id="rId7"/>
    <p:sldId id="266" r:id="rId8"/>
    <p:sldId id="261" r:id="rId9"/>
    <p:sldId id="263" r:id="rId10"/>
    <p:sldId id="260" r:id="rId11"/>
    <p:sldId id="262" r:id="rId12"/>
    <p:sldId id="274" r:id="rId13"/>
    <p:sldId id="275" r:id="rId14"/>
    <p:sldId id="276" r:id="rId15"/>
    <p:sldId id="277" r:id="rId16"/>
    <p:sldId id="273" r:id="rId17"/>
    <p:sldId id="267" r:id="rId18"/>
    <p:sldId id="268" r:id="rId19"/>
    <p:sldId id="279" r:id="rId20"/>
    <p:sldId id="280" r:id="rId21"/>
    <p:sldId id="278" r:id="rId22"/>
    <p:sldId id="269" r:id="rId23"/>
    <p:sldId id="283" r:id="rId24"/>
    <p:sldId id="281" r:id="rId25"/>
    <p:sldId id="284" r:id="rId26"/>
    <p:sldId id="282" r:id="rId27"/>
    <p:sldId id="270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1"/>
    <p:restoredTop sz="94577"/>
  </p:normalViewPr>
  <p:slideViewPr>
    <p:cSldViewPr snapToGrid="0">
      <p:cViewPr varScale="1">
        <p:scale>
          <a:sx n="103" d="100"/>
          <a:sy n="103" d="100"/>
        </p:scale>
        <p:origin x="20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1D862-C524-4761-9550-4B155B87731F}" type="doc">
      <dgm:prSet loTypeId="urn:microsoft.com/office/officeart/2005/8/layout/chevron1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234965F-F9CE-4A56-BD03-FCFDB1A1225F}">
      <dgm:prSet custT="1"/>
      <dgm:spPr/>
      <dgm:t>
        <a:bodyPr/>
        <a:lstStyle/>
        <a:p>
          <a:r>
            <a:rPr lang="fr-FR" sz="900" dirty="0"/>
            <a:t>En dehors du programme de Bagatelle et de l’association Notre Logis, nous n’avons pas trouvé à ce jour de témoignage permettant de d’affirmer que les autres programmes Castors ont eu recours à l’apport-travail. </a:t>
          </a:r>
          <a:endParaRPr lang="en-US" sz="900" dirty="0"/>
        </a:p>
      </dgm:t>
    </dgm:pt>
    <dgm:pt modelId="{213967C0-5603-4616-AD51-C77FD45BC554}" type="parTrans" cxnId="{B348E285-822D-4975-90DF-2A99D339AB6B}">
      <dgm:prSet/>
      <dgm:spPr/>
      <dgm:t>
        <a:bodyPr/>
        <a:lstStyle/>
        <a:p>
          <a:endParaRPr lang="en-US"/>
        </a:p>
      </dgm:t>
    </dgm:pt>
    <dgm:pt modelId="{D69E879D-E28D-4003-BB7C-2FBE249747D6}" type="sibTrans" cxnId="{B348E285-822D-4975-90DF-2A99D339AB6B}">
      <dgm:prSet/>
      <dgm:spPr/>
      <dgm:t>
        <a:bodyPr/>
        <a:lstStyle/>
        <a:p>
          <a:endParaRPr lang="en-US"/>
        </a:p>
      </dgm:t>
    </dgm:pt>
    <dgm:pt modelId="{E370CA91-0EFC-4899-85CA-A970ECF3323D}">
      <dgm:prSet custT="1"/>
      <dgm:spPr/>
      <dgm:t>
        <a:bodyPr/>
        <a:lstStyle/>
        <a:p>
          <a:r>
            <a:rPr lang="fr-FR" sz="900" dirty="0"/>
            <a:t>Cela signifie que les groupements d’ouvriers avaient trouvé un autre moyen pour financer le prêt bancaire. Cela place nos « Castors » dans une démarche d’habitat coopératif.</a:t>
          </a:r>
          <a:endParaRPr lang="en-US" sz="900" dirty="0"/>
        </a:p>
      </dgm:t>
    </dgm:pt>
    <dgm:pt modelId="{7CF6D04A-4EDB-458A-BD7B-2784E7307D51}" type="parTrans" cxnId="{DF71040F-96CF-46FC-8F61-4708A2C658B6}">
      <dgm:prSet/>
      <dgm:spPr/>
      <dgm:t>
        <a:bodyPr/>
        <a:lstStyle/>
        <a:p>
          <a:endParaRPr lang="en-US"/>
        </a:p>
      </dgm:t>
    </dgm:pt>
    <dgm:pt modelId="{272D313C-48F3-4721-9663-95688D440BCA}" type="sibTrans" cxnId="{DF71040F-96CF-46FC-8F61-4708A2C658B6}">
      <dgm:prSet/>
      <dgm:spPr/>
      <dgm:t>
        <a:bodyPr/>
        <a:lstStyle/>
        <a:p>
          <a:endParaRPr lang="en-US"/>
        </a:p>
      </dgm:t>
    </dgm:pt>
    <dgm:pt modelId="{3A088292-0843-CE4E-A356-F0D4C4814B1E}" type="pres">
      <dgm:prSet presAssocID="{2CD1D862-C524-4761-9550-4B155B87731F}" presName="Name0" presStyleCnt="0">
        <dgm:presLayoutVars>
          <dgm:dir/>
          <dgm:animLvl val="lvl"/>
          <dgm:resizeHandles val="exact"/>
        </dgm:presLayoutVars>
      </dgm:prSet>
      <dgm:spPr/>
    </dgm:pt>
    <dgm:pt modelId="{BBEE4812-282A-E643-9852-BE5CD2EAA740}" type="pres">
      <dgm:prSet presAssocID="{0234965F-F9CE-4A56-BD03-FCFDB1A1225F}" presName="parTxOnly" presStyleLbl="node1" presStyleIdx="0" presStyleCnt="2" custScaleX="242021" custScaleY="307487">
        <dgm:presLayoutVars>
          <dgm:chMax val="0"/>
          <dgm:chPref val="0"/>
          <dgm:bulletEnabled val="1"/>
        </dgm:presLayoutVars>
      </dgm:prSet>
      <dgm:spPr/>
    </dgm:pt>
    <dgm:pt modelId="{41521662-B05E-ED4C-963A-16B4463099BD}" type="pres">
      <dgm:prSet presAssocID="{D69E879D-E28D-4003-BB7C-2FBE249747D6}" presName="parTxOnlySpace" presStyleCnt="0"/>
      <dgm:spPr/>
    </dgm:pt>
    <dgm:pt modelId="{AC4F2FAA-EB20-FD49-A80B-AF819DF7F7B6}" type="pres">
      <dgm:prSet presAssocID="{E370CA91-0EFC-4899-85CA-A970ECF3323D}" presName="parTxOnly" presStyleLbl="node1" presStyleIdx="1" presStyleCnt="2" custScaleX="228117" custScaleY="195505">
        <dgm:presLayoutVars>
          <dgm:chMax val="0"/>
          <dgm:chPref val="0"/>
          <dgm:bulletEnabled val="1"/>
        </dgm:presLayoutVars>
      </dgm:prSet>
      <dgm:spPr/>
    </dgm:pt>
  </dgm:ptLst>
  <dgm:cxnLst>
    <dgm:cxn modelId="{DF71040F-96CF-46FC-8F61-4708A2C658B6}" srcId="{2CD1D862-C524-4761-9550-4B155B87731F}" destId="{E370CA91-0EFC-4899-85CA-A970ECF3323D}" srcOrd="1" destOrd="0" parTransId="{7CF6D04A-4EDB-458A-BD7B-2784E7307D51}" sibTransId="{272D313C-48F3-4721-9663-95688D440BCA}"/>
    <dgm:cxn modelId="{B348E285-822D-4975-90DF-2A99D339AB6B}" srcId="{2CD1D862-C524-4761-9550-4B155B87731F}" destId="{0234965F-F9CE-4A56-BD03-FCFDB1A1225F}" srcOrd="0" destOrd="0" parTransId="{213967C0-5603-4616-AD51-C77FD45BC554}" sibTransId="{D69E879D-E28D-4003-BB7C-2FBE249747D6}"/>
    <dgm:cxn modelId="{2213B787-250F-3F40-96B6-A460F0D652D4}" type="presOf" srcId="{0234965F-F9CE-4A56-BD03-FCFDB1A1225F}" destId="{BBEE4812-282A-E643-9852-BE5CD2EAA740}" srcOrd="0" destOrd="0" presId="urn:microsoft.com/office/officeart/2005/8/layout/chevron1"/>
    <dgm:cxn modelId="{D51913CE-B022-B448-8F1E-8BF49FD77D2C}" type="presOf" srcId="{2CD1D862-C524-4761-9550-4B155B87731F}" destId="{3A088292-0843-CE4E-A356-F0D4C4814B1E}" srcOrd="0" destOrd="0" presId="urn:microsoft.com/office/officeart/2005/8/layout/chevron1"/>
    <dgm:cxn modelId="{27EB9DD4-E5F9-B746-A599-1392658C5D9C}" type="presOf" srcId="{E370CA91-0EFC-4899-85CA-A970ECF3323D}" destId="{AC4F2FAA-EB20-FD49-A80B-AF819DF7F7B6}" srcOrd="0" destOrd="0" presId="urn:microsoft.com/office/officeart/2005/8/layout/chevron1"/>
    <dgm:cxn modelId="{DE043D08-D8C8-8344-8894-99AD24F2BC4F}" type="presParOf" srcId="{3A088292-0843-CE4E-A356-F0D4C4814B1E}" destId="{BBEE4812-282A-E643-9852-BE5CD2EAA740}" srcOrd="0" destOrd="0" presId="urn:microsoft.com/office/officeart/2005/8/layout/chevron1"/>
    <dgm:cxn modelId="{212060DB-CF0E-B94A-9CC2-7CD8EB615589}" type="presParOf" srcId="{3A088292-0843-CE4E-A356-F0D4C4814B1E}" destId="{41521662-B05E-ED4C-963A-16B4463099BD}" srcOrd="1" destOrd="0" presId="urn:microsoft.com/office/officeart/2005/8/layout/chevron1"/>
    <dgm:cxn modelId="{5276F9BC-FCF4-7E4A-A6D8-92EF7FD6FD8F}" type="presParOf" srcId="{3A088292-0843-CE4E-A356-F0D4C4814B1E}" destId="{AC4F2FAA-EB20-FD49-A80B-AF819DF7F7B6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AE5FB-262B-4B78-90B6-98DBC45E243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CFAFF7-0F12-44BC-BB9A-814031DDA0F9}">
      <dgm:prSet/>
      <dgm:spPr/>
      <dgm:t>
        <a:bodyPr/>
        <a:lstStyle/>
        <a:p>
          <a:r>
            <a:rPr lang="fr-FR" b="1"/>
            <a:t>Rupture épistémologique </a:t>
          </a:r>
          <a:r>
            <a:rPr lang="fr-FR"/>
            <a:t>: il n’est plus possible de collecter la mémoire directe des Castors. Recours aux sources secondaires (enfants, archives privées et publiques, livres…)</a:t>
          </a:r>
          <a:endParaRPr lang="en-US"/>
        </a:p>
      </dgm:t>
    </dgm:pt>
    <dgm:pt modelId="{9BF20214-2640-4241-A0B4-DD82B2DBF307}" type="parTrans" cxnId="{BF3DA0FD-F3E5-4745-9834-800FCA13DDC3}">
      <dgm:prSet/>
      <dgm:spPr/>
      <dgm:t>
        <a:bodyPr/>
        <a:lstStyle/>
        <a:p>
          <a:endParaRPr lang="en-US"/>
        </a:p>
      </dgm:t>
    </dgm:pt>
    <dgm:pt modelId="{743B1407-457D-4F95-854D-F7B659AF3D83}" type="sibTrans" cxnId="{BF3DA0FD-F3E5-4745-9834-800FCA13DDC3}">
      <dgm:prSet/>
      <dgm:spPr/>
      <dgm:t>
        <a:bodyPr/>
        <a:lstStyle/>
        <a:p>
          <a:endParaRPr lang="en-US"/>
        </a:p>
      </dgm:t>
    </dgm:pt>
    <dgm:pt modelId="{A49BBA61-FC5F-4782-8C79-93699209FDDC}">
      <dgm:prSet/>
      <dgm:spPr/>
      <dgm:t>
        <a:bodyPr/>
        <a:lstStyle/>
        <a:p>
          <a:r>
            <a:rPr lang="fr-FR" b="1" dirty="0"/>
            <a:t>Rupture architecturale </a:t>
          </a:r>
          <a:r>
            <a:rPr lang="fr-FR" dirty="0"/>
            <a:t>: 1/architecture non remarquable; 2/architectes locaux sous-représentés (Montier, Barette, autres); 3/Les grands ensembles font de l’ombre</a:t>
          </a:r>
          <a:endParaRPr lang="en-US" dirty="0"/>
        </a:p>
      </dgm:t>
    </dgm:pt>
    <dgm:pt modelId="{5F0FEFD2-5E3F-4FD7-8B28-2134C84FE047}" type="parTrans" cxnId="{5296DD11-ACCE-4E54-9CF9-EA93011BBBD6}">
      <dgm:prSet/>
      <dgm:spPr/>
      <dgm:t>
        <a:bodyPr/>
        <a:lstStyle/>
        <a:p>
          <a:endParaRPr lang="en-US"/>
        </a:p>
      </dgm:t>
    </dgm:pt>
    <dgm:pt modelId="{E44DB41F-12BE-4377-9FF4-B0F289EB3C5C}" type="sibTrans" cxnId="{5296DD11-ACCE-4E54-9CF9-EA93011BBBD6}">
      <dgm:prSet/>
      <dgm:spPr/>
      <dgm:t>
        <a:bodyPr/>
        <a:lstStyle/>
        <a:p>
          <a:endParaRPr lang="en-US"/>
        </a:p>
      </dgm:t>
    </dgm:pt>
    <dgm:pt modelId="{BC9B3D9A-A157-4621-A8A1-71B63CF9AFF6}">
      <dgm:prSet/>
      <dgm:spPr/>
      <dgm:t>
        <a:bodyPr/>
        <a:lstStyle/>
        <a:p>
          <a:r>
            <a:rPr lang="fr-FR" b="1" dirty="0"/>
            <a:t>Rupture du modèle </a:t>
          </a:r>
          <a:r>
            <a:rPr lang="fr-FR" dirty="0"/>
            <a:t>: le modèle Castor a été supprimé en 1971 par la Loi Chalandon, et est souvent comparé au modèle de l’habitat participatif d’aujourd’hui (Devaux, 2013)</a:t>
          </a:r>
          <a:endParaRPr lang="en-US" dirty="0"/>
        </a:p>
      </dgm:t>
    </dgm:pt>
    <dgm:pt modelId="{7B1626B7-0803-443F-9080-53C010D84017}" type="parTrans" cxnId="{A9DF5E65-C480-4F6F-8764-7ABB1EE12673}">
      <dgm:prSet/>
      <dgm:spPr/>
      <dgm:t>
        <a:bodyPr/>
        <a:lstStyle/>
        <a:p>
          <a:endParaRPr lang="en-US"/>
        </a:p>
      </dgm:t>
    </dgm:pt>
    <dgm:pt modelId="{38FF02F2-0F56-40B8-ACDD-9C964E4B22DD}" type="sibTrans" cxnId="{A9DF5E65-C480-4F6F-8764-7ABB1EE12673}">
      <dgm:prSet/>
      <dgm:spPr/>
      <dgm:t>
        <a:bodyPr/>
        <a:lstStyle/>
        <a:p>
          <a:endParaRPr lang="en-US"/>
        </a:p>
      </dgm:t>
    </dgm:pt>
    <dgm:pt modelId="{DA68FA80-BB8B-449B-BF06-2DC9B2F14AB6}">
      <dgm:prSet/>
      <dgm:spPr/>
      <dgm:t>
        <a:bodyPr/>
        <a:lstStyle/>
        <a:p>
          <a:r>
            <a:rPr lang="fr-FR" b="1" dirty="0"/>
            <a:t>Rupture foncière </a:t>
          </a:r>
          <a:r>
            <a:rPr lang="fr-FR" dirty="0"/>
            <a:t>: le prix du foncier contribue à transformer la composition de la population du parc toulousain (effet de gentrification)</a:t>
          </a:r>
          <a:endParaRPr lang="en-US" dirty="0"/>
        </a:p>
      </dgm:t>
    </dgm:pt>
    <dgm:pt modelId="{36C5CFFF-5C67-4086-8C3F-52963548AADC}" type="parTrans" cxnId="{1E6FA190-2FBD-4E93-B9EA-B8AF6FDFC980}">
      <dgm:prSet/>
      <dgm:spPr/>
      <dgm:t>
        <a:bodyPr/>
        <a:lstStyle/>
        <a:p>
          <a:endParaRPr lang="en-US"/>
        </a:p>
      </dgm:t>
    </dgm:pt>
    <dgm:pt modelId="{BA3097DD-37D3-40DB-98E8-B3360CA18372}" type="sibTrans" cxnId="{1E6FA190-2FBD-4E93-B9EA-B8AF6FDFC980}">
      <dgm:prSet/>
      <dgm:spPr/>
      <dgm:t>
        <a:bodyPr/>
        <a:lstStyle/>
        <a:p>
          <a:endParaRPr lang="en-US"/>
        </a:p>
      </dgm:t>
    </dgm:pt>
    <dgm:pt modelId="{85CA7426-1D50-4364-A1E8-B507243AFEAD}">
      <dgm:prSet/>
      <dgm:spPr/>
      <dgm:t>
        <a:bodyPr/>
        <a:lstStyle/>
        <a:p>
          <a:r>
            <a:rPr lang="fr-FR" b="1" dirty="0"/>
            <a:t>Rupture de l’histoire du monde ouvrier</a:t>
          </a:r>
          <a:r>
            <a:rPr lang="fr-FR" dirty="0"/>
            <a:t> : tentative d’oubli de l’histoire ouvrière (peu de recherches, historiens amateurs…)</a:t>
          </a:r>
          <a:endParaRPr lang="en-US" dirty="0"/>
        </a:p>
      </dgm:t>
    </dgm:pt>
    <dgm:pt modelId="{CD9D9412-4307-475C-8ABB-AB0ECC290326}" type="parTrans" cxnId="{73088E95-7038-4229-BA6C-274AE645C74F}">
      <dgm:prSet/>
      <dgm:spPr/>
      <dgm:t>
        <a:bodyPr/>
        <a:lstStyle/>
        <a:p>
          <a:endParaRPr lang="en-US"/>
        </a:p>
      </dgm:t>
    </dgm:pt>
    <dgm:pt modelId="{EE6668FB-7455-40EE-8424-E53B1C6B8AD8}" type="sibTrans" cxnId="{73088E95-7038-4229-BA6C-274AE645C74F}">
      <dgm:prSet/>
      <dgm:spPr/>
      <dgm:t>
        <a:bodyPr/>
        <a:lstStyle/>
        <a:p>
          <a:endParaRPr lang="en-US"/>
        </a:p>
      </dgm:t>
    </dgm:pt>
    <dgm:pt modelId="{A398F8B9-E88D-2F41-8C56-4B61BA8F8B35}" type="pres">
      <dgm:prSet presAssocID="{E70AE5FB-262B-4B78-90B6-98DBC45E2437}" presName="linear" presStyleCnt="0">
        <dgm:presLayoutVars>
          <dgm:animLvl val="lvl"/>
          <dgm:resizeHandles val="exact"/>
        </dgm:presLayoutVars>
      </dgm:prSet>
      <dgm:spPr/>
    </dgm:pt>
    <dgm:pt modelId="{3BBC0F3F-53B5-D947-AA5C-121DC15114CB}" type="pres">
      <dgm:prSet presAssocID="{58CFAFF7-0F12-44BC-BB9A-814031DDA0F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2BDB573-E77C-B741-BECC-1FE23AB6F476}" type="pres">
      <dgm:prSet presAssocID="{743B1407-457D-4F95-854D-F7B659AF3D83}" presName="spacer" presStyleCnt="0"/>
      <dgm:spPr/>
    </dgm:pt>
    <dgm:pt modelId="{CC2AF19F-9AC6-FF4A-A8EF-4DD9233CCA11}" type="pres">
      <dgm:prSet presAssocID="{A49BBA61-FC5F-4782-8C79-93699209FD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8B5EAA6-4B7A-5348-B30C-31257FB53B7F}" type="pres">
      <dgm:prSet presAssocID="{E44DB41F-12BE-4377-9FF4-B0F289EB3C5C}" presName="spacer" presStyleCnt="0"/>
      <dgm:spPr/>
    </dgm:pt>
    <dgm:pt modelId="{5F13ED93-192F-0740-9FDF-C5F4767B3887}" type="pres">
      <dgm:prSet presAssocID="{BC9B3D9A-A157-4621-A8A1-71B63CF9AFF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27384C9-0D2F-ED4D-BB5D-AC603D7D5A09}" type="pres">
      <dgm:prSet presAssocID="{38FF02F2-0F56-40B8-ACDD-9C964E4B22DD}" presName="spacer" presStyleCnt="0"/>
      <dgm:spPr/>
    </dgm:pt>
    <dgm:pt modelId="{E6D66DAD-0451-A84A-8A91-F8EEC2BAB456}" type="pres">
      <dgm:prSet presAssocID="{DA68FA80-BB8B-449B-BF06-2DC9B2F14AB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200B9A2-B50A-7F42-BC00-63A6FB5933C8}" type="pres">
      <dgm:prSet presAssocID="{BA3097DD-37D3-40DB-98E8-B3360CA18372}" presName="spacer" presStyleCnt="0"/>
      <dgm:spPr/>
    </dgm:pt>
    <dgm:pt modelId="{5F9F6936-3238-FA48-8BAB-262E0959BAFA}" type="pres">
      <dgm:prSet presAssocID="{85CA7426-1D50-4364-A1E8-B507243AFEA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296DD11-ACCE-4E54-9CF9-EA93011BBBD6}" srcId="{E70AE5FB-262B-4B78-90B6-98DBC45E2437}" destId="{A49BBA61-FC5F-4782-8C79-93699209FDDC}" srcOrd="1" destOrd="0" parTransId="{5F0FEFD2-5E3F-4FD7-8B28-2134C84FE047}" sibTransId="{E44DB41F-12BE-4377-9FF4-B0F289EB3C5C}"/>
    <dgm:cxn modelId="{58E91331-19D9-E543-A635-7AAAC4ED798D}" type="presOf" srcId="{E70AE5FB-262B-4B78-90B6-98DBC45E2437}" destId="{A398F8B9-E88D-2F41-8C56-4B61BA8F8B35}" srcOrd="0" destOrd="0" presId="urn:microsoft.com/office/officeart/2005/8/layout/vList2"/>
    <dgm:cxn modelId="{87BE5060-10AB-D14D-9F1E-741116B7CE95}" type="presOf" srcId="{DA68FA80-BB8B-449B-BF06-2DC9B2F14AB6}" destId="{E6D66DAD-0451-A84A-8A91-F8EEC2BAB456}" srcOrd="0" destOrd="0" presId="urn:microsoft.com/office/officeart/2005/8/layout/vList2"/>
    <dgm:cxn modelId="{A9DF5E65-C480-4F6F-8764-7ABB1EE12673}" srcId="{E70AE5FB-262B-4B78-90B6-98DBC45E2437}" destId="{BC9B3D9A-A157-4621-A8A1-71B63CF9AFF6}" srcOrd="2" destOrd="0" parTransId="{7B1626B7-0803-443F-9080-53C010D84017}" sibTransId="{38FF02F2-0F56-40B8-ACDD-9C964E4B22DD}"/>
    <dgm:cxn modelId="{1E6FA190-2FBD-4E93-B9EA-B8AF6FDFC980}" srcId="{E70AE5FB-262B-4B78-90B6-98DBC45E2437}" destId="{DA68FA80-BB8B-449B-BF06-2DC9B2F14AB6}" srcOrd="3" destOrd="0" parTransId="{36C5CFFF-5C67-4086-8C3F-52963548AADC}" sibTransId="{BA3097DD-37D3-40DB-98E8-B3360CA18372}"/>
    <dgm:cxn modelId="{73088E95-7038-4229-BA6C-274AE645C74F}" srcId="{E70AE5FB-262B-4B78-90B6-98DBC45E2437}" destId="{85CA7426-1D50-4364-A1E8-B507243AFEAD}" srcOrd="4" destOrd="0" parTransId="{CD9D9412-4307-475C-8ABB-AB0ECC290326}" sibTransId="{EE6668FB-7455-40EE-8424-E53B1C6B8AD8}"/>
    <dgm:cxn modelId="{FC09BF96-9BB3-684C-A188-D657673FD688}" type="presOf" srcId="{A49BBA61-FC5F-4782-8C79-93699209FDDC}" destId="{CC2AF19F-9AC6-FF4A-A8EF-4DD9233CCA11}" srcOrd="0" destOrd="0" presId="urn:microsoft.com/office/officeart/2005/8/layout/vList2"/>
    <dgm:cxn modelId="{89D0539D-C53F-1349-AB67-85C8BFC6851D}" type="presOf" srcId="{85CA7426-1D50-4364-A1E8-B507243AFEAD}" destId="{5F9F6936-3238-FA48-8BAB-262E0959BAFA}" srcOrd="0" destOrd="0" presId="urn:microsoft.com/office/officeart/2005/8/layout/vList2"/>
    <dgm:cxn modelId="{BEB6B9E6-80E3-0D48-BCFB-7F37274A9DD3}" type="presOf" srcId="{BC9B3D9A-A157-4621-A8A1-71B63CF9AFF6}" destId="{5F13ED93-192F-0740-9FDF-C5F4767B3887}" srcOrd="0" destOrd="0" presId="urn:microsoft.com/office/officeart/2005/8/layout/vList2"/>
    <dgm:cxn modelId="{365F05F4-9CEE-2548-84D4-1965EA02EB5A}" type="presOf" srcId="{58CFAFF7-0F12-44BC-BB9A-814031DDA0F9}" destId="{3BBC0F3F-53B5-D947-AA5C-121DC15114CB}" srcOrd="0" destOrd="0" presId="urn:microsoft.com/office/officeart/2005/8/layout/vList2"/>
    <dgm:cxn modelId="{BF3DA0FD-F3E5-4745-9834-800FCA13DDC3}" srcId="{E70AE5FB-262B-4B78-90B6-98DBC45E2437}" destId="{58CFAFF7-0F12-44BC-BB9A-814031DDA0F9}" srcOrd="0" destOrd="0" parTransId="{9BF20214-2640-4241-A0B4-DD82B2DBF307}" sibTransId="{743B1407-457D-4F95-854D-F7B659AF3D83}"/>
    <dgm:cxn modelId="{7866134B-4004-624F-A18F-CC88E84B2CCE}" type="presParOf" srcId="{A398F8B9-E88D-2F41-8C56-4B61BA8F8B35}" destId="{3BBC0F3F-53B5-D947-AA5C-121DC15114CB}" srcOrd="0" destOrd="0" presId="urn:microsoft.com/office/officeart/2005/8/layout/vList2"/>
    <dgm:cxn modelId="{5F05892A-7410-2B4A-915E-BE8961A5E8FA}" type="presParOf" srcId="{A398F8B9-E88D-2F41-8C56-4B61BA8F8B35}" destId="{32BDB573-E77C-B741-BECC-1FE23AB6F476}" srcOrd="1" destOrd="0" presId="urn:microsoft.com/office/officeart/2005/8/layout/vList2"/>
    <dgm:cxn modelId="{043D0F4A-D347-D849-BF4A-EF244D2226CB}" type="presParOf" srcId="{A398F8B9-E88D-2F41-8C56-4B61BA8F8B35}" destId="{CC2AF19F-9AC6-FF4A-A8EF-4DD9233CCA11}" srcOrd="2" destOrd="0" presId="urn:microsoft.com/office/officeart/2005/8/layout/vList2"/>
    <dgm:cxn modelId="{A055B8E9-BFFC-1445-ADF1-D5610836F73D}" type="presParOf" srcId="{A398F8B9-E88D-2F41-8C56-4B61BA8F8B35}" destId="{98B5EAA6-4B7A-5348-B30C-31257FB53B7F}" srcOrd="3" destOrd="0" presId="urn:microsoft.com/office/officeart/2005/8/layout/vList2"/>
    <dgm:cxn modelId="{40137570-E96F-1944-92CD-C08507E65AAB}" type="presParOf" srcId="{A398F8B9-E88D-2F41-8C56-4B61BA8F8B35}" destId="{5F13ED93-192F-0740-9FDF-C5F4767B3887}" srcOrd="4" destOrd="0" presId="urn:microsoft.com/office/officeart/2005/8/layout/vList2"/>
    <dgm:cxn modelId="{567B15A8-A618-3647-A282-EE4382CF5BEC}" type="presParOf" srcId="{A398F8B9-E88D-2F41-8C56-4B61BA8F8B35}" destId="{827384C9-0D2F-ED4D-BB5D-AC603D7D5A09}" srcOrd="5" destOrd="0" presId="urn:microsoft.com/office/officeart/2005/8/layout/vList2"/>
    <dgm:cxn modelId="{CFE2F72F-4F1A-4A4C-A6EF-758349AFBCC8}" type="presParOf" srcId="{A398F8B9-E88D-2F41-8C56-4B61BA8F8B35}" destId="{E6D66DAD-0451-A84A-8A91-F8EEC2BAB456}" srcOrd="6" destOrd="0" presId="urn:microsoft.com/office/officeart/2005/8/layout/vList2"/>
    <dgm:cxn modelId="{A041E695-D0A5-EF46-B00F-02CC420C45A9}" type="presParOf" srcId="{A398F8B9-E88D-2F41-8C56-4B61BA8F8B35}" destId="{8200B9A2-B50A-7F42-BC00-63A6FB5933C8}" srcOrd="7" destOrd="0" presId="urn:microsoft.com/office/officeart/2005/8/layout/vList2"/>
    <dgm:cxn modelId="{4D9289AE-476B-CD41-A23A-A13BB462CA7F}" type="presParOf" srcId="{A398F8B9-E88D-2F41-8C56-4B61BA8F8B35}" destId="{5F9F6936-3238-FA48-8BAB-262E0959BAF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8E1C09-F3C5-49A3-9E03-C2004C8BE85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86E8CC7-AC59-4D56-B3E5-FAFA6152BB2F}">
      <dgm:prSet/>
      <dgm:spPr/>
      <dgm:t>
        <a:bodyPr/>
        <a:lstStyle/>
        <a:p>
          <a:r>
            <a:rPr lang="fr-FR"/>
            <a:t>Devant les fausses évidences, il faut reconnaître que :</a:t>
          </a:r>
          <a:endParaRPr lang="en-US"/>
        </a:p>
      </dgm:t>
    </dgm:pt>
    <dgm:pt modelId="{C5725BA9-68E7-46A2-82FC-77CBB3F22C1F}" type="parTrans" cxnId="{DC711909-2271-4A0F-ABCB-976A259AEA0C}">
      <dgm:prSet/>
      <dgm:spPr/>
      <dgm:t>
        <a:bodyPr/>
        <a:lstStyle/>
        <a:p>
          <a:endParaRPr lang="en-US"/>
        </a:p>
      </dgm:t>
    </dgm:pt>
    <dgm:pt modelId="{2823A85E-8716-4212-8266-BF5E1D2C3884}" type="sibTrans" cxnId="{DC711909-2271-4A0F-ABCB-976A259AEA0C}">
      <dgm:prSet/>
      <dgm:spPr/>
      <dgm:t>
        <a:bodyPr/>
        <a:lstStyle/>
        <a:p>
          <a:endParaRPr lang="en-US"/>
        </a:p>
      </dgm:t>
    </dgm:pt>
    <dgm:pt modelId="{DB07FA00-C482-41B0-86F8-E8D7AE44E702}">
      <dgm:prSet/>
      <dgm:spPr/>
      <dgm:t>
        <a:bodyPr/>
        <a:lstStyle/>
        <a:p>
          <a:r>
            <a:rPr lang="fr-FR"/>
            <a:t>• Ce n’est pas parce que le bien reste dans la famille que son histoire est transmise;</a:t>
          </a:r>
          <a:endParaRPr lang="en-US"/>
        </a:p>
      </dgm:t>
    </dgm:pt>
    <dgm:pt modelId="{7F7FE402-F09E-4A96-BD8B-72719D9487A0}" type="parTrans" cxnId="{F47F745B-C88B-484A-88FD-7FBB5986C97D}">
      <dgm:prSet/>
      <dgm:spPr/>
      <dgm:t>
        <a:bodyPr/>
        <a:lstStyle/>
        <a:p>
          <a:endParaRPr lang="en-US"/>
        </a:p>
      </dgm:t>
    </dgm:pt>
    <dgm:pt modelId="{1CBDEF08-4370-4889-9991-AFD8C65DF356}" type="sibTrans" cxnId="{F47F745B-C88B-484A-88FD-7FBB5986C97D}">
      <dgm:prSet/>
      <dgm:spPr/>
      <dgm:t>
        <a:bodyPr/>
        <a:lstStyle/>
        <a:p>
          <a:endParaRPr lang="en-US"/>
        </a:p>
      </dgm:t>
    </dgm:pt>
    <dgm:pt modelId="{6ACB06A3-2310-4FAD-80AE-45A54AC2BBC0}">
      <dgm:prSet/>
      <dgm:spPr/>
      <dgm:t>
        <a:bodyPr/>
        <a:lstStyle/>
        <a:p>
          <a:r>
            <a:rPr lang="fr-FR"/>
            <a:t>• Un nouveau propriétaire peut entamer une recherche historique et patrimoniale;</a:t>
          </a:r>
          <a:endParaRPr lang="en-US"/>
        </a:p>
      </dgm:t>
    </dgm:pt>
    <dgm:pt modelId="{20861793-D1C9-479C-9E24-CCAC55E8EB87}" type="parTrans" cxnId="{EFAD4080-0454-4E95-B390-7AC5AF3A72C0}">
      <dgm:prSet/>
      <dgm:spPr/>
      <dgm:t>
        <a:bodyPr/>
        <a:lstStyle/>
        <a:p>
          <a:endParaRPr lang="en-US"/>
        </a:p>
      </dgm:t>
    </dgm:pt>
    <dgm:pt modelId="{A6C3A6F0-7942-435F-BD84-80F8E0C5A1A8}" type="sibTrans" cxnId="{EFAD4080-0454-4E95-B390-7AC5AF3A72C0}">
      <dgm:prSet/>
      <dgm:spPr/>
      <dgm:t>
        <a:bodyPr/>
        <a:lstStyle/>
        <a:p>
          <a:endParaRPr lang="en-US"/>
        </a:p>
      </dgm:t>
    </dgm:pt>
    <dgm:pt modelId="{1B2B4D62-364D-4A41-A5B7-4A2548BB7F74}">
      <dgm:prSet/>
      <dgm:spPr/>
      <dgm:t>
        <a:bodyPr/>
        <a:lstStyle/>
        <a:p>
          <a:r>
            <a:rPr lang="fr-FR"/>
            <a:t>• L’image du mouvement Castor n’est pas forcément « positive » du point de vue de la plus-value;</a:t>
          </a:r>
          <a:endParaRPr lang="en-US"/>
        </a:p>
      </dgm:t>
    </dgm:pt>
    <dgm:pt modelId="{B7E9F6CF-0C7F-4823-B23D-C02B9D0085F6}" type="parTrans" cxnId="{62217E88-2662-4E2D-90A6-B551924D06C1}">
      <dgm:prSet/>
      <dgm:spPr/>
      <dgm:t>
        <a:bodyPr/>
        <a:lstStyle/>
        <a:p>
          <a:endParaRPr lang="en-US"/>
        </a:p>
      </dgm:t>
    </dgm:pt>
    <dgm:pt modelId="{F67280A4-EB20-44E9-A29E-8483FC574502}" type="sibTrans" cxnId="{62217E88-2662-4E2D-90A6-B551924D06C1}">
      <dgm:prSet/>
      <dgm:spPr/>
      <dgm:t>
        <a:bodyPr/>
        <a:lstStyle/>
        <a:p>
          <a:endParaRPr lang="en-US"/>
        </a:p>
      </dgm:t>
    </dgm:pt>
    <dgm:pt modelId="{8233F5B8-F08C-4CAA-9BDA-08CC25470B77}">
      <dgm:prSet/>
      <dgm:spPr/>
      <dgm:t>
        <a:bodyPr/>
        <a:lstStyle/>
        <a:p>
          <a:r>
            <a:rPr lang="fr-FR"/>
            <a:t>• La trop grande quantité de programmes étiquetés « Castors » sur Toulouse amenuise l’effet patrimonial;</a:t>
          </a:r>
          <a:endParaRPr lang="en-US"/>
        </a:p>
      </dgm:t>
    </dgm:pt>
    <dgm:pt modelId="{85BBB701-04E1-40B0-AFBD-D9ED74219E8A}" type="parTrans" cxnId="{C6B542E7-D254-4683-BBD1-818838D31F51}">
      <dgm:prSet/>
      <dgm:spPr/>
      <dgm:t>
        <a:bodyPr/>
        <a:lstStyle/>
        <a:p>
          <a:endParaRPr lang="en-US"/>
        </a:p>
      </dgm:t>
    </dgm:pt>
    <dgm:pt modelId="{B0279E13-7D70-47CC-8966-8F080DC1753D}" type="sibTrans" cxnId="{C6B542E7-D254-4683-BBD1-818838D31F51}">
      <dgm:prSet/>
      <dgm:spPr/>
      <dgm:t>
        <a:bodyPr/>
        <a:lstStyle/>
        <a:p>
          <a:endParaRPr lang="en-US"/>
        </a:p>
      </dgm:t>
    </dgm:pt>
    <dgm:pt modelId="{055F673F-5D69-4FCA-9E22-BBC773E8C7CD}">
      <dgm:prSet/>
      <dgm:spPr/>
      <dgm:t>
        <a:bodyPr/>
        <a:lstStyle/>
        <a:p>
          <a:r>
            <a:rPr lang="fr-FR"/>
            <a:t>• Des initiatives individuelles existent à travers la France;</a:t>
          </a:r>
          <a:endParaRPr lang="en-US"/>
        </a:p>
      </dgm:t>
    </dgm:pt>
    <dgm:pt modelId="{94F0FD4B-A3B2-43FB-9B0D-B2B80FB5533E}" type="parTrans" cxnId="{C3B5CCE6-B8CA-4239-8102-8EB88293E065}">
      <dgm:prSet/>
      <dgm:spPr/>
      <dgm:t>
        <a:bodyPr/>
        <a:lstStyle/>
        <a:p>
          <a:endParaRPr lang="en-US"/>
        </a:p>
      </dgm:t>
    </dgm:pt>
    <dgm:pt modelId="{C590A6D5-F77B-42B4-8C91-2874E9B9127D}" type="sibTrans" cxnId="{C3B5CCE6-B8CA-4239-8102-8EB88293E065}">
      <dgm:prSet/>
      <dgm:spPr/>
      <dgm:t>
        <a:bodyPr/>
        <a:lstStyle/>
        <a:p>
          <a:endParaRPr lang="en-US"/>
        </a:p>
      </dgm:t>
    </dgm:pt>
    <dgm:pt modelId="{76C82899-346A-4263-BB01-C5844D1660BF}">
      <dgm:prSet/>
      <dgm:spPr/>
      <dgm:t>
        <a:bodyPr/>
        <a:lstStyle/>
        <a:p>
          <a:r>
            <a:rPr lang="fr-FR"/>
            <a:t>• Certaines villes ont patrimonialisé une opération « Castor » (comme Bayonne);</a:t>
          </a:r>
          <a:endParaRPr lang="en-US"/>
        </a:p>
      </dgm:t>
    </dgm:pt>
    <dgm:pt modelId="{15B9F073-C541-4649-AC71-0B6AB56772DD}" type="parTrans" cxnId="{7D37C8B1-D274-46B5-AC6C-7FCC06E0545E}">
      <dgm:prSet/>
      <dgm:spPr/>
      <dgm:t>
        <a:bodyPr/>
        <a:lstStyle/>
        <a:p>
          <a:endParaRPr lang="en-US"/>
        </a:p>
      </dgm:t>
    </dgm:pt>
    <dgm:pt modelId="{CC7596DD-3F7E-4B0E-979A-29CF979C1CF7}" type="sibTrans" cxnId="{7D37C8B1-D274-46B5-AC6C-7FCC06E0545E}">
      <dgm:prSet/>
      <dgm:spPr/>
      <dgm:t>
        <a:bodyPr/>
        <a:lstStyle/>
        <a:p>
          <a:endParaRPr lang="en-US"/>
        </a:p>
      </dgm:t>
    </dgm:pt>
    <dgm:pt modelId="{35E069F1-F207-4AD5-9D72-73DD78D0A4F3}">
      <dgm:prSet/>
      <dgm:spPr/>
      <dgm:t>
        <a:bodyPr/>
        <a:lstStyle/>
        <a:p>
          <a:r>
            <a:rPr lang="fr-FR"/>
            <a:t>• En dehors des archives personnelles collectées dans l’urgence, il reste les archives municipales;</a:t>
          </a:r>
          <a:endParaRPr lang="en-US"/>
        </a:p>
      </dgm:t>
    </dgm:pt>
    <dgm:pt modelId="{F10CD095-189F-4394-8F4E-221A8FE22912}" type="parTrans" cxnId="{87715B87-DE7A-4F7A-80C2-450FF4AB1FFC}">
      <dgm:prSet/>
      <dgm:spPr/>
      <dgm:t>
        <a:bodyPr/>
        <a:lstStyle/>
        <a:p>
          <a:endParaRPr lang="en-US"/>
        </a:p>
      </dgm:t>
    </dgm:pt>
    <dgm:pt modelId="{60E8CC1A-E363-42C4-982A-D33018541A88}" type="sibTrans" cxnId="{87715B87-DE7A-4F7A-80C2-450FF4AB1FFC}">
      <dgm:prSet/>
      <dgm:spPr/>
      <dgm:t>
        <a:bodyPr/>
        <a:lstStyle/>
        <a:p>
          <a:endParaRPr lang="en-US"/>
        </a:p>
      </dgm:t>
    </dgm:pt>
    <dgm:pt modelId="{068542F4-A594-4544-BB12-4436E4AF0F78}">
      <dgm:prSet/>
      <dgm:spPr/>
      <dgm:t>
        <a:bodyPr/>
        <a:lstStyle/>
        <a:p>
          <a:r>
            <a:rPr lang="fr-FR"/>
            <a:t>• L’histoire de l’auto-construction peut se rapprocher de l’habitat coopératif et participatif;</a:t>
          </a:r>
          <a:endParaRPr lang="en-US"/>
        </a:p>
      </dgm:t>
    </dgm:pt>
    <dgm:pt modelId="{202BF87C-3505-4A86-94C4-D9C66F4479DB}" type="parTrans" cxnId="{6D2FBA84-73D8-41ED-B780-5285250B3D89}">
      <dgm:prSet/>
      <dgm:spPr/>
      <dgm:t>
        <a:bodyPr/>
        <a:lstStyle/>
        <a:p>
          <a:endParaRPr lang="en-US"/>
        </a:p>
      </dgm:t>
    </dgm:pt>
    <dgm:pt modelId="{959CC1F5-F99A-4016-9B5F-8C57D3C0C95F}" type="sibTrans" cxnId="{6D2FBA84-73D8-41ED-B780-5285250B3D89}">
      <dgm:prSet/>
      <dgm:spPr/>
      <dgm:t>
        <a:bodyPr/>
        <a:lstStyle/>
        <a:p>
          <a:endParaRPr lang="en-US"/>
        </a:p>
      </dgm:t>
    </dgm:pt>
    <dgm:pt modelId="{4C344F1A-32EF-47BF-9010-CC23950AF4C7}">
      <dgm:prSet/>
      <dgm:spPr/>
      <dgm:t>
        <a:bodyPr/>
        <a:lstStyle/>
        <a:p>
          <a:r>
            <a:rPr lang="fr-FR"/>
            <a:t>• L’oubli est parfois signifiant et son questionnement n’est pas à exclure.</a:t>
          </a:r>
          <a:endParaRPr lang="en-US"/>
        </a:p>
      </dgm:t>
    </dgm:pt>
    <dgm:pt modelId="{9B58BE0D-8E21-4801-89E3-DCC9823551F1}" type="parTrans" cxnId="{3661BFE5-9F89-4494-95CD-13934227CF40}">
      <dgm:prSet/>
      <dgm:spPr/>
      <dgm:t>
        <a:bodyPr/>
        <a:lstStyle/>
        <a:p>
          <a:endParaRPr lang="en-US"/>
        </a:p>
      </dgm:t>
    </dgm:pt>
    <dgm:pt modelId="{42F30FCC-2F83-4676-914D-4BCB0C74FB21}" type="sibTrans" cxnId="{3661BFE5-9F89-4494-95CD-13934227CF40}">
      <dgm:prSet/>
      <dgm:spPr/>
      <dgm:t>
        <a:bodyPr/>
        <a:lstStyle/>
        <a:p>
          <a:endParaRPr lang="en-US"/>
        </a:p>
      </dgm:t>
    </dgm:pt>
    <dgm:pt modelId="{63164A6F-7185-A540-8EF2-0C7A4BB6F8D6}" type="pres">
      <dgm:prSet presAssocID="{9F8E1C09-F3C5-49A3-9E03-C2004C8BE85C}" presName="linear" presStyleCnt="0">
        <dgm:presLayoutVars>
          <dgm:animLvl val="lvl"/>
          <dgm:resizeHandles val="exact"/>
        </dgm:presLayoutVars>
      </dgm:prSet>
      <dgm:spPr/>
    </dgm:pt>
    <dgm:pt modelId="{BF8CB079-F4DE-7A40-94AC-A2F5F4830C97}" type="pres">
      <dgm:prSet presAssocID="{886E8CC7-AC59-4D56-B3E5-FAFA6152BB2F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373E0829-C7FA-7545-843A-9AE8C9D77618}" type="pres">
      <dgm:prSet presAssocID="{2823A85E-8716-4212-8266-BF5E1D2C3884}" presName="spacer" presStyleCnt="0"/>
      <dgm:spPr/>
    </dgm:pt>
    <dgm:pt modelId="{AFC06569-08C2-9347-BA0B-3A44677F3ADD}" type="pres">
      <dgm:prSet presAssocID="{DB07FA00-C482-41B0-86F8-E8D7AE44E702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DB998DB7-F6E2-FF4A-99E4-7D3C0824216B}" type="pres">
      <dgm:prSet presAssocID="{1CBDEF08-4370-4889-9991-AFD8C65DF356}" presName="spacer" presStyleCnt="0"/>
      <dgm:spPr/>
    </dgm:pt>
    <dgm:pt modelId="{6C0CB21C-81CD-FD48-ABF2-671F0BF48F70}" type="pres">
      <dgm:prSet presAssocID="{6ACB06A3-2310-4FAD-80AE-45A54AC2BBC0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11850C60-E7F3-6245-BF81-81A090A65687}" type="pres">
      <dgm:prSet presAssocID="{A6C3A6F0-7942-435F-BD84-80F8E0C5A1A8}" presName="spacer" presStyleCnt="0"/>
      <dgm:spPr/>
    </dgm:pt>
    <dgm:pt modelId="{D6BE9E26-5E6E-9443-837F-E238ABBB6BB5}" type="pres">
      <dgm:prSet presAssocID="{1B2B4D62-364D-4A41-A5B7-4A2548BB7F74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7BB91480-A4BC-454D-9E11-6BCE5C76EF66}" type="pres">
      <dgm:prSet presAssocID="{F67280A4-EB20-44E9-A29E-8483FC574502}" presName="spacer" presStyleCnt="0"/>
      <dgm:spPr/>
    </dgm:pt>
    <dgm:pt modelId="{C3457C66-3AE9-0A40-BBDE-F85EE9CA285F}" type="pres">
      <dgm:prSet presAssocID="{8233F5B8-F08C-4CAA-9BDA-08CC25470B77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224C44A0-3635-474C-B677-A2BC3A416E29}" type="pres">
      <dgm:prSet presAssocID="{B0279E13-7D70-47CC-8966-8F080DC1753D}" presName="spacer" presStyleCnt="0"/>
      <dgm:spPr/>
    </dgm:pt>
    <dgm:pt modelId="{27EBAF71-3CB0-E84D-A6DA-066BA2B0DBEC}" type="pres">
      <dgm:prSet presAssocID="{055F673F-5D69-4FCA-9E22-BBC773E8C7CD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CABF4C06-AF76-3042-A620-52DFD390C557}" type="pres">
      <dgm:prSet presAssocID="{C590A6D5-F77B-42B4-8C91-2874E9B9127D}" presName="spacer" presStyleCnt="0"/>
      <dgm:spPr/>
    </dgm:pt>
    <dgm:pt modelId="{F61FAB47-FFA5-5C4A-91F7-E3B76A32A1EC}" type="pres">
      <dgm:prSet presAssocID="{76C82899-346A-4263-BB01-C5844D1660BF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1E9C40E0-7989-1E42-BE85-6C053168024B}" type="pres">
      <dgm:prSet presAssocID="{CC7596DD-3F7E-4B0E-979A-29CF979C1CF7}" presName="spacer" presStyleCnt="0"/>
      <dgm:spPr/>
    </dgm:pt>
    <dgm:pt modelId="{F7A2C2D2-005D-4C49-9963-E7CD4137E648}" type="pres">
      <dgm:prSet presAssocID="{35E069F1-F207-4AD5-9D72-73DD78D0A4F3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A92F06B1-8667-A641-B612-79161AF12355}" type="pres">
      <dgm:prSet presAssocID="{60E8CC1A-E363-42C4-982A-D33018541A88}" presName="spacer" presStyleCnt="0"/>
      <dgm:spPr/>
    </dgm:pt>
    <dgm:pt modelId="{8846429D-A4BA-0545-B038-C7DA53BFD398}" type="pres">
      <dgm:prSet presAssocID="{068542F4-A594-4544-BB12-4436E4AF0F7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3117FB45-A04B-2646-B16C-56D60687882D}" type="pres">
      <dgm:prSet presAssocID="{959CC1F5-F99A-4016-9B5F-8C57D3C0C95F}" presName="spacer" presStyleCnt="0"/>
      <dgm:spPr/>
    </dgm:pt>
    <dgm:pt modelId="{64F0844D-8692-3849-9990-5AFD5E641450}" type="pres">
      <dgm:prSet presAssocID="{4C344F1A-32EF-47BF-9010-CC23950AF4C7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3D131D06-F1B2-894F-9719-6B9205CB83CE}" type="presOf" srcId="{76C82899-346A-4263-BB01-C5844D1660BF}" destId="{F61FAB47-FFA5-5C4A-91F7-E3B76A32A1EC}" srcOrd="0" destOrd="0" presId="urn:microsoft.com/office/officeart/2005/8/layout/vList2"/>
    <dgm:cxn modelId="{DC711909-2271-4A0F-ABCB-976A259AEA0C}" srcId="{9F8E1C09-F3C5-49A3-9E03-C2004C8BE85C}" destId="{886E8CC7-AC59-4D56-B3E5-FAFA6152BB2F}" srcOrd="0" destOrd="0" parTransId="{C5725BA9-68E7-46A2-82FC-77CBB3F22C1F}" sibTransId="{2823A85E-8716-4212-8266-BF5E1D2C3884}"/>
    <dgm:cxn modelId="{710E7712-9C30-7448-B806-E10C2DBE07E6}" type="presOf" srcId="{068542F4-A594-4544-BB12-4436E4AF0F78}" destId="{8846429D-A4BA-0545-B038-C7DA53BFD398}" srcOrd="0" destOrd="0" presId="urn:microsoft.com/office/officeart/2005/8/layout/vList2"/>
    <dgm:cxn modelId="{86A26449-20EE-4A43-8B76-DD5440D8774F}" type="presOf" srcId="{6ACB06A3-2310-4FAD-80AE-45A54AC2BBC0}" destId="{6C0CB21C-81CD-FD48-ABF2-671F0BF48F70}" srcOrd="0" destOrd="0" presId="urn:microsoft.com/office/officeart/2005/8/layout/vList2"/>
    <dgm:cxn modelId="{F47F745B-C88B-484A-88FD-7FBB5986C97D}" srcId="{9F8E1C09-F3C5-49A3-9E03-C2004C8BE85C}" destId="{DB07FA00-C482-41B0-86F8-E8D7AE44E702}" srcOrd="1" destOrd="0" parTransId="{7F7FE402-F09E-4A96-BD8B-72719D9487A0}" sibTransId="{1CBDEF08-4370-4889-9991-AFD8C65DF356}"/>
    <dgm:cxn modelId="{57E3B975-82F3-6D4D-81C1-C8DDA2777E1C}" type="presOf" srcId="{DB07FA00-C482-41B0-86F8-E8D7AE44E702}" destId="{AFC06569-08C2-9347-BA0B-3A44677F3ADD}" srcOrd="0" destOrd="0" presId="urn:microsoft.com/office/officeart/2005/8/layout/vList2"/>
    <dgm:cxn modelId="{EFAD4080-0454-4E95-B390-7AC5AF3A72C0}" srcId="{9F8E1C09-F3C5-49A3-9E03-C2004C8BE85C}" destId="{6ACB06A3-2310-4FAD-80AE-45A54AC2BBC0}" srcOrd="2" destOrd="0" parTransId="{20861793-D1C9-479C-9E24-CCAC55E8EB87}" sibTransId="{A6C3A6F0-7942-435F-BD84-80F8E0C5A1A8}"/>
    <dgm:cxn modelId="{AE7BA884-EF61-9A48-8653-9134C9B9C2C4}" type="presOf" srcId="{1B2B4D62-364D-4A41-A5B7-4A2548BB7F74}" destId="{D6BE9E26-5E6E-9443-837F-E238ABBB6BB5}" srcOrd="0" destOrd="0" presId="urn:microsoft.com/office/officeart/2005/8/layout/vList2"/>
    <dgm:cxn modelId="{6D2FBA84-73D8-41ED-B780-5285250B3D89}" srcId="{9F8E1C09-F3C5-49A3-9E03-C2004C8BE85C}" destId="{068542F4-A594-4544-BB12-4436E4AF0F78}" srcOrd="8" destOrd="0" parTransId="{202BF87C-3505-4A86-94C4-D9C66F4479DB}" sibTransId="{959CC1F5-F99A-4016-9B5F-8C57D3C0C95F}"/>
    <dgm:cxn modelId="{87715B87-DE7A-4F7A-80C2-450FF4AB1FFC}" srcId="{9F8E1C09-F3C5-49A3-9E03-C2004C8BE85C}" destId="{35E069F1-F207-4AD5-9D72-73DD78D0A4F3}" srcOrd="7" destOrd="0" parTransId="{F10CD095-189F-4394-8F4E-221A8FE22912}" sibTransId="{60E8CC1A-E363-42C4-982A-D33018541A88}"/>
    <dgm:cxn modelId="{62217E88-2662-4E2D-90A6-B551924D06C1}" srcId="{9F8E1C09-F3C5-49A3-9E03-C2004C8BE85C}" destId="{1B2B4D62-364D-4A41-A5B7-4A2548BB7F74}" srcOrd="3" destOrd="0" parTransId="{B7E9F6CF-0C7F-4823-B23D-C02B9D0085F6}" sibTransId="{F67280A4-EB20-44E9-A29E-8483FC574502}"/>
    <dgm:cxn modelId="{7D37C8B1-D274-46B5-AC6C-7FCC06E0545E}" srcId="{9F8E1C09-F3C5-49A3-9E03-C2004C8BE85C}" destId="{76C82899-346A-4263-BB01-C5844D1660BF}" srcOrd="6" destOrd="0" parTransId="{15B9F073-C541-4649-AC71-0B6AB56772DD}" sibTransId="{CC7596DD-3F7E-4B0E-979A-29CF979C1CF7}"/>
    <dgm:cxn modelId="{F96BB0C6-653C-FF48-8B9F-9F60C6707C77}" type="presOf" srcId="{35E069F1-F207-4AD5-9D72-73DD78D0A4F3}" destId="{F7A2C2D2-005D-4C49-9963-E7CD4137E648}" srcOrd="0" destOrd="0" presId="urn:microsoft.com/office/officeart/2005/8/layout/vList2"/>
    <dgm:cxn modelId="{17881FCC-C2B4-A845-BD79-E7C040080482}" type="presOf" srcId="{886E8CC7-AC59-4D56-B3E5-FAFA6152BB2F}" destId="{BF8CB079-F4DE-7A40-94AC-A2F5F4830C97}" srcOrd="0" destOrd="0" presId="urn:microsoft.com/office/officeart/2005/8/layout/vList2"/>
    <dgm:cxn modelId="{51FD41D8-CA51-FB4D-B23F-002B2C71D973}" type="presOf" srcId="{4C344F1A-32EF-47BF-9010-CC23950AF4C7}" destId="{64F0844D-8692-3849-9990-5AFD5E641450}" srcOrd="0" destOrd="0" presId="urn:microsoft.com/office/officeart/2005/8/layout/vList2"/>
    <dgm:cxn modelId="{3661BFE5-9F89-4494-95CD-13934227CF40}" srcId="{9F8E1C09-F3C5-49A3-9E03-C2004C8BE85C}" destId="{4C344F1A-32EF-47BF-9010-CC23950AF4C7}" srcOrd="9" destOrd="0" parTransId="{9B58BE0D-8E21-4801-89E3-DCC9823551F1}" sibTransId="{42F30FCC-2F83-4676-914D-4BCB0C74FB21}"/>
    <dgm:cxn modelId="{C3B5CCE6-B8CA-4239-8102-8EB88293E065}" srcId="{9F8E1C09-F3C5-49A3-9E03-C2004C8BE85C}" destId="{055F673F-5D69-4FCA-9E22-BBC773E8C7CD}" srcOrd="5" destOrd="0" parTransId="{94F0FD4B-A3B2-43FB-9B0D-B2B80FB5533E}" sibTransId="{C590A6D5-F77B-42B4-8C91-2874E9B9127D}"/>
    <dgm:cxn modelId="{C6B542E7-D254-4683-BBD1-818838D31F51}" srcId="{9F8E1C09-F3C5-49A3-9E03-C2004C8BE85C}" destId="{8233F5B8-F08C-4CAA-9BDA-08CC25470B77}" srcOrd="4" destOrd="0" parTransId="{85BBB701-04E1-40B0-AFBD-D9ED74219E8A}" sibTransId="{B0279E13-7D70-47CC-8966-8F080DC1753D}"/>
    <dgm:cxn modelId="{16CC28F8-D77D-304F-89ED-543B646FF9E8}" type="presOf" srcId="{055F673F-5D69-4FCA-9E22-BBC773E8C7CD}" destId="{27EBAF71-3CB0-E84D-A6DA-066BA2B0DBEC}" srcOrd="0" destOrd="0" presId="urn:microsoft.com/office/officeart/2005/8/layout/vList2"/>
    <dgm:cxn modelId="{7F064FF9-3276-314D-B231-B74DB588D5AB}" type="presOf" srcId="{9F8E1C09-F3C5-49A3-9E03-C2004C8BE85C}" destId="{63164A6F-7185-A540-8EF2-0C7A4BB6F8D6}" srcOrd="0" destOrd="0" presId="urn:microsoft.com/office/officeart/2005/8/layout/vList2"/>
    <dgm:cxn modelId="{BEFC21FF-CE1F-6D41-8E56-4277FA97955E}" type="presOf" srcId="{8233F5B8-F08C-4CAA-9BDA-08CC25470B77}" destId="{C3457C66-3AE9-0A40-BBDE-F85EE9CA285F}" srcOrd="0" destOrd="0" presId="urn:microsoft.com/office/officeart/2005/8/layout/vList2"/>
    <dgm:cxn modelId="{22A9802F-0979-684D-AF3B-F4103EB0AEF2}" type="presParOf" srcId="{63164A6F-7185-A540-8EF2-0C7A4BB6F8D6}" destId="{BF8CB079-F4DE-7A40-94AC-A2F5F4830C97}" srcOrd="0" destOrd="0" presId="urn:microsoft.com/office/officeart/2005/8/layout/vList2"/>
    <dgm:cxn modelId="{4B1823C2-F108-B648-B391-AE5F3E93DAE3}" type="presParOf" srcId="{63164A6F-7185-A540-8EF2-0C7A4BB6F8D6}" destId="{373E0829-C7FA-7545-843A-9AE8C9D77618}" srcOrd="1" destOrd="0" presId="urn:microsoft.com/office/officeart/2005/8/layout/vList2"/>
    <dgm:cxn modelId="{88D72180-4532-154D-8D8F-6B388117E3A7}" type="presParOf" srcId="{63164A6F-7185-A540-8EF2-0C7A4BB6F8D6}" destId="{AFC06569-08C2-9347-BA0B-3A44677F3ADD}" srcOrd="2" destOrd="0" presId="urn:microsoft.com/office/officeart/2005/8/layout/vList2"/>
    <dgm:cxn modelId="{6821C370-05B1-B546-B18E-A23986C360BB}" type="presParOf" srcId="{63164A6F-7185-A540-8EF2-0C7A4BB6F8D6}" destId="{DB998DB7-F6E2-FF4A-99E4-7D3C0824216B}" srcOrd="3" destOrd="0" presId="urn:microsoft.com/office/officeart/2005/8/layout/vList2"/>
    <dgm:cxn modelId="{2EE81651-285B-9440-BC3D-ED9A29664BD6}" type="presParOf" srcId="{63164A6F-7185-A540-8EF2-0C7A4BB6F8D6}" destId="{6C0CB21C-81CD-FD48-ABF2-671F0BF48F70}" srcOrd="4" destOrd="0" presId="urn:microsoft.com/office/officeart/2005/8/layout/vList2"/>
    <dgm:cxn modelId="{8159636B-5269-1641-9B8A-DFAA1BA597D9}" type="presParOf" srcId="{63164A6F-7185-A540-8EF2-0C7A4BB6F8D6}" destId="{11850C60-E7F3-6245-BF81-81A090A65687}" srcOrd="5" destOrd="0" presId="urn:microsoft.com/office/officeart/2005/8/layout/vList2"/>
    <dgm:cxn modelId="{55FEA3C3-6E58-5145-85E5-EB23C4713984}" type="presParOf" srcId="{63164A6F-7185-A540-8EF2-0C7A4BB6F8D6}" destId="{D6BE9E26-5E6E-9443-837F-E238ABBB6BB5}" srcOrd="6" destOrd="0" presId="urn:microsoft.com/office/officeart/2005/8/layout/vList2"/>
    <dgm:cxn modelId="{A501F3EB-E2B9-1840-93F8-255F693AB95B}" type="presParOf" srcId="{63164A6F-7185-A540-8EF2-0C7A4BB6F8D6}" destId="{7BB91480-A4BC-454D-9E11-6BCE5C76EF66}" srcOrd="7" destOrd="0" presId="urn:microsoft.com/office/officeart/2005/8/layout/vList2"/>
    <dgm:cxn modelId="{E9DA3F10-287D-8145-BA08-C01ACD552EEA}" type="presParOf" srcId="{63164A6F-7185-A540-8EF2-0C7A4BB6F8D6}" destId="{C3457C66-3AE9-0A40-BBDE-F85EE9CA285F}" srcOrd="8" destOrd="0" presId="urn:microsoft.com/office/officeart/2005/8/layout/vList2"/>
    <dgm:cxn modelId="{5871EBC7-0CEE-884E-8486-8F4BAE9166F2}" type="presParOf" srcId="{63164A6F-7185-A540-8EF2-0C7A4BB6F8D6}" destId="{224C44A0-3635-474C-B677-A2BC3A416E29}" srcOrd="9" destOrd="0" presId="urn:microsoft.com/office/officeart/2005/8/layout/vList2"/>
    <dgm:cxn modelId="{35D5A0E8-1F7B-C942-A57D-1CA174A92997}" type="presParOf" srcId="{63164A6F-7185-A540-8EF2-0C7A4BB6F8D6}" destId="{27EBAF71-3CB0-E84D-A6DA-066BA2B0DBEC}" srcOrd="10" destOrd="0" presId="urn:microsoft.com/office/officeart/2005/8/layout/vList2"/>
    <dgm:cxn modelId="{A7433842-BA85-AA41-9634-8B2BB3CDBA2E}" type="presParOf" srcId="{63164A6F-7185-A540-8EF2-0C7A4BB6F8D6}" destId="{CABF4C06-AF76-3042-A620-52DFD390C557}" srcOrd="11" destOrd="0" presId="urn:microsoft.com/office/officeart/2005/8/layout/vList2"/>
    <dgm:cxn modelId="{E57581A0-A860-6A42-93F0-7F1564661328}" type="presParOf" srcId="{63164A6F-7185-A540-8EF2-0C7A4BB6F8D6}" destId="{F61FAB47-FFA5-5C4A-91F7-E3B76A32A1EC}" srcOrd="12" destOrd="0" presId="urn:microsoft.com/office/officeart/2005/8/layout/vList2"/>
    <dgm:cxn modelId="{6F3D6F55-E919-F446-8A7C-2D4B8A65A5B5}" type="presParOf" srcId="{63164A6F-7185-A540-8EF2-0C7A4BB6F8D6}" destId="{1E9C40E0-7989-1E42-BE85-6C053168024B}" srcOrd="13" destOrd="0" presId="urn:microsoft.com/office/officeart/2005/8/layout/vList2"/>
    <dgm:cxn modelId="{17CD7F28-DB15-834C-9F36-549AF7861822}" type="presParOf" srcId="{63164A6F-7185-A540-8EF2-0C7A4BB6F8D6}" destId="{F7A2C2D2-005D-4C49-9963-E7CD4137E648}" srcOrd="14" destOrd="0" presId="urn:microsoft.com/office/officeart/2005/8/layout/vList2"/>
    <dgm:cxn modelId="{1A797A56-5374-0F4F-9353-665FDE2B0FAA}" type="presParOf" srcId="{63164A6F-7185-A540-8EF2-0C7A4BB6F8D6}" destId="{A92F06B1-8667-A641-B612-79161AF12355}" srcOrd="15" destOrd="0" presId="urn:microsoft.com/office/officeart/2005/8/layout/vList2"/>
    <dgm:cxn modelId="{E8B74B2D-52B0-A44F-BB34-C1069D0A442E}" type="presParOf" srcId="{63164A6F-7185-A540-8EF2-0C7A4BB6F8D6}" destId="{8846429D-A4BA-0545-B038-C7DA53BFD398}" srcOrd="16" destOrd="0" presId="urn:microsoft.com/office/officeart/2005/8/layout/vList2"/>
    <dgm:cxn modelId="{DFDCA152-31B4-4E47-9F87-D56E3B85FAB4}" type="presParOf" srcId="{63164A6F-7185-A540-8EF2-0C7A4BB6F8D6}" destId="{3117FB45-A04B-2646-B16C-56D60687882D}" srcOrd="17" destOrd="0" presId="urn:microsoft.com/office/officeart/2005/8/layout/vList2"/>
    <dgm:cxn modelId="{0FAE94DD-FA6E-A84A-BC6D-60C779A99757}" type="presParOf" srcId="{63164A6F-7185-A540-8EF2-0C7A4BB6F8D6}" destId="{64F0844D-8692-3849-9990-5AFD5E641450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E4812-282A-E643-9852-BE5CD2EAA740}">
      <dsp:nvSpPr>
        <dsp:cNvPr id="0" name=""/>
        <dsp:cNvSpPr/>
      </dsp:nvSpPr>
      <dsp:spPr>
        <a:xfrm>
          <a:off x="480" y="1307731"/>
          <a:ext cx="2684515" cy="136426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En dehors du programme de Bagatelle et de l’association Notre Logis, nous n’avons pas trouvé à ce jour de témoignage permettant de d’affirmer que les autres programmes Castors ont eu recours à l’apport-travail. </a:t>
          </a:r>
          <a:endParaRPr lang="en-US" sz="900" kern="1200" dirty="0"/>
        </a:p>
      </dsp:txBody>
      <dsp:txXfrm>
        <a:off x="682614" y="1307731"/>
        <a:ext cx="1320248" cy="1364267"/>
      </dsp:txXfrm>
    </dsp:sp>
    <dsp:sp modelId="{AC4F2FAA-EB20-FD49-A80B-AF819DF7F7B6}">
      <dsp:nvSpPr>
        <dsp:cNvPr id="0" name=""/>
        <dsp:cNvSpPr/>
      </dsp:nvSpPr>
      <dsp:spPr>
        <a:xfrm>
          <a:off x="2574075" y="1556154"/>
          <a:ext cx="2530290" cy="867422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Cela signifie que les groupements d’ouvriers avaient trouvé un autre moyen pour financer le prêt bancaire. Cela place nos « Castors » dans une démarche d’habitat coopératif.</a:t>
          </a:r>
          <a:endParaRPr lang="en-US" sz="900" kern="1200" dirty="0"/>
        </a:p>
      </dsp:txBody>
      <dsp:txXfrm>
        <a:off x="3007786" y="1556154"/>
        <a:ext cx="1662868" cy="867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C0F3F-53B5-D947-AA5C-121DC15114CB}">
      <dsp:nvSpPr>
        <dsp:cNvPr id="0" name=""/>
        <dsp:cNvSpPr/>
      </dsp:nvSpPr>
      <dsp:spPr>
        <a:xfrm>
          <a:off x="0" y="73208"/>
          <a:ext cx="6245265" cy="1044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Rupture épistémologique </a:t>
          </a:r>
          <a:r>
            <a:rPr lang="fr-FR" sz="1900" kern="1200"/>
            <a:t>: il n’est plus possible de collecter la mémoire directe des Castors. Recours aux sources secondaires (enfants, archives privées et publiques, livres…)</a:t>
          </a:r>
          <a:endParaRPr lang="en-US" sz="1900" kern="1200"/>
        </a:p>
      </dsp:txBody>
      <dsp:txXfrm>
        <a:off x="51003" y="124211"/>
        <a:ext cx="6143259" cy="942803"/>
      </dsp:txXfrm>
    </dsp:sp>
    <dsp:sp modelId="{CC2AF19F-9AC6-FF4A-A8EF-4DD9233CCA11}">
      <dsp:nvSpPr>
        <dsp:cNvPr id="0" name=""/>
        <dsp:cNvSpPr/>
      </dsp:nvSpPr>
      <dsp:spPr>
        <a:xfrm>
          <a:off x="0" y="1172738"/>
          <a:ext cx="6245265" cy="104480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Rupture architecturale </a:t>
          </a:r>
          <a:r>
            <a:rPr lang="fr-FR" sz="1900" kern="1200" dirty="0"/>
            <a:t>: 1/architecture non remarquable; 2/architectes locaux sous-représentés (Montier, Barette, autres); 3/Les grands ensembles font de l’ombre</a:t>
          </a:r>
          <a:endParaRPr lang="en-US" sz="1900" kern="1200" dirty="0"/>
        </a:p>
      </dsp:txBody>
      <dsp:txXfrm>
        <a:off x="51003" y="1223741"/>
        <a:ext cx="6143259" cy="942803"/>
      </dsp:txXfrm>
    </dsp:sp>
    <dsp:sp modelId="{5F13ED93-192F-0740-9FDF-C5F4767B3887}">
      <dsp:nvSpPr>
        <dsp:cNvPr id="0" name=""/>
        <dsp:cNvSpPr/>
      </dsp:nvSpPr>
      <dsp:spPr>
        <a:xfrm>
          <a:off x="0" y="2272268"/>
          <a:ext cx="6245265" cy="104480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Rupture du modèle </a:t>
          </a:r>
          <a:r>
            <a:rPr lang="fr-FR" sz="1900" kern="1200" dirty="0"/>
            <a:t>: le modèle Castor a été supprimé en 1971 par la Loi Chalandon, et est souvent comparé au modèle de l’habitat participatif d’aujourd’hui (Devaux, 2013)</a:t>
          </a:r>
          <a:endParaRPr lang="en-US" sz="1900" kern="1200" dirty="0"/>
        </a:p>
      </dsp:txBody>
      <dsp:txXfrm>
        <a:off x="51003" y="2323271"/>
        <a:ext cx="6143259" cy="942803"/>
      </dsp:txXfrm>
    </dsp:sp>
    <dsp:sp modelId="{E6D66DAD-0451-A84A-8A91-F8EEC2BAB456}">
      <dsp:nvSpPr>
        <dsp:cNvPr id="0" name=""/>
        <dsp:cNvSpPr/>
      </dsp:nvSpPr>
      <dsp:spPr>
        <a:xfrm>
          <a:off x="0" y="3371798"/>
          <a:ext cx="6245265" cy="104480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Rupture foncière </a:t>
          </a:r>
          <a:r>
            <a:rPr lang="fr-FR" sz="1900" kern="1200" dirty="0"/>
            <a:t>: le prix du foncier contribue à transformer la composition de la population du parc toulousain (effet de gentrification)</a:t>
          </a:r>
          <a:endParaRPr lang="en-US" sz="1900" kern="1200" dirty="0"/>
        </a:p>
      </dsp:txBody>
      <dsp:txXfrm>
        <a:off x="51003" y="3422801"/>
        <a:ext cx="6143259" cy="942803"/>
      </dsp:txXfrm>
    </dsp:sp>
    <dsp:sp modelId="{5F9F6936-3238-FA48-8BAB-262E0959BAFA}">
      <dsp:nvSpPr>
        <dsp:cNvPr id="0" name=""/>
        <dsp:cNvSpPr/>
      </dsp:nvSpPr>
      <dsp:spPr>
        <a:xfrm>
          <a:off x="0" y="4471328"/>
          <a:ext cx="6245265" cy="104480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Rupture de l’histoire du monde ouvrier</a:t>
          </a:r>
          <a:r>
            <a:rPr lang="fr-FR" sz="1900" kern="1200" dirty="0"/>
            <a:t> : tentative d’oubli de l’histoire ouvrière (peu de recherches, historiens amateurs…)</a:t>
          </a:r>
          <a:endParaRPr lang="en-US" sz="1900" kern="1200" dirty="0"/>
        </a:p>
      </dsp:txBody>
      <dsp:txXfrm>
        <a:off x="51003" y="4522331"/>
        <a:ext cx="6143259" cy="942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CB079-F4DE-7A40-94AC-A2F5F4830C97}">
      <dsp:nvSpPr>
        <dsp:cNvPr id="0" name=""/>
        <dsp:cNvSpPr/>
      </dsp:nvSpPr>
      <dsp:spPr>
        <a:xfrm>
          <a:off x="0" y="17455"/>
          <a:ext cx="6900512" cy="5164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Devant les fausses évidences, il faut reconnaître que :</a:t>
          </a:r>
          <a:endParaRPr lang="en-US" sz="1300" kern="1200"/>
        </a:p>
      </dsp:txBody>
      <dsp:txXfrm>
        <a:off x="25210" y="42665"/>
        <a:ext cx="6850092" cy="466007"/>
      </dsp:txXfrm>
    </dsp:sp>
    <dsp:sp modelId="{AFC06569-08C2-9347-BA0B-3A44677F3ADD}">
      <dsp:nvSpPr>
        <dsp:cNvPr id="0" name=""/>
        <dsp:cNvSpPr/>
      </dsp:nvSpPr>
      <dsp:spPr>
        <a:xfrm>
          <a:off x="0" y="571322"/>
          <a:ext cx="6900512" cy="516427"/>
        </a:xfrm>
        <a:prstGeom prst="round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Ce n’est pas parce que le bien reste dans la famille que son histoire est transmise;</a:t>
          </a:r>
          <a:endParaRPr lang="en-US" sz="1300" kern="1200"/>
        </a:p>
      </dsp:txBody>
      <dsp:txXfrm>
        <a:off x="25210" y="596532"/>
        <a:ext cx="6850092" cy="466007"/>
      </dsp:txXfrm>
    </dsp:sp>
    <dsp:sp modelId="{6C0CB21C-81CD-FD48-ABF2-671F0BF48F70}">
      <dsp:nvSpPr>
        <dsp:cNvPr id="0" name=""/>
        <dsp:cNvSpPr/>
      </dsp:nvSpPr>
      <dsp:spPr>
        <a:xfrm>
          <a:off x="0" y="1125189"/>
          <a:ext cx="6900512" cy="516427"/>
        </a:xfrm>
        <a:prstGeom prst="round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Un nouveau propriétaire peut entamer une recherche historique et patrimoniale;</a:t>
          </a:r>
          <a:endParaRPr lang="en-US" sz="1300" kern="1200"/>
        </a:p>
      </dsp:txBody>
      <dsp:txXfrm>
        <a:off x="25210" y="1150399"/>
        <a:ext cx="6850092" cy="466007"/>
      </dsp:txXfrm>
    </dsp:sp>
    <dsp:sp modelId="{D6BE9E26-5E6E-9443-837F-E238ABBB6BB5}">
      <dsp:nvSpPr>
        <dsp:cNvPr id="0" name=""/>
        <dsp:cNvSpPr/>
      </dsp:nvSpPr>
      <dsp:spPr>
        <a:xfrm>
          <a:off x="0" y="1679056"/>
          <a:ext cx="6900512" cy="516427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L’image du mouvement Castor n’est pas forcément « positive » du point de vue de la plus-value;</a:t>
          </a:r>
          <a:endParaRPr lang="en-US" sz="1300" kern="1200"/>
        </a:p>
      </dsp:txBody>
      <dsp:txXfrm>
        <a:off x="25210" y="1704266"/>
        <a:ext cx="6850092" cy="466007"/>
      </dsp:txXfrm>
    </dsp:sp>
    <dsp:sp modelId="{C3457C66-3AE9-0A40-BBDE-F85EE9CA285F}">
      <dsp:nvSpPr>
        <dsp:cNvPr id="0" name=""/>
        <dsp:cNvSpPr/>
      </dsp:nvSpPr>
      <dsp:spPr>
        <a:xfrm>
          <a:off x="0" y="2232923"/>
          <a:ext cx="6900512" cy="516427"/>
        </a:xfrm>
        <a:prstGeom prst="round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La trop grande quantité de programmes étiquetés « Castors » sur Toulouse amenuise l’effet patrimonial;</a:t>
          </a:r>
          <a:endParaRPr lang="en-US" sz="1300" kern="1200"/>
        </a:p>
      </dsp:txBody>
      <dsp:txXfrm>
        <a:off x="25210" y="2258133"/>
        <a:ext cx="6850092" cy="466007"/>
      </dsp:txXfrm>
    </dsp:sp>
    <dsp:sp modelId="{27EBAF71-3CB0-E84D-A6DA-066BA2B0DBEC}">
      <dsp:nvSpPr>
        <dsp:cNvPr id="0" name=""/>
        <dsp:cNvSpPr/>
      </dsp:nvSpPr>
      <dsp:spPr>
        <a:xfrm>
          <a:off x="0" y="2786790"/>
          <a:ext cx="6900512" cy="516427"/>
        </a:xfrm>
        <a:prstGeom prst="round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Des initiatives individuelles existent à travers la France;</a:t>
          </a:r>
          <a:endParaRPr lang="en-US" sz="1300" kern="1200"/>
        </a:p>
      </dsp:txBody>
      <dsp:txXfrm>
        <a:off x="25210" y="2812000"/>
        <a:ext cx="6850092" cy="466007"/>
      </dsp:txXfrm>
    </dsp:sp>
    <dsp:sp modelId="{F61FAB47-FFA5-5C4A-91F7-E3B76A32A1EC}">
      <dsp:nvSpPr>
        <dsp:cNvPr id="0" name=""/>
        <dsp:cNvSpPr/>
      </dsp:nvSpPr>
      <dsp:spPr>
        <a:xfrm>
          <a:off x="0" y="3340657"/>
          <a:ext cx="6900512" cy="516427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Certaines villes ont patrimonialisé une opération « Castor » (comme Bayonne);</a:t>
          </a:r>
          <a:endParaRPr lang="en-US" sz="1300" kern="1200"/>
        </a:p>
      </dsp:txBody>
      <dsp:txXfrm>
        <a:off x="25210" y="3365867"/>
        <a:ext cx="6850092" cy="466007"/>
      </dsp:txXfrm>
    </dsp:sp>
    <dsp:sp modelId="{F7A2C2D2-005D-4C49-9963-E7CD4137E648}">
      <dsp:nvSpPr>
        <dsp:cNvPr id="0" name=""/>
        <dsp:cNvSpPr/>
      </dsp:nvSpPr>
      <dsp:spPr>
        <a:xfrm>
          <a:off x="0" y="3894524"/>
          <a:ext cx="6900512" cy="516427"/>
        </a:xfrm>
        <a:prstGeom prst="roundRect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En dehors des archives personnelles collectées dans l’urgence, il reste les archives municipales;</a:t>
          </a:r>
          <a:endParaRPr lang="en-US" sz="1300" kern="1200"/>
        </a:p>
      </dsp:txBody>
      <dsp:txXfrm>
        <a:off x="25210" y="3919734"/>
        <a:ext cx="6850092" cy="466007"/>
      </dsp:txXfrm>
    </dsp:sp>
    <dsp:sp modelId="{8846429D-A4BA-0545-B038-C7DA53BFD398}">
      <dsp:nvSpPr>
        <dsp:cNvPr id="0" name=""/>
        <dsp:cNvSpPr/>
      </dsp:nvSpPr>
      <dsp:spPr>
        <a:xfrm>
          <a:off x="0" y="4448391"/>
          <a:ext cx="6900512" cy="516427"/>
        </a:xfrm>
        <a:prstGeom prst="round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L’histoire de l’auto-construction peut se rapprocher de l’habitat coopératif et participatif;</a:t>
          </a:r>
          <a:endParaRPr lang="en-US" sz="1300" kern="1200"/>
        </a:p>
      </dsp:txBody>
      <dsp:txXfrm>
        <a:off x="25210" y="4473601"/>
        <a:ext cx="6850092" cy="466007"/>
      </dsp:txXfrm>
    </dsp:sp>
    <dsp:sp modelId="{64F0844D-8692-3849-9990-5AFD5E641450}">
      <dsp:nvSpPr>
        <dsp:cNvPr id="0" name=""/>
        <dsp:cNvSpPr/>
      </dsp:nvSpPr>
      <dsp:spPr>
        <a:xfrm>
          <a:off x="0" y="5002258"/>
          <a:ext cx="6900512" cy="51642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• L’oubli est parfois signifiant et son questionnement n’est pas à exclure.</a:t>
          </a:r>
          <a:endParaRPr lang="en-US" sz="1300" kern="1200"/>
        </a:p>
      </dsp:txBody>
      <dsp:txXfrm>
        <a:off x="25210" y="5027468"/>
        <a:ext cx="6850092" cy="46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0785E-5A17-7B46-889A-A0E90BBCFFF9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2078C-BF87-7045-8A1B-1FAB67EF8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64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2078C-BF87-7045-8A1B-1FAB67EF8B4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00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1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1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83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40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24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60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02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98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08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86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05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26604-E9C9-E54A-915B-C8BAAAF15D4B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6DA19-3C8A-F649-B45C-B3B7D531FC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1/edit?mid=1l0j6qcPleKW8aVDXkofnncLxp8sF0NU&amp;ll=43.58358539401334%2C1.4112951030600396&amp;z=16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lan, carte, texte&#10;&#10;Description générée automatiquement">
            <a:extLst>
              <a:ext uri="{FF2B5EF4-FFF2-40B4-BE49-F238E27FC236}">
                <a16:creationId xmlns:a16="http://schemas.microsoft.com/office/drawing/2014/main" id="{EF084939-9A49-2D27-753D-BA1D4C522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Image 4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D635E963-B922-19AA-B80A-B69FF01D5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475EBD9-B6B7-A507-702C-4C8B6515DFA5}"/>
              </a:ext>
            </a:extLst>
          </p:cNvPr>
          <p:cNvSpPr txBox="1"/>
          <p:nvPr/>
        </p:nvSpPr>
        <p:spPr>
          <a:xfrm>
            <a:off x="448056" y="681038"/>
            <a:ext cx="2804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Les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maisons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Castor face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à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la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réhabilitation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 rupture </a:t>
            </a:r>
            <a:r>
              <a:rPr lang="fr-FR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ou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oubli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?</a:t>
            </a:r>
            <a:r>
              <a:rPr lang="en-US" sz="2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2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167464-08B0-AE5C-5EA5-5CA15DA2190B}"/>
              </a:ext>
            </a:extLst>
          </p:cNvPr>
          <p:cNvSpPr txBox="1"/>
          <p:nvPr/>
        </p:nvSpPr>
        <p:spPr>
          <a:xfrm>
            <a:off x="448056" y="2258171"/>
            <a:ext cx="2804504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Noël Jouenne, </a:t>
            </a:r>
            <a:r>
              <a:rPr lang="en-US" dirty="0" err="1"/>
              <a:t>anthropologue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LRA EA 7413 ENSA de Toulouse</a:t>
            </a:r>
          </a:p>
        </p:txBody>
      </p:sp>
      <p:pic>
        <p:nvPicPr>
          <p:cNvPr id="11" name="Image 10" descr="Une image contenant Police, texte, Bleu électrique, ligne&#10;&#10;Description générée automatiquement">
            <a:extLst>
              <a:ext uri="{FF2B5EF4-FFF2-40B4-BE49-F238E27FC236}">
                <a16:creationId xmlns:a16="http://schemas.microsoft.com/office/drawing/2014/main" id="{6F49DDA2-F34B-6447-F3BD-058D3C399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45" y="5847271"/>
            <a:ext cx="1431670" cy="6593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E1D19C1-C2B8-DE60-BBC7-671DB0444866}"/>
              </a:ext>
            </a:extLst>
          </p:cNvPr>
          <p:cNvSpPr txBox="1"/>
          <p:nvPr/>
        </p:nvSpPr>
        <p:spPr>
          <a:xfrm>
            <a:off x="448056" y="4189226"/>
            <a:ext cx="3103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Sous la présidence de Réjane Roure et Pierre </a:t>
            </a:r>
            <a:r>
              <a:rPr lang="fr-FR" dirty="0" err="1"/>
              <a:t>Zembri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770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lan, carte, texte&#10;&#10;Description générée automatiquement">
            <a:extLst>
              <a:ext uri="{FF2B5EF4-FFF2-40B4-BE49-F238E27FC236}">
                <a16:creationId xmlns:a16="http://schemas.microsoft.com/office/drawing/2014/main" id="{004E6BF4-699D-E9C1-6B6B-D0101267E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EE19259-3A74-9244-E157-D4E7904FEEBF}"/>
              </a:ext>
            </a:extLst>
          </p:cNvPr>
          <p:cNvSpPr txBox="1"/>
          <p:nvPr/>
        </p:nvSpPr>
        <p:spPr>
          <a:xfrm>
            <a:off x="5297762" y="2706624"/>
            <a:ext cx="6251110" cy="1374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Plan de masse du </a:t>
            </a:r>
            <a:r>
              <a:rPr lang="en-US" sz="2200" dirty="0" err="1"/>
              <a:t>programme</a:t>
            </a:r>
            <a:r>
              <a:rPr lang="en-US" sz="2200" dirty="0"/>
              <a:t> SNCASE 1954 – </a:t>
            </a:r>
            <a:r>
              <a:rPr lang="en-US" sz="2200" dirty="0" err="1"/>
              <a:t>Architectes</a:t>
            </a:r>
            <a:r>
              <a:rPr lang="en-US" sz="2200" dirty="0"/>
              <a:t> Jean </a:t>
            </a:r>
            <a:r>
              <a:rPr lang="en-US" sz="2200" dirty="0" err="1"/>
              <a:t>Barbut</a:t>
            </a:r>
            <a:r>
              <a:rPr lang="en-US" sz="2200" dirty="0"/>
              <a:t> &amp; Renée Cordier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Figuration des “passages”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657432-9342-10E6-5390-BB8B83A46858}"/>
              </a:ext>
            </a:extLst>
          </p:cNvPr>
          <p:cNvSpPr txBox="1"/>
          <p:nvPr/>
        </p:nvSpPr>
        <p:spPr>
          <a:xfrm>
            <a:off x="5297762" y="1754659"/>
            <a:ext cx="451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Une originalité dans le programme</a:t>
            </a:r>
          </a:p>
        </p:txBody>
      </p:sp>
    </p:spTree>
    <p:extLst>
      <p:ext uri="{BB962C8B-B14F-4D97-AF65-F5344CB8AC3E}">
        <p14:creationId xmlns:p14="http://schemas.microsoft.com/office/powerpoint/2010/main" val="3482450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1BB3FA0-3C18-A464-4714-3246705AC8EC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Entre rupture et oubli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F6C40D-AC49-C8AD-F9BA-B1AC134BA0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514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plein air, nuage, herbe, paysage&#10;&#10;Description générée automatiquement">
            <a:extLst>
              <a:ext uri="{FF2B5EF4-FFF2-40B4-BE49-F238E27FC236}">
                <a16:creationId xmlns:a16="http://schemas.microsoft.com/office/drawing/2014/main" id="{88062BA7-21BF-0513-3AE3-9B8C13172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7" name="Image 6" descr="Une image contenant plein air, ciel, nuage, bâtiment&#10;&#10;Description générée automatiquement">
            <a:extLst>
              <a:ext uri="{FF2B5EF4-FFF2-40B4-BE49-F238E27FC236}">
                <a16:creationId xmlns:a16="http://schemas.microsoft.com/office/drawing/2014/main" id="{4B4ADFA5-CAEB-4E60-F185-4710EE1EB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FEF101-AB66-C719-1BC8-562270AF506D}"/>
              </a:ext>
            </a:extLst>
          </p:cNvPr>
          <p:cNvSpPr txBox="1"/>
          <p:nvPr/>
        </p:nvSpPr>
        <p:spPr>
          <a:xfrm>
            <a:off x="858669" y="6394737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Terrain de Bagatelle, photographies de Monsieur Tello</a:t>
            </a:r>
          </a:p>
        </p:txBody>
      </p:sp>
    </p:spTree>
    <p:extLst>
      <p:ext uri="{BB962C8B-B14F-4D97-AF65-F5344CB8AC3E}">
        <p14:creationId xmlns:p14="http://schemas.microsoft.com/office/powerpoint/2010/main" val="181057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Premier coup de pioche, 1952, photographie de Mr Tello">
            <a:extLst>
              <a:ext uri="{FF2B5EF4-FFF2-40B4-BE49-F238E27FC236}">
                <a16:creationId xmlns:a16="http://schemas.microsoft.com/office/drawing/2014/main" id="{9E1432FE-2A82-5C53-0398-2EE1545E10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1CFE58-6674-BCCD-B161-51B40590EAF3}"/>
              </a:ext>
            </a:extLst>
          </p:cNvPr>
          <p:cNvSpPr txBox="1"/>
          <p:nvPr/>
        </p:nvSpPr>
        <p:spPr>
          <a:xfrm>
            <a:off x="3189768" y="6315739"/>
            <a:ext cx="548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Premier coup de pioche, 1952, photographie de Mr Tello</a:t>
            </a:r>
          </a:p>
        </p:txBody>
      </p:sp>
    </p:spTree>
    <p:extLst>
      <p:ext uri="{BB962C8B-B14F-4D97-AF65-F5344CB8AC3E}">
        <p14:creationId xmlns:p14="http://schemas.microsoft.com/office/powerpoint/2010/main" val="107235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nature, hiver&#10;&#10;Description générée automatiquement">
            <a:extLst>
              <a:ext uri="{FF2B5EF4-FFF2-40B4-BE49-F238E27FC236}">
                <a16:creationId xmlns:a16="http://schemas.microsoft.com/office/drawing/2014/main" id="{09334242-0DD5-0D8E-666B-189C8EA1EC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2191D7-2E09-3883-132D-6C5AC7B66FBB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Travaux sous la neige, hivers 1953, photographie Mr Tello</a:t>
            </a:r>
          </a:p>
        </p:txBody>
      </p:sp>
    </p:spTree>
    <p:extLst>
      <p:ext uri="{BB962C8B-B14F-4D97-AF65-F5344CB8AC3E}">
        <p14:creationId xmlns:p14="http://schemas.microsoft.com/office/powerpoint/2010/main" val="705859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sol, eau&#10;&#10;Description générée automatiquement">
            <a:extLst>
              <a:ext uri="{FF2B5EF4-FFF2-40B4-BE49-F238E27FC236}">
                <a16:creationId xmlns:a16="http://schemas.microsoft.com/office/drawing/2014/main" id="{B987219D-365B-2F4E-1508-08FD1D331E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444B44-5BC2-1439-B7D8-2486A3BA2F52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Travaux par équipe, fondations, photographie Mr Tello</a:t>
            </a:r>
          </a:p>
        </p:txBody>
      </p:sp>
    </p:spTree>
    <p:extLst>
      <p:ext uri="{BB962C8B-B14F-4D97-AF65-F5344CB8AC3E}">
        <p14:creationId xmlns:p14="http://schemas.microsoft.com/office/powerpoint/2010/main" val="1059023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chaussures, habits, dessin, homme&#10;&#10;Description générée automatiquement">
            <a:extLst>
              <a:ext uri="{FF2B5EF4-FFF2-40B4-BE49-F238E27FC236}">
                <a16:creationId xmlns:a16="http://schemas.microsoft.com/office/drawing/2014/main" id="{37BFF5C7-3665-97C7-AF2A-6FC6888E2F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753A78-B9E6-255D-DF3C-257400CFFD11}"/>
              </a:ext>
            </a:extLst>
          </p:cNvPr>
          <p:cNvSpPr txBox="1"/>
          <p:nvPr/>
        </p:nvSpPr>
        <p:spPr>
          <a:xfrm>
            <a:off x="6657715" y="2990818"/>
            <a:ext cx="4195673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Principe de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solidarité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qui fait de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l’esprit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Castor un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symbole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du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mouvement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d’auto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-construction et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d’entraide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l’après-Seconde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Guerre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mondiale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L’apport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-travail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comme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base commune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converti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pour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l’emprunt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CAF et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Caisse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des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Dépôts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au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tarif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du SMIG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horaire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6A99555-154F-FEB7-A6F0-66AE0C58F7AF}"/>
              </a:ext>
            </a:extLst>
          </p:cNvPr>
          <p:cNvSpPr txBox="1"/>
          <p:nvPr/>
        </p:nvSpPr>
        <p:spPr>
          <a:xfrm>
            <a:off x="322965" y="6454493"/>
            <a:ext cx="7111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Image tirée du mémoire de Minh NGUYEN, « Castor un jour, Castor toujours ! » ?, </a:t>
            </a:r>
            <a:r>
              <a:rPr lang="fr-FR" sz="1400" dirty="0" err="1"/>
              <a:t>Ensam</a:t>
            </a:r>
            <a:r>
              <a:rPr lang="fr-FR" sz="1400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70046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92AEE1-F850-ABE6-5B38-A4C5C049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97"/>
            <a:ext cx="5697847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1C55A0-8D14-48DA-0AAC-6E57DB69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1723431"/>
            <a:ext cx="2428867" cy="3717351"/>
          </a:xfrm>
          <a:prstGeom prst="rect">
            <a:avLst/>
          </a:prstGeom>
        </p:spPr>
      </p:pic>
      <p:pic>
        <p:nvPicPr>
          <p:cNvPr id="9" name="Image 8" descr="Une image contenant texte, affiche, conception&#10;&#10;Description générée automatiquement">
            <a:extLst>
              <a:ext uri="{FF2B5EF4-FFF2-40B4-BE49-F238E27FC236}">
                <a16:creationId xmlns:a16="http://schemas.microsoft.com/office/drawing/2014/main" id="{D30127D0-DDCB-9E11-DFB7-30F322A4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241" y="1528806"/>
            <a:ext cx="3136900" cy="45012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B0796E-98E1-9FF2-E333-90D857959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698" y="939114"/>
            <a:ext cx="4930302" cy="54369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7C999CC-150C-4FF9-C339-5E6772CD097A}"/>
              </a:ext>
            </a:extLst>
          </p:cNvPr>
          <p:cNvSpPr txBox="1"/>
          <p:nvPr/>
        </p:nvSpPr>
        <p:spPr>
          <a:xfrm>
            <a:off x="6533141" y="197708"/>
            <a:ext cx="4790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 la recherche de l’esprit Castor</a:t>
            </a:r>
          </a:p>
        </p:txBody>
      </p:sp>
    </p:spTree>
    <p:extLst>
      <p:ext uri="{BB962C8B-B14F-4D97-AF65-F5344CB8AC3E}">
        <p14:creationId xmlns:p14="http://schemas.microsoft.com/office/powerpoint/2010/main" val="45381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ciel, plein air&#10;&#10;Description générée automatiquement">
            <a:extLst>
              <a:ext uri="{FF2B5EF4-FFF2-40B4-BE49-F238E27FC236}">
                <a16:creationId xmlns:a16="http://schemas.microsoft.com/office/drawing/2014/main" id="{5F0A1DAE-6F6F-09F2-3B3E-ADF7C3D2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9F1BEB-4A88-3616-831A-E63193752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6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890A0563-390D-474E-D9EF-BAB4D234F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34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89891C-3088-3801-D663-CBB16695B984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Si </a:t>
            </a:r>
            <a:r>
              <a:rPr lang="en-US" sz="1700" dirty="0" err="1"/>
              <a:t>certains</a:t>
            </a:r>
            <a:r>
              <a:rPr lang="en-US" sz="1700" dirty="0"/>
              <a:t> enfants de Castors </a:t>
            </a:r>
            <a:r>
              <a:rPr lang="en-US" sz="1700" dirty="0" err="1"/>
              <a:t>cherchent</a:t>
            </a:r>
            <a:r>
              <a:rPr lang="en-US" sz="1700" dirty="0"/>
              <a:t> </a:t>
            </a:r>
            <a:r>
              <a:rPr lang="en-US" sz="1700" dirty="0" err="1"/>
              <a:t>à</a:t>
            </a:r>
            <a:r>
              <a:rPr lang="en-US" sz="1700" dirty="0"/>
              <a:t> </a:t>
            </a:r>
            <a:r>
              <a:rPr lang="en-US" sz="1700" dirty="0" err="1"/>
              <a:t>effectuer</a:t>
            </a:r>
            <a:r>
              <a:rPr lang="en-US" sz="1700" dirty="0"/>
              <a:t> un travail de </a:t>
            </a:r>
            <a:r>
              <a:rPr lang="en-US" sz="1700" dirty="0" err="1"/>
              <a:t>mémoire</a:t>
            </a:r>
            <a:r>
              <a:rPr lang="en-US" sz="1700" dirty="0"/>
              <a:t>…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A </a:t>
            </a:r>
            <a:r>
              <a:rPr lang="en-US" sz="1700" dirty="0" err="1"/>
              <a:t>l’exemple</a:t>
            </a:r>
            <a:r>
              <a:rPr lang="en-US" sz="1700" dirty="0"/>
              <a:t> de </a:t>
            </a:r>
            <a:r>
              <a:rPr lang="en-US" sz="1700" dirty="0" err="1"/>
              <a:t>ce</a:t>
            </a:r>
            <a:r>
              <a:rPr lang="en-US" sz="1700" dirty="0"/>
              <a:t> </a:t>
            </a:r>
            <a:r>
              <a:rPr lang="en-US" sz="1700" dirty="0" err="1"/>
              <a:t>lotissement</a:t>
            </a:r>
            <a:r>
              <a:rPr lang="en-US" sz="1700" dirty="0"/>
              <a:t> des </a:t>
            </a:r>
            <a:r>
              <a:rPr lang="en-US" sz="1700" dirty="0" err="1"/>
              <a:t>Cators</a:t>
            </a:r>
            <a:r>
              <a:rPr lang="en-US" sz="1700" dirty="0"/>
              <a:t> de Villeurbanne </a:t>
            </a:r>
            <a:r>
              <a:rPr lang="en-US" sz="1700" dirty="0" err="1"/>
              <a:t>à</a:t>
            </a:r>
            <a:r>
              <a:rPr lang="en-US" sz="1700" dirty="0"/>
              <a:t> </a:t>
            </a:r>
            <a:r>
              <a:rPr lang="en-US" sz="1700" dirty="0" err="1"/>
              <a:t>l’occasion</a:t>
            </a:r>
            <a:r>
              <a:rPr lang="en-US" sz="1700" dirty="0"/>
              <a:t> de la revision du </a:t>
            </a:r>
            <a:r>
              <a:rPr lang="en-US" sz="1700" dirty="0" err="1"/>
              <a:t>PLUi</a:t>
            </a:r>
            <a:r>
              <a:rPr lang="en-US" sz="1700" dirty="0"/>
              <a:t>-H</a:t>
            </a:r>
          </a:p>
        </p:txBody>
      </p:sp>
    </p:spTree>
    <p:extLst>
      <p:ext uri="{BB962C8B-B14F-4D97-AF65-F5344CB8AC3E}">
        <p14:creationId xmlns:p14="http://schemas.microsoft.com/office/powerpoint/2010/main" val="315890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318650-FDA9-32C4-3E30-273F05E1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4948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92C2D0-2B59-44A4-E7C6-CB62DF970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35" y="1701209"/>
            <a:ext cx="7772400" cy="54948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CBE99C-6C2D-CCC1-BB13-D6871D4E2F2C}"/>
              </a:ext>
            </a:extLst>
          </p:cNvPr>
          <p:cNvSpPr txBox="1"/>
          <p:nvPr/>
        </p:nvSpPr>
        <p:spPr>
          <a:xfrm>
            <a:off x="255181" y="6209414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Lotissement des Castors PTT – 1954-1957</a:t>
            </a:r>
          </a:p>
        </p:txBody>
      </p:sp>
      <p:pic>
        <p:nvPicPr>
          <p:cNvPr id="3" name="Image 2" descr="Une image contenant texte, écriture manuscrite, lettre, papier&#10;&#10;Description générée automatiquement">
            <a:extLst>
              <a:ext uri="{FF2B5EF4-FFF2-40B4-BE49-F238E27FC236}">
                <a16:creationId xmlns:a16="http://schemas.microsoft.com/office/drawing/2014/main" id="{476218F9-9659-BD29-8371-0EF158E29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665" y="0"/>
            <a:ext cx="2696135" cy="3281680"/>
          </a:xfrm>
          <a:prstGeom prst="rect">
            <a:avLst/>
          </a:prstGeom>
        </p:spPr>
      </p:pic>
      <p:pic>
        <p:nvPicPr>
          <p:cNvPr id="8" name="Image 7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8F463E24-3F21-2058-FD0B-8DBE60D06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38" y="76645"/>
            <a:ext cx="4799321" cy="12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8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DE2275FA-824A-E2EC-1400-0AFCBB76E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1CA048-17F1-D58E-4A58-2B5DDD57E803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Implantatio</a:t>
            </a:r>
            <a:r>
              <a:rPr lang="en-US" sz="2400" dirty="0">
                <a:solidFill>
                  <a:schemeClr val="bg1"/>
                </a:solidFill>
              </a:rPr>
              <a:t>n des 18</a:t>
            </a:r>
            <a:r>
              <a:rPr lang="en-US" sz="2400" dirty="0"/>
              <a:t> </a:t>
            </a:r>
            <a:r>
              <a:rPr lang="en-US" sz="2400" dirty="0" err="1"/>
              <a:t>programmes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Castors 1951</a:t>
            </a:r>
            <a:r>
              <a:rPr lang="en-US" sz="2400" dirty="0"/>
              <a:t>-1959</a:t>
            </a:r>
          </a:p>
        </p:txBody>
      </p:sp>
    </p:spTree>
    <p:extLst>
      <p:ext uri="{BB962C8B-B14F-4D97-AF65-F5344CB8AC3E}">
        <p14:creationId xmlns:p14="http://schemas.microsoft.com/office/powerpoint/2010/main" val="3432459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EC9FD5AA-D316-3052-6A7F-AA3CDE944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300" y="1454726"/>
            <a:ext cx="6430644" cy="3874463"/>
          </a:xfrm>
          <a:prstGeom prst="rect">
            <a:avLst/>
          </a:prstGeom>
        </p:spPr>
      </p:pic>
      <p:graphicFrame>
        <p:nvGraphicFramePr>
          <p:cNvPr id="6" name="ZoneTexte 3">
            <a:extLst>
              <a:ext uri="{FF2B5EF4-FFF2-40B4-BE49-F238E27FC236}">
                <a16:creationId xmlns:a16="http://schemas.microsoft.com/office/drawing/2014/main" id="{24381098-922E-6324-2D89-16B69CB28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424163"/>
              </p:ext>
            </p:extLst>
          </p:nvPr>
        </p:nvGraphicFramePr>
        <p:xfrm>
          <a:off x="630935" y="1528811"/>
          <a:ext cx="5104847" cy="3979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BC8BFE1-6A05-B167-949E-641859605590}"/>
              </a:ext>
            </a:extLst>
          </p:cNvPr>
          <p:cNvSpPr txBox="1"/>
          <p:nvPr/>
        </p:nvSpPr>
        <p:spPr>
          <a:xfrm>
            <a:off x="6096000" y="5998605"/>
            <a:ext cx="5468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Dossier de Montserrat Jimenez, Ghita Chami et Line </a:t>
            </a:r>
            <a:r>
              <a:rPr lang="fr-FR" sz="1400" dirty="0" err="1"/>
              <a:t>Guinebretière</a:t>
            </a:r>
            <a:r>
              <a:rPr lang="fr-FR" sz="1400" dirty="0"/>
              <a:t>, 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9A5AD6-3577-EECA-4420-F2F7DC04EA4F}"/>
              </a:ext>
            </a:extLst>
          </p:cNvPr>
          <p:cNvSpPr txBox="1"/>
          <p:nvPr/>
        </p:nvSpPr>
        <p:spPr>
          <a:xfrm>
            <a:off x="521241" y="320989"/>
            <a:ext cx="499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Mise en place de la société Coopérative Les Chalets</a:t>
            </a:r>
          </a:p>
        </p:txBody>
      </p:sp>
    </p:spTree>
    <p:extLst>
      <p:ext uri="{BB962C8B-B14F-4D97-AF65-F5344CB8AC3E}">
        <p14:creationId xmlns:p14="http://schemas.microsoft.com/office/powerpoint/2010/main" val="1098921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ABBA20-D17F-F62F-EC52-8CEDBF3EE1C0}"/>
              </a:ext>
            </a:extLst>
          </p:cNvPr>
          <p:cNvSpPr txBox="1"/>
          <p:nvPr/>
        </p:nvSpPr>
        <p:spPr>
          <a:xfrm>
            <a:off x="640080" y="2872899"/>
            <a:ext cx="4243589" cy="183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Maquette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maison</a:t>
            </a:r>
            <a:r>
              <a:rPr lang="en-US" dirty="0"/>
              <a:t> Castor, </a:t>
            </a:r>
            <a:r>
              <a:rPr lang="en-US" dirty="0" err="1"/>
              <a:t>réalisée</a:t>
            </a:r>
            <a:r>
              <a:rPr lang="en-US" dirty="0"/>
              <a:t> par un Castor PTT, “</a:t>
            </a:r>
            <a:r>
              <a:rPr lang="en-US" dirty="0" err="1"/>
              <a:t>maison</a:t>
            </a:r>
            <a:r>
              <a:rPr lang="en-US" dirty="0"/>
              <a:t> de </a:t>
            </a:r>
            <a:r>
              <a:rPr lang="en-US" dirty="0" err="1"/>
              <a:t>poupées</a:t>
            </a:r>
            <a:r>
              <a:rPr lang="en-US" dirty="0"/>
              <a:t>”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Dans </a:t>
            </a:r>
            <a:r>
              <a:rPr lang="en-US" dirty="0" err="1"/>
              <a:t>chaque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 Castor nous </a:t>
            </a:r>
            <a:r>
              <a:rPr lang="en-US" dirty="0" err="1"/>
              <a:t>avons</a:t>
            </a:r>
            <a:r>
              <a:rPr lang="en-US" dirty="0"/>
              <a:t> trouvé au </a:t>
            </a:r>
            <a:r>
              <a:rPr lang="en-US" dirty="0" err="1"/>
              <a:t>moins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personne</a:t>
            </a:r>
            <a:r>
              <a:rPr lang="en-US" dirty="0"/>
              <a:t> “</a:t>
            </a:r>
            <a:r>
              <a:rPr lang="en-US" dirty="0" err="1"/>
              <a:t>gardienne</a:t>
            </a:r>
            <a:r>
              <a:rPr lang="en-US" dirty="0"/>
              <a:t> du Temple”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36308C-F1A8-B453-8BAF-EBE8668BF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6562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58668FD-A326-1EE8-9F29-1E3798E62699}"/>
              </a:ext>
            </a:extLst>
          </p:cNvPr>
          <p:cNvSpPr txBox="1"/>
          <p:nvPr/>
        </p:nvSpPr>
        <p:spPr>
          <a:xfrm>
            <a:off x="284205" y="579044"/>
            <a:ext cx="411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D’autres s’efforcent de faire oublier ce passé…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5D4191-3E8C-58AA-D79A-E892FEF14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98107"/>
            <a:ext cx="7772400" cy="58293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546EA0-9FA0-6350-797A-4FB404CD953A}"/>
              </a:ext>
            </a:extLst>
          </p:cNvPr>
          <p:cNvSpPr txBox="1"/>
          <p:nvPr/>
        </p:nvSpPr>
        <p:spPr>
          <a:xfrm>
            <a:off x="2195894" y="6375227"/>
            <a:ext cx="780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Dossier de Margaux Boulanger, Eloy Olivera, Fabien Sigrist et Justine </a:t>
            </a:r>
            <a:r>
              <a:rPr lang="fr-FR" dirty="0" err="1">
                <a:solidFill>
                  <a:srgbClr val="0070C0"/>
                </a:solidFill>
              </a:rPr>
              <a:t>Gazale</a:t>
            </a:r>
            <a:r>
              <a:rPr lang="fr-FR" dirty="0">
                <a:solidFill>
                  <a:srgbClr val="0070C0"/>
                </a:solidFill>
              </a:rPr>
              <a:t>, 2017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6BED2B-38D5-118C-CABE-F4691BB9F85D}"/>
              </a:ext>
            </a:extLst>
          </p:cNvPr>
          <p:cNvSpPr txBox="1"/>
          <p:nvPr/>
        </p:nvSpPr>
        <p:spPr>
          <a:xfrm>
            <a:off x="414608" y="2241809"/>
            <a:ext cx="38539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effectLst/>
                <a:latin typeface="Dreaming Outloud Pro" panose="020F0502020204030204" pitchFamily="34" charset="0"/>
                <a:cs typeface="Dreaming Outloud Pro" panose="020F0502020204030204" pitchFamily="34" charset="0"/>
              </a:rPr>
              <a:t>« On voulait vraiment </a:t>
            </a:r>
            <a:r>
              <a:rPr lang="fr-FR" sz="2000" b="1" dirty="0" err="1">
                <a:solidFill>
                  <a:srgbClr val="0070C0"/>
                </a:solidFill>
                <a:effectLst/>
                <a:latin typeface="Dreaming Outloud Pro" panose="020F0502020204030204" pitchFamily="34" charset="0"/>
                <a:cs typeface="Dreaming Outloud Pro" panose="020F0502020204030204" pitchFamily="34" charset="0"/>
              </a:rPr>
              <a:t>être</a:t>
            </a:r>
            <a:r>
              <a:rPr lang="fr-FR" sz="2000" b="1" dirty="0">
                <a:solidFill>
                  <a:srgbClr val="0070C0"/>
                </a:solidFill>
                <a:effectLst/>
                <a:latin typeface="Dreaming Outloud Pro" panose="020F0502020204030204" pitchFamily="34" charset="0"/>
                <a:cs typeface="Dreaming Outloud Pro" panose="020F0502020204030204" pitchFamily="34" charset="0"/>
              </a:rPr>
              <a:t> dans un quartier vivant, populaire, oui oui vraiment, c’</a:t>
            </a:r>
            <a:r>
              <a:rPr lang="fr-FR" sz="2000" b="1" dirty="0" err="1">
                <a:solidFill>
                  <a:srgbClr val="0070C0"/>
                </a:solidFill>
                <a:effectLst/>
                <a:latin typeface="Dreaming Outloud Pro" panose="020F0502020204030204" pitchFamily="34" charset="0"/>
                <a:cs typeface="Dreaming Outloud Pro" panose="020F0502020204030204" pitchFamily="34" charset="0"/>
              </a:rPr>
              <a:t>était</a:t>
            </a:r>
            <a:r>
              <a:rPr lang="fr-FR" sz="2000" b="1" dirty="0">
                <a:solidFill>
                  <a:srgbClr val="0070C0"/>
                </a:solidFill>
                <a:effectLst/>
                <a:latin typeface="Dreaming Outloud Pro" panose="020F0502020204030204" pitchFamily="34" charset="0"/>
                <a:cs typeface="Dreaming Outloud Pro" panose="020F0502020204030204" pitchFamily="34" charset="0"/>
              </a:rPr>
              <a:t> un vrai choix en venant vivre à Toulouse. » </a:t>
            </a:r>
            <a:endParaRPr lang="fr-FR" sz="2000" dirty="0">
              <a:solidFill>
                <a:srgbClr val="0070C0"/>
              </a:solidFill>
              <a:effectLst/>
              <a:latin typeface="Dreaming Outloud Pro" panose="020F050202020403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A9210F-3E1C-46F0-2460-9A78C38B32F6}"/>
              </a:ext>
            </a:extLst>
          </p:cNvPr>
          <p:cNvSpPr txBox="1"/>
          <p:nvPr/>
        </p:nvSpPr>
        <p:spPr>
          <a:xfrm>
            <a:off x="414608" y="4727412"/>
            <a:ext cx="38539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CenturyGothic"/>
              </a:rPr>
              <a:t>=&gt; rendre ce quartier plus pratique, plus beau, plus propre et plus </a:t>
            </a:r>
            <a:r>
              <a:rPr lang="fr-FR" sz="1800" b="1" dirty="0" err="1">
                <a:effectLst/>
                <a:latin typeface="CenturyGothic"/>
              </a:rPr>
              <a:t>agréable</a:t>
            </a:r>
            <a:r>
              <a:rPr lang="fr-FR" sz="1800" b="1" dirty="0">
                <a:effectLst/>
                <a:latin typeface="CenturyGothic"/>
              </a:rPr>
              <a:t> à vivre. Il deviendra ainsi plus attirant et entrainera l’</a:t>
            </a:r>
            <a:r>
              <a:rPr lang="fr-FR" sz="1800" b="1" dirty="0" err="1">
                <a:effectLst/>
                <a:latin typeface="CenturyGothic"/>
              </a:rPr>
              <a:t>arrivée</a:t>
            </a:r>
            <a:r>
              <a:rPr lang="fr-FR" sz="1800" b="1" dirty="0">
                <a:effectLst/>
                <a:latin typeface="CenturyGothic"/>
              </a:rPr>
              <a:t> de populations plus </a:t>
            </a:r>
            <a:r>
              <a:rPr lang="fr-FR" sz="1800" b="1" dirty="0" err="1">
                <a:effectLst/>
                <a:latin typeface="CenturyGothic"/>
              </a:rPr>
              <a:t>aisées</a:t>
            </a:r>
            <a:r>
              <a:rPr lang="fr-FR" sz="1800" b="1" dirty="0">
                <a:effectLst/>
                <a:latin typeface="CenturyGothic"/>
              </a:rPr>
              <a:t>.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7093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81431B-F9A7-355A-7425-5E7719074BFF}"/>
              </a:ext>
            </a:extLst>
          </p:cNvPr>
          <p:cNvSpPr txBox="1"/>
          <p:nvPr/>
        </p:nvSpPr>
        <p:spPr>
          <a:xfrm>
            <a:off x="9115073" y="2744387"/>
            <a:ext cx="2743982" cy="1440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Prix du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mètre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carré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rte, atlas, capture d’écran&#10;&#10;Description générée automatiquement">
            <a:extLst>
              <a:ext uri="{FF2B5EF4-FFF2-40B4-BE49-F238E27FC236}">
                <a16:creationId xmlns:a16="http://schemas.microsoft.com/office/drawing/2014/main" id="{9BD1AAB4-2726-58A2-33FC-36F6287C0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58" y="291212"/>
            <a:ext cx="4223465" cy="5973436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07ED81D-6C27-4501-15E7-59FAEFC744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408" y="1579418"/>
            <a:ext cx="3175330" cy="449101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591620-382A-16B5-CCE0-11282EFFAC7E}"/>
              </a:ext>
            </a:extLst>
          </p:cNvPr>
          <p:cNvSpPr txBox="1"/>
          <p:nvPr/>
        </p:nvSpPr>
        <p:spPr>
          <a:xfrm>
            <a:off x="1607127" y="6456214"/>
            <a:ext cx="987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L’augmentation du prix du mètre carré depuis la dernière décennie rompt avec l’idée du logement social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3D6F60-AF85-4B82-B125-E313E4A97192}"/>
              </a:ext>
            </a:extLst>
          </p:cNvPr>
          <p:cNvSpPr txBox="1"/>
          <p:nvPr/>
        </p:nvSpPr>
        <p:spPr>
          <a:xfrm>
            <a:off x="5560981" y="106860"/>
            <a:ext cx="6233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https://</a:t>
            </a:r>
            <a:r>
              <a:rPr lang="fr-FR" sz="1400" dirty="0" err="1"/>
              <a:t>www.dimo-diagnostic.net</a:t>
            </a:r>
            <a:r>
              <a:rPr lang="fr-FR" sz="1400" dirty="0"/>
              <a:t>/</a:t>
            </a:r>
            <a:r>
              <a:rPr lang="fr-FR" sz="1400" dirty="0" err="1"/>
              <a:t>actualite</a:t>
            </a:r>
            <a:r>
              <a:rPr lang="fr-FR" sz="1400" dirty="0"/>
              <a:t>-diagnostic-immobilier/vivre-a-</a:t>
            </a:r>
            <a:r>
              <a:rPr lang="fr-FR" sz="1400" dirty="0" err="1"/>
              <a:t>toulouse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91182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2698495-8067-705F-BAAB-D0B8E8C11985}"/>
              </a:ext>
            </a:extLst>
          </p:cNvPr>
          <p:cNvSpPr txBox="1"/>
          <p:nvPr/>
        </p:nvSpPr>
        <p:spPr>
          <a:xfrm>
            <a:off x="81389" y="3202941"/>
            <a:ext cx="284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Changement de propriétaire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7A1002-51F2-FA5E-5F54-DB112C485B7C}"/>
              </a:ext>
            </a:extLst>
          </p:cNvPr>
          <p:cNvSpPr txBox="1"/>
          <p:nvPr/>
        </p:nvSpPr>
        <p:spPr>
          <a:xfrm>
            <a:off x="5442674" y="3066230"/>
            <a:ext cx="215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Transmission du bien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ACEB00-59C0-B2B4-A3E6-73A6D5031631}"/>
              </a:ext>
            </a:extLst>
          </p:cNvPr>
          <p:cNvSpPr txBox="1"/>
          <p:nvPr/>
        </p:nvSpPr>
        <p:spPr>
          <a:xfrm>
            <a:off x="4262485" y="3676536"/>
            <a:ext cx="366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Rupture dans la continuité historique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DEAEA6-6C60-E024-0AE6-5868B9CDAA6C}"/>
              </a:ext>
            </a:extLst>
          </p:cNvPr>
          <p:cNvSpPr txBox="1"/>
          <p:nvPr/>
        </p:nvSpPr>
        <p:spPr>
          <a:xfrm>
            <a:off x="4680239" y="5666489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Absence de transmission orale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74373D-7FAA-4FF1-7019-142AFF8259AE}"/>
              </a:ext>
            </a:extLst>
          </p:cNvPr>
          <p:cNvSpPr txBox="1"/>
          <p:nvPr/>
        </p:nvSpPr>
        <p:spPr>
          <a:xfrm>
            <a:off x="4412225" y="4687229"/>
            <a:ext cx="339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Fragilité du patrimoine immatériel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38E442-882E-11E5-187B-FD79471523C4}"/>
              </a:ext>
            </a:extLst>
          </p:cNvPr>
          <p:cNvSpPr txBox="1"/>
          <p:nvPr/>
        </p:nvSpPr>
        <p:spPr>
          <a:xfrm>
            <a:off x="9016120" y="2729345"/>
            <a:ext cx="291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Conservation du bien familial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297E7-D238-86B2-4CF9-3C2A721FCF9A}"/>
              </a:ext>
            </a:extLst>
          </p:cNvPr>
          <p:cNvSpPr txBox="1"/>
          <p:nvPr/>
        </p:nvSpPr>
        <p:spPr>
          <a:xfrm>
            <a:off x="3875599" y="6206948"/>
            <a:ext cx="457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Faible intérêt pour l’histoire sociale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A00CE0A-295E-D88B-CB43-B59E0EB17292}"/>
              </a:ext>
            </a:extLst>
          </p:cNvPr>
          <p:cNvCxnSpPr/>
          <p:nvPr/>
        </p:nvCxnSpPr>
        <p:spPr>
          <a:xfrm>
            <a:off x="6012873" y="147659"/>
            <a:ext cx="166254" cy="624840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117833B-12D1-D0D0-378E-755228D3F880}"/>
              </a:ext>
            </a:extLst>
          </p:cNvPr>
          <p:cNvCxnSpPr>
            <a:cxnSpLocks/>
          </p:cNvCxnSpPr>
          <p:nvPr/>
        </p:nvCxnSpPr>
        <p:spPr>
          <a:xfrm flipH="1">
            <a:off x="723919" y="3597442"/>
            <a:ext cx="10955463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3F298AA-5002-BC44-D373-C7F80AD8FB30}"/>
              </a:ext>
            </a:extLst>
          </p:cNvPr>
          <p:cNvSpPr txBox="1"/>
          <p:nvPr/>
        </p:nvSpPr>
        <p:spPr>
          <a:xfrm>
            <a:off x="3841445" y="251706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Fort intérêt pour l’histoire sociale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28DFB5-E542-90D2-F78B-6891FAE80EB9}"/>
              </a:ext>
            </a:extLst>
          </p:cNvPr>
          <p:cNvSpPr txBox="1"/>
          <p:nvPr/>
        </p:nvSpPr>
        <p:spPr>
          <a:xfrm>
            <a:off x="4336564" y="1616733"/>
            <a:ext cx="35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Collecte en amateur de récits de vie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9D8C78F-9038-11EC-F6B5-AE040697E9CF}"/>
              </a:ext>
            </a:extLst>
          </p:cNvPr>
          <p:cNvSpPr txBox="1"/>
          <p:nvPr/>
        </p:nvSpPr>
        <p:spPr>
          <a:xfrm>
            <a:off x="332216" y="5052376"/>
            <a:ext cx="2843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70C0"/>
                </a:solidFill>
              </a:rPr>
              <a:t>Désintérêt et volonté d’oubli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9DDEB14-43FD-7FDD-9297-57E7457B0FEA}"/>
              </a:ext>
            </a:extLst>
          </p:cNvPr>
          <p:cNvSpPr txBox="1"/>
          <p:nvPr/>
        </p:nvSpPr>
        <p:spPr>
          <a:xfrm>
            <a:off x="8793436" y="729480"/>
            <a:ext cx="311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70C0"/>
                </a:solidFill>
              </a:rPr>
              <a:t>Fort intérêt et collecte de la mémoire orale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96ED20-F95C-E37F-AF49-EC760651C01A}"/>
              </a:ext>
            </a:extLst>
          </p:cNvPr>
          <p:cNvSpPr txBox="1"/>
          <p:nvPr/>
        </p:nvSpPr>
        <p:spPr>
          <a:xfrm>
            <a:off x="3670020" y="992755"/>
            <a:ext cx="468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Travail de recherche historique, ethnographique</a:t>
            </a:r>
          </a:p>
        </p:txBody>
      </p:sp>
      <p:sp>
        <p:nvSpPr>
          <p:cNvPr id="22" name="Flèche courbée vers le bas 21">
            <a:extLst>
              <a:ext uri="{FF2B5EF4-FFF2-40B4-BE49-F238E27FC236}">
                <a16:creationId xmlns:a16="http://schemas.microsoft.com/office/drawing/2014/main" id="{F7CAB234-C441-4B12-F4C2-7DC1EBAD385A}"/>
              </a:ext>
            </a:extLst>
          </p:cNvPr>
          <p:cNvSpPr/>
          <p:nvPr/>
        </p:nvSpPr>
        <p:spPr>
          <a:xfrm>
            <a:off x="512618" y="623456"/>
            <a:ext cx="2412435" cy="21058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Flèche courbée vers le haut 22">
            <a:extLst>
              <a:ext uri="{FF2B5EF4-FFF2-40B4-BE49-F238E27FC236}">
                <a16:creationId xmlns:a16="http://schemas.microsoft.com/office/drawing/2014/main" id="{FC8C6CBD-E6B5-73B3-9589-8E7E268A2B55}"/>
              </a:ext>
            </a:extLst>
          </p:cNvPr>
          <p:cNvSpPr/>
          <p:nvPr/>
        </p:nvSpPr>
        <p:spPr>
          <a:xfrm>
            <a:off x="9139187" y="3759323"/>
            <a:ext cx="2540196" cy="253075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541791-99A8-D9F7-1C62-0C90681A84F5}"/>
              </a:ext>
            </a:extLst>
          </p:cNvPr>
          <p:cNvSpPr txBox="1"/>
          <p:nvPr/>
        </p:nvSpPr>
        <p:spPr>
          <a:xfrm>
            <a:off x="5094853" y="5181615"/>
            <a:ext cx="20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Absence de témoins</a:t>
            </a:r>
          </a:p>
        </p:txBody>
      </p:sp>
      <p:sp>
        <p:nvSpPr>
          <p:cNvPr id="27" name="Flèche vers le bas 26">
            <a:extLst>
              <a:ext uri="{FF2B5EF4-FFF2-40B4-BE49-F238E27FC236}">
                <a16:creationId xmlns:a16="http://schemas.microsoft.com/office/drawing/2014/main" id="{066429DE-0675-EA1D-09B0-AED30EA55185}"/>
              </a:ext>
            </a:extLst>
          </p:cNvPr>
          <p:cNvSpPr/>
          <p:nvPr/>
        </p:nvSpPr>
        <p:spPr>
          <a:xfrm>
            <a:off x="1483307" y="3759323"/>
            <a:ext cx="471055" cy="9743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7C29CBA5-EF42-1DB4-AED0-57A2C76BFE8D}"/>
              </a:ext>
            </a:extLst>
          </p:cNvPr>
          <p:cNvSpPr/>
          <p:nvPr/>
        </p:nvSpPr>
        <p:spPr>
          <a:xfrm rot="20111939">
            <a:off x="7314041" y="2205357"/>
            <a:ext cx="2004719" cy="387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Flèche vers le haut 28">
            <a:extLst>
              <a:ext uri="{FF2B5EF4-FFF2-40B4-BE49-F238E27FC236}">
                <a16:creationId xmlns:a16="http://schemas.microsoft.com/office/drawing/2014/main" id="{12120323-D8C7-3E8D-C3B0-F41136CBF2F2}"/>
              </a:ext>
            </a:extLst>
          </p:cNvPr>
          <p:cNvSpPr/>
          <p:nvPr/>
        </p:nvSpPr>
        <p:spPr>
          <a:xfrm>
            <a:off x="5748191" y="2244147"/>
            <a:ext cx="653326" cy="683429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vers le bas 29">
            <a:extLst>
              <a:ext uri="{FF2B5EF4-FFF2-40B4-BE49-F238E27FC236}">
                <a16:creationId xmlns:a16="http://schemas.microsoft.com/office/drawing/2014/main" id="{4F170D01-8F6C-E927-6180-1C0AA196AA42}"/>
              </a:ext>
            </a:extLst>
          </p:cNvPr>
          <p:cNvSpPr/>
          <p:nvPr/>
        </p:nvSpPr>
        <p:spPr>
          <a:xfrm>
            <a:off x="5883460" y="4061585"/>
            <a:ext cx="507275" cy="641361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AA56BCE-C0EF-7743-41A2-0B5C4FE5B1C0}"/>
              </a:ext>
            </a:extLst>
          </p:cNvPr>
          <p:cNvSpPr txBox="1"/>
          <p:nvPr/>
        </p:nvSpPr>
        <p:spPr>
          <a:xfrm rot="2543788">
            <a:off x="2777547" y="1924054"/>
            <a:ext cx="278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R  u  p  </a:t>
            </a:r>
            <a:r>
              <a:rPr lang="fr-FR" sz="2800" dirty="0" err="1">
                <a:solidFill>
                  <a:srgbClr val="FF0000"/>
                </a:solidFill>
              </a:rPr>
              <a:t>t</a:t>
            </a:r>
            <a:r>
              <a:rPr lang="fr-FR" sz="2800" dirty="0">
                <a:solidFill>
                  <a:srgbClr val="FF0000"/>
                </a:solidFill>
              </a:rPr>
              <a:t>  u  r  e  s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BA45A13-5E6F-4BD8-0F42-2B87BE682839}"/>
              </a:ext>
            </a:extLst>
          </p:cNvPr>
          <p:cNvCxnSpPr>
            <a:cxnSpLocks/>
          </p:cNvCxnSpPr>
          <p:nvPr/>
        </p:nvCxnSpPr>
        <p:spPr>
          <a:xfrm>
            <a:off x="2146423" y="-41393"/>
            <a:ext cx="7703127" cy="685800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943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B45E98-27C0-F321-4C1F-C2ED7B616D6F}"/>
              </a:ext>
            </a:extLst>
          </p:cNvPr>
          <p:cNvSpPr txBox="1"/>
          <p:nvPr/>
        </p:nvSpPr>
        <p:spPr>
          <a:xfrm>
            <a:off x="479394" y="1070800"/>
            <a:ext cx="3939688" cy="558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Ruptures :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quel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ordre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ZoneTexte 4">
            <a:extLst>
              <a:ext uri="{FF2B5EF4-FFF2-40B4-BE49-F238E27FC236}">
                <a16:creationId xmlns:a16="http://schemas.microsoft.com/office/drawing/2014/main" id="{F09E408B-D294-0201-A15E-70710E484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59450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3321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4D68E8-9494-DCA1-69A5-FF7B4D763242}"/>
              </a:ext>
            </a:extLst>
          </p:cNvPr>
          <p:cNvSpPr txBox="1"/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conclusion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oneTexte 4">
            <a:extLst>
              <a:ext uri="{FF2B5EF4-FFF2-40B4-BE49-F238E27FC236}">
                <a16:creationId xmlns:a16="http://schemas.microsoft.com/office/drawing/2014/main" id="{FE9233D3-423F-91A0-3A99-4DCA476BD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16518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286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854C3AE-7482-8225-3B3A-7CBD749666BC}"/>
              </a:ext>
            </a:extLst>
          </p:cNvPr>
          <p:cNvSpPr txBox="1"/>
          <p:nvPr/>
        </p:nvSpPr>
        <p:spPr>
          <a:xfrm>
            <a:off x="715733" y="2237598"/>
            <a:ext cx="654691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Année 2013</a:t>
            </a:r>
            <a:endParaRPr lang="fr-FR" sz="1400" b="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Philippe Ameur, Lyna Arab,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Hellen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Belou, Pierre Boutet, Alicia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Carpousis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Cholé De La Borie De La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Batut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Quenin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Deloire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Marie‐Alix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Duplaa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Camille Eychenne, Nina Henri, Johan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Hueso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Lorelei Le Berre Soule, Steven Le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Tallec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Maïlys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Mendousse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Anaïs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Pezet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Fabian Pic, Tiphaine Rossignol, Julien Serre, Zineb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Sqalli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Marion Vallat</a:t>
            </a:r>
          </a:p>
          <a:p>
            <a:pPr algn="l"/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Année 2014</a:t>
            </a:r>
            <a:endParaRPr lang="fr-FR" sz="1400" b="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Laura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Apiou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Rim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Benzaouia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Noémie Bouillaud, Caroline Carles, Mathias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Carrolio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Julie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Chavigner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Amandine Colin, Margaux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Decruyenaere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Alexy Delaplace, Léna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Fauvernier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Damien Gomez, Marion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Gouineau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Aurélien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Gourdet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Yvanna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Kisela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Capucine Melet, Anna Panine, Anthony Pradel, Jade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Puyal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Lorette Soula, Lauren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Tubert</a:t>
            </a:r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Année 2015</a:t>
            </a:r>
            <a:endParaRPr lang="fr-FR" sz="1400" b="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Alaphilippe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Laure, Blanc Elise, Cappa Flavien,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Catays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Claire,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Danisman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Medya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Dillemann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Adrien, Do Ha Anh,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Gregoire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Amaury,  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Joulia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Claire, Lambert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Dénali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Lefort Sylvain,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Piquart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Solenn, Rodriguez-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Chataignie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Gaëtan, Rouillé Marion,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Troff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Margot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29CBF0-DEE6-841F-3C36-2A175D696CF4}"/>
              </a:ext>
            </a:extLst>
          </p:cNvPr>
          <p:cNvSpPr txBox="1"/>
          <p:nvPr/>
        </p:nvSpPr>
        <p:spPr>
          <a:xfrm>
            <a:off x="715733" y="497305"/>
            <a:ext cx="754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Remerciement aux étudiantes et étudiants de 2012 à 2022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B593B8-DCC9-04C6-75C4-A0E196183D45}"/>
              </a:ext>
            </a:extLst>
          </p:cNvPr>
          <p:cNvSpPr txBox="1"/>
          <p:nvPr/>
        </p:nvSpPr>
        <p:spPr>
          <a:xfrm>
            <a:off x="715733" y="1616149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Pré-enquête de Cyrielle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Caba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59630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56BB3D3-3215-4E5C-9E46-CD42FB2BD399}"/>
              </a:ext>
            </a:extLst>
          </p:cNvPr>
          <p:cNvSpPr txBox="1"/>
          <p:nvPr/>
        </p:nvSpPr>
        <p:spPr>
          <a:xfrm>
            <a:off x="462456" y="3004352"/>
            <a:ext cx="101845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L'équipe 2019 :</a:t>
            </a:r>
            <a:endParaRPr lang="fr-FR" sz="1400" b="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Camille Delaunay, Anaïs Belaval, Tessa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Mermoud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Zoé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Chenais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Jolan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Fabry,</a:t>
            </a:r>
          </a:p>
          <a:p>
            <a:pPr algn="l"/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Elodie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Schmitzer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Solène Barbé, Maude Da Silva, Pauline Planchon,</a:t>
            </a:r>
          </a:p>
          <a:p>
            <a:pPr algn="l"/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Léna Cauvin, Laurine Faubert, Ambre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Madaci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My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Do, Stéphanie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Ramelijaon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algn="l"/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Nicolas Claverie, Lou Mercier, Mila Crouzet, Emma Vigneau, Emeric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Fauvet</a:t>
            </a:r>
            <a:br>
              <a:rPr lang="fr-FR" sz="1400" dirty="0"/>
            </a:br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703DF3-286E-60F6-E1B1-0E434A90A676}"/>
              </a:ext>
            </a:extLst>
          </p:cNvPr>
          <p:cNvSpPr txBox="1"/>
          <p:nvPr/>
        </p:nvSpPr>
        <p:spPr>
          <a:xfrm>
            <a:off x="462456" y="4389347"/>
            <a:ext cx="8103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L’équipe de 2021 :</a:t>
            </a:r>
          </a:p>
          <a:p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Mahamadou Barry,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Luane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Bisoli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Tom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Folini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-Cavaille, Sarah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Grialou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Nabil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Guessous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Jules Guillaume, Clara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Inesta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Onder Kaya, Matthieu Le Berre,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Shania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Mehdaoui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Emma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Mlakar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Emma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Monfraix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Maxime Rival, Léa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Seynaeve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Thibault Valet.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5DB627-33C6-E1B1-E36E-28C7BA93D62D}"/>
              </a:ext>
            </a:extLst>
          </p:cNvPr>
          <p:cNvSpPr txBox="1"/>
          <p:nvPr/>
        </p:nvSpPr>
        <p:spPr>
          <a:xfrm>
            <a:off x="462456" y="5487916"/>
            <a:ext cx="100373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L’équipe de 2022 </a:t>
            </a:r>
            <a:r>
              <a:rPr lang="fr-FR" sz="14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Samy Ben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Nejma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Bilal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Bettayeb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Noam Bonnet, Samantha Botte, Arthur Brault, Ghita Chami, Loïc Débat, Marine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Esclassan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Line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Guinebretière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Emilie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Guayder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Adam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Hausler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Montserrat Jimenez Calles,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Hannae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Maliki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Adrien Nouel,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Anabel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Palazon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Thu Phan, Ninon Rolland et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Aliaksandra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Seradzinskaya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756052-F6FD-ED14-CDF6-089DC8A3F238}"/>
              </a:ext>
            </a:extLst>
          </p:cNvPr>
          <p:cNvSpPr txBox="1"/>
          <p:nvPr/>
        </p:nvSpPr>
        <p:spPr>
          <a:xfrm>
            <a:off x="462456" y="1157692"/>
            <a:ext cx="1126708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L'équipe 2017</a:t>
            </a:r>
            <a:r>
              <a:rPr lang="fr-FR" sz="14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:</a:t>
            </a:r>
          </a:p>
          <a:p>
            <a:pPr algn="l"/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Amirault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Marie, Bou , Boulanger Margaux, Faisans Juliette, Fernandez-Facon Evelyn,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Gazale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Justine, Granados Carolina,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Kiala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Yedidia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Zola, Lefevre , Olivera Eloy, L’Hermite Juliette, De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Ligondès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Soline, Peres Fabrice, Prunet Maéva,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Rapeau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, Sigrist Fabien.</a:t>
            </a:r>
          </a:p>
          <a:p>
            <a:pPr algn="l"/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L'équipe 2018 :</a:t>
            </a:r>
            <a:endParaRPr lang="fr-FR" sz="1400" b="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Andrès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Vieille Léonie, Cherif Zina,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Escamochero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Alicia, Guyard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Roquecave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Marianne, Laverdure Marie, Madi Malika, Merci Manon, Restes Juliette, Roux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Emmie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Saint-Cyr Nicolas, Seyhan Elvin,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Tachon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Dorian, Tahir Zineb et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Vabois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Carla.</a:t>
            </a:r>
          </a:p>
        </p:txBody>
      </p:sp>
    </p:spTree>
    <p:extLst>
      <p:ext uri="{BB962C8B-B14F-4D97-AF65-F5344CB8AC3E}">
        <p14:creationId xmlns:p14="http://schemas.microsoft.com/office/powerpoint/2010/main" val="1022536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A49A8B-1D9F-32E2-6CAB-BBECCE89BCF7}"/>
              </a:ext>
            </a:extLst>
          </p:cNvPr>
          <p:cNvSpPr txBox="1"/>
          <p:nvPr/>
        </p:nvSpPr>
        <p:spPr>
          <a:xfrm>
            <a:off x="910632" y="3178576"/>
            <a:ext cx="3816096" cy="51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Merci de </a:t>
            </a:r>
            <a:r>
              <a:rPr lang="en-US" sz="2000"/>
              <a:t>votre</a:t>
            </a:r>
            <a:r>
              <a:rPr lang="en-US" sz="2000" dirty="0"/>
              <a:t> attention !</a:t>
            </a:r>
          </a:p>
        </p:txBody>
      </p:sp>
      <p:pic>
        <p:nvPicPr>
          <p:cNvPr id="3" name="Image 2" descr="Une image contenant chaussures, habits, dessin, homme&#10;&#10;Description générée automatiquement">
            <a:extLst>
              <a:ext uri="{FF2B5EF4-FFF2-40B4-BE49-F238E27FC236}">
                <a16:creationId xmlns:a16="http://schemas.microsoft.com/office/drawing/2014/main" id="{0F66CED3-A11F-015F-8CD6-8511A33B9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Image 5" descr="Une image contenant texte, écriture manuscrite, Police, ligne&#10;&#10;Description générée automatiquement">
            <a:extLst>
              <a:ext uri="{FF2B5EF4-FFF2-40B4-BE49-F238E27FC236}">
                <a16:creationId xmlns:a16="http://schemas.microsoft.com/office/drawing/2014/main" id="{461110DB-76D7-CCBA-B124-463525378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7" name="Image 6" descr="Une image contenant Police, texte, Bleu électrique, ligne&#10;&#10;Description générée automatiquement">
            <a:extLst>
              <a:ext uri="{FF2B5EF4-FFF2-40B4-BE49-F238E27FC236}">
                <a16:creationId xmlns:a16="http://schemas.microsoft.com/office/drawing/2014/main" id="{C74EDEBC-E811-DC30-C102-2E775D93B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45" y="5847271"/>
            <a:ext cx="1431670" cy="6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75956A47-3DA1-1806-0394-74253F208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B82101-0EA4-345B-431F-3B4F470A908C}"/>
              </a:ext>
            </a:extLst>
          </p:cNvPr>
          <p:cNvSpPr txBox="1"/>
          <p:nvPr/>
        </p:nvSpPr>
        <p:spPr>
          <a:xfrm>
            <a:off x="5381297" y="1868487"/>
            <a:ext cx="6516413" cy="2083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Sources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Archives </a:t>
            </a:r>
            <a:r>
              <a:rPr lang="en-US" dirty="0" err="1"/>
              <a:t>municipales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Recueil</a:t>
            </a:r>
            <a:r>
              <a:rPr lang="en-US" dirty="0"/>
              <a:t> de </a:t>
            </a:r>
            <a:r>
              <a:rPr lang="en-US" dirty="0" err="1"/>
              <a:t>témoignages</a:t>
            </a:r>
            <a:r>
              <a:rPr lang="en-US" dirty="0"/>
              <a:t> </a:t>
            </a:r>
            <a:r>
              <a:rPr lang="en-US" dirty="0" err="1"/>
              <a:t>oraux</a:t>
            </a:r>
            <a:r>
              <a:rPr lang="en-US" dirty="0"/>
              <a:t> et fonds </a:t>
            </a:r>
            <a:r>
              <a:rPr lang="en-US" dirty="0" err="1"/>
              <a:t>privés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En</a:t>
            </a:r>
            <a:r>
              <a:rPr lang="en-US" dirty="0"/>
              <a:t> 2022, un </a:t>
            </a:r>
            <a:r>
              <a:rPr lang="en-US" dirty="0" err="1"/>
              <a:t>étudiant</a:t>
            </a:r>
            <a:r>
              <a:rPr lang="en-US" dirty="0"/>
              <a:t> de </a:t>
            </a:r>
            <a:r>
              <a:rPr lang="en-US" dirty="0" err="1"/>
              <a:t>l’ENSAM</a:t>
            </a:r>
            <a:r>
              <a:rPr lang="en-US" dirty="0"/>
              <a:t> </a:t>
            </a:r>
            <a:r>
              <a:rPr lang="en-US" dirty="0" err="1"/>
              <a:t>s’intéresse</a:t>
            </a:r>
            <a:r>
              <a:rPr lang="en-US" dirty="0"/>
              <a:t> aux </a:t>
            </a:r>
            <a:r>
              <a:rPr lang="en-US" dirty="0" err="1"/>
              <a:t>maisons</a:t>
            </a:r>
            <a:r>
              <a:rPr lang="en-US" dirty="0"/>
              <a:t> Castor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Bibliographie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3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D562FB3-C441-1B8A-DA41-D3A84674C71F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Recensement</a:t>
            </a:r>
            <a:r>
              <a:rPr lang="en-US" sz="2400" dirty="0"/>
              <a:t> des </a:t>
            </a:r>
            <a:r>
              <a:rPr lang="en-US" sz="2400" dirty="0" err="1"/>
              <a:t>permis</a:t>
            </a:r>
            <a:r>
              <a:rPr lang="en-US" sz="2400" dirty="0"/>
              <a:t> de </a:t>
            </a:r>
            <a:r>
              <a:rPr lang="en-US" sz="2400" dirty="0" err="1"/>
              <a:t>construire</a:t>
            </a:r>
            <a:endParaRPr lang="en-US" sz="2400" dirty="0"/>
          </a:p>
        </p:txBody>
      </p:sp>
      <p:pic>
        <p:nvPicPr>
          <p:cNvPr id="5" name="Image 4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6DC49069-BA2D-89F8-C6F3-7139BC753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742" y="916687"/>
            <a:ext cx="7457665" cy="51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2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2275FA-824A-E2EC-1400-0AFCBB76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00100"/>
            <a:ext cx="6858000" cy="6057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1CA048-17F1-D58E-4A58-2B5DDD57E803}"/>
              </a:ext>
            </a:extLst>
          </p:cNvPr>
          <p:cNvSpPr txBox="1"/>
          <p:nvPr/>
        </p:nvSpPr>
        <p:spPr>
          <a:xfrm>
            <a:off x="2037261" y="-795"/>
            <a:ext cx="8408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Implantation des programmes Castors 1952-1957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93A742C-9FF3-CC98-5550-B7D9797CA240}"/>
              </a:ext>
            </a:extLst>
          </p:cNvPr>
          <p:cNvSpPr/>
          <p:nvPr/>
        </p:nvSpPr>
        <p:spPr>
          <a:xfrm>
            <a:off x="7903778" y="2554013"/>
            <a:ext cx="1870841" cy="191288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Centre-ville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2925AD-E61C-3DF2-BC9F-0006EB010CC0}"/>
              </a:ext>
            </a:extLst>
          </p:cNvPr>
          <p:cNvSpPr txBox="1"/>
          <p:nvPr/>
        </p:nvSpPr>
        <p:spPr>
          <a:xfrm>
            <a:off x="541279" y="2910289"/>
            <a:ext cx="4051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• Les 18 programmes Castor ont été implantés à l’extérieur de la première couronne du centre-ville, en périphérie sur des terrains maraîchers.</a:t>
            </a:r>
          </a:p>
        </p:txBody>
      </p:sp>
    </p:spTree>
    <p:extLst>
      <p:ext uri="{BB962C8B-B14F-4D97-AF65-F5344CB8AC3E}">
        <p14:creationId xmlns:p14="http://schemas.microsoft.com/office/powerpoint/2010/main" val="409477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2275FA-824A-E2EC-1400-0AFCBB76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00100"/>
            <a:ext cx="6858000" cy="6057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1CA048-17F1-D58E-4A58-2B5DDD57E803}"/>
              </a:ext>
            </a:extLst>
          </p:cNvPr>
          <p:cNvSpPr txBox="1"/>
          <p:nvPr/>
        </p:nvSpPr>
        <p:spPr>
          <a:xfrm>
            <a:off x="1891932" y="46149"/>
            <a:ext cx="8408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Implantation des programmes Castors 1952-1957</a:t>
            </a:r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D68763A0-6F04-6C66-4102-EB8BF00E2044}"/>
              </a:ext>
            </a:extLst>
          </p:cNvPr>
          <p:cNvSpPr/>
          <p:nvPr/>
        </p:nvSpPr>
        <p:spPr>
          <a:xfrm>
            <a:off x="7153117" y="1723227"/>
            <a:ext cx="3219766" cy="3411546"/>
          </a:xfrm>
          <a:custGeom>
            <a:avLst/>
            <a:gdLst>
              <a:gd name="connsiteX0" fmla="*/ 1064479 w 3219766"/>
              <a:gd name="connsiteY0" fmla="*/ 150454 h 3411546"/>
              <a:gd name="connsiteX1" fmla="*/ 1947348 w 3219766"/>
              <a:gd name="connsiteY1" fmla="*/ 66371 h 3411546"/>
              <a:gd name="connsiteX2" fmla="*/ 2966851 w 3219766"/>
              <a:gd name="connsiteY2" fmla="*/ 1001792 h 3411546"/>
              <a:gd name="connsiteX3" fmla="*/ 3198079 w 3219766"/>
              <a:gd name="connsiteY3" fmla="*/ 1758537 h 3411546"/>
              <a:gd name="connsiteX4" fmla="*/ 2567458 w 3219766"/>
              <a:gd name="connsiteY4" fmla="*/ 3135392 h 3411546"/>
              <a:gd name="connsiteX5" fmla="*/ 570492 w 3219766"/>
              <a:gd name="connsiteY5" fmla="*/ 3387640 h 3411546"/>
              <a:gd name="connsiteX6" fmla="*/ 213141 w 3219766"/>
              <a:gd name="connsiteY6" fmla="*/ 2778040 h 3411546"/>
              <a:gd name="connsiteX7" fmla="*/ 34465 w 3219766"/>
              <a:gd name="connsiteY7" fmla="*/ 1296082 h 3411546"/>
              <a:gd name="connsiteX8" fmla="*/ 906823 w 3219766"/>
              <a:gd name="connsiteY8" fmla="*/ 181985 h 341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766" h="3411546">
                <a:moveTo>
                  <a:pt x="1064479" y="150454"/>
                </a:moveTo>
                <a:cubicBezTo>
                  <a:pt x="1347382" y="37467"/>
                  <a:pt x="1630286" y="-75519"/>
                  <a:pt x="1947348" y="66371"/>
                </a:cubicBezTo>
                <a:cubicBezTo>
                  <a:pt x="2264410" y="208261"/>
                  <a:pt x="2758396" y="719764"/>
                  <a:pt x="2966851" y="1001792"/>
                </a:cubicBezTo>
                <a:cubicBezTo>
                  <a:pt x="3175306" y="1283820"/>
                  <a:pt x="3264644" y="1402937"/>
                  <a:pt x="3198079" y="1758537"/>
                </a:cubicBezTo>
                <a:cubicBezTo>
                  <a:pt x="3131514" y="2114137"/>
                  <a:pt x="3005389" y="2863875"/>
                  <a:pt x="2567458" y="3135392"/>
                </a:cubicBezTo>
                <a:cubicBezTo>
                  <a:pt x="2129527" y="3406909"/>
                  <a:pt x="962878" y="3447199"/>
                  <a:pt x="570492" y="3387640"/>
                </a:cubicBezTo>
                <a:cubicBezTo>
                  <a:pt x="178106" y="3328081"/>
                  <a:pt x="302479" y="3126633"/>
                  <a:pt x="213141" y="2778040"/>
                </a:cubicBezTo>
                <a:cubicBezTo>
                  <a:pt x="123803" y="2429447"/>
                  <a:pt x="-81149" y="1728758"/>
                  <a:pt x="34465" y="1296082"/>
                </a:cubicBezTo>
                <a:cubicBezTo>
                  <a:pt x="150079" y="863406"/>
                  <a:pt x="528451" y="522695"/>
                  <a:pt x="906823" y="181985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901192-5930-B97B-78F7-7771A39FCFBF}"/>
              </a:ext>
            </a:extLst>
          </p:cNvPr>
          <p:cNvSpPr txBox="1"/>
          <p:nvPr/>
        </p:nvSpPr>
        <p:spPr>
          <a:xfrm>
            <a:off x="231228" y="2932731"/>
            <a:ext cx="4225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• En reliant les lotissements entre eux ont forme un cercle assez proche du tracé du périphérique.</a:t>
            </a:r>
          </a:p>
        </p:txBody>
      </p:sp>
    </p:spTree>
    <p:extLst>
      <p:ext uri="{BB962C8B-B14F-4D97-AF65-F5344CB8AC3E}">
        <p14:creationId xmlns:p14="http://schemas.microsoft.com/office/powerpoint/2010/main" val="101885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24FE4-009A-C1F7-D9B5-788A37508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10C3AC-E652-C26A-8518-59C857F285A3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3"/>
              </a:rPr>
              <a:t>https://www.google.com/maps/d/u/1/edit?mid=1l0j6qcPleKW8aVDXkofnncLxp8sF0NU&amp;ll=43.58358539401334%2C1.4112951030600396&amp;z=16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8915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B08159AF-D01B-FE58-FCB7-E71934D45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A82538-A997-4764-13FF-17E51DBF89A2}"/>
              </a:ext>
            </a:extLst>
          </p:cNvPr>
          <p:cNvSpPr txBox="1"/>
          <p:nvPr/>
        </p:nvSpPr>
        <p:spPr>
          <a:xfrm>
            <a:off x="7320465" y="2194102"/>
            <a:ext cx="4616162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3 </a:t>
            </a:r>
            <a:r>
              <a:rPr lang="en-US" sz="2400" dirty="0" err="1"/>
              <a:t>Programmes</a:t>
            </a:r>
            <a:r>
              <a:rPr lang="en-US" sz="2400" dirty="0"/>
              <a:t> Castor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SNCASE_ 1952 100 </a:t>
            </a:r>
            <a:r>
              <a:rPr lang="en-US" sz="2000" dirty="0" err="1"/>
              <a:t>logements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Ponts</a:t>
            </a:r>
            <a:r>
              <a:rPr lang="en-US" sz="2000" dirty="0"/>
              <a:t> &amp; Chaussées_1954 21 </a:t>
            </a:r>
            <a:r>
              <a:rPr lang="en-US" sz="2000" dirty="0" err="1"/>
              <a:t>logements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SNCASE 2_1956 20 </a:t>
            </a:r>
            <a:r>
              <a:rPr lang="en-US" sz="2000" dirty="0" err="1"/>
              <a:t>logements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826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7D74B1B-BCFE-5B07-26A7-7FB2EA3DD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21600000">
            <a:off x="20" y="-6"/>
            <a:ext cx="3931900" cy="40050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CC87ED-A377-0C4D-88C0-CC903BBC88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41" r="3" b="3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5" name="Image 4" descr="Une image contenant Photographie aérienne, noir et blanc, plein air, maison&#10;&#10;Description générée automatiquement">
            <a:extLst>
              <a:ext uri="{FF2B5EF4-FFF2-40B4-BE49-F238E27FC236}">
                <a16:creationId xmlns:a16="http://schemas.microsoft.com/office/drawing/2014/main" id="{D1D860A8-293E-8A14-C602-A4139240B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293082-6998-6C33-8EAA-A825CEE48077}"/>
              </a:ext>
            </a:extLst>
          </p:cNvPr>
          <p:cNvSpPr txBox="1"/>
          <p:nvPr/>
        </p:nvSpPr>
        <p:spPr>
          <a:xfrm>
            <a:off x="4380266" y="443505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Notre logis 1952-1956 Architectes Jean Barbut, René et Marie-Louise Cordier  </a:t>
            </a:r>
          </a:p>
        </p:txBody>
      </p:sp>
    </p:spTree>
    <p:extLst>
      <p:ext uri="{BB962C8B-B14F-4D97-AF65-F5344CB8AC3E}">
        <p14:creationId xmlns:p14="http://schemas.microsoft.com/office/powerpoint/2010/main" val="4098586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1747</TotalTime>
  <Words>1395</Words>
  <Application>Microsoft Macintosh PowerPoint</Application>
  <PresentationFormat>Grand écran</PresentationFormat>
  <Paragraphs>111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CenturyGothic</vt:lpstr>
      <vt:lpstr>Dreaming Outloud Pro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noel Jouenne</dc:creator>
  <cp:lastModifiedBy>noel Jouenne</cp:lastModifiedBy>
  <cp:revision>54</cp:revision>
  <dcterms:created xsi:type="dcterms:W3CDTF">2023-05-14T12:25:13Z</dcterms:created>
  <dcterms:modified xsi:type="dcterms:W3CDTF">2024-06-27T19:04:11Z</dcterms:modified>
</cp:coreProperties>
</file>