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65" r:id="rId3"/>
    <p:sldId id="369" r:id="rId4"/>
    <p:sldId id="409" r:id="rId5"/>
    <p:sldId id="372" r:id="rId6"/>
    <p:sldId id="408" r:id="rId7"/>
    <p:sldId id="374" r:id="rId8"/>
    <p:sldId id="411" r:id="rId9"/>
    <p:sldId id="375" r:id="rId10"/>
    <p:sldId id="376" r:id="rId11"/>
    <p:sldId id="385" r:id="rId12"/>
    <p:sldId id="377" r:id="rId13"/>
    <p:sldId id="378" r:id="rId14"/>
    <p:sldId id="379" r:id="rId15"/>
    <p:sldId id="380" r:id="rId16"/>
    <p:sldId id="381" r:id="rId17"/>
    <p:sldId id="382" r:id="rId18"/>
    <p:sldId id="383" r:id="rId19"/>
    <p:sldId id="389" r:id="rId20"/>
    <p:sldId id="390" r:id="rId21"/>
    <p:sldId id="397" r:id="rId22"/>
    <p:sldId id="398" r:id="rId23"/>
    <p:sldId id="401" r:id="rId24"/>
    <p:sldId id="402" r:id="rId25"/>
    <p:sldId id="403" r:id="rId26"/>
    <p:sldId id="410" r:id="rId27"/>
    <p:sldId id="259" r:id="rId28"/>
    <p:sldId id="405" r:id="rId29"/>
    <p:sldId id="260" r:id="rId30"/>
    <p:sldId id="407" r:id="rId31"/>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113"/>
    <a:srgbClr val="FF66FF"/>
    <a:srgbClr val="4F81BD"/>
    <a:srgbClr val="10253F"/>
    <a:srgbClr val="B7312C"/>
    <a:srgbClr val="009DE0"/>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7" autoAdjust="0"/>
    <p:restoredTop sz="94660"/>
  </p:normalViewPr>
  <p:slideViewPr>
    <p:cSldViewPr snapToGrid="0">
      <p:cViewPr varScale="1">
        <p:scale>
          <a:sx n="114" d="100"/>
          <a:sy n="114" d="100"/>
        </p:scale>
        <p:origin x="192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4205" y="-86"/>
      </p:cViewPr>
      <p:guideLst>
        <p:guide orient="horz" pos="3128"/>
        <p:guide pos="2140"/>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E5C56A59-6137-42EE-B8EF-8D6F8A526F81}" type="datetimeFigureOut">
              <a:rPr lang="nl-NL" smtClean="0"/>
              <a:t>27-6-2024</a:t>
            </a:fld>
            <a:endParaRPr lang="nl-NL"/>
          </a:p>
        </p:txBody>
      </p:sp>
      <p:sp>
        <p:nvSpPr>
          <p:cNvPr id="4" name="Footer Placeholder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C8E1C0A4-6AD2-4C93-853D-2E2065081125}" type="slidenum">
              <a:rPr lang="nl-NL" smtClean="0"/>
              <a:t>‹N°›</a:t>
            </a:fld>
            <a:endParaRPr lang="nl-NL"/>
          </a:p>
        </p:txBody>
      </p:sp>
    </p:spTree>
    <p:extLst>
      <p:ext uri="{BB962C8B-B14F-4D97-AF65-F5344CB8AC3E}">
        <p14:creationId xmlns:p14="http://schemas.microsoft.com/office/powerpoint/2010/main" val="2971868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8C1961A4-D0D7-485C-B253-F7989507975A}" type="datetimeFigureOut">
              <a:rPr lang="fr-FR" smtClean="0"/>
              <a:pPr/>
              <a:t>27/06/2024</a:t>
            </a:fld>
            <a:endParaRPr lang="fr-FR"/>
          </a:p>
        </p:txBody>
      </p:sp>
      <p:sp>
        <p:nvSpPr>
          <p:cNvPr id="4" name="Espace réservé de l'image des diapositives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B30B0910-5FF7-46A8-A9F3-EB37ADFE6EAC}" type="slidenum">
              <a:rPr lang="fr-FR" smtClean="0"/>
              <a:pPr/>
              <a:t>‹N°›</a:t>
            </a:fld>
            <a:endParaRPr lang="fr-FR"/>
          </a:p>
        </p:txBody>
      </p:sp>
    </p:spTree>
    <p:extLst>
      <p:ext uri="{BB962C8B-B14F-4D97-AF65-F5344CB8AC3E}">
        <p14:creationId xmlns:p14="http://schemas.microsoft.com/office/powerpoint/2010/main" val="116089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hyperlink" Target="../../Pr&#233;sentation-ppt/ANIMATIONS/STRUCTURE/Comportement%20au%20feu%20des%20structures%20-%20Parking.mpg"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1ere page">
    <p:spTree>
      <p:nvGrpSpPr>
        <p:cNvPr id="1" name=""/>
        <p:cNvGrpSpPr/>
        <p:nvPr/>
      </p:nvGrpSpPr>
      <p:grpSpPr>
        <a:xfrm>
          <a:off x="0" y="0"/>
          <a:ext cx="0" cy="0"/>
          <a:chOff x="0" y="0"/>
          <a:chExt cx="0" cy="0"/>
        </a:xfrm>
      </p:grpSpPr>
      <p:sp>
        <p:nvSpPr>
          <p:cNvPr id="2" name="Titre 1"/>
          <p:cNvSpPr>
            <a:spLocks noGrp="1"/>
          </p:cNvSpPr>
          <p:nvPr>
            <p:ph type="title"/>
          </p:nvPr>
        </p:nvSpPr>
        <p:spPr>
          <a:xfrm>
            <a:off x="735760" y="4011141"/>
            <a:ext cx="7772400" cy="1362075"/>
          </a:xfrm>
          <a:prstGeom prst="rect">
            <a:avLst/>
          </a:prstGeom>
        </p:spPr>
        <p:txBody>
          <a:bodyPr anchor="t">
            <a:normAutofit/>
          </a:bodyPr>
          <a:lstStyle>
            <a:lvl1pPr algn="l">
              <a:defRPr sz="2800" b="1" cap="all">
                <a:solidFill>
                  <a:schemeClr val="tx2">
                    <a:lumMod val="50000"/>
                  </a:schemeClr>
                </a:solidFill>
                <a:latin typeface="Arial" panose="020B0604020202020204" pitchFamily="34" charset="0"/>
                <a:cs typeface="Arial" panose="020B0604020202020204" pitchFamily="34" charset="0"/>
              </a:defRPr>
            </a:lvl1pPr>
          </a:lstStyle>
          <a:p>
            <a:endParaRPr lang="fr-FR" dirty="0"/>
          </a:p>
        </p:txBody>
      </p:sp>
      <p:sp>
        <p:nvSpPr>
          <p:cNvPr id="3" name="Espace réservé du texte 2"/>
          <p:cNvSpPr>
            <a:spLocks noGrp="1"/>
          </p:cNvSpPr>
          <p:nvPr>
            <p:ph type="body" idx="1"/>
          </p:nvPr>
        </p:nvSpPr>
        <p:spPr>
          <a:xfrm>
            <a:off x="735760" y="3429000"/>
            <a:ext cx="7764041" cy="582141"/>
          </a:xfrm>
          <a:prstGeom prst="rect">
            <a:avLst/>
          </a:prstGeo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a:p>
        </p:txBody>
      </p:sp>
      <p:cxnSp>
        <p:nvCxnSpPr>
          <p:cNvPr id="22" name="Connecteur droit 21"/>
          <p:cNvCxnSpPr/>
          <p:nvPr userDrawn="1"/>
        </p:nvCxnSpPr>
        <p:spPr>
          <a:xfrm>
            <a:off x="730672" y="3645024"/>
            <a:ext cx="0" cy="13681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469969" y="4725144"/>
            <a:ext cx="806489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78" t="37195" b="5748"/>
          <a:stretch/>
        </p:blipFill>
        <p:spPr bwMode="auto">
          <a:xfrm flipH="1">
            <a:off x="2619590" y="1953378"/>
            <a:ext cx="883414" cy="899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7"/>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6811"/>
          <a:stretch/>
        </p:blipFill>
        <p:spPr bwMode="auto">
          <a:xfrm>
            <a:off x="755576" y="1953378"/>
            <a:ext cx="853740" cy="899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lgn="ctr">
                <a:solidFill>
                  <a:srgbClr val="000000"/>
                </a:solidFill>
                <a:miter lim="800000"/>
                <a:headEnd/>
                <a:tailEnd/>
              </a14:hiddenLine>
            </a:ext>
          </a:extLst>
        </p:spPr>
      </p:pic>
      <p:pic>
        <p:nvPicPr>
          <p:cNvPr id="7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 r="8778" b="-1"/>
          <a:stretch/>
        </p:blipFill>
        <p:spPr bwMode="auto">
          <a:xfrm>
            <a:off x="4464226" y="1958578"/>
            <a:ext cx="902830" cy="899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7" name="Image 76"/>
          <p:cNvPicPr>
            <a:picLocks noChangeAspect="1"/>
          </p:cNvPicPr>
          <p:nvPr userDrawn="1"/>
        </p:nvPicPr>
        <p:blipFill rotWithShape="1">
          <a:blip r:embed="rId5" cstate="print">
            <a:extLst>
              <a:ext uri="{28A0092B-C50C-407E-A947-70E740481C1C}">
                <a14:useLocalDpi xmlns:a14="http://schemas.microsoft.com/office/drawing/2010/main" val="0"/>
              </a:ext>
            </a:extLst>
          </a:blip>
          <a:srcRect l="29841" t="2413" r="27188" b="10602"/>
          <a:stretch/>
        </p:blipFill>
        <p:spPr>
          <a:xfrm>
            <a:off x="5422463" y="1958578"/>
            <a:ext cx="971939" cy="899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 name="Picture 2" descr="C:\Users\rabilloud.CTICM_ST_REMY\AppData\Local\Microsoft\Windows\Temporary Internet Files\Content.Outlook\QBSUWDP8\IMG_0010.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3195" t="-1" b="2800"/>
          <a:stretch/>
        </p:blipFill>
        <p:spPr bwMode="auto">
          <a:xfrm rot="5400000">
            <a:off x="1670218" y="1967376"/>
            <a:ext cx="899559" cy="871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81" name="Picture 1319">
            <a:hlinkClick r:id="rId7" action="ppaction://hlinkfile"/>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431172" y="1953378"/>
            <a:ext cx="949139" cy="904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5" name="Picture 2" descr="C:\Users\rabilloud.CTICM_ST_REMY\Pictures\LEPIR\IMG_1523.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b="6956"/>
          <a:stretch/>
        </p:blipFill>
        <p:spPr bwMode="auto">
          <a:xfrm>
            <a:off x="3553531" y="1953378"/>
            <a:ext cx="887902" cy="899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C:\Users\dlm\AppData\Local\Microsoft\Windows\INetCache\Content.Outlook\AUYGO4AZ\TOMM.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50052" y="1958578"/>
            <a:ext cx="938372" cy="899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6158752"/>
            <a:ext cx="2619591" cy="69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a:off x="6642848" y="6158752"/>
            <a:ext cx="2501152" cy="69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userDrawn="1"/>
        </p:nvPicPr>
        <p:blipFill>
          <a:blip r:embed="rId11"/>
          <a:stretch>
            <a:fillRect/>
          </a:stretch>
        </p:blipFill>
        <p:spPr>
          <a:xfrm>
            <a:off x="6955230" y="6178135"/>
            <a:ext cx="1187476" cy="540000"/>
          </a:xfrm>
          <a:prstGeom prst="rect">
            <a:avLst/>
          </a:prstGeom>
        </p:spPr>
      </p:pic>
    </p:spTree>
    <p:extLst>
      <p:ext uri="{BB962C8B-B14F-4D97-AF65-F5344CB8AC3E}">
        <p14:creationId xmlns:p14="http://schemas.microsoft.com/office/powerpoint/2010/main" val="358204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u OK">
    <p:spTree>
      <p:nvGrpSpPr>
        <p:cNvPr id="1" name=""/>
        <p:cNvGrpSpPr/>
        <p:nvPr/>
      </p:nvGrpSpPr>
      <p:grpSpPr>
        <a:xfrm>
          <a:off x="0" y="0"/>
          <a:ext cx="0" cy="0"/>
          <a:chOff x="0" y="0"/>
          <a:chExt cx="0" cy="0"/>
        </a:xfrm>
      </p:grpSpPr>
      <p:sp>
        <p:nvSpPr>
          <p:cNvPr id="22" name="Espace réservé du texte 21"/>
          <p:cNvSpPr>
            <a:spLocks noGrp="1"/>
          </p:cNvSpPr>
          <p:nvPr>
            <p:ph type="body" sz="quarter" idx="10"/>
          </p:nvPr>
        </p:nvSpPr>
        <p:spPr>
          <a:xfrm>
            <a:off x="323851" y="1125537"/>
            <a:ext cx="8430184" cy="4912191"/>
          </a:xfrm>
          <a:prstGeom prst="rect">
            <a:avLst/>
          </a:prstGeom>
        </p:spPr>
        <p:txBody>
          <a:bodyPr>
            <a:normAutofit/>
          </a:bodyPr>
          <a:lstStyle>
            <a:lvl1pPr marL="285750" indent="-285750">
              <a:spcBef>
                <a:spcPts val="1000"/>
              </a:spcBef>
              <a:buClr>
                <a:schemeClr val="tx2">
                  <a:lumMod val="50000"/>
                </a:schemeClr>
              </a:buClr>
              <a:buFont typeface="Wingdings" pitchFamily="2" charset="2"/>
              <a:buChar char="q"/>
              <a:defRPr sz="2400">
                <a:solidFill>
                  <a:schemeClr val="tx2">
                    <a:lumMod val="50000"/>
                  </a:schemeClr>
                </a:solidFill>
                <a:latin typeface="Arial" panose="020B0604020202020204" pitchFamily="34" charset="0"/>
                <a:cs typeface="Arial" panose="020B0604020202020204" pitchFamily="34" charset="0"/>
              </a:defRPr>
            </a:lvl1pPr>
            <a:lvl2pPr marL="742950" indent="-285750">
              <a:buClr>
                <a:srgbClr val="DE0E1D"/>
              </a:buClr>
              <a:buFont typeface="Wingdings" panose="05000000000000000000" pitchFamily="2" charset="2"/>
              <a:buChar char="§"/>
              <a:defRPr sz="2000">
                <a:solidFill>
                  <a:schemeClr val="tx2">
                    <a:lumMod val="50000"/>
                  </a:schemeClr>
                </a:solidFill>
                <a:latin typeface="Arial" panose="020B0604020202020204" pitchFamily="34" charset="0"/>
                <a:cs typeface="Arial" panose="020B0604020202020204" pitchFamily="34" charset="0"/>
              </a:defRPr>
            </a:lvl2pPr>
            <a:lvl3pPr marL="1143000" indent="-228600">
              <a:buClr>
                <a:schemeClr val="tx2">
                  <a:lumMod val="50000"/>
                </a:schemeClr>
              </a:buClr>
              <a:buFont typeface="Wingdings" panose="05000000000000000000" pitchFamily="2" charset="2"/>
              <a:buChar char="ü"/>
              <a:defRPr sz="2000">
                <a:solidFill>
                  <a:schemeClr val="tx2">
                    <a:lumMod val="50000"/>
                  </a:schemeClr>
                </a:solidFill>
                <a:latin typeface="Arial" panose="020B0604020202020204" pitchFamily="34" charset="0"/>
                <a:cs typeface="Arial" panose="020B0604020202020204" pitchFamily="34" charset="0"/>
              </a:defRPr>
            </a:lvl3pPr>
            <a:lvl4pPr marL="1600200" indent="-228600">
              <a:buClr>
                <a:srgbClr val="DE0E1D"/>
              </a:buClr>
              <a:buFont typeface="Arial" panose="020B0604020202020204" pitchFamily="34" charset="0"/>
              <a:buChar char="•"/>
              <a:defRPr sz="2000">
                <a:solidFill>
                  <a:schemeClr val="tx2">
                    <a:lumMod val="50000"/>
                  </a:schemeClr>
                </a:solidFill>
                <a:latin typeface="Arial" panose="020B0604020202020204" pitchFamily="34" charset="0"/>
                <a:cs typeface="Arial" panose="020B0604020202020204" pitchFamily="34" charset="0"/>
              </a:defRPr>
            </a:lvl4pPr>
            <a:lvl5pPr marL="2057400" indent="-228600">
              <a:buClr>
                <a:schemeClr val="tx2">
                  <a:lumMod val="50000"/>
                </a:schemeClr>
              </a:buClr>
              <a:buFont typeface="Arial" panose="020B0604020202020204" pitchFamily="34" charset="0"/>
              <a:buChar char="•"/>
              <a:defRPr sz="2000">
                <a:solidFill>
                  <a:schemeClr val="tx2">
                    <a:lumMod val="50000"/>
                  </a:schemeClr>
                </a:solidFill>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4"/>
          <p:cNvSpPr txBox="1">
            <a:spLocks/>
          </p:cNvSpPr>
          <p:nvPr userDrawn="1"/>
        </p:nvSpPr>
        <p:spPr>
          <a:xfrm>
            <a:off x="323851" y="0"/>
            <a:ext cx="7764041" cy="582141"/>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sz="2400" b="1" u="sng" dirty="0">
                <a:solidFill>
                  <a:schemeClr val="tx1"/>
                </a:solidFill>
              </a:rPr>
              <a:t>Essai 2 du 11/10/2023 – LEPIR2 – ETICS-EPS</a:t>
            </a:r>
          </a:p>
        </p:txBody>
      </p:sp>
    </p:spTree>
    <p:extLst>
      <p:ext uri="{BB962C8B-B14F-4D97-AF65-F5344CB8AC3E}">
        <p14:creationId xmlns:p14="http://schemas.microsoft.com/office/powerpoint/2010/main" val="68104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u O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77180" y="147697"/>
            <a:ext cx="8866820" cy="706090"/>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fr-FR" sz="2000" b="1" kern="1200" cap="all" baseline="0">
                <a:solidFill>
                  <a:schemeClr val="tx2">
                    <a:lumMod val="50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1" u="sng" dirty="0">
                <a:solidFill>
                  <a:schemeClr val="tx1"/>
                </a:solidFill>
              </a:rPr>
              <a:t>Essai 2 du 11/10/2023 – LEPIR2 – ETICS-EPS</a:t>
            </a:r>
            <a:br>
              <a:rPr lang="fr-FR" b="1" u="sng" dirty="0">
                <a:solidFill>
                  <a:schemeClr val="tx1"/>
                </a:solidFill>
              </a:rPr>
            </a:br>
            <a:br>
              <a:rPr lang="fr-FR" b="1" u="sng" dirty="0">
                <a:solidFill>
                  <a:schemeClr val="tx1"/>
                </a:solidFill>
              </a:rPr>
            </a:br>
            <a:endParaRPr lang="fr-FR" b="1" u="sng" dirty="0">
              <a:solidFill>
                <a:schemeClr val="tx1"/>
              </a:solidFill>
            </a:endParaRPr>
          </a:p>
        </p:txBody>
      </p:sp>
      <p:sp>
        <p:nvSpPr>
          <p:cNvPr id="22" name="Espace réservé du texte 21"/>
          <p:cNvSpPr>
            <a:spLocks noGrp="1"/>
          </p:cNvSpPr>
          <p:nvPr>
            <p:ph type="body" sz="quarter" idx="10"/>
          </p:nvPr>
        </p:nvSpPr>
        <p:spPr>
          <a:xfrm>
            <a:off x="323851" y="1125538"/>
            <a:ext cx="7488510" cy="4895850"/>
          </a:xfrm>
          <a:prstGeom prst="rect">
            <a:avLst/>
          </a:prstGeom>
        </p:spPr>
        <p:txBody>
          <a:bodyPr>
            <a:normAutofit/>
          </a:bodyPr>
          <a:lstStyle>
            <a:lvl1pPr marL="285750" indent="-285750">
              <a:buClr>
                <a:schemeClr val="tx2">
                  <a:lumMod val="50000"/>
                </a:schemeClr>
              </a:buClr>
              <a:buFont typeface="Wingdings" pitchFamily="2" charset="2"/>
              <a:buChar char="q"/>
              <a:defRPr sz="1800">
                <a:solidFill>
                  <a:schemeClr val="tx2">
                    <a:lumMod val="50000"/>
                  </a:schemeClr>
                </a:solidFill>
                <a:latin typeface="Arial" panose="020B0604020202020204" pitchFamily="34" charset="0"/>
                <a:cs typeface="Arial" panose="020B0604020202020204" pitchFamily="34" charset="0"/>
              </a:defRPr>
            </a:lvl1pPr>
            <a:lvl2pPr marL="742950" indent="-285750">
              <a:buClr>
                <a:srgbClr val="DE0E1D"/>
              </a:buClr>
              <a:buFont typeface="Wingdings" panose="05000000000000000000" pitchFamily="2" charset="2"/>
              <a:buChar char="§"/>
              <a:defRPr sz="1600">
                <a:solidFill>
                  <a:schemeClr val="tx2">
                    <a:lumMod val="50000"/>
                  </a:schemeClr>
                </a:solidFill>
                <a:latin typeface="Arial" panose="020B0604020202020204" pitchFamily="34" charset="0"/>
                <a:cs typeface="Arial" panose="020B0604020202020204" pitchFamily="34" charset="0"/>
              </a:defRPr>
            </a:lvl2pPr>
            <a:lvl3pPr marL="1143000" indent="-228600">
              <a:buClr>
                <a:schemeClr val="tx2">
                  <a:lumMod val="50000"/>
                </a:schemeClr>
              </a:buClr>
              <a:buFont typeface="Wingdings" panose="05000000000000000000" pitchFamily="2" charset="2"/>
              <a:buChar char="ü"/>
              <a:defRPr sz="1600">
                <a:solidFill>
                  <a:schemeClr val="tx2">
                    <a:lumMod val="50000"/>
                  </a:schemeClr>
                </a:solidFill>
                <a:latin typeface="Arial" panose="020B0604020202020204" pitchFamily="34" charset="0"/>
                <a:cs typeface="Arial" panose="020B0604020202020204" pitchFamily="34" charset="0"/>
              </a:defRPr>
            </a:lvl3pPr>
            <a:lvl4pPr marL="1600200" indent="-228600">
              <a:buClr>
                <a:srgbClr val="DE0E1D"/>
              </a:buClr>
              <a:buFont typeface="Arial" panose="020B0604020202020204" pitchFamily="34" charset="0"/>
              <a:buChar char="•"/>
              <a:defRPr sz="1600">
                <a:solidFill>
                  <a:schemeClr val="tx2">
                    <a:lumMod val="50000"/>
                  </a:schemeClr>
                </a:solidFill>
                <a:latin typeface="Arial" panose="020B0604020202020204" pitchFamily="34" charset="0"/>
                <a:cs typeface="Arial" panose="020B0604020202020204" pitchFamily="34" charset="0"/>
              </a:defRPr>
            </a:lvl4pPr>
            <a:lvl5pPr marL="2057400" indent="-228600">
              <a:buClr>
                <a:schemeClr val="tx2">
                  <a:lumMod val="50000"/>
                </a:schemeClr>
              </a:buClr>
              <a:buFont typeface="Arial" panose="020B0604020202020204" pitchFamily="34" charset="0"/>
              <a:buChar char="•"/>
              <a:defRPr sz="1600">
                <a:solidFill>
                  <a:schemeClr val="tx2">
                    <a:lumMod val="50000"/>
                  </a:schemeClr>
                </a:solidFill>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557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u O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77180" y="188640"/>
            <a:ext cx="8866820" cy="706090"/>
          </a:xfrm>
          <a:prstGeom prst="rect">
            <a:avLst/>
          </a:prstGeom>
        </p:spPr>
        <p:txBody>
          <a:bodyPr>
            <a:normAutofit/>
          </a:bodyPr>
          <a:lstStyle>
            <a:lvl1pPr algn="l">
              <a:defRPr lang="fr-FR" sz="2000" b="1" kern="1200" cap="all" baseline="0" dirty="0">
                <a:solidFill>
                  <a:schemeClr val="tx2">
                    <a:lumMod val="50000"/>
                  </a:schemeClr>
                </a:solidFill>
                <a:latin typeface="Arial" panose="020B0604020202020204" pitchFamily="34" charset="0"/>
                <a:ea typeface="+mn-ea"/>
                <a:cs typeface="Arial" panose="020B0604020202020204" pitchFamily="34" charset="0"/>
              </a:defRPr>
            </a:lvl1pPr>
          </a:lstStyle>
          <a:p>
            <a:r>
              <a:rPr lang="fr-FR" b="1" u="sng" dirty="0">
                <a:solidFill>
                  <a:schemeClr val="tx1"/>
                </a:solidFill>
              </a:rPr>
              <a:t>Essai 2 du 11/10/2023 – LEPIR2 – ETICS-EPS</a:t>
            </a:r>
          </a:p>
        </p:txBody>
      </p:sp>
    </p:spTree>
    <p:extLst>
      <p:ext uri="{BB962C8B-B14F-4D97-AF65-F5344CB8AC3E}">
        <p14:creationId xmlns:p14="http://schemas.microsoft.com/office/powerpoint/2010/main" val="20762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termediai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78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A8E3650-C9B1-4ED3-BA2B-955CBF254999}"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3EA85F-0053-48EE-8F60-64C4C1646277}" type="slidenum">
              <a:rPr lang="fr-FR" smtClean="0"/>
              <a:t>‹N°›</a:t>
            </a:fld>
            <a:endParaRPr lang="fr-FR"/>
          </a:p>
        </p:txBody>
      </p:sp>
    </p:spTree>
    <p:extLst>
      <p:ext uri="{BB962C8B-B14F-4D97-AF65-F5344CB8AC3E}">
        <p14:creationId xmlns:p14="http://schemas.microsoft.com/office/powerpoint/2010/main" val="159060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a:stretch>
            <a:fillRect/>
          </a:stretch>
        </p:blipFill>
        <p:spPr>
          <a:xfrm>
            <a:off x="6955230" y="6178135"/>
            <a:ext cx="1187476" cy="540000"/>
          </a:xfrm>
          <a:prstGeom prst="rect">
            <a:avLst/>
          </a:prstGeom>
        </p:spPr>
      </p:pic>
    </p:spTree>
    <p:extLst>
      <p:ext uri="{BB962C8B-B14F-4D97-AF65-F5344CB8AC3E}">
        <p14:creationId xmlns:p14="http://schemas.microsoft.com/office/powerpoint/2010/main" val="283153699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9" r:id="rId3"/>
    <p:sldLayoutId id="2147483680" r:id="rId4"/>
    <p:sldLayoutId id="2147483678" r:id="rId5"/>
    <p:sldLayoutId id="214748368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media" Target="../media/media2.mp4"/><Relationship Id="rId7" Type="http://schemas.openxmlformats.org/officeDocument/2006/relationships/image" Target="../media/image6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9.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8133" y="4041896"/>
            <a:ext cx="7772400" cy="1224136"/>
          </a:xfrm>
        </p:spPr>
        <p:txBody>
          <a:bodyPr>
            <a:normAutofit/>
          </a:bodyPr>
          <a:lstStyle/>
          <a:p>
            <a:r>
              <a:rPr lang="fr-FR" sz="2400" dirty="0">
                <a:latin typeface="Arial" panose="020B0604020202020204" pitchFamily="34" charset="0"/>
                <a:cs typeface="Arial" panose="020B0604020202020204" pitchFamily="34" charset="0"/>
              </a:rPr>
              <a:t>Essais échelle réelle</a:t>
            </a:r>
            <a:endParaRPr lang="fr-FR" sz="2400" dirty="0"/>
          </a:p>
        </p:txBody>
      </p:sp>
      <p:sp>
        <p:nvSpPr>
          <p:cNvPr id="5" name="Espace réservé du texte 4"/>
          <p:cNvSpPr>
            <a:spLocks noGrp="1"/>
          </p:cNvSpPr>
          <p:nvPr>
            <p:ph type="body" idx="1"/>
          </p:nvPr>
        </p:nvSpPr>
        <p:spPr>
          <a:xfrm>
            <a:off x="755576" y="3364006"/>
            <a:ext cx="7764041" cy="582141"/>
          </a:xfrm>
        </p:spPr>
        <p:txBody>
          <a:bodyPr/>
          <a:lstStyle/>
          <a:p>
            <a:r>
              <a:rPr lang="fr-FR" dirty="0">
                <a:latin typeface="Arial" panose="020B0604020202020204" pitchFamily="34" charset="0"/>
                <a:cs typeface="Arial" panose="020B0604020202020204" pitchFamily="34" charset="0"/>
              </a:rPr>
              <a:t>Projet ANR FRENETICS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265" y="17790"/>
            <a:ext cx="1600200" cy="1074644"/>
          </a:xfrm>
          <a:prstGeom prst="rect">
            <a:avLst/>
          </a:prstGeom>
        </p:spPr>
      </p:pic>
      <p:pic>
        <p:nvPicPr>
          <p:cNvPr id="7" name="Picture 2" descr="Logo UMET,686x188 ">
            <a:extLst>
              <a:ext uri="{FF2B5EF4-FFF2-40B4-BE49-F238E27FC236}">
                <a16:creationId xmlns:a16="http://schemas.microsoft.com/office/drawing/2014/main" id="{ABF8F2B1-779C-4845-9EBE-D044DE2A6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830" y="228194"/>
            <a:ext cx="2254063" cy="61773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D36583C-ADF9-4E17-A3ED-30D046C52950}"/>
              </a:ext>
            </a:extLst>
          </p:cNvPr>
          <p:cNvPicPr>
            <a:picLocks noChangeAspect="1"/>
          </p:cNvPicPr>
          <p:nvPr/>
        </p:nvPicPr>
        <p:blipFill>
          <a:blip r:embed="rId4"/>
          <a:stretch>
            <a:fillRect/>
          </a:stretch>
        </p:blipFill>
        <p:spPr>
          <a:xfrm>
            <a:off x="0" y="60663"/>
            <a:ext cx="2124075" cy="866775"/>
          </a:xfrm>
          <a:prstGeom prst="rect">
            <a:avLst/>
          </a:prstGeom>
        </p:spPr>
      </p:pic>
      <p:sp>
        <p:nvSpPr>
          <p:cNvPr id="9" name="Espace réservé du texte 4"/>
          <p:cNvSpPr txBox="1">
            <a:spLocks/>
          </p:cNvSpPr>
          <p:nvPr/>
        </p:nvSpPr>
        <p:spPr>
          <a:xfrm>
            <a:off x="726492" y="4633998"/>
            <a:ext cx="7764041" cy="582141"/>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b="1" u="sng" dirty="0">
                <a:solidFill>
                  <a:schemeClr val="tx1"/>
                </a:solidFill>
              </a:rPr>
              <a:t>Essai 2 du 11/10/2023 – LEPIR2 – ETICS-EPS</a:t>
            </a:r>
          </a:p>
        </p:txBody>
      </p:sp>
      <p:sp>
        <p:nvSpPr>
          <p:cNvPr id="2" name="Rectangle 1"/>
          <p:cNvSpPr/>
          <p:nvPr/>
        </p:nvSpPr>
        <p:spPr>
          <a:xfrm>
            <a:off x="722313" y="5257659"/>
            <a:ext cx="6488384" cy="369332"/>
          </a:xfrm>
          <a:prstGeom prst="rect">
            <a:avLst/>
          </a:prstGeom>
        </p:spPr>
        <p:txBody>
          <a:bodyPr wrap="square">
            <a:spAutoFit/>
          </a:bodyPr>
          <a:lstStyle/>
          <a:p>
            <a:r>
              <a:rPr lang="fr-FR" dirty="0"/>
              <a:t>Réalisé et mise en œuvre par </a:t>
            </a:r>
            <a:r>
              <a:rPr lang="fr-FR" dirty="0" err="1"/>
              <a:t>Efectis</a:t>
            </a:r>
            <a:r>
              <a:rPr lang="fr-FR" dirty="0"/>
              <a:t> sur son site des Avenières</a:t>
            </a:r>
          </a:p>
        </p:txBody>
      </p:sp>
      <p:pic>
        <p:nvPicPr>
          <p:cNvPr id="10" name="Picture 2" descr="C:\Users\rabilloud.CTICM_ST_REMY\Documents\EFECTIS FRANCE\DDC\PAM\CHARTE GRAPHIQUE\logo_efectis-2016.jpg">
            <a:extLst>
              <a:ext uri="{FF2B5EF4-FFF2-40B4-BE49-F238E27FC236}">
                <a16:creationId xmlns:a16="http://schemas.microsoft.com/office/drawing/2014/main" id="{5C0E5388-EBD3-456C-9982-76308F5B01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5741" y="256101"/>
            <a:ext cx="2231220" cy="77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6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températures et de flux</a:t>
            </a:r>
          </a:p>
          <a:p>
            <a:pPr marL="0" indent="0">
              <a:buNone/>
            </a:pPr>
            <a:endParaRPr lang="fr-FR" dirty="0"/>
          </a:p>
          <a:p>
            <a:pPr marL="0" indent="0">
              <a:buNone/>
            </a:pPr>
            <a:r>
              <a:rPr lang="fr-FR" dirty="0"/>
              <a:t>Températures de flamme au niveaux P1/P2 et P6/P7</a:t>
            </a:r>
          </a:p>
        </p:txBody>
      </p:sp>
      <p:grpSp>
        <p:nvGrpSpPr>
          <p:cNvPr id="8" name="Groupe 7"/>
          <p:cNvGrpSpPr/>
          <p:nvPr/>
        </p:nvGrpSpPr>
        <p:grpSpPr>
          <a:xfrm>
            <a:off x="6107331" y="188640"/>
            <a:ext cx="2560321" cy="3762103"/>
            <a:chOff x="6583679" y="0"/>
            <a:chExt cx="2560321" cy="3762103"/>
          </a:xfrm>
        </p:grpSpPr>
        <p:pic>
          <p:nvPicPr>
            <p:cNvPr id="5" name="Image 4"/>
            <p:cNvPicPr>
              <a:picLocks noChangeAspect="1"/>
            </p:cNvPicPr>
            <p:nvPr/>
          </p:nvPicPr>
          <p:blipFill rotWithShape="1">
            <a:blip r:embed="rId2"/>
            <a:srcRect l="35469" t="16590" r="37861" b="13741"/>
            <a:stretch/>
          </p:blipFill>
          <p:spPr>
            <a:xfrm>
              <a:off x="6583679" y="0"/>
              <a:ext cx="2560321" cy="3762103"/>
            </a:xfrm>
            <a:prstGeom prst="rect">
              <a:avLst/>
            </a:prstGeom>
          </p:spPr>
        </p:pic>
        <p:sp>
          <p:nvSpPr>
            <p:cNvPr id="6" name="Rectangle 5"/>
            <p:cNvSpPr/>
            <p:nvPr/>
          </p:nvSpPr>
          <p:spPr>
            <a:xfrm>
              <a:off x="6914605" y="1428206"/>
              <a:ext cx="679269" cy="1114697"/>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6276701" y="3614347"/>
            <a:ext cx="2390951" cy="2616926"/>
            <a:chOff x="6753049" y="3950743"/>
            <a:chExt cx="2390951" cy="2616926"/>
          </a:xfrm>
        </p:grpSpPr>
        <p:pic>
          <p:nvPicPr>
            <p:cNvPr id="10" name="Image 9"/>
            <p:cNvPicPr>
              <a:picLocks noChangeAspect="1"/>
            </p:cNvPicPr>
            <p:nvPr/>
          </p:nvPicPr>
          <p:blipFill rotWithShape="1">
            <a:blip r:embed="rId3"/>
            <a:srcRect l="33201" t="18042" r="37044" b="24062"/>
            <a:stretch/>
          </p:blipFill>
          <p:spPr>
            <a:xfrm>
              <a:off x="6753049" y="3950743"/>
              <a:ext cx="2390951" cy="2616926"/>
            </a:xfrm>
            <a:prstGeom prst="rect">
              <a:avLst/>
            </a:prstGeom>
          </p:spPr>
        </p:pic>
        <p:sp>
          <p:nvSpPr>
            <p:cNvPr id="11" name="Rectangle 10"/>
            <p:cNvSpPr/>
            <p:nvPr/>
          </p:nvSpPr>
          <p:spPr>
            <a:xfrm>
              <a:off x="7380514" y="5286103"/>
              <a:ext cx="352697" cy="47574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8076024" y="5286103"/>
              <a:ext cx="352697" cy="47574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6">
            <a:extLst>
              <a:ext uri="{FF2B5EF4-FFF2-40B4-BE49-F238E27FC236}">
                <a16:creationId xmlns:a16="http://schemas.microsoft.com/office/drawing/2014/main" id="{9DFA307F-9B32-4758-B6AF-4DD1028F95C6}"/>
              </a:ext>
            </a:extLst>
          </p:cNvPr>
          <p:cNvSpPr>
            <a:spLocks noGrp="1"/>
          </p:cNvSpPr>
          <p:nvPr>
            <p:ph type="title"/>
          </p:nvPr>
        </p:nvSpPr>
        <p:spPr/>
        <p:txBody>
          <a:bodyPr/>
          <a:lstStyle/>
          <a:p>
            <a:endParaRPr lang="fr-FR"/>
          </a:p>
        </p:txBody>
      </p:sp>
      <p:pic>
        <p:nvPicPr>
          <p:cNvPr id="14" name="Image 13"/>
          <p:cNvPicPr>
            <a:picLocks noChangeAspect="1"/>
          </p:cNvPicPr>
          <p:nvPr/>
        </p:nvPicPr>
        <p:blipFill>
          <a:blip r:embed="rId4"/>
          <a:stretch>
            <a:fillRect/>
          </a:stretch>
        </p:blipFill>
        <p:spPr>
          <a:xfrm>
            <a:off x="277179" y="2444140"/>
            <a:ext cx="5616343" cy="3369806"/>
          </a:xfrm>
          <a:prstGeom prst="rect">
            <a:avLst/>
          </a:prstGeom>
        </p:spPr>
      </p:pic>
    </p:spTree>
    <p:extLst>
      <p:ext uri="{BB962C8B-B14F-4D97-AF65-F5344CB8AC3E}">
        <p14:creationId xmlns:p14="http://schemas.microsoft.com/office/powerpoint/2010/main" val="101084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a:p>
            <a:pPr marL="0" indent="0">
              <a:buNone/>
            </a:pPr>
            <a:endParaRPr lang="fr-FR" dirty="0"/>
          </a:p>
          <a:p>
            <a:pPr marL="0" indent="0">
              <a:buNone/>
            </a:pPr>
            <a:r>
              <a:rPr lang="fr-FR" dirty="0"/>
              <a:t>Températures des PT dans les cellules G/D à R+1</a:t>
            </a:r>
          </a:p>
          <a:p>
            <a:pPr marL="0" indent="0">
              <a:buNone/>
            </a:pPr>
            <a:endParaRPr lang="fr-FR" dirty="0"/>
          </a:p>
        </p:txBody>
      </p:sp>
      <p:grpSp>
        <p:nvGrpSpPr>
          <p:cNvPr id="8" name="Groupe 7"/>
          <p:cNvGrpSpPr/>
          <p:nvPr/>
        </p:nvGrpSpPr>
        <p:grpSpPr>
          <a:xfrm>
            <a:off x="6583679" y="0"/>
            <a:ext cx="2560321" cy="3762103"/>
            <a:chOff x="6583679" y="0"/>
            <a:chExt cx="2560321" cy="3762103"/>
          </a:xfrm>
        </p:grpSpPr>
        <p:pic>
          <p:nvPicPr>
            <p:cNvPr id="5" name="Image 4"/>
            <p:cNvPicPr>
              <a:picLocks noChangeAspect="1"/>
            </p:cNvPicPr>
            <p:nvPr/>
          </p:nvPicPr>
          <p:blipFill rotWithShape="1">
            <a:blip r:embed="rId2"/>
            <a:srcRect l="35469" t="16590" r="37861" b="13741"/>
            <a:stretch/>
          </p:blipFill>
          <p:spPr>
            <a:xfrm>
              <a:off x="6583679" y="0"/>
              <a:ext cx="2560321" cy="3762103"/>
            </a:xfrm>
            <a:prstGeom prst="rect">
              <a:avLst/>
            </a:prstGeom>
          </p:spPr>
        </p:pic>
        <p:sp>
          <p:nvSpPr>
            <p:cNvPr id="6" name="Rectangle 5"/>
            <p:cNvSpPr/>
            <p:nvPr/>
          </p:nvSpPr>
          <p:spPr>
            <a:xfrm>
              <a:off x="7532513" y="934622"/>
              <a:ext cx="465506" cy="963848"/>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6753049" y="3950743"/>
            <a:ext cx="2390951" cy="2616926"/>
            <a:chOff x="6753049" y="3950743"/>
            <a:chExt cx="2390951" cy="2616926"/>
          </a:xfrm>
        </p:grpSpPr>
        <p:pic>
          <p:nvPicPr>
            <p:cNvPr id="10" name="Image 9"/>
            <p:cNvPicPr>
              <a:picLocks noChangeAspect="1"/>
            </p:cNvPicPr>
            <p:nvPr/>
          </p:nvPicPr>
          <p:blipFill rotWithShape="1">
            <a:blip r:embed="rId3"/>
            <a:srcRect l="33201" t="18042" r="37044" b="24062"/>
            <a:stretch/>
          </p:blipFill>
          <p:spPr>
            <a:xfrm>
              <a:off x="6753049" y="3950743"/>
              <a:ext cx="2390951" cy="2616926"/>
            </a:xfrm>
            <a:prstGeom prst="rect">
              <a:avLst/>
            </a:prstGeom>
          </p:spPr>
        </p:pic>
        <p:sp>
          <p:nvSpPr>
            <p:cNvPr id="12" name="Rectangle 11"/>
            <p:cNvSpPr/>
            <p:nvPr/>
          </p:nvSpPr>
          <p:spPr>
            <a:xfrm>
              <a:off x="7393578" y="4859383"/>
              <a:ext cx="957138" cy="513806"/>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itre 8">
            <a:extLst>
              <a:ext uri="{FF2B5EF4-FFF2-40B4-BE49-F238E27FC236}">
                <a16:creationId xmlns:a16="http://schemas.microsoft.com/office/drawing/2014/main" id="{23C7DC08-FD2C-4403-8BC3-5C477E0F3DFD}"/>
              </a:ext>
            </a:extLst>
          </p:cNvPr>
          <p:cNvSpPr>
            <a:spLocks noGrp="1"/>
          </p:cNvSpPr>
          <p:nvPr>
            <p:ph type="title"/>
          </p:nvPr>
        </p:nvSpPr>
        <p:spPr/>
        <p:txBody>
          <a:bodyPr/>
          <a:lstStyle/>
          <a:p>
            <a:endParaRPr lang="fr-FR"/>
          </a:p>
        </p:txBody>
      </p:sp>
      <p:pic>
        <p:nvPicPr>
          <p:cNvPr id="11" name="Image 10"/>
          <p:cNvPicPr>
            <a:picLocks noChangeAspect="1"/>
          </p:cNvPicPr>
          <p:nvPr/>
        </p:nvPicPr>
        <p:blipFill>
          <a:blip r:embed="rId4"/>
          <a:stretch>
            <a:fillRect/>
          </a:stretch>
        </p:blipFill>
        <p:spPr>
          <a:xfrm>
            <a:off x="214720" y="2515767"/>
            <a:ext cx="5656188" cy="3393713"/>
          </a:xfrm>
          <a:prstGeom prst="rect">
            <a:avLst/>
          </a:prstGeom>
        </p:spPr>
      </p:pic>
    </p:spTree>
    <p:extLst>
      <p:ext uri="{BB962C8B-B14F-4D97-AF65-F5344CB8AC3E}">
        <p14:creationId xmlns:p14="http://schemas.microsoft.com/office/powerpoint/2010/main" val="386235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p:txBody>
      </p:sp>
      <p:pic>
        <p:nvPicPr>
          <p:cNvPr id="5" name="Image 4"/>
          <p:cNvPicPr>
            <a:picLocks noChangeAspect="1"/>
          </p:cNvPicPr>
          <p:nvPr/>
        </p:nvPicPr>
        <p:blipFill rotWithShape="1">
          <a:blip r:embed="rId2"/>
          <a:srcRect l="35469" t="16590" r="37861" b="13741"/>
          <a:stretch/>
        </p:blipFill>
        <p:spPr>
          <a:xfrm>
            <a:off x="6583679" y="0"/>
            <a:ext cx="2560321" cy="3762103"/>
          </a:xfrm>
          <a:prstGeom prst="rect">
            <a:avLst/>
          </a:prstGeom>
        </p:spPr>
      </p:pic>
      <p:sp>
        <p:nvSpPr>
          <p:cNvPr id="6" name="Rectangle 5"/>
          <p:cNvSpPr/>
          <p:nvPr/>
        </p:nvSpPr>
        <p:spPr>
          <a:xfrm>
            <a:off x="6914605" y="148044"/>
            <a:ext cx="679269" cy="1114697"/>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6753049" y="3950743"/>
            <a:ext cx="2390951" cy="2616926"/>
            <a:chOff x="6753049" y="3950743"/>
            <a:chExt cx="2390951" cy="2616926"/>
          </a:xfrm>
        </p:grpSpPr>
        <p:pic>
          <p:nvPicPr>
            <p:cNvPr id="14" name="Image 13"/>
            <p:cNvPicPr>
              <a:picLocks noChangeAspect="1"/>
            </p:cNvPicPr>
            <p:nvPr/>
          </p:nvPicPr>
          <p:blipFill rotWithShape="1">
            <a:blip r:embed="rId3"/>
            <a:srcRect l="33201" t="18042" r="37044" b="24062"/>
            <a:stretch/>
          </p:blipFill>
          <p:spPr>
            <a:xfrm>
              <a:off x="6753049" y="3950743"/>
              <a:ext cx="2390951" cy="2616926"/>
            </a:xfrm>
            <a:prstGeom prst="rect">
              <a:avLst/>
            </a:prstGeom>
          </p:spPr>
        </p:pic>
        <p:sp>
          <p:nvSpPr>
            <p:cNvPr id="15" name="Rectangle 14"/>
            <p:cNvSpPr/>
            <p:nvPr/>
          </p:nvSpPr>
          <p:spPr>
            <a:xfrm>
              <a:off x="7380514" y="4415238"/>
              <a:ext cx="352697" cy="47574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076024" y="4415238"/>
              <a:ext cx="352697" cy="47574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itre 8">
            <a:extLst>
              <a:ext uri="{FF2B5EF4-FFF2-40B4-BE49-F238E27FC236}">
                <a16:creationId xmlns:a16="http://schemas.microsoft.com/office/drawing/2014/main" id="{23E8136B-9798-4C9D-9783-B9C6DBF82DF8}"/>
              </a:ext>
            </a:extLst>
          </p:cNvPr>
          <p:cNvSpPr>
            <a:spLocks noGrp="1"/>
          </p:cNvSpPr>
          <p:nvPr>
            <p:ph type="title"/>
          </p:nvPr>
        </p:nvSpPr>
        <p:spPr/>
        <p:txBody>
          <a:bodyPr/>
          <a:lstStyle/>
          <a:p>
            <a:endParaRPr lang="fr-FR"/>
          </a:p>
        </p:txBody>
      </p:sp>
      <p:sp>
        <p:nvSpPr>
          <p:cNvPr id="10" name="Rectangle 9">
            <a:extLst>
              <a:ext uri="{FF2B5EF4-FFF2-40B4-BE49-F238E27FC236}">
                <a16:creationId xmlns:a16="http://schemas.microsoft.com/office/drawing/2014/main" id="{B1553579-524E-4D39-825E-9B3AD281EF97}"/>
              </a:ext>
            </a:extLst>
          </p:cNvPr>
          <p:cNvSpPr/>
          <p:nvPr/>
        </p:nvSpPr>
        <p:spPr>
          <a:xfrm>
            <a:off x="323850" y="1557885"/>
            <a:ext cx="5996165" cy="369332"/>
          </a:xfrm>
          <a:prstGeom prst="rect">
            <a:avLst/>
          </a:prstGeom>
        </p:spPr>
        <p:txBody>
          <a:bodyPr wrap="square">
            <a:spAutoFit/>
          </a:bodyPr>
          <a:lstStyle/>
          <a:p>
            <a:r>
              <a:rPr lang="fr-FR" dirty="0"/>
              <a:t>Températures de flamme au niveaux P3/P8</a:t>
            </a:r>
          </a:p>
        </p:txBody>
      </p:sp>
      <p:sp>
        <p:nvSpPr>
          <p:cNvPr id="17" name="Rectangle 16">
            <a:extLst>
              <a:ext uri="{FF2B5EF4-FFF2-40B4-BE49-F238E27FC236}">
                <a16:creationId xmlns:a16="http://schemas.microsoft.com/office/drawing/2014/main" id="{F8B45DE7-B95C-4A9D-B8C5-F071AB5C3252}"/>
              </a:ext>
            </a:extLst>
          </p:cNvPr>
          <p:cNvSpPr/>
          <p:nvPr/>
        </p:nvSpPr>
        <p:spPr>
          <a:xfrm>
            <a:off x="443151" y="4115131"/>
            <a:ext cx="5996165" cy="369332"/>
          </a:xfrm>
          <a:prstGeom prst="rect">
            <a:avLst/>
          </a:prstGeom>
        </p:spPr>
        <p:txBody>
          <a:bodyPr wrap="square">
            <a:spAutoFit/>
          </a:bodyPr>
          <a:lstStyle/>
          <a:p>
            <a:r>
              <a:rPr lang="fr-FR" dirty="0"/>
              <a:t>Températures de flamme au niveaux P4/P9</a:t>
            </a:r>
          </a:p>
        </p:txBody>
      </p:sp>
      <p:pic>
        <p:nvPicPr>
          <p:cNvPr id="18" name="Image 17"/>
          <p:cNvPicPr>
            <a:picLocks noChangeAspect="1"/>
          </p:cNvPicPr>
          <p:nvPr/>
        </p:nvPicPr>
        <p:blipFill>
          <a:blip r:embed="rId4"/>
          <a:stretch>
            <a:fillRect/>
          </a:stretch>
        </p:blipFill>
        <p:spPr>
          <a:xfrm>
            <a:off x="443151" y="4473482"/>
            <a:ext cx="3664825" cy="2198895"/>
          </a:xfrm>
          <a:prstGeom prst="rect">
            <a:avLst/>
          </a:prstGeom>
        </p:spPr>
      </p:pic>
      <p:pic>
        <p:nvPicPr>
          <p:cNvPr id="19" name="Image 18"/>
          <p:cNvPicPr>
            <a:picLocks noChangeAspect="1"/>
          </p:cNvPicPr>
          <p:nvPr/>
        </p:nvPicPr>
        <p:blipFill>
          <a:blip r:embed="rId5"/>
          <a:stretch>
            <a:fillRect/>
          </a:stretch>
        </p:blipFill>
        <p:spPr>
          <a:xfrm>
            <a:off x="443151" y="1959803"/>
            <a:ext cx="3537901" cy="2122741"/>
          </a:xfrm>
          <a:prstGeom prst="rect">
            <a:avLst/>
          </a:prstGeom>
        </p:spPr>
      </p:pic>
    </p:spTree>
    <p:extLst>
      <p:ext uri="{BB962C8B-B14F-4D97-AF65-F5344CB8AC3E}">
        <p14:creationId xmlns:p14="http://schemas.microsoft.com/office/powerpoint/2010/main" val="268934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a:p>
            <a:pPr marL="457200" lvl="1" indent="0">
              <a:buNone/>
            </a:pPr>
            <a:endParaRPr lang="fr-FR" dirty="0"/>
          </a:p>
        </p:txBody>
      </p:sp>
      <p:sp>
        <p:nvSpPr>
          <p:cNvPr id="6" name="Rectangle 5"/>
          <p:cNvSpPr/>
          <p:nvPr/>
        </p:nvSpPr>
        <p:spPr>
          <a:xfrm>
            <a:off x="6882714" y="1924594"/>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06FEDADA-F9F0-487B-A2DB-7E34C95E9C6D}"/>
              </a:ext>
            </a:extLst>
          </p:cNvPr>
          <p:cNvSpPr>
            <a:spLocks noGrp="1"/>
          </p:cNvSpPr>
          <p:nvPr>
            <p:ph type="title"/>
          </p:nvPr>
        </p:nvSpPr>
        <p:spPr/>
        <p:txBody>
          <a:bodyPr/>
          <a:lstStyle/>
          <a:p>
            <a:endParaRPr lang="fr-FR"/>
          </a:p>
        </p:txBody>
      </p:sp>
      <p:sp>
        <p:nvSpPr>
          <p:cNvPr id="9" name="Rectangle 8">
            <a:extLst>
              <a:ext uri="{FF2B5EF4-FFF2-40B4-BE49-F238E27FC236}">
                <a16:creationId xmlns:a16="http://schemas.microsoft.com/office/drawing/2014/main" id="{3BFFD425-3CB9-4BAD-B6D2-D81C9D5D6E5C}"/>
              </a:ext>
            </a:extLst>
          </p:cNvPr>
          <p:cNvSpPr/>
          <p:nvPr/>
        </p:nvSpPr>
        <p:spPr>
          <a:xfrm>
            <a:off x="323851" y="1786270"/>
            <a:ext cx="5996165" cy="369332"/>
          </a:xfrm>
          <a:prstGeom prst="rect">
            <a:avLst/>
          </a:prstGeom>
        </p:spPr>
        <p:txBody>
          <a:bodyPr wrap="square">
            <a:spAutoFit/>
          </a:bodyPr>
          <a:lstStyle/>
          <a:p>
            <a:r>
              <a:rPr lang="fr-FR" dirty="0"/>
              <a:t>Températures dans l’isolant au niveau P1/P6</a:t>
            </a:r>
          </a:p>
        </p:txBody>
      </p:sp>
      <p:pic>
        <p:nvPicPr>
          <p:cNvPr id="13" name="Image 12"/>
          <p:cNvPicPr>
            <a:picLocks noChangeAspect="1"/>
          </p:cNvPicPr>
          <p:nvPr/>
        </p:nvPicPr>
        <p:blipFill>
          <a:blip r:embed="rId2"/>
          <a:stretch>
            <a:fillRect/>
          </a:stretch>
        </p:blipFill>
        <p:spPr>
          <a:xfrm>
            <a:off x="429043" y="2690295"/>
            <a:ext cx="4572396" cy="2743438"/>
          </a:xfrm>
          <a:prstGeom prst="rect">
            <a:avLst/>
          </a:prstGeom>
        </p:spPr>
      </p:pic>
      <p:grpSp>
        <p:nvGrpSpPr>
          <p:cNvPr id="14" name="Groupe 13"/>
          <p:cNvGrpSpPr/>
          <p:nvPr/>
        </p:nvGrpSpPr>
        <p:grpSpPr>
          <a:xfrm>
            <a:off x="5684492" y="894730"/>
            <a:ext cx="3297022" cy="3587236"/>
            <a:chOff x="5684492" y="894730"/>
            <a:chExt cx="3297022" cy="3587236"/>
          </a:xfrm>
        </p:grpSpPr>
        <p:pic>
          <p:nvPicPr>
            <p:cNvPr id="15" name="Image 14"/>
            <p:cNvPicPr>
              <a:picLocks noChangeAspect="1"/>
            </p:cNvPicPr>
            <p:nvPr/>
          </p:nvPicPr>
          <p:blipFill>
            <a:blip r:embed="rId3"/>
            <a:stretch>
              <a:fillRect/>
            </a:stretch>
          </p:blipFill>
          <p:spPr>
            <a:xfrm>
              <a:off x="5684492" y="894730"/>
              <a:ext cx="3297022" cy="3587236"/>
            </a:xfrm>
            <a:prstGeom prst="rect">
              <a:avLst/>
            </a:prstGeom>
          </p:spPr>
        </p:pic>
        <p:sp>
          <p:nvSpPr>
            <p:cNvPr id="16" name="Rectangle 15"/>
            <p:cNvSpPr/>
            <p:nvPr/>
          </p:nvSpPr>
          <p:spPr>
            <a:xfrm>
              <a:off x="6681084" y="2793434"/>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Image 16">
            <a:extLst>
              <a:ext uri="{FF2B5EF4-FFF2-40B4-BE49-F238E27FC236}">
                <a16:creationId xmlns:a16="http://schemas.microsoft.com/office/drawing/2014/main" id="{D312DFD3-E00A-495F-831E-C7A2B84A18B6}"/>
              </a:ext>
            </a:extLst>
          </p:cNvPr>
          <p:cNvPicPr>
            <a:picLocks noChangeAspect="1"/>
          </p:cNvPicPr>
          <p:nvPr/>
        </p:nvPicPr>
        <p:blipFill>
          <a:blip r:embed="rId4"/>
          <a:stretch>
            <a:fillRect/>
          </a:stretch>
        </p:blipFill>
        <p:spPr>
          <a:xfrm>
            <a:off x="6320016" y="4509686"/>
            <a:ext cx="2197710" cy="2232594"/>
          </a:xfrm>
          <a:prstGeom prst="rect">
            <a:avLst/>
          </a:prstGeom>
        </p:spPr>
      </p:pic>
    </p:spTree>
    <p:extLst>
      <p:ext uri="{BB962C8B-B14F-4D97-AF65-F5344CB8AC3E}">
        <p14:creationId xmlns:p14="http://schemas.microsoft.com/office/powerpoint/2010/main" val="223175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p:txBody>
      </p:sp>
      <p:sp>
        <p:nvSpPr>
          <p:cNvPr id="6" name="Rectangle 5"/>
          <p:cNvSpPr/>
          <p:nvPr/>
        </p:nvSpPr>
        <p:spPr>
          <a:xfrm>
            <a:off x="6882714" y="1633196"/>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3C47611D-B4CF-46FB-A5ED-F4D1A5E90D2A}"/>
              </a:ext>
            </a:extLst>
          </p:cNvPr>
          <p:cNvSpPr>
            <a:spLocks noGrp="1"/>
          </p:cNvSpPr>
          <p:nvPr>
            <p:ph type="title"/>
          </p:nvPr>
        </p:nvSpPr>
        <p:spPr/>
        <p:txBody>
          <a:bodyPr/>
          <a:lstStyle/>
          <a:p>
            <a:endParaRPr lang="fr-FR"/>
          </a:p>
        </p:txBody>
      </p:sp>
      <p:sp>
        <p:nvSpPr>
          <p:cNvPr id="9" name="Rectangle 8">
            <a:extLst>
              <a:ext uri="{FF2B5EF4-FFF2-40B4-BE49-F238E27FC236}">
                <a16:creationId xmlns:a16="http://schemas.microsoft.com/office/drawing/2014/main" id="{93D74D38-4288-4BFE-8C06-D6709AE7B740}"/>
              </a:ext>
            </a:extLst>
          </p:cNvPr>
          <p:cNvSpPr/>
          <p:nvPr/>
        </p:nvSpPr>
        <p:spPr>
          <a:xfrm>
            <a:off x="323851" y="1786270"/>
            <a:ext cx="5996165" cy="369332"/>
          </a:xfrm>
          <a:prstGeom prst="rect">
            <a:avLst/>
          </a:prstGeom>
        </p:spPr>
        <p:txBody>
          <a:bodyPr wrap="square">
            <a:spAutoFit/>
          </a:bodyPr>
          <a:lstStyle/>
          <a:p>
            <a:r>
              <a:rPr lang="fr-FR" dirty="0"/>
              <a:t>Températures dans l’isolant au niveau P2/P7</a:t>
            </a:r>
          </a:p>
        </p:txBody>
      </p:sp>
      <p:grpSp>
        <p:nvGrpSpPr>
          <p:cNvPr id="13" name="Groupe 12"/>
          <p:cNvGrpSpPr/>
          <p:nvPr/>
        </p:nvGrpSpPr>
        <p:grpSpPr>
          <a:xfrm>
            <a:off x="5684492" y="894730"/>
            <a:ext cx="3297022" cy="3587236"/>
            <a:chOff x="5684492" y="894730"/>
            <a:chExt cx="3297022" cy="3587236"/>
          </a:xfrm>
        </p:grpSpPr>
        <p:pic>
          <p:nvPicPr>
            <p:cNvPr id="14" name="Image 13"/>
            <p:cNvPicPr>
              <a:picLocks noChangeAspect="1"/>
            </p:cNvPicPr>
            <p:nvPr/>
          </p:nvPicPr>
          <p:blipFill>
            <a:blip r:embed="rId2"/>
            <a:stretch>
              <a:fillRect/>
            </a:stretch>
          </p:blipFill>
          <p:spPr>
            <a:xfrm>
              <a:off x="5684492" y="894730"/>
              <a:ext cx="3297022" cy="3587236"/>
            </a:xfrm>
            <a:prstGeom prst="rect">
              <a:avLst/>
            </a:prstGeom>
          </p:spPr>
        </p:pic>
        <p:sp>
          <p:nvSpPr>
            <p:cNvPr id="15" name="Rectangle 14"/>
            <p:cNvSpPr/>
            <p:nvPr/>
          </p:nvSpPr>
          <p:spPr>
            <a:xfrm>
              <a:off x="6681084" y="2471207"/>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a:picLocks noChangeAspect="1"/>
          </p:cNvPicPr>
          <p:nvPr/>
        </p:nvPicPr>
        <p:blipFill>
          <a:blip r:embed="rId3"/>
          <a:stretch>
            <a:fillRect/>
          </a:stretch>
        </p:blipFill>
        <p:spPr>
          <a:xfrm>
            <a:off x="138194" y="3277950"/>
            <a:ext cx="4572396" cy="2743438"/>
          </a:xfrm>
          <a:prstGeom prst="rect">
            <a:avLst/>
          </a:prstGeom>
        </p:spPr>
      </p:pic>
      <p:pic>
        <p:nvPicPr>
          <p:cNvPr id="17" name="Image 16">
            <a:extLst>
              <a:ext uri="{FF2B5EF4-FFF2-40B4-BE49-F238E27FC236}">
                <a16:creationId xmlns:a16="http://schemas.microsoft.com/office/drawing/2014/main" id="{D312DFD3-E00A-495F-831E-C7A2B84A18B6}"/>
              </a:ext>
            </a:extLst>
          </p:cNvPr>
          <p:cNvPicPr>
            <a:picLocks noChangeAspect="1"/>
          </p:cNvPicPr>
          <p:nvPr/>
        </p:nvPicPr>
        <p:blipFill>
          <a:blip r:embed="rId4"/>
          <a:stretch>
            <a:fillRect/>
          </a:stretch>
        </p:blipFill>
        <p:spPr>
          <a:xfrm>
            <a:off x="6320016" y="4509686"/>
            <a:ext cx="2197710" cy="2232594"/>
          </a:xfrm>
          <a:prstGeom prst="rect">
            <a:avLst/>
          </a:prstGeom>
        </p:spPr>
      </p:pic>
    </p:spTree>
    <p:extLst>
      <p:ext uri="{BB962C8B-B14F-4D97-AF65-F5344CB8AC3E}">
        <p14:creationId xmlns:p14="http://schemas.microsoft.com/office/powerpoint/2010/main" val="306910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a:p>
            <a:pPr marL="0" indent="0">
              <a:buNone/>
            </a:pPr>
            <a:endParaRPr lang="fr-FR" dirty="0"/>
          </a:p>
          <a:p>
            <a:pPr marL="0" indent="0">
              <a:buNone/>
            </a:pPr>
            <a:endParaRPr lang="fr-FR" dirty="0"/>
          </a:p>
        </p:txBody>
      </p:sp>
      <p:sp>
        <p:nvSpPr>
          <p:cNvPr id="6" name="Rectangle 5"/>
          <p:cNvSpPr/>
          <p:nvPr/>
        </p:nvSpPr>
        <p:spPr>
          <a:xfrm>
            <a:off x="6890399" y="1125538"/>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9455E372-7993-4594-9942-41D3DB2A7D82}"/>
              </a:ext>
            </a:extLst>
          </p:cNvPr>
          <p:cNvSpPr>
            <a:spLocks noGrp="1"/>
          </p:cNvSpPr>
          <p:nvPr>
            <p:ph type="title"/>
          </p:nvPr>
        </p:nvSpPr>
        <p:spPr/>
        <p:txBody>
          <a:bodyPr/>
          <a:lstStyle/>
          <a:p>
            <a:endParaRPr lang="fr-FR"/>
          </a:p>
        </p:txBody>
      </p:sp>
      <p:sp>
        <p:nvSpPr>
          <p:cNvPr id="14" name="Rectangle 13">
            <a:extLst>
              <a:ext uri="{FF2B5EF4-FFF2-40B4-BE49-F238E27FC236}">
                <a16:creationId xmlns:a16="http://schemas.microsoft.com/office/drawing/2014/main" id="{0F0922B0-8FE4-4194-A753-13714F5B672A}"/>
              </a:ext>
            </a:extLst>
          </p:cNvPr>
          <p:cNvSpPr/>
          <p:nvPr/>
        </p:nvSpPr>
        <p:spPr>
          <a:xfrm>
            <a:off x="323851" y="1786270"/>
            <a:ext cx="5996165" cy="369332"/>
          </a:xfrm>
          <a:prstGeom prst="rect">
            <a:avLst/>
          </a:prstGeom>
        </p:spPr>
        <p:txBody>
          <a:bodyPr wrap="square">
            <a:spAutoFit/>
          </a:bodyPr>
          <a:lstStyle/>
          <a:p>
            <a:r>
              <a:rPr lang="fr-FR" dirty="0"/>
              <a:t>Températures dans l’isolant au niveau P3/P8</a:t>
            </a:r>
          </a:p>
        </p:txBody>
      </p:sp>
      <p:grpSp>
        <p:nvGrpSpPr>
          <p:cNvPr id="11" name="Groupe 10"/>
          <p:cNvGrpSpPr/>
          <p:nvPr/>
        </p:nvGrpSpPr>
        <p:grpSpPr>
          <a:xfrm>
            <a:off x="5684492" y="894730"/>
            <a:ext cx="3297022" cy="3587236"/>
            <a:chOff x="5684492" y="894730"/>
            <a:chExt cx="3297022" cy="3587236"/>
          </a:xfrm>
        </p:grpSpPr>
        <p:pic>
          <p:nvPicPr>
            <p:cNvPr id="15" name="Image 14"/>
            <p:cNvPicPr>
              <a:picLocks noChangeAspect="1"/>
            </p:cNvPicPr>
            <p:nvPr/>
          </p:nvPicPr>
          <p:blipFill>
            <a:blip r:embed="rId2"/>
            <a:stretch>
              <a:fillRect/>
            </a:stretch>
          </p:blipFill>
          <p:spPr>
            <a:xfrm>
              <a:off x="5684492" y="894730"/>
              <a:ext cx="3297022" cy="3587236"/>
            </a:xfrm>
            <a:prstGeom prst="rect">
              <a:avLst/>
            </a:prstGeom>
          </p:spPr>
        </p:pic>
        <p:sp>
          <p:nvSpPr>
            <p:cNvPr id="16" name="Rectangle 15"/>
            <p:cNvSpPr/>
            <p:nvPr/>
          </p:nvSpPr>
          <p:spPr>
            <a:xfrm>
              <a:off x="6681084" y="1818062"/>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Image 16"/>
          <p:cNvPicPr>
            <a:picLocks noChangeAspect="1"/>
          </p:cNvPicPr>
          <p:nvPr/>
        </p:nvPicPr>
        <p:blipFill>
          <a:blip r:embed="rId3"/>
          <a:stretch>
            <a:fillRect/>
          </a:stretch>
        </p:blipFill>
        <p:spPr>
          <a:xfrm>
            <a:off x="457002" y="3215521"/>
            <a:ext cx="4572396" cy="2743438"/>
          </a:xfrm>
          <a:prstGeom prst="rect">
            <a:avLst/>
          </a:prstGeom>
        </p:spPr>
      </p:pic>
      <p:pic>
        <p:nvPicPr>
          <p:cNvPr id="18" name="Image 17">
            <a:extLst>
              <a:ext uri="{FF2B5EF4-FFF2-40B4-BE49-F238E27FC236}">
                <a16:creationId xmlns:a16="http://schemas.microsoft.com/office/drawing/2014/main" id="{D312DFD3-E00A-495F-831E-C7A2B84A18B6}"/>
              </a:ext>
            </a:extLst>
          </p:cNvPr>
          <p:cNvPicPr>
            <a:picLocks noChangeAspect="1"/>
          </p:cNvPicPr>
          <p:nvPr/>
        </p:nvPicPr>
        <p:blipFill>
          <a:blip r:embed="rId4"/>
          <a:stretch>
            <a:fillRect/>
          </a:stretch>
        </p:blipFill>
        <p:spPr>
          <a:xfrm>
            <a:off x="6320016" y="4509686"/>
            <a:ext cx="2197710" cy="2232594"/>
          </a:xfrm>
          <a:prstGeom prst="rect">
            <a:avLst/>
          </a:prstGeom>
        </p:spPr>
      </p:pic>
    </p:spTree>
    <p:extLst>
      <p:ext uri="{BB962C8B-B14F-4D97-AF65-F5344CB8AC3E}">
        <p14:creationId xmlns:p14="http://schemas.microsoft.com/office/powerpoint/2010/main" val="215571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a:p>
            <a:endParaRPr lang="fr-FR" dirty="0"/>
          </a:p>
        </p:txBody>
      </p:sp>
      <p:sp>
        <p:nvSpPr>
          <p:cNvPr id="6" name="Rectangle 5"/>
          <p:cNvSpPr/>
          <p:nvPr/>
        </p:nvSpPr>
        <p:spPr>
          <a:xfrm>
            <a:off x="6890399" y="975359"/>
            <a:ext cx="1587782" cy="19867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E67A6A70-2172-427B-B11A-9A7990C23020}"/>
              </a:ext>
            </a:extLst>
          </p:cNvPr>
          <p:cNvSpPr>
            <a:spLocks noGrp="1"/>
          </p:cNvSpPr>
          <p:nvPr>
            <p:ph type="title"/>
          </p:nvPr>
        </p:nvSpPr>
        <p:spPr/>
        <p:txBody>
          <a:bodyPr/>
          <a:lstStyle/>
          <a:p>
            <a:endParaRPr lang="fr-FR"/>
          </a:p>
        </p:txBody>
      </p:sp>
      <p:sp>
        <p:nvSpPr>
          <p:cNvPr id="12" name="Rectangle 11">
            <a:extLst>
              <a:ext uri="{FF2B5EF4-FFF2-40B4-BE49-F238E27FC236}">
                <a16:creationId xmlns:a16="http://schemas.microsoft.com/office/drawing/2014/main" id="{1BE750F9-5FC5-4D75-A78D-17FF9D78BEC0}"/>
              </a:ext>
            </a:extLst>
          </p:cNvPr>
          <p:cNvSpPr/>
          <p:nvPr/>
        </p:nvSpPr>
        <p:spPr>
          <a:xfrm>
            <a:off x="323851" y="1786270"/>
            <a:ext cx="5996165" cy="369332"/>
          </a:xfrm>
          <a:prstGeom prst="rect">
            <a:avLst/>
          </a:prstGeom>
        </p:spPr>
        <p:txBody>
          <a:bodyPr wrap="square">
            <a:spAutoFit/>
          </a:bodyPr>
          <a:lstStyle/>
          <a:p>
            <a:r>
              <a:rPr lang="fr-FR" dirty="0"/>
              <a:t>Températures dans l’isolant au niveau P4/P9</a:t>
            </a:r>
          </a:p>
        </p:txBody>
      </p:sp>
      <p:grpSp>
        <p:nvGrpSpPr>
          <p:cNvPr id="13" name="Groupe 12"/>
          <p:cNvGrpSpPr/>
          <p:nvPr/>
        </p:nvGrpSpPr>
        <p:grpSpPr>
          <a:xfrm>
            <a:off x="5684492" y="894730"/>
            <a:ext cx="3297022" cy="3587236"/>
            <a:chOff x="5684492" y="894730"/>
            <a:chExt cx="3297022" cy="3587236"/>
          </a:xfrm>
        </p:grpSpPr>
        <p:pic>
          <p:nvPicPr>
            <p:cNvPr id="14" name="Image 13"/>
            <p:cNvPicPr>
              <a:picLocks noChangeAspect="1"/>
            </p:cNvPicPr>
            <p:nvPr/>
          </p:nvPicPr>
          <p:blipFill>
            <a:blip r:embed="rId2"/>
            <a:stretch>
              <a:fillRect/>
            </a:stretch>
          </p:blipFill>
          <p:spPr>
            <a:xfrm>
              <a:off x="5684492" y="894730"/>
              <a:ext cx="3297022" cy="3587236"/>
            </a:xfrm>
            <a:prstGeom prst="rect">
              <a:avLst/>
            </a:prstGeom>
          </p:spPr>
        </p:pic>
        <p:sp>
          <p:nvSpPr>
            <p:cNvPr id="15" name="Rectangle 14"/>
            <p:cNvSpPr/>
            <p:nvPr/>
          </p:nvSpPr>
          <p:spPr>
            <a:xfrm>
              <a:off x="6681084" y="1556792"/>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a:picLocks noChangeAspect="1"/>
          </p:cNvPicPr>
          <p:nvPr/>
        </p:nvPicPr>
        <p:blipFill>
          <a:blip r:embed="rId3"/>
          <a:stretch>
            <a:fillRect/>
          </a:stretch>
        </p:blipFill>
        <p:spPr>
          <a:xfrm>
            <a:off x="448293" y="3407110"/>
            <a:ext cx="4572396" cy="2743438"/>
          </a:xfrm>
          <a:prstGeom prst="rect">
            <a:avLst/>
          </a:prstGeom>
        </p:spPr>
      </p:pic>
      <p:pic>
        <p:nvPicPr>
          <p:cNvPr id="17" name="Image 16">
            <a:extLst>
              <a:ext uri="{FF2B5EF4-FFF2-40B4-BE49-F238E27FC236}">
                <a16:creationId xmlns:a16="http://schemas.microsoft.com/office/drawing/2014/main" id="{D312DFD3-E00A-495F-831E-C7A2B84A18B6}"/>
              </a:ext>
            </a:extLst>
          </p:cNvPr>
          <p:cNvPicPr>
            <a:picLocks noChangeAspect="1"/>
          </p:cNvPicPr>
          <p:nvPr/>
        </p:nvPicPr>
        <p:blipFill>
          <a:blip r:embed="rId4"/>
          <a:stretch>
            <a:fillRect/>
          </a:stretch>
        </p:blipFill>
        <p:spPr>
          <a:xfrm>
            <a:off x="6320016" y="4509686"/>
            <a:ext cx="2197710" cy="2232594"/>
          </a:xfrm>
          <a:prstGeom prst="rect">
            <a:avLst/>
          </a:prstGeom>
        </p:spPr>
      </p:pic>
    </p:spTree>
    <p:extLst>
      <p:ext uri="{BB962C8B-B14F-4D97-AF65-F5344CB8AC3E}">
        <p14:creationId xmlns:p14="http://schemas.microsoft.com/office/powerpoint/2010/main" val="186933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Résultats de température et de flux</a:t>
            </a:r>
          </a:p>
        </p:txBody>
      </p:sp>
      <p:sp>
        <p:nvSpPr>
          <p:cNvPr id="6" name="Rectangle 5"/>
          <p:cNvSpPr/>
          <p:nvPr/>
        </p:nvSpPr>
        <p:spPr>
          <a:xfrm>
            <a:off x="6890399" y="757634"/>
            <a:ext cx="1587782" cy="19867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61AC8A1D-EBD4-4E46-8BB7-9EA2709FB29D}"/>
              </a:ext>
            </a:extLst>
          </p:cNvPr>
          <p:cNvSpPr>
            <a:spLocks noGrp="1"/>
          </p:cNvSpPr>
          <p:nvPr>
            <p:ph type="title"/>
          </p:nvPr>
        </p:nvSpPr>
        <p:spPr/>
        <p:txBody>
          <a:bodyPr/>
          <a:lstStyle/>
          <a:p>
            <a:endParaRPr lang="fr-FR"/>
          </a:p>
        </p:txBody>
      </p:sp>
      <p:sp>
        <p:nvSpPr>
          <p:cNvPr id="12" name="Rectangle 11">
            <a:extLst>
              <a:ext uri="{FF2B5EF4-FFF2-40B4-BE49-F238E27FC236}">
                <a16:creationId xmlns:a16="http://schemas.microsoft.com/office/drawing/2014/main" id="{64CC9C0F-8777-4302-BE1E-C0A0CF5BAFBF}"/>
              </a:ext>
            </a:extLst>
          </p:cNvPr>
          <p:cNvSpPr/>
          <p:nvPr/>
        </p:nvSpPr>
        <p:spPr>
          <a:xfrm>
            <a:off x="323851" y="1786270"/>
            <a:ext cx="5996165" cy="369332"/>
          </a:xfrm>
          <a:prstGeom prst="rect">
            <a:avLst/>
          </a:prstGeom>
        </p:spPr>
        <p:txBody>
          <a:bodyPr wrap="square">
            <a:spAutoFit/>
          </a:bodyPr>
          <a:lstStyle/>
          <a:p>
            <a:r>
              <a:rPr lang="fr-FR" dirty="0"/>
              <a:t>Températures sur la paroi et dans le système au niveau P5/P10</a:t>
            </a:r>
          </a:p>
        </p:txBody>
      </p:sp>
      <p:grpSp>
        <p:nvGrpSpPr>
          <p:cNvPr id="13" name="Groupe 12"/>
          <p:cNvGrpSpPr/>
          <p:nvPr/>
        </p:nvGrpSpPr>
        <p:grpSpPr>
          <a:xfrm>
            <a:off x="5684492" y="894730"/>
            <a:ext cx="3297022" cy="3587236"/>
            <a:chOff x="5684492" y="894730"/>
            <a:chExt cx="3297022" cy="3587236"/>
          </a:xfrm>
        </p:grpSpPr>
        <p:pic>
          <p:nvPicPr>
            <p:cNvPr id="14" name="Image 13"/>
            <p:cNvPicPr>
              <a:picLocks noChangeAspect="1"/>
            </p:cNvPicPr>
            <p:nvPr/>
          </p:nvPicPr>
          <p:blipFill>
            <a:blip r:embed="rId2"/>
            <a:stretch>
              <a:fillRect/>
            </a:stretch>
          </p:blipFill>
          <p:spPr>
            <a:xfrm>
              <a:off x="5684492" y="894730"/>
              <a:ext cx="3297022" cy="3587236"/>
            </a:xfrm>
            <a:prstGeom prst="rect">
              <a:avLst/>
            </a:prstGeom>
          </p:spPr>
        </p:pic>
        <p:sp>
          <p:nvSpPr>
            <p:cNvPr id="15" name="Rectangle 14"/>
            <p:cNvSpPr/>
            <p:nvPr/>
          </p:nvSpPr>
          <p:spPr>
            <a:xfrm>
              <a:off x="6681084" y="1299766"/>
              <a:ext cx="1587782" cy="30105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a:picLocks noChangeAspect="1"/>
          </p:cNvPicPr>
          <p:nvPr/>
        </p:nvPicPr>
        <p:blipFill>
          <a:blip r:embed="rId3"/>
          <a:stretch>
            <a:fillRect/>
          </a:stretch>
        </p:blipFill>
        <p:spPr>
          <a:xfrm>
            <a:off x="323851" y="3308719"/>
            <a:ext cx="4572396" cy="2743438"/>
          </a:xfrm>
          <a:prstGeom prst="rect">
            <a:avLst/>
          </a:prstGeom>
        </p:spPr>
      </p:pic>
      <p:pic>
        <p:nvPicPr>
          <p:cNvPr id="17" name="Image 16">
            <a:extLst>
              <a:ext uri="{FF2B5EF4-FFF2-40B4-BE49-F238E27FC236}">
                <a16:creationId xmlns:a16="http://schemas.microsoft.com/office/drawing/2014/main" id="{D312DFD3-E00A-495F-831E-C7A2B84A18B6}"/>
              </a:ext>
            </a:extLst>
          </p:cNvPr>
          <p:cNvPicPr>
            <a:picLocks noChangeAspect="1"/>
          </p:cNvPicPr>
          <p:nvPr/>
        </p:nvPicPr>
        <p:blipFill>
          <a:blip r:embed="rId4"/>
          <a:stretch>
            <a:fillRect/>
          </a:stretch>
        </p:blipFill>
        <p:spPr>
          <a:xfrm>
            <a:off x="6320016" y="4509686"/>
            <a:ext cx="2197710" cy="2232594"/>
          </a:xfrm>
          <a:prstGeom prst="rect">
            <a:avLst/>
          </a:prstGeom>
        </p:spPr>
      </p:pic>
    </p:spTree>
    <p:extLst>
      <p:ext uri="{BB962C8B-B14F-4D97-AF65-F5344CB8AC3E}">
        <p14:creationId xmlns:p14="http://schemas.microsoft.com/office/powerpoint/2010/main" val="115388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09820" y="300000"/>
            <a:ext cx="2400000" cy="1800000"/>
          </a:xfrm>
          <a:prstGeom prst="rect">
            <a:avLst/>
          </a:prstGeom>
        </p:spPr>
      </p:pic>
      <p:sp>
        <p:nvSpPr>
          <p:cNvPr id="3" name="Espace réservé du texte 2"/>
          <p:cNvSpPr>
            <a:spLocks noGrp="1"/>
          </p:cNvSpPr>
          <p:nvPr>
            <p:ph type="body" sz="quarter" idx="10"/>
          </p:nvPr>
        </p:nvSpPr>
        <p:spPr/>
        <p:txBody>
          <a:bodyPr/>
          <a:lstStyle/>
          <a:p>
            <a:r>
              <a:rPr lang="fr-FR" dirty="0"/>
              <a:t>Résultats de température et de flux</a:t>
            </a:r>
          </a:p>
          <a:p>
            <a:pPr lvl="1"/>
            <a:r>
              <a:rPr lang="fr-FR" dirty="0"/>
              <a:t>Fluxmètre + 2 </a:t>
            </a:r>
            <a:r>
              <a:rPr lang="fr-FR" dirty="0" err="1"/>
              <a:t>PTs</a:t>
            </a:r>
            <a:r>
              <a:rPr lang="fr-FR" dirty="0"/>
              <a:t> à 3 m de la façade</a:t>
            </a:r>
          </a:p>
        </p:txBody>
      </p:sp>
      <p:sp>
        <p:nvSpPr>
          <p:cNvPr id="6" name="Rectangle 5"/>
          <p:cNvSpPr/>
          <p:nvPr/>
        </p:nvSpPr>
        <p:spPr>
          <a:xfrm>
            <a:off x="7203543" y="1542660"/>
            <a:ext cx="1587782" cy="347099"/>
          </a:xfrm>
          <a:prstGeom prst="rect">
            <a:avLst/>
          </a:prstGeom>
          <a:noFill/>
          <a:ln w="38100">
            <a:solidFill>
              <a:srgbClr val="E751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DE9FCB17-0576-46DE-983B-E609A69B289B}"/>
              </a:ext>
            </a:extLst>
          </p:cNvPr>
          <p:cNvSpPr>
            <a:spLocks noGrp="1"/>
          </p:cNvSpPr>
          <p:nvPr>
            <p:ph type="title"/>
          </p:nvPr>
        </p:nvSpPr>
        <p:spPr/>
        <p:txBody>
          <a:bodyPr/>
          <a:lstStyle/>
          <a:p>
            <a:endParaRPr lang="fr-FR"/>
          </a:p>
        </p:txBody>
      </p:sp>
      <p:sp>
        <p:nvSpPr>
          <p:cNvPr id="15" name="Flèche droite 14"/>
          <p:cNvSpPr/>
          <p:nvPr/>
        </p:nvSpPr>
        <p:spPr>
          <a:xfrm rot="1913202">
            <a:off x="4733738" y="3578226"/>
            <a:ext cx="643467" cy="271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647267" y="3437467"/>
            <a:ext cx="2556933" cy="369332"/>
          </a:xfrm>
          <a:prstGeom prst="rect">
            <a:avLst/>
          </a:prstGeom>
          <a:noFill/>
        </p:spPr>
        <p:txBody>
          <a:bodyPr wrap="square" rtlCol="0">
            <a:spAutoFit/>
          </a:bodyPr>
          <a:lstStyle/>
          <a:p>
            <a:r>
              <a:rPr lang="fr-FR" dirty="0"/>
              <a:t>Transposition Pt </a:t>
            </a:r>
            <a:r>
              <a:rPr lang="fr-FR" dirty="0">
                <a:sym typeface="Wingdings" panose="05000000000000000000" pitchFamily="2" charset="2"/>
              </a:rPr>
              <a:t> flux</a:t>
            </a:r>
            <a:endParaRPr lang="fr-FR" dirty="0"/>
          </a:p>
        </p:txBody>
      </p:sp>
      <p:pic>
        <p:nvPicPr>
          <p:cNvPr id="17" name="Image 16"/>
          <p:cNvPicPr>
            <a:picLocks noChangeAspect="1"/>
          </p:cNvPicPr>
          <p:nvPr/>
        </p:nvPicPr>
        <p:blipFill>
          <a:blip r:embed="rId3"/>
          <a:stretch>
            <a:fillRect/>
          </a:stretch>
        </p:blipFill>
        <p:spPr>
          <a:xfrm>
            <a:off x="12384" y="2435080"/>
            <a:ext cx="4572396" cy="2743438"/>
          </a:xfrm>
          <a:prstGeom prst="rect">
            <a:avLst/>
          </a:prstGeom>
        </p:spPr>
      </p:pic>
      <p:pic>
        <p:nvPicPr>
          <p:cNvPr id="18" name="Image 17"/>
          <p:cNvPicPr>
            <a:picLocks noChangeAspect="1"/>
          </p:cNvPicPr>
          <p:nvPr/>
        </p:nvPicPr>
        <p:blipFill>
          <a:blip r:embed="rId4"/>
          <a:stretch>
            <a:fillRect/>
          </a:stretch>
        </p:blipFill>
        <p:spPr>
          <a:xfrm>
            <a:off x="4571604" y="4030663"/>
            <a:ext cx="4572396" cy="2743438"/>
          </a:xfrm>
          <a:prstGeom prst="rect">
            <a:avLst/>
          </a:prstGeom>
        </p:spPr>
      </p:pic>
    </p:spTree>
    <p:extLst>
      <p:ext uri="{BB962C8B-B14F-4D97-AF65-F5344CB8AC3E}">
        <p14:creationId xmlns:p14="http://schemas.microsoft.com/office/powerpoint/2010/main" val="3774310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8B592156-D93E-1D3E-EC45-0B3B9F4E9C60}"/>
              </a:ext>
            </a:extLst>
          </p:cNvPr>
          <p:cNvPicPr>
            <a:picLocks noGrp="1" noChangeAspect="1"/>
          </p:cNvPicPr>
          <p:nvPr>
            <p:ph idx="4294967295"/>
          </p:nvPr>
        </p:nvPicPr>
        <p:blipFill>
          <a:blip r:embed="rId2"/>
          <a:stretch>
            <a:fillRect/>
          </a:stretch>
        </p:blipFill>
        <p:spPr>
          <a:xfrm>
            <a:off x="0" y="2092325"/>
            <a:ext cx="2689225" cy="1406525"/>
          </a:xfrm>
          <a:prstGeom prst="rect">
            <a:avLst/>
          </a:prstGeom>
        </p:spPr>
      </p:pic>
      <p:sp>
        <p:nvSpPr>
          <p:cNvPr id="9" name="灯片编号占位符 8">
            <a:extLst>
              <a:ext uri="{FF2B5EF4-FFF2-40B4-BE49-F238E27FC236}">
                <a16:creationId xmlns:a16="http://schemas.microsoft.com/office/drawing/2014/main" id="{D13CD65A-9CD9-ACE8-1CC3-62D70FF2F626}"/>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19</a:t>
            </a:fld>
            <a:endParaRPr lang="en-GB"/>
          </a:p>
        </p:txBody>
      </p:sp>
      <p:graphicFrame>
        <p:nvGraphicFramePr>
          <p:cNvPr id="5" name="表格 4">
            <a:extLst>
              <a:ext uri="{FF2B5EF4-FFF2-40B4-BE49-F238E27FC236}">
                <a16:creationId xmlns:a16="http://schemas.microsoft.com/office/drawing/2014/main" id="{BCED274B-E630-A0B7-695E-0468F44A4D35}"/>
              </a:ext>
            </a:extLst>
          </p:cNvPr>
          <p:cNvGraphicFramePr>
            <a:graphicFrameLocks noGrp="1"/>
          </p:cNvGraphicFramePr>
          <p:nvPr>
            <p:extLst>
              <p:ext uri="{D42A27DB-BD31-4B8C-83A1-F6EECF244321}">
                <p14:modId xmlns:p14="http://schemas.microsoft.com/office/powerpoint/2010/main" val="385060181"/>
              </p:ext>
            </p:extLst>
          </p:nvPr>
        </p:nvGraphicFramePr>
        <p:xfrm>
          <a:off x="294962" y="3684627"/>
          <a:ext cx="3674017" cy="1788496"/>
        </p:xfrm>
        <a:graphic>
          <a:graphicData uri="http://schemas.openxmlformats.org/drawingml/2006/table">
            <a:tbl>
              <a:tblPr/>
              <a:tblGrid>
                <a:gridCol w="1462901">
                  <a:extLst>
                    <a:ext uri="{9D8B030D-6E8A-4147-A177-3AD203B41FA5}">
                      <a16:colId xmlns:a16="http://schemas.microsoft.com/office/drawing/2014/main" val="3245923388"/>
                    </a:ext>
                  </a:extLst>
                </a:gridCol>
                <a:gridCol w="2211116">
                  <a:extLst>
                    <a:ext uri="{9D8B030D-6E8A-4147-A177-3AD203B41FA5}">
                      <a16:colId xmlns:a16="http://schemas.microsoft.com/office/drawing/2014/main" val="2941563931"/>
                    </a:ext>
                  </a:extLst>
                </a:gridCol>
              </a:tblGrid>
              <a:tr h="223562">
                <a:tc>
                  <a:txBody>
                    <a:bodyPr/>
                    <a:lstStyle/>
                    <a:p>
                      <a:r>
                        <a:rPr lang="fr-FR" sz="1100" dirty="0">
                          <a:effectLst/>
                        </a:rPr>
                        <a:t>Caméra</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r>
                        <a:rPr lang="fr-FR" sz="1100">
                          <a:effectLst/>
                        </a:rPr>
                        <a:t>FLIR X6540sc</a:t>
                      </a:r>
                      <a:endParaRPr lang="fr-FR" sz="140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535778962"/>
                  </a:ext>
                </a:extLst>
              </a:tr>
              <a:tr h="223562">
                <a:tc>
                  <a:txBody>
                    <a:bodyPr/>
                    <a:lstStyle/>
                    <a:p>
                      <a:r>
                        <a:rPr lang="fr-FR" sz="1100" dirty="0">
                          <a:effectLst/>
                        </a:rPr>
                        <a:t>Image Format</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r>
                        <a:rPr lang="fr-FR" sz="1100" dirty="0">
                          <a:effectLst/>
                        </a:rPr>
                        <a:t>640*512</a:t>
                      </a:r>
                      <a:endParaRPr lang="fr-FR" sz="1400" dirty="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273070681"/>
                  </a:ext>
                </a:extLst>
              </a:tr>
              <a:tr h="223562">
                <a:tc>
                  <a:txBody>
                    <a:bodyPr/>
                    <a:lstStyle/>
                    <a:p>
                      <a:r>
                        <a:rPr lang="fr-FR" sz="1100" dirty="0">
                          <a:effectLst/>
                        </a:rPr>
                        <a:t>Input Power</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r>
                        <a:rPr lang="fr-FR" sz="1100" dirty="0">
                          <a:effectLst/>
                        </a:rPr>
                        <a:t>24V</a:t>
                      </a:r>
                      <a:endParaRPr lang="fr-FR" sz="1400" dirty="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58829485"/>
                  </a:ext>
                </a:extLst>
              </a:tr>
              <a:tr h="223562">
                <a:tc>
                  <a:txBody>
                    <a:bodyPr/>
                    <a:lstStyle/>
                    <a:p>
                      <a:r>
                        <a:rPr lang="fr-FR" sz="1100" dirty="0" err="1">
                          <a:effectLst/>
                        </a:rPr>
                        <a:t>Housing</a:t>
                      </a:r>
                      <a:r>
                        <a:rPr lang="fr-FR" sz="1100" dirty="0">
                          <a:effectLst/>
                        </a:rPr>
                        <a:t> </a:t>
                      </a:r>
                      <a:r>
                        <a:rPr lang="fr-FR" sz="1100" dirty="0" err="1">
                          <a:effectLst/>
                        </a:rPr>
                        <a:t>Colling</a:t>
                      </a:r>
                      <a:r>
                        <a:rPr lang="fr-FR" sz="1100" dirty="0">
                          <a:effectLst/>
                        </a:rPr>
                        <a:t> system</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r>
                        <a:rPr lang="fr-FR" sz="1100" dirty="0" err="1">
                          <a:effectLst/>
                        </a:rPr>
                        <a:t>Forced</a:t>
                      </a:r>
                      <a:r>
                        <a:rPr lang="fr-FR" sz="1100" dirty="0">
                          <a:effectLst/>
                        </a:rPr>
                        <a:t> convection </a:t>
                      </a:r>
                      <a:r>
                        <a:rPr lang="fr-FR" sz="1100" dirty="0" err="1">
                          <a:effectLst/>
                        </a:rPr>
                        <a:t>external</a:t>
                      </a:r>
                      <a:r>
                        <a:rPr lang="fr-FR" sz="1100" dirty="0">
                          <a:effectLst/>
                        </a:rPr>
                        <a:t> cycle</a:t>
                      </a:r>
                      <a:endParaRPr lang="fr-FR" sz="1400" dirty="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325734743"/>
                  </a:ext>
                </a:extLst>
              </a:tr>
              <a:tr h="223562">
                <a:tc>
                  <a:txBody>
                    <a:bodyPr/>
                    <a:lstStyle/>
                    <a:p>
                      <a:r>
                        <a:rPr lang="fr-FR" sz="1100" dirty="0">
                          <a:effectLst/>
                        </a:rPr>
                        <a:t>Pitch </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r>
                        <a:rPr lang="el-GR" sz="1100" dirty="0">
                          <a:effectLst/>
                        </a:rPr>
                        <a:t>15μ</a:t>
                      </a:r>
                      <a:r>
                        <a:rPr lang="fr-FR" sz="1100" dirty="0">
                          <a:effectLst/>
                        </a:rPr>
                        <a:t>m</a:t>
                      </a:r>
                      <a:endParaRPr lang="fr-FR" sz="1400" dirty="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4088447986"/>
                  </a:ext>
                </a:extLst>
              </a:tr>
              <a:tr h="223562">
                <a:tc>
                  <a:txBody>
                    <a:bodyPr/>
                    <a:lstStyle/>
                    <a:p>
                      <a:r>
                        <a:rPr lang="fr-FR" sz="1100" dirty="0">
                          <a:effectLst/>
                        </a:rPr>
                        <a:t>Band</a:t>
                      </a:r>
                      <a:endParaRPr lang="fr-FR" sz="1400" dirty="0">
                        <a:effectLst/>
                      </a:endParaRPr>
                    </a:p>
                  </a:txBody>
                  <a:tcPr marL="21431" marR="21431" marT="21431" marB="21431" anchor="ctr">
                    <a:lnL>
                      <a:noFill/>
                    </a:lnL>
                    <a:lnR>
                      <a:noFill/>
                    </a:lnR>
                    <a:lnT>
                      <a:noFill/>
                    </a:lnT>
                    <a:lnB>
                      <a:noFill/>
                    </a:lnB>
                    <a:solidFill>
                      <a:srgbClr val="FCFDFE"/>
                    </a:solidFill>
                  </a:tcPr>
                </a:tc>
                <a:tc>
                  <a:txBody>
                    <a:bodyPr/>
                    <a:lstStyle/>
                    <a:p>
                      <a:pPr marL="0" algn="l" defTabSz="914400" rtl="0" eaLnBrk="1" latinLnBrk="0" hangingPunct="1"/>
                      <a:r>
                        <a:rPr lang="el-GR" sz="1100" kern="1200" dirty="0">
                          <a:solidFill>
                            <a:schemeClr val="tx1"/>
                          </a:solidFill>
                          <a:effectLst/>
                          <a:latin typeface="+mn-lt"/>
                          <a:ea typeface="+mn-ea"/>
                          <a:cs typeface="+mn-cs"/>
                        </a:rPr>
                        <a:t>1.5-5.1μ</a:t>
                      </a:r>
                      <a:r>
                        <a:rPr lang="fr-FR" sz="1100" kern="1200" dirty="0">
                          <a:solidFill>
                            <a:schemeClr val="tx1"/>
                          </a:solidFill>
                          <a:effectLst/>
                          <a:latin typeface="+mn-lt"/>
                          <a:ea typeface="+mn-ea"/>
                          <a:cs typeface="+mn-cs"/>
                        </a:rPr>
                        <a:t>m</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983277118"/>
                  </a:ext>
                </a:extLst>
              </a:tr>
              <a:tr h="223562">
                <a:tc>
                  <a:txBody>
                    <a:bodyPr/>
                    <a:lstStyle/>
                    <a:p>
                      <a:r>
                        <a:rPr lang="fr-FR" sz="1100" dirty="0">
                          <a:effectLst/>
                        </a:rPr>
                        <a:t>Focal </a:t>
                      </a:r>
                      <a:r>
                        <a:rPr lang="fr-FR" sz="1100" dirty="0" err="1">
                          <a:effectLst/>
                        </a:rPr>
                        <a:t>Lense</a:t>
                      </a:r>
                      <a:endParaRPr lang="fr-FR" sz="1100" dirty="0">
                        <a:effectLst/>
                      </a:endParaRPr>
                    </a:p>
                  </a:txBody>
                  <a:tcPr marL="21431" marR="21431" marT="21431" marB="21431" anchor="ctr">
                    <a:lnL>
                      <a:noFill/>
                    </a:lnL>
                    <a:lnR>
                      <a:noFill/>
                    </a:lnR>
                    <a:lnT>
                      <a:noFill/>
                    </a:lnT>
                    <a:lnB>
                      <a:noFill/>
                    </a:lnB>
                    <a:solidFill>
                      <a:srgbClr val="FCFDFE"/>
                    </a:solidFill>
                  </a:tcPr>
                </a:tc>
                <a:tc>
                  <a:txBody>
                    <a:bodyPr/>
                    <a:lstStyle/>
                    <a:p>
                      <a:pPr marL="0" algn="l" defTabSz="914400" rtl="0" eaLnBrk="1" latinLnBrk="0" hangingPunct="1"/>
                      <a:r>
                        <a:rPr lang="fr-FR" sz="1100" kern="1200" dirty="0">
                          <a:solidFill>
                            <a:schemeClr val="tx1"/>
                          </a:solidFill>
                          <a:effectLst/>
                          <a:latin typeface="+mn-lt"/>
                          <a:ea typeface="+mn-ea"/>
                          <a:cs typeface="+mn-cs"/>
                        </a:rPr>
                        <a:t>25mm</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525482967"/>
                  </a:ext>
                </a:extLst>
              </a:tr>
              <a:tr h="223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mn-cs"/>
                        </a:rPr>
                        <a:t>F</a:t>
                      </a:r>
                      <a:r>
                        <a:rPr lang="en-US" altLang="zh-CN" sz="1100" kern="1200" dirty="0" err="1">
                          <a:solidFill>
                            <a:schemeClr val="tx1"/>
                          </a:solidFill>
                          <a:effectLst/>
                          <a:latin typeface="+mn-lt"/>
                          <a:ea typeface="+mn-ea"/>
                          <a:cs typeface="+mn-cs"/>
                        </a:rPr>
                        <a:t>iltre</a:t>
                      </a:r>
                      <a:endParaRPr lang="fr-FR" altLang="zh-CN" sz="1100" kern="1200" dirty="0">
                        <a:solidFill>
                          <a:schemeClr val="tx1"/>
                        </a:solidFill>
                        <a:effectLst/>
                        <a:latin typeface="+mn-lt"/>
                        <a:ea typeface="+mn-ea"/>
                        <a:cs typeface="+mn-cs"/>
                      </a:endParaRPr>
                    </a:p>
                  </a:txBody>
                  <a:tcPr marL="21431" marR="21431" marT="21431" marB="21431" anchor="ctr">
                    <a:lnL>
                      <a:noFill/>
                    </a:lnL>
                    <a:lnR>
                      <a:noFill/>
                    </a:lnR>
                    <a:lnT>
                      <a:noFill/>
                    </a:lnT>
                    <a:lnB>
                      <a:noFill/>
                    </a:lnB>
                    <a:solidFill>
                      <a:srgbClr val="FCFD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mn-cs"/>
                        </a:rPr>
                        <a:t>NA-3970-60 % </a:t>
                      </a:r>
                      <a:r>
                        <a:rPr lang="fr-FR" altLang="zh-CN" sz="1100" kern="1200" dirty="0" err="1">
                          <a:solidFill>
                            <a:schemeClr val="tx1"/>
                          </a:solidFill>
                          <a:effectLst/>
                          <a:latin typeface="+mn-lt"/>
                          <a:ea typeface="+mn-ea"/>
                          <a:cs typeface="+mn-cs"/>
                        </a:rPr>
                        <a:t>Narow</a:t>
                      </a:r>
                      <a:r>
                        <a:rPr lang="fr-FR" altLang="zh-CN" sz="1100" kern="1200" dirty="0">
                          <a:solidFill>
                            <a:schemeClr val="tx1"/>
                          </a:solidFill>
                          <a:effectLst/>
                          <a:latin typeface="+mn-lt"/>
                          <a:ea typeface="+mn-ea"/>
                          <a:cs typeface="+mn-cs"/>
                        </a:rPr>
                        <a:t> band-3.9</a:t>
                      </a:r>
                      <a:r>
                        <a:rPr lang="fr-FR" altLang="zh-CN" sz="1100" kern="1200" dirty="0">
                          <a:solidFill>
                            <a:schemeClr val="tx1"/>
                          </a:solidFill>
                          <a:effectLst/>
                          <a:latin typeface="Symbol" panose="05050102010706020507" pitchFamily="18" charset="2"/>
                          <a:ea typeface="+mn-ea"/>
                          <a:cs typeface="+mn-cs"/>
                        </a:rPr>
                        <a:t>m</a:t>
                      </a:r>
                      <a:r>
                        <a:rPr lang="fr-FR" altLang="zh-CN" sz="1100" kern="1200" dirty="0">
                          <a:solidFill>
                            <a:schemeClr val="tx1"/>
                          </a:solidFill>
                          <a:effectLst/>
                          <a:latin typeface="+mn-lt"/>
                          <a:ea typeface="+mn-ea"/>
                          <a:cs typeface="+mn-cs"/>
                        </a:rPr>
                        <a:t>m</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352554535"/>
                  </a:ext>
                </a:extLst>
              </a:tr>
            </a:tbl>
          </a:graphicData>
        </a:graphic>
      </p:graphicFrame>
      <p:pic>
        <p:nvPicPr>
          <p:cNvPr id="7" name="图片 6" descr="人站在建筑前的自行车&#10;&#10;中度可信度描述已自动生成">
            <a:extLst>
              <a:ext uri="{FF2B5EF4-FFF2-40B4-BE49-F238E27FC236}">
                <a16:creationId xmlns:a16="http://schemas.microsoft.com/office/drawing/2014/main" id="{DF2A5835-9DEA-6802-38AC-7905AC3E5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598" y="1829039"/>
            <a:ext cx="2957513" cy="2218134"/>
          </a:xfrm>
          <a:prstGeom prst="rect">
            <a:avLst/>
          </a:prstGeom>
        </p:spPr>
      </p:pic>
      <p:graphicFrame>
        <p:nvGraphicFramePr>
          <p:cNvPr id="8" name="表格 7">
            <a:extLst>
              <a:ext uri="{FF2B5EF4-FFF2-40B4-BE49-F238E27FC236}">
                <a16:creationId xmlns:a16="http://schemas.microsoft.com/office/drawing/2014/main" id="{DF46F4A1-1783-C938-23CE-11284CA319FF}"/>
              </a:ext>
            </a:extLst>
          </p:cNvPr>
          <p:cNvGraphicFramePr>
            <a:graphicFrameLocks noGrp="1"/>
          </p:cNvGraphicFramePr>
          <p:nvPr>
            <p:extLst>
              <p:ext uri="{D42A27DB-BD31-4B8C-83A1-F6EECF244321}">
                <p14:modId xmlns:p14="http://schemas.microsoft.com/office/powerpoint/2010/main" val="2057748522"/>
              </p:ext>
            </p:extLst>
          </p:nvPr>
        </p:nvGraphicFramePr>
        <p:xfrm>
          <a:off x="4424768" y="4308872"/>
          <a:ext cx="3445287" cy="631506"/>
        </p:xfrm>
        <a:graphic>
          <a:graphicData uri="http://schemas.openxmlformats.org/drawingml/2006/table">
            <a:tbl>
              <a:tblPr/>
              <a:tblGrid>
                <a:gridCol w="1940522">
                  <a:extLst>
                    <a:ext uri="{9D8B030D-6E8A-4147-A177-3AD203B41FA5}">
                      <a16:colId xmlns:a16="http://schemas.microsoft.com/office/drawing/2014/main" val="2305469726"/>
                    </a:ext>
                  </a:extLst>
                </a:gridCol>
                <a:gridCol w="1504765">
                  <a:extLst>
                    <a:ext uri="{9D8B030D-6E8A-4147-A177-3AD203B41FA5}">
                      <a16:colId xmlns:a16="http://schemas.microsoft.com/office/drawing/2014/main" val="1406453367"/>
                    </a:ext>
                  </a:extLst>
                </a:gridCol>
              </a:tblGrid>
              <a:tr h="202883">
                <a:tc>
                  <a:txBody>
                    <a:bodyPr/>
                    <a:lstStyle/>
                    <a:p>
                      <a:r>
                        <a:rPr lang="fr-FR" sz="1100" b="1" dirty="0">
                          <a:solidFill>
                            <a:srgbClr val="FF0000"/>
                          </a:solidFill>
                          <a:effectLst/>
                        </a:rPr>
                        <a:t>Emissivité</a:t>
                      </a:r>
                      <a:endParaRPr lang="fr-FR" sz="1400" b="1" dirty="0">
                        <a:solidFill>
                          <a:srgbClr val="FF0000"/>
                        </a:solidFill>
                        <a:effectLst/>
                      </a:endParaRPr>
                    </a:p>
                  </a:txBody>
                  <a:tcPr marL="21431" marR="21431" marT="21431" marB="21431" anchor="ctr">
                    <a:lnL>
                      <a:noFill/>
                    </a:lnL>
                    <a:lnR>
                      <a:noFill/>
                    </a:lnR>
                    <a:lnT>
                      <a:noFill/>
                    </a:lnT>
                    <a:lnB>
                      <a:noFill/>
                    </a:lnB>
                    <a:solidFill>
                      <a:srgbClr val="FCFDFE"/>
                    </a:solidFill>
                  </a:tcPr>
                </a:tc>
                <a:tc>
                  <a:txBody>
                    <a:bodyPr/>
                    <a:lstStyle/>
                    <a:p>
                      <a:r>
                        <a:rPr lang="fr-FR" sz="1100" b="1" dirty="0">
                          <a:solidFill>
                            <a:srgbClr val="FF0000"/>
                          </a:solidFill>
                          <a:effectLst/>
                        </a:rPr>
                        <a:t>1 A CONFIRMER</a:t>
                      </a:r>
                      <a:endParaRPr lang="fr-FR" sz="1400" b="1" dirty="0">
                        <a:solidFill>
                          <a:srgbClr val="FF0000"/>
                        </a:solidFill>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066581187"/>
                  </a:ext>
                </a:extLst>
              </a:tr>
              <a:tr h="202883">
                <a:tc>
                  <a:txBody>
                    <a:bodyPr/>
                    <a:lstStyle/>
                    <a:p>
                      <a:r>
                        <a:rPr lang="fr-FR" sz="1100" b="1" dirty="0">
                          <a:solidFill>
                            <a:srgbClr val="FF0000"/>
                          </a:solidFill>
                          <a:effectLst/>
                        </a:rPr>
                        <a:t>Distance (m)</a:t>
                      </a:r>
                      <a:endParaRPr lang="fr-FR" sz="1400" b="1" dirty="0">
                        <a:solidFill>
                          <a:srgbClr val="FF0000"/>
                        </a:solidFill>
                        <a:effectLst/>
                      </a:endParaRPr>
                    </a:p>
                  </a:txBody>
                  <a:tcPr marL="21431" marR="21431" marT="21431" marB="21431" anchor="ctr">
                    <a:lnL>
                      <a:noFill/>
                    </a:lnL>
                    <a:lnR>
                      <a:noFill/>
                    </a:lnR>
                    <a:lnT>
                      <a:noFill/>
                    </a:lnT>
                    <a:lnB>
                      <a:noFill/>
                    </a:lnB>
                    <a:solidFill>
                      <a:srgbClr val="FCFDFE"/>
                    </a:solidFill>
                  </a:tcPr>
                </a:tc>
                <a:tc>
                  <a:txBody>
                    <a:bodyPr/>
                    <a:lstStyle/>
                    <a:p>
                      <a:r>
                        <a:rPr lang="fr-FR" sz="1100" b="1" dirty="0">
                          <a:solidFill>
                            <a:srgbClr val="FF0000"/>
                          </a:solidFill>
                          <a:effectLst/>
                        </a:rPr>
                        <a:t>14m A CONFIRMER</a:t>
                      </a:r>
                      <a:endParaRPr lang="fr-FR" sz="1400" b="1" dirty="0">
                        <a:solidFill>
                          <a:srgbClr val="FF0000"/>
                        </a:solidFill>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999176611"/>
                  </a:ext>
                </a:extLst>
              </a:tr>
              <a:tr h="202883">
                <a:tc>
                  <a:txBody>
                    <a:bodyPr/>
                    <a:lstStyle/>
                    <a:p>
                      <a:pPr marL="0" algn="l" defTabSz="914400" rtl="0" eaLnBrk="1" latinLnBrk="0" hangingPunct="1"/>
                      <a:r>
                        <a:rPr lang="fr-FR" sz="1100" kern="1200" dirty="0" err="1">
                          <a:solidFill>
                            <a:schemeClr val="tx1"/>
                          </a:solidFill>
                          <a:effectLst/>
                          <a:latin typeface="+mn-lt"/>
                          <a:ea typeface="+mn-ea"/>
                          <a:cs typeface="+mn-cs"/>
                        </a:rPr>
                        <a:t>Reflected</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temperature</a:t>
                      </a:r>
                      <a:r>
                        <a:rPr lang="fr-FR" sz="1100" kern="1200" dirty="0">
                          <a:solidFill>
                            <a:schemeClr val="tx1"/>
                          </a:solidFill>
                          <a:effectLst/>
                          <a:latin typeface="+mn-lt"/>
                          <a:ea typeface="+mn-ea"/>
                          <a:cs typeface="+mn-cs"/>
                        </a:rPr>
                        <a:t> (°C)</a:t>
                      </a:r>
                    </a:p>
                  </a:txBody>
                  <a:tcPr marL="21431" marR="21431" marT="21431" marB="21431" anchor="ctr">
                    <a:lnL>
                      <a:noFill/>
                    </a:lnL>
                    <a:lnR>
                      <a:noFill/>
                    </a:lnR>
                    <a:lnT>
                      <a:noFill/>
                    </a:lnT>
                    <a:lnB>
                      <a:noFill/>
                    </a:lnB>
                    <a:solidFill>
                      <a:srgbClr val="FCFDFE"/>
                    </a:solidFill>
                  </a:tcPr>
                </a:tc>
                <a:tc>
                  <a:txBody>
                    <a:bodyPr/>
                    <a:lstStyle/>
                    <a:p>
                      <a:pPr marL="0" algn="l" defTabSz="914400" rtl="0" eaLnBrk="1" latinLnBrk="0" hangingPunct="1"/>
                      <a:r>
                        <a:rPr lang="fr-FR" sz="1100" kern="1200" dirty="0">
                          <a:solidFill>
                            <a:schemeClr val="tx1"/>
                          </a:solidFill>
                          <a:effectLst/>
                          <a:latin typeface="+mn-lt"/>
                          <a:ea typeface="+mn-ea"/>
                          <a:cs typeface="+mn-cs"/>
                        </a:rPr>
                        <a:t>20</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2860015246"/>
                  </a:ext>
                </a:extLst>
              </a:tr>
            </a:tbl>
          </a:graphicData>
        </a:graphic>
      </p:graphicFrame>
      <p:sp>
        <p:nvSpPr>
          <p:cNvPr id="3" name="Ellipse 2">
            <a:extLst>
              <a:ext uri="{FF2B5EF4-FFF2-40B4-BE49-F238E27FC236}">
                <a16:creationId xmlns:a16="http://schemas.microsoft.com/office/drawing/2014/main" id="{06A4E591-F985-5441-7D78-5644E8503C6E}"/>
              </a:ext>
            </a:extLst>
          </p:cNvPr>
          <p:cNvSpPr/>
          <p:nvPr/>
        </p:nvSpPr>
        <p:spPr>
          <a:xfrm>
            <a:off x="5220070" y="2714902"/>
            <a:ext cx="592585" cy="918839"/>
          </a:xfrm>
          <a:prstGeom prst="ellipse">
            <a:avLst/>
          </a:prstGeom>
          <a:noFill/>
          <a:ln w="28575">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Rectangle 10">
            <a:extLst>
              <a:ext uri="{FF2B5EF4-FFF2-40B4-BE49-F238E27FC236}">
                <a16:creationId xmlns:a16="http://schemas.microsoft.com/office/drawing/2014/main" id="{0B89A58C-C16A-4F01-AB64-493C22D2873C}"/>
              </a:ext>
            </a:extLst>
          </p:cNvPr>
          <p:cNvSpPr/>
          <p:nvPr/>
        </p:nvSpPr>
        <p:spPr>
          <a:xfrm>
            <a:off x="300133" y="1020363"/>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Instrumentation du test: Caméra Infra rouge (UMET, CORIA)</a:t>
            </a:r>
            <a:endParaRPr lang="fr-FR"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403225" y="5695774"/>
            <a:ext cx="4572000" cy="430887"/>
          </a:xfrm>
          <a:prstGeom prst="rect">
            <a:avLst/>
          </a:prstGeom>
        </p:spPr>
        <p:txBody>
          <a:bodyPr>
            <a:spAutoFit/>
          </a:bodyPr>
          <a:lstStyle/>
          <a:p>
            <a:r>
              <a:rPr lang="fr-FR" sz="1100" dirty="0">
                <a:solidFill>
                  <a:srgbClr val="FF0000"/>
                </a:solidFill>
                <a:ea typeface="Calibri" panose="020F0502020204030204" pitchFamily="34" charset="0"/>
                <a:cs typeface="Times New Roman" panose="02020603050405020304" pitchFamily="18" charset="0"/>
              </a:rPr>
              <a:t>Fréquence d’acquisition des images: 1Hz. A CONFIRMER</a:t>
            </a:r>
          </a:p>
          <a:p>
            <a:r>
              <a:rPr lang="fr-FR" sz="1100" dirty="0">
                <a:solidFill>
                  <a:srgbClr val="FF0000"/>
                </a:solidFill>
                <a:ea typeface="Calibri" panose="020F0502020204030204" pitchFamily="34" charset="0"/>
                <a:cs typeface="Times New Roman" panose="02020603050405020304" pitchFamily="18" charset="0"/>
              </a:rPr>
              <a:t>Gamme de Températures: 300°C - 930°C. A CONFIRMER</a:t>
            </a:r>
            <a:endParaRPr lang="fr-FR" sz="1100" dirty="0">
              <a:solidFill>
                <a:srgbClr val="FF0000"/>
              </a:solidFill>
            </a:endParaRPr>
          </a:p>
        </p:txBody>
      </p:sp>
    </p:spTree>
    <p:extLst>
      <p:ext uri="{BB962C8B-B14F-4D97-AF65-F5344CB8AC3E}">
        <p14:creationId xmlns:p14="http://schemas.microsoft.com/office/powerpoint/2010/main" val="60306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77180" y="962547"/>
            <a:ext cx="7488510" cy="3391339"/>
          </a:xfrm>
        </p:spPr>
        <p:txBody>
          <a:bodyPr>
            <a:normAutofit/>
          </a:bodyPr>
          <a:lstStyle/>
          <a:p>
            <a:r>
              <a:rPr lang="fr-FR" dirty="0"/>
              <a:t>3 cas de scénarios de feu de façades </a:t>
            </a:r>
            <a:r>
              <a:rPr lang="fr-FR" sz="1200" dirty="0"/>
              <a:t>(</a:t>
            </a:r>
            <a:r>
              <a:rPr lang="en-US" sz="1200" dirty="0" err="1"/>
              <a:t>Marija</a:t>
            </a:r>
            <a:r>
              <a:rPr lang="en-US" sz="1200" dirty="0"/>
              <a:t> </a:t>
            </a:r>
            <a:r>
              <a:rPr lang="en-US" sz="1200" dirty="0" err="1"/>
              <a:t>Jelčić</a:t>
            </a:r>
            <a:r>
              <a:rPr lang="en-US" sz="1200" dirty="0"/>
              <a:t> </a:t>
            </a:r>
            <a:r>
              <a:rPr lang="en-US" sz="1200" dirty="0" err="1"/>
              <a:t>Rukavina</a:t>
            </a:r>
            <a:r>
              <a:rPr lang="en-US" sz="1200" dirty="0"/>
              <a:t> et al, 2017)</a:t>
            </a:r>
            <a:endParaRPr lang="fr-FR" sz="1200"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r>
              <a:rPr lang="fr-FR" dirty="0"/>
              <a:t>Scénario Cas 2 : feu de compartiment avec sortie de flammes</a:t>
            </a:r>
          </a:p>
          <a:p>
            <a:pPr marL="914400" lvl="2" indent="0">
              <a:buNone/>
            </a:pPr>
            <a:endParaRPr lang="fr-FR" dirty="0"/>
          </a:p>
        </p:txBody>
      </p:sp>
      <p:grpSp>
        <p:nvGrpSpPr>
          <p:cNvPr id="6" name="Groupe 5"/>
          <p:cNvGrpSpPr/>
          <p:nvPr/>
        </p:nvGrpSpPr>
        <p:grpSpPr>
          <a:xfrm>
            <a:off x="1641401" y="1468461"/>
            <a:ext cx="5114665" cy="2316480"/>
            <a:chOff x="2499361" y="1889760"/>
            <a:chExt cx="5114665" cy="2316480"/>
          </a:xfrm>
        </p:grpSpPr>
        <p:pic>
          <p:nvPicPr>
            <p:cNvPr id="2" name="Image 1"/>
            <p:cNvPicPr>
              <a:picLocks noChangeAspect="1"/>
            </p:cNvPicPr>
            <p:nvPr/>
          </p:nvPicPr>
          <p:blipFill>
            <a:blip r:embed="rId2"/>
            <a:stretch>
              <a:fillRect/>
            </a:stretch>
          </p:blipFill>
          <p:spPr>
            <a:xfrm>
              <a:off x="2499361" y="2135731"/>
              <a:ext cx="5114665" cy="1898457"/>
            </a:xfrm>
            <a:prstGeom prst="rect">
              <a:avLst/>
            </a:prstGeom>
          </p:spPr>
        </p:pic>
        <p:sp>
          <p:nvSpPr>
            <p:cNvPr id="4" name="Rectangle à coins arrondis 3"/>
            <p:cNvSpPr/>
            <p:nvPr/>
          </p:nvSpPr>
          <p:spPr>
            <a:xfrm>
              <a:off x="4084319" y="1889760"/>
              <a:ext cx="1942011" cy="2316480"/>
            </a:xfrm>
            <a:prstGeom prst="roundRect">
              <a:avLst/>
            </a:prstGeom>
            <a:noFill/>
            <a:ln w="57150">
              <a:solidFill>
                <a:srgbClr val="FF66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Titre 7">
            <a:extLst>
              <a:ext uri="{FF2B5EF4-FFF2-40B4-BE49-F238E27FC236}">
                <a16:creationId xmlns:a16="http://schemas.microsoft.com/office/drawing/2014/main" id="{28AEA427-0785-4475-99CC-C09FB6E88641}"/>
              </a:ext>
            </a:extLst>
          </p:cNvPr>
          <p:cNvSpPr>
            <a:spLocks noGrp="1"/>
          </p:cNvSpPr>
          <p:nvPr>
            <p:ph type="title"/>
          </p:nvPr>
        </p:nvSpPr>
        <p:spPr/>
        <p:txBody>
          <a:bodyPr/>
          <a:lstStyle/>
          <a:p>
            <a:endParaRPr lang="fr-FR"/>
          </a:p>
        </p:txBody>
      </p:sp>
      <p:sp>
        <p:nvSpPr>
          <p:cNvPr id="9" name="Rectangle 8">
            <a:extLst>
              <a:ext uri="{FF2B5EF4-FFF2-40B4-BE49-F238E27FC236}">
                <a16:creationId xmlns:a16="http://schemas.microsoft.com/office/drawing/2014/main" id="{D5F5A36B-2242-4844-817E-C03311796BE1}"/>
              </a:ext>
            </a:extLst>
          </p:cNvPr>
          <p:cNvSpPr/>
          <p:nvPr/>
        </p:nvSpPr>
        <p:spPr>
          <a:xfrm>
            <a:off x="352695" y="5926214"/>
            <a:ext cx="9080063" cy="830997"/>
          </a:xfrm>
          <a:prstGeom prst="rect">
            <a:avLst/>
          </a:prstGeom>
        </p:spPr>
        <p:txBody>
          <a:bodyPr wrap="square">
            <a:spAutoFit/>
          </a:bodyPr>
          <a:lstStyle/>
          <a:p>
            <a:r>
              <a:rPr lang="en-US" sz="1200" i="1" dirty="0" err="1"/>
              <a:t>Marija</a:t>
            </a:r>
            <a:r>
              <a:rPr lang="en-US" sz="1200" i="1" dirty="0"/>
              <a:t> </a:t>
            </a:r>
            <a:r>
              <a:rPr lang="en-US" sz="1200" i="1" dirty="0" err="1"/>
              <a:t>Jelčić</a:t>
            </a:r>
            <a:r>
              <a:rPr lang="en-US" sz="1200" i="1" dirty="0"/>
              <a:t> </a:t>
            </a:r>
            <a:r>
              <a:rPr lang="en-US" sz="1200" i="1" dirty="0" err="1"/>
              <a:t>Rukavina</a:t>
            </a:r>
            <a:r>
              <a:rPr lang="en-US" sz="1200" i="1" dirty="0"/>
              <a:t>, Milan </a:t>
            </a:r>
            <a:r>
              <a:rPr lang="en-US" sz="1200" i="1" dirty="0" err="1"/>
              <a:t>Carević</a:t>
            </a:r>
            <a:r>
              <a:rPr lang="en-US" sz="1200" i="1" dirty="0"/>
              <a:t>, Ivana </a:t>
            </a:r>
            <a:r>
              <a:rPr lang="en-US" sz="1200" i="1" dirty="0" err="1"/>
              <a:t>Banjad</a:t>
            </a:r>
            <a:r>
              <a:rPr lang="en-US" sz="1200" i="1" dirty="0"/>
              <a:t> </a:t>
            </a:r>
            <a:r>
              <a:rPr lang="en-US" sz="1200" i="1" dirty="0" err="1"/>
              <a:t>Pečur</a:t>
            </a:r>
            <a:endParaRPr lang="en-US" sz="1200" i="1" dirty="0"/>
          </a:p>
          <a:p>
            <a:r>
              <a:rPr lang="en-US" sz="1200" i="1" dirty="0"/>
              <a:t>FIRE PROTECTION OF FAÇADES, The Guidelines for Designers, Architects, Engineers </a:t>
            </a:r>
          </a:p>
          <a:p>
            <a:r>
              <a:rPr lang="en-US" sz="1200" i="1" dirty="0"/>
              <a:t>and Fire Experts, 2017, University of Zagreb, Faculty of Civil Engineering</a:t>
            </a:r>
          </a:p>
          <a:p>
            <a:r>
              <a:rPr lang="en-US" sz="1200" i="1" dirty="0"/>
              <a:t>Zagreb, Croatia ISBN: 978-953-8168-14-7</a:t>
            </a:r>
          </a:p>
        </p:txBody>
      </p:sp>
      <p:sp>
        <p:nvSpPr>
          <p:cNvPr id="5" name="Rectangle 4">
            <a:extLst>
              <a:ext uri="{FF2B5EF4-FFF2-40B4-BE49-F238E27FC236}">
                <a16:creationId xmlns:a16="http://schemas.microsoft.com/office/drawing/2014/main" id="{4EF050D6-4237-4DE0-87F6-03FAA87585B5}"/>
              </a:ext>
            </a:extLst>
          </p:cNvPr>
          <p:cNvSpPr/>
          <p:nvPr/>
        </p:nvSpPr>
        <p:spPr>
          <a:xfrm>
            <a:off x="372644" y="4364774"/>
            <a:ext cx="8398712" cy="1138773"/>
          </a:xfrm>
          <a:prstGeom prst="rect">
            <a:avLst/>
          </a:prstGeom>
        </p:spPr>
        <p:txBody>
          <a:bodyPr wrap="square">
            <a:spAutoFit/>
          </a:bodyPr>
          <a:lstStyle/>
          <a:p>
            <a:r>
              <a:rPr lang="fr-FR" dirty="0">
                <a:solidFill>
                  <a:srgbClr val="FF0000"/>
                </a:solidFill>
              </a:rPr>
              <a:t>Reproduit par le test Français LEPIR2:</a:t>
            </a:r>
          </a:p>
          <a:p>
            <a:pPr lvl="1"/>
            <a:r>
              <a:rPr lang="fr-FR" sz="1000" i="1" dirty="0"/>
              <a:t>réalisé selon l’Arrêté du 10 septembre 1970 du Ministère de l’Intérieur et de son protocole d’application, entériné en CECMI le 11 juin 2013, relatif à la classification des façades par rapport au danger d’incendie. Ces essais ont pour but de vérifier la non-propagation par la façade d’incendie se déclarant à un étage N à l’étage N+2. Ils sont réalisés sur des moyens d’essais dédiés de dimensions 5 500 x 7 000 mm (l x h) simulant un bâtiment RDC + deux niveaux, les deux étages inférieurs étant équipés de fenêtres.</a:t>
            </a:r>
          </a:p>
          <a:p>
            <a:pPr lvl="1"/>
            <a:r>
              <a:rPr lang="fr-FR" sz="1000" i="1" dirty="0"/>
              <a:t>La sollicitation thermique est réalisée au moyen de buchers de masse totale 600 kg.</a:t>
            </a:r>
          </a:p>
        </p:txBody>
      </p:sp>
    </p:spTree>
    <p:extLst>
      <p:ext uri="{BB962C8B-B14F-4D97-AF65-F5344CB8AC3E}">
        <p14:creationId xmlns:p14="http://schemas.microsoft.com/office/powerpoint/2010/main" val="322753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20</a:t>
            </a:fld>
            <a:endParaRPr lang="en-GB"/>
          </a:p>
        </p:txBody>
      </p:sp>
      <p:grpSp>
        <p:nvGrpSpPr>
          <p:cNvPr id="8" name="Groupe 7">
            <a:extLst>
              <a:ext uri="{FF2B5EF4-FFF2-40B4-BE49-F238E27FC236}">
                <a16:creationId xmlns:a16="http://schemas.microsoft.com/office/drawing/2014/main" id="{44A1DC0F-0012-4C9E-A682-16A6DFE87E75}"/>
              </a:ext>
            </a:extLst>
          </p:cNvPr>
          <p:cNvGrpSpPr/>
          <p:nvPr/>
        </p:nvGrpSpPr>
        <p:grpSpPr>
          <a:xfrm>
            <a:off x="1143938" y="1741550"/>
            <a:ext cx="2596547" cy="3683843"/>
            <a:chOff x="3930681" y="1835666"/>
            <a:chExt cx="2596547" cy="3683843"/>
          </a:xfrm>
        </p:grpSpPr>
        <p:pic>
          <p:nvPicPr>
            <p:cNvPr id="10" name="Image 9">
              <a:extLst>
                <a:ext uri="{FF2B5EF4-FFF2-40B4-BE49-F238E27FC236}">
                  <a16:creationId xmlns:a16="http://schemas.microsoft.com/office/drawing/2014/main" id="{62DD661F-7E2A-1018-3754-AC217180CC7A}"/>
                </a:ext>
              </a:extLst>
            </p:cNvPr>
            <p:cNvPicPr>
              <a:picLocks noChangeAspect="1"/>
            </p:cNvPicPr>
            <p:nvPr/>
          </p:nvPicPr>
          <p:blipFill>
            <a:blip r:embed="rId2"/>
            <a:stretch>
              <a:fillRect/>
            </a:stretch>
          </p:blipFill>
          <p:spPr>
            <a:xfrm>
              <a:off x="3930681" y="1835666"/>
              <a:ext cx="2596547" cy="3096334"/>
            </a:xfrm>
            <a:prstGeom prst="rect">
              <a:avLst/>
            </a:prstGeom>
          </p:spPr>
        </p:pic>
        <p:cxnSp>
          <p:nvCxnSpPr>
            <p:cNvPr id="11" name="Connecteur droit avec flèche 10">
              <a:extLst>
                <a:ext uri="{FF2B5EF4-FFF2-40B4-BE49-F238E27FC236}">
                  <a16:creationId xmlns:a16="http://schemas.microsoft.com/office/drawing/2014/main" id="{F3F33AB0-1327-5885-3C6F-4B8C730E8F30}"/>
                </a:ext>
              </a:extLst>
            </p:cNvPr>
            <p:cNvCxnSpPr/>
            <p:nvPr/>
          </p:nvCxnSpPr>
          <p:spPr>
            <a:xfrm flipV="1">
              <a:off x="4334610" y="4737163"/>
              <a:ext cx="0" cy="376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A0537B2-9E09-A57B-4AA6-A78D057DA9F6}"/>
                </a:ext>
              </a:extLst>
            </p:cNvPr>
            <p:cNvCxnSpPr/>
            <p:nvPr/>
          </p:nvCxnSpPr>
          <p:spPr>
            <a:xfrm flipV="1">
              <a:off x="5827168" y="4743924"/>
              <a:ext cx="0" cy="376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FCA889DF-A453-833E-CFC5-B0771BE61CBB}"/>
                </a:ext>
              </a:extLst>
            </p:cNvPr>
            <p:cNvSpPr txBox="1"/>
            <p:nvPr/>
          </p:nvSpPr>
          <p:spPr>
            <a:xfrm>
              <a:off x="3930681" y="5238846"/>
              <a:ext cx="1174417" cy="276999"/>
            </a:xfrm>
            <a:prstGeom prst="rect">
              <a:avLst/>
            </a:prstGeom>
            <a:noFill/>
          </p:spPr>
          <p:txBody>
            <a:bodyPr wrap="square" rtlCol="0">
              <a:spAutoFit/>
            </a:bodyPr>
            <a:lstStyle/>
            <a:p>
              <a:pPr algn="ctr"/>
              <a:r>
                <a:rPr lang="fr-FR" sz="1200" dirty="0"/>
                <a:t>Lame 40 mm</a:t>
              </a:r>
            </a:p>
          </p:txBody>
        </p:sp>
        <p:sp>
          <p:nvSpPr>
            <p:cNvPr id="14" name="ZoneTexte 13">
              <a:extLst>
                <a:ext uri="{FF2B5EF4-FFF2-40B4-BE49-F238E27FC236}">
                  <a16:creationId xmlns:a16="http://schemas.microsoft.com/office/drawing/2014/main" id="{C7CD87A7-5A8F-429B-6B0A-D269BB20382D}"/>
                </a:ext>
              </a:extLst>
            </p:cNvPr>
            <p:cNvSpPr txBox="1"/>
            <p:nvPr/>
          </p:nvSpPr>
          <p:spPr>
            <a:xfrm>
              <a:off x="5105097" y="5242510"/>
              <a:ext cx="1278710" cy="276999"/>
            </a:xfrm>
            <a:prstGeom prst="rect">
              <a:avLst/>
            </a:prstGeom>
            <a:noFill/>
          </p:spPr>
          <p:txBody>
            <a:bodyPr wrap="square" rtlCol="0">
              <a:spAutoFit/>
            </a:bodyPr>
            <a:lstStyle/>
            <a:p>
              <a:pPr algn="ctr"/>
              <a:r>
                <a:rPr lang="fr-FR" sz="1200" dirty="0"/>
                <a:t>Lame 80 mm</a:t>
              </a:r>
            </a:p>
          </p:txBody>
        </p:sp>
        <p:sp>
          <p:nvSpPr>
            <p:cNvPr id="19" name="Rectangle 18">
              <a:extLst>
                <a:ext uri="{FF2B5EF4-FFF2-40B4-BE49-F238E27FC236}">
                  <a16:creationId xmlns:a16="http://schemas.microsoft.com/office/drawing/2014/main" id="{DBEC0E02-57B6-E718-9688-E4ADB8D41397}"/>
                </a:ext>
              </a:extLst>
            </p:cNvPr>
            <p:cNvSpPr/>
            <p:nvPr/>
          </p:nvSpPr>
          <p:spPr>
            <a:xfrm>
              <a:off x="4342647" y="2508781"/>
              <a:ext cx="1413719" cy="2037094"/>
            </a:xfrm>
            <a:prstGeom prst="rect">
              <a:avLst/>
            </a:prstGeom>
            <a:solidFill>
              <a:srgbClr val="FF0000">
                <a:alpha val="28000"/>
              </a:srgbClr>
            </a:solid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ZoneTexte 21">
              <a:extLst>
                <a:ext uri="{FF2B5EF4-FFF2-40B4-BE49-F238E27FC236}">
                  <a16:creationId xmlns:a16="http://schemas.microsoft.com/office/drawing/2014/main" id="{A3A9F78F-E3E5-469D-B540-5C2812BDB106}"/>
                </a:ext>
              </a:extLst>
            </p:cNvPr>
            <p:cNvSpPr txBox="1"/>
            <p:nvPr/>
          </p:nvSpPr>
          <p:spPr>
            <a:xfrm>
              <a:off x="4485897" y="3153000"/>
              <a:ext cx="1174417" cy="461665"/>
            </a:xfrm>
            <a:prstGeom prst="rect">
              <a:avLst/>
            </a:prstGeom>
            <a:noFill/>
          </p:spPr>
          <p:txBody>
            <a:bodyPr wrap="square" rtlCol="0">
              <a:spAutoFit/>
            </a:bodyPr>
            <a:lstStyle/>
            <a:p>
              <a:pPr algn="ctr"/>
              <a:r>
                <a:rPr lang="fr-FR" sz="1200" dirty="0"/>
                <a:t>Zone de visée de la caméra</a:t>
              </a:r>
            </a:p>
          </p:txBody>
        </p:sp>
      </p:grpSp>
      <p:sp>
        <p:nvSpPr>
          <p:cNvPr id="23" name="Rectangle 22">
            <a:extLst>
              <a:ext uri="{FF2B5EF4-FFF2-40B4-BE49-F238E27FC236}">
                <a16:creationId xmlns:a16="http://schemas.microsoft.com/office/drawing/2014/main" id="{96E7A4FF-478A-4AB5-86AC-A0090F133E70}"/>
              </a:ext>
            </a:extLst>
          </p:cNvPr>
          <p:cNvSpPr/>
          <p:nvPr/>
        </p:nvSpPr>
        <p:spPr>
          <a:xfrm>
            <a:off x="277180" y="1055642"/>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Instrumentation du test: Caméra Infra rouge (UMET, CORIA)</a:t>
            </a:r>
            <a:endParaRPr lang="fr-FR" dirty="0">
              <a:solidFill>
                <a:srgbClr val="FF0000"/>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64D65C9C-B33A-403A-861D-A79F44C22E99}"/>
              </a:ext>
            </a:extLst>
          </p:cNvPr>
          <p:cNvSpPr txBox="1"/>
          <p:nvPr/>
        </p:nvSpPr>
        <p:spPr>
          <a:xfrm>
            <a:off x="1535540" y="1508295"/>
            <a:ext cx="4592788" cy="369332"/>
          </a:xfrm>
          <a:prstGeom prst="rect">
            <a:avLst/>
          </a:prstGeom>
          <a:noFill/>
        </p:spPr>
        <p:txBody>
          <a:bodyPr wrap="square" rtlCol="0">
            <a:spAutoFit/>
          </a:bodyPr>
          <a:lstStyle/>
          <a:p>
            <a:pPr algn="ctr"/>
            <a:r>
              <a:rPr lang="fr-FR" i="1" dirty="0">
                <a:solidFill>
                  <a:srgbClr val="FF0000"/>
                </a:solidFill>
              </a:rPr>
              <a:t>Camera à 14m de la façade A CONFIRMER</a:t>
            </a:r>
          </a:p>
        </p:txBody>
      </p:sp>
      <p:sp>
        <p:nvSpPr>
          <p:cNvPr id="25" name="ZoneTexte 24">
            <a:extLst>
              <a:ext uri="{FF2B5EF4-FFF2-40B4-BE49-F238E27FC236}">
                <a16:creationId xmlns:a16="http://schemas.microsoft.com/office/drawing/2014/main" id="{EA1B1ED8-67D7-4407-A84F-3DB47FD1C2C7}"/>
              </a:ext>
            </a:extLst>
          </p:cNvPr>
          <p:cNvSpPr txBox="1"/>
          <p:nvPr/>
        </p:nvSpPr>
        <p:spPr>
          <a:xfrm>
            <a:off x="3923383" y="4840091"/>
            <a:ext cx="3156681" cy="276999"/>
          </a:xfrm>
          <a:prstGeom prst="rect">
            <a:avLst/>
          </a:prstGeom>
          <a:noFill/>
        </p:spPr>
        <p:txBody>
          <a:bodyPr wrap="square" rtlCol="0">
            <a:spAutoFit/>
          </a:bodyPr>
          <a:lstStyle/>
          <a:p>
            <a:r>
              <a:rPr lang="fr-FR" sz="1200" dirty="0"/>
              <a:t>Vidéo (format mp4) disponible sur le dépôt HAL</a:t>
            </a:r>
          </a:p>
        </p:txBody>
      </p:sp>
      <p:pic>
        <p:nvPicPr>
          <p:cNvPr id="2" name="Image 1"/>
          <p:cNvPicPr>
            <a:picLocks noChangeAspect="1"/>
          </p:cNvPicPr>
          <p:nvPr/>
        </p:nvPicPr>
        <p:blipFill>
          <a:blip r:embed="rId3"/>
          <a:stretch>
            <a:fillRect/>
          </a:stretch>
        </p:blipFill>
        <p:spPr>
          <a:xfrm rot="16200000">
            <a:off x="3603120" y="2539287"/>
            <a:ext cx="2245478" cy="1787850"/>
          </a:xfrm>
          <a:prstGeom prst="rect">
            <a:avLst/>
          </a:prstGeom>
        </p:spPr>
      </p:pic>
    </p:spTree>
    <p:extLst>
      <p:ext uri="{BB962C8B-B14F-4D97-AF65-F5344CB8AC3E}">
        <p14:creationId xmlns:p14="http://schemas.microsoft.com/office/powerpoint/2010/main" val="183494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21</a:t>
            </a:fld>
            <a:endParaRPr lang="en-GB"/>
          </a:p>
        </p:txBody>
      </p:sp>
      <p:pic>
        <p:nvPicPr>
          <p:cNvPr id="5" name="Image 4">
            <a:extLst>
              <a:ext uri="{FF2B5EF4-FFF2-40B4-BE49-F238E27FC236}">
                <a16:creationId xmlns:a16="http://schemas.microsoft.com/office/drawing/2014/main" id="{1304D0CD-17C7-48CD-9086-24F7DC86B6CE}"/>
              </a:ext>
            </a:extLst>
          </p:cNvPr>
          <p:cNvPicPr>
            <a:picLocks noChangeAspect="1"/>
          </p:cNvPicPr>
          <p:nvPr/>
        </p:nvPicPr>
        <p:blipFill>
          <a:blip r:embed="rId2"/>
          <a:stretch>
            <a:fillRect/>
          </a:stretch>
        </p:blipFill>
        <p:spPr>
          <a:xfrm>
            <a:off x="540470" y="2316892"/>
            <a:ext cx="1684937" cy="2118746"/>
          </a:xfrm>
          <a:prstGeom prst="rect">
            <a:avLst/>
          </a:prstGeom>
        </p:spPr>
      </p:pic>
      <p:sp>
        <p:nvSpPr>
          <p:cNvPr id="23" name="Rectangle 22">
            <a:extLst>
              <a:ext uri="{FF2B5EF4-FFF2-40B4-BE49-F238E27FC236}">
                <a16:creationId xmlns:a16="http://schemas.microsoft.com/office/drawing/2014/main" id="{96E7A4FF-478A-4AB5-86AC-A0090F133E70}"/>
              </a:ext>
            </a:extLst>
          </p:cNvPr>
          <p:cNvSpPr/>
          <p:nvPr/>
        </p:nvSpPr>
        <p:spPr>
          <a:xfrm>
            <a:off x="300133" y="1020363"/>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Caméra Infra rouge (UMET, CORIA)</a:t>
            </a:r>
            <a:endParaRPr lang="fr-FR" dirty="0">
              <a:solidFill>
                <a:srgbClr val="FF0000"/>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1469703C-6121-4509-9464-98AE02BC6494}"/>
              </a:ext>
            </a:extLst>
          </p:cNvPr>
          <p:cNvSpPr txBox="1"/>
          <p:nvPr/>
        </p:nvSpPr>
        <p:spPr>
          <a:xfrm>
            <a:off x="1765791" y="1425053"/>
            <a:ext cx="4892237" cy="369332"/>
          </a:xfrm>
          <a:prstGeom prst="rect">
            <a:avLst/>
          </a:prstGeom>
          <a:noFill/>
        </p:spPr>
        <p:txBody>
          <a:bodyPr wrap="none" rtlCol="0">
            <a:spAutoFit/>
          </a:bodyPr>
          <a:lstStyle/>
          <a:p>
            <a:r>
              <a:rPr lang="fr-FR" b="1" i="1" dirty="0">
                <a:solidFill>
                  <a:srgbClr val="FF0000"/>
                </a:solidFill>
              </a:rPr>
              <a:t>Analyse des mesures de températures Infrarouge</a:t>
            </a:r>
          </a:p>
        </p:txBody>
      </p:sp>
      <p:sp>
        <p:nvSpPr>
          <p:cNvPr id="16" name="ZoneTexte 15">
            <a:extLst>
              <a:ext uri="{FF2B5EF4-FFF2-40B4-BE49-F238E27FC236}">
                <a16:creationId xmlns:a16="http://schemas.microsoft.com/office/drawing/2014/main" id="{722B68A7-D332-4ED5-B2BF-915F7320C58B}"/>
              </a:ext>
            </a:extLst>
          </p:cNvPr>
          <p:cNvSpPr txBox="1"/>
          <p:nvPr/>
        </p:nvSpPr>
        <p:spPr>
          <a:xfrm flipH="1">
            <a:off x="2484206" y="1675124"/>
            <a:ext cx="4173822" cy="461665"/>
          </a:xfrm>
          <a:prstGeom prst="rect">
            <a:avLst/>
          </a:prstGeom>
          <a:noFill/>
        </p:spPr>
        <p:txBody>
          <a:bodyPr wrap="square" rtlCol="0">
            <a:spAutoFit/>
          </a:bodyPr>
          <a:lstStyle/>
          <a:p>
            <a:r>
              <a:rPr lang="fr-FR" dirty="0" err="1"/>
              <a:t>Tp</a:t>
            </a:r>
            <a:r>
              <a:rPr lang="fr-FR" dirty="0"/>
              <a:t>=fct(temps) pour le pixel </a:t>
            </a:r>
            <a:r>
              <a:rPr lang="fr-FR" sz="2400" dirty="0">
                <a:solidFill>
                  <a:srgbClr val="FF0000"/>
                </a:solidFill>
              </a:rPr>
              <a:t>*</a:t>
            </a:r>
            <a:r>
              <a:rPr lang="fr-FR" dirty="0">
                <a:solidFill>
                  <a:srgbClr val="FF0000"/>
                </a:solidFill>
              </a:rPr>
              <a:t> </a:t>
            </a:r>
            <a:r>
              <a:rPr lang="fr-FR" dirty="0"/>
              <a:t>coté gauche:</a:t>
            </a:r>
          </a:p>
        </p:txBody>
      </p:sp>
      <p:pic>
        <p:nvPicPr>
          <p:cNvPr id="17" name="Image 16">
            <a:extLst>
              <a:ext uri="{FF2B5EF4-FFF2-40B4-BE49-F238E27FC236}">
                <a16:creationId xmlns:a16="http://schemas.microsoft.com/office/drawing/2014/main" id="{82E94C33-8A05-4655-B2E5-6FE76AF0C00F}"/>
              </a:ext>
            </a:extLst>
          </p:cNvPr>
          <p:cNvPicPr>
            <a:picLocks noChangeAspect="1"/>
          </p:cNvPicPr>
          <p:nvPr/>
        </p:nvPicPr>
        <p:blipFill>
          <a:blip r:embed="rId3"/>
          <a:stretch>
            <a:fillRect/>
          </a:stretch>
        </p:blipFill>
        <p:spPr>
          <a:xfrm>
            <a:off x="2684103" y="2170179"/>
            <a:ext cx="4500875" cy="3226456"/>
          </a:xfrm>
          <a:prstGeom prst="rect">
            <a:avLst/>
          </a:prstGeom>
        </p:spPr>
      </p:pic>
      <p:sp>
        <p:nvSpPr>
          <p:cNvPr id="4" name="ZoneTexte 3">
            <a:extLst>
              <a:ext uri="{FF2B5EF4-FFF2-40B4-BE49-F238E27FC236}">
                <a16:creationId xmlns:a16="http://schemas.microsoft.com/office/drawing/2014/main" id="{8AD94EC9-9213-4BD8-B7EF-48546C9ACD1E}"/>
              </a:ext>
            </a:extLst>
          </p:cNvPr>
          <p:cNvSpPr txBox="1"/>
          <p:nvPr/>
        </p:nvSpPr>
        <p:spPr>
          <a:xfrm>
            <a:off x="827314" y="3198632"/>
            <a:ext cx="389850" cy="584775"/>
          </a:xfrm>
          <a:prstGeom prst="rect">
            <a:avLst/>
          </a:prstGeom>
          <a:noFill/>
        </p:spPr>
        <p:txBody>
          <a:bodyPr wrap="none" rtlCol="0">
            <a:spAutoFit/>
          </a:bodyPr>
          <a:lstStyle/>
          <a:p>
            <a:r>
              <a:rPr lang="fr-FR" sz="3200" dirty="0">
                <a:solidFill>
                  <a:srgbClr val="FF0000"/>
                </a:solidFill>
              </a:rPr>
              <a:t>*</a:t>
            </a:r>
          </a:p>
        </p:txBody>
      </p:sp>
      <p:sp>
        <p:nvSpPr>
          <p:cNvPr id="20" name="Ellipse 19">
            <a:extLst>
              <a:ext uri="{FF2B5EF4-FFF2-40B4-BE49-F238E27FC236}">
                <a16:creationId xmlns:a16="http://schemas.microsoft.com/office/drawing/2014/main" id="{4811BEDE-BB62-436F-99DA-DA5F14BC8A63}"/>
              </a:ext>
            </a:extLst>
          </p:cNvPr>
          <p:cNvSpPr/>
          <p:nvPr/>
        </p:nvSpPr>
        <p:spPr>
          <a:xfrm>
            <a:off x="3613795" y="3115510"/>
            <a:ext cx="641445" cy="573206"/>
          </a:xfrm>
          <a:prstGeom prst="ellipse">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2A2548FB-9286-4BF7-9FFD-1762056B63E7}"/>
              </a:ext>
            </a:extLst>
          </p:cNvPr>
          <p:cNvSpPr txBox="1"/>
          <p:nvPr/>
        </p:nvSpPr>
        <p:spPr>
          <a:xfrm flipH="1">
            <a:off x="3401515" y="2572909"/>
            <a:ext cx="1196227" cy="369332"/>
          </a:xfrm>
          <a:prstGeom prst="rect">
            <a:avLst/>
          </a:prstGeom>
          <a:noFill/>
        </p:spPr>
        <p:txBody>
          <a:bodyPr wrap="square" rtlCol="0">
            <a:spAutoFit/>
          </a:bodyPr>
          <a:lstStyle/>
          <a:p>
            <a:r>
              <a:rPr lang="fr-FR" dirty="0" err="1">
                <a:solidFill>
                  <a:srgbClr val="FF0000"/>
                </a:solidFill>
                <a:latin typeface="Symbol" panose="05050102010706020507" pitchFamily="18" charset="2"/>
              </a:rPr>
              <a:t>d</a:t>
            </a:r>
            <a:r>
              <a:rPr lang="fr-FR" dirty="0" err="1">
                <a:solidFill>
                  <a:srgbClr val="FF0000"/>
                </a:solidFill>
              </a:rPr>
              <a:t>t</a:t>
            </a:r>
            <a:r>
              <a:rPr lang="fr-FR" dirty="0">
                <a:solidFill>
                  <a:srgbClr val="FF0000"/>
                </a:solidFill>
              </a:rPr>
              <a:t>=10-20s</a:t>
            </a:r>
          </a:p>
        </p:txBody>
      </p:sp>
      <p:sp>
        <p:nvSpPr>
          <p:cNvPr id="25" name="Rectangle 24">
            <a:extLst>
              <a:ext uri="{FF2B5EF4-FFF2-40B4-BE49-F238E27FC236}">
                <a16:creationId xmlns:a16="http://schemas.microsoft.com/office/drawing/2014/main" id="{49E8EA5A-42FD-4C71-8D98-EF8896A34B82}"/>
              </a:ext>
            </a:extLst>
          </p:cNvPr>
          <p:cNvSpPr/>
          <p:nvPr/>
        </p:nvSpPr>
        <p:spPr>
          <a:xfrm>
            <a:off x="3693067" y="3960633"/>
            <a:ext cx="2964961" cy="738664"/>
          </a:xfrm>
          <a:prstGeom prst="rect">
            <a:avLst/>
          </a:prstGeom>
        </p:spPr>
        <p:txBody>
          <a:bodyPr wrap="square">
            <a:spAutoFit/>
          </a:bodyPr>
          <a:lstStyle/>
          <a:p>
            <a:r>
              <a:rPr lang="fr-FR" sz="1400" i="1" dirty="0"/>
              <a:t>====&gt; sur </a:t>
            </a:r>
            <a:r>
              <a:rPr lang="fr-FR" sz="1400" i="1" dirty="0" err="1">
                <a:latin typeface="Symbol" panose="05050102010706020507" pitchFamily="18" charset="2"/>
              </a:rPr>
              <a:t>d</a:t>
            </a:r>
            <a:r>
              <a:rPr lang="fr-FR" sz="1400" i="1" dirty="0" err="1"/>
              <a:t>t</a:t>
            </a:r>
            <a:r>
              <a:rPr lang="fr-FR" sz="1400" i="1" dirty="0"/>
              <a:t>=10-20s</a:t>
            </a:r>
          </a:p>
          <a:p>
            <a:r>
              <a:rPr lang="fr-FR" sz="1400" i="1" dirty="0"/>
              <a:t>variation rapide de la luminance</a:t>
            </a:r>
          </a:p>
          <a:p>
            <a:r>
              <a:rPr lang="fr-FR" sz="1400" i="1" dirty="0"/>
              <a:t>reçue  par la caméra IR</a:t>
            </a:r>
          </a:p>
        </p:txBody>
      </p:sp>
      <p:sp>
        <p:nvSpPr>
          <p:cNvPr id="26" name="Rectangle 25">
            <a:extLst>
              <a:ext uri="{FF2B5EF4-FFF2-40B4-BE49-F238E27FC236}">
                <a16:creationId xmlns:a16="http://schemas.microsoft.com/office/drawing/2014/main" id="{23EE898A-9FCB-4D5D-B89B-464864E9B569}"/>
              </a:ext>
            </a:extLst>
          </p:cNvPr>
          <p:cNvSpPr/>
          <p:nvPr/>
        </p:nvSpPr>
        <p:spPr>
          <a:xfrm>
            <a:off x="573767" y="5276145"/>
            <a:ext cx="8377518" cy="523220"/>
          </a:xfrm>
          <a:prstGeom prst="rect">
            <a:avLst/>
          </a:prstGeom>
        </p:spPr>
        <p:txBody>
          <a:bodyPr wrap="square">
            <a:spAutoFit/>
          </a:bodyPr>
          <a:lstStyle/>
          <a:p>
            <a:r>
              <a:rPr lang="fr-FR" sz="1400" dirty="0">
                <a:sym typeface="Wingdings" panose="05000000000000000000" pitchFamily="2" charset="2"/>
              </a:rPr>
              <a:t> </a:t>
            </a:r>
            <a:r>
              <a:rPr lang="fr-FR" sz="1400" dirty="0"/>
              <a:t>Hypothèse: ces variations rapides sont dues à la flamme et sa réflexion sur la paroi.</a:t>
            </a:r>
          </a:p>
          <a:p>
            <a:r>
              <a:rPr lang="fr-FR" sz="1400" dirty="0"/>
              <a:t>(à 3.9 </a:t>
            </a:r>
            <a:r>
              <a:rPr lang="fr-FR" sz="1400" dirty="0">
                <a:latin typeface="Symbol" panose="05050102010706020507" pitchFamily="18" charset="2"/>
              </a:rPr>
              <a:t>m</a:t>
            </a:r>
            <a:r>
              <a:rPr lang="fr-FR" sz="1400" dirty="0"/>
              <a:t>m, la luminance des suies n’est pas négligeable, vu l’épaisseur optique)</a:t>
            </a:r>
          </a:p>
        </p:txBody>
      </p:sp>
      <p:sp>
        <p:nvSpPr>
          <p:cNvPr id="27" name="Rectangle 26">
            <a:extLst>
              <a:ext uri="{FF2B5EF4-FFF2-40B4-BE49-F238E27FC236}">
                <a16:creationId xmlns:a16="http://schemas.microsoft.com/office/drawing/2014/main" id="{7059BA51-79EA-4968-AACC-553074411AF7}"/>
              </a:ext>
            </a:extLst>
          </p:cNvPr>
          <p:cNvSpPr/>
          <p:nvPr/>
        </p:nvSpPr>
        <p:spPr>
          <a:xfrm>
            <a:off x="537882" y="5791735"/>
            <a:ext cx="8606118" cy="307777"/>
          </a:xfrm>
          <a:prstGeom prst="rect">
            <a:avLst/>
          </a:prstGeom>
        </p:spPr>
        <p:txBody>
          <a:bodyPr wrap="square">
            <a:spAutoFit/>
          </a:bodyPr>
          <a:lstStyle/>
          <a:p>
            <a:r>
              <a:rPr lang="fr-FR" sz="1400" dirty="0">
                <a:sym typeface="Wingdings" panose="05000000000000000000" pitchFamily="2" charset="2"/>
              </a:rPr>
              <a:t> </a:t>
            </a:r>
            <a:r>
              <a:rPr lang="fr-FR" sz="1400" dirty="0"/>
              <a:t>La luminance de la paroi ne peut pas avoir des fréquences de variation aussi grandes.</a:t>
            </a:r>
          </a:p>
        </p:txBody>
      </p:sp>
      <p:sp>
        <p:nvSpPr>
          <p:cNvPr id="28" name="Rectangle 27">
            <a:extLst>
              <a:ext uri="{FF2B5EF4-FFF2-40B4-BE49-F238E27FC236}">
                <a16:creationId xmlns:a16="http://schemas.microsoft.com/office/drawing/2014/main" id="{CEF94746-23C1-41DF-BBA8-BC0F70F0C841}"/>
              </a:ext>
            </a:extLst>
          </p:cNvPr>
          <p:cNvSpPr/>
          <p:nvPr/>
        </p:nvSpPr>
        <p:spPr>
          <a:xfrm>
            <a:off x="537882" y="6139473"/>
            <a:ext cx="8031480" cy="738664"/>
          </a:xfrm>
          <a:prstGeom prst="rect">
            <a:avLst/>
          </a:prstGeom>
        </p:spPr>
        <p:txBody>
          <a:bodyPr wrap="square">
            <a:spAutoFit/>
          </a:bodyPr>
          <a:lstStyle/>
          <a:p>
            <a:r>
              <a:rPr lang="fr-FR" sz="1400" dirty="0">
                <a:sym typeface="Wingdings" panose="05000000000000000000" pitchFamily="2" charset="2"/>
              </a:rPr>
              <a:t> </a:t>
            </a:r>
            <a:r>
              <a:rPr lang="fr-FR" sz="1400" dirty="0"/>
              <a:t>filtrage: sur un intervalle de 10s, on ne conserve que la valeur minimum</a:t>
            </a:r>
          </a:p>
          <a:p>
            <a:r>
              <a:rPr lang="fr-FR" sz="1400" dirty="0"/>
              <a:t>	===&gt; </a:t>
            </a:r>
            <a:r>
              <a:rPr lang="fr-FR" sz="1400" dirty="0">
                <a:solidFill>
                  <a:srgbClr val="FF0000"/>
                </a:solidFill>
              </a:rPr>
              <a:t>points rouges</a:t>
            </a:r>
          </a:p>
          <a:p>
            <a:r>
              <a:rPr lang="fr-FR" sz="1400" i="1" dirty="0"/>
              <a:t>Traitement appliqué pour l’ensemble des résultats présentés ci-dessous</a:t>
            </a:r>
          </a:p>
        </p:txBody>
      </p:sp>
    </p:spTree>
    <p:extLst>
      <p:ext uri="{BB962C8B-B14F-4D97-AF65-F5344CB8AC3E}">
        <p14:creationId xmlns:p14="http://schemas.microsoft.com/office/powerpoint/2010/main" val="35375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1"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2_Profils-P6-P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67940" y="1145798"/>
            <a:ext cx="3356314" cy="2470502"/>
          </a:xfrm>
          <a:prstGeom prst="rect">
            <a:avLst/>
          </a:prstGeom>
        </p:spPr>
      </p:pic>
      <p:pic>
        <p:nvPicPr>
          <p:cNvPr id="13" name="2_Profils-P1-P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261296" y="1099064"/>
            <a:ext cx="3356314" cy="2517236"/>
          </a:xfrm>
          <a:prstGeom prst="rect">
            <a:avLst/>
          </a:prstGeom>
        </p:spPr>
      </p:pic>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22</a:t>
            </a:fld>
            <a:endParaRPr lang="en-GB"/>
          </a:p>
        </p:txBody>
      </p:sp>
      <p:sp>
        <p:nvSpPr>
          <p:cNvPr id="23" name="Rectangle 22">
            <a:extLst>
              <a:ext uri="{FF2B5EF4-FFF2-40B4-BE49-F238E27FC236}">
                <a16:creationId xmlns:a16="http://schemas.microsoft.com/office/drawing/2014/main" id="{96E7A4FF-478A-4AB5-86AC-A0090F133E70}"/>
              </a:ext>
            </a:extLst>
          </p:cNvPr>
          <p:cNvSpPr/>
          <p:nvPr/>
        </p:nvSpPr>
        <p:spPr>
          <a:xfrm>
            <a:off x="307937" y="665569"/>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Caméra Infra rouge (UMET, CORIA)</a:t>
            </a:r>
            <a:endParaRPr lang="fr-FR" dirty="0">
              <a:solidFill>
                <a:srgbClr val="FF0000"/>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0610D13B-50A0-4B6B-98E1-C728B962B44F}"/>
              </a:ext>
            </a:extLst>
          </p:cNvPr>
          <p:cNvSpPr txBox="1"/>
          <p:nvPr/>
        </p:nvSpPr>
        <p:spPr>
          <a:xfrm flipH="1">
            <a:off x="1211626" y="980747"/>
            <a:ext cx="7455209" cy="369332"/>
          </a:xfrm>
          <a:prstGeom prst="rect">
            <a:avLst/>
          </a:prstGeom>
          <a:noFill/>
        </p:spPr>
        <p:txBody>
          <a:bodyPr wrap="square" rtlCol="0">
            <a:spAutoFit/>
          </a:bodyPr>
          <a:lstStyle/>
          <a:p>
            <a:r>
              <a:rPr lang="fr-FR" b="1" i="1" dirty="0">
                <a:solidFill>
                  <a:srgbClr val="FF0000"/>
                </a:solidFill>
              </a:rPr>
              <a:t>profil des températures de paroi à 3 hauteurs  (pendant 16mn)</a:t>
            </a:r>
          </a:p>
        </p:txBody>
      </p:sp>
      <p:sp>
        <p:nvSpPr>
          <p:cNvPr id="2" name="ZoneTexte 1">
            <a:extLst>
              <a:ext uri="{FF2B5EF4-FFF2-40B4-BE49-F238E27FC236}">
                <a16:creationId xmlns:a16="http://schemas.microsoft.com/office/drawing/2014/main" id="{DE4E5C6C-8581-42AA-9662-4FC9B577B662}"/>
              </a:ext>
            </a:extLst>
          </p:cNvPr>
          <p:cNvSpPr txBox="1"/>
          <p:nvPr/>
        </p:nvSpPr>
        <p:spPr>
          <a:xfrm>
            <a:off x="2170211" y="3392596"/>
            <a:ext cx="3855799" cy="307777"/>
          </a:xfrm>
          <a:prstGeom prst="rect">
            <a:avLst/>
          </a:prstGeom>
          <a:noFill/>
        </p:spPr>
        <p:txBody>
          <a:bodyPr wrap="none" rtlCol="0">
            <a:spAutoFit/>
          </a:bodyPr>
          <a:lstStyle/>
          <a:p>
            <a:r>
              <a:rPr lang="fr-FR" sz="1400" dirty="0"/>
              <a:t>Time (s) / allumage;  x position (mm) /axe fenêtres</a:t>
            </a:r>
          </a:p>
        </p:txBody>
      </p:sp>
      <p:grpSp>
        <p:nvGrpSpPr>
          <p:cNvPr id="59" name="Groupe 58"/>
          <p:cNvGrpSpPr/>
          <p:nvPr/>
        </p:nvGrpSpPr>
        <p:grpSpPr>
          <a:xfrm>
            <a:off x="2252862" y="3680463"/>
            <a:ext cx="3602027" cy="3177537"/>
            <a:chOff x="203881" y="2579749"/>
            <a:chExt cx="3676650" cy="3390900"/>
          </a:xfrm>
        </p:grpSpPr>
        <p:grpSp>
          <p:nvGrpSpPr>
            <p:cNvPr id="26" name="Groupe 25"/>
            <p:cNvGrpSpPr/>
            <p:nvPr/>
          </p:nvGrpSpPr>
          <p:grpSpPr>
            <a:xfrm>
              <a:off x="203881" y="2579749"/>
              <a:ext cx="3676650" cy="3390900"/>
              <a:chOff x="344011" y="3305281"/>
              <a:chExt cx="3676650" cy="3390900"/>
            </a:xfrm>
          </p:grpSpPr>
          <p:grpSp>
            <p:nvGrpSpPr>
              <p:cNvPr id="25" name="Groupe 24"/>
              <p:cNvGrpSpPr/>
              <p:nvPr/>
            </p:nvGrpSpPr>
            <p:grpSpPr>
              <a:xfrm>
                <a:off x="344011" y="3305281"/>
                <a:ext cx="3676650" cy="3390900"/>
                <a:chOff x="3333168" y="1855380"/>
                <a:chExt cx="3676650" cy="3390900"/>
              </a:xfrm>
            </p:grpSpPr>
            <p:grpSp>
              <p:nvGrpSpPr>
                <p:cNvPr id="21" name="Groupe 20"/>
                <p:cNvGrpSpPr/>
                <p:nvPr/>
              </p:nvGrpSpPr>
              <p:grpSpPr>
                <a:xfrm>
                  <a:off x="3333168" y="1855380"/>
                  <a:ext cx="3676650" cy="3390900"/>
                  <a:chOff x="3333168" y="1855380"/>
                  <a:chExt cx="3676650" cy="3390900"/>
                </a:xfrm>
              </p:grpSpPr>
              <p:pic>
                <p:nvPicPr>
                  <p:cNvPr id="15" name="Image 14"/>
                  <p:cNvPicPr>
                    <a:picLocks noChangeAspect="1"/>
                  </p:cNvPicPr>
                  <p:nvPr/>
                </p:nvPicPr>
                <p:blipFill>
                  <a:blip r:embed="rId8"/>
                  <a:stretch>
                    <a:fillRect/>
                  </a:stretch>
                </p:blipFill>
                <p:spPr>
                  <a:xfrm>
                    <a:off x="3333168" y="1855380"/>
                    <a:ext cx="3676650" cy="3390900"/>
                  </a:xfrm>
                  <a:prstGeom prst="rect">
                    <a:avLst/>
                  </a:prstGeom>
                </p:spPr>
              </p:pic>
              <p:cxnSp>
                <p:nvCxnSpPr>
                  <p:cNvPr id="5" name="Connecteur droit avec flèche 4"/>
                  <p:cNvCxnSpPr/>
                  <p:nvPr/>
                </p:nvCxnSpPr>
                <p:spPr>
                  <a:xfrm flipH="1">
                    <a:off x="3461707" y="3284454"/>
                    <a:ext cx="962473" cy="1086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4516431" y="2367778"/>
                    <a:ext cx="18940" cy="2623401"/>
                  </a:xfrm>
                  <a:prstGeom prst="straightConnector1">
                    <a:avLst/>
                  </a:prstGeom>
                  <a:ln w="285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875126" y="3529564"/>
                    <a:ext cx="109810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875126" y="2904749"/>
                    <a:ext cx="109810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521939" y="4495857"/>
                    <a:ext cx="871201" cy="461665"/>
                  </a:xfrm>
                  <a:prstGeom prst="rect">
                    <a:avLst/>
                  </a:prstGeom>
                  <a:noFill/>
                </p:spPr>
                <p:txBody>
                  <a:bodyPr wrap="none" rtlCol="0">
                    <a:spAutoFit/>
                  </a:bodyPr>
                  <a:lstStyle/>
                  <a:p>
                    <a:r>
                      <a:rPr lang="fr-FR" sz="1200" dirty="0"/>
                      <a:t>5mn/</a:t>
                    </a:r>
                    <a:r>
                      <a:rPr lang="fr-FR" sz="1200" dirty="0" err="1"/>
                      <a:t>allum</a:t>
                    </a:r>
                    <a:endParaRPr lang="fr-FR" sz="1200" dirty="0"/>
                  </a:p>
                  <a:p>
                    <a:r>
                      <a:rPr lang="fr-FR" sz="1200" dirty="0"/>
                      <a:t>DSC_0559</a:t>
                    </a:r>
                  </a:p>
                </p:txBody>
              </p:sp>
            </p:grpSp>
            <p:cxnSp>
              <p:nvCxnSpPr>
                <p:cNvPr id="48" name="Connecteur droit 47"/>
                <p:cNvCxnSpPr/>
                <p:nvPr/>
              </p:nvCxnSpPr>
              <p:spPr>
                <a:xfrm>
                  <a:off x="5420402" y="3533102"/>
                  <a:ext cx="109810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5420402" y="2908287"/>
                  <a:ext cx="109810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a:xfrm>
                <a:off x="565481" y="4488292"/>
                <a:ext cx="753344" cy="276999"/>
              </a:xfrm>
              <a:prstGeom prst="rect">
                <a:avLst/>
              </a:prstGeom>
              <a:noFill/>
            </p:spPr>
            <p:txBody>
              <a:bodyPr wrap="square" rtlCol="0">
                <a:spAutoFit/>
              </a:bodyPr>
              <a:lstStyle/>
              <a:p>
                <a:r>
                  <a:rPr lang="fr-FR" sz="1100" b="1" dirty="0">
                    <a:solidFill>
                      <a:srgbClr val="FF0000"/>
                    </a:solidFill>
                  </a:rPr>
                  <a:t>1725mm</a:t>
                </a:r>
              </a:p>
            </p:txBody>
          </p:sp>
        </p:grpSp>
        <p:cxnSp>
          <p:nvCxnSpPr>
            <p:cNvPr id="50" name="Connecteur droit avec flèche 49"/>
            <p:cNvCxnSpPr/>
            <p:nvPr/>
          </p:nvCxnSpPr>
          <p:spPr>
            <a:xfrm flipV="1">
              <a:off x="2734595" y="3984273"/>
              <a:ext cx="1013135" cy="2455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2703905" y="3051788"/>
              <a:ext cx="18940" cy="2623401"/>
            </a:xfrm>
            <a:prstGeom prst="straightConnector1">
              <a:avLst/>
            </a:prstGeom>
            <a:ln w="285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2925375" y="3657417"/>
              <a:ext cx="753344" cy="276999"/>
            </a:xfrm>
            <a:prstGeom prst="rect">
              <a:avLst/>
            </a:prstGeom>
            <a:noFill/>
          </p:spPr>
          <p:txBody>
            <a:bodyPr wrap="square" rtlCol="0">
              <a:spAutoFit/>
            </a:bodyPr>
            <a:lstStyle/>
            <a:p>
              <a:r>
                <a:rPr lang="fr-FR" sz="1100" b="1" dirty="0">
                  <a:solidFill>
                    <a:srgbClr val="FF0000"/>
                  </a:solidFill>
                </a:rPr>
                <a:t>1725mm</a:t>
              </a:r>
            </a:p>
          </p:txBody>
        </p:sp>
        <p:sp>
          <p:nvSpPr>
            <p:cNvPr id="55" name="ZoneTexte 54"/>
            <p:cNvSpPr txBox="1"/>
            <p:nvPr/>
          </p:nvSpPr>
          <p:spPr>
            <a:xfrm>
              <a:off x="362452" y="4101156"/>
              <a:ext cx="528990" cy="369332"/>
            </a:xfrm>
            <a:prstGeom prst="rect">
              <a:avLst/>
            </a:prstGeom>
            <a:noFill/>
          </p:spPr>
          <p:txBody>
            <a:bodyPr wrap="square" rtlCol="0">
              <a:spAutoFit/>
            </a:bodyPr>
            <a:lstStyle/>
            <a:p>
              <a:r>
                <a:rPr lang="fr-FR" b="1" dirty="0">
                  <a:solidFill>
                    <a:srgbClr val="0070C0"/>
                  </a:solidFill>
                </a:rPr>
                <a:t>P1</a:t>
              </a:r>
            </a:p>
          </p:txBody>
        </p:sp>
        <p:sp>
          <p:nvSpPr>
            <p:cNvPr id="56" name="ZoneTexte 55"/>
            <p:cNvSpPr txBox="1"/>
            <p:nvPr/>
          </p:nvSpPr>
          <p:spPr>
            <a:xfrm>
              <a:off x="3302047" y="4101156"/>
              <a:ext cx="528990" cy="369332"/>
            </a:xfrm>
            <a:prstGeom prst="rect">
              <a:avLst/>
            </a:prstGeom>
            <a:noFill/>
          </p:spPr>
          <p:txBody>
            <a:bodyPr wrap="square" rtlCol="0">
              <a:spAutoFit/>
            </a:bodyPr>
            <a:lstStyle/>
            <a:p>
              <a:r>
                <a:rPr lang="fr-FR" b="1" dirty="0">
                  <a:solidFill>
                    <a:srgbClr val="0070C0"/>
                  </a:solidFill>
                </a:rPr>
                <a:t>P6</a:t>
              </a:r>
            </a:p>
          </p:txBody>
        </p:sp>
        <p:sp>
          <p:nvSpPr>
            <p:cNvPr id="57" name="ZoneTexte 56"/>
            <p:cNvSpPr txBox="1"/>
            <p:nvPr/>
          </p:nvSpPr>
          <p:spPr>
            <a:xfrm>
              <a:off x="353227" y="3433293"/>
              <a:ext cx="528990" cy="369332"/>
            </a:xfrm>
            <a:prstGeom prst="rect">
              <a:avLst/>
            </a:prstGeom>
            <a:noFill/>
          </p:spPr>
          <p:txBody>
            <a:bodyPr wrap="square" rtlCol="0">
              <a:spAutoFit/>
            </a:bodyPr>
            <a:lstStyle/>
            <a:p>
              <a:r>
                <a:rPr lang="fr-FR" b="1" dirty="0">
                  <a:solidFill>
                    <a:srgbClr val="FFC000"/>
                  </a:solidFill>
                </a:rPr>
                <a:t>P2</a:t>
              </a:r>
            </a:p>
          </p:txBody>
        </p:sp>
        <p:sp>
          <p:nvSpPr>
            <p:cNvPr id="58" name="ZoneTexte 57"/>
            <p:cNvSpPr txBox="1"/>
            <p:nvPr/>
          </p:nvSpPr>
          <p:spPr>
            <a:xfrm>
              <a:off x="3327259" y="3441814"/>
              <a:ext cx="528990" cy="369332"/>
            </a:xfrm>
            <a:prstGeom prst="rect">
              <a:avLst/>
            </a:prstGeom>
            <a:noFill/>
          </p:spPr>
          <p:txBody>
            <a:bodyPr wrap="square" rtlCol="0">
              <a:spAutoFit/>
            </a:bodyPr>
            <a:lstStyle/>
            <a:p>
              <a:r>
                <a:rPr lang="fr-FR" b="1" dirty="0">
                  <a:solidFill>
                    <a:srgbClr val="FFC000"/>
                  </a:solidFill>
                </a:rPr>
                <a:t>P7</a:t>
              </a:r>
            </a:p>
          </p:txBody>
        </p:sp>
      </p:grpSp>
    </p:spTree>
    <p:extLst>
      <p:ext uri="{BB962C8B-B14F-4D97-AF65-F5344CB8AC3E}">
        <p14:creationId xmlns:p14="http://schemas.microsoft.com/office/powerpoint/2010/main" val="2487448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
                                        </p:tgtEl>
                                      </p:cBhvr>
                                    </p:cmd>
                                  </p:childTnLst>
                                </p:cTn>
                              </p:par>
                            </p:childTnLst>
                          </p:cTn>
                        </p:par>
                      </p:childTnLst>
                    </p:cTn>
                  </p:par>
                </p:childTnLst>
              </p:cTn>
              <p:nextCondLst>
                <p:cond evt="onClick" delay="0">
                  <p:tgtEl>
                    <p:spTgt spid="28"/>
                  </p:tgtEl>
                </p:cond>
              </p:nextCondLst>
            </p:seq>
            <p:video>
              <p:cMediaNode vol="80000">
                <p:cTn id="13" fill="hold" display="0">
                  <p:stCondLst>
                    <p:cond delay="indefinite"/>
                  </p:stCondLst>
                </p:cTn>
                <p:tgtEl>
                  <p:spTgt spid="2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184BC51-5571-4C26-B82F-74EE7036F00B}"/>
              </a:ext>
            </a:extLst>
          </p:cNvPr>
          <p:cNvPicPr>
            <a:picLocks noChangeAspect="1"/>
          </p:cNvPicPr>
          <p:nvPr/>
        </p:nvPicPr>
        <p:blipFill>
          <a:blip r:embed="rId2"/>
          <a:stretch>
            <a:fillRect/>
          </a:stretch>
        </p:blipFill>
        <p:spPr>
          <a:xfrm>
            <a:off x="5060216" y="1650634"/>
            <a:ext cx="3040449" cy="4543753"/>
          </a:xfrm>
          <a:prstGeom prst="rect">
            <a:avLst/>
          </a:prstGeom>
        </p:spPr>
      </p:pic>
      <p:pic>
        <p:nvPicPr>
          <p:cNvPr id="11" name="Image 10">
            <a:extLst>
              <a:ext uri="{FF2B5EF4-FFF2-40B4-BE49-F238E27FC236}">
                <a16:creationId xmlns:a16="http://schemas.microsoft.com/office/drawing/2014/main" id="{2F0EA105-D405-4277-89D9-81181B468CB3}"/>
              </a:ext>
            </a:extLst>
          </p:cNvPr>
          <p:cNvPicPr>
            <a:picLocks noChangeAspect="1"/>
          </p:cNvPicPr>
          <p:nvPr/>
        </p:nvPicPr>
        <p:blipFill>
          <a:blip r:embed="rId3"/>
          <a:stretch>
            <a:fillRect/>
          </a:stretch>
        </p:blipFill>
        <p:spPr>
          <a:xfrm>
            <a:off x="748740" y="1591501"/>
            <a:ext cx="3092526" cy="4543753"/>
          </a:xfrm>
          <a:prstGeom prst="rect">
            <a:avLst/>
          </a:prstGeom>
        </p:spPr>
      </p:pic>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23</a:t>
            </a:fld>
            <a:endParaRPr lang="en-GB"/>
          </a:p>
        </p:txBody>
      </p:sp>
      <p:sp>
        <p:nvSpPr>
          <p:cNvPr id="23" name="Rectangle 22">
            <a:extLst>
              <a:ext uri="{FF2B5EF4-FFF2-40B4-BE49-F238E27FC236}">
                <a16:creationId xmlns:a16="http://schemas.microsoft.com/office/drawing/2014/main" id="{96E7A4FF-478A-4AB5-86AC-A0090F133E70}"/>
              </a:ext>
            </a:extLst>
          </p:cNvPr>
          <p:cNvSpPr/>
          <p:nvPr/>
        </p:nvSpPr>
        <p:spPr>
          <a:xfrm>
            <a:off x="277180" y="722746"/>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Comparaison température TC / Camera IR</a:t>
            </a:r>
            <a:endParaRPr lang="fr-FR" dirty="0">
              <a:solidFill>
                <a:srgbClr val="FF0000"/>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0610D13B-50A0-4B6B-98E1-C728B962B44F}"/>
              </a:ext>
            </a:extLst>
          </p:cNvPr>
          <p:cNvSpPr txBox="1"/>
          <p:nvPr/>
        </p:nvSpPr>
        <p:spPr>
          <a:xfrm flipH="1">
            <a:off x="1107551" y="1009899"/>
            <a:ext cx="7455209" cy="923330"/>
          </a:xfrm>
          <a:prstGeom prst="rect">
            <a:avLst/>
          </a:prstGeom>
          <a:noFill/>
        </p:spPr>
        <p:txBody>
          <a:bodyPr wrap="square" rtlCol="0">
            <a:spAutoFit/>
          </a:bodyPr>
          <a:lstStyle/>
          <a:p>
            <a:pPr algn="ctr"/>
            <a:r>
              <a:rPr lang="fr-FR" b="1" i="1" dirty="0">
                <a:solidFill>
                  <a:srgbClr val="FF0000"/>
                </a:solidFill>
              </a:rPr>
              <a:t>Détail des variations des températures sur les 10 premières minutes</a:t>
            </a:r>
          </a:p>
          <a:p>
            <a:r>
              <a:rPr lang="fr-FR" b="1" i="1" dirty="0">
                <a:solidFill>
                  <a:srgbClr val="FF0000"/>
                </a:solidFill>
              </a:rPr>
              <a:t>Niveau P1 (Gauche) 			Niveau P6 (Droite)</a:t>
            </a:r>
          </a:p>
          <a:p>
            <a:endParaRPr lang="fr-FR" b="1" i="1" dirty="0">
              <a:solidFill>
                <a:srgbClr val="FF0000"/>
              </a:solidFill>
            </a:endParaRPr>
          </a:p>
        </p:txBody>
      </p:sp>
      <p:sp>
        <p:nvSpPr>
          <p:cNvPr id="9" name="Rectangle 8">
            <a:extLst>
              <a:ext uri="{FF2B5EF4-FFF2-40B4-BE49-F238E27FC236}">
                <a16:creationId xmlns:a16="http://schemas.microsoft.com/office/drawing/2014/main" id="{0F178AEF-4A2F-4429-8591-C4BEA03A92F5}"/>
              </a:ext>
            </a:extLst>
          </p:cNvPr>
          <p:cNvSpPr/>
          <p:nvPr/>
        </p:nvSpPr>
        <p:spPr>
          <a:xfrm>
            <a:off x="1178352" y="4380836"/>
            <a:ext cx="2803713" cy="738664"/>
          </a:xfrm>
          <a:prstGeom prst="rect">
            <a:avLst/>
          </a:prstGeom>
        </p:spPr>
        <p:txBody>
          <a:bodyPr wrap="square">
            <a:spAutoFit/>
          </a:bodyPr>
          <a:lstStyle/>
          <a:p>
            <a:r>
              <a:rPr lang="fr-FR" sz="1400" dirty="0"/>
              <a:t>TC23=</a:t>
            </a:r>
            <a:r>
              <a:rPr lang="fr-FR" sz="1400" dirty="0" err="1"/>
              <a:t>Isol</a:t>
            </a:r>
            <a:r>
              <a:rPr lang="fr-FR" sz="1400" dirty="0"/>
              <a:t> TC24=lame Air TC25=surf </a:t>
            </a:r>
          </a:p>
          <a:p>
            <a:r>
              <a:rPr lang="fr-FR" sz="1400" dirty="0"/>
              <a:t>TC15=flamme</a:t>
            </a:r>
          </a:p>
          <a:p>
            <a:r>
              <a:rPr lang="fr-FR" sz="1400" dirty="0"/>
              <a:t> IR=</a:t>
            </a:r>
            <a:r>
              <a:rPr lang="fr-FR" sz="1400" dirty="0" err="1"/>
              <a:t>Tp</a:t>
            </a:r>
            <a:r>
              <a:rPr lang="fr-FR" sz="1400" dirty="0"/>
              <a:t> IR surface</a:t>
            </a:r>
          </a:p>
        </p:txBody>
      </p:sp>
      <p:sp>
        <p:nvSpPr>
          <p:cNvPr id="12" name="Rectangle 11">
            <a:extLst>
              <a:ext uri="{FF2B5EF4-FFF2-40B4-BE49-F238E27FC236}">
                <a16:creationId xmlns:a16="http://schemas.microsoft.com/office/drawing/2014/main" id="{EC1DB213-DB1D-481E-B24C-474C3A2F8BA8}"/>
              </a:ext>
            </a:extLst>
          </p:cNvPr>
          <p:cNvSpPr/>
          <p:nvPr/>
        </p:nvSpPr>
        <p:spPr>
          <a:xfrm>
            <a:off x="5489828" y="4380836"/>
            <a:ext cx="2905432" cy="738664"/>
          </a:xfrm>
          <a:prstGeom prst="rect">
            <a:avLst/>
          </a:prstGeom>
        </p:spPr>
        <p:txBody>
          <a:bodyPr wrap="square">
            <a:spAutoFit/>
          </a:bodyPr>
          <a:lstStyle/>
          <a:p>
            <a:r>
              <a:rPr lang="fr-FR" sz="1400" dirty="0"/>
              <a:t>TC33=</a:t>
            </a:r>
            <a:r>
              <a:rPr lang="fr-FR" sz="1400" dirty="0" err="1"/>
              <a:t>Isol</a:t>
            </a:r>
            <a:r>
              <a:rPr lang="fr-FR" sz="1400" dirty="0"/>
              <a:t> Tc34=Lame air TC35=Surf</a:t>
            </a:r>
          </a:p>
          <a:p>
            <a:r>
              <a:rPr lang="fr-FR" sz="1400" dirty="0"/>
              <a:t>TC16= flamme </a:t>
            </a:r>
          </a:p>
          <a:p>
            <a:r>
              <a:rPr lang="fr-FR" sz="1400" dirty="0"/>
              <a:t>IR=</a:t>
            </a:r>
            <a:r>
              <a:rPr lang="fr-FR" sz="1400" dirty="0" err="1"/>
              <a:t>Tp</a:t>
            </a:r>
            <a:r>
              <a:rPr lang="fr-FR" sz="1400" dirty="0"/>
              <a:t> IR surface</a:t>
            </a:r>
          </a:p>
        </p:txBody>
      </p:sp>
    </p:spTree>
    <p:extLst>
      <p:ext uri="{BB962C8B-B14F-4D97-AF65-F5344CB8AC3E}">
        <p14:creationId xmlns:p14="http://schemas.microsoft.com/office/powerpoint/2010/main" val="11254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864DCF-076D-4723-885F-645E64E4ACD6}"/>
              </a:ext>
            </a:extLst>
          </p:cNvPr>
          <p:cNvPicPr>
            <a:picLocks noChangeAspect="1"/>
          </p:cNvPicPr>
          <p:nvPr/>
        </p:nvPicPr>
        <p:blipFill>
          <a:blip r:embed="rId2"/>
          <a:stretch>
            <a:fillRect/>
          </a:stretch>
        </p:blipFill>
        <p:spPr>
          <a:xfrm>
            <a:off x="1114368" y="1728459"/>
            <a:ext cx="3030181" cy="4529527"/>
          </a:xfrm>
          <a:prstGeom prst="rect">
            <a:avLst/>
          </a:prstGeom>
        </p:spPr>
      </p:pic>
      <p:pic>
        <p:nvPicPr>
          <p:cNvPr id="6" name="Image 5">
            <a:extLst>
              <a:ext uri="{FF2B5EF4-FFF2-40B4-BE49-F238E27FC236}">
                <a16:creationId xmlns:a16="http://schemas.microsoft.com/office/drawing/2014/main" id="{2B7C1AB7-DFBD-444A-B8BF-2062195BA4D7}"/>
              </a:ext>
            </a:extLst>
          </p:cNvPr>
          <p:cNvPicPr>
            <a:picLocks noChangeAspect="1"/>
          </p:cNvPicPr>
          <p:nvPr/>
        </p:nvPicPr>
        <p:blipFill>
          <a:blip r:embed="rId3"/>
          <a:stretch>
            <a:fillRect/>
          </a:stretch>
        </p:blipFill>
        <p:spPr>
          <a:xfrm>
            <a:off x="4572000" y="1726222"/>
            <a:ext cx="3030181" cy="4529528"/>
          </a:xfrm>
          <a:prstGeom prst="rect">
            <a:avLst/>
          </a:prstGeom>
        </p:spPr>
      </p:pic>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24</a:t>
            </a:fld>
            <a:endParaRPr lang="en-GB"/>
          </a:p>
        </p:txBody>
      </p:sp>
      <p:sp>
        <p:nvSpPr>
          <p:cNvPr id="23" name="Rectangle 22">
            <a:extLst>
              <a:ext uri="{FF2B5EF4-FFF2-40B4-BE49-F238E27FC236}">
                <a16:creationId xmlns:a16="http://schemas.microsoft.com/office/drawing/2014/main" id="{96E7A4FF-478A-4AB5-86AC-A0090F133E70}"/>
              </a:ext>
            </a:extLst>
          </p:cNvPr>
          <p:cNvSpPr/>
          <p:nvPr/>
        </p:nvSpPr>
        <p:spPr>
          <a:xfrm>
            <a:off x="277180" y="722746"/>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Comparaison température TC / Camera IR</a:t>
            </a:r>
            <a:endParaRPr lang="fr-FR" dirty="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178AEF-4A2F-4429-8591-C4BEA03A92F5}"/>
              </a:ext>
            </a:extLst>
          </p:cNvPr>
          <p:cNvSpPr/>
          <p:nvPr/>
        </p:nvSpPr>
        <p:spPr>
          <a:xfrm>
            <a:off x="1541819" y="2773828"/>
            <a:ext cx="2803713" cy="738664"/>
          </a:xfrm>
          <a:prstGeom prst="rect">
            <a:avLst/>
          </a:prstGeom>
        </p:spPr>
        <p:txBody>
          <a:bodyPr wrap="square">
            <a:spAutoFit/>
          </a:bodyPr>
          <a:lstStyle/>
          <a:p>
            <a:r>
              <a:rPr lang="fr-FR" sz="1400" dirty="0"/>
              <a:t>TC26=</a:t>
            </a:r>
            <a:r>
              <a:rPr lang="fr-FR" sz="1400" dirty="0" err="1"/>
              <a:t>Isol</a:t>
            </a:r>
            <a:r>
              <a:rPr lang="fr-FR" sz="1400" dirty="0"/>
              <a:t> TC27=lame Air TC28=surf </a:t>
            </a:r>
          </a:p>
          <a:p>
            <a:r>
              <a:rPr lang="fr-FR" sz="1400" dirty="0"/>
              <a:t>TC17=flamme</a:t>
            </a:r>
          </a:p>
          <a:p>
            <a:r>
              <a:rPr lang="fr-FR" sz="1400" dirty="0"/>
              <a:t> IR=</a:t>
            </a:r>
            <a:r>
              <a:rPr lang="fr-FR" sz="1400" dirty="0" err="1"/>
              <a:t>Tp</a:t>
            </a:r>
            <a:r>
              <a:rPr lang="fr-FR" sz="1400" dirty="0"/>
              <a:t> IR surface</a:t>
            </a:r>
          </a:p>
        </p:txBody>
      </p:sp>
      <p:sp>
        <p:nvSpPr>
          <p:cNvPr id="12" name="Rectangle 11">
            <a:extLst>
              <a:ext uri="{FF2B5EF4-FFF2-40B4-BE49-F238E27FC236}">
                <a16:creationId xmlns:a16="http://schemas.microsoft.com/office/drawing/2014/main" id="{EC1DB213-DB1D-481E-B24C-474C3A2F8BA8}"/>
              </a:ext>
            </a:extLst>
          </p:cNvPr>
          <p:cNvSpPr/>
          <p:nvPr/>
        </p:nvSpPr>
        <p:spPr>
          <a:xfrm>
            <a:off x="5005059" y="2707158"/>
            <a:ext cx="2905432" cy="738664"/>
          </a:xfrm>
          <a:prstGeom prst="rect">
            <a:avLst/>
          </a:prstGeom>
        </p:spPr>
        <p:txBody>
          <a:bodyPr wrap="square">
            <a:spAutoFit/>
          </a:bodyPr>
          <a:lstStyle/>
          <a:p>
            <a:r>
              <a:rPr lang="fr-FR" sz="1400" dirty="0"/>
              <a:t>TC41=</a:t>
            </a:r>
            <a:r>
              <a:rPr lang="fr-FR" sz="1400" dirty="0" err="1"/>
              <a:t>Isol</a:t>
            </a:r>
            <a:r>
              <a:rPr lang="fr-FR" sz="1400" dirty="0"/>
              <a:t> Tc42=Lame air TC43=Surf</a:t>
            </a:r>
          </a:p>
          <a:p>
            <a:r>
              <a:rPr lang="fr-FR" sz="1400" dirty="0"/>
              <a:t>TC18= flamme </a:t>
            </a:r>
          </a:p>
          <a:p>
            <a:r>
              <a:rPr lang="fr-FR" sz="1400" dirty="0"/>
              <a:t>IR=</a:t>
            </a:r>
            <a:r>
              <a:rPr lang="fr-FR" sz="1400" dirty="0" err="1"/>
              <a:t>Tp</a:t>
            </a:r>
            <a:r>
              <a:rPr lang="fr-FR" sz="1400" dirty="0"/>
              <a:t> IR surface</a:t>
            </a:r>
          </a:p>
        </p:txBody>
      </p:sp>
      <p:sp>
        <p:nvSpPr>
          <p:cNvPr id="14" name="ZoneTexte 13">
            <a:extLst>
              <a:ext uri="{FF2B5EF4-FFF2-40B4-BE49-F238E27FC236}">
                <a16:creationId xmlns:a16="http://schemas.microsoft.com/office/drawing/2014/main" id="{40EB9A81-EE63-4253-9D9B-113D2B5F49EA}"/>
              </a:ext>
            </a:extLst>
          </p:cNvPr>
          <p:cNvSpPr txBox="1"/>
          <p:nvPr/>
        </p:nvSpPr>
        <p:spPr>
          <a:xfrm flipH="1">
            <a:off x="1107551" y="1009899"/>
            <a:ext cx="7455209" cy="923330"/>
          </a:xfrm>
          <a:prstGeom prst="rect">
            <a:avLst/>
          </a:prstGeom>
          <a:noFill/>
        </p:spPr>
        <p:txBody>
          <a:bodyPr wrap="square" rtlCol="0">
            <a:spAutoFit/>
          </a:bodyPr>
          <a:lstStyle/>
          <a:p>
            <a:pPr algn="ctr"/>
            <a:r>
              <a:rPr lang="fr-FR" b="1" i="1" dirty="0">
                <a:solidFill>
                  <a:srgbClr val="FF0000"/>
                </a:solidFill>
              </a:rPr>
              <a:t>Détail des variations des températures sur les 10 premières minutes</a:t>
            </a:r>
          </a:p>
          <a:p>
            <a:r>
              <a:rPr lang="fr-FR" b="1" i="1" dirty="0">
                <a:solidFill>
                  <a:srgbClr val="FF0000"/>
                </a:solidFill>
              </a:rPr>
              <a:t>Niveau P2 (Gauche) 			Niveau P7 (Droite)</a:t>
            </a:r>
          </a:p>
          <a:p>
            <a:endParaRPr lang="fr-FR" b="1" i="1" dirty="0">
              <a:solidFill>
                <a:srgbClr val="FF0000"/>
              </a:solidFill>
            </a:endParaRPr>
          </a:p>
        </p:txBody>
      </p:sp>
    </p:spTree>
    <p:extLst>
      <p:ext uri="{BB962C8B-B14F-4D97-AF65-F5344CB8AC3E}">
        <p14:creationId xmlns:p14="http://schemas.microsoft.com/office/powerpoint/2010/main" val="70189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06D9FA6-4459-4F0A-B192-DFB1DDF1F4A2}"/>
              </a:ext>
            </a:extLst>
          </p:cNvPr>
          <p:cNvPicPr>
            <a:picLocks noChangeAspect="1"/>
          </p:cNvPicPr>
          <p:nvPr/>
        </p:nvPicPr>
        <p:blipFill>
          <a:blip r:embed="rId2"/>
          <a:stretch>
            <a:fillRect/>
          </a:stretch>
        </p:blipFill>
        <p:spPr>
          <a:xfrm>
            <a:off x="4710590" y="1645992"/>
            <a:ext cx="3364961" cy="4689987"/>
          </a:xfrm>
          <a:prstGeom prst="rect">
            <a:avLst/>
          </a:prstGeom>
        </p:spPr>
      </p:pic>
      <p:pic>
        <p:nvPicPr>
          <p:cNvPr id="4" name="Image 3">
            <a:extLst>
              <a:ext uri="{FF2B5EF4-FFF2-40B4-BE49-F238E27FC236}">
                <a16:creationId xmlns:a16="http://schemas.microsoft.com/office/drawing/2014/main" id="{7B3832A5-B373-465F-AA27-BE4246B734D2}"/>
              </a:ext>
            </a:extLst>
          </p:cNvPr>
          <p:cNvPicPr>
            <a:picLocks noChangeAspect="1"/>
          </p:cNvPicPr>
          <p:nvPr/>
        </p:nvPicPr>
        <p:blipFill>
          <a:blip r:embed="rId3"/>
          <a:stretch>
            <a:fillRect/>
          </a:stretch>
        </p:blipFill>
        <p:spPr>
          <a:xfrm>
            <a:off x="791853" y="1645992"/>
            <a:ext cx="3364961" cy="4689987"/>
          </a:xfrm>
          <a:prstGeom prst="rect">
            <a:avLst/>
          </a:prstGeom>
        </p:spPr>
      </p:pic>
      <p:sp>
        <p:nvSpPr>
          <p:cNvPr id="7" name="灯片编号占位符 6">
            <a:extLst>
              <a:ext uri="{FF2B5EF4-FFF2-40B4-BE49-F238E27FC236}">
                <a16:creationId xmlns:a16="http://schemas.microsoft.com/office/drawing/2014/main" id="{1015F3D0-E0F5-3946-C9C5-3ABA943E0260}"/>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25</a:t>
            </a:fld>
            <a:endParaRPr lang="en-GB"/>
          </a:p>
        </p:txBody>
      </p:sp>
      <p:sp>
        <p:nvSpPr>
          <p:cNvPr id="23" name="Rectangle 22">
            <a:extLst>
              <a:ext uri="{FF2B5EF4-FFF2-40B4-BE49-F238E27FC236}">
                <a16:creationId xmlns:a16="http://schemas.microsoft.com/office/drawing/2014/main" id="{96E7A4FF-478A-4AB5-86AC-A0090F133E70}"/>
              </a:ext>
            </a:extLst>
          </p:cNvPr>
          <p:cNvSpPr/>
          <p:nvPr/>
        </p:nvSpPr>
        <p:spPr>
          <a:xfrm>
            <a:off x="277180" y="722746"/>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Comparaison température TC / Camera IR</a:t>
            </a:r>
            <a:endParaRPr lang="fr-FR" dirty="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178AEF-4A2F-4429-8591-C4BEA03A92F5}"/>
              </a:ext>
            </a:extLst>
          </p:cNvPr>
          <p:cNvSpPr/>
          <p:nvPr/>
        </p:nvSpPr>
        <p:spPr>
          <a:xfrm>
            <a:off x="1175787" y="2554789"/>
            <a:ext cx="2803713" cy="738664"/>
          </a:xfrm>
          <a:prstGeom prst="rect">
            <a:avLst/>
          </a:prstGeom>
        </p:spPr>
        <p:txBody>
          <a:bodyPr wrap="square">
            <a:spAutoFit/>
          </a:bodyPr>
          <a:lstStyle/>
          <a:p>
            <a:r>
              <a:rPr lang="fr-FR" sz="1400" dirty="0"/>
              <a:t>TC29=</a:t>
            </a:r>
            <a:r>
              <a:rPr lang="fr-FR" sz="1400" dirty="0" err="1"/>
              <a:t>Isol</a:t>
            </a:r>
            <a:r>
              <a:rPr lang="fr-FR" sz="1400" dirty="0"/>
              <a:t> TC30=lame Air TC31=surf </a:t>
            </a:r>
          </a:p>
          <a:p>
            <a:r>
              <a:rPr lang="fr-FR" sz="1400" dirty="0"/>
              <a:t>TC19=flamme</a:t>
            </a:r>
          </a:p>
          <a:p>
            <a:r>
              <a:rPr lang="fr-FR" sz="1400" dirty="0"/>
              <a:t> IR=</a:t>
            </a:r>
            <a:r>
              <a:rPr lang="fr-FR" sz="1400" dirty="0" err="1"/>
              <a:t>Tp</a:t>
            </a:r>
            <a:r>
              <a:rPr lang="fr-FR" sz="1400" dirty="0"/>
              <a:t> IR surface</a:t>
            </a:r>
          </a:p>
        </p:txBody>
      </p:sp>
      <p:sp>
        <p:nvSpPr>
          <p:cNvPr id="12" name="Rectangle 11">
            <a:extLst>
              <a:ext uri="{FF2B5EF4-FFF2-40B4-BE49-F238E27FC236}">
                <a16:creationId xmlns:a16="http://schemas.microsoft.com/office/drawing/2014/main" id="{EC1DB213-DB1D-481E-B24C-474C3A2F8BA8}"/>
              </a:ext>
            </a:extLst>
          </p:cNvPr>
          <p:cNvSpPr/>
          <p:nvPr/>
        </p:nvSpPr>
        <p:spPr>
          <a:xfrm>
            <a:off x="5170119" y="2576696"/>
            <a:ext cx="2905432" cy="738664"/>
          </a:xfrm>
          <a:prstGeom prst="rect">
            <a:avLst/>
          </a:prstGeom>
        </p:spPr>
        <p:txBody>
          <a:bodyPr wrap="square">
            <a:spAutoFit/>
          </a:bodyPr>
          <a:lstStyle/>
          <a:p>
            <a:r>
              <a:rPr lang="fr-FR" sz="1400" dirty="0"/>
              <a:t>TC44=</a:t>
            </a:r>
            <a:r>
              <a:rPr lang="fr-FR" sz="1400" dirty="0" err="1"/>
              <a:t>Isol</a:t>
            </a:r>
            <a:r>
              <a:rPr lang="fr-FR" sz="1400" dirty="0"/>
              <a:t> Tc45=Lame air TC46=Surf</a:t>
            </a:r>
          </a:p>
          <a:p>
            <a:r>
              <a:rPr lang="fr-FR" sz="1400" dirty="0"/>
              <a:t>TC20= flamme </a:t>
            </a:r>
          </a:p>
          <a:p>
            <a:r>
              <a:rPr lang="fr-FR" sz="1400" dirty="0"/>
              <a:t>IR=</a:t>
            </a:r>
            <a:r>
              <a:rPr lang="fr-FR" sz="1400" dirty="0" err="1"/>
              <a:t>Tp</a:t>
            </a:r>
            <a:r>
              <a:rPr lang="fr-FR" sz="1400" dirty="0"/>
              <a:t> IR surface</a:t>
            </a:r>
          </a:p>
        </p:txBody>
      </p:sp>
      <p:sp>
        <p:nvSpPr>
          <p:cNvPr id="14" name="ZoneTexte 13">
            <a:extLst>
              <a:ext uri="{FF2B5EF4-FFF2-40B4-BE49-F238E27FC236}">
                <a16:creationId xmlns:a16="http://schemas.microsoft.com/office/drawing/2014/main" id="{40EB9A81-EE63-4253-9D9B-113D2B5F49EA}"/>
              </a:ext>
            </a:extLst>
          </p:cNvPr>
          <p:cNvSpPr txBox="1"/>
          <p:nvPr/>
        </p:nvSpPr>
        <p:spPr>
          <a:xfrm flipH="1">
            <a:off x="1107551" y="1009899"/>
            <a:ext cx="7455209" cy="923330"/>
          </a:xfrm>
          <a:prstGeom prst="rect">
            <a:avLst/>
          </a:prstGeom>
          <a:noFill/>
        </p:spPr>
        <p:txBody>
          <a:bodyPr wrap="square" rtlCol="0">
            <a:spAutoFit/>
          </a:bodyPr>
          <a:lstStyle/>
          <a:p>
            <a:pPr algn="ctr"/>
            <a:r>
              <a:rPr lang="fr-FR" b="1" i="1" dirty="0">
                <a:solidFill>
                  <a:srgbClr val="FF0000"/>
                </a:solidFill>
              </a:rPr>
              <a:t>Détail des variations des températures sur les 10 premières minutes</a:t>
            </a:r>
          </a:p>
          <a:p>
            <a:r>
              <a:rPr lang="fr-FR" b="1" i="1" dirty="0">
                <a:solidFill>
                  <a:srgbClr val="FF0000"/>
                </a:solidFill>
              </a:rPr>
              <a:t>Niveau P3 (Gauche) 			Niveau P8 (Droite)</a:t>
            </a:r>
          </a:p>
          <a:p>
            <a:endParaRPr lang="fr-FR" b="1" i="1" dirty="0">
              <a:solidFill>
                <a:srgbClr val="FF0000"/>
              </a:solidFill>
            </a:endParaRPr>
          </a:p>
        </p:txBody>
      </p:sp>
    </p:spTree>
    <p:extLst>
      <p:ext uri="{BB962C8B-B14F-4D97-AF65-F5344CB8AC3E}">
        <p14:creationId xmlns:p14="http://schemas.microsoft.com/office/powerpoint/2010/main" val="354963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D13CD65A-9CD9-ACE8-1CC3-62D70FF2F626}"/>
              </a:ext>
            </a:extLst>
          </p:cNvPr>
          <p:cNvSpPr>
            <a:spLocks noGrp="1"/>
          </p:cNvSpPr>
          <p:nvPr>
            <p:ph type="sldNum" sz="quarter" idx="4294967295"/>
          </p:nvPr>
        </p:nvSpPr>
        <p:spPr>
          <a:xfrm>
            <a:off x="8664575" y="6272213"/>
            <a:ext cx="479425" cy="365125"/>
          </a:xfrm>
          <a:prstGeom prst="rect">
            <a:avLst/>
          </a:prstGeom>
        </p:spPr>
        <p:txBody>
          <a:bodyPr/>
          <a:lstStyle/>
          <a:p>
            <a:fld id="{02703232-3350-460B-90CA-D4FB0FC57041}" type="slidenum">
              <a:rPr lang="en-GB" smtClean="0"/>
              <a:t>26</a:t>
            </a:fld>
            <a:endParaRPr lang="en-GB"/>
          </a:p>
        </p:txBody>
      </p:sp>
      <p:graphicFrame>
        <p:nvGraphicFramePr>
          <p:cNvPr id="5" name="表格 4">
            <a:extLst>
              <a:ext uri="{FF2B5EF4-FFF2-40B4-BE49-F238E27FC236}">
                <a16:creationId xmlns:a16="http://schemas.microsoft.com/office/drawing/2014/main" id="{BCED274B-E630-A0B7-695E-0468F44A4D35}"/>
              </a:ext>
            </a:extLst>
          </p:cNvPr>
          <p:cNvGraphicFramePr>
            <a:graphicFrameLocks noGrp="1"/>
          </p:cNvGraphicFramePr>
          <p:nvPr>
            <p:extLst>
              <p:ext uri="{D42A27DB-BD31-4B8C-83A1-F6EECF244321}">
                <p14:modId xmlns:p14="http://schemas.microsoft.com/office/powerpoint/2010/main" val="4022054901"/>
              </p:ext>
            </p:extLst>
          </p:nvPr>
        </p:nvGraphicFramePr>
        <p:xfrm>
          <a:off x="294962" y="3684627"/>
          <a:ext cx="3674017" cy="1634488"/>
        </p:xfrm>
        <a:graphic>
          <a:graphicData uri="http://schemas.openxmlformats.org/drawingml/2006/table">
            <a:tbl>
              <a:tblPr/>
              <a:tblGrid>
                <a:gridCol w="1462901">
                  <a:extLst>
                    <a:ext uri="{9D8B030D-6E8A-4147-A177-3AD203B41FA5}">
                      <a16:colId xmlns:a16="http://schemas.microsoft.com/office/drawing/2014/main" val="3245923388"/>
                    </a:ext>
                  </a:extLst>
                </a:gridCol>
                <a:gridCol w="2211116">
                  <a:extLst>
                    <a:ext uri="{9D8B030D-6E8A-4147-A177-3AD203B41FA5}">
                      <a16:colId xmlns:a16="http://schemas.microsoft.com/office/drawing/2014/main" val="2941563931"/>
                    </a:ext>
                  </a:extLst>
                </a:gridCol>
              </a:tblGrid>
              <a:tr h="223562">
                <a:tc>
                  <a:txBody>
                    <a:bodyPr/>
                    <a:lstStyle/>
                    <a:p>
                      <a:r>
                        <a:rPr lang="fr-FR" sz="1200" dirty="0">
                          <a:effectLst/>
                        </a:rPr>
                        <a:t>Caméra</a:t>
                      </a:r>
                    </a:p>
                  </a:txBody>
                  <a:tcPr marL="21431" marR="21431" marT="21431" marB="21431" anchor="ctr">
                    <a:lnL>
                      <a:noFill/>
                    </a:lnL>
                    <a:lnR>
                      <a:noFill/>
                    </a:lnR>
                    <a:lnT>
                      <a:noFill/>
                    </a:lnT>
                    <a:lnB>
                      <a:noFill/>
                    </a:lnB>
                    <a:solidFill>
                      <a:srgbClr val="FCFDFE"/>
                    </a:solidFill>
                  </a:tcPr>
                </a:tc>
                <a:tc>
                  <a:txBody>
                    <a:bodyPr/>
                    <a:lstStyle/>
                    <a:p>
                      <a:r>
                        <a:rPr lang="fr-FR" sz="1200" dirty="0">
                          <a:effectLst/>
                        </a:rPr>
                        <a:t>Nikon DS5300</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535778962"/>
                  </a:ext>
                </a:extLst>
              </a:tr>
              <a:tr h="223562">
                <a:tc>
                  <a:txBody>
                    <a:bodyPr/>
                    <a:lstStyle/>
                    <a:p>
                      <a:r>
                        <a:rPr lang="fr-FR" sz="1200" dirty="0">
                          <a:effectLst/>
                        </a:rPr>
                        <a:t>Image Format</a:t>
                      </a:r>
                    </a:p>
                  </a:txBody>
                  <a:tcPr marL="21431" marR="21431" marT="21431" marB="21431" anchor="ctr">
                    <a:lnL>
                      <a:noFill/>
                    </a:lnL>
                    <a:lnR>
                      <a:noFill/>
                    </a:lnR>
                    <a:lnT>
                      <a:noFill/>
                    </a:lnT>
                    <a:lnB>
                      <a:noFill/>
                    </a:lnB>
                    <a:solidFill>
                      <a:srgbClr val="FCFDFE"/>
                    </a:solidFill>
                  </a:tcPr>
                </a:tc>
                <a:tc>
                  <a:txBody>
                    <a:bodyPr/>
                    <a:lstStyle/>
                    <a:p>
                      <a:r>
                        <a:rPr lang="fr-FR" sz="1200" dirty="0">
                          <a:effectLst/>
                        </a:rPr>
                        <a:t>6000*4000</a:t>
                      </a:r>
                      <a:r>
                        <a:rPr lang="fr-FR" sz="1200" baseline="0" dirty="0">
                          <a:effectLst/>
                        </a:rPr>
                        <a:t> px</a:t>
                      </a:r>
                      <a:endParaRPr lang="fr-FR" sz="1200" dirty="0">
                        <a:effectLst/>
                      </a:endParaRP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273070681"/>
                  </a:ext>
                </a:extLst>
              </a:tr>
              <a:tr h="223562">
                <a:tc>
                  <a:txBody>
                    <a:bodyPr/>
                    <a:lstStyle/>
                    <a:p>
                      <a:r>
                        <a:rPr lang="fr-FR" sz="1200" dirty="0">
                          <a:effectLst/>
                        </a:rPr>
                        <a:t>ouverture</a:t>
                      </a:r>
                    </a:p>
                    <a:p>
                      <a:r>
                        <a:rPr lang="fr-FR" sz="1200" dirty="0">
                          <a:effectLst/>
                        </a:rPr>
                        <a:t>vitesse</a:t>
                      </a:r>
                    </a:p>
                    <a:p>
                      <a:r>
                        <a:rPr lang="fr-FR" sz="1200" dirty="0">
                          <a:effectLst/>
                        </a:rPr>
                        <a:t>iso</a:t>
                      </a:r>
                    </a:p>
                    <a:p>
                      <a:r>
                        <a:rPr lang="fr-FR" sz="1200" dirty="0">
                          <a:effectLst/>
                        </a:rPr>
                        <a:t>Focal </a:t>
                      </a:r>
                      <a:r>
                        <a:rPr lang="fr-FR" sz="1200" dirty="0" err="1">
                          <a:effectLst/>
                        </a:rPr>
                        <a:t>Lense</a:t>
                      </a:r>
                      <a:endParaRPr lang="fr-FR" sz="1200" dirty="0">
                        <a:effectLst/>
                      </a:endParaRPr>
                    </a:p>
                  </a:txBody>
                  <a:tcPr marL="21431" marR="21431" marT="21431" marB="21431" anchor="ctr">
                    <a:lnL>
                      <a:noFill/>
                    </a:lnL>
                    <a:lnR>
                      <a:noFill/>
                    </a:lnR>
                    <a:lnT>
                      <a:noFill/>
                    </a:lnT>
                    <a:lnB>
                      <a:noFill/>
                    </a:lnB>
                    <a:solidFill>
                      <a:srgbClr val="FCFDFE"/>
                    </a:solidFill>
                  </a:tcPr>
                </a:tc>
                <a:tc>
                  <a:txBody>
                    <a:bodyPr/>
                    <a:lstStyle/>
                    <a:p>
                      <a:pPr marL="0" algn="l" defTabSz="914400" rtl="0" eaLnBrk="1" latinLnBrk="0" hangingPunct="1"/>
                      <a:r>
                        <a:rPr lang="fr-FR" sz="1200" kern="1200" dirty="0">
                          <a:solidFill>
                            <a:schemeClr val="tx1"/>
                          </a:solidFill>
                          <a:effectLst/>
                          <a:latin typeface="+mn-lt"/>
                          <a:ea typeface="+mn-ea"/>
                          <a:cs typeface="+mn-cs"/>
                        </a:rPr>
                        <a:t>f/7.1</a:t>
                      </a:r>
                    </a:p>
                    <a:p>
                      <a:pPr marL="0" algn="l" defTabSz="914400" rtl="0" eaLnBrk="1" latinLnBrk="0" hangingPunct="1"/>
                      <a:r>
                        <a:rPr lang="fr-FR" sz="1200" kern="1200" dirty="0">
                          <a:solidFill>
                            <a:schemeClr val="tx1"/>
                          </a:solidFill>
                          <a:effectLst/>
                          <a:latin typeface="+mn-lt"/>
                          <a:ea typeface="+mn-ea"/>
                          <a:cs typeface="+mn-cs"/>
                        </a:rPr>
                        <a:t>1/250</a:t>
                      </a:r>
                    </a:p>
                    <a:p>
                      <a:pPr marL="0" algn="l" defTabSz="914400" rtl="0" eaLnBrk="1" latinLnBrk="0" hangingPunct="1"/>
                      <a:r>
                        <a:rPr lang="fr-FR" sz="1200" kern="1200" dirty="0">
                          <a:solidFill>
                            <a:schemeClr val="tx1"/>
                          </a:solidFill>
                          <a:effectLst/>
                          <a:latin typeface="+mn-lt"/>
                          <a:ea typeface="+mn-ea"/>
                          <a:cs typeface="+mn-cs"/>
                        </a:rPr>
                        <a:t>125</a:t>
                      </a:r>
                    </a:p>
                    <a:p>
                      <a:pPr marL="0" algn="l" defTabSz="914400" rtl="0" eaLnBrk="1" latinLnBrk="0" hangingPunct="1"/>
                      <a:r>
                        <a:rPr lang="fr-FR" sz="1200" kern="1200" dirty="0">
                          <a:solidFill>
                            <a:schemeClr val="tx1"/>
                          </a:solidFill>
                          <a:effectLst/>
                          <a:latin typeface="+mn-lt"/>
                          <a:ea typeface="+mn-ea"/>
                          <a:cs typeface="+mn-cs"/>
                        </a:rPr>
                        <a:t>32mm</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1525482967"/>
                  </a:ext>
                </a:extLst>
              </a:tr>
              <a:tr h="223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a:solidFill>
                            <a:schemeClr val="tx1"/>
                          </a:solidFill>
                          <a:effectLst/>
                          <a:latin typeface="+mn-lt"/>
                          <a:ea typeface="+mn-ea"/>
                          <a:cs typeface="+mn-cs"/>
                        </a:rPr>
                        <a:t>F</a:t>
                      </a:r>
                      <a:r>
                        <a:rPr lang="en-US" altLang="zh-CN" sz="1200" kern="1200" dirty="0" err="1">
                          <a:solidFill>
                            <a:schemeClr val="tx1"/>
                          </a:solidFill>
                          <a:effectLst/>
                          <a:latin typeface="+mn-lt"/>
                          <a:ea typeface="+mn-ea"/>
                          <a:cs typeface="+mn-cs"/>
                        </a:rPr>
                        <a:t>iltre</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mn-cs"/>
                        </a:rPr>
                        <a:t>Fréquence</a:t>
                      </a:r>
                      <a:r>
                        <a:rPr lang="en-US" altLang="zh-CN" sz="1200" kern="1200" dirty="0">
                          <a:solidFill>
                            <a:schemeClr val="tx1"/>
                          </a:solidFill>
                          <a:effectLst/>
                          <a:latin typeface="+mn-lt"/>
                          <a:ea typeface="+mn-ea"/>
                          <a:cs typeface="+mn-cs"/>
                        </a:rPr>
                        <a:t> image</a:t>
                      </a:r>
                      <a:endParaRPr lang="fr-FR" altLang="zh-CN" sz="1200" kern="1200" dirty="0">
                        <a:solidFill>
                          <a:schemeClr val="tx1"/>
                        </a:solidFill>
                        <a:effectLst/>
                        <a:latin typeface="+mn-lt"/>
                        <a:ea typeface="+mn-ea"/>
                        <a:cs typeface="+mn-cs"/>
                      </a:endParaRPr>
                    </a:p>
                  </a:txBody>
                  <a:tcPr marL="21431" marR="21431" marT="21431" marB="21431" anchor="ctr">
                    <a:lnL>
                      <a:noFill/>
                    </a:lnL>
                    <a:lnR>
                      <a:noFill/>
                    </a:lnR>
                    <a:lnT>
                      <a:noFill/>
                    </a:lnT>
                    <a:lnB>
                      <a:noFill/>
                    </a:lnB>
                    <a:solidFill>
                      <a:srgbClr val="FCFD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a:solidFill>
                            <a:schemeClr val="tx1"/>
                          </a:solidFill>
                          <a:effectLst/>
                          <a:latin typeface="+mn-lt"/>
                          <a:ea typeface="+mn-ea"/>
                          <a:cs typeface="+mn-cs"/>
                        </a:rPr>
                        <a:t>Non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a:solidFill>
                            <a:schemeClr val="tx1"/>
                          </a:solidFill>
                          <a:effectLst/>
                          <a:latin typeface="+mn-lt"/>
                          <a:ea typeface="+mn-ea"/>
                          <a:cs typeface="+mn-cs"/>
                        </a:rPr>
                        <a:t>1hz</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352554535"/>
                  </a:ext>
                </a:extLst>
              </a:tr>
            </a:tbl>
          </a:graphicData>
        </a:graphic>
      </p:graphicFrame>
      <p:pic>
        <p:nvPicPr>
          <p:cNvPr id="7" name="图片 6" descr="人站在建筑前的自行车&#10;&#10;中度可信度描述已自动生成">
            <a:extLst>
              <a:ext uri="{FF2B5EF4-FFF2-40B4-BE49-F238E27FC236}">
                <a16:creationId xmlns:a16="http://schemas.microsoft.com/office/drawing/2014/main" id="{DF2A5835-9DEA-6802-38AC-7905AC3E5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598" y="1829039"/>
            <a:ext cx="2957513" cy="2218134"/>
          </a:xfrm>
          <a:prstGeom prst="rect">
            <a:avLst/>
          </a:prstGeom>
        </p:spPr>
      </p:pic>
      <p:graphicFrame>
        <p:nvGraphicFramePr>
          <p:cNvPr id="8" name="表格 7">
            <a:extLst>
              <a:ext uri="{FF2B5EF4-FFF2-40B4-BE49-F238E27FC236}">
                <a16:creationId xmlns:a16="http://schemas.microsoft.com/office/drawing/2014/main" id="{DF46F4A1-1783-C938-23CE-11284CA319FF}"/>
              </a:ext>
            </a:extLst>
          </p:cNvPr>
          <p:cNvGraphicFramePr>
            <a:graphicFrameLocks noGrp="1"/>
          </p:cNvGraphicFramePr>
          <p:nvPr>
            <p:extLst>
              <p:ext uri="{D42A27DB-BD31-4B8C-83A1-F6EECF244321}">
                <p14:modId xmlns:p14="http://schemas.microsoft.com/office/powerpoint/2010/main" val="932524781"/>
              </p:ext>
            </p:extLst>
          </p:nvPr>
        </p:nvGraphicFramePr>
        <p:xfrm>
          <a:off x="4667598" y="4323347"/>
          <a:ext cx="3445287" cy="225742"/>
        </p:xfrm>
        <a:graphic>
          <a:graphicData uri="http://schemas.openxmlformats.org/drawingml/2006/table">
            <a:tbl>
              <a:tblPr/>
              <a:tblGrid>
                <a:gridCol w="1940522">
                  <a:extLst>
                    <a:ext uri="{9D8B030D-6E8A-4147-A177-3AD203B41FA5}">
                      <a16:colId xmlns:a16="http://schemas.microsoft.com/office/drawing/2014/main" val="2305469726"/>
                    </a:ext>
                  </a:extLst>
                </a:gridCol>
                <a:gridCol w="1504765">
                  <a:extLst>
                    <a:ext uri="{9D8B030D-6E8A-4147-A177-3AD203B41FA5}">
                      <a16:colId xmlns:a16="http://schemas.microsoft.com/office/drawing/2014/main" val="1406453367"/>
                    </a:ext>
                  </a:extLst>
                </a:gridCol>
              </a:tblGrid>
              <a:tr h="202883">
                <a:tc>
                  <a:txBody>
                    <a:bodyPr/>
                    <a:lstStyle/>
                    <a:p>
                      <a:r>
                        <a:rPr lang="fr-FR" sz="1200" b="1" dirty="0">
                          <a:solidFill>
                            <a:srgbClr val="FF0000"/>
                          </a:solidFill>
                          <a:effectLst/>
                        </a:rPr>
                        <a:t>Distance (m)</a:t>
                      </a:r>
                    </a:p>
                  </a:txBody>
                  <a:tcPr marL="21431" marR="21431" marT="21431" marB="21431" anchor="ctr">
                    <a:lnL>
                      <a:noFill/>
                    </a:lnL>
                    <a:lnR>
                      <a:noFill/>
                    </a:lnR>
                    <a:lnT>
                      <a:noFill/>
                    </a:lnT>
                    <a:lnB>
                      <a:noFill/>
                    </a:lnB>
                    <a:solidFill>
                      <a:srgbClr val="FCFDFE"/>
                    </a:solidFill>
                  </a:tcPr>
                </a:tc>
                <a:tc>
                  <a:txBody>
                    <a:bodyPr/>
                    <a:lstStyle/>
                    <a:p>
                      <a:r>
                        <a:rPr lang="fr-FR" sz="1200" b="1" dirty="0">
                          <a:solidFill>
                            <a:srgbClr val="FF0000"/>
                          </a:solidFill>
                          <a:effectLst/>
                        </a:rPr>
                        <a:t>14m </a:t>
                      </a:r>
                    </a:p>
                  </a:txBody>
                  <a:tcPr marL="21431" marR="21431" marT="21431" marB="21431" anchor="ctr">
                    <a:lnL>
                      <a:noFill/>
                    </a:lnL>
                    <a:lnR>
                      <a:noFill/>
                    </a:lnR>
                    <a:lnT>
                      <a:noFill/>
                    </a:lnT>
                    <a:lnB>
                      <a:noFill/>
                    </a:lnB>
                    <a:solidFill>
                      <a:srgbClr val="FCFDFE"/>
                    </a:solidFill>
                  </a:tcPr>
                </a:tc>
                <a:extLst>
                  <a:ext uri="{0D108BD9-81ED-4DB2-BD59-A6C34878D82A}">
                    <a16:rowId xmlns:a16="http://schemas.microsoft.com/office/drawing/2014/main" val="3999176611"/>
                  </a:ext>
                </a:extLst>
              </a:tr>
            </a:tbl>
          </a:graphicData>
        </a:graphic>
      </p:graphicFrame>
      <p:sp>
        <p:nvSpPr>
          <p:cNvPr id="3" name="Ellipse 2">
            <a:extLst>
              <a:ext uri="{FF2B5EF4-FFF2-40B4-BE49-F238E27FC236}">
                <a16:creationId xmlns:a16="http://schemas.microsoft.com/office/drawing/2014/main" id="{06A4E591-F985-5441-7D78-5644E8503C6E}"/>
              </a:ext>
            </a:extLst>
          </p:cNvPr>
          <p:cNvSpPr/>
          <p:nvPr/>
        </p:nvSpPr>
        <p:spPr>
          <a:xfrm>
            <a:off x="5670446" y="2751061"/>
            <a:ext cx="592585" cy="918839"/>
          </a:xfrm>
          <a:prstGeom prst="ellipse">
            <a:avLst/>
          </a:prstGeom>
          <a:noFill/>
          <a:ln w="28575">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Rectangle 10">
            <a:extLst>
              <a:ext uri="{FF2B5EF4-FFF2-40B4-BE49-F238E27FC236}">
                <a16:creationId xmlns:a16="http://schemas.microsoft.com/office/drawing/2014/main" id="{0B89A58C-C16A-4F01-AB64-493C22D2873C}"/>
              </a:ext>
            </a:extLst>
          </p:cNvPr>
          <p:cNvSpPr/>
          <p:nvPr/>
        </p:nvSpPr>
        <p:spPr>
          <a:xfrm>
            <a:off x="300133" y="1020363"/>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Instrumentation du test: Images visibles (CORIA)</a:t>
            </a:r>
            <a:endParaRPr lang="fr-FR" dirty="0">
              <a:solidFill>
                <a:srgbClr val="FF000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1222332" y="1821512"/>
            <a:ext cx="1819275" cy="1695450"/>
          </a:xfrm>
          <a:prstGeom prst="rect">
            <a:avLst/>
          </a:prstGeom>
        </p:spPr>
      </p:pic>
    </p:spTree>
    <p:extLst>
      <p:ext uri="{BB962C8B-B14F-4D97-AF65-F5344CB8AC3E}">
        <p14:creationId xmlns:p14="http://schemas.microsoft.com/office/powerpoint/2010/main" val="295336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449369" y="2173238"/>
            <a:ext cx="2446655" cy="3501390"/>
          </a:xfrm>
          <a:prstGeom prst="rect">
            <a:avLst/>
          </a:prstGeom>
        </p:spPr>
      </p:pic>
      <p:sp>
        <p:nvSpPr>
          <p:cNvPr id="7" name="Rectangle 6"/>
          <p:cNvSpPr/>
          <p:nvPr/>
        </p:nvSpPr>
        <p:spPr>
          <a:xfrm>
            <a:off x="1072317" y="1251047"/>
            <a:ext cx="7381829" cy="369332"/>
          </a:xfrm>
          <a:prstGeom prst="rect">
            <a:avLst/>
          </a:prstGeom>
        </p:spPr>
        <p:txBody>
          <a:bodyPr wrap="none">
            <a:spAutoFit/>
          </a:bodyPr>
          <a:lstStyle/>
          <a:p>
            <a:r>
              <a:rPr lang="fr-FR" b="1" i="1" dirty="0">
                <a:solidFill>
                  <a:srgbClr val="FF0000"/>
                </a:solidFill>
              </a:rPr>
              <a:t>Analyse: Besoin d’un filtrage pour seuiller l’image et déterminer un contour</a:t>
            </a:r>
          </a:p>
        </p:txBody>
      </p:sp>
      <p:sp>
        <p:nvSpPr>
          <p:cNvPr id="10" name="Rectangle 9"/>
          <p:cNvSpPr/>
          <p:nvPr/>
        </p:nvSpPr>
        <p:spPr>
          <a:xfrm>
            <a:off x="852741" y="2524746"/>
            <a:ext cx="1630254" cy="369332"/>
          </a:xfrm>
          <a:prstGeom prst="rect">
            <a:avLst/>
          </a:prstGeom>
        </p:spPr>
        <p:txBody>
          <a:bodyPr wrap="none">
            <a:spAutoFit/>
          </a:bodyPr>
          <a:lstStyle/>
          <a:p>
            <a:r>
              <a:rPr lang="fr-FR" dirty="0"/>
              <a:t>Image originale</a:t>
            </a:r>
          </a:p>
        </p:txBody>
      </p:sp>
      <p:grpSp>
        <p:nvGrpSpPr>
          <p:cNvPr id="2" name="Groupe 1"/>
          <p:cNvGrpSpPr/>
          <p:nvPr/>
        </p:nvGrpSpPr>
        <p:grpSpPr>
          <a:xfrm>
            <a:off x="3311227" y="2249620"/>
            <a:ext cx="2558144" cy="3339141"/>
            <a:chOff x="3119498" y="914891"/>
            <a:chExt cx="2558144" cy="3339141"/>
          </a:xfrm>
        </p:grpSpPr>
        <p:pic>
          <p:nvPicPr>
            <p:cNvPr id="9" name="Image 8"/>
            <p:cNvPicPr/>
            <p:nvPr/>
          </p:nvPicPr>
          <p:blipFill>
            <a:blip r:embed="rId3"/>
            <a:stretch>
              <a:fillRect/>
            </a:stretch>
          </p:blipFill>
          <p:spPr>
            <a:xfrm>
              <a:off x="3119498" y="914891"/>
              <a:ext cx="2487218" cy="3339141"/>
            </a:xfrm>
            <a:prstGeom prst="rect">
              <a:avLst/>
            </a:prstGeom>
          </p:spPr>
        </p:pic>
        <p:sp>
          <p:nvSpPr>
            <p:cNvPr id="11" name="Rectangle 10"/>
            <p:cNvSpPr/>
            <p:nvPr/>
          </p:nvSpPr>
          <p:spPr>
            <a:xfrm>
              <a:off x="3403622" y="1197292"/>
              <a:ext cx="2274020" cy="369332"/>
            </a:xfrm>
            <a:prstGeom prst="rect">
              <a:avLst/>
            </a:prstGeom>
          </p:spPr>
          <p:txBody>
            <a:bodyPr wrap="none">
              <a:spAutoFit/>
            </a:bodyPr>
            <a:lstStyle/>
            <a:p>
              <a:r>
                <a:rPr lang="fr-FR" dirty="0"/>
                <a:t>Image en </a:t>
              </a:r>
              <a:r>
                <a:rPr lang="fr-FR" dirty="0" err="1"/>
                <a:t>niveaux_gris</a:t>
              </a:r>
              <a:endParaRPr lang="fr-FR" dirty="0"/>
            </a:p>
          </p:txBody>
        </p:sp>
      </p:grpSp>
      <p:grpSp>
        <p:nvGrpSpPr>
          <p:cNvPr id="5" name="Groupe 4"/>
          <p:cNvGrpSpPr/>
          <p:nvPr/>
        </p:nvGrpSpPr>
        <p:grpSpPr>
          <a:xfrm>
            <a:off x="5940296" y="2069591"/>
            <a:ext cx="2687955" cy="3519170"/>
            <a:chOff x="5748567" y="734862"/>
            <a:chExt cx="2687955" cy="3519170"/>
          </a:xfrm>
        </p:grpSpPr>
        <p:pic>
          <p:nvPicPr>
            <p:cNvPr id="8" name="Image 7"/>
            <p:cNvPicPr/>
            <p:nvPr/>
          </p:nvPicPr>
          <p:blipFill>
            <a:blip r:embed="rId4"/>
            <a:stretch>
              <a:fillRect/>
            </a:stretch>
          </p:blipFill>
          <p:spPr>
            <a:xfrm>
              <a:off x="5748567" y="734862"/>
              <a:ext cx="2687955" cy="3519170"/>
            </a:xfrm>
            <a:prstGeom prst="rect">
              <a:avLst/>
            </a:prstGeom>
          </p:spPr>
        </p:pic>
        <p:sp>
          <p:nvSpPr>
            <p:cNvPr id="12" name="Rectangle 11"/>
            <p:cNvSpPr/>
            <p:nvPr/>
          </p:nvSpPr>
          <p:spPr>
            <a:xfrm>
              <a:off x="6429544" y="1104194"/>
              <a:ext cx="1482778" cy="369332"/>
            </a:xfrm>
            <a:prstGeom prst="rect">
              <a:avLst/>
            </a:prstGeom>
          </p:spPr>
          <p:txBody>
            <a:bodyPr wrap="none">
              <a:spAutoFit/>
            </a:bodyPr>
            <a:lstStyle/>
            <a:p>
              <a:r>
                <a:rPr lang="fr-FR" dirty="0">
                  <a:solidFill>
                    <a:schemeClr val="bg1"/>
                  </a:solidFill>
                </a:rPr>
                <a:t>Image en HSV</a:t>
              </a:r>
            </a:p>
          </p:txBody>
        </p:sp>
        <p:sp>
          <p:nvSpPr>
            <p:cNvPr id="13" name="Rectangle 12"/>
            <p:cNvSpPr/>
            <p:nvPr/>
          </p:nvSpPr>
          <p:spPr>
            <a:xfrm>
              <a:off x="6552670" y="1518281"/>
              <a:ext cx="1242648" cy="923330"/>
            </a:xfrm>
            <a:prstGeom prst="rect">
              <a:avLst/>
            </a:prstGeom>
          </p:spPr>
          <p:txBody>
            <a:bodyPr wrap="none">
              <a:spAutoFit/>
            </a:bodyPr>
            <a:lstStyle/>
            <a:p>
              <a:r>
                <a:rPr lang="fr-FR" i="1" dirty="0">
                  <a:solidFill>
                    <a:schemeClr val="bg1"/>
                  </a:solidFill>
                </a:rPr>
                <a:t>Teinte/</a:t>
              </a:r>
            </a:p>
            <a:p>
              <a:r>
                <a:rPr lang="fr-FR" i="1" dirty="0">
                  <a:solidFill>
                    <a:schemeClr val="bg1"/>
                  </a:solidFill>
                </a:rPr>
                <a:t>saturation/</a:t>
              </a:r>
            </a:p>
            <a:p>
              <a:r>
                <a:rPr lang="fr-FR" i="1" dirty="0">
                  <a:solidFill>
                    <a:schemeClr val="bg1"/>
                  </a:solidFill>
                </a:rPr>
                <a:t>valeur</a:t>
              </a:r>
              <a:endParaRPr lang="fr-FR" dirty="0">
                <a:solidFill>
                  <a:schemeClr val="bg1"/>
                </a:solidFill>
              </a:endParaRPr>
            </a:p>
          </p:txBody>
        </p:sp>
      </p:grpSp>
      <p:grpSp>
        <p:nvGrpSpPr>
          <p:cNvPr id="3" name="Groupe 2"/>
          <p:cNvGrpSpPr/>
          <p:nvPr/>
        </p:nvGrpSpPr>
        <p:grpSpPr>
          <a:xfrm>
            <a:off x="509294" y="2808255"/>
            <a:ext cx="2838337" cy="2232495"/>
            <a:chOff x="213698" y="1503626"/>
            <a:chExt cx="2838337" cy="2232495"/>
          </a:xfrm>
        </p:grpSpPr>
        <p:pic>
          <p:nvPicPr>
            <p:cNvPr id="14" name="Image 13"/>
            <p:cNvPicPr>
              <a:picLocks noChangeAspect="1"/>
            </p:cNvPicPr>
            <p:nvPr/>
          </p:nvPicPr>
          <p:blipFill>
            <a:blip r:embed="rId5"/>
            <a:stretch>
              <a:fillRect/>
            </a:stretch>
          </p:blipFill>
          <p:spPr>
            <a:xfrm>
              <a:off x="213698" y="1503626"/>
              <a:ext cx="1114601" cy="835077"/>
            </a:xfrm>
            <a:prstGeom prst="rect">
              <a:avLst/>
            </a:prstGeom>
          </p:spPr>
        </p:pic>
        <p:pic>
          <p:nvPicPr>
            <p:cNvPr id="16" name="Image 15"/>
            <p:cNvPicPr>
              <a:picLocks noChangeAspect="1"/>
            </p:cNvPicPr>
            <p:nvPr/>
          </p:nvPicPr>
          <p:blipFill>
            <a:blip r:embed="rId6"/>
            <a:stretch>
              <a:fillRect/>
            </a:stretch>
          </p:blipFill>
          <p:spPr>
            <a:xfrm>
              <a:off x="2204310" y="1899152"/>
              <a:ext cx="847725" cy="790575"/>
            </a:xfrm>
            <a:prstGeom prst="rect">
              <a:avLst/>
            </a:prstGeom>
          </p:spPr>
        </p:pic>
        <p:cxnSp>
          <p:nvCxnSpPr>
            <p:cNvPr id="17" name="Connecteur droit avec flèche 16"/>
            <p:cNvCxnSpPr/>
            <p:nvPr/>
          </p:nvCxnSpPr>
          <p:spPr>
            <a:xfrm flipH="1">
              <a:off x="1186202" y="2294439"/>
              <a:ext cx="919324" cy="458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7"/>
            <a:stretch>
              <a:fillRect/>
            </a:stretch>
          </p:blipFill>
          <p:spPr>
            <a:xfrm>
              <a:off x="2224463" y="2742268"/>
              <a:ext cx="809625" cy="790575"/>
            </a:xfrm>
            <a:prstGeom prst="rect">
              <a:avLst/>
            </a:prstGeom>
          </p:spPr>
        </p:pic>
        <p:cxnSp>
          <p:nvCxnSpPr>
            <p:cNvPr id="20" name="Connecteur droit avec flèche 19"/>
            <p:cNvCxnSpPr/>
            <p:nvPr/>
          </p:nvCxnSpPr>
          <p:spPr>
            <a:xfrm flipH="1">
              <a:off x="2132872" y="3502284"/>
              <a:ext cx="420401" cy="233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715D0412-3E8D-4475-889F-741C6978C18E}"/>
              </a:ext>
            </a:extLst>
          </p:cNvPr>
          <p:cNvSpPr/>
          <p:nvPr/>
        </p:nvSpPr>
        <p:spPr>
          <a:xfrm>
            <a:off x="277180" y="722746"/>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hauteur de flamme</a:t>
            </a:r>
          </a:p>
        </p:txBody>
      </p:sp>
      <p:sp>
        <p:nvSpPr>
          <p:cNvPr id="28" name="Rectangle 27">
            <a:extLst>
              <a:ext uri="{FF2B5EF4-FFF2-40B4-BE49-F238E27FC236}">
                <a16:creationId xmlns:a16="http://schemas.microsoft.com/office/drawing/2014/main" id="{48DCE624-31C2-4A72-9643-047418419E21}"/>
              </a:ext>
            </a:extLst>
          </p:cNvPr>
          <p:cNvSpPr/>
          <p:nvPr/>
        </p:nvSpPr>
        <p:spPr>
          <a:xfrm>
            <a:off x="847000" y="5657791"/>
            <a:ext cx="7727180" cy="369332"/>
          </a:xfrm>
          <a:prstGeom prst="rect">
            <a:avLst/>
          </a:prstGeom>
        </p:spPr>
        <p:txBody>
          <a:bodyPr wrap="none">
            <a:spAutoFit/>
          </a:bodyPr>
          <a:lstStyle/>
          <a:p>
            <a:r>
              <a:rPr lang="fr-FR" b="1" i="1" dirty="0">
                <a:solidFill>
                  <a:srgbClr val="FF0000"/>
                </a:solidFill>
              </a:rPr>
              <a:t>===&gt; Le contour de flamme déterminé par un seuil sur l’image en niveaux  HSV</a:t>
            </a:r>
          </a:p>
        </p:txBody>
      </p:sp>
    </p:spTree>
    <p:extLst>
      <p:ext uri="{BB962C8B-B14F-4D97-AF65-F5344CB8AC3E}">
        <p14:creationId xmlns:p14="http://schemas.microsoft.com/office/powerpoint/2010/main" val="29186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8667" y="1306452"/>
            <a:ext cx="4209037" cy="369332"/>
          </a:xfrm>
          <a:prstGeom prst="rect">
            <a:avLst/>
          </a:prstGeom>
        </p:spPr>
        <p:txBody>
          <a:bodyPr wrap="none">
            <a:spAutoFit/>
          </a:bodyPr>
          <a:lstStyle/>
          <a:p>
            <a:r>
              <a:rPr lang="fr-FR" b="1" i="1" dirty="0">
                <a:solidFill>
                  <a:srgbClr val="FF0000"/>
                </a:solidFill>
              </a:rPr>
              <a:t>Quelques exemples de hauteur de flamme</a:t>
            </a:r>
          </a:p>
        </p:txBody>
      </p:sp>
      <p:sp>
        <p:nvSpPr>
          <p:cNvPr id="26" name="Rectangle 25">
            <a:extLst>
              <a:ext uri="{FF2B5EF4-FFF2-40B4-BE49-F238E27FC236}">
                <a16:creationId xmlns:a16="http://schemas.microsoft.com/office/drawing/2014/main" id="{715D0412-3E8D-4475-889F-741C6978C18E}"/>
              </a:ext>
            </a:extLst>
          </p:cNvPr>
          <p:cNvSpPr/>
          <p:nvPr/>
        </p:nvSpPr>
        <p:spPr>
          <a:xfrm>
            <a:off x="277180" y="722746"/>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hauteur de flamme</a:t>
            </a:r>
          </a:p>
        </p:txBody>
      </p:sp>
      <p:pic>
        <p:nvPicPr>
          <p:cNvPr id="21" name="Image 20">
            <a:extLst>
              <a:ext uri="{FF2B5EF4-FFF2-40B4-BE49-F238E27FC236}">
                <a16:creationId xmlns:a16="http://schemas.microsoft.com/office/drawing/2014/main" id="{EE63D6B3-A4D6-4CDB-A717-453452B64B36}"/>
              </a:ext>
            </a:extLst>
          </p:cNvPr>
          <p:cNvPicPr>
            <a:picLocks noChangeAspect="1"/>
          </p:cNvPicPr>
          <p:nvPr/>
        </p:nvPicPr>
        <p:blipFill>
          <a:blip r:embed="rId2"/>
          <a:stretch>
            <a:fillRect/>
          </a:stretch>
        </p:blipFill>
        <p:spPr>
          <a:xfrm>
            <a:off x="759742" y="2208775"/>
            <a:ext cx="2293174" cy="3213617"/>
          </a:xfrm>
          <a:prstGeom prst="rect">
            <a:avLst/>
          </a:prstGeom>
        </p:spPr>
      </p:pic>
      <p:pic>
        <p:nvPicPr>
          <p:cNvPr id="22" name="Image 21">
            <a:extLst>
              <a:ext uri="{FF2B5EF4-FFF2-40B4-BE49-F238E27FC236}">
                <a16:creationId xmlns:a16="http://schemas.microsoft.com/office/drawing/2014/main" id="{DDBF8274-3C28-4991-AED2-65270E6E3D57}"/>
              </a:ext>
            </a:extLst>
          </p:cNvPr>
          <p:cNvPicPr>
            <a:picLocks noChangeAspect="1"/>
          </p:cNvPicPr>
          <p:nvPr/>
        </p:nvPicPr>
        <p:blipFill>
          <a:blip r:embed="rId3"/>
          <a:stretch>
            <a:fillRect/>
          </a:stretch>
        </p:blipFill>
        <p:spPr>
          <a:xfrm>
            <a:off x="3611125" y="2264283"/>
            <a:ext cx="2198929" cy="3102599"/>
          </a:xfrm>
          <a:prstGeom prst="rect">
            <a:avLst/>
          </a:prstGeom>
        </p:spPr>
      </p:pic>
      <p:pic>
        <p:nvPicPr>
          <p:cNvPr id="23" name="Image 22">
            <a:extLst>
              <a:ext uri="{FF2B5EF4-FFF2-40B4-BE49-F238E27FC236}">
                <a16:creationId xmlns:a16="http://schemas.microsoft.com/office/drawing/2014/main" id="{011D9045-629C-43D8-86AC-1166E34B93D5}"/>
              </a:ext>
            </a:extLst>
          </p:cNvPr>
          <p:cNvPicPr>
            <a:picLocks noChangeAspect="1"/>
          </p:cNvPicPr>
          <p:nvPr/>
        </p:nvPicPr>
        <p:blipFill>
          <a:blip r:embed="rId4"/>
          <a:stretch>
            <a:fillRect/>
          </a:stretch>
        </p:blipFill>
        <p:spPr>
          <a:xfrm>
            <a:off x="6137837" y="2109928"/>
            <a:ext cx="2087045" cy="3213617"/>
          </a:xfrm>
          <a:prstGeom prst="rect">
            <a:avLst/>
          </a:prstGeom>
        </p:spPr>
      </p:pic>
    </p:spTree>
    <p:extLst>
      <p:ext uri="{BB962C8B-B14F-4D97-AF65-F5344CB8AC3E}">
        <p14:creationId xmlns:p14="http://schemas.microsoft.com/office/powerpoint/2010/main" val="57569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694014" y="1256852"/>
            <a:ext cx="2250937" cy="369332"/>
          </a:xfrm>
          <a:prstGeom prst="rect">
            <a:avLst/>
          </a:prstGeom>
          <a:noFill/>
        </p:spPr>
        <p:txBody>
          <a:bodyPr wrap="none" rtlCol="0">
            <a:spAutoFit/>
          </a:bodyPr>
          <a:lstStyle/>
          <a:p>
            <a:r>
              <a:rPr lang="fr-FR" b="1" i="1" dirty="0">
                <a:solidFill>
                  <a:srgbClr val="FF0000"/>
                </a:solidFill>
              </a:rPr>
              <a:t>17 premières minutes</a:t>
            </a:r>
          </a:p>
        </p:txBody>
      </p:sp>
      <p:sp>
        <p:nvSpPr>
          <p:cNvPr id="11" name="Titre 10">
            <a:extLst>
              <a:ext uri="{FF2B5EF4-FFF2-40B4-BE49-F238E27FC236}">
                <a16:creationId xmlns:a16="http://schemas.microsoft.com/office/drawing/2014/main" id="{8693C6C6-B4F1-4383-B336-91B1C6E2A3EF}"/>
              </a:ext>
            </a:extLst>
          </p:cNvPr>
          <p:cNvSpPr>
            <a:spLocks noGrp="1"/>
          </p:cNvSpPr>
          <p:nvPr>
            <p:ph type="title"/>
          </p:nvPr>
        </p:nvSpPr>
        <p:spPr>
          <a:xfrm>
            <a:off x="277180" y="134049"/>
            <a:ext cx="8866820" cy="706090"/>
          </a:xfrm>
        </p:spPr>
        <p:txBody>
          <a:bodyPr/>
          <a:lstStyle/>
          <a:p>
            <a:endParaRPr lang="fr-FR" dirty="0"/>
          </a:p>
        </p:txBody>
      </p:sp>
      <p:sp>
        <p:nvSpPr>
          <p:cNvPr id="22" name="Rectangle 21">
            <a:extLst>
              <a:ext uri="{FF2B5EF4-FFF2-40B4-BE49-F238E27FC236}">
                <a16:creationId xmlns:a16="http://schemas.microsoft.com/office/drawing/2014/main" id="{756C0A56-0EF4-427E-9E02-35F5DB003321}"/>
              </a:ext>
            </a:extLst>
          </p:cNvPr>
          <p:cNvSpPr/>
          <p:nvPr/>
        </p:nvSpPr>
        <p:spPr>
          <a:xfrm>
            <a:off x="277180" y="777337"/>
            <a:ext cx="7337691" cy="369332"/>
          </a:xfrm>
          <a:prstGeom prst="rect">
            <a:avLst/>
          </a:prstGeom>
        </p:spPr>
        <p:txBody>
          <a:bodyPr wrap="square">
            <a:spAutoFit/>
          </a:bodyPr>
          <a:lstStyle/>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Résultats: hauteur de flamme / bas de la façade</a:t>
            </a:r>
          </a:p>
        </p:txBody>
      </p:sp>
      <p:pic>
        <p:nvPicPr>
          <p:cNvPr id="2" name="Image 1"/>
          <p:cNvPicPr>
            <a:picLocks noChangeAspect="1"/>
          </p:cNvPicPr>
          <p:nvPr/>
        </p:nvPicPr>
        <p:blipFill>
          <a:blip r:embed="rId2"/>
          <a:stretch>
            <a:fillRect/>
          </a:stretch>
        </p:blipFill>
        <p:spPr>
          <a:xfrm>
            <a:off x="695994" y="1847144"/>
            <a:ext cx="7752011" cy="3163711"/>
          </a:xfrm>
          <a:prstGeom prst="rect">
            <a:avLst/>
          </a:prstGeom>
        </p:spPr>
      </p:pic>
    </p:spTree>
    <p:extLst>
      <p:ext uri="{BB962C8B-B14F-4D97-AF65-F5344CB8AC3E}">
        <p14:creationId xmlns:p14="http://schemas.microsoft.com/office/powerpoint/2010/main" val="187831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77179" y="804590"/>
            <a:ext cx="8522871" cy="4895850"/>
          </a:xfrm>
        </p:spPr>
        <p:txBody>
          <a:bodyPr/>
          <a:lstStyle/>
          <a:p>
            <a:r>
              <a:rPr lang="fr-FR" dirty="0"/>
              <a:t>Configuration d’essai n°1 :</a:t>
            </a:r>
          </a:p>
          <a:p>
            <a:pPr lvl="1"/>
            <a:r>
              <a:rPr lang="fr-FR" dirty="0"/>
              <a:t>En 2 x ½ LEPIR (muret de séparation entre les baies)</a:t>
            </a:r>
          </a:p>
          <a:p>
            <a:pPr lvl="1"/>
            <a:r>
              <a:rPr lang="fr-FR" dirty="0"/>
              <a:t>Comparaison du comportement au feu du même système (ETICS-isolant EPS)</a:t>
            </a:r>
          </a:p>
          <a:p>
            <a:pPr lvl="2"/>
            <a:r>
              <a:rPr lang="fr-FR" dirty="0"/>
              <a:t>2 traitements différents de la couche de finition (initial – ou avec retardant)</a:t>
            </a:r>
          </a:p>
        </p:txBody>
      </p:sp>
      <p:grpSp>
        <p:nvGrpSpPr>
          <p:cNvPr id="14" name="Groupe 13"/>
          <p:cNvGrpSpPr/>
          <p:nvPr/>
        </p:nvGrpSpPr>
        <p:grpSpPr>
          <a:xfrm>
            <a:off x="525427" y="2914370"/>
            <a:ext cx="1643675" cy="2217636"/>
            <a:chOff x="6479177" y="3022849"/>
            <a:chExt cx="1903152" cy="235034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40857" t="41827" r="41714" b="16898"/>
            <a:stretch/>
          </p:blipFill>
          <p:spPr>
            <a:xfrm>
              <a:off x="6479177" y="3022849"/>
              <a:ext cx="1903152" cy="2350340"/>
            </a:xfrm>
            <a:prstGeom prst="rect">
              <a:avLst/>
            </a:prstGeom>
          </p:spPr>
        </p:pic>
        <p:sp>
          <p:nvSpPr>
            <p:cNvPr id="13" name="Rectangle 12"/>
            <p:cNvSpPr/>
            <p:nvPr/>
          </p:nvSpPr>
          <p:spPr>
            <a:xfrm>
              <a:off x="7387597" y="3083812"/>
              <a:ext cx="136609" cy="223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 name="Connecteur droit avec flèche 3"/>
          <p:cNvCxnSpPr/>
          <p:nvPr/>
        </p:nvCxnSpPr>
        <p:spPr>
          <a:xfrm flipV="1">
            <a:off x="1012937" y="4837803"/>
            <a:ext cx="8467" cy="5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12209" y="5496759"/>
            <a:ext cx="1449250" cy="954107"/>
          </a:xfrm>
          <a:prstGeom prst="rect">
            <a:avLst/>
          </a:prstGeom>
          <a:noFill/>
        </p:spPr>
        <p:txBody>
          <a:bodyPr wrap="square" rtlCol="0">
            <a:spAutoFit/>
          </a:bodyPr>
          <a:lstStyle/>
          <a:p>
            <a:r>
              <a:rPr lang="fr-FR" sz="1400" dirty="0">
                <a:latin typeface="Trebuchet MS" panose="020B0603020202020204" pitchFamily="34" charset="0"/>
              </a:rPr>
              <a:t>Enduit de finition initial</a:t>
            </a:r>
          </a:p>
          <a:p>
            <a:r>
              <a:rPr lang="fr-FR" sz="1400" dirty="0">
                <a:latin typeface="Trebuchet MS" panose="020B0603020202020204" pitchFamily="34" charset="0"/>
              </a:rPr>
              <a:t>du produit commercial</a:t>
            </a:r>
          </a:p>
        </p:txBody>
      </p:sp>
      <p:cxnSp>
        <p:nvCxnSpPr>
          <p:cNvPr id="17" name="Connecteur droit avec flèche 16"/>
          <p:cNvCxnSpPr/>
          <p:nvPr/>
        </p:nvCxnSpPr>
        <p:spPr>
          <a:xfrm flipV="1">
            <a:off x="1608719" y="4830888"/>
            <a:ext cx="8467" cy="5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re 15">
            <a:extLst>
              <a:ext uri="{FF2B5EF4-FFF2-40B4-BE49-F238E27FC236}">
                <a16:creationId xmlns:a16="http://schemas.microsoft.com/office/drawing/2014/main" id="{27D0E5A9-06A5-4CB4-8FE8-2544B2E78A1F}"/>
              </a:ext>
            </a:extLst>
          </p:cNvPr>
          <p:cNvSpPr>
            <a:spLocks noGrp="1"/>
          </p:cNvSpPr>
          <p:nvPr>
            <p:ph type="title"/>
          </p:nvPr>
        </p:nvSpPr>
        <p:spPr/>
        <p:txBody>
          <a:bodyPr/>
          <a:lstStyle/>
          <a:p>
            <a:endParaRPr lang="fr-FR"/>
          </a:p>
        </p:txBody>
      </p:sp>
      <p:sp>
        <p:nvSpPr>
          <p:cNvPr id="22" name="ZoneTexte 21">
            <a:extLst>
              <a:ext uri="{FF2B5EF4-FFF2-40B4-BE49-F238E27FC236}">
                <a16:creationId xmlns:a16="http://schemas.microsoft.com/office/drawing/2014/main" id="{399ACB8C-25A4-4C56-8B03-AF8D402B0DAA}"/>
              </a:ext>
            </a:extLst>
          </p:cNvPr>
          <p:cNvSpPr txBox="1"/>
          <p:nvPr/>
        </p:nvSpPr>
        <p:spPr>
          <a:xfrm>
            <a:off x="2841867" y="5481583"/>
            <a:ext cx="1103046" cy="307777"/>
          </a:xfrm>
          <a:prstGeom prst="rect">
            <a:avLst/>
          </a:prstGeom>
          <a:noFill/>
        </p:spPr>
        <p:txBody>
          <a:bodyPr wrap="square" rtlCol="0">
            <a:spAutoFit/>
          </a:bodyPr>
          <a:lstStyle/>
          <a:p>
            <a:r>
              <a:rPr lang="fr-FR" sz="1400" dirty="0">
                <a:latin typeface="Trebuchet MS" panose="020B0603020202020204" pitchFamily="34" charset="0"/>
              </a:rPr>
              <a:t>Avant essai</a:t>
            </a:r>
          </a:p>
        </p:txBody>
      </p:sp>
      <p:sp>
        <p:nvSpPr>
          <p:cNvPr id="24" name="ZoneTexte 23">
            <a:extLst>
              <a:ext uri="{FF2B5EF4-FFF2-40B4-BE49-F238E27FC236}">
                <a16:creationId xmlns:a16="http://schemas.microsoft.com/office/drawing/2014/main" id="{C1733C9C-EBD7-4B32-842D-76867FD638A4}"/>
              </a:ext>
            </a:extLst>
          </p:cNvPr>
          <p:cNvSpPr txBox="1"/>
          <p:nvPr/>
        </p:nvSpPr>
        <p:spPr>
          <a:xfrm>
            <a:off x="4764679" y="5481582"/>
            <a:ext cx="1560383" cy="307777"/>
          </a:xfrm>
          <a:prstGeom prst="rect">
            <a:avLst/>
          </a:prstGeom>
          <a:noFill/>
        </p:spPr>
        <p:txBody>
          <a:bodyPr wrap="square" rtlCol="0">
            <a:spAutoFit/>
          </a:bodyPr>
          <a:lstStyle/>
          <a:p>
            <a:r>
              <a:rPr lang="fr-FR" sz="1400" dirty="0">
                <a:latin typeface="Trebuchet MS" panose="020B0603020202020204" pitchFamily="34" charset="0"/>
              </a:rPr>
              <a:t>A la fin de l’essai</a:t>
            </a:r>
          </a:p>
        </p:txBody>
      </p:sp>
      <p:sp>
        <p:nvSpPr>
          <p:cNvPr id="26" name="ZoneTexte 25">
            <a:extLst>
              <a:ext uri="{FF2B5EF4-FFF2-40B4-BE49-F238E27FC236}">
                <a16:creationId xmlns:a16="http://schemas.microsoft.com/office/drawing/2014/main" id="{90988AA6-91AE-4962-9F1D-9A3D211BE8BC}"/>
              </a:ext>
            </a:extLst>
          </p:cNvPr>
          <p:cNvSpPr txBox="1"/>
          <p:nvPr/>
        </p:nvSpPr>
        <p:spPr>
          <a:xfrm>
            <a:off x="1303989" y="5515804"/>
            <a:ext cx="1449250" cy="954107"/>
          </a:xfrm>
          <a:prstGeom prst="rect">
            <a:avLst/>
          </a:prstGeom>
          <a:noFill/>
        </p:spPr>
        <p:txBody>
          <a:bodyPr wrap="square" rtlCol="0">
            <a:spAutoFit/>
          </a:bodyPr>
          <a:lstStyle/>
          <a:p>
            <a:r>
              <a:rPr lang="fr-FR" sz="1400" dirty="0">
                <a:latin typeface="Trebuchet MS" panose="020B0603020202020204" pitchFamily="34" charset="0"/>
              </a:rPr>
              <a:t>Enduit de finition initial</a:t>
            </a:r>
          </a:p>
          <a:p>
            <a:r>
              <a:rPr lang="fr-FR" sz="1400" dirty="0">
                <a:latin typeface="Trebuchet MS" panose="020B0603020202020204" pitchFamily="34" charset="0"/>
              </a:rPr>
              <a:t>Avec un retardant</a:t>
            </a:r>
          </a:p>
        </p:txBody>
      </p:sp>
      <p:pic>
        <p:nvPicPr>
          <p:cNvPr id="27" name="Image 26">
            <a:extLst>
              <a:ext uri="{FF2B5EF4-FFF2-40B4-BE49-F238E27FC236}">
                <a16:creationId xmlns:a16="http://schemas.microsoft.com/office/drawing/2014/main" id="{69BD7EA3-F5B3-469F-921B-E364E98E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05458" y="3214371"/>
            <a:ext cx="2400000" cy="1800000"/>
          </a:xfrm>
          <a:prstGeom prst="rect">
            <a:avLst/>
          </a:prstGeom>
        </p:spPr>
      </p:pic>
      <p:pic>
        <p:nvPicPr>
          <p:cNvPr id="28" name="Image 27">
            <a:extLst>
              <a:ext uri="{FF2B5EF4-FFF2-40B4-BE49-F238E27FC236}">
                <a16:creationId xmlns:a16="http://schemas.microsoft.com/office/drawing/2014/main" id="{8BAD7050-5424-444C-823B-6C949C706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18573" y="3123188"/>
            <a:ext cx="2400000" cy="1800000"/>
          </a:xfrm>
          <a:prstGeom prst="rect">
            <a:avLst/>
          </a:prstGeom>
        </p:spPr>
      </p:pic>
      <p:pic>
        <p:nvPicPr>
          <p:cNvPr id="2" name="Image 1">
            <a:extLst>
              <a:ext uri="{FF2B5EF4-FFF2-40B4-BE49-F238E27FC236}">
                <a16:creationId xmlns:a16="http://schemas.microsoft.com/office/drawing/2014/main" id="{AEF22CB3-88E9-42C9-B684-CD2EC0360A2A}"/>
              </a:ext>
            </a:extLst>
          </p:cNvPr>
          <p:cNvPicPr>
            <a:picLocks noChangeAspect="1"/>
          </p:cNvPicPr>
          <p:nvPr/>
        </p:nvPicPr>
        <p:blipFill>
          <a:blip r:embed="rId5"/>
          <a:stretch>
            <a:fillRect/>
          </a:stretch>
        </p:blipFill>
        <p:spPr>
          <a:xfrm>
            <a:off x="4641813" y="2880648"/>
            <a:ext cx="1683249" cy="2433723"/>
          </a:xfrm>
          <a:prstGeom prst="rect">
            <a:avLst/>
          </a:prstGeom>
        </p:spPr>
      </p:pic>
      <p:sp>
        <p:nvSpPr>
          <p:cNvPr id="29" name="ZoneTexte 28">
            <a:extLst>
              <a:ext uri="{FF2B5EF4-FFF2-40B4-BE49-F238E27FC236}">
                <a16:creationId xmlns:a16="http://schemas.microsoft.com/office/drawing/2014/main" id="{4B4771C3-A6A0-4451-ABB2-CD8C94BEE231}"/>
              </a:ext>
            </a:extLst>
          </p:cNvPr>
          <p:cNvSpPr txBox="1"/>
          <p:nvPr/>
        </p:nvSpPr>
        <p:spPr>
          <a:xfrm>
            <a:off x="6818573" y="5477400"/>
            <a:ext cx="1560383" cy="523220"/>
          </a:xfrm>
          <a:prstGeom prst="rect">
            <a:avLst/>
          </a:prstGeom>
          <a:noFill/>
        </p:spPr>
        <p:txBody>
          <a:bodyPr wrap="square" rtlCol="0">
            <a:spAutoFit/>
          </a:bodyPr>
          <a:lstStyle/>
          <a:p>
            <a:r>
              <a:rPr lang="fr-FR" sz="1400" dirty="0">
                <a:latin typeface="Trebuchet MS" panose="020B0603020202020204" pitchFamily="34" charset="0"/>
              </a:rPr>
              <a:t>Après extinction par arrosage</a:t>
            </a:r>
          </a:p>
        </p:txBody>
      </p:sp>
    </p:spTree>
    <p:extLst>
      <p:ext uri="{BB962C8B-B14F-4D97-AF65-F5344CB8AC3E}">
        <p14:creationId xmlns:p14="http://schemas.microsoft.com/office/powerpoint/2010/main" val="232658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265614" y="3351003"/>
            <a:ext cx="4911216" cy="769441"/>
          </a:xfrm>
          <a:prstGeom prst="rect">
            <a:avLst/>
          </a:prstGeom>
          <a:noFill/>
        </p:spPr>
        <p:txBody>
          <a:bodyPr wrap="none" rtlCol="0">
            <a:spAutoFit/>
          </a:bodyPr>
          <a:lstStyle/>
          <a:p>
            <a:r>
              <a:rPr lang="fr-FR" sz="4400" b="1" i="1" dirty="0">
                <a:solidFill>
                  <a:srgbClr val="FF0000"/>
                </a:solidFill>
              </a:rPr>
              <a:t>Fin du </a:t>
            </a:r>
            <a:r>
              <a:rPr lang="fr-FR" sz="4400" b="1" i="1" dirty="0" err="1">
                <a:solidFill>
                  <a:srgbClr val="FF0000"/>
                </a:solidFill>
              </a:rPr>
              <a:t>ppt</a:t>
            </a:r>
            <a:r>
              <a:rPr lang="fr-FR" sz="4400" b="1" i="1" dirty="0">
                <a:solidFill>
                  <a:srgbClr val="FF0000"/>
                </a:solidFill>
              </a:rPr>
              <a:t> sur l’essai</a:t>
            </a:r>
            <a:endParaRPr lang="fr-FR" sz="4400" i="1" dirty="0"/>
          </a:p>
        </p:txBody>
      </p:sp>
    </p:spTree>
    <p:extLst>
      <p:ext uri="{BB962C8B-B14F-4D97-AF65-F5344CB8AC3E}">
        <p14:creationId xmlns:p14="http://schemas.microsoft.com/office/powerpoint/2010/main" val="262311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a:extLst>
              <a:ext uri="{FF2B5EF4-FFF2-40B4-BE49-F238E27FC236}">
                <a16:creationId xmlns:a16="http://schemas.microsoft.com/office/drawing/2014/main" id="{FC878806-5AA6-4765-8A78-96DBB7A52917}"/>
              </a:ext>
            </a:extLst>
          </p:cNvPr>
          <p:cNvSpPr txBox="1"/>
          <p:nvPr/>
        </p:nvSpPr>
        <p:spPr>
          <a:xfrm>
            <a:off x="151653" y="1369370"/>
            <a:ext cx="5728952" cy="1200329"/>
          </a:xfrm>
          <a:prstGeom prst="rect">
            <a:avLst/>
          </a:prstGeom>
          <a:noFill/>
        </p:spPr>
        <p:txBody>
          <a:bodyPr wrap="square" rtlCol="0">
            <a:spAutoFit/>
          </a:bodyPr>
          <a:lstStyle/>
          <a:p>
            <a:r>
              <a:rPr lang="fr-FR" sz="1200" b="1" u="sng" dirty="0"/>
              <a:t>Système EPS :</a:t>
            </a:r>
          </a:p>
          <a:p>
            <a:pPr marL="285750" indent="-285750">
              <a:buFont typeface="Arial" panose="020B0604020202020204" pitchFamily="34" charset="0"/>
              <a:buChar char="•"/>
            </a:pPr>
            <a:r>
              <a:rPr lang="fr-FR" sz="1200" dirty="0"/>
              <a:t>Isolant (200 mm)</a:t>
            </a:r>
          </a:p>
          <a:p>
            <a:pPr marL="285750" indent="-285750">
              <a:buFont typeface="Arial" panose="020B0604020202020204" pitchFamily="34" charset="0"/>
              <a:buChar char="•"/>
            </a:pPr>
            <a:r>
              <a:rPr lang="fr-FR" sz="1200" dirty="0"/>
              <a:t>Bandes de recoupement, laine de roche</a:t>
            </a:r>
          </a:p>
          <a:p>
            <a:pPr marL="285750" indent="-285750">
              <a:buFont typeface="Arial" panose="020B0604020202020204" pitchFamily="34" charset="0"/>
              <a:buChar char="•"/>
            </a:pPr>
            <a:r>
              <a:rPr lang="fr-FR" sz="1200" dirty="0"/>
              <a:t>Muret de refend </a:t>
            </a:r>
          </a:p>
          <a:p>
            <a:pPr marL="285750" indent="-285750">
              <a:buFont typeface="Arial" panose="020B0604020202020204" pitchFamily="34" charset="0"/>
              <a:buChar char="•"/>
            </a:pPr>
            <a:r>
              <a:rPr lang="fr-FR" sz="1200" dirty="0"/>
              <a:t>Traitement baies et appuis</a:t>
            </a:r>
          </a:p>
          <a:p>
            <a:endParaRPr lang="fr-FR" sz="1200" dirty="0"/>
          </a:p>
        </p:txBody>
      </p:sp>
      <p:sp>
        <p:nvSpPr>
          <p:cNvPr id="3" name="Espace réservé du texte 2"/>
          <p:cNvSpPr>
            <a:spLocks noGrp="1"/>
          </p:cNvSpPr>
          <p:nvPr>
            <p:ph type="body" sz="quarter" idx="10"/>
          </p:nvPr>
        </p:nvSpPr>
        <p:spPr>
          <a:xfrm>
            <a:off x="277179" y="804590"/>
            <a:ext cx="8522871" cy="4895850"/>
          </a:xfrm>
        </p:spPr>
        <p:txBody>
          <a:bodyPr/>
          <a:lstStyle/>
          <a:p>
            <a:r>
              <a:rPr lang="fr-FR" dirty="0"/>
              <a:t>Configuration d’essai n°2 :</a:t>
            </a:r>
          </a:p>
        </p:txBody>
      </p:sp>
      <p:cxnSp>
        <p:nvCxnSpPr>
          <p:cNvPr id="4" name="Connecteur droit avec flèche 3"/>
          <p:cNvCxnSpPr/>
          <p:nvPr/>
        </p:nvCxnSpPr>
        <p:spPr>
          <a:xfrm flipV="1">
            <a:off x="1012937" y="4837803"/>
            <a:ext cx="8467" cy="5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12209" y="5496759"/>
            <a:ext cx="1449250" cy="954107"/>
          </a:xfrm>
          <a:prstGeom prst="rect">
            <a:avLst/>
          </a:prstGeom>
          <a:noFill/>
        </p:spPr>
        <p:txBody>
          <a:bodyPr wrap="square" rtlCol="0">
            <a:spAutoFit/>
          </a:bodyPr>
          <a:lstStyle/>
          <a:p>
            <a:r>
              <a:rPr lang="fr-FR" sz="1400" dirty="0">
                <a:latin typeface="Trebuchet MS" panose="020B0603020202020204" pitchFamily="34" charset="0"/>
              </a:rPr>
              <a:t>Enduit de finition initial</a:t>
            </a:r>
          </a:p>
          <a:p>
            <a:r>
              <a:rPr lang="fr-FR" sz="1400" dirty="0">
                <a:latin typeface="Trebuchet MS" panose="020B0603020202020204" pitchFamily="34" charset="0"/>
              </a:rPr>
              <a:t>du produit commercial</a:t>
            </a:r>
          </a:p>
        </p:txBody>
      </p:sp>
      <p:cxnSp>
        <p:nvCxnSpPr>
          <p:cNvPr id="17" name="Connecteur droit avec flèche 16"/>
          <p:cNvCxnSpPr/>
          <p:nvPr/>
        </p:nvCxnSpPr>
        <p:spPr>
          <a:xfrm flipV="1">
            <a:off x="1608719" y="4830888"/>
            <a:ext cx="8467" cy="5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re 15">
            <a:extLst>
              <a:ext uri="{FF2B5EF4-FFF2-40B4-BE49-F238E27FC236}">
                <a16:creationId xmlns:a16="http://schemas.microsoft.com/office/drawing/2014/main" id="{27D0E5A9-06A5-4CB4-8FE8-2544B2E78A1F}"/>
              </a:ext>
            </a:extLst>
          </p:cNvPr>
          <p:cNvSpPr>
            <a:spLocks noGrp="1"/>
          </p:cNvSpPr>
          <p:nvPr>
            <p:ph type="title"/>
          </p:nvPr>
        </p:nvSpPr>
        <p:spPr/>
        <p:txBody>
          <a:bodyPr/>
          <a:lstStyle/>
          <a:p>
            <a:endParaRPr lang="fr-FR" dirty="0"/>
          </a:p>
        </p:txBody>
      </p:sp>
      <p:sp>
        <p:nvSpPr>
          <p:cNvPr id="26" name="ZoneTexte 25">
            <a:extLst>
              <a:ext uri="{FF2B5EF4-FFF2-40B4-BE49-F238E27FC236}">
                <a16:creationId xmlns:a16="http://schemas.microsoft.com/office/drawing/2014/main" id="{90988AA6-91AE-4962-9F1D-9A3D211BE8BC}"/>
              </a:ext>
            </a:extLst>
          </p:cNvPr>
          <p:cNvSpPr txBox="1"/>
          <p:nvPr/>
        </p:nvSpPr>
        <p:spPr>
          <a:xfrm>
            <a:off x="1303989" y="5515804"/>
            <a:ext cx="1449250" cy="954107"/>
          </a:xfrm>
          <a:prstGeom prst="rect">
            <a:avLst/>
          </a:prstGeom>
          <a:noFill/>
        </p:spPr>
        <p:txBody>
          <a:bodyPr wrap="square" rtlCol="0">
            <a:spAutoFit/>
          </a:bodyPr>
          <a:lstStyle/>
          <a:p>
            <a:r>
              <a:rPr lang="fr-FR" sz="1400" dirty="0">
                <a:latin typeface="Trebuchet MS" panose="020B0603020202020204" pitchFamily="34" charset="0"/>
              </a:rPr>
              <a:t>Enduit de finition initial</a:t>
            </a:r>
          </a:p>
          <a:p>
            <a:r>
              <a:rPr lang="fr-FR" sz="1400" dirty="0">
                <a:latin typeface="Trebuchet MS" panose="020B0603020202020204" pitchFamily="34" charset="0"/>
              </a:rPr>
              <a:t>Avec un retardant</a:t>
            </a:r>
          </a:p>
        </p:txBody>
      </p:sp>
      <p:pic>
        <p:nvPicPr>
          <p:cNvPr id="7" name="Image 6">
            <a:extLst>
              <a:ext uri="{FF2B5EF4-FFF2-40B4-BE49-F238E27FC236}">
                <a16:creationId xmlns:a16="http://schemas.microsoft.com/office/drawing/2014/main" id="{337ECD22-C668-48CA-8453-5CD3509AEFC4}"/>
              </a:ext>
            </a:extLst>
          </p:cNvPr>
          <p:cNvPicPr>
            <a:picLocks noChangeAspect="1"/>
          </p:cNvPicPr>
          <p:nvPr/>
        </p:nvPicPr>
        <p:blipFill>
          <a:blip r:embed="rId2"/>
          <a:stretch>
            <a:fillRect/>
          </a:stretch>
        </p:blipFill>
        <p:spPr>
          <a:xfrm>
            <a:off x="6155990" y="3034184"/>
            <a:ext cx="1588222" cy="2477412"/>
          </a:xfrm>
          <a:prstGeom prst="rect">
            <a:avLst/>
          </a:prstGeom>
        </p:spPr>
      </p:pic>
      <p:grpSp>
        <p:nvGrpSpPr>
          <p:cNvPr id="8" name="Groupe 7">
            <a:extLst>
              <a:ext uri="{FF2B5EF4-FFF2-40B4-BE49-F238E27FC236}">
                <a16:creationId xmlns:a16="http://schemas.microsoft.com/office/drawing/2014/main" id="{08BFA112-2F03-48B4-AC39-F13BEC2D05F8}"/>
              </a:ext>
            </a:extLst>
          </p:cNvPr>
          <p:cNvGrpSpPr/>
          <p:nvPr/>
        </p:nvGrpSpPr>
        <p:grpSpPr>
          <a:xfrm>
            <a:off x="3019623" y="1663748"/>
            <a:ext cx="592944" cy="611572"/>
            <a:chOff x="6868030" y="715231"/>
            <a:chExt cx="799103" cy="1012930"/>
          </a:xfrm>
        </p:grpSpPr>
        <p:sp>
          <p:nvSpPr>
            <p:cNvPr id="39" name="Rectangle 38">
              <a:extLst>
                <a:ext uri="{FF2B5EF4-FFF2-40B4-BE49-F238E27FC236}">
                  <a16:creationId xmlns:a16="http://schemas.microsoft.com/office/drawing/2014/main" id="{8329BE41-81F9-4443-AC45-F65EC5A10A92}"/>
                </a:ext>
              </a:extLst>
            </p:cNvPr>
            <p:cNvSpPr/>
            <p:nvPr/>
          </p:nvSpPr>
          <p:spPr>
            <a:xfrm>
              <a:off x="6874653" y="998593"/>
              <a:ext cx="792480" cy="1480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9BE665EF-DC1F-4FE5-AC9F-C1DF2FD8383B}"/>
                </a:ext>
              </a:extLst>
            </p:cNvPr>
            <p:cNvSpPr/>
            <p:nvPr/>
          </p:nvSpPr>
          <p:spPr>
            <a:xfrm>
              <a:off x="6868030" y="715231"/>
              <a:ext cx="792480" cy="148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37CDFF9-BAAE-4A6E-A4FB-94062D9C6D6C}"/>
                </a:ext>
              </a:extLst>
            </p:cNvPr>
            <p:cNvSpPr/>
            <p:nvPr/>
          </p:nvSpPr>
          <p:spPr>
            <a:xfrm>
              <a:off x="6874653" y="1290330"/>
              <a:ext cx="792480" cy="1480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18A7118A-68FE-410D-9FBA-8FA43148D112}"/>
                </a:ext>
              </a:extLst>
            </p:cNvPr>
            <p:cNvSpPr/>
            <p:nvPr/>
          </p:nvSpPr>
          <p:spPr>
            <a:xfrm>
              <a:off x="6874653" y="1580115"/>
              <a:ext cx="792480" cy="148046"/>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184DD67B-BFD9-4ADC-B8A0-F4E57A89F6C9}"/>
              </a:ext>
            </a:extLst>
          </p:cNvPr>
          <p:cNvGrpSpPr/>
          <p:nvPr/>
        </p:nvGrpSpPr>
        <p:grpSpPr>
          <a:xfrm>
            <a:off x="4046228" y="2777893"/>
            <a:ext cx="1352983" cy="2646596"/>
            <a:chOff x="6293224" y="1126904"/>
            <a:chExt cx="1575090" cy="2916178"/>
          </a:xfrm>
        </p:grpSpPr>
        <p:grpSp>
          <p:nvGrpSpPr>
            <p:cNvPr id="48" name="Groupe 47">
              <a:extLst>
                <a:ext uri="{FF2B5EF4-FFF2-40B4-BE49-F238E27FC236}">
                  <a16:creationId xmlns:a16="http://schemas.microsoft.com/office/drawing/2014/main" id="{9C8E7F6C-D01B-4D31-8CD0-3EBC1EB6C41A}"/>
                </a:ext>
              </a:extLst>
            </p:cNvPr>
            <p:cNvGrpSpPr/>
            <p:nvPr/>
          </p:nvGrpSpPr>
          <p:grpSpPr>
            <a:xfrm>
              <a:off x="6293224" y="1448025"/>
              <a:ext cx="1226937" cy="2595057"/>
              <a:chOff x="6293224" y="1448025"/>
              <a:chExt cx="1226937" cy="2595057"/>
            </a:xfrm>
          </p:grpSpPr>
          <p:sp>
            <p:nvSpPr>
              <p:cNvPr id="51" name="Rectangle 50">
                <a:extLst>
                  <a:ext uri="{FF2B5EF4-FFF2-40B4-BE49-F238E27FC236}">
                    <a16:creationId xmlns:a16="http://schemas.microsoft.com/office/drawing/2014/main" id="{A2FD6397-4DAC-4BAC-BFCD-8480E3FCA612}"/>
                  </a:ext>
                </a:extLst>
              </p:cNvPr>
              <p:cNvSpPr/>
              <p:nvPr/>
            </p:nvSpPr>
            <p:spPr>
              <a:xfrm>
                <a:off x="6293224" y="1448025"/>
                <a:ext cx="690282" cy="259505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0CFEF980-B337-4E15-88ED-87557710EEAF}"/>
                  </a:ext>
                </a:extLst>
              </p:cNvPr>
              <p:cNvSpPr/>
              <p:nvPr/>
            </p:nvSpPr>
            <p:spPr>
              <a:xfrm>
                <a:off x="6965339" y="1448025"/>
                <a:ext cx="554822" cy="259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47B0DA-D3A7-441D-A205-CC17C160F576}"/>
                  </a:ext>
                </a:extLst>
              </p:cNvPr>
              <p:cNvSpPr/>
              <p:nvPr/>
            </p:nvSpPr>
            <p:spPr>
              <a:xfrm>
                <a:off x="6862188" y="3895036"/>
                <a:ext cx="122451" cy="1480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8AB4B4A7-3DDA-4666-AECB-9A5FC35C9C47}"/>
                  </a:ext>
                </a:extLst>
              </p:cNvPr>
              <p:cNvSpPr/>
              <p:nvPr/>
            </p:nvSpPr>
            <p:spPr>
              <a:xfrm>
                <a:off x="6856615" y="2889995"/>
                <a:ext cx="122451" cy="1480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C44323EA-1C87-473D-93E8-57BCD5F77CA6}"/>
                  </a:ext>
                </a:extLst>
              </p:cNvPr>
              <p:cNvSpPr/>
              <p:nvPr/>
            </p:nvSpPr>
            <p:spPr>
              <a:xfrm>
                <a:off x="6861055" y="1884954"/>
                <a:ext cx="122451" cy="1480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BC0E80E3-B3AC-45B3-87D5-6FC6D77E6A6A}"/>
                  </a:ext>
                </a:extLst>
              </p:cNvPr>
              <p:cNvSpPr/>
              <p:nvPr/>
            </p:nvSpPr>
            <p:spPr>
              <a:xfrm>
                <a:off x="6856615" y="1448025"/>
                <a:ext cx="119144" cy="436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9C71875A-04E7-4FB8-A36C-9C35FA47797F}"/>
                  </a:ext>
                </a:extLst>
              </p:cNvPr>
              <p:cNvSpPr/>
              <p:nvPr/>
            </p:nvSpPr>
            <p:spPr>
              <a:xfrm>
                <a:off x="6856614" y="2024569"/>
                <a:ext cx="119145" cy="865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B9572145-106E-4E60-9EBC-EF3E08D8A629}"/>
                  </a:ext>
                </a:extLst>
              </p:cNvPr>
              <p:cNvSpPr/>
              <p:nvPr/>
            </p:nvSpPr>
            <p:spPr>
              <a:xfrm>
                <a:off x="6854848" y="3038041"/>
                <a:ext cx="120911" cy="865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DACB0ADE-515B-4FCA-A10F-BF2F3D09D61F}"/>
                  </a:ext>
                </a:extLst>
              </p:cNvPr>
              <p:cNvSpPr/>
              <p:nvPr/>
            </p:nvSpPr>
            <p:spPr>
              <a:xfrm>
                <a:off x="6854848" y="2136508"/>
                <a:ext cx="128658" cy="48912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CA4ACA9E-3573-44C9-B317-5693DC0F68FC}"/>
                  </a:ext>
                </a:extLst>
              </p:cNvPr>
              <p:cNvSpPr/>
              <p:nvPr/>
            </p:nvSpPr>
            <p:spPr>
              <a:xfrm>
                <a:off x="6861054" y="3186087"/>
                <a:ext cx="119991" cy="48912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9" name="Connecteur droit avec flèche 48">
              <a:extLst>
                <a:ext uri="{FF2B5EF4-FFF2-40B4-BE49-F238E27FC236}">
                  <a16:creationId xmlns:a16="http://schemas.microsoft.com/office/drawing/2014/main" id="{8ACFE667-BB67-47CB-BC98-D04B6B2827D0}"/>
                </a:ext>
              </a:extLst>
            </p:cNvPr>
            <p:cNvCxnSpPr/>
            <p:nvPr/>
          </p:nvCxnSpPr>
          <p:spPr>
            <a:xfrm>
              <a:off x="6983506" y="1392104"/>
              <a:ext cx="5548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6996F4B5-38DF-4D54-8145-48B0D37A6A5E}"/>
                </a:ext>
              </a:extLst>
            </p:cNvPr>
            <p:cNvSpPr txBox="1"/>
            <p:nvPr/>
          </p:nvSpPr>
          <p:spPr>
            <a:xfrm>
              <a:off x="6870080" y="1126904"/>
              <a:ext cx="998234" cy="305214"/>
            </a:xfrm>
            <a:prstGeom prst="rect">
              <a:avLst/>
            </a:prstGeom>
            <a:noFill/>
          </p:spPr>
          <p:txBody>
            <a:bodyPr wrap="square" rtlCol="0">
              <a:spAutoFit/>
            </a:bodyPr>
            <a:lstStyle/>
            <a:p>
              <a:r>
                <a:rPr lang="fr-FR" sz="1200" dirty="0"/>
                <a:t>500 mm</a:t>
              </a:r>
            </a:p>
          </p:txBody>
        </p:sp>
      </p:grpSp>
      <p:pic>
        <p:nvPicPr>
          <p:cNvPr id="5" name="Image 4">
            <a:extLst>
              <a:ext uri="{FF2B5EF4-FFF2-40B4-BE49-F238E27FC236}">
                <a16:creationId xmlns:a16="http://schemas.microsoft.com/office/drawing/2014/main" id="{26C339C5-58FB-4E62-8A79-726E2AA99863}"/>
              </a:ext>
            </a:extLst>
          </p:cNvPr>
          <p:cNvPicPr>
            <a:picLocks noChangeAspect="1"/>
          </p:cNvPicPr>
          <p:nvPr/>
        </p:nvPicPr>
        <p:blipFill>
          <a:blip r:embed="rId3"/>
          <a:stretch>
            <a:fillRect/>
          </a:stretch>
        </p:blipFill>
        <p:spPr>
          <a:xfrm>
            <a:off x="343950" y="3068287"/>
            <a:ext cx="2080247" cy="2148024"/>
          </a:xfrm>
          <a:prstGeom prst="rect">
            <a:avLst/>
          </a:prstGeom>
        </p:spPr>
      </p:pic>
      <p:grpSp>
        <p:nvGrpSpPr>
          <p:cNvPr id="12" name="Groupe 11">
            <a:extLst>
              <a:ext uri="{FF2B5EF4-FFF2-40B4-BE49-F238E27FC236}">
                <a16:creationId xmlns:a16="http://schemas.microsoft.com/office/drawing/2014/main" id="{036FC822-A5E9-471C-A90F-5E178BF3FCDE}"/>
              </a:ext>
            </a:extLst>
          </p:cNvPr>
          <p:cNvGrpSpPr/>
          <p:nvPr/>
        </p:nvGrpSpPr>
        <p:grpSpPr>
          <a:xfrm>
            <a:off x="4237913" y="1347340"/>
            <a:ext cx="3629335" cy="1296191"/>
            <a:chOff x="4237913" y="1347340"/>
            <a:chExt cx="3629335" cy="1296191"/>
          </a:xfrm>
        </p:grpSpPr>
        <p:pic>
          <p:nvPicPr>
            <p:cNvPr id="10" name="Image 9">
              <a:extLst>
                <a:ext uri="{FF2B5EF4-FFF2-40B4-BE49-F238E27FC236}">
                  <a16:creationId xmlns:a16="http://schemas.microsoft.com/office/drawing/2014/main" id="{E232BB84-418B-4452-A31D-DBC0AC6DF694}"/>
                </a:ext>
              </a:extLst>
            </p:cNvPr>
            <p:cNvPicPr>
              <a:picLocks noChangeAspect="1"/>
            </p:cNvPicPr>
            <p:nvPr/>
          </p:nvPicPr>
          <p:blipFill>
            <a:blip r:embed="rId4"/>
            <a:stretch>
              <a:fillRect/>
            </a:stretch>
          </p:blipFill>
          <p:spPr>
            <a:xfrm>
              <a:off x="4237913" y="1347340"/>
              <a:ext cx="3629335" cy="1296191"/>
            </a:xfrm>
            <a:prstGeom prst="rect">
              <a:avLst/>
            </a:prstGeom>
          </p:spPr>
        </p:pic>
        <p:sp>
          <p:nvSpPr>
            <p:cNvPr id="11" name="ZoneTexte 10">
              <a:extLst>
                <a:ext uri="{FF2B5EF4-FFF2-40B4-BE49-F238E27FC236}">
                  <a16:creationId xmlns:a16="http://schemas.microsoft.com/office/drawing/2014/main" id="{EA9FBD18-F587-473C-8703-57D844208EBC}"/>
                </a:ext>
              </a:extLst>
            </p:cNvPr>
            <p:cNvSpPr txBox="1"/>
            <p:nvPr/>
          </p:nvSpPr>
          <p:spPr>
            <a:xfrm>
              <a:off x="6163668" y="2238171"/>
              <a:ext cx="1420517" cy="276999"/>
            </a:xfrm>
            <a:prstGeom prst="rect">
              <a:avLst/>
            </a:prstGeom>
            <a:noFill/>
          </p:spPr>
          <p:txBody>
            <a:bodyPr wrap="none" rtlCol="0">
              <a:spAutoFit/>
            </a:bodyPr>
            <a:lstStyle/>
            <a:p>
              <a:r>
                <a:rPr lang="fr-FR" sz="1200" dirty="0"/>
                <a:t>Le système complet</a:t>
              </a:r>
            </a:p>
          </p:txBody>
        </p:sp>
      </p:grpSp>
    </p:spTree>
    <p:extLst>
      <p:ext uri="{BB962C8B-B14F-4D97-AF65-F5344CB8AC3E}">
        <p14:creationId xmlns:p14="http://schemas.microsoft.com/office/powerpoint/2010/main" val="233485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23851" y="1140822"/>
            <a:ext cx="7725860" cy="4880565"/>
          </a:xfrm>
        </p:spPr>
        <p:txBody>
          <a:bodyPr/>
          <a:lstStyle/>
          <a:p>
            <a:r>
              <a:rPr lang="fr-FR" dirty="0"/>
              <a:t>Instrumentation du système: Température </a:t>
            </a:r>
            <a:r>
              <a:rPr lang="fr-FR" dirty="0">
                <a:solidFill>
                  <a:srgbClr val="FF0000"/>
                </a:solidFill>
              </a:rPr>
              <a:t>(</a:t>
            </a:r>
            <a:r>
              <a:rPr lang="fr-FR" dirty="0" err="1">
                <a:solidFill>
                  <a:srgbClr val="FF0000"/>
                </a:solidFill>
              </a:rPr>
              <a:t>Efectis</a:t>
            </a:r>
            <a:r>
              <a:rPr lang="fr-FR" dirty="0">
                <a:solidFill>
                  <a:srgbClr val="FF0000"/>
                </a:solidFill>
              </a:rPr>
              <a:t> P-PRIME)</a:t>
            </a:r>
          </a:p>
          <a:p>
            <a:pPr marL="0" indent="0">
              <a:buNone/>
            </a:pPr>
            <a:r>
              <a:rPr lang="fr-FR" sz="1400" dirty="0"/>
              <a:t>			TC= Thermocouple de type K </a:t>
            </a:r>
            <a:r>
              <a:rPr lang="fr-FR" sz="1400" dirty="0">
                <a:solidFill>
                  <a:schemeClr val="tx1"/>
                </a:solidFill>
              </a:rPr>
              <a:t>1,5 mm gainé</a:t>
            </a:r>
            <a:r>
              <a:rPr lang="fr-FR" sz="1400" dirty="0"/>
              <a:t> 		</a:t>
            </a:r>
            <a:endParaRPr lang="fr-FR" sz="1400" dirty="0">
              <a:solidFill>
                <a:srgbClr val="FF0000"/>
              </a:solidFill>
            </a:endParaRPr>
          </a:p>
        </p:txBody>
      </p:sp>
      <p:sp>
        <p:nvSpPr>
          <p:cNvPr id="5" name="Titre 4">
            <a:extLst>
              <a:ext uri="{FF2B5EF4-FFF2-40B4-BE49-F238E27FC236}">
                <a16:creationId xmlns:a16="http://schemas.microsoft.com/office/drawing/2014/main" id="{383686F7-903B-4274-8BB4-212199C3495B}"/>
              </a:ext>
            </a:extLst>
          </p:cNvPr>
          <p:cNvSpPr>
            <a:spLocks noGrp="1"/>
          </p:cNvSpPr>
          <p:nvPr>
            <p:ph type="title"/>
          </p:nvPr>
        </p:nvSpPr>
        <p:spPr/>
        <p:txBody>
          <a:bodyPr/>
          <a:lstStyle/>
          <a:p>
            <a:endParaRPr lang="fr-FR"/>
          </a:p>
        </p:txBody>
      </p:sp>
      <p:pic>
        <p:nvPicPr>
          <p:cNvPr id="2" name="Image 1">
            <a:extLst>
              <a:ext uri="{FF2B5EF4-FFF2-40B4-BE49-F238E27FC236}">
                <a16:creationId xmlns:a16="http://schemas.microsoft.com/office/drawing/2014/main" id="{ADFC1120-798B-428D-B303-E90AD835A096}"/>
              </a:ext>
            </a:extLst>
          </p:cNvPr>
          <p:cNvPicPr>
            <a:picLocks noChangeAspect="1"/>
          </p:cNvPicPr>
          <p:nvPr/>
        </p:nvPicPr>
        <p:blipFill>
          <a:blip r:embed="rId2"/>
          <a:stretch>
            <a:fillRect/>
          </a:stretch>
        </p:blipFill>
        <p:spPr>
          <a:xfrm>
            <a:off x="538706" y="2503895"/>
            <a:ext cx="3648075" cy="390525"/>
          </a:xfrm>
          <a:prstGeom prst="rect">
            <a:avLst/>
          </a:prstGeom>
        </p:spPr>
      </p:pic>
      <p:pic>
        <p:nvPicPr>
          <p:cNvPr id="9" name="Image 8">
            <a:extLst>
              <a:ext uri="{FF2B5EF4-FFF2-40B4-BE49-F238E27FC236}">
                <a16:creationId xmlns:a16="http://schemas.microsoft.com/office/drawing/2014/main" id="{D312DFD3-E00A-495F-831E-C7A2B84A18B6}"/>
              </a:ext>
            </a:extLst>
          </p:cNvPr>
          <p:cNvPicPr>
            <a:picLocks noChangeAspect="1"/>
          </p:cNvPicPr>
          <p:nvPr/>
        </p:nvPicPr>
        <p:blipFill>
          <a:blip r:embed="rId3"/>
          <a:stretch>
            <a:fillRect/>
          </a:stretch>
        </p:blipFill>
        <p:spPr>
          <a:xfrm>
            <a:off x="904712" y="3094453"/>
            <a:ext cx="2197710" cy="2232594"/>
          </a:xfrm>
          <a:prstGeom prst="rect">
            <a:avLst/>
          </a:prstGeom>
        </p:spPr>
      </p:pic>
      <p:pic>
        <p:nvPicPr>
          <p:cNvPr id="4" name="Image 3">
            <a:extLst>
              <a:ext uri="{FF2B5EF4-FFF2-40B4-BE49-F238E27FC236}">
                <a16:creationId xmlns:a16="http://schemas.microsoft.com/office/drawing/2014/main" id="{091312B3-D8B6-4C2A-8AE4-E21C908AB6B2}"/>
              </a:ext>
            </a:extLst>
          </p:cNvPr>
          <p:cNvPicPr>
            <a:picLocks noChangeAspect="1"/>
          </p:cNvPicPr>
          <p:nvPr/>
        </p:nvPicPr>
        <p:blipFill>
          <a:blip r:embed="rId4"/>
          <a:stretch>
            <a:fillRect/>
          </a:stretch>
        </p:blipFill>
        <p:spPr>
          <a:xfrm>
            <a:off x="4186540" y="2044107"/>
            <a:ext cx="4218768" cy="4095412"/>
          </a:xfrm>
          <a:prstGeom prst="rect">
            <a:avLst/>
          </a:prstGeom>
        </p:spPr>
      </p:pic>
      <p:cxnSp>
        <p:nvCxnSpPr>
          <p:cNvPr id="7" name="Connecteur droit avec flèche 6"/>
          <p:cNvCxnSpPr/>
          <p:nvPr/>
        </p:nvCxnSpPr>
        <p:spPr>
          <a:xfrm>
            <a:off x="5781675" y="4049351"/>
            <a:ext cx="400050" cy="4762"/>
          </a:xfrm>
          <a:prstGeom prst="straightConnector1">
            <a:avLst/>
          </a:prstGeom>
          <a:ln>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722144" y="3790013"/>
            <a:ext cx="519112" cy="215444"/>
          </a:xfrm>
          <a:prstGeom prst="rect">
            <a:avLst/>
          </a:prstGeom>
          <a:noFill/>
        </p:spPr>
        <p:txBody>
          <a:bodyPr wrap="square" rtlCol="0">
            <a:spAutoFit/>
          </a:bodyPr>
          <a:lstStyle/>
          <a:p>
            <a:r>
              <a:rPr lang="fr-FR" sz="800" dirty="0"/>
              <a:t>784mm</a:t>
            </a:r>
          </a:p>
        </p:txBody>
      </p:sp>
      <p:cxnSp>
        <p:nvCxnSpPr>
          <p:cNvPr id="10" name="Connecteur droit avec flèche 9"/>
          <p:cNvCxnSpPr/>
          <p:nvPr/>
        </p:nvCxnSpPr>
        <p:spPr>
          <a:xfrm flipV="1">
            <a:off x="5722144" y="5524011"/>
            <a:ext cx="519112" cy="1635"/>
          </a:xfrm>
          <a:prstGeom prst="straightConnector1">
            <a:avLst/>
          </a:prstGeom>
          <a:ln>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722144" y="5253516"/>
            <a:ext cx="519112" cy="215444"/>
          </a:xfrm>
          <a:prstGeom prst="rect">
            <a:avLst/>
          </a:prstGeom>
          <a:noFill/>
        </p:spPr>
        <p:txBody>
          <a:bodyPr wrap="square" rtlCol="0">
            <a:spAutoFit/>
          </a:bodyPr>
          <a:lstStyle/>
          <a:p>
            <a:r>
              <a:rPr lang="fr-FR" sz="800" dirty="0"/>
              <a:t>994mm</a:t>
            </a:r>
          </a:p>
        </p:txBody>
      </p:sp>
      <p:cxnSp>
        <p:nvCxnSpPr>
          <p:cNvPr id="14" name="Connecteur droit avec flèche 13"/>
          <p:cNvCxnSpPr/>
          <p:nvPr/>
        </p:nvCxnSpPr>
        <p:spPr>
          <a:xfrm flipV="1">
            <a:off x="5781675" y="3413760"/>
            <a:ext cx="0" cy="646748"/>
          </a:xfrm>
          <a:prstGeom prst="straightConnector1">
            <a:avLst/>
          </a:prstGeom>
          <a:ln>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304771" y="3582668"/>
            <a:ext cx="676929" cy="215444"/>
          </a:xfrm>
          <a:prstGeom prst="rect">
            <a:avLst/>
          </a:prstGeom>
          <a:noFill/>
        </p:spPr>
        <p:txBody>
          <a:bodyPr wrap="square" rtlCol="0">
            <a:spAutoFit/>
          </a:bodyPr>
          <a:lstStyle/>
          <a:p>
            <a:r>
              <a:rPr lang="fr-FR" sz="800" dirty="0"/>
              <a:t>1350mm</a:t>
            </a:r>
          </a:p>
        </p:txBody>
      </p:sp>
      <p:cxnSp>
        <p:nvCxnSpPr>
          <p:cNvPr id="18" name="Connecteur droit avec flèche 17"/>
          <p:cNvCxnSpPr/>
          <p:nvPr/>
        </p:nvCxnSpPr>
        <p:spPr>
          <a:xfrm flipH="1" flipV="1">
            <a:off x="5716361" y="4786204"/>
            <a:ext cx="5783" cy="735030"/>
          </a:xfrm>
          <a:prstGeom prst="straightConnector1">
            <a:avLst/>
          </a:prstGeom>
          <a:ln>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270017" y="5007783"/>
            <a:ext cx="676929" cy="215444"/>
          </a:xfrm>
          <a:prstGeom prst="rect">
            <a:avLst/>
          </a:prstGeom>
          <a:noFill/>
        </p:spPr>
        <p:txBody>
          <a:bodyPr wrap="square" rtlCol="0">
            <a:spAutoFit/>
          </a:bodyPr>
          <a:lstStyle/>
          <a:p>
            <a:r>
              <a:rPr lang="fr-FR" sz="800" dirty="0"/>
              <a:t>1509mm</a:t>
            </a:r>
          </a:p>
        </p:txBody>
      </p:sp>
      <p:cxnSp>
        <p:nvCxnSpPr>
          <p:cNvPr id="21" name="Connecteur droit avec flèche 20"/>
          <p:cNvCxnSpPr/>
          <p:nvPr/>
        </p:nvCxnSpPr>
        <p:spPr>
          <a:xfrm flipH="1" flipV="1">
            <a:off x="6121853" y="4608025"/>
            <a:ext cx="9673" cy="1134377"/>
          </a:xfrm>
          <a:prstGeom prst="straightConnector1">
            <a:avLst/>
          </a:prstGeom>
          <a:ln w="12700">
            <a:solidFill>
              <a:srgbClr val="00B050"/>
            </a:solidFill>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748378" y="4622561"/>
            <a:ext cx="676929" cy="215444"/>
          </a:xfrm>
          <a:prstGeom prst="rect">
            <a:avLst/>
          </a:prstGeom>
          <a:noFill/>
        </p:spPr>
        <p:txBody>
          <a:bodyPr wrap="square" rtlCol="0">
            <a:spAutoFit/>
          </a:bodyPr>
          <a:lstStyle/>
          <a:p>
            <a:r>
              <a:rPr lang="fr-FR" sz="800" dirty="0">
                <a:solidFill>
                  <a:srgbClr val="00B050"/>
                </a:solidFill>
              </a:rPr>
              <a:t>2250mm</a:t>
            </a:r>
          </a:p>
        </p:txBody>
      </p:sp>
      <p:cxnSp>
        <p:nvCxnSpPr>
          <p:cNvPr id="24" name="Connecteur droit avec flèche 23"/>
          <p:cNvCxnSpPr/>
          <p:nvPr/>
        </p:nvCxnSpPr>
        <p:spPr>
          <a:xfrm flipH="1" flipV="1">
            <a:off x="6276267" y="4179393"/>
            <a:ext cx="15017" cy="1563009"/>
          </a:xfrm>
          <a:prstGeom prst="straightConnector1">
            <a:avLst/>
          </a:prstGeom>
          <a:ln w="12700">
            <a:solidFill>
              <a:srgbClr val="00B050"/>
            </a:solidFill>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770455" y="4194294"/>
            <a:ext cx="632774" cy="215444"/>
          </a:xfrm>
          <a:prstGeom prst="rect">
            <a:avLst/>
          </a:prstGeom>
          <a:noFill/>
        </p:spPr>
        <p:txBody>
          <a:bodyPr wrap="square" rtlCol="0">
            <a:spAutoFit/>
          </a:bodyPr>
          <a:lstStyle/>
          <a:p>
            <a:r>
              <a:rPr lang="fr-FR" sz="800" dirty="0">
                <a:solidFill>
                  <a:srgbClr val="00B050"/>
                </a:solidFill>
              </a:rPr>
              <a:t>3334mm</a:t>
            </a:r>
          </a:p>
        </p:txBody>
      </p:sp>
    </p:spTree>
    <p:extLst>
      <p:ext uri="{BB962C8B-B14F-4D97-AF65-F5344CB8AC3E}">
        <p14:creationId xmlns:p14="http://schemas.microsoft.com/office/powerpoint/2010/main" val="2842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a:extLst>
              <a:ext uri="{FF2B5EF4-FFF2-40B4-BE49-F238E27FC236}">
                <a16:creationId xmlns:a16="http://schemas.microsoft.com/office/drawing/2014/main" id="{90AE2BA0-CEA4-42BD-88ED-94726727192D}"/>
              </a:ext>
            </a:extLst>
          </p:cNvPr>
          <p:cNvGraphicFramePr>
            <a:graphicFrameLocks noGrp="1"/>
          </p:cNvGraphicFramePr>
          <p:nvPr>
            <p:extLst>
              <p:ext uri="{D42A27DB-BD31-4B8C-83A1-F6EECF244321}">
                <p14:modId xmlns:p14="http://schemas.microsoft.com/office/powerpoint/2010/main" val="774325191"/>
              </p:ext>
            </p:extLst>
          </p:nvPr>
        </p:nvGraphicFramePr>
        <p:xfrm>
          <a:off x="454284" y="2037806"/>
          <a:ext cx="8393625" cy="3853543"/>
        </p:xfrm>
        <a:graphic>
          <a:graphicData uri="http://schemas.openxmlformats.org/drawingml/2006/table">
            <a:tbl>
              <a:tblPr firstRow="1" bandRow="1">
                <a:tableStyleId>{2D5ABB26-0587-4C30-8999-92F81FD0307C}</a:tableStyleId>
              </a:tblPr>
              <a:tblGrid>
                <a:gridCol w="4605396">
                  <a:extLst>
                    <a:ext uri="{9D8B030D-6E8A-4147-A177-3AD203B41FA5}">
                      <a16:colId xmlns:a16="http://schemas.microsoft.com/office/drawing/2014/main" val="651311778"/>
                    </a:ext>
                  </a:extLst>
                </a:gridCol>
                <a:gridCol w="1558834">
                  <a:extLst>
                    <a:ext uri="{9D8B030D-6E8A-4147-A177-3AD203B41FA5}">
                      <a16:colId xmlns:a16="http://schemas.microsoft.com/office/drawing/2014/main" val="772684821"/>
                    </a:ext>
                  </a:extLst>
                </a:gridCol>
                <a:gridCol w="2229395">
                  <a:extLst>
                    <a:ext uri="{9D8B030D-6E8A-4147-A177-3AD203B41FA5}">
                      <a16:colId xmlns:a16="http://schemas.microsoft.com/office/drawing/2014/main" val="4279100065"/>
                    </a:ext>
                  </a:extLst>
                </a:gridCol>
              </a:tblGrid>
              <a:tr h="391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0000"/>
                          </a:solidFill>
                        </a:rPr>
                        <a:t>A l’extérieur près de la façade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0000"/>
                          </a:solidFill>
                        </a:rPr>
                        <a:t>À 3m de la façade, Hauteur ½ baie R0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0000"/>
                          </a:solidFill>
                        </a:rPr>
                        <a:t>A l’intérieur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0000"/>
                          </a:solidFill>
                        </a:rPr>
                        <a:t>du R+1 gauche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329668"/>
                  </a:ext>
                </a:extLst>
              </a:tr>
              <a:tr h="3213463">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426686"/>
                  </a:ext>
                </a:extLst>
              </a:tr>
            </a:tbl>
          </a:graphicData>
        </a:graphic>
      </p:graphicFrame>
      <p:pic>
        <p:nvPicPr>
          <p:cNvPr id="16" name="Image 15"/>
          <p:cNvPicPr>
            <a:picLocks noChangeAspect="1"/>
          </p:cNvPicPr>
          <p:nvPr/>
        </p:nvPicPr>
        <p:blipFill>
          <a:blip r:embed="rId2"/>
          <a:stretch>
            <a:fillRect/>
          </a:stretch>
        </p:blipFill>
        <p:spPr>
          <a:xfrm>
            <a:off x="784769" y="2868672"/>
            <a:ext cx="4253701" cy="1792224"/>
          </a:xfrm>
          <a:prstGeom prst="rect">
            <a:avLst/>
          </a:prstGeom>
        </p:spPr>
      </p:pic>
      <p:sp>
        <p:nvSpPr>
          <p:cNvPr id="3" name="Espace réservé du texte 2"/>
          <p:cNvSpPr>
            <a:spLocks noGrp="1"/>
          </p:cNvSpPr>
          <p:nvPr>
            <p:ph type="body" sz="quarter" idx="10"/>
          </p:nvPr>
        </p:nvSpPr>
        <p:spPr/>
        <p:txBody>
          <a:bodyPr/>
          <a:lstStyle/>
          <a:p>
            <a:r>
              <a:rPr lang="fr-FR" dirty="0"/>
              <a:t>Instrumentation du système: flux </a:t>
            </a:r>
            <a:r>
              <a:rPr lang="fr-FR" dirty="0">
                <a:solidFill>
                  <a:srgbClr val="FF0000"/>
                </a:solidFill>
              </a:rPr>
              <a:t>(</a:t>
            </a:r>
            <a:r>
              <a:rPr lang="fr-FR" dirty="0" err="1">
                <a:solidFill>
                  <a:srgbClr val="FF0000"/>
                </a:solidFill>
              </a:rPr>
              <a:t>Efectis</a:t>
            </a:r>
            <a:r>
              <a:rPr lang="fr-FR" dirty="0">
                <a:solidFill>
                  <a:srgbClr val="FF0000"/>
                </a:solidFill>
              </a:rPr>
              <a:t> P-PRIME)</a:t>
            </a:r>
            <a:endParaRPr lang="fr-FR" sz="1400" dirty="0">
              <a:solidFill>
                <a:srgbClr val="FF0000"/>
              </a:solidFill>
            </a:endParaRPr>
          </a:p>
          <a:p>
            <a:pPr marL="0" indent="0">
              <a:buNone/>
            </a:pPr>
            <a:r>
              <a:rPr lang="fr-FR" sz="1400" dirty="0"/>
              <a:t> 	PT: Plate </a:t>
            </a:r>
            <a:r>
              <a:rPr lang="fr-FR" sz="1400" dirty="0" err="1"/>
              <a:t>thermometer</a:t>
            </a:r>
            <a:endParaRPr lang="fr-FR" sz="1400" dirty="0"/>
          </a:p>
          <a:p>
            <a:pPr marL="0" indent="0">
              <a:buNone/>
            </a:pPr>
            <a:r>
              <a:rPr lang="fr-FR" sz="1400" dirty="0"/>
              <a:t>	Méthode de conversion </a:t>
            </a:r>
            <a:r>
              <a:rPr lang="fr-FR" sz="1400" dirty="0" err="1"/>
              <a:t>Tp</a:t>
            </a:r>
            <a:r>
              <a:rPr lang="fr-FR" sz="1400" dirty="0"/>
              <a:t>-Flux: </a:t>
            </a:r>
            <a:r>
              <a:rPr lang="sv-SE" sz="1400" dirty="0"/>
              <a:t>H. Ingason &amp; U. Wickström (2007). </a:t>
            </a:r>
            <a:endParaRPr lang="fr-FR" sz="1400" dirty="0">
              <a:solidFill>
                <a:srgbClr val="FF0000"/>
              </a:solidFill>
            </a:endParaRPr>
          </a:p>
        </p:txBody>
      </p:sp>
      <p:sp>
        <p:nvSpPr>
          <p:cNvPr id="5" name="Titre 4">
            <a:extLst>
              <a:ext uri="{FF2B5EF4-FFF2-40B4-BE49-F238E27FC236}">
                <a16:creationId xmlns:a16="http://schemas.microsoft.com/office/drawing/2014/main" id="{383686F7-903B-4274-8BB4-212199C3495B}"/>
              </a:ext>
            </a:extLst>
          </p:cNvPr>
          <p:cNvSpPr>
            <a:spLocks noGrp="1"/>
          </p:cNvSpPr>
          <p:nvPr>
            <p:ph type="title"/>
          </p:nvPr>
        </p:nvSpPr>
        <p:spPr/>
        <p:txBody>
          <a:bodyPr/>
          <a:lstStyle/>
          <a:p>
            <a:endParaRPr lang="fr-FR"/>
          </a:p>
        </p:txBody>
      </p:sp>
      <p:pic>
        <p:nvPicPr>
          <p:cNvPr id="9" name="Image 8">
            <a:extLst>
              <a:ext uri="{FF2B5EF4-FFF2-40B4-BE49-F238E27FC236}">
                <a16:creationId xmlns:a16="http://schemas.microsoft.com/office/drawing/2014/main" id="{D0AD8572-D98E-4A69-981A-DC25B2F653DA}"/>
              </a:ext>
            </a:extLst>
          </p:cNvPr>
          <p:cNvPicPr>
            <a:picLocks noChangeAspect="1"/>
          </p:cNvPicPr>
          <p:nvPr/>
        </p:nvPicPr>
        <p:blipFill>
          <a:blip r:embed="rId3"/>
          <a:stretch>
            <a:fillRect/>
          </a:stretch>
        </p:blipFill>
        <p:spPr>
          <a:xfrm>
            <a:off x="7096713" y="2681310"/>
            <a:ext cx="879566" cy="3210039"/>
          </a:xfrm>
          <a:prstGeom prst="rect">
            <a:avLst/>
          </a:prstGeom>
        </p:spPr>
      </p:pic>
      <p:sp>
        <p:nvSpPr>
          <p:cNvPr id="10" name="ZoneTexte 9">
            <a:extLst>
              <a:ext uri="{FF2B5EF4-FFF2-40B4-BE49-F238E27FC236}">
                <a16:creationId xmlns:a16="http://schemas.microsoft.com/office/drawing/2014/main" id="{263864DB-176E-47BC-B2E5-20548E5909B5}"/>
              </a:ext>
            </a:extLst>
          </p:cNvPr>
          <p:cNvSpPr txBox="1"/>
          <p:nvPr/>
        </p:nvSpPr>
        <p:spPr>
          <a:xfrm>
            <a:off x="7706245" y="3624721"/>
            <a:ext cx="749364" cy="1754326"/>
          </a:xfrm>
          <a:prstGeom prst="rect">
            <a:avLst/>
          </a:prstGeom>
          <a:solidFill>
            <a:schemeClr val="bg1"/>
          </a:solidFill>
        </p:spPr>
        <p:txBody>
          <a:bodyPr wrap="square" rtlCol="0">
            <a:spAutoFit/>
          </a:bodyPr>
          <a:lstStyle/>
          <a:p>
            <a:r>
              <a:rPr lang="fr-FR" sz="1200" dirty="0"/>
              <a:t>PT: 11</a:t>
            </a:r>
          </a:p>
          <a:p>
            <a:r>
              <a:rPr lang="fr-FR" sz="1200" dirty="0"/>
              <a:t>      12</a:t>
            </a:r>
          </a:p>
          <a:p>
            <a:r>
              <a:rPr lang="fr-FR" sz="1200" dirty="0"/>
              <a:t>     </a:t>
            </a:r>
          </a:p>
          <a:p>
            <a:endParaRPr lang="fr-FR" sz="1200" dirty="0"/>
          </a:p>
          <a:p>
            <a:r>
              <a:rPr lang="fr-FR" sz="1200" dirty="0"/>
              <a:t>     13</a:t>
            </a:r>
          </a:p>
          <a:p>
            <a:endParaRPr lang="fr-FR" sz="1200" dirty="0"/>
          </a:p>
          <a:p>
            <a:endParaRPr lang="fr-FR" sz="1200" dirty="0"/>
          </a:p>
          <a:p>
            <a:r>
              <a:rPr lang="fr-FR" sz="1200" dirty="0"/>
              <a:t>      14</a:t>
            </a:r>
          </a:p>
          <a:p>
            <a:r>
              <a:rPr lang="fr-FR" sz="1200" dirty="0"/>
              <a:t>      15  </a:t>
            </a:r>
          </a:p>
        </p:txBody>
      </p:sp>
      <p:sp>
        <p:nvSpPr>
          <p:cNvPr id="11" name="Rectangle 10">
            <a:extLst>
              <a:ext uri="{FF2B5EF4-FFF2-40B4-BE49-F238E27FC236}">
                <a16:creationId xmlns:a16="http://schemas.microsoft.com/office/drawing/2014/main" id="{F422D99E-8565-4E05-B29D-8070C1E7C726}"/>
              </a:ext>
            </a:extLst>
          </p:cNvPr>
          <p:cNvSpPr/>
          <p:nvPr/>
        </p:nvSpPr>
        <p:spPr>
          <a:xfrm>
            <a:off x="454284" y="6378571"/>
            <a:ext cx="6399361" cy="413511"/>
          </a:xfrm>
          <a:prstGeom prst="rect">
            <a:avLst/>
          </a:prstGeom>
        </p:spPr>
        <p:txBody>
          <a:bodyPr wrap="square">
            <a:spAutoFit/>
          </a:bodyPr>
          <a:lstStyle/>
          <a:p>
            <a:pPr algn="just">
              <a:lnSpc>
                <a:spcPct val="107000"/>
              </a:lnSpc>
              <a:spcAft>
                <a:spcPts val="0"/>
              </a:spcAft>
            </a:pPr>
            <a:r>
              <a:rPr lang="fr-FR" sz="1000" i="1" dirty="0">
                <a:latin typeface="Times New Roman" panose="02020603050405020304" pitchFamily="18" charset="0"/>
                <a:ea typeface="Calibri" panose="020F0502020204030204" pitchFamily="34" charset="0"/>
                <a:cs typeface="Times New Roman" panose="02020603050405020304" pitchFamily="18" charset="0"/>
              </a:rPr>
              <a:t>H.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Ingason</a:t>
            </a:r>
            <a:r>
              <a:rPr lang="fr-FR" sz="1000" i="1" dirty="0">
                <a:latin typeface="Times New Roman" panose="02020603050405020304" pitchFamily="18" charset="0"/>
                <a:ea typeface="Calibri" panose="020F0502020204030204" pitchFamily="34" charset="0"/>
                <a:cs typeface="Times New Roman" panose="02020603050405020304" pitchFamily="18" charset="0"/>
              </a:rPr>
              <a:t> &amp; U.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Wickström</a:t>
            </a:r>
            <a:r>
              <a:rPr lang="fr-FR" sz="1000" i="1" dirty="0">
                <a:latin typeface="Times New Roman" panose="02020603050405020304" pitchFamily="18" charset="0"/>
                <a:ea typeface="Calibri" panose="020F0502020204030204" pitchFamily="34" charset="0"/>
                <a:cs typeface="Times New Roman" panose="02020603050405020304" pitchFamily="18" charset="0"/>
              </a:rPr>
              <a:t> (2007).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Measuring</a:t>
            </a:r>
            <a:r>
              <a:rPr lang="fr-FR" sz="1000" i="1" dirty="0">
                <a:latin typeface="Times New Roman" panose="02020603050405020304" pitchFamily="18" charset="0"/>
                <a:ea typeface="Calibri" panose="020F0502020204030204" pitchFamily="34" charset="0"/>
                <a:cs typeface="Times New Roman" panose="02020603050405020304" pitchFamily="18" charset="0"/>
              </a:rPr>
              <a:t> incident radiant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heat</a:t>
            </a:r>
            <a:r>
              <a:rPr lang="fr-FR" sz="1000" i="1" dirty="0">
                <a:latin typeface="Times New Roman" panose="02020603050405020304" pitchFamily="18" charset="0"/>
                <a:ea typeface="Calibri" panose="020F0502020204030204" pitchFamily="34" charset="0"/>
                <a:cs typeface="Times New Roman" panose="02020603050405020304" pitchFamily="18" charset="0"/>
              </a:rPr>
              <a:t> flux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using</a:t>
            </a:r>
            <a:r>
              <a:rPr lang="fr-FR" sz="1000" i="1" dirty="0">
                <a:latin typeface="Times New Roman" panose="02020603050405020304" pitchFamily="18" charset="0"/>
                <a:ea typeface="Calibri" panose="020F0502020204030204" pitchFamily="34" charset="0"/>
                <a:cs typeface="Times New Roman" panose="02020603050405020304" pitchFamily="18" charset="0"/>
              </a:rPr>
              <a:t> the plate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thermometer</a:t>
            </a:r>
            <a:r>
              <a:rPr lang="fr-FR" sz="1000" i="1" dirty="0">
                <a:latin typeface="Times New Roman" panose="02020603050405020304" pitchFamily="18" charset="0"/>
                <a:ea typeface="Calibri" panose="020F0502020204030204" pitchFamily="34" charset="0"/>
                <a:cs typeface="Times New Roman" panose="02020603050405020304" pitchFamily="18" charset="0"/>
              </a:rPr>
              <a:t>,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Fire</a:t>
            </a:r>
            <a:r>
              <a:rPr lang="fr-FR" sz="1000" i="1" dirty="0">
                <a:latin typeface="Times New Roman" panose="02020603050405020304" pitchFamily="18" charset="0"/>
                <a:ea typeface="Calibri" panose="020F0502020204030204" pitchFamily="34" charset="0"/>
                <a:cs typeface="Times New Roman" panose="02020603050405020304" pitchFamily="18" charset="0"/>
              </a:rPr>
              <a:t>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Safety</a:t>
            </a:r>
            <a:r>
              <a:rPr lang="fr-FR" sz="1000" i="1" dirty="0">
                <a:latin typeface="Times New Roman" panose="02020603050405020304" pitchFamily="18" charset="0"/>
                <a:ea typeface="Calibri" panose="020F0502020204030204" pitchFamily="34" charset="0"/>
                <a:cs typeface="Times New Roman" panose="02020603050405020304" pitchFamily="18" charset="0"/>
              </a:rPr>
              <a:t> Journal, Volume 42, Issue 2, March 2007, Pages 161 166, h </a:t>
            </a:r>
            <a:r>
              <a:rPr lang="fr-FR" sz="1000" i="1" dirty="0" err="1">
                <a:latin typeface="Times New Roman" panose="02020603050405020304" pitchFamily="18" charset="0"/>
                <a:ea typeface="Calibri" panose="020F0502020204030204" pitchFamily="34" charset="0"/>
                <a:cs typeface="Times New Roman" panose="02020603050405020304" pitchFamily="18" charset="0"/>
              </a:rPr>
              <a:t>ttps</a:t>
            </a:r>
            <a:r>
              <a:rPr lang="fr-FR" sz="1000" i="1" dirty="0">
                <a:latin typeface="Times New Roman" panose="02020603050405020304" pitchFamily="18" charset="0"/>
                <a:ea typeface="Calibri" panose="020F0502020204030204" pitchFamily="34" charset="0"/>
                <a:cs typeface="Times New Roman" panose="02020603050405020304" pitchFamily="18" charset="0"/>
              </a:rPr>
              <a:t> doi.org/10.1016/j.firesaf.2006.08.008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p:cNvGrpSpPr/>
          <p:nvPr/>
        </p:nvGrpSpPr>
        <p:grpSpPr>
          <a:xfrm>
            <a:off x="435001" y="2916299"/>
            <a:ext cx="2994857" cy="1286072"/>
            <a:chOff x="468624" y="2939943"/>
            <a:chExt cx="2994857" cy="1286072"/>
          </a:xfrm>
        </p:grpSpPr>
        <p:sp>
          <p:nvSpPr>
            <p:cNvPr id="4" name="ZoneTexte 3"/>
            <p:cNvSpPr txBox="1"/>
            <p:nvPr/>
          </p:nvSpPr>
          <p:spPr>
            <a:xfrm>
              <a:off x="576379" y="2939943"/>
              <a:ext cx="790867" cy="194925"/>
            </a:xfrm>
            <a:prstGeom prst="rect">
              <a:avLst/>
            </a:prstGeom>
            <a:solidFill>
              <a:schemeClr val="bg1"/>
            </a:solidFill>
          </p:spPr>
          <p:txBody>
            <a:bodyPr wrap="square" rtlCol="0">
              <a:spAutoFit/>
            </a:bodyPr>
            <a:lstStyle/>
            <a:p>
              <a:pPr>
                <a:lnSpc>
                  <a:spcPts val="800"/>
                </a:lnSpc>
              </a:pPr>
              <a:r>
                <a:rPr lang="fr-FR" sz="1100" dirty="0"/>
                <a:t>A droite</a:t>
              </a:r>
            </a:p>
          </p:txBody>
        </p:sp>
        <p:sp>
          <p:nvSpPr>
            <p:cNvPr id="28" name="ZoneTexte 27"/>
            <p:cNvSpPr txBox="1"/>
            <p:nvPr/>
          </p:nvSpPr>
          <p:spPr>
            <a:xfrm>
              <a:off x="468624" y="3349497"/>
              <a:ext cx="802823" cy="194925"/>
            </a:xfrm>
            <a:prstGeom prst="rect">
              <a:avLst/>
            </a:prstGeom>
            <a:solidFill>
              <a:schemeClr val="bg1"/>
            </a:solidFill>
          </p:spPr>
          <p:txBody>
            <a:bodyPr wrap="square" rtlCol="0">
              <a:spAutoFit/>
            </a:bodyPr>
            <a:lstStyle/>
            <a:p>
              <a:pPr>
                <a:lnSpc>
                  <a:spcPts val="800"/>
                </a:lnSpc>
              </a:pPr>
              <a:r>
                <a:rPr lang="fr-FR" sz="1100" dirty="0"/>
                <a:t>A gauche</a:t>
              </a:r>
            </a:p>
          </p:txBody>
        </p:sp>
        <p:sp>
          <p:nvSpPr>
            <p:cNvPr id="29" name="ZoneTexte 28"/>
            <p:cNvSpPr txBox="1"/>
            <p:nvPr/>
          </p:nvSpPr>
          <p:spPr>
            <a:xfrm>
              <a:off x="2760420" y="4031090"/>
              <a:ext cx="703061" cy="194925"/>
            </a:xfrm>
            <a:prstGeom prst="rect">
              <a:avLst/>
            </a:prstGeom>
            <a:solidFill>
              <a:schemeClr val="bg1"/>
            </a:solidFill>
          </p:spPr>
          <p:txBody>
            <a:bodyPr wrap="square" rtlCol="0">
              <a:spAutoFit/>
            </a:bodyPr>
            <a:lstStyle/>
            <a:p>
              <a:pPr>
                <a:lnSpc>
                  <a:spcPts val="800"/>
                </a:lnSpc>
              </a:pPr>
              <a:r>
                <a:rPr lang="fr-FR" sz="1100" dirty="0"/>
                <a:t>droite de</a:t>
              </a:r>
            </a:p>
          </p:txBody>
        </p:sp>
      </p:grpSp>
      <p:sp>
        <p:nvSpPr>
          <p:cNvPr id="21" name="Rectangle 20">
            <a:extLst>
              <a:ext uri="{FF2B5EF4-FFF2-40B4-BE49-F238E27FC236}">
                <a16:creationId xmlns:a16="http://schemas.microsoft.com/office/drawing/2014/main" id="{F98BD8A2-01FD-4365-A7FD-22414A4D7045}"/>
              </a:ext>
            </a:extLst>
          </p:cNvPr>
          <p:cNvSpPr/>
          <p:nvPr/>
        </p:nvSpPr>
        <p:spPr>
          <a:xfrm>
            <a:off x="570471" y="4018806"/>
            <a:ext cx="3719405" cy="352643"/>
          </a:xfrm>
          <a:prstGeom prst="rect">
            <a:avLst/>
          </a:prstGeom>
          <a:solidFill>
            <a:srgbClr val="FF0000">
              <a:alpha val="28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7522AD5-FCD5-42CC-8BA2-E7DD959A6AAD}"/>
              </a:ext>
            </a:extLst>
          </p:cNvPr>
          <p:cNvSpPr/>
          <p:nvPr/>
        </p:nvSpPr>
        <p:spPr>
          <a:xfrm>
            <a:off x="529588" y="3286390"/>
            <a:ext cx="3760288" cy="322268"/>
          </a:xfrm>
          <a:prstGeom prst="rect">
            <a:avLst/>
          </a:prstGeom>
          <a:solidFill>
            <a:srgbClr val="0070C0">
              <a:alpha val="28000"/>
            </a:srgb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AADA8EB8-8A38-4384-A077-E90D502A9497}"/>
              </a:ext>
            </a:extLst>
          </p:cNvPr>
          <p:cNvSpPr txBox="1"/>
          <p:nvPr/>
        </p:nvSpPr>
        <p:spPr>
          <a:xfrm>
            <a:off x="537250" y="4710302"/>
            <a:ext cx="3829959" cy="307777"/>
          </a:xfrm>
          <a:prstGeom prst="rect">
            <a:avLst/>
          </a:prstGeom>
          <a:noFill/>
        </p:spPr>
        <p:txBody>
          <a:bodyPr wrap="none" rtlCol="0">
            <a:spAutoFit/>
          </a:bodyPr>
          <a:lstStyle/>
          <a:p>
            <a:r>
              <a:rPr lang="fr-FR" sz="1400" dirty="0"/>
              <a:t>Colone plate à 150mm/façade, H=1-2-3,5 et 4,5 m</a:t>
            </a:r>
          </a:p>
        </p:txBody>
      </p:sp>
      <p:grpSp>
        <p:nvGrpSpPr>
          <p:cNvPr id="7" name="Groupe 6"/>
          <p:cNvGrpSpPr/>
          <p:nvPr/>
        </p:nvGrpSpPr>
        <p:grpSpPr>
          <a:xfrm>
            <a:off x="5129760" y="2705170"/>
            <a:ext cx="1414995" cy="1736585"/>
            <a:chOff x="5202388" y="4382559"/>
            <a:chExt cx="1414995" cy="1736585"/>
          </a:xfrm>
        </p:grpSpPr>
        <p:pic>
          <p:nvPicPr>
            <p:cNvPr id="2" name="Image 1"/>
            <p:cNvPicPr>
              <a:picLocks noChangeAspect="1"/>
            </p:cNvPicPr>
            <p:nvPr/>
          </p:nvPicPr>
          <p:blipFill>
            <a:blip r:embed="rId4"/>
            <a:stretch>
              <a:fillRect/>
            </a:stretch>
          </p:blipFill>
          <p:spPr>
            <a:xfrm>
              <a:off x="5202388" y="4382559"/>
              <a:ext cx="1414995" cy="1736585"/>
            </a:xfrm>
            <a:prstGeom prst="rect">
              <a:avLst/>
            </a:prstGeom>
          </p:spPr>
        </p:pic>
        <p:sp>
          <p:nvSpPr>
            <p:cNvPr id="25" name="Rectangle 24">
              <a:extLst>
                <a:ext uri="{FF2B5EF4-FFF2-40B4-BE49-F238E27FC236}">
                  <a16:creationId xmlns:a16="http://schemas.microsoft.com/office/drawing/2014/main" id="{B12A287C-5B33-4EFD-A569-FEC04256310C}"/>
                </a:ext>
              </a:extLst>
            </p:cNvPr>
            <p:cNvSpPr/>
            <p:nvPr/>
          </p:nvSpPr>
          <p:spPr>
            <a:xfrm>
              <a:off x="5575387" y="5436707"/>
              <a:ext cx="101771" cy="410672"/>
            </a:xfrm>
            <a:prstGeom prst="rect">
              <a:avLst/>
            </a:prstGeom>
            <a:solidFill>
              <a:srgbClr val="0070C0">
                <a:alpha val="28000"/>
              </a:srgb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36F8A3B-0187-4932-A4CE-043A3F905E57}"/>
                </a:ext>
              </a:extLst>
            </p:cNvPr>
            <p:cNvSpPr/>
            <p:nvPr/>
          </p:nvSpPr>
          <p:spPr>
            <a:xfrm>
              <a:off x="6061164" y="5423812"/>
              <a:ext cx="219055" cy="419756"/>
            </a:xfrm>
            <a:prstGeom prst="rect">
              <a:avLst/>
            </a:prstGeom>
            <a:solidFill>
              <a:srgbClr val="FF0000">
                <a:alpha val="28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0BF3956A-EE8A-45D9-A549-6C667E96E039}"/>
              </a:ext>
            </a:extLst>
          </p:cNvPr>
          <p:cNvSpPr/>
          <p:nvPr/>
        </p:nvSpPr>
        <p:spPr>
          <a:xfrm>
            <a:off x="529589" y="2868672"/>
            <a:ext cx="3760288" cy="404447"/>
          </a:xfrm>
          <a:prstGeom prst="rect">
            <a:avLst/>
          </a:prstGeom>
          <a:solidFill>
            <a:srgbClr val="FF0000">
              <a:alpha val="28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053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4ED1EDD-54C2-42FE-A84B-4C650DDB58A3}"/>
              </a:ext>
            </a:extLst>
          </p:cNvPr>
          <p:cNvPicPr>
            <a:picLocks noChangeAspect="1"/>
          </p:cNvPicPr>
          <p:nvPr/>
        </p:nvPicPr>
        <p:blipFill>
          <a:blip r:embed="rId2"/>
          <a:stretch>
            <a:fillRect/>
          </a:stretch>
        </p:blipFill>
        <p:spPr>
          <a:xfrm>
            <a:off x="2699765" y="993678"/>
            <a:ext cx="6120384" cy="5603748"/>
          </a:xfrm>
          <a:prstGeom prst="rect">
            <a:avLst/>
          </a:prstGeom>
          <a:solidFill>
            <a:schemeClr val="bg1"/>
          </a:solidFill>
        </p:spPr>
      </p:pic>
      <p:sp>
        <p:nvSpPr>
          <p:cNvPr id="3" name="Espace réservé du texte 2"/>
          <p:cNvSpPr>
            <a:spLocks noGrp="1"/>
          </p:cNvSpPr>
          <p:nvPr>
            <p:ph type="body" sz="quarter" idx="10"/>
          </p:nvPr>
        </p:nvSpPr>
        <p:spPr/>
        <p:txBody>
          <a:bodyPr/>
          <a:lstStyle/>
          <a:p>
            <a:r>
              <a:rPr lang="fr-FR" dirty="0"/>
              <a:t>Observations</a:t>
            </a:r>
          </a:p>
          <a:p>
            <a:pPr lvl="1"/>
            <a:r>
              <a:rPr lang="fr-FR" dirty="0"/>
              <a:t>Pendant essai</a:t>
            </a:r>
          </a:p>
        </p:txBody>
      </p:sp>
      <p:sp>
        <p:nvSpPr>
          <p:cNvPr id="5" name="Titre 4">
            <a:extLst>
              <a:ext uri="{FF2B5EF4-FFF2-40B4-BE49-F238E27FC236}">
                <a16:creationId xmlns:a16="http://schemas.microsoft.com/office/drawing/2014/main" id="{7A366687-EA14-49ED-B2AB-DD7329BFF57C}"/>
              </a:ext>
            </a:extLst>
          </p:cNvPr>
          <p:cNvSpPr>
            <a:spLocks noGrp="1"/>
          </p:cNvSpPr>
          <p:nvPr>
            <p:ph type="title"/>
          </p:nvPr>
        </p:nvSpPr>
        <p:spPr/>
        <p:txBody>
          <a:bodyPr/>
          <a:lstStyle/>
          <a:p>
            <a:endParaRPr lang="fr-FR" dirty="0"/>
          </a:p>
        </p:txBody>
      </p:sp>
      <p:pic>
        <p:nvPicPr>
          <p:cNvPr id="16" name="Image 15">
            <a:extLst>
              <a:ext uri="{FF2B5EF4-FFF2-40B4-BE49-F238E27FC236}">
                <a16:creationId xmlns:a16="http://schemas.microsoft.com/office/drawing/2014/main" id="{01040DD6-F63B-46AB-9928-A10E879CF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1557" y="3009407"/>
            <a:ext cx="2400000" cy="1800000"/>
          </a:xfrm>
          <a:prstGeom prst="rect">
            <a:avLst/>
          </a:prstGeom>
        </p:spPr>
      </p:pic>
      <p:sp>
        <p:nvSpPr>
          <p:cNvPr id="13" name="ZoneTexte 12">
            <a:extLst>
              <a:ext uri="{FF2B5EF4-FFF2-40B4-BE49-F238E27FC236}">
                <a16:creationId xmlns:a16="http://schemas.microsoft.com/office/drawing/2014/main" id="{0407E50D-D8C1-4545-99AF-6A471C3A00D4}"/>
              </a:ext>
            </a:extLst>
          </p:cNvPr>
          <p:cNvSpPr txBox="1"/>
          <p:nvPr/>
        </p:nvSpPr>
        <p:spPr>
          <a:xfrm>
            <a:off x="5034470" y="1614991"/>
            <a:ext cx="1668149" cy="276999"/>
          </a:xfrm>
          <a:prstGeom prst="rect">
            <a:avLst/>
          </a:prstGeom>
          <a:noFill/>
        </p:spPr>
        <p:txBody>
          <a:bodyPr wrap="none" rtlCol="0">
            <a:spAutoFit/>
          </a:bodyPr>
          <a:lstStyle/>
          <a:p>
            <a:r>
              <a:rPr lang="fr-FR" sz="1200" dirty="0">
                <a:solidFill>
                  <a:srgbClr val="FF0000"/>
                </a:solidFill>
              </a:rPr>
              <a:t>DSC_Face_0330-1mn30</a:t>
            </a:r>
          </a:p>
        </p:txBody>
      </p:sp>
      <p:sp>
        <p:nvSpPr>
          <p:cNvPr id="14" name="ZoneTexte 13"/>
          <p:cNvSpPr txBox="1"/>
          <p:nvPr/>
        </p:nvSpPr>
        <p:spPr>
          <a:xfrm>
            <a:off x="7045878" y="1976556"/>
            <a:ext cx="1774271" cy="276999"/>
          </a:xfrm>
          <a:prstGeom prst="rect">
            <a:avLst/>
          </a:prstGeom>
          <a:noFill/>
        </p:spPr>
        <p:txBody>
          <a:bodyPr wrap="square" rtlCol="0">
            <a:spAutoFit/>
          </a:bodyPr>
          <a:lstStyle/>
          <a:p>
            <a:r>
              <a:rPr lang="fr-FR" sz="1200" dirty="0">
                <a:solidFill>
                  <a:srgbClr val="FF0000"/>
                </a:solidFill>
              </a:rPr>
              <a:t>DSC_Face-0484-3mn50</a:t>
            </a:r>
          </a:p>
        </p:txBody>
      </p:sp>
      <p:sp>
        <p:nvSpPr>
          <p:cNvPr id="17" name="ZoneTexte 16"/>
          <p:cNvSpPr txBox="1"/>
          <p:nvPr/>
        </p:nvSpPr>
        <p:spPr>
          <a:xfrm>
            <a:off x="2726659" y="2472749"/>
            <a:ext cx="470644" cy="276999"/>
          </a:xfrm>
          <a:prstGeom prst="rect">
            <a:avLst/>
          </a:prstGeom>
          <a:solidFill>
            <a:schemeClr val="bg1"/>
          </a:solidFill>
        </p:spPr>
        <p:txBody>
          <a:bodyPr wrap="square" rtlCol="0">
            <a:spAutoFit/>
          </a:bodyPr>
          <a:lstStyle/>
          <a:p>
            <a:r>
              <a:rPr lang="fr-FR" sz="1200" dirty="0"/>
              <a:t>8:30</a:t>
            </a:r>
          </a:p>
        </p:txBody>
      </p:sp>
      <p:sp>
        <p:nvSpPr>
          <p:cNvPr id="18" name="ZoneTexte 17"/>
          <p:cNvSpPr txBox="1"/>
          <p:nvPr/>
        </p:nvSpPr>
        <p:spPr>
          <a:xfrm>
            <a:off x="7262607" y="2885281"/>
            <a:ext cx="1557542" cy="276999"/>
          </a:xfrm>
          <a:prstGeom prst="rect">
            <a:avLst/>
          </a:prstGeom>
          <a:noFill/>
        </p:spPr>
        <p:txBody>
          <a:bodyPr wrap="none" rtlCol="0">
            <a:spAutoFit/>
          </a:bodyPr>
          <a:lstStyle/>
          <a:p>
            <a:r>
              <a:rPr lang="fr-FR" sz="1200" dirty="0">
                <a:solidFill>
                  <a:srgbClr val="FF0000"/>
                </a:solidFill>
              </a:rPr>
              <a:t>DSC_Profil_0858-9mn</a:t>
            </a:r>
          </a:p>
        </p:txBody>
      </p:sp>
      <p:sp>
        <p:nvSpPr>
          <p:cNvPr id="2" name="ZoneTexte 1"/>
          <p:cNvSpPr txBox="1"/>
          <p:nvPr/>
        </p:nvSpPr>
        <p:spPr>
          <a:xfrm flipH="1">
            <a:off x="4464423" y="2522963"/>
            <a:ext cx="1691977" cy="276999"/>
          </a:xfrm>
          <a:prstGeom prst="rect">
            <a:avLst/>
          </a:prstGeom>
          <a:noFill/>
        </p:spPr>
        <p:txBody>
          <a:bodyPr wrap="square" rtlCol="0">
            <a:spAutoFit/>
          </a:bodyPr>
          <a:lstStyle/>
          <a:p>
            <a:r>
              <a:rPr lang="fr-FR" sz="1200" dirty="0">
                <a:solidFill>
                  <a:srgbClr val="FF0000"/>
                </a:solidFill>
              </a:rPr>
              <a:t>DSC_Face-0759-8mn30</a:t>
            </a:r>
          </a:p>
        </p:txBody>
      </p:sp>
      <p:sp>
        <p:nvSpPr>
          <p:cNvPr id="19" name="ZoneTexte 18"/>
          <p:cNvSpPr txBox="1"/>
          <p:nvPr/>
        </p:nvSpPr>
        <p:spPr>
          <a:xfrm>
            <a:off x="7093929" y="2290869"/>
            <a:ext cx="1546412" cy="276999"/>
          </a:xfrm>
          <a:prstGeom prst="rect">
            <a:avLst/>
          </a:prstGeom>
          <a:noFill/>
        </p:spPr>
        <p:txBody>
          <a:bodyPr wrap="square" rtlCol="0">
            <a:spAutoFit/>
          </a:bodyPr>
          <a:lstStyle/>
          <a:p>
            <a:r>
              <a:rPr lang="fr-FR" sz="1200" dirty="0">
                <a:solidFill>
                  <a:srgbClr val="FF0000"/>
                </a:solidFill>
              </a:rPr>
              <a:t>DSC_Profil-0671-6mn</a:t>
            </a:r>
          </a:p>
        </p:txBody>
      </p:sp>
      <p:sp>
        <p:nvSpPr>
          <p:cNvPr id="6" name="ZoneTexte 5"/>
          <p:cNvSpPr txBox="1"/>
          <p:nvPr/>
        </p:nvSpPr>
        <p:spPr>
          <a:xfrm>
            <a:off x="4243286" y="3491659"/>
            <a:ext cx="1800000" cy="276999"/>
          </a:xfrm>
          <a:prstGeom prst="rect">
            <a:avLst/>
          </a:prstGeom>
          <a:noFill/>
        </p:spPr>
        <p:txBody>
          <a:bodyPr wrap="square" rtlCol="0">
            <a:spAutoFit/>
          </a:bodyPr>
          <a:lstStyle/>
          <a:p>
            <a:r>
              <a:rPr lang="fr-FR" sz="1200">
                <a:solidFill>
                  <a:srgbClr val="FF0000"/>
                </a:solidFill>
              </a:rPr>
              <a:t>DSC_Face-0933-11mn24</a:t>
            </a:r>
          </a:p>
        </p:txBody>
      </p:sp>
      <p:sp>
        <p:nvSpPr>
          <p:cNvPr id="7" name="ZoneTexte 6"/>
          <p:cNvSpPr txBox="1"/>
          <p:nvPr/>
        </p:nvSpPr>
        <p:spPr>
          <a:xfrm>
            <a:off x="4669973" y="1093265"/>
            <a:ext cx="3263040" cy="276999"/>
          </a:xfrm>
          <a:prstGeom prst="rect">
            <a:avLst/>
          </a:prstGeom>
          <a:noFill/>
        </p:spPr>
        <p:txBody>
          <a:bodyPr wrap="square" rtlCol="0">
            <a:spAutoFit/>
          </a:bodyPr>
          <a:lstStyle/>
          <a:p>
            <a:r>
              <a:rPr lang="fr-FR" sz="1200" dirty="0">
                <a:solidFill>
                  <a:srgbClr val="FF0000"/>
                </a:solidFill>
              </a:rPr>
              <a:t>En rouge, nom du fichier image correspondant</a:t>
            </a:r>
          </a:p>
        </p:txBody>
      </p:sp>
      <p:sp>
        <p:nvSpPr>
          <p:cNvPr id="8" name="ZoneTexte 7"/>
          <p:cNvSpPr txBox="1"/>
          <p:nvPr/>
        </p:nvSpPr>
        <p:spPr>
          <a:xfrm>
            <a:off x="58556" y="5806921"/>
            <a:ext cx="3138747" cy="830997"/>
          </a:xfrm>
          <a:prstGeom prst="rect">
            <a:avLst/>
          </a:prstGeom>
          <a:noFill/>
        </p:spPr>
        <p:txBody>
          <a:bodyPr wrap="square" rtlCol="0">
            <a:spAutoFit/>
          </a:bodyPr>
          <a:lstStyle/>
          <a:p>
            <a:r>
              <a:rPr lang="fr-FR" sz="2400" b="1" dirty="0">
                <a:solidFill>
                  <a:srgbClr val="FF0000"/>
                </a:solidFill>
              </a:rPr>
              <a:t>Temps d’allumage: 11h15mn10s (UTC+2)</a:t>
            </a:r>
          </a:p>
        </p:txBody>
      </p:sp>
    </p:spTree>
    <p:extLst>
      <p:ext uri="{BB962C8B-B14F-4D97-AF65-F5344CB8AC3E}">
        <p14:creationId xmlns:p14="http://schemas.microsoft.com/office/powerpoint/2010/main" val="96105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A366687-EA14-49ED-B2AB-DD7329BFF57C}"/>
              </a:ext>
            </a:extLst>
          </p:cNvPr>
          <p:cNvSpPr>
            <a:spLocks noGrp="1"/>
          </p:cNvSpPr>
          <p:nvPr>
            <p:ph type="title"/>
          </p:nvPr>
        </p:nvSpPr>
        <p:spPr/>
        <p:txBody>
          <a:bodyPr/>
          <a:lstStyle/>
          <a:p>
            <a:endParaRPr lang="fr-FR" dirty="0"/>
          </a:p>
        </p:txBody>
      </p:sp>
      <p:sp>
        <p:nvSpPr>
          <p:cNvPr id="13" name="ZoneTexte 12">
            <a:extLst>
              <a:ext uri="{FF2B5EF4-FFF2-40B4-BE49-F238E27FC236}">
                <a16:creationId xmlns:a16="http://schemas.microsoft.com/office/drawing/2014/main" id="{0407E50D-D8C1-4545-99AF-6A471C3A00D4}"/>
              </a:ext>
            </a:extLst>
          </p:cNvPr>
          <p:cNvSpPr txBox="1"/>
          <p:nvPr/>
        </p:nvSpPr>
        <p:spPr>
          <a:xfrm>
            <a:off x="595219" y="3286084"/>
            <a:ext cx="1668149" cy="276999"/>
          </a:xfrm>
          <a:prstGeom prst="rect">
            <a:avLst/>
          </a:prstGeom>
          <a:noFill/>
        </p:spPr>
        <p:txBody>
          <a:bodyPr wrap="none" rtlCol="0">
            <a:spAutoFit/>
          </a:bodyPr>
          <a:lstStyle/>
          <a:p>
            <a:r>
              <a:rPr lang="fr-FR" sz="1200" dirty="0">
                <a:solidFill>
                  <a:srgbClr val="FF0000"/>
                </a:solidFill>
              </a:rPr>
              <a:t>DSC_Face_0330-1mn30</a:t>
            </a:r>
          </a:p>
        </p:txBody>
      </p:sp>
      <p:sp>
        <p:nvSpPr>
          <p:cNvPr id="14" name="ZoneTexte 13"/>
          <p:cNvSpPr txBox="1"/>
          <p:nvPr/>
        </p:nvSpPr>
        <p:spPr>
          <a:xfrm>
            <a:off x="2723036" y="3286085"/>
            <a:ext cx="1774271" cy="276999"/>
          </a:xfrm>
          <a:prstGeom prst="rect">
            <a:avLst/>
          </a:prstGeom>
          <a:noFill/>
        </p:spPr>
        <p:txBody>
          <a:bodyPr wrap="square" rtlCol="0">
            <a:spAutoFit/>
          </a:bodyPr>
          <a:lstStyle/>
          <a:p>
            <a:r>
              <a:rPr lang="fr-FR" sz="1200" dirty="0">
                <a:solidFill>
                  <a:srgbClr val="FF0000"/>
                </a:solidFill>
              </a:rPr>
              <a:t>DSC_Face-0484-3mn50</a:t>
            </a:r>
          </a:p>
        </p:txBody>
      </p:sp>
      <p:sp>
        <p:nvSpPr>
          <p:cNvPr id="18" name="ZoneTexte 17"/>
          <p:cNvSpPr txBox="1"/>
          <p:nvPr/>
        </p:nvSpPr>
        <p:spPr>
          <a:xfrm>
            <a:off x="2808331" y="6433302"/>
            <a:ext cx="1557542" cy="276999"/>
          </a:xfrm>
          <a:prstGeom prst="rect">
            <a:avLst/>
          </a:prstGeom>
          <a:noFill/>
        </p:spPr>
        <p:txBody>
          <a:bodyPr wrap="none" rtlCol="0">
            <a:spAutoFit/>
          </a:bodyPr>
          <a:lstStyle/>
          <a:p>
            <a:r>
              <a:rPr lang="fr-FR" sz="1200" dirty="0">
                <a:solidFill>
                  <a:srgbClr val="FF0000"/>
                </a:solidFill>
              </a:rPr>
              <a:t>DSC_Profil_0858-9mn</a:t>
            </a:r>
          </a:p>
        </p:txBody>
      </p:sp>
      <p:sp>
        <p:nvSpPr>
          <p:cNvPr id="2" name="ZoneTexte 1"/>
          <p:cNvSpPr txBox="1"/>
          <p:nvPr/>
        </p:nvSpPr>
        <p:spPr>
          <a:xfrm flipH="1">
            <a:off x="4888984" y="3286084"/>
            <a:ext cx="1691977" cy="276999"/>
          </a:xfrm>
          <a:prstGeom prst="rect">
            <a:avLst/>
          </a:prstGeom>
          <a:noFill/>
        </p:spPr>
        <p:txBody>
          <a:bodyPr wrap="square" rtlCol="0">
            <a:spAutoFit/>
          </a:bodyPr>
          <a:lstStyle/>
          <a:p>
            <a:r>
              <a:rPr lang="fr-FR" sz="1200" dirty="0">
                <a:solidFill>
                  <a:srgbClr val="FF0000"/>
                </a:solidFill>
              </a:rPr>
              <a:t>DSC_Face-0759-8mn30</a:t>
            </a:r>
          </a:p>
        </p:txBody>
      </p:sp>
      <p:sp>
        <p:nvSpPr>
          <p:cNvPr id="19" name="ZoneTexte 18"/>
          <p:cNvSpPr txBox="1"/>
          <p:nvPr/>
        </p:nvSpPr>
        <p:spPr>
          <a:xfrm>
            <a:off x="606992" y="6449749"/>
            <a:ext cx="1546412" cy="276999"/>
          </a:xfrm>
          <a:prstGeom prst="rect">
            <a:avLst/>
          </a:prstGeom>
          <a:noFill/>
        </p:spPr>
        <p:txBody>
          <a:bodyPr wrap="square" rtlCol="0">
            <a:spAutoFit/>
          </a:bodyPr>
          <a:lstStyle/>
          <a:p>
            <a:r>
              <a:rPr lang="fr-FR" sz="1200" dirty="0">
                <a:solidFill>
                  <a:srgbClr val="FF0000"/>
                </a:solidFill>
              </a:rPr>
              <a:t>DSC_Profil-0671-6mn</a:t>
            </a:r>
          </a:p>
        </p:txBody>
      </p:sp>
      <p:sp>
        <p:nvSpPr>
          <p:cNvPr id="6" name="ZoneTexte 5"/>
          <p:cNvSpPr txBox="1"/>
          <p:nvPr/>
        </p:nvSpPr>
        <p:spPr>
          <a:xfrm>
            <a:off x="4972024" y="6433302"/>
            <a:ext cx="1800000" cy="276999"/>
          </a:xfrm>
          <a:prstGeom prst="rect">
            <a:avLst/>
          </a:prstGeom>
          <a:noFill/>
        </p:spPr>
        <p:txBody>
          <a:bodyPr wrap="square" rtlCol="0">
            <a:spAutoFit/>
          </a:bodyPr>
          <a:lstStyle/>
          <a:p>
            <a:r>
              <a:rPr lang="fr-FR" sz="1200" dirty="0">
                <a:solidFill>
                  <a:srgbClr val="FF0000"/>
                </a:solidFill>
              </a:rPr>
              <a:t>DSC_Face-0933-11mn24</a:t>
            </a:r>
          </a:p>
        </p:txBody>
      </p:sp>
      <p:pic>
        <p:nvPicPr>
          <p:cNvPr id="11" name="Image 10">
            <a:extLst>
              <a:ext uri="{FF2B5EF4-FFF2-40B4-BE49-F238E27FC236}">
                <a16:creationId xmlns:a16="http://schemas.microsoft.com/office/drawing/2014/main" id="{3B67A74B-3907-4D6A-A1CD-3D4BE138E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41" y="1045426"/>
            <a:ext cx="2677112" cy="1784741"/>
          </a:xfrm>
          <a:prstGeom prst="rect">
            <a:avLst/>
          </a:prstGeom>
        </p:spPr>
      </p:pic>
      <p:pic>
        <p:nvPicPr>
          <p:cNvPr id="22" name="Image 21">
            <a:extLst>
              <a:ext uri="{FF2B5EF4-FFF2-40B4-BE49-F238E27FC236}">
                <a16:creationId xmlns:a16="http://schemas.microsoft.com/office/drawing/2014/main" id="{A3116218-5759-4CCE-9C19-0FA5E11EA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30712" y="1032555"/>
            <a:ext cx="2677112" cy="1784742"/>
          </a:xfrm>
          <a:prstGeom prst="rect">
            <a:avLst/>
          </a:prstGeom>
        </p:spPr>
      </p:pic>
      <p:pic>
        <p:nvPicPr>
          <p:cNvPr id="24" name="Image 23">
            <a:extLst>
              <a:ext uri="{FF2B5EF4-FFF2-40B4-BE49-F238E27FC236}">
                <a16:creationId xmlns:a16="http://schemas.microsoft.com/office/drawing/2014/main" id="{B1E6A263-0A17-41A1-B1B5-3A905185C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07131" y="1045426"/>
            <a:ext cx="2677113" cy="1784742"/>
          </a:xfrm>
          <a:prstGeom prst="rect">
            <a:avLst/>
          </a:prstGeom>
        </p:spPr>
      </p:pic>
      <p:pic>
        <p:nvPicPr>
          <p:cNvPr id="26" name="Image 25">
            <a:extLst>
              <a:ext uri="{FF2B5EF4-FFF2-40B4-BE49-F238E27FC236}">
                <a16:creationId xmlns:a16="http://schemas.microsoft.com/office/drawing/2014/main" id="{6CAAE7C8-D107-4963-B14D-4EA5644E87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398215" y="4112302"/>
            <a:ext cx="2730615" cy="1820410"/>
          </a:xfrm>
          <a:prstGeom prst="rect">
            <a:avLst/>
          </a:prstGeom>
        </p:spPr>
      </p:pic>
      <p:pic>
        <p:nvPicPr>
          <p:cNvPr id="28" name="Image 27">
            <a:extLst>
              <a:ext uri="{FF2B5EF4-FFF2-40B4-BE49-F238E27FC236}">
                <a16:creationId xmlns:a16="http://schemas.microsoft.com/office/drawing/2014/main" id="{38B84EF6-466B-4BC5-9DB2-93E4E6D09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2144" y="4115496"/>
            <a:ext cx="2730614" cy="1820410"/>
          </a:xfrm>
          <a:prstGeom prst="rect">
            <a:avLst/>
          </a:prstGeom>
        </p:spPr>
      </p:pic>
      <p:pic>
        <p:nvPicPr>
          <p:cNvPr id="30" name="Image 29">
            <a:extLst>
              <a:ext uri="{FF2B5EF4-FFF2-40B4-BE49-F238E27FC236}">
                <a16:creationId xmlns:a16="http://schemas.microsoft.com/office/drawing/2014/main" id="{6CF33660-7258-4210-A7A2-E84031783D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21795" y="4112301"/>
            <a:ext cx="2730614" cy="1820409"/>
          </a:xfrm>
          <a:prstGeom prst="rect">
            <a:avLst/>
          </a:prstGeom>
        </p:spPr>
      </p:pic>
    </p:spTree>
    <p:extLst>
      <p:ext uri="{BB962C8B-B14F-4D97-AF65-F5344CB8AC3E}">
        <p14:creationId xmlns:p14="http://schemas.microsoft.com/office/powerpoint/2010/main" val="159394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BA089327-C7BC-4EFE-B619-68A1C3F9984D}"/>
              </a:ext>
            </a:extLst>
          </p:cNvPr>
          <p:cNvSpPr>
            <a:spLocks noGrp="1"/>
          </p:cNvSpPr>
          <p:nvPr>
            <p:ph type="title"/>
          </p:nvPr>
        </p:nvSpPr>
        <p:spPr/>
        <p:txBody>
          <a:bodyPr/>
          <a:lstStyle/>
          <a:p>
            <a:endParaRPr lang="fr-FR" dirty="0"/>
          </a:p>
        </p:txBody>
      </p:sp>
      <p:sp>
        <p:nvSpPr>
          <p:cNvPr id="9" name="Espace réservé du texte 2"/>
          <p:cNvSpPr>
            <a:spLocks noGrp="1"/>
          </p:cNvSpPr>
          <p:nvPr>
            <p:ph type="body" sz="quarter" idx="10"/>
          </p:nvPr>
        </p:nvSpPr>
        <p:spPr>
          <a:xfrm>
            <a:off x="323851" y="1125538"/>
            <a:ext cx="5063938" cy="4895850"/>
          </a:xfrm>
        </p:spPr>
        <p:txBody>
          <a:bodyPr>
            <a:normAutofit fontScale="77500" lnSpcReduction="20000"/>
          </a:bodyPr>
          <a:lstStyle/>
          <a:p>
            <a:r>
              <a:rPr lang="fr-FR" b="1" u="sng" dirty="0"/>
              <a:t>Observations après essai – Après retrait de l’enduit :</a:t>
            </a:r>
          </a:p>
          <a:p>
            <a:pPr lvl="1"/>
            <a:r>
              <a:rPr lang="fr-FR" dirty="0"/>
              <a:t>RDC et R+1 : </a:t>
            </a:r>
          </a:p>
          <a:p>
            <a:pPr lvl="2"/>
            <a:r>
              <a:rPr lang="fr-FR" dirty="0"/>
              <a:t>GAUCHE : Support de maçonnerie visible et à nu sur l’ensemble de la surface (seuls quelques plots de colle partiels résiduels). La bande de recoupement en laine de roche installée au-dessus de la baie du RDC est en place. Un jeu de quelques mm est noté entre la bande de recoupement et la maçonnerie support.</a:t>
            </a:r>
          </a:p>
          <a:p>
            <a:pPr lvl="2"/>
            <a:r>
              <a:rPr lang="fr-FR" dirty="0"/>
              <a:t>DROITE : Support de maçonnerie visible et majoritairement à nu sur l’ensemble de la surface (parties d’isolant résiduelles au niveau des plots de colle). La bande de recoupement en laine de roche installée au-dessus de la baie du RDC est en place. Un jeu de quelques mm est noté entre la bande de recoupement et la maçonnerie support.</a:t>
            </a:r>
          </a:p>
          <a:p>
            <a:pPr lvl="1"/>
            <a:r>
              <a:rPr lang="fr-FR" dirty="0"/>
              <a:t>R+2 :</a:t>
            </a:r>
          </a:p>
          <a:p>
            <a:pPr lvl="2"/>
            <a:r>
              <a:rPr lang="fr-FR" dirty="0"/>
              <a:t>GAUCHE : L’isolant a intégralement fondu sur une surface d’environ 500 mm² au-dessus de la bande de recoupement. Aux autres positions, l’isolant est dégradé. La bande de recoupement en laine de roche installée au-dessus de la baie du R+1 est en place. Un jeu de quelques mm est noté entre la bande de recoupement et la maçonnerie support.</a:t>
            </a:r>
          </a:p>
          <a:p>
            <a:pPr lvl="2"/>
            <a:r>
              <a:rPr lang="fr-FR" dirty="0"/>
              <a:t>DROITE : L’isolant a intégralement fondu sur une surface d’environ 150 mm² au-dessus de la bande de recoupement. Aux autres positions, l’isolant est dégradé et les chevilles de fixation de l’isolant sont partiellement fondues. La bande de recoupement en laine de roche installée au-dessus de la baie du R+1 est en place. Un jeu de quelques mm est noté entre la bande de recoupement et la maçonnerie support.</a:t>
            </a:r>
          </a:p>
          <a:p>
            <a:pPr lvl="1"/>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03720" y="1488856"/>
            <a:ext cx="2400000" cy="180000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362260" y="3772283"/>
            <a:ext cx="1847326" cy="1385495"/>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209586" y="3772283"/>
            <a:ext cx="1847328" cy="1385496"/>
          </a:xfrm>
          <a:prstGeom prst="rect">
            <a:avLst/>
          </a:prstGeom>
        </p:spPr>
      </p:pic>
    </p:spTree>
    <p:extLst>
      <p:ext uri="{BB962C8B-B14F-4D97-AF65-F5344CB8AC3E}">
        <p14:creationId xmlns:p14="http://schemas.microsoft.com/office/powerpoint/2010/main" val="34238933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8936</TotalTime>
  <Words>1629</Words>
  <Application>Microsoft Office PowerPoint</Application>
  <PresentationFormat>Affichage à l'écran (4:3)</PresentationFormat>
  <Paragraphs>243</Paragraphs>
  <Slides>30</Slides>
  <Notes>0</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Symbol</vt:lpstr>
      <vt:lpstr>Times New Roman</vt:lpstr>
      <vt:lpstr>Trebuchet MS</vt:lpstr>
      <vt:lpstr>Wingdings</vt:lpstr>
      <vt:lpstr>Thème Office</vt:lpstr>
      <vt:lpstr>Essais échelle réelle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Nelly Santa Jorge</dc:creator>
  <cp:lastModifiedBy>Alexis Coppalle</cp:lastModifiedBy>
  <cp:revision>428</cp:revision>
  <cp:lastPrinted>2016-11-22T10:29:18Z</cp:lastPrinted>
  <dcterms:created xsi:type="dcterms:W3CDTF">2011-03-01T10:03:00Z</dcterms:created>
  <dcterms:modified xsi:type="dcterms:W3CDTF">2024-06-27T08:27:41Z</dcterms:modified>
</cp:coreProperties>
</file>