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5" r:id="rId3"/>
    <p:sldId id="369" r:id="rId4"/>
    <p:sldId id="372" r:id="rId5"/>
    <p:sldId id="408" r:id="rId6"/>
    <p:sldId id="374" r:id="rId7"/>
    <p:sldId id="411" r:id="rId8"/>
    <p:sldId id="375" r:id="rId9"/>
    <p:sldId id="376" r:id="rId10"/>
    <p:sldId id="385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9" r:id="rId20"/>
    <p:sldId id="390" r:id="rId21"/>
    <p:sldId id="397" r:id="rId22"/>
    <p:sldId id="410" r:id="rId23"/>
    <p:sldId id="401" r:id="rId24"/>
    <p:sldId id="402" r:id="rId25"/>
    <p:sldId id="403" r:id="rId26"/>
    <p:sldId id="259" r:id="rId27"/>
    <p:sldId id="405" r:id="rId28"/>
    <p:sldId id="260" r:id="rId29"/>
    <p:sldId id="407" r:id="rId30"/>
  </p:sldIdLst>
  <p:sldSz cx="9144000" cy="6858000" type="screen4x3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113"/>
    <a:srgbClr val="FF66FF"/>
    <a:srgbClr val="4F81BD"/>
    <a:srgbClr val="10253F"/>
    <a:srgbClr val="B7312C"/>
    <a:srgbClr val="009DE0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4205" y="-86"/>
      </p:cViewPr>
      <p:guideLst>
        <p:guide orient="horz" pos="3128"/>
        <p:guide pos="214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6A59-6137-42EE-B8EF-8D6F8A526F81}" type="datetimeFigureOut">
              <a:rPr lang="nl-NL" smtClean="0"/>
              <a:t>27-6-2024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1C0A4-6AD2-4C93-853D-2E2065081125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86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961A4-D0D7-485C-B253-F7989507975A}" type="datetimeFigureOut">
              <a:rPr lang="fr-FR" smtClean="0"/>
              <a:pPr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B0910-5FF7-46A8-A9F3-EB37ADFE6EA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89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hyperlink" Target="../../Pr&#233;sentation-ppt/ANIMATIONS/STRUCTURE/Comportement%20au%20feu%20des%20structures%20-%20Parking.m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1e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5760" y="4011141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760" y="3429000"/>
            <a:ext cx="7764041" cy="5821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cxnSp>
        <p:nvCxnSpPr>
          <p:cNvPr id="22" name="Connecteur droit 21"/>
          <p:cNvCxnSpPr/>
          <p:nvPr userDrawn="1"/>
        </p:nvCxnSpPr>
        <p:spPr>
          <a:xfrm>
            <a:off x="730672" y="3645024"/>
            <a:ext cx="0" cy="136815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469969" y="4725144"/>
            <a:ext cx="806489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37195" b="5748"/>
          <a:stretch/>
        </p:blipFill>
        <p:spPr bwMode="auto">
          <a:xfrm flipH="1">
            <a:off x="2619590" y="1953378"/>
            <a:ext cx="883414" cy="899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11"/>
          <a:stretch/>
        </p:blipFill>
        <p:spPr bwMode="auto">
          <a:xfrm>
            <a:off x="755576" y="1953378"/>
            <a:ext cx="853740" cy="899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8778" b="-1"/>
          <a:stretch/>
        </p:blipFill>
        <p:spPr bwMode="auto">
          <a:xfrm>
            <a:off x="4464226" y="1958578"/>
            <a:ext cx="902830" cy="899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7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413" r="27188" b="10602"/>
          <a:stretch/>
        </p:blipFill>
        <p:spPr>
          <a:xfrm>
            <a:off x="5422463" y="1958578"/>
            <a:ext cx="971939" cy="899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8" name="Picture 2" descr="C:\Users\rabilloud.CTICM_ST_REMY\AppData\Local\Microsoft\Windows\Temporary Internet Files\Content.Outlook\QBSUWDP8\IMG_0010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-1" b="2800"/>
          <a:stretch/>
        </p:blipFill>
        <p:spPr bwMode="auto">
          <a:xfrm rot="5400000">
            <a:off x="1670218" y="1967376"/>
            <a:ext cx="899559" cy="871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81" name="Picture 1319">
            <a:hlinkClick r:id="rId7" action="ppaction://hlinkfile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72" y="1953378"/>
            <a:ext cx="949139" cy="904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" descr="C:\Users\rabilloud.CTICM_ST_REMY\Pictures\LEPIR\IMG_1523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3553531" y="1953378"/>
            <a:ext cx="887902" cy="899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lm\AppData\Local\Microsoft\Windows\INetCache\Content.Outlook\AUYGO4AZ\TOMM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52" y="1958578"/>
            <a:ext cx="938372" cy="899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158752"/>
            <a:ext cx="2619591" cy="699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642848" y="6158752"/>
            <a:ext cx="2501152" cy="699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55230" y="6178135"/>
            <a:ext cx="118747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4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7180" y="188640"/>
            <a:ext cx="886682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000" b="1" kern="1200" cap="all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b="1" u="sng" dirty="0">
                <a:solidFill>
                  <a:schemeClr val="tx1"/>
                </a:solidFill>
              </a:rPr>
              <a:t>Essai 1 du 21/09/2023 – LEPIR2 – Bardage HPL</a:t>
            </a:r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323851" y="1125537"/>
            <a:ext cx="8430184" cy="49121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spcBef>
                <a:spcPts val="1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 sz="24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DE0E1D"/>
              </a:buClr>
              <a:buFont typeface="Wingdings" panose="05000000000000000000" pitchFamily="2" charset="2"/>
              <a:buChar char="§"/>
              <a:defRPr sz="20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 sz="20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E0E1D"/>
              </a:buClr>
              <a:buFont typeface="Arial" panose="020B0604020202020204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8104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7180" y="188640"/>
            <a:ext cx="8866820" cy="70609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2000" b="1" kern="1200" cap="all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>
                <a:solidFill>
                  <a:schemeClr val="tx1"/>
                </a:solidFill>
              </a:rPr>
              <a:t>Essai 1 du 21/09/2023 – LEPIR2 – Bardage HPL</a:t>
            </a:r>
            <a:br>
              <a:rPr lang="fr-FR" b="1" u="sng" dirty="0">
                <a:solidFill>
                  <a:schemeClr val="tx1"/>
                </a:solidFill>
              </a:rPr>
            </a:br>
            <a:endParaRPr lang="fr-FR" b="1" u="sng" dirty="0">
              <a:solidFill>
                <a:schemeClr val="tx1"/>
              </a:solidFill>
            </a:endParaRP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323851" y="1125538"/>
            <a:ext cx="7488510" cy="489585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tx2">
                  <a:lumMod val="50000"/>
                </a:schemeClr>
              </a:buClr>
              <a:buFont typeface="Wingdings" pitchFamily="2" charset="2"/>
              <a:buChar char="q"/>
              <a:defRPr sz="18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DE0E1D"/>
              </a:buClr>
              <a:buFont typeface="Wingdings" panose="05000000000000000000" pitchFamily="2" charset="2"/>
              <a:buChar char="§"/>
              <a:defRPr sz="1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 sz="1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E0E1D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557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7180" y="188640"/>
            <a:ext cx="8866820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fr-FR" sz="2000" b="1" kern="1200" cap="all" baseline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b="1" u="sng" dirty="0">
                <a:solidFill>
                  <a:schemeClr val="tx1"/>
                </a:solidFill>
              </a:rPr>
              <a:t>Essai 1 du 21/09/2023 – LEPIR2 – Bardage HPL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24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me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78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E3650-C9B1-4ED3-BA2B-955CBF254999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A85F-0053-48EE-8F60-64C4C1646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60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55230" y="6178135"/>
            <a:ext cx="118747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3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9" r:id="rId3"/>
    <p:sldLayoutId id="2147483680" r:id="rId4"/>
    <p:sldLayoutId id="2147483678" r:id="rId5"/>
    <p:sldLayoutId id="214748368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media" Target="../media/media2.mp4"/><Relationship Id="rId7" Type="http://schemas.openxmlformats.org/officeDocument/2006/relationships/image" Target="../media/image5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3940070"/>
            <a:ext cx="7772400" cy="122413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Essais échelle réelle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55576" y="3364006"/>
            <a:ext cx="7764041" cy="582141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Projet ANR FRENETICS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65" y="17790"/>
            <a:ext cx="1600200" cy="1074644"/>
          </a:xfrm>
          <a:prstGeom prst="rect">
            <a:avLst/>
          </a:prstGeom>
        </p:spPr>
      </p:pic>
      <p:pic>
        <p:nvPicPr>
          <p:cNvPr id="7" name="Picture 2" descr="Logo UMET,686x188 ">
            <a:extLst>
              <a:ext uri="{FF2B5EF4-FFF2-40B4-BE49-F238E27FC236}">
                <a16:creationId xmlns:a16="http://schemas.microsoft.com/office/drawing/2014/main" id="{ABF8F2B1-779C-4845-9EBE-D044DE2A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30" y="228194"/>
            <a:ext cx="2254063" cy="61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36583C-ADF9-4E17-A3ED-30D046C52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663"/>
            <a:ext cx="2124075" cy="866775"/>
          </a:xfrm>
          <a:prstGeom prst="rect">
            <a:avLst/>
          </a:prstGeom>
        </p:spPr>
      </p:pic>
      <p:sp>
        <p:nvSpPr>
          <p:cNvPr id="9" name="Espace réservé du texte 4"/>
          <p:cNvSpPr txBox="1">
            <a:spLocks/>
          </p:cNvSpPr>
          <p:nvPr/>
        </p:nvSpPr>
        <p:spPr>
          <a:xfrm>
            <a:off x="726492" y="4870097"/>
            <a:ext cx="7764041" cy="58214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>
                <a:solidFill>
                  <a:schemeClr val="tx1"/>
                </a:solidFill>
              </a:rPr>
              <a:t>Essai 1 du 29/09/2023 – LEPIR2 – Bardage ventilé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313" y="5740270"/>
            <a:ext cx="648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Réalisé et mise en œuvre par </a:t>
            </a:r>
            <a:r>
              <a:rPr lang="fr-FR" dirty="0" err="1"/>
              <a:t>Efectis</a:t>
            </a:r>
            <a:r>
              <a:rPr lang="fr-FR" dirty="0"/>
              <a:t> sur son site des Avenières</a:t>
            </a:r>
          </a:p>
        </p:txBody>
      </p:sp>
      <p:pic>
        <p:nvPicPr>
          <p:cNvPr id="10" name="Picture 2" descr="C:\Users\rabilloud.CTICM_ST_REMY\Documents\EFECTIS FRANCE\DDC\PAM\CHARTE GRAPHIQUE\logo_efectis-2016.jpg">
            <a:extLst>
              <a:ext uri="{FF2B5EF4-FFF2-40B4-BE49-F238E27FC236}">
                <a16:creationId xmlns:a16="http://schemas.microsoft.com/office/drawing/2014/main" id="{5C0E5388-EBD3-456C-9982-76308F5B0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41" y="256101"/>
            <a:ext cx="2231220" cy="7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261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Températures des PT dans la cellule R+1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6583679" y="0"/>
            <a:ext cx="2560321" cy="3762103"/>
            <a:chOff x="6583679" y="0"/>
            <a:chExt cx="2560321" cy="376210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l="35469" t="16590" r="37861" b="13741"/>
            <a:stretch/>
          </p:blipFill>
          <p:spPr>
            <a:xfrm>
              <a:off x="6583679" y="0"/>
              <a:ext cx="2560321" cy="376210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532513" y="934622"/>
              <a:ext cx="465506" cy="96384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753049" y="3950743"/>
            <a:ext cx="2390951" cy="2616926"/>
            <a:chOff x="6753049" y="3950743"/>
            <a:chExt cx="2390951" cy="261692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33201" t="18042" r="37044" b="24062"/>
            <a:stretch/>
          </p:blipFill>
          <p:spPr>
            <a:xfrm>
              <a:off x="6753049" y="3950743"/>
              <a:ext cx="2390951" cy="261692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393578" y="4859383"/>
              <a:ext cx="957138" cy="513806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94" y="3111018"/>
            <a:ext cx="4572396" cy="2743438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23C7DC08-FD2C-4403-8BC3-5C477E0F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35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35469" t="16590" r="37861" b="13741"/>
          <a:stretch/>
        </p:blipFill>
        <p:spPr>
          <a:xfrm>
            <a:off x="6583679" y="0"/>
            <a:ext cx="2560321" cy="37621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14605" y="148044"/>
            <a:ext cx="679269" cy="1114697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36" y="1844430"/>
            <a:ext cx="3899999" cy="234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29" y="4503268"/>
            <a:ext cx="3899999" cy="2340000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753049" y="3950743"/>
            <a:ext cx="2390951" cy="2616926"/>
            <a:chOff x="6753049" y="3950743"/>
            <a:chExt cx="2390951" cy="261692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5"/>
            <a:srcRect l="33201" t="18042" r="37044" b="24062"/>
            <a:stretch/>
          </p:blipFill>
          <p:spPr>
            <a:xfrm>
              <a:off x="6753049" y="3950743"/>
              <a:ext cx="2390951" cy="261692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380514" y="4415238"/>
              <a:ext cx="352697" cy="475743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76024" y="4415238"/>
              <a:ext cx="352697" cy="475743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8">
            <a:extLst>
              <a:ext uri="{FF2B5EF4-FFF2-40B4-BE49-F238E27FC236}">
                <a16:creationId xmlns:a16="http://schemas.microsoft.com/office/drawing/2014/main" id="{23E8136B-9798-4C9D-9783-B9C6DBF8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553579-524E-4D39-825E-9B3AD281EF97}"/>
              </a:ext>
            </a:extLst>
          </p:cNvPr>
          <p:cNvSpPr/>
          <p:nvPr/>
        </p:nvSpPr>
        <p:spPr>
          <a:xfrm>
            <a:off x="323850" y="1557885"/>
            <a:ext cx="59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Températures de flamme au niveaux P3/P8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45DE7-B95C-4A9D-B8C5-F071AB5C3252}"/>
              </a:ext>
            </a:extLst>
          </p:cNvPr>
          <p:cNvSpPr/>
          <p:nvPr/>
        </p:nvSpPr>
        <p:spPr>
          <a:xfrm>
            <a:off x="443151" y="4115131"/>
            <a:ext cx="59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Températures de flamme au niveaux P4/P9</a:t>
            </a:r>
          </a:p>
        </p:txBody>
      </p:sp>
    </p:spTree>
    <p:extLst>
      <p:ext uri="{BB962C8B-B14F-4D97-AF65-F5344CB8AC3E}">
        <p14:creationId xmlns:p14="http://schemas.microsoft.com/office/powerpoint/2010/main" val="268934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6" y="2816334"/>
            <a:ext cx="4572396" cy="27434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2294" t="16752" r="37135" b="29745"/>
          <a:stretch/>
        </p:blipFill>
        <p:spPr>
          <a:xfrm>
            <a:off x="6209211" y="188640"/>
            <a:ext cx="2934789" cy="2889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2714" y="1924594"/>
            <a:ext cx="1587782" cy="30105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6FEDADA-F9F0-487B-A2DB-7E34C95E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FFD425-3CB9-4BAD-B6D2-D81C9D5D6E5C}"/>
              </a:ext>
            </a:extLst>
          </p:cNvPr>
          <p:cNvSpPr/>
          <p:nvPr/>
        </p:nvSpPr>
        <p:spPr>
          <a:xfrm>
            <a:off x="323851" y="1786270"/>
            <a:ext cx="59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Températures sur la paroi et dans le système au niveau P1/P6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857D76A-3925-4D35-8133-74F6822C7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4" t="70133" r="50656" b="9547"/>
          <a:stretch/>
        </p:blipFill>
        <p:spPr>
          <a:xfrm>
            <a:off x="6333078" y="3359989"/>
            <a:ext cx="2094366" cy="14040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F46046-111B-4000-B444-C95688115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7" t="19171" r="42941" b="57122"/>
          <a:stretch/>
        </p:blipFill>
        <p:spPr>
          <a:xfrm>
            <a:off x="6200250" y="5020801"/>
            <a:ext cx="2333898" cy="173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5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2294" t="16752" r="37135" b="29745"/>
          <a:stretch/>
        </p:blipFill>
        <p:spPr>
          <a:xfrm>
            <a:off x="6209211" y="188640"/>
            <a:ext cx="2934789" cy="2889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2714" y="1633196"/>
            <a:ext cx="1587782" cy="30105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2" y="2716776"/>
            <a:ext cx="4572396" cy="2743438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3C47611D-B4CF-46FB-A5ED-F4D1A5E9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D74D38-4288-4BFE-8C06-D6709AE7B740}"/>
              </a:ext>
            </a:extLst>
          </p:cNvPr>
          <p:cNvSpPr/>
          <p:nvPr/>
        </p:nvSpPr>
        <p:spPr>
          <a:xfrm>
            <a:off x="323851" y="1786270"/>
            <a:ext cx="59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Températures sur la paroi et dans le système au niveau P2/P7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F543F14-855B-4472-A3A8-27C26446D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4" t="70133" r="50656" b="9547"/>
          <a:stretch/>
        </p:blipFill>
        <p:spPr>
          <a:xfrm>
            <a:off x="6333078" y="3359989"/>
            <a:ext cx="2094366" cy="14040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27FB77-2F4E-46F9-B655-A854BCB5D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7" t="19171" r="42941" b="57122"/>
          <a:stretch/>
        </p:blipFill>
        <p:spPr>
          <a:xfrm>
            <a:off x="6200250" y="5020801"/>
            <a:ext cx="2333898" cy="173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0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2294" t="16752" r="37135" b="29745"/>
          <a:stretch/>
        </p:blipFill>
        <p:spPr>
          <a:xfrm>
            <a:off x="6209211" y="188640"/>
            <a:ext cx="2934789" cy="2889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0399" y="1125538"/>
            <a:ext cx="1587782" cy="30105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56" y="2816334"/>
            <a:ext cx="4572396" cy="2743438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9455E372-7993-4594-9942-41D3DB2A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CE18CFD-7B57-4A59-B7F0-C336637B7A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4" t="70133" r="50656" b="9547"/>
          <a:stretch/>
        </p:blipFill>
        <p:spPr>
          <a:xfrm>
            <a:off x="6333078" y="3359989"/>
            <a:ext cx="2094366" cy="14040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65A08D-84F1-4A03-87F4-808401645B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7" t="19171" r="42941" b="57122"/>
          <a:stretch/>
        </p:blipFill>
        <p:spPr>
          <a:xfrm>
            <a:off x="6200250" y="5020801"/>
            <a:ext cx="2333898" cy="17327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0922B0-8FE4-4194-A753-13714F5B672A}"/>
              </a:ext>
            </a:extLst>
          </p:cNvPr>
          <p:cNvSpPr/>
          <p:nvPr/>
        </p:nvSpPr>
        <p:spPr>
          <a:xfrm>
            <a:off x="323851" y="1786270"/>
            <a:ext cx="59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Températures sur la paroi et dans le système au niveau P3/P8</a:t>
            </a:r>
          </a:p>
        </p:txBody>
      </p:sp>
    </p:spTree>
    <p:extLst>
      <p:ext uri="{BB962C8B-B14F-4D97-AF65-F5344CB8AC3E}">
        <p14:creationId xmlns:p14="http://schemas.microsoft.com/office/powerpoint/2010/main" val="215571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2294" t="16752" r="37135" b="29745"/>
          <a:stretch/>
        </p:blipFill>
        <p:spPr>
          <a:xfrm>
            <a:off x="6209211" y="188640"/>
            <a:ext cx="2934789" cy="2889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0399" y="975359"/>
            <a:ext cx="1587782" cy="19867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56" y="2916575"/>
            <a:ext cx="4572396" cy="2743438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E67A6A70-2172-427B-B11A-9A7990C2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4780E3-871A-4C3E-A945-3E436AFE1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4" t="70133" r="50656" b="9547"/>
          <a:stretch/>
        </p:blipFill>
        <p:spPr>
          <a:xfrm>
            <a:off x="6333078" y="3359989"/>
            <a:ext cx="2094366" cy="14040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0AD38E-3B1F-4ABC-B5B5-4E1A06F7A6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7" t="19171" r="42941" b="57122"/>
          <a:stretch/>
        </p:blipFill>
        <p:spPr>
          <a:xfrm>
            <a:off x="6200250" y="5020801"/>
            <a:ext cx="2333898" cy="17327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E750F9-5FC5-4D75-A78D-17FF9D78BEC0}"/>
              </a:ext>
            </a:extLst>
          </p:cNvPr>
          <p:cNvSpPr/>
          <p:nvPr/>
        </p:nvSpPr>
        <p:spPr>
          <a:xfrm>
            <a:off x="323851" y="1786270"/>
            <a:ext cx="59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Températures sur la paroi et dans le système au niveau P4/P9</a:t>
            </a:r>
          </a:p>
        </p:txBody>
      </p:sp>
    </p:spTree>
    <p:extLst>
      <p:ext uri="{BB962C8B-B14F-4D97-AF65-F5344CB8AC3E}">
        <p14:creationId xmlns:p14="http://schemas.microsoft.com/office/powerpoint/2010/main" val="186933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2294" t="16752" r="37135" b="29745"/>
          <a:stretch/>
        </p:blipFill>
        <p:spPr>
          <a:xfrm>
            <a:off x="6209211" y="188640"/>
            <a:ext cx="2934789" cy="2889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0399" y="757634"/>
            <a:ext cx="1587782" cy="19867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98" y="2919430"/>
            <a:ext cx="4572396" cy="2743438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1AC8A1D-EBD4-4E46-8BB7-9EA2709F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CB56FF-0A6C-4A78-ADC1-C32CC503D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94" t="70133" r="50656" b="9547"/>
          <a:stretch/>
        </p:blipFill>
        <p:spPr>
          <a:xfrm>
            <a:off x="6333078" y="3359989"/>
            <a:ext cx="2094366" cy="14040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4EA47C0-BC13-43B1-B5C8-DA84838F0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97" t="19171" r="42941" b="57122"/>
          <a:stretch/>
        </p:blipFill>
        <p:spPr>
          <a:xfrm>
            <a:off x="6200250" y="5020801"/>
            <a:ext cx="2333898" cy="17327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CC9C0F-8777-4302-BE1E-C0A0CF5BAFBF}"/>
              </a:ext>
            </a:extLst>
          </p:cNvPr>
          <p:cNvSpPr/>
          <p:nvPr/>
        </p:nvSpPr>
        <p:spPr>
          <a:xfrm>
            <a:off x="323851" y="1786270"/>
            <a:ext cx="599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Températures sur la paroi et dans le système au niveau P5/P10</a:t>
            </a:r>
          </a:p>
        </p:txBody>
      </p:sp>
    </p:spTree>
    <p:extLst>
      <p:ext uri="{BB962C8B-B14F-4D97-AF65-F5344CB8AC3E}">
        <p14:creationId xmlns:p14="http://schemas.microsoft.com/office/powerpoint/2010/main" val="115388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7434" y="368859"/>
            <a:ext cx="2400000" cy="1800000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 et de flux</a:t>
            </a:r>
          </a:p>
          <a:p>
            <a:pPr lvl="1"/>
            <a:r>
              <a:rPr lang="fr-FR" dirty="0"/>
              <a:t>Fluxmètre + 2 </a:t>
            </a:r>
            <a:r>
              <a:rPr lang="fr-FR" dirty="0" err="1"/>
              <a:t>PTs</a:t>
            </a:r>
            <a:r>
              <a:rPr lang="fr-FR" dirty="0"/>
              <a:t> à 3 m de la façade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3543" y="1542660"/>
            <a:ext cx="1587782" cy="347099"/>
          </a:xfrm>
          <a:prstGeom prst="rect">
            <a:avLst/>
          </a:prstGeom>
          <a:noFill/>
          <a:ln w="38100">
            <a:solidFill>
              <a:srgbClr val="E751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913202">
            <a:off x="4733738" y="3578226"/>
            <a:ext cx="643467" cy="2714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647267" y="3437467"/>
            <a:ext cx="25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Transposition Pt </a:t>
            </a:r>
            <a:r>
              <a:rPr lang="fr-FR" dirty="0">
                <a:sym typeface="Wingdings" panose="05000000000000000000" pitchFamily="2" charset="2"/>
              </a:rPr>
              <a:t> flux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7" y="2540433"/>
            <a:ext cx="4572396" cy="27434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604" y="4114562"/>
            <a:ext cx="4572396" cy="2743438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E9FCB17-0576-46DE-983B-E609A69B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31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Résultats de pression et vitesse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32294" t="16752" r="37135" b="29745"/>
          <a:stretch/>
        </p:blipFill>
        <p:spPr>
          <a:xfrm>
            <a:off x="6209211" y="188640"/>
            <a:ext cx="2934789" cy="2889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0399" y="757634"/>
            <a:ext cx="1587782" cy="198674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" y="1970936"/>
            <a:ext cx="4572396" cy="27434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071" y="3576500"/>
            <a:ext cx="4572396" cy="2743438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1913202">
            <a:off x="4650492" y="3227223"/>
            <a:ext cx="643467" cy="2714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64021" y="3086464"/>
            <a:ext cx="255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Transposition P </a:t>
            </a:r>
            <a:r>
              <a:rPr lang="fr-FR" dirty="0">
                <a:sym typeface="Wingdings" panose="05000000000000000000" pitchFamily="2" charset="2"/>
              </a:rPr>
              <a:t> V</a:t>
            </a:r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C26A4C7-240C-454C-AC12-D38C9371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48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B592156-D93E-1D3E-EC45-0B3B9F4E9C6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92325"/>
            <a:ext cx="2689225" cy="1406525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13CD65A-9CD9-ACE8-1CC3-62D70FF2F6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4575" y="6272213"/>
            <a:ext cx="479425" cy="365125"/>
          </a:xfrm>
          <a:prstGeom prst="rect">
            <a:avLst/>
          </a:prstGeom>
        </p:spPr>
        <p:txBody>
          <a:bodyPr/>
          <a:lstStyle/>
          <a:p>
            <a:fld id="{02703232-3350-460B-90CA-D4FB0FC57041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CED274B-E630-A0B7-695E-0468F44A4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0181"/>
              </p:ext>
            </p:extLst>
          </p:nvPr>
        </p:nvGraphicFramePr>
        <p:xfrm>
          <a:off x="294962" y="3684627"/>
          <a:ext cx="3674017" cy="1788496"/>
        </p:xfrm>
        <a:graphic>
          <a:graphicData uri="http://schemas.openxmlformats.org/drawingml/2006/table">
            <a:tbl>
              <a:tblPr/>
              <a:tblGrid>
                <a:gridCol w="1462901">
                  <a:extLst>
                    <a:ext uri="{9D8B030D-6E8A-4147-A177-3AD203B41FA5}">
                      <a16:colId xmlns:a16="http://schemas.microsoft.com/office/drawing/2014/main" val="3245923388"/>
                    </a:ext>
                  </a:extLst>
                </a:gridCol>
                <a:gridCol w="2211116">
                  <a:extLst>
                    <a:ext uri="{9D8B030D-6E8A-4147-A177-3AD203B41FA5}">
                      <a16:colId xmlns:a16="http://schemas.microsoft.com/office/drawing/2014/main" val="2941563931"/>
                    </a:ext>
                  </a:extLst>
                </a:gridCol>
              </a:tblGrid>
              <a:tr h="223562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Caméra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effectLst/>
                        </a:rPr>
                        <a:t>FLIR X6540sc</a:t>
                      </a:r>
                      <a:endParaRPr lang="fr-FR" sz="140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778962"/>
                  </a:ext>
                </a:extLst>
              </a:tr>
              <a:tr h="223562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Image Format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640*512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070681"/>
                  </a:ext>
                </a:extLst>
              </a:tr>
              <a:tr h="223562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Input Power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24V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9485"/>
                  </a:ext>
                </a:extLst>
              </a:tr>
              <a:tr h="223562">
                <a:tc>
                  <a:txBody>
                    <a:bodyPr/>
                    <a:lstStyle/>
                    <a:p>
                      <a:r>
                        <a:rPr lang="fr-FR" sz="1100" dirty="0" err="1">
                          <a:effectLst/>
                        </a:rPr>
                        <a:t>Housing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r>
                        <a:rPr lang="fr-FR" sz="1100" dirty="0" err="1">
                          <a:effectLst/>
                        </a:rPr>
                        <a:t>Colling</a:t>
                      </a:r>
                      <a:r>
                        <a:rPr lang="fr-FR" sz="1100" dirty="0">
                          <a:effectLst/>
                        </a:rPr>
                        <a:t> system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effectLst/>
                        </a:rPr>
                        <a:t>Forced</a:t>
                      </a:r>
                      <a:r>
                        <a:rPr lang="fr-FR" sz="1100" dirty="0">
                          <a:effectLst/>
                        </a:rPr>
                        <a:t> convection </a:t>
                      </a:r>
                      <a:r>
                        <a:rPr lang="fr-FR" sz="1100" dirty="0" err="1">
                          <a:effectLst/>
                        </a:rPr>
                        <a:t>external</a:t>
                      </a:r>
                      <a:r>
                        <a:rPr lang="fr-FR" sz="1100" dirty="0">
                          <a:effectLst/>
                        </a:rPr>
                        <a:t> cycle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34743"/>
                  </a:ext>
                </a:extLst>
              </a:tr>
              <a:tr h="223562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Pitch 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>
                          <a:effectLst/>
                        </a:rPr>
                        <a:t>15μ</a:t>
                      </a:r>
                      <a:r>
                        <a:rPr lang="fr-FR" sz="1100" dirty="0">
                          <a:effectLst/>
                        </a:rPr>
                        <a:t>m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47986"/>
                  </a:ext>
                </a:extLst>
              </a:tr>
              <a:tr h="223562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Band</a:t>
                      </a:r>
                      <a:endParaRPr lang="fr-FR" sz="14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1.5-5.1μ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77118"/>
                  </a:ext>
                </a:extLst>
              </a:tr>
              <a:tr h="223562">
                <a:tc>
                  <a:txBody>
                    <a:bodyPr/>
                    <a:lstStyle/>
                    <a:p>
                      <a:r>
                        <a:rPr lang="fr-FR" sz="1100" dirty="0">
                          <a:effectLst/>
                        </a:rPr>
                        <a:t>Focal </a:t>
                      </a:r>
                      <a:r>
                        <a:rPr lang="fr-FR" sz="1100" dirty="0" err="1">
                          <a:effectLst/>
                        </a:rPr>
                        <a:t>Lense</a:t>
                      </a:r>
                      <a:endParaRPr lang="fr-FR" sz="1100" dirty="0"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25mm</a:t>
                      </a: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82967"/>
                  </a:ext>
                </a:extLst>
              </a:tr>
              <a:tr h="223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US" altLang="zh-CN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iltre</a:t>
                      </a:r>
                      <a:endParaRPr lang="fr-FR" altLang="zh-CN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NA-3970-60 % </a:t>
                      </a:r>
                      <a:r>
                        <a:rPr lang="fr-FR" altLang="zh-CN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Narow</a:t>
                      </a:r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band-3.9</a:t>
                      </a:r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lang="fr-FR" altLang="zh-CN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54535"/>
                  </a:ext>
                </a:extLst>
              </a:tr>
            </a:tbl>
          </a:graphicData>
        </a:graphic>
      </p:graphicFrame>
      <p:pic>
        <p:nvPicPr>
          <p:cNvPr id="7" name="图片 6" descr="人站在建筑前的自行车&#10;&#10;中度可信度描述已自动生成">
            <a:extLst>
              <a:ext uri="{FF2B5EF4-FFF2-40B4-BE49-F238E27FC236}">
                <a16:creationId xmlns:a16="http://schemas.microsoft.com/office/drawing/2014/main" id="{DF2A5835-9DEA-6802-38AC-7905AC3E5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98" y="1829039"/>
            <a:ext cx="2957513" cy="2218134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F46F4A1-1783-C938-23CE-11284CA31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0870"/>
              </p:ext>
            </p:extLst>
          </p:nvPr>
        </p:nvGraphicFramePr>
        <p:xfrm>
          <a:off x="4424768" y="4308872"/>
          <a:ext cx="3445287" cy="842008"/>
        </p:xfrm>
        <a:graphic>
          <a:graphicData uri="http://schemas.openxmlformats.org/drawingml/2006/table">
            <a:tbl>
              <a:tblPr/>
              <a:tblGrid>
                <a:gridCol w="1940522">
                  <a:extLst>
                    <a:ext uri="{9D8B030D-6E8A-4147-A177-3AD203B41FA5}">
                      <a16:colId xmlns:a16="http://schemas.microsoft.com/office/drawing/2014/main" val="2305469726"/>
                    </a:ext>
                  </a:extLst>
                </a:gridCol>
                <a:gridCol w="1504765">
                  <a:extLst>
                    <a:ext uri="{9D8B030D-6E8A-4147-A177-3AD203B41FA5}">
                      <a16:colId xmlns:a16="http://schemas.microsoft.com/office/drawing/2014/main" val="1406453367"/>
                    </a:ext>
                  </a:extLst>
                </a:gridCol>
              </a:tblGrid>
              <a:tr h="202883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Emissivité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0.6 A CONFIRMER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581187"/>
                  </a:ext>
                </a:extLst>
              </a:tr>
              <a:tr h="202883"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Distance (m)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15 A CONFIRMER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176611"/>
                  </a:ext>
                </a:extLst>
              </a:tr>
              <a:tr h="2028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Reflected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(°C)</a:t>
                      </a: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015246"/>
                  </a:ext>
                </a:extLst>
              </a:tr>
              <a:tr h="2028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d’allumage</a:t>
                      </a: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10h53min04s</a:t>
                      </a:r>
                    </a:p>
                  </a:txBody>
                  <a:tcPr marL="21431" marR="21431" marT="21431" marB="214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59308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6A4E591-F985-5441-7D78-5644E8503C6E}"/>
              </a:ext>
            </a:extLst>
          </p:cNvPr>
          <p:cNvSpPr/>
          <p:nvPr/>
        </p:nvSpPr>
        <p:spPr>
          <a:xfrm>
            <a:off x="5220070" y="2714902"/>
            <a:ext cx="592585" cy="91883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EDFF09B7-7E37-490A-AF87-D931BEEE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9A58C-C16A-4F01-AB64-493C22D2873C}"/>
              </a:ext>
            </a:extLst>
          </p:cNvPr>
          <p:cNvSpPr/>
          <p:nvPr/>
        </p:nvSpPr>
        <p:spPr>
          <a:xfrm>
            <a:off x="300133" y="1020363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Instrumentation du test: Caméra Infra rouge (UMET, CORIA)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225" y="569577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Fréquence d’acquisition des images: 1Hz. A CONFIRMER</a:t>
            </a:r>
          </a:p>
          <a:p>
            <a:r>
              <a:rPr lang="fr-FR" sz="11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Gamme de Températures: 300°C - 930°C. A CONFIRMER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6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77180" y="962547"/>
            <a:ext cx="7488510" cy="3391339"/>
          </a:xfrm>
        </p:spPr>
        <p:txBody>
          <a:bodyPr/>
          <a:lstStyle/>
          <a:p>
            <a:r>
              <a:rPr lang="fr-FR" dirty="0"/>
              <a:t>3 cas de scénarios (</a:t>
            </a:r>
            <a:r>
              <a:rPr lang="en-US" dirty="0" err="1"/>
              <a:t>Marija</a:t>
            </a:r>
            <a:r>
              <a:rPr lang="en-US" dirty="0"/>
              <a:t> </a:t>
            </a:r>
            <a:r>
              <a:rPr lang="en-US" dirty="0" err="1"/>
              <a:t>Jelčić</a:t>
            </a:r>
            <a:r>
              <a:rPr lang="en-US" dirty="0"/>
              <a:t> </a:t>
            </a:r>
            <a:r>
              <a:rPr lang="en-US" dirty="0" err="1"/>
              <a:t>Rukavina</a:t>
            </a:r>
            <a:r>
              <a:rPr lang="en-US" dirty="0"/>
              <a:t> et al, 2017)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Scénario type Cas 2 : feu de compartiment avec sortie de flammes</a:t>
            </a:r>
          </a:p>
          <a:p>
            <a:pPr marL="914400" lvl="2" indent="0">
              <a:buNone/>
            </a:pP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641401" y="1468461"/>
            <a:ext cx="5114665" cy="2316480"/>
            <a:chOff x="2499361" y="1889760"/>
            <a:chExt cx="5114665" cy="231648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9361" y="2135731"/>
              <a:ext cx="5114665" cy="1898457"/>
            </a:xfrm>
            <a:prstGeom prst="rect">
              <a:avLst/>
            </a:prstGeom>
          </p:spPr>
        </p:pic>
        <p:sp>
          <p:nvSpPr>
            <p:cNvPr id="4" name="Rectangle à coins arrondis 3"/>
            <p:cNvSpPr/>
            <p:nvPr/>
          </p:nvSpPr>
          <p:spPr>
            <a:xfrm>
              <a:off x="4084319" y="1889760"/>
              <a:ext cx="1942011" cy="2316480"/>
            </a:xfrm>
            <a:prstGeom prst="roundRect">
              <a:avLst/>
            </a:prstGeom>
            <a:noFill/>
            <a:ln w="57150">
              <a:solidFill>
                <a:srgbClr val="FF66F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28AEA427-0785-4475-99CC-C09FB6E8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5A36B-2242-4844-817E-C03311796BE1}"/>
              </a:ext>
            </a:extLst>
          </p:cNvPr>
          <p:cNvSpPr/>
          <p:nvPr/>
        </p:nvSpPr>
        <p:spPr>
          <a:xfrm>
            <a:off x="277180" y="5709645"/>
            <a:ext cx="7997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/>
              <a:t>Marija</a:t>
            </a:r>
            <a:r>
              <a:rPr lang="en-US" sz="1200" i="1" dirty="0"/>
              <a:t> </a:t>
            </a:r>
            <a:r>
              <a:rPr lang="en-US" sz="1200" i="1" dirty="0" err="1"/>
              <a:t>Jelčić</a:t>
            </a:r>
            <a:r>
              <a:rPr lang="en-US" sz="1200" i="1" dirty="0"/>
              <a:t> </a:t>
            </a:r>
            <a:r>
              <a:rPr lang="en-US" sz="1200" i="1" dirty="0" err="1"/>
              <a:t>Rukavina</a:t>
            </a:r>
            <a:r>
              <a:rPr lang="en-US" sz="1200" i="1" dirty="0"/>
              <a:t>, Milan </a:t>
            </a:r>
            <a:r>
              <a:rPr lang="en-US" sz="1200" i="1" dirty="0" err="1"/>
              <a:t>Carević</a:t>
            </a:r>
            <a:r>
              <a:rPr lang="en-US" sz="1200" i="1" dirty="0"/>
              <a:t>, Ivana </a:t>
            </a:r>
            <a:r>
              <a:rPr lang="en-US" sz="1200" i="1" dirty="0" err="1"/>
              <a:t>Banjad</a:t>
            </a:r>
            <a:r>
              <a:rPr lang="en-US" sz="1200" i="1" dirty="0"/>
              <a:t> </a:t>
            </a:r>
            <a:r>
              <a:rPr lang="en-US" sz="1200" i="1" dirty="0" err="1"/>
              <a:t>Pečur</a:t>
            </a:r>
            <a:endParaRPr lang="en-US" sz="1200" i="1" dirty="0"/>
          </a:p>
          <a:p>
            <a:r>
              <a:rPr lang="en-US" sz="1200" i="1" dirty="0"/>
              <a:t>FIRE PROTECTION OF FAÇADES, The Guidelines for Designers, Architects, Engineers </a:t>
            </a:r>
          </a:p>
          <a:p>
            <a:r>
              <a:rPr lang="en-US" sz="1200" i="1" dirty="0"/>
              <a:t>and Fire Experts, 2017, University of Zagreb, Faculty of Civil Engineering</a:t>
            </a:r>
          </a:p>
          <a:p>
            <a:r>
              <a:rPr lang="en-US" sz="1200" i="1" dirty="0"/>
              <a:t>Zagreb, Croatia ISBN: 978-953-8168-14-7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050D6-4237-4DE0-87F6-03FAA87585B5}"/>
              </a:ext>
            </a:extLst>
          </p:cNvPr>
          <p:cNvSpPr/>
          <p:nvPr/>
        </p:nvSpPr>
        <p:spPr>
          <a:xfrm>
            <a:off x="372644" y="4364774"/>
            <a:ext cx="8398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Reproduit par le test Français LEPIR2:</a:t>
            </a:r>
          </a:p>
          <a:p>
            <a:pPr lvl="1"/>
            <a:r>
              <a:rPr lang="fr-FR" sz="1000" i="1" dirty="0"/>
              <a:t>réalisé selon l’Arrêté du 10 septembre 1970 du Ministère de l’Intérieur et de son protocole d’application, entériné en CECMI le 11 juin 2013, relatif à la classification des façades par rapport au danger d’incendie. Ces essais ont pour but de vérifier la non-propagation par la façade d’incendie se déclarant à un étage N à l’étage N+2. Ils sont réalisés sur des moyens d’essais dédiés de dimensions 5 500 x 7 000 mm (l x h) simulant un bâtiment RDC + deux niveaux, les deux étages inférieurs étant équipés de fenêtres.</a:t>
            </a:r>
          </a:p>
          <a:p>
            <a:pPr lvl="1"/>
            <a:r>
              <a:rPr lang="fr-FR" sz="1000" i="1" dirty="0"/>
              <a:t>La sollicitation thermique est réalisée au moyen de buchers de masse totale 600 kg.</a:t>
            </a:r>
          </a:p>
        </p:txBody>
      </p:sp>
    </p:spTree>
    <p:extLst>
      <p:ext uri="{BB962C8B-B14F-4D97-AF65-F5344CB8AC3E}">
        <p14:creationId xmlns:p14="http://schemas.microsoft.com/office/powerpoint/2010/main" val="322753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15F3D0-E0F5-3946-C9C5-3ABA943E02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4575" y="6272213"/>
            <a:ext cx="479425" cy="365125"/>
          </a:xfrm>
          <a:prstGeom prst="rect">
            <a:avLst/>
          </a:prstGeom>
        </p:spPr>
        <p:txBody>
          <a:bodyPr/>
          <a:lstStyle/>
          <a:p>
            <a:fld id="{02703232-3350-460B-90CA-D4FB0FC57041}" type="slidenum">
              <a:rPr lang="en-GB" smtClean="0"/>
              <a:t>20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05C0F0-E66F-4960-99AB-2BD6BA99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04D0CD-17C7-48CD-9086-24F7DC86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83" y="2414664"/>
            <a:ext cx="1684937" cy="2118746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44A1DC0F-0012-4C9E-A682-16A6DFE87E75}"/>
              </a:ext>
            </a:extLst>
          </p:cNvPr>
          <p:cNvGrpSpPr/>
          <p:nvPr/>
        </p:nvGrpSpPr>
        <p:grpSpPr>
          <a:xfrm>
            <a:off x="1143938" y="1741550"/>
            <a:ext cx="2596547" cy="3683843"/>
            <a:chOff x="3930681" y="1835666"/>
            <a:chExt cx="2596547" cy="368384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2DD661F-7E2A-1018-3754-AC217180C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0681" y="1835666"/>
              <a:ext cx="2596547" cy="3096334"/>
            </a:xfrm>
            <a:prstGeom prst="rect">
              <a:avLst/>
            </a:prstGeom>
          </p:spPr>
        </p:pic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F3F33AB0-1327-5885-3C6F-4B8C730E8F30}"/>
                </a:ext>
              </a:extLst>
            </p:cNvPr>
            <p:cNvCxnSpPr/>
            <p:nvPr/>
          </p:nvCxnSpPr>
          <p:spPr>
            <a:xfrm flipV="1">
              <a:off x="4334610" y="4737163"/>
              <a:ext cx="0" cy="3761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7A0537B2-9E09-A57B-4AA6-A78D057DA9F6}"/>
                </a:ext>
              </a:extLst>
            </p:cNvPr>
            <p:cNvCxnSpPr/>
            <p:nvPr/>
          </p:nvCxnSpPr>
          <p:spPr>
            <a:xfrm flipV="1">
              <a:off x="5827168" y="4743924"/>
              <a:ext cx="0" cy="3761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CA889DF-A453-833E-CFC5-B0771BE61CBB}"/>
                </a:ext>
              </a:extLst>
            </p:cNvPr>
            <p:cNvSpPr txBox="1"/>
            <p:nvPr/>
          </p:nvSpPr>
          <p:spPr>
            <a:xfrm>
              <a:off x="3930681" y="5238846"/>
              <a:ext cx="11744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Lame 40 mm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7CD87A7-5A8F-429B-6B0A-D269BB20382D}"/>
                </a:ext>
              </a:extLst>
            </p:cNvPr>
            <p:cNvSpPr txBox="1"/>
            <p:nvPr/>
          </p:nvSpPr>
          <p:spPr>
            <a:xfrm>
              <a:off x="5105097" y="5242510"/>
              <a:ext cx="12787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Lame 80 mm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BEC0E02-57B6-E718-9688-E4ADB8D41397}"/>
                </a:ext>
              </a:extLst>
            </p:cNvPr>
            <p:cNvSpPr/>
            <p:nvPr/>
          </p:nvSpPr>
          <p:spPr>
            <a:xfrm>
              <a:off x="4342647" y="2508781"/>
              <a:ext cx="1413719" cy="2037094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3A9F78F-E3E5-469D-B540-5C2812BDB106}"/>
                </a:ext>
              </a:extLst>
            </p:cNvPr>
            <p:cNvSpPr txBox="1"/>
            <p:nvPr/>
          </p:nvSpPr>
          <p:spPr>
            <a:xfrm>
              <a:off x="4485897" y="3153000"/>
              <a:ext cx="11744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Zone de visée de la caméra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7A4FF-478A-4AB5-86AC-A0090F133E70}"/>
              </a:ext>
            </a:extLst>
          </p:cNvPr>
          <p:cNvSpPr/>
          <p:nvPr/>
        </p:nvSpPr>
        <p:spPr>
          <a:xfrm>
            <a:off x="300133" y="1020363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Instrumentation du test: Caméra Infra rouge (UMET, CORIA)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4D65C9C-B33A-403A-861D-A79F44C22E99}"/>
              </a:ext>
            </a:extLst>
          </p:cNvPr>
          <p:cNvSpPr txBox="1"/>
          <p:nvPr/>
        </p:nvSpPr>
        <p:spPr>
          <a:xfrm>
            <a:off x="1526267" y="1434704"/>
            <a:ext cx="459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FF0000"/>
                </a:solidFill>
              </a:rPr>
              <a:t>Camera à 15 m de la façade  A CONFIRMER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A1B1ED8-67D7-4407-A84F-3DB47FD1C2C7}"/>
              </a:ext>
            </a:extLst>
          </p:cNvPr>
          <p:cNvSpPr txBox="1"/>
          <p:nvPr/>
        </p:nvSpPr>
        <p:spPr>
          <a:xfrm>
            <a:off x="3923383" y="4840091"/>
            <a:ext cx="315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Vidéo (format mp4) disponible sur le dépôt HAL</a:t>
            </a:r>
          </a:p>
        </p:txBody>
      </p:sp>
    </p:spTree>
    <p:extLst>
      <p:ext uri="{BB962C8B-B14F-4D97-AF65-F5344CB8AC3E}">
        <p14:creationId xmlns:p14="http://schemas.microsoft.com/office/powerpoint/2010/main" val="183494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15F3D0-E0F5-3946-C9C5-3ABA943E02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4575" y="6272213"/>
            <a:ext cx="479425" cy="365125"/>
          </a:xfrm>
          <a:prstGeom prst="rect">
            <a:avLst/>
          </a:prstGeom>
        </p:spPr>
        <p:txBody>
          <a:bodyPr/>
          <a:lstStyle/>
          <a:p>
            <a:fld id="{02703232-3350-460B-90CA-D4FB0FC57041}" type="slidenum">
              <a:rPr lang="en-GB" smtClean="0"/>
              <a:t>21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05C0F0-E66F-4960-99AB-2BD6BA99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04D0CD-17C7-48CD-9086-24F7DC86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70" y="2316892"/>
            <a:ext cx="1684937" cy="21187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6E7A4FF-478A-4AB5-86AC-A0090F133E70}"/>
              </a:ext>
            </a:extLst>
          </p:cNvPr>
          <p:cNvSpPr/>
          <p:nvPr/>
        </p:nvSpPr>
        <p:spPr>
          <a:xfrm>
            <a:off x="300133" y="1020363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Caméra Infra rouge (UMET, CORIA)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469703C-6121-4509-9464-98AE02BC6494}"/>
              </a:ext>
            </a:extLst>
          </p:cNvPr>
          <p:cNvSpPr txBox="1"/>
          <p:nvPr/>
        </p:nvSpPr>
        <p:spPr>
          <a:xfrm>
            <a:off x="1765791" y="1425053"/>
            <a:ext cx="489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Analyse des mesures de températures Infrarouge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2B68A7-D332-4ED5-B2BF-915F7320C58B}"/>
              </a:ext>
            </a:extLst>
          </p:cNvPr>
          <p:cNvSpPr txBox="1"/>
          <p:nvPr/>
        </p:nvSpPr>
        <p:spPr>
          <a:xfrm flipH="1">
            <a:off x="2484206" y="1675124"/>
            <a:ext cx="417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Tp</a:t>
            </a:r>
            <a:r>
              <a:rPr lang="fr-FR" dirty="0"/>
              <a:t>=fct(temps) pour le pixel </a:t>
            </a:r>
            <a:r>
              <a:rPr lang="fr-FR" sz="2400" dirty="0">
                <a:solidFill>
                  <a:srgbClr val="FF0000"/>
                </a:solidFill>
              </a:rPr>
              <a:t>*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coté gauche: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2E94C33-8A05-4655-B2E5-6FE76AF0C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103" y="2170179"/>
            <a:ext cx="4500875" cy="322645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D94EC9-9213-4BD8-B7EF-48546C9ACD1E}"/>
              </a:ext>
            </a:extLst>
          </p:cNvPr>
          <p:cNvSpPr txBox="1"/>
          <p:nvPr/>
        </p:nvSpPr>
        <p:spPr>
          <a:xfrm>
            <a:off x="827314" y="31986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11BEDE-BB62-436F-99DA-DA5F14BC8A63}"/>
              </a:ext>
            </a:extLst>
          </p:cNvPr>
          <p:cNvSpPr/>
          <p:nvPr/>
        </p:nvSpPr>
        <p:spPr>
          <a:xfrm>
            <a:off x="3613795" y="3115510"/>
            <a:ext cx="641445" cy="573206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2548FB-9286-4BF7-9FFD-1762056B63E7}"/>
              </a:ext>
            </a:extLst>
          </p:cNvPr>
          <p:cNvSpPr txBox="1"/>
          <p:nvPr/>
        </p:nvSpPr>
        <p:spPr>
          <a:xfrm flipH="1">
            <a:off x="3401515" y="2572909"/>
            <a:ext cx="119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fr-FR" dirty="0" err="1">
                <a:solidFill>
                  <a:srgbClr val="FF0000"/>
                </a:solidFill>
              </a:rPr>
              <a:t>t</a:t>
            </a:r>
            <a:r>
              <a:rPr lang="fr-FR" dirty="0">
                <a:solidFill>
                  <a:srgbClr val="FF0000"/>
                </a:solidFill>
              </a:rPr>
              <a:t>=10-20s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E8EA5A-42FD-4C71-8D98-EF8896A34B82}"/>
              </a:ext>
            </a:extLst>
          </p:cNvPr>
          <p:cNvSpPr/>
          <p:nvPr/>
        </p:nvSpPr>
        <p:spPr>
          <a:xfrm>
            <a:off x="3693067" y="3960633"/>
            <a:ext cx="2964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====&gt; sur </a:t>
            </a:r>
            <a:r>
              <a:rPr lang="fr-FR" sz="1400" i="1" dirty="0" err="1">
                <a:latin typeface="Symbol" panose="05050102010706020507" pitchFamily="18" charset="2"/>
              </a:rPr>
              <a:t>d</a:t>
            </a:r>
            <a:r>
              <a:rPr lang="fr-FR" sz="1400" i="1" dirty="0" err="1"/>
              <a:t>t</a:t>
            </a:r>
            <a:r>
              <a:rPr lang="fr-FR" sz="1400" i="1" dirty="0"/>
              <a:t>=10-20s</a:t>
            </a:r>
          </a:p>
          <a:p>
            <a:r>
              <a:rPr lang="fr-FR" sz="1400" i="1" dirty="0"/>
              <a:t>variation rapide de la luminance</a:t>
            </a:r>
          </a:p>
          <a:p>
            <a:r>
              <a:rPr lang="fr-FR" sz="1400" i="1" dirty="0"/>
              <a:t>reçue  par la caméra IR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EE898A-9FCB-4D5D-B89B-464864E9B569}"/>
              </a:ext>
            </a:extLst>
          </p:cNvPr>
          <p:cNvSpPr/>
          <p:nvPr/>
        </p:nvSpPr>
        <p:spPr>
          <a:xfrm>
            <a:off x="573767" y="5276145"/>
            <a:ext cx="8377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ym typeface="Wingdings" panose="05000000000000000000" pitchFamily="2" charset="2"/>
              </a:rPr>
              <a:t> </a:t>
            </a:r>
            <a:r>
              <a:rPr lang="fr-FR" sz="1400" dirty="0"/>
              <a:t>Hypothèse: ces variations rapides sont dues à la flamme et sa réflexion sur la paroi.</a:t>
            </a:r>
          </a:p>
          <a:p>
            <a:r>
              <a:rPr lang="fr-FR" sz="1400" dirty="0"/>
              <a:t>(à 3.9 </a:t>
            </a:r>
            <a:r>
              <a:rPr lang="fr-FR" sz="1400" dirty="0">
                <a:latin typeface="Symbol" panose="05050102010706020507" pitchFamily="18" charset="2"/>
              </a:rPr>
              <a:t>m</a:t>
            </a:r>
            <a:r>
              <a:rPr lang="fr-FR" sz="1400" dirty="0"/>
              <a:t>m, la luminance des suies n’est pas négligeable, vu l’épaisseur optique)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59BA51-79EA-4968-AACC-553074411AF7}"/>
              </a:ext>
            </a:extLst>
          </p:cNvPr>
          <p:cNvSpPr/>
          <p:nvPr/>
        </p:nvSpPr>
        <p:spPr>
          <a:xfrm>
            <a:off x="537882" y="5791735"/>
            <a:ext cx="8606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ym typeface="Wingdings" panose="05000000000000000000" pitchFamily="2" charset="2"/>
              </a:rPr>
              <a:t> </a:t>
            </a:r>
            <a:r>
              <a:rPr lang="fr-FR" sz="1400" dirty="0"/>
              <a:t>La luminance de la paroi ne peut pas avoir des fréquences de variation aussi grandes.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F94746-23C1-41DF-BBA8-BC0F70F0C841}"/>
              </a:ext>
            </a:extLst>
          </p:cNvPr>
          <p:cNvSpPr/>
          <p:nvPr/>
        </p:nvSpPr>
        <p:spPr>
          <a:xfrm>
            <a:off x="537882" y="6139473"/>
            <a:ext cx="80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ym typeface="Wingdings" panose="05000000000000000000" pitchFamily="2" charset="2"/>
              </a:rPr>
              <a:t> </a:t>
            </a:r>
            <a:r>
              <a:rPr lang="fr-FR" sz="1400" dirty="0"/>
              <a:t>filtrage: sur un intervalle de 10s, on ne conserve que la valeur minimum</a:t>
            </a:r>
          </a:p>
          <a:p>
            <a:r>
              <a:rPr lang="fr-FR" sz="1400" dirty="0"/>
              <a:t>	===&gt; </a:t>
            </a:r>
            <a:r>
              <a:rPr lang="fr-FR" sz="1400" dirty="0">
                <a:solidFill>
                  <a:srgbClr val="FF0000"/>
                </a:solidFill>
              </a:rPr>
              <a:t>points rouges</a:t>
            </a:r>
          </a:p>
          <a:p>
            <a:r>
              <a:rPr lang="fr-FR" sz="1400" i="1" dirty="0"/>
              <a:t>Traitement appliqué pour l’ensemble des résultats présentés ci-dessous</a:t>
            </a:r>
          </a:p>
        </p:txBody>
      </p:sp>
    </p:spTree>
    <p:extLst>
      <p:ext uri="{BB962C8B-B14F-4D97-AF65-F5344CB8AC3E}">
        <p14:creationId xmlns:p14="http://schemas.microsoft.com/office/powerpoint/2010/main" val="35375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2_Profils-P6-P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7733" y="1045659"/>
            <a:ext cx="3424517" cy="2568388"/>
          </a:xfrm>
          <a:prstGeom prst="rect">
            <a:avLst/>
          </a:prstGeom>
        </p:spPr>
      </p:pic>
      <p:pic>
        <p:nvPicPr>
          <p:cNvPr id="29" name="2_Profils-P1-P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277" y="1033187"/>
            <a:ext cx="3403868" cy="25529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E7A4FF-478A-4AB5-86AC-A0090F133E70}"/>
              </a:ext>
            </a:extLst>
          </p:cNvPr>
          <p:cNvSpPr/>
          <p:nvPr/>
        </p:nvSpPr>
        <p:spPr>
          <a:xfrm>
            <a:off x="307937" y="679016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Caméra Infra rouge (UMET, CORIA)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610D13B-50A0-4B6B-98E1-C728B962B44F}"/>
              </a:ext>
            </a:extLst>
          </p:cNvPr>
          <p:cNvSpPr txBox="1"/>
          <p:nvPr/>
        </p:nvSpPr>
        <p:spPr>
          <a:xfrm flipH="1">
            <a:off x="1211626" y="994194"/>
            <a:ext cx="745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profil des températures de paroi à 3 hauteurs  (pendant 16mn)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4E5C6C-8581-42AA-9662-4FC9B577B662}"/>
              </a:ext>
            </a:extLst>
          </p:cNvPr>
          <p:cNvSpPr txBox="1"/>
          <p:nvPr/>
        </p:nvSpPr>
        <p:spPr>
          <a:xfrm>
            <a:off x="2170211" y="3406043"/>
            <a:ext cx="385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Time (s) / allumage;  x position (mm) /axe fenêtres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2627825" y="3665512"/>
            <a:ext cx="3464851" cy="3173994"/>
            <a:chOff x="6259300" y="3559931"/>
            <a:chExt cx="3464851" cy="3173994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59300" y="3559931"/>
              <a:ext cx="3242745" cy="3173994"/>
            </a:xfrm>
            <a:prstGeom prst="rect">
              <a:avLst/>
            </a:prstGeom>
          </p:spPr>
        </p:pic>
        <p:cxnSp>
          <p:nvCxnSpPr>
            <p:cNvPr id="46" name="Connecteur droit 45"/>
            <p:cNvCxnSpPr/>
            <p:nvPr/>
          </p:nvCxnSpPr>
          <p:spPr>
            <a:xfrm>
              <a:off x="6676872" y="5116272"/>
              <a:ext cx="1075821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6676872" y="4530771"/>
              <a:ext cx="1075821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>
              <a:off x="8190785" y="5119587"/>
              <a:ext cx="1075821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>
              <a:off x="8190785" y="4534087"/>
              <a:ext cx="1075821" cy="0"/>
            </a:xfrm>
            <a:prstGeom prst="line">
              <a:avLst/>
            </a:prstGeom>
            <a:ln w="317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6301267" y="4973108"/>
              <a:ext cx="518253" cy="34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P1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9181198" y="4973108"/>
              <a:ext cx="518253" cy="34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70C0"/>
                  </a:solidFill>
                </a:rPr>
                <a:t>P6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292229" y="4347268"/>
              <a:ext cx="518253" cy="34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</a:rPr>
                <a:t>P2</a:t>
              </a: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9205898" y="4355253"/>
              <a:ext cx="518253" cy="34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C000"/>
                  </a:solidFill>
                </a:rPr>
                <a:t>P7</a:t>
              </a:r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 flipH="1">
              <a:off x="6338940" y="4877632"/>
              <a:ext cx="942938" cy="1017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 flipV="1">
              <a:off x="7259043" y="4018636"/>
              <a:ext cx="18556" cy="245833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6429985" y="4647052"/>
              <a:ext cx="738054" cy="25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rgbClr val="FF0000"/>
                  </a:solidFill>
                </a:rPr>
                <a:t>1725mm</a:t>
              </a: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>
              <a:off x="8509473" y="4877633"/>
              <a:ext cx="837904" cy="1679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avec flèche 57"/>
            <p:cNvCxnSpPr/>
            <p:nvPr/>
          </p:nvCxnSpPr>
          <p:spPr>
            <a:xfrm flipV="1">
              <a:off x="8479406" y="3980816"/>
              <a:ext cx="18556" cy="245833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>
              <a:off x="8696381" y="4548338"/>
              <a:ext cx="738054" cy="25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rgbClr val="FF0000"/>
                  </a:solidFill>
                </a:rPr>
                <a:t>1725mm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6332412" y="5851858"/>
              <a:ext cx="1028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6mn09/</a:t>
              </a:r>
              <a:r>
                <a:rPr lang="fr-FR" sz="1200" dirty="0" err="1"/>
                <a:t>allum</a:t>
              </a:r>
              <a:endParaRPr lang="fr-FR" sz="1200" dirty="0"/>
            </a:p>
            <a:p>
              <a:r>
                <a:rPr lang="fr-FR" sz="1200" dirty="0"/>
                <a:t>DSC_0015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9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184BC51-5571-4C26-B82F-74EE7036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16" y="1650634"/>
            <a:ext cx="3040449" cy="45437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0EA105-D405-4277-89D9-81181B46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40" y="1591501"/>
            <a:ext cx="3092526" cy="45437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15F3D0-E0F5-3946-C9C5-3ABA943E02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4575" y="6272213"/>
            <a:ext cx="479425" cy="365125"/>
          </a:xfrm>
          <a:prstGeom prst="rect">
            <a:avLst/>
          </a:prstGeom>
        </p:spPr>
        <p:txBody>
          <a:bodyPr/>
          <a:lstStyle/>
          <a:p>
            <a:fld id="{02703232-3350-460B-90CA-D4FB0FC57041}" type="slidenum">
              <a:rPr lang="en-GB" smtClean="0"/>
              <a:t>23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05C0F0-E66F-4960-99AB-2BD6BA99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88640"/>
            <a:ext cx="8866820" cy="43079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7A4FF-478A-4AB5-86AC-A0090F133E70}"/>
              </a:ext>
            </a:extLst>
          </p:cNvPr>
          <p:cNvSpPr/>
          <p:nvPr/>
        </p:nvSpPr>
        <p:spPr>
          <a:xfrm>
            <a:off x="277180" y="722746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Comparaison température TC / Camera IR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10D13B-50A0-4B6B-98E1-C728B962B44F}"/>
              </a:ext>
            </a:extLst>
          </p:cNvPr>
          <p:cNvSpPr txBox="1"/>
          <p:nvPr/>
        </p:nvSpPr>
        <p:spPr>
          <a:xfrm flipH="1">
            <a:off x="1107551" y="1009899"/>
            <a:ext cx="7455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Détail des variations des températures sur les 10 premières minutes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Niveau P1 (Gauche) 			Niveau P6 (Droite)</a:t>
            </a:r>
          </a:p>
          <a:p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178AEF-4A2F-4429-8591-C4BEA03A92F5}"/>
              </a:ext>
            </a:extLst>
          </p:cNvPr>
          <p:cNvSpPr/>
          <p:nvPr/>
        </p:nvSpPr>
        <p:spPr>
          <a:xfrm>
            <a:off x="1178352" y="4380836"/>
            <a:ext cx="2803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TC23=</a:t>
            </a:r>
            <a:r>
              <a:rPr lang="fr-FR" sz="1400" dirty="0" err="1"/>
              <a:t>Isol</a:t>
            </a:r>
            <a:r>
              <a:rPr lang="fr-FR" sz="1400" dirty="0"/>
              <a:t> TC24=lame Air TC25=surf </a:t>
            </a:r>
          </a:p>
          <a:p>
            <a:r>
              <a:rPr lang="fr-FR" sz="1400" dirty="0"/>
              <a:t>TC15=flamme</a:t>
            </a:r>
          </a:p>
          <a:p>
            <a:r>
              <a:rPr lang="fr-FR" sz="1400" dirty="0"/>
              <a:t> IR=</a:t>
            </a:r>
            <a:r>
              <a:rPr lang="fr-FR" sz="1400" dirty="0" err="1"/>
              <a:t>Tp</a:t>
            </a:r>
            <a:r>
              <a:rPr lang="fr-FR" sz="1400" dirty="0"/>
              <a:t> IR surface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DB213-DB1D-481E-B24C-474C3A2F8BA8}"/>
              </a:ext>
            </a:extLst>
          </p:cNvPr>
          <p:cNvSpPr/>
          <p:nvPr/>
        </p:nvSpPr>
        <p:spPr>
          <a:xfrm>
            <a:off x="5489828" y="4380836"/>
            <a:ext cx="290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TC33=</a:t>
            </a:r>
            <a:r>
              <a:rPr lang="fr-FR" sz="1400" dirty="0" err="1"/>
              <a:t>Isol</a:t>
            </a:r>
            <a:r>
              <a:rPr lang="fr-FR" sz="1400" dirty="0"/>
              <a:t> Tc34=Lame air TC35=Surf</a:t>
            </a:r>
          </a:p>
          <a:p>
            <a:r>
              <a:rPr lang="fr-FR" sz="1400" dirty="0"/>
              <a:t>TC16= flamme </a:t>
            </a:r>
          </a:p>
          <a:p>
            <a:r>
              <a:rPr lang="fr-FR" sz="1400" dirty="0"/>
              <a:t>IR=</a:t>
            </a:r>
            <a:r>
              <a:rPr lang="fr-FR" sz="1400" dirty="0" err="1"/>
              <a:t>Tp</a:t>
            </a:r>
            <a:r>
              <a:rPr lang="fr-FR" sz="1400" dirty="0"/>
              <a:t> IR surface</a:t>
            </a:r>
          </a:p>
        </p:txBody>
      </p:sp>
    </p:spTree>
    <p:extLst>
      <p:ext uri="{BB962C8B-B14F-4D97-AF65-F5344CB8AC3E}">
        <p14:creationId xmlns:p14="http://schemas.microsoft.com/office/powerpoint/2010/main" val="11254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864DCF-076D-4723-885F-645E64E4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368" y="1728459"/>
            <a:ext cx="3030181" cy="45295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B7C1AB7-DFBD-444A-B8BF-2062195B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26222"/>
            <a:ext cx="3030181" cy="452952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15F3D0-E0F5-3946-C9C5-3ABA943E02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4575" y="6272213"/>
            <a:ext cx="479425" cy="365125"/>
          </a:xfrm>
          <a:prstGeom prst="rect">
            <a:avLst/>
          </a:prstGeom>
        </p:spPr>
        <p:txBody>
          <a:bodyPr/>
          <a:lstStyle/>
          <a:p>
            <a:fld id="{02703232-3350-460B-90CA-D4FB0FC57041}" type="slidenum">
              <a:rPr lang="en-GB" smtClean="0"/>
              <a:t>24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05C0F0-E66F-4960-99AB-2BD6BA99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88640"/>
            <a:ext cx="8866820" cy="43079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7A4FF-478A-4AB5-86AC-A0090F133E70}"/>
              </a:ext>
            </a:extLst>
          </p:cNvPr>
          <p:cNvSpPr/>
          <p:nvPr/>
        </p:nvSpPr>
        <p:spPr>
          <a:xfrm>
            <a:off x="277180" y="722746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Comparaison température TC / Camera IR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178AEF-4A2F-4429-8591-C4BEA03A92F5}"/>
              </a:ext>
            </a:extLst>
          </p:cNvPr>
          <p:cNvSpPr/>
          <p:nvPr/>
        </p:nvSpPr>
        <p:spPr>
          <a:xfrm>
            <a:off x="1541819" y="2773828"/>
            <a:ext cx="2803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TC26=</a:t>
            </a:r>
            <a:r>
              <a:rPr lang="fr-FR" sz="1400" dirty="0" err="1"/>
              <a:t>Isol</a:t>
            </a:r>
            <a:r>
              <a:rPr lang="fr-FR" sz="1400" dirty="0"/>
              <a:t> TC27=lame Air TC28=surf </a:t>
            </a:r>
          </a:p>
          <a:p>
            <a:r>
              <a:rPr lang="fr-FR" sz="1400" dirty="0"/>
              <a:t>TC17=flamme</a:t>
            </a:r>
          </a:p>
          <a:p>
            <a:r>
              <a:rPr lang="fr-FR" sz="1400" dirty="0"/>
              <a:t> IR=</a:t>
            </a:r>
            <a:r>
              <a:rPr lang="fr-FR" sz="1400" dirty="0" err="1"/>
              <a:t>Tp</a:t>
            </a:r>
            <a:r>
              <a:rPr lang="fr-FR" sz="1400" dirty="0"/>
              <a:t> IR surface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DB213-DB1D-481E-B24C-474C3A2F8BA8}"/>
              </a:ext>
            </a:extLst>
          </p:cNvPr>
          <p:cNvSpPr/>
          <p:nvPr/>
        </p:nvSpPr>
        <p:spPr>
          <a:xfrm>
            <a:off x="5005059" y="2707158"/>
            <a:ext cx="290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TC41=</a:t>
            </a:r>
            <a:r>
              <a:rPr lang="fr-FR" sz="1400" dirty="0" err="1"/>
              <a:t>Isol</a:t>
            </a:r>
            <a:r>
              <a:rPr lang="fr-FR" sz="1400" dirty="0"/>
              <a:t> Tc42=Lame air TC43=Surf</a:t>
            </a:r>
          </a:p>
          <a:p>
            <a:r>
              <a:rPr lang="fr-FR" sz="1400" dirty="0"/>
              <a:t>TC18= flamme </a:t>
            </a:r>
          </a:p>
          <a:p>
            <a:r>
              <a:rPr lang="fr-FR" sz="1400" dirty="0"/>
              <a:t>IR=</a:t>
            </a:r>
            <a:r>
              <a:rPr lang="fr-FR" sz="1400" dirty="0" err="1"/>
              <a:t>Tp</a:t>
            </a:r>
            <a:r>
              <a:rPr lang="fr-FR" sz="1400" dirty="0"/>
              <a:t> IR surface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EB9A81-EE63-4253-9D9B-113D2B5F49EA}"/>
              </a:ext>
            </a:extLst>
          </p:cNvPr>
          <p:cNvSpPr txBox="1"/>
          <p:nvPr/>
        </p:nvSpPr>
        <p:spPr>
          <a:xfrm flipH="1">
            <a:off x="1107551" y="1009899"/>
            <a:ext cx="7455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Détail des variations des températures sur les 10 premières minutes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Niveau P2 (Gauche) 			Niveau P7 (Droite)</a:t>
            </a:r>
          </a:p>
          <a:p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90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06D9FA6-4459-4F0A-B192-DFB1DDF1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90" y="1645992"/>
            <a:ext cx="3364961" cy="46899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3832A5-B373-465F-AA27-BE4246B7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53" y="1645992"/>
            <a:ext cx="3364961" cy="4689987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15F3D0-E0F5-3946-C9C5-3ABA943E02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64575" y="6272213"/>
            <a:ext cx="479425" cy="365125"/>
          </a:xfrm>
          <a:prstGeom prst="rect">
            <a:avLst/>
          </a:prstGeom>
        </p:spPr>
        <p:txBody>
          <a:bodyPr/>
          <a:lstStyle/>
          <a:p>
            <a:fld id="{02703232-3350-460B-90CA-D4FB0FC57041}" type="slidenum">
              <a:rPr lang="en-GB" smtClean="0"/>
              <a:t>25</a:t>
            </a:fld>
            <a:endParaRPr lang="en-GB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05C0F0-E66F-4960-99AB-2BD6BA99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88640"/>
            <a:ext cx="8866820" cy="43079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E7A4FF-478A-4AB5-86AC-A0090F133E70}"/>
              </a:ext>
            </a:extLst>
          </p:cNvPr>
          <p:cNvSpPr/>
          <p:nvPr/>
        </p:nvSpPr>
        <p:spPr>
          <a:xfrm>
            <a:off x="277180" y="722746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Comparaison température TC / Camera IR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178AEF-4A2F-4429-8591-C4BEA03A92F5}"/>
              </a:ext>
            </a:extLst>
          </p:cNvPr>
          <p:cNvSpPr/>
          <p:nvPr/>
        </p:nvSpPr>
        <p:spPr>
          <a:xfrm>
            <a:off x="1175787" y="2554789"/>
            <a:ext cx="28037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TC29=</a:t>
            </a:r>
            <a:r>
              <a:rPr lang="fr-FR" sz="1400" dirty="0" err="1"/>
              <a:t>Isol</a:t>
            </a:r>
            <a:r>
              <a:rPr lang="fr-FR" sz="1400" dirty="0"/>
              <a:t> TC30=lame Air TC31=surf </a:t>
            </a:r>
          </a:p>
          <a:p>
            <a:r>
              <a:rPr lang="fr-FR" sz="1400" dirty="0"/>
              <a:t>TC19=flamme</a:t>
            </a:r>
          </a:p>
          <a:p>
            <a:r>
              <a:rPr lang="fr-FR" sz="1400" dirty="0"/>
              <a:t> IR=</a:t>
            </a:r>
            <a:r>
              <a:rPr lang="fr-FR" sz="1400" dirty="0" err="1"/>
              <a:t>Tp</a:t>
            </a:r>
            <a:r>
              <a:rPr lang="fr-FR" sz="1400" dirty="0"/>
              <a:t> IR surface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DB213-DB1D-481E-B24C-474C3A2F8BA8}"/>
              </a:ext>
            </a:extLst>
          </p:cNvPr>
          <p:cNvSpPr/>
          <p:nvPr/>
        </p:nvSpPr>
        <p:spPr>
          <a:xfrm>
            <a:off x="5170119" y="2576696"/>
            <a:ext cx="290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TC44=</a:t>
            </a:r>
            <a:r>
              <a:rPr lang="fr-FR" sz="1400" dirty="0" err="1"/>
              <a:t>Isol</a:t>
            </a:r>
            <a:r>
              <a:rPr lang="fr-FR" sz="1400" dirty="0"/>
              <a:t> Tc45=Lame air TC46=Surf</a:t>
            </a:r>
          </a:p>
          <a:p>
            <a:r>
              <a:rPr lang="fr-FR" sz="1400" dirty="0"/>
              <a:t>TC20= flamme </a:t>
            </a:r>
          </a:p>
          <a:p>
            <a:r>
              <a:rPr lang="fr-FR" sz="1400" dirty="0"/>
              <a:t>IR=</a:t>
            </a:r>
            <a:r>
              <a:rPr lang="fr-FR" sz="1400" dirty="0" err="1"/>
              <a:t>Tp</a:t>
            </a:r>
            <a:r>
              <a:rPr lang="fr-FR" sz="1400" dirty="0"/>
              <a:t> IR surface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EB9A81-EE63-4253-9D9B-113D2B5F49EA}"/>
              </a:ext>
            </a:extLst>
          </p:cNvPr>
          <p:cNvSpPr txBox="1"/>
          <p:nvPr/>
        </p:nvSpPr>
        <p:spPr>
          <a:xfrm flipH="1">
            <a:off x="1107551" y="1009899"/>
            <a:ext cx="7455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Détail des variations des températures sur les 10 premières minutes</a:t>
            </a:r>
          </a:p>
          <a:p>
            <a:r>
              <a:rPr lang="fr-FR" b="1" i="1" dirty="0">
                <a:solidFill>
                  <a:srgbClr val="FF0000"/>
                </a:solidFill>
              </a:rPr>
              <a:t>Niveau P3 (Gauche) 			Niveau P8 (Droite)</a:t>
            </a:r>
          </a:p>
          <a:p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8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49369" y="2173238"/>
            <a:ext cx="2446655" cy="3501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2317" y="1251047"/>
            <a:ext cx="738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Analyse: Besoin d’un filtrage pour seuiller l’image et déterminer un contour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2741" y="2524746"/>
            <a:ext cx="163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Image originale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311227" y="2249620"/>
            <a:ext cx="2558144" cy="3339141"/>
            <a:chOff x="3119498" y="914891"/>
            <a:chExt cx="2558144" cy="3339141"/>
          </a:xfrm>
        </p:grpSpPr>
        <p:pic>
          <p:nvPicPr>
            <p:cNvPr id="9" name="Imag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19498" y="914891"/>
              <a:ext cx="2487218" cy="333914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403622" y="1197292"/>
              <a:ext cx="22740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Image en </a:t>
              </a:r>
              <a:r>
                <a:rPr lang="fr-FR" dirty="0" err="1"/>
                <a:t>niveaux_gris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940296" y="2069591"/>
            <a:ext cx="2687955" cy="3519170"/>
            <a:chOff x="5748567" y="734862"/>
            <a:chExt cx="2687955" cy="3519170"/>
          </a:xfrm>
        </p:grpSpPr>
        <p:pic>
          <p:nvPicPr>
            <p:cNvPr id="8" name="Image 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748567" y="734862"/>
              <a:ext cx="2687955" cy="351917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429544" y="1104194"/>
              <a:ext cx="14827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Image en HSV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2670" y="1518281"/>
              <a:ext cx="124264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solidFill>
                    <a:schemeClr val="bg1"/>
                  </a:solidFill>
                </a:rPr>
                <a:t>Teinte/</a:t>
              </a:r>
            </a:p>
            <a:p>
              <a:r>
                <a:rPr lang="fr-FR" i="1" dirty="0">
                  <a:solidFill>
                    <a:schemeClr val="bg1"/>
                  </a:solidFill>
                </a:rPr>
                <a:t>saturation/</a:t>
              </a:r>
            </a:p>
            <a:p>
              <a:r>
                <a:rPr lang="fr-FR" i="1" dirty="0">
                  <a:solidFill>
                    <a:schemeClr val="bg1"/>
                  </a:solidFill>
                </a:rPr>
                <a:t>valeur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09294" y="2808255"/>
            <a:ext cx="2838337" cy="2232495"/>
            <a:chOff x="213698" y="1503626"/>
            <a:chExt cx="2838337" cy="223249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698" y="1503626"/>
              <a:ext cx="1114601" cy="835077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4310" y="1899152"/>
              <a:ext cx="847725" cy="790575"/>
            </a:xfrm>
            <a:prstGeom prst="rect">
              <a:avLst/>
            </a:prstGeom>
          </p:spPr>
        </p:pic>
        <p:cxnSp>
          <p:nvCxnSpPr>
            <p:cNvPr id="17" name="Connecteur droit avec flèche 16"/>
            <p:cNvCxnSpPr/>
            <p:nvPr/>
          </p:nvCxnSpPr>
          <p:spPr>
            <a:xfrm flipH="1">
              <a:off x="1186202" y="2294439"/>
              <a:ext cx="919324" cy="4583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24463" y="2742268"/>
              <a:ext cx="809625" cy="790575"/>
            </a:xfrm>
            <a:prstGeom prst="rect">
              <a:avLst/>
            </a:prstGeom>
          </p:spPr>
        </p:pic>
        <p:cxnSp>
          <p:nvCxnSpPr>
            <p:cNvPr id="20" name="Connecteur droit avec flèche 19"/>
            <p:cNvCxnSpPr/>
            <p:nvPr/>
          </p:nvCxnSpPr>
          <p:spPr>
            <a:xfrm flipH="1">
              <a:off x="2132872" y="3502284"/>
              <a:ext cx="420401" cy="23383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D0412-3E8D-4475-889F-741C6978C18E}"/>
              </a:ext>
            </a:extLst>
          </p:cNvPr>
          <p:cNvSpPr/>
          <p:nvPr/>
        </p:nvSpPr>
        <p:spPr>
          <a:xfrm>
            <a:off x="277180" y="722746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hauteur de flamme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C54E69F-6F4B-4F89-855F-DB068634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88640"/>
            <a:ext cx="8866820" cy="4378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DCE624-31C2-4A72-9643-047418419E21}"/>
              </a:ext>
            </a:extLst>
          </p:cNvPr>
          <p:cNvSpPr/>
          <p:nvPr/>
        </p:nvSpPr>
        <p:spPr>
          <a:xfrm>
            <a:off x="847000" y="5657791"/>
            <a:ext cx="772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===&gt; Le contour de flamme déterminé par un seuil sur l’image en niveaux  HSV</a:t>
            </a:r>
          </a:p>
        </p:txBody>
      </p:sp>
    </p:spTree>
    <p:extLst>
      <p:ext uri="{BB962C8B-B14F-4D97-AF65-F5344CB8AC3E}">
        <p14:creationId xmlns:p14="http://schemas.microsoft.com/office/powerpoint/2010/main" val="29186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8667" y="1306452"/>
            <a:ext cx="4209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Quelques exemples de hauteur de flamme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5D0412-3E8D-4475-889F-741C6978C18E}"/>
              </a:ext>
            </a:extLst>
          </p:cNvPr>
          <p:cNvSpPr/>
          <p:nvPr/>
        </p:nvSpPr>
        <p:spPr>
          <a:xfrm>
            <a:off x="277180" y="722746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hauteur de flamme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C54E69F-6F4B-4F89-855F-DB068634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" y="188640"/>
            <a:ext cx="8866820" cy="4378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E63D6B3-A4D6-4CDB-A717-453452B6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2" y="2208775"/>
            <a:ext cx="2293174" cy="32136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DBF8274-3C28-4991-AED2-65270E6E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25" y="2264283"/>
            <a:ext cx="2198929" cy="310259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11D9045-629C-43D8-86AC-1166E34B9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837" y="2109928"/>
            <a:ext cx="2087045" cy="321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94014" y="1256852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17 premières minutes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5CC776-F61A-454E-9CDA-367B9E01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970"/>
            <a:ext cx="9144000" cy="3644060"/>
          </a:xfrm>
          <a:prstGeom prst="rect">
            <a:avLst/>
          </a:prstGeom>
        </p:spPr>
      </p:pic>
      <p:sp>
        <p:nvSpPr>
          <p:cNvPr id="11" name="Titre 10">
            <a:extLst>
              <a:ext uri="{FF2B5EF4-FFF2-40B4-BE49-F238E27FC236}">
                <a16:creationId xmlns:a16="http://schemas.microsoft.com/office/drawing/2014/main" id="{8693C6C6-B4F1-4383-B336-91B1C6E2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6C0A56-0EF4-427E-9E02-35F5DB003321}"/>
              </a:ext>
            </a:extLst>
          </p:cNvPr>
          <p:cNvSpPr/>
          <p:nvPr/>
        </p:nvSpPr>
        <p:spPr>
          <a:xfrm>
            <a:off x="277180" y="722746"/>
            <a:ext cx="7337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Résultats: hauteur de flamme</a:t>
            </a:r>
          </a:p>
        </p:txBody>
      </p:sp>
    </p:spTree>
    <p:extLst>
      <p:ext uri="{BB962C8B-B14F-4D97-AF65-F5344CB8AC3E}">
        <p14:creationId xmlns:p14="http://schemas.microsoft.com/office/powerpoint/2010/main" val="1878312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876050" y="1795158"/>
            <a:ext cx="21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Fin du </a:t>
            </a:r>
            <a:r>
              <a:rPr lang="fr-FR" b="1" i="1" dirty="0" err="1">
                <a:solidFill>
                  <a:srgbClr val="FF0000"/>
                </a:solidFill>
              </a:rPr>
              <a:t>ppt</a:t>
            </a:r>
            <a:r>
              <a:rPr lang="fr-FR" b="1" i="1" dirty="0">
                <a:solidFill>
                  <a:srgbClr val="FF0000"/>
                </a:solidFill>
              </a:rPr>
              <a:t> sur l’essai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2311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77180" y="804590"/>
            <a:ext cx="7488510" cy="4895850"/>
          </a:xfrm>
        </p:spPr>
        <p:txBody>
          <a:bodyPr/>
          <a:lstStyle/>
          <a:p>
            <a:r>
              <a:rPr lang="fr-FR" dirty="0"/>
              <a:t>Configuration d’essai n°1 :</a:t>
            </a:r>
          </a:p>
          <a:p>
            <a:pPr lvl="1"/>
            <a:r>
              <a:rPr lang="fr-FR" dirty="0"/>
              <a:t>En 2 x ½ LEPIR (muret de séparation entre les baies)</a:t>
            </a:r>
          </a:p>
          <a:p>
            <a:pPr lvl="1"/>
            <a:r>
              <a:rPr lang="fr-FR" dirty="0"/>
              <a:t>Épaisseur du bardage HPL </a:t>
            </a:r>
            <a:r>
              <a:rPr lang="fr-FR" b="1" dirty="0">
                <a:solidFill>
                  <a:srgbClr val="FF0000"/>
                </a:solidFill>
              </a:rPr>
              <a:t>8mm</a:t>
            </a:r>
          </a:p>
          <a:p>
            <a:pPr lvl="1"/>
            <a:r>
              <a:rPr lang="fr-FR" dirty="0"/>
              <a:t>Comparaison du comportement au feu du même système HPL</a:t>
            </a:r>
          </a:p>
          <a:p>
            <a:pPr lvl="2"/>
            <a:r>
              <a:rPr lang="fr-FR" dirty="0"/>
              <a:t>2 lames d’air de différentes épaisseurs: 40 et 80 mm</a:t>
            </a:r>
          </a:p>
          <a:p>
            <a:pPr lvl="2"/>
            <a:r>
              <a:rPr lang="fr-FR" dirty="0"/>
              <a:t>Epaisseur isolant (laine de verre): </a:t>
            </a:r>
            <a:r>
              <a:rPr lang="fr-FR" dirty="0">
                <a:solidFill>
                  <a:srgbClr val="FF0000"/>
                </a:solidFill>
              </a:rPr>
              <a:t>120 mm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83038" y="3341612"/>
            <a:ext cx="1345576" cy="1790394"/>
            <a:chOff x="6479177" y="3022849"/>
            <a:chExt cx="1903152" cy="2350340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57" t="41827" r="41714" b="16898"/>
            <a:stretch/>
          </p:blipFill>
          <p:spPr>
            <a:xfrm>
              <a:off x="6479177" y="3022849"/>
              <a:ext cx="1903152" cy="235034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387597" y="3083812"/>
              <a:ext cx="136609" cy="22314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" name="Connecteur droit avec flèche 3"/>
          <p:cNvCxnSpPr/>
          <p:nvPr/>
        </p:nvCxnSpPr>
        <p:spPr>
          <a:xfrm flipV="1">
            <a:off x="1111238" y="4871715"/>
            <a:ext cx="8467" cy="58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50129" y="5204371"/>
            <a:ext cx="1266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rebuchet MS" panose="020B0603020202020204" pitchFamily="34" charset="0"/>
              </a:rPr>
              <a:t>Lame 40 mm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1569926" y="4885552"/>
            <a:ext cx="8467" cy="58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905865" y="5396173"/>
            <a:ext cx="1615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rebuchet MS" panose="020B0603020202020204" pitchFamily="34" charset="0"/>
              </a:rPr>
              <a:t>Lame 80 mm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27D0E5A9-06A5-4CB4-8FE8-2544B2E7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627EDD2-AF3D-4630-B5C6-B79EE61EE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4139" y="3540476"/>
            <a:ext cx="1856887" cy="13926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3747FC7-4743-461E-9D18-D505E1958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395" y="3429000"/>
            <a:ext cx="1321640" cy="173542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A79542D-3A7D-4D8C-BD7C-401ACA02071E}"/>
              </a:ext>
            </a:extLst>
          </p:cNvPr>
          <p:cNvSpPr txBox="1"/>
          <p:nvPr/>
        </p:nvSpPr>
        <p:spPr>
          <a:xfrm>
            <a:off x="7172506" y="5229458"/>
            <a:ext cx="2046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rebuchet MS" panose="020B0603020202020204" pitchFamily="34" charset="0"/>
              </a:rPr>
              <a:t>Après essai et démontage </a:t>
            </a:r>
          </a:p>
          <a:p>
            <a:r>
              <a:rPr lang="fr-FR" sz="1400" dirty="0">
                <a:latin typeface="Trebuchet MS" panose="020B0603020202020204" pitchFamily="34" charset="0"/>
              </a:rPr>
              <a:t>des résidus de HPL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99ACB8C-25A4-4C56-8B03-AF8D402B0DAA}"/>
              </a:ext>
            </a:extLst>
          </p:cNvPr>
          <p:cNvSpPr txBox="1"/>
          <p:nvPr/>
        </p:nvSpPr>
        <p:spPr>
          <a:xfrm>
            <a:off x="2266355" y="5240530"/>
            <a:ext cx="1103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rebuchet MS" panose="020B0603020202020204" pitchFamily="34" charset="0"/>
              </a:rPr>
              <a:t>Avant essai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671D6D7-D1E5-4957-8F7F-1B365D0B1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8411" y="3613073"/>
            <a:ext cx="1818627" cy="136397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1733C9C-EBD7-4B32-842D-76867FD638A4}"/>
              </a:ext>
            </a:extLst>
          </p:cNvPr>
          <p:cNvSpPr txBox="1"/>
          <p:nvPr/>
        </p:nvSpPr>
        <p:spPr>
          <a:xfrm>
            <a:off x="5771052" y="5236452"/>
            <a:ext cx="2046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rebuchet MS" panose="020B0603020202020204" pitchFamily="34" charset="0"/>
              </a:rPr>
              <a:t>Après essai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EA50E9E-5906-4AA9-8685-8DB9092615E9}"/>
              </a:ext>
            </a:extLst>
          </p:cNvPr>
          <p:cNvSpPr txBox="1"/>
          <p:nvPr/>
        </p:nvSpPr>
        <p:spPr>
          <a:xfrm>
            <a:off x="1184366" y="6053410"/>
            <a:ext cx="203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Ref</a:t>
            </a:r>
            <a:r>
              <a:rPr lang="fr-FR" dirty="0"/>
              <a:t> papier FSF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59018C-A725-412B-BE70-3DB2FFB32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525" y="3366205"/>
            <a:ext cx="1036046" cy="179761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4588628-9253-4F9B-9072-E562BF8C5531}"/>
              </a:ext>
            </a:extLst>
          </p:cNvPr>
          <p:cNvSpPr txBox="1"/>
          <p:nvPr/>
        </p:nvSpPr>
        <p:spPr>
          <a:xfrm>
            <a:off x="4113874" y="3330886"/>
            <a:ext cx="100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Trebuchet MS" panose="020B0603020202020204" pitchFamily="34" charset="0"/>
              </a:rPr>
              <a:t>Bavette de recoupement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CD769F0-0CF6-4F56-9E0D-8BB13552A8C2}"/>
              </a:ext>
            </a:extLst>
          </p:cNvPr>
          <p:cNvCxnSpPr/>
          <p:nvPr/>
        </p:nvCxnSpPr>
        <p:spPr>
          <a:xfrm flipH="1">
            <a:off x="4817609" y="3665989"/>
            <a:ext cx="40144" cy="302004"/>
          </a:xfrm>
          <a:prstGeom prst="line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69B5963-113E-41AE-8EBA-A9D4763A2697}"/>
              </a:ext>
            </a:extLst>
          </p:cNvPr>
          <p:cNvSpPr txBox="1"/>
          <p:nvPr/>
        </p:nvSpPr>
        <p:spPr>
          <a:xfrm>
            <a:off x="3955550" y="5236453"/>
            <a:ext cx="1103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rebuchet MS" panose="020B0603020202020204" pitchFamily="34" charset="0"/>
              </a:rPr>
              <a:t>Avant essai</a:t>
            </a:r>
          </a:p>
        </p:txBody>
      </p:sp>
    </p:spTree>
    <p:extLst>
      <p:ext uri="{BB962C8B-B14F-4D97-AF65-F5344CB8AC3E}">
        <p14:creationId xmlns:p14="http://schemas.microsoft.com/office/powerpoint/2010/main" val="232658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23851" y="1140822"/>
            <a:ext cx="7725860" cy="4880565"/>
          </a:xfrm>
        </p:spPr>
        <p:txBody>
          <a:bodyPr/>
          <a:lstStyle/>
          <a:p>
            <a:r>
              <a:rPr lang="fr-FR" dirty="0"/>
              <a:t>Instrumentation du système: Température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Efectis</a:t>
            </a:r>
            <a:r>
              <a:rPr lang="fr-FR" dirty="0">
                <a:solidFill>
                  <a:srgbClr val="FF0000"/>
                </a:solidFill>
              </a:rPr>
              <a:t> P-PRIME)</a:t>
            </a:r>
          </a:p>
          <a:p>
            <a:pPr marL="0" indent="0">
              <a:buNone/>
            </a:pPr>
            <a:r>
              <a:rPr lang="fr-FR" sz="1400" dirty="0"/>
              <a:t>			    TC= Thermocouple de </a:t>
            </a:r>
            <a:r>
              <a:rPr lang="fr-FR" sz="1400" dirty="0">
                <a:solidFill>
                  <a:schemeClr val="tx1"/>
                </a:solidFill>
              </a:rPr>
              <a:t>type K </a:t>
            </a:r>
            <a:r>
              <a:rPr lang="fr-FR" sz="1400" b="1" dirty="0">
                <a:solidFill>
                  <a:schemeClr val="tx1"/>
                </a:solidFill>
              </a:rPr>
              <a:t>1,5 mm gainé</a:t>
            </a:r>
            <a:endParaRPr lang="fr-F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chemeClr val="tx1"/>
                </a:solidFill>
              </a:rPr>
              <a:t>En C </a:t>
            </a:r>
            <a:r>
              <a:rPr lang="fr-FR" sz="1400" dirty="0" err="1">
                <a:solidFill>
                  <a:schemeClr val="tx1"/>
                </a:solidFill>
              </a:rPr>
              <a:t>Tp</a:t>
            </a:r>
            <a:r>
              <a:rPr lang="fr-FR" sz="1400" dirty="0">
                <a:solidFill>
                  <a:schemeClr val="tx1"/>
                </a:solidFill>
              </a:rPr>
              <a:t> surface, pastille cuivre (conforme EN 1363-1)</a:t>
            </a:r>
          </a:p>
          <a:p>
            <a:pPr marL="0" indent="0">
              <a:buNone/>
            </a:pPr>
            <a:r>
              <a:rPr lang="fr-FR" sz="1400" dirty="0"/>
              <a:t> 		</a:t>
            </a:r>
            <a:endParaRPr lang="fr-FR" sz="14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32294" t="70133" r="50656" b="9547"/>
          <a:stretch/>
        </p:blipFill>
        <p:spPr>
          <a:xfrm>
            <a:off x="423615" y="2023940"/>
            <a:ext cx="2998450" cy="20101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294" t="16752" r="39385" b="29745"/>
          <a:stretch/>
        </p:blipFill>
        <p:spPr>
          <a:xfrm>
            <a:off x="3922419" y="2056893"/>
            <a:ext cx="4316869" cy="45872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9097" t="19171" r="42941" b="57122"/>
          <a:stretch/>
        </p:blipFill>
        <p:spPr>
          <a:xfrm>
            <a:off x="323851" y="4067036"/>
            <a:ext cx="3533465" cy="2623329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383686F7-903B-4274-8BB4-212199C3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422595" y="4199929"/>
            <a:ext cx="51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784mm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422595" y="5933927"/>
            <a:ext cx="519112" cy="1635"/>
          </a:xfrm>
          <a:prstGeom prst="straightConnector1">
            <a:avLst/>
          </a:prstGeom>
          <a:ln>
            <a:headEnd type="stealth" w="med" len="sm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422595" y="5663432"/>
            <a:ext cx="51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994mm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5482126" y="3823676"/>
            <a:ext cx="0" cy="646748"/>
          </a:xfrm>
          <a:prstGeom prst="straightConnector1">
            <a:avLst/>
          </a:prstGeom>
          <a:ln>
            <a:headEnd type="stealth" w="med" len="sm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005222" y="3992584"/>
            <a:ext cx="676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1350mm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5416812" y="5196120"/>
            <a:ext cx="5783" cy="735030"/>
          </a:xfrm>
          <a:prstGeom prst="straightConnector1">
            <a:avLst/>
          </a:prstGeom>
          <a:ln>
            <a:headEnd type="stealth" w="med" len="sm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970468" y="5417699"/>
            <a:ext cx="676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1509mm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5822304" y="5017941"/>
            <a:ext cx="9673" cy="1134377"/>
          </a:xfrm>
          <a:prstGeom prst="straightConnector1">
            <a:avLst/>
          </a:prstGeom>
          <a:ln w="12700">
            <a:solidFill>
              <a:srgbClr val="00B050"/>
            </a:solidFill>
            <a:headEnd type="stealth" w="med" len="sm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448829" y="5032477"/>
            <a:ext cx="676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00B050"/>
                </a:solidFill>
              </a:rPr>
              <a:t>2250mm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 flipV="1">
            <a:off x="5976718" y="4589309"/>
            <a:ext cx="15017" cy="1563009"/>
          </a:xfrm>
          <a:prstGeom prst="straightConnector1">
            <a:avLst/>
          </a:prstGeom>
          <a:ln w="12700">
            <a:solidFill>
              <a:srgbClr val="00B050"/>
            </a:solidFill>
            <a:headEnd type="stealth" w="med" len="sm"/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470906" y="4604210"/>
            <a:ext cx="6327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00B050"/>
                </a:solidFill>
              </a:rPr>
              <a:t>3334mm</a:t>
            </a:r>
          </a:p>
        </p:txBody>
      </p:sp>
    </p:spTree>
    <p:extLst>
      <p:ext uri="{BB962C8B-B14F-4D97-AF65-F5344CB8AC3E}">
        <p14:creationId xmlns:p14="http://schemas.microsoft.com/office/powerpoint/2010/main" val="28420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90AE2BA0-CEA4-42BD-88ED-947267271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12785"/>
              </p:ext>
            </p:extLst>
          </p:nvPr>
        </p:nvGraphicFramePr>
        <p:xfrm>
          <a:off x="454284" y="2037806"/>
          <a:ext cx="8393625" cy="38535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396">
                  <a:extLst>
                    <a:ext uri="{9D8B030D-6E8A-4147-A177-3AD203B41FA5}">
                      <a16:colId xmlns:a16="http://schemas.microsoft.com/office/drawing/2014/main" val="651311778"/>
                    </a:ext>
                  </a:extLst>
                </a:gridCol>
                <a:gridCol w="1558834">
                  <a:extLst>
                    <a:ext uri="{9D8B030D-6E8A-4147-A177-3AD203B41FA5}">
                      <a16:colId xmlns:a16="http://schemas.microsoft.com/office/drawing/2014/main" val="772684821"/>
                    </a:ext>
                  </a:extLst>
                </a:gridCol>
                <a:gridCol w="2229395">
                  <a:extLst>
                    <a:ext uri="{9D8B030D-6E8A-4147-A177-3AD203B41FA5}">
                      <a16:colId xmlns:a16="http://schemas.microsoft.com/office/drawing/2014/main" val="4279100065"/>
                    </a:ext>
                  </a:extLst>
                </a:gridCol>
              </a:tblGrid>
              <a:tr h="391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>
                          <a:solidFill>
                            <a:srgbClr val="FF0000"/>
                          </a:solidFill>
                        </a:rPr>
                        <a:t>A l’extérieur près de la façade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>
                          <a:solidFill>
                            <a:srgbClr val="FF0000"/>
                          </a:solidFill>
                        </a:rPr>
                        <a:t>À 3m de la façade, Hauteur ½ baie R0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>
                          <a:solidFill>
                            <a:srgbClr val="FF0000"/>
                          </a:solidFill>
                        </a:rPr>
                        <a:t>A l’intérieur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i="1" dirty="0">
                          <a:solidFill>
                            <a:srgbClr val="FF0000"/>
                          </a:solidFill>
                        </a:rPr>
                        <a:t>du R+1 gauche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329668"/>
                  </a:ext>
                </a:extLst>
              </a:tr>
              <a:tr h="3213463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426686"/>
                  </a:ext>
                </a:extLst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Instrumentation du système: flux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Efectis</a:t>
            </a:r>
            <a:r>
              <a:rPr lang="fr-FR" dirty="0">
                <a:solidFill>
                  <a:srgbClr val="FF0000"/>
                </a:solidFill>
              </a:rPr>
              <a:t> P-PRIME)</a:t>
            </a:r>
            <a:endParaRPr lang="fr-FR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400" dirty="0"/>
              <a:t> 	PT: Plate </a:t>
            </a:r>
            <a:r>
              <a:rPr lang="fr-FR" sz="1400" dirty="0" err="1"/>
              <a:t>thermometer</a:t>
            </a:r>
            <a:endParaRPr lang="fr-FR" sz="1400" dirty="0"/>
          </a:p>
          <a:p>
            <a:pPr marL="0" indent="0">
              <a:buNone/>
            </a:pPr>
            <a:r>
              <a:rPr lang="fr-FR" sz="1400" dirty="0"/>
              <a:t>	Méthode de conversion </a:t>
            </a:r>
            <a:r>
              <a:rPr lang="fr-FR" sz="1400" dirty="0" err="1"/>
              <a:t>Tp</a:t>
            </a:r>
            <a:r>
              <a:rPr lang="fr-FR" sz="1400" dirty="0"/>
              <a:t>-Flux: </a:t>
            </a:r>
            <a:r>
              <a:rPr lang="sv-SE" sz="1400" dirty="0"/>
              <a:t>H. Ingason &amp; U. Wickström (2007).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3686F7-903B-4274-8BB4-212199C3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AD8572-D98E-4A69-981A-DC25B2F65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13" y="2681310"/>
            <a:ext cx="879566" cy="321003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63864DB-176E-47BC-B2E5-20548E5909B5}"/>
              </a:ext>
            </a:extLst>
          </p:cNvPr>
          <p:cNvSpPr txBox="1"/>
          <p:nvPr/>
        </p:nvSpPr>
        <p:spPr>
          <a:xfrm>
            <a:off x="7706245" y="3624721"/>
            <a:ext cx="62388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PT: 11</a:t>
            </a:r>
          </a:p>
          <a:p>
            <a:r>
              <a:rPr lang="fr-FR" sz="1200" dirty="0"/>
              <a:t>      12</a:t>
            </a:r>
          </a:p>
          <a:p>
            <a:r>
              <a:rPr lang="fr-FR" sz="1200" dirty="0"/>
              <a:t>      13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22D99E-8565-4E05-B29D-8070C1E7C726}"/>
              </a:ext>
            </a:extLst>
          </p:cNvPr>
          <p:cNvSpPr/>
          <p:nvPr/>
        </p:nvSpPr>
        <p:spPr>
          <a:xfrm>
            <a:off x="454284" y="6378571"/>
            <a:ext cx="6399361" cy="413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Ingason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U.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Wickström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(2007).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Measuring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incident radiant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flux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plate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thermometer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Fire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Journal, Volume 42, Issue 2, March 2007, Pages 161 166, h </a:t>
            </a:r>
            <a:r>
              <a:rPr lang="fr-FR" sz="1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ttps</a:t>
            </a:r>
            <a:r>
              <a:rPr lang="fr-FR" sz="1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doi.org/10.1016/j.firesaf.2006.08.008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3D3DF6-9448-463B-BE03-BB9859727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0967" y="3118977"/>
            <a:ext cx="1856887" cy="13926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4492660-7DF1-46DB-8689-F0B4C43F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56" y="2869528"/>
            <a:ext cx="4475623" cy="20072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98BD8A2-01FD-4365-A7FD-22414A4D7045}"/>
              </a:ext>
            </a:extLst>
          </p:cNvPr>
          <p:cNvSpPr/>
          <p:nvPr/>
        </p:nvSpPr>
        <p:spPr>
          <a:xfrm>
            <a:off x="550456" y="2869528"/>
            <a:ext cx="4475623" cy="35264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6F8A3B-0187-4932-A4CE-043A3F905E57}"/>
              </a:ext>
            </a:extLst>
          </p:cNvPr>
          <p:cNvSpPr/>
          <p:nvPr/>
        </p:nvSpPr>
        <p:spPr>
          <a:xfrm>
            <a:off x="5389906" y="4007525"/>
            <a:ext cx="252549" cy="198636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F3956A-EE8A-45D9-A549-6C667E96E039}"/>
              </a:ext>
            </a:extLst>
          </p:cNvPr>
          <p:cNvSpPr/>
          <p:nvPr/>
        </p:nvSpPr>
        <p:spPr>
          <a:xfrm>
            <a:off x="572238" y="3866606"/>
            <a:ext cx="4453841" cy="404447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522AD5-FCD5-42CC-8BA2-E7DD959A6AAD}"/>
              </a:ext>
            </a:extLst>
          </p:cNvPr>
          <p:cNvSpPr/>
          <p:nvPr/>
        </p:nvSpPr>
        <p:spPr>
          <a:xfrm>
            <a:off x="550455" y="3257087"/>
            <a:ext cx="4475623" cy="322268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2A287C-5B33-4EFD-A569-FEC04256310C}"/>
              </a:ext>
            </a:extLst>
          </p:cNvPr>
          <p:cNvSpPr/>
          <p:nvPr/>
        </p:nvSpPr>
        <p:spPr>
          <a:xfrm>
            <a:off x="5972534" y="4007525"/>
            <a:ext cx="252549" cy="198636"/>
          </a:xfrm>
          <a:prstGeom prst="rect">
            <a:avLst/>
          </a:prstGeom>
          <a:solidFill>
            <a:srgbClr val="0070C0">
              <a:alpha val="28000"/>
            </a:srgbClr>
          </a:solidFill>
          <a:ln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ADA8EB8-8A38-4384-A077-E90D502A9497}"/>
              </a:ext>
            </a:extLst>
          </p:cNvPr>
          <p:cNvSpPr txBox="1"/>
          <p:nvPr/>
        </p:nvSpPr>
        <p:spPr>
          <a:xfrm>
            <a:off x="454284" y="5264358"/>
            <a:ext cx="454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Colone plate à 150mm/façade, H=1m 2 3,5 4,5</a:t>
            </a:r>
          </a:p>
        </p:txBody>
      </p:sp>
    </p:spTree>
    <p:extLst>
      <p:ext uri="{BB962C8B-B14F-4D97-AF65-F5344CB8AC3E}">
        <p14:creationId xmlns:p14="http://schemas.microsoft.com/office/powerpoint/2010/main" val="105053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Observations</a:t>
            </a:r>
          </a:p>
          <a:p>
            <a:pPr lvl="1"/>
            <a:r>
              <a:rPr lang="fr-FR" dirty="0"/>
              <a:t>Pendant essai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49234"/>
              </p:ext>
            </p:extLst>
          </p:nvPr>
        </p:nvGraphicFramePr>
        <p:xfrm>
          <a:off x="2902417" y="890715"/>
          <a:ext cx="6118225" cy="602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ocument" r:id="rId3" imgW="6118115" imgH="6027921" progId="Word.Document.12">
                  <p:embed/>
                </p:oleObj>
              </mc:Choice>
              <mc:Fallback>
                <p:oleObj name="Document" r:id="rId3" imgW="6118115" imgH="60279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2417" y="890715"/>
                        <a:ext cx="6118225" cy="6027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7A366687-EA14-49ED-B2AB-DD7329BF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07E50D-D8C1-4545-99AF-6A471C3A00D4}"/>
              </a:ext>
            </a:extLst>
          </p:cNvPr>
          <p:cNvSpPr txBox="1"/>
          <p:nvPr/>
        </p:nvSpPr>
        <p:spPr>
          <a:xfrm>
            <a:off x="4804719" y="1637146"/>
            <a:ext cx="163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DSC_Face-0014-2mn29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849EE0-0275-49F7-8BCD-AA7FC9C1EAAA}"/>
              </a:ext>
            </a:extLst>
          </p:cNvPr>
          <p:cNvSpPr txBox="1"/>
          <p:nvPr/>
        </p:nvSpPr>
        <p:spPr>
          <a:xfrm>
            <a:off x="7307557" y="2807502"/>
            <a:ext cx="163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DSC_Face-0018-7mn30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F91BB3-1621-4D88-9C0E-4C03E402DB77}"/>
              </a:ext>
            </a:extLst>
          </p:cNvPr>
          <p:cNvSpPr txBox="1"/>
          <p:nvPr/>
        </p:nvSpPr>
        <p:spPr>
          <a:xfrm>
            <a:off x="7031951" y="3843172"/>
            <a:ext cx="1684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DSC_Profil-0098-9mn12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A6D1E5-3F8F-41AF-9A41-2C1BF9E4B0CA}"/>
              </a:ext>
            </a:extLst>
          </p:cNvPr>
          <p:cNvSpPr txBox="1"/>
          <p:nvPr/>
        </p:nvSpPr>
        <p:spPr>
          <a:xfrm>
            <a:off x="6992677" y="4115802"/>
            <a:ext cx="1762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DSC_Profil-0148-11mn42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57BD1FF-079C-4174-9822-6B6C0879A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750" y="2423531"/>
            <a:ext cx="1694925" cy="127119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8556" y="5806921"/>
            <a:ext cx="3138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Temps d’allumage: 10h53mn04s (UTC+2)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849EE0-0275-49F7-8BCD-AA7FC9C1EAAA}"/>
              </a:ext>
            </a:extLst>
          </p:cNvPr>
          <p:cNvSpPr txBox="1"/>
          <p:nvPr/>
        </p:nvSpPr>
        <p:spPr>
          <a:xfrm>
            <a:off x="7299151" y="2972895"/>
            <a:ext cx="163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DSC_Face-0019-8mn09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5A2DC55-4A9F-4C27-B359-590A2BE6A22F}"/>
              </a:ext>
            </a:extLst>
          </p:cNvPr>
          <p:cNvSpPr txBox="1"/>
          <p:nvPr/>
        </p:nvSpPr>
        <p:spPr>
          <a:xfrm>
            <a:off x="4863363" y="1000813"/>
            <a:ext cx="326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En rouge, nom du fichier image correspondant</a:t>
            </a:r>
          </a:p>
        </p:txBody>
      </p:sp>
    </p:spTree>
    <p:extLst>
      <p:ext uri="{BB962C8B-B14F-4D97-AF65-F5344CB8AC3E}">
        <p14:creationId xmlns:p14="http://schemas.microsoft.com/office/powerpoint/2010/main" val="96105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A366687-EA14-49ED-B2AB-DD7329BF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07E50D-D8C1-4545-99AF-6A471C3A00D4}"/>
              </a:ext>
            </a:extLst>
          </p:cNvPr>
          <p:cNvSpPr txBox="1"/>
          <p:nvPr/>
        </p:nvSpPr>
        <p:spPr>
          <a:xfrm>
            <a:off x="980246" y="3675230"/>
            <a:ext cx="163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DSC_Face-0014-2mn29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849EE0-0275-49F7-8BCD-AA7FC9C1EAAA}"/>
              </a:ext>
            </a:extLst>
          </p:cNvPr>
          <p:cNvSpPr txBox="1"/>
          <p:nvPr/>
        </p:nvSpPr>
        <p:spPr>
          <a:xfrm>
            <a:off x="3447542" y="3665073"/>
            <a:ext cx="163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DSC_Face-0018-7mn30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F91BB3-1621-4D88-9C0E-4C03E402DB77}"/>
              </a:ext>
            </a:extLst>
          </p:cNvPr>
          <p:cNvSpPr txBox="1"/>
          <p:nvPr/>
        </p:nvSpPr>
        <p:spPr>
          <a:xfrm>
            <a:off x="1885426" y="6507197"/>
            <a:ext cx="1684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DSC_Profil-0098-9mn12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A6D1E5-3F8F-41AF-9A41-2C1BF9E4B0CA}"/>
              </a:ext>
            </a:extLst>
          </p:cNvPr>
          <p:cNvSpPr txBox="1"/>
          <p:nvPr/>
        </p:nvSpPr>
        <p:spPr>
          <a:xfrm>
            <a:off x="4487667" y="6513114"/>
            <a:ext cx="1762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DSC_Profil-0148-11mn42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1849EE0-0275-49F7-8BCD-AA7FC9C1EAAA}"/>
              </a:ext>
            </a:extLst>
          </p:cNvPr>
          <p:cNvSpPr txBox="1"/>
          <p:nvPr/>
        </p:nvSpPr>
        <p:spPr>
          <a:xfrm>
            <a:off x="5825617" y="3661379"/>
            <a:ext cx="1637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DSC_Face-0019-8mn09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13B712-754B-4A16-9155-7169FD83F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713" y="1226785"/>
            <a:ext cx="2938134" cy="195875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AD4AF3B-DE63-442D-8AEE-B37CEAEE1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8696" y="1226786"/>
            <a:ext cx="2938135" cy="19587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5FB94CE-3EBD-47CC-AE45-972CD67FB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5559" y="1224474"/>
            <a:ext cx="2924284" cy="194952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8B8407C-EAA7-4139-8B67-087A2BE63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4560" y="4494033"/>
            <a:ext cx="2465197" cy="164346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71551EB-EF95-434E-AAF0-9E44E069FE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6434" y="4488657"/>
            <a:ext cx="2465195" cy="16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23851" y="1125538"/>
            <a:ext cx="5063938" cy="489585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Observations après essai – pour chaque côté</a:t>
            </a:r>
          </a:p>
          <a:p>
            <a:pPr lvl="1"/>
            <a:r>
              <a:rPr lang="fr-FR" u="sng" dirty="0"/>
              <a:t>RDC et R+1</a:t>
            </a:r>
            <a:r>
              <a:rPr lang="fr-FR" dirty="0"/>
              <a:t> :</a:t>
            </a:r>
          </a:p>
          <a:p>
            <a:pPr lvl="2"/>
            <a:r>
              <a:rPr lang="fr-FR" dirty="0"/>
              <a:t>Support de maçonnerie visible par endroits (principalement entre fenêtres du RDC et R+1) : L’isolant et le parement a chuté, l’ossature Aluminium a fondu.</a:t>
            </a:r>
          </a:p>
          <a:p>
            <a:pPr lvl="2"/>
            <a:r>
              <a:rPr lang="fr-FR" dirty="0"/>
              <a:t>Lorsque l’isolant est en place et visible, celui-ci est dégradé et carbonisé.</a:t>
            </a:r>
          </a:p>
          <a:p>
            <a:pPr lvl="1"/>
            <a:r>
              <a:rPr lang="fr-FR" dirty="0"/>
              <a:t> </a:t>
            </a:r>
            <a:r>
              <a:rPr lang="fr-FR" u="sng" dirty="0"/>
              <a:t>R+2</a:t>
            </a:r>
            <a:r>
              <a:rPr lang="fr-FR" dirty="0"/>
              <a:t> :</a:t>
            </a:r>
          </a:p>
          <a:p>
            <a:pPr lvl="2"/>
            <a:r>
              <a:rPr lang="fr-FR" dirty="0"/>
              <a:t>Le parement est dégradé en surface, au droit des panaches de flammes.</a:t>
            </a:r>
          </a:p>
          <a:p>
            <a:pPr lvl="2"/>
            <a:r>
              <a:rPr lang="fr-FR" dirty="0"/>
              <a:t>Aucun percement à noter.</a:t>
            </a:r>
          </a:p>
          <a:p>
            <a:pPr lvl="2"/>
            <a:endParaRPr lang="fr-FR" dirty="0"/>
          </a:p>
          <a:p>
            <a:pPr lvl="1"/>
            <a:r>
              <a:rPr lang="fr-FR" u="sng" dirty="0"/>
              <a:t>Après retrait des panneaux de parement :</a:t>
            </a:r>
          </a:p>
          <a:p>
            <a:pPr lvl="2"/>
            <a:r>
              <a:rPr lang="fr-FR" u="sng" dirty="0"/>
              <a:t>R+2</a:t>
            </a:r>
            <a:r>
              <a:rPr lang="fr-FR" dirty="0"/>
              <a:t> :</a:t>
            </a:r>
          </a:p>
          <a:p>
            <a:pPr lvl="3"/>
            <a:r>
              <a:rPr lang="fr-FR" dirty="0"/>
              <a:t>Pour chaque côté : </a:t>
            </a:r>
          </a:p>
          <a:p>
            <a:pPr lvl="4"/>
            <a:r>
              <a:rPr lang="fr-FR" dirty="0"/>
              <a:t>L’isolant est intègre au R+2.</a:t>
            </a:r>
          </a:p>
          <a:p>
            <a:pPr lvl="4"/>
            <a:r>
              <a:rPr lang="fr-FR" dirty="0"/>
              <a:t>L’isolant présente quelques traces de chauffe sur environ 200 mm au-dessus de la bavette de recoupement.</a:t>
            </a:r>
          </a:p>
          <a:p>
            <a:pPr lvl="3"/>
            <a:r>
              <a:rPr lang="fr-FR" dirty="0"/>
              <a:t>Côté droit : La bavette de recoupement est déformée, elle n’est plus fixée au support sur le côté extérieur.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2706" y="1555059"/>
            <a:ext cx="2400000" cy="180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89" y="3749580"/>
            <a:ext cx="1800000" cy="135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06" y="3727158"/>
            <a:ext cx="1841294" cy="1380971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BA089327-C7BC-4EFE-B619-68A1C3F9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89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de températures et de flux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Températures de flamme au niveaux P1/P2 et P6/P7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6107331" y="188640"/>
            <a:ext cx="2560321" cy="3762103"/>
            <a:chOff x="6583679" y="0"/>
            <a:chExt cx="2560321" cy="376210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l="35469" t="16590" r="37861" b="13741"/>
            <a:stretch/>
          </p:blipFill>
          <p:spPr>
            <a:xfrm>
              <a:off x="6583679" y="0"/>
              <a:ext cx="2560321" cy="376210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914605" y="1428206"/>
              <a:ext cx="679269" cy="1114697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4" y="2179372"/>
            <a:ext cx="4572396" cy="2743438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6276701" y="3614347"/>
            <a:ext cx="2390951" cy="2616926"/>
            <a:chOff x="6753049" y="3950743"/>
            <a:chExt cx="2390951" cy="2616926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/>
            <a:srcRect l="33201" t="18042" r="37044" b="24062"/>
            <a:stretch/>
          </p:blipFill>
          <p:spPr>
            <a:xfrm>
              <a:off x="6753049" y="3950743"/>
              <a:ext cx="2390951" cy="261692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380514" y="5286103"/>
              <a:ext cx="352697" cy="475743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76024" y="5286103"/>
              <a:ext cx="352697" cy="475743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id="{9DFA307F-9B32-4758-B6AF-4DD1028F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474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8508</TotalTime>
  <Words>1430</Words>
  <Application>Microsoft Office PowerPoint</Application>
  <PresentationFormat>Affichage à l'écran (4:3)</PresentationFormat>
  <Paragraphs>215</Paragraphs>
  <Slides>29</Slides>
  <Notes>0</Notes>
  <HiddenSlides>0</HiddenSlides>
  <MMClips>2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Trebuchet MS</vt:lpstr>
      <vt:lpstr>Wingdings</vt:lpstr>
      <vt:lpstr>Thème Office</vt:lpstr>
      <vt:lpstr>Document</vt:lpstr>
      <vt:lpstr>Essais échelle réelle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Nelly Santa Jorge</dc:creator>
  <cp:lastModifiedBy>Alexis Coppalle</cp:lastModifiedBy>
  <cp:revision>398</cp:revision>
  <cp:lastPrinted>2016-11-22T10:29:18Z</cp:lastPrinted>
  <dcterms:created xsi:type="dcterms:W3CDTF">2011-03-01T10:03:00Z</dcterms:created>
  <dcterms:modified xsi:type="dcterms:W3CDTF">2024-06-27T08:32:31Z</dcterms:modified>
</cp:coreProperties>
</file>