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  <p:sldId id="334" r:id="rId4"/>
    <p:sldId id="300" r:id="rId5"/>
    <p:sldId id="301" r:id="rId6"/>
    <p:sldId id="321" r:id="rId7"/>
    <p:sldId id="327" r:id="rId8"/>
    <p:sldId id="324" r:id="rId9"/>
    <p:sldId id="325" r:id="rId10"/>
    <p:sldId id="326" r:id="rId11"/>
    <p:sldId id="333" r:id="rId12"/>
    <p:sldId id="328" r:id="rId13"/>
    <p:sldId id="330" r:id="rId14"/>
    <p:sldId id="299" r:id="rId15"/>
    <p:sldId id="319" r:id="rId16"/>
    <p:sldId id="304" r:id="rId17"/>
    <p:sldId id="306" r:id="rId18"/>
    <p:sldId id="309" r:id="rId19"/>
    <p:sldId id="303" r:id="rId20"/>
    <p:sldId id="307" r:id="rId21"/>
    <p:sldId id="310" r:id="rId22"/>
    <p:sldId id="313" r:id="rId23"/>
    <p:sldId id="308" r:id="rId24"/>
    <p:sldId id="312" r:id="rId25"/>
    <p:sldId id="332" r:id="rId26"/>
    <p:sldId id="331" r:id="rId27"/>
    <p:sldId id="311" r:id="rId28"/>
    <p:sldId id="290" r:id="rId29"/>
    <p:sldId id="296" r:id="rId30"/>
    <p:sldId id="315" r:id="rId31"/>
    <p:sldId id="316" r:id="rId32"/>
    <p:sldId id="317" r:id="rId3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AEEA1C46-C68E-4704-9F12-B066F15ECB7C}">
          <p14:sldIdLst>
            <p14:sldId id="260"/>
          </p14:sldIdLst>
        </p14:section>
        <p14:section name="Section récapitulative" id="{88862632-1DC9-4B01-B8BB-C1CFBA15A5EB}">
          <p14:sldIdLst>
            <p14:sldId id="334"/>
          </p14:sldIdLst>
        </p14:section>
        <p14:section name="Introduction " id="{67AB6DCD-854B-4A08-B05F-DD592DF82B07}">
          <p14:sldIdLst>
            <p14:sldId id="300"/>
            <p14:sldId id="301"/>
            <p14:sldId id="321"/>
            <p14:sldId id="327"/>
          </p14:sldIdLst>
        </p14:section>
        <p14:section name="Question de recherche" id="{39F63FA4-C7B0-4B8C-B585-4D04009D4751}">
          <p14:sldIdLst>
            <p14:sldId id="324"/>
            <p14:sldId id="325"/>
          </p14:sldIdLst>
        </p14:section>
        <p14:section name="Méthodologie" id="{A3A793A4-FFDD-4FB7-A1CB-420B841C6C2F}">
          <p14:sldIdLst>
            <p14:sldId id="326"/>
            <p14:sldId id="333"/>
            <p14:sldId id="328"/>
            <p14:sldId id="330"/>
          </p14:sldIdLst>
        </p14:section>
        <p14:section name="Limites de cette recherche " id="{0AC5F019-D0F8-4463-88A2-E04ADCB1F12F}">
          <p14:sldIdLst>
            <p14:sldId id="299"/>
            <p14:sldId id="319"/>
            <p14:sldId id="304"/>
            <p14:sldId id="306"/>
            <p14:sldId id="309"/>
          </p14:sldIdLst>
        </p14:section>
        <p14:section name="Résultats de la revue professionnelle " id="{8479924A-C98B-49C3-B23E-BB8AD4B2690F}">
          <p14:sldIdLst>
            <p14:sldId id="303"/>
            <p14:sldId id="307"/>
            <p14:sldId id="310"/>
            <p14:sldId id="313"/>
            <p14:sldId id="308"/>
            <p14:sldId id="312"/>
            <p14:sldId id="332"/>
            <p14:sldId id="331"/>
          </p14:sldIdLst>
        </p14:section>
        <p14:section name="Limites de cette recherche " id="{B2066778-3B09-48E7-BF29-3DDD82CCE028}">
          <p14:sldIdLst>
            <p14:sldId id="311"/>
            <p14:sldId id="290"/>
            <p14:sldId id="296"/>
          </p14:sldIdLst>
        </p14:section>
        <p14:section name="Recommandations pour  de futures recherches" id="{2AE8B735-6BA7-4D45-B136-BC22E3C48DCC}">
          <p14:sldIdLst>
            <p14:sldId id="315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F1F2"/>
    <a:srgbClr val="B3D5F2"/>
    <a:srgbClr val="4A6D8C"/>
    <a:srgbClr val="89A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86" autoAdjust="0"/>
    <p:restoredTop sz="94660"/>
  </p:normalViewPr>
  <p:slideViewPr>
    <p:cSldViewPr snapToGrid="0">
      <p:cViewPr>
        <p:scale>
          <a:sx n="50" d="100"/>
          <a:sy n="50" d="100"/>
        </p:scale>
        <p:origin x="1588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7A6B5F-0700-B2DF-28AB-2F77710D23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62BB6BC6-C19A-6ACB-EA40-1C37F109A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8CEBB54-B3E4-B763-A450-FE585230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05D1C-F2F2-7946-ADCF-AA2973340DAB}" type="datetime1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16C700-ED75-9443-B3C6-9E75FD737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17588E0-4639-EF46-2E51-2724AC117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06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B1127E-92C8-1F96-0689-CBBB4E0F0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92E99B2-0D7D-9FF8-C916-D37AE8D3EF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BF03B02-8FE5-99E8-5FD6-A047283D3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D909EB5-46D0-4EFF-C9D2-FFD9641AC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24BD-A1F2-D64F-826A-9FE756A11BCE}" type="datetime1">
              <a:rPr lang="fr-FR" smtClean="0"/>
              <a:t>29/05/2024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6646D52-5CA4-3874-93DE-ED15AE884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277BF86-4FAE-5ACD-4810-431CD4F08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55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44D3F-5129-BC30-CEB6-606C7CC58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EFD4161-F2DE-938A-357B-834096DE22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FB8DCB-1BEA-232B-4F94-0EAD3E644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094B3-2CF6-A046-BB1F-A1E14F1CDD77}" type="datetime1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06BC03-2D44-FA77-18E9-370DFBE1F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CF8F5E-056C-72A0-E21E-960ED2BFA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0580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0E2A53D-D96B-93C4-03AE-73FB42FC91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4A98833-5392-727A-CACA-3402944486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E7AB22-8634-BC9C-BD88-531989C7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7C8CA-4E40-944D-98C8-1ADDFFF70964}" type="datetime1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83D004-1832-7E40-3E94-3E16A8132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C9E6EA4-B539-5930-5FEE-04F699990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718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68FC940-1512-226B-1C71-694C214E6E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AF368F5-2EC1-A2E4-9686-F5AB5C1453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958A1F-F732-E657-97C0-10032F83B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08D5A77-AF7F-9A5F-12B4-8C8DE22C7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301174-C54F-C60E-47E3-5DD8A5250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33814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95EB63-D034-24F6-F8C2-53FE0B2B1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F79FFB8-D94C-545E-04FC-7C36C9EEB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1406D55-E6E2-6566-94BD-5D834D642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68D38F-7639-D91C-293E-6C241CB19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31A4AE6-67F7-48FB-DECB-1747B345D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3231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D79BD9-9B52-C385-3C9A-4654C8805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58D1313-9285-98A6-7F56-AB5557859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BA48BC-C27F-9E7E-C294-8EBA00C43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452F12B-A047-28A4-3D39-974AC4781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778B5BF-023E-E4A1-84E9-0D011A933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2183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8A4F694-A4E1-9A40-6394-797759AB6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1EF206-66B2-A2EF-0E53-7795060941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F66D4D1-8281-01D4-6903-250AB55E88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85B5E473-E4F4-17CA-D54C-4D6BFFF5F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43CBC54-8941-2C92-382E-61D00089C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09103A6-946B-7500-0FE1-3C622E990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3254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9B6273-DB22-342F-56BD-04A98766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E2C7A0C-CD71-208B-D7EA-A4FC93956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7AA6937-23DB-E8D4-5EEF-35C65B9327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DBCCFE9-4A0B-5308-C2A8-A91B812145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E97C06A-03A6-4F4D-8B63-74D5E84030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A6F28C1-CFA7-4C1E-71BE-7E94C413F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933273B-A92C-FFAC-4ED2-2D8332F5D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B3E52A7-1379-CAF7-401E-96AD78D50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47212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D29F5D-BC93-AB7B-8CAA-FBEA4A7A76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D63CF51-BD0A-2D00-A751-8A1C41C3D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2F4E32A-AD38-D860-E4F7-66B98D23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2BBA89-589E-8DF0-5741-7CB21D5DD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22290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E051D74-A32E-F2EC-917D-99419780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9137EB01-1354-B829-97DF-E1C0EFEBA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1A440CB-0701-BB59-C023-A505E62D3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664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2D486-2EFF-8138-F06E-92E017D6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6361"/>
          </a:xfrm>
        </p:spPr>
        <p:txBody>
          <a:bodyPr/>
          <a:lstStyle>
            <a:lvl1pPr algn="ctr">
              <a:defRPr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F0F03D5-87E1-2B8E-C120-B9E182328C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buFont typeface="Wingdings" panose="05000000000000000000" pitchFamily="2" charset="2"/>
              <a:buChar char="Ø"/>
              <a:defRPr i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4pPr>
            <a:lvl5pPr>
              <a:defRPr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90F8ED-D108-253F-3D7B-8ED8C60C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1967-2632-D849-A95F-11E673255EFC}" type="datetime1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225D5-42A4-856A-F464-8A3279F2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3D9F0F-7885-4AF9-EEDF-C1CC446D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87785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FEE0FD-87EB-3038-4E72-FEE721E791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8DE1401-4134-5BC3-B31F-0D11DFE810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398B077-623C-5676-FBE7-6A57EFDD8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CFBFFEF-3F6E-B238-53C2-F0EF2FD0A1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9D9575-76DE-F82D-4648-B4DC11BFF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05131B9-D13F-20FA-C286-BB15387EB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4053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1920C7-DAFC-5798-8F55-7816EAF6A5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E6C6B35-8268-880E-98CC-F492C32AAB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F9FB14-5260-71E5-23D5-1A3FFF03DD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3D959A9-0D81-174C-A70C-5591325FA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F496CCC-E479-5498-B386-F782F7502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F159C7A-EB99-9151-E189-61D749CBF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73557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20BEC46-F19A-13DF-FD19-4338EC226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538036F-BAF0-C805-5F48-289F1547F3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F980AB-0EDD-B3B3-3CE0-1BFADFB42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981C51-BA86-2018-A372-B2404A04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5D44DD-9BD6-196E-1710-086AC91B7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385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B865F50-25A5-D48D-6411-FE124FDF78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BF7E6F-70E7-8870-E25D-BF23B99B79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5A7BBD-85B2-2358-018C-47EF6A958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BA5FE11-13EF-E501-BC9E-2F9AEBE0D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B49899-4A9A-4972-6446-CE83F99A6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2833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32D486-2EFF-8138-F06E-92E017D62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65525"/>
            <a:ext cx="10515600" cy="1325563"/>
          </a:xfrm>
        </p:spPr>
        <p:txBody>
          <a:bodyPr>
            <a:normAutofit/>
          </a:bodyPr>
          <a:lstStyle>
            <a:lvl1pPr>
              <a:defRPr sz="5400" b="1" cap="small" baseline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A90F8ED-D108-253F-3D7B-8ED8C60C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61967-2632-D849-A95F-11E673255EFC}" type="datetime1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6225D5-42A4-856A-F464-8A3279F28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3D9F0F-7885-4AF9-EEDF-C1CC446D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4584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EBFD4BD-9737-7615-384A-E00AF512D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83A85FE-DB2E-E1C4-EDAF-E31D724B7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5D5DF81-5059-432E-8355-E06E5AEA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268E4-1089-2744-A1A0-4258E65F2044}" type="datetime1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721975-E353-55FE-15C7-2EF1CC95E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42A4102-622D-67A6-F22E-19546AD64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5751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A4684C-464F-E23C-E3D8-342DC83340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3E93284-66A2-3980-C48E-CBF4904D7C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E657D59-8256-1DEB-D17B-B3C0157B6A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8F4819F-351F-45E3-1164-91B1EF0B0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FA0E6-625C-E74D-AA17-C26A6163E53E}" type="datetime1">
              <a:rPr lang="fr-FR" smtClean="0"/>
              <a:t>29/05/2024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BE0AF14-6FEA-A342-7B4F-814492322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A48B3C9-3E15-DEE2-0204-F90255E5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748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59DE41-197B-5C3B-B7BA-C3BE98D3C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154D006-9614-CC9F-D60F-628C89EA5A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A77F082-A523-E9F0-4ABC-697235945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F1D53715-DBBC-537D-86E1-AC702F72AD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C623B84-5186-B049-2E6E-18CE7FBCA9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DFAC4604-EF6F-4FD4-E202-58BD44402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C64B-4BCE-D148-9F4C-24BEEB07A880}" type="datetime1">
              <a:rPr lang="fr-FR" smtClean="0"/>
              <a:t>29/05/2024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7D02E9E-C63B-51DA-B20D-405D8700F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FA3C61D-DA99-FB98-5BAE-4AADB40D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55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A0E3AD-78EB-ED21-719E-8D89A804D3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A848691-1F66-FC0B-9D98-B53BAA1E9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857B8-E653-7041-88EE-5E0AE35D9DE9}" type="datetime1">
              <a:rPr lang="fr-FR" smtClean="0"/>
              <a:t>29/05/2024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3431B7E-99AB-6E90-2584-C489C2126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4A880BC-6A3C-4F24-9FF5-E3BFBCF47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237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F36FA96-B4DB-EA3B-B76C-6FC34F516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86A3C-A1AF-EF47-9B5E-4D000CB4625D}" type="datetime1">
              <a:rPr lang="fr-FR" smtClean="0"/>
              <a:t>29/05/2024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2A73FA4-3ADD-09DB-69BA-F619EDBAC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0638E2A-68C0-B639-C72A-478EE2284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8737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5FB22D-A005-1213-5E6A-92FDF5B94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EAB804-6519-F15B-7C79-94E82FFE89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C71549A-A137-EA16-2385-16BD169BA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5F670A-DE0D-76FF-EA06-578DC7649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0B0F54-BE0A-A54B-8AAA-9853553A60A0}" type="datetime1">
              <a:rPr lang="fr-FR" smtClean="0"/>
              <a:t>29/05/2024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B13510C-C5C3-F5DE-7DBE-0FE6C995E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3D2D2A-B329-A6E7-8D0F-5EFDD3816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6077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0609BC3-7996-AA8A-BE71-F3901DCF9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FC38A28-4C72-2970-2F8C-44B8E2116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89F286-BEC4-FEEF-CBCD-7DFF438E87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267745-3094-AE4A-90EF-C8D67AE9BCB8}" type="datetime1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1E1B90-F704-ACBF-B1A3-515FC2AEAB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fr-FR"/>
              <a:t>Emilie Peneloux et Thomas Des-Grottes - AIM 2024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3533AE2-6BE6-8BB6-D1DA-88B2D479C4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B123FC-F12A-7B40-9177-68669902167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5971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84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C5B8657-1F32-5B15-AF48-3C308D2AB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D4C7BF-87DE-0F19-0062-03849D7C5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E37AC52-1C12-4A89-5829-0F911919E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47BB4A0-053B-4D15-A35D-54A87302670C}" type="datetimeFigureOut">
              <a:rPr lang="fr-FR" smtClean="0"/>
              <a:t>29/05/2024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79A54E0-5C1D-122C-3FE3-92473998A8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57977BD-5E85-F324-5CC3-E412E4961A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350238-DA60-4A59-8480-7817E5CB14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451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29.xml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slide" Target="slide26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slide" Target="slide13.xml"/><Relationship Id="rId5" Type="http://schemas.openxmlformats.org/officeDocument/2006/relationships/image" Target="../media/image7.png"/><Relationship Id="rId10" Type="http://schemas.openxmlformats.org/officeDocument/2006/relationships/slide" Target="slide9.xml"/><Relationship Id="rId4" Type="http://schemas.openxmlformats.org/officeDocument/2006/relationships/image" Target="../media/image6.png"/><Relationship Id="rId9" Type="http://schemas.openxmlformats.org/officeDocument/2006/relationships/slide" Target="slide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svg"/><Relationship Id="rId7" Type="http://schemas.openxmlformats.org/officeDocument/2006/relationships/image" Target="../media/image15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Relationship Id="rId9" Type="http://schemas.openxmlformats.org/officeDocument/2006/relationships/image" Target="../media/image17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891D08-1AB1-8E04-C8C0-EF6569AC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D6B0B2D-6314-8340-00A4-F12E0104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1</a:t>
            </a:fld>
            <a:endParaRPr lang="fr-FR"/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747EC312-ACC3-2B6C-A2B4-F69960FB11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1258"/>
            <a:ext cx="10515600" cy="1325563"/>
          </a:xfrm>
        </p:spPr>
        <p:txBody>
          <a:bodyPr anchor="b">
            <a:noAutofit/>
          </a:bodyPr>
          <a:lstStyle/>
          <a:p>
            <a:pPr algn="ctr"/>
            <a:r>
              <a:rPr lang="fr-FR" sz="54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Risque cyber ou risque pour la sécurité de l’information ?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A14BBCF8-21FD-5870-917E-5CE9E2F80C5B}"/>
              </a:ext>
            </a:extLst>
          </p:cNvPr>
          <p:cNvSpPr/>
          <p:nvPr/>
        </p:nvSpPr>
        <p:spPr>
          <a:xfrm>
            <a:off x="1382485" y="979715"/>
            <a:ext cx="2775857" cy="2449285"/>
          </a:xfrm>
          <a:custGeom>
            <a:avLst/>
            <a:gdLst>
              <a:gd name="connsiteX0" fmla="*/ 0 w 2775857"/>
              <a:gd name="connsiteY0" fmla="*/ 1224643 h 2449285"/>
              <a:gd name="connsiteX1" fmla="*/ 1387929 w 2775857"/>
              <a:gd name="connsiteY1" fmla="*/ 0 h 2449285"/>
              <a:gd name="connsiteX2" fmla="*/ 2775858 w 2775857"/>
              <a:gd name="connsiteY2" fmla="*/ 1224643 h 2449285"/>
              <a:gd name="connsiteX3" fmla="*/ 1387929 w 2775857"/>
              <a:gd name="connsiteY3" fmla="*/ 2449286 h 2449285"/>
              <a:gd name="connsiteX4" fmla="*/ 0 w 2775857"/>
              <a:gd name="connsiteY4" fmla="*/ 1224643 h 24492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5857" h="2449285" fill="none" extrusionOk="0">
                <a:moveTo>
                  <a:pt x="0" y="1224643"/>
                </a:moveTo>
                <a:cubicBezTo>
                  <a:pt x="101580" y="492622"/>
                  <a:pt x="658562" y="-3132"/>
                  <a:pt x="1387929" y="0"/>
                </a:cubicBezTo>
                <a:cubicBezTo>
                  <a:pt x="2101770" y="33382"/>
                  <a:pt x="2803027" y="552340"/>
                  <a:pt x="2775858" y="1224643"/>
                </a:cubicBezTo>
                <a:cubicBezTo>
                  <a:pt x="2865368" y="1803369"/>
                  <a:pt x="2057266" y="2417632"/>
                  <a:pt x="1387929" y="2449286"/>
                </a:cubicBezTo>
                <a:cubicBezTo>
                  <a:pt x="541973" y="2499839"/>
                  <a:pt x="47412" y="1992324"/>
                  <a:pt x="0" y="1224643"/>
                </a:cubicBezTo>
                <a:close/>
              </a:path>
              <a:path w="2775857" h="2449285" stroke="0" extrusionOk="0">
                <a:moveTo>
                  <a:pt x="0" y="1224643"/>
                </a:moveTo>
                <a:cubicBezTo>
                  <a:pt x="89849" y="466516"/>
                  <a:pt x="635927" y="36868"/>
                  <a:pt x="1387929" y="0"/>
                </a:cubicBezTo>
                <a:cubicBezTo>
                  <a:pt x="2050730" y="-57371"/>
                  <a:pt x="2688134" y="577655"/>
                  <a:pt x="2775858" y="1224643"/>
                </a:cubicBezTo>
                <a:cubicBezTo>
                  <a:pt x="2917661" y="1953414"/>
                  <a:pt x="2100620" y="2517501"/>
                  <a:pt x="1387929" y="2449286"/>
                </a:cubicBezTo>
                <a:cubicBezTo>
                  <a:pt x="724205" y="2530243"/>
                  <a:pt x="-34774" y="1921107"/>
                  <a:pt x="0" y="1224643"/>
                </a:cubicBezTo>
                <a:close/>
              </a:path>
            </a:pathLst>
          </a:custGeom>
          <a:solidFill>
            <a:schemeClr val="tx1"/>
          </a:solidFill>
          <a:ln>
            <a:extLst>
              <a:ext uri="{C807C97D-BFC1-408E-A445-0C87EB9F89A2}">
                <ask:lineSketchStyleProps xmlns:ask="http://schemas.microsoft.com/office/drawing/2018/sketchyshapes" sd="1808761005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" name="Picture 2" descr="29ème conférence de l'AIM 2024 - Sciencesconf.org">
            <a:extLst>
              <a:ext uri="{FF2B5EF4-FFF2-40B4-BE49-F238E27FC236}">
                <a16:creationId xmlns:a16="http://schemas.microsoft.com/office/drawing/2014/main" id="{9D1E0604-403D-49E4-12A3-15B769E032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2219" y="1301179"/>
            <a:ext cx="1736387" cy="1736387"/>
          </a:xfrm>
          <a:prstGeom prst="rect">
            <a:avLst/>
          </a:prstGeom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llipse 8">
            <a:extLst>
              <a:ext uri="{FF2B5EF4-FFF2-40B4-BE49-F238E27FC236}">
                <a16:creationId xmlns:a16="http://schemas.microsoft.com/office/drawing/2014/main" id="{C075A49D-ACA6-0EE0-01E4-CE81BAD5199A}"/>
              </a:ext>
            </a:extLst>
          </p:cNvPr>
          <p:cNvSpPr/>
          <p:nvPr/>
        </p:nvSpPr>
        <p:spPr>
          <a:xfrm>
            <a:off x="4708071" y="979715"/>
            <a:ext cx="2775857" cy="2623456"/>
          </a:xfrm>
          <a:custGeom>
            <a:avLst/>
            <a:gdLst>
              <a:gd name="connsiteX0" fmla="*/ 0 w 2775857"/>
              <a:gd name="connsiteY0" fmla="*/ 1311728 h 2623456"/>
              <a:gd name="connsiteX1" fmla="*/ 1387929 w 2775857"/>
              <a:gd name="connsiteY1" fmla="*/ 0 h 2623456"/>
              <a:gd name="connsiteX2" fmla="*/ 2775858 w 2775857"/>
              <a:gd name="connsiteY2" fmla="*/ 1311728 h 2623456"/>
              <a:gd name="connsiteX3" fmla="*/ 1387929 w 2775857"/>
              <a:gd name="connsiteY3" fmla="*/ 2623456 h 2623456"/>
              <a:gd name="connsiteX4" fmla="*/ 0 w 2775857"/>
              <a:gd name="connsiteY4" fmla="*/ 1311728 h 2623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775857" h="2623456" fill="none" extrusionOk="0">
                <a:moveTo>
                  <a:pt x="0" y="1311728"/>
                </a:moveTo>
                <a:cubicBezTo>
                  <a:pt x="101580" y="531612"/>
                  <a:pt x="658562" y="-3132"/>
                  <a:pt x="1387929" y="0"/>
                </a:cubicBezTo>
                <a:cubicBezTo>
                  <a:pt x="2034514" y="75992"/>
                  <a:pt x="2884844" y="603525"/>
                  <a:pt x="2775858" y="1311728"/>
                </a:cubicBezTo>
                <a:cubicBezTo>
                  <a:pt x="2865368" y="1938549"/>
                  <a:pt x="2057266" y="2591802"/>
                  <a:pt x="1387929" y="2623456"/>
                </a:cubicBezTo>
                <a:cubicBezTo>
                  <a:pt x="584212" y="2647125"/>
                  <a:pt x="9083" y="2053671"/>
                  <a:pt x="0" y="1311728"/>
                </a:cubicBezTo>
                <a:close/>
              </a:path>
              <a:path w="2775857" h="2623456" stroke="0" extrusionOk="0">
                <a:moveTo>
                  <a:pt x="0" y="1311728"/>
                </a:moveTo>
                <a:cubicBezTo>
                  <a:pt x="89849" y="505506"/>
                  <a:pt x="635927" y="36868"/>
                  <a:pt x="1387929" y="0"/>
                </a:cubicBezTo>
                <a:cubicBezTo>
                  <a:pt x="2046174" y="-59891"/>
                  <a:pt x="2711200" y="608924"/>
                  <a:pt x="2775858" y="1311728"/>
                </a:cubicBezTo>
                <a:cubicBezTo>
                  <a:pt x="2917661" y="2088594"/>
                  <a:pt x="2100620" y="2691671"/>
                  <a:pt x="1387929" y="2623456"/>
                </a:cubicBezTo>
                <a:cubicBezTo>
                  <a:pt x="632269" y="2632017"/>
                  <a:pt x="-96369" y="2091913"/>
                  <a:pt x="0" y="1311728"/>
                </a:cubicBezTo>
                <a:close/>
              </a:path>
            </a:pathLst>
          </a:custGeom>
          <a:solidFill>
            <a:srgbClr val="89ABD9"/>
          </a:solidFill>
          <a:ln>
            <a:extLst>
              <a:ext uri="{C807C97D-BFC1-408E-A445-0C87EB9F89A2}">
                <ask:lineSketchStyleProps xmlns:ask="http://schemas.microsoft.com/office/drawing/2018/sketchyshapes" sd="1808761005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Picture 6" descr="Centre d'Etudes et de Recherche en Gestion d'Aix-Marseille - CERGAM">
            <a:extLst>
              <a:ext uri="{FF2B5EF4-FFF2-40B4-BE49-F238E27FC236}">
                <a16:creationId xmlns:a16="http://schemas.microsoft.com/office/drawing/2014/main" id="{4FAF16B6-80AC-A6DC-40EF-0ED22E2CA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17201" y="1862486"/>
            <a:ext cx="1757596" cy="683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189F2A1C-67AD-CB16-CBB3-C05F39FE99E1}"/>
              </a:ext>
            </a:extLst>
          </p:cNvPr>
          <p:cNvSpPr/>
          <p:nvPr/>
        </p:nvSpPr>
        <p:spPr>
          <a:xfrm>
            <a:off x="8229600" y="979715"/>
            <a:ext cx="2699657" cy="2536369"/>
          </a:xfrm>
          <a:custGeom>
            <a:avLst/>
            <a:gdLst>
              <a:gd name="connsiteX0" fmla="*/ 0 w 2699657"/>
              <a:gd name="connsiteY0" fmla="*/ 1268185 h 2536369"/>
              <a:gd name="connsiteX1" fmla="*/ 1349829 w 2699657"/>
              <a:gd name="connsiteY1" fmla="*/ 0 h 2536369"/>
              <a:gd name="connsiteX2" fmla="*/ 2699658 w 2699657"/>
              <a:gd name="connsiteY2" fmla="*/ 1268185 h 2536369"/>
              <a:gd name="connsiteX3" fmla="*/ 1349829 w 2699657"/>
              <a:gd name="connsiteY3" fmla="*/ 2536370 h 2536369"/>
              <a:gd name="connsiteX4" fmla="*/ 0 w 2699657"/>
              <a:gd name="connsiteY4" fmla="*/ 1268185 h 25363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99657" h="2536369" fill="none" extrusionOk="0">
                <a:moveTo>
                  <a:pt x="0" y="1268185"/>
                </a:moveTo>
                <a:cubicBezTo>
                  <a:pt x="13855" y="560193"/>
                  <a:pt x="671511" y="-5662"/>
                  <a:pt x="1349829" y="0"/>
                </a:cubicBezTo>
                <a:cubicBezTo>
                  <a:pt x="2066508" y="18253"/>
                  <a:pt x="2765871" y="577655"/>
                  <a:pt x="2699658" y="1268185"/>
                </a:cubicBezTo>
                <a:cubicBezTo>
                  <a:pt x="2772970" y="1888625"/>
                  <a:pt x="1966142" y="2494301"/>
                  <a:pt x="1349829" y="2536370"/>
                </a:cubicBezTo>
                <a:cubicBezTo>
                  <a:pt x="532685" y="2581978"/>
                  <a:pt x="38993" y="2043695"/>
                  <a:pt x="0" y="1268185"/>
                </a:cubicBezTo>
                <a:close/>
              </a:path>
              <a:path w="2699657" h="2536369" stroke="0" extrusionOk="0">
                <a:moveTo>
                  <a:pt x="0" y="1268185"/>
                </a:moveTo>
                <a:cubicBezTo>
                  <a:pt x="63747" y="509767"/>
                  <a:pt x="629921" y="64910"/>
                  <a:pt x="1349829" y="0"/>
                </a:cubicBezTo>
                <a:cubicBezTo>
                  <a:pt x="2087515" y="-4316"/>
                  <a:pt x="2664409" y="579585"/>
                  <a:pt x="2699658" y="1268185"/>
                </a:cubicBezTo>
                <a:cubicBezTo>
                  <a:pt x="2757855" y="1990097"/>
                  <a:pt x="2006351" y="2649090"/>
                  <a:pt x="1349829" y="2536370"/>
                </a:cubicBezTo>
                <a:cubicBezTo>
                  <a:pt x="634359" y="2560009"/>
                  <a:pt x="-114820" y="2034994"/>
                  <a:pt x="0" y="1268185"/>
                </a:cubicBezTo>
                <a:close/>
              </a:path>
            </a:pathLst>
          </a:custGeom>
          <a:solidFill>
            <a:schemeClr val="tx1"/>
          </a:solidFill>
          <a:ln>
            <a:extLst>
              <a:ext uri="{C807C97D-BFC1-408E-A445-0C87EB9F89A2}">
                <ask:lineSketchStyleProps xmlns:ask="http://schemas.microsoft.com/office/drawing/2018/sketchyshapes" sd="1808761005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2" name="Picture 4" descr="Parcours Informatique et Management | LinkedIn">
            <a:extLst>
              <a:ext uri="{FF2B5EF4-FFF2-40B4-BE49-F238E27FC236}">
                <a16:creationId xmlns:a16="http://schemas.microsoft.com/office/drawing/2014/main" id="{65376F46-52F2-CBCA-1F79-19A2304EA2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19389" y="1369502"/>
            <a:ext cx="1843878" cy="1843878"/>
          </a:xfrm>
          <a:prstGeom prst="rect">
            <a:avLst/>
          </a:prstGeom>
          <a:ln>
            <a:noFill/>
          </a:ln>
          <a:effectLst>
            <a:softEdge rad="889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ous-titre 2">
            <a:extLst>
              <a:ext uri="{FF2B5EF4-FFF2-40B4-BE49-F238E27FC236}">
                <a16:creationId xmlns:a16="http://schemas.microsoft.com/office/drawing/2014/main" id="{D6B6F817-C73E-FE00-80E6-72127D02BEB1}"/>
              </a:ext>
            </a:extLst>
          </p:cNvPr>
          <p:cNvSpPr txBox="1">
            <a:spLocks/>
          </p:cNvSpPr>
          <p:nvPr/>
        </p:nvSpPr>
        <p:spPr>
          <a:xfrm>
            <a:off x="1037147" y="5556821"/>
            <a:ext cx="10117703" cy="67732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800" b="1" spc="50" dirty="0">
                <a:ln w="0"/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Entre prisme académique et prisme professionnel – une mise en perspective</a:t>
            </a:r>
          </a:p>
        </p:txBody>
      </p:sp>
    </p:spTree>
    <p:extLst>
      <p:ext uri="{BB962C8B-B14F-4D97-AF65-F5344CB8AC3E}">
        <p14:creationId xmlns:p14="http://schemas.microsoft.com/office/powerpoint/2010/main" val="2185308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C96CC3E-6C30-80E8-7C19-1A8AFB286755}"/>
              </a:ext>
            </a:extLst>
          </p:cNvPr>
          <p:cNvSpPr/>
          <p:nvPr/>
        </p:nvSpPr>
        <p:spPr>
          <a:xfrm>
            <a:off x="3198918" y="0"/>
            <a:ext cx="14758341" cy="6858000"/>
          </a:xfrm>
          <a:custGeom>
            <a:avLst/>
            <a:gdLst>
              <a:gd name="connsiteX0" fmla="*/ 9013166 w 9280584"/>
              <a:gd name="connsiteY0" fmla="*/ 822936 h 6858000"/>
              <a:gd name="connsiteX1" fmla="*/ 9280584 w 9280584"/>
              <a:gd name="connsiteY1" fmla="*/ 1172306 h 6858000"/>
              <a:gd name="connsiteX2" fmla="*/ 9013166 w 9280584"/>
              <a:gd name="connsiteY2" fmla="*/ 1521675 h 6858000"/>
              <a:gd name="connsiteX3" fmla="*/ 0 w 9280584"/>
              <a:gd name="connsiteY3" fmla="*/ 0 h 6858000"/>
              <a:gd name="connsiteX4" fmla="*/ 9013164 w 9280584"/>
              <a:gd name="connsiteY4" fmla="*/ 0 h 6858000"/>
              <a:gd name="connsiteX5" fmla="*/ 9013164 w 9280584"/>
              <a:gd name="connsiteY5" fmla="*/ 6858000 h 6858000"/>
              <a:gd name="connsiteX6" fmla="*/ 0 w 928058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80584" h="6858000">
                <a:moveTo>
                  <a:pt x="9013166" y="822936"/>
                </a:moveTo>
                <a:lnTo>
                  <a:pt x="9280584" y="1172306"/>
                </a:lnTo>
                <a:lnTo>
                  <a:pt x="9013166" y="1521675"/>
                </a:lnTo>
                <a:close/>
                <a:moveTo>
                  <a:pt x="0" y="0"/>
                </a:moveTo>
                <a:lnTo>
                  <a:pt x="9013164" y="0"/>
                </a:lnTo>
                <a:lnTo>
                  <a:pt x="90131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9AB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D9028F54-C55C-3F0A-EC18-9B0D4B7F6069}"/>
              </a:ext>
            </a:extLst>
          </p:cNvPr>
          <p:cNvSpPr txBox="1">
            <a:spLocks/>
          </p:cNvSpPr>
          <p:nvPr/>
        </p:nvSpPr>
        <p:spPr>
          <a:xfrm>
            <a:off x="6785282" y="242690"/>
            <a:ext cx="4386942" cy="61844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Revue professionnelle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50E3CA-E4E3-1745-C7D2-5F8351551A08}"/>
              </a:ext>
            </a:extLst>
          </p:cNvPr>
          <p:cNvSpPr txBox="1"/>
          <p:nvPr/>
        </p:nvSpPr>
        <p:spPr>
          <a:xfrm>
            <a:off x="7317398" y="1739434"/>
            <a:ext cx="332270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 examen de la portée (Paré et al., 2015). 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Recensement d’un échantillon d’instances et de documents de l’écosystème cyber.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Recensement des termes utilisés et de leurs définitions associées.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3DB6BEC4-E8E9-9CAC-6940-BA58CDA7FD8A}"/>
              </a:ext>
            </a:extLst>
          </p:cNvPr>
          <p:cNvSpPr/>
          <p:nvPr/>
        </p:nvSpPr>
        <p:spPr>
          <a:xfrm>
            <a:off x="-6491359" y="0"/>
            <a:ext cx="12459418" cy="6858000"/>
          </a:xfrm>
          <a:custGeom>
            <a:avLst/>
            <a:gdLst>
              <a:gd name="connsiteX0" fmla="*/ 0 w 12459418"/>
              <a:gd name="connsiteY0" fmla="*/ 0 h 6858000"/>
              <a:gd name="connsiteX1" fmla="*/ 12192000 w 12459418"/>
              <a:gd name="connsiteY1" fmla="*/ 0 h 6858000"/>
              <a:gd name="connsiteX2" fmla="*/ 12192000 w 12459418"/>
              <a:gd name="connsiteY2" fmla="*/ 822936 h 6858000"/>
              <a:gd name="connsiteX3" fmla="*/ 12459418 w 12459418"/>
              <a:gd name="connsiteY3" fmla="*/ 1172306 h 6858000"/>
              <a:gd name="connsiteX4" fmla="*/ 12192000 w 12459418"/>
              <a:gd name="connsiteY4" fmla="*/ 1521675 h 6858000"/>
              <a:gd name="connsiteX5" fmla="*/ 12192000 w 12459418"/>
              <a:gd name="connsiteY5" fmla="*/ 6858000 h 6858000"/>
              <a:gd name="connsiteX6" fmla="*/ 0 w 1245941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9418" h="6858000">
                <a:moveTo>
                  <a:pt x="0" y="0"/>
                </a:moveTo>
                <a:lnTo>
                  <a:pt x="12192000" y="0"/>
                </a:lnTo>
                <a:lnTo>
                  <a:pt x="12192000" y="822936"/>
                </a:lnTo>
                <a:lnTo>
                  <a:pt x="12459418" y="1172306"/>
                </a:lnTo>
                <a:lnTo>
                  <a:pt x="12192000" y="1521675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A6D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54D516C-31F0-C7E6-D11E-7B844BFA10F6}"/>
              </a:ext>
            </a:extLst>
          </p:cNvPr>
          <p:cNvSpPr txBox="1"/>
          <p:nvPr/>
        </p:nvSpPr>
        <p:spPr>
          <a:xfrm>
            <a:off x="1021741" y="2047211"/>
            <a:ext cx="33227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Une revue conceptuelle (Paré et al., 2023).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Chercher à affiner des concepts ambigus ou à clarifier des conceptions trop utilisées ou vagues (Paré et al., 2023).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Une analyse thématique Paillé &amp; Mucchielli, 2016)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46E18F-5A96-6772-EF1B-91A4720770EC}"/>
              </a:ext>
            </a:extLst>
          </p:cNvPr>
          <p:cNvSpPr txBox="1">
            <a:spLocks/>
          </p:cNvSpPr>
          <p:nvPr/>
        </p:nvSpPr>
        <p:spPr>
          <a:xfrm>
            <a:off x="575732" y="242690"/>
            <a:ext cx="4386942" cy="6184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Revue académique</a:t>
            </a:r>
          </a:p>
        </p:txBody>
      </p:sp>
      <p:pic>
        <p:nvPicPr>
          <p:cNvPr id="3" name="Espace réservé du contenu 6">
            <a:extLst>
              <a:ext uri="{FF2B5EF4-FFF2-40B4-BE49-F238E27FC236}">
                <a16:creationId xmlns:a16="http://schemas.microsoft.com/office/drawing/2014/main" id="{4470E432-0CF5-5922-6F28-3075B5594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215401" y="1076472"/>
            <a:ext cx="5805752" cy="4725613"/>
          </a:xfrm>
          <a:prstGeom prst="rect">
            <a:avLst/>
          </a:prstGeom>
        </p:spPr>
      </p:pic>
      <p:pic>
        <p:nvPicPr>
          <p:cNvPr id="4" name="Espace réservé du contenu 7" descr="Une image contenant texte, capture d’écran, reçu, Police&#10;&#10;Description générée automatiquement">
            <a:extLst>
              <a:ext uri="{FF2B5EF4-FFF2-40B4-BE49-F238E27FC236}">
                <a16:creationId xmlns:a16="http://schemas.microsoft.com/office/drawing/2014/main" id="{3827BE2B-4377-E5B9-FB38-54F3A8B2D26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2375594" y="871809"/>
            <a:ext cx="4624389" cy="5134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D93E06E-8A12-9129-78FF-C264F396AA85}"/>
              </a:ext>
            </a:extLst>
          </p:cNvPr>
          <p:cNvSpPr/>
          <p:nvPr/>
        </p:nvSpPr>
        <p:spPr>
          <a:xfrm>
            <a:off x="-6182927" y="4493247"/>
            <a:ext cx="5804784" cy="13088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F6DB1F-FE01-CBE1-65D1-F4B735D7E049}"/>
              </a:ext>
            </a:extLst>
          </p:cNvPr>
          <p:cNvSpPr/>
          <p:nvPr/>
        </p:nvSpPr>
        <p:spPr>
          <a:xfrm>
            <a:off x="12410252" y="4882015"/>
            <a:ext cx="3322709" cy="1104176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00421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C96CC3E-6C30-80E8-7C19-1A8AFB286755}"/>
              </a:ext>
            </a:extLst>
          </p:cNvPr>
          <p:cNvSpPr/>
          <p:nvPr/>
        </p:nvSpPr>
        <p:spPr>
          <a:xfrm>
            <a:off x="8978752" y="0"/>
            <a:ext cx="9280584" cy="6858000"/>
          </a:xfrm>
          <a:custGeom>
            <a:avLst/>
            <a:gdLst>
              <a:gd name="connsiteX0" fmla="*/ 9013166 w 9280584"/>
              <a:gd name="connsiteY0" fmla="*/ 822936 h 6858000"/>
              <a:gd name="connsiteX1" fmla="*/ 9280584 w 9280584"/>
              <a:gd name="connsiteY1" fmla="*/ 1172306 h 6858000"/>
              <a:gd name="connsiteX2" fmla="*/ 9013166 w 9280584"/>
              <a:gd name="connsiteY2" fmla="*/ 1521675 h 6858000"/>
              <a:gd name="connsiteX3" fmla="*/ 0 w 9280584"/>
              <a:gd name="connsiteY3" fmla="*/ 0 h 6858000"/>
              <a:gd name="connsiteX4" fmla="*/ 9013164 w 9280584"/>
              <a:gd name="connsiteY4" fmla="*/ 0 h 6858000"/>
              <a:gd name="connsiteX5" fmla="*/ 9013164 w 9280584"/>
              <a:gd name="connsiteY5" fmla="*/ 6858000 h 6858000"/>
              <a:gd name="connsiteX6" fmla="*/ 0 w 928058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80584" h="6858000">
                <a:moveTo>
                  <a:pt x="9013166" y="822936"/>
                </a:moveTo>
                <a:lnTo>
                  <a:pt x="9280584" y="1172306"/>
                </a:lnTo>
                <a:lnTo>
                  <a:pt x="9013166" y="1521675"/>
                </a:lnTo>
                <a:close/>
                <a:moveTo>
                  <a:pt x="0" y="0"/>
                </a:moveTo>
                <a:lnTo>
                  <a:pt x="9013164" y="0"/>
                </a:lnTo>
                <a:lnTo>
                  <a:pt x="90131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9AB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D9028F54-C55C-3F0A-EC18-9B0D4B7F6069}"/>
              </a:ext>
            </a:extLst>
          </p:cNvPr>
          <p:cNvSpPr txBox="1">
            <a:spLocks/>
          </p:cNvSpPr>
          <p:nvPr/>
        </p:nvSpPr>
        <p:spPr>
          <a:xfrm>
            <a:off x="6785282" y="242690"/>
            <a:ext cx="4386942" cy="61844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Revue professionnelle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50E3CA-E4E3-1745-C7D2-5F8351551A08}"/>
              </a:ext>
            </a:extLst>
          </p:cNvPr>
          <p:cNvSpPr txBox="1"/>
          <p:nvPr/>
        </p:nvSpPr>
        <p:spPr>
          <a:xfrm>
            <a:off x="7317398" y="1739434"/>
            <a:ext cx="332270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 examen de la portée (Paré et al., 2015). 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Recensement d’un échantillon d’instances et de documents de l’écosystème cyber.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Recensement des termes utilisés et de leurs définitions associées.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3DB6BEC4-E8E9-9CAC-6940-BA58CDA7FD8A}"/>
              </a:ext>
            </a:extLst>
          </p:cNvPr>
          <p:cNvSpPr/>
          <p:nvPr/>
        </p:nvSpPr>
        <p:spPr>
          <a:xfrm>
            <a:off x="-557487" y="0"/>
            <a:ext cx="12459418" cy="6858000"/>
          </a:xfrm>
          <a:custGeom>
            <a:avLst/>
            <a:gdLst>
              <a:gd name="connsiteX0" fmla="*/ 0 w 12459418"/>
              <a:gd name="connsiteY0" fmla="*/ 0 h 6858000"/>
              <a:gd name="connsiteX1" fmla="*/ 12192000 w 12459418"/>
              <a:gd name="connsiteY1" fmla="*/ 0 h 6858000"/>
              <a:gd name="connsiteX2" fmla="*/ 12192000 w 12459418"/>
              <a:gd name="connsiteY2" fmla="*/ 822936 h 6858000"/>
              <a:gd name="connsiteX3" fmla="*/ 12459418 w 12459418"/>
              <a:gd name="connsiteY3" fmla="*/ 1172306 h 6858000"/>
              <a:gd name="connsiteX4" fmla="*/ 12192000 w 12459418"/>
              <a:gd name="connsiteY4" fmla="*/ 1521675 h 6858000"/>
              <a:gd name="connsiteX5" fmla="*/ 12192000 w 12459418"/>
              <a:gd name="connsiteY5" fmla="*/ 6858000 h 6858000"/>
              <a:gd name="connsiteX6" fmla="*/ 0 w 1245941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9418" h="6858000">
                <a:moveTo>
                  <a:pt x="0" y="0"/>
                </a:moveTo>
                <a:lnTo>
                  <a:pt x="12192000" y="0"/>
                </a:lnTo>
                <a:lnTo>
                  <a:pt x="12192000" y="822936"/>
                </a:lnTo>
                <a:lnTo>
                  <a:pt x="12459418" y="1172306"/>
                </a:lnTo>
                <a:lnTo>
                  <a:pt x="12192000" y="1521675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A6D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54D516C-31F0-C7E6-D11E-7B844BFA10F6}"/>
              </a:ext>
            </a:extLst>
          </p:cNvPr>
          <p:cNvSpPr txBox="1"/>
          <p:nvPr/>
        </p:nvSpPr>
        <p:spPr>
          <a:xfrm>
            <a:off x="7138997" y="2047211"/>
            <a:ext cx="33227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Une revue conceptuelle (Paré et al., 2023).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Chercher à affiner des concepts ambigus ou à clarifier des conceptions trop utilisées ou vagues (Paré et al., 2023).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Une analyse thématique Paillé &amp; Mucchielli, 2016)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46E18F-5A96-6772-EF1B-91A4720770EC}"/>
              </a:ext>
            </a:extLst>
          </p:cNvPr>
          <p:cNvSpPr txBox="1">
            <a:spLocks/>
          </p:cNvSpPr>
          <p:nvPr/>
        </p:nvSpPr>
        <p:spPr>
          <a:xfrm>
            <a:off x="6606881" y="242690"/>
            <a:ext cx="4386942" cy="6184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Revue académique</a:t>
            </a:r>
          </a:p>
        </p:txBody>
      </p:sp>
      <p:pic>
        <p:nvPicPr>
          <p:cNvPr id="3" name="Espace réservé du contenu 6">
            <a:extLst>
              <a:ext uri="{FF2B5EF4-FFF2-40B4-BE49-F238E27FC236}">
                <a16:creationId xmlns:a16="http://schemas.microsoft.com/office/drawing/2014/main" id="{4470E432-0CF5-5922-6F28-3075B55940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28" y="1076472"/>
            <a:ext cx="5805752" cy="4725613"/>
          </a:xfrm>
          <a:prstGeom prst="rect">
            <a:avLst/>
          </a:prstGeom>
        </p:spPr>
      </p:pic>
      <p:pic>
        <p:nvPicPr>
          <p:cNvPr id="4" name="Espace réservé du contenu 7" descr="Une image contenant texte, capture d’écran, reçu, Police&#10;&#10;Description générée automatiquement">
            <a:extLst>
              <a:ext uri="{FF2B5EF4-FFF2-40B4-BE49-F238E27FC236}">
                <a16:creationId xmlns:a16="http://schemas.microsoft.com/office/drawing/2014/main" id="{5F016E3A-BB34-EA55-0836-AFFD5D79B3F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2301461" y="871809"/>
            <a:ext cx="4624389" cy="5134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041308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C96CC3E-6C30-80E8-7C19-1A8AFB286755}"/>
              </a:ext>
            </a:extLst>
          </p:cNvPr>
          <p:cNvSpPr/>
          <p:nvPr/>
        </p:nvSpPr>
        <p:spPr>
          <a:xfrm>
            <a:off x="-420449" y="0"/>
            <a:ext cx="13416602" cy="6858000"/>
          </a:xfrm>
          <a:custGeom>
            <a:avLst/>
            <a:gdLst>
              <a:gd name="connsiteX0" fmla="*/ 9013166 w 9280584"/>
              <a:gd name="connsiteY0" fmla="*/ 822936 h 6858000"/>
              <a:gd name="connsiteX1" fmla="*/ 9280584 w 9280584"/>
              <a:gd name="connsiteY1" fmla="*/ 1172306 h 6858000"/>
              <a:gd name="connsiteX2" fmla="*/ 9013166 w 9280584"/>
              <a:gd name="connsiteY2" fmla="*/ 1521675 h 6858000"/>
              <a:gd name="connsiteX3" fmla="*/ 0 w 9280584"/>
              <a:gd name="connsiteY3" fmla="*/ 0 h 6858000"/>
              <a:gd name="connsiteX4" fmla="*/ 9013164 w 9280584"/>
              <a:gd name="connsiteY4" fmla="*/ 0 h 6858000"/>
              <a:gd name="connsiteX5" fmla="*/ 9013164 w 9280584"/>
              <a:gd name="connsiteY5" fmla="*/ 6858000 h 6858000"/>
              <a:gd name="connsiteX6" fmla="*/ 0 w 928058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80584" h="6858000">
                <a:moveTo>
                  <a:pt x="9013166" y="822936"/>
                </a:moveTo>
                <a:lnTo>
                  <a:pt x="9280584" y="1172306"/>
                </a:lnTo>
                <a:lnTo>
                  <a:pt x="9013166" y="1521675"/>
                </a:lnTo>
                <a:close/>
                <a:moveTo>
                  <a:pt x="0" y="0"/>
                </a:moveTo>
                <a:lnTo>
                  <a:pt x="9013164" y="0"/>
                </a:lnTo>
                <a:lnTo>
                  <a:pt x="90131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9AB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D9028F54-C55C-3F0A-EC18-9B0D4B7F6069}"/>
              </a:ext>
            </a:extLst>
          </p:cNvPr>
          <p:cNvSpPr txBox="1">
            <a:spLocks/>
          </p:cNvSpPr>
          <p:nvPr/>
        </p:nvSpPr>
        <p:spPr>
          <a:xfrm>
            <a:off x="1646287" y="289824"/>
            <a:ext cx="4386942" cy="618444"/>
          </a:xfrm>
          <a:prstGeom prst="rect">
            <a:avLst/>
          </a:prstGeom>
        </p:spPr>
        <p:txBody>
          <a:bodyPr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Revue professionnelle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50E3CA-E4E3-1745-C7D2-5F8351551A08}"/>
              </a:ext>
            </a:extLst>
          </p:cNvPr>
          <p:cNvSpPr txBox="1"/>
          <p:nvPr/>
        </p:nvSpPr>
        <p:spPr>
          <a:xfrm>
            <a:off x="2178403" y="1786568"/>
            <a:ext cx="332270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 examen de la portée (Paré et al., 2015). 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Recensement d’un échantillon d’instances et de documents de l’écosystème cyber.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Recensement des termes utilisés et de leurs définitions associées.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3DB6BEC4-E8E9-9CAC-6940-BA58CDA7FD8A}"/>
              </a:ext>
            </a:extLst>
          </p:cNvPr>
          <p:cNvSpPr/>
          <p:nvPr/>
        </p:nvSpPr>
        <p:spPr>
          <a:xfrm>
            <a:off x="-11439642" y="-10229"/>
            <a:ext cx="12459418" cy="6858000"/>
          </a:xfrm>
          <a:custGeom>
            <a:avLst/>
            <a:gdLst>
              <a:gd name="connsiteX0" fmla="*/ 0 w 12459418"/>
              <a:gd name="connsiteY0" fmla="*/ 0 h 6858000"/>
              <a:gd name="connsiteX1" fmla="*/ 12192000 w 12459418"/>
              <a:gd name="connsiteY1" fmla="*/ 0 h 6858000"/>
              <a:gd name="connsiteX2" fmla="*/ 12192000 w 12459418"/>
              <a:gd name="connsiteY2" fmla="*/ 822936 h 6858000"/>
              <a:gd name="connsiteX3" fmla="*/ 12459418 w 12459418"/>
              <a:gd name="connsiteY3" fmla="*/ 1172306 h 6858000"/>
              <a:gd name="connsiteX4" fmla="*/ 12192000 w 12459418"/>
              <a:gd name="connsiteY4" fmla="*/ 1521675 h 6858000"/>
              <a:gd name="connsiteX5" fmla="*/ 12192000 w 12459418"/>
              <a:gd name="connsiteY5" fmla="*/ 6858000 h 6858000"/>
              <a:gd name="connsiteX6" fmla="*/ 0 w 1245941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9418" h="6858000">
                <a:moveTo>
                  <a:pt x="0" y="0"/>
                </a:moveTo>
                <a:lnTo>
                  <a:pt x="12192000" y="0"/>
                </a:lnTo>
                <a:lnTo>
                  <a:pt x="12192000" y="822936"/>
                </a:lnTo>
                <a:lnTo>
                  <a:pt x="12459418" y="1172306"/>
                </a:lnTo>
                <a:lnTo>
                  <a:pt x="12192000" y="1521675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A6D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54D516C-31F0-C7E6-D11E-7B844BFA10F6}"/>
              </a:ext>
            </a:extLst>
          </p:cNvPr>
          <p:cNvSpPr txBox="1"/>
          <p:nvPr/>
        </p:nvSpPr>
        <p:spPr>
          <a:xfrm>
            <a:off x="-3743158" y="2036982"/>
            <a:ext cx="3322709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Une revue conceptuelle (Paré et al., 2023).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Chercher à affiner des concepts ambigus ou à clarifier des conceptions trop utilisées ou vagues (Paré et al., 2023).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Une analyse thématique Paillé &amp; Mucchielli, 2016) 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46E18F-5A96-6772-EF1B-91A4720770EC}"/>
              </a:ext>
            </a:extLst>
          </p:cNvPr>
          <p:cNvSpPr txBox="1">
            <a:spLocks/>
          </p:cNvSpPr>
          <p:nvPr/>
        </p:nvSpPr>
        <p:spPr>
          <a:xfrm>
            <a:off x="-4275274" y="232461"/>
            <a:ext cx="4386942" cy="6184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Revue académique</a:t>
            </a:r>
          </a:p>
        </p:txBody>
      </p:sp>
      <p:pic>
        <p:nvPicPr>
          <p:cNvPr id="4" name="Espace réservé du contenu 7" descr="Une image contenant texte, capture d’écran, reçu, Police&#10;&#10;Description générée automatiquement">
            <a:extLst>
              <a:ext uri="{FF2B5EF4-FFF2-40B4-BE49-F238E27FC236}">
                <a16:creationId xmlns:a16="http://schemas.microsoft.com/office/drawing/2014/main" id="{98FD5250-4041-1C13-3B7C-A9D1C070DBB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6659739" y="861531"/>
            <a:ext cx="4624389" cy="5134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Espace réservé du contenu 6">
            <a:extLst>
              <a:ext uri="{FF2B5EF4-FFF2-40B4-BE49-F238E27FC236}">
                <a16:creationId xmlns:a16="http://schemas.microsoft.com/office/drawing/2014/main" id="{4470E432-0CF5-5922-6F28-3075B55940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703027" y="1066243"/>
            <a:ext cx="5805752" cy="47256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7AE8208-3EDC-2C7E-3518-1E8A7BC06024}"/>
              </a:ext>
            </a:extLst>
          </p:cNvPr>
          <p:cNvSpPr/>
          <p:nvPr/>
        </p:nvSpPr>
        <p:spPr>
          <a:xfrm>
            <a:off x="6659739" y="4817097"/>
            <a:ext cx="2908467" cy="1032122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B7666B9-2FFB-EFE7-D2EF-5CE969E29178}"/>
              </a:ext>
            </a:extLst>
          </p:cNvPr>
          <p:cNvSpPr/>
          <p:nvPr/>
        </p:nvSpPr>
        <p:spPr>
          <a:xfrm>
            <a:off x="-10788979" y="4540381"/>
            <a:ext cx="5804784" cy="130883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1781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76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Résultats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660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80884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76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Résultats de la revue académique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660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5117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05" y="510933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Le risque pour la sécurité de l’information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2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 = 84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0A6FF9C-ED5B-C896-FE02-162511E70973}"/>
              </a:ext>
            </a:extLst>
          </p:cNvPr>
          <p:cNvSpPr/>
          <p:nvPr/>
        </p:nvSpPr>
        <p:spPr>
          <a:xfrm>
            <a:off x="356133" y="2213811"/>
            <a:ext cx="1278235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Catégories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95AB6A-29CC-2F25-7749-760031E82F99}"/>
              </a:ext>
            </a:extLst>
          </p:cNvPr>
          <p:cNvSpPr/>
          <p:nvPr/>
        </p:nvSpPr>
        <p:spPr>
          <a:xfrm>
            <a:off x="1771048" y="2213811"/>
            <a:ext cx="3176337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Descriptions et sous-catégories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B858E87-3EC5-D090-EE65-066DF3DA896B}"/>
              </a:ext>
            </a:extLst>
          </p:cNvPr>
          <p:cNvSpPr/>
          <p:nvPr/>
        </p:nvSpPr>
        <p:spPr>
          <a:xfrm>
            <a:off x="5052121" y="2213811"/>
            <a:ext cx="965593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Nombre d’article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3E3997A-36A7-C1A9-2F23-127F47ED4B40}"/>
              </a:ext>
            </a:extLst>
          </p:cNvPr>
          <p:cNvSpPr/>
          <p:nvPr/>
        </p:nvSpPr>
        <p:spPr>
          <a:xfrm>
            <a:off x="356133" y="2969360"/>
            <a:ext cx="1278235" cy="78984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Evaluation des risques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2F288F6-A1E1-F6EE-0F64-667044DE3BF6}"/>
              </a:ext>
            </a:extLst>
          </p:cNvPr>
          <p:cNvSpPr/>
          <p:nvPr/>
        </p:nvSpPr>
        <p:spPr>
          <a:xfrm>
            <a:off x="5052121" y="2958960"/>
            <a:ext cx="965593" cy="8002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51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74277247-8CB9-9B2E-4D53-8BEFA5899614}"/>
              </a:ext>
            </a:extLst>
          </p:cNvPr>
          <p:cNvSpPr/>
          <p:nvPr/>
        </p:nvSpPr>
        <p:spPr>
          <a:xfrm>
            <a:off x="1771048" y="2969360"/>
            <a:ext cx="3176337" cy="78984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Méthodes d’évaluation quantitatives et/ou qualitatives des risques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71B643A-C7A3-CC7E-34B7-5D538398DE57}"/>
              </a:ext>
            </a:extLst>
          </p:cNvPr>
          <p:cNvSpPr/>
          <p:nvPr/>
        </p:nvSpPr>
        <p:spPr>
          <a:xfrm>
            <a:off x="353405" y="3828777"/>
            <a:ext cx="1278235" cy="78984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Gestion des risques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C34D3B95-051E-A39E-9D3A-B4BFDFA9E131}"/>
              </a:ext>
            </a:extLst>
          </p:cNvPr>
          <p:cNvSpPr/>
          <p:nvPr/>
        </p:nvSpPr>
        <p:spPr>
          <a:xfrm>
            <a:off x="5052121" y="3815072"/>
            <a:ext cx="965593" cy="8002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27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88129BB-754E-2F57-3B66-3E8C61811DA5}"/>
              </a:ext>
            </a:extLst>
          </p:cNvPr>
          <p:cNvSpPr/>
          <p:nvPr/>
        </p:nvSpPr>
        <p:spPr>
          <a:xfrm>
            <a:off x="1771048" y="3828778"/>
            <a:ext cx="3176337" cy="78984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Management, bonnes pratiques, contrôles de sécurité, mitigations, aide à la décision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3687FA4-934F-58E4-D611-DC1D9AD2163A}"/>
              </a:ext>
            </a:extLst>
          </p:cNvPr>
          <p:cNvSpPr/>
          <p:nvPr/>
        </p:nvSpPr>
        <p:spPr>
          <a:xfrm>
            <a:off x="353405" y="4678586"/>
            <a:ext cx="1278235" cy="9870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Système cyber-physique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DED9D9E-2088-1977-8D84-89799C87B547}"/>
              </a:ext>
            </a:extLst>
          </p:cNvPr>
          <p:cNvSpPr/>
          <p:nvPr/>
        </p:nvSpPr>
        <p:spPr>
          <a:xfrm>
            <a:off x="5052121" y="4678670"/>
            <a:ext cx="965593" cy="9848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21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C1DABD1-35A5-2DC2-C189-89F99D6D295F}"/>
              </a:ext>
            </a:extLst>
          </p:cNvPr>
          <p:cNvSpPr/>
          <p:nvPr/>
        </p:nvSpPr>
        <p:spPr>
          <a:xfrm>
            <a:off x="1771048" y="4680804"/>
            <a:ext cx="3176337" cy="984874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Smart city, secteur de la santé, pipeline, objets connectés, secteur de l’énergie, usines de production chimique</a:t>
            </a:r>
          </a:p>
        </p:txBody>
      </p:sp>
      <p:pic>
        <p:nvPicPr>
          <p:cNvPr id="25" name="Espace réservé du contenu 10">
            <a:extLst>
              <a:ext uri="{FF2B5EF4-FFF2-40B4-BE49-F238E27FC236}">
                <a16:creationId xmlns:a16="http://schemas.microsoft.com/office/drawing/2014/main" id="{7FF5667C-1865-8CE4-7D7D-A646DC062B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7606" y="2475769"/>
            <a:ext cx="5407159" cy="32413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Titre 1">
            <a:extLst>
              <a:ext uri="{FF2B5EF4-FFF2-40B4-BE49-F238E27FC236}">
                <a16:creationId xmlns:a16="http://schemas.microsoft.com/office/drawing/2014/main" id="{8BBD1A55-C4B3-52F6-19DC-D6E62076D05D}"/>
              </a:ext>
            </a:extLst>
          </p:cNvPr>
          <p:cNvSpPr txBox="1">
            <a:spLocks/>
          </p:cNvSpPr>
          <p:nvPr/>
        </p:nvSpPr>
        <p:spPr>
          <a:xfrm>
            <a:off x="6307606" y="136237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cap="sm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Evolution chronologique </a:t>
            </a:r>
            <a:r>
              <a:rPr lang="fr-FR" sz="1800" b="0" dirty="0"/>
              <a:t>[1997 ; 2023]</a:t>
            </a:r>
            <a:r>
              <a:rPr lang="fr-FR" sz="1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124591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05" y="324441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Le risque de cyber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2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 = 193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0A6FF9C-ED5B-C896-FE02-162511E70973}"/>
              </a:ext>
            </a:extLst>
          </p:cNvPr>
          <p:cNvSpPr/>
          <p:nvPr/>
        </p:nvSpPr>
        <p:spPr>
          <a:xfrm>
            <a:off x="356134" y="1561878"/>
            <a:ext cx="1278235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Catégories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95AB6A-29CC-2F25-7749-760031E82F99}"/>
              </a:ext>
            </a:extLst>
          </p:cNvPr>
          <p:cNvSpPr/>
          <p:nvPr/>
        </p:nvSpPr>
        <p:spPr>
          <a:xfrm>
            <a:off x="1771049" y="1561878"/>
            <a:ext cx="3176337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Descriptions et sous-catégories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B858E87-3EC5-D090-EE65-066DF3DA896B}"/>
              </a:ext>
            </a:extLst>
          </p:cNvPr>
          <p:cNvSpPr/>
          <p:nvPr/>
        </p:nvSpPr>
        <p:spPr>
          <a:xfrm>
            <a:off x="5052122" y="1561878"/>
            <a:ext cx="965593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Nombre d’article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3E3997A-36A7-C1A9-2F23-127F47ED4B40}"/>
              </a:ext>
            </a:extLst>
          </p:cNvPr>
          <p:cNvSpPr/>
          <p:nvPr/>
        </p:nvSpPr>
        <p:spPr>
          <a:xfrm>
            <a:off x="356134" y="2317427"/>
            <a:ext cx="1278235" cy="78984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Gestion des risques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2F288F6-A1E1-F6EE-0F64-667044DE3BF6}"/>
              </a:ext>
            </a:extLst>
          </p:cNvPr>
          <p:cNvSpPr/>
          <p:nvPr/>
        </p:nvSpPr>
        <p:spPr>
          <a:xfrm>
            <a:off x="5052122" y="2307027"/>
            <a:ext cx="965593" cy="8002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83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74277247-8CB9-9B2E-4D53-8BEFA5899614}"/>
              </a:ext>
            </a:extLst>
          </p:cNvPr>
          <p:cNvSpPr/>
          <p:nvPr/>
        </p:nvSpPr>
        <p:spPr>
          <a:xfrm>
            <a:off x="1771049" y="2317427"/>
            <a:ext cx="3176337" cy="78984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Management, bonnes pratiques, contrôles de sécurité, mitigations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71B643A-C7A3-CC7E-34B7-5D538398DE57}"/>
              </a:ext>
            </a:extLst>
          </p:cNvPr>
          <p:cNvSpPr/>
          <p:nvPr/>
        </p:nvSpPr>
        <p:spPr>
          <a:xfrm>
            <a:off x="353406" y="3176844"/>
            <a:ext cx="1278235" cy="78984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Evaluation des risques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C34D3B95-051E-A39E-9D3A-B4BFDFA9E131}"/>
              </a:ext>
            </a:extLst>
          </p:cNvPr>
          <p:cNvSpPr/>
          <p:nvPr/>
        </p:nvSpPr>
        <p:spPr>
          <a:xfrm>
            <a:off x="5052122" y="3163139"/>
            <a:ext cx="965593" cy="8002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74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88129BB-754E-2F57-3B66-3E8C61811DA5}"/>
              </a:ext>
            </a:extLst>
          </p:cNvPr>
          <p:cNvSpPr/>
          <p:nvPr/>
        </p:nvSpPr>
        <p:spPr>
          <a:xfrm>
            <a:off x="1771049" y="3176845"/>
            <a:ext cx="3176337" cy="78984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Méthodes d’évaluation quantitatives et/ou qualitatives des risques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3687FA4-934F-58E4-D611-DC1D9AD2163A}"/>
              </a:ext>
            </a:extLst>
          </p:cNvPr>
          <p:cNvSpPr/>
          <p:nvPr/>
        </p:nvSpPr>
        <p:spPr>
          <a:xfrm>
            <a:off x="368962" y="5369258"/>
            <a:ext cx="1278235" cy="9870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Caractéristiques du risque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DED9D9E-2088-1977-8D84-89799C87B547}"/>
              </a:ext>
            </a:extLst>
          </p:cNvPr>
          <p:cNvSpPr/>
          <p:nvPr/>
        </p:nvSpPr>
        <p:spPr>
          <a:xfrm>
            <a:off x="5052121" y="5365057"/>
            <a:ext cx="965593" cy="984874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52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C1DABD1-35A5-2DC2-C189-89F99D6D295F}"/>
              </a:ext>
            </a:extLst>
          </p:cNvPr>
          <p:cNvSpPr/>
          <p:nvPr/>
        </p:nvSpPr>
        <p:spPr>
          <a:xfrm>
            <a:off x="1771049" y="5365057"/>
            <a:ext cx="3176337" cy="984874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Dynamique, sociotechnique, systémique, multi-dimensionnel, incertitude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3888700C-4250-2F3C-4A59-9551CF263E32}"/>
              </a:ext>
            </a:extLst>
          </p:cNvPr>
          <p:cNvSpPr/>
          <p:nvPr/>
        </p:nvSpPr>
        <p:spPr>
          <a:xfrm>
            <a:off x="5052121" y="4039664"/>
            <a:ext cx="965593" cy="1262398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72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40C19C42-BF78-5148-FEAF-5487C9BE160A}"/>
              </a:ext>
            </a:extLst>
          </p:cNvPr>
          <p:cNvSpPr/>
          <p:nvPr/>
        </p:nvSpPr>
        <p:spPr>
          <a:xfrm>
            <a:off x="1771049" y="4036263"/>
            <a:ext cx="3176337" cy="1262399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Infrastructures critiques, secteur de l’énergie, eau, pipeline, objets connectés, secteur maritime, secteur de la santé, secteur du transport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169FA004-C846-3504-B18B-8B887E447E1D}"/>
              </a:ext>
            </a:extLst>
          </p:cNvPr>
          <p:cNvSpPr/>
          <p:nvPr/>
        </p:nvSpPr>
        <p:spPr>
          <a:xfrm>
            <a:off x="353405" y="4055492"/>
            <a:ext cx="1278235" cy="124751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Systèmes cyber-physique</a:t>
            </a:r>
          </a:p>
        </p:txBody>
      </p:sp>
      <p:pic>
        <p:nvPicPr>
          <p:cNvPr id="22" name="Espace réservé du contenu 12">
            <a:extLst>
              <a:ext uri="{FF2B5EF4-FFF2-40B4-BE49-F238E27FC236}">
                <a16:creationId xmlns:a16="http://schemas.microsoft.com/office/drawing/2014/main" id="{816F84F9-AB22-0B4B-C62B-F508B58F3C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9791" y="2332625"/>
            <a:ext cx="5440875" cy="32615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3" name="Titre 1">
            <a:extLst>
              <a:ext uri="{FF2B5EF4-FFF2-40B4-BE49-F238E27FC236}">
                <a16:creationId xmlns:a16="http://schemas.microsoft.com/office/drawing/2014/main" id="{3109A21A-07C9-FA83-B630-B3F253F21BB4}"/>
              </a:ext>
            </a:extLst>
          </p:cNvPr>
          <p:cNvSpPr txBox="1">
            <a:spLocks/>
          </p:cNvSpPr>
          <p:nvPr/>
        </p:nvSpPr>
        <p:spPr>
          <a:xfrm>
            <a:off x="6289791" y="13157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cap="sm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Evolution chronologique </a:t>
            </a:r>
            <a:r>
              <a:rPr lang="fr-FR" sz="1800" b="0" dirty="0"/>
              <a:t>[2002 ; 2024]</a:t>
            </a:r>
            <a:r>
              <a:rPr lang="fr-FR" sz="1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7387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05" y="324441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Le risque de cybersécurité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2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 = 151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0A6FF9C-ED5B-C896-FE02-162511E70973}"/>
              </a:ext>
            </a:extLst>
          </p:cNvPr>
          <p:cNvSpPr/>
          <p:nvPr/>
        </p:nvSpPr>
        <p:spPr>
          <a:xfrm>
            <a:off x="356134" y="1561878"/>
            <a:ext cx="1278235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Catégories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95AB6A-29CC-2F25-7749-760031E82F99}"/>
              </a:ext>
            </a:extLst>
          </p:cNvPr>
          <p:cNvSpPr/>
          <p:nvPr/>
        </p:nvSpPr>
        <p:spPr>
          <a:xfrm>
            <a:off x="1771049" y="1561878"/>
            <a:ext cx="3176337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Descriptions et sous-catégories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B858E87-3EC5-D090-EE65-066DF3DA896B}"/>
              </a:ext>
            </a:extLst>
          </p:cNvPr>
          <p:cNvSpPr/>
          <p:nvPr/>
        </p:nvSpPr>
        <p:spPr>
          <a:xfrm>
            <a:off x="5052122" y="1561878"/>
            <a:ext cx="965593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Nombre d’article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3E3997A-36A7-C1A9-2F23-127F47ED4B40}"/>
              </a:ext>
            </a:extLst>
          </p:cNvPr>
          <p:cNvSpPr/>
          <p:nvPr/>
        </p:nvSpPr>
        <p:spPr>
          <a:xfrm>
            <a:off x="356134" y="2317427"/>
            <a:ext cx="1278235" cy="78984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Gestion des risques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2F288F6-A1E1-F6EE-0F64-667044DE3BF6}"/>
              </a:ext>
            </a:extLst>
          </p:cNvPr>
          <p:cNvSpPr/>
          <p:nvPr/>
        </p:nvSpPr>
        <p:spPr>
          <a:xfrm>
            <a:off x="5052122" y="2307027"/>
            <a:ext cx="965593" cy="8002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64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74277247-8CB9-9B2E-4D53-8BEFA5899614}"/>
              </a:ext>
            </a:extLst>
          </p:cNvPr>
          <p:cNvSpPr/>
          <p:nvPr/>
        </p:nvSpPr>
        <p:spPr>
          <a:xfrm>
            <a:off x="1771049" y="2317427"/>
            <a:ext cx="3176337" cy="78984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Management, bonnes pratique, contrôles de sécurité, mitigations aide à la décision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71B643A-C7A3-CC7E-34B7-5D538398DE57}"/>
              </a:ext>
            </a:extLst>
          </p:cNvPr>
          <p:cNvSpPr/>
          <p:nvPr/>
        </p:nvSpPr>
        <p:spPr>
          <a:xfrm>
            <a:off x="353406" y="3176844"/>
            <a:ext cx="1278235" cy="78984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Evaluation des risques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C34D3B95-051E-A39E-9D3A-B4BFDFA9E131}"/>
              </a:ext>
            </a:extLst>
          </p:cNvPr>
          <p:cNvSpPr/>
          <p:nvPr/>
        </p:nvSpPr>
        <p:spPr>
          <a:xfrm>
            <a:off x="5052122" y="3163139"/>
            <a:ext cx="965593" cy="800246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57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88129BB-754E-2F57-3B66-3E8C61811DA5}"/>
              </a:ext>
            </a:extLst>
          </p:cNvPr>
          <p:cNvSpPr/>
          <p:nvPr/>
        </p:nvSpPr>
        <p:spPr>
          <a:xfrm>
            <a:off x="1771049" y="3176845"/>
            <a:ext cx="3176337" cy="78984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Méthodes d’évaluation quantitative et/ou qualitatives des risques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3687FA4-934F-58E4-D611-DC1D9AD2163A}"/>
              </a:ext>
            </a:extLst>
          </p:cNvPr>
          <p:cNvSpPr/>
          <p:nvPr/>
        </p:nvSpPr>
        <p:spPr>
          <a:xfrm>
            <a:off x="353406" y="4026652"/>
            <a:ext cx="1278235" cy="183291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Systèmes cyber-physique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DED9D9E-2088-1977-8D84-89799C87B547}"/>
              </a:ext>
            </a:extLst>
          </p:cNvPr>
          <p:cNvSpPr/>
          <p:nvPr/>
        </p:nvSpPr>
        <p:spPr>
          <a:xfrm>
            <a:off x="5052122" y="4026737"/>
            <a:ext cx="965593" cy="1832828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49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C1DABD1-35A5-2DC2-C189-89F99D6D295F}"/>
              </a:ext>
            </a:extLst>
          </p:cNvPr>
          <p:cNvSpPr/>
          <p:nvPr/>
        </p:nvSpPr>
        <p:spPr>
          <a:xfrm>
            <a:off x="1771049" y="4028871"/>
            <a:ext cx="3176337" cy="1832914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Infrastructures critiques, secteur de l’énergie, eau, pipeline, secteur de la santé, secteur du maritime, objets connectés, secteur du transport, secteur de l’aviation, smartphones, système de contrôle industriel, smart city</a:t>
            </a:r>
          </a:p>
        </p:txBody>
      </p:sp>
      <p:sp>
        <p:nvSpPr>
          <p:cNvPr id="23" name="Titre 1">
            <a:extLst>
              <a:ext uri="{FF2B5EF4-FFF2-40B4-BE49-F238E27FC236}">
                <a16:creationId xmlns:a16="http://schemas.microsoft.com/office/drawing/2014/main" id="{3109A21A-07C9-FA83-B630-B3F253F21BB4}"/>
              </a:ext>
            </a:extLst>
          </p:cNvPr>
          <p:cNvSpPr txBox="1">
            <a:spLocks/>
          </p:cNvSpPr>
          <p:nvPr/>
        </p:nvSpPr>
        <p:spPr>
          <a:xfrm>
            <a:off x="6174287" y="118551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cap="small" baseline="0">
                <a:solidFill>
                  <a:schemeClr val="tx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1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Evolution chronologique </a:t>
            </a:r>
            <a:r>
              <a:rPr lang="fr-FR" sz="1800" b="0" dirty="0"/>
              <a:t>[2002 ; 2024]</a:t>
            </a:r>
            <a:r>
              <a:rPr lang="fr-FR" sz="1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 </a:t>
            </a:r>
          </a:p>
        </p:txBody>
      </p:sp>
      <p:pic>
        <p:nvPicPr>
          <p:cNvPr id="8" name="Espace réservé du contenu 11">
            <a:extLst>
              <a:ext uri="{FF2B5EF4-FFF2-40B4-BE49-F238E27FC236}">
                <a16:creationId xmlns:a16="http://schemas.microsoft.com/office/drawing/2014/main" id="{527A6FBD-4B6D-2363-2425-D703B51790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895" y="2236678"/>
            <a:ext cx="5591971" cy="33520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46186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76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Résultats de la revue professionnelle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660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5242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0A6FF9C-ED5B-C896-FE02-162511E70973}"/>
              </a:ext>
            </a:extLst>
          </p:cNvPr>
          <p:cNvSpPr/>
          <p:nvPr/>
        </p:nvSpPr>
        <p:spPr>
          <a:xfrm>
            <a:off x="7287307" y="1449646"/>
            <a:ext cx="1278235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Nombre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42780BB4-328E-B0FA-1E16-FA295A3026F2}"/>
              </a:ext>
            </a:extLst>
          </p:cNvPr>
          <p:cNvSpPr/>
          <p:nvPr/>
        </p:nvSpPr>
        <p:spPr>
          <a:xfrm>
            <a:off x="1798983" y="3803312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Méthodes d’analyse du risque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ED065F4-F541-9281-98D3-2ABEAA716B93}"/>
              </a:ext>
            </a:extLst>
          </p:cNvPr>
          <p:cNvSpPr/>
          <p:nvPr/>
        </p:nvSpPr>
        <p:spPr>
          <a:xfrm>
            <a:off x="1798983" y="4302780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Organisations, groupements d’organisations et coopérations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E91A2B0-538F-5AFC-4E27-01BA5C919849}"/>
              </a:ext>
            </a:extLst>
          </p:cNvPr>
          <p:cNvSpPr/>
          <p:nvPr/>
        </p:nvSpPr>
        <p:spPr>
          <a:xfrm>
            <a:off x="1798983" y="3303844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Associations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C2564DF1-3F50-D51F-6E81-90BC23AF6622}"/>
              </a:ext>
            </a:extLst>
          </p:cNvPr>
          <p:cNvSpPr/>
          <p:nvPr/>
        </p:nvSpPr>
        <p:spPr>
          <a:xfrm>
            <a:off x="1798983" y="2797836"/>
            <a:ext cx="5351650" cy="45843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Groupements étatiques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63B85F6A-974C-9211-CC95-86B510671F55}"/>
              </a:ext>
            </a:extLst>
          </p:cNvPr>
          <p:cNvSpPr/>
          <p:nvPr/>
        </p:nvSpPr>
        <p:spPr>
          <a:xfrm>
            <a:off x="1798983" y="2266650"/>
            <a:ext cx="5351650" cy="48146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Instances gouvernementales et régaliennes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9095F174-FFD3-A0B5-D97E-F316AB73CD78}"/>
              </a:ext>
            </a:extLst>
          </p:cNvPr>
          <p:cNvSpPr/>
          <p:nvPr/>
        </p:nvSpPr>
        <p:spPr>
          <a:xfrm>
            <a:off x="1798983" y="4800641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Frameworks</a:t>
            </a:r>
            <a:endParaRPr lang="fr-FR" sz="1600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1CDC9FEB-0DCE-A3B8-81B8-4076C72D1151}"/>
              </a:ext>
            </a:extLst>
          </p:cNvPr>
          <p:cNvSpPr/>
          <p:nvPr/>
        </p:nvSpPr>
        <p:spPr>
          <a:xfrm>
            <a:off x="1798983" y="1439604"/>
            <a:ext cx="5351650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Catégorie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F689FBBC-2B7D-BC41-5F86-F79E0BF03919}"/>
              </a:ext>
            </a:extLst>
          </p:cNvPr>
          <p:cNvSpPr/>
          <p:nvPr/>
        </p:nvSpPr>
        <p:spPr>
          <a:xfrm>
            <a:off x="1798983" y="5307210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Normes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D1B5397A-FF3B-2C1E-7873-2D946762E260}"/>
              </a:ext>
            </a:extLst>
          </p:cNvPr>
          <p:cNvSpPr/>
          <p:nvPr/>
        </p:nvSpPr>
        <p:spPr>
          <a:xfrm>
            <a:off x="1798983" y="5794869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Autorités indépendantes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6CDD8338-6A39-F1DB-8972-2D88CA0C9FC8}"/>
              </a:ext>
            </a:extLst>
          </p:cNvPr>
          <p:cNvSpPr/>
          <p:nvPr/>
        </p:nvSpPr>
        <p:spPr>
          <a:xfrm>
            <a:off x="7287307" y="2266650"/>
            <a:ext cx="1259793" cy="48146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40</a:t>
            </a:r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F4B7BE89-31A1-E121-FE52-4136EA36DF6B}"/>
              </a:ext>
            </a:extLst>
          </p:cNvPr>
          <p:cNvSpPr/>
          <p:nvPr/>
        </p:nvSpPr>
        <p:spPr>
          <a:xfrm>
            <a:off x="7287302" y="5807236"/>
            <a:ext cx="1259793" cy="440637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</a:t>
            </a: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2D92506E-D31E-9465-24B4-229056239ACA}"/>
              </a:ext>
            </a:extLst>
          </p:cNvPr>
          <p:cNvSpPr/>
          <p:nvPr/>
        </p:nvSpPr>
        <p:spPr>
          <a:xfrm>
            <a:off x="7287303" y="5306646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7</a:t>
            </a:r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927509CF-BB85-DA59-0ECE-C2DCD9B76F88}"/>
              </a:ext>
            </a:extLst>
          </p:cNvPr>
          <p:cNvSpPr/>
          <p:nvPr/>
        </p:nvSpPr>
        <p:spPr>
          <a:xfrm>
            <a:off x="7296527" y="4824918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10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7A4A7B53-5277-0215-3C9F-F3C90380E42F}"/>
              </a:ext>
            </a:extLst>
          </p:cNvPr>
          <p:cNvSpPr/>
          <p:nvPr/>
        </p:nvSpPr>
        <p:spPr>
          <a:xfrm>
            <a:off x="7296527" y="4312753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12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4891BE97-55BD-6FD0-1281-889BE9D3A256}"/>
              </a:ext>
            </a:extLst>
          </p:cNvPr>
          <p:cNvSpPr/>
          <p:nvPr/>
        </p:nvSpPr>
        <p:spPr>
          <a:xfrm>
            <a:off x="7287301" y="3818147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12</a:t>
            </a:r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31FF8805-179F-99F0-4023-FBF9282F208E}"/>
              </a:ext>
            </a:extLst>
          </p:cNvPr>
          <p:cNvSpPr/>
          <p:nvPr/>
        </p:nvSpPr>
        <p:spPr>
          <a:xfrm>
            <a:off x="7296527" y="3321201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14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BFB95C99-6FA0-7034-F4CF-D689E89021EA}"/>
              </a:ext>
            </a:extLst>
          </p:cNvPr>
          <p:cNvSpPr/>
          <p:nvPr/>
        </p:nvSpPr>
        <p:spPr>
          <a:xfrm>
            <a:off x="7287300" y="2812428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14</a:t>
            </a:r>
          </a:p>
        </p:txBody>
      </p:sp>
      <p:sp>
        <p:nvSpPr>
          <p:cNvPr id="66" name="Forme libre : forme 65">
            <a:extLst>
              <a:ext uri="{FF2B5EF4-FFF2-40B4-BE49-F238E27FC236}">
                <a16:creationId xmlns:a16="http://schemas.microsoft.com/office/drawing/2014/main" id="{35F70AFE-6673-9A67-125B-6733176AE84F}"/>
              </a:ext>
            </a:extLst>
          </p:cNvPr>
          <p:cNvSpPr/>
          <p:nvPr/>
        </p:nvSpPr>
        <p:spPr>
          <a:xfrm>
            <a:off x="11114834" y="0"/>
            <a:ext cx="12846210" cy="6858000"/>
          </a:xfrm>
          <a:custGeom>
            <a:avLst/>
            <a:gdLst>
              <a:gd name="connsiteX0" fmla="*/ 365126 w 12846210"/>
              <a:gd name="connsiteY0" fmla="*/ 398463 h 6858000"/>
              <a:gd name="connsiteX1" fmla="*/ 365126 w 12846210"/>
              <a:gd name="connsiteY1" fmla="*/ 1185863 h 6858000"/>
              <a:gd name="connsiteX2" fmla="*/ 0 w 12846210"/>
              <a:gd name="connsiteY2" fmla="*/ 792163 h 6858000"/>
              <a:gd name="connsiteX3" fmla="*/ 386791 w 12846210"/>
              <a:gd name="connsiteY3" fmla="*/ 0 h 6858000"/>
              <a:gd name="connsiteX4" fmla="*/ 12578790 w 12846210"/>
              <a:gd name="connsiteY4" fmla="*/ 0 h 6858000"/>
              <a:gd name="connsiteX5" fmla="*/ 12578790 w 12846210"/>
              <a:gd name="connsiteY5" fmla="*/ 822936 h 6858000"/>
              <a:gd name="connsiteX6" fmla="*/ 12846210 w 12846210"/>
              <a:gd name="connsiteY6" fmla="*/ 1172306 h 6858000"/>
              <a:gd name="connsiteX7" fmla="*/ 12578790 w 12846210"/>
              <a:gd name="connsiteY7" fmla="*/ 1521675 h 6858000"/>
              <a:gd name="connsiteX8" fmla="*/ 12578790 w 12846210"/>
              <a:gd name="connsiteY8" fmla="*/ 6858000 h 6858000"/>
              <a:gd name="connsiteX9" fmla="*/ 386791 w 1284621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46210" h="6858000">
                <a:moveTo>
                  <a:pt x="365126" y="398463"/>
                </a:moveTo>
                <a:lnTo>
                  <a:pt x="365126" y="1185863"/>
                </a:lnTo>
                <a:lnTo>
                  <a:pt x="0" y="792163"/>
                </a:lnTo>
                <a:close/>
                <a:moveTo>
                  <a:pt x="386791" y="0"/>
                </a:moveTo>
                <a:lnTo>
                  <a:pt x="12578790" y="0"/>
                </a:lnTo>
                <a:lnTo>
                  <a:pt x="12578790" y="822936"/>
                </a:lnTo>
                <a:lnTo>
                  <a:pt x="12846210" y="1172306"/>
                </a:lnTo>
                <a:lnTo>
                  <a:pt x="12578790" y="1521675"/>
                </a:lnTo>
                <a:lnTo>
                  <a:pt x="12578790" y="6858000"/>
                </a:lnTo>
                <a:lnTo>
                  <a:pt x="386791" y="68580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67" name="Rectangle : coins arrondis 66">
            <a:extLst>
              <a:ext uri="{FF2B5EF4-FFF2-40B4-BE49-F238E27FC236}">
                <a16:creationId xmlns:a16="http://schemas.microsoft.com/office/drawing/2014/main" id="{74725934-D7E8-AD64-288D-19E6B3585AA2}"/>
              </a:ext>
            </a:extLst>
          </p:cNvPr>
          <p:cNvSpPr/>
          <p:nvPr/>
        </p:nvSpPr>
        <p:spPr>
          <a:xfrm>
            <a:off x="20023051" y="1939292"/>
            <a:ext cx="1278235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Nombre</a:t>
            </a:r>
          </a:p>
        </p:txBody>
      </p:sp>
      <p:sp>
        <p:nvSpPr>
          <p:cNvPr id="68" name="Rectangle : coins arrondis 67">
            <a:extLst>
              <a:ext uri="{FF2B5EF4-FFF2-40B4-BE49-F238E27FC236}">
                <a16:creationId xmlns:a16="http://schemas.microsoft.com/office/drawing/2014/main" id="{CB45B3DA-85BB-9D67-0864-BB43FC779C2E}"/>
              </a:ext>
            </a:extLst>
          </p:cNvPr>
          <p:cNvSpPr/>
          <p:nvPr/>
        </p:nvSpPr>
        <p:spPr>
          <a:xfrm>
            <a:off x="14534727" y="4292958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Asie</a:t>
            </a:r>
          </a:p>
        </p:txBody>
      </p:sp>
      <p:sp>
        <p:nvSpPr>
          <p:cNvPr id="69" name="Rectangle : coins arrondis 68">
            <a:extLst>
              <a:ext uri="{FF2B5EF4-FFF2-40B4-BE49-F238E27FC236}">
                <a16:creationId xmlns:a16="http://schemas.microsoft.com/office/drawing/2014/main" id="{1173DE22-8D9C-17B2-036E-0C4D6A25025F}"/>
              </a:ext>
            </a:extLst>
          </p:cNvPr>
          <p:cNvSpPr/>
          <p:nvPr/>
        </p:nvSpPr>
        <p:spPr>
          <a:xfrm>
            <a:off x="14534727" y="4792426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Australie et Nouvelle Zélande</a:t>
            </a:r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55D60C7E-719C-EA4F-3117-025CEA5E7B36}"/>
              </a:ext>
            </a:extLst>
          </p:cNvPr>
          <p:cNvSpPr/>
          <p:nvPr/>
        </p:nvSpPr>
        <p:spPr>
          <a:xfrm>
            <a:off x="14534727" y="3793490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Applicable à l’international</a:t>
            </a:r>
          </a:p>
        </p:txBody>
      </p:sp>
      <p:sp>
        <p:nvSpPr>
          <p:cNvPr id="71" name="Rectangle : coins arrondis 70">
            <a:extLst>
              <a:ext uri="{FF2B5EF4-FFF2-40B4-BE49-F238E27FC236}">
                <a16:creationId xmlns:a16="http://schemas.microsoft.com/office/drawing/2014/main" id="{65216809-0BB1-D1E9-B034-EE89D8595F95}"/>
              </a:ext>
            </a:extLst>
          </p:cNvPr>
          <p:cNvSpPr/>
          <p:nvPr/>
        </p:nvSpPr>
        <p:spPr>
          <a:xfrm>
            <a:off x="14534727" y="3287482"/>
            <a:ext cx="5351650" cy="45843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Amérique</a:t>
            </a:r>
          </a:p>
        </p:txBody>
      </p:sp>
      <p:sp>
        <p:nvSpPr>
          <p:cNvPr id="72" name="Rectangle : coins arrondis 71">
            <a:extLst>
              <a:ext uri="{FF2B5EF4-FFF2-40B4-BE49-F238E27FC236}">
                <a16:creationId xmlns:a16="http://schemas.microsoft.com/office/drawing/2014/main" id="{92E62A1B-8E4C-F2E4-98F0-54117B9CD357}"/>
              </a:ext>
            </a:extLst>
          </p:cNvPr>
          <p:cNvSpPr/>
          <p:nvPr/>
        </p:nvSpPr>
        <p:spPr>
          <a:xfrm>
            <a:off x="14534727" y="2756296"/>
            <a:ext cx="5351650" cy="48146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Europe</a:t>
            </a:r>
          </a:p>
        </p:txBody>
      </p:sp>
      <p:sp>
        <p:nvSpPr>
          <p:cNvPr id="73" name="Rectangle : coins arrondis 72">
            <a:extLst>
              <a:ext uri="{FF2B5EF4-FFF2-40B4-BE49-F238E27FC236}">
                <a16:creationId xmlns:a16="http://schemas.microsoft.com/office/drawing/2014/main" id="{D4563B72-D9B8-6F5A-E647-0D4AAAC72790}"/>
              </a:ext>
            </a:extLst>
          </p:cNvPr>
          <p:cNvSpPr/>
          <p:nvPr/>
        </p:nvSpPr>
        <p:spPr>
          <a:xfrm>
            <a:off x="14534727" y="1929250"/>
            <a:ext cx="5351650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Zones géographique</a:t>
            </a:r>
          </a:p>
        </p:txBody>
      </p:sp>
      <p:sp>
        <p:nvSpPr>
          <p:cNvPr id="74" name="Rectangle : coins arrondis 73">
            <a:extLst>
              <a:ext uri="{FF2B5EF4-FFF2-40B4-BE49-F238E27FC236}">
                <a16:creationId xmlns:a16="http://schemas.microsoft.com/office/drawing/2014/main" id="{3306EFC8-E417-D1B1-0A45-6FE413853DD1}"/>
              </a:ext>
            </a:extLst>
          </p:cNvPr>
          <p:cNvSpPr/>
          <p:nvPr/>
        </p:nvSpPr>
        <p:spPr>
          <a:xfrm>
            <a:off x="20023051" y="2756296"/>
            <a:ext cx="1259793" cy="48146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64</a:t>
            </a:r>
          </a:p>
        </p:txBody>
      </p:sp>
      <p:sp>
        <p:nvSpPr>
          <p:cNvPr id="75" name="Rectangle : coins arrondis 74">
            <a:extLst>
              <a:ext uri="{FF2B5EF4-FFF2-40B4-BE49-F238E27FC236}">
                <a16:creationId xmlns:a16="http://schemas.microsoft.com/office/drawing/2014/main" id="{ECC26F69-F446-F093-E759-3983FFB9C758}"/>
              </a:ext>
            </a:extLst>
          </p:cNvPr>
          <p:cNvSpPr/>
          <p:nvPr/>
        </p:nvSpPr>
        <p:spPr>
          <a:xfrm>
            <a:off x="20032271" y="4802399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</a:t>
            </a:r>
          </a:p>
        </p:txBody>
      </p:sp>
      <p:sp>
        <p:nvSpPr>
          <p:cNvPr id="76" name="Rectangle : coins arrondis 75">
            <a:extLst>
              <a:ext uri="{FF2B5EF4-FFF2-40B4-BE49-F238E27FC236}">
                <a16:creationId xmlns:a16="http://schemas.microsoft.com/office/drawing/2014/main" id="{C83C3D0C-5F1E-C246-2C9E-EA087796DE2A}"/>
              </a:ext>
            </a:extLst>
          </p:cNvPr>
          <p:cNvSpPr/>
          <p:nvPr/>
        </p:nvSpPr>
        <p:spPr>
          <a:xfrm>
            <a:off x="20023045" y="4307793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</a:t>
            </a:r>
          </a:p>
        </p:txBody>
      </p:sp>
      <p:sp>
        <p:nvSpPr>
          <p:cNvPr id="77" name="Rectangle : coins arrondis 76">
            <a:extLst>
              <a:ext uri="{FF2B5EF4-FFF2-40B4-BE49-F238E27FC236}">
                <a16:creationId xmlns:a16="http://schemas.microsoft.com/office/drawing/2014/main" id="{A0C5C389-7B93-7B61-9430-50164D624238}"/>
              </a:ext>
            </a:extLst>
          </p:cNvPr>
          <p:cNvSpPr/>
          <p:nvPr/>
        </p:nvSpPr>
        <p:spPr>
          <a:xfrm>
            <a:off x="20032271" y="3810847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20</a:t>
            </a:r>
          </a:p>
        </p:txBody>
      </p:sp>
      <p:sp>
        <p:nvSpPr>
          <p:cNvPr id="78" name="Rectangle : coins arrondis 77">
            <a:extLst>
              <a:ext uri="{FF2B5EF4-FFF2-40B4-BE49-F238E27FC236}">
                <a16:creationId xmlns:a16="http://schemas.microsoft.com/office/drawing/2014/main" id="{8CE32DBA-F10C-E9EF-B0EF-95952A0A6402}"/>
              </a:ext>
            </a:extLst>
          </p:cNvPr>
          <p:cNvSpPr/>
          <p:nvPr/>
        </p:nvSpPr>
        <p:spPr>
          <a:xfrm>
            <a:off x="20023044" y="3302074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22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05" y="324441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Collecte des données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28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 = 111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67726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79FA1-AF8E-9321-54EC-E16E7F58D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7564D4F-E3E8-B42B-E9AB-739E07D31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62EEB7F-69AD-DFB6-E9CC-6AF35D084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2</a:t>
            </a:fld>
            <a:endParaRPr lang="fr-FR"/>
          </a:p>
        </p:txBody>
      </p:sp>
      <mc:AlternateContent xmlns:mc="http://schemas.openxmlformats.org/markup-compatibility/2006">
        <mc:Choice xmlns:psuz="http://schemas.microsoft.com/office/powerpoint/2016/summaryzoom" Requires="psuz">
          <p:graphicFrame>
            <p:nvGraphicFramePr>
              <p:cNvPr id="7" name="Zoom de résumé 6">
                <a:extLst>
                  <a:ext uri="{FF2B5EF4-FFF2-40B4-BE49-F238E27FC236}">
                    <a16:creationId xmlns:a16="http://schemas.microsoft.com/office/drawing/2014/main" id="{E69E0ED8-2932-79C9-21E8-8A45DC28681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61601021"/>
                  </p:ext>
                </p:extLst>
              </p:nvPr>
            </p:nvGraphicFramePr>
            <p:xfrm>
              <a:off x="838200" y="1825625"/>
              <a:ext cx="10515600" cy="4351338"/>
            </p:xfrm>
            <a:graphic>
              <a:graphicData uri="http://schemas.microsoft.com/office/powerpoint/2016/summaryzoom">
                <psuz:summaryZm>
                  <psuz:summaryZmObj sectionId="{67AB6DCD-854B-4A08-B05F-DD592DF82B07}">
                    <psuz:zmPr id="{C20E4B60-5CFF-4372-B5A3-EA7EA4D59911}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07479" y="342010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39F63FA4-C7B0-4B8C-B585-4D04009D4751}">
                    <psuz:zmPr id="{EEFE4F30-171B-4F42-8C82-B688D697C24E}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680460" y="342010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A3A793A4-FFDD-4FB7-A1CB-420B841C6C2F}">
                    <psuz:zmPr id="{491F5C54-7FB5-43F4-B637-089311141C2A}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953441" y="342010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0AC5F019-D0F8-4463-88A2-E04ADCB1F12F}">
                    <psuz:zmPr id="{E903C6B0-5EEA-47E2-88A9-0FD110795A6C}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407479" y="2234819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B2066778-3B09-48E7-BF29-3DDD82CCE028}">
                    <psuz:zmPr id="{11240475-57EC-4D5B-BFBF-74F2A67E7D48}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3680460" y="2234819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summaryZmObj sectionId="{2AE8B735-6BA7-4D45-B136-BC22E3C48DCC}">
                    <psuz:zmPr id="{DECE9607-899A-49C6-B467-49BFD18F443A}" transitionDur="100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6953441" y="2234819"/>
                          <a:ext cx="3154680" cy="177450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uz:zmPr>
                  </psuz:summaryZmObj>
                  <psuz:gridLayout/>
                </psuz:summaryZm>
              </a:graphicData>
            </a:graphic>
          </p:graphicFrame>
        </mc:Choice>
        <mc:Fallback>
          <p:grpSp>
            <p:nvGrpSpPr>
              <p:cNvPr id="7" name="Zoom de résumé 6">
                <a:extLst>
                  <a:ext uri="{FF2B5EF4-FFF2-40B4-BE49-F238E27FC236}">
                    <a16:creationId xmlns:a16="http://schemas.microsoft.com/office/drawing/2014/main" id="{E69E0ED8-2932-79C9-21E8-8A45DC286815}"/>
                  </a:ext>
                </a:extLst>
              </p:cNvPr>
              <p:cNvGrpSpPr>
                <a:grpSpLocks noGrp="1" noUngrp="1" noRot="1" noChangeAspect="1" noMove="1" noResize="1"/>
              </p:cNvGrpSpPr>
              <p:nvPr/>
            </p:nvGrpSpPr>
            <p:grpSpPr>
              <a:xfrm>
                <a:off x="838200" y="1825625"/>
                <a:ext cx="10515600" cy="4351338"/>
                <a:chOff x="838200" y="1825625"/>
                <a:chExt cx="10515600" cy="4351338"/>
              </a:xfrm>
            </p:grpSpPr>
            <p:pic>
              <p:nvPicPr>
                <p:cNvPr id="3" name="Image 3">
                  <a:hlinkClick r:id="rId8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45679" y="2167635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6" name="Image 6">
                  <a:hlinkClick r:id="rId9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4518660" y="2167635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8" name="Image 8">
                  <a:hlinkClick r:id="rId10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7791641" y="2167635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9" name="Image 9">
                  <a:hlinkClick r:id="rId11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245679" y="4060444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0" name="Image 10">
                  <a:hlinkClick r:id="rId12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4518660" y="4060444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  <p:pic>
              <p:nvPicPr>
                <p:cNvPr id="11" name="Image 11">
                  <a:hlinkClick r:id="rId13" action="ppaction://hlinksldjump"/>
                </p:cNvPr>
                <p:cNvPicPr>
                  <a:picLocks noSelect="1" noRot="1" noChangeAspect="1" noMove="1" noResize="1" noEditPoints="1" noAdjustHandles="1" noChangeArrowheads="1" noChangeShapeType="1"/>
                </p:cNvPicPr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791641" y="4060444"/>
                  <a:ext cx="3154680" cy="1774508"/>
                </a:xfrm>
                <a:prstGeom prst="rect">
                  <a:avLst/>
                </a:prstGeom>
                <a:ln w="3175">
                  <a:solidFill>
                    <a:prstClr val="ltGray"/>
                  </a:solidFill>
                </a:ln>
              </p:spPr>
            </p:pic>
          </p:grpSp>
        </mc:Fallback>
      </mc:AlternateContent>
    </p:spTree>
    <p:extLst>
      <p:ext uri="{BB962C8B-B14F-4D97-AF65-F5344CB8AC3E}">
        <p14:creationId xmlns:p14="http://schemas.microsoft.com/office/powerpoint/2010/main" val="4267625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0A6FF9C-ED5B-C896-FE02-162511E70973}"/>
              </a:ext>
            </a:extLst>
          </p:cNvPr>
          <p:cNvSpPr/>
          <p:nvPr/>
        </p:nvSpPr>
        <p:spPr>
          <a:xfrm>
            <a:off x="7287307" y="1449646"/>
            <a:ext cx="1278235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Nombre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42780BB4-328E-B0FA-1E16-FA295A3026F2}"/>
              </a:ext>
            </a:extLst>
          </p:cNvPr>
          <p:cNvSpPr/>
          <p:nvPr/>
        </p:nvSpPr>
        <p:spPr>
          <a:xfrm>
            <a:off x="1798983" y="3803312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Méthodes d’analyse du risque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ED065F4-F541-9281-98D3-2ABEAA716B93}"/>
              </a:ext>
            </a:extLst>
          </p:cNvPr>
          <p:cNvSpPr/>
          <p:nvPr/>
        </p:nvSpPr>
        <p:spPr>
          <a:xfrm>
            <a:off x="1798983" y="4302780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Organisations, groupements d’organisations et coopérations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1E91A2B0-538F-5AFC-4E27-01BA5C919849}"/>
              </a:ext>
            </a:extLst>
          </p:cNvPr>
          <p:cNvSpPr/>
          <p:nvPr/>
        </p:nvSpPr>
        <p:spPr>
          <a:xfrm>
            <a:off x="1798983" y="3303844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Associations</a:t>
            </a:r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C2564DF1-3F50-D51F-6E81-90BC23AF6622}"/>
              </a:ext>
            </a:extLst>
          </p:cNvPr>
          <p:cNvSpPr/>
          <p:nvPr/>
        </p:nvSpPr>
        <p:spPr>
          <a:xfrm>
            <a:off x="1798983" y="2797836"/>
            <a:ext cx="5351650" cy="45843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Groupements étatiques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63B85F6A-974C-9211-CC95-86B510671F55}"/>
              </a:ext>
            </a:extLst>
          </p:cNvPr>
          <p:cNvSpPr/>
          <p:nvPr/>
        </p:nvSpPr>
        <p:spPr>
          <a:xfrm>
            <a:off x="1798983" y="2266650"/>
            <a:ext cx="5351650" cy="48146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Instances gouvernementales et régaliennes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9095F174-FFD3-A0B5-D97E-F316AB73CD78}"/>
              </a:ext>
            </a:extLst>
          </p:cNvPr>
          <p:cNvSpPr/>
          <p:nvPr/>
        </p:nvSpPr>
        <p:spPr>
          <a:xfrm>
            <a:off x="1798983" y="4800641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Frameworks</a:t>
            </a:r>
            <a:endParaRPr lang="fr-FR" sz="1600" dirty="0"/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1CDC9FEB-0DCE-A3B8-81B8-4076C72D1151}"/>
              </a:ext>
            </a:extLst>
          </p:cNvPr>
          <p:cNvSpPr/>
          <p:nvPr/>
        </p:nvSpPr>
        <p:spPr>
          <a:xfrm>
            <a:off x="1798983" y="1439604"/>
            <a:ext cx="5351650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Catégorie</a:t>
            </a:r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F689FBBC-2B7D-BC41-5F86-F79E0BF03919}"/>
              </a:ext>
            </a:extLst>
          </p:cNvPr>
          <p:cNvSpPr/>
          <p:nvPr/>
        </p:nvSpPr>
        <p:spPr>
          <a:xfrm>
            <a:off x="1798983" y="5307210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Normes</a:t>
            </a:r>
          </a:p>
        </p:txBody>
      </p:sp>
      <p:sp>
        <p:nvSpPr>
          <p:cNvPr id="48" name="Rectangle : coins arrondis 47">
            <a:extLst>
              <a:ext uri="{FF2B5EF4-FFF2-40B4-BE49-F238E27FC236}">
                <a16:creationId xmlns:a16="http://schemas.microsoft.com/office/drawing/2014/main" id="{D1B5397A-FF3B-2C1E-7873-2D946762E260}"/>
              </a:ext>
            </a:extLst>
          </p:cNvPr>
          <p:cNvSpPr/>
          <p:nvPr/>
        </p:nvSpPr>
        <p:spPr>
          <a:xfrm>
            <a:off x="1798983" y="5794869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Autorités indépendantes</a:t>
            </a:r>
          </a:p>
        </p:txBody>
      </p:sp>
      <p:sp>
        <p:nvSpPr>
          <p:cNvPr id="49" name="Rectangle : coins arrondis 48">
            <a:extLst>
              <a:ext uri="{FF2B5EF4-FFF2-40B4-BE49-F238E27FC236}">
                <a16:creationId xmlns:a16="http://schemas.microsoft.com/office/drawing/2014/main" id="{6CDD8338-6A39-F1DB-8972-2D88CA0C9FC8}"/>
              </a:ext>
            </a:extLst>
          </p:cNvPr>
          <p:cNvSpPr/>
          <p:nvPr/>
        </p:nvSpPr>
        <p:spPr>
          <a:xfrm>
            <a:off x="7287307" y="2266650"/>
            <a:ext cx="1259793" cy="48146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40</a:t>
            </a:r>
          </a:p>
        </p:txBody>
      </p:sp>
      <p:sp>
        <p:nvSpPr>
          <p:cNvPr id="56" name="Rectangle : coins arrondis 55">
            <a:extLst>
              <a:ext uri="{FF2B5EF4-FFF2-40B4-BE49-F238E27FC236}">
                <a16:creationId xmlns:a16="http://schemas.microsoft.com/office/drawing/2014/main" id="{F4B7BE89-31A1-E121-FE52-4136EA36DF6B}"/>
              </a:ext>
            </a:extLst>
          </p:cNvPr>
          <p:cNvSpPr/>
          <p:nvPr/>
        </p:nvSpPr>
        <p:spPr>
          <a:xfrm>
            <a:off x="7287302" y="5807236"/>
            <a:ext cx="1259793" cy="440637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</a:t>
            </a:r>
          </a:p>
        </p:txBody>
      </p:sp>
      <p:sp>
        <p:nvSpPr>
          <p:cNvPr id="57" name="Rectangle : coins arrondis 56">
            <a:extLst>
              <a:ext uri="{FF2B5EF4-FFF2-40B4-BE49-F238E27FC236}">
                <a16:creationId xmlns:a16="http://schemas.microsoft.com/office/drawing/2014/main" id="{2D92506E-D31E-9465-24B4-229056239ACA}"/>
              </a:ext>
            </a:extLst>
          </p:cNvPr>
          <p:cNvSpPr/>
          <p:nvPr/>
        </p:nvSpPr>
        <p:spPr>
          <a:xfrm>
            <a:off x="7287303" y="5306646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7</a:t>
            </a:r>
          </a:p>
        </p:txBody>
      </p:sp>
      <p:sp>
        <p:nvSpPr>
          <p:cNvPr id="58" name="Rectangle : coins arrondis 57">
            <a:extLst>
              <a:ext uri="{FF2B5EF4-FFF2-40B4-BE49-F238E27FC236}">
                <a16:creationId xmlns:a16="http://schemas.microsoft.com/office/drawing/2014/main" id="{927509CF-BB85-DA59-0ECE-C2DCD9B76F88}"/>
              </a:ext>
            </a:extLst>
          </p:cNvPr>
          <p:cNvSpPr/>
          <p:nvPr/>
        </p:nvSpPr>
        <p:spPr>
          <a:xfrm>
            <a:off x="7296527" y="4824918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10</a:t>
            </a:r>
          </a:p>
        </p:txBody>
      </p:sp>
      <p:sp>
        <p:nvSpPr>
          <p:cNvPr id="59" name="Rectangle : coins arrondis 58">
            <a:extLst>
              <a:ext uri="{FF2B5EF4-FFF2-40B4-BE49-F238E27FC236}">
                <a16:creationId xmlns:a16="http://schemas.microsoft.com/office/drawing/2014/main" id="{7A4A7B53-5277-0215-3C9F-F3C90380E42F}"/>
              </a:ext>
            </a:extLst>
          </p:cNvPr>
          <p:cNvSpPr/>
          <p:nvPr/>
        </p:nvSpPr>
        <p:spPr>
          <a:xfrm>
            <a:off x="7296527" y="4312753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12</a:t>
            </a:r>
          </a:p>
        </p:txBody>
      </p:sp>
      <p:sp>
        <p:nvSpPr>
          <p:cNvPr id="60" name="Rectangle : coins arrondis 59">
            <a:extLst>
              <a:ext uri="{FF2B5EF4-FFF2-40B4-BE49-F238E27FC236}">
                <a16:creationId xmlns:a16="http://schemas.microsoft.com/office/drawing/2014/main" id="{4891BE97-55BD-6FD0-1281-889BE9D3A256}"/>
              </a:ext>
            </a:extLst>
          </p:cNvPr>
          <p:cNvSpPr/>
          <p:nvPr/>
        </p:nvSpPr>
        <p:spPr>
          <a:xfrm>
            <a:off x="7287301" y="3818147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12</a:t>
            </a:r>
          </a:p>
        </p:txBody>
      </p:sp>
      <p:sp>
        <p:nvSpPr>
          <p:cNvPr id="61" name="Rectangle : coins arrondis 60">
            <a:extLst>
              <a:ext uri="{FF2B5EF4-FFF2-40B4-BE49-F238E27FC236}">
                <a16:creationId xmlns:a16="http://schemas.microsoft.com/office/drawing/2014/main" id="{31FF8805-179F-99F0-4023-FBF9282F208E}"/>
              </a:ext>
            </a:extLst>
          </p:cNvPr>
          <p:cNvSpPr/>
          <p:nvPr/>
        </p:nvSpPr>
        <p:spPr>
          <a:xfrm>
            <a:off x="7296527" y="3321201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14</a:t>
            </a:r>
          </a:p>
        </p:txBody>
      </p:sp>
      <p:sp>
        <p:nvSpPr>
          <p:cNvPr id="62" name="Rectangle : coins arrondis 61">
            <a:extLst>
              <a:ext uri="{FF2B5EF4-FFF2-40B4-BE49-F238E27FC236}">
                <a16:creationId xmlns:a16="http://schemas.microsoft.com/office/drawing/2014/main" id="{BFB95C99-6FA0-7034-F4CF-D689E89021EA}"/>
              </a:ext>
            </a:extLst>
          </p:cNvPr>
          <p:cNvSpPr/>
          <p:nvPr/>
        </p:nvSpPr>
        <p:spPr>
          <a:xfrm>
            <a:off x="7287300" y="2812428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14</a:t>
            </a:r>
          </a:p>
        </p:txBody>
      </p:sp>
      <p:sp>
        <p:nvSpPr>
          <p:cNvPr id="66" name="Forme libre : forme 65">
            <a:extLst>
              <a:ext uri="{FF2B5EF4-FFF2-40B4-BE49-F238E27FC236}">
                <a16:creationId xmlns:a16="http://schemas.microsoft.com/office/drawing/2014/main" id="{35F70AFE-6673-9A67-125B-6733176AE84F}"/>
              </a:ext>
            </a:extLst>
          </p:cNvPr>
          <p:cNvSpPr/>
          <p:nvPr/>
        </p:nvSpPr>
        <p:spPr>
          <a:xfrm>
            <a:off x="873422" y="0"/>
            <a:ext cx="12846210" cy="6858000"/>
          </a:xfrm>
          <a:custGeom>
            <a:avLst/>
            <a:gdLst>
              <a:gd name="connsiteX0" fmla="*/ 365126 w 12846210"/>
              <a:gd name="connsiteY0" fmla="*/ 398463 h 6858000"/>
              <a:gd name="connsiteX1" fmla="*/ 365126 w 12846210"/>
              <a:gd name="connsiteY1" fmla="*/ 1185863 h 6858000"/>
              <a:gd name="connsiteX2" fmla="*/ 0 w 12846210"/>
              <a:gd name="connsiteY2" fmla="*/ 792163 h 6858000"/>
              <a:gd name="connsiteX3" fmla="*/ 386791 w 12846210"/>
              <a:gd name="connsiteY3" fmla="*/ 0 h 6858000"/>
              <a:gd name="connsiteX4" fmla="*/ 12578790 w 12846210"/>
              <a:gd name="connsiteY4" fmla="*/ 0 h 6858000"/>
              <a:gd name="connsiteX5" fmla="*/ 12578790 w 12846210"/>
              <a:gd name="connsiteY5" fmla="*/ 822936 h 6858000"/>
              <a:gd name="connsiteX6" fmla="*/ 12846210 w 12846210"/>
              <a:gd name="connsiteY6" fmla="*/ 1172306 h 6858000"/>
              <a:gd name="connsiteX7" fmla="*/ 12578790 w 12846210"/>
              <a:gd name="connsiteY7" fmla="*/ 1521675 h 6858000"/>
              <a:gd name="connsiteX8" fmla="*/ 12578790 w 12846210"/>
              <a:gd name="connsiteY8" fmla="*/ 6858000 h 6858000"/>
              <a:gd name="connsiteX9" fmla="*/ 386791 w 12846210"/>
              <a:gd name="connsiteY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846210" h="6858000">
                <a:moveTo>
                  <a:pt x="365126" y="398463"/>
                </a:moveTo>
                <a:lnTo>
                  <a:pt x="365126" y="1185863"/>
                </a:lnTo>
                <a:lnTo>
                  <a:pt x="0" y="792163"/>
                </a:lnTo>
                <a:close/>
                <a:moveTo>
                  <a:pt x="386791" y="0"/>
                </a:moveTo>
                <a:lnTo>
                  <a:pt x="12578790" y="0"/>
                </a:lnTo>
                <a:lnTo>
                  <a:pt x="12578790" y="822936"/>
                </a:lnTo>
                <a:lnTo>
                  <a:pt x="12846210" y="1172306"/>
                </a:lnTo>
                <a:lnTo>
                  <a:pt x="12578790" y="1521675"/>
                </a:lnTo>
                <a:lnTo>
                  <a:pt x="12578790" y="6858000"/>
                </a:lnTo>
                <a:lnTo>
                  <a:pt x="386791" y="6858000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 w="19050" cap="flat" cmpd="sng" algn="ctr">
            <a:solidFill>
              <a:schemeClr val="accent1">
                <a:lumMod val="40000"/>
                <a:lumOff val="60000"/>
              </a:schemeClr>
            </a:solidFill>
            <a:prstDash val="solid"/>
            <a:miter lim="800000"/>
          </a:ln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305" y="305780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Collecte des données</a:t>
            </a:r>
            <a:br>
              <a:rPr lang="fr-FR" sz="4000" b="0" cap="none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2800" b="0" cap="none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n = 111</a:t>
            </a:r>
            <a:br>
              <a:rPr lang="fr-FR" sz="4000" b="0" cap="none" spc="5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14A00F8-95F0-75EC-ABBF-7B754E0D6A01}"/>
              </a:ext>
            </a:extLst>
          </p:cNvPr>
          <p:cNvSpPr/>
          <p:nvPr/>
        </p:nvSpPr>
        <p:spPr>
          <a:xfrm>
            <a:off x="9126451" y="2008241"/>
            <a:ext cx="1278235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Nombre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2B91117-B04D-5337-AFF1-BB83428EA1FF}"/>
              </a:ext>
            </a:extLst>
          </p:cNvPr>
          <p:cNvSpPr/>
          <p:nvPr/>
        </p:nvSpPr>
        <p:spPr>
          <a:xfrm>
            <a:off x="3638127" y="4361907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Asie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914E3512-1560-6977-FDF6-9B0983A1ED31}"/>
              </a:ext>
            </a:extLst>
          </p:cNvPr>
          <p:cNvSpPr/>
          <p:nvPr/>
        </p:nvSpPr>
        <p:spPr>
          <a:xfrm>
            <a:off x="3638127" y="4861375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Australie et Nouvelle Zélande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DC5D456-C49D-5FB6-E6D9-A176AF3DCA75}"/>
              </a:ext>
            </a:extLst>
          </p:cNvPr>
          <p:cNvSpPr/>
          <p:nvPr/>
        </p:nvSpPr>
        <p:spPr>
          <a:xfrm>
            <a:off x="3638127" y="3862439"/>
            <a:ext cx="5351650" cy="45189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Applicable à l’international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93CECF4-607F-3CB3-C37E-40DDBB0C5751}"/>
              </a:ext>
            </a:extLst>
          </p:cNvPr>
          <p:cNvSpPr/>
          <p:nvPr/>
        </p:nvSpPr>
        <p:spPr>
          <a:xfrm>
            <a:off x="3638127" y="3356431"/>
            <a:ext cx="5351650" cy="45843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Amérique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E1755A30-A2F8-129D-41BC-DED388AC8D07}"/>
              </a:ext>
            </a:extLst>
          </p:cNvPr>
          <p:cNvSpPr/>
          <p:nvPr/>
        </p:nvSpPr>
        <p:spPr>
          <a:xfrm>
            <a:off x="3638127" y="2825245"/>
            <a:ext cx="5351650" cy="48146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Europe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47666BF-5C9F-E610-2952-7CA97CDD8826}"/>
              </a:ext>
            </a:extLst>
          </p:cNvPr>
          <p:cNvSpPr/>
          <p:nvPr/>
        </p:nvSpPr>
        <p:spPr>
          <a:xfrm>
            <a:off x="3638127" y="1998199"/>
            <a:ext cx="5351650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/>
              <a:t>Zones géographique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83EB226D-9F6A-F858-3B51-611686BA5DD4}"/>
              </a:ext>
            </a:extLst>
          </p:cNvPr>
          <p:cNvSpPr/>
          <p:nvPr/>
        </p:nvSpPr>
        <p:spPr>
          <a:xfrm>
            <a:off x="9126451" y="2825245"/>
            <a:ext cx="1259793" cy="48146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64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E8816BB-3F57-2502-80C6-C5E4B66002A7}"/>
              </a:ext>
            </a:extLst>
          </p:cNvPr>
          <p:cNvSpPr/>
          <p:nvPr/>
        </p:nvSpPr>
        <p:spPr>
          <a:xfrm>
            <a:off x="9135671" y="4871348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6306F670-B263-06BC-9F75-41E4D83699F9}"/>
              </a:ext>
            </a:extLst>
          </p:cNvPr>
          <p:cNvSpPr/>
          <p:nvPr/>
        </p:nvSpPr>
        <p:spPr>
          <a:xfrm>
            <a:off x="9126445" y="4376742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378737A7-E5FB-0569-7997-131C245BAB27}"/>
              </a:ext>
            </a:extLst>
          </p:cNvPr>
          <p:cNvSpPr/>
          <p:nvPr/>
        </p:nvSpPr>
        <p:spPr>
          <a:xfrm>
            <a:off x="9135671" y="3879796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20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844EA5FD-2F60-AC70-725A-956ED03AAC4D}"/>
              </a:ext>
            </a:extLst>
          </p:cNvPr>
          <p:cNvSpPr/>
          <p:nvPr/>
        </p:nvSpPr>
        <p:spPr>
          <a:xfrm>
            <a:off x="9126444" y="3371023"/>
            <a:ext cx="1259793" cy="4518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22</a:t>
            </a:r>
          </a:p>
        </p:txBody>
      </p:sp>
    </p:spTree>
    <p:extLst>
      <p:ext uri="{BB962C8B-B14F-4D97-AF65-F5344CB8AC3E}">
        <p14:creationId xmlns:p14="http://schemas.microsoft.com/office/powerpoint/2010/main" val="29227875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610" y="102915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Analyse des données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			  </a:t>
            </a:r>
            <a:r>
              <a:rPr lang="fr-FR" sz="4000" cap="none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37 termes différents</a:t>
            </a: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0A6FF9C-ED5B-C896-FE02-162511E70973}"/>
              </a:ext>
            </a:extLst>
          </p:cNvPr>
          <p:cNvSpPr/>
          <p:nvPr/>
        </p:nvSpPr>
        <p:spPr>
          <a:xfrm>
            <a:off x="1391807" y="1464150"/>
            <a:ext cx="4073688" cy="716603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Catégorie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95AB6A-29CC-2F25-7749-760031E82F99}"/>
              </a:ext>
            </a:extLst>
          </p:cNvPr>
          <p:cNvSpPr/>
          <p:nvPr/>
        </p:nvSpPr>
        <p:spPr>
          <a:xfrm>
            <a:off x="5603000" y="1488537"/>
            <a:ext cx="5180783" cy="714385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Termes les plus employés</a:t>
            </a:r>
          </a:p>
        </p:txBody>
      </p:sp>
      <p:sp>
        <p:nvSpPr>
          <p:cNvPr id="22" name="Rectangle : coins arrondis 21">
            <a:extLst>
              <a:ext uri="{FF2B5EF4-FFF2-40B4-BE49-F238E27FC236}">
                <a16:creationId xmlns:a16="http://schemas.microsoft.com/office/drawing/2014/main" id="{BFA8CF3B-C972-BE04-2DA4-91D0907A7295}"/>
              </a:ext>
            </a:extLst>
          </p:cNvPr>
          <p:cNvSpPr/>
          <p:nvPr/>
        </p:nvSpPr>
        <p:spPr>
          <a:xfrm>
            <a:off x="1391807" y="2273701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Instances gouvernementales et régaliennes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95B88331-D2CC-6C7E-638D-A1C54EA4D84D}"/>
              </a:ext>
            </a:extLst>
          </p:cNvPr>
          <p:cNvSpPr/>
          <p:nvPr/>
        </p:nvSpPr>
        <p:spPr>
          <a:xfrm>
            <a:off x="5602999" y="2264835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Cybermenace, cybercriminalité et risque cyber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F4D72217-78BF-99CE-8244-E3386B867888}"/>
              </a:ext>
            </a:extLst>
          </p:cNvPr>
          <p:cNvSpPr/>
          <p:nvPr/>
        </p:nvSpPr>
        <p:spPr>
          <a:xfrm>
            <a:off x="1391807" y="2835292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Groupements étatiques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75DD41B4-60CB-5706-BFFA-813351217CC1}"/>
              </a:ext>
            </a:extLst>
          </p:cNvPr>
          <p:cNvSpPr/>
          <p:nvPr/>
        </p:nvSpPr>
        <p:spPr>
          <a:xfrm>
            <a:off x="1391807" y="3383552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Associations (toutes françaises)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06480363-043E-A4F9-6654-8A5B988C171D}"/>
              </a:ext>
            </a:extLst>
          </p:cNvPr>
          <p:cNvSpPr/>
          <p:nvPr/>
        </p:nvSpPr>
        <p:spPr>
          <a:xfrm>
            <a:off x="1391807" y="3904634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Méthodes d’analyse du risque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A3BFE67C-952E-7F7E-96E1-1144B1B06B09}"/>
              </a:ext>
            </a:extLst>
          </p:cNvPr>
          <p:cNvSpPr/>
          <p:nvPr/>
        </p:nvSpPr>
        <p:spPr>
          <a:xfrm>
            <a:off x="1391807" y="4453327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 err="1"/>
              <a:t>Frameworks</a:t>
            </a:r>
            <a:endParaRPr lang="fr-FR" sz="1600" b="1" dirty="0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CE2A2AB8-5C01-9AD3-4297-F0C133CEA4A1}"/>
              </a:ext>
            </a:extLst>
          </p:cNvPr>
          <p:cNvSpPr/>
          <p:nvPr/>
        </p:nvSpPr>
        <p:spPr>
          <a:xfrm>
            <a:off x="1391807" y="4989680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Organisations, groupements d’organisation et coopération</a:t>
            </a:r>
          </a:p>
        </p:txBody>
      </p:sp>
      <p:sp>
        <p:nvSpPr>
          <p:cNvPr id="36" name="Rectangle : coins arrondis 35">
            <a:extLst>
              <a:ext uri="{FF2B5EF4-FFF2-40B4-BE49-F238E27FC236}">
                <a16:creationId xmlns:a16="http://schemas.microsoft.com/office/drawing/2014/main" id="{C8AE6079-A583-7092-2FA1-D1DE0A205E8A}"/>
              </a:ext>
            </a:extLst>
          </p:cNvPr>
          <p:cNvSpPr/>
          <p:nvPr/>
        </p:nvSpPr>
        <p:spPr>
          <a:xfrm>
            <a:off x="1391807" y="5497191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Normes</a:t>
            </a:r>
          </a:p>
        </p:txBody>
      </p:sp>
      <p:sp>
        <p:nvSpPr>
          <p:cNvPr id="37" name="Rectangle : coins arrondis 36">
            <a:extLst>
              <a:ext uri="{FF2B5EF4-FFF2-40B4-BE49-F238E27FC236}">
                <a16:creationId xmlns:a16="http://schemas.microsoft.com/office/drawing/2014/main" id="{93EAA2FE-1F6B-909A-538B-FBAFEBA05741}"/>
              </a:ext>
            </a:extLst>
          </p:cNvPr>
          <p:cNvSpPr/>
          <p:nvPr/>
        </p:nvSpPr>
        <p:spPr>
          <a:xfrm>
            <a:off x="1391807" y="6026217"/>
            <a:ext cx="4073688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Autorités indépendantes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F433B50D-F815-728C-E96B-B86A2436525B}"/>
              </a:ext>
            </a:extLst>
          </p:cNvPr>
          <p:cNvSpPr/>
          <p:nvPr/>
        </p:nvSpPr>
        <p:spPr>
          <a:xfrm>
            <a:off x="5619410" y="2816571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Cybermenace, cybercriminalité et risque cyber</a:t>
            </a:r>
          </a:p>
        </p:txBody>
      </p: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DE6E3A49-2190-E698-A595-A8691942663F}"/>
              </a:ext>
            </a:extLst>
          </p:cNvPr>
          <p:cNvSpPr/>
          <p:nvPr/>
        </p:nvSpPr>
        <p:spPr>
          <a:xfrm>
            <a:off x="5619410" y="3344843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Risque cyber</a:t>
            </a:r>
          </a:p>
        </p:txBody>
      </p:sp>
      <p:sp>
        <p:nvSpPr>
          <p:cNvPr id="40" name="Rectangle : coins arrondis 39">
            <a:extLst>
              <a:ext uri="{FF2B5EF4-FFF2-40B4-BE49-F238E27FC236}">
                <a16:creationId xmlns:a16="http://schemas.microsoft.com/office/drawing/2014/main" id="{F6E9751C-B978-8309-D3E6-B5A1D7EA0AE1}"/>
              </a:ext>
            </a:extLst>
          </p:cNvPr>
          <p:cNvSpPr/>
          <p:nvPr/>
        </p:nvSpPr>
        <p:spPr>
          <a:xfrm>
            <a:off x="5619410" y="3890900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Risque cyber</a:t>
            </a:r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415F263F-787F-9443-2FC0-C160124E14BE}"/>
              </a:ext>
            </a:extLst>
          </p:cNvPr>
          <p:cNvSpPr/>
          <p:nvPr/>
        </p:nvSpPr>
        <p:spPr>
          <a:xfrm>
            <a:off x="5602996" y="4454309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Risque cyber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B4BA1D46-4247-557E-6559-4F28C596EC50}"/>
              </a:ext>
            </a:extLst>
          </p:cNvPr>
          <p:cNvSpPr/>
          <p:nvPr/>
        </p:nvSpPr>
        <p:spPr>
          <a:xfrm>
            <a:off x="5602997" y="5004499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Risque cyber</a:t>
            </a:r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F957CF05-4853-1AE8-A9F5-F0167848199F}"/>
              </a:ext>
            </a:extLst>
          </p:cNvPr>
          <p:cNvSpPr/>
          <p:nvPr/>
        </p:nvSpPr>
        <p:spPr>
          <a:xfrm>
            <a:off x="5602997" y="5536394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Risque de sécurité de l’information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A2B51D8D-9475-8F62-2A00-C7B3DC7487D0}"/>
              </a:ext>
            </a:extLst>
          </p:cNvPr>
          <p:cNvSpPr/>
          <p:nvPr/>
        </p:nvSpPr>
        <p:spPr>
          <a:xfrm>
            <a:off x="5602996" y="6050791"/>
            <a:ext cx="5180783" cy="48982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Risque pour les individus</a:t>
            </a:r>
          </a:p>
        </p:txBody>
      </p:sp>
    </p:spTree>
    <p:extLst>
      <p:ext uri="{BB962C8B-B14F-4D97-AF65-F5344CB8AC3E}">
        <p14:creationId xmlns:p14="http://schemas.microsoft.com/office/powerpoint/2010/main" val="1705717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76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Mise en perspective des revues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660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393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23</a:t>
            </a:fld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05" y="324441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Une évolution d’usage chronologique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7" name="Espace réservé du contenu 3">
            <a:extLst>
              <a:ext uri="{FF2B5EF4-FFF2-40B4-BE49-F238E27FC236}">
                <a16:creationId xmlns:a16="http://schemas.microsoft.com/office/drawing/2014/main" id="{C47DF38F-E27A-63D2-CDFF-A4D0ACF620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6995" y="1357903"/>
            <a:ext cx="7765205" cy="46677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367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405" y="510933"/>
            <a:ext cx="10515600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Une différence géographique</a:t>
            </a:r>
            <a:b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4000" b="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B0A6FF9C-ED5B-C896-FE02-162511E70973}"/>
              </a:ext>
            </a:extLst>
          </p:cNvPr>
          <p:cNvSpPr/>
          <p:nvPr/>
        </p:nvSpPr>
        <p:spPr>
          <a:xfrm>
            <a:off x="1400012" y="2086810"/>
            <a:ext cx="1739367" cy="716603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Zone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395AB6A-29CC-2F25-7749-760031E82F99}"/>
              </a:ext>
            </a:extLst>
          </p:cNvPr>
          <p:cNvSpPr/>
          <p:nvPr/>
        </p:nvSpPr>
        <p:spPr>
          <a:xfrm>
            <a:off x="3317179" y="2086810"/>
            <a:ext cx="2674085" cy="71438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Composante « cyber »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CB858E87-3EC5-D090-EE65-066DF3DA896B}"/>
              </a:ext>
            </a:extLst>
          </p:cNvPr>
          <p:cNvSpPr/>
          <p:nvPr/>
        </p:nvSpPr>
        <p:spPr>
          <a:xfrm>
            <a:off x="6096000" y="2086810"/>
            <a:ext cx="2923479" cy="738771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Composante « information »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13E3997A-36A7-C1A9-2F23-127F47ED4B40}"/>
              </a:ext>
            </a:extLst>
          </p:cNvPr>
          <p:cNvSpPr/>
          <p:nvPr/>
        </p:nvSpPr>
        <p:spPr>
          <a:xfrm>
            <a:off x="1397284" y="2929405"/>
            <a:ext cx="1739367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Europe</a:t>
            </a: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2F288F6-A1E1-F6EE-0F64-667044DE3BF6}"/>
              </a:ext>
            </a:extLst>
          </p:cNvPr>
          <p:cNvSpPr/>
          <p:nvPr/>
        </p:nvSpPr>
        <p:spPr>
          <a:xfrm>
            <a:off x="6096000" y="2951078"/>
            <a:ext cx="2923479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11%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74277247-8CB9-9B2E-4D53-8BEFA5899614}"/>
              </a:ext>
            </a:extLst>
          </p:cNvPr>
          <p:cNvSpPr/>
          <p:nvPr/>
        </p:nvSpPr>
        <p:spPr>
          <a:xfrm>
            <a:off x="3314451" y="2929405"/>
            <a:ext cx="2699485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57%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D71B643A-C7A3-CC7E-34B7-5D538398DE57}"/>
              </a:ext>
            </a:extLst>
          </p:cNvPr>
          <p:cNvSpPr/>
          <p:nvPr/>
        </p:nvSpPr>
        <p:spPr>
          <a:xfrm>
            <a:off x="1397284" y="3750795"/>
            <a:ext cx="1739367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Amérique</a:t>
            </a:r>
          </a:p>
        </p:txBody>
      </p:sp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C34D3B95-051E-A39E-9D3A-B4BFDFA9E131}"/>
              </a:ext>
            </a:extLst>
          </p:cNvPr>
          <p:cNvSpPr/>
          <p:nvPr/>
        </p:nvSpPr>
        <p:spPr>
          <a:xfrm>
            <a:off x="6096000" y="3751374"/>
            <a:ext cx="2923479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21%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288129BB-754E-2F57-3B66-3E8C61811DA5}"/>
              </a:ext>
            </a:extLst>
          </p:cNvPr>
          <p:cNvSpPr/>
          <p:nvPr/>
        </p:nvSpPr>
        <p:spPr>
          <a:xfrm>
            <a:off x="3317179" y="3750795"/>
            <a:ext cx="2674085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71%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F3687FA4-934F-58E4-D611-DC1D9AD2163A}"/>
              </a:ext>
            </a:extLst>
          </p:cNvPr>
          <p:cNvSpPr/>
          <p:nvPr/>
        </p:nvSpPr>
        <p:spPr>
          <a:xfrm>
            <a:off x="1397284" y="4551586"/>
            <a:ext cx="1739367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International</a:t>
            </a:r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id="{DDED9D9E-2088-1977-8D84-89799C87B547}"/>
              </a:ext>
            </a:extLst>
          </p:cNvPr>
          <p:cNvSpPr/>
          <p:nvPr/>
        </p:nvSpPr>
        <p:spPr>
          <a:xfrm>
            <a:off x="6096000" y="4551670"/>
            <a:ext cx="2923479" cy="67471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40%</a:t>
            </a: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AC1DABD1-35A5-2DC2-C189-89F99D6D295F}"/>
              </a:ext>
            </a:extLst>
          </p:cNvPr>
          <p:cNvSpPr/>
          <p:nvPr/>
        </p:nvSpPr>
        <p:spPr>
          <a:xfrm>
            <a:off x="3317179" y="4553804"/>
            <a:ext cx="2674085" cy="672582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45%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0A3B4356-A903-70C2-1CA9-381045E453CC}"/>
              </a:ext>
            </a:extLst>
          </p:cNvPr>
          <p:cNvSpPr/>
          <p:nvPr/>
        </p:nvSpPr>
        <p:spPr>
          <a:xfrm>
            <a:off x="9197279" y="2086811"/>
            <a:ext cx="1600201" cy="73827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Autre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B8930FA0-4313-51B9-90B3-81AFF330E2B1}"/>
              </a:ext>
            </a:extLst>
          </p:cNvPr>
          <p:cNvSpPr/>
          <p:nvPr/>
        </p:nvSpPr>
        <p:spPr>
          <a:xfrm>
            <a:off x="9197279" y="2951078"/>
            <a:ext cx="1600201" cy="6748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33%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ACF1896-8FD9-46A1-9D12-25D2D80EDD2D}"/>
              </a:ext>
            </a:extLst>
          </p:cNvPr>
          <p:cNvSpPr/>
          <p:nvPr/>
        </p:nvSpPr>
        <p:spPr>
          <a:xfrm>
            <a:off x="9197279" y="3750795"/>
            <a:ext cx="1600201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7%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FDE2C93-F287-67E4-09C6-797584666237}"/>
              </a:ext>
            </a:extLst>
          </p:cNvPr>
          <p:cNvSpPr/>
          <p:nvPr/>
        </p:nvSpPr>
        <p:spPr>
          <a:xfrm>
            <a:off x="9197280" y="4551586"/>
            <a:ext cx="1600200" cy="674800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5%</a:t>
            </a:r>
          </a:p>
        </p:txBody>
      </p:sp>
    </p:spTree>
    <p:extLst>
      <p:ext uri="{BB962C8B-B14F-4D97-AF65-F5344CB8AC3E}">
        <p14:creationId xmlns:p14="http://schemas.microsoft.com/office/powerpoint/2010/main" val="40597283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7741" y="397215"/>
            <a:ext cx="11436518" cy="1325563"/>
          </a:xfrm>
        </p:spPr>
        <p:txBody>
          <a:bodyPr>
            <a:noAutofit/>
          </a:bodyPr>
          <a:lstStyle/>
          <a:p>
            <a:r>
              <a:rPr lang="fr-FR" sz="4000" b="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Un périmètre au-delà des actifs informationnels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25</a:t>
            </a:fld>
            <a:endParaRPr lang="fr-FR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1ABC0D71-94DC-565D-C9E2-76EE76225983}"/>
              </a:ext>
            </a:extLst>
          </p:cNvPr>
          <p:cNvGrpSpPr/>
          <p:nvPr/>
        </p:nvGrpSpPr>
        <p:grpSpPr>
          <a:xfrm>
            <a:off x="5069205" y="3049141"/>
            <a:ext cx="1572750" cy="1527868"/>
            <a:chOff x="4658564" y="1576433"/>
            <a:chExt cx="1198470" cy="1198470"/>
          </a:xfrm>
          <a:solidFill>
            <a:srgbClr val="89ABD9"/>
          </a:solidFill>
        </p:grpSpPr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2FEDB822-0260-A9D2-D5B2-9CC5B9E470B1}"/>
                </a:ext>
              </a:extLst>
            </p:cNvPr>
            <p:cNvSpPr/>
            <p:nvPr/>
          </p:nvSpPr>
          <p:spPr>
            <a:xfrm>
              <a:off x="4658564" y="1576433"/>
              <a:ext cx="1198470" cy="1198470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0" name="Ellipse 4">
              <a:extLst>
                <a:ext uri="{FF2B5EF4-FFF2-40B4-BE49-F238E27FC236}">
                  <a16:creationId xmlns:a16="http://schemas.microsoft.com/office/drawing/2014/main" id="{0EDA38DF-895B-E1DD-7C21-FEF27C9D7953}"/>
                </a:ext>
              </a:extLst>
            </p:cNvPr>
            <p:cNvSpPr txBox="1"/>
            <p:nvPr/>
          </p:nvSpPr>
          <p:spPr>
            <a:xfrm>
              <a:off x="4834076" y="1751945"/>
              <a:ext cx="847446" cy="8474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05" tIns="14605" rIns="14605" bIns="14605" numCol="1" spcCol="1270" anchor="ctr" anchorCtr="0">
              <a:noAutofit/>
            </a:bodyPr>
            <a:lstStyle/>
            <a:p>
              <a:pPr marL="0" lvl="0" indent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2300" kern="1200" dirty="0"/>
                <a:t>Risque cyber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298E2C32-C180-7EA1-DBDC-A8AE1C601435}"/>
              </a:ext>
            </a:extLst>
          </p:cNvPr>
          <p:cNvGrpSpPr/>
          <p:nvPr/>
        </p:nvGrpSpPr>
        <p:grpSpPr>
          <a:xfrm>
            <a:off x="5267178" y="1592091"/>
            <a:ext cx="1198470" cy="1198470"/>
            <a:chOff x="4658564" y="16572"/>
            <a:chExt cx="1198470" cy="1198470"/>
          </a:xfrm>
          <a:solidFill>
            <a:srgbClr val="B3D5F2"/>
          </a:solidFill>
        </p:grpSpPr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E80DA692-CA99-7B46-C845-C45AF75A90C0}"/>
                </a:ext>
              </a:extLst>
            </p:cNvPr>
            <p:cNvSpPr/>
            <p:nvPr/>
          </p:nvSpPr>
          <p:spPr>
            <a:xfrm>
              <a:off x="4658564" y="16572"/>
              <a:ext cx="1198470" cy="1198470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8" name="Ellipse 6">
              <a:extLst>
                <a:ext uri="{FF2B5EF4-FFF2-40B4-BE49-F238E27FC236}">
                  <a16:creationId xmlns:a16="http://schemas.microsoft.com/office/drawing/2014/main" id="{5762E34A-CCB0-840E-B365-A10C73D9E4DF}"/>
                </a:ext>
              </a:extLst>
            </p:cNvPr>
            <p:cNvSpPr txBox="1"/>
            <p:nvPr/>
          </p:nvSpPr>
          <p:spPr>
            <a:xfrm>
              <a:off x="4834076" y="192084"/>
              <a:ext cx="847446" cy="8474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Individus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845102A0-6342-B4C8-180C-AFA5CA7DF3AD}"/>
              </a:ext>
            </a:extLst>
          </p:cNvPr>
          <p:cNvGrpSpPr/>
          <p:nvPr/>
        </p:nvGrpSpPr>
        <p:grpSpPr>
          <a:xfrm>
            <a:off x="6991360" y="3259110"/>
            <a:ext cx="1297171" cy="1198470"/>
            <a:chOff x="6218425" y="1576433"/>
            <a:chExt cx="1198470" cy="1198470"/>
          </a:xfrm>
          <a:solidFill>
            <a:srgbClr val="B3D5F2"/>
          </a:solidFill>
        </p:grpSpPr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1D7463AD-543D-8394-A152-22017CD9F1D4}"/>
                </a:ext>
              </a:extLst>
            </p:cNvPr>
            <p:cNvSpPr/>
            <p:nvPr/>
          </p:nvSpPr>
          <p:spPr>
            <a:xfrm>
              <a:off x="6218425" y="1576433"/>
              <a:ext cx="1198470" cy="1198470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6" name="Ellipse 8">
              <a:extLst>
                <a:ext uri="{FF2B5EF4-FFF2-40B4-BE49-F238E27FC236}">
                  <a16:creationId xmlns:a16="http://schemas.microsoft.com/office/drawing/2014/main" id="{67FE9797-54C7-26B6-3891-86333EE561BC}"/>
                </a:ext>
              </a:extLst>
            </p:cNvPr>
            <p:cNvSpPr txBox="1"/>
            <p:nvPr/>
          </p:nvSpPr>
          <p:spPr>
            <a:xfrm>
              <a:off x="6393937" y="1751945"/>
              <a:ext cx="850971" cy="8474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Multidisciplinaire</a:t>
              </a:r>
            </a:p>
          </p:txBody>
        </p:sp>
      </p:grpSp>
      <p:grpSp>
        <p:nvGrpSpPr>
          <p:cNvPr id="26" name="Groupe 25">
            <a:extLst>
              <a:ext uri="{FF2B5EF4-FFF2-40B4-BE49-F238E27FC236}">
                <a16:creationId xmlns:a16="http://schemas.microsoft.com/office/drawing/2014/main" id="{E79ADA82-378C-6343-9A2B-8C7164507BEB}"/>
              </a:ext>
            </a:extLst>
          </p:cNvPr>
          <p:cNvGrpSpPr/>
          <p:nvPr/>
        </p:nvGrpSpPr>
        <p:grpSpPr>
          <a:xfrm>
            <a:off x="5173608" y="4855200"/>
            <a:ext cx="1385610" cy="1372401"/>
            <a:chOff x="4658564" y="3136294"/>
            <a:chExt cx="1198470" cy="1198470"/>
          </a:xfrm>
          <a:solidFill>
            <a:srgbClr val="B3D5F2"/>
          </a:solidFill>
        </p:grpSpPr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E18CB25F-1568-7DB1-75A3-C71897F1A526}"/>
                </a:ext>
              </a:extLst>
            </p:cNvPr>
            <p:cNvSpPr/>
            <p:nvPr/>
          </p:nvSpPr>
          <p:spPr>
            <a:xfrm>
              <a:off x="4658564" y="3136294"/>
              <a:ext cx="1198470" cy="1198470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4" name="Ellipse 10">
              <a:extLst>
                <a:ext uri="{FF2B5EF4-FFF2-40B4-BE49-F238E27FC236}">
                  <a16:creationId xmlns:a16="http://schemas.microsoft.com/office/drawing/2014/main" id="{1C52F926-3473-D7F5-371A-F6FBB8946EDF}"/>
                </a:ext>
              </a:extLst>
            </p:cNvPr>
            <p:cNvSpPr txBox="1"/>
            <p:nvPr/>
          </p:nvSpPr>
          <p:spPr>
            <a:xfrm>
              <a:off x="4834076" y="3311806"/>
              <a:ext cx="847446" cy="8474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Ancré dans le monde professionnel</a:t>
              </a:r>
            </a:p>
          </p:txBody>
        </p:sp>
      </p:grpSp>
      <p:grpSp>
        <p:nvGrpSpPr>
          <p:cNvPr id="27" name="Groupe 26">
            <a:extLst>
              <a:ext uri="{FF2B5EF4-FFF2-40B4-BE49-F238E27FC236}">
                <a16:creationId xmlns:a16="http://schemas.microsoft.com/office/drawing/2014/main" id="{14E388D6-C76A-3E34-E064-9A7C2075E7E8}"/>
              </a:ext>
            </a:extLst>
          </p:cNvPr>
          <p:cNvGrpSpPr/>
          <p:nvPr/>
        </p:nvGrpSpPr>
        <p:grpSpPr>
          <a:xfrm>
            <a:off x="4712687" y="3867380"/>
            <a:ext cx="361389" cy="20514"/>
            <a:chOff x="4297174" y="2165411"/>
            <a:chExt cx="361389" cy="20514"/>
          </a:xfrm>
        </p:grpSpPr>
        <p:sp>
          <p:nvSpPr>
            <p:cNvPr id="31" name="Connecteur droit 11">
              <a:extLst>
                <a:ext uri="{FF2B5EF4-FFF2-40B4-BE49-F238E27FC236}">
                  <a16:creationId xmlns:a16="http://schemas.microsoft.com/office/drawing/2014/main" id="{4C85DEAE-85B2-82EA-CC79-D9BCF0DE4DA8}"/>
                </a:ext>
              </a:extLst>
            </p:cNvPr>
            <p:cNvSpPr/>
            <p:nvPr/>
          </p:nvSpPr>
          <p:spPr>
            <a:xfrm rot="10800000">
              <a:off x="4297174" y="2165411"/>
              <a:ext cx="361389" cy="205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0257"/>
                  </a:moveTo>
                  <a:lnTo>
                    <a:pt x="361389" y="10257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2" name="Connecteur droit 12">
              <a:extLst>
                <a:ext uri="{FF2B5EF4-FFF2-40B4-BE49-F238E27FC236}">
                  <a16:creationId xmlns:a16="http://schemas.microsoft.com/office/drawing/2014/main" id="{77B56AAD-4C01-D04D-40C7-351C558B1D9F}"/>
                </a:ext>
              </a:extLst>
            </p:cNvPr>
            <p:cNvSpPr txBox="1"/>
            <p:nvPr/>
          </p:nvSpPr>
          <p:spPr>
            <a:xfrm rot="21600000">
              <a:off x="4468834" y="2166634"/>
              <a:ext cx="18069" cy="18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500" kern="120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80FE810A-3661-6398-185D-17FF8357CF43}"/>
              </a:ext>
            </a:extLst>
          </p:cNvPr>
          <p:cNvGrpSpPr/>
          <p:nvPr/>
        </p:nvGrpSpPr>
        <p:grpSpPr>
          <a:xfrm>
            <a:off x="3327978" y="3259110"/>
            <a:ext cx="1378110" cy="1198470"/>
            <a:chOff x="3098703" y="1576433"/>
            <a:chExt cx="1198470" cy="1198470"/>
          </a:xfrm>
          <a:solidFill>
            <a:srgbClr val="B3D5F2"/>
          </a:solidFill>
        </p:grpSpPr>
        <p:sp>
          <p:nvSpPr>
            <p:cNvPr id="29" name="Ellipse 28">
              <a:extLst>
                <a:ext uri="{FF2B5EF4-FFF2-40B4-BE49-F238E27FC236}">
                  <a16:creationId xmlns:a16="http://schemas.microsoft.com/office/drawing/2014/main" id="{A7B4E194-A853-145D-BEB6-EE0F1AC6608C}"/>
                </a:ext>
              </a:extLst>
            </p:cNvPr>
            <p:cNvSpPr/>
            <p:nvPr/>
          </p:nvSpPr>
          <p:spPr>
            <a:xfrm>
              <a:off x="3098703" y="1576433"/>
              <a:ext cx="1198470" cy="1198470"/>
            </a:xfrm>
            <a:prstGeom prst="ellipse">
              <a:avLst/>
            </a:prstGeom>
            <a:grpFill/>
          </p:spPr>
          <p:style>
            <a:lnRef idx="2">
              <a:schemeClr val="dk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30" name="Ellipse 14">
              <a:extLst>
                <a:ext uri="{FF2B5EF4-FFF2-40B4-BE49-F238E27FC236}">
                  <a16:creationId xmlns:a16="http://schemas.microsoft.com/office/drawing/2014/main" id="{5F980BD7-D407-48E7-6F08-8D338AB51465}"/>
                </a:ext>
              </a:extLst>
            </p:cNvPr>
            <p:cNvSpPr txBox="1"/>
            <p:nvPr/>
          </p:nvSpPr>
          <p:spPr>
            <a:xfrm>
              <a:off x="3274215" y="1751945"/>
              <a:ext cx="847446" cy="847446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fr-FR" sz="1600" kern="1200" dirty="0"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Systèmes cyber-physiques</a:t>
              </a:r>
            </a:p>
          </p:txBody>
        </p:sp>
      </p:grpSp>
      <p:grpSp>
        <p:nvGrpSpPr>
          <p:cNvPr id="41" name="Groupe 40">
            <a:extLst>
              <a:ext uri="{FF2B5EF4-FFF2-40B4-BE49-F238E27FC236}">
                <a16:creationId xmlns:a16="http://schemas.microsoft.com/office/drawing/2014/main" id="{7C063F07-14AC-9822-30E2-79EA4B94D2AB}"/>
              </a:ext>
            </a:extLst>
          </p:cNvPr>
          <p:cNvGrpSpPr/>
          <p:nvPr/>
        </p:nvGrpSpPr>
        <p:grpSpPr>
          <a:xfrm>
            <a:off x="6629972" y="3858345"/>
            <a:ext cx="361389" cy="20514"/>
            <a:chOff x="4297174" y="2165411"/>
            <a:chExt cx="361389" cy="20514"/>
          </a:xfrm>
        </p:grpSpPr>
        <p:sp>
          <p:nvSpPr>
            <p:cNvPr id="42" name="Connecteur droit 11">
              <a:extLst>
                <a:ext uri="{FF2B5EF4-FFF2-40B4-BE49-F238E27FC236}">
                  <a16:creationId xmlns:a16="http://schemas.microsoft.com/office/drawing/2014/main" id="{53DAE015-446D-7953-F5A7-12FB0F11E564}"/>
                </a:ext>
              </a:extLst>
            </p:cNvPr>
            <p:cNvSpPr/>
            <p:nvPr/>
          </p:nvSpPr>
          <p:spPr>
            <a:xfrm rot="10800000">
              <a:off x="4297174" y="2165411"/>
              <a:ext cx="361389" cy="20514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10257"/>
                  </a:moveTo>
                  <a:lnTo>
                    <a:pt x="361389" y="10257"/>
                  </a:lnTo>
                </a:path>
              </a:pathLst>
            </a:custGeom>
            <a:noFill/>
          </p:spPr>
          <p:style>
            <a:lnRef idx="2">
              <a:schemeClr val="dk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dk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fr-FR"/>
            </a:p>
          </p:txBody>
        </p:sp>
        <p:sp>
          <p:nvSpPr>
            <p:cNvPr id="43" name="Connecteur droit 12">
              <a:extLst>
                <a:ext uri="{FF2B5EF4-FFF2-40B4-BE49-F238E27FC236}">
                  <a16:creationId xmlns:a16="http://schemas.microsoft.com/office/drawing/2014/main" id="{AF28E305-AAF8-A2CD-F6E3-911891EE5574}"/>
                </a:ext>
              </a:extLst>
            </p:cNvPr>
            <p:cNvSpPr txBox="1"/>
            <p:nvPr/>
          </p:nvSpPr>
          <p:spPr>
            <a:xfrm rot="21600000">
              <a:off x="4468834" y="2166634"/>
              <a:ext cx="18069" cy="1806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700" tIns="0" rIns="12700" bIns="0" numCol="1" spcCol="1270" anchor="ctr" anchorCtr="0">
              <a:noAutofit/>
            </a:bodyPr>
            <a:lstStyle/>
            <a:p>
              <a:pPr marL="0" lvl="0" indent="0"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fr-FR" sz="500" kern="1200"/>
            </a:p>
          </p:txBody>
        </p:sp>
      </p:grpSp>
      <p:cxnSp>
        <p:nvCxnSpPr>
          <p:cNvPr id="47" name="Connecteur droit 46">
            <a:extLst>
              <a:ext uri="{FF2B5EF4-FFF2-40B4-BE49-F238E27FC236}">
                <a16:creationId xmlns:a16="http://schemas.microsoft.com/office/drawing/2014/main" id="{BCF1AB06-8872-9D35-6CD7-55FDF034155B}"/>
              </a:ext>
            </a:extLst>
          </p:cNvPr>
          <p:cNvCxnSpPr>
            <a:stCxn id="37" idx="4"/>
            <a:endCxn id="39" idx="0"/>
          </p:cNvCxnSpPr>
          <p:nvPr/>
        </p:nvCxnSpPr>
        <p:spPr>
          <a:xfrm flipH="1">
            <a:off x="5855580" y="2790561"/>
            <a:ext cx="10833" cy="2585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eur droit 48">
            <a:extLst>
              <a:ext uri="{FF2B5EF4-FFF2-40B4-BE49-F238E27FC236}">
                <a16:creationId xmlns:a16="http://schemas.microsoft.com/office/drawing/2014/main" id="{3A297840-6B75-C0B6-4B72-469FC2DBCCED}"/>
              </a:ext>
            </a:extLst>
          </p:cNvPr>
          <p:cNvCxnSpPr>
            <a:stCxn id="39" idx="4"/>
            <a:endCxn id="33" idx="0"/>
          </p:cNvCxnSpPr>
          <p:nvPr/>
        </p:nvCxnSpPr>
        <p:spPr>
          <a:xfrm>
            <a:off x="5855580" y="4577009"/>
            <a:ext cx="10833" cy="27819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723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97634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Limites de cette recherche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660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0814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6695CB5-E64E-78E1-1168-2F3D7B0064F9}"/>
              </a:ext>
            </a:extLst>
          </p:cNvPr>
          <p:cNvSpPr/>
          <p:nvPr/>
        </p:nvSpPr>
        <p:spPr>
          <a:xfrm>
            <a:off x="2159000" y="965200"/>
            <a:ext cx="3175000" cy="3911600"/>
          </a:xfrm>
          <a:prstGeom prst="roundRect">
            <a:avLst/>
          </a:prstGeom>
          <a:solidFill>
            <a:srgbClr val="89AB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8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  <a:ea typeface="Verdana" panose="020B0604030504040204" pitchFamily="34" charset="0"/>
              </a:rPr>
              <a:t>Revue académique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Revue non-exhaustive.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La revue gagnerait à être plus approfondie.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6B63C42-7C3D-2340-BFB8-AFBD9DCCBAD0}"/>
              </a:ext>
            </a:extLst>
          </p:cNvPr>
          <p:cNvSpPr/>
          <p:nvPr/>
        </p:nvSpPr>
        <p:spPr>
          <a:xfrm>
            <a:off x="6858001" y="965200"/>
            <a:ext cx="3175000" cy="3911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Palatino Linotype" panose="02040502050505030304" pitchFamily="18" charset="0"/>
                <a:ea typeface="Verdana" panose="020B0604030504040204" pitchFamily="34" charset="0"/>
              </a:rPr>
              <a:t>Revue professionnelle</a:t>
            </a:r>
          </a:p>
          <a:p>
            <a:pPr algn="ctr"/>
            <a:endParaRPr kumimoji="0" lang="fr-FR" sz="1800" i="0" u="none" strike="noStrike" kern="1200" cap="none" spc="0" normalizeH="0" baseline="0" noProof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prstClr val="white"/>
                </a:solidFill>
                <a:latin typeface="Palatino Linotype" panose="02040502050505030304" pitchFamily="18" charset="0"/>
              </a:rPr>
              <a:t>Revue </a:t>
            </a:r>
            <a:r>
              <a:rPr lang="fr-FR" dirty="0" err="1">
                <a:solidFill>
                  <a:prstClr val="white"/>
                </a:solidFill>
                <a:latin typeface="Palatino Linotype" panose="02040502050505030304" pitchFamily="18" charset="0"/>
              </a:rPr>
              <a:t>esssentiellement</a:t>
            </a:r>
            <a:r>
              <a:rPr lang="fr-FR" dirty="0">
                <a:solidFill>
                  <a:prstClr val="white"/>
                </a:solidFill>
                <a:latin typeface="Palatino Linotype" panose="02040502050505030304" pitchFamily="18" charset="0"/>
              </a:rPr>
              <a:t> européenne et </a:t>
            </a:r>
            <a:r>
              <a:rPr lang="fr-FR" dirty="0" err="1">
                <a:solidFill>
                  <a:prstClr val="white"/>
                </a:solidFill>
                <a:latin typeface="Palatino Linotype" panose="02040502050505030304" pitchFamily="18" charset="0"/>
              </a:rPr>
              <a:t>francaise</a:t>
            </a:r>
            <a:r>
              <a:rPr lang="fr-FR" dirty="0">
                <a:solidFill>
                  <a:prstClr val="white"/>
                </a:solidFill>
                <a:latin typeface="Palatino Linotype" panose="02040502050505030304" pitchFamily="18" charset="0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>
                <a:solidFill>
                  <a:prstClr val="white"/>
                </a:solidFill>
                <a:latin typeface="Palatino Linotype" panose="02040502050505030304" pitchFamily="18" charset="0"/>
              </a:rPr>
              <a:t>Revue non-exhaustive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7FA60DD-ABA9-B597-4628-F75FA7A0AA3B}"/>
              </a:ext>
            </a:extLst>
          </p:cNvPr>
          <p:cNvSpPr/>
          <p:nvPr/>
        </p:nvSpPr>
        <p:spPr>
          <a:xfrm>
            <a:off x="2159000" y="5052450"/>
            <a:ext cx="7874001" cy="476283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8C8CAF8-CE56-91CB-46AB-A591C6FE466D}"/>
              </a:ext>
            </a:extLst>
          </p:cNvPr>
          <p:cNvSpPr txBox="1">
            <a:spLocks/>
          </p:cNvSpPr>
          <p:nvPr/>
        </p:nvSpPr>
        <p:spPr>
          <a:xfrm>
            <a:off x="2158999" y="1212101"/>
            <a:ext cx="3191933" cy="1160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9810ED2-FF6F-A50A-B048-B26863108208}"/>
              </a:ext>
            </a:extLst>
          </p:cNvPr>
          <p:cNvSpPr/>
          <p:nvPr/>
        </p:nvSpPr>
        <p:spPr>
          <a:xfrm>
            <a:off x="3488266" y="5052412"/>
            <a:ext cx="499533" cy="476283"/>
          </a:xfrm>
          <a:prstGeom prst="ellipse">
            <a:avLst/>
          </a:prstGeom>
          <a:solidFill>
            <a:srgbClr val="89ABD9"/>
          </a:solidFill>
          <a:ln>
            <a:solidFill>
              <a:srgbClr val="89AB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2081338-AC05-EA2A-BBE7-F5BB9CCB0649}"/>
              </a:ext>
            </a:extLst>
          </p:cNvPr>
          <p:cNvSpPr txBox="1">
            <a:spLocks/>
          </p:cNvSpPr>
          <p:nvPr/>
        </p:nvSpPr>
        <p:spPr>
          <a:xfrm>
            <a:off x="6874933" y="1136657"/>
            <a:ext cx="3191933" cy="1160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i="0" u="none" strike="noStrike" kern="1200" cap="none" spc="0" normalizeH="0" baseline="0" noProof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13" name="Espace réservé du pied de page 3">
            <a:extLst>
              <a:ext uri="{FF2B5EF4-FFF2-40B4-BE49-F238E27FC236}">
                <a16:creationId xmlns:a16="http://schemas.microsoft.com/office/drawing/2014/main" id="{F53CC346-7B2D-0D22-4A39-9E86566ACB65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>
                <a:solidFill>
                  <a:prstClr val="white">
                    <a:tint val="82000"/>
                  </a:prstClr>
                </a:solidFill>
                <a:latin typeface="Calibri" panose="020F0502020204030204"/>
              </a:rPr>
              <a:t>Emilie Peneloux et Thomas Des-Grottes - AIM 2024</a:t>
            </a:r>
            <a:endParaRPr lang="fr-FR" dirty="0">
              <a:solidFill>
                <a:prstClr val="white">
                  <a:tint val="82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420683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 : coins arrondis 1">
            <a:extLst>
              <a:ext uri="{FF2B5EF4-FFF2-40B4-BE49-F238E27FC236}">
                <a16:creationId xmlns:a16="http://schemas.microsoft.com/office/drawing/2014/main" id="{F6695CB5-E64E-78E1-1168-2F3D7B0064F9}"/>
              </a:ext>
            </a:extLst>
          </p:cNvPr>
          <p:cNvSpPr/>
          <p:nvPr/>
        </p:nvSpPr>
        <p:spPr>
          <a:xfrm>
            <a:off x="2159000" y="965200"/>
            <a:ext cx="3175000" cy="39116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b="1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Palatino Linotype" panose="02040502050505030304" pitchFamily="18" charset="0"/>
              <a:ea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n-cs"/>
              </a:rPr>
              <a:t>Revue académique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800" b="1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Palatino Linotype" panose="02040502050505030304" pitchFamily="18" charset="0"/>
              <a:ea typeface="Verdan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Revue non-exhaustive.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La revue gagnerait à être plus approfondie.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36B63C42-7C3D-2340-BFB8-AFBD9DCCBAD0}"/>
              </a:ext>
            </a:extLst>
          </p:cNvPr>
          <p:cNvSpPr/>
          <p:nvPr/>
        </p:nvSpPr>
        <p:spPr>
          <a:xfrm>
            <a:off x="6858001" y="965200"/>
            <a:ext cx="3175000" cy="3911600"/>
          </a:xfrm>
          <a:prstGeom prst="roundRect">
            <a:avLst/>
          </a:prstGeom>
          <a:solidFill>
            <a:srgbClr val="89AB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n-cs"/>
              </a:rPr>
              <a:t>Revue professionnelle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Revue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esssentiellement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 européenne et </a:t>
            </a:r>
            <a:r>
              <a:rPr kumimoji="0" lang="fr-FR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francaise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Revue non-exhaustive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A7FA60DD-ABA9-B597-4628-F75FA7A0AA3B}"/>
              </a:ext>
            </a:extLst>
          </p:cNvPr>
          <p:cNvSpPr/>
          <p:nvPr/>
        </p:nvSpPr>
        <p:spPr>
          <a:xfrm>
            <a:off x="2159000" y="5052450"/>
            <a:ext cx="7874001" cy="476283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9" name="Titre 1">
            <a:extLst>
              <a:ext uri="{FF2B5EF4-FFF2-40B4-BE49-F238E27FC236}">
                <a16:creationId xmlns:a16="http://schemas.microsoft.com/office/drawing/2014/main" id="{D8C8CAF8-CE56-91CB-46AB-A591C6FE466D}"/>
              </a:ext>
            </a:extLst>
          </p:cNvPr>
          <p:cNvSpPr txBox="1">
            <a:spLocks/>
          </p:cNvSpPr>
          <p:nvPr/>
        </p:nvSpPr>
        <p:spPr>
          <a:xfrm>
            <a:off x="2158999" y="1212101"/>
            <a:ext cx="3191933" cy="1160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69810ED2-FF6F-A50A-B048-B26863108208}"/>
              </a:ext>
            </a:extLst>
          </p:cNvPr>
          <p:cNvSpPr/>
          <p:nvPr/>
        </p:nvSpPr>
        <p:spPr>
          <a:xfrm>
            <a:off x="8195734" y="5052450"/>
            <a:ext cx="499533" cy="476283"/>
          </a:xfrm>
          <a:prstGeom prst="ellipse">
            <a:avLst/>
          </a:prstGeom>
          <a:solidFill>
            <a:srgbClr val="89ABD9"/>
          </a:solidFill>
          <a:ln>
            <a:solidFill>
              <a:srgbClr val="89ABD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82081338-AC05-EA2A-BBE7-F5BB9CCB0649}"/>
              </a:ext>
            </a:extLst>
          </p:cNvPr>
          <p:cNvSpPr txBox="1">
            <a:spLocks/>
          </p:cNvSpPr>
          <p:nvPr/>
        </p:nvSpPr>
        <p:spPr>
          <a:xfrm>
            <a:off x="6874933" y="1136657"/>
            <a:ext cx="3191933" cy="116089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3200" b="0" i="0" u="none" strike="noStrike" kern="1200" cap="none" spc="0" normalizeH="0" baseline="0" noProof="0" dirty="0">
              <a:ln w="0"/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alatino Linotype" panose="02040502050505030304" pitchFamily="18" charset="0"/>
              <a:ea typeface="Verdana" panose="020B0604030504040204" pitchFamily="34" charset="0"/>
              <a:cs typeface="+mj-cs"/>
            </a:endParaRPr>
          </a:p>
        </p:txBody>
      </p:sp>
      <p:sp>
        <p:nvSpPr>
          <p:cNvPr id="7" name="Espace réservé du pied de page 3">
            <a:extLst>
              <a:ext uri="{FF2B5EF4-FFF2-40B4-BE49-F238E27FC236}">
                <a16:creationId xmlns:a16="http://schemas.microsoft.com/office/drawing/2014/main" id="{EED061A9-81A4-86EC-C848-97E940ABB4F8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82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>
                <a:solidFill>
                  <a:prstClr val="white">
                    <a:tint val="82000"/>
                  </a:prstClr>
                </a:solidFill>
                <a:latin typeface="Calibri" panose="020F0502020204030204"/>
              </a:rPr>
              <a:t>Emilie Peneloux et Thomas Des-Grottes - AIM 2024</a:t>
            </a:r>
            <a:endParaRPr lang="fr-FR" dirty="0">
              <a:solidFill>
                <a:prstClr val="white">
                  <a:tint val="82000"/>
                </a:prstClr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666196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8FAA34C-446F-8C02-84D2-1D011DA611A1}"/>
              </a:ext>
            </a:extLst>
          </p:cNvPr>
          <p:cNvSpPr/>
          <p:nvPr/>
        </p:nvSpPr>
        <p:spPr>
          <a:xfrm>
            <a:off x="6381754" y="6501208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Redéfinition des bordures et des périmètres entre les risques cyber et pour la sécurité de l’information.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73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Recommandations pour 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 futures recherches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105209D3-FBBD-B331-FA1D-A1122476E9E8}"/>
              </a:ext>
            </a:extLst>
          </p:cNvPr>
          <p:cNvSpPr/>
          <p:nvPr/>
        </p:nvSpPr>
        <p:spPr>
          <a:xfrm>
            <a:off x="539746" y="6538912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Réalisation d’une cartographie de l’écosystème cyber.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ED1DF62-FC07-ECAD-6ACF-2882534BC38A}"/>
              </a:ext>
            </a:extLst>
          </p:cNvPr>
          <p:cNvSpPr/>
          <p:nvPr/>
        </p:nvSpPr>
        <p:spPr>
          <a:xfrm>
            <a:off x="9296404" y="6475809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L’emploi de paradigme de recherche tels que la DSR afin de réduire l’écart entre les milieux professionnels et académiques.</a:t>
            </a:r>
          </a:p>
        </p:txBody>
      </p:sp>
      <p:sp>
        <p:nvSpPr>
          <p:cNvPr id="15" name="Espace réservé du pied de page 3">
            <a:extLst>
              <a:ext uri="{FF2B5EF4-FFF2-40B4-BE49-F238E27FC236}">
                <a16:creationId xmlns:a16="http://schemas.microsoft.com/office/drawing/2014/main" id="{FECA2DEE-CB5D-4A1D-C883-2D12839F3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10557666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16" name="Rectangle : coins arrondis 15">
            <a:extLst>
              <a:ext uri="{FF2B5EF4-FFF2-40B4-BE49-F238E27FC236}">
                <a16:creationId xmlns:a16="http://schemas.microsoft.com/office/drawing/2014/main" id="{7E8BDB15-0CCE-61D5-C2B7-D5C75CE36ACB}"/>
              </a:ext>
            </a:extLst>
          </p:cNvPr>
          <p:cNvSpPr/>
          <p:nvPr/>
        </p:nvSpPr>
        <p:spPr>
          <a:xfrm>
            <a:off x="3467104" y="6475809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0" dirty="0">
                <a:solidFill>
                  <a:prstClr val="white"/>
                </a:solidFill>
                <a:latin typeface="Palatino Linotype" panose="02040502050505030304" pitchFamily="18" charset="0"/>
              </a:rPr>
              <a:t>Redéfinition multidisciplinaire et proposition d’un cadre universel du risque cyber.</a:t>
            </a:r>
          </a:p>
        </p:txBody>
      </p:sp>
    </p:spTree>
    <p:extLst>
      <p:ext uri="{BB962C8B-B14F-4D97-AF65-F5344CB8AC3E}">
        <p14:creationId xmlns:p14="http://schemas.microsoft.com/office/powerpoint/2010/main" val="20611020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3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E5D9BA5-B513-4643-9CD3-96F4BBBB3648}"/>
              </a:ext>
            </a:extLst>
          </p:cNvPr>
          <p:cNvSpPr/>
          <p:nvPr/>
        </p:nvSpPr>
        <p:spPr>
          <a:xfrm>
            <a:off x="-4023434" y="1435780"/>
            <a:ext cx="4321629" cy="2296886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r>
              <a:rPr lang="fr-FR" sz="1800" dirty="0"/>
              <a:t>Hausse de 400% des cyberattaques en France depuis 2020.</a:t>
            </a:r>
          </a:p>
          <a:p>
            <a:pPr algn="ctr"/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733D539-EA7E-8C70-5DF2-B4B35DE9EE93}"/>
              </a:ext>
            </a:extLst>
          </p:cNvPr>
          <p:cNvSpPr/>
          <p:nvPr/>
        </p:nvSpPr>
        <p:spPr>
          <a:xfrm>
            <a:off x="11895655" y="1435780"/>
            <a:ext cx="4321629" cy="2296886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r>
              <a:rPr lang="fr-FR" sz="1800" dirty="0"/>
              <a:t>L’impact financier moyen pour les PME est compris entre 300 000 et 500 000 euros.</a:t>
            </a:r>
          </a:p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F4B974B-AF00-B015-E624-032A56104987}"/>
              </a:ext>
            </a:extLst>
          </p:cNvPr>
          <p:cNvSpPr/>
          <p:nvPr/>
        </p:nvSpPr>
        <p:spPr>
          <a:xfrm>
            <a:off x="11895654" y="4013614"/>
            <a:ext cx="4321629" cy="2296886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r>
              <a:rPr lang="fr-FR" sz="1800" dirty="0"/>
              <a:t>La faille humaine est la plus exploitée.</a:t>
            </a:r>
          </a:p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3DC043D-56D6-70F6-CF0A-2CD6A6CF1454}"/>
              </a:ext>
            </a:extLst>
          </p:cNvPr>
          <p:cNvSpPr/>
          <p:nvPr/>
        </p:nvSpPr>
        <p:spPr>
          <a:xfrm>
            <a:off x="-4023434" y="4059464"/>
            <a:ext cx="4321629" cy="2296886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r>
              <a:rPr lang="fr-FR" sz="1800" dirty="0"/>
              <a:t>Une atteinte à la cybersécurité se produit toutes les 39 secondes.</a:t>
            </a:r>
          </a:p>
          <a:p>
            <a:pPr algn="ctr"/>
            <a:endParaRPr lang="fr-FR" dirty="0"/>
          </a:p>
        </p:txBody>
      </p:sp>
      <p:pic>
        <p:nvPicPr>
          <p:cNvPr id="37" name="Graphique 36" descr="Graphique à barres avec tendance à la hausse contour">
            <a:extLst>
              <a:ext uri="{FF2B5EF4-FFF2-40B4-BE49-F238E27FC236}">
                <a16:creationId xmlns:a16="http://schemas.microsoft.com/office/drawing/2014/main" id="{B6A964AD-2134-5FCE-A1EC-B65BE2CDE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-2319819" y="1712799"/>
            <a:ext cx="914400" cy="914400"/>
          </a:xfrm>
          <a:prstGeom prst="rect">
            <a:avLst/>
          </a:prstGeom>
        </p:spPr>
      </p:pic>
      <p:pic>
        <p:nvPicPr>
          <p:cNvPr id="39" name="Graphique 38" descr="Terminal Cmd contour">
            <a:extLst>
              <a:ext uri="{FF2B5EF4-FFF2-40B4-BE49-F238E27FC236}">
                <a16:creationId xmlns:a16="http://schemas.microsoft.com/office/drawing/2014/main" id="{725D5C2E-FCD3-4C7E-7810-9E9BE4BB8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2319819" y="4290037"/>
            <a:ext cx="914400" cy="914400"/>
          </a:xfrm>
          <a:prstGeom prst="rect">
            <a:avLst/>
          </a:prstGeom>
        </p:spPr>
      </p:pic>
      <p:pic>
        <p:nvPicPr>
          <p:cNvPr id="41" name="Graphique 40" descr="Croquis de silhouette contour">
            <a:extLst>
              <a:ext uri="{FF2B5EF4-FFF2-40B4-BE49-F238E27FC236}">
                <a16:creationId xmlns:a16="http://schemas.microsoft.com/office/drawing/2014/main" id="{6BB9830A-C806-D4EE-C6D9-25A08C3E4A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3425674" y="4247657"/>
            <a:ext cx="914400" cy="914400"/>
          </a:xfrm>
          <a:prstGeom prst="rect">
            <a:avLst/>
          </a:prstGeom>
        </p:spPr>
      </p:pic>
      <p:pic>
        <p:nvPicPr>
          <p:cNvPr id="47" name="Graphique 46" descr="Prêt contour">
            <a:extLst>
              <a:ext uri="{FF2B5EF4-FFF2-40B4-BE49-F238E27FC236}">
                <a16:creationId xmlns:a16="http://schemas.microsoft.com/office/drawing/2014/main" id="{615F87FA-94AD-1F29-49C2-0F20FA63F4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425674" y="1669823"/>
            <a:ext cx="914400" cy="9144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125" y="2127023"/>
            <a:ext cx="10515600" cy="28527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r-FR" sz="66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br>
              <a:rPr lang="fr-FR" sz="66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sz="6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129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/>
              <a:t>Emilie </a:t>
            </a:r>
            <a:r>
              <a:rPr lang="fr-FR" dirty="0" err="1"/>
              <a:t>Peneloux</a:t>
            </a:r>
            <a:r>
              <a:rPr lang="fr-FR" dirty="0"/>
              <a:t> et Thomas Des-Grottes - AIM 2024</a:t>
            </a: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97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48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Recommandations pour </a:t>
            </a:r>
            <a:br>
              <a:rPr lang="fr-FR" sz="48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48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 futures recherches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30</a:t>
            </a:fld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105209D3-FBBD-B331-FA1D-A1122476E9E8}"/>
              </a:ext>
            </a:extLst>
          </p:cNvPr>
          <p:cNvSpPr/>
          <p:nvPr/>
        </p:nvSpPr>
        <p:spPr>
          <a:xfrm>
            <a:off x="488946" y="2030015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Réalisation d’une cartographie de l’écosystème cyber.</a:t>
            </a: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B8FAA34C-446F-8C02-84D2-1D011DA611A1}"/>
              </a:ext>
            </a:extLst>
          </p:cNvPr>
          <p:cNvSpPr/>
          <p:nvPr/>
        </p:nvSpPr>
        <p:spPr>
          <a:xfrm>
            <a:off x="6394452" y="2015330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Redéfinition des bordures et des périmètres entre les risques cyber et pour la sécurité de l’information.</a:t>
            </a: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ED1DF62-FC07-ECAD-6ACF-2882534BC38A}"/>
              </a:ext>
            </a:extLst>
          </p:cNvPr>
          <p:cNvSpPr/>
          <p:nvPr/>
        </p:nvSpPr>
        <p:spPr>
          <a:xfrm>
            <a:off x="9347204" y="2015330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alatino Linotype" panose="02040502050505030304" pitchFamily="18" charset="0"/>
                <a:ea typeface="+mn-ea"/>
                <a:cs typeface="+mn-cs"/>
              </a:rPr>
              <a:t>L’emploi de paradigme de recherche tels que la DSR afin de réduire l’écart entre les milieux professionnels et académiques.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5A65CA2-CF38-D5E1-A91A-7FBAB99A171F}"/>
              </a:ext>
            </a:extLst>
          </p:cNvPr>
          <p:cNvSpPr/>
          <p:nvPr/>
        </p:nvSpPr>
        <p:spPr>
          <a:xfrm>
            <a:off x="3384927" y="2044701"/>
            <a:ext cx="2355850" cy="3911600"/>
          </a:xfrm>
          <a:prstGeom prst="roundRect">
            <a:avLst/>
          </a:prstGeom>
          <a:solidFill>
            <a:srgbClr val="156082">
              <a:lumMod val="75000"/>
            </a:srgb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kern="0" dirty="0">
              <a:solidFill>
                <a:prstClr val="white"/>
              </a:solidFill>
              <a:latin typeface="Palatino Linotype" panose="02040502050505030304" pitchFamily="18" charset="0"/>
            </a:endParaRPr>
          </a:p>
          <a:p>
            <a:pPr marL="0" marR="0" lvl="0" indent="0" algn="ctr" defTabSz="91440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2000" kern="0" dirty="0">
                <a:solidFill>
                  <a:prstClr val="white"/>
                </a:solidFill>
                <a:latin typeface="Palatino Linotype" panose="02040502050505030304" pitchFamily="18" charset="0"/>
              </a:rPr>
              <a:t>Redéfinition multidisciplinaire et proposition d’un cadre universel du risque cyber.</a:t>
            </a:r>
          </a:p>
        </p:txBody>
      </p:sp>
    </p:spTree>
    <p:extLst>
      <p:ext uri="{BB962C8B-B14F-4D97-AF65-F5344CB8AC3E}">
        <p14:creationId xmlns:p14="http://schemas.microsoft.com/office/powerpoint/2010/main" val="12952070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42770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Des 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questions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?</a:t>
            </a:r>
            <a:b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</a:br>
            <a:endParaRPr lang="fr-FR" sz="6600" cap="none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172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4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E5D9BA5-B513-4643-9CD3-96F4BBBB3648}"/>
              </a:ext>
            </a:extLst>
          </p:cNvPr>
          <p:cNvSpPr/>
          <p:nvPr/>
        </p:nvSpPr>
        <p:spPr>
          <a:xfrm>
            <a:off x="936171" y="1470025"/>
            <a:ext cx="4321629" cy="229688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r>
              <a:rPr lang="fr-FR" sz="1800" dirty="0"/>
              <a:t>Hausse de 400% des cyberattaques en France depuis 2020.</a:t>
            </a:r>
          </a:p>
          <a:p>
            <a:pPr algn="ctr"/>
            <a:endParaRPr lang="fr-FR" dirty="0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1733D539-EA7E-8C70-5DF2-B4B35DE9EE93}"/>
              </a:ext>
            </a:extLst>
          </p:cNvPr>
          <p:cNvSpPr/>
          <p:nvPr/>
        </p:nvSpPr>
        <p:spPr>
          <a:xfrm>
            <a:off x="6585855" y="1470025"/>
            <a:ext cx="4321629" cy="229688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r>
              <a:rPr lang="fr-FR" sz="1800" dirty="0"/>
              <a:t>L’impact financier moyen pour les PME est compris entre 300 000 et 500 000 euros.</a:t>
            </a:r>
          </a:p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F4B974B-AF00-B015-E624-032A56104987}"/>
              </a:ext>
            </a:extLst>
          </p:cNvPr>
          <p:cNvSpPr/>
          <p:nvPr/>
        </p:nvSpPr>
        <p:spPr>
          <a:xfrm>
            <a:off x="6585856" y="4032930"/>
            <a:ext cx="4321629" cy="229688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r>
              <a:rPr lang="fr-FR" sz="1800" dirty="0"/>
              <a:t>La faille humaine est la plus exploitée.</a:t>
            </a:r>
          </a:p>
          <a:p>
            <a:pPr algn="ctr"/>
            <a:endParaRPr lang="fr-FR" dirty="0"/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83DC043D-56D6-70F6-CF0A-2CD6A6CF1454}"/>
              </a:ext>
            </a:extLst>
          </p:cNvPr>
          <p:cNvSpPr/>
          <p:nvPr/>
        </p:nvSpPr>
        <p:spPr>
          <a:xfrm>
            <a:off x="936170" y="4060371"/>
            <a:ext cx="4321629" cy="2296886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endParaRPr lang="fr-FR" sz="1800" dirty="0"/>
          </a:p>
          <a:p>
            <a:pPr algn="ctr"/>
            <a:endParaRPr lang="fr-FR" dirty="0"/>
          </a:p>
          <a:p>
            <a:pPr algn="ctr"/>
            <a:r>
              <a:rPr lang="fr-FR" sz="1800" dirty="0"/>
              <a:t>Une atteinte à la cybersécurité se produit toutes les 39 secondes.</a:t>
            </a:r>
          </a:p>
          <a:p>
            <a:pPr algn="ctr"/>
            <a:endParaRPr lang="fr-FR" dirty="0"/>
          </a:p>
        </p:txBody>
      </p:sp>
      <p:pic>
        <p:nvPicPr>
          <p:cNvPr id="37" name="Graphique 36" descr="Graphique à barres avec tendance à la hausse contour">
            <a:extLst>
              <a:ext uri="{FF2B5EF4-FFF2-40B4-BE49-F238E27FC236}">
                <a16:creationId xmlns:a16="http://schemas.microsoft.com/office/drawing/2014/main" id="{B6A964AD-2134-5FCE-A1EC-B65BE2CDEB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639784" y="1669823"/>
            <a:ext cx="914400" cy="914400"/>
          </a:xfrm>
          <a:prstGeom prst="rect">
            <a:avLst/>
          </a:prstGeom>
        </p:spPr>
      </p:pic>
      <p:pic>
        <p:nvPicPr>
          <p:cNvPr id="39" name="Graphique 38" descr="Terminal Cmd contour">
            <a:extLst>
              <a:ext uri="{FF2B5EF4-FFF2-40B4-BE49-F238E27FC236}">
                <a16:creationId xmlns:a16="http://schemas.microsoft.com/office/drawing/2014/main" id="{725D5C2E-FCD3-4C7E-7810-9E9BE4BB8E5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39784" y="4266973"/>
            <a:ext cx="914400" cy="914400"/>
          </a:xfrm>
          <a:prstGeom prst="rect">
            <a:avLst/>
          </a:prstGeom>
        </p:spPr>
      </p:pic>
      <p:pic>
        <p:nvPicPr>
          <p:cNvPr id="41" name="Graphique 40" descr="Croquis de silhouette contour">
            <a:extLst>
              <a:ext uri="{FF2B5EF4-FFF2-40B4-BE49-F238E27FC236}">
                <a16:creationId xmlns:a16="http://schemas.microsoft.com/office/drawing/2014/main" id="{6BB9830A-C806-D4EE-C6D9-25A08C3E4A5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289469" y="4147231"/>
            <a:ext cx="914400" cy="914400"/>
          </a:xfrm>
          <a:prstGeom prst="rect">
            <a:avLst/>
          </a:prstGeom>
        </p:spPr>
      </p:pic>
      <p:pic>
        <p:nvPicPr>
          <p:cNvPr id="47" name="Graphique 46" descr="Prêt contour">
            <a:extLst>
              <a:ext uri="{FF2B5EF4-FFF2-40B4-BE49-F238E27FC236}">
                <a16:creationId xmlns:a16="http://schemas.microsoft.com/office/drawing/2014/main" id="{615F87FA-94AD-1F29-49C2-0F20FA63F4C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89469" y="1712799"/>
            <a:ext cx="914400" cy="91440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696005"/>
            <a:ext cx="10515600" cy="285273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fr-FR" sz="66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Introduction</a:t>
            </a:r>
            <a:br>
              <a:rPr lang="fr-FR" sz="6600" b="1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sz="6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5717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123FC-F12A-7B40-9177-68669902167B}" type="slidenum">
              <a:rPr lang="fr-FR" smtClean="0"/>
              <a:t>5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1E5D9BA5-B513-4643-9CD3-96F4BBBB3648}"/>
              </a:ext>
            </a:extLst>
          </p:cNvPr>
          <p:cNvSpPr/>
          <p:nvPr/>
        </p:nvSpPr>
        <p:spPr>
          <a:xfrm>
            <a:off x="809172" y="1765754"/>
            <a:ext cx="3865863" cy="103187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Risque de sécurité informatique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6555B0A2-2717-E5AC-AC62-E7601105DB40}"/>
              </a:ext>
            </a:extLst>
          </p:cNvPr>
          <p:cNvSpPr txBox="1">
            <a:spLocks/>
          </p:cNvSpPr>
          <p:nvPr/>
        </p:nvSpPr>
        <p:spPr>
          <a:xfrm>
            <a:off x="353405" y="510933"/>
            <a:ext cx="10515600" cy="172721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fr-FR" sz="4000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Développement de la cybersécurité</a:t>
            </a:r>
            <a:br>
              <a:rPr lang="fr-FR" sz="4000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fr-FR" sz="4000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fr-FR" sz="4000" spc="50" dirty="0">
              <a:ln w="0"/>
              <a:solidFill>
                <a:schemeClr val="tx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5A643105-C5C4-B4F4-635D-5FB6094899A6}"/>
              </a:ext>
            </a:extLst>
          </p:cNvPr>
          <p:cNvSpPr/>
          <p:nvPr/>
        </p:nvSpPr>
        <p:spPr>
          <a:xfrm>
            <a:off x="7516966" y="1437927"/>
            <a:ext cx="4321629" cy="4909140"/>
          </a:xfrm>
          <a:prstGeom prst="roundRect">
            <a:avLst/>
          </a:prstGeom>
          <a:solidFill>
            <a:srgbClr val="B3D5F2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Confusion sémantique que certains auteurs ont cherché à réduire (von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Solms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van Niekerk, 2013 ;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Alshaikh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al., 2014 ;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Craigen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et al., 2014 ;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Finne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2000 ;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Schatz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Bashroush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Wall, 2017).</a:t>
            </a:r>
          </a:p>
          <a:p>
            <a:pPr algn="just"/>
            <a:endParaRPr lang="fr-FR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notions sont analogues (voir par exemple de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Sagazan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2020 ou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Ögüt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2011).</a:t>
            </a:r>
          </a:p>
          <a:p>
            <a:pPr algn="just"/>
            <a:endParaRPr lang="fr-FR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Les notions sont proches mais diffèrent dans leur périmètre (von </a:t>
            </a:r>
            <a:r>
              <a:rPr lang="fr-FR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Solms</a:t>
            </a:r>
            <a:r>
              <a:rPr lang="fr-FR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van Niekerk, 2013). </a:t>
            </a:r>
          </a:p>
          <a:p>
            <a:pPr algn="ctr"/>
            <a:endParaRPr lang="fr-FR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3A018012-FDA7-5ECE-213D-A058DE2FBA5B}"/>
              </a:ext>
            </a:extLst>
          </p:cNvPr>
          <p:cNvSpPr/>
          <p:nvPr/>
        </p:nvSpPr>
        <p:spPr>
          <a:xfrm>
            <a:off x="1558472" y="3044144"/>
            <a:ext cx="3865863" cy="103187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Risque de sécurité de l’information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 : coins arrondis 13">
            <a:extLst>
              <a:ext uri="{FF2B5EF4-FFF2-40B4-BE49-F238E27FC236}">
                <a16:creationId xmlns:a16="http://schemas.microsoft.com/office/drawing/2014/main" id="{924E9A54-0A33-35F2-BE4A-5C29D0FE3A52}"/>
              </a:ext>
            </a:extLst>
          </p:cNvPr>
          <p:cNvSpPr/>
          <p:nvPr/>
        </p:nvSpPr>
        <p:spPr>
          <a:xfrm>
            <a:off x="2386503" y="4366077"/>
            <a:ext cx="3865863" cy="1031875"/>
          </a:xfrm>
          <a:prstGeom prst="roundRect">
            <a:avLst/>
          </a:prstGeom>
          <a:solidFill>
            <a:srgbClr val="89ABD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Risque cyber (ou de cybersécurité)</a:t>
            </a:r>
          </a:p>
        </p:txBody>
      </p:sp>
      <p:sp>
        <p:nvSpPr>
          <p:cNvPr id="15" name="Flèche : bas 14">
            <a:extLst>
              <a:ext uri="{FF2B5EF4-FFF2-40B4-BE49-F238E27FC236}">
                <a16:creationId xmlns:a16="http://schemas.microsoft.com/office/drawing/2014/main" id="{ACDD8406-03CD-F7A6-2745-B3469CA65159}"/>
              </a:ext>
            </a:extLst>
          </p:cNvPr>
          <p:cNvSpPr/>
          <p:nvPr/>
        </p:nvSpPr>
        <p:spPr>
          <a:xfrm>
            <a:off x="4038600" y="2692625"/>
            <a:ext cx="584200" cy="477613"/>
          </a:xfrm>
          <a:prstGeom prst="down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 : bas 15">
            <a:extLst>
              <a:ext uri="{FF2B5EF4-FFF2-40B4-BE49-F238E27FC236}">
                <a16:creationId xmlns:a16="http://schemas.microsoft.com/office/drawing/2014/main" id="{BF8B3B03-2CB9-E287-3524-430EE1963245}"/>
              </a:ext>
            </a:extLst>
          </p:cNvPr>
          <p:cNvSpPr/>
          <p:nvPr/>
        </p:nvSpPr>
        <p:spPr>
          <a:xfrm>
            <a:off x="4840135" y="3975100"/>
            <a:ext cx="584200" cy="482811"/>
          </a:xfrm>
          <a:prstGeom prst="downArrow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3463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rme libre : forme 8">
            <a:extLst>
              <a:ext uri="{FF2B5EF4-FFF2-40B4-BE49-F238E27FC236}">
                <a16:creationId xmlns:a16="http://schemas.microsoft.com/office/drawing/2014/main" id="{5C96CC3E-6C30-80E8-7C19-1A8AFB286755}"/>
              </a:ext>
            </a:extLst>
          </p:cNvPr>
          <p:cNvSpPr/>
          <p:nvPr/>
        </p:nvSpPr>
        <p:spPr>
          <a:xfrm>
            <a:off x="3198918" y="0"/>
            <a:ext cx="14758341" cy="6858000"/>
          </a:xfrm>
          <a:custGeom>
            <a:avLst/>
            <a:gdLst>
              <a:gd name="connsiteX0" fmla="*/ 9013166 w 9280584"/>
              <a:gd name="connsiteY0" fmla="*/ 822936 h 6858000"/>
              <a:gd name="connsiteX1" fmla="*/ 9280584 w 9280584"/>
              <a:gd name="connsiteY1" fmla="*/ 1172306 h 6858000"/>
              <a:gd name="connsiteX2" fmla="*/ 9013166 w 9280584"/>
              <a:gd name="connsiteY2" fmla="*/ 1521675 h 6858000"/>
              <a:gd name="connsiteX3" fmla="*/ 0 w 9280584"/>
              <a:gd name="connsiteY3" fmla="*/ 0 h 6858000"/>
              <a:gd name="connsiteX4" fmla="*/ 9013164 w 9280584"/>
              <a:gd name="connsiteY4" fmla="*/ 0 h 6858000"/>
              <a:gd name="connsiteX5" fmla="*/ 9013164 w 9280584"/>
              <a:gd name="connsiteY5" fmla="*/ 6858000 h 6858000"/>
              <a:gd name="connsiteX6" fmla="*/ 0 w 928058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80584" h="6858000">
                <a:moveTo>
                  <a:pt x="9013166" y="822936"/>
                </a:moveTo>
                <a:lnTo>
                  <a:pt x="9280584" y="1172306"/>
                </a:lnTo>
                <a:lnTo>
                  <a:pt x="9013166" y="1521675"/>
                </a:lnTo>
                <a:close/>
                <a:moveTo>
                  <a:pt x="0" y="0"/>
                </a:moveTo>
                <a:lnTo>
                  <a:pt x="9013164" y="0"/>
                </a:lnTo>
                <a:lnTo>
                  <a:pt x="901316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9ABD9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Titre 1">
            <a:extLst>
              <a:ext uri="{FF2B5EF4-FFF2-40B4-BE49-F238E27FC236}">
                <a16:creationId xmlns:a16="http://schemas.microsoft.com/office/drawing/2014/main" id="{D9028F54-C55C-3F0A-EC18-9B0D4B7F6069}"/>
              </a:ext>
            </a:extLst>
          </p:cNvPr>
          <p:cNvSpPr txBox="1">
            <a:spLocks/>
          </p:cNvSpPr>
          <p:nvPr/>
        </p:nvSpPr>
        <p:spPr>
          <a:xfrm>
            <a:off x="6607482" y="242690"/>
            <a:ext cx="5838518" cy="76014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Dans le monde professionnel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AB50E3CA-E4E3-1745-C7D2-5F8351551A08}"/>
              </a:ext>
            </a:extLst>
          </p:cNvPr>
          <p:cNvSpPr txBox="1"/>
          <p:nvPr/>
        </p:nvSpPr>
        <p:spPr>
          <a:xfrm>
            <a:off x="7317398" y="1002834"/>
            <a:ext cx="3322709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Le monde professionnel semble gêné par cette absence de définition.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Les normes et cadres ne semblent pas résulter d’une collaboration interdisciplinaire et internationale.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Cela peut conduire à un frein à une réponse robuste et résiliente face aux problématiques de cybersécurité (Chaudhary et al., 2018).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  <a:ea typeface="+mn-ea"/>
              <a:cs typeface="+mn-cs"/>
            </a:endParaRPr>
          </a:p>
        </p:txBody>
      </p:sp>
      <p:sp>
        <p:nvSpPr>
          <p:cNvPr id="7" name="Forme libre : forme 6">
            <a:extLst>
              <a:ext uri="{FF2B5EF4-FFF2-40B4-BE49-F238E27FC236}">
                <a16:creationId xmlns:a16="http://schemas.microsoft.com/office/drawing/2014/main" id="{3DB6BEC4-E8E9-9CAC-6940-BA58CDA7FD8A}"/>
              </a:ext>
            </a:extLst>
          </p:cNvPr>
          <p:cNvSpPr/>
          <p:nvPr/>
        </p:nvSpPr>
        <p:spPr>
          <a:xfrm>
            <a:off x="-6110359" y="0"/>
            <a:ext cx="12459418" cy="6858000"/>
          </a:xfrm>
          <a:custGeom>
            <a:avLst/>
            <a:gdLst>
              <a:gd name="connsiteX0" fmla="*/ 0 w 12459418"/>
              <a:gd name="connsiteY0" fmla="*/ 0 h 6858000"/>
              <a:gd name="connsiteX1" fmla="*/ 12192000 w 12459418"/>
              <a:gd name="connsiteY1" fmla="*/ 0 h 6858000"/>
              <a:gd name="connsiteX2" fmla="*/ 12192000 w 12459418"/>
              <a:gd name="connsiteY2" fmla="*/ 822936 h 6858000"/>
              <a:gd name="connsiteX3" fmla="*/ 12459418 w 12459418"/>
              <a:gd name="connsiteY3" fmla="*/ 1172306 h 6858000"/>
              <a:gd name="connsiteX4" fmla="*/ 12192000 w 12459418"/>
              <a:gd name="connsiteY4" fmla="*/ 1521675 h 6858000"/>
              <a:gd name="connsiteX5" fmla="*/ 12192000 w 12459418"/>
              <a:gd name="connsiteY5" fmla="*/ 6858000 h 6858000"/>
              <a:gd name="connsiteX6" fmla="*/ 0 w 12459418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459418" h="6858000">
                <a:moveTo>
                  <a:pt x="0" y="0"/>
                </a:moveTo>
                <a:lnTo>
                  <a:pt x="12192000" y="0"/>
                </a:lnTo>
                <a:lnTo>
                  <a:pt x="12192000" y="822936"/>
                </a:lnTo>
                <a:lnTo>
                  <a:pt x="12459418" y="1172306"/>
                </a:lnTo>
                <a:lnTo>
                  <a:pt x="12192000" y="1521675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4A6D8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F54D516C-31F0-C7E6-D11E-7B844BFA10F6}"/>
              </a:ext>
            </a:extLst>
          </p:cNvPr>
          <p:cNvSpPr txBox="1"/>
          <p:nvPr/>
        </p:nvSpPr>
        <p:spPr>
          <a:xfrm>
            <a:off x="950341" y="1103824"/>
            <a:ext cx="449715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Aucune définition globalement acceptée dans la littérature.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r>
              <a:rPr lang="fr-FR" sz="2000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Strupczewski</a:t>
            </a:r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 recense 20 définitions dans la littérature en 2021 et propose une définition interdisciplinaire : </a:t>
            </a:r>
          </a:p>
          <a:p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« 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Cyber-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risk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is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an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operational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risk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associated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with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performance of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activitites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in the cyberspace,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threatening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information assets, ICT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resources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and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technological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assets,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which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may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cause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material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damage to tangible and intangible assets of an organisation, business interruption or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reputational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harm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. The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term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‘cyber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risk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’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also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includes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physical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threats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to the ICT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resources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</a:t>
            </a:r>
            <a:r>
              <a:rPr lang="fr-FR" sz="2000" i="1" dirty="0" err="1">
                <a:solidFill>
                  <a:schemeClr val="bg1"/>
                </a:solidFill>
                <a:latin typeface="Palatino Linotype" panose="02040502050505030304" pitchFamily="18" charset="0"/>
              </a:rPr>
              <a:t>within</a:t>
            </a:r>
            <a:r>
              <a:rPr lang="fr-FR" sz="2000" i="1" dirty="0">
                <a:solidFill>
                  <a:schemeClr val="bg1"/>
                </a:solidFill>
                <a:latin typeface="Palatino Linotype" panose="02040502050505030304" pitchFamily="18" charset="0"/>
              </a:rPr>
              <a:t> organisation </a:t>
            </a:r>
            <a:r>
              <a:rPr lang="fr-FR" sz="2000" dirty="0">
                <a:solidFill>
                  <a:schemeClr val="bg1"/>
                </a:solidFill>
                <a:latin typeface="Palatino Linotype" panose="02040502050505030304" pitchFamily="18" charset="0"/>
              </a:rPr>
              <a:t>» (p.6).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200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Palatino Linotype" panose="02040502050505030304" pitchFamily="18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46E18F-5A96-6772-EF1B-91A4720770EC}"/>
              </a:ext>
            </a:extLst>
          </p:cNvPr>
          <p:cNvSpPr txBox="1">
            <a:spLocks/>
          </p:cNvSpPr>
          <p:nvPr/>
        </p:nvSpPr>
        <p:spPr>
          <a:xfrm>
            <a:off x="1131952" y="242690"/>
            <a:ext cx="4386942" cy="618444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b="0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prstClr val="white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Palatino Linotype" panose="02040502050505030304" pitchFamily="18" charset="0"/>
                <a:ea typeface="Verdana" panose="020B0604030504040204" pitchFamily="34" charset="0"/>
                <a:cs typeface="+mj-cs"/>
              </a:rPr>
              <a:t>Dans la littérature</a:t>
            </a:r>
          </a:p>
        </p:txBody>
      </p:sp>
    </p:spTree>
    <p:extLst>
      <p:ext uri="{BB962C8B-B14F-4D97-AF65-F5344CB8AC3E}">
        <p14:creationId xmlns:p14="http://schemas.microsoft.com/office/powerpoint/2010/main" val="379967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Question de recherche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4DC09AB1-F669-5A63-C6D0-0571F18C8FEC}"/>
              </a:ext>
            </a:extLst>
          </p:cNvPr>
          <p:cNvSpPr/>
          <p:nvPr/>
        </p:nvSpPr>
        <p:spPr>
          <a:xfrm>
            <a:off x="1733550" y="7035461"/>
            <a:ext cx="8724900" cy="1193800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risque cyber et le risque pour la sécurité de l’information sont-ils analogues ?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B59BC2B-61C1-95F2-7D83-305D133F260C}"/>
              </a:ext>
            </a:extLst>
          </p:cNvPr>
          <p:cNvSpPr/>
          <p:nvPr/>
        </p:nvSpPr>
        <p:spPr>
          <a:xfrm>
            <a:off x="1711325" y="8458539"/>
            <a:ext cx="8724900" cy="1193800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différence d’usage résulte-t-elle d’une appropriation académique vs opérationnelle ?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46329B7A-CEF6-1D3F-6810-3E31DC100EA8}"/>
              </a:ext>
            </a:extLst>
          </p:cNvPr>
          <p:cNvSpPr/>
          <p:nvPr/>
        </p:nvSpPr>
        <p:spPr>
          <a:xfrm>
            <a:off x="1711325" y="9881617"/>
            <a:ext cx="8702675" cy="1963738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Puisque «l</a:t>
            </a:r>
            <a:r>
              <a:rPr lang="fr-FR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signification, c’est l’usage 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(Wittgenstein, 1961),</a:t>
            </a: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nous nous demandons quelle terminologie est employée pour caractériser le risque de cybersécurité dans les milieux professionnel et académique et pour quel usage ?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98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382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Question de recherche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4DC09AB1-F669-5A63-C6D0-0571F18C8FEC}"/>
              </a:ext>
            </a:extLst>
          </p:cNvPr>
          <p:cNvSpPr/>
          <p:nvPr/>
        </p:nvSpPr>
        <p:spPr>
          <a:xfrm>
            <a:off x="1733550" y="1612561"/>
            <a:ext cx="8724900" cy="1193800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risque cyber et le risque pour la sécurité de l’information sont-ils analogues ?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B59BC2B-61C1-95F2-7D83-305D133F260C}"/>
              </a:ext>
            </a:extLst>
          </p:cNvPr>
          <p:cNvSpPr/>
          <p:nvPr/>
        </p:nvSpPr>
        <p:spPr>
          <a:xfrm>
            <a:off x="1711325" y="3035639"/>
            <a:ext cx="8724900" cy="1193800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différence d’usage résulte-t-elle d’une appropriation académique vs opérationnelle ?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AB9352E-D904-C8AA-30FE-9B0AD2B702A7}"/>
              </a:ext>
            </a:extLst>
          </p:cNvPr>
          <p:cNvSpPr/>
          <p:nvPr/>
        </p:nvSpPr>
        <p:spPr>
          <a:xfrm>
            <a:off x="1711325" y="4392612"/>
            <a:ext cx="8702675" cy="1963738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Puisque «l</a:t>
            </a:r>
            <a:r>
              <a:rPr lang="fr-FR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signification, c’est l’usage 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(Wittgenstein, 1961),</a:t>
            </a: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nous nous demandons quelle terminologie est employée pour caractériser le risque de cybersécurité dans les milieux professionnel et académique et pour quel usage ?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71273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A6D8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0B5F49-943B-A85B-B6FF-1936D77E9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fr-FR" sz="6600" cap="none" spc="50" dirty="0">
                <a:ln w="0"/>
                <a:solidFill>
                  <a:schemeClr val="tx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Méthodologie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F5E8AFF-4318-C4A3-DC85-325CCF150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/>
              <a:t>Emilie Peneloux et Thomas Des-Grottes - AIM 2024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E6058CA-37BF-6099-FD9A-9534A7054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A7B123FC-F12A-7B40-9177-68669902167B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4DC09AB1-F669-5A63-C6D0-0571F18C8FEC}"/>
              </a:ext>
            </a:extLst>
          </p:cNvPr>
          <p:cNvSpPr/>
          <p:nvPr/>
        </p:nvSpPr>
        <p:spPr>
          <a:xfrm>
            <a:off x="1733550" y="7035461"/>
            <a:ext cx="8724900" cy="1193800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 risque cyber et le risque pour la sécurité de l’information sont-ils analogues ?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DB59BC2B-61C1-95F2-7D83-305D133F260C}"/>
              </a:ext>
            </a:extLst>
          </p:cNvPr>
          <p:cNvSpPr/>
          <p:nvPr/>
        </p:nvSpPr>
        <p:spPr>
          <a:xfrm>
            <a:off x="1711325" y="8458539"/>
            <a:ext cx="8724900" cy="1193800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différence d’usage résulte-t-elle d’une appropriation académique vs opérationnelle ?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AB9352E-D904-C8AA-30FE-9B0AD2B702A7}"/>
              </a:ext>
            </a:extLst>
          </p:cNvPr>
          <p:cNvSpPr/>
          <p:nvPr/>
        </p:nvSpPr>
        <p:spPr>
          <a:xfrm>
            <a:off x="1711325" y="9815512"/>
            <a:ext cx="8702675" cy="1963738"/>
          </a:xfrm>
          <a:prstGeom prst="roundRect">
            <a:avLst/>
          </a:prstGeom>
          <a:solidFill>
            <a:srgbClr val="89ABD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Puisque « </a:t>
            </a:r>
            <a:r>
              <a:rPr lang="fr-FR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signification, c’est l’usage </a:t>
            </a:r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» (Wittgenstein, 1961),</a:t>
            </a:r>
          </a:p>
          <a:p>
            <a:pPr algn="ctr"/>
            <a:r>
              <a:rPr lang="fr-F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nous nous demandons quelle terminologie est employée pour caractériser le risque de cybersécurité dans les milieux professionnel et académique et pour quel usage ?</a:t>
            </a:r>
          </a:p>
          <a:p>
            <a:pPr algn="ctr"/>
            <a:endParaRPr lang="fr-FR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255006"/>
      </p:ext>
    </p:extLst>
  </p:cSld>
  <p:clrMapOvr>
    <a:masterClrMapping/>
  </p:clrMapOvr>
</p:sld>
</file>

<file path=ppt/theme/theme1.xml><?xml version="1.0" encoding="utf-8"?>
<a:theme xmlns:a="http://schemas.openxmlformats.org/drawingml/2006/main" name="ThèmeThès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明朝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1735</Words>
  <Application>Microsoft Office PowerPoint</Application>
  <PresentationFormat>Grand écran</PresentationFormat>
  <Paragraphs>386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31</vt:i4>
      </vt:variant>
    </vt:vector>
  </HeadingPairs>
  <TitlesOfParts>
    <vt:vector size="41" baseType="lpstr">
      <vt:lpstr>Aptos</vt:lpstr>
      <vt:lpstr>Aptos Display</vt:lpstr>
      <vt:lpstr>Arial</vt:lpstr>
      <vt:lpstr>Calibri</vt:lpstr>
      <vt:lpstr>Calibri Light</vt:lpstr>
      <vt:lpstr>Palatino Linotype</vt:lpstr>
      <vt:lpstr>Tahoma</vt:lpstr>
      <vt:lpstr>Wingdings</vt:lpstr>
      <vt:lpstr>ThèmeThèse</vt:lpstr>
      <vt:lpstr>1_Thème Office</vt:lpstr>
      <vt:lpstr>Risque cyber ou risque pour la sécurité de l’information ?</vt:lpstr>
      <vt:lpstr>Présentation PowerPoint</vt:lpstr>
      <vt:lpstr>Introduction </vt:lpstr>
      <vt:lpstr>Introduction </vt:lpstr>
      <vt:lpstr>Présentation PowerPoint</vt:lpstr>
      <vt:lpstr>Présentation PowerPoint</vt:lpstr>
      <vt:lpstr>Question de recherche</vt:lpstr>
      <vt:lpstr>Question de recherche</vt:lpstr>
      <vt:lpstr>Méthodologie</vt:lpstr>
      <vt:lpstr>Présentation PowerPoint</vt:lpstr>
      <vt:lpstr>Présentation PowerPoint</vt:lpstr>
      <vt:lpstr>Présentation PowerPoint</vt:lpstr>
      <vt:lpstr>Résultats </vt:lpstr>
      <vt:lpstr>Résultats de la revue académique </vt:lpstr>
      <vt:lpstr>Le risque pour la sécurité de l’information n = 84 </vt:lpstr>
      <vt:lpstr>Le risque de cyber n = 193 </vt:lpstr>
      <vt:lpstr>Le risque de cybersécurité n = 151 </vt:lpstr>
      <vt:lpstr>Résultats de la revue professionnelle </vt:lpstr>
      <vt:lpstr>Collecte des données n = 111 </vt:lpstr>
      <vt:lpstr>Collecte des données n = 111 </vt:lpstr>
      <vt:lpstr>Analyse des données      37 termes différents</vt:lpstr>
      <vt:lpstr>Mise en perspective des revues </vt:lpstr>
      <vt:lpstr>Une évolution d’usage chronologique </vt:lpstr>
      <vt:lpstr>Une différence géographique </vt:lpstr>
      <vt:lpstr>Un périmètre au-delà des actifs informationnels</vt:lpstr>
      <vt:lpstr>Limites de cette recherche </vt:lpstr>
      <vt:lpstr>Présentation PowerPoint</vt:lpstr>
      <vt:lpstr>Présentation PowerPoint</vt:lpstr>
      <vt:lpstr>Recommandations pour  de futures recherches</vt:lpstr>
      <vt:lpstr>Recommandations pour  de futures recherches</vt:lpstr>
      <vt:lpstr>Des  questions 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Risque cyber ou risque pour la sécurité de l’information ?</dc:title>
  <dc:creator>Des Grottes Thomas</dc:creator>
  <cp:lastModifiedBy>Des Grottes Thomas</cp:lastModifiedBy>
  <cp:revision>26</cp:revision>
  <dcterms:created xsi:type="dcterms:W3CDTF">2024-05-28T08:49:37Z</dcterms:created>
  <dcterms:modified xsi:type="dcterms:W3CDTF">2024-05-30T16:29:25Z</dcterms:modified>
</cp:coreProperties>
</file>