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tif" ContentType="image/tiff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tags/tag3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4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50" r:id="rId2"/>
  </p:sldMasterIdLst>
  <p:notesMasterIdLst>
    <p:notesMasterId r:id="rId12"/>
  </p:notesMasterIdLst>
  <p:handoutMasterIdLst>
    <p:handoutMasterId r:id="rId13"/>
  </p:handoutMasterIdLst>
  <p:sldIdLst>
    <p:sldId id="256" r:id="rId3"/>
    <p:sldId id="257" r:id="rId4"/>
    <p:sldId id="297" r:id="rId5"/>
    <p:sldId id="372" r:id="rId6"/>
    <p:sldId id="374" r:id="rId7"/>
    <p:sldId id="375" r:id="rId8"/>
    <p:sldId id="384" r:id="rId9"/>
    <p:sldId id="373" r:id="rId10"/>
    <p:sldId id="379" r:id="rId11"/>
  </p:sldIdLst>
  <p:sldSz cx="9906000" cy="6858000" type="A4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65">
          <p15:clr>
            <a:srgbClr val="A4A3A4"/>
          </p15:clr>
        </p15:guide>
        <p15:guide id="2" pos="313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ouel" initials="b" lastIdx="1" clrIdx="0">
    <p:extLst>
      <p:ext uri="{19B8F6BF-5375-455C-9EA6-DF929625EA0E}">
        <p15:presenceInfo xmlns:p15="http://schemas.microsoft.com/office/powerpoint/2012/main" userId="boue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  <a:srgbClr val="C6E6F4"/>
    <a:srgbClr val="EEF4FC"/>
    <a:srgbClr val="1F2020"/>
    <a:srgbClr val="FFE799"/>
    <a:srgbClr val="A9D18E"/>
    <a:srgbClr val="FFC002"/>
    <a:srgbClr val="333F50"/>
    <a:srgbClr val="5B9BD5"/>
    <a:srgbClr val="A6A6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4703" autoAdjust="0"/>
    <p:restoredTop sz="82786" autoAdjust="0"/>
  </p:normalViewPr>
  <p:slideViewPr>
    <p:cSldViewPr snapToGrid="0" snapToObjects="1" showGuides="1">
      <p:cViewPr>
        <p:scale>
          <a:sx n="195" d="100"/>
          <a:sy n="195" d="100"/>
        </p:scale>
        <p:origin x="2528" y="168"/>
      </p:cViewPr>
      <p:guideLst>
        <p:guide orient="horz" pos="2065"/>
        <p:guide pos="3138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65" d="100"/>
          <a:sy n="65" d="100"/>
        </p:scale>
        <p:origin x="2299" y="6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presProps" Target="pres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commentAuthors" Target="commentAuthor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B9D7116-0835-4851-ADE4-2DA5284CEF6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262C1FE4-DE0B-4F33-8F1B-71071E7E6E2A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72054F-83E8-4D8F-8FBF-2189E2127806}" type="datetimeFigureOut">
              <a:rPr lang="fr-FR" smtClean="0"/>
              <a:t>20/03/2023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0A7C8197-0FF0-4552-AE99-39F78A04D2D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2AE47B05-51FC-4BEF-BFB1-1C1FD3D7AA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5EBA8-2E07-458A-BA32-605FE692C17D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8040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CB2576-3548-47C2-A10A-65EEECFCE302}" type="datetimeFigureOut">
              <a:rPr lang="fr-FR" smtClean="0"/>
              <a:t>20/03/2023</a:t>
            </a:fld>
            <a:endParaRPr lang="fr-FR" dirty="0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 dirty="0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9613EB-1527-419B-B94A-BE5DD0BCCE42}" type="slidenum">
              <a:rPr lang="fr-FR" smtClean="0"/>
              <a:t>‹N°›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849580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613EB-1527-419B-B94A-BE5DD0BCCE42}" type="slidenum">
              <a:rPr lang="fr-FR" smtClean="0"/>
              <a:t>1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88835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613EB-1527-419B-B94A-BE5DD0BCCE42}" type="slidenum">
              <a:rPr lang="fr-FR" smtClean="0"/>
              <a:t>2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93436313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613EB-1527-419B-B94A-BE5DD0BCCE42}" type="slidenum">
              <a:rPr lang="fr-FR" smtClean="0"/>
              <a:t>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1158486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613EB-1527-419B-B94A-BE5DD0BCCE42}" type="slidenum">
              <a:rPr lang="fr-FR" smtClean="0"/>
              <a:t>4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239167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613EB-1527-419B-B94A-BE5DD0BCCE42}" type="slidenum">
              <a:rPr lang="fr-FR" smtClean="0"/>
              <a:t>5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3074142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613EB-1527-419B-B94A-BE5DD0BCCE42}" type="slidenum">
              <a:rPr lang="fr-FR" smtClean="0"/>
              <a:t>6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632753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613EB-1527-419B-B94A-BE5DD0BCCE42}" type="slidenum">
              <a:rPr lang="fr-FR" smtClean="0"/>
              <a:t>7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0898654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9613EB-1527-419B-B94A-BE5DD0BCCE42}" type="slidenum">
              <a:rPr lang="fr-FR" smtClean="0"/>
              <a:t>9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0032714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753940"/>
            <a:ext cx="9906000" cy="1212684"/>
          </a:xfrm>
          <a:prstGeom prst="rect">
            <a:avLst/>
          </a:prstGeom>
        </p:spPr>
        <p:txBody>
          <a:bodyPr/>
          <a:lstStyle>
            <a:lvl1pPr algn="r">
              <a:defRPr b="0">
                <a:latin typeface="Arial"/>
                <a:cs typeface="Arial"/>
              </a:defRPr>
            </a:lvl1pPr>
          </a:lstStyle>
          <a:p>
            <a:r>
              <a:rPr lang="fr-FR" dirty="0"/>
              <a:t>Cliquez et modifiez le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b="0" i="0">
                <a:solidFill>
                  <a:schemeClr val="tx1">
                    <a:tint val="75000"/>
                  </a:schemeClr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dirty="0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/>
                <a:cs typeface="Arial"/>
              </a:defRPr>
            </a:lvl1pPr>
          </a:lstStyle>
          <a:p>
            <a:fld id="{EECDCFD7-1C97-8348-8BEC-C078C551A430}" type="datetimeFigureOut">
              <a:rPr lang="fr-FR" smtClean="0"/>
              <a:pPr/>
              <a:t>20/03/2023</a:t>
            </a:fld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5806580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ZoneTexte 9">
            <a:extLst>
              <a:ext uri="{FF2B5EF4-FFF2-40B4-BE49-F238E27FC236}">
                <a16:creationId xmlns:a16="http://schemas.microsoft.com/office/drawing/2014/main" id="{C6BB01A9-AC86-862D-5ED0-C495EBE6852E}"/>
              </a:ext>
            </a:extLst>
          </p:cNvPr>
          <p:cNvSpPr txBox="1"/>
          <p:nvPr userDrawn="1"/>
        </p:nvSpPr>
        <p:spPr>
          <a:xfrm>
            <a:off x="4647330" y="6488611"/>
            <a:ext cx="2752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Cell Capture and </a:t>
            </a:r>
            <a:r>
              <a:rPr lang="fr-FR" sz="1400" dirty="0" err="1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Detection</a:t>
            </a:r>
            <a:endParaRPr lang="fr-FR" sz="1400" dirty="0">
              <a:solidFill>
                <a:schemeClr val="bg1">
                  <a:lumMod val="8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C6182FAE-C8DB-223B-E038-605F6A4992C5}"/>
              </a:ext>
            </a:extLst>
          </p:cNvPr>
          <p:cNvSpPr txBox="1"/>
          <p:nvPr userDrawn="1"/>
        </p:nvSpPr>
        <p:spPr>
          <a:xfrm>
            <a:off x="7861792" y="6488751"/>
            <a:ext cx="136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Conclusion</a:t>
            </a:r>
            <a:r>
              <a:rPr lang="fr-FR" sz="1400" dirty="0">
                <a:solidFill>
                  <a:schemeClr val="bg1">
                    <a:lumMod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13" name="Rectangle : coins arrondis 12">
            <a:extLst>
              <a:ext uri="{FF2B5EF4-FFF2-40B4-BE49-F238E27FC236}">
                <a16:creationId xmlns:a16="http://schemas.microsoft.com/office/drawing/2014/main" id="{CDA8D8A1-EEF5-A925-92F8-EBA697E3F568}"/>
              </a:ext>
            </a:extLst>
          </p:cNvPr>
          <p:cNvSpPr/>
          <p:nvPr userDrawn="1"/>
        </p:nvSpPr>
        <p:spPr>
          <a:xfrm>
            <a:off x="150542" y="6339678"/>
            <a:ext cx="1569354" cy="518322"/>
          </a:xfrm>
          <a:prstGeom prst="roundRect">
            <a:avLst/>
          </a:prstGeom>
          <a:solidFill>
            <a:srgbClr val="001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Introduction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B31AF203-2BF2-1DAF-B425-40BDDB4818E9}"/>
              </a:ext>
            </a:extLst>
          </p:cNvPr>
          <p:cNvSpPr txBox="1"/>
          <p:nvPr userDrawn="1"/>
        </p:nvSpPr>
        <p:spPr>
          <a:xfrm>
            <a:off x="2152127" y="6488611"/>
            <a:ext cx="2033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Fabrication Process</a:t>
            </a:r>
          </a:p>
        </p:txBody>
      </p:sp>
      <p:sp>
        <p:nvSpPr>
          <p:cNvPr id="18" name="Titre 12">
            <a:extLst>
              <a:ext uri="{FF2B5EF4-FFF2-40B4-BE49-F238E27FC236}">
                <a16:creationId xmlns:a16="http://schemas.microsoft.com/office/drawing/2014/main" id="{7F38204E-85D4-DD96-E0BC-DDA9384800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43925" cy="418171"/>
          </a:xfrm>
          <a:prstGeom prst="rect">
            <a:avLst/>
          </a:prstGeom>
        </p:spPr>
        <p:txBody>
          <a:bodyPr/>
          <a:lstStyle>
            <a:lvl1pPr>
              <a:defRPr lang="fr-FR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</p:spTree>
    <p:extLst>
      <p:ext uri="{BB962C8B-B14F-4D97-AF65-F5344CB8AC3E}">
        <p14:creationId xmlns:p14="http://schemas.microsoft.com/office/powerpoint/2010/main" val="51194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A9716E6E-1221-4334-5CB1-00D9501AEE61}"/>
              </a:ext>
            </a:extLst>
          </p:cNvPr>
          <p:cNvSpPr/>
          <p:nvPr userDrawn="1"/>
        </p:nvSpPr>
        <p:spPr>
          <a:xfrm>
            <a:off x="1943495" y="6339678"/>
            <a:ext cx="2241848" cy="518322"/>
          </a:xfrm>
          <a:prstGeom prst="roundRect">
            <a:avLst/>
          </a:prstGeom>
          <a:solidFill>
            <a:srgbClr val="001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Fabrication Process</a:t>
            </a: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B6FF4E9F-2669-2299-89C5-89BAADEE52A0}"/>
              </a:ext>
            </a:extLst>
          </p:cNvPr>
          <p:cNvSpPr txBox="1"/>
          <p:nvPr userDrawn="1"/>
        </p:nvSpPr>
        <p:spPr>
          <a:xfrm>
            <a:off x="150538" y="6475131"/>
            <a:ext cx="2104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Introduction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0C5404EA-E9EE-1BE8-EB9D-06DD6AA1F7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43925" cy="418171"/>
          </a:xfrm>
          <a:prstGeom prst="rect">
            <a:avLst/>
          </a:prstGeom>
        </p:spPr>
        <p:txBody>
          <a:bodyPr/>
          <a:lstStyle>
            <a:lvl1pPr>
              <a:defRPr lang="fr-FR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5C36A95F-7386-C51E-1054-196C05537AA7}"/>
              </a:ext>
            </a:extLst>
          </p:cNvPr>
          <p:cNvSpPr txBox="1"/>
          <p:nvPr userDrawn="1"/>
        </p:nvSpPr>
        <p:spPr>
          <a:xfrm>
            <a:off x="4647330" y="6488611"/>
            <a:ext cx="2752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Cell Capture and </a:t>
            </a:r>
            <a:r>
              <a:rPr lang="fr-FR" sz="1400" dirty="0" err="1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Detection</a:t>
            </a:r>
            <a:endParaRPr lang="fr-FR" sz="1400" dirty="0">
              <a:solidFill>
                <a:schemeClr val="bg1">
                  <a:lumMod val="8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2208267-A729-0997-267B-33E4CC6A542E}"/>
              </a:ext>
            </a:extLst>
          </p:cNvPr>
          <p:cNvSpPr txBox="1"/>
          <p:nvPr userDrawn="1"/>
        </p:nvSpPr>
        <p:spPr>
          <a:xfrm>
            <a:off x="7861792" y="6488751"/>
            <a:ext cx="136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Conclusion</a:t>
            </a:r>
            <a:r>
              <a:rPr lang="fr-FR" sz="1400" dirty="0">
                <a:solidFill>
                  <a:schemeClr val="bg1">
                    <a:lumMod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95307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 : coins arrondis 10">
            <a:extLst>
              <a:ext uri="{FF2B5EF4-FFF2-40B4-BE49-F238E27FC236}">
                <a16:creationId xmlns:a16="http://schemas.microsoft.com/office/drawing/2014/main" id="{43C00961-775F-44A7-497E-BED2F01BE93F}"/>
              </a:ext>
            </a:extLst>
          </p:cNvPr>
          <p:cNvSpPr/>
          <p:nvPr userDrawn="1"/>
        </p:nvSpPr>
        <p:spPr>
          <a:xfrm>
            <a:off x="4482811" y="6339678"/>
            <a:ext cx="3081512" cy="518322"/>
          </a:xfrm>
          <a:prstGeom prst="roundRect">
            <a:avLst/>
          </a:prstGeom>
          <a:solidFill>
            <a:srgbClr val="001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Cell Capture and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Detection</a:t>
            </a:r>
            <a:endParaRPr lang="fr-FR" sz="18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11741569-CF39-8FDE-D802-05A035532B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43925" cy="418171"/>
          </a:xfrm>
          <a:prstGeom prst="rect">
            <a:avLst/>
          </a:prstGeom>
        </p:spPr>
        <p:txBody>
          <a:bodyPr/>
          <a:lstStyle>
            <a:lvl1pPr>
              <a:defRPr lang="fr-FR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644F1D36-74C0-6E82-D3EA-3FE92B99595E}"/>
              </a:ext>
            </a:extLst>
          </p:cNvPr>
          <p:cNvSpPr txBox="1"/>
          <p:nvPr userDrawn="1"/>
        </p:nvSpPr>
        <p:spPr>
          <a:xfrm>
            <a:off x="150538" y="6475131"/>
            <a:ext cx="2104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Introduction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24723485-9080-C368-462A-D135A162E986}"/>
              </a:ext>
            </a:extLst>
          </p:cNvPr>
          <p:cNvSpPr txBox="1"/>
          <p:nvPr userDrawn="1"/>
        </p:nvSpPr>
        <p:spPr>
          <a:xfrm>
            <a:off x="7861792" y="6488751"/>
            <a:ext cx="136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Conclusion</a:t>
            </a:r>
            <a:r>
              <a:rPr lang="fr-FR" sz="1400" dirty="0">
                <a:solidFill>
                  <a:schemeClr val="bg1">
                    <a:lumMod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F0D751F6-6BA9-645E-7843-0BADC9848EA2}"/>
              </a:ext>
            </a:extLst>
          </p:cNvPr>
          <p:cNvSpPr txBox="1"/>
          <p:nvPr userDrawn="1"/>
        </p:nvSpPr>
        <p:spPr>
          <a:xfrm>
            <a:off x="2152127" y="6488611"/>
            <a:ext cx="2033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Fabrication Process</a:t>
            </a:r>
          </a:p>
        </p:txBody>
      </p:sp>
    </p:spTree>
    <p:extLst>
      <p:ext uri="{BB962C8B-B14F-4D97-AF65-F5344CB8AC3E}">
        <p14:creationId xmlns:p14="http://schemas.microsoft.com/office/powerpoint/2010/main" val="15732225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 : coins arrondis 5">
            <a:extLst>
              <a:ext uri="{FF2B5EF4-FFF2-40B4-BE49-F238E27FC236}">
                <a16:creationId xmlns:a16="http://schemas.microsoft.com/office/drawing/2014/main" id="{704492C4-023F-E331-88E0-C41F122FFED9}"/>
              </a:ext>
            </a:extLst>
          </p:cNvPr>
          <p:cNvSpPr/>
          <p:nvPr userDrawn="1"/>
        </p:nvSpPr>
        <p:spPr>
          <a:xfrm>
            <a:off x="7861792" y="6339678"/>
            <a:ext cx="1362712" cy="518322"/>
          </a:xfrm>
          <a:prstGeom prst="roundRect">
            <a:avLst/>
          </a:prstGeom>
          <a:solidFill>
            <a:srgbClr val="001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Conclusion</a:t>
            </a:r>
          </a:p>
        </p:txBody>
      </p:sp>
      <p:sp>
        <p:nvSpPr>
          <p:cNvPr id="13" name="Titre 12">
            <a:extLst>
              <a:ext uri="{FF2B5EF4-FFF2-40B4-BE49-F238E27FC236}">
                <a16:creationId xmlns:a16="http://schemas.microsoft.com/office/drawing/2014/main" id="{C926500C-7487-AC40-C083-2E6EA84954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43925" cy="418171"/>
          </a:xfrm>
          <a:prstGeom prst="rect">
            <a:avLst/>
          </a:prstGeom>
        </p:spPr>
        <p:txBody>
          <a:bodyPr/>
          <a:lstStyle>
            <a:lvl1pPr>
              <a:defRPr lang="fr-FR" sz="2400" kern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fr-FR" dirty="0"/>
              <a:t>Modifiez le style du titre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0D3AE8DD-738B-1EAD-4E26-6C212A34FFCE}"/>
              </a:ext>
            </a:extLst>
          </p:cNvPr>
          <p:cNvSpPr txBox="1"/>
          <p:nvPr userDrawn="1"/>
        </p:nvSpPr>
        <p:spPr>
          <a:xfrm>
            <a:off x="150538" y="6475131"/>
            <a:ext cx="2104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Introduction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B2CF5B8-085C-84AC-1DB2-0DA88A7FDD2A}"/>
              </a:ext>
            </a:extLst>
          </p:cNvPr>
          <p:cNvSpPr txBox="1"/>
          <p:nvPr userDrawn="1"/>
        </p:nvSpPr>
        <p:spPr>
          <a:xfrm>
            <a:off x="2152127" y="6488611"/>
            <a:ext cx="203321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Fabrication Process</a:t>
            </a:r>
          </a:p>
        </p:txBody>
      </p:sp>
      <p:sp>
        <p:nvSpPr>
          <p:cNvPr id="8" name="ZoneTexte 7">
            <a:extLst>
              <a:ext uri="{FF2B5EF4-FFF2-40B4-BE49-F238E27FC236}">
                <a16:creationId xmlns:a16="http://schemas.microsoft.com/office/drawing/2014/main" id="{024F42DF-9C45-5B17-FB46-3F0615AE83AF}"/>
              </a:ext>
            </a:extLst>
          </p:cNvPr>
          <p:cNvSpPr txBox="1"/>
          <p:nvPr userDrawn="1"/>
        </p:nvSpPr>
        <p:spPr>
          <a:xfrm>
            <a:off x="4647330" y="6488611"/>
            <a:ext cx="275247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Cell Capture and </a:t>
            </a:r>
            <a:r>
              <a:rPr lang="fr-FR" sz="1400" dirty="0" err="1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Detection</a:t>
            </a:r>
            <a:endParaRPr lang="fr-FR" sz="1400" dirty="0">
              <a:solidFill>
                <a:schemeClr val="bg1">
                  <a:lumMod val="8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2409191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1585291"/>
            <a:ext cx="9906000" cy="1492582"/>
          </a:xfrm>
          <a:prstGeom prst="rect">
            <a:avLst/>
          </a:prstGeom>
          <a:solidFill>
            <a:srgbClr val="001A3A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13" name="Rectangle 12"/>
          <p:cNvSpPr/>
          <p:nvPr userDrawn="1"/>
        </p:nvSpPr>
        <p:spPr>
          <a:xfrm>
            <a:off x="4423188" y="3012353"/>
            <a:ext cx="5482813" cy="182880"/>
          </a:xfrm>
          <a:prstGeom prst="rect">
            <a:avLst/>
          </a:prstGeom>
          <a:solidFill>
            <a:srgbClr val="FF2E45"/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7293662" y="284499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00BAD7"/>
                </a:solidFill>
                <a:latin typeface="Avenir Book"/>
                <a:cs typeface="Avenir Book"/>
              </a:defRPr>
            </a:lvl1pPr>
          </a:lstStyle>
          <a:p>
            <a:fld id="{EECDCFD7-1C97-8348-8BEC-C078C551A430}" type="datetimeFigureOut">
              <a:rPr lang="fr-FR" smtClean="0"/>
              <a:pPr/>
              <a:t>20/03/2023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7358" y="6356350"/>
            <a:ext cx="9913358" cy="501651"/>
          </a:xfrm>
          <a:prstGeom prst="rect">
            <a:avLst/>
          </a:prstGeom>
          <a:solidFill>
            <a:srgbClr val="001A3A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fr-FR" sz="900" dirty="0">
                <a:solidFill>
                  <a:srgbClr val="00BAD7"/>
                </a:solidFill>
                <a:latin typeface="Avenir Light"/>
                <a:cs typeface="Avenir Light"/>
              </a:rPr>
              <a:t>	LAAS-CNRS</a:t>
            </a:r>
            <a:br>
              <a:rPr lang="fr-FR" sz="900" dirty="0">
                <a:solidFill>
                  <a:srgbClr val="00BAD7"/>
                </a:solidFill>
                <a:latin typeface="Avenir Light"/>
                <a:cs typeface="Avenir Light"/>
              </a:rPr>
            </a:br>
            <a:r>
              <a:rPr lang="fr-FR" sz="900" dirty="0">
                <a:solidFill>
                  <a:srgbClr val="00BAD7"/>
                </a:solidFill>
                <a:latin typeface="Avenir Light"/>
                <a:cs typeface="Avenir Light"/>
              </a:rPr>
              <a:t>	/</a:t>
            </a:r>
            <a:r>
              <a:rPr lang="fr-FR" sz="900" dirty="0">
                <a:latin typeface="Avenir Light"/>
                <a:cs typeface="Avenir Light"/>
              </a:rPr>
              <a:t> </a:t>
            </a:r>
            <a:r>
              <a:rPr lang="fr-FR" sz="9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Laboratoire d’analyse et d’architecture des systèmes du CNRS</a:t>
            </a:r>
          </a:p>
        </p:txBody>
      </p:sp>
      <p:pic>
        <p:nvPicPr>
          <p:cNvPr id="2" name="Image 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620" y="6384163"/>
            <a:ext cx="432000" cy="432000"/>
          </a:xfrm>
          <a:prstGeom prst="rect">
            <a:avLst/>
          </a:prstGeom>
        </p:spPr>
      </p:pic>
      <p:pic>
        <p:nvPicPr>
          <p:cNvPr id="3" name="Image 2" descr="UT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0602" y="6374892"/>
            <a:ext cx="381620" cy="453519"/>
          </a:xfrm>
          <a:prstGeom prst="rect">
            <a:avLst/>
          </a:prstGeom>
        </p:spPr>
      </p:pic>
      <p:sp>
        <p:nvSpPr>
          <p:cNvPr id="5" name="ZoneTexte 4"/>
          <p:cNvSpPr txBox="1"/>
          <p:nvPr userDrawn="1"/>
        </p:nvSpPr>
        <p:spPr>
          <a:xfrm>
            <a:off x="7934999" y="6377983"/>
            <a:ext cx="156660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8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Laboratoire conventionné</a:t>
            </a:r>
            <a:br>
              <a:rPr lang="fr-FR" sz="8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80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avec l’Université Fédérale</a:t>
            </a:r>
            <a:br>
              <a:rPr lang="fr-FR" sz="800" baseline="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</a:br>
            <a:r>
              <a:rPr lang="fr-FR" sz="800" baseline="0" dirty="0">
                <a:solidFill>
                  <a:schemeClr val="bg1"/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de Toulouse Midi-Pyrénées</a:t>
            </a:r>
            <a:endParaRPr lang="fr-FR" sz="800" dirty="0">
              <a:solidFill>
                <a:schemeClr val="bg1"/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1634255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457200" rtl="0" eaLnBrk="1" latinLnBrk="0" hangingPunct="1">
        <a:spcBef>
          <a:spcPct val="0"/>
        </a:spcBef>
        <a:buNone/>
        <a:defRPr sz="4400" b="1" i="0" kern="1200">
          <a:solidFill>
            <a:srgbClr val="FFFFFF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95300" y="6424613"/>
            <a:ext cx="2311400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926037-DE8D-DD4E-A77E-C5BE3B5C831C}" type="datetimeFigureOut">
              <a:rPr lang="fr-FR" smtClean="0"/>
              <a:t>20/03/2023</a:t>
            </a:fld>
            <a:endParaRPr lang="fr-FR" dirty="0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384550" y="6424613"/>
            <a:ext cx="3136900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7099300" y="6424613"/>
            <a:ext cx="2311400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903B57-454D-0C4C-8E06-5C7FC8D793F7}" type="slidenum">
              <a:rPr lang="fr-FR" smtClean="0"/>
              <a:t>‹N°›</a:t>
            </a:fld>
            <a:endParaRPr lang="fr-FR" dirty="0"/>
          </a:p>
        </p:txBody>
      </p:sp>
      <p:sp>
        <p:nvSpPr>
          <p:cNvPr id="12" name="Rectangle 11"/>
          <p:cNvSpPr/>
          <p:nvPr userDrawn="1"/>
        </p:nvSpPr>
        <p:spPr>
          <a:xfrm>
            <a:off x="-7358" y="6445253"/>
            <a:ext cx="9913358" cy="412749"/>
          </a:xfrm>
          <a:prstGeom prst="rect">
            <a:avLst/>
          </a:prstGeom>
          <a:solidFill>
            <a:srgbClr val="001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900" dirty="0">
              <a:latin typeface="Avenir Light"/>
              <a:cs typeface="Avenir Light"/>
            </a:endParaRPr>
          </a:p>
        </p:txBody>
      </p:sp>
      <p:sp>
        <p:nvSpPr>
          <p:cNvPr id="11" name="Espace réservé du numéro de diapositive 5"/>
          <p:cNvSpPr txBox="1">
            <a:spLocks/>
          </p:cNvSpPr>
          <p:nvPr userDrawn="1"/>
        </p:nvSpPr>
        <p:spPr>
          <a:xfrm>
            <a:off x="9318567" y="6509141"/>
            <a:ext cx="587433" cy="259125"/>
          </a:xfrm>
          <a:prstGeom prst="rect">
            <a:avLst/>
          </a:prstGeom>
        </p:spPr>
        <p:txBody>
          <a:bodyPr/>
          <a:lstStyle>
            <a:defPPr>
              <a:defRPr lang="fr-FR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8C903B57-454D-0C4C-8E06-5C7FC8D793F7}" type="slidenum">
              <a:rPr lang="fr-FR" sz="1200" b="0" i="1" smtClean="0">
                <a:solidFill>
                  <a:schemeClr val="bg1">
                    <a:lumMod val="9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pPr algn="ctr"/>
              <a:t>‹N°›</a:t>
            </a:fld>
            <a:endParaRPr lang="fr-FR" sz="1200" b="0" i="1" dirty="0">
              <a:solidFill>
                <a:schemeClr val="bg1">
                  <a:lumMod val="95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CAC82F8E-A658-4E96-B1AC-3293DAA03867}"/>
              </a:ext>
            </a:extLst>
          </p:cNvPr>
          <p:cNvSpPr/>
          <p:nvPr userDrawn="1"/>
        </p:nvSpPr>
        <p:spPr>
          <a:xfrm>
            <a:off x="-7358" y="6366671"/>
            <a:ext cx="9913358" cy="88902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900" dirty="0">
              <a:latin typeface="Avenir Light"/>
              <a:cs typeface="Avenir Light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37748DE3-EDDE-4ACB-B285-E6CEF946C924}"/>
              </a:ext>
            </a:extLst>
          </p:cNvPr>
          <p:cNvSpPr/>
          <p:nvPr userDrawn="1"/>
        </p:nvSpPr>
        <p:spPr>
          <a:xfrm>
            <a:off x="-7358" y="0"/>
            <a:ext cx="9913358" cy="412749"/>
          </a:xfrm>
          <a:prstGeom prst="rect">
            <a:avLst/>
          </a:prstGeom>
          <a:solidFill>
            <a:srgbClr val="001A3A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900" dirty="0">
              <a:latin typeface="Avenir Light"/>
              <a:cs typeface="Avenir Ligh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E032470-5B80-4CDA-9681-F6ACCFCD9DA4}"/>
              </a:ext>
            </a:extLst>
          </p:cNvPr>
          <p:cNvSpPr/>
          <p:nvPr userDrawn="1"/>
        </p:nvSpPr>
        <p:spPr>
          <a:xfrm>
            <a:off x="-7358" y="412749"/>
            <a:ext cx="9913358" cy="57942"/>
          </a:xfrm>
          <a:prstGeom prst="rect">
            <a:avLst/>
          </a:prstGeom>
          <a:solidFill>
            <a:srgbClr val="FF669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endParaRPr lang="fr-FR" sz="900" dirty="0">
              <a:solidFill>
                <a:srgbClr val="FF0066"/>
              </a:solidFill>
              <a:latin typeface="Avenir Light"/>
              <a:cs typeface="Avenir Light"/>
            </a:endParaRP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C94C456-D796-9C2D-C13D-A34B57B3969C}"/>
              </a:ext>
            </a:extLst>
          </p:cNvPr>
          <p:cNvSpPr txBox="1"/>
          <p:nvPr userDrawn="1"/>
        </p:nvSpPr>
        <p:spPr>
          <a:xfrm>
            <a:off x="7861792" y="6488751"/>
            <a:ext cx="13642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fr-FR" sz="1400" dirty="0">
                <a:solidFill>
                  <a:schemeClr val="bg1">
                    <a:lumMod val="8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Conclusion</a:t>
            </a:r>
            <a:r>
              <a:rPr lang="fr-FR" sz="1400" dirty="0">
                <a:solidFill>
                  <a:schemeClr val="bg1">
                    <a:lumMod val="75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235893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rgbClr val="00BAD7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Clr>
          <a:srgbClr val="00BAD7"/>
        </a:buClr>
        <a:buSzPct val="95000"/>
        <a:buFont typeface="Lucida Grande"/>
        <a:buChar char="&gt;"/>
        <a:defRPr sz="3200" kern="1200">
          <a:solidFill>
            <a:srgbClr val="001A3A"/>
          </a:solidFill>
          <a:latin typeface="Arial"/>
          <a:ea typeface="+mn-ea"/>
          <a:cs typeface="Arial"/>
        </a:defRPr>
      </a:lvl1pPr>
      <a:lvl2pPr marL="742950" indent="-285750" algn="l" defTabSz="457200" rtl="0" eaLnBrk="1" latinLnBrk="0" hangingPunct="1">
        <a:spcBef>
          <a:spcPct val="20000"/>
        </a:spcBef>
        <a:buClr>
          <a:srgbClr val="00BAD7"/>
        </a:buClr>
        <a:buFont typeface="Wingdings" charset="2"/>
        <a:buChar char="§"/>
        <a:defRPr sz="2800" kern="1200">
          <a:solidFill>
            <a:srgbClr val="001A3A"/>
          </a:solidFill>
          <a:latin typeface="Arial"/>
          <a:ea typeface="+mn-ea"/>
          <a:cs typeface="Arial"/>
        </a:defRPr>
      </a:lvl2pPr>
      <a:lvl3pPr marL="1143000" indent="-228600" algn="l" defTabSz="457200" rtl="0" eaLnBrk="1" latinLnBrk="0" hangingPunct="1">
        <a:spcBef>
          <a:spcPct val="20000"/>
        </a:spcBef>
        <a:buClr>
          <a:srgbClr val="FF2E45"/>
        </a:buClr>
        <a:buFont typeface="Arial"/>
        <a:buChar char="•"/>
        <a:defRPr sz="2400" kern="1200">
          <a:solidFill>
            <a:srgbClr val="7F7F7F"/>
          </a:solidFill>
          <a:latin typeface="Arial"/>
          <a:ea typeface="+mn-ea"/>
          <a:cs typeface="Arial"/>
        </a:defRPr>
      </a:lvl3pPr>
      <a:lvl4pPr marL="1600200" indent="-228600" algn="l" defTabSz="457200" rtl="0" eaLnBrk="1" latinLnBrk="0" hangingPunct="1">
        <a:spcBef>
          <a:spcPct val="20000"/>
        </a:spcBef>
        <a:buClr>
          <a:srgbClr val="00BAD7"/>
        </a:buClr>
        <a:buFont typeface="Arial"/>
        <a:buChar char="–"/>
        <a:defRPr sz="2000" kern="1200">
          <a:solidFill>
            <a:srgbClr val="001A3A"/>
          </a:solidFill>
          <a:latin typeface="Arial"/>
          <a:ea typeface="+mn-ea"/>
          <a:cs typeface="Arial"/>
        </a:defRPr>
      </a:lvl4pPr>
      <a:lvl5pPr marL="2057400" indent="-228600" algn="l" defTabSz="457200" rtl="0" eaLnBrk="1" latinLnBrk="0" hangingPunct="1">
        <a:spcBef>
          <a:spcPct val="20000"/>
        </a:spcBef>
        <a:buClr>
          <a:srgbClr val="FF2E45"/>
        </a:buClr>
        <a:buFont typeface="Lucida Grande"/>
        <a:buChar char="-"/>
        <a:defRPr sz="2000" kern="1200">
          <a:solidFill>
            <a:srgbClr val="001A3A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7" Type="http://schemas.openxmlformats.org/officeDocument/2006/relationships/image" Target="file://localhost/Users/daurat/1-TRAVAUX%20DOMI/1-TRAVAUX/1-Equipes%20de%20recherche/COM_Marie-Laure/Nouvelle%20charte%20graphique/LAAS-2016.jpg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openxmlformats.org/officeDocument/2006/relationships/image" Target="../media/image12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18.tif"/><Relationship Id="rId5" Type="http://schemas.openxmlformats.org/officeDocument/2006/relationships/image" Target="../media/image17.tif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tif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4.xml"/><Relationship Id="rId1" Type="http://schemas.openxmlformats.org/officeDocument/2006/relationships/tags" Target="../tags/tag4.xml"/><Relationship Id="rId6" Type="http://schemas.openxmlformats.org/officeDocument/2006/relationships/image" Target="../media/image22.jp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3.jpg"/><Relationship Id="rId7" Type="http://schemas.openxmlformats.org/officeDocument/2006/relationships/image" Target="file://localhost/Users/daurat/1-TRAVAUX%20DOMI/1-TRAVAUX/1-Equipes%20de%20recherche/COM_Marie-Laure/Nouvelle%20charte%20graphique/LAAS-2016.jpg" TargetMode="Externa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6" Type="http://schemas.openxmlformats.org/officeDocument/2006/relationships/image" Target="../media/image6.jpg"/><Relationship Id="rId5" Type="http://schemas.openxmlformats.org/officeDocument/2006/relationships/image" Target="../media/image5.png"/><Relationship Id="rId4" Type="http://schemas.openxmlformats.org/officeDocument/2006/relationships/image" Target="../media/image4.jpg"/><Relationship Id="rId9" Type="http://schemas.openxmlformats.org/officeDocument/2006/relationships/image" Target="../media/image3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26.png"/><Relationship Id="rId3" Type="http://schemas.openxmlformats.org/officeDocument/2006/relationships/image" Target="../media/image23.png"/><Relationship Id="rId7" Type="http://schemas.openxmlformats.org/officeDocument/2006/relationships/image" Target="../media/image35.png"/><Relationship Id="rId12" Type="http://schemas.openxmlformats.org/officeDocument/2006/relationships/image" Target="../media/image2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png"/><Relationship Id="rId11" Type="http://schemas.openxmlformats.org/officeDocument/2006/relationships/image" Target="../media/image24.png"/><Relationship Id="rId5" Type="http://schemas.openxmlformats.org/officeDocument/2006/relationships/image" Target="../media/image3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1876825"/>
            <a:ext cx="9906000" cy="873610"/>
          </a:xfrm>
        </p:spPr>
        <p:txBody>
          <a:bodyPr/>
          <a:lstStyle/>
          <a:p>
            <a:r>
              <a:rPr lang="fr-FR" sz="2400" b="1" dirty="0">
                <a:latin typeface="Futura" panose="020B0602020204020303" pitchFamily="34" charset="-79"/>
                <a:cs typeface="Futura" panose="020B0602020204020303" pitchFamily="34" charset="-79"/>
              </a:rPr>
              <a:t>Micro-</a:t>
            </a:r>
            <a:r>
              <a:rPr lang="fr-FR" sz="2400" b="1" dirty="0" err="1">
                <a:latin typeface="Futura" panose="020B0602020204020303" pitchFamily="34" charset="-79"/>
                <a:cs typeface="Futura" panose="020B0602020204020303" pitchFamily="34" charset="-79"/>
              </a:rPr>
              <a:t>perforated</a:t>
            </a:r>
            <a:r>
              <a:rPr lang="fr-FR" sz="2400" b="1" dirty="0">
                <a:latin typeface="Futura" panose="020B0602020204020303" pitchFamily="34" charset="-79"/>
                <a:cs typeface="Futura" panose="020B0602020204020303" pitchFamily="34" charset="-79"/>
              </a:rPr>
              <a:t> membrane for label-free cell capture and </a:t>
            </a:r>
            <a:r>
              <a:rPr lang="fr-FR" sz="2400" b="1" dirty="0" err="1">
                <a:latin typeface="Futura" panose="020B0602020204020303" pitchFamily="34" charset="-79"/>
                <a:cs typeface="Futura" panose="020B0602020204020303" pitchFamily="34" charset="-79"/>
              </a:rPr>
              <a:t>integrated</a:t>
            </a:r>
            <a:r>
              <a:rPr lang="fr-FR" sz="2400" b="1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fr-FR" sz="2400" b="1" dirty="0" err="1">
                <a:latin typeface="Futura" panose="020B0602020204020303" pitchFamily="34" charset="-79"/>
                <a:cs typeface="Futura" panose="020B0602020204020303" pitchFamily="34" charset="-79"/>
              </a:rPr>
              <a:t>electrical</a:t>
            </a:r>
            <a:r>
              <a:rPr lang="fr-FR" sz="2400" b="1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fr-FR" sz="2400" b="1" dirty="0" err="1">
                <a:latin typeface="Futura" panose="020B0602020204020303" pitchFamily="34" charset="-79"/>
                <a:cs typeface="Futura" panose="020B0602020204020303" pitchFamily="34" charset="-79"/>
              </a:rPr>
              <a:t>detection</a:t>
            </a:r>
            <a:r>
              <a:rPr lang="fr-FR" sz="2400" b="1" dirty="0">
                <a:latin typeface="Futura" panose="020B0602020204020303" pitchFamily="34" charset="-79"/>
                <a:cs typeface="Futura" panose="020B0602020204020303" pitchFamily="34" charset="-79"/>
              </a:rPr>
              <a:t> operating in </a:t>
            </a:r>
            <a:r>
              <a:rPr lang="fr-FR" sz="2400" b="1" dirty="0" err="1">
                <a:latin typeface="Futura" panose="020B0602020204020303" pitchFamily="34" charset="-79"/>
                <a:cs typeface="Futura" panose="020B0602020204020303" pitchFamily="34" charset="-79"/>
              </a:rPr>
              <a:t>whole</a:t>
            </a:r>
            <a:r>
              <a:rPr lang="fr-FR" sz="2400" b="1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fr-FR" sz="2400" b="1" dirty="0" err="1">
                <a:latin typeface="Futura" panose="020B0602020204020303" pitchFamily="34" charset="-79"/>
                <a:cs typeface="Futura" panose="020B0602020204020303" pitchFamily="34" charset="-79"/>
              </a:rPr>
              <a:t>blood</a:t>
            </a:r>
            <a:endParaRPr lang="fr-FR" sz="2400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0" y="3619869"/>
            <a:ext cx="9906000" cy="2472459"/>
          </a:xfrm>
        </p:spPr>
        <p:txBody>
          <a:bodyPr/>
          <a:lstStyle/>
          <a:p>
            <a:pPr>
              <a:lnSpc>
                <a:spcPct val="120000"/>
              </a:lnSpc>
            </a:pPr>
            <a:r>
              <a:rPr lang="fr-FR" sz="2000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Matthieu </a:t>
            </a:r>
            <a:r>
              <a:rPr lang="fr-FR" sz="2000" u="sng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Sagot</a:t>
            </a:r>
            <a:r>
              <a:rPr lang="fr-FR" sz="2000" u="sng" baseline="30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</a:t>
            </a:r>
            <a:r>
              <a:rPr lang="fr-FR" sz="2000" baseline="30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,b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Elise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Bou</a:t>
            </a:r>
            <a:r>
              <a:rPr lang="fr-FR" sz="2000" baseline="30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David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Bourrier</a:t>
            </a:r>
            <a:r>
              <a:rPr lang="fr-FR" sz="2000" baseline="30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Aline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Cerf</a:t>
            </a:r>
            <a:r>
              <a:rPr lang="fr-FR" sz="2000" baseline="30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</a:t>
            </a:r>
          </a:p>
          <a:p>
            <a:pPr>
              <a:lnSpc>
                <a:spcPct val="120000"/>
              </a:lnSpc>
            </a:pP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Hervé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Aubert</a:t>
            </a:r>
            <a:r>
              <a:rPr lang="fr-FR" sz="2000" baseline="30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Christophe </a:t>
            </a:r>
            <a:r>
              <a:rPr lang="fr-FR" sz="2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Vieu</a:t>
            </a:r>
            <a:r>
              <a:rPr lang="fr-FR" sz="2000" baseline="300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a</a:t>
            </a:r>
            <a:r>
              <a:rPr lang="fr-FR" sz="2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</a:p>
          <a:p>
            <a:pPr>
              <a:lnSpc>
                <a:spcPct val="120000"/>
              </a:lnSpc>
            </a:pPr>
            <a:endParaRPr lang="fr-FR" sz="2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>
              <a:lnSpc>
                <a:spcPct val="120000"/>
              </a:lnSpc>
            </a:pP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a: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LAAS-CNRS,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Universite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́ de Toulouse, CNRS, INSA, INPT, 31400, Toulouse, France </a:t>
            </a:r>
          </a:p>
          <a:p>
            <a:pPr>
              <a:lnSpc>
                <a:spcPct val="120000"/>
              </a:lnSpc>
            </a:pPr>
            <a:r>
              <a:rPr lang="fr-FR" sz="18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b: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8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SmartCatch</a:t>
            </a:r>
            <a:r>
              <a:rPr lang="fr-FR" sz="18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, 1 Place Pierre Potier, 31100, Toulouse, France</a:t>
            </a: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9BE3510D-9720-43D0-A5ED-37D9CD8D25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7910" y="174067"/>
            <a:ext cx="2056419" cy="1093562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CC63D362-1995-4520-93F1-0F6478FD2B2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1" t="34103" r="30288" b="36666"/>
          <a:stretch/>
        </p:blipFill>
        <p:spPr>
          <a:xfrm>
            <a:off x="7707236" y="366295"/>
            <a:ext cx="2119014" cy="877363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558C35AC-24DF-A231-4B77-E197F4D6BB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093" y="560729"/>
            <a:ext cx="2849159" cy="4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223876E4-E43B-857D-6156-884B2ACE4E02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0" y="394019"/>
            <a:ext cx="1641514" cy="8736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58927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Image 31">
            <a:extLst>
              <a:ext uri="{FF2B5EF4-FFF2-40B4-BE49-F238E27FC236}">
                <a16:creationId xmlns:a16="http://schemas.microsoft.com/office/drawing/2014/main" id="{69333F4B-1C83-1E1E-5E68-B86713B214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013" y="4853954"/>
            <a:ext cx="5008330" cy="1209104"/>
          </a:xfrm>
          <a:prstGeom prst="rect">
            <a:avLst/>
          </a:prstGeom>
        </p:spPr>
      </p:pic>
      <p:sp>
        <p:nvSpPr>
          <p:cNvPr id="43" name="Rectangle 42">
            <a:extLst>
              <a:ext uri="{FF2B5EF4-FFF2-40B4-BE49-F238E27FC236}">
                <a16:creationId xmlns:a16="http://schemas.microsoft.com/office/drawing/2014/main" id="{07CED380-3672-EE92-58CF-2BE4EA521504}"/>
              </a:ext>
            </a:extLst>
          </p:cNvPr>
          <p:cNvSpPr/>
          <p:nvPr/>
        </p:nvSpPr>
        <p:spPr>
          <a:xfrm>
            <a:off x="599761" y="5231397"/>
            <a:ext cx="1276595" cy="754422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70E57E0-4977-3225-6438-7C087CC3F9FE}"/>
              </a:ext>
            </a:extLst>
          </p:cNvPr>
          <p:cNvSpPr/>
          <p:nvPr/>
        </p:nvSpPr>
        <p:spPr>
          <a:xfrm>
            <a:off x="2498731" y="4855845"/>
            <a:ext cx="1276595" cy="1129974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DD027C5F-40DC-F82C-6096-3599D12F36F4}"/>
              </a:ext>
            </a:extLst>
          </p:cNvPr>
          <p:cNvSpPr/>
          <p:nvPr/>
        </p:nvSpPr>
        <p:spPr>
          <a:xfrm>
            <a:off x="4283940" y="4879949"/>
            <a:ext cx="1276595" cy="120043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6B5D0721-56BB-B362-5BB7-939FC1BCDF91}"/>
              </a:ext>
            </a:extLst>
          </p:cNvPr>
          <p:cNvSpPr/>
          <p:nvPr/>
        </p:nvSpPr>
        <p:spPr>
          <a:xfrm>
            <a:off x="552205" y="4821153"/>
            <a:ext cx="1276595" cy="41456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E5420CFF-2170-42BF-8665-29E85632942B}"/>
              </a:ext>
            </a:extLst>
          </p:cNvPr>
          <p:cNvSpPr txBox="1"/>
          <p:nvPr/>
        </p:nvSpPr>
        <p:spPr>
          <a:xfrm>
            <a:off x="-1" y="-17756"/>
            <a:ext cx="99060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 err="1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Dissemination</a:t>
            </a:r>
            <a:r>
              <a:rPr lang="fr-FR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of </a:t>
            </a:r>
            <a:r>
              <a:rPr lang="fr-FR" sz="2400" b="1" dirty="0" err="1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Circulating</a:t>
            </a:r>
            <a:r>
              <a:rPr lang="fr-FR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Tumor </a:t>
            </a:r>
            <a:r>
              <a:rPr lang="fr-FR" sz="2400" b="1" dirty="0" err="1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Biomarkers</a:t>
            </a:r>
            <a:r>
              <a:rPr lang="fr-FR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in Blood 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3C29D8C3-3FD4-9F5B-8C56-2E3045D42727}"/>
              </a:ext>
            </a:extLst>
          </p:cNvPr>
          <p:cNvGrpSpPr/>
          <p:nvPr/>
        </p:nvGrpSpPr>
        <p:grpSpPr>
          <a:xfrm>
            <a:off x="-2" y="524248"/>
            <a:ext cx="5166360" cy="4336011"/>
            <a:chOff x="-2" y="553832"/>
            <a:chExt cx="5166360" cy="4336011"/>
          </a:xfrm>
        </p:grpSpPr>
        <p:pic>
          <p:nvPicPr>
            <p:cNvPr id="28" name="Picture 14" descr="Diagram&#10;&#10;Description automatically generated">
              <a:extLst>
                <a:ext uri="{FF2B5EF4-FFF2-40B4-BE49-F238E27FC236}">
                  <a16:creationId xmlns:a16="http://schemas.microsoft.com/office/drawing/2014/main" id="{7CC3B417-F6CD-E3A7-DCA3-6A1C5049EBE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14" t="1002" b="38246"/>
            <a:stretch/>
          </p:blipFill>
          <p:spPr bwMode="auto">
            <a:xfrm>
              <a:off x="-2" y="553832"/>
              <a:ext cx="5166360" cy="433601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1F374DAF-461D-C7A1-99E5-78A475A05290}"/>
                </a:ext>
              </a:extLst>
            </p:cNvPr>
            <p:cNvSpPr/>
            <p:nvPr/>
          </p:nvSpPr>
          <p:spPr>
            <a:xfrm>
              <a:off x="111826" y="4419879"/>
              <a:ext cx="2471352" cy="41456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</p:grpSp>
      <p:sp>
        <p:nvSpPr>
          <p:cNvPr id="33" name="ZoneTexte 32">
            <a:extLst>
              <a:ext uri="{FF2B5EF4-FFF2-40B4-BE49-F238E27FC236}">
                <a16:creationId xmlns:a16="http://schemas.microsoft.com/office/drawing/2014/main" id="{B80AE141-C3FA-8E35-1AD7-ACB0920A8DA8}"/>
              </a:ext>
            </a:extLst>
          </p:cNvPr>
          <p:cNvSpPr txBox="1"/>
          <p:nvPr/>
        </p:nvSpPr>
        <p:spPr>
          <a:xfrm>
            <a:off x="4292007" y="5708820"/>
            <a:ext cx="66717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Dying CTC</a:t>
            </a:r>
          </a:p>
        </p:txBody>
      </p:sp>
      <p:sp>
        <p:nvSpPr>
          <p:cNvPr id="34" name="ZoneTexte 33">
            <a:extLst>
              <a:ext uri="{FF2B5EF4-FFF2-40B4-BE49-F238E27FC236}">
                <a16:creationId xmlns:a16="http://schemas.microsoft.com/office/drawing/2014/main" id="{1029A828-96BA-F3BE-0670-31D1C31DAE93}"/>
              </a:ext>
            </a:extLst>
          </p:cNvPr>
          <p:cNvSpPr txBox="1"/>
          <p:nvPr/>
        </p:nvSpPr>
        <p:spPr>
          <a:xfrm>
            <a:off x="4292007" y="5299626"/>
            <a:ext cx="6782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Phagocyte</a:t>
            </a:r>
          </a:p>
        </p:txBody>
      </p:sp>
      <p:sp>
        <p:nvSpPr>
          <p:cNvPr id="35" name="ZoneTexte 34">
            <a:extLst>
              <a:ext uri="{FF2B5EF4-FFF2-40B4-BE49-F238E27FC236}">
                <a16:creationId xmlns:a16="http://schemas.microsoft.com/office/drawing/2014/main" id="{0C1A8ECF-62F6-17E5-F58C-180B8925B06A}"/>
              </a:ext>
            </a:extLst>
          </p:cNvPr>
          <p:cNvSpPr txBox="1"/>
          <p:nvPr/>
        </p:nvSpPr>
        <p:spPr>
          <a:xfrm>
            <a:off x="4292007" y="4916687"/>
            <a:ext cx="75424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Lymphocyte</a:t>
            </a:r>
          </a:p>
        </p:txBody>
      </p:sp>
      <p:sp>
        <p:nvSpPr>
          <p:cNvPr id="36" name="ZoneTexte 35">
            <a:extLst>
              <a:ext uri="{FF2B5EF4-FFF2-40B4-BE49-F238E27FC236}">
                <a16:creationId xmlns:a16="http://schemas.microsoft.com/office/drawing/2014/main" id="{8B1BB8B4-6494-4FB9-4DDE-9C6FF1EC97B5}"/>
              </a:ext>
            </a:extLst>
          </p:cNvPr>
          <p:cNvSpPr txBox="1"/>
          <p:nvPr/>
        </p:nvSpPr>
        <p:spPr>
          <a:xfrm>
            <a:off x="2554161" y="4909357"/>
            <a:ext cx="82907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Epithelial cell</a:t>
            </a:r>
          </a:p>
        </p:txBody>
      </p:sp>
      <p:sp>
        <p:nvSpPr>
          <p:cNvPr id="37" name="ZoneTexte 36">
            <a:extLst>
              <a:ext uri="{FF2B5EF4-FFF2-40B4-BE49-F238E27FC236}">
                <a16:creationId xmlns:a16="http://schemas.microsoft.com/office/drawing/2014/main" id="{4ECE6C50-E46B-5406-D0AD-B48C88D186C2}"/>
              </a:ext>
            </a:extLst>
          </p:cNvPr>
          <p:cNvSpPr txBox="1"/>
          <p:nvPr/>
        </p:nvSpPr>
        <p:spPr>
          <a:xfrm>
            <a:off x="2554161" y="5291117"/>
            <a:ext cx="92031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Endothelial cell</a:t>
            </a:r>
          </a:p>
        </p:txBody>
      </p:sp>
      <p:sp>
        <p:nvSpPr>
          <p:cNvPr id="38" name="ZoneTexte 37">
            <a:extLst>
              <a:ext uri="{FF2B5EF4-FFF2-40B4-BE49-F238E27FC236}">
                <a16:creationId xmlns:a16="http://schemas.microsoft.com/office/drawing/2014/main" id="{32D0B0FF-1B55-0663-AD8E-618B862E42B5}"/>
              </a:ext>
            </a:extLst>
          </p:cNvPr>
          <p:cNvSpPr txBox="1"/>
          <p:nvPr/>
        </p:nvSpPr>
        <p:spPr>
          <a:xfrm>
            <a:off x="2554083" y="5680926"/>
            <a:ext cx="72917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Erythrocyte</a:t>
            </a:r>
          </a:p>
        </p:txBody>
      </p:sp>
      <p:sp>
        <p:nvSpPr>
          <p:cNvPr id="39" name="ZoneTexte 38">
            <a:extLst>
              <a:ext uri="{FF2B5EF4-FFF2-40B4-BE49-F238E27FC236}">
                <a16:creationId xmlns:a16="http://schemas.microsoft.com/office/drawing/2014/main" id="{4C61C71A-D815-98B0-E7E6-E937FC4812A8}"/>
              </a:ext>
            </a:extLst>
          </p:cNvPr>
          <p:cNvSpPr txBox="1"/>
          <p:nvPr/>
        </p:nvSpPr>
        <p:spPr>
          <a:xfrm>
            <a:off x="562017" y="5666093"/>
            <a:ext cx="1193275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Cancer cell after EMT</a:t>
            </a:r>
          </a:p>
        </p:txBody>
      </p:sp>
      <p:sp>
        <p:nvSpPr>
          <p:cNvPr id="40" name="ZoneTexte 39">
            <a:extLst>
              <a:ext uri="{FF2B5EF4-FFF2-40B4-BE49-F238E27FC236}">
                <a16:creationId xmlns:a16="http://schemas.microsoft.com/office/drawing/2014/main" id="{4A7080C2-59AC-44A9-FDF8-85FD77F25F88}"/>
              </a:ext>
            </a:extLst>
          </p:cNvPr>
          <p:cNvSpPr txBox="1"/>
          <p:nvPr/>
        </p:nvSpPr>
        <p:spPr>
          <a:xfrm>
            <a:off x="560366" y="5291117"/>
            <a:ext cx="70083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Cancer cell</a:t>
            </a:r>
          </a:p>
        </p:txBody>
      </p:sp>
      <p:sp>
        <p:nvSpPr>
          <p:cNvPr id="41" name="ZoneTexte 40">
            <a:extLst>
              <a:ext uri="{FF2B5EF4-FFF2-40B4-BE49-F238E27FC236}">
                <a16:creationId xmlns:a16="http://schemas.microsoft.com/office/drawing/2014/main" id="{A059127B-63F5-0C96-832A-4CD8195D7A2D}"/>
              </a:ext>
            </a:extLst>
          </p:cNvPr>
          <p:cNvSpPr txBox="1"/>
          <p:nvPr/>
        </p:nvSpPr>
        <p:spPr>
          <a:xfrm>
            <a:off x="558600" y="4912009"/>
            <a:ext cx="116564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Cancer stem-like cell</a:t>
            </a:r>
          </a:p>
        </p:txBody>
      </p:sp>
      <p:grpSp>
        <p:nvGrpSpPr>
          <p:cNvPr id="90" name="Groupe 89">
            <a:extLst>
              <a:ext uri="{FF2B5EF4-FFF2-40B4-BE49-F238E27FC236}">
                <a16:creationId xmlns:a16="http://schemas.microsoft.com/office/drawing/2014/main" id="{8F273BB0-304E-1495-2BA5-0D2056B9EDC7}"/>
              </a:ext>
            </a:extLst>
          </p:cNvPr>
          <p:cNvGrpSpPr/>
          <p:nvPr/>
        </p:nvGrpSpPr>
        <p:grpSpPr>
          <a:xfrm>
            <a:off x="398964" y="2616805"/>
            <a:ext cx="401594" cy="278644"/>
            <a:chOff x="5778153" y="1698286"/>
            <a:chExt cx="401594" cy="278644"/>
          </a:xfrm>
        </p:grpSpPr>
        <p:sp>
          <p:nvSpPr>
            <p:cNvPr id="92" name="Ellipse 91">
              <a:extLst>
                <a:ext uri="{FF2B5EF4-FFF2-40B4-BE49-F238E27FC236}">
                  <a16:creationId xmlns:a16="http://schemas.microsoft.com/office/drawing/2014/main" id="{42F07A1A-E7BD-F5BA-7B80-2A354BB66AE2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3353" y="1698286"/>
              <a:ext cx="271194" cy="271194"/>
            </a:xfrm>
            <a:prstGeom prst="ellipse">
              <a:avLst/>
            </a:prstGeom>
            <a:solidFill>
              <a:srgbClr val="EEF4FC"/>
            </a:solidFill>
            <a:ln>
              <a:solidFill>
                <a:srgbClr val="1F202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endParaRPr>
            </a:p>
          </p:txBody>
        </p:sp>
        <p:sp>
          <p:nvSpPr>
            <p:cNvPr id="93" name="ZoneTexte 92">
              <a:extLst>
                <a:ext uri="{FF2B5EF4-FFF2-40B4-BE49-F238E27FC236}">
                  <a16:creationId xmlns:a16="http://schemas.microsoft.com/office/drawing/2014/main" id="{E7CE45EC-68DB-A514-34E1-F475810C91C1}"/>
                </a:ext>
              </a:extLst>
            </p:cNvPr>
            <p:cNvSpPr txBox="1"/>
            <p:nvPr/>
          </p:nvSpPr>
          <p:spPr>
            <a:xfrm>
              <a:off x="5778153" y="1699931"/>
              <a:ext cx="40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1</a:t>
              </a:r>
            </a:p>
          </p:txBody>
        </p:sp>
      </p:grpSp>
      <p:grpSp>
        <p:nvGrpSpPr>
          <p:cNvPr id="94" name="Groupe 93">
            <a:extLst>
              <a:ext uri="{FF2B5EF4-FFF2-40B4-BE49-F238E27FC236}">
                <a16:creationId xmlns:a16="http://schemas.microsoft.com/office/drawing/2014/main" id="{1EAD0016-FA2E-66AF-077B-40A41E028F95}"/>
              </a:ext>
            </a:extLst>
          </p:cNvPr>
          <p:cNvGrpSpPr/>
          <p:nvPr/>
        </p:nvGrpSpPr>
        <p:grpSpPr>
          <a:xfrm>
            <a:off x="709985" y="3259137"/>
            <a:ext cx="401594" cy="276999"/>
            <a:chOff x="5764904" y="2189065"/>
            <a:chExt cx="401594" cy="276999"/>
          </a:xfrm>
        </p:grpSpPr>
        <p:sp>
          <p:nvSpPr>
            <p:cNvPr id="96" name="Ellipse 95">
              <a:extLst>
                <a:ext uri="{FF2B5EF4-FFF2-40B4-BE49-F238E27FC236}">
                  <a16:creationId xmlns:a16="http://schemas.microsoft.com/office/drawing/2014/main" id="{998480BD-13AF-809A-FFB2-8D4843534F0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5008" y="2189092"/>
              <a:ext cx="271194" cy="271194"/>
            </a:xfrm>
            <a:prstGeom prst="ellipse">
              <a:avLst/>
            </a:prstGeom>
            <a:solidFill>
              <a:srgbClr val="EEF4FC"/>
            </a:solidFill>
            <a:ln>
              <a:solidFill>
                <a:srgbClr val="1F202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endParaRPr>
            </a:p>
          </p:txBody>
        </p:sp>
        <p:sp>
          <p:nvSpPr>
            <p:cNvPr id="98" name="ZoneTexte 97">
              <a:extLst>
                <a:ext uri="{FF2B5EF4-FFF2-40B4-BE49-F238E27FC236}">
                  <a16:creationId xmlns:a16="http://schemas.microsoft.com/office/drawing/2014/main" id="{B30D632D-4DCF-EC76-BE8A-3C9BDC5D4DFD}"/>
                </a:ext>
              </a:extLst>
            </p:cNvPr>
            <p:cNvSpPr txBox="1"/>
            <p:nvPr/>
          </p:nvSpPr>
          <p:spPr>
            <a:xfrm>
              <a:off x="5764904" y="2189065"/>
              <a:ext cx="40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2</a:t>
              </a:r>
            </a:p>
          </p:txBody>
        </p:sp>
      </p:grpSp>
      <p:grpSp>
        <p:nvGrpSpPr>
          <p:cNvPr id="99" name="Groupe 98">
            <a:extLst>
              <a:ext uri="{FF2B5EF4-FFF2-40B4-BE49-F238E27FC236}">
                <a16:creationId xmlns:a16="http://schemas.microsoft.com/office/drawing/2014/main" id="{7533B2A7-FE7E-AEF3-8164-FB706D2F9D3C}"/>
              </a:ext>
            </a:extLst>
          </p:cNvPr>
          <p:cNvGrpSpPr/>
          <p:nvPr/>
        </p:nvGrpSpPr>
        <p:grpSpPr>
          <a:xfrm>
            <a:off x="945908" y="3766613"/>
            <a:ext cx="401594" cy="277595"/>
            <a:chOff x="5778153" y="2674684"/>
            <a:chExt cx="401594" cy="277595"/>
          </a:xfrm>
        </p:grpSpPr>
        <p:sp>
          <p:nvSpPr>
            <p:cNvPr id="100" name="Ellipse 99">
              <a:extLst>
                <a:ext uri="{FF2B5EF4-FFF2-40B4-BE49-F238E27FC236}">
                  <a16:creationId xmlns:a16="http://schemas.microsoft.com/office/drawing/2014/main" id="{B9B3C444-6EB9-E35C-AAB6-47BE6008455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3353" y="2674684"/>
              <a:ext cx="271194" cy="271194"/>
            </a:xfrm>
            <a:prstGeom prst="ellipse">
              <a:avLst/>
            </a:prstGeom>
            <a:solidFill>
              <a:srgbClr val="EEF4FC"/>
            </a:solidFill>
            <a:ln>
              <a:solidFill>
                <a:srgbClr val="1F202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2" name="ZoneTexte 101">
              <a:extLst>
                <a:ext uri="{FF2B5EF4-FFF2-40B4-BE49-F238E27FC236}">
                  <a16:creationId xmlns:a16="http://schemas.microsoft.com/office/drawing/2014/main" id="{0364CB3C-CAF0-7B4E-B1F9-28DC6231F495}"/>
                </a:ext>
              </a:extLst>
            </p:cNvPr>
            <p:cNvSpPr txBox="1"/>
            <p:nvPr/>
          </p:nvSpPr>
          <p:spPr>
            <a:xfrm>
              <a:off x="5778153" y="2675280"/>
              <a:ext cx="40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3</a:t>
              </a:r>
            </a:p>
          </p:txBody>
        </p:sp>
      </p:grpSp>
      <p:grpSp>
        <p:nvGrpSpPr>
          <p:cNvPr id="104" name="Groupe 103">
            <a:extLst>
              <a:ext uri="{FF2B5EF4-FFF2-40B4-BE49-F238E27FC236}">
                <a16:creationId xmlns:a16="http://schemas.microsoft.com/office/drawing/2014/main" id="{442C45EB-9859-BDBB-9B94-2C667428B1C0}"/>
              </a:ext>
            </a:extLst>
          </p:cNvPr>
          <p:cNvGrpSpPr/>
          <p:nvPr/>
        </p:nvGrpSpPr>
        <p:grpSpPr>
          <a:xfrm>
            <a:off x="2881663" y="3414023"/>
            <a:ext cx="401594" cy="279805"/>
            <a:chOff x="5778153" y="3161552"/>
            <a:chExt cx="401594" cy="279805"/>
          </a:xfrm>
        </p:grpSpPr>
        <p:sp>
          <p:nvSpPr>
            <p:cNvPr id="106" name="Ellipse 105">
              <a:extLst>
                <a:ext uri="{FF2B5EF4-FFF2-40B4-BE49-F238E27FC236}">
                  <a16:creationId xmlns:a16="http://schemas.microsoft.com/office/drawing/2014/main" id="{63E541BF-5F07-5225-1B8D-08B2492BDA24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3353" y="3161552"/>
              <a:ext cx="271194" cy="271194"/>
            </a:xfrm>
            <a:prstGeom prst="ellipse">
              <a:avLst/>
            </a:prstGeom>
            <a:solidFill>
              <a:srgbClr val="EEF4FC"/>
            </a:solidFill>
            <a:ln>
              <a:solidFill>
                <a:srgbClr val="1F202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08" name="ZoneTexte 107">
              <a:extLst>
                <a:ext uri="{FF2B5EF4-FFF2-40B4-BE49-F238E27FC236}">
                  <a16:creationId xmlns:a16="http://schemas.microsoft.com/office/drawing/2014/main" id="{9BA7D884-86DD-E256-FCA5-DF67A20491A1}"/>
                </a:ext>
              </a:extLst>
            </p:cNvPr>
            <p:cNvSpPr txBox="1"/>
            <p:nvPr/>
          </p:nvSpPr>
          <p:spPr>
            <a:xfrm>
              <a:off x="5778153" y="3164358"/>
              <a:ext cx="40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4</a:t>
              </a:r>
            </a:p>
          </p:txBody>
        </p:sp>
      </p:grpSp>
      <p:grpSp>
        <p:nvGrpSpPr>
          <p:cNvPr id="110" name="Groupe 109">
            <a:extLst>
              <a:ext uri="{FF2B5EF4-FFF2-40B4-BE49-F238E27FC236}">
                <a16:creationId xmlns:a16="http://schemas.microsoft.com/office/drawing/2014/main" id="{522702B5-921D-903D-3646-5FB6F1412A7A}"/>
              </a:ext>
            </a:extLst>
          </p:cNvPr>
          <p:cNvGrpSpPr/>
          <p:nvPr/>
        </p:nvGrpSpPr>
        <p:grpSpPr>
          <a:xfrm>
            <a:off x="4596567" y="3792018"/>
            <a:ext cx="401594" cy="285610"/>
            <a:chOff x="5778153" y="3644908"/>
            <a:chExt cx="401594" cy="285610"/>
          </a:xfrm>
        </p:grpSpPr>
        <p:sp>
          <p:nvSpPr>
            <p:cNvPr id="111" name="Ellipse 110">
              <a:extLst>
                <a:ext uri="{FF2B5EF4-FFF2-40B4-BE49-F238E27FC236}">
                  <a16:creationId xmlns:a16="http://schemas.microsoft.com/office/drawing/2014/main" id="{40F5115F-16E2-20EF-BC08-91C3D71671AF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3353" y="3644908"/>
              <a:ext cx="271194" cy="271194"/>
            </a:xfrm>
            <a:prstGeom prst="ellipse">
              <a:avLst/>
            </a:prstGeom>
            <a:solidFill>
              <a:srgbClr val="EEF4FC"/>
            </a:solidFill>
            <a:ln>
              <a:solidFill>
                <a:srgbClr val="1F202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2" name="ZoneTexte 111">
              <a:extLst>
                <a:ext uri="{FF2B5EF4-FFF2-40B4-BE49-F238E27FC236}">
                  <a16:creationId xmlns:a16="http://schemas.microsoft.com/office/drawing/2014/main" id="{4DC88A91-4810-1773-E1ED-7F1E791EBEF7}"/>
                </a:ext>
              </a:extLst>
            </p:cNvPr>
            <p:cNvSpPr txBox="1"/>
            <p:nvPr/>
          </p:nvSpPr>
          <p:spPr>
            <a:xfrm>
              <a:off x="5778153" y="3653519"/>
              <a:ext cx="40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5</a:t>
              </a:r>
            </a:p>
          </p:txBody>
        </p:sp>
      </p:grpSp>
      <p:grpSp>
        <p:nvGrpSpPr>
          <p:cNvPr id="113" name="Groupe 112">
            <a:extLst>
              <a:ext uri="{FF2B5EF4-FFF2-40B4-BE49-F238E27FC236}">
                <a16:creationId xmlns:a16="http://schemas.microsoft.com/office/drawing/2014/main" id="{D3674C51-8AF0-CFF6-3744-BD1BE9FD408D}"/>
              </a:ext>
            </a:extLst>
          </p:cNvPr>
          <p:cNvGrpSpPr/>
          <p:nvPr/>
        </p:nvGrpSpPr>
        <p:grpSpPr>
          <a:xfrm>
            <a:off x="4292007" y="4195407"/>
            <a:ext cx="401594" cy="282599"/>
            <a:chOff x="5781154" y="4128264"/>
            <a:chExt cx="401594" cy="282599"/>
          </a:xfrm>
        </p:grpSpPr>
        <p:sp>
          <p:nvSpPr>
            <p:cNvPr id="114" name="Ellipse 113">
              <a:extLst>
                <a:ext uri="{FF2B5EF4-FFF2-40B4-BE49-F238E27FC236}">
                  <a16:creationId xmlns:a16="http://schemas.microsoft.com/office/drawing/2014/main" id="{0B7C8FED-2F37-9F2F-7F3D-68E7CAB894B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3353" y="4128264"/>
              <a:ext cx="271194" cy="271194"/>
            </a:xfrm>
            <a:prstGeom prst="ellipse">
              <a:avLst/>
            </a:prstGeom>
            <a:solidFill>
              <a:srgbClr val="EEF4FC"/>
            </a:solidFill>
            <a:ln>
              <a:solidFill>
                <a:srgbClr val="1F202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116" name="ZoneTexte 115">
              <a:extLst>
                <a:ext uri="{FF2B5EF4-FFF2-40B4-BE49-F238E27FC236}">
                  <a16:creationId xmlns:a16="http://schemas.microsoft.com/office/drawing/2014/main" id="{7F56B53A-5386-24F0-D6EB-BFA040AC424E}"/>
                </a:ext>
              </a:extLst>
            </p:cNvPr>
            <p:cNvSpPr txBox="1"/>
            <p:nvPr/>
          </p:nvSpPr>
          <p:spPr>
            <a:xfrm>
              <a:off x="5781154" y="4133864"/>
              <a:ext cx="40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6</a:t>
              </a:r>
            </a:p>
          </p:txBody>
        </p:sp>
      </p:grpSp>
      <p:sp>
        <p:nvSpPr>
          <p:cNvPr id="130" name="Rectangle 129">
            <a:extLst>
              <a:ext uri="{FF2B5EF4-FFF2-40B4-BE49-F238E27FC236}">
                <a16:creationId xmlns:a16="http://schemas.microsoft.com/office/drawing/2014/main" id="{63C33511-8006-7F8E-6F71-FBAD973BD33E}"/>
              </a:ext>
            </a:extLst>
          </p:cNvPr>
          <p:cNvSpPr/>
          <p:nvPr/>
        </p:nvSpPr>
        <p:spPr>
          <a:xfrm>
            <a:off x="2499510" y="2093370"/>
            <a:ext cx="764306" cy="132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1" name="Rectangle 130">
            <a:extLst>
              <a:ext uri="{FF2B5EF4-FFF2-40B4-BE49-F238E27FC236}">
                <a16:creationId xmlns:a16="http://schemas.microsoft.com/office/drawing/2014/main" id="{D9EA5CD8-DE40-4E00-34CF-28BFAA878227}"/>
              </a:ext>
            </a:extLst>
          </p:cNvPr>
          <p:cNvSpPr/>
          <p:nvPr/>
        </p:nvSpPr>
        <p:spPr>
          <a:xfrm>
            <a:off x="3929295" y="1955096"/>
            <a:ext cx="764306" cy="132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3" name="ZoneTexte 132">
            <a:extLst>
              <a:ext uri="{FF2B5EF4-FFF2-40B4-BE49-F238E27FC236}">
                <a16:creationId xmlns:a16="http://schemas.microsoft.com/office/drawing/2014/main" id="{44872B73-0753-A069-99DF-FFD0C980B663}"/>
              </a:ext>
            </a:extLst>
          </p:cNvPr>
          <p:cNvSpPr txBox="1"/>
          <p:nvPr/>
        </p:nvSpPr>
        <p:spPr>
          <a:xfrm>
            <a:off x="2471737" y="2064857"/>
            <a:ext cx="79701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Blood Sample</a:t>
            </a:r>
          </a:p>
        </p:txBody>
      </p:sp>
      <p:sp>
        <p:nvSpPr>
          <p:cNvPr id="134" name="ZoneTexte 133">
            <a:extLst>
              <a:ext uri="{FF2B5EF4-FFF2-40B4-BE49-F238E27FC236}">
                <a16:creationId xmlns:a16="http://schemas.microsoft.com/office/drawing/2014/main" id="{C6AAF73B-53BB-F893-9944-68C8A8DDC841}"/>
              </a:ext>
            </a:extLst>
          </p:cNvPr>
          <p:cNvSpPr txBox="1"/>
          <p:nvPr/>
        </p:nvSpPr>
        <p:spPr>
          <a:xfrm>
            <a:off x="3864095" y="1934052"/>
            <a:ext cx="77296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1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Liquid Biopsy</a:t>
            </a: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0C5F4A91-3619-149A-E073-28752DC15C88}"/>
              </a:ext>
            </a:extLst>
          </p:cNvPr>
          <p:cNvSpPr/>
          <p:nvPr/>
        </p:nvSpPr>
        <p:spPr>
          <a:xfrm>
            <a:off x="4024724" y="2644493"/>
            <a:ext cx="974801" cy="52407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37" name="ZoneTexte 136">
            <a:extLst>
              <a:ext uri="{FF2B5EF4-FFF2-40B4-BE49-F238E27FC236}">
                <a16:creationId xmlns:a16="http://schemas.microsoft.com/office/drawing/2014/main" id="{D6D24BFE-2171-AB12-F550-012C079736B8}"/>
              </a:ext>
            </a:extLst>
          </p:cNvPr>
          <p:cNvSpPr txBox="1"/>
          <p:nvPr/>
        </p:nvSpPr>
        <p:spPr>
          <a:xfrm>
            <a:off x="3902946" y="2616243"/>
            <a:ext cx="1515590" cy="5770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5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Diagnosis, Prognosis </a:t>
            </a:r>
          </a:p>
          <a:p>
            <a:r>
              <a:rPr lang="fr-FR" sz="105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Treatment Response Monitoring </a:t>
            </a:r>
          </a:p>
          <a:p>
            <a:r>
              <a:rPr lang="fr-FR" sz="105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Anti-cancer substance assay</a:t>
            </a:r>
          </a:p>
        </p:txBody>
      </p:sp>
      <p:sp>
        <p:nvSpPr>
          <p:cNvPr id="20" name="ZoneTexte 19">
            <a:extLst>
              <a:ext uri="{FF2B5EF4-FFF2-40B4-BE49-F238E27FC236}">
                <a16:creationId xmlns:a16="http://schemas.microsoft.com/office/drawing/2014/main" id="{1FC34196-8446-DAB2-6E82-B8E76926AB06}"/>
              </a:ext>
            </a:extLst>
          </p:cNvPr>
          <p:cNvSpPr txBox="1"/>
          <p:nvPr/>
        </p:nvSpPr>
        <p:spPr>
          <a:xfrm>
            <a:off x="6064155" y="1780559"/>
            <a:ext cx="3510349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Primary tumor formation and growth</a:t>
            </a:r>
          </a:p>
          <a:p>
            <a:endParaRPr lang="fr-FR" sz="14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r>
              <a:rPr lang="fr-FR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Epithelial to mesenchymal transition (EMT)</a:t>
            </a:r>
          </a:p>
          <a:p>
            <a:endParaRPr lang="fr-FR" sz="14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r>
              <a:rPr lang="fr-FR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Intravasation</a:t>
            </a:r>
          </a:p>
          <a:p>
            <a:endParaRPr lang="fr-FR" sz="14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r>
              <a:rPr lang="fr-FR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Spread of CTCs</a:t>
            </a:r>
          </a:p>
          <a:p>
            <a:endParaRPr lang="fr-FR" sz="14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r>
              <a:rPr lang="fr-FR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Extravasation</a:t>
            </a:r>
          </a:p>
          <a:p>
            <a:endParaRPr lang="fr-FR" sz="14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  <a:p>
            <a:r>
              <a:rPr lang="fr-FR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Mesenchymal to epithelial transition (MET) </a:t>
            </a:r>
          </a:p>
          <a:p>
            <a:r>
              <a:rPr lang="fr-FR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Secondary tumor formation and growth</a:t>
            </a:r>
            <a:endParaRPr lang="fr-FR" sz="2000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782A067C-B9BE-846B-5FE7-3C1D93805255}"/>
              </a:ext>
            </a:extLst>
          </p:cNvPr>
          <p:cNvSpPr txBox="1"/>
          <p:nvPr/>
        </p:nvSpPr>
        <p:spPr>
          <a:xfrm>
            <a:off x="6640192" y="6127781"/>
            <a:ext cx="326580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fr-FR"/>
            </a:defPPr>
            <a:lvl1pPr>
              <a:defRPr sz="1200" i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defRPr>
            </a:lvl1pPr>
          </a:lstStyle>
          <a:p>
            <a:pPr algn="r"/>
            <a:r>
              <a:rPr lang="fr-FR" sz="1000" dirty="0" err="1"/>
              <a:t>Adapted</a:t>
            </a:r>
            <a:r>
              <a:rPr lang="fr-FR" sz="1000" dirty="0"/>
              <a:t> </a:t>
            </a:r>
            <a:r>
              <a:rPr lang="fr-FR" sz="1000" dirty="0" err="1"/>
              <a:t>from</a:t>
            </a:r>
            <a:r>
              <a:rPr lang="fr-FR" sz="1000" dirty="0"/>
              <a:t> Melzer and al., 2017 </a:t>
            </a: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2B27737A-9E99-6BA8-20FD-978524113B40}"/>
              </a:ext>
            </a:extLst>
          </p:cNvPr>
          <p:cNvGrpSpPr/>
          <p:nvPr/>
        </p:nvGrpSpPr>
        <p:grpSpPr>
          <a:xfrm>
            <a:off x="5623859" y="1850314"/>
            <a:ext cx="401594" cy="278644"/>
            <a:chOff x="5778153" y="1698286"/>
            <a:chExt cx="401594" cy="278644"/>
          </a:xfrm>
        </p:grpSpPr>
        <p:sp>
          <p:nvSpPr>
            <p:cNvPr id="46" name="Ellipse 45">
              <a:extLst>
                <a:ext uri="{FF2B5EF4-FFF2-40B4-BE49-F238E27FC236}">
                  <a16:creationId xmlns:a16="http://schemas.microsoft.com/office/drawing/2014/main" id="{205AADA6-E963-8C56-AD8A-63C8C0029A81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3353" y="1698286"/>
              <a:ext cx="271194" cy="271194"/>
            </a:xfrm>
            <a:prstGeom prst="ellipse">
              <a:avLst/>
            </a:prstGeom>
            <a:solidFill>
              <a:srgbClr val="EEF4FC"/>
            </a:solidFill>
            <a:ln>
              <a:solidFill>
                <a:srgbClr val="1F202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endParaRPr>
            </a:p>
          </p:txBody>
        </p:sp>
        <p:sp>
          <p:nvSpPr>
            <p:cNvPr id="54" name="ZoneTexte 53">
              <a:extLst>
                <a:ext uri="{FF2B5EF4-FFF2-40B4-BE49-F238E27FC236}">
                  <a16:creationId xmlns:a16="http://schemas.microsoft.com/office/drawing/2014/main" id="{3BB1E677-5C45-3DD6-E391-BD87EC56CAD5}"/>
                </a:ext>
              </a:extLst>
            </p:cNvPr>
            <p:cNvSpPr txBox="1"/>
            <p:nvPr/>
          </p:nvSpPr>
          <p:spPr>
            <a:xfrm>
              <a:off x="5778153" y="1699931"/>
              <a:ext cx="40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1</a:t>
              </a:r>
            </a:p>
          </p:txBody>
        </p:sp>
      </p:grpSp>
      <p:grpSp>
        <p:nvGrpSpPr>
          <p:cNvPr id="86" name="Groupe 85">
            <a:extLst>
              <a:ext uri="{FF2B5EF4-FFF2-40B4-BE49-F238E27FC236}">
                <a16:creationId xmlns:a16="http://schemas.microsoft.com/office/drawing/2014/main" id="{EEBA318D-5E2C-1672-E153-3DAB6F40F09E}"/>
              </a:ext>
            </a:extLst>
          </p:cNvPr>
          <p:cNvGrpSpPr/>
          <p:nvPr/>
        </p:nvGrpSpPr>
        <p:grpSpPr>
          <a:xfrm>
            <a:off x="5610610" y="2341093"/>
            <a:ext cx="401594" cy="276999"/>
            <a:chOff x="5764904" y="2189065"/>
            <a:chExt cx="401594" cy="276999"/>
          </a:xfrm>
        </p:grpSpPr>
        <p:sp>
          <p:nvSpPr>
            <p:cNvPr id="47" name="Ellipse 46">
              <a:extLst>
                <a:ext uri="{FF2B5EF4-FFF2-40B4-BE49-F238E27FC236}">
                  <a16:creationId xmlns:a16="http://schemas.microsoft.com/office/drawing/2014/main" id="{7972DF23-786B-14E4-AEEB-1BC7725A13A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25008" y="2189092"/>
              <a:ext cx="271194" cy="271194"/>
            </a:xfrm>
            <a:prstGeom prst="ellipse">
              <a:avLst/>
            </a:prstGeom>
            <a:solidFill>
              <a:srgbClr val="EEF4FC"/>
            </a:solidFill>
            <a:ln>
              <a:solidFill>
                <a:srgbClr val="1F202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 sz="1200" dirty="0">
                <a:solidFill>
                  <a:schemeClr val="tx1"/>
                </a:solidFill>
                <a:latin typeface="Futura Condensed Medium" panose="020B0602020204020303" pitchFamily="34" charset="-79"/>
                <a:cs typeface="Futura Condensed Medium" panose="020B0602020204020303" pitchFamily="34" charset="-79"/>
              </a:endParaRPr>
            </a:p>
          </p:txBody>
        </p:sp>
        <p:sp>
          <p:nvSpPr>
            <p:cNvPr id="56" name="ZoneTexte 55">
              <a:extLst>
                <a:ext uri="{FF2B5EF4-FFF2-40B4-BE49-F238E27FC236}">
                  <a16:creationId xmlns:a16="http://schemas.microsoft.com/office/drawing/2014/main" id="{E22688AC-EC15-9203-83D1-9175801BDF6E}"/>
                </a:ext>
              </a:extLst>
            </p:cNvPr>
            <p:cNvSpPr txBox="1"/>
            <p:nvPr/>
          </p:nvSpPr>
          <p:spPr>
            <a:xfrm>
              <a:off x="5764904" y="2189065"/>
              <a:ext cx="40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2</a:t>
              </a:r>
            </a:p>
          </p:txBody>
        </p:sp>
      </p:grpSp>
      <p:grpSp>
        <p:nvGrpSpPr>
          <p:cNvPr id="84" name="Groupe 83">
            <a:extLst>
              <a:ext uri="{FF2B5EF4-FFF2-40B4-BE49-F238E27FC236}">
                <a16:creationId xmlns:a16="http://schemas.microsoft.com/office/drawing/2014/main" id="{B2DCE3AA-A779-B468-4075-756EE8C0FBBB}"/>
              </a:ext>
            </a:extLst>
          </p:cNvPr>
          <p:cNvGrpSpPr/>
          <p:nvPr/>
        </p:nvGrpSpPr>
        <p:grpSpPr>
          <a:xfrm>
            <a:off x="5623859" y="2826712"/>
            <a:ext cx="401594" cy="277595"/>
            <a:chOff x="5778153" y="2674684"/>
            <a:chExt cx="401594" cy="277595"/>
          </a:xfrm>
        </p:grpSpPr>
        <p:sp>
          <p:nvSpPr>
            <p:cNvPr id="48" name="Ellipse 47">
              <a:extLst>
                <a:ext uri="{FF2B5EF4-FFF2-40B4-BE49-F238E27FC236}">
                  <a16:creationId xmlns:a16="http://schemas.microsoft.com/office/drawing/2014/main" id="{786622A4-D538-437E-9C38-FA8E21B0111C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3353" y="2674684"/>
              <a:ext cx="271194" cy="271194"/>
            </a:xfrm>
            <a:prstGeom prst="ellipse">
              <a:avLst/>
            </a:prstGeom>
            <a:solidFill>
              <a:srgbClr val="EEF4FC"/>
            </a:solidFill>
            <a:ln>
              <a:solidFill>
                <a:srgbClr val="1F202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7" name="ZoneTexte 56">
              <a:extLst>
                <a:ext uri="{FF2B5EF4-FFF2-40B4-BE49-F238E27FC236}">
                  <a16:creationId xmlns:a16="http://schemas.microsoft.com/office/drawing/2014/main" id="{E35377D5-B487-103E-F4AA-18B8F1034F0C}"/>
                </a:ext>
              </a:extLst>
            </p:cNvPr>
            <p:cNvSpPr txBox="1"/>
            <p:nvPr/>
          </p:nvSpPr>
          <p:spPr>
            <a:xfrm>
              <a:off x="5778153" y="2675280"/>
              <a:ext cx="40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3</a:t>
              </a:r>
            </a:p>
          </p:txBody>
        </p:sp>
      </p:grpSp>
      <p:grpSp>
        <p:nvGrpSpPr>
          <p:cNvPr id="82" name="Groupe 81">
            <a:extLst>
              <a:ext uri="{FF2B5EF4-FFF2-40B4-BE49-F238E27FC236}">
                <a16:creationId xmlns:a16="http://schemas.microsoft.com/office/drawing/2014/main" id="{8355B3B7-9760-8AF6-AAB3-A33FBAEA4CEB}"/>
              </a:ext>
            </a:extLst>
          </p:cNvPr>
          <p:cNvGrpSpPr/>
          <p:nvPr/>
        </p:nvGrpSpPr>
        <p:grpSpPr>
          <a:xfrm>
            <a:off x="5623859" y="3313580"/>
            <a:ext cx="401594" cy="279805"/>
            <a:chOff x="5778153" y="3161552"/>
            <a:chExt cx="401594" cy="279805"/>
          </a:xfrm>
        </p:grpSpPr>
        <p:sp>
          <p:nvSpPr>
            <p:cNvPr id="49" name="Ellipse 48">
              <a:extLst>
                <a:ext uri="{FF2B5EF4-FFF2-40B4-BE49-F238E27FC236}">
                  <a16:creationId xmlns:a16="http://schemas.microsoft.com/office/drawing/2014/main" id="{AAA80A24-C5E2-4941-AF79-DCB84B83EE2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3353" y="3161552"/>
              <a:ext cx="271194" cy="271194"/>
            </a:xfrm>
            <a:prstGeom prst="ellipse">
              <a:avLst/>
            </a:prstGeom>
            <a:solidFill>
              <a:srgbClr val="EEF4FC"/>
            </a:solidFill>
            <a:ln>
              <a:solidFill>
                <a:srgbClr val="1F202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8" name="ZoneTexte 57">
              <a:extLst>
                <a:ext uri="{FF2B5EF4-FFF2-40B4-BE49-F238E27FC236}">
                  <a16:creationId xmlns:a16="http://schemas.microsoft.com/office/drawing/2014/main" id="{8115E0EE-AC76-F39D-E635-18C060569294}"/>
                </a:ext>
              </a:extLst>
            </p:cNvPr>
            <p:cNvSpPr txBox="1"/>
            <p:nvPr/>
          </p:nvSpPr>
          <p:spPr>
            <a:xfrm>
              <a:off x="5778153" y="3164358"/>
              <a:ext cx="40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4</a:t>
              </a:r>
            </a:p>
          </p:txBody>
        </p:sp>
      </p:grpSp>
      <p:grpSp>
        <p:nvGrpSpPr>
          <p:cNvPr id="80" name="Groupe 79">
            <a:extLst>
              <a:ext uri="{FF2B5EF4-FFF2-40B4-BE49-F238E27FC236}">
                <a16:creationId xmlns:a16="http://schemas.microsoft.com/office/drawing/2014/main" id="{E99AFBE5-C884-BE33-FAF9-A1617FC3FE08}"/>
              </a:ext>
            </a:extLst>
          </p:cNvPr>
          <p:cNvGrpSpPr/>
          <p:nvPr/>
        </p:nvGrpSpPr>
        <p:grpSpPr>
          <a:xfrm>
            <a:off x="5623859" y="3796936"/>
            <a:ext cx="401594" cy="285610"/>
            <a:chOff x="5778153" y="3644908"/>
            <a:chExt cx="401594" cy="285610"/>
          </a:xfrm>
        </p:grpSpPr>
        <p:sp>
          <p:nvSpPr>
            <p:cNvPr id="50" name="Ellipse 49">
              <a:extLst>
                <a:ext uri="{FF2B5EF4-FFF2-40B4-BE49-F238E27FC236}">
                  <a16:creationId xmlns:a16="http://schemas.microsoft.com/office/drawing/2014/main" id="{7F412243-C9C1-510E-9584-44902CDC052A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3353" y="3644908"/>
              <a:ext cx="271194" cy="271194"/>
            </a:xfrm>
            <a:prstGeom prst="ellipse">
              <a:avLst/>
            </a:prstGeom>
            <a:solidFill>
              <a:srgbClr val="EEF4FC"/>
            </a:solidFill>
            <a:ln>
              <a:solidFill>
                <a:srgbClr val="1F202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59" name="ZoneTexte 58">
              <a:extLst>
                <a:ext uri="{FF2B5EF4-FFF2-40B4-BE49-F238E27FC236}">
                  <a16:creationId xmlns:a16="http://schemas.microsoft.com/office/drawing/2014/main" id="{408ED19F-5D9F-E98B-F745-3A4A9E695A3B}"/>
                </a:ext>
              </a:extLst>
            </p:cNvPr>
            <p:cNvSpPr txBox="1"/>
            <p:nvPr/>
          </p:nvSpPr>
          <p:spPr>
            <a:xfrm>
              <a:off x="5778153" y="3653519"/>
              <a:ext cx="40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5</a:t>
              </a:r>
            </a:p>
          </p:txBody>
        </p:sp>
      </p:grpSp>
      <p:grpSp>
        <p:nvGrpSpPr>
          <p:cNvPr id="76" name="Groupe 75">
            <a:extLst>
              <a:ext uri="{FF2B5EF4-FFF2-40B4-BE49-F238E27FC236}">
                <a16:creationId xmlns:a16="http://schemas.microsoft.com/office/drawing/2014/main" id="{1FC84657-B8F6-D153-9D22-F5C3CB6EA238}"/>
              </a:ext>
            </a:extLst>
          </p:cNvPr>
          <p:cNvGrpSpPr/>
          <p:nvPr/>
        </p:nvGrpSpPr>
        <p:grpSpPr>
          <a:xfrm>
            <a:off x="5626860" y="4280292"/>
            <a:ext cx="401594" cy="282599"/>
            <a:chOff x="5781154" y="4128264"/>
            <a:chExt cx="401594" cy="282599"/>
          </a:xfrm>
        </p:grpSpPr>
        <p:sp>
          <p:nvSpPr>
            <p:cNvPr id="52" name="Ellipse 51">
              <a:extLst>
                <a:ext uri="{FF2B5EF4-FFF2-40B4-BE49-F238E27FC236}">
                  <a16:creationId xmlns:a16="http://schemas.microsoft.com/office/drawing/2014/main" id="{EE3B46F0-F1CE-D3FE-F383-BB2A9857F473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843353" y="4128264"/>
              <a:ext cx="271194" cy="271194"/>
            </a:xfrm>
            <a:prstGeom prst="ellipse">
              <a:avLst/>
            </a:prstGeom>
            <a:solidFill>
              <a:srgbClr val="EEF4FC"/>
            </a:solidFill>
            <a:ln>
              <a:solidFill>
                <a:srgbClr val="1F202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sp>
          <p:nvSpPr>
            <p:cNvPr id="60" name="ZoneTexte 59">
              <a:extLst>
                <a:ext uri="{FF2B5EF4-FFF2-40B4-BE49-F238E27FC236}">
                  <a16:creationId xmlns:a16="http://schemas.microsoft.com/office/drawing/2014/main" id="{BA3502CB-633B-2B91-530F-117AFC393C86}"/>
                </a:ext>
              </a:extLst>
            </p:cNvPr>
            <p:cNvSpPr txBox="1"/>
            <p:nvPr/>
          </p:nvSpPr>
          <p:spPr>
            <a:xfrm>
              <a:off x="5781154" y="4133864"/>
              <a:ext cx="401594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6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7990329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ZoneTexte 8">
            <a:extLst>
              <a:ext uri="{FF2B5EF4-FFF2-40B4-BE49-F238E27FC236}">
                <a16:creationId xmlns:a16="http://schemas.microsoft.com/office/drawing/2014/main" id="{C26D6E78-DB3D-48D8-9B3F-A26D46757DBE}"/>
              </a:ext>
            </a:extLst>
          </p:cNvPr>
          <p:cNvSpPr txBox="1"/>
          <p:nvPr/>
        </p:nvSpPr>
        <p:spPr>
          <a:xfrm>
            <a:off x="-1" y="17080"/>
            <a:ext cx="88003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b="1" dirty="0">
                <a:solidFill>
                  <a:schemeClr val="bg1"/>
                </a:solidFill>
                <a:latin typeface="Futura" panose="020B0602020204020303" pitchFamily="34" charset="-79"/>
                <a:ea typeface="Geneva" panose="020B0503030404040204" pitchFamily="34" charset="0"/>
                <a:cs typeface="Futura" panose="020B0602020204020303" pitchFamily="34" charset="-79"/>
              </a:rPr>
              <a:t>Combination of Cell Capture and Cell </a:t>
            </a:r>
            <a:r>
              <a:rPr lang="fr-FR" sz="2400" b="1" dirty="0" err="1">
                <a:solidFill>
                  <a:schemeClr val="bg1"/>
                </a:solidFill>
                <a:latin typeface="Futura" panose="020B0602020204020303" pitchFamily="34" charset="-79"/>
                <a:ea typeface="Geneva" panose="020B0503030404040204" pitchFamily="34" charset="0"/>
                <a:cs typeface="Futura" panose="020B0602020204020303" pitchFamily="34" charset="-79"/>
              </a:rPr>
              <a:t>Detection</a:t>
            </a:r>
            <a:endParaRPr lang="fr-FR" sz="2400" b="1" dirty="0">
              <a:solidFill>
                <a:schemeClr val="bg1"/>
              </a:solidFill>
              <a:latin typeface="Futura" panose="020B0602020204020303" pitchFamily="34" charset="-79"/>
              <a:ea typeface="Geneva" panose="020B0503030404040204" pitchFamily="34" charset="0"/>
              <a:cs typeface="Futura" panose="020B0602020204020303" pitchFamily="34" charset="-79"/>
            </a:endParaRPr>
          </a:p>
        </p:txBody>
      </p:sp>
      <p:grpSp>
        <p:nvGrpSpPr>
          <p:cNvPr id="17" name="Groupe 16">
            <a:extLst>
              <a:ext uri="{FF2B5EF4-FFF2-40B4-BE49-F238E27FC236}">
                <a16:creationId xmlns:a16="http://schemas.microsoft.com/office/drawing/2014/main" id="{166FE0FB-CFD4-B116-9D32-39544CCF9449}"/>
              </a:ext>
            </a:extLst>
          </p:cNvPr>
          <p:cNvGrpSpPr/>
          <p:nvPr/>
        </p:nvGrpSpPr>
        <p:grpSpPr>
          <a:xfrm>
            <a:off x="164452" y="3540134"/>
            <a:ext cx="9741548" cy="2826008"/>
            <a:chOff x="164452" y="3540134"/>
            <a:chExt cx="9741548" cy="282600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97" name="ZoneTexte 296">
                  <a:extLst>
                    <a:ext uri="{FF2B5EF4-FFF2-40B4-BE49-F238E27FC236}">
                      <a16:creationId xmlns:a16="http://schemas.microsoft.com/office/drawing/2014/main" id="{9640AA21-7A07-B0C1-BD43-3BCF0548BBF7}"/>
                    </a:ext>
                  </a:extLst>
                </p:cNvPr>
                <p:cNvSpPr txBox="1"/>
                <p:nvPr/>
              </p:nvSpPr>
              <p:spPr>
                <a:xfrm>
                  <a:off x="4543568" y="4134372"/>
                  <a:ext cx="5122410" cy="181588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 b="0" i="0" smtClean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α</m:t>
                      </m:r>
                    </m:oMath>
                  </a14:m>
                  <a:r>
                    <a:rPr lang="fr-FR" sz="1400" dirty="0">
                      <a:solidFill>
                        <a:schemeClr val="accent4"/>
                      </a:solidFill>
                      <a:latin typeface="Futura Condensed Medium" panose="020B0602020204020303" pitchFamily="34" charset="-79"/>
                      <a:cs typeface="Futura Condensed Medium" panose="020B0602020204020303" pitchFamily="34" charset="-79"/>
                    </a:rPr>
                    <a:t> (Hz - kHz)</a:t>
                  </a:r>
                </a:p>
                <a:p>
                  <a:pPr algn="ctr"/>
                  <a:r>
                    <a:rPr lang="fr-FR" sz="1400" dirty="0">
                      <a:solidFill>
                        <a:srgbClr val="FF0066"/>
                      </a:solidFill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Capacitive </a:t>
                  </a:r>
                  <a:r>
                    <a:rPr lang="fr-FR" sz="1400" dirty="0" err="1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behaviour</a:t>
                  </a:r>
                  <a:r>
                    <a:rPr lang="fr-FR" sz="140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: </a:t>
                  </a:r>
                  <a:r>
                    <a:rPr lang="fr-FR" sz="1400" dirty="0" err="1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electrically</a:t>
                  </a:r>
                  <a:r>
                    <a:rPr lang="fr-FR" sz="140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 </a:t>
                  </a:r>
                  <a:r>
                    <a:rPr lang="fr-FR" sz="1400" dirty="0" err="1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insulating</a:t>
                  </a:r>
                  <a:r>
                    <a:rPr lang="fr-FR" sz="140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 membrane</a:t>
                  </a:r>
                </a:p>
                <a:p>
                  <a:pPr algn="ctr"/>
                  <a:endParaRPr lang="fr-FR" sz="1400" b="0" dirty="0">
                    <a:latin typeface="Futura Medium" panose="020B0602020204020303" pitchFamily="34" charset="-79"/>
                    <a:cs typeface="Futura Medium" panose="020B0602020204020303" pitchFamily="34" charset="-79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 b="0" i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β</m:t>
                      </m:r>
                    </m:oMath>
                  </a14:m>
                  <a:r>
                    <a:rPr lang="fr-FR" sz="1400" dirty="0">
                      <a:solidFill>
                        <a:schemeClr val="accent4"/>
                      </a:solidFill>
                      <a:latin typeface="Futura Condensed Medium" panose="020B0602020204020303" pitchFamily="34" charset="-79"/>
                      <a:cs typeface="Futura Condensed Medium" panose="020B0602020204020303" pitchFamily="34" charset="-79"/>
                    </a:rPr>
                    <a:t> (500 kHz - 20 MHz)</a:t>
                  </a:r>
                </a:p>
                <a:p>
                  <a:pPr algn="ctr"/>
                  <a:r>
                    <a:rPr lang="fr-FR" sz="1400" dirty="0">
                      <a:solidFill>
                        <a:srgbClr val="FF0066"/>
                      </a:solidFill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Capacitive</a:t>
                  </a:r>
                  <a:r>
                    <a:rPr lang="fr-FR" sz="140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 </a:t>
                  </a:r>
                  <a:r>
                    <a:rPr lang="fr-FR" sz="1400" b="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(membrane) and </a:t>
                  </a:r>
                  <a:r>
                    <a:rPr lang="fr-FR" sz="1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Conductive</a:t>
                  </a:r>
                  <a:r>
                    <a:rPr lang="fr-FR" sz="1400" b="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 (</a:t>
                  </a:r>
                  <a:r>
                    <a:rPr lang="fr-FR" sz="1400" b="0" dirty="0" err="1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cytoplasm</a:t>
                  </a:r>
                  <a:r>
                    <a:rPr lang="fr-FR" sz="1400" b="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) </a:t>
                  </a:r>
                  <a:r>
                    <a:rPr lang="fr-FR" sz="1400" b="0" dirty="0" err="1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effects</a:t>
                  </a:r>
                  <a:endParaRPr lang="fr-FR" sz="1400" b="0" dirty="0">
                    <a:latin typeface="Futura Medium" panose="020B0602020204020303" pitchFamily="34" charset="-79"/>
                    <a:cs typeface="Futura Medium" panose="020B0602020204020303" pitchFamily="34" charset="-79"/>
                  </a:endParaRPr>
                </a:p>
                <a:p>
                  <a:pPr algn="ctr"/>
                  <a:endParaRPr lang="fr-FR" sz="1400" b="0" dirty="0">
                    <a:latin typeface="Futura Medium" panose="020B0602020204020303" pitchFamily="34" charset="-79"/>
                    <a:cs typeface="Futura Medium" panose="020B0602020204020303" pitchFamily="34" charset="-79"/>
                  </a:endParaRPr>
                </a:p>
                <a:p>
                  <a:pPr algn="ctr"/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fr-FR" sz="1400" b="0" i="0">
                          <a:solidFill>
                            <a:schemeClr val="accent4"/>
                          </a:solidFill>
                          <a:latin typeface="Cambria Math" panose="02040503050406030204" pitchFamily="18" charset="0"/>
                        </a:rPr>
                        <m:t>γ</m:t>
                      </m:r>
                    </m:oMath>
                  </a14:m>
                  <a:r>
                    <a:rPr lang="fr-FR" sz="1400" dirty="0">
                      <a:solidFill>
                        <a:schemeClr val="accent4"/>
                      </a:solidFill>
                      <a:latin typeface="Futura Condensed Medium" panose="020B0602020204020303" pitchFamily="34" charset="-79"/>
                      <a:cs typeface="Futura Condensed Medium" panose="020B0602020204020303" pitchFamily="34" charset="-79"/>
                    </a:rPr>
                    <a:t> (RF)</a:t>
                  </a:r>
                </a:p>
                <a:p>
                  <a:pPr algn="ctr"/>
                  <a:r>
                    <a:rPr lang="fr-FR" sz="140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Access to the </a:t>
                  </a:r>
                  <a:r>
                    <a:rPr lang="fr-FR" sz="1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Conductive </a:t>
                  </a:r>
                  <a:r>
                    <a:rPr lang="fr-FR" sz="1400" dirty="0" err="1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intracellular</a:t>
                  </a:r>
                  <a:r>
                    <a:rPr lang="fr-FR" sz="140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 medium</a:t>
                  </a:r>
                  <a:r>
                    <a:rPr lang="fr-FR" sz="1400" dirty="0">
                      <a:solidFill>
                        <a:schemeClr val="tx2">
                          <a:lumMod val="60000"/>
                          <a:lumOff val="40000"/>
                        </a:schemeClr>
                      </a:solidFill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 </a:t>
                  </a:r>
                  <a:r>
                    <a:rPr lang="fr-FR" sz="140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(</a:t>
                  </a:r>
                  <a:r>
                    <a:rPr lang="fr-FR" sz="1400" dirty="0" err="1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cytoplasm</a:t>
                  </a:r>
                  <a:r>
                    <a:rPr lang="fr-FR" sz="1400" dirty="0">
                      <a:latin typeface="Futura Medium" panose="020B0602020204020303" pitchFamily="34" charset="-79"/>
                      <a:cs typeface="Futura Medium" panose="020B0602020204020303" pitchFamily="34" charset="-79"/>
                    </a:rPr>
                    <a:t>)</a:t>
                  </a:r>
                  <a:endParaRPr lang="fr-FR" sz="1400" b="1" dirty="0">
                    <a:latin typeface="FUTURA MEDIUM" panose="020B0602020204020303" pitchFamily="34" charset="-79"/>
                    <a:cs typeface="FUTURA MEDIUM" panose="020B0602020204020303" pitchFamily="34" charset="-79"/>
                  </a:endParaRPr>
                </a:p>
              </p:txBody>
            </p:sp>
          </mc:Choice>
          <mc:Fallback xmlns="">
            <p:sp>
              <p:nvSpPr>
                <p:cNvPr id="297" name="ZoneTexte 296">
                  <a:extLst>
                    <a:ext uri="{FF2B5EF4-FFF2-40B4-BE49-F238E27FC236}">
                      <a16:creationId xmlns:a16="http://schemas.microsoft.com/office/drawing/2014/main" id="{9640AA21-7A07-B0C1-BD43-3BCF0548BB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3568" y="4134372"/>
                  <a:ext cx="5122410" cy="1815882"/>
                </a:xfrm>
                <a:prstGeom prst="rect">
                  <a:avLst/>
                </a:prstGeom>
                <a:blipFill>
                  <a:blip r:embed="rId4"/>
                  <a:stretch>
                    <a:fillRect t="-694" b="-2083"/>
                  </a:stretch>
                </a:blipFill>
              </p:spPr>
              <p:txBody>
                <a:bodyPr/>
                <a:lstStyle/>
                <a:p>
                  <a:r>
                    <a:rPr lang="fr-F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8" name="ZoneTexte 297">
              <a:extLst>
                <a:ext uri="{FF2B5EF4-FFF2-40B4-BE49-F238E27FC236}">
                  <a16:creationId xmlns:a16="http://schemas.microsoft.com/office/drawing/2014/main" id="{6B7EDCD3-43D5-8B5B-F8C4-D231C7591240}"/>
                </a:ext>
              </a:extLst>
            </p:cNvPr>
            <p:cNvSpPr txBox="1"/>
            <p:nvPr/>
          </p:nvSpPr>
          <p:spPr>
            <a:xfrm>
              <a:off x="3977289" y="6089143"/>
              <a:ext cx="5928711" cy="27699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r"/>
              <a:r>
                <a:rPr lang="fr-FR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Martisen</a:t>
              </a:r>
              <a:r>
                <a:rPr lang="fr-FR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, G. et </a:t>
              </a:r>
              <a:r>
                <a:rPr lang="fr-FR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Grimnes</a:t>
              </a:r>
              <a:r>
                <a:rPr lang="fr-FR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, S., </a:t>
              </a:r>
              <a:r>
                <a:rPr lang="fr-FR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Bioimpedance</a:t>
              </a:r>
              <a:r>
                <a:rPr lang="fr-FR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 and </a:t>
              </a:r>
              <a:r>
                <a:rPr lang="fr-FR" sz="1200" i="1" dirty="0" err="1">
                  <a:solidFill>
                    <a:schemeClr val="tx1">
                      <a:lumMod val="50000"/>
                      <a:lumOff val="50000"/>
                    </a:schemeClr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bioelectricity</a:t>
              </a:r>
              <a:r>
                <a:rPr lang="fr-FR" sz="1200" i="1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 basics, 2008</a:t>
              </a:r>
            </a:p>
          </p:txBody>
        </p:sp>
        <p:cxnSp>
          <p:nvCxnSpPr>
            <p:cNvPr id="309" name="Connecteur droit 308">
              <a:extLst>
                <a:ext uri="{FF2B5EF4-FFF2-40B4-BE49-F238E27FC236}">
                  <a16:creationId xmlns:a16="http://schemas.microsoft.com/office/drawing/2014/main" id="{FE644B21-3173-8CBC-AC92-24B32F7B3B3C}"/>
                </a:ext>
              </a:extLst>
            </p:cNvPr>
            <p:cNvCxnSpPr>
              <a:cxnSpLocks/>
            </p:cNvCxnSpPr>
            <p:nvPr/>
          </p:nvCxnSpPr>
          <p:spPr>
            <a:xfrm>
              <a:off x="164452" y="3733219"/>
              <a:ext cx="5171132" cy="3320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pic>
          <p:nvPicPr>
            <p:cNvPr id="318" name="Image 317">
              <a:extLst>
                <a:ext uri="{FF2B5EF4-FFF2-40B4-BE49-F238E27FC236}">
                  <a16:creationId xmlns:a16="http://schemas.microsoft.com/office/drawing/2014/main" id="{E38C4AD1-D2AF-A4EF-05F5-B9A936CAD52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483" y="3856983"/>
              <a:ext cx="3745085" cy="2403588"/>
            </a:xfrm>
            <a:prstGeom prst="rect">
              <a:avLst/>
            </a:prstGeom>
          </p:spPr>
        </p:pic>
        <p:sp>
          <p:nvSpPr>
            <p:cNvPr id="307" name="Rectangle : coins arrondis 306">
              <a:extLst>
                <a:ext uri="{FF2B5EF4-FFF2-40B4-BE49-F238E27FC236}">
                  <a16:creationId xmlns:a16="http://schemas.microsoft.com/office/drawing/2014/main" id="{DD9D568E-85B3-04B7-EB6E-9F14E3E76DFC}"/>
                </a:ext>
              </a:extLst>
            </p:cNvPr>
            <p:cNvSpPr/>
            <p:nvPr/>
          </p:nvSpPr>
          <p:spPr>
            <a:xfrm>
              <a:off x="5703398" y="3540134"/>
              <a:ext cx="3909076" cy="372479"/>
            </a:xfrm>
            <a:prstGeom prst="roundRect">
              <a:avLst>
                <a:gd name="adj" fmla="val 5607"/>
              </a:avLst>
            </a:prstGeom>
            <a:solidFill>
              <a:schemeClr val="bg1">
                <a:lumMod val="9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fr-FR" sz="1600" b="1" dirty="0" err="1">
                  <a:solidFill>
                    <a:schemeClr val="tx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Electrical</a:t>
              </a:r>
              <a:r>
                <a:rPr lang="fr-FR" sz="1600" b="1" dirty="0">
                  <a:solidFill>
                    <a:schemeClr val="tx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 </a:t>
              </a:r>
              <a:r>
                <a:rPr lang="fr-FR" sz="1600" b="1" dirty="0" err="1">
                  <a:solidFill>
                    <a:schemeClr val="tx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Properties</a:t>
              </a:r>
              <a:r>
                <a:rPr lang="fr-FR" sz="1600" b="1" dirty="0">
                  <a:solidFill>
                    <a:schemeClr val="tx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 of </a:t>
              </a:r>
              <a:r>
                <a:rPr lang="fr-FR" sz="1600" b="1" dirty="0" err="1">
                  <a:solidFill>
                    <a:schemeClr val="tx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Biological</a:t>
              </a:r>
              <a:r>
                <a:rPr lang="fr-FR" sz="1600" b="1" dirty="0">
                  <a:solidFill>
                    <a:schemeClr val="tx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 </a:t>
              </a:r>
              <a:r>
                <a:rPr lang="fr-FR" sz="1600" b="1" dirty="0" err="1">
                  <a:solidFill>
                    <a:schemeClr val="tx1"/>
                  </a:solidFill>
                  <a:latin typeface="FUTURA MEDIUM" panose="020B0602020204020303" pitchFamily="34" charset="-79"/>
                  <a:cs typeface="FUTURA MEDIUM" panose="020B0602020204020303" pitchFamily="34" charset="-79"/>
                </a:rPr>
                <a:t>Cells</a:t>
              </a:r>
              <a:endParaRPr lang="fr-FR" sz="1600" b="1" dirty="0">
                <a:solidFill>
                  <a:schemeClr val="tx1"/>
                </a:solidFill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</p:grp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A6535B29-DE4B-7A2B-9910-687B81543E0D}"/>
              </a:ext>
            </a:extLst>
          </p:cNvPr>
          <p:cNvGrpSpPr/>
          <p:nvPr/>
        </p:nvGrpSpPr>
        <p:grpSpPr>
          <a:xfrm>
            <a:off x="174969" y="1972363"/>
            <a:ext cx="8855674" cy="2982037"/>
            <a:chOff x="269065" y="643595"/>
            <a:chExt cx="8855674" cy="2982037"/>
          </a:xfrm>
        </p:grpSpPr>
        <p:pic>
          <p:nvPicPr>
            <p:cNvPr id="10" name="Image 9">
              <a:extLst>
                <a:ext uri="{FF2B5EF4-FFF2-40B4-BE49-F238E27FC236}">
                  <a16:creationId xmlns:a16="http://schemas.microsoft.com/office/drawing/2014/main" id="{D5F439D0-C25C-FBD7-FDAD-57FE05905C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1469659" y="643595"/>
              <a:ext cx="4295491" cy="2982037"/>
            </a:xfrm>
            <a:prstGeom prst="rect">
              <a:avLst/>
            </a:prstGeom>
          </p:spPr>
        </p:pic>
        <p:sp>
          <p:nvSpPr>
            <p:cNvPr id="255" name="ZoneTexte 254">
              <a:extLst>
                <a:ext uri="{FF2B5EF4-FFF2-40B4-BE49-F238E27FC236}">
                  <a16:creationId xmlns:a16="http://schemas.microsoft.com/office/drawing/2014/main" id="{B0A0A268-472C-1C67-B4F2-4DD3DCF2B145}"/>
                </a:ext>
              </a:extLst>
            </p:cNvPr>
            <p:cNvSpPr txBox="1"/>
            <p:nvPr/>
          </p:nvSpPr>
          <p:spPr>
            <a:xfrm>
              <a:off x="269065" y="2404563"/>
              <a:ext cx="1521200" cy="26161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err="1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Filtering</a:t>
              </a:r>
              <a:r>
                <a:rPr lang="fr-FR" sz="11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 Membrane</a:t>
              </a:r>
            </a:p>
          </p:txBody>
        </p:sp>
        <p:cxnSp>
          <p:nvCxnSpPr>
            <p:cNvPr id="256" name="Connecteur droit avec flèche 255">
              <a:extLst>
                <a:ext uri="{FF2B5EF4-FFF2-40B4-BE49-F238E27FC236}">
                  <a16:creationId xmlns:a16="http://schemas.microsoft.com/office/drawing/2014/main" id="{B073AC8E-C0BC-30C2-8BB6-DDF28D6F0423}"/>
                </a:ext>
              </a:extLst>
            </p:cNvPr>
            <p:cNvCxnSpPr>
              <a:cxnSpLocks/>
            </p:cNvCxnSpPr>
            <p:nvPr/>
          </p:nvCxnSpPr>
          <p:spPr>
            <a:xfrm>
              <a:off x="563631" y="2651601"/>
              <a:ext cx="1216033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57" name="Flèche : bas 63">
              <a:extLst>
                <a:ext uri="{FF2B5EF4-FFF2-40B4-BE49-F238E27FC236}">
                  <a16:creationId xmlns:a16="http://schemas.microsoft.com/office/drawing/2014/main" id="{6496F42C-9BD1-9B12-274C-9A800B61D864}"/>
                </a:ext>
              </a:extLst>
            </p:cNvPr>
            <p:cNvSpPr/>
            <p:nvPr/>
          </p:nvSpPr>
          <p:spPr>
            <a:xfrm>
              <a:off x="938406" y="1216983"/>
              <a:ext cx="286271" cy="401976"/>
            </a:xfrm>
            <a:prstGeom prst="downArrow">
              <a:avLst>
                <a:gd name="adj1" fmla="val 30282"/>
                <a:gd name="adj2" fmla="val 48126"/>
              </a:avLst>
            </a:prstGeom>
            <a:solidFill>
              <a:srgbClr val="FF0066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  <p:sp>
          <p:nvSpPr>
            <p:cNvPr id="258" name="ZoneTexte 257">
              <a:extLst>
                <a:ext uri="{FF2B5EF4-FFF2-40B4-BE49-F238E27FC236}">
                  <a16:creationId xmlns:a16="http://schemas.microsoft.com/office/drawing/2014/main" id="{5FD5B721-8F9F-96B0-9F6E-B4E394D42EEE}"/>
                </a:ext>
              </a:extLst>
            </p:cNvPr>
            <p:cNvSpPr txBox="1"/>
            <p:nvPr/>
          </p:nvSpPr>
          <p:spPr>
            <a:xfrm>
              <a:off x="466931" y="928905"/>
              <a:ext cx="1229219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b="1" dirty="0">
                  <a:solidFill>
                    <a:srgbClr val="FF0066"/>
                  </a:solidFill>
                  <a:latin typeface="Futura Condensed ExtraBold" panose="020B0602020204020303" pitchFamily="34" charset="-79"/>
                  <a:cs typeface="Futura Condensed ExtraBold" panose="020B0602020204020303" pitchFamily="34" charset="-79"/>
                </a:rPr>
                <a:t>Blood Sample</a:t>
              </a:r>
            </a:p>
          </p:txBody>
        </p:sp>
        <p:sp>
          <p:nvSpPr>
            <p:cNvPr id="233" name="ZoneTexte 232">
              <a:extLst>
                <a:ext uri="{FF2B5EF4-FFF2-40B4-BE49-F238E27FC236}">
                  <a16:creationId xmlns:a16="http://schemas.microsoft.com/office/drawing/2014/main" id="{7F03991F-7A04-821E-B68B-D7184A786546}"/>
                </a:ext>
              </a:extLst>
            </p:cNvPr>
            <p:cNvSpPr txBox="1"/>
            <p:nvPr/>
          </p:nvSpPr>
          <p:spPr>
            <a:xfrm>
              <a:off x="5636182" y="2254412"/>
              <a:ext cx="1618116" cy="2616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100" dirty="0" err="1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Sensing</a:t>
              </a:r>
              <a:r>
                <a:rPr lang="fr-FR" sz="11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 Electrodes</a:t>
              </a:r>
            </a:p>
          </p:txBody>
        </p:sp>
        <p:cxnSp>
          <p:nvCxnSpPr>
            <p:cNvPr id="234" name="Connecteur droit avec flèche 233">
              <a:extLst>
                <a:ext uri="{FF2B5EF4-FFF2-40B4-BE49-F238E27FC236}">
                  <a16:creationId xmlns:a16="http://schemas.microsoft.com/office/drawing/2014/main" id="{F4C0C5A8-F091-D947-16A7-1F54094ADE26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412559" y="2481447"/>
              <a:ext cx="1457222" cy="1396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2" name="ZoneTexte 191">
              <a:extLst>
                <a:ext uri="{FF2B5EF4-FFF2-40B4-BE49-F238E27FC236}">
                  <a16:creationId xmlns:a16="http://schemas.microsoft.com/office/drawing/2014/main" id="{8F24791E-71BF-A2DE-8DA0-C08B5384047A}"/>
                </a:ext>
              </a:extLst>
            </p:cNvPr>
            <p:cNvSpPr txBox="1"/>
            <p:nvPr/>
          </p:nvSpPr>
          <p:spPr>
            <a:xfrm>
              <a:off x="8129495" y="1478264"/>
              <a:ext cx="844174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CTC</a:t>
              </a:r>
            </a:p>
            <a:p>
              <a:pPr algn="ctr"/>
              <a:r>
                <a:rPr lang="fr-FR" sz="105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17-52 µm</a:t>
              </a:r>
            </a:p>
          </p:txBody>
        </p:sp>
        <p:sp>
          <p:nvSpPr>
            <p:cNvPr id="193" name="ZoneTexte 192">
              <a:extLst>
                <a:ext uri="{FF2B5EF4-FFF2-40B4-BE49-F238E27FC236}">
                  <a16:creationId xmlns:a16="http://schemas.microsoft.com/office/drawing/2014/main" id="{09860823-3C72-E51A-398E-47A0898B3961}"/>
                </a:ext>
              </a:extLst>
            </p:cNvPr>
            <p:cNvSpPr txBox="1"/>
            <p:nvPr/>
          </p:nvSpPr>
          <p:spPr>
            <a:xfrm>
              <a:off x="7956333" y="2171151"/>
              <a:ext cx="11634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WBC</a:t>
              </a:r>
            </a:p>
            <a:p>
              <a:pPr algn="ctr"/>
              <a:r>
                <a:rPr lang="fr-FR" sz="105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7 - 25 µm</a:t>
              </a:r>
            </a:p>
          </p:txBody>
        </p:sp>
        <p:sp>
          <p:nvSpPr>
            <p:cNvPr id="194" name="ZoneTexte 193">
              <a:extLst>
                <a:ext uri="{FF2B5EF4-FFF2-40B4-BE49-F238E27FC236}">
                  <a16:creationId xmlns:a16="http://schemas.microsoft.com/office/drawing/2014/main" id="{459CB7A6-32AF-5610-9A5C-6D5626C2DB3D}"/>
                </a:ext>
              </a:extLst>
            </p:cNvPr>
            <p:cNvSpPr txBox="1"/>
            <p:nvPr/>
          </p:nvSpPr>
          <p:spPr>
            <a:xfrm>
              <a:off x="7961289" y="2744583"/>
              <a:ext cx="1163450" cy="4154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050" b="1" dirty="0">
                  <a:latin typeface="FUTURA MEDIUM" panose="020B0602020204020303" pitchFamily="34" charset="-79"/>
                  <a:cs typeface="FUTURA MEDIUM" panose="020B0602020204020303" pitchFamily="34" charset="-79"/>
                </a:rPr>
                <a:t>RBC</a:t>
              </a:r>
            </a:p>
            <a:p>
              <a:pPr algn="ctr"/>
              <a:r>
                <a:rPr lang="fr-FR" sz="105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6 µm</a:t>
              </a:r>
            </a:p>
          </p:txBody>
        </p:sp>
        <p:pic>
          <p:nvPicPr>
            <p:cNvPr id="4" name="Image 3">
              <a:extLst>
                <a:ext uri="{FF2B5EF4-FFF2-40B4-BE49-F238E27FC236}">
                  <a16:creationId xmlns:a16="http://schemas.microsoft.com/office/drawing/2014/main" id="{DE44B598-B1AB-48A8-A898-BEA0097F598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7660982" y="2739206"/>
              <a:ext cx="395296" cy="303531"/>
            </a:xfrm>
            <a:prstGeom prst="rect">
              <a:avLst/>
            </a:prstGeom>
          </p:spPr>
        </p:pic>
        <p:pic>
          <p:nvPicPr>
            <p:cNvPr id="5" name="Image 4">
              <a:extLst>
                <a:ext uri="{FF2B5EF4-FFF2-40B4-BE49-F238E27FC236}">
                  <a16:creationId xmlns:a16="http://schemas.microsoft.com/office/drawing/2014/main" id="{BD548982-01CF-EA6E-3CB5-3FBDF7DBF9D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554764" y="2090535"/>
              <a:ext cx="555660" cy="582882"/>
            </a:xfrm>
            <a:prstGeom prst="rect">
              <a:avLst/>
            </a:prstGeom>
          </p:spPr>
        </p:pic>
        <p:pic>
          <p:nvPicPr>
            <p:cNvPr id="6" name="Image 5">
              <a:extLst>
                <a:ext uri="{FF2B5EF4-FFF2-40B4-BE49-F238E27FC236}">
                  <a16:creationId xmlns:a16="http://schemas.microsoft.com/office/drawing/2014/main" id="{77EFA9A6-584D-AE8F-928D-45A91F1F5C02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7469551" y="1264348"/>
              <a:ext cx="756034" cy="760398"/>
            </a:xfrm>
            <a:prstGeom prst="rect">
              <a:avLst/>
            </a:prstGeom>
          </p:spPr>
        </p:pic>
        <p:cxnSp>
          <p:nvCxnSpPr>
            <p:cNvPr id="7" name="Connecteur droit 6">
              <a:extLst>
                <a:ext uri="{FF2B5EF4-FFF2-40B4-BE49-F238E27FC236}">
                  <a16:creationId xmlns:a16="http://schemas.microsoft.com/office/drawing/2014/main" id="{79D53C2C-023D-46C0-46E8-33AC58EC4FF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1421" y="1431833"/>
              <a:ext cx="0" cy="461929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necteur droit 12">
              <a:extLst>
                <a:ext uri="{FF2B5EF4-FFF2-40B4-BE49-F238E27FC236}">
                  <a16:creationId xmlns:a16="http://schemas.microsoft.com/office/drawing/2014/main" id="{7E4CD4FB-BEA9-FC09-972B-E2D2051994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071421" y="2134614"/>
              <a:ext cx="0" cy="967294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Image 1">
            <a:extLst>
              <a:ext uri="{FF2B5EF4-FFF2-40B4-BE49-F238E27FC236}">
                <a16:creationId xmlns:a16="http://schemas.microsoft.com/office/drawing/2014/main" id="{16C4EB38-4AA1-E81F-42EC-C286646EE6C6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749972" y="4616422"/>
            <a:ext cx="3797300" cy="7239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050951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641E-7 4.44444E-6 L 0.00048 -0.1956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" y="-9792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>
            <a:extLst>
              <a:ext uri="{FF2B5EF4-FFF2-40B4-BE49-F238E27FC236}">
                <a16:creationId xmlns:a16="http://schemas.microsoft.com/office/drawing/2014/main" id="{859631A2-3AC8-2BC4-9006-6FAD3C028D92}"/>
              </a:ext>
            </a:extLst>
          </p:cNvPr>
          <p:cNvSpPr txBox="1"/>
          <p:nvPr/>
        </p:nvSpPr>
        <p:spPr>
          <a:xfrm>
            <a:off x="-7317" y="6125045"/>
            <a:ext cx="10468325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E. Bou « Micro-dispositifs pour la biopsie liquide : vers la capture et détection intégrées de biomarqueurs cellulaires tumoraux ».</a:t>
            </a:r>
          </a:p>
        </p:txBody>
      </p:sp>
      <p:sp>
        <p:nvSpPr>
          <p:cNvPr id="27" name="ZoneTexte 26">
            <a:extLst>
              <a:ext uri="{FF2B5EF4-FFF2-40B4-BE49-F238E27FC236}">
                <a16:creationId xmlns:a16="http://schemas.microsoft.com/office/drawing/2014/main" id="{6A9F0451-43D8-406A-3F5D-3D81FF24A316}"/>
              </a:ext>
            </a:extLst>
          </p:cNvPr>
          <p:cNvSpPr txBox="1"/>
          <p:nvPr/>
        </p:nvSpPr>
        <p:spPr>
          <a:xfrm>
            <a:off x="-1" y="14400"/>
            <a:ext cx="9631681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2400" b="1" dirty="0" err="1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Microdevices</a:t>
            </a:r>
            <a:r>
              <a:rPr lang="fr-FR" sz="2400" b="1" dirty="0">
                <a:solidFill>
                  <a:schemeClr val="bg1"/>
                </a:solidFill>
                <a:latin typeface="Futura" panose="020B0602020204020303" pitchFamily="34" charset="-79"/>
                <a:cs typeface="Futura" panose="020B0602020204020303" pitchFamily="34" charset="-79"/>
              </a:rPr>
              <a:t> Fabrication Process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463DD785-7626-909E-8C00-16214C54D382}"/>
              </a:ext>
            </a:extLst>
          </p:cNvPr>
          <p:cNvSpPr/>
          <p:nvPr/>
        </p:nvSpPr>
        <p:spPr>
          <a:xfrm>
            <a:off x="592589" y="5771577"/>
            <a:ext cx="183600" cy="180000"/>
          </a:xfrm>
          <a:prstGeom prst="rect">
            <a:avLst/>
          </a:prstGeom>
          <a:solidFill>
            <a:srgbClr val="A6A6A6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76" name="ZoneTexte 75">
            <a:extLst>
              <a:ext uri="{FF2B5EF4-FFF2-40B4-BE49-F238E27FC236}">
                <a16:creationId xmlns:a16="http://schemas.microsoft.com/office/drawing/2014/main" id="{361FCA46-9AFE-913D-1CBA-D45D961C3A33}"/>
              </a:ext>
            </a:extLst>
          </p:cNvPr>
          <p:cNvSpPr txBox="1"/>
          <p:nvPr/>
        </p:nvSpPr>
        <p:spPr>
          <a:xfrm>
            <a:off x="756157" y="5744676"/>
            <a:ext cx="3778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Si</a:t>
            </a:r>
          </a:p>
        </p:txBody>
      </p:sp>
      <p:sp>
        <p:nvSpPr>
          <p:cNvPr id="77" name="Rectangle 76">
            <a:extLst>
              <a:ext uri="{FF2B5EF4-FFF2-40B4-BE49-F238E27FC236}">
                <a16:creationId xmlns:a16="http://schemas.microsoft.com/office/drawing/2014/main" id="{F18201C0-E18C-B729-7EBB-0167028525FE}"/>
              </a:ext>
            </a:extLst>
          </p:cNvPr>
          <p:cNvSpPr/>
          <p:nvPr/>
        </p:nvSpPr>
        <p:spPr>
          <a:xfrm>
            <a:off x="1195631" y="5771577"/>
            <a:ext cx="183600" cy="180000"/>
          </a:xfrm>
          <a:prstGeom prst="rect">
            <a:avLst/>
          </a:prstGeom>
          <a:solidFill>
            <a:srgbClr val="A9D18E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78" name="ZoneTexte 77">
            <a:extLst>
              <a:ext uri="{FF2B5EF4-FFF2-40B4-BE49-F238E27FC236}">
                <a16:creationId xmlns:a16="http://schemas.microsoft.com/office/drawing/2014/main" id="{36CC277A-E887-13B1-580D-E2F1C67252A4}"/>
              </a:ext>
            </a:extLst>
          </p:cNvPr>
          <p:cNvSpPr txBox="1"/>
          <p:nvPr/>
        </p:nvSpPr>
        <p:spPr>
          <a:xfrm>
            <a:off x="1359199" y="5735852"/>
            <a:ext cx="105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SiO</a:t>
            </a:r>
            <a:r>
              <a:rPr lang="fr-FR" sz="120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</a:t>
            </a:r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/Si</a:t>
            </a:r>
            <a:r>
              <a:rPr lang="fr-FR" sz="120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</a:t>
            </a:r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</a:t>
            </a:r>
            <a:r>
              <a:rPr lang="fr-FR" sz="120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4 </a:t>
            </a:r>
            <a:r>
              <a:rPr lang="fr-FR" sz="1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0.8/0.6 µm</a:t>
            </a:r>
          </a:p>
        </p:txBody>
      </p:sp>
      <p:sp>
        <p:nvSpPr>
          <p:cNvPr id="79" name="Rectangle 78">
            <a:extLst>
              <a:ext uri="{FF2B5EF4-FFF2-40B4-BE49-F238E27FC236}">
                <a16:creationId xmlns:a16="http://schemas.microsoft.com/office/drawing/2014/main" id="{B39D22AE-AEF4-4F4B-5400-FA36E19B11A6}"/>
              </a:ext>
            </a:extLst>
          </p:cNvPr>
          <p:cNvSpPr/>
          <p:nvPr/>
        </p:nvSpPr>
        <p:spPr>
          <a:xfrm>
            <a:off x="2346957" y="5769267"/>
            <a:ext cx="183600" cy="180000"/>
          </a:xfrm>
          <a:prstGeom prst="rect">
            <a:avLst/>
          </a:prstGeom>
          <a:solidFill>
            <a:srgbClr val="FFC00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80" name="ZoneTexte 79">
            <a:extLst>
              <a:ext uri="{FF2B5EF4-FFF2-40B4-BE49-F238E27FC236}">
                <a16:creationId xmlns:a16="http://schemas.microsoft.com/office/drawing/2014/main" id="{33FC31B8-6577-ADA7-9EC1-E7D86F86577B}"/>
              </a:ext>
            </a:extLst>
          </p:cNvPr>
          <p:cNvSpPr txBox="1"/>
          <p:nvPr/>
        </p:nvSpPr>
        <p:spPr>
          <a:xfrm>
            <a:off x="2500991" y="5742420"/>
            <a:ext cx="105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Au</a:t>
            </a:r>
          </a:p>
          <a:p>
            <a:r>
              <a:rPr lang="fr-FR" sz="1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0.8 µm</a:t>
            </a:r>
          </a:p>
        </p:txBody>
      </p:sp>
      <p:sp>
        <p:nvSpPr>
          <p:cNvPr id="81" name="Rectangle 80">
            <a:extLst>
              <a:ext uri="{FF2B5EF4-FFF2-40B4-BE49-F238E27FC236}">
                <a16:creationId xmlns:a16="http://schemas.microsoft.com/office/drawing/2014/main" id="{406C0AAE-1A81-AA3D-1CC6-D5E7F774A51F}"/>
              </a:ext>
            </a:extLst>
          </p:cNvPr>
          <p:cNvSpPr/>
          <p:nvPr/>
        </p:nvSpPr>
        <p:spPr>
          <a:xfrm>
            <a:off x="3248164" y="5769267"/>
            <a:ext cx="183600" cy="180000"/>
          </a:xfrm>
          <a:prstGeom prst="rect">
            <a:avLst/>
          </a:prstGeom>
          <a:solidFill>
            <a:srgbClr val="5B9BD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82" name="ZoneTexte 81">
            <a:extLst>
              <a:ext uri="{FF2B5EF4-FFF2-40B4-BE49-F238E27FC236}">
                <a16:creationId xmlns:a16="http://schemas.microsoft.com/office/drawing/2014/main" id="{A8ABD1AA-A284-F40B-D5FB-BB05F5920EDF}"/>
              </a:ext>
            </a:extLst>
          </p:cNvPr>
          <p:cNvSpPr txBox="1"/>
          <p:nvPr/>
        </p:nvSpPr>
        <p:spPr>
          <a:xfrm>
            <a:off x="3416454" y="5742420"/>
            <a:ext cx="105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DF</a:t>
            </a:r>
          </a:p>
          <a:p>
            <a:r>
              <a:rPr lang="fr-FR" sz="1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5 µm</a:t>
            </a:r>
          </a:p>
        </p:txBody>
      </p:sp>
      <p:sp>
        <p:nvSpPr>
          <p:cNvPr id="83" name="Rectangle 82">
            <a:extLst>
              <a:ext uri="{FF2B5EF4-FFF2-40B4-BE49-F238E27FC236}">
                <a16:creationId xmlns:a16="http://schemas.microsoft.com/office/drawing/2014/main" id="{B8FF3791-8A9D-543E-097E-B77F04B582F8}"/>
              </a:ext>
            </a:extLst>
          </p:cNvPr>
          <p:cNvSpPr/>
          <p:nvPr/>
        </p:nvSpPr>
        <p:spPr>
          <a:xfrm>
            <a:off x="3977398" y="5769267"/>
            <a:ext cx="180000" cy="180000"/>
          </a:xfrm>
          <a:prstGeom prst="rect">
            <a:avLst/>
          </a:prstGeom>
          <a:solidFill>
            <a:srgbClr val="333F5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sz="120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84" name="ZoneTexte 83">
            <a:extLst>
              <a:ext uri="{FF2B5EF4-FFF2-40B4-BE49-F238E27FC236}">
                <a16:creationId xmlns:a16="http://schemas.microsoft.com/office/drawing/2014/main" id="{E2B394ED-FAF3-928D-A7BC-97B5DD850A19}"/>
              </a:ext>
            </a:extLst>
          </p:cNvPr>
          <p:cNvSpPr txBox="1"/>
          <p:nvPr/>
        </p:nvSpPr>
        <p:spPr>
          <a:xfrm>
            <a:off x="4140308" y="5737591"/>
            <a:ext cx="10587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2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Ni</a:t>
            </a:r>
          </a:p>
          <a:p>
            <a:r>
              <a:rPr lang="fr-FR" sz="1200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150 µm</a:t>
            </a:r>
          </a:p>
        </p:txBody>
      </p:sp>
      <p:grpSp>
        <p:nvGrpSpPr>
          <p:cNvPr id="88" name="Groupe 87">
            <a:extLst>
              <a:ext uri="{FF2B5EF4-FFF2-40B4-BE49-F238E27FC236}">
                <a16:creationId xmlns:a16="http://schemas.microsoft.com/office/drawing/2014/main" id="{5F47CE78-1D90-225B-DA63-FB8240092134}"/>
              </a:ext>
            </a:extLst>
          </p:cNvPr>
          <p:cNvGrpSpPr/>
          <p:nvPr/>
        </p:nvGrpSpPr>
        <p:grpSpPr>
          <a:xfrm>
            <a:off x="-7441" y="574885"/>
            <a:ext cx="5231613" cy="5067618"/>
            <a:chOff x="-7441" y="574885"/>
            <a:chExt cx="5231613" cy="5067618"/>
          </a:xfrm>
        </p:grpSpPr>
        <p:pic>
          <p:nvPicPr>
            <p:cNvPr id="2" name="Image 1">
              <a:extLst>
                <a:ext uri="{FF2B5EF4-FFF2-40B4-BE49-F238E27FC236}">
                  <a16:creationId xmlns:a16="http://schemas.microsoft.com/office/drawing/2014/main" id="{A119EDC6-1620-3D05-BF12-3FA7742D4E6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19503"/>
            <a:stretch/>
          </p:blipFill>
          <p:spPr>
            <a:xfrm>
              <a:off x="-7441" y="714482"/>
              <a:ext cx="5206534" cy="4928021"/>
            </a:xfrm>
            <a:prstGeom prst="rect">
              <a:avLst/>
            </a:prstGeom>
          </p:spPr>
        </p:pic>
        <p:sp>
          <p:nvSpPr>
            <p:cNvPr id="86" name="Rectangle 85">
              <a:extLst>
                <a:ext uri="{FF2B5EF4-FFF2-40B4-BE49-F238E27FC236}">
                  <a16:creationId xmlns:a16="http://schemas.microsoft.com/office/drawing/2014/main" id="{3B391C40-D84A-781F-F59F-18DE46F2D9AC}"/>
                </a:ext>
              </a:extLst>
            </p:cNvPr>
            <p:cNvSpPr/>
            <p:nvPr/>
          </p:nvSpPr>
          <p:spPr>
            <a:xfrm>
              <a:off x="2881490" y="574885"/>
              <a:ext cx="2342682" cy="504585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  <p:sp>
          <p:nvSpPr>
            <p:cNvPr id="87" name="Rectangle 86">
              <a:extLst>
                <a:ext uri="{FF2B5EF4-FFF2-40B4-BE49-F238E27FC236}">
                  <a16:creationId xmlns:a16="http://schemas.microsoft.com/office/drawing/2014/main" id="{69B872E7-1D5A-7CFE-66E2-861BE101562E}"/>
                </a:ext>
              </a:extLst>
            </p:cNvPr>
            <p:cNvSpPr/>
            <p:nvPr/>
          </p:nvSpPr>
          <p:spPr>
            <a:xfrm>
              <a:off x="2801683" y="5106028"/>
              <a:ext cx="1581653" cy="3738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</p:grpSp>
      <p:sp>
        <p:nvSpPr>
          <p:cNvPr id="89" name="ZoneTexte 88">
            <a:extLst>
              <a:ext uri="{FF2B5EF4-FFF2-40B4-BE49-F238E27FC236}">
                <a16:creationId xmlns:a16="http://schemas.microsoft.com/office/drawing/2014/main" id="{0BF04764-5F7D-1914-64CF-AE8B6E86D270}"/>
              </a:ext>
            </a:extLst>
          </p:cNvPr>
          <p:cNvSpPr txBox="1"/>
          <p:nvPr/>
        </p:nvSpPr>
        <p:spPr>
          <a:xfrm>
            <a:off x="2796694" y="681626"/>
            <a:ext cx="156004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1.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Substrate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Cleaning</a:t>
            </a:r>
            <a:endParaRPr lang="fr-FR" sz="10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90" name="ZoneTexte 89">
            <a:extLst>
              <a:ext uri="{FF2B5EF4-FFF2-40B4-BE49-F238E27FC236}">
                <a16:creationId xmlns:a16="http://schemas.microsoft.com/office/drawing/2014/main" id="{F6DCADFD-FE8C-CDC3-7496-BA4617573676}"/>
              </a:ext>
            </a:extLst>
          </p:cNvPr>
          <p:cNvSpPr txBox="1"/>
          <p:nvPr/>
        </p:nvSpPr>
        <p:spPr>
          <a:xfrm>
            <a:off x="2803753" y="1004203"/>
            <a:ext cx="2060179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2. CVD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Deposition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SiO</a:t>
            </a:r>
            <a:r>
              <a:rPr lang="fr-FR" sz="105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/Si</a:t>
            </a:r>
            <a:r>
              <a:rPr lang="fr-FR" sz="105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</a:t>
            </a:r>
            <a:r>
              <a:rPr lang="fr-FR" sz="105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4</a:t>
            </a:r>
            <a:endParaRPr lang="fr-FR" sz="1050" i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105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Filtering</a:t>
            </a:r>
            <a:r>
              <a:rPr lang="fr-FR" sz="105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Membrane</a:t>
            </a:r>
          </a:p>
        </p:txBody>
      </p:sp>
      <p:sp>
        <p:nvSpPr>
          <p:cNvPr id="91" name="ZoneTexte 90">
            <a:extLst>
              <a:ext uri="{FF2B5EF4-FFF2-40B4-BE49-F238E27FC236}">
                <a16:creationId xmlns:a16="http://schemas.microsoft.com/office/drawing/2014/main" id="{2ADDC76A-EECB-3371-CD16-8DB7E7BA3BA3}"/>
              </a:ext>
            </a:extLst>
          </p:cNvPr>
          <p:cNvSpPr txBox="1"/>
          <p:nvPr/>
        </p:nvSpPr>
        <p:spPr>
          <a:xfrm>
            <a:off x="2801275" y="1563468"/>
            <a:ext cx="183736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3. RIE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Etching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SiO</a:t>
            </a:r>
            <a:r>
              <a:rPr lang="fr-FR" sz="105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/Si</a:t>
            </a:r>
            <a:r>
              <a:rPr lang="fr-FR" sz="105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</a:t>
            </a:r>
            <a:r>
              <a:rPr lang="fr-FR" sz="105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4</a:t>
            </a:r>
            <a:endParaRPr lang="fr-FR" sz="105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92" name="ZoneTexte 91">
            <a:extLst>
              <a:ext uri="{FF2B5EF4-FFF2-40B4-BE49-F238E27FC236}">
                <a16:creationId xmlns:a16="http://schemas.microsoft.com/office/drawing/2014/main" id="{16217E90-00CB-ED79-A623-6D938012593D}"/>
              </a:ext>
            </a:extLst>
          </p:cNvPr>
          <p:cNvSpPr txBox="1"/>
          <p:nvPr/>
        </p:nvSpPr>
        <p:spPr>
          <a:xfrm>
            <a:off x="2796694" y="1932330"/>
            <a:ext cx="197041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4. RIE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Etching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SiO</a:t>
            </a:r>
            <a:r>
              <a:rPr lang="fr-FR" sz="105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/Si</a:t>
            </a:r>
            <a:r>
              <a:rPr lang="fr-FR" sz="105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</a:t>
            </a:r>
            <a:r>
              <a:rPr lang="fr-FR" sz="105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4</a:t>
            </a:r>
          </a:p>
          <a:p>
            <a:r>
              <a:rPr lang="fr-FR" sz="105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Openings</a:t>
            </a:r>
            <a:r>
              <a:rPr lang="fr-FR" sz="105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for Connection Pads</a:t>
            </a:r>
          </a:p>
        </p:txBody>
      </p:sp>
      <p:sp>
        <p:nvSpPr>
          <p:cNvPr id="93" name="ZoneTexte 92">
            <a:extLst>
              <a:ext uri="{FF2B5EF4-FFF2-40B4-BE49-F238E27FC236}">
                <a16:creationId xmlns:a16="http://schemas.microsoft.com/office/drawing/2014/main" id="{028B8894-8FB5-8219-BBA9-B1E6F25D2FCF}"/>
              </a:ext>
            </a:extLst>
          </p:cNvPr>
          <p:cNvSpPr txBox="1"/>
          <p:nvPr/>
        </p:nvSpPr>
        <p:spPr>
          <a:xfrm>
            <a:off x="2804200" y="2389344"/>
            <a:ext cx="2513830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5. Thermal Evaporation Au</a:t>
            </a:r>
            <a:endParaRPr lang="fr-FR" sz="1050" i="1" baseline="-25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105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Electrodes, Tracks and Connection Pads</a:t>
            </a:r>
          </a:p>
        </p:txBody>
      </p:sp>
      <p:sp>
        <p:nvSpPr>
          <p:cNvPr id="94" name="ZoneTexte 93">
            <a:extLst>
              <a:ext uri="{FF2B5EF4-FFF2-40B4-BE49-F238E27FC236}">
                <a16:creationId xmlns:a16="http://schemas.microsoft.com/office/drawing/2014/main" id="{743D0501-B19E-CE5D-F1E4-457203404784}"/>
              </a:ext>
            </a:extLst>
          </p:cNvPr>
          <p:cNvSpPr txBox="1"/>
          <p:nvPr/>
        </p:nvSpPr>
        <p:spPr>
          <a:xfrm>
            <a:off x="2816883" y="2963048"/>
            <a:ext cx="179408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6. RIE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Etching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SiO</a:t>
            </a:r>
            <a:r>
              <a:rPr lang="fr-FR" sz="105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2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/Si</a:t>
            </a:r>
            <a:r>
              <a:rPr lang="fr-FR" sz="105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3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N</a:t>
            </a:r>
            <a:r>
              <a:rPr lang="fr-FR" sz="1050" baseline="-250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4 </a:t>
            </a:r>
          </a:p>
          <a:p>
            <a:r>
              <a:rPr lang="fr-FR" sz="105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Pores </a:t>
            </a:r>
            <a:r>
              <a:rPr lang="fr-FR" sz="105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Filtering</a:t>
            </a:r>
            <a:r>
              <a:rPr lang="fr-FR" sz="105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Membrane</a:t>
            </a:r>
          </a:p>
        </p:txBody>
      </p:sp>
      <p:sp>
        <p:nvSpPr>
          <p:cNvPr id="96" name="ZoneTexte 95">
            <a:extLst>
              <a:ext uri="{FF2B5EF4-FFF2-40B4-BE49-F238E27FC236}">
                <a16:creationId xmlns:a16="http://schemas.microsoft.com/office/drawing/2014/main" id="{7D1E938F-1CBD-8C33-516E-22EF443E1A76}"/>
              </a:ext>
            </a:extLst>
          </p:cNvPr>
          <p:cNvSpPr txBox="1"/>
          <p:nvPr/>
        </p:nvSpPr>
        <p:spPr>
          <a:xfrm>
            <a:off x="2818308" y="3405622"/>
            <a:ext cx="1896673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7.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Electrolytic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Deposition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Au</a:t>
            </a:r>
            <a:endParaRPr lang="fr-FR" sz="1050" i="1" baseline="-25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105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Connection Pads </a:t>
            </a:r>
            <a:r>
              <a:rPr lang="fr-FR" sz="105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Thickening</a:t>
            </a:r>
            <a:endParaRPr lang="fr-FR" sz="1050" b="1" dirty="0"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sp>
        <p:nvSpPr>
          <p:cNvPr id="97" name="ZoneTexte 96">
            <a:extLst>
              <a:ext uri="{FF2B5EF4-FFF2-40B4-BE49-F238E27FC236}">
                <a16:creationId xmlns:a16="http://schemas.microsoft.com/office/drawing/2014/main" id="{04F26B5E-4DA9-246A-EF1D-E069EF19323B}"/>
              </a:ext>
            </a:extLst>
          </p:cNvPr>
          <p:cNvSpPr txBox="1"/>
          <p:nvPr/>
        </p:nvSpPr>
        <p:spPr>
          <a:xfrm>
            <a:off x="2818308" y="3874306"/>
            <a:ext cx="254909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8. Dry Film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Deposition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DF</a:t>
            </a:r>
            <a:endParaRPr lang="fr-FR" sz="1050" i="1" baseline="-25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105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Tracks and Connection Pads Insulation</a:t>
            </a:r>
          </a:p>
        </p:txBody>
      </p:sp>
      <p:sp>
        <p:nvSpPr>
          <p:cNvPr id="98" name="ZoneTexte 97">
            <a:extLst>
              <a:ext uri="{FF2B5EF4-FFF2-40B4-BE49-F238E27FC236}">
                <a16:creationId xmlns:a16="http://schemas.microsoft.com/office/drawing/2014/main" id="{24C7E048-8545-1610-1063-0738FFF3C39F}"/>
              </a:ext>
            </a:extLst>
          </p:cNvPr>
          <p:cNvSpPr txBox="1"/>
          <p:nvPr/>
        </p:nvSpPr>
        <p:spPr>
          <a:xfrm>
            <a:off x="2804840" y="4439865"/>
            <a:ext cx="1882247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9.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Electrolytic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Deposition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Ni</a:t>
            </a:r>
            <a:endParaRPr lang="fr-FR" sz="1050" i="1" baseline="-25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105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Supporting</a:t>
            </a:r>
            <a:r>
              <a:rPr lang="fr-FR" sz="105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Structure</a:t>
            </a:r>
          </a:p>
        </p:txBody>
      </p:sp>
      <p:sp>
        <p:nvSpPr>
          <p:cNvPr id="99" name="ZoneTexte 98">
            <a:extLst>
              <a:ext uri="{FF2B5EF4-FFF2-40B4-BE49-F238E27FC236}">
                <a16:creationId xmlns:a16="http://schemas.microsoft.com/office/drawing/2014/main" id="{71EB33E4-EE3B-0A80-E307-150C631042D4}"/>
              </a:ext>
            </a:extLst>
          </p:cNvPr>
          <p:cNvSpPr txBox="1"/>
          <p:nvPr/>
        </p:nvSpPr>
        <p:spPr>
          <a:xfrm>
            <a:off x="2803753" y="5126367"/>
            <a:ext cx="2223686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10.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Substrate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Wet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05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Etching</a:t>
            </a:r>
            <a:r>
              <a:rPr lang="fr-FR" sz="105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(KOH)</a:t>
            </a:r>
            <a:endParaRPr lang="fr-FR" sz="1050" i="1" baseline="-250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1050" b="1" dirty="0" err="1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Device</a:t>
            </a:r>
            <a:r>
              <a:rPr lang="fr-FR" sz="1050" b="1" dirty="0"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release</a:t>
            </a: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001E622-6D36-7A42-F045-1FE7855CF8E2}"/>
              </a:ext>
            </a:extLst>
          </p:cNvPr>
          <p:cNvSpPr txBox="1"/>
          <p:nvPr/>
        </p:nvSpPr>
        <p:spPr>
          <a:xfrm>
            <a:off x="-3755322" y="221270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B3879B03-BBD8-76FE-06CA-7FE526584502}"/>
              </a:ext>
            </a:extLst>
          </p:cNvPr>
          <p:cNvGrpSpPr/>
          <p:nvPr/>
        </p:nvGrpSpPr>
        <p:grpSpPr>
          <a:xfrm>
            <a:off x="2643128" y="510281"/>
            <a:ext cx="5908974" cy="5580644"/>
            <a:chOff x="5251436" y="837136"/>
            <a:chExt cx="4754612" cy="4490424"/>
          </a:xfrm>
        </p:grpSpPr>
        <p:pic>
          <p:nvPicPr>
            <p:cNvPr id="33" name="Image 32" descr="Une image contenant texte, intérieur&#10;&#10;Description générée automatiquement">
              <a:extLst>
                <a:ext uri="{FF2B5EF4-FFF2-40B4-BE49-F238E27FC236}">
                  <a16:creationId xmlns:a16="http://schemas.microsoft.com/office/drawing/2014/main" id="{D0445795-1EEF-C341-A5DF-8219D426D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t="1" b="7933"/>
            <a:stretch/>
          </p:blipFill>
          <p:spPr>
            <a:xfrm>
              <a:off x="5251436" y="837136"/>
              <a:ext cx="3091809" cy="2134890"/>
            </a:xfrm>
            <a:prstGeom prst="rect">
              <a:avLst/>
            </a:prstGeom>
          </p:spPr>
        </p:pic>
        <p:grpSp>
          <p:nvGrpSpPr>
            <p:cNvPr id="34" name="Groupe 33">
              <a:extLst>
                <a:ext uri="{FF2B5EF4-FFF2-40B4-BE49-F238E27FC236}">
                  <a16:creationId xmlns:a16="http://schemas.microsoft.com/office/drawing/2014/main" id="{D094E2BE-619C-CF43-6451-EF8E5A2B9303}"/>
                </a:ext>
              </a:extLst>
            </p:cNvPr>
            <p:cNvGrpSpPr/>
            <p:nvPr/>
          </p:nvGrpSpPr>
          <p:grpSpPr>
            <a:xfrm>
              <a:off x="5276866" y="3219961"/>
              <a:ext cx="3016289" cy="2107599"/>
              <a:chOff x="119673" y="549790"/>
              <a:chExt cx="3910789" cy="2732621"/>
            </a:xfrm>
          </p:grpSpPr>
          <p:pic>
            <p:nvPicPr>
              <p:cNvPr id="35" name="Image 34">
                <a:extLst>
                  <a:ext uri="{FF2B5EF4-FFF2-40B4-BE49-F238E27FC236}">
                    <a16:creationId xmlns:a16="http://schemas.microsoft.com/office/drawing/2014/main" id="{9759BB88-2B4B-E3CA-B09A-D676787B16B3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/>
              <a:srcRect b="6835"/>
              <a:stretch/>
            </p:blipFill>
            <p:spPr>
              <a:xfrm>
                <a:off x="119673" y="549790"/>
                <a:ext cx="3910789" cy="2732621"/>
              </a:xfrm>
              <a:prstGeom prst="rect">
                <a:avLst/>
              </a:prstGeom>
              <a:ln w="25400" cap="sq">
                <a:solidFill>
                  <a:srgbClr val="00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sp>
            <p:nvSpPr>
              <p:cNvPr id="36" name="ZoneTexte 35">
                <a:extLst>
                  <a:ext uri="{FF2B5EF4-FFF2-40B4-BE49-F238E27FC236}">
                    <a16:creationId xmlns:a16="http://schemas.microsoft.com/office/drawing/2014/main" id="{43C4A2C1-3178-3F01-5BFA-B95DF44CD668}"/>
                  </a:ext>
                </a:extLst>
              </p:cNvPr>
              <p:cNvSpPr txBox="1"/>
              <p:nvPr/>
            </p:nvSpPr>
            <p:spPr>
              <a:xfrm>
                <a:off x="3064455" y="638652"/>
                <a:ext cx="943607" cy="35914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fr-FR" sz="1200" dirty="0">
                    <a:solidFill>
                      <a:schemeClr val="bg1"/>
                    </a:solidFill>
                    <a:latin typeface="Futura Condensed Medium" panose="020B0602020204020303" pitchFamily="34" charset="-79"/>
                    <a:cs typeface="Futura Condensed Medium" panose="020B0602020204020303" pitchFamily="34" charset="-79"/>
                  </a:rPr>
                  <a:t>150 µm</a:t>
                </a:r>
              </a:p>
            </p:txBody>
          </p:sp>
          <p:cxnSp>
            <p:nvCxnSpPr>
              <p:cNvPr id="37" name="Connecteur droit 36">
                <a:extLst>
                  <a:ext uri="{FF2B5EF4-FFF2-40B4-BE49-F238E27FC236}">
                    <a16:creationId xmlns:a16="http://schemas.microsoft.com/office/drawing/2014/main" id="{3BB3AAF9-A140-B827-962A-67B27DE99C8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985179" y="639835"/>
                <a:ext cx="900000" cy="0"/>
              </a:xfrm>
              <a:prstGeom prst="line">
                <a:avLst/>
              </a:prstGeom>
              <a:ln w="9525">
                <a:solidFill>
                  <a:schemeClr val="bg1"/>
                </a:solidFill>
              </a:ln>
              <a:effectLst/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8" name="ZoneTexte 37">
              <a:extLst>
                <a:ext uri="{FF2B5EF4-FFF2-40B4-BE49-F238E27FC236}">
                  <a16:creationId xmlns:a16="http://schemas.microsoft.com/office/drawing/2014/main" id="{AFC4BEF7-AFE3-40C2-4E9F-2ECCBA959FF9}"/>
                </a:ext>
              </a:extLst>
            </p:cNvPr>
            <p:cNvSpPr txBox="1"/>
            <p:nvPr/>
          </p:nvSpPr>
          <p:spPr>
            <a:xfrm>
              <a:off x="7658265" y="879050"/>
              <a:ext cx="676881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solidFill>
                    <a:schemeClr val="bg1"/>
                  </a:solidFill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1 mm</a:t>
              </a:r>
            </a:p>
          </p:txBody>
        </p:sp>
        <p:cxnSp>
          <p:nvCxnSpPr>
            <p:cNvPr id="39" name="Connecteur droit 38">
              <a:extLst>
                <a:ext uri="{FF2B5EF4-FFF2-40B4-BE49-F238E27FC236}">
                  <a16:creationId xmlns:a16="http://schemas.microsoft.com/office/drawing/2014/main" id="{8DD457A9-08A7-62F4-262A-71798D6B27A4}"/>
                </a:ext>
              </a:extLst>
            </p:cNvPr>
            <p:cNvCxnSpPr>
              <a:cxnSpLocks/>
            </p:cNvCxnSpPr>
            <p:nvPr/>
          </p:nvCxnSpPr>
          <p:spPr>
            <a:xfrm>
              <a:off x="7405260" y="895733"/>
              <a:ext cx="846877" cy="0"/>
            </a:xfrm>
            <a:prstGeom prst="line">
              <a:avLst/>
            </a:prstGeom>
            <a:ln w="9525">
              <a:solidFill>
                <a:schemeClr val="bg1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ZoneTexte 39">
              <a:extLst>
                <a:ext uri="{FF2B5EF4-FFF2-40B4-BE49-F238E27FC236}">
                  <a16:creationId xmlns:a16="http://schemas.microsoft.com/office/drawing/2014/main" id="{BF5D9A34-FA44-0921-DEFE-DC97DC706F01}"/>
                </a:ext>
              </a:extLst>
            </p:cNvPr>
            <p:cNvSpPr txBox="1"/>
            <p:nvPr/>
          </p:nvSpPr>
          <p:spPr>
            <a:xfrm>
              <a:off x="7587543" y="1258604"/>
              <a:ext cx="1645153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Connection Pads</a:t>
              </a:r>
            </a:p>
          </p:txBody>
        </p:sp>
        <p:cxnSp>
          <p:nvCxnSpPr>
            <p:cNvPr id="41" name="Connecteur droit avec flèche 40">
              <a:extLst>
                <a:ext uri="{FF2B5EF4-FFF2-40B4-BE49-F238E27FC236}">
                  <a16:creationId xmlns:a16="http://schemas.microsoft.com/office/drawing/2014/main" id="{0DF94B6E-71B8-389A-C345-DFECFAE24ED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10295" y="2450616"/>
              <a:ext cx="2450928" cy="0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2" name="ZoneTexte 41">
              <a:extLst>
                <a:ext uri="{FF2B5EF4-FFF2-40B4-BE49-F238E27FC236}">
                  <a16:creationId xmlns:a16="http://schemas.microsoft.com/office/drawing/2014/main" id="{34BF44BD-9C7E-94ED-1964-A5935B2C54A3}"/>
                </a:ext>
              </a:extLst>
            </p:cNvPr>
            <p:cNvSpPr txBox="1"/>
            <p:nvPr/>
          </p:nvSpPr>
          <p:spPr>
            <a:xfrm>
              <a:off x="8110584" y="2244137"/>
              <a:ext cx="1645153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Supporting</a:t>
              </a:r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 Structure</a:t>
              </a:r>
            </a:p>
          </p:txBody>
        </p:sp>
        <p:cxnSp>
          <p:nvCxnSpPr>
            <p:cNvPr id="43" name="Connecteur droit avec flèche 42">
              <a:extLst>
                <a:ext uri="{FF2B5EF4-FFF2-40B4-BE49-F238E27FC236}">
                  <a16:creationId xmlns:a16="http://schemas.microsoft.com/office/drawing/2014/main" id="{D13B3A76-C980-7C15-752F-B49C3B33B64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4945" y="1450400"/>
              <a:ext cx="1496392" cy="3292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4" name="ZoneTexte 43">
              <a:extLst>
                <a:ext uri="{FF2B5EF4-FFF2-40B4-BE49-F238E27FC236}">
                  <a16:creationId xmlns:a16="http://schemas.microsoft.com/office/drawing/2014/main" id="{782F5F71-AFB0-E436-D011-F76C34D2E85E}"/>
                </a:ext>
              </a:extLst>
            </p:cNvPr>
            <p:cNvSpPr txBox="1"/>
            <p:nvPr/>
          </p:nvSpPr>
          <p:spPr>
            <a:xfrm>
              <a:off x="7996428" y="1700617"/>
              <a:ext cx="1645153" cy="2770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Fluidic</a:t>
              </a:r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 Slots</a:t>
              </a:r>
            </a:p>
          </p:txBody>
        </p:sp>
        <p:cxnSp>
          <p:nvCxnSpPr>
            <p:cNvPr id="45" name="Connecteur droit avec flèche 44">
              <a:extLst>
                <a:ext uri="{FF2B5EF4-FFF2-40B4-BE49-F238E27FC236}">
                  <a16:creationId xmlns:a16="http://schemas.microsoft.com/office/drawing/2014/main" id="{58603052-E1DA-B45C-7972-86F12687F07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300800" y="1904581"/>
              <a:ext cx="1748285" cy="1"/>
            </a:xfrm>
            <a:prstGeom prst="straightConnector1">
              <a:avLst/>
            </a:prstGeom>
            <a:ln>
              <a:solidFill>
                <a:schemeClr val="tx1">
                  <a:lumMod val="65000"/>
                  <a:lumOff val="3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32B92536-83E5-090B-3287-EC80C9E34EB9}"/>
                </a:ext>
              </a:extLst>
            </p:cNvPr>
            <p:cNvSpPr/>
            <p:nvPr/>
          </p:nvSpPr>
          <p:spPr>
            <a:xfrm>
              <a:off x="6410864" y="1523141"/>
              <a:ext cx="617255" cy="401302"/>
            </a:xfrm>
            <a:prstGeom prst="rect">
              <a:avLst/>
            </a:prstGeom>
            <a:noFill/>
            <a:ln>
              <a:solidFill>
                <a:schemeClr val="tx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  <p:cxnSp>
          <p:nvCxnSpPr>
            <p:cNvPr id="47" name="Connecteur droit 46">
              <a:extLst>
                <a:ext uri="{FF2B5EF4-FFF2-40B4-BE49-F238E27FC236}">
                  <a16:creationId xmlns:a16="http://schemas.microsoft.com/office/drawing/2014/main" id="{65401236-4C05-8423-65ED-841B8F281E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251436" y="1924443"/>
              <a:ext cx="1153594" cy="1291565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cxnSp>
          <p:nvCxnSpPr>
            <p:cNvPr id="48" name="Connecteur droit 47">
              <a:extLst>
                <a:ext uri="{FF2B5EF4-FFF2-40B4-BE49-F238E27FC236}">
                  <a16:creationId xmlns:a16="http://schemas.microsoft.com/office/drawing/2014/main" id="{0BA4BD73-02F6-8D7C-3349-092A7A13EF30}"/>
                </a:ext>
              </a:extLst>
            </p:cNvPr>
            <p:cNvCxnSpPr>
              <a:cxnSpLocks/>
            </p:cNvCxnSpPr>
            <p:nvPr/>
          </p:nvCxnSpPr>
          <p:spPr>
            <a:xfrm>
              <a:off x="7022285" y="1904581"/>
              <a:ext cx="1270870" cy="1301664"/>
            </a:xfrm>
            <a:prstGeom prst="line">
              <a:avLst/>
            </a:prstGeom>
            <a:ln w="12700"/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</p:cxnSp>
        <p:sp>
          <p:nvSpPr>
            <p:cNvPr id="49" name="ZoneTexte 48">
              <a:extLst>
                <a:ext uri="{FF2B5EF4-FFF2-40B4-BE49-F238E27FC236}">
                  <a16:creationId xmlns:a16="http://schemas.microsoft.com/office/drawing/2014/main" id="{A9233BAC-C077-D5C4-2B6C-6835317E2E1A}"/>
                </a:ext>
              </a:extLst>
            </p:cNvPr>
            <p:cNvSpPr txBox="1"/>
            <p:nvPr/>
          </p:nvSpPr>
          <p:spPr>
            <a:xfrm>
              <a:off x="8148112" y="4386563"/>
              <a:ext cx="1857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Filtering</a:t>
              </a:r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 Membrane</a:t>
              </a:r>
            </a:p>
          </p:txBody>
        </p:sp>
        <p:cxnSp>
          <p:nvCxnSpPr>
            <p:cNvPr id="50" name="Connecteur droit avec flèche 49">
              <a:extLst>
                <a:ext uri="{FF2B5EF4-FFF2-40B4-BE49-F238E27FC236}">
                  <a16:creationId xmlns:a16="http://schemas.microsoft.com/office/drawing/2014/main" id="{BB4B694E-E82A-7543-2E1D-18391240077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91977" y="4597679"/>
              <a:ext cx="1489578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1" name="ZoneTexte 50">
              <a:extLst>
                <a:ext uri="{FF2B5EF4-FFF2-40B4-BE49-F238E27FC236}">
                  <a16:creationId xmlns:a16="http://schemas.microsoft.com/office/drawing/2014/main" id="{8A86EB1D-735D-8AB0-715D-5D9120ABA760}"/>
                </a:ext>
              </a:extLst>
            </p:cNvPr>
            <p:cNvSpPr txBox="1"/>
            <p:nvPr/>
          </p:nvSpPr>
          <p:spPr>
            <a:xfrm>
              <a:off x="8120117" y="4735269"/>
              <a:ext cx="1857936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FR" sz="1200" dirty="0" err="1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Sensing</a:t>
              </a:r>
              <a:r>
                <a:rPr lang="fr-FR" sz="1200" dirty="0">
                  <a:latin typeface="Futura Condensed Medium" panose="020B0602020204020303" pitchFamily="34" charset="-79"/>
                  <a:cs typeface="Futura Condensed Medium" panose="020B0602020204020303" pitchFamily="34" charset="-79"/>
                </a:rPr>
                <a:t> Electrodes</a:t>
              </a:r>
            </a:p>
          </p:txBody>
        </p:sp>
        <p:cxnSp>
          <p:nvCxnSpPr>
            <p:cNvPr id="52" name="Connecteur droit avec flèche 51">
              <a:extLst>
                <a:ext uri="{FF2B5EF4-FFF2-40B4-BE49-F238E27FC236}">
                  <a16:creationId xmlns:a16="http://schemas.microsoft.com/office/drawing/2014/main" id="{9EB0C7A2-5AA5-88BB-0EBA-A34C5276339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001619" y="4951465"/>
              <a:ext cx="1413418" cy="0"/>
            </a:xfrm>
            <a:prstGeom prst="straightConnector1">
              <a:avLst/>
            </a:prstGeom>
            <a:ln>
              <a:solidFill>
                <a:schemeClr val="bg1">
                  <a:lumMod val="65000"/>
                </a:schemeClr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8" name="Connecteur droit 7">
            <a:extLst>
              <a:ext uri="{FF2B5EF4-FFF2-40B4-BE49-F238E27FC236}">
                <a16:creationId xmlns:a16="http://schemas.microsoft.com/office/drawing/2014/main" id="{982D7AA0-A6D2-1551-5A47-CA6153660D0A}"/>
              </a:ext>
            </a:extLst>
          </p:cNvPr>
          <p:cNvCxnSpPr/>
          <p:nvPr/>
        </p:nvCxnSpPr>
        <p:spPr>
          <a:xfrm>
            <a:off x="1425229" y="6145543"/>
            <a:ext cx="614149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Connecteur droit 11">
            <a:extLst>
              <a:ext uri="{FF2B5EF4-FFF2-40B4-BE49-F238E27FC236}">
                <a16:creationId xmlns:a16="http://schemas.microsoft.com/office/drawing/2014/main" id="{18D0962B-292F-DB64-A7C0-E11EC6D6CCF9}"/>
              </a:ext>
            </a:extLst>
          </p:cNvPr>
          <p:cNvCxnSpPr>
            <a:cxnSpLocks/>
          </p:cNvCxnSpPr>
          <p:nvPr/>
        </p:nvCxnSpPr>
        <p:spPr>
          <a:xfrm>
            <a:off x="4202328" y="6143518"/>
            <a:ext cx="457552" cy="0"/>
          </a:xfrm>
          <a:prstGeom prst="line">
            <a:avLst/>
          </a:prstGeom>
          <a:ln w="19050">
            <a:solidFill>
              <a:srgbClr val="C0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0F125F2A-9C44-73D6-5D61-6E06BB311BD5}"/>
              </a:ext>
            </a:extLst>
          </p:cNvPr>
          <p:cNvSpPr/>
          <p:nvPr/>
        </p:nvSpPr>
        <p:spPr>
          <a:xfrm>
            <a:off x="436728" y="4981433"/>
            <a:ext cx="2380155" cy="661070"/>
          </a:xfrm>
          <a:prstGeom prst="roundRect">
            <a:avLst/>
          </a:prstGeom>
          <a:noFill/>
          <a:ln w="19050">
            <a:solidFill>
              <a:srgbClr val="C00000"/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474466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0256E-6 0 L 0.22741 0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362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8" dur="1500" fill="hold"/>
                                        <p:tgtEl>
                                          <p:spTgt spid="5"/>
                                        </p:tgtEl>
                                      </p:cBhvr>
                                      <p:by x="85000" y="8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2000"/>
                            </p:stCondLst>
                            <p:childTnLst>
                              <p:par>
                                <p:cTn id="1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000"/>
                            </p:stCondLst>
                            <p:childTnLst>
                              <p:par>
                                <p:cTn id="4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2000"/>
                            </p:stCondLst>
                            <p:childTnLst>
                              <p:par>
                                <p:cTn id="5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2000"/>
                            </p:stCondLst>
                            <p:childTnLst>
                              <p:par>
                                <p:cTn id="6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000"/>
                            </p:stCondLst>
                            <p:childTnLst>
                              <p:par>
                                <p:cTn id="7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/>
      <p:bldP spid="77" grpId="0" animBg="1"/>
      <p:bldP spid="78" grpId="0"/>
      <p:bldP spid="79" grpId="0" animBg="1"/>
      <p:bldP spid="80" grpId="0"/>
      <p:bldP spid="81" grpId="0" animBg="1"/>
      <p:bldP spid="82" grpId="0"/>
      <p:bldP spid="83" grpId="0" animBg="1"/>
      <p:bldP spid="84" grpId="0"/>
      <p:bldP spid="89" grpId="0"/>
      <p:bldP spid="90" grpId="0"/>
      <p:bldP spid="91" grpId="0"/>
      <p:bldP spid="92" grpId="0"/>
      <p:bldP spid="93" grpId="0"/>
      <p:bldP spid="94" grpId="0"/>
      <p:bldP spid="96" grpId="0"/>
      <p:bldP spid="97" grpId="0"/>
      <p:bldP spid="98" grpId="0"/>
      <p:bldP spid="99" grpId="0"/>
      <p:bldP spid="1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9521F41-51A5-0CED-8CCA-F1E2F47D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Cell Capture </a:t>
            </a:r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Experiments</a:t>
            </a:r>
            <a:endParaRPr lang="fr-FR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pic>
        <p:nvPicPr>
          <p:cNvPr id="24" name="Image 23">
            <a:extLst>
              <a:ext uri="{FF2B5EF4-FFF2-40B4-BE49-F238E27FC236}">
                <a16:creationId xmlns:a16="http://schemas.microsoft.com/office/drawing/2014/main" id="{28A2F00B-50D3-3FC1-830E-039264BAAC3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6494" r="13924" b="1731"/>
          <a:stretch/>
        </p:blipFill>
        <p:spPr>
          <a:xfrm>
            <a:off x="1875295" y="866997"/>
            <a:ext cx="6322182" cy="2642613"/>
          </a:xfrm>
          <a:prstGeom prst="rect">
            <a:avLst/>
          </a:prstGeom>
        </p:spPr>
      </p:pic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6488314B-7500-8BDD-56D7-A408DEACF4D8}"/>
              </a:ext>
            </a:extLst>
          </p:cNvPr>
          <p:cNvSpPr/>
          <p:nvPr/>
        </p:nvSpPr>
        <p:spPr>
          <a:xfrm>
            <a:off x="3051923" y="3685080"/>
            <a:ext cx="4560881" cy="2190465"/>
          </a:xfrm>
          <a:prstGeom prst="roundRect">
            <a:avLst>
              <a:gd name="adj" fmla="val 560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8" name="Flèche vers le bas 17">
            <a:extLst>
              <a:ext uri="{FF2B5EF4-FFF2-40B4-BE49-F238E27FC236}">
                <a16:creationId xmlns:a16="http://schemas.microsoft.com/office/drawing/2014/main" id="{4924A60E-38A3-0527-70A5-B50EE292A993}"/>
              </a:ext>
            </a:extLst>
          </p:cNvPr>
          <p:cNvSpPr/>
          <p:nvPr/>
        </p:nvSpPr>
        <p:spPr>
          <a:xfrm>
            <a:off x="3119429" y="4472480"/>
            <a:ext cx="411173" cy="919057"/>
          </a:xfrm>
          <a:prstGeom prst="downArrow">
            <a:avLst>
              <a:gd name="adj1" fmla="val 32271"/>
              <a:gd name="adj2" fmla="val 53799"/>
            </a:avLst>
          </a:prstGeom>
          <a:solidFill>
            <a:schemeClr val="bg1">
              <a:lumMod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6978E54E-9194-C220-24FA-092473B6BBCC}"/>
              </a:ext>
            </a:extLst>
          </p:cNvPr>
          <p:cNvSpPr txBox="1"/>
          <p:nvPr/>
        </p:nvSpPr>
        <p:spPr>
          <a:xfrm>
            <a:off x="3530602" y="4195369"/>
            <a:ext cx="412167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Pre-</a:t>
            </a:r>
            <a:r>
              <a:rPr lang="fr-FR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Processing</a:t>
            </a: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: Ethanol &amp; PBS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Sample </a:t>
            </a:r>
            <a:r>
              <a:rPr lang="fr-FR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Processing</a:t>
            </a:r>
            <a:r>
              <a:rPr lang="fr-FR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: 1</a:t>
            </a: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0 min in </a:t>
            </a:r>
            <a:r>
              <a:rPr lang="fr-FR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closed</a:t>
            </a: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400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loop</a:t>
            </a:r>
            <a:endParaRPr lang="fr-FR" sz="1400" b="1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sz="1400" b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Post-</a:t>
            </a:r>
            <a:r>
              <a:rPr lang="fr-FR" sz="1400" b="1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Processing</a:t>
            </a:r>
            <a:r>
              <a:rPr lang="fr-FR" sz="14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: Fixation and Observation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r-FR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endParaRPr lang="fr-FR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r>
              <a:rPr lang="fr-FR" sz="1600" b="1" dirty="0">
                <a:latin typeface="Futura" panose="020B0602020204020303" pitchFamily="34" charset="-79"/>
                <a:cs typeface="Futura" panose="020B0602020204020303" pitchFamily="34" charset="-79"/>
              </a:rPr>
              <a:t>Blood</a:t>
            </a:r>
            <a:r>
              <a:rPr lang="fr-FR" sz="1600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sz="1400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(EFS – French Blood Collection Site)</a:t>
            </a:r>
          </a:p>
          <a:p>
            <a:endParaRPr lang="fr-FR" sz="1400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06FBFEB0-65AE-790F-CCE0-28D20543017F}"/>
              </a:ext>
            </a:extLst>
          </p:cNvPr>
          <p:cNvSpPr txBox="1"/>
          <p:nvPr/>
        </p:nvSpPr>
        <p:spPr>
          <a:xfrm>
            <a:off x="3935709" y="559160"/>
            <a:ext cx="26088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Experimental</a:t>
            </a:r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 Setup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3A94C52D-D1D5-3838-453F-30EC7668962A}"/>
              </a:ext>
            </a:extLst>
          </p:cNvPr>
          <p:cNvSpPr txBox="1"/>
          <p:nvPr/>
        </p:nvSpPr>
        <p:spPr>
          <a:xfrm>
            <a:off x="4724262" y="3707064"/>
            <a:ext cx="12077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Protocol</a:t>
            </a:r>
          </a:p>
        </p:txBody>
      </p:sp>
    </p:spTree>
    <p:extLst>
      <p:ext uri="{BB962C8B-B14F-4D97-AF65-F5344CB8AC3E}">
        <p14:creationId xmlns:p14="http://schemas.microsoft.com/office/powerpoint/2010/main" val="23115119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>
            <a:extLst>
              <a:ext uri="{FF2B5EF4-FFF2-40B4-BE49-F238E27FC236}">
                <a16:creationId xmlns:a16="http://schemas.microsoft.com/office/drawing/2014/main" id="{3F591C21-87BB-6469-FFB4-8C49DF83030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b="55101"/>
          <a:stretch/>
        </p:blipFill>
        <p:spPr>
          <a:xfrm>
            <a:off x="6883958" y="1195697"/>
            <a:ext cx="2844800" cy="2161112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C3A3E628-4278-3FB4-C1BB-C82792187D0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67" t="55268" r="-267" b="-167"/>
          <a:stretch/>
        </p:blipFill>
        <p:spPr>
          <a:xfrm>
            <a:off x="6853099" y="3989645"/>
            <a:ext cx="2844800" cy="2161112"/>
          </a:xfrm>
          <a:prstGeom prst="rect">
            <a:avLst/>
          </a:prstGeom>
        </p:spPr>
      </p:pic>
      <p:sp>
        <p:nvSpPr>
          <p:cNvPr id="27" name="Rectangle : coins arrondis 26">
            <a:extLst>
              <a:ext uri="{FF2B5EF4-FFF2-40B4-BE49-F238E27FC236}">
                <a16:creationId xmlns:a16="http://schemas.microsoft.com/office/drawing/2014/main" id="{8E0B4465-AA13-D5D2-3242-CA538DAB9A2A}"/>
              </a:ext>
            </a:extLst>
          </p:cNvPr>
          <p:cNvSpPr/>
          <p:nvPr/>
        </p:nvSpPr>
        <p:spPr>
          <a:xfrm>
            <a:off x="67308" y="4190494"/>
            <a:ext cx="3455967" cy="1678748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21F41-51A5-0CED-8CCA-F1E2F47D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Impedance</a:t>
            </a:r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 Evolution </a:t>
            </a:r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during</a:t>
            </a:r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 Sample </a:t>
            </a:r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Processing</a:t>
            </a:r>
            <a:endParaRPr lang="fr-FR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grpSp>
        <p:nvGrpSpPr>
          <p:cNvPr id="14" name="Groupe 13">
            <a:extLst>
              <a:ext uri="{FF2B5EF4-FFF2-40B4-BE49-F238E27FC236}">
                <a16:creationId xmlns:a16="http://schemas.microsoft.com/office/drawing/2014/main" id="{300C6F41-6135-5D96-6A3B-CCE7CF0926BF}"/>
              </a:ext>
            </a:extLst>
          </p:cNvPr>
          <p:cNvGrpSpPr/>
          <p:nvPr/>
        </p:nvGrpSpPr>
        <p:grpSpPr>
          <a:xfrm>
            <a:off x="2850458" y="1004264"/>
            <a:ext cx="3535465" cy="2679484"/>
            <a:chOff x="4200635" y="597364"/>
            <a:chExt cx="3635245" cy="2755106"/>
          </a:xfrm>
        </p:grpSpPr>
        <p:pic>
          <p:nvPicPr>
            <p:cNvPr id="17" name="Image 16">
              <a:extLst>
                <a:ext uri="{FF2B5EF4-FFF2-40B4-BE49-F238E27FC236}">
                  <a16:creationId xmlns:a16="http://schemas.microsoft.com/office/drawing/2014/main" id="{C5D8F7C9-5B64-E405-B9C3-5627B42ACD6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4200635" y="597364"/>
              <a:ext cx="3613240" cy="2755106"/>
            </a:xfrm>
            <a:prstGeom prst="rect">
              <a:avLst/>
            </a:prstGeom>
          </p:spPr>
        </p:pic>
        <p:cxnSp>
          <p:nvCxnSpPr>
            <p:cNvPr id="18" name="Connecteur droit avec flèche 17">
              <a:extLst>
                <a:ext uri="{FF2B5EF4-FFF2-40B4-BE49-F238E27FC236}">
                  <a16:creationId xmlns:a16="http://schemas.microsoft.com/office/drawing/2014/main" id="{BEA93588-6547-C8AD-BC98-620998D5A99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74592" y="2398365"/>
              <a:ext cx="200741" cy="459377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ZoneTexte 26">
              <a:extLst>
                <a:ext uri="{FF2B5EF4-FFF2-40B4-BE49-F238E27FC236}">
                  <a16:creationId xmlns:a16="http://schemas.microsoft.com/office/drawing/2014/main" id="{4F39EAAA-2FC9-1BA3-80F2-DE2AB16B06EE}"/>
                </a:ext>
              </a:extLst>
            </p:cNvPr>
            <p:cNvSpPr txBox="1"/>
            <p:nvPr/>
          </p:nvSpPr>
          <p:spPr>
            <a:xfrm>
              <a:off x="6153227" y="2668167"/>
              <a:ext cx="860918" cy="246295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Futura Condensed Medium" panose="020B0602020204020303" pitchFamily="34" charset="-79"/>
                  <a:ea typeface="Times New Roman" panose="02020603050405020304" pitchFamily="18" charset="0"/>
                  <a:cs typeface="Futura Condensed Medium" panose="020B0602020204020303" pitchFamily="34" charset="-79"/>
                </a:rPr>
                <a:t>0 min</a:t>
              </a:r>
              <a:endParaRPr lang="fr-FR" sz="1400" dirty="0">
                <a:effectLst/>
                <a:latin typeface="Futura Condensed Medium" panose="020B0602020204020303" pitchFamily="34" charset="-79"/>
                <a:ea typeface="Times New Roman" panose="02020603050405020304" pitchFamily="18" charset="0"/>
                <a:cs typeface="Futura Condensed Medium" panose="020B0602020204020303" pitchFamily="34" charset="-79"/>
              </a:endParaRPr>
            </a:p>
          </p:txBody>
        </p:sp>
        <p:sp>
          <p:nvSpPr>
            <p:cNvPr id="20" name="ZoneTexte 29">
              <a:extLst>
                <a:ext uri="{FF2B5EF4-FFF2-40B4-BE49-F238E27FC236}">
                  <a16:creationId xmlns:a16="http://schemas.microsoft.com/office/drawing/2014/main" id="{CA451B4D-BE15-A00A-E607-684F42B52734}"/>
                </a:ext>
              </a:extLst>
            </p:cNvPr>
            <p:cNvSpPr txBox="1"/>
            <p:nvPr/>
          </p:nvSpPr>
          <p:spPr>
            <a:xfrm>
              <a:off x="6974962" y="2064710"/>
              <a:ext cx="860918" cy="228232"/>
            </a:xfrm>
            <a:prstGeom prst="rect">
              <a:avLst/>
            </a:prstGeom>
            <a:noFill/>
          </p:spPr>
          <p:txBody>
            <a:bodyPr wrap="square" rtlCol="0">
              <a:noAutofit/>
            </a:bodyPr>
            <a:lstStyle/>
            <a:p>
              <a:pPr algn="just">
                <a:spcAft>
                  <a:spcPts val="1000"/>
                </a:spcAft>
              </a:pPr>
              <a:r>
                <a:rPr lang="en-US" sz="1400" kern="1200" dirty="0">
                  <a:solidFill>
                    <a:srgbClr val="000000"/>
                  </a:solidFill>
                  <a:effectLst/>
                  <a:latin typeface="Futura Condensed Medium" panose="020B0602020204020303" pitchFamily="34" charset="-79"/>
                  <a:ea typeface="Times New Roman" panose="02020603050405020304" pitchFamily="18" charset="0"/>
                  <a:cs typeface="Futura Condensed Medium" panose="020B0602020204020303" pitchFamily="34" charset="-79"/>
                </a:rPr>
                <a:t>10 min</a:t>
              </a:r>
              <a:endParaRPr lang="fr-FR" sz="1400" dirty="0">
                <a:effectLst/>
                <a:latin typeface="Futura Condensed Medium" panose="020B0602020204020303" pitchFamily="34" charset="-79"/>
                <a:ea typeface="Times New Roman" panose="02020603050405020304" pitchFamily="18" charset="0"/>
                <a:cs typeface="Futura Condensed Medium" panose="020B0602020204020303" pitchFamily="34" charset="-79"/>
              </a:endParaRPr>
            </a:p>
          </p:txBody>
        </p:sp>
      </p:grpSp>
      <p:pic>
        <p:nvPicPr>
          <p:cNvPr id="8" name="Image 7" descr="Une image contenant fermer, lunettes de protection&#10;&#10;Description générée automatiquement">
            <a:extLst>
              <a:ext uri="{FF2B5EF4-FFF2-40B4-BE49-F238E27FC236}">
                <a16:creationId xmlns:a16="http://schemas.microsoft.com/office/drawing/2014/main" id="{6E0E3539-657C-4893-4F0C-ACE580FF355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9397" y="1022642"/>
            <a:ext cx="2282985" cy="2282985"/>
          </a:xfrm>
          <a:prstGeom prst="rect">
            <a:avLst/>
          </a:prstGeom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EE916230-AB00-1830-9027-1A84375FFAAE}"/>
              </a:ext>
            </a:extLst>
          </p:cNvPr>
          <p:cNvSpPr txBox="1"/>
          <p:nvPr/>
        </p:nvSpPr>
        <p:spPr>
          <a:xfrm>
            <a:off x="204513" y="3360617"/>
            <a:ext cx="502040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2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Overlay Hoechst (Blue) and BF (Grey)</a:t>
            </a:r>
          </a:p>
        </p:txBody>
      </p:sp>
      <p:sp>
        <p:nvSpPr>
          <p:cNvPr id="10" name="Rectangle : coins arrondis 9">
            <a:extLst>
              <a:ext uri="{FF2B5EF4-FFF2-40B4-BE49-F238E27FC236}">
                <a16:creationId xmlns:a16="http://schemas.microsoft.com/office/drawing/2014/main" id="{227DE774-5082-BAD0-BDAC-0ACBBADA1A76}"/>
              </a:ext>
            </a:extLst>
          </p:cNvPr>
          <p:cNvSpPr/>
          <p:nvPr/>
        </p:nvSpPr>
        <p:spPr>
          <a:xfrm>
            <a:off x="3199009" y="611754"/>
            <a:ext cx="3100891" cy="384638"/>
          </a:xfrm>
          <a:prstGeom prst="roundRect">
            <a:avLst>
              <a:gd name="adj" fmla="val 560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Impedance</a:t>
            </a:r>
            <a:r>
              <a:rPr lang="fr-FR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fr-FR" sz="1200" b="1" dirty="0" err="1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from</a:t>
            </a:r>
            <a:r>
              <a:rPr lang="fr-FR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1kHz to 5MHz</a:t>
            </a:r>
          </a:p>
        </p:txBody>
      </p:sp>
      <p:sp>
        <p:nvSpPr>
          <p:cNvPr id="4" name="Rectangle : coins arrondis 3">
            <a:extLst>
              <a:ext uri="{FF2B5EF4-FFF2-40B4-BE49-F238E27FC236}">
                <a16:creationId xmlns:a16="http://schemas.microsoft.com/office/drawing/2014/main" id="{F2862F26-42B5-D1D7-1D04-430A14248696}"/>
              </a:ext>
            </a:extLst>
          </p:cNvPr>
          <p:cNvSpPr/>
          <p:nvPr/>
        </p:nvSpPr>
        <p:spPr>
          <a:xfrm>
            <a:off x="7500851" y="716896"/>
            <a:ext cx="1924912" cy="384638"/>
          </a:xfrm>
          <a:prstGeom prst="roundRect">
            <a:avLst>
              <a:gd name="adj" fmla="val 560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Interface </a:t>
            </a:r>
            <a:r>
              <a:rPr lang="fr-FR" sz="1200" b="1" dirty="0" err="1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Impedance</a:t>
            </a:r>
            <a:endParaRPr lang="fr-FR" sz="1200" b="1" dirty="0">
              <a:solidFill>
                <a:schemeClr val="tx1"/>
              </a:solid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FC31B580-A153-5283-D69E-356D79739268}"/>
              </a:ext>
            </a:extLst>
          </p:cNvPr>
          <p:cNvSpPr/>
          <p:nvPr/>
        </p:nvSpPr>
        <p:spPr>
          <a:xfrm>
            <a:off x="7500851" y="3539684"/>
            <a:ext cx="1924912" cy="384638"/>
          </a:xfrm>
          <a:prstGeom prst="roundRect">
            <a:avLst>
              <a:gd name="adj" fmla="val 560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Medium </a:t>
            </a:r>
            <a:r>
              <a:rPr lang="fr-FR" sz="1200" b="1" dirty="0" err="1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Impedance</a:t>
            </a:r>
            <a:endParaRPr lang="fr-FR" sz="1200" b="1" dirty="0">
              <a:solidFill>
                <a:schemeClr val="tx1"/>
              </a:solid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id="{766C2784-26F4-85D6-2DD4-F2DC4D0D2C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30036" y="4256416"/>
            <a:ext cx="2581216" cy="1612825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A2E74E30-312E-A188-820F-9861FE31F018}"/>
              </a:ext>
            </a:extLst>
          </p:cNvPr>
          <p:cNvSpPr/>
          <p:nvPr/>
        </p:nvSpPr>
        <p:spPr>
          <a:xfrm>
            <a:off x="3872567" y="4561132"/>
            <a:ext cx="726253" cy="1193905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69150"/>
                      <a:gd name="connsiteY0" fmla="*/ 0 h 1291608"/>
                      <a:gd name="connsiteX1" fmla="*/ 572884 w 1169150"/>
                      <a:gd name="connsiteY1" fmla="*/ 0 h 1291608"/>
                      <a:gd name="connsiteX2" fmla="*/ 1169150 w 1169150"/>
                      <a:gd name="connsiteY2" fmla="*/ 0 h 1291608"/>
                      <a:gd name="connsiteX3" fmla="*/ 1169150 w 1169150"/>
                      <a:gd name="connsiteY3" fmla="*/ 456368 h 1291608"/>
                      <a:gd name="connsiteX4" fmla="*/ 1169150 w 1169150"/>
                      <a:gd name="connsiteY4" fmla="*/ 886904 h 1291608"/>
                      <a:gd name="connsiteX5" fmla="*/ 1169150 w 1169150"/>
                      <a:gd name="connsiteY5" fmla="*/ 1291608 h 1291608"/>
                      <a:gd name="connsiteX6" fmla="*/ 607958 w 1169150"/>
                      <a:gd name="connsiteY6" fmla="*/ 1291608 h 1291608"/>
                      <a:gd name="connsiteX7" fmla="*/ 0 w 1169150"/>
                      <a:gd name="connsiteY7" fmla="*/ 1291608 h 1291608"/>
                      <a:gd name="connsiteX8" fmla="*/ 0 w 1169150"/>
                      <a:gd name="connsiteY8" fmla="*/ 835240 h 1291608"/>
                      <a:gd name="connsiteX9" fmla="*/ 0 w 1169150"/>
                      <a:gd name="connsiteY9" fmla="*/ 378872 h 1291608"/>
                      <a:gd name="connsiteX10" fmla="*/ 0 w 1169150"/>
                      <a:gd name="connsiteY10" fmla="*/ 0 h 1291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69150" h="1291608" extrusionOk="0">
                        <a:moveTo>
                          <a:pt x="0" y="0"/>
                        </a:moveTo>
                        <a:cubicBezTo>
                          <a:pt x="114610" y="-65232"/>
                          <a:pt x="340315" y="6826"/>
                          <a:pt x="572884" y="0"/>
                        </a:cubicBezTo>
                        <a:cubicBezTo>
                          <a:pt x="805453" y="-6826"/>
                          <a:pt x="1020406" y="55370"/>
                          <a:pt x="1169150" y="0"/>
                        </a:cubicBezTo>
                        <a:cubicBezTo>
                          <a:pt x="1203300" y="137222"/>
                          <a:pt x="1128603" y="350667"/>
                          <a:pt x="1169150" y="456368"/>
                        </a:cubicBezTo>
                        <a:cubicBezTo>
                          <a:pt x="1209697" y="562069"/>
                          <a:pt x="1143572" y="711322"/>
                          <a:pt x="1169150" y="886904"/>
                        </a:cubicBezTo>
                        <a:cubicBezTo>
                          <a:pt x="1194728" y="1062486"/>
                          <a:pt x="1163922" y="1114733"/>
                          <a:pt x="1169150" y="1291608"/>
                        </a:cubicBezTo>
                        <a:cubicBezTo>
                          <a:pt x="968517" y="1344991"/>
                          <a:pt x="819236" y="1269349"/>
                          <a:pt x="607958" y="1291608"/>
                        </a:cubicBezTo>
                        <a:cubicBezTo>
                          <a:pt x="396680" y="1313867"/>
                          <a:pt x="232982" y="1234723"/>
                          <a:pt x="0" y="1291608"/>
                        </a:cubicBezTo>
                        <a:cubicBezTo>
                          <a:pt x="-31599" y="1130370"/>
                          <a:pt x="52072" y="969035"/>
                          <a:pt x="0" y="835240"/>
                        </a:cubicBezTo>
                        <a:cubicBezTo>
                          <a:pt x="-52072" y="701445"/>
                          <a:pt x="1655" y="560206"/>
                          <a:pt x="0" y="378872"/>
                        </a:cubicBezTo>
                        <a:cubicBezTo>
                          <a:pt x="-1655" y="197538"/>
                          <a:pt x="10347" y="1563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997B6DD-6105-33E2-E515-4EB00D879672}"/>
              </a:ext>
            </a:extLst>
          </p:cNvPr>
          <p:cNvSpPr/>
          <p:nvPr/>
        </p:nvSpPr>
        <p:spPr>
          <a:xfrm>
            <a:off x="4802664" y="4011732"/>
            <a:ext cx="1555986" cy="2072355"/>
          </a:xfrm>
          <a:prstGeom prst="rect">
            <a:avLst/>
          </a:prstGeom>
          <a:noFill/>
          <a:ln w="28575">
            <a:solidFill>
              <a:srgbClr val="A9D18E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69150"/>
                      <a:gd name="connsiteY0" fmla="*/ 0 h 1291608"/>
                      <a:gd name="connsiteX1" fmla="*/ 572884 w 1169150"/>
                      <a:gd name="connsiteY1" fmla="*/ 0 h 1291608"/>
                      <a:gd name="connsiteX2" fmla="*/ 1169150 w 1169150"/>
                      <a:gd name="connsiteY2" fmla="*/ 0 h 1291608"/>
                      <a:gd name="connsiteX3" fmla="*/ 1169150 w 1169150"/>
                      <a:gd name="connsiteY3" fmla="*/ 456368 h 1291608"/>
                      <a:gd name="connsiteX4" fmla="*/ 1169150 w 1169150"/>
                      <a:gd name="connsiteY4" fmla="*/ 886904 h 1291608"/>
                      <a:gd name="connsiteX5" fmla="*/ 1169150 w 1169150"/>
                      <a:gd name="connsiteY5" fmla="*/ 1291608 h 1291608"/>
                      <a:gd name="connsiteX6" fmla="*/ 607958 w 1169150"/>
                      <a:gd name="connsiteY6" fmla="*/ 1291608 h 1291608"/>
                      <a:gd name="connsiteX7" fmla="*/ 0 w 1169150"/>
                      <a:gd name="connsiteY7" fmla="*/ 1291608 h 1291608"/>
                      <a:gd name="connsiteX8" fmla="*/ 0 w 1169150"/>
                      <a:gd name="connsiteY8" fmla="*/ 835240 h 1291608"/>
                      <a:gd name="connsiteX9" fmla="*/ 0 w 1169150"/>
                      <a:gd name="connsiteY9" fmla="*/ 378872 h 1291608"/>
                      <a:gd name="connsiteX10" fmla="*/ 0 w 1169150"/>
                      <a:gd name="connsiteY10" fmla="*/ 0 h 1291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69150" h="1291608" extrusionOk="0">
                        <a:moveTo>
                          <a:pt x="0" y="0"/>
                        </a:moveTo>
                        <a:cubicBezTo>
                          <a:pt x="114610" y="-65232"/>
                          <a:pt x="340315" y="6826"/>
                          <a:pt x="572884" y="0"/>
                        </a:cubicBezTo>
                        <a:cubicBezTo>
                          <a:pt x="805453" y="-6826"/>
                          <a:pt x="1020406" y="55370"/>
                          <a:pt x="1169150" y="0"/>
                        </a:cubicBezTo>
                        <a:cubicBezTo>
                          <a:pt x="1203300" y="137222"/>
                          <a:pt x="1128603" y="350667"/>
                          <a:pt x="1169150" y="456368"/>
                        </a:cubicBezTo>
                        <a:cubicBezTo>
                          <a:pt x="1209697" y="562069"/>
                          <a:pt x="1143572" y="711322"/>
                          <a:pt x="1169150" y="886904"/>
                        </a:cubicBezTo>
                        <a:cubicBezTo>
                          <a:pt x="1194728" y="1062486"/>
                          <a:pt x="1163922" y="1114733"/>
                          <a:pt x="1169150" y="1291608"/>
                        </a:cubicBezTo>
                        <a:cubicBezTo>
                          <a:pt x="968517" y="1344991"/>
                          <a:pt x="819236" y="1269349"/>
                          <a:pt x="607958" y="1291608"/>
                        </a:cubicBezTo>
                        <a:cubicBezTo>
                          <a:pt x="396680" y="1313867"/>
                          <a:pt x="232982" y="1234723"/>
                          <a:pt x="0" y="1291608"/>
                        </a:cubicBezTo>
                        <a:cubicBezTo>
                          <a:pt x="-31599" y="1130370"/>
                          <a:pt x="52072" y="969035"/>
                          <a:pt x="0" y="835240"/>
                        </a:cubicBezTo>
                        <a:cubicBezTo>
                          <a:pt x="-52072" y="701445"/>
                          <a:pt x="1655" y="560206"/>
                          <a:pt x="0" y="378872"/>
                        </a:cubicBezTo>
                        <a:cubicBezTo>
                          <a:pt x="-1655" y="197538"/>
                          <a:pt x="10347" y="1563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13" name="Image 12">
            <a:extLst>
              <a:ext uri="{FF2B5EF4-FFF2-40B4-BE49-F238E27FC236}">
                <a16:creationId xmlns:a16="http://schemas.microsoft.com/office/drawing/2014/main" id="{42EF2626-6E38-A807-B115-71E5B3B8E09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453446" y="4061556"/>
            <a:ext cx="330573" cy="237600"/>
          </a:xfrm>
          <a:prstGeom prst="rect">
            <a:avLst/>
          </a:prstGeom>
        </p:spPr>
      </p:pic>
      <p:pic>
        <p:nvPicPr>
          <p:cNvPr id="16" name="Image 15">
            <a:extLst>
              <a:ext uri="{FF2B5EF4-FFF2-40B4-BE49-F238E27FC236}">
                <a16:creationId xmlns:a16="http://schemas.microsoft.com/office/drawing/2014/main" id="{8A8D7603-3FA9-7F91-6CDA-14A981311D2A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102533" y="5390923"/>
            <a:ext cx="327635" cy="235487"/>
          </a:xfrm>
          <a:prstGeom prst="rect">
            <a:avLst/>
          </a:prstGeom>
        </p:spPr>
      </p:pic>
      <p:pic>
        <p:nvPicPr>
          <p:cNvPr id="21" name="Image 20">
            <a:extLst>
              <a:ext uri="{FF2B5EF4-FFF2-40B4-BE49-F238E27FC236}">
                <a16:creationId xmlns:a16="http://schemas.microsoft.com/office/drawing/2014/main" id="{433B8641-42EE-CA90-94D2-67DD90A5E18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439296" y="5820995"/>
            <a:ext cx="330574" cy="237600"/>
          </a:xfrm>
          <a:prstGeom prst="rect">
            <a:avLst/>
          </a:prstGeom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DDD7EB3-E476-3960-0A61-2ADD37348A6D}"/>
              </a:ext>
            </a:extLst>
          </p:cNvPr>
          <p:cNvSpPr/>
          <p:nvPr/>
        </p:nvSpPr>
        <p:spPr>
          <a:xfrm>
            <a:off x="6822242" y="3973216"/>
            <a:ext cx="2906514" cy="2161112"/>
          </a:xfrm>
          <a:prstGeom prst="rect">
            <a:avLst/>
          </a:prstGeom>
          <a:noFill/>
          <a:ln w="28575">
            <a:solidFill>
              <a:srgbClr val="A9D18E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69150"/>
                      <a:gd name="connsiteY0" fmla="*/ 0 h 1291608"/>
                      <a:gd name="connsiteX1" fmla="*/ 572884 w 1169150"/>
                      <a:gd name="connsiteY1" fmla="*/ 0 h 1291608"/>
                      <a:gd name="connsiteX2" fmla="*/ 1169150 w 1169150"/>
                      <a:gd name="connsiteY2" fmla="*/ 0 h 1291608"/>
                      <a:gd name="connsiteX3" fmla="*/ 1169150 w 1169150"/>
                      <a:gd name="connsiteY3" fmla="*/ 456368 h 1291608"/>
                      <a:gd name="connsiteX4" fmla="*/ 1169150 w 1169150"/>
                      <a:gd name="connsiteY4" fmla="*/ 886904 h 1291608"/>
                      <a:gd name="connsiteX5" fmla="*/ 1169150 w 1169150"/>
                      <a:gd name="connsiteY5" fmla="*/ 1291608 h 1291608"/>
                      <a:gd name="connsiteX6" fmla="*/ 607958 w 1169150"/>
                      <a:gd name="connsiteY6" fmla="*/ 1291608 h 1291608"/>
                      <a:gd name="connsiteX7" fmla="*/ 0 w 1169150"/>
                      <a:gd name="connsiteY7" fmla="*/ 1291608 h 1291608"/>
                      <a:gd name="connsiteX8" fmla="*/ 0 w 1169150"/>
                      <a:gd name="connsiteY8" fmla="*/ 835240 h 1291608"/>
                      <a:gd name="connsiteX9" fmla="*/ 0 w 1169150"/>
                      <a:gd name="connsiteY9" fmla="*/ 378872 h 1291608"/>
                      <a:gd name="connsiteX10" fmla="*/ 0 w 1169150"/>
                      <a:gd name="connsiteY10" fmla="*/ 0 h 1291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69150" h="1291608" extrusionOk="0">
                        <a:moveTo>
                          <a:pt x="0" y="0"/>
                        </a:moveTo>
                        <a:cubicBezTo>
                          <a:pt x="114610" y="-65232"/>
                          <a:pt x="340315" y="6826"/>
                          <a:pt x="572884" y="0"/>
                        </a:cubicBezTo>
                        <a:cubicBezTo>
                          <a:pt x="805453" y="-6826"/>
                          <a:pt x="1020406" y="55370"/>
                          <a:pt x="1169150" y="0"/>
                        </a:cubicBezTo>
                        <a:cubicBezTo>
                          <a:pt x="1203300" y="137222"/>
                          <a:pt x="1128603" y="350667"/>
                          <a:pt x="1169150" y="456368"/>
                        </a:cubicBezTo>
                        <a:cubicBezTo>
                          <a:pt x="1209697" y="562069"/>
                          <a:pt x="1143572" y="711322"/>
                          <a:pt x="1169150" y="886904"/>
                        </a:cubicBezTo>
                        <a:cubicBezTo>
                          <a:pt x="1194728" y="1062486"/>
                          <a:pt x="1163922" y="1114733"/>
                          <a:pt x="1169150" y="1291608"/>
                        </a:cubicBezTo>
                        <a:cubicBezTo>
                          <a:pt x="968517" y="1344991"/>
                          <a:pt x="819236" y="1269349"/>
                          <a:pt x="607958" y="1291608"/>
                        </a:cubicBezTo>
                        <a:cubicBezTo>
                          <a:pt x="396680" y="1313867"/>
                          <a:pt x="232982" y="1234723"/>
                          <a:pt x="0" y="1291608"/>
                        </a:cubicBezTo>
                        <a:cubicBezTo>
                          <a:pt x="-31599" y="1130370"/>
                          <a:pt x="52072" y="969035"/>
                          <a:pt x="0" y="835240"/>
                        </a:cubicBezTo>
                        <a:cubicBezTo>
                          <a:pt x="-52072" y="701445"/>
                          <a:pt x="1655" y="560206"/>
                          <a:pt x="0" y="378872"/>
                        </a:cubicBezTo>
                        <a:cubicBezTo>
                          <a:pt x="-1655" y="197538"/>
                          <a:pt x="10347" y="1563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B06A5910-28CA-6585-F7EB-F3F1648412BF}"/>
              </a:ext>
            </a:extLst>
          </p:cNvPr>
          <p:cNvSpPr/>
          <p:nvPr/>
        </p:nvSpPr>
        <p:spPr>
          <a:xfrm>
            <a:off x="6822242" y="1168401"/>
            <a:ext cx="2906514" cy="2161112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69150"/>
                      <a:gd name="connsiteY0" fmla="*/ 0 h 1291608"/>
                      <a:gd name="connsiteX1" fmla="*/ 572884 w 1169150"/>
                      <a:gd name="connsiteY1" fmla="*/ 0 h 1291608"/>
                      <a:gd name="connsiteX2" fmla="*/ 1169150 w 1169150"/>
                      <a:gd name="connsiteY2" fmla="*/ 0 h 1291608"/>
                      <a:gd name="connsiteX3" fmla="*/ 1169150 w 1169150"/>
                      <a:gd name="connsiteY3" fmla="*/ 456368 h 1291608"/>
                      <a:gd name="connsiteX4" fmla="*/ 1169150 w 1169150"/>
                      <a:gd name="connsiteY4" fmla="*/ 886904 h 1291608"/>
                      <a:gd name="connsiteX5" fmla="*/ 1169150 w 1169150"/>
                      <a:gd name="connsiteY5" fmla="*/ 1291608 h 1291608"/>
                      <a:gd name="connsiteX6" fmla="*/ 607958 w 1169150"/>
                      <a:gd name="connsiteY6" fmla="*/ 1291608 h 1291608"/>
                      <a:gd name="connsiteX7" fmla="*/ 0 w 1169150"/>
                      <a:gd name="connsiteY7" fmla="*/ 1291608 h 1291608"/>
                      <a:gd name="connsiteX8" fmla="*/ 0 w 1169150"/>
                      <a:gd name="connsiteY8" fmla="*/ 835240 h 1291608"/>
                      <a:gd name="connsiteX9" fmla="*/ 0 w 1169150"/>
                      <a:gd name="connsiteY9" fmla="*/ 378872 h 1291608"/>
                      <a:gd name="connsiteX10" fmla="*/ 0 w 1169150"/>
                      <a:gd name="connsiteY10" fmla="*/ 0 h 1291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69150" h="1291608" extrusionOk="0">
                        <a:moveTo>
                          <a:pt x="0" y="0"/>
                        </a:moveTo>
                        <a:cubicBezTo>
                          <a:pt x="114610" y="-65232"/>
                          <a:pt x="340315" y="6826"/>
                          <a:pt x="572884" y="0"/>
                        </a:cubicBezTo>
                        <a:cubicBezTo>
                          <a:pt x="805453" y="-6826"/>
                          <a:pt x="1020406" y="55370"/>
                          <a:pt x="1169150" y="0"/>
                        </a:cubicBezTo>
                        <a:cubicBezTo>
                          <a:pt x="1203300" y="137222"/>
                          <a:pt x="1128603" y="350667"/>
                          <a:pt x="1169150" y="456368"/>
                        </a:cubicBezTo>
                        <a:cubicBezTo>
                          <a:pt x="1209697" y="562069"/>
                          <a:pt x="1143572" y="711322"/>
                          <a:pt x="1169150" y="886904"/>
                        </a:cubicBezTo>
                        <a:cubicBezTo>
                          <a:pt x="1194728" y="1062486"/>
                          <a:pt x="1163922" y="1114733"/>
                          <a:pt x="1169150" y="1291608"/>
                        </a:cubicBezTo>
                        <a:cubicBezTo>
                          <a:pt x="968517" y="1344991"/>
                          <a:pt x="819236" y="1269349"/>
                          <a:pt x="607958" y="1291608"/>
                        </a:cubicBezTo>
                        <a:cubicBezTo>
                          <a:pt x="396680" y="1313867"/>
                          <a:pt x="232982" y="1234723"/>
                          <a:pt x="0" y="1291608"/>
                        </a:cubicBezTo>
                        <a:cubicBezTo>
                          <a:pt x="-31599" y="1130370"/>
                          <a:pt x="52072" y="969035"/>
                          <a:pt x="0" y="835240"/>
                        </a:cubicBezTo>
                        <a:cubicBezTo>
                          <a:pt x="-52072" y="701445"/>
                          <a:pt x="1655" y="560206"/>
                          <a:pt x="0" y="378872"/>
                        </a:cubicBezTo>
                        <a:cubicBezTo>
                          <a:pt x="-1655" y="197538"/>
                          <a:pt x="10347" y="1563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>
            <a:softEdge rad="0"/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26" name="ZoneTexte 25">
            <a:extLst>
              <a:ext uri="{FF2B5EF4-FFF2-40B4-BE49-F238E27FC236}">
                <a16:creationId xmlns:a16="http://schemas.microsoft.com/office/drawing/2014/main" id="{696F486E-744B-F63F-DCBC-5622F95584F9}"/>
              </a:ext>
            </a:extLst>
          </p:cNvPr>
          <p:cNvSpPr txBox="1"/>
          <p:nvPr/>
        </p:nvSpPr>
        <p:spPr>
          <a:xfrm>
            <a:off x="67308" y="4261379"/>
            <a:ext cx="3955391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fr-FR" sz="12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•</a:t>
            </a:r>
            <a:r>
              <a:rPr lang="fr-FR" sz="12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Impedance</a:t>
            </a:r>
            <a:r>
              <a:rPr lang="fr-FR" sz="12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fr-FR" sz="12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increases</a:t>
            </a:r>
            <a:r>
              <a:rPr lang="fr-FR" sz="12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fr-FR" sz="12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during</a:t>
            </a:r>
            <a:r>
              <a:rPr lang="fr-FR" sz="12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fr-FR" sz="12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sample</a:t>
            </a:r>
            <a:r>
              <a:rPr lang="fr-FR" sz="12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endParaRPr lang="fr-FR" sz="1200" i="1" dirty="0">
              <a:solidFill>
                <a:srgbClr val="000000"/>
              </a:solidFill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just"/>
            <a:r>
              <a:rPr lang="fr-FR" sz="12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processing</a:t>
            </a:r>
            <a:r>
              <a:rPr lang="fr-FR" sz="12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(200 kHz - 5 MHz)</a:t>
            </a:r>
            <a:endParaRPr lang="fr-FR" sz="1200" dirty="0">
              <a:solidFill>
                <a:srgbClr val="000000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just"/>
            <a:br>
              <a:rPr lang="fr-FR" sz="1200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</a:br>
            <a:r>
              <a:rPr lang="fr-FR" sz="12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•Good fit </a:t>
            </a:r>
            <a:r>
              <a:rPr lang="fr-FR" sz="12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with</a:t>
            </a:r>
            <a:r>
              <a:rPr lang="fr-FR" sz="12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a simple </a:t>
            </a:r>
            <a:r>
              <a:rPr lang="fr-FR" sz="12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electrical</a:t>
            </a:r>
            <a:r>
              <a:rPr lang="fr-FR" sz="12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model</a:t>
            </a:r>
            <a:endParaRPr lang="fr-FR" sz="1200" dirty="0">
              <a:solidFill>
                <a:srgbClr val="000000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just"/>
            <a:endParaRPr lang="fr-FR" sz="1200" dirty="0">
              <a:solidFill>
                <a:srgbClr val="000000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just"/>
            <a:r>
              <a:rPr lang="fr-FR" sz="12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•</a:t>
            </a:r>
            <a:r>
              <a:rPr lang="fr-FR" sz="12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Stability</a:t>
            </a:r>
            <a:r>
              <a:rPr lang="fr-FR" sz="12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of the Interface </a:t>
            </a:r>
            <a:r>
              <a:rPr lang="fr-FR" sz="12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Impedance</a:t>
            </a:r>
            <a:endParaRPr lang="fr-FR" sz="1200" i="1" dirty="0">
              <a:solidFill>
                <a:srgbClr val="000000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just"/>
            <a:endParaRPr lang="fr-FR" sz="1200" dirty="0">
              <a:solidFill>
                <a:srgbClr val="000000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just"/>
            <a:r>
              <a:rPr lang="fr-FR" sz="12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•Evolution of the Medium </a:t>
            </a:r>
            <a:r>
              <a:rPr lang="fr-FR" sz="12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Impedance</a:t>
            </a:r>
            <a:r>
              <a:rPr lang="fr-FR" sz="12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in Blood</a:t>
            </a:r>
            <a:endParaRPr lang="fr-FR" sz="1200" dirty="0">
              <a:solidFill>
                <a:srgbClr val="000000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11B334E1-EF34-5AE7-B7A2-B6DCBC2E559F}"/>
              </a:ext>
            </a:extLst>
          </p:cNvPr>
          <p:cNvSpPr txBox="1"/>
          <p:nvPr/>
        </p:nvSpPr>
        <p:spPr>
          <a:xfrm>
            <a:off x="4119514" y="1206882"/>
            <a:ext cx="97595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1200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R</a:t>
            </a:r>
            <a:r>
              <a:rPr lang="fr-FR" sz="1200" baseline="30000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2</a:t>
            </a:r>
            <a:r>
              <a:rPr lang="fr-FR" sz="1200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&gt; 0.99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510382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11" grpId="0" animBg="1"/>
      <p:bldP spid="12" grpId="0" animBg="1"/>
      <p:bldP spid="22" grpId="0" animBg="1"/>
      <p:bldP spid="23" grpId="0" animBg="1"/>
      <p:bldP spid="31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 : coins arrondis 14">
            <a:extLst>
              <a:ext uri="{FF2B5EF4-FFF2-40B4-BE49-F238E27FC236}">
                <a16:creationId xmlns:a16="http://schemas.microsoft.com/office/drawing/2014/main" id="{A8C30AD4-D913-3392-225B-E904C2554E5B}"/>
              </a:ext>
            </a:extLst>
          </p:cNvPr>
          <p:cNvSpPr/>
          <p:nvPr/>
        </p:nvSpPr>
        <p:spPr>
          <a:xfrm>
            <a:off x="615238" y="5871937"/>
            <a:ext cx="4785996" cy="356066"/>
          </a:xfrm>
          <a:prstGeom prst="roundRect">
            <a:avLst/>
          </a:prstGeom>
          <a:solidFill>
            <a:srgbClr val="F2F2F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A9521F41-51A5-0CED-8CCA-F1E2F47D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Detection</a:t>
            </a:r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 of </a:t>
            </a:r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Captured</a:t>
            </a:r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Cells</a:t>
            </a:r>
            <a:endParaRPr lang="fr-FR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21" name="Rectangle : coins arrondis 20">
            <a:extLst>
              <a:ext uri="{FF2B5EF4-FFF2-40B4-BE49-F238E27FC236}">
                <a16:creationId xmlns:a16="http://schemas.microsoft.com/office/drawing/2014/main" id="{3B0D6AFB-8054-8C97-6222-05B8C4177A83}"/>
              </a:ext>
            </a:extLst>
          </p:cNvPr>
          <p:cNvSpPr/>
          <p:nvPr/>
        </p:nvSpPr>
        <p:spPr>
          <a:xfrm>
            <a:off x="1327053" y="1198643"/>
            <a:ext cx="3034083" cy="392776"/>
          </a:xfrm>
          <a:prstGeom prst="roundRect">
            <a:avLst>
              <a:gd name="adj" fmla="val 560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 err="1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Impedance</a:t>
            </a:r>
            <a:r>
              <a:rPr lang="fr-FR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Shift for </a:t>
            </a:r>
            <a:r>
              <a:rPr lang="fr-FR" sz="1200" b="1" dirty="0" err="1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various</a:t>
            </a:r>
            <a:r>
              <a:rPr lang="fr-FR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Media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80A7EBC8-48A5-1C4B-6EAC-AE9741D515BA}"/>
              </a:ext>
            </a:extLst>
          </p:cNvPr>
          <p:cNvSpPr txBox="1"/>
          <p:nvPr/>
        </p:nvSpPr>
        <p:spPr>
          <a:xfrm rot="17679517">
            <a:off x="2401548" y="4355393"/>
            <a:ext cx="7683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Proteins</a:t>
            </a:r>
            <a:endParaRPr lang="fr-FR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777772A8-4146-0495-0834-8A517B578537}"/>
              </a:ext>
            </a:extLst>
          </p:cNvPr>
          <p:cNvSpPr txBox="1"/>
          <p:nvPr/>
        </p:nvSpPr>
        <p:spPr>
          <a:xfrm rot="17667972">
            <a:off x="860902" y="4820310"/>
            <a:ext cx="178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No </a:t>
            </a:r>
            <a:r>
              <a:rPr lang="fr-FR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Proteins</a:t>
            </a:r>
            <a:r>
              <a:rPr lang="fr-FR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/ No </a:t>
            </a:r>
            <a:r>
              <a:rPr lang="fr-FR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Cells</a:t>
            </a:r>
            <a:endParaRPr lang="fr-FR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sp>
        <p:nvSpPr>
          <p:cNvPr id="22" name="ZoneTexte 21">
            <a:extLst>
              <a:ext uri="{FF2B5EF4-FFF2-40B4-BE49-F238E27FC236}">
                <a16:creationId xmlns:a16="http://schemas.microsoft.com/office/drawing/2014/main" id="{EC6FA8A4-5182-7857-4F7D-8583828F983E}"/>
              </a:ext>
            </a:extLst>
          </p:cNvPr>
          <p:cNvSpPr txBox="1"/>
          <p:nvPr/>
        </p:nvSpPr>
        <p:spPr>
          <a:xfrm rot="17621956">
            <a:off x="3058913" y="4542153"/>
            <a:ext cx="1294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Proteins</a:t>
            </a:r>
            <a:r>
              <a:rPr lang="fr-FR" dirty="0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 + </a:t>
            </a:r>
            <a:r>
              <a:rPr lang="fr-FR" dirty="0" err="1">
                <a:latin typeface="Futura Condensed Medium" panose="020B0602020204020303" pitchFamily="34" charset="-79"/>
                <a:cs typeface="Futura Condensed Medium" panose="020B0602020204020303" pitchFamily="34" charset="-79"/>
              </a:rPr>
              <a:t>Cells</a:t>
            </a:r>
            <a:endParaRPr lang="fr-FR" dirty="0">
              <a:latin typeface="Futura Condensed Medium" panose="020B0602020204020303" pitchFamily="34" charset="-79"/>
              <a:cs typeface="Futura Condensed Medium" panose="020B0602020204020303" pitchFamily="34" charset="-79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8964C225-880E-DF87-227C-C4B6F2D356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12171" y="1138968"/>
            <a:ext cx="3391653" cy="2542843"/>
          </a:xfrm>
          <a:prstGeom prst="rect">
            <a:avLst/>
          </a:prstGeom>
        </p:spPr>
      </p:pic>
      <p:pic>
        <p:nvPicPr>
          <p:cNvPr id="7" name="Image 6">
            <a:extLst>
              <a:ext uri="{FF2B5EF4-FFF2-40B4-BE49-F238E27FC236}">
                <a16:creationId xmlns:a16="http://schemas.microsoft.com/office/drawing/2014/main" id="{DF6BD136-DAFA-A838-50AF-F95FC48A627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12172" y="3729972"/>
            <a:ext cx="3391653" cy="2550008"/>
          </a:xfrm>
          <a:prstGeom prst="rect">
            <a:avLst/>
          </a:prstGeom>
        </p:spPr>
      </p:pic>
      <p:sp>
        <p:nvSpPr>
          <p:cNvPr id="8" name="Rectangle : coins arrondis 7">
            <a:extLst>
              <a:ext uri="{FF2B5EF4-FFF2-40B4-BE49-F238E27FC236}">
                <a16:creationId xmlns:a16="http://schemas.microsoft.com/office/drawing/2014/main" id="{7CA2615A-BA4A-7480-90F9-983796291779}"/>
              </a:ext>
            </a:extLst>
          </p:cNvPr>
          <p:cNvSpPr/>
          <p:nvPr/>
        </p:nvSpPr>
        <p:spPr>
          <a:xfrm>
            <a:off x="6224335" y="722112"/>
            <a:ext cx="3034083" cy="392776"/>
          </a:xfrm>
          <a:prstGeom prst="roundRect">
            <a:avLst>
              <a:gd name="adj" fmla="val 5607"/>
            </a:avLst>
          </a:prstGeom>
          <a:solidFill>
            <a:schemeClr val="bg1">
              <a:lumMod val="9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Capture and </a:t>
            </a:r>
            <a:r>
              <a:rPr lang="fr-FR" sz="1200" b="1" dirty="0" err="1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Detection</a:t>
            </a:r>
            <a:r>
              <a:rPr lang="fr-FR" sz="12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</a:t>
            </a:r>
            <a:r>
              <a:rPr lang="fr-FR" sz="1200" b="1" dirty="0" err="1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Kinetics</a:t>
            </a:r>
            <a:endParaRPr lang="fr-FR" sz="1200" b="1" dirty="0">
              <a:solidFill>
                <a:schemeClr val="tx1"/>
              </a:solidFill>
              <a:latin typeface="Futura Condensed ExtraBold" panose="020B0602020204020303" pitchFamily="34" charset="-79"/>
              <a:cs typeface="Futura Condensed ExtraBold" panose="020B0602020204020303" pitchFamily="34" charset="-79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A8A9EEAC-5283-807A-7934-91F16685C3EA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15484"/>
          <a:stretch/>
        </p:blipFill>
        <p:spPr>
          <a:xfrm>
            <a:off x="814869" y="1672454"/>
            <a:ext cx="3893024" cy="2466806"/>
          </a:xfrm>
          <a:prstGeom prst="rect">
            <a:avLst/>
          </a:prstGeom>
        </p:spPr>
      </p:pic>
      <p:sp>
        <p:nvSpPr>
          <p:cNvPr id="14" name="ZoneTexte 13">
            <a:extLst>
              <a:ext uri="{FF2B5EF4-FFF2-40B4-BE49-F238E27FC236}">
                <a16:creationId xmlns:a16="http://schemas.microsoft.com/office/drawing/2014/main" id="{1D0C3594-EA0C-0EFC-BAD3-05DFF000AC3D}"/>
              </a:ext>
            </a:extLst>
          </p:cNvPr>
          <p:cNvSpPr txBox="1"/>
          <p:nvPr/>
        </p:nvSpPr>
        <p:spPr>
          <a:xfrm>
            <a:off x="676653" y="5896081"/>
            <a:ext cx="586512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4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•</a:t>
            </a:r>
            <a:r>
              <a:rPr lang="fr-FR" sz="14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Detection</a:t>
            </a:r>
            <a:r>
              <a:rPr lang="fr-FR" sz="14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of </a:t>
            </a:r>
            <a:r>
              <a:rPr lang="fr-FR" sz="14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captured</a:t>
            </a:r>
            <a:r>
              <a:rPr lang="fr-FR" sz="14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fr-FR" sz="14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cells</a:t>
            </a:r>
            <a:r>
              <a:rPr lang="fr-FR" sz="14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on the </a:t>
            </a:r>
            <a:r>
              <a:rPr lang="fr-FR" sz="1400" i="1" dirty="0" err="1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filtering</a:t>
            </a:r>
            <a:r>
              <a:rPr lang="fr-FR" sz="1400" i="1" dirty="0">
                <a:solidFill>
                  <a:srgbClr val="000000"/>
                </a:solidFill>
                <a:effectLst/>
                <a:latin typeface="Futura" panose="020B0602020204020303" pitchFamily="34" charset="-79"/>
                <a:cs typeface="Futura" panose="020B0602020204020303" pitchFamily="34" charset="-79"/>
              </a:rPr>
              <a:t> membrane</a:t>
            </a:r>
            <a:endParaRPr lang="fr-FR" sz="1400" dirty="0">
              <a:solidFill>
                <a:srgbClr val="000000"/>
              </a:solidFill>
              <a:effectLst/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80200454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EEE7BE1-4F10-6427-3D22-82AEF1DE34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Conclusion and Prospects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0D2C2D52-831B-D3DD-AE3A-C76105B5F378}"/>
              </a:ext>
            </a:extLst>
          </p:cNvPr>
          <p:cNvSpPr txBox="1"/>
          <p:nvPr/>
        </p:nvSpPr>
        <p:spPr>
          <a:xfrm>
            <a:off x="158971" y="2050452"/>
            <a:ext cx="931451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We can selectively </a:t>
            </a:r>
            <a:r>
              <a:rPr lang="en-US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capture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and </a:t>
            </a:r>
            <a:r>
              <a:rPr lang="en-US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detect </a:t>
            </a:r>
            <a:r>
              <a:rPr lang="en-US" i="1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in-situ</a:t>
            </a:r>
            <a:r>
              <a:rPr lang="en-US" i="1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cells in a </a:t>
            </a:r>
            <a:r>
              <a:rPr lang="en-US" u="sng" dirty="0">
                <a:latin typeface="Futura Medium" panose="020B0602020204020303" pitchFamily="34" charset="-79"/>
                <a:cs typeface="Futura Medium" panose="020B0602020204020303" pitchFamily="34" charset="-79"/>
              </a:rPr>
              <a:t>whole blood </a:t>
            </a:r>
            <a:r>
              <a:rPr lang="en-US" dirty="0">
                <a:latin typeface="Futura Medium" panose="020B0602020204020303" pitchFamily="34" charset="-79"/>
                <a:cs typeface="Futura Medium" panose="020B0602020204020303" pitchFamily="34" charset="-79"/>
              </a:rPr>
              <a:t>sample without any pre-treatment !</a:t>
            </a:r>
            <a:endParaRPr lang="fr-F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Wingdings" pitchFamily="2" charset="2"/>
              <a:buChar char="ü"/>
            </a:pPr>
            <a:endParaRPr lang="fr-F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  <a:p>
            <a:pPr marL="285750" indent="-285750">
              <a:buFont typeface="Wingdings" pitchFamily="2" charset="2"/>
              <a:buChar char="ü"/>
            </a:pP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Patent </a:t>
            </a:r>
            <a:r>
              <a:rPr lang="fr-FR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filed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 for </a:t>
            </a:r>
            <a:r>
              <a:rPr lang="fr-FR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integration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into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SmartCatch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products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intended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 for </a:t>
            </a:r>
            <a:r>
              <a:rPr lang="fr-FR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biology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 and </a:t>
            </a:r>
            <a:r>
              <a:rPr lang="fr-FR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pharmacology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research</a:t>
            </a:r>
            <a:r>
              <a:rPr lang="fr-FR" dirty="0">
                <a:latin typeface="Futura Medium" panose="020B0602020204020303" pitchFamily="34" charset="-79"/>
                <a:cs typeface="Futura Medium" panose="020B0602020204020303" pitchFamily="34" charset="-79"/>
              </a:rPr>
              <a:t> </a:t>
            </a:r>
            <a:r>
              <a:rPr lang="fr-FR" dirty="0" err="1">
                <a:latin typeface="Futura Medium" panose="020B0602020204020303" pitchFamily="34" charset="-79"/>
                <a:cs typeface="Futura Medium" panose="020B0602020204020303" pitchFamily="34" charset="-79"/>
              </a:rPr>
              <a:t>fields</a:t>
            </a:r>
            <a:endParaRPr lang="fr-FR" dirty="0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B13BA8C-5F60-1CBD-E05F-194FC65DDB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7660" y="5096376"/>
            <a:ext cx="2056419" cy="1093562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4D27554A-F5A4-EE01-790A-72F3C1BD749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30001" t="34103" r="30288" b="36666"/>
          <a:stretch/>
        </p:blipFill>
        <p:spPr>
          <a:xfrm>
            <a:off x="7786986" y="5288604"/>
            <a:ext cx="2119014" cy="877363"/>
          </a:xfrm>
          <a:prstGeom prst="rect">
            <a:avLst/>
          </a:prstGeom>
        </p:spPr>
      </p:pic>
      <p:pic>
        <p:nvPicPr>
          <p:cNvPr id="11" name="Picture 2">
            <a:extLst>
              <a:ext uri="{FF2B5EF4-FFF2-40B4-BE49-F238E27FC236}">
                <a16:creationId xmlns:a16="http://schemas.microsoft.com/office/drawing/2014/main" id="{80C0B834-92E8-75F5-66F5-271942087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843" y="5483038"/>
            <a:ext cx="2849159" cy="493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6F53ED30-1C52-4822-9F1F-562F55BD06F7}"/>
              </a:ext>
            </a:extLst>
          </p:cNvPr>
          <p:cNvPicPr>
            <a:picLocks noChangeAspect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0" y="5316328"/>
            <a:ext cx="1641514" cy="87361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id="{9A5A19CF-E95A-79C5-1BFC-001D4654FFE7}"/>
              </a:ext>
            </a:extLst>
          </p:cNvPr>
          <p:cNvSpPr txBox="1"/>
          <p:nvPr/>
        </p:nvSpPr>
        <p:spPr>
          <a:xfrm>
            <a:off x="550858" y="4311764"/>
            <a:ext cx="88042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Detection</a:t>
            </a:r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 of single cell capture </a:t>
            </a:r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events</a:t>
            </a:r>
            <a:endParaRPr lang="fr-FR" b="1" dirty="0">
              <a:latin typeface="Futura" panose="020B0602020204020303" pitchFamily="34" charset="-79"/>
              <a:cs typeface="Futura" panose="020B0602020204020303" pitchFamily="34" charset="-79"/>
            </a:endParaRPr>
          </a:p>
          <a:p>
            <a:pPr algn="ctr"/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Discrimination of CTCs </a:t>
            </a:r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based</a:t>
            </a:r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 on </a:t>
            </a:r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their</a:t>
            </a:r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electrical</a:t>
            </a:r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 signature</a:t>
            </a:r>
          </a:p>
        </p:txBody>
      </p:sp>
      <p:grpSp>
        <p:nvGrpSpPr>
          <p:cNvPr id="30" name="Groupe 29">
            <a:extLst>
              <a:ext uri="{FF2B5EF4-FFF2-40B4-BE49-F238E27FC236}">
                <a16:creationId xmlns:a16="http://schemas.microsoft.com/office/drawing/2014/main" id="{AA3B6A10-EE68-162A-5F44-0D91E25655B1}"/>
              </a:ext>
            </a:extLst>
          </p:cNvPr>
          <p:cNvGrpSpPr/>
          <p:nvPr/>
        </p:nvGrpSpPr>
        <p:grpSpPr>
          <a:xfrm>
            <a:off x="158971" y="730100"/>
            <a:ext cx="9424282" cy="3545559"/>
            <a:chOff x="158971" y="730100"/>
            <a:chExt cx="9424282" cy="3545559"/>
          </a:xfrm>
        </p:grpSpPr>
        <p:pic>
          <p:nvPicPr>
            <p:cNvPr id="20" name="Image 19">
              <a:extLst>
                <a:ext uri="{FF2B5EF4-FFF2-40B4-BE49-F238E27FC236}">
                  <a16:creationId xmlns:a16="http://schemas.microsoft.com/office/drawing/2014/main" id="{9E2C4FE0-1E7D-1018-FB93-1F7BD24B647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158971" y="731129"/>
              <a:ext cx="4712141" cy="3544530"/>
            </a:xfrm>
            <a:prstGeom prst="rect">
              <a:avLst/>
            </a:prstGeom>
          </p:spPr>
        </p:pic>
        <p:pic>
          <p:nvPicPr>
            <p:cNvPr id="19" name="Image 18">
              <a:extLst>
                <a:ext uri="{FF2B5EF4-FFF2-40B4-BE49-F238E27FC236}">
                  <a16:creationId xmlns:a16="http://schemas.microsoft.com/office/drawing/2014/main" id="{AE1364CF-3CAB-5F3C-B3E2-A1945C309F35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4871112" y="730100"/>
              <a:ext cx="4712141" cy="3544531"/>
            </a:xfrm>
            <a:prstGeom prst="rect">
              <a:avLst/>
            </a:prstGeom>
          </p:spPr>
        </p:pic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932E3ED5-B311-5346-278D-787FA261687F}"/>
                </a:ext>
              </a:extLst>
            </p:cNvPr>
            <p:cNvSpPr/>
            <p:nvPr/>
          </p:nvSpPr>
          <p:spPr>
            <a:xfrm>
              <a:off x="1330657" y="2260367"/>
              <a:ext cx="293427" cy="483995"/>
            </a:xfrm>
            <a:prstGeom prst="rect">
              <a:avLst/>
            </a:prstGeom>
            <a:noFill/>
            <a:ln w="19050">
              <a:solidFill>
                <a:srgbClr val="C00000"/>
              </a:solidFill>
              <a:prstDash val="sys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3" name="Connecteur droit 22">
              <a:extLst>
                <a:ext uri="{FF2B5EF4-FFF2-40B4-BE49-F238E27FC236}">
                  <a16:creationId xmlns:a16="http://schemas.microsoft.com/office/drawing/2014/main" id="{1FB5128E-B00C-BB03-1C76-E1BD5A8C7EE8}"/>
                </a:ext>
              </a:extLst>
            </p:cNvPr>
            <p:cNvCxnSpPr>
              <a:stCxn id="21" idx="0"/>
            </p:cNvCxnSpPr>
            <p:nvPr/>
          </p:nvCxnSpPr>
          <p:spPr>
            <a:xfrm flipV="1">
              <a:off x="1477371" y="829044"/>
              <a:ext cx="4049972" cy="1431323"/>
            </a:xfrm>
            <a:prstGeom prst="line">
              <a:avLst/>
            </a:prstGeom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Connecteur droit 23">
              <a:extLst>
                <a:ext uri="{FF2B5EF4-FFF2-40B4-BE49-F238E27FC236}">
                  <a16:creationId xmlns:a16="http://schemas.microsoft.com/office/drawing/2014/main" id="{805AC5FD-D5DE-9F8B-BD3E-7F2BCCC05F3D}"/>
                </a:ext>
              </a:extLst>
            </p:cNvPr>
            <p:cNvCxnSpPr>
              <a:cxnSpLocks/>
            </p:cNvCxnSpPr>
            <p:nvPr/>
          </p:nvCxnSpPr>
          <p:spPr>
            <a:xfrm>
              <a:off x="1477370" y="2770546"/>
              <a:ext cx="4049973" cy="933775"/>
            </a:xfrm>
            <a:prstGeom prst="line">
              <a:avLst/>
            </a:prstGeom>
            <a:ln>
              <a:solidFill>
                <a:srgbClr val="C00000"/>
              </a:solidFill>
              <a:prstDash val="sys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</p:spTree>
    <p:custDataLst>
      <p:tags r:id="rId1"/>
    </p:custDataLst>
    <p:extLst>
      <p:ext uri="{BB962C8B-B14F-4D97-AF65-F5344CB8AC3E}">
        <p14:creationId xmlns:p14="http://schemas.microsoft.com/office/powerpoint/2010/main" val="5582532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Image 20">
            <a:extLst>
              <a:ext uri="{FF2B5EF4-FFF2-40B4-BE49-F238E27FC236}">
                <a16:creationId xmlns:a16="http://schemas.microsoft.com/office/drawing/2014/main" id="{0F793729-2060-6231-B835-F708295B16C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0803" y="2210158"/>
            <a:ext cx="2581216" cy="1612825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A9521F41-51A5-0CED-8CCA-F1E2F47D4A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Impedance</a:t>
            </a:r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 Model for </a:t>
            </a:r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Electrical</a:t>
            </a:r>
            <a:r>
              <a:rPr lang="fr-FR" b="1" dirty="0">
                <a:latin typeface="Futura" panose="020B0602020204020303" pitchFamily="34" charset="-79"/>
                <a:cs typeface="Futura" panose="020B0602020204020303" pitchFamily="34" charset="-79"/>
              </a:rPr>
              <a:t> </a:t>
            </a:r>
            <a:r>
              <a:rPr lang="fr-FR" b="1" dirty="0" err="1">
                <a:latin typeface="Futura" panose="020B0602020204020303" pitchFamily="34" charset="-79"/>
                <a:cs typeface="Futura" panose="020B0602020204020303" pitchFamily="34" charset="-79"/>
              </a:rPr>
              <a:t>Measurements</a:t>
            </a:r>
            <a:endParaRPr lang="fr-FR" b="1" dirty="0">
              <a:latin typeface="Futura" panose="020B0602020204020303" pitchFamily="34" charset="-79"/>
              <a:cs typeface="Futura" panose="020B0602020204020303" pitchFamily="34" charset="-79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E2539258-2E7C-0A0A-C089-A49E8A515401}"/>
              </a:ext>
            </a:extLst>
          </p:cNvPr>
          <p:cNvSpPr/>
          <p:nvPr/>
        </p:nvSpPr>
        <p:spPr>
          <a:xfrm>
            <a:off x="3543334" y="2514874"/>
            <a:ext cx="726253" cy="1193905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69150"/>
                      <a:gd name="connsiteY0" fmla="*/ 0 h 1291608"/>
                      <a:gd name="connsiteX1" fmla="*/ 572884 w 1169150"/>
                      <a:gd name="connsiteY1" fmla="*/ 0 h 1291608"/>
                      <a:gd name="connsiteX2" fmla="*/ 1169150 w 1169150"/>
                      <a:gd name="connsiteY2" fmla="*/ 0 h 1291608"/>
                      <a:gd name="connsiteX3" fmla="*/ 1169150 w 1169150"/>
                      <a:gd name="connsiteY3" fmla="*/ 456368 h 1291608"/>
                      <a:gd name="connsiteX4" fmla="*/ 1169150 w 1169150"/>
                      <a:gd name="connsiteY4" fmla="*/ 886904 h 1291608"/>
                      <a:gd name="connsiteX5" fmla="*/ 1169150 w 1169150"/>
                      <a:gd name="connsiteY5" fmla="*/ 1291608 h 1291608"/>
                      <a:gd name="connsiteX6" fmla="*/ 607958 w 1169150"/>
                      <a:gd name="connsiteY6" fmla="*/ 1291608 h 1291608"/>
                      <a:gd name="connsiteX7" fmla="*/ 0 w 1169150"/>
                      <a:gd name="connsiteY7" fmla="*/ 1291608 h 1291608"/>
                      <a:gd name="connsiteX8" fmla="*/ 0 w 1169150"/>
                      <a:gd name="connsiteY8" fmla="*/ 835240 h 1291608"/>
                      <a:gd name="connsiteX9" fmla="*/ 0 w 1169150"/>
                      <a:gd name="connsiteY9" fmla="*/ 378872 h 1291608"/>
                      <a:gd name="connsiteX10" fmla="*/ 0 w 1169150"/>
                      <a:gd name="connsiteY10" fmla="*/ 0 h 1291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69150" h="1291608" extrusionOk="0">
                        <a:moveTo>
                          <a:pt x="0" y="0"/>
                        </a:moveTo>
                        <a:cubicBezTo>
                          <a:pt x="114610" y="-65232"/>
                          <a:pt x="340315" y="6826"/>
                          <a:pt x="572884" y="0"/>
                        </a:cubicBezTo>
                        <a:cubicBezTo>
                          <a:pt x="805453" y="-6826"/>
                          <a:pt x="1020406" y="55370"/>
                          <a:pt x="1169150" y="0"/>
                        </a:cubicBezTo>
                        <a:cubicBezTo>
                          <a:pt x="1203300" y="137222"/>
                          <a:pt x="1128603" y="350667"/>
                          <a:pt x="1169150" y="456368"/>
                        </a:cubicBezTo>
                        <a:cubicBezTo>
                          <a:pt x="1209697" y="562069"/>
                          <a:pt x="1143572" y="711322"/>
                          <a:pt x="1169150" y="886904"/>
                        </a:cubicBezTo>
                        <a:cubicBezTo>
                          <a:pt x="1194728" y="1062486"/>
                          <a:pt x="1163922" y="1114733"/>
                          <a:pt x="1169150" y="1291608"/>
                        </a:cubicBezTo>
                        <a:cubicBezTo>
                          <a:pt x="968517" y="1344991"/>
                          <a:pt x="819236" y="1269349"/>
                          <a:pt x="607958" y="1291608"/>
                        </a:cubicBezTo>
                        <a:cubicBezTo>
                          <a:pt x="396680" y="1313867"/>
                          <a:pt x="232982" y="1234723"/>
                          <a:pt x="0" y="1291608"/>
                        </a:cubicBezTo>
                        <a:cubicBezTo>
                          <a:pt x="-31599" y="1130370"/>
                          <a:pt x="52072" y="969035"/>
                          <a:pt x="0" y="835240"/>
                        </a:cubicBezTo>
                        <a:cubicBezTo>
                          <a:pt x="-52072" y="701445"/>
                          <a:pt x="1655" y="560206"/>
                          <a:pt x="0" y="378872"/>
                        </a:cubicBezTo>
                        <a:cubicBezTo>
                          <a:pt x="-1655" y="197538"/>
                          <a:pt x="10347" y="1563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4" name="Rectangle : coins arrondis 43">
            <a:extLst>
              <a:ext uri="{FF2B5EF4-FFF2-40B4-BE49-F238E27FC236}">
                <a16:creationId xmlns:a16="http://schemas.microsoft.com/office/drawing/2014/main" id="{CB960E7E-E0F5-9F36-6D5F-D8DBB9927A50}"/>
              </a:ext>
            </a:extLst>
          </p:cNvPr>
          <p:cNvSpPr/>
          <p:nvPr/>
        </p:nvSpPr>
        <p:spPr>
          <a:xfrm>
            <a:off x="56214" y="2103169"/>
            <a:ext cx="3152142" cy="732907"/>
          </a:xfrm>
          <a:prstGeom prst="roundRect">
            <a:avLst>
              <a:gd name="adj" fmla="val 560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Electrode-Electrolyte Interface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0DB5F474-1E29-0E8C-A6C5-C49D65F901B5}"/>
              </a:ext>
            </a:extLst>
          </p:cNvPr>
          <p:cNvSpPr/>
          <p:nvPr/>
        </p:nvSpPr>
        <p:spPr>
          <a:xfrm>
            <a:off x="226131" y="2245476"/>
            <a:ext cx="2816701" cy="1181105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69150"/>
                      <a:gd name="connsiteY0" fmla="*/ 0 h 1291608"/>
                      <a:gd name="connsiteX1" fmla="*/ 572884 w 1169150"/>
                      <a:gd name="connsiteY1" fmla="*/ 0 h 1291608"/>
                      <a:gd name="connsiteX2" fmla="*/ 1169150 w 1169150"/>
                      <a:gd name="connsiteY2" fmla="*/ 0 h 1291608"/>
                      <a:gd name="connsiteX3" fmla="*/ 1169150 w 1169150"/>
                      <a:gd name="connsiteY3" fmla="*/ 456368 h 1291608"/>
                      <a:gd name="connsiteX4" fmla="*/ 1169150 w 1169150"/>
                      <a:gd name="connsiteY4" fmla="*/ 886904 h 1291608"/>
                      <a:gd name="connsiteX5" fmla="*/ 1169150 w 1169150"/>
                      <a:gd name="connsiteY5" fmla="*/ 1291608 h 1291608"/>
                      <a:gd name="connsiteX6" fmla="*/ 607958 w 1169150"/>
                      <a:gd name="connsiteY6" fmla="*/ 1291608 h 1291608"/>
                      <a:gd name="connsiteX7" fmla="*/ 0 w 1169150"/>
                      <a:gd name="connsiteY7" fmla="*/ 1291608 h 1291608"/>
                      <a:gd name="connsiteX8" fmla="*/ 0 w 1169150"/>
                      <a:gd name="connsiteY8" fmla="*/ 835240 h 1291608"/>
                      <a:gd name="connsiteX9" fmla="*/ 0 w 1169150"/>
                      <a:gd name="connsiteY9" fmla="*/ 378872 h 1291608"/>
                      <a:gd name="connsiteX10" fmla="*/ 0 w 1169150"/>
                      <a:gd name="connsiteY10" fmla="*/ 0 h 1291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69150" h="1291608" extrusionOk="0">
                        <a:moveTo>
                          <a:pt x="0" y="0"/>
                        </a:moveTo>
                        <a:cubicBezTo>
                          <a:pt x="114610" y="-65232"/>
                          <a:pt x="340315" y="6826"/>
                          <a:pt x="572884" y="0"/>
                        </a:cubicBezTo>
                        <a:cubicBezTo>
                          <a:pt x="805453" y="-6826"/>
                          <a:pt x="1020406" y="55370"/>
                          <a:pt x="1169150" y="0"/>
                        </a:cubicBezTo>
                        <a:cubicBezTo>
                          <a:pt x="1203300" y="137222"/>
                          <a:pt x="1128603" y="350667"/>
                          <a:pt x="1169150" y="456368"/>
                        </a:cubicBezTo>
                        <a:cubicBezTo>
                          <a:pt x="1209697" y="562069"/>
                          <a:pt x="1143572" y="711322"/>
                          <a:pt x="1169150" y="886904"/>
                        </a:cubicBezTo>
                        <a:cubicBezTo>
                          <a:pt x="1194728" y="1062486"/>
                          <a:pt x="1163922" y="1114733"/>
                          <a:pt x="1169150" y="1291608"/>
                        </a:cubicBezTo>
                        <a:cubicBezTo>
                          <a:pt x="968517" y="1344991"/>
                          <a:pt x="819236" y="1269349"/>
                          <a:pt x="607958" y="1291608"/>
                        </a:cubicBezTo>
                        <a:cubicBezTo>
                          <a:pt x="396680" y="1313867"/>
                          <a:pt x="232982" y="1234723"/>
                          <a:pt x="0" y="1291608"/>
                        </a:cubicBezTo>
                        <a:cubicBezTo>
                          <a:pt x="-31599" y="1130370"/>
                          <a:pt x="52072" y="969035"/>
                          <a:pt x="0" y="835240"/>
                        </a:cubicBezTo>
                        <a:cubicBezTo>
                          <a:pt x="-52072" y="701445"/>
                          <a:pt x="1655" y="560206"/>
                          <a:pt x="0" y="378872"/>
                        </a:cubicBezTo>
                        <a:cubicBezTo>
                          <a:pt x="-1655" y="197538"/>
                          <a:pt x="10347" y="1563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25DCC97-E1A0-0751-34CA-E51EE15C6606}"/>
              </a:ext>
            </a:extLst>
          </p:cNvPr>
          <p:cNvSpPr/>
          <p:nvPr/>
        </p:nvSpPr>
        <p:spPr>
          <a:xfrm>
            <a:off x="4473431" y="1965474"/>
            <a:ext cx="1555986" cy="2072355"/>
          </a:xfrm>
          <a:prstGeom prst="rect">
            <a:avLst/>
          </a:prstGeom>
          <a:noFill/>
          <a:ln w="28575">
            <a:solidFill>
              <a:srgbClr val="A9D18E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69150"/>
                      <a:gd name="connsiteY0" fmla="*/ 0 h 1291608"/>
                      <a:gd name="connsiteX1" fmla="*/ 572884 w 1169150"/>
                      <a:gd name="connsiteY1" fmla="*/ 0 h 1291608"/>
                      <a:gd name="connsiteX2" fmla="*/ 1169150 w 1169150"/>
                      <a:gd name="connsiteY2" fmla="*/ 0 h 1291608"/>
                      <a:gd name="connsiteX3" fmla="*/ 1169150 w 1169150"/>
                      <a:gd name="connsiteY3" fmla="*/ 456368 h 1291608"/>
                      <a:gd name="connsiteX4" fmla="*/ 1169150 w 1169150"/>
                      <a:gd name="connsiteY4" fmla="*/ 886904 h 1291608"/>
                      <a:gd name="connsiteX5" fmla="*/ 1169150 w 1169150"/>
                      <a:gd name="connsiteY5" fmla="*/ 1291608 h 1291608"/>
                      <a:gd name="connsiteX6" fmla="*/ 607958 w 1169150"/>
                      <a:gd name="connsiteY6" fmla="*/ 1291608 h 1291608"/>
                      <a:gd name="connsiteX7" fmla="*/ 0 w 1169150"/>
                      <a:gd name="connsiteY7" fmla="*/ 1291608 h 1291608"/>
                      <a:gd name="connsiteX8" fmla="*/ 0 w 1169150"/>
                      <a:gd name="connsiteY8" fmla="*/ 835240 h 1291608"/>
                      <a:gd name="connsiteX9" fmla="*/ 0 w 1169150"/>
                      <a:gd name="connsiteY9" fmla="*/ 378872 h 1291608"/>
                      <a:gd name="connsiteX10" fmla="*/ 0 w 1169150"/>
                      <a:gd name="connsiteY10" fmla="*/ 0 h 1291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69150" h="1291608" extrusionOk="0">
                        <a:moveTo>
                          <a:pt x="0" y="0"/>
                        </a:moveTo>
                        <a:cubicBezTo>
                          <a:pt x="114610" y="-65232"/>
                          <a:pt x="340315" y="6826"/>
                          <a:pt x="572884" y="0"/>
                        </a:cubicBezTo>
                        <a:cubicBezTo>
                          <a:pt x="805453" y="-6826"/>
                          <a:pt x="1020406" y="55370"/>
                          <a:pt x="1169150" y="0"/>
                        </a:cubicBezTo>
                        <a:cubicBezTo>
                          <a:pt x="1203300" y="137222"/>
                          <a:pt x="1128603" y="350667"/>
                          <a:pt x="1169150" y="456368"/>
                        </a:cubicBezTo>
                        <a:cubicBezTo>
                          <a:pt x="1209697" y="562069"/>
                          <a:pt x="1143572" y="711322"/>
                          <a:pt x="1169150" y="886904"/>
                        </a:cubicBezTo>
                        <a:cubicBezTo>
                          <a:pt x="1194728" y="1062486"/>
                          <a:pt x="1163922" y="1114733"/>
                          <a:pt x="1169150" y="1291608"/>
                        </a:cubicBezTo>
                        <a:cubicBezTo>
                          <a:pt x="968517" y="1344991"/>
                          <a:pt x="819236" y="1269349"/>
                          <a:pt x="607958" y="1291608"/>
                        </a:cubicBezTo>
                        <a:cubicBezTo>
                          <a:pt x="396680" y="1313867"/>
                          <a:pt x="232982" y="1234723"/>
                          <a:pt x="0" y="1291608"/>
                        </a:cubicBezTo>
                        <a:cubicBezTo>
                          <a:pt x="-31599" y="1130370"/>
                          <a:pt x="52072" y="969035"/>
                          <a:pt x="0" y="835240"/>
                        </a:cubicBezTo>
                        <a:cubicBezTo>
                          <a:pt x="-52072" y="701445"/>
                          <a:pt x="1655" y="560206"/>
                          <a:pt x="0" y="378872"/>
                        </a:cubicBezTo>
                        <a:cubicBezTo>
                          <a:pt x="-1655" y="197538"/>
                          <a:pt x="10347" y="1563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8" name="Rectangle : coins arrondis 47">
            <a:extLst>
              <a:ext uri="{FF2B5EF4-FFF2-40B4-BE49-F238E27FC236}">
                <a16:creationId xmlns:a16="http://schemas.microsoft.com/office/drawing/2014/main" id="{F8AD5559-158E-9BA4-4E9F-E39B266E17E9}"/>
              </a:ext>
            </a:extLst>
          </p:cNvPr>
          <p:cNvSpPr/>
          <p:nvPr/>
        </p:nvSpPr>
        <p:spPr>
          <a:xfrm>
            <a:off x="56214" y="3568888"/>
            <a:ext cx="3152142" cy="732907"/>
          </a:xfrm>
          <a:prstGeom prst="roundRect">
            <a:avLst>
              <a:gd name="adj" fmla="val 5607"/>
            </a:avLst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sz="1600" b="1" dirty="0" err="1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Probed</a:t>
            </a:r>
            <a:r>
              <a:rPr lang="fr-FR" sz="1600" b="1" dirty="0">
                <a:solidFill>
                  <a:schemeClr val="tx1"/>
                </a:solidFill>
                <a:latin typeface="Futura Condensed ExtraBold" panose="020B0602020204020303" pitchFamily="34" charset="-79"/>
                <a:cs typeface="Futura Condensed ExtraBold" panose="020B0602020204020303" pitchFamily="34" charset="-79"/>
              </a:rPr>
              <a:t> Medium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3C0881B4-57C0-7226-8C76-4B9723C4D0F0}"/>
              </a:ext>
            </a:extLst>
          </p:cNvPr>
          <p:cNvSpPr/>
          <p:nvPr/>
        </p:nvSpPr>
        <p:spPr>
          <a:xfrm>
            <a:off x="226131" y="3711195"/>
            <a:ext cx="2816701" cy="1177866"/>
          </a:xfrm>
          <a:prstGeom prst="rect">
            <a:avLst/>
          </a:prstGeom>
          <a:noFill/>
          <a:ln w="28575">
            <a:solidFill>
              <a:srgbClr val="A9D18E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69150"/>
                      <a:gd name="connsiteY0" fmla="*/ 0 h 1291608"/>
                      <a:gd name="connsiteX1" fmla="*/ 572884 w 1169150"/>
                      <a:gd name="connsiteY1" fmla="*/ 0 h 1291608"/>
                      <a:gd name="connsiteX2" fmla="*/ 1169150 w 1169150"/>
                      <a:gd name="connsiteY2" fmla="*/ 0 h 1291608"/>
                      <a:gd name="connsiteX3" fmla="*/ 1169150 w 1169150"/>
                      <a:gd name="connsiteY3" fmla="*/ 456368 h 1291608"/>
                      <a:gd name="connsiteX4" fmla="*/ 1169150 w 1169150"/>
                      <a:gd name="connsiteY4" fmla="*/ 886904 h 1291608"/>
                      <a:gd name="connsiteX5" fmla="*/ 1169150 w 1169150"/>
                      <a:gd name="connsiteY5" fmla="*/ 1291608 h 1291608"/>
                      <a:gd name="connsiteX6" fmla="*/ 607958 w 1169150"/>
                      <a:gd name="connsiteY6" fmla="*/ 1291608 h 1291608"/>
                      <a:gd name="connsiteX7" fmla="*/ 0 w 1169150"/>
                      <a:gd name="connsiteY7" fmla="*/ 1291608 h 1291608"/>
                      <a:gd name="connsiteX8" fmla="*/ 0 w 1169150"/>
                      <a:gd name="connsiteY8" fmla="*/ 835240 h 1291608"/>
                      <a:gd name="connsiteX9" fmla="*/ 0 w 1169150"/>
                      <a:gd name="connsiteY9" fmla="*/ 378872 h 1291608"/>
                      <a:gd name="connsiteX10" fmla="*/ 0 w 1169150"/>
                      <a:gd name="connsiteY10" fmla="*/ 0 h 1291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69150" h="1291608" extrusionOk="0">
                        <a:moveTo>
                          <a:pt x="0" y="0"/>
                        </a:moveTo>
                        <a:cubicBezTo>
                          <a:pt x="114610" y="-65232"/>
                          <a:pt x="340315" y="6826"/>
                          <a:pt x="572884" y="0"/>
                        </a:cubicBezTo>
                        <a:cubicBezTo>
                          <a:pt x="805453" y="-6826"/>
                          <a:pt x="1020406" y="55370"/>
                          <a:pt x="1169150" y="0"/>
                        </a:cubicBezTo>
                        <a:cubicBezTo>
                          <a:pt x="1203300" y="137222"/>
                          <a:pt x="1128603" y="350667"/>
                          <a:pt x="1169150" y="456368"/>
                        </a:cubicBezTo>
                        <a:cubicBezTo>
                          <a:pt x="1209697" y="562069"/>
                          <a:pt x="1143572" y="711322"/>
                          <a:pt x="1169150" y="886904"/>
                        </a:cubicBezTo>
                        <a:cubicBezTo>
                          <a:pt x="1194728" y="1062486"/>
                          <a:pt x="1163922" y="1114733"/>
                          <a:pt x="1169150" y="1291608"/>
                        </a:cubicBezTo>
                        <a:cubicBezTo>
                          <a:pt x="968517" y="1344991"/>
                          <a:pt x="819236" y="1269349"/>
                          <a:pt x="607958" y="1291608"/>
                        </a:cubicBezTo>
                        <a:cubicBezTo>
                          <a:pt x="396680" y="1313867"/>
                          <a:pt x="232982" y="1234723"/>
                          <a:pt x="0" y="1291608"/>
                        </a:cubicBezTo>
                        <a:cubicBezTo>
                          <a:pt x="-31599" y="1130370"/>
                          <a:pt x="52072" y="969035"/>
                          <a:pt x="0" y="835240"/>
                        </a:cubicBezTo>
                        <a:cubicBezTo>
                          <a:pt x="-52072" y="701445"/>
                          <a:pt x="1655" y="560206"/>
                          <a:pt x="0" y="378872"/>
                        </a:cubicBezTo>
                        <a:cubicBezTo>
                          <a:pt x="-1655" y="197538"/>
                          <a:pt x="10347" y="1563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grpSp>
        <p:nvGrpSpPr>
          <p:cNvPr id="56" name="Groupe 55">
            <a:extLst>
              <a:ext uri="{FF2B5EF4-FFF2-40B4-BE49-F238E27FC236}">
                <a16:creationId xmlns:a16="http://schemas.microsoft.com/office/drawing/2014/main" id="{8A26BB63-A20B-C31D-5DF8-116209D8E869}"/>
              </a:ext>
            </a:extLst>
          </p:cNvPr>
          <p:cNvGrpSpPr/>
          <p:nvPr/>
        </p:nvGrpSpPr>
        <p:grpSpPr>
          <a:xfrm>
            <a:off x="157787" y="1425170"/>
            <a:ext cx="2885045" cy="708928"/>
            <a:chOff x="6211481" y="3629296"/>
            <a:chExt cx="3570373" cy="877330"/>
          </a:xfrm>
        </p:grpSpPr>
        <p:pic>
          <p:nvPicPr>
            <p:cNvPr id="54" name="Image 53">
              <a:extLst>
                <a:ext uri="{FF2B5EF4-FFF2-40B4-BE49-F238E27FC236}">
                  <a16:creationId xmlns:a16="http://schemas.microsoft.com/office/drawing/2014/main" id="{97EE4F4D-5871-AAEF-EAD1-E69ED3FCE441}"/>
                </a:ext>
              </a:extLst>
            </p:cNvPr>
            <p:cNvPicPr/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227" b="61949"/>
            <a:stretch/>
          </p:blipFill>
          <p:spPr bwMode="auto">
            <a:xfrm>
              <a:off x="6211481" y="3629296"/>
              <a:ext cx="3570373" cy="870701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CD97E9CD-AAB0-8F33-ED87-997E1EDBF495}"/>
                </a:ext>
              </a:extLst>
            </p:cNvPr>
            <p:cNvSpPr/>
            <p:nvPr/>
          </p:nvSpPr>
          <p:spPr>
            <a:xfrm>
              <a:off x="6965001" y="4439607"/>
              <a:ext cx="201039" cy="67019"/>
            </a:xfrm>
            <a:prstGeom prst="rect">
              <a:avLst/>
            </a:prstGeom>
            <a:solidFill>
              <a:srgbClr val="FFE799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>
                <a:latin typeface="Futura Medium" panose="020B0602020204020303" pitchFamily="34" charset="-79"/>
                <a:cs typeface="Futura Medium" panose="020B0602020204020303" pitchFamily="34" charset="-79"/>
              </a:endParaRPr>
            </a:p>
          </p:txBody>
        </p:sp>
      </p:grpSp>
      <p:grpSp>
        <p:nvGrpSpPr>
          <p:cNvPr id="57" name="Groupe 56">
            <a:extLst>
              <a:ext uri="{FF2B5EF4-FFF2-40B4-BE49-F238E27FC236}">
                <a16:creationId xmlns:a16="http://schemas.microsoft.com/office/drawing/2014/main" id="{F116744C-4E2A-BE56-3CDF-07D5B9773219}"/>
              </a:ext>
            </a:extLst>
          </p:cNvPr>
          <p:cNvGrpSpPr/>
          <p:nvPr/>
        </p:nvGrpSpPr>
        <p:grpSpPr>
          <a:xfrm>
            <a:off x="6334624" y="2153618"/>
            <a:ext cx="3152142" cy="2621421"/>
            <a:chOff x="489062" y="3019328"/>
            <a:chExt cx="3907630" cy="3249709"/>
          </a:xfrm>
        </p:grpSpPr>
        <p:grpSp>
          <p:nvGrpSpPr>
            <p:cNvPr id="58" name="Groupe 57">
              <a:extLst>
                <a:ext uri="{FF2B5EF4-FFF2-40B4-BE49-F238E27FC236}">
                  <a16:creationId xmlns:a16="http://schemas.microsoft.com/office/drawing/2014/main" id="{A2CDFBA7-718B-4E3F-83FC-D478A747B574}"/>
                </a:ext>
              </a:extLst>
            </p:cNvPr>
            <p:cNvGrpSpPr/>
            <p:nvPr/>
          </p:nvGrpSpPr>
          <p:grpSpPr>
            <a:xfrm>
              <a:off x="489062" y="3019328"/>
              <a:ext cx="3907630" cy="2984399"/>
              <a:chOff x="489062" y="3019328"/>
              <a:chExt cx="3907630" cy="2984399"/>
            </a:xfrm>
          </p:grpSpPr>
          <p:pic>
            <p:nvPicPr>
              <p:cNvPr id="64" name="Image 63">
                <a:extLst>
                  <a:ext uri="{FF2B5EF4-FFF2-40B4-BE49-F238E27FC236}">
                    <a16:creationId xmlns:a16="http://schemas.microsoft.com/office/drawing/2014/main" id="{5CE291D0-2527-DF69-1C40-713E3F99AD4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89062" y="3019328"/>
                <a:ext cx="3907630" cy="2984399"/>
              </a:xfrm>
              <a:prstGeom prst="rect">
                <a:avLst/>
              </a:prstGeom>
            </p:spPr>
          </p:pic>
          <p:pic>
            <p:nvPicPr>
              <p:cNvPr id="65" name="Image 64">
                <a:extLst>
                  <a:ext uri="{FF2B5EF4-FFF2-40B4-BE49-F238E27FC236}">
                    <a16:creationId xmlns:a16="http://schemas.microsoft.com/office/drawing/2014/main" id="{5DEC456E-0485-1EB0-0C76-A281FA1730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001801" y="4743994"/>
                <a:ext cx="901053" cy="736226"/>
              </a:xfrm>
              <a:prstGeom prst="rect">
                <a:avLst/>
              </a:prstGeom>
            </p:spPr>
          </p:pic>
          <p:pic>
            <p:nvPicPr>
              <p:cNvPr id="66" name="Image 65">
                <a:extLst>
                  <a:ext uri="{FF2B5EF4-FFF2-40B4-BE49-F238E27FC236}">
                    <a16:creationId xmlns:a16="http://schemas.microsoft.com/office/drawing/2014/main" id="{18368BEE-E350-15BB-94A4-9F97B8B0F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55228" y="4660876"/>
                <a:ext cx="901053" cy="736226"/>
              </a:xfrm>
              <a:prstGeom prst="rect">
                <a:avLst/>
              </a:prstGeom>
            </p:spPr>
          </p:pic>
          <p:pic>
            <p:nvPicPr>
              <p:cNvPr id="67" name="Image 66">
                <a:extLst>
                  <a:ext uri="{FF2B5EF4-FFF2-40B4-BE49-F238E27FC236}">
                    <a16:creationId xmlns:a16="http://schemas.microsoft.com/office/drawing/2014/main" id="{58E37402-D2F8-C39E-CF99-E24EDCD906B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350839" y="4893831"/>
                <a:ext cx="444301" cy="503271"/>
              </a:xfrm>
              <a:prstGeom prst="rect">
                <a:avLst/>
              </a:prstGeom>
            </p:spPr>
          </p:pic>
        </p:grpSp>
        <p:pic>
          <p:nvPicPr>
            <p:cNvPr id="59" name="Image 58">
              <a:extLst>
                <a:ext uri="{FF2B5EF4-FFF2-40B4-BE49-F238E27FC236}">
                  <a16:creationId xmlns:a16="http://schemas.microsoft.com/office/drawing/2014/main" id="{56DD1941-D4AC-BF0C-B7BD-FA722F80F59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1648012" y="5829838"/>
              <a:ext cx="553901" cy="438160"/>
            </a:xfrm>
            <a:prstGeom prst="rect">
              <a:avLst/>
            </a:prstGeom>
          </p:spPr>
        </p:pic>
        <p:pic>
          <p:nvPicPr>
            <p:cNvPr id="60" name="Image 59">
              <a:extLst>
                <a:ext uri="{FF2B5EF4-FFF2-40B4-BE49-F238E27FC236}">
                  <a16:creationId xmlns:a16="http://schemas.microsoft.com/office/drawing/2014/main" id="{C415A999-D548-0143-36B8-7382C6A4AA7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/>
            <a:srcRect t="13974"/>
            <a:stretch/>
          </p:blipFill>
          <p:spPr>
            <a:xfrm>
              <a:off x="2811410" y="5891212"/>
              <a:ext cx="555215" cy="377825"/>
            </a:xfrm>
            <a:prstGeom prst="rect">
              <a:avLst/>
            </a:prstGeom>
          </p:spPr>
        </p:pic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id="{DEF8822F-47BF-EE80-1A0D-1D5F552BE10E}"/>
              </a:ext>
            </a:extLst>
          </p:cNvPr>
          <p:cNvSpPr/>
          <p:nvPr/>
        </p:nvSpPr>
        <p:spPr>
          <a:xfrm>
            <a:off x="6734852" y="2325943"/>
            <a:ext cx="726845" cy="1812785"/>
          </a:xfrm>
          <a:prstGeom prst="rect">
            <a:avLst/>
          </a:prstGeom>
          <a:noFill/>
          <a:ln w="28575">
            <a:solidFill>
              <a:srgbClr val="00B0F0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69150"/>
                      <a:gd name="connsiteY0" fmla="*/ 0 h 1291608"/>
                      <a:gd name="connsiteX1" fmla="*/ 572884 w 1169150"/>
                      <a:gd name="connsiteY1" fmla="*/ 0 h 1291608"/>
                      <a:gd name="connsiteX2" fmla="*/ 1169150 w 1169150"/>
                      <a:gd name="connsiteY2" fmla="*/ 0 h 1291608"/>
                      <a:gd name="connsiteX3" fmla="*/ 1169150 w 1169150"/>
                      <a:gd name="connsiteY3" fmla="*/ 456368 h 1291608"/>
                      <a:gd name="connsiteX4" fmla="*/ 1169150 w 1169150"/>
                      <a:gd name="connsiteY4" fmla="*/ 886904 h 1291608"/>
                      <a:gd name="connsiteX5" fmla="*/ 1169150 w 1169150"/>
                      <a:gd name="connsiteY5" fmla="*/ 1291608 h 1291608"/>
                      <a:gd name="connsiteX6" fmla="*/ 607958 w 1169150"/>
                      <a:gd name="connsiteY6" fmla="*/ 1291608 h 1291608"/>
                      <a:gd name="connsiteX7" fmla="*/ 0 w 1169150"/>
                      <a:gd name="connsiteY7" fmla="*/ 1291608 h 1291608"/>
                      <a:gd name="connsiteX8" fmla="*/ 0 w 1169150"/>
                      <a:gd name="connsiteY8" fmla="*/ 835240 h 1291608"/>
                      <a:gd name="connsiteX9" fmla="*/ 0 w 1169150"/>
                      <a:gd name="connsiteY9" fmla="*/ 378872 h 1291608"/>
                      <a:gd name="connsiteX10" fmla="*/ 0 w 1169150"/>
                      <a:gd name="connsiteY10" fmla="*/ 0 h 1291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69150" h="1291608" extrusionOk="0">
                        <a:moveTo>
                          <a:pt x="0" y="0"/>
                        </a:moveTo>
                        <a:cubicBezTo>
                          <a:pt x="114610" y="-65232"/>
                          <a:pt x="340315" y="6826"/>
                          <a:pt x="572884" y="0"/>
                        </a:cubicBezTo>
                        <a:cubicBezTo>
                          <a:pt x="805453" y="-6826"/>
                          <a:pt x="1020406" y="55370"/>
                          <a:pt x="1169150" y="0"/>
                        </a:cubicBezTo>
                        <a:cubicBezTo>
                          <a:pt x="1203300" y="137222"/>
                          <a:pt x="1128603" y="350667"/>
                          <a:pt x="1169150" y="456368"/>
                        </a:cubicBezTo>
                        <a:cubicBezTo>
                          <a:pt x="1209697" y="562069"/>
                          <a:pt x="1143572" y="711322"/>
                          <a:pt x="1169150" y="886904"/>
                        </a:cubicBezTo>
                        <a:cubicBezTo>
                          <a:pt x="1194728" y="1062486"/>
                          <a:pt x="1163922" y="1114733"/>
                          <a:pt x="1169150" y="1291608"/>
                        </a:cubicBezTo>
                        <a:cubicBezTo>
                          <a:pt x="968517" y="1344991"/>
                          <a:pt x="819236" y="1269349"/>
                          <a:pt x="607958" y="1291608"/>
                        </a:cubicBezTo>
                        <a:cubicBezTo>
                          <a:pt x="396680" y="1313867"/>
                          <a:pt x="232982" y="1234723"/>
                          <a:pt x="0" y="1291608"/>
                        </a:cubicBezTo>
                        <a:cubicBezTo>
                          <a:pt x="-31599" y="1130370"/>
                          <a:pt x="52072" y="969035"/>
                          <a:pt x="0" y="835240"/>
                        </a:cubicBezTo>
                        <a:cubicBezTo>
                          <a:pt x="-52072" y="701445"/>
                          <a:pt x="1655" y="560206"/>
                          <a:pt x="0" y="378872"/>
                        </a:cubicBezTo>
                        <a:cubicBezTo>
                          <a:pt x="-1655" y="197538"/>
                          <a:pt x="10347" y="1563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47A6FDE-70BE-6AA8-A9D4-48A94718EAB7}"/>
              </a:ext>
            </a:extLst>
          </p:cNvPr>
          <p:cNvSpPr/>
          <p:nvPr/>
        </p:nvSpPr>
        <p:spPr>
          <a:xfrm>
            <a:off x="7563848" y="2325207"/>
            <a:ext cx="1704539" cy="1812785"/>
          </a:xfrm>
          <a:prstGeom prst="rect">
            <a:avLst/>
          </a:prstGeom>
          <a:noFill/>
          <a:ln w="28575">
            <a:solidFill>
              <a:srgbClr val="A9D18E"/>
            </a:solidFill>
            <a:prstDash val="dash"/>
            <a:extLst>
              <a:ext uri="{C807C97D-BFC1-408E-A445-0C87EB9F89A2}">
                <ask:lineSketchStyleProps xmlns="" xmlns:ask="http://schemas.microsoft.com/office/drawing/2018/sketchyshapes" sd="1219033472">
                  <a:custGeom>
                    <a:avLst/>
                    <a:gdLst>
                      <a:gd name="connsiteX0" fmla="*/ 0 w 1169150"/>
                      <a:gd name="connsiteY0" fmla="*/ 0 h 1291608"/>
                      <a:gd name="connsiteX1" fmla="*/ 572884 w 1169150"/>
                      <a:gd name="connsiteY1" fmla="*/ 0 h 1291608"/>
                      <a:gd name="connsiteX2" fmla="*/ 1169150 w 1169150"/>
                      <a:gd name="connsiteY2" fmla="*/ 0 h 1291608"/>
                      <a:gd name="connsiteX3" fmla="*/ 1169150 w 1169150"/>
                      <a:gd name="connsiteY3" fmla="*/ 456368 h 1291608"/>
                      <a:gd name="connsiteX4" fmla="*/ 1169150 w 1169150"/>
                      <a:gd name="connsiteY4" fmla="*/ 886904 h 1291608"/>
                      <a:gd name="connsiteX5" fmla="*/ 1169150 w 1169150"/>
                      <a:gd name="connsiteY5" fmla="*/ 1291608 h 1291608"/>
                      <a:gd name="connsiteX6" fmla="*/ 607958 w 1169150"/>
                      <a:gd name="connsiteY6" fmla="*/ 1291608 h 1291608"/>
                      <a:gd name="connsiteX7" fmla="*/ 0 w 1169150"/>
                      <a:gd name="connsiteY7" fmla="*/ 1291608 h 1291608"/>
                      <a:gd name="connsiteX8" fmla="*/ 0 w 1169150"/>
                      <a:gd name="connsiteY8" fmla="*/ 835240 h 1291608"/>
                      <a:gd name="connsiteX9" fmla="*/ 0 w 1169150"/>
                      <a:gd name="connsiteY9" fmla="*/ 378872 h 1291608"/>
                      <a:gd name="connsiteX10" fmla="*/ 0 w 1169150"/>
                      <a:gd name="connsiteY10" fmla="*/ 0 h 1291608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  <a:cxn ang="0">
                        <a:pos x="connsiteX5" y="connsiteY5"/>
                      </a:cxn>
                      <a:cxn ang="0">
                        <a:pos x="connsiteX6" y="connsiteY6"/>
                      </a:cxn>
                      <a:cxn ang="0">
                        <a:pos x="connsiteX7" y="connsiteY7"/>
                      </a:cxn>
                      <a:cxn ang="0">
                        <a:pos x="connsiteX8" y="connsiteY8"/>
                      </a:cxn>
                      <a:cxn ang="0">
                        <a:pos x="connsiteX9" y="connsiteY9"/>
                      </a:cxn>
                      <a:cxn ang="0">
                        <a:pos x="connsiteX10" y="connsiteY10"/>
                      </a:cxn>
                    </a:cxnLst>
                    <a:rect l="l" t="t" r="r" b="b"/>
                    <a:pathLst>
                      <a:path w="1169150" h="1291608" extrusionOk="0">
                        <a:moveTo>
                          <a:pt x="0" y="0"/>
                        </a:moveTo>
                        <a:cubicBezTo>
                          <a:pt x="114610" y="-65232"/>
                          <a:pt x="340315" y="6826"/>
                          <a:pt x="572884" y="0"/>
                        </a:cubicBezTo>
                        <a:cubicBezTo>
                          <a:pt x="805453" y="-6826"/>
                          <a:pt x="1020406" y="55370"/>
                          <a:pt x="1169150" y="0"/>
                        </a:cubicBezTo>
                        <a:cubicBezTo>
                          <a:pt x="1203300" y="137222"/>
                          <a:pt x="1128603" y="350667"/>
                          <a:pt x="1169150" y="456368"/>
                        </a:cubicBezTo>
                        <a:cubicBezTo>
                          <a:pt x="1209697" y="562069"/>
                          <a:pt x="1143572" y="711322"/>
                          <a:pt x="1169150" y="886904"/>
                        </a:cubicBezTo>
                        <a:cubicBezTo>
                          <a:pt x="1194728" y="1062486"/>
                          <a:pt x="1163922" y="1114733"/>
                          <a:pt x="1169150" y="1291608"/>
                        </a:cubicBezTo>
                        <a:cubicBezTo>
                          <a:pt x="968517" y="1344991"/>
                          <a:pt x="819236" y="1269349"/>
                          <a:pt x="607958" y="1291608"/>
                        </a:cubicBezTo>
                        <a:cubicBezTo>
                          <a:pt x="396680" y="1313867"/>
                          <a:pt x="232982" y="1234723"/>
                          <a:pt x="0" y="1291608"/>
                        </a:cubicBezTo>
                        <a:cubicBezTo>
                          <a:pt x="-31599" y="1130370"/>
                          <a:pt x="52072" y="969035"/>
                          <a:pt x="0" y="835240"/>
                        </a:cubicBezTo>
                        <a:cubicBezTo>
                          <a:pt x="-52072" y="701445"/>
                          <a:pt x="1655" y="560206"/>
                          <a:pt x="0" y="378872"/>
                        </a:cubicBezTo>
                        <a:cubicBezTo>
                          <a:pt x="-1655" y="197538"/>
                          <a:pt x="10347" y="156338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3B811F5D-53D7-9937-85F5-74526B0D8B57}"/>
              </a:ext>
            </a:extLst>
          </p:cNvPr>
          <p:cNvPicPr>
            <a:picLocks noChangeAspect="1"/>
          </p:cNvPicPr>
          <p:nvPr/>
        </p:nvPicPr>
        <p:blipFill rotWithShape="1">
          <a:blip r:embed="rId9"/>
          <a:srcRect t="26087" b="17348"/>
          <a:stretch/>
        </p:blipFill>
        <p:spPr>
          <a:xfrm>
            <a:off x="352942" y="4188795"/>
            <a:ext cx="2584113" cy="556939"/>
          </a:xfrm>
          <a:prstGeom prst="rect">
            <a:avLst/>
          </a:prstGeom>
        </p:spPr>
      </p:pic>
      <p:pic>
        <p:nvPicPr>
          <p:cNvPr id="9" name="Image 8">
            <a:extLst>
              <a:ext uri="{FF2B5EF4-FFF2-40B4-BE49-F238E27FC236}">
                <a16:creationId xmlns:a16="http://schemas.microsoft.com/office/drawing/2014/main" id="{3556D0B9-8F89-CEDA-2925-5352A53F59B4}"/>
              </a:ext>
            </a:extLst>
          </p:cNvPr>
          <p:cNvPicPr>
            <a:picLocks noChangeAspect="1"/>
          </p:cNvPicPr>
          <p:nvPr/>
        </p:nvPicPr>
        <p:blipFill rotWithShape="1">
          <a:blip r:embed="rId10"/>
          <a:srcRect r="6003"/>
          <a:stretch/>
        </p:blipFill>
        <p:spPr>
          <a:xfrm>
            <a:off x="290577" y="2694253"/>
            <a:ext cx="2647621" cy="626979"/>
          </a:xfrm>
          <a:prstGeom prst="rect">
            <a:avLst/>
          </a:prstGeom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4F377A29-9DDE-2A70-7A14-86E85616759F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124213" y="2015298"/>
            <a:ext cx="330573" cy="23760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D639A506-E6B0-16C2-7103-8DF0B50EEF7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773300" y="3344665"/>
            <a:ext cx="327635" cy="235487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0417CE4F-BC15-2D84-4BC7-D904486F0976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5110063" y="3774737"/>
            <a:ext cx="330574" cy="237600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601FAD8B-07D1-E325-CA27-BF571A7B8ECC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7861925" y="3844805"/>
            <a:ext cx="330573" cy="237600"/>
          </a:xfrm>
          <a:prstGeom prst="rect">
            <a:avLst/>
          </a:prstGeom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E2B5D177-A0A6-094E-7824-A7EAF1FD056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917270" y="3854038"/>
            <a:ext cx="327635" cy="235487"/>
          </a:xfrm>
          <a:prstGeom prst="rect">
            <a:avLst/>
          </a:prstGeom>
        </p:spPr>
      </p:pic>
      <p:pic>
        <p:nvPicPr>
          <p:cNvPr id="15" name="Image 14">
            <a:extLst>
              <a:ext uri="{FF2B5EF4-FFF2-40B4-BE49-F238E27FC236}">
                <a16:creationId xmlns:a16="http://schemas.microsoft.com/office/drawing/2014/main" id="{53BB6662-9A3A-4C3E-9A4E-F145BCF71A93}"/>
              </a:ext>
            </a:extLst>
          </p:cNvPr>
          <p:cNvPicPr>
            <a:picLocks noChangeAspect="1"/>
          </p:cNvPicPr>
          <p:nvPr/>
        </p:nvPicPr>
        <p:blipFill rotWithShape="1">
          <a:blip r:embed="rId13"/>
          <a:srcRect r="12524"/>
          <a:stretch/>
        </p:blipFill>
        <p:spPr>
          <a:xfrm>
            <a:off x="8729764" y="3851925"/>
            <a:ext cx="289173" cy="237600"/>
          </a:xfrm>
          <a:prstGeom prst="rect">
            <a:avLst/>
          </a:prstGeom>
        </p:spPr>
      </p:pic>
      <p:sp>
        <p:nvSpPr>
          <p:cNvPr id="23" name="ZoneTexte 22">
            <a:extLst>
              <a:ext uri="{FF2B5EF4-FFF2-40B4-BE49-F238E27FC236}">
                <a16:creationId xmlns:a16="http://schemas.microsoft.com/office/drawing/2014/main" id="{BB3C4981-3304-4BBA-A44B-F5186D789BFF}"/>
              </a:ext>
            </a:extLst>
          </p:cNvPr>
          <p:cNvSpPr txBox="1"/>
          <p:nvPr/>
        </p:nvSpPr>
        <p:spPr>
          <a:xfrm>
            <a:off x="-135641" y="6076881"/>
            <a:ext cx="11291127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118745" algn="just"/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Cole, K. S. Permeability and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Imperbeability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 of Cell Membranes for Ions. Cold Spring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Harb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</a:t>
            </a:r>
            <a:r>
              <a:rPr lang="en-US" sz="1000" i="1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Symp</a:t>
            </a:r>
            <a:r>
              <a:rPr lang="en-US" sz="1000" i="1" dirty="0">
                <a:solidFill>
                  <a:schemeClr val="tx1">
                    <a:lumMod val="50000"/>
                    <a:lumOff val="50000"/>
                  </a:schemeClr>
                </a:solidFill>
                <a:latin typeface="Futura Medium" panose="020B0602020204020303" pitchFamily="34" charset="-79"/>
                <a:cs typeface="Futura Medium" panose="020B0602020204020303" pitchFamily="34" charset="-79"/>
              </a:rPr>
              <a:t>. Quant. Biol. 1940, 8 (0), 110–122.</a:t>
            </a:r>
            <a:endParaRPr lang="fr-FR" sz="1000" i="1" dirty="0">
              <a:solidFill>
                <a:schemeClr val="tx1">
                  <a:lumMod val="50000"/>
                  <a:lumOff val="50000"/>
                </a:schemeClr>
              </a:solidFill>
              <a:latin typeface="Futura Medium" panose="020B0602020204020303" pitchFamily="34" charset="-79"/>
              <a:cs typeface="Futura Medium" panose="020B0602020204020303" pitchFamily="34" charset="-79"/>
            </a:endParaRPr>
          </a:p>
        </p:txBody>
      </p:sp>
    </p:spTree>
    <p:extLst>
      <p:ext uri="{BB962C8B-B14F-4D97-AF65-F5344CB8AC3E}">
        <p14:creationId xmlns:p14="http://schemas.microsoft.com/office/powerpoint/2010/main" val="3807248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44" grpId="0"/>
      <p:bldP spid="46" grpId="0" animBg="1"/>
      <p:bldP spid="47" grpId="0" animBg="1"/>
      <p:bldP spid="48" grpId="0"/>
      <p:bldP spid="49" grpId="0" animBg="1"/>
      <p:bldP spid="3" grpId="0" animBg="1"/>
      <p:bldP spid="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0.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31.4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46.5|58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7.6|7.3|15|32.9|15.7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25.8|32.2"/>
</p:tagLst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Conception personnalisé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24986</TotalTime>
  <Words>611</Words>
  <Application>Microsoft Macintosh PowerPoint</Application>
  <PresentationFormat>Format A4 (210 x 297 mm)</PresentationFormat>
  <Paragraphs>151</Paragraphs>
  <Slides>9</Slides>
  <Notes>8</Notes>
  <HiddenSlides>1</HiddenSlides>
  <MMClips>0</MMClips>
  <ScaleCrop>false</ScaleCrop>
  <HeadingPairs>
    <vt:vector size="6" baseType="variant">
      <vt:variant>
        <vt:lpstr>Polices utilisées</vt:lpstr>
      </vt:variant>
      <vt:variant>
        <vt:i4>14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9</vt:i4>
      </vt:variant>
    </vt:vector>
  </HeadingPairs>
  <TitlesOfParts>
    <vt:vector size="25" baseType="lpstr">
      <vt:lpstr>Arial</vt:lpstr>
      <vt:lpstr>Avenir Book</vt:lpstr>
      <vt:lpstr>Avenir Light</vt:lpstr>
      <vt:lpstr>Calibri</vt:lpstr>
      <vt:lpstr>Cambria Math</vt:lpstr>
      <vt:lpstr>Futura</vt:lpstr>
      <vt:lpstr>Futura Condensed ExtraBold</vt:lpstr>
      <vt:lpstr>Futura Condensed Medium</vt:lpstr>
      <vt:lpstr>Futura Medium</vt:lpstr>
      <vt:lpstr>Futura Medium</vt:lpstr>
      <vt:lpstr>Geneva</vt:lpstr>
      <vt:lpstr>Lucida Grande</vt:lpstr>
      <vt:lpstr>Times New Roman</vt:lpstr>
      <vt:lpstr>Wingdings</vt:lpstr>
      <vt:lpstr>Thème Office</vt:lpstr>
      <vt:lpstr>Conception personnalisée</vt:lpstr>
      <vt:lpstr>Micro-perforated membrane for label-free cell capture and integrated electrical detection operating in whole blood</vt:lpstr>
      <vt:lpstr>Présentation PowerPoint</vt:lpstr>
      <vt:lpstr>Présentation PowerPoint</vt:lpstr>
      <vt:lpstr>Présentation PowerPoint</vt:lpstr>
      <vt:lpstr>Cell Capture Experiments</vt:lpstr>
      <vt:lpstr>Impedance Evolution during Sample Processing</vt:lpstr>
      <vt:lpstr>Detection of Captured Cells</vt:lpstr>
      <vt:lpstr>Conclusion and Prospects</vt:lpstr>
      <vt:lpstr>Impedance Model for Electrical Measurements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y</dc:creator>
  <cp:lastModifiedBy>Microsoft Office User</cp:lastModifiedBy>
  <cp:revision>1069</cp:revision>
  <cp:lastPrinted>2016-07-28T16:27:59Z</cp:lastPrinted>
  <dcterms:created xsi:type="dcterms:W3CDTF">2016-07-25T13:14:14Z</dcterms:created>
  <dcterms:modified xsi:type="dcterms:W3CDTF">2023-03-20T14:55:48Z</dcterms:modified>
</cp:coreProperties>
</file>