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72" r:id="rId3"/>
    <p:sldId id="257" r:id="rId4"/>
    <p:sldId id="273"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4"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57"/>
    <p:restoredTop sz="94611"/>
  </p:normalViewPr>
  <p:slideViewPr>
    <p:cSldViewPr snapToGrid="0" snapToObjects="1">
      <p:cViewPr varScale="1">
        <p:scale>
          <a:sx n="105" d="100"/>
          <a:sy n="105" d="100"/>
        </p:scale>
        <p:origin x="4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78BDC-A0F1-444F-951A-11CD9B71BA81}" type="datetimeFigureOut">
              <a:rPr lang="fr-FR" smtClean="0"/>
              <a:t>06/10/2023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1AF7E-358B-2041-9FFE-7FEC0AE15497}" type="slidenum">
              <a:rPr lang="fr-FR" smtClean="0"/>
              <a:t>‹N°›</a:t>
            </a:fld>
            <a:endParaRPr lang="fr-FR"/>
          </a:p>
        </p:txBody>
      </p:sp>
    </p:spTree>
    <p:extLst>
      <p:ext uri="{BB962C8B-B14F-4D97-AF65-F5344CB8AC3E}">
        <p14:creationId xmlns:p14="http://schemas.microsoft.com/office/powerpoint/2010/main" val="991560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3E1AF7E-358B-2041-9FFE-7FEC0AE15497}" type="slidenum">
              <a:rPr lang="fr-FR" smtClean="0"/>
              <a:t>1</a:t>
            </a:fld>
            <a:endParaRPr lang="fr-FR"/>
          </a:p>
        </p:txBody>
      </p:sp>
    </p:spTree>
    <p:extLst>
      <p:ext uri="{BB962C8B-B14F-4D97-AF65-F5344CB8AC3E}">
        <p14:creationId xmlns:p14="http://schemas.microsoft.com/office/powerpoint/2010/main" val="1634426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C3B4C4-EDA3-D143-81F8-21C2823569C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60B2730-522D-4549-A2E4-9783058F0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9564853-C1CE-5B4D-A02D-B2BE17C24D7D}"/>
              </a:ext>
            </a:extLst>
          </p:cNvPr>
          <p:cNvSpPr>
            <a:spLocks noGrp="1"/>
          </p:cNvSpPr>
          <p:nvPr>
            <p:ph type="dt" sz="half" idx="10"/>
          </p:nvPr>
        </p:nvSpPr>
        <p:spPr/>
        <p:txBody>
          <a:bodyPr/>
          <a:lstStyle/>
          <a:p>
            <a:fld id="{634B6B19-A160-7040-A6D2-3079C33520DD}" type="datetimeFigureOut">
              <a:rPr lang="fr-FR" smtClean="0"/>
              <a:t>06/10/2023</a:t>
            </a:fld>
            <a:endParaRPr lang="fr-FR"/>
          </a:p>
        </p:txBody>
      </p:sp>
      <p:sp>
        <p:nvSpPr>
          <p:cNvPr id="5" name="Espace réservé du pied de page 4">
            <a:extLst>
              <a:ext uri="{FF2B5EF4-FFF2-40B4-BE49-F238E27FC236}">
                <a16:creationId xmlns:a16="http://schemas.microsoft.com/office/drawing/2014/main" id="{6E247515-24A5-004F-B4A6-EA6E3F5ABBF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D9F605-EA9C-B94F-AB09-73008EBF2781}"/>
              </a:ext>
            </a:extLst>
          </p:cNvPr>
          <p:cNvSpPr>
            <a:spLocks noGrp="1"/>
          </p:cNvSpPr>
          <p:nvPr>
            <p:ph type="sldNum" sz="quarter" idx="12"/>
          </p:nvPr>
        </p:nvSpPr>
        <p:spPr/>
        <p:txBody>
          <a:bodyPr/>
          <a:lstStyle/>
          <a:p>
            <a:fld id="{E8FE74A6-9AC7-2745-A915-08471A8965B1}" type="slidenum">
              <a:rPr lang="fr-FR" smtClean="0"/>
              <a:t>‹N°›</a:t>
            </a:fld>
            <a:endParaRPr lang="fr-FR"/>
          </a:p>
        </p:txBody>
      </p:sp>
    </p:spTree>
    <p:extLst>
      <p:ext uri="{BB962C8B-B14F-4D97-AF65-F5344CB8AC3E}">
        <p14:creationId xmlns:p14="http://schemas.microsoft.com/office/powerpoint/2010/main" val="183511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EE08DA-C36C-CF46-A27F-DF308E0621C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4E0290C-057C-6A40-B2A5-DC9E434BB50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344F8BD-0781-E14D-8461-8DA2F4FA4CFF}"/>
              </a:ext>
            </a:extLst>
          </p:cNvPr>
          <p:cNvSpPr>
            <a:spLocks noGrp="1"/>
          </p:cNvSpPr>
          <p:nvPr>
            <p:ph type="dt" sz="half" idx="10"/>
          </p:nvPr>
        </p:nvSpPr>
        <p:spPr/>
        <p:txBody>
          <a:bodyPr/>
          <a:lstStyle/>
          <a:p>
            <a:fld id="{634B6B19-A160-7040-A6D2-3079C33520DD}" type="datetimeFigureOut">
              <a:rPr lang="fr-FR" smtClean="0"/>
              <a:t>06/10/2023</a:t>
            </a:fld>
            <a:endParaRPr lang="fr-FR"/>
          </a:p>
        </p:txBody>
      </p:sp>
      <p:sp>
        <p:nvSpPr>
          <p:cNvPr id="5" name="Espace réservé du pied de page 4">
            <a:extLst>
              <a:ext uri="{FF2B5EF4-FFF2-40B4-BE49-F238E27FC236}">
                <a16:creationId xmlns:a16="http://schemas.microsoft.com/office/drawing/2014/main" id="{E2525454-44A4-774C-88DB-1875B819B56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E0E85B-5674-8E4B-B2F2-5B4CCC49F504}"/>
              </a:ext>
            </a:extLst>
          </p:cNvPr>
          <p:cNvSpPr>
            <a:spLocks noGrp="1"/>
          </p:cNvSpPr>
          <p:nvPr>
            <p:ph type="sldNum" sz="quarter" idx="12"/>
          </p:nvPr>
        </p:nvSpPr>
        <p:spPr/>
        <p:txBody>
          <a:bodyPr/>
          <a:lstStyle/>
          <a:p>
            <a:fld id="{E8FE74A6-9AC7-2745-A915-08471A8965B1}" type="slidenum">
              <a:rPr lang="fr-FR" smtClean="0"/>
              <a:t>‹N°›</a:t>
            </a:fld>
            <a:endParaRPr lang="fr-FR"/>
          </a:p>
        </p:txBody>
      </p:sp>
    </p:spTree>
    <p:extLst>
      <p:ext uri="{BB962C8B-B14F-4D97-AF65-F5344CB8AC3E}">
        <p14:creationId xmlns:p14="http://schemas.microsoft.com/office/powerpoint/2010/main" val="2437212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480797B-A641-BA43-911A-D946C65FA2E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7FBE78F-EF4F-C545-8C0E-DAFDA8E5782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528DC46-276F-7E48-A3A3-A0E7F702553A}"/>
              </a:ext>
            </a:extLst>
          </p:cNvPr>
          <p:cNvSpPr>
            <a:spLocks noGrp="1"/>
          </p:cNvSpPr>
          <p:nvPr>
            <p:ph type="dt" sz="half" idx="10"/>
          </p:nvPr>
        </p:nvSpPr>
        <p:spPr/>
        <p:txBody>
          <a:bodyPr/>
          <a:lstStyle/>
          <a:p>
            <a:fld id="{634B6B19-A160-7040-A6D2-3079C33520DD}" type="datetimeFigureOut">
              <a:rPr lang="fr-FR" smtClean="0"/>
              <a:t>06/10/2023</a:t>
            </a:fld>
            <a:endParaRPr lang="fr-FR"/>
          </a:p>
        </p:txBody>
      </p:sp>
      <p:sp>
        <p:nvSpPr>
          <p:cNvPr id="5" name="Espace réservé du pied de page 4">
            <a:extLst>
              <a:ext uri="{FF2B5EF4-FFF2-40B4-BE49-F238E27FC236}">
                <a16:creationId xmlns:a16="http://schemas.microsoft.com/office/drawing/2014/main" id="{EB68173A-5D33-C143-A9E4-E466F1F3F9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A10E65A-A2B6-054C-A4AF-BCD193EBC2DC}"/>
              </a:ext>
            </a:extLst>
          </p:cNvPr>
          <p:cNvSpPr>
            <a:spLocks noGrp="1"/>
          </p:cNvSpPr>
          <p:nvPr>
            <p:ph type="sldNum" sz="quarter" idx="12"/>
          </p:nvPr>
        </p:nvSpPr>
        <p:spPr/>
        <p:txBody>
          <a:bodyPr/>
          <a:lstStyle/>
          <a:p>
            <a:fld id="{E8FE74A6-9AC7-2745-A915-08471A8965B1}" type="slidenum">
              <a:rPr lang="fr-FR" smtClean="0"/>
              <a:t>‹N°›</a:t>
            </a:fld>
            <a:endParaRPr lang="fr-FR"/>
          </a:p>
        </p:txBody>
      </p:sp>
    </p:spTree>
    <p:extLst>
      <p:ext uri="{BB962C8B-B14F-4D97-AF65-F5344CB8AC3E}">
        <p14:creationId xmlns:p14="http://schemas.microsoft.com/office/powerpoint/2010/main" val="267564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6D3BE7-27E1-C24F-8B6D-4CAED771617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7CDD6AE-C451-AB44-A776-8DF80D02636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59EA73F-BBFD-8C44-8E26-C5AD199AAA67}"/>
              </a:ext>
            </a:extLst>
          </p:cNvPr>
          <p:cNvSpPr>
            <a:spLocks noGrp="1"/>
          </p:cNvSpPr>
          <p:nvPr>
            <p:ph type="dt" sz="half" idx="10"/>
          </p:nvPr>
        </p:nvSpPr>
        <p:spPr/>
        <p:txBody>
          <a:bodyPr/>
          <a:lstStyle/>
          <a:p>
            <a:fld id="{634B6B19-A160-7040-A6D2-3079C33520DD}" type="datetimeFigureOut">
              <a:rPr lang="fr-FR" smtClean="0"/>
              <a:t>06/10/2023</a:t>
            </a:fld>
            <a:endParaRPr lang="fr-FR"/>
          </a:p>
        </p:txBody>
      </p:sp>
      <p:sp>
        <p:nvSpPr>
          <p:cNvPr id="5" name="Espace réservé du pied de page 4">
            <a:extLst>
              <a:ext uri="{FF2B5EF4-FFF2-40B4-BE49-F238E27FC236}">
                <a16:creationId xmlns:a16="http://schemas.microsoft.com/office/drawing/2014/main" id="{FD716261-9595-C946-A9EA-DD33ACF056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5B0845-ACA0-1041-9D78-1E93C1D0C120}"/>
              </a:ext>
            </a:extLst>
          </p:cNvPr>
          <p:cNvSpPr>
            <a:spLocks noGrp="1"/>
          </p:cNvSpPr>
          <p:nvPr>
            <p:ph type="sldNum" sz="quarter" idx="12"/>
          </p:nvPr>
        </p:nvSpPr>
        <p:spPr/>
        <p:txBody>
          <a:bodyPr/>
          <a:lstStyle/>
          <a:p>
            <a:fld id="{E8FE74A6-9AC7-2745-A915-08471A8965B1}" type="slidenum">
              <a:rPr lang="fr-FR" smtClean="0"/>
              <a:t>‹N°›</a:t>
            </a:fld>
            <a:endParaRPr lang="fr-FR"/>
          </a:p>
        </p:txBody>
      </p:sp>
    </p:spTree>
    <p:extLst>
      <p:ext uri="{BB962C8B-B14F-4D97-AF65-F5344CB8AC3E}">
        <p14:creationId xmlns:p14="http://schemas.microsoft.com/office/powerpoint/2010/main" val="243288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A0DCE6-243C-4D47-846F-771569D7C12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93A195E-2F68-2A4C-9BB7-58081119D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B91CDCD-C62D-B94D-8FF4-B963C5654177}"/>
              </a:ext>
            </a:extLst>
          </p:cNvPr>
          <p:cNvSpPr>
            <a:spLocks noGrp="1"/>
          </p:cNvSpPr>
          <p:nvPr>
            <p:ph type="dt" sz="half" idx="10"/>
          </p:nvPr>
        </p:nvSpPr>
        <p:spPr/>
        <p:txBody>
          <a:bodyPr/>
          <a:lstStyle/>
          <a:p>
            <a:fld id="{634B6B19-A160-7040-A6D2-3079C33520DD}" type="datetimeFigureOut">
              <a:rPr lang="fr-FR" smtClean="0"/>
              <a:t>06/10/2023</a:t>
            </a:fld>
            <a:endParaRPr lang="fr-FR"/>
          </a:p>
        </p:txBody>
      </p:sp>
      <p:sp>
        <p:nvSpPr>
          <p:cNvPr id="5" name="Espace réservé du pied de page 4">
            <a:extLst>
              <a:ext uri="{FF2B5EF4-FFF2-40B4-BE49-F238E27FC236}">
                <a16:creationId xmlns:a16="http://schemas.microsoft.com/office/drawing/2014/main" id="{FFE24D33-3AFA-A746-9B2C-0162FC4F9D2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FA6F21-3E6C-764A-9EC5-80DF807C54F5}"/>
              </a:ext>
            </a:extLst>
          </p:cNvPr>
          <p:cNvSpPr>
            <a:spLocks noGrp="1"/>
          </p:cNvSpPr>
          <p:nvPr>
            <p:ph type="sldNum" sz="quarter" idx="12"/>
          </p:nvPr>
        </p:nvSpPr>
        <p:spPr/>
        <p:txBody>
          <a:bodyPr/>
          <a:lstStyle/>
          <a:p>
            <a:fld id="{E8FE74A6-9AC7-2745-A915-08471A8965B1}" type="slidenum">
              <a:rPr lang="fr-FR" smtClean="0"/>
              <a:t>‹N°›</a:t>
            </a:fld>
            <a:endParaRPr lang="fr-FR"/>
          </a:p>
        </p:txBody>
      </p:sp>
    </p:spTree>
    <p:extLst>
      <p:ext uri="{BB962C8B-B14F-4D97-AF65-F5344CB8AC3E}">
        <p14:creationId xmlns:p14="http://schemas.microsoft.com/office/powerpoint/2010/main" val="3740931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8759F-B0AD-FD4C-8689-5DE25F1D420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1837072-BBEA-9540-80B6-6EC9A3582ED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62C5AF5-86A2-D64D-A631-9D9329DF3D0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06C4E55-33E5-DF4B-B1B5-EB8F259A1229}"/>
              </a:ext>
            </a:extLst>
          </p:cNvPr>
          <p:cNvSpPr>
            <a:spLocks noGrp="1"/>
          </p:cNvSpPr>
          <p:nvPr>
            <p:ph type="dt" sz="half" idx="10"/>
          </p:nvPr>
        </p:nvSpPr>
        <p:spPr/>
        <p:txBody>
          <a:bodyPr/>
          <a:lstStyle/>
          <a:p>
            <a:fld id="{634B6B19-A160-7040-A6D2-3079C33520DD}" type="datetimeFigureOut">
              <a:rPr lang="fr-FR" smtClean="0"/>
              <a:t>06/10/2023</a:t>
            </a:fld>
            <a:endParaRPr lang="fr-FR"/>
          </a:p>
        </p:txBody>
      </p:sp>
      <p:sp>
        <p:nvSpPr>
          <p:cNvPr id="6" name="Espace réservé du pied de page 5">
            <a:extLst>
              <a:ext uri="{FF2B5EF4-FFF2-40B4-BE49-F238E27FC236}">
                <a16:creationId xmlns:a16="http://schemas.microsoft.com/office/drawing/2014/main" id="{A9372380-CA4A-0F41-8FB5-E87CD3C408F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62EF53A-58D5-F846-8831-8D795DAC2429}"/>
              </a:ext>
            </a:extLst>
          </p:cNvPr>
          <p:cNvSpPr>
            <a:spLocks noGrp="1"/>
          </p:cNvSpPr>
          <p:nvPr>
            <p:ph type="sldNum" sz="quarter" idx="12"/>
          </p:nvPr>
        </p:nvSpPr>
        <p:spPr/>
        <p:txBody>
          <a:bodyPr/>
          <a:lstStyle/>
          <a:p>
            <a:fld id="{E8FE74A6-9AC7-2745-A915-08471A8965B1}" type="slidenum">
              <a:rPr lang="fr-FR" smtClean="0"/>
              <a:t>‹N°›</a:t>
            </a:fld>
            <a:endParaRPr lang="fr-FR"/>
          </a:p>
        </p:txBody>
      </p:sp>
    </p:spTree>
    <p:extLst>
      <p:ext uri="{BB962C8B-B14F-4D97-AF65-F5344CB8AC3E}">
        <p14:creationId xmlns:p14="http://schemas.microsoft.com/office/powerpoint/2010/main" val="292264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CE7102-16C6-D64C-B901-3398A819317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6BB858A-1589-3B41-B363-DDE7B2A94F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0432390-5E95-A548-AB8B-81D72F32837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488EEE3-8574-0546-B021-92137594CF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291EAAF-A743-B64B-BF11-C4008ABD755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AB25B3A-4157-5A41-AC12-C637FF0C1811}"/>
              </a:ext>
            </a:extLst>
          </p:cNvPr>
          <p:cNvSpPr>
            <a:spLocks noGrp="1"/>
          </p:cNvSpPr>
          <p:nvPr>
            <p:ph type="dt" sz="half" idx="10"/>
          </p:nvPr>
        </p:nvSpPr>
        <p:spPr/>
        <p:txBody>
          <a:bodyPr/>
          <a:lstStyle/>
          <a:p>
            <a:fld id="{634B6B19-A160-7040-A6D2-3079C33520DD}" type="datetimeFigureOut">
              <a:rPr lang="fr-FR" smtClean="0"/>
              <a:t>06/10/2023</a:t>
            </a:fld>
            <a:endParaRPr lang="fr-FR"/>
          </a:p>
        </p:txBody>
      </p:sp>
      <p:sp>
        <p:nvSpPr>
          <p:cNvPr id="8" name="Espace réservé du pied de page 7">
            <a:extLst>
              <a:ext uri="{FF2B5EF4-FFF2-40B4-BE49-F238E27FC236}">
                <a16:creationId xmlns:a16="http://schemas.microsoft.com/office/drawing/2014/main" id="{B60C78EF-7A92-3047-AB71-65F9CF2B043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0BE099C-5CA2-574A-9FDE-79241C6923DE}"/>
              </a:ext>
            </a:extLst>
          </p:cNvPr>
          <p:cNvSpPr>
            <a:spLocks noGrp="1"/>
          </p:cNvSpPr>
          <p:nvPr>
            <p:ph type="sldNum" sz="quarter" idx="12"/>
          </p:nvPr>
        </p:nvSpPr>
        <p:spPr/>
        <p:txBody>
          <a:bodyPr/>
          <a:lstStyle/>
          <a:p>
            <a:fld id="{E8FE74A6-9AC7-2745-A915-08471A8965B1}" type="slidenum">
              <a:rPr lang="fr-FR" smtClean="0"/>
              <a:t>‹N°›</a:t>
            </a:fld>
            <a:endParaRPr lang="fr-FR"/>
          </a:p>
        </p:txBody>
      </p:sp>
    </p:spTree>
    <p:extLst>
      <p:ext uri="{BB962C8B-B14F-4D97-AF65-F5344CB8AC3E}">
        <p14:creationId xmlns:p14="http://schemas.microsoft.com/office/powerpoint/2010/main" val="3205652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1CD95B-EEB1-C44E-B8D9-CCE617EB1FD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2517B6A-2E1B-BD40-92D2-9038FA1BFC13}"/>
              </a:ext>
            </a:extLst>
          </p:cNvPr>
          <p:cNvSpPr>
            <a:spLocks noGrp="1"/>
          </p:cNvSpPr>
          <p:nvPr>
            <p:ph type="dt" sz="half" idx="10"/>
          </p:nvPr>
        </p:nvSpPr>
        <p:spPr/>
        <p:txBody>
          <a:bodyPr/>
          <a:lstStyle/>
          <a:p>
            <a:fld id="{634B6B19-A160-7040-A6D2-3079C33520DD}" type="datetimeFigureOut">
              <a:rPr lang="fr-FR" smtClean="0"/>
              <a:t>06/10/2023</a:t>
            </a:fld>
            <a:endParaRPr lang="fr-FR"/>
          </a:p>
        </p:txBody>
      </p:sp>
      <p:sp>
        <p:nvSpPr>
          <p:cNvPr id="4" name="Espace réservé du pied de page 3">
            <a:extLst>
              <a:ext uri="{FF2B5EF4-FFF2-40B4-BE49-F238E27FC236}">
                <a16:creationId xmlns:a16="http://schemas.microsoft.com/office/drawing/2014/main" id="{8D9ADBB1-7D26-D047-A1BA-619F1F1AC2C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3D4172A-7E22-8D4D-8ED9-1E7D62E91505}"/>
              </a:ext>
            </a:extLst>
          </p:cNvPr>
          <p:cNvSpPr>
            <a:spLocks noGrp="1"/>
          </p:cNvSpPr>
          <p:nvPr>
            <p:ph type="sldNum" sz="quarter" idx="12"/>
          </p:nvPr>
        </p:nvSpPr>
        <p:spPr/>
        <p:txBody>
          <a:bodyPr/>
          <a:lstStyle/>
          <a:p>
            <a:fld id="{E8FE74A6-9AC7-2745-A915-08471A8965B1}" type="slidenum">
              <a:rPr lang="fr-FR" smtClean="0"/>
              <a:t>‹N°›</a:t>
            </a:fld>
            <a:endParaRPr lang="fr-FR"/>
          </a:p>
        </p:txBody>
      </p:sp>
    </p:spTree>
    <p:extLst>
      <p:ext uri="{BB962C8B-B14F-4D97-AF65-F5344CB8AC3E}">
        <p14:creationId xmlns:p14="http://schemas.microsoft.com/office/powerpoint/2010/main" val="3209958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8FA8D65-8626-D042-A8FB-778B18E5BA94}"/>
              </a:ext>
            </a:extLst>
          </p:cNvPr>
          <p:cNvSpPr>
            <a:spLocks noGrp="1"/>
          </p:cNvSpPr>
          <p:nvPr>
            <p:ph type="dt" sz="half" idx="10"/>
          </p:nvPr>
        </p:nvSpPr>
        <p:spPr/>
        <p:txBody>
          <a:bodyPr/>
          <a:lstStyle/>
          <a:p>
            <a:fld id="{634B6B19-A160-7040-A6D2-3079C33520DD}" type="datetimeFigureOut">
              <a:rPr lang="fr-FR" smtClean="0"/>
              <a:t>06/10/2023</a:t>
            </a:fld>
            <a:endParaRPr lang="fr-FR"/>
          </a:p>
        </p:txBody>
      </p:sp>
      <p:sp>
        <p:nvSpPr>
          <p:cNvPr id="3" name="Espace réservé du pied de page 2">
            <a:extLst>
              <a:ext uri="{FF2B5EF4-FFF2-40B4-BE49-F238E27FC236}">
                <a16:creationId xmlns:a16="http://schemas.microsoft.com/office/drawing/2014/main" id="{82A64E11-A33A-EF48-AAFE-E16A80CB197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36022B8-DE3C-DD47-9FB8-ECFC3CDF7751}"/>
              </a:ext>
            </a:extLst>
          </p:cNvPr>
          <p:cNvSpPr>
            <a:spLocks noGrp="1"/>
          </p:cNvSpPr>
          <p:nvPr>
            <p:ph type="sldNum" sz="quarter" idx="12"/>
          </p:nvPr>
        </p:nvSpPr>
        <p:spPr/>
        <p:txBody>
          <a:bodyPr/>
          <a:lstStyle/>
          <a:p>
            <a:fld id="{E8FE74A6-9AC7-2745-A915-08471A8965B1}" type="slidenum">
              <a:rPr lang="fr-FR" smtClean="0"/>
              <a:t>‹N°›</a:t>
            </a:fld>
            <a:endParaRPr lang="fr-FR"/>
          </a:p>
        </p:txBody>
      </p:sp>
    </p:spTree>
    <p:extLst>
      <p:ext uri="{BB962C8B-B14F-4D97-AF65-F5344CB8AC3E}">
        <p14:creationId xmlns:p14="http://schemas.microsoft.com/office/powerpoint/2010/main" val="3139128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AA2272-F0BC-9744-BE58-129AB56A356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387887F-415E-A245-9965-E475E6ED13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38B5DA1-2943-994C-ABC1-F72A1EAFF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5624FF7-038A-A642-B1E8-CC879718431B}"/>
              </a:ext>
            </a:extLst>
          </p:cNvPr>
          <p:cNvSpPr>
            <a:spLocks noGrp="1"/>
          </p:cNvSpPr>
          <p:nvPr>
            <p:ph type="dt" sz="half" idx="10"/>
          </p:nvPr>
        </p:nvSpPr>
        <p:spPr/>
        <p:txBody>
          <a:bodyPr/>
          <a:lstStyle/>
          <a:p>
            <a:fld id="{634B6B19-A160-7040-A6D2-3079C33520DD}" type="datetimeFigureOut">
              <a:rPr lang="fr-FR" smtClean="0"/>
              <a:t>06/10/2023</a:t>
            </a:fld>
            <a:endParaRPr lang="fr-FR"/>
          </a:p>
        </p:txBody>
      </p:sp>
      <p:sp>
        <p:nvSpPr>
          <p:cNvPr id="6" name="Espace réservé du pied de page 5">
            <a:extLst>
              <a:ext uri="{FF2B5EF4-FFF2-40B4-BE49-F238E27FC236}">
                <a16:creationId xmlns:a16="http://schemas.microsoft.com/office/drawing/2014/main" id="{12D57BDE-E34E-2B4A-BB72-104D9DC6BCC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F8DBA1E-673F-6145-8098-1D9A5AE0290F}"/>
              </a:ext>
            </a:extLst>
          </p:cNvPr>
          <p:cNvSpPr>
            <a:spLocks noGrp="1"/>
          </p:cNvSpPr>
          <p:nvPr>
            <p:ph type="sldNum" sz="quarter" idx="12"/>
          </p:nvPr>
        </p:nvSpPr>
        <p:spPr/>
        <p:txBody>
          <a:bodyPr/>
          <a:lstStyle/>
          <a:p>
            <a:fld id="{E8FE74A6-9AC7-2745-A915-08471A8965B1}" type="slidenum">
              <a:rPr lang="fr-FR" smtClean="0"/>
              <a:t>‹N°›</a:t>
            </a:fld>
            <a:endParaRPr lang="fr-FR"/>
          </a:p>
        </p:txBody>
      </p:sp>
    </p:spTree>
    <p:extLst>
      <p:ext uri="{BB962C8B-B14F-4D97-AF65-F5344CB8AC3E}">
        <p14:creationId xmlns:p14="http://schemas.microsoft.com/office/powerpoint/2010/main" val="3627818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50E5E0-AC8F-5344-A401-A97CA6CC409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85DAEBC-A45A-494A-BA83-8E49FB44BB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E47D3A7-FFE2-5B4A-8DC1-B17181551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5BD6F94-AA2B-5442-B63A-528F3AE5AEA7}"/>
              </a:ext>
            </a:extLst>
          </p:cNvPr>
          <p:cNvSpPr>
            <a:spLocks noGrp="1"/>
          </p:cNvSpPr>
          <p:nvPr>
            <p:ph type="dt" sz="half" idx="10"/>
          </p:nvPr>
        </p:nvSpPr>
        <p:spPr/>
        <p:txBody>
          <a:bodyPr/>
          <a:lstStyle/>
          <a:p>
            <a:fld id="{634B6B19-A160-7040-A6D2-3079C33520DD}" type="datetimeFigureOut">
              <a:rPr lang="fr-FR" smtClean="0"/>
              <a:t>06/10/2023</a:t>
            </a:fld>
            <a:endParaRPr lang="fr-FR"/>
          </a:p>
        </p:txBody>
      </p:sp>
      <p:sp>
        <p:nvSpPr>
          <p:cNvPr id="6" name="Espace réservé du pied de page 5">
            <a:extLst>
              <a:ext uri="{FF2B5EF4-FFF2-40B4-BE49-F238E27FC236}">
                <a16:creationId xmlns:a16="http://schemas.microsoft.com/office/drawing/2014/main" id="{618E5B5B-1B41-B442-9EB4-AA84712232D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D74200D-34D1-E740-A1DB-4FF6798785BC}"/>
              </a:ext>
            </a:extLst>
          </p:cNvPr>
          <p:cNvSpPr>
            <a:spLocks noGrp="1"/>
          </p:cNvSpPr>
          <p:nvPr>
            <p:ph type="sldNum" sz="quarter" idx="12"/>
          </p:nvPr>
        </p:nvSpPr>
        <p:spPr/>
        <p:txBody>
          <a:bodyPr/>
          <a:lstStyle/>
          <a:p>
            <a:fld id="{E8FE74A6-9AC7-2745-A915-08471A8965B1}" type="slidenum">
              <a:rPr lang="fr-FR" smtClean="0"/>
              <a:t>‹N°›</a:t>
            </a:fld>
            <a:endParaRPr lang="fr-FR"/>
          </a:p>
        </p:txBody>
      </p:sp>
    </p:spTree>
    <p:extLst>
      <p:ext uri="{BB962C8B-B14F-4D97-AF65-F5344CB8AC3E}">
        <p14:creationId xmlns:p14="http://schemas.microsoft.com/office/powerpoint/2010/main" val="2031791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C17FF8F-C3C3-2A4D-B089-C3A1B14D3E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6B94FF7-B37C-ED48-9CEF-D1134973F0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3439E88-5C6E-C64D-A39B-9E1D900EB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B6B19-A160-7040-A6D2-3079C33520DD}" type="datetimeFigureOut">
              <a:rPr lang="fr-FR" smtClean="0"/>
              <a:t>06/10/2023</a:t>
            </a:fld>
            <a:endParaRPr lang="fr-FR"/>
          </a:p>
        </p:txBody>
      </p:sp>
      <p:sp>
        <p:nvSpPr>
          <p:cNvPr id="5" name="Espace réservé du pied de page 4">
            <a:extLst>
              <a:ext uri="{FF2B5EF4-FFF2-40B4-BE49-F238E27FC236}">
                <a16:creationId xmlns:a16="http://schemas.microsoft.com/office/drawing/2014/main" id="{BA268E7D-6911-0B43-AB07-E9A725D298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D890267-A506-9C4A-8A78-89FA6FE798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E74A6-9AC7-2745-A915-08471A8965B1}" type="slidenum">
              <a:rPr lang="fr-FR" smtClean="0"/>
              <a:t>‹N°›</a:t>
            </a:fld>
            <a:endParaRPr lang="fr-FR"/>
          </a:p>
        </p:txBody>
      </p:sp>
    </p:spTree>
    <p:extLst>
      <p:ext uri="{BB962C8B-B14F-4D97-AF65-F5344CB8AC3E}">
        <p14:creationId xmlns:p14="http://schemas.microsoft.com/office/powerpoint/2010/main" val="1183377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tiff"/><Relationship Id="rId5" Type="http://schemas.openxmlformats.org/officeDocument/2006/relationships/hyperlink" Target="mailto:anne-sophie.tabau@univ-amu.fr"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ipcc.ch/site/assets/uploads/2018/09/ipcc-principles-appendix-a-final_fr.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ipcc.ch/site/assets/uploads/2018/09/ipcc-conflict-of-interest-2016_fr.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ipcc.ch/site/assets/uploads/2018/09/ipcc-principles-observer-org_fr.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news.un.org/fr/story/2023/03/1133417" TargetMode="External"/><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ideo" Target="https://www.youtube.com/embed/A47M9wXs6Yg?feature=oembed" TargetMode="Externa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hyperlink" Target="https://www.climate-chance.org/wp-content/uploads/2023/04/obs_blog_fr_article-gst.pdf" TargetMode="External"/><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ipcc.ch/site/assets/uploads/2019/02/UNEP_GC-14_decision_IPCC_1987.pdf" TargetMode="External"/><Relationship Id="rId2" Type="http://schemas.openxmlformats.org/officeDocument/2006/relationships/hyperlink" Target="http://www.ipcc.ch/site/assets/uploads/2019/02/WMO_resolution4_on_IPCC_1988.pdf" TargetMode="External"/><Relationship Id="rId1" Type="http://schemas.openxmlformats.org/officeDocument/2006/relationships/slideLayout" Target="../slideLayouts/slideLayout2.xml"/><Relationship Id="rId4" Type="http://schemas.openxmlformats.org/officeDocument/2006/relationships/hyperlink" Target="https://www.ipcc.ch/site/assets/uploads/2019/02/UNGA43-53.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ipcc.ch/site/assets/uploads/2018/09/ipcc-principles-appendix-a-final_fr.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685D6EC-7F45-BF42-8043-BC4848614901}"/>
              </a:ext>
            </a:extLst>
          </p:cNvPr>
          <p:cNvPicPr>
            <a:picLocks noChangeAspect="1"/>
          </p:cNvPicPr>
          <p:nvPr/>
        </p:nvPicPr>
        <p:blipFill>
          <a:blip r:embed="rId3"/>
          <a:stretch>
            <a:fillRect/>
          </a:stretch>
        </p:blipFill>
        <p:spPr>
          <a:xfrm>
            <a:off x="7949184" y="3490685"/>
            <a:ext cx="4242816" cy="3367315"/>
          </a:xfrm>
          <a:prstGeom prst="rect">
            <a:avLst/>
          </a:prstGeom>
        </p:spPr>
      </p:pic>
      <p:pic>
        <p:nvPicPr>
          <p:cNvPr id="4" name="Image 3">
            <a:extLst>
              <a:ext uri="{FF2B5EF4-FFF2-40B4-BE49-F238E27FC236}">
                <a16:creationId xmlns:a16="http://schemas.microsoft.com/office/drawing/2014/main" id="{FCA2BB87-96A4-064C-A1DB-1C389E1ADE4B}"/>
              </a:ext>
            </a:extLst>
          </p:cNvPr>
          <p:cNvPicPr>
            <a:picLocks noChangeAspect="1"/>
          </p:cNvPicPr>
          <p:nvPr/>
        </p:nvPicPr>
        <p:blipFill>
          <a:blip r:embed="rId4"/>
          <a:stretch>
            <a:fillRect/>
          </a:stretch>
        </p:blipFill>
        <p:spPr>
          <a:xfrm>
            <a:off x="1033901" y="5354955"/>
            <a:ext cx="1599571" cy="1503045"/>
          </a:xfrm>
          <a:prstGeom prst="rect">
            <a:avLst/>
          </a:prstGeom>
        </p:spPr>
      </p:pic>
      <p:sp>
        <p:nvSpPr>
          <p:cNvPr id="2" name="Titre 1">
            <a:extLst>
              <a:ext uri="{FF2B5EF4-FFF2-40B4-BE49-F238E27FC236}">
                <a16:creationId xmlns:a16="http://schemas.microsoft.com/office/drawing/2014/main" id="{3E9CDFEB-5D6B-314B-83BE-C5794650516E}"/>
              </a:ext>
            </a:extLst>
          </p:cNvPr>
          <p:cNvSpPr>
            <a:spLocks noGrp="1"/>
          </p:cNvSpPr>
          <p:nvPr>
            <p:ph type="ctrTitle"/>
          </p:nvPr>
        </p:nvSpPr>
        <p:spPr>
          <a:xfrm>
            <a:off x="1560284" y="761247"/>
            <a:ext cx="9071429" cy="1707923"/>
          </a:xfrm>
        </p:spPr>
        <p:txBody>
          <a:bodyPr>
            <a:normAutofit fontScale="90000"/>
          </a:bodyPr>
          <a:lstStyle/>
          <a:p>
            <a:r>
              <a:rPr lang="fr-FR" sz="2200" b="0" i="0" dirty="0">
                <a:solidFill>
                  <a:srgbClr val="000000"/>
                </a:solidFill>
                <a:effectLst/>
                <a:latin typeface="Calibri" panose="020F0502020204030204" pitchFamily="34" charset="0"/>
              </a:rPr>
              <a:t>Académie d’été de droit international et d’éthique en sciences et technologies</a:t>
            </a:r>
            <a:br>
              <a:rPr lang="fr-FR" sz="2200" b="0" i="0" dirty="0">
                <a:solidFill>
                  <a:srgbClr val="000000"/>
                </a:solidFill>
                <a:effectLst/>
                <a:latin typeface="Calibri" panose="020F0502020204030204" pitchFamily="34" charset="0"/>
              </a:rPr>
            </a:br>
            <a:r>
              <a:rPr lang="fr-FR" sz="2200" b="0" i="0" dirty="0">
                <a:solidFill>
                  <a:srgbClr val="000000"/>
                </a:solidFill>
                <a:effectLst/>
                <a:latin typeface="Calibri" panose="020F0502020204030204" pitchFamily="34" charset="0"/>
              </a:rPr>
              <a:t>Aix-en-Provence, 28 juin -1</a:t>
            </a:r>
            <a:r>
              <a:rPr lang="fr-FR" sz="2200" b="0" i="0" baseline="30000" dirty="0">
                <a:solidFill>
                  <a:srgbClr val="000000"/>
                </a:solidFill>
                <a:effectLst/>
                <a:latin typeface="Calibri" panose="020F0502020204030204" pitchFamily="34" charset="0"/>
              </a:rPr>
              <a:t>er</a:t>
            </a:r>
            <a:r>
              <a:rPr lang="fr-FR" sz="2200" b="0" i="0" dirty="0">
                <a:solidFill>
                  <a:srgbClr val="000000"/>
                </a:solidFill>
                <a:effectLst/>
                <a:latin typeface="Calibri" panose="020F0502020204030204" pitchFamily="34" charset="0"/>
              </a:rPr>
              <a:t> Juillet 2023</a:t>
            </a:r>
            <a:br>
              <a:rPr lang="fr-FR" sz="2200" b="0" i="0" dirty="0">
                <a:solidFill>
                  <a:srgbClr val="000000"/>
                </a:solidFill>
                <a:effectLst/>
                <a:latin typeface="Calibri" panose="020F0502020204030204" pitchFamily="34" charset="0"/>
              </a:rPr>
            </a:br>
            <a:br>
              <a:rPr lang="fr-FR" sz="2000" b="0" i="0" dirty="0">
                <a:solidFill>
                  <a:srgbClr val="000000"/>
                </a:solidFill>
                <a:effectLst/>
                <a:latin typeface="Calibri" panose="020F0502020204030204" pitchFamily="34" charset="0"/>
              </a:rPr>
            </a:br>
            <a:r>
              <a:rPr lang="fr-FR" sz="2400" b="1" dirty="0">
                <a:solidFill>
                  <a:srgbClr val="002060"/>
                </a:solidFill>
              </a:rPr>
              <a:t>L’expertise internationale dans les domaines de la santé et de l’environnement</a:t>
            </a:r>
            <a:br>
              <a:rPr lang="fr-FR" sz="1800" b="1" i="0" dirty="0">
                <a:solidFill>
                  <a:srgbClr val="000000"/>
                </a:solidFill>
                <a:effectLst/>
                <a:latin typeface="Calibri" panose="020F0502020204030204" pitchFamily="34" charset="0"/>
              </a:rPr>
            </a:br>
            <a:br>
              <a:rPr lang="fr-FR" sz="1800" b="1" i="0" dirty="0">
                <a:solidFill>
                  <a:srgbClr val="000000"/>
                </a:solidFill>
                <a:effectLst/>
                <a:latin typeface="Calibri" panose="020F0502020204030204" pitchFamily="34" charset="0"/>
              </a:rPr>
            </a:br>
            <a:br>
              <a:rPr lang="fr-FR" sz="1800" b="1" i="0" dirty="0">
                <a:solidFill>
                  <a:srgbClr val="000000"/>
                </a:solidFill>
                <a:effectLst/>
                <a:latin typeface="Calibri" panose="020F0502020204030204" pitchFamily="34" charset="0"/>
              </a:rPr>
            </a:br>
            <a:endParaRPr lang="fr-FR" sz="2000" dirty="0"/>
          </a:p>
        </p:txBody>
      </p:sp>
      <p:sp>
        <p:nvSpPr>
          <p:cNvPr id="3" name="Sous-titre 2">
            <a:extLst>
              <a:ext uri="{FF2B5EF4-FFF2-40B4-BE49-F238E27FC236}">
                <a16:creationId xmlns:a16="http://schemas.microsoft.com/office/drawing/2014/main" id="{EABC1CC1-C108-4443-AE1F-C1CB8B8F41F0}"/>
              </a:ext>
            </a:extLst>
          </p:cNvPr>
          <p:cNvSpPr>
            <a:spLocks noGrp="1"/>
          </p:cNvSpPr>
          <p:nvPr>
            <p:ph type="subTitle" idx="1"/>
          </p:nvPr>
        </p:nvSpPr>
        <p:spPr>
          <a:xfrm>
            <a:off x="481582" y="1670304"/>
            <a:ext cx="11228832" cy="3684651"/>
          </a:xfrm>
        </p:spPr>
        <p:txBody>
          <a:bodyPr>
            <a:normAutofit fontScale="40000" lnSpcReduction="20000"/>
          </a:bodyPr>
          <a:lstStyle/>
          <a:p>
            <a:endParaRPr lang="fr-FR" sz="6700" b="1" dirty="0">
              <a:solidFill>
                <a:srgbClr val="002060"/>
              </a:solidFill>
            </a:endParaRPr>
          </a:p>
          <a:p>
            <a:r>
              <a:rPr lang="fr-FR" sz="6700" b="1" dirty="0">
                <a:solidFill>
                  <a:srgbClr val="002060"/>
                </a:solidFill>
              </a:rPr>
              <a:t>Atelier 3 </a:t>
            </a:r>
          </a:p>
          <a:p>
            <a:r>
              <a:rPr lang="fr-FR" sz="6700" b="1" dirty="0">
                <a:solidFill>
                  <a:srgbClr val="002060"/>
                </a:solidFill>
              </a:rPr>
              <a:t>L’expertise en vue de décisions politiques ou normatives </a:t>
            </a:r>
          </a:p>
          <a:p>
            <a:r>
              <a:rPr lang="fr-FR" sz="6700" dirty="0">
                <a:solidFill>
                  <a:srgbClr val="002060"/>
                </a:solidFill>
              </a:rPr>
              <a:t>L’exemple du groupe intergouvernemental d’experts sur l’évolution du climat (GIEC)</a:t>
            </a:r>
          </a:p>
          <a:p>
            <a:endParaRPr lang="fr-FR" sz="6700" dirty="0"/>
          </a:p>
          <a:p>
            <a:pPr algn="l"/>
            <a:r>
              <a:rPr lang="fr-FR" sz="4500" dirty="0"/>
              <a:t>Anne-Sophie TABAU, </a:t>
            </a:r>
          </a:p>
          <a:p>
            <a:pPr algn="l"/>
            <a:r>
              <a:rPr lang="fr-FR" sz="4500" dirty="0"/>
              <a:t>Professeure à Aix-Marseille Université, </a:t>
            </a:r>
          </a:p>
          <a:p>
            <a:pPr algn="l"/>
            <a:r>
              <a:rPr lang="fr-FR" sz="4500" dirty="0"/>
              <a:t>CERIC-UMR 7318 DICE </a:t>
            </a:r>
          </a:p>
          <a:p>
            <a:pPr algn="l"/>
            <a:r>
              <a:rPr lang="fr-FR" sz="4500" dirty="0">
                <a:hlinkClick r:id="rId5"/>
              </a:rPr>
              <a:t>anne-sophie.tabau@univ-amu.fr</a:t>
            </a:r>
            <a:r>
              <a:rPr lang="fr-FR" sz="4500" dirty="0"/>
              <a:t> </a:t>
            </a:r>
          </a:p>
        </p:txBody>
      </p:sp>
      <p:pic>
        <p:nvPicPr>
          <p:cNvPr id="5" name="Image 4">
            <a:extLst>
              <a:ext uri="{FF2B5EF4-FFF2-40B4-BE49-F238E27FC236}">
                <a16:creationId xmlns:a16="http://schemas.microsoft.com/office/drawing/2014/main" id="{4B97E3C6-E709-3F41-9486-D160E2DC4228}"/>
              </a:ext>
            </a:extLst>
          </p:cNvPr>
          <p:cNvPicPr>
            <a:picLocks noChangeAspect="1"/>
          </p:cNvPicPr>
          <p:nvPr/>
        </p:nvPicPr>
        <p:blipFill>
          <a:blip r:embed="rId6"/>
          <a:stretch>
            <a:fillRect/>
          </a:stretch>
        </p:blipFill>
        <p:spPr>
          <a:xfrm>
            <a:off x="2767583" y="5731927"/>
            <a:ext cx="3328416" cy="894736"/>
          </a:xfrm>
          <a:prstGeom prst="rect">
            <a:avLst/>
          </a:prstGeom>
        </p:spPr>
      </p:pic>
      <p:pic>
        <p:nvPicPr>
          <p:cNvPr id="8" name="Image 7">
            <a:extLst>
              <a:ext uri="{FF2B5EF4-FFF2-40B4-BE49-F238E27FC236}">
                <a16:creationId xmlns:a16="http://schemas.microsoft.com/office/drawing/2014/main" id="{734CDB60-5D3B-424B-B989-43A87BD1D9CC}"/>
              </a:ext>
            </a:extLst>
          </p:cNvPr>
          <p:cNvPicPr>
            <a:picLocks noChangeAspect="1"/>
          </p:cNvPicPr>
          <p:nvPr/>
        </p:nvPicPr>
        <p:blipFill>
          <a:blip r:embed="rId7"/>
          <a:stretch>
            <a:fillRect/>
          </a:stretch>
        </p:blipFill>
        <p:spPr>
          <a:xfrm>
            <a:off x="146304" y="5608319"/>
            <a:ext cx="986780" cy="1132447"/>
          </a:xfrm>
          <a:prstGeom prst="rect">
            <a:avLst/>
          </a:prstGeom>
        </p:spPr>
      </p:pic>
    </p:spTree>
    <p:extLst>
      <p:ext uri="{BB962C8B-B14F-4D97-AF65-F5344CB8AC3E}">
        <p14:creationId xmlns:p14="http://schemas.microsoft.com/office/powerpoint/2010/main" val="2323185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2EE5D9-414A-6147-B78C-1DBB95018D70}"/>
              </a:ext>
            </a:extLst>
          </p:cNvPr>
          <p:cNvSpPr>
            <a:spLocks noGrp="1"/>
          </p:cNvSpPr>
          <p:nvPr>
            <p:ph type="title"/>
          </p:nvPr>
        </p:nvSpPr>
        <p:spPr/>
        <p:txBody>
          <a:bodyPr>
            <a:normAutofit/>
          </a:bodyPr>
          <a:lstStyle/>
          <a:p>
            <a:pPr algn="ctr"/>
            <a:r>
              <a:rPr lang="fr-FR" sz="3200" b="1" dirty="0"/>
              <a:t>Comment les travaux du GIEC sont-ils financés ?</a:t>
            </a:r>
          </a:p>
        </p:txBody>
      </p:sp>
      <p:sp>
        <p:nvSpPr>
          <p:cNvPr id="3" name="Espace réservé du contenu 2">
            <a:extLst>
              <a:ext uri="{FF2B5EF4-FFF2-40B4-BE49-F238E27FC236}">
                <a16:creationId xmlns:a16="http://schemas.microsoft.com/office/drawing/2014/main" id="{34838D61-08A0-5A43-88A8-C98166888498}"/>
              </a:ext>
            </a:extLst>
          </p:cNvPr>
          <p:cNvSpPr>
            <a:spLocks noGrp="1"/>
          </p:cNvSpPr>
          <p:nvPr>
            <p:ph idx="1"/>
          </p:nvPr>
        </p:nvSpPr>
        <p:spPr>
          <a:xfrm>
            <a:off x="6096000" y="1842559"/>
            <a:ext cx="5960533" cy="3508375"/>
          </a:xfrm>
        </p:spPr>
        <p:txBody>
          <a:bodyPr>
            <a:normAutofit lnSpcReduction="10000"/>
          </a:bodyPr>
          <a:lstStyle/>
          <a:p>
            <a:pPr marL="0" indent="0">
              <a:buNone/>
            </a:pPr>
            <a:r>
              <a:rPr lang="fr-FR" dirty="0"/>
              <a:t>« </a:t>
            </a:r>
            <a:r>
              <a:rPr lang="fr-FR" dirty="0">
                <a:solidFill>
                  <a:srgbClr val="383F4E"/>
                </a:solidFill>
                <a:latin typeface="The Antiqua B"/>
              </a:rPr>
              <a:t>A</a:t>
            </a:r>
            <a:r>
              <a:rPr lang="fr-FR" b="0" i="0" dirty="0">
                <a:solidFill>
                  <a:srgbClr val="383F4E"/>
                </a:solidFill>
                <a:effectLst/>
                <a:latin typeface="The Antiqua B"/>
              </a:rPr>
              <a:t>ucun auteur ni aucun membre du bureau du GIEC ne sont rémunérés pour son travail et ne disposent d’aucun avantage en nature, malgré l’investissement parfois important que représente l’écriture d’un rapport aussi volumineux. » </a:t>
            </a:r>
          </a:p>
          <a:p>
            <a:pPr marL="0" indent="0">
              <a:spcBef>
                <a:spcPts val="0"/>
              </a:spcBef>
              <a:buNone/>
            </a:pPr>
            <a:r>
              <a:rPr lang="fr-FR" sz="2000" b="0" i="0" dirty="0">
                <a:solidFill>
                  <a:srgbClr val="383F4E"/>
                </a:solidFill>
                <a:effectLst/>
                <a:latin typeface="The Antiqua B"/>
              </a:rPr>
              <a:t>M. </a:t>
            </a:r>
            <a:r>
              <a:rPr lang="fr-FR" sz="2000" b="0" i="0" dirty="0" err="1">
                <a:solidFill>
                  <a:srgbClr val="383F4E"/>
                </a:solidFill>
                <a:effectLst/>
                <a:latin typeface="The Antiqua B"/>
              </a:rPr>
              <a:t>Damgé</a:t>
            </a:r>
            <a:r>
              <a:rPr lang="fr-FR" sz="2000" b="0" i="0" dirty="0">
                <a:solidFill>
                  <a:srgbClr val="383F4E"/>
                </a:solidFill>
                <a:effectLst/>
                <a:latin typeface="The Antiqua B"/>
              </a:rPr>
              <a:t>, G. </a:t>
            </a:r>
            <a:r>
              <a:rPr lang="fr-FR" sz="2000" b="0" i="0" dirty="0" err="1">
                <a:solidFill>
                  <a:srgbClr val="383F4E"/>
                </a:solidFill>
                <a:effectLst/>
                <a:latin typeface="The Antiqua B"/>
              </a:rPr>
              <a:t>Dagorn</a:t>
            </a:r>
            <a:r>
              <a:rPr lang="fr-FR" sz="2000" b="0" i="0" dirty="0">
                <a:solidFill>
                  <a:srgbClr val="383F4E"/>
                </a:solidFill>
                <a:effectLst/>
                <a:latin typeface="The Antiqua B"/>
              </a:rPr>
              <a:t>, « Les principales critiques faites aux experts climatiques du GIEC », </a:t>
            </a:r>
            <a:r>
              <a:rPr lang="fr-FR" sz="2000" b="0" i="1" dirty="0">
                <a:solidFill>
                  <a:srgbClr val="383F4E"/>
                </a:solidFill>
                <a:effectLst/>
                <a:latin typeface="The Antiqua B"/>
              </a:rPr>
              <a:t>Le Monde</a:t>
            </a:r>
            <a:r>
              <a:rPr lang="fr-FR" sz="2000" b="0" i="0" dirty="0">
                <a:solidFill>
                  <a:srgbClr val="383F4E"/>
                </a:solidFill>
                <a:effectLst/>
                <a:latin typeface="The Antiqua B"/>
              </a:rPr>
              <a:t>, 2 août 2019.</a:t>
            </a:r>
          </a:p>
          <a:p>
            <a:pPr marL="0" indent="0">
              <a:spcBef>
                <a:spcPts val="0"/>
              </a:spcBef>
              <a:buNone/>
            </a:pPr>
            <a:endParaRPr lang="fr-FR" sz="2000" dirty="0">
              <a:solidFill>
                <a:srgbClr val="383F4E"/>
              </a:solidFill>
              <a:latin typeface="The Antiqua B"/>
            </a:endParaRPr>
          </a:p>
          <a:p>
            <a:pPr marL="0" indent="0">
              <a:spcBef>
                <a:spcPts val="0"/>
              </a:spcBef>
              <a:buNone/>
            </a:pPr>
            <a:endParaRPr lang="fr-FR" sz="2000" dirty="0"/>
          </a:p>
        </p:txBody>
      </p:sp>
      <p:pic>
        <p:nvPicPr>
          <p:cNvPr id="4" name="Image 3">
            <a:extLst>
              <a:ext uri="{FF2B5EF4-FFF2-40B4-BE49-F238E27FC236}">
                <a16:creationId xmlns:a16="http://schemas.microsoft.com/office/drawing/2014/main" id="{EEB8C51E-2D27-D040-A139-18EBD8C1486C}"/>
              </a:ext>
            </a:extLst>
          </p:cNvPr>
          <p:cNvPicPr>
            <a:picLocks noChangeAspect="1"/>
          </p:cNvPicPr>
          <p:nvPr/>
        </p:nvPicPr>
        <p:blipFill>
          <a:blip r:embed="rId2"/>
          <a:stretch>
            <a:fillRect/>
          </a:stretch>
        </p:blipFill>
        <p:spPr>
          <a:xfrm>
            <a:off x="135467" y="1690688"/>
            <a:ext cx="5960533" cy="4470400"/>
          </a:xfrm>
          <a:prstGeom prst="rect">
            <a:avLst/>
          </a:prstGeom>
        </p:spPr>
      </p:pic>
    </p:spTree>
    <p:extLst>
      <p:ext uri="{BB962C8B-B14F-4D97-AF65-F5344CB8AC3E}">
        <p14:creationId xmlns:p14="http://schemas.microsoft.com/office/powerpoint/2010/main" val="1368839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EFD831-B26A-8647-BBC1-9E25D7AFD26E}"/>
              </a:ext>
            </a:extLst>
          </p:cNvPr>
          <p:cNvSpPr>
            <a:spLocks noGrp="1"/>
          </p:cNvSpPr>
          <p:nvPr>
            <p:ph type="title"/>
          </p:nvPr>
        </p:nvSpPr>
        <p:spPr/>
        <p:txBody>
          <a:bodyPr>
            <a:normAutofit/>
          </a:bodyPr>
          <a:lstStyle/>
          <a:p>
            <a:pPr algn="ctr"/>
            <a:r>
              <a:rPr lang="fr-FR" sz="3200" b="1" dirty="0"/>
              <a:t>Quelles sont les différentes fonctions des experts dans le processus d’évaluation du GIEC ?</a:t>
            </a:r>
          </a:p>
        </p:txBody>
      </p:sp>
      <p:sp>
        <p:nvSpPr>
          <p:cNvPr id="3" name="Espace réservé du contenu 2">
            <a:extLst>
              <a:ext uri="{FF2B5EF4-FFF2-40B4-BE49-F238E27FC236}">
                <a16:creationId xmlns:a16="http://schemas.microsoft.com/office/drawing/2014/main" id="{487EC6F1-8F21-804C-B32B-FE7C5D6C3B38}"/>
              </a:ext>
            </a:extLst>
          </p:cNvPr>
          <p:cNvSpPr>
            <a:spLocks noGrp="1"/>
          </p:cNvSpPr>
          <p:nvPr>
            <p:ph idx="1"/>
          </p:nvPr>
        </p:nvSpPr>
        <p:spPr/>
        <p:txBody>
          <a:bodyPr/>
          <a:lstStyle/>
          <a:p>
            <a:pPr marL="0" indent="0">
              <a:buNone/>
            </a:pPr>
            <a:r>
              <a:rPr lang="fr-FR" dirty="0">
                <a:hlinkClick r:id="rId2"/>
              </a:rPr>
              <a:t>Annexe 1 </a:t>
            </a:r>
            <a:r>
              <a:rPr lang="fr-FR" dirty="0"/>
              <a:t>de l’Appendice A des Principes régissant les travaux du GIEC – Procédures à suivre pour l’élaboration, l’examen, l’acceptation, l’adoption, l’approbation et la publication des  rapports du GIEC</a:t>
            </a:r>
          </a:p>
        </p:txBody>
      </p:sp>
    </p:spTree>
    <p:extLst>
      <p:ext uri="{BB962C8B-B14F-4D97-AF65-F5344CB8AC3E}">
        <p14:creationId xmlns:p14="http://schemas.microsoft.com/office/powerpoint/2010/main" val="3184072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4703D2-2A1C-4C4D-8873-071F3E4E04A7}"/>
              </a:ext>
            </a:extLst>
          </p:cNvPr>
          <p:cNvSpPr>
            <a:spLocks noGrp="1"/>
          </p:cNvSpPr>
          <p:nvPr>
            <p:ph type="title"/>
          </p:nvPr>
        </p:nvSpPr>
        <p:spPr>
          <a:xfrm>
            <a:off x="838200" y="365126"/>
            <a:ext cx="10447421" cy="882512"/>
          </a:xfrm>
        </p:spPr>
        <p:txBody>
          <a:bodyPr>
            <a:normAutofit/>
          </a:bodyPr>
          <a:lstStyle/>
          <a:p>
            <a:pPr algn="ctr"/>
            <a:r>
              <a:rPr lang="fr-FR" sz="2800" b="1" dirty="0"/>
              <a:t>Quelle est la représentativité du GIEC ? </a:t>
            </a:r>
          </a:p>
        </p:txBody>
      </p:sp>
      <p:pic>
        <p:nvPicPr>
          <p:cNvPr id="7" name="Espace réservé du contenu 6">
            <a:extLst>
              <a:ext uri="{FF2B5EF4-FFF2-40B4-BE49-F238E27FC236}">
                <a16:creationId xmlns:a16="http://schemas.microsoft.com/office/drawing/2014/main" id="{AEF5DCDF-9F11-5041-89BC-9BDF133FF28C}"/>
              </a:ext>
            </a:extLst>
          </p:cNvPr>
          <p:cNvPicPr>
            <a:picLocks noGrp="1" noChangeAspect="1"/>
          </p:cNvPicPr>
          <p:nvPr>
            <p:ph idx="1"/>
          </p:nvPr>
        </p:nvPicPr>
        <p:blipFill>
          <a:blip r:embed="rId2"/>
          <a:stretch>
            <a:fillRect/>
          </a:stretch>
        </p:blipFill>
        <p:spPr>
          <a:xfrm>
            <a:off x="328864" y="3938764"/>
            <a:ext cx="5767136" cy="2919236"/>
          </a:xfrm>
          <a:prstGeom prst="rect">
            <a:avLst/>
          </a:prstGeom>
        </p:spPr>
      </p:pic>
      <p:sp>
        <p:nvSpPr>
          <p:cNvPr id="8" name="ZoneTexte 7">
            <a:extLst>
              <a:ext uri="{FF2B5EF4-FFF2-40B4-BE49-F238E27FC236}">
                <a16:creationId xmlns:a16="http://schemas.microsoft.com/office/drawing/2014/main" id="{FF012CF8-C638-B34F-94D6-72F7B8CF03F5}"/>
              </a:ext>
            </a:extLst>
          </p:cNvPr>
          <p:cNvSpPr txBox="1"/>
          <p:nvPr/>
        </p:nvSpPr>
        <p:spPr>
          <a:xfrm>
            <a:off x="5582653" y="4066674"/>
            <a:ext cx="3919022" cy="369332"/>
          </a:xfrm>
          <a:prstGeom prst="rect">
            <a:avLst/>
          </a:prstGeom>
          <a:noFill/>
        </p:spPr>
        <p:txBody>
          <a:bodyPr wrap="none" rtlCol="0">
            <a:spAutoFit/>
          </a:bodyPr>
          <a:lstStyle/>
          <a:p>
            <a:r>
              <a:rPr lang="fr-FR" b="0" i="0" dirty="0">
                <a:solidFill>
                  <a:srgbClr val="323232"/>
                </a:solidFill>
                <a:effectLst/>
                <a:latin typeface="Alegreya"/>
              </a:rPr>
              <a:t>Nombre d’auteurs par pays (1988-2022)</a:t>
            </a:r>
            <a:endParaRPr lang="fr-FR" dirty="0"/>
          </a:p>
        </p:txBody>
      </p:sp>
      <p:pic>
        <p:nvPicPr>
          <p:cNvPr id="10" name="Image 9">
            <a:extLst>
              <a:ext uri="{FF2B5EF4-FFF2-40B4-BE49-F238E27FC236}">
                <a16:creationId xmlns:a16="http://schemas.microsoft.com/office/drawing/2014/main" id="{415CBAC3-808D-E54B-8E38-7868E4088D25}"/>
              </a:ext>
            </a:extLst>
          </p:cNvPr>
          <p:cNvPicPr>
            <a:picLocks noChangeAspect="1"/>
          </p:cNvPicPr>
          <p:nvPr/>
        </p:nvPicPr>
        <p:blipFill>
          <a:blip r:embed="rId3"/>
          <a:stretch>
            <a:fillRect/>
          </a:stretch>
        </p:blipFill>
        <p:spPr>
          <a:xfrm>
            <a:off x="472458" y="1247637"/>
            <a:ext cx="5479947" cy="2819037"/>
          </a:xfrm>
          <a:prstGeom prst="rect">
            <a:avLst/>
          </a:prstGeom>
        </p:spPr>
      </p:pic>
      <p:sp>
        <p:nvSpPr>
          <p:cNvPr id="11" name="ZoneTexte 10">
            <a:extLst>
              <a:ext uri="{FF2B5EF4-FFF2-40B4-BE49-F238E27FC236}">
                <a16:creationId xmlns:a16="http://schemas.microsoft.com/office/drawing/2014/main" id="{218A3CCB-8A6E-EA4B-8191-69404B4B1B0C}"/>
              </a:ext>
            </a:extLst>
          </p:cNvPr>
          <p:cNvSpPr txBox="1"/>
          <p:nvPr/>
        </p:nvSpPr>
        <p:spPr>
          <a:xfrm>
            <a:off x="5775158" y="1506022"/>
            <a:ext cx="4691734" cy="369332"/>
          </a:xfrm>
          <a:prstGeom prst="rect">
            <a:avLst/>
          </a:prstGeom>
          <a:noFill/>
        </p:spPr>
        <p:txBody>
          <a:bodyPr wrap="none" rtlCol="0">
            <a:spAutoFit/>
          </a:bodyPr>
          <a:lstStyle/>
          <a:p>
            <a:r>
              <a:rPr lang="fr-FR" b="0" i="0" dirty="0">
                <a:solidFill>
                  <a:srgbClr val="323232"/>
                </a:solidFill>
                <a:effectLst/>
                <a:latin typeface="Alegreya"/>
              </a:rPr>
              <a:t>Nombre de délégués par pays (1988-mars 2022)</a:t>
            </a:r>
            <a:endParaRPr lang="fr-FR" dirty="0"/>
          </a:p>
        </p:txBody>
      </p:sp>
      <p:sp>
        <p:nvSpPr>
          <p:cNvPr id="12" name="ZoneTexte 11">
            <a:extLst>
              <a:ext uri="{FF2B5EF4-FFF2-40B4-BE49-F238E27FC236}">
                <a16:creationId xmlns:a16="http://schemas.microsoft.com/office/drawing/2014/main" id="{A47DB044-C175-6C48-BF5D-8275D17FD8D0}"/>
              </a:ext>
            </a:extLst>
          </p:cNvPr>
          <p:cNvSpPr txBox="1"/>
          <p:nvPr/>
        </p:nvSpPr>
        <p:spPr>
          <a:xfrm>
            <a:off x="6096000" y="6432285"/>
            <a:ext cx="5818259" cy="307777"/>
          </a:xfrm>
          <a:prstGeom prst="rect">
            <a:avLst/>
          </a:prstGeom>
          <a:noFill/>
        </p:spPr>
        <p:txBody>
          <a:bodyPr wrap="none" rtlCol="0">
            <a:spAutoFit/>
          </a:bodyPr>
          <a:lstStyle/>
          <a:p>
            <a:r>
              <a:rPr lang="fr-FR" sz="1400" dirty="0"/>
              <a:t>Source : K. DE PRYCK, </a:t>
            </a:r>
            <a:r>
              <a:rPr lang="fr-FR" sz="1400" i="1" dirty="0"/>
              <a:t>GIEC, La voix du climat</a:t>
            </a:r>
            <a:r>
              <a:rPr lang="fr-FR" sz="1400" dirty="0"/>
              <a:t>, Les presses de </a:t>
            </a:r>
            <a:r>
              <a:rPr lang="fr-FR" sz="1400" dirty="0" err="1"/>
              <a:t>sciencesPo</a:t>
            </a:r>
            <a:r>
              <a:rPr lang="fr-FR" sz="1400" dirty="0"/>
              <a:t>, 2022</a:t>
            </a:r>
          </a:p>
        </p:txBody>
      </p:sp>
    </p:spTree>
    <p:extLst>
      <p:ext uri="{BB962C8B-B14F-4D97-AF65-F5344CB8AC3E}">
        <p14:creationId xmlns:p14="http://schemas.microsoft.com/office/powerpoint/2010/main" val="1844408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4B027C-FEC4-9C41-8E72-6F1D390E13BB}"/>
              </a:ext>
            </a:extLst>
          </p:cNvPr>
          <p:cNvSpPr>
            <a:spLocks noGrp="1"/>
          </p:cNvSpPr>
          <p:nvPr>
            <p:ph type="title"/>
          </p:nvPr>
        </p:nvSpPr>
        <p:spPr>
          <a:xfrm>
            <a:off x="670560" y="365125"/>
            <a:ext cx="10683240" cy="1325563"/>
          </a:xfrm>
        </p:spPr>
        <p:txBody>
          <a:bodyPr>
            <a:normAutofit/>
          </a:bodyPr>
          <a:lstStyle/>
          <a:p>
            <a:pPr algn="ctr"/>
            <a:r>
              <a:rPr lang="fr-FR" sz="3200" b="1" dirty="0"/>
              <a:t>Quelles sont les garanties d’indépendance des experts du GIEC ?</a:t>
            </a:r>
          </a:p>
        </p:txBody>
      </p:sp>
      <p:sp>
        <p:nvSpPr>
          <p:cNvPr id="3" name="Espace réservé du contenu 2">
            <a:extLst>
              <a:ext uri="{FF2B5EF4-FFF2-40B4-BE49-F238E27FC236}">
                <a16:creationId xmlns:a16="http://schemas.microsoft.com/office/drawing/2014/main" id="{EB8FF369-5303-AA4B-AD55-7A249D32B921}"/>
              </a:ext>
            </a:extLst>
          </p:cNvPr>
          <p:cNvSpPr>
            <a:spLocks noGrp="1"/>
          </p:cNvSpPr>
          <p:nvPr>
            <p:ph idx="1"/>
          </p:nvPr>
        </p:nvSpPr>
        <p:spPr/>
        <p:txBody>
          <a:bodyPr/>
          <a:lstStyle/>
          <a:p>
            <a:pPr marL="0" indent="0">
              <a:buNone/>
            </a:pPr>
            <a:r>
              <a:rPr lang="fr-FR" dirty="0">
                <a:hlinkClick r:id="rId2"/>
              </a:rPr>
              <a:t>Politique</a:t>
            </a:r>
            <a:r>
              <a:rPr lang="fr-FR" dirty="0"/>
              <a:t> du GIEC en matière de conflit d’intérêts</a:t>
            </a:r>
          </a:p>
          <a:p>
            <a:pPr marL="0" indent="0">
              <a:buNone/>
            </a:pPr>
            <a:endParaRPr lang="fr-FR" dirty="0"/>
          </a:p>
          <a:p>
            <a:pPr marL="0" indent="0">
              <a:buNone/>
            </a:pPr>
            <a:endParaRPr lang="fr-FR" dirty="0"/>
          </a:p>
        </p:txBody>
      </p:sp>
      <p:pic>
        <p:nvPicPr>
          <p:cNvPr id="5" name="Image 4">
            <a:extLst>
              <a:ext uri="{FF2B5EF4-FFF2-40B4-BE49-F238E27FC236}">
                <a16:creationId xmlns:a16="http://schemas.microsoft.com/office/drawing/2014/main" id="{325D3A4C-A0E0-BB48-88B1-7506FC8771B0}"/>
              </a:ext>
            </a:extLst>
          </p:cNvPr>
          <p:cNvPicPr>
            <a:picLocks noChangeAspect="1"/>
          </p:cNvPicPr>
          <p:nvPr/>
        </p:nvPicPr>
        <p:blipFill rotWithShape="1">
          <a:blip r:embed="rId3"/>
          <a:srcRect r="20521"/>
          <a:stretch/>
        </p:blipFill>
        <p:spPr>
          <a:xfrm>
            <a:off x="838200" y="2472794"/>
            <a:ext cx="6460067" cy="4301067"/>
          </a:xfrm>
          <a:prstGeom prst="rect">
            <a:avLst/>
          </a:prstGeom>
        </p:spPr>
      </p:pic>
      <p:sp>
        <p:nvSpPr>
          <p:cNvPr id="9" name="ZoneTexte 8">
            <a:extLst>
              <a:ext uri="{FF2B5EF4-FFF2-40B4-BE49-F238E27FC236}">
                <a16:creationId xmlns:a16="http://schemas.microsoft.com/office/drawing/2014/main" id="{BAE5D804-0144-C245-BB5E-B70FD89892D1}"/>
              </a:ext>
            </a:extLst>
          </p:cNvPr>
          <p:cNvSpPr txBox="1"/>
          <p:nvPr/>
        </p:nvSpPr>
        <p:spPr>
          <a:xfrm>
            <a:off x="8085666" y="3589923"/>
            <a:ext cx="3767667" cy="1754326"/>
          </a:xfrm>
          <a:prstGeom prst="rect">
            <a:avLst/>
          </a:prstGeom>
          <a:noFill/>
        </p:spPr>
        <p:txBody>
          <a:bodyPr wrap="square">
            <a:spAutoFit/>
          </a:bodyPr>
          <a:lstStyle/>
          <a:p>
            <a:r>
              <a:rPr lang="fr-FR" dirty="0"/>
              <a:t>David </a:t>
            </a:r>
            <a:r>
              <a:rPr lang="fr-FR" dirty="0" err="1"/>
              <a:t>Chavalarias</a:t>
            </a:r>
            <a:r>
              <a:rPr lang="fr-FR" dirty="0"/>
              <a:t>, Paul </a:t>
            </a:r>
            <a:r>
              <a:rPr lang="fr-FR" dirty="0" err="1"/>
              <a:t>Bouchaud</a:t>
            </a:r>
            <a:r>
              <a:rPr lang="fr-FR" dirty="0"/>
              <a:t>, </a:t>
            </a:r>
          </a:p>
          <a:p>
            <a:r>
              <a:rPr lang="fr-FR" dirty="0"/>
              <a:t>Victor </a:t>
            </a:r>
            <a:r>
              <a:rPr lang="fr-FR" dirty="0" err="1"/>
              <a:t>Chomel</a:t>
            </a:r>
            <a:r>
              <a:rPr lang="fr-FR" dirty="0"/>
              <a:t>, </a:t>
            </a:r>
            <a:r>
              <a:rPr lang="fr-FR" dirty="0" err="1"/>
              <a:t>Maziyar</a:t>
            </a:r>
            <a:r>
              <a:rPr lang="fr-FR" dirty="0"/>
              <a:t> </a:t>
            </a:r>
            <a:r>
              <a:rPr lang="fr-FR" dirty="0" err="1"/>
              <a:t>Panahi</a:t>
            </a:r>
            <a:r>
              <a:rPr lang="fr-FR" dirty="0"/>
              <a:t>, </a:t>
            </a:r>
          </a:p>
          <a:p>
            <a:r>
              <a:rPr lang="fr-FR" i="1" dirty="0"/>
              <a:t>Les nouveaux fronts du </a:t>
            </a:r>
            <a:r>
              <a:rPr lang="fr-FR" i="1" dirty="0" err="1"/>
              <a:t>dénialisme</a:t>
            </a:r>
            <a:r>
              <a:rPr lang="fr-FR" i="1" dirty="0"/>
              <a:t> et </a:t>
            </a:r>
          </a:p>
          <a:p>
            <a:r>
              <a:rPr lang="fr-FR" i="1" dirty="0"/>
              <a:t>du climato-scepticisme </a:t>
            </a:r>
          </a:p>
          <a:p>
            <a:r>
              <a:rPr lang="fr-FR" i="1" dirty="0"/>
              <a:t>: Deux années d’échanges Twitter </a:t>
            </a:r>
          </a:p>
          <a:p>
            <a:r>
              <a:rPr lang="fr-FR" i="1" dirty="0"/>
              <a:t>passées aux macroscopes</a:t>
            </a:r>
            <a:r>
              <a:rPr lang="fr-FR" dirty="0"/>
              <a:t>. 2023.</a:t>
            </a:r>
          </a:p>
        </p:txBody>
      </p:sp>
    </p:spTree>
    <p:extLst>
      <p:ext uri="{BB962C8B-B14F-4D97-AF65-F5344CB8AC3E}">
        <p14:creationId xmlns:p14="http://schemas.microsoft.com/office/powerpoint/2010/main" val="1160005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5B1323-756E-7D47-B823-5E4FD0DF2170}"/>
              </a:ext>
            </a:extLst>
          </p:cNvPr>
          <p:cNvSpPr>
            <a:spLocks noGrp="1"/>
          </p:cNvSpPr>
          <p:nvPr>
            <p:ph type="title"/>
          </p:nvPr>
        </p:nvSpPr>
        <p:spPr/>
        <p:txBody>
          <a:bodyPr>
            <a:normAutofit/>
          </a:bodyPr>
          <a:lstStyle/>
          <a:p>
            <a:pPr algn="ctr"/>
            <a:r>
              <a:rPr lang="fr-FR" sz="3200" b="1" dirty="0"/>
              <a:t>Quelle est la place des ONG et groupes d’intérêt </a:t>
            </a:r>
            <a:br>
              <a:rPr lang="fr-FR" sz="3200" b="1" dirty="0"/>
            </a:br>
            <a:r>
              <a:rPr lang="fr-FR" sz="3200" b="1" dirty="0"/>
              <a:t>au sein du GIEC ?</a:t>
            </a:r>
          </a:p>
        </p:txBody>
      </p:sp>
      <p:sp>
        <p:nvSpPr>
          <p:cNvPr id="3" name="Espace réservé du contenu 2">
            <a:extLst>
              <a:ext uri="{FF2B5EF4-FFF2-40B4-BE49-F238E27FC236}">
                <a16:creationId xmlns:a16="http://schemas.microsoft.com/office/drawing/2014/main" id="{D0A2B1E1-8D24-4D43-AFFA-A67193590492}"/>
              </a:ext>
            </a:extLst>
          </p:cNvPr>
          <p:cNvSpPr>
            <a:spLocks noGrp="1"/>
          </p:cNvSpPr>
          <p:nvPr>
            <p:ph idx="1"/>
          </p:nvPr>
        </p:nvSpPr>
        <p:spPr>
          <a:xfrm>
            <a:off x="838200" y="1524000"/>
            <a:ext cx="10515600" cy="4652963"/>
          </a:xfrm>
        </p:spPr>
        <p:txBody>
          <a:bodyPr>
            <a:normAutofit/>
          </a:bodyPr>
          <a:lstStyle/>
          <a:p>
            <a:pPr marL="0" indent="0">
              <a:buNone/>
            </a:pPr>
            <a:r>
              <a:rPr lang="fr-FR" dirty="0"/>
              <a:t>Politique et procédures appliquées par le GIEC  pour l'octroi du </a:t>
            </a:r>
            <a:r>
              <a:rPr lang="fr-FR" dirty="0">
                <a:hlinkClick r:id="rId2"/>
              </a:rPr>
              <a:t>statut d'observateur</a:t>
            </a:r>
            <a:r>
              <a:rPr lang="fr-FR" dirty="0"/>
              <a:t> à des organisations</a:t>
            </a:r>
          </a:p>
          <a:p>
            <a:pPr marL="0" indent="0">
              <a:buNone/>
            </a:pPr>
            <a:endParaRPr lang="fr-FR" dirty="0"/>
          </a:p>
          <a:p>
            <a:pPr marL="0" indent="0">
              <a:buNone/>
            </a:pPr>
            <a:endParaRPr lang="fr-FR" dirty="0"/>
          </a:p>
        </p:txBody>
      </p:sp>
      <p:pic>
        <p:nvPicPr>
          <p:cNvPr id="5" name="Image 4">
            <a:extLst>
              <a:ext uri="{FF2B5EF4-FFF2-40B4-BE49-F238E27FC236}">
                <a16:creationId xmlns:a16="http://schemas.microsoft.com/office/drawing/2014/main" id="{2CFE6059-6D40-A341-9D23-FFBF7E389A52}"/>
              </a:ext>
            </a:extLst>
          </p:cNvPr>
          <p:cNvPicPr>
            <a:picLocks noChangeAspect="1"/>
          </p:cNvPicPr>
          <p:nvPr/>
        </p:nvPicPr>
        <p:blipFill>
          <a:blip r:embed="rId3"/>
          <a:stretch>
            <a:fillRect/>
          </a:stretch>
        </p:blipFill>
        <p:spPr>
          <a:xfrm>
            <a:off x="838200" y="2428999"/>
            <a:ext cx="6477000" cy="4063876"/>
          </a:xfrm>
          <a:prstGeom prst="rect">
            <a:avLst/>
          </a:prstGeom>
        </p:spPr>
      </p:pic>
    </p:spTree>
    <p:extLst>
      <p:ext uri="{BB962C8B-B14F-4D97-AF65-F5344CB8AC3E}">
        <p14:creationId xmlns:p14="http://schemas.microsoft.com/office/powerpoint/2010/main" val="3357956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040A08-7554-9548-BB11-D038F3822945}"/>
              </a:ext>
            </a:extLst>
          </p:cNvPr>
          <p:cNvSpPr>
            <a:spLocks noGrp="1"/>
          </p:cNvSpPr>
          <p:nvPr>
            <p:ph type="title"/>
          </p:nvPr>
        </p:nvSpPr>
        <p:spPr/>
        <p:txBody>
          <a:bodyPr>
            <a:normAutofit/>
          </a:bodyPr>
          <a:lstStyle/>
          <a:p>
            <a:pPr algn="ctr"/>
            <a:r>
              <a:rPr lang="fr-FR" sz="3200" b="1" dirty="0"/>
              <a:t>En quoi la </a:t>
            </a:r>
            <a:r>
              <a:rPr lang="fr-FR" sz="3200" b="1" dirty="0" err="1"/>
              <a:t>procéduralisation</a:t>
            </a:r>
            <a:r>
              <a:rPr lang="fr-FR" sz="3200" b="1" dirty="0"/>
              <a:t> de l’expertise du GIEC renforce-t-elle sa crédibilité et légitimité ? </a:t>
            </a:r>
          </a:p>
        </p:txBody>
      </p:sp>
      <p:sp>
        <p:nvSpPr>
          <p:cNvPr id="3" name="Espace réservé du contenu 2">
            <a:extLst>
              <a:ext uri="{FF2B5EF4-FFF2-40B4-BE49-F238E27FC236}">
                <a16:creationId xmlns:a16="http://schemas.microsoft.com/office/drawing/2014/main" id="{6F70D506-A920-C74F-BCAE-269DEBF0D1AC}"/>
              </a:ext>
            </a:extLst>
          </p:cNvPr>
          <p:cNvSpPr>
            <a:spLocks noGrp="1"/>
          </p:cNvSpPr>
          <p:nvPr>
            <p:ph idx="1"/>
          </p:nvPr>
        </p:nvSpPr>
        <p:spPr/>
        <p:txBody>
          <a:bodyPr/>
          <a:lstStyle/>
          <a:p>
            <a:r>
              <a:rPr lang="fr-FR" b="0" i="0" dirty="0">
                <a:solidFill>
                  <a:srgbClr val="323232"/>
                </a:solidFill>
                <a:effectLst/>
              </a:rPr>
              <a:t>J. van </a:t>
            </a:r>
            <a:r>
              <a:rPr lang="fr-FR" b="0" i="0" dirty="0" err="1">
                <a:solidFill>
                  <a:srgbClr val="323232"/>
                </a:solidFill>
                <a:effectLst/>
              </a:rPr>
              <a:t>Ypersele</a:t>
            </a:r>
            <a:r>
              <a:rPr lang="fr-FR" b="0" i="0" dirty="0">
                <a:solidFill>
                  <a:srgbClr val="323232"/>
                </a:solidFill>
                <a:effectLst/>
              </a:rPr>
              <a:t>, B. </a:t>
            </a:r>
            <a:r>
              <a:rPr lang="fr-FR" b="0" i="0" dirty="0" err="1">
                <a:solidFill>
                  <a:srgbClr val="323232"/>
                </a:solidFill>
                <a:effectLst/>
              </a:rPr>
              <a:t>Gaino</a:t>
            </a:r>
            <a:r>
              <a:rPr lang="fr-FR" b="0" i="0" dirty="0">
                <a:solidFill>
                  <a:srgbClr val="323232"/>
                </a:solidFill>
                <a:effectLst/>
              </a:rPr>
              <a:t>, </a:t>
            </a:r>
            <a:r>
              <a:rPr lang="fr-FR" dirty="0">
                <a:solidFill>
                  <a:srgbClr val="323232"/>
                </a:solidFill>
              </a:rPr>
              <a:t>« </a:t>
            </a:r>
            <a:r>
              <a:rPr lang="fr-FR" b="0" i="0" dirty="0">
                <a:solidFill>
                  <a:srgbClr val="323232"/>
                </a:solidFill>
                <a:effectLst/>
              </a:rPr>
              <a:t>Chapitre 3. Comment le GIEC gère-t-il les incertitudes scientifiques ? », in E. </a:t>
            </a:r>
            <a:r>
              <a:rPr lang="fr-FR" b="0" i="0" dirty="0" err="1">
                <a:solidFill>
                  <a:srgbClr val="323232"/>
                </a:solidFill>
                <a:effectLst/>
              </a:rPr>
              <a:t>Zaccai</a:t>
            </a:r>
            <a:r>
              <a:rPr lang="fr-FR" b="0" i="0" dirty="0">
                <a:solidFill>
                  <a:srgbClr val="323232"/>
                </a:solidFill>
                <a:effectLst/>
              </a:rPr>
              <a:t> (éd.), </a:t>
            </a:r>
            <a:r>
              <a:rPr lang="fr-FR" b="0" i="1" dirty="0">
                <a:solidFill>
                  <a:srgbClr val="323232"/>
                </a:solidFill>
                <a:effectLst/>
              </a:rPr>
              <a:t>Controverses climatiques, sciences et politique, </a:t>
            </a:r>
            <a:r>
              <a:rPr lang="fr-FR" b="0" i="0" dirty="0">
                <a:solidFill>
                  <a:srgbClr val="323232"/>
                </a:solidFill>
                <a:effectLst/>
              </a:rPr>
              <a:t>Paris: Presses de Sciences Po, </a:t>
            </a:r>
            <a:r>
              <a:rPr lang="fr-FR" b="0" dirty="0">
                <a:solidFill>
                  <a:srgbClr val="323232"/>
                </a:solidFill>
                <a:effectLst/>
              </a:rPr>
              <a:t>2012</a:t>
            </a:r>
            <a:r>
              <a:rPr lang="fr-FR" dirty="0">
                <a:solidFill>
                  <a:srgbClr val="323232"/>
                </a:solidFill>
              </a:rPr>
              <a:t>, </a:t>
            </a:r>
            <a:r>
              <a:rPr lang="fr-FR" b="0" i="0" dirty="0">
                <a:solidFill>
                  <a:srgbClr val="323232"/>
                </a:solidFill>
                <a:effectLst/>
              </a:rPr>
              <a:t>pp. 77-96.</a:t>
            </a:r>
          </a:p>
          <a:p>
            <a:r>
              <a:rPr lang="fr-FR" dirty="0">
                <a:solidFill>
                  <a:srgbClr val="212529"/>
                </a:solidFill>
                <a:effectLst/>
                <a:ea typeface="Calibri" panose="020F0502020204030204" pitchFamily="34" charset="0"/>
                <a:cs typeface="Calibri" panose="020F0502020204030204" pitchFamily="34" charset="0"/>
              </a:rPr>
              <a:t>O. Leclerc, « Dans la fabrique d'un consensus intergouvernemental sur l'évolution du climat : l'expertise du GIEC entre légitimité et validité » in C. </a:t>
            </a:r>
            <a:r>
              <a:rPr lang="fr-FR" dirty="0" err="1">
                <a:solidFill>
                  <a:srgbClr val="212529"/>
                </a:solidFill>
                <a:effectLst/>
                <a:ea typeface="Calibri" panose="020F0502020204030204" pitchFamily="34" charset="0"/>
                <a:cs typeface="Calibri" panose="020F0502020204030204" pitchFamily="34" charset="0"/>
              </a:rPr>
              <a:t>Brechignac</a:t>
            </a:r>
            <a:r>
              <a:rPr lang="fr-FR" dirty="0">
                <a:solidFill>
                  <a:srgbClr val="212529"/>
                </a:solidFill>
                <a:effectLst/>
                <a:ea typeface="Calibri" panose="020F0502020204030204" pitchFamily="34" charset="0"/>
                <a:cs typeface="Calibri" panose="020F0502020204030204" pitchFamily="34" charset="0"/>
              </a:rPr>
              <a:t>, G. De Broglie, M. Delmas-</a:t>
            </a:r>
            <a:r>
              <a:rPr lang="fr-FR" dirty="0" err="1">
                <a:solidFill>
                  <a:srgbClr val="212529"/>
                </a:solidFill>
                <a:effectLst/>
                <a:ea typeface="Calibri" panose="020F0502020204030204" pitchFamily="34" charset="0"/>
                <a:cs typeface="Calibri" panose="020F0502020204030204" pitchFamily="34" charset="0"/>
              </a:rPr>
              <a:t>marty</a:t>
            </a:r>
            <a:r>
              <a:rPr lang="fr-FR" dirty="0">
                <a:solidFill>
                  <a:srgbClr val="212529"/>
                </a:solidFill>
                <a:effectLst/>
                <a:ea typeface="Calibri" panose="020F0502020204030204" pitchFamily="34" charset="0"/>
                <a:cs typeface="Calibri" panose="020F0502020204030204" pitchFamily="34" charset="0"/>
              </a:rPr>
              <a:t> (</a:t>
            </a:r>
            <a:r>
              <a:rPr lang="fr-FR" dirty="0" err="1">
                <a:solidFill>
                  <a:srgbClr val="212529"/>
                </a:solidFill>
                <a:effectLst/>
                <a:ea typeface="Calibri" panose="020F0502020204030204" pitchFamily="34" charset="0"/>
                <a:cs typeface="Calibri" panose="020F0502020204030204" pitchFamily="34" charset="0"/>
              </a:rPr>
              <a:t>dirs</a:t>
            </a:r>
            <a:r>
              <a:rPr lang="fr-FR" dirty="0">
                <a:solidFill>
                  <a:srgbClr val="212529"/>
                </a:solidFill>
                <a:effectLst/>
                <a:ea typeface="Calibri" panose="020F0502020204030204" pitchFamily="34" charset="0"/>
                <a:cs typeface="Calibri" panose="020F0502020204030204" pitchFamily="34" charset="0"/>
              </a:rPr>
              <a:t>.), </a:t>
            </a:r>
            <a:r>
              <a:rPr lang="fr-FR" i="1" dirty="0">
                <a:solidFill>
                  <a:srgbClr val="212529"/>
                </a:solidFill>
                <a:effectLst/>
                <a:ea typeface="Calibri" panose="020F0502020204030204" pitchFamily="34" charset="0"/>
                <a:cs typeface="Calibri" panose="020F0502020204030204" pitchFamily="34" charset="0"/>
              </a:rPr>
              <a:t>L’environnement et ses métamorphoses</a:t>
            </a:r>
            <a:r>
              <a:rPr lang="fr-FR" dirty="0">
                <a:solidFill>
                  <a:srgbClr val="212529"/>
                </a:solidFill>
                <a:effectLst/>
                <a:ea typeface="Calibri" panose="020F0502020204030204" pitchFamily="34" charset="0"/>
                <a:cs typeface="Calibri" panose="020F0502020204030204" pitchFamily="34" charset="0"/>
              </a:rPr>
              <a:t>, Hermann, 2015, pp.143-152.</a:t>
            </a:r>
            <a:endParaRPr lang="fr-FR" dirty="0">
              <a:effectLst/>
              <a:ea typeface="Calibri" panose="020F0502020204030204" pitchFamily="34" charset="0"/>
              <a:cs typeface="Times New Roman" panose="02020603050405020304" pitchFamily="18" charset="0"/>
            </a:endParaRPr>
          </a:p>
          <a:p>
            <a:pPr marL="0" indent="0">
              <a:buNone/>
            </a:pPr>
            <a:endParaRPr lang="fr-FR" b="0" i="0" dirty="0">
              <a:solidFill>
                <a:srgbClr val="323232"/>
              </a:solidFill>
              <a:effectLst/>
              <a:latin typeface="Alegreya"/>
            </a:endParaRPr>
          </a:p>
          <a:p>
            <a:pPr marL="0" indent="0">
              <a:buNone/>
            </a:pPr>
            <a:endParaRPr lang="fr-FR" dirty="0"/>
          </a:p>
        </p:txBody>
      </p:sp>
    </p:spTree>
    <p:extLst>
      <p:ext uri="{BB962C8B-B14F-4D97-AF65-F5344CB8AC3E}">
        <p14:creationId xmlns:p14="http://schemas.microsoft.com/office/powerpoint/2010/main" val="2347040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6DBE1A-945F-A544-B076-8B91C7A727C6}"/>
              </a:ext>
            </a:extLst>
          </p:cNvPr>
          <p:cNvSpPr>
            <a:spLocks noGrp="1"/>
          </p:cNvSpPr>
          <p:nvPr>
            <p:ph type="title"/>
          </p:nvPr>
        </p:nvSpPr>
        <p:spPr>
          <a:xfrm>
            <a:off x="838200" y="365125"/>
            <a:ext cx="10515600" cy="803275"/>
          </a:xfrm>
        </p:spPr>
        <p:txBody>
          <a:bodyPr>
            <a:normAutofit/>
          </a:bodyPr>
          <a:lstStyle/>
          <a:p>
            <a:pPr algn="ctr"/>
            <a:r>
              <a:rPr lang="fr-FR" sz="3200" b="1" dirty="0"/>
              <a:t>Quelle est l’influence du GIEC sur le « régime climat » ?</a:t>
            </a:r>
          </a:p>
        </p:txBody>
      </p:sp>
      <p:pic>
        <p:nvPicPr>
          <p:cNvPr id="4" name="Espace réservé du contenu 3">
            <a:extLst>
              <a:ext uri="{FF2B5EF4-FFF2-40B4-BE49-F238E27FC236}">
                <a16:creationId xmlns:a16="http://schemas.microsoft.com/office/drawing/2014/main" id="{24AF2959-B376-8041-B8D8-F3DDEC14361F}"/>
              </a:ext>
            </a:extLst>
          </p:cNvPr>
          <p:cNvPicPr>
            <a:picLocks noGrp="1" noChangeAspect="1"/>
          </p:cNvPicPr>
          <p:nvPr>
            <p:ph idx="1"/>
          </p:nvPr>
        </p:nvPicPr>
        <p:blipFill rotWithShape="1">
          <a:blip r:embed="rId2"/>
          <a:srcRect l="2450" t="20988" r="2173"/>
          <a:stretch/>
        </p:blipFill>
        <p:spPr>
          <a:xfrm>
            <a:off x="0" y="1006476"/>
            <a:ext cx="8436864" cy="5851524"/>
          </a:xfrm>
          <a:prstGeom prst="rect">
            <a:avLst/>
          </a:prstGeom>
        </p:spPr>
      </p:pic>
      <p:sp>
        <p:nvSpPr>
          <p:cNvPr id="5" name="ZoneTexte 4">
            <a:extLst>
              <a:ext uri="{FF2B5EF4-FFF2-40B4-BE49-F238E27FC236}">
                <a16:creationId xmlns:a16="http://schemas.microsoft.com/office/drawing/2014/main" id="{658AE57F-3AA9-5D45-A759-E1233EF31D49}"/>
              </a:ext>
            </a:extLst>
          </p:cNvPr>
          <p:cNvSpPr txBox="1"/>
          <p:nvPr/>
        </p:nvSpPr>
        <p:spPr>
          <a:xfrm>
            <a:off x="8436864" y="2245558"/>
            <a:ext cx="3499104" cy="4247317"/>
          </a:xfrm>
          <a:prstGeom prst="rect">
            <a:avLst/>
          </a:prstGeom>
          <a:noFill/>
        </p:spPr>
        <p:txBody>
          <a:bodyPr wrap="square">
            <a:spAutoFit/>
          </a:bodyPr>
          <a:lstStyle/>
          <a:p>
            <a:pPr marL="285750" lvl="0" indent="-285750">
              <a:buFont typeface="Arial" panose="020B0604020202020204" pitchFamily="34" charset="0"/>
              <a:buChar char="•"/>
            </a:pPr>
            <a:r>
              <a:rPr lang="fr-FR"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M.M. </a:t>
            </a:r>
            <a:r>
              <a:rPr lang="fr-FR"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Mbengue</a:t>
            </a:r>
            <a:r>
              <a:rPr lang="fr-FR"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fr-FR" dirty="0">
                <a:effectLst/>
                <a:latin typeface="Calibri" panose="020F0502020204030204" pitchFamily="34" charset="0"/>
                <a:ea typeface="Calibri" panose="020F0502020204030204" pitchFamily="34" charset="0"/>
                <a:cs typeface="Calibri" panose="020F0502020204030204" pitchFamily="34" charset="0"/>
              </a:rPr>
              <a:t> Le Groupe d’experts intergouvernemental sur l’évolution du climat (GIEC): de l’expertise ex post à l’expertise ex ante en matière de protection internationale de l’environnement </a:t>
            </a:r>
            <a:r>
              <a:rPr lang="fr-FR"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fr-FR"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in </a:t>
            </a:r>
            <a:r>
              <a:rPr lang="fr-FR"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SFDI</a:t>
            </a:r>
            <a:r>
              <a:rPr lang="fr-FR"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Le droit international face aux enjeux environnementaux</a:t>
            </a:r>
            <a:r>
              <a:rPr lang="fr-FR"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Paris, </a:t>
            </a:r>
            <a:r>
              <a:rPr lang="fr-FR"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Pedone</a:t>
            </a:r>
            <a:r>
              <a:rPr lang="fr-FR" dirty="0">
                <a:solidFill>
                  <a:srgbClr val="222222"/>
                </a:solidFill>
                <a:latin typeface="Calibri" panose="020F0502020204030204" pitchFamily="34" charset="0"/>
                <a:ea typeface="Calibri" panose="020F0502020204030204" pitchFamily="34" charset="0"/>
                <a:cs typeface="Calibri" panose="020F0502020204030204" pitchFamily="34" charset="0"/>
              </a:rPr>
              <a:t>,</a:t>
            </a:r>
            <a:r>
              <a:rPr lang="fr-FR"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2010, p. 189 et s.</a:t>
            </a:r>
          </a:p>
          <a:p>
            <a:pPr lvl="0"/>
            <a:endParaRPr lang="fr-FR"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r-FR" dirty="0">
                <a:solidFill>
                  <a:srgbClr val="222222"/>
                </a:solidFill>
                <a:latin typeface="Calibri" panose="020F0502020204030204" pitchFamily="34" charset="0"/>
                <a:ea typeface="Calibri" panose="020F0502020204030204" pitchFamily="34" charset="0"/>
                <a:cs typeface="Calibri" panose="020F0502020204030204" pitchFamily="34" charset="0"/>
              </a:rPr>
              <a:t>ONU Info, </a:t>
            </a:r>
            <a:r>
              <a:rPr lang="fr-FR" dirty="0">
                <a:latin typeface="Calibri" panose="020F0502020204030204" pitchFamily="34" charset="0"/>
                <a:ea typeface="Calibri" panose="020F0502020204030204" pitchFamily="34" charset="0"/>
                <a:cs typeface="Calibri" panose="020F0502020204030204" pitchFamily="34" charset="0"/>
              </a:rPr>
              <a:t>«</a:t>
            </a:r>
            <a:r>
              <a:rPr lang="fr-FR"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Climat : le GIEC publie son dernier guide de survie pour la planète</a:t>
            </a:r>
            <a:r>
              <a:rPr lang="fr-FR" dirty="0">
                <a:solidFill>
                  <a:srgbClr val="222222"/>
                </a:solidFill>
                <a:latin typeface="Calibri" panose="020F0502020204030204" pitchFamily="34" charset="0"/>
                <a:ea typeface="Calibri" panose="020F0502020204030204" pitchFamily="34" charset="0"/>
                <a:cs typeface="Calibri" panose="020F0502020204030204" pitchFamily="34" charset="0"/>
              </a:rPr>
              <a:t> », 20 mars 2023.</a:t>
            </a:r>
          </a:p>
        </p:txBody>
      </p:sp>
    </p:spTree>
    <p:extLst>
      <p:ext uri="{BB962C8B-B14F-4D97-AF65-F5344CB8AC3E}">
        <p14:creationId xmlns:p14="http://schemas.microsoft.com/office/powerpoint/2010/main" val="3367673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7AB341-274C-7044-9430-F03FA857BB16}"/>
              </a:ext>
            </a:extLst>
          </p:cNvPr>
          <p:cNvSpPr>
            <a:spLocks noGrp="1"/>
          </p:cNvSpPr>
          <p:nvPr>
            <p:ph type="title"/>
          </p:nvPr>
        </p:nvSpPr>
        <p:spPr/>
        <p:txBody>
          <a:bodyPr>
            <a:normAutofit/>
          </a:bodyPr>
          <a:lstStyle/>
          <a:p>
            <a:pPr algn="ctr"/>
            <a:r>
              <a:rPr lang="fr-FR" sz="3200" b="1" dirty="0"/>
              <a:t>En quoi le GIEC est-il une organisation à la fois </a:t>
            </a:r>
            <a:br>
              <a:rPr lang="fr-FR" sz="3200" b="1" dirty="0"/>
            </a:br>
            <a:r>
              <a:rPr lang="fr-FR" sz="3200" b="1" dirty="0"/>
              <a:t>scientifique et politique ?</a:t>
            </a:r>
          </a:p>
        </p:txBody>
      </p:sp>
      <p:pic>
        <p:nvPicPr>
          <p:cNvPr id="4" name="Espace réservé du contenu 3">
            <a:extLst>
              <a:ext uri="{FF2B5EF4-FFF2-40B4-BE49-F238E27FC236}">
                <a16:creationId xmlns:a16="http://schemas.microsoft.com/office/drawing/2014/main" id="{0158B620-0DA3-0548-9B39-F97B13CCD27E}"/>
              </a:ext>
            </a:extLst>
          </p:cNvPr>
          <p:cNvPicPr>
            <a:picLocks noGrp="1" noChangeAspect="1"/>
          </p:cNvPicPr>
          <p:nvPr>
            <p:ph idx="1"/>
          </p:nvPr>
        </p:nvPicPr>
        <p:blipFill>
          <a:blip r:embed="rId3"/>
          <a:stretch>
            <a:fillRect/>
          </a:stretch>
        </p:blipFill>
        <p:spPr>
          <a:xfrm rot="5400000">
            <a:off x="684904" y="351415"/>
            <a:ext cx="5821680" cy="7191489"/>
          </a:xfrm>
          <a:prstGeom prst="rect">
            <a:avLst/>
          </a:prstGeom>
        </p:spPr>
      </p:pic>
      <p:sp>
        <p:nvSpPr>
          <p:cNvPr id="6" name="ZoneTexte 5">
            <a:extLst>
              <a:ext uri="{FF2B5EF4-FFF2-40B4-BE49-F238E27FC236}">
                <a16:creationId xmlns:a16="http://schemas.microsoft.com/office/drawing/2014/main" id="{2D7AA72F-F269-EF49-8552-C7B473845C91}"/>
              </a:ext>
            </a:extLst>
          </p:cNvPr>
          <p:cNvSpPr txBox="1"/>
          <p:nvPr/>
        </p:nvSpPr>
        <p:spPr>
          <a:xfrm>
            <a:off x="6973823" y="4906765"/>
            <a:ext cx="4937761" cy="1200329"/>
          </a:xfrm>
          <a:prstGeom prst="rect">
            <a:avLst/>
          </a:prstGeom>
          <a:noFill/>
        </p:spPr>
        <p:txBody>
          <a:bodyPr wrap="square">
            <a:spAutoFit/>
          </a:bodyPr>
          <a:lstStyle/>
          <a:p>
            <a:r>
              <a:rPr lang="fr-FR" sz="1800" b="0" i="0" dirty="0">
                <a:effectLst/>
              </a:rPr>
              <a:t>Source : K De </a:t>
            </a:r>
            <a:r>
              <a:rPr lang="fr-FR" sz="1800" b="0" i="0" dirty="0" err="1">
                <a:effectLst/>
              </a:rPr>
              <a:t>Pryck</a:t>
            </a:r>
            <a:r>
              <a:rPr lang="fr-FR" sz="1800" b="0" i="0" dirty="0">
                <a:effectLst/>
              </a:rPr>
              <a:t>, « </a:t>
            </a:r>
            <a:r>
              <a:rPr lang="fr-FR" sz="1800" b="0" i="0" dirty="0" err="1">
                <a:effectLst/>
              </a:rPr>
              <a:t>Governmental</a:t>
            </a:r>
            <a:r>
              <a:rPr lang="fr-FR" sz="1800" b="0" i="0" dirty="0">
                <a:effectLst/>
              </a:rPr>
              <a:t> </a:t>
            </a:r>
            <a:r>
              <a:rPr lang="fr-FR" sz="1800" b="0" i="0" dirty="0" err="1">
                <a:effectLst/>
              </a:rPr>
              <a:t>Approval</a:t>
            </a:r>
            <a:r>
              <a:rPr lang="fr-FR" sz="1800" b="0" i="0" dirty="0">
                <a:effectLst/>
              </a:rPr>
              <a:t> », in K. De </a:t>
            </a:r>
            <a:r>
              <a:rPr lang="fr-FR" sz="1800" b="0" i="0" dirty="0" err="1">
                <a:effectLst/>
              </a:rPr>
              <a:t>Pryck</a:t>
            </a:r>
            <a:r>
              <a:rPr lang="fr-FR" sz="1800" b="0" i="0" dirty="0">
                <a:effectLst/>
              </a:rPr>
              <a:t>, M. </a:t>
            </a:r>
            <a:r>
              <a:rPr lang="fr-FR" sz="1800" b="0" i="0" dirty="0" err="1">
                <a:effectLst/>
              </a:rPr>
              <a:t>Hulme</a:t>
            </a:r>
            <a:r>
              <a:rPr lang="fr-FR" sz="1800" b="0" i="0" dirty="0">
                <a:effectLst/>
              </a:rPr>
              <a:t> (</a:t>
            </a:r>
            <a:r>
              <a:rPr lang="fr-FR" sz="1800" b="0" i="0" dirty="0" err="1">
                <a:effectLst/>
              </a:rPr>
              <a:t>Eds</a:t>
            </a:r>
            <a:r>
              <a:rPr lang="fr-FR" sz="1800" b="0" i="0" dirty="0">
                <a:effectLst/>
              </a:rPr>
              <a:t>.), </a:t>
            </a:r>
            <a:r>
              <a:rPr lang="fr-FR" sz="1800" b="0" i="1" dirty="0">
                <a:effectLst/>
              </a:rPr>
              <a:t>A </a:t>
            </a:r>
            <a:r>
              <a:rPr lang="fr-FR" sz="1800" b="0" i="1" dirty="0" err="1">
                <a:effectLst/>
              </a:rPr>
              <a:t>critical</a:t>
            </a:r>
            <a:r>
              <a:rPr lang="fr-FR" sz="1800" b="0" i="1" dirty="0">
                <a:effectLst/>
              </a:rPr>
              <a:t> </a:t>
            </a:r>
            <a:r>
              <a:rPr lang="fr-FR" sz="1800" b="0" i="1" dirty="0" err="1">
                <a:effectLst/>
              </a:rPr>
              <a:t>assessment</a:t>
            </a:r>
            <a:r>
              <a:rPr lang="fr-FR" sz="1800" b="0" i="1" dirty="0">
                <a:effectLst/>
              </a:rPr>
              <a:t> of the </a:t>
            </a:r>
            <a:r>
              <a:rPr lang="fr-FR" sz="1800" b="0" i="1" dirty="0" err="1">
                <a:effectLst/>
              </a:rPr>
              <a:t>Intergovernmental</a:t>
            </a:r>
            <a:r>
              <a:rPr lang="fr-FR" sz="1800" b="0" i="1" dirty="0">
                <a:effectLst/>
              </a:rPr>
              <a:t> panel on </a:t>
            </a:r>
            <a:r>
              <a:rPr lang="fr-FR" sz="1800" b="0" i="1" dirty="0" err="1">
                <a:effectLst/>
              </a:rPr>
              <a:t>climate</a:t>
            </a:r>
            <a:r>
              <a:rPr lang="fr-FR" sz="1800" b="0" i="1" dirty="0">
                <a:effectLst/>
              </a:rPr>
              <a:t> change</a:t>
            </a:r>
            <a:r>
              <a:rPr lang="fr-FR" sz="1800" b="0" i="0" dirty="0">
                <a:effectLst/>
              </a:rPr>
              <a:t>, Cambridge </a:t>
            </a:r>
            <a:r>
              <a:rPr lang="fr-FR" sz="1800" b="0" i="0" dirty="0" err="1">
                <a:effectLst/>
              </a:rPr>
              <a:t>University</a:t>
            </a:r>
            <a:r>
              <a:rPr lang="fr-FR" sz="1800" b="0" i="0" dirty="0">
                <a:effectLst/>
              </a:rPr>
              <a:t> </a:t>
            </a:r>
            <a:r>
              <a:rPr lang="fr-FR" sz="1800" b="0" i="0" dirty="0" err="1">
                <a:effectLst/>
              </a:rPr>
              <a:t>Press</a:t>
            </a:r>
            <a:r>
              <a:rPr lang="fr-FR" sz="1800" b="0" i="0" dirty="0">
                <a:effectLst/>
              </a:rPr>
              <a:t>, 2022, p. 192.</a:t>
            </a:r>
            <a:endParaRPr lang="fr-FR" sz="1800" dirty="0"/>
          </a:p>
        </p:txBody>
      </p:sp>
      <p:pic>
        <p:nvPicPr>
          <p:cNvPr id="9" name="Média en ligne 8" descr="Synthesis Report - Address by Secretary-General António Guterres">
            <a:hlinkClick r:id="" action="ppaction://media"/>
            <a:extLst>
              <a:ext uri="{FF2B5EF4-FFF2-40B4-BE49-F238E27FC236}">
                <a16:creationId xmlns:a16="http://schemas.microsoft.com/office/drawing/2014/main" id="{BA3A8AF0-67A5-2548-B570-1F9788F53488}"/>
              </a:ext>
            </a:extLst>
          </p:cNvPr>
          <p:cNvPicPr>
            <a:picLocks noRot="1" noChangeAspect="1"/>
          </p:cNvPicPr>
          <p:nvPr>
            <a:videoFile r:link="rId1"/>
          </p:nvPr>
        </p:nvPicPr>
        <p:blipFill>
          <a:blip r:embed="rId4"/>
          <a:stretch>
            <a:fillRect/>
          </a:stretch>
        </p:blipFill>
        <p:spPr>
          <a:xfrm>
            <a:off x="8172703" y="2333498"/>
            <a:ext cx="2540000" cy="1435100"/>
          </a:xfrm>
          <a:prstGeom prst="rect">
            <a:avLst/>
          </a:prstGeom>
        </p:spPr>
      </p:pic>
    </p:spTree>
    <p:extLst>
      <p:ext uri="{BB962C8B-B14F-4D97-AF65-F5344CB8AC3E}">
        <p14:creationId xmlns:p14="http://schemas.microsoft.com/office/powerpoint/2010/main" val="413096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4773D7-9C5A-F74C-811B-D6AEA05477BF}"/>
              </a:ext>
            </a:extLst>
          </p:cNvPr>
          <p:cNvSpPr>
            <a:spLocks noGrp="1"/>
          </p:cNvSpPr>
          <p:nvPr>
            <p:ph type="title"/>
          </p:nvPr>
        </p:nvSpPr>
        <p:spPr/>
        <p:txBody>
          <a:bodyPr>
            <a:noAutofit/>
          </a:bodyPr>
          <a:lstStyle/>
          <a:p>
            <a:pPr algn="ctr"/>
            <a:r>
              <a:rPr lang="fr-FR" sz="3200" kern="150" dirty="0">
                <a:effectLst/>
                <a:latin typeface="+mn-lt"/>
                <a:ea typeface="SimSun" panose="02010600030101010101" pitchFamily="2" charset="-122"/>
                <a:cs typeface="F"/>
              </a:rPr>
              <a:t>Quelle est l’influence du GIEC dans le contrôle de la mise en œuvre de l’Accord de Paris ?</a:t>
            </a:r>
            <a:br>
              <a:rPr lang="fr-FR" sz="3200" kern="150" dirty="0">
                <a:effectLst/>
                <a:latin typeface="+mn-lt"/>
                <a:ea typeface="SimSun" panose="02010600030101010101" pitchFamily="2" charset="-122"/>
                <a:cs typeface="F"/>
              </a:rPr>
            </a:br>
            <a:endParaRPr lang="fr-FR" sz="3200" dirty="0">
              <a:latin typeface="+mn-lt"/>
            </a:endParaRPr>
          </a:p>
        </p:txBody>
      </p:sp>
      <p:pic>
        <p:nvPicPr>
          <p:cNvPr id="4" name="Espace réservé du contenu 3">
            <a:extLst>
              <a:ext uri="{FF2B5EF4-FFF2-40B4-BE49-F238E27FC236}">
                <a16:creationId xmlns:a16="http://schemas.microsoft.com/office/drawing/2014/main" id="{D5ECDD5C-153B-BE48-B3BA-F21562D0B631}"/>
              </a:ext>
            </a:extLst>
          </p:cNvPr>
          <p:cNvPicPr>
            <a:picLocks noGrp="1" noChangeAspect="1"/>
          </p:cNvPicPr>
          <p:nvPr>
            <p:ph idx="1"/>
          </p:nvPr>
        </p:nvPicPr>
        <p:blipFill>
          <a:blip r:embed="rId2"/>
          <a:stretch>
            <a:fillRect/>
          </a:stretch>
        </p:blipFill>
        <p:spPr>
          <a:xfrm>
            <a:off x="6911439" y="1417273"/>
            <a:ext cx="5280561" cy="3272996"/>
          </a:xfrm>
          <a:prstGeom prst="rect">
            <a:avLst/>
          </a:prstGeom>
        </p:spPr>
      </p:pic>
      <p:sp>
        <p:nvSpPr>
          <p:cNvPr id="5" name="ZoneTexte 4">
            <a:extLst>
              <a:ext uri="{FF2B5EF4-FFF2-40B4-BE49-F238E27FC236}">
                <a16:creationId xmlns:a16="http://schemas.microsoft.com/office/drawing/2014/main" id="{8653A740-21C4-6A40-A699-D4BE91A5DF97}"/>
              </a:ext>
            </a:extLst>
          </p:cNvPr>
          <p:cNvSpPr txBox="1"/>
          <p:nvPr/>
        </p:nvSpPr>
        <p:spPr>
          <a:xfrm>
            <a:off x="7398321" y="4690269"/>
            <a:ext cx="4631379" cy="1200329"/>
          </a:xfrm>
          <a:prstGeom prst="rect">
            <a:avLst/>
          </a:prstGeom>
          <a:noFill/>
        </p:spPr>
        <p:txBody>
          <a:bodyPr wrap="square" rtlCol="0">
            <a:spAutoFit/>
          </a:bodyPr>
          <a:lstStyle/>
          <a:p>
            <a:r>
              <a:rPr lang="fr-FR" dirty="0"/>
              <a:t>Source : A. </a:t>
            </a:r>
            <a:r>
              <a:rPr lang="fr-FR" dirty="0" err="1"/>
              <a:t>Gilo</a:t>
            </a:r>
            <a:r>
              <a:rPr lang="fr-FR" dirty="0"/>
              <a:t>, </a:t>
            </a:r>
            <a:r>
              <a:rPr lang="fr-FR" u="sng" dirty="0">
                <a:hlinkClick r:id="rId3">
                  <a:extLst>
                    <a:ext uri="{A12FA001-AC4F-418D-AE19-62706E023703}">
                      <ahyp:hlinkClr xmlns:ahyp="http://schemas.microsoft.com/office/drawing/2018/hyperlinkcolor" val="tx"/>
                    </a:ext>
                  </a:extLst>
                </a:hlinkClick>
              </a:rPr>
              <a:t>«</a:t>
            </a:r>
            <a:r>
              <a:rPr lang="fr-FR" dirty="0">
                <a:solidFill>
                  <a:srgbClr val="0563C1"/>
                </a:solidFill>
                <a:hlinkClick r:id="rId3">
                  <a:extLst>
                    <a:ext uri="{A12FA001-AC4F-418D-AE19-62706E023703}">
                      <ahyp:hlinkClr xmlns:ahyp="http://schemas.microsoft.com/office/drawing/2018/hyperlinkcolor" val="tx"/>
                    </a:ext>
                  </a:extLst>
                </a:hlinkClick>
              </a:rPr>
              <a:t> COP 28 : qu’attendre du premier bilan mondial de l’Accord de Paris?</a:t>
            </a:r>
            <a:r>
              <a:rPr lang="fr-FR" dirty="0"/>
              <a:t> », Observatoire Mondial de l’action climat, avril 2023. </a:t>
            </a:r>
          </a:p>
        </p:txBody>
      </p:sp>
      <p:sp>
        <p:nvSpPr>
          <p:cNvPr id="9" name="ZoneTexte 8">
            <a:extLst>
              <a:ext uri="{FF2B5EF4-FFF2-40B4-BE49-F238E27FC236}">
                <a16:creationId xmlns:a16="http://schemas.microsoft.com/office/drawing/2014/main" id="{8104692C-0154-424E-B582-51ADD9EFA5F4}"/>
              </a:ext>
            </a:extLst>
          </p:cNvPr>
          <p:cNvSpPr txBox="1"/>
          <p:nvPr/>
        </p:nvSpPr>
        <p:spPr>
          <a:xfrm>
            <a:off x="162300" y="1318161"/>
            <a:ext cx="6832266" cy="5355312"/>
          </a:xfrm>
          <a:prstGeom prst="rect">
            <a:avLst/>
          </a:prstGeom>
          <a:noFill/>
        </p:spPr>
        <p:txBody>
          <a:bodyPr wrap="square" rtlCol="0">
            <a:spAutoFit/>
          </a:bodyPr>
          <a:lstStyle/>
          <a:p>
            <a:r>
              <a:rPr lang="fr-FR" dirty="0"/>
              <a:t>Décision 19/CM1.1 §37 : « </a:t>
            </a:r>
            <a:r>
              <a:rPr lang="fr-FR" i="1" dirty="0"/>
              <a:t>Décide</a:t>
            </a:r>
            <a:r>
              <a:rPr lang="fr-FR" dirty="0"/>
              <a:t> que les sources de données pour le bilan mondial sont les suivantes : a) Les rapports et les communications des Parties, en particulier celles et ceux présentés au titre de l’Accord de Paris et de la Convention ; </a:t>
            </a:r>
            <a:r>
              <a:rPr lang="fr-FR" b="1" dirty="0"/>
              <a:t>b) Les derniers rapports du Groupe d’experts intergouvernemental sur l’évolution du climat, conformément au paragraphe 99 de la décision 1/CP.21 </a:t>
            </a:r>
            <a:r>
              <a:rPr lang="fr-FR" dirty="0"/>
              <a:t>; c) Les rapports des organes subsidiaires, conformément au paragraphe 99 de la décision 1/CP.21 ; d) Les rapports des organes et instances constitués pertinents et autres dispositifs institutionnels relevant de l’Accord de Paris et/ou de la Convention ou concourant à leur application ; e) Les rapports de synthèse du secrétariat, mentionnés au paragraphe 23 ci-dessus ; f) Les rapports pertinents d’organismes des Nations Unies et d’autres organisations internationales, censés appuyer le processus de la Convention ; g) Les communications volontaires des Parties, y compris les contributions visant à éclairer les considérations relatives à l’équité dans le cadre du bilan mondial ; h) Les rapports pertinents des groupes et institutions à vocation régionale ; i) Les communications des autres acteurs et des organisations ayant le statut d’observateur auprès de la Convention ; ». </a:t>
            </a:r>
          </a:p>
        </p:txBody>
      </p:sp>
    </p:spTree>
    <p:extLst>
      <p:ext uri="{BB962C8B-B14F-4D97-AF65-F5344CB8AC3E}">
        <p14:creationId xmlns:p14="http://schemas.microsoft.com/office/powerpoint/2010/main" val="140652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E2E21-0E7B-974A-8AF6-00CD8758429B}"/>
              </a:ext>
            </a:extLst>
          </p:cNvPr>
          <p:cNvSpPr>
            <a:spLocks noGrp="1"/>
          </p:cNvSpPr>
          <p:nvPr>
            <p:ph type="title"/>
          </p:nvPr>
        </p:nvSpPr>
        <p:spPr/>
        <p:txBody>
          <a:bodyPr/>
          <a:lstStyle/>
          <a:p>
            <a:pPr algn="ctr"/>
            <a:r>
              <a:rPr lang="fr-FR" b="1" dirty="0"/>
              <a:t>Indications générales</a:t>
            </a:r>
          </a:p>
        </p:txBody>
      </p:sp>
      <p:sp>
        <p:nvSpPr>
          <p:cNvPr id="3" name="Espace réservé du contenu 2">
            <a:extLst>
              <a:ext uri="{FF2B5EF4-FFF2-40B4-BE49-F238E27FC236}">
                <a16:creationId xmlns:a16="http://schemas.microsoft.com/office/drawing/2014/main" id="{AB1F3F66-0410-7F4F-8FAA-DFD25014C3BD}"/>
              </a:ext>
            </a:extLst>
          </p:cNvPr>
          <p:cNvSpPr>
            <a:spLocks noGrp="1"/>
          </p:cNvSpPr>
          <p:nvPr>
            <p:ph idx="1"/>
          </p:nvPr>
        </p:nvSpPr>
        <p:spPr/>
        <p:txBody>
          <a:bodyPr/>
          <a:lstStyle/>
          <a:p>
            <a:pPr marL="0" indent="0">
              <a:buNone/>
            </a:pPr>
            <a:r>
              <a:rPr lang="fr-FR" dirty="0"/>
              <a:t>L’atelier vise à identifier les </a:t>
            </a:r>
            <a:r>
              <a:rPr lang="fr-FR" b="1" dirty="0"/>
              <a:t>caractéristiques de l’expertise en vue d’une prise de décision </a:t>
            </a:r>
            <a:r>
              <a:rPr lang="fr-FR" dirty="0"/>
              <a:t>et à mesurer </a:t>
            </a:r>
            <a:r>
              <a:rPr lang="fr-FR" b="1" dirty="0"/>
              <a:t>l’influence de l’expertise internationale sur la décision, </a:t>
            </a:r>
            <a:r>
              <a:rPr lang="fr-FR" dirty="0"/>
              <a:t>à partir des </a:t>
            </a:r>
            <a:r>
              <a:rPr lang="fr-FR" b="1" dirty="0"/>
              <a:t>exemples </a:t>
            </a:r>
            <a:r>
              <a:rPr lang="fr-FR" dirty="0"/>
              <a:t>des </a:t>
            </a:r>
            <a:r>
              <a:rPr lang="fr-FR" b="1" dirty="0"/>
              <a:t>changements climatiques </a:t>
            </a:r>
            <a:r>
              <a:rPr lang="fr-FR" dirty="0"/>
              <a:t>et de la </a:t>
            </a:r>
            <a:r>
              <a:rPr lang="fr-FR" b="1" dirty="0"/>
              <a:t>bioéthique.</a:t>
            </a:r>
            <a:endParaRPr lang="fr-FR" dirty="0"/>
          </a:p>
          <a:p>
            <a:pPr marL="0" indent="0">
              <a:buNone/>
            </a:pPr>
            <a:r>
              <a:rPr lang="fr-FR" dirty="0"/>
              <a:t>Cette présentation soulève plus spécifiquement les </a:t>
            </a:r>
            <a:r>
              <a:rPr lang="fr-FR" b="1" dirty="0"/>
              <a:t>questions</a:t>
            </a:r>
            <a:r>
              <a:rPr lang="fr-FR" dirty="0"/>
              <a:t> relatives au </a:t>
            </a:r>
            <a:r>
              <a:rPr lang="fr-FR" b="1" dirty="0"/>
              <a:t>Groupe Intergouvernemental d’experts sur l’évolution du climat (GIEC)</a:t>
            </a:r>
            <a:r>
              <a:rPr lang="fr-FR" dirty="0"/>
              <a:t> auxquelles les participants réfléchiront à l’aide des </a:t>
            </a:r>
            <a:r>
              <a:rPr lang="fr-FR" b="1" dirty="0"/>
              <a:t>indications</a:t>
            </a:r>
            <a:r>
              <a:rPr lang="fr-FR" dirty="0"/>
              <a:t> figurant dans chaque diapositive et qui seront débattues lors de l’atelier.</a:t>
            </a:r>
          </a:p>
        </p:txBody>
      </p:sp>
    </p:spTree>
    <p:extLst>
      <p:ext uri="{BB962C8B-B14F-4D97-AF65-F5344CB8AC3E}">
        <p14:creationId xmlns:p14="http://schemas.microsoft.com/office/powerpoint/2010/main" val="3447478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C73F4B-D4E5-FE46-A11C-6D3E7D8423C1}"/>
              </a:ext>
            </a:extLst>
          </p:cNvPr>
          <p:cNvSpPr>
            <a:spLocks noGrp="1"/>
          </p:cNvSpPr>
          <p:nvPr>
            <p:ph type="title"/>
          </p:nvPr>
        </p:nvSpPr>
        <p:spPr/>
        <p:txBody>
          <a:bodyPr>
            <a:normAutofit/>
          </a:bodyPr>
          <a:lstStyle/>
          <a:p>
            <a:pPr algn="ctr"/>
            <a:r>
              <a:rPr lang="fr-FR" sz="3200" b="1" dirty="0"/>
              <a:t>En quoi le GIEC reflète-t-il la mondialisation de l’expertise en vue d’une décision ? </a:t>
            </a:r>
          </a:p>
        </p:txBody>
      </p:sp>
      <p:sp>
        <p:nvSpPr>
          <p:cNvPr id="3" name="Espace réservé du contenu 2">
            <a:extLst>
              <a:ext uri="{FF2B5EF4-FFF2-40B4-BE49-F238E27FC236}">
                <a16:creationId xmlns:a16="http://schemas.microsoft.com/office/drawing/2014/main" id="{BAE4EF09-4D18-3C47-B546-A13A9C82A01F}"/>
              </a:ext>
            </a:extLst>
          </p:cNvPr>
          <p:cNvSpPr>
            <a:spLocks noGrp="1"/>
          </p:cNvSpPr>
          <p:nvPr>
            <p:ph idx="1"/>
          </p:nvPr>
        </p:nvSpPr>
        <p:spPr/>
        <p:txBody>
          <a:bodyPr>
            <a:normAutofit/>
          </a:bodyPr>
          <a:lstStyle/>
          <a:p>
            <a:pPr algn="l">
              <a:buFont typeface="Arial" panose="020B0604020202020204" pitchFamily="34" charset="0"/>
              <a:buChar char="•"/>
            </a:pPr>
            <a:r>
              <a:rPr lang="fr-FR" b="0" i="0" dirty="0">
                <a:solidFill>
                  <a:srgbClr val="333333"/>
                </a:solidFill>
                <a:effectLst/>
                <a:latin typeface="Calibri" panose="020F0502020204030204" pitchFamily="34" charset="0"/>
                <a:cs typeface="Calibri" panose="020F0502020204030204" pitchFamily="34" charset="0"/>
              </a:rPr>
              <a:t>S. </a:t>
            </a:r>
            <a:r>
              <a:rPr lang="fr-FR" b="0" i="0" dirty="0" err="1">
                <a:solidFill>
                  <a:srgbClr val="333333"/>
                </a:solidFill>
                <a:effectLst/>
                <a:latin typeface="Calibri" panose="020F0502020204030204" pitchFamily="34" charset="0"/>
                <a:cs typeface="Calibri" panose="020F0502020204030204" pitchFamily="34" charset="0"/>
              </a:rPr>
              <a:t>Agrawala</a:t>
            </a:r>
            <a:r>
              <a:rPr lang="fr-FR" b="0" i="0" dirty="0">
                <a:solidFill>
                  <a:srgbClr val="333333"/>
                </a:solidFill>
                <a:effectLst/>
                <a:latin typeface="Calibri" panose="020F0502020204030204" pitchFamily="34" charset="0"/>
                <a:cs typeface="Calibri" panose="020F0502020204030204" pitchFamily="34" charset="0"/>
              </a:rPr>
              <a:t>, « </a:t>
            </a:r>
            <a:r>
              <a:rPr lang="fr-FR" b="0" i="0" dirty="0" err="1">
                <a:solidFill>
                  <a:srgbClr val="333333"/>
                </a:solidFill>
                <a:effectLst/>
                <a:latin typeface="Calibri" panose="020F0502020204030204" pitchFamily="34" charset="0"/>
                <a:cs typeface="Calibri" panose="020F0502020204030204" pitchFamily="34" charset="0"/>
              </a:rPr>
              <a:t>Context</a:t>
            </a:r>
            <a:r>
              <a:rPr lang="fr-FR" b="0" i="0" dirty="0">
                <a:solidFill>
                  <a:srgbClr val="333333"/>
                </a:solidFill>
                <a:effectLst/>
                <a:latin typeface="Calibri" panose="020F0502020204030204" pitchFamily="34" charset="0"/>
                <a:cs typeface="Calibri" panose="020F0502020204030204" pitchFamily="34" charset="0"/>
              </a:rPr>
              <a:t> and </a:t>
            </a:r>
            <a:r>
              <a:rPr lang="fr-FR" b="0" i="0" dirty="0" err="1">
                <a:solidFill>
                  <a:srgbClr val="333333"/>
                </a:solidFill>
                <a:effectLst/>
                <a:latin typeface="Calibri" panose="020F0502020204030204" pitchFamily="34" charset="0"/>
                <a:cs typeface="Calibri" panose="020F0502020204030204" pitchFamily="34" charset="0"/>
              </a:rPr>
              <a:t>Early</a:t>
            </a:r>
            <a:r>
              <a:rPr lang="fr-FR" b="0" i="0" dirty="0">
                <a:solidFill>
                  <a:srgbClr val="333333"/>
                </a:solidFill>
                <a:effectLst/>
                <a:latin typeface="Calibri" panose="020F0502020204030204" pitchFamily="34" charset="0"/>
                <a:cs typeface="Calibri" panose="020F0502020204030204" pitchFamily="34" charset="0"/>
              </a:rPr>
              <a:t> </a:t>
            </a:r>
            <a:r>
              <a:rPr lang="fr-FR" b="0" i="0" dirty="0" err="1">
                <a:solidFill>
                  <a:srgbClr val="333333"/>
                </a:solidFill>
                <a:effectLst/>
                <a:latin typeface="Calibri" panose="020F0502020204030204" pitchFamily="34" charset="0"/>
                <a:cs typeface="Calibri" panose="020F0502020204030204" pitchFamily="34" charset="0"/>
              </a:rPr>
              <a:t>Origins</a:t>
            </a:r>
            <a:r>
              <a:rPr lang="fr-FR" b="0" i="0" dirty="0">
                <a:solidFill>
                  <a:srgbClr val="333333"/>
                </a:solidFill>
                <a:effectLst/>
                <a:latin typeface="Calibri" panose="020F0502020204030204" pitchFamily="34" charset="0"/>
                <a:cs typeface="Calibri" panose="020F0502020204030204" pitchFamily="34" charset="0"/>
              </a:rPr>
              <a:t> of the </a:t>
            </a:r>
            <a:r>
              <a:rPr lang="fr-FR" b="0" i="0" dirty="0" err="1">
                <a:solidFill>
                  <a:srgbClr val="333333"/>
                </a:solidFill>
                <a:effectLst/>
                <a:latin typeface="Calibri" panose="020F0502020204030204" pitchFamily="34" charset="0"/>
                <a:cs typeface="Calibri" panose="020F0502020204030204" pitchFamily="34" charset="0"/>
              </a:rPr>
              <a:t>Intergovernmental</a:t>
            </a:r>
            <a:r>
              <a:rPr lang="fr-FR" b="0" i="0" dirty="0">
                <a:solidFill>
                  <a:srgbClr val="333333"/>
                </a:solidFill>
                <a:effectLst/>
                <a:latin typeface="Calibri" panose="020F0502020204030204" pitchFamily="34" charset="0"/>
                <a:cs typeface="Calibri" panose="020F0502020204030204" pitchFamily="34" charset="0"/>
              </a:rPr>
              <a:t> Panel on </a:t>
            </a:r>
            <a:r>
              <a:rPr lang="fr-FR" b="0" i="0" dirty="0" err="1">
                <a:solidFill>
                  <a:srgbClr val="333333"/>
                </a:solidFill>
                <a:effectLst/>
                <a:latin typeface="Calibri" panose="020F0502020204030204" pitchFamily="34" charset="0"/>
                <a:cs typeface="Calibri" panose="020F0502020204030204" pitchFamily="34" charset="0"/>
              </a:rPr>
              <a:t>Climate</a:t>
            </a:r>
            <a:r>
              <a:rPr lang="fr-FR" b="0" i="0" dirty="0">
                <a:solidFill>
                  <a:srgbClr val="333333"/>
                </a:solidFill>
                <a:effectLst/>
                <a:latin typeface="Calibri" panose="020F0502020204030204" pitchFamily="34" charset="0"/>
                <a:cs typeface="Calibri" panose="020F0502020204030204" pitchFamily="34" charset="0"/>
              </a:rPr>
              <a:t> Change », </a:t>
            </a:r>
            <a:r>
              <a:rPr lang="fr-FR" b="0" i="1" dirty="0" err="1">
                <a:solidFill>
                  <a:srgbClr val="333333"/>
                </a:solidFill>
                <a:effectLst/>
                <a:latin typeface="Calibri" panose="020F0502020204030204" pitchFamily="34" charset="0"/>
                <a:cs typeface="Calibri" panose="020F0502020204030204" pitchFamily="34" charset="0"/>
              </a:rPr>
              <a:t>Climatic</a:t>
            </a:r>
            <a:r>
              <a:rPr lang="fr-FR" b="0" i="1" dirty="0">
                <a:solidFill>
                  <a:srgbClr val="333333"/>
                </a:solidFill>
                <a:effectLst/>
                <a:latin typeface="Calibri" panose="020F0502020204030204" pitchFamily="34" charset="0"/>
                <a:cs typeface="Calibri" panose="020F0502020204030204" pitchFamily="34" charset="0"/>
              </a:rPr>
              <a:t> Change,</a:t>
            </a:r>
            <a:r>
              <a:rPr lang="fr-FR" b="0" i="0" dirty="0">
                <a:solidFill>
                  <a:srgbClr val="333333"/>
                </a:solidFill>
                <a:effectLst/>
                <a:latin typeface="Calibri" panose="020F0502020204030204" pitchFamily="34" charset="0"/>
                <a:cs typeface="Calibri" panose="020F0502020204030204" pitchFamily="34" charset="0"/>
              </a:rPr>
              <a:t> n°</a:t>
            </a:r>
            <a:r>
              <a:rPr lang="fr-FR" i="0" dirty="0">
                <a:solidFill>
                  <a:srgbClr val="333333"/>
                </a:solidFill>
                <a:effectLst/>
                <a:latin typeface="Calibri" panose="020F0502020204030204" pitchFamily="34" charset="0"/>
                <a:cs typeface="Calibri" panose="020F0502020204030204" pitchFamily="34" charset="0"/>
              </a:rPr>
              <a:t>39</a:t>
            </a:r>
            <a:r>
              <a:rPr lang="fr-FR" b="0" i="0" dirty="0">
                <a:solidFill>
                  <a:srgbClr val="333333"/>
                </a:solidFill>
                <a:effectLst/>
                <a:latin typeface="Calibri" panose="020F0502020204030204" pitchFamily="34" charset="0"/>
                <a:cs typeface="Calibri" panose="020F0502020204030204" pitchFamily="34" charset="0"/>
              </a:rPr>
              <a:t>, 1998, pp. 605–620</a:t>
            </a:r>
            <a:r>
              <a:rPr lang="fr-FR" b="0" i="0" dirty="0">
                <a:solidFill>
                  <a:srgbClr val="212529"/>
                </a:solidFill>
                <a:effectLst/>
                <a:latin typeface="Calibri" panose="020F0502020204030204" pitchFamily="34" charset="0"/>
                <a:cs typeface="Calibri" panose="020F0502020204030204" pitchFamily="34" charset="0"/>
              </a:rPr>
              <a:t>. </a:t>
            </a:r>
          </a:p>
          <a:p>
            <a:pPr algn="l">
              <a:buFont typeface="Arial" panose="020B0604020202020204" pitchFamily="34" charset="0"/>
              <a:buChar char="•"/>
            </a:pPr>
            <a:r>
              <a:rPr lang="fr-FR" b="0" i="0" dirty="0">
                <a:solidFill>
                  <a:srgbClr val="212529"/>
                </a:solidFill>
                <a:effectLst/>
                <a:latin typeface="Calibri" panose="020F0502020204030204" pitchFamily="34" charset="0"/>
                <a:cs typeface="Calibri" panose="020F0502020204030204" pitchFamily="34" charset="0"/>
              </a:rPr>
              <a:t>B. Bolin, </a:t>
            </a:r>
            <a:r>
              <a:rPr lang="fr-FR" b="0" i="1" dirty="0">
                <a:solidFill>
                  <a:srgbClr val="212529"/>
                </a:solidFill>
                <a:effectLst/>
                <a:latin typeface="Calibri" panose="020F0502020204030204" pitchFamily="34" charset="0"/>
                <a:cs typeface="Calibri" panose="020F0502020204030204" pitchFamily="34" charset="0"/>
              </a:rPr>
              <a:t>A </a:t>
            </a:r>
            <a:r>
              <a:rPr lang="fr-FR" b="0" i="1" dirty="0" err="1">
                <a:solidFill>
                  <a:srgbClr val="212529"/>
                </a:solidFill>
                <a:effectLst/>
                <a:latin typeface="Calibri" panose="020F0502020204030204" pitchFamily="34" charset="0"/>
                <a:cs typeface="Calibri" panose="020F0502020204030204" pitchFamily="34" charset="0"/>
              </a:rPr>
              <a:t>History</a:t>
            </a:r>
            <a:r>
              <a:rPr lang="fr-FR" b="0" i="1" dirty="0">
                <a:solidFill>
                  <a:srgbClr val="212529"/>
                </a:solidFill>
                <a:effectLst/>
                <a:latin typeface="Calibri" panose="020F0502020204030204" pitchFamily="34" charset="0"/>
                <a:cs typeface="Calibri" panose="020F0502020204030204" pitchFamily="34" charset="0"/>
              </a:rPr>
              <a:t> of the Science and </a:t>
            </a:r>
            <a:r>
              <a:rPr lang="fr-FR" b="0" i="1" dirty="0" err="1">
                <a:solidFill>
                  <a:srgbClr val="212529"/>
                </a:solidFill>
                <a:effectLst/>
                <a:latin typeface="Calibri" panose="020F0502020204030204" pitchFamily="34" charset="0"/>
                <a:cs typeface="Calibri" panose="020F0502020204030204" pitchFamily="34" charset="0"/>
              </a:rPr>
              <a:t>Politics</a:t>
            </a:r>
            <a:r>
              <a:rPr lang="fr-FR" b="0" i="1" dirty="0">
                <a:solidFill>
                  <a:srgbClr val="212529"/>
                </a:solidFill>
                <a:effectLst/>
                <a:latin typeface="Calibri" panose="020F0502020204030204" pitchFamily="34" charset="0"/>
                <a:cs typeface="Calibri" panose="020F0502020204030204" pitchFamily="34" charset="0"/>
              </a:rPr>
              <a:t> of </a:t>
            </a:r>
            <a:r>
              <a:rPr lang="fr-FR" b="0" i="1" dirty="0" err="1">
                <a:solidFill>
                  <a:srgbClr val="212529"/>
                </a:solidFill>
                <a:effectLst/>
                <a:latin typeface="Calibri" panose="020F0502020204030204" pitchFamily="34" charset="0"/>
                <a:cs typeface="Calibri" panose="020F0502020204030204" pitchFamily="34" charset="0"/>
              </a:rPr>
              <a:t>Climate</a:t>
            </a:r>
            <a:r>
              <a:rPr lang="fr-FR" b="0" i="1" dirty="0">
                <a:solidFill>
                  <a:srgbClr val="212529"/>
                </a:solidFill>
                <a:effectLst/>
                <a:latin typeface="Calibri" panose="020F0502020204030204" pitchFamily="34" charset="0"/>
                <a:cs typeface="Calibri" panose="020F0502020204030204" pitchFamily="34" charset="0"/>
              </a:rPr>
              <a:t> Change: The </a:t>
            </a:r>
            <a:r>
              <a:rPr lang="fr-FR" b="0" i="1" dirty="0" err="1">
                <a:solidFill>
                  <a:srgbClr val="212529"/>
                </a:solidFill>
                <a:effectLst/>
                <a:latin typeface="Calibri" panose="020F0502020204030204" pitchFamily="34" charset="0"/>
                <a:cs typeface="Calibri" panose="020F0502020204030204" pitchFamily="34" charset="0"/>
              </a:rPr>
              <a:t>Role</a:t>
            </a:r>
            <a:r>
              <a:rPr lang="fr-FR" b="0" i="1" dirty="0">
                <a:solidFill>
                  <a:srgbClr val="212529"/>
                </a:solidFill>
                <a:effectLst/>
                <a:latin typeface="Calibri" panose="020F0502020204030204" pitchFamily="34" charset="0"/>
                <a:cs typeface="Calibri" panose="020F0502020204030204" pitchFamily="34" charset="0"/>
              </a:rPr>
              <a:t> of the </a:t>
            </a:r>
            <a:r>
              <a:rPr lang="fr-FR" b="0" i="1" dirty="0" err="1">
                <a:solidFill>
                  <a:srgbClr val="212529"/>
                </a:solidFill>
                <a:effectLst/>
                <a:latin typeface="Calibri" panose="020F0502020204030204" pitchFamily="34" charset="0"/>
                <a:cs typeface="Calibri" panose="020F0502020204030204" pitchFamily="34" charset="0"/>
              </a:rPr>
              <a:t>Intergovernmental</a:t>
            </a:r>
            <a:r>
              <a:rPr lang="fr-FR" b="0" i="1" dirty="0">
                <a:solidFill>
                  <a:srgbClr val="212529"/>
                </a:solidFill>
                <a:effectLst/>
                <a:latin typeface="Calibri" panose="020F0502020204030204" pitchFamily="34" charset="0"/>
                <a:cs typeface="Calibri" panose="020F0502020204030204" pitchFamily="34" charset="0"/>
              </a:rPr>
              <a:t> Panel on </a:t>
            </a:r>
            <a:r>
              <a:rPr lang="fr-FR" b="0" i="1" dirty="0" err="1">
                <a:solidFill>
                  <a:srgbClr val="212529"/>
                </a:solidFill>
                <a:effectLst/>
                <a:latin typeface="Calibri" panose="020F0502020204030204" pitchFamily="34" charset="0"/>
                <a:cs typeface="Calibri" panose="020F0502020204030204" pitchFamily="34" charset="0"/>
              </a:rPr>
              <a:t>Climate</a:t>
            </a:r>
            <a:r>
              <a:rPr lang="fr-FR" b="0" i="1" dirty="0">
                <a:solidFill>
                  <a:srgbClr val="212529"/>
                </a:solidFill>
                <a:effectLst/>
                <a:latin typeface="Calibri" panose="020F0502020204030204" pitchFamily="34" charset="0"/>
                <a:cs typeface="Calibri" panose="020F0502020204030204" pitchFamily="34" charset="0"/>
              </a:rPr>
              <a:t> Change</a:t>
            </a:r>
            <a:r>
              <a:rPr lang="fr-FR" dirty="0">
                <a:solidFill>
                  <a:srgbClr val="212529"/>
                </a:solidFill>
                <a:latin typeface="Calibri" panose="020F0502020204030204" pitchFamily="34" charset="0"/>
                <a:cs typeface="Calibri" panose="020F0502020204030204" pitchFamily="34" charset="0"/>
              </a:rPr>
              <a:t>, </a:t>
            </a:r>
            <a:r>
              <a:rPr lang="fr-FR" b="0" i="0" dirty="0">
                <a:solidFill>
                  <a:srgbClr val="212529"/>
                </a:solidFill>
                <a:effectLst/>
                <a:latin typeface="Calibri" panose="020F0502020204030204" pitchFamily="34" charset="0"/>
                <a:cs typeface="Calibri" panose="020F0502020204030204" pitchFamily="34" charset="0"/>
              </a:rPr>
              <a:t>Cambridge </a:t>
            </a:r>
            <a:r>
              <a:rPr lang="fr-FR" b="0" i="0" dirty="0" err="1">
                <a:solidFill>
                  <a:srgbClr val="212529"/>
                </a:solidFill>
                <a:effectLst/>
                <a:latin typeface="Calibri" panose="020F0502020204030204" pitchFamily="34" charset="0"/>
                <a:cs typeface="Calibri" panose="020F0502020204030204" pitchFamily="34" charset="0"/>
              </a:rPr>
              <a:t>University</a:t>
            </a:r>
            <a:r>
              <a:rPr lang="fr-FR" b="0" i="0" dirty="0">
                <a:solidFill>
                  <a:srgbClr val="212529"/>
                </a:solidFill>
                <a:effectLst/>
                <a:latin typeface="Calibri" panose="020F0502020204030204" pitchFamily="34" charset="0"/>
                <a:cs typeface="Calibri" panose="020F0502020204030204" pitchFamily="34" charset="0"/>
              </a:rPr>
              <a:t>, Cambridge, 2007</a:t>
            </a:r>
          </a:p>
          <a:p>
            <a:pPr algn="l">
              <a:buFont typeface="Arial" panose="020B0604020202020204" pitchFamily="34" charset="0"/>
              <a:buChar char="•"/>
            </a:pPr>
            <a:r>
              <a:rPr lang="fr-FR" i="0" dirty="0">
                <a:solidFill>
                  <a:srgbClr val="323232"/>
                </a:solidFill>
                <a:effectLst/>
                <a:latin typeface="Calibri" panose="020F0502020204030204" pitchFamily="34" charset="0"/>
                <a:cs typeface="Calibri" panose="020F0502020204030204" pitchFamily="34" charset="0"/>
              </a:rPr>
              <a:t>M. Delmas-Marty, « Chapitre I. La mondialisation des experts », in M. Delmas-Marty, </a:t>
            </a:r>
            <a:r>
              <a:rPr lang="fr-FR" i="1" dirty="0">
                <a:solidFill>
                  <a:srgbClr val="323232"/>
                </a:solidFill>
                <a:effectLst/>
                <a:latin typeface="Calibri" panose="020F0502020204030204" pitchFamily="34" charset="0"/>
                <a:cs typeface="Calibri" panose="020F0502020204030204" pitchFamily="34" charset="0"/>
              </a:rPr>
              <a:t>La refondation des pouvoirs: Les forces imaginantes du droit (III), </a:t>
            </a:r>
            <a:r>
              <a:rPr lang="fr-FR" i="0" dirty="0">
                <a:solidFill>
                  <a:srgbClr val="323232"/>
                </a:solidFill>
                <a:effectLst/>
                <a:latin typeface="Calibri" panose="020F0502020204030204" pitchFamily="34" charset="0"/>
                <a:cs typeface="Calibri" panose="020F0502020204030204" pitchFamily="34" charset="0"/>
              </a:rPr>
              <a:t>Paris: Le Seuil, 2009,  pp. 201-224. </a:t>
            </a: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5788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9A76DD-DB27-0144-AAF7-61C2DB655BED}"/>
              </a:ext>
            </a:extLst>
          </p:cNvPr>
          <p:cNvSpPr>
            <a:spLocks noGrp="1"/>
          </p:cNvSpPr>
          <p:nvPr>
            <p:ph type="title"/>
          </p:nvPr>
        </p:nvSpPr>
        <p:spPr/>
        <p:txBody>
          <a:bodyPr>
            <a:normAutofit/>
          </a:bodyPr>
          <a:lstStyle/>
          <a:p>
            <a:pPr algn="ctr"/>
            <a:r>
              <a:rPr lang="fr-FR" sz="3200" b="1" dirty="0"/>
              <a:t>Quel est le statut juridique du GIEC ?</a:t>
            </a:r>
          </a:p>
        </p:txBody>
      </p:sp>
      <p:sp>
        <p:nvSpPr>
          <p:cNvPr id="3" name="Espace réservé du contenu 2">
            <a:extLst>
              <a:ext uri="{FF2B5EF4-FFF2-40B4-BE49-F238E27FC236}">
                <a16:creationId xmlns:a16="http://schemas.microsoft.com/office/drawing/2014/main" id="{BF0D5A90-741A-A943-A6BA-D8D715FD6311}"/>
              </a:ext>
            </a:extLst>
          </p:cNvPr>
          <p:cNvSpPr>
            <a:spLocks noGrp="1"/>
          </p:cNvSpPr>
          <p:nvPr>
            <p:ph idx="1"/>
          </p:nvPr>
        </p:nvSpPr>
        <p:spPr/>
        <p:txBody>
          <a:bodyPr/>
          <a:lstStyle/>
          <a:p>
            <a:pPr marL="0" indent="0">
              <a:buNone/>
            </a:pPr>
            <a:r>
              <a:rPr lang="fr-FR" dirty="0"/>
              <a:t>« organe international », « organe scientifique », « organe intergouvernemental », « organisme sui generis »…</a:t>
            </a:r>
            <a:endParaRPr lang="fr-FR" dirty="0">
              <a:hlinkClick r:id="rId2"/>
            </a:endParaRPr>
          </a:p>
          <a:p>
            <a:r>
              <a:rPr lang="fr-FR" dirty="0">
                <a:hlinkClick r:id="rId2"/>
              </a:rPr>
              <a:t>Résolution</a:t>
            </a:r>
            <a:r>
              <a:rPr lang="fr-FR" dirty="0"/>
              <a:t> de l’Organisation météorologique mondiale établissant le GIEC</a:t>
            </a:r>
          </a:p>
          <a:p>
            <a:r>
              <a:rPr lang="fr-FR" dirty="0">
                <a:hlinkClick r:id="rId3"/>
              </a:rPr>
              <a:t>Décision</a:t>
            </a:r>
            <a:r>
              <a:rPr lang="fr-FR" dirty="0"/>
              <a:t> du Programme des Nations unies pour l’environnement établissant le GIEC</a:t>
            </a:r>
          </a:p>
          <a:p>
            <a:r>
              <a:rPr lang="fr-FR" dirty="0">
                <a:hlinkClick r:id="rId4"/>
              </a:rPr>
              <a:t>Résolution</a:t>
            </a:r>
            <a:r>
              <a:rPr lang="fr-FR" dirty="0"/>
              <a:t> de l’Assemblée générale des Nations unies approuvant l’établissement du GIEC</a:t>
            </a:r>
          </a:p>
        </p:txBody>
      </p:sp>
    </p:spTree>
    <p:extLst>
      <p:ext uri="{BB962C8B-B14F-4D97-AF65-F5344CB8AC3E}">
        <p14:creationId xmlns:p14="http://schemas.microsoft.com/office/powerpoint/2010/main" val="929937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D580DD-2513-6F46-8D46-5F356E65B846}"/>
              </a:ext>
            </a:extLst>
          </p:cNvPr>
          <p:cNvSpPr>
            <a:spLocks noGrp="1"/>
          </p:cNvSpPr>
          <p:nvPr>
            <p:ph type="title"/>
          </p:nvPr>
        </p:nvSpPr>
        <p:spPr>
          <a:xfrm>
            <a:off x="838200" y="365125"/>
            <a:ext cx="10423358" cy="657559"/>
          </a:xfrm>
        </p:spPr>
        <p:txBody>
          <a:bodyPr>
            <a:normAutofit/>
          </a:bodyPr>
          <a:lstStyle/>
          <a:p>
            <a:pPr algn="ctr"/>
            <a:r>
              <a:rPr lang="fr-FR" sz="3200" b="1" dirty="0"/>
              <a:t>Quelle est l’architecture institutionnelle du GIEC ?</a:t>
            </a:r>
          </a:p>
        </p:txBody>
      </p:sp>
      <p:pic>
        <p:nvPicPr>
          <p:cNvPr id="2050" name="Picture 2">
            <a:extLst>
              <a:ext uri="{FF2B5EF4-FFF2-40B4-BE49-F238E27FC236}">
                <a16:creationId xmlns:a16="http://schemas.microsoft.com/office/drawing/2014/main" id="{BDE7C54A-5E4E-DE4F-A955-6875F58EF62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750"/>
          <a:stretch/>
        </p:blipFill>
        <p:spPr bwMode="auto">
          <a:xfrm>
            <a:off x="1715884" y="1022684"/>
            <a:ext cx="8760231" cy="555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104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C98F67-1D63-8E4B-B737-8090C76A3820}"/>
              </a:ext>
            </a:extLst>
          </p:cNvPr>
          <p:cNvSpPr>
            <a:spLocks noGrp="1"/>
          </p:cNvSpPr>
          <p:nvPr>
            <p:ph type="title"/>
          </p:nvPr>
        </p:nvSpPr>
        <p:spPr>
          <a:xfrm>
            <a:off x="838200" y="172689"/>
            <a:ext cx="10163629" cy="810532"/>
          </a:xfrm>
        </p:spPr>
        <p:txBody>
          <a:bodyPr>
            <a:normAutofit/>
          </a:bodyPr>
          <a:lstStyle/>
          <a:p>
            <a:pPr algn="ctr"/>
            <a:r>
              <a:rPr lang="fr-FR" sz="3200" b="1" dirty="0"/>
              <a:t>Quelles sont les fonctions du GIEC ? </a:t>
            </a:r>
          </a:p>
        </p:txBody>
      </p:sp>
      <p:pic>
        <p:nvPicPr>
          <p:cNvPr id="17" name="Espace réservé du contenu 16">
            <a:extLst>
              <a:ext uri="{FF2B5EF4-FFF2-40B4-BE49-F238E27FC236}">
                <a16:creationId xmlns:a16="http://schemas.microsoft.com/office/drawing/2014/main" id="{24BB1A5F-1F4D-C04A-ACAA-462E053627EE}"/>
              </a:ext>
            </a:extLst>
          </p:cNvPr>
          <p:cNvPicPr>
            <a:picLocks noGrp="1" noChangeAspect="1"/>
          </p:cNvPicPr>
          <p:nvPr>
            <p:ph idx="1"/>
          </p:nvPr>
        </p:nvPicPr>
        <p:blipFill>
          <a:blip r:embed="rId2"/>
          <a:stretch>
            <a:fillRect/>
          </a:stretch>
        </p:blipFill>
        <p:spPr>
          <a:xfrm>
            <a:off x="704868" y="870858"/>
            <a:ext cx="10782263" cy="5656996"/>
          </a:xfrm>
          <a:prstGeom prst="rect">
            <a:avLst/>
          </a:prstGeom>
        </p:spPr>
      </p:pic>
    </p:spTree>
    <p:extLst>
      <p:ext uri="{BB962C8B-B14F-4D97-AF65-F5344CB8AC3E}">
        <p14:creationId xmlns:p14="http://schemas.microsoft.com/office/powerpoint/2010/main" val="360286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E9A838-D1A8-F14F-9807-5B8DC230A9EF}"/>
              </a:ext>
            </a:extLst>
          </p:cNvPr>
          <p:cNvSpPr>
            <a:spLocks noGrp="1"/>
          </p:cNvSpPr>
          <p:nvPr>
            <p:ph type="title"/>
          </p:nvPr>
        </p:nvSpPr>
        <p:spPr>
          <a:xfrm>
            <a:off x="838200" y="365125"/>
            <a:ext cx="10591800" cy="591267"/>
          </a:xfrm>
        </p:spPr>
        <p:txBody>
          <a:bodyPr>
            <a:normAutofit/>
          </a:bodyPr>
          <a:lstStyle/>
          <a:p>
            <a:pPr algn="ctr"/>
            <a:r>
              <a:rPr lang="fr-FR" sz="3200" b="1" dirty="0"/>
              <a:t>Comment se déroule le processus d’évaluation du GIEC ?</a:t>
            </a:r>
          </a:p>
        </p:txBody>
      </p:sp>
      <p:pic>
        <p:nvPicPr>
          <p:cNvPr id="3074" name="Picture 2" descr="Etapes successives de la préparation d’un rapport d’évaluation du GIEC">
            <a:extLst>
              <a:ext uri="{FF2B5EF4-FFF2-40B4-BE49-F238E27FC236}">
                <a16:creationId xmlns:a16="http://schemas.microsoft.com/office/drawing/2014/main" id="{0E4A3DB5-7EFF-E444-88BC-1496054F6A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60140"/>
            <a:ext cx="5655406" cy="5735201"/>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E363F7A3-752D-0B4A-81F9-1279449B7EF7}"/>
              </a:ext>
            </a:extLst>
          </p:cNvPr>
          <p:cNvSpPr txBox="1"/>
          <p:nvPr/>
        </p:nvSpPr>
        <p:spPr>
          <a:xfrm>
            <a:off x="192505" y="6550223"/>
            <a:ext cx="4834850" cy="338554"/>
          </a:xfrm>
          <a:prstGeom prst="rect">
            <a:avLst/>
          </a:prstGeom>
          <a:noFill/>
        </p:spPr>
        <p:txBody>
          <a:bodyPr wrap="none" rtlCol="0">
            <a:spAutoFit/>
          </a:bodyPr>
          <a:lstStyle/>
          <a:p>
            <a:r>
              <a:rPr lang="fr-FR" sz="1600" dirty="0"/>
              <a:t>Source : https://</a:t>
            </a:r>
            <a:r>
              <a:rPr lang="fr-FR" sz="1600" dirty="0" err="1"/>
              <a:t>www.ecologie.gouv.fr</a:t>
            </a:r>
            <a:r>
              <a:rPr lang="fr-FR" sz="1600" dirty="0"/>
              <a:t>/comprendre-</a:t>
            </a:r>
            <a:r>
              <a:rPr lang="fr-FR" sz="1600" dirty="0" err="1"/>
              <a:t>giec</a:t>
            </a:r>
            <a:endParaRPr lang="fr-FR" sz="1600" dirty="0"/>
          </a:p>
        </p:txBody>
      </p:sp>
      <p:sp>
        <p:nvSpPr>
          <p:cNvPr id="8" name="ZoneTexte 7">
            <a:extLst>
              <a:ext uri="{FF2B5EF4-FFF2-40B4-BE49-F238E27FC236}">
                <a16:creationId xmlns:a16="http://schemas.microsoft.com/office/drawing/2014/main" id="{F619062D-6E25-8145-8142-D3BBAB9DC661}"/>
              </a:ext>
            </a:extLst>
          </p:cNvPr>
          <p:cNvSpPr txBox="1"/>
          <p:nvPr/>
        </p:nvSpPr>
        <p:spPr>
          <a:xfrm>
            <a:off x="5247774" y="5098816"/>
            <a:ext cx="6944226" cy="584775"/>
          </a:xfrm>
          <a:prstGeom prst="rect">
            <a:avLst/>
          </a:prstGeom>
          <a:noFill/>
        </p:spPr>
        <p:txBody>
          <a:bodyPr wrap="square">
            <a:spAutoFit/>
          </a:bodyPr>
          <a:lstStyle/>
          <a:p>
            <a:r>
              <a:rPr lang="fr-FR" sz="1600" b="0" i="0" dirty="0">
                <a:effectLst/>
              </a:rPr>
              <a:t>Source : David </a:t>
            </a:r>
            <a:r>
              <a:rPr lang="fr-FR" sz="1600" b="0" i="0" dirty="0" err="1">
                <a:effectLst/>
              </a:rPr>
              <a:t>Griggs</a:t>
            </a:r>
            <a:r>
              <a:rPr lang="fr-FR" sz="1600" b="0" i="0" dirty="0">
                <a:effectLst/>
              </a:rPr>
              <a:t>, « </a:t>
            </a:r>
            <a:r>
              <a:rPr lang="fr-FR" sz="1600" b="0" i="0" dirty="0" err="1">
                <a:effectLst/>
              </a:rPr>
              <a:t>Climate</a:t>
            </a:r>
            <a:r>
              <a:rPr lang="fr-FR" sz="1600" b="0" i="0" dirty="0">
                <a:effectLst/>
              </a:rPr>
              <a:t> Policy : </a:t>
            </a:r>
            <a:r>
              <a:rPr lang="fr-FR" sz="1600" b="0" i="0" dirty="0" err="1">
                <a:effectLst/>
              </a:rPr>
              <a:t>Streamline</a:t>
            </a:r>
            <a:r>
              <a:rPr lang="fr-FR" sz="1600" b="0" i="0" dirty="0">
                <a:effectLst/>
              </a:rPr>
              <a:t> IPCC Reports », </a:t>
            </a:r>
            <a:r>
              <a:rPr lang="fr-FR" sz="1600" b="0" i="1" dirty="0">
                <a:effectLst/>
              </a:rPr>
              <a:t>Nature</a:t>
            </a:r>
            <a:r>
              <a:rPr lang="fr-FR" sz="1600" b="0" i="0" dirty="0">
                <a:effectLst/>
              </a:rPr>
              <a:t>, 508, 2014, p. 171.</a:t>
            </a:r>
            <a:endParaRPr lang="fr-FR" sz="1600" dirty="0"/>
          </a:p>
        </p:txBody>
      </p:sp>
      <p:pic>
        <p:nvPicPr>
          <p:cNvPr id="2052" name="Picture 4">
            <a:extLst>
              <a:ext uri="{FF2B5EF4-FFF2-40B4-BE49-F238E27FC236}">
                <a16:creationId xmlns:a16="http://schemas.microsoft.com/office/drawing/2014/main" id="{7510397D-3D22-2D4F-90C7-6875416D0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74" y="1352084"/>
            <a:ext cx="6753726" cy="3746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919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F14FB5-EE10-4A44-ABFD-3107AB21FC40}"/>
              </a:ext>
            </a:extLst>
          </p:cNvPr>
          <p:cNvSpPr>
            <a:spLocks noGrp="1"/>
          </p:cNvSpPr>
          <p:nvPr>
            <p:ph type="title"/>
          </p:nvPr>
        </p:nvSpPr>
        <p:spPr>
          <a:xfrm>
            <a:off x="838200" y="365126"/>
            <a:ext cx="10515600" cy="796018"/>
          </a:xfrm>
        </p:spPr>
        <p:txBody>
          <a:bodyPr>
            <a:normAutofit/>
          </a:bodyPr>
          <a:lstStyle/>
          <a:p>
            <a:pPr algn="ctr"/>
            <a:r>
              <a:rPr lang="fr-FR" sz="3200" b="1" dirty="0"/>
              <a:t>Au sein du GIEC, quelles sont les disciplines représentées ?</a:t>
            </a:r>
          </a:p>
        </p:txBody>
      </p:sp>
      <p:pic>
        <p:nvPicPr>
          <p:cNvPr id="4" name="Espace réservé du contenu 3">
            <a:extLst>
              <a:ext uri="{FF2B5EF4-FFF2-40B4-BE49-F238E27FC236}">
                <a16:creationId xmlns:a16="http://schemas.microsoft.com/office/drawing/2014/main" id="{BA09EAD1-031C-EC41-8C4A-610061D87273}"/>
              </a:ext>
            </a:extLst>
          </p:cNvPr>
          <p:cNvPicPr>
            <a:picLocks noGrp="1" noChangeAspect="1"/>
          </p:cNvPicPr>
          <p:nvPr>
            <p:ph idx="1"/>
          </p:nvPr>
        </p:nvPicPr>
        <p:blipFill>
          <a:blip r:embed="rId2"/>
          <a:stretch>
            <a:fillRect/>
          </a:stretch>
        </p:blipFill>
        <p:spPr>
          <a:xfrm>
            <a:off x="304799" y="957943"/>
            <a:ext cx="8881878" cy="5710965"/>
          </a:xfrm>
          <a:prstGeom prst="rect">
            <a:avLst/>
          </a:prstGeom>
        </p:spPr>
      </p:pic>
      <p:sp>
        <p:nvSpPr>
          <p:cNvPr id="5" name="ZoneTexte 4">
            <a:extLst>
              <a:ext uri="{FF2B5EF4-FFF2-40B4-BE49-F238E27FC236}">
                <a16:creationId xmlns:a16="http://schemas.microsoft.com/office/drawing/2014/main" id="{A35D044D-12B0-8543-8F88-5C77DFB8279C}"/>
              </a:ext>
            </a:extLst>
          </p:cNvPr>
          <p:cNvSpPr txBox="1"/>
          <p:nvPr/>
        </p:nvSpPr>
        <p:spPr>
          <a:xfrm>
            <a:off x="6591904" y="5900057"/>
            <a:ext cx="5554598" cy="923330"/>
          </a:xfrm>
          <a:prstGeom prst="rect">
            <a:avLst/>
          </a:prstGeom>
          <a:noFill/>
        </p:spPr>
        <p:txBody>
          <a:bodyPr wrap="none" rtlCol="0">
            <a:spAutoFit/>
          </a:bodyPr>
          <a:lstStyle/>
          <a:p>
            <a:r>
              <a:rPr lang="fr-FR" dirty="0"/>
              <a:t>Source : P. </a:t>
            </a:r>
            <a:r>
              <a:rPr lang="fr-FR" dirty="0" err="1"/>
              <a:t>Holm</a:t>
            </a:r>
            <a:r>
              <a:rPr lang="fr-FR" dirty="0"/>
              <a:t>, V. </a:t>
            </a:r>
            <a:r>
              <a:rPr lang="fr-FR" dirty="0" err="1"/>
              <a:t>Winiwarter</a:t>
            </a:r>
            <a:r>
              <a:rPr lang="fr-FR" dirty="0"/>
              <a:t>, « </a:t>
            </a:r>
            <a:r>
              <a:rPr lang="fr-FR" dirty="0" err="1"/>
              <a:t>Climate</a:t>
            </a:r>
            <a:r>
              <a:rPr lang="fr-FR" dirty="0"/>
              <a:t> change </a:t>
            </a:r>
            <a:r>
              <a:rPr lang="fr-FR" dirty="0" err="1"/>
              <a:t>studies</a:t>
            </a:r>
            <a:r>
              <a:rPr lang="fr-FR" dirty="0"/>
              <a:t> </a:t>
            </a:r>
          </a:p>
          <a:p>
            <a:r>
              <a:rPr lang="fr-FR" dirty="0"/>
              <a:t>and the </a:t>
            </a:r>
            <a:r>
              <a:rPr lang="fr-FR" dirty="0" err="1"/>
              <a:t>human</a:t>
            </a:r>
            <a:r>
              <a:rPr lang="fr-FR" dirty="0"/>
              <a:t> sciences », </a:t>
            </a:r>
            <a:r>
              <a:rPr lang="fr-FR" i="1" dirty="0"/>
              <a:t>Global and </a:t>
            </a:r>
            <a:r>
              <a:rPr lang="fr-FR" i="1" dirty="0" err="1"/>
              <a:t>Planetary</a:t>
            </a:r>
            <a:r>
              <a:rPr lang="fr-FR" i="1" dirty="0"/>
              <a:t> Change</a:t>
            </a:r>
            <a:r>
              <a:rPr lang="fr-FR" dirty="0"/>
              <a:t>, </a:t>
            </a:r>
          </a:p>
          <a:p>
            <a:r>
              <a:rPr lang="fr-FR" dirty="0"/>
              <a:t>Vol 156, 2017, pp. 115-122.</a:t>
            </a:r>
          </a:p>
        </p:txBody>
      </p:sp>
    </p:spTree>
    <p:extLst>
      <p:ext uri="{BB962C8B-B14F-4D97-AF65-F5344CB8AC3E}">
        <p14:creationId xmlns:p14="http://schemas.microsoft.com/office/powerpoint/2010/main" val="3824777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61558A-330D-5D44-9399-DEC43647B7DD}"/>
              </a:ext>
            </a:extLst>
          </p:cNvPr>
          <p:cNvSpPr>
            <a:spLocks noGrp="1"/>
          </p:cNvSpPr>
          <p:nvPr>
            <p:ph type="title"/>
          </p:nvPr>
        </p:nvSpPr>
        <p:spPr/>
        <p:txBody>
          <a:bodyPr>
            <a:normAutofit/>
          </a:bodyPr>
          <a:lstStyle/>
          <a:p>
            <a:pPr algn="ctr"/>
            <a:r>
              <a:rPr lang="fr-FR" sz="3200" b="1" dirty="0"/>
              <a:t>Comment sont désignés les experts au sein du GIEC ? </a:t>
            </a:r>
          </a:p>
        </p:txBody>
      </p:sp>
      <p:sp>
        <p:nvSpPr>
          <p:cNvPr id="3" name="Espace réservé du contenu 2">
            <a:extLst>
              <a:ext uri="{FF2B5EF4-FFF2-40B4-BE49-F238E27FC236}">
                <a16:creationId xmlns:a16="http://schemas.microsoft.com/office/drawing/2014/main" id="{37CC8BE1-6C3F-2445-BE07-039481783668}"/>
              </a:ext>
            </a:extLst>
          </p:cNvPr>
          <p:cNvSpPr>
            <a:spLocks noGrp="1"/>
          </p:cNvSpPr>
          <p:nvPr>
            <p:ph idx="1"/>
          </p:nvPr>
        </p:nvSpPr>
        <p:spPr/>
        <p:txBody>
          <a:bodyPr/>
          <a:lstStyle/>
          <a:p>
            <a:pPr marL="0" indent="0">
              <a:buNone/>
            </a:pPr>
            <a:r>
              <a:rPr lang="fr-FR" dirty="0">
                <a:hlinkClick r:id="rId2"/>
              </a:rPr>
              <a:t>Sections 4.3.1 et 4.3.2 </a:t>
            </a:r>
            <a:r>
              <a:rPr lang="fr-FR" dirty="0"/>
              <a:t>de l’Appendice A des Principes régissant les travaux du GIEC – Procédures à suivre pour l’élaboration, l’examen, l’acceptation, l’adoption, l’approbation et la publication des  rapports du GIEC</a:t>
            </a:r>
          </a:p>
        </p:txBody>
      </p:sp>
    </p:spTree>
    <p:extLst>
      <p:ext uri="{BB962C8B-B14F-4D97-AF65-F5344CB8AC3E}">
        <p14:creationId xmlns:p14="http://schemas.microsoft.com/office/powerpoint/2010/main" val="71285920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11388</TotalTime>
  <Words>1253</Words>
  <Application>Microsoft Macintosh PowerPoint</Application>
  <PresentationFormat>Grand écran</PresentationFormat>
  <Paragraphs>65</Paragraphs>
  <Slides>18</Slides>
  <Notes>1</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Alegreya</vt:lpstr>
      <vt:lpstr>Arial</vt:lpstr>
      <vt:lpstr>Calibri</vt:lpstr>
      <vt:lpstr>Calibri Light</vt:lpstr>
      <vt:lpstr>The Antiqua B</vt:lpstr>
      <vt:lpstr>Thème Office</vt:lpstr>
      <vt:lpstr>Académie d’été de droit international et d’éthique en sciences et technologies Aix-en-Provence, 28 juin -1er Juillet 2023  L’expertise internationale dans les domaines de la santé et de l’environnement   </vt:lpstr>
      <vt:lpstr>Indications générales</vt:lpstr>
      <vt:lpstr>En quoi le GIEC reflète-t-il la mondialisation de l’expertise en vue d’une décision ? </vt:lpstr>
      <vt:lpstr>Quel est le statut juridique du GIEC ?</vt:lpstr>
      <vt:lpstr>Quelle est l’architecture institutionnelle du GIEC ?</vt:lpstr>
      <vt:lpstr>Quelles sont les fonctions du GIEC ? </vt:lpstr>
      <vt:lpstr>Comment se déroule le processus d’évaluation du GIEC ?</vt:lpstr>
      <vt:lpstr>Au sein du GIEC, quelles sont les disciplines représentées ?</vt:lpstr>
      <vt:lpstr>Comment sont désignés les experts au sein du GIEC ? </vt:lpstr>
      <vt:lpstr>Comment les travaux du GIEC sont-ils financés ?</vt:lpstr>
      <vt:lpstr>Quelles sont les différentes fonctions des experts dans le processus d’évaluation du GIEC ?</vt:lpstr>
      <vt:lpstr>Quelle est la représentativité du GIEC ? </vt:lpstr>
      <vt:lpstr>Quelles sont les garanties d’indépendance des experts du GIEC ?</vt:lpstr>
      <vt:lpstr>Quelle est la place des ONG et groupes d’intérêt  au sein du GIEC ?</vt:lpstr>
      <vt:lpstr>En quoi la procéduralisation de l’expertise du GIEC renforce-t-elle sa crédibilité et légitimité ? </vt:lpstr>
      <vt:lpstr>Quelle est l’influence du GIEC sur le « régime climat » ?</vt:lpstr>
      <vt:lpstr>En quoi le GIEC est-il une organisation à la fois  scientifique et politique ?</vt:lpstr>
      <vt:lpstr>Quelle est l’influence du GIEC dans le contrôle de la mise en œuvre de l’Accord de Paris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Académie d’été de droit international et d’éthique en sciences et technologies  Aix-en-Provence, 28 juin -1er Juillet 2023  L’expertise internationale dans les domaines de la santé et de l’environnement   </dc:title>
  <dc:creator>Anne-Sophie Tabau</dc:creator>
  <cp:lastModifiedBy>TABAU Anne-sophie</cp:lastModifiedBy>
  <cp:revision>35</cp:revision>
  <dcterms:created xsi:type="dcterms:W3CDTF">2023-05-25T11:08:20Z</dcterms:created>
  <dcterms:modified xsi:type="dcterms:W3CDTF">2023-10-08T18:34:39Z</dcterms:modified>
</cp:coreProperties>
</file>