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6"/>
  </p:notesMasterIdLst>
  <p:sldIdLst>
    <p:sldId id="271" r:id="rId2"/>
    <p:sldId id="257" r:id="rId3"/>
    <p:sldId id="258" r:id="rId4"/>
    <p:sldId id="268" r:id="rId5"/>
    <p:sldId id="259" r:id="rId6"/>
    <p:sldId id="260" r:id="rId7"/>
    <p:sldId id="261" r:id="rId8"/>
    <p:sldId id="262" r:id="rId9"/>
    <p:sldId id="272" r:id="rId10"/>
    <p:sldId id="264" r:id="rId11"/>
    <p:sldId id="265" r:id="rId12"/>
    <p:sldId id="269" r:id="rId13"/>
    <p:sldId id="270" r:id="rId14"/>
    <p:sldId id="267" r:id="rId15"/>
  </p:sldIdLst>
  <p:sldSz cx="18288000" cy="10287000"/>
  <p:notesSz cx="18288000" cy="10287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ïs Mohamed" initials="AM" lastIdx="4" clrIdx="0">
    <p:extLst>
      <p:ext uri="{19B8F6BF-5375-455C-9EA6-DF929625EA0E}">
        <p15:presenceInfo xmlns:p15="http://schemas.microsoft.com/office/powerpoint/2012/main" userId="S::anais.mohamed@agroparistech.fr::e24ac85c-c5bf-4382-8bac-91bf95853a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600" autoAdjust="0"/>
  </p:normalViewPr>
  <p:slideViewPr>
    <p:cSldViewPr>
      <p:cViewPr varScale="1">
        <p:scale>
          <a:sx n="46" d="100"/>
          <a:sy n="46" d="100"/>
        </p:scale>
        <p:origin x="1114" y="29"/>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e l'en-tête 1"/>
          <p:cNvSpPr>
            <a:spLocks noGrp="1"/>
          </p:cNvSpPr>
          <p:nvPr>
            <p:ph type="hdr" sz="quarter"/>
          </p:nvPr>
        </p:nvSpPr>
        <p:spPr bwMode="auto">
          <a:xfrm>
            <a:off x="0" y="0"/>
            <a:ext cx="7924800" cy="515938"/>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bwMode="auto">
          <a:xfrm>
            <a:off x="10358438" y="0"/>
            <a:ext cx="7924800" cy="515938"/>
          </a:xfrm>
          <a:prstGeom prst="rect">
            <a:avLst/>
          </a:prstGeom>
        </p:spPr>
        <p:txBody>
          <a:bodyPr vert="horz" lIns="91440" tIns="45720" rIns="91440" bIns="45720" rtlCol="0"/>
          <a:lstStyle>
            <a:lvl1pPr algn="r">
              <a:defRPr sz="1200"/>
            </a:lvl1pPr>
          </a:lstStyle>
          <a:p>
            <a:pPr>
              <a:defRPr/>
            </a:pPr>
            <a:fld id="{2C2221CD-1C25-4770-AD32-D6B62DFED3D7}" type="datetimeFigureOut">
              <a:rPr lang="fr-FR"/>
              <a:t>26/03/2024</a:t>
            </a:fld>
            <a:endParaRPr lang="fr-FR"/>
          </a:p>
        </p:txBody>
      </p:sp>
      <p:sp>
        <p:nvSpPr>
          <p:cNvPr id="4" name="Espace réservé de l'image des diapositives 3"/>
          <p:cNvSpPr>
            <a:spLocks noGrp="1" noRot="1" noChangeAspect="1"/>
          </p:cNvSpPr>
          <p:nvPr>
            <p:ph type="sldImg" idx="2"/>
          </p:nvPr>
        </p:nvSpPr>
        <p:spPr bwMode="auto">
          <a:xfrm>
            <a:off x="6057900" y="1285875"/>
            <a:ext cx="6172200" cy="3471863"/>
          </a:xfrm>
          <a:prstGeom prst="rect">
            <a:avLst/>
          </a:prstGeom>
          <a:noFill/>
          <a:ln w="12700">
            <a:solidFill>
              <a:prstClr val="black"/>
            </a:solidFill>
          </a:ln>
        </p:spPr>
        <p:txBody>
          <a:bodyPr vert="horz" lIns="91440" tIns="45720" rIns="91440" bIns="45720" rtlCol="0" anchor="ctr"/>
          <a:lstStyle/>
          <a:p>
            <a:pPr>
              <a:defRPr/>
            </a:pPr>
            <a:endParaRPr lang="fr-FR"/>
          </a:p>
        </p:txBody>
      </p:sp>
      <p:sp>
        <p:nvSpPr>
          <p:cNvPr id="5" name="Espace réservé des notes 4"/>
          <p:cNvSpPr>
            <a:spLocks noGrp="1"/>
          </p:cNvSpPr>
          <p:nvPr>
            <p:ph type="body" sz="quarter" idx="3"/>
          </p:nvPr>
        </p:nvSpPr>
        <p:spPr bwMode="auto">
          <a:xfrm>
            <a:off x="1828800" y="4951413"/>
            <a:ext cx="14630400" cy="4049712"/>
          </a:xfrm>
          <a:prstGeom prst="rect">
            <a:avLst/>
          </a:prstGeom>
        </p:spPr>
        <p:txBody>
          <a:bodyPr vert="horz" lIns="91440" tIns="45720" rIns="91440" bIns="45720" rtlCol="0"/>
          <a:lstStyle/>
          <a:p>
            <a:pPr lvl="0">
              <a:defRPr/>
            </a:pPr>
            <a:r>
              <a:rPr lang="fr-FR"/>
              <a:t>Cliquez pour 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pied de page 5"/>
          <p:cNvSpPr>
            <a:spLocks noGrp="1"/>
          </p:cNvSpPr>
          <p:nvPr>
            <p:ph type="ftr" sz="quarter" idx="4"/>
          </p:nvPr>
        </p:nvSpPr>
        <p:spPr bwMode="auto">
          <a:xfrm>
            <a:off x="0" y="9771063"/>
            <a:ext cx="7924800" cy="515937"/>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bwMode="auto">
          <a:xfrm>
            <a:off x="10358438" y="9771063"/>
            <a:ext cx="7924800" cy="515937"/>
          </a:xfrm>
          <a:prstGeom prst="rect">
            <a:avLst/>
          </a:prstGeom>
        </p:spPr>
        <p:txBody>
          <a:bodyPr vert="horz" lIns="91440" tIns="45720" rIns="91440" bIns="45720" rtlCol="0" anchor="b"/>
          <a:lstStyle>
            <a:lvl1pPr algn="r">
              <a:defRPr sz="1200"/>
            </a:lvl1pPr>
          </a:lstStyle>
          <a:p>
            <a:pPr>
              <a:defRPr/>
            </a:pPr>
            <a:fld id="{AD1829F9-D345-4962-8711-CED70669FCF6}" type="slidenum">
              <a:rPr lang="fr-FR"/>
              <a:t>‹N°›</a:t>
            </a:fld>
            <a:endParaRPr lang="fr-F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First of all we will introduce you how we ended working on this subject according to the specific contexte of urban planning in Paris region and our research question. Then we will develop more about our methods, then our principle results and finally our conclusions and suggestions for a better way to integrate domestic gardens into local urban policies and to ensure their ecological and social benefits.</a:t>
            </a:r>
            <a:endParaRPr/>
          </a:p>
        </p:txBody>
      </p:sp>
      <p:sp>
        <p:nvSpPr>
          <p:cNvPr id="4" name="Espace réservé du numéro de diapositive 3"/>
          <p:cNvSpPr>
            <a:spLocks noGrp="1"/>
          </p:cNvSpPr>
          <p:nvPr>
            <p:ph type="sldNum" sz="quarter" idx="5"/>
          </p:nvPr>
        </p:nvSpPr>
        <p:spPr bwMode="auto"/>
        <p:txBody>
          <a:bodyPr/>
          <a:lstStyle/>
          <a:p>
            <a:pPr>
              <a:defRPr/>
            </a:pPr>
            <a:fld id="{AD1829F9-D345-4962-8711-CED70669FCF6}" type="slidenum">
              <a:rPr lang="fr-FR"/>
              <a:t>1</a:t>
            </a:fld>
            <a:endParaRPr lang="fr-FR"/>
          </a:p>
        </p:txBody>
      </p:sp>
    </p:spTree>
    <p:extLst>
      <p:ext uri="{BB962C8B-B14F-4D97-AF65-F5344CB8AC3E}">
        <p14:creationId xmlns:p14="http://schemas.microsoft.com/office/powerpoint/2010/main" val="217869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200" spc="0" dirty="0">
                <a:latin typeface="Trebuchet MS"/>
                <a:cs typeface="Trebuchet MS"/>
              </a:rPr>
              <a:t>Positive correlation between textual concern and regulation profiles , it means that </a:t>
            </a:r>
            <a:r>
              <a:rPr lang="fr-FR" sz="1200" spc="0" dirty="0">
                <a:latin typeface="Trebuchet MS"/>
                <a:cs typeface="Trebuchet MS"/>
              </a:rPr>
              <a:t>More </a:t>
            </a:r>
            <a:r>
              <a:rPr lang="fr-FR" sz="1200" spc="0" dirty="0" err="1">
                <a:latin typeface="Trebuchet MS"/>
                <a:cs typeface="Trebuchet MS"/>
              </a:rPr>
              <a:t>cities</a:t>
            </a:r>
            <a:r>
              <a:rPr lang="fr-FR" sz="1200" spc="0" dirty="0">
                <a:latin typeface="Trebuchet MS"/>
                <a:cs typeface="Trebuchet MS"/>
              </a:rPr>
              <a:t> </a:t>
            </a:r>
            <a:r>
              <a:rPr lang="fr-FR" sz="1200" spc="0" dirty="0" err="1">
                <a:latin typeface="Trebuchet MS"/>
                <a:cs typeface="Trebuchet MS"/>
              </a:rPr>
              <a:t>shown</a:t>
            </a:r>
            <a:r>
              <a:rPr lang="fr-FR" sz="1200" spc="0" dirty="0">
                <a:latin typeface="Trebuchet MS"/>
                <a:cs typeface="Trebuchet MS"/>
              </a:rPr>
              <a:t> </a:t>
            </a:r>
            <a:r>
              <a:rPr lang="fr-FR" sz="1200" spc="0" dirty="0" err="1">
                <a:latin typeface="Trebuchet MS"/>
                <a:cs typeface="Trebuchet MS"/>
              </a:rPr>
              <a:t>textual</a:t>
            </a:r>
            <a:r>
              <a:rPr lang="fr-FR" sz="1200" spc="0" dirty="0">
                <a:latin typeface="Trebuchet MS"/>
                <a:cs typeface="Trebuchet MS"/>
              </a:rPr>
              <a:t> </a:t>
            </a:r>
            <a:r>
              <a:rPr lang="fr-FR" sz="1200" spc="0" dirty="0" err="1">
                <a:latin typeface="Trebuchet MS"/>
                <a:cs typeface="Trebuchet MS"/>
              </a:rPr>
              <a:t>concern</a:t>
            </a:r>
            <a:r>
              <a:rPr lang="fr-FR" sz="1200" spc="0" dirty="0">
                <a:latin typeface="Trebuchet MS"/>
                <a:cs typeface="Trebuchet MS"/>
              </a:rPr>
              <a:t>, more </a:t>
            </a:r>
            <a:r>
              <a:rPr lang="fr-FR" sz="1200" spc="0" dirty="0" err="1">
                <a:latin typeface="Trebuchet MS"/>
                <a:cs typeface="Trebuchet MS"/>
              </a:rPr>
              <a:t>they</a:t>
            </a:r>
            <a:r>
              <a:rPr lang="fr-FR" sz="1200" spc="0" dirty="0">
                <a:latin typeface="Trebuchet MS"/>
                <a:cs typeface="Trebuchet MS"/>
              </a:rPr>
              <a:t> are </a:t>
            </a:r>
            <a:r>
              <a:rPr lang="fr-FR" sz="1200" spc="0" dirty="0" err="1">
                <a:latin typeface="Trebuchet MS"/>
                <a:cs typeface="Trebuchet MS"/>
              </a:rPr>
              <a:t>likely</a:t>
            </a:r>
            <a:r>
              <a:rPr lang="fr-FR" sz="1200" spc="0" dirty="0">
                <a:latin typeface="Trebuchet MS"/>
                <a:cs typeface="Trebuchet MS"/>
              </a:rPr>
              <a:t> to have set a full </a:t>
            </a:r>
            <a:r>
              <a:rPr lang="fr-FR" sz="1200" spc="0" dirty="0" err="1">
                <a:latin typeface="Trebuchet MS"/>
                <a:cs typeface="Trebuchet MS"/>
              </a:rPr>
              <a:t>regulation</a:t>
            </a:r>
            <a:r>
              <a:rPr lang="fr-FR" sz="1200" spc="0" dirty="0">
                <a:latin typeface="Trebuchet MS"/>
                <a:cs typeface="Trebuchet MS"/>
              </a:rPr>
              <a:t>. </a:t>
            </a:r>
            <a:r>
              <a:rPr lang="fr-FR" sz="1200" spc="0" dirty="0" err="1">
                <a:latin typeface="Trebuchet MS"/>
                <a:cs typeface="Trebuchet MS"/>
              </a:rPr>
              <a:t>Indeen</a:t>
            </a:r>
            <a:r>
              <a:rPr lang="fr-FR" sz="1200" spc="0" dirty="0">
                <a:latin typeface="Trebuchet MS"/>
                <a:cs typeface="Trebuchet MS"/>
              </a:rPr>
              <a:t>, All </a:t>
            </a:r>
            <a:r>
              <a:rPr lang="fr-FR" sz="1200" spc="0" dirty="0" err="1">
                <a:latin typeface="Trebuchet MS"/>
                <a:cs typeface="Trebuchet MS"/>
              </a:rPr>
              <a:t>cities</a:t>
            </a:r>
            <a:r>
              <a:rPr lang="fr-FR" sz="1200" spc="0" dirty="0">
                <a:latin typeface="Trebuchet MS"/>
                <a:cs typeface="Trebuchet MS"/>
              </a:rPr>
              <a:t> </a:t>
            </a:r>
            <a:r>
              <a:rPr lang="fr-FR" sz="1200" spc="0" dirty="0" err="1">
                <a:latin typeface="Trebuchet MS"/>
                <a:cs typeface="Trebuchet MS"/>
              </a:rPr>
              <a:t>that</a:t>
            </a:r>
            <a:r>
              <a:rPr lang="fr-FR" sz="1200" spc="0" dirty="0">
                <a:latin typeface="Trebuchet MS"/>
                <a:cs typeface="Trebuchet MS"/>
              </a:rPr>
              <a:t> </a:t>
            </a:r>
            <a:r>
              <a:rPr lang="fr-FR" sz="1200" spc="0" dirty="0" err="1">
                <a:latin typeface="Trebuchet MS"/>
                <a:cs typeface="Trebuchet MS"/>
              </a:rPr>
              <a:t>expressed</a:t>
            </a:r>
            <a:r>
              <a:rPr lang="fr-FR" sz="1200" spc="0" dirty="0">
                <a:latin typeface="Trebuchet MS"/>
                <a:cs typeface="Trebuchet MS"/>
              </a:rPr>
              <a:t> a </a:t>
            </a:r>
            <a:r>
              <a:rPr lang="fr-FR" sz="1200" spc="0" dirty="0" err="1">
                <a:latin typeface="Trebuchet MS"/>
                <a:cs typeface="Trebuchet MS"/>
              </a:rPr>
              <a:t>strong</a:t>
            </a:r>
            <a:r>
              <a:rPr lang="fr-FR" sz="1200" spc="0" dirty="0">
                <a:latin typeface="Trebuchet MS"/>
                <a:cs typeface="Trebuchet MS"/>
              </a:rPr>
              <a:t> </a:t>
            </a:r>
            <a:r>
              <a:rPr lang="fr-FR" sz="1200" spc="0" dirty="0" err="1">
                <a:latin typeface="Trebuchet MS"/>
                <a:cs typeface="Trebuchet MS"/>
              </a:rPr>
              <a:t>concern</a:t>
            </a:r>
            <a:r>
              <a:rPr lang="fr-FR" sz="1200" spc="0" dirty="0">
                <a:latin typeface="Trebuchet MS"/>
                <a:cs typeface="Trebuchet MS"/>
              </a:rPr>
              <a:t> for </a:t>
            </a:r>
            <a:r>
              <a:rPr lang="fr-FR" sz="1200" spc="0" dirty="0" err="1">
                <a:latin typeface="Trebuchet MS"/>
                <a:cs typeface="Trebuchet MS"/>
              </a:rPr>
              <a:t>gardens</a:t>
            </a:r>
            <a:r>
              <a:rPr lang="fr-FR" sz="1200" spc="0" dirty="0">
                <a:latin typeface="Trebuchet MS"/>
                <a:cs typeface="Trebuchet MS"/>
              </a:rPr>
              <a:t> set a full </a:t>
            </a:r>
            <a:r>
              <a:rPr lang="fr-FR" sz="1200" spc="0" dirty="0" err="1">
                <a:latin typeface="Trebuchet MS"/>
                <a:cs typeface="Trebuchet MS"/>
              </a:rPr>
              <a:t>regulation</a:t>
            </a:r>
            <a:r>
              <a:rPr lang="fr-FR" sz="1200" spc="0" dirty="0">
                <a:latin typeface="Trebuchet MS"/>
                <a:cs typeface="Trebuchet MS"/>
              </a:rPr>
              <a:t> </a:t>
            </a:r>
            <a:r>
              <a:rPr lang="fr-FR" sz="1200" spc="0" dirty="0" err="1">
                <a:latin typeface="Trebuchet MS"/>
                <a:cs typeface="Trebuchet MS"/>
              </a:rPr>
              <a:t>with</a:t>
            </a:r>
            <a:r>
              <a:rPr lang="fr-FR" sz="1200" spc="0" dirty="0">
                <a:latin typeface="Trebuchet MS"/>
                <a:cs typeface="Trebuchet MS"/>
              </a:rPr>
              <a:t> </a:t>
            </a:r>
            <a:r>
              <a:rPr lang="fr-FR" sz="1200" spc="0" dirty="0" err="1">
                <a:latin typeface="Trebuchet MS"/>
                <a:cs typeface="Trebuchet MS"/>
              </a:rPr>
              <a:t>many</a:t>
            </a:r>
            <a:r>
              <a:rPr lang="fr-FR" sz="1200" spc="0" dirty="0">
                <a:latin typeface="Trebuchet MS"/>
                <a:cs typeface="Trebuchet MS"/>
              </a:rPr>
              <a:t> </a:t>
            </a:r>
            <a:r>
              <a:rPr lang="fr-FR" sz="1200" spc="0" dirty="0" err="1">
                <a:latin typeface="Trebuchet MS"/>
                <a:cs typeface="Trebuchet MS"/>
              </a:rPr>
              <a:t>legal</a:t>
            </a:r>
            <a:r>
              <a:rPr lang="fr-FR" sz="1200" spc="0" dirty="0">
                <a:latin typeface="Trebuchet MS"/>
                <a:cs typeface="Trebuchet MS"/>
              </a:rPr>
              <a:t> </a:t>
            </a:r>
            <a:r>
              <a:rPr lang="fr-FR" sz="1200" spc="0" dirty="0" err="1">
                <a:latin typeface="Trebuchet MS"/>
                <a:cs typeface="Trebuchet MS"/>
              </a:rPr>
              <a:t>tools</a:t>
            </a:r>
            <a:r>
              <a:rPr lang="fr-FR" sz="1200" spc="0" dirty="0">
                <a:latin typeface="Trebuchet MS"/>
                <a:cs typeface="Trebuchet MS"/>
              </a:rPr>
              <a:t> to </a:t>
            </a:r>
            <a:r>
              <a:rPr lang="fr-FR" sz="1200" spc="0" dirty="0" err="1">
                <a:latin typeface="Trebuchet MS"/>
                <a:cs typeface="Trebuchet MS"/>
              </a:rPr>
              <a:t>protect</a:t>
            </a:r>
            <a:r>
              <a:rPr lang="fr-FR" sz="1200" spc="0" dirty="0">
                <a:latin typeface="Trebuchet MS"/>
                <a:cs typeface="Trebuchet MS"/>
              </a:rPr>
              <a:t> </a:t>
            </a:r>
            <a:r>
              <a:rPr lang="fr-FR" sz="1200" spc="0" dirty="0" err="1">
                <a:latin typeface="Trebuchet MS"/>
                <a:cs typeface="Trebuchet MS"/>
              </a:rPr>
              <a:t>their</a:t>
            </a:r>
            <a:r>
              <a:rPr lang="fr-FR" sz="1200" spc="0" dirty="0">
                <a:latin typeface="Trebuchet MS"/>
                <a:cs typeface="Trebuchet MS"/>
              </a:rPr>
              <a:t> </a:t>
            </a:r>
            <a:r>
              <a:rPr lang="fr-FR" sz="1200" spc="0" dirty="0" err="1">
                <a:latin typeface="Trebuchet MS"/>
                <a:cs typeface="Trebuchet MS"/>
              </a:rPr>
              <a:t>gardens</a:t>
            </a:r>
            <a:r>
              <a:rPr lang="fr-FR" sz="1200" spc="0" dirty="0">
                <a:latin typeface="Trebuchet MS"/>
                <a:cs typeface="Trebuchet MS"/>
              </a:rPr>
              <a:t>. But </a:t>
            </a:r>
            <a:r>
              <a:rPr lang="fr-FR" sz="1200" spc="0" dirty="0" err="1">
                <a:latin typeface="Trebuchet MS"/>
                <a:cs typeface="Trebuchet MS"/>
              </a:rPr>
              <a:t>textual</a:t>
            </a:r>
            <a:r>
              <a:rPr lang="fr-FR" sz="1200" spc="0" dirty="0">
                <a:latin typeface="Trebuchet MS"/>
                <a:cs typeface="Trebuchet MS"/>
              </a:rPr>
              <a:t> </a:t>
            </a:r>
            <a:r>
              <a:rPr lang="fr-FR" sz="1200" spc="0" dirty="0" err="1">
                <a:latin typeface="Trebuchet MS"/>
                <a:cs typeface="Trebuchet MS"/>
              </a:rPr>
              <a:t>concen</a:t>
            </a:r>
            <a:r>
              <a:rPr lang="fr-FR" sz="1200" spc="0" dirty="0">
                <a:latin typeface="Trebuchet MS"/>
                <a:cs typeface="Trebuchet MS"/>
              </a:rPr>
              <a:t> </a:t>
            </a:r>
            <a:r>
              <a:rPr lang="fr-FR" sz="1200" spc="0" dirty="0" err="1">
                <a:latin typeface="Trebuchet MS"/>
                <a:cs typeface="Trebuchet MS"/>
              </a:rPr>
              <a:t>doen’t</a:t>
            </a:r>
            <a:r>
              <a:rPr lang="fr-FR" sz="1200" spc="0" dirty="0">
                <a:latin typeface="Trebuchet MS"/>
                <a:cs typeface="Trebuchet MS"/>
              </a:rPr>
              <a:t> lead </a:t>
            </a:r>
            <a:r>
              <a:rPr lang="fr-FR" sz="1200" spc="0" dirty="0" err="1">
                <a:latin typeface="Trebuchet MS"/>
                <a:cs typeface="Trebuchet MS"/>
              </a:rPr>
              <a:t>systematically</a:t>
            </a:r>
            <a:r>
              <a:rPr lang="fr-FR" sz="1200" spc="0" dirty="0">
                <a:latin typeface="Trebuchet MS"/>
                <a:cs typeface="Trebuchet MS"/>
              </a:rPr>
              <a:t> to </a:t>
            </a:r>
            <a:r>
              <a:rPr lang="fr-FR" sz="1200" spc="0" dirty="0" err="1">
                <a:latin typeface="Trebuchet MS"/>
                <a:cs typeface="Trebuchet MS"/>
              </a:rPr>
              <a:t>greater</a:t>
            </a:r>
            <a:r>
              <a:rPr lang="fr-FR" sz="1200" spc="0" dirty="0">
                <a:latin typeface="Trebuchet MS"/>
                <a:cs typeface="Trebuchet MS"/>
              </a:rPr>
              <a:t> use of </a:t>
            </a:r>
            <a:r>
              <a:rPr lang="fr-FR" sz="1200" spc="0" dirty="0" err="1">
                <a:latin typeface="Trebuchet MS"/>
                <a:cs typeface="Trebuchet MS"/>
              </a:rPr>
              <a:t>those</a:t>
            </a:r>
            <a:r>
              <a:rPr lang="fr-FR" sz="1200" spc="0" dirty="0">
                <a:latin typeface="Trebuchet MS"/>
                <a:cs typeface="Trebuchet MS"/>
              </a:rPr>
              <a:t> </a:t>
            </a:r>
            <a:r>
              <a:rPr lang="fr-FR" sz="1200" spc="0" dirty="0" err="1">
                <a:latin typeface="Trebuchet MS"/>
                <a:cs typeface="Trebuchet MS"/>
              </a:rPr>
              <a:t>tools</a:t>
            </a:r>
            <a:r>
              <a:rPr lang="fr-FR" sz="1200" spc="0" dirty="0">
                <a:latin typeface="Trebuchet MS"/>
                <a:cs typeface="Trebuchet MS"/>
              </a:rPr>
              <a:t>. </a:t>
            </a:r>
            <a:r>
              <a:rPr lang="fr-FR" sz="1200" spc="0" dirty="0" err="1">
                <a:latin typeface="Trebuchet MS"/>
                <a:cs typeface="Trebuchet MS"/>
              </a:rPr>
              <a:t>Let’s</a:t>
            </a:r>
            <a:r>
              <a:rPr lang="fr-FR" sz="1200" spc="0" dirty="0">
                <a:latin typeface="Trebuchet MS"/>
                <a:cs typeface="Trebuchet MS"/>
              </a:rPr>
              <a:t> look at the « </a:t>
            </a:r>
            <a:r>
              <a:rPr lang="fr-FR" sz="1200" spc="0" dirty="0" err="1">
                <a:latin typeface="Trebuchet MS"/>
                <a:cs typeface="Trebuchet MS"/>
              </a:rPr>
              <a:t>intermediate</a:t>
            </a:r>
            <a:r>
              <a:rPr lang="fr-FR" sz="1200" spc="0" dirty="0">
                <a:latin typeface="Trebuchet MS"/>
                <a:cs typeface="Trebuchet MS"/>
              </a:rPr>
              <a:t> </a:t>
            </a:r>
            <a:r>
              <a:rPr lang="fr-FR" sz="1200" spc="0" dirty="0" err="1">
                <a:latin typeface="Trebuchet MS"/>
                <a:cs typeface="Trebuchet MS"/>
              </a:rPr>
              <a:t>concern</a:t>
            </a:r>
            <a:r>
              <a:rPr lang="fr-FR" sz="1200" spc="0" dirty="0">
                <a:latin typeface="Trebuchet MS"/>
                <a:cs typeface="Trebuchet MS"/>
              </a:rPr>
              <a:t> », </a:t>
            </a:r>
            <a:r>
              <a:rPr lang="fr-FR" sz="1200" spc="0" dirty="0" err="1">
                <a:latin typeface="Trebuchet MS"/>
                <a:cs typeface="Trebuchet MS"/>
              </a:rPr>
              <a:t>they</a:t>
            </a:r>
            <a:r>
              <a:rPr lang="fr-FR" sz="1200" spc="0" dirty="0">
                <a:latin typeface="Trebuchet MS"/>
                <a:cs typeface="Trebuchet MS"/>
              </a:rPr>
              <a:t> show </a:t>
            </a:r>
            <a:r>
              <a:rPr lang="fr-FR" sz="1200" spc="0" dirty="0" err="1">
                <a:latin typeface="Trebuchet MS"/>
                <a:cs typeface="Trebuchet MS"/>
              </a:rPr>
              <a:t>concern</a:t>
            </a:r>
            <a:r>
              <a:rPr lang="fr-FR" sz="1200" spc="0" dirty="0">
                <a:latin typeface="Trebuchet MS"/>
                <a:cs typeface="Trebuchet MS"/>
              </a:rPr>
              <a:t> but </a:t>
            </a:r>
            <a:r>
              <a:rPr lang="fr-FR" sz="1200" spc="0" dirty="0" err="1">
                <a:latin typeface="Trebuchet MS"/>
                <a:cs typeface="Trebuchet MS"/>
              </a:rPr>
              <a:t>they</a:t>
            </a:r>
            <a:r>
              <a:rPr lang="fr-FR" sz="1200" spc="0" dirty="0">
                <a:latin typeface="Trebuchet MS"/>
                <a:cs typeface="Trebuchet MS"/>
              </a:rPr>
              <a:t> are </a:t>
            </a:r>
            <a:r>
              <a:rPr lang="fr-FR" sz="1200" spc="0" dirty="0" err="1">
                <a:latin typeface="Trebuchet MS"/>
                <a:cs typeface="Trebuchet MS"/>
              </a:rPr>
              <a:t>equally</a:t>
            </a:r>
            <a:r>
              <a:rPr lang="fr-FR" sz="1200" spc="0" dirty="0">
                <a:latin typeface="Trebuchet MS"/>
                <a:cs typeface="Trebuchet MS"/>
              </a:rPr>
              <a:t> </a:t>
            </a:r>
            <a:r>
              <a:rPr lang="fr-FR" sz="1200" spc="0" dirty="0" err="1">
                <a:latin typeface="Trebuchet MS"/>
                <a:cs typeface="Trebuchet MS"/>
              </a:rPr>
              <a:t>distributed</a:t>
            </a:r>
            <a:r>
              <a:rPr lang="fr-FR" sz="1200" spc="0" dirty="0">
                <a:latin typeface="Trebuchet MS"/>
                <a:cs typeface="Trebuchet MS"/>
              </a:rPr>
              <a:t> </a:t>
            </a:r>
            <a:r>
              <a:rPr lang="fr-FR" sz="1200" spc="0" dirty="0" err="1">
                <a:latin typeface="Trebuchet MS"/>
                <a:cs typeface="Trebuchet MS"/>
              </a:rPr>
              <a:t>between</a:t>
            </a:r>
            <a:r>
              <a:rPr lang="fr-FR" sz="1200" spc="0" dirty="0">
                <a:latin typeface="Trebuchet MS"/>
                <a:cs typeface="Trebuchet MS"/>
              </a:rPr>
              <a:t> </a:t>
            </a:r>
            <a:r>
              <a:rPr lang="fr-FR" sz="1200" spc="0" dirty="0" err="1">
                <a:latin typeface="Trebuchet MS"/>
                <a:cs typeface="Trebuchet MS"/>
              </a:rPr>
              <a:t>strategies</a:t>
            </a:r>
            <a:r>
              <a:rPr lang="fr-FR" sz="1200" spc="0" dirty="0">
                <a:latin typeface="Trebuchet MS"/>
                <a:cs typeface="Trebuchet MS"/>
              </a:rPr>
              <a:t>. It </a:t>
            </a:r>
            <a:r>
              <a:rPr lang="fr-FR" sz="1200" spc="0" dirty="0" err="1">
                <a:latin typeface="Trebuchet MS"/>
                <a:cs typeface="Trebuchet MS"/>
              </a:rPr>
              <a:t>means</a:t>
            </a:r>
            <a:r>
              <a:rPr lang="fr-FR" sz="1200" spc="0" dirty="0">
                <a:latin typeface="Trebuchet MS"/>
                <a:cs typeface="Trebuchet MS"/>
              </a:rPr>
              <a:t> </a:t>
            </a:r>
            <a:r>
              <a:rPr lang="fr-FR" sz="1200" spc="0" dirty="0" err="1">
                <a:latin typeface="Trebuchet MS"/>
                <a:cs typeface="Trebuchet MS"/>
              </a:rPr>
              <a:t>that</a:t>
            </a:r>
            <a:r>
              <a:rPr lang="fr-FR" sz="1200" spc="0" dirty="0">
                <a:latin typeface="Trebuchet MS"/>
                <a:cs typeface="Trebuchet MS"/>
              </a:rPr>
              <a:t> </a:t>
            </a:r>
            <a:r>
              <a:rPr lang="fr-FR" sz="1200" spc="0" dirty="0" err="1">
                <a:latin typeface="Trebuchet MS"/>
                <a:cs typeface="Trebuchet MS"/>
              </a:rPr>
              <a:t>there</a:t>
            </a:r>
            <a:r>
              <a:rPr lang="fr-FR" sz="1200" spc="0" dirty="0">
                <a:latin typeface="Trebuchet MS"/>
                <a:cs typeface="Trebuchet MS"/>
              </a:rPr>
              <a:t> can </a:t>
            </a:r>
            <a:r>
              <a:rPr lang="fr-FR" sz="1200" spc="0" dirty="0" err="1">
                <a:latin typeface="Trebuchet MS"/>
                <a:cs typeface="Trebuchet MS"/>
              </a:rPr>
              <a:t>be</a:t>
            </a:r>
            <a:r>
              <a:rPr lang="fr-FR" sz="1200" spc="0" dirty="0">
                <a:latin typeface="Trebuchet MS"/>
                <a:cs typeface="Trebuchet MS"/>
              </a:rPr>
              <a:t> </a:t>
            </a:r>
            <a:r>
              <a:rPr lang="fr-FR" sz="1200" spc="0" dirty="0" err="1">
                <a:latin typeface="Trebuchet MS"/>
                <a:cs typeface="Trebuchet MS"/>
              </a:rPr>
              <a:t>barriers</a:t>
            </a:r>
            <a:r>
              <a:rPr lang="fr-FR" sz="1200" spc="0" dirty="0">
                <a:latin typeface="Trebuchet MS"/>
                <a:cs typeface="Trebuchet MS"/>
              </a:rPr>
              <a:t> to </a:t>
            </a:r>
            <a:r>
              <a:rPr lang="fr-FR" sz="1200" spc="0" dirty="0" err="1">
                <a:latin typeface="Trebuchet MS"/>
                <a:cs typeface="Trebuchet MS"/>
              </a:rPr>
              <a:t>implementation</a:t>
            </a:r>
            <a:r>
              <a:rPr lang="fr-FR" sz="1200" spc="0" dirty="0">
                <a:latin typeface="Trebuchet MS"/>
                <a:cs typeface="Trebuchet MS"/>
              </a:rPr>
              <a:t> of </a:t>
            </a:r>
            <a:r>
              <a:rPr lang="fr-FR" sz="1200" spc="0" dirty="0" err="1">
                <a:latin typeface="Trebuchet MS"/>
                <a:cs typeface="Trebuchet MS"/>
              </a:rPr>
              <a:t>domestic</a:t>
            </a:r>
            <a:r>
              <a:rPr lang="fr-FR" sz="1200" spc="0" dirty="0">
                <a:latin typeface="Trebuchet MS"/>
                <a:cs typeface="Trebuchet MS"/>
              </a:rPr>
              <a:t> </a:t>
            </a:r>
            <a:r>
              <a:rPr lang="fr-FR" sz="1200" spc="0" dirty="0" err="1">
                <a:latin typeface="Trebuchet MS"/>
                <a:cs typeface="Trebuchet MS"/>
              </a:rPr>
              <a:t>garden’s</a:t>
            </a:r>
            <a:r>
              <a:rPr lang="fr-FR" sz="1200" spc="0" dirty="0">
                <a:latin typeface="Trebuchet MS"/>
                <a:cs typeface="Trebuchet MS"/>
              </a:rPr>
              <a:t> protection or </a:t>
            </a:r>
            <a:r>
              <a:rPr lang="fr-FR" sz="1200" spc="0" dirty="0" err="1">
                <a:latin typeface="Trebuchet MS"/>
                <a:cs typeface="Trebuchet MS"/>
              </a:rPr>
              <a:t>bigger</a:t>
            </a:r>
            <a:r>
              <a:rPr lang="fr-FR" sz="1200" spc="0" dirty="0">
                <a:latin typeface="Trebuchet MS"/>
                <a:cs typeface="Trebuchet MS"/>
              </a:rPr>
              <a:t> issues not compatible </a:t>
            </a:r>
            <a:r>
              <a:rPr lang="fr-FR" sz="1200" spc="0" dirty="0" err="1">
                <a:latin typeface="Trebuchet MS"/>
                <a:cs typeface="Trebuchet MS"/>
              </a:rPr>
              <a:t>with</a:t>
            </a:r>
            <a:r>
              <a:rPr lang="fr-FR" sz="1200" spc="0" dirty="0">
                <a:latin typeface="Trebuchet MS"/>
                <a:cs typeface="Trebuchet MS"/>
              </a:rPr>
              <a:t> the use of </a:t>
            </a:r>
            <a:r>
              <a:rPr lang="fr-FR" sz="1200" spc="0" dirty="0" err="1">
                <a:latin typeface="Trebuchet MS"/>
                <a:cs typeface="Trebuchet MS"/>
              </a:rPr>
              <a:t>domestic</a:t>
            </a:r>
            <a:r>
              <a:rPr lang="fr-FR" sz="1200" spc="0" dirty="0">
                <a:latin typeface="Trebuchet MS"/>
                <a:cs typeface="Trebuchet MS"/>
              </a:rPr>
              <a:t> </a:t>
            </a:r>
            <a:r>
              <a:rPr lang="fr-FR" sz="1200" spc="0" dirty="0" err="1">
                <a:latin typeface="Trebuchet MS"/>
                <a:cs typeface="Trebuchet MS"/>
              </a:rPr>
              <a:t>garden’s</a:t>
            </a:r>
            <a:r>
              <a:rPr lang="fr-FR" sz="1200" spc="0" dirty="0">
                <a:latin typeface="Trebuchet MS"/>
                <a:cs typeface="Trebuchet MS"/>
              </a:rPr>
              <a:t> protections </a:t>
            </a:r>
            <a:r>
              <a:rPr lang="fr-FR" sz="1200" spc="0" dirty="0" err="1">
                <a:latin typeface="Trebuchet MS"/>
                <a:cs typeface="Trebuchet MS"/>
              </a:rPr>
              <a:t>tools</a:t>
            </a:r>
            <a:r>
              <a:rPr lang="fr-FR" sz="1200" spc="0" dirty="0">
                <a:latin typeface="Trebuchet MS"/>
                <a:cs typeface="Trebuchet MS"/>
              </a:rPr>
              <a:t>.</a:t>
            </a:r>
          </a:p>
          <a:p>
            <a:pPr marL="0" marR="0" lvl="0" indent="0" algn="l" defTabSz="914400" eaLnBrk="1" fontAlgn="auto" latinLnBrk="0" hangingPunct="1">
              <a:lnSpc>
                <a:spcPct val="100000"/>
              </a:lnSpc>
              <a:spcBef>
                <a:spcPts val="0"/>
              </a:spcBef>
              <a:spcAft>
                <a:spcPts val="0"/>
              </a:spcAft>
              <a:buClrTx/>
              <a:buSzTx/>
              <a:buFontTx/>
              <a:buNone/>
              <a:tabLst/>
              <a:defRPr/>
            </a:pPr>
            <a:endParaRPr lang="en-US" sz="1200" spc="0" dirty="0">
              <a:latin typeface="Trebuchet MS"/>
              <a:cs typeface="Trebuchet MS"/>
            </a:endParaRPr>
          </a:p>
          <a:p>
            <a:endParaRPr lang="fr-FR" dirty="0"/>
          </a:p>
        </p:txBody>
      </p:sp>
      <p:sp>
        <p:nvSpPr>
          <p:cNvPr id="4" name="Espace réservé du numéro de diapositive 3"/>
          <p:cNvSpPr>
            <a:spLocks noGrp="1"/>
          </p:cNvSpPr>
          <p:nvPr>
            <p:ph type="sldNum" sz="quarter" idx="5"/>
          </p:nvPr>
        </p:nvSpPr>
        <p:spPr/>
        <p:txBody>
          <a:bodyPr/>
          <a:lstStyle/>
          <a:p>
            <a:pPr>
              <a:defRPr/>
            </a:pPr>
            <a:fld id="{AD1829F9-D345-4962-8711-CED70669FCF6}" type="slidenum">
              <a:rPr lang="fr-FR" smtClean="0"/>
              <a:t>11</a:t>
            </a:fld>
            <a:endParaRPr lang="fr-FR"/>
          </a:p>
        </p:txBody>
      </p:sp>
    </p:spTree>
    <p:extLst>
      <p:ext uri="{BB962C8B-B14F-4D97-AF65-F5344CB8AC3E}">
        <p14:creationId xmlns:p14="http://schemas.microsoft.com/office/powerpoint/2010/main" val="871797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We</a:t>
            </a:r>
            <a:r>
              <a:rPr lang="fr-FR" dirty="0"/>
              <a:t> made </a:t>
            </a:r>
            <a:r>
              <a:rPr lang="fr-FR" dirty="0" err="1"/>
              <a:t>regressions</a:t>
            </a:r>
            <a:r>
              <a:rPr lang="fr-FR" dirty="0"/>
              <a:t> model to </a:t>
            </a:r>
            <a:r>
              <a:rPr lang="fr-FR" dirty="0" err="1"/>
              <a:t>explain</a:t>
            </a:r>
            <a:r>
              <a:rPr lang="fr-FR" dirty="0"/>
              <a:t> </a:t>
            </a:r>
            <a:r>
              <a:rPr lang="fr-FR" dirty="0" err="1"/>
              <a:t>this</a:t>
            </a:r>
            <a:r>
              <a:rPr lang="fr-FR" dirty="0"/>
              <a:t> </a:t>
            </a:r>
            <a:r>
              <a:rPr lang="fr-FR" dirty="0" err="1"/>
              <a:t>heterogeneous</a:t>
            </a:r>
            <a:r>
              <a:rPr lang="fr-FR" dirty="0"/>
              <a:t> </a:t>
            </a:r>
            <a:r>
              <a:rPr lang="fr-FR" dirty="0" err="1"/>
              <a:t>concern</a:t>
            </a:r>
            <a:r>
              <a:rPr lang="fr-FR" dirty="0"/>
              <a:t>. </a:t>
            </a:r>
            <a:r>
              <a:rPr lang="fr-FR" dirty="0" err="1"/>
              <a:t>We</a:t>
            </a:r>
            <a:r>
              <a:rPr lang="fr-FR" dirty="0"/>
              <a:t> </a:t>
            </a:r>
            <a:r>
              <a:rPr lang="fr-FR" dirty="0" err="1"/>
              <a:t>wanted</a:t>
            </a:r>
            <a:r>
              <a:rPr lang="fr-FR" dirty="0"/>
              <a:t> to know </a:t>
            </a:r>
            <a:r>
              <a:rPr lang="fr-FR" dirty="0" err="1"/>
              <a:t>what</a:t>
            </a:r>
            <a:r>
              <a:rPr lang="fr-FR" dirty="0"/>
              <a:t> are the </a:t>
            </a:r>
            <a:r>
              <a:rPr lang="fr-FR" dirty="0" err="1"/>
              <a:t>factors</a:t>
            </a:r>
            <a:r>
              <a:rPr lang="fr-FR" dirty="0"/>
              <a:t> </a:t>
            </a:r>
            <a:r>
              <a:rPr lang="fr-FR" dirty="0" err="1"/>
              <a:t>that</a:t>
            </a:r>
            <a:r>
              <a:rPr lang="fr-FR" dirty="0"/>
              <a:t> can </a:t>
            </a:r>
            <a:r>
              <a:rPr lang="fr-FR" dirty="0" err="1"/>
              <a:t>explain</a:t>
            </a:r>
            <a:r>
              <a:rPr lang="fr-FR" dirty="0"/>
              <a:t> </a:t>
            </a:r>
            <a:r>
              <a:rPr lang="fr-FR" dirty="0" err="1"/>
              <a:t>this</a:t>
            </a:r>
            <a:r>
              <a:rPr lang="fr-FR" dirty="0"/>
              <a:t> range of </a:t>
            </a:r>
            <a:r>
              <a:rPr lang="fr-FR" dirty="0" err="1"/>
              <a:t>concern</a:t>
            </a:r>
            <a:r>
              <a:rPr lang="fr-FR" dirty="0"/>
              <a:t>?</a:t>
            </a:r>
          </a:p>
          <a:p>
            <a:r>
              <a:rPr lang="fr-FR" dirty="0"/>
              <a:t>It </a:t>
            </a:r>
            <a:r>
              <a:rPr lang="fr-FR" dirty="0" err="1"/>
              <a:t>appeared</a:t>
            </a:r>
            <a:r>
              <a:rPr lang="fr-FR" dirty="0"/>
              <a:t> </a:t>
            </a:r>
            <a:r>
              <a:rPr lang="fr-FR" dirty="0" err="1"/>
              <a:t>that</a:t>
            </a:r>
            <a:r>
              <a:rPr lang="fr-FR" dirty="0"/>
              <a:t> </a:t>
            </a:r>
            <a:r>
              <a:rPr lang="fr-FR" dirty="0" err="1"/>
              <a:t>cities</a:t>
            </a:r>
            <a:r>
              <a:rPr lang="fr-FR" dirty="0"/>
              <a:t> </a:t>
            </a:r>
            <a:r>
              <a:rPr lang="fr-FR" dirty="0" err="1"/>
              <a:t>density</a:t>
            </a:r>
            <a:r>
              <a:rPr lang="fr-FR" dirty="0"/>
              <a:t> affects </a:t>
            </a:r>
            <a:r>
              <a:rPr lang="fr-FR" dirty="0" err="1"/>
              <a:t>textual</a:t>
            </a:r>
            <a:r>
              <a:rPr lang="fr-FR" dirty="0"/>
              <a:t> </a:t>
            </a:r>
            <a:r>
              <a:rPr lang="fr-FR" dirty="0" err="1"/>
              <a:t>concern</a:t>
            </a:r>
            <a:r>
              <a:rPr lang="fr-FR" dirty="0"/>
              <a:t> </a:t>
            </a:r>
            <a:r>
              <a:rPr lang="fr-FR" dirty="0" err="1"/>
              <a:t>indicators</a:t>
            </a:r>
            <a:r>
              <a:rPr lang="fr-FR" dirty="0"/>
              <a:t> and </a:t>
            </a:r>
            <a:r>
              <a:rPr lang="fr-FR" dirty="0" err="1"/>
              <a:t>bylaws</a:t>
            </a:r>
            <a:r>
              <a:rPr lang="fr-FR" dirty="0"/>
              <a:t> </a:t>
            </a:r>
            <a:r>
              <a:rPr lang="fr-FR" dirty="0" err="1"/>
              <a:t>tools</a:t>
            </a:r>
            <a:r>
              <a:rPr lang="fr-FR" dirty="0"/>
              <a:t> </a:t>
            </a:r>
            <a:r>
              <a:rPr lang="fr-FR" dirty="0" err="1"/>
              <a:t>indicator</a:t>
            </a:r>
            <a:r>
              <a:rPr lang="fr-FR" dirty="0"/>
              <a:t> </a:t>
            </a:r>
            <a:r>
              <a:rPr lang="fr-FR" dirty="0" err="1"/>
              <a:t>too</a:t>
            </a:r>
            <a:r>
              <a:rPr lang="fr-FR" dirty="0"/>
              <a:t>. </a:t>
            </a:r>
          </a:p>
          <a:p>
            <a:r>
              <a:rPr lang="fr-FR" dirty="0"/>
              <a:t>More </a:t>
            </a:r>
            <a:r>
              <a:rPr lang="fr-FR" dirty="0" err="1"/>
              <a:t>cities</a:t>
            </a:r>
            <a:r>
              <a:rPr lang="fr-FR" dirty="0"/>
              <a:t> are </a:t>
            </a:r>
            <a:r>
              <a:rPr lang="fr-FR" dirty="0" err="1"/>
              <a:t>populated</a:t>
            </a:r>
            <a:r>
              <a:rPr lang="fr-FR" dirty="0"/>
              <a:t>, more </a:t>
            </a:r>
            <a:r>
              <a:rPr lang="fr-FR" dirty="0" err="1"/>
              <a:t>they</a:t>
            </a:r>
            <a:r>
              <a:rPr lang="fr-FR" dirty="0"/>
              <a:t> are </a:t>
            </a:r>
            <a:r>
              <a:rPr lang="fr-FR" dirty="0" err="1"/>
              <a:t>likely</a:t>
            </a:r>
            <a:r>
              <a:rPr lang="fr-FR" dirty="0"/>
              <a:t> to have express a </a:t>
            </a:r>
            <a:r>
              <a:rPr lang="fr-FR" dirty="0" err="1"/>
              <a:t>bigger</a:t>
            </a:r>
            <a:r>
              <a:rPr lang="fr-FR" dirty="0"/>
              <a:t> </a:t>
            </a:r>
            <a:r>
              <a:rPr lang="fr-FR" dirty="0" err="1"/>
              <a:t>concern</a:t>
            </a:r>
            <a:r>
              <a:rPr lang="fr-FR" dirty="0"/>
              <a:t> for </a:t>
            </a:r>
            <a:r>
              <a:rPr lang="fr-FR" dirty="0" err="1"/>
              <a:t>domestic</a:t>
            </a:r>
            <a:r>
              <a:rPr lang="fr-FR" dirty="0"/>
              <a:t> </a:t>
            </a:r>
            <a:r>
              <a:rPr lang="fr-FR" dirty="0" err="1"/>
              <a:t>gardens</a:t>
            </a:r>
            <a:r>
              <a:rPr lang="fr-FR" dirty="0"/>
              <a:t> and to have set a full </a:t>
            </a:r>
            <a:r>
              <a:rPr lang="fr-FR" dirty="0" err="1"/>
              <a:t>regulation</a:t>
            </a:r>
            <a:r>
              <a:rPr lang="fr-FR" dirty="0"/>
              <a:t> to </a:t>
            </a:r>
            <a:r>
              <a:rPr lang="fr-FR" dirty="0" err="1"/>
              <a:t>protect</a:t>
            </a:r>
            <a:r>
              <a:rPr lang="fr-FR" dirty="0"/>
              <a:t> </a:t>
            </a:r>
            <a:r>
              <a:rPr lang="fr-FR" dirty="0" err="1"/>
              <a:t>them</a:t>
            </a:r>
            <a:r>
              <a:rPr lang="fr-FR" dirty="0"/>
              <a:t> ( as </a:t>
            </a:r>
            <a:r>
              <a:rPr lang="fr-FR" dirty="0" err="1"/>
              <a:t>we</a:t>
            </a:r>
            <a:r>
              <a:rPr lang="fr-FR" dirty="0"/>
              <a:t> can </a:t>
            </a:r>
            <a:r>
              <a:rPr lang="fr-FR" dirty="0" err="1"/>
              <a:t>see</a:t>
            </a:r>
            <a:r>
              <a:rPr lang="fr-FR" dirty="0"/>
              <a:t> in </a:t>
            </a:r>
            <a:r>
              <a:rPr lang="fr-FR" dirty="0" err="1"/>
              <a:t>this</a:t>
            </a:r>
            <a:r>
              <a:rPr lang="fr-FR" dirty="0"/>
              <a:t> figure).</a:t>
            </a:r>
            <a:r>
              <a:rPr lang="en-US" dirty="0"/>
              <a:t> </a:t>
            </a:r>
          </a:p>
          <a:p>
            <a:r>
              <a:rPr lang="en-US" dirty="0"/>
              <a:t>Set protection on gardens can be a way to keep control over land development in the context of the SRU law, to which the most densely populated municipalities have to abide. The SRU Law require  of 25% of social housing in the housing stock. So if private owner divide their plot and make the private housing stock increase then cities won’t be able to increase their social housing stock. </a:t>
            </a:r>
          </a:p>
          <a:p>
            <a:r>
              <a:rPr lang="en-US" dirty="0"/>
              <a:t>And other way to explain more important concern from denser cities is the shortage of public green spaces. </a:t>
            </a:r>
            <a:r>
              <a:rPr lang="en-US" dirty="0" err="1"/>
              <a:t>Ideed</a:t>
            </a:r>
            <a:r>
              <a:rPr lang="en-US" dirty="0"/>
              <a:t>, some cities densified from a long time without creating open green-space so now they concentrate landscape and ecological management strategies on private green spaces.</a:t>
            </a:r>
            <a:endParaRPr lang="fr-FR" dirty="0"/>
          </a:p>
        </p:txBody>
      </p:sp>
      <p:sp>
        <p:nvSpPr>
          <p:cNvPr id="4" name="Espace réservé du numéro de diapositive 3"/>
          <p:cNvSpPr>
            <a:spLocks noGrp="1"/>
          </p:cNvSpPr>
          <p:nvPr>
            <p:ph type="sldNum" sz="quarter" idx="5"/>
          </p:nvPr>
        </p:nvSpPr>
        <p:spPr/>
        <p:txBody>
          <a:bodyPr/>
          <a:lstStyle/>
          <a:p>
            <a:pPr>
              <a:defRPr/>
            </a:pPr>
            <a:fld id="{AD1829F9-D345-4962-8711-CED70669FCF6}" type="slidenum">
              <a:rPr lang="fr-FR" smtClean="0"/>
              <a:t>12</a:t>
            </a:fld>
            <a:endParaRPr lang="fr-FR"/>
          </a:p>
        </p:txBody>
      </p:sp>
    </p:spTree>
    <p:extLst>
      <p:ext uri="{BB962C8B-B14F-4D97-AF65-F5344CB8AC3E}">
        <p14:creationId xmlns:p14="http://schemas.microsoft.com/office/powerpoint/2010/main" val="1001941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 </a:t>
            </a:r>
            <a:r>
              <a:rPr lang="fr-FR" dirty="0" err="1"/>
              <a:t>conclude</a:t>
            </a:r>
            <a:r>
              <a:rPr lang="fr-FR" dirty="0"/>
              <a:t>, </a:t>
            </a:r>
            <a:r>
              <a:rPr lang="fr-FR" dirty="0" err="1"/>
              <a:t>we</a:t>
            </a:r>
            <a:r>
              <a:rPr lang="fr-FR" dirty="0"/>
              <a:t> </a:t>
            </a:r>
            <a:r>
              <a:rPr lang="fr-FR" dirty="0" err="1"/>
              <a:t>saw</a:t>
            </a:r>
            <a:r>
              <a:rPr lang="fr-FR" dirty="0"/>
              <a:t> </a:t>
            </a:r>
            <a:r>
              <a:rPr lang="fr-FR" dirty="0" err="1"/>
              <a:t>that</a:t>
            </a:r>
            <a:r>
              <a:rPr lang="fr-FR" dirty="0"/>
              <a:t> </a:t>
            </a:r>
            <a:r>
              <a:rPr lang="fr-FR" dirty="0" err="1"/>
              <a:t>there</a:t>
            </a:r>
            <a:r>
              <a:rPr lang="fr-FR" dirty="0"/>
              <a:t> are </a:t>
            </a:r>
            <a:r>
              <a:rPr lang="fr-FR" dirty="0" err="1"/>
              <a:t>heterogenous</a:t>
            </a:r>
            <a:r>
              <a:rPr lang="fr-FR" dirty="0"/>
              <a:t> </a:t>
            </a:r>
            <a:r>
              <a:rPr lang="fr-FR" dirty="0" err="1"/>
              <a:t>textual</a:t>
            </a:r>
            <a:r>
              <a:rPr lang="fr-FR" dirty="0"/>
              <a:t> </a:t>
            </a:r>
            <a:r>
              <a:rPr lang="fr-FR" dirty="0" err="1"/>
              <a:t>concern</a:t>
            </a:r>
            <a:r>
              <a:rPr lang="fr-FR" dirty="0"/>
              <a:t> and </a:t>
            </a:r>
            <a:r>
              <a:rPr lang="fr-FR" dirty="0" err="1"/>
              <a:t>bylaws</a:t>
            </a:r>
            <a:r>
              <a:rPr lang="fr-FR" dirty="0"/>
              <a:t> </a:t>
            </a:r>
            <a:r>
              <a:rPr lang="fr-FR" dirty="0" err="1"/>
              <a:t>strategies</a:t>
            </a:r>
            <a:r>
              <a:rPr lang="fr-FR" dirty="0"/>
              <a:t> </a:t>
            </a:r>
            <a:r>
              <a:rPr lang="fr-FR" dirty="0" err="1"/>
              <a:t>between</a:t>
            </a:r>
            <a:r>
              <a:rPr lang="fr-FR" dirty="0"/>
              <a:t> </a:t>
            </a:r>
            <a:r>
              <a:rPr lang="fr-FR" dirty="0" err="1"/>
              <a:t>cities</a:t>
            </a:r>
            <a:r>
              <a:rPr lang="fr-FR" dirty="0"/>
              <a:t> and </a:t>
            </a:r>
            <a:r>
              <a:rPr lang="fr-FR" dirty="0" err="1"/>
              <a:t>inside</a:t>
            </a:r>
            <a:r>
              <a:rPr lang="fr-FR" dirty="0"/>
              <a:t> </a:t>
            </a:r>
            <a:r>
              <a:rPr lang="fr-FR" dirty="0" err="1"/>
              <a:t>cities’s</a:t>
            </a:r>
            <a:r>
              <a:rPr lang="fr-FR" dirty="0"/>
              <a:t> zone. A lot of </a:t>
            </a:r>
            <a:r>
              <a:rPr lang="fr-FR" dirty="0" err="1"/>
              <a:t>bylaw</a:t>
            </a:r>
            <a:r>
              <a:rPr lang="fr-FR" dirty="0"/>
              <a:t> </a:t>
            </a:r>
            <a:r>
              <a:rPr lang="fr-FR" dirty="0" err="1"/>
              <a:t>tools</a:t>
            </a:r>
            <a:r>
              <a:rPr lang="fr-FR" dirty="0"/>
              <a:t> are </a:t>
            </a:r>
            <a:r>
              <a:rPr lang="fr-FR" dirty="0" err="1"/>
              <a:t>available</a:t>
            </a:r>
            <a:r>
              <a:rPr lang="fr-FR" dirty="0"/>
              <a:t> to </a:t>
            </a:r>
            <a:r>
              <a:rPr lang="fr-FR" dirty="0" err="1"/>
              <a:t>protect</a:t>
            </a:r>
            <a:r>
              <a:rPr lang="fr-FR" dirty="0"/>
              <a:t> </a:t>
            </a:r>
            <a:r>
              <a:rPr lang="fr-FR" dirty="0" err="1"/>
              <a:t>domestic</a:t>
            </a:r>
            <a:r>
              <a:rPr lang="fr-FR" dirty="0"/>
              <a:t> </a:t>
            </a:r>
            <a:r>
              <a:rPr lang="fr-FR" dirty="0" err="1"/>
              <a:t>garden</a:t>
            </a:r>
            <a:r>
              <a:rPr lang="fr-FR" dirty="0"/>
              <a:t> but </a:t>
            </a:r>
            <a:r>
              <a:rPr lang="fr-FR" dirty="0" err="1"/>
              <a:t>there</a:t>
            </a:r>
            <a:r>
              <a:rPr lang="fr-FR" dirty="0"/>
              <a:t> </a:t>
            </a:r>
            <a:r>
              <a:rPr lang="fr-FR" dirty="0" err="1"/>
              <a:t>is</a:t>
            </a:r>
            <a:r>
              <a:rPr lang="fr-FR" dirty="0"/>
              <a:t> a </a:t>
            </a:r>
            <a:r>
              <a:rPr lang="fr-FR" dirty="0" err="1"/>
              <a:t>difficulty</a:t>
            </a:r>
            <a:r>
              <a:rPr lang="fr-FR" dirty="0"/>
              <a:t> to translate </a:t>
            </a:r>
            <a:r>
              <a:rPr lang="fr-FR" dirty="0" err="1"/>
              <a:t>concern</a:t>
            </a:r>
            <a:r>
              <a:rPr lang="fr-FR" dirty="0"/>
              <a:t> </a:t>
            </a:r>
            <a:r>
              <a:rPr lang="fr-FR" dirty="0" err="1"/>
              <a:t>into</a:t>
            </a:r>
            <a:r>
              <a:rPr lang="fr-FR" dirty="0"/>
              <a:t> </a:t>
            </a:r>
            <a:r>
              <a:rPr lang="fr-FR" dirty="0" err="1"/>
              <a:t>bylaws</a:t>
            </a:r>
            <a:r>
              <a:rPr lang="fr-FR" dirty="0"/>
              <a:t>. Domestic </a:t>
            </a:r>
            <a:r>
              <a:rPr lang="fr-FR" dirty="0" err="1"/>
              <a:t>gardens</a:t>
            </a:r>
            <a:r>
              <a:rPr lang="fr-FR" dirty="0"/>
              <a:t> are </a:t>
            </a:r>
            <a:r>
              <a:rPr lang="fr-FR" dirty="0" err="1"/>
              <a:t>protected</a:t>
            </a:r>
            <a:r>
              <a:rPr lang="fr-FR" dirty="0"/>
              <a:t> for </a:t>
            </a:r>
            <a:r>
              <a:rPr lang="fr-FR" dirty="0" err="1"/>
              <a:t>itselves</a:t>
            </a:r>
            <a:r>
              <a:rPr lang="fr-FR" dirty="0"/>
              <a:t> and </a:t>
            </a:r>
            <a:r>
              <a:rPr lang="fr-FR" dirty="0" err="1"/>
              <a:t>their</a:t>
            </a:r>
            <a:r>
              <a:rPr lang="fr-FR" dirty="0"/>
              <a:t> </a:t>
            </a:r>
            <a:r>
              <a:rPr lang="fr-FR" dirty="0" err="1"/>
              <a:t>benetfits</a:t>
            </a:r>
            <a:r>
              <a:rPr lang="fr-FR" dirty="0"/>
              <a:t> (</a:t>
            </a:r>
            <a:r>
              <a:rPr lang="fr-FR" dirty="0" err="1"/>
              <a:t>especially</a:t>
            </a:r>
            <a:r>
              <a:rPr lang="fr-FR" dirty="0"/>
              <a:t> for </a:t>
            </a:r>
            <a:r>
              <a:rPr lang="fr-FR" dirty="0" err="1"/>
              <a:t>landscape</a:t>
            </a:r>
            <a:r>
              <a:rPr lang="fr-FR" dirty="0"/>
              <a:t> </a:t>
            </a:r>
            <a:r>
              <a:rPr lang="fr-FR" dirty="0" err="1"/>
              <a:t>esthetics</a:t>
            </a:r>
            <a:r>
              <a:rPr lang="fr-FR" dirty="0"/>
              <a:t> and for </a:t>
            </a:r>
            <a:r>
              <a:rPr lang="fr-FR" dirty="0" err="1"/>
              <a:t>biodiversity</a:t>
            </a:r>
            <a:r>
              <a:rPr lang="fr-FR" dirty="0"/>
              <a:t>) but </a:t>
            </a:r>
            <a:r>
              <a:rPr lang="fr-FR" dirty="0" err="1"/>
              <a:t>also</a:t>
            </a:r>
            <a:r>
              <a:rPr lang="fr-FR" dirty="0"/>
              <a:t> can </a:t>
            </a:r>
            <a:r>
              <a:rPr lang="fr-FR" dirty="0" err="1"/>
              <a:t>be</a:t>
            </a:r>
            <a:r>
              <a:rPr lang="fr-FR" dirty="0"/>
              <a:t> </a:t>
            </a:r>
            <a:r>
              <a:rPr lang="fr-FR" dirty="0" err="1"/>
              <a:t>used</a:t>
            </a:r>
            <a:r>
              <a:rPr lang="fr-FR" dirty="0"/>
              <a:t> </a:t>
            </a:r>
            <a:r>
              <a:rPr lang="fr-FR" dirty="0" err="1"/>
              <a:t>into</a:t>
            </a:r>
            <a:r>
              <a:rPr lang="fr-FR" dirty="0"/>
              <a:t> </a:t>
            </a:r>
            <a:r>
              <a:rPr lang="fr-FR" dirty="0" err="1"/>
              <a:t>strategies</a:t>
            </a:r>
            <a:r>
              <a:rPr lang="fr-FR" dirty="0"/>
              <a:t> to </a:t>
            </a:r>
            <a:r>
              <a:rPr lang="fr-FR" dirty="0" err="1"/>
              <a:t>secure</a:t>
            </a:r>
            <a:r>
              <a:rPr lang="fr-FR" dirty="0"/>
              <a:t> land </a:t>
            </a:r>
            <a:r>
              <a:rPr lang="fr-FR" dirty="0" err="1"/>
              <a:t>tenur</a:t>
            </a:r>
            <a:r>
              <a:rPr lang="fr-FR" dirty="0"/>
              <a:t> and not </a:t>
            </a:r>
            <a:r>
              <a:rPr lang="fr-FR" dirty="0" err="1"/>
              <a:t>see</a:t>
            </a:r>
            <a:r>
              <a:rPr lang="fr-FR" dirty="0"/>
              <a:t> for </a:t>
            </a:r>
            <a:r>
              <a:rPr lang="fr-FR" dirty="0" err="1"/>
              <a:t>itselves</a:t>
            </a:r>
            <a:r>
              <a:rPr lang="fr-FR" dirty="0"/>
              <a:t>.</a:t>
            </a:r>
          </a:p>
          <a:p>
            <a:endParaRPr lang="fr-FR" dirty="0"/>
          </a:p>
          <a:p>
            <a:r>
              <a:rPr lang="fr-FR" dirty="0" err="1"/>
              <a:t>From</a:t>
            </a:r>
            <a:r>
              <a:rPr lang="fr-FR" dirty="0"/>
              <a:t> </a:t>
            </a:r>
            <a:r>
              <a:rPr lang="fr-FR" dirty="0" err="1"/>
              <a:t>this</a:t>
            </a:r>
            <a:r>
              <a:rPr lang="fr-FR" dirty="0"/>
              <a:t> </a:t>
            </a:r>
            <a:r>
              <a:rPr lang="fr-FR" dirty="0" err="1"/>
              <a:t>work</a:t>
            </a:r>
            <a:r>
              <a:rPr lang="fr-FR" dirty="0"/>
              <a:t> </a:t>
            </a:r>
            <a:r>
              <a:rPr lang="fr-FR" dirty="0" err="1"/>
              <a:t>there</a:t>
            </a:r>
            <a:r>
              <a:rPr lang="fr-FR" dirty="0"/>
              <a:t> </a:t>
            </a:r>
            <a:r>
              <a:rPr lang="fr-FR" dirty="0" err="1"/>
              <a:t>is</a:t>
            </a:r>
            <a:r>
              <a:rPr lang="fr-FR" dirty="0"/>
              <a:t> </a:t>
            </a:r>
            <a:r>
              <a:rPr lang="fr-FR" dirty="0" err="1"/>
              <a:t>some</a:t>
            </a:r>
            <a:r>
              <a:rPr lang="fr-FR" dirty="0"/>
              <a:t> </a:t>
            </a:r>
            <a:r>
              <a:rPr lang="fr-FR" dirty="0" err="1"/>
              <a:t>advice</a:t>
            </a:r>
            <a:r>
              <a:rPr lang="fr-FR" dirty="0"/>
              <a:t> </a:t>
            </a:r>
            <a:r>
              <a:rPr lang="fr-FR" dirty="0" err="1"/>
              <a:t>we</a:t>
            </a:r>
            <a:r>
              <a:rPr lang="fr-FR" dirty="0"/>
              <a:t> can do to </a:t>
            </a:r>
            <a:r>
              <a:rPr lang="fr-FR" dirty="0" err="1"/>
              <a:t>urban</a:t>
            </a:r>
            <a:r>
              <a:rPr lang="fr-FR" dirty="0"/>
              <a:t> </a:t>
            </a:r>
            <a:r>
              <a:rPr lang="fr-FR" dirty="0" err="1"/>
              <a:t>planning’s</a:t>
            </a:r>
            <a:r>
              <a:rPr lang="fr-FR" dirty="0"/>
              <a:t> </a:t>
            </a:r>
            <a:r>
              <a:rPr lang="fr-FR" dirty="0" err="1"/>
              <a:t>actor</a:t>
            </a:r>
            <a:r>
              <a:rPr lang="fr-FR" dirty="0"/>
              <a:t>:  </a:t>
            </a:r>
            <a:r>
              <a:rPr lang="fr-FR" dirty="0" err="1"/>
              <a:t>clear</a:t>
            </a:r>
            <a:r>
              <a:rPr lang="fr-FR" dirty="0"/>
              <a:t> </a:t>
            </a:r>
            <a:r>
              <a:rPr lang="fr-FR" dirty="0" err="1"/>
              <a:t>their</a:t>
            </a:r>
            <a:r>
              <a:rPr lang="fr-FR" dirty="0"/>
              <a:t> </a:t>
            </a:r>
            <a:r>
              <a:rPr lang="fr-FR" dirty="0" err="1"/>
              <a:t>toolbox</a:t>
            </a:r>
            <a:r>
              <a:rPr lang="fr-FR" dirty="0"/>
              <a:t> </a:t>
            </a:r>
            <a:r>
              <a:rPr lang="fr-FR" dirty="0" err="1"/>
              <a:t>it</a:t>
            </a:r>
            <a:r>
              <a:rPr lang="fr-FR" dirty="0"/>
              <a:t> </a:t>
            </a:r>
            <a:r>
              <a:rPr lang="fr-FR" dirty="0" err="1"/>
              <a:t>means</a:t>
            </a:r>
            <a:r>
              <a:rPr lang="fr-FR" dirty="0"/>
              <a:t> use </a:t>
            </a:r>
            <a:r>
              <a:rPr lang="fr-FR" dirty="0" err="1"/>
              <a:t>less</a:t>
            </a:r>
            <a:r>
              <a:rPr lang="fr-FR" dirty="0"/>
              <a:t> </a:t>
            </a:r>
            <a:r>
              <a:rPr lang="fr-FR" dirty="0" err="1"/>
              <a:t>tools</a:t>
            </a:r>
            <a:r>
              <a:rPr lang="fr-FR" dirty="0"/>
              <a:t> </a:t>
            </a:r>
            <a:r>
              <a:rPr lang="fr-FR" dirty="0" err="1"/>
              <a:t>that</a:t>
            </a:r>
            <a:r>
              <a:rPr lang="fr-FR" dirty="0"/>
              <a:t> have the </a:t>
            </a:r>
            <a:r>
              <a:rPr lang="fr-FR" dirty="0" err="1"/>
              <a:t>same</a:t>
            </a:r>
            <a:r>
              <a:rPr lang="fr-FR" dirty="0"/>
              <a:t> </a:t>
            </a:r>
            <a:r>
              <a:rPr lang="fr-FR" dirty="0" err="1"/>
              <a:t>results</a:t>
            </a:r>
            <a:r>
              <a:rPr lang="fr-FR" dirty="0"/>
              <a:t> but </a:t>
            </a:r>
            <a:r>
              <a:rPr lang="fr-FR" dirty="0" err="1"/>
              <a:t>concentrate</a:t>
            </a:r>
            <a:r>
              <a:rPr lang="fr-FR" dirty="0"/>
              <a:t> more on </a:t>
            </a:r>
            <a:r>
              <a:rPr lang="fr-FR" dirty="0" err="1"/>
              <a:t>what</a:t>
            </a:r>
            <a:r>
              <a:rPr lang="fr-FR" dirty="0"/>
              <a:t> </a:t>
            </a:r>
            <a:r>
              <a:rPr lang="fr-FR" dirty="0" err="1"/>
              <a:t>element</a:t>
            </a:r>
            <a:r>
              <a:rPr lang="fr-FR" dirty="0"/>
              <a:t> </a:t>
            </a:r>
            <a:r>
              <a:rPr lang="fr-FR" dirty="0" err="1"/>
              <a:t>we</a:t>
            </a:r>
            <a:r>
              <a:rPr lang="fr-FR" dirty="0"/>
              <a:t> </a:t>
            </a:r>
            <a:r>
              <a:rPr lang="fr-FR" dirty="0" err="1"/>
              <a:t>preserve</a:t>
            </a:r>
            <a:r>
              <a:rPr lang="fr-FR" dirty="0"/>
              <a:t> on </a:t>
            </a:r>
            <a:r>
              <a:rPr lang="fr-FR" dirty="0" err="1"/>
              <a:t>gardens</a:t>
            </a:r>
            <a:r>
              <a:rPr lang="fr-FR" dirty="0"/>
              <a:t> (</a:t>
            </a:r>
            <a:r>
              <a:rPr lang="fr-FR" dirty="0" err="1"/>
              <a:t>old</a:t>
            </a:r>
            <a:r>
              <a:rPr lang="fr-FR" dirty="0"/>
              <a:t> </a:t>
            </a:r>
            <a:r>
              <a:rPr lang="fr-FR" dirty="0" err="1"/>
              <a:t>trees</a:t>
            </a:r>
            <a:r>
              <a:rPr lang="fr-FR" dirty="0"/>
              <a:t>, </a:t>
            </a:r>
            <a:r>
              <a:rPr lang="fr-FR" dirty="0" err="1"/>
              <a:t>diversity</a:t>
            </a:r>
            <a:r>
              <a:rPr lang="fr-FR" dirty="0"/>
              <a:t> of plants and </a:t>
            </a:r>
            <a:r>
              <a:rPr lang="fr-FR" dirty="0" err="1"/>
              <a:t>flowers</a:t>
            </a:r>
            <a:r>
              <a:rPr lang="fr-FR" dirty="0"/>
              <a:t>, full </a:t>
            </a:r>
            <a:r>
              <a:rPr lang="fr-FR" dirty="0" err="1"/>
              <a:t>ground</a:t>
            </a:r>
            <a:r>
              <a:rPr lang="fr-FR" dirty="0"/>
              <a:t>). </a:t>
            </a:r>
          </a:p>
          <a:p>
            <a:r>
              <a:rPr lang="fr-FR" dirty="0"/>
              <a:t>Next – at a </a:t>
            </a:r>
            <a:r>
              <a:rPr lang="fr-FR" dirty="0" err="1"/>
              <a:t>greeter</a:t>
            </a:r>
            <a:r>
              <a:rPr lang="fr-FR" dirty="0"/>
              <a:t> territorial </a:t>
            </a:r>
            <a:r>
              <a:rPr lang="fr-FR" dirty="0" err="1"/>
              <a:t>level</a:t>
            </a:r>
            <a:r>
              <a:rPr lang="fr-FR" dirty="0"/>
              <a:t> , plan </a:t>
            </a:r>
            <a:r>
              <a:rPr lang="fr-FR" dirty="0" err="1"/>
              <a:t>domestic</a:t>
            </a:r>
            <a:r>
              <a:rPr lang="fr-FR" dirty="0"/>
              <a:t> protection </a:t>
            </a:r>
            <a:r>
              <a:rPr lang="en-US" dirty="0"/>
              <a:t>by integrating them into the green and blue networks managed at this level. Same for sensitization programs, there is a need to gather </a:t>
            </a:r>
            <a:r>
              <a:rPr lang="en-US" dirty="0" err="1"/>
              <a:t>ressources</a:t>
            </a:r>
            <a:r>
              <a:rPr lang="en-US" dirty="0"/>
              <a:t> for better inhabitants’ sensibilization programs.</a:t>
            </a:r>
          </a:p>
          <a:p>
            <a:r>
              <a:rPr lang="fr-FR" dirty="0" err="1"/>
              <a:t>Finaly</a:t>
            </a:r>
            <a:r>
              <a:rPr lang="fr-FR" dirty="0"/>
              <a:t>, in future No net land </a:t>
            </a:r>
            <a:r>
              <a:rPr lang="fr-FR" dirty="0" err="1"/>
              <a:t>take</a:t>
            </a:r>
            <a:r>
              <a:rPr lang="fr-FR" dirty="0"/>
              <a:t> </a:t>
            </a:r>
            <a:r>
              <a:rPr lang="fr-FR" dirty="0" err="1"/>
              <a:t>policies</a:t>
            </a:r>
            <a:r>
              <a:rPr lang="fr-FR" dirty="0"/>
              <a:t> </a:t>
            </a:r>
            <a:r>
              <a:rPr lang="fr-FR" dirty="0" err="1"/>
              <a:t>domestic</a:t>
            </a:r>
            <a:r>
              <a:rPr lang="fr-FR" dirty="0"/>
              <a:t> </a:t>
            </a:r>
            <a:r>
              <a:rPr lang="fr-FR" dirty="0" err="1"/>
              <a:t>gardens</a:t>
            </a:r>
            <a:r>
              <a:rPr lang="fr-FR" dirty="0"/>
              <a:t> </a:t>
            </a:r>
            <a:r>
              <a:rPr lang="fr-FR" dirty="0" err="1"/>
              <a:t>under</a:t>
            </a:r>
            <a:r>
              <a:rPr lang="fr-FR" dirty="0"/>
              <a:t> 2500m² </a:t>
            </a:r>
            <a:r>
              <a:rPr lang="fr-FR" dirty="0" err="1"/>
              <a:t>will</a:t>
            </a:r>
            <a:r>
              <a:rPr lang="fr-FR" dirty="0"/>
              <a:t> </a:t>
            </a:r>
            <a:r>
              <a:rPr lang="fr-FR" dirty="0" err="1"/>
              <a:t>be</a:t>
            </a:r>
            <a:r>
              <a:rPr lang="fr-FR" dirty="0"/>
              <a:t> </a:t>
            </a:r>
            <a:r>
              <a:rPr lang="fr-FR" dirty="0" err="1"/>
              <a:t>considered</a:t>
            </a:r>
            <a:r>
              <a:rPr lang="fr-FR" dirty="0"/>
              <a:t> as </a:t>
            </a:r>
            <a:r>
              <a:rPr lang="fr-FR" dirty="0" err="1"/>
              <a:t>artificialized</a:t>
            </a:r>
            <a:r>
              <a:rPr lang="fr-FR" dirty="0"/>
              <a:t>, </a:t>
            </a:r>
            <a:r>
              <a:rPr lang="fr-FR" dirty="0" err="1"/>
              <a:t>they</a:t>
            </a:r>
            <a:r>
              <a:rPr lang="fr-FR" dirty="0"/>
              <a:t> </a:t>
            </a:r>
            <a:r>
              <a:rPr lang="fr-FR" dirty="0" err="1"/>
              <a:t>will</a:t>
            </a:r>
            <a:r>
              <a:rPr lang="fr-FR" dirty="0"/>
              <a:t> </a:t>
            </a:r>
            <a:r>
              <a:rPr lang="fr-FR" dirty="0" err="1"/>
              <a:t>be</a:t>
            </a:r>
            <a:r>
              <a:rPr lang="fr-FR" dirty="0"/>
              <a:t> </a:t>
            </a:r>
            <a:r>
              <a:rPr lang="en-US" dirty="0"/>
              <a:t>one of the last urban areas left to build on so maybe cities won’t protect them anymore. We think we need to rethink the very definition of what is an “</a:t>
            </a:r>
            <a:r>
              <a:rPr lang="en-US" dirty="0" err="1"/>
              <a:t>articifical</a:t>
            </a:r>
            <a:r>
              <a:rPr lang="en-US" dirty="0"/>
              <a:t> space” because gardens are one of the keys to the future resilience of cities.</a:t>
            </a:r>
          </a:p>
        </p:txBody>
      </p:sp>
      <p:sp>
        <p:nvSpPr>
          <p:cNvPr id="4" name="Espace réservé du numéro de diapositive 3"/>
          <p:cNvSpPr>
            <a:spLocks noGrp="1"/>
          </p:cNvSpPr>
          <p:nvPr>
            <p:ph type="sldNum" sz="quarter" idx="5"/>
          </p:nvPr>
        </p:nvSpPr>
        <p:spPr/>
        <p:txBody>
          <a:bodyPr/>
          <a:lstStyle/>
          <a:p>
            <a:pPr>
              <a:defRPr/>
            </a:pPr>
            <a:fld id="{AD1829F9-D345-4962-8711-CED70669FCF6}" type="slidenum">
              <a:rPr lang="fr-FR" smtClean="0"/>
              <a:t>13</a:t>
            </a:fld>
            <a:endParaRPr lang="fr-FR"/>
          </a:p>
        </p:txBody>
      </p:sp>
    </p:spTree>
    <p:extLst>
      <p:ext uri="{BB962C8B-B14F-4D97-AF65-F5344CB8AC3E}">
        <p14:creationId xmlns:p14="http://schemas.microsoft.com/office/powerpoint/2010/main" val="4124616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a:t>First of all we will introduce you how we ended working on this subject according to the specific contexte of urban planning in Paris region and our research question. Then we will develop more about our methods, then our principle results and finally our conclusions and suggestions for a better way to integrate domestic gardens into local urban policies and to ensure their ecological and social benefits.</a:t>
            </a:r>
            <a:endParaRPr/>
          </a:p>
        </p:txBody>
      </p:sp>
      <p:sp>
        <p:nvSpPr>
          <p:cNvPr id="4" name="Espace réservé du numéro de diapositive 3"/>
          <p:cNvSpPr>
            <a:spLocks noGrp="1"/>
          </p:cNvSpPr>
          <p:nvPr>
            <p:ph type="sldNum" sz="quarter" idx="5"/>
          </p:nvPr>
        </p:nvSpPr>
        <p:spPr bwMode="auto"/>
        <p:txBody>
          <a:bodyPr/>
          <a:lstStyle/>
          <a:p>
            <a:pPr>
              <a:defRPr/>
            </a:pPr>
            <a:fld id="{AD1829F9-D345-4962-8711-CED70669FCF6}" type="slidenum">
              <a:rPr lang="fr-F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In Paris </a:t>
            </a:r>
            <a:r>
              <a:rPr lang="fr-FR" dirty="0" err="1"/>
              <a:t>Region</a:t>
            </a:r>
            <a:r>
              <a:rPr lang="fr-FR" dirty="0"/>
              <a:t> (</a:t>
            </a:r>
            <a:r>
              <a:rPr lang="fr-FR" dirty="0" err="1"/>
              <a:t>also</a:t>
            </a:r>
            <a:r>
              <a:rPr lang="fr-FR" dirty="0"/>
              <a:t> </a:t>
            </a:r>
            <a:r>
              <a:rPr lang="fr-FR" dirty="0" err="1"/>
              <a:t>called</a:t>
            </a:r>
            <a:r>
              <a:rPr lang="fr-FR" dirty="0"/>
              <a:t> Ile-de-France) </a:t>
            </a:r>
            <a:r>
              <a:rPr lang="fr-FR" dirty="0" err="1"/>
              <a:t>we</a:t>
            </a:r>
            <a:r>
              <a:rPr lang="fr-FR" dirty="0"/>
              <a:t> have a constant </a:t>
            </a:r>
            <a:r>
              <a:rPr lang="fr-FR" dirty="0" err="1"/>
              <a:t>growth</a:t>
            </a:r>
            <a:r>
              <a:rPr lang="fr-FR" dirty="0"/>
              <a:t> of population in a </a:t>
            </a:r>
            <a:r>
              <a:rPr lang="fr-FR" dirty="0" err="1"/>
              <a:t>concentric</a:t>
            </a:r>
            <a:r>
              <a:rPr lang="fr-FR" dirty="0"/>
              <a:t> </a:t>
            </a:r>
            <a:r>
              <a:rPr lang="fr-FR" dirty="0" err="1"/>
              <a:t>way</a:t>
            </a:r>
            <a:r>
              <a:rPr lang="fr-FR" dirty="0"/>
              <a:t>: </a:t>
            </a:r>
            <a:r>
              <a:rPr lang="fr-FR" dirty="0" err="1"/>
              <a:t>from</a:t>
            </a:r>
            <a:r>
              <a:rPr lang="fr-FR" dirty="0"/>
              <a:t> </a:t>
            </a:r>
            <a:r>
              <a:rPr lang="fr-FR" dirty="0" err="1"/>
              <a:t>near</a:t>
            </a:r>
            <a:r>
              <a:rPr lang="fr-FR" dirty="0"/>
              <a:t> Paris </a:t>
            </a:r>
            <a:r>
              <a:rPr lang="fr-FR" dirty="0" err="1"/>
              <a:t>suburbs</a:t>
            </a:r>
            <a:r>
              <a:rPr lang="fr-FR" dirty="0"/>
              <a:t> to more rural </a:t>
            </a:r>
            <a:r>
              <a:rPr lang="fr-FR" dirty="0" err="1"/>
              <a:t>towns</a:t>
            </a:r>
            <a:r>
              <a:rPr lang="fr-FR" dirty="0"/>
              <a:t>. </a:t>
            </a:r>
            <a:endParaRPr dirty="0"/>
          </a:p>
          <a:p>
            <a:pPr>
              <a:defRPr/>
            </a:pPr>
            <a:r>
              <a:rPr lang="fr-FR" dirty="0" err="1"/>
              <a:t>With</a:t>
            </a:r>
            <a:r>
              <a:rPr lang="fr-FR" dirty="0"/>
              <a:t> the </a:t>
            </a:r>
            <a:r>
              <a:rPr lang="fr-FR" dirty="0" err="1"/>
              <a:t>industrial</a:t>
            </a:r>
            <a:r>
              <a:rPr lang="fr-FR" dirty="0"/>
              <a:t> </a:t>
            </a:r>
            <a:r>
              <a:rPr lang="fr-FR" dirty="0" err="1"/>
              <a:t>revolution</a:t>
            </a:r>
            <a:r>
              <a:rPr lang="fr-FR" dirty="0"/>
              <a:t> and </a:t>
            </a:r>
            <a:r>
              <a:rPr lang="fr-FR" dirty="0" err="1"/>
              <a:t>then</a:t>
            </a:r>
            <a:r>
              <a:rPr lang="fr-FR" dirty="0"/>
              <a:t> </a:t>
            </a:r>
            <a:r>
              <a:rPr lang="fr-FR" dirty="0" err="1"/>
              <a:t>urban</a:t>
            </a:r>
            <a:r>
              <a:rPr lang="fr-FR" dirty="0"/>
              <a:t> </a:t>
            </a:r>
            <a:r>
              <a:rPr lang="fr-FR" dirty="0" err="1"/>
              <a:t>policies</a:t>
            </a:r>
            <a:r>
              <a:rPr lang="fr-FR" dirty="0"/>
              <a:t> </a:t>
            </a:r>
            <a:r>
              <a:rPr lang="fr-FR" dirty="0" err="1"/>
              <a:t>after</a:t>
            </a:r>
            <a:r>
              <a:rPr lang="fr-FR" dirty="0"/>
              <a:t> the WW2, the paris area </a:t>
            </a:r>
            <a:r>
              <a:rPr lang="fr-FR" dirty="0" err="1"/>
              <a:t>was</a:t>
            </a:r>
            <a:r>
              <a:rPr lang="fr-FR" dirty="0"/>
              <a:t> </a:t>
            </a:r>
            <a:r>
              <a:rPr lang="fr-FR" dirty="0" err="1"/>
              <a:t>build</a:t>
            </a:r>
            <a:r>
              <a:rPr lang="fr-FR" dirty="0"/>
              <a:t> on rural and </a:t>
            </a:r>
            <a:r>
              <a:rPr lang="fr-FR" dirty="0" err="1"/>
              <a:t>natural</a:t>
            </a:r>
            <a:r>
              <a:rPr lang="fr-FR" dirty="0"/>
              <a:t> lands </a:t>
            </a:r>
            <a:r>
              <a:rPr lang="fr-FR" dirty="0" err="1"/>
              <a:t>around</a:t>
            </a:r>
            <a:r>
              <a:rPr lang="fr-FR" dirty="0"/>
              <a:t> the capital </a:t>
            </a:r>
            <a:r>
              <a:rPr lang="fr-FR" dirty="0" err="1"/>
              <a:t>with</a:t>
            </a:r>
            <a:r>
              <a:rPr lang="fr-FR" dirty="0"/>
              <a:t> new </a:t>
            </a:r>
            <a:r>
              <a:rPr lang="fr-FR" dirty="0" err="1"/>
              <a:t>cities</a:t>
            </a:r>
            <a:r>
              <a:rPr lang="fr-FR" dirty="0"/>
              <a:t> and </a:t>
            </a:r>
            <a:r>
              <a:rPr lang="fr-FR" dirty="0" err="1"/>
              <a:t>periurbanization</a:t>
            </a:r>
            <a:r>
              <a:rPr lang="fr-FR" dirty="0"/>
              <a:t>. </a:t>
            </a:r>
            <a:r>
              <a:rPr lang="fr-FR" dirty="0" err="1"/>
              <a:t>Since</a:t>
            </a:r>
            <a:r>
              <a:rPr lang="fr-FR" dirty="0"/>
              <a:t> the </a:t>
            </a:r>
            <a:r>
              <a:rPr lang="fr-FR" dirty="0" err="1"/>
              <a:t>early</a:t>
            </a:r>
            <a:r>
              <a:rPr lang="fr-FR" dirty="0"/>
              <a:t> 2000s, </a:t>
            </a:r>
            <a:r>
              <a:rPr lang="fr-FR" dirty="0" err="1"/>
              <a:t>with</a:t>
            </a:r>
            <a:r>
              <a:rPr lang="fr-FR" dirty="0"/>
              <a:t> « </a:t>
            </a:r>
            <a:r>
              <a:rPr lang="fr-FR" dirty="0" err="1"/>
              <a:t>solidarity</a:t>
            </a:r>
            <a:r>
              <a:rPr lang="fr-FR" dirty="0"/>
              <a:t> </a:t>
            </a:r>
            <a:r>
              <a:rPr lang="fr-FR" dirty="0" err="1"/>
              <a:t>law</a:t>
            </a:r>
            <a:r>
              <a:rPr lang="fr-FR" dirty="0"/>
              <a:t> for </a:t>
            </a:r>
            <a:r>
              <a:rPr lang="fr-FR" dirty="0" err="1"/>
              <a:t>urban</a:t>
            </a:r>
            <a:r>
              <a:rPr lang="fr-FR" dirty="0"/>
              <a:t> </a:t>
            </a:r>
            <a:r>
              <a:rPr lang="fr-FR" dirty="0" err="1"/>
              <a:t>renew</a:t>
            </a:r>
            <a:r>
              <a:rPr lang="fr-FR" dirty="0"/>
              <a:t> » (SRU) a </a:t>
            </a:r>
            <a:r>
              <a:rPr lang="fr-FR" dirty="0" err="1"/>
              <a:t>fight</a:t>
            </a:r>
            <a:r>
              <a:rPr lang="fr-FR" dirty="0"/>
              <a:t> </a:t>
            </a:r>
            <a:r>
              <a:rPr lang="fr-FR" dirty="0" err="1"/>
              <a:t>against</a:t>
            </a:r>
            <a:r>
              <a:rPr lang="fr-FR" dirty="0"/>
              <a:t> </a:t>
            </a:r>
            <a:r>
              <a:rPr lang="fr-FR" dirty="0" err="1"/>
              <a:t>urban</a:t>
            </a:r>
            <a:r>
              <a:rPr lang="fr-FR" dirty="0"/>
              <a:t> </a:t>
            </a:r>
            <a:r>
              <a:rPr lang="fr-FR" dirty="0" err="1"/>
              <a:t>sprawl</a:t>
            </a:r>
            <a:r>
              <a:rPr lang="fr-FR" dirty="0"/>
              <a:t> </a:t>
            </a:r>
            <a:r>
              <a:rPr lang="fr-FR" dirty="0" err="1"/>
              <a:t>begin</a:t>
            </a:r>
            <a:r>
              <a:rPr lang="fr-FR" dirty="0"/>
              <a:t> at a national </a:t>
            </a:r>
            <a:r>
              <a:rPr lang="fr-FR" dirty="0" err="1"/>
              <a:t>scale</a:t>
            </a:r>
            <a:r>
              <a:rPr lang="fr-FR" dirty="0"/>
              <a:t>. </a:t>
            </a:r>
            <a:r>
              <a:rPr lang="fr-FR" dirty="0" err="1"/>
              <a:t>Lately</a:t>
            </a:r>
            <a:r>
              <a:rPr lang="fr-FR" dirty="0"/>
              <a:t> the Directive </a:t>
            </a:r>
            <a:r>
              <a:rPr lang="fr-FR" dirty="0" err="1"/>
              <a:t>proposal</a:t>
            </a:r>
            <a:r>
              <a:rPr lang="fr-FR" dirty="0"/>
              <a:t> of </a:t>
            </a:r>
            <a:r>
              <a:rPr lang="fr-FR" dirty="0" err="1"/>
              <a:t>European</a:t>
            </a:r>
            <a:r>
              <a:rPr lang="fr-FR" dirty="0"/>
              <a:t> commission on </a:t>
            </a:r>
            <a:r>
              <a:rPr lang="fr-FR" dirty="0" err="1"/>
              <a:t>soil</a:t>
            </a:r>
            <a:r>
              <a:rPr lang="fr-FR" dirty="0"/>
              <a:t> </a:t>
            </a:r>
            <a:r>
              <a:rPr lang="fr-FR" dirty="0" err="1"/>
              <a:t>preservation</a:t>
            </a:r>
            <a:r>
              <a:rPr lang="fr-FR" dirty="0"/>
              <a:t> </a:t>
            </a:r>
            <a:r>
              <a:rPr lang="fr-FR" dirty="0" err="1"/>
              <a:t>under</a:t>
            </a:r>
            <a:r>
              <a:rPr lang="fr-FR" dirty="0"/>
              <a:t> </a:t>
            </a:r>
            <a:r>
              <a:rPr lang="fr-FR" dirty="0" err="1"/>
              <a:t>review</a:t>
            </a:r>
            <a:r>
              <a:rPr lang="fr-FR" dirty="0"/>
              <a:t> </a:t>
            </a:r>
            <a:r>
              <a:rPr lang="fr-FR" dirty="0" err="1"/>
              <a:t>since</a:t>
            </a:r>
            <a:r>
              <a:rPr lang="fr-FR" dirty="0"/>
              <a:t> 2011 (</a:t>
            </a:r>
            <a:r>
              <a:rPr lang="fr-FR" dirty="0" err="1"/>
              <a:t>voted</a:t>
            </a:r>
            <a:r>
              <a:rPr lang="fr-FR" dirty="0"/>
              <a:t> at </a:t>
            </a:r>
            <a:r>
              <a:rPr lang="fr-FR" dirty="0" err="1"/>
              <a:t>european</a:t>
            </a:r>
            <a:r>
              <a:rPr lang="fr-FR" dirty="0"/>
              <a:t> </a:t>
            </a:r>
            <a:r>
              <a:rPr lang="fr-FR" dirty="0" err="1"/>
              <a:t>scale</a:t>
            </a:r>
            <a:r>
              <a:rPr lang="fr-FR" dirty="0"/>
              <a:t> last </a:t>
            </a:r>
            <a:r>
              <a:rPr lang="fr-FR" dirty="0" err="1"/>
              <a:t>july</a:t>
            </a:r>
            <a:r>
              <a:rPr lang="fr-FR" dirty="0"/>
              <a:t>) has been </a:t>
            </a:r>
            <a:r>
              <a:rPr lang="fr-FR" dirty="0" err="1"/>
              <a:t>traduced</a:t>
            </a:r>
            <a:r>
              <a:rPr lang="fr-FR" dirty="0"/>
              <a:t> at national </a:t>
            </a:r>
            <a:r>
              <a:rPr lang="fr-FR" dirty="0" err="1"/>
              <a:t>scale</a:t>
            </a:r>
            <a:r>
              <a:rPr lang="fr-FR" dirty="0"/>
              <a:t> as « ZERO net </a:t>
            </a:r>
            <a:r>
              <a:rPr lang="fr-FR" dirty="0" err="1"/>
              <a:t>arfiticialization</a:t>
            </a:r>
            <a:r>
              <a:rPr lang="fr-FR" dirty="0"/>
              <a:t> » </a:t>
            </a:r>
            <a:r>
              <a:rPr lang="fr-FR" dirty="0" err="1"/>
              <a:t>law</a:t>
            </a:r>
            <a:r>
              <a:rPr lang="fr-FR" dirty="0"/>
              <a:t>. This </a:t>
            </a:r>
            <a:r>
              <a:rPr lang="fr-FR" dirty="0" err="1"/>
              <a:t>law</a:t>
            </a:r>
            <a:r>
              <a:rPr lang="fr-FR" dirty="0"/>
              <a:t> </a:t>
            </a:r>
            <a:r>
              <a:rPr lang="fr-FR" dirty="0" err="1"/>
              <a:t>reinforce</a:t>
            </a:r>
            <a:r>
              <a:rPr lang="fr-FR" dirty="0"/>
              <a:t> the </a:t>
            </a:r>
            <a:r>
              <a:rPr lang="fr-FR" dirty="0" err="1"/>
              <a:t>need</a:t>
            </a:r>
            <a:r>
              <a:rPr lang="fr-FR" dirty="0"/>
              <a:t> for </a:t>
            </a:r>
            <a:r>
              <a:rPr lang="fr-FR" dirty="0" err="1"/>
              <a:t>restraint</a:t>
            </a:r>
            <a:r>
              <a:rPr lang="fr-FR" dirty="0"/>
              <a:t> </a:t>
            </a:r>
            <a:r>
              <a:rPr lang="fr-FR" dirty="0" err="1"/>
              <a:t>cities</a:t>
            </a:r>
            <a:r>
              <a:rPr lang="fr-FR" dirty="0"/>
              <a:t> and </a:t>
            </a:r>
            <a:r>
              <a:rPr lang="fr-FR" dirty="0" err="1"/>
              <a:t>municipalities</a:t>
            </a:r>
            <a:r>
              <a:rPr lang="fr-FR" dirty="0"/>
              <a:t> </a:t>
            </a:r>
            <a:r>
              <a:rPr lang="fr-FR" dirty="0" err="1"/>
              <a:t>may</a:t>
            </a:r>
            <a:r>
              <a:rPr lang="fr-FR" dirty="0"/>
              <a:t> </a:t>
            </a:r>
            <a:r>
              <a:rPr lang="fr-FR" dirty="0" err="1"/>
              <a:t>integrate</a:t>
            </a:r>
            <a:r>
              <a:rPr lang="fr-FR" dirty="0"/>
              <a:t> </a:t>
            </a:r>
            <a:r>
              <a:rPr lang="fr-FR" dirty="0" err="1"/>
              <a:t>it</a:t>
            </a:r>
            <a:r>
              <a:rPr lang="fr-FR" dirty="0"/>
              <a:t> to </a:t>
            </a:r>
            <a:r>
              <a:rPr lang="fr-FR" dirty="0" err="1"/>
              <a:t>their</a:t>
            </a:r>
            <a:r>
              <a:rPr lang="fr-FR" dirty="0"/>
              <a:t> local </a:t>
            </a:r>
            <a:r>
              <a:rPr lang="fr-FR" dirty="0" err="1"/>
              <a:t>urban</a:t>
            </a:r>
            <a:r>
              <a:rPr lang="fr-FR" dirty="0"/>
              <a:t> plan. At the </a:t>
            </a:r>
            <a:r>
              <a:rPr lang="fr-FR" dirty="0" err="1"/>
              <a:t>same</a:t>
            </a:r>
            <a:r>
              <a:rPr lang="fr-FR" dirty="0"/>
              <a:t> time, </a:t>
            </a:r>
            <a:r>
              <a:rPr lang="fr-FR" dirty="0" err="1"/>
              <a:t>municipalities</a:t>
            </a:r>
            <a:r>
              <a:rPr lang="fr-FR" dirty="0"/>
              <a:t> have to deal </a:t>
            </a:r>
            <a:r>
              <a:rPr lang="fr-FR" dirty="0" err="1"/>
              <a:t>with</a:t>
            </a:r>
            <a:r>
              <a:rPr lang="fr-FR" dirty="0"/>
              <a:t> new </a:t>
            </a:r>
            <a:r>
              <a:rPr lang="fr-FR" dirty="0" err="1"/>
              <a:t>ecological</a:t>
            </a:r>
            <a:r>
              <a:rPr lang="fr-FR" dirty="0"/>
              <a:t> goals </a:t>
            </a:r>
            <a:r>
              <a:rPr lang="fr-FR" dirty="0" err="1"/>
              <a:t>from</a:t>
            </a:r>
            <a:r>
              <a:rPr lang="fr-FR" dirty="0"/>
              <a:t> Grenelle Law translation at local </a:t>
            </a:r>
            <a:r>
              <a:rPr lang="fr-FR" dirty="0" err="1"/>
              <a:t>scale</a:t>
            </a:r>
            <a:r>
              <a:rPr lang="fr-FR" dirty="0"/>
              <a:t>.</a:t>
            </a:r>
            <a:endParaRPr dirty="0"/>
          </a:p>
          <a:p>
            <a:pPr>
              <a:defRPr/>
            </a:pPr>
            <a:r>
              <a:rPr lang="fr-FR" dirty="0"/>
              <a:t>If densification, made by </a:t>
            </a:r>
            <a:r>
              <a:rPr lang="fr-FR" dirty="0" err="1"/>
              <a:t>pulic</a:t>
            </a:r>
            <a:r>
              <a:rPr lang="fr-FR" dirty="0"/>
              <a:t> </a:t>
            </a:r>
            <a:r>
              <a:rPr lang="fr-FR" dirty="0" err="1"/>
              <a:t>actors</a:t>
            </a:r>
            <a:r>
              <a:rPr lang="fr-FR" dirty="0"/>
              <a:t> of by </a:t>
            </a:r>
            <a:r>
              <a:rPr lang="fr-FR" dirty="0" err="1"/>
              <a:t>private</a:t>
            </a:r>
            <a:r>
              <a:rPr lang="fr-FR" dirty="0"/>
              <a:t> </a:t>
            </a:r>
            <a:r>
              <a:rPr lang="fr-FR" dirty="0" err="1"/>
              <a:t>owner</a:t>
            </a:r>
            <a:r>
              <a:rPr lang="fr-FR" dirty="0"/>
              <a:t> </a:t>
            </a:r>
            <a:r>
              <a:rPr lang="fr-FR" dirty="0" err="1"/>
              <a:t>is</a:t>
            </a:r>
            <a:r>
              <a:rPr lang="fr-FR" dirty="0"/>
              <a:t> </a:t>
            </a:r>
            <a:r>
              <a:rPr lang="fr-FR" dirty="0" err="1"/>
              <a:t>perceived</a:t>
            </a:r>
            <a:r>
              <a:rPr lang="fr-FR" dirty="0"/>
              <a:t> as the </a:t>
            </a:r>
            <a:r>
              <a:rPr lang="fr-FR" dirty="0" err="1"/>
              <a:t>better</a:t>
            </a:r>
            <a:r>
              <a:rPr lang="fr-FR" dirty="0"/>
              <a:t> </a:t>
            </a:r>
            <a:r>
              <a:rPr lang="fr-FR" dirty="0" err="1"/>
              <a:t>way</a:t>
            </a:r>
            <a:r>
              <a:rPr lang="fr-FR" dirty="0"/>
              <a:t> to </a:t>
            </a:r>
            <a:r>
              <a:rPr lang="fr-FR" dirty="0" err="1"/>
              <a:t>develop</a:t>
            </a:r>
            <a:r>
              <a:rPr lang="fr-FR" dirty="0"/>
              <a:t> </a:t>
            </a:r>
            <a:r>
              <a:rPr lang="fr-FR" dirty="0" err="1"/>
              <a:t>cities</a:t>
            </a:r>
            <a:r>
              <a:rPr lang="fr-FR" dirty="0"/>
              <a:t> in </a:t>
            </a:r>
            <a:r>
              <a:rPr lang="fr-FR" dirty="0" err="1"/>
              <a:t>this</a:t>
            </a:r>
            <a:r>
              <a:rPr lang="fr-FR" dirty="0"/>
              <a:t> </a:t>
            </a:r>
            <a:r>
              <a:rPr lang="fr-FR" dirty="0" err="1"/>
              <a:t>context</a:t>
            </a:r>
            <a:r>
              <a:rPr lang="fr-FR" dirty="0"/>
              <a:t>. But il can </a:t>
            </a:r>
            <a:r>
              <a:rPr lang="fr-FR" dirty="0" err="1"/>
              <a:t>imply</a:t>
            </a:r>
            <a:r>
              <a:rPr lang="fr-FR" dirty="0"/>
              <a:t> a loose of green </a:t>
            </a:r>
            <a:r>
              <a:rPr lang="fr-FR" dirty="0" err="1"/>
              <a:t>space</a:t>
            </a:r>
            <a:r>
              <a:rPr lang="fr-FR" dirty="0"/>
              <a:t> </a:t>
            </a:r>
            <a:r>
              <a:rPr lang="fr-FR" dirty="0" err="1"/>
              <a:t>inside</a:t>
            </a:r>
            <a:r>
              <a:rPr lang="fr-FR" dirty="0"/>
              <a:t> </a:t>
            </a:r>
            <a:r>
              <a:rPr lang="fr-FR" dirty="0" err="1"/>
              <a:t>urban</a:t>
            </a:r>
            <a:r>
              <a:rPr lang="fr-FR" dirty="0"/>
              <a:t> </a:t>
            </a:r>
            <a:r>
              <a:rPr lang="fr-FR" dirty="0" err="1"/>
              <a:t>boundaries</a:t>
            </a:r>
            <a:r>
              <a:rPr lang="fr-FR" dirty="0"/>
              <a:t>, </a:t>
            </a:r>
            <a:r>
              <a:rPr lang="fr-FR" dirty="0" err="1"/>
              <a:t>including</a:t>
            </a:r>
            <a:r>
              <a:rPr lang="fr-FR" dirty="0"/>
              <a:t> a loose of </a:t>
            </a:r>
            <a:r>
              <a:rPr lang="fr-FR" dirty="0" err="1"/>
              <a:t>private</a:t>
            </a:r>
            <a:r>
              <a:rPr lang="fr-FR" dirty="0"/>
              <a:t> </a:t>
            </a:r>
            <a:r>
              <a:rPr lang="fr-FR" dirty="0" err="1"/>
              <a:t>gardens</a:t>
            </a:r>
            <a:r>
              <a:rPr lang="fr-FR" dirty="0"/>
              <a:t>. Indeed, </a:t>
            </a:r>
            <a:r>
              <a:rPr lang="fr-FR" dirty="0" err="1"/>
              <a:t>they</a:t>
            </a:r>
            <a:r>
              <a:rPr lang="fr-FR" dirty="0"/>
              <a:t> </a:t>
            </a:r>
            <a:r>
              <a:rPr lang="fr-FR" dirty="0" err="1"/>
              <a:t>represents</a:t>
            </a:r>
            <a:r>
              <a:rPr lang="fr-FR" dirty="0"/>
              <a:t> 20% of all </a:t>
            </a:r>
            <a:r>
              <a:rPr lang="fr-FR" dirty="0" err="1"/>
              <a:t>sealed</a:t>
            </a:r>
            <a:r>
              <a:rPr lang="fr-FR" dirty="0"/>
              <a:t> area in Paris </a:t>
            </a:r>
            <a:r>
              <a:rPr lang="fr-FR" dirty="0" err="1"/>
              <a:t>region</a:t>
            </a:r>
            <a:r>
              <a:rPr lang="fr-FR" dirty="0"/>
              <a:t> </a:t>
            </a:r>
            <a:r>
              <a:rPr lang="fr-FR" dirty="0" err="1"/>
              <a:t>between</a:t>
            </a:r>
            <a:r>
              <a:rPr lang="fr-FR" dirty="0"/>
              <a:t> 2012 ad 2021.</a:t>
            </a:r>
            <a:endParaRPr dirty="0"/>
          </a:p>
        </p:txBody>
      </p:sp>
      <p:sp>
        <p:nvSpPr>
          <p:cNvPr id="4" name="Espace réservé du numéro de diapositive 3"/>
          <p:cNvSpPr>
            <a:spLocks noGrp="1"/>
          </p:cNvSpPr>
          <p:nvPr>
            <p:ph type="sldNum" sz="quarter" idx="5"/>
          </p:nvPr>
        </p:nvSpPr>
        <p:spPr bwMode="auto"/>
        <p:txBody>
          <a:bodyPr/>
          <a:lstStyle/>
          <a:p>
            <a:pPr>
              <a:defRPr/>
            </a:pPr>
            <a:fld id="{AD1829F9-D345-4962-8711-CED70669FCF6}" type="slidenum">
              <a:rPr lang="fr-F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r>
              <a:rPr lang="fr-FR" dirty="0"/>
              <a:t>In </a:t>
            </a:r>
            <a:r>
              <a:rPr lang="fr-FR" dirty="0" err="1"/>
              <a:t>recent</a:t>
            </a:r>
            <a:r>
              <a:rPr lang="fr-FR" dirty="0"/>
              <a:t> </a:t>
            </a:r>
            <a:r>
              <a:rPr lang="fr-FR" dirty="0" err="1"/>
              <a:t>scientific</a:t>
            </a:r>
            <a:r>
              <a:rPr lang="fr-FR" dirty="0"/>
              <a:t> littérature, </a:t>
            </a:r>
            <a:r>
              <a:rPr lang="fr-FR" dirty="0" err="1"/>
              <a:t>we</a:t>
            </a:r>
            <a:r>
              <a:rPr lang="fr-FR" dirty="0"/>
              <a:t> can </a:t>
            </a:r>
            <a:r>
              <a:rPr lang="fr-FR" dirty="0" err="1"/>
              <a:t>read</a:t>
            </a:r>
            <a:r>
              <a:rPr lang="fr-FR" dirty="0"/>
              <a:t> about </a:t>
            </a:r>
            <a:r>
              <a:rPr lang="fr-FR" dirty="0" err="1"/>
              <a:t>ecosystemic</a:t>
            </a:r>
            <a:r>
              <a:rPr lang="fr-FR" dirty="0"/>
              <a:t> services </a:t>
            </a:r>
            <a:r>
              <a:rPr lang="fr-FR" dirty="0" err="1"/>
              <a:t>provided</a:t>
            </a:r>
            <a:r>
              <a:rPr lang="fr-FR" dirty="0"/>
              <a:t> by </a:t>
            </a:r>
            <a:r>
              <a:rPr lang="fr-FR" dirty="0" err="1"/>
              <a:t>domestic</a:t>
            </a:r>
            <a:r>
              <a:rPr lang="fr-FR" dirty="0"/>
              <a:t> </a:t>
            </a:r>
            <a:r>
              <a:rPr lang="fr-FR" dirty="0" err="1"/>
              <a:t>gardens</a:t>
            </a:r>
            <a:r>
              <a:rPr lang="fr-FR" dirty="0"/>
              <a:t>. </a:t>
            </a:r>
            <a:r>
              <a:rPr lang="fr-FR" dirty="0" err="1"/>
              <a:t>They</a:t>
            </a:r>
            <a:r>
              <a:rPr lang="fr-FR" dirty="0"/>
              <a:t> are and important part of </a:t>
            </a:r>
            <a:r>
              <a:rPr lang="fr-FR" dirty="0" err="1"/>
              <a:t>urban</a:t>
            </a:r>
            <a:r>
              <a:rPr lang="fr-FR" dirty="0"/>
              <a:t> green infrastructure </a:t>
            </a:r>
            <a:r>
              <a:rPr lang="fr-FR" dirty="0" err="1"/>
              <a:t>especially</a:t>
            </a:r>
            <a:r>
              <a:rPr lang="fr-FR" dirty="0"/>
              <a:t> in </a:t>
            </a:r>
            <a:r>
              <a:rPr lang="fr-FR" dirty="0" err="1"/>
              <a:t>peri-urban</a:t>
            </a:r>
            <a:r>
              <a:rPr lang="fr-FR" dirty="0"/>
              <a:t> and rural area </a:t>
            </a:r>
            <a:r>
              <a:rPr lang="fr-FR" dirty="0" err="1"/>
              <a:t>where</a:t>
            </a:r>
            <a:r>
              <a:rPr lang="fr-FR" dirty="0"/>
              <a:t> single </a:t>
            </a:r>
            <a:r>
              <a:rPr lang="fr-FR" dirty="0" err="1"/>
              <a:t>housing</a:t>
            </a:r>
            <a:r>
              <a:rPr lang="fr-FR" dirty="0"/>
              <a:t> </a:t>
            </a:r>
            <a:r>
              <a:rPr lang="fr-FR" dirty="0" err="1"/>
              <a:t>is</a:t>
            </a:r>
            <a:r>
              <a:rPr lang="fr-FR" dirty="0"/>
              <a:t> the main </a:t>
            </a:r>
            <a:r>
              <a:rPr lang="fr-FR" dirty="0" err="1"/>
              <a:t>housing</a:t>
            </a:r>
            <a:r>
              <a:rPr lang="fr-FR" dirty="0"/>
              <a:t> model. </a:t>
            </a:r>
            <a:r>
              <a:rPr lang="fr-FR" dirty="0" err="1"/>
              <a:t>They</a:t>
            </a:r>
            <a:r>
              <a:rPr lang="fr-FR" dirty="0"/>
              <a:t> </a:t>
            </a:r>
            <a:r>
              <a:rPr lang="fr-FR" dirty="0" err="1"/>
              <a:t>contribute</a:t>
            </a:r>
            <a:r>
              <a:rPr lang="fr-FR" dirty="0"/>
              <a:t> to air </a:t>
            </a:r>
            <a:r>
              <a:rPr lang="fr-FR" dirty="0" err="1"/>
              <a:t>quality</a:t>
            </a:r>
            <a:r>
              <a:rPr lang="fr-FR" dirty="0"/>
              <a:t>, </a:t>
            </a:r>
            <a:r>
              <a:rPr lang="fr-FR" dirty="0" err="1"/>
              <a:t>reducing</a:t>
            </a:r>
            <a:r>
              <a:rPr lang="fr-FR" dirty="0"/>
              <a:t> </a:t>
            </a:r>
            <a:r>
              <a:rPr lang="fr-FR" dirty="0" err="1"/>
              <a:t>urban</a:t>
            </a:r>
            <a:r>
              <a:rPr lang="fr-FR" dirty="0"/>
              <a:t> </a:t>
            </a:r>
            <a:r>
              <a:rPr lang="fr-FR" dirty="0" err="1"/>
              <a:t>heat</a:t>
            </a:r>
            <a:r>
              <a:rPr lang="fr-FR" dirty="0"/>
              <a:t> </a:t>
            </a:r>
            <a:r>
              <a:rPr lang="fr-FR" dirty="0" err="1"/>
              <a:t>island</a:t>
            </a:r>
            <a:r>
              <a:rPr lang="fr-FR" dirty="0"/>
              <a:t>, stores </a:t>
            </a:r>
            <a:r>
              <a:rPr lang="fr-FR" dirty="0" err="1"/>
              <a:t>carbon</a:t>
            </a:r>
            <a:r>
              <a:rPr lang="fr-FR" dirty="0"/>
              <a:t>, </a:t>
            </a:r>
            <a:r>
              <a:rPr lang="fr-FR" dirty="0" err="1"/>
              <a:t>reduce</a:t>
            </a:r>
            <a:r>
              <a:rPr lang="fr-FR" dirty="0"/>
              <a:t> flood-</a:t>
            </a:r>
            <a:r>
              <a:rPr lang="fr-FR" dirty="0" err="1"/>
              <a:t>risk</a:t>
            </a:r>
            <a:r>
              <a:rPr lang="fr-FR" dirty="0"/>
              <a:t> </a:t>
            </a:r>
            <a:r>
              <a:rPr lang="fr-FR" dirty="0" err="1"/>
              <a:t>thanks</a:t>
            </a:r>
            <a:r>
              <a:rPr lang="fr-FR" dirty="0"/>
              <a:t> to open-</a:t>
            </a:r>
            <a:r>
              <a:rPr lang="fr-FR" dirty="0" err="1"/>
              <a:t>ground</a:t>
            </a:r>
            <a:r>
              <a:rPr lang="fr-FR" dirty="0"/>
              <a:t>. </a:t>
            </a:r>
            <a:r>
              <a:rPr lang="fr-FR" dirty="0" err="1"/>
              <a:t>They</a:t>
            </a:r>
            <a:r>
              <a:rPr lang="fr-FR" dirty="0"/>
              <a:t> </a:t>
            </a:r>
            <a:r>
              <a:rPr lang="fr-FR" dirty="0" err="1"/>
              <a:t>represents</a:t>
            </a:r>
            <a:r>
              <a:rPr lang="fr-FR" dirty="0"/>
              <a:t> habitats and </a:t>
            </a:r>
            <a:r>
              <a:rPr lang="fr-FR" dirty="0" err="1"/>
              <a:t>food</a:t>
            </a:r>
            <a:r>
              <a:rPr lang="fr-FR" dirty="0"/>
              <a:t> for </a:t>
            </a:r>
            <a:r>
              <a:rPr lang="fr-FR" dirty="0" err="1"/>
              <a:t>common</a:t>
            </a:r>
            <a:r>
              <a:rPr lang="fr-FR" dirty="0"/>
              <a:t> </a:t>
            </a:r>
            <a:r>
              <a:rPr lang="fr-FR" dirty="0" err="1"/>
              <a:t>urban</a:t>
            </a:r>
            <a:r>
              <a:rPr lang="fr-FR" dirty="0"/>
              <a:t> </a:t>
            </a:r>
            <a:r>
              <a:rPr lang="fr-FR" dirty="0" err="1"/>
              <a:t>species</a:t>
            </a:r>
            <a:r>
              <a:rPr lang="fr-FR" dirty="0"/>
              <a:t> and </a:t>
            </a:r>
            <a:r>
              <a:rPr lang="fr-FR" dirty="0" err="1"/>
              <a:t>also</a:t>
            </a:r>
            <a:r>
              <a:rPr lang="fr-FR" dirty="0"/>
              <a:t> </a:t>
            </a:r>
            <a:r>
              <a:rPr lang="fr-FR" dirty="0" err="1"/>
              <a:t>food</a:t>
            </a:r>
            <a:r>
              <a:rPr lang="fr-FR" dirty="0"/>
              <a:t> provision for </a:t>
            </a:r>
            <a:r>
              <a:rPr lang="fr-FR" dirty="0" err="1"/>
              <a:t>human</a:t>
            </a:r>
            <a:r>
              <a:rPr lang="fr-FR" dirty="0"/>
              <a:t> </a:t>
            </a:r>
            <a:r>
              <a:rPr lang="fr-FR" dirty="0" err="1"/>
              <a:t>thanks</a:t>
            </a:r>
            <a:r>
              <a:rPr lang="fr-FR" dirty="0"/>
              <a:t> to </a:t>
            </a:r>
            <a:r>
              <a:rPr lang="fr-FR" dirty="0" err="1"/>
              <a:t>vegetable</a:t>
            </a:r>
            <a:r>
              <a:rPr lang="fr-FR" dirty="0"/>
              <a:t> </a:t>
            </a:r>
            <a:r>
              <a:rPr lang="fr-FR" dirty="0" err="1"/>
              <a:t>gardens</a:t>
            </a:r>
            <a:r>
              <a:rPr lang="fr-FR" dirty="0"/>
              <a:t>. </a:t>
            </a:r>
            <a:r>
              <a:rPr lang="fr-FR" dirty="0" err="1"/>
              <a:t>Finally</a:t>
            </a:r>
            <a:r>
              <a:rPr lang="fr-FR" dirty="0"/>
              <a:t> </a:t>
            </a:r>
            <a:r>
              <a:rPr lang="fr-FR" dirty="0" err="1"/>
              <a:t>they</a:t>
            </a:r>
            <a:r>
              <a:rPr lang="fr-FR" dirty="0"/>
              <a:t> </a:t>
            </a:r>
            <a:r>
              <a:rPr lang="fr-FR" dirty="0" err="1"/>
              <a:t>provide</a:t>
            </a:r>
            <a:r>
              <a:rPr lang="fr-FR" dirty="0"/>
              <a:t> cultural services: </a:t>
            </a:r>
            <a:r>
              <a:rPr lang="fr-FR" dirty="0" err="1"/>
              <a:t>garden</a:t>
            </a:r>
            <a:r>
              <a:rPr lang="fr-FR" dirty="0"/>
              <a:t> </a:t>
            </a:r>
            <a:r>
              <a:rPr lang="fr-FR" dirty="0" err="1"/>
              <a:t>is</a:t>
            </a:r>
            <a:r>
              <a:rPr lang="fr-FR" dirty="0"/>
              <a:t> a </a:t>
            </a:r>
            <a:r>
              <a:rPr lang="fr-FR" dirty="0" err="1"/>
              <a:t>sociability</a:t>
            </a:r>
            <a:r>
              <a:rPr lang="fr-FR" dirty="0"/>
              <a:t> </a:t>
            </a:r>
            <a:r>
              <a:rPr lang="fr-FR" dirty="0" err="1"/>
              <a:t>space</a:t>
            </a:r>
            <a:r>
              <a:rPr lang="fr-FR" dirty="0"/>
              <a:t> and </a:t>
            </a:r>
            <a:r>
              <a:rPr lang="fr-FR" dirty="0" err="1"/>
              <a:t>they</a:t>
            </a:r>
            <a:r>
              <a:rPr lang="fr-FR" dirty="0"/>
              <a:t> can </a:t>
            </a:r>
            <a:r>
              <a:rPr lang="fr-FR" dirty="0" err="1"/>
              <a:t>be</a:t>
            </a:r>
            <a:r>
              <a:rPr lang="fr-FR" dirty="0"/>
              <a:t> cultural transmission of </a:t>
            </a:r>
            <a:r>
              <a:rPr lang="fr-FR" dirty="0" err="1"/>
              <a:t>gardening</a:t>
            </a:r>
            <a:r>
              <a:rPr lang="fr-FR" dirty="0"/>
              <a:t> practices and </a:t>
            </a:r>
            <a:r>
              <a:rPr lang="fr-FR" dirty="0" err="1"/>
              <a:t>psychological</a:t>
            </a:r>
            <a:r>
              <a:rPr lang="fr-FR" dirty="0"/>
              <a:t> </a:t>
            </a:r>
            <a:r>
              <a:rPr lang="fr-FR" dirty="0" err="1"/>
              <a:t>benefits</a:t>
            </a:r>
            <a:r>
              <a:rPr lang="fr-FR" dirty="0"/>
              <a:t> by </a:t>
            </a:r>
            <a:r>
              <a:rPr lang="fr-FR" dirty="0" err="1"/>
              <a:t>greening</a:t>
            </a:r>
            <a:r>
              <a:rPr lang="fr-FR" dirty="0"/>
              <a:t> living </a:t>
            </a:r>
            <a:r>
              <a:rPr lang="fr-FR" dirty="0" err="1"/>
              <a:t>space</a:t>
            </a:r>
            <a:r>
              <a:rPr lang="fr-FR" dirty="0"/>
              <a:t>.</a:t>
            </a:r>
            <a:endParaRPr dirty="0"/>
          </a:p>
          <a:p>
            <a:pPr>
              <a:defRPr/>
            </a:pPr>
            <a:r>
              <a:rPr lang="fr-FR" dirty="0"/>
              <a:t>So </a:t>
            </a:r>
            <a:r>
              <a:rPr lang="fr-FR" dirty="0" err="1"/>
              <a:t>they</a:t>
            </a:r>
            <a:r>
              <a:rPr lang="fr-FR" dirty="0"/>
              <a:t> are a lot of </a:t>
            </a:r>
            <a:r>
              <a:rPr lang="fr-FR" dirty="0" err="1"/>
              <a:t>benefits</a:t>
            </a:r>
            <a:r>
              <a:rPr lang="fr-FR" dirty="0"/>
              <a:t> but </a:t>
            </a:r>
            <a:r>
              <a:rPr lang="fr-FR" dirty="0" err="1"/>
              <a:t>they</a:t>
            </a:r>
            <a:r>
              <a:rPr lang="fr-FR" dirty="0"/>
              <a:t> </a:t>
            </a:r>
            <a:r>
              <a:rPr lang="fr-FR" dirty="0" err="1"/>
              <a:t>seems</a:t>
            </a:r>
            <a:r>
              <a:rPr lang="fr-FR" dirty="0"/>
              <a:t> to </a:t>
            </a:r>
            <a:r>
              <a:rPr lang="fr-FR" dirty="0" err="1"/>
              <a:t>disapear</a:t>
            </a:r>
            <a:r>
              <a:rPr lang="fr-FR" dirty="0"/>
              <a:t> </a:t>
            </a:r>
            <a:r>
              <a:rPr lang="fr-FR" dirty="0" err="1"/>
              <a:t>because</a:t>
            </a:r>
            <a:r>
              <a:rPr lang="fr-FR" dirty="0"/>
              <a:t> of </a:t>
            </a:r>
            <a:r>
              <a:rPr lang="fr-FR" dirty="0" err="1"/>
              <a:t>urban</a:t>
            </a:r>
            <a:r>
              <a:rPr lang="fr-FR" dirty="0"/>
              <a:t> densification. </a:t>
            </a:r>
            <a:endParaRPr dirty="0"/>
          </a:p>
          <a:p>
            <a:pPr>
              <a:defRPr/>
            </a:pPr>
            <a:endParaRPr lang="fr-FR" dirty="0"/>
          </a:p>
        </p:txBody>
      </p:sp>
      <p:sp>
        <p:nvSpPr>
          <p:cNvPr id="4" name="Espace réservé du numéro de diapositive 3"/>
          <p:cNvSpPr>
            <a:spLocks noGrp="1"/>
          </p:cNvSpPr>
          <p:nvPr>
            <p:ph type="sldNum" sz="quarter" idx="5"/>
          </p:nvPr>
        </p:nvSpPr>
        <p:spPr bwMode="auto"/>
        <p:txBody>
          <a:bodyPr/>
          <a:lstStyle/>
          <a:p>
            <a:pPr>
              <a:defRPr/>
            </a:pPr>
            <a:fld id="{AD1829F9-D345-4962-8711-CED70669FCF6}" type="slidenum">
              <a:rPr lang="fr-FR"/>
              <a:t>4</a:t>
            </a:fld>
            <a:endParaRPr lang="fr-FR"/>
          </a:p>
        </p:txBody>
      </p:sp>
    </p:spTree>
    <p:extLst>
      <p:ext uri="{BB962C8B-B14F-4D97-AF65-F5344CB8AC3E}">
        <p14:creationId xmlns:p14="http://schemas.microsoft.com/office/powerpoint/2010/main" val="3742545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Espace réservé de l'image des diapositives 1"/>
          <p:cNvSpPr>
            <a:spLocks noGrp="1" noRot="1" noChangeAspect="1"/>
          </p:cNvSpPr>
          <p:nvPr>
            <p:ph type="sldImg"/>
          </p:nvPr>
        </p:nvSpPr>
        <p:spPr bwMode="auto"/>
      </p:sp>
      <p:sp>
        <p:nvSpPr>
          <p:cNvPr id="3" name="Espace réservé des notes 2"/>
          <p:cNvSpPr>
            <a:spLocks noGrp="1"/>
          </p:cNvSpPr>
          <p:nvPr>
            <p:ph type="body" idx="1"/>
          </p:nvPr>
        </p:nvSpPr>
        <p:spPr bwMode="auto"/>
        <p:txBody>
          <a:bodyPr/>
          <a:lstStyle/>
          <a:p>
            <a:pPr>
              <a:defRPr/>
            </a:pPr>
            <a:endParaRPr dirty="0"/>
          </a:p>
        </p:txBody>
      </p:sp>
      <p:sp>
        <p:nvSpPr>
          <p:cNvPr id="4" name="Espace réservé du numéro de diapositive 3"/>
          <p:cNvSpPr>
            <a:spLocks noGrp="1"/>
          </p:cNvSpPr>
          <p:nvPr>
            <p:ph type="sldNum" sz="quarter" idx="5"/>
          </p:nvPr>
        </p:nvSpPr>
        <p:spPr bwMode="auto"/>
        <p:txBody>
          <a:bodyPr/>
          <a:lstStyle/>
          <a:p>
            <a:pPr>
              <a:defRPr/>
            </a:pPr>
            <a:fld id="{AD1829F9-D345-4962-8711-CED70669FCF6}" type="slidenum">
              <a:rPr lang="fr-F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en-US" sz="1200" b="0" i="0" u="none" strike="noStrike" cap="none" spc="0" dirty="0">
                <a:solidFill>
                  <a:schemeClr val="tx1"/>
                </a:solidFill>
                <a:latin typeface="Arial"/>
                <a:ea typeface="Arial"/>
                <a:cs typeface="Arial"/>
              </a:rPr>
              <a:t>To understand the concern for private gardens, </a:t>
            </a:r>
            <a:r>
              <a:rPr lang="en-US" dirty="0">
                <a:latin typeface="Arial"/>
                <a:cs typeface="Arial"/>
              </a:rPr>
              <a:t> we chose to observe both the occurrences of the term ‘private garden’ and the functions associated with them in the </a:t>
            </a:r>
            <a:r>
              <a:rPr lang="en-US" dirty="0" err="1">
                <a:latin typeface="Arial"/>
                <a:cs typeface="Arial"/>
              </a:rPr>
              <a:t>textuals</a:t>
            </a:r>
            <a:r>
              <a:rPr lang="en-US" dirty="0">
                <a:latin typeface="Arial"/>
                <a:cs typeface="Arial"/>
              </a:rPr>
              <a:t> and more argumentative parts of the local land-use plan (presentation report, sustainable development plan, development and planning guidelines). </a:t>
            </a:r>
            <a:endParaRPr dirty="0"/>
          </a:p>
          <a:p>
            <a:pPr>
              <a:defRPr/>
            </a:pPr>
            <a:r>
              <a:rPr lang="en-US" dirty="0">
                <a:latin typeface="Arial"/>
                <a:cs typeface="Arial"/>
              </a:rPr>
              <a:t>To identify </a:t>
            </a:r>
            <a:r>
              <a:rPr lang="en-US" dirty="0">
                <a:highlight>
                  <a:srgbClr val="FFFF00"/>
                </a:highlight>
                <a:latin typeface="Arial"/>
                <a:cs typeface="Arial"/>
              </a:rPr>
              <a:t>domestic gardens</a:t>
            </a:r>
            <a:r>
              <a:rPr lang="en-US" dirty="0">
                <a:latin typeface="Arial"/>
                <a:cs typeface="Arial"/>
              </a:rPr>
              <a:t>’ function on literal parts, we chose to use an inductive thematic classification (Thomas, 2006) and regrouped those functions by similarity on the purpose.</a:t>
            </a:r>
            <a:endParaRPr dirty="0"/>
          </a:p>
          <a:p>
            <a:pPr>
              <a:defRPr/>
            </a:pPr>
            <a:r>
              <a:rPr lang="en-US" sz="1200" b="0" i="0" u="none" strike="noStrike" cap="none" spc="0" dirty="0">
                <a:solidFill>
                  <a:schemeClr val="tx1"/>
                </a:solidFill>
                <a:latin typeface="Arial"/>
                <a:ea typeface="Arial"/>
                <a:cs typeface="Arial"/>
              </a:rPr>
              <a:t>In local land-use plans’ bylaws, we also observed the frequency and strength of use of bylaws tools: quantitative sector rules and zonings. </a:t>
            </a:r>
            <a:r>
              <a:rPr lang="en-US" dirty="0">
                <a:latin typeface="Arial"/>
                <a:cs typeface="Arial"/>
              </a:rPr>
              <a:t>Regarding bylaws,  we selected the tools likely to influence garden structure in </a:t>
            </a:r>
            <a:r>
              <a:rPr lang="en-US" dirty="0" err="1">
                <a:latin typeface="Arial"/>
                <a:cs typeface="Arial"/>
              </a:rPr>
              <a:t>urbanised</a:t>
            </a:r>
            <a:r>
              <a:rPr lang="en-US" dirty="0">
                <a:latin typeface="Arial"/>
                <a:cs typeface="Arial"/>
              </a:rPr>
              <a:t> (U) and natural (N) zones. Urban development zones (AU) and agricultural zones (A) containing no housing were excluded.</a:t>
            </a:r>
            <a:endParaRPr dirty="0"/>
          </a:p>
          <a:p>
            <a:pPr>
              <a:defRPr/>
            </a:pPr>
            <a:r>
              <a:rPr lang="en-US" dirty="0">
                <a:latin typeface="Arial"/>
                <a:cs typeface="Arial"/>
              </a:rPr>
              <a:t>Two indicators were constructed by for each kind of data (occurrences and legal tools): ‘indicator of local concern’’ and ‘Bylaws Profiles’</a:t>
            </a:r>
            <a:r>
              <a:rPr dirty="0"/>
              <a:t>.</a:t>
            </a:r>
          </a:p>
          <a:p>
            <a:pPr>
              <a:defRPr/>
            </a:pPr>
            <a:endParaRPr dirty="0"/>
          </a:p>
          <a:p>
            <a:pPr>
              <a:defRPr/>
            </a:pPr>
            <a:r>
              <a:rPr dirty="0"/>
              <a:t>Heterogeneity of </a:t>
            </a:r>
            <a:r>
              <a:rPr dirty="0" err="1"/>
              <a:t>rules’name</a:t>
            </a:r>
            <a:r>
              <a:rPr dirty="0"/>
              <a:t> and features made the quantitative analysis less easier. </a:t>
            </a:r>
            <a:r>
              <a:rPr lang="en-US" dirty="0">
                <a:latin typeface="Arial"/>
                <a:cs typeface="Arial"/>
              </a:rPr>
              <a:t>When data were difficult to compare, we simply created </a:t>
            </a:r>
            <a:r>
              <a:rPr lang="en-US" dirty="0" err="1">
                <a:latin typeface="Arial"/>
                <a:cs typeface="Arial"/>
              </a:rPr>
              <a:t>boolean</a:t>
            </a:r>
            <a:r>
              <a:rPr lang="en-US" dirty="0">
                <a:latin typeface="Arial"/>
                <a:cs typeface="Arial"/>
              </a:rPr>
              <a:t> variables to at least be able to compare presence/absence of a given rule. </a:t>
            </a:r>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sz="1200" b="0" i="0" u="none" strike="noStrike" cap="none" spc="14" dirty="0">
                <a:solidFill>
                  <a:schemeClr val="tx1"/>
                </a:solidFill>
                <a:latin typeface="Arial Narrow"/>
                <a:ea typeface="Arial Narrow"/>
                <a:cs typeface="Arial Narrow"/>
              </a:rPr>
              <a:t>First question to </a:t>
            </a:r>
            <a:r>
              <a:rPr lang="fr-FR" sz="1200" b="0" i="0" u="none" strike="noStrike" cap="none" spc="14" dirty="0" err="1">
                <a:solidFill>
                  <a:schemeClr val="tx1"/>
                </a:solidFill>
                <a:latin typeface="Arial Narrow"/>
                <a:ea typeface="Arial Narrow"/>
                <a:cs typeface="Arial Narrow"/>
              </a:rPr>
              <a:t>answer</a:t>
            </a:r>
            <a:r>
              <a:rPr lang="fr-FR" sz="1200" b="0" i="0" u="none" strike="noStrike" cap="none" spc="14" dirty="0">
                <a:solidFill>
                  <a:schemeClr val="tx1"/>
                </a:solidFill>
                <a:latin typeface="Arial Narrow"/>
                <a:ea typeface="Arial Narrow"/>
                <a:cs typeface="Arial Narrow"/>
              </a:rPr>
              <a:t> </a:t>
            </a:r>
            <a:r>
              <a:rPr lang="fr-FR" sz="1200" b="0" i="0" u="none" strike="noStrike" cap="none" spc="14" dirty="0" err="1">
                <a:solidFill>
                  <a:schemeClr val="tx1"/>
                </a:solidFill>
                <a:latin typeface="Arial Narrow"/>
                <a:ea typeface="Arial Narrow"/>
                <a:cs typeface="Arial Narrow"/>
              </a:rPr>
              <a:t>is</a:t>
            </a:r>
            <a:r>
              <a:rPr lang="fr-FR" sz="1200" b="0" i="0" u="none" strike="noStrike" cap="none" spc="14" dirty="0">
                <a:solidFill>
                  <a:schemeClr val="tx1"/>
                </a:solidFill>
                <a:latin typeface="Arial Narrow"/>
                <a:ea typeface="Arial Narrow"/>
                <a:cs typeface="Arial Narrow"/>
              </a:rPr>
              <a:t> </a:t>
            </a:r>
            <a:r>
              <a:rPr lang="fr-FR" sz="1200" b="0" i="0" u="none" strike="noStrike" cap="none" spc="14" dirty="0" err="1">
                <a:solidFill>
                  <a:schemeClr val="tx1"/>
                </a:solidFill>
                <a:latin typeface="Arial Narrow"/>
                <a:ea typeface="Arial Narrow"/>
                <a:cs typeface="Arial Narrow"/>
              </a:rPr>
              <a:t>Which</a:t>
            </a:r>
            <a:r>
              <a:rPr lang="fr-FR" sz="1200" b="0" i="0" u="none" strike="noStrike" cap="none" spc="54" dirty="0">
                <a:solidFill>
                  <a:schemeClr val="tx1"/>
                </a:solidFill>
                <a:latin typeface="Arial Narrow"/>
                <a:ea typeface="Arial Narrow"/>
                <a:cs typeface="Arial Narrow"/>
              </a:rPr>
              <a:t> </a:t>
            </a:r>
            <a:r>
              <a:rPr lang="fr-FR" sz="1200" b="0" i="0" u="none" strike="noStrike" cap="none" spc="19" dirty="0" err="1">
                <a:solidFill>
                  <a:schemeClr val="tx1"/>
                </a:solidFill>
                <a:latin typeface="Arial Narrow"/>
                <a:ea typeface="Arial Narrow"/>
                <a:cs typeface="Arial Narrow"/>
              </a:rPr>
              <a:t>domestic</a:t>
            </a:r>
            <a:r>
              <a:rPr lang="fr-FR" sz="1200" b="0" i="0" u="none" strike="noStrike" cap="none" spc="59" dirty="0">
                <a:solidFill>
                  <a:schemeClr val="tx1"/>
                </a:solidFill>
                <a:latin typeface="Arial Narrow"/>
                <a:ea typeface="Arial Narrow"/>
                <a:cs typeface="Arial Narrow"/>
              </a:rPr>
              <a:t> </a:t>
            </a:r>
            <a:r>
              <a:rPr lang="fr-FR" sz="1200" b="0" i="0" u="none" strike="noStrike" cap="none" spc="19" dirty="0" err="1">
                <a:solidFill>
                  <a:schemeClr val="tx1"/>
                </a:solidFill>
                <a:latin typeface="Arial Narrow"/>
                <a:ea typeface="Arial Narrow"/>
                <a:cs typeface="Arial Narrow"/>
              </a:rPr>
              <a:t>garden’s</a:t>
            </a:r>
            <a:r>
              <a:rPr lang="fr-FR" sz="1200" b="0" i="0" u="none" strike="noStrike" cap="none" spc="59" dirty="0">
                <a:solidFill>
                  <a:schemeClr val="tx1"/>
                </a:solidFill>
                <a:latin typeface="Arial Narrow"/>
                <a:ea typeface="Arial Narrow"/>
                <a:cs typeface="Arial Narrow"/>
              </a:rPr>
              <a:t> </a:t>
            </a:r>
            <a:r>
              <a:rPr lang="fr-FR" sz="1200" b="0" i="0" u="none" strike="noStrike" cap="none" spc="19" dirty="0">
                <a:solidFill>
                  <a:schemeClr val="tx1"/>
                </a:solidFill>
                <a:latin typeface="Arial Narrow"/>
                <a:ea typeface="Arial Narrow"/>
                <a:cs typeface="Arial Narrow"/>
              </a:rPr>
              <a:t>challenges</a:t>
            </a:r>
            <a:r>
              <a:rPr lang="fr-FR" sz="1200" b="0" i="0" u="none" strike="noStrike" cap="none" spc="54" dirty="0">
                <a:solidFill>
                  <a:schemeClr val="tx1"/>
                </a:solidFill>
                <a:latin typeface="Arial Narrow"/>
                <a:ea typeface="Arial Narrow"/>
                <a:cs typeface="Arial Narrow"/>
              </a:rPr>
              <a:t> </a:t>
            </a:r>
            <a:r>
              <a:rPr lang="fr-FR" sz="1200" b="0" i="0" u="none" strike="noStrike" cap="none" spc="14" dirty="0">
                <a:solidFill>
                  <a:schemeClr val="tx1"/>
                </a:solidFill>
                <a:latin typeface="Arial Narrow"/>
                <a:ea typeface="Arial Narrow"/>
                <a:cs typeface="Arial Narrow"/>
              </a:rPr>
              <a:t>are</a:t>
            </a:r>
            <a:r>
              <a:rPr lang="fr-FR" sz="1200" b="0" i="0" u="none" strike="noStrike" cap="none" spc="59" dirty="0">
                <a:solidFill>
                  <a:schemeClr val="tx1"/>
                </a:solidFill>
                <a:latin typeface="Arial Narrow"/>
                <a:ea typeface="Arial Narrow"/>
                <a:cs typeface="Arial Narrow"/>
              </a:rPr>
              <a:t> </a:t>
            </a:r>
            <a:r>
              <a:rPr lang="fr-FR" sz="1200" b="0" i="0" u="none" strike="noStrike" cap="none" spc="19" dirty="0" err="1">
                <a:solidFill>
                  <a:schemeClr val="tx1"/>
                </a:solidFill>
                <a:latin typeface="Arial Narrow"/>
                <a:ea typeface="Arial Narrow"/>
                <a:cs typeface="Arial Narrow"/>
              </a:rPr>
              <a:t>identified</a:t>
            </a:r>
            <a:r>
              <a:rPr lang="fr-FR" sz="1200" b="0" i="0" u="none" strike="noStrike" cap="none" spc="59" dirty="0">
                <a:solidFill>
                  <a:schemeClr val="tx1"/>
                </a:solidFill>
                <a:latin typeface="Arial Narrow"/>
                <a:ea typeface="Arial Narrow"/>
                <a:cs typeface="Arial Narrow"/>
              </a:rPr>
              <a:t> </a:t>
            </a:r>
            <a:r>
              <a:rPr lang="fr-FR" sz="1200" b="0" i="0" u="none" strike="noStrike" cap="none" spc="9" dirty="0">
                <a:solidFill>
                  <a:schemeClr val="tx1"/>
                </a:solidFill>
                <a:latin typeface="Arial Narrow"/>
                <a:ea typeface="Arial Narrow"/>
                <a:cs typeface="Arial Narrow"/>
              </a:rPr>
              <a:t>in </a:t>
            </a:r>
            <a:r>
              <a:rPr lang="fr-FR" sz="1200" b="0" i="0" u="none" strike="noStrike" cap="none" spc="9" dirty="0" err="1">
                <a:solidFill>
                  <a:schemeClr val="tx1"/>
                </a:solidFill>
                <a:latin typeface="Arial Narrow"/>
                <a:ea typeface="Arial Narrow"/>
                <a:cs typeface="Arial Narrow"/>
              </a:rPr>
              <a:t>textual</a:t>
            </a:r>
            <a:r>
              <a:rPr lang="fr-FR" sz="1200" b="0" i="0" u="none" strike="noStrike" cap="none" spc="9" dirty="0">
                <a:solidFill>
                  <a:schemeClr val="tx1"/>
                </a:solidFill>
                <a:latin typeface="Arial Narrow"/>
                <a:ea typeface="Arial Narrow"/>
                <a:cs typeface="Arial Narrow"/>
              </a:rPr>
              <a:t> parts of</a:t>
            </a:r>
            <a:r>
              <a:rPr lang="fr-FR" sz="1200" b="0" i="0" u="none" strike="noStrike" cap="none" spc="54" dirty="0">
                <a:solidFill>
                  <a:schemeClr val="tx1"/>
                </a:solidFill>
                <a:latin typeface="Arial Narrow"/>
                <a:ea typeface="Arial Narrow"/>
                <a:cs typeface="Arial Narrow"/>
              </a:rPr>
              <a:t> </a:t>
            </a:r>
            <a:r>
              <a:rPr lang="fr-FR" sz="1200" b="0" i="0" u="none" strike="noStrike" cap="none" spc="14" dirty="0">
                <a:solidFill>
                  <a:schemeClr val="tx1"/>
                </a:solidFill>
                <a:latin typeface="Arial Narrow"/>
                <a:ea typeface="Arial Narrow"/>
                <a:cs typeface="Arial Narrow"/>
              </a:rPr>
              <a:t>local </a:t>
            </a:r>
            <a:r>
              <a:rPr lang="fr-FR" sz="1200" b="0" i="0" u="none" strike="noStrike" cap="none" spc="-814" dirty="0">
                <a:solidFill>
                  <a:schemeClr val="tx1"/>
                </a:solidFill>
                <a:latin typeface="Arial Narrow"/>
                <a:ea typeface="Arial Narrow"/>
                <a:cs typeface="Arial Narrow"/>
              </a:rPr>
              <a:t> </a:t>
            </a:r>
            <a:r>
              <a:rPr lang="fr-FR" sz="1200" b="0" i="0" u="none" strike="noStrike" cap="none" spc="14" dirty="0">
                <a:solidFill>
                  <a:schemeClr val="tx1"/>
                </a:solidFill>
                <a:latin typeface="Arial Narrow"/>
                <a:ea typeface="Arial Narrow"/>
                <a:cs typeface="Arial Narrow"/>
              </a:rPr>
              <a:t>land</a:t>
            </a:r>
            <a:r>
              <a:rPr lang="fr-FR" sz="1200" b="0" i="0" u="none" strike="noStrike" cap="none" spc="49" dirty="0">
                <a:solidFill>
                  <a:schemeClr val="tx1"/>
                </a:solidFill>
                <a:latin typeface="Arial Narrow"/>
                <a:ea typeface="Arial Narrow"/>
                <a:cs typeface="Arial Narrow"/>
              </a:rPr>
              <a:t> </a:t>
            </a:r>
            <a:r>
              <a:rPr lang="fr-FR" sz="1200" b="0" i="0" u="none" strike="noStrike" cap="none" spc="14" dirty="0">
                <a:solidFill>
                  <a:schemeClr val="tx1"/>
                </a:solidFill>
                <a:latin typeface="Arial Narrow"/>
                <a:ea typeface="Arial Narrow"/>
                <a:cs typeface="Arial Narrow"/>
              </a:rPr>
              <a:t>use</a:t>
            </a:r>
            <a:r>
              <a:rPr lang="fr-FR" sz="1200" b="0" i="0" u="none" strike="noStrike" cap="none" spc="54" dirty="0">
                <a:solidFill>
                  <a:schemeClr val="tx1"/>
                </a:solidFill>
                <a:latin typeface="Arial Narrow"/>
                <a:ea typeface="Arial Narrow"/>
                <a:cs typeface="Arial Narrow"/>
              </a:rPr>
              <a:t> </a:t>
            </a:r>
            <a:r>
              <a:rPr lang="fr-FR" sz="1200" b="0" i="0" u="none" strike="noStrike" cap="none" spc="14" dirty="0">
                <a:solidFill>
                  <a:schemeClr val="tx1"/>
                </a:solidFill>
                <a:latin typeface="Arial Narrow"/>
                <a:ea typeface="Arial Narrow"/>
                <a:cs typeface="Arial Narrow"/>
              </a:rPr>
              <a:t>plans</a:t>
            </a:r>
            <a:r>
              <a:rPr lang="fr-FR" sz="1200" b="0" i="0" u="none" strike="noStrike" cap="none" spc="54" dirty="0">
                <a:solidFill>
                  <a:schemeClr val="tx1"/>
                </a:solidFill>
                <a:latin typeface="Arial Narrow"/>
                <a:ea typeface="Arial Narrow"/>
                <a:cs typeface="Arial Narrow"/>
              </a:rPr>
              <a:t> </a:t>
            </a:r>
            <a:r>
              <a:rPr lang="fr-FR" sz="1200" b="0" i="0" u="none" strike="noStrike" cap="none" spc="-4" dirty="0">
                <a:solidFill>
                  <a:schemeClr val="tx1"/>
                </a:solidFill>
                <a:latin typeface="Arial Narrow"/>
                <a:ea typeface="Arial Narrow"/>
                <a:cs typeface="Arial Narrow"/>
              </a:rPr>
              <a:t>?</a:t>
            </a:r>
          </a:p>
          <a:p>
            <a:pPr>
              <a:defRPr/>
            </a:pPr>
            <a:r>
              <a:rPr lang="fr-FR" dirty="0" err="1"/>
              <a:t>We</a:t>
            </a:r>
            <a:r>
              <a:rPr lang="fr-FR" dirty="0"/>
              <a:t> </a:t>
            </a:r>
            <a:r>
              <a:rPr lang="fr-FR" dirty="0" err="1"/>
              <a:t>observed</a:t>
            </a:r>
            <a:r>
              <a:rPr lang="fr-FR" dirty="0"/>
              <a:t> a lot more occurrences for « </a:t>
            </a:r>
            <a:r>
              <a:rPr lang="fr-FR" dirty="0" err="1"/>
              <a:t>private</a:t>
            </a:r>
            <a:r>
              <a:rPr lang="fr-FR" dirty="0"/>
              <a:t> </a:t>
            </a:r>
            <a:r>
              <a:rPr lang="fr-FR" dirty="0" err="1"/>
              <a:t>gardens</a:t>
            </a:r>
            <a:r>
              <a:rPr lang="fr-FR" dirty="0"/>
              <a:t> » </a:t>
            </a:r>
            <a:r>
              <a:rPr lang="fr-FR" dirty="0" err="1"/>
              <a:t>than</a:t>
            </a:r>
            <a:r>
              <a:rPr lang="fr-FR" dirty="0"/>
              <a:t> for </a:t>
            </a:r>
            <a:r>
              <a:rPr lang="fr-FR" dirty="0" err="1"/>
              <a:t>others</a:t>
            </a:r>
            <a:r>
              <a:rPr lang="fr-FR" dirty="0"/>
              <a:t> </a:t>
            </a:r>
            <a:r>
              <a:rPr lang="fr-FR" dirty="0" err="1"/>
              <a:t>kind</a:t>
            </a:r>
            <a:r>
              <a:rPr lang="fr-FR" dirty="0"/>
              <a:t> of </a:t>
            </a:r>
            <a:r>
              <a:rPr lang="fr-FR" dirty="0" err="1"/>
              <a:t>gardens</a:t>
            </a:r>
            <a:r>
              <a:rPr lang="fr-FR" dirty="0"/>
              <a:t> (public </a:t>
            </a:r>
            <a:r>
              <a:rPr lang="fr-FR" dirty="0" err="1"/>
              <a:t>gardens</a:t>
            </a:r>
            <a:r>
              <a:rPr lang="fr-FR" dirty="0"/>
              <a:t>, </a:t>
            </a:r>
            <a:r>
              <a:rPr lang="fr-FR" dirty="0" err="1"/>
              <a:t>community</a:t>
            </a:r>
            <a:r>
              <a:rPr lang="fr-FR" dirty="0"/>
              <a:t> </a:t>
            </a:r>
            <a:r>
              <a:rPr lang="fr-FR" dirty="0" err="1"/>
              <a:t>gardens</a:t>
            </a:r>
            <a:r>
              <a:rPr lang="fr-FR" dirty="0"/>
              <a:t> » but </a:t>
            </a:r>
            <a:r>
              <a:rPr lang="fr-FR" dirty="0" err="1"/>
              <a:t>majority</a:t>
            </a:r>
            <a:r>
              <a:rPr lang="fr-FR" dirty="0"/>
              <a:t> of </a:t>
            </a:r>
            <a:r>
              <a:rPr lang="fr-FR" dirty="0" err="1"/>
              <a:t>those</a:t>
            </a:r>
            <a:r>
              <a:rPr lang="fr-FR" dirty="0"/>
              <a:t> occurrences are passive, </a:t>
            </a:r>
            <a:r>
              <a:rPr lang="fr-FR" dirty="0" err="1"/>
              <a:t>it’s</a:t>
            </a:r>
            <a:r>
              <a:rPr lang="fr-FR" dirty="0"/>
              <a:t> </a:t>
            </a:r>
            <a:r>
              <a:rPr lang="fr-FR" dirty="0" err="1"/>
              <a:t>only</a:t>
            </a:r>
            <a:r>
              <a:rPr lang="fr-FR" dirty="0"/>
              <a:t> a description </a:t>
            </a:r>
            <a:r>
              <a:rPr lang="fr-FR" dirty="0" err="1"/>
              <a:t>such</a:t>
            </a:r>
            <a:r>
              <a:rPr lang="fr-FR" dirty="0"/>
              <a:t> as « </a:t>
            </a:r>
            <a:r>
              <a:rPr lang="fr-FR" dirty="0" err="1"/>
              <a:t>there</a:t>
            </a:r>
            <a:r>
              <a:rPr lang="fr-FR" dirty="0"/>
              <a:t> are </a:t>
            </a:r>
            <a:r>
              <a:rPr lang="fr-FR" dirty="0" err="1"/>
              <a:t>gardens</a:t>
            </a:r>
            <a:r>
              <a:rPr lang="fr-FR" dirty="0"/>
              <a:t> in </a:t>
            </a:r>
            <a:r>
              <a:rPr lang="fr-FR" dirty="0" err="1"/>
              <a:t>this</a:t>
            </a:r>
            <a:r>
              <a:rPr lang="fr-FR" dirty="0"/>
              <a:t> district.</a:t>
            </a:r>
          </a:p>
          <a:p>
            <a:pPr>
              <a:defRPr/>
            </a:pPr>
            <a:r>
              <a:rPr lang="fr-FR" dirty="0"/>
              <a:t>For the </a:t>
            </a:r>
            <a:r>
              <a:rPr lang="fr-FR" dirty="0" err="1"/>
              <a:t>remaining</a:t>
            </a:r>
            <a:r>
              <a:rPr lang="fr-FR" dirty="0"/>
              <a:t> occurrences </a:t>
            </a:r>
            <a:r>
              <a:rPr lang="fr-FR" dirty="0" err="1"/>
              <a:t>that</a:t>
            </a:r>
            <a:r>
              <a:rPr lang="fr-FR" dirty="0"/>
              <a:t> </a:t>
            </a:r>
            <a:r>
              <a:rPr lang="fr-FR" dirty="0" err="1"/>
              <a:t>pointed</a:t>
            </a:r>
            <a:r>
              <a:rPr lang="fr-FR" dirty="0"/>
              <a:t> a </a:t>
            </a:r>
            <a:r>
              <a:rPr lang="fr-FR" dirty="0" err="1"/>
              <a:t>benefits</a:t>
            </a:r>
            <a:r>
              <a:rPr lang="fr-FR" dirty="0"/>
              <a:t> or challenge about </a:t>
            </a:r>
            <a:r>
              <a:rPr lang="fr-FR" dirty="0" err="1"/>
              <a:t>domestic</a:t>
            </a:r>
            <a:r>
              <a:rPr lang="fr-FR" dirty="0"/>
              <a:t> </a:t>
            </a:r>
            <a:r>
              <a:rPr lang="fr-FR" dirty="0" err="1"/>
              <a:t>gardens</a:t>
            </a:r>
            <a:r>
              <a:rPr lang="fr-FR" dirty="0"/>
              <a:t>, not all </a:t>
            </a:r>
            <a:r>
              <a:rPr lang="fr-FR" dirty="0" err="1"/>
              <a:t>those</a:t>
            </a:r>
            <a:r>
              <a:rPr lang="fr-FR" dirty="0"/>
              <a:t> </a:t>
            </a:r>
            <a:r>
              <a:rPr lang="fr-FR" dirty="0" err="1"/>
              <a:t>benefits</a:t>
            </a:r>
            <a:r>
              <a:rPr lang="fr-FR" dirty="0"/>
              <a:t> are </a:t>
            </a:r>
            <a:r>
              <a:rPr lang="fr-FR" dirty="0" err="1"/>
              <a:t>fully</a:t>
            </a:r>
            <a:r>
              <a:rPr lang="fr-FR" dirty="0"/>
              <a:t> </a:t>
            </a:r>
            <a:r>
              <a:rPr lang="fr-FR" dirty="0" err="1"/>
              <a:t>recognised</a:t>
            </a:r>
            <a:r>
              <a:rPr lang="fr-FR" dirty="0"/>
              <a:t>. Indeed, There </a:t>
            </a:r>
            <a:r>
              <a:rPr lang="fr-FR" dirty="0" err="1"/>
              <a:t>seem</a:t>
            </a:r>
            <a:r>
              <a:rPr lang="fr-FR" dirty="0"/>
              <a:t> to </a:t>
            </a:r>
            <a:r>
              <a:rPr lang="fr-FR" dirty="0" err="1"/>
              <a:t>be</a:t>
            </a:r>
            <a:r>
              <a:rPr lang="fr-FR" dirty="0"/>
              <a:t> a </a:t>
            </a:r>
            <a:r>
              <a:rPr lang="fr-FR" dirty="0" err="1"/>
              <a:t>widespread</a:t>
            </a:r>
            <a:r>
              <a:rPr lang="fr-FR" dirty="0"/>
              <a:t> </a:t>
            </a:r>
            <a:r>
              <a:rPr lang="fr-FR" dirty="0" err="1"/>
              <a:t>idea</a:t>
            </a:r>
            <a:r>
              <a:rPr lang="fr-FR" dirty="0"/>
              <a:t> </a:t>
            </a:r>
            <a:r>
              <a:rPr lang="fr-FR" dirty="0" err="1"/>
              <a:t>that</a:t>
            </a:r>
            <a:r>
              <a:rPr lang="fr-FR" dirty="0"/>
              <a:t> </a:t>
            </a:r>
            <a:r>
              <a:rPr lang="fr-FR" dirty="0" err="1"/>
              <a:t>domestic</a:t>
            </a:r>
            <a:r>
              <a:rPr lang="fr-FR" dirty="0"/>
              <a:t> </a:t>
            </a:r>
            <a:r>
              <a:rPr lang="fr-FR" dirty="0" err="1"/>
              <a:t>gardens</a:t>
            </a:r>
            <a:r>
              <a:rPr lang="fr-FR" dirty="0"/>
              <a:t> </a:t>
            </a:r>
            <a:r>
              <a:rPr lang="fr-FR" dirty="0" err="1"/>
              <a:t>enhance</a:t>
            </a:r>
            <a:r>
              <a:rPr lang="fr-FR" dirty="0"/>
              <a:t> </a:t>
            </a:r>
            <a:r>
              <a:rPr lang="fr-FR" dirty="0" err="1"/>
              <a:t>urban</a:t>
            </a:r>
            <a:r>
              <a:rPr lang="fr-FR" dirty="0"/>
              <a:t> </a:t>
            </a:r>
            <a:r>
              <a:rPr lang="fr-FR" dirty="0" err="1"/>
              <a:t>landscape</a:t>
            </a:r>
            <a:r>
              <a:rPr lang="fr-FR" dirty="0"/>
              <a:t> </a:t>
            </a:r>
            <a:r>
              <a:rPr lang="fr-FR" dirty="0" err="1"/>
              <a:t>heritage</a:t>
            </a:r>
            <a:r>
              <a:rPr lang="fr-FR" dirty="0"/>
              <a:t> and </a:t>
            </a:r>
            <a:r>
              <a:rPr lang="fr-FR" dirty="0" err="1"/>
              <a:t>also</a:t>
            </a:r>
            <a:r>
              <a:rPr lang="fr-FR" dirty="0"/>
              <a:t> </a:t>
            </a:r>
            <a:r>
              <a:rPr lang="fr-FR" dirty="0" err="1"/>
              <a:t>that</a:t>
            </a:r>
            <a:r>
              <a:rPr lang="fr-FR" dirty="0"/>
              <a:t> </a:t>
            </a:r>
            <a:r>
              <a:rPr lang="fr-FR" dirty="0" err="1"/>
              <a:t>they</a:t>
            </a:r>
            <a:r>
              <a:rPr lang="fr-FR" dirty="0"/>
              <a:t> are </a:t>
            </a:r>
            <a:r>
              <a:rPr lang="fr-FR" dirty="0" err="1"/>
              <a:t>beneficial</a:t>
            </a:r>
            <a:r>
              <a:rPr lang="fr-FR" dirty="0"/>
              <a:t> for </a:t>
            </a:r>
            <a:r>
              <a:rPr lang="fr-FR" dirty="0" err="1"/>
              <a:t>biodiversity</a:t>
            </a:r>
            <a:r>
              <a:rPr lang="fr-FR" dirty="0"/>
              <a:t> – </a:t>
            </a:r>
            <a:r>
              <a:rPr lang="fr-FR" dirty="0" err="1"/>
              <a:t>that</a:t>
            </a:r>
            <a:r>
              <a:rPr lang="fr-FR" dirty="0"/>
              <a:t> </a:t>
            </a:r>
            <a:r>
              <a:rPr lang="fr-FR" dirty="0" err="1"/>
              <a:t>doesn’t</a:t>
            </a:r>
            <a:r>
              <a:rPr lang="fr-FR" dirty="0"/>
              <a:t> lead to </a:t>
            </a:r>
            <a:r>
              <a:rPr lang="fr-FR" dirty="0" err="1"/>
              <a:t>target</a:t>
            </a:r>
            <a:r>
              <a:rPr lang="fr-FR" dirty="0"/>
              <a:t> </a:t>
            </a:r>
            <a:r>
              <a:rPr lang="fr-FR" dirty="0" err="1"/>
              <a:t>them</a:t>
            </a:r>
            <a:r>
              <a:rPr lang="fr-FR" dirty="0"/>
              <a:t> as green infrastructure parts. On the </a:t>
            </a:r>
            <a:r>
              <a:rPr lang="fr-FR" dirty="0" err="1"/>
              <a:t>contrary</a:t>
            </a:r>
            <a:r>
              <a:rPr lang="fr-FR" dirty="0"/>
              <a:t>, </a:t>
            </a:r>
            <a:r>
              <a:rPr lang="fr-FR" dirty="0" err="1"/>
              <a:t>they</a:t>
            </a:r>
            <a:r>
              <a:rPr lang="fr-FR" dirty="0"/>
              <a:t> are </a:t>
            </a:r>
            <a:r>
              <a:rPr lang="fr-FR" dirty="0" err="1"/>
              <a:t>much</a:t>
            </a:r>
            <a:r>
              <a:rPr lang="fr-FR" dirty="0"/>
              <a:t> </a:t>
            </a:r>
            <a:r>
              <a:rPr lang="fr-FR" dirty="0" err="1"/>
              <a:t>less</a:t>
            </a:r>
            <a:r>
              <a:rPr lang="fr-FR" dirty="0"/>
              <a:t> </a:t>
            </a:r>
            <a:r>
              <a:rPr lang="fr-FR" dirty="0" err="1"/>
              <a:t>identified</a:t>
            </a:r>
            <a:r>
              <a:rPr lang="fr-FR" dirty="0"/>
              <a:t> for </a:t>
            </a:r>
            <a:r>
              <a:rPr lang="fr-FR" dirty="0" err="1"/>
              <a:t>their</a:t>
            </a:r>
            <a:r>
              <a:rPr lang="fr-FR" dirty="0"/>
              <a:t> self-production services or pollution and </a:t>
            </a:r>
            <a:r>
              <a:rPr lang="fr-FR" dirty="0" err="1"/>
              <a:t>wasted</a:t>
            </a:r>
            <a:r>
              <a:rPr lang="fr-FR" dirty="0"/>
              <a:t> </a:t>
            </a:r>
            <a:r>
              <a:rPr lang="fr-FR" dirty="0" err="1"/>
              <a:t>reduction</a:t>
            </a:r>
            <a:r>
              <a:rPr lang="fr-FR" dirty="0"/>
              <a:t> </a:t>
            </a:r>
            <a:r>
              <a:rPr lang="fr-FR" dirty="0" err="1"/>
              <a:t>benefits</a:t>
            </a:r>
            <a:r>
              <a:rPr lang="fr-FR" dirty="0"/>
              <a:t>.</a:t>
            </a:r>
            <a:endParaRPr dirty="0"/>
          </a:p>
          <a:p>
            <a:pPr>
              <a:defRPr/>
            </a:pPr>
            <a:endParaRPr lang="fr-FR" sz="1200" b="0" i="0" u="none" strike="noStrike" cap="none" spc="14" dirty="0">
              <a:solidFill>
                <a:schemeClr val="tx1"/>
              </a:solidFill>
              <a:latin typeface="Arial Narrow"/>
              <a:ea typeface="Arial Narrow"/>
              <a:cs typeface="Arial MT"/>
            </a:endParaRPr>
          </a:p>
          <a:p>
            <a:pPr>
              <a:defRPr/>
            </a:pPr>
            <a:r>
              <a:rPr lang="fr-FR" sz="1200" b="0" i="0" u="none" strike="noStrike" cap="none" spc="14" dirty="0">
                <a:solidFill>
                  <a:schemeClr val="tx1"/>
                </a:solidFill>
                <a:latin typeface="Arial Narrow"/>
                <a:ea typeface="Arial Narrow"/>
                <a:cs typeface="Arial MT"/>
              </a:rPr>
              <a:t>To </a:t>
            </a:r>
            <a:r>
              <a:rPr lang="fr-FR" sz="1200" b="0" i="0" u="none" strike="noStrike" cap="none" spc="14" dirty="0" err="1">
                <a:solidFill>
                  <a:schemeClr val="tx1"/>
                </a:solidFill>
                <a:latin typeface="Arial Narrow"/>
                <a:ea typeface="Arial Narrow"/>
                <a:cs typeface="Arial MT"/>
              </a:rPr>
              <a:t>sum</a:t>
            </a:r>
            <a:r>
              <a:rPr lang="fr-FR" sz="1200" b="0" i="0" u="none" strike="noStrike" cap="none" spc="14" dirty="0">
                <a:solidFill>
                  <a:schemeClr val="tx1"/>
                </a:solidFill>
                <a:latin typeface="Arial Narrow"/>
                <a:ea typeface="Arial Narrow"/>
                <a:cs typeface="Arial MT"/>
              </a:rPr>
              <a:t> up </a:t>
            </a:r>
            <a:r>
              <a:rPr lang="fr-FR" sz="1200" b="0" i="0" u="none" strike="noStrike" cap="none" spc="14" dirty="0" err="1">
                <a:solidFill>
                  <a:schemeClr val="tx1"/>
                </a:solidFill>
                <a:latin typeface="Arial Narrow"/>
                <a:ea typeface="Arial Narrow"/>
                <a:cs typeface="Arial MT"/>
              </a:rPr>
              <a:t>this</a:t>
            </a:r>
            <a:r>
              <a:rPr lang="fr-FR" sz="1200" b="0" i="0" u="none" strike="noStrike" cap="none" spc="14" dirty="0">
                <a:solidFill>
                  <a:schemeClr val="tx1"/>
                </a:solidFill>
                <a:latin typeface="Arial Narrow"/>
                <a:ea typeface="Arial Narrow"/>
                <a:cs typeface="Arial MT"/>
              </a:rPr>
              <a:t> </a:t>
            </a:r>
            <a:r>
              <a:rPr lang="fr-FR" sz="1200" b="0" i="0" u="none" strike="noStrike" cap="none" spc="14" dirty="0" err="1">
                <a:solidFill>
                  <a:schemeClr val="tx1"/>
                </a:solidFill>
                <a:latin typeface="Arial Narrow"/>
                <a:ea typeface="Arial Narrow"/>
                <a:cs typeface="Arial MT"/>
              </a:rPr>
              <a:t>concern</a:t>
            </a:r>
            <a:r>
              <a:rPr lang="fr-FR" sz="1200" b="0" i="0" u="none" strike="noStrike" cap="none" spc="14" dirty="0">
                <a:solidFill>
                  <a:schemeClr val="tx1"/>
                </a:solidFill>
                <a:latin typeface="Arial Narrow"/>
                <a:ea typeface="Arial Narrow"/>
                <a:cs typeface="Arial MT"/>
              </a:rPr>
              <a:t> in </a:t>
            </a:r>
            <a:r>
              <a:rPr lang="fr-FR" sz="1200" b="0" i="0" u="none" strike="noStrike" cap="none" spc="14" dirty="0" err="1">
                <a:solidFill>
                  <a:schemeClr val="tx1"/>
                </a:solidFill>
                <a:latin typeface="Arial Narrow"/>
                <a:ea typeface="Arial Narrow"/>
                <a:cs typeface="Arial MT"/>
              </a:rPr>
              <a:t>textual</a:t>
            </a:r>
            <a:r>
              <a:rPr lang="fr-FR" sz="1200" b="0" i="0" u="none" strike="noStrike" cap="none" spc="14" dirty="0">
                <a:solidFill>
                  <a:schemeClr val="tx1"/>
                </a:solidFill>
                <a:latin typeface="Arial Narrow"/>
                <a:ea typeface="Arial Narrow"/>
                <a:cs typeface="Arial MT"/>
              </a:rPr>
              <a:t> parts, </a:t>
            </a:r>
            <a:r>
              <a:rPr lang="fr-FR" sz="1200" b="0" i="0" u="none" strike="noStrike" cap="none" spc="14" dirty="0" err="1">
                <a:solidFill>
                  <a:schemeClr val="tx1"/>
                </a:solidFill>
                <a:latin typeface="Arial Narrow"/>
                <a:ea typeface="Arial Narrow"/>
                <a:cs typeface="Arial MT"/>
              </a:rPr>
              <a:t>let’s</a:t>
            </a:r>
            <a:r>
              <a:rPr lang="fr-FR" sz="1200" b="0" i="0" u="none" strike="noStrike" cap="none" spc="14" dirty="0">
                <a:solidFill>
                  <a:schemeClr val="tx1"/>
                </a:solidFill>
                <a:latin typeface="Arial Narrow"/>
                <a:ea typeface="Arial Narrow"/>
                <a:cs typeface="Arial MT"/>
              </a:rPr>
              <a:t> </a:t>
            </a:r>
            <a:r>
              <a:rPr lang="fr-FR" sz="1200" b="0" i="0" u="none" strike="noStrike" cap="none" spc="14" dirty="0" err="1">
                <a:solidFill>
                  <a:schemeClr val="tx1"/>
                </a:solidFill>
                <a:latin typeface="Arial Narrow"/>
                <a:ea typeface="Arial Narrow"/>
                <a:cs typeface="Arial MT"/>
              </a:rPr>
              <a:t>see</a:t>
            </a:r>
            <a:r>
              <a:rPr lang="fr-FR" sz="1200" b="0" i="0" u="none" strike="noStrike" cap="none" spc="14" dirty="0">
                <a:solidFill>
                  <a:schemeClr val="tx1"/>
                </a:solidFill>
                <a:latin typeface="Arial Narrow"/>
                <a:ea typeface="Arial Narrow"/>
                <a:cs typeface="Arial MT"/>
              </a:rPr>
              <a:t> how</a:t>
            </a:r>
            <a:r>
              <a:rPr lang="fr-FR" sz="1200" b="0" i="0" u="none" strike="noStrike" cap="none" spc="45" dirty="0">
                <a:solidFill>
                  <a:schemeClr val="tx1"/>
                </a:solidFill>
                <a:latin typeface="Arial Narrow"/>
                <a:ea typeface="Arial Narrow"/>
                <a:cs typeface="Arial MT"/>
              </a:rPr>
              <a:t> </a:t>
            </a:r>
            <a:r>
              <a:rPr lang="fr-FR" sz="1200" b="0" i="0" u="none" strike="noStrike" cap="none" spc="23" dirty="0" err="1">
                <a:solidFill>
                  <a:schemeClr val="tx1"/>
                </a:solidFill>
                <a:latin typeface="Arial Narrow"/>
                <a:ea typeface="Arial Narrow"/>
                <a:cs typeface="Arial MT"/>
              </a:rPr>
              <a:t>litteral</a:t>
            </a:r>
            <a:r>
              <a:rPr lang="fr-FR" sz="1200" b="0" i="0" u="none" strike="noStrike" cap="none" spc="49" dirty="0">
                <a:solidFill>
                  <a:schemeClr val="tx1"/>
                </a:solidFill>
                <a:latin typeface="Arial Narrow"/>
                <a:ea typeface="Arial Narrow"/>
                <a:cs typeface="Arial MT"/>
              </a:rPr>
              <a:t> </a:t>
            </a:r>
            <a:r>
              <a:rPr lang="fr-FR" sz="1200" b="0" i="0" u="none" strike="noStrike" cap="none" spc="23" dirty="0" err="1">
                <a:solidFill>
                  <a:schemeClr val="tx1"/>
                </a:solidFill>
                <a:latin typeface="Arial Narrow"/>
                <a:ea typeface="Arial Narrow"/>
                <a:cs typeface="Arial MT"/>
              </a:rPr>
              <a:t>concern</a:t>
            </a:r>
            <a:r>
              <a:rPr lang="fr-FR" sz="1200" b="0" i="0" u="none" strike="noStrike" cap="none" spc="49" dirty="0">
                <a:solidFill>
                  <a:schemeClr val="tx1"/>
                </a:solidFill>
                <a:latin typeface="Arial Narrow"/>
                <a:ea typeface="Arial Narrow"/>
                <a:cs typeface="Arial MT"/>
              </a:rPr>
              <a:t> </a:t>
            </a:r>
            <a:r>
              <a:rPr lang="fr-FR" sz="1200" b="0" i="0" u="none" strike="noStrike" cap="none" spc="9" dirty="0" err="1">
                <a:solidFill>
                  <a:schemeClr val="tx1"/>
                </a:solidFill>
                <a:latin typeface="Arial Narrow"/>
                <a:ea typeface="Arial Narrow"/>
                <a:cs typeface="Arial MT"/>
              </a:rPr>
              <a:t>is</a:t>
            </a:r>
            <a:r>
              <a:rPr lang="fr-FR" sz="1200" b="0" i="0" u="none" strike="noStrike" cap="none" spc="9" dirty="0">
                <a:solidFill>
                  <a:schemeClr val="tx1"/>
                </a:solidFill>
                <a:latin typeface="Arial Narrow"/>
                <a:ea typeface="Arial Narrow"/>
                <a:cs typeface="Arial MT"/>
              </a:rPr>
              <a:t> </a:t>
            </a:r>
            <a:r>
              <a:rPr lang="fr-FR" sz="1200" b="0" i="0" u="none" strike="noStrike" cap="none" spc="14" dirty="0">
                <a:solidFill>
                  <a:schemeClr val="tx1"/>
                </a:solidFill>
                <a:latin typeface="Arial Narrow"/>
                <a:ea typeface="Arial Narrow"/>
                <a:cs typeface="Arial MT"/>
              </a:rPr>
              <a:t> </a:t>
            </a:r>
            <a:r>
              <a:rPr lang="fr-FR" sz="1200" b="0" i="0" u="none" strike="noStrike" cap="none" spc="23" dirty="0" err="1">
                <a:solidFill>
                  <a:schemeClr val="tx1"/>
                </a:solidFill>
                <a:latin typeface="Arial Narrow"/>
                <a:ea typeface="Arial Narrow"/>
                <a:cs typeface="Arial MT"/>
              </a:rPr>
              <a:t>distributed</a:t>
            </a:r>
            <a:r>
              <a:rPr lang="fr-FR" sz="1200" b="0" i="0" u="none" strike="noStrike" cap="none" spc="4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among</a:t>
            </a:r>
            <a:r>
              <a:rPr lang="fr-FR" sz="1200" b="0" i="0" u="none" strike="noStrike" cap="none" spc="4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cities</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we</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studied</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We</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classified</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cities</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from</a:t>
            </a:r>
            <a:r>
              <a:rPr lang="fr-FR" sz="1200" b="0" i="0" u="none" strike="noStrike" cap="none" spc="19" dirty="0">
                <a:solidFill>
                  <a:schemeClr val="tx1"/>
                </a:solidFill>
                <a:latin typeface="Arial Narrow"/>
                <a:ea typeface="Arial Narrow"/>
                <a:cs typeface="Arial MT"/>
              </a:rPr>
              <a:t> the </a:t>
            </a:r>
            <a:r>
              <a:rPr lang="fr-FR" sz="1200" b="0" i="0" u="none" strike="noStrike" cap="none" spc="19" dirty="0" err="1">
                <a:solidFill>
                  <a:schemeClr val="tx1"/>
                </a:solidFill>
                <a:latin typeface="Arial Narrow"/>
                <a:ea typeface="Arial Narrow"/>
                <a:cs typeface="Arial MT"/>
              </a:rPr>
              <a:t>number</a:t>
            </a:r>
            <a:r>
              <a:rPr lang="fr-FR" sz="1200" b="0" i="0" u="none" strike="noStrike" cap="none" spc="19" dirty="0">
                <a:solidFill>
                  <a:schemeClr val="tx1"/>
                </a:solidFill>
                <a:latin typeface="Arial Narrow"/>
                <a:ea typeface="Arial Narrow"/>
                <a:cs typeface="Arial MT"/>
              </a:rPr>
              <a:t> of occurrences and the </a:t>
            </a:r>
            <a:r>
              <a:rPr lang="fr-FR" sz="1200" b="0" i="0" u="none" strike="noStrike" cap="none" spc="19" dirty="0" err="1">
                <a:solidFill>
                  <a:schemeClr val="tx1"/>
                </a:solidFill>
                <a:latin typeface="Arial Narrow"/>
                <a:ea typeface="Arial Narrow"/>
                <a:cs typeface="Arial MT"/>
              </a:rPr>
              <a:t>number</a:t>
            </a:r>
            <a:r>
              <a:rPr lang="fr-FR" sz="1200" b="0" i="0" u="none" strike="noStrike" cap="none" spc="19" dirty="0">
                <a:solidFill>
                  <a:schemeClr val="tx1"/>
                </a:solidFill>
                <a:latin typeface="Arial Narrow"/>
                <a:ea typeface="Arial Narrow"/>
                <a:cs typeface="Arial MT"/>
              </a:rPr>
              <a:t> of </a:t>
            </a:r>
            <a:r>
              <a:rPr lang="fr-FR" sz="1200" b="0" i="0" u="none" strike="noStrike" cap="none" spc="19" dirty="0" err="1">
                <a:solidFill>
                  <a:schemeClr val="tx1"/>
                </a:solidFill>
                <a:latin typeface="Arial Narrow"/>
                <a:ea typeface="Arial Narrow"/>
                <a:cs typeface="Arial MT"/>
              </a:rPr>
              <a:t>benefits</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they</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mentioned</a:t>
            </a:r>
            <a:r>
              <a:rPr lang="fr-FR" sz="1200" b="0" i="0" u="none" strike="noStrike" cap="none" spc="19" dirty="0">
                <a:solidFill>
                  <a:schemeClr val="tx1"/>
                </a:solidFill>
                <a:latin typeface="Arial Narrow"/>
                <a:ea typeface="Arial Narrow"/>
                <a:cs typeface="Arial MT"/>
              </a:rPr>
              <a:t>. 54% (</a:t>
            </a:r>
            <a:r>
              <a:rPr lang="fr-FR" sz="1200" b="0" i="0" u="none" strike="noStrike" cap="none" spc="19" dirty="0" err="1">
                <a:solidFill>
                  <a:schemeClr val="tx1"/>
                </a:solidFill>
                <a:latin typeface="Arial Narrow"/>
                <a:ea typeface="Arial Narrow"/>
                <a:cs typeface="Arial MT"/>
              </a:rPr>
              <a:t>fifty</a:t>
            </a:r>
            <a:r>
              <a:rPr lang="fr-FR" sz="1200" b="0" i="0" u="none" strike="noStrike" cap="none" spc="19" dirty="0">
                <a:solidFill>
                  <a:schemeClr val="tx1"/>
                </a:solidFill>
                <a:latin typeface="Arial Narrow"/>
                <a:ea typeface="Arial Narrow"/>
                <a:cs typeface="Arial MT"/>
              </a:rPr>
              <a:t> four) </a:t>
            </a:r>
            <a:r>
              <a:rPr lang="fr-FR" sz="1200" b="0" i="0" u="none" strike="noStrike" cap="none" spc="19" dirty="0" err="1">
                <a:solidFill>
                  <a:schemeClr val="tx1"/>
                </a:solidFill>
                <a:latin typeface="Arial Narrow"/>
                <a:ea typeface="Arial Narrow"/>
                <a:cs typeface="Arial MT"/>
              </a:rPr>
              <a:t>cities</a:t>
            </a:r>
            <a:r>
              <a:rPr lang="fr-FR" sz="1200" b="0" i="0" u="none" strike="noStrike" cap="none" spc="19" dirty="0">
                <a:solidFill>
                  <a:schemeClr val="tx1"/>
                </a:solidFill>
                <a:latin typeface="Arial Narrow"/>
                <a:ea typeface="Arial Narrow"/>
                <a:cs typeface="Arial MT"/>
              </a:rPr>
              <a:t> has a « </a:t>
            </a:r>
            <a:r>
              <a:rPr lang="fr-FR" sz="1200" b="0" i="0" u="none" strike="noStrike" cap="none" spc="19" dirty="0" err="1">
                <a:solidFill>
                  <a:schemeClr val="tx1"/>
                </a:solidFill>
                <a:latin typeface="Arial Narrow"/>
                <a:ea typeface="Arial Narrow"/>
                <a:cs typeface="Arial MT"/>
              </a:rPr>
              <a:t>low</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textual</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concern</a:t>
            </a:r>
            <a:r>
              <a:rPr lang="fr-FR" sz="1200" b="0" i="0" u="none" strike="noStrike" cap="none" spc="19" dirty="0">
                <a:solidFill>
                  <a:schemeClr val="tx1"/>
                </a:solidFill>
                <a:latin typeface="Arial Narrow"/>
                <a:ea typeface="Arial Narrow"/>
                <a:cs typeface="Arial MT"/>
              </a:rPr>
              <a:t> » </a:t>
            </a:r>
            <a:r>
              <a:rPr lang="fr-FR" sz="1200" b="0" i="0" u="none" strike="noStrike" cap="none" spc="19" dirty="0" err="1">
                <a:solidFill>
                  <a:schemeClr val="tx1"/>
                </a:solidFill>
                <a:latin typeface="Arial Narrow"/>
                <a:ea typeface="Arial Narrow"/>
                <a:cs typeface="Arial MT"/>
              </a:rPr>
              <a:t>with</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less</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than</a:t>
            </a:r>
            <a:r>
              <a:rPr lang="fr-FR" sz="1200" b="0" i="0" u="none" strike="noStrike" cap="none" spc="19" dirty="0">
                <a:solidFill>
                  <a:schemeClr val="tx1"/>
                </a:solidFill>
                <a:latin typeface="Arial Narrow"/>
                <a:ea typeface="Arial Narrow"/>
                <a:cs typeface="Arial MT"/>
              </a:rPr>
              <a:t> 1,7 </a:t>
            </a:r>
            <a:r>
              <a:rPr lang="fr-FR" sz="1200" b="0" i="0" u="none" strike="noStrike" cap="none" spc="19" dirty="0" err="1">
                <a:solidFill>
                  <a:schemeClr val="tx1"/>
                </a:solidFill>
                <a:latin typeface="Arial Narrow"/>
                <a:ea typeface="Arial Narrow"/>
                <a:cs typeface="Arial MT"/>
              </a:rPr>
              <a:t>benefits</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identified</a:t>
            </a:r>
            <a:r>
              <a:rPr lang="fr-FR" sz="1200" b="0" i="0" u="none" strike="noStrike" cap="none" spc="19" dirty="0">
                <a:solidFill>
                  <a:schemeClr val="tx1"/>
                </a:solidFill>
                <a:latin typeface="Arial Narrow"/>
                <a:ea typeface="Arial Narrow"/>
                <a:cs typeface="Arial MT"/>
              </a:rPr>
              <a:t> and 6,2 occurrence of « </a:t>
            </a:r>
            <a:r>
              <a:rPr lang="fr-FR" sz="1200" b="0" i="0" u="none" strike="noStrike" cap="none" spc="19" dirty="0" err="1">
                <a:solidFill>
                  <a:schemeClr val="tx1"/>
                </a:solidFill>
                <a:latin typeface="Arial Narrow"/>
                <a:ea typeface="Arial Narrow"/>
                <a:cs typeface="Arial MT"/>
              </a:rPr>
              <a:t>domestic</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garden</a:t>
            </a:r>
            <a:r>
              <a:rPr lang="fr-FR" sz="1200" b="0" i="0" u="none" strike="noStrike" cap="none" spc="19" dirty="0">
                <a:solidFill>
                  <a:schemeClr val="tx1"/>
                </a:solidFill>
                <a:latin typeface="Arial Narrow"/>
                <a:ea typeface="Arial Narrow"/>
                <a:cs typeface="Arial MT"/>
              </a:rPr>
              <a:t> ». 44% has an </a:t>
            </a:r>
            <a:r>
              <a:rPr lang="fr-FR" sz="1200" b="0" i="0" u="none" strike="noStrike" cap="none" spc="19" dirty="0" err="1">
                <a:solidFill>
                  <a:schemeClr val="tx1"/>
                </a:solidFill>
                <a:latin typeface="Arial Narrow"/>
                <a:ea typeface="Arial Narrow"/>
                <a:cs typeface="Arial MT"/>
              </a:rPr>
              <a:t>intermediate</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textual</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concern</a:t>
            </a:r>
            <a:r>
              <a:rPr lang="fr-FR" sz="1200" b="0" i="0" u="none" strike="noStrike" cap="none" spc="19" dirty="0">
                <a:solidFill>
                  <a:schemeClr val="tx1"/>
                </a:solidFill>
                <a:latin typeface="Arial Narrow"/>
                <a:ea typeface="Arial Narrow"/>
                <a:cs typeface="Arial MT"/>
              </a:rPr>
              <a:t> and </a:t>
            </a:r>
            <a:r>
              <a:rPr lang="fr-FR" sz="1200" b="0" i="0" u="none" strike="noStrike" cap="none" spc="19" dirty="0" err="1">
                <a:solidFill>
                  <a:schemeClr val="tx1"/>
                </a:solidFill>
                <a:latin typeface="Arial Narrow"/>
                <a:ea typeface="Arial Narrow"/>
                <a:cs typeface="Arial MT"/>
              </a:rPr>
              <a:t>only</a:t>
            </a:r>
            <a:r>
              <a:rPr lang="fr-FR" sz="1200" b="0" i="0" u="none" strike="noStrike" cap="none" spc="19" dirty="0">
                <a:solidFill>
                  <a:schemeClr val="tx1"/>
                </a:solidFill>
                <a:latin typeface="Arial Narrow"/>
                <a:ea typeface="Arial Narrow"/>
                <a:cs typeface="Arial MT"/>
              </a:rPr>
              <a:t> 2% (4 </a:t>
            </a:r>
            <a:r>
              <a:rPr lang="fr-FR" sz="1200" b="0" i="0" u="none" strike="noStrike" cap="none" spc="19" dirty="0" err="1">
                <a:solidFill>
                  <a:schemeClr val="tx1"/>
                </a:solidFill>
                <a:latin typeface="Arial Narrow"/>
                <a:ea typeface="Arial Narrow"/>
                <a:cs typeface="Arial MT"/>
              </a:rPr>
              <a:t>cities</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showed</a:t>
            </a:r>
            <a:r>
              <a:rPr lang="fr-FR" sz="1200" b="0" i="0" u="none" strike="noStrike" cap="none" spc="19" dirty="0">
                <a:solidFill>
                  <a:schemeClr val="tx1"/>
                </a:solidFill>
                <a:latin typeface="Arial Narrow"/>
                <a:ea typeface="Arial Narrow"/>
                <a:cs typeface="Arial MT"/>
              </a:rPr>
              <a:t> a </a:t>
            </a:r>
            <a:r>
              <a:rPr lang="fr-FR" sz="1200" b="0" i="0" u="none" strike="noStrike" cap="none" spc="19" dirty="0" err="1">
                <a:solidFill>
                  <a:schemeClr val="tx1"/>
                </a:solidFill>
                <a:latin typeface="Arial Narrow"/>
                <a:ea typeface="Arial Narrow"/>
                <a:cs typeface="Arial MT"/>
              </a:rPr>
              <a:t>stong</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textual</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concern</a:t>
            </a:r>
            <a:r>
              <a:rPr lang="fr-FR" sz="1200" b="0" i="0" u="none" strike="noStrike" cap="none" spc="19" dirty="0">
                <a:solidFill>
                  <a:schemeClr val="tx1"/>
                </a:solidFill>
                <a:latin typeface="Arial Narrow"/>
                <a:ea typeface="Arial Narrow"/>
                <a:cs typeface="Arial MT"/>
              </a:rPr>
              <a:t>. So </a:t>
            </a:r>
            <a:r>
              <a:rPr lang="fr-FR" sz="1200" b="0" i="0" u="none" strike="noStrike" cap="none" spc="19" dirty="0" err="1">
                <a:solidFill>
                  <a:schemeClr val="tx1"/>
                </a:solidFill>
                <a:latin typeface="Arial Narrow"/>
                <a:ea typeface="Arial Narrow"/>
                <a:cs typeface="Arial MT"/>
              </a:rPr>
              <a:t>there</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was</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very</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heterogenous</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concern</a:t>
            </a:r>
            <a:r>
              <a:rPr lang="fr-FR" sz="1200" b="0" i="0" u="none" strike="noStrike" cap="none" spc="19" dirty="0">
                <a:solidFill>
                  <a:schemeClr val="tx1"/>
                </a:solidFill>
                <a:latin typeface="Arial Narrow"/>
                <a:ea typeface="Arial Narrow"/>
                <a:cs typeface="Arial MT"/>
              </a:rPr>
              <a:t> for </a:t>
            </a:r>
            <a:r>
              <a:rPr lang="fr-FR" sz="1200" b="0" i="0" u="none" strike="noStrike" cap="none" spc="19" dirty="0" err="1">
                <a:solidFill>
                  <a:schemeClr val="tx1"/>
                </a:solidFill>
                <a:latin typeface="Arial Narrow"/>
                <a:ea typeface="Arial Narrow"/>
                <a:cs typeface="Arial MT"/>
              </a:rPr>
              <a:t>domestic</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gardens</a:t>
            </a:r>
            <a:r>
              <a:rPr lang="fr-FR" sz="1200" b="0" i="0" u="none" strike="noStrike" cap="none" spc="19" dirty="0">
                <a:solidFill>
                  <a:schemeClr val="tx1"/>
                </a:solidFill>
                <a:latin typeface="Arial Narrow"/>
                <a:ea typeface="Arial Narrow"/>
                <a:cs typeface="Arial MT"/>
              </a:rPr>
              <a:t>.</a:t>
            </a:r>
            <a:endParaRPr dirty="0"/>
          </a:p>
        </p:txBody>
      </p:sp>
      <p:sp>
        <p:nvSpPr>
          <p:cNvPr id="4" name="Slide Number Placeholder 3"/>
          <p:cNvSpPr>
            <a:spLocks noGrp="1"/>
          </p:cNvSpPr>
          <p:nvPr>
            <p:ph type="sldNum" sz="quarter" idx="10"/>
          </p:nvPr>
        </p:nvSpPr>
        <p:spPr bwMode="auto"/>
        <p:txBody>
          <a:bodyPr/>
          <a:lstStyle/>
          <a:p>
            <a:pPr>
              <a:defRPr/>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r>
              <a:rPr lang="fr-FR" sz="1200" b="0" i="0" u="none" strike="noStrike" cap="none" spc="14" dirty="0">
                <a:solidFill>
                  <a:schemeClr val="tx1"/>
                </a:solidFill>
                <a:latin typeface="Arial Narrow"/>
                <a:ea typeface="Arial Narrow"/>
                <a:cs typeface="Arial Narrow"/>
              </a:rPr>
              <a:t>First question to </a:t>
            </a:r>
            <a:r>
              <a:rPr lang="fr-FR" sz="1200" b="0" i="0" u="none" strike="noStrike" cap="none" spc="14" dirty="0" err="1">
                <a:solidFill>
                  <a:schemeClr val="tx1"/>
                </a:solidFill>
                <a:latin typeface="Arial Narrow"/>
                <a:ea typeface="Arial Narrow"/>
                <a:cs typeface="Arial Narrow"/>
              </a:rPr>
              <a:t>answer</a:t>
            </a:r>
            <a:r>
              <a:rPr lang="fr-FR" sz="1200" b="0" i="0" u="none" strike="noStrike" cap="none" spc="14" dirty="0">
                <a:solidFill>
                  <a:schemeClr val="tx1"/>
                </a:solidFill>
                <a:latin typeface="Arial Narrow"/>
                <a:ea typeface="Arial Narrow"/>
                <a:cs typeface="Arial Narrow"/>
              </a:rPr>
              <a:t> </a:t>
            </a:r>
            <a:r>
              <a:rPr lang="fr-FR" sz="1200" b="0" i="0" u="none" strike="noStrike" cap="none" spc="14" dirty="0" err="1">
                <a:solidFill>
                  <a:schemeClr val="tx1"/>
                </a:solidFill>
                <a:latin typeface="Arial Narrow"/>
                <a:ea typeface="Arial Narrow"/>
                <a:cs typeface="Arial Narrow"/>
              </a:rPr>
              <a:t>is</a:t>
            </a:r>
            <a:r>
              <a:rPr lang="fr-FR" sz="1200" b="0" i="0" u="none" strike="noStrike" cap="none" spc="14" dirty="0">
                <a:solidFill>
                  <a:schemeClr val="tx1"/>
                </a:solidFill>
                <a:latin typeface="Arial Narrow"/>
                <a:ea typeface="Arial Narrow"/>
                <a:cs typeface="Arial Narrow"/>
              </a:rPr>
              <a:t> </a:t>
            </a:r>
            <a:r>
              <a:rPr lang="fr-FR" sz="1200" b="0" i="0" u="none" strike="noStrike" cap="none" spc="14" dirty="0" err="1">
                <a:solidFill>
                  <a:schemeClr val="tx1"/>
                </a:solidFill>
                <a:latin typeface="Arial Narrow"/>
                <a:ea typeface="Arial Narrow"/>
                <a:cs typeface="Arial Narrow"/>
              </a:rPr>
              <a:t>Which</a:t>
            </a:r>
            <a:r>
              <a:rPr lang="fr-FR" sz="1200" b="0" i="0" u="none" strike="noStrike" cap="none" spc="54" dirty="0">
                <a:solidFill>
                  <a:schemeClr val="tx1"/>
                </a:solidFill>
                <a:latin typeface="Arial Narrow"/>
                <a:ea typeface="Arial Narrow"/>
                <a:cs typeface="Arial Narrow"/>
              </a:rPr>
              <a:t> </a:t>
            </a:r>
            <a:r>
              <a:rPr lang="fr-FR" sz="1200" b="0" i="0" u="none" strike="noStrike" cap="none" spc="19" dirty="0" err="1">
                <a:solidFill>
                  <a:schemeClr val="tx1"/>
                </a:solidFill>
                <a:latin typeface="Arial Narrow"/>
                <a:ea typeface="Arial Narrow"/>
                <a:cs typeface="Arial Narrow"/>
              </a:rPr>
              <a:t>domestic</a:t>
            </a:r>
            <a:r>
              <a:rPr lang="fr-FR" sz="1200" b="0" i="0" u="none" strike="noStrike" cap="none" spc="59" dirty="0">
                <a:solidFill>
                  <a:schemeClr val="tx1"/>
                </a:solidFill>
                <a:latin typeface="Arial Narrow"/>
                <a:ea typeface="Arial Narrow"/>
                <a:cs typeface="Arial Narrow"/>
              </a:rPr>
              <a:t> </a:t>
            </a:r>
            <a:r>
              <a:rPr lang="fr-FR" sz="1200" b="0" i="0" u="none" strike="noStrike" cap="none" spc="19" dirty="0" err="1">
                <a:solidFill>
                  <a:schemeClr val="tx1"/>
                </a:solidFill>
                <a:latin typeface="Arial Narrow"/>
                <a:ea typeface="Arial Narrow"/>
                <a:cs typeface="Arial Narrow"/>
              </a:rPr>
              <a:t>garden’s</a:t>
            </a:r>
            <a:r>
              <a:rPr lang="fr-FR" sz="1200" b="0" i="0" u="none" strike="noStrike" cap="none" spc="59" dirty="0">
                <a:solidFill>
                  <a:schemeClr val="tx1"/>
                </a:solidFill>
                <a:latin typeface="Arial Narrow"/>
                <a:ea typeface="Arial Narrow"/>
                <a:cs typeface="Arial Narrow"/>
              </a:rPr>
              <a:t> </a:t>
            </a:r>
            <a:r>
              <a:rPr lang="fr-FR" sz="1200" b="0" i="0" u="none" strike="noStrike" cap="none" spc="19" dirty="0">
                <a:solidFill>
                  <a:schemeClr val="tx1"/>
                </a:solidFill>
                <a:latin typeface="Arial Narrow"/>
                <a:ea typeface="Arial Narrow"/>
                <a:cs typeface="Arial Narrow"/>
              </a:rPr>
              <a:t>challenges</a:t>
            </a:r>
            <a:r>
              <a:rPr lang="fr-FR" sz="1200" b="0" i="0" u="none" strike="noStrike" cap="none" spc="54" dirty="0">
                <a:solidFill>
                  <a:schemeClr val="tx1"/>
                </a:solidFill>
                <a:latin typeface="Arial Narrow"/>
                <a:ea typeface="Arial Narrow"/>
                <a:cs typeface="Arial Narrow"/>
              </a:rPr>
              <a:t> </a:t>
            </a:r>
            <a:r>
              <a:rPr lang="fr-FR" sz="1200" b="0" i="0" u="none" strike="noStrike" cap="none" spc="14" dirty="0">
                <a:solidFill>
                  <a:schemeClr val="tx1"/>
                </a:solidFill>
                <a:latin typeface="Arial Narrow"/>
                <a:ea typeface="Arial Narrow"/>
                <a:cs typeface="Arial Narrow"/>
              </a:rPr>
              <a:t>are</a:t>
            </a:r>
            <a:r>
              <a:rPr lang="fr-FR" sz="1200" b="0" i="0" u="none" strike="noStrike" cap="none" spc="59" dirty="0">
                <a:solidFill>
                  <a:schemeClr val="tx1"/>
                </a:solidFill>
                <a:latin typeface="Arial Narrow"/>
                <a:ea typeface="Arial Narrow"/>
                <a:cs typeface="Arial Narrow"/>
              </a:rPr>
              <a:t> </a:t>
            </a:r>
            <a:r>
              <a:rPr lang="fr-FR" sz="1200" b="0" i="0" u="none" strike="noStrike" cap="none" spc="19" dirty="0" err="1">
                <a:solidFill>
                  <a:schemeClr val="tx1"/>
                </a:solidFill>
                <a:latin typeface="Arial Narrow"/>
                <a:ea typeface="Arial Narrow"/>
                <a:cs typeface="Arial Narrow"/>
              </a:rPr>
              <a:t>identified</a:t>
            </a:r>
            <a:r>
              <a:rPr lang="fr-FR" sz="1200" b="0" i="0" u="none" strike="noStrike" cap="none" spc="59" dirty="0">
                <a:solidFill>
                  <a:schemeClr val="tx1"/>
                </a:solidFill>
                <a:latin typeface="Arial Narrow"/>
                <a:ea typeface="Arial Narrow"/>
                <a:cs typeface="Arial Narrow"/>
              </a:rPr>
              <a:t> </a:t>
            </a:r>
            <a:r>
              <a:rPr lang="fr-FR" sz="1200" b="0" i="0" u="none" strike="noStrike" cap="none" spc="9" dirty="0">
                <a:solidFill>
                  <a:schemeClr val="tx1"/>
                </a:solidFill>
                <a:latin typeface="Arial Narrow"/>
                <a:ea typeface="Arial Narrow"/>
                <a:cs typeface="Arial Narrow"/>
              </a:rPr>
              <a:t>in </a:t>
            </a:r>
            <a:r>
              <a:rPr lang="fr-FR" sz="1200" b="0" i="0" u="none" strike="noStrike" cap="none" spc="9" dirty="0" err="1">
                <a:solidFill>
                  <a:schemeClr val="tx1"/>
                </a:solidFill>
                <a:latin typeface="Arial Narrow"/>
                <a:ea typeface="Arial Narrow"/>
                <a:cs typeface="Arial Narrow"/>
              </a:rPr>
              <a:t>textual</a:t>
            </a:r>
            <a:r>
              <a:rPr lang="fr-FR" sz="1200" b="0" i="0" u="none" strike="noStrike" cap="none" spc="9" dirty="0">
                <a:solidFill>
                  <a:schemeClr val="tx1"/>
                </a:solidFill>
                <a:latin typeface="Arial Narrow"/>
                <a:ea typeface="Arial Narrow"/>
                <a:cs typeface="Arial Narrow"/>
              </a:rPr>
              <a:t> parts of</a:t>
            </a:r>
            <a:r>
              <a:rPr lang="fr-FR" sz="1200" b="0" i="0" u="none" strike="noStrike" cap="none" spc="54" dirty="0">
                <a:solidFill>
                  <a:schemeClr val="tx1"/>
                </a:solidFill>
                <a:latin typeface="Arial Narrow"/>
                <a:ea typeface="Arial Narrow"/>
                <a:cs typeface="Arial Narrow"/>
              </a:rPr>
              <a:t> </a:t>
            </a:r>
            <a:r>
              <a:rPr lang="fr-FR" sz="1200" b="0" i="0" u="none" strike="noStrike" cap="none" spc="14" dirty="0">
                <a:solidFill>
                  <a:schemeClr val="tx1"/>
                </a:solidFill>
                <a:latin typeface="Arial Narrow"/>
                <a:ea typeface="Arial Narrow"/>
                <a:cs typeface="Arial Narrow"/>
              </a:rPr>
              <a:t>local </a:t>
            </a:r>
            <a:r>
              <a:rPr lang="fr-FR" sz="1200" b="0" i="0" u="none" strike="noStrike" cap="none" spc="-814" dirty="0">
                <a:solidFill>
                  <a:schemeClr val="tx1"/>
                </a:solidFill>
                <a:latin typeface="Arial Narrow"/>
                <a:ea typeface="Arial Narrow"/>
                <a:cs typeface="Arial Narrow"/>
              </a:rPr>
              <a:t> </a:t>
            </a:r>
            <a:r>
              <a:rPr lang="fr-FR" sz="1200" b="0" i="0" u="none" strike="noStrike" cap="none" spc="14" dirty="0">
                <a:solidFill>
                  <a:schemeClr val="tx1"/>
                </a:solidFill>
                <a:latin typeface="Arial Narrow"/>
                <a:ea typeface="Arial Narrow"/>
                <a:cs typeface="Arial Narrow"/>
              </a:rPr>
              <a:t>land</a:t>
            </a:r>
            <a:r>
              <a:rPr lang="fr-FR" sz="1200" b="0" i="0" u="none" strike="noStrike" cap="none" spc="49" dirty="0">
                <a:solidFill>
                  <a:schemeClr val="tx1"/>
                </a:solidFill>
                <a:latin typeface="Arial Narrow"/>
                <a:ea typeface="Arial Narrow"/>
                <a:cs typeface="Arial Narrow"/>
              </a:rPr>
              <a:t> </a:t>
            </a:r>
            <a:r>
              <a:rPr lang="fr-FR" sz="1200" b="0" i="0" u="none" strike="noStrike" cap="none" spc="14" dirty="0">
                <a:solidFill>
                  <a:schemeClr val="tx1"/>
                </a:solidFill>
                <a:latin typeface="Arial Narrow"/>
                <a:ea typeface="Arial Narrow"/>
                <a:cs typeface="Arial Narrow"/>
              </a:rPr>
              <a:t>use</a:t>
            </a:r>
            <a:r>
              <a:rPr lang="fr-FR" sz="1200" b="0" i="0" u="none" strike="noStrike" cap="none" spc="54" dirty="0">
                <a:solidFill>
                  <a:schemeClr val="tx1"/>
                </a:solidFill>
                <a:latin typeface="Arial Narrow"/>
                <a:ea typeface="Arial Narrow"/>
                <a:cs typeface="Arial Narrow"/>
              </a:rPr>
              <a:t> </a:t>
            </a:r>
            <a:r>
              <a:rPr lang="fr-FR" sz="1200" b="0" i="0" u="none" strike="noStrike" cap="none" spc="14" dirty="0">
                <a:solidFill>
                  <a:schemeClr val="tx1"/>
                </a:solidFill>
                <a:latin typeface="Arial Narrow"/>
                <a:ea typeface="Arial Narrow"/>
                <a:cs typeface="Arial Narrow"/>
              </a:rPr>
              <a:t>plans</a:t>
            </a:r>
            <a:r>
              <a:rPr lang="fr-FR" sz="1200" b="0" i="0" u="none" strike="noStrike" cap="none" spc="54" dirty="0">
                <a:solidFill>
                  <a:schemeClr val="tx1"/>
                </a:solidFill>
                <a:latin typeface="Arial Narrow"/>
                <a:ea typeface="Arial Narrow"/>
                <a:cs typeface="Arial Narrow"/>
              </a:rPr>
              <a:t> </a:t>
            </a:r>
            <a:r>
              <a:rPr lang="fr-FR" sz="1200" b="0" i="0" u="none" strike="noStrike" cap="none" spc="-4" dirty="0">
                <a:solidFill>
                  <a:schemeClr val="tx1"/>
                </a:solidFill>
                <a:latin typeface="Arial Narrow"/>
                <a:ea typeface="Arial Narrow"/>
                <a:cs typeface="Arial Narrow"/>
              </a:rPr>
              <a:t>?</a:t>
            </a:r>
          </a:p>
          <a:p>
            <a:pPr>
              <a:defRPr/>
            </a:pPr>
            <a:r>
              <a:rPr lang="fr-FR" dirty="0" err="1"/>
              <a:t>We</a:t>
            </a:r>
            <a:r>
              <a:rPr lang="fr-FR" dirty="0"/>
              <a:t> </a:t>
            </a:r>
            <a:r>
              <a:rPr lang="fr-FR" dirty="0" err="1"/>
              <a:t>observed</a:t>
            </a:r>
            <a:r>
              <a:rPr lang="fr-FR" dirty="0"/>
              <a:t> a lot more occurrences for « </a:t>
            </a:r>
            <a:r>
              <a:rPr lang="fr-FR" dirty="0" err="1"/>
              <a:t>private</a:t>
            </a:r>
            <a:r>
              <a:rPr lang="fr-FR" dirty="0"/>
              <a:t> </a:t>
            </a:r>
            <a:r>
              <a:rPr lang="fr-FR" dirty="0" err="1"/>
              <a:t>gardens</a:t>
            </a:r>
            <a:r>
              <a:rPr lang="fr-FR" dirty="0"/>
              <a:t> » </a:t>
            </a:r>
            <a:r>
              <a:rPr lang="fr-FR" dirty="0" err="1"/>
              <a:t>than</a:t>
            </a:r>
            <a:r>
              <a:rPr lang="fr-FR" dirty="0"/>
              <a:t> for </a:t>
            </a:r>
            <a:r>
              <a:rPr lang="fr-FR" dirty="0" err="1"/>
              <a:t>others</a:t>
            </a:r>
            <a:r>
              <a:rPr lang="fr-FR" dirty="0"/>
              <a:t> </a:t>
            </a:r>
            <a:r>
              <a:rPr lang="fr-FR" dirty="0" err="1"/>
              <a:t>kind</a:t>
            </a:r>
            <a:r>
              <a:rPr lang="fr-FR" dirty="0"/>
              <a:t> of </a:t>
            </a:r>
            <a:r>
              <a:rPr lang="fr-FR" dirty="0" err="1"/>
              <a:t>gardens</a:t>
            </a:r>
            <a:r>
              <a:rPr lang="fr-FR" dirty="0"/>
              <a:t> (public </a:t>
            </a:r>
            <a:r>
              <a:rPr lang="fr-FR" dirty="0" err="1"/>
              <a:t>gardens</a:t>
            </a:r>
            <a:r>
              <a:rPr lang="fr-FR" dirty="0"/>
              <a:t>, </a:t>
            </a:r>
            <a:r>
              <a:rPr lang="fr-FR" dirty="0" err="1"/>
              <a:t>community</a:t>
            </a:r>
            <a:r>
              <a:rPr lang="fr-FR" dirty="0"/>
              <a:t> </a:t>
            </a:r>
            <a:r>
              <a:rPr lang="fr-FR" dirty="0" err="1"/>
              <a:t>gardens</a:t>
            </a:r>
            <a:r>
              <a:rPr lang="fr-FR" dirty="0"/>
              <a:t> » but </a:t>
            </a:r>
            <a:r>
              <a:rPr lang="fr-FR" dirty="0" err="1"/>
              <a:t>majority</a:t>
            </a:r>
            <a:r>
              <a:rPr lang="fr-FR" dirty="0"/>
              <a:t> of </a:t>
            </a:r>
            <a:r>
              <a:rPr lang="fr-FR" dirty="0" err="1"/>
              <a:t>those</a:t>
            </a:r>
            <a:r>
              <a:rPr lang="fr-FR" dirty="0"/>
              <a:t> occurrences are passive, </a:t>
            </a:r>
            <a:r>
              <a:rPr lang="fr-FR" dirty="0" err="1"/>
              <a:t>it’s</a:t>
            </a:r>
            <a:r>
              <a:rPr lang="fr-FR" dirty="0"/>
              <a:t> </a:t>
            </a:r>
            <a:r>
              <a:rPr lang="fr-FR" dirty="0" err="1"/>
              <a:t>only</a:t>
            </a:r>
            <a:r>
              <a:rPr lang="fr-FR" dirty="0"/>
              <a:t> a description </a:t>
            </a:r>
            <a:r>
              <a:rPr lang="fr-FR" dirty="0" err="1"/>
              <a:t>such</a:t>
            </a:r>
            <a:r>
              <a:rPr lang="fr-FR" dirty="0"/>
              <a:t> as « </a:t>
            </a:r>
            <a:r>
              <a:rPr lang="fr-FR" dirty="0" err="1"/>
              <a:t>there</a:t>
            </a:r>
            <a:r>
              <a:rPr lang="fr-FR" dirty="0"/>
              <a:t> are </a:t>
            </a:r>
            <a:r>
              <a:rPr lang="fr-FR" dirty="0" err="1"/>
              <a:t>gardens</a:t>
            </a:r>
            <a:r>
              <a:rPr lang="fr-FR" dirty="0"/>
              <a:t> in </a:t>
            </a:r>
            <a:r>
              <a:rPr lang="fr-FR" dirty="0" err="1"/>
              <a:t>this</a:t>
            </a:r>
            <a:r>
              <a:rPr lang="fr-FR" dirty="0"/>
              <a:t> district.</a:t>
            </a:r>
          </a:p>
          <a:p>
            <a:pPr>
              <a:defRPr/>
            </a:pPr>
            <a:r>
              <a:rPr lang="fr-FR" dirty="0"/>
              <a:t>For the </a:t>
            </a:r>
            <a:r>
              <a:rPr lang="fr-FR" dirty="0" err="1"/>
              <a:t>remaining</a:t>
            </a:r>
            <a:r>
              <a:rPr lang="fr-FR" dirty="0"/>
              <a:t> occurrences </a:t>
            </a:r>
            <a:r>
              <a:rPr lang="fr-FR" dirty="0" err="1"/>
              <a:t>that</a:t>
            </a:r>
            <a:r>
              <a:rPr lang="fr-FR" dirty="0"/>
              <a:t> </a:t>
            </a:r>
            <a:r>
              <a:rPr lang="fr-FR" dirty="0" err="1"/>
              <a:t>pointed</a:t>
            </a:r>
            <a:r>
              <a:rPr lang="fr-FR" dirty="0"/>
              <a:t> a </a:t>
            </a:r>
            <a:r>
              <a:rPr lang="fr-FR" dirty="0" err="1"/>
              <a:t>benefits</a:t>
            </a:r>
            <a:r>
              <a:rPr lang="fr-FR" dirty="0"/>
              <a:t> or challenge about </a:t>
            </a:r>
            <a:r>
              <a:rPr lang="fr-FR" dirty="0" err="1"/>
              <a:t>domestic</a:t>
            </a:r>
            <a:r>
              <a:rPr lang="fr-FR" dirty="0"/>
              <a:t> </a:t>
            </a:r>
            <a:r>
              <a:rPr lang="fr-FR" dirty="0" err="1"/>
              <a:t>gardens</a:t>
            </a:r>
            <a:r>
              <a:rPr lang="fr-FR" dirty="0"/>
              <a:t>, not all </a:t>
            </a:r>
            <a:r>
              <a:rPr lang="fr-FR" dirty="0" err="1"/>
              <a:t>those</a:t>
            </a:r>
            <a:r>
              <a:rPr lang="fr-FR" dirty="0"/>
              <a:t> </a:t>
            </a:r>
            <a:r>
              <a:rPr lang="fr-FR" dirty="0" err="1"/>
              <a:t>benefits</a:t>
            </a:r>
            <a:r>
              <a:rPr lang="fr-FR" dirty="0"/>
              <a:t> are </a:t>
            </a:r>
            <a:r>
              <a:rPr lang="fr-FR" dirty="0" err="1"/>
              <a:t>fully</a:t>
            </a:r>
            <a:r>
              <a:rPr lang="fr-FR" dirty="0"/>
              <a:t> </a:t>
            </a:r>
            <a:r>
              <a:rPr lang="fr-FR" dirty="0" err="1"/>
              <a:t>recognised</a:t>
            </a:r>
            <a:r>
              <a:rPr lang="fr-FR" dirty="0"/>
              <a:t>. Indeed, There </a:t>
            </a:r>
            <a:r>
              <a:rPr lang="fr-FR" dirty="0" err="1"/>
              <a:t>seem</a:t>
            </a:r>
            <a:r>
              <a:rPr lang="fr-FR" dirty="0"/>
              <a:t> to </a:t>
            </a:r>
            <a:r>
              <a:rPr lang="fr-FR" dirty="0" err="1"/>
              <a:t>be</a:t>
            </a:r>
            <a:r>
              <a:rPr lang="fr-FR" dirty="0"/>
              <a:t> a </a:t>
            </a:r>
            <a:r>
              <a:rPr lang="fr-FR" dirty="0" err="1"/>
              <a:t>widespread</a:t>
            </a:r>
            <a:r>
              <a:rPr lang="fr-FR" dirty="0"/>
              <a:t> </a:t>
            </a:r>
            <a:r>
              <a:rPr lang="fr-FR" dirty="0" err="1"/>
              <a:t>idea</a:t>
            </a:r>
            <a:r>
              <a:rPr lang="fr-FR" dirty="0"/>
              <a:t> </a:t>
            </a:r>
            <a:r>
              <a:rPr lang="fr-FR" dirty="0" err="1"/>
              <a:t>that</a:t>
            </a:r>
            <a:r>
              <a:rPr lang="fr-FR" dirty="0"/>
              <a:t> </a:t>
            </a:r>
            <a:r>
              <a:rPr lang="fr-FR" dirty="0" err="1"/>
              <a:t>domestic</a:t>
            </a:r>
            <a:r>
              <a:rPr lang="fr-FR" dirty="0"/>
              <a:t> </a:t>
            </a:r>
            <a:r>
              <a:rPr lang="fr-FR" dirty="0" err="1"/>
              <a:t>gardens</a:t>
            </a:r>
            <a:r>
              <a:rPr lang="fr-FR" dirty="0"/>
              <a:t> </a:t>
            </a:r>
            <a:r>
              <a:rPr lang="fr-FR" dirty="0" err="1"/>
              <a:t>enhance</a:t>
            </a:r>
            <a:r>
              <a:rPr lang="fr-FR" dirty="0"/>
              <a:t> </a:t>
            </a:r>
            <a:r>
              <a:rPr lang="fr-FR" dirty="0" err="1"/>
              <a:t>urban</a:t>
            </a:r>
            <a:r>
              <a:rPr lang="fr-FR" dirty="0"/>
              <a:t> </a:t>
            </a:r>
            <a:r>
              <a:rPr lang="fr-FR" dirty="0" err="1"/>
              <a:t>landscape</a:t>
            </a:r>
            <a:r>
              <a:rPr lang="fr-FR" dirty="0"/>
              <a:t> </a:t>
            </a:r>
            <a:r>
              <a:rPr lang="fr-FR" dirty="0" err="1"/>
              <a:t>heritage</a:t>
            </a:r>
            <a:r>
              <a:rPr lang="fr-FR" dirty="0"/>
              <a:t> and </a:t>
            </a:r>
            <a:r>
              <a:rPr lang="fr-FR" dirty="0" err="1"/>
              <a:t>also</a:t>
            </a:r>
            <a:r>
              <a:rPr lang="fr-FR" dirty="0"/>
              <a:t> </a:t>
            </a:r>
            <a:r>
              <a:rPr lang="fr-FR" dirty="0" err="1"/>
              <a:t>that</a:t>
            </a:r>
            <a:r>
              <a:rPr lang="fr-FR" dirty="0"/>
              <a:t> </a:t>
            </a:r>
            <a:r>
              <a:rPr lang="fr-FR" dirty="0" err="1"/>
              <a:t>they</a:t>
            </a:r>
            <a:r>
              <a:rPr lang="fr-FR" dirty="0"/>
              <a:t> are </a:t>
            </a:r>
            <a:r>
              <a:rPr lang="fr-FR" dirty="0" err="1"/>
              <a:t>beneficial</a:t>
            </a:r>
            <a:r>
              <a:rPr lang="fr-FR" dirty="0"/>
              <a:t> for </a:t>
            </a:r>
            <a:r>
              <a:rPr lang="fr-FR" dirty="0" err="1"/>
              <a:t>biodiversity</a:t>
            </a:r>
            <a:r>
              <a:rPr lang="fr-FR" dirty="0"/>
              <a:t> – </a:t>
            </a:r>
            <a:r>
              <a:rPr lang="fr-FR" dirty="0" err="1"/>
              <a:t>that</a:t>
            </a:r>
            <a:r>
              <a:rPr lang="fr-FR" dirty="0"/>
              <a:t> </a:t>
            </a:r>
            <a:r>
              <a:rPr lang="fr-FR" dirty="0" err="1"/>
              <a:t>doesn’t</a:t>
            </a:r>
            <a:r>
              <a:rPr lang="fr-FR" dirty="0"/>
              <a:t> lead to </a:t>
            </a:r>
            <a:r>
              <a:rPr lang="fr-FR" dirty="0" err="1"/>
              <a:t>target</a:t>
            </a:r>
            <a:r>
              <a:rPr lang="fr-FR" dirty="0"/>
              <a:t> </a:t>
            </a:r>
            <a:r>
              <a:rPr lang="fr-FR" dirty="0" err="1"/>
              <a:t>them</a:t>
            </a:r>
            <a:r>
              <a:rPr lang="fr-FR" dirty="0"/>
              <a:t> as green infrastructure parts. On the </a:t>
            </a:r>
            <a:r>
              <a:rPr lang="fr-FR" dirty="0" err="1"/>
              <a:t>contrary</a:t>
            </a:r>
            <a:r>
              <a:rPr lang="fr-FR" dirty="0"/>
              <a:t>, </a:t>
            </a:r>
            <a:r>
              <a:rPr lang="fr-FR" dirty="0" err="1"/>
              <a:t>they</a:t>
            </a:r>
            <a:r>
              <a:rPr lang="fr-FR" dirty="0"/>
              <a:t> are </a:t>
            </a:r>
            <a:r>
              <a:rPr lang="fr-FR" dirty="0" err="1"/>
              <a:t>much</a:t>
            </a:r>
            <a:r>
              <a:rPr lang="fr-FR" dirty="0"/>
              <a:t> </a:t>
            </a:r>
            <a:r>
              <a:rPr lang="fr-FR" dirty="0" err="1"/>
              <a:t>less</a:t>
            </a:r>
            <a:r>
              <a:rPr lang="fr-FR" dirty="0"/>
              <a:t> </a:t>
            </a:r>
            <a:r>
              <a:rPr lang="fr-FR" dirty="0" err="1"/>
              <a:t>identified</a:t>
            </a:r>
            <a:r>
              <a:rPr lang="fr-FR" dirty="0"/>
              <a:t> for </a:t>
            </a:r>
            <a:r>
              <a:rPr lang="fr-FR" dirty="0" err="1"/>
              <a:t>their</a:t>
            </a:r>
            <a:r>
              <a:rPr lang="fr-FR" dirty="0"/>
              <a:t> self-production services or pollution and </a:t>
            </a:r>
            <a:r>
              <a:rPr lang="fr-FR" dirty="0" err="1"/>
              <a:t>wasted</a:t>
            </a:r>
            <a:r>
              <a:rPr lang="fr-FR" dirty="0"/>
              <a:t> </a:t>
            </a:r>
            <a:r>
              <a:rPr lang="fr-FR" dirty="0" err="1"/>
              <a:t>reduction</a:t>
            </a:r>
            <a:r>
              <a:rPr lang="fr-FR" dirty="0"/>
              <a:t> </a:t>
            </a:r>
            <a:r>
              <a:rPr lang="fr-FR" dirty="0" err="1"/>
              <a:t>benefits</a:t>
            </a:r>
            <a:r>
              <a:rPr lang="fr-FR" dirty="0"/>
              <a:t>.</a:t>
            </a:r>
            <a:endParaRPr dirty="0"/>
          </a:p>
          <a:p>
            <a:pPr>
              <a:defRPr/>
            </a:pPr>
            <a:endParaRPr lang="fr-FR" sz="1200" b="0" i="0" u="none" strike="noStrike" cap="none" spc="14" dirty="0">
              <a:solidFill>
                <a:schemeClr val="tx1"/>
              </a:solidFill>
              <a:latin typeface="Arial Narrow"/>
              <a:ea typeface="Arial Narrow"/>
              <a:cs typeface="Arial MT"/>
            </a:endParaRPr>
          </a:p>
          <a:p>
            <a:pPr>
              <a:defRPr/>
            </a:pPr>
            <a:r>
              <a:rPr lang="fr-FR" sz="1200" b="0" i="0" u="none" strike="noStrike" cap="none" spc="14" dirty="0">
                <a:solidFill>
                  <a:schemeClr val="tx1"/>
                </a:solidFill>
                <a:latin typeface="Arial Narrow"/>
                <a:ea typeface="Arial Narrow"/>
                <a:cs typeface="Arial MT"/>
              </a:rPr>
              <a:t>To </a:t>
            </a:r>
            <a:r>
              <a:rPr lang="fr-FR" sz="1200" b="0" i="0" u="none" strike="noStrike" cap="none" spc="14" dirty="0" err="1">
                <a:solidFill>
                  <a:schemeClr val="tx1"/>
                </a:solidFill>
                <a:latin typeface="Arial Narrow"/>
                <a:ea typeface="Arial Narrow"/>
                <a:cs typeface="Arial MT"/>
              </a:rPr>
              <a:t>sum</a:t>
            </a:r>
            <a:r>
              <a:rPr lang="fr-FR" sz="1200" b="0" i="0" u="none" strike="noStrike" cap="none" spc="14" dirty="0">
                <a:solidFill>
                  <a:schemeClr val="tx1"/>
                </a:solidFill>
                <a:latin typeface="Arial Narrow"/>
                <a:ea typeface="Arial Narrow"/>
                <a:cs typeface="Arial MT"/>
              </a:rPr>
              <a:t> up </a:t>
            </a:r>
            <a:r>
              <a:rPr lang="fr-FR" sz="1200" b="0" i="0" u="none" strike="noStrike" cap="none" spc="14" dirty="0" err="1">
                <a:solidFill>
                  <a:schemeClr val="tx1"/>
                </a:solidFill>
                <a:latin typeface="Arial Narrow"/>
                <a:ea typeface="Arial Narrow"/>
                <a:cs typeface="Arial MT"/>
              </a:rPr>
              <a:t>this</a:t>
            </a:r>
            <a:r>
              <a:rPr lang="fr-FR" sz="1200" b="0" i="0" u="none" strike="noStrike" cap="none" spc="14" dirty="0">
                <a:solidFill>
                  <a:schemeClr val="tx1"/>
                </a:solidFill>
                <a:latin typeface="Arial Narrow"/>
                <a:ea typeface="Arial Narrow"/>
                <a:cs typeface="Arial MT"/>
              </a:rPr>
              <a:t> </a:t>
            </a:r>
            <a:r>
              <a:rPr lang="fr-FR" sz="1200" b="0" i="0" u="none" strike="noStrike" cap="none" spc="14" dirty="0" err="1">
                <a:solidFill>
                  <a:schemeClr val="tx1"/>
                </a:solidFill>
                <a:latin typeface="Arial Narrow"/>
                <a:ea typeface="Arial Narrow"/>
                <a:cs typeface="Arial MT"/>
              </a:rPr>
              <a:t>concern</a:t>
            </a:r>
            <a:r>
              <a:rPr lang="fr-FR" sz="1200" b="0" i="0" u="none" strike="noStrike" cap="none" spc="14" dirty="0">
                <a:solidFill>
                  <a:schemeClr val="tx1"/>
                </a:solidFill>
                <a:latin typeface="Arial Narrow"/>
                <a:ea typeface="Arial Narrow"/>
                <a:cs typeface="Arial MT"/>
              </a:rPr>
              <a:t> in </a:t>
            </a:r>
            <a:r>
              <a:rPr lang="fr-FR" sz="1200" b="0" i="0" u="none" strike="noStrike" cap="none" spc="14" dirty="0" err="1">
                <a:solidFill>
                  <a:schemeClr val="tx1"/>
                </a:solidFill>
                <a:latin typeface="Arial Narrow"/>
                <a:ea typeface="Arial Narrow"/>
                <a:cs typeface="Arial MT"/>
              </a:rPr>
              <a:t>textual</a:t>
            </a:r>
            <a:r>
              <a:rPr lang="fr-FR" sz="1200" b="0" i="0" u="none" strike="noStrike" cap="none" spc="14" dirty="0">
                <a:solidFill>
                  <a:schemeClr val="tx1"/>
                </a:solidFill>
                <a:latin typeface="Arial Narrow"/>
                <a:ea typeface="Arial Narrow"/>
                <a:cs typeface="Arial MT"/>
              </a:rPr>
              <a:t> parts, </a:t>
            </a:r>
            <a:r>
              <a:rPr lang="fr-FR" sz="1200" b="0" i="0" u="none" strike="noStrike" cap="none" spc="14" dirty="0" err="1">
                <a:solidFill>
                  <a:schemeClr val="tx1"/>
                </a:solidFill>
                <a:latin typeface="Arial Narrow"/>
                <a:ea typeface="Arial Narrow"/>
                <a:cs typeface="Arial MT"/>
              </a:rPr>
              <a:t>let’s</a:t>
            </a:r>
            <a:r>
              <a:rPr lang="fr-FR" sz="1200" b="0" i="0" u="none" strike="noStrike" cap="none" spc="14" dirty="0">
                <a:solidFill>
                  <a:schemeClr val="tx1"/>
                </a:solidFill>
                <a:latin typeface="Arial Narrow"/>
                <a:ea typeface="Arial Narrow"/>
                <a:cs typeface="Arial MT"/>
              </a:rPr>
              <a:t> </a:t>
            </a:r>
            <a:r>
              <a:rPr lang="fr-FR" sz="1200" b="0" i="0" u="none" strike="noStrike" cap="none" spc="14" dirty="0" err="1">
                <a:solidFill>
                  <a:schemeClr val="tx1"/>
                </a:solidFill>
                <a:latin typeface="Arial Narrow"/>
                <a:ea typeface="Arial Narrow"/>
                <a:cs typeface="Arial MT"/>
              </a:rPr>
              <a:t>see</a:t>
            </a:r>
            <a:r>
              <a:rPr lang="fr-FR" sz="1200" b="0" i="0" u="none" strike="noStrike" cap="none" spc="14" dirty="0">
                <a:solidFill>
                  <a:schemeClr val="tx1"/>
                </a:solidFill>
                <a:latin typeface="Arial Narrow"/>
                <a:ea typeface="Arial Narrow"/>
                <a:cs typeface="Arial MT"/>
              </a:rPr>
              <a:t> how</a:t>
            </a:r>
            <a:r>
              <a:rPr lang="fr-FR" sz="1200" b="0" i="0" u="none" strike="noStrike" cap="none" spc="45" dirty="0">
                <a:solidFill>
                  <a:schemeClr val="tx1"/>
                </a:solidFill>
                <a:latin typeface="Arial Narrow"/>
                <a:ea typeface="Arial Narrow"/>
                <a:cs typeface="Arial MT"/>
              </a:rPr>
              <a:t> </a:t>
            </a:r>
            <a:r>
              <a:rPr lang="fr-FR" sz="1200" b="0" i="0" u="none" strike="noStrike" cap="none" spc="23" dirty="0" err="1">
                <a:solidFill>
                  <a:schemeClr val="tx1"/>
                </a:solidFill>
                <a:latin typeface="Arial Narrow"/>
                <a:ea typeface="Arial Narrow"/>
                <a:cs typeface="Arial MT"/>
              </a:rPr>
              <a:t>litteral</a:t>
            </a:r>
            <a:r>
              <a:rPr lang="fr-FR" sz="1200" b="0" i="0" u="none" strike="noStrike" cap="none" spc="49" dirty="0">
                <a:solidFill>
                  <a:schemeClr val="tx1"/>
                </a:solidFill>
                <a:latin typeface="Arial Narrow"/>
                <a:ea typeface="Arial Narrow"/>
                <a:cs typeface="Arial MT"/>
              </a:rPr>
              <a:t> </a:t>
            </a:r>
            <a:r>
              <a:rPr lang="fr-FR" sz="1200" b="0" i="0" u="none" strike="noStrike" cap="none" spc="23" dirty="0" err="1">
                <a:solidFill>
                  <a:schemeClr val="tx1"/>
                </a:solidFill>
                <a:latin typeface="Arial Narrow"/>
                <a:ea typeface="Arial Narrow"/>
                <a:cs typeface="Arial MT"/>
              </a:rPr>
              <a:t>concern</a:t>
            </a:r>
            <a:r>
              <a:rPr lang="fr-FR" sz="1200" b="0" i="0" u="none" strike="noStrike" cap="none" spc="49" dirty="0">
                <a:solidFill>
                  <a:schemeClr val="tx1"/>
                </a:solidFill>
                <a:latin typeface="Arial Narrow"/>
                <a:ea typeface="Arial Narrow"/>
                <a:cs typeface="Arial MT"/>
              </a:rPr>
              <a:t> </a:t>
            </a:r>
            <a:r>
              <a:rPr lang="fr-FR" sz="1200" b="0" i="0" u="none" strike="noStrike" cap="none" spc="9" dirty="0" err="1">
                <a:solidFill>
                  <a:schemeClr val="tx1"/>
                </a:solidFill>
                <a:latin typeface="Arial Narrow"/>
                <a:ea typeface="Arial Narrow"/>
                <a:cs typeface="Arial MT"/>
              </a:rPr>
              <a:t>is</a:t>
            </a:r>
            <a:r>
              <a:rPr lang="fr-FR" sz="1200" b="0" i="0" u="none" strike="noStrike" cap="none" spc="9" dirty="0">
                <a:solidFill>
                  <a:schemeClr val="tx1"/>
                </a:solidFill>
                <a:latin typeface="Arial Narrow"/>
                <a:ea typeface="Arial Narrow"/>
                <a:cs typeface="Arial MT"/>
              </a:rPr>
              <a:t> </a:t>
            </a:r>
            <a:r>
              <a:rPr lang="fr-FR" sz="1200" b="0" i="0" u="none" strike="noStrike" cap="none" spc="14" dirty="0">
                <a:solidFill>
                  <a:schemeClr val="tx1"/>
                </a:solidFill>
                <a:latin typeface="Arial Narrow"/>
                <a:ea typeface="Arial Narrow"/>
                <a:cs typeface="Arial MT"/>
              </a:rPr>
              <a:t> </a:t>
            </a:r>
            <a:r>
              <a:rPr lang="fr-FR" sz="1200" b="0" i="0" u="none" strike="noStrike" cap="none" spc="23" dirty="0" err="1">
                <a:solidFill>
                  <a:schemeClr val="tx1"/>
                </a:solidFill>
                <a:latin typeface="Arial Narrow"/>
                <a:ea typeface="Arial Narrow"/>
                <a:cs typeface="Arial MT"/>
              </a:rPr>
              <a:t>distributed</a:t>
            </a:r>
            <a:r>
              <a:rPr lang="fr-FR" sz="1200" b="0" i="0" u="none" strike="noStrike" cap="none" spc="4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among</a:t>
            </a:r>
            <a:r>
              <a:rPr lang="fr-FR" sz="1200" b="0" i="0" u="none" strike="noStrike" cap="none" spc="4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cities</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we</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studied</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We</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classified</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cities</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from</a:t>
            </a:r>
            <a:r>
              <a:rPr lang="fr-FR" sz="1200" b="0" i="0" u="none" strike="noStrike" cap="none" spc="19" dirty="0">
                <a:solidFill>
                  <a:schemeClr val="tx1"/>
                </a:solidFill>
                <a:latin typeface="Arial Narrow"/>
                <a:ea typeface="Arial Narrow"/>
                <a:cs typeface="Arial MT"/>
              </a:rPr>
              <a:t> the </a:t>
            </a:r>
            <a:r>
              <a:rPr lang="fr-FR" sz="1200" b="0" i="0" u="none" strike="noStrike" cap="none" spc="19" dirty="0" err="1">
                <a:solidFill>
                  <a:schemeClr val="tx1"/>
                </a:solidFill>
                <a:latin typeface="Arial Narrow"/>
                <a:ea typeface="Arial Narrow"/>
                <a:cs typeface="Arial MT"/>
              </a:rPr>
              <a:t>number</a:t>
            </a:r>
            <a:r>
              <a:rPr lang="fr-FR" sz="1200" b="0" i="0" u="none" strike="noStrike" cap="none" spc="19" dirty="0">
                <a:solidFill>
                  <a:schemeClr val="tx1"/>
                </a:solidFill>
                <a:latin typeface="Arial Narrow"/>
                <a:ea typeface="Arial Narrow"/>
                <a:cs typeface="Arial MT"/>
              </a:rPr>
              <a:t> of occurrences and the </a:t>
            </a:r>
            <a:r>
              <a:rPr lang="fr-FR" sz="1200" b="0" i="0" u="none" strike="noStrike" cap="none" spc="19" dirty="0" err="1">
                <a:solidFill>
                  <a:schemeClr val="tx1"/>
                </a:solidFill>
                <a:latin typeface="Arial Narrow"/>
                <a:ea typeface="Arial Narrow"/>
                <a:cs typeface="Arial MT"/>
              </a:rPr>
              <a:t>number</a:t>
            </a:r>
            <a:r>
              <a:rPr lang="fr-FR" sz="1200" b="0" i="0" u="none" strike="noStrike" cap="none" spc="19" dirty="0">
                <a:solidFill>
                  <a:schemeClr val="tx1"/>
                </a:solidFill>
                <a:latin typeface="Arial Narrow"/>
                <a:ea typeface="Arial Narrow"/>
                <a:cs typeface="Arial MT"/>
              </a:rPr>
              <a:t> of </a:t>
            </a:r>
            <a:r>
              <a:rPr lang="fr-FR" sz="1200" b="0" i="0" u="none" strike="noStrike" cap="none" spc="19" dirty="0" err="1">
                <a:solidFill>
                  <a:schemeClr val="tx1"/>
                </a:solidFill>
                <a:latin typeface="Arial Narrow"/>
                <a:ea typeface="Arial Narrow"/>
                <a:cs typeface="Arial MT"/>
              </a:rPr>
              <a:t>benefits</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they</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mentioned</a:t>
            </a:r>
            <a:r>
              <a:rPr lang="fr-FR" sz="1200" b="0" i="0" u="none" strike="noStrike" cap="none" spc="19" dirty="0">
                <a:solidFill>
                  <a:schemeClr val="tx1"/>
                </a:solidFill>
                <a:latin typeface="Arial Narrow"/>
                <a:ea typeface="Arial Narrow"/>
                <a:cs typeface="Arial MT"/>
              </a:rPr>
              <a:t>. 54% (</a:t>
            </a:r>
            <a:r>
              <a:rPr lang="fr-FR" sz="1200" b="0" i="0" u="none" strike="noStrike" cap="none" spc="19" dirty="0" err="1">
                <a:solidFill>
                  <a:schemeClr val="tx1"/>
                </a:solidFill>
                <a:latin typeface="Arial Narrow"/>
                <a:ea typeface="Arial Narrow"/>
                <a:cs typeface="Arial MT"/>
              </a:rPr>
              <a:t>fifty</a:t>
            </a:r>
            <a:r>
              <a:rPr lang="fr-FR" sz="1200" b="0" i="0" u="none" strike="noStrike" cap="none" spc="19" dirty="0">
                <a:solidFill>
                  <a:schemeClr val="tx1"/>
                </a:solidFill>
                <a:latin typeface="Arial Narrow"/>
                <a:ea typeface="Arial Narrow"/>
                <a:cs typeface="Arial MT"/>
              </a:rPr>
              <a:t> four) </a:t>
            </a:r>
            <a:r>
              <a:rPr lang="fr-FR" sz="1200" b="0" i="0" u="none" strike="noStrike" cap="none" spc="19" dirty="0" err="1">
                <a:solidFill>
                  <a:schemeClr val="tx1"/>
                </a:solidFill>
                <a:latin typeface="Arial Narrow"/>
                <a:ea typeface="Arial Narrow"/>
                <a:cs typeface="Arial MT"/>
              </a:rPr>
              <a:t>cities</a:t>
            </a:r>
            <a:r>
              <a:rPr lang="fr-FR" sz="1200" b="0" i="0" u="none" strike="noStrike" cap="none" spc="19" dirty="0">
                <a:solidFill>
                  <a:schemeClr val="tx1"/>
                </a:solidFill>
                <a:latin typeface="Arial Narrow"/>
                <a:ea typeface="Arial Narrow"/>
                <a:cs typeface="Arial MT"/>
              </a:rPr>
              <a:t> has a « </a:t>
            </a:r>
            <a:r>
              <a:rPr lang="fr-FR" sz="1200" b="0" i="0" u="none" strike="noStrike" cap="none" spc="19" dirty="0" err="1">
                <a:solidFill>
                  <a:schemeClr val="tx1"/>
                </a:solidFill>
                <a:latin typeface="Arial Narrow"/>
                <a:ea typeface="Arial Narrow"/>
                <a:cs typeface="Arial MT"/>
              </a:rPr>
              <a:t>low</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textual</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concern</a:t>
            </a:r>
            <a:r>
              <a:rPr lang="fr-FR" sz="1200" b="0" i="0" u="none" strike="noStrike" cap="none" spc="19" dirty="0">
                <a:solidFill>
                  <a:schemeClr val="tx1"/>
                </a:solidFill>
                <a:latin typeface="Arial Narrow"/>
                <a:ea typeface="Arial Narrow"/>
                <a:cs typeface="Arial MT"/>
              </a:rPr>
              <a:t> » </a:t>
            </a:r>
            <a:r>
              <a:rPr lang="fr-FR" sz="1200" b="0" i="0" u="none" strike="noStrike" cap="none" spc="19" dirty="0" err="1">
                <a:solidFill>
                  <a:schemeClr val="tx1"/>
                </a:solidFill>
                <a:latin typeface="Arial Narrow"/>
                <a:ea typeface="Arial Narrow"/>
                <a:cs typeface="Arial MT"/>
              </a:rPr>
              <a:t>with</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less</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than</a:t>
            </a:r>
            <a:r>
              <a:rPr lang="fr-FR" sz="1200" b="0" i="0" u="none" strike="noStrike" cap="none" spc="19" dirty="0">
                <a:solidFill>
                  <a:schemeClr val="tx1"/>
                </a:solidFill>
                <a:latin typeface="Arial Narrow"/>
                <a:ea typeface="Arial Narrow"/>
                <a:cs typeface="Arial MT"/>
              </a:rPr>
              <a:t> 1,7 </a:t>
            </a:r>
            <a:r>
              <a:rPr lang="fr-FR" sz="1200" b="0" i="0" u="none" strike="noStrike" cap="none" spc="19" dirty="0" err="1">
                <a:solidFill>
                  <a:schemeClr val="tx1"/>
                </a:solidFill>
                <a:latin typeface="Arial Narrow"/>
                <a:ea typeface="Arial Narrow"/>
                <a:cs typeface="Arial MT"/>
              </a:rPr>
              <a:t>benefits</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identified</a:t>
            </a:r>
            <a:r>
              <a:rPr lang="fr-FR" sz="1200" b="0" i="0" u="none" strike="noStrike" cap="none" spc="19" dirty="0">
                <a:solidFill>
                  <a:schemeClr val="tx1"/>
                </a:solidFill>
                <a:latin typeface="Arial Narrow"/>
                <a:ea typeface="Arial Narrow"/>
                <a:cs typeface="Arial MT"/>
              </a:rPr>
              <a:t> and 6,2 occurrence of « </a:t>
            </a:r>
            <a:r>
              <a:rPr lang="fr-FR" sz="1200" b="0" i="0" u="none" strike="noStrike" cap="none" spc="19" dirty="0" err="1">
                <a:solidFill>
                  <a:schemeClr val="tx1"/>
                </a:solidFill>
                <a:latin typeface="Arial Narrow"/>
                <a:ea typeface="Arial Narrow"/>
                <a:cs typeface="Arial MT"/>
              </a:rPr>
              <a:t>domestic</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garden</a:t>
            </a:r>
            <a:r>
              <a:rPr lang="fr-FR" sz="1200" b="0" i="0" u="none" strike="noStrike" cap="none" spc="19" dirty="0">
                <a:solidFill>
                  <a:schemeClr val="tx1"/>
                </a:solidFill>
                <a:latin typeface="Arial Narrow"/>
                <a:ea typeface="Arial Narrow"/>
                <a:cs typeface="Arial MT"/>
              </a:rPr>
              <a:t> ». 44% has an </a:t>
            </a:r>
            <a:r>
              <a:rPr lang="fr-FR" sz="1200" b="0" i="0" u="none" strike="noStrike" cap="none" spc="19" dirty="0" err="1">
                <a:solidFill>
                  <a:schemeClr val="tx1"/>
                </a:solidFill>
                <a:latin typeface="Arial Narrow"/>
                <a:ea typeface="Arial Narrow"/>
                <a:cs typeface="Arial MT"/>
              </a:rPr>
              <a:t>intermediate</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textual</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concern</a:t>
            </a:r>
            <a:r>
              <a:rPr lang="fr-FR" sz="1200" b="0" i="0" u="none" strike="noStrike" cap="none" spc="19" dirty="0">
                <a:solidFill>
                  <a:schemeClr val="tx1"/>
                </a:solidFill>
                <a:latin typeface="Arial Narrow"/>
                <a:ea typeface="Arial Narrow"/>
                <a:cs typeface="Arial MT"/>
              </a:rPr>
              <a:t> and </a:t>
            </a:r>
            <a:r>
              <a:rPr lang="fr-FR" sz="1200" b="0" i="0" u="none" strike="noStrike" cap="none" spc="19" dirty="0" err="1">
                <a:solidFill>
                  <a:schemeClr val="tx1"/>
                </a:solidFill>
                <a:latin typeface="Arial Narrow"/>
                <a:ea typeface="Arial Narrow"/>
                <a:cs typeface="Arial MT"/>
              </a:rPr>
              <a:t>only</a:t>
            </a:r>
            <a:r>
              <a:rPr lang="fr-FR" sz="1200" b="0" i="0" u="none" strike="noStrike" cap="none" spc="19" dirty="0">
                <a:solidFill>
                  <a:schemeClr val="tx1"/>
                </a:solidFill>
                <a:latin typeface="Arial Narrow"/>
                <a:ea typeface="Arial Narrow"/>
                <a:cs typeface="Arial MT"/>
              </a:rPr>
              <a:t> 2% (4 </a:t>
            </a:r>
            <a:r>
              <a:rPr lang="fr-FR" sz="1200" b="0" i="0" u="none" strike="noStrike" cap="none" spc="19" dirty="0" err="1">
                <a:solidFill>
                  <a:schemeClr val="tx1"/>
                </a:solidFill>
                <a:latin typeface="Arial Narrow"/>
                <a:ea typeface="Arial Narrow"/>
                <a:cs typeface="Arial MT"/>
              </a:rPr>
              <a:t>cities</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showed</a:t>
            </a:r>
            <a:r>
              <a:rPr lang="fr-FR" sz="1200" b="0" i="0" u="none" strike="noStrike" cap="none" spc="19" dirty="0">
                <a:solidFill>
                  <a:schemeClr val="tx1"/>
                </a:solidFill>
                <a:latin typeface="Arial Narrow"/>
                <a:ea typeface="Arial Narrow"/>
                <a:cs typeface="Arial MT"/>
              </a:rPr>
              <a:t> a </a:t>
            </a:r>
            <a:r>
              <a:rPr lang="fr-FR" sz="1200" b="0" i="0" u="none" strike="noStrike" cap="none" spc="19" dirty="0" err="1">
                <a:solidFill>
                  <a:schemeClr val="tx1"/>
                </a:solidFill>
                <a:latin typeface="Arial Narrow"/>
                <a:ea typeface="Arial Narrow"/>
                <a:cs typeface="Arial MT"/>
              </a:rPr>
              <a:t>stong</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textual</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concern</a:t>
            </a:r>
            <a:r>
              <a:rPr lang="fr-FR" sz="1200" b="0" i="0" u="none" strike="noStrike" cap="none" spc="19" dirty="0">
                <a:solidFill>
                  <a:schemeClr val="tx1"/>
                </a:solidFill>
                <a:latin typeface="Arial Narrow"/>
                <a:ea typeface="Arial Narrow"/>
                <a:cs typeface="Arial MT"/>
              </a:rPr>
              <a:t>. So </a:t>
            </a:r>
            <a:r>
              <a:rPr lang="fr-FR" sz="1200" b="0" i="0" u="none" strike="noStrike" cap="none" spc="19" dirty="0" err="1">
                <a:solidFill>
                  <a:schemeClr val="tx1"/>
                </a:solidFill>
                <a:latin typeface="Arial Narrow"/>
                <a:ea typeface="Arial Narrow"/>
                <a:cs typeface="Arial MT"/>
              </a:rPr>
              <a:t>there</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was</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very</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heterogenous</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concern</a:t>
            </a:r>
            <a:r>
              <a:rPr lang="fr-FR" sz="1200" b="0" i="0" u="none" strike="noStrike" cap="none" spc="19" dirty="0">
                <a:solidFill>
                  <a:schemeClr val="tx1"/>
                </a:solidFill>
                <a:latin typeface="Arial Narrow"/>
                <a:ea typeface="Arial Narrow"/>
                <a:cs typeface="Arial MT"/>
              </a:rPr>
              <a:t> for </a:t>
            </a:r>
            <a:r>
              <a:rPr lang="fr-FR" sz="1200" b="0" i="0" u="none" strike="noStrike" cap="none" spc="19" dirty="0" err="1">
                <a:solidFill>
                  <a:schemeClr val="tx1"/>
                </a:solidFill>
                <a:latin typeface="Arial Narrow"/>
                <a:ea typeface="Arial Narrow"/>
                <a:cs typeface="Arial MT"/>
              </a:rPr>
              <a:t>domestic</a:t>
            </a:r>
            <a:r>
              <a:rPr lang="fr-FR" sz="1200" b="0" i="0" u="none" strike="noStrike" cap="none" spc="19" dirty="0">
                <a:solidFill>
                  <a:schemeClr val="tx1"/>
                </a:solidFill>
                <a:latin typeface="Arial Narrow"/>
                <a:ea typeface="Arial Narrow"/>
                <a:cs typeface="Arial MT"/>
              </a:rPr>
              <a:t> </a:t>
            </a:r>
            <a:r>
              <a:rPr lang="fr-FR" sz="1200" b="0" i="0" u="none" strike="noStrike" cap="none" spc="19" dirty="0" err="1">
                <a:solidFill>
                  <a:schemeClr val="tx1"/>
                </a:solidFill>
                <a:latin typeface="Arial Narrow"/>
                <a:ea typeface="Arial Narrow"/>
                <a:cs typeface="Arial MT"/>
              </a:rPr>
              <a:t>gardens</a:t>
            </a:r>
            <a:r>
              <a:rPr lang="fr-FR" sz="1200" b="0" i="0" u="none" strike="noStrike" cap="none" spc="19" dirty="0">
                <a:solidFill>
                  <a:schemeClr val="tx1"/>
                </a:solidFill>
                <a:latin typeface="Arial Narrow"/>
                <a:ea typeface="Arial Narrow"/>
                <a:cs typeface="Arial MT"/>
              </a:rPr>
              <a:t>.</a:t>
            </a:r>
            <a:endParaRPr dirty="0"/>
          </a:p>
        </p:txBody>
      </p:sp>
      <p:sp>
        <p:nvSpPr>
          <p:cNvPr id="4" name="Slide Number Placeholder 3"/>
          <p:cNvSpPr>
            <a:spLocks noGrp="1"/>
          </p:cNvSpPr>
          <p:nvPr>
            <p:ph type="sldNum" sz="quarter" idx="10"/>
          </p:nvPr>
        </p:nvSpPr>
        <p:spPr bwMode="auto"/>
        <p:txBody>
          <a:bodyPr/>
          <a:lstStyle/>
          <a:p>
            <a:pPr>
              <a:defRPr/>
            </a:pPr>
            <a:endParaRPr/>
          </a:p>
        </p:txBody>
      </p:sp>
    </p:spTree>
    <p:extLst>
      <p:ext uri="{BB962C8B-B14F-4D97-AF65-F5344CB8AC3E}">
        <p14:creationId xmlns:p14="http://schemas.microsoft.com/office/powerpoint/2010/main" val="3618271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Again</a:t>
            </a:r>
            <a:r>
              <a:rPr lang="fr-FR" dirty="0"/>
              <a:t> </a:t>
            </a:r>
            <a:r>
              <a:rPr lang="fr-FR" dirty="0" err="1"/>
              <a:t>we</a:t>
            </a:r>
            <a:r>
              <a:rPr lang="fr-FR" dirty="0"/>
              <a:t> </a:t>
            </a:r>
            <a:r>
              <a:rPr lang="fr-FR" dirty="0" err="1"/>
              <a:t>classified</a:t>
            </a:r>
            <a:r>
              <a:rPr lang="fr-FR" dirty="0"/>
              <a:t> </a:t>
            </a:r>
            <a:r>
              <a:rPr lang="fr-FR" dirty="0" err="1"/>
              <a:t>cities</a:t>
            </a:r>
            <a:r>
              <a:rPr lang="fr-FR" dirty="0"/>
              <a:t> </a:t>
            </a:r>
            <a:r>
              <a:rPr lang="fr-FR" dirty="0" err="1"/>
              <a:t>according</a:t>
            </a:r>
            <a:r>
              <a:rPr lang="fr-FR" dirty="0"/>
              <a:t> to </a:t>
            </a:r>
            <a:r>
              <a:rPr lang="fr-FR" dirty="0" err="1"/>
              <a:t>their</a:t>
            </a:r>
            <a:r>
              <a:rPr lang="fr-FR" dirty="0"/>
              <a:t> </a:t>
            </a:r>
            <a:r>
              <a:rPr lang="fr-FR" dirty="0" err="1"/>
              <a:t>regulatory</a:t>
            </a:r>
            <a:r>
              <a:rPr lang="fr-FR" dirty="0"/>
              <a:t> profiles. This index </a:t>
            </a:r>
            <a:r>
              <a:rPr lang="fr-FR" dirty="0" err="1"/>
              <a:t>is</a:t>
            </a:r>
            <a:r>
              <a:rPr lang="fr-FR" dirty="0"/>
              <a:t> </a:t>
            </a:r>
            <a:r>
              <a:rPr lang="fr-FR" dirty="0" err="1"/>
              <a:t>build</a:t>
            </a:r>
            <a:r>
              <a:rPr lang="fr-FR" dirty="0"/>
              <a:t> on </a:t>
            </a:r>
            <a:r>
              <a:rPr lang="fr-FR" dirty="0" err="1"/>
              <a:t>number</a:t>
            </a:r>
            <a:r>
              <a:rPr lang="fr-FR" dirty="0"/>
              <a:t> of </a:t>
            </a:r>
            <a:r>
              <a:rPr lang="fr-FR" dirty="0" err="1"/>
              <a:t>each</a:t>
            </a:r>
            <a:r>
              <a:rPr lang="fr-FR" dirty="0"/>
              <a:t> </a:t>
            </a:r>
            <a:r>
              <a:rPr lang="fr-FR" dirty="0" err="1"/>
              <a:t>kind</a:t>
            </a:r>
            <a:r>
              <a:rPr lang="fr-FR" dirty="0"/>
              <a:t> of </a:t>
            </a:r>
            <a:r>
              <a:rPr lang="fr-FR" dirty="0" err="1"/>
              <a:t>bylaw</a:t>
            </a:r>
            <a:r>
              <a:rPr lang="fr-FR" dirty="0"/>
              <a:t> </a:t>
            </a:r>
            <a:r>
              <a:rPr lang="fr-FR" dirty="0" err="1"/>
              <a:t>tools</a:t>
            </a:r>
            <a:r>
              <a:rPr lang="fr-FR" dirty="0"/>
              <a:t>: </a:t>
            </a:r>
            <a:r>
              <a:rPr lang="fr-FR" dirty="0" err="1"/>
              <a:t>rules</a:t>
            </a:r>
            <a:r>
              <a:rPr lang="fr-FR" dirty="0"/>
              <a:t> by zone and zoning. </a:t>
            </a:r>
            <a:r>
              <a:rPr lang="fr-FR" dirty="0" err="1"/>
              <a:t>We</a:t>
            </a:r>
            <a:r>
              <a:rPr lang="fr-FR" dirty="0"/>
              <a:t> </a:t>
            </a:r>
            <a:r>
              <a:rPr lang="fr-FR" dirty="0" err="1"/>
              <a:t>identified</a:t>
            </a:r>
            <a:r>
              <a:rPr lang="fr-FR" dirty="0"/>
              <a:t> 3 </a:t>
            </a:r>
            <a:r>
              <a:rPr lang="fr-FR" dirty="0" err="1"/>
              <a:t>strategies</a:t>
            </a:r>
            <a:r>
              <a:rPr lang="fr-FR" dirty="0"/>
              <a:t> </a:t>
            </a:r>
            <a:r>
              <a:rPr lang="fr-FR" dirty="0" err="1"/>
              <a:t>regarding</a:t>
            </a:r>
            <a:r>
              <a:rPr lang="fr-FR" dirty="0"/>
              <a:t> </a:t>
            </a:r>
            <a:r>
              <a:rPr lang="fr-FR" dirty="0" err="1"/>
              <a:t>private</a:t>
            </a:r>
            <a:r>
              <a:rPr lang="fr-FR" dirty="0"/>
              <a:t> </a:t>
            </a:r>
            <a:r>
              <a:rPr lang="fr-FR" dirty="0" err="1"/>
              <a:t>gardens</a:t>
            </a:r>
            <a:r>
              <a:rPr lang="fr-FR" dirty="0"/>
              <a:t> protection: use of zonings </a:t>
            </a:r>
            <a:r>
              <a:rPr lang="fr-FR" dirty="0" err="1"/>
              <a:t>only</a:t>
            </a:r>
            <a:r>
              <a:rPr lang="fr-FR" dirty="0"/>
              <a:t> for 29,5% of </a:t>
            </a:r>
            <a:r>
              <a:rPr lang="fr-FR" dirty="0" err="1"/>
              <a:t>cities</a:t>
            </a:r>
            <a:r>
              <a:rPr lang="fr-FR" dirty="0"/>
              <a:t> </a:t>
            </a:r>
            <a:r>
              <a:rPr lang="fr-FR" dirty="0" err="1"/>
              <a:t>studies</a:t>
            </a:r>
            <a:r>
              <a:rPr lang="fr-FR" dirty="0"/>
              <a:t>, use of </a:t>
            </a:r>
            <a:r>
              <a:rPr lang="fr-FR" dirty="0" err="1"/>
              <a:t>sector</a:t>
            </a:r>
            <a:r>
              <a:rPr lang="fr-FR" dirty="0"/>
              <a:t> </a:t>
            </a:r>
            <a:r>
              <a:rPr lang="fr-FR" dirty="0" err="1"/>
              <a:t>rules</a:t>
            </a:r>
            <a:r>
              <a:rPr lang="fr-FR" dirty="0"/>
              <a:t> in </a:t>
            </a:r>
            <a:r>
              <a:rPr lang="fr-FR" dirty="0" err="1"/>
              <a:t>majority</a:t>
            </a:r>
            <a:r>
              <a:rPr lang="fr-FR" dirty="0"/>
              <a:t> for 44% of the </a:t>
            </a:r>
            <a:r>
              <a:rPr lang="fr-FR" dirty="0" err="1"/>
              <a:t>cities</a:t>
            </a:r>
            <a:r>
              <a:rPr lang="fr-FR" dirty="0"/>
              <a:t> and mixed-</a:t>
            </a:r>
            <a:r>
              <a:rPr lang="fr-FR" dirty="0" err="1"/>
              <a:t>tools</a:t>
            </a:r>
            <a:r>
              <a:rPr lang="fr-FR" dirty="0"/>
              <a:t> or full </a:t>
            </a:r>
            <a:r>
              <a:rPr lang="fr-FR" dirty="0" err="1"/>
              <a:t>regulation</a:t>
            </a:r>
            <a:r>
              <a:rPr lang="fr-FR" dirty="0"/>
              <a:t> </a:t>
            </a:r>
            <a:r>
              <a:rPr lang="fr-FR" dirty="0" err="1"/>
              <a:t>strategies</a:t>
            </a:r>
            <a:r>
              <a:rPr lang="fr-FR" dirty="0"/>
              <a:t> for 26,5% of the </a:t>
            </a:r>
            <a:r>
              <a:rPr lang="fr-FR" dirty="0" err="1"/>
              <a:t>cities</a:t>
            </a:r>
            <a:r>
              <a:rPr lang="fr-FR" dirty="0"/>
              <a:t>. </a:t>
            </a:r>
            <a:r>
              <a:rPr lang="fr-FR" dirty="0" err="1"/>
              <a:t>Regulation</a:t>
            </a:r>
            <a:r>
              <a:rPr lang="fr-FR" dirty="0"/>
              <a:t> by zoning </a:t>
            </a:r>
            <a:r>
              <a:rPr lang="fr-FR" dirty="0" err="1"/>
              <a:t>implies</a:t>
            </a:r>
            <a:r>
              <a:rPr lang="fr-FR" dirty="0"/>
              <a:t> an analyse of key areas for </a:t>
            </a:r>
            <a:r>
              <a:rPr lang="fr-FR" dirty="0" err="1"/>
              <a:t>garden</a:t>
            </a:r>
            <a:r>
              <a:rPr lang="fr-FR" dirty="0"/>
              <a:t> protection (</a:t>
            </a:r>
            <a:r>
              <a:rPr lang="fr-FR" dirty="0" err="1"/>
              <a:t>near</a:t>
            </a:r>
            <a:r>
              <a:rPr lang="fr-FR" dirty="0"/>
              <a:t> </a:t>
            </a:r>
            <a:r>
              <a:rPr lang="fr-FR" dirty="0" err="1"/>
              <a:t>forest</a:t>
            </a:r>
            <a:r>
              <a:rPr lang="fr-FR" dirty="0"/>
              <a:t> or </a:t>
            </a:r>
            <a:r>
              <a:rPr lang="fr-FR" dirty="0" err="1"/>
              <a:t>other</a:t>
            </a:r>
            <a:r>
              <a:rPr lang="fr-FR" dirty="0"/>
              <a:t> </a:t>
            </a:r>
            <a:r>
              <a:rPr lang="fr-FR" dirty="0" err="1"/>
              <a:t>natural</a:t>
            </a:r>
            <a:r>
              <a:rPr lang="fr-FR" dirty="0"/>
              <a:t> </a:t>
            </a:r>
            <a:r>
              <a:rPr lang="fr-FR" dirty="0" err="1"/>
              <a:t>landscape</a:t>
            </a:r>
            <a:r>
              <a:rPr lang="fr-FR" dirty="0"/>
              <a:t>, </a:t>
            </a:r>
            <a:r>
              <a:rPr lang="fr-FR" dirty="0" err="1"/>
              <a:t>near</a:t>
            </a:r>
            <a:r>
              <a:rPr lang="fr-FR" dirty="0"/>
              <a:t> </a:t>
            </a:r>
            <a:r>
              <a:rPr lang="fr-FR" dirty="0" err="1"/>
              <a:t>heritage</a:t>
            </a:r>
            <a:r>
              <a:rPr lang="fr-FR" dirty="0"/>
              <a:t> buildings) to </a:t>
            </a:r>
            <a:r>
              <a:rPr lang="fr-FR" dirty="0" err="1"/>
              <a:t>target</a:t>
            </a:r>
            <a:r>
              <a:rPr lang="fr-FR" dirty="0"/>
              <a:t> protection areas. </a:t>
            </a:r>
            <a:r>
              <a:rPr lang="fr-FR" dirty="0" err="1"/>
              <a:t>Unlike</a:t>
            </a:r>
            <a:r>
              <a:rPr lang="fr-FR" dirty="0"/>
              <a:t> </a:t>
            </a:r>
            <a:r>
              <a:rPr lang="fr-FR" dirty="0" err="1"/>
              <a:t>sector</a:t>
            </a:r>
            <a:r>
              <a:rPr lang="fr-FR" dirty="0"/>
              <a:t> </a:t>
            </a:r>
            <a:r>
              <a:rPr lang="fr-FR" dirty="0" err="1"/>
              <a:t>rules</a:t>
            </a:r>
            <a:r>
              <a:rPr lang="fr-FR" dirty="0"/>
              <a:t> </a:t>
            </a:r>
            <a:r>
              <a:rPr lang="fr-FR" dirty="0" err="1"/>
              <a:t>that</a:t>
            </a:r>
            <a:r>
              <a:rPr lang="fr-FR" dirty="0"/>
              <a:t> </a:t>
            </a:r>
            <a:r>
              <a:rPr lang="fr-FR" dirty="0" err="1"/>
              <a:t>generalize</a:t>
            </a:r>
            <a:r>
              <a:rPr lang="fr-FR" dirty="0"/>
              <a:t> protection to all plots in an </a:t>
            </a:r>
            <a:r>
              <a:rPr lang="fr-FR" dirty="0" err="1"/>
              <a:t>urban</a:t>
            </a:r>
            <a:r>
              <a:rPr lang="fr-FR" dirty="0"/>
              <a:t> zone. </a:t>
            </a:r>
            <a:r>
              <a:rPr lang="fr-FR" dirty="0" err="1"/>
              <a:t>We</a:t>
            </a:r>
            <a:r>
              <a:rPr lang="fr-FR" dirty="0"/>
              <a:t> </a:t>
            </a:r>
            <a:r>
              <a:rPr lang="fr-FR" dirty="0" err="1"/>
              <a:t>can’t</a:t>
            </a:r>
            <a:r>
              <a:rPr lang="fr-FR" dirty="0"/>
              <a:t> </a:t>
            </a:r>
            <a:r>
              <a:rPr lang="fr-FR" dirty="0" err="1"/>
              <a:t>evaluate</a:t>
            </a:r>
            <a:r>
              <a:rPr lang="fr-FR" dirty="0"/>
              <a:t> the </a:t>
            </a:r>
            <a:r>
              <a:rPr lang="fr-FR" dirty="0" err="1"/>
              <a:t>effects</a:t>
            </a:r>
            <a:r>
              <a:rPr lang="fr-FR" dirty="0"/>
              <a:t> of </a:t>
            </a:r>
            <a:r>
              <a:rPr lang="fr-FR" dirty="0" err="1"/>
              <a:t>those</a:t>
            </a:r>
            <a:r>
              <a:rPr lang="fr-FR" dirty="0"/>
              <a:t> </a:t>
            </a:r>
            <a:r>
              <a:rPr lang="fr-FR" dirty="0" err="1"/>
              <a:t>regulation</a:t>
            </a:r>
            <a:r>
              <a:rPr lang="fr-FR" dirty="0"/>
              <a:t> on </a:t>
            </a:r>
            <a:r>
              <a:rPr lang="fr-FR" dirty="0" err="1"/>
              <a:t>urban</a:t>
            </a:r>
            <a:r>
              <a:rPr lang="fr-FR" dirty="0"/>
              <a:t> </a:t>
            </a:r>
            <a:r>
              <a:rPr lang="fr-FR" dirty="0" err="1"/>
              <a:t>ecosystem</a:t>
            </a:r>
            <a:r>
              <a:rPr lang="fr-FR" dirty="0"/>
              <a:t> </a:t>
            </a:r>
            <a:r>
              <a:rPr lang="fr-FR" dirty="0" err="1"/>
              <a:t>yet</a:t>
            </a:r>
            <a:r>
              <a:rPr lang="fr-FR" dirty="0"/>
              <a:t> </a:t>
            </a:r>
            <a:r>
              <a:rPr lang="fr-FR" dirty="0" err="1"/>
              <a:t>so</a:t>
            </a:r>
            <a:r>
              <a:rPr lang="fr-FR" dirty="0"/>
              <a:t> for </a:t>
            </a:r>
            <a:r>
              <a:rPr lang="fr-FR" dirty="0" err="1"/>
              <a:t>now</a:t>
            </a:r>
            <a:r>
              <a:rPr lang="fr-FR" dirty="0"/>
              <a:t> </a:t>
            </a:r>
            <a:r>
              <a:rPr lang="fr-FR" dirty="0" err="1"/>
              <a:t>let’s</a:t>
            </a:r>
            <a:r>
              <a:rPr lang="fr-FR" dirty="0"/>
              <a:t> not </a:t>
            </a:r>
            <a:r>
              <a:rPr lang="fr-FR" dirty="0" err="1"/>
              <a:t>rank</a:t>
            </a:r>
            <a:r>
              <a:rPr lang="fr-FR" dirty="0"/>
              <a:t> </a:t>
            </a:r>
            <a:r>
              <a:rPr lang="fr-FR" dirty="0" err="1"/>
              <a:t>them</a:t>
            </a:r>
            <a:r>
              <a:rPr lang="fr-FR" dirty="0"/>
              <a:t>. </a:t>
            </a:r>
            <a:r>
              <a:rPr lang="fr-FR" dirty="0" err="1"/>
              <a:t>Let’s</a:t>
            </a:r>
            <a:r>
              <a:rPr lang="fr-FR" dirty="0"/>
              <a:t> </a:t>
            </a:r>
            <a:r>
              <a:rPr lang="fr-FR" dirty="0" err="1"/>
              <a:t>just</a:t>
            </a:r>
            <a:r>
              <a:rPr lang="fr-FR" dirty="0"/>
              <a:t> </a:t>
            </a:r>
            <a:r>
              <a:rPr lang="fr-FR" dirty="0" err="1"/>
              <a:t>say</a:t>
            </a:r>
            <a:r>
              <a:rPr lang="fr-FR" dirty="0"/>
              <a:t> </a:t>
            </a:r>
            <a:r>
              <a:rPr lang="fr-FR" dirty="0" err="1"/>
              <a:t>that</a:t>
            </a:r>
            <a:r>
              <a:rPr lang="fr-FR" dirty="0"/>
              <a:t> full </a:t>
            </a:r>
            <a:r>
              <a:rPr lang="fr-FR" dirty="0" err="1"/>
              <a:t>regulation</a:t>
            </a:r>
            <a:r>
              <a:rPr lang="fr-FR" dirty="0"/>
              <a:t> profiles </a:t>
            </a:r>
            <a:r>
              <a:rPr lang="fr-FR" dirty="0" err="1"/>
              <a:t>cities</a:t>
            </a:r>
            <a:r>
              <a:rPr lang="fr-FR" dirty="0"/>
              <a:t> are the </a:t>
            </a:r>
            <a:r>
              <a:rPr lang="fr-FR" dirty="0" err="1"/>
              <a:t>fewest</a:t>
            </a:r>
            <a:r>
              <a:rPr lang="fr-FR" dirty="0"/>
              <a:t>.</a:t>
            </a:r>
          </a:p>
          <a:p>
            <a:endParaRPr lang="fr-FR" dirty="0"/>
          </a:p>
          <a:p>
            <a:r>
              <a:rPr lang="fr-FR" dirty="0" err="1"/>
              <a:t>We</a:t>
            </a:r>
            <a:r>
              <a:rPr lang="fr-FR" dirty="0"/>
              <a:t> </a:t>
            </a:r>
            <a:r>
              <a:rPr lang="fr-FR" dirty="0" err="1"/>
              <a:t>just</a:t>
            </a:r>
            <a:r>
              <a:rPr lang="fr-FR" dirty="0"/>
              <a:t> </a:t>
            </a:r>
            <a:r>
              <a:rPr lang="fr-FR" dirty="0" err="1"/>
              <a:t>see</a:t>
            </a:r>
            <a:r>
              <a:rPr lang="fr-FR" dirty="0"/>
              <a:t> </a:t>
            </a:r>
            <a:r>
              <a:rPr lang="fr-FR" dirty="0" err="1"/>
              <a:t>that</a:t>
            </a:r>
            <a:r>
              <a:rPr lang="fr-FR" dirty="0"/>
              <a:t> </a:t>
            </a:r>
            <a:r>
              <a:rPr lang="fr-FR" dirty="0" err="1"/>
              <a:t>regulation</a:t>
            </a:r>
            <a:r>
              <a:rPr lang="fr-FR" dirty="0"/>
              <a:t> </a:t>
            </a:r>
            <a:r>
              <a:rPr lang="fr-FR" dirty="0" err="1"/>
              <a:t>levels</a:t>
            </a:r>
            <a:r>
              <a:rPr lang="fr-FR" dirty="0"/>
              <a:t> varies </a:t>
            </a:r>
            <a:r>
              <a:rPr lang="fr-FR" dirty="0" err="1"/>
              <a:t>between</a:t>
            </a:r>
            <a:r>
              <a:rPr lang="fr-FR" dirty="0"/>
              <a:t> </a:t>
            </a:r>
            <a:r>
              <a:rPr lang="fr-FR" dirty="0" err="1"/>
              <a:t>cities</a:t>
            </a:r>
            <a:r>
              <a:rPr lang="fr-FR" dirty="0"/>
              <a:t>. It </a:t>
            </a:r>
            <a:r>
              <a:rPr lang="fr-FR" dirty="0" err="1"/>
              <a:t>also</a:t>
            </a:r>
            <a:r>
              <a:rPr lang="fr-FR" dirty="0"/>
              <a:t> varies </a:t>
            </a:r>
            <a:r>
              <a:rPr lang="fr-FR" dirty="0" err="1"/>
              <a:t>inside</a:t>
            </a:r>
            <a:r>
              <a:rPr lang="fr-FR" dirty="0"/>
              <a:t> </a:t>
            </a:r>
            <a:r>
              <a:rPr lang="fr-FR" dirty="0" err="1"/>
              <a:t>cities</a:t>
            </a:r>
            <a:r>
              <a:rPr lang="fr-FR" dirty="0"/>
              <a:t> </a:t>
            </a:r>
            <a:r>
              <a:rPr lang="fr-FR" dirty="0" err="1"/>
              <a:t>themselves</a:t>
            </a:r>
            <a:r>
              <a:rPr lang="fr-FR" dirty="0"/>
              <a:t> </a:t>
            </a:r>
            <a:r>
              <a:rPr lang="fr-FR" dirty="0" err="1"/>
              <a:t>according</a:t>
            </a:r>
            <a:r>
              <a:rPr lang="fr-FR" dirty="0"/>
              <a:t> to </a:t>
            </a:r>
            <a:r>
              <a:rPr lang="fr-FR" dirty="0" err="1"/>
              <a:t>their</a:t>
            </a:r>
            <a:r>
              <a:rPr lang="fr-FR" dirty="0"/>
              <a:t> </a:t>
            </a:r>
            <a:r>
              <a:rPr lang="fr-FR" dirty="0" err="1"/>
              <a:t>urban</a:t>
            </a:r>
            <a:r>
              <a:rPr lang="fr-FR" dirty="0"/>
              <a:t> zone (downtown, mixed-use zones and </a:t>
            </a:r>
            <a:r>
              <a:rPr lang="fr-FR" dirty="0" err="1"/>
              <a:t>residential</a:t>
            </a:r>
            <a:r>
              <a:rPr lang="fr-FR" dirty="0"/>
              <a:t> zones). An </a:t>
            </a:r>
            <a:r>
              <a:rPr lang="fr-FR" dirty="0" err="1"/>
              <a:t>other</a:t>
            </a:r>
            <a:r>
              <a:rPr lang="fr-FR" dirty="0"/>
              <a:t> </a:t>
            </a:r>
            <a:r>
              <a:rPr lang="fr-FR" dirty="0" err="1"/>
              <a:t>result</a:t>
            </a:r>
            <a:r>
              <a:rPr lang="fr-FR" dirty="0"/>
              <a:t> </a:t>
            </a:r>
            <a:r>
              <a:rPr lang="fr-FR" dirty="0" err="1"/>
              <a:t>we</a:t>
            </a:r>
            <a:r>
              <a:rPr lang="fr-FR" dirty="0"/>
              <a:t> </a:t>
            </a:r>
            <a:r>
              <a:rPr lang="fr-FR" dirty="0" err="1"/>
              <a:t>observed</a:t>
            </a:r>
            <a:r>
              <a:rPr lang="fr-FR" dirty="0"/>
              <a:t> </a:t>
            </a:r>
            <a:r>
              <a:rPr lang="fr-FR" dirty="0" err="1"/>
              <a:t>is</a:t>
            </a:r>
            <a:r>
              <a:rPr lang="fr-FR" dirty="0"/>
              <a:t> </a:t>
            </a:r>
            <a:r>
              <a:rPr lang="fr-FR" dirty="0" err="1"/>
              <a:t>that</a:t>
            </a:r>
            <a:r>
              <a:rPr lang="fr-FR" dirty="0"/>
              <a:t> </a:t>
            </a:r>
            <a:r>
              <a:rPr lang="fr-FR" dirty="0" err="1"/>
              <a:t>even</a:t>
            </a:r>
            <a:r>
              <a:rPr lang="fr-FR" dirty="0"/>
              <a:t> if a zone </a:t>
            </a:r>
            <a:r>
              <a:rPr lang="fr-FR" dirty="0" err="1"/>
              <a:t>tool</a:t>
            </a:r>
            <a:r>
              <a:rPr lang="fr-FR" dirty="0"/>
              <a:t> </a:t>
            </a:r>
            <a:r>
              <a:rPr lang="fr-FR" dirty="0" err="1"/>
              <a:t>is</a:t>
            </a:r>
            <a:r>
              <a:rPr lang="fr-FR" dirty="0"/>
              <a:t> </a:t>
            </a:r>
            <a:r>
              <a:rPr lang="fr-FR" dirty="0" err="1"/>
              <a:t>used</a:t>
            </a:r>
            <a:r>
              <a:rPr lang="fr-FR" dirty="0"/>
              <a:t>, </a:t>
            </a:r>
            <a:r>
              <a:rPr lang="fr-FR" dirty="0" err="1"/>
              <a:t>it</a:t>
            </a:r>
            <a:r>
              <a:rPr lang="fr-FR" dirty="0"/>
              <a:t> </a:t>
            </a:r>
            <a:r>
              <a:rPr lang="fr-FR" dirty="0" err="1"/>
              <a:t>does</a:t>
            </a:r>
            <a:r>
              <a:rPr lang="fr-FR" dirty="0"/>
              <a:t> not </a:t>
            </a:r>
            <a:r>
              <a:rPr lang="fr-FR" dirty="0" err="1"/>
              <a:t>presume</a:t>
            </a:r>
            <a:r>
              <a:rPr lang="fr-FR" dirty="0"/>
              <a:t> </a:t>
            </a:r>
            <a:r>
              <a:rPr lang="fr-FR" dirty="0" err="1"/>
              <a:t>its</a:t>
            </a:r>
            <a:r>
              <a:rPr lang="fr-FR" dirty="0"/>
              <a:t> </a:t>
            </a:r>
            <a:r>
              <a:rPr lang="fr-FR" dirty="0" err="1"/>
              <a:t>restrictiveness</a:t>
            </a:r>
            <a:r>
              <a:rPr lang="fr-FR" dirty="0"/>
              <a:t>. For exemple, « open-</a:t>
            </a:r>
            <a:r>
              <a:rPr lang="fr-FR" dirty="0" err="1"/>
              <a:t>ground</a:t>
            </a:r>
            <a:r>
              <a:rPr lang="fr-FR" dirty="0"/>
              <a:t> for plantation, </a:t>
            </a:r>
            <a:r>
              <a:rPr lang="fr-FR" dirty="0" err="1"/>
              <a:t>play</a:t>
            </a:r>
            <a:r>
              <a:rPr lang="fr-FR" dirty="0"/>
              <a:t> and </a:t>
            </a:r>
            <a:r>
              <a:rPr lang="fr-FR" dirty="0" err="1"/>
              <a:t>leisure</a:t>
            </a:r>
            <a:r>
              <a:rPr lang="fr-FR" dirty="0"/>
              <a:t> area » are more </a:t>
            </a:r>
            <a:r>
              <a:rPr lang="fr-FR" dirty="0" err="1"/>
              <a:t>often</a:t>
            </a:r>
            <a:r>
              <a:rPr lang="fr-FR" dirty="0"/>
              <a:t> </a:t>
            </a:r>
            <a:r>
              <a:rPr lang="fr-FR" dirty="0" err="1"/>
              <a:t>apply</a:t>
            </a:r>
            <a:r>
              <a:rPr lang="fr-FR" dirty="0"/>
              <a:t> in mixed-use area but </a:t>
            </a:r>
            <a:r>
              <a:rPr lang="fr-FR" dirty="0" err="1"/>
              <a:t>their</a:t>
            </a:r>
            <a:r>
              <a:rPr lang="fr-FR" dirty="0"/>
              <a:t> value, the </a:t>
            </a:r>
            <a:r>
              <a:rPr lang="fr-FR" dirty="0" err="1"/>
              <a:t>requested</a:t>
            </a:r>
            <a:r>
              <a:rPr lang="fr-FR" dirty="0"/>
              <a:t> surface </a:t>
            </a:r>
            <a:r>
              <a:rPr lang="fr-FR" dirty="0" err="1"/>
              <a:t>is</a:t>
            </a:r>
            <a:r>
              <a:rPr lang="fr-FR" dirty="0"/>
              <a:t> </a:t>
            </a:r>
            <a:r>
              <a:rPr lang="fr-FR" dirty="0" err="1"/>
              <a:t>higher</a:t>
            </a:r>
            <a:r>
              <a:rPr lang="fr-FR" dirty="0"/>
              <a:t> for </a:t>
            </a:r>
            <a:r>
              <a:rPr lang="fr-FR" dirty="0" err="1"/>
              <a:t>residential</a:t>
            </a:r>
            <a:r>
              <a:rPr lang="fr-FR" dirty="0"/>
              <a:t> zone: more of 40% in a plot </a:t>
            </a:r>
            <a:r>
              <a:rPr lang="fr-FR" dirty="0" err="1"/>
              <a:t>unlike</a:t>
            </a:r>
            <a:r>
              <a:rPr lang="fr-FR" dirty="0"/>
              <a:t> for the </a:t>
            </a:r>
            <a:r>
              <a:rPr lang="fr-FR" dirty="0" err="1"/>
              <a:t>two</a:t>
            </a:r>
            <a:r>
              <a:rPr lang="fr-FR" dirty="0"/>
              <a:t> </a:t>
            </a:r>
            <a:r>
              <a:rPr lang="fr-FR" dirty="0" err="1"/>
              <a:t>others</a:t>
            </a:r>
            <a:r>
              <a:rPr lang="fr-FR" dirty="0"/>
              <a:t> </a:t>
            </a:r>
            <a:r>
              <a:rPr lang="fr-FR" dirty="0" err="1"/>
              <a:t>urban</a:t>
            </a:r>
            <a:r>
              <a:rPr lang="fr-FR" dirty="0"/>
              <a:t> zones. Rules </a:t>
            </a:r>
            <a:r>
              <a:rPr lang="fr-FR" dirty="0" err="1"/>
              <a:t>apply</a:t>
            </a:r>
            <a:r>
              <a:rPr lang="fr-FR" dirty="0"/>
              <a:t> on </a:t>
            </a:r>
            <a:r>
              <a:rPr lang="fr-FR" dirty="0" err="1"/>
              <a:t>residential</a:t>
            </a:r>
            <a:r>
              <a:rPr lang="fr-FR" dirty="0"/>
              <a:t> zones </a:t>
            </a:r>
            <a:r>
              <a:rPr lang="fr-FR" dirty="0" err="1"/>
              <a:t>were</a:t>
            </a:r>
            <a:r>
              <a:rPr lang="fr-FR" dirty="0"/>
              <a:t> </a:t>
            </a:r>
            <a:r>
              <a:rPr lang="fr-FR" dirty="0" err="1"/>
              <a:t>mainly</a:t>
            </a:r>
            <a:r>
              <a:rPr lang="fr-FR" dirty="0"/>
              <a:t> more </a:t>
            </a:r>
            <a:r>
              <a:rPr lang="fr-FR" dirty="0" err="1"/>
              <a:t>demanding</a:t>
            </a:r>
            <a:r>
              <a:rPr lang="fr-FR" dirty="0"/>
              <a:t> </a:t>
            </a:r>
            <a:r>
              <a:rPr lang="fr-FR" dirty="0" err="1"/>
              <a:t>than</a:t>
            </a:r>
            <a:r>
              <a:rPr lang="fr-FR" dirty="0"/>
              <a:t> in </a:t>
            </a:r>
            <a:r>
              <a:rPr lang="fr-FR" dirty="0" err="1"/>
              <a:t>other</a:t>
            </a:r>
            <a:r>
              <a:rPr lang="fr-FR" dirty="0"/>
              <a:t> </a:t>
            </a:r>
            <a:r>
              <a:rPr lang="fr-FR" dirty="0" err="1"/>
              <a:t>urban</a:t>
            </a:r>
            <a:r>
              <a:rPr lang="fr-FR" dirty="0"/>
              <a:t> zones.</a:t>
            </a:r>
          </a:p>
        </p:txBody>
      </p:sp>
      <p:sp>
        <p:nvSpPr>
          <p:cNvPr id="4" name="Espace réservé du numéro de diapositive 3"/>
          <p:cNvSpPr>
            <a:spLocks noGrp="1"/>
          </p:cNvSpPr>
          <p:nvPr>
            <p:ph type="sldNum" sz="quarter" idx="5"/>
          </p:nvPr>
        </p:nvSpPr>
        <p:spPr/>
        <p:txBody>
          <a:bodyPr/>
          <a:lstStyle/>
          <a:p>
            <a:pPr>
              <a:defRPr/>
            </a:pPr>
            <a:fld id="{AD1829F9-D345-4962-8711-CED70669FCF6}" type="slidenum">
              <a:rPr lang="fr-FR" smtClean="0"/>
              <a:t>10</a:t>
            </a:fld>
            <a:endParaRPr lang="fr-FR"/>
          </a:p>
        </p:txBody>
      </p:sp>
    </p:spTree>
    <p:extLst>
      <p:ext uri="{BB962C8B-B14F-4D97-AF65-F5344CB8AC3E}">
        <p14:creationId xmlns:p14="http://schemas.microsoft.com/office/powerpoint/2010/main" val="1067249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obj" preserve="1" userDrawn="1">
  <p:cSld name="Title Slide">
    <p:spTree>
      <p:nvGrpSpPr>
        <p:cNvPr id="1" name=""/>
        <p:cNvGrpSpPr/>
        <p:nvPr/>
      </p:nvGrpSpPr>
      <p:grpSpPr bwMode="auto">
        <a:xfrm>
          <a:off x="0" y="0"/>
          <a:ext cx="0" cy="0"/>
          <a:chOff x="0" y="0"/>
          <a:chExt cx="0" cy="0"/>
        </a:xfrm>
      </p:grpSpPr>
      <p:sp>
        <p:nvSpPr>
          <p:cNvPr id="2" name="Holder 2"/>
          <p:cNvSpPr>
            <a:spLocks noGrp="1"/>
          </p:cNvSpPr>
          <p:nvPr>
            <p:ph type="ctrTitle"/>
          </p:nvPr>
        </p:nvSpPr>
        <p:spPr bwMode="auto">
          <a:xfrm>
            <a:off x="1371600" y="3188970"/>
            <a:ext cx="15544800" cy="2160270"/>
          </a:xfrm>
          <a:prstGeom prst="rect">
            <a:avLst/>
          </a:prstGeom>
        </p:spPr>
        <p:txBody>
          <a:bodyPr wrap="square" lIns="0" tIns="0" rIns="0" bIns="0">
            <a:spAutoFit/>
          </a:bodyPr>
          <a:lstStyle>
            <a:lvl1pPr>
              <a:defRPr/>
            </a:lvl1pPr>
          </a:lstStyle>
          <a:p>
            <a:pPr>
              <a:defRPr/>
            </a:pPr>
            <a:endParaRPr/>
          </a:p>
        </p:txBody>
      </p:sp>
      <p:sp>
        <p:nvSpPr>
          <p:cNvPr id="3" name="Holder 3"/>
          <p:cNvSpPr>
            <a:spLocks noGrp="1"/>
          </p:cNvSpPr>
          <p:nvPr>
            <p:ph type="subTitle" idx="4"/>
          </p:nvPr>
        </p:nvSpPr>
        <p:spPr bwMode="auto">
          <a:xfrm>
            <a:off x="2743200" y="5760720"/>
            <a:ext cx="12801600" cy="2571750"/>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type="ftr" sz="quarter" idx="5"/>
          </p:nvPr>
        </p:nvSpPr>
        <p:spPr bwMode="auto"/>
        <p:txBody>
          <a:bodyPr lIns="0" tIns="0" rIns="0" bIns="0"/>
          <a:lstStyle>
            <a:lvl1pPr>
              <a:defRPr sz="1950" b="0" i="0">
                <a:solidFill>
                  <a:schemeClr val="tx1"/>
                </a:solidFill>
                <a:latin typeface="Trebuchet MS"/>
                <a:cs typeface="Trebuchet MS"/>
              </a:defRPr>
            </a:lvl1pPr>
          </a:lstStyle>
          <a:p>
            <a:pPr marL="12700">
              <a:lnSpc>
                <a:spcPct val="100000"/>
              </a:lnSpc>
              <a:spcBef>
                <a:spcPts val="5"/>
              </a:spcBef>
              <a:defRPr/>
            </a:pPr>
            <a:r>
              <a:rPr spc="-85"/>
              <a:t>Planning,</a:t>
            </a:r>
            <a:r>
              <a:rPr spc="-235"/>
              <a:t> </a:t>
            </a:r>
            <a:r>
              <a:rPr spc="-90"/>
              <a:t>Law</a:t>
            </a:r>
            <a:r>
              <a:rPr spc="-235"/>
              <a:t> </a:t>
            </a:r>
            <a:r>
              <a:rPr spc="-75"/>
              <a:t>and</a:t>
            </a:r>
            <a:r>
              <a:rPr spc="-235"/>
              <a:t> </a:t>
            </a:r>
            <a:r>
              <a:rPr spc="-80"/>
              <a:t>property</a:t>
            </a:r>
            <a:r>
              <a:rPr spc="-235"/>
              <a:t> </a:t>
            </a:r>
            <a:r>
              <a:rPr spc="-30"/>
              <a:t>rights</a:t>
            </a:r>
            <a:r>
              <a:rPr spc="-235"/>
              <a:t> </a:t>
            </a:r>
            <a:r>
              <a:rPr spc="140"/>
              <a:t>-</a:t>
            </a:r>
            <a:r>
              <a:rPr spc="-235"/>
              <a:t> </a:t>
            </a:r>
            <a:r>
              <a:rPr spc="-20"/>
              <a:t>Munich</a:t>
            </a:r>
            <a:r>
              <a:rPr spc="-235"/>
              <a:t> </a:t>
            </a:r>
            <a:r>
              <a:rPr spc="140"/>
              <a:t>-</a:t>
            </a:r>
            <a:r>
              <a:rPr spc="-235"/>
              <a:t> </a:t>
            </a:r>
            <a:r>
              <a:rPr spc="-10"/>
              <a:t>March2024</a:t>
            </a:r>
            <a:r>
              <a:rPr spc="-235"/>
              <a:t> </a:t>
            </a:r>
            <a:r>
              <a:rPr spc="140"/>
              <a:t>-</a:t>
            </a:r>
            <a:r>
              <a:rPr spc="-235"/>
              <a:t> </a:t>
            </a:r>
            <a:r>
              <a:rPr spc="-30"/>
              <a:t>INRAE/</a:t>
            </a:r>
            <a:r>
              <a:rPr spc="-235"/>
              <a:t> </a:t>
            </a:r>
            <a:r>
              <a:rPr spc="-70"/>
              <a:t>Université</a:t>
            </a:r>
            <a:r>
              <a:rPr spc="-235"/>
              <a:t> </a:t>
            </a:r>
            <a:r>
              <a:rPr spc="-40"/>
              <a:t>Paris-Saclay</a:t>
            </a: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BD9A91A5-50B8-4A13-AD99-8CE2A67292C9}" type="datetime1">
              <a:rPr lang="en-US" smtClean="0"/>
              <a:t>3/26/2024</a:t>
            </a:fld>
            <a:endParaRPr lang="en-US"/>
          </a:p>
        </p:txBody>
      </p:sp>
      <p:sp>
        <p:nvSpPr>
          <p:cNvPr id="6"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2700" b="0" i="0">
                <a:solidFill>
                  <a:schemeClr val="tx1"/>
                </a:solidFill>
                <a:latin typeface="Times New Roman"/>
                <a:cs typeface="Times New Roman"/>
              </a:defRPr>
            </a:lvl1pPr>
          </a:lstStyle>
          <a:p>
            <a:pPr>
              <a:defRPr/>
            </a:pPr>
            <a:endParaRPr/>
          </a:p>
        </p:txBody>
      </p:sp>
      <p:sp>
        <p:nvSpPr>
          <p:cNvPr id="3" name="Holder 3"/>
          <p:cNvSpPr>
            <a:spLocks noGrp="1"/>
          </p:cNvSpPr>
          <p:nvPr>
            <p:ph type="body" idx="1"/>
          </p:nvPr>
        </p:nvSpPr>
        <p:spPr bwMode="auto"/>
        <p:txBody>
          <a:bodyPr lIns="0" tIns="0" rIns="0" bIns="0"/>
          <a:lstStyle>
            <a:lvl1pPr>
              <a:defRPr sz="4200" b="0" i="0">
                <a:solidFill>
                  <a:schemeClr val="tx1"/>
                </a:solidFill>
                <a:latin typeface="Trebuchet MS"/>
                <a:cs typeface="Trebuchet MS"/>
              </a:defRPr>
            </a:lvl1pPr>
          </a:lstStyle>
          <a:p>
            <a:pPr>
              <a:defRPr/>
            </a:pPr>
            <a:endParaRPr/>
          </a:p>
        </p:txBody>
      </p:sp>
      <p:sp>
        <p:nvSpPr>
          <p:cNvPr id="4" name="Holder 4"/>
          <p:cNvSpPr>
            <a:spLocks noGrp="1"/>
          </p:cNvSpPr>
          <p:nvPr>
            <p:ph type="ftr" sz="quarter" idx="5"/>
          </p:nvPr>
        </p:nvSpPr>
        <p:spPr bwMode="auto"/>
        <p:txBody>
          <a:bodyPr lIns="0" tIns="0" rIns="0" bIns="0"/>
          <a:lstStyle>
            <a:lvl1pPr>
              <a:defRPr sz="1950" b="0" i="0">
                <a:solidFill>
                  <a:schemeClr val="tx1"/>
                </a:solidFill>
                <a:latin typeface="Trebuchet MS"/>
                <a:cs typeface="Trebuchet MS"/>
              </a:defRPr>
            </a:lvl1pPr>
          </a:lstStyle>
          <a:p>
            <a:pPr marL="12700">
              <a:lnSpc>
                <a:spcPct val="100000"/>
              </a:lnSpc>
              <a:spcBef>
                <a:spcPts val="5"/>
              </a:spcBef>
              <a:defRPr/>
            </a:pPr>
            <a:r>
              <a:rPr spc="-85"/>
              <a:t>Planning,</a:t>
            </a:r>
            <a:r>
              <a:rPr spc="-235"/>
              <a:t> </a:t>
            </a:r>
            <a:r>
              <a:rPr spc="-90"/>
              <a:t>Law</a:t>
            </a:r>
            <a:r>
              <a:rPr spc="-235"/>
              <a:t> </a:t>
            </a:r>
            <a:r>
              <a:rPr spc="-75"/>
              <a:t>and</a:t>
            </a:r>
            <a:r>
              <a:rPr spc="-235"/>
              <a:t> </a:t>
            </a:r>
            <a:r>
              <a:rPr spc="-80"/>
              <a:t>property</a:t>
            </a:r>
            <a:r>
              <a:rPr spc="-235"/>
              <a:t> </a:t>
            </a:r>
            <a:r>
              <a:rPr spc="-30"/>
              <a:t>rights</a:t>
            </a:r>
            <a:r>
              <a:rPr spc="-235"/>
              <a:t> </a:t>
            </a:r>
            <a:r>
              <a:rPr spc="140"/>
              <a:t>-</a:t>
            </a:r>
            <a:r>
              <a:rPr spc="-235"/>
              <a:t> </a:t>
            </a:r>
            <a:r>
              <a:rPr spc="-20"/>
              <a:t>Munich</a:t>
            </a:r>
            <a:r>
              <a:rPr spc="-235"/>
              <a:t> </a:t>
            </a:r>
            <a:r>
              <a:rPr spc="140"/>
              <a:t>-</a:t>
            </a:r>
            <a:r>
              <a:rPr spc="-235"/>
              <a:t> </a:t>
            </a:r>
            <a:r>
              <a:rPr spc="-10"/>
              <a:t>March2024</a:t>
            </a:r>
            <a:r>
              <a:rPr spc="-235"/>
              <a:t> </a:t>
            </a:r>
            <a:r>
              <a:rPr spc="140"/>
              <a:t>-</a:t>
            </a:r>
            <a:r>
              <a:rPr spc="-235"/>
              <a:t> </a:t>
            </a:r>
            <a:r>
              <a:rPr spc="-30"/>
              <a:t>INRAE/</a:t>
            </a:r>
            <a:r>
              <a:rPr spc="-235"/>
              <a:t> </a:t>
            </a:r>
            <a:r>
              <a:rPr spc="-70"/>
              <a:t>Université</a:t>
            </a:r>
            <a:r>
              <a:rPr spc="-235"/>
              <a:t> </a:t>
            </a:r>
            <a:r>
              <a:rPr spc="-40"/>
              <a:t>Paris-Saclay</a:t>
            </a:r>
            <a:endParaRPr/>
          </a:p>
        </p:txBody>
      </p:sp>
      <p:sp>
        <p:nvSpPr>
          <p:cNvPr id="5" name="Holder 5"/>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E25FA7D6-704F-4DC2-A504-90BFDDF1CF07}" type="datetime1">
              <a:rPr lang="en-US" smtClean="0"/>
              <a:t>3/26/2024</a:t>
            </a:fld>
            <a:endParaRPr lang="en-US"/>
          </a:p>
        </p:txBody>
      </p:sp>
      <p:sp>
        <p:nvSpPr>
          <p:cNvPr id="6" name="Holder 6"/>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Two Content">
    <p:bg>
      <p:bgPr>
        <a:solidFill>
          <a:schemeClr val="bg1"/>
        </a:solidFill>
        <a:effectLst/>
      </p:bgPr>
    </p:bg>
    <p:spTree>
      <p:nvGrpSpPr>
        <p:cNvPr id="1" name=""/>
        <p:cNvGrpSpPr/>
        <p:nvPr/>
      </p:nvGrpSpPr>
      <p:grpSpPr bwMode="auto">
        <a:xfrm>
          <a:off x="0" y="0"/>
          <a:ext cx="0" cy="0"/>
          <a:chOff x="0" y="0"/>
          <a:chExt cx="0" cy="0"/>
        </a:xfrm>
      </p:grpSpPr>
      <p:sp>
        <p:nvSpPr>
          <p:cNvPr id="16" name="bg object 16"/>
          <p:cNvSpPr/>
          <p:nvPr/>
        </p:nvSpPr>
        <p:spPr bwMode="auto">
          <a:xfrm>
            <a:off x="0" y="0"/>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D4CDC2"/>
          </a:solidFill>
        </p:spPr>
        <p:txBody>
          <a:bodyPr wrap="square" lIns="0" tIns="0" rIns="0" bIns="0" rtlCol="0"/>
          <a:lstStyle/>
          <a:p>
            <a:pPr>
              <a:defRPr/>
            </a:pPr>
            <a:endParaRPr/>
          </a:p>
        </p:txBody>
      </p:sp>
      <p:sp>
        <p:nvSpPr>
          <p:cNvPr id="17" name="bg object 17"/>
          <p:cNvSpPr/>
          <p:nvPr/>
        </p:nvSpPr>
        <p:spPr bwMode="auto">
          <a:xfrm>
            <a:off x="5172881" y="360061"/>
            <a:ext cx="10572750" cy="315595"/>
          </a:xfrm>
          <a:custGeom>
            <a:avLst/>
            <a:gdLst/>
            <a:ahLst/>
            <a:cxnLst/>
            <a:rect l="l" t="t" r="r" b="b"/>
            <a:pathLst>
              <a:path w="10572750" h="315595" extrusionOk="0">
                <a:moveTo>
                  <a:pt x="0" y="0"/>
                </a:moveTo>
                <a:lnTo>
                  <a:pt x="10249386" y="0"/>
                </a:lnTo>
                <a:lnTo>
                  <a:pt x="10300351" y="4034"/>
                </a:lnTo>
                <a:lnTo>
                  <a:pt x="10349602" y="15896"/>
                </a:lnTo>
                <a:lnTo>
                  <a:pt x="10396270" y="35226"/>
                </a:lnTo>
                <a:lnTo>
                  <a:pt x="10439483" y="61664"/>
                </a:lnTo>
                <a:lnTo>
                  <a:pt x="10478373" y="94849"/>
                </a:lnTo>
                <a:lnTo>
                  <a:pt x="10511559" y="133739"/>
                </a:lnTo>
                <a:lnTo>
                  <a:pt x="10537997" y="176953"/>
                </a:lnTo>
                <a:lnTo>
                  <a:pt x="10557327" y="223620"/>
                </a:lnTo>
                <a:lnTo>
                  <a:pt x="10569189" y="272871"/>
                </a:lnTo>
                <a:lnTo>
                  <a:pt x="10572547" y="315288"/>
                </a:lnTo>
              </a:path>
            </a:pathLst>
          </a:custGeom>
          <a:ln w="152400">
            <a:solidFill>
              <a:srgbClr val="231F20"/>
            </a:solidFill>
          </a:ln>
        </p:spPr>
        <p:txBody>
          <a:bodyPr wrap="square" lIns="0" tIns="0" rIns="0" bIns="0" rtlCol="0"/>
          <a:lstStyle/>
          <a:p>
            <a:pPr>
              <a:defRPr/>
            </a:pPr>
            <a:endParaRPr/>
          </a:p>
        </p:txBody>
      </p:sp>
      <p:sp>
        <p:nvSpPr>
          <p:cNvPr id="18" name="bg object 18"/>
          <p:cNvSpPr/>
          <p:nvPr/>
        </p:nvSpPr>
        <p:spPr bwMode="auto">
          <a:xfrm>
            <a:off x="15569152" y="1381993"/>
            <a:ext cx="176530" cy="280670"/>
          </a:xfrm>
          <a:custGeom>
            <a:avLst/>
            <a:gdLst/>
            <a:ahLst/>
            <a:cxnLst/>
            <a:rect l="l" t="t" r="r" b="b"/>
            <a:pathLst>
              <a:path w="176530" h="280669" extrusionOk="0">
                <a:moveTo>
                  <a:pt x="176276" y="0"/>
                </a:moveTo>
                <a:lnTo>
                  <a:pt x="172919" y="42416"/>
                </a:lnTo>
                <a:lnTo>
                  <a:pt x="161056" y="91667"/>
                </a:lnTo>
                <a:lnTo>
                  <a:pt x="141726" y="138334"/>
                </a:lnTo>
                <a:lnTo>
                  <a:pt x="115288" y="181548"/>
                </a:lnTo>
                <a:lnTo>
                  <a:pt x="82103" y="220438"/>
                </a:lnTo>
                <a:lnTo>
                  <a:pt x="43213" y="253623"/>
                </a:lnTo>
                <a:lnTo>
                  <a:pt x="0" y="280061"/>
                </a:lnTo>
              </a:path>
            </a:pathLst>
          </a:custGeom>
          <a:ln w="152400">
            <a:solidFill>
              <a:srgbClr val="231F20"/>
            </a:solidFill>
          </a:ln>
        </p:spPr>
        <p:txBody>
          <a:bodyPr wrap="square" lIns="0" tIns="0" rIns="0" bIns="0" rtlCol="0"/>
          <a:lstStyle/>
          <a:p>
            <a:pPr>
              <a:defRPr/>
            </a:pPr>
            <a:endParaRPr/>
          </a:p>
        </p:txBody>
      </p:sp>
      <p:sp>
        <p:nvSpPr>
          <p:cNvPr id="19" name="bg object 19"/>
          <p:cNvSpPr/>
          <p:nvPr/>
        </p:nvSpPr>
        <p:spPr bwMode="auto">
          <a:xfrm>
            <a:off x="4910709" y="360061"/>
            <a:ext cx="262255" cy="133985"/>
          </a:xfrm>
          <a:custGeom>
            <a:avLst/>
            <a:gdLst/>
            <a:ahLst/>
            <a:cxnLst/>
            <a:rect l="l" t="t" r="r" b="b"/>
            <a:pathLst>
              <a:path w="262254" h="133984" extrusionOk="0">
                <a:moveTo>
                  <a:pt x="0" y="133739"/>
                </a:moveTo>
                <a:lnTo>
                  <a:pt x="33184" y="94849"/>
                </a:lnTo>
                <a:lnTo>
                  <a:pt x="72075" y="61664"/>
                </a:lnTo>
                <a:lnTo>
                  <a:pt x="115288" y="35226"/>
                </a:lnTo>
                <a:lnTo>
                  <a:pt x="161955" y="15896"/>
                </a:lnTo>
                <a:lnTo>
                  <a:pt x="211206" y="4034"/>
                </a:lnTo>
                <a:lnTo>
                  <a:pt x="262171" y="0"/>
                </a:lnTo>
              </a:path>
            </a:pathLst>
          </a:custGeom>
          <a:ln w="152400">
            <a:solidFill>
              <a:srgbClr val="231F20"/>
            </a:solidFill>
          </a:ln>
        </p:spPr>
        <p:txBody>
          <a:bodyPr wrap="square" lIns="0" tIns="0" rIns="0" bIns="0" rtlCol="0"/>
          <a:lstStyle/>
          <a:p>
            <a:pPr>
              <a:defRPr/>
            </a:pPr>
            <a:endParaRPr/>
          </a:p>
        </p:txBody>
      </p:sp>
      <p:pic>
        <p:nvPicPr>
          <p:cNvPr id="20" name="bg object 20"/>
          <p:cNvPicPr/>
          <p:nvPr/>
        </p:nvPicPr>
        <p:blipFill>
          <a:blip r:embed="rId2"/>
          <a:stretch/>
        </p:blipFill>
        <p:spPr bwMode="auto">
          <a:xfrm>
            <a:off x="4984160" y="634190"/>
            <a:ext cx="1304924" cy="895349"/>
          </a:xfrm>
          <a:prstGeom prst="rect">
            <a:avLst/>
          </a:prstGeom>
        </p:spPr>
      </p:pic>
      <p:pic>
        <p:nvPicPr>
          <p:cNvPr id="21" name="bg object 21"/>
          <p:cNvPicPr/>
          <p:nvPr/>
        </p:nvPicPr>
        <p:blipFill>
          <a:blip r:embed="rId3"/>
          <a:stretch/>
        </p:blipFill>
        <p:spPr bwMode="auto">
          <a:xfrm>
            <a:off x="9985806" y="4389370"/>
            <a:ext cx="7743823" cy="5410199"/>
          </a:xfrm>
          <a:prstGeom prst="rect">
            <a:avLst/>
          </a:prstGeom>
        </p:spPr>
      </p:pic>
      <p:pic>
        <p:nvPicPr>
          <p:cNvPr id="22" name="bg object 22"/>
          <p:cNvPicPr/>
          <p:nvPr/>
        </p:nvPicPr>
        <p:blipFill>
          <a:blip r:embed="rId4"/>
          <a:stretch/>
        </p:blipFill>
        <p:spPr bwMode="auto">
          <a:xfrm>
            <a:off x="1312940" y="4266598"/>
            <a:ext cx="7067549" cy="5276849"/>
          </a:xfrm>
          <a:prstGeom prst="rect">
            <a:avLst/>
          </a:prstGeom>
        </p:spPr>
      </p:pic>
      <p:sp>
        <p:nvSpPr>
          <p:cNvPr id="2" name="Holder 2"/>
          <p:cNvSpPr>
            <a:spLocks noGrp="1"/>
          </p:cNvSpPr>
          <p:nvPr>
            <p:ph type="title"/>
          </p:nvPr>
        </p:nvSpPr>
        <p:spPr bwMode="auto"/>
        <p:txBody>
          <a:bodyPr lIns="0" tIns="0" rIns="0" bIns="0"/>
          <a:lstStyle>
            <a:lvl1pPr>
              <a:defRPr sz="2700" b="0" i="0">
                <a:solidFill>
                  <a:schemeClr val="tx1"/>
                </a:solidFill>
                <a:latin typeface="Times New Roman"/>
                <a:cs typeface="Times New Roman"/>
              </a:defRPr>
            </a:lvl1pPr>
          </a:lstStyle>
          <a:p>
            <a:pPr>
              <a:defRPr/>
            </a:pPr>
            <a:endParaRPr/>
          </a:p>
        </p:txBody>
      </p:sp>
      <p:sp>
        <p:nvSpPr>
          <p:cNvPr id="3" name="Holder 3"/>
          <p:cNvSpPr>
            <a:spLocks noGrp="1"/>
          </p:cNvSpPr>
          <p:nvPr>
            <p:ph sz="half" idx="2"/>
          </p:nvPr>
        </p:nvSpPr>
        <p:spPr bwMode="auto">
          <a:xfrm>
            <a:off x="914400" y="2366010"/>
            <a:ext cx="7955280" cy="6789420"/>
          </a:xfrm>
          <a:prstGeom prst="rect">
            <a:avLst/>
          </a:prstGeom>
        </p:spPr>
        <p:txBody>
          <a:bodyPr wrap="square" lIns="0" tIns="0" rIns="0" bIns="0">
            <a:spAutoFit/>
          </a:bodyPr>
          <a:lstStyle>
            <a:lvl1pPr>
              <a:defRPr/>
            </a:lvl1pPr>
          </a:lstStyle>
          <a:p>
            <a:pPr>
              <a:defRPr/>
            </a:pPr>
            <a:endParaRPr/>
          </a:p>
        </p:txBody>
      </p:sp>
      <p:sp>
        <p:nvSpPr>
          <p:cNvPr id="4" name="Holder 4"/>
          <p:cNvSpPr>
            <a:spLocks noGrp="1"/>
          </p:cNvSpPr>
          <p:nvPr>
            <p:ph sz="half" idx="3"/>
          </p:nvPr>
        </p:nvSpPr>
        <p:spPr bwMode="auto">
          <a:xfrm>
            <a:off x="9418320" y="2366010"/>
            <a:ext cx="7955280" cy="6789420"/>
          </a:xfrm>
          <a:prstGeom prst="rect">
            <a:avLst/>
          </a:prstGeom>
        </p:spPr>
        <p:txBody>
          <a:bodyPr wrap="square" lIns="0" tIns="0" rIns="0" bIns="0">
            <a:spAutoFit/>
          </a:bodyPr>
          <a:lstStyle>
            <a:lvl1pPr>
              <a:defRPr/>
            </a:lvl1pPr>
          </a:lstStyle>
          <a:p>
            <a:pPr>
              <a:defRPr/>
            </a:pPr>
            <a:endParaRPr/>
          </a:p>
        </p:txBody>
      </p:sp>
      <p:sp>
        <p:nvSpPr>
          <p:cNvPr id="5" name="Holder 5"/>
          <p:cNvSpPr>
            <a:spLocks noGrp="1"/>
          </p:cNvSpPr>
          <p:nvPr>
            <p:ph type="ftr" sz="quarter" idx="5"/>
          </p:nvPr>
        </p:nvSpPr>
        <p:spPr bwMode="auto"/>
        <p:txBody>
          <a:bodyPr lIns="0" tIns="0" rIns="0" bIns="0"/>
          <a:lstStyle>
            <a:lvl1pPr>
              <a:defRPr sz="1950" b="0" i="0">
                <a:solidFill>
                  <a:schemeClr val="tx1"/>
                </a:solidFill>
                <a:latin typeface="Trebuchet MS"/>
                <a:cs typeface="Trebuchet MS"/>
              </a:defRPr>
            </a:lvl1pPr>
          </a:lstStyle>
          <a:p>
            <a:pPr marL="12700">
              <a:lnSpc>
                <a:spcPct val="100000"/>
              </a:lnSpc>
              <a:spcBef>
                <a:spcPts val="5"/>
              </a:spcBef>
              <a:defRPr/>
            </a:pPr>
            <a:r>
              <a:rPr spc="-85"/>
              <a:t>Planning,</a:t>
            </a:r>
            <a:r>
              <a:rPr spc="-235"/>
              <a:t> </a:t>
            </a:r>
            <a:r>
              <a:rPr spc="-90"/>
              <a:t>Law</a:t>
            </a:r>
            <a:r>
              <a:rPr spc="-235"/>
              <a:t> </a:t>
            </a:r>
            <a:r>
              <a:rPr spc="-75"/>
              <a:t>and</a:t>
            </a:r>
            <a:r>
              <a:rPr spc="-235"/>
              <a:t> </a:t>
            </a:r>
            <a:r>
              <a:rPr spc="-80"/>
              <a:t>property</a:t>
            </a:r>
            <a:r>
              <a:rPr spc="-235"/>
              <a:t> </a:t>
            </a:r>
            <a:r>
              <a:rPr spc="-30"/>
              <a:t>rights</a:t>
            </a:r>
            <a:r>
              <a:rPr spc="-235"/>
              <a:t> </a:t>
            </a:r>
            <a:r>
              <a:rPr spc="140"/>
              <a:t>-</a:t>
            </a:r>
            <a:r>
              <a:rPr spc="-235"/>
              <a:t> </a:t>
            </a:r>
            <a:r>
              <a:rPr spc="-20"/>
              <a:t>Munich</a:t>
            </a:r>
            <a:r>
              <a:rPr spc="-235"/>
              <a:t> </a:t>
            </a:r>
            <a:r>
              <a:rPr spc="140"/>
              <a:t>-</a:t>
            </a:r>
            <a:r>
              <a:rPr spc="-235"/>
              <a:t> </a:t>
            </a:r>
            <a:r>
              <a:rPr spc="-10"/>
              <a:t>March2024</a:t>
            </a:r>
            <a:r>
              <a:rPr spc="-235"/>
              <a:t> </a:t>
            </a:r>
            <a:r>
              <a:rPr spc="140"/>
              <a:t>-</a:t>
            </a:r>
            <a:r>
              <a:rPr spc="-235"/>
              <a:t> </a:t>
            </a:r>
            <a:r>
              <a:rPr spc="-30"/>
              <a:t>INRAE/</a:t>
            </a:r>
            <a:r>
              <a:rPr spc="-235"/>
              <a:t> </a:t>
            </a:r>
            <a:r>
              <a:rPr spc="-70"/>
              <a:t>Université</a:t>
            </a:r>
            <a:r>
              <a:rPr spc="-235"/>
              <a:t> </a:t>
            </a:r>
            <a:r>
              <a:rPr spc="-40"/>
              <a:t>Paris-Saclay</a:t>
            </a:r>
            <a:endParaRPr/>
          </a:p>
        </p:txBody>
      </p:sp>
      <p:sp>
        <p:nvSpPr>
          <p:cNvPr id="6" name="Holder 6"/>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C4110AFE-1E18-4210-A97C-FC25691B1AB4}" type="datetime1">
              <a:rPr lang="en-US" smtClean="0"/>
              <a:t>3/26/2024</a:t>
            </a:fld>
            <a:endParaRPr lang="en-US"/>
          </a:p>
        </p:txBody>
      </p:sp>
      <p:sp>
        <p:nvSpPr>
          <p:cNvPr id="7" name="Holder 7"/>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obj" preserve="1" userDrawn="1">
  <p:cSld name="Title Only">
    <p:spTree>
      <p:nvGrpSpPr>
        <p:cNvPr id="1" name=""/>
        <p:cNvGrpSpPr/>
        <p:nvPr/>
      </p:nvGrpSpPr>
      <p:grpSpPr bwMode="auto">
        <a:xfrm>
          <a:off x="0" y="0"/>
          <a:ext cx="0" cy="0"/>
          <a:chOff x="0" y="0"/>
          <a:chExt cx="0" cy="0"/>
        </a:xfrm>
      </p:grpSpPr>
      <p:sp>
        <p:nvSpPr>
          <p:cNvPr id="2" name="Holder 2"/>
          <p:cNvSpPr>
            <a:spLocks noGrp="1"/>
          </p:cNvSpPr>
          <p:nvPr>
            <p:ph type="title"/>
          </p:nvPr>
        </p:nvSpPr>
        <p:spPr bwMode="auto"/>
        <p:txBody>
          <a:bodyPr lIns="0" tIns="0" rIns="0" bIns="0"/>
          <a:lstStyle>
            <a:lvl1pPr>
              <a:defRPr sz="2700" b="0" i="0">
                <a:solidFill>
                  <a:schemeClr val="tx1"/>
                </a:solidFill>
                <a:latin typeface="Times New Roman"/>
                <a:cs typeface="Times New Roman"/>
              </a:defRPr>
            </a:lvl1pPr>
          </a:lstStyle>
          <a:p>
            <a:pPr>
              <a:defRPr/>
            </a:pPr>
            <a:endParaRPr/>
          </a:p>
        </p:txBody>
      </p:sp>
      <p:sp>
        <p:nvSpPr>
          <p:cNvPr id="3" name="Holder 3"/>
          <p:cNvSpPr>
            <a:spLocks noGrp="1"/>
          </p:cNvSpPr>
          <p:nvPr>
            <p:ph type="ftr" sz="quarter" idx="5"/>
          </p:nvPr>
        </p:nvSpPr>
        <p:spPr bwMode="auto"/>
        <p:txBody>
          <a:bodyPr lIns="0" tIns="0" rIns="0" bIns="0"/>
          <a:lstStyle>
            <a:lvl1pPr>
              <a:defRPr sz="1950" b="0" i="0">
                <a:solidFill>
                  <a:schemeClr val="tx1"/>
                </a:solidFill>
                <a:latin typeface="Trebuchet MS"/>
                <a:cs typeface="Trebuchet MS"/>
              </a:defRPr>
            </a:lvl1pPr>
          </a:lstStyle>
          <a:p>
            <a:pPr marL="12700">
              <a:lnSpc>
                <a:spcPct val="100000"/>
              </a:lnSpc>
              <a:spcBef>
                <a:spcPts val="5"/>
              </a:spcBef>
              <a:defRPr/>
            </a:pPr>
            <a:r>
              <a:rPr spc="-85"/>
              <a:t>Planning,</a:t>
            </a:r>
            <a:r>
              <a:rPr spc="-235"/>
              <a:t> </a:t>
            </a:r>
            <a:r>
              <a:rPr spc="-90"/>
              <a:t>Law</a:t>
            </a:r>
            <a:r>
              <a:rPr spc="-235"/>
              <a:t> </a:t>
            </a:r>
            <a:r>
              <a:rPr spc="-75"/>
              <a:t>and</a:t>
            </a:r>
            <a:r>
              <a:rPr spc="-235"/>
              <a:t> </a:t>
            </a:r>
            <a:r>
              <a:rPr spc="-80"/>
              <a:t>property</a:t>
            </a:r>
            <a:r>
              <a:rPr spc="-235"/>
              <a:t> </a:t>
            </a:r>
            <a:r>
              <a:rPr spc="-30"/>
              <a:t>rights</a:t>
            </a:r>
            <a:r>
              <a:rPr spc="-235"/>
              <a:t> </a:t>
            </a:r>
            <a:r>
              <a:rPr spc="140"/>
              <a:t>-</a:t>
            </a:r>
            <a:r>
              <a:rPr spc="-235"/>
              <a:t> </a:t>
            </a:r>
            <a:r>
              <a:rPr spc="-20"/>
              <a:t>Munich</a:t>
            </a:r>
            <a:r>
              <a:rPr spc="-235"/>
              <a:t> </a:t>
            </a:r>
            <a:r>
              <a:rPr spc="140"/>
              <a:t>-</a:t>
            </a:r>
            <a:r>
              <a:rPr spc="-235"/>
              <a:t> </a:t>
            </a:r>
            <a:r>
              <a:rPr spc="-10"/>
              <a:t>March2024</a:t>
            </a:r>
            <a:r>
              <a:rPr spc="-235"/>
              <a:t> </a:t>
            </a:r>
            <a:r>
              <a:rPr spc="140"/>
              <a:t>-</a:t>
            </a:r>
            <a:r>
              <a:rPr spc="-235"/>
              <a:t> </a:t>
            </a:r>
            <a:r>
              <a:rPr spc="-30"/>
              <a:t>INRAE/</a:t>
            </a:r>
            <a:r>
              <a:rPr spc="-235"/>
              <a:t> </a:t>
            </a:r>
            <a:r>
              <a:rPr spc="-70"/>
              <a:t>Université</a:t>
            </a:r>
            <a:r>
              <a:rPr spc="-235"/>
              <a:t> </a:t>
            </a:r>
            <a:r>
              <a:rPr spc="-40"/>
              <a:t>Paris-Saclay</a:t>
            </a:r>
            <a:endParaRPr/>
          </a:p>
        </p:txBody>
      </p:sp>
      <p:sp>
        <p:nvSpPr>
          <p:cNvPr id="4" name="Holder 4"/>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3A373E23-9A53-4467-B3B5-30B15E192D19}" type="datetime1">
              <a:rPr lang="en-US" smtClean="0"/>
              <a:t>3/26/2024</a:t>
            </a:fld>
            <a:endParaRPr lang="en-US"/>
          </a:p>
        </p:txBody>
      </p:sp>
      <p:sp>
        <p:nvSpPr>
          <p:cNvPr id="5" name="Holder 5"/>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showMasterPhAnim="0" type="obj" preserve="1" userDrawn="1">
  <p:cSld name="Blank">
    <p:bg>
      <p:bgPr>
        <a:solidFill>
          <a:schemeClr val="bg1"/>
        </a:solidFill>
        <a:effectLst/>
      </p:bgPr>
    </p:bg>
    <p:spTree>
      <p:nvGrpSpPr>
        <p:cNvPr id="1" name=""/>
        <p:cNvGrpSpPr/>
        <p:nvPr/>
      </p:nvGrpSpPr>
      <p:grpSpPr bwMode="auto">
        <a:xfrm>
          <a:off x="0" y="0"/>
          <a:ext cx="0" cy="0"/>
          <a:chOff x="0" y="0"/>
          <a:chExt cx="0" cy="0"/>
        </a:xfrm>
      </p:grpSpPr>
      <p:sp>
        <p:nvSpPr>
          <p:cNvPr id="16" name="bg object 16"/>
          <p:cNvSpPr/>
          <p:nvPr/>
        </p:nvSpPr>
        <p:spPr bwMode="auto">
          <a:xfrm>
            <a:off x="0" y="0"/>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D4CDC2"/>
          </a:solidFill>
        </p:spPr>
        <p:txBody>
          <a:bodyPr wrap="square" lIns="0" tIns="0" rIns="0" bIns="0" rtlCol="0"/>
          <a:lstStyle/>
          <a:p>
            <a:pPr>
              <a:defRPr/>
            </a:pPr>
            <a:endParaRPr/>
          </a:p>
        </p:txBody>
      </p:sp>
      <p:pic>
        <p:nvPicPr>
          <p:cNvPr id="17" name="bg object 17"/>
          <p:cNvPicPr/>
          <p:nvPr/>
        </p:nvPicPr>
        <p:blipFill>
          <a:blip r:embed="rId2"/>
          <a:stretch/>
        </p:blipFill>
        <p:spPr bwMode="auto">
          <a:xfrm>
            <a:off x="0" y="0"/>
            <a:ext cx="18287999" cy="9105899"/>
          </a:xfrm>
          <a:prstGeom prst="rect">
            <a:avLst/>
          </a:prstGeom>
        </p:spPr>
      </p:pic>
      <p:pic>
        <p:nvPicPr>
          <p:cNvPr id="18" name="bg object 18"/>
          <p:cNvPicPr/>
          <p:nvPr/>
        </p:nvPicPr>
        <p:blipFill>
          <a:blip r:embed="rId3"/>
          <a:stretch/>
        </p:blipFill>
        <p:spPr bwMode="auto">
          <a:xfrm>
            <a:off x="15336639" y="9154897"/>
            <a:ext cx="2733674" cy="923924"/>
          </a:xfrm>
          <a:prstGeom prst="rect">
            <a:avLst/>
          </a:prstGeom>
        </p:spPr>
      </p:pic>
      <p:sp>
        <p:nvSpPr>
          <p:cNvPr id="19" name="bg object 19"/>
          <p:cNvSpPr/>
          <p:nvPr/>
        </p:nvSpPr>
        <p:spPr bwMode="auto">
          <a:xfrm>
            <a:off x="0" y="6120545"/>
            <a:ext cx="16916400" cy="2545715"/>
          </a:xfrm>
          <a:custGeom>
            <a:avLst/>
            <a:gdLst/>
            <a:ahLst/>
            <a:cxnLst/>
            <a:rect l="l" t="t" r="r" b="b"/>
            <a:pathLst>
              <a:path w="16916400" h="2545715" extrusionOk="0">
                <a:moveTo>
                  <a:pt x="16915989" y="2545543"/>
                </a:moveTo>
                <a:lnTo>
                  <a:pt x="0" y="2545543"/>
                </a:lnTo>
                <a:lnTo>
                  <a:pt x="0" y="0"/>
                </a:lnTo>
                <a:lnTo>
                  <a:pt x="16915989" y="0"/>
                </a:lnTo>
                <a:lnTo>
                  <a:pt x="16915989" y="2545543"/>
                </a:lnTo>
                <a:close/>
              </a:path>
            </a:pathLst>
          </a:custGeom>
          <a:solidFill>
            <a:srgbClr val="D4CDC2">
              <a:alpha val="89999"/>
            </a:srgbClr>
          </a:solidFill>
        </p:spPr>
        <p:txBody>
          <a:bodyPr wrap="square" lIns="0" tIns="0" rIns="0" bIns="0" rtlCol="0"/>
          <a:lstStyle/>
          <a:p>
            <a:pPr>
              <a:defRPr/>
            </a:pPr>
            <a:endParaRPr/>
          </a:p>
        </p:txBody>
      </p:sp>
      <p:pic>
        <p:nvPicPr>
          <p:cNvPr id="20" name="bg object 20"/>
          <p:cNvPicPr/>
          <p:nvPr/>
        </p:nvPicPr>
        <p:blipFill>
          <a:blip r:embed="rId4"/>
          <a:stretch/>
        </p:blipFill>
        <p:spPr bwMode="auto">
          <a:xfrm>
            <a:off x="419094" y="9367099"/>
            <a:ext cx="2705099" cy="714374"/>
          </a:xfrm>
          <a:prstGeom prst="rect">
            <a:avLst/>
          </a:prstGeom>
        </p:spPr>
      </p:pic>
      <p:sp>
        <p:nvSpPr>
          <p:cNvPr id="2" name="Holder 2"/>
          <p:cNvSpPr>
            <a:spLocks noGrp="1"/>
          </p:cNvSpPr>
          <p:nvPr>
            <p:ph type="ftr" sz="quarter" idx="5"/>
          </p:nvPr>
        </p:nvSpPr>
        <p:spPr bwMode="auto"/>
        <p:txBody>
          <a:bodyPr lIns="0" tIns="0" rIns="0" bIns="0"/>
          <a:lstStyle>
            <a:lvl1pPr>
              <a:defRPr sz="1950" b="0" i="0">
                <a:solidFill>
                  <a:schemeClr val="tx1"/>
                </a:solidFill>
                <a:latin typeface="Trebuchet MS"/>
                <a:cs typeface="Trebuchet MS"/>
              </a:defRPr>
            </a:lvl1pPr>
          </a:lstStyle>
          <a:p>
            <a:pPr marL="12700">
              <a:lnSpc>
                <a:spcPct val="100000"/>
              </a:lnSpc>
              <a:spcBef>
                <a:spcPts val="5"/>
              </a:spcBef>
              <a:defRPr/>
            </a:pPr>
            <a:r>
              <a:rPr spc="-85"/>
              <a:t>Planning,</a:t>
            </a:r>
            <a:r>
              <a:rPr spc="-235"/>
              <a:t> </a:t>
            </a:r>
            <a:r>
              <a:rPr spc="-90"/>
              <a:t>Law</a:t>
            </a:r>
            <a:r>
              <a:rPr spc="-235"/>
              <a:t> </a:t>
            </a:r>
            <a:r>
              <a:rPr spc="-75"/>
              <a:t>and</a:t>
            </a:r>
            <a:r>
              <a:rPr spc="-235"/>
              <a:t> </a:t>
            </a:r>
            <a:r>
              <a:rPr spc="-80"/>
              <a:t>property</a:t>
            </a:r>
            <a:r>
              <a:rPr spc="-235"/>
              <a:t> </a:t>
            </a:r>
            <a:r>
              <a:rPr spc="-30"/>
              <a:t>rights</a:t>
            </a:r>
            <a:r>
              <a:rPr spc="-235"/>
              <a:t> </a:t>
            </a:r>
            <a:r>
              <a:rPr spc="140"/>
              <a:t>-</a:t>
            </a:r>
            <a:r>
              <a:rPr spc="-235"/>
              <a:t> </a:t>
            </a:r>
            <a:r>
              <a:rPr spc="-20"/>
              <a:t>Munich</a:t>
            </a:r>
            <a:r>
              <a:rPr spc="-235"/>
              <a:t> </a:t>
            </a:r>
            <a:r>
              <a:rPr spc="140"/>
              <a:t>-</a:t>
            </a:r>
            <a:r>
              <a:rPr spc="-235"/>
              <a:t> </a:t>
            </a:r>
            <a:r>
              <a:rPr spc="-10"/>
              <a:t>March2024</a:t>
            </a:r>
            <a:r>
              <a:rPr spc="-235"/>
              <a:t> </a:t>
            </a:r>
            <a:r>
              <a:rPr spc="140"/>
              <a:t>-</a:t>
            </a:r>
            <a:r>
              <a:rPr spc="-235"/>
              <a:t> </a:t>
            </a:r>
            <a:r>
              <a:rPr spc="-30"/>
              <a:t>INRAE/</a:t>
            </a:r>
            <a:r>
              <a:rPr spc="-235"/>
              <a:t> </a:t>
            </a:r>
            <a:r>
              <a:rPr spc="-70"/>
              <a:t>Université</a:t>
            </a:r>
            <a:r>
              <a:rPr spc="-235"/>
              <a:t> </a:t>
            </a:r>
            <a:r>
              <a:rPr spc="-40"/>
              <a:t>Paris-Saclay</a:t>
            </a:r>
            <a:endParaRPr/>
          </a:p>
        </p:txBody>
      </p:sp>
      <p:sp>
        <p:nvSpPr>
          <p:cNvPr id="3" name="Holder 3"/>
          <p:cNvSpPr>
            <a:spLocks noGrp="1"/>
          </p:cNvSpPr>
          <p:nvPr>
            <p:ph type="dt" sz="half" idx="6"/>
          </p:nvPr>
        </p:nvSpPr>
        <p:spPr bwMode="auto"/>
        <p:txBody>
          <a:bodyPr lIns="0" tIns="0" rIns="0" bIns="0"/>
          <a:lstStyle>
            <a:lvl1pPr algn="l">
              <a:defRPr>
                <a:solidFill>
                  <a:schemeClr val="tx1">
                    <a:tint val="75000"/>
                  </a:schemeClr>
                </a:solidFill>
              </a:defRPr>
            </a:lvl1pPr>
          </a:lstStyle>
          <a:p>
            <a:pPr>
              <a:defRPr/>
            </a:pPr>
            <a:fld id="{1E160B56-7680-452D-AB75-1C95B6F0FE43}" type="datetime1">
              <a:rPr lang="en-US" smtClean="0"/>
              <a:t>3/26/2024</a:t>
            </a:fld>
            <a:endParaRPr lang="en-US"/>
          </a:p>
        </p:txBody>
      </p:sp>
      <p:sp>
        <p:nvSpPr>
          <p:cNvPr id="4" name="Holder 4"/>
          <p:cNvSpPr>
            <a:spLocks noGrp="1"/>
          </p:cNvSpPr>
          <p:nvPr>
            <p:ph type="sldNum" sz="quarter" idx="7"/>
          </p:nvPr>
        </p:nvSpPr>
        <p:spPr bwMode="auto"/>
        <p:txBody>
          <a:bodyPr lIns="0" tIns="0" rIns="0" bIns="0"/>
          <a:lstStyle>
            <a:lvl1pPr algn="r">
              <a:defRPr>
                <a:solidFill>
                  <a:schemeClr val="tx1">
                    <a:tint val="75000"/>
                  </a:schemeClr>
                </a:solidFill>
              </a:defRPr>
            </a:lvl1pPr>
          </a:lstStyle>
          <a:p>
            <a:pPr>
              <a:defRPr/>
            </a:pPr>
            <a:fld id="{B6F15528-21DE-4FAA-801E-634DDDAF4B2B}" type="slidenum">
              <a:r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bwMode="auto">
        <a:xfrm>
          <a:off x="0" y="0"/>
          <a:ext cx="0" cy="0"/>
          <a:chOff x="0" y="0"/>
          <a:chExt cx="0" cy="0"/>
        </a:xfrm>
      </p:grpSpPr>
      <p:sp>
        <p:nvSpPr>
          <p:cNvPr id="16" name="bg object 16"/>
          <p:cNvSpPr/>
          <p:nvPr/>
        </p:nvSpPr>
        <p:spPr bwMode="auto">
          <a:xfrm>
            <a:off x="0" y="0"/>
            <a:ext cx="18288000" cy="10287000"/>
          </a:xfrm>
          <a:custGeom>
            <a:avLst/>
            <a:gdLst/>
            <a:ahLst/>
            <a:cxnLst/>
            <a:rect l="l" t="t" r="r" b="b"/>
            <a:pathLst>
              <a:path w="18288000" h="10287000" extrusionOk="0">
                <a:moveTo>
                  <a:pt x="18287998" y="10286999"/>
                </a:moveTo>
                <a:lnTo>
                  <a:pt x="0" y="10286999"/>
                </a:lnTo>
                <a:lnTo>
                  <a:pt x="0" y="0"/>
                </a:lnTo>
                <a:lnTo>
                  <a:pt x="18287998" y="0"/>
                </a:lnTo>
                <a:lnTo>
                  <a:pt x="18287998" y="10286999"/>
                </a:lnTo>
                <a:close/>
              </a:path>
            </a:pathLst>
          </a:custGeom>
          <a:solidFill>
            <a:srgbClr val="D4CDC2"/>
          </a:solidFill>
        </p:spPr>
        <p:txBody>
          <a:bodyPr wrap="square" lIns="0" tIns="0" rIns="0" bIns="0" rtlCol="0"/>
          <a:lstStyle/>
          <a:p>
            <a:pPr>
              <a:defRPr/>
            </a:pPr>
            <a:endParaRPr/>
          </a:p>
        </p:txBody>
      </p:sp>
      <p:sp>
        <p:nvSpPr>
          <p:cNvPr id="2" name="Holder 2"/>
          <p:cNvSpPr>
            <a:spLocks noGrp="1"/>
          </p:cNvSpPr>
          <p:nvPr>
            <p:ph type="title"/>
          </p:nvPr>
        </p:nvSpPr>
        <p:spPr bwMode="auto">
          <a:xfrm>
            <a:off x="2579348" y="1747291"/>
            <a:ext cx="13129303" cy="436880"/>
          </a:xfrm>
          <a:prstGeom prst="rect">
            <a:avLst/>
          </a:prstGeom>
        </p:spPr>
        <p:txBody>
          <a:bodyPr wrap="square" lIns="0" tIns="0" rIns="0" bIns="0">
            <a:spAutoFit/>
          </a:bodyPr>
          <a:lstStyle>
            <a:lvl1pPr>
              <a:defRPr sz="2700" b="0" i="0">
                <a:solidFill>
                  <a:schemeClr val="tx1"/>
                </a:solidFill>
                <a:latin typeface="Times New Roman"/>
                <a:cs typeface="Times New Roman"/>
              </a:defRPr>
            </a:lvl1pPr>
          </a:lstStyle>
          <a:p>
            <a:pPr>
              <a:defRPr/>
            </a:pPr>
            <a:endParaRPr/>
          </a:p>
        </p:txBody>
      </p:sp>
      <p:sp>
        <p:nvSpPr>
          <p:cNvPr id="3" name="Holder 3"/>
          <p:cNvSpPr>
            <a:spLocks noGrp="1"/>
          </p:cNvSpPr>
          <p:nvPr>
            <p:ph type="body" idx="1"/>
          </p:nvPr>
        </p:nvSpPr>
        <p:spPr bwMode="auto">
          <a:xfrm>
            <a:off x="445990" y="2300312"/>
            <a:ext cx="17396019" cy="6287134"/>
          </a:xfrm>
          <a:prstGeom prst="rect">
            <a:avLst/>
          </a:prstGeom>
        </p:spPr>
        <p:txBody>
          <a:bodyPr wrap="square" lIns="0" tIns="0" rIns="0" bIns="0">
            <a:spAutoFit/>
          </a:bodyPr>
          <a:lstStyle>
            <a:lvl1pPr>
              <a:defRPr sz="4200" b="0" i="0">
                <a:solidFill>
                  <a:schemeClr val="tx1"/>
                </a:solidFill>
                <a:latin typeface="Trebuchet MS"/>
                <a:cs typeface="Trebuchet MS"/>
              </a:defRPr>
            </a:lvl1pPr>
          </a:lstStyle>
          <a:p>
            <a:pPr>
              <a:defRPr/>
            </a:pPr>
            <a:endParaRPr/>
          </a:p>
        </p:txBody>
      </p:sp>
      <p:sp>
        <p:nvSpPr>
          <p:cNvPr id="4" name="Holder 4"/>
          <p:cNvSpPr>
            <a:spLocks noGrp="1"/>
          </p:cNvSpPr>
          <p:nvPr>
            <p:ph type="ftr" sz="quarter" idx="5"/>
          </p:nvPr>
        </p:nvSpPr>
        <p:spPr bwMode="auto">
          <a:xfrm>
            <a:off x="8268559" y="9977298"/>
            <a:ext cx="9121775" cy="323850"/>
          </a:xfrm>
          <a:prstGeom prst="rect">
            <a:avLst/>
          </a:prstGeom>
        </p:spPr>
        <p:txBody>
          <a:bodyPr wrap="square" lIns="0" tIns="0" rIns="0" bIns="0">
            <a:spAutoFit/>
          </a:bodyPr>
          <a:lstStyle>
            <a:lvl1pPr>
              <a:defRPr sz="1950" b="0" i="0">
                <a:solidFill>
                  <a:schemeClr val="tx1"/>
                </a:solidFill>
                <a:latin typeface="Trebuchet MS"/>
                <a:cs typeface="Trebuchet MS"/>
              </a:defRPr>
            </a:lvl1pPr>
          </a:lstStyle>
          <a:p>
            <a:pPr marL="12700">
              <a:lnSpc>
                <a:spcPct val="100000"/>
              </a:lnSpc>
              <a:spcBef>
                <a:spcPts val="5"/>
              </a:spcBef>
              <a:defRPr/>
            </a:pPr>
            <a:r>
              <a:rPr spc="-85"/>
              <a:t>Planning,</a:t>
            </a:r>
            <a:r>
              <a:rPr spc="-235"/>
              <a:t> </a:t>
            </a:r>
            <a:r>
              <a:rPr spc="-90"/>
              <a:t>Law</a:t>
            </a:r>
            <a:r>
              <a:rPr spc="-235"/>
              <a:t> </a:t>
            </a:r>
            <a:r>
              <a:rPr spc="-75"/>
              <a:t>and</a:t>
            </a:r>
            <a:r>
              <a:rPr spc="-235"/>
              <a:t> </a:t>
            </a:r>
            <a:r>
              <a:rPr spc="-80"/>
              <a:t>property</a:t>
            </a:r>
            <a:r>
              <a:rPr spc="-235"/>
              <a:t> </a:t>
            </a:r>
            <a:r>
              <a:rPr spc="-30"/>
              <a:t>rights</a:t>
            </a:r>
            <a:r>
              <a:rPr spc="-235"/>
              <a:t> </a:t>
            </a:r>
            <a:r>
              <a:rPr spc="140"/>
              <a:t>-</a:t>
            </a:r>
            <a:r>
              <a:rPr spc="-235"/>
              <a:t> </a:t>
            </a:r>
            <a:r>
              <a:rPr spc="-20"/>
              <a:t>Munich</a:t>
            </a:r>
            <a:r>
              <a:rPr spc="-235"/>
              <a:t> </a:t>
            </a:r>
            <a:r>
              <a:rPr spc="140"/>
              <a:t>-</a:t>
            </a:r>
            <a:r>
              <a:rPr spc="-235"/>
              <a:t> </a:t>
            </a:r>
            <a:r>
              <a:rPr spc="-10"/>
              <a:t>March2024</a:t>
            </a:r>
            <a:r>
              <a:rPr spc="-235"/>
              <a:t> </a:t>
            </a:r>
            <a:r>
              <a:rPr spc="140"/>
              <a:t>-</a:t>
            </a:r>
            <a:r>
              <a:rPr spc="-235"/>
              <a:t> </a:t>
            </a:r>
            <a:r>
              <a:rPr spc="-30"/>
              <a:t>INRAE/</a:t>
            </a:r>
            <a:r>
              <a:rPr spc="-235"/>
              <a:t> </a:t>
            </a:r>
            <a:r>
              <a:rPr spc="-70"/>
              <a:t>Université</a:t>
            </a:r>
            <a:r>
              <a:rPr spc="-235"/>
              <a:t> </a:t>
            </a:r>
            <a:r>
              <a:rPr spc="-40"/>
              <a:t>Paris-Saclay</a:t>
            </a:r>
            <a:endParaRPr/>
          </a:p>
        </p:txBody>
      </p:sp>
      <p:sp>
        <p:nvSpPr>
          <p:cNvPr id="5" name="Holder 5"/>
          <p:cNvSpPr>
            <a:spLocks noGrp="1"/>
          </p:cNvSpPr>
          <p:nvPr>
            <p:ph type="dt" sz="half" idx="6"/>
          </p:nvPr>
        </p:nvSpPr>
        <p:spPr bwMode="auto">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pPr>
              <a:defRPr/>
            </a:pPr>
            <a:fld id="{CD5864B3-8B75-44E7-BDDA-9FDB032E23C0}" type="datetime1">
              <a:rPr lang="en-US" smtClean="0"/>
              <a:t>3/26/2024</a:t>
            </a:fld>
            <a:endParaRPr lang="en-US"/>
          </a:p>
        </p:txBody>
      </p:sp>
      <p:sp>
        <p:nvSpPr>
          <p:cNvPr id="6" name="Holder 6"/>
          <p:cNvSpPr>
            <a:spLocks noGrp="1"/>
          </p:cNvSpPr>
          <p:nvPr>
            <p:ph type="sldNum" sz="quarter" idx="7"/>
          </p:nvPr>
        </p:nvSpPr>
        <p:spPr bwMode="auto">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pPr>
              <a:defRPr/>
            </a:pPr>
            <a:fld id="{B6F15528-21DE-4FAA-801E-634DDDAF4B2B}" type="slidenum">
              <a:r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mailto:romain.melot@inrae.fr" TargetMode="External"/><Relationship Id="rId4" Type="http://schemas.openxmlformats.org/officeDocument/2006/relationships/hyperlink" Target="mailto:anais.mohamed@inrae.f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5">
            <a:extLst>
              <a:ext uri="{FF2B5EF4-FFF2-40B4-BE49-F238E27FC236}">
                <a16:creationId xmlns:a16="http://schemas.microsoft.com/office/drawing/2014/main" id="{E9B0E48A-6DF6-48BF-ACBD-98AA150F83CE}"/>
              </a:ext>
            </a:extLst>
          </p:cNvPr>
          <p:cNvSpPr>
            <a:spLocks noGrp="1"/>
          </p:cNvSpPr>
          <p:nvPr>
            <p:ph type="sldNum" sz="quarter" idx="7"/>
          </p:nvPr>
        </p:nvSpPr>
        <p:spPr>
          <a:xfrm>
            <a:off x="13944600" y="10029825"/>
            <a:ext cx="4206240" cy="276999"/>
          </a:xfrm>
        </p:spPr>
        <p:txBody>
          <a:bodyPr/>
          <a:lstStyle/>
          <a:p>
            <a:pPr>
              <a:defRPr/>
            </a:pPr>
            <a:fld id="{B6F15528-21DE-4FAA-801E-634DDDAF4B2B}" type="slidenum">
              <a:rPr lang="fr-FR" smtClean="0">
                <a:solidFill>
                  <a:schemeClr val="tx1"/>
                </a:solidFill>
              </a:rPr>
              <a:t>1</a:t>
            </a:fld>
            <a:endParaRPr lang="fr-FR" dirty="0">
              <a:solidFill>
                <a:schemeClr val="tx1"/>
              </a:solidFill>
            </a:endParaRPr>
          </a:p>
        </p:txBody>
      </p:sp>
      <p:pic>
        <p:nvPicPr>
          <p:cNvPr id="9" name="Image 8">
            <a:extLst>
              <a:ext uri="{FF2B5EF4-FFF2-40B4-BE49-F238E27FC236}">
                <a16:creationId xmlns:a16="http://schemas.microsoft.com/office/drawing/2014/main" id="{6B56CEED-44C1-441C-85FF-4B7BDDD6B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18288000" cy="9105901"/>
          </a:xfrm>
          <a:prstGeom prst="rect">
            <a:avLst/>
          </a:prstGeom>
        </p:spPr>
      </p:pic>
      <p:sp>
        <p:nvSpPr>
          <p:cNvPr id="10" name="object 2">
            <a:extLst>
              <a:ext uri="{FF2B5EF4-FFF2-40B4-BE49-F238E27FC236}">
                <a16:creationId xmlns:a16="http://schemas.microsoft.com/office/drawing/2014/main" id="{7DB47C4E-1CAA-43AE-BA7D-538C386999D9}"/>
              </a:ext>
            </a:extLst>
          </p:cNvPr>
          <p:cNvSpPr txBox="1"/>
          <p:nvPr/>
        </p:nvSpPr>
        <p:spPr bwMode="auto">
          <a:xfrm>
            <a:off x="0" y="6053320"/>
            <a:ext cx="16747404" cy="2336345"/>
          </a:xfrm>
          <a:prstGeom prst="rect">
            <a:avLst/>
          </a:prstGeom>
          <a:solidFill>
            <a:srgbClr val="D4CDC2"/>
          </a:solidFill>
        </p:spPr>
        <p:txBody>
          <a:bodyPr vert="horz" wrap="square" lIns="0" tIns="11430" rIns="0" bIns="0" rtlCol="0">
            <a:spAutoFit/>
          </a:bodyPr>
          <a:lstStyle/>
          <a:p>
            <a:pPr marL="12700">
              <a:lnSpc>
                <a:spcPct val="100000"/>
              </a:lnSpc>
              <a:spcBef>
                <a:spcPts val="90"/>
              </a:spcBef>
              <a:defRPr/>
            </a:pPr>
            <a:r>
              <a:rPr sz="3600" b="1" spc="-10" dirty="0">
                <a:latin typeface="Arial Narrow"/>
                <a:cs typeface="Arial MT"/>
              </a:rPr>
              <a:t>Planning</a:t>
            </a:r>
            <a:r>
              <a:rPr sz="3600" b="1" dirty="0">
                <a:latin typeface="Arial Narrow"/>
                <a:cs typeface="Arial MT"/>
              </a:rPr>
              <a:t> </a:t>
            </a:r>
            <a:r>
              <a:rPr sz="3600" b="1" spc="-10" dirty="0">
                <a:latin typeface="Arial Narrow"/>
                <a:cs typeface="Arial MT"/>
              </a:rPr>
              <a:t>the</a:t>
            </a:r>
            <a:r>
              <a:rPr sz="3600" b="1" spc="5" dirty="0">
                <a:latin typeface="Arial Narrow"/>
                <a:cs typeface="Arial MT"/>
              </a:rPr>
              <a:t> </a:t>
            </a:r>
            <a:r>
              <a:rPr sz="3600" b="1" spc="-10" dirty="0">
                <a:latin typeface="Arial Narrow"/>
                <a:cs typeface="Arial MT"/>
              </a:rPr>
              <a:t>peri-urban</a:t>
            </a:r>
            <a:r>
              <a:rPr sz="3600" b="1" dirty="0">
                <a:latin typeface="Arial Narrow"/>
                <a:cs typeface="Arial MT"/>
              </a:rPr>
              <a:t> </a:t>
            </a:r>
            <a:r>
              <a:rPr sz="3600" b="1" spc="-10" dirty="0">
                <a:latin typeface="Arial Narrow"/>
                <a:cs typeface="Arial MT"/>
              </a:rPr>
              <a:t>green</a:t>
            </a:r>
            <a:r>
              <a:rPr sz="3600" b="1" spc="5" dirty="0">
                <a:latin typeface="Arial Narrow"/>
                <a:cs typeface="Arial MT"/>
              </a:rPr>
              <a:t> </a:t>
            </a:r>
            <a:r>
              <a:rPr sz="3600" b="1" spc="-10" dirty="0">
                <a:latin typeface="Arial Narrow"/>
                <a:cs typeface="Arial MT"/>
              </a:rPr>
              <a:t>city:</a:t>
            </a:r>
            <a:r>
              <a:rPr sz="3600" b="1" dirty="0">
                <a:latin typeface="Arial Narrow"/>
                <a:cs typeface="Arial MT"/>
              </a:rPr>
              <a:t> </a:t>
            </a:r>
            <a:r>
              <a:rPr sz="3600" b="1" spc="-10" dirty="0">
                <a:latin typeface="Arial Narrow"/>
                <a:cs typeface="Arial MT"/>
              </a:rPr>
              <a:t>local</a:t>
            </a:r>
            <a:r>
              <a:rPr sz="3600" b="1" spc="5" dirty="0">
                <a:latin typeface="Arial Narrow"/>
                <a:cs typeface="Arial MT"/>
              </a:rPr>
              <a:t> </a:t>
            </a:r>
            <a:r>
              <a:rPr sz="3600" b="1" spc="-10" dirty="0">
                <a:latin typeface="Arial Narrow"/>
                <a:cs typeface="Arial MT"/>
              </a:rPr>
              <a:t>regulations</a:t>
            </a:r>
            <a:r>
              <a:rPr sz="3600" b="1" spc="5" dirty="0">
                <a:latin typeface="Arial Narrow"/>
                <a:cs typeface="Arial MT"/>
              </a:rPr>
              <a:t> </a:t>
            </a:r>
            <a:r>
              <a:rPr sz="3600" b="1" spc="-10" dirty="0">
                <a:latin typeface="Arial Narrow"/>
                <a:cs typeface="Arial MT"/>
              </a:rPr>
              <a:t>of</a:t>
            </a:r>
            <a:r>
              <a:rPr sz="3600" b="1" dirty="0">
                <a:latin typeface="Arial Narrow"/>
                <a:cs typeface="Arial MT"/>
              </a:rPr>
              <a:t> </a:t>
            </a:r>
            <a:r>
              <a:rPr sz="3600" b="1" spc="-10" dirty="0">
                <a:latin typeface="Arial Narrow"/>
                <a:cs typeface="Arial MT"/>
              </a:rPr>
              <a:t>private</a:t>
            </a:r>
            <a:r>
              <a:rPr sz="3600" b="1" spc="5" dirty="0">
                <a:latin typeface="Arial Narrow"/>
                <a:cs typeface="Arial MT"/>
              </a:rPr>
              <a:t> </a:t>
            </a:r>
            <a:r>
              <a:rPr sz="3600" b="1" spc="-10" dirty="0">
                <a:latin typeface="Arial Narrow"/>
                <a:cs typeface="Arial MT"/>
              </a:rPr>
              <a:t>gardens</a:t>
            </a:r>
            <a:r>
              <a:rPr sz="3600" b="1" dirty="0">
                <a:latin typeface="Arial Narrow"/>
                <a:cs typeface="Arial MT"/>
              </a:rPr>
              <a:t> </a:t>
            </a:r>
            <a:r>
              <a:rPr sz="3600" b="1" spc="-10" dirty="0">
                <a:latin typeface="Arial Narrow"/>
                <a:cs typeface="Arial MT"/>
              </a:rPr>
              <a:t>in</a:t>
            </a:r>
            <a:r>
              <a:rPr sz="3600" b="1" spc="5" dirty="0">
                <a:latin typeface="Arial Narrow"/>
                <a:cs typeface="Arial MT"/>
              </a:rPr>
              <a:t> </a:t>
            </a:r>
            <a:r>
              <a:rPr sz="3600" b="1" spc="-10" dirty="0">
                <a:latin typeface="Arial Narrow"/>
                <a:cs typeface="Arial MT"/>
              </a:rPr>
              <a:t>the</a:t>
            </a:r>
            <a:r>
              <a:rPr sz="3600" b="1" dirty="0">
                <a:latin typeface="Arial Narrow"/>
                <a:cs typeface="Arial MT"/>
              </a:rPr>
              <a:t> </a:t>
            </a:r>
            <a:r>
              <a:rPr sz="3600" b="1" spc="-10" dirty="0">
                <a:latin typeface="Arial Narrow"/>
                <a:cs typeface="Arial MT"/>
              </a:rPr>
              <a:t>Paris</a:t>
            </a:r>
            <a:r>
              <a:rPr sz="3600" b="1" spc="5" dirty="0">
                <a:latin typeface="Arial Narrow"/>
                <a:cs typeface="Arial MT"/>
              </a:rPr>
              <a:t> </a:t>
            </a:r>
            <a:r>
              <a:rPr sz="3600" b="1" spc="-10" dirty="0">
                <a:latin typeface="Arial Narrow"/>
                <a:cs typeface="Arial MT"/>
              </a:rPr>
              <a:t>region</a:t>
            </a:r>
            <a:endParaRPr sz="3600" b="1" dirty="0">
              <a:latin typeface="Arial Narrow"/>
              <a:cs typeface="Arial MT"/>
            </a:endParaRPr>
          </a:p>
          <a:p>
            <a:pPr marL="12700" marR="2981960">
              <a:lnSpc>
                <a:spcPct val="177300"/>
              </a:lnSpc>
              <a:spcBef>
                <a:spcPts val="555"/>
              </a:spcBef>
              <a:defRPr/>
            </a:pPr>
            <a:r>
              <a:rPr lang="fr-FR" sz="3200" spc="-5" dirty="0">
                <a:latin typeface="Arial Narrow"/>
                <a:cs typeface="Arial MT"/>
              </a:rPr>
              <a:t>Anaïs Mohamed </a:t>
            </a:r>
            <a:r>
              <a:rPr lang="fr-FR" sz="3200" spc="-10" dirty="0">
                <a:latin typeface="Arial Narrow"/>
                <a:cs typeface="Arial MT"/>
              </a:rPr>
              <a:t>(INRAE, </a:t>
            </a:r>
            <a:r>
              <a:rPr lang="fr-FR" sz="3200" dirty="0">
                <a:latin typeface="Arial Narrow"/>
                <a:cs typeface="Arial MT"/>
              </a:rPr>
              <a:t>UMR </a:t>
            </a:r>
            <a:r>
              <a:rPr lang="fr-FR" sz="3200" spc="-5" dirty="0">
                <a:latin typeface="Arial Narrow"/>
                <a:cs typeface="Arial MT"/>
              </a:rPr>
              <a:t>SADAPT) </a:t>
            </a:r>
            <a:r>
              <a:rPr lang="fr-FR" sz="3200" spc="10" dirty="0">
                <a:latin typeface="Arial Narrow"/>
                <a:cs typeface="Arial MT"/>
              </a:rPr>
              <a:t>&amp;</a:t>
            </a:r>
            <a:r>
              <a:rPr lang="fr-FR" sz="3200" dirty="0">
                <a:latin typeface="Arial Narrow"/>
                <a:cs typeface="Arial MT"/>
              </a:rPr>
              <a:t> </a:t>
            </a:r>
            <a:r>
              <a:rPr sz="3200" spc="-5" dirty="0">
                <a:latin typeface="Arial Narrow"/>
                <a:cs typeface="Arial MT"/>
              </a:rPr>
              <a:t>Romain </a:t>
            </a:r>
            <a:r>
              <a:rPr sz="3200" spc="-10" dirty="0" err="1">
                <a:latin typeface="Arial Narrow"/>
                <a:cs typeface="Arial MT"/>
              </a:rPr>
              <a:t>Melot</a:t>
            </a:r>
            <a:r>
              <a:rPr sz="3200" spc="-10" dirty="0">
                <a:latin typeface="Arial Narrow"/>
                <a:cs typeface="Arial MT"/>
              </a:rPr>
              <a:t> (INRAE, </a:t>
            </a:r>
            <a:r>
              <a:rPr sz="3200" dirty="0">
                <a:latin typeface="Arial Narrow"/>
                <a:cs typeface="Arial MT"/>
              </a:rPr>
              <a:t>UMR </a:t>
            </a:r>
            <a:r>
              <a:rPr sz="3200" spc="-5" dirty="0">
                <a:latin typeface="Arial Narrow"/>
                <a:cs typeface="Arial MT"/>
              </a:rPr>
              <a:t>BAGAP) </a:t>
            </a:r>
            <a:endParaRPr lang="fr-FR" sz="3200" spc="-5" dirty="0">
              <a:latin typeface="Arial Narrow"/>
              <a:cs typeface="Arial MT"/>
            </a:endParaRPr>
          </a:p>
          <a:p>
            <a:pPr marL="12700" marR="2981960">
              <a:lnSpc>
                <a:spcPct val="177300"/>
              </a:lnSpc>
              <a:spcBef>
                <a:spcPts val="555"/>
              </a:spcBef>
              <a:defRPr/>
            </a:pPr>
            <a:r>
              <a:rPr sz="3200" spc="-10" dirty="0">
                <a:latin typeface="Arial Narrow"/>
                <a:cs typeface="Arial MT"/>
              </a:rPr>
              <a:t>Planning,</a:t>
            </a:r>
            <a:r>
              <a:rPr sz="3200" spc="-25" dirty="0">
                <a:latin typeface="Arial Narrow"/>
                <a:cs typeface="Arial MT"/>
              </a:rPr>
              <a:t> </a:t>
            </a:r>
            <a:r>
              <a:rPr sz="3200" dirty="0">
                <a:latin typeface="Arial Narrow"/>
                <a:cs typeface="Arial MT"/>
              </a:rPr>
              <a:t>Law</a:t>
            </a:r>
            <a:r>
              <a:rPr sz="3200" spc="-20" dirty="0">
                <a:latin typeface="Arial Narrow"/>
                <a:cs typeface="Arial MT"/>
              </a:rPr>
              <a:t> </a:t>
            </a:r>
            <a:r>
              <a:rPr sz="3200" spc="-5" dirty="0">
                <a:latin typeface="Arial Narrow"/>
                <a:cs typeface="Arial MT"/>
              </a:rPr>
              <a:t>and</a:t>
            </a:r>
            <a:r>
              <a:rPr sz="3200" spc="-20" dirty="0">
                <a:latin typeface="Arial Narrow"/>
                <a:cs typeface="Arial MT"/>
              </a:rPr>
              <a:t> </a:t>
            </a:r>
            <a:r>
              <a:rPr sz="3200" spc="-10" dirty="0">
                <a:latin typeface="Arial Narrow"/>
                <a:cs typeface="Arial MT"/>
              </a:rPr>
              <a:t>Property</a:t>
            </a:r>
            <a:r>
              <a:rPr sz="3200" spc="-20" dirty="0">
                <a:latin typeface="Arial Narrow"/>
                <a:cs typeface="Arial MT"/>
              </a:rPr>
              <a:t> </a:t>
            </a:r>
            <a:r>
              <a:rPr sz="3200" spc="-10" dirty="0">
                <a:latin typeface="Arial Narrow"/>
                <a:cs typeface="Arial MT"/>
              </a:rPr>
              <a:t>Rights</a:t>
            </a:r>
            <a:r>
              <a:rPr sz="3200" spc="-20" dirty="0">
                <a:latin typeface="Arial Narrow"/>
                <a:cs typeface="Arial MT"/>
              </a:rPr>
              <a:t> </a:t>
            </a:r>
            <a:r>
              <a:rPr sz="3200" spc="-10" dirty="0">
                <a:latin typeface="Arial Narrow"/>
                <a:cs typeface="Arial MT"/>
              </a:rPr>
              <a:t>Conference</a:t>
            </a:r>
            <a:r>
              <a:rPr sz="3200" spc="-20" dirty="0">
                <a:latin typeface="Arial Narrow"/>
                <a:cs typeface="Arial MT"/>
              </a:rPr>
              <a:t> </a:t>
            </a:r>
            <a:r>
              <a:rPr sz="3200" spc="-5" dirty="0">
                <a:latin typeface="Arial Narrow"/>
                <a:cs typeface="Arial MT"/>
              </a:rPr>
              <a:t>18th</a:t>
            </a:r>
            <a:r>
              <a:rPr sz="3200" spc="-25" dirty="0">
                <a:latin typeface="Arial Narrow"/>
                <a:cs typeface="Arial MT"/>
              </a:rPr>
              <a:t> </a:t>
            </a:r>
            <a:r>
              <a:rPr sz="3200" spc="-10" dirty="0">
                <a:latin typeface="Arial Narrow"/>
                <a:cs typeface="Arial MT"/>
              </a:rPr>
              <a:t>International</a:t>
            </a:r>
            <a:r>
              <a:rPr sz="3200" spc="-20" dirty="0">
                <a:latin typeface="Arial Narrow"/>
                <a:cs typeface="Arial MT"/>
              </a:rPr>
              <a:t> </a:t>
            </a:r>
            <a:r>
              <a:rPr sz="3200" spc="-10" dirty="0">
                <a:latin typeface="Arial Narrow"/>
                <a:cs typeface="Arial MT"/>
              </a:rPr>
              <a:t>Annual</a:t>
            </a:r>
            <a:r>
              <a:rPr sz="3200" spc="-20" dirty="0">
                <a:latin typeface="Arial Narrow"/>
                <a:cs typeface="Arial MT"/>
              </a:rPr>
              <a:t> </a:t>
            </a:r>
            <a:r>
              <a:rPr sz="3200" spc="-10" dirty="0">
                <a:latin typeface="Arial Narrow"/>
                <a:cs typeface="Arial MT"/>
              </a:rPr>
              <a:t>Congress,</a:t>
            </a:r>
            <a:r>
              <a:rPr sz="3200" spc="-20" dirty="0">
                <a:latin typeface="Arial Narrow"/>
                <a:cs typeface="Arial MT"/>
              </a:rPr>
              <a:t> </a:t>
            </a:r>
            <a:r>
              <a:rPr sz="3200" spc="-5" dirty="0">
                <a:latin typeface="Arial Narrow"/>
                <a:cs typeface="Arial MT"/>
              </a:rPr>
              <a:t>2024</a:t>
            </a:r>
            <a:endParaRPr sz="3200" dirty="0">
              <a:latin typeface="Arial Narrow"/>
              <a:cs typeface="Arial MT"/>
            </a:endParaRPr>
          </a:p>
        </p:txBody>
      </p:sp>
      <p:pic>
        <p:nvPicPr>
          <p:cNvPr id="12" name="Image 11">
            <a:extLst>
              <a:ext uri="{FF2B5EF4-FFF2-40B4-BE49-F238E27FC236}">
                <a16:creationId xmlns:a16="http://schemas.microsoft.com/office/drawing/2014/main" id="{39403D45-3AA1-480A-8123-6FF2B3FD5167}"/>
              </a:ext>
            </a:extLst>
          </p:cNvPr>
          <p:cNvPicPr>
            <a:picLocks noChangeAspect="1"/>
          </p:cNvPicPr>
          <p:nvPr/>
        </p:nvPicPr>
        <p:blipFill>
          <a:blip r:embed="rId4"/>
          <a:stretch>
            <a:fillRect/>
          </a:stretch>
        </p:blipFill>
        <p:spPr>
          <a:xfrm>
            <a:off x="12496800" y="9361923"/>
            <a:ext cx="2362319" cy="695572"/>
          </a:xfrm>
          <a:prstGeom prst="rect">
            <a:avLst/>
          </a:prstGeom>
        </p:spPr>
      </p:pic>
      <p:pic>
        <p:nvPicPr>
          <p:cNvPr id="14" name="Image 13">
            <a:extLst>
              <a:ext uri="{FF2B5EF4-FFF2-40B4-BE49-F238E27FC236}">
                <a16:creationId xmlns:a16="http://schemas.microsoft.com/office/drawing/2014/main" id="{BCA0DFF2-1508-45D0-9B50-5A95E1F42042}"/>
              </a:ext>
            </a:extLst>
          </p:cNvPr>
          <p:cNvPicPr>
            <a:picLocks noChangeAspect="1"/>
          </p:cNvPicPr>
          <p:nvPr/>
        </p:nvPicPr>
        <p:blipFill>
          <a:blip r:embed="rId5"/>
          <a:stretch>
            <a:fillRect/>
          </a:stretch>
        </p:blipFill>
        <p:spPr>
          <a:xfrm>
            <a:off x="15004168" y="9195614"/>
            <a:ext cx="2605502" cy="859111"/>
          </a:xfrm>
          <a:prstGeom prst="rect">
            <a:avLst/>
          </a:prstGeom>
        </p:spPr>
      </p:pic>
    </p:spTree>
    <p:extLst>
      <p:ext uri="{BB962C8B-B14F-4D97-AF65-F5344CB8AC3E}">
        <p14:creationId xmlns:p14="http://schemas.microsoft.com/office/powerpoint/2010/main" val="3428824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object 3"/>
          <p:cNvPicPr/>
          <p:nvPr/>
        </p:nvPicPr>
        <p:blipFill>
          <a:blip r:embed="rId3"/>
          <a:stretch/>
        </p:blipFill>
        <p:spPr bwMode="auto">
          <a:xfrm>
            <a:off x="10222101" y="3230381"/>
            <a:ext cx="7289691" cy="6254602"/>
          </a:xfrm>
          <a:prstGeom prst="rect">
            <a:avLst/>
          </a:prstGeom>
        </p:spPr>
      </p:pic>
      <p:sp>
        <p:nvSpPr>
          <p:cNvPr id="8" name="object 8"/>
          <p:cNvSpPr txBox="1"/>
          <p:nvPr/>
        </p:nvSpPr>
        <p:spPr bwMode="auto">
          <a:xfrm>
            <a:off x="5562600" y="883518"/>
            <a:ext cx="9716266" cy="566822"/>
          </a:xfrm>
          <a:prstGeom prst="rect">
            <a:avLst/>
          </a:prstGeom>
        </p:spPr>
        <p:txBody>
          <a:bodyPr vert="horz" wrap="square" lIns="0" tIns="12700" rIns="0" bIns="0" rtlCol="0">
            <a:spAutoFit/>
          </a:bodyPr>
          <a:lstStyle/>
          <a:p>
            <a:pPr marL="12700">
              <a:lnSpc>
                <a:spcPct val="100000"/>
              </a:lnSpc>
              <a:spcBef>
                <a:spcPts val="100"/>
              </a:spcBef>
              <a:defRPr/>
            </a:pPr>
            <a:r>
              <a:rPr lang="fr-FR" sz="3600" dirty="0" err="1">
                <a:latin typeface="Arial Narrow" panose="020B0606020202030204" pitchFamily="34" charset="0"/>
                <a:cs typeface="Arial MT"/>
              </a:rPr>
              <a:t>Various</a:t>
            </a:r>
            <a:r>
              <a:rPr lang="fr-FR" sz="3600" dirty="0">
                <a:latin typeface="Arial Narrow" panose="020B0606020202030204" pitchFamily="34" charset="0"/>
                <a:cs typeface="Arial MT"/>
              </a:rPr>
              <a:t> </a:t>
            </a:r>
            <a:r>
              <a:rPr lang="fr-FR" sz="3600" dirty="0" err="1">
                <a:latin typeface="Arial Narrow" panose="020B0606020202030204" pitchFamily="34" charset="0"/>
                <a:cs typeface="Arial MT"/>
              </a:rPr>
              <a:t>levels</a:t>
            </a:r>
            <a:r>
              <a:rPr lang="fr-FR" sz="3600" dirty="0">
                <a:latin typeface="Arial Narrow" panose="020B0606020202030204" pitchFamily="34" charset="0"/>
                <a:cs typeface="Arial MT"/>
              </a:rPr>
              <a:t> of</a:t>
            </a:r>
            <a:r>
              <a:rPr sz="3600" spc="5" dirty="0">
                <a:latin typeface="Arial Narrow" panose="020B0606020202030204" pitchFamily="34" charset="0"/>
                <a:cs typeface="Arial MT"/>
              </a:rPr>
              <a:t> </a:t>
            </a:r>
            <a:r>
              <a:rPr lang="fr-FR" sz="3600" spc="-5" dirty="0" err="1">
                <a:latin typeface="Arial Narrow" panose="020B0606020202030204" pitchFamily="34" charset="0"/>
                <a:cs typeface="Arial MT"/>
              </a:rPr>
              <a:t>implementation</a:t>
            </a:r>
            <a:r>
              <a:rPr sz="3600" spc="10" dirty="0">
                <a:latin typeface="Arial Narrow" panose="020B0606020202030204" pitchFamily="34" charset="0"/>
                <a:cs typeface="Arial MT"/>
              </a:rPr>
              <a:t> </a:t>
            </a:r>
            <a:r>
              <a:rPr sz="3600" spc="-5" dirty="0">
                <a:latin typeface="Arial Narrow" panose="020B0606020202030204" pitchFamily="34" charset="0"/>
                <a:cs typeface="Arial MT"/>
              </a:rPr>
              <a:t>on</a:t>
            </a:r>
            <a:r>
              <a:rPr sz="3600" spc="5" dirty="0">
                <a:latin typeface="Arial Narrow" panose="020B0606020202030204" pitchFamily="34" charset="0"/>
                <a:cs typeface="Arial MT"/>
              </a:rPr>
              <a:t> </a:t>
            </a:r>
            <a:r>
              <a:rPr sz="3600" spc="-5" dirty="0">
                <a:latin typeface="Arial Narrow" panose="020B0606020202030204" pitchFamily="34" charset="0"/>
                <a:cs typeface="Arial MT"/>
              </a:rPr>
              <a:t>bylaws</a:t>
            </a:r>
            <a:r>
              <a:rPr sz="3600" spc="10" dirty="0">
                <a:latin typeface="Arial Narrow" panose="020B0606020202030204" pitchFamily="34" charset="0"/>
                <a:cs typeface="Arial MT"/>
              </a:rPr>
              <a:t> </a:t>
            </a:r>
            <a:endParaRPr sz="3600" dirty="0">
              <a:latin typeface="Arial Narrow" panose="020B0606020202030204" pitchFamily="34" charset="0"/>
              <a:cs typeface="Arial MT"/>
            </a:endParaRPr>
          </a:p>
        </p:txBody>
      </p:sp>
      <p:sp>
        <p:nvSpPr>
          <p:cNvPr id="9" name="object 9"/>
          <p:cNvSpPr txBox="1">
            <a:spLocks noGrp="1"/>
          </p:cNvSpPr>
          <p:nvPr>
            <p:ph type="ftr" sz="quarter" idx="5"/>
          </p:nvPr>
        </p:nvSpPr>
        <p:spPr bwMode="auto">
          <a:xfrm>
            <a:off x="8610600" y="9977240"/>
            <a:ext cx="9121775" cy="323850"/>
          </a:xfrm>
          <a:prstGeom prst="rect">
            <a:avLst/>
          </a:prstGeom>
        </p:spPr>
        <p:txBody>
          <a:bodyPr vert="horz" wrap="square" lIns="0" tIns="635" rIns="0" bIns="0" rtlCol="0">
            <a:spAutoFit/>
          </a:bodyPr>
          <a:lstStyle/>
          <a:p>
            <a:pPr marL="12700">
              <a:lnSpc>
                <a:spcPct val="100000"/>
              </a:lnSpc>
              <a:spcBef>
                <a:spcPts val="5"/>
              </a:spcBef>
              <a:defRPr/>
            </a:pPr>
            <a:r>
              <a:rPr spc="-85" dirty="0"/>
              <a:t>Planning,</a:t>
            </a:r>
            <a:r>
              <a:rPr spc="-235" dirty="0"/>
              <a:t> </a:t>
            </a:r>
            <a:r>
              <a:rPr spc="-90" dirty="0"/>
              <a:t>Law</a:t>
            </a:r>
            <a:r>
              <a:rPr spc="-235" dirty="0"/>
              <a:t> </a:t>
            </a:r>
            <a:r>
              <a:rPr spc="-75" dirty="0"/>
              <a:t>and</a:t>
            </a:r>
            <a:r>
              <a:rPr spc="-235" dirty="0"/>
              <a:t> </a:t>
            </a:r>
            <a:r>
              <a:rPr spc="-80" dirty="0"/>
              <a:t>property</a:t>
            </a:r>
            <a:r>
              <a:rPr spc="-235" dirty="0"/>
              <a:t> </a:t>
            </a:r>
            <a:r>
              <a:rPr spc="-30" dirty="0"/>
              <a:t>rights</a:t>
            </a:r>
            <a:r>
              <a:rPr spc="-235" dirty="0"/>
              <a:t> </a:t>
            </a:r>
            <a:r>
              <a:rPr spc="140" dirty="0"/>
              <a:t>-</a:t>
            </a:r>
            <a:r>
              <a:rPr spc="-235" dirty="0"/>
              <a:t> </a:t>
            </a:r>
            <a:r>
              <a:rPr spc="-20" dirty="0"/>
              <a:t>Munich</a:t>
            </a:r>
            <a:r>
              <a:rPr spc="-235" dirty="0"/>
              <a:t> </a:t>
            </a:r>
            <a:r>
              <a:rPr spc="140" dirty="0"/>
              <a:t>-</a:t>
            </a:r>
            <a:r>
              <a:rPr spc="-235" dirty="0"/>
              <a:t> </a:t>
            </a:r>
            <a:r>
              <a:rPr spc="-10" dirty="0"/>
              <a:t>March2024</a:t>
            </a:r>
            <a:r>
              <a:rPr spc="-235" dirty="0"/>
              <a:t> </a:t>
            </a:r>
            <a:r>
              <a:rPr spc="140" dirty="0"/>
              <a:t>-</a:t>
            </a:r>
            <a:r>
              <a:rPr spc="-235" dirty="0"/>
              <a:t> </a:t>
            </a:r>
            <a:r>
              <a:rPr spc="-30" dirty="0"/>
              <a:t>INRAE/</a:t>
            </a:r>
            <a:r>
              <a:rPr spc="-235" dirty="0"/>
              <a:t> </a:t>
            </a:r>
            <a:r>
              <a:rPr spc="-70" dirty="0"/>
              <a:t>Université</a:t>
            </a:r>
            <a:r>
              <a:rPr spc="-235" dirty="0"/>
              <a:t> </a:t>
            </a:r>
            <a:r>
              <a:rPr spc="-40" dirty="0"/>
              <a:t>Paris-</a:t>
            </a:r>
            <a:r>
              <a:rPr spc="-40" dirty="0" err="1"/>
              <a:t>Saclay</a:t>
            </a:r>
            <a:endParaRPr dirty="0"/>
          </a:p>
        </p:txBody>
      </p:sp>
      <p:sp>
        <p:nvSpPr>
          <p:cNvPr id="12" name="object 16"/>
          <p:cNvSpPr txBox="1"/>
          <p:nvPr/>
        </p:nvSpPr>
        <p:spPr bwMode="auto">
          <a:xfrm>
            <a:off x="117101" y="212907"/>
            <a:ext cx="4527922" cy="751488"/>
          </a:xfrm>
          <a:prstGeom prst="chevron">
            <a:avLst>
              <a:gd name="adj" fmla="val 50000"/>
            </a:avLst>
          </a:prstGeom>
          <a:ln>
            <a:solidFill>
              <a:schemeClr val="tx1"/>
            </a:solidFill>
          </a:ln>
        </p:spPr>
        <p:txBody>
          <a:bodyPr vert="horz" wrap="square" lIns="0" tIns="12700" rIns="0" bIns="0" rtlCol="0">
            <a:spAutoFit/>
          </a:bodyPr>
          <a:lstStyle>
            <a:lvl1pPr>
              <a:defRPr sz="2700" b="0" i="0">
                <a:solidFill>
                  <a:schemeClr val="tx1"/>
                </a:solidFill>
                <a:latin typeface="Times New Roman"/>
                <a:ea typeface="+mj-ea"/>
                <a:cs typeface="Times New Roman"/>
              </a:defRPr>
            </a:lvl1pPr>
          </a:lstStyle>
          <a:p>
            <a:pPr marL="12700" algn="ctr">
              <a:spcBef>
                <a:spcPts val="100"/>
              </a:spcBef>
              <a:defRPr/>
            </a:pPr>
            <a:r>
              <a:rPr lang="fr-FR" sz="4800" dirty="0" err="1">
                <a:latin typeface="Arial Narrow"/>
                <a:cs typeface="Trebuchet MS"/>
              </a:rPr>
              <a:t>Results</a:t>
            </a:r>
            <a:endParaRPr lang="fr-FR" sz="4800" dirty="0">
              <a:latin typeface="Arial Narrow"/>
              <a:cs typeface="Trebuchet MS"/>
            </a:endParaRPr>
          </a:p>
        </p:txBody>
      </p:sp>
      <p:pic>
        <p:nvPicPr>
          <p:cNvPr id="5" name="Image 4">
            <a:extLst>
              <a:ext uri="{FF2B5EF4-FFF2-40B4-BE49-F238E27FC236}">
                <a16:creationId xmlns:a16="http://schemas.microsoft.com/office/drawing/2014/main" id="{1F9093B1-B964-488A-9246-11DFD998BD62}"/>
              </a:ext>
            </a:extLst>
          </p:cNvPr>
          <p:cNvPicPr>
            <a:picLocks noChangeAspect="1"/>
          </p:cNvPicPr>
          <p:nvPr/>
        </p:nvPicPr>
        <p:blipFill>
          <a:blip r:embed="rId4"/>
          <a:stretch>
            <a:fillRect/>
          </a:stretch>
        </p:blipFill>
        <p:spPr>
          <a:xfrm>
            <a:off x="5126928" y="945551"/>
            <a:ext cx="257088" cy="497036"/>
          </a:xfrm>
          <a:prstGeom prst="rect">
            <a:avLst/>
          </a:prstGeom>
        </p:spPr>
      </p:pic>
      <p:sp>
        <p:nvSpPr>
          <p:cNvPr id="10" name="object 17">
            <a:extLst>
              <a:ext uri="{FF2B5EF4-FFF2-40B4-BE49-F238E27FC236}">
                <a16:creationId xmlns:a16="http://schemas.microsoft.com/office/drawing/2014/main" id="{540E2049-C499-4627-B840-554A6602AABB}"/>
              </a:ext>
            </a:extLst>
          </p:cNvPr>
          <p:cNvSpPr txBox="1"/>
          <p:nvPr/>
        </p:nvSpPr>
        <p:spPr bwMode="auto">
          <a:xfrm>
            <a:off x="97728" y="3180157"/>
            <a:ext cx="10058400" cy="476733"/>
          </a:xfrm>
          <a:prstGeom prst="rect">
            <a:avLst/>
          </a:prstGeom>
        </p:spPr>
        <p:txBody>
          <a:bodyPr vert="horz" wrap="square" lIns="0" tIns="65404" rIns="0" bIns="0" rtlCol="0">
            <a:spAutoFit/>
          </a:bodyPr>
          <a:lstStyle/>
          <a:p>
            <a:pPr marL="895280" lvl="1" indent="-438080">
              <a:lnSpc>
                <a:spcPts val="3229"/>
              </a:lnSpc>
              <a:spcBef>
                <a:spcPts val="515"/>
              </a:spcBef>
              <a:buFont typeface="Wingdings"/>
              <a:buChar char="w"/>
              <a:defRPr/>
            </a:pPr>
            <a:r>
              <a:rPr lang="fr-FR" sz="3600" spc="19" dirty="0">
                <a:latin typeface="Arial Narrow"/>
                <a:ea typeface="Arial Narrow"/>
                <a:cs typeface="Arial Narrow"/>
              </a:rPr>
              <a:t>3 </a:t>
            </a:r>
            <a:r>
              <a:rPr lang="fr-FR" sz="3600" spc="19" dirty="0" err="1">
                <a:latin typeface="Arial Narrow"/>
                <a:ea typeface="Arial Narrow"/>
                <a:cs typeface="Arial Narrow"/>
              </a:rPr>
              <a:t>strategies</a:t>
            </a:r>
            <a:r>
              <a:rPr lang="fr-FR" sz="3600" spc="19" dirty="0">
                <a:latin typeface="Arial Narrow"/>
                <a:ea typeface="Arial Narrow"/>
                <a:cs typeface="Arial Narrow"/>
              </a:rPr>
              <a:t>* for </a:t>
            </a:r>
            <a:r>
              <a:rPr lang="fr-FR" sz="3600" spc="19" dirty="0" err="1">
                <a:latin typeface="Arial Narrow"/>
                <a:ea typeface="Arial Narrow"/>
                <a:cs typeface="Arial Narrow"/>
              </a:rPr>
              <a:t>private</a:t>
            </a:r>
            <a:r>
              <a:rPr lang="fr-FR" sz="3600" spc="19" dirty="0">
                <a:latin typeface="Arial Narrow"/>
                <a:ea typeface="Arial Narrow"/>
                <a:cs typeface="Arial Narrow"/>
              </a:rPr>
              <a:t> </a:t>
            </a:r>
            <a:r>
              <a:rPr lang="fr-FR" sz="3600" spc="19" dirty="0" err="1">
                <a:latin typeface="Arial Narrow"/>
                <a:ea typeface="Arial Narrow"/>
                <a:cs typeface="Arial Narrow"/>
              </a:rPr>
              <a:t>garden</a:t>
            </a:r>
            <a:r>
              <a:rPr lang="fr-FR" sz="3600" spc="19" dirty="0">
                <a:latin typeface="Arial Narrow"/>
                <a:ea typeface="Arial Narrow"/>
                <a:cs typeface="Arial Narrow"/>
              </a:rPr>
              <a:t> protection</a:t>
            </a:r>
            <a:endParaRPr sz="3600" spc="19" dirty="0">
              <a:latin typeface="Arial Narrow"/>
              <a:ea typeface="Arial Narrow"/>
              <a:cs typeface="Arial Narrow"/>
            </a:endParaRPr>
          </a:p>
        </p:txBody>
      </p:sp>
      <p:sp>
        <p:nvSpPr>
          <p:cNvPr id="11" name="object 17">
            <a:extLst>
              <a:ext uri="{FF2B5EF4-FFF2-40B4-BE49-F238E27FC236}">
                <a16:creationId xmlns:a16="http://schemas.microsoft.com/office/drawing/2014/main" id="{D1B16B42-98ED-441C-BCFF-08B83740790C}"/>
              </a:ext>
            </a:extLst>
          </p:cNvPr>
          <p:cNvSpPr txBox="1"/>
          <p:nvPr/>
        </p:nvSpPr>
        <p:spPr bwMode="auto">
          <a:xfrm>
            <a:off x="9906000" y="1670920"/>
            <a:ext cx="10058400" cy="476733"/>
          </a:xfrm>
          <a:prstGeom prst="rect">
            <a:avLst/>
          </a:prstGeom>
        </p:spPr>
        <p:txBody>
          <a:bodyPr vert="horz" wrap="square" lIns="0" tIns="65404" rIns="0" bIns="0" rtlCol="0">
            <a:spAutoFit/>
          </a:bodyPr>
          <a:lstStyle/>
          <a:p>
            <a:pPr marL="438080" indent="-438080">
              <a:lnSpc>
                <a:spcPts val="3229"/>
              </a:lnSpc>
              <a:spcBef>
                <a:spcPts val="515"/>
              </a:spcBef>
              <a:buFont typeface="Wingdings"/>
              <a:buChar char="w"/>
              <a:defRPr/>
            </a:pPr>
            <a:r>
              <a:rPr lang="fr-FR" sz="3600" spc="19" dirty="0" err="1">
                <a:latin typeface="Arial Narrow"/>
                <a:ea typeface="Arial Narrow"/>
                <a:cs typeface="Arial Narrow"/>
              </a:rPr>
              <a:t>Various</a:t>
            </a:r>
            <a:r>
              <a:rPr lang="fr-FR" sz="3600" spc="19" dirty="0">
                <a:latin typeface="Arial Narrow"/>
                <a:ea typeface="Arial Narrow"/>
                <a:cs typeface="Arial Narrow"/>
              </a:rPr>
              <a:t> </a:t>
            </a:r>
            <a:r>
              <a:rPr lang="fr-FR" sz="3600" spc="19" dirty="0" err="1">
                <a:latin typeface="Arial Narrow"/>
                <a:ea typeface="Arial Narrow"/>
                <a:cs typeface="Arial Narrow"/>
              </a:rPr>
              <a:t>levels</a:t>
            </a:r>
            <a:r>
              <a:rPr lang="fr-FR" sz="3600" spc="19" dirty="0">
                <a:latin typeface="Arial Narrow"/>
                <a:ea typeface="Arial Narrow"/>
                <a:cs typeface="Arial Narrow"/>
              </a:rPr>
              <a:t> of protection </a:t>
            </a:r>
            <a:r>
              <a:rPr lang="fr-FR" sz="3600" spc="19" dirty="0" err="1">
                <a:latin typeface="Arial Narrow"/>
                <a:ea typeface="Arial Narrow"/>
                <a:cs typeface="Arial Narrow"/>
              </a:rPr>
              <a:t>inside</a:t>
            </a:r>
            <a:r>
              <a:rPr lang="fr-FR" sz="3600" spc="19" dirty="0">
                <a:latin typeface="Arial Narrow"/>
                <a:ea typeface="Arial Narrow"/>
                <a:cs typeface="Arial Narrow"/>
              </a:rPr>
              <a:t> one city</a:t>
            </a:r>
            <a:endParaRPr sz="3600" spc="19" dirty="0">
              <a:latin typeface="Arial Narrow"/>
              <a:ea typeface="Arial Narrow"/>
              <a:cs typeface="Arial Narrow"/>
            </a:endParaRPr>
          </a:p>
        </p:txBody>
      </p:sp>
      <p:sp>
        <p:nvSpPr>
          <p:cNvPr id="6" name="Espace réservé du numéro de diapositive 5">
            <a:extLst>
              <a:ext uri="{FF2B5EF4-FFF2-40B4-BE49-F238E27FC236}">
                <a16:creationId xmlns:a16="http://schemas.microsoft.com/office/drawing/2014/main" id="{CBBE1DF0-7096-45E4-AC85-6DBB12D6A959}"/>
              </a:ext>
            </a:extLst>
          </p:cNvPr>
          <p:cNvSpPr>
            <a:spLocks noGrp="1"/>
          </p:cNvSpPr>
          <p:nvPr>
            <p:ph type="sldNum" sz="quarter" idx="7"/>
          </p:nvPr>
        </p:nvSpPr>
        <p:spPr>
          <a:xfrm>
            <a:off x="13881154" y="10018146"/>
            <a:ext cx="4206240" cy="276999"/>
          </a:xfrm>
        </p:spPr>
        <p:txBody>
          <a:bodyPr/>
          <a:lstStyle/>
          <a:p>
            <a:pPr>
              <a:defRPr/>
            </a:pPr>
            <a:fld id="{B6F15528-21DE-4FAA-801E-634DDDAF4B2B}" type="slidenum">
              <a:rPr lang="fr-FR" smtClean="0">
                <a:solidFill>
                  <a:schemeClr val="tx1"/>
                </a:solidFill>
              </a:rPr>
              <a:t>10</a:t>
            </a:fld>
            <a:endParaRPr lang="fr-FR" dirty="0">
              <a:solidFill>
                <a:schemeClr val="tx1"/>
              </a:solidFill>
            </a:endParaRPr>
          </a:p>
        </p:txBody>
      </p:sp>
      <p:sp>
        <p:nvSpPr>
          <p:cNvPr id="13" name="ZoneTexte 12">
            <a:extLst>
              <a:ext uri="{FF2B5EF4-FFF2-40B4-BE49-F238E27FC236}">
                <a16:creationId xmlns:a16="http://schemas.microsoft.com/office/drawing/2014/main" id="{EF2C375E-0590-472E-9994-EA97AC5B6D6E}"/>
              </a:ext>
            </a:extLst>
          </p:cNvPr>
          <p:cNvSpPr txBox="1"/>
          <p:nvPr/>
        </p:nvSpPr>
        <p:spPr bwMode="auto">
          <a:xfrm>
            <a:off x="10156128" y="2399384"/>
            <a:ext cx="7369871" cy="830997"/>
          </a:xfrm>
          <a:prstGeom prst="rect">
            <a:avLst/>
          </a:prstGeom>
          <a:noFill/>
          <a:ln>
            <a:solidFill>
              <a:schemeClr val="tx1"/>
            </a:solidFill>
          </a:ln>
        </p:spPr>
        <p:txBody>
          <a:bodyPr wrap="square" rtlCol="0">
            <a:spAutoFit/>
          </a:bodyPr>
          <a:lstStyle/>
          <a:p>
            <a:pPr algn="ctr"/>
            <a:r>
              <a:rPr lang="fr-FR" sz="2400" dirty="0">
                <a:latin typeface="Arial Narrow" panose="020B0606020202030204" pitchFamily="34" charset="0"/>
              </a:rPr>
              <a:t>« Open-</a:t>
            </a:r>
            <a:r>
              <a:rPr lang="fr-FR" sz="2400" dirty="0" err="1">
                <a:latin typeface="Arial Narrow" panose="020B0606020202030204" pitchFamily="34" charset="0"/>
              </a:rPr>
              <a:t>ground’s</a:t>
            </a:r>
            <a:r>
              <a:rPr lang="fr-FR" sz="2400" dirty="0">
                <a:latin typeface="Arial Narrow" panose="020B0606020202030204" pitchFamily="34" charset="0"/>
              </a:rPr>
              <a:t> » </a:t>
            </a:r>
            <a:r>
              <a:rPr lang="fr-FR" sz="2400" dirty="0" err="1">
                <a:latin typeface="Arial Narrow" panose="020B0606020202030204" pitchFamily="34" charset="0"/>
              </a:rPr>
              <a:t>sector</a:t>
            </a:r>
            <a:r>
              <a:rPr lang="fr-FR" sz="2400" dirty="0">
                <a:latin typeface="Arial Narrow" panose="020B0606020202030204" pitchFamily="34" charset="0"/>
              </a:rPr>
              <a:t> </a:t>
            </a:r>
            <a:r>
              <a:rPr lang="fr-FR" sz="2400" dirty="0" err="1">
                <a:latin typeface="Arial Narrow" panose="020B0606020202030204" pitchFamily="34" charset="0"/>
              </a:rPr>
              <a:t>rules</a:t>
            </a:r>
            <a:r>
              <a:rPr lang="fr-FR" sz="2400" dirty="0">
                <a:latin typeface="Arial Narrow" panose="020B0606020202030204" pitchFamily="34" charset="0"/>
              </a:rPr>
              <a:t>’ values dispersion by </a:t>
            </a:r>
            <a:r>
              <a:rPr lang="fr-FR" sz="2400" dirty="0" err="1">
                <a:latin typeface="Arial Narrow" panose="020B0606020202030204" pitchFamily="34" charset="0"/>
              </a:rPr>
              <a:t>urban</a:t>
            </a:r>
            <a:r>
              <a:rPr lang="fr-FR" sz="2400" dirty="0">
                <a:latin typeface="Arial Narrow" panose="020B0606020202030204" pitchFamily="34" charset="0"/>
              </a:rPr>
              <a:t> </a:t>
            </a:r>
            <a:r>
              <a:rPr lang="fr-FR" sz="2400" dirty="0" err="1">
                <a:latin typeface="Arial Narrow" panose="020B0606020202030204" pitchFamily="34" charset="0"/>
              </a:rPr>
              <a:t>sector</a:t>
            </a:r>
            <a:r>
              <a:rPr lang="fr-FR" sz="2400" dirty="0">
                <a:latin typeface="Arial Narrow" panose="020B0606020202030204" pitchFamily="34" charset="0"/>
              </a:rPr>
              <a:t> (n=200</a:t>
            </a:r>
            <a:r>
              <a:rPr lang="fr-FR" sz="2400" dirty="0"/>
              <a:t>) </a:t>
            </a:r>
          </a:p>
        </p:txBody>
      </p:sp>
      <p:sp>
        <p:nvSpPr>
          <p:cNvPr id="15" name="ZoneTexte 14">
            <a:extLst>
              <a:ext uri="{FF2B5EF4-FFF2-40B4-BE49-F238E27FC236}">
                <a16:creationId xmlns:a16="http://schemas.microsoft.com/office/drawing/2014/main" id="{78427583-938B-41A4-A588-348B897E7B4A}"/>
              </a:ext>
            </a:extLst>
          </p:cNvPr>
          <p:cNvSpPr txBox="1"/>
          <p:nvPr/>
        </p:nvSpPr>
        <p:spPr bwMode="auto">
          <a:xfrm>
            <a:off x="762000" y="4262519"/>
            <a:ext cx="7848600" cy="4401205"/>
          </a:xfrm>
          <a:prstGeom prst="rect">
            <a:avLst/>
          </a:prstGeom>
          <a:noFill/>
          <a:ln>
            <a:noFill/>
          </a:ln>
        </p:spPr>
        <p:txBody>
          <a:bodyPr wrap="square" rtlCol="0">
            <a:spAutoFit/>
          </a:bodyPr>
          <a:lstStyle/>
          <a:p>
            <a:pPr marL="285750" indent="-285750">
              <a:buFontTx/>
              <a:buChar char="-"/>
            </a:pPr>
            <a:r>
              <a:rPr lang="fr-FR" sz="3200" dirty="0" err="1">
                <a:latin typeface="Arial Narrow" panose="020B0606020202030204" pitchFamily="34" charset="0"/>
              </a:rPr>
              <a:t>Regulation</a:t>
            </a:r>
            <a:r>
              <a:rPr lang="fr-FR" sz="3200" dirty="0">
                <a:latin typeface="Arial Narrow" panose="020B0606020202030204" pitchFamily="34" charset="0"/>
              </a:rPr>
              <a:t> </a:t>
            </a:r>
            <a:r>
              <a:rPr lang="fr-FR" sz="3200" dirty="0" err="1">
                <a:latin typeface="Arial Narrow" panose="020B0606020202030204" pitchFamily="34" charset="0"/>
              </a:rPr>
              <a:t>mainly</a:t>
            </a:r>
            <a:r>
              <a:rPr lang="fr-FR" sz="3200" dirty="0">
                <a:latin typeface="Arial Narrow" panose="020B0606020202030204" pitchFamily="34" charset="0"/>
              </a:rPr>
              <a:t> by zonings : 29,5 %</a:t>
            </a:r>
          </a:p>
          <a:p>
            <a:pPr marL="285750" indent="-285750">
              <a:buFontTx/>
              <a:buChar char="-"/>
            </a:pPr>
            <a:endParaRPr lang="fr-FR" sz="3200" dirty="0">
              <a:latin typeface="Arial Narrow" panose="020B0606020202030204" pitchFamily="34" charset="0"/>
            </a:endParaRPr>
          </a:p>
          <a:p>
            <a:pPr marL="285750" indent="-285750">
              <a:buFontTx/>
              <a:buChar char="-"/>
            </a:pPr>
            <a:r>
              <a:rPr lang="fr-FR" sz="3200" dirty="0" err="1">
                <a:latin typeface="Arial Narrow" panose="020B0606020202030204" pitchFamily="34" charset="0"/>
              </a:rPr>
              <a:t>Regulation</a:t>
            </a:r>
            <a:r>
              <a:rPr lang="fr-FR" sz="3200" dirty="0">
                <a:latin typeface="Arial Narrow" panose="020B0606020202030204" pitchFamily="34" charset="0"/>
              </a:rPr>
              <a:t> </a:t>
            </a:r>
            <a:r>
              <a:rPr lang="fr-FR" sz="3200" dirty="0" err="1">
                <a:latin typeface="Arial Narrow" panose="020B0606020202030204" pitchFamily="34" charset="0"/>
              </a:rPr>
              <a:t>mainly</a:t>
            </a:r>
            <a:r>
              <a:rPr lang="fr-FR" sz="3200" dirty="0">
                <a:latin typeface="Arial Narrow" panose="020B0606020202030204" pitchFamily="34" charset="0"/>
              </a:rPr>
              <a:t> by </a:t>
            </a:r>
            <a:r>
              <a:rPr lang="fr-FR" sz="3200" dirty="0" err="1">
                <a:latin typeface="Arial Narrow" panose="020B0606020202030204" pitchFamily="34" charset="0"/>
              </a:rPr>
              <a:t>sector</a:t>
            </a:r>
            <a:r>
              <a:rPr lang="fr-FR" sz="3200" dirty="0">
                <a:latin typeface="Arial Narrow" panose="020B0606020202030204" pitchFamily="34" charset="0"/>
              </a:rPr>
              <a:t> </a:t>
            </a:r>
            <a:r>
              <a:rPr lang="fr-FR" sz="3200" dirty="0" err="1">
                <a:latin typeface="Arial Narrow" panose="020B0606020202030204" pitchFamily="34" charset="0"/>
              </a:rPr>
              <a:t>rules</a:t>
            </a:r>
            <a:r>
              <a:rPr lang="fr-FR" sz="3200" dirty="0">
                <a:latin typeface="Arial Narrow" panose="020B0606020202030204" pitchFamily="34" charset="0"/>
              </a:rPr>
              <a:t> : 44%</a:t>
            </a:r>
          </a:p>
          <a:p>
            <a:pPr marL="285750" indent="-285750">
              <a:buFontTx/>
              <a:buChar char="-"/>
            </a:pPr>
            <a:endParaRPr lang="fr-FR" sz="3200" dirty="0">
              <a:latin typeface="Arial Narrow" panose="020B0606020202030204" pitchFamily="34" charset="0"/>
            </a:endParaRPr>
          </a:p>
          <a:p>
            <a:pPr marL="285750" indent="-285750">
              <a:buFontTx/>
              <a:buChar char="-"/>
            </a:pPr>
            <a:r>
              <a:rPr lang="fr-FR" sz="3200" dirty="0">
                <a:latin typeface="Arial Narrow" panose="020B0606020202030204" pitchFamily="34" charset="0"/>
              </a:rPr>
              <a:t>Full </a:t>
            </a:r>
            <a:r>
              <a:rPr lang="fr-FR" sz="3200" dirty="0" err="1">
                <a:latin typeface="Arial Narrow" panose="020B0606020202030204" pitchFamily="34" charset="0"/>
              </a:rPr>
              <a:t>regulation</a:t>
            </a:r>
            <a:r>
              <a:rPr lang="fr-FR" sz="3200" dirty="0">
                <a:latin typeface="Arial Narrow" panose="020B0606020202030204" pitchFamily="34" charset="0"/>
              </a:rPr>
              <a:t> (zonings + </a:t>
            </a:r>
            <a:r>
              <a:rPr lang="fr-FR" sz="3200" dirty="0" err="1">
                <a:latin typeface="Arial Narrow" panose="020B0606020202030204" pitchFamily="34" charset="0"/>
              </a:rPr>
              <a:t>sector</a:t>
            </a:r>
            <a:r>
              <a:rPr lang="fr-FR" sz="3200" dirty="0">
                <a:latin typeface="Arial Narrow" panose="020B0606020202030204" pitchFamily="34" charset="0"/>
              </a:rPr>
              <a:t> </a:t>
            </a:r>
            <a:r>
              <a:rPr lang="fr-FR" sz="3200" dirty="0" err="1">
                <a:latin typeface="Arial Narrow" panose="020B0606020202030204" pitchFamily="34" charset="0"/>
              </a:rPr>
              <a:t>rules</a:t>
            </a:r>
            <a:r>
              <a:rPr lang="fr-FR" sz="3200" dirty="0">
                <a:latin typeface="Arial Narrow" panose="020B0606020202030204" pitchFamily="34" charset="0"/>
              </a:rPr>
              <a:t>): 26,5%</a:t>
            </a:r>
          </a:p>
          <a:p>
            <a:pPr marL="285750" indent="-285750">
              <a:buFontTx/>
              <a:buChar char="-"/>
            </a:pPr>
            <a:endParaRPr lang="fr-FR" sz="3200" dirty="0">
              <a:latin typeface="Arial Narrow" panose="020B0606020202030204" pitchFamily="34" charset="0"/>
            </a:endParaRPr>
          </a:p>
          <a:p>
            <a:pPr marL="285750" indent="-285750">
              <a:buFontTx/>
              <a:buChar char="-"/>
            </a:pPr>
            <a:endParaRPr lang="fr-FR" sz="3200" dirty="0">
              <a:latin typeface="Arial Narrow" panose="020B0606020202030204" pitchFamily="34" charset="0"/>
            </a:endParaRPr>
          </a:p>
          <a:p>
            <a:pPr algn="r"/>
            <a:r>
              <a:rPr lang="fr-FR" sz="2400" spc="15" dirty="0">
                <a:latin typeface="Arial Narrow"/>
                <a:cs typeface="Arial MT"/>
              </a:rPr>
              <a:t>* </a:t>
            </a:r>
            <a:r>
              <a:rPr lang="fr-FR" sz="2400" spc="15" dirty="0" err="1">
                <a:latin typeface="Arial Narrow"/>
                <a:cs typeface="Arial MT"/>
              </a:rPr>
              <a:t>Hierarchical</a:t>
            </a:r>
            <a:r>
              <a:rPr lang="fr-FR" sz="2400" spc="15" dirty="0">
                <a:latin typeface="Arial Narrow"/>
                <a:cs typeface="Arial MT"/>
              </a:rPr>
              <a:t> ascendant classification by R ©</a:t>
            </a:r>
          </a:p>
          <a:p>
            <a:pPr marL="285750" indent="-285750">
              <a:buFontTx/>
              <a:buChar char="-"/>
            </a:pPr>
            <a:endParaRPr lang="fr-FR" sz="3200" dirty="0">
              <a:latin typeface="Arial Narrow" panose="020B0606020202030204" pitchFamily="34" charset="0"/>
            </a:endParaRPr>
          </a:p>
        </p:txBody>
      </p:sp>
      <p:sp>
        <p:nvSpPr>
          <p:cNvPr id="2" name="Rectangle 1">
            <a:extLst>
              <a:ext uri="{FF2B5EF4-FFF2-40B4-BE49-F238E27FC236}">
                <a16:creationId xmlns:a16="http://schemas.microsoft.com/office/drawing/2014/main" id="{758B2E1D-A3E7-4D83-8431-A952275A82FB}"/>
              </a:ext>
            </a:extLst>
          </p:cNvPr>
          <p:cNvSpPr/>
          <p:nvPr/>
        </p:nvSpPr>
        <p:spPr>
          <a:xfrm>
            <a:off x="304800" y="2672563"/>
            <a:ext cx="8305800" cy="57344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object 5">
            <a:extLst>
              <a:ext uri="{FF2B5EF4-FFF2-40B4-BE49-F238E27FC236}">
                <a16:creationId xmlns:a16="http://schemas.microsoft.com/office/drawing/2014/main" id="{09F4539F-971D-472A-8788-D5DED8F4D780}"/>
              </a:ext>
            </a:extLst>
          </p:cNvPr>
          <p:cNvPicPr/>
          <p:nvPr/>
        </p:nvPicPr>
        <p:blipFill>
          <a:blip r:embed="rId5"/>
          <a:stretch/>
        </p:blipFill>
        <p:spPr bwMode="auto">
          <a:xfrm>
            <a:off x="6934200" y="90228"/>
            <a:ext cx="672605" cy="603592"/>
          </a:xfrm>
          <a:prstGeom prst="rect">
            <a:avLst/>
          </a:prstGeom>
        </p:spPr>
      </p:pic>
      <p:sp>
        <p:nvSpPr>
          <p:cNvPr id="17" name="ZoneTexte 16">
            <a:extLst>
              <a:ext uri="{FF2B5EF4-FFF2-40B4-BE49-F238E27FC236}">
                <a16:creationId xmlns:a16="http://schemas.microsoft.com/office/drawing/2014/main" id="{0C92577D-C538-456E-A88B-0E4B04CA2117}"/>
              </a:ext>
            </a:extLst>
          </p:cNvPr>
          <p:cNvSpPr txBox="1"/>
          <p:nvPr/>
        </p:nvSpPr>
        <p:spPr>
          <a:xfrm>
            <a:off x="6003366" y="109045"/>
            <a:ext cx="9980908" cy="584775"/>
          </a:xfrm>
          <a:prstGeom prst="rect">
            <a:avLst/>
          </a:prstGeom>
          <a:noFill/>
        </p:spPr>
        <p:txBody>
          <a:bodyPr wrap="square">
            <a:spAutoFit/>
          </a:bodyPr>
          <a:lstStyle/>
          <a:p>
            <a:pPr algn="ctr">
              <a:defRPr/>
            </a:pPr>
            <a:r>
              <a:rPr lang="fr-FR" sz="3200" i="1" dirty="0" err="1">
                <a:solidFill>
                  <a:schemeClr val="tx1"/>
                </a:solidFill>
                <a:latin typeface="Arial Narrow" panose="020B0606020202030204" pitchFamily="34" charset="0"/>
              </a:rPr>
              <a:t>What</a:t>
            </a:r>
            <a:r>
              <a:rPr lang="fr-FR" sz="3200" i="1" dirty="0">
                <a:solidFill>
                  <a:schemeClr val="tx1"/>
                </a:solidFill>
                <a:latin typeface="Arial Narrow" panose="020B0606020202030204" pitchFamily="34" charset="0"/>
              </a:rPr>
              <a:t> </a:t>
            </a:r>
            <a:r>
              <a:rPr lang="fr-FR" sz="3200" i="1" dirty="0" err="1">
                <a:solidFill>
                  <a:schemeClr val="tx1"/>
                </a:solidFill>
                <a:latin typeface="Arial Narrow" panose="020B0606020202030204" pitchFamily="34" charset="0"/>
              </a:rPr>
              <a:t>kind</a:t>
            </a:r>
            <a:r>
              <a:rPr lang="fr-FR" sz="3200" i="1" dirty="0">
                <a:solidFill>
                  <a:schemeClr val="tx1"/>
                </a:solidFill>
                <a:latin typeface="Arial Narrow" panose="020B0606020202030204" pitchFamily="34" charset="0"/>
              </a:rPr>
              <a:t> of protections are </a:t>
            </a:r>
            <a:r>
              <a:rPr lang="fr-FR" sz="3200" i="1" dirty="0" err="1">
                <a:solidFill>
                  <a:schemeClr val="tx1"/>
                </a:solidFill>
                <a:latin typeface="Arial Narrow" panose="020B0606020202030204" pitchFamily="34" charset="0"/>
              </a:rPr>
              <a:t>implemented</a:t>
            </a:r>
            <a:r>
              <a:rPr lang="fr-FR" sz="3200" i="1" dirty="0">
                <a:solidFill>
                  <a:schemeClr val="tx1"/>
                </a:solidFill>
                <a:latin typeface="Arial Narrow" panose="020B060602020203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object 3"/>
          <p:cNvSpPr txBox="1"/>
          <p:nvPr/>
        </p:nvSpPr>
        <p:spPr bwMode="auto">
          <a:xfrm>
            <a:off x="3127860" y="1603691"/>
            <a:ext cx="12733655" cy="665480"/>
          </a:xfrm>
          <a:prstGeom prst="rect">
            <a:avLst/>
          </a:prstGeom>
        </p:spPr>
        <p:txBody>
          <a:bodyPr vert="horz" wrap="square" lIns="0" tIns="12700" rIns="0" bIns="0" rtlCol="0">
            <a:spAutoFit/>
          </a:bodyPr>
          <a:lstStyle/>
          <a:p>
            <a:pPr marL="12700" algn="ctr">
              <a:lnSpc>
                <a:spcPct val="100000"/>
              </a:lnSpc>
              <a:spcBef>
                <a:spcPts val="100"/>
              </a:spcBef>
              <a:defRPr/>
            </a:pPr>
            <a:r>
              <a:rPr lang="fr-FR" sz="4200" dirty="0">
                <a:latin typeface="Arial Narrow" panose="020B0606020202030204" pitchFamily="34" charset="0"/>
                <a:cs typeface="Trebuchet MS"/>
              </a:rPr>
              <a:t>A </a:t>
            </a:r>
            <a:r>
              <a:rPr sz="4200" dirty="0">
                <a:latin typeface="Arial Narrow" panose="020B0606020202030204" pitchFamily="34" charset="0"/>
                <a:cs typeface="Trebuchet MS"/>
              </a:rPr>
              <a:t>gap between literal concern and bylaws strategies</a:t>
            </a:r>
          </a:p>
        </p:txBody>
      </p:sp>
      <p:pic>
        <p:nvPicPr>
          <p:cNvPr id="4" name="object 4"/>
          <p:cNvPicPr/>
          <p:nvPr/>
        </p:nvPicPr>
        <p:blipFill>
          <a:blip r:embed="rId3"/>
          <a:stretch/>
        </p:blipFill>
        <p:spPr bwMode="auto">
          <a:xfrm>
            <a:off x="9439413" y="3497717"/>
            <a:ext cx="373923" cy="381285"/>
          </a:xfrm>
          <a:prstGeom prst="rect">
            <a:avLst/>
          </a:prstGeom>
        </p:spPr>
      </p:pic>
      <p:sp>
        <p:nvSpPr>
          <p:cNvPr id="5" name="object 5"/>
          <p:cNvSpPr txBox="1"/>
          <p:nvPr/>
        </p:nvSpPr>
        <p:spPr bwMode="auto">
          <a:xfrm>
            <a:off x="9894808" y="3497717"/>
            <a:ext cx="2158932" cy="321883"/>
          </a:xfrm>
          <a:prstGeom prst="rect">
            <a:avLst/>
          </a:prstGeom>
        </p:spPr>
        <p:txBody>
          <a:bodyPr vert="horz" wrap="square" lIns="0" tIns="13970" rIns="0" bIns="0" rtlCol="0">
            <a:spAutoFit/>
          </a:bodyPr>
          <a:lstStyle/>
          <a:p>
            <a:pPr marL="12700">
              <a:lnSpc>
                <a:spcPct val="100000"/>
              </a:lnSpc>
              <a:spcBef>
                <a:spcPts val="110"/>
              </a:spcBef>
              <a:defRPr/>
            </a:pPr>
            <a:r>
              <a:rPr lang="fr-FR" sz="2000" spc="5" dirty="0">
                <a:latin typeface="Arial MT"/>
                <a:cs typeface="Arial MT"/>
              </a:rPr>
              <a:t>Low </a:t>
            </a:r>
            <a:r>
              <a:rPr lang="fr-FR" sz="2000" spc="5" dirty="0" err="1">
                <a:latin typeface="Arial MT"/>
                <a:cs typeface="Arial MT"/>
              </a:rPr>
              <a:t>concern</a:t>
            </a:r>
            <a:endParaRPr sz="2000" dirty="0">
              <a:latin typeface="Arial MT"/>
              <a:cs typeface="Arial MT"/>
            </a:endParaRPr>
          </a:p>
        </p:txBody>
      </p:sp>
      <p:pic>
        <p:nvPicPr>
          <p:cNvPr id="6" name="object 6"/>
          <p:cNvPicPr/>
          <p:nvPr/>
        </p:nvPicPr>
        <p:blipFill>
          <a:blip r:embed="rId4"/>
          <a:stretch/>
        </p:blipFill>
        <p:spPr bwMode="auto">
          <a:xfrm>
            <a:off x="11643310" y="3512806"/>
            <a:ext cx="373923" cy="366196"/>
          </a:xfrm>
          <a:prstGeom prst="rect">
            <a:avLst/>
          </a:prstGeom>
        </p:spPr>
      </p:pic>
      <p:sp>
        <p:nvSpPr>
          <p:cNvPr id="7" name="object 7"/>
          <p:cNvSpPr txBox="1"/>
          <p:nvPr/>
        </p:nvSpPr>
        <p:spPr bwMode="auto">
          <a:xfrm>
            <a:off x="12105403" y="3472664"/>
            <a:ext cx="2608122" cy="321883"/>
          </a:xfrm>
          <a:prstGeom prst="rect">
            <a:avLst/>
          </a:prstGeom>
        </p:spPr>
        <p:txBody>
          <a:bodyPr vert="horz" wrap="square" lIns="0" tIns="13970" rIns="0" bIns="0" rtlCol="0">
            <a:spAutoFit/>
          </a:bodyPr>
          <a:lstStyle/>
          <a:p>
            <a:pPr marL="12700">
              <a:lnSpc>
                <a:spcPct val="100000"/>
              </a:lnSpc>
              <a:spcBef>
                <a:spcPts val="110"/>
              </a:spcBef>
              <a:defRPr/>
            </a:pPr>
            <a:r>
              <a:rPr sz="2000" spc="5" dirty="0">
                <a:latin typeface="Arial MT"/>
                <a:cs typeface="Arial MT"/>
              </a:rPr>
              <a:t>Intermediate</a:t>
            </a:r>
            <a:r>
              <a:rPr sz="2000" spc="-65" dirty="0">
                <a:latin typeface="Arial MT"/>
                <a:cs typeface="Arial MT"/>
              </a:rPr>
              <a:t> </a:t>
            </a:r>
            <a:r>
              <a:rPr lang="fr-FR" sz="2000" spc="5" dirty="0" err="1">
                <a:latin typeface="Arial MT"/>
                <a:cs typeface="Arial MT"/>
              </a:rPr>
              <a:t>concern</a:t>
            </a:r>
            <a:endParaRPr sz="2000" dirty="0">
              <a:latin typeface="Arial MT"/>
              <a:cs typeface="Arial MT"/>
            </a:endParaRPr>
          </a:p>
        </p:txBody>
      </p:sp>
      <p:pic>
        <p:nvPicPr>
          <p:cNvPr id="8" name="object 8"/>
          <p:cNvPicPr/>
          <p:nvPr/>
        </p:nvPicPr>
        <p:blipFill>
          <a:blip r:embed="rId5"/>
          <a:stretch/>
        </p:blipFill>
        <p:spPr bwMode="auto">
          <a:xfrm>
            <a:off x="14765188" y="3499426"/>
            <a:ext cx="373922" cy="366196"/>
          </a:xfrm>
          <a:prstGeom prst="rect">
            <a:avLst/>
          </a:prstGeom>
        </p:spPr>
      </p:pic>
      <p:sp>
        <p:nvSpPr>
          <p:cNvPr id="9" name="object 9"/>
          <p:cNvSpPr txBox="1"/>
          <p:nvPr/>
        </p:nvSpPr>
        <p:spPr bwMode="auto">
          <a:xfrm>
            <a:off x="15259162" y="3519188"/>
            <a:ext cx="2042669" cy="321883"/>
          </a:xfrm>
          <a:prstGeom prst="rect">
            <a:avLst/>
          </a:prstGeom>
        </p:spPr>
        <p:txBody>
          <a:bodyPr vert="horz" wrap="square" lIns="0" tIns="13970" rIns="0" bIns="0" rtlCol="0">
            <a:spAutoFit/>
          </a:bodyPr>
          <a:lstStyle/>
          <a:p>
            <a:pPr marL="12700">
              <a:lnSpc>
                <a:spcPct val="100000"/>
              </a:lnSpc>
              <a:spcBef>
                <a:spcPts val="110"/>
              </a:spcBef>
              <a:defRPr/>
            </a:pPr>
            <a:r>
              <a:rPr sz="2000" spc="5" dirty="0">
                <a:latin typeface="Arial MT"/>
                <a:cs typeface="Arial MT"/>
              </a:rPr>
              <a:t>Strong</a:t>
            </a:r>
            <a:r>
              <a:rPr sz="2000" spc="-70" dirty="0">
                <a:latin typeface="Arial MT"/>
                <a:cs typeface="Arial MT"/>
              </a:rPr>
              <a:t> </a:t>
            </a:r>
            <a:r>
              <a:rPr lang="fr-FR" sz="2000" spc="5" dirty="0" err="1">
                <a:latin typeface="Arial MT"/>
                <a:cs typeface="Arial MT"/>
              </a:rPr>
              <a:t>concern</a:t>
            </a:r>
            <a:endParaRPr sz="2000" dirty="0">
              <a:latin typeface="Arial MT"/>
              <a:cs typeface="Arial MT"/>
            </a:endParaRPr>
          </a:p>
        </p:txBody>
      </p:sp>
      <p:sp>
        <p:nvSpPr>
          <p:cNvPr id="10" name="object 10"/>
          <p:cNvSpPr txBox="1"/>
          <p:nvPr/>
        </p:nvSpPr>
        <p:spPr bwMode="auto">
          <a:xfrm>
            <a:off x="9439415" y="8739060"/>
            <a:ext cx="2225040" cy="629660"/>
          </a:xfrm>
          <a:prstGeom prst="rect">
            <a:avLst/>
          </a:prstGeom>
        </p:spPr>
        <p:txBody>
          <a:bodyPr vert="horz" wrap="square" lIns="0" tIns="13970" rIns="0" bIns="0" rtlCol="0">
            <a:spAutoFit/>
          </a:bodyPr>
          <a:lstStyle/>
          <a:p>
            <a:pPr marL="12700" algn="ctr">
              <a:lnSpc>
                <a:spcPct val="100000"/>
              </a:lnSpc>
              <a:spcBef>
                <a:spcPts val="110"/>
              </a:spcBef>
              <a:defRPr/>
            </a:pPr>
            <a:r>
              <a:rPr sz="2000" spc="5" dirty="0">
                <a:latin typeface="Arial MT"/>
                <a:cs typeface="Arial MT"/>
              </a:rPr>
              <a:t>Regulation</a:t>
            </a:r>
            <a:r>
              <a:rPr sz="2000" spc="-35" dirty="0">
                <a:latin typeface="Arial MT"/>
                <a:cs typeface="Arial MT"/>
              </a:rPr>
              <a:t> </a:t>
            </a:r>
            <a:r>
              <a:rPr sz="2000" spc="5" dirty="0">
                <a:latin typeface="Arial MT"/>
                <a:cs typeface="Arial MT"/>
              </a:rPr>
              <a:t>by</a:t>
            </a:r>
            <a:r>
              <a:rPr sz="2000" spc="-30" dirty="0">
                <a:latin typeface="Arial MT"/>
                <a:cs typeface="Arial MT"/>
              </a:rPr>
              <a:t> </a:t>
            </a:r>
            <a:r>
              <a:rPr sz="2000" spc="5" dirty="0">
                <a:latin typeface="Arial MT"/>
                <a:cs typeface="Arial MT"/>
              </a:rPr>
              <a:t>zoning</a:t>
            </a:r>
            <a:endParaRPr sz="2000" dirty="0">
              <a:latin typeface="Arial MT"/>
              <a:cs typeface="Arial MT"/>
            </a:endParaRPr>
          </a:p>
        </p:txBody>
      </p:sp>
      <p:sp>
        <p:nvSpPr>
          <p:cNvPr id="11" name="object 11"/>
          <p:cNvSpPr txBox="1"/>
          <p:nvPr/>
        </p:nvSpPr>
        <p:spPr bwMode="auto">
          <a:xfrm>
            <a:off x="12135375" y="8739060"/>
            <a:ext cx="2225040" cy="629660"/>
          </a:xfrm>
          <a:prstGeom prst="rect">
            <a:avLst/>
          </a:prstGeom>
        </p:spPr>
        <p:txBody>
          <a:bodyPr vert="horz" wrap="square" lIns="0" tIns="13970" rIns="0" bIns="0" rtlCol="0">
            <a:spAutoFit/>
          </a:bodyPr>
          <a:lstStyle/>
          <a:p>
            <a:pPr marL="12700" algn="ctr">
              <a:lnSpc>
                <a:spcPct val="100000"/>
              </a:lnSpc>
              <a:spcBef>
                <a:spcPts val="110"/>
              </a:spcBef>
              <a:defRPr/>
            </a:pPr>
            <a:r>
              <a:rPr sz="2000" spc="5" dirty="0">
                <a:latin typeface="Arial MT"/>
                <a:cs typeface="Arial MT"/>
              </a:rPr>
              <a:t>Regulation</a:t>
            </a:r>
            <a:r>
              <a:rPr sz="2000" spc="-20" dirty="0">
                <a:latin typeface="Arial MT"/>
                <a:cs typeface="Arial MT"/>
              </a:rPr>
              <a:t> </a:t>
            </a:r>
            <a:r>
              <a:rPr sz="2000" spc="5" dirty="0">
                <a:latin typeface="Arial MT"/>
                <a:cs typeface="Arial MT"/>
              </a:rPr>
              <a:t>by</a:t>
            </a:r>
            <a:r>
              <a:rPr sz="2000" spc="-20" dirty="0">
                <a:latin typeface="Arial MT"/>
                <a:cs typeface="Arial MT"/>
              </a:rPr>
              <a:t> </a:t>
            </a:r>
            <a:r>
              <a:rPr sz="2000" spc="5" dirty="0" err="1">
                <a:latin typeface="Arial MT"/>
                <a:cs typeface="Arial MT"/>
              </a:rPr>
              <a:t>Zones's</a:t>
            </a:r>
            <a:r>
              <a:rPr sz="2000" spc="-15" dirty="0">
                <a:latin typeface="Arial MT"/>
                <a:cs typeface="Arial MT"/>
              </a:rPr>
              <a:t> </a:t>
            </a:r>
            <a:r>
              <a:rPr sz="2000" spc="5" dirty="0">
                <a:latin typeface="Arial MT"/>
                <a:cs typeface="Arial MT"/>
              </a:rPr>
              <a:t>Rules</a:t>
            </a:r>
            <a:endParaRPr sz="2000" dirty="0">
              <a:latin typeface="Arial MT"/>
              <a:cs typeface="Arial MT"/>
            </a:endParaRPr>
          </a:p>
        </p:txBody>
      </p:sp>
      <p:sp>
        <p:nvSpPr>
          <p:cNvPr id="12" name="object 12"/>
          <p:cNvSpPr txBox="1"/>
          <p:nvPr/>
        </p:nvSpPr>
        <p:spPr bwMode="auto">
          <a:xfrm>
            <a:off x="15688448" y="8739060"/>
            <a:ext cx="1227952" cy="629660"/>
          </a:xfrm>
          <a:prstGeom prst="rect">
            <a:avLst/>
          </a:prstGeom>
        </p:spPr>
        <p:txBody>
          <a:bodyPr vert="horz" wrap="square" lIns="0" tIns="13970" rIns="0" bIns="0" rtlCol="0">
            <a:spAutoFit/>
          </a:bodyPr>
          <a:lstStyle/>
          <a:p>
            <a:pPr marL="12700" algn="ctr">
              <a:lnSpc>
                <a:spcPct val="100000"/>
              </a:lnSpc>
              <a:spcBef>
                <a:spcPts val="110"/>
              </a:spcBef>
              <a:defRPr/>
            </a:pPr>
            <a:r>
              <a:rPr sz="2000" spc="5" dirty="0">
                <a:latin typeface="Arial MT"/>
                <a:cs typeface="Arial MT"/>
              </a:rPr>
              <a:t>Full</a:t>
            </a:r>
            <a:r>
              <a:rPr sz="1350" spc="-70" dirty="0">
                <a:latin typeface="Arial MT"/>
                <a:cs typeface="Arial MT"/>
              </a:rPr>
              <a:t> </a:t>
            </a:r>
            <a:r>
              <a:rPr sz="2000" spc="5" dirty="0">
                <a:latin typeface="Arial MT"/>
                <a:cs typeface="Arial MT"/>
              </a:rPr>
              <a:t>regulation</a:t>
            </a:r>
            <a:endParaRPr sz="2000" dirty="0">
              <a:latin typeface="Arial MT"/>
              <a:cs typeface="Arial MT"/>
            </a:endParaRPr>
          </a:p>
        </p:txBody>
      </p:sp>
      <p:sp>
        <p:nvSpPr>
          <p:cNvPr id="13" name="object 13"/>
          <p:cNvSpPr txBox="1"/>
          <p:nvPr/>
        </p:nvSpPr>
        <p:spPr bwMode="auto">
          <a:xfrm>
            <a:off x="8655257" y="8571289"/>
            <a:ext cx="459104" cy="529632"/>
          </a:xfrm>
          <a:prstGeom prst="rect">
            <a:avLst/>
          </a:prstGeom>
        </p:spPr>
        <p:txBody>
          <a:bodyPr vert="horz" wrap="square" lIns="0" tIns="13970" rIns="0" bIns="0" rtlCol="0">
            <a:spAutoFit/>
          </a:bodyPr>
          <a:lstStyle/>
          <a:p>
            <a:pPr marL="12700">
              <a:lnSpc>
                <a:spcPct val="100000"/>
              </a:lnSpc>
              <a:spcBef>
                <a:spcPts val="110"/>
              </a:spcBef>
              <a:defRPr/>
            </a:pPr>
            <a:r>
              <a:rPr lang="fr-FR" sz="1350" spc="5" dirty="0">
                <a:latin typeface="Arial MT"/>
                <a:cs typeface="Arial MT"/>
              </a:rPr>
              <a:t>  </a:t>
            </a:r>
            <a:r>
              <a:rPr sz="2000" spc="5" dirty="0">
                <a:latin typeface="Arial MT"/>
                <a:cs typeface="Arial MT"/>
              </a:rPr>
              <a:t>0</a:t>
            </a:r>
            <a:r>
              <a:rPr lang="fr-FR" sz="2000" spc="5" dirty="0">
                <a:latin typeface="Arial MT"/>
                <a:cs typeface="Arial MT"/>
              </a:rPr>
              <a:t>%</a:t>
            </a:r>
            <a:endParaRPr sz="2000" dirty="0">
              <a:latin typeface="Arial MT"/>
              <a:cs typeface="Arial MT"/>
            </a:endParaRPr>
          </a:p>
        </p:txBody>
      </p:sp>
      <p:sp>
        <p:nvSpPr>
          <p:cNvPr id="14" name="object 14"/>
          <p:cNvSpPr txBox="1"/>
          <p:nvPr/>
        </p:nvSpPr>
        <p:spPr bwMode="auto">
          <a:xfrm>
            <a:off x="8586522" y="7660428"/>
            <a:ext cx="527839" cy="321883"/>
          </a:xfrm>
          <a:prstGeom prst="rect">
            <a:avLst/>
          </a:prstGeom>
        </p:spPr>
        <p:txBody>
          <a:bodyPr vert="horz" wrap="square" lIns="0" tIns="13970" rIns="0" bIns="0" rtlCol="0">
            <a:spAutoFit/>
          </a:bodyPr>
          <a:lstStyle/>
          <a:p>
            <a:pPr marL="12700">
              <a:lnSpc>
                <a:spcPct val="100000"/>
              </a:lnSpc>
              <a:spcBef>
                <a:spcPts val="110"/>
              </a:spcBef>
              <a:defRPr/>
            </a:pPr>
            <a:r>
              <a:rPr lang="fr-FR" sz="2000" spc="5" dirty="0">
                <a:latin typeface="Arial MT"/>
                <a:cs typeface="Arial MT"/>
              </a:rPr>
              <a:t>20%</a:t>
            </a:r>
            <a:endParaRPr sz="2000" dirty="0">
              <a:latin typeface="Arial MT"/>
              <a:cs typeface="Arial MT"/>
            </a:endParaRPr>
          </a:p>
        </p:txBody>
      </p:sp>
      <p:sp>
        <p:nvSpPr>
          <p:cNvPr id="15" name="object 15"/>
          <p:cNvSpPr txBox="1"/>
          <p:nvPr/>
        </p:nvSpPr>
        <p:spPr bwMode="auto">
          <a:xfrm>
            <a:off x="8586522" y="6749567"/>
            <a:ext cx="527839" cy="321883"/>
          </a:xfrm>
          <a:prstGeom prst="rect">
            <a:avLst/>
          </a:prstGeom>
        </p:spPr>
        <p:txBody>
          <a:bodyPr vert="horz" wrap="square" lIns="0" tIns="13970" rIns="0" bIns="0" rtlCol="0">
            <a:spAutoFit/>
          </a:bodyPr>
          <a:lstStyle/>
          <a:p>
            <a:pPr marL="12700">
              <a:lnSpc>
                <a:spcPct val="100000"/>
              </a:lnSpc>
              <a:spcBef>
                <a:spcPts val="110"/>
              </a:spcBef>
              <a:defRPr/>
            </a:pPr>
            <a:r>
              <a:rPr lang="fr-FR" sz="2000" spc="5" dirty="0">
                <a:latin typeface="Arial MT"/>
                <a:cs typeface="Arial MT"/>
              </a:rPr>
              <a:t>40%</a:t>
            </a:r>
            <a:endParaRPr sz="2000" dirty="0">
              <a:latin typeface="Arial MT"/>
              <a:cs typeface="Arial MT"/>
            </a:endParaRPr>
          </a:p>
        </p:txBody>
      </p:sp>
      <p:sp>
        <p:nvSpPr>
          <p:cNvPr id="16" name="object 16"/>
          <p:cNvSpPr txBox="1"/>
          <p:nvPr/>
        </p:nvSpPr>
        <p:spPr bwMode="auto">
          <a:xfrm>
            <a:off x="8586522" y="5838707"/>
            <a:ext cx="527839" cy="321883"/>
          </a:xfrm>
          <a:prstGeom prst="rect">
            <a:avLst/>
          </a:prstGeom>
        </p:spPr>
        <p:txBody>
          <a:bodyPr vert="horz" wrap="square" lIns="0" tIns="13970" rIns="0" bIns="0" rtlCol="0">
            <a:spAutoFit/>
          </a:bodyPr>
          <a:lstStyle/>
          <a:p>
            <a:pPr marL="12700">
              <a:lnSpc>
                <a:spcPct val="100000"/>
              </a:lnSpc>
              <a:spcBef>
                <a:spcPts val="110"/>
              </a:spcBef>
              <a:defRPr/>
            </a:pPr>
            <a:r>
              <a:rPr lang="fr-FR" sz="2000" spc="5" dirty="0">
                <a:latin typeface="Arial MT"/>
                <a:cs typeface="Arial MT"/>
              </a:rPr>
              <a:t>60%</a:t>
            </a:r>
            <a:endParaRPr sz="2000" dirty="0">
              <a:latin typeface="Arial MT"/>
              <a:cs typeface="Arial MT"/>
            </a:endParaRPr>
          </a:p>
        </p:txBody>
      </p:sp>
      <p:sp>
        <p:nvSpPr>
          <p:cNvPr id="17" name="object 17"/>
          <p:cNvSpPr txBox="1"/>
          <p:nvPr/>
        </p:nvSpPr>
        <p:spPr bwMode="auto">
          <a:xfrm>
            <a:off x="8586522" y="4927846"/>
            <a:ext cx="527839" cy="321883"/>
          </a:xfrm>
          <a:prstGeom prst="rect">
            <a:avLst/>
          </a:prstGeom>
        </p:spPr>
        <p:txBody>
          <a:bodyPr vert="horz" wrap="square" lIns="0" tIns="13970" rIns="0" bIns="0" rtlCol="0">
            <a:spAutoFit/>
          </a:bodyPr>
          <a:lstStyle/>
          <a:p>
            <a:pPr marL="12700">
              <a:lnSpc>
                <a:spcPct val="100000"/>
              </a:lnSpc>
              <a:spcBef>
                <a:spcPts val="110"/>
              </a:spcBef>
              <a:defRPr/>
            </a:pPr>
            <a:r>
              <a:rPr lang="fr-FR" sz="2000" spc="5" dirty="0">
                <a:latin typeface="Arial MT"/>
                <a:cs typeface="Arial MT"/>
              </a:rPr>
              <a:t>80%</a:t>
            </a:r>
            <a:endParaRPr sz="2000" dirty="0">
              <a:latin typeface="Arial MT"/>
              <a:cs typeface="Arial MT"/>
            </a:endParaRPr>
          </a:p>
        </p:txBody>
      </p:sp>
      <p:sp>
        <p:nvSpPr>
          <p:cNvPr id="18" name="object 18"/>
          <p:cNvSpPr txBox="1"/>
          <p:nvPr/>
        </p:nvSpPr>
        <p:spPr bwMode="auto">
          <a:xfrm>
            <a:off x="8305800" y="4016988"/>
            <a:ext cx="808561" cy="321883"/>
          </a:xfrm>
          <a:prstGeom prst="rect">
            <a:avLst/>
          </a:prstGeom>
        </p:spPr>
        <p:txBody>
          <a:bodyPr vert="horz" wrap="square" lIns="0" tIns="13970" rIns="0" bIns="0" rtlCol="0">
            <a:spAutoFit/>
          </a:bodyPr>
          <a:lstStyle/>
          <a:p>
            <a:pPr marL="12700">
              <a:lnSpc>
                <a:spcPct val="100000"/>
              </a:lnSpc>
              <a:spcBef>
                <a:spcPts val="110"/>
              </a:spcBef>
              <a:defRPr/>
            </a:pPr>
            <a:r>
              <a:rPr sz="2000" spc="5" dirty="0">
                <a:latin typeface="Arial MT"/>
                <a:cs typeface="Arial MT"/>
              </a:rPr>
              <a:t>1</a:t>
            </a:r>
            <a:r>
              <a:rPr lang="fr-FR" sz="2000" spc="5" dirty="0">
                <a:latin typeface="Arial MT"/>
                <a:cs typeface="Arial MT"/>
              </a:rPr>
              <a:t>00%</a:t>
            </a:r>
            <a:endParaRPr sz="2000" dirty="0">
              <a:latin typeface="Arial MT"/>
              <a:cs typeface="Arial MT"/>
            </a:endParaRPr>
          </a:p>
        </p:txBody>
      </p:sp>
      <p:grpSp>
        <p:nvGrpSpPr>
          <p:cNvPr id="19" name="object 19"/>
          <p:cNvGrpSpPr/>
          <p:nvPr/>
        </p:nvGrpSpPr>
        <p:grpSpPr bwMode="auto">
          <a:xfrm>
            <a:off x="9114361" y="4016988"/>
            <a:ext cx="8145317" cy="4686589"/>
            <a:chOff x="9246613" y="4137927"/>
            <a:chExt cx="8013065" cy="4565650"/>
          </a:xfrm>
        </p:grpSpPr>
        <p:sp>
          <p:nvSpPr>
            <p:cNvPr id="20" name="object 20"/>
            <p:cNvSpPr/>
            <p:nvPr/>
          </p:nvSpPr>
          <p:spPr bwMode="auto">
            <a:xfrm>
              <a:off x="9246613" y="7786782"/>
              <a:ext cx="8013065" cy="0"/>
            </a:xfrm>
            <a:custGeom>
              <a:avLst/>
              <a:gdLst/>
              <a:ahLst/>
              <a:cxnLst/>
              <a:rect l="l" t="t" r="r" b="b"/>
              <a:pathLst>
                <a:path w="8013065" extrusionOk="0">
                  <a:moveTo>
                    <a:pt x="0" y="0"/>
                  </a:moveTo>
                  <a:lnTo>
                    <a:pt x="8012686" y="0"/>
                  </a:lnTo>
                </a:path>
              </a:pathLst>
            </a:custGeom>
            <a:grpFill/>
            <a:ln w="10823">
              <a:solidFill>
                <a:srgbClr val="000000"/>
              </a:solidFill>
            </a:ln>
          </p:spPr>
          <p:txBody>
            <a:bodyPr wrap="square" lIns="0" tIns="0" rIns="0" bIns="0" rtlCol="0"/>
            <a:lstStyle/>
            <a:p>
              <a:pPr>
                <a:defRPr/>
              </a:pPr>
              <a:endParaRPr/>
            </a:p>
          </p:txBody>
        </p:sp>
        <p:sp>
          <p:nvSpPr>
            <p:cNvPr id="21" name="object 21"/>
            <p:cNvSpPr/>
            <p:nvPr/>
          </p:nvSpPr>
          <p:spPr bwMode="auto">
            <a:xfrm>
              <a:off x="9246613" y="8697643"/>
              <a:ext cx="8013065" cy="0"/>
            </a:xfrm>
            <a:custGeom>
              <a:avLst/>
              <a:gdLst/>
              <a:ahLst/>
              <a:cxnLst/>
              <a:rect l="l" t="t" r="r" b="b"/>
              <a:pathLst>
                <a:path w="8013065" extrusionOk="0">
                  <a:moveTo>
                    <a:pt x="0" y="0"/>
                  </a:moveTo>
                  <a:lnTo>
                    <a:pt x="8012686" y="0"/>
                  </a:lnTo>
                </a:path>
              </a:pathLst>
            </a:custGeom>
            <a:grpFill/>
            <a:ln w="10823">
              <a:solidFill>
                <a:srgbClr val="000000"/>
              </a:solidFill>
            </a:ln>
          </p:spPr>
          <p:txBody>
            <a:bodyPr wrap="square" lIns="0" tIns="0" rIns="0" bIns="0" rtlCol="0"/>
            <a:lstStyle/>
            <a:p>
              <a:pPr>
                <a:defRPr/>
              </a:pPr>
              <a:endParaRPr/>
            </a:p>
          </p:txBody>
        </p:sp>
        <p:sp>
          <p:nvSpPr>
            <p:cNvPr id="22" name="object 22"/>
            <p:cNvSpPr/>
            <p:nvPr/>
          </p:nvSpPr>
          <p:spPr bwMode="auto">
            <a:xfrm>
              <a:off x="9246613" y="7518079"/>
              <a:ext cx="653415" cy="1179830"/>
            </a:xfrm>
            <a:custGeom>
              <a:avLst/>
              <a:gdLst/>
              <a:ahLst/>
              <a:cxnLst/>
              <a:rect l="l" t="t" r="r" b="b"/>
              <a:pathLst>
                <a:path w="653415" h="1179829" extrusionOk="0">
                  <a:moveTo>
                    <a:pt x="653244" y="1179564"/>
                  </a:moveTo>
                  <a:lnTo>
                    <a:pt x="0" y="1179564"/>
                  </a:lnTo>
                  <a:lnTo>
                    <a:pt x="0" y="48823"/>
                  </a:lnTo>
                  <a:lnTo>
                    <a:pt x="17732" y="12879"/>
                  </a:lnTo>
                  <a:lnTo>
                    <a:pt x="48825" y="0"/>
                  </a:lnTo>
                  <a:lnTo>
                    <a:pt x="604419" y="0"/>
                  </a:lnTo>
                  <a:lnTo>
                    <a:pt x="640364" y="17732"/>
                  </a:lnTo>
                  <a:lnTo>
                    <a:pt x="653244" y="48823"/>
                  </a:lnTo>
                  <a:lnTo>
                    <a:pt x="653244" y="1179564"/>
                  </a:lnTo>
                  <a:close/>
                </a:path>
              </a:pathLst>
            </a:custGeom>
            <a:solidFill>
              <a:srgbClr val="8FC7C7"/>
            </a:solidFill>
          </p:spPr>
          <p:txBody>
            <a:bodyPr wrap="square" lIns="0" tIns="0" rIns="0" bIns="0" rtlCol="0"/>
            <a:lstStyle/>
            <a:p>
              <a:pPr>
                <a:defRPr/>
              </a:pPr>
              <a:endParaRPr/>
            </a:p>
          </p:txBody>
        </p:sp>
        <p:sp>
          <p:nvSpPr>
            <p:cNvPr id="23" name="object 23"/>
            <p:cNvSpPr/>
            <p:nvPr/>
          </p:nvSpPr>
          <p:spPr bwMode="auto">
            <a:xfrm>
              <a:off x="9934239" y="7094528"/>
              <a:ext cx="653415" cy="1603375"/>
            </a:xfrm>
            <a:custGeom>
              <a:avLst/>
              <a:gdLst/>
              <a:ahLst/>
              <a:cxnLst/>
              <a:rect l="l" t="t" r="r" b="b"/>
              <a:pathLst>
                <a:path w="653415" h="1603375" extrusionOk="0">
                  <a:moveTo>
                    <a:pt x="653244" y="1603115"/>
                  </a:moveTo>
                  <a:lnTo>
                    <a:pt x="0" y="1603115"/>
                  </a:lnTo>
                  <a:lnTo>
                    <a:pt x="0" y="48822"/>
                  </a:lnTo>
                  <a:lnTo>
                    <a:pt x="17732" y="12879"/>
                  </a:lnTo>
                  <a:lnTo>
                    <a:pt x="48828" y="0"/>
                  </a:lnTo>
                  <a:lnTo>
                    <a:pt x="604416" y="0"/>
                  </a:lnTo>
                  <a:lnTo>
                    <a:pt x="640364" y="17732"/>
                  </a:lnTo>
                  <a:lnTo>
                    <a:pt x="653244" y="48822"/>
                  </a:lnTo>
                  <a:lnTo>
                    <a:pt x="653244" y="1603115"/>
                  </a:lnTo>
                  <a:close/>
                </a:path>
              </a:pathLst>
            </a:custGeom>
            <a:solidFill>
              <a:srgbClr val="41BABD"/>
            </a:solidFill>
          </p:spPr>
          <p:txBody>
            <a:bodyPr wrap="square" lIns="0" tIns="0" rIns="0" bIns="0" rtlCol="0"/>
            <a:lstStyle/>
            <a:p>
              <a:pPr>
                <a:defRPr/>
              </a:pPr>
              <a:endParaRPr/>
            </a:p>
          </p:txBody>
        </p:sp>
        <p:sp>
          <p:nvSpPr>
            <p:cNvPr id="24" name="object 24"/>
            <p:cNvSpPr/>
            <p:nvPr/>
          </p:nvSpPr>
          <p:spPr bwMode="auto">
            <a:xfrm>
              <a:off x="9246613" y="5965060"/>
              <a:ext cx="8013065" cy="911225"/>
            </a:xfrm>
            <a:custGeom>
              <a:avLst/>
              <a:gdLst/>
              <a:ahLst/>
              <a:cxnLst/>
              <a:rect l="l" t="t" r="r" b="b"/>
              <a:pathLst>
                <a:path w="8013065" h="911225" extrusionOk="0">
                  <a:moveTo>
                    <a:pt x="0" y="910860"/>
                  </a:moveTo>
                  <a:lnTo>
                    <a:pt x="8012686" y="910860"/>
                  </a:lnTo>
                </a:path>
                <a:path w="8013065" h="911225" extrusionOk="0">
                  <a:moveTo>
                    <a:pt x="0" y="0"/>
                  </a:moveTo>
                  <a:lnTo>
                    <a:pt x="8012686" y="0"/>
                  </a:lnTo>
                </a:path>
              </a:pathLst>
            </a:custGeom>
            <a:grpFill/>
            <a:ln w="10823">
              <a:solidFill>
                <a:srgbClr val="000000"/>
              </a:solidFill>
            </a:ln>
          </p:spPr>
          <p:txBody>
            <a:bodyPr wrap="square" lIns="0" tIns="0" rIns="0" bIns="0" rtlCol="0"/>
            <a:lstStyle/>
            <a:p>
              <a:pPr>
                <a:defRPr/>
              </a:pPr>
              <a:endParaRPr/>
            </a:p>
          </p:txBody>
        </p:sp>
        <p:sp>
          <p:nvSpPr>
            <p:cNvPr id="25" name="object 25"/>
            <p:cNvSpPr/>
            <p:nvPr/>
          </p:nvSpPr>
          <p:spPr bwMode="auto">
            <a:xfrm>
              <a:off x="12238707" y="5659922"/>
              <a:ext cx="653415" cy="3037840"/>
            </a:xfrm>
            <a:custGeom>
              <a:avLst/>
              <a:gdLst/>
              <a:ahLst/>
              <a:cxnLst/>
              <a:rect l="l" t="t" r="r" b="b"/>
              <a:pathLst>
                <a:path w="653415" h="3037840" extrusionOk="0">
                  <a:moveTo>
                    <a:pt x="653244" y="3037721"/>
                  </a:moveTo>
                  <a:lnTo>
                    <a:pt x="0" y="3037721"/>
                  </a:lnTo>
                  <a:lnTo>
                    <a:pt x="0" y="48826"/>
                  </a:lnTo>
                  <a:lnTo>
                    <a:pt x="17732" y="12880"/>
                  </a:lnTo>
                  <a:lnTo>
                    <a:pt x="48828" y="0"/>
                  </a:lnTo>
                  <a:lnTo>
                    <a:pt x="604416" y="0"/>
                  </a:lnTo>
                  <a:lnTo>
                    <a:pt x="640364" y="17732"/>
                  </a:lnTo>
                  <a:lnTo>
                    <a:pt x="653244" y="3037721"/>
                  </a:lnTo>
                  <a:close/>
                </a:path>
              </a:pathLst>
            </a:custGeom>
            <a:solidFill>
              <a:srgbClr val="8FC7C7"/>
            </a:solidFill>
          </p:spPr>
          <p:txBody>
            <a:bodyPr wrap="square" lIns="0" tIns="0" rIns="0" bIns="0" rtlCol="0"/>
            <a:lstStyle/>
            <a:p>
              <a:pPr>
                <a:defRPr/>
              </a:pPr>
              <a:endParaRPr/>
            </a:p>
          </p:txBody>
        </p:sp>
        <p:sp>
          <p:nvSpPr>
            <p:cNvPr id="26" name="object 26"/>
            <p:cNvSpPr/>
            <p:nvPr/>
          </p:nvSpPr>
          <p:spPr bwMode="auto">
            <a:xfrm>
              <a:off x="12926334" y="7868760"/>
              <a:ext cx="653415" cy="829310"/>
            </a:xfrm>
            <a:custGeom>
              <a:avLst/>
              <a:gdLst/>
              <a:ahLst/>
              <a:cxnLst/>
              <a:rect l="l" t="t" r="r" b="b"/>
              <a:pathLst>
                <a:path w="653415" h="829309" extrusionOk="0">
                  <a:moveTo>
                    <a:pt x="653243" y="828883"/>
                  </a:moveTo>
                  <a:lnTo>
                    <a:pt x="0" y="828883"/>
                  </a:lnTo>
                  <a:lnTo>
                    <a:pt x="0" y="48814"/>
                  </a:lnTo>
                  <a:lnTo>
                    <a:pt x="17732" y="12879"/>
                  </a:lnTo>
                  <a:lnTo>
                    <a:pt x="48823" y="0"/>
                  </a:lnTo>
                  <a:lnTo>
                    <a:pt x="604419" y="0"/>
                  </a:lnTo>
                  <a:lnTo>
                    <a:pt x="640363" y="17732"/>
                  </a:lnTo>
                  <a:lnTo>
                    <a:pt x="653243" y="48814"/>
                  </a:lnTo>
                  <a:lnTo>
                    <a:pt x="653243" y="828883"/>
                  </a:lnTo>
                  <a:close/>
                </a:path>
              </a:pathLst>
            </a:custGeom>
            <a:solidFill>
              <a:srgbClr val="41BABD"/>
            </a:solidFill>
          </p:spPr>
          <p:txBody>
            <a:bodyPr wrap="square" lIns="0" tIns="0" rIns="0" bIns="0" rtlCol="0"/>
            <a:lstStyle/>
            <a:p>
              <a:pPr>
                <a:defRPr/>
              </a:pPr>
              <a:endParaRPr/>
            </a:p>
          </p:txBody>
        </p:sp>
        <p:sp>
          <p:nvSpPr>
            <p:cNvPr id="27" name="object 27"/>
            <p:cNvSpPr/>
            <p:nvPr/>
          </p:nvSpPr>
          <p:spPr bwMode="auto">
            <a:xfrm>
              <a:off x="15230802" y="8360625"/>
              <a:ext cx="653415" cy="337185"/>
            </a:xfrm>
            <a:custGeom>
              <a:avLst/>
              <a:gdLst/>
              <a:ahLst/>
              <a:cxnLst/>
              <a:rect l="l" t="t" r="r" b="b"/>
              <a:pathLst>
                <a:path w="653415" h="337184" extrusionOk="0">
                  <a:moveTo>
                    <a:pt x="653245" y="337018"/>
                  </a:moveTo>
                  <a:lnTo>
                    <a:pt x="0" y="337018"/>
                  </a:lnTo>
                  <a:lnTo>
                    <a:pt x="0" y="48827"/>
                  </a:lnTo>
                  <a:lnTo>
                    <a:pt x="17732" y="12879"/>
                  </a:lnTo>
                  <a:lnTo>
                    <a:pt x="48824" y="0"/>
                  </a:lnTo>
                  <a:lnTo>
                    <a:pt x="604420" y="0"/>
                  </a:lnTo>
                  <a:lnTo>
                    <a:pt x="640365" y="17732"/>
                  </a:lnTo>
                  <a:lnTo>
                    <a:pt x="653245" y="337018"/>
                  </a:lnTo>
                  <a:close/>
                </a:path>
              </a:pathLst>
            </a:custGeom>
            <a:solidFill>
              <a:srgbClr val="8FC7C7"/>
            </a:solidFill>
          </p:spPr>
          <p:txBody>
            <a:bodyPr wrap="square" lIns="0" tIns="0" rIns="0" bIns="0" rtlCol="0"/>
            <a:lstStyle/>
            <a:p>
              <a:pPr>
                <a:defRPr/>
              </a:pPr>
              <a:endParaRPr/>
            </a:p>
          </p:txBody>
        </p:sp>
        <p:sp>
          <p:nvSpPr>
            <p:cNvPr id="28" name="object 28"/>
            <p:cNvSpPr/>
            <p:nvPr/>
          </p:nvSpPr>
          <p:spPr bwMode="auto">
            <a:xfrm>
              <a:off x="15918429" y="6575337"/>
              <a:ext cx="653415" cy="2122805"/>
            </a:xfrm>
            <a:custGeom>
              <a:avLst/>
              <a:gdLst/>
              <a:ahLst/>
              <a:cxnLst/>
              <a:rect l="l" t="t" r="r" b="b"/>
              <a:pathLst>
                <a:path w="653415" h="2122804" extrusionOk="0">
                  <a:moveTo>
                    <a:pt x="653243" y="2122305"/>
                  </a:moveTo>
                  <a:lnTo>
                    <a:pt x="0" y="2122305"/>
                  </a:lnTo>
                  <a:lnTo>
                    <a:pt x="0" y="48823"/>
                  </a:lnTo>
                  <a:lnTo>
                    <a:pt x="17732" y="12879"/>
                  </a:lnTo>
                  <a:lnTo>
                    <a:pt x="48821" y="0"/>
                  </a:lnTo>
                  <a:lnTo>
                    <a:pt x="604422" y="0"/>
                  </a:lnTo>
                  <a:lnTo>
                    <a:pt x="640363" y="17732"/>
                  </a:lnTo>
                  <a:lnTo>
                    <a:pt x="653243" y="48823"/>
                  </a:lnTo>
                  <a:lnTo>
                    <a:pt x="653243" y="2122305"/>
                  </a:lnTo>
                  <a:close/>
                </a:path>
              </a:pathLst>
            </a:custGeom>
            <a:solidFill>
              <a:srgbClr val="41BABD"/>
            </a:solidFill>
          </p:spPr>
          <p:txBody>
            <a:bodyPr wrap="square" lIns="0" tIns="0" rIns="0" bIns="0" rtlCol="0"/>
            <a:lstStyle/>
            <a:p>
              <a:pPr>
                <a:defRPr/>
              </a:pPr>
              <a:endParaRPr/>
            </a:p>
          </p:txBody>
        </p:sp>
        <p:sp>
          <p:nvSpPr>
            <p:cNvPr id="29" name="object 29"/>
            <p:cNvSpPr/>
            <p:nvPr/>
          </p:nvSpPr>
          <p:spPr bwMode="auto">
            <a:xfrm>
              <a:off x="9246613" y="4143339"/>
              <a:ext cx="8013065" cy="911225"/>
            </a:xfrm>
            <a:custGeom>
              <a:avLst/>
              <a:gdLst/>
              <a:ahLst/>
              <a:cxnLst/>
              <a:rect l="l" t="t" r="r" b="b"/>
              <a:pathLst>
                <a:path w="8013065" h="911225" extrusionOk="0">
                  <a:moveTo>
                    <a:pt x="0" y="910860"/>
                  </a:moveTo>
                  <a:lnTo>
                    <a:pt x="8012686" y="910860"/>
                  </a:lnTo>
                </a:path>
                <a:path w="8013065" h="911225" extrusionOk="0">
                  <a:moveTo>
                    <a:pt x="0" y="0"/>
                  </a:moveTo>
                  <a:lnTo>
                    <a:pt x="8012686" y="0"/>
                  </a:lnTo>
                </a:path>
              </a:pathLst>
            </a:custGeom>
            <a:grpFill/>
            <a:ln w="10823">
              <a:solidFill>
                <a:srgbClr val="000000"/>
              </a:solidFill>
            </a:ln>
          </p:spPr>
          <p:txBody>
            <a:bodyPr wrap="square" lIns="0" tIns="0" rIns="0" bIns="0" rtlCol="0"/>
            <a:lstStyle/>
            <a:p>
              <a:pPr>
                <a:defRPr/>
              </a:pPr>
              <a:endParaRPr/>
            </a:p>
          </p:txBody>
        </p:sp>
        <p:sp>
          <p:nvSpPr>
            <p:cNvPr id="30" name="object 30"/>
            <p:cNvSpPr/>
            <p:nvPr/>
          </p:nvSpPr>
          <p:spPr bwMode="auto">
            <a:xfrm>
              <a:off x="16606054" y="4143339"/>
              <a:ext cx="653415" cy="4554855"/>
            </a:xfrm>
            <a:custGeom>
              <a:avLst/>
              <a:gdLst/>
              <a:ahLst/>
              <a:cxnLst/>
              <a:rect l="l" t="t" r="r" b="b"/>
              <a:pathLst>
                <a:path w="653415" h="4554855" extrusionOk="0">
                  <a:moveTo>
                    <a:pt x="653245" y="4554304"/>
                  </a:moveTo>
                  <a:lnTo>
                    <a:pt x="0" y="4554304"/>
                  </a:lnTo>
                  <a:lnTo>
                    <a:pt x="0" y="48827"/>
                  </a:lnTo>
                  <a:lnTo>
                    <a:pt x="17732" y="12879"/>
                  </a:lnTo>
                  <a:lnTo>
                    <a:pt x="604419" y="0"/>
                  </a:lnTo>
                  <a:lnTo>
                    <a:pt x="607815" y="334"/>
                  </a:lnTo>
                  <a:lnTo>
                    <a:pt x="642531" y="20372"/>
                  </a:lnTo>
                  <a:lnTo>
                    <a:pt x="653245" y="4554304"/>
                  </a:lnTo>
                  <a:close/>
                </a:path>
              </a:pathLst>
            </a:custGeom>
            <a:solidFill>
              <a:srgbClr val="00A2A6"/>
            </a:solidFill>
          </p:spPr>
          <p:txBody>
            <a:bodyPr wrap="square" lIns="0" tIns="0" rIns="0" bIns="0" rtlCol="0"/>
            <a:lstStyle/>
            <a:p>
              <a:pPr>
                <a:defRPr/>
              </a:pPr>
              <a:endParaRPr/>
            </a:p>
          </p:txBody>
        </p:sp>
      </p:grpSp>
      <p:sp>
        <p:nvSpPr>
          <p:cNvPr id="31" name="object 31"/>
          <p:cNvSpPr txBox="1"/>
          <p:nvPr/>
        </p:nvSpPr>
        <p:spPr bwMode="auto">
          <a:xfrm>
            <a:off x="245143" y="3316863"/>
            <a:ext cx="7412031" cy="5687454"/>
          </a:xfrm>
          <a:prstGeom prst="rect">
            <a:avLst/>
          </a:prstGeom>
          <a:ln>
            <a:solidFill>
              <a:schemeClr val="tx1"/>
            </a:solidFill>
            <a:extLst>
              <a:ext uri="{C807C97D-BFC1-408E-A445-0C87EB9F89A2}">
                <ask:lineSketchStyleProps xmlns:ask="http://schemas.microsoft.com/office/drawing/2018/sketchyshapes" sd="4192611435">
                  <a:custGeom>
                    <a:avLst/>
                    <a:gdLst>
                      <a:gd name="connsiteX0" fmla="*/ 0 w 7412031"/>
                      <a:gd name="connsiteY0" fmla="*/ 0 h 5456622"/>
                      <a:gd name="connsiteX1" fmla="*/ 7412031 w 7412031"/>
                      <a:gd name="connsiteY1" fmla="*/ 0 h 5456622"/>
                      <a:gd name="connsiteX2" fmla="*/ 7412031 w 7412031"/>
                      <a:gd name="connsiteY2" fmla="*/ 5456622 h 5456622"/>
                      <a:gd name="connsiteX3" fmla="*/ 0 w 7412031"/>
                      <a:gd name="connsiteY3" fmla="*/ 5456622 h 5456622"/>
                      <a:gd name="connsiteX4" fmla="*/ 0 w 7412031"/>
                      <a:gd name="connsiteY4" fmla="*/ 0 h 5456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2031" h="5456622" fill="none" extrusionOk="0">
                        <a:moveTo>
                          <a:pt x="0" y="0"/>
                        </a:moveTo>
                        <a:cubicBezTo>
                          <a:pt x="880972" y="-79528"/>
                          <a:pt x="6190068" y="1827"/>
                          <a:pt x="7412031" y="0"/>
                        </a:cubicBezTo>
                        <a:cubicBezTo>
                          <a:pt x="7572925" y="2697329"/>
                          <a:pt x="7380385" y="2800435"/>
                          <a:pt x="7412031" y="5456622"/>
                        </a:cubicBezTo>
                        <a:cubicBezTo>
                          <a:pt x="4306817" y="5535506"/>
                          <a:pt x="1817368" y="5340532"/>
                          <a:pt x="0" y="5456622"/>
                        </a:cubicBezTo>
                        <a:cubicBezTo>
                          <a:pt x="11903" y="4011952"/>
                          <a:pt x="-57643" y="1681197"/>
                          <a:pt x="0" y="0"/>
                        </a:cubicBezTo>
                        <a:close/>
                      </a:path>
                      <a:path w="7412031" h="5456622" stroke="0" extrusionOk="0">
                        <a:moveTo>
                          <a:pt x="0" y="0"/>
                        </a:moveTo>
                        <a:cubicBezTo>
                          <a:pt x="1974038" y="-111824"/>
                          <a:pt x="3892342" y="142812"/>
                          <a:pt x="7412031" y="0"/>
                        </a:cubicBezTo>
                        <a:cubicBezTo>
                          <a:pt x="7440404" y="959429"/>
                          <a:pt x="7406849" y="3251740"/>
                          <a:pt x="7412031" y="5456622"/>
                        </a:cubicBezTo>
                        <a:cubicBezTo>
                          <a:pt x="4613195" y="5564685"/>
                          <a:pt x="2090314" y="5442654"/>
                          <a:pt x="0" y="5456622"/>
                        </a:cubicBezTo>
                        <a:cubicBezTo>
                          <a:pt x="125024" y="3557304"/>
                          <a:pt x="19846" y="563675"/>
                          <a:pt x="0" y="0"/>
                        </a:cubicBezTo>
                        <a:close/>
                      </a:path>
                    </a:pathLst>
                  </a:custGeom>
                  <ask:type>
                    <ask:lineSketchNone/>
                  </ask:type>
                </ask:lineSketchStyleProps>
              </a:ext>
            </a:extLst>
          </a:ln>
        </p:spPr>
        <p:txBody>
          <a:bodyPr vert="horz" wrap="square" lIns="0" tIns="69850" rIns="0" bIns="0" rtlCol="0">
            <a:spAutoFit/>
          </a:bodyPr>
          <a:lstStyle/>
          <a:p>
            <a:pPr marL="12700" marR="5080">
              <a:spcBef>
                <a:spcPts val="550"/>
              </a:spcBef>
              <a:defRPr/>
            </a:pPr>
            <a:endParaRPr lang="fr-FR" sz="3200" dirty="0">
              <a:latin typeface="Arial Narrow" panose="020B0606020202030204" pitchFamily="34" charset="0"/>
              <a:cs typeface="Trebuchet MS"/>
            </a:endParaRPr>
          </a:p>
          <a:p>
            <a:pPr marL="185738" marR="5080">
              <a:spcBef>
                <a:spcPts val="550"/>
              </a:spcBef>
              <a:defRPr/>
            </a:pPr>
            <a:r>
              <a:rPr lang="fr-FR" sz="3200" dirty="0">
                <a:latin typeface="Arial Narrow" panose="020B0606020202030204" pitchFamily="34" charset="0"/>
                <a:cs typeface="Trebuchet MS"/>
              </a:rPr>
              <a:t>More </a:t>
            </a:r>
            <a:r>
              <a:rPr lang="fr-FR" sz="3200" dirty="0" err="1">
                <a:latin typeface="Arial Narrow" panose="020B0606020202030204" pitchFamily="34" charset="0"/>
                <a:cs typeface="Trebuchet MS"/>
              </a:rPr>
              <a:t>cities</a:t>
            </a:r>
            <a:r>
              <a:rPr lang="fr-FR" sz="3200" dirty="0">
                <a:latin typeface="Arial Narrow" panose="020B0606020202030204" pitchFamily="34" charset="0"/>
                <a:cs typeface="Trebuchet MS"/>
              </a:rPr>
              <a:t> </a:t>
            </a:r>
            <a:r>
              <a:rPr lang="fr-FR" sz="3200" dirty="0" err="1">
                <a:latin typeface="Arial Narrow" panose="020B0606020202030204" pitchFamily="34" charset="0"/>
                <a:cs typeface="Trebuchet MS"/>
              </a:rPr>
              <a:t>shown</a:t>
            </a:r>
            <a:r>
              <a:rPr lang="fr-FR" sz="3200" dirty="0">
                <a:latin typeface="Arial Narrow" panose="020B0606020202030204" pitchFamily="34" charset="0"/>
                <a:cs typeface="Trebuchet MS"/>
              </a:rPr>
              <a:t> </a:t>
            </a:r>
            <a:r>
              <a:rPr lang="fr-FR" sz="3200" dirty="0" err="1">
                <a:latin typeface="Arial Narrow" panose="020B0606020202030204" pitchFamily="34" charset="0"/>
                <a:cs typeface="Trebuchet MS"/>
              </a:rPr>
              <a:t>textual</a:t>
            </a:r>
            <a:r>
              <a:rPr lang="fr-FR" sz="3200" dirty="0">
                <a:latin typeface="Arial Narrow" panose="020B0606020202030204" pitchFamily="34" charset="0"/>
                <a:cs typeface="Trebuchet MS"/>
              </a:rPr>
              <a:t> </a:t>
            </a:r>
            <a:r>
              <a:rPr lang="fr-FR" sz="3200" dirty="0" err="1">
                <a:latin typeface="Arial Narrow" panose="020B0606020202030204" pitchFamily="34" charset="0"/>
                <a:cs typeface="Trebuchet MS"/>
              </a:rPr>
              <a:t>concern</a:t>
            </a:r>
            <a:r>
              <a:rPr lang="fr-FR" sz="3200" dirty="0">
                <a:latin typeface="Arial Narrow" panose="020B0606020202030204" pitchFamily="34" charset="0"/>
                <a:cs typeface="Trebuchet MS"/>
              </a:rPr>
              <a:t>, more </a:t>
            </a:r>
            <a:r>
              <a:rPr lang="fr-FR" sz="3200" dirty="0" err="1">
                <a:latin typeface="Arial Narrow" panose="020B0606020202030204" pitchFamily="34" charset="0"/>
                <a:cs typeface="Trebuchet MS"/>
              </a:rPr>
              <a:t>they</a:t>
            </a:r>
            <a:r>
              <a:rPr lang="fr-FR" sz="3200" dirty="0">
                <a:latin typeface="Arial Narrow" panose="020B0606020202030204" pitchFamily="34" charset="0"/>
                <a:cs typeface="Trebuchet MS"/>
              </a:rPr>
              <a:t> are </a:t>
            </a:r>
            <a:r>
              <a:rPr lang="fr-FR" sz="3200" dirty="0" err="1">
                <a:latin typeface="Arial Narrow" panose="020B0606020202030204" pitchFamily="34" charset="0"/>
                <a:cs typeface="Trebuchet MS"/>
              </a:rPr>
              <a:t>likely</a:t>
            </a:r>
            <a:r>
              <a:rPr lang="fr-FR" sz="3200" dirty="0">
                <a:latin typeface="Arial Narrow" panose="020B0606020202030204" pitchFamily="34" charset="0"/>
                <a:cs typeface="Trebuchet MS"/>
              </a:rPr>
              <a:t> to have set a full </a:t>
            </a:r>
            <a:r>
              <a:rPr lang="fr-FR" sz="3200" dirty="0" err="1">
                <a:latin typeface="Arial Narrow" panose="020B0606020202030204" pitchFamily="34" charset="0"/>
                <a:cs typeface="Trebuchet MS"/>
              </a:rPr>
              <a:t>regulation</a:t>
            </a:r>
            <a:endParaRPr lang="fr-FR" sz="3200" dirty="0">
              <a:latin typeface="Arial Narrow" panose="020B0606020202030204" pitchFamily="34" charset="0"/>
              <a:cs typeface="Trebuchet MS"/>
            </a:endParaRPr>
          </a:p>
          <a:p>
            <a:pPr marL="12700" marR="5080">
              <a:spcBef>
                <a:spcPts val="550"/>
              </a:spcBef>
              <a:defRPr/>
            </a:pPr>
            <a:endParaRPr lang="fr-FR" sz="3200" dirty="0">
              <a:latin typeface="Arial Narrow" panose="020B0606020202030204" pitchFamily="34" charset="0"/>
              <a:cs typeface="Trebuchet MS"/>
            </a:endParaRPr>
          </a:p>
          <a:p>
            <a:pPr marL="185738" marR="5080">
              <a:spcBef>
                <a:spcPts val="550"/>
              </a:spcBef>
              <a:defRPr/>
            </a:pPr>
            <a:r>
              <a:rPr lang="en-US" sz="3200" b="1" dirty="0">
                <a:latin typeface="Arial Narrow" panose="020B0606020202030204" pitchFamily="34" charset="0"/>
                <a:cs typeface="Trebuchet MS"/>
              </a:rPr>
              <a:t>But </a:t>
            </a:r>
            <a:r>
              <a:rPr lang="en-US" sz="3200" dirty="0">
                <a:latin typeface="Arial Narrow" panose="020B0606020202030204" pitchFamily="34" charset="0"/>
                <a:cs typeface="Trebuchet MS"/>
              </a:rPr>
              <a:t>Textual concern does not systematically lead to greater use of  regulatory tools for urban domestic garden protection</a:t>
            </a:r>
          </a:p>
          <a:p>
            <a:pPr marL="12700" marR="5080">
              <a:lnSpc>
                <a:spcPts val="1800"/>
              </a:lnSpc>
              <a:spcBef>
                <a:spcPts val="550"/>
              </a:spcBef>
              <a:defRPr/>
            </a:pPr>
            <a:endParaRPr lang="fr-FR" sz="3200" dirty="0">
              <a:latin typeface="Arial Narrow" panose="020B0606020202030204" pitchFamily="34" charset="0"/>
              <a:cs typeface="Trebuchet MS"/>
            </a:endParaRPr>
          </a:p>
          <a:p>
            <a:pPr marL="263525" marR="5080" indent="-263525">
              <a:spcBef>
                <a:spcPts val="550"/>
              </a:spcBef>
              <a:defRPr/>
            </a:pPr>
            <a:r>
              <a:rPr lang="fr-FR" sz="3200" dirty="0">
                <a:latin typeface="Arial Narrow" panose="020B0606020202030204" pitchFamily="34" charset="0"/>
                <a:cs typeface="Trebuchet MS"/>
              </a:rPr>
              <a:t>-&gt; </a:t>
            </a:r>
            <a:r>
              <a:rPr lang="fr-FR" sz="3200" dirty="0" err="1">
                <a:latin typeface="Arial Narrow" panose="020B0606020202030204" pitchFamily="34" charset="0"/>
                <a:cs typeface="Trebuchet MS"/>
              </a:rPr>
              <a:t>Difficulty</a:t>
            </a:r>
            <a:r>
              <a:rPr lang="fr-FR" sz="3200" dirty="0">
                <a:latin typeface="Arial Narrow" panose="020B0606020202030204" pitchFamily="34" charset="0"/>
                <a:cs typeface="Trebuchet MS"/>
              </a:rPr>
              <a:t> to </a:t>
            </a:r>
            <a:r>
              <a:rPr lang="fr-FR" sz="3200" dirty="0" err="1">
                <a:latin typeface="Arial Narrow" panose="020B0606020202030204" pitchFamily="34" charset="0"/>
                <a:cs typeface="Trebuchet MS"/>
              </a:rPr>
              <a:t>implement</a:t>
            </a:r>
            <a:r>
              <a:rPr lang="fr-FR" sz="3200" dirty="0">
                <a:latin typeface="Arial Narrow" panose="020B0606020202030204" pitchFamily="34" charset="0"/>
                <a:cs typeface="Trebuchet MS"/>
              </a:rPr>
              <a:t> </a:t>
            </a:r>
            <a:r>
              <a:rPr lang="fr-FR" sz="3200" dirty="0" err="1">
                <a:latin typeface="Arial Narrow" panose="020B0606020202030204" pitchFamily="34" charset="0"/>
                <a:cs typeface="Trebuchet MS"/>
              </a:rPr>
              <a:t>domestic</a:t>
            </a:r>
            <a:r>
              <a:rPr lang="fr-FR" sz="3200" dirty="0">
                <a:latin typeface="Arial Narrow" panose="020B0606020202030204" pitchFamily="34" charset="0"/>
                <a:cs typeface="Trebuchet MS"/>
              </a:rPr>
              <a:t> </a:t>
            </a:r>
            <a:r>
              <a:rPr lang="fr-FR" sz="3200" dirty="0" err="1">
                <a:latin typeface="Arial Narrow" panose="020B0606020202030204" pitchFamily="34" charset="0"/>
                <a:cs typeface="Trebuchet MS"/>
              </a:rPr>
              <a:t>garden’s</a:t>
            </a:r>
            <a:r>
              <a:rPr lang="fr-FR" sz="3200" dirty="0">
                <a:latin typeface="Arial Narrow" panose="020B0606020202030204" pitchFamily="34" charset="0"/>
                <a:cs typeface="Trebuchet MS"/>
              </a:rPr>
              <a:t> protection or </a:t>
            </a:r>
            <a:r>
              <a:rPr lang="fr-FR" sz="3200" dirty="0" err="1">
                <a:latin typeface="Arial Narrow" panose="020B0606020202030204" pitchFamily="34" charset="0"/>
                <a:cs typeface="Trebuchet MS"/>
              </a:rPr>
              <a:t>bigger</a:t>
            </a:r>
            <a:r>
              <a:rPr lang="fr-FR" sz="3200" dirty="0">
                <a:latin typeface="Arial Narrow" panose="020B0606020202030204" pitchFamily="34" charset="0"/>
                <a:cs typeface="Trebuchet MS"/>
              </a:rPr>
              <a:t> issues to deal </a:t>
            </a:r>
            <a:r>
              <a:rPr lang="fr-FR" sz="3200" dirty="0" err="1">
                <a:latin typeface="Arial Narrow" panose="020B0606020202030204" pitchFamily="34" charset="0"/>
                <a:cs typeface="Trebuchet MS"/>
              </a:rPr>
              <a:t>with</a:t>
            </a:r>
            <a:r>
              <a:rPr lang="fr-FR" sz="3200" dirty="0">
                <a:latin typeface="Arial Narrow" panose="020B0606020202030204" pitchFamily="34" charset="0"/>
                <a:cs typeface="Trebuchet MS"/>
              </a:rPr>
              <a:t> ?</a:t>
            </a:r>
          </a:p>
          <a:p>
            <a:pPr marL="12700" marR="5080">
              <a:spcBef>
                <a:spcPts val="550"/>
              </a:spcBef>
              <a:defRPr/>
            </a:pPr>
            <a:endParaRPr sz="3200" dirty="0">
              <a:latin typeface="Arial Narrow" panose="020B0606020202030204" pitchFamily="34" charset="0"/>
              <a:cs typeface="Trebuchet MS"/>
            </a:endParaRPr>
          </a:p>
        </p:txBody>
      </p:sp>
      <p:sp>
        <p:nvSpPr>
          <p:cNvPr id="32" name="object 32"/>
          <p:cNvSpPr txBox="1">
            <a:spLocks noGrp="1"/>
          </p:cNvSpPr>
          <p:nvPr>
            <p:ph type="ftr" sz="quarter" idx="5"/>
          </p:nvPr>
        </p:nvSpPr>
        <p:spPr bwMode="auto">
          <a:xfrm>
            <a:off x="8586522" y="9953872"/>
            <a:ext cx="9121775" cy="323850"/>
          </a:xfrm>
          <a:prstGeom prst="rect">
            <a:avLst/>
          </a:prstGeom>
        </p:spPr>
        <p:txBody>
          <a:bodyPr vert="horz" wrap="square" lIns="0" tIns="635" rIns="0" bIns="0" rtlCol="0">
            <a:spAutoFit/>
          </a:bodyPr>
          <a:lstStyle/>
          <a:p>
            <a:pPr marL="12700">
              <a:lnSpc>
                <a:spcPct val="100000"/>
              </a:lnSpc>
              <a:spcBef>
                <a:spcPts val="5"/>
              </a:spcBef>
              <a:defRPr/>
            </a:pPr>
            <a:r>
              <a:rPr spc="-85" dirty="0"/>
              <a:t>Planning,</a:t>
            </a:r>
            <a:r>
              <a:rPr spc="-235" dirty="0"/>
              <a:t> </a:t>
            </a:r>
            <a:r>
              <a:rPr spc="-90" dirty="0"/>
              <a:t>Law</a:t>
            </a:r>
            <a:r>
              <a:rPr spc="-235" dirty="0"/>
              <a:t> </a:t>
            </a:r>
            <a:r>
              <a:rPr spc="-75" dirty="0"/>
              <a:t>and</a:t>
            </a:r>
            <a:r>
              <a:rPr spc="-235" dirty="0"/>
              <a:t> </a:t>
            </a:r>
            <a:r>
              <a:rPr spc="-80" dirty="0"/>
              <a:t>property</a:t>
            </a:r>
            <a:r>
              <a:rPr spc="-235" dirty="0"/>
              <a:t> </a:t>
            </a:r>
            <a:r>
              <a:rPr spc="-30" dirty="0"/>
              <a:t>rights</a:t>
            </a:r>
            <a:r>
              <a:rPr spc="-235" dirty="0"/>
              <a:t> </a:t>
            </a:r>
            <a:r>
              <a:rPr spc="140" dirty="0"/>
              <a:t>-</a:t>
            </a:r>
            <a:r>
              <a:rPr spc="-235" dirty="0"/>
              <a:t> </a:t>
            </a:r>
            <a:r>
              <a:rPr spc="-20" dirty="0"/>
              <a:t>Munich</a:t>
            </a:r>
            <a:r>
              <a:rPr spc="-235" dirty="0"/>
              <a:t> </a:t>
            </a:r>
            <a:r>
              <a:rPr spc="140" dirty="0"/>
              <a:t>-</a:t>
            </a:r>
            <a:r>
              <a:rPr spc="-235" dirty="0"/>
              <a:t> </a:t>
            </a:r>
            <a:r>
              <a:rPr spc="-10" dirty="0"/>
              <a:t>March2024</a:t>
            </a:r>
            <a:r>
              <a:rPr spc="-235" dirty="0"/>
              <a:t> </a:t>
            </a:r>
            <a:r>
              <a:rPr spc="140" dirty="0"/>
              <a:t>-</a:t>
            </a:r>
            <a:r>
              <a:rPr spc="-235" dirty="0"/>
              <a:t> </a:t>
            </a:r>
            <a:r>
              <a:rPr spc="-30" dirty="0"/>
              <a:t>INRAE/</a:t>
            </a:r>
            <a:r>
              <a:rPr spc="-235" dirty="0"/>
              <a:t> </a:t>
            </a:r>
            <a:r>
              <a:rPr spc="-70" dirty="0"/>
              <a:t>Université</a:t>
            </a:r>
            <a:r>
              <a:rPr spc="-235" dirty="0"/>
              <a:t> </a:t>
            </a:r>
            <a:r>
              <a:rPr spc="-40" dirty="0"/>
              <a:t>Paris-</a:t>
            </a:r>
            <a:r>
              <a:rPr spc="-40" dirty="0" err="1"/>
              <a:t>Saclay</a:t>
            </a:r>
            <a:endParaRPr dirty="0"/>
          </a:p>
        </p:txBody>
      </p:sp>
      <p:sp>
        <p:nvSpPr>
          <p:cNvPr id="35" name="object 16"/>
          <p:cNvSpPr txBox="1"/>
          <p:nvPr/>
        </p:nvSpPr>
        <p:spPr bwMode="auto">
          <a:xfrm>
            <a:off x="44078" y="571488"/>
            <a:ext cx="4527922" cy="751488"/>
          </a:xfrm>
          <a:prstGeom prst="chevron">
            <a:avLst>
              <a:gd name="adj" fmla="val 50000"/>
            </a:avLst>
          </a:prstGeom>
          <a:ln>
            <a:solidFill>
              <a:schemeClr val="tx1"/>
            </a:solidFill>
          </a:ln>
        </p:spPr>
        <p:txBody>
          <a:bodyPr vert="horz" wrap="square" lIns="0" tIns="12700" rIns="0" bIns="0" rtlCol="0">
            <a:spAutoFit/>
          </a:bodyPr>
          <a:lstStyle>
            <a:lvl1pPr>
              <a:defRPr sz="2700" b="0" i="0">
                <a:solidFill>
                  <a:schemeClr val="tx1"/>
                </a:solidFill>
                <a:latin typeface="Times New Roman"/>
                <a:ea typeface="+mj-ea"/>
                <a:cs typeface="Times New Roman"/>
              </a:defRPr>
            </a:lvl1pPr>
          </a:lstStyle>
          <a:p>
            <a:pPr marL="12700" algn="ctr">
              <a:spcBef>
                <a:spcPts val="100"/>
              </a:spcBef>
              <a:defRPr/>
            </a:pPr>
            <a:r>
              <a:rPr lang="fr-FR" sz="4800" spc="-140">
                <a:latin typeface="Arial Narrow"/>
                <a:cs typeface="Trebuchet MS"/>
              </a:rPr>
              <a:t>Results</a:t>
            </a:r>
            <a:endParaRPr lang="fr-FR" sz="4800">
              <a:latin typeface="Arial Narrow"/>
              <a:cs typeface="Trebuchet MS"/>
            </a:endParaRPr>
          </a:p>
        </p:txBody>
      </p:sp>
      <p:sp>
        <p:nvSpPr>
          <p:cNvPr id="2" name="Espace réservé du numéro de diapositive 1">
            <a:extLst>
              <a:ext uri="{FF2B5EF4-FFF2-40B4-BE49-F238E27FC236}">
                <a16:creationId xmlns:a16="http://schemas.microsoft.com/office/drawing/2014/main" id="{296FCE66-D525-4A5B-AD6C-AFA90C08AECF}"/>
              </a:ext>
            </a:extLst>
          </p:cNvPr>
          <p:cNvSpPr>
            <a:spLocks noGrp="1"/>
          </p:cNvSpPr>
          <p:nvPr>
            <p:ph type="sldNum" sz="quarter" idx="7"/>
          </p:nvPr>
        </p:nvSpPr>
        <p:spPr>
          <a:xfrm>
            <a:off x="13781097" y="9977298"/>
            <a:ext cx="4206240" cy="276999"/>
          </a:xfrm>
        </p:spPr>
        <p:txBody>
          <a:bodyPr/>
          <a:lstStyle/>
          <a:p>
            <a:pPr>
              <a:defRPr/>
            </a:pPr>
            <a:fld id="{B6F15528-21DE-4FAA-801E-634DDDAF4B2B}" type="slidenum">
              <a:rPr lang="fr-FR" smtClean="0">
                <a:solidFill>
                  <a:schemeClr val="tx1"/>
                </a:solidFill>
              </a:rPr>
              <a:t>11</a:t>
            </a:fld>
            <a:endParaRPr lang="fr-FR" dirty="0">
              <a:solidFill>
                <a:schemeClr val="tx1"/>
              </a:solidFill>
            </a:endParaRPr>
          </a:p>
        </p:txBody>
      </p:sp>
      <p:pic>
        <p:nvPicPr>
          <p:cNvPr id="34" name="Image 33">
            <a:extLst>
              <a:ext uri="{FF2B5EF4-FFF2-40B4-BE49-F238E27FC236}">
                <a16:creationId xmlns:a16="http://schemas.microsoft.com/office/drawing/2014/main" id="{783CA6C7-6CB4-40E7-83CB-9D112C2AE5D3}"/>
              </a:ext>
            </a:extLst>
          </p:cNvPr>
          <p:cNvPicPr>
            <a:picLocks noChangeAspect="1"/>
          </p:cNvPicPr>
          <p:nvPr/>
        </p:nvPicPr>
        <p:blipFill>
          <a:blip r:embed="rId6"/>
          <a:stretch>
            <a:fillRect/>
          </a:stretch>
        </p:blipFill>
        <p:spPr bwMode="auto">
          <a:xfrm>
            <a:off x="3951159" y="1702403"/>
            <a:ext cx="257088" cy="497036"/>
          </a:xfrm>
          <a:prstGeom prst="rect">
            <a:avLst/>
          </a:prstGeom>
        </p:spPr>
      </p:pic>
      <p:sp>
        <p:nvSpPr>
          <p:cNvPr id="33" name="ZoneTexte 32">
            <a:extLst>
              <a:ext uri="{FF2B5EF4-FFF2-40B4-BE49-F238E27FC236}">
                <a16:creationId xmlns:a16="http://schemas.microsoft.com/office/drawing/2014/main" id="{880ED6B6-7F42-44D1-8B27-F7A009478C4E}"/>
              </a:ext>
            </a:extLst>
          </p:cNvPr>
          <p:cNvSpPr txBox="1"/>
          <p:nvPr/>
        </p:nvSpPr>
        <p:spPr>
          <a:xfrm>
            <a:off x="9988752" y="2602138"/>
            <a:ext cx="5699696" cy="461665"/>
          </a:xfrm>
          <a:prstGeom prst="rect">
            <a:avLst/>
          </a:prstGeom>
          <a:noFill/>
          <a:ln>
            <a:solidFill>
              <a:schemeClr val="tx1"/>
            </a:solidFill>
          </a:ln>
        </p:spPr>
        <p:txBody>
          <a:bodyPr wrap="square" rtlCol="0">
            <a:spAutoFit/>
          </a:bodyPr>
          <a:lstStyle/>
          <a:p>
            <a:r>
              <a:rPr lang="fr-FR" sz="2400" u="sng" dirty="0" err="1">
                <a:latin typeface="Arial Narrow" panose="020B0606020202030204" pitchFamily="34" charset="0"/>
              </a:rPr>
              <a:t>Degree</a:t>
            </a:r>
            <a:r>
              <a:rPr lang="fr-FR" sz="2400" u="sng" dirty="0">
                <a:latin typeface="Arial Narrow" panose="020B0606020202030204" pitchFamily="34" charset="0"/>
              </a:rPr>
              <a:t> of </a:t>
            </a:r>
            <a:r>
              <a:rPr lang="fr-FR" sz="2400" u="sng" dirty="0" err="1">
                <a:latin typeface="Arial Narrow" panose="020B0606020202030204" pitchFamily="34" charset="0"/>
              </a:rPr>
              <a:t>concern</a:t>
            </a:r>
            <a:r>
              <a:rPr lang="fr-FR" sz="2400" u="sng" dirty="0">
                <a:latin typeface="Arial Narrow" panose="020B0606020202030204" pitchFamily="34" charset="0"/>
              </a:rPr>
              <a:t> by </a:t>
            </a:r>
            <a:r>
              <a:rPr lang="fr-FR" sz="2400" u="sng" dirty="0" err="1">
                <a:latin typeface="Arial Narrow" panose="020B0606020202030204" pitchFamily="34" charset="0"/>
              </a:rPr>
              <a:t>bylaws</a:t>
            </a:r>
            <a:r>
              <a:rPr lang="fr-FR" sz="2400" u="sng" dirty="0">
                <a:latin typeface="Arial Narrow" panose="020B0606020202030204" pitchFamily="34" charset="0"/>
              </a:rPr>
              <a:t> </a:t>
            </a:r>
            <a:r>
              <a:rPr lang="fr-FR" sz="2400" u="sng" dirty="0" err="1">
                <a:latin typeface="Arial Narrow" panose="020B0606020202030204" pitchFamily="34" charset="0"/>
              </a:rPr>
              <a:t>strategies</a:t>
            </a:r>
            <a:r>
              <a:rPr lang="fr-FR" sz="2400" u="sng" dirty="0">
                <a:latin typeface="Arial Narrow" panose="020B0606020202030204" pitchFamily="34" charset="0"/>
              </a:rPr>
              <a:t> (n=200</a:t>
            </a:r>
            <a:r>
              <a:rPr lang="fr-FR" sz="2400" u="sng"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object 3"/>
          <p:cNvSpPr txBox="1"/>
          <p:nvPr/>
        </p:nvSpPr>
        <p:spPr bwMode="auto">
          <a:xfrm>
            <a:off x="2743200" y="1369313"/>
            <a:ext cx="14320054" cy="659155"/>
          </a:xfrm>
          <a:prstGeom prst="rect">
            <a:avLst/>
          </a:prstGeom>
        </p:spPr>
        <p:txBody>
          <a:bodyPr vert="horz" wrap="square" lIns="0" tIns="12700" rIns="0" bIns="0" rtlCol="0">
            <a:spAutoFit/>
          </a:bodyPr>
          <a:lstStyle/>
          <a:p>
            <a:pPr marL="12700" algn="ctr">
              <a:lnSpc>
                <a:spcPct val="100000"/>
              </a:lnSpc>
              <a:spcBef>
                <a:spcPts val="100"/>
              </a:spcBef>
              <a:defRPr/>
            </a:pPr>
            <a:r>
              <a:rPr lang="fr-FR" sz="4200" dirty="0">
                <a:latin typeface="Arial Narrow" panose="020B0606020202030204" pitchFamily="34" charset="0"/>
                <a:cs typeface="Trebuchet MS"/>
              </a:rPr>
              <a:t>Density of </a:t>
            </a:r>
            <a:r>
              <a:rPr lang="fr-FR" sz="4200" dirty="0" err="1">
                <a:latin typeface="Arial Narrow" panose="020B0606020202030204" pitchFamily="34" charset="0"/>
                <a:cs typeface="Trebuchet MS"/>
              </a:rPr>
              <a:t>cities</a:t>
            </a:r>
            <a:r>
              <a:rPr lang="fr-FR" sz="4200" dirty="0">
                <a:latin typeface="Arial Narrow" panose="020B0606020202030204" pitchFamily="34" charset="0"/>
                <a:cs typeface="Trebuchet MS"/>
              </a:rPr>
              <a:t> impact </a:t>
            </a:r>
            <a:r>
              <a:rPr lang="fr-FR" sz="4200" dirty="0" err="1">
                <a:latin typeface="Arial Narrow" panose="020B0606020202030204" pitchFamily="34" charset="0"/>
                <a:cs typeface="Trebuchet MS"/>
              </a:rPr>
              <a:t>their</a:t>
            </a:r>
            <a:r>
              <a:rPr lang="fr-FR" sz="4200" dirty="0">
                <a:latin typeface="Arial Narrow" panose="020B0606020202030204" pitchFamily="34" charset="0"/>
                <a:cs typeface="Trebuchet MS"/>
              </a:rPr>
              <a:t> </a:t>
            </a:r>
            <a:r>
              <a:rPr lang="fr-FR" sz="4200" dirty="0" err="1">
                <a:latin typeface="Arial Narrow" panose="020B0606020202030204" pitchFamily="34" charset="0"/>
                <a:cs typeface="Trebuchet MS"/>
              </a:rPr>
              <a:t>concern</a:t>
            </a:r>
            <a:r>
              <a:rPr lang="fr-FR" sz="4200" dirty="0">
                <a:latin typeface="Arial Narrow" panose="020B0606020202030204" pitchFamily="34" charset="0"/>
                <a:cs typeface="Trebuchet MS"/>
              </a:rPr>
              <a:t> for </a:t>
            </a:r>
            <a:r>
              <a:rPr lang="fr-FR" sz="4200" dirty="0" err="1">
                <a:latin typeface="Arial Narrow" panose="020B0606020202030204" pitchFamily="34" charset="0"/>
                <a:cs typeface="Trebuchet MS"/>
              </a:rPr>
              <a:t>domestic</a:t>
            </a:r>
            <a:r>
              <a:rPr lang="fr-FR" sz="4200" dirty="0">
                <a:latin typeface="Arial Narrow" panose="020B0606020202030204" pitchFamily="34" charset="0"/>
                <a:cs typeface="Trebuchet MS"/>
              </a:rPr>
              <a:t> </a:t>
            </a:r>
            <a:r>
              <a:rPr lang="fr-FR" sz="4200" dirty="0" err="1">
                <a:latin typeface="Arial Narrow" panose="020B0606020202030204" pitchFamily="34" charset="0"/>
                <a:cs typeface="Trebuchet MS"/>
              </a:rPr>
              <a:t>gardens</a:t>
            </a:r>
            <a:endParaRPr sz="4200" dirty="0">
              <a:latin typeface="Arial Narrow" panose="020B0606020202030204" pitchFamily="34" charset="0"/>
              <a:cs typeface="Trebuchet MS"/>
            </a:endParaRPr>
          </a:p>
        </p:txBody>
      </p:sp>
      <p:sp>
        <p:nvSpPr>
          <p:cNvPr id="32" name="object 32"/>
          <p:cNvSpPr txBox="1">
            <a:spLocks noGrp="1"/>
          </p:cNvSpPr>
          <p:nvPr>
            <p:ph type="ftr" sz="quarter" idx="5"/>
          </p:nvPr>
        </p:nvSpPr>
        <p:spPr bwMode="auto">
          <a:xfrm>
            <a:off x="8586522" y="9953872"/>
            <a:ext cx="9121775" cy="323850"/>
          </a:xfrm>
          <a:prstGeom prst="rect">
            <a:avLst/>
          </a:prstGeom>
        </p:spPr>
        <p:txBody>
          <a:bodyPr vert="horz" wrap="square" lIns="0" tIns="635" rIns="0" bIns="0" rtlCol="0">
            <a:spAutoFit/>
          </a:bodyPr>
          <a:lstStyle/>
          <a:p>
            <a:pPr marL="12700">
              <a:lnSpc>
                <a:spcPct val="100000"/>
              </a:lnSpc>
              <a:spcBef>
                <a:spcPts val="5"/>
              </a:spcBef>
              <a:defRPr/>
            </a:pPr>
            <a:r>
              <a:rPr spc="-85" dirty="0"/>
              <a:t>Planning,</a:t>
            </a:r>
            <a:r>
              <a:rPr spc="-235" dirty="0"/>
              <a:t> </a:t>
            </a:r>
            <a:r>
              <a:rPr spc="-90" dirty="0"/>
              <a:t>Law</a:t>
            </a:r>
            <a:r>
              <a:rPr spc="-235" dirty="0"/>
              <a:t> </a:t>
            </a:r>
            <a:r>
              <a:rPr spc="-75" dirty="0"/>
              <a:t>and</a:t>
            </a:r>
            <a:r>
              <a:rPr spc="-235" dirty="0"/>
              <a:t> </a:t>
            </a:r>
            <a:r>
              <a:rPr spc="-80" dirty="0"/>
              <a:t>property</a:t>
            </a:r>
            <a:r>
              <a:rPr spc="-235" dirty="0"/>
              <a:t> </a:t>
            </a:r>
            <a:r>
              <a:rPr spc="-30" dirty="0"/>
              <a:t>rights</a:t>
            </a:r>
            <a:r>
              <a:rPr spc="-235" dirty="0"/>
              <a:t> </a:t>
            </a:r>
            <a:r>
              <a:rPr spc="140" dirty="0"/>
              <a:t>-</a:t>
            </a:r>
            <a:r>
              <a:rPr spc="-235" dirty="0"/>
              <a:t> </a:t>
            </a:r>
            <a:r>
              <a:rPr spc="-20" dirty="0"/>
              <a:t>Munich</a:t>
            </a:r>
            <a:r>
              <a:rPr spc="-235" dirty="0"/>
              <a:t> </a:t>
            </a:r>
            <a:r>
              <a:rPr spc="140" dirty="0"/>
              <a:t>-</a:t>
            </a:r>
            <a:r>
              <a:rPr spc="-235" dirty="0"/>
              <a:t> </a:t>
            </a:r>
            <a:r>
              <a:rPr spc="-10" dirty="0"/>
              <a:t>March2024</a:t>
            </a:r>
            <a:r>
              <a:rPr spc="-235" dirty="0"/>
              <a:t> </a:t>
            </a:r>
            <a:r>
              <a:rPr spc="140" dirty="0"/>
              <a:t>-</a:t>
            </a:r>
            <a:r>
              <a:rPr spc="-235" dirty="0"/>
              <a:t> </a:t>
            </a:r>
            <a:r>
              <a:rPr spc="-30" dirty="0"/>
              <a:t>INRAE/</a:t>
            </a:r>
            <a:r>
              <a:rPr spc="-235" dirty="0"/>
              <a:t> </a:t>
            </a:r>
            <a:r>
              <a:rPr spc="-70" dirty="0"/>
              <a:t>Université</a:t>
            </a:r>
            <a:r>
              <a:rPr spc="-235" dirty="0"/>
              <a:t> </a:t>
            </a:r>
            <a:r>
              <a:rPr spc="-40" dirty="0"/>
              <a:t>Paris-</a:t>
            </a:r>
            <a:r>
              <a:rPr spc="-40" dirty="0" err="1"/>
              <a:t>Saclay</a:t>
            </a:r>
            <a:endParaRPr dirty="0"/>
          </a:p>
        </p:txBody>
      </p:sp>
      <p:sp>
        <p:nvSpPr>
          <p:cNvPr id="35" name="object 16"/>
          <p:cNvSpPr txBox="1"/>
          <p:nvPr/>
        </p:nvSpPr>
        <p:spPr bwMode="auto">
          <a:xfrm>
            <a:off x="44078" y="571488"/>
            <a:ext cx="4527922" cy="751488"/>
          </a:xfrm>
          <a:prstGeom prst="chevron">
            <a:avLst>
              <a:gd name="adj" fmla="val 50000"/>
            </a:avLst>
          </a:prstGeom>
          <a:ln>
            <a:solidFill>
              <a:schemeClr val="tx1"/>
            </a:solidFill>
          </a:ln>
        </p:spPr>
        <p:txBody>
          <a:bodyPr vert="horz" wrap="square" lIns="0" tIns="12700" rIns="0" bIns="0" rtlCol="0">
            <a:spAutoFit/>
          </a:bodyPr>
          <a:lstStyle>
            <a:lvl1pPr>
              <a:defRPr sz="2700" b="0" i="0">
                <a:solidFill>
                  <a:schemeClr val="tx1"/>
                </a:solidFill>
                <a:latin typeface="Times New Roman"/>
                <a:ea typeface="+mj-ea"/>
                <a:cs typeface="Times New Roman"/>
              </a:defRPr>
            </a:lvl1pPr>
          </a:lstStyle>
          <a:p>
            <a:pPr marL="12700" algn="ctr">
              <a:spcBef>
                <a:spcPts val="100"/>
              </a:spcBef>
              <a:defRPr/>
            </a:pPr>
            <a:r>
              <a:rPr lang="fr-FR" sz="4800" spc="-140">
                <a:latin typeface="Arial Narrow"/>
                <a:cs typeface="Trebuchet MS"/>
              </a:rPr>
              <a:t>Results</a:t>
            </a:r>
            <a:endParaRPr lang="fr-FR" sz="4800">
              <a:latin typeface="Arial Narrow"/>
              <a:cs typeface="Trebuchet MS"/>
            </a:endParaRPr>
          </a:p>
        </p:txBody>
      </p:sp>
      <p:sp>
        <p:nvSpPr>
          <p:cNvPr id="2" name="Espace réservé du numéro de diapositive 1">
            <a:extLst>
              <a:ext uri="{FF2B5EF4-FFF2-40B4-BE49-F238E27FC236}">
                <a16:creationId xmlns:a16="http://schemas.microsoft.com/office/drawing/2014/main" id="{296FCE66-D525-4A5B-AD6C-AFA90C08AECF}"/>
              </a:ext>
            </a:extLst>
          </p:cNvPr>
          <p:cNvSpPr>
            <a:spLocks noGrp="1"/>
          </p:cNvSpPr>
          <p:nvPr>
            <p:ph type="sldNum" sz="quarter" idx="7"/>
          </p:nvPr>
        </p:nvSpPr>
        <p:spPr>
          <a:xfrm>
            <a:off x="13781097" y="9977298"/>
            <a:ext cx="4206240" cy="276999"/>
          </a:xfrm>
        </p:spPr>
        <p:txBody>
          <a:bodyPr/>
          <a:lstStyle/>
          <a:p>
            <a:pPr>
              <a:defRPr/>
            </a:pPr>
            <a:fld id="{B6F15528-21DE-4FAA-801E-634DDDAF4B2B}" type="slidenum">
              <a:rPr lang="fr-FR" smtClean="0">
                <a:solidFill>
                  <a:schemeClr val="tx1"/>
                </a:solidFill>
              </a:rPr>
              <a:t>12</a:t>
            </a:fld>
            <a:endParaRPr lang="fr-FR" dirty="0">
              <a:solidFill>
                <a:schemeClr val="tx1"/>
              </a:solidFill>
            </a:endParaRPr>
          </a:p>
        </p:txBody>
      </p:sp>
      <p:pic>
        <p:nvPicPr>
          <p:cNvPr id="34" name="Image 33">
            <a:extLst>
              <a:ext uri="{FF2B5EF4-FFF2-40B4-BE49-F238E27FC236}">
                <a16:creationId xmlns:a16="http://schemas.microsoft.com/office/drawing/2014/main" id="{847F5742-5595-4C21-9BB0-A146491B0706}"/>
              </a:ext>
            </a:extLst>
          </p:cNvPr>
          <p:cNvPicPr>
            <a:picLocks noChangeAspect="1"/>
          </p:cNvPicPr>
          <p:nvPr/>
        </p:nvPicPr>
        <p:blipFill>
          <a:blip r:embed="rId3"/>
          <a:stretch>
            <a:fillRect/>
          </a:stretch>
        </p:blipFill>
        <p:spPr bwMode="auto">
          <a:xfrm>
            <a:off x="3733800" y="1435032"/>
            <a:ext cx="257088" cy="497036"/>
          </a:xfrm>
          <a:prstGeom prst="rect">
            <a:avLst/>
          </a:prstGeom>
        </p:spPr>
      </p:pic>
      <p:pic>
        <p:nvPicPr>
          <p:cNvPr id="38" name="Image 37">
            <a:extLst>
              <a:ext uri="{FF2B5EF4-FFF2-40B4-BE49-F238E27FC236}">
                <a16:creationId xmlns:a16="http://schemas.microsoft.com/office/drawing/2014/main" id="{F432B9DD-2570-4B92-B2D1-61AF0D3A76AC}"/>
              </a:ext>
            </a:extLst>
          </p:cNvPr>
          <p:cNvPicPr>
            <a:picLocks noChangeAspect="1"/>
          </p:cNvPicPr>
          <p:nvPr/>
        </p:nvPicPr>
        <p:blipFill>
          <a:blip r:embed="rId4">
            <a:extLst>
              <a:ext uri="{BEBA8EAE-BF5A-486C-A8C5-ECC9F3942E4B}">
                <a14:imgProps xmlns:a14="http://schemas.microsoft.com/office/drawing/2010/main">
                  <a14:imgLayer r:embed="rId5">
                    <a14:imgEffect>
                      <a14:saturation sat="77000"/>
                    </a14:imgEffect>
                  </a14:imgLayer>
                </a14:imgProps>
              </a:ext>
              <a:ext uri="{28A0092B-C50C-407E-A947-70E740481C1C}">
                <a14:useLocalDpi xmlns:a14="http://schemas.microsoft.com/office/drawing/2010/main" val="0"/>
              </a:ext>
            </a:extLst>
          </a:blip>
          <a:stretch>
            <a:fillRect/>
          </a:stretch>
        </p:blipFill>
        <p:spPr>
          <a:xfrm>
            <a:off x="11012016" y="2734207"/>
            <a:ext cx="6818784" cy="6956294"/>
          </a:xfrm>
          <a:prstGeom prst="rect">
            <a:avLst/>
          </a:prstGeom>
        </p:spPr>
      </p:pic>
      <p:sp>
        <p:nvSpPr>
          <p:cNvPr id="39" name="ZoneTexte 38">
            <a:extLst>
              <a:ext uri="{FF2B5EF4-FFF2-40B4-BE49-F238E27FC236}">
                <a16:creationId xmlns:a16="http://schemas.microsoft.com/office/drawing/2014/main" id="{F237D923-13FA-4201-BE7C-A809648B95B6}"/>
              </a:ext>
            </a:extLst>
          </p:cNvPr>
          <p:cNvSpPr txBox="1"/>
          <p:nvPr/>
        </p:nvSpPr>
        <p:spPr bwMode="auto">
          <a:xfrm>
            <a:off x="12139991" y="2334097"/>
            <a:ext cx="4317827" cy="400110"/>
          </a:xfrm>
          <a:prstGeom prst="rect">
            <a:avLst/>
          </a:prstGeom>
          <a:noFill/>
          <a:ln>
            <a:solidFill>
              <a:schemeClr val="tx1"/>
            </a:solidFill>
          </a:ln>
        </p:spPr>
        <p:txBody>
          <a:bodyPr wrap="square" rtlCol="0">
            <a:spAutoFit/>
          </a:bodyPr>
          <a:lstStyle/>
          <a:p>
            <a:r>
              <a:rPr lang="fr-FR" sz="2000" dirty="0" err="1">
                <a:latin typeface="Arial Narrow" panose="020B0606020202030204" pitchFamily="34" charset="0"/>
              </a:rPr>
              <a:t>Bylaws</a:t>
            </a:r>
            <a:r>
              <a:rPr lang="fr-FR" sz="2000" dirty="0">
                <a:latin typeface="Arial Narrow" panose="020B0606020202030204" pitchFamily="34" charset="0"/>
              </a:rPr>
              <a:t>’ </a:t>
            </a:r>
            <a:r>
              <a:rPr lang="fr-FR" sz="2000" dirty="0" err="1">
                <a:latin typeface="Arial Narrow" panose="020B0606020202030204" pitchFamily="34" charset="0"/>
              </a:rPr>
              <a:t>strategies</a:t>
            </a:r>
            <a:r>
              <a:rPr lang="fr-FR" sz="2000" dirty="0">
                <a:latin typeface="Arial Narrow" panose="020B0606020202030204" pitchFamily="34" charset="0"/>
              </a:rPr>
              <a:t> by </a:t>
            </a:r>
            <a:r>
              <a:rPr lang="fr-FR" sz="2000" dirty="0" err="1">
                <a:latin typeface="Arial Narrow" panose="020B0606020202030204" pitchFamily="34" charset="0"/>
              </a:rPr>
              <a:t>cities’s</a:t>
            </a:r>
            <a:r>
              <a:rPr lang="fr-FR" sz="2000" dirty="0">
                <a:latin typeface="Arial Narrow" panose="020B0606020202030204" pitchFamily="34" charset="0"/>
              </a:rPr>
              <a:t> </a:t>
            </a:r>
            <a:r>
              <a:rPr lang="fr-FR" sz="2000" dirty="0" err="1">
                <a:latin typeface="Arial Narrow" panose="020B0606020202030204" pitchFamily="34" charset="0"/>
              </a:rPr>
              <a:t>density</a:t>
            </a:r>
            <a:r>
              <a:rPr lang="fr-FR" sz="2000" dirty="0">
                <a:latin typeface="Arial Narrow" panose="020B0606020202030204" pitchFamily="34" charset="0"/>
              </a:rPr>
              <a:t> (n=200)</a:t>
            </a:r>
            <a:endParaRPr lang="fr-FR" dirty="0"/>
          </a:p>
        </p:txBody>
      </p:sp>
      <p:sp>
        <p:nvSpPr>
          <p:cNvPr id="40" name="object 31">
            <a:extLst>
              <a:ext uri="{FF2B5EF4-FFF2-40B4-BE49-F238E27FC236}">
                <a16:creationId xmlns:a16="http://schemas.microsoft.com/office/drawing/2014/main" id="{D6094D5E-4E45-4C4F-A000-F289A8E32D40}"/>
              </a:ext>
            </a:extLst>
          </p:cNvPr>
          <p:cNvSpPr txBox="1"/>
          <p:nvPr/>
        </p:nvSpPr>
        <p:spPr bwMode="auto">
          <a:xfrm>
            <a:off x="457200" y="2712347"/>
            <a:ext cx="8686800" cy="6749284"/>
          </a:xfrm>
          <a:prstGeom prst="rect">
            <a:avLst/>
          </a:prstGeom>
          <a:ln>
            <a:solidFill>
              <a:schemeClr val="tx1"/>
            </a:solidFill>
            <a:extLst>
              <a:ext uri="{C807C97D-BFC1-408E-A445-0C87EB9F89A2}">
                <ask:lineSketchStyleProps xmlns:ask="http://schemas.microsoft.com/office/drawing/2018/sketchyshapes" sd="4192611435">
                  <a:custGeom>
                    <a:avLst/>
                    <a:gdLst>
                      <a:gd name="connsiteX0" fmla="*/ 0 w 7412031"/>
                      <a:gd name="connsiteY0" fmla="*/ 0 h 5456622"/>
                      <a:gd name="connsiteX1" fmla="*/ 7412031 w 7412031"/>
                      <a:gd name="connsiteY1" fmla="*/ 0 h 5456622"/>
                      <a:gd name="connsiteX2" fmla="*/ 7412031 w 7412031"/>
                      <a:gd name="connsiteY2" fmla="*/ 5456622 h 5456622"/>
                      <a:gd name="connsiteX3" fmla="*/ 0 w 7412031"/>
                      <a:gd name="connsiteY3" fmla="*/ 5456622 h 5456622"/>
                      <a:gd name="connsiteX4" fmla="*/ 0 w 7412031"/>
                      <a:gd name="connsiteY4" fmla="*/ 0 h 5456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2031" h="5456622" fill="none" extrusionOk="0">
                        <a:moveTo>
                          <a:pt x="0" y="0"/>
                        </a:moveTo>
                        <a:cubicBezTo>
                          <a:pt x="880972" y="-79528"/>
                          <a:pt x="6190068" y="1827"/>
                          <a:pt x="7412031" y="0"/>
                        </a:cubicBezTo>
                        <a:cubicBezTo>
                          <a:pt x="7572925" y="2697329"/>
                          <a:pt x="7380385" y="2800435"/>
                          <a:pt x="7412031" y="5456622"/>
                        </a:cubicBezTo>
                        <a:cubicBezTo>
                          <a:pt x="4306817" y="5535506"/>
                          <a:pt x="1817368" y="5340532"/>
                          <a:pt x="0" y="5456622"/>
                        </a:cubicBezTo>
                        <a:cubicBezTo>
                          <a:pt x="11903" y="4011952"/>
                          <a:pt x="-57643" y="1681197"/>
                          <a:pt x="0" y="0"/>
                        </a:cubicBezTo>
                        <a:close/>
                      </a:path>
                      <a:path w="7412031" h="5456622" stroke="0" extrusionOk="0">
                        <a:moveTo>
                          <a:pt x="0" y="0"/>
                        </a:moveTo>
                        <a:cubicBezTo>
                          <a:pt x="1974038" y="-111824"/>
                          <a:pt x="3892342" y="142812"/>
                          <a:pt x="7412031" y="0"/>
                        </a:cubicBezTo>
                        <a:cubicBezTo>
                          <a:pt x="7440404" y="959429"/>
                          <a:pt x="7406849" y="3251740"/>
                          <a:pt x="7412031" y="5456622"/>
                        </a:cubicBezTo>
                        <a:cubicBezTo>
                          <a:pt x="4613195" y="5564685"/>
                          <a:pt x="2090314" y="5442654"/>
                          <a:pt x="0" y="5456622"/>
                        </a:cubicBezTo>
                        <a:cubicBezTo>
                          <a:pt x="125024" y="3557304"/>
                          <a:pt x="19846" y="563675"/>
                          <a:pt x="0" y="0"/>
                        </a:cubicBezTo>
                        <a:close/>
                      </a:path>
                    </a:pathLst>
                  </a:custGeom>
                  <ask:type>
                    <ask:lineSketchNone/>
                  </ask:type>
                </ask:lineSketchStyleProps>
              </a:ext>
            </a:extLst>
          </a:ln>
        </p:spPr>
        <p:txBody>
          <a:bodyPr vert="horz" wrap="square" lIns="0" tIns="69850" rIns="0" bIns="0" rtlCol="0">
            <a:spAutoFit/>
          </a:bodyPr>
          <a:lstStyle/>
          <a:p>
            <a:pPr marL="12700" marR="5080">
              <a:spcBef>
                <a:spcPts val="550"/>
              </a:spcBef>
              <a:defRPr/>
            </a:pPr>
            <a:endParaRPr lang="fr-FR" sz="3200" dirty="0">
              <a:latin typeface="Arial Narrow" panose="020B0606020202030204" pitchFamily="34" charset="0"/>
              <a:cs typeface="Trebuchet MS"/>
            </a:endParaRPr>
          </a:p>
          <a:p>
            <a:pPr marL="12700" marR="5080">
              <a:spcBef>
                <a:spcPts val="550"/>
              </a:spcBef>
              <a:defRPr/>
            </a:pPr>
            <a:r>
              <a:rPr lang="fr-FR" sz="3200" dirty="0">
                <a:latin typeface="Arial Narrow" panose="020B0606020202030204" pitchFamily="34" charset="0"/>
                <a:cs typeface="Trebuchet MS"/>
              </a:rPr>
              <a:t>Cities’ Density influence:</a:t>
            </a:r>
          </a:p>
          <a:p>
            <a:pPr marL="12700" marR="5080">
              <a:spcBef>
                <a:spcPts val="550"/>
              </a:spcBef>
              <a:defRPr/>
            </a:pPr>
            <a:r>
              <a:rPr lang="fr-FR" sz="3200" dirty="0">
                <a:latin typeface="Arial Narrow" panose="020B0606020202030204" pitchFamily="34" charset="0"/>
                <a:cs typeface="Trebuchet MS"/>
              </a:rPr>
              <a:t>- </a:t>
            </a:r>
            <a:r>
              <a:rPr lang="fr-FR" sz="3200" dirty="0" err="1">
                <a:latin typeface="Arial Narrow" panose="020B0606020202030204" pitchFamily="34" charset="0"/>
                <a:cs typeface="Trebuchet MS"/>
              </a:rPr>
              <a:t>Number</a:t>
            </a:r>
            <a:r>
              <a:rPr lang="fr-FR" sz="3200" dirty="0">
                <a:latin typeface="Arial Narrow" panose="020B0606020202030204" pitchFamily="34" charset="0"/>
                <a:cs typeface="Trebuchet MS"/>
              </a:rPr>
              <a:t> of occurrences of « </a:t>
            </a:r>
            <a:r>
              <a:rPr lang="fr-FR" sz="3200" dirty="0" err="1">
                <a:latin typeface="Arial Narrow" panose="020B0606020202030204" pitchFamily="34" charset="0"/>
                <a:cs typeface="Trebuchet MS"/>
              </a:rPr>
              <a:t>private</a:t>
            </a:r>
            <a:r>
              <a:rPr lang="fr-FR" sz="3200" dirty="0">
                <a:latin typeface="Arial Narrow" panose="020B0606020202030204" pitchFamily="34" charset="0"/>
                <a:cs typeface="Trebuchet MS"/>
              </a:rPr>
              <a:t> </a:t>
            </a:r>
            <a:r>
              <a:rPr lang="fr-FR" sz="3200" dirty="0" err="1">
                <a:latin typeface="Arial Narrow" panose="020B0606020202030204" pitchFamily="34" charset="0"/>
                <a:cs typeface="Trebuchet MS"/>
              </a:rPr>
              <a:t>garden</a:t>
            </a:r>
            <a:r>
              <a:rPr lang="fr-FR" sz="3200" dirty="0">
                <a:latin typeface="Arial Narrow" panose="020B0606020202030204" pitchFamily="34" charset="0"/>
                <a:cs typeface="Trebuchet MS"/>
              </a:rPr>
              <a:t> »</a:t>
            </a:r>
          </a:p>
          <a:p>
            <a:pPr marL="12700" marR="5080">
              <a:spcBef>
                <a:spcPts val="550"/>
              </a:spcBef>
              <a:defRPr/>
            </a:pPr>
            <a:r>
              <a:rPr lang="fr-FR" sz="3200" dirty="0">
                <a:latin typeface="Arial Narrow" panose="020B0606020202030204" pitchFamily="34" charset="0"/>
                <a:cs typeface="Trebuchet MS"/>
              </a:rPr>
              <a:t>- </a:t>
            </a:r>
            <a:r>
              <a:rPr lang="fr-FR" sz="3200" dirty="0" err="1">
                <a:latin typeface="Arial Narrow" panose="020B0606020202030204" pitchFamily="34" charset="0"/>
                <a:cs typeface="Trebuchet MS"/>
              </a:rPr>
              <a:t>Number</a:t>
            </a:r>
            <a:r>
              <a:rPr lang="fr-FR" sz="3200" dirty="0">
                <a:latin typeface="Arial Narrow" panose="020B0606020202030204" pitchFamily="34" charset="0"/>
                <a:cs typeface="Trebuchet MS"/>
              </a:rPr>
              <a:t> of </a:t>
            </a:r>
            <a:r>
              <a:rPr lang="fr-FR" sz="3200" dirty="0" err="1">
                <a:latin typeface="Arial Narrow" panose="020B0606020202030204" pitchFamily="34" charset="0"/>
                <a:cs typeface="Trebuchet MS"/>
              </a:rPr>
              <a:t>benefits</a:t>
            </a:r>
            <a:r>
              <a:rPr lang="fr-FR" sz="3200" dirty="0">
                <a:latin typeface="Arial Narrow" panose="020B0606020202030204" pitchFamily="34" charset="0"/>
                <a:cs typeface="Trebuchet MS"/>
              </a:rPr>
              <a:t> </a:t>
            </a:r>
            <a:r>
              <a:rPr lang="fr-FR" sz="3200" dirty="0" err="1">
                <a:latin typeface="Arial Narrow" panose="020B0606020202030204" pitchFamily="34" charset="0"/>
                <a:cs typeface="Trebuchet MS"/>
              </a:rPr>
              <a:t>raised</a:t>
            </a:r>
            <a:r>
              <a:rPr lang="fr-FR" sz="3200" dirty="0">
                <a:latin typeface="Arial Narrow" panose="020B0606020202030204" pitchFamily="34" charset="0"/>
                <a:cs typeface="Trebuchet MS"/>
              </a:rPr>
              <a:t> </a:t>
            </a:r>
          </a:p>
          <a:p>
            <a:pPr marL="12700" marR="5080">
              <a:spcBef>
                <a:spcPts val="550"/>
              </a:spcBef>
              <a:defRPr/>
            </a:pPr>
            <a:r>
              <a:rPr lang="fr-FR" sz="3200" dirty="0">
                <a:latin typeface="Arial Narrow" panose="020B0606020202030204" pitchFamily="34" charset="0"/>
                <a:cs typeface="Trebuchet MS"/>
              </a:rPr>
              <a:t>- </a:t>
            </a:r>
            <a:r>
              <a:rPr lang="fr-FR" sz="3200" dirty="0" err="1">
                <a:latin typeface="Arial Narrow" panose="020B0606020202030204" pitchFamily="34" charset="0"/>
                <a:cs typeface="Trebuchet MS"/>
              </a:rPr>
              <a:t>Number</a:t>
            </a:r>
            <a:r>
              <a:rPr lang="fr-FR" sz="3200" dirty="0">
                <a:latin typeface="Arial Narrow" panose="020B0606020202030204" pitchFamily="34" charset="0"/>
                <a:cs typeface="Trebuchet MS"/>
              </a:rPr>
              <a:t> of </a:t>
            </a:r>
            <a:r>
              <a:rPr lang="fr-FR" sz="3200" dirty="0" err="1">
                <a:latin typeface="Arial Narrow" panose="020B0606020202030204" pitchFamily="34" charset="0"/>
                <a:cs typeface="Trebuchet MS"/>
              </a:rPr>
              <a:t>rules</a:t>
            </a:r>
            <a:r>
              <a:rPr lang="fr-FR" sz="3200" dirty="0">
                <a:latin typeface="Arial Narrow" panose="020B0606020202030204" pitchFamily="34" charset="0"/>
                <a:cs typeface="Trebuchet MS"/>
              </a:rPr>
              <a:t> set and </a:t>
            </a:r>
            <a:r>
              <a:rPr lang="fr-FR" sz="3200" dirty="0" err="1">
                <a:latin typeface="Arial Narrow" panose="020B0606020202030204" pitchFamily="34" charset="0"/>
                <a:cs typeface="Trebuchet MS"/>
              </a:rPr>
              <a:t>Bylaws</a:t>
            </a:r>
            <a:r>
              <a:rPr lang="fr-FR" sz="3200" dirty="0">
                <a:latin typeface="Arial Narrow" panose="020B0606020202030204" pitchFamily="34" charset="0"/>
                <a:cs typeface="Trebuchet MS"/>
              </a:rPr>
              <a:t> </a:t>
            </a:r>
            <a:r>
              <a:rPr lang="fr-FR" sz="3200" dirty="0" err="1">
                <a:latin typeface="Arial Narrow" panose="020B0606020202030204" pitchFamily="34" charset="0"/>
                <a:cs typeface="Trebuchet MS"/>
              </a:rPr>
              <a:t>strategies</a:t>
            </a:r>
            <a:endParaRPr lang="fr-FR" sz="3200" dirty="0">
              <a:latin typeface="Arial Narrow" panose="020B0606020202030204" pitchFamily="34" charset="0"/>
              <a:cs typeface="Trebuchet MS"/>
            </a:endParaRPr>
          </a:p>
          <a:p>
            <a:pPr marL="12700" marR="5080">
              <a:spcBef>
                <a:spcPts val="550"/>
              </a:spcBef>
              <a:defRPr/>
            </a:pPr>
            <a:r>
              <a:rPr lang="fr-FR" sz="3200" dirty="0">
                <a:latin typeface="Arial Narrow" panose="020B0606020202030204" pitchFamily="34" charset="0"/>
                <a:cs typeface="Trebuchet MS"/>
              </a:rPr>
              <a:t>(But not </a:t>
            </a:r>
            <a:r>
              <a:rPr lang="fr-FR" sz="3200" dirty="0" err="1">
                <a:latin typeface="Arial Narrow" panose="020B0606020202030204" pitchFamily="34" charset="0"/>
                <a:cs typeface="Trebuchet MS"/>
              </a:rPr>
              <a:t>necessarily</a:t>
            </a:r>
            <a:r>
              <a:rPr lang="fr-FR" sz="3200" dirty="0">
                <a:latin typeface="Arial Narrow" panose="020B0606020202030204" pitchFamily="34" charset="0"/>
                <a:cs typeface="Trebuchet MS"/>
              </a:rPr>
              <a:t> the </a:t>
            </a:r>
            <a:r>
              <a:rPr lang="fr-FR" sz="3200" dirty="0" err="1">
                <a:latin typeface="Arial Narrow" panose="020B0606020202030204" pitchFamily="34" charset="0"/>
                <a:cs typeface="Trebuchet MS"/>
              </a:rPr>
              <a:t>rules</a:t>
            </a:r>
            <a:r>
              <a:rPr lang="fr-FR" sz="3200" dirty="0">
                <a:latin typeface="Arial Narrow" panose="020B0606020202030204" pitchFamily="34" charset="0"/>
                <a:cs typeface="Trebuchet MS"/>
              </a:rPr>
              <a:t>’ values)</a:t>
            </a:r>
          </a:p>
          <a:p>
            <a:pPr marL="12700" marR="5080">
              <a:spcBef>
                <a:spcPts val="550"/>
              </a:spcBef>
              <a:defRPr/>
            </a:pPr>
            <a:endParaRPr lang="fr-FR" sz="3200" dirty="0">
              <a:latin typeface="Arial Narrow" panose="020B0606020202030204" pitchFamily="34" charset="0"/>
              <a:cs typeface="Trebuchet MS"/>
            </a:endParaRPr>
          </a:p>
          <a:p>
            <a:pPr marL="12700" marR="5080">
              <a:spcBef>
                <a:spcPts val="550"/>
              </a:spcBef>
              <a:defRPr/>
            </a:pPr>
            <a:r>
              <a:rPr lang="fr-FR" sz="3200" dirty="0">
                <a:latin typeface="Arial Narrow" panose="020B0606020202030204" pitchFamily="34" charset="0"/>
                <a:cs typeface="Trebuchet MS"/>
              </a:rPr>
              <a:t>Are more dense </a:t>
            </a:r>
            <a:r>
              <a:rPr lang="fr-FR" sz="3200" dirty="0" err="1">
                <a:latin typeface="Arial Narrow" panose="020B0606020202030204" pitchFamily="34" charset="0"/>
                <a:cs typeface="Trebuchet MS"/>
              </a:rPr>
              <a:t>cities</a:t>
            </a:r>
            <a:r>
              <a:rPr lang="fr-FR" sz="3200" dirty="0">
                <a:latin typeface="Arial Narrow" panose="020B0606020202030204" pitchFamily="34" charset="0"/>
                <a:cs typeface="Trebuchet MS"/>
              </a:rPr>
              <a:t> the more </a:t>
            </a:r>
            <a:r>
              <a:rPr lang="fr-FR" sz="3200" dirty="0" err="1">
                <a:latin typeface="Arial Narrow" panose="020B0606020202030204" pitchFamily="34" charset="0"/>
                <a:cs typeface="Trebuchet MS"/>
              </a:rPr>
              <a:t>virtuous</a:t>
            </a:r>
            <a:r>
              <a:rPr lang="fr-FR" sz="3200" dirty="0">
                <a:latin typeface="Arial Narrow" panose="020B0606020202030204" pitchFamily="34" charset="0"/>
                <a:cs typeface="Trebuchet MS"/>
              </a:rPr>
              <a:t> </a:t>
            </a:r>
            <a:r>
              <a:rPr lang="fr-FR" sz="3200" dirty="0" err="1">
                <a:latin typeface="Arial Narrow" panose="020B0606020202030204" pitchFamily="34" charset="0"/>
                <a:cs typeface="Trebuchet MS"/>
              </a:rPr>
              <a:t>ones</a:t>
            </a:r>
            <a:r>
              <a:rPr lang="fr-FR" sz="3200" dirty="0">
                <a:latin typeface="Arial Narrow" panose="020B0606020202030204" pitchFamily="34" charset="0"/>
                <a:cs typeface="Trebuchet MS"/>
              </a:rPr>
              <a:t> ?</a:t>
            </a:r>
          </a:p>
          <a:p>
            <a:pPr marL="12700" marR="5080">
              <a:spcBef>
                <a:spcPts val="550"/>
              </a:spcBef>
              <a:defRPr/>
            </a:pPr>
            <a:r>
              <a:rPr lang="fr-FR" sz="3200" dirty="0">
                <a:latin typeface="Arial Narrow" panose="020B0606020202030204" pitchFamily="34" charset="0"/>
                <a:cs typeface="Trebuchet MS"/>
              </a:rPr>
              <a:t>-&gt; </a:t>
            </a:r>
            <a:r>
              <a:rPr lang="en-US" sz="3200" dirty="0">
                <a:latin typeface="Arial Narrow" panose="020B0606020202030204" pitchFamily="34" charset="0"/>
                <a:cs typeface="Trebuchet MS"/>
              </a:rPr>
              <a:t>protection of gardens in itself VS as a lever for land management</a:t>
            </a:r>
          </a:p>
          <a:p>
            <a:pPr marL="12700" marR="5080">
              <a:spcBef>
                <a:spcPts val="550"/>
              </a:spcBef>
              <a:defRPr/>
            </a:pPr>
            <a:r>
              <a:rPr lang="en-US" sz="3200" dirty="0">
                <a:latin typeface="Arial Narrow" panose="020B0606020202030204" pitchFamily="34" charset="0"/>
                <a:cs typeface="Trebuchet MS"/>
              </a:rPr>
              <a:t>-&gt; lack of public green spaces</a:t>
            </a:r>
          </a:p>
          <a:p>
            <a:pPr marL="12700" marR="5080">
              <a:spcBef>
                <a:spcPts val="550"/>
              </a:spcBef>
              <a:defRPr/>
            </a:pPr>
            <a:endParaRPr sz="3200" dirty="0">
              <a:latin typeface="Arial Narrow" panose="020B0606020202030204" pitchFamily="34" charset="0"/>
              <a:cs typeface="Trebuchet MS"/>
            </a:endParaRPr>
          </a:p>
        </p:txBody>
      </p:sp>
    </p:spTree>
    <p:extLst>
      <p:ext uri="{BB962C8B-B14F-4D97-AF65-F5344CB8AC3E}">
        <p14:creationId xmlns:p14="http://schemas.microsoft.com/office/powerpoint/2010/main" val="386910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20781" y="419301"/>
            <a:ext cx="8247777" cy="751488"/>
          </a:xfrm>
          <a:prstGeom prst="chevron">
            <a:avLst>
              <a:gd name="adj" fmla="val 50000"/>
            </a:avLst>
          </a:prstGeom>
          <a:ln>
            <a:solidFill>
              <a:schemeClr val="tx1"/>
            </a:solidFill>
          </a:ln>
        </p:spPr>
        <p:txBody>
          <a:bodyPr vert="horz" wrap="square" lIns="0" tIns="12700" rIns="0" bIns="0" rtlCol="0">
            <a:spAutoFit/>
          </a:bodyPr>
          <a:lstStyle/>
          <a:p>
            <a:pPr marL="12700" algn="ctr">
              <a:lnSpc>
                <a:spcPct val="100000"/>
              </a:lnSpc>
              <a:spcBef>
                <a:spcPts val="100"/>
              </a:spcBef>
              <a:defRPr/>
            </a:pPr>
            <a:r>
              <a:rPr sz="4800">
                <a:latin typeface="Arial Narrow"/>
                <a:cs typeface="Trebuchet MS"/>
              </a:rPr>
              <a:t>Conclusion and </a:t>
            </a:r>
            <a:r>
              <a:rPr lang="fr-FR" sz="4800">
                <a:latin typeface="Arial Narrow"/>
                <a:cs typeface="Trebuchet MS"/>
              </a:rPr>
              <a:t>suggestions</a:t>
            </a:r>
            <a:endParaRPr sz="4800">
              <a:latin typeface="Arial Narrow"/>
              <a:cs typeface="Trebuchet MS"/>
            </a:endParaRPr>
          </a:p>
        </p:txBody>
      </p:sp>
      <p:sp>
        <p:nvSpPr>
          <p:cNvPr id="8" name="object 8"/>
          <p:cNvSpPr txBox="1">
            <a:spLocks noGrp="1"/>
          </p:cNvSpPr>
          <p:nvPr>
            <p:ph type="body" idx="1"/>
          </p:nvPr>
        </p:nvSpPr>
        <p:spPr bwMode="auto">
          <a:xfrm>
            <a:off x="280039" y="1562100"/>
            <a:ext cx="17741648" cy="8105424"/>
          </a:xfrm>
          <a:prstGeom prst="rect">
            <a:avLst/>
          </a:prstGeom>
        </p:spPr>
        <p:txBody>
          <a:bodyPr vert="horz" wrap="square" lIns="0" tIns="97155" rIns="0" bIns="0" rtlCol="0">
            <a:spAutoFit/>
          </a:bodyPr>
          <a:lstStyle/>
          <a:p>
            <a:pPr marL="2194560" marR="93980" indent="-571500">
              <a:lnSpc>
                <a:spcPct val="150000"/>
              </a:lnSpc>
              <a:spcBef>
                <a:spcPts val="765"/>
              </a:spcBef>
              <a:buFont typeface="Wingdings" panose="05000000000000000000" pitchFamily="2" charset="2"/>
              <a:buChar char="ü"/>
              <a:defRPr/>
            </a:pPr>
            <a:r>
              <a:rPr sz="3600" dirty="0">
                <a:latin typeface="Arial Narrow" panose="020B0606020202030204" pitchFamily="34" charset="0"/>
              </a:rPr>
              <a:t>Heterogenous </a:t>
            </a:r>
            <a:r>
              <a:rPr lang="fr-FR" sz="3600" dirty="0" err="1">
                <a:latin typeface="Arial Narrow" panose="020B0606020202030204" pitchFamily="34" charset="0"/>
              </a:rPr>
              <a:t>textual</a:t>
            </a:r>
            <a:r>
              <a:rPr sz="3600" dirty="0">
                <a:latin typeface="Arial Narrow" panose="020B0606020202030204" pitchFamily="34" charset="0"/>
              </a:rPr>
              <a:t> concern and bylaws strategies between cities and inside </a:t>
            </a:r>
            <a:r>
              <a:rPr sz="3600" dirty="0" err="1">
                <a:latin typeface="Arial Narrow" panose="020B0606020202030204" pitchFamily="34" charset="0"/>
              </a:rPr>
              <a:t>citie</a:t>
            </a:r>
            <a:r>
              <a:rPr lang="fr-FR" sz="3600" dirty="0">
                <a:latin typeface="Arial Narrow" panose="020B0606020202030204" pitchFamily="34" charset="0"/>
              </a:rPr>
              <a:t>s’</a:t>
            </a:r>
            <a:r>
              <a:rPr sz="3600" dirty="0">
                <a:latin typeface="Arial Narrow" panose="020B0606020202030204" pitchFamily="34" charset="0"/>
              </a:rPr>
              <a:t> zone</a:t>
            </a:r>
            <a:r>
              <a:rPr lang="fr-FR" sz="3600" dirty="0">
                <a:latin typeface="Arial Narrow" panose="020B0606020202030204" pitchFamily="34" charset="0"/>
              </a:rPr>
              <a:t>s</a:t>
            </a:r>
          </a:p>
          <a:p>
            <a:pPr marL="2194560" marR="93980" indent="-571500">
              <a:lnSpc>
                <a:spcPct val="150000"/>
              </a:lnSpc>
              <a:spcBef>
                <a:spcPts val="765"/>
              </a:spcBef>
              <a:buFont typeface="Wingdings" panose="05000000000000000000" pitchFamily="2" charset="2"/>
              <a:buChar char="ü"/>
              <a:defRPr/>
            </a:pPr>
            <a:r>
              <a:rPr lang="fr-FR" sz="3600" dirty="0">
                <a:latin typeface="Arial Narrow" panose="020B0606020202030204" pitchFamily="34" charset="0"/>
              </a:rPr>
              <a:t>A lot of </a:t>
            </a:r>
            <a:r>
              <a:rPr lang="fr-FR" sz="3600" dirty="0" err="1">
                <a:latin typeface="Arial Narrow" panose="020B0606020202030204" pitchFamily="34" charset="0"/>
              </a:rPr>
              <a:t>bylaw</a:t>
            </a:r>
            <a:r>
              <a:rPr lang="fr-FR" sz="3600" dirty="0">
                <a:latin typeface="Arial Narrow" panose="020B0606020202030204" pitchFamily="34" charset="0"/>
              </a:rPr>
              <a:t> </a:t>
            </a:r>
            <a:r>
              <a:rPr lang="fr-FR" sz="3600" dirty="0" err="1">
                <a:latin typeface="Arial Narrow" panose="020B0606020202030204" pitchFamily="34" charset="0"/>
              </a:rPr>
              <a:t>tools</a:t>
            </a:r>
            <a:r>
              <a:rPr lang="fr-FR" sz="3600" dirty="0">
                <a:latin typeface="Arial Narrow" panose="020B0606020202030204" pitchFamily="34" charset="0"/>
              </a:rPr>
              <a:t> </a:t>
            </a:r>
            <a:r>
              <a:rPr lang="fr-FR" sz="3600" dirty="0" err="1">
                <a:latin typeface="Arial Narrow" panose="020B0606020202030204" pitchFamily="34" charset="0"/>
              </a:rPr>
              <a:t>that</a:t>
            </a:r>
            <a:r>
              <a:rPr lang="fr-FR" sz="3600" dirty="0">
                <a:latin typeface="Arial Narrow" panose="020B0606020202030204" pitchFamily="34" charset="0"/>
              </a:rPr>
              <a:t> </a:t>
            </a:r>
            <a:r>
              <a:rPr lang="fr-FR" sz="3600" dirty="0" err="1">
                <a:latin typeface="Arial Narrow" panose="020B0606020202030204" pitchFamily="34" charset="0"/>
              </a:rPr>
              <a:t>could</a:t>
            </a:r>
            <a:r>
              <a:rPr lang="fr-FR" sz="3600" dirty="0">
                <a:latin typeface="Arial Narrow" panose="020B0606020202030204" pitchFamily="34" charset="0"/>
              </a:rPr>
              <a:t> </a:t>
            </a:r>
            <a:r>
              <a:rPr lang="fr-FR" sz="3600" dirty="0" err="1">
                <a:latin typeface="Arial Narrow" panose="020B0606020202030204" pitchFamily="34" charset="0"/>
              </a:rPr>
              <a:t>be</a:t>
            </a:r>
            <a:r>
              <a:rPr lang="fr-FR" sz="3600" dirty="0">
                <a:latin typeface="Arial Narrow" panose="020B0606020202030204" pitchFamily="34" charset="0"/>
              </a:rPr>
              <a:t> </a:t>
            </a:r>
            <a:r>
              <a:rPr lang="fr-FR" sz="3600" dirty="0" err="1">
                <a:latin typeface="Arial Narrow" panose="020B0606020202030204" pitchFamily="34" charset="0"/>
              </a:rPr>
              <a:t>used</a:t>
            </a:r>
            <a:r>
              <a:rPr lang="fr-FR" sz="3600" dirty="0">
                <a:latin typeface="Arial Narrow" panose="020B0606020202030204" pitchFamily="34" charset="0"/>
              </a:rPr>
              <a:t> but the </a:t>
            </a:r>
            <a:r>
              <a:rPr lang="fr-FR" sz="3600" dirty="0" err="1">
                <a:latin typeface="Arial Narrow" panose="020B0606020202030204" pitchFamily="34" charset="0"/>
              </a:rPr>
              <a:t>less</a:t>
            </a:r>
            <a:r>
              <a:rPr lang="fr-FR" sz="3600" dirty="0">
                <a:latin typeface="Arial Narrow" panose="020B0606020202030204" pitchFamily="34" charset="0"/>
              </a:rPr>
              <a:t> restrictives </a:t>
            </a:r>
            <a:r>
              <a:rPr lang="fr-FR" sz="3600" dirty="0" err="1">
                <a:latin typeface="Arial Narrow" panose="020B0606020202030204" pitchFamily="34" charset="0"/>
              </a:rPr>
              <a:t>ones</a:t>
            </a:r>
            <a:r>
              <a:rPr lang="fr-FR" sz="3600" dirty="0">
                <a:latin typeface="Arial Narrow" panose="020B0606020202030204" pitchFamily="34" charset="0"/>
              </a:rPr>
              <a:t> and </a:t>
            </a:r>
            <a:r>
              <a:rPr lang="fr-FR" sz="3600" dirty="0" err="1">
                <a:latin typeface="Arial Narrow" panose="020B0606020202030204" pitchFamily="34" charset="0"/>
              </a:rPr>
              <a:t>less</a:t>
            </a:r>
            <a:r>
              <a:rPr lang="fr-FR" sz="3600" dirty="0">
                <a:latin typeface="Arial Narrow" panose="020B0606020202030204" pitchFamily="34" charset="0"/>
              </a:rPr>
              <a:t> </a:t>
            </a:r>
            <a:r>
              <a:rPr lang="fr-FR" sz="3600" dirty="0" err="1">
                <a:latin typeface="Arial Narrow" panose="020B0606020202030204" pitchFamily="34" charset="0"/>
              </a:rPr>
              <a:t>specialised</a:t>
            </a:r>
            <a:r>
              <a:rPr lang="fr-FR" sz="3600" dirty="0">
                <a:latin typeface="Arial Narrow" panose="020B0606020202030204" pitchFamily="34" charset="0"/>
              </a:rPr>
              <a:t> one are the more </a:t>
            </a:r>
            <a:r>
              <a:rPr lang="fr-FR" sz="3600" dirty="0" err="1">
                <a:latin typeface="Arial Narrow" panose="020B0606020202030204" pitchFamily="34" charset="0"/>
              </a:rPr>
              <a:t>currently</a:t>
            </a:r>
            <a:r>
              <a:rPr lang="fr-FR" sz="3600" dirty="0">
                <a:latin typeface="Arial Narrow" panose="020B0606020202030204" pitchFamily="34" charset="0"/>
              </a:rPr>
              <a:t> </a:t>
            </a:r>
            <a:r>
              <a:rPr lang="fr-FR" sz="3600" dirty="0" err="1">
                <a:latin typeface="Arial Narrow" panose="020B0606020202030204" pitchFamily="34" charset="0"/>
              </a:rPr>
              <a:t>used</a:t>
            </a:r>
            <a:r>
              <a:rPr lang="fr-FR" sz="3600" dirty="0">
                <a:latin typeface="Arial Narrow" panose="020B0606020202030204" pitchFamily="34" charset="0"/>
              </a:rPr>
              <a:t>. </a:t>
            </a:r>
          </a:p>
          <a:p>
            <a:pPr marL="2194560" marR="93980" indent="-571500">
              <a:lnSpc>
                <a:spcPct val="150000"/>
              </a:lnSpc>
              <a:spcBef>
                <a:spcPts val="765"/>
              </a:spcBef>
              <a:buFont typeface="Wingdings" panose="05000000000000000000" pitchFamily="2" charset="2"/>
              <a:buChar char="ü"/>
              <a:defRPr/>
            </a:pPr>
            <a:r>
              <a:rPr lang="fr-FR" sz="3600" dirty="0">
                <a:latin typeface="Arial Narrow" panose="020B0606020202030204" pitchFamily="34" charset="0"/>
              </a:rPr>
              <a:t>A</a:t>
            </a:r>
            <a:r>
              <a:rPr sz="3600" dirty="0">
                <a:latin typeface="Arial Narrow" panose="020B0606020202030204" pitchFamily="34" charset="0"/>
              </a:rPr>
              <a:t> difficulty to translate concern into </a:t>
            </a:r>
            <a:r>
              <a:rPr lang="fr-FR" sz="3600" dirty="0" err="1">
                <a:latin typeface="Arial Narrow" panose="020B0606020202030204" pitchFamily="34" charset="0"/>
              </a:rPr>
              <a:t>bylaws</a:t>
            </a:r>
            <a:r>
              <a:rPr lang="fr-FR" sz="3600" dirty="0">
                <a:latin typeface="Arial Narrow" panose="020B0606020202030204" pitchFamily="34" charset="0"/>
              </a:rPr>
              <a:t> ?</a:t>
            </a:r>
          </a:p>
          <a:p>
            <a:pPr marL="1610360">
              <a:defRPr/>
            </a:pPr>
            <a:endParaRPr lang="fr-FR" sz="3600" dirty="0"/>
          </a:p>
          <a:p>
            <a:pPr marL="1610360">
              <a:defRPr/>
            </a:pPr>
            <a:endParaRPr lang="fr-FR" sz="3600" dirty="0"/>
          </a:p>
          <a:p>
            <a:pPr marL="2194560" marR="1543685" indent="-571500">
              <a:spcBef>
                <a:spcPts val="3035"/>
              </a:spcBef>
              <a:buFont typeface="Wingdings" panose="05000000000000000000" pitchFamily="2" charset="2"/>
              <a:buChar char="v"/>
              <a:defRPr/>
            </a:pPr>
            <a:r>
              <a:rPr sz="3600" dirty="0">
                <a:latin typeface="Arial Narrow" panose="020B0606020202030204" pitchFamily="34" charset="0"/>
              </a:rPr>
              <a:t>Clear the Bylaw toolbox : less tools, more accurate tools for more  protection</a:t>
            </a:r>
            <a:endParaRPr lang="fr-FR" sz="3600" dirty="0">
              <a:latin typeface="Arial Narrow" panose="020B0606020202030204" pitchFamily="34" charset="0"/>
            </a:endParaRPr>
          </a:p>
          <a:p>
            <a:pPr marL="2194560" marR="1543685" indent="-571500">
              <a:spcBef>
                <a:spcPts val="3035"/>
              </a:spcBef>
              <a:buFont typeface="Wingdings" panose="05000000000000000000" pitchFamily="2" charset="2"/>
              <a:buChar char="v"/>
              <a:defRPr/>
            </a:pPr>
            <a:r>
              <a:rPr sz="3600" dirty="0">
                <a:latin typeface="Arial Narrow" panose="020B0606020202030204" pitchFamily="34" charset="0"/>
              </a:rPr>
              <a:t>Plan domestic garden protection at a greeter </a:t>
            </a:r>
            <a:r>
              <a:rPr lang="fr-FR" sz="3600" dirty="0">
                <a:latin typeface="Arial Narrow" panose="020B0606020202030204" pitchFamily="34" charset="0"/>
              </a:rPr>
              <a:t>territorial </a:t>
            </a:r>
            <a:r>
              <a:rPr sz="3600" dirty="0">
                <a:latin typeface="Arial Narrow" panose="020B0606020202030204" pitchFamily="34" charset="0"/>
              </a:rPr>
              <a:t>level in synergy with</a:t>
            </a:r>
            <a:r>
              <a:rPr lang="fr-FR" sz="3600" dirty="0">
                <a:latin typeface="Arial Narrow" panose="020B0606020202030204" pitchFamily="34" charset="0"/>
              </a:rPr>
              <a:t> </a:t>
            </a:r>
            <a:r>
              <a:rPr sz="3600" dirty="0">
                <a:latin typeface="Arial Narrow" panose="020B0606020202030204" pitchFamily="34" charset="0"/>
              </a:rPr>
              <a:t>habitants’ sensitization program</a:t>
            </a:r>
            <a:r>
              <a:rPr lang="fr-FR" sz="3600" dirty="0">
                <a:latin typeface="Arial Narrow" panose="020B0606020202030204" pitchFamily="34" charset="0"/>
              </a:rPr>
              <a:t>s (intercommunal territorial </a:t>
            </a:r>
            <a:r>
              <a:rPr lang="fr-FR" sz="3600" dirty="0" err="1">
                <a:latin typeface="Arial Narrow" panose="020B0606020202030204" pitchFamily="34" charset="0"/>
              </a:rPr>
              <a:t>coherence</a:t>
            </a:r>
            <a:r>
              <a:rPr lang="fr-FR" sz="3600" dirty="0">
                <a:latin typeface="Arial Narrow" panose="020B0606020202030204" pitchFamily="34" charset="0"/>
              </a:rPr>
              <a:t> plan)</a:t>
            </a:r>
          </a:p>
          <a:p>
            <a:pPr marL="2194560" marR="1543685" indent="-571500">
              <a:spcBef>
                <a:spcPts val="3035"/>
              </a:spcBef>
              <a:buFont typeface="Wingdings" panose="05000000000000000000" pitchFamily="2" charset="2"/>
              <a:buChar char="v"/>
              <a:defRPr/>
            </a:pPr>
            <a:r>
              <a:rPr lang="fr-FR" sz="3600" dirty="0">
                <a:latin typeface="Arial Narrow" panose="020B0606020202030204" pitchFamily="34" charset="0"/>
              </a:rPr>
              <a:t>No Net Land </a:t>
            </a:r>
            <a:r>
              <a:rPr lang="fr-FR" sz="3600" dirty="0" err="1">
                <a:latin typeface="Arial Narrow" panose="020B0606020202030204" pitchFamily="34" charset="0"/>
              </a:rPr>
              <a:t>Take</a:t>
            </a:r>
            <a:r>
              <a:rPr lang="fr-FR" sz="3600" dirty="0">
                <a:latin typeface="Arial Narrow" panose="020B0606020202030204" pitchFamily="34" charset="0"/>
              </a:rPr>
              <a:t> </a:t>
            </a:r>
            <a:r>
              <a:rPr lang="fr-FR" sz="3600" dirty="0" err="1">
                <a:latin typeface="Arial Narrow" panose="020B0606020202030204" pitchFamily="34" charset="0"/>
              </a:rPr>
              <a:t>policies</a:t>
            </a:r>
            <a:r>
              <a:rPr lang="fr-FR" sz="3600" dirty="0">
                <a:latin typeface="Arial Narrow" panose="020B0606020202030204" pitchFamily="34" charset="0"/>
              </a:rPr>
              <a:t>: </a:t>
            </a:r>
            <a:r>
              <a:rPr lang="fr-FR" sz="3600" dirty="0" err="1">
                <a:latin typeface="Arial Narrow" panose="020B0606020202030204" pitchFamily="34" charset="0"/>
              </a:rPr>
              <a:t>rethink</a:t>
            </a:r>
            <a:r>
              <a:rPr lang="fr-FR" sz="3600" dirty="0">
                <a:latin typeface="Arial Narrow" panose="020B0606020202030204" pitchFamily="34" charset="0"/>
              </a:rPr>
              <a:t> </a:t>
            </a:r>
            <a:r>
              <a:rPr lang="fr-FR" sz="3600" dirty="0" err="1">
                <a:latin typeface="Arial Narrow" panose="020B0606020202030204" pitchFamily="34" charset="0"/>
              </a:rPr>
              <a:t>garden’s</a:t>
            </a:r>
            <a:r>
              <a:rPr lang="fr-FR" sz="3600" dirty="0">
                <a:latin typeface="Arial Narrow" panose="020B0606020202030204" pitchFamily="34" charset="0"/>
              </a:rPr>
              <a:t> </a:t>
            </a:r>
            <a:r>
              <a:rPr lang="fr-FR" sz="3600" dirty="0" err="1">
                <a:latin typeface="Arial Narrow" panose="020B0606020202030204" pitchFamily="34" charset="0"/>
              </a:rPr>
              <a:t>definition</a:t>
            </a:r>
            <a:r>
              <a:rPr lang="fr-FR" sz="3600" dirty="0">
                <a:latin typeface="Arial Narrow" panose="020B0606020202030204" pitchFamily="34" charset="0"/>
              </a:rPr>
              <a:t> as an « </a:t>
            </a:r>
            <a:r>
              <a:rPr lang="fr-FR" sz="3600" dirty="0" err="1">
                <a:latin typeface="Arial Narrow" panose="020B0606020202030204" pitchFamily="34" charset="0"/>
              </a:rPr>
              <a:t>artificial</a:t>
            </a:r>
            <a:r>
              <a:rPr lang="fr-FR" sz="3600" dirty="0">
                <a:latin typeface="Arial Narrow" panose="020B0606020202030204" pitchFamily="34" charset="0"/>
              </a:rPr>
              <a:t> </a:t>
            </a:r>
            <a:r>
              <a:rPr lang="fr-FR" sz="3600" dirty="0" err="1">
                <a:latin typeface="Arial Narrow" panose="020B0606020202030204" pitchFamily="34" charset="0"/>
              </a:rPr>
              <a:t>space</a:t>
            </a:r>
            <a:r>
              <a:rPr lang="fr-FR" sz="3600" dirty="0">
                <a:latin typeface="Arial Narrow" panose="020B0606020202030204" pitchFamily="34" charset="0"/>
              </a:rPr>
              <a:t> »</a:t>
            </a:r>
            <a:endParaRPr sz="3600" dirty="0">
              <a:latin typeface="Arial Narrow" panose="020B0606020202030204" pitchFamily="34" charset="0"/>
            </a:endParaRPr>
          </a:p>
        </p:txBody>
      </p:sp>
      <p:pic>
        <p:nvPicPr>
          <p:cNvPr id="9" name="object 9"/>
          <p:cNvPicPr/>
          <p:nvPr/>
        </p:nvPicPr>
        <p:blipFill>
          <a:blip r:embed="rId3"/>
          <a:stretch/>
        </p:blipFill>
        <p:spPr bwMode="auto">
          <a:xfrm>
            <a:off x="685800" y="7124700"/>
            <a:ext cx="1181099" cy="1400174"/>
          </a:xfrm>
          <a:prstGeom prst="rect">
            <a:avLst/>
          </a:prstGeom>
        </p:spPr>
      </p:pic>
      <p:pic>
        <p:nvPicPr>
          <p:cNvPr id="10" name="object 10"/>
          <p:cNvPicPr/>
          <p:nvPr/>
        </p:nvPicPr>
        <p:blipFill>
          <a:blip r:embed="rId4"/>
          <a:stretch/>
        </p:blipFill>
        <p:spPr bwMode="auto">
          <a:xfrm>
            <a:off x="685800" y="2732971"/>
            <a:ext cx="990599" cy="1171574"/>
          </a:xfrm>
          <a:prstGeom prst="rect">
            <a:avLst/>
          </a:prstGeom>
        </p:spPr>
      </p:pic>
      <p:sp>
        <p:nvSpPr>
          <p:cNvPr id="11" name="object 11"/>
          <p:cNvSpPr txBox="1">
            <a:spLocks noGrp="1"/>
          </p:cNvSpPr>
          <p:nvPr>
            <p:ph type="ftr" sz="quarter" idx="5"/>
          </p:nvPr>
        </p:nvSpPr>
        <p:spPr bwMode="auto">
          <a:xfrm>
            <a:off x="8610600" y="9916886"/>
            <a:ext cx="9121775" cy="323850"/>
          </a:xfrm>
          <a:prstGeom prst="rect">
            <a:avLst/>
          </a:prstGeom>
        </p:spPr>
        <p:txBody>
          <a:bodyPr vert="horz" wrap="square" lIns="0" tIns="635" rIns="0" bIns="0" rtlCol="0">
            <a:spAutoFit/>
          </a:bodyPr>
          <a:lstStyle/>
          <a:p>
            <a:pPr marL="12700">
              <a:lnSpc>
                <a:spcPct val="100000"/>
              </a:lnSpc>
              <a:spcBef>
                <a:spcPts val="5"/>
              </a:spcBef>
              <a:defRPr/>
            </a:pPr>
            <a:r>
              <a:rPr spc="-85" dirty="0"/>
              <a:t>Planning,</a:t>
            </a:r>
            <a:r>
              <a:rPr spc="-235" dirty="0"/>
              <a:t> </a:t>
            </a:r>
            <a:r>
              <a:rPr spc="-90" dirty="0"/>
              <a:t>Law</a:t>
            </a:r>
            <a:r>
              <a:rPr spc="-235" dirty="0"/>
              <a:t> </a:t>
            </a:r>
            <a:r>
              <a:rPr spc="-75" dirty="0"/>
              <a:t>and</a:t>
            </a:r>
            <a:r>
              <a:rPr spc="-235" dirty="0"/>
              <a:t> </a:t>
            </a:r>
            <a:r>
              <a:rPr spc="-80" dirty="0"/>
              <a:t>property</a:t>
            </a:r>
            <a:r>
              <a:rPr spc="-235" dirty="0"/>
              <a:t> </a:t>
            </a:r>
            <a:r>
              <a:rPr spc="-30" dirty="0"/>
              <a:t>rights</a:t>
            </a:r>
            <a:r>
              <a:rPr spc="-235" dirty="0"/>
              <a:t> </a:t>
            </a:r>
            <a:r>
              <a:rPr spc="140" dirty="0"/>
              <a:t>-</a:t>
            </a:r>
            <a:r>
              <a:rPr spc="-235" dirty="0"/>
              <a:t> </a:t>
            </a:r>
            <a:r>
              <a:rPr spc="-20" dirty="0"/>
              <a:t>Munich</a:t>
            </a:r>
            <a:r>
              <a:rPr spc="-235" dirty="0"/>
              <a:t> </a:t>
            </a:r>
            <a:r>
              <a:rPr spc="140" dirty="0"/>
              <a:t>-</a:t>
            </a:r>
            <a:r>
              <a:rPr spc="-235" dirty="0"/>
              <a:t> </a:t>
            </a:r>
            <a:r>
              <a:rPr spc="-10" dirty="0"/>
              <a:t>March2024</a:t>
            </a:r>
            <a:r>
              <a:rPr spc="-235" dirty="0"/>
              <a:t> </a:t>
            </a:r>
            <a:r>
              <a:rPr spc="140" dirty="0"/>
              <a:t>-</a:t>
            </a:r>
            <a:r>
              <a:rPr spc="-235" dirty="0"/>
              <a:t> </a:t>
            </a:r>
            <a:r>
              <a:rPr spc="-30" dirty="0"/>
              <a:t>INRAE/</a:t>
            </a:r>
            <a:r>
              <a:rPr spc="-235" dirty="0"/>
              <a:t> </a:t>
            </a:r>
            <a:r>
              <a:rPr spc="-70" dirty="0"/>
              <a:t>Université</a:t>
            </a:r>
            <a:r>
              <a:rPr spc="-235" dirty="0"/>
              <a:t> </a:t>
            </a:r>
            <a:r>
              <a:rPr spc="-40" dirty="0"/>
              <a:t>Paris-</a:t>
            </a:r>
            <a:r>
              <a:rPr spc="-40" dirty="0" err="1"/>
              <a:t>Saclay</a:t>
            </a:r>
            <a:endParaRPr dirty="0"/>
          </a:p>
        </p:txBody>
      </p:sp>
      <p:sp>
        <p:nvSpPr>
          <p:cNvPr id="12" name="Espace réservé du numéro de diapositive 11">
            <a:extLst>
              <a:ext uri="{FF2B5EF4-FFF2-40B4-BE49-F238E27FC236}">
                <a16:creationId xmlns:a16="http://schemas.microsoft.com/office/drawing/2014/main" id="{C5DB4735-2D7B-41C2-8C62-DE446358BA68}"/>
              </a:ext>
            </a:extLst>
          </p:cNvPr>
          <p:cNvSpPr>
            <a:spLocks noGrp="1"/>
          </p:cNvSpPr>
          <p:nvPr>
            <p:ph type="sldNum" sz="quarter" idx="7"/>
          </p:nvPr>
        </p:nvSpPr>
        <p:spPr>
          <a:xfrm>
            <a:off x="13792200" y="9963737"/>
            <a:ext cx="4206240" cy="276999"/>
          </a:xfrm>
        </p:spPr>
        <p:txBody>
          <a:bodyPr/>
          <a:lstStyle/>
          <a:p>
            <a:pPr>
              <a:defRPr/>
            </a:pPr>
            <a:fld id="{B6F15528-21DE-4FAA-801E-634DDDAF4B2B}" type="slidenum">
              <a:rPr lang="fr-FR" smtClean="0">
                <a:solidFill>
                  <a:schemeClr val="tx1"/>
                </a:solidFill>
              </a:rPr>
              <a:t>13</a:t>
            </a:fld>
            <a:endParaRPr lang="fr-FR" dirty="0">
              <a:solidFill>
                <a:schemeClr val="tx1"/>
              </a:solidFill>
            </a:endParaRPr>
          </a:p>
        </p:txBody>
      </p:sp>
    </p:spTree>
    <p:extLst>
      <p:ext uri="{BB962C8B-B14F-4D97-AF65-F5344CB8AC3E}">
        <p14:creationId xmlns:p14="http://schemas.microsoft.com/office/powerpoint/2010/main" val="2211334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object 2"/>
          <p:cNvPicPr/>
          <p:nvPr/>
        </p:nvPicPr>
        <p:blipFill>
          <a:blip r:embed="rId2"/>
          <a:stretch/>
        </p:blipFill>
        <p:spPr bwMode="auto">
          <a:xfrm>
            <a:off x="16035776" y="8058295"/>
            <a:ext cx="1628774" cy="2047874"/>
          </a:xfrm>
          <a:prstGeom prst="rect">
            <a:avLst/>
          </a:prstGeom>
        </p:spPr>
      </p:pic>
      <p:pic>
        <p:nvPicPr>
          <p:cNvPr id="3" name="object 3"/>
          <p:cNvPicPr/>
          <p:nvPr/>
        </p:nvPicPr>
        <p:blipFill>
          <a:blip r:embed="rId3"/>
          <a:stretch/>
        </p:blipFill>
        <p:spPr bwMode="auto">
          <a:xfrm>
            <a:off x="331765" y="8126593"/>
            <a:ext cx="2687795" cy="1905000"/>
          </a:xfrm>
          <a:prstGeom prst="rect">
            <a:avLst/>
          </a:prstGeom>
        </p:spPr>
      </p:pic>
      <p:sp>
        <p:nvSpPr>
          <p:cNvPr id="4" name="object 4"/>
          <p:cNvSpPr txBox="1">
            <a:spLocks noGrp="1"/>
          </p:cNvSpPr>
          <p:nvPr>
            <p:ph type="title"/>
          </p:nvPr>
        </p:nvSpPr>
        <p:spPr bwMode="auto">
          <a:xfrm>
            <a:off x="2438400" y="876299"/>
            <a:ext cx="13040994" cy="1367041"/>
          </a:xfrm>
          <a:prstGeom prst="rect">
            <a:avLst/>
          </a:prstGeom>
        </p:spPr>
        <p:txBody>
          <a:bodyPr vert="horz" wrap="square" lIns="0" tIns="12700" rIns="0" bIns="0" rtlCol="0">
            <a:spAutoFit/>
          </a:bodyPr>
          <a:lstStyle/>
          <a:p>
            <a:pPr marL="12700" algn="ctr">
              <a:lnSpc>
                <a:spcPct val="100000"/>
              </a:lnSpc>
              <a:spcBef>
                <a:spcPts val="100"/>
              </a:spcBef>
              <a:defRPr/>
            </a:pPr>
            <a:r>
              <a:rPr sz="4400" b="1" spc="80"/>
              <a:t>Planning</a:t>
            </a:r>
            <a:r>
              <a:rPr sz="4400" b="1" spc="5"/>
              <a:t> </a:t>
            </a:r>
            <a:r>
              <a:rPr sz="4400" b="1" spc="90"/>
              <a:t>the</a:t>
            </a:r>
            <a:r>
              <a:rPr sz="4400" b="1" spc="10"/>
              <a:t> </a:t>
            </a:r>
            <a:r>
              <a:rPr sz="4400" b="1" spc="95"/>
              <a:t>peri-urban</a:t>
            </a:r>
            <a:r>
              <a:rPr sz="4400" b="1" spc="10"/>
              <a:t> </a:t>
            </a:r>
            <a:r>
              <a:rPr sz="4400" b="1" spc="45"/>
              <a:t>green</a:t>
            </a:r>
            <a:r>
              <a:rPr sz="4400" b="1" spc="10"/>
              <a:t> </a:t>
            </a:r>
            <a:r>
              <a:rPr sz="4400" b="1" spc="15"/>
              <a:t>city:</a:t>
            </a:r>
            <a:r>
              <a:rPr sz="4400" b="1" spc="10"/>
              <a:t> </a:t>
            </a:r>
            <a:r>
              <a:rPr sz="4400" b="1" spc="45"/>
              <a:t>local</a:t>
            </a:r>
            <a:r>
              <a:rPr sz="4400" b="1" spc="5"/>
              <a:t> </a:t>
            </a:r>
            <a:r>
              <a:rPr sz="4400" b="1" spc="70"/>
              <a:t>regulations</a:t>
            </a:r>
            <a:r>
              <a:rPr sz="4400" b="1" spc="10"/>
              <a:t> </a:t>
            </a:r>
            <a:r>
              <a:rPr sz="4400" b="1" spc="70"/>
              <a:t>of</a:t>
            </a:r>
            <a:r>
              <a:rPr sz="4400" b="1" spc="10"/>
              <a:t> </a:t>
            </a:r>
            <a:r>
              <a:rPr sz="4400" b="1" spc="75"/>
              <a:t>private</a:t>
            </a:r>
            <a:r>
              <a:rPr sz="4400" b="1" spc="10"/>
              <a:t> </a:t>
            </a:r>
            <a:r>
              <a:rPr sz="4400" b="1" spc="75"/>
              <a:t>gardens</a:t>
            </a:r>
            <a:r>
              <a:rPr sz="4400" b="1" spc="10"/>
              <a:t> </a:t>
            </a:r>
            <a:r>
              <a:rPr sz="4400" b="1" spc="60"/>
              <a:t>in</a:t>
            </a:r>
            <a:r>
              <a:rPr sz="4400" b="1" spc="5"/>
              <a:t> </a:t>
            </a:r>
            <a:r>
              <a:rPr sz="4400" b="1" spc="90"/>
              <a:t>the</a:t>
            </a:r>
            <a:r>
              <a:rPr sz="4400" b="1" spc="10"/>
              <a:t> </a:t>
            </a:r>
            <a:r>
              <a:rPr sz="4400" b="1" spc="75"/>
              <a:t>Paris</a:t>
            </a:r>
            <a:r>
              <a:rPr sz="4400" b="1" spc="10"/>
              <a:t> </a:t>
            </a:r>
            <a:r>
              <a:rPr sz="4400" b="1" spc="60"/>
              <a:t>region</a:t>
            </a:r>
            <a:endParaRPr/>
          </a:p>
        </p:txBody>
      </p:sp>
      <p:sp>
        <p:nvSpPr>
          <p:cNvPr id="5" name="object 5"/>
          <p:cNvSpPr txBox="1"/>
          <p:nvPr/>
        </p:nvSpPr>
        <p:spPr bwMode="auto">
          <a:xfrm>
            <a:off x="6873039" y="3014116"/>
            <a:ext cx="4458970" cy="1031240"/>
          </a:xfrm>
          <a:prstGeom prst="rect">
            <a:avLst/>
          </a:prstGeom>
        </p:spPr>
        <p:txBody>
          <a:bodyPr vert="horz" wrap="square" lIns="0" tIns="12700" rIns="0" bIns="0" rtlCol="0">
            <a:spAutoFit/>
          </a:bodyPr>
          <a:lstStyle/>
          <a:p>
            <a:pPr marL="12700">
              <a:lnSpc>
                <a:spcPct val="100000"/>
              </a:lnSpc>
              <a:spcBef>
                <a:spcPts val="100"/>
              </a:spcBef>
              <a:defRPr/>
            </a:pPr>
            <a:r>
              <a:rPr sz="6600" spc="-580">
                <a:latin typeface="Trebuchet MS"/>
                <a:cs typeface="Trebuchet MS"/>
              </a:rPr>
              <a:t>T</a:t>
            </a:r>
            <a:r>
              <a:rPr sz="6600" spc="-45">
                <a:latin typeface="Trebuchet MS"/>
                <a:cs typeface="Trebuchet MS"/>
              </a:rPr>
              <a:t>H</a:t>
            </a:r>
            <a:r>
              <a:rPr sz="6600" spc="-245">
                <a:latin typeface="Trebuchet MS"/>
                <a:cs typeface="Trebuchet MS"/>
              </a:rPr>
              <a:t>A</a:t>
            </a:r>
            <a:r>
              <a:rPr sz="6600" spc="130">
                <a:latin typeface="Trebuchet MS"/>
                <a:cs typeface="Trebuchet MS"/>
              </a:rPr>
              <a:t>N</a:t>
            </a:r>
            <a:r>
              <a:rPr sz="6600" spc="60">
                <a:latin typeface="Trebuchet MS"/>
                <a:cs typeface="Trebuchet MS"/>
              </a:rPr>
              <a:t>K</a:t>
            </a:r>
            <a:r>
              <a:rPr sz="6600" spc="-885">
                <a:latin typeface="Trebuchet MS"/>
                <a:cs typeface="Trebuchet MS"/>
              </a:rPr>
              <a:t> </a:t>
            </a:r>
            <a:r>
              <a:rPr sz="6600" spc="-480">
                <a:latin typeface="Trebuchet MS"/>
                <a:cs typeface="Trebuchet MS"/>
              </a:rPr>
              <a:t>Y</a:t>
            </a:r>
            <a:r>
              <a:rPr sz="6600" spc="-470">
                <a:latin typeface="Trebuchet MS"/>
                <a:cs typeface="Trebuchet MS"/>
              </a:rPr>
              <a:t>O</a:t>
            </a:r>
            <a:r>
              <a:rPr sz="6600" spc="-60">
                <a:latin typeface="Trebuchet MS"/>
                <a:cs typeface="Trebuchet MS"/>
              </a:rPr>
              <a:t>U</a:t>
            </a:r>
            <a:r>
              <a:rPr sz="6600" spc="-885">
                <a:latin typeface="Trebuchet MS"/>
                <a:cs typeface="Trebuchet MS"/>
              </a:rPr>
              <a:t> </a:t>
            </a:r>
            <a:r>
              <a:rPr sz="6600" spc="-644">
                <a:latin typeface="Trebuchet MS"/>
                <a:cs typeface="Trebuchet MS"/>
              </a:rPr>
              <a:t>!</a:t>
            </a:r>
            <a:endParaRPr sz="6600">
              <a:latin typeface="Trebuchet MS"/>
              <a:cs typeface="Trebuchet MS"/>
            </a:endParaRPr>
          </a:p>
        </p:txBody>
      </p:sp>
      <p:sp>
        <p:nvSpPr>
          <p:cNvPr id="6" name="object 6"/>
          <p:cNvSpPr txBox="1"/>
          <p:nvPr/>
        </p:nvSpPr>
        <p:spPr bwMode="auto">
          <a:xfrm>
            <a:off x="10819621" y="5873315"/>
            <a:ext cx="3469004" cy="1665605"/>
          </a:xfrm>
          <a:prstGeom prst="rect">
            <a:avLst/>
          </a:prstGeom>
        </p:spPr>
        <p:txBody>
          <a:bodyPr vert="horz" wrap="square" lIns="0" tIns="24765" rIns="0" bIns="0" rtlCol="0">
            <a:spAutoFit/>
          </a:bodyPr>
          <a:lstStyle/>
          <a:p>
            <a:pPr marL="12700" marR="5080">
              <a:lnSpc>
                <a:spcPts val="3229"/>
              </a:lnSpc>
              <a:spcBef>
                <a:spcPts val="195"/>
              </a:spcBef>
              <a:defRPr/>
            </a:pPr>
            <a:r>
              <a:rPr sz="2700" b="1" spc="-165">
                <a:latin typeface="Trebuchet MS"/>
                <a:cs typeface="Trebuchet MS"/>
              </a:rPr>
              <a:t>A</a:t>
            </a:r>
            <a:r>
              <a:rPr sz="2700" b="1" spc="-200">
                <a:latin typeface="Trebuchet MS"/>
                <a:cs typeface="Trebuchet MS"/>
              </a:rPr>
              <a:t>n</a:t>
            </a:r>
            <a:r>
              <a:rPr sz="2700" b="1" spc="-140">
                <a:latin typeface="Trebuchet MS"/>
                <a:cs typeface="Trebuchet MS"/>
              </a:rPr>
              <a:t>a</a:t>
            </a:r>
            <a:r>
              <a:rPr sz="2700" b="1" spc="-155">
                <a:latin typeface="Trebuchet MS"/>
                <a:cs typeface="Trebuchet MS"/>
              </a:rPr>
              <a:t>ï</a:t>
            </a:r>
            <a:r>
              <a:rPr sz="2700" b="1" spc="-20">
                <a:latin typeface="Trebuchet MS"/>
                <a:cs typeface="Trebuchet MS"/>
              </a:rPr>
              <a:t>s</a:t>
            </a:r>
            <a:r>
              <a:rPr sz="2700" b="1" spc="-310">
                <a:latin typeface="Trebuchet MS"/>
                <a:cs typeface="Trebuchet MS"/>
              </a:rPr>
              <a:t> </a:t>
            </a:r>
            <a:r>
              <a:rPr sz="2700" b="1" spc="100">
                <a:latin typeface="Trebuchet MS"/>
                <a:cs typeface="Trebuchet MS"/>
              </a:rPr>
              <a:t>M</a:t>
            </a:r>
            <a:r>
              <a:rPr sz="2700" b="1" spc="-225">
                <a:latin typeface="Trebuchet MS"/>
                <a:cs typeface="Trebuchet MS"/>
              </a:rPr>
              <a:t>o</a:t>
            </a:r>
            <a:r>
              <a:rPr sz="2700" b="1" spc="-190">
                <a:latin typeface="Trebuchet MS"/>
                <a:cs typeface="Trebuchet MS"/>
              </a:rPr>
              <a:t>h</a:t>
            </a:r>
            <a:r>
              <a:rPr sz="2700" b="1" spc="-140">
                <a:latin typeface="Trebuchet MS"/>
                <a:cs typeface="Trebuchet MS"/>
              </a:rPr>
              <a:t>a</a:t>
            </a:r>
            <a:r>
              <a:rPr sz="2700" b="1" spc="-275">
                <a:latin typeface="Trebuchet MS"/>
                <a:cs typeface="Trebuchet MS"/>
              </a:rPr>
              <a:t>m</a:t>
            </a:r>
            <a:r>
              <a:rPr sz="2700" b="1" spc="-290">
                <a:latin typeface="Trebuchet MS"/>
                <a:cs typeface="Trebuchet MS"/>
              </a:rPr>
              <a:t>e</a:t>
            </a:r>
            <a:r>
              <a:rPr sz="2700" b="1" spc="-114">
                <a:latin typeface="Trebuchet MS"/>
                <a:cs typeface="Trebuchet MS"/>
              </a:rPr>
              <a:t>d  </a:t>
            </a:r>
            <a:r>
              <a:rPr sz="2700" u="sng" spc="-150">
                <a:latin typeface="Trebuchet MS"/>
                <a:cs typeface="Trebuchet MS"/>
                <a:hlinkClick r:id="rId4" tooltip="mailto:anais.mohamed@inrae.fr"/>
              </a:rPr>
              <a:t>anais.mohamed@inrae.fr </a:t>
            </a:r>
            <a:r>
              <a:rPr sz="2700" spc="-800">
                <a:latin typeface="Trebuchet MS"/>
                <a:cs typeface="Trebuchet MS"/>
              </a:rPr>
              <a:t> </a:t>
            </a:r>
            <a:r>
              <a:rPr sz="2700">
                <a:latin typeface="Trebuchet MS"/>
                <a:cs typeface="Trebuchet MS"/>
              </a:rPr>
              <a:t>R</a:t>
            </a:r>
            <a:r>
              <a:rPr sz="2700" spc="-185">
                <a:latin typeface="Trebuchet MS"/>
                <a:cs typeface="Trebuchet MS"/>
              </a:rPr>
              <a:t>e</a:t>
            </a:r>
            <a:r>
              <a:rPr sz="2700" spc="60">
                <a:latin typeface="Trebuchet MS"/>
                <a:cs typeface="Trebuchet MS"/>
              </a:rPr>
              <a:t>s</a:t>
            </a:r>
            <a:r>
              <a:rPr sz="2700" spc="-185">
                <a:latin typeface="Trebuchet MS"/>
                <a:cs typeface="Trebuchet MS"/>
              </a:rPr>
              <a:t>e</a:t>
            </a:r>
            <a:r>
              <a:rPr sz="2700" spc="-160">
                <a:latin typeface="Trebuchet MS"/>
                <a:cs typeface="Trebuchet MS"/>
              </a:rPr>
              <a:t>a</a:t>
            </a:r>
            <a:r>
              <a:rPr sz="2700" spc="-60">
                <a:latin typeface="Trebuchet MS"/>
                <a:cs typeface="Trebuchet MS"/>
              </a:rPr>
              <a:t>r</a:t>
            </a:r>
            <a:r>
              <a:rPr sz="2700" spc="-105">
                <a:latin typeface="Trebuchet MS"/>
                <a:cs typeface="Trebuchet MS"/>
              </a:rPr>
              <a:t>c</a:t>
            </a:r>
            <a:r>
              <a:rPr sz="2700" spc="-60">
                <a:latin typeface="Trebuchet MS"/>
                <a:cs typeface="Trebuchet MS"/>
              </a:rPr>
              <a:t>h</a:t>
            </a:r>
            <a:r>
              <a:rPr sz="2700" spc="-365">
                <a:latin typeface="Trebuchet MS"/>
                <a:cs typeface="Trebuchet MS"/>
              </a:rPr>
              <a:t> </a:t>
            </a:r>
            <a:r>
              <a:rPr sz="2700" spc="-30">
                <a:latin typeface="Trebuchet MS"/>
                <a:cs typeface="Trebuchet MS"/>
              </a:rPr>
              <a:t>I</a:t>
            </a:r>
            <a:r>
              <a:rPr sz="2700" spc="-80">
                <a:latin typeface="Trebuchet MS"/>
                <a:cs typeface="Trebuchet MS"/>
              </a:rPr>
              <a:t>n</a:t>
            </a:r>
            <a:r>
              <a:rPr sz="2700" spc="15">
                <a:latin typeface="Trebuchet MS"/>
                <a:cs typeface="Trebuchet MS"/>
              </a:rPr>
              <a:t>g</a:t>
            </a:r>
            <a:r>
              <a:rPr sz="2700" spc="-185">
                <a:latin typeface="Trebuchet MS"/>
                <a:cs typeface="Trebuchet MS"/>
              </a:rPr>
              <a:t>e</a:t>
            </a:r>
            <a:r>
              <a:rPr sz="2700" spc="-80">
                <a:latin typeface="Trebuchet MS"/>
                <a:cs typeface="Trebuchet MS"/>
              </a:rPr>
              <a:t>n</a:t>
            </a:r>
            <a:r>
              <a:rPr sz="2700" spc="-185">
                <a:latin typeface="Trebuchet MS"/>
                <a:cs typeface="Trebuchet MS"/>
              </a:rPr>
              <a:t>ee</a:t>
            </a:r>
            <a:r>
              <a:rPr sz="2700" spc="-35">
                <a:latin typeface="Trebuchet MS"/>
                <a:cs typeface="Trebuchet MS"/>
              </a:rPr>
              <a:t>r  </a:t>
            </a:r>
            <a:r>
              <a:rPr sz="2700" spc="-165">
                <a:latin typeface="Trebuchet MS"/>
                <a:cs typeface="Trebuchet MS"/>
              </a:rPr>
              <a:t>(</a:t>
            </a:r>
            <a:r>
              <a:rPr sz="2700" spc="-30">
                <a:latin typeface="Trebuchet MS"/>
                <a:cs typeface="Trebuchet MS"/>
              </a:rPr>
              <a:t>I</a:t>
            </a:r>
            <a:r>
              <a:rPr sz="2700" spc="50">
                <a:latin typeface="Trebuchet MS"/>
                <a:cs typeface="Trebuchet MS"/>
              </a:rPr>
              <a:t>N</a:t>
            </a:r>
            <a:r>
              <a:rPr sz="2700">
                <a:latin typeface="Trebuchet MS"/>
                <a:cs typeface="Trebuchet MS"/>
              </a:rPr>
              <a:t>R</a:t>
            </a:r>
            <a:r>
              <a:rPr sz="2700" spc="-105">
                <a:latin typeface="Trebuchet MS"/>
                <a:cs typeface="Trebuchet MS"/>
              </a:rPr>
              <a:t>A</a:t>
            </a:r>
            <a:r>
              <a:rPr sz="2700" spc="50">
                <a:latin typeface="Trebuchet MS"/>
                <a:cs typeface="Trebuchet MS"/>
              </a:rPr>
              <a:t>E</a:t>
            </a:r>
            <a:r>
              <a:rPr sz="2700" spc="-365">
                <a:latin typeface="Trebuchet MS"/>
                <a:cs typeface="Trebuchet MS"/>
              </a:rPr>
              <a:t> </a:t>
            </a:r>
            <a:r>
              <a:rPr sz="2700" spc="415">
                <a:latin typeface="Trebuchet MS"/>
                <a:cs typeface="Trebuchet MS"/>
              </a:rPr>
              <a:t>–</a:t>
            </a:r>
            <a:r>
              <a:rPr sz="2700" spc="-45">
                <a:latin typeface="Trebuchet MS"/>
                <a:cs typeface="Trebuchet MS"/>
              </a:rPr>
              <a:t>U</a:t>
            </a:r>
            <a:r>
              <a:rPr sz="2700" spc="220">
                <a:latin typeface="Trebuchet MS"/>
                <a:cs typeface="Trebuchet MS"/>
              </a:rPr>
              <a:t>M</a:t>
            </a:r>
            <a:r>
              <a:rPr sz="2700" spc="20">
                <a:latin typeface="Trebuchet MS"/>
                <a:cs typeface="Trebuchet MS"/>
              </a:rPr>
              <a:t>R</a:t>
            </a:r>
            <a:r>
              <a:rPr sz="2700" spc="-365">
                <a:latin typeface="Trebuchet MS"/>
                <a:cs typeface="Trebuchet MS"/>
              </a:rPr>
              <a:t> </a:t>
            </a:r>
            <a:r>
              <a:rPr sz="2700" spc="125">
                <a:latin typeface="Trebuchet MS"/>
                <a:cs typeface="Trebuchet MS"/>
              </a:rPr>
              <a:t>S</a:t>
            </a:r>
            <a:r>
              <a:rPr sz="2700" spc="-105">
                <a:latin typeface="Trebuchet MS"/>
                <a:cs typeface="Trebuchet MS"/>
              </a:rPr>
              <a:t>A</a:t>
            </a:r>
            <a:r>
              <a:rPr sz="2700" spc="10">
                <a:latin typeface="Trebuchet MS"/>
                <a:cs typeface="Trebuchet MS"/>
              </a:rPr>
              <a:t>D</a:t>
            </a:r>
            <a:r>
              <a:rPr sz="2700" spc="-105">
                <a:latin typeface="Trebuchet MS"/>
                <a:cs typeface="Trebuchet MS"/>
              </a:rPr>
              <a:t>A</a:t>
            </a:r>
            <a:r>
              <a:rPr sz="2700" spc="25">
                <a:latin typeface="Trebuchet MS"/>
                <a:cs typeface="Trebuchet MS"/>
              </a:rPr>
              <a:t>P</a:t>
            </a:r>
            <a:r>
              <a:rPr sz="2700" spc="-240">
                <a:latin typeface="Trebuchet MS"/>
                <a:cs typeface="Trebuchet MS"/>
              </a:rPr>
              <a:t>T</a:t>
            </a:r>
            <a:r>
              <a:rPr sz="2700" spc="-145">
                <a:latin typeface="Trebuchet MS"/>
                <a:cs typeface="Trebuchet MS"/>
              </a:rPr>
              <a:t>)</a:t>
            </a:r>
            <a:endParaRPr sz="2700">
              <a:latin typeface="Trebuchet MS"/>
              <a:cs typeface="Trebuchet MS"/>
            </a:endParaRPr>
          </a:p>
        </p:txBody>
      </p:sp>
      <p:sp>
        <p:nvSpPr>
          <p:cNvPr id="7" name="object 7"/>
          <p:cNvSpPr txBox="1"/>
          <p:nvPr/>
        </p:nvSpPr>
        <p:spPr bwMode="auto">
          <a:xfrm>
            <a:off x="3656687" y="5873315"/>
            <a:ext cx="3143884" cy="1665605"/>
          </a:xfrm>
          <a:prstGeom prst="rect">
            <a:avLst/>
          </a:prstGeom>
        </p:spPr>
        <p:txBody>
          <a:bodyPr vert="horz" wrap="square" lIns="0" tIns="24765" rIns="0" bIns="0" rtlCol="0">
            <a:spAutoFit/>
          </a:bodyPr>
          <a:lstStyle/>
          <a:p>
            <a:pPr marL="12700" marR="5080">
              <a:lnSpc>
                <a:spcPts val="3229"/>
              </a:lnSpc>
              <a:spcBef>
                <a:spcPts val="195"/>
              </a:spcBef>
              <a:defRPr/>
            </a:pPr>
            <a:r>
              <a:rPr sz="2700" b="1" spc="-65">
                <a:latin typeface="Trebuchet MS"/>
                <a:cs typeface="Trebuchet MS"/>
              </a:rPr>
              <a:t>R</a:t>
            </a:r>
            <a:r>
              <a:rPr sz="2700" b="1" spc="-225">
                <a:latin typeface="Trebuchet MS"/>
                <a:cs typeface="Trebuchet MS"/>
              </a:rPr>
              <a:t>o</a:t>
            </a:r>
            <a:r>
              <a:rPr sz="2700" b="1" spc="-275">
                <a:latin typeface="Trebuchet MS"/>
                <a:cs typeface="Trebuchet MS"/>
              </a:rPr>
              <a:t>m</a:t>
            </a:r>
            <a:r>
              <a:rPr sz="2700" b="1" spc="-140">
                <a:latin typeface="Trebuchet MS"/>
                <a:cs typeface="Trebuchet MS"/>
              </a:rPr>
              <a:t>a</a:t>
            </a:r>
            <a:r>
              <a:rPr sz="2700" b="1" spc="-155">
                <a:latin typeface="Trebuchet MS"/>
                <a:cs typeface="Trebuchet MS"/>
              </a:rPr>
              <a:t>i</a:t>
            </a:r>
            <a:r>
              <a:rPr sz="2700" b="1" spc="-180">
                <a:latin typeface="Trebuchet MS"/>
                <a:cs typeface="Trebuchet MS"/>
              </a:rPr>
              <a:t>n</a:t>
            </a:r>
            <a:r>
              <a:rPr sz="2700" b="1" spc="-310">
                <a:latin typeface="Trebuchet MS"/>
                <a:cs typeface="Trebuchet MS"/>
              </a:rPr>
              <a:t> </a:t>
            </a:r>
            <a:r>
              <a:rPr sz="2700" b="1" spc="100">
                <a:latin typeface="Trebuchet MS"/>
                <a:cs typeface="Trebuchet MS"/>
              </a:rPr>
              <a:t>M</a:t>
            </a:r>
            <a:r>
              <a:rPr sz="2700" b="1" spc="-290">
                <a:latin typeface="Trebuchet MS"/>
                <a:cs typeface="Trebuchet MS"/>
              </a:rPr>
              <a:t>e</a:t>
            </a:r>
            <a:r>
              <a:rPr sz="2700" b="1" spc="-114">
                <a:latin typeface="Trebuchet MS"/>
                <a:cs typeface="Trebuchet MS"/>
              </a:rPr>
              <a:t>l</a:t>
            </a:r>
            <a:r>
              <a:rPr sz="2700" b="1" spc="-225">
                <a:latin typeface="Trebuchet MS"/>
                <a:cs typeface="Trebuchet MS"/>
              </a:rPr>
              <a:t>o</a:t>
            </a:r>
            <a:r>
              <a:rPr sz="2700" b="1" spc="-50">
                <a:latin typeface="Trebuchet MS"/>
                <a:cs typeface="Trebuchet MS"/>
              </a:rPr>
              <a:t>t  </a:t>
            </a:r>
            <a:r>
              <a:rPr sz="2700" u="sng" spc="-60">
                <a:latin typeface="Trebuchet MS"/>
                <a:cs typeface="Trebuchet MS"/>
                <a:hlinkClick r:id="rId5" tooltip="mailto:romain.melot@inrae.fr"/>
              </a:rPr>
              <a:t>r</a:t>
            </a:r>
            <a:r>
              <a:rPr sz="2700" u="sng" spc="-120">
                <a:latin typeface="Trebuchet MS"/>
                <a:cs typeface="Trebuchet MS"/>
                <a:hlinkClick r:id="rId5" tooltip="mailto:romain.melot@inrae.fr"/>
              </a:rPr>
              <a:t>o</a:t>
            </a:r>
            <a:r>
              <a:rPr sz="2700" u="sng" spc="-250">
                <a:latin typeface="Trebuchet MS"/>
                <a:cs typeface="Trebuchet MS"/>
                <a:hlinkClick r:id="rId5" tooltip="mailto:romain.melot@inrae.fr"/>
              </a:rPr>
              <a:t>m</a:t>
            </a:r>
            <a:r>
              <a:rPr sz="2700" u="sng" spc="-160">
                <a:latin typeface="Trebuchet MS"/>
                <a:cs typeface="Trebuchet MS"/>
                <a:hlinkClick r:id="rId5" tooltip="mailto:romain.melot@inrae.fr"/>
              </a:rPr>
              <a:t>a</a:t>
            </a:r>
            <a:r>
              <a:rPr sz="2700" u="sng" spc="-170">
                <a:latin typeface="Trebuchet MS"/>
                <a:cs typeface="Trebuchet MS"/>
                <a:hlinkClick r:id="rId5" tooltip="mailto:romain.melot@inrae.fr"/>
              </a:rPr>
              <a:t>i</a:t>
            </a:r>
            <a:r>
              <a:rPr sz="2700" u="sng" spc="-80">
                <a:latin typeface="Trebuchet MS"/>
                <a:cs typeface="Trebuchet MS"/>
                <a:hlinkClick r:id="rId5" tooltip="mailto:romain.melot@inrae.fr"/>
              </a:rPr>
              <a:t>n</a:t>
            </a:r>
            <a:r>
              <a:rPr sz="2700" u="sng" spc="-500">
                <a:latin typeface="Trebuchet MS"/>
                <a:cs typeface="Trebuchet MS"/>
                <a:hlinkClick r:id="rId5" tooltip="mailto:romain.melot@inrae.fr"/>
              </a:rPr>
              <a:t>.</a:t>
            </a:r>
            <a:r>
              <a:rPr sz="2700" u="sng" spc="-250">
                <a:latin typeface="Trebuchet MS"/>
                <a:cs typeface="Trebuchet MS"/>
                <a:hlinkClick r:id="rId5" tooltip="mailto:romain.melot@inrae.fr"/>
              </a:rPr>
              <a:t>m</a:t>
            </a:r>
            <a:r>
              <a:rPr sz="2700" u="sng" spc="-185">
                <a:latin typeface="Trebuchet MS"/>
                <a:cs typeface="Trebuchet MS"/>
                <a:hlinkClick r:id="rId5" tooltip="mailto:romain.melot@inrae.fr"/>
              </a:rPr>
              <a:t>e</a:t>
            </a:r>
            <a:r>
              <a:rPr sz="2700" u="sng" spc="-200">
                <a:latin typeface="Trebuchet MS"/>
                <a:cs typeface="Trebuchet MS"/>
                <a:hlinkClick r:id="rId5" tooltip="mailto:romain.melot@inrae.fr"/>
              </a:rPr>
              <a:t>l</a:t>
            </a:r>
            <a:r>
              <a:rPr sz="2700" u="sng" spc="-120">
                <a:latin typeface="Trebuchet MS"/>
                <a:cs typeface="Trebuchet MS"/>
                <a:hlinkClick r:id="rId5" tooltip="mailto:romain.melot@inrae.fr"/>
              </a:rPr>
              <a:t>o</a:t>
            </a:r>
            <a:r>
              <a:rPr sz="2700" u="sng" spc="-105">
                <a:latin typeface="Trebuchet MS"/>
                <a:cs typeface="Trebuchet MS"/>
                <a:hlinkClick r:id="rId5" tooltip="mailto:romain.melot@inrae.fr"/>
              </a:rPr>
              <a:t>t</a:t>
            </a:r>
            <a:r>
              <a:rPr sz="2700" u="sng" spc="245">
                <a:latin typeface="Trebuchet MS"/>
                <a:cs typeface="Trebuchet MS"/>
                <a:hlinkClick r:id="rId5" tooltip="mailto:romain.melot@inrae.fr"/>
              </a:rPr>
              <a:t>@</a:t>
            </a:r>
            <a:r>
              <a:rPr sz="2700" u="sng" spc="-170">
                <a:latin typeface="Trebuchet MS"/>
                <a:cs typeface="Trebuchet MS"/>
                <a:hlinkClick r:id="rId5" tooltip="mailto:romain.melot@inrae.fr"/>
              </a:rPr>
              <a:t>i</a:t>
            </a:r>
            <a:r>
              <a:rPr sz="2700" u="sng" spc="-80">
                <a:latin typeface="Trebuchet MS"/>
                <a:cs typeface="Trebuchet MS"/>
                <a:hlinkClick r:id="rId5" tooltip="mailto:romain.melot@inrae.fr"/>
              </a:rPr>
              <a:t>n</a:t>
            </a:r>
            <a:r>
              <a:rPr sz="2700" u="sng" spc="-60">
                <a:latin typeface="Trebuchet MS"/>
                <a:cs typeface="Trebuchet MS"/>
                <a:hlinkClick r:id="rId5" tooltip="mailto:romain.melot@inrae.fr"/>
              </a:rPr>
              <a:t>r</a:t>
            </a:r>
            <a:r>
              <a:rPr sz="2700" u="sng" spc="-160">
                <a:latin typeface="Trebuchet MS"/>
                <a:cs typeface="Trebuchet MS"/>
                <a:hlinkClick r:id="rId5" tooltip="mailto:romain.melot@inrae.fr"/>
              </a:rPr>
              <a:t>a</a:t>
            </a:r>
            <a:r>
              <a:rPr sz="2700" u="sng" spc="-185">
                <a:latin typeface="Trebuchet MS"/>
                <a:cs typeface="Trebuchet MS"/>
                <a:hlinkClick r:id="rId5" tooltip="mailto:romain.melot@inrae.fr"/>
              </a:rPr>
              <a:t>e</a:t>
            </a:r>
            <a:r>
              <a:rPr sz="2700" u="sng" spc="-500">
                <a:latin typeface="Trebuchet MS"/>
                <a:cs typeface="Trebuchet MS"/>
                <a:hlinkClick r:id="rId5" tooltip="mailto:romain.melot@inrae.fr"/>
              </a:rPr>
              <a:t>.</a:t>
            </a:r>
            <a:r>
              <a:rPr sz="2700" u="sng" spc="-145">
                <a:latin typeface="Trebuchet MS"/>
                <a:cs typeface="Trebuchet MS"/>
                <a:hlinkClick r:id="rId5" tooltip="mailto:romain.melot@inrae.fr"/>
              </a:rPr>
              <a:t>f</a:t>
            </a:r>
            <a:r>
              <a:rPr sz="2700" u="sng" spc="-35">
                <a:latin typeface="Trebuchet MS"/>
                <a:cs typeface="Trebuchet MS"/>
                <a:hlinkClick r:id="rId5" tooltip="mailto:romain.melot@inrae.fr"/>
              </a:rPr>
              <a:t>r </a:t>
            </a:r>
            <a:r>
              <a:rPr sz="2700" spc="-30">
                <a:latin typeface="Trebuchet MS"/>
                <a:cs typeface="Trebuchet MS"/>
              </a:rPr>
              <a:t> </a:t>
            </a:r>
            <a:r>
              <a:rPr sz="2700">
                <a:latin typeface="Trebuchet MS"/>
                <a:cs typeface="Trebuchet MS"/>
              </a:rPr>
              <a:t>R</a:t>
            </a:r>
            <a:r>
              <a:rPr sz="2700" spc="-185">
                <a:latin typeface="Trebuchet MS"/>
                <a:cs typeface="Trebuchet MS"/>
              </a:rPr>
              <a:t>e</a:t>
            </a:r>
            <a:r>
              <a:rPr sz="2700" spc="60">
                <a:latin typeface="Trebuchet MS"/>
                <a:cs typeface="Trebuchet MS"/>
              </a:rPr>
              <a:t>s</a:t>
            </a:r>
            <a:r>
              <a:rPr sz="2700" spc="-185">
                <a:latin typeface="Trebuchet MS"/>
                <a:cs typeface="Trebuchet MS"/>
              </a:rPr>
              <a:t>e</a:t>
            </a:r>
            <a:r>
              <a:rPr sz="2700" spc="-160">
                <a:latin typeface="Trebuchet MS"/>
                <a:cs typeface="Trebuchet MS"/>
              </a:rPr>
              <a:t>a</a:t>
            </a:r>
            <a:r>
              <a:rPr sz="2700" spc="-60">
                <a:latin typeface="Trebuchet MS"/>
                <a:cs typeface="Trebuchet MS"/>
              </a:rPr>
              <a:t>r</a:t>
            </a:r>
            <a:r>
              <a:rPr sz="2700" spc="-105">
                <a:latin typeface="Trebuchet MS"/>
                <a:cs typeface="Trebuchet MS"/>
              </a:rPr>
              <a:t>c</a:t>
            </a:r>
            <a:r>
              <a:rPr sz="2700" spc="-60">
                <a:latin typeface="Trebuchet MS"/>
                <a:cs typeface="Trebuchet MS"/>
              </a:rPr>
              <a:t>h</a:t>
            </a:r>
            <a:r>
              <a:rPr sz="2700" spc="-365">
                <a:latin typeface="Trebuchet MS"/>
                <a:cs typeface="Trebuchet MS"/>
              </a:rPr>
              <a:t> </a:t>
            </a:r>
            <a:r>
              <a:rPr sz="2700" spc="25">
                <a:latin typeface="Trebuchet MS"/>
                <a:cs typeface="Trebuchet MS"/>
              </a:rPr>
              <a:t>P</a:t>
            </a:r>
            <a:r>
              <a:rPr sz="2700" spc="-60">
                <a:latin typeface="Trebuchet MS"/>
                <a:cs typeface="Trebuchet MS"/>
              </a:rPr>
              <a:t>r</a:t>
            </a:r>
            <a:r>
              <a:rPr sz="2700" spc="-120">
                <a:latin typeface="Trebuchet MS"/>
                <a:cs typeface="Trebuchet MS"/>
              </a:rPr>
              <a:t>o</a:t>
            </a:r>
            <a:r>
              <a:rPr sz="2700" spc="-145">
                <a:latin typeface="Trebuchet MS"/>
                <a:cs typeface="Trebuchet MS"/>
              </a:rPr>
              <a:t>f</a:t>
            </a:r>
            <a:r>
              <a:rPr sz="2700" spc="-185">
                <a:latin typeface="Trebuchet MS"/>
                <a:cs typeface="Trebuchet MS"/>
              </a:rPr>
              <a:t>e</a:t>
            </a:r>
            <a:r>
              <a:rPr sz="2700" spc="60">
                <a:latin typeface="Trebuchet MS"/>
                <a:cs typeface="Trebuchet MS"/>
              </a:rPr>
              <a:t>s</a:t>
            </a:r>
            <a:r>
              <a:rPr sz="2700" spc="-120">
                <a:latin typeface="Trebuchet MS"/>
                <a:cs typeface="Trebuchet MS"/>
              </a:rPr>
              <a:t>o</a:t>
            </a:r>
            <a:r>
              <a:rPr sz="2700" spc="-35">
                <a:latin typeface="Trebuchet MS"/>
                <a:cs typeface="Trebuchet MS"/>
              </a:rPr>
              <a:t>r  </a:t>
            </a:r>
            <a:r>
              <a:rPr sz="2700" spc="-165">
                <a:latin typeface="Trebuchet MS"/>
                <a:cs typeface="Trebuchet MS"/>
              </a:rPr>
              <a:t>(</a:t>
            </a:r>
            <a:r>
              <a:rPr sz="2700" spc="-30">
                <a:latin typeface="Trebuchet MS"/>
                <a:cs typeface="Trebuchet MS"/>
              </a:rPr>
              <a:t>I</a:t>
            </a:r>
            <a:r>
              <a:rPr sz="2700" spc="50">
                <a:latin typeface="Trebuchet MS"/>
                <a:cs typeface="Trebuchet MS"/>
              </a:rPr>
              <a:t>N</a:t>
            </a:r>
            <a:r>
              <a:rPr sz="2700">
                <a:latin typeface="Trebuchet MS"/>
                <a:cs typeface="Trebuchet MS"/>
              </a:rPr>
              <a:t>R</a:t>
            </a:r>
            <a:r>
              <a:rPr sz="2700" spc="-105">
                <a:latin typeface="Trebuchet MS"/>
                <a:cs typeface="Trebuchet MS"/>
              </a:rPr>
              <a:t>A</a:t>
            </a:r>
            <a:r>
              <a:rPr sz="2700" spc="30">
                <a:latin typeface="Trebuchet MS"/>
                <a:cs typeface="Trebuchet MS"/>
              </a:rPr>
              <a:t>E</a:t>
            </a:r>
            <a:r>
              <a:rPr sz="2700" spc="195">
                <a:latin typeface="Trebuchet MS"/>
                <a:cs typeface="Trebuchet MS"/>
              </a:rPr>
              <a:t>-</a:t>
            </a:r>
            <a:r>
              <a:rPr sz="2700" spc="-365">
                <a:latin typeface="Trebuchet MS"/>
                <a:cs typeface="Trebuchet MS"/>
              </a:rPr>
              <a:t> </a:t>
            </a:r>
            <a:r>
              <a:rPr sz="2700" spc="-45">
                <a:latin typeface="Trebuchet MS"/>
                <a:cs typeface="Trebuchet MS"/>
              </a:rPr>
              <a:t>U</a:t>
            </a:r>
            <a:r>
              <a:rPr sz="2700" spc="220">
                <a:latin typeface="Trebuchet MS"/>
                <a:cs typeface="Trebuchet MS"/>
              </a:rPr>
              <a:t>M</a:t>
            </a:r>
            <a:r>
              <a:rPr sz="2700" spc="20">
                <a:latin typeface="Trebuchet MS"/>
                <a:cs typeface="Trebuchet MS"/>
              </a:rPr>
              <a:t>R</a:t>
            </a:r>
            <a:r>
              <a:rPr sz="2700" spc="-365">
                <a:latin typeface="Trebuchet MS"/>
                <a:cs typeface="Trebuchet MS"/>
              </a:rPr>
              <a:t> </a:t>
            </a:r>
            <a:r>
              <a:rPr sz="2700" spc="110">
                <a:latin typeface="Trebuchet MS"/>
                <a:cs typeface="Trebuchet MS"/>
              </a:rPr>
              <a:t>B</a:t>
            </a:r>
            <a:r>
              <a:rPr sz="2700" spc="-105">
                <a:latin typeface="Trebuchet MS"/>
                <a:cs typeface="Trebuchet MS"/>
              </a:rPr>
              <a:t>A</a:t>
            </a:r>
            <a:r>
              <a:rPr sz="2700" spc="-240">
                <a:latin typeface="Trebuchet MS"/>
                <a:cs typeface="Trebuchet MS"/>
              </a:rPr>
              <a:t>G</a:t>
            </a:r>
            <a:r>
              <a:rPr sz="2700" spc="-105">
                <a:latin typeface="Trebuchet MS"/>
                <a:cs typeface="Trebuchet MS"/>
              </a:rPr>
              <a:t>A</a:t>
            </a:r>
            <a:r>
              <a:rPr sz="2700" spc="25">
                <a:latin typeface="Trebuchet MS"/>
                <a:cs typeface="Trebuchet MS"/>
              </a:rPr>
              <a:t>P</a:t>
            </a:r>
            <a:r>
              <a:rPr sz="2700" spc="-145">
                <a:latin typeface="Trebuchet MS"/>
                <a:cs typeface="Trebuchet MS"/>
              </a:rPr>
              <a:t>)</a:t>
            </a:r>
            <a:endParaRPr sz="2700">
              <a:latin typeface="Trebuchet MS"/>
              <a:cs typeface="Trebuchet MS"/>
            </a:endParaRPr>
          </a:p>
        </p:txBody>
      </p:sp>
      <p:sp>
        <p:nvSpPr>
          <p:cNvPr id="8" name="Espace réservé du pied de page 7">
            <a:extLst>
              <a:ext uri="{FF2B5EF4-FFF2-40B4-BE49-F238E27FC236}">
                <a16:creationId xmlns:a16="http://schemas.microsoft.com/office/drawing/2014/main" id="{E4B1DBB9-2A8D-44B9-BAC4-B37B57817982}"/>
              </a:ext>
            </a:extLst>
          </p:cNvPr>
          <p:cNvSpPr>
            <a:spLocks noGrp="1"/>
          </p:cNvSpPr>
          <p:nvPr>
            <p:ph type="ftr" sz="quarter" idx="5"/>
          </p:nvPr>
        </p:nvSpPr>
        <p:spPr>
          <a:xfrm>
            <a:off x="4583112" y="9869668"/>
            <a:ext cx="9121775" cy="323850"/>
          </a:xfrm>
        </p:spPr>
        <p:txBody>
          <a:bodyPr/>
          <a:lstStyle/>
          <a:p>
            <a:pPr marL="12700">
              <a:lnSpc>
                <a:spcPct val="100000"/>
              </a:lnSpc>
              <a:spcBef>
                <a:spcPts val="5"/>
              </a:spcBef>
              <a:defRPr/>
            </a:pPr>
            <a:r>
              <a:rPr lang="en-US" spc="-85" dirty="0"/>
              <a:t>Planning,</a:t>
            </a:r>
            <a:r>
              <a:rPr lang="en-US" spc="-235" dirty="0"/>
              <a:t> </a:t>
            </a:r>
            <a:r>
              <a:rPr lang="en-US" spc="-90" dirty="0"/>
              <a:t>Law</a:t>
            </a:r>
            <a:r>
              <a:rPr lang="en-US" spc="-235" dirty="0"/>
              <a:t> </a:t>
            </a:r>
            <a:r>
              <a:rPr lang="en-US" spc="-75" dirty="0"/>
              <a:t>and</a:t>
            </a:r>
            <a:r>
              <a:rPr lang="en-US" spc="-235" dirty="0"/>
              <a:t> </a:t>
            </a:r>
            <a:r>
              <a:rPr lang="en-US" spc="-80" dirty="0"/>
              <a:t>property</a:t>
            </a:r>
            <a:r>
              <a:rPr lang="en-US" spc="-235" dirty="0"/>
              <a:t> </a:t>
            </a:r>
            <a:r>
              <a:rPr lang="en-US" spc="-30" dirty="0"/>
              <a:t>rights</a:t>
            </a:r>
            <a:r>
              <a:rPr lang="en-US" spc="-235" dirty="0"/>
              <a:t> </a:t>
            </a:r>
            <a:r>
              <a:rPr lang="en-US" spc="140" dirty="0"/>
              <a:t>-</a:t>
            </a:r>
            <a:r>
              <a:rPr lang="en-US" spc="-235" dirty="0"/>
              <a:t> </a:t>
            </a:r>
            <a:r>
              <a:rPr lang="en-US" spc="-20" dirty="0"/>
              <a:t>Munich</a:t>
            </a:r>
            <a:r>
              <a:rPr lang="en-US" spc="-235" dirty="0"/>
              <a:t> </a:t>
            </a:r>
            <a:r>
              <a:rPr lang="en-US" spc="140" dirty="0"/>
              <a:t>-</a:t>
            </a:r>
            <a:r>
              <a:rPr lang="en-US" spc="-235" dirty="0"/>
              <a:t> </a:t>
            </a:r>
            <a:r>
              <a:rPr lang="en-US" spc="-10" dirty="0"/>
              <a:t>March2024</a:t>
            </a:r>
            <a:r>
              <a:rPr lang="en-US" spc="-235" dirty="0"/>
              <a:t> </a:t>
            </a:r>
            <a:r>
              <a:rPr lang="en-US" spc="140" dirty="0"/>
              <a:t>-</a:t>
            </a:r>
            <a:r>
              <a:rPr lang="en-US" spc="-235" dirty="0"/>
              <a:t> </a:t>
            </a:r>
            <a:r>
              <a:rPr lang="en-US" spc="-30" dirty="0"/>
              <a:t>INRAE/</a:t>
            </a:r>
            <a:r>
              <a:rPr lang="en-US" spc="-235" dirty="0"/>
              <a:t> </a:t>
            </a:r>
            <a:r>
              <a:rPr lang="en-US" spc="-70" dirty="0"/>
              <a:t>Université</a:t>
            </a:r>
            <a:r>
              <a:rPr lang="en-US" spc="-235" dirty="0"/>
              <a:t> </a:t>
            </a:r>
            <a:r>
              <a:rPr lang="en-US" spc="-40" dirty="0"/>
              <a:t>Paris-</a:t>
            </a:r>
            <a:r>
              <a:rPr lang="en-US" spc="-40" dirty="0" err="1"/>
              <a:t>Saclay</a:t>
            </a:r>
            <a:endParaRPr lang="en-US" dirty="0"/>
          </a:p>
        </p:txBody>
      </p:sp>
      <p:sp>
        <p:nvSpPr>
          <p:cNvPr id="9" name="Espace réservé du numéro de diapositive 8">
            <a:extLst>
              <a:ext uri="{FF2B5EF4-FFF2-40B4-BE49-F238E27FC236}">
                <a16:creationId xmlns:a16="http://schemas.microsoft.com/office/drawing/2014/main" id="{F20DCB0E-BCBC-424A-B10F-CFBC93871DFF}"/>
              </a:ext>
            </a:extLst>
          </p:cNvPr>
          <p:cNvSpPr>
            <a:spLocks noGrp="1"/>
          </p:cNvSpPr>
          <p:nvPr>
            <p:ph type="sldNum" sz="quarter" idx="7"/>
          </p:nvPr>
        </p:nvSpPr>
        <p:spPr/>
        <p:txBody>
          <a:bodyPr/>
          <a:lstStyle/>
          <a:p>
            <a:pPr>
              <a:defRPr/>
            </a:pPr>
            <a:fld id="{B6F15528-21DE-4FAA-801E-634DDDAF4B2B}" type="slidenum">
              <a:rPr lang="fr-FR" smtClean="0"/>
              <a:t>14</a:t>
            </a:fld>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p:nvPr/>
        </p:nvSpPr>
        <p:spPr bwMode="auto">
          <a:xfrm>
            <a:off x="3962400" y="2194295"/>
            <a:ext cx="8321145" cy="5898409"/>
          </a:xfrm>
          <a:prstGeom prst="rect">
            <a:avLst/>
          </a:prstGeom>
        </p:spPr>
        <p:txBody>
          <a:bodyPr vert="horz" wrap="square" lIns="0" tIns="14604" rIns="0" bIns="0" rtlCol="0">
            <a:spAutoFit/>
          </a:bodyPr>
          <a:lstStyle/>
          <a:p>
            <a:pPr marL="12700">
              <a:lnSpc>
                <a:spcPct val="100000"/>
              </a:lnSpc>
              <a:spcBef>
                <a:spcPts val="114"/>
              </a:spcBef>
              <a:defRPr/>
            </a:pPr>
            <a:r>
              <a:rPr sz="4800" dirty="0">
                <a:latin typeface="Arial Narrow"/>
                <a:cs typeface="Trebuchet MS"/>
              </a:rPr>
              <a:t>Context &amp; Research question</a:t>
            </a:r>
          </a:p>
          <a:p>
            <a:pPr marL="12700" marR="3914140">
              <a:lnSpc>
                <a:spcPts val="13390"/>
              </a:lnSpc>
              <a:spcBef>
                <a:spcPts val="1845"/>
              </a:spcBef>
              <a:defRPr/>
            </a:pPr>
            <a:r>
              <a:rPr sz="4800" dirty="0">
                <a:latin typeface="Arial Narrow"/>
                <a:cs typeface="Trebuchet MS"/>
              </a:rPr>
              <a:t>Data &amp; Methods  Results</a:t>
            </a:r>
          </a:p>
          <a:p>
            <a:pPr>
              <a:lnSpc>
                <a:spcPct val="100000"/>
              </a:lnSpc>
              <a:defRPr/>
            </a:pPr>
            <a:endParaRPr sz="4800" dirty="0">
              <a:latin typeface="Arial Narrow"/>
              <a:cs typeface="Trebuchet MS"/>
            </a:endParaRPr>
          </a:p>
          <a:p>
            <a:pPr marL="12700">
              <a:lnSpc>
                <a:spcPct val="100000"/>
              </a:lnSpc>
              <a:defRPr/>
            </a:pPr>
            <a:r>
              <a:rPr sz="4800" dirty="0">
                <a:latin typeface="Arial Narrow"/>
                <a:cs typeface="Trebuchet MS"/>
              </a:rPr>
              <a:t>Conclusion and </a:t>
            </a:r>
            <a:r>
              <a:rPr lang="fr-FR" sz="4800" dirty="0">
                <a:latin typeface="Arial Narrow"/>
                <a:cs typeface="Trebuchet MS"/>
              </a:rPr>
              <a:t>suggestions</a:t>
            </a:r>
            <a:endParaRPr sz="4800" dirty="0">
              <a:latin typeface="Arial Narrow"/>
              <a:cs typeface="Trebuchet MS"/>
            </a:endParaRPr>
          </a:p>
        </p:txBody>
      </p:sp>
      <p:pic>
        <p:nvPicPr>
          <p:cNvPr id="3" name="object 3"/>
          <p:cNvPicPr/>
          <p:nvPr/>
        </p:nvPicPr>
        <p:blipFill>
          <a:blip r:embed="rId3">
            <a:duotone>
              <a:schemeClr val="accent1">
                <a:shade val="45000"/>
                <a:satMod val="135000"/>
              </a:schemeClr>
              <a:prstClr val="white"/>
            </a:duotone>
          </a:blip>
          <a:stretch/>
        </p:blipFill>
        <p:spPr bwMode="auto">
          <a:xfrm>
            <a:off x="3482446" y="2337446"/>
            <a:ext cx="295274" cy="5543548"/>
          </a:xfrm>
          <a:prstGeom prst="rect">
            <a:avLst/>
          </a:prstGeom>
          <a:noFill/>
        </p:spPr>
      </p:pic>
      <p:sp>
        <p:nvSpPr>
          <p:cNvPr id="4" name="object 4"/>
          <p:cNvSpPr txBox="1">
            <a:spLocks noGrp="1"/>
          </p:cNvSpPr>
          <p:nvPr>
            <p:ph type="title"/>
          </p:nvPr>
        </p:nvSpPr>
        <p:spPr bwMode="auto">
          <a:xfrm>
            <a:off x="0" y="382307"/>
            <a:ext cx="6497014" cy="751488"/>
          </a:xfrm>
          <a:prstGeom prst="chevron">
            <a:avLst>
              <a:gd name="adj" fmla="val 50000"/>
            </a:avLst>
          </a:prstGeom>
          <a:ln>
            <a:solidFill>
              <a:schemeClr val="tx1"/>
            </a:solidFill>
          </a:ln>
        </p:spPr>
        <p:txBody>
          <a:bodyPr vert="horz" wrap="square" lIns="0" tIns="12700" rIns="0" bIns="0" rtlCol="0">
            <a:spAutoFit/>
          </a:bodyPr>
          <a:lstStyle/>
          <a:p>
            <a:pPr marL="12700" algn="ctr">
              <a:lnSpc>
                <a:spcPct val="100000"/>
              </a:lnSpc>
              <a:spcBef>
                <a:spcPts val="100"/>
              </a:spcBef>
              <a:defRPr/>
            </a:pPr>
            <a:r>
              <a:rPr lang="fr-FR" sz="4800" b="1" dirty="0">
                <a:latin typeface="Arial Narrow"/>
                <a:cs typeface="Trebuchet MS"/>
              </a:rPr>
              <a:t>Table of contents</a:t>
            </a:r>
            <a:endParaRPr sz="4800" b="1" dirty="0">
              <a:latin typeface="Arial Narrow"/>
              <a:cs typeface="Trebuchet MS"/>
            </a:endParaRPr>
          </a:p>
        </p:txBody>
      </p:sp>
      <p:sp>
        <p:nvSpPr>
          <p:cNvPr id="5" name="object 5"/>
          <p:cNvSpPr txBox="1">
            <a:spLocks noGrp="1"/>
          </p:cNvSpPr>
          <p:nvPr>
            <p:ph type="ftr" sz="quarter" idx="5"/>
          </p:nvPr>
        </p:nvSpPr>
        <p:spPr bwMode="auto">
          <a:xfrm>
            <a:off x="8839200" y="9981070"/>
            <a:ext cx="9121775" cy="323850"/>
          </a:xfrm>
          <a:prstGeom prst="rect">
            <a:avLst/>
          </a:prstGeom>
        </p:spPr>
        <p:txBody>
          <a:bodyPr vert="horz" wrap="square" lIns="0" tIns="635" rIns="0" bIns="0" rtlCol="0">
            <a:spAutoFit/>
          </a:bodyPr>
          <a:lstStyle/>
          <a:p>
            <a:pPr marL="12700">
              <a:lnSpc>
                <a:spcPct val="100000"/>
              </a:lnSpc>
              <a:spcBef>
                <a:spcPts val="5"/>
              </a:spcBef>
              <a:defRPr/>
            </a:pPr>
            <a:r>
              <a:rPr spc="-85" dirty="0"/>
              <a:t>Planning,</a:t>
            </a:r>
            <a:r>
              <a:rPr spc="-235" dirty="0"/>
              <a:t> </a:t>
            </a:r>
            <a:r>
              <a:rPr spc="-90" dirty="0"/>
              <a:t>Law</a:t>
            </a:r>
            <a:r>
              <a:rPr spc="-235" dirty="0"/>
              <a:t> </a:t>
            </a:r>
            <a:r>
              <a:rPr spc="-75" dirty="0"/>
              <a:t>and</a:t>
            </a:r>
            <a:r>
              <a:rPr spc="-235" dirty="0"/>
              <a:t> </a:t>
            </a:r>
            <a:r>
              <a:rPr spc="-80" dirty="0"/>
              <a:t>property</a:t>
            </a:r>
            <a:r>
              <a:rPr spc="-235" dirty="0"/>
              <a:t> </a:t>
            </a:r>
            <a:r>
              <a:rPr spc="-30" dirty="0"/>
              <a:t>rights</a:t>
            </a:r>
            <a:r>
              <a:rPr spc="-235" dirty="0"/>
              <a:t> </a:t>
            </a:r>
            <a:r>
              <a:rPr spc="140" dirty="0"/>
              <a:t>-</a:t>
            </a:r>
            <a:r>
              <a:rPr spc="-235" dirty="0"/>
              <a:t> </a:t>
            </a:r>
            <a:r>
              <a:rPr spc="-20" dirty="0"/>
              <a:t>Munich</a:t>
            </a:r>
            <a:r>
              <a:rPr spc="-235" dirty="0"/>
              <a:t> </a:t>
            </a:r>
            <a:r>
              <a:rPr spc="140" dirty="0"/>
              <a:t>-</a:t>
            </a:r>
            <a:r>
              <a:rPr spc="-235" dirty="0"/>
              <a:t> </a:t>
            </a:r>
            <a:r>
              <a:rPr spc="-10" dirty="0"/>
              <a:t>March2024</a:t>
            </a:r>
            <a:r>
              <a:rPr spc="-235" dirty="0"/>
              <a:t> </a:t>
            </a:r>
            <a:r>
              <a:rPr spc="140" dirty="0"/>
              <a:t>-</a:t>
            </a:r>
            <a:r>
              <a:rPr spc="-235" dirty="0"/>
              <a:t> </a:t>
            </a:r>
            <a:r>
              <a:rPr spc="-30" dirty="0"/>
              <a:t>INRAE/</a:t>
            </a:r>
            <a:r>
              <a:rPr spc="-235" dirty="0"/>
              <a:t> </a:t>
            </a:r>
            <a:r>
              <a:rPr spc="-70" dirty="0"/>
              <a:t>Université</a:t>
            </a:r>
            <a:r>
              <a:rPr spc="-235" dirty="0"/>
              <a:t> </a:t>
            </a:r>
            <a:r>
              <a:rPr spc="-40" dirty="0"/>
              <a:t>Paris-</a:t>
            </a:r>
            <a:r>
              <a:rPr spc="-40" dirty="0" err="1"/>
              <a:t>Saclay</a:t>
            </a:r>
            <a:endParaRPr dirty="0"/>
          </a:p>
        </p:txBody>
      </p:sp>
      <p:sp>
        <p:nvSpPr>
          <p:cNvPr id="6" name="Espace réservé du numéro de diapositive 5">
            <a:extLst>
              <a:ext uri="{FF2B5EF4-FFF2-40B4-BE49-F238E27FC236}">
                <a16:creationId xmlns:a16="http://schemas.microsoft.com/office/drawing/2014/main" id="{E9B0E48A-6DF6-48BF-ACBD-98AA150F83CE}"/>
              </a:ext>
            </a:extLst>
          </p:cNvPr>
          <p:cNvSpPr>
            <a:spLocks noGrp="1"/>
          </p:cNvSpPr>
          <p:nvPr>
            <p:ph type="sldNum" sz="quarter" idx="7"/>
          </p:nvPr>
        </p:nvSpPr>
        <p:spPr>
          <a:xfrm>
            <a:off x="13944600" y="10029825"/>
            <a:ext cx="4206240" cy="276999"/>
          </a:xfrm>
        </p:spPr>
        <p:txBody>
          <a:bodyPr/>
          <a:lstStyle/>
          <a:p>
            <a:pPr>
              <a:defRPr/>
            </a:pPr>
            <a:fld id="{B6F15528-21DE-4FAA-801E-634DDDAF4B2B}" type="slidenum">
              <a:rPr lang="fr-FR" smtClean="0">
                <a:solidFill>
                  <a:schemeClr val="tx1"/>
                </a:solidFill>
              </a:rPr>
              <a:t>2</a:t>
            </a:fld>
            <a:endParaRPr lang="fr-FR"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 name="object 3"/>
          <p:cNvPicPr/>
          <p:nvPr/>
        </p:nvPicPr>
        <p:blipFill>
          <a:blip r:embed="rId3"/>
          <a:stretch/>
        </p:blipFill>
        <p:spPr bwMode="auto">
          <a:xfrm>
            <a:off x="9865280" y="2476500"/>
            <a:ext cx="7848600" cy="4871112"/>
          </a:xfrm>
          <a:prstGeom prst="rect">
            <a:avLst/>
          </a:prstGeom>
        </p:spPr>
      </p:pic>
      <p:sp>
        <p:nvSpPr>
          <p:cNvPr id="4" name="object 4"/>
          <p:cNvSpPr txBox="1">
            <a:spLocks noGrp="1"/>
          </p:cNvSpPr>
          <p:nvPr>
            <p:ph type="title"/>
          </p:nvPr>
        </p:nvSpPr>
        <p:spPr bwMode="auto">
          <a:xfrm>
            <a:off x="11294" y="125010"/>
            <a:ext cx="4953000" cy="751488"/>
          </a:xfrm>
          <a:prstGeom prst="chevron">
            <a:avLst>
              <a:gd name="adj" fmla="val 50000"/>
            </a:avLst>
          </a:prstGeom>
          <a:ln>
            <a:solidFill>
              <a:schemeClr val="tx1"/>
            </a:solidFill>
          </a:ln>
        </p:spPr>
        <p:txBody>
          <a:bodyPr vert="horz" wrap="square" lIns="0" tIns="12700" rIns="0" bIns="0" rtlCol="0">
            <a:spAutoFit/>
          </a:bodyPr>
          <a:lstStyle/>
          <a:p>
            <a:pPr marL="12700" algn="ctr">
              <a:lnSpc>
                <a:spcPct val="100000"/>
              </a:lnSpc>
              <a:spcBef>
                <a:spcPts val="100"/>
              </a:spcBef>
              <a:defRPr/>
            </a:pPr>
            <a:r>
              <a:rPr sz="4800" b="1" dirty="0">
                <a:latin typeface="Trebuchet MS"/>
                <a:cs typeface="Trebuchet MS"/>
              </a:rPr>
              <a:t>Context</a:t>
            </a:r>
          </a:p>
        </p:txBody>
      </p:sp>
      <p:sp>
        <p:nvSpPr>
          <p:cNvPr id="5" name="object 5"/>
          <p:cNvSpPr txBox="1">
            <a:spLocks noGrp="1"/>
          </p:cNvSpPr>
          <p:nvPr>
            <p:ph type="ftr" sz="quarter" idx="5"/>
          </p:nvPr>
        </p:nvSpPr>
        <p:spPr bwMode="auto">
          <a:xfrm>
            <a:off x="8839200" y="9975733"/>
            <a:ext cx="9121775" cy="323850"/>
          </a:xfrm>
          <a:prstGeom prst="rect">
            <a:avLst/>
          </a:prstGeom>
        </p:spPr>
        <p:txBody>
          <a:bodyPr vert="horz" wrap="square" lIns="0" tIns="635" rIns="0" bIns="0" rtlCol="0">
            <a:spAutoFit/>
          </a:bodyPr>
          <a:lstStyle/>
          <a:p>
            <a:pPr marL="12700">
              <a:lnSpc>
                <a:spcPct val="100000"/>
              </a:lnSpc>
              <a:spcBef>
                <a:spcPts val="5"/>
              </a:spcBef>
              <a:defRPr/>
            </a:pPr>
            <a:r>
              <a:rPr spc="-85" dirty="0"/>
              <a:t>Planning,</a:t>
            </a:r>
            <a:r>
              <a:rPr spc="-235" dirty="0"/>
              <a:t> </a:t>
            </a:r>
            <a:r>
              <a:rPr spc="-90" dirty="0"/>
              <a:t>Law</a:t>
            </a:r>
            <a:r>
              <a:rPr spc="-235" dirty="0"/>
              <a:t> </a:t>
            </a:r>
            <a:r>
              <a:rPr spc="-75" dirty="0"/>
              <a:t>and</a:t>
            </a:r>
            <a:r>
              <a:rPr spc="-235" dirty="0"/>
              <a:t> </a:t>
            </a:r>
            <a:r>
              <a:rPr spc="-80" dirty="0"/>
              <a:t>property</a:t>
            </a:r>
            <a:r>
              <a:rPr spc="-235" dirty="0"/>
              <a:t> </a:t>
            </a:r>
            <a:r>
              <a:rPr spc="-30" dirty="0"/>
              <a:t>rights</a:t>
            </a:r>
            <a:r>
              <a:rPr spc="-235" dirty="0"/>
              <a:t> </a:t>
            </a:r>
            <a:r>
              <a:rPr spc="140" dirty="0"/>
              <a:t>-</a:t>
            </a:r>
            <a:r>
              <a:rPr spc="-235" dirty="0"/>
              <a:t> </a:t>
            </a:r>
            <a:r>
              <a:rPr spc="-20" dirty="0"/>
              <a:t>Munich</a:t>
            </a:r>
            <a:r>
              <a:rPr spc="-235" dirty="0"/>
              <a:t> </a:t>
            </a:r>
            <a:r>
              <a:rPr spc="140" dirty="0"/>
              <a:t>-</a:t>
            </a:r>
            <a:r>
              <a:rPr spc="-235" dirty="0"/>
              <a:t> </a:t>
            </a:r>
            <a:r>
              <a:rPr spc="-10" dirty="0"/>
              <a:t>March2024</a:t>
            </a:r>
            <a:r>
              <a:rPr spc="-235" dirty="0"/>
              <a:t> </a:t>
            </a:r>
            <a:r>
              <a:rPr spc="140" dirty="0"/>
              <a:t>-</a:t>
            </a:r>
            <a:r>
              <a:rPr spc="-235" dirty="0"/>
              <a:t> </a:t>
            </a:r>
            <a:r>
              <a:rPr spc="-30" dirty="0"/>
              <a:t>INRAE/</a:t>
            </a:r>
            <a:r>
              <a:rPr spc="-235" dirty="0"/>
              <a:t> </a:t>
            </a:r>
            <a:r>
              <a:rPr spc="-70" dirty="0"/>
              <a:t>Université</a:t>
            </a:r>
            <a:r>
              <a:rPr spc="-235" dirty="0"/>
              <a:t> </a:t>
            </a:r>
            <a:r>
              <a:rPr spc="-40" dirty="0"/>
              <a:t>Paris-</a:t>
            </a:r>
            <a:r>
              <a:rPr spc="-40" dirty="0" err="1"/>
              <a:t>Saclay</a:t>
            </a:r>
            <a:endParaRPr dirty="0"/>
          </a:p>
        </p:txBody>
      </p:sp>
      <p:sp>
        <p:nvSpPr>
          <p:cNvPr id="12" name="ZoneTexte 11"/>
          <p:cNvSpPr txBox="1"/>
          <p:nvPr/>
        </p:nvSpPr>
        <p:spPr bwMode="auto">
          <a:xfrm>
            <a:off x="375669" y="2192692"/>
            <a:ext cx="9177250" cy="5347618"/>
          </a:xfrm>
          <a:prstGeom prst="rect">
            <a:avLst/>
          </a:prstGeom>
          <a:noFill/>
        </p:spPr>
        <p:txBody>
          <a:bodyPr wrap="square">
            <a:spAutoFit/>
          </a:bodyPr>
          <a:lstStyle/>
          <a:p>
            <a:pPr marL="12700">
              <a:spcBef>
                <a:spcPts val="1795"/>
              </a:spcBef>
              <a:defRPr/>
            </a:pPr>
            <a:r>
              <a:rPr lang="en-US" sz="3600" b="1" dirty="0">
                <a:latin typeface="Arial Narrow"/>
                <a:cs typeface="Arial MT"/>
              </a:rPr>
              <a:t>Local Context: </a:t>
            </a:r>
            <a:endParaRPr sz="3600" dirty="0"/>
          </a:p>
          <a:p>
            <a:pPr marL="12700">
              <a:spcBef>
                <a:spcPts val="1795"/>
              </a:spcBef>
              <a:defRPr/>
            </a:pPr>
            <a:r>
              <a:rPr lang="en-US" sz="3600" dirty="0">
                <a:latin typeface="Arial Narrow"/>
                <a:cs typeface="Arial MT"/>
              </a:rPr>
              <a:t>-Growing population living in urban areas</a:t>
            </a:r>
          </a:p>
          <a:p>
            <a:pPr marL="12700" marR="5080">
              <a:spcBef>
                <a:spcPts val="285"/>
              </a:spcBef>
              <a:defRPr/>
            </a:pPr>
            <a:r>
              <a:rPr lang="en-US" sz="3600" dirty="0">
                <a:latin typeface="Arial Narrow"/>
                <a:cs typeface="Arial MT"/>
              </a:rPr>
              <a:t>-Urban densification to reduce urban sprawl and  soil sealing :</a:t>
            </a:r>
          </a:p>
          <a:p>
            <a:pPr marL="12700" marR="395605" indent="407670">
              <a:buChar char="-"/>
              <a:tabLst>
                <a:tab pos="651510" algn="l"/>
              </a:tabLst>
              <a:defRPr/>
            </a:pPr>
            <a:r>
              <a:rPr lang="en-US" sz="3600" dirty="0">
                <a:latin typeface="Arial Narrow"/>
                <a:cs typeface="Arial MT"/>
              </a:rPr>
              <a:t>By public policies </a:t>
            </a:r>
          </a:p>
          <a:p>
            <a:pPr marL="12700" marR="395605" indent="407670">
              <a:buChar char="-"/>
              <a:tabLst>
                <a:tab pos="651510" algn="l"/>
              </a:tabLst>
              <a:defRPr/>
            </a:pPr>
            <a:r>
              <a:rPr lang="en-US" sz="3600" dirty="0">
                <a:latin typeface="Arial Narrow"/>
                <a:cs typeface="Arial MT"/>
              </a:rPr>
              <a:t>By private owners</a:t>
            </a:r>
            <a:endParaRPr sz="3600" dirty="0"/>
          </a:p>
          <a:p>
            <a:pPr marL="12700" marR="395605">
              <a:tabLst>
                <a:tab pos="651510" algn="l"/>
              </a:tabLst>
              <a:defRPr/>
            </a:pPr>
            <a:endParaRPr lang="en-US" sz="3600" dirty="0">
              <a:latin typeface="Arial Narrow"/>
              <a:cs typeface="Arial MT"/>
            </a:endParaRPr>
          </a:p>
          <a:p>
            <a:pPr marL="12700" marR="395605">
              <a:tabLst>
                <a:tab pos="651510" algn="l"/>
              </a:tabLst>
              <a:defRPr/>
            </a:pPr>
            <a:r>
              <a:rPr lang="en-US" sz="3600" dirty="0">
                <a:latin typeface="Arial Narrow"/>
                <a:cs typeface="Arial MT"/>
              </a:rPr>
              <a:t>-&gt; private gardens represents </a:t>
            </a:r>
            <a:r>
              <a:rPr lang="en-US" sz="3600" b="1" dirty="0">
                <a:latin typeface="Arial Narrow"/>
                <a:cs typeface="Arial MT"/>
              </a:rPr>
              <a:t>20% of all sealed  area </a:t>
            </a:r>
            <a:r>
              <a:rPr lang="en-US" sz="3600" dirty="0">
                <a:latin typeface="Arial Narrow"/>
                <a:cs typeface="Arial MT"/>
              </a:rPr>
              <a:t>in Ile-de-France between 2012-2021</a:t>
            </a:r>
          </a:p>
        </p:txBody>
      </p:sp>
      <p:sp>
        <p:nvSpPr>
          <p:cNvPr id="6" name="Espace réservé du numéro de diapositive 5">
            <a:extLst>
              <a:ext uri="{FF2B5EF4-FFF2-40B4-BE49-F238E27FC236}">
                <a16:creationId xmlns:a16="http://schemas.microsoft.com/office/drawing/2014/main" id="{8205B554-EBDC-449E-9617-8E0E0AF37A7A}"/>
              </a:ext>
            </a:extLst>
          </p:cNvPr>
          <p:cNvSpPr>
            <a:spLocks noGrp="1"/>
          </p:cNvSpPr>
          <p:nvPr>
            <p:ph type="sldNum" sz="quarter" idx="7"/>
          </p:nvPr>
        </p:nvSpPr>
        <p:spPr>
          <a:xfrm>
            <a:off x="13944600" y="10003909"/>
            <a:ext cx="4206240" cy="276999"/>
          </a:xfrm>
        </p:spPr>
        <p:txBody>
          <a:bodyPr/>
          <a:lstStyle/>
          <a:p>
            <a:pPr>
              <a:defRPr/>
            </a:pPr>
            <a:fld id="{B6F15528-21DE-4FAA-801E-634DDDAF4B2B}" type="slidenum">
              <a:rPr lang="fr-FR" smtClean="0">
                <a:solidFill>
                  <a:schemeClr val="tx1"/>
                </a:solidFill>
              </a:rPr>
              <a:t>3</a:t>
            </a:fld>
            <a:endParaRPr lang="fr-FR"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p:nvPr/>
        </p:nvSpPr>
        <p:spPr bwMode="auto">
          <a:xfrm>
            <a:off x="152400" y="2439744"/>
            <a:ext cx="6858001" cy="5054589"/>
          </a:xfrm>
          <a:prstGeom prst="rect">
            <a:avLst/>
          </a:prstGeom>
        </p:spPr>
        <p:txBody>
          <a:bodyPr vert="horz" wrap="square" lIns="0" tIns="17145" rIns="0" bIns="0" rtlCol="0">
            <a:spAutoFit/>
          </a:bodyPr>
          <a:lstStyle/>
          <a:p>
            <a:pPr marL="12700" algn="just">
              <a:spcBef>
                <a:spcPts val="135"/>
              </a:spcBef>
              <a:defRPr/>
            </a:pPr>
            <a:r>
              <a:rPr sz="3600" b="1" dirty="0">
                <a:latin typeface="Arial Narrow"/>
                <a:cs typeface="Arial MT"/>
              </a:rPr>
              <a:t>Urban Domestic gardens</a:t>
            </a:r>
            <a:r>
              <a:rPr lang="fr-FR" sz="3600" b="1" dirty="0">
                <a:latin typeface="Arial Narrow"/>
                <a:cs typeface="Arial MT"/>
              </a:rPr>
              <a:t> </a:t>
            </a:r>
            <a:r>
              <a:rPr sz="3600" dirty="0">
                <a:latin typeface="Arial Narrow"/>
                <a:cs typeface="Arial MT"/>
              </a:rPr>
              <a:t>:</a:t>
            </a:r>
            <a:endParaRPr lang="fr-FR" sz="3600" dirty="0">
              <a:latin typeface="Arial Narrow"/>
              <a:cs typeface="Arial MT"/>
            </a:endParaRPr>
          </a:p>
          <a:p>
            <a:pPr marL="12700" algn="just">
              <a:spcBef>
                <a:spcPts val="135"/>
              </a:spcBef>
              <a:defRPr/>
            </a:pPr>
            <a:endParaRPr sz="3600" dirty="0">
              <a:latin typeface="Arial Narrow"/>
              <a:cs typeface="Arial MT"/>
            </a:endParaRPr>
          </a:p>
          <a:p>
            <a:pPr marL="12700" algn="just">
              <a:defRPr/>
            </a:pPr>
            <a:r>
              <a:rPr lang="fr-FR" sz="3600" dirty="0">
                <a:latin typeface="Arial Narrow"/>
                <a:cs typeface="Arial MT"/>
              </a:rPr>
              <a:t>	</a:t>
            </a:r>
            <a:r>
              <a:rPr sz="3600" dirty="0">
                <a:latin typeface="Arial Narrow"/>
                <a:cs typeface="Arial MT"/>
              </a:rPr>
              <a:t>-An important part of </a:t>
            </a:r>
            <a:r>
              <a:rPr lang="fr-FR" sz="3600" dirty="0">
                <a:latin typeface="Arial Narrow"/>
                <a:cs typeface="Arial MT"/>
              </a:rPr>
              <a:t>u</a:t>
            </a:r>
            <a:r>
              <a:rPr sz="3600" dirty="0" err="1">
                <a:latin typeface="Arial Narrow"/>
                <a:cs typeface="Arial MT"/>
              </a:rPr>
              <a:t>rban</a:t>
            </a:r>
            <a:r>
              <a:rPr sz="3600" dirty="0">
                <a:latin typeface="Arial Narrow"/>
                <a:cs typeface="Arial MT"/>
              </a:rPr>
              <a:t> green infrastructure</a:t>
            </a:r>
            <a:r>
              <a:rPr lang="fr-FR" sz="3600" dirty="0">
                <a:latin typeface="Arial Narrow"/>
                <a:cs typeface="Arial MT"/>
              </a:rPr>
              <a:t> : </a:t>
            </a:r>
            <a:r>
              <a:rPr lang="en-US" sz="3600" dirty="0">
                <a:latin typeface="Arial Narrow"/>
                <a:cs typeface="Arial MT"/>
              </a:rPr>
              <a:t>50,5% of urban green space (domestic + collective habitat) (</a:t>
            </a:r>
            <a:r>
              <a:rPr lang="en-US" sz="3600" dirty="0" err="1">
                <a:latin typeface="Arial Narrow"/>
                <a:cs typeface="Arial MT"/>
              </a:rPr>
              <a:t>Serret</a:t>
            </a:r>
            <a:r>
              <a:rPr lang="en-US" sz="3600" dirty="0">
                <a:latin typeface="Arial Narrow"/>
                <a:cs typeface="Arial MT"/>
              </a:rPr>
              <a:t> et al. 2014</a:t>
            </a:r>
            <a:r>
              <a:rPr lang="fr-FR" sz="3600" dirty="0">
                <a:latin typeface="Arial Narrow"/>
                <a:cs typeface="Arial MT"/>
              </a:rPr>
              <a:t>)</a:t>
            </a:r>
          </a:p>
          <a:p>
            <a:pPr marL="12700" algn="just">
              <a:defRPr/>
            </a:pPr>
            <a:endParaRPr sz="3600" dirty="0">
              <a:latin typeface="Arial Narrow"/>
              <a:cs typeface="Arial MT"/>
            </a:endParaRPr>
          </a:p>
          <a:p>
            <a:pPr marL="12700" marR="371475" algn="just">
              <a:spcBef>
                <a:spcPts val="285"/>
              </a:spcBef>
              <a:defRPr/>
            </a:pPr>
            <a:r>
              <a:rPr lang="fr-FR" sz="3600" dirty="0">
                <a:latin typeface="Arial Narrow"/>
                <a:cs typeface="Arial MT"/>
              </a:rPr>
              <a:t>	</a:t>
            </a:r>
            <a:r>
              <a:rPr sz="3600" dirty="0">
                <a:latin typeface="Arial Narrow"/>
                <a:cs typeface="Arial MT"/>
              </a:rPr>
              <a:t>-A lever to cities’ resilience</a:t>
            </a:r>
            <a:r>
              <a:rPr lang="fr-FR" sz="3600" dirty="0">
                <a:latin typeface="Arial Narrow"/>
                <a:cs typeface="Arial MT"/>
              </a:rPr>
              <a:t> </a:t>
            </a:r>
            <a:r>
              <a:rPr lang="fr-FR" sz="3600" dirty="0" err="1">
                <a:latin typeface="Arial Narrow"/>
                <a:cs typeface="Arial MT"/>
              </a:rPr>
              <a:t>thanks</a:t>
            </a:r>
            <a:r>
              <a:rPr lang="fr-FR" sz="3600" dirty="0">
                <a:latin typeface="Arial Narrow"/>
                <a:cs typeface="Arial MT"/>
              </a:rPr>
              <a:t> to </a:t>
            </a:r>
            <a:r>
              <a:rPr lang="fr-FR" sz="3600" dirty="0" err="1">
                <a:latin typeface="Arial Narrow"/>
                <a:cs typeface="Arial MT"/>
              </a:rPr>
              <a:t>many</a:t>
            </a:r>
            <a:r>
              <a:rPr lang="fr-FR" sz="3600" dirty="0">
                <a:latin typeface="Arial Narrow"/>
                <a:cs typeface="Arial MT"/>
              </a:rPr>
              <a:t> </a:t>
            </a:r>
            <a:r>
              <a:rPr lang="fr-FR" sz="3600" dirty="0" err="1">
                <a:latin typeface="Arial Narrow"/>
                <a:cs typeface="Arial MT"/>
              </a:rPr>
              <a:t>ecosystemics</a:t>
            </a:r>
            <a:r>
              <a:rPr lang="fr-FR" sz="3600" dirty="0">
                <a:latin typeface="Arial Narrow"/>
                <a:cs typeface="Arial MT"/>
              </a:rPr>
              <a:t> services</a:t>
            </a:r>
          </a:p>
        </p:txBody>
      </p:sp>
      <p:sp>
        <p:nvSpPr>
          <p:cNvPr id="4" name="object 4"/>
          <p:cNvSpPr txBox="1">
            <a:spLocks noGrp="1"/>
          </p:cNvSpPr>
          <p:nvPr>
            <p:ph type="title"/>
          </p:nvPr>
        </p:nvSpPr>
        <p:spPr bwMode="auto">
          <a:xfrm>
            <a:off x="11294" y="125010"/>
            <a:ext cx="4953000" cy="751488"/>
          </a:xfrm>
          <a:prstGeom prst="chevron">
            <a:avLst>
              <a:gd name="adj" fmla="val 50000"/>
            </a:avLst>
          </a:prstGeom>
          <a:ln>
            <a:solidFill>
              <a:schemeClr val="tx1"/>
            </a:solidFill>
          </a:ln>
        </p:spPr>
        <p:txBody>
          <a:bodyPr vert="horz" wrap="square" lIns="0" tIns="12700" rIns="0" bIns="0" rtlCol="0">
            <a:spAutoFit/>
          </a:bodyPr>
          <a:lstStyle/>
          <a:p>
            <a:pPr marL="12700" algn="ctr">
              <a:lnSpc>
                <a:spcPct val="100000"/>
              </a:lnSpc>
              <a:spcBef>
                <a:spcPts val="100"/>
              </a:spcBef>
              <a:defRPr/>
            </a:pPr>
            <a:r>
              <a:rPr lang="fr-FR" sz="4800" b="1" dirty="0" err="1">
                <a:latin typeface="Trebuchet MS"/>
                <a:cs typeface="Trebuchet MS"/>
              </a:rPr>
              <a:t>Context</a:t>
            </a:r>
            <a:endParaRPr lang="fr-FR" sz="4800" b="1" dirty="0">
              <a:latin typeface="Trebuchet MS"/>
              <a:cs typeface="Trebuchet MS"/>
            </a:endParaRPr>
          </a:p>
        </p:txBody>
      </p:sp>
      <p:sp>
        <p:nvSpPr>
          <p:cNvPr id="5" name="object 5"/>
          <p:cNvSpPr txBox="1">
            <a:spLocks noGrp="1"/>
          </p:cNvSpPr>
          <p:nvPr>
            <p:ph type="ftr" sz="quarter" idx="5"/>
          </p:nvPr>
        </p:nvSpPr>
        <p:spPr bwMode="auto">
          <a:xfrm>
            <a:off x="8610600" y="9972267"/>
            <a:ext cx="9121775" cy="323850"/>
          </a:xfrm>
          <a:prstGeom prst="rect">
            <a:avLst/>
          </a:prstGeom>
        </p:spPr>
        <p:txBody>
          <a:bodyPr vert="horz" wrap="square" lIns="0" tIns="635" rIns="0" bIns="0" rtlCol="0">
            <a:spAutoFit/>
          </a:bodyPr>
          <a:lstStyle/>
          <a:p>
            <a:pPr marL="12700">
              <a:lnSpc>
                <a:spcPct val="100000"/>
              </a:lnSpc>
              <a:spcBef>
                <a:spcPts val="5"/>
              </a:spcBef>
              <a:defRPr/>
            </a:pPr>
            <a:r>
              <a:rPr spc="-85"/>
              <a:t>Planning,</a:t>
            </a:r>
            <a:r>
              <a:rPr spc="-235"/>
              <a:t> </a:t>
            </a:r>
            <a:r>
              <a:rPr spc="-90"/>
              <a:t>Law</a:t>
            </a:r>
            <a:r>
              <a:rPr spc="-235"/>
              <a:t> </a:t>
            </a:r>
            <a:r>
              <a:rPr spc="-75"/>
              <a:t>and</a:t>
            </a:r>
            <a:r>
              <a:rPr spc="-235"/>
              <a:t> </a:t>
            </a:r>
            <a:r>
              <a:rPr spc="-80"/>
              <a:t>property</a:t>
            </a:r>
            <a:r>
              <a:rPr spc="-235"/>
              <a:t> </a:t>
            </a:r>
            <a:r>
              <a:rPr spc="-30"/>
              <a:t>rights</a:t>
            </a:r>
            <a:r>
              <a:rPr spc="-235"/>
              <a:t> </a:t>
            </a:r>
            <a:r>
              <a:rPr spc="140"/>
              <a:t>-</a:t>
            </a:r>
            <a:r>
              <a:rPr spc="-235"/>
              <a:t> </a:t>
            </a:r>
            <a:r>
              <a:rPr spc="-20"/>
              <a:t>Munich</a:t>
            </a:r>
            <a:r>
              <a:rPr spc="-235"/>
              <a:t> </a:t>
            </a:r>
            <a:r>
              <a:rPr spc="140"/>
              <a:t>-</a:t>
            </a:r>
            <a:r>
              <a:rPr spc="-235"/>
              <a:t> </a:t>
            </a:r>
            <a:r>
              <a:rPr spc="-10"/>
              <a:t>March2024</a:t>
            </a:r>
            <a:r>
              <a:rPr spc="-235"/>
              <a:t> </a:t>
            </a:r>
            <a:r>
              <a:rPr spc="140"/>
              <a:t>-</a:t>
            </a:r>
            <a:r>
              <a:rPr spc="-235"/>
              <a:t> </a:t>
            </a:r>
            <a:r>
              <a:rPr spc="-30"/>
              <a:t>INRAE/</a:t>
            </a:r>
            <a:r>
              <a:rPr spc="-235"/>
              <a:t> </a:t>
            </a:r>
            <a:r>
              <a:rPr spc="-70"/>
              <a:t>Université</a:t>
            </a:r>
            <a:r>
              <a:rPr spc="-235"/>
              <a:t> </a:t>
            </a:r>
            <a:r>
              <a:rPr spc="-40"/>
              <a:t>Paris-Saclay</a:t>
            </a:r>
            <a:endParaRPr/>
          </a:p>
        </p:txBody>
      </p:sp>
      <p:pic>
        <p:nvPicPr>
          <p:cNvPr id="7" name="Image 6">
            <a:extLst>
              <a:ext uri="{FF2B5EF4-FFF2-40B4-BE49-F238E27FC236}">
                <a16:creationId xmlns:a16="http://schemas.microsoft.com/office/drawing/2014/main" id="{6DFBD8AA-79A0-4792-92E5-852FB9D32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843" y="128339"/>
            <a:ext cx="10985157" cy="9677400"/>
          </a:xfrm>
          <a:prstGeom prst="rect">
            <a:avLst/>
          </a:prstGeom>
        </p:spPr>
      </p:pic>
      <p:sp>
        <p:nvSpPr>
          <p:cNvPr id="8" name="Espace réservé du numéro de diapositive 7">
            <a:extLst>
              <a:ext uri="{FF2B5EF4-FFF2-40B4-BE49-F238E27FC236}">
                <a16:creationId xmlns:a16="http://schemas.microsoft.com/office/drawing/2014/main" id="{875E7F69-15C0-472F-B0A8-EA6AACC15CD6}"/>
              </a:ext>
            </a:extLst>
          </p:cNvPr>
          <p:cNvSpPr>
            <a:spLocks noGrp="1"/>
          </p:cNvSpPr>
          <p:nvPr>
            <p:ph type="sldNum" sz="quarter" idx="7"/>
          </p:nvPr>
        </p:nvSpPr>
        <p:spPr>
          <a:xfrm>
            <a:off x="13944600" y="9972913"/>
            <a:ext cx="4206240" cy="276999"/>
          </a:xfrm>
        </p:spPr>
        <p:txBody>
          <a:bodyPr/>
          <a:lstStyle/>
          <a:p>
            <a:pPr>
              <a:defRPr/>
            </a:pPr>
            <a:fld id="{B6F15528-21DE-4FAA-801E-634DDDAF4B2B}" type="slidenum">
              <a:rPr lang="fr-FR" smtClean="0">
                <a:solidFill>
                  <a:schemeClr val="tx1"/>
                </a:solidFill>
              </a:rPr>
              <a:t>4</a:t>
            </a:fld>
            <a:endParaRPr lang="fr-FR" dirty="0">
              <a:solidFill>
                <a:schemeClr val="tx1"/>
              </a:solidFill>
            </a:endParaRPr>
          </a:p>
        </p:txBody>
      </p:sp>
    </p:spTree>
    <p:extLst>
      <p:ext uri="{BB962C8B-B14F-4D97-AF65-F5344CB8AC3E}">
        <p14:creationId xmlns:p14="http://schemas.microsoft.com/office/powerpoint/2010/main" val="1347679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object 4"/>
          <p:cNvSpPr txBox="1"/>
          <p:nvPr/>
        </p:nvSpPr>
        <p:spPr bwMode="auto">
          <a:xfrm>
            <a:off x="2451886" y="1753457"/>
            <a:ext cx="15557646" cy="7710444"/>
          </a:xfrm>
          <a:prstGeom prst="rect">
            <a:avLst/>
          </a:prstGeom>
        </p:spPr>
        <p:txBody>
          <a:bodyPr vert="horz" wrap="square" lIns="0" tIns="84455" rIns="0" bIns="0" rtlCol="0">
            <a:spAutoFit/>
          </a:bodyPr>
          <a:lstStyle/>
          <a:p>
            <a:pPr marL="12700" marR="1120775">
              <a:spcBef>
                <a:spcPts val="665"/>
              </a:spcBef>
              <a:defRPr/>
            </a:pPr>
            <a:r>
              <a:rPr sz="3600" i="1" dirty="0">
                <a:latin typeface="Arial Narrow" panose="020B0606020202030204" pitchFamily="34" charset="0"/>
                <a:cs typeface="Arial"/>
              </a:rPr>
              <a:t>[...] gardens are ‘often, </a:t>
            </a:r>
            <a:r>
              <a:rPr sz="3600" b="1" i="1" dirty="0">
                <a:latin typeface="Arial Narrow" panose="020B0606020202030204" pitchFamily="34" charset="0"/>
                <a:cs typeface="Arial"/>
              </a:rPr>
              <a:t>disadvantaged by planning </a:t>
            </a:r>
            <a:r>
              <a:rPr sz="3600" i="1" dirty="0">
                <a:latin typeface="Arial Narrow" panose="020B0606020202030204" pitchFamily="34" charset="0"/>
                <a:cs typeface="Arial"/>
              </a:rPr>
              <a:t>in comparison to other green  spaces’ (</a:t>
            </a:r>
            <a:r>
              <a:rPr sz="3600" i="1" dirty="0" err="1">
                <a:latin typeface="Arial Narrow" panose="020B0606020202030204" pitchFamily="34" charset="0"/>
                <a:cs typeface="Arial"/>
              </a:rPr>
              <a:t>Breuste</a:t>
            </a:r>
            <a:r>
              <a:rPr sz="3600" i="1" dirty="0">
                <a:latin typeface="Arial Narrow" panose="020B0606020202030204" pitchFamily="34" charset="0"/>
                <a:cs typeface="Arial"/>
              </a:rPr>
              <a:t>, 2010:464)</a:t>
            </a:r>
            <a:endParaRPr sz="3600" dirty="0">
              <a:latin typeface="Arial Narrow" panose="020B0606020202030204" pitchFamily="34" charset="0"/>
              <a:cs typeface="Arial"/>
            </a:endParaRPr>
          </a:p>
          <a:p>
            <a:pPr>
              <a:spcBef>
                <a:spcPts val="50"/>
              </a:spcBef>
              <a:defRPr/>
            </a:pPr>
            <a:endParaRPr sz="3600" dirty="0">
              <a:latin typeface="Arial Narrow" panose="020B0606020202030204" pitchFamily="34" charset="0"/>
              <a:cs typeface="Arial"/>
            </a:endParaRPr>
          </a:p>
          <a:p>
            <a:pPr marL="1263650" marR="1018540" indent="-571500">
              <a:buFont typeface="Arial" panose="020B0604020202020204" pitchFamily="34" charset="0"/>
              <a:buChar char="•"/>
              <a:defRPr/>
            </a:pPr>
            <a:r>
              <a:rPr lang="fr-FR" sz="3600" dirty="0">
                <a:latin typeface="Arial Narrow" panose="020B0606020202030204" pitchFamily="34" charset="0"/>
                <a:cs typeface="Arial MT"/>
              </a:rPr>
              <a:t>Are </a:t>
            </a:r>
            <a:r>
              <a:rPr sz="3600" dirty="0">
                <a:latin typeface="Arial Narrow" panose="020B0606020202030204" pitchFamily="34" charset="0"/>
                <a:cs typeface="Arial MT"/>
              </a:rPr>
              <a:t>domestic gardens identified in local urban policies as a key space for  biodiversity, self-production and their other services?</a:t>
            </a:r>
            <a:endParaRPr lang="fr-FR" sz="3600" dirty="0">
              <a:latin typeface="Arial Narrow" panose="020B0606020202030204" pitchFamily="34" charset="0"/>
              <a:cs typeface="Arial MT"/>
            </a:endParaRPr>
          </a:p>
          <a:p>
            <a:pPr marL="1263650" marR="1018540" indent="-571500">
              <a:buFont typeface="Arial" panose="020B0604020202020204" pitchFamily="34" charset="0"/>
              <a:buChar char="•"/>
              <a:defRPr/>
            </a:pPr>
            <a:r>
              <a:rPr sz="3600" dirty="0">
                <a:latin typeface="Arial Narrow" panose="020B0606020202030204" pitchFamily="34" charset="0"/>
                <a:cs typeface="Arial MT"/>
              </a:rPr>
              <a:t>Are domestic gardens protected </a:t>
            </a:r>
            <a:r>
              <a:rPr lang="fr-FR" sz="3600" dirty="0">
                <a:latin typeface="Arial Narrow" panose="020B0606020202030204" pitchFamily="34" charset="0"/>
                <a:cs typeface="Arial MT"/>
              </a:rPr>
              <a:t>by local land-use plans </a:t>
            </a:r>
            <a:r>
              <a:rPr sz="3600" dirty="0">
                <a:latin typeface="Arial Narrow" panose="020B0606020202030204" pitchFamily="34" charset="0"/>
                <a:cs typeface="Arial MT"/>
              </a:rPr>
              <a:t>?</a:t>
            </a:r>
            <a:r>
              <a:rPr lang="fr-FR" sz="3600" dirty="0">
                <a:latin typeface="Arial Narrow" panose="020B0606020202030204" pitchFamily="34" charset="0"/>
                <a:cs typeface="Arial MT"/>
              </a:rPr>
              <a:t> </a:t>
            </a:r>
          </a:p>
          <a:p>
            <a:pPr marL="1263650" marR="1018540" indent="-571500">
              <a:buFont typeface="Arial" panose="020B0604020202020204" pitchFamily="34" charset="0"/>
              <a:buChar char="•"/>
              <a:defRPr/>
            </a:pPr>
            <a:r>
              <a:rPr lang="fr-FR" sz="3600" dirty="0" err="1">
                <a:latin typeface="Arial Narrow" panose="020B0606020202030204" pitchFamily="34" charset="0"/>
                <a:cs typeface="Arial MT"/>
              </a:rPr>
              <a:t>What</a:t>
            </a:r>
            <a:r>
              <a:rPr lang="fr-FR" sz="3600" dirty="0">
                <a:latin typeface="Arial Narrow" panose="020B0606020202030204" pitchFamily="34" charset="0"/>
                <a:cs typeface="Arial MT"/>
              </a:rPr>
              <a:t> </a:t>
            </a:r>
            <a:r>
              <a:rPr lang="fr-FR" sz="3600" dirty="0" err="1">
                <a:latin typeface="Arial Narrow" panose="020B0606020202030204" pitchFamily="34" charset="0"/>
                <a:cs typeface="Arial MT"/>
              </a:rPr>
              <a:t>kind</a:t>
            </a:r>
            <a:r>
              <a:rPr lang="fr-FR" sz="3600" dirty="0">
                <a:latin typeface="Arial Narrow" panose="020B0606020202030204" pitchFamily="34" charset="0"/>
                <a:cs typeface="Arial MT"/>
              </a:rPr>
              <a:t> of protections are </a:t>
            </a:r>
            <a:r>
              <a:rPr lang="fr-FR" sz="3600" dirty="0" err="1">
                <a:latin typeface="Arial Narrow" panose="020B0606020202030204" pitchFamily="34" charset="0"/>
                <a:cs typeface="Arial MT"/>
              </a:rPr>
              <a:t>implemented</a:t>
            </a:r>
            <a:r>
              <a:rPr lang="fr-FR" sz="3600" dirty="0">
                <a:latin typeface="Arial Narrow" panose="020B0606020202030204" pitchFamily="34" charset="0"/>
                <a:cs typeface="Arial MT"/>
              </a:rPr>
              <a:t> ?</a:t>
            </a:r>
            <a:endParaRPr sz="3600" dirty="0">
              <a:latin typeface="Arial Narrow" panose="020B0606020202030204" pitchFamily="34" charset="0"/>
              <a:cs typeface="Arial MT"/>
            </a:endParaRPr>
          </a:p>
          <a:p>
            <a:pPr>
              <a:defRPr/>
            </a:pPr>
            <a:endParaRPr sz="3600" dirty="0">
              <a:latin typeface="Arial Narrow" panose="020B0606020202030204" pitchFamily="34" charset="0"/>
              <a:cs typeface="Arial MT"/>
            </a:endParaRPr>
          </a:p>
          <a:p>
            <a:pPr>
              <a:spcBef>
                <a:spcPts val="25"/>
              </a:spcBef>
              <a:defRPr/>
            </a:pPr>
            <a:endParaRPr sz="3600" dirty="0">
              <a:latin typeface="Arial Narrow" panose="020B0606020202030204" pitchFamily="34" charset="0"/>
              <a:cs typeface="Arial MT"/>
            </a:endParaRPr>
          </a:p>
          <a:p>
            <a:pPr marL="12700" marR="719455">
              <a:defRPr/>
            </a:pPr>
            <a:r>
              <a:rPr sz="3600" dirty="0">
                <a:latin typeface="Arial Narrow" panose="020B0606020202030204" pitchFamily="34" charset="0"/>
                <a:cs typeface="Arial MT"/>
              </a:rPr>
              <a:t>Theories of the </a:t>
            </a:r>
            <a:r>
              <a:rPr sz="3600" u="sng" dirty="0">
                <a:latin typeface="Arial Narrow" panose="020B0606020202030204" pitchFamily="34" charset="0"/>
                <a:cs typeface="Arial MT"/>
              </a:rPr>
              <a:t>le</a:t>
            </a:r>
            <a:r>
              <a:rPr sz="3600" dirty="0">
                <a:latin typeface="Arial Narrow" panose="020B0606020202030204" pitchFamily="34" charset="0"/>
                <a:cs typeface="Arial MT"/>
              </a:rPr>
              <a:t>g</a:t>
            </a:r>
            <a:r>
              <a:rPr sz="3600" u="sng" dirty="0">
                <a:latin typeface="Arial Narrow" panose="020B0606020202030204" pitchFamily="34" charset="0"/>
                <a:cs typeface="Arial MT"/>
              </a:rPr>
              <a:t>al instruments approach</a:t>
            </a:r>
            <a:r>
              <a:rPr sz="3600" dirty="0">
                <a:latin typeface="Arial Narrow" panose="020B0606020202030204" pitchFamily="34" charset="0"/>
                <a:cs typeface="Arial MT"/>
              </a:rPr>
              <a:t> focus on </a:t>
            </a:r>
            <a:r>
              <a:rPr sz="3600" b="1" dirty="0">
                <a:latin typeface="Arial Narrow" panose="020B0606020202030204" pitchFamily="34" charset="0"/>
                <a:cs typeface="Arial MT"/>
              </a:rPr>
              <a:t>tools</a:t>
            </a:r>
            <a:r>
              <a:rPr sz="3600" dirty="0">
                <a:latin typeface="Arial Narrow" panose="020B0606020202030204" pitchFamily="34" charset="0"/>
                <a:cs typeface="Arial MT"/>
              </a:rPr>
              <a:t> used to apply policies  and </a:t>
            </a:r>
            <a:r>
              <a:rPr sz="3600" b="1" dirty="0">
                <a:latin typeface="Arial Narrow" panose="020B0606020202030204" pitchFamily="34" charset="0"/>
                <a:cs typeface="Arial MT"/>
              </a:rPr>
              <a:t>the way public authorities use them</a:t>
            </a:r>
            <a:r>
              <a:rPr sz="3600" dirty="0">
                <a:latin typeface="Arial Narrow" panose="020B0606020202030204" pitchFamily="34" charset="0"/>
                <a:cs typeface="Arial MT"/>
              </a:rPr>
              <a:t>.</a:t>
            </a:r>
            <a:endParaRPr sz="3600" dirty="0">
              <a:latin typeface="Arial Narrow" panose="020B0606020202030204" pitchFamily="34" charset="0"/>
            </a:endParaRPr>
          </a:p>
          <a:p>
            <a:pPr marL="12700">
              <a:defRPr/>
            </a:pPr>
            <a:r>
              <a:rPr sz="3600" dirty="0">
                <a:latin typeface="Arial Narrow" panose="020B0606020202030204" pitchFamily="34" charset="0"/>
                <a:cs typeface="Arial MT"/>
              </a:rPr>
              <a:t>Legal tools such as Urban code tools are redefined depending on </a:t>
            </a:r>
            <a:r>
              <a:rPr sz="3600" b="1" dirty="0">
                <a:latin typeface="Arial Narrow" panose="020B0606020202030204" pitchFamily="34" charset="0"/>
                <a:cs typeface="Arial"/>
              </a:rPr>
              <a:t>local issues </a:t>
            </a:r>
            <a:r>
              <a:rPr sz="3600" dirty="0">
                <a:latin typeface="Arial Narrow" panose="020B0606020202030204" pitchFamily="34" charset="0"/>
                <a:cs typeface="Arial MT"/>
              </a:rPr>
              <a:t>and</a:t>
            </a:r>
          </a:p>
          <a:p>
            <a:pPr marL="12700">
              <a:defRPr/>
            </a:pPr>
            <a:r>
              <a:rPr sz="3600" b="1" dirty="0">
                <a:latin typeface="Arial Narrow" panose="020B0606020202030204" pitchFamily="34" charset="0"/>
                <a:cs typeface="Arial"/>
              </a:rPr>
              <a:t>relationships between actors</a:t>
            </a:r>
            <a:r>
              <a:rPr sz="3600" dirty="0">
                <a:latin typeface="Arial Narrow" panose="020B0606020202030204" pitchFamily="34" charset="0"/>
                <a:cs typeface="Arial MT"/>
              </a:rPr>
              <a:t>.</a:t>
            </a:r>
            <a:endParaRPr lang="fr-FR" sz="3600" dirty="0">
              <a:latin typeface="Arial Narrow" panose="020B0606020202030204" pitchFamily="34" charset="0"/>
              <a:cs typeface="Arial MT"/>
            </a:endParaRPr>
          </a:p>
          <a:p>
            <a:pPr marL="12700" algn="r">
              <a:lnSpc>
                <a:spcPts val="3225"/>
              </a:lnSpc>
              <a:defRPr/>
            </a:pPr>
            <a:r>
              <a:rPr sz="3150" spc="-5" dirty="0">
                <a:latin typeface="Arial MT"/>
                <a:cs typeface="Arial MT"/>
              </a:rPr>
              <a:t>(</a:t>
            </a:r>
            <a:r>
              <a:rPr sz="3150" spc="-5" dirty="0" err="1">
                <a:latin typeface="Arial MT"/>
                <a:cs typeface="Arial MT"/>
              </a:rPr>
              <a:t>Lascoumes</a:t>
            </a:r>
            <a:r>
              <a:rPr sz="3150" spc="5" dirty="0">
                <a:latin typeface="Arial MT"/>
                <a:cs typeface="Arial MT"/>
              </a:rPr>
              <a:t> </a:t>
            </a:r>
            <a:r>
              <a:rPr sz="3150" dirty="0">
                <a:latin typeface="Arial MT"/>
                <a:cs typeface="Arial MT"/>
              </a:rPr>
              <a:t>&amp;</a:t>
            </a:r>
            <a:r>
              <a:rPr sz="3150" spc="10" dirty="0">
                <a:latin typeface="Arial MT"/>
                <a:cs typeface="Arial MT"/>
              </a:rPr>
              <a:t> </a:t>
            </a:r>
            <a:r>
              <a:rPr sz="3150" spc="-5" dirty="0">
                <a:latin typeface="Arial MT"/>
                <a:cs typeface="Arial MT"/>
              </a:rPr>
              <a:t>Le</a:t>
            </a:r>
            <a:r>
              <a:rPr sz="3150" spc="5" dirty="0">
                <a:latin typeface="Arial MT"/>
                <a:cs typeface="Arial MT"/>
              </a:rPr>
              <a:t> </a:t>
            </a:r>
            <a:r>
              <a:rPr sz="3150" spc="-5" dirty="0">
                <a:latin typeface="Arial MT"/>
                <a:cs typeface="Arial MT"/>
              </a:rPr>
              <a:t>Gales,</a:t>
            </a:r>
            <a:r>
              <a:rPr sz="3150" spc="10" dirty="0">
                <a:latin typeface="Arial MT"/>
                <a:cs typeface="Arial MT"/>
              </a:rPr>
              <a:t> </a:t>
            </a:r>
            <a:r>
              <a:rPr sz="3150" spc="-5" dirty="0">
                <a:latin typeface="Arial MT"/>
                <a:cs typeface="Arial MT"/>
              </a:rPr>
              <a:t>2007;</a:t>
            </a:r>
            <a:r>
              <a:rPr sz="3150" spc="10" dirty="0">
                <a:latin typeface="Arial MT"/>
                <a:cs typeface="Arial MT"/>
              </a:rPr>
              <a:t> </a:t>
            </a:r>
            <a:r>
              <a:rPr sz="3150" spc="-5" dirty="0">
                <a:latin typeface="Arial MT"/>
                <a:cs typeface="Arial MT"/>
              </a:rPr>
              <a:t>Gerber</a:t>
            </a:r>
            <a:r>
              <a:rPr sz="3150" spc="5" dirty="0">
                <a:latin typeface="Arial MT"/>
                <a:cs typeface="Arial MT"/>
              </a:rPr>
              <a:t> </a:t>
            </a:r>
            <a:r>
              <a:rPr sz="3150" dirty="0">
                <a:latin typeface="Arial MT"/>
                <a:cs typeface="Arial MT"/>
              </a:rPr>
              <a:t>&amp;</a:t>
            </a:r>
            <a:r>
              <a:rPr sz="3150" spc="10" dirty="0">
                <a:latin typeface="Arial MT"/>
                <a:cs typeface="Arial MT"/>
              </a:rPr>
              <a:t> </a:t>
            </a:r>
            <a:r>
              <a:rPr sz="3150" dirty="0">
                <a:latin typeface="Arial MT"/>
                <a:cs typeface="Arial MT"/>
              </a:rPr>
              <a:t>al.,</a:t>
            </a:r>
            <a:r>
              <a:rPr sz="3150" spc="10" dirty="0">
                <a:latin typeface="Arial MT"/>
                <a:cs typeface="Arial MT"/>
              </a:rPr>
              <a:t> </a:t>
            </a:r>
            <a:r>
              <a:rPr sz="3150" spc="-5" dirty="0">
                <a:latin typeface="Arial MT"/>
                <a:cs typeface="Arial MT"/>
              </a:rPr>
              <a:t>2018)</a:t>
            </a:r>
            <a:endParaRPr sz="3150" dirty="0">
              <a:latin typeface="Arial MT"/>
              <a:cs typeface="Arial MT"/>
            </a:endParaRPr>
          </a:p>
        </p:txBody>
      </p:sp>
      <p:pic>
        <p:nvPicPr>
          <p:cNvPr id="5" name="object 5"/>
          <p:cNvPicPr/>
          <p:nvPr/>
        </p:nvPicPr>
        <p:blipFill>
          <a:blip r:embed="rId2"/>
          <a:stretch/>
        </p:blipFill>
        <p:spPr bwMode="auto">
          <a:xfrm>
            <a:off x="278468" y="3922755"/>
            <a:ext cx="1752599" cy="1685924"/>
          </a:xfrm>
          <a:prstGeom prst="rect">
            <a:avLst/>
          </a:prstGeom>
        </p:spPr>
      </p:pic>
      <p:sp>
        <p:nvSpPr>
          <p:cNvPr id="6" name="object 6"/>
          <p:cNvSpPr txBox="1">
            <a:spLocks noGrp="1"/>
          </p:cNvSpPr>
          <p:nvPr>
            <p:ph type="title"/>
          </p:nvPr>
        </p:nvSpPr>
        <p:spPr bwMode="auto">
          <a:xfrm>
            <a:off x="25400" y="255970"/>
            <a:ext cx="9118600" cy="751488"/>
          </a:xfrm>
          <a:prstGeom prst="chevron">
            <a:avLst>
              <a:gd name="adj" fmla="val 50000"/>
            </a:avLst>
          </a:prstGeom>
          <a:ln>
            <a:solidFill>
              <a:schemeClr val="tx1"/>
            </a:solidFill>
          </a:ln>
        </p:spPr>
        <p:txBody>
          <a:bodyPr vert="horz" wrap="square" lIns="0" tIns="12700" rIns="0" bIns="0" rtlCol="0">
            <a:spAutoFit/>
          </a:bodyPr>
          <a:lstStyle/>
          <a:p>
            <a:pPr marL="12700" algn="ctr">
              <a:lnSpc>
                <a:spcPct val="100000"/>
              </a:lnSpc>
              <a:spcBef>
                <a:spcPts val="100"/>
              </a:spcBef>
              <a:defRPr/>
            </a:pPr>
            <a:r>
              <a:rPr sz="4800" b="1" dirty="0">
                <a:latin typeface="Trebuchet MS"/>
                <a:cs typeface="Trebuchet MS"/>
              </a:rPr>
              <a:t>Research</a:t>
            </a:r>
            <a:r>
              <a:rPr lang="fr-FR" sz="4800" b="1" dirty="0">
                <a:latin typeface="Trebuchet MS"/>
                <a:cs typeface="Trebuchet MS"/>
              </a:rPr>
              <a:t> </a:t>
            </a:r>
            <a:r>
              <a:rPr sz="4800" b="1" dirty="0">
                <a:latin typeface="Trebuchet MS"/>
                <a:cs typeface="Trebuchet MS"/>
              </a:rPr>
              <a:t>questions</a:t>
            </a:r>
          </a:p>
        </p:txBody>
      </p:sp>
      <p:sp>
        <p:nvSpPr>
          <p:cNvPr id="7" name="object 7"/>
          <p:cNvSpPr txBox="1">
            <a:spLocks noGrp="1"/>
          </p:cNvSpPr>
          <p:nvPr>
            <p:ph type="ftr" sz="quarter" idx="5"/>
          </p:nvPr>
        </p:nvSpPr>
        <p:spPr bwMode="auto">
          <a:xfrm>
            <a:off x="8686800" y="9963150"/>
            <a:ext cx="9121775" cy="323850"/>
          </a:xfrm>
          <a:prstGeom prst="rect">
            <a:avLst/>
          </a:prstGeom>
        </p:spPr>
        <p:txBody>
          <a:bodyPr vert="horz" wrap="square" lIns="0" tIns="635" rIns="0" bIns="0" rtlCol="0">
            <a:spAutoFit/>
          </a:bodyPr>
          <a:lstStyle/>
          <a:p>
            <a:pPr marL="12700">
              <a:lnSpc>
                <a:spcPct val="100000"/>
              </a:lnSpc>
              <a:spcBef>
                <a:spcPts val="5"/>
              </a:spcBef>
              <a:defRPr/>
            </a:pPr>
            <a:r>
              <a:rPr spc="-85" dirty="0"/>
              <a:t>Planning,</a:t>
            </a:r>
            <a:r>
              <a:rPr spc="-235" dirty="0"/>
              <a:t> </a:t>
            </a:r>
            <a:r>
              <a:rPr spc="-90" dirty="0"/>
              <a:t>Law</a:t>
            </a:r>
            <a:r>
              <a:rPr spc="-235" dirty="0"/>
              <a:t> </a:t>
            </a:r>
            <a:r>
              <a:rPr spc="-75" dirty="0"/>
              <a:t>and</a:t>
            </a:r>
            <a:r>
              <a:rPr spc="-235" dirty="0"/>
              <a:t> </a:t>
            </a:r>
            <a:r>
              <a:rPr spc="-80" dirty="0"/>
              <a:t>property</a:t>
            </a:r>
            <a:r>
              <a:rPr spc="-235" dirty="0"/>
              <a:t> </a:t>
            </a:r>
            <a:r>
              <a:rPr spc="-30" dirty="0"/>
              <a:t>rights</a:t>
            </a:r>
            <a:r>
              <a:rPr spc="-235" dirty="0"/>
              <a:t> </a:t>
            </a:r>
            <a:r>
              <a:rPr spc="140" dirty="0"/>
              <a:t>-</a:t>
            </a:r>
            <a:r>
              <a:rPr spc="-235" dirty="0"/>
              <a:t> </a:t>
            </a:r>
            <a:r>
              <a:rPr spc="-20" dirty="0"/>
              <a:t>Munich</a:t>
            </a:r>
            <a:r>
              <a:rPr spc="-235" dirty="0"/>
              <a:t> </a:t>
            </a:r>
            <a:r>
              <a:rPr spc="140" dirty="0"/>
              <a:t>-</a:t>
            </a:r>
            <a:r>
              <a:rPr spc="-235" dirty="0"/>
              <a:t> </a:t>
            </a:r>
            <a:r>
              <a:rPr spc="-10" dirty="0"/>
              <a:t>March2024</a:t>
            </a:r>
            <a:r>
              <a:rPr spc="-235" dirty="0"/>
              <a:t> </a:t>
            </a:r>
            <a:r>
              <a:rPr spc="140" dirty="0"/>
              <a:t>-</a:t>
            </a:r>
            <a:r>
              <a:rPr spc="-235" dirty="0"/>
              <a:t> </a:t>
            </a:r>
            <a:r>
              <a:rPr spc="-30" dirty="0"/>
              <a:t>INRAE/</a:t>
            </a:r>
            <a:r>
              <a:rPr spc="-235" dirty="0"/>
              <a:t> </a:t>
            </a:r>
            <a:r>
              <a:rPr spc="-70" dirty="0"/>
              <a:t>Université</a:t>
            </a:r>
            <a:r>
              <a:rPr spc="-235" dirty="0"/>
              <a:t> </a:t>
            </a:r>
            <a:r>
              <a:rPr spc="-40" dirty="0"/>
              <a:t>Paris-</a:t>
            </a:r>
            <a:r>
              <a:rPr spc="-40" dirty="0" err="1"/>
              <a:t>Saclay</a:t>
            </a:r>
            <a:endParaRPr dirty="0"/>
          </a:p>
        </p:txBody>
      </p:sp>
      <p:sp>
        <p:nvSpPr>
          <p:cNvPr id="8" name="Espace réservé du numéro de diapositive 7">
            <a:extLst>
              <a:ext uri="{FF2B5EF4-FFF2-40B4-BE49-F238E27FC236}">
                <a16:creationId xmlns:a16="http://schemas.microsoft.com/office/drawing/2014/main" id="{87995164-7736-46D7-8722-7F23FAE1A1D4}"/>
              </a:ext>
            </a:extLst>
          </p:cNvPr>
          <p:cNvSpPr>
            <a:spLocks noGrp="1"/>
          </p:cNvSpPr>
          <p:nvPr>
            <p:ph type="sldNum" sz="quarter" idx="7"/>
          </p:nvPr>
        </p:nvSpPr>
        <p:spPr>
          <a:xfrm>
            <a:off x="13822665" y="9977298"/>
            <a:ext cx="4206240" cy="276999"/>
          </a:xfrm>
        </p:spPr>
        <p:txBody>
          <a:bodyPr/>
          <a:lstStyle/>
          <a:p>
            <a:pPr>
              <a:defRPr/>
            </a:pPr>
            <a:fld id="{B6F15528-21DE-4FAA-801E-634DDDAF4B2B}" type="slidenum">
              <a:rPr lang="fr-FR" smtClean="0">
                <a:solidFill>
                  <a:schemeClr val="tx1"/>
                </a:solidFill>
              </a:rPr>
              <a:t>5</a:t>
            </a:fld>
            <a:endParaRPr lang="fr-FR"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object 2"/>
          <p:cNvSpPr txBox="1">
            <a:spLocks noGrp="1"/>
          </p:cNvSpPr>
          <p:nvPr>
            <p:ph type="title"/>
          </p:nvPr>
        </p:nvSpPr>
        <p:spPr bwMode="auto">
          <a:xfrm>
            <a:off x="0" y="333820"/>
            <a:ext cx="6248400" cy="751488"/>
          </a:xfrm>
          <a:prstGeom prst="chevron">
            <a:avLst>
              <a:gd name="adj" fmla="val 50000"/>
            </a:avLst>
          </a:prstGeom>
          <a:ln>
            <a:solidFill>
              <a:schemeClr val="tx1"/>
            </a:solidFill>
          </a:ln>
        </p:spPr>
        <p:txBody>
          <a:bodyPr vert="horz" wrap="square" lIns="0" tIns="12700" rIns="0" bIns="0" rtlCol="0">
            <a:spAutoFit/>
          </a:bodyPr>
          <a:lstStyle/>
          <a:p>
            <a:pPr marL="12700" algn="ctr">
              <a:lnSpc>
                <a:spcPct val="100000"/>
              </a:lnSpc>
              <a:spcBef>
                <a:spcPts val="100"/>
              </a:spcBef>
              <a:defRPr/>
            </a:pPr>
            <a:r>
              <a:rPr sz="4800" b="1" dirty="0">
                <a:latin typeface="Arial Narrow"/>
                <a:cs typeface="Trebuchet MS"/>
              </a:rPr>
              <a:t>Study</a:t>
            </a:r>
            <a:r>
              <a:rPr lang="fr-FR" sz="4800" b="1" dirty="0">
                <a:latin typeface="Arial Narrow"/>
                <a:cs typeface="Trebuchet MS"/>
              </a:rPr>
              <a:t> </a:t>
            </a:r>
            <a:r>
              <a:rPr sz="4800" b="1" dirty="0">
                <a:latin typeface="Arial Narrow"/>
                <a:cs typeface="Trebuchet MS"/>
              </a:rPr>
              <a:t>Area &amp;</a:t>
            </a:r>
            <a:r>
              <a:rPr lang="fr-FR" sz="4800" b="1" dirty="0">
                <a:latin typeface="Arial Narrow"/>
                <a:cs typeface="Trebuchet MS"/>
              </a:rPr>
              <a:t> </a:t>
            </a:r>
            <a:r>
              <a:rPr sz="4800" b="1" dirty="0">
                <a:latin typeface="Arial Narrow"/>
                <a:cs typeface="Trebuchet MS"/>
              </a:rPr>
              <a:t>Data</a:t>
            </a:r>
            <a:endParaRPr b="1" dirty="0"/>
          </a:p>
        </p:txBody>
      </p:sp>
      <p:grpSp>
        <p:nvGrpSpPr>
          <p:cNvPr id="3" name="object 3"/>
          <p:cNvGrpSpPr/>
          <p:nvPr/>
        </p:nvGrpSpPr>
        <p:grpSpPr bwMode="auto">
          <a:xfrm>
            <a:off x="6248400" y="190500"/>
            <a:ext cx="11963399" cy="9677400"/>
            <a:chOff x="7053234" y="848064"/>
            <a:chExt cx="11235055" cy="8801100"/>
          </a:xfrm>
        </p:grpSpPr>
        <p:pic>
          <p:nvPicPr>
            <p:cNvPr id="4" name="object 4"/>
            <p:cNvPicPr/>
            <p:nvPr/>
          </p:nvPicPr>
          <p:blipFill>
            <a:blip r:embed="rId3"/>
            <a:stretch/>
          </p:blipFill>
          <p:spPr bwMode="auto">
            <a:xfrm>
              <a:off x="7053234" y="848064"/>
              <a:ext cx="11234763" cy="8801099"/>
            </a:xfrm>
            <a:prstGeom prst="rect">
              <a:avLst/>
            </a:prstGeom>
          </p:spPr>
        </p:pic>
        <p:pic>
          <p:nvPicPr>
            <p:cNvPr id="5" name="object 5"/>
            <p:cNvPicPr/>
            <p:nvPr/>
          </p:nvPicPr>
          <p:blipFill>
            <a:blip r:embed="rId4"/>
            <a:stretch/>
          </p:blipFill>
          <p:spPr bwMode="auto">
            <a:xfrm>
              <a:off x="12375036" y="3559506"/>
              <a:ext cx="199687" cy="529830"/>
            </a:xfrm>
            <a:prstGeom prst="rect">
              <a:avLst/>
            </a:prstGeom>
          </p:spPr>
        </p:pic>
      </p:grpSp>
      <p:sp>
        <p:nvSpPr>
          <p:cNvPr id="6" name="object 6"/>
          <p:cNvSpPr/>
          <p:nvPr/>
        </p:nvSpPr>
        <p:spPr bwMode="auto">
          <a:xfrm>
            <a:off x="500970" y="7339192"/>
            <a:ext cx="1114425" cy="1069340"/>
          </a:xfrm>
          <a:custGeom>
            <a:avLst/>
            <a:gdLst/>
            <a:ahLst/>
            <a:cxnLst/>
            <a:rect l="l" t="t" r="r" b="b"/>
            <a:pathLst>
              <a:path w="1114425" h="1069340" extrusionOk="0">
                <a:moveTo>
                  <a:pt x="968425" y="474941"/>
                </a:moveTo>
                <a:lnTo>
                  <a:pt x="916940" y="474941"/>
                </a:lnTo>
                <a:lnTo>
                  <a:pt x="917613" y="991717"/>
                </a:lnTo>
                <a:lnTo>
                  <a:pt x="915581" y="1001788"/>
                </a:lnTo>
                <a:lnTo>
                  <a:pt x="910056" y="1009967"/>
                </a:lnTo>
                <a:lnTo>
                  <a:pt x="901903" y="1015453"/>
                </a:lnTo>
                <a:lnTo>
                  <a:pt x="891984" y="1017460"/>
                </a:lnTo>
                <a:lnTo>
                  <a:pt x="711885" y="1017460"/>
                </a:lnTo>
                <a:lnTo>
                  <a:pt x="701865" y="1015415"/>
                </a:lnTo>
                <a:lnTo>
                  <a:pt x="693724" y="1009878"/>
                </a:lnTo>
                <a:lnTo>
                  <a:pt x="688251" y="1001687"/>
                </a:lnTo>
                <a:lnTo>
                  <a:pt x="686257" y="991717"/>
                </a:lnTo>
                <a:lnTo>
                  <a:pt x="686257" y="723595"/>
                </a:lnTo>
                <a:lnTo>
                  <a:pt x="680199" y="693458"/>
                </a:lnTo>
                <a:lnTo>
                  <a:pt x="663663" y="668845"/>
                </a:lnTo>
                <a:lnTo>
                  <a:pt x="639152" y="652246"/>
                </a:lnTo>
                <a:lnTo>
                  <a:pt x="609142" y="646150"/>
                </a:lnTo>
                <a:lnTo>
                  <a:pt x="506171" y="646150"/>
                </a:lnTo>
                <a:lnTo>
                  <a:pt x="476161" y="652246"/>
                </a:lnTo>
                <a:lnTo>
                  <a:pt x="451637" y="668845"/>
                </a:lnTo>
                <a:lnTo>
                  <a:pt x="435114" y="693458"/>
                </a:lnTo>
                <a:lnTo>
                  <a:pt x="429044" y="723595"/>
                </a:lnTo>
                <a:lnTo>
                  <a:pt x="429044" y="991717"/>
                </a:lnTo>
                <a:lnTo>
                  <a:pt x="427012" y="1001788"/>
                </a:lnTo>
                <a:lnTo>
                  <a:pt x="421500" y="1009967"/>
                </a:lnTo>
                <a:lnTo>
                  <a:pt x="413346" y="1015453"/>
                </a:lnTo>
                <a:lnTo>
                  <a:pt x="403415" y="1017460"/>
                </a:lnTo>
                <a:lnTo>
                  <a:pt x="222656" y="1017460"/>
                </a:lnTo>
                <a:lnTo>
                  <a:pt x="212636" y="1015415"/>
                </a:lnTo>
                <a:lnTo>
                  <a:pt x="204495" y="1009878"/>
                </a:lnTo>
                <a:lnTo>
                  <a:pt x="199021" y="1001687"/>
                </a:lnTo>
                <a:lnTo>
                  <a:pt x="197027" y="991717"/>
                </a:lnTo>
                <a:lnTo>
                  <a:pt x="197027" y="474941"/>
                </a:lnTo>
                <a:lnTo>
                  <a:pt x="145542" y="474941"/>
                </a:lnTo>
                <a:lnTo>
                  <a:pt x="145542" y="991717"/>
                </a:lnTo>
                <a:lnTo>
                  <a:pt x="151599" y="1021854"/>
                </a:lnTo>
                <a:lnTo>
                  <a:pt x="168135" y="1046467"/>
                </a:lnTo>
                <a:lnTo>
                  <a:pt x="192646" y="1063078"/>
                </a:lnTo>
                <a:lnTo>
                  <a:pt x="222656" y="1069162"/>
                </a:lnTo>
                <a:lnTo>
                  <a:pt x="402742" y="1069162"/>
                </a:lnTo>
                <a:lnTo>
                  <a:pt x="432752" y="1063078"/>
                </a:lnTo>
                <a:lnTo>
                  <a:pt x="457276" y="1046467"/>
                </a:lnTo>
                <a:lnTo>
                  <a:pt x="473798" y="1021854"/>
                </a:lnTo>
                <a:lnTo>
                  <a:pt x="479869" y="991717"/>
                </a:lnTo>
                <a:lnTo>
                  <a:pt x="479869" y="723595"/>
                </a:lnTo>
                <a:lnTo>
                  <a:pt x="481901" y="713524"/>
                </a:lnTo>
                <a:lnTo>
                  <a:pt x="487413" y="705358"/>
                </a:lnTo>
                <a:lnTo>
                  <a:pt x="495566" y="699858"/>
                </a:lnTo>
                <a:lnTo>
                  <a:pt x="505498" y="697852"/>
                </a:lnTo>
                <a:lnTo>
                  <a:pt x="608469" y="697852"/>
                </a:lnTo>
                <a:lnTo>
                  <a:pt x="618490" y="699897"/>
                </a:lnTo>
                <a:lnTo>
                  <a:pt x="626630" y="705434"/>
                </a:lnTo>
                <a:lnTo>
                  <a:pt x="632104" y="713625"/>
                </a:lnTo>
                <a:lnTo>
                  <a:pt x="634098" y="723595"/>
                </a:lnTo>
                <a:lnTo>
                  <a:pt x="634098" y="991717"/>
                </a:lnTo>
                <a:lnTo>
                  <a:pt x="640168" y="1021854"/>
                </a:lnTo>
                <a:lnTo>
                  <a:pt x="656691" y="1046467"/>
                </a:lnTo>
                <a:lnTo>
                  <a:pt x="681215" y="1063078"/>
                </a:lnTo>
                <a:lnTo>
                  <a:pt x="711225" y="1069162"/>
                </a:lnTo>
                <a:lnTo>
                  <a:pt x="891311" y="1069162"/>
                </a:lnTo>
                <a:lnTo>
                  <a:pt x="921321" y="1063078"/>
                </a:lnTo>
                <a:lnTo>
                  <a:pt x="945832" y="1046467"/>
                </a:lnTo>
                <a:lnTo>
                  <a:pt x="962367" y="1021854"/>
                </a:lnTo>
                <a:lnTo>
                  <a:pt x="968425" y="991717"/>
                </a:lnTo>
                <a:lnTo>
                  <a:pt x="968425" y="474941"/>
                </a:lnTo>
                <a:close/>
              </a:path>
              <a:path w="1114425" h="1069340" extrusionOk="0">
                <a:moveTo>
                  <a:pt x="1114425" y="455244"/>
                </a:moveTo>
                <a:lnTo>
                  <a:pt x="607352" y="18808"/>
                </a:lnTo>
                <a:lnTo>
                  <a:pt x="583438" y="4699"/>
                </a:lnTo>
                <a:lnTo>
                  <a:pt x="557098" y="0"/>
                </a:lnTo>
                <a:lnTo>
                  <a:pt x="530758" y="4699"/>
                </a:lnTo>
                <a:lnTo>
                  <a:pt x="506831" y="18808"/>
                </a:lnTo>
                <a:lnTo>
                  <a:pt x="0" y="455244"/>
                </a:lnTo>
                <a:lnTo>
                  <a:pt x="33426" y="494411"/>
                </a:lnTo>
                <a:lnTo>
                  <a:pt x="540486" y="57975"/>
                </a:lnTo>
                <a:lnTo>
                  <a:pt x="548500" y="53314"/>
                </a:lnTo>
                <a:lnTo>
                  <a:pt x="557288" y="51765"/>
                </a:lnTo>
                <a:lnTo>
                  <a:pt x="566039" y="53314"/>
                </a:lnTo>
                <a:lnTo>
                  <a:pt x="573925" y="57975"/>
                </a:lnTo>
                <a:lnTo>
                  <a:pt x="1080985" y="494411"/>
                </a:lnTo>
                <a:lnTo>
                  <a:pt x="1114425" y="455244"/>
                </a:lnTo>
                <a:close/>
              </a:path>
            </a:pathLst>
          </a:custGeom>
          <a:solidFill>
            <a:srgbClr val="231F20"/>
          </a:solidFill>
        </p:spPr>
        <p:txBody>
          <a:bodyPr wrap="square" lIns="0" tIns="0" rIns="0" bIns="0" rtlCol="0"/>
          <a:lstStyle/>
          <a:p>
            <a:pPr>
              <a:defRPr/>
            </a:pPr>
            <a:endParaRPr/>
          </a:p>
        </p:txBody>
      </p:sp>
      <p:sp>
        <p:nvSpPr>
          <p:cNvPr id="7" name="object 7"/>
          <p:cNvSpPr txBox="1"/>
          <p:nvPr/>
        </p:nvSpPr>
        <p:spPr bwMode="auto">
          <a:xfrm>
            <a:off x="228600" y="2316841"/>
            <a:ext cx="7391400" cy="4535216"/>
          </a:xfrm>
          <a:prstGeom prst="rect">
            <a:avLst/>
          </a:prstGeom>
        </p:spPr>
        <p:txBody>
          <a:bodyPr vert="horz" wrap="square" lIns="0" tIns="102235" rIns="0" bIns="0" rtlCol="0">
            <a:spAutoFit/>
          </a:bodyPr>
          <a:lstStyle/>
          <a:p>
            <a:pPr marL="12700" marR="664210">
              <a:spcBef>
                <a:spcPts val="805"/>
              </a:spcBef>
              <a:defRPr/>
            </a:pPr>
            <a:r>
              <a:rPr sz="3600" dirty="0">
                <a:latin typeface="Arial Narrow"/>
                <a:cs typeface="Arial MT"/>
              </a:rPr>
              <a:t>200 local urban plan</a:t>
            </a:r>
            <a:r>
              <a:rPr lang="fr-FR" sz="3600" dirty="0">
                <a:latin typeface="Arial Narrow"/>
                <a:cs typeface="Arial MT"/>
              </a:rPr>
              <a:t>s</a:t>
            </a:r>
            <a:r>
              <a:rPr sz="3600" dirty="0">
                <a:latin typeface="Arial Narrow"/>
                <a:cs typeface="Arial MT"/>
              </a:rPr>
              <a:t> (« </a:t>
            </a:r>
            <a:r>
              <a:rPr sz="3600" i="1" dirty="0">
                <a:latin typeface="Arial Narrow"/>
                <a:cs typeface="Arial MT"/>
              </a:rPr>
              <a:t>Plan  local </a:t>
            </a:r>
            <a:r>
              <a:rPr sz="3600" i="1" dirty="0" err="1">
                <a:latin typeface="Arial Narrow"/>
                <a:cs typeface="Arial MT"/>
              </a:rPr>
              <a:t>d’urbanisme</a:t>
            </a:r>
            <a:r>
              <a:rPr sz="3600" dirty="0">
                <a:latin typeface="Arial Narrow"/>
                <a:cs typeface="Arial MT"/>
              </a:rPr>
              <a:t> ») = 200  cities/1276</a:t>
            </a:r>
            <a:r>
              <a:rPr lang="fr-FR" sz="3600" dirty="0">
                <a:latin typeface="Arial Narrow"/>
                <a:cs typeface="Arial MT"/>
              </a:rPr>
              <a:t> </a:t>
            </a:r>
            <a:r>
              <a:rPr lang="fr-FR" sz="3600" dirty="0" err="1">
                <a:latin typeface="Arial Narrow"/>
                <a:cs typeface="Arial MT"/>
              </a:rPr>
              <a:t>cities</a:t>
            </a:r>
            <a:endParaRPr sz="3600" dirty="0">
              <a:latin typeface="Arial Narrow"/>
              <a:cs typeface="Arial MT"/>
            </a:endParaRPr>
          </a:p>
          <a:p>
            <a:pPr>
              <a:spcBef>
                <a:spcPts val="40"/>
              </a:spcBef>
              <a:defRPr/>
            </a:pPr>
            <a:endParaRPr sz="3600" dirty="0">
              <a:latin typeface="Arial Narrow"/>
              <a:cs typeface="Arial MT"/>
            </a:endParaRPr>
          </a:p>
          <a:p>
            <a:pPr marL="12700" marR="5080">
              <a:defRPr/>
            </a:pPr>
            <a:r>
              <a:rPr sz="3600" dirty="0">
                <a:latin typeface="Arial Narrow"/>
                <a:cs typeface="Arial MT"/>
              </a:rPr>
              <a:t>Paris  region </a:t>
            </a:r>
            <a:r>
              <a:rPr lang="fr-FR" sz="3600" dirty="0" err="1">
                <a:latin typeface="Arial Narrow"/>
                <a:cs typeface="Arial MT"/>
              </a:rPr>
              <a:t>is</a:t>
            </a:r>
            <a:r>
              <a:rPr sz="3600" dirty="0">
                <a:latin typeface="Arial Narrow"/>
                <a:cs typeface="Arial MT"/>
              </a:rPr>
              <a:t> the most dense region  of France (average 1022  </a:t>
            </a:r>
            <a:r>
              <a:rPr sz="3600" dirty="0" err="1">
                <a:latin typeface="Arial Narrow"/>
                <a:cs typeface="Arial MT"/>
              </a:rPr>
              <a:t>hab</a:t>
            </a:r>
            <a:r>
              <a:rPr sz="3600" dirty="0">
                <a:latin typeface="Arial Narrow"/>
                <a:cs typeface="Arial MT"/>
              </a:rPr>
              <a:t>/km²)</a:t>
            </a:r>
          </a:p>
          <a:p>
            <a:pPr>
              <a:spcBef>
                <a:spcPts val="35"/>
              </a:spcBef>
              <a:defRPr/>
            </a:pPr>
            <a:endParaRPr sz="3600" dirty="0">
              <a:latin typeface="Arial Narrow"/>
              <a:cs typeface="Arial MT"/>
            </a:endParaRPr>
          </a:p>
          <a:p>
            <a:pPr marL="12700" marR="273685">
              <a:defRPr/>
            </a:pPr>
            <a:r>
              <a:rPr sz="3600" dirty="0">
                <a:latin typeface="Arial Narrow"/>
                <a:cs typeface="Arial MT"/>
              </a:rPr>
              <a:t>Proportional sample based on  density levels (INSEE)</a:t>
            </a:r>
          </a:p>
        </p:txBody>
      </p:sp>
      <p:sp>
        <p:nvSpPr>
          <p:cNvPr id="9" name="object 9"/>
          <p:cNvSpPr txBox="1">
            <a:spLocks noGrp="1"/>
          </p:cNvSpPr>
          <p:nvPr>
            <p:ph type="ftr" sz="quarter" idx="5"/>
          </p:nvPr>
        </p:nvSpPr>
        <p:spPr bwMode="auto">
          <a:xfrm>
            <a:off x="8839200" y="9930447"/>
            <a:ext cx="9121775" cy="323850"/>
          </a:xfrm>
          <a:prstGeom prst="rect">
            <a:avLst/>
          </a:prstGeom>
        </p:spPr>
        <p:txBody>
          <a:bodyPr vert="horz" wrap="square" lIns="0" tIns="635" rIns="0" bIns="0" rtlCol="0">
            <a:spAutoFit/>
          </a:bodyPr>
          <a:lstStyle/>
          <a:p>
            <a:pPr marL="12700">
              <a:lnSpc>
                <a:spcPct val="100000"/>
              </a:lnSpc>
              <a:spcBef>
                <a:spcPts val="5"/>
              </a:spcBef>
              <a:defRPr/>
            </a:pPr>
            <a:r>
              <a:rPr spc="-85" dirty="0"/>
              <a:t>Planning,</a:t>
            </a:r>
            <a:r>
              <a:rPr spc="-235" dirty="0"/>
              <a:t> </a:t>
            </a:r>
            <a:r>
              <a:rPr spc="-90" dirty="0"/>
              <a:t>Law</a:t>
            </a:r>
            <a:r>
              <a:rPr spc="-235" dirty="0"/>
              <a:t> </a:t>
            </a:r>
            <a:r>
              <a:rPr spc="-75" dirty="0"/>
              <a:t>and</a:t>
            </a:r>
            <a:r>
              <a:rPr spc="-235" dirty="0"/>
              <a:t> </a:t>
            </a:r>
            <a:r>
              <a:rPr spc="-80" dirty="0"/>
              <a:t>property</a:t>
            </a:r>
            <a:r>
              <a:rPr spc="-235" dirty="0"/>
              <a:t> </a:t>
            </a:r>
            <a:r>
              <a:rPr spc="-30" dirty="0"/>
              <a:t>rights</a:t>
            </a:r>
            <a:r>
              <a:rPr spc="-235" dirty="0"/>
              <a:t> </a:t>
            </a:r>
            <a:r>
              <a:rPr spc="140" dirty="0"/>
              <a:t>-</a:t>
            </a:r>
            <a:r>
              <a:rPr spc="-235" dirty="0"/>
              <a:t> </a:t>
            </a:r>
            <a:r>
              <a:rPr spc="-20" dirty="0"/>
              <a:t>Munich</a:t>
            </a:r>
            <a:r>
              <a:rPr spc="-235" dirty="0"/>
              <a:t> </a:t>
            </a:r>
            <a:r>
              <a:rPr spc="140" dirty="0"/>
              <a:t>-</a:t>
            </a:r>
            <a:r>
              <a:rPr spc="-235" dirty="0"/>
              <a:t> </a:t>
            </a:r>
            <a:r>
              <a:rPr spc="-10" dirty="0"/>
              <a:t>March2024</a:t>
            </a:r>
            <a:r>
              <a:rPr spc="-235" dirty="0"/>
              <a:t> </a:t>
            </a:r>
            <a:r>
              <a:rPr spc="140" dirty="0"/>
              <a:t>-</a:t>
            </a:r>
            <a:r>
              <a:rPr spc="-235" dirty="0"/>
              <a:t> </a:t>
            </a:r>
            <a:r>
              <a:rPr spc="-30" dirty="0"/>
              <a:t>INRAE/</a:t>
            </a:r>
            <a:r>
              <a:rPr spc="-235" dirty="0"/>
              <a:t> </a:t>
            </a:r>
            <a:r>
              <a:rPr spc="-70" dirty="0"/>
              <a:t>Université</a:t>
            </a:r>
            <a:r>
              <a:rPr spc="-235" dirty="0"/>
              <a:t> </a:t>
            </a:r>
            <a:r>
              <a:rPr spc="-40" dirty="0"/>
              <a:t>Paris-</a:t>
            </a:r>
            <a:r>
              <a:rPr spc="-40" dirty="0" err="1"/>
              <a:t>Saclay</a:t>
            </a:r>
            <a:endParaRPr dirty="0"/>
          </a:p>
        </p:txBody>
      </p:sp>
      <p:sp>
        <p:nvSpPr>
          <p:cNvPr id="8" name="object 8"/>
          <p:cNvSpPr txBox="1"/>
          <p:nvPr/>
        </p:nvSpPr>
        <p:spPr bwMode="auto">
          <a:xfrm>
            <a:off x="1828800" y="7235610"/>
            <a:ext cx="5431212" cy="1276503"/>
          </a:xfrm>
          <a:prstGeom prst="rect">
            <a:avLst/>
          </a:prstGeom>
        </p:spPr>
        <p:txBody>
          <a:bodyPr vert="horz" wrap="square" lIns="0" tIns="12065" rIns="0" bIns="0" rtlCol="0">
            <a:spAutoFit/>
          </a:bodyPr>
          <a:lstStyle/>
          <a:p>
            <a:pPr marL="12700" marR="5080">
              <a:lnSpc>
                <a:spcPct val="115399"/>
              </a:lnSpc>
              <a:spcBef>
                <a:spcPts val="95"/>
              </a:spcBef>
              <a:defRPr/>
            </a:pPr>
            <a:r>
              <a:rPr sz="2400" spc="-50" dirty="0">
                <a:latin typeface="Trebuchet MS"/>
                <a:cs typeface="Trebuchet MS"/>
              </a:rPr>
              <a:t>33</a:t>
            </a:r>
            <a:r>
              <a:rPr sz="2400" spc="-345" dirty="0">
                <a:latin typeface="Trebuchet MS"/>
                <a:cs typeface="Trebuchet MS"/>
              </a:rPr>
              <a:t>.</a:t>
            </a:r>
            <a:r>
              <a:rPr sz="2400" spc="45" dirty="0">
                <a:latin typeface="Trebuchet MS"/>
                <a:cs typeface="Trebuchet MS"/>
              </a:rPr>
              <a:t>8</a:t>
            </a:r>
            <a:r>
              <a:rPr sz="2400" spc="-160" dirty="0">
                <a:latin typeface="Trebuchet MS"/>
                <a:cs typeface="Trebuchet MS"/>
              </a:rPr>
              <a:t>7</a:t>
            </a:r>
            <a:r>
              <a:rPr sz="2400" spc="155" dirty="0">
                <a:latin typeface="Trebuchet MS"/>
                <a:cs typeface="Trebuchet MS"/>
              </a:rPr>
              <a:t>%</a:t>
            </a:r>
            <a:r>
              <a:rPr sz="2400" spc="-240" dirty="0">
                <a:latin typeface="Trebuchet MS"/>
                <a:cs typeface="Trebuchet MS"/>
              </a:rPr>
              <a:t> </a:t>
            </a:r>
            <a:r>
              <a:rPr sz="2400" spc="-110" dirty="0">
                <a:latin typeface="Trebuchet MS"/>
                <a:cs typeface="Trebuchet MS"/>
              </a:rPr>
              <a:t>i</a:t>
            </a:r>
            <a:r>
              <a:rPr sz="2400" spc="-40" dirty="0">
                <a:latin typeface="Trebuchet MS"/>
                <a:cs typeface="Trebuchet MS"/>
              </a:rPr>
              <a:t>n</a:t>
            </a:r>
            <a:r>
              <a:rPr sz="2400" spc="-240" dirty="0">
                <a:latin typeface="Trebuchet MS"/>
                <a:cs typeface="Trebuchet MS"/>
              </a:rPr>
              <a:t> </a:t>
            </a:r>
            <a:r>
              <a:rPr sz="2400" spc="5" dirty="0">
                <a:latin typeface="Trebuchet MS"/>
                <a:cs typeface="Trebuchet MS"/>
              </a:rPr>
              <a:t>L</a:t>
            </a:r>
            <a:r>
              <a:rPr sz="2400" spc="-105" dirty="0">
                <a:latin typeface="Trebuchet MS"/>
                <a:cs typeface="Trebuchet MS"/>
              </a:rPr>
              <a:t>a</a:t>
            </a:r>
            <a:r>
              <a:rPr sz="2400" spc="-30" dirty="0">
                <a:latin typeface="Trebuchet MS"/>
                <a:cs typeface="Trebuchet MS"/>
              </a:rPr>
              <a:t>r</a:t>
            </a:r>
            <a:r>
              <a:rPr sz="2400" spc="20" dirty="0">
                <a:latin typeface="Trebuchet MS"/>
                <a:cs typeface="Trebuchet MS"/>
              </a:rPr>
              <a:t>g</a:t>
            </a:r>
            <a:r>
              <a:rPr sz="2400" spc="-114" dirty="0">
                <a:latin typeface="Trebuchet MS"/>
                <a:cs typeface="Trebuchet MS"/>
              </a:rPr>
              <a:t>e</a:t>
            </a:r>
            <a:r>
              <a:rPr sz="2400" spc="-240" dirty="0">
                <a:latin typeface="Trebuchet MS"/>
                <a:cs typeface="Trebuchet MS"/>
              </a:rPr>
              <a:t> </a:t>
            </a:r>
            <a:r>
              <a:rPr sz="2400" spc="-35" dirty="0">
                <a:latin typeface="Trebuchet MS"/>
                <a:cs typeface="Trebuchet MS"/>
              </a:rPr>
              <a:t>u</a:t>
            </a:r>
            <a:r>
              <a:rPr sz="2400" spc="-30" dirty="0">
                <a:latin typeface="Trebuchet MS"/>
                <a:cs typeface="Trebuchet MS"/>
              </a:rPr>
              <a:t>r</a:t>
            </a:r>
            <a:r>
              <a:rPr sz="2400" spc="-85" dirty="0">
                <a:latin typeface="Trebuchet MS"/>
                <a:cs typeface="Trebuchet MS"/>
              </a:rPr>
              <a:t>b</a:t>
            </a:r>
            <a:r>
              <a:rPr sz="2400" spc="-105" dirty="0">
                <a:latin typeface="Trebuchet MS"/>
                <a:cs typeface="Trebuchet MS"/>
              </a:rPr>
              <a:t>a</a:t>
            </a:r>
            <a:r>
              <a:rPr sz="2400" spc="-40" dirty="0">
                <a:latin typeface="Trebuchet MS"/>
                <a:cs typeface="Trebuchet MS"/>
              </a:rPr>
              <a:t>n</a:t>
            </a:r>
            <a:r>
              <a:rPr sz="2400" spc="-240" dirty="0">
                <a:latin typeface="Trebuchet MS"/>
                <a:cs typeface="Trebuchet MS"/>
              </a:rPr>
              <a:t> </a:t>
            </a:r>
            <a:r>
              <a:rPr sz="2400" spc="-65" dirty="0">
                <a:latin typeface="Trebuchet MS"/>
                <a:cs typeface="Trebuchet MS"/>
              </a:rPr>
              <a:t>c</a:t>
            </a:r>
            <a:r>
              <a:rPr sz="2400" spc="-120" dirty="0">
                <a:latin typeface="Trebuchet MS"/>
                <a:cs typeface="Trebuchet MS"/>
              </a:rPr>
              <a:t>e</a:t>
            </a:r>
            <a:r>
              <a:rPr sz="2400" spc="-45" dirty="0">
                <a:latin typeface="Trebuchet MS"/>
                <a:cs typeface="Trebuchet MS"/>
              </a:rPr>
              <a:t>n</a:t>
            </a:r>
            <a:r>
              <a:rPr sz="2400" spc="-60" dirty="0">
                <a:latin typeface="Trebuchet MS"/>
                <a:cs typeface="Trebuchet MS"/>
              </a:rPr>
              <a:t>t</a:t>
            </a:r>
            <a:r>
              <a:rPr sz="2400" spc="-120" dirty="0">
                <a:latin typeface="Trebuchet MS"/>
                <a:cs typeface="Trebuchet MS"/>
              </a:rPr>
              <a:t>e</a:t>
            </a:r>
            <a:r>
              <a:rPr sz="2400" spc="-25" dirty="0">
                <a:latin typeface="Trebuchet MS"/>
                <a:cs typeface="Trebuchet MS"/>
              </a:rPr>
              <a:t>r  </a:t>
            </a:r>
            <a:endParaRPr lang="fr-FR" sz="2400" spc="-25" dirty="0">
              <a:latin typeface="Trebuchet MS"/>
              <a:cs typeface="Trebuchet MS"/>
            </a:endParaRPr>
          </a:p>
          <a:p>
            <a:pPr marL="12700" marR="5080">
              <a:lnSpc>
                <a:spcPct val="115399"/>
              </a:lnSpc>
              <a:spcBef>
                <a:spcPts val="95"/>
              </a:spcBef>
              <a:defRPr/>
            </a:pPr>
            <a:r>
              <a:rPr sz="2400" spc="-160" dirty="0">
                <a:latin typeface="Trebuchet MS"/>
                <a:cs typeface="Trebuchet MS"/>
              </a:rPr>
              <a:t>7</a:t>
            </a:r>
            <a:r>
              <a:rPr sz="2400" spc="15" dirty="0">
                <a:latin typeface="Trebuchet MS"/>
                <a:cs typeface="Trebuchet MS"/>
              </a:rPr>
              <a:t>6</a:t>
            </a:r>
            <a:r>
              <a:rPr sz="2400" spc="-345" dirty="0">
                <a:latin typeface="Trebuchet MS"/>
                <a:cs typeface="Trebuchet MS"/>
              </a:rPr>
              <a:t>.</a:t>
            </a:r>
            <a:r>
              <a:rPr sz="2400" spc="-40" dirty="0">
                <a:latin typeface="Trebuchet MS"/>
                <a:cs typeface="Trebuchet MS"/>
              </a:rPr>
              <a:t>2</a:t>
            </a:r>
            <a:r>
              <a:rPr sz="2400" spc="-160" dirty="0">
                <a:latin typeface="Trebuchet MS"/>
                <a:cs typeface="Trebuchet MS"/>
              </a:rPr>
              <a:t>7</a:t>
            </a:r>
            <a:r>
              <a:rPr sz="2400" spc="155" dirty="0">
                <a:latin typeface="Trebuchet MS"/>
                <a:cs typeface="Trebuchet MS"/>
              </a:rPr>
              <a:t>%</a:t>
            </a:r>
            <a:r>
              <a:rPr sz="2400" spc="-240" dirty="0">
                <a:latin typeface="Trebuchet MS"/>
                <a:cs typeface="Trebuchet MS"/>
              </a:rPr>
              <a:t> </a:t>
            </a:r>
            <a:r>
              <a:rPr sz="2400" spc="-110" dirty="0">
                <a:latin typeface="Trebuchet MS"/>
                <a:cs typeface="Trebuchet MS"/>
              </a:rPr>
              <a:t>i</a:t>
            </a:r>
            <a:r>
              <a:rPr sz="2400" spc="-40" dirty="0">
                <a:latin typeface="Trebuchet MS"/>
                <a:cs typeface="Trebuchet MS"/>
              </a:rPr>
              <a:t>n</a:t>
            </a:r>
            <a:r>
              <a:rPr sz="2400" spc="-240" dirty="0">
                <a:latin typeface="Trebuchet MS"/>
                <a:cs typeface="Trebuchet MS"/>
              </a:rPr>
              <a:t> </a:t>
            </a:r>
            <a:r>
              <a:rPr sz="2400" spc="-5" dirty="0">
                <a:latin typeface="Trebuchet MS"/>
                <a:cs typeface="Trebuchet MS"/>
              </a:rPr>
              <a:t>I</a:t>
            </a:r>
            <a:r>
              <a:rPr sz="2400" spc="-45" dirty="0">
                <a:latin typeface="Trebuchet MS"/>
                <a:cs typeface="Trebuchet MS"/>
              </a:rPr>
              <a:t>n</a:t>
            </a:r>
            <a:r>
              <a:rPr sz="2400" spc="-60" dirty="0">
                <a:latin typeface="Trebuchet MS"/>
                <a:cs typeface="Trebuchet MS"/>
              </a:rPr>
              <a:t>t</a:t>
            </a:r>
            <a:r>
              <a:rPr sz="2400" spc="-120" dirty="0">
                <a:latin typeface="Trebuchet MS"/>
                <a:cs typeface="Trebuchet MS"/>
              </a:rPr>
              <a:t>e</a:t>
            </a:r>
            <a:r>
              <a:rPr sz="2400" spc="-30" dirty="0">
                <a:latin typeface="Trebuchet MS"/>
                <a:cs typeface="Trebuchet MS"/>
              </a:rPr>
              <a:t>r</a:t>
            </a:r>
            <a:r>
              <a:rPr sz="2400" spc="-170" dirty="0">
                <a:latin typeface="Trebuchet MS"/>
                <a:cs typeface="Trebuchet MS"/>
              </a:rPr>
              <a:t>m</a:t>
            </a:r>
            <a:r>
              <a:rPr sz="2400" spc="-120" dirty="0">
                <a:latin typeface="Trebuchet MS"/>
                <a:cs typeface="Trebuchet MS"/>
              </a:rPr>
              <a:t>e</a:t>
            </a:r>
            <a:r>
              <a:rPr sz="2400" spc="-85" dirty="0">
                <a:latin typeface="Trebuchet MS"/>
                <a:cs typeface="Trebuchet MS"/>
              </a:rPr>
              <a:t>d</a:t>
            </a:r>
            <a:r>
              <a:rPr sz="2400" spc="-110" dirty="0">
                <a:latin typeface="Trebuchet MS"/>
                <a:cs typeface="Trebuchet MS"/>
              </a:rPr>
              <a:t>i</a:t>
            </a:r>
            <a:r>
              <a:rPr sz="2400" spc="-105" dirty="0">
                <a:latin typeface="Trebuchet MS"/>
                <a:cs typeface="Trebuchet MS"/>
              </a:rPr>
              <a:t>a</a:t>
            </a:r>
            <a:r>
              <a:rPr sz="2400" spc="-60" dirty="0">
                <a:latin typeface="Trebuchet MS"/>
                <a:cs typeface="Trebuchet MS"/>
              </a:rPr>
              <a:t>t</a:t>
            </a:r>
            <a:r>
              <a:rPr sz="2400" spc="-114" dirty="0">
                <a:latin typeface="Trebuchet MS"/>
                <a:cs typeface="Trebuchet MS"/>
              </a:rPr>
              <a:t>e</a:t>
            </a:r>
            <a:r>
              <a:rPr sz="2400" spc="-240" dirty="0">
                <a:latin typeface="Trebuchet MS"/>
                <a:cs typeface="Trebuchet MS"/>
              </a:rPr>
              <a:t> </a:t>
            </a:r>
            <a:r>
              <a:rPr sz="2400" spc="-85" dirty="0">
                <a:latin typeface="Trebuchet MS"/>
                <a:cs typeface="Trebuchet MS"/>
              </a:rPr>
              <a:t>d</a:t>
            </a:r>
            <a:r>
              <a:rPr sz="2400" spc="-120" dirty="0">
                <a:latin typeface="Trebuchet MS"/>
                <a:cs typeface="Trebuchet MS"/>
              </a:rPr>
              <a:t>e</a:t>
            </a:r>
            <a:r>
              <a:rPr sz="2400" spc="-45" dirty="0">
                <a:latin typeface="Trebuchet MS"/>
                <a:cs typeface="Trebuchet MS"/>
              </a:rPr>
              <a:t>n</a:t>
            </a:r>
            <a:r>
              <a:rPr sz="2400" spc="55" dirty="0">
                <a:latin typeface="Trebuchet MS"/>
                <a:cs typeface="Trebuchet MS"/>
              </a:rPr>
              <a:t>s</a:t>
            </a:r>
            <a:r>
              <a:rPr sz="2400" spc="-110" dirty="0">
                <a:latin typeface="Trebuchet MS"/>
                <a:cs typeface="Trebuchet MS"/>
              </a:rPr>
              <a:t>i</a:t>
            </a:r>
            <a:r>
              <a:rPr sz="2400" spc="-60" dirty="0">
                <a:latin typeface="Trebuchet MS"/>
                <a:cs typeface="Trebuchet MS"/>
              </a:rPr>
              <a:t>t</a:t>
            </a:r>
            <a:r>
              <a:rPr sz="2400" spc="-100" dirty="0">
                <a:latin typeface="Trebuchet MS"/>
                <a:cs typeface="Trebuchet MS"/>
              </a:rPr>
              <a:t>y  </a:t>
            </a:r>
            <a:endParaRPr lang="fr-FR" sz="2400" spc="-100" dirty="0">
              <a:latin typeface="Trebuchet MS"/>
              <a:cs typeface="Trebuchet MS"/>
            </a:endParaRPr>
          </a:p>
          <a:p>
            <a:pPr marL="12700" marR="5080">
              <a:lnSpc>
                <a:spcPct val="115399"/>
              </a:lnSpc>
              <a:spcBef>
                <a:spcPts val="95"/>
              </a:spcBef>
              <a:defRPr/>
            </a:pPr>
            <a:r>
              <a:rPr sz="2400" spc="15" dirty="0">
                <a:latin typeface="Trebuchet MS"/>
                <a:cs typeface="Trebuchet MS"/>
              </a:rPr>
              <a:t>9</a:t>
            </a:r>
            <a:r>
              <a:rPr sz="2400" spc="85" dirty="0">
                <a:latin typeface="Trebuchet MS"/>
                <a:cs typeface="Trebuchet MS"/>
              </a:rPr>
              <a:t>0</a:t>
            </a:r>
            <a:r>
              <a:rPr sz="2400" spc="-345" dirty="0">
                <a:latin typeface="Trebuchet MS"/>
                <a:cs typeface="Trebuchet MS"/>
              </a:rPr>
              <a:t>.</a:t>
            </a:r>
            <a:r>
              <a:rPr sz="2400" spc="85" dirty="0">
                <a:latin typeface="Trebuchet MS"/>
                <a:cs typeface="Trebuchet MS"/>
              </a:rPr>
              <a:t>0</a:t>
            </a:r>
            <a:r>
              <a:rPr sz="2400" spc="-160" dirty="0">
                <a:latin typeface="Trebuchet MS"/>
                <a:cs typeface="Trebuchet MS"/>
              </a:rPr>
              <a:t>7</a:t>
            </a:r>
            <a:r>
              <a:rPr sz="2400" spc="155" dirty="0">
                <a:latin typeface="Trebuchet MS"/>
                <a:cs typeface="Trebuchet MS"/>
              </a:rPr>
              <a:t>%</a:t>
            </a:r>
            <a:r>
              <a:rPr sz="2400" spc="-240" dirty="0">
                <a:latin typeface="Trebuchet MS"/>
                <a:cs typeface="Trebuchet MS"/>
              </a:rPr>
              <a:t> </a:t>
            </a:r>
            <a:r>
              <a:rPr sz="2400" spc="-110" dirty="0">
                <a:latin typeface="Trebuchet MS"/>
                <a:cs typeface="Trebuchet MS"/>
              </a:rPr>
              <a:t>i</a:t>
            </a:r>
            <a:r>
              <a:rPr sz="2400" spc="-40" dirty="0">
                <a:latin typeface="Trebuchet MS"/>
                <a:cs typeface="Trebuchet MS"/>
              </a:rPr>
              <a:t>n</a:t>
            </a:r>
            <a:r>
              <a:rPr sz="2400" spc="-240" dirty="0">
                <a:latin typeface="Trebuchet MS"/>
                <a:cs typeface="Trebuchet MS"/>
              </a:rPr>
              <a:t> </a:t>
            </a:r>
            <a:r>
              <a:rPr sz="2400" spc="5" dirty="0">
                <a:latin typeface="Trebuchet MS"/>
                <a:cs typeface="Trebuchet MS"/>
              </a:rPr>
              <a:t>L</a:t>
            </a:r>
            <a:r>
              <a:rPr sz="2400" spc="-75" dirty="0">
                <a:latin typeface="Trebuchet MS"/>
                <a:cs typeface="Trebuchet MS"/>
              </a:rPr>
              <a:t>o</a:t>
            </a:r>
            <a:r>
              <a:rPr sz="2400" spc="-165" dirty="0">
                <a:latin typeface="Trebuchet MS"/>
                <a:cs typeface="Trebuchet MS"/>
              </a:rPr>
              <a:t>w</a:t>
            </a:r>
            <a:r>
              <a:rPr sz="2400" spc="-240" dirty="0">
                <a:latin typeface="Trebuchet MS"/>
                <a:cs typeface="Trebuchet MS"/>
              </a:rPr>
              <a:t> </a:t>
            </a:r>
            <a:r>
              <a:rPr sz="2400" spc="-85" dirty="0">
                <a:latin typeface="Trebuchet MS"/>
                <a:cs typeface="Trebuchet MS"/>
              </a:rPr>
              <a:t>d</a:t>
            </a:r>
            <a:r>
              <a:rPr sz="2400" spc="-120" dirty="0">
                <a:latin typeface="Trebuchet MS"/>
                <a:cs typeface="Trebuchet MS"/>
              </a:rPr>
              <a:t>e</a:t>
            </a:r>
            <a:r>
              <a:rPr sz="2400" spc="-45" dirty="0">
                <a:latin typeface="Trebuchet MS"/>
                <a:cs typeface="Trebuchet MS"/>
              </a:rPr>
              <a:t>n</a:t>
            </a:r>
            <a:r>
              <a:rPr sz="2400" spc="55" dirty="0">
                <a:latin typeface="Trebuchet MS"/>
                <a:cs typeface="Trebuchet MS"/>
              </a:rPr>
              <a:t>s</a:t>
            </a:r>
            <a:r>
              <a:rPr sz="2400" spc="-110" dirty="0">
                <a:latin typeface="Trebuchet MS"/>
                <a:cs typeface="Trebuchet MS"/>
              </a:rPr>
              <a:t>i</a:t>
            </a:r>
            <a:r>
              <a:rPr sz="2400" spc="-60" dirty="0">
                <a:latin typeface="Trebuchet MS"/>
                <a:cs typeface="Trebuchet MS"/>
              </a:rPr>
              <a:t>t</a:t>
            </a:r>
            <a:r>
              <a:rPr sz="2400" spc="-135" dirty="0">
                <a:latin typeface="Trebuchet MS"/>
                <a:cs typeface="Trebuchet MS"/>
              </a:rPr>
              <a:t>y</a:t>
            </a:r>
            <a:endParaRPr sz="2400" dirty="0">
              <a:latin typeface="Trebuchet MS"/>
              <a:cs typeface="Trebuchet MS"/>
            </a:endParaRPr>
          </a:p>
        </p:txBody>
      </p:sp>
      <p:pic>
        <p:nvPicPr>
          <p:cNvPr id="11" name="Image 10">
            <a:extLst>
              <a:ext uri="{FF2B5EF4-FFF2-40B4-BE49-F238E27FC236}">
                <a16:creationId xmlns:a16="http://schemas.microsoft.com/office/drawing/2014/main" id="{D72C780C-E601-4976-B016-E35C3EDC885A}"/>
              </a:ext>
            </a:extLst>
          </p:cNvPr>
          <p:cNvPicPr>
            <a:picLocks noChangeAspect="1"/>
          </p:cNvPicPr>
          <p:nvPr/>
        </p:nvPicPr>
        <p:blipFill>
          <a:blip r:embed="rId5"/>
          <a:stretch>
            <a:fillRect/>
          </a:stretch>
        </p:blipFill>
        <p:spPr>
          <a:xfrm>
            <a:off x="5739727" y="7716714"/>
            <a:ext cx="4248136" cy="2151185"/>
          </a:xfrm>
          <a:prstGeom prst="rect">
            <a:avLst/>
          </a:prstGeom>
        </p:spPr>
      </p:pic>
      <p:sp>
        <p:nvSpPr>
          <p:cNvPr id="12" name="Espace réservé du numéro de diapositive 11">
            <a:extLst>
              <a:ext uri="{FF2B5EF4-FFF2-40B4-BE49-F238E27FC236}">
                <a16:creationId xmlns:a16="http://schemas.microsoft.com/office/drawing/2014/main" id="{E931C049-DCF2-44B8-AA24-9812BCA99C4E}"/>
              </a:ext>
            </a:extLst>
          </p:cNvPr>
          <p:cNvSpPr>
            <a:spLocks noGrp="1"/>
          </p:cNvSpPr>
          <p:nvPr>
            <p:ph type="sldNum" sz="quarter" idx="7"/>
          </p:nvPr>
        </p:nvSpPr>
        <p:spPr>
          <a:xfrm>
            <a:off x="14005248" y="9977298"/>
            <a:ext cx="4206240" cy="276999"/>
          </a:xfrm>
        </p:spPr>
        <p:txBody>
          <a:bodyPr/>
          <a:lstStyle/>
          <a:p>
            <a:pPr>
              <a:defRPr/>
            </a:pPr>
            <a:fld id="{B6F15528-21DE-4FAA-801E-634DDDAF4B2B}" type="slidenum">
              <a:rPr lang="fr-FR" smtClean="0">
                <a:solidFill>
                  <a:schemeClr val="tx1"/>
                </a:solidFill>
              </a:rPr>
              <a:t>6</a:t>
            </a:fld>
            <a:endParaRPr lang="fr-FR"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pSp>
        <p:nvGrpSpPr>
          <p:cNvPr id="9" name="object 9"/>
          <p:cNvGrpSpPr/>
          <p:nvPr/>
        </p:nvGrpSpPr>
        <p:grpSpPr bwMode="auto">
          <a:xfrm>
            <a:off x="9841768" y="4814009"/>
            <a:ext cx="4799738" cy="4315443"/>
            <a:chOff x="9841768" y="4814009"/>
            <a:chExt cx="4799738" cy="4301237"/>
          </a:xfrm>
        </p:grpSpPr>
        <p:sp>
          <p:nvSpPr>
            <p:cNvPr id="10" name="object 10"/>
            <p:cNvSpPr/>
            <p:nvPr/>
          </p:nvSpPr>
          <p:spPr bwMode="auto">
            <a:xfrm>
              <a:off x="12165757" y="5422801"/>
              <a:ext cx="2475749" cy="937434"/>
            </a:xfrm>
            <a:custGeom>
              <a:avLst/>
              <a:gdLst/>
              <a:ahLst/>
              <a:cxnLst/>
              <a:rect l="l" t="t" r="r" b="b"/>
              <a:pathLst>
                <a:path w="2385059" h="784225" extrusionOk="0">
                  <a:moveTo>
                    <a:pt x="2289700" y="783687"/>
                  </a:moveTo>
                  <a:lnTo>
                    <a:pt x="95249" y="783687"/>
                  </a:lnTo>
                  <a:lnTo>
                    <a:pt x="58174" y="776202"/>
                  </a:lnTo>
                  <a:lnTo>
                    <a:pt x="27898" y="755789"/>
                  </a:lnTo>
                  <a:lnTo>
                    <a:pt x="7485" y="725513"/>
                  </a:lnTo>
                  <a:lnTo>
                    <a:pt x="0" y="688437"/>
                  </a:lnTo>
                  <a:lnTo>
                    <a:pt x="0" y="95249"/>
                  </a:lnTo>
                  <a:lnTo>
                    <a:pt x="7485" y="58174"/>
                  </a:lnTo>
                  <a:lnTo>
                    <a:pt x="27898" y="27897"/>
                  </a:lnTo>
                  <a:lnTo>
                    <a:pt x="58174" y="7485"/>
                  </a:lnTo>
                  <a:lnTo>
                    <a:pt x="95249" y="0"/>
                  </a:lnTo>
                  <a:lnTo>
                    <a:pt x="2289701" y="0"/>
                  </a:lnTo>
                  <a:lnTo>
                    <a:pt x="2326776" y="7485"/>
                  </a:lnTo>
                  <a:lnTo>
                    <a:pt x="2357052" y="27897"/>
                  </a:lnTo>
                  <a:lnTo>
                    <a:pt x="2377465" y="58174"/>
                  </a:lnTo>
                  <a:lnTo>
                    <a:pt x="2384737" y="94196"/>
                  </a:lnTo>
                  <a:lnTo>
                    <a:pt x="2384737" y="689491"/>
                  </a:lnTo>
                  <a:lnTo>
                    <a:pt x="2377465" y="725513"/>
                  </a:lnTo>
                  <a:lnTo>
                    <a:pt x="2357052" y="755789"/>
                  </a:lnTo>
                  <a:lnTo>
                    <a:pt x="2326776" y="776202"/>
                  </a:lnTo>
                  <a:lnTo>
                    <a:pt x="2289700" y="783687"/>
                  </a:lnTo>
                  <a:close/>
                </a:path>
              </a:pathLst>
            </a:custGeom>
            <a:solidFill>
              <a:srgbClr val="8FC7C7"/>
            </a:solidFill>
          </p:spPr>
          <p:txBody>
            <a:bodyPr wrap="square" lIns="0" tIns="0" rIns="0" bIns="0" rtlCol="0"/>
            <a:lstStyle/>
            <a:p>
              <a:pPr>
                <a:defRPr/>
              </a:pPr>
              <a:endParaRPr/>
            </a:p>
          </p:txBody>
        </p:sp>
        <p:sp>
          <p:nvSpPr>
            <p:cNvPr id="11" name="object 11"/>
            <p:cNvSpPr/>
            <p:nvPr/>
          </p:nvSpPr>
          <p:spPr bwMode="auto">
            <a:xfrm>
              <a:off x="11903599" y="4824675"/>
              <a:ext cx="1545590" cy="598170"/>
            </a:xfrm>
            <a:custGeom>
              <a:avLst/>
              <a:gdLst/>
              <a:ahLst/>
              <a:cxnLst/>
              <a:rect l="l" t="t" r="r" b="b"/>
              <a:pathLst>
                <a:path w="1545590" h="598170" extrusionOk="0">
                  <a:moveTo>
                    <a:pt x="0" y="0"/>
                  </a:moveTo>
                  <a:lnTo>
                    <a:pt x="1545316" y="598150"/>
                  </a:lnTo>
                </a:path>
              </a:pathLst>
            </a:custGeom>
            <a:grpFill/>
            <a:ln w="19049">
              <a:solidFill>
                <a:srgbClr val="262525"/>
              </a:solidFill>
            </a:ln>
          </p:spPr>
          <p:txBody>
            <a:bodyPr wrap="square" lIns="0" tIns="0" rIns="0" bIns="0" rtlCol="0"/>
            <a:lstStyle/>
            <a:p>
              <a:pPr>
                <a:defRPr/>
              </a:pPr>
              <a:endParaRPr/>
            </a:p>
          </p:txBody>
        </p:sp>
        <p:sp>
          <p:nvSpPr>
            <p:cNvPr id="12" name="object 12"/>
            <p:cNvSpPr/>
            <p:nvPr/>
          </p:nvSpPr>
          <p:spPr bwMode="auto">
            <a:xfrm>
              <a:off x="13405079" y="6322486"/>
              <a:ext cx="45719" cy="712070"/>
            </a:xfrm>
            <a:custGeom>
              <a:avLst/>
              <a:gdLst/>
              <a:ahLst/>
              <a:cxnLst/>
              <a:rect l="l" t="t" r="r" b="b"/>
              <a:pathLst>
                <a:path w="1905" h="828040" extrusionOk="0">
                  <a:moveTo>
                    <a:pt x="0" y="0"/>
                  </a:moveTo>
                  <a:lnTo>
                    <a:pt x="1517" y="827536"/>
                  </a:lnTo>
                </a:path>
              </a:pathLst>
            </a:custGeom>
            <a:grpFill/>
            <a:ln w="19050">
              <a:solidFill>
                <a:srgbClr val="262525"/>
              </a:solidFill>
            </a:ln>
          </p:spPr>
          <p:txBody>
            <a:bodyPr wrap="square" lIns="0" tIns="0" rIns="0" bIns="0" rtlCol="0"/>
            <a:lstStyle/>
            <a:p>
              <a:pPr>
                <a:defRPr/>
              </a:pPr>
              <a:endParaRPr/>
            </a:p>
          </p:txBody>
        </p:sp>
        <p:sp>
          <p:nvSpPr>
            <p:cNvPr id="13" name="object 13"/>
            <p:cNvSpPr/>
            <p:nvPr/>
          </p:nvSpPr>
          <p:spPr bwMode="auto">
            <a:xfrm>
              <a:off x="10631215" y="4814009"/>
              <a:ext cx="1283335" cy="652145"/>
            </a:xfrm>
            <a:custGeom>
              <a:avLst/>
              <a:gdLst/>
              <a:ahLst/>
              <a:cxnLst/>
              <a:rect l="l" t="t" r="r" b="b"/>
              <a:pathLst>
                <a:path w="1283334" h="652145" extrusionOk="0">
                  <a:moveTo>
                    <a:pt x="1282985" y="0"/>
                  </a:moveTo>
                  <a:lnTo>
                    <a:pt x="0" y="651519"/>
                  </a:lnTo>
                </a:path>
              </a:pathLst>
            </a:custGeom>
            <a:grpFill/>
            <a:ln w="19050">
              <a:solidFill>
                <a:srgbClr val="262525"/>
              </a:solidFill>
            </a:ln>
          </p:spPr>
          <p:txBody>
            <a:bodyPr wrap="square" lIns="0" tIns="0" rIns="0" bIns="0" rtlCol="0"/>
            <a:lstStyle/>
            <a:p>
              <a:pPr>
                <a:defRPr/>
              </a:pPr>
              <a:endParaRPr/>
            </a:p>
          </p:txBody>
        </p:sp>
        <p:sp>
          <p:nvSpPr>
            <p:cNvPr id="14" name="object 14"/>
            <p:cNvSpPr/>
            <p:nvPr/>
          </p:nvSpPr>
          <p:spPr bwMode="auto">
            <a:xfrm>
              <a:off x="12645552" y="7034027"/>
              <a:ext cx="1610360" cy="642620"/>
            </a:xfrm>
            <a:custGeom>
              <a:avLst/>
              <a:gdLst/>
              <a:ahLst/>
              <a:cxnLst/>
              <a:rect l="l" t="t" r="r" b="b"/>
              <a:pathLst>
                <a:path w="1610359" h="642620" extrusionOk="0">
                  <a:moveTo>
                    <a:pt x="1514522" y="642341"/>
                  </a:moveTo>
                  <a:lnTo>
                    <a:pt x="95250" y="642341"/>
                  </a:lnTo>
                  <a:lnTo>
                    <a:pt x="58174" y="634856"/>
                  </a:lnTo>
                  <a:lnTo>
                    <a:pt x="27898" y="614443"/>
                  </a:lnTo>
                  <a:lnTo>
                    <a:pt x="7485" y="584167"/>
                  </a:lnTo>
                  <a:lnTo>
                    <a:pt x="0" y="547091"/>
                  </a:lnTo>
                  <a:lnTo>
                    <a:pt x="0" y="95249"/>
                  </a:lnTo>
                  <a:lnTo>
                    <a:pt x="7485" y="58174"/>
                  </a:lnTo>
                  <a:lnTo>
                    <a:pt x="27898" y="27898"/>
                  </a:lnTo>
                  <a:lnTo>
                    <a:pt x="58174" y="7485"/>
                  </a:lnTo>
                  <a:lnTo>
                    <a:pt x="95249" y="0"/>
                  </a:lnTo>
                  <a:lnTo>
                    <a:pt x="1514522" y="0"/>
                  </a:lnTo>
                  <a:lnTo>
                    <a:pt x="1551598" y="7485"/>
                  </a:lnTo>
                  <a:lnTo>
                    <a:pt x="1581874" y="27898"/>
                  </a:lnTo>
                  <a:lnTo>
                    <a:pt x="1602287" y="58174"/>
                  </a:lnTo>
                  <a:lnTo>
                    <a:pt x="1609772" y="95249"/>
                  </a:lnTo>
                  <a:lnTo>
                    <a:pt x="1609772" y="547091"/>
                  </a:lnTo>
                  <a:lnTo>
                    <a:pt x="1602287" y="584167"/>
                  </a:lnTo>
                  <a:lnTo>
                    <a:pt x="1581874" y="614443"/>
                  </a:lnTo>
                  <a:lnTo>
                    <a:pt x="1551598" y="634856"/>
                  </a:lnTo>
                  <a:lnTo>
                    <a:pt x="1514522" y="642341"/>
                  </a:lnTo>
                  <a:close/>
                </a:path>
              </a:pathLst>
            </a:custGeom>
            <a:solidFill>
              <a:srgbClr val="E7E7E7"/>
            </a:solidFill>
          </p:spPr>
          <p:txBody>
            <a:bodyPr wrap="square" lIns="0" tIns="0" rIns="0" bIns="0" rtlCol="0"/>
            <a:lstStyle/>
            <a:p>
              <a:pPr>
                <a:defRPr/>
              </a:pPr>
              <a:endParaRPr/>
            </a:p>
          </p:txBody>
        </p:sp>
        <p:sp>
          <p:nvSpPr>
            <p:cNvPr id="15" name="object 15"/>
            <p:cNvSpPr/>
            <p:nvPr/>
          </p:nvSpPr>
          <p:spPr bwMode="auto">
            <a:xfrm>
              <a:off x="9841768" y="6402410"/>
              <a:ext cx="769391" cy="695156"/>
            </a:xfrm>
            <a:custGeom>
              <a:avLst/>
              <a:gdLst/>
              <a:ahLst/>
              <a:cxnLst/>
              <a:rect l="l" t="t" r="r" b="b"/>
              <a:pathLst>
                <a:path w="789940" h="885825" extrusionOk="0">
                  <a:moveTo>
                    <a:pt x="789487" y="0"/>
                  </a:moveTo>
                  <a:lnTo>
                    <a:pt x="0" y="885689"/>
                  </a:lnTo>
                </a:path>
              </a:pathLst>
            </a:custGeom>
            <a:grpFill/>
            <a:ln w="19049">
              <a:solidFill>
                <a:srgbClr val="262525"/>
              </a:solidFill>
            </a:ln>
          </p:spPr>
          <p:txBody>
            <a:bodyPr wrap="square" lIns="0" tIns="0" rIns="0" bIns="0" rtlCol="0"/>
            <a:lstStyle/>
            <a:p>
              <a:pPr>
                <a:defRPr/>
              </a:pPr>
              <a:endParaRPr/>
            </a:p>
          </p:txBody>
        </p:sp>
        <p:sp>
          <p:nvSpPr>
            <p:cNvPr id="16" name="object 16"/>
            <p:cNvSpPr/>
            <p:nvPr/>
          </p:nvSpPr>
          <p:spPr bwMode="auto">
            <a:xfrm>
              <a:off x="10782501" y="6385504"/>
              <a:ext cx="669186" cy="712070"/>
            </a:xfrm>
            <a:custGeom>
              <a:avLst/>
              <a:gdLst/>
              <a:ahLst/>
              <a:cxnLst/>
              <a:rect l="l" t="t" r="r" b="b"/>
              <a:pathLst>
                <a:path w="820420" h="885825" extrusionOk="0">
                  <a:moveTo>
                    <a:pt x="0" y="0"/>
                  </a:moveTo>
                  <a:lnTo>
                    <a:pt x="820284" y="885689"/>
                  </a:lnTo>
                </a:path>
              </a:pathLst>
            </a:custGeom>
            <a:grpFill/>
            <a:ln w="19049">
              <a:solidFill>
                <a:srgbClr val="262525"/>
              </a:solidFill>
            </a:ln>
          </p:spPr>
          <p:txBody>
            <a:bodyPr wrap="square" lIns="0" tIns="0" rIns="0" bIns="0" rtlCol="0"/>
            <a:lstStyle/>
            <a:p>
              <a:pPr>
                <a:defRPr/>
              </a:pPr>
              <a:endParaRPr/>
            </a:p>
          </p:txBody>
        </p:sp>
        <p:sp>
          <p:nvSpPr>
            <p:cNvPr id="17" name="object 17"/>
            <p:cNvSpPr/>
            <p:nvPr/>
          </p:nvSpPr>
          <p:spPr bwMode="auto">
            <a:xfrm>
              <a:off x="10646673" y="7097422"/>
              <a:ext cx="1610360" cy="642620"/>
            </a:xfrm>
            <a:custGeom>
              <a:avLst/>
              <a:gdLst/>
              <a:ahLst/>
              <a:cxnLst/>
              <a:rect l="l" t="t" r="r" b="b"/>
              <a:pathLst>
                <a:path w="1610359" h="642620" extrusionOk="0">
                  <a:moveTo>
                    <a:pt x="1514522" y="642342"/>
                  </a:moveTo>
                  <a:lnTo>
                    <a:pt x="95249" y="642342"/>
                  </a:lnTo>
                  <a:lnTo>
                    <a:pt x="58174" y="634856"/>
                  </a:lnTo>
                  <a:lnTo>
                    <a:pt x="27898" y="614444"/>
                  </a:lnTo>
                  <a:lnTo>
                    <a:pt x="7485" y="584167"/>
                  </a:lnTo>
                  <a:lnTo>
                    <a:pt x="0" y="547092"/>
                  </a:lnTo>
                  <a:lnTo>
                    <a:pt x="0" y="95250"/>
                  </a:lnTo>
                  <a:lnTo>
                    <a:pt x="7485" y="58174"/>
                  </a:lnTo>
                  <a:lnTo>
                    <a:pt x="27898" y="27898"/>
                  </a:lnTo>
                  <a:lnTo>
                    <a:pt x="58174" y="7485"/>
                  </a:lnTo>
                  <a:lnTo>
                    <a:pt x="95250" y="0"/>
                  </a:lnTo>
                  <a:lnTo>
                    <a:pt x="1514521" y="0"/>
                  </a:lnTo>
                  <a:lnTo>
                    <a:pt x="1551597" y="7485"/>
                  </a:lnTo>
                  <a:lnTo>
                    <a:pt x="1581874" y="27898"/>
                  </a:lnTo>
                  <a:lnTo>
                    <a:pt x="1602286" y="58174"/>
                  </a:lnTo>
                  <a:lnTo>
                    <a:pt x="1609771" y="95250"/>
                  </a:lnTo>
                  <a:lnTo>
                    <a:pt x="1609771" y="547092"/>
                  </a:lnTo>
                  <a:lnTo>
                    <a:pt x="1602286" y="584167"/>
                  </a:lnTo>
                  <a:lnTo>
                    <a:pt x="1581874" y="614444"/>
                  </a:lnTo>
                  <a:lnTo>
                    <a:pt x="1551597" y="634856"/>
                  </a:lnTo>
                  <a:lnTo>
                    <a:pt x="1514522" y="642342"/>
                  </a:lnTo>
                  <a:close/>
                </a:path>
              </a:pathLst>
            </a:custGeom>
            <a:solidFill>
              <a:srgbClr val="D9D9D9"/>
            </a:solidFill>
          </p:spPr>
          <p:txBody>
            <a:bodyPr wrap="square" lIns="0" tIns="0" rIns="0" bIns="0" rtlCol="0"/>
            <a:lstStyle/>
            <a:p>
              <a:pPr>
                <a:defRPr/>
              </a:pPr>
              <a:endParaRPr/>
            </a:p>
          </p:txBody>
        </p:sp>
        <p:sp>
          <p:nvSpPr>
            <p:cNvPr id="18" name="object 18"/>
            <p:cNvSpPr/>
            <p:nvPr/>
          </p:nvSpPr>
          <p:spPr bwMode="auto">
            <a:xfrm>
              <a:off x="10053954" y="7748091"/>
              <a:ext cx="1823720" cy="1367155"/>
            </a:xfrm>
            <a:custGeom>
              <a:avLst/>
              <a:gdLst/>
              <a:ahLst/>
              <a:cxnLst/>
              <a:rect l="l" t="t" r="r" b="b"/>
              <a:pathLst>
                <a:path w="1823720" h="1367154" extrusionOk="0">
                  <a:moveTo>
                    <a:pt x="0" y="0"/>
                  </a:moveTo>
                  <a:lnTo>
                    <a:pt x="1823314" y="1367100"/>
                  </a:lnTo>
                </a:path>
              </a:pathLst>
            </a:custGeom>
            <a:grpFill/>
            <a:ln w="19050">
              <a:solidFill>
                <a:srgbClr val="262525"/>
              </a:solidFill>
            </a:ln>
          </p:spPr>
          <p:txBody>
            <a:bodyPr wrap="square" lIns="0" tIns="0" rIns="0" bIns="0" rtlCol="0"/>
            <a:lstStyle/>
            <a:p>
              <a:pPr>
                <a:defRPr/>
              </a:pPr>
              <a:endParaRPr/>
            </a:p>
          </p:txBody>
        </p:sp>
        <p:sp>
          <p:nvSpPr>
            <p:cNvPr id="19" name="object 19"/>
            <p:cNvSpPr/>
            <p:nvPr/>
          </p:nvSpPr>
          <p:spPr bwMode="auto">
            <a:xfrm>
              <a:off x="11829643" y="9069473"/>
              <a:ext cx="47625" cy="45720"/>
            </a:xfrm>
            <a:custGeom>
              <a:avLst/>
              <a:gdLst/>
              <a:ahLst/>
              <a:cxnLst/>
              <a:rect l="l" t="t" r="r" b="b"/>
              <a:pathLst>
                <a:path w="47625" h="45720" extrusionOk="0">
                  <a:moveTo>
                    <a:pt x="34283" y="0"/>
                  </a:moveTo>
                  <a:lnTo>
                    <a:pt x="47624" y="45718"/>
                  </a:lnTo>
                  <a:lnTo>
                    <a:pt x="0" y="45724"/>
                  </a:lnTo>
                </a:path>
              </a:pathLst>
            </a:custGeom>
            <a:grpFill/>
            <a:ln w="19050">
              <a:solidFill>
                <a:srgbClr val="262525"/>
              </a:solidFill>
            </a:ln>
          </p:spPr>
          <p:txBody>
            <a:bodyPr wrap="square" lIns="0" tIns="0" rIns="0" bIns="0" rtlCol="0"/>
            <a:lstStyle/>
            <a:p>
              <a:pPr>
                <a:defRPr/>
              </a:pPr>
              <a:endParaRPr/>
            </a:p>
          </p:txBody>
        </p:sp>
      </p:grpSp>
      <p:grpSp>
        <p:nvGrpSpPr>
          <p:cNvPr id="71" name="Groupe 70">
            <a:extLst>
              <a:ext uri="{FF2B5EF4-FFF2-40B4-BE49-F238E27FC236}">
                <a16:creationId xmlns:a16="http://schemas.microsoft.com/office/drawing/2014/main" id="{2643808B-3EAE-440E-B5DE-1B13D35423D8}"/>
              </a:ext>
            </a:extLst>
          </p:cNvPr>
          <p:cNvGrpSpPr/>
          <p:nvPr/>
        </p:nvGrpSpPr>
        <p:grpSpPr>
          <a:xfrm>
            <a:off x="6832579" y="5440529"/>
            <a:ext cx="2324546" cy="961167"/>
            <a:chOff x="6832579" y="5440529"/>
            <a:chExt cx="2324546" cy="961167"/>
          </a:xfrm>
        </p:grpSpPr>
        <p:sp>
          <p:nvSpPr>
            <p:cNvPr id="7" name="object 7"/>
            <p:cNvSpPr/>
            <p:nvPr/>
          </p:nvSpPr>
          <p:spPr bwMode="auto">
            <a:xfrm>
              <a:off x="6832579" y="5440529"/>
              <a:ext cx="2324546" cy="961167"/>
            </a:xfrm>
            <a:custGeom>
              <a:avLst/>
              <a:gdLst/>
              <a:ahLst/>
              <a:cxnLst/>
              <a:rect l="l" t="t" r="r" b="b"/>
              <a:pathLst>
                <a:path w="2145029" h="617220" extrusionOk="0">
                  <a:moveTo>
                    <a:pt x="2049548" y="616860"/>
                  </a:moveTo>
                  <a:lnTo>
                    <a:pt x="95247" y="616860"/>
                  </a:lnTo>
                  <a:lnTo>
                    <a:pt x="58174" y="609375"/>
                  </a:lnTo>
                  <a:lnTo>
                    <a:pt x="27898" y="588963"/>
                  </a:lnTo>
                  <a:lnTo>
                    <a:pt x="7485" y="558686"/>
                  </a:lnTo>
                  <a:lnTo>
                    <a:pt x="0" y="521612"/>
                  </a:lnTo>
                  <a:lnTo>
                    <a:pt x="0" y="95249"/>
                  </a:lnTo>
                  <a:lnTo>
                    <a:pt x="27898" y="27897"/>
                  </a:lnTo>
                  <a:lnTo>
                    <a:pt x="95249" y="0"/>
                  </a:lnTo>
                  <a:lnTo>
                    <a:pt x="2049545" y="0"/>
                  </a:lnTo>
                  <a:lnTo>
                    <a:pt x="2086621" y="7485"/>
                  </a:lnTo>
                  <a:lnTo>
                    <a:pt x="2116897" y="27897"/>
                  </a:lnTo>
                  <a:lnTo>
                    <a:pt x="2137310" y="58174"/>
                  </a:lnTo>
                  <a:lnTo>
                    <a:pt x="2144556" y="94063"/>
                  </a:lnTo>
                  <a:lnTo>
                    <a:pt x="2144556" y="522797"/>
                  </a:lnTo>
                  <a:lnTo>
                    <a:pt x="2137310" y="558686"/>
                  </a:lnTo>
                  <a:lnTo>
                    <a:pt x="2116897" y="588963"/>
                  </a:lnTo>
                  <a:lnTo>
                    <a:pt x="2086621" y="609375"/>
                  </a:lnTo>
                  <a:lnTo>
                    <a:pt x="2049548" y="616860"/>
                  </a:lnTo>
                  <a:close/>
                </a:path>
              </a:pathLst>
            </a:custGeom>
            <a:solidFill>
              <a:srgbClr val="8FC7C7"/>
            </a:solidFill>
          </p:spPr>
          <p:txBody>
            <a:bodyPr wrap="square" lIns="0" tIns="0" rIns="0" bIns="0" rtlCol="0"/>
            <a:lstStyle/>
            <a:p>
              <a:pPr>
                <a:defRPr/>
              </a:pPr>
              <a:endParaRPr/>
            </a:p>
          </p:txBody>
        </p:sp>
        <p:sp>
          <p:nvSpPr>
            <p:cNvPr id="20" name="object 20"/>
            <p:cNvSpPr txBox="1"/>
            <p:nvPr/>
          </p:nvSpPr>
          <p:spPr bwMode="auto">
            <a:xfrm>
              <a:off x="6973463" y="5448263"/>
              <a:ext cx="2090925" cy="912429"/>
            </a:xfrm>
            <a:prstGeom prst="rect">
              <a:avLst/>
            </a:prstGeom>
          </p:spPr>
          <p:txBody>
            <a:bodyPr vert="horz" wrap="square" lIns="0" tIns="50165" rIns="0" bIns="0" rtlCol="0">
              <a:spAutoFit/>
            </a:bodyPr>
            <a:lstStyle/>
            <a:p>
              <a:pPr marL="12700" marR="5080" indent="245110">
                <a:spcBef>
                  <a:spcPts val="395"/>
                </a:spcBef>
                <a:defRPr/>
              </a:pPr>
              <a:r>
                <a:rPr sz="2800" spc="45" dirty="0">
                  <a:solidFill>
                    <a:srgbClr val="262525"/>
                  </a:solidFill>
                  <a:latin typeface="Tahoma"/>
                  <a:cs typeface="Tahoma"/>
                </a:rPr>
                <a:t>Thematic </a:t>
              </a:r>
              <a:r>
                <a:rPr sz="2800" spc="50" dirty="0">
                  <a:solidFill>
                    <a:srgbClr val="262525"/>
                  </a:solidFill>
                  <a:latin typeface="Tahoma"/>
                  <a:cs typeface="Tahoma"/>
                </a:rPr>
                <a:t> </a:t>
              </a:r>
              <a:r>
                <a:rPr sz="2800" spc="195" dirty="0">
                  <a:solidFill>
                    <a:srgbClr val="262525"/>
                  </a:solidFill>
                  <a:latin typeface="Tahoma"/>
                  <a:cs typeface="Tahoma"/>
                </a:rPr>
                <a:t>c</a:t>
              </a:r>
              <a:r>
                <a:rPr sz="2800" spc="40" dirty="0">
                  <a:solidFill>
                    <a:srgbClr val="262525"/>
                  </a:solidFill>
                  <a:latin typeface="Tahoma"/>
                  <a:cs typeface="Tahoma"/>
                </a:rPr>
                <a:t>l</a:t>
              </a:r>
              <a:r>
                <a:rPr sz="2800" spc="15" dirty="0">
                  <a:solidFill>
                    <a:srgbClr val="262525"/>
                  </a:solidFill>
                  <a:latin typeface="Tahoma"/>
                  <a:cs typeface="Tahoma"/>
                </a:rPr>
                <a:t>a</a:t>
              </a:r>
              <a:r>
                <a:rPr sz="2800" spc="45" dirty="0">
                  <a:solidFill>
                    <a:srgbClr val="262525"/>
                  </a:solidFill>
                  <a:latin typeface="Tahoma"/>
                  <a:cs typeface="Tahoma"/>
                </a:rPr>
                <a:t>ss</a:t>
              </a:r>
              <a:r>
                <a:rPr sz="2800" spc="20" dirty="0">
                  <a:solidFill>
                    <a:srgbClr val="262525"/>
                  </a:solidFill>
                  <a:latin typeface="Tahoma"/>
                  <a:cs typeface="Tahoma"/>
                </a:rPr>
                <a:t>i</a:t>
              </a:r>
              <a:r>
                <a:rPr sz="2800" spc="15" dirty="0">
                  <a:solidFill>
                    <a:srgbClr val="262525"/>
                  </a:solidFill>
                  <a:latin typeface="Tahoma"/>
                  <a:cs typeface="Tahoma"/>
                </a:rPr>
                <a:t>f</a:t>
              </a:r>
              <a:r>
                <a:rPr sz="2800" spc="20" dirty="0">
                  <a:solidFill>
                    <a:srgbClr val="262525"/>
                  </a:solidFill>
                  <a:latin typeface="Tahoma"/>
                  <a:cs typeface="Tahoma"/>
                </a:rPr>
                <a:t>i</a:t>
              </a:r>
              <a:r>
                <a:rPr sz="2800" spc="195" dirty="0">
                  <a:solidFill>
                    <a:srgbClr val="262525"/>
                  </a:solidFill>
                  <a:latin typeface="Tahoma"/>
                  <a:cs typeface="Tahoma"/>
                </a:rPr>
                <a:t>c</a:t>
              </a:r>
              <a:r>
                <a:rPr sz="2800" spc="15" dirty="0">
                  <a:solidFill>
                    <a:srgbClr val="262525"/>
                  </a:solidFill>
                  <a:latin typeface="Tahoma"/>
                  <a:cs typeface="Tahoma"/>
                </a:rPr>
                <a:t>a</a:t>
              </a:r>
              <a:r>
                <a:rPr sz="2800" spc="35" dirty="0">
                  <a:solidFill>
                    <a:srgbClr val="262525"/>
                  </a:solidFill>
                  <a:latin typeface="Tahoma"/>
                  <a:cs typeface="Tahoma"/>
                </a:rPr>
                <a:t>t</a:t>
              </a:r>
              <a:r>
                <a:rPr sz="2800" spc="20" dirty="0">
                  <a:solidFill>
                    <a:srgbClr val="262525"/>
                  </a:solidFill>
                  <a:latin typeface="Tahoma"/>
                  <a:cs typeface="Tahoma"/>
                </a:rPr>
                <a:t>i</a:t>
              </a:r>
              <a:r>
                <a:rPr sz="2800" spc="80" dirty="0">
                  <a:solidFill>
                    <a:srgbClr val="262525"/>
                  </a:solidFill>
                  <a:latin typeface="Tahoma"/>
                  <a:cs typeface="Tahoma"/>
                </a:rPr>
                <a:t>o</a:t>
              </a:r>
              <a:r>
                <a:rPr sz="2800" spc="10" dirty="0">
                  <a:solidFill>
                    <a:srgbClr val="262525"/>
                  </a:solidFill>
                  <a:latin typeface="Tahoma"/>
                  <a:cs typeface="Tahoma"/>
                </a:rPr>
                <a:t>n</a:t>
              </a:r>
              <a:endParaRPr sz="2800" dirty="0">
                <a:latin typeface="Tahoma"/>
                <a:cs typeface="Tahoma"/>
              </a:endParaRPr>
            </a:p>
          </p:txBody>
        </p:sp>
      </p:grpSp>
      <p:grpSp>
        <p:nvGrpSpPr>
          <p:cNvPr id="26" name="object 26"/>
          <p:cNvGrpSpPr/>
          <p:nvPr/>
        </p:nvGrpSpPr>
        <p:grpSpPr bwMode="auto">
          <a:xfrm>
            <a:off x="5263844" y="4815111"/>
            <a:ext cx="2661285" cy="650875"/>
            <a:chOff x="5263844" y="4815111"/>
            <a:chExt cx="2661285" cy="650875"/>
          </a:xfrm>
        </p:grpSpPr>
        <p:sp>
          <p:nvSpPr>
            <p:cNvPr id="27" name="object 27"/>
            <p:cNvSpPr/>
            <p:nvPr/>
          </p:nvSpPr>
          <p:spPr bwMode="auto">
            <a:xfrm>
              <a:off x="6663541" y="4824673"/>
              <a:ext cx="1252220" cy="617220"/>
            </a:xfrm>
            <a:custGeom>
              <a:avLst/>
              <a:gdLst/>
              <a:ahLst/>
              <a:cxnLst/>
              <a:rect l="l" t="t" r="r" b="b"/>
              <a:pathLst>
                <a:path w="1252220" h="617220" extrusionOk="0">
                  <a:moveTo>
                    <a:pt x="0" y="0"/>
                  </a:moveTo>
                  <a:lnTo>
                    <a:pt x="1251909" y="616592"/>
                  </a:lnTo>
                </a:path>
              </a:pathLst>
            </a:custGeom>
            <a:grpFill/>
            <a:ln w="19049">
              <a:solidFill>
                <a:srgbClr val="262525"/>
              </a:solidFill>
            </a:ln>
          </p:spPr>
          <p:txBody>
            <a:bodyPr wrap="square" lIns="0" tIns="0" rIns="0" bIns="0" rtlCol="0"/>
            <a:lstStyle/>
            <a:p>
              <a:pPr>
                <a:defRPr/>
              </a:pPr>
              <a:endParaRPr/>
            </a:p>
          </p:txBody>
        </p:sp>
        <p:sp>
          <p:nvSpPr>
            <p:cNvPr id="28" name="object 28"/>
            <p:cNvSpPr/>
            <p:nvPr/>
          </p:nvSpPr>
          <p:spPr bwMode="auto">
            <a:xfrm>
              <a:off x="5273369" y="4824636"/>
              <a:ext cx="1379855" cy="629285"/>
            </a:xfrm>
            <a:custGeom>
              <a:avLst/>
              <a:gdLst/>
              <a:ahLst/>
              <a:cxnLst/>
              <a:rect l="l" t="t" r="r" b="b"/>
              <a:pathLst>
                <a:path w="1379854" h="629285" extrusionOk="0">
                  <a:moveTo>
                    <a:pt x="0" y="628727"/>
                  </a:moveTo>
                  <a:lnTo>
                    <a:pt x="1379516" y="0"/>
                  </a:lnTo>
                </a:path>
              </a:pathLst>
            </a:custGeom>
            <a:grpFill/>
            <a:ln w="19049">
              <a:solidFill>
                <a:srgbClr val="262525"/>
              </a:solidFill>
            </a:ln>
          </p:spPr>
          <p:txBody>
            <a:bodyPr wrap="square" lIns="0" tIns="0" rIns="0" bIns="0" rtlCol="0"/>
            <a:lstStyle/>
            <a:p>
              <a:pPr>
                <a:defRPr/>
              </a:pPr>
              <a:endParaRPr/>
            </a:p>
          </p:txBody>
        </p:sp>
        <p:sp>
          <p:nvSpPr>
            <p:cNvPr id="29" name="object 29"/>
            <p:cNvSpPr/>
            <p:nvPr/>
          </p:nvSpPr>
          <p:spPr bwMode="auto">
            <a:xfrm>
              <a:off x="7876686" y="5441219"/>
              <a:ext cx="39370" cy="15240"/>
            </a:xfrm>
            <a:custGeom>
              <a:avLst/>
              <a:gdLst/>
              <a:ahLst/>
              <a:cxnLst/>
              <a:rect l="l" t="t" r="r" b="b"/>
              <a:pathLst>
                <a:path w="39370" h="15239" extrusionOk="0">
                  <a:moveTo>
                    <a:pt x="0" y="14854"/>
                  </a:moveTo>
                  <a:lnTo>
                    <a:pt x="38764" y="0"/>
                  </a:lnTo>
                </a:path>
              </a:pathLst>
            </a:custGeom>
            <a:grpFill/>
            <a:ln w="19049">
              <a:solidFill>
                <a:srgbClr val="262525"/>
              </a:solidFill>
            </a:ln>
          </p:spPr>
          <p:txBody>
            <a:bodyPr wrap="square" lIns="0" tIns="0" rIns="0" bIns="0" rtlCol="0"/>
            <a:lstStyle/>
            <a:p>
              <a:pPr>
                <a:defRPr/>
              </a:pPr>
              <a:endParaRPr/>
            </a:p>
          </p:txBody>
        </p:sp>
      </p:grpSp>
      <p:grpSp>
        <p:nvGrpSpPr>
          <p:cNvPr id="75" name="Groupe 74">
            <a:extLst>
              <a:ext uri="{FF2B5EF4-FFF2-40B4-BE49-F238E27FC236}">
                <a16:creationId xmlns:a16="http://schemas.microsoft.com/office/drawing/2014/main" id="{204E7B3B-B0F7-45FE-9A71-A2F9FC5D7195}"/>
              </a:ext>
            </a:extLst>
          </p:cNvPr>
          <p:cNvGrpSpPr/>
          <p:nvPr/>
        </p:nvGrpSpPr>
        <p:grpSpPr>
          <a:xfrm>
            <a:off x="11020180" y="7666878"/>
            <a:ext cx="3003550" cy="1769848"/>
            <a:chOff x="11020180" y="7666878"/>
            <a:chExt cx="3003550" cy="1769848"/>
          </a:xfrm>
        </p:grpSpPr>
        <p:sp>
          <p:nvSpPr>
            <p:cNvPr id="37" name="object 37"/>
            <p:cNvSpPr txBox="1"/>
            <p:nvPr/>
          </p:nvSpPr>
          <p:spPr bwMode="auto">
            <a:xfrm>
              <a:off x="11020180" y="9121766"/>
              <a:ext cx="3003550" cy="314960"/>
            </a:xfrm>
            <a:prstGeom prst="rect">
              <a:avLst/>
            </a:prstGeom>
          </p:spPr>
          <p:txBody>
            <a:bodyPr vert="horz" wrap="square" lIns="0" tIns="12065" rIns="0" bIns="0" rtlCol="0">
              <a:spAutoFit/>
            </a:bodyPr>
            <a:lstStyle/>
            <a:p>
              <a:pPr marL="12700">
                <a:lnSpc>
                  <a:spcPct val="100000"/>
                </a:lnSpc>
                <a:spcBef>
                  <a:spcPts val="95"/>
                </a:spcBef>
                <a:defRPr/>
              </a:pPr>
              <a:r>
                <a:rPr lang="fr-FR" sz="1900" b="1" spc="45" dirty="0" err="1">
                  <a:solidFill>
                    <a:srgbClr val="262525"/>
                  </a:solidFill>
                  <a:latin typeface="Arial"/>
                  <a:cs typeface="Arial"/>
                </a:rPr>
                <a:t>Bylaw’s</a:t>
              </a:r>
              <a:r>
                <a:rPr sz="1900" b="1" spc="90" dirty="0">
                  <a:solidFill>
                    <a:srgbClr val="262525"/>
                  </a:solidFill>
                  <a:latin typeface="Arial"/>
                  <a:cs typeface="Arial"/>
                </a:rPr>
                <a:t> </a:t>
              </a:r>
              <a:r>
                <a:rPr sz="1900" b="1" spc="45" dirty="0" err="1">
                  <a:solidFill>
                    <a:srgbClr val="262525"/>
                  </a:solidFill>
                  <a:latin typeface="Arial"/>
                  <a:cs typeface="Arial"/>
                </a:rPr>
                <a:t>Profils</a:t>
              </a:r>
              <a:r>
                <a:rPr sz="1900" b="1" spc="90" dirty="0">
                  <a:solidFill>
                    <a:srgbClr val="262525"/>
                  </a:solidFill>
                  <a:latin typeface="Arial"/>
                  <a:cs typeface="Arial"/>
                </a:rPr>
                <a:t> </a:t>
              </a:r>
              <a:endParaRPr sz="1900" dirty="0">
                <a:latin typeface="Arial MT"/>
                <a:cs typeface="Arial MT"/>
              </a:endParaRPr>
            </a:p>
          </p:txBody>
        </p:sp>
        <p:grpSp>
          <p:nvGrpSpPr>
            <p:cNvPr id="38" name="object 38"/>
            <p:cNvGrpSpPr/>
            <p:nvPr/>
          </p:nvGrpSpPr>
          <p:grpSpPr bwMode="auto">
            <a:xfrm>
              <a:off x="12069395" y="7666878"/>
              <a:ext cx="1140460" cy="1456055"/>
              <a:chOff x="12069395" y="7666878"/>
              <a:chExt cx="1140460" cy="1456055"/>
            </a:xfrm>
          </p:grpSpPr>
          <p:sp>
            <p:nvSpPr>
              <p:cNvPr id="39" name="object 39"/>
              <p:cNvSpPr/>
              <p:nvPr/>
            </p:nvSpPr>
            <p:spPr bwMode="auto">
              <a:xfrm>
                <a:off x="12078920" y="7676403"/>
                <a:ext cx="1121410" cy="1437005"/>
              </a:xfrm>
              <a:custGeom>
                <a:avLst/>
                <a:gdLst/>
                <a:ahLst/>
                <a:cxnLst/>
                <a:rect l="l" t="t" r="r" b="b"/>
                <a:pathLst>
                  <a:path w="1121409" h="1437004" extrusionOk="0">
                    <a:moveTo>
                      <a:pt x="1120921" y="0"/>
                    </a:moveTo>
                    <a:lnTo>
                      <a:pt x="0" y="1437010"/>
                    </a:lnTo>
                  </a:path>
                </a:pathLst>
              </a:custGeom>
              <a:grpFill/>
              <a:ln w="19049">
                <a:solidFill>
                  <a:srgbClr val="262525"/>
                </a:solidFill>
              </a:ln>
            </p:spPr>
            <p:txBody>
              <a:bodyPr wrap="square" lIns="0" tIns="0" rIns="0" bIns="0" rtlCol="0"/>
              <a:lstStyle/>
              <a:p>
                <a:pPr>
                  <a:defRPr/>
                </a:pPr>
                <a:endParaRPr/>
              </a:p>
            </p:txBody>
          </p:sp>
          <p:sp>
            <p:nvSpPr>
              <p:cNvPr id="40" name="object 40"/>
              <p:cNvSpPr/>
              <p:nvPr/>
            </p:nvSpPr>
            <p:spPr bwMode="auto">
              <a:xfrm>
                <a:off x="12078920" y="9065797"/>
                <a:ext cx="46355" cy="47625"/>
              </a:xfrm>
              <a:custGeom>
                <a:avLst/>
                <a:gdLst/>
                <a:ahLst/>
                <a:cxnLst/>
                <a:rect l="l" t="t" r="r" b="b"/>
                <a:pathLst>
                  <a:path w="46354" h="47625" extrusionOk="0">
                    <a:moveTo>
                      <a:pt x="45964" y="35150"/>
                    </a:moveTo>
                    <a:lnTo>
                      <a:pt x="0" y="47616"/>
                    </a:lnTo>
                    <a:lnTo>
                      <a:pt x="902" y="0"/>
                    </a:lnTo>
                  </a:path>
                </a:pathLst>
              </a:custGeom>
              <a:grpFill/>
              <a:ln w="19049">
                <a:solidFill>
                  <a:srgbClr val="262525"/>
                </a:solidFill>
              </a:ln>
            </p:spPr>
            <p:txBody>
              <a:bodyPr wrap="square" lIns="0" tIns="0" rIns="0" bIns="0" rtlCol="0"/>
              <a:lstStyle/>
              <a:p>
                <a:pPr>
                  <a:defRPr/>
                </a:pPr>
                <a:endParaRPr/>
              </a:p>
            </p:txBody>
          </p:sp>
        </p:grpSp>
      </p:grpSp>
      <p:grpSp>
        <p:nvGrpSpPr>
          <p:cNvPr id="72" name="Groupe 71">
            <a:extLst>
              <a:ext uri="{FF2B5EF4-FFF2-40B4-BE49-F238E27FC236}">
                <a16:creationId xmlns:a16="http://schemas.microsoft.com/office/drawing/2014/main" id="{C4EE12FE-4CC1-4E50-83AD-DEFECC9F36E6}"/>
              </a:ext>
            </a:extLst>
          </p:cNvPr>
          <p:cNvGrpSpPr/>
          <p:nvPr/>
        </p:nvGrpSpPr>
        <p:grpSpPr>
          <a:xfrm>
            <a:off x="4402896" y="6355456"/>
            <a:ext cx="1845310" cy="1650196"/>
            <a:chOff x="4402896" y="6355456"/>
            <a:chExt cx="1845310" cy="1650196"/>
          </a:xfrm>
        </p:grpSpPr>
        <p:grpSp>
          <p:nvGrpSpPr>
            <p:cNvPr id="30" name="object 30"/>
            <p:cNvGrpSpPr/>
            <p:nvPr/>
          </p:nvGrpSpPr>
          <p:grpSpPr bwMode="auto">
            <a:xfrm>
              <a:off x="4402896" y="6355456"/>
              <a:ext cx="1845310" cy="1650196"/>
              <a:chOff x="4402896" y="6048582"/>
              <a:chExt cx="1845310" cy="1957070"/>
            </a:xfrm>
          </p:grpSpPr>
          <p:sp>
            <p:nvSpPr>
              <p:cNvPr id="31" name="object 31"/>
              <p:cNvSpPr/>
              <p:nvPr/>
            </p:nvSpPr>
            <p:spPr bwMode="auto">
              <a:xfrm>
                <a:off x="5326650" y="6058107"/>
                <a:ext cx="0" cy="453390"/>
              </a:xfrm>
              <a:custGeom>
                <a:avLst/>
                <a:gdLst/>
                <a:ahLst/>
                <a:cxnLst/>
                <a:rect l="l" t="t" r="r" b="b"/>
                <a:pathLst>
                  <a:path h="453390" extrusionOk="0">
                    <a:moveTo>
                      <a:pt x="0" y="0"/>
                    </a:moveTo>
                    <a:lnTo>
                      <a:pt x="0" y="453036"/>
                    </a:lnTo>
                  </a:path>
                </a:pathLst>
              </a:custGeom>
              <a:grpFill/>
              <a:ln w="19049">
                <a:solidFill>
                  <a:srgbClr val="262525"/>
                </a:solidFill>
              </a:ln>
            </p:spPr>
            <p:txBody>
              <a:bodyPr wrap="square" lIns="0" tIns="0" rIns="0" bIns="0" rtlCol="0"/>
              <a:lstStyle/>
              <a:p>
                <a:pPr>
                  <a:defRPr/>
                </a:pPr>
                <a:endParaRPr/>
              </a:p>
            </p:txBody>
          </p:sp>
          <p:sp>
            <p:nvSpPr>
              <p:cNvPr id="32" name="object 32"/>
              <p:cNvSpPr/>
              <p:nvPr/>
            </p:nvSpPr>
            <p:spPr bwMode="auto">
              <a:xfrm>
                <a:off x="4402896" y="6511141"/>
                <a:ext cx="1845310" cy="1494790"/>
              </a:xfrm>
              <a:custGeom>
                <a:avLst/>
                <a:gdLst/>
                <a:ahLst/>
                <a:cxnLst/>
                <a:rect l="l" t="t" r="r" b="b"/>
                <a:pathLst>
                  <a:path w="1845310" h="1494790" extrusionOk="0">
                    <a:moveTo>
                      <a:pt x="1752263" y="1494426"/>
                    </a:moveTo>
                    <a:lnTo>
                      <a:pt x="95248" y="1494426"/>
                    </a:lnTo>
                    <a:lnTo>
                      <a:pt x="58174" y="1486941"/>
                    </a:lnTo>
                    <a:lnTo>
                      <a:pt x="27898" y="1466528"/>
                    </a:lnTo>
                    <a:lnTo>
                      <a:pt x="7485" y="1436252"/>
                    </a:lnTo>
                    <a:lnTo>
                      <a:pt x="0" y="1399176"/>
                    </a:lnTo>
                    <a:lnTo>
                      <a:pt x="0" y="95249"/>
                    </a:lnTo>
                    <a:lnTo>
                      <a:pt x="27898" y="27898"/>
                    </a:lnTo>
                    <a:lnTo>
                      <a:pt x="95249" y="0"/>
                    </a:lnTo>
                    <a:lnTo>
                      <a:pt x="1752262" y="0"/>
                    </a:lnTo>
                    <a:lnTo>
                      <a:pt x="1789338" y="7485"/>
                    </a:lnTo>
                    <a:lnTo>
                      <a:pt x="1819614" y="27898"/>
                    </a:lnTo>
                    <a:lnTo>
                      <a:pt x="1840027" y="58174"/>
                    </a:lnTo>
                    <a:lnTo>
                      <a:pt x="1844683" y="81235"/>
                    </a:lnTo>
                    <a:lnTo>
                      <a:pt x="1844683" y="1413191"/>
                    </a:lnTo>
                    <a:lnTo>
                      <a:pt x="1840027" y="1436252"/>
                    </a:lnTo>
                    <a:lnTo>
                      <a:pt x="1819614" y="1466528"/>
                    </a:lnTo>
                    <a:lnTo>
                      <a:pt x="1789338" y="1486941"/>
                    </a:lnTo>
                    <a:lnTo>
                      <a:pt x="1752263" y="1494426"/>
                    </a:lnTo>
                    <a:close/>
                  </a:path>
                </a:pathLst>
              </a:custGeom>
              <a:solidFill>
                <a:srgbClr val="D9D9D9"/>
              </a:solidFill>
            </p:spPr>
            <p:txBody>
              <a:bodyPr wrap="square" lIns="0" tIns="0" rIns="0" bIns="0" rtlCol="0"/>
              <a:lstStyle/>
              <a:p>
                <a:pPr>
                  <a:defRPr/>
                </a:pPr>
                <a:endParaRPr/>
              </a:p>
            </p:txBody>
          </p:sp>
        </p:grpSp>
        <p:sp>
          <p:nvSpPr>
            <p:cNvPr id="41" name="object 41"/>
            <p:cNvSpPr txBox="1"/>
            <p:nvPr/>
          </p:nvSpPr>
          <p:spPr bwMode="auto">
            <a:xfrm>
              <a:off x="4538537" y="6787723"/>
              <a:ext cx="1606550" cy="1198880"/>
            </a:xfrm>
            <a:prstGeom prst="rect">
              <a:avLst/>
            </a:prstGeom>
          </p:spPr>
          <p:txBody>
            <a:bodyPr vert="horz" wrap="square" lIns="0" tIns="45719" rIns="0" bIns="0" rtlCol="0">
              <a:spAutoFit/>
            </a:bodyPr>
            <a:lstStyle/>
            <a:p>
              <a:pPr marL="12700" marR="5080" algn="ctr">
                <a:lnSpc>
                  <a:spcPts val="1800"/>
                </a:lnSpc>
                <a:spcBef>
                  <a:spcPts val="359"/>
                </a:spcBef>
                <a:defRPr/>
              </a:pPr>
              <a:r>
                <a:rPr sz="1700" spc="-5" dirty="0">
                  <a:latin typeface="Arial MT"/>
                  <a:cs typeface="Arial MT"/>
                </a:rPr>
                <a:t>Number of </a:t>
              </a:r>
              <a:r>
                <a:rPr sz="1700" dirty="0">
                  <a:latin typeface="Arial MT"/>
                  <a:cs typeface="Arial MT"/>
                </a:rPr>
                <a:t> </a:t>
              </a:r>
              <a:r>
                <a:rPr sz="1700" spc="-5" dirty="0">
                  <a:latin typeface="Arial MT"/>
                  <a:cs typeface="Arial MT"/>
                </a:rPr>
                <a:t>occurrences in </a:t>
              </a:r>
              <a:r>
                <a:rPr sz="1700" dirty="0">
                  <a:latin typeface="Arial MT"/>
                  <a:cs typeface="Arial MT"/>
                </a:rPr>
                <a:t> </a:t>
              </a:r>
              <a:r>
                <a:rPr sz="1700" spc="-5" dirty="0">
                  <a:latin typeface="Arial MT"/>
                  <a:cs typeface="Arial MT"/>
                </a:rPr>
                <a:t>each part of the </a:t>
              </a:r>
              <a:r>
                <a:rPr sz="1700" dirty="0">
                  <a:latin typeface="Arial MT"/>
                  <a:cs typeface="Arial MT"/>
                </a:rPr>
                <a:t> </a:t>
              </a:r>
              <a:r>
                <a:rPr sz="1700" spc="-5" dirty="0">
                  <a:latin typeface="Arial MT"/>
                  <a:cs typeface="Arial MT"/>
                </a:rPr>
                <a:t>PLU and each </a:t>
              </a:r>
              <a:r>
                <a:rPr sz="1700" dirty="0">
                  <a:latin typeface="Arial MT"/>
                  <a:cs typeface="Arial MT"/>
                </a:rPr>
                <a:t> </a:t>
              </a:r>
              <a:r>
                <a:rPr sz="1700" spc="-5" dirty="0">
                  <a:latin typeface="Arial MT"/>
                  <a:cs typeface="Arial MT"/>
                </a:rPr>
                <a:t>type</a:t>
              </a:r>
              <a:r>
                <a:rPr sz="1700" spc="-45" dirty="0">
                  <a:latin typeface="Arial MT"/>
                  <a:cs typeface="Arial MT"/>
                </a:rPr>
                <a:t> </a:t>
              </a:r>
              <a:r>
                <a:rPr sz="1700" spc="-5" dirty="0">
                  <a:latin typeface="Arial MT"/>
                  <a:cs typeface="Arial MT"/>
                </a:rPr>
                <a:t>of</a:t>
              </a:r>
              <a:r>
                <a:rPr sz="1700" spc="-45" dirty="0">
                  <a:latin typeface="Arial MT"/>
                  <a:cs typeface="Arial MT"/>
                </a:rPr>
                <a:t> </a:t>
              </a:r>
              <a:r>
                <a:rPr sz="1700" spc="-5" dirty="0">
                  <a:latin typeface="Arial MT"/>
                  <a:cs typeface="Arial MT"/>
                </a:rPr>
                <a:t>"Garden"</a:t>
              </a:r>
              <a:endParaRPr sz="1700" dirty="0">
                <a:latin typeface="Arial MT"/>
                <a:cs typeface="Arial MT"/>
              </a:endParaRPr>
            </a:p>
          </p:txBody>
        </p:sp>
      </p:grpSp>
      <p:grpSp>
        <p:nvGrpSpPr>
          <p:cNvPr id="73" name="Groupe 72">
            <a:extLst>
              <a:ext uri="{FF2B5EF4-FFF2-40B4-BE49-F238E27FC236}">
                <a16:creationId xmlns:a16="http://schemas.microsoft.com/office/drawing/2014/main" id="{57FC8369-4BA9-474B-B567-B97FB177663A}"/>
              </a:ext>
            </a:extLst>
          </p:cNvPr>
          <p:cNvGrpSpPr/>
          <p:nvPr/>
        </p:nvGrpSpPr>
        <p:grpSpPr>
          <a:xfrm>
            <a:off x="7012869" y="6417977"/>
            <a:ext cx="1816240" cy="2067136"/>
            <a:chOff x="7012869" y="6417977"/>
            <a:chExt cx="1816240" cy="2067136"/>
          </a:xfrm>
        </p:grpSpPr>
        <p:grpSp>
          <p:nvGrpSpPr>
            <p:cNvPr id="33" name="object 33"/>
            <p:cNvGrpSpPr/>
            <p:nvPr/>
          </p:nvGrpSpPr>
          <p:grpSpPr bwMode="auto">
            <a:xfrm>
              <a:off x="7115818" y="6417977"/>
              <a:ext cx="1616075" cy="2067136"/>
              <a:chOff x="7115818" y="6048618"/>
              <a:chExt cx="1616075" cy="2436495"/>
            </a:xfrm>
          </p:grpSpPr>
          <p:sp>
            <p:nvSpPr>
              <p:cNvPr id="34" name="object 34"/>
              <p:cNvSpPr/>
              <p:nvPr/>
            </p:nvSpPr>
            <p:spPr bwMode="auto">
              <a:xfrm>
                <a:off x="7915418" y="6058143"/>
                <a:ext cx="8255" cy="453390"/>
              </a:xfrm>
              <a:custGeom>
                <a:avLst/>
                <a:gdLst/>
                <a:ahLst/>
                <a:cxnLst/>
                <a:rect l="l" t="t" r="r" b="b"/>
                <a:pathLst>
                  <a:path w="8254" h="453390" extrusionOk="0">
                    <a:moveTo>
                      <a:pt x="0" y="0"/>
                    </a:moveTo>
                    <a:lnTo>
                      <a:pt x="8110" y="453036"/>
                    </a:lnTo>
                  </a:path>
                </a:pathLst>
              </a:custGeom>
              <a:grpFill/>
              <a:ln w="19049">
                <a:solidFill>
                  <a:srgbClr val="262525"/>
                </a:solidFill>
              </a:ln>
            </p:spPr>
            <p:txBody>
              <a:bodyPr wrap="square" lIns="0" tIns="0" rIns="0" bIns="0" rtlCol="0"/>
              <a:lstStyle/>
              <a:p>
                <a:pPr>
                  <a:defRPr/>
                </a:pPr>
                <a:endParaRPr/>
              </a:p>
            </p:txBody>
          </p:sp>
          <p:sp>
            <p:nvSpPr>
              <p:cNvPr id="35" name="object 35"/>
              <p:cNvSpPr/>
              <p:nvPr/>
            </p:nvSpPr>
            <p:spPr bwMode="auto">
              <a:xfrm>
                <a:off x="7115818" y="6511141"/>
                <a:ext cx="1616075" cy="864235"/>
              </a:xfrm>
              <a:custGeom>
                <a:avLst/>
                <a:gdLst/>
                <a:ahLst/>
                <a:cxnLst/>
                <a:rect l="l" t="t" r="r" b="b"/>
                <a:pathLst>
                  <a:path w="1616075" h="864234" extrusionOk="0">
                    <a:moveTo>
                      <a:pt x="1520246" y="863801"/>
                    </a:moveTo>
                    <a:lnTo>
                      <a:pt x="95248" y="863801"/>
                    </a:lnTo>
                    <a:lnTo>
                      <a:pt x="58174" y="856316"/>
                    </a:lnTo>
                    <a:lnTo>
                      <a:pt x="27897" y="835903"/>
                    </a:lnTo>
                    <a:lnTo>
                      <a:pt x="7484" y="805626"/>
                    </a:lnTo>
                    <a:lnTo>
                      <a:pt x="0" y="768552"/>
                    </a:lnTo>
                    <a:lnTo>
                      <a:pt x="0" y="95248"/>
                    </a:lnTo>
                    <a:lnTo>
                      <a:pt x="7484" y="58174"/>
                    </a:lnTo>
                    <a:lnTo>
                      <a:pt x="27897" y="27898"/>
                    </a:lnTo>
                    <a:lnTo>
                      <a:pt x="58174" y="7485"/>
                    </a:lnTo>
                    <a:lnTo>
                      <a:pt x="95249" y="0"/>
                    </a:lnTo>
                    <a:lnTo>
                      <a:pt x="1520245" y="0"/>
                    </a:lnTo>
                    <a:lnTo>
                      <a:pt x="1557321" y="7485"/>
                    </a:lnTo>
                    <a:lnTo>
                      <a:pt x="1587597" y="27898"/>
                    </a:lnTo>
                    <a:lnTo>
                      <a:pt x="1608010" y="58174"/>
                    </a:lnTo>
                    <a:lnTo>
                      <a:pt x="1615495" y="95248"/>
                    </a:lnTo>
                    <a:lnTo>
                      <a:pt x="1615495" y="768552"/>
                    </a:lnTo>
                    <a:lnTo>
                      <a:pt x="1608010" y="805626"/>
                    </a:lnTo>
                    <a:lnTo>
                      <a:pt x="1587597" y="835903"/>
                    </a:lnTo>
                    <a:lnTo>
                      <a:pt x="1557321" y="856316"/>
                    </a:lnTo>
                    <a:lnTo>
                      <a:pt x="1520246" y="863801"/>
                    </a:lnTo>
                    <a:close/>
                  </a:path>
                </a:pathLst>
              </a:custGeom>
              <a:solidFill>
                <a:srgbClr val="E7E7E7"/>
              </a:solidFill>
            </p:spPr>
            <p:txBody>
              <a:bodyPr wrap="square" lIns="0" tIns="0" rIns="0" bIns="0" rtlCol="0"/>
              <a:lstStyle/>
              <a:p>
                <a:pPr>
                  <a:defRPr/>
                </a:pPr>
                <a:endParaRPr/>
              </a:p>
            </p:txBody>
          </p:sp>
          <p:sp>
            <p:nvSpPr>
              <p:cNvPr id="36" name="object 36"/>
              <p:cNvSpPr/>
              <p:nvPr/>
            </p:nvSpPr>
            <p:spPr bwMode="auto">
              <a:xfrm>
                <a:off x="7131935" y="7418594"/>
                <a:ext cx="1595755" cy="1066800"/>
              </a:xfrm>
              <a:custGeom>
                <a:avLst/>
                <a:gdLst/>
                <a:ahLst/>
                <a:cxnLst/>
                <a:rect l="l" t="t" r="r" b="b"/>
                <a:pathLst>
                  <a:path w="1595754" h="1066800" extrusionOk="0">
                    <a:moveTo>
                      <a:pt x="1500414" y="1066302"/>
                    </a:moveTo>
                    <a:lnTo>
                      <a:pt x="95249" y="1066302"/>
                    </a:lnTo>
                    <a:lnTo>
                      <a:pt x="58174" y="1058817"/>
                    </a:lnTo>
                    <a:lnTo>
                      <a:pt x="27897" y="1038404"/>
                    </a:lnTo>
                    <a:lnTo>
                      <a:pt x="7484" y="1008127"/>
                    </a:lnTo>
                    <a:lnTo>
                      <a:pt x="0" y="971054"/>
                    </a:lnTo>
                    <a:lnTo>
                      <a:pt x="0" y="95248"/>
                    </a:lnTo>
                    <a:lnTo>
                      <a:pt x="27897" y="27898"/>
                    </a:lnTo>
                    <a:lnTo>
                      <a:pt x="95249" y="0"/>
                    </a:lnTo>
                    <a:lnTo>
                      <a:pt x="1500414" y="0"/>
                    </a:lnTo>
                    <a:lnTo>
                      <a:pt x="1537489" y="7485"/>
                    </a:lnTo>
                    <a:lnTo>
                      <a:pt x="1567766" y="27898"/>
                    </a:lnTo>
                    <a:lnTo>
                      <a:pt x="1588179" y="58174"/>
                    </a:lnTo>
                    <a:lnTo>
                      <a:pt x="1595288" y="93384"/>
                    </a:lnTo>
                    <a:lnTo>
                      <a:pt x="1595288" y="972917"/>
                    </a:lnTo>
                    <a:lnTo>
                      <a:pt x="1588179" y="1008127"/>
                    </a:lnTo>
                    <a:lnTo>
                      <a:pt x="1567766" y="1038404"/>
                    </a:lnTo>
                    <a:lnTo>
                      <a:pt x="1537489" y="1058817"/>
                    </a:lnTo>
                    <a:lnTo>
                      <a:pt x="1500414" y="1066302"/>
                    </a:lnTo>
                    <a:close/>
                  </a:path>
                </a:pathLst>
              </a:custGeom>
              <a:solidFill>
                <a:srgbClr val="D9D9D9"/>
              </a:solidFill>
            </p:spPr>
            <p:txBody>
              <a:bodyPr wrap="square" lIns="0" tIns="0" rIns="0" bIns="0" rtlCol="0"/>
              <a:lstStyle/>
              <a:p>
                <a:pPr>
                  <a:defRPr/>
                </a:pPr>
                <a:endParaRPr/>
              </a:p>
            </p:txBody>
          </p:sp>
        </p:grpSp>
        <p:sp>
          <p:nvSpPr>
            <p:cNvPr id="42" name="object 42"/>
            <p:cNvSpPr txBox="1"/>
            <p:nvPr/>
          </p:nvSpPr>
          <p:spPr bwMode="auto">
            <a:xfrm>
              <a:off x="7012869" y="6727200"/>
              <a:ext cx="1816240" cy="1710725"/>
            </a:xfrm>
            <a:prstGeom prst="rect">
              <a:avLst/>
            </a:prstGeom>
          </p:spPr>
          <p:txBody>
            <a:bodyPr vert="horz" wrap="square" lIns="0" tIns="43180" rIns="0" bIns="0" rtlCol="0">
              <a:spAutoFit/>
            </a:bodyPr>
            <a:lstStyle/>
            <a:p>
              <a:pPr marL="12065" marR="5080" algn="ctr">
                <a:lnSpc>
                  <a:spcPts val="2070"/>
                </a:lnSpc>
                <a:spcBef>
                  <a:spcPts val="340"/>
                </a:spcBef>
                <a:defRPr/>
              </a:pPr>
              <a:r>
                <a:rPr sz="1900" spc="45" dirty="0">
                  <a:solidFill>
                    <a:srgbClr val="262525"/>
                  </a:solidFill>
                  <a:latin typeface="Arial Narrow" panose="020B0606020202030204" pitchFamily="34" charset="0"/>
                  <a:cs typeface="Arial MT"/>
                </a:rPr>
                <a:t>Challenge </a:t>
              </a:r>
              <a:r>
                <a:rPr sz="1900" spc="50" dirty="0">
                  <a:solidFill>
                    <a:srgbClr val="262525"/>
                  </a:solidFill>
                  <a:latin typeface="Arial Narrow" panose="020B0606020202030204" pitchFamily="34" charset="0"/>
                  <a:cs typeface="Arial MT"/>
                </a:rPr>
                <a:t> </a:t>
              </a:r>
              <a:r>
                <a:rPr sz="1900" spc="45" dirty="0">
                  <a:solidFill>
                    <a:srgbClr val="262525"/>
                  </a:solidFill>
                  <a:latin typeface="Arial Narrow" panose="020B0606020202030204" pitchFamily="34" charset="0"/>
                  <a:cs typeface="Arial MT"/>
                </a:rPr>
                <a:t>covered </a:t>
              </a:r>
              <a:r>
                <a:rPr sz="1900" spc="50" dirty="0">
                  <a:solidFill>
                    <a:srgbClr val="262525"/>
                  </a:solidFill>
                  <a:latin typeface="Arial Narrow" panose="020B0606020202030204" pitchFamily="34" charset="0"/>
                  <a:cs typeface="Arial MT"/>
                </a:rPr>
                <a:t> </a:t>
              </a:r>
              <a:r>
                <a:rPr sz="1900" spc="35" dirty="0">
                  <a:solidFill>
                    <a:srgbClr val="262525"/>
                  </a:solidFill>
                  <a:latin typeface="Arial Narrow" panose="020B0606020202030204" pitchFamily="34" charset="0"/>
                  <a:cs typeface="Arial MT"/>
                </a:rPr>
                <a:t>(Yes</a:t>
              </a:r>
              <a:r>
                <a:rPr sz="1900" spc="75" dirty="0">
                  <a:solidFill>
                    <a:srgbClr val="262525"/>
                  </a:solidFill>
                  <a:latin typeface="Arial Narrow" panose="020B0606020202030204" pitchFamily="34" charset="0"/>
                  <a:cs typeface="Arial MT"/>
                </a:rPr>
                <a:t> </a:t>
              </a:r>
              <a:r>
                <a:rPr sz="1900" spc="25" dirty="0">
                  <a:solidFill>
                    <a:srgbClr val="262525"/>
                  </a:solidFill>
                  <a:latin typeface="Arial Narrow" panose="020B0606020202030204" pitchFamily="34" charset="0"/>
                  <a:cs typeface="Arial MT"/>
                </a:rPr>
                <a:t>or</a:t>
              </a:r>
              <a:r>
                <a:rPr sz="1900" spc="75" dirty="0">
                  <a:solidFill>
                    <a:srgbClr val="262525"/>
                  </a:solidFill>
                  <a:latin typeface="Arial Narrow" panose="020B0606020202030204" pitchFamily="34" charset="0"/>
                  <a:cs typeface="Arial MT"/>
                </a:rPr>
                <a:t> </a:t>
              </a:r>
              <a:r>
                <a:rPr sz="1900" spc="30" dirty="0">
                  <a:solidFill>
                    <a:srgbClr val="262525"/>
                  </a:solidFill>
                  <a:latin typeface="Arial Narrow" panose="020B0606020202030204" pitchFamily="34" charset="0"/>
                  <a:cs typeface="Arial MT"/>
                </a:rPr>
                <a:t>no)</a:t>
              </a:r>
              <a:endParaRPr sz="1900" dirty="0">
                <a:latin typeface="Arial Narrow" panose="020B0606020202030204" pitchFamily="34" charset="0"/>
                <a:cs typeface="Arial MT"/>
              </a:endParaRPr>
            </a:p>
            <a:p>
              <a:pPr marL="33020" marR="61594" algn="ctr">
                <a:lnSpc>
                  <a:spcPts val="2020"/>
                </a:lnSpc>
                <a:spcBef>
                  <a:spcPts val="660"/>
                </a:spcBef>
                <a:defRPr/>
              </a:pPr>
              <a:r>
                <a:rPr sz="1900" spc="45" dirty="0">
                  <a:solidFill>
                    <a:srgbClr val="262525"/>
                  </a:solidFill>
                  <a:latin typeface="Arial Narrow" panose="020B0606020202030204" pitchFamily="34" charset="0"/>
                  <a:cs typeface="Arial MT"/>
                </a:rPr>
                <a:t>Number </a:t>
              </a:r>
              <a:r>
                <a:rPr sz="1900" spc="25" dirty="0">
                  <a:solidFill>
                    <a:srgbClr val="262525"/>
                  </a:solidFill>
                  <a:latin typeface="Arial Narrow" panose="020B0606020202030204" pitchFamily="34" charset="0"/>
                  <a:cs typeface="Arial MT"/>
                </a:rPr>
                <a:t>of </a:t>
              </a:r>
              <a:r>
                <a:rPr sz="1900" spc="-520" dirty="0">
                  <a:solidFill>
                    <a:srgbClr val="262525"/>
                  </a:solidFill>
                  <a:latin typeface="Arial Narrow" panose="020B0606020202030204" pitchFamily="34" charset="0"/>
                  <a:cs typeface="Arial MT"/>
                </a:rPr>
                <a:t> </a:t>
              </a:r>
              <a:r>
                <a:rPr sz="1900" spc="45" dirty="0">
                  <a:solidFill>
                    <a:srgbClr val="262525"/>
                  </a:solidFill>
                  <a:latin typeface="Arial Narrow" panose="020B0606020202030204" pitchFamily="34" charset="0"/>
                  <a:cs typeface="Arial MT"/>
                </a:rPr>
                <a:t>challenge </a:t>
              </a:r>
              <a:r>
                <a:rPr sz="1900" spc="50" dirty="0">
                  <a:solidFill>
                    <a:srgbClr val="262525"/>
                  </a:solidFill>
                  <a:latin typeface="Arial Narrow" panose="020B0606020202030204" pitchFamily="34" charset="0"/>
                  <a:cs typeface="Arial MT"/>
                </a:rPr>
                <a:t> </a:t>
              </a:r>
              <a:r>
                <a:rPr sz="1900" spc="45" dirty="0">
                  <a:solidFill>
                    <a:srgbClr val="262525"/>
                  </a:solidFill>
                  <a:latin typeface="Arial Narrow" panose="020B0606020202030204" pitchFamily="34" charset="0"/>
                  <a:cs typeface="Arial MT"/>
                </a:rPr>
                <a:t>related</a:t>
              </a:r>
              <a:r>
                <a:rPr sz="1900" spc="80" dirty="0">
                  <a:solidFill>
                    <a:srgbClr val="262525"/>
                  </a:solidFill>
                  <a:latin typeface="Arial Narrow" panose="020B0606020202030204" pitchFamily="34" charset="0"/>
                  <a:cs typeface="Arial MT"/>
                </a:rPr>
                <a:t> </a:t>
              </a:r>
              <a:r>
                <a:rPr sz="1900" spc="25" dirty="0">
                  <a:solidFill>
                    <a:srgbClr val="262525"/>
                  </a:solidFill>
                  <a:latin typeface="Arial Narrow" panose="020B0606020202030204" pitchFamily="34" charset="0"/>
                  <a:cs typeface="Arial MT"/>
                </a:rPr>
                <a:t>to </a:t>
              </a:r>
              <a:r>
                <a:rPr sz="1900" spc="30" dirty="0">
                  <a:solidFill>
                    <a:srgbClr val="262525"/>
                  </a:solidFill>
                  <a:latin typeface="Arial Narrow" panose="020B0606020202030204" pitchFamily="34" charset="0"/>
                  <a:cs typeface="Arial MT"/>
                </a:rPr>
                <a:t> </a:t>
              </a:r>
              <a:r>
                <a:rPr sz="1900" spc="35" dirty="0">
                  <a:solidFill>
                    <a:srgbClr val="262525"/>
                  </a:solidFill>
                  <a:latin typeface="Arial Narrow" panose="020B0606020202030204" pitchFamily="34" charset="0"/>
                  <a:cs typeface="Arial MT"/>
                </a:rPr>
                <a:t>UDG</a:t>
              </a:r>
              <a:endParaRPr sz="1900" dirty="0">
                <a:latin typeface="Arial Narrow" panose="020B0606020202030204" pitchFamily="34" charset="0"/>
                <a:cs typeface="Arial MT"/>
              </a:endParaRPr>
            </a:p>
          </p:txBody>
        </p:sp>
      </p:grpSp>
      <p:grpSp>
        <p:nvGrpSpPr>
          <p:cNvPr id="74" name="Groupe 73">
            <a:extLst>
              <a:ext uri="{FF2B5EF4-FFF2-40B4-BE49-F238E27FC236}">
                <a16:creationId xmlns:a16="http://schemas.microsoft.com/office/drawing/2014/main" id="{13E1BD6E-B407-49A5-BF4F-35E7657BFE63}"/>
              </a:ext>
            </a:extLst>
          </p:cNvPr>
          <p:cNvGrpSpPr/>
          <p:nvPr/>
        </p:nvGrpSpPr>
        <p:grpSpPr>
          <a:xfrm>
            <a:off x="5317120" y="7365436"/>
            <a:ext cx="3868942" cy="2036900"/>
            <a:chOff x="5317120" y="7365436"/>
            <a:chExt cx="3868942" cy="2036900"/>
          </a:xfrm>
        </p:grpSpPr>
        <p:sp>
          <p:nvSpPr>
            <p:cNvPr id="43" name="object 43"/>
            <p:cNvSpPr txBox="1"/>
            <p:nvPr/>
          </p:nvSpPr>
          <p:spPr bwMode="auto">
            <a:xfrm>
              <a:off x="5627522" y="9096483"/>
              <a:ext cx="3558540" cy="305853"/>
            </a:xfrm>
            <a:prstGeom prst="rect">
              <a:avLst/>
            </a:prstGeom>
          </p:spPr>
          <p:txBody>
            <a:bodyPr vert="horz" wrap="square" lIns="0" tIns="13335" rIns="0" bIns="0" rtlCol="0">
              <a:spAutoFit/>
            </a:bodyPr>
            <a:lstStyle/>
            <a:p>
              <a:pPr marL="12700">
                <a:lnSpc>
                  <a:spcPct val="100000"/>
                </a:lnSpc>
                <a:spcBef>
                  <a:spcPts val="105"/>
                </a:spcBef>
                <a:defRPr/>
              </a:pPr>
              <a:r>
                <a:rPr lang="fr-FR" sz="1900" b="1" spc="45" dirty="0" err="1">
                  <a:solidFill>
                    <a:srgbClr val="262525"/>
                  </a:solidFill>
                  <a:latin typeface="Arial"/>
                  <a:cs typeface="Arial"/>
                </a:rPr>
                <a:t>Level</a:t>
              </a:r>
              <a:r>
                <a:rPr lang="fr-FR" sz="1900" b="1" spc="45" dirty="0">
                  <a:solidFill>
                    <a:srgbClr val="262525"/>
                  </a:solidFill>
                  <a:latin typeface="Arial"/>
                  <a:cs typeface="Arial"/>
                </a:rPr>
                <a:t> of</a:t>
              </a:r>
              <a:r>
                <a:rPr sz="1900" b="1" spc="105" dirty="0">
                  <a:solidFill>
                    <a:srgbClr val="262525"/>
                  </a:solidFill>
                  <a:latin typeface="Arial"/>
                  <a:cs typeface="Arial"/>
                </a:rPr>
                <a:t> </a:t>
              </a:r>
              <a:r>
                <a:rPr sz="1900" b="1" spc="50" dirty="0">
                  <a:solidFill>
                    <a:srgbClr val="262525"/>
                  </a:solidFill>
                  <a:latin typeface="Arial"/>
                  <a:cs typeface="Arial"/>
                </a:rPr>
                <a:t>concern</a:t>
              </a:r>
              <a:endParaRPr sz="1900" dirty="0">
                <a:latin typeface="Arial MT"/>
                <a:cs typeface="Arial MT"/>
              </a:endParaRPr>
            </a:p>
          </p:txBody>
        </p:sp>
        <p:grpSp>
          <p:nvGrpSpPr>
            <p:cNvPr id="44" name="object 44"/>
            <p:cNvGrpSpPr/>
            <p:nvPr/>
          </p:nvGrpSpPr>
          <p:grpSpPr bwMode="auto">
            <a:xfrm>
              <a:off x="5317120" y="7996065"/>
              <a:ext cx="1318260" cy="1111885"/>
              <a:chOff x="5317120" y="7996065"/>
              <a:chExt cx="1318260" cy="1111885"/>
            </a:xfrm>
          </p:grpSpPr>
          <p:sp>
            <p:nvSpPr>
              <p:cNvPr id="45" name="object 45"/>
              <p:cNvSpPr/>
              <p:nvPr/>
            </p:nvSpPr>
            <p:spPr bwMode="auto">
              <a:xfrm>
                <a:off x="5326645" y="8005590"/>
                <a:ext cx="1299210" cy="1092835"/>
              </a:xfrm>
              <a:custGeom>
                <a:avLst/>
                <a:gdLst/>
                <a:ahLst/>
                <a:cxnLst/>
                <a:rect l="l" t="t" r="r" b="b"/>
                <a:pathLst>
                  <a:path w="1299209" h="1092834" extrusionOk="0">
                    <a:moveTo>
                      <a:pt x="0" y="0"/>
                    </a:moveTo>
                    <a:lnTo>
                      <a:pt x="1298715" y="1092321"/>
                    </a:lnTo>
                  </a:path>
                </a:pathLst>
              </a:custGeom>
              <a:grpFill/>
              <a:ln w="19050">
                <a:solidFill>
                  <a:srgbClr val="262525"/>
                </a:solidFill>
              </a:ln>
            </p:spPr>
            <p:txBody>
              <a:bodyPr wrap="square" lIns="0" tIns="0" rIns="0" bIns="0" rtlCol="0"/>
              <a:lstStyle/>
              <a:p>
                <a:pPr>
                  <a:defRPr/>
                </a:pPr>
                <a:endParaRPr/>
              </a:p>
            </p:txBody>
          </p:sp>
          <p:sp>
            <p:nvSpPr>
              <p:cNvPr id="46" name="object 46"/>
              <p:cNvSpPr/>
              <p:nvPr/>
            </p:nvSpPr>
            <p:spPr bwMode="auto">
              <a:xfrm>
                <a:off x="6577810" y="9051519"/>
                <a:ext cx="47625" cy="46990"/>
              </a:xfrm>
              <a:custGeom>
                <a:avLst/>
                <a:gdLst/>
                <a:ahLst/>
                <a:cxnLst/>
                <a:rect l="l" t="t" r="r" b="b"/>
                <a:pathLst>
                  <a:path w="47625" h="46990" extrusionOk="0">
                    <a:moveTo>
                      <a:pt x="36786" y="0"/>
                    </a:moveTo>
                    <a:lnTo>
                      <a:pt x="47550" y="46392"/>
                    </a:lnTo>
                    <a:lnTo>
                      <a:pt x="0" y="43736"/>
                    </a:lnTo>
                  </a:path>
                </a:pathLst>
              </a:custGeom>
              <a:grpFill/>
              <a:ln w="19050">
                <a:solidFill>
                  <a:srgbClr val="262525"/>
                </a:solidFill>
              </a:ln>
            </p:spPr>
            <p:txBody>
              <a:bodyPr wrap="square" lIns="0" tIns="0" rIns="0" bIns="0" rtlCol="0"/>
              <a:lstStyle/>
              <a:p>
                <a:pPr>
                  <a:defRPr/>
                </a:pPr>
                <a:endParaRPr/>
              </a:p>
            </p:txBody>
          </p:sp>
        </p:grpSp>
        <p:grpSp>
          <p:nvGrpSpPr>
            <p:cNvPr id="47" name="object 47"/>
            <p:cNvGrpSpPr/>
            <p:nvPr/>
          </p:nvGrpSpPr>
          <p:grpSpPr bwMode="auto">
            <a:xfrm>
              <a:off x="6799242" y="7365436"/>
              <a:ext cx="1140460" cy="1750695"/>
              <a:chOff x="6799242" y="7365436"/>
              <a:chExt cx="1140460" cy="1750695"/>
            </a:xfrm>
          </p:grpSpPr>
          <p:sp>
            <p:nvSpPr>
              <p:cNvPr id="48" name="object 48"/>
              <p:cNvSpPr/>
              <p:nvPr/>
            </p:nvSpPr>
            <p:spPr bwMode="auto">
              <a:xfrm>
                <a:off x="6808767" y="8484922"/>
                <a:ext cx="1111885" cy="614680"/>
              </a:xfrm>
              <a:custGeom>
                <a:avLst/>
                <a:gdLst/>
                <a:ahLst/>
                <a:cxnLst/>
                <a:rect l="l" t="t" r="r" b="b"/>
                <a:pathLst>
                  <a:path w="1111884" h="614679" extrusionOk="0">
                    <a:moveTo>
                      <a:pt x="1111834" y="0"/>
                    </a:moveTo>
                    <a:lnTo>
                      <a:pt x="0" y="614517"/>
                    </a:lnTo>
                  </a:path>
                </a:pathLst>
              </a:custGeom>
              <a:grpFill/>
              <a:ln w="19049">
                <a:solidFill>
                  <a:srgbClr val="262525"/>
                </a:solidFill>
              </a:ln>
            </p:spPr>
            <p:txBody>
              <a:bodyPr wrap="square" lIns="0" tIns="0" rIns="0" bIns="0" rtlCol="0"/>
              <a:lstStyle/>
              <a:p>
                <a:pPr>
                  <a:defRPr/>
                </a:pPr>
                <a:endParaRPr/>
              </a:p>
            </p:txBody>
          </p:sp>
          <p:sp>
            <p:nvSpPr>
              <p:cNvPr id="49" name="object 49"/>
              <p:cNvSpPr/>
              <p:nvPr/>
            </p:nvSpPr>
            <p:spPr bwMode="auto">
              <a:xfrm>
                <a:off x="6808767" y="9056000"/>
                <a:ext cx="47625" cy="50165"/>
              </a:xfrm>
              <a:custGeom>
                <a:avLst/>
                <a:gdLst/>
                <a:ahLst/>
                <a:cxnLst/>
                <a:rect l="l" t="t" r="r" b="b"/>
                <a:pathLst>
                  <a:path w="47625" h="50165" extrusionOk="0">
                    <a:moveTo>
                      <a:pt x="47168" y="50018"/>
                    </a:moveTo>
                    <a:lnTo>
                      <a:pt x="0" y="43439"/>
                    </a:lnTo>
                    <a:lnTo>
                      <a:pt x="19522" y="0"/>
                    </a:lnTo>
                  </a:path>
                </a:pathLst>
              </a:custGeom>
              <a:grpFill/>
              <a:ln w="19049">
                <a:solidFill>
                  <a:srgbClr val="262525"/>
                </a:solidFill>
              </a:ln>
            </p:spPr>
            <p:txBody>
              <a:bodyPr wrap="square" lIns="0" tIns="0" rIns="0" bIns="0" rtlCol="0"/>
              <a:lstStyle/>
              <a:p>
                <a:pPr>
                  <a:defRPr/>
                </a:pPr>
                <a:endParaRPr/>
              </a:p>
            </p:txBody>
          </p:sp>
          <p:sp>
            <p:nvSpPr>
              <p:cNvPr id="50" name="object 50"/>
              <p:cNvSpPr/>
              <p:nvPr/>
            </p:nvSpPr>
            <p:spPr bwMode="auto">
              <a:xfrm>
                <a:off x="7923549" y="7374961"/>
                <a:ext cx="6350" cy="43815"/>
              </a:xfrm>
              <a:custGeom>
                <a:avLst/>
                <a:gdLst/>
                <a:ahLst/>
                <a:cxnLst/>
                <a:rect l="l" t="t" r="r" b="b"/>
                <a:pathLst>
                  <a:path w="6350" h="43815" extrusionOk="0">
                    <a:moveTo>
                      <a:pt x="0" y="0"/>
                    </a:moveTo>
                    <a:lnTo>
                      <a:pt x="6201" y="43650"/>
                    </a:lnTo>
                  </a:path>
                </a:pathLst>
              </a:custGeom>
              <a:grpFill/>
              <a:ln w="19049">
                <a:solidFill>
                  <a:srgbClr val="262525"/>
                </a:solidFill>
              </a:ln>
            </p:spPr>
            <p:txBody>
              <a:bodyPr wrap="square" lIns="0" tIns="0" rIns="0" bIns="0" rtlCol="0"/>
              <a:lstStyle/>
              <a:p>
                <a:pPr>
                  <a:defRPr/>
                </a:pPr>
                <a:endParaRPr/>
              </a:p>
            </p:txBody>
          </p:sp>
        </p:grpSp>
      </p:grpSp>
      <p:sp>
        <p:nvSpPr>
          <p:cNvPr id="52" name="object 52"/>
          <p:cNvSpPr txBox="1">
            <a:spLocks noGrp="1"/>
          </p:cNvSpPr>
          <p:nvPr>
            <p:ph type="title"/>
          </p:nvPr>
        </p:nvSpPr>
        <p:spPr bwMode="auto">
          <a:xfrm>
            <a:off x="35336" y="260198"/>
            <a:ext cx="5291309" cy="751488"/>
          </a:xfrm>
          <a:prstGeom prst="chevron">
            <a:avLst>
              <a:gd name="adj" fmla="val 50000"/>
            </a:avLst>
          </a:prstGeom>
          <a:ln>
            <a:solidFill>
              <a:schemeClr val="tx1"/>
            </a:solidFill>
          </a:ln>
        </p:spPr>
        <p:txBody>
          <a:bodyPr vert="horz" wrap="square" lIns="0" tIns="12700" rIns="0" bIns="0" rtlCol="0">
            <a:spAutoFit/>
          </a:bodyPr>
          <a:lstStyle/>
          <a:p>
            <a:pPr marL="12700" algn="ctr">
              <a:lnSpc>
                <a:spcPct val="100000"/>
              </a:lnSpc>
              <a:spcBef>
                <a:spcPts val="100"/>
              </a:spcBef>
              <a:defRPr/>
            </a:pPr>
            <a:r>
              <a:rPr sz="4800" b="1" dirty="0">
                <a:latin typeface="Arial Narrow"/>
                <a:cs typeface="Trebuchet MS"/>
              </a:rPr>
              <a:t>Methods</a:t>
            </a:r>
          </a:p>
        </p:txBody>
      </p:sp>
      <p:sp>
        <p:nvSpPr>
          <p:cNvPr id="53" name="object 53"/>
          <p:cNvSpPr txBox="1"/>
          <p:nvPr/>
        </p:nvSpPr>
        <p:spPr bwMode="auto">
          <a:xfrm>
            <a:off x="307739" y="3285385"/>
            <a:ext cx="3397192" cy="2639184"/>
          </a:xfrm>
          <a:prstGeom prst="rect">
            <a:avLst/>
          </a:prstGeom>
        </p:spPr>
        <p:txBody>
          <a:bodyPr vert="horz" wrap="square" lIns="0" tIns="15240" rIns="0" bIns="0" rtlCol="0">
            <a:spAutoFit/>
          </a:bodyPr>
          <a:lstStyle/>
          <a:p>
            <a:pPr marL="12700" marR="5080" algn="ctr">
              <a:lnSpc>
                <a:spcPct val="100000"/>
              </a:lnSpc>
              <a:spcBef>
                <a:spcPts val="120"/>
              </a:spcBef>
              <a:defRPr/>
            </a:pPr>
            <a:r>
              <a:rPr lang="fr-FR" sz="2800" dirty="0" err="1">
                <a:latin typeface="Arial MT"/>
                <a:cs typeface="Arial MT"/>
              </a:rPr>
              <a:t>Level</a:t>
            </a:r>
            <a:r>
              <a:rPr lang="fr-FR" sz="2800" dirty="0">
                <a:latin typeface="Arial MT"/>
                <a:cs typeface="Arial MT"/>
              </a:rPr>
              <a:t> of C</a:t>
            </a:r>
            <a:r>
              <a:rPr sz="2800" dirty="0" err="1">
                <a:latin typeface="Arial MT"/>
                <a:cs typeface="Arial MT"/>
              </a:rPr>
              <a:t>oncern</a:t>
            </a:r>
            <a:r>
              <a:rPr sz="2800" dirty="0">
                <a:latin typeface="Arial MT"/>
                <a:cs typeface="Arial MT"/>
              </a:rPr>
              <a:t>  exploration</a:t>
            </a:r>
            <a:r>
              <a:rPr lang="fr-FR" sz="2800" dirty="0">
                <a:latin typeface="Arial MT"/>
                <a:cs typeface="Arial MT"/>
              </a:rPr>
              <a:t> in </a:t>
            </a:r>
            <a:r>
              <a:rPr lang="fr-FR" sz="2800" dirty="0" err="1">
                <a:latin typeface="Arial MT"/>
                <a:cs typeface="Arial MT"/>
              </a:rPr>
              <a:t>textual</a:t>
            </a:r>
            <a:r>
              <a:rPr lang="fr-FR" sz="2800" dirty="0">
                <a:latin typeface="Arial MT"/>
                <a:cs typeface="Arial MT"/>
              </a:rPr>
              <a:t> parts:</a:t>
            </a:r>
          </a:p>
          <a:p>
            <a:pPr marL="12700" marR="5080" algn="just">
              <a:lnSpc>
                <a:spcPct val="100000"/>
              </a:lnSpc>
              <a:spcBef>
                <a:spcPts val="120"/>
              </a:spcBef>
              <a:defRPr/>
            </a:pPr>
            <a:r>
              <a:rPr lang="fr-FR" sz="2800" dirty="0">
                <a:latin typeface="Arial MT"/>
                <a:cs typeface="Arial MT"/>
              </a:rPr>
              <a:t>-</a:t>
            </a:r>
            <a:r>
              <a:rPr lang="en-US" sz="2800" dirty="0">
                <a:solidFill>
                  <a:srgbClr val="000000"/>
                </a:solidFill>
                <a:effectLst/>
                <a:latin typeface="Arial" panose="020B0604020202020204" pitchFamily="34" charset="0"/>
              </a:rPr>
              <a:t>Overview report, </a:t>
            </a:r>
          </a:p>
          <a:p>
            <a:pPr marL="12700" marR="5080" algn="just">
              <a:lnSpc>
                <a:spcPct val="100000"/>
              </a:lnSpc>
              <a:spcBef>
                <a:spcPts val="120"/>
              </a:spcBef>
              <a:defRPr/>
            </a:pPr>
            <a:r>
              <a:rPr lang="en-US" sz="2800" dirty="0">
                <a:solidFill>
                  <a:srgbClr val="000000"/>
                </a:solidFill>
                <a:latin typeface="Arial" panose="020B0604020202020204" pitchFamily="34" charset="0"/>
              </a:rPr>
              <a:t>-</a:t>
            </a:r>
            <a:r>
              <a:rPr lang="en-US" sz="2800" dirty="0">
                <a:solidFill>
                  <a:srgbClr val="000000"/>
                </a:solidFill>
                <a:effectLst/>
                <a:latin typeface="Arial" panose="020B0604020202020204" pitchFamily="34" charset="0"/>
              </a:rPr>
              <a:t>Strategic project, </a:t>
            </a:r>
          </a:p>
          <a:p>
            <a:pPr marL="12700" marR="5080" algn="just">
              <a:lnSpc>
                <a:spcPct val="100000"/>
              </a:lnSpc>
              <a:spcBef>
                <a:spcPts val="120"/>
              </a:spcBef>
              <a:defRPr/>
            </a:pPr>
            <a:r>
              <a:rPr lang="en-US" sz="2800" dirty="0">
                <a:solidFill>
                  <a:srgbClr val="000000"/>
                </a:solidFill>
                <a:effectLst/>
                <a:latin typeface="Arial" panose="020B0604020202020204" pitchFamily="34" charset="0"/>
              </a:rPr>
              <a:t>-Design guidelines</a:t>
            </a:r>
            <a:endParaRPr sz="2800" dirty="0">
              <a:latin typeface="Arial MT"/>
              <a:cs typeface="Arial MT"/>
            </a:endParaRPr>
          </a:p>
        </p:txBody>
      </p:sp>
      <p:sp>
        <p:nvSpPr>
          <p:cNvPr id="54" name="object 54"/>
          <p:cNvSpPr txBox="1"/>
          <p:nvPr/>
        </p:nvSpPr>
        <p:spPr bwMode="auto">
          <a:xfrm>
            <a:off x="15418249" y="3153644"/>
            <a:ext cx="1938020" cy="1402715"/>
          </a:xfrm>
          <a:prstGeom prst="rect">
            <a:avLst/>
          </a:prstGeom>
        </p:spPr>
        <p:txBody>
          <a:bodyPr vert="horz" wrap="square" lIns="0" tIns="15240" rIns="0" bIns="0" rtlCol="0">
            <a:spAutoFit/>
          </a:bodyPr>
          <a:lstStyle/>
          <a:p>
            <a:pPr marL="12700" marR="5080" indent="-635" algn="ctr">
              <a:lnSpc>
                <a:spcPct val="100000"/>
              </a:lnSpc>
              <a:spcBef>
                <a:spcPts val="120"/>
              </a:spcBef>
              <a:defRPr/>
            </a:pPr>
            <a:r>
              <a:rPr sz="3000" spc="30">
                <a:latin typeface="Arial MT"/>
                <a:cs typeface="Arial MT"/>
              </a:rPr>
              <a:t>Bylaw’s </a:t>
            </a:r>
            <a:r>
              <a:rPr sz="3000" spc="35">
                <a:latin typeface="Arial MT"/>
                <a:cs typeface="Arial MT"/>
              </a:rPr>
              <a:t> </a:t>
            </a:r>
            <a:r>
              <a:rPr sz="3000" spc="25">
                <a:latin typeface="Arial MT"/>
                <a:cs typeface="Arial MT"/>
              </a:rPr>
              <a:t>Tools </a:t>
            </a:r>
            <a:r>
              <a:rPr sz="3000" spc="30">
                <a:latin typeface="Arial MT"/>
                <a:cs typeface="Arial MT"/>
              </a:rPr>
              <a:t> </a:t>
            </a:r>
            <a:r>
              <a:rPr sz="3000" spc="35">
                <a:latin typeface="Arial MT"/>
                <a:cs typeface="Arial MT"/>
              </a:rPr>
              <a:t>exp</a:t>
            </a:r>
            <a:r>
              <a:rPr sz="3000" spc="25">
                <a:latin typeface="Arial MT"/>
                <a:cs typeface="Arial MT"/>
              </a:rPr>
              <a:t>l</a:t>
            </a:r>
            <a:r>
              <a:rPr sz="3000" spc="35">
                <a:latin typeface="Arial MT"/>
                <a:cs typeface="Arial MT"/>
              </a:rPr>
              <a:t>o</a:t>
            </a:r>
            <a:r>
              <a:rPr sz="3000" spc="30">
                <a:latin typeface="Arial MT"/>
                <a:cs typeface="Arial MT"/>
              </a:rPr>
              <a:t>r</a:t>
            </a:r>
            <a:r>
              <a:rPr sz="3000" spc="35">
                <a:latin typeface="Arial MT"/>
                <a:cs typeface="Arial MT"/>
              </a:rPr>
              <a:t>a</a:t>
            </a:r>
            <a:r>
              <a:rPr sz="3000" spc="30">
                <a:latin typeface="Arial MT"/>
                <a:cs typeface="Arial MT"/>
              </a:rPr>
              <a:t>t</a:t>
            </a:r>
            <a:r>
              <a:rPr sz="3000" spc="25">
                <a:latin typeface="Arial MT"/>
                <a:cs typeface="Arial MT"/>
              </a:rPr>
              <a:t>i</a:t>
            </a:r>
            <a:r>
              <a:rPr sz="3000" spc="35">
                <a:latin typeface="Arial MT"/>
                <a:cs typeface="Arial MT"/>
              </a:rPr>
              <a:t>o</a:t>
            </a:r>
            <a:r>
              <a:rPr sz="3000" spc="10">
                <a:latin typeface="Arial MT"/>
                <a:cs typeface="Arial MT"/>
              </a:rPr>
              <a:t>n</a:t>
            </a:r>
            <a:endParaRPr sz="3000">
              <a:latin typeface="Arial MT"/>
              <a:cs typeface="Arial MT"/>
            </a:endParaRPr>
          </a:p>
        </p:txBody>
      </p:sp>
      <p:grpSp>
        <p:nvGrpSpPr>
          <p:cNvPr id="79" name="Groupe 78">
            <a:extLst>
              <a:ext uri="{FF2B5EF4-FFF2-40B4-BE49-F238E27FC236}">
                <a16:creationId xmlns:a16="http://schemas.microsoft.com/office/drawing/2014/main" id="{C7640635-AB5C-4A73-B14F-A3C3F9C5D947}"/>
              </a:ext>
            </a:extLst>
          </p:cNvPr>
          <p:cNvGrpSpPr/>
          <p:nvPr/>
        </p:nvGrpSpPr>
        <p:grpSpPr>
          <a:xfrm>
            <a:off x="6134660" y="1722913"/>
            <a:ext cx="6859314" cy="1746195"/>
            <a:chOff x="6134660" y="1722913"/>
            <a:chExt cx="6859314" cy="1746195"/>
          </a:xfrm>
        </p:grpSpPr>
        <p:grpSp>
          <p:nvGrpSpPr>
            <p:cNvPr id="21" name="object 21"/>
            <p:cNvGrpSpPr/>
            <p:nvPr/>
          </p:nvGrpSpPr>
          <p:grpSpPr bwMode="auto">
            <a:xfrm>
              <a:off x="6646720" y="2303248"/>
              <a:ext cx="5273675" cy="1165860"/>
              <a:chOff x="6646720" y="2303248"/>
              <a:chExt cx="5273675" cy="1165860"/>
            </a:xfrm>
          </p:grpSpPr>
          <p:sp>
            <p:nvSpPr>
              <p:cNvPr id="22" name="object 22"/>
              <p:cNvSpPr/>
              <p:nvPr/>
            </p:nvSpPr>
            <p:spPr bwMode="auto">
              <a:xfrm>
                <a:off x="9262189" y="2303248"/>
                <a:ext cx="0" cy="937894"/>
              </a:xfrm>
              <a:custGeom>
                <a:avLst/>
                <a:gdLst/>
                <a:ahLst/>
                <a:cxnLst/>
                <a:rect l="l" t="t" r="r" b="b"/>
                <a:pathLst>
                  <a:path h="937894" extrusionOk="0">
                    <a:moveTo>
                      <a:pt x="0" y="0"/>
                    </a:moveTo>
                    <a:lnTo>
                      <a:pt x="0" y="937763"/>
                    </a:lnTo>
                  </a:path>
                </a:pathLst>
              </a:custGeom>
              <a:grpFill/>
              <a:ln w="19049">
                <a:solidFill>
                  <a:srgbClr val="262525"/>
                </a:solidFill>
              </a:ln>
            </p:spPr>
            <p:txBody>
              <a:bodyPr wrap="square" lIns="0" tIns="0" rIns="0" bIns="0" rtlCol="0"/>
              <a:lstStyle/>
              <a:p>
                <a:pPr>
                  <a:defRPr/>
                </a:pPr>
                <a:endParaRPr/>
              </a:p>
            </p:txBody>
          </p:sp>
          <p:sp>
            <p:nvSpPr>
              <p:cNvPr id="23" name="object 23"/>
              <p:cNvSpPr/>
              <p:nvPr/>
            </p:nvSpPr>
            <p:spPr bwMode="auto">
              <a:xfrm>
                <a:off x="6674203" y="3230282"/>
                <a:ext cx="5219065" cy="0"/>
              </a:xfrm>
              <a:custGeom>
                <a:avLst/>
                <a:gdLst/>
                <a:ahLst/>
                <a:cxnLst/>
                <a:rect l="l" t="t" r="r" b="b"/>
                <a:pathLst>
                  <a:path w="5219065" extrusionOk="0">
                    <a:moveTo>
                      <a:pt x="0" y="0"/>
                    </a:moveTo>
                    <a:lnTo>
                      <a:pt x="5218744" y="0"/>
                    </a:lnTo>
                  </a:path>
                </a:pathLst>
              </a:custGeom>
              <a:grpFill/>
              <a:ln w="19049">
                <a:solidFill>
                  <a:srgbClr val="262525"/>
                </a:solidFill>
              </a:ln>
            </p:spPr>
            <p:txBody>
              <a:bodyPr wrap="square" lIns="0" tIns="0" rIns="0" bIns="0" rtlCol="0"/>
              <a:lstStyle/>
              <a:p>
                <a:pPr>
                  <a:defRPr/>
                </a:pPr>
                <a:endParaRPr/>
              </a:p>
            </p:txBody>
          </p:sp>
          <p:pic>
            <p:nvPicPr>
              <p:cNvPr id="24" name="object 24"/>
              <p:cNvPicPr/>
              <p:nvPr/>
            </p:nvPicPr>
            <p:blipFill>
              <a:blip r:embed="rId3"/>
              <a:stretch/>
            </p:blipFill>
            <p:spPr bwMode="auto">
              <a:xfrm>
                <a:off x="6646720" y="3230321"/>
                <a:ext cx="76199" cy="227934"/>
              </a:xfrm>
              <a:prstGeom prst="rect">
                <a:avLst/>
              </a:prstGeom>
            </p:spPr>
          </p:pic>
          <p:pic>
            <p:nvPicPr>
              <p:cNvPr id="25" name="object 25"/>
              <p:cNvPicPr/>
              <p:nvPr/>
            </p:nvPicPr>
            <p:blipFill>
              <a:blip r:embed="rId4"/>
              <a:stretch/>
            </p:blipFill>
            <p:spPr bwMode="auto">
              <a:xfrm>
                <a:off x="11844153" y="3240977"/>
                <a:ext cx="76199" cy="227934"/>
              </a:xfrm>
              <a:prstGeom prst="rect">
                <a:avLst/>
              </a:prstGeom>
            </p:spPr>
          </p:pic>
        </p:grpSp>
        <p:grpSp>
          <p:nvGrpSpPr>
            <p:cNvPr id="68" name="Groupe 67">
              <a:extLst>
                <a:ext uri="{FF2B5EF4-FFF2-40B4-BE49-F238E27FC236}">
                  <a16:creationId xmlns:a16="http://schemas.microsoft.com/office/drawing/2014/main" id="{CA467EB6-BC51-42F1-A40F-0CB41590C92E}"/>
                </a:ext>
              </a:extLst>
            </p:cNvPr>
            <p:cNvGrpSpPr/>
            <p:nvPr/>
          </p:nvGrpSpPr>
          <p:grpSpPr>
            <a:xfrm>
              <a:off x="6134660" y="1722913"/>
              <a:ext cx="6859314" cy="629018"/>
              <a:chOff x="6134660" y="1722913"/>
              <a:chExt cx="6859314" cy="629018"/>
            </a:xfrm>
          </p:grpSpPr>
          <p:sp>
            <p:nvSpPr>
              <p:cNvPr id="2" name="object 2"/>
              <p:cNvSpPr/>
              <p:nvPr/>
            </p:nvSpPr>
            <p:spPr bwMode="auto">
              <a:xfrm>
                <a:off x="6134660" y="1768046"/>
                <a:ext cx="6254750" cy="535305"/>
              </a:xfrm>
              <a:custGeom>
                <a:avLst/>
                <a:gdLst/>
                <a:ahLst/>
                <a:cxnLst/>
                <a:rect l="l" t="t" r="r" b="b"/>
                <a:pathLst>
                  <a:path w="6254750" h="535305" extrusionOk="0">
                    <a:moveTo>
                      <a:pt x="6159955" y="535128"/>
                    </a:moveTo>
                    <a:lnTo>
                      <a:pt x="95249" y="535128"/>
                    </a:lnTo>
                    <a:lnTo>
                      <a:pt x="58174" y="527643"/>
                    </a:lnTo>
                    <a:lnTo>
                      <a:pt x="27897" y="507230"/>
                    </a:lnTo>
                    <a:lnTo>
                      <a:pt x="7485" y="476954"/>
                    </a:lnTo>
                    <a:lnTo>
                      <a:pt x="0" y="439879"/>
                    </a:lnTo>
                    <a:lnTo>
                      <a:pt x="0" y="95249"/>
                    </a:lnTo>
                    <a:lnTo>
                      <a:pt x="27897" y="27898"/>
                    </a:lnTo>
                    <a:lnTo>
                      <a:pt x="95249" y="0"/>
                    </a:lnTo>
                    <a:lnTo>
                      <a:pt x="6159955" y="0"/>
                    </a:lnTo>
                    <a:lnTo>
                      <a:pt x="6197030" y="7485"/>
                    </a:lnTo>
                    <a:lnTo>
                      <a:pt x="6227306" y="27898"/>
                    </a:lnTo>
                    <a:lnTo>
                      <a:pt x="6247719" y="58174"/>
                    </a:lnTo>
                    <a:lnTo>
                      <a:pt x="6254320" y="90870"/>
                    </a:lnTo>
                    <a:lnTo>
                      <a:pt x="6254320" y="444258"/>
                    </a:lnTo>
                    <a:lnTo>
                      <a:pt x="6247719" y="476954"/>
                    </a:lnTo>
                    <a:lnTo>
                      <a:pt x="6227306" y="507230"/>
                    </a:lnTo>
                    <a:lnTo>
                      <a:pt x="6197030" y="527643"/>
                    </a:lnTo>
                    <a:lnTo>
                      <a:pt x="6159955" y="535128"/>
                    </a:lnTo>
                    <a:close/>
                  </a:path>
                </a:pathLst>
              </a:custGeom>
              <a:solidFill>
                <a:srgbClr val="00A2A6"/>
              </a:solidFill>
            </p:spPr>
            <p:txBody>
              <a:bodyPr wrap="square" lIns="0" tIns="0" rIns="0" bIns="0" rtlCol="0"/>
              <a:lstStyle/>
              <a:p>
                <a:pPr>
                  <a:defRPr/>
                </a:pPr>
                <a:endParaRPr/>
              </a:p>
            </p:txBody>
          </p:sp>
          <p:sp>
            <p:nvSpPr>
              <p:cNvPr id="55" name="object 55"/>
              <p:cNvSpPr txBox="1"/>
              <p:nvPr/>
            </p:nvSpPr>
            <p:spPr bwMode="auto">
              <a:xfrm>
                <a:off x="6237874" y="1722913"/>
                <a:ext cx="6756100" cy="629018"/>
              </a:xfrm>
              <a:prstGeom prst="rect">
                <a:avLst/>
              </a:prstGeom>
            </p:spPr>
            <p:txBody>
              <a:bodyPr vert="horz" wrap="square" lIns="0" tIns="13335" rIns="0" bIns="0" rtlCol="0">
                <a:spAutoFit/>
              </a:bodyPr>
              <a:lstStyle/>
              <a:p>
                <a:pPr marL="12700">
                  <a:lnSpc>
                    <a:spcPct val="100000"/>
                  </a:lnSpc>
                  <a:spcBef>
                    <a:spcPts val="105"/>
                  </a:spcBef>
                  <a:defRPr/>
                </a:pPr>
                <a:r>
                  <a:rPr sz="4000" b="1" spc="45" dirty="0">
                    <a:solidFill>
                      <a:srgbClr val="FFFFFF"/>
                    </a:solidFill>
                    <a:latin typeface="Tahoma"/>
                    <a:cs typeface="Tahoma"/>
                  </a:rPr>
                  <a:t>LOCAL</a:t>
                </a:r>
                <a:r>
                  <a:rPr sz="4000" b="1" spc="40" dirty="0">
                    <a:solidFill>
                      <a:srgbClr val="FFFFFF"/>
                    </a:solidFill>
                    <a:latin typeface="Tahoma"/>
                    <a:cs typeface="Tahoma"/>
                  </a:rPr>
                  <a:t> </a:t>
                </a:r>
                <a:r>
                  <a:rPr sz="4000" b="1" spc="-70" dirty="0">
                    <a:solidFill>
                      <a:srgbClr val="FFFFFF"/>
                    </a:solidFill>
                    <a:latin typeface="Tahoma"/>
                    <a:cs typeface="Tahoma"/>
                  </a:rPr>
                  <a:t>LAND</a:t>
                </a:r>
                <a:r>
                  <a:rPr sz="4000" b="1" spc="40" dirty="0">
                    <a:solidFill>
                      <a:srgbClr val="FFFFFF"/>
                    </a:solidFill>
                    <a:latin typeface="Tahoma"/>
                    <a:cs typeface="Tahoma"/>
                  </a:rPr>
                  <a:t> </a:t>
                </a:r>
                <a:r>
                  <a:rPr sz="4000" b="1" spc="-45" dirty="0">
                    <a:solidFill>
                      <a:srgbClr val="FFFFFF"/>
                    </a:solidFill>
                    <a:latin typeface="Tahoma"/>
                    <a:cs typeface="Tahoma"/>
                  </a:rPr>
                  <a:t>USE</a:t>
                </a:r>
                <a:r>
                  <a:rPr sz="4000" b="1" spc="40" dirty="0">
                    <a:solidFill>
                      <a:srgbClr val="FFFFFF"/>
                    </a:solidFill>
                    <a:latin typeface="Tahoma"/>
                    <a:cs typeface="Tahoma"/>
                  </a:rPr>
                  <a:t> </a:t>
                </a:r>
                <a:r>
                  <a:rPr sz="4000" b="1" spc="-45" dirty="0">
                    <a:solidFill>
                      <a:srgbClr val="FFFFFF"/>
                    </a:solidFill>
                    <a:latin typeface="Tahoma"/>
                    <a:cs typeface="Tahoma"/>
                  </a:rPr>
                  <a:t>PLAN</a:t>
                </a:r>
                <a:endParaRPr sz="4000" dirty="0">
                  <a:latin typeface="Tahoma"/>
                  <a:cs typeface="Tahoma"/>
                </a:endParaRPr>
              </a:p>
            </p:txBody>
          </p:sp>
        </p:grpSp>
      </p:grpSp>
      <p:pic>
        <p:nvPicPr>
          <p:cNvPr id="51" name="object 51"/>
          <p:cNvPicPr/>
          <p:nvPr/>
        </p:nvPicPr>
        <p:blipFill>
          <a:blip r:embed="rId5"/>
          <a:stretch/>
        </p:blipFill>
        <p:spPr bwMode="auto">
          <a:xfrm>
            <a:off x="263542" y="2713806"/>
            <a:ext cx="3525911" cy="3837073"/>
          </a:xfrm>
          <a:prstGeom prst="rect">
            <a:avLst/>
          </a:prstGeom>
        </p:spPr>
      </p:pic>
      <p:sp>
        <p:nvSpPr>
          <p:cNvPr id="3" name="object 3"/>
          <p:cNvSpPr/>
          <p:nvPr/>
        </p:nvSpPr>
        <p:spPr bwMode="auto">
          <a:xfrm>
            <a:off x="4773469" y="3551701"/>
            <a:ext cx="3822700" cy="1226185"/>
          </a:xfrm>
          <a:custGeom>
            <a:avLst/>
            <a:gdLst/>
            <a:ahLst/>
            <a:cxnLst/>
            <a:rect l="l" t="t" r="r" b="b"/>
            <a:pathLst>
              <a:path w="3822700" h="1226185" extrusionOk="0">
                <a:moveTo>
                  <a:pt x="3727626" y="1226154"/>
                </a:moveTo>
                <a:lnTo>
                  <a:pt x="95249" y="1226154"/>
                </a:lnTo>
                <a:lnTo>
                  <a:pt x="58174" y="1218669"/>
                </a:lnTo>
                <a:lnTo>
                  <a:pt x="27898" y="1198256"/>
                </a:lnTo>
                <a:lnTo>
                  <a:pt x="7485" y="1167980"/>
                </a:lnTo>
                <a:lnTo>
                  <a:pt x="0" y="1130904"/>
                </a:lnTo>
                <a:lnTo>
                  <a:pt x="0" y="95249"/>
                </a:lnTo>
                <a:lnTo>
                  <a:pt x="7485" y="58174"/>
                </a:lnTo>
                <a:lnTo>
                  <a:pt x="27898" y="27897"/>
                </a:lnTo>
                <a:lnTo>
                  <a:pt x="58174" y="7484"/>
                </a:lnTo>
                <a:lnTo>
                  <a:pt x="95248" y="0"/>
                </a:lnTo>
                <a:lnTo>
                  <a:pt x="3727628" y="0"/>
                </a:lnTo>
                <a:lnTo>
                  <a:pt x="3764702" y="7484"/>
                </a:lnTo>
                <a:lnTo>
                  <a:pt x="3794978" y="27897"/>
                </a:lnTo>
                <a:lnTo>
                  <a:pt x="3815391" y="58174"/>
                </a:lnTo>
                <a:lnTo>
                  <a:pt x="3822155" y="91674"/>
                </a:lnTo>
                <a:lnTo>
                  <a:pt x="3822155" y="1134479"/>
                </a:lnTo>
                <a:lnTo>
                  <a:pt x="3815391" y="1167980"/>
                </a:lnTo>
                <a:lnTo>
                  <a:pt x="3794978" y="1198256"/>
                </a:lnTo>
                <a:lnTo>
                  <a:pt x="3764702" y="1218669"/>
                </a:lnTo>
                <a:lnTo>
                  <a:pt x="3727626" y="1226154"/>
                </a:lnTo>
                <a:close/>
              </a:path>
            </a:pathLst>
          </a:custGeom>
          <a:solidFill>
            <a:srgbClr val="41BABD"/>
          </a:solidFill>
        </p:spPr>
        <p:txBody>
          <a:bodyPr wrap="square" lIns="0" tIns="0" rIns="0" bIns="0" rtlCol="0"/>
          <a:lstStyle/>
          <a:p>
            <a:pPr>
              <a:defRPr/>
            </a:pPr>
            <a:endParaRPr/>
          </a:p>
        </p:txBody>
      </p:sp>
      <p:sp>
        <p:nvSpPr>
          <p:cNvPr id="56" name="object 56"/>
          <p:cNvSpPr txBox="1"/>
          <p:nvPr/>
        </p:nvSpPr>
        <p:spPr bwMode="auto">
          <a:xfrm>
            <a:off x="4612309" y="3620593"/>
            <a:ext cx="4145019" cy="1133515"/>
          </a:xfrm>
          <a:prstGeom prst="rect">
            <a:avLst/>
          </a:prstGeom>
        </p:spPr>
        <p:txBody>
          <a:bodyPr vert="horz" wrap="square" lIns="0" tIns="15875" rIns="0" bIns="0" rtlCol="0">
            <a:spAutoFit/>
          </a:bodyPr>
          <a:lstStyle/>
          <a:p>
            <a:pPr algn="ctr">
              <a:lnSpc>
                <a:spcPts val="2850"/>
              </a:lnSpc>
              <a:spcBef>
                <a:spcPts val="125"/>
              </a:spcBef>
              <a:defRPr/>
            </a:pPr>
            <a:r>
              <a:rPr sz="2800" spc="110" dirty="0">
                <a:solidFill>
                  <a:srgbClr val="262525"/>
                </a:solidFill>
                <a:latin typeface="Tahoma"/>
                <a:cs typeface="Tahoma"/>
              </a:rPr>
              <a:t>Occurrences</a:t>
            </a:r>
            <a:r>
              <a:rPr lang="fr-FR" sz="2800" spc="110" dirty="0">
                <a:solidFill>
                  <a:srgbClr val="262525"/>
                </a:solidFill>
                <a:latin typeface="Tahoma"/>
                <a:cs typeface="Tahoma"/>
              </a:rPr>
              <a:t> and </a:t>
            </a:r>
            <a:r>
              <a:rPr lang="fr-FR" sz="2800" spc="110" dirty="0" err="1">
                <a:solidFill>
                  <a:srgbClr val="262525"/>
                </a:solidFill>
                <a:latin typeface="Tahoma"/>
                <a:cs typeface="Tahoma"/>
              </a:rPr>
              <a:t>domestic</a:t>
            </a:r>
            <a:r>
              <a:rPr lang="fr-FR" sz="2800" spc="110" dirty="0">
                <a:solidFill>
                  <a:srgbClr val="262525"/>
                </a:solidFill>
                <a:latin typeface="Tahoma"/>
                <a:cs typeface="Tahoma"/>
              </a:rPr>
              <a:t> </a:t>
            </a:r>
            <a:r>
              <a:rPr lang="fr-FR" sz="2800" spc="110" dirty="0" err="1">
                <a:solidFill>
                  <a:srgbClr val="262525"/>
                </a:solidFill>
                <a:latin typeface="Tahoma"/>
                <a:cs typeface="Tahoma"/>
              </a:rPr>
              <a:t>gardens</a:t>
            </a:r>
            <a:r>
              <a:rPr lang="fr-FR" sz="2800" spc="110" dirty="0">
                <a:solidFill>
                  <a:srgbClr val="262525"/>
                </a:solidFill>
                <a:latin typeface="Tahoma"/>
                <a:cs typeface="Tahoma"/>
              </a:rPr>
              <a:t>’ </a:t>
            </a:r>
            <a:r>
              <a:rPr lang="fr-FR" sz="2800" spc="110" dirty="0" err="1">
                <a:solidFill>
                  <a:srgbClr val="262525"/>
                </a:solidFill>
                <a:latin typeface="Tahoma"/>
                <a:cs typeface="Tahoma"/>
              </a:rPr>
              <a:t>functions</a:t>
            </a:r>
            <a:endParaRPr sz="2800" dirty="0">
              <a:latin typeface="Tahoma"/>
              <a:cs typeface="Tahoma"/>
            </a:endParaRPr>
          </a:p>
        </p:txBody>
      </p:sp>
      <p:grpSp>
        <p:nvGrpSpPr>
          <p:cNvPr id="76" name="Groupe 75">
            <a:extLst>
              <a:ext uri="{FF2B5EF4-FFF2-40B4-BE49-F238E27FC236}">
                <a16:creationId xmlns:a16="http://schemas.microsoft.com/office/drawing/2014/main" id="{A096BA1B-259D-4A1B-B3CD-63F36DC08A08}"/>
              </a:ext>
            </a:extLst>
          </p:cNvPr>
          <p:cNvGrpSpPr/>
          <p:nvPr/>
        </p:nvGrpSpPr>
        <p:grpSpPr>
          <a:xfrm>
            <a:off x="9036901" y="7079595"/>
            <a:ext cx="1610360" cy="660448"/>
            <a:chOff x="9036901" y="7079595"/>
            <a:chExt cx="1610360" cy="660448"/>
          </a:xfrm>
        </p:grpSpPr>
        <p:sp>
          <p:nvSpPr>
            <p:cNvPr id="6" name="object 6"/>
            <p:cNvSpPr/>
            <p:nvPr/>
          </p:nvSpPr>
          <p:spPr bwMode="auto">
            <a:xfrm>
              <a:off x="9036901" y="7097423"/>
              <a:ext cx="1610360" cy="642620"/>
            </a:xfrm>
            <a:custGeom>
              <a:avLst/>
              <a:gdLst/>
              <a:ahLst/>
              <a:cxnLst/>
              <a:rect l="l" t="t" r="r" b="b"/>
              <a:pathLst>
                <a:path w="1610359" h="642620" extrusionOk="0">
                  <a:moveTo>
                    <a:pt x="1514522" y="642342"/>
                  </a:moveTo>
                  <a:lnTo>
                    <a:pt x="95249" y="642342"/>
                  </a:lnTo>
                  <a:lnTo>
                    <a:pt x="58174" y="634856"/>
                  </a:lnTo>
                  <a:lnTo>
                    <a:pt x="27898" y="614444"/>
                  </a:lnTo>
                  <a:lnTo>
                    <a:pt x="7485" y="584167"/>
                  </a:lnTo>
                  <a:lnTo>
                    <a:pt x="0" y="547092"/>
                  </a:lnTo>
                  <a:lnTo>
                    <a:pt x="0" y="95250"/>
                  </a:lnTo>
                  <a:lnTo>
                    <a:pt x="7485" y="58174"/>
                  </a:lnTo>
                  <a:lnTo>
                    <a:pt x="27898" y="27898"/>
                  </a:lnTo>
                  <a:lnTo>
                    <a:pt x="58174" y="7485"/>
                  </a:lnTo>
                  <a:lnTo>
                    <a:pt x="95250" y="0"/>
                  </a:lnTo>
                  <a:lnTo>
                    <a:pt x="1514521" y="0"/>
                  </a:lnTo>
                  <a:lnTo>
                    <a:pt x="1551597" y="7485"/>
                  </a:lnTo>
                  <a:lnTo>
                    <a:pt x="1581874" y="27898"/>
                  </a:lnTo>
                  <a:lnTo>
                    <a:pt x="1602286" y="58174"/>
                  </a:lnTo>
                  <a:lnTo>
                    <a:pt x="1609771" y="95250"/>
                  </a:lnTo>
                  <a:lnTo>
                    <a:pt x="1609771" y="547092"/>
                  </a:lnTo>
                  <a:lnTo>
                    <a:pt x="1602286" y="584167"/>
                  </a:lnTo>
                  <a:lnTo>
                    <a:pt x="1581874" y="614444"/>
                  </a:lnTo>
                  <a:lnTo>
                    <a:pt x="1551597" y="634856"/>
                  </a:lnTo>
                  <a:lnTo>
                    <a:pt x="1514522" y="642342"/>
                  </a:lnTo>
                  <a:close/>
                </a:path>
              </a:pathLst>
            </a:custGeom>
            <a:solidFill>
              <a:srgbClr val="E7E7E7"/>
            </a:solidFill>
          </p:spPr>
          <p:txBody>
            <a:bodyPr wrap="square" lIns="0" tIns="0" rIns="0" bIns="0" rtlCol="0"/>
            <a:lstStyle/>
            <a:p>
              <a:pPr>
                <a:defRPr/>
              </a:pPr>
              <a:endParaRPr/>
            </a:p>
          </p:txBody>
        </p:sp>
        <p:sp>
          <p:nvSpPr>
            <p:cNvPr id="58" name="object 58"/>
            <p:cNvSpPr txBox="1"/>
            <p:nvPr/>
          </p:nvSpPr>
          <p:spPr bwMode="auto">
            <a:xfrm>
              <a:off x="9177008" y="7079595"/>
              <a:ext cx="1329690" cy="570865"/>
            </a:xfrm>
            <a:prstGeom prst="rect">
              <a:avLst/>
            </a:prstGeom>
          </p:spPr>
          <p:txBody>
            <a:bodyPr vert="horz" wrap="square" lIns="0" tIns="49530" rIns="0" bIns="0" rtlCol="0">
              <a:spAutoFit/>
            </a:bodyPr>
            <a:lstStyle/>
            <a:p>
              <a:pPr marL="12700" marR="5080" indent="73660">
                <a:lnSpc>
                  <a:spcPts val="2010"/>
                </a:lnSpc>
                <a:spcBef>
                  <a:spcPts val="390"/>
                </a:spcBef>
                <a:defRPr/>
              </a:pPr>
              <a:r>
                <a:rPr sz="1900" spc="45" dirty="0">
                  <a:solidFill>
                    <a:srgbClr val="262525"/>
                  </a:solidFill>
                  <a:latin typeface="Arial MT"/>
                  <a:cs typeface="Arial MT"/>
                </a:rPr>
                <a:t>Regulated </a:t>
              </a:r>
              <a:r>
                <a:rPr sz="1900" spc="-515" dirty="0">
                  <a:solidFill>
                    <a:srgbClr val="262525"/>
                  </a:solidFill>
                  <a:latin typeface="Arial MT"/>
                  <a:cs typeface="Arial MT"/>
                </a:rPr>
                <a:t> </a:t>
              </a:r>
              <a:r>
                <a:rPr sz="1900" spc="40" dirty="0">
                  <a:solidFill>
                    <a:srgbClr val="262525"/>
                  </a:solidFill>
                  <a:latin typeface="Arial MT"/>
                  <a:cs typeface="Arial MT"/>
                </a:rPr>
                <a:t>(Yes</a:t>
              </a:r>
              <a:r>
                <a:rPr sz="1900" spc="60" dirty="0">
                  <a:solidFill>
                    <a:srgbClr val="262525"/>
                  </a:solidFill>
                  <a:latin typeface="Arial MT"/>
                  <a:cs typeface="Arial MT"/>
                </a:rPr>
                <a:t> </a:t>
              </a:r>
              <a:r>
                <a:rPr sz="1900" spc="25" dirty="0">
                  <a:solidFill>
                    <a:srgbClr val="262525"/>
                  </a:solidFill>
                  <a:latin typeface="Arial MT"/>
                  <a:cs typeface="Arial MT"/>
                </a:rPr>
                <a:t>or</a:t>
              </a:r>
              <a:r>
                <a:rPr sz="1900" spc="65" dirty="0">
                  <a:solidFill>
                    <a:srgbClr val="262525"/>
                  </a:solidFill>
                  <a:latin typeface="Arial MT"/>
                  <a:cs typeface="Arial MT"/>
                </a:rPr>
                <a:t> </a:t>
              </a:r>
              <a:r>
                <a:rPr sz="1900" spc="35" dirty="0">
                  <a:solidFill>
                    <a:srgbClr val="262525"/>
                  </a:solidFill>
                  <a:latin typeface="Arial MT"/>
                  <a:cs typeface="Arial MT"/>
                </a:rPr>
                <a:t>No)</a:t>
              </a:r>
              <a:endParaRPr sz="1900" dirty="0">
                <a:latin typeface="Arial MT"/>
                <a:cs typeface="Arial MT"/>
              </a:endParaRPr>
            </a:p>
          </p:txBody>
        </p:sp>
      </p:grpSp>
      <p:grpSp>
        <p:nvGrpSpPr>
          <p:cNvPr id="70" name="Groupe 69">
            <a:extLst>
              <a:ext uri="{FF2B5EF4-FFF2-40B4-BE49-F238E27FC236}">
                <a16:creationId xmlns:a16="http://schemas.microsoft.com/office/drawing/2014/main" id="{7BBF6E2E-A765-4A09-BCE3-BBF06EE41EE6}"/>
              </a:ext>
            </a:extLst>
          </p:cNvPr>
          <p:cNvGrpSpPr/>
          <p:nvPr/>
        </p:nvGrpSpPr>
        <p:grpSpPr>
          <a:xfrm>
            <a:off x="4079504" y="5422699"/>
            <a:ext cx="2415100" cy="962805"/>
            <a:chOff x="4079504" y="5422699"/>
            <a:chExt cx="2415100" cy="962805"/>
          </a:xfrm>
        </p:grpSpPr>
        <p:sp>
          <p:nvSpPr>
            <p:cNvPr id="5" name="object 5"/>
            <p:cNvSpPr/>
            <p:nvPr/>
          </p:nvSpPr>
          <p:spPr bwMode="auto">
            <a:xfrm>
              <a:off x="4079504" y="5422699"/>
              <a:ext cx="2415100" cy="962805"/>
            </a:xfrm>
            <a:custGeom>
              <a:avLst/>
              <a:gdLst/>
              <a:ahLst/>
              <a:cxnLst/>
              <a:rect l="l" t="t" r="r" b="b"/>
              <a:pathLst>
                <a:path w="2162810" h="600075" extrusionOk="0">
                  <a:moveTo>
                    <a:pt x="2068125" y="599716"/>
                  </a:moveTo>
                  <a:lnTo>
                    <a:pt x="95248" y="599716"/>
                  </a:lnTo>
                  <a:lnTo>
                    <a:pt x="58174" y="592231"/>
                  </a:lnTo>
                  <a:lnTo>
                    <a:pt x="27897" y="571818"/>
                  </a:lnTo>
                  <a:lnTo>
                    <a:pt x="7485" y="541542"/>
                  </a:lnTo>
                  <a:lnTo>
                    <a:pt x="0" y="504467"/>
                  </a:lnTo>
                  <a:lnTo>
                    <a:pt x="0" y="95249"/>
                  </a:lnTo>
                  <a:lnTo>
                    <a:pt x="7485" y="58174"/>
                  </a:lnTo>
                  <a:lnTo>
                    <a:pt x="27897" y="27898"/>
                  </a:lnTo>
                  <a:lnTo>
                    <a:pt x="58174" y="7485"/>
                  </a:lnTo>
                  <a:lnTo>
                    <a:pt x="95249" y="0"/>
                  </a:lnTo>
                  <a:lnTo>
                    <a:pt x="2068123" y="0"/>
                  </a:lnTo>
                  <a:lnTo>
                    <a:pt x="2105198" y="7485"/>
                  </a:lnTo>
                  <a:lnTo>
                    <a:pt x="2135475" y="27898"/>
                  </a:lnTo>
                  <a:lnTo>
                    <a:pt x="2155888" y="58174"/>
                  </a:lnTo>
                  <a:lnTo>
                    <a:pt x="2162259" y="89731"/>
                  </a:lnTo>
                  <a:lnTo>
                    <a:pt x="2162259" y="509985"/>
                  </a:lnTo>
                  <a:lnTo>
                    <a:pt x="2155888" y="541542"/>
                  </a:lnTo>
                  <a:lnTo>
                    <a:pt x="2135475" y="571818"/>
                  </a:lnTo>
                  <a:lnTo>
                    <a:pt x="2105198" y="592231"/>
                  </a:lnTo>
                  <a:lnTo>
                    <a:pt x="2068125" y="599716"/>
                  </a:lnTo>
                  <a:close/>
                </a:path>
              </a:pathLst>
            </a:custGeom>
            <a:solidFill>
              <a:srgbClr val="8FC7C7"/>
            </a:solidFill>
          </p:spPr>
          <p:txBody>
            <a:bodyPr wrap="square" lIns="0" tIns="0" rIns="0" bIns="0" rtlCol="0"/>
            <a:lstStyle/>
            <a:p>
              <a:pPr>
                <a:defRPr/>
              </a:pPr>
              <a:endParaRPr/>
            </a:p>
          </p:txBody>
        </p:sp>
        <p:sp>
          <p:nvSpPr>
            <p:cNvPr id="59" name="object 59"/>
            <p:cNvSpPr txBox="1"/>
            <p:nvPr/>
          </p:nvSpPr>
          <p:spPr bwMode="auto">
            <a:xfrm>
              <a:off x="4787845" y="5658029"/>
              <a:ext cx="1147917" cy="446917"/>
            </a:xfrm>
            <a:prstGeom prst="rect">
              <a:avLst/>
            </a:prstGeom>
          </p:spPr>
          <p:txBody>
            <a:bodyPr vert="horz" wrap="square" lIns="0" tIns="15875" rIns="0" bIns="0" rtlCol="0">
              <a:spAutoFit/>
            </a:bodyPr>
            <a:lstStyle/>
            <a:p>
              <a:pPr marL="12700">
                <a:lnSpc>
                  <a:spcPct val="100000"/>
                </a:lnSpc>
                <a:spcBef>
                  <a:spcPts val="125"/>
                </a:spcBef>
                <a:defRPr/>
              </a:pPr>
              <a:r>
                <a:rPr sz="2800" spc="295" dirty="0">
                  <a:solidFill>
                    <a:srgbClr val="262525"/>
                  </a:solidFill>
                  <a:latin typeface="Tahoma"/>
                  <a:cs typeface="Tahoma"/>
                </a:rPr>
                <a:t>C</a:t>
              </a:r>
              <a:r>
                <a:rPr sz="2800" spc="80" dirty="0">
                  <a:solidFill>
                    <a:srgbClr val="262525"/>
                  </a:solidFill>
                  <a:latin typeface="Tahoma"/>
                  <a:cs typeface="Tahoma"/>
                </a:rPr>
                <a:t>o</a:t>
              </a:r>
              <a:r>
                <a:rPr sz="2800" spc="65" dirty="0">
                  <a:solidFill>
                    <a:srgbClr val="262525"/>
                  </a:solidFill>
                  <a:latin typeface="Tahoma"/>
                  <a:cs typeface="Tahoma"/>
                </a:rPr>
                <a:t>un</a:t>
              </a:r>
              <a:r>
                <a:rPr sz="2800" spc="-25" dirty="0">
                  <a:solidFill>
                    <a:srgbClr val="262525"/>
                  </a:solidFill>
                  <a:latin typeface="Tahoma"/>
                  <a:cs typeface="Tahoma"/>
                </a:rPr>
                <a:t>t</a:t>
              </a:r>
              <a:endParaRPr sz="2800" dirty="0">
                <a:latin typeface="Tahoma"/>
                <a:cs typeface="Tahoma"/>
              </a:endParaRPr>
            </a:p>
          </p:txBody>
        </p:sp>
      </p:grpSp>
      <p:sp>
        <p:nvSpPr>
          <p:cNvPr id="60" name="object 60"/>
          <p:cNvSpPr txBox="1"/>
          <p:nvPr/>
        </p:nvSpPr>
        <p:spPr bwMode="auto">
          <a:xfrm>
            <a:off x="12676394" y="5652649"/>
            <a:ext cx="1689167" cy="446917"/>
          </a:xfrm>
          <a:prstGeom prst="rect">
            <a:avLst/>
          </a:prstGeom>
        </p:spPr>
        <p:txBody>
          <a:bodyPr vert="horz" wrap="square" lIns="0" tIns="15875" rIns="0" bIns="0" rtlCol="0">
            <a:spAutoFit/>
          </a:bodyPr>
          <a:lstStyle/>
          <a:p>
            <a:pPr marL="12700">
              <a:lnSpc>
                <a:spcPct val="100000"/>
              </a:lnSpc>
              <a:spcBef>
                <a:spcPts val="125"/>
              </a:spcBef>
              <a:defRPr/>
            </a:pPr>
            <a:r>
              <a:rPr sz="2800" spc="40" dirty="0">
                <a:solidFill>
                  <a:srgbClr val="262525"/>
                </a:solidFill>
                <a:latin typeface="Tahoma"/>
                <a:cs typeface="Tahoma"/>
              </a:rPr>
              <a:t>Z</a:t>
            </a:r>
            <a:r>
              <a:rPr sz="2800" spc="80" dirty="0">
                <a:solidFill>
                  <a:srgbClr val="262525"/>
                </a:solidFill>
                <a:latin typeface="Tahoma"/>
                <a:cs typeface="Tahoma"/>
              </a:rPr>
              <a:t>o</a:t>
            </a:r>
            <a:r>
              <a:rPr sz="2800" spc="65" dirty="0">
                <a:solidFill>
                  <a:srgbClr val="262525"/>
                </a:solidFill>
                <a:latin typeface="Tahoma"/>
                <a:cs typeface="Tahoma"/>
              </a:rPr>
              <a:t>n</a:t>
            </a:r>
            <a:r>
              <a:rPr sz="2800" spc="20" dirty="0">
                <a:solidFill>
                  <a:srgbClr val="262525"/>
                </a:solidFill>
                <a:latin typeface="Tahoma"/>
                <a:cs typeface="Tahoma"/>
              </a:rPr>
              <a:t>i</a:t>
            </a:r>
            <a:r>
              <a:rPr sz="2800" spc="65" dirty="0">
                <a:solidFill>
                  <a:srgbClr val="262525"/>
                </a:solidFill>
                <a:latin typeface="Tahoma"/>
                <a:cs typeface="Tahoma"/>
              </a:rPr>
              <a:t>n</a:t>
            </a:r>
            <a:r>
              <a:rPr sz="2800" spc="85" dirty="0">
                <a:solidFill>
                  <a:srgbClr val="262525"/>
                </a:solidFill>
                <a:latin typeface="Tahoma"/>
                <a:cs typeface="Tahoma"/>
              </a:rPr>
              <a:t>g</a:t>
            </a:r>
            <a:r>
              <a:rPr sz="2800" spc="-15" dirty="0">
                <a:solidFill>
                  <a:srgbClr val="262525"/>
                </a:solidFill>
                <a:latin typeface="Tahoma"/>
                <a:cs typeface="Tahoma"/>
              </a:rPr>
              <a:t>s</a:t>
            </a:r>
            <a:endParaRPr sz="2800" dirty="0">
              <a:latin typeface="Tahoma"/>
              <a:cs typeface="Tahoma"/>
            </a:endParaRPr>
          </a:p>
        </p:txBody>
      </p:sp>
      <p:grpSp>
        <p:nvGrpSpPr>
          <p:cNvPr id="77" name="Groupe 76">
            <a:extLst>
              <a:ext uri="{FF2B5EF4-FFF2-40B4-BE49-F238E27FC236}">
                <a16:creationId xmlns:a16="http://schemas.microsoft.com/office/drawing/2014/main" id="{EFEFE640-4B10-4F49-8B68-DA7D74A4470C}"/>
              </a:ext>
            </a:extLst>
          </p:cNvPr>
          <p:cNvGrpSpPr/>
          <p:nvPr/>
        </p:nvGrpSpPr>
        <p:grpSpPr>
          <a:xfrm>
            <a:off x="9477987" y="5480543"/>
            <a:ext cx="2482356" cy="937434"/>
            <a:chOff x="9477987" y="5480543"/>
            <a:chExt cx="2482356" cy="937434"/>
          </a:xfrm>
        </p:grpSpPr>
        <p:sp>
          <p:nvSpPr>
            <p:cNvPr id="8" name="object 8"/>
            <p:cNvSpPr/>
            <p:nvPr/>
          </p:nvSpPr>
          <p:spPr bwMode="auto">
            <a:xfrm>
              <a:off x="9477987" y="5480543"/>
              <a:ext cx="2475749" cy="937434"/>
            </a:xfrm>
            <a:custGeom>
              <a:avLst/>
              <a:gdLst/>
              <a:ahLst/>
              <a:cxnLst/>
              <a:rect l="l" t="t" r="r" b="b"/>
              <a:pathLst>
                <a:path w="2466340" h="746760" extrusionOk="0">
                  <a:moveTo>
                    <a:pt x="2370655" y="746219"/>
                  </a:moveTo>
                  <a:lnTo>
                    <a:pt x="95249" y="746219"/>
                  </a:lnTo>
                  <a:lnTo>
                    <a:pt x="58174" y="738734"/>
                  </a:lnTo>
                  <a:lnTo>
                    <a:pt x="27898" y="718321"/>
                  </a:lnTo>
                  <a:lnTo>
                    <a:pt x="7485" y="688044"/>
                  </a:lnTo>
                  <a:lnTo>
                    <a:pt x="0" y="650969"/>
                  </a:lnTo>
                  <a:lnTo>
                    <a:pt x="0" y="95250"/>
                  </a:lnTo>
                  <a:lnTo>
                    <a:pt x="27898" y="27898"/>
                  </a:lnTo>
                  <a:lnTo>
                    <a:pt x="95250" y="0"/>
                  </a:lnTo>
                  <a:lnTo>
                    <a:pt x="2370654" y="0"/>
                  </a:lnTo>
                  <a:lnTo>
                    <a:pt x="2407730" y="7485"/>
                  </a:lnTo>
                  <a:lnTo>
                    <a:pt x="2438006" y="27898"/>
                  </a:lnTo>
                  <a:lnTo>
                    <a:pt x="2458419" y="58174"/>
                  </a:lnTo>
                  <a:lnTo>
                    <a:pt x="2465904" y="95250"/>
                  </a:lnTo>
                  <a:lnTo>
                    <a:pt x="2465904" y="650969"/>
                  </a:lnTo>
                  <a:lnTo>
                    <a:pt x="2458419" y="688044"/>
                  </a:lnTo>
                  <a:lnTo>
                    <a:pt x="2438006" y="718321"/>
                  </a:lnTo>
                  <a:lnTo>
                    <a:pt x="2407730" y="738734"/>
                  </a:lnTo>
                  <a:lnTo>
                    <a:pt x="2370655" y="746219"/>
                  </a:lnTo>
                  <a:close/>
                </a:path>
              </a:pathLst>
            </a:custGeom>
            <a:solidFill>
              <a:srgbClr val="8FC7C7"/>
            </a:solidFill>
          </p:spPr>
          <p:txBody>
            <a:bodyPr wrap="square" lIns="0" tIns="0" rIns="0" bIns="0" rtlCol="0"/>
            <a:lstStyle/>
            <a:p>
              <a:pPr>
                <a:defRPr/>
              </a:pPr>
              <a:endParaRPr/>
            </a:p>
          </p:txBody>
        </p:sp>
        <p:sp>
          <p:nvSpPr>
            <p:cNvPr id="61" name="object 61"/>
            <p:cNvSpPr txBox="1"/>
            <p:nvPr/>
          </p:nvSpPr>
          <p:spPr bwMode="auto">
            <a:xfrm>
              <a:off x="9484594" y="5658909"/>
              <a:ext cx="2475749" cy="642483"/>
            </a:xfrm>
            <a:prstGeom prst="rect">
              <a:avLst/>
            </a:prstGeom>
          </p:spPr>
          <p:txBody>
            <a:bodyPr vert="horz" wrap="square" lIns="0" tIns="52069" rIns="0" bIns="0" rtlCol="0">
              <a:spAutoFit/>
            </a:bodyPr>
            <a:lstStyle/>
            <a:p>
              <a:pPr marR="5080" indent="12700" algn="ctr">
                <a:lnSpc>
                  <a:spcPts val="2270"/>
                </a:lnSpc>
                <a:spcBef>
                  <a:spcPts val="409"/>
                </a:spcBef>
                <a:defRPr/>
              </a:pPr>
              <a:r>
                <a:rPr sz="2800" spc="45" dirty="0">
                  <a:solidFill>
                    <a:srgbClr val="262525"/>
                  </a:solidFill>
                  <a:latin typeface="Tahoma"/>
                  <a:cs typeface="Tahoma"/>
                </a:rPr>
                <a:t>Rules</a:t>
              </a:r>
              <a:r>
                <a:rPr sz="2800" spc="-65" dirty="0">
                  <a:solidFill>
                    <a:srgbClr val="262525"/>
                  </a:solidFill>
                  <a:latin typeface="Tahoma"/>
                  <a:cs typeface="Tahoma"/>
                </a:rPr>
                <a:t> </a:t>
              </a:r>
              <a:r>
                <a:rPr sz="2800" spc="40" dirty="0">
                  <a:solidFill>
                    <a:srgbClr val="262525"/>
                  </a:solidFill>
                  <a:latin typeface="Tahoma"/>
                  <a:cs typeface="Tahoma"/>
                </a:rPr>
                <a:t>by</a:t>
              </a:r>
              <a:r>
                <a:rPr sz="2800" spc="-60" dirty="0">
                  <a:solidFill>
                    <a:srgbClr val="262525"/>
                  </a:solidFill>
                  <a:latin typeface="Tahoma"/>
                  <a:cs typeface="Tahoma"/>
                </a:rPr>
                <a:t> </a:t>
              </a:r>
              <a:r>
                <a:rPr sz="2800" spc="40" dirty="0">
                  <a:solidFill>
                    <a:srgbClr val="262525"/>
                  </a:solidFill>
                  <a:latin typeface="Tahoma"/>
                  <a:cs typeface="Tahoma"/>
                </a:rPr>
                <a:t>urban</a:t>
              </a:r>
              <a:r>
                <a:rPr lang="fr-FR" sz="2800" spc="40" dirty="0">
                  <a:solidFill>
                    <a:srgbClr val="262525"/>
                  </a:solidFill>
                  <a:latin typeface="Tahoma"/>
                  <a:cs typeface="Tahoma"/>
                </a:rPr>
                <a:t> </a:t>
              </a:r>
              <a:r>
                <a:rPr lang="fr-FR" sz="2800" spc="55" dirty="0" err="1">
                  <a:solidFill>
                    <a:srgbClr val="262525"/>
                  </a:solidFill>
                  <a:latin typeface="Tahoma"/>
                  <a:cs typeface="Tahoma"/>
                </a:rPr>
                <a:t>sector</a:t>
              </a:r>
              <a:endParaRPr sz="2800" dirty="0">
                <a:latin typeface="Tahoma"/>
                <a:cs typeface="Tahoma"/>
              </a:endParaRPr>
            </a:p>
          </p:txBody>
        </p:sp>
      </p:grpSp>
      <p:sp>
        <p:nvSpPr>
          <p:cNvPr id="62" name="object 62"/>
          <p:cNvSpPr txBox="1"/>
          <p:nvPr/>
        </p:nvSpPr>
        <p:spPr bwMode="auto">
          <a:xfrm>
            <a:off x="10915126" y="7086390"/>
            <a:ext cx="1177925" cy="576580"/>
          </a:xfrm>
          <a:prstGeom prst="rect">
            <a:avLst/>
          </a:prstGeom>
        </p:spPr>
        <p:txBody>
          <a:bodyPr vert="horz" wrap="square" lIns="0" tIns="44450" rIns="0" bIns="0" rtlCol="0">
            <a:spAutoFit/>
          </a:bodyPr>
          <a:lstStyle/>
          <a:p>
            <a:pPr marL="204470" marR="5080" indent="-192405">
              <a:lnSpc>
                <a:spcPts val="2060"/>
              </a:lnSpc>
              <a:spcBef>
                <a:spcPts val="350"/>
              </a:spcBef>
              <a:defRPr/>
            </a:pPr>
            <a:r>
              <a:rPr sz="1900" spc="45" dirty="0">
                <a:solidFill>
                  <a:srgbClr val="262525"/>
                </a:solidFill>
                <a:latin typeface="Arial MT"/>
                <a:cs typeface="Arial MT"/>
              </a:rPr>
              <a:t>Surface </a:t>
            </a:r>
            <a:r>
              <a:rPr sz="1900" spc="25" dirty="0">
                <a:solidFill>
                  <a:srgbClr val="262525"/>
                </a:solidFill>
                <a:latin typeface="Arial MT"/>
                <a:cs typeface="Arial MT"/>
              </a:rPr>
              <a:t>in </a:t>
            </a:r>
            <a:r>
              <a:rPr sz="1900" spc="-515" dirty="0">
                <a:solidFill>
                  <a:srgbClr val="262525"/>
                </a:solidFill>
                <a:latin typeface="Arial MT"/>
                <a:cs typeface="Arial MT"/>
              </a:rPr>
              <a:t> </a:t>
            </a:r>
            <a:r>
              <a:rPr sz="1900" spc="45" dirty="0">
                <a:solidFill>
                  <a:srgbClr val="262525"/>
                </a:solidFill>
                <a:latin typeface="Arial MT"/>
                <a:cs typeface="Arial MT"/>
              </a:rPr>
              <a:t>metric</a:t>
            </a:r>
            <a:endParaRPr sz="1900" dirty="0">
              <a:latin typeface="Arial MT"/>
              <a:cs typeface="Arial MT"/>
            </a:endParaRPr>
          </a:p>
        </p:txBody>
      </p:sp>
      <p:sp>
        <p:nvSpPr>
          <p:cNvPr id="63" name="object 63"/>
          <p:cNvSpPr txBox="1"/>
          <p:nvPr/>
        </p:nvSpPr>
        <p:spPr bwMode="auto">
          <a:xfrm>
            <a:off x="12785659" y="7027438"/>
            <a:ext cx="1329690" cy="570865"/>
          </a:xfrm>
          <a:prstGeom prst="rect">
            <a:avLst/>
          </a:prstGeom>
        </p:spPr>
        <p:txBody>
          <a:bodyPr vert="horz" wrap="square" lIns="0" tIns="49530" rIns="0" bIns="0" rtlCol="0">
            <a:spAutoFit/>
          </a:bodyPr>
          <a:lstStyle/>
          <a:p>
            <a:pPr marL="12700" marR="5080" indent="73660">
              <a:lnSpc>
                <a:spcPts val="2010"/>
              </a:lnSpc>
              <a:spcBef>
                <a:spcPts val="390"/>
              </a:spcBef>
              <a:defRPr/>
            </a:pPr>
            <a:r>
              <a:rPr sz="1900" spc="45" dirty="0">
                <a:solidFill>
                  <a:srgbClr val="262525"/>
                </a:solidFill>
                <a:latin typeface="Arial MT"/>
                <a:cs typeface="Arial MT"/>
              </a:rPr>
              <a:t>Regulated </a:t>
            </a:r>
            <a:r>
              <a:rPr sz="1900" spc="-515" dirty="0">
                <a:solidFill>
                  <a:srgbClr val="262525"/>
                </a:solidFill>
                <a:latin typeface="Arial MT"/>
                <a:cs typeface="Arial MT"/>
              </a:rPr>
              <a:t> </a:t>
            </a:r>
            <a:r>
              <a:rPr sz="1900" spc="40" dirty="0">
                <a:solidFill>
                  <a:srgbClr val="262525"/>
                </a:solidFill>
                <a:latin typeface="Arial MT"/>
                <a:cs typeface="Arial MT"/>
              </a:rPr>
              <a:t>(Yes</a:t>
            </a:r>
            <a:r>
              <a:rPr sz="1900" spc="60" dirty="0">
                <a:solidFill>
                  <a:srgbClr val="262525"/>
                </a:solidFill>
                <a:latin typeface="Arial MT"/>
                <a:cs typeface="Arial MT"/>
              </a:rPr>
              <a:t> </a:t>
            </a:r>
            <a:r>
              <a:rPr sz="1900" spc="25" dirty="0">
                <a:solidFill>
                  <a:srgbClr val="262525"/>
                </a:solidFill>
                <a:latin typeface="Arial MT"/>
                <a:cs typeface="Arial MT"/>
              </a:rPr>
              <a:t>or</a:t>
            </a:r>
            <a:r>
              <a:rPr sz="1900" spc="65" dirty="0">
                <a:solidFill>
                  <a:srgbClr val="262525"/>
                </a:solidFill>
                <a:latin typeface="Arial MT"/>
                <a:cs typeface="Arial MT"/>
              </a:rPr>
              <a:t> </a:t>
            </a:r>
            <a:r>
              <a:rPr sz="1900" spc="35" dirty="0">
                <a:solidFill>
                  <a:srgbClr val="262525"/>
                </a:solidFill>
                <a:latin typeface="Arial MT"/>
                <a:cs typeface="Arial MT"/>
              </a:rPr>
              <a:t>No)</a:t>
            </a:r>
            <a:endParaRPr sz="1900" dirty="0">
              <a:latin typeface="Arial MT"/>
              <a:cs typeface="Arial MT"/>
            </a:endParaRPr>
          </a:p>
        </p:txBody>
      </p:sp>
      <p:grpSp>
        <p:nvGrpSpPr>
          <p:cNvPr id="80" name="Groupe 79">
            <a:extLst>
              <a:ext uri="{FF2B5EF4-FFF2-40B4-BE49-F238E27FC236}">
                <a16:creationId xmlns:a16="http://schemas.microsoft.com/office/drawing/2014/main" id="{D47F9A93-FE67-41B0-AE8D-5583DDEF5807}"/>
              </a:ext>
            </a:extLst>
          </p:cNvPr>
          <p:cNvGrpSpPr/>
          <p:nvPr/>
        </p:nvGrpSpPr>
        <p:grpSpPr>
          <a:xfrm>
            <a:off x="10053954" y="3023310"/>
            <a:ext cx="7622730" cy="1790699"/>
            <a:chOff x="10053954" y="3023310"/>
            <a:chExt cx="7622730" cy="1790699"/>
          </a:xfrm>
        </p:grpSpPr>
        <p:grpSp>
          <p:nvGrpSpPr>
            <p:cNvPr id="78" name="Groupe 77">
              <a:extLst>
                <a:ext uri="{FF2B5EF4-FFF2-40B4-BE49-F238E27FC236}">
                  <a16:creationId xmlns:a16="http://schemas.microsoft.com/office/drawing/2014/main" id="{E8D81C18-5BCB-45A1-867C-2F9C97A046EF}"/>
                </a:ext>
              </a:extLst>
            </p:cNvPr>
            <p:cNvGrpSpPr/>
            <p:nvPr/>
          </p:nvGrpSpPr>
          <p:grpSpPr>
            <a:xfrm>
              <a:off x="10053954" y="3551702"/>
              <a:ext cx="3822700" cy="1226185"/>
              <a:chOff x="10053954" y="3551702"/>
              <a:chExt cx="3822700" cy="1226185"/>
            </a:xfrm>
          </p:grpSpPr>
          <p:sp>
            <p:nvSpPr>
              <p:cNvPr id="4" name="object 4"/>
              <p:cNvSpPr/>
              <p:nvPr/>
            </p:nvSpPr>
            <p:spPr bwMode="auto">
              <a:xfrm>
                <a:off x="10053954" y="3551702"/>
                <a:ext cx="3822700" cy="1226185"/>
              </a:xfrm>
              <a:custGeom>
                <a:avLst/>
                <a:gdLst/>
                <a:ahLst/>
                <a:cxnLst/>
                <a:rect l="l" t="t" r="r" b="b"/>
                <a:pathLst>
                  <a:path w="3822700" h="1226185" extrusionOk="0">
                    <a:moveTo>
                      <a:pt x="3727625" y="1226154"/>
                    </a:moveTo>
                    <a:lnTo>
                      <a:pt x="95249" y="1226154"/>
                    </a:lnTo>
                    <a:lnTo>
                      <a:pt x="58174" y="1218669"/>
                    </a:lnTo>
                    <a:lnTo>
                      <a:pt x="27897" y="1198256"/>
                    </a:lnTo>
                    <a:lnTo>
                      <a:pt x="7484" y="1167980"/>
                    </a:lnTo>
                    <a:lnTo>
                      <a:pt x="0" y="1130906"/>
                    </a:lnTo>
                    <a:lnTo>
                      <a:pt x="0" y="95247"/>
                    </a:lnTo>
                    <a:lnTo>
                      <a:pt x="7484" y="58174"/>
                    </a:lnTo>
                    <a:lnTo>
                      <a:pt x="27897" y="27897"/>
                    </a:lnTo>
                    <a:lnTo>
                      <a:pt x="58174" y="7484"/>
                    </a:lnTo>
                    <a:lnTo>
                      <a:pt x="95248" y="0"/>
                    </a:lnTo>
                    <a:lnTo>
                      <a:pt x="3727627" y="0"/>
                    </a:lnTo>
                    <a:lnTo>
                      <a:pt x="3764702" y="7484"/>
                    </a:lnTo>
                    <a:lnTo>
                      <a:pt x="3794978" y="27897"/>
                    </a:lnTo>
                    <a:lnTo>
                      <a:pt x="3815390" y="58174"/>
                    </a:lnTo>
                    <a:lnTo>
                      <a:pt x="3822155" y="91679"/>
                    </a:lnTo>
                    <a:lnTo>
                      <a:pt x="3822155" y="1134474"/>
                    </a:lnTo>
                    <a:lnTo>
                      <a:pt x="3815390" y="1167980"/>
                    </a:lnTo>
                    <a:lnTo>
                      <a:pt x="3794978" y="1198256"/>
                    </a:lnTo>
                    <a:lnTo>
                      <a:pt x="3764702" y="1218669"/>
                    </a:lnTo>
                    <a:lnTo>
                      <a:pt x="3727625" y="1226154"/>
                    </a:lnTo>
                    <a:close/>
                  </a:path>
                </a:pathLst>
              </a:custGeom>
              <a:solidFill>
                <a:srgbClr val="41BABD"/>
              </a:solidFill>
            </p:spPr>
            <p:txBody>
              <a:bodyPr wrap="square" lIns="0" tIns="0" rIns="0" bIns="0" rtlCol="0"/>
              <a:lstStyle/>
              <a:p>
                <a:pPr>
                  <a:defRPr/>
                </a:pPr>
                <a:endParaRPr/>
              </a:p>
            </p:txBody>
          </p:sp>
          <p:sp>
            <p:nvSpPr>
              <p:cNvPr id="57" name="object 57"/>
              <p:cNvSpPr txBox="1"/>
              <p:nvPr/>
            </p:nvSpPr>
            <p:spPr bwMode="auto">
              <a:xfrm>
                <a:off x="10128506" y="3561736"/>
                <a:ext cx="3572088" cy="1166985"/>
              </a:xfrm>
              <a:prstGeom prst="rect">
                <a:avLst/>
              </a:prstGeom>
            </p:spPr>
            <p:txBody>
              <a:bodyPr vert="horz" wrap="square" lIns="0" tIns="58419" rIns="0" bIns="0" rtlCol="0">
                <a:spAutoFit/>
              </a:bodyPr>
              <a:lstStyle/>
              <a:p>
                <a:pPr marL="122555" marR="5080" indent="-110489" algn="ctr">
                  <a:spcBef>
                    <a:spcPts val="459"/>
                  </a:spcBef>
                  <a:defRPr/>
                </a:pPr>
                <a:r>
                  <a:rPr sz="3600" spc="60" dirty="0">
                    <a:solidFill>
                      <a:srgbClr val="262525"/>
                    </a:solidFill>
                    <a:latin typeface="Tahoma"/>
                    <a:cs typeface="Tahoma"/>
                  </a:rPr>
                  <a:t>Rules</a:t>
                </a:r>
                <a:r>
                  <a:rPr sz="3600" spc="-60" dirty="0">
                    <a:solidFill>
                      <a:srgbClr val="262525"/>
                    </a:solidFill>
                    <a:latin typeface="Tahoma"/>
                    <a:cs typeface="Tahoma"/>
                  </a:rPr>
                  <a:t> </a:t>
                </a:r>
                <a:r>
                  <a:rPr sz="3600" spc="55" dirty="0">
                    <a:solidFill>
                      <a:srgbClr val="262525"/>
                    </a:solidFill>
                    <a:latin typeface="Tahoma"/>
                    <a:cs typeface="Tahoma"/>
                  </a:rPr>
                  <a:t>and</a:t>
                </a:r>
                <a:r>
                  <a:rPr sz="3600" spc="-55" dirty="0">
                    <a:solidFill>
                      <a:srgbClr val="262525"/>
                    </a:solidFill>
                    <a:latin typeface="Tahoma"/>
                    <a:cs typeface="Tahoma"/>
                  </a:rPr>
                  <a:t> </a:t>
                </a:r>
                <a:r>
                  <a:rPr sz="3600" spc="60" dirty="0">
                    <a:solidFill>
                      <a:srgbClr val="262525"/>
                    </a:solidFill>
                    <a:latin typeface="Tahoma"/>
                    <a:cs typeface="Tahoma"/>
                  </a:rPr>
                  <a:t>Zonings</a:t>
                </a:r>
                <a:endParaRPr sz="3600" dirty="0">
                  <a:latin typeface="Tahoma"/>
                  <a:cs typeface="Tahoma"/>
                </a:endParaRPr>
              </a:p>
            </p:txBody>
          </p:sp>
        </p:grpSp>
        <p:pic>
          <p:nvPicPr>
            <p:cNvPr id="64" name="object 64"/>
            <p:cNvPicPr/>
            <p:nvPr/>
          </p:nvPicPr>
          <p:blipFill>
            <a:blip r:embed="rId5"/>
            <a:stretch/>
          </p:blipFill>
          <p:spPr bwMode="auto">
            <a:xfrm>
              <a:off x="15133510" y="3023310"/>
              <a:ext cx="2543174" cy="1790699"/>
            </a:xfrm>
            <a:prstGeom prst="rect">
              <a:avLst/>
            </a:prstGeom>
          </p:spPr>
        </p:pic>
      </p:grpSp>
      <p:sp>
        <p:nvSpPr>
          <p:cNvPr id="65" name="object 65"/>
          <p:cNvSpPr txBox="1">
            <a:spLocks noGrp="1"/>
          </p:cNvSpPr>
          <p:nvPr>
            <p:ph type="ftr" sz="quarter" idx="5"/>
          </p:nvPr>
        </p:nvSpPr>
        <p:spPr bwMode="auto">
          <a:xfrm>
            <a:off x="8727690" y="9961267"/>
            <a:ext cx="9121775" cy="323850"/>
          </a:xfrm>
          <a:prstGeom prst="rect">
            <a:avLst/>
          </a:prstGeom>
        </p:spPr>
        <p:txBody>
          <a:bodyPr vert="horz" wrap="square" lIns="0" tIns="635" rIns="0" bIns="0" rtlCol="0">
            <a:spAutoFit/>
          </a:bodyPr>
          <a:lstStyle/>
          <a:p>
            <a:pPr marL="12700">
              <a:lnSpc>
                <a:spcPct val="100000"/>
              </a:lnSpc>
              <a:spcBef>
                <a:spcPts val="5"/>
              </a:spcBef>
              <a:defRPr/>
            </a:pPr>
            <a:r>
              <a:rPr spc="-85" dirty="0"/>
              <a:t>Planning,</a:t>
            </a:r>
            <a:r>
              <a:rPr spc="-235" dirty="0"/>
              <a:t> </a:t>
            </a:r>
            <a:r>
              <a:rPr spc="-90" dirty="0"/>
              <a:t>Law</a:t>
            </a:r>
            <a:r>
              <a:rPr spc="-235" dirty="0"/>
              <a:t> </a:t>
            </a:r>
            <a:r>
              <a:rPr spc="-75" dirty="0"/>
              <a:t>and</a:t>
            </a:r>
            <a:r>
              <a:rPr spc="-235" dirty="0"/>
              <a:t> </a:t>
            </a:r>
            <a:r>
              <a:rPr spc="-80" dirty="0"/>
              <a:t>property</a:t>
            </a:r>
            <a:r>
              <a:rPr spc="-235" dirty="0"/>
              <a:t> </a:t>
            </a:r>
            <a:r>
              <a:rPr spc="-30" dirty="0"/>
              <a:t>rights</a:t>
            </a:r>
            <a:r>
              <a:rPr spc="-235" dirty="0"/>
              <a:t> </a:t>
            </a:r>
            <a:r>
              <a:rPr spc="140" dirty="0"/>
              <a:t>-</a:t>
            </a:r>
            <a:r>
              <a:rPr spc="-235" dirty="0"/>
              <a:t> </a:t>
            </a:r>
            <a:r>
              <a:rPr spc="-20" dirty="0"/>
              <a:t>Munich</a:t>
            </a:r>
            <a:r>
              <a:rPr spc="-235" dirty="0"/>
              <a:t> </a:t>
            </a:r>
            <a:r>
              <a:rPr spc="140" dirty="0"/>
              <a:t>-</a:t>
            </a:r>
            <a:r>
              <a:rPr spc="-235" dirty="0"/>
              <a:t> </a:t>
            </a:r>
            <a:r>
              <a:rPr spc="-10" dirty="0"/>
              <a:t>March2024</a:t>
            </a:r>
            <a:r>
              <a:rPr spc="-235" dirty="0"/>
              <a:t> </a:t>
            </a:r>
            <a:r>
              <a:rPr spc="140" dirty="0"/>
              <a:t>-</a:t>
            </a:r>
            <a:r>
              <a:rPr spc="-235" dirty="0"/>
              <a:t> </a:t>
            </a:r>
            <a:r>
              <a:rPr spc="-30" dirty="0"/>
              <a:t>INRAE/</a:t>
            </a:r>
            <a:r>
              <a:rPr spc="-235" dirty="0"/>
              <a:t> </a:t>
            </a:r>
            <a:r>
              <a:rPr spc="-70" dirty="0"/>
              <a:t>Université</a:t>
            </a:r>
            <a:r>
              <a:rPr spc="-235" dirty="0"/>
              <a:t> </a:t>
            </a:r>
            <a:r>
              <a:rPr spc="-40" dirty="0"/>
              <a:t>Paris-</a:t>
            </a:r>
            <a:r>
              <a:rPr spc="-40" dirty="0" err="1"/>
              <a:t>Saclay</a:t>
            </a:r>
            <a:endParaRPr dirty="0"/>
          </a:p>
        </p:txBody>
      </p:sp>
      <p:sp>
        <p:nvSpPr>
          <p:cNvPr id="66" name="Espace réservé du numéro de diapositive 65">
            <a:extLst>
              <a:ext uri="{FF2B5EF4-FFF2-40B4-BE49-F238E27FC236}">
                <a16:creationId xmlns:a16="http://schemas.microsoft.com/office/drawing/2014/main" id="{567F4BF6-EADF-452C-9A0D-9EF027C136D3}"/>
              </a:ext>
            </a:extLst>
          </p:cNvPr>
          <p:cNvSpPr>
            <a:spLocks noGrp="1"/>
          </p:cNvSpPr>
          <p:nvPr>
            <p:ph type="sldNum" sz="quarter" idx="7"/>
          </p:nvPr>
        </p:nvSpPr>
        <p:spPr>
          <a:xfrm>
            <a:off x="13849532" y="9977298"/>
            <a:ext cx="4206240" cy="276999"/>
          </a:xfrm>
        </p:spPr>
        <p:txBody>
          <a:bodyPr/>
          <a:lstStyle/>
          <a:p>
            <a:pPr>
              <a:defRPr/>
            </a:pPr>
            <a:fld id="{B6F15528-21DE-4FAA-801E-634DDDAF4B2B}" type="slidenum">
              <a:rPr lang="fr-FR" smtClean="0">
                <a:solidFill>
                  <a:schemeClr val="tx1"/>
                </a:solidFill>
              </a:rPr>
              <a:t>7</a:t>
            </a:fld>
            <a:endParaRPr lang="fr-FR" dirty="0">
              <a:solidFill>
                <a:schemeClr val="tx1"/>
              </a:solidFill>
            </a:endParaRPr>
          </a:p>
        </p:txBody>
      </p:sp>
      <p:sp>
        <p:nvSpPr>
          <p:cNvPr id="67" name="object 43">
            <a:extLst>
              <a:ext uri="{FF2B5EF4-FFF2-40B4-BE49-F238E27FC236}">
                <a16:creationId xmlns:a16="http://schemas.microsoft.com/office/drawing/2014/main" id="{0A31A9BC-A02D-4315-8ACE-185938762BA2}"/>
              </a:ext>
            </a:extLst>
          </p:cNvPr>
          <p:cNvSpPr txBox="1"/>
          <p:nvPr/>
        </p:nvSpPr>
        <p:spPr bwMode="auto">
          <a:xfrm>
            <a:off x="2468870" y="9028205"/>
            <a:ext cx="3558540" cy="444352"/>
          </a:xfrm>
          <a:prstGeom prst="rect">
            <a:avLst/>
          </a:prstGeom>
        </p:spPr>
        <p:txBody>
          <a:bodyPr vert="horz" wrap="square" lIns="0" tIns="13335" rIns="0" bIns="0" rtlCol="0">
            <a:spAutoFit/>
          </a:bodyPr>
          <a:lstStyle/>
          <a:p>
            <a:pPr marL="12700">
              <a:lnSpc>
                <a:spcPct val="100000"/>
              </a:lnSpc>
              <a:spcBef>
                <a:spcPts val="105"/>
              </a:spcBef>
              <a:defRPr/>
            </a:pPr>
            <a:r>
              <a:rPr lang="fr-FR" sz="2800" i="1" u="sng" spc="45" dirty="0" err="1">
                <a:solidFill>
                  <a:srgbClr val="262525"/>
                </a:solidFill>
                <a:latin typeface="Arial Narrow" panose="020B0606020202030204" pitchFamily="34" charset="0"/>
                <a:cs typeface="Arial"/>
              </a:rPr>
              <a:t>Indicators</a:t>
            </a:r>
            <a:r>
              <a:rPr lang="fr-FR" sz="2800" i="1" u="sng" spc="45" dirty="0">
                <a:solidFill>
                  <a:srgbClr val="262525"/>
                </a:solidFill>
                <a:latin typeface="Arial Narrow" panose="020B0606020202030204" pitchFamily="34" charset="0"/>
                <a:cs typeface="Arial"/>
              </a:rPr>
              <a:t>:</a:t>
            </a:r>
            <a:endParaRPr sz="2800" i="1" u="sng" dirty="0">
              <a:latin typeface="Arial Narrow" panose="020B0606020202030204" pitchFamily="34" charset="0"/>
              <a:cs typeface="Arial M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p:bldP spid="63" grpId="0"/>
      <p:bldP spid="6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object 3"/>
          <p:cNvSpPr txBox="1"/>
          <p:nvPr/>
        </p:nvSpPr>
        <p:spPr bwMode="auto">
          <a:xfrm>
            <a:off x="5935367" y="9391808"/>
            <a:ext cx="732667" cy="260328"/>
          </a:xfrm>
          <a:prstGeom prst="rect">
            <a:avLst/>
          </a:prstGeom>
        </p:spPr>
        <p:txBody>
          <a:bodyPr vert="horz" wrap="square" lIns="0" tIns="13970" rIns="0" bIns="0" rtlCol="0">
            <a:spAutoFit/>
          </a:bodyPr>
          <a:lstStyle/>
          <a:p>
            <a:pPr marL="12700">
              <a:lnSpc>
                <a:spcPct val="100000"/>
              </a:lnSpc>
              <a:spcBef>
                <a:spcPts val="110"/>
              </a:spcBef>
              <a:defRPr/>
            </a:pPr>
            <a:r>
              <a:rPr sz="1600" spc="-5" dirty="0">
                <a:latin typeface="Arial MT"/>
                <a:cs typeface="Arial MT"/>
              </a:rPr>
              <a:t>20</a:t>
            </a:r>
            <a:r>
              <a:rPr lang="fr-FR" sz="1600" spc="5" dirty="0">
                <a:latin typeface="Arial MT"/>
                <a:cs typeface="Arial MT"/>
              </a:rPr>
              <a:t>%</a:t>
            </a:r>
            <a:endParaRPr sz="1600" dirty="0">
              <a:latin typeface="Arial MT"/>
              <a:cs typeface="Arial MT"/>
            </a:endParaRPr>
          </a:p>
        </p:txBody>
      </p:sp>
      <p:sp>
        <p:nvSpPr>
          <p:cNvPr id="4" name="object 4"/>
          <p:cNvSpPr txBox="1"/>
          <p:nvPr/>
        </p:nvSpPr>
        <p:spPr bwMode="auto">
          <a:xfrm>
            <a:off x="7941100" y="9391808"/>
            <a:ext cx="537210" cy="260328"/>
          </a:xfrm>
          <a:prstGeom prst="rect">
            <a:avLst/>
          </a:prstGeom>
        </p:spPr>
        <p:txBody>
          <a:bodyPr vert="horz" wrap="square" lIns="0" tIns="13970" rIns="0" bIns="0" rtlCol="0">
            <a:spAutoFit/>
          </a:bodyPr>
          <a:lstStyle/>
          <a:p>
            <a:pPr marL="12700">
              <a:lnSpc>
                <a:spcPct val="100000"/>
              </a:lnSpc>
              <a:spcBef>
                <a:spcPts val="110"/>
              </a:spcBef>
              <a:defRPr/>
            </a:pPr>
            <a:r>
              <a:rPr lang="fr-FR" sz="1600" spc="-5" dirty="0">
                <a:latin typeface="Arial MT"/>
                <a:cs typeface="Arial MT"/>
              </a:rPr>
              <a:t>40%</a:t>
            </a:r>
            <a:endParaRPr sz="1600" dirty="0">
              <a:latin typeface="Arial MT"/>
              <a:cs typeface="Arial MT"/>
            </a:endParaRPr>
          </a:p>
        </p:txBody>
      </p:sp>
      <p:sp>
        <p:nvSpPr>
          <p:cNvPr id="5" name="object 5"/>
          <p:cNvSpPr txBox="1"/>
          <p:nvPr/>
        </p:nvSpPr>
        <p:spPr bwMode="auto">
          <a:xfrm>
            <a:off x="10060791" y="9422805"/>
            <a:ext cx="537210" cy="260328"/>
          </a:xfrm>
          <a:prstGeom prst="rect">
            <a:avLst/>
          </a:prstGeom>
        </p:spPr>
        <p:txBody>
          <a:bodyPr vert="horz" wrap="square" lIns="0" tIns="13970" rIns="0" bIns="0" rtlCol="0">
            <a:spAutoFit/>
          </a:bodyPr>
          <a:lstStyle/>
          <a:p>
            <a:pPr marL="12700">
              <a:lnSpc>
                <a:spcPct val="100000"/>
              </a:lnSpc>
              <a:spcBef>
                <a:spcPts val="110"/>
              </a:spcBef>
              <a:defRPr/>
            </a:pPr>
            <a:r>
              <a:rPr lang="fr-FR" sz="1600" spc="-5" dirty="0">
                <a:latin typeface="Arial MT"/>
                <a:cs typeface="Arial MT"/>
              </a:rPr>
              <a:t>60%</a:t>
            </a:r>
            <a:endParaRPr sz="1600" dirty="0">
              <a:latin typeface="Arial MT"/>
              <a:cs typeface="Arial MT"/>
            </a:endParaRPr>
          </a:p>
        </p:txBody>
      </p:sp>
      <p:sp>
        <p:nvSpPr>
          <p:cNvPr id="6" name="object 6"/>
          <p:cNvSpPr txBox="1"/>
          <p:nvPr/>
        </p:nvSpPr>
        <p:spPr bwMode="auto">
          <a:xfrm>
            <a:off x="11755165" y="9422805"/>
            <a:ext cx="537210" cy="260328"/>
          </a:xfrm>
          <a:prstGeom prst="rect">
            <a:avLst/>
          </a:prstGeom>
        </p:spPr>
        <p:txBody>
          <a:bodyPr vert="horz" wrap="square" lIns="0" tIns="13970" rIns="0" bIns="0" rtlCol="0">
            <a:spAutoFit/>
          </a:bodyPr>
          <a:lstStyle/>
          <a:p>
            <a:pPr marL="12700">
              <a:lnSpc>
                <a:spcPct val="100000"/>
              </a:lnSpc>
              <a:spcBef>
                <a:spcPts val="110"/>
              </a:spcBef>
              <a:defRPr/>
            </a:pPr>
            <a:r>
              <a:rPr sz="1600" spc="-5" dirty="0">
                <a:latin typeface="Arial MT"/>
                <a:cs typeface="Arial MT"/>
              </a:rPr>
              <a:t>80</a:t>
            </a:r>
            <a:r>
              <a:rPr lang="fr-FR" sz="1600" spc="-5" dirty="0">
                <a:latin typeface="Arial MT"/>
                <a:cs typeface="Arial MT"/>
              </a:rPr>
              <a:t>%</a:t>
            </a:r>
            <a:endParaRPr sz="1600" dirty="0">
              <a:latin typeface="Arial MT"/>
              <a:cs typeface="Arial MT"/>
            </a:endParaRPr>
          </a:p>
        </p:txBody>
      </p:sp>
      <p:sp>
        <p:nvSpPr>
          <p:cNvPr id="7" name="object 7"/>
          <p:cNvSpPr txBox="1"/>
          <p:nvPr/>
        </p:nvSpPr>
        <p:spPr bwMode="auto">
          <a:xfrm>
            <a:off x="-1277811" y="2764880"/>
            <a:ext cx="5264339" cy="6706580"/>
          </a:xfrm>
          <a:prstGeom prst="rect">
            <a:avLst/>
          </a:prstGeom>
        </p:spPr>
        <p:txBody>
          <a:bodyPr vert="horz" wrap="square" lIns="0" tIns="13970" rIns="0" bIns="0" rtlCol="0">
            <a:spAutoFit/>
          </a:bodyPr>
          <a:lstStyle/>
          <a:p>
            <a:pPr marR="33020" algn="r">
              <a:lnSpc>
                <a:spcPct val="100000"/>
              </a:lnSpc>
              <a:spcBef>
                <a:spcPts val="110"/>
              </a:spcBef>
              <a:defRPr/>
            </a:pPr>
            <a:r>
              <a:rPr sz="2400" dirty="0">
                <a:latin typeface="Arial MT"/>
                <a:cs typeface="Arial MT"/>
              </a:rPr>
              <a:t>Landscape</a:t>
            </a:r>
            <a:r>
              <a:rPr lang="fr-FR" sz="2400" dirty="0">
                <a:latin typeface="Arial MT"/>
                <a:cs typeface="Arial MT"/>
              </a:rPr>
              <a:t> </a:t>
            </a:r>
            <a:r>
              <a:rPr lang="fr-FR" sz="2400" dirty="0" err="1">
                <a:latin typeface="Arial MT"/>
                <a:cs typeface="Arial MT"/>
              </a:rPr>
              <a:t>Heritage</a:t>
            </a:r>
            <a:endParaRPr sz="2400" dirty="0">
              <a:latin typeface="Arial MT"/>
              <a:cs typeface="Arial MT"/>
            </a:endParaRPr>
          </a:p>
          <a:p>
            <a:pPr marL="832485" marR="26670" indent="680720" algn="r">
              <a:lnSpc>
                <a:spcPct val="215899"/>
              </a:lnSpc>
              <a:defRPr/>
            </a:pPr>
            <a:r>
              <a:rPr sz="2400" spc="-5" dirty="0">
                <a:latin typeface="Arial MT"/>
                <a:cs typeface="Arial MT"/>
              </a:rPr>
              <a:t>Biodiversity </a:t>
            </a:r>
            <a:r>
              <a:rPr sz="2400" dirty="0">
                <a:latin typeface="Arial MT"/>
                <a:cs typeface="Arial MT"/>
              </a:rPr>
              <a:t> </a:t>
            </a:r>
            <a:r>
              <a:rPr sz="2400" spc="-430" dirty="0">
                <a:latin typeface="Arial MT"/>
                <a:cs typeface="Arial MT"/>
              </a:rPr>
              <a:t> </a:t>
            </a:r>
            <a:endParaRPr lang="fr-FR" sz="2400" spc="-430" dirty="0">
              <a:latin typeface="Arial MT"/>
              <a:cs typeface="Arial MT"/>
            </a:endParaRPr>
          </a:p>
          <a:p>
            <a:pPr marL="832485" marR="26670" indent="680720" algn="r">
              <a:lnSpc>
                <a:spcPct val="215899"/>
              </a:lnSpc>
              <a:defRPr/>
            </a:pPr>
            <a:r>
              <a:rPr sz="2400" dirty="0">
                <a:latin typeface="Arial MT"/>
                <a:cs typeface="Arial MT"/>
              </a:rPr>
              <a:t>Green</a:t>
            </a:r>
            <a:r>
              <a:rPr sz="2400" spc="-20" dirty="0">
                <a:latin typeface="Arial MT"/>
                <a:cs typeface="Arial MT"/>
              </a:rPr>
              <a:t> </a:t>
            </a:r>
            <a:r>
              <a:rPr sz="2400" spc="-5" dirty="0">
                <a:latin typeface="Arial MT"/>
                <a:cs typeface="Arial MT"/>
              </a:rPr>
              <a:t>infrastructure</a:t>
            </a:r>
            <a:endParaRPr sz="2400" dirty="0">
              <a:latin typeface="Arial MT"/>
              <a:cs typeface="Arial MT"/>
            </a:endParaRPr>
          </a:p>
          <a:p>
            <a:pPr marL="976630" marR="36830" indent="820419" algn="r">
              <a:lnSpc>
                <a:spcPct val="215899"/>
              </a:lnSpc>
              <a:defRPr/>
            </a:pPr>
            <a:r>
              <a:rPr sz="2400" dirty="0">
                <a:latin typeface="Arial MT"/>
                <a:cs typeface="Arial MT"/>
              </a:rPr>
              <a:t>Land</a:t>
            </a:r>
            <a:r>
              <a:rPr lang="fr-FR" sz="2400" dirty="0">
                <a:latin typeface="Arial MT"/>
                <a:cs typeface="Arial MT"/>
              </a:rPr>
              <a:t> to </a:t>
            </a:r>
            <a:r>
              <a:rPr lang="fr-FR" sz="2400" dirty="0" err="1">
                <a:latin typeface="Arial MT"/>
                <a:cs typeface="Arial MT"/>
              </a:rPr>
              <a:t>build</a:t>
            </a:r>
            <a:r>
              <a:rPr lang="fr-FR" sz="2400" dirty="0">
                <a:latin typeface="Arial MT"/>
                <a:cs typeface="Arial MT"/>
              </a:rPr>
              <a:t> </a:t>
            </a:r>
          </a:p>
          <a:p>
            <a:pPr marL="976630" marR="36830" indent="820419" algn="r">
              <a:lnSpc>
                <a:spcPct val="215899"/>
              </a:lnSpc>
              <a:defRPr/>
            </a:pPr>
            <a:r>
              <a:rPr sz="2400" spc="-15" dirty="0">
                <a:latin typeface="Arial MT"/>
                <a:cs typeface="Arial MT"/>
              </a:rPr>
              <a:t>Water</a:t>
            </a:r>
            <a:r>
              <a:rPr sz="2400" spc="-35" dirty="0">
                <a:latin typeface="Arial MT"/>
                <a:cs typeface="Arial MT"/>
              </a:rPr>
              <a:t> </a:t>
            </a:r>
            <a:r>
              <a:rPr sz="2400" dirty="0" err="1">
                <a:latin typeface="Arial MT"/>
                <a:cs typeface="Arial MT"/>
              </a:rPr>
              <a:t>manag</a:t>
            </a:r>
            <a:r>
              <a:rPr lang="fr-FR" sz="2400" dirty="0">
                <a:latin typeface="Arial MT"/>
                <a:cs typeface="Arial MT"/>
              </a:rPr>
              <a:t>e</a:t>
            </a:r>
            <a:r>
              <a:rPr sz="2400" dirty="0" err="1">
                <a:latin typeface="Arial MT"/>
                <a:cs typeface="Arial MT"/>
              </a:rPr>
              <a:t>ment</a:t>
            </a:r>
            <a:endParaRPr sz="2400" dirty="0">
              <a:latin typeface="Arial MT"/>
              <a:cs typeface="Arial MT"/>
            </a:endParaRPr>
          </a:p>
          <a:p>
            <a:pPr marL="12700" marR="5080" indent="222885" algn="r">
              <a:lnSpc>
                <a:spcPct val="215899"/>
              </a:lnSpc>
              <a:defRPr/>
            </a:pPr>
            <a:r>
              <a:rPr sz="2400" spc="-5" dirty="0">
                <a:latin typeface="Arial MT"/>
                <a:cs typeface="Arial MT"/>
              </a:rPr>
              <a:t>Well-</a:t>
            </a:r>
            <a:r>
              <a:rPr sz="2400" spc="-5" dirty="0" err="1">
                <a:latin typeface="Arial MT"/>
                <a:cs typeface="Arial MT"/>
              </a:rPr>
              <a:t>beeing</a:t>
            </a:r>
            <a:r>
              <a:rPr sz="2400" spc="-5" dirty="0">
                <a:latin typeface="Arial MT"/>
                <a:cs typeface="Arial MT"/>
              </a:rPr>
              <a:t> </a:t>
            </a:r>
            <a:r>
              <a:rPr sz="2400" dirty="0">
                <a:latin typeface="Arial MT"/>
                <a:cs typeface="Arial MT"/>
              </a:rPr>
              <a:t>and </a:t>
            </a:r>
            <a:r>
              <a:rPr sz="2400" spc="-5" dirty="0">
                <a:latin typeface="Arial MT"/>
                <a:cs typeface="Arial MT"/>
              </a:rPr>
              <a:t>sociability </a:t>
            </a:r>
            <a:endParaRPr lang="fr-FR" sz="2400" spc="-5" dirty="0">
              <a:latin typeface="Arial MT"/>
              <a:cs typeface="Arial MT"/>
            </a:endParaRPr>
          </a:p>
          <a:p>
            <a:pPr marL="12700" marR="5080" indent="222885" algn="r">
              <a:lnSpc>
                <a:spcPct val="215899"/>
              </a:lnSpc>
              <a:defRPr/>
            </a:pPr>
            <a:r>
              <a:rPr sz="2400" dirty="0">
                <a:latin typeface="Arial MT"/>
                <a:cs typeface="Arial MT"/>
              </a:rPr>
              <a:t>Reducing </a:t>
            </a:r>
            <a:r>
              <a:rPr sz="2400" spc="-5" dirty="0">
                <a:latin typeface="Arial MT"/>
                <a:cs typeface="Arial MT"/>
              </a:rPr>
              <a:t>pollution </a:t>
            </a:r>
            <a:r>
              <a:rPr sz="2400" dirty="0">
                <a:latin typeface="Arial MT"/>
                <a:cs typeface="Arial MT"/>
              </a:rPr>
              <a:t>and waste </a:t>
            </a:r>
            <a:endParaRPr lang="fr-FR" sz="2400" dirty="0">
              <a:latin typeface="Arial MT"/>
              <a:cs typeface="Arial MT"/>
            </a:endParaRPr>
          </a:p>
          <a:p>
            <a:pPr marL="12700" marR="5080" indent="222885" algn="r">
              <a:lnSpc>
                <a:spcPct val="215899"/>
              </a:lnSpc>
              <a:defRPr/>
            </a:pPr>
            <a:r>
              <a:rPr sz="2400" spc="-5" dirty="0" err="1">
                <a:latin typeface="Arial MT"/>
                <a:cs typeface="Arial MT"/>
              </a:rPr>
              <a:t>Selfproduction</a:t>
            </a:r>
            <a:r>
              <a:rPr sz="2400" spc="-5" dirty="0">
                <a:latin typeface="Arial MT"/>
                <a:cs typeface="Arial MT"/>
              </a:rPr>
              <a:t> </a:t>
            </a:r>
            <a:r>
              <a:rPr sz="2400" dirty="0">
                <a:latin typeface="Arial MT"/>
                <a:cs typeface="Arial MT"/>
              </a:rPr>
              <a:t>of food</a:t>
            </a:r>
          </a:p>
          <a:p>
            <a:pPr>
              <a:lnSpc>
                <a:spcPct val="100000"/>
              </a:lnSpc>
              <a:spcBef>
                <a:spcPts val="35"/>
              </a:spcBef>
              <a:defRPr/>
            </a:pPr>
            <a:endParaRPr sz="2400" dirty="0">
              <a:latin typeface="Arial MT"/>
              <a:cs typeface="Arial MT"/>
            </a:endParaRPr>
          </a:p>
          <a:p>
            <a:pPr marR="29845" algn="r">
              <a:lnSpc>
                <a:spcPct val="100000"/>
              </a:lnSpc>
              <a:defRPr/>
            </a:pPr>
            <a:r>
              <a:rPr sz="2400" dirty="0">
                <a:latin typeface="Arial MT"/>
                <a:cs typeface="Arial MT"/>
              </a:rPr>
              <a:t>Only</a:t>
            </a:r>
            <a:r>
              <a:rPr sz="2400" spc="-20" dirty="0">
                <a:latin typeface="Arial MT"/>
                <a:cs typeface="Arial MT"/>
              </a:rPr>
              <a:t> </a:t>
            </a:r>
            <a:r>
              <a:rPr sz="2400" dirty="0">
                <a:latin typeface="Arial MT"/>
                <a:cs typeface="Arial MT"/>
              </a:rPr>
              <a:t>passive</a:t>
            </a:r>
            <a:r>
              <a:rPr sz="2400" spc="-20" dirty="0">
                <a:latin typeface="Arial MT"/>
                <a:cs typeface="Arial MT"/>
              </a:rPr>
              <a:t> </a:t>
            </a:r>
            <a:r>
              <a:rPr sz="2400" dirty="0">
                <a:latin typeface="Arial MT"/>
                <a:cs typeface="Arial MT"/>
              </a:rPr>
              <a:t>use</a:t>
            </a:r>
            <a:r>
              <a:rPr sz="2400" spc="-20" dirty="0">
                <a:latin typeface="Arial MT"/>
                <a:cs typeface="Arial MT"/>
              </a:rPr>
              <a:t> </a:t>
            </a:r>
            <a:r>
              <a:rPr sz="2400" dirty="0">
                <a:latin typeface="Arial MT"/>
                <a:cs typeface="Arial MT"/>
              </a:rPr>
              <a:t>of</a:t>
            </a:r>
            <a:r>
              <a:rPr sz="2400" spc="-20" dirty="0">
                <a:latin typeface="Arial MT"/>
                <a:cs typeface="Arial MT"/>
              </a:rPr>
              <a:t> </a:t>
            </a:r>
            <a:r>
              <a:rPr sz="2400" dirty="0">
                <a:latin typeface="Arial MT"/>
                <a:cs typeface="Arial MT"/>
              </a:rPr>
              <a:t>“UDG”</a:t>
            </a:r>
          </a:p>
        </p:txBody>
      </p:sp>
      <p:sp>
        <p:nvSpPr>
          <p:cNvPr id="8" name="object 8"/>
          <p:cNvSpPr/>
          <p:nvPr/>
        </p:nvSpPr>
        <p:spPr bwMode="auto">
          <a:xfrm flipH="1">
            <a:off x="11940412" y="3070660"/>
            <a:ext cx="72444" cy="6400800"/>
          </a:xfrm>
          <a:custGeom>
            <a:avLst/>
            <a:gdLst/>
            <a:ahLst/>
            <a:cxnLst/>
            <a:rect l="l" t="t" r="r" b="b"/>
            <a:pathLst>
              <a:path h="4412615" extrusionOk="0">
                <a:moveTo>
                  <a:pt x="0" y="4412157"/>
                </a:moveTo>
                <a:lnTo>
                  <a:pt x="0" y="0"/>
                </a:lnTo>
              </a:path>
            </a:pathLst>
          </a:custGeom>
          <a:ln w="8038">
            <a:solidFill>
              <a:srgbClr val="000000"/>
            </a:solidFill>
          </a:ln>
        </p:spPr>
        <p:txBody>
          <a:bodyPr wrap="square" lIns="0" tIns="0" rIns="0" bIns="0" rtlCol="0"/>
          <a:lstStyle/>
          <a:p>
            <a:pPr>
              <a:defRPr/>
            </a:pPr>
            <a:endParaRPr/>
          </a:p>
        </p:txBody>
      </p:sp>
      <p:grpSp>
        <p:nvGrpSpPr>
          <p:cNvPr id="9" name="object 9"/>
          <p:cNvGrpSpPr/>
          <p:nvPr/>
        </p:nvGrpSpPr>
        <p:grpSpPr bwMode="auto">
          <a:xfrm>
            <a:off x="4022687" y="2715518"/>
            <a:ext cx="7868920" cy="6610946"/>
            <a:chOff x="3354343" y="3936304"/>
            <a:chExt cx="7868920" cy="4412615"/>
          </a:xfrm>
        </p:grpSpPr>
        <p:sp>
          <p:nvSpPr>
            <p:cNvPr id="10" name="object 10"/>
            <p:cNvSpPr/>
            <p:nvPr/>
          </p:nvSpPr>
          <p:spPr bwMode="auto">
            <a:xfrm>
              <a:off x="5414389" y="3936304"/>
              <a:ext cx="4112260" cy="4412615"/>
            </a:xfrm>
            <a:custGeom>
              <a:avLst/>
              <a:gdLst/>
              <a:ahLst/>
              <a:cxnLst/>
              <a:rect l="l" t="t" r="r" b="b"/>
              <a:pathLst>
                <a:path w="4112259" h="4412615" extrusionOk="0">
                  <a:moveTo>
                    <a:pt x="0" y="4412157"/>
                  </a:moveTo>
                  <a:lnTo>
                    <a:pt x="0" y="0"/>
                  </a:lnTo>
                </a:path>
                <a:path w="4112259" h="4412615" extrusionOk="0">
                  <a:moveTo>
                    <a:pt x="2056027" y="4412157"/>
                  </a:moveTo>
                  <a:lnTo>
                    <a:pt x="2056027" y="0"/>
                  </a:lnTo>
                </a:path>
                <a:path w="4112259" h="4412615" extrusionOk="0">
                  <a:moveTo>
                    <a:pt x="4112055" y="4412157"/>
                  </a:moveTo>
                  <a:lnTo>
                    <a:pt x="4112055" y="0"/>
                  </a:lnTo>
                </a:path>
              </a:pathLst>
            </a:custGeom>
            <a:grpFill/>
            <a:ln w="8038">
              <a:solidFill>
                <a:srgbClr val="000000"/>
              </a:solidFill>
            </a:ln>
          </p:spPr>
          <p:txBody>
            <a:bodyPr wrap="square" lIns="0" tIns="0" rIns="0" bIns="0" rtlCol="0"/>
            <a:lstStyle/>
            <a:p>
              <a:pPr>
                <a:defRPr/>
              </a:pPr>
              <a:endParaRPr/>
            </a:p>
          </p:txBody>
        </p:sp>
        <p:sp>
          <p:nvSpPr>
            <p:cNvPr id="11" name="object 11"/>
            <p:cNvSpPr/>
            <p:nvPr/>
          </p:nvSpPr>
          <p:spPr bwMode="auto">
            <a:xfrm>
              <a:off x="3358362" y="3936304"/>
              <a:ext cx="0" cy="4412615"/>
            </a:xfrm>
            <a:custGeom>
              <a:avLst/>
              <a:gdLst/>
              <a:ahLst/>
              <a:cxnLst/>
              <a:rect l="l" t="t" r="r" b="b"/>
              <a:pathLst>
                <a:path h="4412615" extrusionOk="0">
                  <a:moveTo>
                    <a:pt x="0" y="4412157"/>
                  </a:moveTo>
                  <a:lnTo>
                    <a:pt x="0" y="0"/>
                  </a:lnTo>
                </a:path>
              </a:pathLst>
            </a:custGeom>
            <a:grpFill/>
            <a:ln w="8038">
              <a:solidFill>
                <a:srgbClr val="000000"/>
              </a:solidFill>
            </a:ln>
          </p:spPr>
          <p:txBody>
            <a:bodyPr wrap="square" lIns="0" tIns="0" rIns="0" bIns="0" rtlCol="0"/>
            <a:lstStyle/>
            <a:p>
              <a:pPr>
                <a:defRPr/>
              </a:pPr>
              <a:endParaRPr/>
            </a:p>
          </p:txBody>
        </p:sp>
        <p:sp>
          <p:nvSpPr>
            <p:cNvPr id="12" name="object 12"/>
            <p:cNvSpPr/>
            <p:nvPr/>
          </p:nvSpPr>
          <p:spPr bwMode="auto">
            <a:xfrm>
              <a:off x="3358350" y="3936313"/>
              <a:ext cx="7864475" cy="4412615"/>
            </a:xfrm>
            <a:custGeom>
              <a:avLst/>
              <a:gdLst/>
              <a:ahLst/>
              <a:cxnLst/>
              <a:rect l="l" t="t" r="r" b="b"/>
              <a:pathLst>
                <a:path w="7864475" h="4412615" extrusionOk="0">
                  <a:moveTo>
                    <a:pt x="257009" y="4225023"/>
                  </a:moveTo>
                  <a:lnTo>
                    <a:pt x="243052" y="4211078"/>
                  </a:lnTo>
                  <a:lnTo>
                    <a:pt x="0" y="4211078"/>
                  </a:lnTo>
                  <a:lnTo>
                    <a:pt x="0" y="4412158"/>
                  </a:lnTo>
                  <a:lnTo>
                    <a:pt x="243052" y="4412158"/>
                  </a:lnTo>
                  <a:lnTo>
                    <a:pt x="257009" y="4398200"/>
                  </a:lnTo>
                  <a:lnTo>
                    <a:pt x="257009" y="4225023"/>
                  </a:lnTo>
                  <a:close/>
                </a:path>
                <a:path w="7864475" h="4412615" extrusionOk="0">
                  <a:moveTo>
                    <a:pt x="411213" y="3698646"/>
                  </a:moveTo>
                  <a:lnTo>
                    <a:pt x="397256" y="3684689"/>
                  </a:lnTo>
                  <a:lnTo>
                    <a:pt x="0" y="3684689"/>
                  </a:lnTo>
                  <a:lnTo>
                    <a:pt x="0" y="3885768"/>
                  </a:lnTo>
                  <a:lnTo>
                    <a:pt x="397256" y="3885768"/>
                  </a:lnTo>
                  <a:lnTo>
                    <a:pt x="411213" y="3871823"/>
                  </a:lnTo>
                  <a:lnTo>
                    <a:pt x="411213" y="3698646"/>
                  </a:lnTo>
                  <a:close/>
                </a:path>
                <a:path w="7864475" h="4412615" extrusionOk="0">
                  <a:moveTo>
                    <a:pt x="873823" y="3172256"/>
                  </a:moveTo>
                  <a:lnTo>
                    <a:pt x="859866" y="3158299"/>
                  </a:lnTo>
                  <a:lnTo>
                    <a:pt x="0" y="3158299"/>
                  </a:lnTo>
                  <a:lnTo>
                    <a:pt x="0" y="3359391"/>
                  </a:lnTo>
                  <a:lnTo>
                    <a:pt x="859866" y="3359391"/>
                  </a:lnTo>
                  <a:lnTo>
                    <a:pt x="873823" y="3345434"/>
                  </a:lnTo>
                  <a:lnTo>
                    <a:pt x="873823" y="3172256"/>
                  </a:lnTo>
                  <a:close/>
                </a:path>
                <a:path w="7864475" h="4412615" extrusionOk="0">
                  <a:moveTo>
                    <a:pt x="2929852" y="2645867"/>
                  </a:moveTo>
                  <a:lnTo>
                    <a:pt x="2915894" y="2631922"/>
                  </a:lnTo>
                  <a:lnTo>
                    <a:pt x="0" y="2631922"/>
                  </a:lnTo>
                  <a:lnTo>
                    <a:pt x="0" y="2833001"/>
                  </a:lnTo>
                  <a:lnTo>
                    <a:pt x="2915894" y="2833001"/>
                  </a:lnTo>
                  <a:lnTo>
                    <a:pt x="2929852" y="2819044"/>
                  </a:lnTo>
                  <a:lnTo>
                    <a:pt x="2929852" y="2645867"/>
                  </a:lnTo>
                  <a:close/>
                </a:path>
                <a:path w="7864475" h="4412615" extrusionOk="0">
                  <a:moveTo>
                    <a:pt x="3546652" y="2119490"/>
                  </a:moveTo>
                  <a:lnTo>
                    <a:pt x="3532695" y="2105533"/>
                  </a:lnTo>
                  <a:lnTo>
                    <a:pt x="0" y="2105533"/>
                  </a:lnTo>
                  <a:lnTo>
                    <a:pt x="0" y="2306612"/>
                  </a:lnTo>
                  <a:lnTo>
                    <a:pt x="3532695" y="2306612"/>
                  </a:lnTo>
                  <a:lnTo>
                    <a:pt x="3546652" y="2292667"/>
                  </a:lnTo>
                  <a:lnTo>
                    <a:pt x="3546652" y="2119490"/>
                  </a:lnTo>
                  <a:close/>
                </a:path>
                <a:path w="7864475" h="4412615" extrusionOk="0">
                  <a:moveTo>
                    <a:pt x="4266260" y="1593100"/>
                  </a:moveTo>
                  <a:lnTo>
                    <a:pt x="4252315" y="1579156"/>
                  </a:lnTo>
                  <a:lnTo>
                    <a:pt x="0" y="1579156"/>
                  </a:lnTo>
                  <a:lnTo>
                    <a:pt x="0" y="1780235"/>
                  </a:lnTo>
                  <a:lnTo>
                    <a:pt x="4252315" y="1780235"/>
                  </a:lnTo>
                  <a:lnTo>
                    <a:pt x="4266260" y="1766277"/>
                  </a:lnTo>
                  <a:lnTo>
                    <a:pt x="4266260" y="1593100"/>
                  </a:lnTo>
                  <a:close/>
                </a:path>
                <a:path w="7864475" h="4412615" extrusionOk="0">
                  <a:moveTo>
                    <a:pt x="5242877" y="1066723"/>
                  </a:moveTo>
                  <a:lnTo>
                    <a:pt x="5228920" y="1052766"/>
                  </a:lnTo>
                  <a:lnTo>
                    <a:pt x="0" y="1052766"/>
                  </a:lnTo>
                  <a:lnTo>
                    <a:pt x="0" y="1253845"/>
                  </a:lnTo>
                  <a:lnTo>
                    <a:pt x="5228920" y="1253845"/>
                  </a:lnTo>
                  <a:lnTo>
                    <a:pt x="5242877" y="1239888"/>
                  </a:lnTo>
                  <a:lnTo>
                    <a:pt x="5242877" y="1066723"/>
                  </a:lnTo>
                  <a:close/>
                </a:path>
                <a:path w="7864475" h="4412615" extrusionOk="0">
                  <a:moveTo>
                    <a:pt x="7041896" y="540334"/>
                  </a:moveTo>
                  <a:lnTo>
                    <a:pt x="7027951" y="526376"/>
                  </a:lnTo>
                  <a:lnTo>
                    <a:pt x="0" y="526376"/>
                  </a:lnTo>
                  <a:lnTo>
                    <a:pt x="0" y="727456"/>
                  </a:lnTo>
                  <a:lnTo>
                    <a:pt x="7027951" y="727456"/>
                  </a:lnTo>
                  <a:lnTo>
                    <a:pt x="7041896" y="713511"/>
                  </a:lnTo>
                  <a:lnTo>
                    <a:pt x="7041896" y="540334"/>
                  </a:lnTo>
                  <a:close/>
                </a:path>
                <a:path w="7864475" h="4412615" extrusionOk="0">
                  <a:moveTo>
                    <a:pt x="7864310" y="13944"/>
                  </a:moveTo>
                  <a:lnTo>
                    <a:pt x="7850365" y="0"/>
                  </a:lnTo>
                  <a:lnTo>
                    <a:pt x="0" y="0"/>
                  </a:lnTo>
                  <a:lnTo>
                    <a:pt x="0" y="201079"/>
                  </a:lnTo>
                  <a:lnTo>
                    <a:pt x="7850352" y="201079"/>
                  </a:lnTo>
                  <a:lnTo>
                    <a:pt x="7864310" y="187121"/>
                  </a:lnTo>
                  <a:lnTo>
                    <a:pt x="7864310" y="13944"/>
                  </a:lnTo>
                  <a:close/>
                </a:path>
              </a:pathLst>
            </a:custGeom>
            <a:solidFill>
              <a:srgbClr val="00A2A6"/>
            </a:solidFill>
          </p:spPr>
          <p:txBody>
            <a:bodyPr wrap="square" lIns="0" tIns="0" rIns="0" bIns="0" rtlCol="0"/>
            <a:lstStyle/>
            <a:p>
              <a:pPr>
                <a:defRPr/>
              </a:pPr>
              <a:endParaRPr/>
            </a:p>
          </p:txBody>
        </p:sp>
      </p:grpSp>
      <p:sp>
        <p:nvSpPr>
          <p:cNvPr id="16" name="object 16"/>
          <p:cNvSpPr txBox="1">
            <a:spLocks noGrp="1"/>
          </p:cNvSpPr>
          <p:nvPr>
            <p:ph type="title"/>
          </p:nvPr>
        </p:nvSpPr>
        <p:spPr bwMode="auto">
          <a:xfrm>
            <a:off x="44077" y="195743"/>
            <a:ext cx="4527922" cy="751488"/>
          </a:xfrm>
          <a:prstGeom prst="chevron">
            <a:avLst>
              <a:gd name="adj" fmla="val 50000"/>
            </a:avLst>
          </a:prstGeom>
          <a:ln>
            <a:solidFill>
              <a:schemeClr val="tx1"/>
            </a:solidFill>
          </a:ln>
        </p:spPr>
        <p:txBody>
          <a:bodyPr vert="horz" wrap="square" lIns="0" tIns="12700" rIns="0" bIns="0" rtlCol="0">
            <a:spAutoFit/>
          </a:bodyPr>
          <a:lstStyle/>
          <a:p>
            <a:pPr marL="12700" algn="ctr">
              <a:lnSpc>
                <a:spcPct val="100000"/>
              </a:lnSpc>
              <a:spcBef>
                <a:spcPts val="100"/>
              </a:spcBef>
              <a:defRPr/>
            </a:pPr>
            <a:r>
              <a:rPr sz="4800" b="1" dirty="0">
                <a:latin typeface="Arial Narrow"/>
                <a:cs typeface="Trebuchet MS"/>
              </a:rPr>
              <a:t>Results</a:t>
            </a:r>
          </a:p>
        </p:txBody>
      </p:sp>
      <p:sp>
        <p:nvSpPr>
          <p:cNvPr id="17" name="object 17"/>
          <p:cNvSpPr txBox="1"/>
          <p:nvPr/>
        </p:nvSpPr>
        <p:spPr bwMode="auto">
          <a:xfrm>
            <a:off x="412502" y="1865049"/>
            <a:ext cx="10058400" cy="476733"/>
          </a:xfrm>
          <a:prstGeom prst="rect">
            <a:avLst/>
          </a:prstGeom>
        </p:spPr>
        <p:txBody>
          <a:bodyPr vert="horz" wrap="square" lIns="0" tIns="65404" rIns="0" bIns="0" rtlCol="0">
            <a:spAutoFit/>
          </a:bodyPr>
          <a:lstStyle/>
          <a:p>
            <a:pPr marL="438080" indent="-438080">
              <a:lnSpc>
                <a:spcPts val="3229"/>
              </a:lnSpc>
              <a:spcBef>
                <a:spcPts val="515"/>
              </a:spcBef>
              <a:buFont typeface="Wingdings"/>
              <a:buChar char="w"/>
              <a:defRPr/>
            </a:pPr>
            <a:r>
              <a:rPr lang="fr-FR" sz="3600" spc="15" dirty="0" err="1">
                <a:latin typeface="Arial Narrow"/>
                <a:ea typeface="Arial Narrow"/>
                <a:cs typeface="Arial Narrow"/>
              </a:rPr>
              <a:t>Landscape</a:t>
            </a:r>
            <a:r>
              <a:rPr lang="fr-FR" sz="3600" spc="15" dirty="0">
                <a:latin typeface="Arial Narrow"/>
                <a:ea typeface="Arial Narrow"/>
                <a:cs typeface="Arial Narrow"/>
              </a:rPr>
              <a:t> and </a:t>
            </a:r>
            <a:r>
              <a:rPr lang="fr-FR" sz="3600" spc="15" dirty="0" err="1">
                <a:latin typeface="Arial Narrow"/>
                <a:ea typeface="Arial Narrow"/>
                <a:cs typeface="Arial Narrow"/>
              </a:rPr>
              <a:t>biodiversity</a:t>
            </a:r>
            <a:r>
              <a:rPr lang="fr-FR" sz="3600" spc="15" dirty="0">
                <a:latin typeface="Arial Narrow"/>
                <a:ea typeface="Arial Narrow"/>
                <a:cs typeface="Arial Narrow"/>
              </a:rPr>
              <a:t> </a:t>
            </a:r>
            <a:r>
              <a:rPr lang="fr-FR" sz="3600" spc="15" dirty="0" err="1">
                <a:latin typeface="Arial Narrow"/>
                <a:ea typeface="Arial Narrow"/>
                <a:cs typeface="Arial Narrow"/>
              </a:rPr>
              <a:t>benefits</a:t>
            </a:r>
            <a:r>
              <a:rPr lang="fr-FR" sz="3600" spc="15" dirty="0">
                <a:latin typeface="Arial Narrow"/>
                <a:ea typeface="Arial Narrow"/>
                <a:cs typeface="Arial Narrow"/>
              </a:rPr>
              <a:t> VS Self-production</a:t>
            </a:r>
            <a:endParaRPr sz="3600" spc="19" dirty="0">
              <a:latin typeface="Arial Narrow"/>
              <a:ea typeface="Arial Narrow"/>
              <a:cs typeface="Arial Narrow"/>
            </a:endParaRPr>
          </a:p>
        </p:txBody>
      </p:sp>
      <p:sp>
        <p:nvSpPr>
          <p:cNvPr id="18" name="object 18"/>
          <p:cNvSpPr txBox="1"/>
          <p:nvPr/>
        </p:nvSpPr>
        <p:spPr bwMode="auto">
          <a:xfrm>
            <a:off x="12292375" y="2248073"/>
            <a:ext cx="5703850" cy="1033614"/>
          </a:xfrm>
          <a:prstGeom prst="rect">
            <a:avLst/>
          </a:prstGeom>
        </p:spPr>
        <p:txBody>
          <a:bodyPr vert="horz" wrap="square" lIns="0" tIns="33018" rIns="0" bIns="0" rtlCol="0">
            <a:spAutoFit/>
          </a:bodyPr>
          <a:lstStyle/>
          <a:p>
            <a:pPr marL="450780" marR="5080" indent="-438080" algn="ctr">
              <a:lnSpc>
                <a:spcPts val="3900"/>
              </a:lnSpc>
              <a:spcBef>
                <a:spcPts val="259"/>
              </a:spcBef>
              <a:buFont typeface="Wingdings"/>
              <a:buChar char="w"/>
              <a:defRPr/>
            </a:pPr>
            <a:r>
              <a:rPr lang="fr-FR" sz="3600" spc="15" dirty="0">
                <a:latin typeface="Arial Narrow"/>
                <a:cs typeface="Arial MT"/>
              </a:rPr>
              <a:t>Few </a:t>
            </a:r>
            <a:r>
              <a:rPr lang="fr-FR" sz="3600" spc="15" dirty="0" err="1">
                <a:latin typeface="Arial Narrow"/>
                <a:cs typeface="Arial MT"/>
              </a:rPr>
              <a:t>cities</a:t>
            </a:r>
            <a:r>
              <a:rPr lang="fr-FR" sz="3600" spc="15" dirty="0">
                <a:latin typeface="Arial Narrow"/>
                <a:cs typeface="Arial MT"/>
              </a:rPr>
              <a:t> have a « Strong </a:t>
            </a:r>
            <a:r>
              <a:rPr lang="fr-FR" sz="3600" spc="15" dirty="0" err="1">
                <a:latin typeface="Arial Narrow"/>
                <a:cs typeface="Arial MT"/>
              </a:rPr>
              <a:t>concern</a:t>
            </a:r>
            <a:r>
              <a:rPr lang="fr-FR" sz="3600" spc="15" dirty="0">
                <a:latin typeface="Arial Narrow"/>
                <a:cs typeface="Arial MT"/>
              </a:rPr>
              <a:t> »*</a:t>
            </a:r>
            <a:endParaRPr sz="3600" dirty="0">
              <a:latin typeface="Arial Narrow"/>
              <a:cs typeface="Arial MT"/>
            </a:endParaRPr>
          </a:p>
        </p:txBody>
      </p:sp>
      <p:sp>
        <p:nvSpPr>
          <p:cNvPr id="20" name="object 20"/>
          <p:cNvSpPr txBox="1">
            <a:spLocks noGrp="1"/>
          </p:cNvSpPr>
          <p:nvPr>
            <p:ph type="ftr" sz="quarter" idx="5"/>
          </p:nvPr>
        </p:nvSpPr>
        <p:spPr bwMode="auto">
          <a:xfrm>
            <a:off x="8519666" y="9953872"/>
            <a:ext cx="9121775" cy="323850"/>
          </a:xfrm>
          <a:prstGeom prst="rect">
            <a:avLst/>
          </a:prstGeom>
        </p:spPr>
        <p:txBody>
          <a:bodyPr vert="horz" wrap="square" lIns="0" tIns="635" rIns="0" bIns="0" rtlCol="0">
            <a:spAutoFit/>
          </a:bodyPr>
          <a:lstStyle/>
          <a:p>
            <a:pPr marL="12700">
              <a:lnSpc>
                <a:spcPct val="100000"/>
              </a:lnSpc>
              <a:spcBef>
                <a:spcPts val="5"/>
              </a:spcBef>
              <a:defRPr/>
            </a:pPr>
            <a:r>
              <a:rPr spc="-85" dirty="0"/>
              <a:t>Planning,</a:t>
            </a:r>
            <a:r>
              <a:rPr spc="-235" dirty="0"/>
              <a:t> </a:t>
            </a:r>
            <a:r>
              <a:rPr spc="-90" dirty="0"/>
              <a:t>Law</a:t>
            </a:r>
            <a:r>
              <a:rPr spc="-235" dirty="0"/>
              <a:t> </a:t>
            </a:r>
            <a:r>
              <a:rPr spc="-75" dirty="0"/>
              <a:t>and</a:t>
            </a:r>
            <a:r>
              <a:rPr spc="-235" dirty="0"/>
              <a:t> </a:t>
            </a:r>
            <a:r>
              <a:rPr spc="-80" dirty="0"/>
              <a:t>property</a:t>
            </a:r>
            <a:r>
              <a:rPr spc="-235" dirty="0"/>
              <a:t> </a:t>
            </a:r>
            <a:r>
              <a:rPr spc="-30" dirty="0"/>
              <a:t>rights</a:t>
            </a:r>
            <a:r>
              <a:rPr spc="-235" dirty="0"/>
              <a:t> </a:t>
            </a:r>
            <a:r>
              <a:rPr spc="140" dirty="0"/>
              <a:t>-</a:t>
            </a:r>
            <a:r>
              <a:rPr spc="-235" dirty="0"/>
              <a:t> </a:t>
            </a:r>
            <a:r>
              <a:rPr spc="-20" dirty="0"/>
              <a:t>Munich</a:t>
            </a:r>
            <a:r>
              <a:rPr spc="-235" dirty="0"/>
              <a:t> </a:t>
            </a:r>
            <a:r>
              <a:rPr spc="140" dirty="0"/>
              <a:t>-</a:t>
            </a:r>
            <a:r>
              <a:rPr spc="-235" dirty="0"/>
              <a:t> </a:t>
            </a:r>
            <a:r>
              <a:rPr spc="-10" dirty="0"/>
              <a:t>March2024</a:t>
            </a:r>
            <a:r>
              <a:rPr spc="-235" dirty="0"/>
              <a:t> </a:t>
            </a:r>
            <a:r>
              <a:rPr spc="140" dirty="0"/>
              <a:t>-</a:t>
            </a:r>
            <a:r>
              <a:rPr spc="-235" dirty="0"/>
              <a:t> </a:t>
            </a:r>
            <a:r>
              <a:rPr spc="-30" dirty="0"/>
              <a:t>INRAE/</a:t>
            </a:r>
            <a:r>
              <a:rPr spc="-235" dirty="0"/>
              <a:t> </a:t>
            </a:r>
            <a:r>
              <a:rPr spc="-70" dirty="0"/>
              <a:t>Université</a:t>
            </a:r>
            <a:r>
              <a:rPr spc="-235" dirty="0"/>
              <a:t> </a:t>
            </a:r>
            <a:r>
              <a:rPr spc="-40" dirty="0"/>
              <a:t>Paris-</a:t>
            </a:r>
            <a:r>
              <a:rPr spc="-40" dirty="0" err="1"/>
              <a:t>Saclay</a:t>
            </a:r>
            <a:endParaRPr dirty="0"/>
          </a:p>
        </p:txBody>
      </p:sp>
      <p:sp>
        <p:nvSpPr>
          <p:cNvPr id="14" name="Espace réservé du numéro de diapositive 13">
            <a:extLst>
              <a:ext uri="{FF2B5EF4-FFF2-40B4-BE49-F238E27FC236}">
                <a16:creationId xmlns:a16="http://schemas.microsoft.com/office/drawing/2014/main" id="{EC84AD9C-0C98-4E3D-A0D2-1B0682D56073}"/>
              </a:ext>
            </a:extLst>
          </p:cNvPr>
          <p:cNvSpPr>
            <a:spLocks noGrp="1"/>
          </p:cNvSpPr>
          <p:nvPr>
            <p:ph type="sldNum" sz="quarter" idx="7"/>
          </p:nvPr>
        </p:nvSpPr>
        <p:spPr>
          <a:xfrm>
            <a:off x="13868400" y="9977298"/>
            <a:ext cx="4206240" cy="276999"/>
          </a:xfrm>
        </p:spPr>
        <p:txBody>
          <a:bodyPr/>
          <a:lstStyle/>
          <a:p>
            <a:pPr>
              <a:defRPr/>
            </a:pPr>
            <a:fld id="{B6F15528-21DE-4FAA-801E-634DDDAF4B2B}" type="slidenum">
              <a:rPr lang="fr-FR" smtClean="0">
                <a:solidFill>
                  <a:schemeClr val="tx1"/>
                </a:solidFill>
              </a:rPr>
              <a:t>8</a:t>
            </a:fld>
            <a:endParaRPr lang="fr-FR">
              <a:solidFill>
                <a:schemeClr val="tx1"/>
              </a:solidFill>
            </a:endParaRPr>
          </a:p>
        </p:txBody>
      </p:sp>
      <p:sp>
        <p:nvSpPr>
          <p:cNvPr id="21" name="object 18">
            <a:extLst>
              <a:ext uri="{FF2B5EF4-FFF2-40B4-BE49-F238E27FC236}">
                <a16:creationId xmlns:a16="http://schemas.microsoft.com/office/drawing/2014/main" id="{E8D19569-5C0F-470E-AD87-92A74379D0D2}"/>
              </a:ext>
            </a:extLst>
          </p:cNvPr>
          <p:cNvSpPr txBox="1"/>
          <p:nvPr/>
        </p:nvSpPr>
        <p:spPr bwMode="auto">
          <a:xfrm>
            <a:off x="12426557" y="3741609"/>
            <a:ext cx="5636999" cy="4270206"/>
          </a:xfrm>
          <a:prstGeom prst="rect">
            <a:avLst/>
          </a:prstGeom>
        </p:spPr>
        <p:txBody>
          <a:bodyPr vert="horz" wrap="square" lIns="0" tIns="33018" rIns="0" bIns="0" rtlCol="0">
            <a:spAutoFit/>
          </a:bodyPr>
          <a:lstStyle/>
          <a:p>
            <a:pPr marL="469900" marR="5080" indent="-457200" algn="ctr">
              <a:lnSpc>
                <a:spcPts val="3900"/>
              </a:lnSpc>
              <a:spcBef>
                <a:spcPts val="259"/>
              </a:spcBef>
              <a:buFontTx/>
              <a:buChar char="-"/>
              <a:defRPr/>
            </a:pPr>
            <a:r>
              <a:rPr lang="fr-FR" sz="3200" spc="15" dirty="0">
                <a:latin typeface="Arial Narrow"/>
                <a:cs typeface="Arial MT"/>
              </a:rPr>
              <a:t>Low </a:t>
            </a:r>
            <a:r>
              <a:rPr lang="fr-FR" sz="3200" spc="15" dirty="0" err="1">
                <a:latin typeface="Arial Narrow"/>
                <a:cs typeface="Arial MT"/>
              </a:rPr>
              <a:t>textual</a:t>
            </a:r>
            <a:r>
              <a:rPr lang="fr-FR" sz="3200" spc="15" dirty="0">
                <a:latin typeface="Arial Narrow"/>
                <a:cs typeface="Arial MT"/>
              </a:rPr>
              <a:t> </a:t>
            </a:r>
            <a:r>
              <a:rPr lang="fr-FR" sz="3200" spc="15" dirty="0" err="1">
                <a:latin typeface="Arial Narrow"/>
                <a:cs typeface="Arial MT"/>
              </a:rPr>
              <a:t>concern</a:t>
            </a:r>
            <a:r>
              <a:rPr lang="fr-FR" sz="3200" spc="15" dirty="0">
                <a:latin typeface="Arial Narrow"/>
                <a:cs typeface="Arial MT"/>
              </a:rPr>
              <a:t> : 54%</a:t>
            </a:r>
          </a:p>
          <a:p>
            <a:pPr marL="469900" marR="5080" indent="-457200" algn="ctr">
              <a:lnSpc>
                <a:spcPts val="3900"/>
              </a:lnSpc>
              <a:spcBef>
                <a:spcPts val="259"/>
              </a:spcBef>
              <a:buFontTx/>
              <a:buChar char="-"/>
              <a:defRPr/>
            </a:pPr>
            <a:endParaRPr lang="fr-FR" sz="3200" spc="15" dirty="0">
              <a:latin typeface="Arial Narrow"/>
              <a:cs typeface="Arial MT"/>
            </a:endParaRPr>
          </a:p>
          <a:p>
            <a:pPr marL="469900" marR="5080" indent="-457200" algn="ctr">
              <a:lnSpc>
                <a:spcPts val="3900"/>
              </a:lnSpc>
              <a:spcBef>
                <a:spcPts val="259"/>
              </a:spcBef>
              <a:buFontTx/>
              <a:buChar char="-"/>
              <a:defRPr/>
            </a:pPr>
            <a:r>
              <a:rPr lang="fr-FR" sz="3200" spc="15" dirty="0" err="1">
                <a:latin typeface="Arial Narrow"/>
                <a:cs typeface="Arial MT"/>
              </a:rPr>
              <a:t>Intermediate</a:t>
            </a:r>
            <a:r>
              <a:rPr lang="fr-FR" sz="3200" spc="15" dirty="0">
                <a:latin typeface="Arial Narrow"/>
                <a:cs typeface="Arial MT"/>
              </a:rPr>
              <a:t> </a:t>
            </a:r>
            <a:r>
              <a:rPr lang="fr-FR" sz="3200" spc="15" dirty="0" err="1">
                <a:latin typeface="Arial Narrow"/>
                <a:cs typeface="Arial MT"/>
              </a:rPr>
              <a:t>Concern</a:t>
            </a:r>
            <a:r>
              <a:rPr lang="fr-FR" sz="3200" spc="15" dirty="0">
                <a:latin typeface="Arial Narrow"/>
                <a:cs typeface="Arial MT"/>
              </a:rPr>
              <a:t>: 44%</a:t>
            </a:r>
          </a:p>
          <a:p>
            <a:pPr marL="469900" marR="5080" indent="-457200" algn="ctr">
              <a:lnSpc>
                <a:spcPts val="3900"/>
              </a:lnSpc>
              <a:spcBef>
                <a:spcPts val="259"/>
              </a:spcBef>
              <a:buFontTx/>
              <a:buChar char="-"/>
              <a:defRPr/>
            </a:pPr>
            <a:endParaRPr lang="fr-FR" sz="3200" spc="15" dirty="0">
              <a:latin typeface="Arial Narrow"/>
              <a:cs typeface="Arial MT"/>
            </a:endParaRPr>
          </a:p>
          <a:p>
            <a:pPr marL="469900" marR="5080" indent="-457200" algn="ctr">
              <a:lnSpc>
                <a:spcPts val="3900"/>
              </a:lnSpc>
              <a:spcBef>
                <a:spcPts val="259"/>
              </a:spcBef>
              <a:buFontTx/>
              <a:buChar char="-"/>
              <a:defRPr/>
            </a:pPr>
            <a:r>
              <a:rPr lang="fr-FR" sz="3200" spc="15" dirty="0">
                <a:latin typeface="Arial Narrow"/>
                <a:cs typeface="Arial MT"/>
              </a:rPr>
              <a:t>Strong </a:t>
            </a:r>
            <a:r>
              <a:rPr lang="fr-FR" sz="3200" spc="15" dirty="0" err="1">
                <a:latin typeface="Arial Narrow"/>
                <a:cs typeface="Arial MT"/>
              </a:rPr>
              <a:t>textual</a:t>
            </a:r>
            <a:r>
              <a:rPr lang="fr-FR" sz="3200" spc="15" dirty="0">
                <a:latin typeface="Arial Narrow"/>
                <a:cs typeface="Arial MT"/>
              </a:rPr>
              <a:t> </a:t>
            </a:r>
            <a:r>
              <a:rPr lang="fr-FR" sz="3200" spc="15" dirty="0" err="1">
                <a:latin typeface="Arial Narrow"/>
                <a:cs typeface="Arial MT"/>
              </a:rPr>
              <a:t>concern</a:t>
            </a:r>
            <a:r>
              <a:rPr lang="fr-FR" sz="3200" spc="15" dirty="0">
                <a:latin typeface="Arial Narrow"/>
                <a:cs typeface="Arial MT"/>
              </a:rPr>
              <a:t>: 2%</a:t>
            </a:r>
          </a:p>
          <a:p>
            <a:pPr marL="469900" marR="5080" indent="-457200" algn="ctr">
              <a:lnSpc>
                <a:spcPts val="3900"/>
              </a:lnSpc>
              <a:spcBef>
                <a:spcPts val="259"/>
              </a:spcBef>
              <a:buFontTx/>
              <a:buChar char="-"/>
              <a:defRPr/>
            </a:pPr>
            <a:endParaRPr lang="fr-FR" sz="3200" spc="15" dirty="0">
              <a:latin typeface="Arial Narrow"/>
              <a:cs typeface="Arial MT"/>
            </a:endParaRPr>
          </a:p>
          <a:p>
            <a:pPr marL="12700" marR="5080" algn="r">
              <a:lnSpc>
                <a:spcPts val="3900"/>
              </a:lnSpc>
              <a:spcBef>
                <a:spcPts val="259"/>
              </a:spcBef>
              <a:defRPr/>
            </a:pPr>
            <a:r>
              <a:rPr lang="fr-FR" sz="3200" spc="15" dirty="0">
                <a:latin typeface="Arial Narrow"/>
                <a:cs typeface="Arial MT"/>
              </a:rPr>
              <a:t>* </a:t>
            </a:r>
            <a:r>
              <a:rPr lang="fr-FR" sz="2000" spc="15" dirty="0" err="1">
                <a:latin typeface="Arial Narrow"/>
                <a:cs typeface="Arial MT"/>
              </a:rPr>
              <a:t>Hierarchical</a:t>
            </a:r>
            <a:r>
              <a:rPr lang="fr-FR" sz="2000" spc="15" dirty="0">
                <a:latin typeface="Arial Narrow"/>
                <a:cs typeface="Arial MT"/>
              </a:rPr>
              <a:t> ascendant classification by R ©</a:t>
            </a:r>
          </a:p>
          <a:p>
            <a:pPr marL="12700" marR="5080" algn="ctr">
              <a:lnSpc>
                <a:spcPts val="3900"/>
              </a:lnSpc>
              <a:spcBef>
                <a:spcPts val="259"/>
              </a:spcBef>
              <a:defRPr/>
            </a:pPr>
            <a:endParaRPr sz="3200" dirty="0">
              <a:latin typeface="Arial Narrow"/>
              <a:cs typeface="Arial MT"/>
            </a:endParaRPr>
          </a:p>
        </p:txBody>
      </p:sp>
      <p:sp>
        <p:nvSpPr>
          <p:cNvPr id="2" name="Rectangle 1">
            <a:extLst>
              <a:ext uri="{FF2B5EF4-FFF2-40B4-BE49-F238E27FC236}">
                <a16:creationId xmlns:a16="http://schemas.microsoft.com/office/drawing/2014/main" id="{229944BB-7867-4C53-9B27-66EFC46A465C}"/>
              </a:ext>
            </a:extLst>
          </p:cNvPr>
          <p:cNvSpPr/>
          <p:nvPr/>
        </p:nvSpPr>
        <p:spPr>
          <a:xfrm>
            <a:off x="12506369" y="1941851"/>
            <a:ext cx="5636999" cy="55638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06A58046-40BF-4974-A1CC-C03801ED00C9}"/>
              </a:ext>
            </a:extLst>
          </p:cNvPr>
          <p:cNvSpPr txBox="1"/>
          <p:nvPr/>
        </p:nvSpPr>
        <p:spPr>
          <a:xfrm>
            <a:off x="4667305" y="98458"/>
            <a:ext cx="14691103" cy="1077218"/>
          </a:xfrm>
          <a:prstGeom prst="rect">
            <a:avLst/>
          </a:prstGeom>
          <a:noFill/>
        </p:spPr>
        <p:txBody>
          <a:bodyPr wrap="square">
            <a:spAutoFit/>
          </a:bodyPr>
          <a:lstStyle/>
          <a:p>
            <a:pPr marL="1255713" marR="1018540" algn="ctr">
              <a:defRPr/>
            </a:pPr>
            <a:r>
              <a:rPr lang="en-US" sz="3200" i="1" dirty="0">
                <a:latin typeface="Arial Narrow" panose="020B0606020202030204" pitchFamily="34" charset="0"/>
                <a:cs typeface="Arial MT"/>
              </a:rPr>
              <a:t>Are domestic gardens identified in local urban policies as a key space for cities’ resilience ?</a:t>
            </a:r>
          </a:p>
        </p:txBody>
      </p:sp>
      <p:sp>
        <p:nvSpPr>
          <p:cNvPr id="24" name="Rectangle 23">
            <a:extLst>
              <a:ext uri="{FF2B5EF4-FFF2-40B4-BE49-F238E27FC236}">
                <a16:creationId xmlns:a16="http://schemas.microsoft.com/office/drawing/2014/main" id="{6590FF6A-0541-4947-9ECD-94BE5A74E8A0}"/>
              </a:ext>
            </a:extLst>
          </p:cNvPr>
          <p:cNvSpPr/>
          <p:nvPr/>
        </p:nvSpPr>
        <p:spPr bwMode="auto">
          <a:xfrm>
            <a:off x="4966195" y="182301"/>
            <a:ext cx="13177173" cy="9095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object 5">
            <a:extLst>
              <a:ext uri="{FF2B5EF4-FFF2-40B4-BE49-F238E27FC236}">
                <a16:creationId xmlns:a16="http://schemas.microsoft.com/office/drawing/2014/main" id="{40F231AA-D654-49A4-987B-734FCC5A2F93}"/>
              </a:ext>
            </a:extLst>
          </p:cNvPr>
          <p:cNvPicPr/>
          <p:nvPr/>
        </p:nvPicPr>
        <p:blipFill>
          <a:blip r:embed="rId3"/>
          <a:stretch/>
        </p:blipFill>
        <p:spPr bwMode="auto">
          <a:xfrm>
            <a:off x="5105400" y="289557"/>
            <a:ext cx="672605" cy="6035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 name="object 16"/>
          <p:cNvSpPr txBox="1">
            <a:spLocks noGrp="1"/>
          </p:cNvSpPr>
          <p:nvPr>
            <p:ph type="title"/>
          </p:nvPr>
        </p:nvSpPr>
        <p:spPr bwMode="auto">
          <a:xfrm>
            <a:off x="44077" y="195743"/>
            <a:ext cx="4527922" cy="751488"/>
          </a:xfrm>
          <a:prstGeom prst="chevron">
            <a:avLst>
              <a:gd name="adj" fmla="val 50000"/>
            </a:avLst>
          </a:prstGeom>
          <a:ln>
            <a:solidFill>
              <a:schemeClr val="tx1"/>
            </a:solidFill>
          </a:ln>
        </p:spPr>
        <p:txBody>
          <a:bodyPr vert="horz" wrap="square" lIns="0" tIns="12700" rIns="0" bIns="0" rtlCol="0">
            <a:spAutoFit/>
          </a:bodyPr>
          <a:lstStyle/>
          <a:p>
            <a:pPr marL="12700" algn="ctr">
              <a:lnSpc>
                <a:spcPct val="100000"/>
              </a:lnSpc>
              <a:spcBef>
                <a:spcPts val="100"/>
              </a:spcBef>
              <a:defRPr/>
            </a:pPr>
            <a:r>
              <a:rPr sz="4800" b="1" dirty="0">
                <a:latin typeface="Arial Narrow"/>
                <a:cs typeface="Trebuchet MS"/>
              </a:rPr>
              <a:t>Results</a:t>
            </a:r>
          </a:p>
        </p:txBody>
      </p:sp>
      <p:sp>
        <p:nvSpPr>
          <p:cNvPr id="20" name="object 20"/>
          <p:cNvSpPr txBox="1">
            <a:spLocks noGrp="1"/>
          </p:cNvSpPr>
          <p:nvPr>
            <p:ph type="ftr" sz="quarter" idx="5"/>
          </p:nvPr>
        </p:nvSpPr>
        <p:spPr bwMode="auto">
          <a:xfrm>
            <a:off x="8519666" y="9953872"/>
            <a:ext cx="9121775" cy="323850"/>
          </a:xfrm>
          <a:prstGeom prst="rect">
            <a:avLst/>
          </a:prstGeom>
        </p:spPr>
        <p:txBody>
          <a:bodyPr vert="horz" wrap="square" lIns="0" tIns="635" rIns="0" bIns="0" rtlCol="0">
            <a:spAutoFit/>
          </a:bodyPr>
          <a:lstStyle/>
          <a:p>
            <a:pPr marL="12700">
              <a:lnSpc>
                <a:spcPct val="100000"/>
              </a:lnSpc>
              <a:spcBef>
                <a:spcPts val="5"/>
              </a:spcBef>
              <a:defRPr/>
            </a:pPr>
            <a:r>
              <a:rPr spc="-85" dirty="0"/>
              <a:t>Planning,</a:t>
            </a:r>
            <a:r>
              <a:rPr spc="-235" dirty="0"/>
              <a:t> </a:t>
            </a:r>
            <a:r>
              <a:rPr spc="-90" dirty="0"/>
              <a:t>Law</a:t>
            </a:r>
            <a:r>
              <a:rPr spc="-235" dirty="0"/>
              <a:t> </a:t>
            </a:r>
            <a:r>
              <a:rPr spc="-75" dirty="0"/>
              <a:t>and</a:t>
            </a:r>
            <a:r>
              <a:rPr spc="-235" dirty="0"/>
              <a:t> </a:t>
            </a:r>
            <a:r>
              <a:rPr spc="-80" dirty="0"/>
              <a:t>property</a:t>
            </a:r>
            <a:r>
              <a:rPr spc="-235" dirty="0"/>
              <a:t> </a:t>
            </a:r>
            <a:r>
              <a:rPr spc="-30" dirty="0"/>
              <a:t>rights</a:t>
            </a:r>
            <a:r>
              <a:rPr spc="-235" dirty="0"/>
              <a:t> </a:t>
            </a:r>
            <a:r>
              <a:rPr spc="140" dirty="0"/>
              <a:t>-</a:t>
            </a:r>
            <a:r>
              <a:rPr spc="-235" dirty="0"/>
              <a:t> </a:t>
            </a:r>
            <a:r>
              <a:rPr spc="-20" dirty="0"/>
              <a:t>Munich</a:t>
            </a:r>
            <a:r>
              <a:rPr spc="-235" dirty="0"/>
              <a:t> </a:t>
            </a:r>
            <a:r>
              <a:rPr spc="140" dirty="0"/>
              <a:t>-</a:t>
            </a:r>
            <a:r>
              <a:rPr spc="-235" dirty="0"/>
              <a:t> </a:t>
            </a:r>
            <a:r>
              <a:rPr spc="-10" dirty="0"/>
              <a:t>March2024</a:t>
            </a:r>
            <a:r>
              <a:rPr spc="-235" dirty="0"/>
              <a:t> </a:t>
            </a:r>
            <a:r>
              <a:rPr spc="140" dirty="0"/>
              <a:t>-</a:t>
            </a:r>
            <a:r>
              <a:rPr spc="-235" dirty="0"/>
              <a:t> </a:t>
            </a:r>
            <a:r>
              <a:rPr spc="-30" dirty="0"/>
              <a:t>INRAE/</a:t>
            </a:r>
            <a:r>
              <a:rPr spc="-235" dirty="0"/>
              <a:t> </a:t>
            </a:r>
            <a:r>
              <a:rPr spc="-70" dirty="0"/>
              <a:t>Université</a:t>
            </a:r>
            <a:r>
              <a:rPr spc="-235" dirty="0"/>
              <a:t> </a:t>
            </a:r>
            <a:r>
              <a:rPr spc="-40" dirty="0"/>
              <a:t>Paris-</a:t>
            </a:r>
            <a:r>
              <a:rPr spc="-40" dirty="0" err="1"/>
              <a:t>Saclay</a:t>
            </a:r>
            <a:endParaRPr dirty="0"/>
          </a:p>
        </p:txBody>
      </p:sp>
      <p:sp>
        <p:nvSpPr>
          <p:cNvPr id="14" name="Espace réservé du numéro de diapositive 13">
            <a:extLst>
              <a:ext uri="{FF2B5EF4-FFF2-40B4-BE49-F238E27FC236}">
                <a16:creationId xmlns:a16="http://schemas.microsoft.com/office/drawing/2014/main" id="{EC84AD9C-0C98-4E3D-A0D2-1B0682D56073}"/>
              </a:ext>
            </a:extLst>
          </p:cNvPr>
          <p:cNvSpPr>
            <a:spLocks noGrp="1"/>
          </p:cNvSpPr>
          <p:nvPr>
            <p:ph type="sldNum" sz="quarter" idx="7"/>
          </p:nvPr>
        </p:nvSpPr>
        <p:spPr>
          <a:xfrm>
            <a:off x="13868400" y="9977298"/>
            <a:ext cx="4206240" cy="276999"/>
          </a:xfrm>
        </p:spPr>
        <p:txBody>
          <a:bodyPr/>
          <a:lstStyle/>
          <a:p>
            <a:pPr>
              <a:defRPr/>
            </a:pPr>
            <a:fld id="{B6F15528-21DE-4FAA-801E-634DDDAF4B2B}" type="slidenum">
              <a:rPr lang="fr-FR" smtClean="0">
                <a:solidFill>
                  <a:schemeClr val="tx1"/>
                </a:solidFill>
              </a:rPr>
              <a:t>9</a:t>
            </a:fld>
            <a:endParaRPr lang="fr-FR">
              <a:solidFill>
                <a:schemeClr val="tx1"/>
              </a:solidFill>
            </a:endParaRPr>
          </a:p>
        </p:txBody>
      </p:sp>
      <p:sp>
        <p:nvSpPr>
          <p:cNvPr id="22" name="ZoneTexte 21">
            <a:extLst>
              <a:ext uri="{FF2B5EF4-FFF2-40B4-BE49-F238E27FC236}">
                <a16:creationId xmlns:a16="http://schemas.microsoft.com/office/drawing/2014/main" id="{06A58046-40BF-4974-A1CC-C03801ED00C9}"/>
              </a:ext>
            </a:extLst>
          </p:cNvPr>
          <p:cNvSpPr txBox="1"/>
          <p:nvPr/>
        </p:nvSpPr>
        <p:spPr>
          <a:xfrm>
            <a:off x="4489058" y="213091"/>
            <a:ext cx="8591495" cy="584775"/>
          </a:xfrm>
          <a:prstGeom prst="rect">
            <a:avLst/>
          </a:prstGeom>
          <a:noFill/>
        </p:spPr>
        <p:txBody>
          <a:bodyPr wrap="square">
            <a:spAutoFit/>
          </a:bodyPr>
          <a:lstStyle/>
          <a:p>
            <a:pPr algn="ctr">
              <a:defRPr/>
            </a:pPr>
            <a:r>
              <a:rPr lang="fr-FR" sz="3200" i="1" dirty="0">
                <a:latin typeface="Arial Narrow" panose="020B0606020202030204" pitchFamily="34" charset="0"/>
              </a:rPr>
              <a:t>Are </a:t>
            </a:r>
            <a:r>
              <a:rPr lang="fr-FR" sz="3200" i="1" dirty="0" err="1">
                <a:latin typeface="Arial Narrow" panose="020B0606020202030204" pitchFamily="34" charset="0"/>
              </a:rPr>
              <a:t>domestic</a:t>
            </a:r>
            <a:r>
              <a:rPr lang="fr-FR" sz="3200" i="1" dirty="0">
                <a:latin typeface="Arial Narrow" panose="020B0606020202030204" pitchFamily="34" charset="0"/>
              </a:rPr>
              <a:t> </a:t>
            </a:r>
            <a:r>
              <a:rPr lang="fr-FR" sz="3200" i="1" dirty="0" err="1">
                <a:latin typeface="Arial Narrow" panose="020B0606020202030204" pitchFamily="34" charset="0"/>
              </a:rPr>
              <a:t>gardens</a:t>
            </a:r>
            <a:r>
              <a:rPr lang="fr-FR" sz="3200" i="1" dirty="0">
                <a:latin typeface="Arial Narrow" panose="020B0606020202030204" pitchFamily="34" charset="0"/>
              </a:rPr>
              <a:t> </a:t>
            </a:r>
            <a:r>
              <a:rPr lang="fr-FR" sz="3200" i="1" dirty="0" err="1">
                <a:latin typeface="Arial Narrow" panose="020B0606020202030204" pitchFamily="34" charset="0"/>
              </a:rPr>
              <a:t>protected</a:t>
            </a:r>
            <a:r>
              <a:rPr lang="fr-FR" sz="3200" i="1" dirty="0">
                <a:latin typeface="Arial Narrow" panose="020B0606020202030204" pitchFamily="34" charset="0"/>
              </a:rPr>
              <a:t> ?</a:t>
            </a:r>
          </a:p>
        </p:txBody>
      </p:sp>
      <p:sp>
        <p:nvSpPr>
          <p:cNvPr id="24" name="Rectangle 23">
            <a:extLst>
              <a:ext uri="{FF2B5EF4-FFF2-40B4-BE49-F238E27FC236}">
                <a16:creationId xmlns:a16="http://schemas.microsoft.com/office/drawing/2014/main" id="{6590FF6A-0541-4947-9ECD-94BE5A74E8A0}"/>
              </a:ext>
            </a:extLst>
          </p:cNvPr>
          <p:cNvSpPr/>
          <p:nvPr/>
        </p:nvSpPr>
        <p:spPr bwMode="auto">
          <a:xfrm>
            <a:off x="4952999" y="195742"/>
            <a:ext cx="8763001" cy="7910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object 5">
            <a:extLst>
              <a:ext uri="{FF2B5EF4-FFF2-40B4-BE49-F238E27FC236}">
                <a16:creationId xmlns:a16="http://schemas.microsoft.com/office/drawing/2014/main" id="{40F231AA-D654-49A4-987B-734FCC5A2F93}"/>
              </a:ext>
            </a:extLst>
          </p:cNvPr>
          <p:cNvPicPr/>
          <p:nvPr/>
        </p:nvPicPr>
        <p:blipFill>
          <a:blip r:embed="rId3"/>
          <a:stretch/>
        </p:blipFill>
        <p:spPr bwMode="auto">
          <a:xfrm>
            <a:off x="5105400" y="289557"/>
            <a:ext cx="672605" cy="603592"/>
          </a:xfrm>
          <a:prstGeom prst="rect">
            <a:avLst/>
          </a:prstGeom>
        </p:spPr>
      </p:pic>
      <p:sp>
        <p:nvSpPr>
          <p:cNvPr id="23" name="object 4">
            <a:extLst>
              <a:ext uri="{FF2B5EF4-FFF2-40B4-BE49-F238E27FC236}">
                <a16:creationId xmlns:a16="http://schemas.microsoft.com/office/drawing/2014/main" id="{E2C5F1E1-86BA-4DC7-ADF5-99480E7E9BCF}"/>
              </a:ext>
            </a:extLst>
          </p:cNvPr>
          <p:cNvSpPr txBox="1"/>
          <p:nvPr/>
        </p:nvSpPr>
        <p:spPr bwMode="auto">
          <a:xfrm>
            <a:off x="4891512" y="1111704"/>
            <a:ext cx="8885974" cy="505267"/>
          </a:xfrm>
          <a:prstGeom prst="rect">
            <a:avLst/>
          </a:prstGeom>
        </p:spPr>
        <p:txBody>
          <a:bodyPr vert="horz" wrap="square" lIns="0" tIns="12700" rIns="0" bIns="0" rtlCol="0">
            <a:spAutoFit/>
          </a:bodyPr>
          <a:lstStyle/>
          <a:p>
            <a:pPr marL="450780" indent="-438080">
              <a:lnSpc>
                <a:spcPct val="100000"/>
              </a:lnSpc>
              <a:spcBef>
                <a:spcPts val="100"/>
              </a:spcBef>
              <a:buFont typeface="Wingdings"/>
              <a:buChar char="w"/>
              <a:defRPr/>
            </a:pPr>
            <a:r>
              <a:rPr lang="fr-FR" sz="3200" dirty="0" err="1">
                <a:latin typeface="Arial Narrow"/>
                <a:cs typeface="Arial MT"/>
              </a:rPr>
              <a:t>Many</a:t>
            </a:r>
            <a:r>
              <a:rPr lang="fr-FR" sz="3200" dirty="0">
                <a:latin typeface="Arial Narrow"/>
                <a:cs typeface="Arial MT"/>
              </a:rPr>
              <a:t> </a:t>
            </a:r>
            <a:r>
              <a:rPr lang="fr-FR" sz="3200" dirty="0" err="1">
                <a:latin typeface="Arial Narrow"/>
                <a:cs typeface="Arial MT"/>
              </a:rPr>
              <a:t>tools</a:t>
            </a:r>
            <a:r>
              <a:rPr lang="fr-FR" sz="3200" dirty="0">
                <a:latin typeface="Arial Narrow"/>
                <a:cs typeface="Arial MT"/>
              </a:rPr>
              <a:t> to </a:t>
            </a:r>
            <a:r>
              <a:rPr lang="fr-FR" sz="3200" spc="-5" dirty="0" err="1">
                <a:latin typeface="Arial Narrow"/>
                <a:cs typeface="Arial MT"/>
              </a:rPr>
              <a:t>implement</a:t>
            </a:r>
            <a:r>
              <a:rPr sz="3200" spc="10" dirty="0">
                <a:latin typeface="Arial Narrow"/>
                <a:cs typeface="Arial MT"/>
              </a:rPr>
              <a:t> </a:t>
            </a:r>
            <a:r>
              <a:rPr sz="3200" spc="-5" dirty="0">
                <a:latin typeface="Arial Narrow"/>
                <a:cs typeface="Arial MT"/>
              </a:rPr>
              <a:t>those</a:t>
            </a:r>
            <a:r>
              <a:rPr sz="3200" spc="10" dirty="0">
                <a:latin typeface="Arial Narrow"/>
                <a:cs typeface="Arial MT"/>
              </a:rPr>
              <a:t> </a:t>
            </a:r>
            <a:r>
              <a:rPr sz="3200" spc="-5" dirty="0">
                <a:latin typeface="Arial Narrow"/>
                <a:cs typeface="Arial MT"/>
              </a:rPr>
              <a:t>challenges</a:t>
            </a:r>
            <a:r>
              <a:rPr sz="3200" spc="10" dirty="0">
                <a:latin typeface="Arial Narrow"/>
                <a:cs typeface="Arial MT"/>
              </a:rPr>
              <a:t> </a:t>
            </a:r>
            <a:r>
              <a:rPr sz="3200" spc="-5" dirty="0">
                <a:latin typeface="Arial Narrow"/>
                <a:cs typeface="Arial MT"/>
              </a:rPr>
              <a:t>on</a:t>
            </a:r>
            <a:r>
              <a:rPr sz="3200" spc="5" dirty="0">
                <a:latin typeface="Arial Narrow"/>
                <a:cs typeface="Arial MT"/>
              </a:rPr>
              <a:t> </a:t>
            </a:r>
            <a:r>
              <a:rPr sz="3200" spc="-5" dirty="0">
                <a:latin typeface="Arial Narrow"/>
                <a:cs typeface="Arial MT"/>
              </a:rPr>
              <a:t>bylaws</a:t>
            </a:r>
            <a:endParaRPr sz="3200" dirty="0">
              <a:latin typeface="Arial Narrow"/>
              <a:cs typeface="Arial MT"/>
            </a:endParaRPr>
          </a:p>
        </p:txBody>
      </p:sp>
      <p:sp>
        <p:nvSpPr>
          <p:cNvPr id="26" name="object 3">
            <a:extLst>
              <a:ext uri="{FF2B5EF4-FFF2-40B4-BE49-F238E27FC236}">
                <a16:creationId xmlns:a16="http://schemas.microsoft.com/office/drawing/2014/main" id="{D4F3E840-6A33-47A7-84F7-12E2D6EC17EE}"/>
              </a:ext>
            </a:extLst>
          </p:cNvPr>
          <p:cNvSpPr txBox="1"/>
          <p:nvPr/>
        </p:nvSpPr>
        <p:spPr bwMode="auto">
          <a:xfrm>
            <a:off x="102031" y="1930809"/>
            <a:ext cx="9077752" cy="2021065"/>
          </a:xfrm>
          <a:prstGeom prst="rect">
            <a:avLst/>
          </a:prstGeom>
          <a:ln>
            <a:solidFill>
              <a:schemeClr val="tx1"/>
            </a:solidFill>
          </a:ln>
        </p:spPr>
        <p:txBody>
          <a:bodyPr vert="horz" wrap="square" lIns="0" tIns="12699" rIns="0" bIns="0" rtlCol="0">
            <a:spAutoFit/>
          </a:bodyPr>
          <a:lstStyle/>
          <a:p>
            <a:pPr marL="12700">
              <a:spcBef>
                <a:spcPts val="100"/>
              </a:spcBef>
              <a:defRPr/>
            </a:pPr>
            <a:r>
              <a:rPr sz="3200" b="1" u="sng" dirty="0">
                <a:latin typeface="Arial Narrow"/>
                <a:cs typeface="Arial"/>
              </a:rPr>
              <a:t>Rules by </a:t>
            </a:r>
            <a:r>
              <a:rPr lang="fr-FR" sz="3200" b="1" u="sng" dirty="0" err="1">
                <a:latin typeface="Arial Narrow"/>
                <a:cs typeface="Arial"/>
              </a:rPr>
              <a:t>sector</a:t>
            </a:r>
            <a:r>
              <a:rPr sz="3200" b="1" u="sng" dirty="0">
                <a:latin typeface="Arial Narrow"/>
                <a:cs typeface="Arial"/>
              </a:rPr>
              <a:t>:</a:t>
            </a:r>
            <a:endParaRPr sz="3200" u="sng" dirty="0">
              <a:latin typeface="Arial Narrow"/>
              <a:cs typeface="Arial"/>
            </a:endParaRPr>
          </a:p>
          <a:p>
            <a:pPr marL="12700" marR="5080">
              <a:spcBef>
                <a:spcPts val="105"/>
              </a:spcBef>
              <a:defRPr/>
            </a:pPr>
            <a:r>
              <a:rPr sz="3200" dirty="0">
                <a:latin typeface="Arial Narrow"/>
                <a:cs typeface="Arial MT"/>
              </a:rPr>
              <a:t>	</a:t>
            </a:r>
            <a:r>
              <a:rPr lang="en-US" sz="3200" dirty="0">
                <a:latin typeface="Arial Narrow"/>
                <a:cs typeface="Arial MT"/>
              </a:rPr>
              <a:t>55.5% Full ground surface area</a:t>
            </a:r>
          </a:p>
          <a:p>
            <a:pPr marL="12700" marR="5080">
              <a:spcBef>
                <a:spcPts val="105"/>
              </a:spcBef>
              <a:defRPr/>
            </a:pPr>
            <a:r>
              <a:rPr lang="fr-FR" sz="3200" dirty="0">
                <a:latin typeface="Arial Narrow"/>
                <a:cs typeface="Arial MT"/>
              </a:rPr>
              <a:t>	</a:t>
            </a:r>
            <a:r>
              <a:rPr sz="3200" dirty="0">
                <a:latin typeface="Arial Narrow"/>
                <a:cs typeface="Arial MT"/>
              </a:rPr>
              <a:t>38.5% Open spaces for plantations, play and leisure  </a:t>
            </a:r>
          </a:p>
          <a:p>
            <a:pPr marL="12699" marR="5079">
              <a:spcBef>
                <a:spcPts val="104"/>
              </a:spcBef>
              <a:defRPr/>
            </a:pPr>
            <a:r>
              <a:rPr sz="3200" dirty="0">
                <a:latin typeface="Arial Narrow"/>
                <a:cs typeface="Arial MT"/>
              </a:rPr>
              <a:t>	25% </a:t>
            </a:r>
            <a:r>
              <a:rPr lang="fr-FR" sz="3200" b="1" dirty="0">
                <a:latin typeface="Arial Narrow"/>
                <a:cs typeface="Arial MT"/>
              </a:rPr>
              <a:t>Biotope coefficient </a:t>
            </a:r>
            <a:r>
              <a:rPr sz="3200" dirty="0">
                <a:latin typeface="Arial Narrow"/>
                <a:cs typeface="Arial MT"/>
              </a:rPr>
              <a:t>surface area</a:t>
            </a:r>
          </a:p>
        </p:txBody>
      </p:sp>
      <p:pic>
        <p:nvPicPr>
          <p:cNvPr id="27" name="Image 26">
            <a:extLst>
              <a:ext uri="{FF2B5EF4-FFF2-40B4-BE49-F238E27FC236}">
                <a16:creationId xmlns:a16="http://schemas.microsoft.com/office/drawing/2014/main" id="{E00A803C-8AEF-4BA8-B3C3-C3447522C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86934" y="4213876"/>
            <a:ext cx="7352228" cy="5496210"/>
          </a:xfrm>
          <a:prstGeom prst="rect">
            <a:avLst/>
          </a:prstGeom>
        </p:spPr>
      </p:pic>
      <p:sp>
        <p:nvSpPr>
          <p:cNvPr id="28" name="object 5">
            <a:extLst>
              <a:ext uri="{FF2B5EF4-FFF2-40B4-BE49-F238E27FC236}">
                <a16:creationId xmlns:a16="http://schemas.microsoft.com/office/drawing/2014/main" id="{4CB80900-9A83-4729-8412-32CB15334F2B}"/>
              </a:ext>
            </a:extLst>
          </p:cNvPr>
          <p:cNvSpPr txBox="1"/>
          <p:nvPr/>
        </p:nvSpPr>
        <p:spPr bwMode="auto">
          <a:xfrm>
            <a:off x="9796933" y="1756318"/>
            <a:ext cx="7844508" cy="2848215"/>
          </a:xfrm>
          <a:prstGeom prst="rect">
            <a:avLst/>
          </a:prstGeom>
          <a:ln>
            <a:solidFill>
              <a:schemeClr val="tx1"/>
            </a:solidFill>
          </a:ln>
        </p:spPr>
        <p:txBody>
          <a:bodyPr vert="horz" wrap="square" lIns="0" tIns="77469" rIns="0" bIns="0" rtlCol="0">
            <a:spAutoFit/>
          </a:bodyPr>
          <a:lstStyle/>
          <a:p>
            <a:pPr marL="12700">
              <a:lnSpc>
                <a:spcPct val="100000"/>
              </a:lnSpc>
              <a:spcBef>
                <a:spcPts val="610"/>
              </a:spcBef>
              <a:tabLst>
                <a:tab pos="2060575" algn="l"/>
              </a:tabLst>
              <a:defRPr/>
            </a:pPr>
            <a:r>
              <a:rPr sz="3200" b="1" u="sng" dirty="0">
                <a:latin typeface="Arial Narrow"/>
                <a:cs typeface="Arial"/>
              </a:rPr>
              <a:t>Zonings:</a:t>
            </a:r>
            <a:endParaRPr lang="fr-FR" sz="3200" b="1" u="sng" dirty="0">
              <a:latin typeface="Arial Narrow"/>
              <a:cs typeface="Arial"/>
            </a:endParaRPr>
          </a:p>
          <a:p>
            <a:pPr marL="12700">
              <a:lnSpc>
                <a:spcPct val="100000"/>
              </a:lnSpc>
              <a:spcBef>
                <a:spcPts val="610"/>
              </a:spcBef>
              <a:tabLst>
                <a:tab pos="2060575" algn="l"/>
              </a:tabLst>
              <a:defRPr/>
            </a:pPr>
            <a:r>
              <a:rPr sz="3200" spc="-5" dirty="0">
                <a:latin typeface="Arial Narrow"/>
                <a:cs typeface="Arial MT"/>
              </a:rPr>
              <a:t>39.5%</a:t>
            </a:r>
            <a:r>
              <a:rPr sz="3200" spc="5" dirty="0">
                <a:latin typeface="Arial Narrow"/>
                <a:cs typeface="Arial MT"/>
              </a:rPr>
              <a:t> </a:t>
            </a:r>
            <a:r>
              <a:rPr sz="3200" b="1" spc="-5" dirty="0">
                <a:latin typeface="Arial Narrow"/>
                <a:cs typeface="Arial MT"/>
              </a:rPr>
              <a:t>Protected</a:t>
            </a:r>
            <a:r>
              <a:rPr sz="3200" b="1" spc="10" dirty="0">
                <a:latin typeface="Arial Narrow"/>
                <a:cs typeface="Arial MT"/>
              </a:rPr>
              <a:t> </a:t>
            </a:r>
            <a:r>
              <a:rPr sz="3200" b="1" spc="-5" dirty="0">
                <a:latin typeface="Arial Narrow"/>
                <a:cs typeface="Arial MT"/>
              </a:rPr>
              <a:t>landscape</a:t>
            </a:r>
            <a:r>
              <a:rPr sz="3200" b="1" spc="10" dirty="0">
                <a:latin typeface="Arial Narrow"/>
                <a:cs typeface="Arial MT"/>
              </a:rPr>
              <a:t> </a:t>
            </a:r>
            <a:r>
              <a:rPr sz="3200" b="1" spc="-5" dirty="0">
                <a:latin typeface="Arial Narrow"/>
                <a:cs typeface="Arial MT"/>
              </a:rPr>
              <a:t>area</a:t>
            </a:r>
            <a:r>
              <a:rPr lang="fr-FR" sz="3200" b="1" spc="-735" dirty="0">
                <a:latin typeface="Arial Narrow"/>
                <a:cs typeface="Arial MT"/>
              </a:rPr>
              <a:t> </a:t>
            </a:r>
          </a:p>
          <a:p>
            <a:pPr marL="12700">
              <a:lnSpc>
                <a:spcPct val="100000"/>
              </a:lnSpc>
              <a:spcBef>
                <a:spcPts val="610"/>
              </a:spcBef>
              <a:tabLst>
                <a:tab pos="2060575" algn="l"/>
              </a:tabLst>
              <a:defRPr/>
            </a:pPr>
            <a:r>
              <a:rPr sz="3200" spc="-5" dirty="0">
                <a:latin typeface="Arial Narrow"/>
                <a:cs typeface="Arial MT"/>
              </a:rPr>
              <a:t>25.5%</a:t>
            </a:r>
            <a:r>
              <a:rPr sz="3200" dirty="0">
                <a:latin typeface="Arial Narrow"/>
                <a:cs typeface="Arial MT"/>
              </a:rPr>
              <a:t> </a:t>
            </a:r>
            <a:r>
              <a:rPr sz="3200" b="1" spc="-5" dirty="0">
                <a:latin typeface="Arial Narrow"/>
                <a:cs typeface="Arial MT"/>
              </a:rPr>
              <a:t>Classified</a:t>
            </a:r>
            <a:r>
              <a:rPr sz="3200" b="1" spc="5" dirty="0">
                <a:latin typeface="Arial Narrow"/>
                <a:cs typeface="Arial MT"/>
              </a:rPr>
              <a:t> </a:t>
            </a:r>
            <a:r>
              <a:rPr sz="3200" b="1" spc="-5" dirty="0">
                <a:latin typeface="Arial Narrow"/>
                <a:cs typeface="Arial MT"/>
              </a:rPr>
              <a:t>wooded</a:t>
            </a:r>
            <a:r>
              <a:rPr sz="3200" b="1" dirty="0">
                <a:latin typeface="Arial Narrow"/>
                <a:cs typeface="Arial MT"/>
              </a:rPr>
              <a:t> </a:t>
            </a:r>
            <a:r>
              <a:rPr sz="3200" b="1" spc="-5" dirty="0">
                <a:latin typeface="Arial Narrow"/>
                <a:cs typeface="Arial MT"/>
              </a:rPr>
              <a:t>area</a:t>
            </a:r>
            <a:endParaRPr lang="fr-FR" sz="3200" b="1" dirty="0">
              <a:latin typeface="Arial Narrow"/>
              <a:cs typeface="Arial MT"/>
            </a:endParaRPr>
          </a:p>
          <a:p>
            <a:pPr marL="12700">
              <a:lnSpc>
                <a:spcPct val="100000"/>
              </a:lnSpc>
              <a:spcBef>
                <a:spcPts val="610"/>
              </a:spcBef>
              <a:tabLst>
                <a:tab pos="2060575" algn="l"/>
              </a:tabLst>
              <a:defRPr/>
            </a:pPr>
            <a:r>
              <a:rPr sz="3200" spc="-5" dirty="0">
                <a:latin typeface="Arial Narrow"/>
                <a:cs typeface="Arial MT"/>
              </a:rPr>
              <a:t>18%</a:t>
            </a:r>
            <a:r>
              <a:rPr sz="3200" spc="5" dirty="0">
                <a:latin typeface="Arial Narrow"/>
                <a:cs typeface="Arial MT"/>
              </a:rPr>
              <a:t> </a:t>
            </a:r>
            <a:r>
              <a:rPr sz="3200" spc="-5" dirty="0">
                <a:latin typeface="Arial Narrow"/>
                <a:cs typeface="Arial MT"/>
              </a:rPr>
              <a:t>Natural</a:t>
            </a:r>
            <a:r>
              <a:rPr sz="3200" spc="10" dirty="0">
                <a:latin typeface="Arial Narrow"/>
                <a:cs typeface="Arial MT"/>
              </a:rPr>
              <a:t> </a:t>
            </a:r>
            <a:r>
              <a:rPr sz="3200" spc="-5" dirty="0">
                <a:latin typeface="Arial Narrow"/>
                <a:cs typeface="Arial MT"/>
              </a:rPr>
              <a:t>zone</a:t>
            </a:r>
            <a:r>
              <a:rPr sz="3200" spc="5" dirty="0">
                <a:latin typeface="Arial Narrow"/>
                <a:cs typeface="Arial MT"/>
              </a:rPr>
              <a:t> </a:t>
            </a:r>
            <a:r>
              <a:rPr sz="3200" spc="-5" dirty="0">
                <a:latin typeface="Arial Narrow"/>
                <a:cs typeface="Arial MT"/>
              </a:rPr>
              <a:t>dedicated</a:t>
            </a:r>
            <a:r>
              <a:rPr sz="3200" spc="10" dirty="0">
                <a:latin typeface="Arial Narrow"/>
                <a:cs typeface="Arial MT"/>
              </a:rPr>
              <a:t> </a:t>
            </a:r>
            <a:r>
              <a:rPr sz="3200" dirty="0">
                <a:latin typeface="Arial Narrow"/>
                <a:cs typeface="Arial MT"/>
              </a:rPr>
              <a:t>to</a:t>
            </a:r>
            <a:r>
              <a:rPr sz="3200" spc="10" dirty="0">
                <a:latin typeface="Arial Narrow"/>
                <a:cs typeface="Arial MT"/>
              </a:rPr>
              <a:t> </a:t>
            </a:r>
            <a:r>
              <a:rPr sz="3200" spc="-5" dirty="0">
                <a:latin typeface="Arial Narrow"/>
                <a:cs typeface="Arial MT"/>
              </a:rPr>
              <a:t>gardens</a:t>
            </a:r>
            <a:endParaRPr lang="fr-FR" sz="3200" spc="-5" dirty="0">
              <a:latin typeface="Arial Narrow"/>
              <a:cs typeface="Arial MT"/>
            </a:endParaRPr>
          </a:p>
          <a:p>
            <a:pPr marL="12700">
              <a:lnSpc>
                <a:spcPct val="100000"/>
              </a:lnSpc>
              <a:spcBef>
                <a:spcPts val="610"/>
              </a:spcBef>
              <a:tabLst>
                <a:tab pos="2060575" algn="l"/>
              </a:tabLst>
              <a:defRPr/>
            </a:pPr>
            <a:r>
              <a:rPr sz="3200" spc="-5" dirty="0">
                <a:latin typeface="Arial Narrow"/>
                <a:cs typeface="Arial MT"/>
              </a:rPr>
              <a:t> </a:t>
            </a:r>
            <a:r>
              <a:rPr sz="3200" spc="-735" dirty="0">
                <a:latin typeface="Arial Narrow"/>
                <a:cs typeface="Arial MT"/>
              </a:rPr>
              <a:t> </a:t>
            </a:r>
            <a:r>
              <a:rPr sz="3200" spc="-5" dirty="0">
                <a:latin typeface="Arial Narrow"/>
                <a:cs typeface="Arial MT"/>
              </a:rPr>
              <a:t>2.5%</a:t>
            </a:r>
            <a:r>
              <a:rPr sz="3200" dirty="0">
                <a:latin typeface="Arial Narrow"/>
                <a:cs typeface="Arial MT"/>
              </a:rPr>
              <a:t> </a:t>
            </a:r>
            <a:r>
              <a:rPr sz="3200" spc="-5" dirty="0">
                <a:latin typeface="Arial Narrow"/>
                <a:cs typeface="Arial MT"/>
              </a:rPr>
              <a:t>Protected</a:t>
            </a:r>
            <a:r>
              <a:rPr sz="3200" dirty="0">
                <a:latin typeface="Arial Narrow"/>
                <a:cs typeface="Arial MT"/>
              </a:rPr>
              <a:t> </a:t>
            </a:r>
            <a:r>
              <a:rPr sz="3200" spc="-5" dirty="0">
                <a:latin typeface="Arial Narrow"/>
                <a:cs typeface="Arial MT"/>
              </a:rPr>
              <a:t>cultivated</a:t>
            </a:r>
            <a:r>
              <a:rPr sz="3200" spc="5" dirty="0">
                <a:latin typeface="Arial Narrow"/>
                <a:cs typeface="Arial MT"/>
              </a:rPr>
              <a:t> </a:t>
            </a:r>
            <a:r>
              <a:rPr sz="3200" spc="-5" dirty="0">
                <a:latin typeface="Arial Narrow"/>
                <a:cs typeface="Arial MT"/>
              </a:rPr>
              <a:t>land</a:t>
            </a:r>
            <a:endParaRPr sz="3200" dirty="0">
              <a:latin typeface="Arial Narrow"/>
              <a:cs typeface="Arial MT"/>
            </a:endParaRPr>
          </a:p>
        </p:txBody>
      </p:sp>
      <p:pic>
        <p:nvPicPr>
          <p:cNvPr id="15" name="Image 14">
            <a:extLst>
              <a:ext uri="{FF2B5EF4-FFF2-40B4-BE49-F238E27FC236}">
                <a16:creationId xmlns:a16="http://schemas.microsoft.com/office/drawing/2014/main" id="{40A0B801-A36D-4191-9FA7-5E0EDAC8A865}"/>
              </a:ext>
            </a:extLst>
          </p:cNvPr>
          <p:cNvPicPr>
            <a:picLocks noChangeAspect="1"/>
          </p:cNvPicPr>
          <p:nvPr/>
        </p:nvPicPr>
        <p:blipFill>
          <a:blip r:embed="rId5"/>
          <a:stretch>
            <a:fillRect/>
          </a:stretch>
        </p:blipFill>
        <p:spPr>
          <a:xfrm>
            <a:off x="10208862" y="4859633"/>
            <a:ext cx="7014066" cy="4850453"/>
          </a:xfrm>
          <a:prstGeom prst="rect">
            <a:avLst/>
          </a:prstGeom>
        </p:spPr>
      </p:pic>
    </p:spTree>
    <p:extLst>
      <p:ext uri="{BB962C8B-B14F-4D97-AF65-F5344CB8AC3E}">
        <p14:creationId xmlns:p14="http://schemas.microsoft.com/office/powerpoint/2010/main" val="65735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1369</TotalTime>
  <Words>3218</Words>
  <Application>Microsoft Office PowerPoint</Application>
  <DocSecurity>0</DocSecurity>
  <PresentationFormat>Personnalisé</PresentationFormat>
  <Paragraphs>236</Paragraphs>
  <Slides>14</Slides>
  <Notes>12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14</vt:i4>
      </vt:variant>
    </vt:vector>
  </HeadingPairs>
  <TitlesOfParts>
    <vt:vector size="23" baseType="lpstr">
      <vt:lpstr>Arial</vt:lpstr>
      <vt:lpstr>Arial MT</vt:lpstr>
      <vt:lpstr>Arial Narrow</vt:lpstr>
      <vt:lpstr>Calibri</vt:lpstr>
      <vt:lpstr>Tahoma</vt:lpstr>
      <vt:lpstr>Times New Roman</vt:lpstr>
      <vt:lpstr>Trebuchet MS</vt:lpstr>
      <vt:lpstr>Wingdings</vt:lpstr>
      <vt:lpstr>Office Theme</vt:lpstr>
      <vt:lpstr>Présentation PowerPoint</vt:lpstr>
      <vt:lpstr>Table of contents</vt:lpstr>
      <vt:lpstr>Context</vt:lpstr>
      <vt:lpstr>Context</vt:lpstr>
      <vt:lpstr>Research questions</vt:lpstr>
      <vt:lpstr>Study Area &amp; Data</vt:lpstr>
      <vt:lpstr>Methods</vt:lpstr>
      <vt:lpstr>Results</vt:lpstr>
      <vt:lpstr>Results</vt:lpstr>
      <vt:lpstr>Présentation PowerPoint</vt:lpstr>
      <vt:lpstr>Présentation PowerPoint</vt:lpstr>
      <vt:lpstr>Présentation PowerPoint</vt:lpstr>
      <vt:lpstr>Conclusion and suggestions</vt:lpstr>
      <vt:lpstr>Planning the peri-urban green city: local regulations of private gardens in the Paris region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PLPR 2024.pptx</dc:title>
  <dc:subject/>
  <dc:creator>Ana</dc:creator>
  <cp:keywords>DAF941ZJ2r0,BAFIKxI_6PI</cp:keywords>
  <dc:description/>
  <cp:lastModifiedBy>Anaïs Mohamed</cp:lastModifiedBy>
  <cp:revision>75</cp:revision>
  <dcterms:created xsi:type="dcterms:W3CDTF">2024-03-01T12:21:30Z</dcterms:created>
  <dcterms:modified xsi:type="dcterms:W3CDTF">2024-03-26T15:17:25Z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2024-03-01T00:00:00Z</vt:filetime>
  </property>
  <property fmtid="{D5CDD505-2E9C-101B-9397-08002B2CF9AE}" pid="3" name="Creator">
    <vt:lpwstr>Canva</vt:lpwstr>
  </property>
  <property fmtid="{D5CDD505-2E9C-101B-9397-08002B2CF9AE}" pid="4" name="LastSaved">
    <vt:filetime>2024-03-01T00:00:00Z</vt:filetime>
  </property>
</Properties>
</file>