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28803600" cy="43205400"/>
  <p:notesSz cx="6794500" cy="9931400"/>
  <p:defaultText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A8"/>
    <a:srgbClr val="364C57"/>
    <a:srgbClr val="8BAC21"/>
    <a:srgbClr val="BCD6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1"/>
  </p:normalViewPr>
  <p:slideViewPr>
    <p:cSldViewPr>
      <p:cViewPr>
        <p:scale>
          <a:sx n="33" d="100"/>
          <a:sy n="33" d="100"/>
        </p:scale>
        <p:origin x="1782" y="84"/>
      </p:cViewPr>
      <p:guideLst>
        <p:guide orient="horz" pos="13608"/>
        <p:guide pos="90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160270" y="13421680"/>
            <a:ext cx="24483060" cy="9261158"/>
          </a:xfrm>
        </p:spPr>
        <p:txBody>
          <a:bodyPr/>
          <a:lstStyle/>
          <a:p>
            <a:r>
              <a:rPr lang="fr-FR"/>
              <a:t>Modifiez le style du titre</a:t>
            </a:r>
          </a:p>
        </p:txBody>
      </p:sp>
      <p:sp>
        <p:nvSpPr>
          <p:cNvPr id="3" name="Sous-titre 2"/>
          <p:cNvSpPr>
            <a:spLocks noGrp="1"/>
          </p:cNvSpPr>
          <p:nvPr>
            <p:ph type="subTitle" idx="1"/>
          </p:nvPr>
        </p:nvSpPr>
        <p:spPr>
          <a:xfrm>
            <a:off x="4320540" y="24483060"/>
            <a:ext cx="20162520" cy="1104138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6C3AD11-11C6-4323-980C-215B176DAB10}" type="datetimeFigureOut">
              <a:rPr lang="fr-FR" smtClean="0"/>
              <a:t>15/06/2023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248996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C3AD11-11C6-4323-980C-215B176DAB10}" type="datetimeFigureOut">
              <a:rPr lang="fr-FR" smtClean="0"/>
              <a:t>15/06/2023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381474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783225" y="10901365"/>
            <a:ext cx="20412551" cy="23224902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35568" y="10901365"/>
            <a:ext cx="60767595" cy="23224902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C3AD11-11C6-4323-980C-215B176DAB10}" type="datetimeFigureOut">
              <a:rPr lang="fr-FR" smtClean="0"/>
              <a:t>15/06/2023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182531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C3AD11-11C6-4323-980C-215B176DAB10}" type="datetimeFigureOut">
              <a:rPr lang="fr-FR" smtClean="0"/>
              <a:t>15/06/2023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79061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275286" y="27763473"/>
            <a:ext cx="24483060" cy="8581073"/>
          </a:xfrm>
        </p:spPr>
        <p:txBody>
          <a:bodyPr anchor="t"/>
          <a:lstStyle>
            <a:lvl1pPr algn="l">
              <a:defRPr sz="18000" b="1" cap="all"/>
            </a:lvl1pPr>
          </a:lstStyle>
          <a:p>
            <a:r>
              <a:rPr lang="fr-FR"/>
              <a:t>Modifiez le style du titre</a:t>
            </a:r>
          </a:p>
        </p:txBody>
      </p:sp>
      <p:sp>
        <p:nvSpPr>
          <p:cNvPr id="3" name="Espace réservé du texte 2"/>
          <p:cNvSpPr>
            <a:spLocks noGrp="1"/>
          </p:cNvSpPr>
          <p:nvPr>
            <p:ph type="body" idx="1"/>
          </p:nvPr>
        </p:nvSpPr>
        <p:spPr>
          <a:xfrm>
            <a:off x="2275286" y="18312295"/>
            <a:ext cx="24483060" cy="9451178"/>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6C3AD11-11C6-4323-980C-215B176DAB10}" type="datetimeFigureOut">
              <a:rPr lang="fr-FR" smtClean="0"/>
              <a:t>15/06/2023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332643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35570" y="63507940"/>
            <a:ext cx="40590072" cy="17964245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5605700" y="63507940"/>
            <a:ext cx="40590075" cy="179642453"/>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C3AD11-11C6-4323-980C-215B176DAB10}" type="datetimeFigureOut">
              <a:rPr lang="fr-FR" smtClean="0"/>
              <a:t>15/06/2023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235512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440180" y="1730219"/>
            <a:ext cx="25923240" cy="72009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1440180" y="9671212"/>
            <a:ext cx="12726592"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a:t>Modifiez les styles du texte du masque</a:t>
            </a:r>
          </a:p>
        </p:txBody>
      </p:sp>
      <p:sp>
        <p:nvSpPr>
          <p:cNvPr id="4" name="Espace réservé du contenu 3"/>
          <p:cNvSpPr>
            <a:spLocks noGrp="1"/>
          </p:cNvSpPr>
          <p:nvPr>
            <p:ph sz="half" idx="2"/>
          </p:nvPr>
        </p:nvSpPr>
        <p:spPr>
          <a:xfrm>
            <a:off x="1440180" y="13701713"/>
            <a:ext cx="12726592"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14631830" y="9671212"/>
            <a:ext cx="12731591" cy="4030501"/>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fr-FR"/>
              <a:t>Modifiez les styles du texte du masque</a:t>
            </a:r>
          </a:p>
        </p:txBody>
      </p:sp>
      <p:sp>
        <p:nvSpPr>
          <p:cNvPr id="6" name="Espace réservé du contenu 5"/>
          <p:cNvSpPr>
            <a:spLocks noGrp="1"/>
          </p:cNvSpPr>
          <p:nvPr>
            <p:ph sz="quarter" idx="4"/>
          </p:nvPr>
        </p:nvSpPr>
        <p:spPr>
          <a:xfrm>
            <a:off x="14631830" y="13701713"/>
            <a:ext cx="12731591" cy="24893114"/>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C3AD11-11C6-4323-980C-215B176DAB10}" type="datetimeFigureOut">
              <a:rPr lang="fr-FR" smtClean="0"/>
              <a:t>15/06/2023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3201554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6C3AD11-11C6-4323-980C-215B176DAB10}" type="datetimeFigureOut">
              <a:rPr lang="fr-FR" smtClean="0"/>
              <a:t>15/06/2023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428049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C3AD11-11C6-4323-980C-215B176DAB10}" type="datetimeFigureOut">
              <a:rPr lang="fr-FR" smtClean="0"/>
              <a:t>15/06/2023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407383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0182" y="1720215"/>
            <a:ext cx="9476186" cy="7320915"/>
          </a:xfrm>
        </p:spPr>
        <p:txBody>
          <a:bodyPr anchor="b"/>
          <a:lstStyle>
            <a:lvl1pPr algn="l">
              <a:defRPr sz="9000" b="1"/>
            </a:lvl1pPr>
          </a:lstStyle>
          <a:p>
            <a:r>
              <a:rPr lang="fr-FR"/>
              <a:t>Modifiez le style du titre</a:t>
            </a:r>
          </a:p>
        </p:txBody>
      </p:sp>
      <p:sp>
        <p:nvSpPr>
          <p:cNvPr id="3" name="Espace réservé du contenu 2"/>
          <p:cNvSpPr>
            <a:spLocks noGrp="1"/>
          </p:cNvSpPr>
          <p:nvPr>
            <p:ph idx="1"/>
          </p:nvPr>
        </p:nvSpPr>
        <p:spPr>
          <a:xfrm>
            <a:off x="11261407" y="1720218"/>
            <a:ext cx="16102013" cy="36874612"/>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1440182" y="9041133"/>
            <a:ext cx="9476186" cy="29553697"/>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C3AD11-11C6-4323-980C-215B176DAB10}" type="datetimeFigureOut">
              <a:rPr lang="fr-FR" smtClean="0"/>
              <a:t>15/06/2023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313819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645707" y="30243780"/>
            <a:ext cx="17282160" cy="3570449"/>
          </a:xfrm>
        </p:spPr>
        <p:txBody>
          <a:bodyPr anchor="b"/>
          <a:lstStyle>
            <a:lvl1pPr algn="l">
              <a:defRPr sz="9000" b="1"/>
            </a:lvl1pPr>
          </a:lstStyle>
          <a:p>
            <a:r>
              <a:rPr lang="fr-FR"/>
              <a:t>Modifiez le style du titre</a:t>
            </a:r>
          </a:p>
        </p:txBody>
      </p:sp>
      <p:sp>
        <p:nvSpPr>
          <p:cNvPr id="3" name="Espace réservé pour une image  2"/>
          <p:cNvSpPr>
            <a:spLocks noGrp="1"/>
          </p:cNvSpPr>
          <p:nvPr>
            <p:ph type="pic" idx="1"/>
          </p:nvPr>
        </p:nvSpPr>
        <p:spPr>
          <a:xfrm>
            <a:off x="5645707" y="3860483"/>
            <a:ext cx="17282160" cy="2592324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fr-FR"/>
          </a:p>
        </p:txBody>
      </p:sp>
      <p:sp>
        <p:nvSpPr>
          <p:cNvPr id="4" name="Espace réservé du texte 3"/>
          <p:cNvSpPr>
            <a:spLocks noGrp="1"/>
          </p:cNvSpPr>
          <p:nvPr>
            <p:ph type="body" sz="half" idx="2"/>
          </p:nvPr>
        </p:nvSpPr>
        <p:spPr>
          <a:xfrm>
            <a:off x="5645707" y="33814229"/>
            <a:ext cx="17282160" cy="5070631"/>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6C3AD11-11C6-4323-980C-215B176DAB10}" type="datetimeFigureOut">
              <a:rPr lang="fr-FR" smtClean="0"/>
              <a:t>15/06/2023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9BE0B3B-6E33-4AAB-8C4B-8B041D2294E5}" type="slidenum">
              <a:rPr lang="fr-FR" smtClean="0"/>
              <a:t>‹N°›</a:t>
            </a:fld>
            <a:endParaRPr lang="fr-FR"/>
          </a:p>
        </p:txBody>
      </p:sp>
    </p:spTree>
    <p:extLst>
      <p:ext uri="{BB962C8B-B14F-4D97-AF65-F5344CB8AC3E}">
        <p14:creationId xmlns:p14="http://schemas.microsoft.com/office/powerpoint/2010/main" val="4365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40180" y="1730219"/>
            <a:ext cx="25923240" cy="7200900"/>
          </a:xfrm>
          <a:prstGeom prst="rect">
            <a:avLst/>
          </a:prstGeom>
        </p:spPr>
        <p:txBody>
          <a:bodyPr vert="horz" lIns="411480" tIns="205740" rIns="411480" bIns="205740" rtlCol="0" anchor="ctr">
            <a:normAutofit/>
          </a:bodyPr>
          <a:lstStyle/>
          <a:p>
            <a:r>
              <a:rPr lang="fr-FR"/>
              <a:t>Modifiez le style du titre</a:t>
            </a:r>
          </a:p>
        </p:txBody>
      </p:sp>
      <p:sp>
        <p:nvSpPr>
          <p:cNvPr id="3" name="Espace réservé du texte 2"/>
          <p:cNvSpPr>
            <a:spLocks noGrp="1"/>
          </p:cNvSpPr>
          <p:nvPr>
            <p:ph type="body" idx="1"/>
          </p:nvPr>
        </p:nvSpPr>
        <p:spPr>
          <a:xfrm>
            <a:off x="1440180" y="10081263"/>
            <a:ext cx="25923240" cy="28513567"/>
          </a:xfrm>
          <a:prstGeom prst="rect">
            <a:avLst/>
          </a:prstGeom>
        </p:spPr>
        <p:txBody>
          <a:bodyPr vert="horz" lIns="411480" tIns="205740" rIns="411480" bIns="20574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1440180" y="40045008"/>
            <a:ext cx="6720840" cy="230028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06C3AD11-11C6-4323-980C-215B176DAB10}" type="datetimeFigureOut">
              <a:rPr lang="fr-FR" smtClean="0"/>
              <a:t>15/06/2023</a:t>
            </a:fld>
            <a:endParaRPr lang="fr-FR"/>
          </a:p>
        </p:txBody>
      </p:sp>
      <p:sp>
        <p:nvSpPr>
          <p:cNvPr id="5" name="Espace réservé du pied de page 4"/>
          <p:cNvSpPr>
            <a:spLocks noGrp="1"/>
          </p:cNvSpPr>
          <p:nvPr>
            <p:ph type="ftr" sz="quarter" idx="3"/>
          </p:nvPr>
        </p:nvSpPr>
        <p:spPr>
          <a:xfrm>
            <a:off x="9841230" y="40045008"/>
            <a:ext cx="9121140" cy="230028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0642580" y="40045008"/>
            <a:ext cx="6720840" cy="230028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39BE0B3B-6E33-4AAB-8C4B-8B041D2294E5}" type="slidenum">
              <a:rPr lang="fr-FR" smtClean="0"/>
              <a:t>‹N°›</a:t>
            </a:fld>
            <a:endParaRPr lang="fr-FR"/>
          </a:p>
        </p:txBody>
      </p:sp>
    </p:spTree>
    <p:extLst>
      <p:ext uri="{BB962C8B-B14F-4D97-AF65-F5344CB8AC3E}">
        <p14:creationId xmlns:p14="http://schemas.microsoft.com/office/powerpoint/2010/main" val="296924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fr-FR"/>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13"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emf"/><Relationship Id="rId16" Type="http://schemas.openxmlformats.org/officeDocument/2006/relationships/image" Target="../media/image14.em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hyperlink" Target="https://hal.inrae.fr/hal-02791718" TargetMode="External"/><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D4D8629-4555-40A7-8058-B256B4FDC240}"/>
              </a:ext>
            </a:extLst>
          </p:cNvPr>
          <p:cNvPicPr>
            <a:picLocks noChangeAspect="1"/>
          </p:cNvPicPr>
          <p:nvPr/>
        </p:nvPicPr>
        <p:blipFill>
          <a:blip r:embed="rId2"/>
          <a:stretch>
            <a:fillRect/>
          </a:stretch>
        </p:blipFill>
        <p:spPr>
          <a:xfrm>
            <a:off x="18325959" y="18176523"/>
            <a:ext cx="10158894" cy="5072310"/>
          </a:xfrm>
          <a:prstGeom prst="rect">
            <a:avLst/>
          </a:prstGeom>
        </p:spPr>
      </p:pic>
      <p:pic>
        <p:nvPicPr>
          <p:cNvPr id="20" name="Image 19">
            <a:extLst>
              <a:ext uri="{FF2B5EF4-FFF2-40B4-BE49-F238E27FC236}">
                <a16:creationId xmlns:a16="http://schemas.microsoft.com/office/drawing/2014/main" id="{7A90103E-E6C4-B548-B199-7A99A3D492E1}"/>
              </a:ext>
            </a:extLst>
          </p:cNvPr>
          <p:cNvPicPr>
            <a:picLocks noChangeAspect="1"/>
          </p:cNvPicPr>
          <p:nvPr/>
        </p:nvPicPr>
        <p:blipFill>
          <a:blip r:embed="rId3"/>
          <a:stretch>
            <a:fillRect/>
          </a:stretch>
        </p:blipFill>
        <p:spPr>
          <a:xfrm>
            <a:off x="2718847" y="6424146"/>
            <a:ext cx="6248263" cy="45719"/>
          </a:xfrm>
          <a:prstGeom prst="rect">
            <a:avLst/>
          </a:prstGeo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74608" y="38452572"/>
            <a:ext cx="6423471" cy="6498512"/>
          </a:xfrm>
          <a:prstGeom prst="rect">
            <a:avLst/>
          </a:prstGeom>
        </p:spPr>
      </p:pic>
      <p:pic>
        <p:nvPicPr>
          <p:cNvPr id="3" name="Image 2">
            <a:extLst>
              <a:ext uri="{FF2B5EF4-FFF2-40B4-BE49-F238E27FC236}">
                <a16:creationId xmlns:a16="http://schemas.microsoft.com/office/drawing/2014/main" id="{550889E8-ACFA-4046-9F5C-64152222BB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 y="35394900"/>
            <a:ext cx="28790900" cy="7810500"/>
          </a:xfrm>
          <a:prstGeom prst="rect">
            <a:avLst/>
          </a:prstGeom>
        </p:spPr>
      </p:pic>
      <p:pic>
        <p:nvPicPr>
          <p:cNvPr id="5" name="Image 4">
            <a:extLst>
              <a:ext uri="{FF2B5EF4-FFF2-40B4-BE49-F238E27FC236}">
                <a16:creationId xmlns:a16="http://schemas.microsoft.com/office/drawing/2014/main" id="{5D3FD9E1-2A9C-3945-84DD-1D038A3E22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590785" y="39776228"/>
            <a:ext cx="741255" cy="1081761"/>
          </a:xfrm>
          <a:prstGeom prst="rect">
            <a:avLst/>
          </a:prstGeom>
        </p:spPr>
      </p:pic>
      <p:sp>
        <p:nvSpPr>
          <p:cNvPr id="6" name="Rectangle 5">
            <a:extLst>
              <a:ext uri="{FF2B5EF4-FFF2-40B4-BE49-F238E27FC236}">
                <a16:creationId xmlns:a16="http://schemas.microsoft.com/office/drawing/2014/main" id="{9EDB8266-FE8A-8042-BCCE-8C2CD51ACB75}"/>
              </a:ext>
            </a:extLst>
          </p:cNvPr>
          <p:cNvSpPr/>
          <p:nvPr/>
        </p:nvSpPr>
        <p:spPr>
          <a:xfrm>
            <a:off x="204815" y="40831870"/>
            <a:ext cx="6020098" cy="1938992"/>
          </a:xfrm>
          <a:prstGeom prst="rect">
            <a:avLst/>
          </a:prstGeom>
        </p:spPr>
        <p:txBody>
          <a:bodyPr wrap="square">
            <a:spAutoFit/>
          </a:bodyPr>
          <a:lstStyle/>
          <a:p>
            <a:r>
              <a:rPr lang="fr-FR" sz="2400" dirty="0">
                <a:solidFill>
                  <a:schemeClr val="bg1"/>
                </a:solidFill>
                <a:latin typeface="Avenir Next LT Pro Medium Conde" panose="020B0504020202020204" pitchFamily="34" charset="77"/>
              </a:rPr>
              <a:t>2163 Avenue de la Pomme de Pin</a:t>
            </a:r>
          </a:p>
          <a:p>
            <a:r>
              <a:rPr lang="fr-FR" sz="2400" dirty="0">
                <a:solidFill>
                  <a:schemeClr val="bg1"/>
                </a:solidFill>
                <a:latin typeface="Avenir Next LT Pro Medium Conde" panose="020B0504020202020204" pitchFamily="34" charset="77"/>
              </a:rPr>
              <a:t>CS 40001 ARDON</a:t>
            </a:r>
          </a:p>
          <a:p>
            <a:r>
              <a:rPr lang="fr-FR" sz="2400" dirty="0">
                <a:solidFill>
                  <a:schemeClr val="bg1"/>
                </a:solidFill>
                <a:latin typeface="Avenir Next LT Pro Medium Conde" panose="020B0504020202020204" pitchFamily="34" charset="77"/>
              </a:rPr>
              <a:t>45075 </a:t>
            </a:r>
            <a:r>
              <a:rPr lang="fr-FR" sz="2400" cap="all" dirty="0" err="1">
                <a:solidFill>
                  <a:schemeClr val="bg1"/>
                </a:solidFill>
                <a:latin typeface="Avenir Next LT Pro Medium Conde" panose="020B0504020202020204" pitchFamily="34" charset="77"/>
              </a:rPr>
              <a:t>ORLéans</a:t>
            </a:r>
            <a:r>
              <a:rPr lang="fr-FR" sz="2400" dirty="0">
                <a:solidFill>
                  <a:schemeClr val="bg1"/>
                </a:solidFill>
                <a:latin typeface="Avenir Next LT Pro Medium Conde" panose="020B0504020202020204" pitchFamily="34" charset="77"/>
              </a:rPr>
              <a:t> cedex 2</a:t>
            </a:r>
          </a:p>
          <a:p>
            <a:r>
              <a:rPr lang="fr-FR" sz="2400" dirty="0">
                <a:solidFill>
                  <a:schemeClr val="bg1"/>
                </a:solidFill>
                <a:latin typeface="Avenir Next LT Pro Medium Conde" panose="020B0504020202020204" pitchFamily="34" charset="77"/>
              </a:rPr>
              <a:t>jose-luis.munera-echeverri@inrae.fr</a:t>
            </a:r>
          </a:p>
          <a:p>
            <a:r>
              <a:rPr lang="fr-FR" sz="2400" dirty="0">
                <a:solidFill>
                  <a:schemeClr val="bg1"/>
                </a:solidFill>
                <a:latin typeface="Avenir Next LT Pro Medium Conde" panose="020B0504020202020204" pitchFamily="34" charset="77"/>
              </a:rPr>
              <a:t>https://twitter.com/InfoEtSols</a:t>
            </a:r>
            <a:endParaRPr lang="fr-FR" sz="2400" dirty="0">
              <a:solidFill>
                <a:schemeClr val="bg1"/>
              </a:solidFill>
              <a:effectLst/>
              <a:latin typeface="Avenir Next LT Pro Medium Conde" panose="020B0504020202020204" pitchFamily="34" charset="77"/>
            </a:endParaRPr>
          </a:p>
        </p:txBody>
      </p:sp>
      <p:pic>
        <p:nvPicPr>
          <p:cNvPr id="14" name="Image 13">
            <a:extLst>
              <a:ext uri="{FF2B5EF4-FFF2-40B4-BE49-F238E27FC236}">
                <a16:creationId xmlns:a16="http://schemas.microsoft.com/office/drawing/2014/main" id="{0C634707-098B-8C41-9BA1-ADB169CEE6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0060" y="1011549"/>
            <a:ext cx="5032515" cy="1317755"/>
          </a:xfrm>
          <a:prstGeom prst="rect">
            <a:avLst/>
          </a:prstGeom>
        </p:spPr>
      </p:pic>
      <p:pic>
        <p:nvPicPr>
          <p:cNvPr id="8" name="Image 7">
            <a:extLst>
              <a:ext uri="{FF2B5EF4-FFF2-40B4-BE49-F238E27FC236}">
                <a16:creationId xmlns:a16="http://schemas.microsoft.com/office/drawing/2014/main" id="{B57F5538-ACE2-413A-B1C9-9DFE5DA617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7847" y="344793"/>
            <a:ext cx="3454696" cy="3034547"/>
          </a:xfrm>
          <a:prstGeom prst="rect">
            <a:avLst/>
          </a:prstGeom>
        </p:spPr>
      </p:pic>
      <p:pic>
        <p:nvPicPr>
          <p:cNvPr id="15" name="Image 14">
            <a:extLst>
              <a:ext uri="{FF2B5EF4-FFF2-40B4-BE49-F238E27FC236}">
                <a16:creationId xmlns:a16="http://schemas.microsoft.com/office/drawing/2014/main" id="{0EF28621-CB32-4E15-BF1C-B586F77CB0E2}"/>
              </a:ext>
            </a:extLst>
          </p:cNvPr>
          <p:cNvPicPr>
            <a:picLocks noChangeAspect="1"/>
          </p:cNvPicPr>
          <p:nvPr/>
        </p:nvPicPr>
        <p:blipFill>
          <a:blip r:embed="rId9"/>
          <a:stretch>
            <a:fillRect/>
          </a:stretch>
        </p:blipFill>
        <p:spPr>
          <a:xfrm>
            <a:off x="2718847" y="34365376"/>
            <a:ext cx="10709652" cy="5309281"/>
          </a:xfrm>
          <a:prstGeom prst="rect">
            <a:avLst/>
          </a:prstGeom>
        </p:spPr>
      </p:pic>
      <p:pic>
        <p:nvPicPr>
          <p:cNvPr id="16" name="Image 15">
            <a:extLst>
              <a:ext uri="{FF2B5EF4-FFF2-40B4-BE49-F238E27FC236}">
                <a16:creationId xmlns:a16="http://schemas.microsoft.com/office/drawing/2014/main" id="{583FD73A-424E-48E6-99BB-5F7D3F708D5D}"/>
              </a:ext>
            </a:extLst>
          </p:cNvPr>
          <p:cNvPicPr>
            <a:picLocks noChangeAspect="1"/>
          </p:cNvPicPr>
          <p:nvPr/>
        </p:nvPicPr>
        <p:blipFill>
          <a:blip r:embed="rId10"/>
          <a:stretch>
            <a:fillRect/>
          </a:stretch>
        </p:blipFill>
        <p:spPr>
          <a:xfrm>
            <a:off x="18461432" y="22830119"/>
            <a:ext cx="10171621" cy="4864396"/>
          </a:xfrm>
          <a:prstGeom prst="rect">
            <a:avLst/>
          </a:prstGeom>
        </p:spPr>
      </p:pic>
      <p:sp>
        <p:nvSpPr>
          <p:cNvPr id="22" name="Rectangle 1">
            <a:extLst>
              <a:ext uri="{FF2B5EF4-FFF2-40B4-BE49-F238E27FC236}">
                <a16:creationId xmlns:a16="http://schemas.microsoft.com/office/drawing/2014/main" id="{D0AFC4CA-E8D4-49AC-B1F8-023599BB65A4}"/>
              </a:ext>
            </a:extLst>
          </p:cNvPr>
          <p:cNvSpPr>
            <a:spLocks noGrp="1" noChangeArrowheads="1"/>
          </p:cNvSpPr>
          <p:nvPr>
            <p:ph type="ctrTitle"/>
          </p:nvPr>
        </p:nvSpPr>
        <p:spPr bwMode="auto">
          <a:xfrm>
            <a:off x="937847" y="-78549"/>
            <a:ext cx="27160233" cy="488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011" tIns="48006" rIns="96011" bIns="0" numCol="1" rtlCol="0" anchor="ctr" anchorCtr="0" compatLnSpc="1">
            <a:prstTxWarp prst="textNoShape">
              <a:avLst/>
            </a:prstTxWarp>
            <a:spAutoFit/>
          </a:bodyPr>
          <a:lstStyle/>
          <a:p>
            <a:pPr lvl="3" algn="r"/>
            <a:r>
              <a:rPr lang="fr-FR" altLang="fr-FR" sz="7500" b="1" dirty="0">
                <a:solidFill>
                  <a:srgbClr val="00A3A8"/>
                </a:solidFill>
                <a:latin typeface="+mn-lt"/>
                <a:ea typeface="Times New Roman" panose="02020603050405020304" pitchFamily="18" charset="0"/>
                <a:cs typeface="Arial" panose="020B0604020202020204" pitchFamily="34" charset="0"/>
              </a:rPr>
              <a:t>Le RMQS peut-il être utilisé pour évaluer les </a:t>
            </a:r>
            <a:br>
              <a:rPr lang="fr-FR" altLang="fr-FR" sz="7500" b="1" dirty="0">
                <a:solidFill>
                  <a:srgbClr val="00A3A8"/>
                </a:solidFill>
                <a:latin typeface="+mn-lt"/>
                <a:ea typeface="Times New Roman" panose="02020603050405020304" pitchFamily="18" charset="0"/>
                <a:cs typeface="Arial" panose="020B0604020202020204" pitchFamily="34" charset="0"/>
              </a:rPr>
            </a:br>
            <a:r>
              <a:rPr lang="fr-FR" altLang="fr-FR" sz="7500" b="1" dirty="0">
                <a:solidFill>
                  <a:srgbClr val="00A3A8"/>
                </a:solidFill>
                <a:latin typeface="+mn-lt"/>
                <a:ea typeface="Times New Roman" panose="02020603050405020304" pitchFamily="18" charset="0"/>
                <a:cs typeface="Arial" panose="020B0604020202020204" pitchFamily="34" charset="0"/>
              </a:rPr>
              <a:t>changements de densité apparente? </a:t>
            </a:r>
            <a:br>
              <a:rPr lang="fr-FR" altLang="fr-FR" sz="9240" b="1" dirty="0">
                <a:solidFill>
                  <a:schemeClr val="tx1"/>
                </a:solidFill>
                <a:latin typeface="+mn-lt"/>
                <a:ea typeface="Times New Roman" panose="02020603050405020304" pitchFamily="18" charset="0"/>
                <a:cs typeface="Arial" panose="020B0604020202020204" pitchFamily="34" charset="0"/>
              </a:rPr>
            </a:br>
            <a:r>
              <a:rPr lang="fr-FR" sz="3600" b="1" dirty="0">
                <a:solidFill>
                  <a:schemeClr val="tx1"/>
                </a:solidFill>
                <a:latin typeface="+mn-lt"/>
              </a:rPr>
              <a:t>Munera-Echeverri JL </a:t>
            </a:r>
            <a:r>
              <a:rPr lang="fr-FR" sz="3600" b="1" baseline="30000" dirty="0">
                <a:solidFill>
                  <a:schemeClr val="tx1"/>
                </a:solidFill>
                <a:latin typeface="+mn-lt"/>
              </a:rPr>
              <a:t>1</a:t>
            </a:r>
            <a:r>
              <a:rPr lang="fr-FR" sz="3600" b="1" dirty="0">
                <a:solidFill>
                  <a:schemeClr val="tx1"/>
                </a:solidFill>
                <a:latin typeface="+mn-lt"/>
              </a:rPr>
              <a:t>, Martin M</a:t>
            </a:r>
            <a:r>
              <a:rPr lang="fr-FR" sz="3600" b="1" baseline="30000" dirty="0">
                <a:solidFill>
                  <a:schemeClr val="tx1"/>
                </a:solidFill>
                <a:latin typeface="+mn-lt"/>
              </a:rPr>
              <a:t> 1</a:t>
            </a:r>
            <a:r>
              <a:rPr lang="fr-FR" sz="3600" b="1" dirty="0">
                <a:solidFill>
                  <a:schemeClr val="tx1"/>
                </a:solidFill>
                <a:latin typeface="+mn-lt"/>
              </a:rPr>
              <a:t>, Boulonne L</a:t>
            </a:r>
            <a:r>
              <a:rPr lang="fr-FR" sz="3600" b="1" baseline="30000" dirty="0">
                <a:solidFill>
                  <a:schemeClr val="tx1"/>
                </a:solidFill>
                <a:latin typeface="+mn-lt"/>
              </a:rPr>
              <a:t>1</a:t>
            </a:r>
            <a:r>
              <a:rPr lang="fr-FR" sz="3600" b="1" dirty="0">
                <a:solidFill>
                  <a:schemeClr val="tx1"/>
                </a:solidFill>
                <a:latin typeface="+mn-lt"/>
              </a:rPr>
              <a:t>, Saby N</a:t>
            </a:r>
            <a:r>
              <a:rPr lang="fr-FR" sz="3600" b="1" baseline="30000" dirty="0">
                <a:solidFill>
                  <a:schemeClr val="tx1"/>
                </a:solidFill>
                <a:latin typeface="+mn-lt"/>
              </a:rPr>
              <a:t>1</a:t>
            </a:r>
            <a:r>
              <a:rPr lang="fr-FR" sz="3600" b="1" dirty="0">
                <a:solidFill>
                  <a:schemeClr val="tx1"/>
                </a:solidFill>
                <a:latin typeface="+mn-lt"/>
              </a:rPr>
              <a:t>, Arrouays D</a:t>
            </a:r>
            <a:r>
              <a:rPr lang="fr-FR" sz="3600" b="1" baseline="30000" dirty="0">
                <a:solidFill>
                  <a:schemeClr val="tx1"/>
                </a:solidFill>
                <a:latin typeface="+mn-lt"/>
              </a:rPr>
              <a:t>1</a:t>
            </a:r>
            <a:r>
              <a:rPr lang="fr-FR" sz="3600" b="1" dirty="0">
                <a:solidFill>
                  <a:schemeClr val="tx1"/>
                </a:solidFill>
                <a:latin typeface="+mn-lt"/>
              </a:rPr>
              <a:t>. </a:t>
            </a:r>
            <a:br>
              <a:rPr lang="fr-FR" sz="3600" b="1" dirty="0">
                <a:solidFill>
                  <a:schemeClr val="tx1"/>
                </a:solidFill>
                <a:latin typeface="+mn-lt"/>
              </a:rPr>
            </a:br>
            <a:r>
              <a:rPr lang="fr-FR" sz="3600" b="1" baseline="30000" dirty="0">
                <a:solidFill>
                  <a:schemeClr val="tx1"/>
                </a:solidFill>
                <a:latin typeface="+mn-lt"/>
              </a:rPr>
              <a:t>1 </a:t>
            </a:r>
            <a:r>
              <a:rPr lang="en-US" sz="3600" b="1" dirty="0">
                <a:solidFill>
                  <a:schemeClr val="tx1"/>
                </a:solidFill>
                <a:latin typeface="+mn-lt"/>
              </a:rPr>
              <a:t>INRAE, </a:t>
            </a:r>
            <a:r>
              <a:rPr lang="en-US" sz="3600" b="1" dirty="0" err="1">
                <a:solidFill>
                  <a:schemeClr val="tx1"/>
                </a:solidFill>
                <a:latin typeface="+mn-lt"/>
              </a:rPr>
              <a:t>Info&amp;Sols</a:t>
            </a:r>
            <a:r>
              <a:rPr lang="en-US" sz="3600" b="1" dirty="0">
                <a:solidFill>
                  <a:schemeClr val="tx1"/>
                </a:solidFill>
                <a:latin typeface="+mn-lt"/>
              </a:rPr>
              <a:t>, 45075, Orléans, France</a:t>
            </a:r>
            <a:br>
              <a:rPr lang="fr-FR" sz="3780" dirty="0">
                <a:latin typeface="+mn-lt"/>
              </a:rPr>
            </a:br>
            <a:endParaRPr lang="fr-FR" altLang="fr-FR" sz="9240" dirty="0">
              <a:solidFill>
                <a:schemeClr val="tx1"/>
              </a:solidFill>
              <a:latin typeface="+mn-lt"/>
            </a:endParaRPr>
          </a:p>
        </p:txBody>
      </p:sp>
      <p:pic>
        <p:nvPicPr>
          <p:cNvPr id="23" name="Image 22">
            <a:extLst>
              <a:ext uri="{FF2B5EF4-FFF2-40B4-BE49-F238E27FC236}">
                <a16:creationId xmlns:a16="http://schemas.microsoft.com/office/drawing/2014/main" id="{7B60FAB6-5E14-498A-894D-D960454860ED}"/>
              </a:ext>
            </a:extLst>
          </p:cNvPr>
          <p:cNvPicPr>
            <a:picLocks noChangeAspect="1"/>
          </p:cNvPicPr>
          <p:nvPr/>
        </p:nvPicPr>
        <p:blipFill>
          <a:blip r:embed="rId11"/>
          <a:stretch>
            <a:fillRect/>
          </a:stretch>
        </p:blipFill>
        <p:spPr>
          <a:xfrm>
            <a:off x="4163558" y="6302506"/>
            <a:ext cx="5467695" cy="4102060"/>
          </a:xfrm>
          <a:prstGeom prst="rect">
            <a:avLst/>
          </a:prstGeom>
        </p:spPr>
      </p:pic>
      <p:pic>
        <p:nvPicPr>
          <p:cNvPr id="24" name="Image 23">
            <a:extLst>
              <a:ext uri="{FF2B5EF4-FFF2-40B4-BE49-F238E27FC236}">
                <a16:creationId xmlns:a16="http://schemas.microsoft.com/office/drawing/2014/main" id="{5159A900-7DE6-488C-BB06-4FA2AD9A667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6603" y="6620901"/>
            <a:ext cx="3906530" cy="3754163"/>
          </a:xfrm>
          <a:prstGeom prst="rect">
            <a:avLst/>
          </a:prstGeom>
        </p:spPr>
      </p:pic>
      <p:pic>
        <p:nvPicPr>
          <p:cNvPr id="25" name="Image 24">
            <a:extLst>
              <a:ext uri="{FF2B5EF4-FFF2-40B4-BE49-F238E27FC236}">
                <a16:creationId xmlns:a16="http://schemas.microsoft.com/office/drawing/2014/main" id="{75AE17A4-D676-4985-9184-F1D3BCEA8B6B}"/>
              </a:ext>
            </a:extLst>
          </p:cNvPr>
          <p:cNvPicPr>
            <a:picLocks noChangeAspect="1"/>
          </p:cNvPicPr>
          <p:nvPr/>
        </p:nvPicPr>
        <p:blipFill>
          <a:blip r:embed="rId13"/>
          <a:stretch>
            <a:fillRect/>
          </a:stretch>
        </p:blipFill>
        <p:spPr>
          <a:xfrm>
            <a:off x="677023" y="10432534"/>
            <a:ext cx="3680181" cy="2845104"/>
          </a:xfrm>
          <a:prstGeom prst="rect">
            <a:avLst/>
          </a:prstGeom>
        </p:spPr>
      </p:pic>
      <p:pic>
        <p:nvPicPr>
          <p:cNvPr id="26" name="Image 25">
            <a:extLst>
              <a:ext uri="{FF2B5EF4-FFF2-40B4-BE49-F238E27FC236}">
                <a16:creationId xmlns:a16="http://schemas.microsoft.com/office/drawing/2014/main" id="{13618B9A-5E86-4B2D-A442-47CECC6C978B}"/>
              </a:ext>
            </a:extLst>
          </p:cNvPr>
          <p:cNvPicPr>
            <a:picLocks noChangeAspect="1"/>
          </p:cNvPicPr>
          <p:nvPr/>
        </p:nvPicPr>
        <p:blipFill>
          <a:blip r:embed="rId14"/>
          <a:stretch>
            <a:fillRect/>
          </a:stretch>
        </p:blipFill>
        <p:spPr>
          <a:xfrm>
            <a:off x="4672724" y="10406843"/>
            <a:ext cx="4062831" cy="2892903"/>
          </a:xfrm>
          <a:prstGeom prst="rect">
            <a:avLst/>
          </a:prstGeom>
        </p:spPr>
      </p:pic>
      <p:sp>
        <p:nvSpPr>
          <p:cNvPr id="27" name="ZoneTexte 26">
            <a:extLst>
              <a:ext uri="{FF2B5EF4-FFF2-40B4-BE49-F238E27FC236}">
                <a16:creationId xmlns:a16="http://schemas.microsoft.com/office/drawing/2014/main" id="{8AAC25A7-3ED2-4265-A2C1-34404373A317}"/>
              </a:ext>
            </a:extLst>
          </p:cNvPr>
          <p:cNvSpPr txBox="1"/>
          <p:nvPr/>
        </p:nvSpPr>
        <p:spPr>
          <a:xfrm>
            <a:off x="13680805" y="41533963"/>
            <a:ext cx="14773103" cy="1569660"/>
          </a:xfrm>
          <a:prstGeom prst="rect">
            <a:avLst/>
          </a:prstGeom>
          <a:noFill/>
        </p:spPr>
        <p:txBody>
          <a:bodyPr wrap="square" rtlCol="0">
            <a:spAutoFit/>
          </a:bodyPr>
          <a:lstStyle/>
          <a:p>
            <a:pPr algn="just"/>
            <a:r>
              <a:rPr lang="fr-FR" sz="2400" b="1" dirty="0"/>
              <a:t>Référence</a:t>
            </a:r>
            <a:r>
              <a:rPr lang="fr-FR" sz="2400" dirty="0"/>
              <a:t> : Jolivet, Claudy C., Jose-Luis Almeida Falcon, Philippe Berche, Line Boulonne, Marie Fontaine, Laëtitia </a:t>
            </a:r>
            <a:r>
              <a:rPr lang="fr-FR" sz="2400" dirty="0" err="1"/>
              <a:t>Gouny</a:t>
            </a:r>
            <a:r>
              <a:rPr lang="fr-FR" sz="2400" dirty="0"/>
              <a:t>, Sébastien Lehmann, et al. 2018. </a:t>
            </a:r>
            <a:r>
              <a:rPr lang="fr-FR" sz="2400" i="1" dirty="0"/>
              <a:t>Manuel du Réseau de Mesures de la Qualité des Sols (RMQS)</a:t>
            </a:r>
            <a:r>
              <a:rPr lang="fr-FR" sz="2400" dirty="0"/>
              <a:t>. </a:t>
            </a:r>
            <a:r>
              <a:rPr lang="fr-FR" sz="2400" dirty="0">
                <a:hlinkClick r:id="rId15"/>
              </a:rPr>
              <a:t>https://hal.inrae.fr/hal-02791718</a:t>
            </a:r>
            <a:r>
              <a:rPr lang="fr-FR" sz="2400" dirty="0"/>
              <a:t>.</a:t>
            </a:r>
          </a:p>
          <a:p>
            <a:pPr algn="just"/>
            <a:endParaRPr lang="en-US" sz="2400" dirty="0"/>
          </a:p>
        </p:txBody>
      </p:sp>
      <p:sp>
        <p:nvSpPr>
          <p:cNvPr id="28" name="Rectangle 27">
            <a:extLst>
              <a:ext uri="{FF2B5EF4-FFF2-40B4-BE49-F238E27FC236}">
                <a16:creationId xmlns:a16="http://schemas.microsoft.com/office/drawing/2014/main" id="{4850D423-B6C8-4376-AF7A-C08CA64D523F}"/>
              </a:ext>
            </a:extLst>
          </p:cNvPr>
          <p:cNvSpPr/>
          <p:nvPr/>
        </p:nvSpPr>
        <p:spPr>
          <a:xfrm>
            <a:off x="393375" y="6033504"/>
            <a:ext cx="28301009" cy="477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00A3A8"/>
                </a:solidFill>
              </a:rPr>
              <a:t>Matériels et méthodes</a:t>
            </a:r>
          </a:p>
        </p:txBody>
      </p:sp>
      <p:sp>
        <p:nvSpPr>
          <p:cNvPr id="29" name="Rectangle 28">
            <a:extLst>
              <a:ext uri="{FF2B5EF4-FFF2-40B4-BE49-F238E27FC236}">
                <a16:creationId xmlns:a16="http://schemas.microsoft.com/office/drawing/2014/main" id="{D5F52D4E-EAA9-47B3-9842-A13BF66968DC}"/>
              </a:ext>
            </a:extLst>
          </p:cNvPr>
          <p:cNvSpPr/>
          <p:nvPr/>
        </p:nvSpPr>
        <p:spPr>
          <a:xfrm>
            <a:off x="396424" y="14288389"/>
            <a:ext cx="28301009" cy="397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00A3A8"/>
                </a:solidFill>
              </a:rPr>
              <a:t>Résultats: tendances</a:t>
            </a:r>
          </a:p>
        </p:txBody>
      </p:sp>
      <p:sp>
        <p:nvSpPr>
          <p:cNvPr id="30" name="Rectangle 29">
            <a:extLst>
              <a:ext uri="{FF2B5EF4-FFF2-40B4-BE49-F238E27FC236}">
                <a16:creationId xmlns:a16="http://schemas.microsoft.com/office/drawing/2014/main" id="{822FFAC0-C23B-48CD-9F7F-D90827C4A0E0}"/>
              </a:ext>
            </a:extLst>
          </p:cNvPr>
          <p:cNvSpPr/>
          <p:nvPr/>
        </p:nvSpPr>
        <p:spPr>
          <a:xfrm>
            <a:off x="275992" y="27908588"/>
            <a:ext cx="13152507" cy="430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00A3A8"/>
                </a:solidFill>
              </a:rPr>
              <a:t>Variables pouvant expliquer </a:t>
            </a:r>
            <a:r>
              <a:rPr lang="fr-FR" sz="4000" dirty="0">
                <a:solidFill>
                  <a:srgbClr val="00A3A8"/>
                </a:solidFill>
              </a:rPr>
              <a:t>Δ </a:t>
            </a:r>
            <a:r>
              <a:rPr lang="fr-FR" sz="4000" b="1" dirty="0">
                <a:solidFill>
                  <a:srgbClr val="00A3A8"/>
                </a:solidFill>
              </a:rPr>
              <a:t>DA</a:t>
            </a:r>
          </a:p>
        </p:txBody>
      </p:sp>
      <p:sp>
        <p:nvSpPr>
          <p:cNvPr id="31" name="Rectangle 30">
            <a:extLst>
              <a:ext uri="{FF2B5EF4-FFF2-40B4-BE49-F238E27FC236}">
                <a16:creationId xmlns:a16="http://schemas.microsoft.com/office/drawing/2014/main" id="{9EEABFA4-B7D9-41BF-836E-6F38CF108BB0}"/>
              </a:ext>
            </a:extLst>
          </p:cNvPr>
          <p:cNvSpPr/>
          <p:nvPr/>
        </p:nvSpPr>
        <p:spPr>
          <a:xfrm>
            <a:off x="318747" y="3536506"/>
            <a:ext cx="28301009" cy="485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dirty="0">
                <a:solidFill>
                  <a:srgbClr val="00A3A8"/>
                </a:solidFill>
              </a:rPr>
              <a:t>Introduction</a:t>
            </a:r>
          </a:p>
        </p:txBody>
      </p:sp>
      <p:sp>
        <p:nvSpPr>
          <p:cNvPr id="32" name="Rectangle 31">
            <a:extLst>
              <a:ext uri="{FF2B5EF4-FFF2-40B4-BE49-F238E27FC236}">
                <a16:creationId xmlns:a16="http://schemas.microsoft.com/office/drawing/2014/main" id="{C0739120-DB37-49DC-98DA-B3BEAB6EBB33}"/>
              </a:ext>
            </a:extLst>
          </p:cNvPr>
          <p:cNvSpPr/>
          <p:nvPr/>
        </p:nvSpPr>
        <p:spPr>
          <a:xfrm>
            <a:off x="14416185" y="37515891"/>
            <a:ext cx="12389618" cy="397962"/>
          </a:xfrm>
          <a:prstGeom prst="rect">
            <a:avLst/>
          </a:prstGeom>
          <a:solidFill>
            <a:srgbClr val="00A3A8"/>
          </a:solidFill>
          <a:ln>
            <a:solidFill>
              <a:srgbClr val="009F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Conclusions</a:t>
            </a:r>
          </a:p>
        </p:txBody>
      </p:sp>
      <p:sp>
        <p:nvSpPr>
          <p:cNvPr id="33" name="ZoneTexte 32">
            <a:extLst>
              <a:ext uri="{FF2B5EF4-FFF2-40B4-BE49-F238E27FC236}">
                <a16:creationId xmlns:a16="http://schemas.microsoft.com/office/drawing/2014/main" id="{9D9DB332-758E-4E6C-A616-6501BE284CFA}"/>
              </a:ext>
            </a:extLst>
          </p:cNvPr>
          <p:cNvSpPr txBox="1"/>
          <p:nvPr/>
        </p:nvSpPr>
        <p:spPr>
          <a:xfrm>
            <a:off x="481771" y="3922560"/>
            <a:ext cx="27814147" cy="2308324"/>
          </a:xfrm>
          <a:prstGeom prst="rect">
            <a:avLst/>
          </a:prstGeom>
          <a:noFill/>
        </p:spPr>
        <p:txBody>
          <a:bodyPr wrap="square" rtlCol="0">
            <a:spAutoFit/>
          </a:bodyPr>
          <a:lstStyle/>
          <a:p>
            <a:pPr algn="just"/>
            <a:r>
              <a:rPr lang="fr-FR" sz="3600" dirty="0"/>
              <a:t>Dans le cadre du Réseau français de mesure de la qualité des sols (RMQS), la densité apparente (DA) et les éléments grossiers (EG) ont été mesurés lors des deux premières campagnes pour chaque site. C’est une opportunité </a:t>
            </a:r>
            <a:r>
              <a:rPr lang="fr-FR" sz="3600" b="1" dirty="0"/>
              <a:t>d’explorer les variations spatio-temporelles</a:t>
            </a:r>
            <a:r>
              <a:rPr lang="fr-FR" sz="3600" dirty="0"/>
              <a:t> de ces observations, ainsi que </a:t>
            </a:r>
            <a:r>
              <a:rPr lang="fr-FR" sz="3600" b="1" dirty="0"/>
              <a:t>les facteurs pouvant affecter ces variations </a:t>
            </a:r>
            <a:r>
              <a:rPr lang="fr-FR" sz="3600" dirty="0"/>
              <a:t>(méthodes, occupations), et les </a:t>
            </a:r>
            <a:r>
              <a:rPr lang="fr-FR" sz="3600" b="1" dirty="0"/>
              <a:t>impacts sur le calculs de changement des stocks </a:t>
            </a:r>
            <a:r>
              <a:rPr lang="fr-FR" sz="3600" dirty="0"/>
              <a:t>du carbone organique du sol (COS). </a:t>
            </a:r>
            <a:endParaRPr lang="en-US" sz="3600" dirty="0"/>
          </a:p>
        </p:txBody>
      </p:sp>
      <p:sp>
        <p:nvSpPr>
          <p:cNvPr id="34" name="ZoneTexte 33">
            <a:extLst>
              <a:ext uri="{FF2B5EF4-FFF2-40B4-BE49-F238E27FC236}">
                <a16:creationId xmlns:a16="http://schemas.microsoft.com/office/drawing/2014/main" id="{14D4A401-4330-4881-A708-CAB9734A56AF}"/>
              </a:ext>
            </a:extLst>
          </p:cNvPr>
          <p:cNvSpPr txBox="1"/>
          <p:nvPr/>
        </p:nvSpPr>
        <p:spPr>
          <a:xfrm>
            <a:off x="9936902" y="6589464"/>
            <a:ext cx="18161177" cy="7294305"/>
          </a:xfrm>
          <a:prstGeom prst="rect">
            <a:avLst/>
          </a:prstGeom>
          <a:noFill/>
        </p:spPr>
        <p:txBody>
          <a:bodyPr wrap="square" rtlCol="0">
            <a:spAutoFit/>
          </a:bodyPr>
          <a:lstStyle/>
          <a:p>
            <a:pPr marL="600075" indent="-600075" algn="just">
              <a:buFont typeface="Arial" panose="020B0604020202020204" pitchFamily="34" charset="0"/>
              <a:buChar char="•"/>
            </a:pPr>
            <a:r>
              <a:rPr lang="fr-FR" sz="3600" dirty="0"/>
              <a:t>Fosse pédologique à coté de la surface d’échantillonnage qui change de position entre campagnes.</a:t>
            </a:r>
          </a:p>
          <a:p>
            <a:pPr marL="600075" indent="-600075" algn="just">
              <a:buFont typeface="Arial" panose="020B0604020202020204" pitchFamily="34" charset="0"/>
              <a:buChar char="•"/>
            </a:pPr>
            <a:r>
              <a:rPr lang="fr-FR" sz="3600" dirty="0"/>
              <a:t>Trois échantillons de 0-30 cm et trois de 30- 50 cm. Moyenne pondérée par couche.</a:t>
            </a:r>
          </a:p>
          <a:p>
            <a:pPr marL="600075" indent="-600075" algn="just">
              <a:buFont typeface="Arial" panose="020B0604020202020204" pitchFamily="34" charset="0"/>
              <a:buChar char="•"/>
            </a:pPr>
            <a:r>
              <a:rPr lang="fr-FR" sz="3600" dirty="0"/>
              <a:t>Deux méthodes volumétriques: cylindre et excavation.</a:t>
            </a:r>
          </a:p>
          <a:p>
            <a:pPr marL="600075" indent="-600075" algn="just">
              <a:buFont typeface="Arial" panose="020B0604020202020204" pitchFamily="34" charset="0"/>
              <a:buChar char="•"/>
            </a:pPr>
            <a:r>
              <a:rPr lang="fr-FR" sz="3600" dirty="0"/>
              <a:t>Calcul de changement (Δ) = Final – Initial.</a:t>
            </a:r>
          </a:p>
          <a:p>
            <a:pPr marL="600075" indent="-600075" algn="just">
              <a:buFont typeface="Arial" panose="020B0604020202020204" pitchFamily="34" charset="0"/>
              <a:buChar char="•"/>
            </a:pPr>
            <a:r>
              <a:rPr lang="fr-FR" sz="3600" dirty="0"/>
              <a:t>Hypothèse</a:t>
            </a:r>
            <a:r>
              <a:rPr lang="en-US" sz="3600" dirty="0"/>
              <a:t> </a:t>
            </a:r>
            <a:r>
              <a:rPr lang="fr-FR" sz="3600" dirty="0"/>
              <a:t>nulle</a:t>
            </a:r>
            <a:r>
              <a:rPr lang="en-US" sz="3600" dirty="0"/>
              <a:t> H0:  µ</a:t>
            </a:r>
            <a:r>
              <a:rPr lang="fr-FR" sz="3600" dirty="0"/>
              <a:t> Δ</a:t>
            </a:r>
            <a:r>
              <a:rPr lang="en-US" sz="3600" dirty="0"/>
              <a:t> = 0.</a:t>
            </a:r>
          </a:p>
          <a:p>
            <a:pPr marL="600075" indent="-600075" algn="just">
              <a:buFont typeface="Arial" panose="020B0604020202020204" pitchFamily="34" charset="0"/>
              <a:buChar char="•"/>
            </a:pPr>
            <a:r>
              <a:rPr lang="en-US" sz="3600" dirty="0"/>
              <a:t>Tests </a:t>
            </a:r>
            <a:r>
              <a:rPr lang="fr-FR" sz="3600" dirty="0"/>
              <a:t>statistiques</a:t>
            </a:r>
            <a:r>
              <a:rPr lang="en-US" sz="3600" dirty="0"/>
              <a:t>: </a:t>
            </a:r>
            <a:r>
              <a:rPr lang="fr-FR" sz="3600" dirty="0"/>
              <a:t>Paramétriques et non-paramétriques.</a:t>
            </a:r>
          </a:p>
          <a:p>
            <a:pPr marL="600075" indent="-600075" algn="just">
              <a:buFont typeface="Arial" panose="020B0604020202020204" pitchFamily="34" charset="0"/>
              <a:buChar char="•"/>
            </a:pPr>
            <a:r>
              <a:rPr lang="fr-FR" sz="3600" dirty="0"/>
              <a:t>Analyses multivariable : Coefficients de corrélation de Pearson, régression pas à pas</a:t>
            </a:r>
            <a:r>
              <a:rPr lang="en-US" sz="3600" dirty="0"/>
              <a:t>.</a:t>
            </a:r>
            <a:r>
              <a:rPr lang="fr-FR" sz="3600" dirty="0"/>
              <a:t> </a:t>
            </a:r>
          </a:p>
          <a:p>
            <a:pPr marL="622935" indent="-600075" algn="just">
              <a:buFont typeface="Arial" panose="020B0604020202020204" pitchFamily="34" charset="0"/>
              <a:buChar char="•"/>
            </a:pPr>
            <a:r>
              <a:rPr lang="fr-FR" sz="3600" dirty="0"/>
              <a:t>Simulations de changement des stocks en surface (0-30 cm) avec COS RMQS 1 constant :</a:t>
            </a:r>
            <a:endParaRPr lang="en-US" sz="3600" dirty="0"/>
          </a:p>
          <a:p>
            <a:pPr marL="1051560" lvl="1" indent="-571500" algn="just">
              <a:buFontTx/>
              <a:buChar char="-"/>
            </a:pPr>
            <a:r>
              <a:rPr lang="fr-FR" sz="3600" dirty="0"/>
              <a:t>Scenario 1 (SC1): DA 1 &amp; 2 et moyenne EG.</a:t>
            </a:r>
          </a:p>
          <a:p>
            <a:pPr marL="1051560" lvl="1" indent="-571500" algn="just">
              <a:buFontTx/>
              <a:buChar char="-"/>
            </a:pPr>
            <a:r>
              <a:rPr lang="fr-FR" sz="3600" dirty="0"/>
              <a:t>Scenario 2 (SC2): DA 1 &amp; 2 et EG 1 &amp; 2.</a:t>
            </a:r>
          </a:p>
          <a:p>
            <a:pPr marL="480060" lvl="1" algn="just"/>
            <a:r>
              <a:rPr lang="fr-FR" sz="3600" dirty="0"/>
              <a:t>Scénarios calculés pour i) l'ensemble des sites, ii) les sites où la méthode du cylindre, et iii) d'excavation ont été utilisées lors des deux campagnes, et iv) les sites avec EG &lt; 10 % (masse).</a:t>
            </a:r>
          </a:p>
        </p:txBody>
      </p:sp>
      <p:sp>
        <p:nvSpPr>
          <p:cNvPr id="35" name="ZoneTexte 34">
            <a:extLst>
              <a:ext uri="{FF2B5EF4-FFF2-40B4-BE49-F238E27FC236}">
                <a16:creationId xmlns:a16="http://schemas.microsoft.com/office/drawing/2014/main" id="{B871BEB6-DDA1-403C-BB95-959E711926DC}"/>
              </a:ext>
            </a:extLst>
          </p:cNvPr>
          <p:cNvSpPr txBox="1"/>
          <p:nvPr/>
        </p:nvSpPr>
        <p:spPr>
          <a:xfrm>
            <a:off x="507681" y="14832220"/>
            <a:ext cx="27788237" cy="3170099"/>
          </a:xfrm>
          <a:prstGeom prst="rect">
            <a:avLst/>
          </a:prstGeom>
          <a:noFill/>
          <a:ln>
            <a:solidFill>
              <a:srgbClr val="009FA2"/>
            </a:solidFill>
          </a:ln>
        </p:spPr>
        <p:txBody>
          <a:bodyPr wrap="square" rtlCol="0">
            <a:spAutoFit/>
          </a:bodyPr>
          <a:lstStyle/>
          <a:p>
            <a:pPr marL="600075" indent="-600075" algn="just">
              <a:buFont typeface="Arial" panose="020B0604020202020204" pitchFamily="34" charset="0"/>
              <a:buChar char="•"/>
            </a:pPr>
            <a:r>
              <a:rPr lang="en-US" sz="4000" dirty="0"/>
              <a:t>Diminution </a:t>
            </a:r>
            <a:r>
              <a:rPr lang="fr-FR" sz="4000" dirty="0"/>
              <a:t>générale</a:t>
            </a:r>
            <a:r>
              <a:rPr lang="en-US" sz="4000" dirty="0"/>
              <a:t> significative de la DA </a:t>
            </a:r>
            <a:r>
              <a:rPr lang="fr-FR" sz="4000" dirty="0"/>
              <a:t>en</a:t>
            </a:r>
            <a:r>
              <a:rPr lang="en-US" sz="4000" dirty="0"/>
              <a:t> surface (0 – 30 cm; Tableau 1, Figure 2 B1).</a:t>
            </a:r>
          </a:p>
          <a:p>
            <a:pPr marL="600075" indent="-600075" algn="just">
              <a:buFont typeface="Arial" panose="020B0604020202020204" pitchFamily="34" charset="0"/>
              <a:buChar char="•"/>
            </a:pPr>
            <a:r>
              <a:rPr lang="en-US" sz="4000" dirty="0"/>
              <a:t>Pas de </a:t>
            </a:r>
            <a:r>
              <a:rPr lang="fr-FR" sz="4000" dirty="0"/>
              <a:t>tendances ni</a:t>
            </a:r>
            <a:r>
              <a:rPr lang="en-US" sz="4000" dirty="0"/>
              <a:t> pour la DA </a:t>
            </a:r>
            <a:r>
              <a:rPr lang="fr-FR" sz="4000" dirty="0"/>
              <a:t>en</a:t>
            </a:r>
            <a:r>
              <a:rPr lang="en-US" sz="4000" dirty="0"/>
              <a:t> </a:t>
            </a:r>
            <a:r>
              <a:rPr lang="fr-FR" sz="4000" dirty="0"/>
              <a:t>profondeur  (30-50 cm,</a:t>
            </a:r>
            <a:r>
              <a:rPr lang="en-US" sz="4000" dirty="0"/>
              <a:t> Figure 2 B2</a:t>
            </a:r>
            <a:r>
              <a:rPr lang="fr-FR" sz="4000" dirty="0"/>
              <a:t>) ni pour EG en surface et en profondeur (</a:t>
            </a:r>
            <a:r>
              <a:rPr lang="en-US" sz="4000" dirty="0"/>
              <a:t>Tab1, Figure 2 A</a:t>
            </a:r>
            <a:r>
              <a:rPr lang="fr-FR" sz="4000" dirty="0"/>
              <a:t>).</a:t>
            </a:r>
          </a:p>
          <a:p>
            <a:pPr marL="600075" indent="-600075" algn="just">
              <a:buFont typeface="Arial" panose="020B0604020202020204" pitchFamily="34" charset="0"/>
              <a:buChar char="•"/>
            </a:pPr>
            <a:r>
              <a:rPr lang="fr-FR" sz="4000" dirty="0"/>
              <a:t>La méthode choisie dans chaque campagne affecte ΔEG et ΔDA (Figure 3).</a:t>
            </a:r>
          </a:p>
          <a:p>
            <a:pPr marL="600075" indent="-600075" algn="just">
              <a:buFont typeface="Arial" panose="020B0604020202020204" pitchFamily="34" charset="0"/>
              <a:buChar char="•"/>
            </a:pPr>
            <a:r>
              <a:rPr lang="fr-FR" sz="4000" dirty="0"/>
              <a:t>Diminution de la DA lorsque la méthode du cylindre n'a pas changé (</a:t>
            </a:r>
            <a:r>
              <a:rPr lang="fr-FR" sz="4000" dirty="0" err="1"/>
              <a:t>Cyl_Cyl</a:t>
            </a:r>
            <a:r>
              <a:rPr lang="fr-FR" sz="4000" dirty="0"/>
              <a:t>; Figure 3 B1).</a:t>
            </a:r>
          </a:p>
          <a:p>
            <a:pPr marL="600075" indent="-600075" algn="just">
              <a:buFont typeface="Arial" panose="020B0604020202020204" pitchFamily="34" charset="0"/>
              <a:buChar char="•"/>
            </a:pPr>
            <a:r>
              <a:rPr lang="fr-FR" sz="4000" dirty="0"/>
              <a:t>Diminution de la DA uniquement en grandes cultures et prairies (Figure 4).</a:t>
            </a:r>
            <a:endParaRPr lang="en-US" sz="4000" dirty="0"/>
          </a:p>
        </p:txBody>
      </p:sp>
      <p:sp>
        <p:nvSpPr>
          <p:cNvPr id="36" name="ZoneTexte 35">
            <a:extLst>
              <a:ext uri="{FF2B5EF4-FFF2-40B4-BE49-F238E27FC236}">
                <a16:creationId xmlns:a16="http://schemas.microsoft.com/office/drawing/2014/main" id="{4C090EEE-443F-4C16-983C-AD1F662CFE4D}"/>
              </a:ext>
            </a:extLst>
          </p:cNvPr>
          <p:cNvSpPr txBox="1"/>
          <p:nvPr/>
        </p:nvSpPr>
        <p:spPr>
          <a:xfrm>
            <a:off x="341075" y="18079215"/>
            <a:ext cx="13669100" cy="830997"/>
          </a:xfrm>
          <a:prstGeom prst="rect">
            <a:avLst/>
          </a:prstGeom>
          <a:noFill/>
        </p:spPr>
        <p:txBody>
          <a:bodyPr wrap="square" rtlCol="0">
            <a:spAutoFit/>
          </a:bodyPr>
          <a:lstStyle/>
          <a:p>
            <a:r>
              <a:rPr lang="fr-FR" sz="2400" dirty="0"/>
              <a:t>Tableau 1. Valeurs p des tests paramétriques et non paramétriques pour ΔEG et ΔDA dans la couche arable et le sous-sol. Les chiffres en gras indiquent des changements significatifs.</a:t>
            </a:r>
            <a:endParaRPr lang="en-US" sz="2400" dirty="0"/>
          </a:p>
        </p:txBody>
      </p:sp>
      <p:sp>
        <p:nvSpPr>
          <p:cNvPr id="37" name="ZoneTexte 36">
            <a:extLst>
              <a:ext uri="{FF2B5EF4-FFF2-40B4-BE49-F238E27FC236}">
                <a16:creationId xmlns:a16="http://schemas.microsoft.com/office/drawing/2014/main" id="{DAE9E235-E870-4C14-9D78-5A81A3323A31}"/>
              </a:ext>
            </a:extLst>
          </p:cNvPr>
          <p:cNvSpPr txBox="1"/>
          <p:nvPr/>
        </p:nvSpPr>
        <p:spPr>
          <a:xfrm>
            <a:off x="340223" y="22029668"/>
            <a:ext cx="3242381" cy="4154984"/>
          </a:xfrm>
          <a:prstGeom prst="rect">
            <a:avLst/>
          </a:prstGeom>
          <a:noFill/>
        </p:spPr>
        <p:txBody>
          <a:bodyPr wrap="square" rtlCol="0">
            <a:spAutoFit/>
          </a:bodyPr>
          <a:lstStyle/>
          <a:p>
            <a:pPr algn="just"/>
            <a:r>
              <a:rPr lang="en-US" sz="2400" b="1" dirty="0"/>
              <a:t>Figure 2</a:t>
            </a:r>
            <a:r>
              <a:rPr lang="fr-FR" sz="2400" dirty="0"/>
              <a:t>. Histogrammes de ΔEG et ΔDA dans la couche arable (0-30 cm) et le sous-sol (30-50 cm). Les points rouges représentent la moyenne de la population, tandis que les valeurs en bleu indiquent le nombre de sites.</a:t>
            </a:r>
            <a:endParaRPr lang="en-US" sz="2400" dirty="0"/>
          </a:p>
        </p:txBody>
      </p:sp>
      <p:sp>
        <p:nvSpPr>
          <p:cNvPr id="38" name="ZoneTexte 37">
            <a:extLst>
              <a:ext uri="{FF2B5EF4-FFF2-40B4-BE49-F238E27FC236}">
                <a16:creationId xmlns:a16="http://schemas.microsoft.com/office/drawing/2014/main" id="{4C551664-0B30-4DE7-8561-40CAA783DCD6}"/>
              </a:ext>
            </a:extLst>
          </p:cNvPr>
          <p:cNvSpPr txBox="1"/>
          <p:nvPr/>
        </p:nvSpPr>
        <p:spPr>
          <a:xfrm>
            <a:off x="14157677" y="18176524"/>
            <a:ext cx="4111392" cy="4154984"/>
          </a:xfrm>
          <a:prstGeom prst="rect">
            <a:avLst/>
          </a:prstGeom>
          <a:noFill/>
        </p:spPr>
        <p:txBody>
          <a:bodyPr wrap="square" rtlCol="0">
            <a:spAutoFit/>
          </a:bodyPr>
          <a:lstStyle/>
          <a:p>
            <a:pPr algn="just"/>
            <a:r>
              <a:rPr lang="en-US" sz="2400" b="1" dirty="0"/>
              <a:t>Figure 3. </a:t>
            </a:r>
            <a:r>
              <a:rPr lang="fr-FR" sz="2400" dirty="0"/>
              <a:t>Variation A) des éléments grossiers et B) de la densité apparente dans RMQS 1 et 2 dans la couche de sol de 0 à 30 cm et de 30 à 50 cm, selon les méthodes utilisées dans chaque campagne. Les chiffres en bleu: le nombre de sites. Valeurs en rouge et les points rouges: variation moyenne.</a:t>
            </a:r>
            <a:endParaRPr lang="en-US" sz="2400" dirty="0"/>
          </a:p>
        </p:txBody>
      </p:sp>
      <p:sp>
        <p:nvSpPr>
          <p:cNvPr id="39" name="ZoneTexte 38">
            <a:extLst>
              <a:ext uri="{FF2B5EF4-FFF2-40B4-BE49-F238E27FC236}">
                <a16:creationId xmlns:a16="http://schemas.microsoft.com/office/drawing/2014/main" id="{BEB25340-8AE0-42C1-A08F-DB781F99A3A9}"/>
              </a:ext>
            </a:extLst>
          </p:cNvPr>
          <p:cNvSpPr txBox="1"/>
          <p:nvPr/>
        </p:nvSpPr>
        <p:spPr>
          <a:xfrm>
            <a:off x="14153283" y="23182673"/>
            <a:ext cx="4297555" cy="4154984"/>
          </a:xfrm>
          <a:prstGeom prst="rect">
            <a:avLst/>
          </a:prstGeom>
          <a:noFill/>
        </p:spPr>
        <p:txBody>
          <a:bodyPr wrap="square" rtlCol="0">
            <a:spAutoFit/>
          </a:bodyPr>
          <a:lstStyle/>
          <a:p>
            <a:pPr algn="just"/>
            <a:r>
              <a:rPr lang="fr-FR" sz="2400" b="1" dirty="0"/>
              <a:t>Figure 4.</a:t>
            </a:r>
            <a:r>
              <a:rPr lang="fr-FR" sz="2400" dirty="0"/>
              <a:t> Violon de ΔBD dans les principales catégories d’occupation. Les sites inclus n'ont subi aucun changement d'utilisation des terres entre les campagnes. Valeurs en bleu: nombre de sites dans chaque catégorie. Valeurs en rouge et les points rouges montrent la variation moyenne de la DA pour chaque occupation.</a:t>
            </a:r>
            <a:endParaRPr lang="en-US" sz="2400" dirty="0"/>
          </a:p>
        </p:txBody>
      </p:sp>
      <p:sp>
        <p:nvSpPr>
          <p:cNvPr id="40" name="ZoneTexte 39">
            <a:extLst>
              <a:ext uri="{FF2B5EF4-FFF2-40B4-BE49-F238E27FC236}">
                <a16:creationId xmlns:a16="http://schemas.microsoft.com/office/drawing/2014/main" id="{5A1CF772-AB23-4B26-9C3B-C3D0A83E216A}"/>
              </a:ext>
            </a:extLst>
          </p:cNvPr>
          <p:cNvSpPr txBox="1"/>
          <p:nvPr/>
        </p:nvSpPr>
        <p:spPr>
          <a:xfrm>
            <a:off x="283209" y="13226597"/>
            <a:ext cx="9653693" cy="1200329"/>
          </a:xfrm>
          <a:prstGeom prst="rect">
            <a:avLst/>
          </a:prstGeom>
          <a:noFill/>
        </p:spPr>
        <p:txBody>
          <a:bodyPr wrap="square" rtlCol="0">
            <a:spAutoFit/>
          </a:bodyPr>
          <a:lstStyle/>
          <a:p>
            <a:pPr algn="just"/>
            <a:r>
              <a:rPr lang="en-US" sz="2400" b="1" dirty="0"/>
              <a:t>Figure 1.</a:t>
            </a:r>
            <a:r>
              <a:rPr lang="fr-FR" sz="2400" dirty="0"/>
              <a:t>. A) Surface d’échantillonnage. B) Echantillonnage volumétrique dans un profil de sol. C) Par la méthode du cylindre et D) l’excavation. </a:t>
            </a:r>
            <a:r>
              <a:rPr lang="en-US" sz="2400" dirty="0"/>
              <a:t>Jolivet et al. 2018.</a:t>
            </a:r>
          </a:p>
        </p:txBody>
      </p:sp>
      <p:sp>
        <p:nvSpPr>
          <p:cNvPr id="41" name="ZoneTexte 40">
            <a:extLst>
              <a:ext uri="{FF2B5EF4-FFF2-40B4-BE49-F238E27FC236}">
                <a16:creationId xmlns:a16="http://schemas.microsoft.com/office/drawing/2014/main" id="{948B8DB6-1917-4FBE-B5A7-438D248437E0}"/>
              </a:ext>
            </a:extLst>
          </p:cNvPr>
          <p:cNvSpPr txBox="1"/>
          <p:nvPr/>
        </p:nvSpPr>
        <p:spPr>
          <a:xfrm>
            <a:off x="682582" y="6635568"/>
            <a:ext cx="466794" cy="461665"/>
          </a:xfrm>
          <a:prstGeom prst="rect">
            <a:avLst/>
          </a:prstGeom>
          <a:noFill/>
        </p:spPr>
        <p:txBody>
          <a:bodyPr wrap="none" rtlCol="0">
            <a:spAutoFit/>
          </a:bodyPr>
          <a:lstStyle/>
          <a:p>
            <a:r>
              <a:rPr lang="en-US" sz="2400" b="1" dirty="0"/>
              <a:t>A)</a:t>
            </a:r>
          </a:p>
        </p:txBody>
      </p:sp>
      <p:sp>
        <p:nvSpPr>
          <p:cNvPr id="42" name="ZoneTexte 41">
            <a:extLst>
              <a:ext uri="{FF2B5EF4-FFF2-40B4-BE49-F238E27FC236}">
                <a16:creationId xmlns:a16="http://schemas.microsoft.com/office/drawing/2014/main" id="{5AC786C0-E7FF-408A-8338-69C67C56C43F}"/>
              </a:ext>
            </a:extLst>
          </p:cNvPr>
          <p:cNvSpPr txBox="1"/>
          <p:nvPr/>
        </p:nvSpPr>
        <p:spPr>
          <a:xfrm>
            <a:off x="4503133" y="6604806"/>
            <a:ext cx="453970" cy="461665"/>
          </a:xfrm>
          <a:prstGeom prst="rect">
            <a:avLst/>
          </a:prstGeom>
          <a:noFill/>
        </p:spPr>
        <p:txBody>
          <a:bodyPr wrap="none" rtlCol="0">
            <a:spAutoFit/>
          </a:bodyPr>
          <a:lstStyle/>
          <a:p>
            <a:r>
              <a:rPr lang="en-US" sz="2400" b="1" dirty="0"/>
              <a:t>B)</a:t>
            </a:r>
          </a:p>
        </p:txBody>
      </p:sp>
      <p:sp>
        <p:nvSpPr>
          <p:cNvPr id="43" name="ZoneTexte 42">
            <a:extLst>
              <a:ext uri="{FF2B5EF4-FFF2-40B4-BE49-F238E27FC236}">
                <a16:creationId xmlns:a16="http://schemas.microsoft.com/office/drawing/2014/main" id="{F0E6D782-53BF-4EAB-AF74-A2562385B515}"/>
              </a:ext>
            </a:extLst>
          </p:cNvPr>
          <p:cNvSpPr txBox="1"/>
          <p:nvPr/>
        </p:nvSpPr>
        <p:spPr>
          <a:xfrm>
            <a:off x="693803" y="10465723"/>
            <a:ext cx="444352" cy="461665"/>
          </a:xfrm>
          <a:prstGeom prst="rect">
            <a:avLst/>
          </a:prstGeom>
          <a:noFill/>
        </p:spPr>
        <p:txBody>
          <a:bodyPr wrap="none" rtlCol="0">
            <a:spAutoFit/>
          </a:bodyPr>
          <a:lstStyle/>
          <a:p>
            <a:r>
              <a:rPr lang="en-US" sz="2400" b="1" dirty="0">
                <a:solidFill>
                  <a:schemeClr val="bg1"/>
                </a:solidFill>
              </a:rPr>
              <a:t>C)</a:t>
            </a:r>
          </a:p>
        </p:txBody>
      </p:sp>
      <p:sp>
        <p:nvSpPr>
          <p:cNvPr id="44" name="ZoneTexte 43">
            <a:extLst>
              <a:ext uri="{FF2B5EF4-FFF2-40B4-BE49-F238E27FC236}">
                <a16:creationId xmlns:a16="http://schemas.microsoft.com/office/drawing/2014/main" id="{07675500-25C5-453D-AE50-ED21C7541CC1}"/>
              </a:ext>
            </a:extLst>
          </p:cNvPr>
          <p:cNvSpPr txBox="1"/>
          <p:nvPr/>
        </p:nvSpPr>
        <p:spPr>
          <a:xfrm>
            <a:off x="4810747" y="10465723"/>
            <a:ext cx="474810" cy="461665"/>
          </a:xfrm>
          <a:prstGeom prst="rect">
            <a:avLst/>
          </a:prstGeom>
          <a:noFill/>
        </p:spPr>
        <p:txBody>
          <a:bodyPr wrap="none" rtlCol="0">
            <a:spAutoFit/>
          </a:bodyPr>
          <a:lstStyle/>
          <a:p>
            <a:r>
              <a:rPr lang="en-US" sz="2400" b="1" dirty="0">
                <a:solidFill>
                  <a:schemeClr val="bg1"/>
                </a:solidFill>
              </a:rPr>
              <a:t>D)</a:t>
            </a:r>
          </a:p>
        </p:txBody>
      </p:sp>
      <p:sp>
        <p:nvSpPr>
          <p:cNvPr id="45" name="ZoneTexte 44">
            <a:extLst>
              <a:ext uri="{FF2B5EF4-FFF2-40B4-BE49-F238E27FC236}">
                <a16:creationId xmlns:a16="http://schemas.microsoft.com/office/drawing/2014/main" id="{757FA8A3-22FA-434F-B608-87BEEE85ECDF}"/>
              </a:ext>
            </a:extLst>
          </p:cNvPr>
          <p:cNvSpPr txBox="1"/>
          <p:nvPr/>
        </p:nvSpPr>
        <p:spPr>
          <a:xfrm>
            <a:off x="13604989" y="31531735"/>
            <a:ext cx="14661695" cy="1569660"/>
          </a:xfrm>
          <a:prstGeom prst="rect">
            <a:avLst/>
          </a:prstGeom>
          <a:noFill/>
        </p:spPr>
        <p:txBody>
          <a:bodyPr wrap="square" rtlCol="0">
            <a:spAutoFit/>
          </a:bodyPr>
          <a:lstStyle/>
          <a:p>
            <a:pPr algn="just"/>
            <a:r>
              <a:rPr lang="fr-FR" sz="2400" b="1" dirty="0"/>
              <a:t>Tableau 3. </a:t>
            </a:r>
            <a:r>
              <a:rPr lang="fr-FR" sz="2400" dirty="0"/>
              <a:t>Simulation du changement des stocks de SOC dans deux scénarios. Les valeurs sont exprimées en % an-1 pour la comparaison avec l'initiative 4per1000, ce qui correspond à un changement de 0,4 % an-1.</a:t>
            </a:r>
            <a:r>
              <a:rPr lang="fr-FR" sz="2400" dirty="0">
                <a:solidFill>
                  <a:srgbClr val="000000"/>
                </a:solidFill>
                <a:ea typeface="Times New Roman" panose="02020603050405020304" pitchFamily="18" charset="0"/>
                <a:cs typeface="Times New Roman" panose="02020603050405020304" pitchFamily="18" charset="0"/>
              </a:rPr>
              <a:t> Tous les scénarios ont été simulés en supposant que la teneur en carbone COS du RMQS 1 reste constante au fil du temps.</a:t>
            </a:r>
            <a:endParaRPr lang="fr-FR" sz="2400" dirty="0"/>
          </a:p>
          <a:p>
            <a:pPr algn="just"/>
            <a:endParaRPr lang="fr-FR" sz="2400" dirty="0"/>
          </a:p>
        </p:txBody>
      </p:sp>
      <p:sp>
        <p:nvSpPr>
          <p:cNvPr id="46" name="ZoneTexte 45">
            <a:extLst>
              <a:ext uri="{FF2B5EF4-FFF2-40B4-BE49-F238E27FC236}">
                <a16:creationId xmlns:a16="http://schemas.microsoft.com/office/drawing/2014/main" id="{EA2A2AD8-EF21-4A83-87CA-AE35E39765C1}"/>
              </a:ext>
            </a:extLst>
          </p:cNvPr>
          <p:cNvSpPr txBox="1"/>
          <p:nvPr/>
        </p:nvSpPr>
        <p:spPr>
          <a:xfrm>
            <a:off x="318747" y="28555387"/>
            <a:ext cx="13174834" cy="5632311"/>
          </a:xfrm>
          <a:prstGeom prst="rect">
            <a:avLst/>
          </a:prstGeom>
          <a:noFill/>
          <a:ln>
            <a:solidFill>
              <a:srgbClr val="00A4A6"/>
            </a:solidFill>
          </a:ln>
        </p:spPr>
        <p:txBody>
          <a:bodyPr wrap="square" rtlCol="0">
            <a:spAutoFit/>
          </a:bodyPr>
          <a:lstStyle/>
          <a:p>
            <a:pPr marL="571500" indent="-571500" algn="just">
              <a:buFont typeface="Arial" panose="020B0604020202020204" pitchFamily="34" charset="0"/>
              <a:buChar char="•"/>
            </a:pPr>
            <a:r>
              <a:rPr lang="en-US" sz="3600" dirty="0"/>
              <a:t>Variables </a:t>
            </a:r>
            <a:r>
              <a:rPr lang="fr-FR" sz="3600" dirty="0"/>
              <a:t>corrélés avec ΔDA :  ΔEG, Δ humidité du sol (Hum), Δ volume échantillon (vol), Δ du profondeur (pf) de la couche échantillonné (Figure 5). Modèle de régression linéaire plutôt médiocre </a:t>
            </a:r>
            <a:r>
              <a:rPr lang="en-US" sz="3600" dirty="0"/>
              <a:t>(R</a:t>
            </a:r>
            <a:r>
              <a:rPr lang="en-US" sz="3600" baseline="30000" dirty="0"/>
              <a:t>2</a:t>
            </a:r>
            <a:r>
              <a:rPr lang="en-US" sz="3600" dirty="0"/>
              <a:t>adj=0.24, </a:t>
            </a:r>
            <a:r>
              <a:rPr lang="fr-FR" sz="3600" dirty="0"/>
              <a:t>Tableau 2</a:t>
            </a:r>
            <a:r>
              <a:rPr lang="en-US" sz="3600" dirty="0"/>
              <a:t>). </a:t>
            </a:r>
          </a:p>
          <a:p>
            <a:pPr marL="571500" indent="-571500" algn="just">
              <a:buFont typeface="Arial" panose="020B0604020202020204" pitchFamily="34" charset="0"/>
              <a:buChar char="•"/>
            </a:pPr>
            <a:r>
              <a:rPr lang="en-US" sz="3600" dirty="0"/>
              <a:t>Variables </a:t>
            </a:r>
            <a:r>
              <a:rPr lang="fr-FR" sz="3600" dirty="0"/>
              <a:t>sans corrélation</a:t>
            </a:r>
            <a:r>
              <a:rPr lang="en-US" sz="3600" dirty="0"/>
              <a:t>:</a:t>
            </a:r>
            <a:r>
              <a:rPr lang="fr-FR" sz="3600" dirty="0"/>
              <a:t> teneurs sable, limon, argile, COS</a:t>
            </a:r>
            <a:r>
              <a:rPr lang="en-US" sz="3600" dirty="0"/>
              <a:t>, </a:t>
            </a:r>
            <a:r>
              <a:rPr lang="fr-FR" sz="3600" dirty="0"/>
              <a:t>pH de RMQS 1,</a:t>
            </a:r>
            <a:r>
              <a:rPr lang="en-US" sz="3600" dirty="0"/>
              <a:t> </a:t>
            </a:r>
            <a:r>
              <a:rPr lang="fr-FR" sz="3600" dirty="0"/>
              <a:t>précipitation, température, altitude, pente.   </a:t>
            </a:r>
          </a:p>
          <a:p>
            <a:pPr marL="571500" indent="-571500" algn="just">
              <a:buFont typeface="Arial" panose="020B0604020202020204" pitchFamily="34" charset="0"/>
              <a:buChar char="•"/>
            </a:pPr>
            <a:r>
              <a:rPr lang="fr-FR" sz="3600" dirty="0"/>
              <a:t>Même si EG n'a pas changé de manière significative, les variations extrêmes d’EG affectent Δ DA (Figure 5). </a:t>
            </a:r>
            <a:r>
              <a:rPr lang="en-US" sz="3600" dirty="0"/>
              <a:t>Il y a </a:t>
            </a:r>
            <a:r>
              <a:rPr lang="fr-FR" sz="3600" dirty="0"/>
              <a:t>une interaction entre Δ EG et Δ Hum sur Δ DA. Il y a covariation entre Δ EG, Δ volume et Δ profondeur.</a:t>
            </a:r>
            <a:endParaRPr lang="en-US" sz="3600" dirty="0"/>
          </a:p>
        </p:txBody>
      </p:sp>
      <p:sp>
        <p:nvSpPr>
          <p:cNvPr id="47" name="Rectangle 46">
            <a:extLst>
              <a:ext uri="{FF2B5EF4-FFF2-40B4-BE49-F238E27FC236}">
                <a16:creationId xmlns:a16="http://schemas.microsoft.com/office/drawing/2014/main" id="{16EB50DC-880C-41C0-A502-2AFF771598EA}"/>
              </a:ext>
            </a:extLst>
          </p:cNvPr>
          <p:cNvSpPr/>
          <p:nvPr/>
        </p:nvSpPr>
        <p:spPr>
          <a:xfrm>
            <a:off x="13713205" y="27927300"/>
            <a:ext cx="14927785" cy="412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00A3A8"/>
                </a:solidFill>
              </a:rPr>
              <a:t>Conséquences pour les changements des stocks de carbone organique du sol </a:t>
            </a:r>
            <a:endParaRPr lang="en-US" sz="3600" b="1" dirty="0">
              <a:solidFill>
                <a:srgbClr val="00A3A8"/>
              </a:solidFill>
            </a:endParaRPr>
          </a:p>
        </p:txBody>
      </p:sp>
      <p:sp>
        <p:nvSpPr>
          <p:cNvPr id="49" name="ZoneTexte 48">
            <a:extLst>
              <a:ext uri="{FF2B5EF4-FFF2-40B4-BE49-F238E27FC236}">
                <a16:creationId xmlns:a16="http://schemas.microsoft.com/office/drawing/2014/main" id="{AE2E282A-A173-42B0-A6B4-C90968D185F1}"/>
              </a:ext>
            </a:extLst>
          </p:cNvPr>
          <p:cNvSpPr txBox="1"/>
          <p:nvPr/>
        </p:nvSpPr>
        <p:spPr>
          <a:xfrm>
            <a:off x="393375" y="34607028"/>
            <a:ext cx="2216476" cy="2246769"/>
          </a:xfrm>
          <a:prstGeom prst="rect">
            <a:avLst/>
          </a:prstGeom>
          <a:noFill/>
        </p:spPr>
        <p:txBody>
          <a:bodyPr wrap="square" rtlCol="0">
            <a:spAutoFit/>
          </a:bodyPr>
          <a:lstStyle/>
          <a:p>
            <a:pPr algn="just"/>
            <a:r>
              <a:rPr lang="en-US" sz="2800" b="1" dirty="0"/>
              <a:t>Figure 5.</a:t>
            </a:r>
            <a:r>
              <a:rPr lang="fr-FR" sz="2800" dirty="0"/>
              <a:t> Matrice de graphiques en nuage de points.</a:t>
            </a:r>
            <a:endParaRPr lang="en-US" sz="2800" dirty="0"/>
          </a:p>
        </p:txBody>
      </p:sp>
      <p:sp>
        <p:nvSpPr>
          <p:cNvPr id="50" name="ZoneTexte 49">
            <a:extLst>
              <a:ext uri="{FF2B5EF4-FFF2-40B4-BE49-F238E27FC236}">
                <a16:creationId xmlns:a16="http://schemas.microsoft.com/office/drawing/2014/main" id="{B345D3B4-FEF5-4A59-B0F3-4956A5A03E6F}"/>
              </a:ext>
            </a:extLst>
          </p:cNvPr>
          <p:cNvSpPr txBox="1"/>
          <p:nvPr/>
        </p:nvSpPr>
        <p:spPr>
          <a:xfrm>
            <a:off x="5110055" y="39592109"/>
            <a:ext cx="7059497" cy="461665"/>
          </a:xfrm>
          <a:prstGeom prst="rect">
            <a:avLst/>
          </a:prstGeom>
          <a:noFill/>
        </p:spPr>
        <p:txBody>
          <a:bodyPr wrap="square" rtlCol="0">
            <a:spAutoFit/>
          </a:bodyPr>
          <a:lstStyle/>
          <a:p>
            <a:pPr algn="just"/>
            <a:r>
              <a:rPr lang="fr-FR" sz="2400" b="1" dirty="0"/>
              <a:t>Tableau 2</a:t>
            </a:r>
            <a:r>
              <a:rPr lang="fr-FR" sz="2400" dirty="0"/>
              <a:t>. résumé de la régression pas à pas </a:t>
            </a:r>
          </a:p>
        </p:txBody>
      </p:sp>
      <p:sp>
        <p:nvSpPr>
          <p:cNvPr id="51" name="ZoneTexte 50">
            <a:extLst>
              <a:ext uri="{FF2B5EF4-FFF2-40B4-BE49-F238E27FC236}">
                <a16:creationId xmlns:a16="http://schemas.microsoft.com/office/drawing/2014/main" id="{79EE723C-A41B-438C-BF8D-7FCC37C05374}"/>
              </a:ext>
            </a:extLst>
          </p:cNvPr>
          <p:cNvSpPr txBox="1"/>
          <p:nvPr/>
        </p:nvSpPr>
        <p:spPr>
          <a:xfrm>
            <a:off x="13713205" y="28515526"/>
            <a:ext cx="14771648" cy="2862322"/>
          </a:xfrm>
          <a:prstGeom prst="rect">
            <a:avLst/>
          </a:prstGeom>
          <a:noFill/>
          <a:ln>
            <a:solidFill>
              <a:srgbClr val="00A4A6"/>
            </a:solidFill>
          </a:ln>
        </p:spPr>
        <p:txBody>
          <a:bodyPr wrap="square" rtlCol="0">
            <a:spAutoFit/>
          </a:bodyPr>
          <a:lstStyle/>
          <a:p>
            <a:pPr marL="571500" indent="-571500" algn="just">
              <a:buFont typeface="Arial" panose="020B0604020202020204" pitchFamily="34" charset="0"/>
              <a:buChar char="•"/>
            </a:pPr>
            <a:r>
              <a:rPr lang="fr-FR" sz="3600" dirty="0"/>
              <a:t>Ensemble de sites et l‘excavation: SC1 ≠ SC2 à cause de larges</a:t>
            </a:r>
            <a:r>
              <a:rPr lang="fr-FR" sz="3600" dirty="0">
                <a:solidFill>
                  <a:srgbClr val="FF0000"/>
                </a:solidFill>
              </a:rPr>
              <a:t> </a:t>
            </a:r>
            <a:r>
              <a:rPr lang="fr-FR" sz="3600" dirty="0"/>
              <a:t>Δ EG. </a:t>
            </a:r>
          </a:p>
          <a:p>
            <a:pPr marL="571500" indent="-571500" algn="just">
              <a:buFont typeface="Arial" panose="020B0604020202020204" pitchFamily="34" charset="0"/>
              <a:buChar char="•"/>
            </a:pPr>
            <a:r>
              <a:rPr lang="fr-FR" sz="3600" dirty="0"/>
              <a:t>Cylindre et EG &lt; 10% : résultats similaires en SC1 &amp; SC2.</a:t>
            </a:r>
          </a:p>
          <a:p>
            <a:pPr marL="571500" indent="-571500" algn="just">
              <a:buFont typeface="Arial" panose="020B0604020202020204" pitchFamily="34" charset="0"/>
              <a:buChar char="•"/>
            </a:pPr>
            <a:r>
              <a:rPr lang="fr-FR" sz="3600" dirty="0"/>
              <a:t>Conséquences plus grandes de Δ DA pour le changement des stocks de carbone en sols avec faible teneur de EG. La moitié des objectifs de l'initiative 4 pour 1000. </a:t>
            </a:r>
          </a:p>
        </p:txBody>
      </p:sp>
      <p:graphicFrame>
        <p:nvGraphicFramePr>
          <p:cNvPr id="52" name="Tableau 51">
            <a:extLst>
              <a:ext uri="{FF2B5EF4-FFF2-40B4-BE49-F238E27FC236}">
                <a16:creationId xmlns:a16="http://schemas.microsoft.com/office/drawing/2014/main" id="{24D75413-D91B-4629-A2E6-1E2D78C02A67}"/>
              </a:ext>
            </a:extLst>
          </p:cNvPr>
          <p:cNvGraphicFramePr>
            <a:graphicFrameLocks noGrp="1"/>
          </p:cNvGraphicFramePr>
          <p:nvPr>
            <p:extLst>
              <p:ext uri="{D42A27DB-BD31-4B8C-83A1-F6EECF244321}">
                <p14:modId xmlns:p14="http://schemas.microsoft.com/office/powerpoint/2010/main" val="2710041624"/>
              </p:ext>
            </p:extLst>
          </p:nvPr>
        </p:nvGraphicFramePr>
        <p:xfrm>
          <a:off x="14068016" y="32647168"/>
          <a:ext cx="14156287" cy="4730982"/>
        </p:xfrm>
        <a:graphic>
          <a:graphicData uri="http://schemas.openxmlformats.org/drawingml/2006/table">
            <a:tbl>
              <a:tblPr firstRow="1" firstCol="1" bandRow="1"/>
              <a:tblGrid>
                <a:gridCol w="2007273">
                  <a:extLst>
                    <a:ext uri="{9D8B030D-6E8A-4147-A177-3AD203B41FA5}">
                      <a16:colId xmlns:a16="http://schemas.microsoft.com/office/drawing/2014/main" val="1371251380"/>
                    </a:ext>
                  </a:extLst>
                </a:gridCol>
                <a:gridCol w="5938730">
                  <a:extLst>
                    <a:ext uri="{9D8B030D-6E8A-4147-A177-3AD203B41FA5}">
                      <a16:colId xmlns:a16="http://schemas.microsoft.com/office/drawing/2014/main" val="2326078421"/>
                    </a:ext>
                  </a:extLst>
                </a:gridCol>
                <a:gridCol w="1073044">
                  <a:extLst>
                    <a:ext uri="{9D8B030D-6E8A-4147-A177-3AD203B41FA5}">
                      <a16:colId xmlns:a16="http://schemas.microsoft.com/office/drawing/2014/main" val="3547435272"/>
                    </a:ext>
                  </a:extLst>
                </a:gridCol>
                <a:gridCol w="2490599">
                  <a:extLst>
                    <a:ext uri="{9D8B030D-6E8A-4147-A177-3AD203B41FA5}">
                      <a16:colId xmlns:a16="http://schemas.microsoft.com/office/drawing/2014/main" val="1711276566"/>
                    </a:ext>
                  </a:extLst>
                </a:gridCol>
                <a:gridCol w="2646641">
                  <a:extLst>
                    <a:ext uri="{9D8B030D-6E8A-4147-A177-3AD203B41FA5}">
                      <a16:colId xmlns:a16="http://schemas.microsoft.com/office/drawing/2014/main" val="3269576485"/>
                    </a:ext>
                  </a:extLst>
                </a:gridCol>
              </a:tblGrid>
              <a:tr h="481449">
                <a:tc gridSpan="3">
                  <a:txBody>
                    <a:bodyPr/>
                    <a:lstStyle/>
                    <a:p>
                      <a:pPr algn="ctr">
                        <a:lnSpc>
                          <a:spcPct val="107000"/>
                        </a:lnSpc>
                        <a:spcAft>
                          <a:spcPts val="0"/>
                        </a:spcAft>
                      </a:pPr>
                      <a:endParaRPr lang="fr-FR" sz="2400" dirty="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fr-FR" sz="2400" i="1" dirty="0">
                          <a:solidFill>
                            <a:srgbClr val="000000"/>
                          </a:solidFill>
                          <a:effectLst/>
                          <a:latin typeface="+mn-lt"/>
                          <a:ea typeface="Times New Roman" panose="02020603050405020304" pitchFamily="18" charset="0"/>
                          <a:cs typeface="Times New Roman" panose="02020603050405020304" pitchFamily="18" charset="0"/>
                        </a:rPr>
                        <a:t>SC1 : DA 1 &amp;2</a:t>
                      </a:r>
                      <a:endParaRPr lang="fr-FR" sz="2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fr-FR" sz="2400" i="1" dirty="0">
                          <a:solidFill>
                            <a:srgbClr val="000000"/>
                          </a:solidFill>
                          <a:effectLst/>
                          <a:latin typeface="+mn-lt"/>
                          <a:ea typeface="Times New Roman" panose="02020603050405020304" pitchFamily="18" charset="0"/>
                          <a:cs typeface="Times New Roman" panose="02020603050405020304" pitchFamily="18" charset="0"/>
                        </a:rPr>
                        <a:t>SC2 : DA 1 &amp;2</a:t>
                      </a:r>
                      <a:endParaRPr lang="fr-FR" sz="2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651734111"/>
                  </a:ext>
                </a:extLst>
              </a:tr>
              <a:tr h="328905">
                <a:tc>
                  <a:txBody>
                    <a:bodyPr/>
                    <a:lstStyle/>
                    <a:p>
                      <a:pPr>
                        <a:lnSpc>
                          <a:spcPct val="107000"/>
                        </a:lnSpc>
                        <a:spcAft>
                          <a:spcPts val="0"/>
                        </a:spcAft>
                      </a:pPr>
                      <a:r>
                        <a:rPr lang="fr-FR" sz="2400" b="1" dirty="0">
                          <a:solidFill>
                            <a:srgbClr val="000000"/>
                          </a:solidFill>
                          <a:effectLst/>
                          <a:latin typeface="+mn-lt"/>
                          <a:ea typeface="Times New Roman" panose="02020603050405020304" pitchFamily="18" charset="0"/>
                          <a:cs typeface="Times New Roman" panose="02020603050405020304" pitchFamily="18" charset="0"/>
                        </a:rPr>
                        <a:t> </a:t>
                      </a:r>
                      <a:endParaRPr lang="fr-FR" sz="2400" dirty="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0"/>
                        </a:spcAft>
                      </a:pPr>
                      <a:r>
                        <a:rPr lang="fr-FR" sz="2400" b="1" dirty="0">
                          <a:solidFill>
                            <a:srgbClr val="000000"/>
                          </a:solidFill>
                          <a:effectLst/>
                          <a:latin typeface="+mn-lt"/>
                          <a:ea typeface="Times New Roman" panose="02020603050405020304" pitchFamily="18" charset="0"/>
                          <a:cs typeface="Times New Roman" panose="02020603050405020304" pitchFamily="18" charset="0"/>
                        </a:rPr>
                        <a:t> </a:t>
                      </a:r>
                      <a:endParaRPr lang="fr-FR" sz="2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2400" i="1" dirty="0">
                          <a:solidFill>
                            <a:srgbClr val="000000"/>
                          </a:solidFill>
                          <a:effectLst/>
                          <a:latin typeface="+mn-lt"/>
                          <a:ea typeface="Times New Roman" panose="02020603050405020304" pitchFamily="18" charset="0"/>
                          <a:cs typeface="Times New Roman" panose="02020603050405020304" pitchFamily="18" charset="0"/>
                        </a:rPr>
                        <a:t> </a:t>
                      </a:r>
                      <a:endParaRPr lang="fr-FR" sz="2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2400" i="1">
                          <a:solidFill>
                            <a:srgbClr val="000000"/>
                          </a:solidFill>
                          <a:effectLst/>
                          <a:latin typeface="+mn-lt"/>
                          <a:ea typeface="Times New Roman" panose="02020603050405020304" pitchFamily="18" charset="0"/>
                          <a:cs typeface="Times New Roman" panose="02020603050405020304" pitchFamily="18" charset="0"/>
                        </a:rPr>
                        <a:t> EG </a:t>
                      </a:r>
                      <a:r>
                        <a:rPr lang="fr-FR" sz="2400" i="1" dirty="0">
                          <a:solidFill>
                            <a:srgbClr val="000000"/>
                          </a:solidFill>
                          <a:effectLst/>
                          <a:latin typeface="+mn-lt"/>
                          <a:ea typeface="Times New Roman" panose="02020603050405020304" pitchFamily="18" charset="0"/>
                          <a:cs typeface="Times New Roman" panose="02020603050405020304" pitchFamily="18" charset="0"/>
                        </a:rPr>
                        <a:t>moyenne</a:t>
                      </a:r>
                      <a:endParaRPr lang="fr-FR" sz="2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fr-FR" sz="2400" i="1" dirty="0">
                          <a:solidFill>
                            <a:srgbClr val="000000"/>
                          </a:solidFill>
                          <a:effectLst/>
                          <a:latin typeface="+mn-lt"/>
                          <a:ea typeface="Times New Roman" panose="02020603050405020304" pitchFamily="18" charset="0"/>
                          <a:cs typeface="Times New Roman" panose="02020603050405020304" pitchFamily="18" charset="0"/>
                        </a:rPr>
                        <a:t>EG 1 &amp; 2</a:t>
                      </a:r>
                      <a:endParaRPr lang="fr-FR" sz="2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706959"/>
                  </a:ext>
                </a:extLst>
              </a:tr>
              <a:tr h="385046">
                <a:tc>
                  <a:txBody>
                    <a:bodyPr/>
                    <a:lstStyle/>
                    <a:p>
                      <a:pPr algn="ctr">
                        <a:lnSpc>
                          <a:spcPct val="107000"/>
                        </a:lnSpc>
                        <a:spcAft>
                          <a:spcPts val="0"/>
                        </a:spcAft>
                      </a:pPr>
                      <a:r>
                        <a:rPr lang="fr-FR" sz="2400" b="1" dirty="0">
                          <a:solidFill>
                            <a:srgbClr val="000000"/>
                          </a:solidFill>
                          <a:effectLst/>
                          <a:latin typeface="+mn-lt"/>
                          <a:ea typeface="Times New Roman" panose="02020603050405020304" pitchFamily="18" charset="0"/>
                          <a:cs typeface="Times New Roman" panose="02020603050405020304" pitchFamily="18" charset="0"/>
                        </a:rPr>
                        <a:t> </a:t>
                      </a:r>
                      <a:endParaRPr lang="fr-FR" sz="2400" dirty="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nSpc>
                          <a:spcPct val="107000"/>
                        </a:lnSpc>
                      </a:pPr>
                      <a:endParaRPr lang="fr-FR" sz="2400" dirty="0">
                        <a:effectLst/>
                        <a:latin typeface="+mn-lt"/>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fr-FR" sz="2400" i="1" dirty="0">
                          <a:solidFill>
                            <a:srgbClr val="000000"/>
                          </a:solidFill>
                          <a:effectLst/>
                          <a:latin typeface="+mn-lt"/>
                          <a:ea typeface="Times New Roman" panose="02020603050405020304" pitchFamily="18" charset="0"/>
                          <a:cs typeface="Times New Roman" panose="02020603050405020304" pitchFamily="18" charset="0"/>
                        </a:rPr>
                        <a:t>Unités</a:t>
                      </a:r>
                      <a:endParaRPr lang="fr-FR" sz="2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fr-FR" sz="2400" i="1">
                          <a:solidFill>
                            <a:srgbClr val="000000"/>
                          </a:solidFill>
                          <a:effectLst/>
                          <a:latin typeface="+mn-lt"/>
                          <a:ea typeface="Times New Roman" panose="02020603050405020304" pitchFamily="18" charset="0"/>
                          <a:cs typeface="Times New Roman" panose="02020603050405020304" pitchFamily="18" charset="0"/>
                        </a:rPr>
                        <a:t>SC1</a:t>
                      </a:r>
                      <a:endParaRPr lang="fr-FR" sz="24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a:lnSpc>
                          <a:spcPct val="107000"/>
                        </a:lnSpc>
                        <a:spcAft>
                          <a:spcPts val="0"/>
                        </a:spcAft>
                      </a:pPr>
                      <a:r>
                        <a:rPr lang="fr-FR" sz="2400" i="1" dirty="0">
                          <a:solidFill>
                            <a:srgbClr val="000000"/>
                          </a:solidFill>
                          <a:effectLst/>
                          <a:latin typeface="+mn-lt"/>
                          <a:ea typeface="Times New Roman" panose="02020603050405020304" pitchFamily="18" charset="0"/>
                          <a:cs typeface="Times New Roman" panose="02020603050405020304" pitchFamily="18" charset="0"/>
                        </a:rPr>
                        <a:t>SC2</a:t>
                      </a:r>
                      <a:endParaRPr lang="fr-FR" sz="24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463886049"/>
                  </a:ext>
                </a:extLst>
              </a:tr>
              <a:tr h="386029">
                <a:tc>
                  <a:txBody>
                    <a:bodyPr/>
                    <a:lstStyle/>
                    <a:p>
                      <a:pPr algn="ctr">
                        <a:lnSpc>
                          <a:spcPct val="107000"/>
                        </a:lnSpc>
                        <a:spcAft>
                          <a:spcPts val="0"/>
                        </a:spcAft>
                      </a:pPr>
                      <a:r>
                        <a:rPr lang="fr-FR" sz="2800" b="1" dirty="0">
                          <a:solidFill>
                            <a:srgbClr val="000000"/>
                          </a:solidFill>
                          <a:effectLst/>
                          <a:latin typeface="+mn-lt"/>
                          <a:ea typeface="Times New Roman" panose="02020603050405020304" pitchFamily="18" charset="0"/>
                          <a:cs typeface="Times New Roman" panose="02020603050405020304" pitchFamily="18" charset="0"/>
                        </a:rPr>
                        <a:t>Tous</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algn="ctr">
                        <a:lnSpc>
                          <a:spcPct val="107000"/>
                        </a:lnSpc>
                        <a:spcAft>
                          <a:spcPts val="0"/>
                        </a:spcAft>
                      </a:pPr>
                      <a:r>
                        <a:rPr lang="fr-FR" sz="2800" b="1" dirty="0">
                          <a:solidFill>
                            <a:srgbClr val="000000"/>
                          </a:solidFill>
                          <a:effectLst/>
                          <a:latin typeface="+mn-lt"/>
                          <a:ea typeface="Times New Roman" panose="02020603050405020304" pitchFamily="18" charset="0"/>
                          <a:cs typeface="Times New Roman" panose="02020603050405020304" pitchFamily="18" charset="0"/>
                        </a:rPr>
                        <a:t>Variation relative annuelle</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 an</a:t>
                      </a:r>
                      <a:r>
                        <a:rPr lang="fr-FR" sz="2800" baseline="30000">
                          <a:solidFill>
                            <a:srgbClr val="000000"/>
                          </a:solidFill>
                          <a:effectLst/>
                          <a:latin typeface="+mn-lt"/>
                          <a:ea typeface="Times New Roman" panose="02020603050405020304" pitchFamily="18" charset="0"/>
                          <a:cs typeface="Times New Roman" panose="02020603050405020304" pitchFamily="18" charset="0"/>
                        </a:rPr>
                        <a:t>-1</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fr-FR" sz="2800" dirty="0">
                          <a:solidFill>
                            <a:srgbClr val="000000"/>
                          </a:solidFill>
                          <a:effectLst/>
                          <a:latin typeface="+mn-lt"/>
                          <a:ea typeface="Times New Roman" panose="02020603050405020304" pitchFamily="18" charset="0"/>
                          <a:cs typeface="Times New Roman" panose="02020603050405020304" pitchFamily="18" charset="0"/>
                        </a:rPr>
                        <a:t>-0.17(0.04)</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lnSpc>
                          <a:spcPct val="107000"/>
                        </a:lnSpc>
                        <a:spcAft>
                          <a:spcPts val="0"/>
                        </a:spcAft>
                      </a:pPr>
                      <a:r>
                        <a:rPr lang="fr-FR" sz="2800" dirty="0">
                          <a:solidFill>
                            <a:srgbClr val="000000"/>
                          </a:solidFill>
                          <a:effectLst/>
                          <a:latin typeface="+mn-lt"/>
                          <a:ea typeface="Times New Roman" panose="02020603050405020304" pitchFamily="18" charset="0"/>
                          <a:cs typeface="Times New Roman" panose="02020603050405020304" pitchFamily="18" charset="0"/>
                        </a:rPr>
                        <a:t>-0.05(0.06)</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567194290"/>
                  </a:ext>
                </a:extLst>
              </a:tr>
              <a:tr h="383686">
                <a:tc>
                  <a:txBody>
                    <a:bodyPr/>
                    <a:lstStyle/>
                    <a:p>
                      <a:pPr algn="ctr">
                        <a:lnSpc>
                          <a:spcPct val="107000"/>
                        </a:lnSpc>
                        <a:spcAft>
                          <a:spcPts val="0"/>
                        </a:spcAft>
                      </a:pPr>
                      <a:r>
                        <a:rPr lang="fr-FR" sz="2800" b="1" dirty="0">
                          <a:solidFill>
                            <a:srgbClr val="000000"/>
                          </a:solidFill>
                          <a:effectLst/>
                          <a:latin typeface="+mn-lt"/>
                          <a:ea typeface="Times New Roman" panose="02020603050405020304" pitchFamily="18" charset="0"/>
                          <a:cs typeface="Times New Roman" panose="02020603050405020304" pitchFamily="18" charset="0"/>
                        </a:rPr>
                        <a:t> </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a:solidFill>
                            <a:srgbClr val="000000"/>
                          </a:solidFill>
                          <a:effectLst/>
                          <a:latin typeface="+mn-lt"/>
                          <a:ea typeface="Times New Roman" panose="02020603050405020304" pitchFamily="18" charset="0"/>
                          <a:cs typeface="Times New Roman" panose="02020603050405020304" pitchFamily="18" charset="0"/>
                        </a:rPr>
                        <a:t>n</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fr-FR" sz="280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829</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829</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463369"/>
                  </a:ext>
                </a:extLst>
              </a:tr>
              <a:tr h="386029">
                <a:tc>
                  <a:txBody>
                    <a:bodyPr/>
                    <a:lstStyle/>
                    <a:p>
                      <a:pPr algn="ctr">
                        <a:lnSpc>
                          <a:spcPct val="107000"/>
                        </a:lnSpc>
                        <a:spcAft>
                          <a:spcPts val="0"/>
                        </a:spcAft>
                      </a:pPr>
                      <a:r>
                        <a:rPr lang="fr-FR" sz="2800" b="1" dirty="0" err="1">
                          <a:solidFill>
                            <a:srgbClr val="000000"/>
                          </a:solidFill>
                          <a:effectLst/>
                          <a:latin typeface="+mn-lt"/>
                          <a:ea typeface="Times New Roman" panose="02020603050405020304" pitchFamily="18" charset="0"/>
                          <a:cs typeface="Times New Roman" panose="02020603050405020304" pitchFamily="18" charset="0"/>
                        </a:rPr>
                        <a:t>Exc_Exc</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b="1">
                          <a:solidFill>
                            <a:srgbClr val="000000"/>
                          </a:solidFill>
                          <a:effectLst/>
                          <a:latin typeface="+mn-lt"/>
                          <a:ea typeface="Times New Roman" panose="02020603050405020304" pitchFamily="18" charset="0"/>
                          <a:cs typeface="Times New Roman" panose="02020603050405020304" pitchFamily="18" charset="0"/>
                        </a:rPr>
                        <a:t>Variation relative annuelle</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 an</a:t>
                      </a:r>
                      <a:r>
                        <a:rPr lang="fr-FR" sz="2800" baseline="30000">
                          <a:solidFill>
                            <a:srgbClr val="000000"/>
                          </a:solidFill>
                          <a:effectLst/>
                          <a:latin typeface="+mn-lt"/>
                          <a:ea typeface="Times New Roman" panose="02020603050405020304" pitchFamily="18" charset="0"/>
                          <a:cs typeface="Times New Roman" panose="02020603050405020304" pitchFamily="18" charset="0"/>
                        </a:rPr>
                        <a:t>-1</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0.04(0.09)</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0.38(0.14)</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77773"/>
                  </a:ext>
                </a:extLst>
              </a:tr>
              <a:tr h="383686">
                <a:tc>
                  <a:txBody>
                    <a:bodyPr/>
                    <a:lstStyle/>
                    <a:p>
                      <a:pPr algn="ctr">
                        <a:lnSpc>
                          <a:spcPct val="107000"/>
                        </a:lnSpc>
                        <a:spcAft>
                          <a:spcPts val="0"/>
                        </a:spcAft>
                      </a:pPr>
                      <a:r>
                        <a:rPr lang="fr-FR" sz="2800" b="1" dirty="0">
                          <a:solidFill>
                            <a:srgbClr val="000000"/>
                          </a:solidFill>
                          <a:effectLst/>
                          <a:latin typeface="+mn-lt"/>
                          <a:ea typeface="Times New Roman" panose="02020603050405020304" pitchFamily="18" charset="0"/>
                          <a:cs typeface="Times New Roman" panose="02020603050405020304" pitchFamily="18" charset="0"/>
                        </a:rPr>
                        <a:t> </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a:solidFill>
                            <a:srgbClr val="000000"/>
                          </a:solidFill>
                          <a:effectLst/>
                          <a:latin typeface="+mn-lt"/>
                          <a:ea typeface="Times New Roman" panose="02020603050405020304" pitchFamily="18" charset="0"/>
                          <a:cs typeface="Times New Roman" panose="02020603050405020304" pitchFamily="18" charset="0"/>
                        </a:rPr>
                        <a:t>n</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 </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226</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226</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546623"/>
                  </a:ext>
                </a:extLst>
              </a:tr>
              <a:tr h="386029">
                <a:tc>
                  <a:txBody>
                    <a:bodyPr/>
                    <a:lstStyle/>
                    <a:p>
                      <a:pPr algn="ctr">
                        <a:lnSpc>
                          <a:spcPct val="107000"/>
                        </a:lnSpc>
                        <a:spcAft>
                          <a:spcPts val="0"/>
                        </a:spcAft>
                      </a:pPr>
                      <a:r>
                        <a:rPr lang="fr-FR" sz="2800" b="1" dirty="0" err="1">
                          <a:solidFill>
                            <a:srgbClr val="000000"/>
                          </a:solidFill>
                          <a:effectLst/>
                          <a:latin typeface="+mn-lt"/>
                          <a:ea typeface="Times New Roman" panose="02020603050405020304" pitchFamily="18" charset="0"/>
                          <a:cs typeface="Times New Roman" panose="02020603050405020304" pitchFamily="18" charset="0"/>
                        </a:rPr>
                        <a:t>Cyl_Cyl</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b="1">
                          <a:solidFill>
                            <a:srgbClr val="000000"/>
                          </a:solidFill>
                          <a:effectLst/>
                          <a:latin typeface="+mn-lt"/>
                          <a:ea typeface="Times New Roman" panose="02020603050405020304" pitchFamily="18" charset="0"/>
                          <a:cs typeface="Times New Roman" panose="02020603050405020304" pitchFamily="18" charset="0"/>
                        </a:rPr>
                        <a:t>Variation relative annuelle</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 an</a:t>
                      </a:r>
                      <a:r>
                        <a:rPr lang="fr-FR" sz="2800" baseline="30000">
                          <a:solidFill>
                            <a:srgbClr val="000000"/>
                          </a:solidFill>
                          <a:effectLst/>
                          <a:latin typeface="+mn-lt"/>
                          <a:ea typeface="Times New Roman" panose="02020603050405020304" pitchFamily="18" charset="0"/>
                          <a:cs typeface="Times New Roman" panose="02020603050405020304" pitchFamily="18" charset="0"/>
                        </a:rPr>
                        <a:t>-1</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-0.13(0.05)</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-0.14(0.05)</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197247410"/>
                  </a:ext>
                </a:extLst>
              </a:tr>
              <a:tr h="383686">
                <a:tc>
                  <a:txBody>
                    <a:bodyPr/>
                    <a:lstStyle/>
                    <a:p>
                      <a:pPr algn="ctr">
                        <a:lnSpc>
                          <a:spcPct val="107000"/>
                        </a:lnSpc>
                        <a:spcAft>
                          <a:spcPts val="0"/>
                        </a:spcAft>
                      </a:pPr>
                      <a:r>
                        <a:rPr lang="fr-FR" sz="2800" b="1" dirty="0">
                          <a:solidFill>
                            <a:srgbClr val="000000"/>
                          </a:solidFill>
                          <a:effectLst/>
                          <a:latin typeface="+mn-lt"/>
                          <a:ea typeface="Times New Roman" panose="02020603050405020304" pitchFamily="18" charset="0"/>
                          <a:cs typeface="Times New Roman" panose="02020603050405020304" pitchFamily="18" charset="0"/>
                        </a:rPr>
                        <a:t> </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a:solidFill>
                            <a:srgbClr val="000000"/>
                          </a:solidFill>
                          <a:effectLst/>
                          <a:latin typeface="+mn-lt"/>
                          <a:ea typeface="Times New Roman" panose="02020603050405020304" pitchFamily="18" charset="0"/>
                          <a:cs typeface="Times New Roman" panose="02020603050405020304" pitchFamily="18" charset="0"/>
                        </a:rPr>
                        <a:t>n</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fr-FR" sz="280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a:solidFill>
                            <a:srgbClr val="000000"/>
                          </a:solidFill>
                          <a:effectLst/>
                          <a:latin typeface="+mn-lt"/>
                          <a:ea typeface="Times New Roman" panose="02020603050405020304" pitchFamily="18" charset="0"/>
                          <a:cs typeface="Times New Roman" panose="02020603050405020304" pitchFamily="18" charset="0"/>
                        </a:rPr>
                        <a:t>435</a:t>
                      </a:r>
                      <a:endParaRPr lang="fr-FR" sz="280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dirty="0">
                          <a:solidFill>
                            <a:srgbClr val="000000"/>
                          </a:solidFill>
                          <a:effectLst/>
                          <a:latin typeface="+mn-lt"/>
                          <a:ea typeface="Times New Roman" panose="02020603050405020304" pitchFamily="18" charset="0"/>
                          <a:cs typeface="Times New Roman" panose="02020603050405020304" pitchFamily="18" charset="0"/>
                        </a:rPr>
                        <a:t>435</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1575561"/>
                  </a:ext>
                </a:extLst>
              </a:tr>
              <a:tr h="386029">
                <a:tc>
                  <a:txBody>
                    <a:bodyPr/>
                    <a:lstStyle/>
                    <a:p>
                      <a:pPr algn="ctr">
                        <a:lnSpc>
                          <a:spcPct val="107000"/>
                        </a:lnSpc>
                        <a:spcAft>
                          <a:spcPts val="0"/>
                        </a:spcAft>
                      </a:pPr>
                      <a:r>
                        <a:rPr lang="fr-FR" sz="2800" b="1" dirty="0">
                          <a:solidFill>
                            <a:srgbClr val="000000"/>
                          </a:solidFill>
                          <a:effectLst/>
                          <a:latin typeface="+mn-lt"/>
                          <a:ea typeface="Times New Roman" panose="02020603050405020304" pitchFamily="18" charset="0"/>
                          <a:cs typeface="Times New Roman" panose="02020603050405020304" pitchFamily="18" charset="0"/>
                        </a:rPr>
                        <a:t>EG&lt;10%</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b="1" dirty="0">
                          <a:solidFill>
                            <a:srgbClr val="000000"/>
                          </a:solidFill>
                          <a:effectLst/>
                          <a:latin typeface="+mn-lt"/>
                          <a:ea typeface="Times New Roman" panose="02020603050405020304" pitchFamily="18" charset="0"/>
                          <a:cs typeface="Times New Roman" panose="02020603050405020304" pitchFamily="18" charset="0"/>
                        </a:rPr>
                        <a:t>Variation relative annuelle.</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dirty="0">
                          <a:solidFill>
                            <a:srgbClr val="000000"/>
                          </a:solidFill>
                          <a:effectLst/>
                          <a:latin typeface="+mn-lt"/>
                          <a:ea typeface="Times New Roman" panose="02020603050405020304" pitchFamily="18" charset="0"/>
                          <a:cs typeface="Times New Roman" panose="02020603050405020304" pitchFamily="18" charset="0"/>
                        </a:rPr>
                        <a:t>% an</a:t>
                      </a:r>
                      <a:r>
                        <a:rPr lang="fr-FR" sz="2800" baseline="30000" dirty="0">
                          <a:solidFill>
                            <a:srgbClr val="000000"/>
                          </a:solidFill>
                          <a:effectLst/>
                          <a:latin typeface="+mn-lt"/>
                          <a:ea typeface="Times New Roman" panose="02020603050405020304" pitchFamily="18" charset="0"/>
                          <a:cs typeface="Times New Roman" panose="02020603050405020304" pitchFamily="18" charset="0"/>
                        </a:rPr>
                        <a:t>-1</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dirty="0">
                          <a:solidFill>
                            <a:srgbClr val="000000"/>
                          </a:solidFill>
                          <a:effectLst/>
                          <a:latin typeface="+mn-lt"/>
                          <a:ea typeface="Times New Roman" panose="02020603050405020304" pitchFamily="18" charset="0"/>
                          <a:cs typeface="Times New Roman" panose="02020603050405020304" pitchFamily="18" charset="0"/>
                        </a:rPr>
                        <a:t>-0.24(0.06)</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dirty="0">
                          <a:solidFill>
                            <a:srgbClr val="000000"/>
                          </a:solidFill>
                          <a:effectLst/>
                          <a:latin typeface="+mn-lt"/>
                          <a:ea typeface="Times New Roman" panose="02020603050405020304" pitchFamily="18" charset="0"/>
                          <a:cs typeface="Times New Roman" panose="02020603050405020304" pitchFamily="18" charset="0"/>
                        </a:rPr>
                        <a:t>-0.23(0.06)</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55745894"/>
                  </a:ext>
                </a:extLst>
              </a:tr>
              <a:tr h="383686">
                <a:tc>
                  <a:txBody>
                    <a:bodyPr/>
                    <a:lstStyle/>
                    <a:p>
                      <a:pPr algn="ctr">
                        <a:lnSpc>
                          <a:spcPct val="107000"/>
                        </a:lnSpc>
                        <a:spcAft>
                          <a:spcPts val="0"/>
                        </a:spcAft>
                      </a:pPr>
                      <a:r>
                        <a:rPr lang="fr-FR" sz="2800" b="1">
                          <a:solidFill>
                            <a:srgbClr val="000000"/>
                          </a:solidFill>
                          <a:effectLst/>
                          <a:latin typeface="+mn-lt"/>
                          <a:ea typeface="Times New Roman" panose="02020603050405020304" pitchFamily="18" charset="0"/>
                          <a:cs typeface="Times New Roman" panose="02020603050405020304" pitchFamily="18" charset="0"/>
                        </a:rPr>
                        <a:t> </a:t>
                      </a:r>
                      <a:endParaRPr lang="fr-FR" sz="2800">
                        <a:effectLst/>
                        <a:latin typeface="+mn-lt"/>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dirty="0">
                          <a:solidFill>
                            <a:srgbClr val="000000"/>
                          </a:solidFill>
                          <a:effectLst/>
                          <a:latin typeface="+mn-lt"/>
                          <a:ea typeface="Times New Roman" panose="02020603050405020304" pitchFamily="18" charset="0"/>
                          <a:cs typeface="Times New Roman" panose="02020603050405020304" pitchFamily="18" charset="0"/>
                        </a:rPr>
                        <a:t>n</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fr-FR" sz="2800" dirty="0">
                        <a:effectLst/>
                        <a:latin typeface="+mn-lt"/>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dirty="0">
                          <a:solidFill>
                            <a:srgbClr val="000000"/>
                          </a:solidFill>
                          <a:effectLst/>
                          <a:latin typeface="+mn-lt"/>
                          <a:ea typeface="Times New Roman" panose="02020603050405020304" pitchFamily="18" charset="0"/>
                          <a:cs typeface="Times New Roman" panose="02020603050405020304" pitchFamily="18" charset="0"/>
                        </a:rPr>
                        <a:t>267</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dirty="0">
                          <a:solidFill>
                            <a:srgbClr val="000000"/>
                          </a:solidFill>
                          <a:effectLst/>
                          <a:latin typeface="+mn-lt"/>
                          <a:ea typeface="Times New Roman" panose="02020603050405020304" pitchFamily="18" charset="0"/>
                          <a:cs typeface="Times New Roman" panose="02020603050405020304" pitchFamily="18" charset="0"/>
                        </a:rPr>
                        <a:t>267</a:t>
                      </a:r>
                      <a:endParaRPr lang="fr-FR" sz="2800" dirty="0">
                        <a:effectLst/>
                        <a:latin typeface="+mn-lt"/>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948162"/>
                  </a:ext>
                </a:extLst>
              </a:tr>
            </a:tbl>
          </a:graphicData>
        </a:graphic>
      </p:graphicFrame>
      <p:sp>
        <p:nvSpPr>
          <p:cNvPr id="53" name="ZoneTexte 52">
            <a:extLst>
              <a:ext uri="{FF2B5EF4-FFF2-40B4-BE49-F238E27FC236}">
                <a16:creationId xmlns:a16="http://schemas.microsoft.com/office/drawing/2014/main" id="{B65B2D06-8C2D-456E-AFA7-38A320688B52}"/>
              </a:ext>
            </a:extLst>
          </p:cNvPr>
          <p:cNvSpPr txBox="1"/>
          <p:nvPr/>
        </p:nvSpPr>
        <p:spPr>
          <a:xfrm>
            <a:off x="13604989" y="38051594"/>
            <a:ext cx="14810020" cy="3416320"/>
          </a:xfrm>
          <a:prstGeom prst="rect">
            <a:avLst/>
          </a:prstGeom>
          <a:noFill/>
          <a:ln>
            <a:solidFill>
              <a:srgbClr val="009FA2"/>
            </a:solidFill>
          </a:ln>
        </p:spPr>
        <p:txBody>
          <a:bodyPr wrap="square" rtlCol="0">
            <a:spAutoFit/>
          </a:bodyPr>
          <a:lstStyle/>
          <a:p>
            <a:pPr algn="just"/>
            <a:r>
              <a:rPr lang="fr-FR" sz="3600" dirty="0">
                <a:solidFill>
                  <a:schemeClr val="bg1"/>
                </a:solidFill>
              </a:rPr>
              <a:t>Étant donné d’une part l'effet de Δ DA sur les variations des stocks de COS, et d’autre part l’absence à ce jour d’explication des variations de densité apparentes entre les deux campagnes, qui ne nous permet pas d’exclure un biais de protocole entre les deux campagnes, nous recommandons d'utiliser une valeur moyenne de EG et DA pour chaque site afin d'évaluer la variation des stocks de COS entre RMQS 1 et RMQS 2.</a:t>
            </a:r>
            <a:endParaRPr lang="en-US" sz="3600" dirty="0">
              <a:solidFill>
                <a:schemeClr val="bg1"/>
              </a:solidFill>
            </a:endParaRPr>
          </a:p>
        </p:txBody>
      </p:sp>
      <p:graphicFrame>
        <p:nvGraphicFramePr>
          <p:cNvPr id="54" name="Tableau 53">
            <a:extLst>
              <a:ext uri="{FF2B5EF4-FFF2-40B4-BE49-F238E27FC236}">
                <a16:creationId xmlns:a16="http://schemas.microsoft.com/office/drawing/2014/main" id="{8DDF6C99-8B9D-4FEB-84DD-9BFDF5C6E384}"/>
              </a:ext>
            </a:extLst>
          </p:cNvPr>
          <p:cNvGraphicFramePr>
            <a:graphicFrameLocks noGrp="1"/>
          </p:cNvGraphicFramePr>
          <p:nvPr>
            <p:extLst>
              <p:ext uri="{D42A27DB-BD31-4B8C-83A1-F6EECF244321}">
                <p14:modId xmlns:p14="http://schemas.microsoft.com/office/powerpoint/2010/main" val="2755571640"/>
              </p:ext>
            </p:extLst>
          </p:nvPr>
        </p:nvGraphicFramePr>
        <p:xfrm>
          <a:off x="341075" y="18949648"/>
          <a:ext cx="13569233" cy="2691543"/>
        </p:xfrm>
        <a:graphic>
          <a:graphicData uri="http://schemas.openxmlformats.org/drawingml/2006/table">
            <a:tbl>
              <a:tblPr firstRow="1" bandRow="1" bandCol="1"/>
              <a:tblGrid>
                <a:gridCol w="1129583">
                  <a:extLst>
                    <a:ext uri="{9D8B030D-6E8A-4147-A177-3AD203B41FA5}">
                      <a16:colId xmlns:a16="http://schemas.microsoft.com/office/drawing/2014/main" val="2698884229"/>
                    </a:ext>
                  </a:extLst>
                </a:gridCol>
                <a:gridCol w="1447800">
                  <a:extLst>
                    <a:ext uri="{9D8B030D-6E8A-4147-A177-3AD203B41FA5}">
                      <a16:colId xmlns:a16="http://schemas.microsoft.com/office/drawing/2014/main" val="1460073728"/>
                    </a:ext>
                  </a:extLst>
                </a:gridCol>
                <a:gridCol w="1466850">
                  <a:extLst>
                    <a:ext uri="{9D8B030D-6E8A-4147-A177-3AD203B41FA5}">
                      <a16:colId xmlns:a16="http://schemas.microsoft.com/office/drawing/2014/main" val="3698122288"/>
                    </a:ext>
                  </a:extLst>
                </a:gridCol>
                <a:gridCol w="1466850">
                  <a:extLst>
                    <a:ext uri="{9D8B030D-6E8A-4147-A177-3AD203B41FA5}">
                      <a16:colId xmlns:a16="http://schemas.microsoft.com/office/drawing/2014/main" val="641747679"/>
                    </a:ext>
                  </a:extLst>
                </a:gridCol>
                <a:gridCol w="1485900">
                  <a:extLst>
                    <a:ext uri="{9D8B030D-6E8A-4147-A177-3AD203B41FA5}">
                      <a16:colId xmlns:a16="http://schemas.microsoft.com/office/drawing/2014/main" val="469618952"/>
                    </a:ext>
                  </a:extLst>
                </a:gridCol>
                <a:gridCol w="1485900">
                  <a:extLst>
                    <a:ext uri="{9D8B030D-6E8A-4147-A177-3AD203B41FA5}">
                      <a16:colId xmlns:a16="http://schemas.microsoft.com/office/drawing/2014/main" val="1087612024"/>
                    </a:ext>
                  </a:extLst>
                </a:gridCol>
                <a:gridCol w="1600200">
                  <a:extLst>
                    <a:ext uri="{9D8B030D-6E8A-4147-A177-3AD203B41FA5}">
                      <a16:colId xmlns:a16="http://schemas.microsoft.com/office/drawing/2014/main" val="1698932774"/>
                    </a:ext>
                  </a:extLst>
                </a:gridCol>
                <a:gridCol w="1775058">
                  <a:extLst>
                    <a:ext uri="{9D8B030D-6E8A-4147-A177-3AD203B41FA5}">
                      <a16:colId xmlns:a16="http://schemas.microsoft.com/office/drawing/2014/main" val="1369802334"/>
                    </a:ext>
                  </a:extLst>
                </a:gridCol>
                <a:gridCol w="1082442">
                  <a:extLst>
                    <a:ext uri="{9D8B030D-6E8A-4147-A177-3AD203B41FA5}">
                      <a16:colId xmlns:a16="http://schemas.microsoft.com/office/drawing/2014/main" val="1779512555"/>
                    </a:ext>
                  </a:extLst>
                </a:gridCol>
                <a:gridCol w="628650">
                  <a:extLst>
                    <a:ext uri="{9D8B030D-6E8A-4147-A177-3AD203B41FA5}">
                      <a16:colId xmlns:a16="http://schemas.microsoft.com/office/drawing/2014/main" val="793365410"/>
                    </a:ext>
                  </a:extLst>
                </a:gridCol>
              </a:tblGrid>
              <a:tr h="623579">
                <a:tc rowSpan="2">
                  <a:txBody>
                    <a:bodyPr/>
                    <a:lstStyle/>
                    <a:p>
                      <a:pPr algn="just">
                        <a:spcBef>
                          <a:spcPts val="180"/>
                        </a:spcBef>
                        <a:spcAft>
                          <a:spcPts val="180"/>
                        </a:spcAft>
                      </a:pPr>
                      <a:r>
                        <a:rPr lang="fr-FR" sz="2200" dirty="0">
                          <a:effectLst/>
                          <a:latin typeface="Calibri" panose="020F0502020204030204" pitchFamily="34" charset="0"/>
                          <a:ea typeface="Calibri" panose="020F0502020204030204" pitchFamily="34" charset="0"/>
                          <a:cs typeface="Calibri" panose="020F0502020204030204" pitchFamily="34" charset="0"/>
                        </a:rPr>
                        <a:t>Variable</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Layer</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Paramétrique</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a:spcBef>
                          <a:spcPts val="180"/>
                        </a:spcBef>
                        <a:spcAft>
                          <a:spcPts val="180"/>
                        </a:spcAft>
                      </a:pPr>
                      <a:r>
                        <a:rPr lang="fr-FR" sz="2200" dirty="0">
                          <a:effectLst/>
                          <a:latin typeface="Calibri" panose="020F0502020204030204" pitchFamily="34" charset="0"/>
                          <a:ea typeface="Calibri" panose="020F0502020204030204" pitchFamily="34" charset="0"/>
                          <a:cs typeface="Calibri" panose="020F0502020204030204" pitchFamily="34" charset="0"/>
                        </a:rPr>
                        <a:t>Non-paramétrique</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lvl="0" indent="0" algn="just" defTabSz="3024012" rtl="0" eaLnBrk="1" fontAlgn="auto" latinLnBrk="0" hangingPunct="1">
                        <a:lnSpc>
                          <a:spcPct val="100000"/>
                        </a:lnSpc>
                        <a:spcBef>
                          <a:spcPts val="180"/>
                        </a:spcBef>
                        <a:spcAft>
                          <a:spcPts val="180"/>
                        </a:spcAft>
                        <a:buClrTx/>
                        <a:buSzTx/>
                        <a:buFontTx/>
                        <a:buNone/>
                        <a:tabLst/>
                        <a:defRPr/>
                      </a:pPr>
                      <a:r>
                        <a:rPr lang="fr-FR" sz="2400" b="0" dirty="0"/>
                        <a:t>Δ </a:t>
                      </a:r>
                      <a:r>
                        <a:rPr lang="fr-FR" sz="2200" b="0" dirty="0" err="1">
                          <a:effectLst/>
                          <a:latin typeface="Calibri" panose="020F0502020204030204" pitchFamily="34" charset="0"/>
                          <a:ea typeface="Calibri" panose="020F0502020204030204" pitchFamily="34" charset="0"/>
                          <a:cs typeface="Calibri" panose="020F0502020204030204" pitchFamily="34" charset="0"/>
                        </a:rPr>
                        <a:t>Moy</a:t>
                      </a:r>
                      <a:endParaRPr lang="fr-FR" sz="2200" b="0" dirty="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80"/>
                        </a:spcBef>
                        <a:spcAft>
                          <a:spcPts val="180"/>
                        </a:spcAft>
                      </a:pPr>
                      <a:r>
                        <a:rPr lang="fr-FR" sz="2200" b="0" dirty="0">
                          <a:effectLst/>
                          <a:latin typeface="Calibri" panose="020F0502020204030204" pitchFamily="34" charset="0"/>
                          <a:ea typeface="Calibri" panose="020F0502020204030204" pitchFamily="34" charset="0"/>
                          <a:cs typeface="Calibri" panose="020F0502020204030204" pitchFamily="34" charset="0"/>
                        </a:rPr>
                        <a:t>g cm</a:t>
                      </a:r>
                      <a:r>
                        <a:rPr lang="fr-FR" sz="2200" b="0" baseline="30000" dirty="0">
                          <a:effectLst/>
                          <a:latin typeface="Calibri" panose="020F0502020204030204" pitchFamily="34" charset="0"/>
                          <a:ea typeface="Calibri" panose="020F0502020204030204" pitchFamily="34" charset="0"/>
                          <a:cs typeface="Calibri" panose="020F0502020204030204" pitchFamily="34" charset="0"/>
                        </a:rPr>
                        <a:t>-3</a:t>
                      </a:r>
                      <a:endParaRPr lang="fr-FR" sz="2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180"/>
                        </a:spcBef>
                        <a:spcAft>
                          <a:spcPts val="180"/>
                        </a:spcAft>
                      </a:pPr>
                      <a:r>
                        <a:rPr lang="fr-FR" sz="2400" dirty="0"/>
                        <a:t>Δ</a:t>
                      </a:r>
                      <a:r>
                        <a:rPr lang="fr-FR" sz="2200" dirty="0">
                          <a:effectLst/>
                          <a:latin typeface="Calibri" panose="020F0502020204030204" pitchFamily="34" charset="0"/>
                          <a:ea typeface="Calibri" panose="020F0502020204030204" pitchFamily="34" charset="0"/>
                          <a:cs typeface="Calibri" panose="020F0502020204030204" pitchFamily="34" charset="0"/>
                        </a:rPr>
                        <a:t> Rel. </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180"/>
                        </a:spcBef>
                        <a:spcAft>
                          <a:spcPts val="180"/>
                        </a:spcAft>
                      </a:pPr>
                      <a:r>
                        <a:rPr lang="fr-FR" sz="2200" dirty="0">
                          <a:effectLst/>
                          <a:latin typeface="Calibri" panose="020F0502020204030204" pitchFamily="34" charset="0"/>
                          <a:ea typeface="Calibri" panose="020F0502020204030204" pitchFamily="34" charset="0"/>
                          <a:cs typeface="Calibri" panose="020F0502020204030204" pitchFamily="34" charset="0"/>
                        </a:rPr>
                        <a:t>%</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180"/>
                        </a:spcBef>
                        <a:spcAft>
                          <a:spcPts val="180"/>
                        </a:spcAft>
                      </a:pPr>
                      <a:r>
                        <a:rPr lang="fr-FR" sz="2200" dirty="0">
                          <a:effectLst/>
                          <a:latin typeface="Calibri" panose="020F0502020204030204" pitchFamily="34" charset="0"/>
                          <a:ea typeface="Calibri" panose="020F0502020204030204" pitchFamily="34" charset="0"/>
                          <a:cs typeface="Calibri" panose="020F0502020204030204" pitchFamily="34" charset="0"/>
                        </a:rPr>
                        <a:t>n</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74223"/>
                  </a:ext>
                </a:extLst>
              </a:tr>
              <a:tr h="726844">
                <a:tc vMerge="1">
                  <a:txBody>
                    <a:bodyPr/>
                    <a:lstStyle/>
                    <a:p>
                      <a:endParaRPr lang="en-US"/>
                    </a:p>
                  </a:txBody>
                  <a:tcPr/>
                </a:tc>
                <a:tc vMerge="1">
                  <a:txBody>
                    <a:bodyPr/>
                    <a:lstStyle/>
                    <a:p>
                      <a:endParaRPr lang="en-US"/>
                    </a:p>
                  </a:txBody>
                  <a:tcPr/>
                </a:tc>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Moran I</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SSR</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t-test</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dirty="0">
                          <a:effectLst/>
                          <a:latin typeface="Calibri" panose="020F0502020204030204" pitchFamily="34" charset="0"/>
                          <a:ea typeface="Calibri" panose="020F0502020204030204" pitchFamily="34" charset="0"/>
                          <a:cs typeface="Calibri" panose="020F0502020204030204" pitchFamily="34" charset="0"/>
                        </a:rPr>
                        <a:t>Wilcox</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dirty="0" err="1">
                          <a:effectLst/>
                          <a:latin typeface="Calibri" panose="020F0502020204030204" pitchFamily="34" charset="0"/>
                          <a:ea typeface="Calibri" panose="020F0502020204030204" pitchFamily="34" charset="0"/>
                          <a:cs typeface="Calibri" panose="020F0502020204030204" pitchFamily="34" charset="0"/>
                        </a:rPr>
                        <a:t>Sign</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pPr algn="ctr">
                        <a:spcBef>
                          <a:spcPts val="180"/>
                        </a:spcBef>
                        <a:spcAft>
                          <a:spcPts val="180"/>
                        </a:spcAft>
                      </a:pP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921185562"/>
                  </a:ext>
                </a:extLst>
              </a:tr>
              <a:tr h="311790">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EG</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Surface</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1.0735e-01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1.1068e-01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2.1469e-01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1.9760e-01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Bef>
                          <a:spcPts val="180"/>
                        </a:spcBef>
                        <a:spcAft>
                          <a:spcPts val="180"/>
                        </a:spcAft>
                      </a:pPr>
                      <a:r>
                        <a:rPr lang="fr-FR" sz="2200" i="1" dirty="0">
                          <a:effectLst/>
                          <a:latin typeface="Calibri" panose="020F0502020204030204" pitchFamily="34" charset="0"/>
                          <a:ea typeface="Calibri" panose="020F0502020204030204" pitchFamily="34" charset="0"/>
                          <a:cs typeface="Calibri" panose="020F0502020204030204" pitchFamily="34" charset="0"/>
                        </a:rPr>
                        <a:t>7.2743e-01</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spcBef>
                          <a:spcPts val="180"/>
                        </a:spcBef>
                        <a:spcAft>
                          <a:spcPts val="180"/>
                        </a:spcAft>
                      </a:pPr>
                      <a:r>
                        <a:rPr lang="fr-FR" sz="2200" dirty="0">
                          <a:effectLst/>
                          <a:latin typeface="Calibri" panose="020F0502020204030204" pitchFamily="34" charset="0"/>
                          <a:ea typeface="Calibri" panose="020F0502020204030204" pitchFamily="34" charset="0"/>
                          <a:cs typeface="Calibri" panose="020F0502020204030204" pitchFamily="34" charset="0"/>
                        </a:rPr>
                        <a:t>-0.383(0.7)</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-1.8(3.1)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829</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80126100"/>
                  </a:ext>
                </a:extLst>
              </a:tr>
              <a:tr h="311790">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EG</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Profondeur</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8.3587e-01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8.3227e-01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3.2826e-01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8.1592e-01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i="1" dirty="0">
                          <a:effectLst/>
                          <a:latin typeface="Calibri" panose="020F0502020204030204" pitchFamily="34" charset="0"/>
                          <a:ea typeface="Calibri" panose="020F0502020204030204" pitchFamily="34" charset="0"/>
                          <a:cs typeface="Calibri" panose="020F0502020204030204" pitchFamily="34" charset="0"/>
                        </a:rPr>
                        <a:t>1.0000e+00</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0.605(0.8)</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ctr">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3.7(4.7)</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ctr">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482</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extLst>
                  <a:ext uri="{0D108BD9-81ED-4DB2-BD59-A6C34878D82A}">
                    <a16:rowId xmlns:a16="http://schemas.microsoft.com/office/drawing/2014/main" val="1028102835"/>
                  </a:ext>
                </a:extLst>
              </a:tr>
              <a:tr h="311790">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DA</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Surface</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b="1" i="1">
                          <a:effectLst/>
                          <a:latin typeface="Calibri" panose="020F0502020204030204" pitchFamily="34" charset="0"/>
                          <a:ea typeface="Calibri" panose="020F0502020204030204" pitchFamily="34" charset="0"/>
                          <a:cs typeface="Calibri" panose="020F0502020204030204" pitchFamily="34" charset="0"/>
                        </a:rPr>
                        <a:t>1.3192e-10</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b="1" i="1">
                          <a:effectLst/>
                          <a:latin typeface="Calibri" panose="020F0502020204030204" pitchFamily="34" charset="0"/>
                          <a:ea typeface="Calibri" panose="020F0502020204030204" pitchFamily="34" charset="0"/>
                          <a:cs typeface="Calibri" panose="020F0502020204030204" pitchFamily="34" charset="0"/>
                        </a:rPr>
                        <a:t>9.9406e-11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b="1" i="1">
                          <a:effectLst/>
                          <a:latin typeface="Calibri" panose="020F0502020204030204" pitchFamily="34" charset="0"/>
                          <a:ea typeface="Calibri" panose="020F0502020204030204" pitchFamily="34" charset="0"/>
                          <a:cs typeface="Calibri" panose="020F0502020204030204" pitchFamily="34" charset="0"/>
                        </a:rPr>
                        <a:t>2.6384e-10</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b="1" i="1">
                          <a:effectLst/>
                          <a:latin typeface="Calibri" panose="020F0502020204030204" pitchFamily="34" charset="0"/>
                          <a:ea typeface="Calibri" panose="020F0502020204030204" pitchFamily="34" charset="0"/>
                          <a:cs typeface="Calibri" panose="020F0502020204030204" pitchFamily="34" charset="0"/>
                        </a:rPr>
                        <a:t>3.8464e-12</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b="1" i="1" dirty="0">
                          <a:effectLst/>
                          <a:latin typeface="Calibri" panose="020F0502020204030204" pitchFamily="34" charset="0"/>
                          <a:ea typeface="Calibri" panose="020F0502020204030204" pitchFamily="34" charset="0"/>
                          <a:cs typeface="Calibri" panose="020F0502020204030204" pitchFamily="34" charset="0"/>
                        </a:rPr>
                        <a:t>4.9422e-09</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-0.041(0.008)</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ctr">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-3.1(0.6)</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tc>
                  <a:txBody>
                    <a:bodyPr/>
                    <a:lstStyle/>
                    <a:p>
                      <a:pPr algn="ctr">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829</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a:noFill/>
                    </a:lnB>
                  </a:tcPr>
                </a:tc>
                <a:extLst>
                  <a:ext uri="{0D108BD9-81ED-4DB2-BD59-A6C34878D82A}">
                    <a16:rowId xmlns:a16="http://schemas.microsoft.com/office/drawing/2014/main" val="2024304841"/>
                  </a:ext>
                </a:extLst>
              </a:tr>
              <a:tr h="311790">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DA</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Profondeur</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2.1411e-01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2.1106e-01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i="1">
                          <a:effectLst/>
                          <a:latin typeface="Calibri" panose="020F0502020204030204" pitchFamily="34" charset="0"/>
                          <a:ea typeface="Calibri" panose="020F0502020204030204" pitchFamily="34" charset="0"/>
                          <a:cs typeface="Calibri" panose="020F0502020204030204" pitchFamily="34" charset="0"/>
                        </a:rPr>
                        <a:t>4.2822e-01</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i="1" dirty="0">
                          <a:effectLst/>
                          <a:latin typeface="Calibri" panose="020F0502020204030204" pitchFamily="34" charset="0"/>
                          <a:ea typeface="Calibri" panose="020F0502020204030204" pitchFamily="34" charset="0"/>
                          <a:cs typeface="Calibri" panose="020F0502020204030204" pitchFamily="34" charset="0"/>
                        </a:rPr>
                        <a:t>8.6257e-02</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i="1" dirty="0">
                          <a:effectLst/>
                          <a:latin typeface="Calibri" panose="020F0502020204030204" pitchFamily="34" charset="0"/>
                          <a:ea typeface="Calibri" panose="020F0502020204030204" pitchFamily="34" charset="0"/>
                          <a:cs typeface="Calibri" panose="020F0502020204030204" pitchFamily="34" charset="0"/>
                        </a:rPr>
                        <a:t>5.7410e-02</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-0.007(0.008)</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fr-FR" sz="2200">
                          <a:effectLst/>
                          <a:latin typeface="Calibri" panose="020F0502020204030204" pitchFamily="34" charset="0"/>
                          <a:ea typeface="Calibri" panose="020F0502020204030204" pitchFamily="34" charset="0"/>
                          <a:cs typeface="Calibri" panose="020F0502020204030204" pitchFamily="34" charset="0"/>
                        </a:rPr>
                        <a:t>-0.5(0.6)</a:t>
                      </a:r>
                      <a:endParaRPr lang="fr-FR" sz="220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Bef>
                          <a:spcPts val="180"/>
                        </a:spcBef>
                        <a:spcAft>
                          <a:spcPts val="180"/>
                        </a:spcAft>
                      </a:pPr>
                      <a:r>
                        <a:rPr lang="fr-FR" sz="2200" dirty="0">
                          <a:effectLst/>
                          <a:latin typeface="Calibri" panose="020F0502020204030204" pitchFamily="34" charset="0"/>
                          <a:ea typeface="Calibri" panose="020F0502020204030204" pitchFamily="34" charset="0"/>
                          <a:cs typeface="Calibri" panose="020F0502020204030204" pitchFamily="34" charset="0"/>
                        </a:rPr>
                        <a:t>482</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59121" marR="59121"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981530"/>
                  </a:ext>
                </a:extLst>
              </a:tr>
            </a:tbl>
          </a:graphicData>
        </a:graphic>
      </p:graphicFrame>
      <p:sp>
        <p:nvSpPr>
          <p:cNvPr id="55" name="ZoneTexte 54">
            <a:extLst>
              <a:ext uri="{FF2B5EF4-FFF2-40B4-BE49-F238E27FC236}">
                <a16:creationId xmlns:a16="http://schemas.microsoft.com/office/drawing/2014/main" id="{EE8CC86E-C68D-4860-AE47-EA702D73865A}"/>
              </a:ext>
            </a:extLst>
          </p:cNvPr>
          <p:cNvSpPr txBox="1"/>
          <p:nvPr/>
        </p:nvSpPr>
        <p:spPr>
          <a:xfrm>
            <a:off x="19508421" y="23624110"/>
            <a:ext cx="364202" cy="523220"/>
          </a:xfrm>
          <a:prstGeom prst="rect">
            <a:avLst/>
          </a:prstGeom>
          <a:noFill/>
        </p:spPr>
        <p:txBody>
          <a:bodyPr wrap="none" rtlCol="0">
            <a:spAutoFit/>
          </a:bodyPr>
          <a:lstStyle/>
          <a:p>
            <a:r>
              <a:rPr lang="en-US" sz="2800" dirty="0">
                <a:solidFill>
                  <a:srgbClr val="C00000"/>
                </a:solidFill>
              </a:rPr>
              <a:t>*</a:t>
            </a:r>
          </a:p>
        </p:txBody>
      </p:sp>
      <p:sp>
        <p:nvSpPr>
          <p:cNvPr id="56" name="ZoneTexte 55">
            <a:extLst>
              <a:ext uri="{FF2B5EF4-FFF2-40B4-BE49-F238E27FC236}">
                <a16:creationId xmlns:a16="http://schemas.microsoft.com/office/drawing/2014/main" id="{F1BA4F0A-875F-41BE-A29A-F70C9EB12FCB}"/>
              </a:ext>
            </a:extLst>
          </p:cNvPr>
          <p:cNvSpPr txBox="1"/>
          <p:nvPr/>
        </p:nvSpPr>
        <p:spPr>
          <a:xfrm>
            <a:off x="20294502" y="23610102"/>
            <a:ext cx="364202" cy="523220"/>
          </a:xfrm>
          <a:prstGeom prst="rect">
            <a:avLst/>
          </a:prstGeom>
          <a:noFill/>
        </p:spPr>
        <p:txBody>
          <a:bodyPr wrap="none" rtlCol="0">
            <a:spAutoFit/>
          </a:bodyPr>
          <a:lstStyle/>
          <a:p>
            <a:r>
              <a:rPr lang="en-US" sz="2800" dirty="0">
                <a:solidFill>
                  <a:srgbClr val="C00000"/>
                </a:solidFill>
              </a:rPr>
              <a:t>*</a:t>
            </a:r>
          </a:p>
        </p:txBody>
      </p:sp>
      <p:pic>
        <p:nvPicPr>
          <p:cNvPr id="58" name="Image 57">
            <a:extLst>
              <a:ext uri="{FF2B5EF4-FFF2-40B4-BE49-F238E27FC236}">
                <a16:creationId xmlns:a16="http://schemas.microsoft.com/office/drawing/2014/main" id="{1222ED88-9556-463F-BEEA-6134928B8098}"/>
              </a:ext>
            </a:extLst>
          </p:cNvPr>
          <p:cNvPicPr>
            <a:picLocks noChangeAspect="1"/>
          </p:cNvPicPr>
          <p:nvPr/>
        </p:nvPicPr>
        <p:blipFill>
          <a:blip r:embed="rId16"/>
          <a:stretch>
            <a:fillRect/>
          </a:stretch>
        </p:blipFill>
        <p:spPr>
          <a:xfrm>
            <a:off x="3713856" y="21822490"/>
            <a:ext cx="9594685" cy="5982955"/>
          </a:xfrm>
          <a:prstGeom prst="rect">
            <a:avLst/>
          </a:prstGeom>
        </p:spPr>
      </p:pic>
      <p:sp>
        <p:nvSpPr>
          <p:cNvPr id="2" name="ZoneTexte 1">
            <a:extLst>
              <a:ext uri="{FF2B5EF4-FFF2-40B4-BE49-F238E27FC236}">
                <a16:creationId xmlns:a16="http://schemas.microsoft.com/office/drawing/2014/main" id="{9715E1D9-6D59-4A52-AF01-3B1BD447A9B8}"/>
              </a:ext>
            </a:extLst>
          </p:cNvPr>
          <p:cNvSpPr txBox="1"/>
          <p:nvPr/>
        </p:nvSpPr>
        <p:spPr>
          <a:xfrm>
            <a:off x="5121060" y="39487249"/>
            <a:ext cx="8187482" cy="4093428"/>
          </a:xfrm>
          <a:prstGeom prst="rect">
            <a:avLst/>
          </a:prstGeom>
          <a:noFill/>
        </p:spPr>
        <p:txBody>
          <a:bodyPr wrap="square" rtlCol="0">
            <a:spAutoFit/>
          </a:bodyPr>
          <a:lstStyle/>
          <a:p>
            <a:r>
              <a:rPr lang="en-US" sz="2000" dirty="0"/>
              <a:t>                            </a:t>
            </a:r>
            <a:endParaRPr lang="fr-FR" sz="2000" dirty="0"/>
          </a:p>
          <a:p>
            <a:r>
              <a:rPr lang="en-US" sz="2000" dirty="0"/>
              <a:t>------------------------------------------------------------------------------------------------------</a:t>
            </a:r>
            <a:endParaRPr lang="fr-FR" sz="2000" dirty="0"/>
          </a:p>
          <a:p>
            <a:r>
              <a:rPr lang="en-US" sz="2000" dirty="0"/>
              <a:t>Variable                                          AIC        RSS      Sum </a:t>
            </a:r>
            <a:r>
              <a:rPr lang="en-US" sz="2000" dirty="0" err="1"/>
              <a:t>Sq</a:t>
            </a:r>
            <a:r>
              <a:rPr lang="en-US" sz="2000" dirty="0"/>
              <a:t>     R-</a:t>
            </a:r>
            <a:r>
              <a:rPr lang="en-US" sz="2000" dirty="0" err="1"/>
              <a:t>Sq</a:t>
            </a:r>
            <a:r>
              <a:rPr lang="en-US" sz="2000" dirty="0"/>
              <a:t>          Adj. R-</a:t>
            </a:r>
            <a:r>
              <a:rPr lang="en-US" sz="2000" dirty="0" err="1"/>
              <a:t>Sq</a:t>
            </a:r>
            <a:r>
              <a:rPr lang="en-US" sz="2000" dirty="0"/>
              <a:t> </a:t>
            </a:r>
            <a:endParaRPr lang="fr-FR" sz="2000" dirty="0"/>
          </a:p>
          <a:p>
            <a:r>
              <a:rPr lang="en-US" sz="2000" dirty="0"/>
              <a:t>------------------------------------------------------------------------------------------------------</a:t>
            </a:r>
            <a:endParaRPr lang="fr-FR" sz="2000" dirty="0"/>
          </a:p>
          <a:p>
            <a:r>
              <a:rPr lang="en-US" sz="2000" dirty="0"/>
              <a:t>ΔCF                                         -549.661    25.331     2.942    0.10406      0.10299 </a:t>
            </a:r>
            <a:endParaRPr lang="fr-FR" sz="2000" dirty="0"/>
          </a:p>
          <a:p>
            <a:r>
              <a:rPr lang="en-US" sz="2000" dirty="0" err="1"/>
              <a:t>Δmoist</a:t>
            </a:r>
            <a:r>
              <a:rPr lang="en-US" sz="2000" dirty="0"/>
              <a:t>                                   -605.167    23.653     4.620    0.16341      0.16141 </a:t>
            </a:r>
            <a:endParaRPr lang="fr-FR" sz="2000" dirty="0"/>
          </a:p>
          <a:p>
            <a:r>
              <a:rPr lang="en-US" sz="2000" dirty="0" err="1"/>
              <a:t>Δvol</a:t>
            </a:r>
            <a:r>
              <a:rPr lang="en-US" sz="2000" dirty="0"/>
              <a:t>                                        -645.188    22.498     5.776    0.20428      0.20142 </a:t>
            </a:r>
            <a:endParaRPr lang="fr-FR" sz="2000" dirty="0"/>
          </a:p>
          <a:p>
            <a:r>
              <a:rPr lang="en-US" sz="2000" dirty="0"/>
              <a:t>ΔCF: </a:t>
            </a:r>
            <a:r>
              <a:rPr lang="en-US" sz="2000" dirty="0" err="1"/>
              <a:t>Δmoist</a:t>
            </a:r>
            <a:r>
              <a:rPr lang="en-US" sz="2000" dirty="0"/>
              <a:t>                          -659.363    22.068     6.205    0.21948      0.21573 </a:t>
            </a:r>
            <a:endParaRPr lang="fr-FR" sz="2000" dirty="0"/>
          </a:p>
          <a:p>
            <a:r>
              <a:rPr lang="en-US" sz="2000" dirty="0" err="1"/>
              <a:t>ΔDepth</a:t>
            </a:r>
            <a:r>
              <a:rPr lang="en-US" sz="2000" dirty="0"/>
              <a:t>                                  -671.293    21.705     6.569    0.23233      0.22772 </a:t>
            </a:r>
            <a:endParaRPr lang="fr-FR" sz="2000" dirty="0"/>
          </a:p>
          <a:p>
            <a:r>
              <a:rPr lang="en-US" sz="2000" dirty="0" err="1"/>
              <a:t>ΔCF:Δmoist</a:t>
            </a:r>
            <a:r>
              <a:rPr lang="en-US" sz="2000" dirty="0"/>
              <a:t>: </a:t>
            </a:r>
            <a:r>
              <a:rPr lang="en-US" sz="2000" dirty="0" err="1"/>
              <a:t>ΔDepth:Δvol</a:t>
            </a:r>
            <a:r>
              <a:rPr lang="en-US" sz="2000" dirty="0"/>
              <a:t>  -680.075    21.428     6.846    0.24213      0.23667 </a:t>
            </a:r>
            <a:endParaRPr lang="fr-FR" sz="2000" dirty="0"/>
          </a:p>
          <a:p>
            <a:r>
              <a:rPr lang="en-US" sz="2000" dirty="0"/>
              <a:t>ΔCF: </a:t>
            </a:r>
            <a:r>
              <a:rPr lang="en-US" sz="2000" dirty="0" err="1"/>
              <a:t>Δmoist</a:t>
            </a:r>
            <a:r>
              <a:rPr lang="en-US" sz="2000" dirty="0"/>
              <a:t>: </a:t>
            </a:r>
            <a:r>
              <a:rPr lang="en-US" sz="2000" dirty="0" err="1"/>
              <a:t>Δvol</a:t>
            </a:r>
            <a:r>
              <a:rPr lang="en-US" sz="2000" dirty="0"/>
              <a:t>                -682.662    21.311     6.963    0.24626      0.23991 </a:t>
            </a:r>
            <a:endParaRPr lang="fr-FR" sz="2000" dirty="0"/>
          </a:p>
          <a:p>
            <a:r>
              <a:rPr lang="en-US" sz="2000" dirty="0"/>
              <a:t>------------------------------------------------------------------------------------------------------</a:t>
            </a:r>
            <a:endParaRPr lang="fr-FR" sz="2000" dirty="0"/>
          </a:p>
          <a:p>
            <a:endParaRPr lang="en-US" sz="2000" dirty="0"/>
          </a:p>
        </p:txBody>
      </p:sp>
    </p:spTree>
    <p:extLst>
      <p:ext uri="{BB962C8B-B14F-4D97-AF65-F5344CB8AC3E}">
        <p14:creationId xmlns:p14="http://schemas.microsoft.com/office/powerpoint/2010/main" val="133401709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06E69DAC417B4EBF002AADBAEBC4ED" ma:contentTypeVersion="0" ma:contentTypeDescription="Crée un document." ma:contentTypeScope="" ma:versionID="f346adc37c4f7b1871dfdfacabe2cad7">
  <xsd:schema xmlns:xsd="http://www.w3.org/2001/XMLSchema" xmlns:xs="http://www.w3.org/2001/XMLSchema" xmlns:p="http://schemas.microsoft.com/office/2006/metadata/properties" targetNamespace="http://schemas.microsoft.com/office/2006/metadata/properties" ma:root="true" ma:fieldsID="f3bbf10744f8b5955bfb7548918bd11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D2BFE6-3C1B-473D-AC71-E3BFBBBA7186}">
  <ds:schemaRefs>
    <ds:schemaRef ds:uri="http://schemas.microsoft.com/sharepoint/v3/contenttype/forms"/>
  </ds:schemaRefs>
</ds:datastoreItem>
</file>

<file path=customXml/itemProps2.xml><?xml version="1.0" encoding="utf-8"?>
<ds:datastoreItem xmlns:ds="http://schemas.openxmlformats.org/officeDocument/2006/customXml" ds:itemID="{25D30BE9-6538-4262-A093-D1BE6C73783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6015574-09D2-4290-9C43-859589118C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195</TotalTime>
  <Words>1350</Words>
  <Application>Microsoft Office PowerPoint</Application>
  <PresentationFormat>Personnalisé</PresentationFormat>
  <Paragraphs>165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Avenir Next LT Pro Medium Conde</vt:lpstr>
      <vt:lpstr>Calibri</vt:lpstr>
      <vt:lpstr>Times New Roman</vt:lpstr>
      <vt:lpstr>Thème Office</vt:lpstr>
      <vt:lpstr>Le RMQS peut-il être utilisé pour évaluer les  changements de densité apparente?  Munera-Echeverri JL 1, Martin M 1, Boulonne L1, Saby N1, Arrouays D1.  1 INRAE, Info&amp;Sols, 45075, Orléans, France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Maison</dc:creator>
  <cp:lastModifiedBy>José Luis Munera Echeverri</cp:lastModifiedBy>
  <cp:revision>25</cp:revision>
  <cp:lastPrinted>2023-06-15T12:25:03Z</cp:lastPrinted>
  <dcterms:created xsi:type="dcterms:W3CDTF">2013-02-20T09:06:48Z</dcterms:created>
  <dcterms:modified xsi:type="dcterms:W3CDTF">2023-06-15T12:45:42Z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0x0101005006E69DAC417B4EBF002AADBAEBC4ED</vt:lpwstr>
  </property>
</Properties>
</file>