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258" r:id="rId2"/>
    <p:sldId id="302" r:id="rId3"/>
    <p:sldId id="308" r:id="rId4"/>
    <p:sldId id="309" r:id="rId5"/>
    <p:sldId id="303" r:id="rId6"/>
    <p:sldId id="281" r:id="rId7"/>
    <p:sldId id="312" r:id="rId8"/>
    <p:sldId id="313" r:id="rId9"/>
    <p:sldId id="305" r:id="rId10"/>
    <p:sldId id="322" r:id="rId11"/>
    <p:sldId id="315" r:id="rId12"/>
    <p:sldId id="307" r:id="rId13"/>
    <p:sldId id="317" r:id="rId14"/>
    <p:sldId id="318" r:id="rId15"/>
    <p:sldId id="319" r:id="rId16"/>
    <p:sldId id="320" r:id="rId17"/>
    <p:sldId id="32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1BF"/>
    <a:srgbClr val="275662"/>
    <a:srgbClr val="FFFFFF"/>
    <a:srgbClr val="00A3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7"/>
  </p:normalViewPr>
  <p:slideViewPr>
    <p:cSldViewPr snapToGrid="0">
      <p:cViewPr varScale="1">
        <p:scale>
          <a:sx n="110" d="100"/>
          <a:sy n="110"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95256574818676"/>
          <c:y val="6.842578011081947E-2"/>
          <c:w val="0.51983169080686908"/>
          <c:h val="0.90490755322251382"/>
        </c:manualLayout>
      </c:layout>
      <c:doughnutChart>
        <c:varyColors val="1"/>
        <c:ser>
          <c:idx val="0"/>
          <c:order val="0"/>
          <c:tx>
            <c:strRef>
              <c:f>Feuil1!$B$1</c:f>
              <c:strCache>
                <c:ptCount val="1"/>
                <c:pt idx="0">
                  <c:v>Entretiens</c:v>
                </c:pt>
              </c:strCache>
            </c:strRef>
          </c:tx>
          <c:dPt>
            <c:idx val="0"/>
            <c:bubble3D val="0"/>
            <c:spPr>
              <a:gradFill rotWithShape="1">
                <a:gsLst>
                  <a:gs pos="0">
                    <a:schemeClr val="accent1">
                      <a:tint val="80000"/>
                      <a:satMod val="107000"/>
                      <a:lumMod val="103000"/>
                    </a:schemeClr>
                  </a:gs>
                  <a:gs pos="100000">
                    <a:schemeClr val="accent1">
                      <a:tint val="82000"/>
                      <a:satMod val="109000"/>
                      <a:lumMod val="103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F97D-485C-8D2B-22E866DC06EF}"/>
              </c:ext>
            </c:extLst>
          </c:dPt>
          <c:dPt>
            <c:idx val="1"/>
            <c:bubble3D val="0"/>
            <c:spPr>
              <a:gradFill rotWithShape="1">
                <a:gsLst>
                  <a:gs pos="0">
                    <a:schemeClr val="accent2">
                      <a:tint val="80000"/>
                      <a:satMod val="107000"/>
                      <a:lumMod val="103000"/>
                    </a:schemeClr>
                  </a:gs>
                  <a:gs pos="100000">
                    <a:schemeClr val="accent2">
                      <a:tint val="82000"/>
                      <a:satMod val="109000"/>
                      <a:lumMod val="103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F97D-485C-8D2B-22E866DC06EF}"/>
              </c:ext>
            </c:extLst>
          </c:dPt>
          <c:dPt>
            <c:idx val="2"/>
            <c:bubble3D val="0"/>
            <c:spPr>
              <a:gradFill rotWithShape="1">
                <a:gsLst>
                  <a:gs pos="0">
                    <a:schemeClr val="accent3">
                      <a:tint val="80000"/>
                      <a:satMod val="107000"/>
                      <a:lumMod val="103000"/>
                    </a:schemeClr>
                  </a:gs>
                  <a:gs pos="100000">
                    <a:schemeClr val="accent3">
                      <a:tint val="82000"/>
                      <a:satMod val="109000"/>
                      <a:lumMod val="103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F97D-485C-8D2B-22E866DC06EF}"/>
              </c:ext>
            </c:extLst>
          </c:dPt>
          <c:dPt>
            <c:idx val="3"/>
            <c:bubble3D val="0"/>
            <c:spPr>
              <a:gradFill rotWithShape="1">
                <a:gsLst>
                  <a:gs pos="0">
                    <a:schemeClr val="accent4">
                      <a:tint val="80000"/>
                      <a:satMod val="107000"/>
                      <a:lumMod val="103000"/>
                    </a:schemeClr>
                  </a:gs>
                  <a:gs pos="100000">
                    <a:schemeClr val="accent4">
                      <a:tint val="82000"/>
                      <a:satMod val="109000"/>
                      <a:lumMod val="103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F97D-485C-8D2B-22E866DC06EF}"/>
              </c:ext>
            </c:extLst>
          </c:dPt>
          <c:dPt>
            <c:idx val="4"/>
            <c:bubble3D val="0"/>
            <c:spPr>
              <a:gradFill rotWithShape="1">
                <a:gsLst>
                  <a:gs pos="0">
                    <a:schemeClr val="accent5">
                      <a:tint val="80000"/>
                      <a:satMod val="107000"/>
                      <a:lumMod val="103000"/>
                    </a:schemeClr>
                  </a:gs>
                  <a:gs pos="100000">
                    <a:schemeClr val="accent5">
                      <a:tint val="82000"/>
                      <a:satMod val="109000"/>
                      <a:lumMod val="103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F97D-485C-8D2B-22E866DC06E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Feuil1!$A$2:$A$6</c:f>
              <c:strCache>
                <c:ptCount val="5"/>
                <c:pt idx="0">
                  <c:v>Salariés de la grande distribution </c:v>
                </c:pt>
                <c:pt idx="1">
                  <c:v>Producteurs de pommes de terre et coopératives </c:v>
                </c:pt>
                <c:pt idx="2">
                  <c:v>Salariés de négociants et grossistes </c:v>
                </c:pt>
                <c:pt idx="3">
                  <c:v>Salariés des structures d’interprofession </c:v>
                </c:pt>
                <c:pt idx="4">
                  <c:v>Conseillers techniques de structures indépendantes </c:v>
                </c:pt>
              </c:strCache>
            </c:strRef>
          </c:cat>
          <c:val>
            <c:numRef>
              <c:f>Feuil1!$B$2:$B$6</c:f>
              <c:numCache>
                <c:formatCode>General</c:formatCode>
                <c:ptCount val="5"/>
                <c:pt idx="0">
                  <c:v>23</c:v>
                </c:pt>
                <c:pt idx="1">
                  <c:v>19</c:v>
                </c:pt>
                <c:pt idx="2">
                  <c:v>11</c:v>
                </c:pt>
                <c:pt idx="3">
                  <c:v>11</c:v>
                </c:pt>
                <c:pt idx="4">
                  <c:v>6</c:v>
                </c:pt>
              </c:numCache>
            </c:numRef>
          </c:val>
          <c:extLst>
            <c:ext xmlns:c16="http://schemas.microsoft.com/office/drawing/2014/chart" uri="{C3380CC4-5D6E-409C-BE32-E72D297353CC}">
              <c16:uniqueId val="{0000000A-F97D-485C-8D2B-22E866DC06EF}"/>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AE979-45F0-414C-B066-13D8C9FFA0CB}" type="datetimeFigureOut">
              <a:rPr lang="fr-FR" smtClean="0"/>
              <a:t>06/12/2023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7BA43-9E92-4045-8541-FDB104716F35}" type="slidenum">
              <a:rPr lang="fr-FR" smtClean="0"/>
              <a:t>‹N°›</a:t>
            </a:fld>
            <a:endParaRPr lang="fr-FR"/>
          </a:p>
        </p:txBody>
      </p:sp>
    </p:spTree>
    <p:extLst>
      <p:ext uri="{BB962C8B-B14F-4D97-AF65-F5344CB8AC3E}">
        <p14:creationId xmlns:p14="http://schemas.microsoft.com/office/powerpoint/2010/main" val="212244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59C3FE-DA08-E748-A7A4-2FCC3F1418DF}" type="slidenum">
              <a:rPr lang="fr-FR" smtClean="0"/>
              <a:t>1</a:t>
            </a:fld>
            <a:endParaRPr lang="fr-FR"/>
          </a:p>
        </p:txBody>
      </p:sp>
    </p:spTree>
    <p:extLst>
      <p:ext uri="{BB962C8B-B14F-4D97-AF65-F5344CB8AC3E}">
        <p14:creationId xmlns:p14="http://schemas.microsoft.com/office/powerpoint/2010/main" val="358742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-&gt; Relations entre indus de rang 2 (Roquette / </a:t>
            </a:r>
            <a:r>
              <a:rPr lang="fr-FR" sz="1200" dirty="0" err="1"/>
              <a:t>Cosucra</a:t>
            </a:r>
            <a:r>
              <a:rPr lang="fr-FR" sz="1200" dirty="0"/>
              <a:t>) et des coopératives : </a:t>
            </a:r>
            <a:endParaRPr lang="fr-FR" dirty="0"/>
          </a:p>
        </p:txBody>
      </p:sp>
      <p:sp>
        <p:nvSpPr>
          <p:cNvPr id="4" name="Espace réservé du numéro de diapositive 3"/>
          <p:cNvSpPr>
            <a:spLocks noGrp="1"/>
          </p:cNvSpPr>
          <p:nvPr>
            <p:ph type="sldNum" sz="quarter" idx="5"/>
          </p:nvPr>
        </p:nvSpPr>
        <p:spPr/>
        <p:txBody>
          <a:bodyPr/>
          <a:lstStyle/>
          <a:p>
            <a:fld id="{1DE782DC-4559-4043-A68B-29077BDFF8A1}" type="slidenum">
              <a:rPr lang="fr-FR" smtClean="0"/>
              <a:t>15</a:t>
            </a:fld>
            <a:endParaRPr lang="fr-FR"/>
          </a:p>
        </p:txBody>
      </p:sp>
    </p:spTree>
    <p:extLst>
      <p:ext uri="{BB962C8B-B14F-4D97-AF65-F5344CB8AC3E}">
        <p14:creationId xmlns:p14="http://schemas.microsoft.com/office/powerpoint/2010/main" val="3508447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blé paye +, moins exigent à produire, moins fragile…). Les contrats incitatifs suffisent pas. </a:t>
            </a:r>
            <a:endParaRPr lang="fr-FR" dirty="0"/>
          </a:p>
        </p:txBody>
      </p:sp>
      <p:sp>
        <p:nvSpPr>
          <p:cNvPr id="4" name="Espace réservé du numéro de diapositive 3"/>
          <p:cNvSpPr>
            <a:spLocks noGrp="1"/>
          </p:cNvSpPr>
          <p:nvPr>
            <p:ph type="sldNum" sz="quarter" idx="5"/>
          </p:nvPr>
        </p:nvSpPr>
        <p:spPr/>
        <p:txBody>
          <a:bodyPr/>
          <a:lstStyle/>
          <a:p>
            <a:fld id="{1DE782DC-4559-4043-A68B-29077BDFF8A1}" type="slidenum">
              <a:rPr lang="fr-FR" smtClean="0"/>
              <a:t>17</a:t>
            </a:fld>
            <a:endParaRPr lang="fr-FR"/>
          </a:p>
        </p:txBody>
      </p:sp>
    </p:spTree>
    <p:extLst>
      <p:ext uri="{BB962C8B-B14F-4D97-AF65-F5344CB8AC3E}">
        <p14:creationId xmlns:p14="http://schemas.microsoft.com/office/powerpoint/2010/main" val="75206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Times New Roman" panose="02020603050405020304" pitchFamily="18" charset="0"/>
                <a:ea typeface="Times New Roman" panose="02020603050405020304" pitchFamily="18" charset="0"/>
              </a:rPr>
              <a:t>Etudier tout ce qui bloque. Les verrous </a:t>
            </a:r>
          </a:p>
          <a:p>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Rapport de 2016</a:t>
            </a:r>
          </a:p>
          <a:p>
            <a:r>
              <a:rPr lang="fr-FR" sz="1800" dirty="0">
                <a:effectLst/>
                <a:latin typeface="Times New Roman" panose="02020603050405020304" pitchFamily="18" charset="0"/>
                <a:ea typeface="Times New Roman" panose="02020603050405020304" pitchFamily="18" charset="0"/>
              </a:rPr>
              <a:t>IPES FOOD, panel international de scientifiques qui s’intéressent aux transformations des  systèmes alimentaires </a:t>
            </a:r>
          </a:p>
          <a:p>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renforcer l’attractivité de cultures dominantes comme le blé fondées sur des économies d’échelles, une simplification des successions de cultures, une spécialisation de systèmes de production et une intensification et une dépendance accrue au phyto </a:t>
            </a:r>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2</a:t>
            </a:fld>
            <a:endParaRPr lang="fr-FR"/>
          </a:p>
        </p:txBody>
      </p:sp>
    </p:spTree>
    <p:extLst>
      <p:ext uri="{BB962C8B-B14F-4D97-AF65-F5344CB8AC3E}">
        <p14:creationId xmlns:p14="http://schemas.microsoft.com/office/powerpoint/2010/main" val="99427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Garamond" panose="02020404030301010803" pitchFamily="18" charset="0"/>
                <a:ea typeface="Times New Roman" panose="02020603050405020304" pitchFamily="18" charset="0"/>
                <a:cs typeface="Times New Roman" panose="02020603050405020304" pitchFamily="18" charset="0"/>
              </a:rPr>
              <a:t> production extrêmement traitée </a:t>
            </a:r>
            <a:r>
              <a:rPr lang="fr-FR" sz="1800" dirty="0">
                <a:effectLst/>
                <a:latin typeface="Garamond" panose="02020404030301010803" pitchFamily="18" charset="0"/>
                <a:ea typeface="Calibri" panose="020F0502020204030204" pitchFamily="34" charset="0"/>
                <a:cs typeface="Times New Roman (Corps CS)"/>
              </a:rPr>
              <a:t>(17 passages en moyenne) et dont le nombre de traitements est relativement stable entre 2006 et 2017 (dernières données disponibles) </a:t>
            </a:r>
          </a:p>
          <a:p>
            <a:endParaRPr lang="fr-FR" sz="1800" dirty="0">
              <a:effectLst/>
              <a:latin typeface="Garamond" panose="02020404030301010803"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Certaines visions de la production/consommation sont « mécanistes » : il y a l’offre et la demande et c’est ce qui explique ça, Il faut s’intéresser aux jeux d’interdépendance à l’échelle de la filière</a:t>
            </a:r>
          </a:p>
          <a:p>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5</a:t>
            </a:fld>
            <a:endParaRPr lang="fr-FR"/>
          </a:p>
        </p:txBody>
      </p:sp>
    </p:spTree>
    <p:extLst>
      <p:ext uri="{BB962C8B-B14F-4D97-AF65-F5344CB8AC3E}">
        <p14:creationId xmlns:p14="http://schemas.microsoft.com/office/powerpoint/2010/main" val="73726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 regardé la GMS </a:t>
            </a:r>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6</a:t>
            </a:fld>
            <a:endParaRPr lang="fr-FR"/>
          </a:p>
        </p:txBody>
      </p:sp>
    </p:spTree>
    <p:extLst>
      <p:ext uri="{BB962C8B-B14F-4D97-AF65-F5344CB8AC3E}">
        <p14:creationId xmlns:p14="http://schemas.microsoft.com/office/powerpoint/2010/main" val="95454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Autres verbatims </a:t>
            </a:r>
          </a:p>
          <a:p>
            <a:pPr marL="540385" algn="just">
              <a:lnSpc>
                <a:spcPct val="115000"/>
              </a:lnSpc>
            </a:pP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La meilleure des perspectives, c’est de trouver une pomme de terre qui résiste mildiou, OGM ou pas, je m’en fous.</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r>
              <a:rPr lang="fr-FR" sz="1200"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(producteur #2)</a:t>
            </a:r>
            <a:endParaRPr lang="fr-FR" sz="1200" kern="100" dirty="0">
              <a:effectLst/>
              <a:latin typeface="Garamond" panose="02020404030301010803" pitchFamily="18" charset="0"/>
              <a:ea typeface="Calibri" panose="020F0502020204030204" pitchFamily="34" charset="0"/>
              <a:cs typeface="Times New Roman (Corps CS)"/>
            </a:endParaRPr>
          </a:p>
          <a:p>
            <a:pPr marL="540385" algn="just">
              <a:lnSpc>
                <a:spcPct val="115000"/>
              </a:lnSpc>
            </a:pP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Il y a des variétés qui sont insensibles au mildiou ou presque et qui n’ont aucun développement, car elles n’ont aucun marché. Cela n’intéresse personne.</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r>
              <a:rPr lang="fr-FR" sz="1200"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(producteur #7)</a:t>
            </a:r>
            <a:endParaRPr lang="fr-FR" sz="1200" kern="100" dirty="0">
              <a:effectLst/>
              <a:latin typeface="Garamond" panose="02020404030301010803" pitchFamily="18" charset="0"/>
              <a:ea typeface="Calibri" panose="020F0502020204030204" pitchFamily="34" charset="0"/>
              <a:cs typeface="Times New Roman (Corps CS)"/>
            </a:endParaRPr>
          </a:p>
          <a:p>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7</a:t>
            </a:fld>
            <a:endParaRPr lang="fr-FR"/>
          </a:p>
        </p:txBody>
      </p:sp>
    </p:spTree>
    <p:extLst>
      <p:ext uri="{BB962C8B-B14F-4D97-AF65-F5344CB8AC3E}">
        <p14:creationId xmlns:p14="http://schemas.microsoft.com/office/powerpoint/2010/main" val="205788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Autres verbatims </a:t>
            </a:r>
          </a:p>
          <a:p>
            <a:pPr marL="540385" algn="just">
              <a:lnSpc>
                <a:spcPct val="115000"/>
              </a:lnSpc>
            </a:pP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La meilleure des perspectives, c’est de trouver une pomme de terre qui résiste mildiou, OGM ou pas, je m’en fous.</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r>
              <a:rPr lang="fr-FR" sz="1200"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(producteur #2)</a:t>
            </a:r>
            <a:endParaRPr lang="fr-FR" sz="1200" kern="100" dirty="0">
              <a:effectLst/>
              <a:latin typeface="Garamond" panose="02020404030301010803" pitchFamily="18" charset="0"/>
              <a:ea typeface="Calibri" panose="020F0502020204030204" pitchFamily="34" charset="0"/>
              <a:cs typeface="Times New Roman (Corps CS)"/>
            </a:endParaRPr>
          </a:p>
          <a:p>
            <a:pPr marL="540385" algn="just">
              <a:lnSpc>
                <a:spcPct val="115000"/>
              </a:lnSpc>
            </a:pP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Il y a des variétés qui sont insensibles au mildiou ou presque et qui n’ont aucun développement, car elles n’ont aucun marché. Cela n’intéresse personne.</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r>
              <a:rPr lang="fr-FR" sz="1200"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(producteur #7)</a:t>
            </a:r>
            <a:endParaRPr lang="fr-FR" sz="1200" kern="100" dirty="0">
              <a:effectLst/>
              <a:latin typeface="Garamond" panose="02020404030301010803" pitchFamily="18" charset="0"/>
              <a:ea typeface="Calibri" panose="020F0502020204030204" pitchFamily="34" charset="0"/>
              <a:cs typeface="Times New Roman (Corps CS)"/>
            </a:endParaRPr>
          </a:p>
          <a:p>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9</a:t>
            </a:fld>
            <a:endParaRPr lang="fr-FR"/>
          </a:p>
        </p:txBody>
      </p:sp>
    </p:spTree>
    <p:extLst>
      <p:ext uri="{BB962C8B-B14F-4D97-AF65-F5344CB8AC3E}">
        <p14:creationId xmlns:p14="http://schemas.microsoft.com/office/powerpoint/2010/main" val="387428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12</a:t>
            </a:fld>
            <a:endParaRPr lang="fr-FR"/>
          </a:p>
        </p:txBody>
      </p:sp>
    </p:spTree>
    <p:extLst>
      <p:ext uri="{BB962C8B-B14F-4D97-AF65-F5344CB8AC3E}">
        <p14:creationId xmlns:p14="http://schemas.microsoft.com/office/powerpoint/2010/main" val="178747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 regardé la GMS </a:t>
            </a:r>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13</a:t>
            </a:fld>
            <a:endParaRPr lang="fr-FR"/>
          </a:p>
        </p:txBody>
      </p:sp>
    </p:spTree>
    <p:extLst>
      <p:ext uri="{BB962C8B-B14F-4D97-AF65-F5344CB8AC3E}">
        <p14:creationId xmlns:p14="http://schemas.microsoft.com/office/powerpoint/2010/main" val="204560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Exigences : </a:t>
            </a:r>
            <a:r>
              <a:rPr lang="fr-FR" sz="1200" kern="100" dirty="0">
                <a:effectLst/>
                <a:highlight>
                  <a:srgbClr val="FFFF00"/>
                </a:highlight>
                <a:latin typeface="Garamond" panose="02020404030301010803" pitchFamily="18" charset="0"/>
                <a:ea typeface="Calibri" panose="020F0502020204030204" pitchFamily="34" charset="0"/>
                <a:cs typeface="Times New Roman (Corps CS)"/>
              </a:rPr>
              <a:t>apporter du texturant, sans gout, et sans mauvaise image. C’est pas le soja, trop de gout, mauvaise image (déforestation </a:t>
            </a:r>
            <a:r>
              <a:rPr lang="fr-FR" sz="1200" kern="100" dirty="0" err="1">
                <a:effectLst/>
                <a:highlight>
                  <a:srgbClr val="FFFF00"/>
                </a:highlight>
                <a:latin typeface="Garamond" panose="02020404030301010803" pitchFamily="18" charset="0"/>
                <a:ea typeface="Calibri" panose="020F0502020204030204" pitchFamily="34" charset="0"/>
                <a:cs typeface="Times New Roman (Corps CS)"/>
              </a:rPr>
              <a:t>etc</a:t>
            </a:r>
            <a:r>
              <a:rPr lang="fr-FR" sz="1200" kern="100" dirty="0">
                <a:effectLst/>
                <a:highlight>
                  <a:srgbClr val="FFFF00"/>
                </a:highlight>
                <a:latin typeface="Garamond" panose="02020404030301010803" pitchFamily="18" charset="0"/>
                <a:ea typeface="Calibri" panose="020F0502020204030204" pitchFamily="34" charset="0"/>
                <a:cs typeface="Times New Roman (Corps CS)"/>
              </a:rPr>
              <a:t>), donc c’est le pois. </a:t>
            </a:r>
            <a:endParaRPr lang="fr-FR" sz="1200" kern="100" dirty="0">
              <a:effectLst/>
              <a:latin typeface="Garamond" panose="02020404030301010803" pitchFamily="18" charset="0"/>
              <a:ea typeface="Calibri" panose="020F0502020204030204" pitchFamily="34" charset="0"/>
              <a:cs typeface="Times New Roman (Corps CS)"/>
            </a:endParaRPr>
          </a:p>
          <a:p>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 process et les recettes sont le résultat de la négociation entre industriels de rang 1 et industriels de rang 2. Ils font entrer dans le process et les recettes les contraintes spécifiques des deux industriels.</a:t>
            </a:r>
          </a:p>
        </p:txBody>
      </p:sp>
      <p:sp>
        <p:nvSpPr>
          <p:cNvPr id="4" name="Espace réservé du numéro de diapositive 3"/>
          <p:cNvSpPr>
            <a:spLocks noGrp="1"/>
          </p:cNvSpPr>
          <p:nvPr>
            <p:ph type="sldNum" sz="quarter" idx="5"/>
          </p:nvPr>
        </p:nvSpPr>
        <p:spPr/>
        <p:txBody>
          <a:bodyPr/>
          <a:lstStyle/>
          <a:p>
            <a:fld id="{1DE782DC-4559-4043-A68B-29077BDFF8A1}" type="slidenum">
              <a:rPr lang="fr-FR" smtClean="0"/>
              <a:t>14</a:t>
            </a:fld>
            <a:endParaRPr lang="fr-FR"/>
          </a:p>
        </p:txBody>
      </p:sp>
    </p:spTree>
    <p:extLst>
      <p:ext uri="{BB962C8B-B14F-4D97-AF65-F5344CB8AC3E}">
        <p14:creationId xmlns:p14="http://schemas.microsoft.com/office/powerpoint/2010/main" val="2914192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 Version 1">
    <p:bg>
      <p:bgPr>
        <a:solidFill>
          <a:schemeClr val="bg1"/>
        </a:solidFill>
        <a:effectLst/>
      </p:bgPr>
    </p:bg>
    <p:spTree>
      <p:nvGrpSpPr>
        <p:cNvPr id="1" name=""/>
        <p:cNvGrpSpPr/>
        <p:nvPr/>
      </p:nvGrpSpPr>
      <p:grpSpPr>
        <a:xfrm>
          <a:off x="0" y="0"/>
          <a:ext cx="0" cy="0"/>
          <a:chOff x="0" y="0"/>
          <a:chExt cx="0" cy="0"/>
        </a:xfrm>
      </p:grpSpPr>
      <p:grpSp>
        <p:nvGrpSpPr>
          <p:cNvPr id="23" name="Groupe 22">
            <a:extLst>
              <a:ext uri="{FF2B5EF4-FFF2-40B4-BE49-F238E27FC236}">
                <a16:creationId xmlns:a16="http://schemas.microsoft.com/office/drawing/2014/main" id="{DD219474-1773-4514-9581-BAEDD33660B7}"/>
              </a:ext>
            </a:extLst>
          </p:cNvPr>
          <p:cNvGrpSpPr/>
          <p:nvPr userDrawn="1"/>
        </p:nvGrpSpPr>
        <p:grpSpPr>
          <a:xfrm>
            <a:off x="52626" y="170170"/>
            <a:ext cx="5782429" cy="4849162"/>
            <a:chOff x="52626" y="170170"/>
            <a:chExt cx="5782429" cy="4849162"/>
          </a:xfrm>
        </p:grpSpPr>
        <p:pic>
          <p:nvPicPr>
            <p:cNvPr id="21" name="Image 20">
              <a:extLst>
                <a:ext uri="{FF2B5EF4-FFF2-40B4-BE49-F238E27FC236}">
                  <a16:creationId xmlns:a16="http://schemas.microsoft.com/office/drawing/2014/main" id="{2B6F3A1D-233C-4278-9406-74BA7B8704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2"/>
            <a:stretch/>
          </p:blipFill>
          <p:spPr>
            <a:xfrm>
              <a:off x="86425" y="286194"/>
              <a:ext cx="5716983" cy="4733138"/>
            </a:xfrm>
            <a:prstGeom prst="rect">
              <a:avLst/>
            </a:prstGeom>
          </p:spPr>
        </p:pic>
        <p:sp>
          <p:nvSpPr>
            <p:cNvPr id="22" name="Rectangle 21">
              <a:extLst>
                <a:ext uri="{FF2B5EF4-FFF2-40B4-BE49-F238E27FC236}">
                  <a16:creationId xmlns:a16="http://schemas.microsoft.com/office/drawing/2014/main" id="{3C05290D-6E4C-4EC4-8082-35CA4F1E4751}"/>
                </a:ext>
              </a:extLst>
            </p:cNvPr>
            <p:cNvSpPr/>
            <p:nvPr userDrawn="1"/>
          </p:nvSpPr>
          <p:spPr>
            <a:xfrm>
              <a:off x="52626" y="170170"/>
              <a:ext cx="5782429" cy="475014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3">
            <a:duotone>
              <a:prstClr val="black"/>
              <a:srgbClr val="00A3A6">
                <a:tint val="45000"/>
                <a:satMod val="400000"/>
              </a:srgbClr>
            </a:duotone>
            <a:extLst>
              <a:ext uri="{28A0092B-C50C-407E-A947-70E740481C1C}">
                <a14:useLocalDpi xmlns:a14="http://schemas.microsoft.com/office/drawing/2010/main" val="0"/>
              </a:ext>
            </a:extLst>
          </a:blip>
          <a:stretch>
            <a:fillRect/>
          </a:stretch>
        </p:blipFill>
        <p:spPr>
          <a:xfrm rot="5400000">
            <a:off x="1826205" y="2442460"/>
            <a:ext cx="553299" cy="374115"/>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323859"/>
            <a:ext cx="9144000" cy="1057708"/>
          </a:xfrm>
          <a:prstGeom prst="rect">
            <a:avLst/>
          </a:prstGeom>
        </p:spPr>
        <p:txBody>
          <a:bodyPr anchor="t" anchorCtr="0">
            <a:normAutofit/>
          </a:bodyPr>
          <a:lstStyle>
            <a:lvl1pPr marL="0" indent="0" algn="l">
              <a:buFontTx/>
              <a:buNone/>
              <a:defRPr sz="3600"/>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191097"/>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pic>
        <p:nvPicPr>
          <p:cNvPr id="11" name="Image 10">
            <a:extLst>
              <a:ext uri="{FF2B5EF4-FFF2-40B4-BE49-F238E27FC236}">
                <a16:creationId xmlns:a16="http://schemas.microsoft.com/office/drawing/2014/main" id="{D90E06AB-982B-493A-B4E5-4283468DFB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26301" y="5551255"/>
            <a:ext cx="6139399" cy="776472"/>
          </a:xfrm>
          <a:prstGeom prst="rect">
            <a:avLst/>
          </a:prstGeom>
        </p:spPr>
      </p:pic>
    </p:spTree>
    <p:extLst>
      <p:ext uri="{BB962C8B-B14F-4D97-AF65-F5344CB8AC3E}">
        <p14:creationId xmlns:p14="http://schemas.microsoft.com/office/powerpoint/2010/main" val="337555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429" y="365132"/>
            <a:ext cx="1755371" cy="5811839"/>
          </a:xfrm>
          <a:prstGeom prst="rect">
            <a:avLst/>
          </a:prstGeo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838210" y="365132"/>
            <a:ext cx="8241047" cy="581183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21531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8877DD-DA06-E1C2-9A3B-CB0B1D57F0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70F923-59E8-08A4-C84C-C08730CA27A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8BC8E1-83C5-E97F-0E62-C25DD1A9267A}"/>
              </a:ext>
            </a:extLst>
          </p:cNvPr>
          <p:cNvSpPr>
            <a:spLocks noGrp="1"/>
          </p:cNvSpPr>
          <p:nvPr>
            <p:ph type="dt" sz="half" idx="10"/>
          </p:nvPr>
        </p:nvSpPr>
        <p:spPr/>
        <p:txBody>
          <a:bodyPr/>
          <a:lstStyle/>
          <a:p>
            <a:fld id="{675D4531-9060-E446-BC6A-793CFDF9E3BD}" type="datetimeFigureOut">
              <a:rPr lang="fr-FR" smtClean="0"/>
              <a:t>06/12/2023</a:t>
            </a:fld>
            <a:endParaRPr lang="fr-FR"/>
          </a:p>
        </p:txBody>
      </p:sp>
      <p:sp>
        <p:nvSpPr>
          <p:cNvPr id="5" name="Espace réservé du pied de page 4">
            <a:extLst>
              <a:ext uri="{FF2B5EF4-FFF2-40B4-BE49-F238E27FC236}">
                <a16:creationId xmlns:a16="http://schemas.microsoft.com/office/drawing/2014/main" id="{00EBCBF0-B4EC-27D3-CA77-73C170645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27E43C-F4AD-FC16-3717-03149F135032}"/>
              </a:ext>
            </a:extLst>
          </p:cNvPr>
          <p:cNvSpPr>
            <a:spLocks noGrp="1"/>
          </p:cNvSpPr>
          <p:nvPr>
            <p:ph type="sldNum" sz="quarter" idx="12"/>
          </p:nvPr>
        </p:nvSpPr>
        <p:spPr/>
        <p:txBody>
          <a:bodyPr/>
          <a:lstStyle/>
          <a:p>
            <a:fld id="{6F1121D0-B096-E44D-8933-9F1D77193E17}" type="slidenum">
              <a:rPr lang="fr-FR" smtClean="0"/>
              <a:t>‹N°›</a:t>
            </a:fld>
            <a:endParaRPr lang="fr-FR"/>
          </a:p>
        </p:txBody>
      </p:sp>
    </p:spTree>
    <p:extLst>
      <p:ext uri="{BB962C8B-B14F-4D97-AF65-F5344CB8AC3E}">
        <p14:creationId xmlns:p14="http://schemas.microsoft.com/office/powerpoint/2010/main" val="4102132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Vert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D137C-D0B5-459E-8D0C-EEC8E023EE54}"/>
              </a:ext>
            </a:extLst>
          </p:cNvPr>
          <p:cNvSpPr>
            <a:spLocks noGrp="1"/>
          </p:cNvSpPr>
          <p:nvPr>
            <p:ph type="title" hasCustomPrompt="1"/>
          </p:nvPr>
        </p:nvSpPr>
        <p:spPr/>
        <p:txBody>
          <a:bodyPr/>
          <a:lstStyle>
            <a:lvl1pPr marL="571500" indent="-571500">
              <a:buFontTx/>
              <a:buBlip>
                <a:blip r:embed="rId2"/>
              </a:buBlip>
              <a:defRPr/>
            </a:lvl1pPr>
          </a:lstStyle>
          <a:p>
            <a:r>
              <a:rPr lang="fr-FR" dirty="0"/>
              <a:t>MODIFIEZ LE STYLE DU TITRE</a:t>
            </a:r>
          </a:p>
        </p:txBody>
      </p:sp>
      <p:sp>
        <p:nvSpPr>
          <p:cNvPr id="3" name="Espace réservé du contenu 2">
            <a:extLst>
              <a:ext uri="{FF2B5EF4-FFF2-40B4-BE49-F238E27FC236}">
                <a16:creationId xmlns:a16="http://schemas.microsoft.com/office/drawing/2014/main" id="{B69D397F-CF04-40A1-9B0A-1898F0ADD993}"/>
              </a:ext>
            </a:extLst>
          </p:cNvPr>
          <p:cNvSpPr>
            <a:spLocks noGrp="1"/>
          </p:cNvSpPr>
          <p:nvPr>
            <p:ph idx="1"/>
          </p:nvPr>
        </p:nvSpPr>
        <p:spPr>
          <a:xfrm>
            <a:off x="1062001" y="1476000"/>
            <a:ext cx="4914000" cy="4428000"/>
          </a:xfrm>
        </p:spPr>
        <p:txBody>
          <a:bodyPr>
            <a:normAutofit/>
          </a:bodyPr>
          <a:lstStyle>
            <a:lvl1pPr>
              <a:defRPr sz="2200"/>
            </a:lvl1pPr>
            <a:lvl2pPr>
              <a:defRPr sz="2000"/>
            </a:lvl2pPr>
            <a:lvl3pPr>
              <a:defRPr sz="18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a:extLst>
              <a:ext uri="{FF2B5EF4-FFF2-40B4-BE49-F238E27FC236}">
                <a16:creationId xmlns:a16="http://schemas.microsoft.com/office/drawing/2014/main" id="{0D85603A-C958-4B4F-8E07-3E92DAEFD447}"/>
              </a:ext>
            </a:extLst>
          </p:cNvPr>
          <p:cNvSpPr>
            <a:spLocks noGrp="1"/>
          </p:cNvSpPr>
          <p:nvPr>
            <p:ph type="sldNum" sz="quarter" idx="12"/>
          </p:nvPr>
        </p:nvSpPr>
        <p:spPr/>
        <p:txBody>
          <a:bodyPr/>
          <a:lstStyle/>
          <a:p>
            <a:fld id="{03B4600C-7654-4216-88CC-C8585DF21D95}" type="slidenum">
              <a:rPr lang="fr-FR" smtClean="0"/>
              <a:pPr/>
              <a:t>‹N°›</a:t>
            </a:fld>
            <a:endParaRPr lang="fr-FR" dirty="0"/>
          </a:p>
        </p:txBody>
      </p:sp>
      <p:sp>
        <p:nvSpPr>
          <p:cNvPr id="5" name="Espace réservé du contenu 4">
            <a:extLst>
              <a:ext uri="{FF2B5EF4-FFF2-40B4-BE49-F238E27FC236}">
                <a16:creationId xmlns:a16="http://schemas.microsoft.com/office/drawing/2014/main" id="{F56B330C-B04C-4CAF-810C-14B032CC5607}"/>
              </a:ext>
            </a:extLst>
          </p:cNvPr>
          <p:cNvSpPr>
            <a:spLocks noGrp="1"/>
          </p:cNvSpPr>
          <p:nvPr>
            <p:ph sz="quarter" idx="13"/>
          </p:nvPr>
        </p:nvSpPr>
        <p:spPr>
          <a:xfrm>
            <a:off x="6198138" y="1471254"/>
            <a:ext cx="4914000" cy="4428000"/>
          </a:xfrm>
        </p:spPr>
        <p:txBody>
          <a:bodyPr/>
          <a:lstStyle>
            <a:lvl1pPr>
              <a:defRPr sz="22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9" name="Connecteur droit 8">
            <a:extLst>
              <a:ext uri="{FF2B5EF4-FFF2-40B4-BE49-F238E27FC236}">
                <a16:creationId xmlns:a16="http://schemas.microsoft.com/office/drawing/2014/main" id="{EA08483F-D378-4D94-94CC-9AEBFD5034F0}"/>
              </a:ext>
            </a:extLst>
          </p:cNvPr>
          <p:cNvCxnSpPr>
            <a:cxnSpLocks/>
          </p:cNvCxnSpPr>
          <p:nvPr/>
        </p:nvCxnSpPr>
        <p:spPr>
          <a:xfrm>
            <a:off x="827797" y="1116942"/>
            <a:ext cx="10285403" cy="211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2" name="Image 11">
            <a:extLst>
              <a:ext uri="{FF2B5EF4-FFF2-40B4-BE49-F238E27FC236}">
                <a16:creationId xmlns:a16="http://schemas.microsoft.com/office/drawing/2014/main" id="{DFB60E2D-49EB-9246-B394-6D3B2DD527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69200" y="5824800"/>
            <a:ext cx="820420" cy="831215"/>
          </a:xfrm>
          <a:prstGeom prst="rect">
            <a:avLst/>
          </a:prstGeom>
        </p:spPr>
      </p:pic>
    </p:spTree>
    <p:extLst>
      <p:ext uri="{BB962C8B-B14F-4D97-AF65-F5344CB8AC3E}">
        <p14:creationId xmlns:p14="http://schemas.microsoft.com/office/powerpoint/2010/main" val="27959439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ersion 2">
    <p:bg>
      <p:bgPr>
        <a:blipFill dpi="0" rotWithShape="1">
          <a:blip r:embed="rId2">
            <a:alphaModFix amt="50000"/>
            <a:lum/>
          </a:blip>
          <a:srcRect/>
          <a:stretch>
            <a:fillRect t="-76000" b="-76000"/>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B0B15F9-2043-4C7C-96ED-B8C38561BAA3}"/>
              </a:ext>
            </a:extLst>
          </p:cNvPr>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t="79904" b="2158"/>
          <a:stretch/>
        </p:blipFill>
        <p:spPr>
          <a:xfrm>
            <a:off x="2230990" y="1229885"/>
            <a:ext cx="3545232" cy="526551"/>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5655649">
            <a:off x="1808187" y="2873711"/>
            <a:ext cx="573657" cy="387881"/>
          </a:xfrm>
          <a:prstGeom prst="rect">
            <a:avLst/>
          </a:prstGeom>
        </p:spPr>
      </p:pic>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solidFill>
                  <a:srgbClr val="275662"/>
                </a:solidFill>
              </a:defRPr>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26064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336" y="1747095"/>
            <a:ext cx="9724504" cy="4009911"/>
          </a:xfrm>
          <a:prstGeom prst="rect">
            <a:avLst/>
          </a:prstGeom>
        </p:spPr>
        <p:txBody>
          <a:bodyPr/>
          <a:lstStyle>
            <a:lvl1pPr>
              <a:defRPr sz="2400" b="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22800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22336" y="1537860"/>
            <a:ext cx="4401589" cy="4351339"/>
          </a:xfrm>
          <a:prstGeom prst="rect">
            <a:avLst/>
          </a:prstGeo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45996" y="1537860"/>
            <a:ext cx="4401589" cy="4351339"/>
          </a:xfrm>
          <a:prstGeom prst="rect">
            <a:avLst/>
          </a:prstGeo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Title 1">
            <a:extLst>
              <a:ext uri="{FF2B5EF4-FFF2-40B4-BE49-F238E27FC236}">
                <a16:creationId xmlns:a16="http://schemas.microsoft.com/office/drawing/2014/main" id="{DF91C4CC-48F8-459E-8260-CB6FFD7E866E}"/>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1" name="Subtitle 2">
            <a:extLst>
              <a:ext uri="{FF2B5EF4-FFF2-40B4-BE49-F238E27FC236}">
                <a16:creationId xmlns:a16="http://schemas.microsoft.com/office/drawing/2014/main" id="{AFD9EB01-BC37-475E-8D86-8ADA8009556E}"/>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79543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2336" y="1537860"/>
            <a:ext cx="4330297"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4" name="Content Placeholder 3"/>
          <p:cNvSpPr>
            <a:spLocks noGrp="1"/>
          </p:cNvSpPr>
          <p:nvPr>
            <p:ph sz="half" idx="2"/>
          </p:nvPr>
        </p:nvSpPr>
        <p:spPr>
          <a:xfrm>
            <a:off x="1122336" y="2355454"/>
            <a:ext cx="4330297" cy="3369393"/>
          </a:xfrm>
          <a:prstGeom prst="rect">
            <a:avLst/>
          </a:prstGeo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104140" y="1537860"/>
            <a:ext cx="4351624"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6" name="Content Placeholder 5"/>
          <p:cNvSpPr>
            <a:spLocks noGrp="1"/>
          </p:cNvSpPr>
          <p:nvPr>
            <p:ph sz="quarter" idx="4"/>
          </p:nvPr>
        </p:nvSpPr>
        <p:spPr>
          <a:xfrm>
            <a:off x="6104140" y="2355454"/>
            <a:ext cx="4351624" cy="3369393"/>
          </a:xfrm>
          <a:prstGeom prst="rect">
            <a:avLst/>
          </a:prstGeo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Title 1">
            <a:extLst>
              <a:ext uri="{FF2B5EF4-FFF2-40B4-BE49-F238E27FC236}">
                <a16:creationId xmlns:a16="http://schemas.microsoft.com/office/drawing/2014/main" id="{1F8A4CBC-A3CA-47B3-81F3-C727E04275D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3" name="Subtitle 2">
            <a:extLst>
              <a:ext uri="{FF2B5EF4-FFF2-40B4-BE49-F238E27FC236}">
                <a16:creationId xmlns:a16="http://schemas.microsoft.com/office/drawing/2014/main" id="{B1D175C3-B714-432E-8A1F-D0A82822D0DC}"/>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65152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9B5805A-A838-41D2-97BC-4D93022F5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5789" y="0"/>
            <a:ext cx="4846211" cy="6858000"/>
          </a:xfrm>
          <a:prstGeom prst="rect">
            <a:avLst/>
          </a:prstGeom>
          <a:effectLst>
            <a:softEdge rad="127000"/>
          </a:effectLst>
        </p:spPr>
      </p:pic>
      <p:sp>
        <p:nvSpPr>
          <p:cNvPr id="7" name="Title 1">
            <a:extLst>
              <a:ext uri="{FF2B5EF4-FFF2-40B4-BE49-F238E27FC236}">
                <a16:creationId xmlns:a16="http://schemas.microsoft.com/office/drawing/2014/main" id="{C31F39E2-47D4-4E2A-8889-FBAB04A15B5A}"/>
              </a:ext>
            </a:extLst>
          </p:cNvPr>
          <p:cNvSpPr>
            <a:spLocks noGrp="1"/>
          </p:cNvSpPr>
          <p:nvPr>
            <p:ph type="title"/>
          </p:nvPr>
        </p:nvSpPr>
        <p:spPr>
          <a:xfrm>
            <a:off x="0" y="366725"/>
            <a:ext cx="10216343" cy="389793"/>
          </a:xfrm>
          <a:prstGeom prst="rect">
            <a:avLst/>
          </a:prstGeom>
          <a:solidFill>
            <a:srgbClr val="66C1BF"/>
          </a:solidFill>
          <a:ln>
            <a:solidFill>
              <a:srgbClr val="275662"/>
            </a:solidFill>
          </a:ln>
        </p:spPr>
        <p:txBody>
          <a:bodyPr anchor="ctr" anchorCtr="0">
            <a:normAutofit/>
          </a:bodyPr>
          <a:lstStyle>
            <a:lvl1pPr marL="0" indent="0">
              <a:buNone/>
              <a:defRPr sz="3000">
                <a:solidFill>
                  <a:srgbClr val="275662"/>
                </a:solidFill>
                <a:latin typeface="AvenirNext LT Pro MediumCn" panose="020B060602020202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75234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48144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581894"/>
            <a:ext cx="6172200" cy="503751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13" name="Title 1">
            <a:extLst>
              <a:ext uri="{FF2B5EF4-FFF2-40B4-BE49-F238E27FC236}">
                <a16:creationId xmlns:a16="http://schemas.microsoft.com/office/drawing/2014/main" id="{934FCCB7-9322-4303-8EEA-24D510DAF421}"/>
              </a:ext>
            </a:extLst>
          </p:cNvPr>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dirty="0"/>
              <a:t>Modifiez le style du titre</a:t>
            </a:r>
            <a:endParaRPr lang="en-US" dirty="0"/>
          </a:p>
        </p:txBody>
      </p:sp>
      <p:sp>
        <p:nvSpPr>
          <p:cNvPr id="14" name="Subtitle 2">
            <a:extLst>
              <a:ext uri="{FF2B5EF4-FFF2-40B4-BE49-F238E27FC236}">
                <a16:creationId xmlns:a16="http://schemas.microsoft.com/office/drawing/2014/main" id="{902AEB53-71C1-4969-9341-68037EF54F31}"/>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15" name="Text Placeholder 2">
            <a:extLst>
              <a:ext uri="{FF2B5EF4-FFF2-40B4-BE49-F238E27FC236}">
                <a16:creationId xmlns:a16="http://schemas.microsoft.com/office/drawing/2014/main" id="{98FA8FB2-CADF-4B7B-9982-D532987D5500}"/>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89555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57660" y="1424048"/>
            <a:ext cx="9713421" cy="4413334"/>
          </a:xfrm>
          <a:prstGeom prst="rect">
            <a:avLst/>
          </a:prstGeom>
        </p:spPr>
        <p:txBody>
          <a:bodyPr vert="eaVert"/>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240E54DF-C1EA-4882-A6F1-99592839EE5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81A144AD-A97F-4337-A396-D74ADA0CB30F}"/>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6435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5C2988-48EF-4FAD-ACAD-0BF3CD2466AA}"/>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79235" b="1967"/>
          <a:stretch/>
        </p:blipFill>
        <p:spPr>
          <a:xfrm>
            <a:off x="1142999" y="6092937"/>
            <a:ext cx="1650977" cy="256975"/>
          </a:xfrm>
          <a:prstGeom prst="rect">
            <a:avLst/>
          </a:prstGeom>
        </p:spPr>
      </p:pic>
      <p:pic>
        <p:nvPicPr>
          <p:cNvPr id="3" name="Image 2">
            <a:extLst>
              <a:ext uri="{FF2B5EF4-FFF2-40B4-BE49-F238E27FC236}">
                <a16:creationId xmlns:a16="http://schemas.microsoft.com/office/drawing/2014/main" id="{08E26D69-0A0D-4CB8-8FB8-4402D731B512}"/>
              </a:ext>
            </a:extLst>
          </p:cNvPr>
          <p:cNvPicPr>
            <a:picLocks noChangeAspect="1"/>
          </p:cNvPicPr>
          <p:nvPr userDrawn="1"/>
        </p:nvPicPr>
        <p:blipFill>
          <a:blip r:embed="rId15">
            <a:duotone>
              <a:prstClr val="black"/>
              <a:srgbClr val="275662">
                <a:tint val="45000"/>
                <a:satMod val="400000"/>
              </a:srgbClr>
            </a:duotone>
            <a:extLst>
              <a:ext uri="{28A0092B-C50C-407E-A947-70E740481C1C}">
                <a14:useLocalDpi xmlns:a14="http://schemas.microsoft.com/office/drawing/2010/main" val="0"/>
              </a:ext>
            </a:extLst>
          </a:blip>
          <a:stretch>
            <a:fillRect/>
          </a:stretch>
        </p:blipFill>
        <p:spPr>
          <a:xfrm>
            <a:off x="-1" y="5903330"/>
            <a:ext cx="1052547" cy="1052547"/>
          </a:xfrm>
          <a:prstGeom prst="rect">
            <a:avLst/>
          </a:prstGeom>
        </p:spPr>
      </p:pic>
      <p:sp>
        <p:nvSpPr>
          <p:cNvPr id="11" name="Title Placeholder 1">
            <a:extLst>
              <a:ext uri="{FF2B5EF4-FFF2-40B4-BE49-F238E27FC236}">
                <a16:creationId xmlns:a16="http://schemas.microsoft.com/office/drawing/2014/main" id="{83984AF6-CFFF-410E-AD4D-4FAE1D461EF2}"/>
              </a:ext>
            </a:extLst>
          </p:cNvPr>
          <p:cNvSpPr>
            <a:spLocks noGrp="1"/>
          </p:cNvSpPr>
          <p:nvPr>
            <p:ph type="title"/>
          </p:nvPr>
        </p:nvSpPr>
        <p:spPr>
          <a:xfrm>
            <a:off x="628650" y="365126"/>
            <a:ext cx="7886700" cy="765405"/>
          </a:xfrm>
          <a:prstGeom prst="rect">
            <a:avLst/>
          </a:prstGeom>
        </p:spPr>
        <p:txBody>
          <a:bodyPr vert="horz" lIns="0" tIns="46800" rIns="91440" bIns="45720" rtlCol="0" anchor="ctr">
            <a:normAutofit/>
          </a:bodyPr>
          <a:lstStyle/>
          <a:p>
            <a:r>
              <a:rPr lang="fr-FR" dirty="0"/>
              <a:t>Modifiez le style du titre</a:t>
            </a:r>
            <a:endParaRPr lang="en-US" dirty="0"/>
          </a:p>
        </p:txBody>
      </p:sp>
      <p:sp>
        <p:nvSpPr>
          <p:cNvPr id="12" name="Text Placeholder 2">
            <a:extLst>
              <a:ext uri="{FF2B5EF4-FFF2-40B4-BE49-F238E27FC236}">
                <a16:creationId xmlns:a16="http://schemas.microsoft.com/office/drawing/2014/main" id="{2D6F15B8-BCC4-4139-B523-9F37938B7A35}"/>
              </a:ext>
            </a:extLst>
          </p:cNvPr>
          <p:cNvSpPr>
            <a:spLocks noGrp="1"/>
          </p:cNvSpPr>
          <p:nvPr>
            <p:ph type="body" idx="1"/>
          </p:nvPr>
        </p:nvSpPr>
        <p:spPr>
          <a:xfrm>
            <a:off x="628650" y="1424045"/>
            <a:ext cx="7886700" cy="200495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ZoneTexte 12">
            <a:extLst>
              <a:ext uri="{FF2B5EF4-FFF2-40B4-BE49-F238E27FC236}">
                <a16:creationId xmlns:a16="http://schemas.microsoft.com/office/drawing/2014/main" id="{D85EF67C-DB3C-4ADC-829F-14D87A8664F8}"/>
              </a:ext>
            </a:extLst>
          </p:cNvPr>
          <p:cNvSpPr txBox="1"/>
          <p:nvPr userDrawn="1"/>
        </p:nvSpPr>
        <p:spPr>
          <a:xfrm>
            <a:off x="9923119" y="6337738"/>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pPr algn="r"/>
              <a:t>‹N°›</a:t>
            </a:fld>
            <a:endParaRPr lang="fr-FR" sz="1200" b="0" dirty="0">
              <a:solidFill>
                <a:srgbClr val="00A3A6"/>
              </a:solidFill>
              <a:latin typeface="Raleway" panose="020B0503030101060003" pitchFamily="34" charset="0"/>
            </a:endParaRPr>
          </a:p>
        </p:txBody>
      </p:sp>
      <p:sp>
        <p:nvSpPr>
          <p:cNvPr id="15" name="ZoneTexte 14">
            <a:extLst>
              <a:ext uri="{FF2B5EF4-FFF2-40B4-BE49-F238E27FC236}">
                <a16:creationId xmlns:a16="http://schemas.microsoft.com/office/drawing/2014/main" id="{DB30FD33-E435-4A46-B168-E07C4F5FE24A}"/>
              </a:ext>
            </a:extLst>
          </p:cNvPr>
          <p:cNvSpPr txBox="1"/>
          <p:nvPr userDrawn="1"/>
        </p:nvSpPr>
        <p:spPr>
          <a:xfrm>
            <a:off x="1142999" y="6350734"/>
            <a:ext cx="6716110" cy="253916"/>
          </a:xfrm>
          <a:prstGeom prst="rect">
            <a:avLst/>
          </a:prstGeom>
          <a:noFill/>
        </p:spPr>
        <p:txBody>
          <a:bodyPr wrap="square" rtlCol="0">
            <a:spAutoFit/>
          </a:bodyPr>
          <a:lstStyle/>
          <a:p>
            <a:r>
              <a:rPr lang="it-IT" sz="1000" dirty="0">
                <a:solidFill>
                  <a:srgbClr val="275662"/>
                </a:solidFill>
                <a:latin typeface="+mn-lt"/>
              </a:rPr>
              <a:t>Titre de la présentation</a:t>
            </a:r>
            <a:endParaRPr lang="fr-FR" sz="1000" dirty="0">
              <a:solidFill>
                <a:srgbClr val="275662"/>
              </a:solidFill>
              <a:latin typeface="+mn-lt"/>
            </a:endParaRPr>
          </a:p>
        </p:txBody>
      </p:sp>
      <p:sp>
        <p:nvSpPr>
          <p:cNvPr id="16" name="ZoneTexte 15">
            <a:extLst>
              <a:ext uri="{FF2B5EF4-FFF2-40B4-BE49-F238E27FC236}">
                <a16:creationId xmlns:a16="http://schemas.microsoft.com/office/drawing/2014/main" id="{8EB41401-1E18-450D-B56F-5BE5E627703C}"/>
              </a:ext>
            </a:extLst>
          </p:cNvPr>
          <p:cNvSpPr txBox="1"/>
          <p:nvPr userDrawn="1"/>
        </p:nvSpPr>
        <p:spPr>
          <a:xfrm>
            <a:off x="1142999" y="6533137"/>
            <a:ext cx="6716110" cy="253916"/>
          </a:xfrm>
          <a:prstGeom prst="rect">
            <a:avLst/>
          </a:prstGeom>
          <a:noFill/>
        </p:spPr>
        <p:txBody>
          <a:bodyPr wrap="square" rtlCol="0">
            <a:spAutoFit/>
          </a:bodyPr>
          <a:lstStyle/>
          <a:p>
            <a:r>
              <a:rPr lang="fr-FR" sz="1000" dirty="0">
                <a:solidFill>
                  <a:srgbClr val="00A3A6"/>
                </a:solidFill>
                <a:latin typeface="+mj-lt"/>
              </a:rPr>
              <a:t>30 nov. Et 1</a:t>
            </a:r>
            <a:r>
              <a:rPr lang="fr-FR" sz="1000" baseline="30000" dirty="0">
                <a:solidFill>
                  <a:srgbClr val="00A3A6"/>
                </a:solidFill>
                <a:latin typeface="+mj-lt"/>
              </a:rPr>
              <a:t>er</a:t>
            </a:r>
            <a:r>
              <a:rPr lang="fr-FR" sz="1000" dirty="0">
                <a:solidFill>
                  <a:srgbClr val="00A3A6"/>
                </a:solidFill>
                <a:latin typeface="+mj-lt"/>
              </a:rPr>
              <a:t> déc. 2023 / Réunion Annuelle SPECIFICS 2023/ nom de l’auteur</a:t>
            </a:r>
          </a:p>
        </p:txBody>
      </p:sp>
    </p:spTree>
    <p:extLst>
      <p:ext uri="{BB962C8B-B14F-4D97-AF65-F5344CB8AC3E}">
        <p14:creationId xmlns:p14="http://schemas.microsoft.com/office/powerpoint/2010/main" val="3994730732"/>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62" r:id="rId3"/>
    <p:sldLayoutId id="2147483664" r:id="rId4"/>
    <p:sldLayoutId id="2147483665" r:id="rId5"/>
    <p:sldLayoutId id="2147483666" r:id="rId6"/>
    <p:sldLayoutId id="2147483668" r:id="rId7"/>
    <p:sldLayoutId id="2147483669" r:id="rId8"/>
    <p:sldLayoutId id="2147483670" r:id="rId9"/>
    <p:sldLayoutId id="2147483671" r:id="rId10"/>
    <p:sldLayoutId id="2147483688" r:id="rId11"/>
    <p:sldLayoutId id="2147483689" r:id="rId12"/>
  </p:sldLayoutIdLst>
  <p:txStyles>
    <p:titleStyle>
      <a:lvl1pPr marL="0" indent="0" algn="l" defTabSz="914400" rtl="0" eaLnBrk="1" latinLnBrk="0" hangingPunct="1">
        <a:lnSpc>
          <a:spcPct val="90000"/>
        </a:lnSpc>
        <a:spcBef>
          <a:spcPct val="0"/>
        </a:spcBef>
        <a:buFontTx/>
        <a:buNone/>
        <a:defRPr sz="3000" b="1" kern="1200">
          <a:solidFill>
            <a:srgbClr val="00A3A6"/>
          </a:solidFill>
          <a:latin typeface="AvenirNext LT Pro MediumCn" panose="020B0606020202020204" pitchFamily="34" charset="0"/>
          <a:ea typeface="+mj-ea"/>
          <a:cs typeface="+mj-cs"/>
        </a:defRPr>
      </a:lvl1pPr>
    </p:titleStyle>
    <p:bodyStyle>
      <a:lvl1pPr marL="228600" indent="-228600" algn="l" defTabSz="914400" rtl="0" eaLnBrk="1" latinLnBrk="0" hangingPunct="1">
        <a:lnSpc>
          <a:spcPct val="90000"/>
        </a:lnSpc>
        <a:spcBef>
          <a:spcPts val="1000"/>
        </a:spcBef>
        <a:buFontTx/>
        <a:buBlip>
          <a:blip r:embed="rId16"/>
        </a:buBlip>
        <a:defRPr sz="2600" kern="1200">
          <a:solidFill>
            <a:srgbClr val="00A3A6"/>
          </a:solidFill>
          <a:latin typeface="AvenirNext LT Pro Cn" panose="020B0506020202020204" pitchFamily="34" charset="0"/>
          <a:ea typeface="+mn-ea"/>
          <a:cs typeface="+mn-cs"/>
        </a:defRPr>
      </a:lvl1pPr>
      <a:lvl2pPr marL="685800" indent="-228600" algn="l" defTabSz="914400" rtl="0" eaLnBrk="1" latinLnBrk="0" hangingPunct="1">
        <a:lnSpc>
          <a:spcPct val="90000"/>
        </a:lnSpc>
        <a:spcBef>
          <a:spcPts val="500"/>
        </a:spcBef>
        <a:buFontTx/>
        <a:buBlip>
          <a:blip r:embed="rId17"/>
        </a:buBlip>
        <a:defRPr sz="2400" kern="1200">
          <a:solidFill>
            <a:schemeClr val="tx1"/>
          </a:solidFill>
          <a:latin typeface="AvenirNext LT Pro Cn" panose="020B0506020202020204" pitchFamily="34" charset="0"/>
          <a:ea typeface="+mn-ea"/>
          <a:cs typeface="+mn-cs"/>
        </a:defRPr>
      </a:lvl2pPr>
      <a:lvl3pPr marL="1143000" indent="-228600" algn="l" defTabSz="914400" rtl="0" eaLnBrk="1" latinLnBrk="0" hangingPunct="1">
        <a:lnSpc>
          <a:spcPct val="90000"/>
        </a:lnSpc>
        <a:spcBef>
          <a:spcPts val="500"/>
        </a:spcBef>
        <a:buFontTx/>
        <a:buBlip>
          <a:blip r:embed="rId17"/>
        </a:buBlip>
        <a:defRPr sz="2000" kern="1200">
          <a:solidFill>
            <a:schemeClr val="tx1"/>
          </a:solidFill>
          <a:latin typeface="AvenirNext LT Pro Cn" panose="020B0506020202020204" pitchFamily="34" charset="0"/>
          <a:ea typeface="+mn-ea"/>
          <a:cs typeface="+mn-cs"/>
        </a:defRPr>
      </a:lvl3pPr>
      <a:lvl4pPr marL="1600200" indent="-228600" algn="l" defTabSz="914400" rtl="0" eaLnBrk="1" latinLnBrk="0" hangingPunct="1">
        <a:lnSpc>
          <a:spcPct val="90000"/>
        </a:lnSpc>
        <a:spcBef>
          <a:spcPts val="500"/>
        </a:spcBef>
        <a:buFontTx/>
        <a:buBlip>
          <a:blip r:embed="rId17"/>
        </a:buBlip>
        <a:defRPr sz="1800" kern="1200">
          <a:solidFill>
            <a:schemeClr val="tx1"/>
          </a:solidFill>
          <a:latin typeface="AvenirNext LT Pro Cn" panose="020B0506020202020204" pitchFamily="34" charset="0"/>
          <a:ea typeface="+mn-ea"/>
          <a:cs typeface="+mn-cs"/>
        </a:defRPr>
      </a:lvl4pPr>
      <a:lvl5pPr marL="2057400" indent="-228600" algn="l" defTabSz="914400" rtl="0" eaLnBrk="1" latinLnBrk="0" hangingPunct="1">
        <a:lnSpc>
          <a:spcPct val="90000"/>
        </a:lnSpc>
        <a:spcBef>
          <a:spcPts val="500"/>
        </a:spcBef>
        <a:buFontTx/>
        <a:buBlip>
          <a:blip r:embed="rId17"/>
        </a:buBlip>
        <a:defRPr sz="1800" kern="1200">
          <a:solidFill>
            <a:schemeClr val="tx1"/>
          </a:solidFill>
          <a:latin typeface="AvenirNext LT Pro Cn"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6237" y="561139"/>
            <a:ext cx="2312126" cy="1282776"/>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527" y="5404874"/>
            <a:ext cx="9440945" cy="1416142"/>
          </a:xfrm>
          <a:prstGeom prst="rect">
            <a:avLst/>
          </a:prstGeom>
          <a:ln w="38100">
            <a:solidFill>
              <a:srgbClr val="66C1BF"/>
            </a:solidFill>
          </a:ln>
          <a:effectLst>
            <a:innerShdw blurRad="114300">
              <a:prstClr val="black"/>
            </a:innerShdw>
          </a:effectLst>
        </p:spPr>
      </p:pic>
      <p:pic>
        <p:nvPicPr>
          <p:cNvPr id="2" name="Imag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480" y="569119"/>
            <a:ext cx="1370771" cy="1188000"/>
          </a:xfrm>
          <a:prstGeom prst="rect">
            <a:avLst/>
          </a:prstGeom>
        </p:spPr>
      </p:pic>
      <p:sp>
        <p:nvSpPr>
          <p:cNvPr id="4" name="AutoShape 2" descr="OGO MESRI | Université de Paris"/>
          <p:cNvSpPr>
            <a:spLocks noChangeAspect="1" noChangeArrowheads="1"/>
          </p:cNvSpPr>
          <p:nvPr/>
        </p:nvSpPr>
        <p:spPr bwMode="auto">
          <a:xfrm>
            <a:off x="-416751" y="-18610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OGO MESRI | Université de Paris"/>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958059" y="389689"/>
            <a:ext cx="1690074" cy="1690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9355" y="3094923"/>
            <a:ext cx="5042945" cy="369332"/>
          </a:xfrm>
          <a:prstGeom prst="rect">
            <a:avLst/>
          </a:prstGeom>
        </p:spPr>
        <p:txBody>
          <a:bodyPr wrap="square">
            <a:spAutoFit/>
          </a:bodyPr>
          <a:lstStyle/>
          <a:p>
            <a:r>
              <a:rPr lang="fr-FR" i="1" dirty="0" err="1">
                <a:solidFill>
                  <a:srgbClr val="000000"/>
                </a:solidFill>
                <a:latin typeface="Arial" panose="020B0604020202020204" pitchFamily="34" charset="0"/>
              </a:rPr>
              <a:t>Partners</a:t>
            </a:r>
            <a:r>
              <a:rPr lang="fr-FR" i="1" dirty="0">
                <a:solidFill>
                  <a:srgbClr val="000000"/>
                </a:solidFill>
                <a:latin typeface="Arial" panose="020B0604020202020204" pitchFamily="34" charset="0"/>
              </a:rPr>
              <a:t>:</a:t>
            </a:r>
            <a:endParaRPr lang="fr-FR" dirty="0"/>
          </a:p>
        </p:txBody>
      </p:sp>
      <p:pic>
        <p:nvPicPr>
          <p:cNvPr id="11" name="Image 10">
            <a:extLst>
              <a:ext uri="{FF2B5EF4-FFF2-40B4-BE49-F238E27FC236}">
                <a16:creationId xmlns:a16="http://schemas.microsoft.com/office/drawing/2014/main" id="{66BB41F5-224C-4300-ABAE-B7137A9F49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9478" y="729300"/>
            <a:ext cx="2143125" cy="815839"/>
          </a:xfrm>
          <a:prstGeom prst="rect">
            <a:avLst/>
          </a:prstGeom>
        </p:spPr>
      </p:pic>
      <p:pic>
        <p:nvPicPr>
          <p:cNvPr id="13" name="Image 12">
            <a:extLst>
              <a:ext uri="{FF2B5EF4-FFF2-40B4-BE49-F238E27FC236}">
                <a16:creationId xmlns:a16="http://schemas.microsoft.com/office/drawing/2014/main" id="{25F22A4B-3398-4FBB-800B-125BA0CFB4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5525" y="745055"/>
            <a:ext cx="856561" cy="840600"/>
          </a:xfrm>
          <a:prstGeom prst="rect">
            <a:avLst/>
          </a:prstGeom>
        </p:spPr>
      </p:pic>
      <p:pic>
        <p:nvPicPr>
          <p:cNvPr id="8" name="Image 7">
            <a:extLst>
              <a:ext uri="{FF2B5EF4-FFF2-40B4-BE49-F238E27FC236}">
                <a16:creationId xmlns:a16="http://schemas.microsoft.com/office/drawing/2014/main" id="{98B039E4-62D1-4E58-BF47-44AA9678C3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5410" y="976313"/>
            <a:ext cx="1758950" cy="463190"/>
          </a:xfrm>
          <a:prstGeom prst="rect">
            <a:avLst/>
          </a:prstGeom>
        </p:spPr>
      </p:pic>
      <p:sp>
        <p:nvSpPr>
          <p:cNvPr id="9" name="Titre 8">
            <a:extLst>
              <a:ext uri="{FF2B5EF4-FFF2-40B4-BE49-F238E27FC236}">
                <a16:creationId xmlns:a16="http://schemas.microsoft.com/office/drawing/2014/main" id="{797D8C53-CAFA-4A9D-94D3-A7BF2F5723EA}"/>
              </a:ext>
            </a:extLst>
          </p:cNvPr>
          <p:cNvSpPr>
            <a:spLocks noGrp="1"/>
          </p:cNvSpPr>
          <p:nvPr>
            <p:ph type="ctrTitle"/>
          </p:nvPr>
        </p:nvSpPr>
        <p:spPr/>
        <p:txBody>
          <a:bodyPr/>
          <a:lstStyle/>
          <a:p>
            <a:r>
              <a:rPr lang="fr-FR" dirty="0"/>
              <a:t>Titre de la présentation</a:t>
            </a:r>
          </a:p>
        </p:txBody>
      </p:sp>
      <p:sp>
        <p:nvSpPr>
          <p:cNvPr id="10" name="ZoneTexte 9">
            <a:extLst>
              <a:ext uri="{FF2B5EF4-FFF2-40B4-BE49-F238E27FC236}">
                <a16:creationId xmlns:a16="http://schemas.microsoft.com/office/drawing/2014/main" id="{FB402E4A-3F91-F8FF-6A5B-3C7593427055}"/>
              </a:ext>
            </a:extLst>
          </p:cNvPr>
          <p:cNvSpPr txBox="1"/>
          <p:nvPr/>
        </p:nvSpPr>
        <p:spPr>
          <a:xfrm>
            <a:off x="2747076" y="2852713"/>
            <a:ext cx="8547237" cy="2492990"/>
          </a:xfrm>
          <a:prstGeom prst="rect">
            <a:avLst/>
          </a:prstGeom>
          <a:noFill/>
        </p:spPr>
        <p:txBody>
          <a:bodyPr wrap="square">
            <a:spAutoFit/>
          </a:bodyPr>
          <a:lstStyle/>
          <a:p>
            <a:pPr algn="ctr"/>
            <a:r>
              <a:rPr lang="fr-FR" sz="2800" dirty="0">
                <a:effectLst/>
                <a:latin typeface="Arial" panose="020B0604020202020204" pitchFamily="34" charset="0"/>
              </a:rPr>
              <a:t>Aborder par la sociologie</a:t>
            </a:r>
          </a:p>
          <a:p>
            <a:pPr algn="ctr"/>
            <a:r>
              <a:rPr lang="fr-FR" sz="2800" dirty="0">
                <a:effectLst/>
                <a:latin typeface="Arial" panose="020B0604020202020204" pitchFamily="34" charset="0"/>
              </a:rPr>
              <a:t> l’usage des pesticides à l’échelle des filières</a:t>
            </a:r>
          </a:p>
          <a:p>
            <a:pPr algn="ctr"/>
            <a:r>
              <a:rPr lang="fr-FR" sz="2800" dirty="0">
                <a:latin typeface="Arial" panose="020B0604020202020204" pitchFamily="34" charset="0"/>
              </a:rPr>
              <a:t> </a:t>
            </a:r>
            <a:endParaRPr lang="fr-FR" sz="2800" dirty="0">
              <a:effectLst/>
              <a:latin typeface="Arial" panose="020B0604020202020204" pitchFamily="34" charset="0"/>
            </a:endParaRPr>
          </a:p>
          <a:p>
            <a:pPr marL="257175" algn="l"/>
            <a:r>
              <a:rPr lang="fr-FR" sz="1800" b="0" i="0" u="sng" dirty="0">
                <a:solidFill>
                  <a:srgbClr val="222222"/>
                </a:solidFill>
                <a:effectLst/>
                <a:latin typeface="Calibri" panose="020F0502020204030204" pitchFamily="34" charset="0"/>
              </a:rPr>
              <a:t>Loïc MAZENC</a:t>
            </a:r>
            <a:r>
              <a:rPr lang="fr-FR" sz="1800" b="0" i="0" dirty="0">
                <a:solidFill>
                  <a:srgbClr val="222222"/>
                </a:solidFill>
                <a:effectLst/>
                <a:latin typeface="Calibri" panose="020F0502020204030204" pitchFamily="34" charset="0"/>
              </a:rPr>
              <a:t>, sociologue, </a:t>
            </a:r>
            <a:r>
              <a:rPr lang="fr-FR" sz="1800" b="0" i="0" dirty="0" err="1">
                <a:solidFill>
                  <a:srgbClr val="222222"/>
                </a:solidFill>
                <a:effectLst/>
                <a:latin typeface="Calibri" panose="020F0502020204030204" pitchFamily="34" charset="0"/>
              </a:rPr>
              <a:t>Post-doctorant</a:t>
            </a:r>
            <a:r>
              <a:rPr lang="fr-FR" sz="1800" b="0" i="0" dirty="0">
                <a:solidFill>
                  <a:srgbClr val="222222"/>
                </a:solidFill>
                <a:effectLst/>
                <a:latin typeface="Calibri" panose="020F0502020204030204" pitchFamily="34" charset="0"/>
              </a:rPr>
              <a:t> UMR AGIR</a:t>
            </a:r>
            <a:endParaRPr lang="fr-FR" dirty="0">
              <a:solidFill>
                <a:srgbClr val="222222"/>
              </a:solidFill>
              <a:latin typeface="Calibri" panose="020F0502020204030204" pitchFamily="34" charset="0"/>
            </a:endParaRPr>
          </a:p>
          <a:p>
            <a:pPr marL="257175" algn="l"/>
            <a:r>
              <a:rPr lang="fr-FR" sz="1800" b="0" i="0" dirty="0">
                <a:solidFill>
                  <a:srgbClr val="222222"/>
                </a:solidFill>
                <a:effectLst/>
                <a:latin typeface="Calibri" panose="020F0502020204030204" pitchFamily="34" charset="0"/>
              </a:rPr>
              <a:t>Jeanne </a:t>
            </a:r>
            <a:r>
              <a:rPr lang="fr-FR" sz="1800" b="0" i="0" dirty="0" err="1">
                <a:solidFill>
                  <a:srgbClr val="222222"/>
                </a:solidFill>
                <a:effectLst/>
                <a:latin typeface="Calibri" panose="020F0502020204030204" pitchFamily="34" charset="0"/>
              </a:rPr>
              <a:t>Pahu</a:t>
            </a:r>
            <a:r>
              <a:rPr lang="fr-FR" dirty="0" err="1">
                <a:solidFill>
                  <a:srgbClr val="222222"/>
                </a:solidFill>
                <a:latin typeface="Calibri" panose="020F0502020204030204" pitchFamily="34" charset="0"/>
              </a:rPr>
              <a:t>n</a:t>
            </a:r>
            <a:r>
              <a:rPr lang="fr-FR" dirty="0">
                <a:solidFill>
                  <a:srgbClr val="222222"/>
                </a:solidFill>
                <a:latin typeface="Calibri" panose="020F0502020204030204" pitchFamily="34" charset="0"/>
              </a:rPr>
              <a:t>, sociologue, Post-doctorante LISIS</a:t>
            </a:r>
            <a:endParaRPr lang="fr-FR" sz="1800" b="0" i="0" dirty="0">
              <a:solidFill>
                <a:srgbClr val="222222"/>
              </a:solidFill>
              <a:effectLst/>
              <a:latin typeface="Calibri" panose="020F0502020204030204" pitchFamily="34" charset="0"/>
            </a:endParaRPr>
          </a:p>
          <a:p>
            <a:pPr marL="257175" algn="l"/>
            <a:r>
              <a:rPr lang="fr-FR" sz="1800" b="0" i="0" dirty="0">
                <a:solidFill>
                  <a:srgbClr val="222222"/>
                </a:solidFill>
                <a:effectLst/>
                <a:latin typeface="Calibri" panose="020F0502020204030204" pitchFamily="34" charset="0"/>
              </a:rPr>
              <a:t>Thomas DEBRIL, sociologue, UMR AGIR, référent T3.3</a:t>
            </a:r>
          </a:p>
          <a:p>
            <a:pPr marL="257175" algn="l"/>
            <a:r>
              <a:rPr lang="fr-FR" sz="1800" b="0" i="0" dirty="0">
                <a:solidFill>
                  <a:srgbClr val="222222"/>
                </a:solidFill>
                <a:effectLst/>
                <a:latin typeface="Calibri" panose="020F0502020204030204" pitchFamily="34" charset="0"/>
              </a:rPr>
              <a:t>Marie-Benoit MAGRINI, économiste, UMR AGIR, contributrice</a:t>
            </a:r>
          </a:p>
        </p:txBody>
      </p:sp>
      <p:pic>
        <p:nvPicPr>
          <p:cNvPr id="16" name="Image 15" descr="Une image contenant texte, Police, graphisme, logo&#10;&#10;Description générée automatiquement">
            <a:extLst>
              <a:ext uri="{FF2B5EF4-FFF2-40B4-BE49-F238E27FC236}">
                <a16:creationId xmlns:a16="http://schemas.microsoft.com/office/drawing/2014/main" id="{9079CF45-641B-6E41-D959-C90C966D2E7C}"/>
              </a:ext>
            </a:extLst>
          </p:cNvPr>
          <p:cNvPicPr>
            <a:picLocks noChangeAspect="1"/>
          </p:cNvPicPr>
          <p:nvPr/>
        </p:nvPicPr>
        <p:blipFill>
          <a:blip r:embed="rId10"/>
          <a:stretch>
            <a:fillRect/>
          </a:stretch>
        </p:blipFill>
        <p:spPr>
          <a:xfrm>
            <a:off x="1642131" y="3065230"/>
            <a:ext cx="1104945" cy="428719"/>
          </a:xfrm>
          <a:prstGeom prst="rect">
            <a:avLst/>
          </a:prstGeom>
        </p:spPr>
      </p:pic>
    </p:spTree>
    <p:extLst>
      <p:ext uri="{BB962C8B-B14F-4D97-AF65-F5344CB8AC3E}">
        <p14:creationId xmlns:p14="http://schemas.microsoft.com/office/powerpoint/2010/main" val="1775070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6198D6-6FBE-2EA2-5B3E-D55F67E9DDEE}"/>
              </a:ext>
            </a:extLst>
          </p:cNvPr>
          <p:cNvSpPr>
            <a:spLocks noGrp="1"/>
          </p:cNvSpPr>
          <p:nvPr>
            <p:ph type="title"/>
          </p:nvPr>
        </p:nvSpPr>
        <p:spPr/>
        <p:txBody>
          <a:bodyPr>
            <a:normAutofit/>
          </a:bodyPr>
          <a:lstStyle/>
          <a:p>
            <a:pPr algn="ctr"/>
            <a:r>
              <a:rPr lang="fr-FR" sz="2400" dirty="0"/>
              <a:t>Chez le producteur : des utilisations de produits phytosanitaires « forcées » par le marché</a:t>
            </a:r>
          </a:p>
        </p:txBody>
      </p:sp>
      <p:sp>
        <p:nvSpPr>
          <p:cNvPr id="3" name="Espace réservé du contenu 2">
            <a:extLst>
              <a:ext uri="{FF2B5EF4-FFF2-40B4-BE49-F238E27FC236}">
                <a16:creationId xmlns:a16="http://schemas.microsoft.com/office/drawing/2014/main" id="{2CCC7EF3-3B41-2315-D1D3-A3574A2C9267}"/>
              </a:ext>
            </a:extLst>
          </p:cNvPr>
          <p:cNvSpPr>
            <a:spLocks noGrp="1"/>
          </p:cNvSpPr>
          <p:nvPr>
            <p:ph idx="1"/>
          </p:nvPr>
        </p:nvSpPr>
        <p:spPr>
          <a:xfrm>
            <a:off x="542773" y="2391976"/>
            <a:ext cx="5257800" cy="3225593"/>
          </a:xfrm>
        </p:spPr>
        <p:txBody>
          <a:bodyPr>
            <a:normAutofit/>
          </a:bodyPr>
          <a:lstStyle/>
          <a:p>
            <a:pPr algn="just">
              <a:lnSpc>
                <a:spcPct val="107000"/>
              </a:lnSpc>
              <a:spcAft>
                <a:spcPts val="800"/>
              </a:spcAft>
              <a:tabLst>
                <a:tab pos="914400" algn="l"/>
              </a:tabLst>
            </a:pPr>
            <a:r>
              <a:rPr lang="fr-FR" sz="2000" dirty="0">
                <a:solidFill>
                  <a:schemeClr val="tx1"/>
                </a:solidFill>
              </a:rPr>
              <a:t>Certaines pratiques d’achat poussent les producteurs à produire le plus qu’ils peuvent.</a:t>
            </a:r>
          </a:p>
          <a:p>
            <a:pPr algn="just">
              <a:lnSpc>
                <a:spcPct val="107000"/>
              </a:lnSpc>
              <a:spcAft>
                <a:spcPts val="800"/>
              </a:spcAft>
              <a:tabLst>
                <a:tab pos="914400" algn="l"/>
              </a:tabLst>
            </a:pPr>
            <a:r>
              <a:rPr lang="fr-FR" sz="2000" dirty="0">
                <a:solidFill>
                  <a:schemeClr val="tx1"/>
                </a:solidFill>
              </a:rPr>
              <a:t>Dans les contrats qui lient les producteurs aux négociants, une partie de la production est achetée à un prix fixe, le reste (le surplus non contractualisé) est acheté au prix du marché. </a:t>
            </a:r>
          </a:p>
          <a:p>
            <a:pPr algn="just">
              <a:lnSpc>
                <a:spcPct val="107000"/>
              </a:lnSpc>
              <a:spcAft>
                <a:spcPts val="800"/>
              </a:spcAft>
              <a:tabLst>
                <a:tab pos="914400" algn="l"/>
              </a:tabLst>
            </a:pPr>
            <a:r>
              <a:rPr lang="fr-FR" sz="2000" dirty="0">
                <a:solidFill>
                  <a:schemeClr val="tx1"/>
                </a:solidFill>
              </a:rPr>
              <a:t>Or, c’est parfois sur cet "excédent" que les agriculteurs se font leurs marges.</a:t>
            </a:r>
          </a:p>
        </p:txBody>
      </p:sp>
      <p:pic>
        <p:nvPicPr>
          <p:cNvPr id="4" name="Picture 4" descr="Protéger son exploitation agricole des risques - Chambres d'agriculture  France">
            <a:extLst>
              <a:ext uri="{FF2B5EF4-FFF2-40B4-BE49-F238E27FC236}">
                <a16:creationId xmlns:a16="http://schemas.microsoft.com/office/drawing/2014/main" id="{F699AC47-D55A-3D4B-B8D1-AF9FB89CFC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03"/>
          <a:stretch/>
        </p:blipFill>
        <p:spPr bwMode="auto">
          <a:xfrm>
            <a:off x="6391428" y="2269484"/>
            <a:ext cx="4775649" cy="347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3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E34C76-4B27-4AD9-0BC6-C3DB617ACEC9}"/>
              </a:ext>
            </a:extLst>
          </p:cNvPr>
          <p:cNvSpPr>
            <a:spLocks noGrp="1"/>
          </p:cNvSpPr>
          <p:nvPr>
            <p:ph type="title"/>
          </p:nvPr>
        </p:nvSpPr>
        <p:spPr/>
        <p:txBody>
          <a:bodyPr>
            <a:normAutofit/>
          </a:bodyPr>
          <a:lstStyle/>
          <a:p>
            <a:pPr algn="ctr"/>
            <a:r>
              <a:rPr lang="fr-FR" sz="2400" dirty="0"/>
              <a:t>Chez le producteur : des utilisations de produits phytosanitaires « forcées » par le marché</a:t>
            </a:r>
          </a:p>
        </p:txBody>
      </p:sp>
      <p:sp>
        <p:nvSpPr>
          <p:cNvPr id="3" name="Espace réservé du contenu 2">
            <a:extLst>
              <a:ext uri="{FF2B5EF4-FFF2-40B4-BE49-F238E27FC236}">
                <a16:creationId xmlns:a16="http://schemas.microsoft.com/office/drawing/2014/main" id="{3501C387-6552-20B4-C2D3-80E8FAC58C6E}"/>
              </a:ext>
            </a:extLst>
          </p:cNvPr>
          <p:cNvSpPr>
            <a:spLocks noGrp="1"/>
          </p:cNvSpPr>
          <p:nvPr>
            <p:ph idx="1"/>
          </p:nvPr>
        </p:nvSpPr>
        <p:spPr>
          <a:xfrm>
            <a:off x="546652" y="2183432"/>
            <a:ext cx="7351643" cy="3607766"/>
          </a:xfrm>
        </p:spPr>
        <p:txBody>
          <a:bodyPr>
            <a:normAutofit/>
          </a:bodyPr>
          <a:lstStyle/>
          <a:p>
            <a:pPr algn="just"/>
            <a:r>
              <a:rPr lang="fr-FR" sz="2000" dirty="0">
                <a:solidFill>
                  <a:schemeClr val="tx1"/>
                </a:solidFill>
              </a:rPr>
              <a:t>Les structurations (demandées par l’aval en réponse aux critères construits en amont) poussent à une utilisation systématique de produits phytosanitaires :</a:t>
            </a:r>
          </a:p>
          <a:p>
            <a:pPr marL="0" indent="0" algn="just">
              <a:buNone/>
            </a:pPr>
            <a:r>
              <a:rPr lang="fr-FR" sz="1800" dirty="0">
                <a:solidFill>
                  <a:schemeClr val="tx1"/>
                </a:solidFill>
              </a:rPr>
              <a:t>-&gt; Des « gros » producteurs et des « grosses » surfaces pour assurer le volume : on traite sans distinction.</a:t>
            </a:r>
          </a:p>
          <a:p>
            <a:pPr marL="0" indent="0" algn="just">
              <a:buNone/>
            </a:pPr>
            <a:r>
              <a:rPr lang="fr-FR" sz="1800" dirty="0">
                <a:solidFill>
                  <a:schemeClr val="tx1"/>
                </a:solidFill>
              </a:rPr>
              <a:t>-&gt; Des producteurs draftés en irrigation (l’eau amène le mildiou) : on traite en prévention</a:t>
            </a:r>
          </a:p>
          <a:p>
            <a:pPr algn="just"/>
            <a:r>
              <a:rPr lang="fr-FR" sz="2000" dirty="0">
                <a:solidFill>
                  <a:schemeClr val="tx1"/>
                </a:solidFill>
              </a:rPr>
              <a:t>La mise en place d’un agréage systématique (et précis) sur la base des critères de qualité visuelle pour passer l’agréage (et ne pas se faire déclasser) : le phyto est l’assurance risque numéro 1.</a:t>
            </a:r>
          </a:p>
        </p:txBody>
      </p:sp>
      <p:pic>
        <p:nvPicPr>
          <p:cNvPr id="6146" name="Picture 2" descr="Les plans de surveillance - CNIPT">
            <a:extLst>
              <a:ext uri="{FF2B5EF4-FFF2-40B4-BE49-F238E27FC236}">
                <a16:creationId xmlns:a16="http://schemas.microsoft.com/office/drawing/2014/main" id="{A409B77A-04DB-23BB-69B1-9E72E6F4F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065" y="1969671"/>
            <a:ext cx="3026465" cy="403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89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a:xfrm>
            <a:off x="133200" y="702365"/>
            <a:ext cx="7153426" cy="821634"/>
          </a:xfrm>
        </p:spPr>
        <p:txBody>
          <a:bodyPr>
            <a:normAutofit fontScale="90000"/>
          </a:bodyPr>
          <a:lstStyle/>
          <a:p>
            <a:pPr algn="ctr"/>
            <a:r>
              <a:rPr lang="fr-FR" sz="3300" dirty="0"/>
              <a:t>L’intense recours aux pesticides :</a:t>
            </a:r>
            <a:br>
              <a:rPr lang="fr-FR" sz="3300" dirty="0"/>
            </a:br>
            <a:r>
              <a:rPr lang="fr-FR" sz="3300" dirty="0"/>
              <a:t>un non-dit qui fédère la filière </a:t>
            </a:r>
            <a:br>
              <a:rPr lang="fr-FR" sz="3200" b="1" dirty="0">
                <a:solidFill>
                  <a:schemeClr val="tx1">
                    <a:lumMod val="85000"/>
                    <a:lumOff val="15000"/>
                  </a:schemeClr>
                </a:solidFill>
              </a:rPr>
            </a:br>
            <a:endParaRPr lang="fr-FR" dirty="0"/>
          </a:p>
        </p:txBody>
      </p:sp>
      <p:sp>
        <p:nvSpPr>
          <p:cNvPr id="7" name="Espace réservé du contenu 6">
            <a:extLst>
              <a:ext uri="{FF2B5EF4-FFF2-40B4-BE49-F238E27FC236}">
                <a16:creationId xmlns:a16="http://schemas.microsoft.com/office/drawing/2014/main" id="{05061133-AB09-40A9-A766-320F5A430AF5}"/>
              </a:ext>
            </a:extLst>
          </p:cNvPr>
          <p:cNvSpPr>
            <a:spLocks noGrp="1"/>
          </p:cNvSpPr>
          <p:nvPr>
            <p:ph idx="1"/>
          </p:nvPr>
        </p:nvSpPr>
        <p:spPr>
          <a:xfrm>
            <a:off x="624676" y="1899215"/>
            <a:ext cx="7379636" cy="4288697"/>
          </a:xfrm>
        </p:spPr>
        <p:txBody>
          <a:bodyPr>
            <a:normAutofit fontScale="85000" lnSpcReduction="20000"/>
          </a:bodyPr>
          <a:lstStyle/>
          <a:p>
            <a:pPr marL="0" indent="0" algn="just">
              <a:buNone/>
            </a:pPr>
            <a:endParaRPr lang="fr-FR" sz="2400" dirty="0">
              <a:solidFill>
                <a:schemeClr val="tx1"/>
              </a:solidFill>
            </a:endParaRPr>
          </a:p>
          <a:p>
            <a:pPr marL="342900" indent="-342900" algn="just">
              <a:buFont typeface="Arial" panose="020B0604020202020204" pitchFamily="34" charset="0"/>
              <a:buChar char="•"/>
            </a:pPr>
            <a:r>
              <a:rPr lang="fr-FR" sz="2400" dirty="0">
                <a:solidFill>
                  <a:schemeClr val="tx1"/>
                </a:solidFill>
              </a:rPr>
              <a:t>Parvenir à fournir des volumes réguliers avec des qualités constantes = une prouesse rendue possible par l’utilisation de produits phytosanitaires</a:t>
            </a:r>
          </a:p>
          <a:p>
            <a:pPr marL="342900" indent="-342900" algn="just">
              <a:buFont typeface="Arial" panose="020B0604020202020204" pitchFamily="34" charset="0"/>
              <a:buChar char="•"/>
            </a:pPr>
            <a:r>
              <a:rPr lang="fr-FR" sz="2400" dirty="0">
                <a:solidFill>
                  <a:schemeClr val="tx1"/>
                </a:solidFill>
              </a:rPr>
              <a:t>Véritable « ciment » du bon fonctionnement de la filière.</a:t>
            </a:r>
          </a:p>
          <a:p>
            <a:pPr algn="just"/>
            <a:r>
              <a:rPr lang="fr-FR" sz="2400" dirty="0">
                <a:solidFill>
                  <a:schemeClr val="tx1"/>
                </a:solidFill>
              </a:rPr>
              <a:t>Des pratiques, des normes et des conventions qui intègrent très peu l’impératif de diminution des pesticides (véritable garant de la stabilité), voire qui le favorisent</a:t>
            </a:r>
          </a:p>
          <a:p>
            <a:pPr marL="0" indent="0" algn="just">
              <a:buNone/>
            </a:pPr>
            <a:endParaRPr lang="fr-FR" sz="2400" dirty="0">
              <a:solidFill>
                <a:schemeClr val="tx1"/>
              </a:solidFill>
            </a:endParaRPr>
          </a:p>
          <a:p>
            <a:pPr marL="0" indent="0" algn="just">
              <a:buNone/>
            </a:pPr>
            <a:r>
              <a:rPr lang="fr-FR" sz="2400" dirty="0">
                <a:solidFill>
                  <a:schemeClr val="tx1"/>
                </a:solidFill>
              </a:rPr>
              <a:t>Un cas d’étude qui assoit notre conclusion : introduction par une grande enseigne d’un cahier des charges plus restrictif en matière de phyto. </a:t>
            </a:r>
          </a:p>
          <a:p>
            <a:pPr marL="0" indent="0" algn="just">
              <a:buNone/>
            </a:pPr>
            <a:endParaRPr lang="fr-FR" sz="2400" dirty="0">
              <a:solidFill>
                <a:schemeClr val="tx1"/>
              </a:solidFill>
            </a:endParaRPr>
          </a:p>
          <a:p>
            <a:pPr marL="0" indent="0" algn="just">
              <a:buNone/>
            </a:pPr>
            <a:r>
              <a:rPr lang="fr-FR" sz="2400" dirty="0">
                <a:solidFill>
                  <a:schemeClr val="tx1"/>
                </a:solidFill>
              </a:rPr>
              <a:t>→ Génère de l’incertitude et des tensions au sein de la filière</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endParaRPr lang="fr-FR" sz="2400" dirty="0"/>
          </a:p>
          <a:p>
            <a:pPr marL="0" indent="0" algn="just">
              <a:buNone/>
            </a:pPr>
            <a:endParaRPr lang="fr-FR" sz="2400" dirty="0"/>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pic>
        <p:nvPicPr>
          <p:cNvPr id="7170" name="Picture 2" descr="Oeufs FR">
            <a:extLst>
              <a:ext uri="{FF2B5EF4-FFF2-40B4-BE49-F238E27FC236}">
                <a16:creationId xmlns:a16="http://schemas.microsoft.com/office/drawing/2014/main" id="{A9F04C2E-0856-0F42-B8DA-67C47805F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446412"/>
            <a:ext cx="2743200" cy="319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26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90A723-5302-4CA8-8015-C4D10867DAF3}"/>
              </a:ext>
            </a:extLst>
          </p:cNvPr>
          <p:cNvSpPr>
            <a:spLocks noGrp="1"/>
          </p:cNvSpPr>
          <p:nvPr>
            <p:ph type="title"/>
          </p:nvPr>
        </p:nvSpPr>
        <p:spPr>
          <a:xfrm>
            <a:off x="838200" y="142874"/>
            <a:ext cx="10515600" cy="1325563"/>
          </a:xfrm>
        </p:spPr>
        <p:txBody>
          <a:bodyPr/>
          <a:lstStyle/>
          <a:p>
            <a:r>
              <a:rPr lang="fr-FR" dirty="0"/>
              <a:t>Seconde enquête</a:t>
            </a:r>
          </a:p>
        </p:txBody>
      </p:sp>
      <p:sp>
        <p:nvSpPr>
          <p:cNvPr id="3" name="Espace réservé du contenu 2">
            <a:extLst>
              <a:ext uri="{FF2B5EF4-FFF2-40B4-BE49-F238E27FC236}">
                <a16:creationId xmlns:a16="http://schemas.microsoft.com/office/drawing/2014/main" id="{2F37EBFA-558E-4523-8BF8-BD06B7538EED}"/>
              </a:ext>
            </a:extLst>
          </p:cNvPr>
          <p:cNvSpPr>
            <a:spLocks noGrp="1"/>
          </p:cNvSpPr>
          <p:nvPr>
            <p:ph idx="1"/>
          </p:nvPr>
        </p:nvSpPr>
        <p:spPr>
          <a:xfrm>
            <a:off x="1062001" y="1476000"/>
            <a:ext cx="10719182" cy="3215270"/>
          </a:xfrm>
        </p:spPr>
        <p:txBody>
          <a:bodyPr>
            <a:normAutofit/>
          </a:bodyPr>
          <a:lstStyle/>
          <a:p>
            <a:r>
              <a:rPr lang="fr-FR" sz="2400" dirty="0">
                <a:solidFill>
                  <a:schemeClr val="tx1"/>
                </a:solidFill>
              </a:rPr>
              <a:t>Segment étudié : pois protéagineux</a:t>
            </a:r>
          </a:p>
          <a:p>
            <a:r>
              <a:rPr lang="fr-FR" sz="2400" dirty="0">
                <a:solidFill>
                  <a:schemeClr val="tx1"/>
                </a:solidFill>
              </a:rPr>
              <a:t>Entre juillet 2023 et décembre 2023</a:t>
            </a:r>
          </a:p>
          <a:p>
            <a:r>
              <a:rPr lang="fr-FR" sz="2400" dirty="0">
                <a:solidFill>
                  <a:schemeClr val="tx1"/>
                </a:solidFill>
              </a:rPr>
              <a:t>20 entretiens </a:t>
            </a:r>
          </a:p>
          <a:p>
            <a:pPr lvl="1"/>
            <a:r>
              <a:rPr lang="fr-FR" sz="2200" dirty="0"/>
              <a:t>Producteurs</a:t>
            </a:r>
          </a:p>
          <a:p>
            <a:pPr lvl="1"/>
            <a:r>
              <a:rPr lang="fr-FR" sz="2200" dirty="0"/>
              <a:t>Coopératives / Négociants</a:t>
            </a:r>
          </a:p>
          <a:p>
            <a:pPr lvl="1"/>
            <a:r>
              <a:rPr lang="fr-FR" sz="2200" dirty="0"/>
              <a:t>Industriels de rang 1 et Industriels de rang 2</a:t>
            </a:r>
          </a:p>
          <a:p>
            <a:pPr lvl="1"/>
            <a:r>
              <a:rPr lang="fr-FR" sz="2200" dirty="0"/>
              <a:t>Interprofessions</a:t>
            </a:r>
          </a:p>
        </p:txBody>
      </p:sp>
      <p:sp>
        <p:nvSpPr>
          <p:cNvPr id="4" name="Espace réservé du numéro de diapositive 3">
            <a:extLst>
              <a:ext uri="{FF2B5EF4-FFF2-40B4-BE49-F238E27FC236}">
                <a16:creationId xmlns:a16="http://schemas.microsoft.com/office/drawing/2014/main" id="{28B830EE-9D6C-4296-9CF2-7F48FE28CE20}"/>
              </a:ext>
            </a:extLst>
          </p:cNvPr>
          <p:cNvSpPr>
            <a:spLocks noGrp="1"/>
          </p:cNvSpPr>
          <p:nvPr>
            <p:ph type="sldNum" sz="quarter" idx="12"/>
          </p:nvPr>
        </p:nvSpPr>
        <p:spPr/>
        <p:txBody>
          <a:bodyPr/>
          <a:lstStyle/>
          <a:p>
            <a:fld id="{48E8F7F0-C5B7-4E9B-9302-0DABCAE046B6}" type="slidenum">
              <a:rPr lang="fr-FR" smtClean="0"/>
              <a:t>13</a:t>
            </a:fld>
            <a:endParaRPr lang="fr-FR"/>
          </a:p>
        </p:txBody>
      </p:sp>
      <p:sp>
        <p:nvSpPr>
          <p:cNvPr id="7" name="Rectangle 6">
            <a:extLst>
              <a:ext uri="{FF2B5EF4-FFF2-40B4-BE49-F238E27FC236}">
                <a16:creationId xmlns:a16="http://schemas.microsoft.com/office/drawing/2014/main" id="{2A47F4A2-AD48-F730-3E9C-85A90E05EF4F}"/>
              </a:ext>
            </a:extLst>
          </p:cNvPr>
          <p:cNvSpPr/>
          <p:nvPr/>
        </p:nvSpPr>
        <p:spPr>
          <a:xfrm>
            <a:off x="10999304" y="5904000"/>
            <a:ext cx="781879" cy="8174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42" name="Picture 2" descr="La culture du pois de printemps - Terres Inovia - Terres Inovia">
            <a:extLst>
              <a:ext uri="{FF2B5EF4-FFF2-40B4-BE49-F238E27FC236}">
                <a16:creationId xmlns:a16="http://schemas.microsoft.com/office/drawing/2014/main" id="{CEA94C04-E3DE-F586-B154-B22D4D1FA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101" y="4549151"/>
            <a:ext cx="7966982" cy="226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25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29148-07A6-A393-E3CF-779A4FEF7742}"/>
              </a:ext>
            </a:extLst>
          </p:cNvPr>
          <p:cNvSpPr>
            <a:spLocks noGrp="1"/>
          </p:cNvSpPr>
          <p:nvPr>
            <p:ph type="title"/>
          </p:nvPr>
        </p:nvSpPr>
        <p:spPr>
          <a:xfrm>
            <a:off x="838200" y="365126"/>
            <a:ext cx="7391400" cy="589032"/>
          </a:xfrm>
        </p:spPr>
        <p:txBody>
          <a:bodyPr>
            <a:normAutofit/>
          </a:bodyPr>
          <a:lstStyle/>
          <a:p>
            <a:pPr algn="ctr"/>
            <a:r>
              <a:rPr lang="fr-FR" dirty="0"/>
              <a:t>De l’émergence d’un marché à sa création</a:t>
            </a:r>
          </a:p>
        </p:txBody>
      </p:sp>
      <p:sp>
        <p:nvSpPr>
          <p:cNvPr id="3" name="Espace réservé du contenu 2">
            <a:extLst>
              <a:ext uri="{FF2B5EF4-FFF2-40B4-BE49-F238E27FC236}">
                <a16:creationId xmlns:a16="http://schemas.microsoft.com/office/drawing/2014/main" id="{7D5B9063-7FA5-3CD6-C033-1978D5F8FB48}"/>
              </a:ext>
            </a:extLst>
          </p:cNvPr>
          <p:cNvSpPr>
            <a:spLocks noGrp="1"/>
          </p:cNvSpPr>
          <p:nvPr>
            <p:ph idx="1"/>
          </p:nvPr>
        </p:nvSpPr>
        <p:spPr>
          <a:xfrm>
            <a:off x="334618" y="1606273"/>
            <a:ext cx="7285383" cy="4516231"/>
          </a:xfrm>
        </p:spPr>
        <p:txBody>
          <a:bodyPr>
            <a:normAutofit fontScale="77500" lnSpcReduction="20000"/>
          </a:bodyPr>
          <a:lstStyle/>
          <a:p>
            <a:pPr>
              <a:lnSpc>
                <a:spcPct val="120000"/>
              </a:lnSpc>
            </a:pPr>
            <a:r>
              <a:rPr lang="fr-FR" sz="2600" dirty="0">
                <a:solidFill>
                  <a:schemeClr val="tx1"/>
                </a:solidFill>
              </a:rPr>
              <a:t>Emergence d’un marché et d’une demande particulière : les gens souhaitent limiter leur consommation de viande.</a:t>
            </a:r>
          </a:p>
          <a:p>
            <a:pPr>
              <a:lnSpc>
                <a:spcPct val="120000"/>
              </a:lnSpc>
            </a:pPr>
            <a:r>
              <a:rPr lang="fr-FR" sz="2600" dirty="0">
                <a:solidFill>
                  <a:schemeClr val="tx1"/>
                </a:solidFill>
              </a:rPr>
              <a:t>Les industriels de seconde transformation (Herta dans notre enquête) cherchent alors des légumineuses de remplacement. </a:t>
            </a:r>
          </a:p>
          <a:p>
            <a:pPr lvl="1">
              <a:lnSpc>
                <a:spcPct val="120000"/>
              </a:lnSpc>
              <a:buFont typeface="Wingdings" pitchFamily="2" charset="2"/>
              <a:buChar char="Ø"/>
            </a:pPr>
            <a:r>
              <a:rPr lang="fr-FR" sz="2300" dirty="0"/>
              <a:t>Estimation de l’offre et de la demande. </a:t>
            </a:r>
          </a:p>
          <a:p>
            <a:pPr lvl="1">
              <a:lnSpc>
                <a:spcPct val="120000"/>
              </a:lnSpc>
              <a:buFont typeface="Wingdings" pitchFamily="2" charset="2"/>
              <a:buChar char="Ø"/>
            </a:pPr>
            <a:r>
              <a:rPr lang="fr-FR" sz="2300" dirty="0"/>
              <a:t>Construction de recettes</a:t>
            </a:r>
          </a:p>
          <a:p>
            <a:pPr lvl="1">
              <a:lnSpc>
                <a:spcPct val="120000"/>
              </a:lnSpc>
              <a:buFont typeface="Wingdings" pitchFamily="2" charset="2"/>
              <a:buChar char="Ø"/>
            </a:pPr>
            <a:r>
              <a:rPr lang="fr-FR" sz="2300" dirty="0"/>
              <a:t>Travail de veille pour savoir quelle est la « meilleure » légumineuse qui permet de répondre à leurs exigences.</a:t>
            </a:r>
          </a:p>
          <a:p>
            <a:pPr lvl="1">
              <a:lnSpc>
                <a:spcPct val="120000"/>
              </a:lnSpc>
              <a:buFont typeface="Wingdings" pitchFamily="2" charset="2"/>
              <a:buChar char="Ø"/>
            </a:pPr>
            <a:r>
              <a:rPr lang="fr-FR" sz="2300" dirty="0"/>
              <a:t>Ils se tournent vers les indus de première transformation qui maitrisent en partie le process de protéines de pois. </a:t>
            </a:r>
          </a:p>
          <a:p>
            <a:pPr>
              <a:lnSpc>
                <a:spcPct val="120000"/>
              </a:lnSpc>
            </a:pPr>
            <a:r>
              <a:rPr lang="fr-FR" sz="2600" dirty="0">
                <a:solidFill>
                  <a:schemeClr val="tx1"/>
                </a:solidFill>
              </a:rPr>
              <a:t>Co-innovation du process pour le stabiliser et avoir de la matière première (en volume et en qualité) qui correspond aux critères définis en amont.</a:t>
            </a:r>
          </a:p>
          <a:p>
            <a:endParaRPr lang="fr-FR" dirty="0"/>
          </a:p>
        </p:txBody>
      </p:sp>
      <p:pic>
        <p:nvPicPr>
          <p:cNvPr id="1026" name="Picture 2" descr="Manger moins de viande : le guide - broché - Anne-Charlotte Fraisse - Achat  Livre ou ebook | fnac">
            <a:extLst>
              <a:ext uri="{FF2B5EF4-FFF2-40B4-BE49-F238E27FC236}">
                <a16:creationId xmlns:a16="http://schemas.microsoft.com/office/drawing/2014/main" id="{C6E4F389-561F-0336-5EF5-2F2273601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016" y="1358347"/>
            <a:ext cx="3149637" cy="476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29148-07A6-A393-E3CF-779A4FEF7742}"/>
              </a:ext>
            </a:extLst>
          </p:cNvPr>
          <p:cNvSpPr>
            <a:spLocks noGrp="1"/>
          </p:cNvSpPr>
          <p:nvPr>
            <p:ph type="title"/>
          </p:nvPr>
        </p:nvSpPr>
        <p:spPr>
          <a:xfrm>
            <a:off x="838200" y="365126"/>
            <a:ext cx="7305675" cy="642040"/>
          </a:xfrm>
        </p:spPr>
        <p:txBody>
          <a:bodyPr>
            <a:normAutofit fontScale="90000"/>
          </a:bodyPr>
          <a:lstStyle/>
          <a:p>
            <a:pPr algn="ctr"/>
            <a:r>
              <a:rPr lang="fr-FR" dirty="0"/>
              <a:t>S’assurer une production en volume et en qualité</a:t>
            </a:r>
          </a:p>
        </p:txBody>
      </p:sp>
      <p:sp>
        <p:nvSpPr>
          <p:cNvPr id="3" name="Espace réservé du contenu 2">
            <a:extLst>
              <a:ext uri="{FF2B5EF4-FFF2-40B4-BE49-F238E27FC236}">
                <a16:creationId xmlns:a16="http://schemas.microsoft.com/office/drawing/2014/main" id="{7D5B9063-7FA5-3CD6-C033-1978D5F8FB48}"/>
              </a:ext>
            </a:extLst>
          </p:cNvPr>
          <p:cNvSpPr>
            <a:spLocks noGrp="1"/>
          </p:cNvSpPr>
          <p:nvPr>
            <p:ph idx="1"/>
          </p:nvPr>
        </p:nvSpPr>
        <p:spPr>
          <a:xfrm>
            <a:off x="268356" y="1143000"/>
            <a:ext cx="6603932" cy="4757739"/>
          </a:xfrm>
        </p:spPr>
        <p:txBody>
          <a:bodyPr>
            <a:normAutofit fontScale="92500" lnSpcReduction="20000"/>
          </a:bodyPr>
          <a:lstStyle/>
          <a:p>
            <a:pPr>
              <a:lnSpc>
                <a:spcPct val="115000"/>
              </a:lnSpc>
            </a:pPr>
            <a:r>
              <a:rPr lang="fr-FR" sz="2000" dirty="0">
                <a:solidFill>
                  <a:schemeClr val="tx1"/>
                </a:solidFill>
              </a:rPr>
              <a:t>Les industriels de 1</a:t>
            </a:r>
            <a:r>
              <a:rPr lang="fr-FR" sz="2000" baseline="30000" dirty="0">
                <a:solidFill>
                  <a:schemeClr val="tx1"/>
                </a:solidFill>
              </a:rPr>
              <a:t>ère</a:t>
            </a:r>
            <a:r>
              <a:rPr lang="fr-FR" sz="2000" dirty="0">
                <a:solidFill>
                  <a:schemeClr val="tx1"/>
                </a:solidFill>
              </a:rPr>
              <a:t> transformation (Roquette et </a:t>
            </a:r>
            <a:r>
              <a:rPr lang="fr-FR" sz="2000" dirty="0" err="1">
                <a:solidFill>
                  <a:schemeClr val="tx1"/>
                </a:solidFill>
              </a:rPr>
              <a:t>Cosucra</a:t>
            </a:r>
            <a:r>
              <a:rPr lang="fr-FR" sz="2000" dirty="0">
                <a:solidFill>
                  <a:schemeClr val="tx1"/>
                </a:solidFill>
              </a:rPr>
              <a:t> dans notre cas) vont alors s’organiser en interne pour avoir les pois selon les critères déterminés en amont :</a:t>
            </a:r>
          </a:p>
          <a:p>
            <a:pPr lvl="1">
              <a:lnSpc>
                <a:spcPct val="115000"/>
              </a:lnSpc>
              <a:buFont typeface="Wingdings" pitchFamily="2" charset="2"/>
              <a:buChar char="Ø"/>
            </a:pPr>
            <a:r>
              <a:rPr lang="fr-FR" sz="1800" dirty="0"/>
              <a:t>Co-construction des cahiers des charges sur la base de ce qui existe déjà avec l’alimentation animale : taux d’humidité recommandé, pourcentage maximum de pois </a:t>
            </a:r>
            <a:r>
              <a:rPr lang="fr-FR" sz="1800" dirty="0" err="1"/>
              <a:t>bruchés</a:t>
            </a:r>
            <a:r>
              <a:rPr lang="fr-FR" sz="1800" dirty="0"/>
              <a:t>, taux de protéines… </a:t>
            </a:r>
          </a:p>
          <a:p>
            <a:pPr lvl="1">
              <a:lnSpc>
                <a:spcPct val="115000"/>
              </a:lnSpc>
              <a:buFont typeface="Wingdings" pitchFamily="2" charset="2"/>
              <a:buChar char="Ø"/>
            </a:pPr>
            <a:r>
              <a:rPr lang="fr-FR" sz="1800" dirty="0"/>
              <a:t>Traduction des critères « protéines » en critères « grains de pois » : source de gluten 0%, grains </a:t>
            </a:r>
            <a:r>
              <a:rPr lang="fr-FR" sz="1800" dirty="0" err="1"/>
              <a:t>bruchés</a:t>
            </a:r>
            <a:r>
              <a:rPr lang="fr-FR" sz="1800" dirty="0"/>
              <a:t>, cassés… X%...).</a:t>
            </a:r>
          </a:p>
          <a:p>
            <a:pPr lvl="1">
              <a:lnSpc>
                <a:spcPct val="115000"/>
              </a:lnSpc>
              <a:buFont typeface="Wingdings" pitchFamily="2" charset="2"/>
              <a:buChar char="Ø"/>
            </a:pPr>
            <a:r>
              <a:rPr lang="fr-FR" sz="1800" dirty="0"/>
              <a:t>Contrôle de la qualité par le service agréage à la réception.</a:t>
            </a:r>
          </a:p>
          <a:p>
            <a:pPr>
              <a:lnSpc>
                <a:spcPct val="115000"/>
              </a:lnSpc>
            </a:pPr>
            <a:r>
              <a:rPr lang="fr-FR" sz="2000" dirty="0">
                <a:solidFill>
                  <a:schemeClr val="tx1"/>
                </a:solidFill>
              </a:rPr>
              <a:t>Comment s’assurer de l’engagement ?</a:t>
            </a:r>
          </a:p>
          <a:p>
            <a:pPr lvl="1">
              <a:lnSpc>
                <a:spcPct val="115000"/>
              </a:lnSpc>
              <a:buFont typeface="Wingdings" pitchFamily="2" charset="2"/>
              <a:buChar char="Ø"/>
            </a:pPr>
            <a:r>
              <a:rPr lang="fr-FR" sz="1800" dirty="0"/>
              <a:t>Contrats incitatifs de la part de Roquette et </a:t>
            </a:r>
            <a:r>
              <a:rPr lang="fr-FR" sz="1800" dirty="0" err="1"/>
              <a:t>Cosucra</a:t>
            </a:r>
            <a:r>
              <a:rPr lang="fr-FR" sz="1800" dirty="0"/>
              <a:t> à destination des coopératives</a:t>
            </a:r>
          </a:p>
          <a:p>
            <a:pPr lvl="1">
              <a:lnSpc>
                <a:spcPct val="115000"/>
              </a:lnSpc>
              <a:buFont typeface="Wingdings" pitchFamily="2" charset="2"/>
              <a:buChar char="Ø"/>
            </a:pPr>
            <a:r>
              <a:rPr lang="fr-FR" sz="1800" dirty="0" err="1"/>
              <a:t>Sourcing</a:t>
            </a:r>
            <a:r>
              <a:rPr lang="fr-FR" sz="1800" dirty="0"/>
              <a:t> de « gros » fournisseurs</a:t>
            </a:r>
          </a:p>
          <a:p>
            <a:pPr lvl="1">
              <a:lnSpc>
                <a:spcPct val="115000"/>
              </a:lnSpc>
              <a:buFont typeface="Wingdings" pitchFamily="2" charset="2"/>
              <a:buChar char="Ø"/>
            </a:pPr>
            <a:r>
              <a:rPr lang="fr-FR" sz="1800" dirty="0"/>
              <a:t>Fournisseurs HVE (pour valoriser des productions autrement que par du sans-phyto).</a:t>
            </a:r>
          </a:p>
        </p:txBody>
      </p:sp>
      <p:pic>
        <p:nvPicPr>
          <p:cNvPr id="4" name="Image 3">
            <a:extLst>
              <a:ext uri="{FF2B5EF4-FFF2-40B4-BE49-F238E27FC236}">
                <a16:creationId xmlns:a16="http://schemas.microsoft.com/office/drawing/2014/main" id="{51F29606-45B1-F677-D4CB-98BDE676C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037" y="2628627"/>
            <a:ext cx="4354787" cy="2554976"/>
          </a:xfrm>
          <a:prstGeom prst="rect">
            <a:avLst/>
          </a:prstGeom>
        </p:spPr>
      </p:pic>
    </p:spTree>
    <p:extLst>
      <p:ext uri="{BB962C8B-B14F-4D97-AF65-F5344CB8AC3E}">
        <p14:creationId xmlns:p14="http://schemas.microsoft.com/office/powerpoint/2010/main" val="16905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29148-07A6-A393-E3CF-779A4FEF7742}"/>
              </a:ext>
            </a:extLst>
          </p:cNvPr>
          <p:cNvSpPr>
            <a:spLocks noGrp="1"/>
          </p:cNvSpPr>
          <p:nvPr>
            <p:ph type="title"/>
          </p:nvPr>
        </p:nvSpPr>
        <p:spPr>
          <a:xfrm>
            <a:off x="838200" y="365126"/>
            <a:ext cx="6234113" cy="628788"/>
          </a:xfrm>
        </p:spPr>
        <p:txBody>
          <a:bodyPr>
            <a:normAutofit/>
          </a:bodyPr>
          <a:lstStyle/>
          <a:p>
            <a:pPr algn="ctr"/>
            <a:r>
              <a:rPr lang="fr-FR" dirty="0"/>
              <a:t>L’entrée en jeu des coopératives</a:t>
            </a:r>
          </a:p>
        </p:txBody>
      </p:sp>
      <p:sp>
        <p:nvSpPr>
          <p:cNvPr id="3" name="Espace réservé du contenu 2">
            <a:extLst>
              <a:ext uri="{FF2B5EF4-FFF2-40B4-BE49-F238E27FC236}">
                <a16:creationId xmlns:a16="http://schemas.microsoft.com/office/drawing/2014/main" id="{7D5B9063-7FA5-3CD6-C033-1978D5F8FB48}"/>
              </a:ext>
            </a:extLst>
          </p:cNvPr>
          <p:cNvSpPr>
            <a:spLocks noGrp="1"/>
          </p:cNvSpPr>
          <p:nvPr>
            <p:ph idx="1"/>
          </p:nvPr>
        </p:nvSpPr>
        <p:spPr>
          <a:xfrm>
            <a:off x="440635" y="1494318"/>
            <a:ext cx="7346053" cy="4272101"/>
          </a:xfrm>
        </p:spPr>
        <p:txBody>
          <a:bodyPr>
            <a:normAutofit fontScale="92500"/>
          </a:bodyPr>
          <a:lstStyle/>
          <a:p>
            <a:pPr>
              <a:lnSpc>
                <a:spcPct val="115000"/>
              </a:lnSpc>
            </a:pPr>
            <a:r>
              <a:rPr lang="fr-FR" sz="2000" dirty="0">
                <a:solidFill>
                  <a:schemeClr val="tx1"/>
                </a:solidFill>
              </a:rPr>
              <a:t>Vendre une assurance de volumes aux industriels suppose ensuite d’enrôler les agriculteurs, de les convaincre d’introduire du pois à destination de l’alimentation humaine dans leurs rotations.</a:t>
            </a:r>
          </a:p>
          <a:p>
            <a:pPr>
              <a:lnSpc>
                <a:spcPct val="115000"/>
              </a:lnSpc>
            </a:pPr>
            <a:r>
              <a:rPr lang="fr-FR" sz="2000" dirty="0">
                <a:solidFill>
                  <a:schemeClr val="tx1"/>
                </a:solidFill>
              </a:rPr>
              <a:t>3 types d’arguments : </a:t>
            </a:r>
          </a:p>
          <a:p>
            <a:pPr lvl="1">
              <a:lnSpc>
                <a:spcPct val="115000"/>
              </a:lnSpc>
              <a:buFont typeface="Wingdings" pitchFamily="2" charset="2"/>
              <a:buChar char="Ø"/>
            </a:pPr>
            <a:r>
              <a:rPr lang="fr-FR" sz="1800" dirty="0"/>
              <a:t>des arguments agronomiques</a:t>
            </a:r>
          </a:p>
          <a:p>
            <a:pPr lvl="1">
              <a:lnSpc>
                <a:spcPct val="115000"/>
              </a:lnSpc>
              <a:buFont typeface="Wingdings" pitchFamily="2" charset="2"/>
              <a:buChar char="Ø"/>
            </a:pPr>
            <a:r>
              <a:rPr lang="fr-FR" sz="1800" dirty="0"/>
              <a:t>des arguments économiques</a:t>
            </a:r>
          </a:p>
          <a:p>
            <a:pPr lvl="1">
              <a:lnSpc>
                <a:spcPct val="115000"/>
              </a:lnSpc>
              <a:buFont typeface="Wingdings" pitchFamily="2" charset="2"/>
              <a:buChar char="Ø"/>
            </a:pPr>
            <a:r>
              <a:rPr lang="fr-FR" sz="1800" dirty="0"/>
              <a:t>des arguments environnementaux.</a:t>
            </a:r>
          </a:p>
          <a:p>
            <a:pPr>
              <a:lnSpc>
                <a:spcPct val="115000"/>
              </a:lnSpc>
            </a:pPr>
            <a:r>
              <a:rPr lang="fr-FR" sz="2000" dirty="0">
                <a:solidFill>
                  <a:schemeClr val="tx1"/>
                </a:solidFill>
              </a:rPr>
              <a:t>La mise en place de contrats incitatifs à destination des producteurs</a:t>
            </a:r>
          </a:p>
          <a:p>
            <a:pPr>
              <a:lnSpc>
                <a:spcPct val="115000"/>
              </a:lnSpc>
            </a:pPr>
            <a:r>
              <a:rPr lang="fr-FR" sz="2000" dirty="0">
                <a:solidFill>
                  <a:schemeClr val="tx1"/>
                </a:solidFill>
              </a:rPr>
              <a:t>Un accompagnement des producteurs par des techniciens (conseils suivi de cultures, pris en charge des ravageurs, labellisation HVE…)</a:t>
            </a:r>
          </a:p>
        </p:txBody>
      </p:sp>
      <p:pic>
        <p:nvPicPr>
          <p:cNvPr id="2054" name="Picture 6" descr="Pois fourrager - Bio - Jardins de l'écoumène">
            <a:extLst>
              <a:ext uri="{FF2B5EF4-FFF2-40B4-BE49-F238E27FC236}">
                <a16:creationId xmlns:a16="http://schemas.microsoft.com/office/drawing/2014/main" id="{AB913ADB-B89A-E4EC-D133-F04D6A030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886" y="1791628"/>
            <a:ext cx="3677479" cy="367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751868-DE00-0CF0-F681-9B05F7A94C4A}"/>
              </a:ext>
            </a:extLst>
          </p:cNvPr>
          <p:cNvSpPr>
            <a:spLocks noGrp="1"/>
          </p:cNvSpPr>
          <p:nvPr>
            <p:ph type="title"/>
          </p:nvPr>
        </p:nvSpPr>
        <p:spPr>
          <a:xfrm>
            <a:off x="838200" y="365126"/>
            <a:ext cx="6919913" cy="761310"/>
          </a:xfrm>
        </p:spPr>
        <p:txBody>
          <a:bodyPr>
            <a:noAutofit/>
          </a:bodyPr>
          <a:lstStyle/>
          <a:p>
            <a:pPr algn="ctr"/>
            <a:r>
              <a:rPr lang="fr-FR" dirty="0"/>
              <a:t>Un marché contraignant quant à l’utilisation de produits phytosanitaires</a:t>
            </a:r>
          </a:p>
        </p:txBody>
      </p:sp>
      <p:sp>
        <p:nvSpPr>
          <p:cNvPr id="3" name="Espace réservé du contenu 2">
            <a:extLst>
              <a:ext uri="{FF2B5EF4-FFF2-40B4-BE49-F238E27FC236}">
                <a16:creationId xmlns:a16="http://schemas.microsoft.com/office/drawing/2014/main" id="{1B8CB213-0536-BC6A-EA00-387AFCDDBD1A}"/>
              </a:ext>
            </a:extLst>
          </p:cNvPr>
          <p:cNvSpPr>
            <a:spLocks noGrp="1"/>
          </p:cNvSpPr>
          <p:nvPr>
            <p:ph idx="1"/>
          </p:nvPr>
        </p:nvSpPr>
        <p:spPr>
          <a:xfrm>
            <a:off x="506895" y="1467126"/>
            <a:ext cx="8522805" cy="4490762"/>
          </a:xfrm>
        </p:spPr>
        <p:txBody>
          <a:bodyPr>
            <a:normAutofit fontScale="77500" lnSpcReduction="20000"/>
          </a:bodyPr>
          <a:lstStyle/>
          <a:p>
            <a:pPr>
              <a:lnSpc>
                <a:spcPct val="115000"/>
              </a:lnSpc>
            </a:pPr>
            <a:r>
              <a:rPr lang="fr-FR" sz="2200" dirty="0">
                <a:solidFill>
                  <a:schemeClr val="tx1"/>
                </a:solidFill>
              </a:rPr>
              <a:t>En réponse à une partie des critères commerciaux construits en amont par les industriels et qui se diffusent par les coopératives : utilisation de produits phyto par les producteurs (volumes, % strict de grains </a:t>
            </a:r>
            <a:r>
              <a:rPr lang="fr-FR" sz="2200" dirty="0" err="1">
                <a:solidFill>
                  <a:schemeClr val="tx1"/>
                </a:solidFill>
              </a:rPr>
              <a:t>bruchés</a:t>
            </a:r>
            <a:r>
              <a:rPr lang="fr-FR" sz="2200" dirty="0">
                <a:solidFill>
                  <a:schemeClr val="tx1"/>
                </a:solidFill>
              </a:rPr>
              <a:t>...) </a:t>
            </a:r>
          </a:p>
          <a:p>
            <a:pPr>
              <a:lnSpc>
                <a:spcPct val="115000"/>
              </a:lnSpc>
            </a:pPr>
            <a:r>
              <a:rPr lang="fr-FR" sz="2200" dirty="0">
                <a:solidFill>
                  <a:schemeClr val="tx1"/>
                </a:solidFill>
              </a:rPr>
              <a:t>La valorisation de la production sans pesticides est noyée dans d’autres valorisations environnementales plus faciles à atteindre (HVE par exemple). </a:t>
            </a:r>
          </a:p>
          <a:p>
            <a:pPr>
              <a:lnSpc>
                <a:spcPct val="115000"/>
              </a:lnSpc>
            </a:pPr>
            <a:r>
              <a:rPr lang="fr-FR" sz="2200" dirty="0">
                <a:solidFill>
                  <a:schemeClr val="tx1"/>
                </a:solidFill>
              </a:rPr>
              <a:t>Une partie des critères présents dans les cahiers des charges sont d’autres natures (stockage, pas de gluten, % faible de grains cassés) et posent des problèmes aux producteurs :</a:t>
            </a:r>
          </a:p>
          <a:p>
            <a:pPr lvl="1">
              <a:lnSpc>
                <a:spcPct val="115000"/>
              </a:lnSpc>
              <a:buFont typeface="Wingdings" pitchFamily="2" charset="2"/>
              <a:buChar char="Ø"/>
            </a:pPr>
            <a:r>
              <a:rPr lang="fr-FR" sz="2100" dirty="0"/>
              <a:t>D’autres productions à inclure dans les rotations existent et apportent de meilleurs résultats (économiques notamment)</a:t>
            </a:r>
          </a:p>
          <a:p>
            <a:pPr lvl="1">
              <a:lnSpc>
                <a:spcPct val="115000"/>
              </a:lnSpc>
              <a:buFont typeface="Wingdings" pitchFamily="2" charset="2"/>
              <a:buChar char="Ø"/>
            </a:pPr>
            <a:r>
              <a:rPr lang="fr-FR" sz="2100" dirty="0"/>
              <a:t>D’autres débouchés génèrent davantage également.</a:t>
            </a:r>
          </a:p>
          <a:p>
            <a:pPr>
              <a:lnSpc>
                <a:spcPct val="115000"/>
              </a:lnSpc>
            </a:pPr>
            <a:r>
              <a:rPr lang="fr-FR" sz="2400" b="1" dirty="0">
                <a:solidFill>
                  <a:schemeClr val="tx1"/>
                </a:solidFill>
              </a:rPr>
              <a:t>Le marché pousse, soit :</a:t>
            </a:r>
          </a:p>
          <a:p>
            <a:pPr marL="457200" lvl="1" indent="0">
              <a:lnSpc>
                <a:spcPct val="115000"/>
              </a:lnSpc>
              <a:buNone/>
            </a:pPr>
            <a:r>
              <a:rPr lang="fr-FR" sz="2000" b="1" dirty="0"/>
              <a:t>1) à l’exit du producteur</a:t>
            </a:r>
          </a:p>
          <a:p>
            <a:pPr marL="457200" lvl="1" indent="0">
              <a:lnSpc>
                <a:spcPct val="115000"/>
              </a:lnSpc>
              <a:buNone/>
            </a:pPr>
            <a:r>
              <a:rPr lang="fr-FR" sz="2000" b="1" dirty="0"/>
              <a:t>2) à ne pas valoriser du sans phyto (HVE en tête)</a:t>
            </a:r>
          </a:p>
          <a:p>
            <a:pPr marL="457200" lvl="1" indent="0">
              <a:lnSpc>
                <a:spcPct val="115000"/>
              </a:lnSpc>
              <a:buNone/>
            </a:pPr>
            <a:r>
              <a:rPr lang="fr-FR" sz="2000" b="1" dirty="0"/>
              <a:t>3) à utiliser des phytos.</a:t>
            </a:r>
          </a:p>
        </p:txBody>
      </p:sp>
      <p:pic>
        <p:nvPicPr>
          <p:cNvPr id="3074" name="Picture 2" descr="HVE - accueil - HVE - Haute Valeur Environnementale">
            <a:extLst>
              <a:ext uri="{FF2B5EF4-FFF2-40B4-BE49-F238E27FC236}">
                <a16:creationId xmlns:a16="http://schemas.microsoft.com/office/drawing/2014/main" id="{0A4E6186-7567-E51F-3DD5-BA5D743C1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1328" y="3007256"/>
            <a:ext cx="1524870" cy="15248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nneau de sortie de secours à droite – Exit en PVC mousse rigide 300 x 200  mm – 3 mm d'épaisseur : Amazon.fr: Bricolage">
            <a:extLst>
              <a:ext uri="{FF2B5EF4-FFF2-40B4-BE49-F238E27FC236}">
                <a16:creationId xmlns:a16="http://schemas.microsoft.com/office/drawing/2014/main" id="{5337B56F-EFB9-D93E-8F76-3C1726B3F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161" y="1327702"/>
            <a:ext cx="1743737" cy="11717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2507699-21B3-D395-21EC-DD175B2303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8629" y="5039968"/>
            <a:ext cx="1770269" cy="132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58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p:txBody>
          <a:bodyPr/>
          <a:lstStyle/>
          <a:p>
            <a:r>
              <a:rPr lang="fr-FR" dirty="0"/>
              <a:t>Que peuvent nous dire les SHS sur le sujet?</a:t>
            </a:r>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sp>
        <p:nvSpPr>
          <p:cNvPr id="4" name="ZoneTexte 3">
            <a:extLst>
              <a:ext uri="{FF2B5EF4-FFF2-40B4-BE49-F238E27FC236}">
                <a16:creationId xmlns:a16="http://schemas.microsoft.com/office/drawing/2014/main" id="{FAFA2078-75B6-8648-B736-41E54A049625}"/>
              </a:ext>
            </a:extLst>
          </p:cNvPr>
          <p:cNvSpPr txBox="1"/>
          <p:nvPr/>
        </p:nvSpPr>
        <p:spPr>
          <a:xfrm>
            <a:off x="628650" y="1321628"/>
            <a:ext cx="10564069" cy="4214744"/>
          </a:xfrm>
          <a:prstGeom prst="rect">
            <a:avLst/>
          </a:prstGeom>
          <a:noFill/>
        </p:spPr>
        <p:txBody>
          <a:bodyPr wrap="square">
            <a:spAutoFit/>
          </a:bodyPr>
          <a:lstStyle/>
          <a:p>
            <a:pPr algn="just">
              <a:lnSpc>
                <a:spcPct val="115000"/>
              </a:lnSpc>
            </a:pPr>
            <a:r>
              <a:rPr lang="fr-FR" dirty="0"/>
              <a:t>Des travaux en SHS qui existent sur le sujet de la réduction des phytos, y compris à l’échelle de la filière</a:t>
            </a:r>
          </a:p>
          <a:p>
            <a:pPr marL="285750" indent="-285750" algn="just">
              <a:lnSpc>
                <a:spcPct val="115000"/>
              </a:lnSpc>
              <a:buFont typeface="Wingdings" pitchFamily="2" charset="2"/>
              <a:buChar char="è"/>
            </a:pPr>
            <a:r>
              <a:rPr lang="fr-FR" dirty="0"/>
              <a:t>En histoire : travaux qui retracent l’histoire des pollutions (</a:t>
            </a:r>
            <a:r>
              <a:rPr lang="fr-FR" dirty="0" err="1"/>
              <a:t>Jarrige</a:t>
            </a:r>
            <a:r>
              <a:rPr lang="fr-FR" dirty="0"/>
              <a:t> &amp; Le Roux, 2017)</a:t>
            </a:r>
          </a:p>
          <a:p>
            <a:pPr marL="285750" indent="-285750" algn="just">
              <a:lnSpc>
                <a:spcPct val="115000"/>
              </a:lnSpc>
              <a:buFont typeface="Wingdings" pitchFamily="2" charset="2"/>
              <a:buChar char="è"/>
            </a:pPr>
            <a:r>
              <a:rPr lang="fr-FR" dirty="0"/>
              <a:t>En économie : économie de l’innovation et lock in (Cowan &amp; </a:t>
            </a:r>
            <a:r>
              <a:rPr lang="fr-FR" dirty="0" err="1"/>
              <a:t>Gunby</a:t>
            </a:r>
            <a:r>
              <a:rPr lang="fr-FR" dirty="0"/>
              <a:t> 1996), dépendance aux sentiers puis lock in cognitif qui marginalisent les cultures alternatives et décourage les initiatives </a:t>
            </a:r>
            <a:r>
              <a:rPr lang="fr-FR" dirty="0" err="1"/>
              <a:t>agro-écologiques</a:t>
            </a:r>
            <a:r>
              <a:rPr lang="fr-FR" dirty="0"/>
              <a:t> (Van </a:t>
            </a:r>
            <a:r>
              <a:rPr lang="fr-FR" dirty="0" err="1"/>
              <a:t>Loqueren</a:t>
            </a:r>
            <a:r>
              <a:rPr lang="fr-FR" dirty="0"/>
              <a:t> &amp; Baret 2009, </a:t>
            </a:r>
            <a:r>
              <a:rPr lang="fr-FR" dirty="0" err="1"/>
              <a:t>Stassart</a:t>
            </a:r>
            <a:r>
              <a:rPr lang="fr-FR" dirty="0"/>
              <a:t> </a:t>
            </a:r>
            <a:r>
              <a:rPr lang="fr-FR" dirty="0" err="1"/>
              <a:t>Jamar</a:t>
            </a:r>
            <a:r>
              <a:rPr lang="fr-FR" dirty="0"/>
              <a:t> 2009). </a:t>
            </a:r>
          </a:p>
          <a:p>
            <a:pPr marL="285750" indent="-285750" algn="just">
              <a:lnSpc>
                <a:spcPct val="115000"/>
              </a:lnSpc>
              <a:buFont typeface="Wingdings" pitchFamily="2" charset="2"/>
              <a:buChar char="è"/>
            </a:pPr>
            <a:r>
              <a:rPr lang="fr-FR" dirty="0"/>
              <a:t>En sociologie : avec un focus sur la santé et les difficultés à se constituer comme victime et à faire reconnaître leur problème (</a:t>
            </a:r>
            <a:r>
              <a:rPr lang="fr-FR" dirty="0" err="1"/>
              <a:t>Jouzel</a:t>
            </a:r>
            <a:r>
              <a:rPr lang="fr-FR" dirty="0"/>
              <a:t>); mais aussi sur la production de manière intentionnelle de l’ignorance (</a:t>
            </a:r>
            <a:r>
              <a:rPr lang="fr-FR" dirty="0" err="1"/>
              <a:t>Jouzel</a:t>
            </a:r>
            <a:r>
              <a:rPr lang="fr-FR" dirty="0"/>
              <a:t> &amp; Dedieu 2013 ; </a:t>
            </a:r>
            <a:r>
              <a:rPr lang="fr-FR" dirty="0" err="1"/>
              <a:t>Boudia</a:t>
            </a:r>
            <a:r>
              <a:rPr lang="fr-FR" dirty="0"/>
              <a:t> &amp; Jas 2019)</a:t>
            </a:r>
          </a:p>
          <a:p>
            <a:pPr marL="285750" indent="-285750" algn="just">
              <a:lnSpc>
                <a:spcPct val="115000"/>
              </a:lnSpc>
              <a:buFont typeface="Wingdings" pitchFamily="2" charset="2"/>
              <a:buChar char="è"/>
            </a:pPr>
            <a:r>
              <a:rPr lang="fr-FR" dirty="0"/>
              <a:t>En science politique : relations problématiques qu’entretiennent experts et décideurs publics (Boullier 2019 ; </a:t>
            </a:r>
            <a:r>
              <a:rPr lang="fr-FR" dirty="0" err="1"/>
              <a:t>Aullagnier</a:t>
            </a:r>
            <a:r>
              <a:rPr lang="fr-FR" dirty="0"/>
              <a:t>, Carpenter Moss 2014).</a:t>
            </a:r>
          </a:p>
          <a:p>
            <a:pPr algn="just">
              <a:lnSpc>
                <a:spcPct val="115000"/>
              </a:lnSpc>
            </a:pPr>
            <a:r>
              <a:rPr lang="fr-FR" dirty="0"/>
              <a:t> </a:t>
            </a:r>
          </a:p>
          <a:p>
            <a:pPr algn="just">
              <a:lnSpc>
                <a:spcPct val="115000"/>
              </a:lnSpc>
            </a:pPr>
            <a:r>
              <a:rPr lang="fr-FR" dirty="0"/>
              <a:t>Mais une « boite noire » subsiste toujours, notamment autour du lien entre </a:t>
            </a:r>
            <a:r>
              <a:rPr lang="fr-FR" b="1" u="sng" dirty="0"/>
              <a:t>organisation des marchés et utilisation de produits phytosanitaires par les producteurs</a:t>
            </a:r>
            <a:r>
              <a:rPr lang="fr-FR" dirty="0"/>
              <a:t>. </a:t>
            </a:r>
          </a:p>
        </p:txBody>
      </p:sp>
    </p:spTree>
    <p:extLst>
      <p:ext uri="{BB962C8B-B14F-4D97-AF65-F5344CB8AC3E}">
        <p14:creationId xmlns:p14="http://schemas.microsoft.com/office/powerpoint/2010/main" val="337191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p:txBody>
          <a:bodyPr>
            <a:normAutofit/>
          </a:bodyPr>
          <a:lstStyle/>
          <a:p>
            <a:pPr algn="ctr"/>
            <a:r>
              <a:rPr lang="fr-FR" dirty="0"/>
              <a:t>Pourquoi regarder les filières ? 1/2</a:t>
            </a:r>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4" name="Image 3" descr="Une image contenant texte, Police, logo, Graphique&#10;&#10;Description générée automatiquement">
            <a:extLst>
              <a:ext uri="{FF2B5EF4-FFF2-40B4-BE49-F238E27FC236}">
                <a16:creationId xmlns:a16="http://schemas.microsoft.com/office/drawing/2014/main" id="{3A23EC92-6AAE-B770-894F-712F4A36040F}"/>
              </a:ext>
            </a:extLst>
          </p:cNvPr>
          <p:cNvPicPr>
            <a:picLocks noChangeAspect="1"/>
          </p:cNvPicPr>
          <p:nvPr/>
        </p:nvPicPr>
        <p:blipFill>
          <a:blip r:embed="rId2"/>
          <a:stretch>
            <a:fillRect/>
          </a:stretch>
        </p:blipFill>
        <p:spPr>
          <a:xfrm>
            <a:off x="6919912" y="1690688"/>
            <a:ext cx="3381375" cy="1676400"/>
          </a:xfrm>
          <a:prstGeom prst="rect">
            <a:avLst/>
          </a:prstGeom>
        </p:spPr>
      </p:pic>
      <p:pic>
        <p:nvPicPr>
          <p:cNvPr id="9" name="Image 8">
            <a:extLst>
              <a:ext uri="{FF2B5EF4-FFF2-40B4-BE49-F238E27FC236}">
                <a16:creationId xmlns:a16="http://schemas.microsoft.com/office/drawing/2014/main" id="{E0B4E81E-AF84-F019-D1AF-25BEBD4E7F39}"/>
              </a:ext>
            </a:extLst>
          </p:cNvPr>
          <p:cNvPicPr>
            <a:picLocks noChangeAspect="1"/>
          </p:cNvPicPr>
          <p:nvPr/>
        </p:nvPicPr>
        <p:blipFill rotWithShape="1">
          <a:blip r:embed="rId3"/>
          <a:srcRect r="21717"/>
          <a:stretch/>
        </p:blipFill>
        <p:spPr>
          <a:xfrm>
            <a:off x="239578" y="2064817"/>
            <a:ext cx="5627821" cy="3343601"/>
          </a:xfrm>
          <a:prstGeom prst="rect">
            <a:avLst/>
          </a:prstGeom>
        </p:spPr>
      </p:pic>
      <p:sp>
        <p:nvSpPr>
          <p:cNvPr id="10" name="ZoneTexte 9">
            <a:extLst>
              <a:ext uri="{FF2B5EF4-FFF2-40B4-BE49-F238E27FC236}">
                <a16:creationId xmlns:a16="http://schemas.microsoft.com/office/drawing/2014/main" id="{C4213932-C085-0899-161C-99B0D596A784}"/>
              </a:ext>
            </a:extLst>
          </p:cNvPr>
          <p:cNvSpPr txBox="1"/>
          <p:nvPr/>
        </p:nvSpPr>
        <p:spPr>
          <a:xfrm>
            <a:off x="6096000" y="3736618"/>
            <a:ext cx="5676900" cy="2677656"/>
          </a:xfrm>
          <a:prstGeom prst="rect">
            <a:avLst/>
          </a:prstGeom>
          <a:noFill/>
        </p:spPr>
        <p:txBody>
          <a:bodyPr wrap="square">
            <a:spAutoFit/>
          </a:bodyPr>
          <a:lstStyle/>
          <a:p>
            <a:pPr algn="just"/>
            <a:r>
              <a:rPr lang="fr-FR"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-&gt; </a:t>
            </a:r>
            <a:r>
              <a:rPr lang="fr-FR" sz="2400" dirty="0">
                <a:solidFill>
                  <a:schemeClr val="tx1">
                    <a:lumMod val="85000"/>
                    <a:lumOff val="15000"/>
                  </a:schemeClr>
                </a:solidFill>
              </a:rPr>
              <a:t>Inefficacité de l’action publique se concentrant sur les pratiques et non les systèmes productifs</a:t>
            </a:r>
          </a:p>
          <a:p>
            <a:pPr algn="just"/>
            <a:r>
              <a:rPr lang="fr-FR" sz="2400" dirty="0"/>
              <a:t>-&gt; </a:t>
            </a:r>
            <a:r>
              <a:rPr lang="fr-FR" sz="2400" dirty="0">
                <a:solidFill>
                  <a:schemeClr val="tx1">
                    <a:lumMod val="85000"/>
                    <a:lumOff val="15000"/>
                  </a:schemeClr>
                </a:solidFill>
              </a:rPr>
              <a:t>Accent mis sur les agriculteurs</a:t>
            </a:r>
          </a:p>
          <a:p>
            <a:pPr algn="just"/>
            <a:r>
              <a:rPr lang="fr-FR" sz="2400" dirty="0">
                <a:solidFill>
                  <a:schemeClr val="tx1">
                    <a:lumMod val="85000"/>
                    <a:lumOff val="15000"/>
                  </a:schemeClr>
                </a:solidFill>
              </a:rPr>
              <a:t>-&gt; Attribution de l’échec des initiatives de réduction de phyto aux liens entre la science et le politique</a:t>
            </a:r>
          </a:p>
        </p:txBody>
      </p:sp>
    </p:spTree>
    <p:extLst>
      <p:ext uri="{BB962C8B-B14F-4D97-AF65-F5344CB8AC3E}">
        <p14:creationId xmlns:p14="http://schemas.microsoft.com/office/powerpoint/2010/main" val="8352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a:xfrm>
            <a:off x="-840129" y="583363"/>
            <a:ext cx="10515600" cy="512751"/>
          </a:xfrm>
        </p:spPr>
        <p:txBody>
          <a:bodyPr>
            <a:normAutofit/>
          </a:bodyPr>
          <a:lstStyle/>
          <a:p>
            <a:pPr algn="ctr"/>
            <a:r>
              <a:rPr lang="fr-FR" dirty="0"/>
              <a:t>Pourquoi regarder les filières ? 2/2</a:t>
            </a:r>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sp>
        <p:nvSpPr>
          <p:cNvPr id="3" name="Espace réservé du contenu 6">
            <a:extLst>
              <a:ext uri="{FF2B5EF4-FFF2-40B4-BE49-F238E27FC236}">
                <a16:creationId xmlns:a16="http://schemas.microsoft.com/office/drawing/2014/main" id="{8AC743BA-C324-E3C6-B9F2-50118E7CC372}"/>
              </a:ext>
            </a:extLst>
          </p:cNvPr>
          <p:cNvSpPr txBox="1">
            <a:spLocks/>
          </p:cNvSpPr>
          <p:nvPr/>
        </p:nvSpPr>
        <p:spPr>
          <a:xfrm>
            <a:off x="1070400" y="1694433"/>
            <a:ext cx="10051200" cy="4428000"/>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dirty="0"/>
              <a:t>Nécessité de décaler le regard en s’intéressant au marché et à son organisation (pas juste « offre vs demande »)</a:t>
            </a:r>
          </a:p>
          <a:p>
            <a:pPr algn="just"/>
            <a:r>
              <a:rPr lang="fr-FR" sz="2000" dirty="0"/>
              <a:t>Comment ? En s’intéressant à la nature des échanges entre les différents acteurs du marché et à comment ces pratiques d’échanges cadrent la consommation des produits phytosanitaires par les producteurs. </a:t>
            </a:r>
          </a:p>
          <a:p>
            <a:pPr algn="just"/>
            <a:r>
              <a:rPr lang="fr-FR" sz="2000" dirty="0"/>
              <a:t>Comment l’organisation du marché rend les usages des pesticides aussi indispensables pour les agriculteurs?  </a:t>
            </a:r>
          </a:p>
          <a:p>
            <a:pPr algn="just"/>
            <a:r>
              <a:rPr lang="fr-FR" sz="2000" dirty="0"/>
              <a:t>Appréhender les filières agricoles comme un ensemble de règles, de normes et de relations entre acteurs qui peuvent avoir une influence les pratiques agronomiques. </a:t>
            </a:r>
          </a:p>
          <a:p>
            <a:endParaRPr lang="fr-FR" dirty="0"/>
          </a:p>
        </p:txBody>
      </p:sp>
    </p:spTree>
    <p:extLst>
      <p:ext uri="{BB962C8B-B14F-4D97-AF65-F5344CB8AC3E}">
        <p14:creationId xmlns:p14="http://schemas.microsoft.com/office/powerpoint/2010/main" val="410714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p:txBody>
          <a:bodyPr>
            <a:normAutofit/>
          </a:bodyPr>
          <a:lstStyle/>
          <a:p>
            <a:r>
              <a:rPr lang="fr-FR" dirty="0"/>
              <a:t>2 cas contrastés : filière pois et pommes de terre</a:t>
            </a:r>
          </a:p>
        </p:txBody>
      </p:sp>
      <p:sp>
        <p:nvSpPr>
          <p:cNvPr id="7" name="Espace réservé du contenu 6">
            <a:extLst>
              <a:ext uri="{FF2B5EF4-FFF2-40B4-BE49-F238E27FC236}">
                <a16:creationId xmlns:a16="http://schemas.microsoft.com/office/drawing/2014/main" id="{05061133-AB09-40A9-A766-320F5A430AF5}"/>
              </a:ext>
            </a:extLst>
          </p:cNvPr>
          <p:cNvSpPr>
            <a:spLocks noGrp="1"/>
          </p:cNvSpPr>
          <p:nvPr>
            <p:ph idx="1"/>
          </p:nvPr>
        </p:nvSpPr>
        <p:spPr/>
        <p:txBody>
          <a:bodyPr/>
          <a:lstStyle/>
          <a:p>
            <a:r>
              <a:rPr lang="fr-FR" sz="2400" dirty="0">
                <a:solidFill>
                  <a:schemeClr val="tx1"/>
                </a:solidFill>
              </a:rPr>
              <a:t>Démarrons par pommes de terre : </a:t>
            </a:r>
          </a:p>
          <a:p>
            <a:r>
              <a:rPr lang="fr-FR" sz="2400" dirty="0">
                <a:solidFill>
                  <a:schemeClr val="tx1"/>
                </a:solidFill>
              </a:rPr>
              <a:t>IFT élevé</a:t>
            </a:r>
          </a:p>
          <a:p>
            <a:r>
              <a:rPr lang="fr-FR" sz="2400" dirty="0">
                <a:solidFill>
                  <a:schemeClr val="tx1"/>
                </a:solidFill>
              </a:rPr>
              <a:t>Beaucoup d’acteurs intermédiaires (négociants, coopératives, grossistes, grande distribution)</a:t>
            </a:r>
          </a:p>
          <a:p>
            <a:pPr marL="0" indent="0">
              <a:buNone/>
            </a:pPr>
            <a:endParaRPr lang="fr-FR" dirty="0"/>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70787893-341E-6DC8-9F22-E7A512609353}"/>
              </a:ext>
            </a:extLst>
          </p:cNvPr>
          <p:cNvSpPr/>
          <p:nvPr/>
        </p:nvSpPr>
        <p:spPr>
          <a:xfrm>
            <a:off x="0" y="5712406"/>
            <a:ext cx="12307792" cy="1165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extérieur, machine agricole, tracteur, objet d’extérieur&#10;&#10;Description générée automatiquement">
            <a:extLst>
              <a:ext uri="{FF2B5EF4-FFF2-40B4-BE49-F238E27FC236}">
                <a16:creationId xmlns:a16="http://schemas.microsoft.com/office/drawing/2014/main" id="{6CC9EBE7-E459-2177-B49B-0607E3F665BC}"/>
              </a:ext>
            </a:extLst>
          </p:cNvPr>
          <p:cNvPicPr>
            <a:picLocks noChangeAspect="1"/>
          </p:cNvPicPr>
          <p:nvPr/>
        </p:nvPicPr>
        <p:blipFill rotWithShape="1">
          <a:blip r:embed="rId3"/>
          <a:srcRect l="20899" r="27382" b="3"/>
          <a:stretch/>
        </p:blipFill>
        <p:spPr>
          <a:xfrm>
            <a:off x="909603" y="4061894"/>
            <a:ext cx="2438229" cy="2651760"/>
          </a:xfrm>
          <a:prstGeom prst="rect">
            <a:avLst/>
          </a:prstGeom>
        </p:spPr>
      </p:pic>
      <p:pic>
        <p:nvPicPr>
          <p:cNvPr id="4" name="Picture 6" descr="Pommes de terre et fraises, Auchan Petite-Forêt renforce la filière locale">
            <a:extLst>
              <a:ext uri="{FF2B5EF4-FFF2-40B4-BE49-F238E27FC236}">
                <a16:creationId xmlns:a16="http://schemas.microsoft.com/office/drawing/2014/main" id="{E682C7A9-2AA9-37FC-A63B-8439EF09DC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393" b="3"/>
          <a:stretch/>
        </p:blipFill>
        <p:spPr bwMode="auto">
          <a:xfrm>
            <a:off x="3514682" y="4061895"/>
            <a:ext cx="243298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Aliments naturels, Nourriture locale, Épicerie, Nourriture complète&#10;&#10;Description générée automatiquement">
            <a:extLst>
              <a:ext uri="{FF2B5EF4-FFF2-40B4-BE49-F238E27FC236}">
                <a16:creationId xmlns:a16="http://schemas.microsoft.com/office/drawing/2014/main" id="{A0526833-5E06-2C07-CFBF-76C3ED099040}"/>
              </a:ext>
            </a:extLst>
          </p:cNvPr>
          <p:cNvPicPr>
            <a:picLocks noChangeAspect="1"/>
          </p:cNvPicPr>
          <p:nvPr/>
        </p:nvPicPr>
        <p:blipFill rotWithShape="1">
          <a:blip r:embed="rId5"/>
          <a:srcRect l="13078" r="25587" b="3"/>
          <a:stretch/>
        </p:blipFill>
        <p:spPr>
          <a:xfrm>
            <a:off x="8802256" y="4067037"/>
            <a:ext cx="2436707" cy="2651760"/>
          </a:xfrm>
          <a:prstGeom prst="rect">
            <a:avLst/>
          </a:prstGeom>
        </p:spPr>
      </p:pic>
      <p:pic>
        <p:nvPicPr>
          <p:cNvPr id="8" name="Picture 6" descr="Pommes de terre et fraises, Auchan Petite-Forêt renforce la filière locale">
            <a:extLst>
              <a:ext uri="{FF2B5EF4-FFF2-40B4-BE49-F238E27FC236}">
                <a16:creationId xmlns:a16="http://schemas.microsoft.com/office/drawing/2014/main" id="{FD75FF79-C0B9-16FE-28FD-9BDC2DF921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300" r="10125" b="1"/>
          <a:stretch/>
        </p:blipFill>
        <p:spPr bwMode="auto">
          <a:xfrm>
            <a:off x="6194184" y="4050346"/>
            <a:ext cx="2441956" cy="266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49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90A723-5302-4CA8-8015-C4D10867DAF3}"/>
              </a:ext>
            </a:extLst>
          </p:cNvPr>
          <p:cNvSpPr>
            <a:spLocks noGrp="1"/>
          </p:cNvSpPr>
          <p:nvPr>
            <p:ph type="title"/>
          </p:nvPr>
        </p:nvSpPr>
        <p:spPr>
          <a:xfrm>
            <a:off x="838200" y="142874"/>
            <a:ext cx="10515600" cy="1325563"/>
          </a:xfrm>
        </p:spPr>
        <p:txBody>
          <a:bodyPr/>
          <a:lstStyle/>
          <a:p>
            <a:r>
              <a:rPr lang="fr-FR" dirty="0"/>
              <a:t>Première enquête</a:t>
            </a:r>
          </a:p>
        </p:txBody>
      </p:sp>
      <p:sp>
        <p:nvSpPr>
          <p:cNvPr id="3" name="Espace réservé du contenu 2">
            <a:extLst>
              <a:ext uri="{FF2B5EF4-FFF2-40B4-BE49-F238E27FC236}">
                <a16:creationId xmlns:a16="http://schemas.microsoft.com/office/drawing/2014/main" id="{2F37EBFA-558E-4523-8BF8-BD06B7538EED}"/>
              </a:ext>
            </a:extLst>
          </p:cNvPr>
          <p:cNvSpPr>
            <a:spLocks noGrp="1"/>
          </p:cNvSpPr>
          <p:nvPr>
            <p:ph idx="1"/>
          </p:nvPr>
        </p:nvSpPr>
        <p:spPr/>
        <p:txBody>
          <a:bodyPr/>
          <a:lstStyle/>
          <a:p>
            <a:r>
              <a:rPr lang="fr-FR" dirty="0">
                <a:solidFill>
                  <a:schemeClr val="tx1"/>
                </a:solidFill>
              </a:rPr>
              <a:t>Segment étudié : pomme de terre de conservation « marché du frais » </a:t>
            </a:r>
          </a:p>
          <a:p>
            <a:r>
              <a:rPr lang="fr-FR" dirty="0">
                <a:solidFill>
                  <a:schemeClr val="tx1"/>
                </a:solidFill>
              </a:rPr>
              <a:t>Enquête sur deux terrains </a:t>
            </a:r>
          </a:p>
          <a:p>
            <a:r>
              <a:rPr lang="fr-FR" dirty="0">
                <a:solidFill>
                  <a:schemeClr val="tx1"/>
                </a:solidFill>
              </a:rPr>
              <a:t>Entre nov. 2022 et juillet 2023</a:t>
            </a:r>
          </a:p>
          <a:p>
            <a:r>
              <a:rPr lang="fr-FR" dirty="0">
                <a:solidFill>
                  <a:schemeClr val="tx1"/>
                </a:solidFill>
              </a:rPr>
              <a:t>47 entretiens, 3 enseignes</a:t>
            </a:r>
          </a:p>
        </p:txBody>
      </p:sp>
      <p:sp>
        <p:nvSpPr>
          <p:cNvPr id="4" name="Espace réservé du numéro de diapositive 3">
            <a:extLst>
              <a:ext uri="{FF2B5EF4-FFF2-40B4-BE49-F238E27FC236}">
                <a16:creationId xmlns:a16="http://schemas.microsoft.com/office/drawing/2014/main" id="{28B830EE-9D6C-4296-9CF2-7F48FE28CE20}"/>
              </a:ext>
            </a:extLst>
          </p:cNvPr>
          <p:cNvSpPr>
            <a:spLocks noGrp="1"/>
          </p:cNvSpPr>
          <p:nvPr>
            <p:ph type="sldNum" sz="quarter" idx="12"/>
          </p:nvPr>
        </p:nvSpPr>
        <p:spPr/>
        <p:txBody>
          <a:bodyPr/>
          <a:lstStyle/>
          <a:p>
            <a:fld id="{48E8F7F0-C5B7-4E9B-9302-0DABCAE046B6}" type="slidenum">
              <a:rPr lang="fr-FR" smtClean="0"/>
              <a:t>6</a:t>
            </a:fld>
            <a:endParaRPr lang="fr-FR"/>
          </a:p>
        </p:txBody>
      </p:sp>
      <p:graphicFrame>
        <p:nvGraphicFramePr>
          <p:cNvPr id="6" name="Graphique 5">
            <a:extLst>
              <a:ext uri="{FF2B5EF4-FFF2-40B4-BE49-F238E27FC236}">
                <a16:creationId xmlns:a16="http://schemas.microsoft.com/office/drawing/2014/main" id="{DB2EC8E0-2B20-3AAF-35FF-246148F0A413}"/>
              </a:ext>
            </a:extLst>
          </p:cNvPr>
          <p:cNvGraphicFramePr/>
          <p:nvPr>
            <p:extLst>
              <p:ext uri="{D42A27DB-BD31-4B8C-83A1-F6EECF244321}">
                <p14:modId xmlns:p14="http://schemas.microsoft.com/office/powerpoint/2010/main" val="1471650759"/>
              </p:ext>
            </p:extLst>
          </p:nvPr>
        </p:nvGraphicFramePr>
        <p:xfrm>
          <a:off x="4642185" y="1468437"/>
          <a:ext cx="8045431" cy="428625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934D2793-38C8-0A6F-A23A-E868323EA7BC}"/>
              </a:ext>
            </a:extLst>
          </p:cNvPr>
          <p:cNvSpPr/>
          <p:nvPr/>
        </p:nvSpPr>
        <p:spPr>
          <a:xfrm>
            <a:off x="10810754" y="5754687"/>
            <a:ext cx="1215342" cy="9817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157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a:xfrm>
            <a:off x="283394" y="312140"/>
            <a:ext cx="11625211" cy="864000"/>
          </a:xfrm>
        </p:spPr>
        <p:txBody>
          <a:bodyPr>
            <a:normAutofit/>
          </a:bodyPr>
          <a:lstStyle/>
          <a:p>
            <a:r>
              <a:rPr lang="fr-FR" dirty="0"/>
              <a:t>Construction de cahiers des charges et de critères qualités</a:t>
            </a:r>
          </a:p>
        </p:txBody>
      </p:sp>
      <p:sp>
        <p:nvSpPr>
          <p:cNvPr id="7" name="Espace réservé du contenu 6">
            <a:extLst>
              <a:ext uri="{FF2B5EF4-FFF2-40B4-BE49-F238E27FC236}">
                <a16:creationId xmlns:a16="http://schemas.microsoft.com/office/drawing/2014/main" id="{05061133-AB09-40A9-A766-320F5A430AF5}"/>
              </a:ext>
            </a:extLst>
          </p:cNvPr>
          <p:cNvSpPr>
            <a:spLocks noGrp="1"/>
          </p:cNvSpPr>
          <p:nvPr>
            <p:ph idx="1"/>
          </p:nvPr>
        </p:nvSpPr>
        <p:spPr>
          <a:xfrm>
            <a:off x="195443" y="1561285"/>
            <a:ext cx="7475889" cy="4109471"/>
          </a:xfrm>
        </p:spPr>
        <p:txBody>
          <a:bodyPr>
            <a:normAutofit/>
          </a:bodyPr>
          <a:lstStyle/>
          <a:p>
            <a:pPr marL="285750" indent="-285750">
              <a:lnSpc>
                <a:spcPct val="100000"/>
              </a:lnSpc>
              <a:buFont typeface="Arial" panose="020B0604020202020204" pitchFamily="34" charset="0"/>
              <a:buChar char="•"/>
            </a:pPr>
            <a:r>
              <a:rPr lang="fr-FR" sz="2000" dirty="0">
                <a:solidFill>
                  <a:schemeClr val="tx1">
                    <a:lumMod val="85000"/>
                    <a:lumOff val="15000"/>
                  </a:schemeClr>
                </a:solidFill>
              </a:rPr>
              <a:t>Pour s’assurer un appro en volumes et en qualité, les GMS construisent des cahiers des charges et des grilles qualités </a:t>
            </a:r>
          </a:p>
          <a:p>
            <a:pPr lvl="1">
              <a:lnSpc>
                <a:spcPct val="100000"/>
              </a:lnSpc>
              <a:buFont typeface="Wingdings" pitchFamily="2" charset="2"/>
              <a:buChar char="Ø"/>
            </a:pPr>
            <a:r>
              <a:rPr lang="fr-FR" sz="1600" dirty="0">
                <a:solidFill>
                  <a:schemeClr val="tx1">
                    <a:lumMod val="85000"/>
                    <a:lumOff val="15000"/>
                  </a:schemeClr>
                </a:solidFill>
              </a:rPr>
              <a:t>Au sein de ces cahiers des charges, les critères qualités déterminants : critères visuels.</a:t>
            </a:r>
          </a:p>
          <a:p>
            <a:pPr marL="285750" indent="-285750">
              <a:lnSpc>
                <a:spcPct val="100000"/>
              </a:lnSpc>
              <a:buFont typeface="Arial" panose="020B0604020202020204" pitchFamily="34" charset="0"/>
              <a:buChar char="•"/>
            </a:pPr>
            <a:r>
              <a:rPr lang="fr-FR" sz="2000" dirty="0">
                <a:solidFill>
                  <a:schemeClr val="tx1">
                    <a:lumMod val="85000"/>
                    <a:lumOff val="15000"/>
                  </a:schemeClr>
                </a:solidFill>
              </a:rPr>
              <a:t>Par la suite, </a:t>
            </a:r>
            <a:r>
              <a:rPr lang="fr-FR" sz="2000" dirty="0" err="1">
                <a:solidFill>
                  <a:schemeClr val="tx1">
                    <a:lumMod val="85000"/>
                    <a:lumOff val="15000"/>
                  </a:schemeClr>
                </a:solidFill>
              </a:rPr>
              <a:t>sourçing</a:t>
            </a:r>
            <a:r>
              <a:rPr lang="fr-FR" sz="2000" dirty="0">
                <a:solidFill>
                  <a:schemeClr val="tx1">
                    <a:lumMod val="85000"/>
                    <a:lumOff val="15000"/>
                  </a:schemeClr>
                </a:solidFill>
              </a:rPr>
              <a:t> de fournisseurs (négociants) qui vont pouvoir répondre aux attentes en termes de volumes et de qualités</a:t>
            </a:r>
          </a:p>
          <a:p>
            <a:pPr lvl="1">
              <a:lnSpc>
                <a:spcPct val="100000"/>
              </a:lnSpc>
              <a:buFont typeface="Wingdings" pitchFamily="2" charset="2"/>
              <a:buChar char="Ø"/>
            </a:pPr>
            <a:r>
              <a:rPr lang="fr-FR" sz="1600" dirty="0">
                <a:solidFill>
                  <a:schemeClr val="tx1">
                    <a:lumMod val="85000"/>
                    <a:lumOff val="15000"/>
                  </a:schemeClr>
                </a:solidFill>
              </a:rPr>
              <a:t>Critères de </a:t>
            </a:r>
            <a:r>
              <a:rPr lang="fr-FR" sz="1600" dirty="0" err="1">
                <a:solidFill>
                  <a:schemeClr val="tx1">
                    <a:lumMod val="85000"/>
                    <a:lumOff val="15000"/>
                  </a:schemeClr>
                </a:solidFill>
              </a:rPr>
              <a:t>sourçing</a:t>
            </a:r>
            <a:r>
              <a:rPr lang="fr-FR" sz="1600" dirty="0">
                <a:solidFill>
                  <a:schemeClr val="tx1">
                    <a:lumMod val="85000"/>
                    <a:lumOff val="15000"/>
                  </a:schemeClr>
                </a:solidFill>
              </a:rPr>
              <a:t> : </a:t>
            </a:r>
            <a:r>
              <a:rPr lang="fr-FR" sz="1600" dirty="0">
                <a:solidFill>
                  <a:schemeClr val="tx1">
                    <a:lumMod val="85000"/>
                    <a:lumOff val="15000"/>
                  </a:schemeClr>
                </a:solidFill>
                <a:latin typeface="Times New Roman" panose="02020603050405020304" pitchFamily="18" charset="0"/>
                <a:cs typeface="Times New Roman" panose="02020603050405020304" pitchFamily="18" charset="0"/>
              </a:rPr>
              <a:t>un</a:t>
            </a: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e taille suffisamment importante pour leur assurer un volume conséquent</a:t>
            </a:r>
          </a:p>
          <a:p>
            <a:pPr>
              <a:lnSpc>
                <a:spcPct val="100000"/>
              </a:lnSpc>
              <a:buFont typeface="Arial" panose="020B0604020202020204" pitchFamily="34" charset="0"/>
              <a:buChar char="•"/>
            </a:pPr>
            <a:r>
              <a:rPr lang="fr-FR" sz="2200" dirty="0">
                <a:solidFill>
                  <a:schemeClr val="tx1">
                    <a:lumMod val="85000"/>
                    <a:lumOff val="15000"/>
                  </a:schemeClr>
                </a:solidFill>
              </a:rPr>
              <a:t>Contractualisation (de variétés, d’hectares/de tonnes et de prix d’achat).</a:t>
            </a:r>
          </a:p>
          <a:p>
            <a:pPr marL="285750" indent="-285750">
              <a:lnSpc>
                <a:spcPct val="100000"/>
              </a:lnSpc>
              <a:buFont typeface="Arial" panose="020B0604020202020204" pitchFamily="34" charset="0"/>
              <a:buChar char="•"/>
            </a:pPr>
            <a:r>
              <a:rPr lang="fr-FR" sz="2000" dirty="0">
                <a:solidFill>
                  <a:schemeClr val="tx1">
                    <a:lumMod val="85000"/>
                    <a:lumOff val="15000"/>
                  </a:schemeClr>
                </a:solidFill>
              </a:rPr>
              <a:t>Contrôle de la marchandise par de l’agréage à réception (traduction des critères qualité dans des dispositifs techniques).</a:t>
            </a:r>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4098" name="Picture 2" descr="Pomme de terre - Noircissement interne">
            <a:extLst>
              <a:ext uri="{FF2B5EF4-FFF2-40B4-BE49-F238E27FC236}">
                <a16:creationId xmlns:a16="http://schemas.microsoft.com/office/drawing/2014/main" id="{E16BFC97-DD9B-4A99-EE32-474D8E220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078" y="2611318"/>
            <a:ext cx="3101052" cy="230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85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F9B8D-3D39-7CDA-0B04-4F4370615579}"/>
              </a:ext>
            </a:extLst>
          </p:cNvPr>
          <p:cNvSpPr>
            <a:spLocks noGrp="1"/>
          </p:cNvSpPr>
          <p:nvPr>
            <p:ph type="title"/>
          </p:nvPr>
        </p:nvSpPr>
        <p:spPr>
          <a:xfrm>
            <a:off x="838200" y="365126"/>
            <a:ext cx="10515600" cy="774562"/>
          </a:xfrm>
        </p:spPr>
        <p:txBody>
          <a:bodyPr>
            <a:normAutofit/>
          </a:bodyPr>
          <a:lstStyle/>
          <a:p>
            <a:r>
              <a:rPr lang="fr-FR" dirty="0"/>
              <a:t>Des critères qui redescendent jusqu’aux négociants</a:t>
            </a:r>
          </a:p>
        </p:txBody>
      </p:sp>
      <p:sp>
        <p:nvSpPr>
          <p:cNvPr id="3" name="Espace réservé du contenu 2">
            <a:extLst>
              <a:ext uri="{FF2B5EF4-FFF2-40B4-BE49-F238E27FC236}">
                <a16:creationId xmlns:a16="http://schemas.microsoft.com/office/drawing/2014/main" id="{0157052D-57DD-C49C-664E-BB0018281AE4}"/>
              </a:ext>
            </a:extLst>
          </p:cNvPr>
          <p:cNvSpPr>
            <a:spLocks noGrp="1"/>
          </p:cNvSpPr>
          <p:nvPr>
            <p:ph idx="1"/>
          </p:nvPr>
        </p:nvSpPr>
        <p:spPr>
          <a:xfrm>
            <a:off x="838200" y="1825625"/>
            <a:ext cx="5827643" cy="4351338"/>
          </a:xfrm>
        </p:spPr>
        <p:txBody>
          <a:bodyPr>
            <a:normAutofit fontScale="92500"/>
          </a:bodyPr>
          <a:lstStyle/>
          <a:p>
            <a:pPr algn="just">
              <a:lnSpc>
                <a:spcPct val="100000"/>
              </a:lnSpc>
            </a:pPr>
            <a:r>
              <a:rPr lang="fr-FR" sz="2400" dirty="0">
                <a:solidFill>
                  <a:schemeClr val="tx1">
                    <a:lumMod val="85000"/>
                    <a:lumOff val="15000"/>
                  </a:schemeClr>
                </a:solidFill>
              </a:rPr>
              <a:t>Les négociants vont eux aussi se fournir auprès de producteurs qui pourront répondre aux attentes déterminées par la GMS. </a:t>
            </a:r>
          </a:p>
          <a:p>
            <a:pPr algn="just">
              <a:lnSpc>
                <a:spcPct val="100000"/>
              </a:lnSpc>
            </a:pPr>
            <a:r>
              <a:rPr lang="fr-FR" sz="2400" dirty="0">
                <a:solidFill>
                  <a:schemeClr val="tx1">
                    <a:lumMod val="85000"/>
                    <a:lumOff val="15000"/>
                  </a:schemeClr>
                </a:solidFill>
              </a:rPr>
              <a:t>Critères, là aussi, de </a:t>
            </a:r>
            <a:r>
              <a:rPr lang="fr-FR" sz="2400" dirty="0" err="1">
                <a:solidFill>
                  <a:schemeClr val="tx1">
                    <a:lumMod val="85000"/>
                    <a:lumOff val="15000"/>
                  </a:schemeClr>
                </a:solidFill>
              </a:rPr>
              <a:t>sourçing</a:t>
            </a:r>
            <a:r>
              <a:rPr lang="fr-FR" sz="2400" dirty="0">
                <a:solidFill>
                  <a:schemeClr val="tx1">
                    <a:lumMod val="85000"/>
                    <a:lumOff val="15000"/>
                  </a:schemeClr>
                </a:solidFill>
              </a:rPr>
              <a:t> (taille, structuration, irrigation…). Traduction des critères de la grande distribution pour les faire « rentrer » dans leurs catégories.</a:t>
            </a:r>
          </a:p>
          <a:p>
            <a:pPr marL="285750" indent="-285750" algn="just">
              <a:lnSpc>
                <a:spcPct val="100000"/>
              </a:lnSpc>
              <a:buFont typeface="Arial" panose="020B0604020202020204" pitchFamily="34" charset="0"/>
              <a:buChar char="•"/>
            </a:pPr>
            <a:r>
              <a:rPr lang="fr-FR" sz="2400" dirty="0">
                <a:solidFill>
                  <a:schemeClr val="tx1">
                    <a:lumMod val="85000"/>
                    <a:lumOff val="15000"/>
                  </a:schemeClr>
                </a:solidFill>
              </a:rPr>
              <a:t>Contractualisation auprès de producteurs</a:t>
            </a:r>
          </a:p>
          <a:p>
            <a:pPr marL="285750" indent="-285750" algn="just">
              <a:lnSpc>
                <a:spcPct val="100000"/>
              </a:lnSpc>
              <a:buFont typeface="Arial" panose="020B0604020202020204" pitchFamily="34" charset="0"/>
              <a:buChar char="•"/>
            </a:pPr>
            <a:r>
              <a:rPr lang="fr-FR" sz="2400" dirty="0">
                <a:solidFill>
                  <a:schemeClr val="tx1">
                    <a:lumMod val="85000"/>
                    <a:lumOff val="15000"/>
                  </a:schemeClr>
                </a:solidFill>
              </a:rPr>
              <a:t>Contrôle régulier de la production (conseils, visites, agréages, contrôles réguliers)</a:t>
            </a:r>
          </a:p>
        </p:txBody>
      </p:sp>
      <p:pic>
        <p:nvPicPr>
          <p:cNvPr id="5122" name="Picture 2" descr="Les nouvelles - Parmentine">
            <a:extLst>
              <a:ext uri="{FF2B5EF4-FFF2-40B4-BE49-F238E27FC236}">
                <a16:creationId xmlns:a16="http://schemas.microsoft.com/office/drawing/2014/main" id="{A3D02C26-F463-795F-84F1-F561A143A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409" y="1639955"/>
            <a:ext cx="4102391" cy="376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0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a:xfrm>
            <a:off x="430219" y="355002"/>
            <a:ext cx="6860356" cy="864000"/>
          </a:xfrm>
        </p:spPr>
        <p:txBody>
          <a:bodyPr>
            <a:noAutofit/>
          </a:bodyPr>
          <a:lstStyle/>
          <a:p>
            <a:pPr algn="ctr"/>
            <a:r>
              <a:rPr lang="fr-FR" sz="2400" dirty="0"/>
              <a:t>Chez le producteur : des utilisations de produits phytosanitaires « forcées » par le marché</a:t>
            </a:r>
          </a:p>
        </p:txBody>
      </p:sp>
      <p:sp>
        <p:nvSpPr>
          <p:cNvPr id="7" name="Espace réservé du contenu 6">
            <a:extLst>
              <a:ext uri="{FF2B5EF4-FFF2-40B4-BE49-F238E27FC236}">
                <a16:creationId xmlns:a16="http://schemas.microsoft.com/office/drawing/2014/main" id="{05061133-AB09-40A9-A766-320F5A430AF5}"/>
              </a:ext>
            </a:extLst>
          </p:cNvPr>
          <p:cNvSpPr>
            <a:spLocks noGrp="1"/>
          </p:cNvSpPr>
          <p:nvPr>
            <p:ph idx="1"/>
          </p:nvPr>
        </p:nvSpPr>
        <p:spPr>
          <a:xfrm>
            <a:off x="528424" y="2074690"/>
            <a:ext cx="7007180" cy="3857651"/>
          </a:xfrm>
        </p:spPr>
        <p:txBody>
          <a:bodyPr>
            <a:normAutofit/>
          </a:bodyPr>
          <a:lstStyle/>
          <a:p>
            <a:pPr marL="285750" indent="-285750" algn="just">
              <a:lnSpc>
                <a:spcPct val="100000"/>
              </a:lnSpc>
              <a:buFont typeface="Arial" panose="020B0604020202020204" pitchFamily="34" charset="0"/>
              <a:buChar char="•"/>
            </a:pPr>
            <a:r>
              <a:rPr lang="fr-FR" sz="2200" dirty="0">
                <a:solidFill>
                  <a:schemeClr val="tx1">
                    <a:lumMod val="85000"/>
                    <a:lumOff val="15000"/>
                  </a:schemeClr>
                </a:solidFill>
              </a:rPr>
              <a:t>Imposition dans les contrats qui lient la GMS négociants et les négociants aux producteurs de variétés qui répondront aux critères déterminés en amont (rendement, qualité visuelle). </a:t>
            </a:r>
          </a:p>
          <a:p>
            <a:pPr marL="285750" indent="-285750" algn="just">
              <a:lnSpc>
                <a:spcPct val="100000"/>
              </a:lnSpc>
              <a:buFont typeface="Arial" panose="020B0604020202020204" pitchFamily="34" charset="0"/>
              <a:buChar char="•"/>
            </a:pPr>
            <a:r>
              <a:rPr lang="fr-FR" sz="2200" dirty="0">
                <a:solidFill>
                  <a:schemeClr val="tx1">
                    <a:lumMod val="85000"/>
                    <a:lumOff val="15000"/>
                  </a:schemeClr>
                </a:solidFill>
              </a:rPr>
              <a:t>-&gt; Mais ce sont des variétés peu résistantes aux principales maladies de la </a:t>
            </a:r>
            <a:r>
              <a:rPr lang="fr-FR" sz="2200" dirty="0" err="1">
                <a:solidFill>
                  <a:schemeClr val="tx1">
                    <a:lumMod val="85000"/>
                    <a:lumOff val="15000"/>
                  </a:schemeClr>
                </a:solidFill>
              </a:rPr>
              <a:t>PdT</a:t>
            </a:r>
            <a:r>
              <a:rPr lang="fr-FR" sz="2200" dirty="0">
                <a:solidFill>
                  <a:schemeClr val="tx1">
                    <a:lumMod val="85000"/>
                    <a:lumOff val="15000"/>
                  </a:schemeClr>
                </a:solidFill>
              </a:rPr>
              <a:t> (mildiou, gale). </a:t>
            </a:r>
          </a:p>
          <a:p>
            <a:pPr marL="285750" indent="-285750" algn="just">
              <a:lnSpc>
                <a:spcPct val="100000"/>
              </a:lnSpc>
            </a:pPr>
            <a:r>
              <a:rPr lang="fr-FR" sz="2200" dirty="0">
                <a:solidFill>
                  <a:schemeClr val="tx1">
                    <a:lumMod val="85000"/>
                    <a:lumOff val="15000"/>
                  </a:schemeClr>
                </a:solidFill>
              </a:rPr>
              <a:t>Les critères commerciaux (de la GMS traduit en critères qualité par les négociants) évinçant les critères agronomiques entrainent chez le producteur des utilisations « forcées » de produits phytosanitaires</a:t>
            </a:r>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sp>
        <p:nvSpPr>
          <p:cNvPr id="4" name="ZoneTexte 3">
            <a:extLst>
              <a:ext uri="{FF2B5EF4-FFF2-40B4-BE49-F238E27FC236}">
                <a16:creationId xmlns:a16="http://schemas.microsoft.com/office/drawing/2014/main" id="{28E7B2E1-8FC2-34F3-34B1-441CAC678C3D}"/>
              </a:ext>
            </a:extLst>
          </p:cNvPr>
          <p:cNvSpPr txBox="1"/>
          <p:nvPr/>
        </p:nvSpPr>
        <p:spPr>
          <a:xfrm>
            <a:off x="7982055" y="2074690"/>
            <a:ext cx="3080197"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a:r>
              <a:rPr lang="fr-FR" sz="18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Il y a une inertie absolument dramatique pour le changement de variétés et elle est dictée par le marché. Il faut être clair, les producteurs produisent ce qu’ils vont vendre. L’acheteur leur dit qu’il veut de l’Agata, de la Bintje et très peu disent qu’ils veulent de l’</a:t>
            </a:r>
            <a:r>
              <a:rPr lang="fr-FR" sz="1800" i="1"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Allians</a:t>
            </a:r>
            <a:r>
              <a:rPr lang="fr-FR" sz="18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de la Coquine et de la Passion qui sont résistante au mildiou. Tout le monde le sait et on fait porter le chapeau aux consommateurs. » (Responsable Station de création variétal #1 )</a:t>
            </a:r>
            <a:endParaRPr lang="fr-FR" i="1" dirty="0"/>
          </a:p>
        </p:txBody>
      </p:sp>
    </p:spTree>
    <p:extLst>
      <p:ext uri="{BB962C8B-B14F-4D97-AF65-F5344CB8AC3E}">
        <p14:creationId xmlns:p14="http://schemas.microsoft.com/office/powerpoint/2010/main" val="297652536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1630</TotalTime>
  <Words>2057</Words>
  <Application>Microsoft Macintosh PowerPoint</Application>
  <PresentationFormat>Grand écran</PresentationFormat>
  <Paragraphs>156</Paragraphs>
  <Slides>17</Slides>
  <Notes>11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17</vt:i4>
      </vt:variant>
    </vt:vector>
  </HeadingPairs>
  <TitlesOfParts>
    <vt:vector size="28" baseType="lpstr">
      <vt:lpstr>Arial</vt:lpstr>
      <vt:lpstr>AvenirNext LT Pro Cn</vt:lpstr>
      <vt:lpstr>AvenirNext LT Pro MediumCn</vt:lpstr>
      <vt:lpstr>Calibri</vt:lpstr>
      <vt:lpstr>Calibri Light</vt:lpstr>
      <vt:lpstr>Garamond</vt:lpstr>
      <vt:lpstr>Raleway</vt:lpstr>
      <vt:lpstr>Times New Roman</vt:lpstr>
      <vt:lpstr>Verdana</vt:lpstr>
      <vt:lpstr>Wingdings</vt:lpstr>
      <vt:lpstr>Thème Office</vt:lpstr>
      <vt:lpstr>Titre de la présentation</vt:lpstr>
      <vt:lpstr>Que peuvent nous dire les SHS sur le sujet?</vt:lpstr>
      <vt:lpstr>Pourquoi regarder les filières ? 1/2</vt:lpstr>
      <vt:lpstr>Pourquoi regarder les filières ? 2/2</vt:lpstr>
      <vt:lpstr>2 cas contrastés : filière pois et pommes de terre</vt:lpstr>
      <vt:lpstr>Première enquête</vt:lpstr>
      <vt:lpstr>Construction de cahiers des charges et de critères qualités</vt:lpstr>
      <vt:lpstr>Des critères qui redescendent jusqu’aux négociants</vt:lpstr>
      <vt:lpstr>Chez le producteur : des utilisations de produits phytosanitaires « forcées » par le marché</vt:lpstr>
      <vt:lpstr>Chez le producteur : des utilisations de produits phytosanitaires « forcées » par le marché</vt:lpstr>
      <vt:lpstr>Chez le producteur : des utilisations de produits phytosanitaires « forcées » par le marché</vt:lpstr>
      <vt:lpstr>L’intense recours aux pesticides : un non-dit qui fédère la filière  </vt:lpstr>
      <vt:lpstr>Seconde enquête</vt:lpstr>
      <vt:lpstr>De l’émergence d’un marché à sa création</vt:lpstr>
      <vt:lpstr>S’assurer une production en volume et en qualité</vt:lpstr>
      <vt:lpstr>L’entrée en jeu des coopératives</vt:lpstr>
      <vt:lpstr>Un marché contraignant quant à l’utilisation de produits phytosanitaires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lastModifiedBy>Microsoft Office User</cp:lastModifiedBy>
  <cp:revision>38</cp:revision>
  <dcterms:created xsi:type="dcterms:W3CDTF">2019-12-11T10:12:20Z</dcterms:created>
  <dcterms:modified xsi:type="dcterms:W3CDTF">2023-12-06T10:52:45Z</dcterms:modified>
</cp:coreProperties>
</file>