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 id="2147483709" r:id="rId2"/>
  </p:sldMasterIdLst>
  <p:notesMasterIdLst>
    <p:notesMasterId r:id="rId15"/>
  </p:notesMasterIdLst>
  <p:sldIdLst>
    <p:sldId id="300" r:id="rId3"/>
    <p:sldId id="301" r:id="rId4"/>
    <p:sldId id="302" r:id="rId5"/>
    <p:sldId id="308" r:id="rId6"/>
    <p:sldId id="309" r:id="rId7"/>
    <p:sldId id="303" r:id="rId8"/>
    <p:sldId id="281" r:id="rId9"/>
    <p:sldId id="304" r:id="rId10"/>
    <p:sldId id="305" r:id="rId11"/>
    <p:sldId id="310" r:id="rId12"/>
    <p:sldId id="307" r:id="rId13"/>
    <p:sldId id="31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0667" autoAdjust="0"/>
  </p:normalViewPr>
  <p:slideViewPr>
    <p:cSldViewPr snapToGrid="0">
      <p:cViewPr varScale="1">
        <p:scale>
          <a:sx n="80" d="100"/>
          <a:sy n="80" d="100"/>
        </p:scale>
        <p:origin x="18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95256574818676"/>
          <c:y val="6.842578011081947E-2"/>
          <c:w val="0.51983169080686908"/>
          <c:h val="0.90490755322251382"/>
        </c:manualLayout>
      </c:layout>
      <c:doughnutChart>
        <c:varyColors val="1"/>
        <c:ser>
          <c:idx val="0"/>
          <c:order val="0"/>
          <c:tx>
            <c:strRef>
              <c:f>Feuil1!$B$1</c:f>
              <c:strCache>
                <c:ptCount val="1"/>
                <c:pt idx="0">
                  <c:v>Entretiens</c:v>
                </c:pt>
              </c:strCache>
            </c:strRef>
          </c:tx>
          <c:dPt>
            <c:idx val="0"/>
            <c:bubble3D val="0"/>
            <c:spPr>
              <a:gradFill rotWithShape="1">
                <a:gsLst>
                  <a:gs pos="0">
                    <a:schemeClr val="accent1">
                      <a:tint val="80000"/>
                      <a:satMod val="107000"/>
                      <a:lumMod val="103000"/>
                    </a:schemeClr>
                  </a:gs>
                  <a:gs pos="100000">
                    <a:schemeClr val="accent1">
                      <a:tint val="82000"/>
                      <a:satMod val="109000"/>
                      <a:lumMod val="103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F97D-485C-8D2B-22E866DC06EF}"/>
              </c:ext>
            </c:extLst>
          </c:dPt>
          <c:dPt>
            <c:idx val="1"/>
            <c:bubble3D val="0"/>
            <c:spPr>
              <a:gradFill rotWithShape="1">
                <a:gsLst>
                  <a:gs pos="0">
                    <a:schemeClr val="accent2">
                      <a:tint val="80000"/>
                      <a:satMod val="107000"/>
                      <a:lumMod val="103000"/>
                    </a:schemeClr>
                  </a:gs>
                  <a:gs pos="100000">
                    <a:schemeClr val="accent2">
                      <a:tint val="82000"/>
                      <a:satMod val="109000"/>
                      <a:lumMod val="103000"/>
                    </a:schemeClr>
                  </a:gs>
                </a:gsLst>
                <a:lin ang="5400000" scaled="0"/>
              </a:gradFill>
              <a:ln w="9525" cap="flat" cmpd="sng" algn="ctr">
                <a:solidFill>
                  <a:schemeClr val="accent2">
                    <a:shade val="95000"/>
                  </a:schemeClr>
                </a:solidFill>
                <a:round/>
              </a:ln>
              <a:effectLst/>
            </c:spPr>
            <c:extLst>
              <c:ext xmlns:c16="http://schemas.microsoft.com/office/drawing/2014/chart" uri="{C3380CC4-5D6E-409C-BE32-E72D297353CC}">
                <c16:uniqueId val="{00000003-F97D-485C-8D2B-22E866DC06EF}"/>
              </c:ext>
            </c:extLst>
          </c:dPt>
          <c:dPt>
            <c:idx val="2"/>
            <c:bubble3D val="0"/>
            <c:spPr>
              <a:gradFill rotWithShape="1">
                <a:gsLst>
                  <a:gs pos="0">
                    <a:schemeClr val="accent3">
                      <a:tint val="80000"/>
                      <a:satMod val="107000"/>
                      <a:lumMod val="103000"/>
                    </a:schemeClr>
                  </a:gs>
                  <a:gs pos="100000">
                    <a:schemeClr val="accent3">
                      <a:tint val="82000"/>
                      <a:satMod val="109000"/>
                      <a:lumMod val="103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F97D-485C-8D2B-22E866DC06EF}"/>
              </c:ext>
            </c:extLst>
          </c:dPt>
          <c:dPt>
            <c:idx val="3"/>
            <c:bubble3D val="0"/>
            <c:spPr>
              <a:gradFill rotWithShape="1">
                <a:gsLst>
                  <a:gs pos="0">
                    <a:schemeClr val="accent4">
                      <a:tint val="80000"/>
                      <a:satMod val="107000"/>
                      <a:lumMod val="103000"/>
                    </a:schemeClr>
                  </a:gs>
                  <a:gs pos="100000">
                    <a:schemeClr val="accent4">
                      <a:tint val="82000"/>
                      <a:satMod val="109000"/>
                      <a:lumMod val="103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7-F97D-485C-8D2B-22E866DC06EF}"/>
              </c:ext>
            </c:extLst>
          </c:dPt>
          <c:dPt>
            <c:idx val="4"/>
            <c:bubble3D val="0"/>
            <c:spPr>
              <a:gradFill rotWithShape="1">
                <a:gsLst>
                  <a:gs pos="0">
                    <a:schemeClr val="accent5">
                      <a:tint val="80000"/>
                      <a:satMod val="107000"/>
                      <a:lumMod val="103000"/>
                    </a:schemeClr>
                  </a:gs>
                  <a:gs pos="100000">
                    <a:schemeClr val="accent5">
                      <a:tint val="82000"/>
                      <a:satMod val="109000"/>
                      <a:lumMod val="103000"/>
                    </a:schemeClr>
                  </a:gs>
                </a:gsLst>
                <a:lin ang="5400000" scaled="0"/>
              </a:gradFill>
              <a:ln w="9525" cap="flat" cmpd="sng" algn="ctr">
                <a:solidFill>
                  <a:schemeClr val="accent5">
                    <a:shade val="95000"/>
                  </a:schemeClr>
                </a:solidFill>
                <a:round/>
              </a:ln>
              <a:effectLst/>
            </c:spPr>
            <c:extLst>
              <c:ext xmlns:c16="http://schemas.microsoft.com/office/drawing/2014/chart" uri="{C3380CC4-5D6E-409C-BE32-E72D297353CC}">
                <c16:uniqueId val="{00000009-F97D-485C-8D2B-22E866DC06E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Feuil1!$A$2:$A$6</c:f>
              <c:strCache>
                <c:ptCount val="5"/>
                <c:pt idx="0">
                  <c:v>Salariés de la grande distribution </c:v>
                </c:pt>
                <c:pt idx="1">
                  <c:v>Producteurs de pommes de terre et coopératives </c:v>
                </c:pt>
                <c:pt idx="2">
                  <c:v>Salariés de négociants et grossistes </c:v>
                </c:pt>
                <c:pt idx="3">
                  <c:v>Salariés des structures d’interprofession </c:v>
                </c:pt>
                <c:pt idx="4">
                  <c:v>Conseillers techniques de structures indépendantes </c:v>
                </c:pt>
              </c:strCache>
            </c:strRef>
          </c:cat>
          <c:val>
            <c:numRef>
              <c:f>Feuil1!$B$2:$B$6</c:f>
              <c:numCache>
                <c:formatCode>General</c:formatCode>
                <c:ptCount val="5"/>
                <c:pt idx="0">
                  <c:v>23</c:v>
                </c:pt>
                <c:pt idx="1">
                  <c:v>19</c:v>
                </c:pt>
                <c:pt idx="2">
                  <c:v>11</c:v>
                </c:pt>
                <c:pt idx="3">
                  <c:v>11</c:v>
                </c:pt>
                <c:pt idx="4">
                  <c:v>6</c:v>
                </c:pt>
              </c:numCache>
            </c:numRef>
          </c:val>
          <c:extLst>
            <c:ext xmlns:c16="http://schemas.microsoft.com/office/drawing/2014/chart" uri="{C3380CC4-5D6E-409C-BE32-E72D297353CC}">
              <c16:uniqueId val="{0000000A-F97D-485C-8D2B-22E866DC06EF}"/>
            </c:ext>
          </c:extLst>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F08DC2-9D99-4C17-A2FE-3035209B2DBD}" type="datetimeFigureOut">
              <a:rPr lang="fr-FR" smtClean="0"/>
              <a:t>21/11/2023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D4A149-D945-4771-A371-0FEA99B817C4}" type="slidenum">
              <a:rPr lang="fr-FR" smtClean="0"/>
              <a:t>‹N°›</a:t>
            </a:fld>
            <a:endParaRPr lang="fr-FR"/>
          </a:p>
        </p:txBody>
      </p:sp>
    </p:spTree>
    <p:extLst>
      <p:ext uri="{BB962C8B-B14F-4D97-AF65-F5344CB8AC3E}">
        <p14:creationId xmlns:p14="http://schemas.microsoft.com/office/powerpoint/2010/main" val="3388223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2D4A149-D945-4771-A371-0FEA99B817C4}" type="slidenum">
              <a:rPr lang="fr-FR" smtClean="0"/>
              <a:t>2</a:t>
            </a:fld>
            <a:endParaRPr lang="fr-FR"/>
          </a:p>
        </p:txBody>
      </p:sp>
    </p:spTree>
    <p:extLst>
      <p:ext uri="{BB962C8B-B14F-4D97-AF65-F5344CB8AC3E}">
        <p14:creationId xmlns:p14="http://schemas.microsoft.com/office/powerpoint/2010/main" val="2407716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effectLst/>
                <a:latin typeface="Times New Roman" panose="02020603050405020304" pitchFamily="18" charset="0"/>
                <a:ea typeface="Times New Roman" panose="02020603050405020304" pitchFamily="18" charset="0"/>
              </a:rPr>
              <a:t>Etudier tout ce qui bloque. Les verrous </a:t>
            </a:r>
          </a:p>
          <a:p>
            <a:endParaRPr lang="fr-FR" sz="1800" dirty="0">
              <a:effectLst/>
              <a:latin typeface="Times New Roman" panose="02020603050405020304" pitchFamily="18" charset="0"/>
              <a:ea typeface="Times New Roman" panose="02020603050405020304" pitchFamily="18" charset="0"/>
            </a:endParaRPr>
          </a:p>
          <a:p>
            <a:r>
              <a:rPr lang="fr-FR" sz="1800" dirty="0">
                <a:effectLst/>
                <a:latin typeface="Times New Roman" panose="02020603050405020304" pitchFamily="18" charset="0"/>
                <a:ea typeface="Times New Roman" panose="02020603050405020304" pitchFamily="18" charset="0"/>
              </a:rPr>
              <a:t>Rapport de 2016</a:t>
            </a:r>
          </a:p>
          <a:p>
            <a:r>
              <a:rPr lang="fr-FR" sz="1800" dirty="0">
                <a:effectLst/>
                <a:latin typeface="Times New Roman" panose="02020603050405020304" pitchFamily="18" charset="0"/>
                <a:ea typeface="Times New Roman" panose="02020603050405020304" pitchFamily="18" charset="0"/>
              </a:rPr>
              <a:t>IPES FOOD, panel international de scientifiques qui s’intéressent aux transformations des  systèmes alimentaires </a:t>
            </a:r>
          </a:p>
          <a:p>
            <a:endParaRPr lang="fr-FR" sz="1800" dirty="0">
              <a:effectLst/>
              <a:latin typeface="Times New Roman" panose="02020603050405020304" pitchFamily="18" charset="0"/>
              <a:ea typeface="Times New Roman" panose="02020603050405020304" pitchFamily="18" charset="0"/>
            </a:endParaRPr>
          </a:p>
          <a:p>
            <a:r>
              <a:rPr lang="fr-FR" sz="1800" dirty="0">
                <a:effectLst/>
                <a:latin typeface="Times New Roman" panose="02020603050405020304" pitchFamily="18" charset="0"/>
                <a:ea typeface="Times New Roman" panose="02020603050405020304" pitchFamily="18" charset="0"/>
              </a:rPr>
              <a:t>renforcer l’attractivité de cultures dominantes comme le blé fondées sur des économies d’échelles, une simplification des successions de cultures, une spécialisation de systèmes de production et une dépendance accrue au phyto</a:t>
            </a:r>
            <a:endParaRPr lang="fr-FR" dirty="0"/>
          </a:p>
        </p:txBody>
      </p:sp>
      <p:sp>
        <p:nvSpPr>
          <p:cNvPr id="4" name="Espace réservé du numéro de diapositive 3"/>
          <p:cNvSpPr>
            <a:spLocks noGrp="1"/>
          </p:cNvSpPr>
          <p:nvPr>
            <p:ph type="sldNum" sz="quarter" idx="5"/>
          </p:nvPr>
        </p:nvSpPr>
        <p:spPr/>
        <p:txBody>
          <a:bodyPr/>
          <a:lstStyle/>
          <a:p>
            <a:fld id="{F2D4A149-D945-4771-A371-0FEA99B817C4}" type="slidenum">
              <a:rPr lang="fr-FR" smtClean="0"/>
              <a:t>3</a:t>
            </a:fld>
            <a:endParaRPr lang="fr-FR"/>
          </a:p>
        </p:txBody>
      </p:sp>
    </p:spTree>
    <p:extLst>
      <p:ext uri="{BB962C8B-B14F-4D97-AF65-F5344CB8AC3E}">
        <p14:creationId xmlns:p14="http://schemas.microsoft.com/office/powerpoint/2010/main" val="994271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effectLst/>
                <a:latin typeface="Garamond" panose="02020404030301010803" pitchFamily="18" charset="0"/>
                <a:ea typeface="Times New Roman" panose="02020603050405020304" pitchFamily="18" charset="0"/>
                <a:cs typeface="Times New Roman" panose="02020603050405020304" pitchFamily="18" charset="0"/>
              </a:rPr>
              <a:t> production extrêmement traitée </a:t>
            </a:r>
            <a:r>
              <a:rPr lang="fr-FR" sz="1800" dirty="0">
                <a:effectLst/>
                <a:latin typeface="Garamond" panose="02020404030301010803" pitchFamily="18" charset="0"/>
                <a:ea typeface="Calibri" panose="020F0502020204030204" pitchFamily="34" charset="0"/>
                <a:cs typeface="Times New Roman (Corps CS)"/>
              </a:rPr>
              <a:t>(17 passages en moyenne) et dont le nombre de traitements est relativement stable entre 2006 et 2017 (dernières données disponibles) </a:t>
            </a:r>
          </a:p>
          <a:p>
            <a:endParaRPr lang="fr-FR" sz="1800" dirty="0">
              <a:effectLst/>
              <a:latin typeface="Garamond" panose="02020404030301010803"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Certaines visions de la production/consommation sont « mécanistes » : il y a l’offre et la demande et c’est ce qui explique ça, Il faut s’intéresser aux jeux d’interdépendance à l’échelle de la filière</a:t>
            </a:r>
          </a:p>
          <a:p>
            <a:endParaRPr lang="fr-FR" dirty="0"/>
          </a:p>
        </p:txBody>
      </p:sp>
      <p:sp>
        <p:nvSpPr>
          <p:cNvPr id="4" name="Espace réservé du numéro de diapositive 3"/>
          <p:cNvSpPr>
            <a:spLocks noGrp="1"/>
          </p:cNvSpPr>
          <p:nvPr>
            <p:ph type="sldNum" sz="quarter" idx="5"/>
          </p:nvPr>
        </p:nvSpPr>
        <p:spPr/>
        <p:txBody>
          <a:bodyPr/>
          <a:lstStyle/>
          <a:p>
            <a:fld id="{F2D4A149-D945-4771-A371-0FEA99B817C4}" type="slidenum">
              <a:rPr lang="fr-FR" smtClean="0"/>
              <a:t>6</a:t>
            </a:fld>
            <a:endParaRPr lang="fr-FR"/>
          </a:p>
        </p:txBody>
      </p:sp>
    </p:spTree>
    <p:extLst>
      <p:ext uri="{BB962C8B-B14F-4D97-AF65-F5344CB8AC3E}">
        <p14:creationId xmlns:p14="http://schemas.microsoft.com/office/powerpoint/2010/main" val="737264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a regardé la GMS </a:t>
            </a:r>
          </a:p>
        </p:txBody>
      </p:sp>
      <p:sp>
        <p:nvSpPr>
          <p:cNvPr id="4" name="Espace réservé du numéro de diapositive 3"/>
          <p:cNvSpPr>
            <a:spLocks noGrp="1"/>
          </p:cNvSpPr>
          <p:nvPr>
            <p:ph type="sldNum" sz="quarter" idx="5"/>
          </p:nvPr>
        </p:nvSpPr>
        <p:spPr/>
        <p:txBody>
          <a:bodyPr/>
          <a:lstStyle/>
          <a:p>
            <a:fld id="{F2D4A149-D945-4771-A371-0FEA99B817C4}" type="slidenum">
              <a:rPr lang="fr-FR" smtClean="0"/>
              <a:t>7</a:t>
            </a:fld>
            <a:endParaRPr lang="fr-FR"/>
          </a:p>
        </p:txBody>
      </p:sp>
    </p:spTree>
    <p:extLst>
      <p:ext uri="{BB962C8B-B14F-4D97-AF65-F5344CB8AC3E}">
        <p14:creationId xmlns:p14="http://schemas.microsoft.com/office/powerpoint/2010/main" val="954540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indent="-342900" algn="just">
              <a:buFont typeface="Courier New" panose="02070309020205020404" pitchFamily="49" charset="0"/>
              <a:buChar char="o"/>
            </a:pPr>
            <a:r>
              <a:rPr lang="fr-FR" dirty="0">
                <a:solidFill>
                  <a:schemeClr val="tx1">
                    <a:lumMod val="85000"/>
                    <a:lumOff val="15000"/>
                  </a:schemeClr>
                </a:solidFill>
              </a:rPr>
              <a:t>Critères de </a:t>
            </a:r>
            <a:r>
              <a:rPr lang="fr-FR" dirty="0" err="1">
                <a:solidFill>
                  <a:schemeClr val="tx1">
                    <a:lumMod val="85000"/>
                    <a:lumOff val="15000"/>
                  </a:schemeClr>
                </a:solidFill>
              </a:rPr>
              <a:t>sourcing</a:t>
            </a:r>
            <a:r>
              <a:rPr lang="fr-FR" dirty="0">
                <a:solidFill>
                  <a:schemeClr val="tx1">
                    <a:lumMod val="85000"/>
                    <a:lumOff val="15000"/>
                  </a:schemeClr>
                </a:solidFill>
              </a:rPr>
              <a:t> de producteur (équipements d’irrigation indispensable)</a:t>
            </a:r>
          </a:p>
          <a:p>
            <a:pPr marL="342900" indent="-342900" algn="just">
              <a:buFont typeface="Courier New" panose="02070309020205020404" pitchFamily="49" charset="0"/>
              <a:buChar char="o"/>
            </a:pPr>
            <a:r>
              <a:rPr lang="fr-FR" dirty="0">
                <a:solidFill>
                  <a:schemeClr val="tx1">
                    <a:lumMod val="85000"/>
                    <a:lumOff val="15000"/>
                  </a:schemeClr>
                </a:solidFill>
              </a:rPr>
              <a:t>Critère qualité des cahiers des charges (aspect visuel prépondérant pour passer l’agréage) </a:t>
            </a:r>
          </a:p>
          <a:p>
            <a:pPr marL="342900" indent="-342900" algn="just">
              <a:buFont typeface="Courier New" panose="02070309020205020404" pitchFamily="49" charset="0"/>
              <a:buChar char="o"/>
            </a:pPr>
            <a:r>
              <a:rPr lang="fr-FR" dirty="0">
                <a:solidFill>
                  <a:schemeClr val="tx1">
                    <a:lumMod val="85000"/>
                    <a:lumOff val="15000"/>
                  </a:schemeClr>
                </a:solidFill>
              </a:rPr>
              <a:t>Imposition de variétés qui vont correspondre aux critères ci-dessus, mais sensibles aux principales maladies et ravageurs</a:t>
            </a:r>
          </a:p>
          <a:p>
            <a:pPr marL="342900" indent="-342900" algn="just">
              <a:buFont typeface="Courier New" panose="02070309020205020404" pitchFamily="49" charset="0"/>
              <a:buChar char="o"/>
            </a:pPr>
            <a:r>
              <a:rPr lang="fr-FR" dirty="0">
                <a:solidFill>
                  <a:schemeClr val="tx1">
                    <a:lumMod val="85000"/>
                    <a:lumOff val="15000"/>
                  </a:schemeClr>
                </a:solidFill>
              </a:rPr>
              <a:t>Contrats et engagement sur des volumes et des qualités : pression financière de la part des négociants et des enseignes sur l'agriculteur à produire "le plus qu'il peut" sur un hectare</a:t>
            </a:r>
          </a:p>
          <a:p>
            <a:pPr marL="342900" indent="-342900" algn="just">
              <a:buFont typeface="Courier New" panose="02070309020205020404" pitchFamily="49" charset="0"/>
              <a:buChar char="o"/>
            </a:pPr>
            <a:r>
              <a:rPr lang="fr-FR" dirty="0">
                <a:solidFill>
                  <a:schemeClr val="tx1">
                    <a:lumMod val="85000"/>
                    <a:lumOff val="15000"/>
                  </a:schemeClr>
                </a:solidFill>
              </a:rPr>
              <a:t>Discours / circulation d’idées</a:t>
            </a:r>
          </a:p>
          <a:p>
            <a:pPr marL="342900" indent="-342900" algn="just">
              <a:buFont typeface="Courier New" panose="02070309020205020404" pitchFamily="49" charset="0"/>
              <a:buChar char="o"/>
            </a:pPr>
            <a:r>
              <a:rPr lang="fr-FR" dirty="0">
                <a:solidFill>
                  <a:schemeClr val="tx1">
                    <a:lumMod val="85000"/>
                    <a:lumOff val="15000"/>
                  </a:schemeClr>
                </a:solidFill>
              </a:rPr>
              <a:t>Packaging (filets ajourés)</a:t>
            </a:r>
          </a:p>
          <a:p>
            <a:endParaRPr lang="fr-FR" dirty="0"/>
          </a:p>
        </p:txBody>
      </p:sp>
      <p:sp>
        <p:nvSpPr>
          <p:cNvPr id="4" name="Espace réservé du numéro de diapositive 3"/>
          <p:cNvSpPr>
            <a:spLocks noGrp="1"/>
          </p:cNvSpPr>
          <p:nvPr>
            <p:ph type="sldNum" sz="quarter" idx="5"/>
          </p:nvPr>
        </p:nvSpPr>
        <p:spPr/>
        <p:txBody>
          <a:bodyPr/>
          <a:lstStyle/>
          <a:p>
            <a:fld id="{F2D4A149-D945-4771-A371-0FEA99B817C4}" type="slidenum">
              <a:rPr lang="fr-FR" smtClean="0"/>
              <a:t>8</a:t>
            </a:fld>
            <a:endParaRPr lang="fr-FR"/>
          </a:p>
        </p:txBody>
      </p:sp>
    </p:spTree>
    <p:extLst>
      <p:ext uri="{BB962C8B-B14F-4D97-AF65-F5344CB8AC3E}">
        <p14:creationId xmlns:p14="http://schemas.microsoft.com/office/powerpoint/2010/main" val="2985335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Autres verbatims </a:t>
            </a:r>
          </a:p>
          <a:p>
            <a:pPr marL="540385" algn="just">
              <a:lnSpc>
                <a:spcPct val="115000"/>
              </a:lnSpc>
            </a:pPr>
            <a:r>
              <a:rPr lang="fr-FR" sz="1200" i="1" kern="1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a:t>
            </a:r>
            <a:r>
              <a:rPr lang="fr-FR" sz="1200" i="1" kern="100" dirty="0">
                <a:solidFill>
                  <a:srgbClr val="000000"/>
                </a:solidFill>
                <a:effectLst/>
                <a:latin typeface="Times New Roman" panose="02020603050405020304" pitchFamily="18" charset="0"/>
                <a:ea typeface="Times New Roman" panose="02020603050405020304" pitchFamily="18" charset="0"/>
                <a:cs typeface="Times New Roman (Corps CS)"/>
              </a:rPr>
              <a:t> </a:t>
            </a:r>
            <a:r>
              <a:rPr lang="fr-FR" sz="1200" i="1" kern="1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La meilleure des perspectives, c’est de trouver une pomme de terre qui résiste mildiou, OGM ou pas, je m’en fous.</a:t>
            </a:r>
            <a:r>
              <a:rPr lang="fr-FR" sz="1200" i="1" kern="100" dirty="0">
                <a:solidFill>
                  <a:srgbClr val="000000"/>
                </a:solidFill>
                <a:effectLst/>
                <a:latin typeface="Times New Roman" panose="02020603050405020304" pitchFamily="18" charset="0"/>
                <a:ea typeface="Times New Roman" panose="02020603050405020304" pitchFamily="18" charset="0"/>
                <a:cs typeface="Times New Roman (Corps CS)"/>
              </a:rPr>
              <a:t> </a:t>
            </a:r>
            <a:r>
              <a:rPr lang="fr-FR" sz="1200" i="1" kern="1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a:t>
            </a:r>
            <a:r>
              <a:rPr lang="fr-FR" sz="1200" kern="1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(producteur #2)</a:t>
            </a:r>
            <a:endParaRPr lang="fr-FR" sz="1200" kern="100" dirty="0">
              <a:effectLst/>
              <a:latin typeface="Garamond" panose="02020404030301010803" pitchFamily="18" charset="0"/>
              <a:ea typeface="Calibri" panose="020F0502020204030204" pitchFamily="34" charset="0"/>
              <a:cs typeface="Times New Roman (Corps CS)"/>
            </a:endParaRPr>
          </a:p>
          <a:p>
            <a:pPr marL="540385" algn="just">
              <a:lnSpc>
                <a:spcPct val="115000"/>
              </a:lnSpc>
            </a:pPr>
            <a:r>
              <a:rPr lang="fr-FR" sz="1200" i="1" kern="1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a:t>
            </a:r>
            <a:r>
              <a:rPr lang="fr-FR" sz="1200" i="1" kern="100" dirty="0">
                <a:solidFill>
                  <a:srgbClr val="000000"/>
                </a:solidFill>
                <a:effectLst/>
                <a:latin typeface="Times New Roman" panose="02020603050405020304" pitchFamily="18" charset="0"/>
                <a:ea typeface="Times New Roman" panose="02020603050405020304" pitchFamily="18" charset="0"/>
                <a:cs typeface="Times New Roman (Corps CS)"/>
              </a:rPr>
              <a:t> </a:t>
            </a:r>
            <a:r>
              <a:rPr lang="fr-FR" sz="1200" i="1" kern="1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Il y a des variétés qui sont insensibles au mildiou ou presque et qui n’ont aucun développement, car elles n’ont aucun marché. Cela n’intéresse personne.</a:t>
            </a:r>
            <a:r>
              <a:rPr lang="fr-FR" sz="1200" i="1" kern="100" dirty="0">
                <a:solidFill>
                  <a:srgbClr val="000000"/>
                </a:solidFill>
                <a:effectLst/>
                <a:latin typeface="Times New Roman" panose="02020603050405020304" pitchFamily="18" charset="0"/>
                <a:ea typeface="Times New Roman" panose="02020603050405020304" pitchFamily="18" charset="0"/>
                <a:cs typeface="Times New Roman (Corps CS)"/>
              </a:rPr>
              <a:t> </a:t>
            </a:r>
            <a:r>
              <a:rPr lang="fr-FR" sz="1200" i="1" kern="1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a:t>
            </a:r>
            <a:r>
              <a:rPr lang="fr-FR" sz="1200" kern="1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(producteur #7)</a:t>
            </a:r>
            <a:endParaRPr lang="fr-FR" sz="1200" kern="100" dirty="0">
              <a:effectLst/>
              <a:latin typeface="Garamond" panose="02020404030301010803" pitchFamily="18" charset="0"/>
              <a:ea typeface="Calibri" panose="020F0502020204030204" pitchFamily="34" charset="0"/>
              <a:cs typeface="Times New Roman (Corps CS)"/>
            </a:endParaRPr>
          </a:p>
          <a:p>
            <a:endParaRPr lang="fr-FR" dirty="0"/>
          </a:p>
        </p:txBody>
      </p:sp>
      <p:sp>
        <p:nvSpPr>
          <p:cNvPr id="4" name="Espace réservé du numéro de diapositive 3"/>
          <p:cNvSpPr>
            <a:spLocks noGrp="1"/>
          </p:cNvSpPr>
          <p:nvPr>
            <p:ph type="sldNum" sz="quarter" idx="5"/>
          </p:nvPr>
        </p:nvSpPr>
        <p:spPr/>
        <p:txBody>
          <a:bodyPr/>
          <a:lstStyle/>
          <a:p>
            <a:fld id="{F2D4A149-D945-4771-A371-0FEA99B817C4}" type="slidenum">
              <a:rPr lang="fr-FR" smtClean="0"/>
              <a:t>9</a:t>
            </a:fld>
            <a:endParaRPr lang="fr-FR"/>
          </a:p>
        </p:txBody>
      </p:sp>
    </p:spTree>
    <p:extLst>
      <p:ext uri="{BB962C8B-B14F-4D97-AF65-F5344CB8AC3E}">
        <p14:creationId xmlns:p14="http://schemas.microsoft.com/office/powerpoint/2010/main" val="3874284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lgn="just">
              <a:lnSpc>
                <a:spcPct val="115000"/>
              </a:lnSpc>
              <a:buFont typeface="Arial" panose="020B0604020202020204" pitchFamily="34" charset="0"/>
              <a:buChar char="•"/>
            </a:pPr>
            <a:endParaRPr lang="fr-FR" dirty="0">
              <a:solidFill>
                <a:schemeClr val="tx1">
                  <a:lumMod val="85000"/>
                  <a:lumOff val="15000"/>
                </a:schemeClr>
              </a:solidFill>
            </a:endParaRPr>
          </a:p>
          <a:p>
            <a:pPr marL="285750" indent="-285750" algn="just">
              <a:lnSpc>
                <a:spcPct val="115000"/>
              </a:lnSpc>
              <a:buFont typeface="Arial" panose="020B0604020202020204" pitchFamily="34" charset="0"/>
              <a:buChar char="•"/>
            </a:pPr>
            <a:r>
              <a:rPr lang="fr-FR" dirty="0">
                <a:solidFill>
                  <a:schemeClr val="tx1">
                    <a:lumMod val="85000"/>
                    <a:lumOff val="15000"/>
                  </a:schemeClr>
                </a:solidFill>
              </a:rPr>
              <a:t>Les producteurs de PDT se situent davantage en bout de chaîne d’approvisionnement que l’expression « acteurs de l’amont » le laisse supposer.</a:t>
            </a:r>
          </a:p>
          <a:p>
            <a:pPr marL="285750" indent="-285750" algn="just">
              <a:lnSpc>
                <a:spcPct val="115000"/>
              </a:lnSpc>
              <a:buFont typeface="Arial" panose="020B0604020202020204" pitchFamily="34" charset="0"/>
              <a:buChar char="•"/>
            </a:pPr>
            <a:r>
              <a:rPr lang="fr-FR" dirty="0">
                <a:solidFill>
                  <a:schemeClr val="tx1">
                    <a:lumMod val="85000"/>
                    <a:lumOff val="15000"/>
                  </a:schemeClr>
                </a:solidFill>
              </a:rPr>
              <a:t>Pour pouvoir s’insérer dans le marché, il faut pouvoir produire beaucoup. L’agrandissement des exploitations a un effet direct sur le nombre de traitements :</a:t>
            </a:r>
          </a:p>
          <a:p>
            <a:pPr algn="just">
              <a:lnSpc>
                <a:spcPct val="115000"/>
              </a:lnSpc>
            </a:pPr>
            <a:endParaRPr lang="fr-FR" sz="2000" dirty="0">
              <a:solidFill>
                <a:schemeClr val="tx1">
                  <a:lumMod val="85000"/>
                  <a:lumOff val="15000"/>
                </a:schemeClr>
              </a:solidFill>
            </a:endParaRPr>
          </a:p>
          <a:p>
            <a:pPr marL="742950" lvl="1" indent="-285750" algn="just">
              <a:lnSpc>
                <a:spcPct val="115000"/>
              </a:lnSpc>
              <a:buFont typeface="Courier New" panose="02070309020205020404" pitchFamily="49" charset="0"/>
              <a:buChar char="o"/>
            </a:pPr>
            <a:r>
              <a:rPr lang="fr-FR" sz="1600" dirty="0">
                <a:solidFill>
                  <a:schemeClr val="tx1">
                    <a:lumMod val="85000"/>
                    <a:lumOff val="15000"/>
                  </a:schemeClr>
                </a:solidFill>
              </a:rPr>
              <a:t>+ un agriculteur possède d’ha emblavés simultanément, + il aura tendance à faire des passages de pesticides systématiques et indifférenciés, quelle que soit la variété. </a:t>
            </a:r>
          </a:p>
          <a:p>
            <a:pPr marL="742950" lvl="1" indent="-285750" algn="just">
              <a:lnSpc>
                <a:spcPct val="115000"/>
              </a:lnSpc>
              <a:buFont typeface="Courier New" panose="02070309020205020404" pitchFamily="49" charset="0"/>
              <a:buChar char="o"/>
            </a:pPr>
            <a:r>
              <a:rPr lang="fr-FR" sz="1600" dirty="0">
                <a:solidFill>
                  <a:schemeClr val="tx1">
                    <a:lumMod val="85000"/>
                    <a:lumOff val="15000"/>
                  </a:schemeClr>
                </a:solidFill>
              </a:rPr>
              <a:t>Comment produit-on « intensivement » des pommes de terre ? En réduisant les rotations et en plantant des variétés fortes en rendement et en irriguant.</a:t>
            </a:r>
          </a:p>
          <a:p>
            <a:pPr marL="742950" lvl="1" indent="-285750" algn="just">
              <a:lnSpc>
                <a:spcPct val="115000"/>
              </a:lnSpc>
              <a:buFont typeface="Courier New" panose="02070309020205020404" pitchFamily="49" charset="0"/>
              <a:buChar char="o"/>
            </a:pPr>
            <a:r>
              <a:rPr lang="fr-FR" sz="1600" dirty="0">
                <a:solidFill>
                  <a:schemeClr val="tx1">
                    <a:lumMod val="85000"/>
                    <a:lumOff val="15000"/>
                  </a:schemeClr>
                </a:solidFill>
              </a:rPr>
              <a:t>La spécialisation en pomme de terre et l’intensification des cultures perpétuent la pratique du traitement systématique. Le traitement systématique en préventif (et non pas en curatif) = « assurance au meilleur prix » </a:t>
            </a:r>
          </a:p>
          <a:p>
            <a:endParaRPr lang="fr-FR" dirty="0"/>
          </a:p>
        </p:txBody>
      </p:sp>
      <p:sp>
        <p:nvSpPr>
          <p:cNvPr id="4" name="Espace réservé du numéro de diapositive 3"/>
          <p:cNvSpPr>
            <a:spLocks noGrp="1"/>
          </p:cNvSpPr>
          <p:nvPr>
            <p:ph type="sldNum" sz="quarter" idx="5"/>
          </p:nvPr>
        </p:nvSpPr>
        <p:spPr/>
        <p:txBody>
          <a:bodyPr/>
          <a:lstStyle/>
          <a:p>
            <a:fld id="{F2D4A149-D945-4771-A371-0FEA99B817C4}" type="slidenum">
              <a:rPr lang="fr-FR" smtClean="0"/>
              <a:t>10</a:t>
            </a:fld>
            <a:endParaRPr lang="fr-FR"/>
          </a:p>
        </p:txBody>
      </p:sp>
    </p:spTree>
    <p:extLst>
      <p:ext uri="{BB962C8B-B14F-4D97-AF65-F5344CB8AC3E}">
        <p14:creationId xmlns:p14="http://schemas.microsoft.com/office/powerpoint/2010/main" val="3744862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Revenir sur les tensions commerciales au sein de la filière que le non recours aux pesticides engendrent (GMS qui ne paye pas ce qu’ils s’étaient engagés à payer)</a:t>
            </a:r>
          </a:p>
        </p:txBody>
      </p:sp>
      <p:sp>
        <p:nvSpPr>
          <p:cNvPr id="4" name="Espace réservé du numéro de diapositive 3"/>
          <p:cNvSpPr>
            <a:spLocks noGrp="1"/>
          </p:cNvSpPr>
          <p:nvPr>
            <p:ph type="sldNum" sz="quarter" idx="5"/>
          </p:nvPr>
        </p:nvSpPr>
        <p:spPr/>
        <p:txBody>
          <a:bodyPr/>
          <a:lstStyle/>
          <a:p>
            <a:fld id="{F2D4A149-D945-4771-A371-0FEA99B817C4}" type="slidenum">
              <a:rPr lang="fr-FR" smtClean="0"/>
              <a:t>11</a:t>
            </a:fld>
            <a:endParaRPr lang="fr-FR"/>
          </a:p>
        </p:txBody>
      </p:sp>
    </p:spTree>
    <p:extLst>
      <p:ext uri="{BB962C8B-B14F-4D97-AF65-F5344CB8AC3E}">
        <p14:creationId xmlns:p14="http://schemas.microsoft.com/office/powerpoint/2010/main" val="1787477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dirty="0"/>
              <a:t>Une recherche en sociologie qui permet des résultats spécifiques vis-à-vis d’autres disciplines :</a:t>
            </a:r>
          </a:p>
          <a:p>
            <a:pPr marL="0" indent="0" algn="just">
              <a:buNone/>
            </a:pPr>
            <a:r>
              <a:rPr lang="fr-FR" sz="1200" dirty="0"/>
              <a:t>-&gt; C’est bien auprès de chaque relation du marché entre chaque acteur par lesquels la pomme de terre passe que se joue l’utilisation ou non de pesticides. </a:t>
            </a:r>
          </a:p>
          <a:p>
            <a:pPr marL="0" indent="0" algn="just">
              <a:buNone/>
            </a:pPr>
            <a:r>
              <a:rPr lang="fr-FR" sz="1200" dirty="0"/>
              <a:t>-&gt; Mettre en place une production agricole qui réduit son utilisation de pesticides, c’est certes « déverrouiller » techniquement la production sans phyto, mais c’est aussi </a:t>
            </a:r>
            <a:r>
              <a:rPr lang="fr-FR" sz="1200" dirty="0">
                <a:solidFill>
                  <a:srgbClr val="FF0000"/>
                </a:solidFill>
              </a:rPr>
              <a:t>retravailler l’ensemble des pratiques et des échanges qui se nouent entre producteur, négociant, grossiste, industriel, et enseigne de la grande distribution</a:t>
            </a:r>
            <a:r>
              <a:rPr lang="fr-FR" sz="1200" dirty="0"/>
              <a:t>.</a:t>
            </a:r>
          </a:p>
          <a:p>
            <a:pPr algn="just"/>
            <a:r>
              <a:rPr lang="fr-FR" sz="1200" dirty="0"/>
              <a:t>Un travail qui ouvre des pistes de recherche et qui peut être un levier pour des futures politiques publiques.</a:t>
            </a:r>
          </a:p>
          <a:p>
            <a:endParaRPr lang="fr-FR" dirty="0"/>
          </a:p>
        </p:txBody>
      </p:sp>
      <p:sp>
        <p:nvSpPr>
          <p:cNvPr id="4" name="Espace réservé du numéro de diapositive 3"/>
          <p:cNvSpPr>
            <a:spLocks noGrp="1"/>
          </p:cNvSpPr>
          <p:nvPr>
            <p:ph type="sldNum" sz="quarter" idx="5"/>
          </p:nvPr>
        </p:nvSpPr>
        <p:spPr/>
        <p:txBody>
          <a:bodyPr/>
          <a:lstStyle/>
          <a:p>
            <a:fld id="{F2D4A149-D945-4771-A371-0FEA99B817C4}" type="slidenum">
              <a:rPr lang="fr-FR" smtClean="0"/>
              <a:t>12</a:t>
            </a:fld>
            <a:endParaRPr lang="fr-FR"/>
          </a:p>
        </p:txBody>
      </p:sp>
    </p:spTree>
    <p:extLst>
      <p:ext uri="{BB962C8B-B14F-4D97-AF65-F5344CB8AC3E}">
        <p14:creationId xmlns:p14="http://schemas.microsoft.com/office/powerpoint/2010/main" val="3331595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fr-FR"/>
              <a:t>Modifiez le style du titre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11/21/23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11/21/23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11/21/23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D61A97E3-AD59-431E-9077-E0108DBEE989}" type="datetimeFigureOut">
              <a:rPr lang="fr-FR" smtClean="0"/>
              <a:t>21/11/2023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566ECD3-E590-4BE2-AC8A-CAC6D544947B}" type="slidenum">
              <a:rPr lang="fr-FR" smtClean="0"/>
              <a:t>‹N°›</a:t>
            </a:fld>
            <a:endParaRPr lang="fr-FR"/>
          </a:p>
        </p:txBody>
      </p:sp>
      <p:sp>
        <p:nvSpPr>
          <p:cNvPr id="6" name="Shape_0">
            <a:extLst>
              <a:ext uri="{FF2B5EF4-FFF2-40B4-BE49-F238E27FC236}">
                <a16:creationId xmlns:a16="http://schemas.microsoft.com/office/drawing/2014/main" id="{0B7979F6-1BC2-4E8B-A0A3-CA8E3502F784}"/>
              </a:ext>
            </a:extLst>
          </p:cNvPr>
          <p:cNvSpPr/>
          <p:nvPr userDrawn="1"/>
        </p:nvSpPr>
        <p:spPr>
          <a:xfrm>
            <a:off x="359092" y="2778345"/>
            <a:ext cx="11473817" cy="3794040"/>
          </a:xfrm>
          <a:prstGeom prst="rect">
            <a:avLst/>
          </a:prstGeom>
          <a:solidFill>
            <a:srgbClr val="80BA27"/>
          </a:solidFill>
          <a:ln w="0" cap="flat" cmpd="sng" algn="ctr">
            <a:solidFill>
              <a:srgbClr val="80BA27"/>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3" dirty="0">
              <a:solidFill>
                <a:schemeClr val="bg1"/>
              </a:solidFill>
            </a:endParaRPr>
          </a:p>
        </p:txBody>
      </p:sp>
      <p:sp>
        <p:nvSpPr>
          <p:cNvPr id="8" name="Sous-titre 2">
            <a:extLst>
              <a:ext uri="{FF2B5EF4-FFF2-40B4-BE49-F238E27FC236}">
                <a16:creationId xmlns:a16="http://schemas.microsoft.com/office/drawing/2014/main" id="{B97CED89-6A2F-4612-AB59-BA6AC50B1C7C}"/>
              </a:ext>
            </a:extLst>
          </p:cNvPr>
          <p:cNvSpPr>
            <a:spLocks noGrp="1"/>
          </p:cNvSpPr>
          <p:nvPr>
            <p:ph type="subTitle" idx="1"/>
          </p:nvPr>
        </p:nvSpPr>
        <p:spPr>
          <a:xfrm>
            <a:off x="668546" y="3818897"/>
            <a:ext cx="9513937" cy="1128600"/>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9" name="Rectangle 8">
            <a:extLst>
              <a:ext uri="{FF2B5EF4-FFF2-40B4-BE49-F238E27FC236}">
                <a16:creationId xmlns:a16="http://schemas.microsoft.com/office/drawing/2014/main" id="{31D427EE-B9CB-483A-B5CF-2F86322DAEF4}"/>
              </a:ext>
            </a:extLst>
          </p:cNvPr>
          <p:cNvSpPr/>
          <p:nvPr userDrawn="1"/>
        </p:nvSpPr>
        <p:spPr>
          <a:xfrm>
            <a:off x="359092" y="285615"/>
            <a:ext cx="11473816" cy="24927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i="1" dirty="0"/>
              <a:t>Insérer une photo de votre choix sur ce cadre gris </a:t>
            </a:r>
            <a:r>
              <a:rPr lang="fr-FR" i="1" u="sng" dirty="0"/>
              <a:t>en respectant les dimensions</a:t>
            </a:r>
          </a:p>
        </p:txBody>
      </p:sp>
      <p:pic>
        <p:nvPicPr>
          <p:cNvPr id="10" name="Imag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6659"/>
          <a:stretch/>
        </p:blipFill>
        <p:spPr>
          <a:xfrm>
            <a:off x="616017" y="6045199"/>
            <a:ext cx="1776119" cy="282347"/>
          </a:xfrm>
          <a:prstGeom prst="rect">
            <a:avLst/>
          </a:prstGeom>
        </p:spPr>
      </p:pic>
      <p:pic>
        <p:nvPicPr>
          <p:cNvPr id="11" name="Image 10">
            <a:extLst>
              <a:ext uri="{FF2B5EF4-FFF2-40B4-BE49-F238E27FC236}">
                <a16:creationId xmlns:a16="http://schemas.microsoft.com/office/drawing/2014/main" id="{56947292-AC31-2042-AD2B-51A436E292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26995" y="4687211"/>
            <a:ext cx="1643294" cy="1664916"/>
          </a:xfrm>
          <a:prstGeom prst="rect">
            <a:avLst/>
          </a:prstGeom>
        </p:spPr>
      </p:pic>
      <p:sp>
        <p:nvSpPr>
          <p:cNvPr id="12" name="ZoneTexte 11">
            <a:extLst>
              <a:ext uri="{FF2B5EF4-FFF2-40B4-BE49-F238E27FC236}">
                <a16:creationId xmlns:a16="http://schemas.microsoft.com/office/drawing/2014/main" id="{E13D1824-05BE-9F4A-8EC9-EFD64FA40AC1}"/>
              </a:ext>
            </a:extLst>
          </p:cNvPr>
          <p:cNvSpPr txBox="1"/>
          <p:nvPr userDrawn="1"/>
        </p:nvSpPr>
        <p:spPr>
          <a:xfrm>
            <a:off x="608968" y="5798978"/>
            <a:ext cx="2989384" cy="246221"/>
          </a:xfrm>
          <a:prstGeom prst="rect">
            <a:avLst/>
          </a:prstGeom>
          <a:noFill/>
        </p:spPr>
        <p:txBody>
          <a:bodyPr wrap="square" rtlCol="0">
            <a:spAutoFit/>
          </a:bodyPr>
          <a:lstStyle/>
          <a:p>
            <a:r>
              <a:rPr lang="fr-FR" sz="1000" baseline="0" dirty="0">
                <a:solidFill>
                  <a:schemeClr val="bg1"/>
                </a:solidFill>
              </a:rPr>
              <a:t>chambres-agriculture-</a:t>
            </a:r>
            <a:r>
              <a:rPr lang="fr-FR" sz="1000" baseline="0" dirty="0" err="1">
                <a:solidFill>
                  <a:schemeClr val="bg1"/>
                </a:solidFill>
              </a:rPr>
              <a:t>bretagne.fr</a:t>
            </a:r>
            <a:endParaRPr lang="fr-FR" sz="1000" baseline="0" dirty="0">
              <a:solidFill>
                <a:schemeClr val="bg1"/>
              </a:solidFill>
            </a:endParaRPr>
          </a:p>
        </p:txBody>
      </p:sp>
      <p:pic>
        <p:nvPicPr>
          <p:cNvPr id="7" name="Imag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9090" y="292549"/>
            <a:ext cx="11473817" cy="2868454"/>
          </a:xfrm>
          <a:prstGeom prst="rect">
            <a:avLst/>
          </a:prstGeom>
        </p:spPr>
      </p:pic>
    </p:spTree>
    <p:extLst>
      <p:ext uri="{BB962C8B-B14F-4D97-AF65-F5344CB8AC3E}">
        <p14:creationId xmlns:p14="http://schemas.microsoft.com/office/powerpoint/2010/main" val="3929822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Vert_titre1">
    <p:spTree>
      <p:nvGrpSpPr>
        <p:cNvPr id="1" name=""/>
        <p:cNvGrpSpPr/>
        <p:nvPr/>
      </p:nvGrpSpPr>
      <p:grpSpPr>
        <a:xfrm>
          <a:off x="0" y="0"/>
          <a:ext cx="0" cy="0"/>
          <a:chOff x="0" y="0"/>
          <a:chExt cx="0" cy="0"/>
        </a:xfrm>
      </p:grpSpPr>
      <p:sp>
        <p:nvSpPr>
          <p:cNvPr id="7" name="Shape_0">
            <a:extLst>
              <a:ext uri="{FF2B5EF4-FFF2-40B4-BE49-F238E27FC236}">
                <a16:creationId xmlns:a16="http://schemas.microsoft.com/office/drawing/2014/main" id="{0B7979F6-1BC2-4E8B-A0A3-CA8E3502F784}"/>
              </a:ext>
            </a:extLst>
          </p:cNvPr>
          <p:cNvSpPr/>
          <p:nvPr/>
        </p:nvSpPr>
        <p:spPr>
          <a:xfrm>
            <a:off x="359092" y="2778345"/>
            <a:ext cx="11473817" cy="3794040"/>
          </a:xfrm>
          <a:prstGeom prst="rect">
            <a:avLst/>
          </a:prstGeom>
          <a:solidFill>
            <a:schemeClr val="accent1"/>
          </a:solidFill>
          <a:ln w="0" cap="flat" cmpd="sng" algn="ctr">
            <a:solidFill>
              <a:srgbClr val="80BA27"/>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3" dirty="0">
              <a:solidFill>
                <a:schemeClr val="bg1"/>
              </a:solidFill>
            </a:endParaRPr>
          </a:p>
        </p:txBody>
      </p:sp>
      <p:sp>
        <p:nvSpPr>
          <p:cNvPr id="2" name="Titre 1">
            <a:extLst>
              <a:ext uri="{FF2B5EF4-FFF2-40B4-BE49-F238E27FC236}">
                <a16:creationId xmlns:a16="http://schemas.microsoft.com/office/drawing/2014/main" id="{CC76CD02-B679-450F-A73D-C511BB3236F4}"/>
              </a:ext>
            </a:extLst>
          </p:cNvPr>
          <p:cNvSpPr>
            <a:spLocks noGrp="1"/>
          </p:cNvSpPr>
          <p:nvPr>
            <p:ph type="ctrTitle" hasCustomPrompt="1"/>
          </p:nvPr>
        </p:nvSpPr>
        <p:spPr>
          <a:xfrm>
            <a:off x="669600" y="2789115"/>
            <a:ext cx="10692000" cy="1015200"/>
          </a:xfrm>
        </p:spPr>
        <p:txBody>
          <a:bodyPr anchor="b">
            <a:normAutofit/>
          </a:bodyPr>
          <a:lstStyle>
            <a:lvl1pPr algn="l">
              <a:defRPr sz="320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B97CED89-6A2F-4612-AB59-BA6AC50B1C7C}"/>
              </a:ext>
            </a:extLst>
          </p:cNvPr>
          <p:cNvSpPr>
            <a:spLocks noGrp="1"/>
          </p:cNvSpPr>
          <p:nvPr>
            <p:ph type="subTitle" idx="1"/>
          </p:nvPr>
        </p:nvSpPr>
        <p:spPr>
          <a:xfrm>
            <a:off x="668546" y="3818897"/>
            <a:ext cx="9513937" cy="1128600"/>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6" name="Rectangle 5">
            <a:extLst>
              <a:ext uri="{FF2B5EF4-FFF2-40B4-BE49-F238E27FC236}">
                <a16:creationId xmlns:a16="http://schemas.microsoft.com/office/drawing/2014/main" id="{31D427EE-B9CB-483A-B5CF-2F86322DAEF4}"/>
              </a:ext>
            </a:extLst>
          </p:cNvPr>
          <p:cNvSpPr/>
          <p:nvPr/>
        </p:nvSpPr>
        <p:spPr>
          <a:xfrm>
            <a:off x="359092" y="285615"/>
            <a:ext cx="11473816" cy="24927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i="1" dirty="0"/>
              <a:t>Insérer une photo de votre choix sur ce cadre gris </a:t>
            </a:r>
            <a:r>
              <a:rPr lang="fr-FR" i="1" u="sng" dirty="0"/>
              <a:t>en respectant les dimensions</a:t>
            </a:r>
          </a:p>
        </p:txBody>
      </p:sp>
      <p:pic>
        <p:nvPicPr>
          <p:cNvPr id="10" name="Imag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6659"/>
          <a:stretch/>
        </p:blipFill>
        <p:spPr>
          <a:xfrm>
            <a:off x="616017" y="6045199"/>
            <a:ext cx="1776119" cy="282347"/>
          </a:xfrm>
          <a:prstGeom prst="rect">
            <a:avLst/>
          </a:prstGeom>
        </p:spPr>
      </p:pic>
      <p:pic>
        <p:nvPicPr>
          <p:cNvPr id="5" name="Image 4">
            <a:extLst>
              <a:ext uri="{FF2B5EF4-FFF2-40B4-BE49-F238E27FC236}">
                <a16:creationId xmlns:a16="http://schemas.microsoft.com/office/drawing/2014/main" id="{56947292-AC31-2042-AD2B-51A436E292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26995" y="4687211"/>
            <a:ext cx="1643294" cy="1664916"/>
          </a:xfrm>
          <a:prstGeom prst="rect">
            <a:avLst/>
          </a:prstGeom>
        </p:spPr>
      </p:pic>
      <p:sp>
        <p:nvSpPr>
          <p:cNvPr id="4" name="ZoneTexte 3">
            <a:extLst>
              <a:ext uri="{FF2B5EF4-FFF2-40B4-BE49-F238E27FC236}">
                <a16:creationId xmlns:a16="http://schemas.microsoft.com/office/drawing/2014/main" id="{E13D1824-05BE-9F4A-8EC9-EFD64FA40AC1}"/>
              </a:ext>
            </a:extLst>
          </p:cNvPr>
          <p:cNvSpPr txBox="1"/>
          <p:nvPr userDrawn="1"/>
        </p:nvSpPr>
        <p:spPr>
          <a:xfrm>
            <a:off x="608968" y="5798978"/>
            <a:ext cx="2989384" cy="246221"/>
          </a:xfrm>
          <a:prstGeom prst="rect">
            <a:avLst/>
          </a:prstGeom>
          <a:noFill/>
        </p:spPr>
        <p:txBody>
          <a:bodyPr wrap="square" rtlCol="0">
            <a:spAutoFit/>
          </a:bodyPr>
          <a:lstStyle/>
          <a:p>
            <a:r>
              <a:rPr lang="fr-FR" sz="1000" baseline="0" dirty="0">
                <a:solidFill>
                  <a:schemeClr val="bg1"/>
                </a:solidFill>
              </a:rPr>
              <a:t>chambres-agriculture-</a:t>
            </a:r>
            <a:r>
              <a:rPr lang="fr-FR" sz="1000" baseline="0" dirty="0" err="1">
                <a:solidFill>
                  <a:schemeClr val="bg1"/>
                </a:solidFill>
              </a:rPr>
              <a:t>bretagne.fr</a:t>
            </a:r>
            <a:endParaRPr lang="fr-FR" sz="1000" baseline="0" dirty="0">
              <a:solidFill>
                <a:schemeClr val="bg1"/>
              </a:solidFill>
            </a:endParaRPr>
          </a:p>
        </p:txBody>
      </p:sp>
    </p:spTree>
    <p:extLst>
      <p:ext uri="{BB962C8B-B14F-4D97-AF65-F5344CB8AC3E}">
        <p14:creationId xmlns:p14="http://schemas.microsoft.com/office/powerpoint/2010/main" val="347380578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Vert_Titre_et_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1D137C-D0B5-459E-8D0C-EEC8E023EE54}"/>
              </a:ext>
            </a:extLst>
          </p:cNvPr>
          <p:cNvSpPr>
            <a:spLocks noGrp="1"/>
          </p:cNvSpPr>
          <p:nvPr>
            <p:ph type="title" hasCustomPrompt="1"/>
          </p:nvPr>
        </p:nvSpPr>
        <p:spPr/>
        <p:txBody>
          <a:bodyPr/>
          <a:lstStyle>
            <a:lvl1pPr marL="571500" indent="-571500">
              <a:buFontTx/>
              <a:buBlip>
                <a:blip r:embed="rId2"/>
              </a:buBlip>
              <a:defRPr/>
            </a:lvl1pPr>
          </a:lstStyle>
          <a:p>
            <a:r>
              <a:rPr lang="fr-FR" dirty="0"/>
              <a:t>MODIFIEZ LE STYLE DU TITRE</a:t>
            </a:r>
          </a:p>
        </p:txBody>
      </p:sp>
      <p:sp>
        <p:nvSpPr>
          <p:cNvPr id="3" name="Espace réservé du contenu 2">
            <a:extLst>
              <a:ext uri="{FF2B5EF4-FFF2-40B4-BE49-F238E27FC236}">
                <a16:creationId xmlns:a16="http://schemas.microsoft.com/office/drawing/2014/main" id="{B69D397F-CF04-40A1-9B0A-1898F0ADD993}"/>
              </a:ext>
            </a:extLst>
          </p:cNvPr>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numéro de diapositive 5">
            <a:extLst>
              <a:ext uri="{FF2B5EF4-FFF2-40B4-BE49-F238E27FC236}">
                <a16:creationId xmlns:a16="http://schemas.microsoft.com/office/drawing/2014/main" id="{0D85603A-C958-4B4F-8E07-3E92DAEFD447}"/>
              </a:ext>
            </a:extLst>
          </p:cNvPr>
          <p:cNvSpPr>
            <a:spLocks noGrp="1"/>
          </p:cNvSpPr>
          <p:nvPr>
            <p:ph type="sldNum" sz="quarter" idx="12"/>
          </p:nvPr>
        </p:nvSpPr>
        <p:spPr/>
        <p:txBody>
          <a:bodyPr/>
          <a:lstStyle/>
          <a:p>
            <a:fld id="{03B4600C-7654-4216-88CC-C8585DF21D95}" type="slidenum">
              <a:rPr lang="fr-FR" smtClean="0"/>
              <a:pPr/>
              <a:t>‹N°›</a:t>
            </a:fld>
            <a:endParaRPr lang="fr-FR" dirty="0"/>
          </a:p>
        </p:txBody>
      </p:sp>
      <p:cxnSp>
        <p:nvCxnSpPr>
          <p:cNvPr id="8" name="Connecteur droit 7">
            <a:extLst>
              <a:ext uri="{FF2B5EF4-FFF2-40B4-BE49-F238E27FC236}">
                <a16:creationId xmlns:a16="http://schemas.microsoft.com/office/drawing/2014/main" id="{046D5FAF-6E15-414C-81A4-5493C47ED149}"/>
              </a:ext>
            </a:extLst>
          </p:cNvPr>
          <p:cNvCxnSpPr>
            <a:cxnSpLocks/>
          </p:cNvCxnSpPr>
          <p:nvPr/>
        </p:nvCxnSpPr>
        <p:spPr>
          <a:xfrm>
            <a:off x="827797" y="1116942"/>
            <a:ext cx="10285403" cy="2116"/>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pic>
        <p:nvPicPr>
          <p:cNvPr id="10" name="Image 9">
            <a:extLst>
              <a:ext uri="{FF2B5EF4-FFF2-40B4-BE49-F238E27FC236}">
                <a16:creationId xmlns:a16="http://schemas.microsoft.com/office/drawing/2014/main" id="{C370320C-DEFE-094A-8AE1-66F2B0327A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79537" y="5963615"/>
            <a:ext cx="810139" cy="820799"/>
          </a:xfrm>
          <a:prstGeom prst="rect">
            <a:avLst/>
          </a:prstGeom>
        </p:spPr>
      </p:pic>
    </p:spTree>
    <p:extLst>
      <p:ext uri="{BB962C8B-B14F-4D97-AF65-F5344CB8AC3E}">
        <p14:creationId xmlns:p14="http://schemas.microsoft.com/office/powerpoint/2010/main" val="346737110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Vert_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1D137C-D0B5-459E-8D0C-EEC8E023EE54}"/>
              </a:ext>
            </a:extLst>
          </p:cNvPr>
          <p:cNvSpPr>
            <a:spLocks noGrp="1"/>
          </p:cNvSpPr>
          <p:nvPr>
            <p:ph type="title" hasCustomPrompt="1"/>
          </p:nvPr>
        </p:nvSpPr>
        <p:spPr/>
        <p:txBody>
          <a:bodyPr/>
          <a:lstStyle>
            <a:lvl1pPr marL="571500" indent="-571500">
              <a:buFontTx/>
              <a:buBlip>
                <a:blip r:embed="rId2"/>
              </a:buBlip>
              <a:defRPr/>
            </a:lvl1pPr>
          </a:lstStyle>
          <a:p>
            <a:r>
              <a:rPr lang="fr-FR" dirty="0"/>
              <a:t>MODIFIEZ LE STYLE DU TITRE</a:t>
            </a:r>
          </a:p>
        </p:txBody>
      </p:sp>
      <p:sp>
        <p:nvSpPr>
          <p:cNvPr id="3" name="Espace réservé du contenu 2">
            <a:extLst>
              <a:ext uri="{FF2B5EF4-FFF2-40B4-BE49-F238E27FC236}">
                <a16:creationId xmlns:a16="http://schemas.microsoft.com/office/drawing/2014/main" id="{B69D397F-CF04-40A1-9B0A-1898F0ADD993}"/>
              </a:ext>
            </a:extLst>
          </p:cNvPr>
          <p:cNvSpPr>
            <a:spLocks noGrp="1"/>
          </p:cNvSpPr>
          <p:nvPr>
            <p:ph idx="1"/>
          </p:nvPr>
        </p:nvSpPr>
        <p:spPr>
          <a:xfrm>
            <a:off x="1062001" y="1476000"/>
            <a:ext cx="4914000" cy="4428000"/>
          </a:xfrm>
        </p:spPr>
        <p:txBody>
          <a:bodyPr>
            <a:normAutofit/>
          </a:bodyPr>
          <a:lstStyle>
            <a:lvl1pPr>
              <a:defRPr sz="2200"/>
            </a:lvl1pPr>
            <a:lvl2pPr>
              <a:defRPr sz="2000"/>
            </a:lvl2pPr>
            <a:lvl3pPr>
              <a:defRPr sz="1800"/>
            </a:lvl3pPr>
            <a:lvl4pPr>
              <a:defRPr sz="1600"/>
            </a:lvl4pPr>
            <a:lvl5pPr>
              <a:defRPr sz="16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numéro de diapositive 5">
            <a:extLst>
              <a:ext uri="{FF2B5EF4-FFF2-40B4-BE49-F238E27FC236}">
                <a16:creationId xmlns:a16="http://schemas.microsoft.com/office/drawing/2014/main" id="{0D85603A-C958-4B4F-8E07-3E92DAEFD447}"/>
              </a:ext>
            </a:extLst>
          </p:cNvPr>
          <p:cNvSpPr>
            <a:spLocks noGrp="1"/>
          </p:cNvSpPr>
          <p:nvPr>
            <p:ph type="sldNum" sz="quarter" idx="12"/>
          </p:nvPr>
        </p:nvSpPr>
        <p:spPr/>
        <p:txBody>
          <a:bodyPr/>
          <a:lstStyle/>
          <a:p>
            <a:fld id="{03B4600C-7654-4216-88CC-C8585DF21D95}" type="slidenum">
              <a:rPr lang="fr-FR" smtClean="0"/>
              <a:pPr/>
              <a:t>‹N°›</a:t>
            </a:fld>
            <a:endParaRPr lang="fr-FR" dirty="0"/>
          </a:p>
        </p:txBody>
      </p:sp>
      <p:sp>
        <p:nvSpPr>
          <p:cNvPr id="5" name="Espace réservé du contenu 4">
            <a:extLst>
              <a:ext uri="{FF2B5EF4-FFF2-40B4-BE49-F238E27FC236}">
                <a16:creationId xmlns:a16="http://schemas.microsoft.com/office/drawing/2014/main" id="{F56B330C-B04C-4CAF-810C-14B032CC5607}"/>
              </a:ext>
            </a:extLst>
          </p:cNvPr>
          <p:cNvSpPr>
            <a:spLocks noGrp="1"/>
          </p:cNvSpPr>
          <p:nvPr>
            <p:ph sz="quarter" idx="13"/>
          </p:nvPr>
        </p:nvSpPr>
        <p:spPr>
          <a:xfrm>
            <a:off x="6198138" y="1471254"/>
            <a:ext cx="4914000" cy="4428000"/>
          </a:xfrm>
        </p:spPr>
        <p:txBody>
          <a:bodyPr/>
          <a:lstStyle>
            <a:lvl1pPr>
              <a:defRPr sz="2200"/>
            </a:lvl1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cxnSp>
        <p:nvCxnSpPr>
          <p:cNvPr id="9" name="Connecteur droit 8">
            <a:extLst>
              <a:ext uri="{FF2B5EF4-FFF2-40B4-BE49-F238E27FC236}">
                <a16:creationId xmlns:a16="http://schemas.microsoft.com/office/drawing/2014/main" id="{EA08483F-D378-4D94-94CC-9AEBFD5034F0}"/>
              </a:ext>
            </a:extLst>
          </p:cNvPr>
          <p:cNvCxnSpPr>
            <a:cxnSpLocks/>
          </p:cNvCxnSpPr>
          <p:nvPr/>
        </p:nvCxnSpPr>
        <p:spPr>
          <a:xfrm>
            <a:off x="827797" y="1116942"/>
            <a:ext cx="10285403" cy="2116"/>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pic>
        <p:nvPicPr>
          <p:cNvPr id="12" name="Image 11">
            <a:extLst>
              <a:ext uri="{FF2B5EF4-FFF2-40B4-BE49-F238E27FC236}">
                <a16:creationId xmlns:a16="http://schemas.microsoft.com/office/drawing/2014/main" id="{DFB60E2D-49EB-9246-B394-6D3B2DD527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69200" y="5824800"/>
            <a:ext cx="820420" cy="831215"/>
          </a:xfrm>
          <a:prstGeom prst="rect">
            <a:avLst/>
          </a:prstGeom>
        </p:spPr>
      </p:pic>
    </p:spTree>
    <p:extLst>
      <p:ext uri="{BB962C8B-B14F-4D97-AF65-F5344CB8AC3E}">
        <p14:creationId xmlns:p14="http://schemas.microsoft.com/office/powerpoint/2010/main" val="182583998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Contenu_et_bandeau">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6B8C0B89-073F-4965-A41D-C1C64348AB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179" y="550719"/>
            <a:ext cx="739406" cy="626400"/>
          </a:xfrm>
          <a:prstGeom prst="rect">
            <a:avLst/>
          </a:prstGeom>
        </p:spPr>
      </p:pic>
      <p:sp>
        <p:nvSpPr>
          <p:cNvPr id="2" name="Titre 1">
            <a:extLst>
              <a:ext uri="{FF2B5EF4-FFF2-40B4-BE49-F238E27FC236}">
                <a16:creationId xmlns:a16="http://schemas.microsoft.com/office/drawing/2014/main" id="{261D137C-D0B5-459E-8D0C-EEC8E023EE54}"/>
              </a:ext>
            </a:extLst>
          </p:cNvPr>
          <p:cNvSpPr>
            <a:spLocks noGrp="1"/>
          </p:cNvSpPr>
          <p:nvPr>
            <p:ph type="title" hasCustomPrompt="1"/>
          </p:nvPr>
        </p:nvSpPr>
        <p:spPr>
          <a:xfrm>
            <a:off x="3434500" y="1203968"/>
            <a:ext cx="8473970" cy="864000"/>
          </a:xfrm>
        </p:spPr>
        <p:txBody>
          <a:bodyPr/>
          <a:lstStyle>
            <a:lvl1pPr marL="0" indent="0">
              <a:buFontTx/>
              <a:buNone/>
              <a:defRPr/>
            </a:lvl1pPr>
          </a:lstStyle>
          <a:p>
            <a:r>
              <a:rPr lang="fr-FR" dirty="0"/>
              <a:t>MODIFIEZ LE STYLE DU TITRE</a:t>
            </a:r>
          </a:p>
        </p:txBody>
      </p:sp>
      <p:sp>
        <p:nvSpPr>
          <p:cNvPr id="3" name="Espace réservé du contenu 2">
            <a:extLst>
              <a:ext uri="{FF2B5EF4-FFF2-40B4-BE49-F238E27FC236}">
                <a16:creationId xmlns:a16="http://schemas.microsoft.com/office/drawing/2014/main" id="{B69D397F-CF04-40A1-9B0A-1898F0ADD993}"/>
              </a:ext>
            </a:extLst>
          </p:cNvPr>
          <p:cNvSpPr>
            <a:spLocks noGrp="1"/>
          </p:cNvSpPr>
          <p:nvPr>
            <p:ph idx="1"/>
          </p:nvPr>
        </p:nvSpPr>
        <p:spPr>
          <a:xfrm>
            <a:off x="3434500" y="2095595"/>
            <a:ext cx="8188272" cy="4428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numéro de diapositive 5">
            <a:extLst>
              <a:ext uri="{FF2B5EF4-FFF2-40B4-BE49-F238E27FC236}">
                <a16:creationId xmlns:a16="http://schemas.microsoft.com/office/drawing/2014/main" id="{0D85603A-C958-4B4F-8E07-3E92DAEFD447}"/>
              </a:ext>
            </a:extLst>
          </p:cNvPr>
          <p:cNvSpPr>
            <a:spLocks noGrp="1"/>
          </p:cNvSpPr>
          <p:nvPr>
            <p:ph type="sldNum" sz="quarter" idx="12"/>
          </p:nvPr>
        </p:nvSpPr>
        <p:spPr/>
        <p:txBody>
          <a:bodyPr/>
          <a:lstStyle/>
          <a:p>
            <a:fld id="{03B4600C-7654-4216-88CC-C8585DF21D95}" type="slidenum">
              <a:rPr lang="fr-FR" smtClean="0"/>
              <a:pPr/>
              <a:t>‹N°›</a:t>
            </a:fld>
            <a:endParaRPr lang="fr-FR" dirty="0"/>
          </a:p>
        </p:txBody>
      </p:sp>
      <p:sp>
        <p:nvSpPr>
          <p:cNvPr id="10" name="Rectangle 9">
            <a:extLst>
              <a:ext uri="{FF2B5EF4-FFF2-40B4-BE49-F238E27FC236}">
                <a16:creationId xmlns:a16="http://schemas.microsoft.com/office/drawing/2014/main" id="{8BC36510-72AD-4853-ABAE-B8CFBEBA4820}"/>
              </a:ext>
            </a:extLst>
          </p:cNvPr>
          <p:cNvSpPr/>
          <p:nvPr/>
        </p:nvSpPr>
        <p:spPr>
          <a:xfrm>
            <a:off x="296644" y="0"/>
            <a:ext cx="295694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a:t>Insérer une photo de votre choix sur ce cadre gris </a:t>
            </a:r>
            <a:r>
              <a:rPr lang="fr-FR" i="1" u="sng" dirty="0"/>
              <a:t>en respectant les dimensions</a:t>
            </a:r>
          </a:p>
        </p:txBody>
      </p:sp>
      <p:pic>
        <p:nvPicPr>
          <p:cNvPr id="5" name="Image 4">
            <a:extLst>
              <a:ext uri="{FF2B5EF4-FFF2-40B4-BE49-F238E27FC236}">
                <a16:creationId xmlns:a16="http://schemas.microsoft.com/office/drawing/2014/main" id="{27396C42-657A-CA49-9AE6-C0E8020B067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69200" y="5824800"/>
            <a:ext cx="820420" cy="831215"/>
          </a:xfrm>
          <a:prstGeom prst="rect">
            <a:avLst/>
          </a:prstGeom>
        </p:spPr>
      </p:pic>
    </p:spTree>
    <p:extLst>
      <p:ext uri="{BB962C8B-B14F-4D97-AF65-F5344CB8AC3E}">
        <p14:creationId xmlns:p14="http://schemas.microsoft.com/office/powerpoint/2010/main" val="404957476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_Vert_titre_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AAA8EB4-3756-4C90-A99E-D9500D19440C}"/>
              </a:ext>
            </a:extLst>
          </p:cNvPr>
          <p:cNvSpPr/>
          <p:nvPr/>
        </p:nvSpPr>
        <p:spPr>
          <a:xfrm>
            <a:off x="359091" y="287132"/>
            <a:ext cx="11473816" cy="41972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i="1" dirty="0"/>
          </a:p>
          <a:p>
            <a:pPr algn="ctr"/>
            <a:endParaRPr lang="fr-FR" i="1" dirty="0"/>
          </a:p>
          <a:p>
            <a:pPr algn="ctr"/>
            <a:r>
              <a:rPr lang="fr-FR" i="1" dirty="0"/>
              <a:t>Insérer une photo de votre choix sur ce cadre gris, sous les zones de textes,</a:t>
            </a:r>
            <a:br>
              <a:rPr lang="fr-FR" i="1" dirty="0"/>
            </a:br>
            <a:r>
              <a:rPr lang="fr-FR" i="1" u="sng" dirty="0"/>
              <a:t>en respectant les dimensions</a:t>
            </a:r>
          </a:p>
        </p:txBody>
      </p:sp>
      <p:sp>
        <p:nvSpPr>
          <p:cNvPr id="7" name="Shape_0">
            <a:extLst>
              <a:ext uri="{FF2B5EF4-FFF2-40B4-BE49-F238E27FC236}">
                <a16:creationId xmlns:a16="http://schemas.microsoft.com/office/drawing/2014/main" id="{0B7979F6-1BC2-4E8B-A0A3-CA8E3502F784}"/>
              </a:ext>
            </a:extLst>
          </p:cNvPr>
          <p:cNvSpPr/>
          <p:nvPr/>
        </p:nvSpPr>
        <p:spPr>
          <a:xfrm>
            <a:off x="359092" y="4484383"/>
            <a:ext cx="11473817" cy="2088001"/>
          </a:xfrm>
          <a:prstGeom prst="rect">
            <a:avLst/>
          </a:prstGeom>
          <a:solidFill>
            <a:schemeClr val="accent1"/>
          </a:solidFill>
          <a:ln w="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3" dirty="0">
              <a:solidFill>
                <a:schemeClr val="bg1"/>
              </a:solidFill>
            </a:endParaRPr>
          </a:p>
        </p:txBody>
      </p:sp>
      <p:sp>
        <p:nvSpPr>
          <p:cNvPr id="2" name="Titre 1">
            <a:extLst>
              <a:ext uri="{FF2B5EF4-FFF2-40B4-BE49-F238E27FC236}">
                <a16:creationId xmlns:a16="http://schemas.microsoft.com/office/drawing/2014/main" id="{CC76CD02-B679-450F-A73D-C511BB3236F4}"/>
              </a:ext>
            </a:extLst>
          </p:cNvPr>
          <p:cNvSpPr>
            <a:spLocks noGrp="1"/>
          </p:cNvSpPr>
          <p:nvPr>
            <p:ph type="ctrTitle" hasCustomPrompt="1"/>
          </p:nvPr>
        </p:nvSpPr>
        <p:spPr>
          <a:xfrm>
            <a:off x="669600" y="2790000"/>
            <a:ext cx="10692000" cy="1015200"/>
          </a:xfrm>
        </p:spPr>
        <p:txBody>
          <a:bodyPr anchor="b">
            <a:normAutofit/>
          </a:bodyPr>
          <a:lstStyle>
            <a:lvl1pPr algn="l">
              <a:defRPr sz="320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B97CED89-6A2F-4612-AB59-BA6AC50B1C7C}"/>
              </a:ext>
            </a:extLst>
          </p:cNvPr>
          <p:cNvSpPr>
            <a:spLocks noGrp="1"/>
          </p:cNvSpPr>
          <p:nvPr>
            <p:ph type="subTitle" idx="1"/>
          </p:nvPr>
        </p:nvSpPr>
        <p:spPr>
          <a:xfrm>
            <a:off x="668546" y="3817475"/>
            <a:ext cx="9513937" cy="522611"/>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pic>
        <p:nvPicPr>
          <p:cNvPr id="5" name="Image 4">
            <a:extLst>
              <a:ext uri="{FF2B5EF4-FFF2-40B4-BE49-F238E27FC236}">
                <a16:creationId xmlns:a16="http://schemas.microsoft.com/office/drawing/2014/main" id="{013EBF1F-11A2-6949-981A-3655DCA47D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8000" y="4687200"/>
            <a:ext cx="1640840" cy="1662430"/>
          </a:xfrm>
          <a:prstGeom prst="rect">
            <a:avLst/>
          </a:prstGeom>
        </p:spPr>
      </p:pic>
      <p:pic>
        <p:nvPicPr>
          <p:cNvPr id="8" name="Image 7">
            <a:extLst>
              <a:ext uri="{FF2B5EF4-FFF2-40B4-BE49-F238E27FC236}">
                <a16:creationId xmlns:a16="http://schemas.microsoft.com/office/drawing/2014/main" id="{C165B48E-433A-9348-9AC1-D09C4B0791D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46659"/>
          <a:stretch/>
        </p:blipFill>
        <p:spPr>
          <a:xfrm>
            <a:off x="616017" y="6045199"/>
            <a:ext cx="1776119" cy="282347"/>
          </a:xfrm>
          <a:prstGeom prst="rect">
            <a:avLst/>
          </a:prstGeom>
        </p:spPr>
      </p:pic>
      <p:sp>
        <p:nvSpPr>
          <p:cNvPr id="9" name="ZoneTexte 8">
            <a:extLst>
              <a:ext uri="{FF2B5EF4-FFF2-40B4-BE49-F238E27FC236}">
                <a16:creationId xmlns:a16="http://schemas.microsoft.com/office/drawing/2014/main" id="{41E9E99B-3F53-9A41-B007-4814DF568D0A}"/>
              </a:ext>
            </a:extLst>
          </p:cNvPr>
          <p:cNvSpPr txBox="1"/>
          <p:nvPr userDrawn="1"/>
        </p:nvSpPr>
        <p:spPr>
          <a:xfrm>
            <a:off x="608968" y="5798978"/>
            <a:ext cx="2989384" cy="246221"/>
          </a:xfrm>
          <a:prstGeom prst="rect">
            <a:avLst/>
          </a:prstGeom>
          <a:noFill/>
        </p:spPr>
        <p:txBody>
          <a:bodyPr wrap="square" rtlCol="0">
            <a:spAutoFit/>
          </a:bodyPr>
          <a:lstStyle/>
          <a:p>
            <a:r>
              <a:rPr lang="fr-FR" sz="1000" baseline="0" dirty="0">
                <a:solidFill>
                  <a:schemeClr val="bg1"/>
                </a:solidFill>
              </a:rPr>
              <a:t>chambres-agriculture-</a:t>
            </a:r>
            <a:r>
              <a:rPr lang="fr-FR" sz="1000" baseline="0" dirty="0" err="1">
                <a:solidFill>
                  <a:schemeClr val="bg1"/>
                </a:solidFill>
              </a:rPr>
              <a:t>bretagne.fr</a:t>
            </a:r>
            <a:endParaRPr lang="fr-FR" sz="1000" baseline="0" dirty="0">
              <a:solidFill>
                <a:schemeClr val="bg1"/>
              </a:solidFill>
            </a:endParaRPr>
          </a:p>
        </p:txBody>
      </p:sp>
    </p:spTree>
    <p:extLst>
      <p:ext uri="{BB962C8B-B14F-4D97-AF65-F5344CB8AC3E}">
        <p14:creationId xmlns:p14="http://schemas.microsoft.com/office/powerpoint/2010/main" val="39327759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6_Vert_titre_3_sans_photo">
    <p:spTree>
      <p:nvGrpSpPr>
        <p:cNvPr id="1" name=""/>
        <p:cNvGrpSpPr/>
        <p:nvPr/>
      </p:nvGrpSpPr>
      <p:grpSpPr>
        <a:xfrm>
          <a:off x="0" y="0"/>
          <a:ext cx="0" cy="0"/>
          <a:chOff x="0" y="0"/>
          <a:chExt cx="0" cy="0"/>
        </a:xfrm>
      </p:grpSpPr>
      <p:sp>
        <p:nvSpPr>
          <p:cNvPr id="7" name="Shape_0">
            <a:extLst>
              <a:ext uri="{FF2B5EF4-FFF2-40B4-BE49-F238E27FC236}">
                <a16:creationId xmlns:a16="http://schemas.microsoft.com/office/drawing/2014/main" id="{0B7979F6-1BC2-4E8B-A0A3-CA8E3502F784}"/>
              </a:ext>
            </a:extLst>
          </p:cNvPr>
          <p:cNvSpPr/>
          <p:nvPr/>
        </p:nvSpPr>
        <p:spPr>
          <a:xfrm>
            <a:off x="359092" y="285615"/>
            <a:ext cx="11473817" cy="6286770"/>
          </a:xfrm>
          <a:prstGeom prst="rect">
            <a:avLst/>
          </a:prstGeom>
          <a:solidFill>
            <a:schemeClr val="accent1"/>
          </a:solidFill>
          <a:ln w="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3" dirty="0">
              <a:solidFill>
                <a:schemeClr val="bg1"/>
              </a:solidFill>
            </a:endParaRPr>
          </a:p>
        </p:txBody>
      </p:sp>
      <p:sp>
        <p:nvSpPr>
          <p:cNvPr id="2" name="Titre 1">
            <a:extLst>
              <a:ext uri="{FF2B5EF4-FFF2-40B4-BE49-F238E27FC236}">
                <a16:creationId xmlns:a16="http://schemas.microsoft.com/office/drawing/2014/main" id="{CC76CD02-B679-450F-A73D-C511BB3236F4}"/>
              </a:ext>
            </a:extLst>
          </p:cNvPr>
          <p:cNvSpPr>
            <a:spLocks noGrp="1"/>
          </p:cNvSpPr>
          <p:nvPr>
            <p:ph type="ctrTitle" hasCustomPrompt="1"/>
          </p:nvPr>
        </p:nvSpPr>
        <p:spPr>
          <a:xfrm>
            <a:off x="1140908" y="1827900"/>
            <a:ext cx="10692000" cy="1015200"/>
          </a:xfrm>
        </p:spPr>
        <p:txBody>
          <a:bodyPr anchor="b">
            <a:normAutofit/>
          </a:bodyPr>
          <a:lstStyle>
            <a:lvl1pPr algn="l">
              <a:defRPr sz="320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B97CED89-6A2F-4612-AB59-BA6AC50B1C7C}"/>
              </a:ext>
            </a:extLst>
          </p:cNvPr>
          <p:cNvSpPr>
            <a:spLocks noGrp="1"/>
          </p:cNvSpPr>
          <p:nvPr>
            <p:ph type="subTitle" idx="1"/>
          </p:nvPr>
        </p:nvSpPr>
        <p:spPr>
          <a:xfrm>
            <a:off x="1139854" y="2864700"/>
            <a:ext cx="9513937" cy="1128600"/>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pic>
        <p:nvPicPr>
          <p:cNvPr id="5" name="Image 4">
            <a:extLst>
              <a:ext uri="{FF2B5EF4-FFF2-40B4-BE49-F238E27FC236}">
                <a16:creationId xmlns:a16="http://schemas.microsoft.com/office/drawing/2014/main" id="{8047C86D-70B3-7246-8CF4-DAF667AC92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8000" y="4687200"/>
            <a:ext cx="1640840" cy="1662430"/>
          </a:xfrm>
          <a:prstGeom prst="rect">
            <a:avLst/>
          </a:prstGeom>
        </p:spPr>
      </p:pic>
      <p:pic>
        <p:nvPicPr>
          <p:cNvPr id="8" name="Image 7">
            <a:extLst>
              <a:ext uri="{FF2B5EF4-FFF2-40B4-BE49-F238E27FC236}">
                <a16:creationId xmlns:a16="http://schemas.microsoft.com/office/drawing/2014/main" id="{5FA0D774-713D-6449-85FE-C30489F105F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46659"/>
          <a:stretch/>
        </p:blipFill>
        <p:spPr>
          <a:xfrm>
            <a:off x="616017" y="6045199"/>
            <a:ext cx="1776119" cy="282347"/>
          </a:xfrm>
          <a:prstGeom prst="rect">
            <a:avLst/>
          </a:prstGeom>
        </p:spPr>
      </p:pic>
      <p:sp>
        <p:nvSpPr>
          <p:cNvPr id="9" name="ZoneTexte 8">
            <a:extLst>
              <a:ext uri="{FF2B5EF4-FFF2-40B4-BE49-F238E27FC236}">
                <a16:creationId xmlns:a16="http://schemas.microsoft.com/office/drawing/2014/main" id="{9463BE62-C1FB-E34A-B73F-E313AE4387B4}"/>
              </a:ext>
            </a:extLst>
          </p:cNvPr>
          <p:cNvSpPr txBox="1"/>
          <p:nvPr userDrawn="1"/>
        </p:nvSpPr>
        <p:spPr>
          <a:xfrm>
            <a:off x="608968" y="5798978"/>
            <a:ext cx="2989384" cy="246221"/>
          </a:xfrm>
          <a:prstGeom prst="rect">
            <a:avLst/>
          </a:prstGeom>
          <a:noFill/>
        </p:spPr>
        <p:txBody>
          <a:bodyPr wrap="square" rtlCol="0">
            <a:spAutoFit/>
          </a:bodyPr>
          <a:lstStyle/>
          <a:p>
            <a:r>
              <a:rPr lang="fr-FR" sz="1000" baseline="0" dirty="0">
                <a:solidFill>
                  <a:schemeClr val="bg1"/>
                </a:solidFill>
              </a:rPr>
              <a:t>chambres-agriculture-</a:t>
            </a:r>
            <a:r>
              <a:rPr lang="fr-FR" sz="1000" baseline="0" dirty="0" err="1">
                <a:solidFill>
                  <a:schemeClr val="bg1"/>
                </a:solidFill>
              </a:rPr>
              <a:t>bretagne.fr</a:t>
            </a:r>
            <a:endParaRPr lang="fr-FR" sz="1000" baseline="0" dirty="0">
              <a:solidFill>
                <a:schemeClr val="bg1"/>
              </a:solidFill>
            </a:endParaRPr>
          </a:p>
        </p:txBody>
      </p:sp>
    </p:spTree>
    <p:extLst>
      <p:ext uri="{BB962C8B-B14F-4D97-AF65-F5344CB8AC3E}">
        <p14:creationId xmlns:p14="http://schemas.microsoft.com/office/powerpoint/2010/main" val="149702641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7_Vert_Diapo_Plan">
    <p:spTree>
      <p:nvGrpSpPr>
        <p:cNvPr id="1" name=""/>
        <p:cNvGrpSpPr/>
        <p:nvPr/>
      </p:nvGrpSpPr>
      <p:grpSpPr>
        <a:xfrm>
          <a:off x="0" y="0"/>
          <a:ext cx="0" cy="0"/>
          <a:chOff x="0" y="0"/>
          <a:chExt cx="0" cy="0"/>
        </a:xfrm>
      </p:grpSpPr>
      <p:sp>
        <p:nvSpPr>
          <p:cNvPr id="9" name="Shape_1">
            <a:extLst>
              <a:ext uri="{FF2B5EF4-FFF2-40B4-BE49-F238E27FC236}">
                <a16:creationId xmlns:a16="http://schemas.microsoft.com/office/drawing/2014/main" id="{31428A33-8D51-4F9E-9C20-4618F0B98261}"/>
              </a:ext>
            </a:extLst>
          </p:cNvPr>
          <p:cNvSpPr>
            <a:spLocks/>
          </p:cNvSpPr>
          <p:nvPr/>
        </p:nvSpPr>
        <p:spPr>
          <a:xfrm>
            <a:off x="359198" y="285762"/>
            <a:ext cx="11473817" cy="6286770"/>
          </a:xfrm>
          <a:prstGeom prst="rect">
            <a:avLst/>
          </a:prstGeom>
          <a:solidFill>
            <a:srgbClr val="80BA27">
              <a:alpha val="14902"/>
            </a:srgbClr>
          </a:solidFill>
          <a:ln w="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3"/>
          </a:p>
        </p:txBody>
      </p:sp>
      <p:pic>
        <p:nvPicPr>
          <p:cNvPr id="14" name="Image 13">
            <a:extLst>
              <a:ext uri="{FF2B5EF4-FFF2-40B4-BE49-F238E27FC236}">
                <a16:creationId xmlns:a16="http://schemas.microsoft.com/office/drawing/2014/main" id="{59E05A99-E245-4256-8146-F8B249D913FC}"/>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415459" y="612826"/>
            <a:ext cx="6925656" cy="5980694"/>
          </a:xfrm>
          <a:prstGeom prst="rect">
            <a:avLst/>
          </a:prstGeom>
        </p:spPr>
      </p:pic>
      <p:pic>
        <p:nvPicPr>
          <p:cNvPr id="8" name="Image 7">
            <a:extLst>
              <a:ext uri="{FF2B5EF4-FFF2-40B4-BE49-F238E27FC236}">
                <a16:creationId xmlns:a16="http://schemas.microsoft.com/office/drawing/2014/main" id="{DB7C0B7A-AD0B-4457-AEFF-49EF6693F1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027" y="587594"/>
            <a:ext cx="1168611" cy="990000"/>
          </a:xfrm>
          <a:prstGeom prst="rect">
            <a:avLst/>
          </a:prstGeom>
        </p:spPr>
      </p:pic>
      <p:sp>
        <p:nvSpPr>
          <p:cNvPr id="2" name="Titre 1">
            <a:extLst>
              <a:ext uri="{FF2B5EF4-FFF2-40B4-BE49-F238E27FC236}">
                <a16:creationId xmlns:a16="http://schemas.microsoft.com/office/drawing/2014/main" id="{261D137C-D0B5-459E-8D0C-EEC8E023EE54}"/>
              </a:ext>
            </a:extLst>
          </p:cNvPr>
          <p:cNvSpPr>
            <a:spLocks noGrp="1"/>
          </p:cNvSpPr>
          <p:nvPr>
            <p:ph type="title"/>
          </p:nvPr>
        </p:nvSpPr>
        <p:spPr>
          <a:xfrm>
            <a:off x="1967026" y="285467"/>
            <a:ext cx="9718590" cy="1285200"/>
          </a:xfrm>
        </p:spPr>
        <p:txBody>
          <a:bodyPr anchor="b"/>
          <a:lstStyle>
            <a:lvl1pPr marL="0" indent="0">
              <a:buFontTx/>
              <a:buNone/>
              <a:defRPr/>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B69D397F-CF04-40A1-9B0A-1898F0ADD993}"/>
              </a:ext>
            </a:extLst>
          </p:cNvPr>
          <p:cNvSpPr>
            <a:spLocks noGrp="1"/>
          </p:cNvSpPr>
          <p:nvPr>
            <p:ph idx="1"/>
          </p:nvPr>
        </p:nvSpPr>
        <p:spPr>
          <a:xfrm>
            <a:off x="1967026" y="1885361"/>
            <a:ext cx="9146174" cy="4018638"/>
          </a:xfrm>
        </p:spPr>
        <p:txBody>
          <a:bodyPr/>
          <a:lstStyle>
            <a:lvl1pPr marL="0" indent="0">
              <a:buFontTx/>
              <a:buNone/>
              <a:defRPr sz="2400">
                <a:solidFill>
                  <a:schemeClr val="accent1"/>
                </a:solidFill>
              </a:defRPr>
            </a:lvl1pPr>
            <a:lvl2pPr>
              <a:defRPr sz="2000"/>
            </a:lvl2pPr>
            <a:lvl3pPr>
              <a:defRPr sz="1800"/>
            </a:lvl3pPr>
            <a:lvl4pPr>
              <a:defRPr sz="1600"/>
            </a:lvl4pPr>
            <a:lvl5pPr>
              <a:defRPr sz="16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numéro de diapositive 5">
            <a:extLst>
              <a:ext uri="{FF2B5EF4-FFF2-40B4-BE49-F238E27FC236}">
                <a16:creationId xmlns:a16="http://schemas.microsoft.com/office/drawing/2014/main" id="{0D85603A-C958-4B4F-8E07-3E92DAEFD447}"/>
              </a:ext>
            </a:extLst>
          </p:cNvPr>
          <p:cNvSpPr>
            <a:spLocks noGrp="1"/>
          </p:cNvSpPr>
          <p:nvPr>
            <p:ph type="sldNum" sz="quarter" idx="12"/>
          </p:nvPr>
        </p:nvSpPr>
        <p:spPr/>
        <p:txBody>
          <a:bodyPr/>
          <a:lstStyle/>
          <a:p>
            <a:fld id="{03B4600C-7654-4216-88CC-C8585DF21D95}" type="slidenum">
              <a:rPr lang="fr-FR" smtClean="0"/>
              <a:pPr/>
              <a:t>‹N°›</a:t>
            </a:fld>
            <a:endParaRPr lang="fr-FR" dirty="0"/>
          </a:p>
        </p:txBody>
      </p:sp>
      <p:pic>
        <p:nvPicPr>
          <p:cNvPr id="5" name="Image 4">
            <a:extLst>
              <a:ext uri="{FF2B5EF4-FFF2-40B4-BE49-F238E27FC236}">
                <a16:creationId xmlns:a16="http://schemas.microsoft.com/office/drawing/2014/main" id="{3FBB3660-2E4C-D346-AC77-DE0AEA54B34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69200" y="5824800"/>
            <a:ext cx="820420" cy="831215"/>
          </a:xfrm>
          <a:prstGeom prst="rect">
            <a:avLst/>
          </a:prstGeom>
        </p:spPr>
      </p:pic>
    </p:spTree>
    <p:extLst>
      <p:ext uri="{BB962C8B-B14F-4D97-AF65-F5344CB8AC3E}">
        <p14:creationId xmlns:p14="http://schemas.microsoft.com/office/powerpoint/2010/main" val="260293098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11/21/23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8_Vert_Diapo_Intercalaire">
    <p:spTree>
      <p:nvGrpSpPr>
        <p:cNvPr id="1" name=""/>
        <p:cNvGrpSpPr/>
        <p:nvPr/>
      </p:nvGrpSpPr>
      <p:grpSpPr>
        <a:xfrm>
          <a:off x="0" y="0"/>
          <a:ext cx="0" cy="0"/>
          <a:chOff x="0" y="0"/>
          <a:chExt cx="0" cy="0"/>
        </a:xfrm>
      </p:grpSpPr>
      <p:sp>
        <p:nvSpPr>
          <p:cNvPr id="7" name="Shape_0">
            <a:extLst>
              <a:ext uri="{FF2B5EF4-FFF2-40B4-BE49-F238E27FC236}">
                <a16:creationId xmlns:a16="http://schemas.microsoft.com/office/drawing/2014/main" id="{0B7979F6-1BC2-4E8B-A0A3-CA8E3502F784}"/>
              </a:ext>
            </a:extLst>
          </p:cNvPr>
          <p:cNvSpPr/>
          <p:nvPr/>
        </p:nvSpPr>
        <p:spPr>
          <a:xfrm>
            <a:off x="359092" y="2778345"/>
            <a:ext cx="11473817" cy="3009600"/>
          </a:xfrm>
          <a:prstGeom prst="rect">
            <a:avLst/>
          </a:prstGeom>
          <a:solidFill>
            <a:schemeClr val="accent1"/>
          </a:solidFill>
          <a:ln w="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3" dirty="0">
              <a:solidFill>
                <a:schemeClr val="bg1"/>
              </a:solidFill>
            </a:endParaRPr>
          </a:p>
        </p:txBody>
      </p:sp>
      <p:pic>
        <p:nvPicPr>
          <p:cNvPr id="8" name="Image 7">
            <a:extLst>
              <a:ext uri="{FF2B5EF4-FFF2-40B4-BE49-F238E27FC236}">
                <a16:creationId xmlns:a16="http://schemas.microsoft.com/office/drawing/2014/main" id="{EEE6C052-EB4F-4086-9F85-BCBF666F5B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5618" y="2520000"/>
            <a:ext cx="3995924" cy="3456000"/>
          </a:xfrm>
          <a:prstGeom prst="rect">
            <a:avLst/>
          </a:prstGeom>
        </p:spPr>
      </p:pic>
      <p:sp>
        <p:nvSpPr>
          <p:cNvPr id="2" name="Titre 1">
            <a:extLst>
              <a:ext uri="{FF2B5EF4-FFF2-40B4-BE49-F238E27FC236}">
                <a16:creationId xmlns:a16="http://schemas.microsoft.com/office/drawing/2014/main" id="{CC76CD02-B679-450F-A73D-C511BB3236F4}"/>
              </a:ext>
            </a:extLst>
          </p:cNvPr>
          <p:cNvSpPr>
            <a:spLocks noGrp="1"/>
          </p:cNvSpPr>
          <p:nvPr>
            <p:ph type="ctrTitle" hasCustomPrompt="1"/>
          </p:nvPr>
        </p:nvSpPr>
        <p:spPr>
          <a:xfrm>
            <a:off x="669598" y="3065340"/>
            <a:ext cx="8370679" cy="1015200"/>
          </a:xfrm>
        </p:spPr>
        <p:txBody>
          <a:bodyPr anchor="b">
            <a:normAutofit/>
          </a:bodyPr>
          <a:lstStyle>
            <a:lvl1pPr algn="l">
              <a:defRPr sz="320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B97CED89-6A2F-4612-AB59-BA6AC50B1C7C}"/>
              </a:ext>
            </a:extLst>
          </p:cNvPr>
          <p:cNvSpPr>
            <a:spLocks noGrp="1"/>
          </p:cNvSpPr>
          <p:nvPr>
            <p:ph type="subTitle" idx="1"/>
          </p:nvPr>
        </p:nvSpPr>
        <p:spPr>
          <a:xfrm>
            <a:off x="668545" y="4095122"/>
            <a:ext cx="8370679" cy="1128600"/>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6" name="Rectangle 5">
            <a:extLst>
              <a:ext uri="{FF2B5EF4-FFF2-40B4-BE49-F238E27FC236}">
                <a16:creationId xmlns:a16="http://schemas.microsoft.com/office/drawing/2014/main" id="{31D427EE-B9CB-483A-B5CF-2F86322DAEF4}"/>
              </a:ext>
            </a:extLst>
          </p:cNvPr>
          <p:cNvSpPr/>
          <p:nvPr/>
        </p:nvSpPr>
        <p:spPr>
          <a:xfrm>
            <a:off x="359092" y="285615"/>
            <a:ext cx="11473816" cy="24927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a:t>Insérer une photo de votre choix sur ce cadre gris </a:t>
            </a:r>
            <a:r>
              <a:rPr lang="fr-FR" i="1" u="sng" dirty="0"/>
              <a:t>en respectant les dimensions</a:t>
            </a:r>
          </a:p>
        </p:txBody>
      </p:sp>
      <p:sp>
        <p:nvSpPr>
          <p:cNvPr id="15" name="Espace réservé du numéro de diapositive 14">
            <a:extLst>
              <a:ext uri="{FF2B5EF4-FFF2-40B4-BE49-F238E27FC236}">
                <a16:creationId xmlns:a16="http://schemas.microsoft.com/office/drawing/2014/main" id="{E43BCC4F-6628-49C7-A989-0EA131691946}"/>
              </a:ext>
            </a:extLst>
          </p:cNvPr>
          <p:cNvSpPr>
            <a:spLocks noGrp="1"/>
          </p:cNvSpPr>
          <p:nvPr>
            <p:ph type="sldNum" sz="quarter" idx="10"/>
          </p:nvPr>
        </p:nvSpPr>
        <p:spPr/>
        <p:txBody>
          <a:bodyPr/>
          <a:lstStyle/>
          <a:p>
            <a:fld id="{03B4600C-7654-4216-88CC-C8585DF21D95}" type="slidenum">
              <a:rPr lang="fr-FR" smtClean="0"/>
              <a:pPr/>
              <a:t>‹N°›</a:t>
            </a:fld>
            <a:endParaRPr lang="fr-FR" dirty="0"/>
          </a:p>
        </p:txBody>
      </p:sp>
      <p:pic>
        <p:nvPicPr>
          <p:cNvPr id="5" name="Image 4">
            <a:extLst>
              <a:ext uri="{FF2B5EF4-FFF2-40B4-BE49-F238E27FC236}">
                <a16:creationId xmlns:a16="http://schemas.microsoft.com/office/drawing/2014/main" id="{DC57D47F-24D7-274C-8EE0-FF3D3124EC2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69200" y="5824800"/>
            <a:ext cx="820420" cy="831215"/>
          </a:xfrm>
          <a:prstGeom prst="rect">
            <a:avLst/>
          </a:prstGeom>
        </p:spPr>
      </p:pic>
    </p:spTree>
    <p:extLst>
      <p:ext uri="{BB962C8B-B14F-4D97-AF65-F5344CB8AC3E}">
        <p14:creationId xmlns:p14="http://schemas.microsoft.com/office/powerpoint/2010/main" val="3990947878"/>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34_Diapo_Vid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EB2869B-DA9E-4EF7-BF3D-B7D0D0E85868}"/>
              </a:ext>
            </a:extLst>
          </p:cNvPr>
          <p:cNvSpPr>
            <a:spLocks noGrp="1"/>
          </p:cNvSpPr>
          <p:nvPr>
            <p:ph type="sldNum" sz="quarter" idx="12"/>
          </p:nvPr>
        </p:nvSpPr>
        <p:spPr/>
        <p:txBody>
          <a:bodyPr/>
          <a:lstStyle/>
          <a:p>
            <a:fld id="{03B4600C-7654-4216-88CC-C8585DF21D95}" type="slidenum">
              <a:rPr lang="fr-FR" smtClean="0"/>
              <a:pPr/>
              <a:t>‹N°›</a:t>
            </a:fld>
            <a:endParaRPr lang="fr-FR" dirty="0"/>
          </a:p>
        </p:txBody>
      </p:sp>
    </p:spTree>
    <p:extLst>
      <p:ext uri="{BB962C8B-B14F-4D97-AF65-F5344CB8AC3E}">
        <p14:creationId xmlns:p14="http://schemas.microsoft.com/office/powerpoint/2010/main" val="347255978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fr-FR"/>
              <a:t>Modifiez le style du titre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fld id="{1160EA64-D806-43AC-9DF2-F8C432F32B4C}" type="datetimeFigureOut">
              <a:rPr lang="en-US" dirty="0"/>
              <a:t>11/21/23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11/21/23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583436" y="3143250"/>
            <a:ext cx="4270248" cy="25967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fld id="{4F7D4976-E339-4826-83B7-FBD03F55ECF8}" type="datetimeFigureOut">
              <a:rPr lang="en-US" dirty="0"/>
              <a:t>11/21/23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‹N°›</a:t>
            </a:fld>
            <a:endParaRPr lang="en-US" dirty="0"/>
          </a:p>
        </p:txBody>
      </p:sp>
      <p:sp>
        <p:nvSpPr>
          <p:cNvPr id="10" name="Title 9"/>
          <p:cNvSpPr>
            <a:spLocks noGrp="1"/>
          </p:cNvSpPr>
          <p:nvPr>
            <p:ph type="title"/>
          </p:nvPr>
        </p:nvSpPr>
        <p:spPr/>
        <p:txBody>
          <a:bodyPr/>
          <a:lstStyle/>
          <a:p>
            <a:r>
              <a:rPr lang="fr-FR"/>
              <a:t>Modifiez le style du titre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11/21/23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11/21/23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fr-FR"/>
              <a:t>Modifiez le style du titre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9" name="Date Placeholder 8"/>
          <p:cNvSpPr>
            <a:spLocks noGrp="1"/>
          </p:cNvSpPr>
          <p:nvPr>
            <p:ph type="dt" sz="half" idx="10"/>
          </p:nvPr>
        </p:nvSpPr>
        <p:spPr/>
        <p:txBody>
          <a:bodyPr/>
          <a:lstStyle/>
          <a:p>
            <a:fld id="{D1BE4249-C0D0-4B06-8692-E8BB871AF643}" type="datetimeFigureOut">
              <a:rPr lang="en-US" dirty="0"/>
              <a:t>11/21/23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11/21/23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4.jpe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11/21/23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9000"/>
          </a:schemeClr>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CD10C80-0988-428F-99E3-818F56D5A404}"/>
              </a:ext>
            </a:extLst>
          </p:cNvPr>
          <p:cNvSpPr>
            <a:spLocks noGrp="1"/>
          </p:cNvSpPr>
          <p:nvPr>
            <p:ph type="title"/>
          </p:nvPr>
        </p:nvSpPr>
        <p:spPr>
          <a:xfrm>
            <a:off x="133200" y="365125"/>
            <a:ext cx="10980000" cy="864000"/>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CAFEC568-9D09-4BC2-9499-3FDB800BFEF7}"/>
              </a:ext>
            </a:extLst>
          </p:cNvPr>
          <p:cNvSpPr>
            <a:spLocks noGrp="1"/>
          </p:cNvSpPr>
          <p:nvPr>
            <p:ph type="body" idx="1"/>
          </p:nvPr>
        </p:nvSpPr>
        <p:spPr>
          <a:xfrm>
            <a:off x="1062000" y="1476000"/>
            <a:ext cx="10051200" cy="44280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a:extLst>
              <a:ext uri="{FF2B5EF4-FFF2-40B4-BE49-F238E27FC236}">
                <a16:creationId xmlns:a16="http://schemas.microsoft.com/office/drawing/2014/main" id="{2527CFBE-B75C-4B54-A16A-BC81511EFE8D}"/>
              </a:ext>
            </a:extLst>
          </p:cNvPr>
          <p:cNvSpPr>
            <a:spLocks noGrp="1"/>
          </p:cNvSpPr>
          <p:nvPr>
            <p:ph type="sldNum" sz="quarter" idx="4"/>
          </p:nvPr>
        </p:nvSpPr>
        <p:spPr>
          <a:xfrm>
            <a:off x="11353800" y="3246437"/>
            <a:ext cx="838200" cy="365125"/>
          </a:xfrm>
          <a:prstGeom prst="rect">
            <a:avLst/>
          </a:prstGeom>
          <a:solidFill>
            <a:schemeClr val="tx1"/>
          </a:solidFill>
        </p:spPr>
        <p:txBody>
          <a:bodyPr vert="horz" lIns="91440" tIns="45720" rIns="91440" bIns="45720" rtlCol="0" anchor="ctr"/>
          <a:lstStyle>
            <a:lvl1pPr algn="l">
              <a:defRPr sz="1200">
                <a:solidFill>
                  <a:schemeClr val="bg1"/>
                </a:solidFill>
              </a:defRPr>
            </a:lvl1pPr>
          </a:lstStyle>
          <a:p>
            <a:fld id="{03B4600C-7654-4216-88CC-C8585DF21D95}" type="slidenum">
              <a:rPr lang="fr-FR" smtClean="0"/>
              <a:pPr/>
              <a:t>‹N°›</a:t>
            </a:fld>
            <a:endParaRPr lang="fr-FR" dirty="0"/>
          </a:p>
        </p:txBody>
      </p:sp>
      <p:sp>
        <p:nvSpPr>
          <p:cNvPr id="4" name="ZoneTexte 3"/>
          <p:cNvSpPr txBox="1"/>
          <p:nvPr userDrawn="1"/>
        </p:nvSpPr>
        <p:spPr>
          <a:xfrm>
            <a:off x="2153825" y="6419495"/>
            <a:ext cx="8575675" cy="338554"/>
          </a:xfrm>
          <a:prstGeom prst="rect">
            <a:avLst/>
          </a:prstGeom>
          <a:noFill/>
          <a:ln>
            <a:noFill/>
          </a:ln>
        </p:spPr>
        <p:txBody>
          <a:bodyPr wrap="square" rtlCol="0">
            <a:spAutoFit/>
          </a:bodyPr>
          <a:lstStyle/>
          <a:p>
            <a:r>
              <a:rPr lang="fr-FR" sz="1600" b="1" kern="1200" dirty="0">
                <a:solidFill>
                  <a:srgbClr val="80BA27"/>
                </a:solidFill>
                <a:latin typeface="Calibri Light" panose="020F0302020204030204" pitchFamily="34" charset="0"/>
                <a:ea typeface="+mn-ea"/>
                <a:cs typeface="Calibri Light" panose="020F0302020204030204" pitchFamily="34" charset="0"/>
              </a:rPr>
              <a:t>Réduire</a:t>
            </a:r>
            <a:r>
              <a:rPr lang="fr-FR" sz="1600" b="1" dirty="0">
                <a:solidFill>
                  <a:srgbClr val="80BA27"/>
                </a:solidFill>
                <a:latin typeface="Calibri Light" panose="020F0302020204030204" pitchFamily="34" charset="0"/>
                <a:cs typeface="Calibri Light" panose="020F0302020204030204" pitchFamily="34" charset="0"/>
              </a:rPr>
              <a:t> les produits</a:t>
            </a:r>
            <a:r>
              <a:rPr lang="fr-FR" sz="1600" b="1" baseline="0" dirty="0">
                <a:solidFill>
                  <a:srgbClr val="80BA27"/>
                </a:solidFill>
                <a:latin typeface="Calibri Light" panose="020F0302020204030204" pitchFamily="34" charset="0"/>
                <a:cs typeface="Calibri Light" panose="020F0302020204030204" pitchFamily="34" charset="0"/>
              </a:rPr>
              <a:t> phytosanitaires dans les systèmes de culture</a:t>
            </a:r>
          </a:p>
        </p:txBody>
      </p:sp>
      <p:sp>
        <p:nvSpPr>
          <p:cNvPr id="8" name="ZoneTexte 7"/>
          <p:cNvSpPr txBox="1"/>
          <p:nvPr userDrawn="1"/>
        </p:nvSpPr>
        <p:spPr>
          <a:xfrm>
            <a:off x="11765171" y="3823061"/>
            <a:ext cx="430887" cy="1626883"/>
          </a:xfrm>
          <a:prstGeom prst="rect">
            <a:avLst/>
          </a:prstGeom>
          <a:noFill/>
        </p:spPr>
        <p:txBody>
          <a:bodyPr vert="vert270" wrap="square" rtlCol="0">
            <a:spAutoFit/>
          </a:bodyPr>
          <a:lstStyle/>
          <a:p>
            <a:r>
              <a:rPr lang="fr-FR" sz="1600" b="1" dirty="0">
                <a:latin typeface="Calibri Light" panose="020F0302020204030204" pitchFamily="34" charset="0"/>
                <a:cs typeface="Calibri Light" panose="020F0302020204030204" pitchFamily="34" charset="0"/>
              </a:rPr>
              <a:t>28 novembre 2023</a:t>
            </a:r>
          </a:p>
        </p:txBody>
      </p:sp>
      <p:pic>
        <p:nvPicPr>
          <p:cNvPr id="7" name="Image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 y="6319544"/>
            <a:ext cx="2153824" cy="538456"/>
          </a:xfrm>
          <a:prstGeom prst="rect">
            <a:avLst/>
          </a:prstGeom>
        </p:spPr>
      </p:pic>
    </p:spTree>
    <p:extLst>
      <p:ext uri="{BB962C8B-B14F-4D97-AF65-F5344CB8AC3E}">
        <p14:creationId xmlns:p14="http://schemas.microsoft.com/office/powerpoint/2010/main" val="304432960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Lst>
  <p:hf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14000"/>
        </a:lnSpc>
        <a:spcBef>
          <a:spcPts val="1000"/>
        </a:spcBef>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14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432">
          <p15:clr>
            <a:srgbClr val="F26B43"/>
          </p15:clr>
        </p15:guide>
        <p15:guide id="4" pos="30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91246" y="5769528"/>
            <a:ext cx="4319451" cy="369332"/>
          </a:xfrm>
          <a:prstGeom prst="rect">
            <a:avLst/>
          </a:prstGeom>
          <a:noFill/>
        </p:spPr>
        <p:txBody>
          <a:bodyPr wrap="square" rtlCol="0">
            <a:spAutoFit/>
          </a:bodyPr>
          <a:lstStyle/>
          <a:p>
            <a:r>
              <a:rPr lang="fr-FR" dirty="0">
                <a:solidFill>
                  <a:schemeClr val="bg1"/>
                </a:solidFill>
              </a:rPr>
              <a:t>Avec la participation financière de :</a:t>
            </a: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8995" y="5431974"/>
            <a:ext cx="2924432" cy="1044440"/>
          </a:xfrm>
          <a:prstGeom prst="rect">
            <a:avLst/>
          </a:prstGeom>
        </p:spPr>
      </p:pic>
    </p:spTree>
    <p:extLst>
      <p:ext uri="{BB962C8B-B14F-4D97-AF65-F5344CB8AC3E}">
        <p14:creationId xmlns:p14="http://schemas.microsoft.com/office/powerpoint/2010/main" val="2647430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90A723-5302-4CA8-8015-C4D10867DAF3}"/>
              </a:ext>
            </a:extLst>
          </p:cNvPr>
          <p:cNvSpPr>
            <a:spLocks noGrp="1"/>
          </p:cNvSpPr>
          <p:nvPr>
            <p:ph type="title"/>
          </p:nvPr>
        </p:nvSpPr>
        <p:spPr>
          <a:xfrm>
            <a:off x="133199" y="365125"/>
            <a:ext cx="11560817" cy="864000"/>
          </a:xfrm>
        </p:spPr>
        <p:txBody>
          <a:bodyPr>
            <a:normAutofit fontScale="90000"/>
          </a:bodyPr>
          <a:lstStyle/>
          <a:p>
            <a:r>
              <a:rPr lang="fr-FR" dirty="0"/>
              <a:t>Focus résultat 2/3 – </a:t>
            </a:r>
            <a:r>
              <a:rPr lang="fr-FR" sz="3200" b="1" dirty="0">
                <a:solidFill>
                  <a:schemeClr val="tx1">
                    <a:lumMod val="85000"/>
                    <a:lumOff val="15000"/>
                  </a:schemeClr>
                </a:solidFill>
              </a:rPr>
              <a:t>Inégale répartition du risque</a:t>
            </a:r>
            <a:endParaRPr lang="fr-FR" dirty="0"/>
          </a:p>
        </p:txBody>
      </p:sp>
      <p:sp>
        <p:nvSpPr>
          <p:cNvPr id="3" name="Espace réservé du contenu 2">
            <a:extLst>
              <a:ext uri="{FF2B5EF4-FFF2-40B4-BE49-F238E27FC236}">
                <a16:creationId xmlns:a16="http://schemas.microsoft.com/office/drawing/2014/main" id="{2F37EBFA-558E-4523-8BF8-BD06B7538EED}"/>
              </a:ext>
            </a:extLst>
          </p:cNvPr>
          <p:cNvSpPr>
            <a:spLocks noGrp="1"/>
          </p:cNvSpPr>
          <p:nvPr>
            <p:ph idx="1"/>
          </p:nvPr>
        </p:nvSpPr>
        <p:spPr>
          <a:xfrm>
            <a:off x="1062001" y="1476000"/>
            <a:ext cx="2987683" cy="4428000"/>
          </a:xfrm>
        </p:spPr>
        <p:txBody>
          <a:bodyPr/>
          <a:lstStyle/>
          <a:p>
            <a:r>
              <a:rPr lang="fr-FR" dirty="0"/>
              <a:t>Des contrats qui engagent les producteurs sur des volumes</a:t>
            </a:r>
          </a:p>
          <a:p>
            <a:r>
              <a:rPr lang="fr-FR" dirty="0"/>
              <a:t>Objectif : « assurer la production »</a:t>
            </a:r>
          </a:p>
          <a:p>
            <a:r>
              <a:rPr lang="fr-FR" dirty="0"/>
              <a:t>pesticides = assurance </a:t>
            </a:r>
          </a:p>
        </p:txBody>
      </p:sp>
      <p:sp>
        <p:nvSpPr>
          <p:cNvPr id="4" name="Espace réservé du numéro de diapositive 3">
            <a:extLst>
              <a:ext uri="{FF2B5EF4-FFF2-40B4-BE49-F238E27FC236}">
                <a16:creationId xmlns:a16="http://schemas.microsoft.com/office/drawing/2014/main" id="{28B830EE-9D6C-4296-9CF2-7F48FE28CE20}"/>
              </a:ext>
            </a:extLst>
          </p:cNvPr>
          <p:cNvSpPr>
            <a:spLocks noGrp="1"/>
          </p:cNvSpPr>
          <p:nvPr>
            <p:ph type="sldNum" sz="quarter" idx="12"/>
          </p:nvPr>
        </p:nvSpPr>
        <p:spPr/>
        <p:txBody>
          <a:bodyPr/>
          <a:lstStyle/>
          <a:p>
            <a:fld id="{48E8F7F0-C5B7-4E9B-9302-0DABCAE046B6}" type="slidenum">
              <a:rPr lang="fr-FR" smtClean="0"/>
              <a:t>10</a:t>
            </a:fld>
            <a:endParaRPr lang="fr-FR"/>
          </a:p>
        </p:txBody>
      </p:sp>
      <p:sp>
        <p:nvSpPr>
          <p:cNvPr id="7" name="Espace réservé du contenu 6">
            <a:extLst>
              <a:ext uri="{FF2B5EF4-FFF2-40B4-BE49-F238E27FC236}">
                <a16:creationId xmlns:a16="http://schemas.microsoft.com/office/drawing/2014/main" id="{B0695402-7561-44B0-244F-27A8DAD3A6A2}"/>
              </a:ext>
            </a:extLst>
          </p:cNvPr>
          <p:cNvSpPr>
            <a:spLocks noGrp="1"/>
          </p:cNvSpPr>
          <p:nvPr>
            <p:ph sz="quarter" idx="13"/>
          </p:nvPr>
        </p:nvSpPr>
        <p:spPr/>
        <p:txBody>
          <a:bodyPr/>
          <a:lstStyle/>
          <a:p>
            <a:endParaRPr lang="fr-FR"/>
          </a:p>
        </p:txBody>
      </p:sp>
      <p:pic>
        <p:nvPicPr>
          <p:cNvPr id="8" name="Picture 4" descr="Protéger son exploitation agricole des risques - Chambres d'agriculture  France">
            <a:extLst>
              <a:ext uri="{FF2B5EF4-FFF2-40B4-BE49-F238E27FC236}">
                <a16:creationId xmlns:a16="http://schemas.microsoft.com/office/drawing/2014/main" id="{F548A9B2-46F3-3BAA-A661-080A65475B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03"/>
          <a:stretch/>
        </p:blipFill>
        <p:spPr bwMode="auto">
          <a:xfrm>
            <a:off x="3784266" y="1154555"/>
            <a:ext cx="7345734" cy="5338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278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F7C30C50-308E-4A6E-B91F-AE699058EA46}"/>
              </a:ext>
            </a:extLst>
          </p:cNvPr>
          <p:cNvSpPr>
            <a:spLocks noGrp="1"/>
          </p:cNvSpPr>
          <p:nvPr>
            <p:ph type="title"/>
          </p:nvPr>
        </p:nvSpPr>
        <p:spPr>
          <a:xfrm>
            <a:off x="133199" y="365125"/>
            <a:ext cx="11625211" cy="864000"/>
          </a:xfrm>
        </p:spPr>
        <p:txBody>
          <a:bodyPr>
            <a:normAutofit fontScale="90000"/>
          </a:bodyPr>
          <a:lstStyle/>
          <a:p>
            <a:r>
              <a:rPr lang="fr-FR" dirty="0"/>
              <a:t>Focus résultat 3/3 – </a:t>
            </a:r>
            <a:r>
              <a:rPr lang="fr-FR" sz="3200" b="1" dirty="0">
                <a:solidFill>
                  <a:schemeClr val="tx1">
                    <a:lumMod val="85000"/>
                    <a:lumOff val="15000"/>
                  </a:schemeClr>
                </a:solidFill>
              </a:rPr>
              <a:t>Le recours aux pesticides : un non-dit qui fédère la filière </a:t>
            </a:r>
            <a:br>
              <a:rPr lang="fr-FR" sz="3200" b="1" dirty="0">
                <a:solidFill>
                  <a:schemeClr val="tx1">
                    <a:lumMod val="85000"/>
                    <a:lumOff val="15000"/>
                  </a:schemeClr>
                </a:solidFill>
              </a:rPr>
            </a:br>
            <a:endParaRPr lang="fr-FR" dirty="0"/>
          </a:p>
        </p:txBody>
      </p:sp>
      <p:sp>
        <p:nvSpPr>
          <p:cNvPr id="7" name="Espace réservé du contenu 6">
            <a:extLst>
              <a:ext uri="{FF2B5EF4-FFF2-40B4-BE49-F238E27FC236}">
                <a16:creationId xmlns:a16="http://schemas.microsoft.com/office/drawing/2014/main" id="{05061133-AB09-40A9-A766-320F5A430AF5}"/>
              </a:ext>
            </a:extLst>
          </p:cNvPr>
          <p:cNvSpPr>
            <a:spLocks noGrp="1"/>
          </p:cNvSpPr>
          <p:nvPr>
            <p:ph idx="1"/>
          </p:nvPr>
        </p:nvSpPr>
        <p:spPr>
          <a:xfrm>
            <a:off x="1061998" y="1476000"/>
            <a:ext cx="9975195" cy="2851302"/>
          </a:xfrm>
        </p:spPr>
        <p:txBody>
          <a:bodyPr>
            <a:normAutofit/>
          </a:bodyPr>
          <a:lstStyle/>
          <a:p>
            <a:pPr marL="342900" indent="-342900" algn="just">
              <a:buFont typeface="Arial" panose="020B0604020202020204" pitchFamily="34" charset="0"/>
              <a:buChar char="•"/>
            </a:pPr>
            <a:endParaRPr lang="fr-FR" sz="2400" dirty="0"/>
          </a:p>
          <a:p>
            <a:pPr marL="342900" indent="-342900" algn="just">
              <a:buFont typeface="Arial" panose="020B0604020202020204" pitchFamily="34" charset="0"/>
              <a:buChar char="•"/>
            </a:pPr>
            <a:r>
              <a:rPr lang="fr-FR" dirty="0"/>
              <a:t>P</a:t>
            </a:r>
            <a:r>
              <a:rPr lang="fr-FR" sz="2400" dirty="0"/>
              <a:t>arvenir à fournir des volumes réguliers avec des qualités constantes = une prouesse rendue possible </a:t>
            </a:r>
            <a:r>
              <a:rPr lang="fr-FR" dirty="0"/>
              <a:t>par l’utilisation de produits phytosanitaires</a:t>
            </a:r>
          </a:p>
          <a:p>
            <a:pPr marL="342900" indent="-342900" algn="just">
              <a:buFont typeface="Arial" panose="020B0604020202020204" pitchFamily="34" charset="0"/>
              <a:buChar char="•"/>
            </a:pPr>
            <a:r>
              <a:rPr lang="fr-FR" sz="2400" dirty="0"/>
              <a:t>Véritable « ciment » du bon fonctionnement de la filière.</a:t>
            </a:r>
          </a:p>
          <a:p>
            <a:pPr marL="0" indent="0" algn="just">
              <a:buNone/>
            </a:pPr>
            <a:endParaRPr lang="fr-FR" sz="2400" dirty="0"/>
          </a:p>
        </p:txBody>
      </p:sp>
      <p:sp>
        <p:nvSpPr>
          <p:cNvPr id="2" name="Espace réservé du numéro de diapositive 1">
            <a:extLst>
              <a:ext uri="{FF2B5EF4-FFF2-40B4-BE49-F238E27FC236}">
                <a16:creationId xmlns:a16="http://schemas.microsoft.com/office/drawing/2014/main" id="{2B27A07F-82B9-4C45-AA32-6B321545445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E8F7F0-C5B7-4E9B-9302-0DABCAE046B6}" type="slidenum">
              <a:rPr kumimoji="0" lang="fr-FR" sz="1200" b="0" i="0" u="none" strike="noStrike" kern="1200" cap="none" spc="0" normalizeH="0" baseline="0" noProof="0" smtClean="0">
                <a:ln>
                  <a:noFill/>
                </a:ln>
                <a:solidFill>
                  <a:srgbClr val="FFFFFF"/>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srgbClr val="FFFFFF"/>
              </a:solidFill>
              <a:effectLst/>
              <a:uLnTx/>
              <a:uFillTx/>
              <a:latin typeface="Verdana"/>
              <a:ea typeface="+mn-ea"/>
              <a:cs typeface="+mn-cs"/>
            </a:endParaRPr>
          </a:p>
        </p:txBody>
      </p:sp>
      <p:sp>
        <p:nvSpPr>
          <p:cNvPr id="4" name="ZoneTexte 3">
            <a:extLst>
              <a:ext uri="{FF2B5EF4-FFF2-40B4-BE49-F238E27FC236}">
                <a16:creationId xmlns:a16="http://schemas.microsoft.com/office/drawing/2014/main" id="{031FB34C-5906-749E-59C6-82AEBB796F84}"/>
              </a:ext>
            </a:extLst>
          </p:cNvPr>
          <p:cNvSpPr txBox="1"/>
          <p:nvPr/>
        </p:nvSpPr>
        <p:spPr>
          <a:xfrm>
            <a:off x="1108402" y="4067240"/>
            <a:ext cx="9975195" cy="1938992"/>
          </a:xfrm>
          <a:prstGeom prst="rect">
            <a:avLst/>
          </a:prstGeom>
          <a:noFill/>
          <a:ln>
            <a:solidFill>
              <a:schemeClr val="tx1"/>
            </a:solidFill>
          </a:ln>
        </p:spPr>
        <p:txBody>
          <a:bodyPr wrap="square">
            <a:spAutoFit/>
          </a:bodyPr>
          <a:lstStyle/>
          <a:p>
            <a:pPr marL="0" indent="0" algn="just">
              <a:buNone/>
            </a:pPr>
            <a:r>
              <a:rPr lang="fr-FR" sz="2400" dirty="0"/>
              <a:t>Cas d’étude : introduction par une grande enseigne d’un cahier des charges plus restrictif en matière de phyto. </a:t>
            </a:r>
          </a:p>
          <a:p>
            <a:pPr marL="0" indent="0" algn="just">
              <a:buNone/>
            </a:pPr>
            <a:endParaRPr lang="fr-FR" sz="2400" dirty="0"/>
          </a:p>
          <a:p>
            <a:pPr marL="0" indent="0" algn="just">
              <a:buNone/>
            </a:pPr>
            <a:r>
              <a:rPr lang="fr-FR" sz="2400" dirty="0">
                <a:latin typeface="Calibri" panose="020F0502020204030204" pitchFamily="34" charset="0"/>
                <a:ea typeface="Calibri" panose="020F0502020204030204" pitchFamily="34" charset="0"/>
                <a:cs typeface="Calibri" panose="020F0502020204030204" pitchFamily="34" charset="0"/>
              </a:rPr>
              <a:t>→</a:t>
            </a:r>
            <a:r>
              <a:rPr lang="fr-FR" sz="2400" dirty="0"/>
              <a:t> génère de l’incertitude et des tensions au sein de la filière (sur le prix notamment)</a:t>
            </a:r>
          </a:p>
        </p:txBody>
      </p:sp>
    </p:spTree>
    <p:extLst>
      <p:ext uri="{BB962C8B-B14F-4D97-AF65-F5344CB8AC3E}">
        <p14:creationId xmlns:p14="http://schemas.microsoft.com/office/powerpoint/2010/main" val="2766263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F7C30C50-308E-4A6E-B91F-AE699058EA46}"/>
              </a:ext>
            </a:extLst>
          </p:cNvPr>
          <p:cNvSpPr>
            <a:spLocks noGrp="1"/>
          </p:cNvSpPr>
          <p:nvPr>
            <p:ph type="title"/>
          </p:nvPr>
        </p:nvSpPr>
        <p:spPr>
          <a:xfrm>
            <a:off x="133199" y="365125"/>
            <a:ext cx="11625211" cy="864000"/>
          </a:xfrm>
        </p:spPr>
        <p:txBody>
          <a:bodyPr>
            <a:normAutofit fontScale="90000"/>
          </a:bodyPr>
          <a:lstStyle/>
          <a:p>
            <a:r>
              <a:rPr lang="fr-FR" dirty="0"/>
              <a:t>Conclusion</a:t>
            </a:r>
            <a:br>
              <a:rPr lang="fr-FR" sz="3200" b="1" dirty="0">
                <a:solidFill>
                  <a:schemeClr val="tx1">
                    <a:lumMod val="85000"/>
                    <a:lumOff val="15000"/>
                  </a:schemeClr>
                </a:solidFill>
              </a:rPr>
            </a:br>
            <a:endParaRPr lang="fr-FR" dirty="0"/>
          </a:p>
        </p:txBody>
      </p:sp>
      <p:sp>
        <p:nvSpPr>
          <p:cNvPr id="7" name="Espace réservé du contenu 6">
            <a:extLst>
              <a:ext uri="{FF2B5EF4-FFF2-40B4-BE49-F238E27FC236}">
                <a16:creationId xmlns:a16="http://schemas.microsoft.com/office/drawing/2014/main" id="{05061133-AB09-40A9-A766-320F5A430AF5}"/>
              </a:ext>
            </a:extLst>
          </p:cNvPr>
          <p:cNvSpPr>
            <a:spLocks noGrp="1"/>
          </p:cNvSpPr>
          <p:nvPr>
            <p:ph idx="1"/>
          </p:nvPr>
        </p:nvSpPr>
        <p:spPr>
          <a:xfrm>
            <a:off x="1061999" y="1475999"/>
            <a:ext cx="9691860" cy="5016875"/>
          </a:xfrm>
        </p:spPr>
        <p:txBody>
          <a:bodyPr>
            <a:normAutofit/>
          </a:bodyPr>
          <a:lstStyle/>
          <a:p>
            <a:pPr algn="just"/>
            <a:r>
              <a:rPr lang="fr-FR" dirty="0"/>
              <a:t>L’utilisation ou non de pesticides en agriculture dépend aussi des </a:t>
            </a:r>
            <a:r>
              <a:rPr lang="fr-FR" sz="2400" dirty="0"/>
              <a:t>relations entre acteurs au sein des filières et de l’organisation de ces dernières. Il ne s’agit pas seulement de choix techniques de la part de producteurs ou d’innovations technologiques. </a:t>
            </a:r>
          </a:p>
          <a:p>
            <a:pPr algn="just"/>
            <a:endParaRPr lang="fr-FR" sz="2400" dirty="0"/>
          </a:p>
          <a:p>
            <a:pPr algn="just"/>
            <a:r>
              <a:rPr lang="fr-FR" dirty="0"/>
              <a:t>Vouloir r</a:t>
            </a:r>
            <a:r>
              <a:rPr lang="fr-FR" sz="2400" dirty="0"/>
              <a:t>éduire ou supprimer les </a:t>
            </a:r>
            <a:r>
              <a:rPr lang="fr-FR" dirty="0"/>
              <a:t>pesticides, c’est aussi retravailler l’ensemble des pratiques et des échanges qui se nouent entre producteur, négociant, grossiste, industriel, et enseigne de la grande distribution.</a:t>
            </a:r>
          </a:p>
          <a:p>
            <a:pPr marL="342900" indent="-342900" algn="just">
              <a:buFont typeface="Arial" panose="020B0604020202020204" pitchFamily="34" charset="0"/>
              <a:buChar char="•"/>
            </a:pPr>
            <a:endParaRPr lang="fr-FR" sz="2400" dirty="0"/>
          </a:p>
        </p:txBody>
      </p:sp>
      <p:sp>
        <p:nvSpPr>
          <p:cNvPr id="2" name="Espace réservé du numéro de diapositive 1">
            <a:extLst>
              <a:ext uri="{FF2B5EF4-FFF2-40B4-BE49-F238E27FC236}">
                <a16:creationId xmlns:a16="http://schemas.microsoft.com/office/drawing/2014/main" id="{2B27A07F-82B9-4C45-AA32-6B321545445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E8F7F0-C5B7-4E9B-9302-0DABCAE046B6}" type="slidenum">
              <a:rPr kumimoji="0" lang="fr-FR" sz="1200" b="0" i="0" u="none" strike="noStrike" kern="1200" cap="none" spc="0" normalizeH="0" baseline="0" noProof="0" smtClean="0">
                <a:ln>
                  <a:noFill/>
                </a:ln>
                <a:solidFill>
                  <a:srgbClr val="FFFFFF"/>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1728275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42420" y="3453137"/>
            <a:ext cx="9513937" cy="1128600"/>
          </a:xfrm>
        </p:spPr>
        <p:txBody>
          <a:bodyPr>
            <a:normAutofit/>
          </a:bodyPr>
          <a:lstStyle/>
          <a:p>
            <a:r>
              <a:rPr lang="fr-FR" sz="3200" dirty="0">
                <a:effectLst/>
                <a:latin typeface="Arial" panose="020B0604020202020204" pitchFamily="34" charset="0"/>
              </a:rPr>
              <a:t>Aborder par la sociologie l’usage des pesticides à l’échelle des filières</a:t>
            </a:r>
            <a:endParaRPr lang="fr-FR" sz="3200" dirty="0"/>
          </a:p>
        </p:txBody>
      </p:sp>
      <p:sp>
        <p:nvSpPr>
          <p:cNvPr id="4" name="Sous-titre 2"/>
          <p:cNvSpPr txBox="1">
            <a:spLocks/>
          </p:cNvSpPr>
          <p:nvPr/>
        </p:nvSpPr>
        <p:spPr>
          <a:xfrm>
            <a:off x="1926119" y="5432259"/>
            <a:ext cx="6946537" cy="7924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dirty="0"/>
              <a:t>Jeanne Pahun (LISIS) et Loïc </a:t>
            </a:r>
            <a:r>
              <a:rPr lang="fr-FR" dirty="0" err="1"/>
              <a:t>Mazenc</a:t>
            </a:r>
            <a:r>
              <a:rPr lang="fr-FR" dirty="0"/>
              <a:t> (AGIR)</a:t>
            </a:r>
          </a:p>
          <a:p>
            <a:endParaRPr lang="fr-FR" sz="2000" dirty="0"/>
          </a:p>
        </p:txBody>
      </p:sp>
      <p:pic>
        <p:nvPicPr>
          <p:cNvPr id="5" name="Image 4">
            <a:extLst>
              <a:ext uri="{FF2B5EF4-FFF2-40B4-BE49-F238E27FC236}">
                <a16:creationId xmlns:a16="http://schemas.microsoft.com/office/drawing/2014/main" id="{B876AEE6-6381-5E48-4BBB-6DF19B6F22F9}"/>
              </a:ext>
            </a:extLst>
          </p:cNvPr>
          <p:cNvPicPr>
            <a:picLocks noChangeAspect="1"/>
          </p:cNvPicPr>
          <p:nvPr/>
        </p:nvPicPr>
        <p:blipFill rotWithShape="1">
          <a:blip r:embed="rId3"/>
          <a:srcRect b="60209"/>
          <a:stretch/>
        </p:blipFill>
        <p:spPr>
          <a:xfrm>
            <a:off x="6989815" y="5995894"/>
            <a:ext cx="1455894" cy="399078"/>
          </a:xfrm>
          <a:prstGeom prst="rect">
            <a:avLst/>
          </a:prstGeom>
        </p:spPr>
      </p:pic>
      <p:pic>
        <p:nvPicPr>
          <p:cNvPr id="6" name="Image 5" descr="Une image contenant texte, Police, graphisme, logo&#10;&#10;Description générée automatiquement">
            <a:extLst>
              <a:ext uri="{FF2B5EF4-FFF2-40B4-BE49-F238E27FC236}">
                <a16:creationId xmlns:a16="http://schemas.microsoft.com/office/drawing/2014/main" id="{B7A96790-01EF-533E-879F-6280BE3B9063}"/>
              </a:ext>
            </a:extLst>
          </p:cNvPr>
          <p:cNvPicPr>
            <a:picLocks noChangeAspect="1"/>
          </p:cNvPicPr>
          <p:nvPr/>
        </p:nvPicPr>
        <p:blipFill>
          <a:blip r:embed="rId4"/>
          <a:stretch>
            <a:fillRect/>
          </a:stretch>
        </p:blipFill>
        <p:spPr>
          <a:xfrm>
            <a:off x="8687426" y="5981074"/>
            <a:ext cx="1104945" cy="428719"/>
          </a:xfrm>
          <a:prstGeom prst="rect">
            <a:avLst/>
          </a:prstGeom>
        </p:spPr>
      </p:pic>
      <p:pic>
        <p:nvPicPr>
          <p:cNvPr id="8" name="Image 7" descr="Une image contenant Graphique, Police, graphisme, logo&#10;&#10;Description générée automatiquement">
            <a:extLst>
              <a:ext uri="{FF2B5EF4-FFF2-40B4-BE49-F238E27FC236}">
                <a16:creationId xmlns:a16="http://schemas.microsoft.com/office/drawing/2014/main" id="{3687E848-3705-4C1F-15A7-5BF76B13F2BB}"/>
              </a:ext>
            </a:extLst>
          </p:cNvPr>
          <p:cNvPicPr>
            <a:picLocks noChangeAspect="1"/>
          </p:cNvPicPr>
          <p:nvPr/>
        </p:nvPicPr>
        <p:blipFill>
          <a:blip r:embed="rId5"/>
          <a:stretch>
            <a:fillRect/>
          </a:stretch>
        </p:blipFill>
        <p:spPr>
          <a:xfrm>
            <a:off x="7569787" y="5238246"/>
            <a:ext cx="2235278" cy="590253"/>
          </a:xfrm>
          <a:prstGeom prst="rect">
            <a:avLst/>
          </a:prstGeom>
        </p:spPr>
      </p:pic>
    </p:spTree>
    <p:extLst>
      <p:ext uri="{BB962C8B-B14F-4D97-AF65-F5344CB8AC3E}">
        <p14:creationId xmlns:p14="http://schemas.microsoft.com/office/powerpoint/2010/main" val="433944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F7C30C50-308E-4A6E-B91F-AE699058EA46}"/>
              </a:ext>
            </a:extLst>
          </p:cNvPr>
          <p:cNvSpPr>
            <a:spLocks noGrp="1"/>
          </p:cNvSpPr>
          <p:nvPr>
            <p:ph type="title"/>
          </p:nvPr>
        </p:nvSpPr>
        <p:spPr/>
        <p:txBody>
          <a:bodyPr/>
          <a:lstStyle/>
          <a:p>
            <a:r>
              <a:rPr lang="fr-FR" dirty="0"/>
              <a:t>Que peuvent nous dire les SHS sur le sujet?</a:t>
            </a:r>
          </a:p>
        </p:txBody>
      </p:sp>
      <p:sp>
        <p:nvSpPr>
          <p:cNvPr id="2" name="Espace réservé du numéro de diapositive 1">
            <a:extLst>
              <a:ext uri="{FF2B5EF4-FFF2-40B4-BE49-F238E27FC236}">
                <a16:creationId xmlns:a16="http://schemas.microsoft.com/office/drawing/2014/main" id="{2B27A07F-82B9-4C45-AA32-6B321545445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E8F7F0-C5B7-4E9B-9302-0DABCAE046B6}" type="slidenum">
              <a:rPr kumimoji="0" lang="fr-FR" sz="1200" b="0" i="0" u="none" strike="noStrike" kern="1200" cap="none" spc="0" normalizeH="0" baseline="0" noProof="0" smtClean="0">
                <a:ln>
                  <a:noFill/>
                </a:ln>
                <a:solidFill>
                  <a:srgbClr val="FFFFFF"/>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srgbClr val="FFFFFF"/>
              </a:solidFill>
              <a:effectLst/>
              <a:uLnTx/>
              <a:uFillTx/>
              <a:latin typeface="Verdana"/>
              <a:ea typeface="+mn-ea"/>
              <a:cs typeface="+mn-cs"/>
            </a:endParaRPr>
          </a:p>
        </p:txBody>
      </p:sp>
      <p:pic>
        <p:nvPicPr>
          <p:cNvPr id="8" name="Image 7">
            <a:extLst>
              <a:ext uri="{FF2B5EF4-FFF2-40B4-BE49-F238E27FC236}">
                <a16:creationId xmlns:a16="http://schemas.microsoft.com/office/drawing/2014/main" id="{213FC4B3-99A0-FC64-4CFC-1DC3696CC8DC}"/>
              </a:ext>
            </a:extLst>
          </p:cNvPr>
          <p:cNvPicPr>
            <a:picLocks noChangeAspect="1"/>
          </p:cNvPicPr>
          <p:nvPr/>
        </p:nvPicPr>
        <p:blipFill>
          <a:blip r:embed="rId3"/>
          <a:stretch>
            <a:fillRect/>
          </a:stretch>
        </p:blipFill>
        <p:spPr>
          <a:xfrm>
            <a:off x="115499" y="1476000"/>
            <a:ext cx="8135469" cy="4428000"/>
          </a:xfrm>
          <a:prstGeom prst="rect">
            <a:avLst/>
          </a:prstGeom>
          <a:ln>
            <a:solidFill>
              <a:schemeClr val="tx1"/>
            </a:solidFill>
          </a:ln>
        </p:spPr>
      </p:pic>
      <p:pic>
        <p:nvPicPr>
          <p:cNvPr id="10" name="Image 9">
            <a:extLst>
              <a:ext uri="{FF2B5EF4-FFF2-40B4-BE49-F238E27FC236}">
                <a16:creationId xmlns:a16="http://schemas.microsoft.com/office/drawing/2014/main" id="{E2474501-0D79-7DE4-27B4-FE2FC38978E6}"/>
              </a:ext>
            </a:extLst>
          </p:cNvPr>
          <p:cNvPicPr>
            <a:picLocks noChangeAspect="1"/>
          </p:cNvPicPr>
          <p:nvPr/>
        </p:nvPicPr>
        <p:blipFill>
          <a:blip r:embed="rId4"/>
          <a:stretch>
            <a:fillRect/>
          </a:stretch>
        </p:blipFill>
        <p:spPr>
          <a:xfrm>
            <a:off x="8371902" y="1351983"/>
            <a:ext cx="3820098" cy="5402985"/>
          </a:xfrm>
          <a:prstGeom prst="rect">
            <a:avLst/>
          </a:prstGeom>
          <a:ln>
            <a:solidFill>
              <a:schemeClr val="tx1"/>
            </a:solidFill>
          </a:ln>
        </p:spPr>
      </p:pic>
    </p:spTree>
    <p:extLst>
      <p:ext uri="{BB962C8B-B14F-4D97-AF65-F5344CB8AC3E}">
        <p14:creationId xmlns:p14="http://schemas.microsoft.com/office/powerpoint/2010/main" val="3371913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F7C30C50-308E-4A6E-B91F-AE699058EA46}"/>
              </a:ext>
            </a:extLst>
          </p:cNvPr>
          <p:cNvSpPr>
            <a:spLocks noGrp="1"/>
          </p:cNvSpPr>
          <p:nvPr>
            <p:ph type="title"/>
          </p:nvPr>
        </p:nvSpPr>
        <p:spPr/>
        <p:txBody>
          <a:bodyPr>
            <a:normAutofit/>
          </a:bodyPr>
          <a:lstStyle/>
          <a:p>
            <a:r>
              <a:rPr lang="fr-FR" dirty="0"/>
              <a:t>Pourquoi regarder les filières ? 1/2</a:t>
            </a:r>
          </a:p>
        </p:txBody>
      </p:sp>
      <p:sp>
        <p:nvSpPr>
          <p:cNvPr id="2" name="Espace réservé du numéro de diapositive 1">
            <a:extLst>
              <a:ext uri="{FF2B5EF4-FFF2-40B4-BE49-F238E27FC236}">
                <a16:creationId xmlns:a16="http://schemas.microsoft.com/office/drawing/2014/main" id="{2B27A07F-82B9-4C45-AA32-6B321545445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E8F7F0-C5B7-4E9B-9302-0DABCAE046B6}" type="slidenum">
              <a:rPr kumimoji="0" lang="fr-FR" sz="1200" b="0" i="0" u="none" strike="noStrike" kern="1200" cap="none" spc="0" normalizeH="0" baseline="0" noProof="0" smtClean="0">
                <a:ln>
                  <a:noFill/>
                </a:ln>
                <a:solidFill>
                  <a:srgbClr val="FFFFFF"/>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srgbClr val="FFFFFF"/>
              </a:solidFill>
              <a:effectLst/>
              <a:uLnTx/>
              <a:uFillTx/>
              <a:latin typeface="Verdana"/>
              <a:ea typeface="+mn-ea"/>
              <a:cs typeface="+mn-cs"/>
            </a:endParaRPr>
          </a:p>
        </p:txBody>
      </p:sp>
      <p:pic>
        <p:nvPicPr>
          <p:cNvPr id="4" name="Image 3" descr="Une image contenant texte, Police, logo, Graphique&#10;&#10;Description générée automatiquement">
            <a:extLst>
              <a:ext uri="{FF2B5EF4-FFF2-40B4-BE49-F238E27FC236}">
                <a16:creationId xmlns:a16="http://schemas.microsoft.com/office/drawing/2014/main" id="{3A23EC92-6AAE-B770-894F-712F4A36040F}"/>
              </a:ext>
            </a:extLst>
          </p:cNvPr>
          <p:cNvPicPr>
            <a:picLocks noChangeAspect="1"/>
          </p:cNvPicPr>
          <p:nvPr/>
        </p:nvPicPr>
        <p:blipFill>
          <a:blip r:embed="rId2"/>
          <a:stretch>
            <a:fillRect/>
          </a:stretch>
        </p:blipFill>
        <p:spPr>
          <a:xfrm>
            <a:off x="7731825" y="1405406"/>
            <a:ext cx="3381375" cy="1676400"/>
          </a:xfrm>
          <a:prstGeom prst="rect">
            <a:avLst/>
          </a:prstGeom>
        </p:spPr>
      </p:pic>
      <p:pic>
        <p:nvPicPr>
          <p:cNvPr id="9" name="Image 8">
            <a:extLst>
              <a:ext uri="{FF2B5EF4-FFF2-40B4-BE49-F238E27FC236}">
                <a16:creationId xmlns:a16="http://schemas.microsoft.com/office/drawing/2014/main" id="{E0B4E81E-AF84-F019-D1AF-25BEBD4E7F39}"/>
              </a:ext>
            </a:extLst>
          </p:cNvPr>
          <p:cNvPicPr>
            <a:picLocks noChangeAspect="1"/>
          </p:cNvPicPr>
          <p:nvPr/>
        </p:nvPicPr>
        <p:blipFill rotWithShape="1">
          <a:blip r:embed="rId3"/>
          <a:srcRect r="21717"/>
          <a:stretch/>
        </p:blipFill>
        <p:spPr>
          <a:xfrm>
            <a:off x="133200" y="1229125"/>
            <a:ext cx="6635299" cy="3942164"/>
          </a:xfrm>
          <a:prstGeom prst="rect">
            <a:avLst/>
          </a:prstGeom>
        </p:spPr>
      </p:pic>
      <p:sp>
        <p:nvSpPr>
          <p:cNvPr id="10" name="ZoneTexte 9">
            <a:extLst>
              <a:ext uri="{FF2B5EF4-FFF2-40B4-BE49-F238E27FC236}">
                <a16:creationId xmlns:a16="http://schemas.microsoft.com/office/drawing/2014/main" id="{C4213932-C085-0899-161C-99B0D596A784}"/>
              </a:ext>
            </a:extLst>
          </p:cNvPr>
          <p:cNvSpPr txBox="1"/>
          <p:nvPr/>
        </p:nvSpPr>
        <p:spPr>
          <a:xfrm>
            <a:off x="7253750" y="3422718"/>
            <a:ext cx="4519150" cy="2677656"/>
          </a:xfrm>
          <a:prstGeom prst="rect">
            <a:avLst/>
          </a:prstGeom>
          <a:noFill/>
        </p:spPr>
        <p:txBody>
          <a:bodyPr wrap="square">
            <a:spAutoFit/>
          </a:bodyPr>
          <a:lstStyle/>
          <a:p>
            <a:r>
              <a:rPr lang="fr-FR"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a:t>
            </a:r>
            <a:r>
              <a:rPr lang="fr-FR" sz="2400" dirty="0">
                <a:solidFill>
                  <a:schemeClr val="tx1">
                    <a:lumMod val="85000"/>
                    <a:lumOff val="15000"/>
                  </a:schemeClr>
                </a:solidFill>
              </a:rPr>
              <a:t>Mal-être social chez les agriculteurs</a:t>
            </a:r>
          </a:p>
          <a:p>
            <a:endParaRPr lang="fr-FR" sz="2400" dirty="0">
              <a:solidFill>
                <a:schemeClr val="tx1">
                  <a:lumMod val="85000"/>
                  <a:lumOff val="15000"/>
                </a:schemeClr>
              </a:solidFill>
            </a:endParaRPr>
          </a:p>
          <a:p>
            <a:r>
              <a:rPr lang="fr-FR"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a:t>
            </a:r>
            <a:r>
              <a:rPr lang="fr-FR" sz="2400" dirty="0">
                <a:solidFill>
                  <a:schemeClr val="tx1">
                    <a:lumMod val="85000"/>
                    <a:lumOff val="15000"/>
                  </a:schemeClr>
                </a:solidFill>
              </a:rPr>
              <a:t>Inefficacité de l’action publique se concentrant sur les pratiques et non les systèmes productifs</a:t>
            </a:r>
          </a:p>
        </p:txBody>
      </p:sp>
      <p:sp>
        <p:nvSpPr>
          <p:cNvPr id="12" name="ZoneTexte 11">
            <a:extLst>
              <a:ext uri="{FF2B5EF4-FFF2-40B4-BE49-F238E27FC236}">
                <a16:creationId xmlns:a16="http://schemas.microsoft.com/office/drawing/2014/main" id="{7AB8988F-1AB7-0F81-5716-AFE0D6AFCB11}"/>
              </a:ext>
            </a:extLst>
          </p:cNvPr>
          <p:cNvSpPr txBox="1"/>
          <p:nvPr/>
        </p:nvSpPr>
        <p:spPr>
          <a:xfrm>
            <a:off x="659247" y="5367265"/>
            <a:ext cx="6109252" cy="523220"/>
          </a:xfrm>
          <a:prstGeom prst="rect">
            <a:avLst/>
          </a:prstGeom>
          <a:noFill/>
        </p:spPr>
        <p:txBody>
          <a:bodyPr wrap="square">
            <a:spAutoFit/>
          </a:bodyPr>
          <a:lstStyle/>
          <a:p>
            <a:r>
              <a:rPr lang="fr-FR" sz="2800" dirty="0"/>
              <a:t>Accent mis sur les agriculteurs</a:t>
            </a:r>
          </a:p>
        </p:txBody>
      </p:sp>
    </p:spTree>
    <p:extLst>
      <p:ext uri="{BB962C8B-B14F-4D97-AF65-F5344CB8AC3E}">
        <p14:creationId xmlns:p14="http://schemas.microsoft.com/office/powerpoint/2010/main" val="83523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F7C30C50-308E-4A6E-B91F-AE699058EA46}"/>
              </a:ext>
            </a:extLst>
          </p:cNvPr>
          <p:cNvSpPr>
            <a:spLocks noGrp="1"/>
          </p:cNvSpPr>
          <p:nvPr>
            <p:ph type="title"/>
          </p:nvPr>
        </p:nvSpPr>
        <p:spPr/>
        <p:txBody>
          <a:bodyPr>
            <a:normAutofit/>
          </a:bodyPr>
          <a:lstStyle/>
          <a:p>
            <a:r>
              <a:rPr lang="fr-FR" dirty="0"/>
              <a:t>Pourquoi regarder les filières ? 2/2</a:t>
            </a:r>
          </a:p>
        </p:txBody>
      </p:sp>
      <p:sp>
        <p:nvSpPr>
          <p:cNvPr id="2" name="Espace réservé du numéro de diapositive 1">
            <a:extLst>
              <a:ext uri="{FF2B5EF4-FFF2-40B4-BE49-F238E27FC236}">
                <a16:creationId xmlns:a16="http://schemas.microsoft.com/office/drawing/2014/main" id="{2B27A07F-82B9-4C45-AA32-6B321545445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E8F7F0-C5B7-4E9B-9302-0DABCAE046B6}" type="slidenum">
              <a:rPr kumimoji="0" lang="fr-FR" sz="1200" b="0" i="0" u="none" strike="noStrike" kern="1200" cap="none" spc="0" normalizeH="0" baseline="0" noProof="0" smtClean="0">
                <a:ln>
                  <a:noFill/>
                </a:ln>
                <a:solidFill>
                  <a:srgbClr val="FFFFFF"/>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srgbClr val="FFFFFF"/>
              </a:solidFill>
              <a:effectLst/>
              <a:uLnTx/>
              <a:uFillTx/>
              <a:latin typeface="Verdana"/>
              <a:ea typeface="+mn-ea"/>
              <a:cs typeface="+mn-cs"/>
            </a:endParaRPr>
          </a:p>
        </p:txBody>
      </p:sp>
      <p:sp>
        <p:nvSpPr>
          <p:cNvPr id="3" name="Espace réservé du contenu 6">
            <a:extLst>
              <a:ext uri="{FF2B5EF4-FFF2-40B4-BE49-F238E27FC236}">
                <a16:creationId xmlns:a16="http://schemas.microsoft.com/office/drawing/2014/main" id="{8AC743BA-C324-E3C6-B9F2-50118E7CC372}"/>
              </a:ext>
            </a:extLst>
          </p:cNvPr>
          <p:cNvSpPr txBox="1">
            <a:spLocks/>
          </p:cNvSpPr>
          <p:nvPr/>
        </p:nvSpPr>
        <p:spPr>
          <a:xfrm>
            <a:off x="1070400" y="1590261"/>
            <a:ext cx="10051200" cy="4428000"/>
          </a:xfrm>
          <a:prstGeom prst="rect">
            <a:avLst/>
          </a:prstGeom>
        </p:spPr>
        <p:txBody>
          <a:bodyPr vert="horz" lIns="91440" tIns="45720" rIns="91440" bIns="45720" rtlCol="0">
            <a:normAutofit/>
          </a:bodyPr>
          <a:lstStyle>
            <a:lvl1pPr marL="228600" indent="-228600" algn="l" defTabSz="914400" rtl="0" eaLnBrk="1" latinLnBrk="0" hangingPunct="1">
              <a:lnSpc>
                <a:spcPct val="114000"/>
              </a:lnSpc>
              <a:spcBef>
                <a:spcPts val="1000"/>
              </a:spcBef>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14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Comment l’organisation du marché rend les usages des pesticides aussi indispensables pour les agriculteurs?  </a:t>
            </a:r>
          </a:p>
          <a:p>
            <a:r>
              <a:rPr lang="fr-FR" sz="2400" dirty="0"/>
              <a:t>Appréhender les filières agricoles comme un ensemble de règles, de normes et de relations entre acteurs qui peuvent avoir une influence les pratiques agronomiques. </a:t>
            </a:r>
          </a:p>
          <a:p>
            <a:endParaRPr lang="fr-FR" dirty="0"/>
          </a:p>
        </p:txBody>
      </p:sp>
      <p:pic>
        <p:nvPicPr>
          <p:cNvPr id="5" name="Image 4" descr="Une image contenant Graphique, Police, graphisme, logo&#10;&#10;Description générée automatiquement">
            <a:extLst>
              <a:ext uri="{FF2B5EF4-FFF2-40B4-BE49-F238E27FC236}">
                <a16:creationId xmlns:a16="http://schemas.microsoft.com/office/drawing/2014/main" id="{BA0990DC-E592-4A84-DA4B-2BCD9D7B8F03}"/>
              </a:ext>
            </a:extLst>
          </p:cNvPr>
          <p:cNvPicPr>
            <a:picLocks noChangeAspect="1"/>
          </p:cNvPicPr>
          <p:nvPr/>
        </p:nvPicPr>
        <p:blipFill>
          <a:blip r:embed="rId2"/>
          <a:stretch>
            <a:fillRect/>
          </a:stretch>
        </p:blipFill>
        <p:spPr>
          <a:xfrm>
            <a:off x="8109661" y="4871178"/>
            <a:ext cx="3003539" cy="793122"/>
          </a:xfrm>
          <a:prstGeom prst="rect">
            <a:avLst/>
          </a:prstGeom>
        </p:spPr>
      </p:pic>
      <p:pic>
        <p:nvPicPr>
          <p:cNvPr id="8" name="Image 7" descr="Une image contenant logo, Police, Graphique, symbole&#10;&#10;Description générée automatiquement">
            <a:extLst>
              <a:ext uri="{FF2B5EF4-FFF2-40B4-BE49-F238E27FC236}">
                <a16:creationId xmlns:a16="http://schemas.microsoft.com/office/drawing/2014/main" id="{7D976FF6-AAED-996E-FE9D-C08EB9D45ADF}"/>
              </a:ext>
            </a:extLst>
          </p:cNvPr>
          <p:cNvPicPr>
            <a:picLocks noChangeAspect="1"/>
          </p:cNvPicPr>
          <p:nvPr/>
        </p:nvPicPr>
        <p:blipFill rotWithShape="1">
          <a:blip r:embed="rId3"/>
          <a:srcRect t="28106" b="28609"/>
          <a:stretch/>
        </p:blipFill>
        <p:spPr>
          <a:xfrm>
            <a:off x="5581870" y="4692624"/>
            <a:ext cx="2295591" cy="993647"/>
          </a:xfrm>
          <a:prstGeom prst="rect">
            <a:avLst/>
          </a:prstGeom>
        </p:spPr>
      </p:pic>
    </p:spTree>
    <p:extLst>
      <p:ext uri="{BB962C8B-B14F-4D97-AF65-F5344CB8AC3E}">
        <p14:creationId xmlns:p14="http://schemas.microsoft.com/office/powerpoint/2010/main" val="4107141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F7C30C50-308E-4A6E-B91F-AE699058EA46}"/>
              </a:ext>
            </a:extLst>
          </p:cNvPr>
          <p:cNvSpPr>
            <a:spLocks noGrp="1"/>
          </p:cNvSpPr>
          <p:nvPr>
            <p:ph type="title"/>
          </p:nvPr>
        </p:nvSpPr>
        <p:spPr/>
        <p:txBody>
          <a:bodyPr/>
          <a:lstStyle/>
          <a:p>
            <a:r>
              <a:rPr lang="en-US" sz="3200" dirty="0"/>
              <a:t>Choix de la </a:t>
            </a:r>
            <a:r>
              <a:rPr lang="en-US" sz="3200" dirty="0" err="1"/>
              <a:t>filière</a:t>
            </a:r>
            <a:r>
              <a:rPr lang="en-US" sz="3200" dirty="0"/>
              <a:t> pomme de terre</a:t>
            </a:r>
            <a:endParaRPr lang="fr-FR" dirty="0"/>
          </a:p>
        </p:txBody>
      </p:sp>
      <p:sp>
        <p:nvSpPr>
          <p:cNvPr id="7" name="Espace réservé du contenu 6">
            <a:extLst>
              <a:ext uri="{FF2B5EF4-FFF2-40B4-BE49-F238E27FC236}">
                <a16:creationId xmlns:a16="http://schemas.microsoft.com/office/drawing/2014/main" id="{05061133-AB09-40A9-A766-320F5A430AF5}"/>
              </a:ext>
            </a:extLst>
          </p:cNvPr>
          <p:cNvSpPr>
            <a:spLocks noGrp="1"/>
          </p:cNvSpPr>
          <p:nvPr>
            <p:ph idx="1"/>
          </p:nvPr>
        </p:nvSpPr>
        <p:spPr/>
        <p:txBody>
          <a:bodyPr/>
          <a:lstStyle/>
          <a:p>
            <a:r>
              <a:rPr lang="fr-FR" sz="2400" dirty="0"/>
              <a:t>IFT élevé</a:t>
            </a:r>
          </a:p>
          <a:p>
            <a:r>
              <a:rPr lang="fr-FR" sz="2400" dirty="0"/>
              <a:t>Beaucoup d’acteurs intermédiaires (négociants, coopératives, grossistes, grande distribution)</a:t>
            </a:r>
          </a:p>
          <a:p>
            <a:r>
              <a:rPr lang="fr-FR" sz="2400" dirty="0"/>
              <a:t>Dépasser les visions mécanistes d’offre (agriculteurs) qui répond à la demande (consommateurs)</a:t>
            </a:r>
          </a:p>
          <a:p>
            <a:endParaRPr lang="fr-FR" dirty="0"/>
          </a:p>
        </p:txBody>
      </p:sp>
      <p:sp>
        <p:nvSpPr>
          <p:cNvPr id="2" name="Espace réservé du numéro de diapositive 1">
            <a:extLst>
              <a:ext uri="{FF2B5EF4-FFF2-40B4-BE49-F238E27FC236}">
                <a16:creationId xmlns:a16="http://schemas.microsoft.com/office/drawing/2014/main" id="{2B27A07F-82B9-4C45-AA32-6B321545445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E8F7F0-C5B7-4E9B-9302-0DABCAE046B6}" type="slidenum">
              <a:rPr kumimoji="0" lang="fr-FR" sz="1200" b="0" i="0" u="none" strike="noStrike" kern="1200" cap="none" spc="0" normalizeH="0" baseline="0" noProof="0" smtClean="0">
                <a:ln>
                  <a:noFill/>
                </a:ln>
                <a:solidFill>
                  <a:srgbClr val="FFFFFF"/>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srgbClr val="FFFFFF"/>
              </a:solidFill>
              <a:effectLst/>
              <a:uLnTx/>
              <a:uFillTx/>
              <a:latin typeface="Verdana"/>
              <a:ea typeface="+mn-ea"/>
              <a:cs typeface="+mn-cs"/>
            </a:endParaRPr>
          </a:p>
        </p:txBody>
      </p:sp>
      <p:sp>
        <p:nvSpPr>
          <p:cNvPr id="9" name="Rectangle 8">
            <a:extLst>
              <a:ext uri="{FF2B5EF4-FFF2-40B4-BE49-F238E27FC236}">
                <a16:creationId xmlns:a16="http://schemas.microsoft.com/office/drawing/2014/main" id="{70787893-341E-6DC8-9F22-E7A512609353}"/>
              </a:ext>
            </a:extLst>
          </p:cNvPr>
          <p:cNvSpPr/>
          <p:nvPr/>
        </p:nvSpPr>
        <p:spPr>
          <a:xfrm>
            <a:off x="0" y="5712406"/>
            <a:ext cx="12307792" cy="11655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descr="Une image contenant extérieur, machine agricole, tracteur, objet d’extérieur&#10;&#10;Description générée automatiquement">
            <a:extLst>
              <a:ext uri="{FF2B5EF4-FFF2-40B4-BE49-F238E27FC236}">
                <a16:creationId xmlns:a16="http://schemas.microsoft.com/office/drawing/2014/main" id="{6CC9EBE7-E459-2177-B49B-0607E3F665BC}"/>
              </a:ext>
            </a:extLst>
          </p:cNvPr>
          <p:cNvPicPr>
            <a:picLocks noChangeAspect="1"/>
          </p:cNvPicPr>
          <p:nvPr/>
        </p:nvPicPr>
        <p:blipFill rotWithShape="1">
          <a:blip r:embed="rId3"/>
          <a:srcRect l="20899" r="27382" b="3"/>
          <a:stretch/>
        </p:blipFill>
        <p:spPr>
          <a:xfrm>
            <a:off x="909603" y="4061894"/>
            <a:ext cx="2438229" cy="2651760"/>
          </a:xfrm>
          <a:prstGeom prst="rect">
            <a:avLst/>
          </a:prstGeom>
        </p:spPr>
      </p:pic>
      <p:pic>
        <p:nvPicPr>
          <p:cNvPr id="4" name="Picture 6" descr="Pommes de terre et fraises, Auchan Petite-Forêt renforce la filière locale">
            <a:extLst>
              <a:ext uri="{FF2B5EF4-FFF2-40B4-BE49-F238E27FC236}">
                <a16:creationId xmlns:a16="http://schemas.microsoft.com/office/drawing/2014/main" id="{E682C7A9-2AA9-37FC-A63B-8439EF09DC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8393" b="3"/>
          <a:stretch/>
        </p:blipFill>
        <p:spPr bwMode="auto">
          <a:xfrm>
            <a:off x="3514682" y="4061895"/>
            <a:ext cx="243298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descr="Une image contenant Aliments naturels, Nourriture locale, Épicerie, Nourriture complète&#10;&#10;Description générée automatiquement">
            <a:extLst>
              <a:ext uri="{FF2B5EF4-FFF2-40B4-BE49-F238E27FC236}">
                <a16:creationId xmlns:a16="http://schemas.microsoft.com/office/drawing/2014/main" id="{A0526833-5E06-2C07-CFBF-76C3ED099040}"/>
              </a:ext>
            </a:extLst>
          </p:cNvPr>
          <p:cNvPicPr>
            <a:picLocks noChangeAspect="1"/>
          </p:cNvPicPr>
          <p:nvPr/>
        </p:nvPicPr>
        <p:blipFill rotWithShape="1">
          <a:blip r:embed="rId5"/>
          <a:srcRect l="13078" r="25587" b="3"/>
          <a:stretch/>
        </p:blipFill>
        <p:spPr>
          <a:xfrm>
            <a:off x="8802256" y="4067037"/>
            <a:ext cx="2436707" cy="2651760"/>
          </a:xfrm>
          <a:prstGeom prst="rect">
            <a:avLst/>
          </a:prstGeom>
        </p:spPr>
      </p:pic>
      <p:pic>
        <p:nvPicPr>
          <p:cNvPr id="8" name="Picture 6" descr="Pommes de terre et fraises, Auchan Petite-Forêt renforce la filière locale">
            <a:extLst>
              <a:ext uri="{FF2B5EF4-FFF2-40B4-BE49-F238E27FC236}">
                <a16:creationId xmlns:a16="http://schemas.microsoft.com/office/drawing/2014/main" id="{FD75FF79-C0B9-16FE-28FD-9BDC2DF9212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300" r="10125" b="1"/>
          <a:stretch/>
        </p:blipFill>
        <p:spPr bwMode="auto">
          <a:xfrm>
            <a:off x="6194184" y="4050346"/>
            <a:ext cx="2441956" cy="2663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49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90A723-5302-4CA8-8015-C4D10867DAF3}"/>
              </a:ext>
            </a:extLst>
          </p:cNvPr>
          <p:cNvSpPr>
            <a:spLocks noGrp="1"/>
          </p:cNvSpPr>
          <p:nvPr>
            <p:ph type="title"/>
          </p:nvPr>
        </p:nvSpPr>
        <p:spPr/>
        <p:txBody>
          <a:bodyPr/>
          <a:lstStyle/>
          <a:p>
            <a:r>
              <a:rPr lang="fr-FR" dirty="0"/>
              <a:t>Enquête</a:t>
            </a:r>
          </a:p>
        </p:txBody>
      </p:sp>
      <p:sp>
        <p:nvSpPr>
          <p:cNvPr id="3" name="Espace réservé du contenu 2">
            <a:extLst>
              <a:ext uri="{FF2B5EF4-FFF2-40B4-BE49-F238E27FC236}">
                <a16:creationId xmlns:a16="http://schemas.microsoft.com/office/drawing/2014/main" id="{2F37EBFA-558E-4523-8BF8-BD06B7538EED}"/>
              </a:ext>
            </a:extLst>
          </p:cNvPr>
          <p:cNvSpPr>
            <a:spLocks noGrp="1"/>
          </p:cNvSpPr>
          <p:nvPr>
            <p:ph idx="1"/>
          </p:nvPr>
        </p:nvSpPr>
        <p:spPr/>
        <p:txBody>
          <a:bodyPr/>
          <a:lstStyle/>
          <a:p>
            <a:r>
              <a:rPr lang="fr-FR" dirty="0"/>
              <a:t>Segment étudié : pomme de terre de conservation « marché du frais » </a:t>
            </a:r>
          </a:p>
          <a:p>
            <a:r>
              <a:rPr lang="fr-FR" dirty="0"/>
              <a:t>Enquête sur deux terrains </a:t>
            </a:r>
          </a:p>
          <a:p>
            <a:r>
              <a:rPr lang="fr-FR" dirty="0"/>
              <a:t>Entre nov. 2022 et juillet 2023</a:t>
            </a:r>
          </a:p>
          <a:p>
            <a:r>
              <a:rPr lang="fr-FR" dirty="0"/>
              <a:t>47 entretiens, 3 enseignes</a:t>
            </a:r>
          </a:p>
        </p:txBody>
      </p:sp>
      <p:sp>
        <p:nvSpPr>
          <p:cNvPr id="4" name="Espace réservé du numéro de diapositive 3">
            <a:extLst>
              <a:ext uri="{FF2B5EF4-FFF2-40B4-BE49-F238E27FC236}">
                <a16:creationId xmlns:a16="http://schemas.microsoft.com/office/drawing/2014/main" id="{28B830EE-9D6C-4296-9CF2-7F48FE28CE20}"/>
              </a:ext>
            </a:extLst>
          </p:cNvPr>
          <p:cNvSpPr>
            <a:spLocks noGrp="1"/>
          </p:cNvSpPr>
          <p:nvPr>
            <p:ph type="sldNum" sz="quarter" idx="12"/>
          </p:nvPr>
        </p:nvSpPr>
        <p:spPr/>
        <p:txBody>
          <a:bodyPr/>
          <a:lstStyle/>
          <a:p>
            <a:fld id="{48E8F7F0-C5B7-4E9B-9302-0DABCAE046B6}" type="slidenum">
              <a:rPr lang="fr-FR" smtClean="0"/>
              <a:t>7</a:t>
            </a:fld>
            <a:endParaRPr lang="fr-FR"/>
          </a:p>
        </p:txBody>
      </p:sp>
      <p:graphicFrame>
        <p:nvGraphicFramePr>
          <p:cNvPr id="6" name="Graphique 5">
            <a:extLst>
              <a:ext uri="{FF2B5EF4-FFF2-40B4-BE49-F238E27FC236}">
                <a16:creationId xmlns:a16="http://schemas.microsoft.com/office/drawing/2014/main" id="{DB2EC8E0-2B20-3AAF-35FF-246148F0A413}"/>
              </a:ext>
            </a:extLst>
          </p:cNvPr>
          <p:cNvGraphicFramePr/>
          <p:nvPr>
            <p:extLst>
              <p:ext uri="{D42A27DB-BD31-4B8C-83A1-F6EECF244321}">
                <p14:modId xmlns:p14="http://schemas.microsoft.com/office/powerpoint/2010/main" val="384924004"/>
              </p:ext>
            </p:extLst>
          </p:nvPr>
        </p:nvGraphicFramePr>
        <p:xfrm>
          <a:off x="4642185" y="1468437"/>
          <a:ext cx="8045431" cy="4286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1576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F7C30C50-308E-4A6E-B91F-AE699058EA46}"/>
              </a:ext>
            </a:extLst>
          </p:cNvPr>
          <p:cNvSpPr>
            <a:spLocks noGrp="1"/>
          </p:cNvSpPr>
          <p:nvPr>
            <p:ph type="title"/>
          </p:nvPr>
        </p:nvSpPr>
        <p:spPr/>
        <p:txBody>
          <a:bodyPr/>
          <a:lstStyle/>
          <a:p>
            <a:r>
              <a:rPr lang="fr-FR" dirty="0"/>
              <a:t>Résultats généraux</a:t>
            </a:r>
          </a:p>
        </p:txBody>
      </p:sp>
      <p:sp>
        <p:nvSpPr>
          <p:cNvPr id="7" name="Espace réservé du contenu 6">
            <a:extLst>
              <a:ext uri="{FF2B5EF4-FFF2-40B4-BE49-F238E27FC236}">
                <a16:creationId xmlns:a16="http://schemas.microsoft.com/office/drawing/2014/main" id="{05061133-AB09-40A9-A766-320F5A430AF5}"/>
              </a:ext>
            </a:extLst>
          </p:cNvPr>
          <p:cNvSpPr>
            <a:spLocks noGrp="1"/>
          </p:cNvSpPr>
          <p:nvPr>
            <p:ph idx="1"/>
          </p:nvPr>
        </p:nvSpPr>
        <p:spPr/>
        <p:txBody>
          <a:bodyPr/>
          <a:lstStyle/>
          <a:p>
            <a:r>
              <a:rPr lang="fr-FR" dirty="0"/>
              <a:t>Travail intense au sein de la filière pour garantir à la grande distribution un approvisionnement stable en pommes de terre. </a:t>
            </a:r>
          </a:p>
          <a:p>
            <a:r>
              <a:rPr lang="fr-FR" dirty="0"/>
              <a:t>Des pratiques, des normes et des conventions qui intègrent très peu l’impératif de diminution des pesticides (véritable garant de la stabilité), voire qui le favorisent : </a:t>
            </a:r>
          </a:p>
          <a:p>
            <a:endParaRPr lang="fr-FR" dirty="0"/>
          </a:p>
        </p:txBody>
      </p:sp>
      <p:sp>
        <p:nvSpPr>
          <p:cNvPr id="2" name="Espace réservé du numéro de diapositive 1">
            <a:extLst>
              <a:ext uri="{FF2B5EF4-FFF2-40B4-BE49-F238E27FC236}">
                <a16:creationId xmlns:a16="http://schemas.microsoft.com/office/drawing/2014/main" id="{2B27A07F-82B9-4C45-AA32-6B321545445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E8F7F0-C5B7-4E9B-9302-0DABCAE046B6}" type="slidenum">
              <a:rPr kumimoji="0" lang="fr-FR" sz="1200" b="0" i="0" u="none" strike="noStrike" kern="1200" cap="none" spc="0" normalizeH="0" baseline="0" noProof="0" smtClean="0">
                <a:ln>
                  <a:noFill/>
                </a:ln>
                <a:solidFill>
                  <a:srgbClr val="FFFFFF"/>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srgbClr val="FFFFFF"/>
              </a:solidFill>
              <a:effectLst/>
              <a:uLnTx/>
              <a:uFillTx/>
              <a:latin typeface="Verdana"/>
              <a:ea typeface="+mn-ea"/>
              <a:cs typeface="+mn-cs"/>
            </a:endParaRPr>
          </a:p>
        </p:txBody>
      </p:sp>
      <p:pic>
        <p:nvPicPr>
          <p:cNvPr id="3" name="Picture 2" descr="Les plans de surveillance - CNIPT">
            <a:extLst>
              <a:ext uri="{FF2B5EF4-FFF2-40B4-BE49-F238E27FC236}">
                <a16:creationId xmlns:a16="http://schemas.microsoft.com/office/drawing/2014/main" id="{0DD765B0-2DDE-90B3-697F-9C53B1BE1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5336" y="3851996"/>
            <a:ext cx="1724159" cy="2298879"/>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B09CFF98-410D-895E-0770-A6F2D8CF2DAA}"/>
              </a:ext>
            </a:extLst>
          </p:cNvPr>
          <p:cNvSpPr txBox="1"/>
          <p:nvPr/>
        </p:nvSpPr>
        <p:spPr>
          <a:xfrm>
            <a:off x="4166315" y="3950839"/>
            <a:ext cx="5780349" cy="2246769"/>
          </a:xfrm>
          <a:prstGeom prst="rect">
            <a:avLst/>
          </a:prstGeom>
          <a:noFill/>
        </p:spPr>
        <p:txBody>
          <a:bodyPr wrap="square">
            <a:spAutoFit/>
          </a:bodyPr>
          <a:lstStyle/>
          <a:p>
            <a:pPr marL="342900" indent="-342900" algn="just">
              <a:buFont typeface="Courier New" panose="02070309020205020404" pitchFamily="49" charset="0"/>
              <a:buChar char="o"/>
            </a:pPr>
            <a:r>
              <a:rPr lang="fr-FR" sz="2000" dirty="0" err="1"/>
              <a:t>Sourcing</a:t>
            </a:r>
            <a:r>
              <a:rPr lang="fr-FR" sz="2000" dirty="0"/>
              <a:t> des producteurs</a:t>
            </a:r>
          </a:p>
          <a:p>
            <a:pPr marL="342900" indent="-342900" algn="just">
              <a:buFont typeface="Courier New" panose="02070309020205020404" pitchFamily="49" charset="0"/>
              <a:buChar char="o"/>
            </a:pPr>
            <a:r>
              <a:rPr lang="fr-FR" sz="2000" dirty="0"/>
              <a:t>Critères qualité des cahiers des charges </a:t>
            </a:r>
          </a:p>
          <a:p>
            <a:pPr marL="342900" indent="-342900" algn="just">
              <a:buFont typeface="Courier New" panose="02070309020205020404" pitchFamily="49" charset="0"/>
              <a:buChar char="o"/>
            </a:pPr>
            <a:r>
              <a:rPr lang="fr-FR" sz="2000" b="1" dirty="0"/>
              <a:t>Imposition de variétés sensibles</a:t>
            </a:r>
          </a:p>
          <a:p>
            <a:pPr marL="342900" indent="-342900" algn="just">
              <a:buFont typeface="Courier New" panose="02070309020205020404" pitchFamily="49" charset="0"/>
              <a:buChar char="o"/>
            </a:pPr>
            <a:r>
              <a:rPr lang="fr-FR" sz="2000" dirty="0"/>
              <a:t>Contrats et engagement sur des volumes : produire "le plus possible" </a:t>
            </a:r>
          </a:p>
          <a:p>
            <a:pPr marL="342900" indent="-342900" algn="just">
              <a:buFont typeface="Courier New" panose="02070309020205020404" pitchFamily="49" charset="0"/>
              <a:buChar char="o"/>
            </a:pPr>
            <a:r>
              <a:rPr lang="fr-FR" sz="2000" dirty="0"/>
              <a:t>Pommes de terre lavées et packaging</a:t>
            </a:r>
          </a:p>
          <a:p>
            <a:pPr marL="342900" indent="-342900" algn="just">
              <a:buFont typeface="Courier New" panose="02070309020205020404" pitchFamily="49" charset="0"/>
              <a:buChar char="o"/>
            </a:pPr>
            <a:r>
              <a:rPr lang="fr-FR" sz="2000" dirty="0"/>
              <a:t>Discours / circulation d’idées</a:t>
            </a:r>
          </a:p>
        </p:txBody>
      </p:sp>
    </p:spTree>
    <p:extLst>
      <p:ext uri="{BB962C8B-B14F-4D97-AF65-F5344CB8AC3E}">
        <p14:creationId xmlns:p14="http://schemas.microsoft.com/office/powerpoint/2010/main" val="293772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F7C30C50-308E-4A6E-B91F-AE699058EA46}"/>
              </a:ext>
            </a:extLst>
          </p:cNvPr>
          <p:cNvSpPr>
            <a:spLocks noGrp="1"/>
          </p:cNvSpPr>
          <p:nvPr>
            <p:ph type="title"/>
          </p:nvPr>
        </p:nvSpPr>
        <p:spPr>
          <a:xfrm>
            <a:off x="133199" y="365125"/>
            <a:ext cx="11625211" cy="864000"/>
          </a:xfrm>
        </p:spPr>
        <p:txBody>
          <a:bodyPr>
            <a:normAutofit/>
          </a:bodyPr>
          <a:lstStyle/>
          <a:p>
            <a:r>
              <a:rPr lang="fr-FR" dirty="0"/>
              <a:t>Focus résultat 1/3 – L’imposition de variétés</a:t>
            </a:r>
          </a:p>
        </p:txBody>
      </p:sp>
      <p:sp>
        <p:nvSpPr>
          <p:cNvPr id="7" name="Espace réservé du contenu 6">
            <a:extLst>
              <a:ext uri="{FF2B5EF4-FFF2-40B4-BE49-F238E27FC236}">
                <a16:creationId xmlns:a16="http://schemas.microsoft.com/office/drawing/2014/main" id="{05061133-AB09-40A9-A766-320F5A430AF5}"/>
              </a:ext>
            </a:extLst>
          </p:cNvPr>
          <p:cNvSpPr>
            <a:spLocks noGrp="1"/>
          </p:cNvSpPr>
          <p:nvPr>
            <p:ph idx="1"/>
          </p:nvPr>
        </p:nvSpPr>
        <p:spPr>
          <a:xfrm>
            <a:off x="660946" y="1363706"/>
            <a:ext cx="7007180" cy="4844590"/>
          </a:xfrm>
        </p:spPr>
        <p:txBody>
          <a:bodyPr>
            <a:normAutofit lnSpcReduction="10000"/>
          </a:bodyPr>
          <a:lstStyle/>
          <a:p>
            <a:pPr marL="285750" indent="-285750" algn="just">
              <a:lnSpc>
                <a:spcPct val="115000"/>
              </a:lnSpc>
              <a:buFont typeface="Arial" panose="020B0604020202020204" pitchFamily="34" charset="0"/>
              <a:buChar char="•"/>
            </a:pPr>
            <a:r>
              <a:rPr lang="fr-FR" sz="2400" dirty="0">
                <a:solidFill>
                  <a:schemeClr val="tx1">
                    <a:lumMod val="85000"/>
                    <a:lumOff val="15000"/>
                  </a:schemeClr>
                </a:solidFill>
              </a:rPr>
              <a:t>Imposition dans les contrats qui lient la GMS aux producteurs de « vieilles » variétés (assimilées à des marques) peu résistantes aux principales maladies de la </a:t>
            </a:r>
            <a:r>
              <a:rPr lang="fr-FR" sz="2400" dirty="0" err="1">
                <a:solidFill>
                  <a:schemeClr val="tx1">
                    <a:lumMod val="85000"/>
                    <a:lumOff val="15000"/>
                  </a:schemeClr>
                </a:solidFill>
              </a:rPr>
              <a:t>PdT</a:t>
            </a:r>
            <a:r>
              <a:rPr lang="fr-FR" sz="2400" dirty="0">
                <a:solidFill>
                  <a:schemeClr val="tx1">
                    <a:lumMod val="85000"/>
                    <a:lumOff val="15000"/>
                  </a:schemeClr>
                </a:solidFill>
              </a:rPr>
              <a:t> (mildiou, gale). Ex : Bintje</a:t>
            </a:r>
          </a:p>
          <a:p>
            <a:pPr marL="285750" indent="-285750" algn="just">
              <a:lnSpc>
                <a:spcPct val="115000"/>
              </a:lnSpc>
              <a:buFont typeface="Arial" panose="020B0604020202020204" pitchFamily="34" charset="0"/>
              <a:buChar char="•"/>
            </a:pPr>
            <a:r>
              <a:rPr lang="fr-FR" sz="2400" dirty="0">
                <a:solidFill>
                  <a:schemeClr val="tx1">
                    <a:lumMod val="85000"/>
                    <a:lumOff val="15000"/>
                  </a:schemeClr>
                </a:solidFill>
              </a:rPr>
              <a:t>Alors qu’il existe au catalogue des variétés plus résistantes (ce n’est pas un problème technique) 	</a:t>
            </a:r>
            <a:r>
              <a:rPr lang="fr-FR"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 </a:t>
            </a:r>
            <a:r>
              <a:rPr lang="fr-FR" sz="2400" dirty="0">
                <a:solidFill>
                  <a:schemeClr val="tx1">
                    <a:lumMod val="85000"/>
                    <a:lumOff val="15000"/>
                  </a:schemeClr>
                </a:solidFill>
              </a:rPr>
              <a:t>			</a:t>
            </a:r>
          </a:p>
          <a:p>
            <a:pPr marL="285750" indent="-285750" algn="just">
              <a:lnSpc>
                <a:spcPct val="115000"/>
              </a:lnSpc>
              <a:buFont typeface="Arial" panose="020B0604020202020204" pitchFamily="34" charset="0"/>
              <a:buChar char="•"/>
            </a:pPr>
            <a:r>
              <a:rPr lang="fr-FR" sz="2400" dirty="0">
                <a:solidFill>
                  <a:schemeClr val="tx1">
                    <a:lumMod val="85000"/>
                    <a:lumOff val="15000"/>
                  </a:schemeClr>
                </a:solidFill>
              </a:rPr>
              <a:t>De manière générale : les critères agronomiques sont  absents des achats de la grande distribution</a:t>
            </a:r>
          </a:p>
        </p:txBody>
      </p:sp>
      <p:sp>
        <p:nvSpPr>
          <p:cNvPr id="2" name="Espace réservé du numéro de diapositive 1">
            <a:extLst>
              <a:ext uri="{FF2B5EF4-FFF2-40B4-BE49-F238E27FC236}">
                <a16:creationId xmlns:a16="http://schemas.microsoft.com/office/drawing/2014/main" id="{2B27A07F-82B9-4C45-AA32-6B321545445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E8F7F0-C5B7-4E9B-9302-0DABCAE046B6}" type="slidenum">
              <a:rPr kumimoji="0" lang="fr-FR" sz="1200" b="0" i="0" u="none" strike="noStrike" kern="1200" cap="none" spc="0" normalizeH="0" baseline="0" noProof="0" smtClean="0">
                <a:ln>
                  <a:noFill/>
                </a:ln>
                <a:solidFill>
                  <a:srgbClr val="FFFFFF"/>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srgbClr val="FFFFFF"/>
              </a:solidFill>
              <a:effectLst/>
              <a:uLnTx/>
              <a:uFillTx/>
              <a:latin typeface="Verdana"/>
              <a:ea typeface="+mn-ea"/>
              <a:cs typeface="+mn-cs"/>
            </a:endParaRPr>
          </a:p>
        </p:txBody>
      </p:sp>
      <p:sp>
        <p:nvSpPr>
          <p:cNvPr id="4" name="ZoneTexte 3">
            <a:extLst>
              <a:ext uri="{FF2B5EF4-FFF2-40B4-BE49-F238E27FC236}">
                <a16:creationId xmlns:a16="http://schemas.microsoft.com/office/drawing/2014/main" id="{28E7B2E1-8FC2-34F3-34B1-441CAC678C3D}"/>
              </a:ext>
            </a:extLst>
          </p:cNvPr>
          <p:cNvSpPr txBox="1"/>
          <p:nvPr/>
        </p:nvSpPr>
        <p:spPr>
          <a:xfrm>
            <a:off x="8273603" y="2799555"/>
            <a:ext cx="3080197" cy="369331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r"/>
            <a:r>
              <a:rPr lang="fr-FR" sz="1800" i="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Il y a une inertie absolument dramatique pour le changement de variétés et elle est dictée par le marché. Il faut être clair, les producteurs produisent ce qu’ils vont vendre. L’acheteur leur dit qu’il veut de l’Agata, de la Bintje et très peu disent qu’ils veulent de l’</a:t>
            </a:r>
            <a:r>
              <a:rPr lang="fr-FR" sz="1800" i="1" dirty="0" err="1">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Allians</a:t>
            </a:r>
            <a:r>
              <a:rPr lang="fr-FR" sz="1800" i="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de la Coquine et de la Passion qui sont résistante au mildiou. Tout le monde le sait et on fait porter le chapeau aux consommateurs. » (Responsable Station de création variétal #1 )</a:t>
            </a:r>
            <a:endParaRPr lang="fr-FR" i="1" dirty="0"/>
          </a:p>
        </p:txBody>
      </p:sp>
    </p:spTree>
    <p:extLst>
      <p:ext uri="{BB962C8B-B14F-4D97-AF65-F5344CB8AC3E}">
        <p14:creationId xmlns:p14="http://schemas.microsoft.com/office/powerpoint/2010/main" val="2976525367"/>
      </p:ext>
    </p:extLst>
  </p:cSld>
  <p:clrMapOvr>
    <a:masterClrMapping/>
  </p:clrMapOvr>
</p:sld>
</file>

<file path=ppt/theme/theme1.xml><?xml version="1.0" encoding="utf-8"?>
<a:theme xmlns:a="http://schemas.openxmlformats.org/drawingml/2006/main" name="Colis">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APCA_V4">
  <a:themeElements>
    <a:clrScheme name="Chambragri">
      <a:dk1>
        <a:srgbClr val="000000"/>
      </a:dk1>
      <a:lt1>
        <a:srgbClr val="FFFFFF"/>
      </a:lt1>
      <a:dk2>
        <a:srgbClr val="E41B1B"/>
      </a:dk2>
      <a:lt2>
        <a:srgbClr val="F6A30D"/>
      </a:lt2>
      <a:accent1>
        <a:srgbClr val="80BA27"/>
      </a:accent1>
      <a:accent2>
        <a:srgbClr val="BA834B"/>
      </a:accent2>
      <a:accent3>
        <a:srgbClr val="009C46"/>
      </a:accent3>
      <a:accent4>
        <a:srgbClr val="ED6B1C"/>
      </a:accent4>
      <a:accent5>
        <a:srgbClr val="008E96"/>
      </a:accent5>
      <a:accent6>
        <a:srgbClr val="E94F2D"/>
      </a:accent6>
      <a:hlink>
        <a:srgbClr val="505050"/>
      </a:hlink>
      <a:folHlink>
        <a:srgbClr val="A0A0A0"/>
      </a:folHlink>
    </a:clrScheme>
    <a:fontScheme name="Chambagr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APCA_V4_apercu - Fond vert - Chambre Bgne" id="{ABFEAD8C-3001-2244-9FC5-875FFD1E2DEB}" vid="{9A27F8E7-B7BF-2F4F-86A6-7B02E7FE4E58}"/>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Colis</Template>
  <TotalTime>6494</TotalTime>
  <Words>1217</Words>
  <Application>Microsoft Macintosh PowerPoint</Application>
  <PresentationFormat>Grand écran</PresentationFormat>
  <Paragraphs>100</Paragraphs>
  <Slides>12</Slides>
  <Notes>9</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12</vt:i4>
      </vt:variant>
    </vt:vector>
  </HeadingPairs>
  <TitlesOfParts>
    <vt:vector size="23" baseType="lpstr">
      <vt:lpstr>Arial</vt:lpstr>
      <vt:lpstr>Calibri</vt:lpstr>
      <vt:lpstr>Calibri Light</vt:lpstr>
      <vt:lpstr>Courier New</vt:lpstr>
      <vt:lpstr>Garamond</vt:lpstr>
      <vt:lpstr>Gill Sans MT</vt:lpstr>
      <vt:lpstr>Times New Roman</vt:lpstr>
      <vt:lpstr>Verdana</vt:lpstr>
      <vt:lpstr>Wingdings</vt:lpstr>
      <vt:lpstr>Colis</vt:lpstr>
      <vt:lpstr>APCA_V4</vt:lpstr>
      <vt:lpstr>Présentation PowerPoint</vt:lpstr>
      <vt:lpstr>Présentation PowerPoint</vt:lpstr>
      <vt:lpstr>Que peuvent nous dire les SHS sur le sujet?</vt:lpstr>
      <vt:lpstr>Pourquoi regarder les filières ? 1/2</vt:lpstr>
      <vt:lpstr>Pourquoi regarder les filières ? 2/2</vt:lpstr>
      <vt:lpstr>Choix de la filière pomme de terre</vt:lpstr>
      <vt:lpstr>Enquête</vt:lpstr>
      <vt:lpstr>Résultats généraux</vt:lpstr>
      <vt:lpstr>Focus résultat 1/3 – L’imposition de variétés</vt:lpstr>
      <vt:lpstr>Focus résultat 2/3 – Inégale répartition du risque</vt:lpstr>
      <vt:lpstr>Focus résultat 3/3 – Le recours aux pesticides : un non-dit qui fédère la filière  </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premier terrain  sur la filière pomme de terre</dc:title>
  <dc:creator>Microsoft Office User</dc:creator>
  <cp:lastModifiedBy>Microsoft Office User</cp:lastModifiedBy>
  <cp:revision>15</cp:revision>
  <dcterms:created xsi:type="dcterms:W3CDTF">2023-10-14T11:13:15Z</dcterms:created>
  <dcterms:modified xsi:type="dcterms:W3CDTF">2023-11-21T14:10:22Z</dcterms:modified>
</cp:coreProperties>
</file>