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0"/>
  </p:notesMasterIdLst>
  <p:handoutMasterIdLst>
    <p:handoutMasterId r:id="rId11"/>
  </p:handoutMasterIdLst>
  <p:sldIdLst>
    <p:sldId id="310" r:id="rId2"/>
    <p:sldId id="323" r:id="rId3"/>
    <p:sldId id="340" r:id="rId4"/>
    <p:sldId id="341" r:id="rId5"/>
    <p:sldId id="342" r:id="rId6"/>
    <p:sldId id="343" r:id="rId7"/>
    <p:sldId id="344" r:id="rId8"/>
    <p:sldId id="345" r:id="rId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1815" autoAdjust="0"/>
  </p:normalViewPr>
  <p:slideViewPr>
    <p:cSldViewPr snapToGrid="0" snapToObjects="1">
      <p:cViewPr varScale="1">
        <p:scale>
          <a:sx n="67" d="100"/>
          <a:sy n="67" d="100"/>
        </p:scale>
        <p:origin x="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DA395D-3DE4-4740-92D3-E99890E525DE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697F93-C064-4BD4-B00F-6B953A666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07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E21251-5834-4484-9CD6-E78E1F83483E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EC3527-46FD-4874-A3D6-86EF39DFD3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07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99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5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74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2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4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C3527-46FD-4874-A3D6-86EF39DFD3A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66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C195-2E08-47D7-B2CB-4AF6995CBB5F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DDF7-86FC-4648-B49F-6D816F1656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4B16-F796-467C-A5D3-9D0D31213BAC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9A25-76A6-4A49-BB4F-7EF93CE129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31BC-2930-4E6D-97F3-A1D9D422D94C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DC2B-AC78-490F-B648-9342C36A81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1196-BE83-4E32-8424-8858775F2D71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464F-6D4D-4111-BE96-2F2DC948A0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20B1-342D-48CE-86D0-632EFA3F8A85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D55C-54EC-4630-A3D2-AED687FCAB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6DD9-F517-4F8C-AC8E-767AF1FF42A8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C60D-FA2D-4283-A378-5484167FF9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02A2-D018-45FC-9F8F-887A94287CC4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06D3-92B8-4B16-8BA6-E384D2EDA7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2EEE-A5E2-4A22-ABE9-E5EF2C6369AC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771D-1C58-4495-AFB1-82DAC86774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735C-456C-4FFD-95CF-1EA1E68F93C5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495D-1457-4626-AE28-713D714B43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6409-590D-4CEE-A7D7-73340687463E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5123-22AA-45D0-9477-7ED7BB91E5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EA73-6823-4FCF-8BA5-17F2352736CC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2B29-BA90-432F-93B9-99D15348CE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BD8BB76-AE35-485A-94E4-7502F1B9ED7B}" type="datetimeFigureOut">
              <a:rPr lang="fr-FR"/>
              <a:pPr>
                <a:defRPr/>
              </a:pPr>
              <a:t>15/06/2022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61BB258-482B-4A77-B59A-E389BC97EF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journalismes-info.ejdg.fr/?s=micro+climat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playlist?list=PLbjIAiOyfMazd8e_vHAjwxLE3rjmuO7v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gel.ejdg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journalismes-info.ejdg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7760" y="2673262"/>
            <a:ext cx="6858000" cy="214230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Aft>
                <a:spcPts val="900"/>
              </a:spcAft>
              <a:buClr>
                <a:srgbClr val="C00000"/>
              </a:buClr>
              <a:buSzPct val="25000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theory and research into journalistic training around climate change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828" y="4872035"/>
            <a:ext cx="9026071" cy="1620837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Emmanuel Marty &amp;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Chloë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Salles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(GRESEC, Univ. Grenoble </a:t>
            </a:r>
            <a:r>
              <a:rPr lang="en-US" sz="19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Alpes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ECREA Journalism studies Section Conference “Journalism studies meets practice”</a:t>
            </a:r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Utrecht, the Netherlands – March 3-4, 2022</a:t>
            </a:r>
            <a:endParaRPr lang="en-US"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indent="-257175">
              <a:spcBef>
                <a:spcPts val="0"/>
              </a:spcBef>
              <a:buClr>
                <a:schemeClr val="dk1"/>
              </a:buClr>
              <a:buSzPct val="25000"/>
            </a:pPr>
            <a:endParaRPr lang="en-US" sz="2900" dirty="0">
              <a:ea typeface="Calibri"/>
              <a:cs typeface="Calibri"/>
              <a:sym typeface="Calibr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14C-A517-4B16-99F0-B3D3209AE9A0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642937"/>
            <a:ext cx="2790825" cy="12382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11158" r="17661" b="14165"/>
          <a:stretch/>
        </p:blipFill>
        <p:spPr>
          <a:xfrm>
            <a:off x="5088842" y="642937"/>
            <a:ext cx="2896918" cy="14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23" y="0"/>
            <a:ext cx="8835656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>
                <a:latin typeface="+mj-lt"/>
              </a:rPr>
              <a:t>Context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/>
              <a:t>*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Climate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change not necessarily regarded as a priority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media (</a:t>
            </a:r>
            <a:r>
              <a:rPr lang="en-US" sz="2000" dirty="0" err="1"/>
              <a:t>Comby</a:t>
            </a:r>
            <a:r>
              <a:rPr lang="en-US" sz="2000" dirty="0"/>
              <a:t>, 2009, 2017) </a:t>
            </a:r>
          </a:p>
          <a:p>
            <a:pPr marL="0" indent="0" algn="ctr">
              <a:buNone/>
            </a:pPr>
            <a:r>
              <a:rPr lang="en-US" sz="2000" dirty="0"/>
              <a:t>--&gt;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internal tactics </a:t>
            </a:r>
            <a:r>
              <a:rPr lang="en-US" sz="2000" dirty="0"/>
              <a:t>to make the news a priority (</a:t>
            </a:r>
            <a:r>
              <a:rPr lang="en-US" sz="2000" dirty="0" err="1"/>
              <a:t>Salles</a:t>
            </a:r>
            <a:r>
              <a:rPr lang="en-US" sz="2000" dirty="0"/>
              <a:t>, 2021)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Requires specific competences </a:t>
            </a:r>
            <a:r>
              <a:rPr lang="en-US" sz="2000" dirty="0"/>
              <a:t>in researching and documenting news (IPCC + other scientific reports)</a:t>
            </a:r>
          </a:p>
          <a:p>
            <a:pPr marL="0" indent="0" algn="ctr">
              <a:buNone/>
            </a:pPr>
            <a:r>
              <a:rPr lang="en-US" sz="2000" b="1" dirty="0" smtClean="0"/>
              <a:t>*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French local media are marked by a relative inability to deal properly with divisive political or scientific issues </a:t>
            </a:r>
            <a:r>
              <a:rPr lang="en-US" sz="2000" dirty="0"/>
              <a:t>(notably because of their proximity to the political and economic actors of the territory)</a:t>
            </a:r>
          </a:p>
          <a:p>
            <a:pPr marL="0" indent="0" algn="ctr">
              <a:buNone/>
            </a:pPr>
            <a:r>
              <a:rPr lang="en-US" sz="2000" dirty="0" smtClean="0"/>
              <a:t>*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Alps are sadly, a good location to focus on this topic.</a:t>
            </a:r>
          </a:p>
          <a:p>
            <a:pPr marL="0" indent="0" algn="ctr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Program in Grenoble School of Journalism, </a:t>
            </a:r>
            <a:r>
              <a:rPr lang="en-US" sz="2000" dirty="0" err="1"/>
              <a:t>Université</a:t>
            </a:r>
            <a:r>
              <a:rPr lang="en-US" sz="2000" dirty="0"/>
              <a:t> Grenoble </a:t>
            </a:r>
            <a:r>
              <a:rPr lang="en-US" sz="2000" dirty="0" err="1"/>
              <a:t>Alpes</a:t>
            </a:r>
            <a:r>
              <a:rPr lang="en-US" sz="2000" dirty="0"/>
              <a:t> to teach future journalists about climate change coverage through 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workshop combining historical, socio-professional and discursive approach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23" y="0"/>
            <a:ext cx="8835656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>
                <a:latin typeface="+mj-lt"/>
              </a:rPr>
              <a:t>The workshop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algn="ctr"/>
            <a:r>
              <a:rPr lang="en-US" dirty="0"/>
              <a:t>Consists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three steps bringing students from theoretical acculturation </a:t>
            </a:r>
            <a:r>
              <a:rPr lang="en-US" dirty="0"/>
              <a:t>to the challenges of climate coverage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 the development of renewed professional practices</a:t>
            </a:r>
            <a:r>
              <a:rPr lang="en-US" dirty="0"/>
              <a:t>: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1. Discovering scholarly documentation </a:t>
            </a:r>
            <a:r>
              <a:rPr lang="en-US" dirty="0"/>
              <a:t>about the emergence of climate change as a journalistic and political issue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2. Journalistic field work with local media </a:t>
            </a:r>
            <a:r>
              <a:rPr lang="en-US" dirty="0"/>
              <a:t>focusing on the way they tackle climate and environment topics in their editorial content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3. Creation of their own editorial content </a:t>
            </a:r>
            <a:r>
              <a:rPr lang="en-US" dirty="0"/>
              <a:t>in the form of a dedicated website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3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23" y="0"/>
            <a:ext cx="8835656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 err="1">
                <a:latin typeface="+mj-lt"/>
              </a:rPr>
              <a:t>Discovering</a:t>
            </a:r>
            <a:r>
              <a:rPr lang="fr-FR" sz="3600" dirty="0">
                <a:latin typeface="+mj-lt"/>
              </a:rPr>
              <a:t> </a:t>
            </a:r>
            <a:r>
              <a:rPr lang="fr-FR" sz="3600" dirty="0" err="1">
                <a:latin typeface="+mj-lt"/>
              </a:rPr>
              <a:t>scholarly</a:t>
            </a:r>
            <a:r>
              <a:rPr lang="fr-FR" sz="3600" dirty="0">
                <a:latin typeface="+mj-lt"/>
              </a:rPr>
              <a:t> documentation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Highlighting documentation as an essential step </a:t>
            </a:r>
            <a:r>
              <a:rPr lang="en-US" sz="2000" dirty="0"/>
              <a:t>(often short-circuited in newsrooms with lack of time)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 synthetic scientific bibliography </a:t>
            </a:r>
            <a:r>
              <a:rPr lang="en-US" sz="2000" dirty="0"/>
              <a:t>from which to read and discuss &amp; other sources of documentation (media, scientific, NGOs, political, etc.) to build from and upon.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Relevant issues and theoretical frames</a:t>
            </a:r>
            <a:r>
              <a:rPr lang="en-US" sz="2000" dirty="0"/>
              <a:t>: </a:t>
            </a:r>
          </a:p>
          <a:p>
            <a:pPr marL="0" indent="0" algn="ctr">
              <a:buNone/>
            </a:pPr>
            <a:r>
              <a:rPr lang="en-US" sz="2000" dirty="0"/>
              <a:t>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Specificities of local news media in France</a:t>
            </a:r>
            <a:r>
              <a:rPr lang="en-US" sz="2000" dirty="0"/>
              <a:t>: hegemonic situation of regional daily newspapers and structural </a:t>
            </a:r>
            <a:r>
              <a:rPr lang="en-US" sz="2000" dirty="0" err="1"/>
              <a:t>dependance</a:t>
            </a:r>
            <a:r>
              <a:rPr lang="en-US" sz="2000" dirty="0"/>
              <a:t> on </a:t>
            </a:r>
            <a:r>
              <a:rPr lang="en-US" sz="2000" dirty="0" err="1"/>
              <a:t>institutionnal</a:t>
            </a:r>
            <a:r>
              <a:rPr lang="en-US" sz="2000" dirty="0"/>
              <a:t> actors, emergence of new actors (</a:t>
            </a:r>
            <a:r>
              <a:rPr lang="en-US" sz="2000" dirty="0" err="1"/>
              <a:t>Bousquet</a:t>
            </a:r>
            <a:r>
              <a:rPr lang="en-US" sz="2000" dirty="0"/>
              <a:t> et al. 2015; </a:t>
            </a:r>
            <a:r>
              <a:rPr lang="en-US" sz="2000" dirty="0" err="1"/>
              <a:t>Kleis</a:t>
            </a:r>
            <a:r>
              <a:rPr lang="en-US" sz="2000" dirty="0"/>
              <a:t> Nielsen 2015)</a:t>
            </a:r>
          </a:p>
          <a:p>
            <a:pPr algn="ctr">
              <a:buFontTx/>
              <a:buChar char="-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link between social, economical and environmental issues</a:t>
            </a:r>
            <a:r>
              <a:rPr lang="en-US" sz="2000" dirty="0"/>
              <a:t>/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specialisation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dirty="0" err="1"/>
              <a:t>transversality</a:t>
            </a:r>
            <a:r>
              <a:rPr lang="en-US" sz="2000" dirty="0"/>
              <a:t> in </a:t>
            </a:r>
            <a:r>
              <a:rPr lang="en-US" sz="2000" dirty="0" err="1"/>
              <a:t>newrooms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/(de)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politicisation</a:t>
            </a:r>
            <a:r>
              <a:rPr lang="en-US" sz="2000" dirty="0"/>
              <a:t>, time and money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constraints</a:t>
            </a:r>
            <a:r>
              <a:rPr lang="en-US" sz="2000" dirty="0"/>
              <a:t> for the investigation (</a:t>
            </a:r>
            <a:r>
              <a:rPr lang="en-US" sz="2000" dirty="0" err="1"/>
              <a:t>Comby</a:t>
            </a:r>
            <a:r>
              <a:rPr lang="en-US" sz="2000" dirty="0"/>
              <a:t> 2015, </a:t>
            </a:r>
            <a:r>
              <a:rPr lang="en-US" sz="2000" dirty="0" err="1"/>
              <a:t>Saitta</a:t>
            </a:r>
            <a:r>
              <a:rPr lang="en-US" sz="2000" dirty="0"/>
              <a:t> 2005, </a:t>
            </a:r>
            <a:r>
              <a:rPr lang="en-US" sz="2000" dirty="0" err="1"/>
              <a:t>Pilmis</a:t>
            </a:r>
            <a:r>
              <a:rPr lang="en-US" sz="2000" dirty="0"/>
              <a:t> 2014) </a:t>
            </a:r>
          </a:p>
          <a:p>
            <a:pPr algn="ctr">
              <a:buFontTx/>
              <a:buChar char="-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relationship to sources, technicality and newsworthiness of the topic</a:t>
            </a:r>
            <a:r>
              <a:rPr lang="en-US" sz="2000" dirty="0"/>
              <a:t>, genres and formats (</a:t>
            </a:r>
            <a:r>
              <a:rPr lang="en-US" sz="2000" dirty="0" err="1"/>
              <a:t>Neveu</a:t>
            </a:r>
            <a:r>
              <a:rPr lang="en-US" sz="2000" dirty="0"/>
              <a:t> 2019; Anderson 2017, </a:t>
            </a:r>
            <a:r>
              <a:rPr lang="fr-FR" sz="2000" dirty="0" err="1"/>
              <a:t>Molek-Kozakowska</a:t>
            </a:r>
            <a:r>
              <a:rPr lang="fr-FR" sz="2000" dirty="0"/>
              <a:t>, K. (2017</a:t>
            </a:r>
            <a:r>
              <a:rPr lang="en-US" sz="2000" dirty="0" smtClean="0"/>
              <a:t>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455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23" y="0"/>
            <a:ext cx="8835656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+mj-lt"/>
              </a:rPr>
              <a:t>Journalistic field work with local media</a:t>
            </a:r>
            <a:endParaRPr lang="fr-FR" sz="3600" dirty="0">
              <a:latin typeface="+mj-lt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Interviews to ask local media journalists around Grenoble about the way they tackle climate and environment topics </a:t>
            </a:r>
            <a:r>
              <a:rPr lang="en-US" sz="2000" dirty="0"/>
              <a:t>(10 different newsrooms)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 common set of 5 questions</a:t>
            </a:r>
            <a:r>
              <a:rPr lang="en-US" sz="2000" dirty="0"/>
              <a:t>: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1)</a:t>
            </a:r>
            <a:r>
              <a:rPr lang="en-US" sz="2000" dirty="0"/>
              <a:t>How do you define the climate issue within your media?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2)</a:t>
            </a:r>
            <a:r>
              <a:rPr lang="en-US" sz="2000" dirty="0"/>
              <a:t>How much space does your media give to climate issues?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3)</a:t>
            </a:r>
            <a:r>
              <a:rPr lang="en-US" sz="2000" dirty="0"/>
              <a:t>Which sources do you use to cover these topics?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4)</a:t>
            </a:r>
            <a:r>
              <a:rPr lang="en-US" sz="2000" dirty="0"/>
              <a:t>Is the climate issue of interest to your audience?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5)</a:t>
            </a:r>
            <a:r>
              <a:rPr lang="en-US" sz="2000" dirty="0"/>
              <a:t>What are the responsibilities of journalists in relation to these issues?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Series of video interviews. </a:t>
            </a:r>
            <a:r>
              <a:rPr lang="en-US" sz="2000" dirty="0"/>
              <a:t>The result of this work is entitled “Micro-</a:t>
            </a:r>
            <a:r>
              <a:rPr lang="en-US" sz="2000" dirty="0" err="1"/>
              <a:t>climat</a:t>
            </a:r>
            <a:r>
              <a:rPr lang="en-US" sz="2000" dirty="0"/>
              <a:t>” and is broadcast on our </a:t>
            </a:r>
            <a:r>
              <a:rPr lang="en-US" sz="2000" dirty="0">
                <a:hlinkClick r:id="rId3"/>
              </a:rPr>
              <a:t>school media website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>
                <a:hlinkClick r:id="rId4"/>
              </a:rPr>
              <a:t>Youtube channel </a:t>
            </a:r>
            <a:r>
              <a:rPr lang="en-US" sz="2000" dirty="0" smtClean="0"/>
              <a:t>.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3" y="1282710"/>
            <a:ext cx="3883937" cy="25884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878" y="1295310"/>
            <a:ext cx="4373545" cy="24601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526" y="3755429"/>
            <a:ext cx="4290588" cy="2413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73" y="3871115"/>
            <a:ext cx="4018984" cy="22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6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23" y="0"/>
            <a:ext cx="8835656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200" dirty="0" err="1">
                <a:latin typeface="+mj-lt"/>
              </a:rPr>
              <a:t>Creation</a:t>
            </a:r>
            <a:r>
              <a:rPr lang="fr-FR" sz="3200" dirty="0">
                <a:latin typeface="+mj-lt"/>
              </a:rPr>
              <a:t> of </a:t>
            </a:r>
            <a:r>
              <a:rPr lang="fr-FR" sz="3200" dirty="0" err="1">
                <a:latin typeface="+mj-lt"/>
              </a:rPr>
              <a:t>multimedia</a:t>
            </a:r>
            <a:r>
              <a:rPr lang="fr-FR" sz="3200" dirty="0">
                <a:latin typeface="+mj-lt"/>
              </a:rPr>
              <a:t> </a:t>
            </a:r>
            <a:r>
              <a:rPr lang="fr-FR" sz="3200" dirty="0" err="1">
                <a:latin typeface="+mj-lt"/>
              </a:rPr>
              <a:t>editorial</a:t>
            </a:r>
            <a:r>
              <a:rPr lang="fr-FR" sz="3200" dirty="0">
                <a:latin typeface="+mj-lt"/>
              </a:rPr>
              <a:t> content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Original multimedia content </a:t>
            </a:r>
            <a:r>
              <a:rPr lang="en-US" dirty="0"/>
              <a:t>about climate change in the Alps, entitled “</a:t>
            </a:r>
            <a:r>
              <a:rPr lang="en-US" dirty="0" err="1"/>
              <a:t>Dégel</a:t>
            </a:r>
            <a:r>
              <a:rPr lang="en-US" dirty="0"/>
              <a:t>” (=</a:t>
            </a:r>
            <a:r>
              <a:rPr lang="en-US" i="1" dirty="0"/>
              <a:t>melt)</a:t>
            </a:r>
          </a:p>
          <a:p>
            <a:pPr algn="ctr"/>
            <a:r>
              <a:rPr lang="en-US" dirty="0"/>
              <a:t>In 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prologue and six chapters</a:t>
            </a:r>
            <a:r>
              <a:rPr lang="en-US" dirty="0"/>
              <a:t>, students documented the relationship of the Grenoble area to the environment. </a:t>
            </a:r>
          </a:p>
          <a:p>
            <a:pPr algn="ctr"/>
            <a:r>
              <a:rPr lang="en-US" dirty="0"/>
              <a:t>Through the prism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politics, institutions, scientists but also youth, climate sceptics and art</a:t>
            </a:r>
          </a:p>
          <a:p>
            <a:pPr algn="ctr"/>
            <a:r>
              <a:rPr lang="en-US" dirty="0"/>
              <a:t>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multitude of formats</a:t>
            </a:r>
            <a:r>
              <a:rPr lang="en-US" dirty="0"/>
              <a:t>: audios, videos, podcasts and articles, trying to take benefit from lessons learnt from scholarly documentation and interviews with professionals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5" y="0"/>
            <a:ext cx="807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23" y="0"/>
            <a:ext cx="8835656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sz="3600" dirty="0" err="1">
                <a:latin typeface="+mj-lt"/>
              </a:rPr>
              <a:t>Results</a:t>
            </a:r>
            <a:r>
              <a:rPr lang="fr-FR" sz="3600" dirty="0">
                <a:latin typeface="+mj-lt"/>
              </a:rPr>
              <a:t> and conclusion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It WORKS!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In a context in which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theory and a scientific approach to media is complicated to fit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legitimise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in very practice-oriented programs</a:t>
            </a:r>
            <a:r>
              <a:rPr lang="en-US" sz="2000" dirty="0"/>
              <a:t>,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immediate application of academic knowledge</a:t>
            </a:r>
            <a:r>
              <a:rPr lang="en-US" sz="2000" dirty="0"/>
              <a:t> to the service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original journalistic content </a:t>
            </a:r>
            <a:r>
              <a:rPr lang="en-US" sz="2000" dirty="0"/>
              <a:t>and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experimental dimension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constant dialogue </a:t>
            </a:r>
            <a:r>
              <a:rPr lang="en-US" sz="2000" dirty="0"/>
              <a:t>with students on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link between form and purpose </a:t>
            </a:r>
            <a:r>
              <a:rPr lang="en-US" sz="2000" dirty="0"/>
              <a:t>of journalistic content creation somewhat success in:</a:t>
            </a:r>
          </a:p>
          <a:p>
            <a:pPr marL="0" indent="0" algn="ctr">
              <a:buNone/>
            </a:pPr>
            <a:r>
              <a:rPr lang="en-US" sz="2000" dirty="0"/>
              <a:t>- indirectly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teaching students internal newsroom politics </a:t>
            </a:r>
            <a:r>
              <a:rPr lang="en-US" sz="2000" dirty="0"/>
              <a:t>(and hopefully breading strategies and tactics for those most interested in covering the topic in the future);</a:t>
            </a:r>
          </a:p>
          <a:p>
            <a:pPr marL="0" indent="0" algn="ctr">
              <a:buNone/>
            </a:pPr>
            <a:r>
              <a:rPr lang="en-US" sz="2000" dirty="0"/>
              <a:t>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communicating future journalists' interest and sometimes commitment to the topic </a:t>
            </a:r>
            <a:r>
              <a:rPr lang="en-US" sz="2000" dirty="0"/>
              <a:t>to future employers;</a:t>
            </a:r>
          </a:p>
          <a:p>
            <a:pPr marL="0" indent="0" algn="ctr">
              <a:buNone/>
            </a:pPr>
            <a:r>
              <a:rPr lang="en-US" sz="2000" dirty="0"/>
              <a:t>-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productions can then be used as tools by professional associations </a:t>
            </a:r>
            <a:r>
              <a:rPr lang="en-US" sz="2000" dirty="0"/>
              <a:t>(which have their own agendas, including that of surviving by welcoming younger generations on their boards).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528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613317" y="1092820"/>
            <a:ext cx="7906215" cy="5186060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Thank</a:t>
            </a: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fr-FR" sz="36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you</a:t>
            </a: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! </a:t>
            </a:r>
            <a:r>
              <a:rPr lang="fr-FR" sz="3600" dirty="0" err="1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Any</a:t>
            </a: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question?</a:t>
            </a:r>
          </a:p>
          <a:p>
            <a:pPr marL="0" indent="0" algn="ctr">
              <a:buNone/>
            </a:pPr>
            <a:endParaRPr lang="fr-FR" sz="3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F"/>
            </a:pP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  <a:sym typeface="Wingdings" panose="05000000000000000000" pitchFamily="2" charset="2"/>
                <a:hlinkClick r:id="rId3"/>
              </a:rPr>
              <a:t>http</a:t>
            </a:r>
            <a:r>
              <a:rPr lang="fr-FR" sz="3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  <a:sym typeface="Wingdings" panose="05000000000000000000" pitchFamily="2" charset="2"/>
                <a:hlinkClick r:id="rId3"/>
              </a:rPr>
              <a:t>://degel.ejdg.fr</a:t>
            </a: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  <a:sym typeface="Wingdings" panose="05000000000000000000" pitchFamily="2" charset="2"/>
                <a:hlinkClick r:id="rId3"/>
              </a:rPr>
              <a:t>/</a:t>
            </a:r>
            <a:endParaRPr lang="fr-FR" sz="3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F"/>
            </a:pP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  <a:hlinkClick r:id="rId4"/>
              </a:rPr>
              <a:t>http</a:t>
            </a:r>
            <a:r>
              <a:rPr lang="fr-FR" sz="36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  <a:hlinkClick r:id="rId4"/>
              </a:rPr>
              <a:t>://journalismes-info.ejdg.fr</a:t>
            </a:r>
            <a:r>
              <a:rPr lang="fr-FR" sz="3600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  <a:hlinkClick r:id="rId4"/>
              </a:rPr>
              <a:t>/</a:t>
            </a:r>
            <a:endParaRPr lang="fr-FR" sz="3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F"/>
            </a:pPr>
            <a:endParaRPr lang="fr-FR" sz="3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>
              <a:buFont typeface="Wingdings" panose="05000000000000000000" pitchFamily="2" charset="2"/>
              <a:buChar char="F"/>
            </a:pPr>
            <a:endParaRPr lang="fr-FR" sz="3600" dirty="0" smtClean="0">
              <a:solidFill>
                <a:srgbClr val="2F589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4457708"/>
            <a:ext cx="2790825" cy="1238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11158" r="17661" b="14165"/>
          <a:stretch/>
        </p:blipFill>
        <p:spPr>
          <a:xfrm>
            <a:off x="5088842" y="4457708"/>
            <a:ext cx="2896918" cy="14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13118</TotalTime>
  <Words>769</Words>
  <Application>Microsoft Office PowerPoint</Application>
  <PresentationFormat>Affichage à l'écran (4:3)</PresentationFormat>
  <Paragraphs>61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Wingdings</vt:lpstr>
      <vt:lpstr>Exécutif</vt:lpstr>
      <vt:lpstr>Integrating theory and research into journalistic training around climate change</vt:lpstr>
      <vt:lpstr>Context</vt:lpstr>
      <vt:lpstr>The workshop</vt:lpstr>
      <vt:lpstr>Discovering scholarly documentation</vt:lpstr>
      <vt:lpstr>Journalistic field work with local media</vt:lpstr>
      <vt:lpstr>Creation of multimedia editorial content</vt:lpstr>
      <vt:lpstr>Results and 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Annelise Touboul</dc:creator>
  <cp:lastModifiedBy>EMMANUEL MARTY</cp:lastModifiedBy>
  <cp:revision>399</cp:revision>
  <cp:lastPrinted>2011-08-31T09:50:15Z</cp:lastPrinted>
  <dcterms:created xsi:type="dcterms:W3CDTF">2012-09-14T11:23:47Z</dcterms:created>
  <dcterms:modified xsi:type="dcterms:W3CDTF">2022-06-15T19:47:02Z</dcterms:modified>
</cp:coreProperties>
</file>