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4"/>
  </p:sldMasterIdLst>
  <p:notesMasterIdLst>
    <p:notesMasterId r:id="rId38"/>
  </p:notesMasterIdLst>
  <p:sldIdLst>
    <p:sldId id="256" r:id="rId5"/>
    <p:sldId id="259" r:id="rId6"/>
    <p:sldId id="260" r:id="rId7"/>
    <p:sldId id="261" r:id="rId8"/>
    <p:sldId id="262" r:id="rId9"/>
    <p:sldId id="266" r:id="rId10"/>
    <p:sldId id="311" r:id="rId11"/>
    <p:sldId id="272" r:id="rId12"/>
    <p:sldId id="273" r:id="rId13"/>
    <p:sldId id="267" r:id="rId14"/>
    <p:sldId id="269" r:id="rId15"/>
    <p:sldId id="312" r:id="rId16"/>
    <p:sldId id="313" r:id="rId17"/>
    <p:sldId id="338" r:id="rId18"/>
    <p:sldId id="339" r:id="rId19"/>
    <p:sldId id="337" r:id="rId20"/>
    <p:sldId id="268" r:id="rId21"/>
    <p:sldId id="340" r:id="rId22"/>
    <p:sldId id="341" r:id="rId23"/>
    <p:sldId id="342" r:id="rId24"/>
    <p:sldId id="344" r:id="rId25"/>
    <p:sldId id="355" r:id="rId26"/>
    <p:sldId id="358" r:id="rId27"/>
    <p:sldId id="359" r:id="rId28"/>
    <p:sldId id="357" r:id="rId29"/>
    <p:sldId id="363" r:id="rId30"/>
    <p:sldId id="360" r:id="rId31"/>
    <p:sldId id="361" r:id="rId32"/>
    <p:sldId id="362" r:id="rId33"/>
    <p:sldId id="353" r:id="rId34"/>
    <p:sldId id="351" r:id="rId35"/>
    <p:sldId id="271" r:id="rId36"/>
    <p:sldId id="354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Raleway" pitchFamily="2" charset="77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5"/>
    <p:restoredTop sz="94639"/>
  </p:normalViewPr>
  <p:slideViewPr>
    <p:cSldViewPr snapToGrid="0">
      <p:cViewPr varScale="1">
        <p:scale>
          <a:sx n="200" d="100"/>
          <a:sy n="200" d="100"/>
        </p:scale>
        <p:origin x="176" y="6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7a4eb784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27a4eb7847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27a4eb784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57238" y="682625"/>
            <a:ext cx="5992812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27a4eb7847_0_161:notes"/>
          <p:cNvSpPr txBox="1">
            <a:spLocks noGrp="1"/>
          </p:cNvSpPr>
          <p:nvPr>
            <p:ph type="body" idx="1"/>
          </p:nvPr>
        </p:nvSpPr>
        <p:spPr>
          <a:xfrm>
            <a:off x="750822" y="4268463"/>
            <a:ext cx="6006300" cy="40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27a4eb7847_0_161:notes"/>
          <p:cNvSpPr txBox="1">
            <a:spLocks noGrp="1"/>
          </p:cNvSpPr>
          <p:nvPr>
            <p:ph type="sldNum" idx="12"/>
          </p:nvPr>
        </p:nvSpPr>
        <p:spPr>
          <a:xfrm>
            <a:off x="4249674" y="8537247"/>
            <a:ext cx="32583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" sz="1300"/>
              <a:t>11</a:t>
            </a:fld>
            <a:endParaRPr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27a4eb784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57238" y="682625"/>
            <a:ext cx="5992812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27a4eb7847_0_161:notes"/>
          <p:cNvSpPr txBox="1">
            <a:spLocks noGrp="1"/>
          </p:cNvSpPr>
          <p:nvPr>
            <p:ph type="body" idx="1"/>
          </p:nvPr>
        </p:nvSpPr>
        <p:spPr>
          <a:xfrm>
            <a:off x="750822" y="4268463"/>
            <a:ext cx="6006300" cy="40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27a4eb7847_0_161:notes"/>
          <p:cNvSpPr txBox="1">
            <a:spLocks noGrp="1"/>
          </p:cNvSpPr>
          <p:nvPr>
            <p:ph type="sldNum" idx="12"/>
          </p:nvPr>
        </p:nvSpPr>
        <p:spPr>
          <a:xfrm>
            <a:off x="4249674" y="8537247"/>
            <a:ext cx="32583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" sz="1300"/>
              <a:t>12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18974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8744ff1278732b8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8744ff1278732b8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1565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fac7d5dd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fac7d5dd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2fac7d5ddd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2fac7d5ddd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328349b3c3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328349b3c3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fac7d5ddd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2fac7d5ddd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2fac7d5ddd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2fac7d5ddd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fac7d5ddd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2fac7d5ddd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744ff1278732b8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g38744ff1278732b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35e85ea1c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35e85ea1c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0879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30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27a4eb78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27a4eb78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744ff1278732b8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g38744ff1278732b8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8744ff1278732b8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g38744ff1278732b8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8744ff1278732b8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g38744ff1278732b8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744ff1278732b8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38744ff1278732b8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744ff1278732b8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38744ff1278732b8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191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8744ff1278732b8_179:notes"/>
          <p:cNvSpPr txBox="1">
            <a:spLocks noGrp="1"/>
          </p:cNvSpPr>
          <p:nvPr>
            <p:ph type="body" idx="1"/>
          </p:nvPr>
        </p:nvSpPr>
        <p:spPr>
          <a:xfrm>
            <a:off x="662490" y="3931627"/>
            <a:ext cx="5299800" cy="3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43050" rIns="86100" bIns="43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WheatIS DataDiscovery community building has been a success story (cf. Sen et al. 2020 F1000 Research) which could be a base to extending the service of federated data repositories to other species and communities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In UE, a community is growing in the frame of ELIXIR (European Infrastructure for Lige Science dat sharing and analysing)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Similar distributed model based on implementation of standards web services on each partner’s IT infrastructure: Breeding API (https://brapi.org) + WheatIS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25" name="Google Shape;325;g38744ff1278732b8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0425" y="1020763"/>
            <a:ext cx="4903788" cy="2757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980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27a4eb7847_0_46:notes"/>
          <p:cNvSpPr txBox="1">
            <a:spLocks noGrp="1"/>
          </p:cNvSpPr>
          <p:nvPr>
            <p:ph type="body" idx="1"/>
          </p:nvPr>
        </p:nvSpPr>
        <p:spPr>
          <a:xfrm>
            <a:off x="662490" y="3931627"/>
            <a:ext cx="5299800" cy="3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43050" rIns="86100" bIns="43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 err="1"/>
              <a:t>WheatIS</a:t>
            </a:r>
            <a:r>
              <a:rPr lang="fr" dirty="0"/>
              <a:t> </a:t>
            </a:r>
            <a:r>
              <a:rPr lang="fr" dirty="0" err="1"/>
              <a:t>DataDiscovery</a:t>
            </a:r>
            <a:r>
              <a:rPr lang="fr" dirty="0"/>
              <a:t> </a:t>
            </a:r>
            <a:r>
              <a:rPr lang="fr" dirty="0" err="1"/>
              <a:t>community</a:t>
            </a:r>
            <a:r>
              <a:rPr lang="fr" dirty="0"/>
              <a:t> building has been a </a:t>
            </a:r>
            <a:r>
              <a:rPr lang="fr" dirty="0" err="1"/>
              <a:t>success</a:t>
            </a:r>
            <a:r>
              <a:rPr lang="fr" dirty="0"/>
              <a:t> story (cf. Sen et al. 2020 F1000 </a:t>
            </a:r>
            <a:r>
              <a:rPr lang="fr" dirty="0" err="1"/>
              <a:t>Research</a:t>
            </a:r>
            <a:r>
              <a:rPr lang="fr" dirty="0"/>
              <a:t>) </a:t>
            </a:r>
            <a:r>
              <a:rPr lang="fr" dirty="0" err="1"/>
              <a:t>which</a:t>
            </a:r>
            <a:r>
              <a:rPr lang="fr" dirty="0"/>
              <a:t> </a:t>
            </a:r>
            <a:r>
              <a:rPr lang="fr" dirty="0" err="1"/>
              <a:t>could</a:t>
            </a:r>
            <a:r>
              <a:rPr lang="fr" dirty="0"/>
              <a:t> </a:t>
            </a:r>
            <a:r>
              <a:rPr lang="fr" dirty="0" err="1"/>
              <a:t>be</a:t>
            </a:r>
            <a:r>
              <a:rPr lang="fr" dirty="0"/>
              <a:t> a base to </a:t>
            </a:r>
            <a:r>
              <a:rPr lang="fr" dirty="0" err="1"/>
              <a:t>extending</a:t>
            </a:r>
            <a:r>
              <a:rPr lang="fr" dirty="0"/>
              <a:t> the service of </a:t>
            </a:r>
            <a:r>
              <a:rPr lang="fr" dirty="0" err="1"/>
              <a:t>federated</a:t>
            </a:r>
            <a:r>
              <a:rPr lang="fr" dirty="0"/>
              <a:t> data repositories to </a:t>
            </a:r>
            <a:r>
              <a:rPr lang="fr" dirty="0" err="1"/>
              <a:t>other</a:t>
            </a:r>
            <a:r>
              <a:rPr lang="fr" dirty="0"/>
              <a:t> </a:t>
            </a:r>
            <a:r>
              <a:rPr lang="fr" dirty="0" err="1"/>
              <a:t>species</a:t>
            </a:r>
            <a:r>
              <a:rPr lang="fr" dirty="0"/>
              <a:t> and </a:t>
            </a:r>
            <a:r>
              <a:rPr lang="fr" dirty="0" err="1"/>
              <a:t>communities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/>
              <a:t>In UE, a </a:t>
            </a:r>
            <a:r>
              <a:rPr lang="fr" dirty="0" err="1"/>
              <a:t>community</a:t>
            </a:r>
            <a:r>
              <a:rPr lang="fr" dirty="0"/>
              <a:t> </a:t>
            </a:r>
            <a:r>
              <a:rPr lang="fr" dirty="0" err="1"/>
              <a:t>is</a:t>
            </a:r>
            <a:r>
              <a:rPr lang="fr" dirty="0"/>
              <a:t> </a:t>
            </a:r>
            <a:r>
              <a:rPr lang="fr" dirty="0" err="1"/>
              <a:t>growing</a:t>
            </a:r>
            <a:r>
              <a:rPr lang="fr" dirty="0"/>
              <a:t> in the frame of ELIXIR (</a:t>
            </a:r>
            <a:r>
              <a:rPr lang="fr" dirty="0" err="1"/>
              <a:t>European</a:t>
            </a:r>
            <a:r>
              <a:rPr lang="fr" dirty="0"/>
              <a:t> Infrastructure for Lige Science </a:t>
            </a:r>
            <a:r>
              <a:rPr lang="fr" dirty="0" err="1"/>
              <a:t>dat</a:t>
            </a:r>
            <a:r>
              <a:rPr lang="fr" dirty="0"/>
              <a:t> sharing and </a:t>
            </a:r>
            <a:r>
              <a:rPr lang="fr" dirty="0" err="1"/>
              <a:t>analysing</a:t>
            </a:r>
            <a:r>
              <a:rPr lang="fr" dirty="0"/>
              <a:t>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 err="1"/>
              <a:t>Similar</a:t>
            </a:r>
            <a:r>
              <a:rPr lang="fr" dirty="0"/>
              <a:t> </a:t>
            </a:r>
            <a:r>
              <a:rPr lang="fr" dirty="0" err="1"/>
              <a:t>distributed</a:t>
            </a:r>
            <a:r>
              <a:rPr lang="fr" dirty="0"/>
              <a:t> model </a:t>
            </a:r>
            <a:r>
              <a:rPr lang="fr" dirty="0" err="1"/>
              <a:t>based</a:t>
            </a:r>
            <a:r>
              <a:rPr lang="fr" dirty="0"/>
              <a:t> on </a:t>
            </a:r>
            <a:r>
              <a:rPr lang="fr" dirty="0" err="1"/>
              <a:t>implementation</a:t>
            </a:r>
            <a:r>
              <a:rPr lang="fr" dirty="0"/>
              <a:t> of standards web services on </a:t>
            </a:r>
            <a:r>
              <a:rPr lang="fr" dirty="0" err="1"/>
              <a:t>each</a:t>
            </a:r>
            <a:r>
              <a:rPr lang="fr" dirty="0"/>
              <a:t> </a:t>
            </a:r>
            <a:r>
              <a:rPr lang="fr" dirty="0" err="1"/>
              <a:t>partner’s</a:t>
            </a:r>
            <a:r>
              <a:rPr lang="fr" dirty="0"/>
              <a:t> IT infrastructure: </a:t>
            </a:r>
            <a:r>
              <a:rPr lang="fr" dirty="0" err="1"/>
              <a:t>Breeding</a:t>
            </a:r>
            <a:r>
              <a:rPr lang="fr" dirty="0"/>
              <a:t> API (https://</a:t>
            </a:r>
            <a:r>
              <a:rPr lang="fr" dirty="0" err="1"/>
              <a:t>brapi.org</a:t>
            </a:r>
            <a:r>
              <a:rPr lang="fr" dirty="0"/>
              <a:t>) + </a:t>
            </a:r>
            <a:r>
              <a:rPr lang="fr" dirty="0" err="1"/>
              <a:t>WheatIS</a:t>
            </a:r>
            <a:r>
              <a:rPr lang="fr" dirty="0"/>
              <a:t> data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45" name="Google Shape;345;g227a4eb784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0425" y="1020763"/>
            <a:ext cx="4903788" cy="2757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23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718"/>
            <a:ext cx="3057525" cy="2093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81" y="1814191"/>
            <a:ext cx="235744" cy="3214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/>
        </p:nvSpPr>
        <p:spPr>
          <a:xfrm>
            <a:off x="0" y="4495952"/>
            <a:ext cx="9144000" cy="64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82" y="1742894"/>
            <a:ext cx="6858000" cy="79328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382" y="2393323"/>
            <a:ext cx="6858000" cy="4911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3" name="Image 2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18E85FD-4D63-460A-8FAE-B85C5520C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82" y="4221348"/>
            <a:ext cx="1714500" cy="6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3245" y="1068036"/>
            <a:ext cx="7285066" cy="3310001"/>
          </a:xfrm>
          <a:prstGeom prst="rect">
            <a:avLst/>
          </a:prstGeom>
        </p:spPr>
        <p:txBody>
          <a:bodyPr vert="eaVert"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710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822" y="273850"/>
            <a:ext cx="1316528" cy="4358879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50"/>
            <a:ext cx="618078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4969513" y="2113779"/>
            <a:ext cx="4358879" cy="679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984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2_Titre et conten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02425" y="778526"/>
            <a:ext cx="79326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3A6"/>
              </a:buClr>
              <a:buSzPts val="1800"/>
              <a:buChar char="•"/>
              <a:defRPr sz="1800" b="0"/>
            </a:lvl1pPr>
            <a:lvl2pPr marL="91440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349000" y="112225"/>
            <a:ext cx="78708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100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2300"/>
              <a:buFont typeface="Calibri"/>
              <a:buChar char="•"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83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classique">
  <p:cSld name="1_Page classiqu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28975" y="118100"/>
            <a:ext cx="78906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100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2300"/>
              <a:buFont typeface="Calibri"/>
              <a:buChar char="•"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11150" y="1012250"/>
            <a:ext cx="8721900" cy="3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2"/>
          </p:nvPr>
        </p:nvSpPr>
        <p:spPr>
          <a:xfrm>
            <a:off x="841752" y="644131"/>
            <a:ext cx="72600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107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 1">
  <p:cSld name="1_Titre et contenu 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841752" y="1310322"/>
            <a:ext cx="7293300" cy="30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3A6"/>
              </a:buClr>
              <a:buSzPts val="1800"/>
              <a:buChar char="•"/>
              <a:defRPr sz="1800" b="0"/>
            </a:lvl1pPr>
            <a:lvl2pPr marL="914400" lvl="1" indent="-3333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557395" y="112229"/>
            <a:ext cx="76623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2250"/>
              <a:buFont typeface="Calibri"/>
              <a:buChar char="•"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2"/>
          </p:nvPr>
        </p:nvSpPr>
        <p:spPr>
          <a:xfrm>
            <a:off x="841753" y="644132"/>
            <a:ext cx="73779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497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>
  <p:cSld name="2_Compara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01225" y="778525"/>
            <a:ext cx="4217700" cy="3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3A6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428600" y="778525"/>
            <a:ext cx="4563600" cy="3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3A6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557394" y="112228"/>
            <a:ext cx="76623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100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2300"/>
              <a:buFont typeface="Calibri"/>
              <a:buChar char="•"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957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oter">
  <p:cSld name="Title + foot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116681" y="1"/>
            <a:ext cx="5758575" cy="41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2400"/>
              <a:buFont typeface="Calibri"/>
              <a:buNone/>
              <a:defRPr sz="180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7" name="Google Shape;37;p7"/>
          <p:cNvCxnSpPr/>
          <p:nvPr/>
        </p:nvCxnSpPr>
        <p:spPr>
          <a:xfrm>
            <a:off x="116681" y="411956"/>
            <a:ext cx="8910638" cy="0"/>
          </a:xfrm>
          <a:prstGeom prst="straightConnector1">
            <a:avLst/>
          </a:prstGeom>
          <a:noFill/>
          <a:ln w="25400" cap="flat" cmpd="sng">
            <a:solidFill>
              <a:srgbClr val="0080B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" name="Google Shape;38;p7"/>
          <p:cNvPicPr preferRelativeResize="0"/>
          <p:nvPr/>
        </p:nvPicPr>
        <p:blipFill rotWithShape="1">
          <a:blip r:embed="rId2">
            <a:alphaModFix amt="50000"/>
          </a:blip>
          <a:srcRect l="45110" t="11988" r="4203" b="75136"/>
          <a:stretch/>
        </p:blipFill>
        <p:spPr>
          <a:xfrm>
            <a:off x="6730738" y="1"/>
            <a:ext cx="2533454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884" y="4732355"/>
            <a:ext cx="457763" cy="32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681" y="4696541"/>
            <a:ext cx="789039" cy="39308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 txBox="1"/>
          <p:nvPr/>
        </p:nvSpPr>
        <p:spPr>
          <a:xfrm>
            <a:off x="8569557" y="4797088"/>
            <a:ext cx="45765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fr-FR" sz="135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‹N°›</a:t>
            </a:fld>
            <a:endParaRPr sz="1350" b="0" i="0" u="none" strike="noStrike" cap="none">
              <a:solidFill>
                <a:srgbClr val="0080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9812" y="4712073"/>
            <a:ext cx="1093547" cy="3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36523" y="4731189"/>
            <a:ext cx="1110770" cy="32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92249" y="4673418"/>
            <a:ext cx="1058641" cy="43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40457" y="4716567"/>
            <a:ext cx="1058627" cy="353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122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90" y="954163"/>
            <a:ext cx="1160000" cy="3133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128228"/>
            <a:ext cx="3057143" cy="20928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86" y="2118994"/>
            <a:ext cx="235715" cy="321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/>
        </p:nvSpPr>
        <p:spPr>
          <a:xfrm>
            <a:off x="0" y="4495952"/>
            <a:ext cx="9144000" cy="648393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82" y="2075405"/>
            <a:ext cx="6858000" cy="79328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382" y="2725834"/>
            <a:ext cx="6858000" cy="4911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878114"/>
            <a:ext cx="8860971" cy="3786904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0"/>
            <a:ext cx="7662257" cy="50926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57395" y="478482"/>
            <a:ext cx="7377899" cy="347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145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509264"/>
            <a:ext cx="8860971" cy="4155754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0"/>
            <a:ext cx="7662257" cy="50926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264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752" y="1153396"/>
            <a:ext cx="3301192" cy="326350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9497" y="1153396"/>
            <a:ext cx="3301192" cy="326350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97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752" y="1153396"/>
            <a:ext cx="3247723" cy="6131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5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752" y="1766591"/>
            <a:ext cx="3247723" cy="252704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8105" y="1153396"/>
            <a:ext cx="3263718" cy="6131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5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8105" y="1766591"/>
            <a:ext cx="3263718" cy="252704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522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4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3" y="436418"/>
            <a:ext cx="3082468" cy="6826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36418"/>
            <a:ext cx="4629150" cy="379683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4045" y="1119105"/>
            <a:ext cx="2805376" cy="8260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4045" y="1945178"/>
            <a:ext cx="2805376" cy="228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08586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36421"/>
            <a:ext cx="4629150" cy="377813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53" y="436418"/>
            <a:ext cx="3082468" cy="6826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4045" y="1119105"/>
            <a:ext cx="2805376" cy="8260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4045" y="1945178"/>
            <a:ext cx="2805376" cy="228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950680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574054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068034"/>
            <a:ext cx="5915025" cy="1503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/>
        </p:nvSpPr>
        <p:spPr>
          <a:xfrm>
            <a:off x="7442340" y="4753304"/>
            <a:ext cx="15666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9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9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7140"/>
            <a:ext cx="1500188" cy="6000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30FD33-E435-4A46-B168-E07C4F5FE24A}"/>
              </a:ext>
            </a:extLst>
          </p:cNvPr>
          <p:cNvSpPr txBox="1"/>
          <p:nvPr/>
        </p:nvSpPr>
        <p:spPr>
          <a:xfrm>
            <a:off x="857249" y="4763051"/>
            <a:ext cx="50370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50" dirty="0">
                <a:solidFill>
                  <a:srgbClr val="275662"/>
                </a:solidFill>
                <a:latin typeface="+mn-lt"/>
              </a:rPr>
              <a:t>Titre de la présentation</a:t>
            </a:r>
            <a:endParaRPr lang="fr-FR" sz="75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B41401-1E18-450D-B56F-5BE5E627703C}"/>
              </a:ext>
            </a:extLst>
          </p:cNvPr>
          <p:cNvSpPr txBox="1"/>
          <p:nvPr/>
        </p:nvSpPr>
        <p:spPr>
          <a:xfrm>
            <a:off x="857249" y="4899853"/>
            <a:ext cx="50370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>
                <a:solidFill>
                  <a:srgbClr val="00A3A6"/>
                </a:solidFill>
                <a:latin typeface="+mj-lt"/>
              </a:rPr>
              <a:t>Date / information / nom de l’auteur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667FAF7-D60C-2E31-42FF-BF0DCB231C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605"/>
            <a:ext cx="471488" cy="3284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179B5D-B21F-FE82-E06E-67DD602DE4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25688" y="8605"/>
            <a:ext cx="924026" cy="38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90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9" r:id="rId16"/>
  </p:sldLayoutIdLst>
  <p:hf sldNum="0" hdr="0" ftr="0" dt="0"/>
  <p:txStyles>
    <p:titleStyle>
      <a:lvl1pPr marL="342900" indent="-342900" algn="l" defTabSz="685800" rtl="0" eaLnBrk="1" latinLnBrk="0" hangingPunct="1">
        <a:lnSpc>
          <a:spcPct val="90000"/>
        </a:lnSpc>
        <a:spcBef>
          <a:spcPct val="0"/>
        </a:spcBef>
        <a:buFontTx/>
        <a:buBlip>
          <a:blip r:embed="rId21"/>
        </a:buBlip>
        <a:defRPr sz="225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950" kern="1200">
          <a:solidFill>
            <a:srgbClr val="00A3A6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rgi.versailles.inrae.fr/faidar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rgi.versailles.inrae.fr/faidare/search?query=flowering&amp;page=1&amp;descendants=false&amp;species=Vitis%20vinifera&amp;db=brapi@INRAE-URG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urgi.versailles.inrae.fr/faidare/search?query=flowering&amp;page=1&amp;descendants=false&amp;species=Vitis%20vinifera&amp;db=brapi@INRAE-URGI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sv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19" Type="http://schemas.openxmlformats.org/officeDocument/2006/relationships/image" Target="../media/image3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6.jp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20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19.jp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FAIDARE: Portail de données pour la recherche sur les plantes</a:t>
            </a:r>
            <a:endParaRPr dirty="0"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dirty="0" err="1"/>
              <a:t>GnpIS</a:t>
            </a:r>
            <a:r>
              <a:rPr lang="fr-FR" dirty="0"/>
              <a:t> et fédérations de données internationales</a:t>
            </a:r>
            <a:endParaRPr dirty="0"/>
          </a:p>
        </p:txBody>
      </p:sp>
      <p:pic>
        <p:nvPicPr>
          <p:cNvPr id="105" name="Google Shape;1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1878" y="4524357"/>
            <a:ext cx="1768979" cy="619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3993" lvl="0" indent="-2539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 dirty="0">
                <a:hlinkClick r:id="rId3"/>
              </a:rPr>
              <a:t>https://urgi.versailles.inrae.fr/faidare/</a:t>
            </a:r>
            <a:r>
              <a:rPr lang="fr-FR" dirty="0"/>
              <a:t> </a:t>
            </a:r>
            <a:endParaRPr dirty="0"/>
          </a:p>
        </p:txBody>
      </p:sp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</a:t>
            </a:r>
            <a:endParaRPr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0F822B-81D2-A4B3-EF9A-43DE9B0DE76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" dirty="0"/>
              <a:t>Portail web</a:t>
            </a:r>
            <a:endParaRPr lang="fr-FR" dirty="0"/>
          </a:p>
        </p:txBody>
      </p:sp>
      <p:pic>
        <p:nvPicPr>
          <p:cNvPr id="274" name="Google Shape;27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92" y="1342520"/>
            <a:ext cx="7613686" cy="422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" b="1" u="sng" dirty="0"/>
              <a:t>Simple, user </a:t>
            </a:r>
            <a:r>
              <a:rPr lang="fr" b="1" u="sng" dirty="0" err="1"/>
              <a:t>friendly</a:t>
            </a:r>
            <a:endParaRPr b="1" u="sng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b="1" u="sng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dirty="0"/>
              <a:t>Texte libre, moteur de recherche</a:t>
            </a: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FAIDARE, découverte de données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5385C90C-9A08-0496-D808-2CF30B47489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Principes</a:t>
            </a:r>
          </a:p>
        </p:txBody>
      </p:sp>
      <p:pic>
        <p:nvPicPr>
          <p:cNvPr id="289" name="Google Shape;2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115" y="1427335"/>
            <a:ext cx="5005701" cy="28380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>
            <a:spLocks noGrp="1"/>
          </p:cNvSpPr>
          <p:nvPr>
            <p:ph idx="1"/>
          </p:nvPr>
        </p:nvSpPr>
        <p:spPr>
          <a:xfrm>
            <a:off x="89388" y="878114"/>
            <a:ext cx="3287732" cy="378690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" b="1" u="sng" dirty="0"/>
              <a:t>Simple, user </a:t>
            </a:r>
            <a:r>
              <a:rPr lang="fr" b="1" u="sng" dirty="0" err="1"/>
              <a:t>friendly</a:t>
            </a:r>
            <a:endParaRPr b="1" u="sng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b="1" u="sng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dirty="0" err="1"/>
              <a:t>T</a:t>
            </a:r>
            <a:r>
              <a:rPr lang="fr" dirty="0" err="1"/>
              <a:t>exte</a:t>
            </a:r>
            <a:r>
              <a:rPr lang="fr" dirty="0"/>
              <a:t> libre, moteur de recherche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fr-FR" dirty="0"/>
              <a:t>Filtres de recherche supplémentaires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FAIDARE, découverte de données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5385C90C-9A08-0496-D808-2CF30B47489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Principes</a:t>
            </a:r>
          </a:p>
        </p:txBody>
      </p:sp>
      <p:pic>
        <p:nvPicPr>
          <p:cNvPr id="3" name="Google Shape;297;p37">
            <a:extLst>
              <a:ext uri="{FF2B5EF4-FFF2-40B4-BE49-F238E27FC236}">
                <a16:creationId xmlns:a16="http://schemas.microsoft.com/office/drawing/2014/main" id="{A220EA9D-AB09-8F0C-304F-4F4C395ECE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423" y="1304227"/>
            <a:ext cx="5874577" cy="24387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19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fr" dirty="0"/>
              <a:t>Taxon Group </a:t>
            </a:r>
            <a:r>
              <a:rPr lang="fr" dirty="0" err="1"/>
              <a:t>Species</a:t>
            </a:r>
            <a:endParaRPr dirty="0"/>
          </a:p>
        </p:txBody>
      </p:sp>
      <p:sp>
        <p:nvSpPr>
          <p:cNvPr id="559" name="Google Shape;559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/>
              <a:t>FAIDARE, découverte de données</a:t>
            </a:r>
            <a:endParaRPr sz="2250"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E81F2AA5-45AA-8467-A1B2-A3BEB65DA0F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Filtres de recherche</a:t>
            </a:r>
          </a:p>
        </p:txBody>
      </p:sp>
      <p:pic>
        <p:nvPicPr>
          <p:cNvPr id="560" name="Google Shape;5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674" y="1360875"/>
            <a:ext cx="2728400" cy="455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376" y="879350"/>
            <a:ext cx="2792425" cy="289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404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>
            <a:spLocks noGrp="1"/>
          </p:cNvSpPr>
          <p:nvPr>
            <p:ph idx="1"/>
          </p:nvPr>
        </p:nvSpPr>
        <p:spPr>
          <a:xfrm>
            <a:off x="841752" y="563497"/>
            <a:ext cx="7293378" cy="3007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GB" dirty="0"/>
              <a:t>Data types</a:t>
            </a:r>
            <a:endParaRPr dirty="0"/>
          </a:p>
          <a:p>
            <a:pPr lvl="1"/>
            <a:r>
              <a:rPr lang="en-GB" dirty="0"/>
              <a:t>Genetics / Genomic</a:t>
            </a:r>
            <a:endParaRPr dirty="0"/>
          </a:p>
          <a:p>
            <a:pPr lvl="1"/>
            <a:r>
              <a:rPr lang="en-GB" dirty="0"/>
              <a:t>Phenomics</a:t>
            </a:r>
            <a:endParaRPr dirty="0"/>
          </a:p>
          <a:p>
            <a:pPr lvl="1"/>
            <a:r>
              <a:rPr lang="en-GB" dirty="0"/>
              <a:t>Germplasm / Biological Material</a:t>
            </a:r>
            <a:endParaRPr dirty="0"/>
          </a:p>
          <a:p>
            <a:pPr lvl="1"/>
            <a:r>
              <a:rPr lang="en-GB" dirty="0"/>
              <a:t>Other omics</a:t>
            </a:r>
            <a:endParaRPr dirty="0"/>
          </a:p>
        </p:txBody>
      </p:sp>
      <p:sp>
        <p:nvSpPr>
          <p:cNvPr id="283" name="Google Shape;283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ct val="39285"/>
            </a:pPr>
            <a:r>
              <a:rPr lang="fr" dirty="0"/>
              <a:t>FAIDARE, découverte de données</a:t>
            </a:r>
            <a:endParaRPr dirty="0"/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8151" y="1505626"/>
            <a:ext cx="2404850" cy="363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455" y="2029866"/>
            <a:ext cx="2644876" cy="272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501" y="2067213"/>
            <a:ext cx="2549151" cy="26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>
            <a:spLocks noGrp="1"/>
          </p:cNvSpPr>
          <p:nvPr>
            <p:ph idx="1"/>
          </p:nvPr>
        </p:nvSpPr>
        <p:spPr>
          <a:xfrm>
            <a:off x="0" y="1310322"/>
            <a:ext cx="8135130" cy="3007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None/>
            </a:pPr>
            <a:r>
              <a:rPr lang="en-GB" dirty="0"/>
              <a:t>Crop Ontologies</a:t>
            </a:r>
            <a:endParaRPr dirty="0"/>
          </a:p>
          <a:p>
            <a:pPr marL="0" indent="0">
              <a:buNone/>
            </a:pPr>
            <a:r>
              <a:rPr lang="en-GB" dirty="0"/>
              <a:t>MIAPPE/</a:t>
            </a:r>
            <a:r>
              <a:rPr lang="en-GB" dirty="0" err="1"/>
              <a:t>BrAPI</a:t>
            </a:r>
            <a:endParaRPr dirty="0"/>
          </a:p>
          <a:p>
            <a:pPr marL="0" indent="0">
              <a:buNone/>
            </a:pPr>
            <a:r>
              <a:rPr lang="en-GB" dirty="0"/>
              <a:t>Ad hoc variables</a:t>
            </a:r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  <a:p>
            <a:pPr marL="0" indent="0" algn="ctr">
              <a:buNone/>
            </a:pPr>
            <a:r>
              <a:rPr lang="en-GB" dirty="0"/>
              <a:t>Variable </a:t>
            </a:r>
            <a:endParaRPr dirty="0"/>
          </a:p>
          <a:p>
            <a:pPr marL="0" indent="0" algn="ctr">
              <a:buNone/>
            </a:pPr>
            <a:r>
              <a:rPr lang="en-GB" dirty="0"/>
              <a:t>= </a:t>
            </a:r>
            <a:endParaRPr dirty="0"/>
          </a:p>
          <a:p>
            <a:pPr marL="0" indent="0" algn="ctr">
              <a:buNone/>
            </a:pPr>
            <a:r>
              <a:rPr lang="en-GB" dirty="0"/>
              <a:t>Trait + method + scale </a:t>
            </a:r>
            <a:endParaRPr dirty="0"/>
          </a:p>
        </p:txBody>
      </p:sp>
      <p:sp>
        <p:nvSpPr>
          <p:cNvPr id="326" name="Google Shape;326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ct val="39285"/>
            </a:pPr>
            <a:r>
              <a:rPr lang="fr" dirty="0"/>
              <a:t>FAIDARE, découverte de données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D46EEB7C-24A9-0B8C-50F3-917C31A2227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Filtres traits</a:t>
            </a:r>
          </a:p>
        </p:txBody>
      </p:sp>
      <p:pic>
        <p:nvPicPr>
          <p:cNvPr id="328" name="Google Shape;3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538" y="652113"/>
            <a:ext cx="6997949" cy="46573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6017BB-6847-D9BB-1AD6-059AA97B6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marL="0" indent="0"/>
            <a:r>
              <a:rPr lang="fr" dirty="0"/>
              <a:t>FAIDARE, découverte de données</a:t>
            </a:r>
            <a:r>
              <a:rPr lang="en-GB" dirty="0"/>
              <a:t>: synonyms (source: NCBI, </a:t>
            </a:r>
            <a:r>
              <a:rPr lang="en-GB" dirty="0" err="1"/>
              <a:t>GnpIS</a:t>
            </a:r>
            <a:r>
              <a:rPr lang="en-GB" dirty="0"/>
              <a:t>, …)</a:t>
            </a:r>
            <a:endParaRPr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BBDBED-A0F7-6A29-D05F-B9268AD1A04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" y="750702"/>
            <a:ext cx="9144003" cy="43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2"/>
          <p:cNvSpPr/>
          <p:nvPr/>
        </p:nvSpPr>
        <p:spPr>
          <a:xfrm>
            <a:off x="2345325" y="1277425"/>
            <a:ext cx="534000" cy="25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9" name="Google Shape;269;p32"/>
          <p:cNvSpPr/>
          <p:nvPr/>
        </p:nvSpPr>
        <p:spPr>
          <a:xfrm>
            <a:off x="2267925" y="2741025"/>
            <a:ext cx="787200" cy="25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0" name="Google Shape;270;p32"/>
          <p:cNvSpPr/>
          <p:nvPr/>
        </p:nvSpPr>
        <p:spPr>
          <a:xfrm>
            <a:off x="4474375" y="2913725"/>
            <a:ext cx="757800" cy="25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1CC1D54-58C0-3FF5-566F-F3E765F3C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9" name="Google Shape;319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ct val="39285"/>
            </a:pPr>
            <a:r>
              <a:rPr lang="fr" dirty="0"/>
              <a:t>FAIDARE, découverte de données</a:t>
            </a:r>
            <a:r>
              <a:rPr lang="en-GB" dirty="0"/>
              <a:t>: Germplasm view and export</a:t>
            </a:r>
            <a:endParaRPr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4E2629-9594-A0DF-786A-C7ED352EBDC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21" name="Google Shape;3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20" y="636725"/>
            <a:ext cx="87855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61E8459-F106-F62A-6064-036867AA8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50" name="Google Shape;350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ct val="39285"/>
            </a:pPr>
            <a:r>
              <a:rPr lang="en-GB"/>
              <a:t>FAIDARE Preview: Germplasm</a:t>
            </a:r>
            <a:endParaRPr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3A8421-1928-9A77-3D5C-8A190339E78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2" name="Google Shape;3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33" y="579276"/>
            <a:ext cx="565728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414" y="64026"/>
            <a:ext cx="398557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/>
            <a:r>
              <a:rPr lang="en-GB"/>
              <a:t>FAIDARE Preview: Study</a:t>
            </a:r>
            <a:endParaRPr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CEB447DE-AE54-773E-EE68-E488DFA1EA2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0" name="Google Shape;3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075" y="274800"/>
            <a:ext cx="5068923" cy="36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3"/>
          <p:cNvPicPr preferRelativeResize="0"/>
          <p:nvPr/>
        </p:nvPicPr>
        <p:blipFill rotWithShape="1">
          <a:blip r:embed="rId4">
            <a:alphaModFix/>
          </a:blip>
          <a:srcRect b="74880"/>
          <a:stretch/>
        </p:blipFill>
        <p:spPr>
          <a:xfrm>
            <a:off x="1" y="1805451"/>
            <a:ext cx="4365451" cy="12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501" y="3492851"/>
            <a:ext cx="4443499" cy="15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5176" y="1562601"/>
            <a:ext cx="4603925" cy="334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08E603-B583-834B-14B2-06CE85298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D5FDC1-304F-8168-F0E7-018225DE1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Portail et fédérations de données: Pourquoi ?</a:t>
            </a:r>
            <a:endParaRPr dirty="0"/>
          </a:p>
        </p:txBody>
      </p:sp>
      <p:sp>
        <p:nvSpPr>
          <p:cNvPr id="125" name="Google Shape;125;p26"/>
          <p:cNvSpPr txBox="1">
            <a:spLocks noGrp="1"/>
          </p:cNvSpPr>
          <p:nvPr>
            <p:ph type="sldNum" idx="4294967295"/>
          </p:nvPr>
        </p:nvSpPr>
        <p:spPr>
          <a:xfrm>
            <a:off x="7010400" y="48688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fld id="{00000000-1234-1234-1234-123412341234}" type="slidenum">
              <a:rPr lang="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6E2DC8C-8615-46D2-8105-0205A62E8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94" y="414618"/>
            <a:ext cx="5534275" cy="3007433"/>
          </a:xfrm>
        </p:spPr>
        <p:txBody>
          <a:bodyPr/>
          <a:lstStyle/>
          <a:p>
            <a:r>
              <a:rPr lang="fr-FR" dirty="0"/>
              <a:t>V1.3 </a:t>
            </a:r>
            <a:r>
              <a:rPr lang="fr-FR" dirty="0" err="1"/>
              <a:t>now</a:t>
            </a:r>
            <a:endParaRPr lang="fr-FR" dirty="0"/>
          </a:p>
          <a:p>
            <a:r>
              <a:rPr lang="fr-FR" dirty="0"/>
              <a:t>V2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year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02F286-3601-CFEF-BE9A-333A6B77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-80412"/>
            <a:ext cx="7662257" cy="666188"/>
          </a:xfrm>
        </p:spPr>
        <p:txBody>
          <a:bodyPr/>
          <a:lstStyle/>
          <a:p>
            <a:r>
              <a:rPr lang="fr-FR" dirty="0"/>
              <a:t>Integrated </a:t>
            </a:r>
            <a:r>
              <a:rPr lang="fr-FR" dirty="0" err="1"/>
              <a:t>BrAPI</a:t>
            </a:r>
            <a:r>
              <a:rPr lang="fr-FR" dirty="0"/>
              <a:t> </a:t>
            </a:r>
            <a:r>
              <a:rPr lang="fr-FR" dirty="0" err="1"/>
              <a:t>endpoint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7DB5B5-DA90-B773-F63A-6C8CA897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669" y="1"/>
            <a:ext cx="2991012" cy="191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EDB34D-E073-F8D0-99FE-622591D12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9" y="1606423"/>
            <a:ext cx="5829300" cy="500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641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1A265B1-A486-A018-9A00-92F015F31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52" name="Google Shape;452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FAIDARE : Adapted to several portals </a:t>
            </a:r>
            <a:endParaRPr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1F45D7-EF62-C160-15CA-5C8D3142E0C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53" name="Google Shape;4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50" y="1270949"/>
            <a:ext cx="4093124" cy="1633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4" name="Google Shape;45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4225" y="3199275"/>
            <a:ext cx="4628674" cy="1852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5" name="Google Shape;45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9" y="3371119"/>
            <a:ext cx="4093126" cy="150855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6" name="Google Shape;456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4725" y="989649"/>
            <a:ext cx="4398176" cy="158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304619-B4B4-0232-FFBA-18C20D294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</a:t>
            </a:r>
            <a:r>
              <a:rPr lang="fr-FR" dirty="0" err="1"/>
              <a:t>Flowering</a:t>
            </a:r>
            <a:r>
              <a:rPr lang="fr-FR" dirty="0"/>
              <a:t> »</a:t>
            </a:r>
          </a:p>
          <a:p>
            <a:r>
              <a:rPr lang="fr-FR" dirty="0"/>
              <a:t>Vitis </a:t>
            </a:r>
            <a:r>
              <a:rPr lang="fr-FR" dirty="0" err="1"/>
              <a:t>vinifera</a:t>
            </a:r>
            <a:endParaRPr lang="fr-FR" dirty="0"/>
          </a:p>
          <a:p>
            <a:r>
              <a:rPr lang="fr-FR" dirty="0"/>
              <a:t>Source </a:t>
            </a:r>
            <a:r>
              <a:rPr lang="fr-FR" dirty="0" err="1"/>
              <a:t>brapi</a:t>
            </a:r>
            <a:r>
              <a:rPr lang="fr-FR" dirty="0"/>
              <a:t> URGI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1DEFC78-9E87-D0A3-49A0-8680BFB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FAIDARE exemple </a:t>
            </a:r>
            <a:r>
              <a:rPr lang="fr-FR" dirty="0" err="1"/>
              <a:t>Phenotyping</a:t>
            </a:r>
            <a:endParaRPr lang="fr-FR" dirty="0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F9A6976A-3754-7967-27DA-3F33378D0EA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>
                <a:hlinkClick r:id="rId3"/>
              </a:rPr>
              <a:t>https://urgi.versailles.inrae.fr/faidare/search?query=flowering&amp;page=1&amp;descendants=false&amp;species=Vitis%20vinifera&amp;db=brapi@INRAE-URGI</a:t>
            </a:r>
            <a:r>
              <a:rPr lang="fr-FR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093739-2FB2-FF1C-0B22-B39332E10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52" y="825745"/>
            <a:ext cx="50860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96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304619-B4B4-0232-FFBA-18C20D294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</a:t>
            </a:r>
            <a:r>
              <a:rPr lang="fr-FR" dirty="0" err="1"/>
              <a:t>Flowering</a:t>
            </a:r>
            <a:r>
              <a:rPr lang="fr-FR" dirty="0"/>
              <a:t> »</a:t>
            </a:r>
          </a:p>
          <a:p>
            <a:r>
              <a:rPr lang="fr-FR" dirty="0"/>
              <a:t>Vitis </a:t>
            </a:r>
            <a:r>
              <a:rPr lang="fr-FR" dirty="0" err="1"/>
              <a:t>vinifera</a:t>
            </a:r>
            <a:endParaRPr lang="fr-FR" dirty="0"/>
          </a:p>
          <a:p>
            <a:r>
              <a:rPr lang="fr-FR" dirty="0"/>
              <a:t>Source </a:t>
            </a:r>
            <a:r>
              <a:rPr lang="fr-FR" dirty="0" err="1"/>
              <a:t>brapi</a:t>
            </a:r>
            <a:r>
              <a:rPr lang="fr-FR" dirty="0"/>
              <a:t> URGI</a:t>
            </a:r>
          </a:p>
          <a:p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preview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1DEFC78-9E87-D0A3-49A0-8680BFB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FAIDARE exemple </a:t>
            </a:r>
            <a:r>
              <a:rPr lang="fr-FR" dirty="0" err="1"/>
              <a:t>Pheno</a:t>
            </a:r>
            <a:endParaRPr lang="fr-FR" dirty="0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F9A6976A-3754-7967-27DA-3F33378D0EA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>
                <a:hlinkClick r:id="rId2"/>
              </a:rPr>
              <a:t>https://urgi.versailles.inrae.fr/faidare/search?query=flowering&amp;page=1&amp;descendants=false&amp;species=Vitis%20vinifera&amp;db=brapi@INRAE-URGI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325E38-0543-E3B2-4C55-995715731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83" y="714961"/>
            <a:ext cx="4565835" cy="4318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1BAABA-C269-5B52-15CD-FFD939B53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473" y="2462118"/>
            <a:ext cx="2290396" cy="2571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619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1D65E1-D52F-DFB3-173E-F01A9A95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6" y="509264"/>
            <a:ext cx="8860971" cy="3786904"/>
          </a:xfrm>
        </p:spPr>
        <p:txBody>
          <a:bodyPr/>
          <a:lstStyle/>
          <a:p>
            <a:r>
              <a:rPr lang="fr-FR" dirty="0" err="1"/>
              <a:t>Genotyping</a:t>
            </a:r>
            <a:r>
              <a:rPr lang="fr-FR" dirty="0"/>
              <a:t> </a:t>
            </a:r>
            <a:r>
              <a:rPr lang="fr-FR" dirty="0" err="1"/>
              <a:t>study</a:t>
            </a:r>
            <a:endParaRPr lang="fr-FR" dirty="0"/>
          </a:p>
          <a:p>
            <a:r>
              <a:rPr lang="fr-FR" dirty="0"/>
              <a:t>Access to </a:t>
            </a:r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data in the source</a:t>
            </a:r>
          </a:p>
          <a:p>
            <a:pPr lvl="1"/>
            <a:r>
              <a:rPr lang="fr-FR" dirty="0">
                <a:sym typeface="Wingdings" pitchFamily="2" charset="2"/>
              </a:rPr>
              <a:t>VCF download, variation </a:t>
            </a:r>
            <a:r>
              <a:rPr lang="fr-FR" dirty="0" err="1">
                <a:sym typeface="Wingdings" pitchFamily="2" charset="2"/>
              </a:rPr>
              <a:t>browsing</a:t>
            </a:r>
            <a:r>
              <a:rPr lang="fr-FR" dirty="0">
                <a:sym typeface="Wingdings" pitchFamily="2" charset="2"/>
              </a:rPr>
              <a:t>, … 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17E3782-E332-1596-CB1F-78BC1B63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Genotyping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871BDA-E1F7-70D0-98C0-B673D267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323" y="1533927"/>
            <a:ext cx="4817756" cy="3609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E02C14-DCE8-DD20-05B4-3A185D622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5759"/>
            <a:ext cx="4247323" cy="351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678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EA14E8-CF7A-7DD8-7534-5A9B691B9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1FFA0B-4397-C181-A7C5-407D91C6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482"/>
            <a:ext cx="6184900" cy="411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912F1E-CAA6-2923-3598-7E501E6A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476" y="509264"/>
            <a:ext cx="1371600" cy="238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337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9BBFE2C-4BB8-6600-723D-C1A7FB03E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6F62511D-A79A-DE18-0B0E-B2FF2ACD94A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 err="1"/>
              <a:t>Genome</a:t>
            </a:r>
            <a:r>
              <a:rPr lang="fr-FR" dirty="0"/>
              <a:t> browser: </a:t>
            </a:r>
            <a:r>
              <a:rPr lang="fr-FR" dirty="0" err="1"/>
              <a:t>JBrowse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B6CBAB-3AE6-A1F7-3882-9D5C8F7C4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6" b="44303"/>
          <a:stretch/>
        </p:blipFill>
        <p:spPr>
          <a:xfrm>
            <a:off x="0" y="825745"/>
            <a:ext cx="6144322" cy="2291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6A8EAB-6DD6-A0F2-19C1-870838F4C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514" y="2771566"/>
            <a:ext cx="4292600" cy="236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Virage 10">
            <a:extLst>
              <a:ext uri="{FF2B5EF4-FFF2-40B4-BE49-F238E27FC236}">
                <a16:creationId xmlns:a16="http://schemas.microsoft.com/office/drawing/2014/main" id="{D6DDC361-505F-0D0F-4EB9-083425AC9C9C}"/>
              </a:ext>
            </a:extLst>
          </p:cNvPr>
          <p:cNvSpPr/>
          <p:nvPr/>
        </p:nvSpPr>
        <p:spPr>
          <a:xfrm flipV="1">
            <a:off x="2325028" y="2331880"/>
            <a:ext cx="2388485" cy="1985874"/>
          </a:xfrm>
          <a:prstGeom prst="bentArrow">
            <a:avLst>
              <a:gd name="adj1" fmla="val 10400"/>
              <a:gd name="adj2" fmla="val 14050"/>
              <a:gd name="adj3" fmla="val 34546"/>
              <a:gd name="adj4" fmla="val 43750"/>
            </a:avLst>
          </a:prstGeom>
          <a:solidFill>
            <a:srgbClr val="4472C4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10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9BBFE2C-4BB8-6600-723D-C1A7FB03E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6F62511D-A79A-DE18-0B0E-B2FF2ACD94A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 err="1"/>
              <a:t>Genome</a:t>
            </a:r>
            <a:r>
              <a:rPr lang="fr-FR" dirty="0"/>
              <a:t> browser: </a:t>
            </a:r>
            <a:r>
              <a:rPr lang="fr-FR" dirty="0" err="1"/>
              <a:t>ensembl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106981C-0045-A903-8C35-6B005396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523" y="509264"/>
            <a:ext cx="5676900" cy="4470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7C5DE2C-C985-329A-73E2-452A71046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587"/>
            <a:ext cx="4686300" cy="383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Virage 13">
            <a:extLst>
              <a:ext uri="{FF2B5EF4-FFF2-40B4-BE49-F238E27FC236}">
                <a16:creationId xmlns:a16="http://schemas.microsoft.com/office/drawing/2014/main" id="{F7F4ED96-34D1-1A78-45E0-3E0BF88617D1}"/>
              </a:ext>
            </a:extLst>
          </p:cNvPr>
          <p:cNvSpPr/>
          <p:nvPr/>
        </p:nvSpPr>
        <p:spPr>
          <a:xfrm>
            <a:off x="2297815" y="1194596"/>
            <a:ext cx="3511970" cy="1357562"/>
          </a:xfrm>
          <a:prstGeom prst="bentArrow">
            <a:avLst>
              <a:gd name="adj1" fmla="val 10400"/>
              <a:gd name="adj2" fmla="val 14050"/>
              <a:gd name="adj3" fmla="val 34546"/>
              <a:gd name="adj4" fmla="val 43750"/>
            </a:avLst>
          </a:prstGeom>
          <a:solidFill>
            <a:srgbClr val="4472C4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33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96C8929-1362-0DE8-A964-64583E525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91B96E86-9485-D2A4-FCB0-4DE4721EA69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 err="1"/>
              <a:t>Intermine</a:t>
            </a:r>
            <a:r>
              <a:rPr lang="fr-FR" dirty="0"/>
              <a:t> : REPETDB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A34C8C-8B38-BF7E-B854-E24B53F22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565"/>
            <a:ext cx="4648200" cy="419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4C8C1F-2D69-F1C4-D6E6-C1DF15F94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09" y="3795041"/>
            <a:ext cx="1257300" cy="14097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796EEE-B2E7-6385-1E44-EA5E2D209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631" y="705179"/>
            <a:ext cx="4767226" cy="29412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Virage 7">
            <a:extLst>
              <a:ext uri="{FF2B5EF4-FFF2-40B4-BE49-F238E27FC236}">
                <a16:creationId xmlns:a16="http://schemas.microsoft.com/office/drawing/2014/main" id="{DE15C575-120F-B91D-2A87-0CF1EDA54B0A}"/>
              </a:ext>
            </a:extLst>
          </p:cNvPr>
          <p:cNvSpPr/>
          <p:nvPr/>
        </p:nvSpPr>
        <p:spPr>
          <a:xfrm>
            <a:off x="2297816" y="1572322"/>
            <a:ext cx="2140370" cy="1605775"/>
          </a:xfrm>
          <a:prstGeom prst="bentArrow">
            <a:avLst>
              <a:gd name="adj1" fmla="val 10400"/>
              <a:gd name="adj2" fmla="val 14050"/>
              <a:gd name="adj3" fmla="val 34546"/>
              <a:gd name="adj4" fmla="val 43750"/>
            </a:avLst>
          </a:prstGeom>
          <a:solidFill>
            <a:srgbClr val="4472C4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3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FA6FFC9-C9E7-7534-8C2A-F26F72338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425450"/>
            <a:ext cx="5651500" cy="415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8CCB5EE-7783-D122-E59E-F775D10B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</a:t>
            </a:r>
            <a:r>
              <a:rPr lang="fr-FR" dirty="0" err="1"/>
              <a:t>Genomic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FF230B07-F22B-48C6-6AA8-C3EDCFDA5CA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Gene </a:t>
            </a:r>
            <a:r>
              <a:rPr lang="fr-FR" dirty="0" err="1"/>
              <a:t>catalog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01B707-3B94-7950-12A6-115F333CB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77" y="1048769"/>
            <a:ext cx="4394200" cy="3009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FF94DC-60AB-CC57-D523-F81B9F49F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27" y="2870200"/>
            <a:ext cx="1346200" cy="2273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Virage 9">
            <a:extLst>
              <a:ext uri="{FF2B5EF4-FFF2-40B4-BE49-F238E27FC236}">
                <a16:creationId xmlns:a16="http://schemas.microsoft.com/office/drawing/2014/main" id="{868B57C2-C50F-B7DC-F8AF-57DF2D5B5203}"/>
              </a:ext>
            </a:extLst>
          </p:cNvPr>
          <p:cNvSpPr/>
          <p:nvPr/>
        </p:nvSpPr>
        <p:spPr>
          <a:xfrm>
            <a:off x="2290027" y="1785369"/>
            <a:ext cx="2465452" cy="535260"/>
          </a:xfrm>
          <a:prstGeom prst="bentArrow">
            <a:avLst>
              <a:gd name="adj1" fmla="val 27067"/>
              <a:gd name="adj2" fmla="val 33842"/>
              <a:gd name="adj3" fmla="val 50000"/>
              <a:gd name="adj4" fmla="val 43750"/>
            </a:avLst>
          </a:prstGeom>
          <a:solidFill>
            <a:srgbClr val="4472C4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7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4A011F-07DA-FE5B-06F3-C4812B5EC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Portail et fédérations de données: Pourquoi ?</a:t>
            </a:r>
            <a:endParaRPr dirty="0"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</a:pPr>
            <a:r>
              <a:rPr lang="fr" sz="1800" b="1" dirty="0"/>
              <a:t>Données: Dispersées 	</a:t>
            </a:r>
            <a:endParaRPr sz="1800" b="1" dirty="0"/>
          </a:p>
        </p:txBody>
      </p:sp>
      <p:pic>
        <p:nvPicPr>
          <p:cNvPr id="133" name="Google Shape;133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" name="Google Shape;134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5" name="Google Shape;135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27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BD6EE5B-206D-DB51-A053-2C16121064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FAIDARE &amp; </a:t>
            </a:r>
            <a:r>
              <a:rPr lang="fr-FR" dirty="0" err="1"/>
              <a:t>GnpIS</a:t>
            </a:r>
            <a:r>
              <a:rPr lang="fr-FR" dirty="0"/>
              <a:t> &amp; Recherche Data Gouv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460C4667-4C7F-795A-23EE-09D18F97B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962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2CD3704-6E7E-D937-5F7A-456FBC42D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FAIDARE Nouvelle interface </a:t>
            </a:r>
            <a:r>
              <a:rPr lang="fr-FR" dirty="0" err="1"/>
              <a:t>phenotypage</a:t>
            </a:r>
            <a:r>
              <a:rPr lang="fr-FR" dirty="0"/>
              <a:t> et CRB pour </a:t>
            </a:r>
            <a:r>
              <a:rPr lang="fr-FR" dirty="0" err="1"/>
              <a:t>GnpIS</a:t>
            </a:r>
            <a:endParaRPr lang="fr-FR" dirty="0"/>
          </a:p>
          <a:p>
            <a:r>
              <a:rPr lang="fr-FR" dirty="0" err="1"/>
              <a:t>Siregal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FAIDARE</a:t>
            </a:r>
          </a:p>
          <a:p>
            <a:pPr lvl="1"/>
            <a:r>
              <a:rPr lang="fr-FR" dirty="0" err="1">
                <a:sym typeface="Wingdings" pitchFamily="2" charset="2"/>
              </a:rPr>
              <a:t>Resources</a:t>
            </a:r>
            <a:r>
              <a:rPr lang="fr-FR" dirty="0">
                <a:sym typeface="Wingdings" pitchFamily="2" charset="2"/>
              </a:rPr>
              <a:t> génétiques</a:t>
            </a:r>
          </a:p>
          <a:p>
            <a:pPr lvl="1"/>
            <a:r>
              <a:rPr lang="fr-FR" dirty="0">
                <a:sym typeface="Wingdings" pitchFamily="2" charset="2"/>
              </a:rPr>
              <a:t>Quasi finalisé</a:t>
            </a:r>
          </a:p>
          <a:p>
            <a:pPr lvl="1"/>
            <a:r>
              <a:rPr lang="fr-FR" dirty="0" err="1">
                <a:sym typeface="Wingdings" pitchFamily="2" charset="2"/>
              </a:rPr>
              <a:t>Card</a:t>
            </a:r>
            <a:r>
              <a:rPr lang="fr-FR" dirty="0">
                <a:sym typeface="Wingdings" pitchFamily="2" charset="2"/>
              </a:rPr>
              <a:t> accession</a:t>
            </a:r>
          </a:p>
          <a:p>
            <a:pPr lvl="1"/>
            <a:r>
              <a:rPr lang="fr-FR" dirty="0">
                <a:sym typeface="Wingdings" pitchFamily="2" charset="2"/>
              </a:rPr>
              <a:t>Panier de commande </a:t>
            </a:r>
          </a:p>
          <a:p>
            <a:pPr lvl="1"/>
            <a:r>
              <a:rPr lang="fr-FR" dirty="0">
                <a:sym typeface="Wingdings" pitchFamily="2" charset="2"/>
              </a:rPr>
              <a:t>Recherches </a:t>
            </a:r>
          </a:p>
          <a:p>
            <a:pPr lvl="1"/>
            <a:r>
              <a:rPr lang="fr-FR" dirty="0">
                <a:sym typeface="Wingdings" pitchFamily="2" charset="2"/>
              </a:rPr>
              <a:t>Exports</a:t>
            </a:r>
          </a:p>
          <a:p>
            <a:r>
              <a:rPr lang="fr-FR" dirty="0">
                <a:sym typeface="Wingdings" pitchFamily="2" charset="2"/>
              </a:rPr>
              <a:t>EPHESIS  FAIDARE</a:t>
            </a:r>
          </a:p>
          <a:p>
            <a:pPr lvl="1"/>
            <a:r>
              <a:rPr lang="fr-FR" dirty="0">
                <a:sym typeface="Wingdings" pitchFamily="2" charset="2"/>
              </a:rPr>
              <a:t>Expériences de phénotypage</a:t>
            </a:r>
          </a:p>
          <a:p>
            <a:pPr lvl="1"/>
            <a:r>
              <a:rPr lang="fr-FR" dirty="0">
                <a:sym typeface="Wingdings" pitchFamily="2" charset="2"/>
              </a:rPr>
              <a:t>En cours, 2024 +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9EA065E-EA55-CDE1-1C8E-F05BCDBF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FAIDARE et </a:t>
            </a:r>
            <a:r>
              <a:rPr lang="fr-FR" dirty="0" err="1"/>
              <a:t>GnpIS</a:t>
            </a:r>
            <a:endParaRPr lang="fr-FR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238A8D1D-39FF-A439-BEC4-A8FFE15E38B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BD3E7D-7D3C-A1BA-5BB2-AC705CD54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80" y="2846680"/>
            <a:ext cx="797136" cy="34262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4EF9EF8-736B-7DDC-9BF0-7CB1D84735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42194" r="34976" b="32097"/>
          <a:stretch/>
        </p:blipFill>
        <p:spPr>
          <a:xfrm>
            <a:off x="7532347" y="2846680"/>
            <a:ext cx="805893" cy="2636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8D3826-D496-E303-4BB3-ECDDF1C68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266" y="2846680"/>
            <a:ext cx="566756" cy="3455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AB9730C-B41F-941A-60C5-6ED91130C9D6}"/>
              </a:ext>
            </a:extLst>
          </p:cNvPr>
          <p:cNvSpPr txBox="1"/>
          <p:nvPr/>
        </p:nvSpPr>
        <p:spPr>
          <a:xfrm>
            <a:off x="8466006" y="2846680"/>
            <a:ext cx="312906" cy="261610"/>
          </a:xfrm>
          <a:prstGeom prst="rect">
            <a:avLst/>
          </a:prstGeom>
          <a:noFill/>
        </p:spPr>
        <p:txBody>
          <a:bodyPr wrap="none" tIns="0" bIns="46800" rtlCol="0">
            <a:spAutoFit/>
          </a:bodyPr>
          <a:lstStyle/>
          <a:p>
            <a:r>
              <a:rPr lang="fr-FR" sz="1400" b="1" dirty="0"/>
              <a:t>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E7294B-3777-C303-6008-81F070935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796" y="1189379"/>
            <a:ext cx="2809547" cy="124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Connecteur en angle 12">
            <a:extLst>
              <a:ext uri="{FF2B5EF4-FFF2-40B4-BE49-F238E27FC236}">
                <a16:creationId xmlns:a16="http://schemas.microsoft.com/office/drawing/2014/main" id="{A537A891-D72E-7D24-F5A7-F9EF3CDE535E}"/>
              </a:ext>
            </a:extLst>
          </p:cNvPr>
          <p:cNvCxnSpPr>
            <a:stCxn id="7" idx="0"/>
            <a:endCxn id="9" idx="2"/>
          </p:cNvCxnSpPr>
          <p:nvPr/>
        </p:nvCxnSpPr>
        <p:spPr>
          <a:xfrm rot="5400000" flipH="1" flipV="1">
            <a:off x="6419136" y="2020246"/>
            <a:ext cx="416942" cy="1235926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>
            <a:extLst>
              <a:ext uri="{FF2B5EF4-FFF2-40B4-BE49-F238E27FC236}">
                <a16:creationId xmlns:a16="http://schemas.microsoft.com/office/drawing/2014/main" id="{5C604B79-9722-1863-B791-B65E5E7C4D42}"/>
              </a:ext>
            </a:extLst>
          </p:cNvPr>
          <p:cNvCxnSpPr>
            <a:cxnSpLocks/>
            <a:stCxn id="2" idx="0"/>
            <a:endCxn id="9" idx="2"/>
          </p:cNvCxnSpPr>
          <p:nvPr/>
        </p:nvCxnSpPr>
        <p:spPr>
          <a:xfrm rot="5400000" flipH="1" flipV="1">
            <a:off x="6880138" y="2481248"/>
            <a:ext cx="416942" cy="31392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>
            <a:extLst>
              <a:ext uri="{FF2B5EF4-FFF2-40B4-BE49-F238E27FC236}">
                <a16:creationId xmlns:a16="http://schemas.microsoft.com/office/drawing/2014/main" id="{6D40DA0C-E906-813E-4745-5226646D7166}"/>
              </a:ext>
            </a:extLst>
          </p:cNvPr>
          <p:cNvCxnSpPr>
            <a:cxnSpLocks/>
            <a:stCxn id="3" idx="0"/>
            <a:endCxn id="9" idx="2"/>
          </p:cNvCxnSpPr>
          <p:nvPr/>
        </p:nvCxnSpPr>
        <p:spPr>
          <a:xfrm rot="16200000" flipV="1">
            <a:off x="7381961" y="2293347"/>
            <a:ext cx="416942" cy="68972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>
            <a:extLst>
              <a:ext uri="{FF2B5EF4-FFF2-40B4-BE49-F238E27FC236}">
                <a16:creationId xmlns:a16="http://schemas.microsoft.com/office/drawing/2014/main" id="{F0BD2A4F-11BD-C0A6-97EC-D316C481DFD8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 rot="16200000" flipV="1">
            <a:off x="7725544" y="1949764"/>
            <a:ext cx="416942" cy="137688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E43D5F77-BA79-9810-4E26-92D179E4D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18" y="3890802"/>
            <a:ext cx="1099521" cy="3336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0B7E016-9850-DF1F-EC47-3E8A22BAE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18" y="1876386"/>
            <a:ext cx="843006" cy="8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22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8"/>
          <p:cNvSpPr txBox="1">
            <a:spLocks noGrp="1"/>
          </p:cNvSpPr>
          <p:nvPr>
            <p:ph type="body" idx="1"/>
          </p:nvPr>
        </p:nvSpPr>
        <p:spPr>
          <a:xfrm>
            <a:off x="0" y="778525"/>
            <a:ext cx="4217700" cy="3616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 err="1"/>
              <a:t>Entrepot</a:t>
            </a:r>
            <a:r>
              <a:rPr lang="fr" dirty="0"/>
              <a:t> &amp; Catalogue de données</a:t>
            </a:r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 err="1"/>
              <a:t>Generique</a:t>
            </a:r>
            <a:endParaRPr lang="fr" dirty="0"/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Année</a:t>
            </a:r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Type de données</a:t>
            </a:r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Auteur</a:t>
            </a:r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Organisme</a:t>
            </a:r>
          </a:p>
          <a:p>
            <a:pPr lvl="1" indent="-342900">
              <a:spcBef>
                <a:spcPts val="800"/>
              </a:spcBef>
              <a:buSzPts val="1800"/>
            </a:pPr>
            <a:r>
              <a:rPr lang="fr" dirty="0"/>
              <a:t>Mots clefs</a:t>
            </a:r>
            <a:endParaRPr dirty="0"/>
          </a:p>
        </p:txBody>
      </p:sp>
      <p:sp>
        <p:nvSpPr>
          <p:cNvPr id="304" name="Google Shape;304;p38"/>
          <p:cNvSpPr txBox="1">
            <a:spLocks noGrp="1"/>
          </p:cNvSpPr>
          <p:nvPr>
            <p:ph type="body" idx="2"/>
          </p:nvPr>
        </p:nvSpPr>
        <p:spPr>
          <a:xfrm>
            <a:off x="4280877" y="778525"/>
            <a:ext cx="4863123" cy="3877800"/>
          </a:xfrm>
          <a:prstGeom prst="rect">
            <a:avLst/>
          </a:prstGeom>
        </p:spPr>
        <p:txBody>
          <a:bodyPr spcFirstLastPara="1" wrap="square" lIns="68575" tIns="34275" rIns="0" bIns="34275" anchor="t" anchorCtr="0">
            <a:normAutofit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 err="1"/>
              <a:t>Specifique</a:t>
            </a:r>
            <a:r>
              <a:rPr lang="fr" dirty="0"/>
              <a:t> Plantes et Agriculture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 dirty="0"/>
              <a:t>Portail de données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/>
              <a:t>Recherches ciblées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/>
              <a:t>Sélection des jeux de données du domaine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/>
              <a:t>Collaboration </a:t>
            </a:r>
            <a:r>
              <a:rPr lang="fr" dirty="0">
                <a:sym typeface="Wingdings" pitchFamily="2" charset="2"/>
              </a:rPr>
              <a:t> </a:t>
            </a:r>
            <a:r>
              <a:rPr lang="fr" dirty="0"/>
              <a:t>recherche data </a:t>
            </a:r>
            <a:r>
              <a:rPr lang="fr" dirty="0" err="1"/>
              <a:t>gouv</a:t>
            </a:r>
            <a:endParaRPr dirty="0"/>
          </a:p>
        </p:txBody>
      </p:sp>
      <p:pic>
        <p:nvPicPr>
          <p:cNvPr id="307" name="Google Shape;307;p38"/>
          <p:cNvPicPr preferRelativeResize="0"/>
          <p:nvPr/>
        </p:nvPicPr>
        <p:blipFill rotWithShape="1">
          <a:blip r:embed="rId3">
            <a:alphaModFix/>
          </a:blip>
          <a:srcRect r="11316" b="73284"/>
          <a:stretch/>
        </p:blipFill>
        <p:spPr>
          <a:xfrm>
            <a:off x="-21998" y="3074254"/>
            <a:ext cx="2238949" cy="1374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1" name="Google Shape;311;p38"/>
          <p:cNvPicPr preferRelativeResize="0"/>
          <p:nvPr/>
        </p:nvPicPr>
        <p:blipFill rotWithShape="1">
          <a:blip r:embed="rId4">
            <a:alphaModFix/>
          </a:blip>
          <a:srcRect r="34447" b="95330"/>
          <a:stretch/>
        </p:blipFill>
        <p:spPr>
          <a:xfrm>
            <a:off x="2253134" y="3074254"/>
            <a:ext cx="1307825" cy="483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2" name="Google Shape;312;p38"/>
          <p:cNvPicPr preferRelativeResize="0"/>
          <p:nvPr/>
        </p:nvPicPr>
        <p:blipFill rotWithShape="1">
          <a:blip r:embed="rId4">
            <a:alphaModFix/>
          </a:blip>
          <a:srcRect t="11855" r="40341" b="83387"/>
          <a:stretch/>
        </p:blipFill>
        <p:spPr>
          <a:xfrm>
            <a:off x="2344181" y="3611433"/>
            <a:ext cx="1168384" cy="483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3" name="Google Shape;313;p38"/>
          <p:cNvPicPr preferRelativeResize="0"/>
          <p:nvPr/>
        </p:nvPicPr>
        <p:blipFill rotWithShape="1">
          <a:blip r:embed="rId4">
            <a:alphaModFix/>
          </a:blip>
          <a:srcRect t="22833" r="43696" b="72409"/>
          <a:stretch/>
        </p:blipFill>
        <p:spPr>
          <a:xfrm>
            <a:off x="2378682" y="4070774"/>
            <a:ext cx="1168375" cy="5118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" name="Google Shape;317;p38"/>
          <p:cNvPicPr preferRelativeResize="0"/>
          <p:nvPr/>
        </p:nvPicPr>
        <p:blipFill rotWithShape="1">
          <a:blip r:embed="rId4">
            <a:alphaModFix/>
          </a:blip>
          <a:srcRect t="68682" r="28114" b="26724"/>
          <a:stretch/>
        </p:blipFill>
        <p:spPr>
          <a:xfrm>
            <a:off x="1263330" y="4570452"/>
            <a:ext cx="1458225" cy="483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D47A697-E2AB-54CF-9F99-52A581FF361D}"/>
              </a:ext>
            </a:extLst>
          </p:cNvPr>
          <p:cNvGrpSpPr/>
          <p:nvPr/>
        </p:nvGrpSpPr>
        <p:grpSpPr>
          <a:xfrm>
            <a:off x="1987049" y="2091499"/>
            <a:ext cx="1458225" cy="666301"/>
            <a:chOff x="1850257" y="2137899"/>
            <a:chExt cx="1458225" cy="666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5" name="Google Shape;315;p38"/>
            <p:cNvPicPr preferRelativeResize="0"/>
            <p:nvPr/>
          </p:nvPicPr>
          <p:blipFill rotWithShape="1">
            <a:blip r:embed="rId4">
              <a:alphaModFix/>
            </a:blip>
            <a:srcRect t="34456" r="28114" b="59208"/>
            <a:stretch/>
          </p:blipFill>
          <p:spPr>
            <a:xfrm>
              <a:off x="1850257" y="2137899"/>
              <a:ext cx="1458225" cy="6663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8" name="Google Shape;318;p38"/>
            <p:cNvCxnSpPr>
              <a:cxnSpLocks/>
            </p:cNvCxnSpPr>
            <p:nvPr/>
          </p:nvCxnSpPr>
          <p:spPr>
            <a:xfrm>
              <a:off x="1913434" y="2471751"/>
              <a:ext cx="1218317" cy="0"/>
            </a:xfrm>
            <a:prstGeom prst="straightConnector1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19" name="Google Shape;31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9431" y="2204723"/>
            <a:ext cx="2319196" cy="18897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0" name="Google Shape;320;p38"/>
          <p:cNvPicPr preferRelativeResize="0"/>
          <p:nvPr/>
        </p:nvPicPr>
        <p:blipFill rotWithShape="1">
          <a:blip r:embed="rId6">
            <a:alphaModFix/>
          </a:blip>
          <a:srcRect b="24242"/>
          <a:stretch/>
        </p:blipFill>
        <p:spPr>
          <a:xfrm>
            <a:off x="4437891" y="3611433"/>
            <a:ext cx="1101138" cy="10101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2" name="Google Shape;322;p38"/>
          <p:cNvPicPr preferRelativeResize="0"/>
          <p:nvPr/>
        </p:nvPicPr>
        <p:blipFill rotWithShape="1">
          <a:blip r:embed="rId7">
            <a:alphaModFix/>
          </a:blip>
          <a:srcRect r="20529" b="25297"/>
          <a:stretch/>
        </p:blipFill>
        <p:spPr>
          <a:xfrm>
            <a:off x="6147465" y="2255111"/>
            <a:ext cx="2996535" cy="16382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8C8D37-8A36-7F75-50A8-B94CE1D6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14" y="66411"/>
            <a:ext cx="930081" cy="51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C897ED20-AF99-C191-C319-8378E26A2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8090" y="89062"/>
            <a:ext cx="2177723" cy="60976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69014ED-4765-BE36-C299-8A9112923F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75D14B95-0903-B458-2477-CEE520B0C5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3501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8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5B22D5-6640-308F-9B38-98A8068EF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Portail et fédérations de données: Pourquoi ?</a:t>
            </a:r>
            <a:endParaRPr dirty="0"/>
          </a:p>
        </p:txBody>
      </p:sp>
      <p:sp>
        <p:nvSpPr>
          <p:cNvPr id="160" name="Google Shape;160;p28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fr-FR" sz="1800" b="1" dirty="0"/>
              <a:t>Données: Dispersées 	</a:t>
            </a:r>
            <a:r>
              <a:rPr lang="fr" sz="1800" b="1" dirty="0"/>
              <a:t>          Hétérogènes </a:t>
            </a:r>
            <a:endParaRPr sz="1800" b="1" dirty="0"/>
          </a:p>
        </p:txBody>
      </p:sp>
      <p:pic>
        <p:nvPicPr>
          <p:cNvPr id="145" name="Google Shape;145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" name="Google Shape;146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28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3250" y="179011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157" y="174537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847" y="2221785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70" y="1950788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7433" y="3314581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8676" y="278133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1349" y="22033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825" y="39609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28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11839" y="213326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B1E848B-4348-0BC9-0EF0-8041B164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Portail et fédérations de données: Pourquoi ?</a:t>
            </a:r>
            <a:endParaRPr dirty="0"/>
          </a:p>
        </p:txBody>
      </p:sp>
      <p:sp>
        <p:nvSpPr>
          <p:cNvPr id="167" name="Google Shape;167;p29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</a:pPr>
            <a:r>
              <a:rPr lang="fr-FR" sz="1800" b="1" dirty="0"/>
              <a:t>Données: Dispersées 	</a:t>
            </a:r>
            <a:r>
              <a:rPr lang="fr" sz="1800" b="1" dirty="0"/>
              <a:t>          Hétérogènes		Entrepôts dédiés</a:t>
            </a:r>
            <a:endParaRPr sz="1800" b="1" dirty="0"/>
          </a:p>
        </p:txBody>
      </p:sp>
      <p:pic>
        <p:nvPicPr>
          <p:cNvPr id="168" name="Google Shape;168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2" name="Google Shape;172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3" name="Google Shape;173;p29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3250" y="179011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157" y="174537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847" y="2221785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Google Shape;177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70" y="1950788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7433" y="3314581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8676" y="278133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1349" y="22033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29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825" y="39609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29" descr="Image result for ebi logo bioinfo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5784" y="1387870"/>
            <a:ext cx="1174194" cy="28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2267" y="1878634"/>
            <a:ext cx="888651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 descr="Image result for urgi inra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5349" y="1665692"/>
            <a:ext cx="444626" cy="27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3383" y="1735042"/>
            <a:ext cx="503779" cy="30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0789" y="5651690"/>
            <a:ext cx="273711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743" y="4665024"/>
            <a:ext cx="124805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18995" y="3872234"/>
            <a:ext cx="469778" cy="38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1320" y="2253913"/>
            <a:ext cx="176343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67605" y="2040652"/>
            <a:ext cx="455023" cy="32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 descr="Image result for cimmyt log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20558" y="2524910"/>
            <a:ext cx="460653" cy="30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 descr="Image result for cold harbor spring laboratory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90633" y="2096292"/>
            <a:ext cx="460653" cy="25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 descr="Image result for t3 triticeae toolbox 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56316" y="1762165"/>
            <a:ext cx="155144" cy="1551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Page d'accueil de Recherche Data Gouv">
            <a:extLst>
              <a:ext uri="{FF2B5EF4-FFF2-40B4-BE49-F238E27FC236}">
                <a16:creationId xmlns:a16="http://schemas.microsoft.com/office/drawing/2014/main" id="{264B7D1A-97E5-BFE8-076B-B5FACF3CD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Page d'accueil de Recherche Data Gouv">
            <a:extLst>
              <a:ext uri="{FF2B5EF4-FFF2-40B4-BE49-F238E27FC236}">
                <a16:creationId xmlns:a16="http://schemas.microsoft.com/office/drawing/2014/main" id="{3AEDF807-89BE-2C91-3EBD-40BD41E9F6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BD6051-F451-AB31-E098-513C9760A8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89163" y="2112457"/>
            <a:ext cx="1268159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AAE482-AFF6-9574-15D5-F91F729A5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Data portal, data federation</a:t>
            </a:r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</a:pPr>
            <a:r>
              <a:rPr lang="fr" dirty="0"/>
              <a:t>Portail de recherche de données</a:t>
            </a:r>
            <a:endParaRPr dirty="0"/>
          </a:p>
        </p:txBody>
      </p:sp>
      <p:pic>
        <p:nvPicPr>
          <p:cNvPr id="225" name="Google Shape;225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6" name="Google Shape;226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7" name="Google Shape;227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8" name="Google Shape;228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0" name="Google Shape;230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3250" y="179011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157" y="174537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847" y="2221785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70" y="1950788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7433" y="3314581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8676" y="278133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1349" y="22033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825" y="39609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33" descr="Image result for ebi logo bioinfo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5712" y="1467721"/>
            <a:ext cx="1174194" cy="28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2267" y="1878634"/>
            <a:ext cx="888651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 descr="Image result for urgi inra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5349" y="1665692"/>
            <a:ext cx="444626" cy="27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3383" y="1735042"/>
            <a:ext cx="503779" cy="30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0789" y="5651690"/>
            <a:ext cx="273711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743" y="4665024"/>
            <a:ext cx="124805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18995" y="3872234"/>
            <a:ext cx="469778" cy="38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1320" y="2253913"/>
            <a:ext cx="176343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67605" y="2040652"/>
            <a:ext cx="455023" cy="32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 descr="Image result for cimmyt log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20558" y="2524910"/>
            <a:ext cx="460653" cy="30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 descr="Image result for cold harbor spring laboratory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90633" y="2096292"/>
            <a:ext cx="460653" cy="25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 descr="Image result for t3 triticeae toolbox 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56316" y="1762165"/>
            <a:ext cx="155144" cy="155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33"/>
          <p:cNvCxnSpPr/>
          <p:nvPr/>
        </p:nvCxnSpPr>
        <p:spPr>
          <a:xfrm rot="10800000" flipH="1">
            <a:off x="3403720" y="1936255"/>
            <a:ext cx="268500" cy="78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2" name="Google Shape;252;p33"/>
          <p:cNvCxnSpPr/>
          <p:nvPr/>
        </p:nvCxnSpPr>
        <p:spPr>
          <a:xfrm rot="10800000">
            <a:off x="1886052" y="2024338"/>
            <a:ext cx="1101900" cy="76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3" name="Google Shape;253;p33"/>
          <p:cNvCxnSpPr/>
          <p:nvPr/>
        </p:nvCxnSpPr>
        <p:spPr>
          <a:xfrm rot="10800000">
            <a:off x="2381036" y="2106434"/>
            <a:ext cx="843000" cy="606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4" name="Google Shape;254;p33"/>
          <p:cNvCxnSpPr/>
          <p:nvPr/>
        </p:nvCxnSpPr>
        <p:spPr>
          <a:xfrm rot="10800000">
            <a:off x="1905326" y="2371661"/>
            <a:ext cx="1092000" cy="72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5" name="Google Shape;255;p33"/>
          <p:cNvCxnSpPr>
            <a:stCxn id="256" idx="0"/>
          </p:cNvCxnSpPr>
          <p:nvPr/>
        </p:nvCxnSpPr>
        <p:spPr>
          <a:xfrm rot="10800000" flipH="1">
            <a:off x="3792202" y="2209359"/>
            <a:ext cx="333600" cy="503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7" name="Google Shape;257;p33"/>
          <p:cNvCxnSpPr/>
          <p:nvPr/>
        </p:nvCxnSpPr>
        <p:spPr>
          <a:xfrm rot="10800000">
            <a:off x="1533852" y="2808105"/>
            <a:ext cx="1454100" cy="914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58" name="Google Shape;258;p33"/>
          <p:cNvGrpSpPr/>
          <p:nvPr/>
        </p:nvGrpSpPr>
        <p:grpSpPr>
          <a:xfrm>
            <a:off x="2988013" y="2713059"/>
            <a:ext cx="1608378" cy="1248781"/>
            <a:chOff x="3067967" y="3282672"/>
            <a:chExt cx="1316400" cy="1313400"/>
          </a:xfrm>
        </p:grpSpPr>
        <p:sp>
          <p:nvSpPr>
            <p:cNvPr id="256" name="Google Shape;256;p33"/>
            <p:cNvSpPr/>
            <p:nvPr/>
          </p:nvSpPr>
          <p:spPr>
            <a:xfrm>
              <a:off x="3067967" y="3282672"/>
              <a:ext cx="1316400" cy="13134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Data Portal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9" name="Google Shape;259;p33" descr="Image result for search form png"/>
            <p:cNvPicPr preferRelativeResize="0"/>
            <p:nvPr/>
          </p:nvPicPr>
          <p:blipFill rotWithShape="1">
            <a:blip r:embed="rId17">
              <a:alphaModFix/>
            </a:blip>
            <a:srcRect t="57569" b="9663"/>
            <a:stretch/>
          </p:blipFill>
          <p:spPr>
            <a:xfrm>
              <a:off x="3519406" y="3415240"/>
              <a:ext cx="683054" cy="84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33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155208" y="3404717"/>
              <a:ext cx="272639" cy="11080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61" name="Google Shape;261;p33"/>
          <p:cNvCxnSpPr/>
          <p:nvPr/>
        </p:nvCxnSpPr>
        <p:spPr>
          <a:xfrm>
            <a:off x="4596346" y="3677162"/>
            <a:ext cx="2825400" cy="27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2" name="Google Shape;262;p33"/>
          <p:cNvCxnSpPr/>
          <p:nvPr/>
        </p:nvCxnSpPr>
        <p:spPr>
          <a:xfrm rot="10800000" flipH="1">
            <a:off x="4413009" y="2099890"/>
            <a:ext cx="130500" cy="59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3" name="Google Shape;263;p33"/>
          <p:cNvSpPr txBox="1"/>
          <p:nvPr/>
        </p:nvSpPr>
        <p:spPr>
          <a:xfrm>
            <a:off x="1759745" y="4115016"/>
            <a:ext cx="4296600" cy="547200"/>
          </a:xfrm>
          <a:prstGeom prst="rect">
            <a:avLst/>
          </a:prstGeom>
          <a:solidFill>
            <a:schemeClr val="accent6">
              <a:alpha val="4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back to source repositories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638848" y="613688"/>
            <a:ext cx="1075294" cy="4370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33"/>
          <p:cNvCxnSpPr/>
          <p:nvPr/>
        </p:nvCxnSpPr>
        <p:spPr>
          <a:xfrm flipH="1">
            <a:off x="3482951" y="613687"/>
            <a:ext cx="4155900" cy="220230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66" name="Google Shape;266;p33"/>
          <p:cNvCxnSpPr/>
          <p:nvPr/>
        </p:nvCxnSpPr>
        <p:spPr>
          <a:xfrm rot="10800000">
            <a:off x="3473352" y="3892560"/>
            <a:ext cx="4165500" cy="109140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l="1518" t="-216" r="4168" b="9841"/>
          <a:stretch/>
        </p:blipFill>
        <p:spPr>
          <a:xfrm>
            <a:off x="0" y="888274"/>
            <a:ext cx="8813075" cy="43542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8A7CEB-F3C3-3E1C-7B7C-D0C44D3E8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</a:t>
            </a:r>
            <a:endParaRPr dirty="0"/>
          </a:p>
        </p:txBody>
      </p:sp>
      <p:sp>
        <p:nvSpPr>
          <p:cNvPr id="224" name="Google Shape;224;p33"/>
          <p:cNvSpPr txBox="1">
            <a:spLocks noGrp="1"/>
          </p:cNvSpPr>
          <p:nvPr>
            <p:ph type="subTitle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</a:pPr>
            <a:r>
              <a:rPr lang="fr-FR" dirty="0"/>
              <a:t>Moteur de recherche dédié à la recherche sur les plantes </a:t>
            </a:r>
          </a:p>
        </p:txBody>
      </p:sp>
      <p:pic>
        <p:nvPicPr>
          <p:cNvPr id="225" name="Google Shape;225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949" y="1956216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6" name="Google Shape;226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97" y="1701588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7" name="Google Shape;227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86" y="2133262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8" name="Google Shape;228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826" y="2044739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407" y="2943654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0" name="Google Shape;230;p33" descr="3c8aad396b_19406_7283-adn-claudesauter-c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8995" y="2221785"/>
            <a:ext cx="131147" cy="177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3250" y="179011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157" y="1745371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847" y="2221785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70" y="1950788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7433" y="3314581"/>
            <a:ext cx="172730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8676" y="2781332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1349" y="22033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33" descr="edited2 (3)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825" y="3960958"/>
            <a:ext cx="172729" cy="19547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33" descr="Image result for ebi logo bioinfo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5712" y="1467721"/>
            <a:ext cx="1174194" cy="28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2267" y="1878634"/>
            <a:ext cx="888651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 descr="Image result for urgi inra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5349" y="1665692"/>
            <a:ext cx="444626" cy="27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3383" y="1735042"/>
            <a:ext cx="503779" cy="30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0789" y="5651690"/>
            <a:ext cx="273711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743" y="4665024"/>
            <a:ext cx="124805" cy="8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18995" y="3872234"/>
            <a:ext cx="469778" cy="38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1320" y="2253913"/>
            <a:ext cx="176343" cy="2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67605" y="2040652"/>
            <a:ext cx="455023" cy="32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 descr="Image result for cimmyt log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20558" y="2524910"/>
            <a:ext cx="460653" cy="30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 descr="Image result for cold harbor spring laboratory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90633" y="2096292"/>
            <a:ext cx="460653" cy="25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 descr="Image result for t3 triticeae toolbox 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56316" y="1762165"/>
            <a:ext cx="155144" cy="155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33"/>
          <p:cNvCxnSpPr/>
          <p:nvPr/>
        </p:nvCxnSpPr>
        <p:spPr>
          <a:xfrm rot="10800000" flipH="1">
            <a:off x="3403720" y="1936255"/>
            <a:ext cx="268500" cy="78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2" name="Google Shape;252;p33"/>
          <p:cNvCxnSpPr/>
          <p:nvPr/>
        </p:nvCxnSpPr>
        <p:spPr>
          <a:xfrm rot="10800000">
            <a:off x="1886052" y="2024338"/>
            <a:ext cx="1101900" cy="76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3" name="Google Shape;253;p33"/>
          <p:cNvCxnSpPr/>
          <p:nvPr/>
        </p:nvCxnSpPr>
        <p:spPr>
          <a:xfrm rot="10800000">
            <a:off x="2381036" y="2106434"/>
            <a:ext cx="843000" cy="606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4" name="Google Shape;254;p33"/>
          <p:cNvCxnSpPr/>
          <p:nvPr/>
        </p:nvCxnSpPr>
        <p:spPr>
          <a:xfrm rot="10800000">
            <a:off x="1905326" y="2371661"/>
            <a:ext cx="1092000" cy="72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5" name="Google Shape;255;p33"/>
          <p:cNvCxnSpPr>
            <a:stCxn id="256" idx="0"/>
          </p:cNvCxnSpPr>
          <p:nvPr/>
        </p:nvCxnSpPr>
        <p:spPr>
          <a:xfrm rot="10800000" flipH="1">
            <a:off x="3792202" y="2209359"/>
            <a:ext cx="333600" cy="503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7" name="Google Shape;257;p33"/>
          <p:cNvCxnSpPr/>
          <p:nvPr/>
        </p:nvCxnSpPr>
        <p:spPr>
          <a:xfrm rot="10800000">
            <a:off x="1533852" y="2808105"/>
            <a:ext cx="1454100" cy="914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58" name="Google Shape;258;p33"/>
          <p:cNvGrpSpPr/>
          <p:nvPr/>
        </p:nvGrpSpPr>
        <p:grpSpPr>
          <a:xfrm>
            <a:off x="2988013" y="2713059"/>
            <a:ext cx="1608378" cy="1248781"/>
            <a:chOff x="3067967" y="3282672"/>
            <a:chExt cx="1316400" cy="1313400"/>
          </a:xfrm>
        </p:grpSpPr>
        <p:sp>
          <p:nvSpPr>
            <p:cNvPr id="256" name="Google Shape;256;p33"/>
            <p:cNvSpPr/>
            <p:nvPr/>
          </p:nvSpPr>
          <p:spPr>
            <a:xfrm>
              <a:off x="3067967" y="3282672"/>
              <a:ext cx="1316400" cy="13134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Data Portal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9" name="Google Shape;259;p33" descr="Image result for search form png"/>
            <p:cNvPicPr preferRelativeResize="0"/>
            <p:nvPr/>
          </p:nvPicPr>
          <p:blipFill rotWithShape="1">
            <a:blip r:embed="rId17">
              <a:alphaModFix/>
            </a:blip>
            <a:srcRect t="57569" b="9663"/>
            <a:stretch/>
          </p:blipFill>
          <p:spPr>
            <a:xfrm>
              <a:off x="3519406" y="3415240"/>
              <a:ext cx="683054" cy="84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33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155208" y="3404717"/>
              <a:ext cx="272639" cy="11080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61" name="Google Shape;261;p33"/>
          <p:cNvCxnSpPr/>
          <p:nvPr/>
        </p:nvCxnSpPr>
        <p:spPr>
          <a:xfrm>
            <a:off x="4596346" y="3677162"/>
            <a:ext cx="2825400" cy="27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2" name="Google Shape;262;p33"/>
          <p:cNvCxnSpPr/>
          <p:nvPr/>
        </p:nvCxnSpPr>
        <p:spPr>
          <a:xfrm rot="10800000" flipH="1">
            <a:off x="4413009" y="2099890"/>
            <a:ext cx="130500" cy="59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3" name="Google Shape;263;p33"/>
          <p:cNvSpPr txBox="1"/>
          <p:nvPr/>
        </p:nvSpPr>
        <p:spPr>
          <a:xfrm>
            <a:off x="1759745" y="4115016"/>
            <a:ext cx="4296600" cy="547200"/>
          </a:xfrm>
          <a:prstGeom prst="rect">
            <a:avLst/>
          </a:prstGeom>
          <a:solidFill>
            <a:schemeClr val="accent6">
              <a:alpha val="4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back to source repositories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638848" y="613688"/>
            <a:ext cx="1075294" cy="4370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33"/>
          <p:cNvCxnSpPr/>
          <p:nvPr/>
        </p:nvCxnSpPr>
        <p:spPr>
          <a:xfrm flipH="1">
            <a:off x="3482951" y="613687"/>
            <a:ext cx="4155900" cy="220230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66" name="Google Shape;266;p33"/>
          <p:cNvCxnSpPr/>
          <p:nvPr/>
        </p:nvCxnSpPr>
        <p:spPr>
          <a:xfrm rot="10800000">
            <a:off x="3473352" y="3892560"/>
            <a:ext cx="4165500" cy="109140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3" name="Google Shape;274;p34">
            <a:extLst>
              <a:ext uri="{FF2B5EF4-FFF2-40B4-BE49-F238E27FC236}">
                <a16:creationId xmlns:a16="http://schemas.microsoft.com/office/drawing/2014/main" id="{D3BA7482-0C29-33A8-7B3B-C742ED7C2967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r="89436" b="89661"/>
          <a:stretch/>
        </p:blipFill>
        <p:spPr>
          <a:xfrm>
            <a:off x="3111263" y="2908737"/>
            <a:ext cx="1411987" cy="842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00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39"/>
          <p:cNvGrpSpPr/>
          <p:nvPr/>
        </p:nvGrpSpPr>
        <p:grpSpPr>
          <a:xfrm>
            <a:off x="6600136" y="440681"/>
            <a:ext cx="2521504" cy="2495052"/>
            <a:chOff x="7715059" y="980728"/>
            <a:chExt cx="4482674" cy="4435649"/>
          </a:xfrm>
        </p:grpSpPr>
        <p:pic>
          <p:nvPicPr>
            <p:cNvPr id="328" name="Google Shape;328;p39" descr="ELIXIR_network_europe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15059" y="980728"/>
              <a:ext cx="4482674" cy="4435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9" descr="3c8aad396b_19406_7283-adn-claudesauter-cc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26022" y="2631384"/>
              <a:ext cx="174863" cy="23606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0" name="Google Shape;330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41711" y="4042991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1" name="Google Shape;331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00886" y="3222604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2" name="Google Shape;332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90704" y="2867441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3" name="Google Shape;333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225523" y="2523435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4" name="Google Shape;334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40304" y="2370754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5" name="Google Shape;335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86714" y="3352919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6" name="Google Shape;336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68088" y="3713509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dash"/>
              <a:round/>
              <a:headEnd type="none" w="sm" len="sm"/>
              <a:tailEnd type="none" w="sm" len="sm"/>
            </a:ln>
          </p:spPr>
        </p:pic>
        <p:pic>
          <p:nvPicPr>
            <p:cNvPr id="337" name="Google Shape;337;p39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83241" y="2867440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dash"/>
              <a:round/>
              <a:headEnd type="none" w="sm" len="sm"/>
              <a:tailEnd type="none" w="sm" len="sm"/>
            </a:ln>
          </p:spPr>
        </p:pic>
      </p:grpSp>
      <p:sp>
        <p:nvSpPr>
          <p:cNvPr id="338" name="Google Shape;338;p3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7780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Fédération d’entrepôts de données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fr" dirty="0" err="1">
                <a:latin typeface="Arial"/>
                <a:ea typeface="Arial"/>
                <a:cs typeface="Arial"/>
                <a:sym typeface="Arial"/>
              </a:rPr>
              <a:t>Crops</a:t>
            </a:r>
            <a:r>
              <a:rPr lang="fr" dirty="0">
                <a:latin typeface="Arial"/>
                <a:ea typeface="Arial"/>
                <a:cs typeface="Arial"/>
                <a:sym typeface="Arial"/>
              </a:rPr>
              <a:t> &amp; Woody plants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53993" lvl="0" indent="-25399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Collaboration ouverte et internationale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914378" lvl="1" indent="-3428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Menée par INRAE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914378" lvl="1" indent="-3428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Infrastructures: Elixir</a:t>
            </a:r>
            <a:r>
              <a:rPr lang="fr" dirty="0"/>
              <a:t>, </a:t>
            </a:r>
            <a:r>
              <a:rPr lang="fr" dirty="0">
                <a:latin typeface="Arial"/>
                <a:ea typeface="Arial"/>
                <a:cs typeface="Arial"/>
                <a:sym typeface="Arial"/>
              </a:rPr>
              <a:t>EMPHASIS (EPPN)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914378" lvl="1" indent="-33654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fr" dirty="0" err="1">
                <a:latin typeface="Arial"/>
                <a:ea typeface="Arial"/>
                <a:cs typeface="Arial"/>
                <a:sym typeface="Arial"/>
              </a:rPr>
              <a:t>WheatIS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892" lvl="0" indent="-16509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892" lvl="0" indent="-16509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53993" lvl="0" indent="-13969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53993" lvl="0" indent="-13969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02891E5E-ADCF-AF56-B06F-DC4B4BB3FAE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Périmètre</a:t>
            </a:r>
          </a:p>
        </p:txBody>
      </p:sp>
      <p:pic>
        <p:nvPicPr>
          <p:cNvPr id="340" name="Google Shape;340;p39"/>
          <p:cNvPicPr preferRelativeResize="0"/>
          <p:nvPr/>
        </p:nvPicPr>
        <p:blipFill rotWithShape="1">
          <a:blip r:embed="rId6">
            <a:alphaModFix/>
          </a:blip>
          <a:srcRect r="65651"/>
          <a:stretch/>
        </p:blipFill>
        <p:spPr>
          <a:xfrm>
            <a:off x="52838" y="4556417"/>
            <a:ext cx="941375" cy="54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86502" y="0"/>
            <a:ext cx="706032" cy="38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54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40"/>
          <p:cNvGrpSpPr/>
          <p:nvPr/>
        </p:nvGrpSpPr>
        <p:grpSpPr>
          <a:xfrm>
            <a:off x="6571373" y="435142"/>
            <a:ext cx="2521504" cy="2495052"/>
            <a:chOff x="7715059" y="980728"/>
            <a:chExt cx="4482674" cy="4435649"/>
          </a:xfrm>
        </p:grpSpPr>
        <p:pic>
          <p:nvPicPr>
            <p:cNvPr id="348" name="Google Shape;348;p40" descr="ELIXIR_network_europe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15059" y="980728"/>
              <a:ext cx="4482674" cy="4435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40" descr="3c8aad396b_19406_7283-adn-claudesauter-cc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26022" y="2631384"/>
              <a:ext cx="174863" cy="23606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0" name="Google Shape;350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41711" y="4042991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1" name="Google Shape;351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00886" y="3222604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2" name="Google Shape;352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90704" y="2867441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3" name="Google Shape;353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225523" y="2523435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4" name="Google Shape;354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40304" y="2370754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5" name="Google Shape;355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86714" y="3352919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6" name="Google Shape;356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68088" y="3713509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dash"/>
              <a:round/>
              <a:headEnd type="none" w="sm" len="sm"/>
              <a:tailEnd type="none" w="sm" len="sm"/>
            </a:ln>
          </p:spPr>
        </p:pic>
        <p:pic>
          <p:nvPicPr>
            <p:cNvPr id="357" name="Google Shape;357;p40" descr="edited2 (3)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83241" y="2867440"/>
              <a:ext cx="230305" cy="26063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dash"/>
              <a:round/>
              <a:headEnd type="none" w="sm" len="sm"/>
              <a:tailEnd type="none" w="sm" len="sm"/>
            </a:ln>
          </p:spPr>
        </p:pic>
      </p:grpSp>
      <p:sp>
        <p:nvSpPr>
          <p:cNvPr id="358" name="Google Shape;358;p40"/>
          <p:cNvSpPr txBox="1">
            <a:spLocks noGrp="1"/>
          </p:cNvSpPr>
          <p:nvPr>
            <p:ph idx="1"/>
          </p:nvPr>
        </p:nvSpPr>
        <p:spPr>
          <a:xfrm>
            <a:off x="201700" y="526139"/>
            <a:ext cx="8860971" cy="378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53993" lvl="0" indent="-2539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Gestion de communautés </a:t>
            </a:r>
          </a:p>
          <a:p>
            <a:pPr marL="711193" lvl="1" indent="-253993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Sources de données</a:t>
            </a:r>
          </a:p>
          <a:p>
            <a:pPr marL="253993" lvl="0" indent="-2539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fr" dirty="0">
                <a:latin typeface="Arial"/>
                <a:ea typeface="Arial"/>
                <a:cs typeface="Arial"/>
                <a:sym typeface="Arial"/>
              </a:rPr>
              <a:t>Indexation simple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fr-FR" dirty="0">
                <a:latin typeface="Arial"/>
                <a:ea typeface="Arial"/>
                <a:cs typeface="Arial"/>
                <a:sym typeface="Arial"/>
              </a:rPr>
              <a:t>Nom, Identifiant, Description, type, espèce</a:t>
            </a:r>
          </a:p>
          <a:p>
            <a:pPr marL="520700" lvl="1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fr-FR" dirty="0">
                <a:latin typeface="Arial"/>
                <a:ea typeface="Arial"/>
                <a:cs typeface="Arial"/>
                <a:sym typeface="Arial"/>
              </a:rPr>
              <a:t>Standards de données (MIAPPE, </a:t>
            </a:r>
            <a:r>
              <a:rPr lang="fr-FR" dirty="0" err="1">
                <a:latin typeface="Arial"/>
                <a:ea typeface="Arial"/>
                <a:cs typeface="Arial"/>
                <a:sym typeface="Arial"/>
              </a:rPr>
              <a:t>BrAPI</a:t>
            </a:r>
            <a:r>
              <a:rPr lang="fr-FR" dirty="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63500" indent="-184150">
              <a:lnSpc>
                <a:spcPct val="100000"/>
              </a:lnSpc>
              <a:spcBef>
                <a:spcPts val="0"/>
              </a:spcBef>
              <a:buSzPts val="1700"/>
              <a:buFont typeface="Arial"/>
              <a:buChar char="•"/>
            </a:pPr>
            <a:r>
              <a:rPr lang="fr-FR" dirty="0">
                <a:latin typeface="Arial"/>
                <a:ea typeface="Arial"/>
                <a:cs typeface="Arial"/>
                <a:sym typeface="Arial"/>
              </a:rPr>
              <a:t>Maximiser la découvert de données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53993" lvl="0" indent="-13969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35100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FAIDARE</a:t>
            </a:r>
            <a:endParaRPr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DBEC8B9D-CC1A-5CD6-A66C-E056065D05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Périmètre et objectifs</a:t>
            </a:r>
          </a:p>
        </p:txBody>
      </p:sp>
      <p:pic>
        <p:nvPicPr>
          <p:cNvPr id="360" name="Google Shape;360;p40"/>
          <p:cNvPicPr preferRelativeResize="0"/>
          <p:nvPr/>
        </p:nvPicPr>
        <p:blipFill rotWithShape="1">
          <a:blip r:embed="rId6">
            <a:alphaModFix/>
          </a:blip>
          <a:srcRect r="65651"/>
          <a:stretch/>
        </p:blipFill>
        <p:spPr>
          <a:xfrm>
            <a:off x="38546" y="4601935"/>
            <a:ext cx="941375" cy="54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3154" y="-5539"/>
            <a:ext cx="706032" cy="3883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DBD207-458E-B90A-A86D-E35E4FC30E04}"/>
              </a:ext>
            </a:extLst>
          </p:cNvPr>
          <p:cNvSpPr/>
          <p:nvPr/>
        </p:nvSpPr>
        <p:spPr>
          <a:xfrm>
            <a:off x="3680766" y="5239642"/>
            <a:ext cx="83192" cy="108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79CCA10-8371-5DFE-A8B4-67E1A4EC00EE}"/>
              </a:ext>
            </a:extLst>
          </p:cNvPr>
          <p:cNvGrpSpPr/>
          <p:nvPr/>
        </p:nvGrpSpPr>
        <p:grpSpPr>
          <a:xfrm>
            <a:off x="38546" y="2446690"/>
            <a:ext cx="4185600" cy="2336273"/>
            <a:chOff x="489942" y="1741746"/>
            <a:chExt cx="5580800" cy="311503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E777EA2-F6E0-1B66-DABA-AF8FCE818FDD}"/>
                </a:ext>
              </a:extLst>
            </p:cNvPr>
            <p:cNvGrpSpPr/>
            <p:nvPr/>
          </p:nvGrpSpPr>
          <p:grpSpPr>
            <a:xfrm>
              <a:off x="489942" y="1741746"/>
              <a:ext cx="5580800" cy="3115031"/>
              <a:chOff x="489942" y="1741746"/>
              <a:chExt cx="5580800" cy="3115031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55CC01D-52A3-22EB-434A-83D8813121C0}"/>
                  </a:ext>
                </a:extLst>
              </p:cNvPr>
              <p:cNvGrpSpPr/>
              <p:nvPr/>
            </p:nvGrpSpPr>
            <p:grpSpPr>
              <a:xfrm>
                <a:off x="2296473" y="3304125"/>
                <a:ext cx="3774269" cy="1552652"/>
                <a:chOff x="2469108" y="3362067"/>
                <a:chExt cx="3774269" cy="1552652"/>
              </a:xfrm>
            </p:grpSpPr>
            <p:pic>
              <p:nvPicPr>
                <p:cNvPr id="15" name="Picture 3">
                  <a:extLst>
                    <a:ext uri="{FF2B5EF4-FFF2-40B4-BE49-F238E27FC236}">
                      <a16:creationId xmlns:a16="http://schemas.microsoft.com/office/drawing/2014/main" id="{9F81BDF4-0F82-58E3-50F8-45DB6AAE0D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469108" y="3612475"/>
                  <a:ext cx="1425108" cy="1302244"/>
                </a:xfrm>
                <a:prstGeom prst="rect">
                  <a:avLst/>
                </a:prstGeom>
              </p:spPr>
            </p:pic>
            <p:pic>
              <p:nvPicPr>
                <p:cNvPr id="16" name="Picture 3">
                  <a:extLst>
                    <a:ext uri="{FF2B5EF4-FFF2-40B4-BE49-F238E27FC236}">
                      <a16:creationId xmlns:a16="http://schemas.microsoft.com/office/drawing/2014/main" id="{3CBD9A23-026F-390E-4C4F-061C915E09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130630" y="3362067"/>
                  <a:ext cx="2112747" cy="1096134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590D4968-24C1-FFED-3A07-A8CA82A7DAFA}"/>
                  </a:ext>
                </a:extLst>
              </p:cNvPr>
              <p:cNvGrpSpPr/>
              <p:nvPr/>
            </p:nvGrpSpPr>
            <p:grpSpPr>
              <a:xfrm>
                <a:off x="489942" y="1741746"/>
                <a:ext cx="2953081" cy="2598780"/>
                <a:chOff x="489942" y="1741746"/>
                <a:chExt cx="2953081" cy="2598780"/>
              </a:xfrm>
            </p:grpSpPr>
            <p:pic>
              <p:nvPicPr>
                <p:cNvPr id="9" name="Picture 3">
                  <a:extLst>
                    <a:ext uri="{FF2B5EF4-FFF2-40B4-BE49-F238E27FC236}">
                      <a16:creationId xmlns:a16="http://schemas.microsoft.com/office/drawing/2014/main" id="{EECF33AA-6CF8-92BF-3D9A-66A46A79F5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89942" y="3057021"/>
                  <a:ext cx="1853637" cy="1283505"/>
                </a:xfrm>
                <a:prstGeom prst="rect">
                  <a:avLst/>
                </a:prstGeom>
              </p:spPr>
            </p:pic>
            <p:pic>
              <p:nvPicPr>
                <p:cNvPr id="10" name="Picture 3">
                  <a:extLst>
                    <a:ext uri="{FF2B5EF4-FFF2-40B4-BE49-F238E27FC236}">
                      <a16:creationId xmlns:a16="http://schemas.microsoft.com/office/drawing/2014/main" id="{E3202BBD-9DFD-23E7-0166-748597B019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396615" y="2319655"/>
                  <a:ext cx="1046408" cy="1358455"/>
                </a:xfrm>
                <a:prstGeom prst="rect">
                  <a:avLst/>
                </a:prstGeom>
              </p:spPr>
            </p:pic>
            <p:grpSp>
              <p:nvGrpSpPr>
                <p:cNvPr id="11" name="Groupe 10">
                  <a:extLst>
                    <a:ext uri="{FF2B5EF4-FFF2-40B4-BE49-F238E27FC236}">
                      <a16:creationId xmlns:a16="http://schemas.microsoft.com/office/drawing/2014/main" id="{1CEAAB1E-B017-A6CC-0EAF-5BCE7C92528F}"/>
                    </a:ext>
                  </a:extLst>
                </p:cNvPr>
                <p:cNvGrpSpPr/>
                <p:nvPr/>
              </p:nvGrpSpPr>
              <p:grpSpPr>
                <a:xfrm>
                  <a:off x="524822" y="1741746"/>
                  <a:ext cx="1783878" cy="1339718"/>
                  <a:chOff x="785820" y="1158916"/>
                  <a:chExt cx="1558836" cy="1245326"/>
                </a:xfrm>
              </p:grpSpPr>
              <p:pic>
                <p:nvPicPr>
                  <p:cNvPr id="12" name="Picture 3">
                    <a:extLst>
                      <a:ext uri="{FF2B5EF4-FFF2-40B4-BE49-F238E27FC236}">
                        <a16:creationId xmlns:a16="http://schemas.microsoft.com/office/drawing/2014/main" id="{B60DFF49-9ED4-BDC1-7ED8-195936D765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785820" y="1158916"/>
                    <a:ext cx="1558836" cy="1245326"/>
                  </a:xfrm>
                  <a:prstGeom prst="rect">
                    <a:avLst/>
                  </a:prstGeom>
                </p:spPr>
              </p:pic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EFEB7C04-DF73-449A-4363-0AA68F06D9CC}"/>
                      </a:ext>
                    </a:extLst>
                  </p:cNvPr>
                  <p:cNvSpPr/>
                  <p:nvPr/>
                </p:nvSpPr>
                <p:spPr>
                  <a:xfrm>
                    <a:off x="945436" y="1407262"/>
                    <a:ext cx="533865" cy="3548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  <p:pic>
                <p:nvPicPr>
                  <p:cNvPr id="14" name="Image 13">
                    <a:extLst>
                      <a:ext uri="{FF2B5EF4-FFF2-40B4-BE49-F238E27FC236}">
                        <a16:creationId xmlns:a16="http://schemas.microsoft.com/office/drawing/2014/main" id="{5FA978C8-33CE-A373-C9FC-DD3C5EE5CF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5436" y="1407262"/>
                    <a:ext cx="503385" cy="354887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4D3106D-A46D-7834-4EB2-854A7A42B5C3}"/>
                </a:ext>
              </a:extLst>
            </p:cNvPr>
            <p:cNvSpPr txBox="1"/>
            <p:nvPr/>
          </p:nvSpPr>
          <p:spPr>
            <a:xfrm>
              <a:off x="3546371" y="1965737"/>
              <a:ext cx="178040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50" dirty="0"/>
                <a:t>Minimal </a:t>
              </a:r>
              <a:r>
                <a:rPr lang="fr-FR" sz="1350" dirty="0" err="1"/>
                <a:t>generic</a:t>
              </a:r>
              <a:endParaRPr lang="fr-FR" sz="1350" dirty="0"/>
            </a:p>
            <a:p>
              <a:pPr algn="ctr"/>
              <a:r>
                <a:rPr lang="fr-FR" sz="1350" dirty="0"/>
                <a:t>(Data Discovery)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B08D987-701F-F165-98B6-3E95A9192D60}"/>
              </a:ext>
            </a:extLst>
          </p:cNvPr>
          <p:cNvGrpSpPr/>
          <p:nvPr/>
        </p:nvGrpSpPr>
        <p:grpSpPr>
          <a:xfrm>
            <a:off x="5304866" y="2648324"/>
            <a:ext cx="2489122" cy="2365603"/>
            <a:chOff x="7495635" y="1522531"/>
            <a:chExt cx="3318829" cy="315413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E5EB3A5-1A34-273F-8A15-4AA711A0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678" y="1738202"/>
              <a:ext cx="1591376" cy="396076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AEC9DF05-4FC0-676C-F7DB-CAD2FCA01CA8}"/>
                </a:ext>
              </a:extLst>
            </p:cNvPr>
            <p:cNvGrpSpPr/>
            <p:nvPr/>
          </p:nvGrpSpPr>
          <p:grpSpPr>
            <a:xfrm>
              <a:off x="7495635" y="1522531"/>
              <a:ext cx="3318829" cy="3154137"/>
              <a:chOff x="7495635" y="1522531"/>
              <a:chExt cx="3318829" cy="3154137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1C356DE3-64FE-891D-74CC-22901D41BBF2}"/>
                  </a:ext>
                </a:extLst>
              </p:cNvPr>
              <p:cNvGrpSpPr/>
              <p:nvPr/>
            </p:nvGrpSpPr>
            <p:grpSpPr>
              <a:xfrm>
                <a:off x="9215686" y="1522531"/>
                <a:ext cx="1598778" cy="3154137"/>
                <a:chOff x="6489848" y="2893635"/>
                <a:chExt cx="1598778" cy="3154137"/>
              </a:xfrm>
            </p:grpSpPr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1603C682-8412-45DB-2997-7F4CE50216E6}"/>
                    </a:ext>
                  </a:extLst>
                </p:cNvPr>
                <p:cNvGrpSpPr/>
                <p:nvPr/>
              </p:nvGrpSpPr>
              <p:grpSpPr>
                <a:xfrm>
                  <a:off x="6489848" y="2893635"/>
                  <a:ext cx="1598778" cy="786153"/>
                  <a:chOff x="6570883" y="3152781"/>
                  <a:chExt cx="1467098" cy="713163"/>
                </a:xfrm>
              </p:grpSpPr>
              <p:pic>
                <p:nvPicPr>
                  <p:cNvPr id="38" name="Image 37">
                    <a:extLst>
                      <a:ext uri="{FF2B5EF4-FFF2-40B4-BE49-F238E27FC236}">
                        <a16:creationId xmlns:a16="http://schemas.microsoft.com/office/drawing/2014/main" id="{4373191A-17ED-96C9-EE12-E05DEC5BE5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44246" y="3466950"/>
                    <a:ext cx="720930" cy="240779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 38">
                    <a:extLst>
                      <a:ext uri="{FF2B5EF4-FFF2-40B4-BE49-F238E27FC236}">
                        <a16:creationId xmlns:a16="http://schemas.microsoft.com/office/drawing/2014/main" id="{84CBB483-7AEB-6259-7E35-886F64FA8C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76667" y="3449344"/>
                    <a:ext cx="503385" cy="354887"/>
                  </a:xfrm>
                  <a:prstGeom prst="rect">
                    <a:avLst/>
                  </a:prstGeom>
                </p:spPr>
              </p:pic>
              <p:sp>
                <p:nvSpPr>
                  <p:cNvPr id="40" name="Rectangle : coins arrondis 39">
                    <a:extLst>
                      <a:ext uri="{FF2B5EF4-FFF2-40B4-BE49-F238E27FC236}">
                        <a16:creationId xmlns:a16="http://schemas.microsoft.com/office/drawing/2014/main" id="{F66A31C5-6D42-FEA3-6770-30926FB88658}"/>
                      </a:ext>
                    </a:extLst>
                  </p:cNvPr>
                  <p:cNvSpPr/>
                  <p:nvPr/>
                </p:nvSpPr>
                <p:spPr>
                  <a:xfrm>
                    <a:off x="6570883" y="3358493"/>
                    <a:ext cx="1467098" cy="507451"/>
                  </a:xfrm>
                  <a:prstGeom prst="roundRect">
                    <a:avLst/>
                  </a:prstGeom>
                  <a:noFill/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 dirty="0"/>
                  </a:p>
                </p:txBody>
              </p:sp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E61B1F34-5F92-E163-62F0-3AD65DA788DC}"/>
                      </a:ext>
                    </a:extLst>
                  </p:cNvPr>
                  <p:cNvSpPr txBox="1"/>
                  <p:nvPr/>
                </p:nvSpPr>
                <p:spPr>
                  <a:xfrm>
                    <a:off x="7038629" y="3152781"/>
                    <a:ext cx="549557" cy="25128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50" dirty="0"/>
                      <a:t>France</a:t>
                    </a:r>
                  </a:p>
                </p:txBody>
              </p:sp>
            </p:grp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54317206-888E-BF48-7C3E-585CCDEBA47B}"/>
                    </a:ext>
                  </a:extLst>
                </p:cNvPr>
                <p:cNvGrpSpPr/>
                <p:nvPr/>
              </p:nvGrpSpPr>
              <p:grpSpPr>
                <a:xfrm>
                  <a:off x="6514392" y="3731253"/>
                  <a:ext cx="1574234" cy="2316519"/>
                  <a:chOff x="6514392" y="3731253"/>
                  <a:chExt cx="1574234" cy="2316519"/>
                </a:xfrm>
              </p:grpSpPr>
              <p:pic>
                <p:nvPicPr>
                  <p:cNvPr id="27" name="Image 26">
                    <a:extLst>
                      <a:ext uri="{FF2B5EF4-FFF2-40B4-BE49-F238E27FC236}">
                        <a16:creationId xmlns:a16="http://schemas.microsoft.com/office/drawing/2014/main" id="{009E7930-3E24-F75C-FB5A-4A7BCB7E9E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48022" y="5609172"/>
                    <a:ext cx="1482429" cy="312091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 27">
                    <a:extLst>
                      <a:ext uri="{FF2B5EF4-FFF2-40B4-BE49-F238E27FC236}">
                        <a16:creationId xmlns:a16="http://schemas.microsoft.com/office/drawing/2014/main" id="{8CDBEA3C-5CDC-44A4-F3F3-8A9A0FCB8A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79478" y="3989997"/>
                    <a:ext cx="493898" cy="493898"/>
                  </a:xfrm>
                  <a:prstGeom prst="rect">
                    <a:avLst/>
                  </a:prstGeom>
                </p:spPr>
              </p:pic>
              <p:pic>
                <p:nvPicPr>
                  <p:cNvPr id="29" name="Image 28">
                    <a:extLst>
                      <a:ext uri="{FF2B5EF4-FFF2-40B4-BE49-F238E27FC236}">
                        <a16:creationId xmlns:a16="http://schemas.microsoft.com/office/drawing/2014/main" id="{1C314C82-25CA-4DDB-F704-23348E60C7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7966" b="20345"/>
                  <a:stretch/>
                </p:blipFill>
                <p:spPr>
                  <a:xfrm>
                    <a:off x="7294262" y="4006408"/>
                    <a:ext cx="616027" cy="380025"/>
                  </a:xfrm>
                  <a:prstGeom prst="rect">
                    <a:avLst/>
                  </a:prstGeom>
                </p:spPr>
              </p:pic>
              <p:pic>
                <p:nvPicPr>
                  <p:cNvPr id="30" name="Image 29">
                    <a:extLst>
                      <a:ext uri="{FF2B5EF4-FFF2-40B4-BE49-F238E27FC236}">
                        <a16:creationId xmlns:a16="http://schemas.microsoft.com/office/drawing/2014/main" id="{C316BEF6-BCDA-4E0F-76DF-83D33645F5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40452" y="4508072"/>
                    <a:ext cx="1062848" cy="456838"/>
                  </a:xfrm>
                  <a:prstGeom prst="rect">
                    <a:avLst/>
                  </a:prstGeom>
                </p:spPr>
              </p:pic>
              <p:grpSp>
                <p:nvGrpSpPr>
                  <p:cNvPr id="31" name="Groupe 30">
                    <a:extLst>
                      <a:ext uri="{FF2B5EF4-FFF2-40B4-BE49-F238E27FC236}">
                        <a16:creationId xmlns:a16="http://schemas.microsoft.com/office/drawing/2014/main" id="{21F48C3E-B1EC-782B-EE66-6A5FCA64BCA0}"/>
                      </a:ext>
                    </a:extLst>
                  </p:cNvPr>
                  <p:cNvGrpSpPr/>
                  <p:nvPr/>
                </p:nvGrpSpPr>
                <p:grpSpPr>
                  <a:xfrm>
                    <a:off x="6734662" y="5027053"/>
                    <a:ext cx="1074523" cy="545925"/>
                    <a:chOff x="6722907" y="4595836"/>
                    <a:chExt cx="1074523" cy="545925"/>
                  </a:xfrm>
                </p:grpSpPr>
                <p:pic>
                  <p:nvPicPr>
                    <p:cNvPr id="34" name="Picture 3">
                      <a:extLst>
                        <a:ext uri="{FF2B5EF4-FFF2-40B4-BE49-F238E27FC236}">
                          <a16:creationId xmlns:a16="http://schemas.microsoft.com/office/drawing/2014/main" id="{C614114C-98E9-EB0A-0438-6C2FF22AD4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142" t="42194" r="34976" b="32097"/>
                    <a:stretch/>
                  </p:blipFill>
                  <p:spPr>
                    <a:xfrm>
                      <a:off x="6722907" y="4595836"/>
                      <a:ext cx="1074523" cy="35154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" name="Groupe 34">
                      <a:extLst>
                        <a:ext uri="{FF2B5EF4-FFF2-40B4-BE49-F238E27FC236}">
                          <a16:creationId xmlns:a16="http://schemas.microsoft.com/office/drawing/2014/main" id="{7A375228-37FE-4CFC-C005-EDF22DB5DB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50323" y="4864762"/>
                      <a:ext cx="669406" cy="276999"/>
                      <a:chOff x="6850323" y="4864762"/>
                      <a:chExt cx="669406" cy="276999"/>
                    </a:xfrm>
                  </p:grpSpPr>
                  <p:pic>
                    <p:nvPicPr>
                      <p:cNvPr id="36" name="Image 35">
                        <a:extLst>
                          <a:ext uri="{FF2B5EF4-FFF2-40B4-BE49-F238E27FC236}">
                            <a16:creationId xmlns:a16="http://schemas.microsoft.com/office/drawing/2014/main" id="{E3ADB0CB-4C91-52A0-EA02-BC64E15DB60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850323" y="4868526"/>
                        <a:ext cx="248678" cy="2520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7" name="ZoneTexte 36">
                        <a:extLst>
                          <a:ext uri="{FF2B5EF4-FFF2-40B4-BE49-F238E27FC236}">
                            <a16:creationId xmlns:a16="http://schemas.microsoft.com/office/drawing/2014/main" id="{9E783C87-67FC-8A65-4F4F-7A98525DF85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35343" y="4864762"/>
                        <a:ext cx="484386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750" dirty="0"/>
                          <a:t>EVA</a:t>
                        </a:r>
                      </a:p>
                    </p:txBody>
                  </p:sp>
                </p:grpSp>
              </p:grpSp>
              <p:sp>
                <p:nvSpPr>
                  <p:cNvPr id="32" name="Rectangle : coins arrondis 31">
                    <a:extLst>
                      <a:ext uri="{FF2B5EF4-FFF2-40B4-BE49-F238E27FC236}">
                        <a16:creationId xmlns:a16="http://schemas.microsoft.com/office/drawing/2014/main" id="{4DC356F0-134A-5B25-6C70-D894E0F003E5}"/>
                      </a:ext>
                    </a:extLst>
                  </p:cNvPr>
                  <p:cNvSpPr/>
                  <p:nvPr/>
                </p:nvSpPr>
                <p:spPr>
                  <a:xfrm>
                    <a:off x="6514392" y="3936965"/>
                    <a:ext cx="1574234" cy="2110807"/>
                  </a:xfrm>
                  <a:prstGeom prst="roundRect">
                    <a:avLst>
                      <a:gd name="adj" fmla="val 10417"/>
                    </a:avLst>
                  </a:prstGeom>
                  <a:noFill/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 dirty="0"/>
                  </a:p>
                </p:txBody>
              </p:sp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52774F99-C22A-4B0C-2E5C-72F6529BCDF2}"/>
                      </a:ext>
                    </a:extLst>
                  </p:cNvPr>
                  <p:cNvSpPr txBox="1"/>
                  <p:nvPr/>
                </p:nvSpPr>
                <p:spPr>
                  <a:xfrm>
                    <a:off x="7012706" y="3731253"/>
                    <a:ext cx="62239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750" dirty="0"/>
                      <a:t>Europe</a:t>
                    </a:r>
                  </a:p>
                </p:txBody>
              </p:sp>
            </p:grpSp>
          </p:grpSp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9250FCAB-6997-11B3-4444-B74335000DE8}"/>
                  </a:ext>
                </a:extLst>
              </p:cNvPr>
              <p:cNvGrpSpPr/>
              <p:nvPr/>
            </p:nvGrpSpPr>
            <p:grpSpPr>
              <a:xfrm>
                <a:off x="7495635" y="3136968"/>
                <a:ext cx="1467098" cy="713163"/>
                <a:chOff x="6575353" y="4583918"/>
                <a:chExt cx="1467098" cy="713163"/>
              </a:xfrm>
            </p:grpSpPr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A9209F70-B64A-5D4C-9EFC-12B5CD2B8B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4266" y="4870629"/>
                  <a:ext cx="1209271" cy="350892"/>
                </a:xfrm>
                <a:prstGeom prst="rect">
                  <a:avLst/>
                </a:prstGeom>
              </p:spPr>
            </p:pic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A1139A0-7C79-2F04-182A-8FC3735CE0E3}"/>
                    </a:ext>
                  </a:extLst>
                </p:cNvPr>
                <p:cNvSpPr/>
                <p:nvPr/>
              </p:nvSpPr>
              <p:spPr>
                <a:xfrm>
                  <a:off x="6575353" y="4789630"/>
                  <a:ext cx="1467098" cy="507451"/>
                </a:xfrm>
                <a:prstGeom prst="roundRect">
                  <a:avLst/>
                </a:prstGeom>
                <a:noFill/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 dirty="0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3862A860-0476-96BF-5B8A-BDD770C6F658}"/>
                    </a:ext>
                  </a:extLst>
                </p:cNvPr>
                <p:cNvSpPr txBox="1"/>
                <p:nvPr/>
              </p:nvSpPr>
              <p:spPr>
                <a:xfrm>
                  <a:off x="6864180" y="4583918"/>
                  <a:ext cx="95154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750" dirty="0"/>
                    <a:t>United States</a:t>
                  </a:r>
                </a:p>
              </p:txBody>
            </p:sp>
          </p:grpSp>
        </p:grpSp>
      </p:grpSp>
      <p:pic>
        <p:nvPicPr>
          <p:cNvPr id="42" name="Google Shape;586;p58">
            <a:extLst>
              <a:ext uri="{FF2B5EF4-FFF2-40B4-BE49-F238E27FC236}">
                <a16:creationId xmlns:a16="http://schemas.microsoft.com/office/drawing/2014/main" id="{204000B2-70A3-9A46-687E-810568A405C3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17068" r="55640" b="7035"/>
          <a:stretch/>
        </p:blipFill>
        <p:spPr>
          <a:xfrm>
            <a:off x="5346148" y="2494774"/>
            <a:ext cx="1170574" cy="32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8956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5F92528FC9C8488898B86D54615449" ma:contentTypeVersion="" ma:contentTypeDescription="Create a new document." ma:contentTypeScope="" ma:versionID="7dbc52a3c8f9feecfee7be38a12971d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3780fefa480425cdbae071994a9cb9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DE910F-4410-419A-96E3-6F2F9521EB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2496351-56B7-439C-A112-90CDF94B782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1787379-05B0-414C-933E-F2B4AF9801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TP_INRAE_URGI_PLA_Panoramique</Template>
  <TotalTime>1607</TotalTime>
  <Words>737</Words>
  <Application>Microsoft Macintosh PowerPoint</Application>
  <PresentationFormat>Affichage à l'écran (16:9)</PresentationFormat>
  <Paragraphs>155</Paragraphs>
  <Slides>33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Calibri Light</vt:lpstr>
      <vt:lpstr>Arial</vt:lpstr>
      <vt:lpstr>Raleway</vt:lpstr>
      <vt:lpstr>Calibri</vt:lpstr>
      <vt:lpstr>Thème Office</vt:lpstr>
      <vt:lpstr>FAIDARE: Portail de données pour la recherche sur les plantes</vt:lpstr>
      <vt:lpstr>Portail et fédérations de données: Pourquoi ?</vt:lpstr>
      <vt:lpstr>Portail et fédérations de données: Pourquoi ?</vt:lpstr>
      <vt:lpstr>Portail et fédérations de données: Pourquoi ?</vt:lpstr>
      <vt:lpstr>Portail et fédérations de données: Pourquoi ?</vt:lpstr>
      <vt:lpstr>Data portal, data federation</vt:lpstr>
      <vt:lpstr>FAIDARE</vt:lpstr>
      <vt:lpstr>FAIDARE</vt:lpstr>
      <vt:lpstr>FAIDARE</vt:lpstr>
      <vt:lpstr>FAIDARE</vt:lpstr>
      <vt:lpstr>FAIDARE, découverte de données</vt:lpstr>
      <vt:lpstr>FAIDARE, découverte de données</vt:lpstr>
      <vt:lpstr>FAIDARE, découverte de données</vt:lpstr>
      <vt:lpstr>FAIDARE, découverte de données</vt:lpstr>
      <vt:lpstr>FAIDARE, découverte de données</vt:lpstr>
      <vt:lpstr>FAIDARE, découverte de données: synonyms (source: NCBI, GnpIS, …)</vt:lpstr>
      <vt:lpstr>FAIDARE, découverte de données: Germplasm view and export</vt:lpstr>
      <vt:lpstr>FAIDARE Preview: Germplasm</vt:lpstr>
      <vt:lpstr>FAIDARE Preview: Study</vt:lpstr>
      <vt:lpstr>Integrated BrAPI endpoint</vt:lpstr>
      <vt:lpstr>FAIDARE : Adapted to several portals </vt:lpstr>
      <vt:lpstr>FAIDARE exemple Phenotyping</vt:lpstr>
      <vt:lpstr>FAIDARE exemple Pheno</vt:lpstr>
      <vt:lpstr>FAIDARE Genotyping Study example</vt:lpstr>
      <vt:lpstr>FAIDARE Genomic example</vt:lpstr>
      <vt:lpstr>FAIDARE Genomic example</vt:lpstr>
      <vt:lpstr>FAIDARE Genomic example</vt:lpstr>
      <vt:lpstr>FAIDARE Genomic example</vt:lpstr>
      <vt:lpstr>FAIDARE Genomic example</vt:lpstr>
      <vt:lpstr>FAIDARE &amp; GnpIS &amp; Recherche Data Gouv</vt:lpstr>
      <vt:lpstr>FAIDARE et GnpIS</vt:lpstr>
      <vt:lpstr>Présentation PowerPoint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FAIDARE: Portail de données pour la recherche sur les plantes</dc:title>
  <cp:lastModifiedBy>cyril.pommier</cp:lastModifiedBy>
  <cp:revision>17</cp:revision>
  <dcterms:modified xsi:type="dcterms:W3CDTF">2023-06-16T11:57:44Z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0x010100CE5F92528FC9C8488898B86D54615449</vt:lpwstr>
  </property>
</Properties>
</file>