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36" r:id="rId3"/>
    <p:sldId id="304" r:id="rId4"/>
    <p:sldId id="264" r:id="rId5"/>
    <p:sldId id="640" r:id="rId6"/>
    <p:sldId id="641" r:id="rId7"/>
    <p:sldId id="295" r:id="rId8"/>
    <p:sldId id="652" r:id="rId9"/>
    <p:sldId id="634" r:id="rId10"/>
    <p:sldId id="635" r:id="rId11"/>
    <p:sldId id="654" r:id="rId12"/>
    <p:sldId id="644" r:id="rId13"/>
    <p:sldId id="645" r:id="rId14"/>
    <p:sldId id="330" r:id="rId15"/>
    <p:sldId id="266" r:id="rId16"/>
    <p:sldId id="42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10" y="4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79B22-1D2E-4770-AAC3-2C3FB984CCDE}" type="datetimeFigureOut">
              <a:rPr lang="fr-FR" smtClean="0"/>
              <a:t>14/06/2023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E009-442C-4DE5-8939-07B3BE904F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d9e18b2b9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9d9e18b2b9_0_8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d9e18b2b9_0_8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6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9d9e18b2b9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9d9e18b2b9_0_8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d9e18b2b9_0_8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93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2" name="Google Shape;952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66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2345" y="1537856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122336" y="858842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2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31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6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58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Module 5 : Partage &amp; Valorisation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hyperlink" Target="https://www.data.gouv.fr/fr/licen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hyperlink" Target="https://doi.org/10.1371/journal.pone.0078080" TargetMode="External"/><Relationship Id="rId7" Type="http://schemas.openxmlformats.org/officeDocument/2006/relationships/hyperlink" Target="https://fairsharing.org/databas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hyperlink" Target="https://www.re3data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hyperlink" Target="https://v2.sherpa.ac.uk/romeo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artage.inrae.fr/content/download/3749/39736/version/2/file/LogigrammePPMD.pdf" TargetMode="External"/><Relationship Id="rId2" Type="http://schemas.openxmlformats.org/officeDocument/2006/relationships/hyperlink" Target="https://coop-ist.cirad.fr/gerer-des-donnees/diffuser-les-donnees/testez-l-arbre-aide-a-la-decision-sur-la-diffusion-des-donnees-de-recherch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ixir.pages.uni.lu/daisy-doc/" TargetMode="External"/><Relationship Id="rId5" Type="http://schemas.openxmlformats.org/officeDocument/2006/relationships/hyperlink" Target="https://www.ouvrirlascience.fr/wp-content/uploads/2020/10/JepublieQuelssontmesdroits-FLYER-A4.pdf" TargetMode="External"/><Relationship Id="rId4" Type="http://schemas.openxmlformats.org/officeDocument/2006/relationships/hyperlink" Target="https://hal-pasteur.archives-ouvertes.fr/pasteur-035872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vahh1PXJI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il-dpo@inrae.fr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partage.inrae.fr/Partager-Publier/Choisir-une-lic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4C0E1A-F76E-4CDC-B55A-6DA03BA53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Module 5 : Partage &amp; Valorisation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F30FB0E-3015-4C70-9C64-43946AD2C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ym typeface="Noto Sans Symbols"/>
              </a:rPr>
              <a:t>Partage, diffusion &amp; valorisation des données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7435B428-42E1-4C19-A8F1-E768237E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536AA6-E7F9-468D-8114-4BAB27749379}"/>
              </a:ext>
            </a:extLst>
          </p:cNvPr>
          <p:cNvSpPr txBox="1"/>
          <p:nvPr/>
        </p:nvSpPr>
        <p:spPr>
          <a:xfrm>
            <a:off x="4524757" y="467266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Célia Michotey &amp; Cyril Pommier</a:t>
            </a:r>
          </a:p>
        </p:txBody>
      </p:sp>
    </p:spTree>
    <p:extLst>
      <p:ext uri="{BB962C8B-B14F-4D97-AF65-F5344CB8AC3E}">
        <p14:creationId xmlns:p14="http://schemas.microsoft.com/office/powerpoint/2010/main" val="172856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Licences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commons</a:t>
            </a:r>
            <a:endParaRPr lang="fr-FR" dirty="0"/>
          </a:p>
          <a:p>
            <a:pPr lvl="1"/>
            <a:r>
              <a:rPr lang="fr-FR" dirty="0"/>
              <a:t>Attention : Elles ne sont pas toutes homologuées en France (pas de jurisprudence mais leur validité n’est pas remise en cause)</a:t>
            </a:r>
          </a:p>
          <a:p>
            <a:pPr lvl="2"/>
            <a:r>
              <a:rPr lang="fr-FR" dirty="0"/>
              <a:t>CC-BY = </a:t>
            </a:r>
            <a:r>
              <a:rPr lang="fr-FR" dirty="0" err="1"/>
              <a:t>etalab</a:t>
            </a:r>
            <a:endParaRPr lang="fr-FR" dirty="0"/>
          </a:p>
          <a:p>
            <a:pPr lvl="2"/>
            <a:r>
              <a:rPr lang="fr-FR" dirty="0"/>
              <a:t>CC-BY-SA homologuée</a:t>
            </a:r>
          </a:p>
          <a:p>
            <a:pPr marL="457200" lvl="1" indent="0">
              <a:buNone/>
            </a:pPr>
            <a:r>
              <a:rPr lang="fr-FR" dirty="0"/>
              <a:t>=&gt; Liste des licences homologuées en France : </a:t>
            </a:r>
            <a:r>
              <a:rPr lang="fr-FR" dirty="0">
                <a:hlinkClick r:id="rId2"/>
              </a:rPr>
              <a:t>https://www.data.gouv.fr/fr/licences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sz="2400" u="sng" dirty="0">
                <a:solidFill>
                  <a:schemeClr val="hlink"/>
                </a:solidFill>
                <a:hlinkClick r:id="rId3"/>
              </a:rPr>
              <a:t>https://creativecommons.org/choose/</a:t>
            </a:r>
            <a:r>
              <a:rPr lang="fr-FR" sz="2400" dirty="0">
                <a:solidFill>
                  <a:schemeClr val="dk1"/>
                </a:solidFill>
              </a:rPr>
              <a:t> </a:t>
            </a:r>
            <a:endParaRPr lang="fr-FR" dirty="0"/>
          </a:p>
          <a:p>
            <a:pPr lvl="2"/>
            <a:r>
              <a:rPr lang="fr-FR" dirty="0"/>
              <a:t>CC-BY et CC-BY-SA sont les plus utilisées</a:t>
            </a:r>
          </a:p>
          <a:p>
            <a:pPr lvl="2"/>
            <a:r>
              <a:rPr lang="fr-FR" dirty="0"/>
              <a:t>Option ND (sans modification) à éviter  </a:t>
            </a:r>
          </a:p>
          <a:p>
            <a:pPr lvl="2"/>
            <a:r>
              <a:rPr lang="fr-FR" dirty="0"/>
              <a:t>CC-0 à éviter si vous souhaitez être cité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licences</a:t>
            </a:r>
          </a:p>
        </p:txBody>
      </p:sp>
      <p:grpSp>
        <p:nvGrpSpPr>
          <p:cNvPr id="6" name="Google Shape;588;p38">
            <a:extLst>
              <a:ext uri="{FF2B5EF4-FFF2-40B4-BE49-F238E27FC236}">
                <a16:creationId xmlns:a16="http://schemas.microsoft.com/office/drawing/2014/main" id="{77DC276E-80CF-44C1-87F2-4D3C0759A8D7}"/>
              </a:ext>
            </a:extLst>
          </p:cNvPr>
          <p:cNvGrpSpPr/>
          <p:nvPr/>
        </p:nvGrpSpPr>
        <p:grpSpPr>
          <a:xfrm>
            <a:off x="8921413" y="3487304"/>
            <a:ext cx="2421890" cy="2401895"/>
            <a:chOff x="1349415" y="3049312"/>
            <a:chExt cx="4385892" cy="3985225"/>
          </a:xfrm>
        </p:grpSpPr>
        <p:pic>
          <p:nvPicPr>
            <p:cNvPr id="7" name="Google Shape;589;p38" descr="tout-savoir-sur-licences-creative-commons-5113.jpg">
              <a:extLst>
                <a:ext uri="{FF2B5EF4-FFF2-40B4-BE49-F238E27FC236}">
                  <a16:creationId xmlns:a16="http://schemas.microsoft.com/office/drawing/2014/main" id="{33BA7703-C9EB-4F1A-9801-6AA5533D40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49415" y="3657600"/>
              <a:ext cx="4385892" cy="2658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90;p38" descr="Résultat de recherche d'images pour &quot;creative commons&quot;">
              <a:extLst>
                <a:ext uri="{FF2B5EF4-FFF2-40B4-BE49-F238E27FC236}">
                  <a16:creationId xmlns:a16="http://schemas.microsoft.com/office/drawing/2014/main" id="{E33382EA-3FCD-4A81-BDAB-BFF64B1871E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7707" b="32653"/>
            <a:stretch/>
          </p:blipFill>
          <p:spPr>
            <a:xfrm>
              <a:off x="2441287" y="3049312"/>
              <a:ext cx="2177898" cy="581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591;p38">
              <a:extLst>
                <a:ext uri="{FF2B5EF4-FFF2-40B4-BE49-F238E27FC236}">
                  <a16:creationId xmlns:a16="http://schemas.microsoft.com/office/drawing/2014/main" id="{332BAFBE-04F3-44FD-AF12-6C8947D5313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8964" y="6286221"/>
              <a:ext cx="2126794" cy="7483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8914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475" y="1233487"/>
            <a:ext cx="11354764" cy="465571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Pourquoi ?</a:t>
            </a:r>
          </a:p>
          <a:p>
            <a:pPr lvl="1" fontAlgn="ctr"/>
            <a:r>
              <a:rPr lang="fr-FR" dirty="0"/>
              <a:t>Visibilité, </a:t>
            </a:r>
            <a:r>
              <a:rPr lang="fr-FR" dirty="0" err="1"/>
              <a:t>citabilité</a:t>
            </a:r>
            <a:endParaRPr lang="fr-FR" dirty="0"/>
          </a:p>
          <a:p>
            <a:pPr lvl="2" fontAlgn="ctr"/>
            <a:r>
              <a:rPr lang="fr-FR" dirty="0"/>
              <a:t>Identifier le meilleur entrepôt pour partager ses données afin d'avoir une meilleur visibilité </a:t>
            </a:r>
          </a:p>
          <a:p>
            <a:pPr lvl="2" fontAlgn="ctr"/>
            <a:r>
              <a:rPr lang="fr-FR" dirty="0"/>
              <a:t>Optimiser les possibilités de réutilisation</a:t>
            </a:r>
          </a:p>
          <a:p>
            <a:pPr lvl="1" fontAlgn="ctr"/>
            <a:r>
              <a:rPr lang="fr-FR" dirty="0"/>
              <a:t>Préservation</a:t>
            </a:r>
          </a:p>
          <a:p>
            <a:pPr lvl="2" fontAlgn="ctr"/>
            <a:r>
              <a:rPr lang="fr-FR" dirty="0"/>
              <a:t>Pérennité d’accès (sous condition)</a:t>
            </a:r>
          </a:p>
          <a:p>
            <a:pPr lvl="2" fontAlgn="ctr"/>
            <a:r>
              <a:rPr lang="fr-FR" dirty="0"/>
              <a:t>Sécurité - trois niveaux de certification : </a:t>
            </a:r>
            <a:r>
              <a:rPr lang="fr-FR" dirty="0" err="1"/>
              <a:t>CoreTrustSeal</a:t>
            </a:r>
            <a:r>
              <a:rPr lang="fr-FR" dirty="0"/>
              <a:t>, </a:t>
            </a:r>
            <a:r>
              <a:rPr lang="fr-FR" dirty="0" err="1"/>
              <a:t>NestorSeal</a:t>
            </a:r>
            <a:r>
              <a:rPr lang="fr-FR" dirty="0"/>
              <a:t>, ISO16363</a:t>
            </a:r>
          </a:p>
          <a:p>
            <a:pPr lvl="1"/>
            <a:endParaRPr lang="fr-FR" dirty="0"/>
          </a:p>
          <a:p>
            <a:pPr fontAlgn="ctr"/>
            <a:r>
              <a:rPr lang="fr-FR" dirty="0"/>
              <a:t>Attention :</a:t>
            </a:r>
          </a:p>
          <a:p>
            <a:pPr lvl="1" fontAlgn="ctr"/>
            <a:r>
              <a:rPr lang="fr-FR" dirty="0"/>
              <a:t>Le RGPD n'autorise pas le transfert de données hors UE</a:t>
            </a:r>
          </a:p>
          <a:p>
            <a:pPr lvl="1"/>
            <a:r>
              <a:rPr lang="fr-FR" dirty="0"/>
              <a:t>Les entreprises américaines sont soumises au </a:t>
            </a:r>
            <a:r>
              <a:rPr lang="fr-FR" b="1" dirty="0"/>
              <a:t>Cloud </a:t>
            </a:r>
            <a:r>
              <a:rPr lang="fr-FR" b="1" dirty="0" err="1"/>
              <a:t>Act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Clarifying</a:t>
            </a:r>
            <a:r>
              <a:rPr lang="fr-FR" dirty="0"/>
              <a:t> </a:t>
            </a:r>
            <a:r>
              <a:rPr lang="fr-FR" dirty="0" err="1"/>
              <a:t>Lawful</a:t>
            </a:r>
            <a:r>
              <a:rPr lang="fr-FR" dirty="0"/>
              <a:t> </a:t>
            </a:r>
            <a:r>
              <a:rPr lang="fr-FR" dirty="0" err="1"/>
              <a:t>Overseas</a:t>
            </a:r>
            <a:r>
              <a:rPr lang="fr-FR" dirty="0"/>
              <a:t> Use of Data </a:t>
            </a:r>
            <a:r>
              <a:rPr lang="fr-FR" dirty="0" err="1"/>
              <a:t>Act</a:t>
            </a:r>
            <a:r>
              <a:rPr lang="fr-FR" dirty="0"/>
              <a:t>). Votée en mars 2018, cette loi permet aux États-Unis d’accéder plus facilement aux données stockées sur des serveurs de sociétés américaines situés hors des États-Unis.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entrepôts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FB2038-F0B1-43AC-86E1-6EAEB8DB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5" y="4351214"/>
            <a:ext cx="392931" cy="3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1F14E59-D2F0-4DB9-9E12-39ED35E6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fr-FR" dirty="0"/>
              <a:t>Grandes catégories d’entrepôts</a:t>
            </a:r>
          </a:p>
        </p:txBody>
      </p:sp>
      <p:sp>
        <p:nvSpPr>
          <p:cNvPr id="4" name="Google Shape;719;p52">
            <a:extLst>
              <a:ext uri="{FF2B5EF4-FFF2-40B4-BE49-F238E27FC236}">
                <a16:creationId xmlns:a16="http://schemas.microsoft.com/office/drawing/2014/main" id="{95B6359A-52F9-4B9A-BC2D-A76B761F2200}"/>
              </a:ext>
            </a:extLst>
          </p:cNvPr>
          <p:cNvSpPr/>
          <p:nvPr/>
        </p:nvSpPr>
        <p:spPr>
          <a:xfrm>
            <a:off x="354022" y="1021542"/>
            <a:ext cx="3882600" cy="40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thématiques</a:t>
            </a:r>
            <a:endParaRPr lang="fr-FR" dirty="0"/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ouverts</a:t>
            </a:r>
            <a:endParaRPr sz="1600" dirty="0"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r-FR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accès contrôlé</a:t>
            </a:r>
            <a:endParaRPr sz="1600" dirty="0"/>
          </a:p>
        </p:txBody>
      </p:sp>
      <p:pic>
        <p:nvPicPr>
          <p:cNvPr id="6" name="Google Shape;721;p52">
            <a:extLst>
              <a:ext uri="{FF2B5EF4-FFF2-40B4-BE49-F238E27FC236}">
                <a16:creationId xmlns:a16="http://schemas.microsoft.com/office/drawing/2014/main" id="{5E62518D-31CC-413D-8524-E3ED7ADAAD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3380" y="4957364"/>
            <a:ext cx="2903424" cy="87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E53623-C613-423D-8FCF-B58963439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2" t="11689"/>
          <a:stretch/>
        </p:blipFill>
        <p:spPr>
          <a:xfrm>
            <a:off x="8203540" y="3537419"/>
            <a:ext cx="3293837" cy="807555"/>
          </a:xfrm>
          <a:prstGeom prst="rect">
            <a:avLst/>
          </a:prstGeom>
        </p:spPr>
      </p:pic>
      <p:sp>
        <p:nvSpPr>
          <p:cNvPr id="11" name="Google Shape;726;p52">
            <a:extLst>
              <a:ext uri="{FF2B5EF4-FFF2-40B4-BE49-F238E27FC236}">
                <a16:creationId xmlns:a16="http://schemas.microsoft.com/office/drawing/2014/main" id="{7F4B1094-384E-46CC-95A1-B841F082018B}"/>
              </a:ext>
            </a:extLst>
          </p:cNvPr>
          <p:cNvSpPr/>
          <p:nvPr/>
        </p:nvSpPr>
        <p:spPr>
          <a:xfrm>
            <a:off x="8029272" y="1019885"/>
            <a:ext cx="3621817" cy="451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institutionnels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 national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Entrepôts communautaires</a:t>
            </a:r>
          </a:p>
        </p:txBody>
      </p:sp>
      <p:sp>
        <p:nvSpPr>
          <p:cNvPr id="7" name="Google Shape;722;p52">
            <a:extLst>
              <a:ext uri="{FF2B5EF4-FFF2-40B4-BE49-F238E27FC236}">
                <a16:creationId xmlns:a16="http://schemas.microsoft.com/office/drawing/2014/main" id="{F66A6EDA-632C-4DE7-8570-CE5AE4386090}"/>
              </a:ext>
            </a:extLst>
          </p:cNvPr>
          <p:cNvSpPr/>
          <p:nvPr/>
        </p:nvSpPr>
        <p:spPr>
          <a:xfrm>
            <a:off x="4598458" y="1019900"/>
            <a:ext cx="2999428" cy="3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Entrepôts généralistes</a:t>
            </a: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lnSpc>
                <a:spcPct val="133333"/>
              </a:lnSpc>
            </a:pPr>
            <a:r>
              <a:rPr lang="fr-FR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Entrepôts éditeurs</a:t>
            </a:r>
            <a:endParaRPr lang="fr-FR" dirty="0"/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7C10AA9-B512-424E-8DED-456FF4297648}"/>
              </a:ext>
            </a:extLst>
          </p:cNvPr>
          <p:cNvGrpSpPr/>
          <p:nvPr/>
        </p:nvGrpSpPr>
        <p:grpSpPr>
          <a:xfrm>
            <a:off x="4774408" y="1472189"/>
            <a:ext cx="2648982" cy="1283232"/>
            <a:chOff x="4774408" y="1726838"/>
            <a:chExt cx="2648982" cy="12832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00D18E6-D657-4AA7-BFD7-ABA2138937F4}"/>
                </a:ext>
              </a:extLst>
            </p:cNvPr>
            <p:cNvGrpSpPr/>
            <p:nvPr/>
          </p:nvGrpSpPr>
          <p:grpSpPr>
            <a:xfrm>
              <a:off x="4774408" y="1726838"/>
              <a:ext cx="2648982" cy="830943"/>
              <a:chOff x="4623942" y="1767347"/>
              <a:chExt cx="2648982" cy="830943"/>
            </a:xfrm>
          </p:grpSpPr>
          <p:pic>
            <p:nvPicPr>
              <p:cNvPr id="23" name="Google Shape;742;p53">
                <a:extLst>
                  <a:ext uri="{FF2B5EF4-FFF2-40B4-BE49-F238E27FC236}">
                    <a16:creationId xmlns:a16="http://schemas.microsoft.com/office/drawing/2014/main" id="{856ADD7B-6824-4732-87FF-A090B914718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8104"/>
              <a:stretch/>
            </p:blipFill>
            <p:spPr>
              <a:xfrm>
                <a:off x="5548921" y="1767347"/>
                <a:ext cx="1724003" cy="8309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743;p53">
                <a:extLst>
                  <a:ext uri="{FF2B5EF4-FFF2-40B4-BE49-F238E27FC236}">
                    <a16:creationId xmlns:a16="http://schemas.microsoft.com/office/drawing/2014/main" id="{2B97069E-015E-4C6B-803F-43AA0829D77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623942" y="1932899"/>
                <a:ext cx="1052690" cy="45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744;p53">
              <a:extLst>
                <a:ext uri="{FF2B5EF4-FFF2-40B4-BE49-F238E27FC236}">
                  <a16:creationId xmlns:a16="http://schemas.microsoft.com/office/drawing/2014/main" id="{AB3BEBEA-98CB-4578-8319-BB4D8704FB6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95956" y="2511144"/>
              <a:ext cx="1206494" cy="498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A13EAB1-49F2-48C4-B57B-548C95B0F262}"/>
              </a:ext>
            </a:extLst>
          </p:cNvPr>
          <p:cNvGrpSpPr/>
          <p:nvPr/>
        </p:nvGrpSpPr>
        <p:grpSpPr>
          <a:xfrm>
            <a:off x="4933509" y="4006187"/>
            <a:ext cx="2327254" cy="910502"/>
            <a:chOff x="8629410" y="4860456"/>
            <a:chExt cx="2327254" cy="910502"/>
          </a:xfrm>
        </p:grpSpPr>
        <p:pic>
          <p:nvPicPr>
            <p:cNvPr id="18" name="Google Shape;733;p52">
              <a:extLst>
                <a:ext uri="{FF2B5EF4-FFF2-40B4-BE49-F238E27FC236}">
                  <a16:creationId xmlns:a16="http://schemas.microsoft.com/office/drawing/2014/main" id="{357F78FD-390A-4C2E-B660-9EB001567A8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29410" y="4860456"/>
              <a:ext cx="2327254" cy="527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118EA619-7BD5-4785-82C1-2B3123D11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238" y="5279301"/>
              <a:ext cx="1724896" cy="491657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5885520-BD59-4C51-A204-FC4ACBBE75B6}"/>
              </a:ext>
            </a:extLst>
          </p:cNvPr>
          <p:cNvGrpSpPr/>
          <p:nvPr/>
        </p:nvGrpSpPr>
        <p:grpSpPr>
          <a:xfrm>
            <a:off x="8593007" y="1397893"/>
            <a:ext cx="2494345" cy="1173096"/>
            <a:chOff x="8574655" y="1403118"/>
            <a:chExt cx="2494345" cy="117309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520EC37-9106-4D9C-B93C-3AB4C07C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6" r="9006"/>
            <a:stretch/>
          </p:blipFill>
          <p:spPr>
            <a:xfrm>
              <a:off x="8574655" y="1403118"/>
              <a:ext cx="2494345" cy="609779"/>
            </a:xfrm>
            <a:prstGeom prst="rect">
              <a:avLst/>
            </a:prstGeom>
          </p:spPr>
        </p:pic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9EF9664D-2EB5-41E9-BDA1-638B8FBDD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629" y="1984808"/>
              <a:ext cx="1136758" cy="35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0EF7AC1-45E6-47BA-BF7B-AEA4D5F21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92952" y="1983764"/>
              <a:ext cx="971813" cy="59245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702960AC-5D2C-49DA-BF64-86FE7860B156}"/>
              </a:ext>
            </a:extLst>
          </p:cNvPr>
          <p:cNvGrpSpPr/>
          <p:nvPr/>
        </p:nvGrpSpPr>
        <p:grpSpPr>
          <a:xfrm>
            <a:off x="8612378" y="5445355"/>
            <a:ext cx="2420736" cy="922873"/>
            <a:chOff x="8755846" y="5454882"/>
            <a:chExt cx="2420736" cy="922873"/>
          </a:xfrm>
        </p:grpSpPr>
        <p:pic>
          <p:nvPicPr>
            <p:cNvPr id="31" name="Picture 6" descr="Maize model organism database: MaizeGDB | Carolyn J Lawrence-Dill">
              <a:extLst>
                <a:ext uri="{FF2B5EF4-FFF2-40B4-BE49-F238E27FC236}">
                  <a16:creationId xmlns:a16="http://schemas.microsoft.com/office/drawing/2014/main" id="{D017A9AF-C0F9-4CA3-BDC4-9A14D8C8A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846" y="5460456"/>
              <a:ext cx="1033783" cy="42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SGN User Survey">
              <a:extLst>
                <a:ext uri="{FF2B5EF4-FFF2-40B4-BE49-F238E27FC236}">
                  <a16:creationId xmlns:a16="http://schemas.microsoft.com/office/drawing/2014/main" id="{6DFFD18B-A51E-42C1-B7E2-4EC3E8539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304" y="5979019"/>
              <a:ext cx="1935039" cy="39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9ED605A0-7D21-4697-BB45-B0A0EA531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824" y="5454882"/>
              <a:ext cx="1136758" cy="52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4730A34-896E-48CA-BD5E-A3B079585DFD}"/>
              </a:ext>
            </a:extLst>
          </p:cNvPr>
          <p:cNvGrpSpPr/>
          <p:nvPr/>
        </p:nvGrpSpPr>
        <p:grpSpPr>
          <a:xfrm>
            <a:off x="520917" y="1977845"/>
            <a:ext cx="3755716" cy="2406955"/>
            <a:chOff x="520917" y="1977845"/>
            <a:chExt cx="3755716" cy="2406955"/>
          </a:xfrm>
        </p:grpSpPr>
        <p:pic>
          <p:nvPicPr>
            <p:cNvPr id="5" name="Google Shape;720;p52">
              <a:extLst>
                <a:ext uri="{FF2B5EF4-FFF2-40B4-BE49-F238E27FC236}">
                  <a16:creationId xmlns:a16="http://schemas.microsoft.com/office/drawing/2014/main" id="{19C26E6D-3F88-4B29-9D68-91BCCFC4C80E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20917" y="2718349"/>
              <a:ext cx="1897945" cy="511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24;p52" descr="Logo">
              <a:extLst>
                <a:ext uri="{FF2B5EF4-FFF2-40B4-BE49-F238E27FC236}">
                  <a16:creationId xmlns:a16="http://schemas.microsoft.com/office/drawing/2014/main" id="{8DBB4E5C-314C-4B79-9110-057399B48EFB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138540" y="3922773"/>
              <a:ext cx="966922" cy="462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747;p53">
              <a:extLst>
                <a:ext uri="{FF2B5EF4-FFF2-40B4-BE49-F238E27FC236}">
                  <a16:creationId xmlns:a16="http://schemas.microsoft.com/office/drawing/2014/main" id="{1F131312-CA8C-41FF-B00D-2164EB54AA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602566" y="2164296"/>
              <a:ext cx="1908532" cy="44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748;p53">
              <a:extLst>
                <a:ext uri="{FF2B5EF4-FFF2-40B4-BE49-F238E27FC236}">
                  <a16:creationId xmlns:a16="http://schemas.microsoft.com/office/drawing/2014/main" id="{79DA1EB5-38CC-46BF-BBB2-3BECBAF997C4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080819" y="3296035"/>
              <a:ext cx="590006" cy="617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749;p53">
              <a:extLst>
                <a:ext uri="{FF2B5EF4-FFF2-40B4-BE49-F238E27FC236}">
                  <a16:creationId xmlns:a16="http://schemas.microsoft.com/office/drawing/2014/main" id="{3BA7A4B0-F56B-4CD1-A6FB-1A2C3C4118FB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20917" y="2146538"/>
              <a:ext cx="966922" cy="462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750;p53">
              <a:extLst>
                <a:ext uri="{FF2B5EF4-FFF2-40B4-BE49-F238E27FC236}">
                  <a16:creationId xmlns:a16="http://schemas.microsoft.com/office/drawing/2014/main" id="{ED8C934F-AAC4-47D9-9587-FA7A9B1C9609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68554" y="2729280"/>
              <a:ext cx="827118" cy="822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751;p53">
              <a:extLst>
                <a:ext uri="{FF2B5EF4-FFF2-40B4-BE49-F238E27FC236}">
                  <a16:creationId xmlns:a16="http://schemas.microsoft.com/office/drawing/2014/main" id="{6F560EA9-11BB-4388-A3E7-C3CE510801EC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367899" y="2718349"/>
              <a:ext cx="929979" cy="511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202;p30">
              <a:extLst>
                <a:ext uri="{FF2B5EF4-FFF2-40B4-BE49-F238E27FC236}">
                  <a16:creationId xmlns:a16="http://schemas.microsoft.com/office/drawing/2014/main" id="{EEB78D38-34F5-28F2-7B3F-249AC497783C}"/>
                </a:ext>
              </a:extLst>
            </p:cNvPr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2736947" y="3515902"/>
              <a:ext cx="1539686" cy="468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203;p30">
              <a:extLst>
                <a:ext uri="{FF2B5EF4-FFF2-40B4-BE49-F238E27FC236}">
                  <a16:creationId xmlns:a16="http://schemas.microsoft.com/office/drawing/2014/main" id="{9093C371-B47B-AFD3-545E-EC481360A5E1}"/>
                </a:ext>
              </a:extLst>
            </p:cNvPr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571997" y="3869465"/>
              <a:ext cx="2121743" cy="268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4" descr="National Center for Biotechnology Information — Wikipédia">
              <a:extLst>
                <a:ext uri="{FF2B5EF4-FFF2-40B4-BE49-F238E27FC236}">
                  <a16:creationId xmlns:a16="http://schemas.microsoft.com/office/drawing/2014/main" id="{F75E59B2-3EAC-4E61-A1CC-53DF5FA43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410" y="1977845"/>
              <a:ext cx="544923" cy="67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EMBL-EBI homepage | EMBL-EBI">
              <a:extLst>
                <a:ext uri="{FF2B5EF4-FFF2-40B4-BE49-F238E27FC236}">
                  <a16:creationId xmlns:a16="http://schemas.microsoft.com/office/drawing/2014/main" id="{C4FA0F61-0084-4FA2-A7F5-8507C0A2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17" y="3287709"/>
              <a:ext cx="1477051" cy="456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35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C9510-8233-4292-BA77-7E2DB171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5352808" cy="4655712"/>
          </a:xfrm>
        </p:spPr>
        <p:txBody>
          <a:bodyPr/>
          <a:lstStyle/>
          <a:p>
            <a:pPr marL="0" lvl="0" indent="0">
              <a:spcBef>
                <a:spcPts val="800"/>
              </a:spcBef>
              <a:buNone/>
            </a:pPr>
            <a:r>
              <a:rPr lang="fr-FR" dirty="0"/>
              <a:t>Entrepôts thématiques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Avantages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Description et métadonnées des </a:t>
            </a:r>
            <a:r>
              <a:rPr lang="fr-FR" dirty="0" err="1"/>
              <a:t>datasets</a:t>
            </a:r>
            <a:r>
              <a:rPr lang="fr-FR" dirty="0"/>
              <a:t> précises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Bonne qualité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Défauts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N’existe pas pour tous les types de données (ex: phénotypage)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Publication/curation des données chronophage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81E6DB-7508-40DF-9E88-0E8475991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33486"/>
            <a:ext cx="5406189" cy="4655713"/>
          </a:xfrm>
        </p:spPr>
        <p:txBody>
          <a:bodyPr/>
          <a:lstStyle/>
          <a:p>
            <a:pPr marL="114300" lvl="0" indent="0">
              <a:spcBef>
                <a:spcPts val="800"/>
              </a:spcBef>
              <a:buSzPts val="1800"/>
              <a:buNone/>
            </a:pPr>
            <a:r>
              <a:rPr lang="fr-FR" dirty="0"/>
              <a:t>Entrepôts généralistes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Avantages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Pour tout type de données =&gt; f</a:t>
            </a:r>
            <a:r>
              <a:rPr lang="fr-FR" dirty="0">
                <a:sym typeface="Wingdings" pitchFamily="2" charset="2"/>
              </a:rPr>
              <a:t>lexible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Données de publication minimales (Auteur, titre, description, DOI)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Rapidité de soumission/publication</a:t>
            </a:r>
          </a:p>
          <a:p>
            <a:pPr marL="457200" indent="-342900">
              <a:spcBef>
                <a:spcPts val="800"/>
              </a:spcBef>
              <a:buSzPts val="1800"/>
            </a:pPr>
            <a:r>
              <a:rPr lang="fr-FR" dirty="0"/>
              <a:t>Défauts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Faible description (matériel biologique, méthodes …)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Formats non standards</a:t>
            </a:r>
          </a:p>
          <a:p>
            <a:pPr marL="914400" lvl="1" indent="-342900">
              <a:spcBef>
                <a:spcPts val="800"/>
              </a:spcBef>
              <a:buSzPts val="1800"/>
            </a:pPr>
            <a:r>
              <a:rPr lang="fr-FR" dirty="0"/>
              <a:t>FAIR diminué (moins de </a:t>
            </a:r>
            <a:r>
              <a:rPr lang="fr-FR" dirty="0" err="1"/>
              <a:t>Findability</a:t>
            </a:r>
            <a:r>
              <a:rPr lang="fr-FR" dirty="0"/>
              <a:t>, </a:t>
            </a:r>
            <a:r>
              <a:rPr lang="fr-FR" dirty="0" err="1"/>
              <a:t>Interoperability</a:t>
            </a:r>
            <a:r>
              <a:rPr lang="fr-FR" sz="2200" dirty="0"/>
              <a:t>, </a:t>
            </a:r>
            <a:r>
              <a:rPr lang="fr-FR" sz="2200" dirty="0" err="1"/>
              <a:t>Reusability</a:t>
            </a:r>
            <a:r>
              <a:rPr lang="fr-FR" sz="2200" dirty="0"/>
              <a:t>)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A4C0C3-9F4B-4DF8-88CF-ED570E48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Entrepôts généralistes vs thématique</a:t>
            </a:r>
          </a:p>
        </p:txBody>
      </p:sp>
      <p:pic>
        <p:nvPicPr>
          <p:cNvPr id="5" name="Google Shape;894;g119e77c4723_1_80">
            <a:extLst>
              <a:ext uri="{FF2B5EF4-FFF2-40B4-BE49-F238E27FC236}">
                <a16:creationId xmlns:a16="http://schemas.microsoft.com/office/drawing/2014/main" id="{3269260E-DB63-E1AA-A9BF-97CD9DA7F7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5003" y="5889199"/>
            <a:ext cx="648182" cy="679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6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6"/>
          <p:cNvSpPr/>
          <p:nvPr/>
        </p:nvSpPr>
        <p:spPr>
          <a:xfrm>
            <a:off x="6863388" y="6113980"/>
            <a:ext cx="3603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: </a:t>
            </a:r>
            <a:r>
              <a:rPr lang="fr-FR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https://doi.org/10.1371/journal.pone.0078080</a:t>
            </a: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DA07179-C6DE-4B69-A72A-D5E456F3ADDB}"/>
              </a:ext>
            </a:extLst>
          </p:cNvPr>
          <p:cNvGrpSpPr/>
          <p:nvPr/>
        </p:nvGrpSpPr>
        <p:grpSpPr>
          <a:xfrm>
            <a:off x="1103546" y="2391605"/>
            <a:ext cx="2819830" cy="3464706"/>
            <a:chOff x="1086184" y="2044368"/>
            <a:chExt cx="2819830" cy="3464706"/>
          </a:xfrm>
        </p:grpSpPr>
        <p:sp>
          <p:nvSpPr>
            <p:cNvPr id="959" name="Google Shape;959;p66"/>
            <p:cNvSpPr txBox="1"/>
            <p:nvPr/>
          </p:nvSpPr>
          <p:spPr>
            <a:xfrm>
              <a:off x="1269937" y="2044368"/>
              <a:ext cx="1917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Système d’icônes</a:t>
              </a:r>
              <a:endParaRPr dirty="0"/>
            </a:p>
          </p:txBody>
        </p:sp>
        <p:grpSp>
          <p:nvGrpSpPr>
            <p:cNvPr id="962" name="Google Shape;962;p66"/>
            <p:cNvGrpSpPr/>
            <p:nvPr/>
          </p:nvGrpSpPr>
          <p:grpSpPr>
            <a:xfrm>
              <a:off x="1086184" y="2383068"/>
              <a:ext cx="2819830" cy="3126006"/>
              <a:chOff x="754774" y="3326236"/>
              <a:chExt cx="2819830" cy="3126006"/>
            </a:xfrm>
          </p:grpSpPr>
          <p:pic>
            <p:nvPicPr>
              <p:cNvPr id="963" name="Google Shape;963;p6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4774" y="3326236"/>
                <a:ext cx="2691641" cy="31260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4" name="Google Shape;964;p66"/>
              <p:cNvSpPr/>
              <p:nvPr/>
            </p:nvSpPr>
            <p:spPr>
              <a:xfrm>
                <a:off x="3012141" y="3397624"/>
                <a:ext cx="562463" cy="147021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5" name="Google Shape;965;p66"/>
          <p:cNvGrpSpPr/>
          <p:nvPr/>
        </p:nvGrpSpPr>
        <p:grpSpPr>
          <a:xfrm>
            <a:off x="4189592" y="2519485"/>
            <a:ext cx="6896855" cy="3276006"/>
            <a:chOff x="3574604" y="3251236"/>
            <a:chExt cx="6896855" cy="3276006"/>
          </a:xfrm>
        </p:grpSpPr>
        <p:pic>
          <p:nvPicPr>
            <p:cNvPr id="966" name="Google Shape;966;p6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74604" y="3251236"/>
              <a:ext cx="6896855" cy="32760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66"/>
            <p:cNvSpPr/>
            <p:nvPr/>
          </p:nvSpPr>
          <p:spPr>
            <a:xfrm>
              <a:off x="3917576" y="3516092"/>
              <a:ext cx="2330824" cy="5274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AE9F8EF2-2FD2-4135-ABEC-45D643D7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entrepôt pour quelles données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33EFF03-6CD3-4B07-A710-E54D838A6E4D}"/>
              </a:ext>
            </a:extLst>
          </p:cNvPr>
          <p:cNvGrpSpPr/>
          <p:nvPr/>
        </p:nvGrpSpPr>
        <p:grpSpPr>
          <a:xfrm>
            <a:off x="6297485" y="1028690"/>
            <a:ext cx="2605709" cy="1022841"/>
            <a:chOff x="6297485" y="1028690"/>
            <a:chExt cx="2605709" cy="1022841"/>
          </a:xfrm>
        </p:grpSpPr>
        <p:pic>
          <p:nvPicPr>
            <p:cNvPr id="955" name="Google Shape;955;p66" descr="https://www.pasteur.fr/sites/default/files/styles/media-wide/public/ceris/donnees_valoriser_entrepot_fairsharing.jpg?itok=DgY9XHVM"/>
            <p:cNvPicPr preferRelativeResize="0"/>
            <p:nvPr/>
          </p:nvPicPr>
          <p:blipFill rotWithShape="1">
            <a:blip r:embed="rId6">
              <a:alphaModFix/>
            </a:blip>
            <a:srcRect t="23071" b="17957"/>
            <a:stretch/>
          </p:blipFill>
          <p:spPr>
            <a:xfrm>
              <a:off x="6297485" y="1028690"/>
              <a:ext cx="2605709" cy="799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108DA-93D8-41D3-9867-C8D65CE4312E}"/>
                </a:ext>
              </a:extLst>
            </p:cNvPr>
            <p:cNvSpPr/>
            <p:nvPr/>
          </p:nvSpPr>
          <p:spPr>
            <a:xfrm>
              <a:off x="6441335" y="1774532"/>
              <a:ext cx="23180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hlinkClick r:id="rId7"/>
                </a:rPr>
                <a:t>https://fairsharing.org/databases/</a:t>
              </a:r>
              <a:endParaRPr lang="fr-FR" sz="12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D5F436-99EB-467C-96C6-EB076DB243C7}"/>
              </a:ext>
            </a:extLst>
          </p:cNvPr>
          <p:cNvGrpSpPr/>
          <p:nvPr/>
        </p:nvGrpSpPr>
        <p:grpSpPr>
          <a:xfrm>
            <a:off x="3584385" y="1001689"/>
            <a:ext cx="2283073" cy="1091656"/>
            <a:chOff x="3584385" y="1001689"/>
            <a:chExt cx="2283073" cy="109165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79BFE80-3736-4F9A-A48B-781DCF9DA7B6}"/>
                </a:ext>
              </a:extLst>
            </p:cNvPr>
            <p:cNvGrpSpPr/>
            <p:nvPr/>
          </p:nvGrpSpPr>
          <p:grpSpPr>
            <a:xfrm>
              <a:off x="3584385" y="1001689"/>
              <a:ext cx="2283073" cy="826885"/>
              <a:chOff x="3601746" y="1001689"/>
              <a:chExt cx="2283073" cy="826885"/>
            </a:xfrm>
          </p:grpSpPr>
          <p:pic>
            <p:nvPicPr>
              <p:cNvPr id="956" name="Google Shape;956;p66" descr="https://www.pasteur.fr/sites/default/files/styles/media-wide/public/ceris/donnees_valoriser_entrepot_re3data.jpg?itok=cKOWFtlI"/>
              <p:cNvPicPr preferRelativeResize="0"/>
              <p:nvPr/>
            </p:nvPicPr>
            <p:blipFill rotWithShape="1">
              <a:blip r:embed="rId8">
                <a:alphaModFix/>
              </a:blip>
              <a:srcRect t="16594" b="10185"/>
              <a:stretch/>
            </p:blipFill>
            <p:spPr>
              <a:xfrm>
                <a:off x="3601746" y="1028691"/>
                <a:ext cx="2283073" cy="7998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8" name="Google Shape;958;p66"/>
              <p:cNvSpPr/>
              <p:nvPr/>
            </p:nvSpPr>
            <p:spPr>
              <a:xfrm>
                <a:off x="3601746" y="1001689"/>
                <a:ext cx="2283000" cy="826800"/>
              </a:xfrm>
              <a:prstGeom prst="rect">
                <a:avLst/>
              </a:prstGeom>
              <a:noFill/>
              <a:ln w="2857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999F4B-1549-43E5-8CE7-CF424CBF7C36}"/>
                </a:ext>
              </a:extLst>
            </p:cNvPr>
            <p:cNvSpPr/>
            <p:nvPr/>
          </p:nvSpPr>
          <p:spPr>
            <a:xfrm>
              <a:off x="3818367" y="1816346"/>
              <a:ext cx="18159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>
                  <a:hlinkClick r:id="rId9"/>
                </a:rPr>
                <a:t>https://www.re3data.org/</a:t>
              </a:r>
              <a:endParaRPr lang="fr-FR" sz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475" y="1233487"/>
            <a:ext cx="11354764" cy="4655712"/>
          </a:xfrm>
        </p:spPr>
        <p:txBody>
          <a:bodyPr>
            <a:normAutofit/>
          </a:bodyPr>
          <a:lstStyle/>
          <a:p>
            <a:pPr lvl="1" fontAlgn="ctr"/>
            <a:r>
              <a:rPr lang="fr-FR" dirty="0"/>
              <a:t>Publication du PGD</a:t>
            </a:r>
          </a:p>
          <a:p>
            <a:pPr lvl="1" fontAlgn="ctr"/>
            <a:r>
              <a:rPr lang="fr-FR" dirty="0"/>
              <a:t>Publication dans des data </a:t>
            </a:r>
            <a:r>
              <a:rPr lang="fr-FR" dirty="0" err="1"/>
              <a:t>paper</a:t>
            </a:r>
            <a:r>
              <a:rPr lang="fr-FR" dirty="0"/>
              <a:t> et/ou des articles de recherche</a:t>
            </a:r>
          </a:p>
          <a:p>
            <a:pPr lvl="2" fontAlgn="ctr"/>
            <a:r>
              <a:rPr lang="fr-FR" b="1" dirty="0"/>
              <a:t>Sherpa Romeo </a:t>
            </a:r>
            <a:r>
              <a:rPr lang="fr-FR" dirty="0"/>
              <a:t>(</a:t>
            </a:r>
            <a:r>
              <a:rPr lang="fr-FR" dirty="0">
                <a:hlinkClick r:id="rId2"/>
              </a:rPr>
              <a:t>https://v2.sherpa.ac.uk/romeo/</a:t>
            </a:r>
            <a:r>
              <a:rPr lang="fr-FR" dirty="0"/>
              <a:t>) permet de connaitre la politique et les contraintes des journaux pour le FAIR</a:t>
            </a:r>
          </a:p>
          <a:p>
            <a:pPr lvl="1" fontAlgn="ctr"/>
            <a:r>
              <a:rPr lang="fr-FR" dirty="0"/>
              <a:t>Rédiger un article pour un magazine spécialisé, un blog ...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Valorisation des données</a:t>
            </a:r>
          </a:p>
        </p:txBody>
      </p:sp>
      <p:pic>
        <p:nvPicPr>
          <p:cNvPr id="5" name="Google Shape;998;p70">
            <a:extLst>
              <a:ext uri="{FF2B5EF4-FFF2-40B4-BE49-F238E27FC236}">
                <a16:creationId xmlns:a16="http://schemas.microsoft.com/office/drawing/2014/main" id="{BFF1135F-760D-4A09-B7CE-12DC7D9F6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65" y="3561343"/>
            <a:ext cx="1828433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9;p70">
            <a:extLst>
              <a:ext uri="{FF2B5EF4-FFF2-40B4-BE49-F238E27FC236}">
                <a16:creationId xmlns:a16="http://schemas.microsoft.com/office/drawing/2014/main" id="{5BDE0D12-D3F4-4F30-A992-3C311B7178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35" y="4272957"/>
            <a:ext cx="2342336" cy="76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0;p70">
            <a:extLst>
              <a:ext uri="{FF2B5EF4-FFF2-40B4-BE49-F238E27FC236}">
                <a16:creationId xmlns:a16="http://schemas.microsoft.com/office/drawing/2014/main" id="{CD1F7F4D-854D-4EE4-B2EC-D18B0F551E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660" y="3579521"/>
            <a:ext cx="1147587" cy="145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01;p70">
            <a:extLst>
              <a:ext uri="{FF2B5EF4-FFF2-40B4-BE49-F238E27FC236}">
                <a16:creationId xmlns:a16="http://schemas.microsoft.com/office/drawing/2014/main" id="{BC6385A9-1FD2-4243-B38F-7A80B231F5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4662" y="5468088"/>
            <a:ext cx="2433085" cy="42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2;p70" descr="Cover image for Vol. 26 Issue 10">
            <a:extLst>
              <a:ext uri="{FF2B5EF4-FFF2-40B4-BE49-F238E27FC236}">
                <a16:creationId xmlns:a16="http://schemas.microsoft.com/office/drawing/2014/main" id="{CCE8984F-2E7B-481F-BC4D-90FAB91B61E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9934" y="4497258"/>
            <a:ext cx="1179829" cy="153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3;p70">
            <a:extLst>
              <a:ext uri="{FF2B5EF4-FFF2-40B4-BE49-F238E27FC236}">
                <a16:creationId xmlns:a16="http://schemas.microsoft.com/office/drawing/2014/main" id="{530F3480-B437-4D2A-9D45-174259A12FE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3325" y="3585222"/>
            <a:ext cx="1144731" cy="153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04;p70">
            <a:extLst>
              <a:ext uri="{FF2B5EF4-FFF2-40B4-BE49-F238E27FC236}">
                <a16:creationId xmlns:a16="http://schemas.microsoft.com/office/drawing/2014/main" id="{83577B1D-38E4-4D36-85E2-C9A56A3A066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36058" y="2661783"/>
            <a:ext cx="1385264" cy="18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5;p70">
            <a:extLst>
              <a:ext uri="{FF2B5EF4-FFF2-40B4-BE49-F238E27FC236}">
                <a16:creationId xmlns:a16="http://schemas.microsoft.com/office/drawing/2014/main" id="{7490157D-CD0F-4F15-AD97-B5DDB7BBBB1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2077" y="3714642"/>
            <a:ext cx="1281770" cy="169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4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721FD3-BD1C-4752-A3A8-0CF938B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E38A4D-83B2-44B5-B553-C8B476AE6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47750"/>
            <a:ext cx="7429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indent="0" fontAlgn="base">
              <a:buNone/>
            </a:pPr>
            <a:r>
              <a:rPr lang="fr-FR" sz="3200" dirty="0"/>
              <a:t>=&gt; Sondage </a:t>
            </a:r>
            <a:r>
              <a:rPr lang="fr-FR" sz="3200" dirty="0" err="1"/>
              <a:t>slido</a:t>
            </a:r>
            <a:r>
              <a:rPr lang="fr-FR" sz="3200" dirty="0"/>
              <a:t> : </a:t>
            </a:r>
            <a:r>
              <a:rPr lang="fr-FR" sz="3200" u="sng" dirty="0">
                <a:solidFill>
                  <a:schemeClr val="hlink"/>
                </a:solidFill>
                <a:hlinkClick r:id="rId3"/>
              </a:rPr>
              <a:t>slido.com</a:t>
            </a:r>
            <a:r>
              <a:rPr lang="fr-FR" sz="3200" dirty="0"/>
              <a:t>, code </a:t>
            </a:r>
            <a:r>
              <a:rPr lang="fr-FR" sz="3200" b="1" dirty="0"/>
              <a:t>#2847487</a:t>
            </a:r>
            <a:endParaRPr lang="fr-FR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A305BF-404D-4C19-9A62-8CDDCE2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fr-FR" sz="2800" dirty="0"/>
              <a:t>Partager et diffuser les données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5C8C427-0D05-4C91-B057-0B6403B991E7}"/>
              </a:ext>
            </a:extLst>
          </p:cNvPr>
          <p:cNvGrpSpPr/>
          <p:nvPr/>
        </p:nvGrpSpPr>
        <p:grpSpPr>
          <a:xfrm>
            <a:off x="5105930" y="2447987"/>
            <a:ext cx="1978210" cy="1978210"/>
            <a:chOff x="9167757" y="4497821"/>
            <a:chExt cx="1978210" cy="197821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1D37018-1C08-4342-B61E-51EDE6F5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6944" y1="75944" x2="26944" y2="75944"/>
                          <a14:foregroundMark x1="24833" y1="77444" x2="24833" y2="77444"/>
                          <a14:foregroundMark x1="27056" y1="76444" x2="27056" y2="76444"/>
                          <a14:foregroundMark x1="27556" y1="75000" x2="27556" y2="75000"/>
                          <a14:foregroundMark x1="27167" y1="74722" x2="27167" y2="74722"/>
                          <a14:foregroundMark x1="15889" y1="45000" x2="15889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757" y="4497821"/>
              <a:ext cx="1978210" cy="1978210"/>
            </a:xfrm>
            <a:prstGeom prst="rect">
              <a:avLst/>
            </a:prstGeom>
          </p:spPr>
        </p:pic>
        <p:sp>
          <p:nvSpPr>
            <p:cNvPr id="12" name="Google Shape;487;p31">
              <a:extLst>
                <a:ext uri="{FF2B5EF4-FFF2-40B4-BE49-F238E27FC236}">
                  <a16:creationId xmlns:a16="http://schemas.microsoft.com/office/drawing/2014/main" id="{7C1C0574-77C9-4C2C-B732-6EFDD7C3609D}"/>
                </a:ext>
              </a:extLst>
            </p:cNvPr>
            <p:cNvSpPr txBox="1"/>
            <p:nvPr/>
          </p:nvSpPr>
          <p:spPr>
            <a:xfrm>
              <a:off x="9626588" y="6032042"/>
              <a:ext cx="1060548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@picto-dico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93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Partager et diffuser les données – Cadre juridique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49501" y="1090318"/>
            <a:ext cx="11465785" cy="5138488"/>
            <a:chOff x="249501" y="1090318"/>
            <a:chExt cx="11465785" cy="51384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l="638" b="25251"/>
            <a:stretch/>
          </p:blipFill>
          <p:spPr>
            <a:xfrm>
              <a:off x="320033" y="1090318"/>
              <a:ext cx="5675817" cy="497409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b="468"/>
            <a:stretch/>
          </p:blipFill>
          <p:spPr>
            <a:xfrm>
              <a:off x="6187437" y="1090741"/>
              <a:ext cx="5527849" cy="513806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2216331"/>
              <a:ext cx="185928" cy="18592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030582"/>
              <a:ext cx="185928" cy="18592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342344"/>
              <a:ext cx="185928" cy="18592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3671846"/>
              <a:ext cx="185928" cy="18592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4314103"/>
              <a:ext cx="185928" cy="18592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01" y="5450571"/>
              <a:ext cx="185928" cy="18592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1479463"/>
              <a:ext cx="185928" cy="185928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3828284"/>
              <a:ext cx="185928" cy="18592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4790580"/>
              <a:ext cx="185928" cy="18592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5408889"/>
              <a:ext cx="185928" cy="18592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5720221"/>
              <a:ext cx="185928" cy="18592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851" y="6035350"/>
              <a:ext cx="185928" cy="185928"/>
            </a:xfrm>
            <a:prstGeom prst="rect">
              <a:avLst/>
            </a:prstGeom>
          </p:spPr>
        </p:pic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775DE0FA-5DBD-491B-9DBA-078BF4F9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02" y="6520745"/>
            <a:ext cx="13496002" cy="14926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Question 40 : Que veut dire "Données aussi ouvertes que possible, aussi fermées que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nécéssaire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"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✓		Une implication de la loi pour une république numérique : ouverture par défaut, mais sujet aux exceptions listées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		Je décide ce que je considère relevant de la '</a:t>
            </a:r>
            <a:r>
              <a:rPr lang="fr-FR" altLang="fr-FR" dirty="0" err="1">
                <a:latin typeface="Arial" panose="020B0604020202020204" pitchFamily="34" charset="0"/>
              </a:rPr>
              <a:t>nécéssité</a:t>
            </a:r>
            <a:r>
              <a:rPr lang="fr-FR" altLang="fr-FR" dirty="0">
                <a:latin typeface="Arial" panose="020B0604020202020204" pitchFamily="34" charset="0"/>
              </a:rPr>
              <a:t>' de 'fermer' les données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		Je ne peux décider de la balance ouvert/fermé car elle est inscrite dans la loi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0D5D04-BF6B-4CBF-98D2-81FF68D4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1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ctr"/>
            <a:r>
              <a:rPr lang="fr-FR" dirty="0"/>
              <a:t>Les données de la recherche sont des informations publiques</a:t>
            </a:r>
          </a:p>
          <a:p>
            <a:pPr lvl="1"/>
            <a:r>
              <a:rPr lang="fr-FR" dirty="0"/>
              <a:t>Soumises à un principe d’ouverture par défaut et de libre utilisation (Loi Lemaire - LPRN 2016)</a:t>
            </a:r>
          </a:p>
          <a:p>
            <a:pPr lvl="1"/>
            <a:r>
              <a:rPr lang="fr-FR" dirty="0"/>
              <a:t>Soumises à un principe de gratuité (Loi </a:t>
            </a:r>
            <a:r>
              <a:rPr lang="fr-FR" dirty="0" err="1"/>
              <a:t>Valter</a:t>
            </a:r>
            <a:r>
              <a:rPr lang="fr-FR" dirty="0"/>
              <a:t> 2015) </a:t>
            </a:r>
          </a:p>
          <a:p>
            <a:pPr lvl="1"/>
            <a:r>
              <a:rPr lang="fr-FR" dirty="0"/>
              <a:t>Protégées contre les risques d’accaparement</a:t>
            </a:r>
          </a:p>
          <a:p>
            <a:pPr lvl="1"/>
            <a:r>
              <a:rPr lang="fr-FR" dirty="0">
                <a:solidFill>
                  <a:schemeClr val="dk1"/>
                </a:solidFill>
              </a:rPr>
              <a:t>Intégrité scientifique - données brutes préservées, codes sources diffusés (Décret 12/2021)</a:t>
            </a:r>
          </a:p>
          <a:p>
            <a:pPr fontAlgn="ctr">
              <a:buFont typeface="Symbol" panose="05050102010706020507" pitchFamily="18" charset="2"/>
              <a:buChar char="Þ"/>
            </a:pPr>
            <a:r>
              <a:rPr lang="fr-FR" b="1" dirty="0"/>
              <a:t> Données aussi ouvertes que possible et aussi fermées que nécessaire</a:t>
            </a:r>
          </a:p>
          <a:p>
            <a:pPr lvl="1" fontAlgn="ctr">
              <a:buFont typeface="Symbol" panose="05050102010706020507" pitchFamily="18" charset="2"/>
              <a:buChar char="Þ"/>
            </a:pPr>
            <a:endParaRPr lang="fr-FR" dirty="0"/>
          </a:p>
          <a:p>
            <a:pPr fontAlgn="ctr"/>
            <a:r>
              <a:rPr lang="fr-FR" dirty="0"/>
              <a:t>Exception</a:t>
            </a:r>
          </a:p>
          <a:p>
            <a:pPr lvl="1" fontAlgn="ctr"/>
            <a:r>
              <a:rPr lang="fr-FR" dirty="0"/>
              <a:t>Propriété intellectuelle appartenant à des tiers</a:t>
            </a:r>
          </a:p>
          <a:p>
            <a:pPr lvl="2" fontAlgn="ctr"/>
            <a:r>
              <a:rPr lang="fr-FR" dirty="0"/>
              <a:t>Droits d'auteur, projets en partenariat et droits des tiers =&gt; fixés par les accords de consortium et contrats</a:t>
            </a:r>
          </a:p>
          <a:p>
            <a:pPr lvl="2" fontAlgn="ctr"/>
            <a:r>
              <a:rPr lang="fr-FR" dirty="0"/>
              <a:t>Réutilisation libre des données si financées </a:t>
            </a:r>
            <a:r>
              <a:rPr lang="fr-FR" b="1" dirty="0"/>
              <a:t>au moins pour moitié </a:t>
            </a:r>
            <a:r>
              <a:rPr lang="fr-FR" dirty="0"/>
              <a:t>par des fonds publiques</a:t>
            </a:r>
          </a:p>
          <a:p>
            <a:pPr lvl="1" fontAlgn="ctr"/>
            <a:r>
              <a:rPr lang="fr-FR" dirty="0"/>
              <a:t>Bases de données</a:t>
            </a:r>
          </a:p>
          <a:p>
            <a:pPr lvl="2" fontAlgn="ctr"/>
            <a:r>
              <a:rPr lang="fr-FR" dirty="0"/>
              <a:t>Contenu protégé (</a:t>
            </a:r>
            <a:r>
              <a:rPr lang="fr-FR" dirty="0">
                <a:solidFill>
                  <a:schemeClr val="dk1"/>
                </a:solidFill>
              </a:rPr>
              <a:t>droit "</a:t>
            </a:r>
            <a:r>
              <a:rPr lang="fr-FR" i="1" dirty="0">
                <a:solidFill>
                  <a:schemeClr val="dk1"/>
                </a:solidFill>
              </a:rPr>
              <a:t>sui generis</a:t>
            </a:r>
            <a:r>
              <a:rPr lang="fr-FR" dirty="0">
                <a:solidFill>
                  <a:schemeClr val="dk1"/>
                </a:solidFill>
              </a:rPr>
              <a:t>« )</a:t>
            </a:r>
            <a:endParaRPr lang="fr-FR" dirty="0"/>
          </a:p>
          <a:p>
            <a:pPr lvl="2" fontAlgn="ctr"/>
            <a:r>
              <a:rPr lang="fr-FR" dirty="0"/>
              <a:t>Le droit d'auteur protège sa structure seulement si elle est originale</a:t>
            </a:r>
          </a:p>
          <a:p>
            <a:pPr lvl="1" fontAlgn="ctr"/>
            <a:r>
              <a:rPr lang="fr-FR" dirty="0"/>
              <a:t>Données sensibles et secrets protégés</a:t>
            </a:r>
          </a:p>
          <a:p>
            <a:pPr lvl="1" fontAlgn="ctr"/>
            <a:r>
              <a:rPr lang="fr-FR" dirty="0"/>
              <a:t>Protection des données personnelles et de la vie privée =&gt; RGPD</a:t>
            </a:r>
          </a:p>
          <a:p>
            <a:pPr fontAlgn="ctr"/>
            <a:r>
              <a:rPr lang="fr-FR" dirty="0"/>
              <a:t>Aide à la décision</a:t>
            </a:r>
          </a:p>
          <a:p>
            <a:pPr lvl="1"/>
            <a:r>
              <a:rPr lang="fr-FR" dirty="0"/>
              <a:t>Plusieurs logigrammes existent (</a:t>
            </a:r>
            <a:r>
              <a:rPr lang="fr-FR" dirty="0">
                <a:hlinkClick r:id="rId2"/>
              </a:rPr>
              <a:t>CIRAD</a:t>
            </a:r>
            <a:r>
              <a:rPr lang="fr-FR" dirty="0"/>
              <a:t>, </a:t>
            </a:r>
            <a:r>
              <a:rPr lang="fr-FR" dirty="0" err="1">
                <a:hlinkClick r:id="rId3"/>
              </a:rPr>
              <a:t>INRAe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Institut Pasteur</a:t>
            </a:r>
            <a:r>
              <a:rPr lang="fr-FR" dirty="0"/>
              <a:t>, </a:t>
            </a:r>
            <a:r>
              <a:rPr lang="fr-FR" dirty="0">
                <a:hlinkClick r:id="rId5"/>
              </a:rPr>
              <a:t>Ouvrir la science</a:t>
            </a:r>
            <a:r>
              <a:rPr lang="fr-FR" dirty="0"/>
              <a:t>, </a:t>
            </a:r>
            <a:r>
              <a:rPr lang="fr-FR" dirty="0">
                <a:hlinkClick r:id="rId6"/>
              </a:rPr>
              <a:t>DAISY</a:t>
            </a:r>
            <a:r>
              <a:rPr lang="fr-FR" dirty="0"/>
              <a:t> (ELIXIR-LU) …)</a:t>
            </a:r>
          </a:p>
          <a:p>
            <a:pPr marL="457200" lvl="1" indent="0" fontAlgn="ctr">
              <a:buNone/>
            </a:pPr>
            <a:r>
              <a:rPr lang="fr-FR" dirty="0"/>
              <a:t>=&gt; Logigramme INRAE : </a:t>
            </a:r>
            <a:r>
              <a:rPr lang="fr-FR" dirty="0">
                <a:hlinkClick r:id="rId3"/>
              </a:rPr>
              <a:t>https://datapartage.inrae.fr/content/download/3749/39736/version/2/file/LogigrammePPMD.pdf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Cadre juridique</a:t>
            </a:r>
          </a:p>
        </p:txBody>
      </p:sp>
    </p:spTree>
    <p:extLst>
      <p:ext uri="{BB962C8B-B14F-4D97-AF65-F5344CB8AC3E}">
        <p14:creationId xmlns:p14="http://schemas.microsoft.com/office/powerpoint/2010/main" val="35573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3FCAD32-1849-4B07-A9BE-A523C703E6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>
                <a:hlinkClick r:id="rId4"/>
              </a:rPr>
              <a:t>https://www.youtube.com/watch?v=Evahh1PXJIg</a:t>
            </a:r>
            <a:endParaRPr lang="fr-FR" sz="1800" dirty="0"/>
          </a:p>
        </p:txBody>
      </p:sp>
      <p:pic>
        <p:nvPicPr>
          <p:cNvPr id="2" name="QWANT_spot-pub_trim">
            <a:hlinkClick r:id="" action="ppaction://media"/>
            <a:extLst>
              <a:ext uri="{FF2B5EF4-FFF2-40B4-BE49-F238E27FC236}">
                <a16:creationId xmlns:a16="http://schemas.microsoft.com/office/drawing/2014/main" id="{83E198D3-C310-4F61-A317-8A057A786767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92" y="1419605"/>
            <a:ext cx="5752608" cy="323561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5B9C207-C004-4611-BAA6-5682B28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RGPD</a:t>
            </a:r>
          </a:p>
        </p:txBody>
      </p:sp>
      <p:pic>
        <p:nvPicPr>
          <p:cNvPr id="4" name="Google Shape;481;p26">
            <a:extLst>
              <a:ext uri="{FF2B5EF4-FFF2-40B4-BE49-F238E27FC236}">
                <a16:creationId xmlns:a16="http://schemas.microsoft.com/office/drawing/2014/main" id="{CA4A5EA1-7A3B-45B8-8EFC-353893E361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8416" y="572735"/>
            <a:ext cx="2457532" cy="531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5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33C3CC-5136-4BA4-9E81-1202FBCD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données à caractère personnel sont par principe fermées, pour les ouvrir :</a:t>
            </a:r>
          </a:p>
          <a:p>
            <a:pPr lvl="1"/>
            <a:r>
              <a:rPr lang="fr-FR" dirty="0"/>
              <a:t>obligation de recueillir le consentement +/- </a:t>
            </a:r>
            <a:r>
              <a:rPr lang="fr-FR" dirty="0" err="1"/>
              <a:t>pseudonymisation</a:t>
            </a:r>
            <a:r>
              <a:rPr lang="fr-FR" dirty="0"/>
              <a:t> des données</a:t>
            </a:r>
          </a:p>
          <a:p>
            <a:pPr lvl="1"/>
            <a:r>
              <a:rPr lang="fr-FR" dirty="0"/>
              <a:t>anonymisation des données (s</a:t>
            </a:r>
            <a:r>
              <a:rPr lang="fr-FR" dirty="0">
                <a:solidFill>
                  <a:schemeClr val="dk1"/>
                </a:solidFill>
              </a:rPr>
              <a:t>’il est possible de </a:t>
            </a:r>
            <a:r>
              <a:rPr lang="fr-FR" dirty="0" err="1">
                <a:solidFill>
                  <a:schemeClr val="dk1"/>
                </a:solidFill>
              </a:rPr>
              <a:t>ré-identifier</a:t>
            </a:r>
            <a:r>
              <a:rPr lang="fr-FR" dirty="0">
                <a:solidFill>
                  <a:schemeClr val="dk1"/>
                </a:solidFill>
              </a:rPr>
              <a:t> une personne en croisant des données, ces données ne sont pas considérés comme anonymes !)</a:t>
            </a:r>
            <a:endParaRPr lang="fr-FR" dirty="0"/>
          </a:p>
          <a:p>
            <a:pPr lvl="1"/>
            <a:r>
              <a:rPr lang="fr-FR" dirty="0"/>
              <a:t>dérogations pour la recherche, à étudier projet par projet</a:t>
            </a:r>
          </a:p>
          <a:p>
            <a:r>
              <a:rPr lang="fr-FR" dirty="0"/>
              <a:t>Donnée personnelle ≠ Donnée sensible</a:t>
            </a:r>
          </a:p>
          <a:p>
            <a:r>
              <a:rPr lang="fr-FR" dirty="0"/>
              <a:t>Transfert de données personnelles hors UE interdit, nécessite une analyse juridique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=&gt; Rapprochez-vous de votre DPO (</a:t>
            </a:r>
            <a:r>
              <a:rPr lang="fr-FR" dirty="0">
                <a:hlinkClick r:id="rId2"/>
              </a:rPr>
              <a:t>cil-dpo@inrae.fr</a:t>
            </a:r>
            <a:r>
              <a:rPr lang="fr-FR" dirty="0"/>
              <a:t>) !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B9C207-C004-4611-BAA6-5682B288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RGPD</a:t>
            </a:r>
          </a:p>
        </p:txBody>
      </p:sp>
    </p:spTree>
    <p:extLst>
      <p:ext uri="{BB962C8B-B14F-4D97-AF65-F5344CB8AC3E}">
        <p14:creationId xmlns:p14="http://schemas.microsoft.com/office/powerpoint/2010/main" val="156497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Quels jeux de données partager ou ne pas partager ?</a:t>
            </a:r>
          </a:p>
          <a:p>
            <a:pPr lvl="1" fontAlgn="ctr"/>
            <a:r>
              <a:rPr lang="fr-FR" dirty="0"/>
              <a:t>Obligation de partage (H2020, ANR)</a:t>
            </a:r>
          </a:p>
          <a:p>
            <a:pPr lvl="1" fontAlgn="ctr"/>
            <a:r>
              <a:rPr lang="fr-FR" dirty="0"/>
              <a:t>Potentiel de réutilisation, utilité =&gt; valeur des données et utilisateurs potentiels</a:t>
            </a:r>
          </a:p>
          <a:p>
            <a:pPr lvl="1" fontAlgn="ctr"/>
            <a:r>
              <a:rPr lang="fr-FR" dirty="0"/>
              <a:t>Considérer les restrictions, embargo et limites de réutilisation</a:t>
            </a:r>
          </a:p>
          <a:p>
            <a:pPr fontAlgn="ctr"/>
            <a:r>
              <a:rPr lang="fr-FR" dirty="0"/>
              <a:t>Quand partager ?</a:t>
            </a:r>
          </a:p>
          <a:p>
            <a:pPr lvl="1" fontAlgn="ctr"/>
            <a:r>
              <a:rPr lang="fr-FR" dirty="0"/>
              <a:t>Dépend des contraintes imposées (bailleur, politiques, publication)</a:t>
            </a:r>
          </a:p>
          <a:p>
            <a:pPr lvl="1" fontAlgn="ctr"/>
            <a:r>
              <a:rPr lang="fr-FR" dirty="0"/>
              <a:t>Après exploitation et publication, mise en forme (annotation, anonymisation)</a:t>
            </a:r>
          </a:p>
          <a:p>
            <a:pPr fontAlgn="ctr"/>
            <a:r>
              <a:rPr lang="fr-FR" dirty="0"/>
              <a:t>Où et comment partager ?</a:t>
            </a:r>
          </a:p>
          <a:p>
            <a:pPr lvl="1" fontAlgn="ctr"/>
            <a:r>
              <a:rPr lang="fr-FR" dirty="0"/>
              <a:t>Entrepôts &amp; License</a:t>
            </a:r>
          </a:p>
          <a:p>
            <a:pPr marL="457200" lvl="1" indent="0" fontAlgn="ctr">
              <a:buNone/>
            </a:pPr>
            <a:endParaRPr lang="fr-FR" dirty="0"/>
          </a:p>
          <a:p>
            <a:pPr marL="0" indent="0" fontAlgn="ctr">
              <a:buNone/>
            </a:pPr>
            <a:r>
              <a:rPr lang="fr-FR" dirty="0"/>
              <a:t>=&gt; Renseigné et justifié dans le PGD</a:t>
            </a:r>
          </a:p>
          <a:p>
            <a:pPr lvl="2" font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ctr"/>
            <a:r>
              <a:rPr lang="fr-FR" dirty="0"/>
              <a:t>Modalité de partage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4E720ED-3597-46BC-976D-A9E66703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16" y="4149524"/>
            <a:ext cx="4206259" cy="19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indent="0" fontAlgn="base">
              <a:buNone/>
            </a:pPr>
            <a:r>
              <a:rPr lang="fr-FR" sz="3200" dirty="0"/>
              <a:t>=&gt; Sondage </a:t>
            </a:r>
            <a:r>
              <a:rPr lang="fr-FR" sz="3200" dirty="0" err="1"/>
              <a:t>slido</a:t>
            </a:r>
            <a:r>
              <a:rPr lang="fr-FR" sz="3200" dirty="0"/>
              <a:t> : </a:t>
            </a:r>
            <a:r>
              <a:rPr lang="fr-FR" sz="3200" u="sng" dirty="0">
                <a:solidFill>
                  <a:schemeClr val="hlink"/>
                </a:solidFill>
                <a:hlinkClick r:id="rId3"/>
              </a:rPr>
              <a:t>slido.com</a:t>
            </a:r>
            <a:r>
              <a:rPr lang="fr-FR" sz="3200" dirty="0"/>
              <a:t>, code </a:t>
            </a:r>
            <a:r>
              <a:rPr lang="fr-FR" sz="3200" b="1" dirty="0"/>
              <a:t>#2847487</a:t>
            </a:r>
            <a:endParaRPr lang="fr-FR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A305BF-404D-4C19-9A62-8CDDCE2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Les licences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5C8C427-0D05-4C91-B057-0B6403B991E7}"/>
              </a:ext>
            </a:extLst>
          </p:cNvPr>
          <p:cNvGrpSpPr/>
          <p:nvPr/>
        </p:nvGrpSpPr>
        <p:grpSpPr>
          <a:xfrm>
            <a:off x="5105930" y="2447987"/>
            <a:ext cx="1978210" cy="1978210"/>
            <a:chOff x="9167757" y="4497821"/>
            <a:chExt cx="1978210" cy="197821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1D37018-1C08-4342-B61E-51EDE6F5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6944" y1="75944" x2="26944" y2="75944"/>
                          <a14:foregroundMark x1="24833" y1="77444" x2="24833" y2="77444"/>
                          <a14:foregroundMark x1="27056" y1="76444" x2="27056" y2="76444"/>
                          <a14:foregroundMark x1="27556" y1="75000" x2="27556" y2="75000"/>
                          <a14:foregroundMark x1="27167" y1="74722" x2="27167" y2="74722"/>
                          <a14:foregroundMark x1="15889" y1="45000" x2="15889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7757" y="4497821"/>
              <a:ext cx="1978210" cy="1978210"/>
            </a:xfrm>
            <a:prstGeom prst="rect">
              <a:avLst/>
            </a:prstGeom>
          </p:spPr>
        </p:pic>
        <p:sp>
          <p:nvSpPr>
            <p:cNvPr id="12" name="Google Shape;487;p31">
              <a:extLst>
                <a:ext uri="{FF2B5EF4-FFF2-40B4-BE49-F238E27FC236}">
                  <a16:creationId xmlns:a16="http://schemas.microsoft.com/office/drawing/2014/main" id="{7C1C0574-77C9-4C2C-B732-6EFDD7C3609D}"/>
                </a:ext>
              </a:extLst>
            </p:cNvPr>
            <p:cNvSpPr txBox="1"/>
            <p:nvPr/>
          </p:nvSpPr>
          <p:spPr>
            <a:xfrm>
              <a:off x="9626588" y="6032042"/>
              <a:ext cx="1060548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r>
                <a:rPr lang="en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@picto-dico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45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E00722-3980-4E3F-A9EC-CE0EF32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fr-FR" dirty="0"/>
              <a:t>Pour encadrer le partage et la réutilisation des données</a:t>
            </a:r>
          </a:p>
          <a:p>
            <a:pPr lvl="1" fontAlgn="ctr"/>
            <a:r>
              <a:rPr lang="fr-FR" dirty="0"/>
              <a:t>Permet d’accorder à l’avance aux utilisateurs certains </a:t>
            </a:r>
            <a:r>
              <a:rPr lang="fr-FR" b="1" dirty="0"/>
              <a:t>droits d’utilisation </a:t>
            </a:r>
          </a:p>
          <a:p>
            <a:pPr lvl="1" fontAlgn="ctr"/>
            <a:r>
              <a:rPr lang="fr-FR" dirty="0"/>
              <a:t>Peut comporter des </a:t>
            </a:r>
            <a:r>
              <a:rPr lang="fr-FR" b="1" dirty="0"/>
              <a:t>restrictions d’usage </a:t>
            </a:r>
          </a:p>
          <a:p>
            <a:pPr lvl="1" fontAlgn="ctr"/>
            <a:r>
              <a:rPr lang="fr-FR" dirty="0"/>
              <a:t>Fortement recommandé dans tous les cas pour </a:t>
            </a:r>
            <a:r>
              <a:rPr lang="fr-FR" b="1" dirty="0"/>
              <a:t>clairement afficher les droits afférents</a:t>
            </a:r>
          </a:p>
          <a:p>
            <a:r>
              <a:rPr lang="fr-FR" dirty="0"/>
              <a:t>Licences à privilégier</a:t>
            </a:r>
          </a:p>
          <a:p>
            <a:pPr lvl="1"/>
            <a:r>
              <a:rPr lang="fr-FR" dirty="0"/>
              <a:t>Une licence </a:t>
            </a:r>
            <a:r>
              <a:rPr lang="fr-FR" b="1" dirty="0"/>
              <a:t>largement utilisée</a:t>
            </a:r>
          </a:p>
          <a:p>
            <a:pPr lvl="1"/>
            <a:r>
              <a:rPr lang="fr-FR" dirty="0"/>
              <a:t>Compatible avec les autres licences existantes (facilite l’</a:t>
            </a:r>
            <a:r>
              <a:rPr lang="fr-FR" dirty="0" err="1"/>
              <a:t>aggrégation</a:t>
            </a:r>
            <a:r>
              <a:rPr lang="fr-FR" dirty="0"/>
              <a:t> des données)</a:t>
            </a:r>
          </a:p>
          <a:p>
            <a:pPr lvl="1"/>
            <a:r>
              <a:rPr lang="fr-FR" dirty="0"/>
              <a:t>Tenant compte du potentiel des données et des restrictions appliquées (Etalab plutôt pour une distribution en France, Creative Commons pour l’international)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/>
              <a:t>=&gt; Aide au choix des licences : </a:t>
            </a:r>
            <a:r>
              <a:rPr lang="fr-FR" dirty="0">
                <a:hlinkClick r:id="rId2"/>
              </a:rPr>
              <a:t>https://datapartage.inrae.fr/Partager-Publier/Choisir-une-licence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EF6955E-7C2C-4225-A7B0-39534D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licences</a:t>
            </a:r>
          </a:p>
        </p:txBody>
      </p:sp>
    </p:spTree>
    <p:extLst>
      <p:ext uri="{BB962C8B-B14F-4D97-AF65-F5344CB8AC3E}">
        <p14:creationId xmlns:p14="http://schemas.microsoft.com/office/powerpoint/2010/main" val="38841486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2D489ACE-653D-4714-9B75-F8DDC9EFC560}" vid="{C92B656C-1DF1-4FA4-BE91-3769ED9646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92528FC9C8488898B86D54615449" ma:contentTypeVersion="" ma:contentTypeDescription="Create a new document." ma:contentTypeScope="" ma:versionID="7dbc52a3c8f9feecfee7be38a12971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780fefa480425cdbae071994a9cb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413652-EE3F-49EC-8000-B6A9E39831FD}"/>
</file>

<file path=customXml/itemProps2.xml><?xml version="1.0" encoding="utf-8"?>
<ds:datastoreItem xmlns:ds="http://schemas.openxmlformats.org/officeDocument/2006/customXml" ds:itemID="{68A4C289-AED3-469A-84E2-807CBA6289E7}"/>
</file>

<file path=customXml/itemProps3.xml><?xml version="1.0" encoding="utf-8"?>
<ds:datastoreItem xmlns:ds="http://schemas.openxmlformats.org/officeDocument/2006/customXml" ds:itemID="{3B647923-02A5-4177-9B7B-F0C53F592B32}"/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662</TotalTime>
  <Words>1015</Words>
  <Application>Microsoft Office PowerPoint</Application>
  <PresentationFormat>Grand écran</PresentationFormat>
  <Paragraphs>161</Paragraphs>
  <Slides>16</Slides>
  <Notes>3</Notes>
  <HiddenSlides>1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Noto Sans Symbols</vt:lpstr>
      <vt:lpstr>Raleway</vt:lpstr>
      <vt:lpstr>Symbol</vt:lpstr>
      <vt:lpstr>Times New Roman</vt:lpstr>
      <vt:lpstr>Wingdings</vt:lpstr>
      <vt:lpstr>Presentation-INRAE-Panoramique</vt:lpstr>
      <vt:lpstr>Module 5 : Partage &amp; Valorisation</vt:lpstr>
      <vt:lpstr>Partager et diffuser les données</vt:lpstr>
      <vt:lpstr>Partager et diffuser les données – Cadre juridique</vt:lpstr>
      <vt:lpstr>Cadre juridique</vt:lpstr>
      <vt:lpstr>Focus RGPD</vt:lpstr>
      <vt:lpstr>Focus RGPD</vt:lpstr>
      <vt:lpstr>Modalité de partage</vt:lpstr>
      <vt:lpstr>Les licences</vt:lpstr>
      <vt:lpstr>Les licences</vt:lpstr>
      <vt:lpstr>Les licences</vt:lpstr>
      <vt:lpstr>Les entrepôts</vt:lpstr>
      <vt:lpstr>Grandes catégories d’entrepôts</vt:lpstr>
      <vt:lpstr>Entrepôts généralistes vs thématique</vt:lpstr>
      <vt:lpstr>Quel entrepôt pour quelles données ?</vt:lpstr>
      <vt:lpstr>Valorisation des données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cmichotey</dc:creator>
  <cp:lastModifiedBy>cmichotey</cp:lastModifiedBy>
  <cp:revision>56</cp:revision>
  <dcterms:created xsi:type="dcterms:W3CDTF">2023-06-08T20:59:07Z</dcterms:created>
  <dcterms:modified xsi:type="dcterms:W3CDTF">2023-06-14T21:37:54Z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0x010100CE5F92528FC9C8488898B86D54615449</vt:lpwstr>
  </property>
</Properties>
</file>