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Lst>
  <p:notesMasterIdLst>
    <p:notesMasterId r:id="rId26"/>
  </p:notesMasterIdLst>
  <p:sldIdLst>
    <p:sldId id="436" r:id="rId5"/>
    <p:sldId id="619" r:id="rId6"/>
    <p:sldId id="420" r:id="rId7"/>
    <p:sldId id="421" r:id="rId8"/>
    <p:sldId id="422" r:id="rId9"/>
    <p:sldId id="423" r:id="rId10"/>
    <p:sldId id="424" r:id="rId11"/>
    <p:sldId id="425" r:id="rId12"/>
    <p:sldId id="274" r:id="rId13"/>
    <p:sldId id="617" r:id="rId14"/>
    <p:sldId id="276" r:id="rId15"/>
    <p:sldId id="277" r:id="rId16"/>
    <p:sldId id="426" r:id="rId17"/>
    <p:sldId id="427" r:id="rId18"/>
    <p:sldId id="428" r:id="rId19"/>
    <p:sldId id="284" r:id="rId20"/>
    <p:sldId id="618" r:id="rId21"/>
    <p:sldId id="429" r:id="rId22"/>
    <p:sldId id="430" r:id="rId23"/>
    <p:sldId id="431" r:id="rId24"/>
    <p:sldId id="43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3A6"/>
    <a:srgbClr val="2756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98"/>
    <p:restoredTop sz="94674"/>
  </p:normalViewPr>
  <p:slideViewPr>
    <p:cSldViewPr snapToGrid="0">
      <p:cViewPr varScale="1">
        <p:scale>
          <a:sx n="124" d="100"/>
          <a:sy n="124" d="100"/>
        </p:scale>
        <p:origin x="3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777DD-D904-2146-BB92-829E04C4AD81}" type="datetimeFigureOut">
              <a:rPr lang="fr-FR" smtClean="0"/>
              <a:t>15/06/2023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48D5A-0F68-6840-8712-1BCB262F44D7}" type="slidenum">
              <a:rPr lang="fr-FR" smtClean="0"/>
              <a:t>‹N°›</a:t>
            </a:fld>
            <a:endParaRPr lang="fr-FR"/>
          </a:p>
        </p:txBody>
      </p:sp>
    </p:spTree>
    <p:extLst>
      <p:ext uri="{BB962C8B-B14F-4D97-AF65-F5344CB8AC3E}">
        <p14:creationId xmlns:p14="http://schemas.microsoft.com/office/powerpoint/2010/main" val="88450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Scénario: carton/sac avec boite de conserves et bouteilles et don a Thomas qui me demande mes données. </a:t>
            </a:r>
            <a:endParaRPr dirty="0"/>
          </a:p>
        </p:txBody>
      </p:sp>
      <p:sp>
        <p:nvSpPr>
          <p:cNvPr id="294" name="Google Shape;29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fa4a1d366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fa4a1d366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sz="1400"/>
              <a:t>Le format Comma Separated Values (CSV) structure les données sous la forme de valeurs séparées par des virgules. Ce format est très facile à générer et à manipuler.</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fr-FR" sz="1400"/>
              <a:t>Le format eXtensible Markup Language (XML) est un format basé sur l’utilisation de balises pour structurer les données. Les balises sont utilisées pour encadrer un contenu : il y a une balise ouvrante et une balise fermante.</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fr-FR" sz="1400"/>
              <a:t>Le format JavaScript Object Notation (JSON) est un format plus récent utilisé pour représenter des objets qui dérive de la notation des objets du langage JavaScript. Un document JSON est essentiellement un ensemble de paires constituées d'une étiquette et d'une valeur ou d'une liste de valeurs. Les paires sont placées entres accolades et séparées par des virgules. Les valeurs des listes sont placées entre crochets et séparées par des virgules.</a:t>
            </a:r>
            <a:endParaRPr sz="1400"/>
          </a:p>
        </p:txBody>
      </p:sp>
      <p:sp>
        <p:nvSpPr>
          <p:cNvPr id="502" name="Google Shape;502;gfa4a1d366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7891aec712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7891aec712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sz="1350">
                <a:solidFill>
                  <a:srgbClr val="000000"/>
                </a:solidFill>
                <a:highlight>
                  <a:srgbClr val="FFFFFF"/>
                </a:highlight>
                <a:latin typeface="Arial"/>
                <a:ea typeface="Arial"/>
                <a:cs typeface="Arial"/>
                <a:sym typeface="Arial"/>
              </a:rPr>
              <a:t>General-purpose ISA-Tab file format - an extensible, hierarchical structure that focuses on the description of the experimental metadata (i.e. sample characteristics, technology and measurement types, sample-to-data relationships).</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fr-FR" sz="1400">
                <a:latin typeface="Arial"/>
                <a:ea typeface="Arial"/>
                <a:cs typeface="Arial"/>
                <a:sym typeface="Arial"/>
              </a:rPr>
              <a:t>ISA : a standard for Life ScienceData </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fr-FR" sz="1400">
                <a:latin typeface="Arial"/>
                <a:ea typeface="Arial"/>
                <a:cs typeface="Arial"/>
                <a:sym typeface="Arial"/>
              </a:rPr>
              <a:t>Investigation=whole Dataset and project, often linked to a one or several publications</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fr-FR" sz="1400">
                <a:latin typeface="Arial"/>
                <a:ea typeface="Arial"/>
                <a:cs typeface="Arial"/>
                <a:sym typeface="Arial"/>
              </a:rPr>
              <a:t>Study= one experimentation in one location but possibly during few days/weeks/months</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fr-FR" sz="1400">
                <a:latin typeface="Arial"/>
                <a:ea typeface="Arial"/>
                <a:cs typeface="Arial"/>
                <a:sym typeface="Arial"/>
              </a:rPr>
              <a:t>Assay= an observe variable = a specific measurement that targets a trait with a method and a scale)</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sz="1400">
              <a:latin typeface="Arial"/>
              <a:ea typeface="Arial"/>
              <a:cs typeface="Arial"/>
              <a:sym typeface="Arial"/>
            </a:endParaRPr>
          </a:p>
          <a:p>
            <a:pPr marL="0" lvl="0" indent="0" algn="l" rtl="0">
              <a:lnSpc>
                <a:spcPct val="100000"/>
              </a:lnSpc>
              <a:spcBef>
                <a:spcPts val="0"/>
              </a:spcBef>
              <a:spcAft>
                <a:spcPts val="0"/>
              </a:spcAft>
              <a:buSzPts val="1400"/>
              <a:buNone/>
            </a:pPr>
            <a:r>
              <a:rPr lang="fr-FR" sz="1400">
                <a:latin typeface="Arial"/>
                <a:ea typeface="Arial"/>
                <a:cs typeface="Arial"/>
                <a:sym typeface="Arial"/>
              </a:rPr>
              <a:t>Disponible en format texte tabulé (ISAtab), RDF et JSON</a:t>
            </a:r>
            <a:endParaRPr sz="1400">
              <a:latin typeface="Arial"/>
              <a:ea typeface="Arial"/>
              <a:cs typeface="Arial"/>
              <a:sym typeface="Arial"/>
            </a:endParaRPr>
          </a:p>
          <a:p>
            <a:pPr marL="0" lvl="0" indent="0" algn="l" rtl="0">
              <a:lnSpc>
                <a:spcPct val="100000"/>
              </a:lnSpc>
              <a:spcBef>
                <a:spcPts val="0"/>
              </a:spcBef>
              <a:spcAft>
                <a:spcPts val="0"/>
              </a:spcAft>
              <a:buSzPts val="1400"/>
              <a:buNone/>
            </a:pPr>
            <a:r>
              <a:rPr lang="fr-FR" sz="1400">
                <a:latin typeface="Arial"/>
                <a:ea typeface="Arial"/>
                <a:cs typeface="Arial"/>
                <a:sym typeface="Arial"/>
              </a:rPr>
              <a:t>Utilisé dans de nombreuses ressources (ENA, MIAPPE,...)</a:t>
            </a:r>
            <a:endParaRPr sz="1400">
              <a:latin typeface="Arial"/>
              <a:ea typeface="Arial"/>
              <a:cs typeface="Arial"/>
              <a:sym typeface="Arial"/>
            </a:endParaRPr>
          </a:p>
        </p:txBody>
      </p:sp>
      <p:sp>
        <p:nvSpPr>
          <p:cNvPr id="528" name="Google Shape;528;g7891aec712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c66547139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c665471393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fr-FR" sz="1400"/>
              <a:t>Standards are defined by groups involving domain experts, technical experts (e.g. ontology engineers, data architects, software developers), government officials, librarians, data scientists, biocurators, software and lab equipment vendors, journal publishers and funders</a:t>
            </a:r>
            <a:endParaRPr sz="1400"/>
          </a:p>
          <a:p>
            <a:pPr marL="0" lvl="0" indent="0" algn="l" rtl="0">
              <a:lnSpc>
                <a:spcPct val="90000"/>
              </a:lnSpc>
              <a:spcBef>
                <a:spcPts val="1000"/>
              </a:spcBef>
              <a:spcAft>
                <a:spcPts val="0"/>
              </a:spcAft>
              <a:buSzPts val="1400"/>
              <a:buNone/>
            </a:pPr>
            <a:endParaRPr sz="1400"/>
          </a:p>
          <a:p>
            <a:pPr marL="0" lvl="0" indent="0" algn="l" rtl="0">
              <a:lnSpc>
                <a:spcPct val="90000"/>
              </a:lnSpc>
              <a:spcBef>
                <a:spcPts val="1000"/>
              </a:spcBef>
              <a:spcAft>
                <a:spcPts val="0"/>
              </a:spcAft>
              <a:buSzPts val="1400"/>
              <a:buNone/>
            </a:pPr>
            <a:r>
              <a:rPr lang="fr-FR" sz="1400"/>
              <a:t>Standards are dynamic, Typical Standard life-cycle: </a:t>
            </a:r>
            <a:r>
              <a:rPr lang="fr-FR" sz="1400" i="1"/>
              <a:t>Formulation-Development-Maintenance</a:t>
            </a:r>
            <a:endParaRPr sz="1400"/>
          </a:p>
        </p:txBody>
      </p:sp>
      <p:sp>
        <p:nvSpPr>
          <p:cNvPr id="561" name="Google Shape;561;gc665471393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1d42595d11_0_7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fr-FR" dirty="0"/>
              <a:t>A mettre en intro de MIAPPE pour rester dans une heure max</a:t>
            </a:r>
            <a:endParaRPr dirty="0"/>
          </a:p>
        </p:txBody>
      </p:sp>
      <p:sp>
        <p:nvSpPr>
          <p:cNvPr id="569" name="Google Shape;569;g11d42595d11_0_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Le portail FAIRsharing est une ressource qui permet de répertorier l’ensemble des standards, normes et des entrepots qui les utilsent avec une curation</a:t>
            </a:r>
            <a:endParaRPr/>
          </a:p>
          <a:p>
            <a:pPr marL="0" lvl="0" indent="0" algn="l" rtl="0">
              <a:lnSpc>
                <a:spcPct val="100000"/>
              </a:lnSpc>
              <a:spcBef>
                <a:spcPts val="0"/>
              </a:spcBef>
              <a:spcAft>
                <a:spcPts val="0"/>
              </a:spcAft>
              <a:buSzPts val="1400"/>
              <a:buNone/>
            </a:pPr>
            <a:r>
              <a:rPr lang="fr-FR"/>
              <a:t>Les standarts concernent tout le monde : chercheurs et scientifiques en général, les agences de financement, les éditeurs de journaux,  les développeurs et curateurs de ressources et bases de données, les gestionnaires de données </a:t>
            </a:r>
            <a:endParaRPr/>
          </a:p>
          <a:p>
            <a:pPr marL="0" lvl="0" indent="0" algn="l" rtl="0">
              <a:lnSpc>
                <a:spcPct val="100000"/>
              </a:lnSpc>
              <a:spcBef>
                <a:spcPts val="0"/>
              </a:spcBef>
              <a:spcAft>
                <a:spcPts val="0"/>
              </a:spcAft>
              <a:buSzPts val="1400"/>
              <a:buNone/>
            </a:pPr>
            <a:endParaRPr/>
          </a:p>
        </p:txBody>
      </p:sp>
      <p:sp>
        <p:nvSpPr>
          <p:cNvPr id="576" name="Google Shape;5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Curation des données</a:t>
            </a:r>
            <a:endParaRPr/>
          </a:p>
          <a:p>
            <a:pPr marL="0" lvl="0" indent="0" algn="l" rtl="0">
              <a:lnSpc>
                <a:spcPct val="100000"/>
              </a:lnSpc>
              <a:spcBef>
                <a:spcPts val="0"/>
              </a:spcBef>
              <a:spcAft>
                <a:spcPts val="0"/>
              </a:spcAft>
              <a:buSzPts val="1400"/>
              <a:buNone/>
            </a:pPr>
            <a:r>
              <a:rPr lang="fr-FR"/>
              <a:t>Tous les standards sont présenté sous forme d’une fiche ou “record” avec un identifiant unique (ou DOI)</a:t>
            </a:r>
            <a:endParaRPr/>
          </a:p>
          <a:p>
            <a:pPr marL="0" lvl="0" indent="0" algn="l" rtl="0">
              <a:lnSpc>
                <a:spcPct val="100000"/>
              </a:lnSpc>
              <a:spcBef>
                <a:spcPts val="0"/>
              </a:spcBef>
              <a:spcAft>
                <a:spcPts val="0"/>
              </a:spcAft>
              <a:buSzPts val="1400"/>
              <a:buNone/>
            </a:pPr>
            <a:r>
              <a:rPr lang="fr-FR"/>
              <a:t>Ces standards via une interface web ou une API</a:t>
            </a:r>
            <a:endParaRPr/>
          </a:p>
          <a:p>
            <a:pPr marL="0" lvl="0" indent="0" algn="l" rtl="0">
              <a:lnSpc>
                <a:spcPct val="100000"/>
              </a:lnSpc>
              <a:spcBef>
                <a:spcPts val="0"/>
              </a:spcBef>
              <a:spcAft>
                <a:spcPts val="0"/>
              </a:spcAft>
              <a:buSzPts val="1400"/>
              <a:buNone/>
            </a:pPr>
            <a:r>
              <a:rPr lang="fr-FR"/>
              <a:t>Le plus important sont évalués par des curateurs et on leur donne un statut qui peut-être</a:t>
            </a:r>
            <a:endParaRPr/>
          </a:p>
          <a:p>
            <a:pPr marL="0" lvl="0" indent="0" algn="l" rtl="0">
              <a:lnSpc>
                <a:spcPct val="100000"/>
              </a:lnSpc>
              <a:spcBef>
                <a:spcPts val="0"/>
              </a:spcBef>
              <a:spcAft>
                <a:spcPts val="0"/>
              </a:spcAft>
              <a:buSzPts val="1400"/>
              <a:buNone/>
            </a:pPr>
            <a:r>
              <a:rPr lang="fr-FR"/>
              <a:t>R(vert)  pour “Ready for use</a:t>
            </a:r>
            <a:endParaRPr/>
          </a:p>
          <a:p>
            <a:pPr marL="0" lvl="0" indent="0" algn="l" rtl="0">
              <a:lnSpc>
                <a:spcPct val="100000"/>
              </a:lnSpc>
              <a:spcBef>
                <a:spcPts val="0"/>
              </a:spcBef>
              <a:spcAft>
                <a:spcPts val="0"/>
              </a:spcAft>
              <a:buSzPts val="1400"/>
              <a:buNone/>
            </a:pPr>
            <a:r>
              <a:rPr lang="fr-FR"/>
              <a:t>Dev (orange) pour en développement</a:t>
            </a:r>
            <a:endParaRPr/>
          </a:p>
          <a:p>
            <a:pPr marL="0" lvl="0" indent="0" algn="l" rtl="0">
              <a:lnSpc>
                <a:spcPct val="100000"/>
              </a:lnSpc>
              <a:spcBef>
                <a:spcPts val="0"/>
              </a:spcBef>
              <a:spcAft>
                <a:spcPts val="0"/>
              </a:spcAft>
              <a:buSzPts val="1400"/>
              <a:buNone/>
            </a:pPr>
            <a:r>
              <a:rPr lang="fr-FR"/>
              <a:t>U : gris pour Statut Incertain</a:t>
            </a:r>
            <a:endParaRPr/>
          </a:p>
          <a:p>
            <a:pPr marL="0" lvl="0" indent="0" algn="l" rtl="0">
              <a:lnSpc>
                <a:spcPct val="100000"/>
              </a:lnSpc>
              <a:spcBef>
                <a:spcPts val="0"/>
              </a:spcBef>
              <a:spcAft>
                <a:spcPts val="0"/>
              </a:spcAft>
              <a:buSzPts val="1400"/>
              <a:buNone/>
            </a:pPr>
            <a:r>
              <a:rPr lang="fr-FR"/>
              <a:t>Ou D: rouge pour osolète</a:t>
            </a:r>
            <a:endParaRPr/>
          </a:p>
          <a:p>
            <a:pPr marL="0" lvl="0" indent="0" algn="l" rtl="0">
              <a:lnSpc>
                <a:spcPct val="100000"/>
              </a:lnSpc>
              <a:spcBef>
                <a:spcPts val="0"/>
              </a:spcBef>
              <a:spcAft>
                <a:spcPts val="0"/>
              </a:spcAft>
              <a:buSzPts val="1400"/>
              <a:buNone/>
            </a:pPr>
            <a:r>
              <a:rPr lang="fr-FR"/>
              <a:t>Statut : obsolète !!!!</a:t>
            </a:r>
            <a:endParaRPr/>
          </a:p>
        </p:txBody>
      </p:sp>
      <p:sp>
        <p:nvSpPr>
          <p:cNvPr id="589" name="Google Shape;58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c66547139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Curation des données</a:t>
            </a:r>
            <a:endParaRPr/>
          </a:p>
          <a:p>
            <a:pPr marL="0" lvl="0" indent="0" algn="l" rtl="0">
              <a:lnSpc>
                <a:spcPct val="100000"/>
              </a:lnSpc>
              <a:spcBef>
                <a:spcPts val="0"/>
              </a:spcBef>
              <a:spcAft>
                <a:spcPts val="0"/>
              </a:spcAft>
              <a:buSzPts val="1400"/>
              <a:buNone/>
            </a:pPr>
            <a:r>
              <a:rPr lang="fr-FR"/>
              <a:t>Tous les standards sont présenté sous forme d’une fiche ou “record” avec un identifiant unique (ou DOI)</a:t>
            </a:r>
            <a:endParaRPr/>
          </a:p>
          <a:p>
            <a:pPr marL="0" lvl="0" indent="0" algn="l" rtl="0">
              <a:lnSpc>
                <a:spcPct val="100000"/>
              </a:lnSpc>
              <a:spcBef>
                <a:spcPts val="0"/>
              </a:spcBef>
              <a:spcAft>
                <a:spcPts val="0"/>
              </a:spcAft>
              <a:buSzPts val="1400"/>
              <a:buNone/>
            </a:pPr>
            <a:r>
              <a:rPr lang="fr-FR"/>
              <a:t>Ces standards via une interface web ou une API</a:t>
            </a:r>
            <a:endParaRPr/>
          </a:p>
          <a:p>
            <a:pPr marL="0" lvl="0" indent="0" algn="l" rtl="0">
              <a:lnSpc>
                <a:spcPct val="100000"/>
              </a:lnSpc>
              <a:spcBef>
                <a:spcPts val="0"/>
              </a:spcBef>
              <a:spcAft>
                <a:spcPts val="0"/>
              </a:spcAft>
              <a:buSzPts val="1400"/>
              <a:buNone/>
            </a:pPr>
            <a:r>
              <a:rPr lang="fr-FR"/>
              <a:t>Le plus important sont évalués par des curateurs et on leur donne un statut qui peut-être</a:t>
            </a:r>
            <a:endParaRPr/>
          </a:p>
          <a:p>
            <a:pPr marL="0" lvl="0" indent="0" algn="l" rtl="0">
              <a:lnSpc>
                <a:spcPct val="100000"/>
              </a:lnSpc>
              <a:spcBef>
                <a:spcPts val="0"/>
              </a:spcBef>
              <a:spcAft>
                <a:spcPts val="0"/>
              </a:spcAft>
              <a:buSzPts val="1400"/>
              <a:buNone/>
            </a:pPr>
            <a:r>
              <a:rPr lang="fr-FR"/>
              <a:t>R(vert)  pour “Ready for use</a:t>
            </a:r>
            <a:endParaRPr/>
          </a:p>
          <a:p>
            <a:pPr marL="0" lvl="0" indent="0" algn="l" rtl="0">
              <a:lnSpc>
                <a:spcPct val="100000"/>
              </a:lnSpc>
              <a:spcBef>
                <a:spcPts val="0"/>
              </a:spcBef>
              <a:spcAft>
                <a:spcPts val="0"/>
              </a:spcAft>
              <a:buSzPts val="1400"/>
              <a:buNone/>
            </a:pPr>
            <a:r>
              <a:rPr lang="fr-FR"/>
              <a:t>Dev (orange) pour en développement</a:t>
            </a:r>
            <a:endParaRPr/>
          </a:p>
          <a:p>
            <a:pPr marL="0" lvl="0" indent="0" algn="l" rtl="0">
              <a:lnSpc>
                <a:spcPct val="100000"/>
              </a:lnSpc>
              <a:spcBef>
                <a:spcPts val="0"/>
              </a:spcBef>
              <a:spcAft>
                <a:spcPts val="0"/>
              </a:spcAft>
              <a:buSzPts val="1400"/>
              <a:buNone/>
            </a:pPr>
            <a:r>
              <a:rPr lang="fr-FR"/>
              <a:t>U : gris pour Statut Incertain</a:t>
            </a:r>
            <a:endParaRPr/>
          </a:p>
          <a:p>
            <a:pPr marL="0" lvl="0" indent="0" algn="l" rtl="0">
              <a:lnSpc>
                <a:spcPct val="100000"/>
              </a:lnSpc>
              <a:spcBef>
                <a:spcPts val="0"/>
              </a:spcBef>
              <a:spcAft>
                <a:spcPts val="0"/>
              </a:spcAft>
              <a:buSzPts val="1400"/>
              <a:buNone/>
            </a:pPr>
            <a:r>
              <a:rPr lang="fr-FR"/>
              <a:t>Ou D: rouge pour osolète</a:t>
            </a:r>
            <a:endParaRPr/>
          </a:p>
          <a:p>
            <a:pPr marL="0" lvl="0" indent="0" algn="l" rtl="0">
              <a:lnSpc>
                <a:spcPct val="100000"/>
              </a:lnSpc>
              <a:spcBef>
                <a:spcPts val="0"/>
              </a:spcBef>
              <a:spcAft>
                <a:spcPts val="0"/>
              </a:spcAft>
              <a:buSzPts val="1400"/>
              <a:buNone/>
            </a:pPr>
            <a:r>
              <a:rPr lang="fr-FR"/>
              <a:t>Statut : obsolète !!!!</a:t>
            </a:r>
            <a:endParaRPr/>
          </a:p>
        </p:txBody>
      </p:sp>
      <p:sp>
        <p:nvSpPr>
          <p:cNvPr id="599" name="Google Shape;599;gc66547139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b26120ff90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1400"/>
              <a:buNone/>
            </a:pPr>
            <a:r>
              <a:rPr lang="fr-FR" dirty="0"/>
              <a:t>o</a:t>
            </a:r>
            <a:endParaRPr dirty="0"/>
          </a:p>
        </p:txBody>
      </p:sp>
      <p:sp>
        <p:nvSpPr>
          <p:cNvPr id="619" name="Google Shape;619;gb26120ff90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dirty="0"/>
          </a:p>
        </p:txBody>
      </p:sp>
      <p:sp>
        <p:nvSpPr>
          <p:cNvPr id="341" name="Google Shape;3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358" name="Google Shape;3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367" name="Google Shape;3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b337206a87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b337206a87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b337206a87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a95cbe2a5d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1400"/>
              <a:buNone/>
            </a:pPr>
            <a:r>
              <a:rPr lang="fr-FR"/>
              <a:t>Le problème de la profusion des standards en biologie...</a:t>
            </a:r>
            <a:endParaRPr/>
          </a:p>
        </p:txBody>
      </p:sp>
      <p:sp>
        <p:nvSpPr>
          <p:cNvPr id="465" name="Google Shape;465;ga95cbe2a5d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0093b42dcb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10093b42dcb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Cyril reprend de 19 à 27 et change un peu l’organisation</a:t>
            </a:r>
            <a:endParaRPr/>
          </a:p>
        </p:txBody>
      </p:sp>
      <p:sp>
        <p:nvSpPr>
          <p:cNvPr id="494" name="Google Shape;494;g10093b42dcb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Diapositive de titre - Version 1">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05A067-B49C-4F11-A938-80BC29FEE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4290"/>
            <a:ext cx="4076700"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308" y="2418921"/>
            <a:ext cx="314325" cy="428625"/>
          </a:xfrm>
          <a:prstGeom prst="rect">
            <a:avLst/>
          </a:prstGeom>
        </p:spPr>
      </p:pic>
      <p:sp>
        <p:nvSpPr>
          <p:cNvPr id="7" name="Rectangle 6">
            <a:extLst>
              <a:ext uri="{FF2B5EF4-FFF2-40B4-BE49-F238E27FC236}">
                <a16:creationId xmlns:a16="http://schemas.microsoft.com/office/drawing/2014/main" id="{0A9A26A8-F041-4097-AF69-174D33070FC9}"/>
              </a:ext>
            </a:extLst>
          </p:cNvPr>
          <p:cNvSpPr/>
          <p:nvPr/>
        </p:nvSpPr>
        <p:spPr>
          <a:xfrm>
            <a:off x="0" y="5994603"/>
            <a:ext cx="12192000" cy="86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323859"/>
            <a:ext cx="9144000" cy="1057708"/>
          </a:xfrm>
          <a:prstGeom prst="rect">
            <a:avLst/>
          </a:prstGeom>
        </p:spPr>
        <p:txBody>
          <a:bodyPr anchor="t" anchorCtr="0">
            <a:normAutofit/>
          </a:bodyPr>
          <a:lstStyle>
            <a:lvl1pPr marL="0" indent="0" algn="l">
              <a:buFontTx/>
              <a:buNone/>
              <a:defRPr sz="3600"/>
            </a:lvl1pPr>
          </a:lstStyle>
          <a:p>
            <a:r>
              <a:rPr lang="fr-FR"/>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191097"/>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pic>
        <p:nvPicPr>
          <p:cNvPr id="3" name="Image 2" descr="Une image contenant dessin, signe&#10;&#10;Description générée automatiquement">
            <a:extLst>
              <a:ext uri="{FF2B5EF4-FFF2-40B4-BE49-F238E27FC236}">
                <a16:creationId xmlns:a16="http://schemas.microsoft.com/office/drawing/2014/main" id="{D18E85FD-4D63-460A-8FAE-B85C5520C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843" y="5628463"/>
            <a:ext cx="2286000" cy="897255"/>
          </a:xfrm>
          <a:prstGeom prst="rect">
            <a:avLst/>
          </a:prstGeom>
        </p:spPr>
      </p:pic>
    </p:spTree>
    <p:extLst>
      <p:ext uri="{BB962C8B-B14F-4D97-AF65-F5344CB8AC3E}">
        <p14:creationId xmlns:p14="http://schemas.microsoft.com/office/powerpoint/2010/main" val="91933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re et texte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57660" y="1424048"/>
            <a:ext cx="9713421" cy="4413334"/>
          </a:xfrm>
          <a:prstGeom prst="rect">
            <a:avLst/>
          </a:prstGeom>
        </p:spPr>
        <p:txBody>
          <a:bodyPr vert="eaVert"/>
          <a:lstStyle>
            <a:lvl1pPr>
              <a:defRPr sz="240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240E54DF-C1EA-4882-A6F1-99592839EE54}"/>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a:t>Modifiez le style du titre</a:t>
            </a:r>
            <a:endParaRPr lang="en-US" dirty="0"/>
          </a:p>
        </p:txBody>
      </p:sp>
      <p:sp>
        <p:nvSpPr>
          <p:cNvPr id="10" name="Subtitle 2">
            <a:extLst>
              <a:ext uri="{FF2B5EF4-FFF2-40B4-BE49-F238E27FC236}">
                <a16:creationId xmlns:a16="http://schemas.microsoft.com/office/drawing/2014/main" id="{81A144AD-A97F-4337-A396-D74ADA0CB30F}"/>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309860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8429" y="365132"/>
            <a:ext cx="1755371" cy="5811839"/>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10" y="365132"/>
            <a:ext cx="8241047" cy="5811839"/>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ubtitle 2">
            <a:extLst>
              <a:ext uri="{FF2B5EF4-FFF2-40B4-BE49-F238E27FC236}">
                <a16:creationId xmlns:a16="http://schemas.microsoft.com/office/drawing/2014/main" id="{F0C85A8C-AE66-4CB1-AC77-8A0677F197D5}"/>
              </a:ext>
            </a:extLst>
          </p:cNvPr>
          <p:cNvSpPr>
            <a:spLocks noGrp="1"/>
          </p:cNvSpPr>
          <p:nvPr>
            <p:ph type="subTitle" idx="10"/>
          </p:nvPr>
        </p:nvSpPr>
        <p:spPr>
          <a:xfrm rot="5400000">
            <a:off x="6626017" y="2818371"/>
            <a:ext cx="5811839" cy="90535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159519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E20DFB1C-B4CC-4C6A-AE21-E552D21DBF14}" type="datetimeFigureOut">
              <a:rPr lang="fr-FR" smtClean="0"/>
              <a:t>15/06/2023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E50574-CA62-4EF8-BB08-DDFBF8FA08BE}" type="slidenum">
              <a:rPr lang="fr-FR" smtClean="0"/>
              <a:t>‹N°›</a:t>
            </a:fld>
            <a:endParaRPr lang="fr-FR"/>
          </a:p>
        </p:txBody>
      </p:sp>
    </p:spTree>
    <p:extLst>
      <p:ext uri="{BB962C8B-B14F-4D97-AF65-F5344CB8AC3E}">
        <p14:creationId xmlns:p14="http://schemas.microsoft.com/office/powerpoint/2010/main" val="126627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20DFB1C-B4CC-4C6A-AE21-E552D21DBF14}" type="datetimeFigureOut">
              <a:rPr lang="fr-FR" smtClean="0"/>
              <a:t>15/06/2023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E50574-CA62-4EF8-BB08-DDFBF8FA08BE}" type="slidenum">
              <a:rPr lang="fr-FR" smtClean="0"/>
              <a:t>‹N°›</a:t>
            </a:fld>
            <a:endParaRPr lang="fr-FR"/>
          </a:p>
        </p:txBody>
      </p:sp>
    </p:spTree>
    <p:extLst>
      <p:ext uri="{BB962C8B-B14F-4D97-AF65-F5344CB8AC3E}">
        <p14:creationId xmlns:p14="http://schemas.microsoft.com/office/powerpoint/2010/main" val="3541056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 Full width">
  <p:cSld name="Text - Full width">
    <p:spTree>
      <p:nvGrpSpPr>
        <p:cNvPr id="1" name="Shape 90"/>
        <p:cNvGrpSpPr/>
        <p:nvPr/>
      </p:nvGrpSpPr>
      <p:grpSpPr>
        <a:xfrm>
          <a:off x="0" y="0"/>
          <a:ext cx="0" cy="0"/>
          <a:chOff x="0" y="0"/>
          <a:chExt cx="0" cy="0"/>
        </a:xfrm>
      </p:grpSpPr>
      <p:sp>
        <p:nvSpPr>
          <p:cNvPr id="91" name="Google Shape;91;p10"/>
          <p:cNvSpPr txBox="1">
            <a:spLocks noGrp="1"/>
          </p:cNvSpPr>
          <p:nvPr>
            <p:ph type="title"/>
          </p:nvPr>
        </p:nvSpPr>
        <p:spPr>
          <a:xfrm>
            <a:off x="155575" y="0"/>
            <a:ext cx="7678100" cy="5492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80BB"/>
              </a:buClr>
              <a:buSzPts val="2400"/>
              <a:buFont typeface="Calibri"/>
              <a:buNone/>
              <a:defRPr sz="2400" b="0" i="0" u="none" strike="noStrike" cap="none">
                <a:solidFill>
                  <a:srgbClr val="0080B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92" name="Google Shape;92;p10"/>
          <p:cNvCxnSpPr/>
          <p:nvPr/>
        </p:nvCxnSpPr>
        <p:spPr>
          <a:xfrm>
            <a:off x="155575" y="549275"/>
            <a:ext cx="11880850" cy="0"/>
          </a:xfrm>
          <a:prstGeom prst="straightConnector1">
            <a:avLst/>
          </a:prstGeom>
          <a:noFill/>
          <a:ln w="25400" cap="flat" cmpd="sng">
            <a:solidFill>
              <a:srgbClr val="0080BB"/>
            </a:solidFill>
            <a:prstDash val="solid"/>
            <a:miter lim="800000"/>
            <a:headEnd type="none" w="sm" len="sm"/>
            <a:tailEnd type="none" w="sm" len="sm"/>
          </a:ln>
        </p:spPr>
      </p:cxnSp>
      <p:pic>
        <p:nvPicPr>
          <p:cNvPr id="93" name="Google Shape;93;p10"/>
          <p:cNvPicPr preferRelativeResize="0"/>
          <p:nvPr/>
        </p:nvPicPr>
        <p:blipFill rotWithShape="1">
          <a:blip r:embed="rId2">
            <a:alphaModFix amt="50000"/>
          </a:blip>
          <a:srcRect l="45110" t="11988" r="4203" b="75136"/>
          <a:stretch/>
        </p:blipFill>
        <p:spPr>
          <a:xfrm>
            <a:off x="8974316" y="0"/>
            <a:ext cx="3377939" cy="549275"/>
          </a:xfrm>
          <a:prstGeom prst="rect">
            <a:avLst/>
          </a:prstGeom>
          <a:noFill/>
          <a:ln>
            <a:noFill/>
          </a:ln>
        </p:spPr>
      </p:pic>
      <p:pic>
        <p:nvPicPr>
          <p:cNvPr id="94" name="Google Shape;94;p10"/>
          <p:cNvPicPr preferRelativeResize="0"/>
          <p:nvPr/>
        </p:nvPicPr>
        <p:blipFill rotWithShape="1">
          <a:blip r:embed="rId3">
            <a:alphaModFix/>
          </a:blip>
          <a:srcRect/>
          <a:stretch/>
        </p:blipFill>
        <p:spPr>
          <a:xfrm>
            <a:off x="1331846" y="6309806"/>
            <a:ext cx="610350" cy="428616"/>
          </a:xfrm>
          <a:prstGeom prst="rect">
            <a:avLst/>
          </a:prstGeom>
          <a:noFill/>
          <a:ln>
            <a:noFill/>
          </a:ln>
        </p:spPr>
      </p:pic>
      <p:pic>
        <p:nvPicPr>
          <p:cNvPr id="95" name="Google Shape;95;p10"/>
          <p:cNvPicPr preferRelativeResize="0"/>
          <p:nvPr/>
        </p:nvPicPr>
        <p:blipFill rotWithShape="1">
          <a:blip r:embed="rId4">
            <a:alphaModFix/>
          </a:blip>
          <a:srcRect/>
          <a:stretch/>
        </p:blipFill>
        <p:spPr>
          <a:xfrm>
            <a:off x="155575" y="6262055"/>
            <a:ext cx="1052052" cy="524118"/>
          </a:xfrm>
          <a:prstGeom prst="rect">
            <a:avLst/>
          </a:prstGeom>
          <a:noFill/>
          <a:ln>
            <a:noFill/>
          </a:ln>
        </p:spPr>
      </p:pic>
      <p:sp>
        <p:nvSpPr>
          <p:cNvPr id="96" name="Google Shape;96;p10"/>
          <p:cNvSpPr txBox="1"/>
          <p:nvPr/>
        </p:nvSpPr>
        <p:spPr>
          <a:xfrm>
            <a:off x="11426076" y="6381797"/>
            <a:ext cx="6103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80BB"/>
                </a:solidFill>
                <a:latin typeface="Calibri"/>
                <a:ea typeface="Calibri"/>
                <a:cs typeface="Calibri"/>
                <a:sym typeface="Calibri"/>
              </a:rPr>
              <a:t>‹N°›</a:t>
            </a:fld>
            <a:endParaRPr sz="1800" b="0" i="0" u="none" strike="noStrike" cap="none">
              <a:solidFill>
                <a:srgbClr val="0080BB"/>
              </a:solidFill>
              <a:latin typeface="Calibri"/>
              <a:ea typeface="Calibri"/>
              <a:cs typeface="Calibri"/>
              <a:sym typeface="Calibri"/>
            </a:endParaRPr>
          </a:p>
        </p:txBody>
      </p:sp>
      <p:sp>
        <p:nvSpPr>
          <p:cNvPr id="97" name="Google Shape;97;p10"/>
          <p:cNvSpPr txBox="1">
            <a:spLocks noGrp="1"/>
          </p:cNvSpPr>
          <p:nvPr>
            <p:ph type="body" idx="1"/>
          </p:nvPr>
        </p:nvSpPr>
        <p:spPr>
          <a:xfrm>
            <a:off x="155575" y="836600"/>
            <a:ext cx="11880900" cy="5290800"/>
          </a:xfrm>
          <a:prstGeom prst="rect">
            <a:avLst/>
          </a:prstGeom>
          <a:noFill/>
          <a:ln>
            <a:noFill/>
          </a:ln>
        </p:spPr>
        <p:txBody>
          <a:bodyPr spcFirstLastPara="1" wrap="square" lIns="91425" tIns="45700" rIns="91425" bIns="45700" anchor="t" anchorCtr="0">
            <a:noAutofit/>
          </a:bodyPr>
          <a:lstStyle>
            <a:lvl1pPr marL="457200" marR="0" lvl="0" indent="-370840" algn="l" rtl="0">
              <a:lnSpc>
                <a:spcPct val="90000"/>
              </a:lnSpc>
              <a:spcBef>
                <a:spcPts val="1000"/>
              </a:spcBef>
              <a:spcAft>
                <a:spcPts val="0"/>
              </a:spcAft>
              <a:buClr>
                <a:srgbClr val="0080BB"/>
              </a:buClr>
              <a:buSzPts val="2240"/>
              <a:buFont typeface="Noto Sans Symbols"/>
              <a:buChar char="▪"/>
              <a:defRPr sz="2800" b="0" i="0" u="none" strike="noStrike" cap="none">
                <a:solidFill>
                  <a:schemeClr val="dk1"/>
                </a:solidFill>
                <a:latin typeface="Calibri"/>
                <a:ea typeface="Calibri"/>
                <a:cs typeface="Calibri"/>
                <a:sym typeface="Calibri"/>
              </a:defRPr>
            </a:lvl1pPr>
            <a:lvl2pPr marL="914400" marR="0" lvl="1" indent="-350519" algn="l" rtl="0">
              <a:lnSpc>
                <a:spcPct val="90000"/>
              </a:lnSpc>
              <a:spcBef>
                <a:spcPts val="500"/>
              </a:spcBef>
              <a:spcAft>
                <a:spcPts val="0"/>
              </a:spcAft>
              <a:buClr>
                <a:srgbClr val="0080BB"/>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rgbClr val="0080BB"/>
              </a:buClr>
              <a:buSzPts val="16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20039" algn="l" rtl="0">
              <a:lnSpc>
                <a:spcPct val="90000"/>
              </a:lnSpc>
              <a:spcBef>
                <a:spcPts val="500"/>
              </a:spcBef>
              <a:spcAft>
                <a:spcPts val="0"/>
              </a:spcAft>
              <a:buClr>
                <a:srgbClr val="0080BB"/>
              </a:buClr>
              <a:buSzPts val="1440"/>
              <a:buFont typeface="Noto Sans Symbols"/>
              <a:buChar char="▪"/>
              <a:defRPr sz="1800" b="0" i="0" u="none" strike="noStrike" cap="none">
                <a:solidFill>
                  <a:schemeClr val="dk1"/>
                </a:solidFill>
                <a:latin typeface="Calibri"/>
                <a:ea typeface="Calibri"/>
                <a:cs typeface="Calibri"/>
                <a:sym typeface="Calibri"/>
              </a:defRPr>
            </a:lvl4pPr>
            <a:lvl5pPr marL="2286000" marR="0" lvl="4" indent="-320039" algn="l" rtl="0">
              <a:lnSpc>
                <a:spcPct val="90000"/>
              </a:lnSpc>
              <a:spcBef>
                <a:spcPts val="500"/>
              </a:spcBef>
              <a:spcAft>
                <a:spcPts val="0"/>
              </a:spcAft>
              <a:buClr>
                <a:srgbClr val="0080BB"/>
              </a:buClr>
              <a:buSzPts val="144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8" name="Google Shape;98;p10"/>
          <p:cNvPicPr preferRelativeResize="0"/>
          <p:nvPr/>
        </p:nvPicPr>
        <p:blipFill rotWithShape="1">
          <a:blip r:embed="rId5">
            <a:alphaModFix/>
          </a:blip>
          <a:srcRect/>
          <a:stretch/>
        </p:blipFill>
        <p:spPr>
          <a:xfrm>
            <a:off x="2066415" y="6282764"/>
            <a:ext cx="1458063" cy="482700"/>
          </a:xfrm>
          <a:prstGeom prst="rect">
            <a:avLst/>
          </a:prstGeom>
          <a:noFill/>
          <a:ln>
            <a:noFill/>
          </a:ln>
        </p:spPr>
      </p:pic>
      <p:pic>
        <p:nvPicPr>
          <p:cNvPr id="99" name="Google Shape;99;p10"/>
          <p:cNvPicPr preferRelativeResize="0"/>
          <p:nvPr/>
        </p:nvPicPr>
        <p:blipFill rotWithShape="1">
          <a:blip r:embed="rId6">
            <a:alphaModFix/>
          </a:blip>
          <a:srcRect/>
          <a:stretch/>
        </p:blipFill>
        <p:spPr>
          <a:xfrm>
            <a:off x="3648697" y="6308252"/>
            <a:ext cx="1481027" cy="431725"/>
          </a:xfrm>
          <a:prstGeom prst="rect">
            <a:avLst/>
          </a:prstGeom>
          <a:noFill/>
          <a:ln>
            <a:noFill/>
          </a:ln>
        </p:spPr>
      </p:pic>
      <p:pic>
        <p:nvPicPr>
          <p:cNvPr id="100" name="Google Shape;100;p10"/>
          <p:cNvPicPr preferRelativeResize="0"/>
          <p:nvPr/>
        </p:nvPicPr>
        <p:blipFill rotWithShape="1">
          <a:blip r:embed="rId7">
            <a:alphaModFix/>
          </a:blip>
          <a:srcRect/>
          <a:stretch/>
        </p:blipFill>
        <p:spPr>
          <a:xfrm>
            <a:off x="6789665" y="6231223"/>
            <a:ext cx="1411521" cy="585781"/>
          </a:xfrm>
          <a:prstGeom prst="rect">
            <a:avLst/>
          </a:prstGeom>
          <a:noFill/>
          <a:ln>
            <a:noFill/>
          </a:ln>
        </p:spPr>
      </p:pic>
      <p:pic>
        <p:nvPicPr>
          <p:cNvPr id="101" name="Google Shape;101;p10"/>
          <p:cNvPicPr preferRelativeResize="0"/>
          <p:nvPr/>
        </p:nvPicPr>
        <p:blipFill rotWithShape="1">
          <a:blip r:embed="rId8">
            <a:alphaModFix/>
          </a:blip>
          <a:srcRect/>
          <a:stretch/>
        </p:blipFill>
        <p:spPr>
          <a:xfrm>
            <a:off x="5253943" y="6288756"/>
            <a:ext cx="1411502" cy="470717"/>
          </a:xfrm>
          <a:prstGeom prst="rect">
            <a:avLst/>
          </a:prstGeom>
          <a:noFill/>
          <a:ln>
            <a:noFill/>
          </a:ln>
        </p:spPr>
      </p:pic>
    </p:spTree>
    <p:extLst>
      <p:ext uri="{BB962C8B-B14F-4D97-AF65-F5344CB8AC3E}">
        <p14:creationId xmlns:p14="http://schemas.microsoft.com/office/powerpoint/2010/main" val="3428715192"/>
      </p:ext>
    </p:extLst>
  </p:cSld>
  <p:clrMapOvr>
    <a:masterClrMapping/>
  </p:clrMapOvr>
  <p:extLst>
    <p:ext uri="{DCECCB84-F9BA-43D5-87BE-67443E8EF086}">
      <p15:sldGuideLst xmlns:p15="http://schemas.microsoft.com/office/powerpoint/2012/main">
        <p15:guide id="1" orient="horz" pos="52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5"/>
        <p:cNvGrpSpPr/>
        <p:nvPr/>
      </p:nvGrpSpPr>
      <p:grpSpPr>
        <a:xfrm>
          <a:off x="0" y="0"/>
          <a:ext cx="0" cy="0"/>
          <a:chOff x="0" y="0"/>
          <a:chExt cx="0" cy="0"/>
        </a:xfrm>
      </p:grpSpPr>
      <p:pic>
        <p:nvPicPr>
          <p:cNvPr id="76" name="Google Shape;76;p8"/>
          <p:cNvPicPr preferRelativeResize="0"/>
          <p:nvPr/>
        </p:nvPicPr>
        <p:blipFill rotWithShape="1">
          <a:blip r:embed="rId2">
            <a:alphaModFix/>
          </a:blip>
          <a:srcRect/>
          <a:stretch/>
        </p:blipFill>
        <p:spPr>
          <a:xfrm>
            <a:off x="1331846" y="6309806"/>
            <a:ext cx="610350" cy="428616"/>
          </a:xfrm>
          <a:prstGeom prst="rect">
            <a:avLst/>
          </a:prstGeom>
          <a:noFill/>
          <a:ln>
            <a:noFill/>
          </a:ln>
        </p:spPr>
      </p:pic>
      <p:pic>
        <p:nvPicPr>
          <p:cNvPr id="77" name="Google Shape;77;p8"/>
          <p:cNvPicPr preferRelativeResize="0"/>
          <p:nvPr/>
        </p:nvPicPr>
        <p:blipFill rotWithShape="1">
          <a:blip r:embed="rId3">
            <a:alphaModFix/>
          </a:blip>
          <a:srcRect/>
          <a:stretch/>
        </p:blipFill>
        <p:spPr>
          <a:xfrm>
            <a:off x="155575" y="6262055"/>
            <a:ext cx="1052052" cy="524118"/>
          </a:xfrm>
          <a:prstGeom prst="rect">
            <a:avLst/>
          </a:prstGeom>
          <a:noFill/>
          <a:ln>
            <a:noFill/>
          </a:ln>
        </p:spPr>
      </p:pic>
      <p:sp>
        <p:nvSpPr>
          <p:cNvPr id="78" name="Google Shape;78;p8"/>
          <p:cNvSpPr txBox="1"/>
          <p:nvPr/>
        </p:nvSpPr>
        <p:spPr>
          <a:xfrm>
            <a:off x="11426076" y="6381797"/>
            <a:ext cx="61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80BB"/>
                </a:solidFill>
                <a:latin typeface="Calibri"/>
                <a:ea typeface="Calibri"/>
                <a:cs typeface="Calibri"/>
                <a:sym typeface="Calibri"/>
              </a:rPr>
              <a:t>‹N°›</a:t>
            </a:fld>
            <a:endParaRPr sz="1800" b="0" i="0" u="none" strike="noStrike" cap="none">
              <a:solidFill>
                <a:srgbClr val="0080BB"/>
              </a:solidFill>
              <a:latin typeface="Calibri"/>
              <a:ea typeface="Calibri"/>
              <a:cs typeface="Calibri"/>
              <a:sym typeface="Calibri"/>
            </a:endParaRPr>
          </a:p>
        </p:txBody>
      </p:sp>
      <p:pic>
        <p:nvPicPr>
          <p:cNvPr id="79" name="Google Shape;79;p8"/>
          <p:cNvPicPr preferRelativeResize="0"/>
          <p:nvPr/>
        </p:nvPicPr>
        <p:blipFill rotWithShape="1">
          <a:blip r:embed="rId4">
            <a:alphaModFix/>
          </a:blip>
          <a:srcRect l="39046"/>
          <a:stretch/>
        </p:blipFill>
        <p:spPr>
          <a:xfrm>
            <a:off x="7974013" y="1143903"/>
            <a:ext cx="4062412" cy="4265872"/>
          </a:xfrm>
          <a:prstGeom prst="rect">
            <a:avLst/>
          </a:prstGeom>
          <a:noFill/>
          <a:ln>
            <a:noFill/>
          </a:ln>
        </p:spPr>
      </p:pic>
      <p:sp>
        <p:nvSpPr>
          <p:cNvPr id="80" name="Google Shape;80;p8"/>
          <p:cNvSpPr txBox="1">
            <a:spLocks noGrp="1"/>
          </p:cNvSpPr>
          <p:nvPr>
            <p:ph type="ctrTitle"/>
          </p:nvPr>
        </p:nvSpPr>
        <p:spPr>
          <a:xfrm>
            <a:off x="155575" y="2083039"/>
            <a:ext cx="6248400" cy="2387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80BB"/>
              </a:buClr>
              <a:buSzPts val="5000"/>
              <a:buFont typeface="Calibri"/>
              <a:buNone/>
              <a:defRPr sz="5000" b="0" i="0" u="none" strike="noStrike" cap="none">
                <a:solidFill>
                  <a:srgbClr val="0080B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1" name="Google Shape;81;p8"/>
          <p:cNvPicPr preferRelativeResize="0"/>
          <p:nvPr/>
        </p:nvPicPr>
        <p:blipFill rotWithShape="1">
          <a:blip r:embed="rId5">
            <a:alphaModFix/>
          </a:blip>
          <a:srcRect/>
          <a:stretch/>
        </p:blipFill>
        <p:spPr>
          <a:xfrm>
            <a:off x="2066415" y="6282764"/>
            <a:ext cx="1458063" cy="482700"/>
          </a:xfrm>
          <a:prstGeom prst="rect">
            <a:avLst/>
          </a:prstGeom>
          <a:noFill/>
          <a:ln>
            <a:noFill/>
          </a:ln>
        </p:spPr>
      </p:pic>
      <p:pic>
        <p:nvPicPr>
          <p:cNvPr id="82" name="Google Shape;82;p8"/>
          <p:cNvPicPr preferRelativeResize="0"/>
          <p:nvPr/>
        </p:nvPicPr>
        <p:blipFill rotWithShape="1">
          <a:blip r:embed="rId6">
            <a:alphaModFix/>
          </a:blip>
          <a:srcRect/>
          <a:stretch/>
        </p:blipFill>
        <p:spPr>
          <a:xfrm>
            <a:off x="3648697" y="6308252"/>
            <a:ext cx="1481027" cy="431725"/>
          </a:xfrm>
          <a:prstGeom prst="rect">
            <a:avLst/>
          </a:prstGeom>
          <a:noFill/>
          <a:ln>
            <a:noFill/>
          </a:ln>
        </p:spPr>
      </p:pic>
      <p:pic>
        <p:nvPicPr>
          <p:cNvPr id="83" name="Google Shape;83;p8"/>
          <p:cNvPicPr preferRelativeResize="0"/>
          <p:nvPr/>
        </p:nvPicPr>
        <p:blipFill rotWithShape="1">
          <a:blip r:embed="rId7">
            <a:alphaModFix/>
          </a:blip>
          <a:srcRect/>
          <a:stretch/>
        </p:blipFill>
        <p:spPr>
          <a:xfrm>
            <a:off x="6789665" y="6231223"/>
            <a:ext cx="1411521" cy="585781"/>
          </a:xfrm>
          <a:prstGeom prst="rect">
            <a:avLst/>
          </a:prstGeom>
          <a:noFill/>
          <a:ln>
            <a:noFill/>
          </a:ln>
        </p:spPr>
      </p:pic>
      <p:pic>
        <p:nvPicPr>
          <p:cNvPr id="84" name="Google Shape;84;p8"/>
          <p:cNvPicPr preferRelativeResize="0"/>
          <p:nvPr/>
        </p:nvPicPr>
        <p:blipFill rotWithShape="1">
          <a:blip r:embed="rId8">
            <a:alphaModFix/>
          </a:blip>
          <a:srcRect/>
          <a:stretch/>
        </p:blipFill>
        <p:spPr>
          <a:xfrm>
            <a:off x="5253943" y="6288756"/>
            <a:ext cx="1411502" cy="470717"/>
          </a:xfrm>
          <a:prstGeom prst="rect">
            <a:avLst/>
          </a:prstGeom>
          <a:noFill/>
          <a:ln>
            <a:noFill/>
          </a:ln>
        </p:spPr>
      </p:pic>
    </p:spTree>
    <p:extLst>
      <p:ext uri="{BB962C8B-B14F-4D97-AF65-F5344CB8AC3E}">
        <p14:creationId xmlns:p14="http://schemas.microsoft.com/office/powerpoint/2010/main" val="3911791079"/>
      </p:ext>
    </p:extLst>
  </p:cSld>
  <p:clrMapOvr>
    <a:masterClrMapping/>
  </p:clrMapOvr>
  <p:extLst>
    <p:ext uri="{DCECCB84-F9BA-43D5-87BE-67443E8EF086}">
      <p15:sldGuideLst xmlns:p15="http://schemas.microsoft.com/office/powerpoint/2012/main">
        <p15:guide id="1" orient="horz" pos="52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ise en page personnalisée 1">
  <p:cSld name="Mise en page personnalisée 1">
    <p:spTree>
      <p:nvGrpSpPr>
        <p:cNvPr id="1" name="Shape 119"/>
        <p:cNvGrpSpPr/>
        <p:nvPr/>
      </p:nvGrpSpPr>
      <p:grpSpPr>
        <a:xfrm>
          <a:off x="0" y="0"/>
          <a:ext cx="0" cy="0"/>
          <a:chOff x="0" y="0"/>
          <a:chExt cx="0" cy="0"/>
        </a:xfrm>
      </p:grpSpPr>
      <p:pic>
        <p:nvPicPr>
          <p:cNvPr id="120" name="Google Shape;120;g11d42595d11_0_633"/>
          <p:cNvPicPr preferRelativeResize="0"/>
          <p:nvPr/>
        </p:nvPicPr>
        <p:blipFill rotWithShape="1">
          <a:blip r:embed="rId2">
            <a:alphaModFix/>
          </a:blip>
          <a:srcRect/>
          <a:stretch/>
        </p:blipFill>
        <p:spPr>
          <a:xfrm>
            <a:off x="1339602" y="6309809"/>
            <a:ext cx="610350" cy="428616"/>
          </a:xfrm>
          <a:prstGeom prst="rect">
            <a:avLst/>
          </a:prstGeom>
          <a:noFill/>
          <a:ln>
            <a:noFill/>
          </a:ln>
        </p:spPr>
      </p:pic>
      <p:pic>
        <p:nvPicPr>
          <p:cNvPr id="121" name="Google Shape;121;g11d42595d11_0_633"/>
          <p:cNvPicPr preferRelativeResize="0"/>
          <p:nvPr/>
        </p:nvPicPr>
        <p:blipFill rotWithShape="1">
          <a:blip r:embed="rId3">
            <a:alphaModFix/>
          </a:blip>
          <a:srcRect/>
          <a:stretch/>
        </p:blipFill>
        <p:spPr>
          <a:xfrm>
            <a:off x="155575" y="6240383"/>
            <a:ext cx="1052052" cy="524118"/>
          </a:xfrm>
          <a:prstGeom prst="rect">
            <a:avLst/>
          </a:prstGeom>
          <a:noFill/>
          <a:ln>
            <a:noFill/>
          </a:ln>
        </p:spPr>
      </p:pic>
      <p:pic>
        <p:nvPicPr>
          <p:cNvPr id="122" name="Google Shape;122;g11d42595d11_0_633"/>
          <p:cNvPicPr preferRelativeResize="0"/>
          <p:nvPr/>
        </p:nvPicPr>
        <p:blipFill>
          <a:blip r:embed="rId4">
            <a:alphaModFix/>
          </a:blip>
          <a:stretch>
            <a:fillRect/>
          </a:stretch>
        </p:blipFill>
        <p:spPr>
          <a:xfrm>
            <a:off x="2172275" y="6282764"/>
            <a:ext cx="1458063" cy="482700"/>
          </a:xfrm>
          <a:prstGeom prst="rect">
            <a:avLst/>
          </a:prstGeom>
          <a:noFill/>
          <a:ln>
            <a:noFill/>
          </a:ln>
        </p:spPr>
      </p:pic>
      <p:pic>
        <p:nvPicPr>
          <p:cNvPr id="123" name="Google Shape;123;g11d42595d11_0_633"/>
          <p:cNvPicPr preferRelativeResize="0"/>
          <p:nvPr/>
        </p:nvPicPr>
        <p:blipFill>
          <a:blip r:embed="rId5">
            <a:alphaModFix/>
          </a:blip>
          <a:stretch>
            <a:fillRect/>
          </a:stretch>
        </p:blipFill>
        <p:spPr>
          <a:xfrm>
            <a:off x="3719271" y="6308239"/>
            <a:ext cx="1481027" cy="431725"/>
          </a:xfrm>
          <a:prstGeom prst="rect">
            <a:avLst/>
          </a:prstGeom>
          <a:noFill/>
          <a:ln>
            <a:noFill/>
          </a:ln>
        </p:spPr>
      </p:pic>
      <p:pic>
        <p:nvPicPr>
          <p:cNvPr id="124" name="Google Shape;124;g11d42595d11_0_633"/>
          <p:cNvPicPr preferRelativeResize="0"/>
          <p:nvPr/>
        </p:nvPicPr>
        <p:blipFill>
          <a:blip r:embed="rId6">
            <a:alphaModFix/>
          </a:blip>
          <a:stretch>
            <a:fillRect/>
          </a:stretch>
        </p:blipFill>
        <p:spPr>
          <a:xfrm>
            <a:off x="6789665" y="6231223"/>
            <a:ext cx="1411521" cy="585781"/>
          </a:xfrm>
          <a:prstGeom prst="rect">
            <a:avLst/>
          </a:prstGeom>
          <a:noFill/>
          <a:ln>
            <a:noFill/>
          </a:ln>
        </p:spPr>
      </p:pic>
      <p:pic>
        <p:nvPicPr>
          <p:cNvPr id="125" name="Google Shape;125;g11d42595d11_0_633"/>
          <p:cNvPicPr preferRelativeResize="0"/>
          <p:nvPr/>
        </p:nvPicPr>
        <p:blipFill>
          <a:blip r:embed="rId7">
            <a:alphaModFix/>
          </a:blip>
          <a:stretch>
            <a:fillRect/>
          </a:stretch>
        </p:blipFill>
        <p:spPr>
          <a:xfrm>
            <a:off x="5289230" y="6267075"/>
            <a:ext cx="1411502" cy="470717"/>
          </a:xfrm>
          <a:prstGeom prst="rect">
            <a:avLst/>
          </a:prstGeom>
          <a:noFill/>
          <a:ln>
            <a:noFill/>
          </a:ln>
        </p:spPr>
      </p:pic>
      <p:sp>
        <p:nvSpPr>
          <p:cNvPr id="126" name="Google Shape;126;g11d42595d11_0_633"/>
          <p:cNvSpPr txBox="1"/>
          <p:nvPr/>
        </p:nvSpPr>
        <p:spPr>
          <a:xfrm>
            <a:off x="11426076" y="6381797"/>
            <a:ext cx="61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80BB"/>
                </a:solidFill>
                <a:latin typeface="Calibri"/>
                <a:ea typeface="Calibri"/>
                <a:cs typeface="Calibri"/>
                <a:sym typeface="Calibri"/>
              </a:rPr>
              <a:t>‹N°›</a:t>
            </a:fld>
            <a:endParaRPr sz="1800" b="0" i="0" u="none" strike="noStrike" cap="none">
              <a:solidFill>
                <a:srgbClr val="0080BB"/>
              </a:solidFill>
              <a:latin typeface="Calibri"/>
              <a:ea typeface="Calibri"/>
              <a:cs typeface="Calibri"/>
              <a:sym typeface="Calibri"/>
            </a:endParaRPr>
          </a:p>
        </p:txBody>
      </p:sp>
    </p:spTree>
    <p:extLst>
      <p:ext uri="{BB962C8B-B14F-4D97-AF65-F5344CB8AC3E}">
        <p14:creationId xmlns:p14="http://schemas.microsoft.com/office/powerpoint/2010/main" val="10740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g11d42595d11_0_65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331921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743192" y="1"/>
            <a:ext cx="10216343" cy="457200"/>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3" name="Text Placeholder 2"/>
          <p:cNvSpPr>
            <a:spLocks noGrp="1"/>
          </p:cNvSpPr>
          <p:nvPr>
            <p:ph type="body" idx="1"/>
          </p:nvPr>
        </p:nvSpPr>
        <p:spPr>
          <a:xfrm>
            <a:off x="138896" y="870416"/>
            <a:ext cx="11864051" cy="5217868"/>
          </a:xfrm>
          <a:prstGeom prst="rect">
            <a:avLst/>
          </a:prstGeom>
        </p:spPr>
        <p:txBody>
          <a:bodyPr>
            <a:normAutofit/>
          </a:bodyPr>
          <a:lstStyle>
            <a:lvl1pPr marL="0" indent="0">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743192" y="505814"/>
            <a:ext cx="9680171" cy="31598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254625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apositive de titre - Version 2">
    <p:bg>
      <p:bgPr>
        <a:solidFill>
          <a:srgbClr val="00A3A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F33C8C-4663-47F8-AAC2-AA7669DF2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52" y="1272218"/>
            <a:ext cx="1546667" cy="417778"/>
          </a:xfrm>
          <a:prstGeom prst="rect">
            <a:avLst/>
          </a:prstGeom>
        </p:spPr>
      </p:pic>
      <p:pic>
        <p:nvPicPr>
          <p:cNvPr id="5" name="Image 4">
            <a:extLst>
              <a:ext uri="{FF2B5EF4-FFF2-40B4-BE49-F238E27FC236}">
                <a16:creationId xmlns:a16="http://schemas.microsoft.com/office/drawing/2014/main" id="{4405A067-B49C-4F11-A938-80BC29FE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 y="2837638"/>
            <a:ext cx="4076190" cy="2790476"/>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315" y="2825325"/>
            <a:ext cx="314286" cy="428572"/>
          </a:xfrm>
          <a:prstGeom prst="rect">
            <a:avLst/>
          </a:prstGeom>
        </p:spPr>
      </p:pic>
      <p:sp>
        <p:nvSpPr>
          <p:cNvPr id="7" name="Rectangle 6">
            <a:extLst>
              <a:ext uri="{FF2B5EF4-FFF2-40B4-BE49-F238E27FC236}">
                <a16:creationId xmlns:a16="http://schemas.microsoft.com/office/drawing/2014/main" id="{0A9A26A8-F041-4097-AF69-174D33070FC9}"/>
              </a:ext>
            </a:extLst>
          </p:cNvPr>
          <p:cNvSpPr/>
          <p:nvPr/>
        </p:nvSpPr>
        <p:spPr>
          <a:xfrm>
            <a:off x="0" y="5994603"/>
            <a:ext cx="12192000" cy="86452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767207"/>
            <a:ext cx="9144000" cy="1057708"/>
          </a:xfrm>
          <a:prstGeom prst="rect">
            <a:avLst/>
          </a:prstGeom>
        </p:spPr>
        <p:txBody>
          <a:bodyPr anchor="t" anchorCtr="0">
            <a:normAutofit/>
          </a:bodyPr>
          <a:lstStyle>
            <a:lvl1pPr marL="0" indent="0" algn="l">
              <a:buFontTx/>
              <a:buNone/>
              <a:defRPr sz="3600">
                <a:solidFill>
                  <a:schemeClr val="bg1"/>
                </a:solidFill>
              </a:defRPr>
            </a:lvl1pPr>
          </a:lstStyle>
          <a:p>
            <a:r>
              <a:rPr lang="fr-FR"/>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634445"/>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162794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70" y="1023731"/>
            <a:ext cx="11986590" cy="5257798"/>
          </a:xfrm>
          <a:prstGeom prst="rect">
            <a:avLst/>
          </a:prstGeom>
        </p:spPr>
        <p:txBody>
          <a:bodyPr/>
          <a:lstStyle>
            <a:lvl1pPr>
              <a:defRPr sz="2400" b="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119270" y="1"/>
            <a:ext cx="11986591" cy="576470"/>
          </a:xfrm>
          <a:prstGeom prst="rect">
            <a:avLst/>
          </a:prstGeom>
        </p:spPr>
        <p:txBody>
          <a:bodyPr anchor="ctr" anchorCtr="0">
            <a:normAutofit/>
          </a:bodyPr>
          <a:lstStyle>
            <a:lvl1pPr>
              <a:defRPr sz="3000"/>
            </a:lvl1pPr>
          </a:lstStyle>
          <a:p>
            <a:r>
              <a:rPr lang="fr-FR"/>
              <a:t>Modifiez le style du titre</a:t>
            </a:r>
            <a:endParaRPr lang="en-US" dirty="0"/>
          </a:p>
        </p:txBody>
      </p:sp>
      <p:sp>
        <p:nvSpPr>
          <p:cNvPr id="10" name="Subtitle 2">
            <a:extLst>
              <a:ext uri="{FF2B5EF4-FFF2-40B4-BE49-F238E27FC236}">
                <a16:creationId xmlns:a16="http://schemas.microsoft.com/office/drawing/2014/main" id="{EA145E71-E6DC-460B-BD9E-537A5B24AA29}"/>
              </a:ext>
            </a:extLst>
          </p:cNvPr>
          <p:cNvSpPr>
            <a:spLocks noGrp="1"/>
          </p:cNvSpPr>
          <p:nvPr>
            <p:ph type="subTitle" idx="10"/>
          </p:nvPr>
        </p:nvSpPr>
        <p:spPr>
          <a:xfrm>
            <a:off x="119270" y="576471"/>
            <a:ext cx="11986591" cy="44725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127984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69" y="576471"/>
            <a:ext cx="11986591" cy="5705058"/>
          </a:xfrm>
          <a:prstGeom prst="rect">
            <a:avLst/>
          </a:prstGeom>
        </p:spPr>
        <p:txBody>
          <a:bodyPr/>
          <a:lstStyle>
            <a:lvl1pPr>
              <a:defRPr sz="2400" b="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119270" y="1"/>
            <a:ext cx="11986591" cy="576470"/>
          </a:xfrm>
          <a:prstGeom prst="rect">
            <a:avLst/>
          </a:prstGeom>
        </p:spPr>
        <p:txBody>
          <a:bodyPr anchor="ctr" anchorCtr="0">
            <a:normAutofit/>
          </a:bodyPr>
          <a:lstStyle>
            <a:lvl1pPr>
              <a:defRPr sz="3000"/>
            </a:lvl1pPr>
          </a:lstStyle>
          <a:p>
            <a:r>
              <a:rPr lang="fr-FR"/>
              <a:t>Modifiez le style du titre</a:t>
            </a:r>
            <a:endParaRPr lang="en-US" dirty="0"/>
          </a:p>
        </p:txBody>
      </p:sp>
    </p:spTree>
    <p:extLst>
      <p:ext uri="{BB962C8B-B14F-4D97-AF65-F5344CB8AC3E}">
        <p14:creationId xmlns:p14="http://schemas.microsoft.com/office/powerpoint/2010/main" val="78744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452" y="894522"/>
            <a:ext cx="5434473" cy="4994677"/>
          </a:xfrm>
          <a:prstGeom prst="rect">
            <a:avLst/>
          </a:prstGeom>
        </p:spPr>
        <p:txBody>
          <a:bodyPr/>
          <a:lstStyle>
            <a:lvl1pPr>
              <a:defRPr sz="240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23926" y="894522"/>
            <a:ext cx="6383152" cy="4994677"/>
          </a:xfrm>
          <a:prstGeom prst="rect">
            <a:avLst/>
          </a:prstGeom>
        </p:spPr>
        <p:txBody>
          <a:bodyPr/>
          <a:lstStyle>
            <a:lvl1pPr>
              <a:defRPr sz="240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itle 1">
            <a:extLst>
              <a:ext uri="{FF2B5EF4-FFF2-40B4-BE49-F238E27FC236}">
                <a16:creationId xmlns:a16="http://schemas.microsoft.com/office/drawing/2014/main" id="{DF91C4CC-48F8-459E-8260-CB6FFD7E866E}"/>
              </a:ext>
            </a:extLst>
          </p:cNvPr>
          <p:cNvSpPr>
            <a:spLocks noGrp="1"/>
          </p:cNvSpPr>
          <p:nvPr>
            <p:ph type="title"/>
          </p:nvPr>
        </p:nvSpPr>
        <p:spPr>
          <a:xfrm>
            <a:off x="89452" y="0"/>
            <a:ext cx="12102548" cy="496957"/>
          </a:xfrm>
          <a:prstGeom prst="rect">
            <a:avLst/>
          </a:prstGeom>
        </p:spPr>
        <p:txBody>
          <a:bodyPr anchor="ctr" anchorCtr="0">
            <a:normAutofit/>
          </a:bodyPr>
          <a:lstStyle>
            <a:lvl1pPr>
              <a:defRPr sz="3000"/>
            </a:lvl1pPr>
          </a:lstStyle>
          <a:p>
            <a:r>
              <a:rPr lang="fr-FR"/>
              <a:t>Modifiez le style du titre</a:t>
            </a:r>
            <a:endParaRPr lang="en-US" dirty="0"/>
          </a:p>
        </p:txBody>
      </p:sp>
      <p:sp>
        <p:nvSpPr>
          <p:cNvPr id="11" name="Subtitle 2">
            <a:extLst>
              <a:ext uri="{FF2B5EF4-FFF2-40B4-BE49-F238E27FC236}">
                <a16:creationId xmlns:a16="http://schemas.microsoft.com/office/drawing/2014/main" id="{AFD9EB01-BC37-475E-8D86-8ADA8009556E}"/>
              </a:ext>
            </a:extLst>
          </p:cNvPr>
          <p:cNvSpPr>
            <a:spLocks noGrp="1"/>
          </p:cNvSpPr>
          <p:nvPr>
            <p:ph type="subTitle" idx="10"/>
          </p:nvPr>
        </p:nvSpPr>
        <p:spPr>
          <a:xfrm>
            <a:off x="89452" y="496958"/>
            <a:ext cx="10870083" cy="397564"/>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2285396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5958" y="626167"/>
            <a:ext cx="5336676" cy="417443"/>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5958" y="1043611"/>
            <a:ext cx="5336675" cy="4412882"/>
          </a:xfrm>
          <a:prstGeom prst="rect">
            <a:avLst/>
          </a:prstGeom>
        </p:spPr>
        <p:txBody>
          <a:bodyPr/>
          <a:lstStyle>
            <a:lvl1pPr>
              <a:defRPr sz="2400"/>
            </a:lvl1pPr>
            <a:lvl2pPr>
              <a:defRPr sz="20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595730" y="626167"/>
            <a:ext cx="6480312" cy="417443"/>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595729" y="1043611"/>
            <a:ext cx="6480312" cy="4412882"/>
          </a:xfrm>
          <a:prstGeom prst="rect">
            <a:avLst/>
          </a:prstGeom>
        </p:spPr>
        <p:txBody>
          <a:bodyPr/>
          <a:lstStyle>
            <a:lvl1pPr>
              <a:defRPr sz="2400"/>
            </a:lvl1pPr>
            <a:lvl2pPr>
              <a:defRPr sz="20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itle 1">
            <a:extLst>
              <a:ext uri="{FF2B5EF4-FFF2-40B4-BE49-F238E27FC236}">
                <a16:creationId xmlns:a16="http://schemas.microsoft.com/office/drawing/2014/main" id="{1F8A4CBC-A3CA-47B3-81F3-C727E04275D4}"/>
              </a:ext>
            </a:extLst>
          </p:cNvPr>
          <p:cNvSpPr>
            <a:spLocks noGrp="1"/>
          </p:cNvSpPr>
          <p:nvPr>
            <p:ph type="title"/>
          </p:nvPr>
        </p:nvSpPr>
        <p:spPr>
          <a:xfrm>
            <a:off x="89452" y="41248"/>
            <a:ext cx="11986591" cy="515343"/>
          </a:xfrm>
          <a:prstGeom prst="rect">
            <a:avLst/>
          </a:prstGeom>
        </p:spPr>
        <p:txBody>
          <a:bodyPr anchor="ctr" anchorCtr="0">
            <a:normAutofit/>
          </a:bodyPr>
          <a:lstStyle>
            <a:lvl1pPr>
              <a:defRPr sz="3000"/>
            </a:lvl1pPr>
          </a:lstStyle>
          <a:p>
            <a:r>
              <a:rPr lang="fr-FR"/>
              <a:t>Modifiez le style du titre</a:t>
            </a:r>
            <a:endParaRPr lang="en-US" dirty="0"/>
          </a:p>
        </p:txBody>
      </p:sp>
    </p:spTree>
    <p:extLst>
      <p:ext uri="{BB962C8B-B14F-4D97-AF65-F5344CB8AC3E}">
        <p14:creationId xmlns:p14="http://schemas.microsoft.com/office/powerpoint/2010/main" val="14788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1F39E2-47D4-4E2A-8889-FBAB04A15B5A}"/>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a:t>Modifiez le style du titre</a:t>
            </a:r>
            <a:endParaRPr lang="en-US" dirty="0"/>
          </a:p>
        </p:txBody>
      </p:sp>
    </p:spTree>
    <p:extLst>
      <p:ext uri="{BB962C8B-B14F-4D97-AF65-F5344CB8AC3E}">
        <p14:creationId xmlns:p14="http://schemas.microsoft.com/office/powerpoint/2010/main" val="321896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5183188" y="581891"/>
            <a:ext cx="6172200" cy="5062452"/>
          </a:xfrm>
          <a:prstGeom prst="rect">
            <a:avLst/>
          </a:prstGeom>
        </p:spPr>
        <p:txBody>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Subtitle 2">
            <a:extLst>
              <a:ext uri="{FF2B5EF4-FFF2-40B4-BE49-F238E27FC236}">
                <a16:creationId xmlns:a16="http://schemas.microsoft.com/office/drawing/2014/main" id="{1A161D90-8CEB-43C5-B5C5-E16450DD9099}"/>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
        <p:nvSpPr>
          <p:cNvPr id="9" name="Text Placeholder 2">
            <a:extLst>
              <a:ext uri="{FF2B5EF4-FFF2-40B4-BE49-F238E27FC236}">
                <a16:creationId xmlns:a16="http://schemas.microsoft.com/office/drawing/2014/main" id="{4B498EB6-14FF-4794-BB07-42C86721F093}"/>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a:t>
            </a:r>
          </a:p>
        </p:txBody>
      </p:sp>
    </p:spTree>
    <p:extLst>
      <p:ext uri="{BB962C8B-B14F-4D97-AF65-F5344CB8AC3E}">
        <p14:creationId xmlns:p14="http://schemas.microsoft.com/office/powerpoint/2010/main" val="28333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581894"/>
            <a:ext cx="6172200" cy="503751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US" dirty="0"/>
          </a:p>
        </p:txBody>
      </p:sp>
      <p:sp>
        <p:nvSpPr>
          <p:cNvPr id="13" name="Title 1">
            <a:extLst>
              <a:ext uri="{FF2B5EF4-FFF2-40B4-BE49-F238E27FC236}">
                <a16:creationId xmlns:a16="http://schemas.microsoft.com/office/drawing/2014/main" id="{934FCCB7-9322-4303-8EEA-24D510DAF421}"/>
              </a:ext>
            </a:extLst>
          </p:cNvPr>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a:t>Modifiez le style du titre</a:t>
            </a:r>
            <a:endParaRPr lang="en-US" dirty="0"/>
          </a:p>
        </p:txBody>
      </p:sp>
      <p:sp>
        <p:nvSpPr>
          <p:cNvPr id="14" name="Subtitle 2">
            <a:extLst>
              <a:ext uri="{FF2B5EF4-FFF2-40B4-BE49-F238E27FC236}">
                <a16:creationId xmlns:a16="http://schemas.microsoft.com/office/drawing/2014/main" id="{902AEB53-71C1-4969-9341-68037EF54F31}"/>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
        <p:nvSpPr>
          <p:cNvPr id="15" name="Text Placeholder 2">
            <a:extLst>
              <a:ext uri="{FF2B5EF4-FFF2-40B4-BE49-F238E27FC236}">
                <a16:creationId xmlns:a16="http://schemas.microsoft.com/office/drawing/2014/main" id="{98FA8FB2-CADF-4B7B-9982-D532987D5500}"/>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a:t>
            </a:r>
          </a:p>
        </p:txBody>
      </p:sp>
    </p:spTree>
    <p:extLst>
      <p:ext uri="{BB962C8B-B14F-4D97-AF65-F5344CB8AC3E}">
        <p14:creationId xmlns:p14="http://schemas.microsoft.com/office/powerpoint/2010/main" val="3412091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984AF6-CFFF-410E-AD4D-4FAE1D461EF2}"/>
              </a:ext>
            </a:extLst>
          </p:cNvPr>
          <p:cNvSpPr>
            <a:spLocks noGrp="1"/>
          </p:cNvSpPr>
          <p:nvPr>
            <p:ph type="title"/>
          </p:nvPr>
        </p:nvSpPr>
        <p:spPr>
          <a:xfrm>
            <a:off x="188843" y="70948"/>
            <a:ext cx="11658600" cy="644669"/>
          </a:xfrm>
          <a:prstGeom prst="rect">
            <a:avLst/>
          </a:prstGeom>
        </p:spPr>
        <p:txBody>
          <a:bodyPr vert="horz" lIns="0" tIns="46800" rIns="91440" bIns="45720" rtlCol="0" anchor="ctr">
            <a:normAutofit/>
          </a:bodyPr>
          <a:lstStyle/>
          <a:p>
            <a:r>
              <a:rPr lang="fr-FR" dirty="0"/>
              <a:t>Modifiez le style du titre</a:t>
            </a:r>
            <a:endParaRPr lang="en-US" dirty="0"/>
          </a:p>
        </p:txBody>
      </p:sp>
      <p:sp>
        <p:nvSpPr>
          <p:cNvPr id="12" name="Text Placeholder 2">
            <a:extLst>
              <a:ext uri="{FF2B5EF4-FFF2-40B4-BE49-F238E27FC236}">
                <a16:creationId xmlns:a16="http://schemas.microsoft.com/office/drawing/2014/main" id="{2D6F15B8-BCC4-4139-B523-9F37938B7A35}"/>
              </a:ext>
            </a:extLst>
          </p:cNvPr>
          <p:cNvSpPr>
            <a:spLocks noGrp="1"/>
          </p:cNvSpPr>
          <p:nvPr>
            <p:ph type="body" idx="1"/>
          </p:nvPr>
        </p:nvSpPr>
        <p:spPr>
          <a:xfrm>
            <a:off x="188843" y="715617"/>
            <a:ext cx="11221279" cy="554588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3" name="ZoneTexte 12">
            <a:extLst>
              <a:ext uri="{FF2B5EF4-FFF2-40B4-BE49-F238E27FC236}">
                <a16:creationId xmlns:a16="http://schemas.microsoft.com/office/drawing/2014/main" id="{D85EF67C-DB3C-4ADC-829F-14D87A8664F8}"/>
              </a:ext>
            </a:extLst>
          </p:cNvPr>
          <p:cNvSpPr txBox="1"/>
          <p:nvPr/>
        </p:nvSpPr>
        <p:spPr>
          <a:xfrm>
            <a:off x="9923119" y="6337738"/>
            <a:ext cx="2088931" cy="276999"/>
          </a:xfrm>
          <a:prstGeom prst="rect">
            <a:avLst/>
          </a:prstGeom>
          <a:noFill/>
        </p:spPr>
        <p:txBody>
          <a:bodyPr wrap="square" rtlCol="0">
            <a:spAutoFit/>
          </a:bodyPr>
          <a:lstStyle/>
          <a:p>
            <a:pPr algn="r"/>
            <a:r>
              <a:rPr lang="fr-FR" sz="1200" b="0" dirty="0">
                <a:solidFill>
                  <a:srgbClr val="00A3A6"/>
                </a:solidFill>
                <a:latin typeface="Raleway" panose="020B0503030101060003" pitchFamily="34" charset="0"/>
              </a:rPr>
              <a:t>p. </a:t>
            </a:r>
            <a:fld id="{10B4F56D-375A-4CA4-ABA3-E73F3ECBB440}" type="slidenum">
              <a:rPr lang="fr-FR" sz="1200" b="0" smtClean="0">
                <a:solidFill>
                  <a:srgbClr val="00A3A6"/>
                </a:solidFill>
                <a:latin typeface="Raleway" panose="020B0503030101060003" pitchFamily="34" charset="0"/>
              </a:rPr>
              <a:pPr algn="r"/>
              <a:t>‹N°›</a:t>
            </a:fld>
            <a:endParaRPr lang="fr-FR" sz="1200" b="0" dirty="0">
              <a:solidFill>
                <a:srgbClr val="00A3A6"/>
              </a:solidFill>
              <a:latin typeface="Raleway" panose="020B0503030101060003" pitchFamily="34" charset="0"/>
            </a:endParaRPr>
          </a:p>
        </p:txBody>
      </p:sp>
      <p:pic>
        <p:nvPicPr>
          <p:cNvPr id="14" name="Image 13">
            <a:extLst>
              <a:ext uri="{FF2B5EF4-FFF2-40B4-BE49-F238E27FC236}">
                <a16:creationId xmlns:a16="http://schemas.microsoft.com/office/drawing/2014/main" id="{C31A273F-8B3B-4FFA-A6A7-5A556F5FD6D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6076187"/>
            <a:ext cx="2000250" cy="800100"/>
          </a:xfrm>
          <a:prstGeom prst="rect">
            <a:avLst/>
          </a:prstGeom>
        </p:spPr>
      </p:pic>
      <p:sp>
        <p:nvSpPr>
          <p:cNvPr id="15" name="ZoneTexte 14">
            <a:extLst>
              <a:ext uri="{FF2B5EF4-FFF2-40B4-BE49-F238E27FC236}">
                <a16:creationId xmlns:a16="http://schemas.microsoft.com/office/drawing/2014/main" id="{DB30FD33-E435-4A46-B168-E07C4F5FE24A}"/>
              </a:ext>
            </a:extLst>
          </p:cNvPr>
          <p:cNvSpPr txBox="1"/>
          <p:nvPr/>
        </p:nvSpPr>
        <p:spPr>
          <a:xfrm>
            <a:off x="1142999" y="6350734"/>
            <a:ext cx="6716110" cy="253916"/>
          </a:xfrm>
          <a:prstGeom prst="rect">
            <a:avLst/>
          </a:prstGeom>
          <a:noFill/>
        </p:spPr>
        <p:txBody>
          <a:bodyPr wrap="square" rtlCol="0">
            <a:spAutoFit/>
          </a:bodyPr>
          <a:lstStyle/>
          <a:p>
            <a:r>
              <a:rPr lang="it-IT" sz="1000" dirty="0">
                <a:solidFill>
                  <a:srgbClr val="275662"/>
                </a:solidFill>
                <a:latin typeface="+mn-lt"/>
              </a:rPr>
              <a:t>Module3 </a:t>
            </a:r>
            <a:r>
              <a:rPr lang="it-IT" sz="1000" dirty="0" err="1">
                <a:solidFill>
                  <a:srgbClr val="275662"/>
                </a:solidFill>
                <a:latin typeface="+mn-lt"/>
              </a:rPr>
              <a:t>FAIR_metadata</a:t>
            </a:r>
            <a:endParaRPr lang="fr-FR" sz="1000" dirty="0">
              <a:solidFill>
                <a:srgbClr val="275662"/>
              </a:solidFill>
              <a:latin typeface="+mn-lt"/>
            </a:endParaRPr>
          </a:p>
        </p:txBody>
      </p:sp>
      <p:sp>
        <p:nvSpPr>
          <p:cNvPr id="16" name="ZoneTexte 15">
            <a:extLst>
              <a:ext uri="{FF2B5EF4-FFF2-40B4-BE49-F238E27FC236}">
                <a16:creationId xmlns:a16="http://schemas.microsoft.com/office/drawing/2014/main" id="{8EB41401-1E18-450D-B56F-5BE5E627703C}"/>
              </a:ext>
            </a:extLst>
          </p:cNvPr>
          <p:cNvSpPr txBox="1"/>
          <p:nvPr/>
        </p:nvSpPr>
        <p:spPr>
          <a:xfrm>
            <a:off x="1142999" y="6533137"/>
            <a:ext cx="6716110" cy="253916"/>
          </a:xfrm>
          <a:prstGeom prst="rect">
            <a:avLst/>
          </a:prstGeom>
          <a:noFill/>
        </p:spPr>
        <p:txBody>
          <a:bodyPr wrap="square" rtlCol="0">
            <a:spAutoFit/>
          </a:bodyPr>
          <a:lstStyle/>
          <a:p>
            <a:r>
              <a:rPr lang="fr-FR" sz="1000" dirty="0">
                <a:solidFill>
                  <a:srgbClr val="00A3A6"/>
                </a:solidFill>
                <a:latin typeface="+mj-lt"/>
              </a:rPr>
              <a:t>2023 – </a:t>
            </a:r>
            <a:r>
              <a:rPr lang="fr-FR" sz="1000" dirty="0" err="1">
                <a:solidFill>
                  <a:srgbClr val="00A3A6"/>
                </a:solidFill>
                <a:latin typeface="+mj-lt"/>
              </a:rPr>
              <a:t>cpommier</a:t>
            </a:r>
            <a:r>
              <a:rPr lang="fr-FR" sz="1000" dirty="0">
                <a:solidFill>
                  <a:srgbClr val="00A3A6"/>
                </a:solidFill>
                <a:latin typeface="+mj-lt"/>
              </a:rPr>
              <a:t>, </a:t>
            </a:r>
            <a:r>
              <a:rPr lang="fr-FR" sz="1000" dirty="0" err="1">
                <a:solidFill>
                  <a:srgbClr val="00A3A6"/>
                </a:solidFill>
                <a:latin typeface="+mj-lt"/>
              </a:rPr>
              <a:t>cmichotey</a:t>
            </a:r>
            <a:r>
              <a:rPr lang="fr-FR" sz="1000" dirty="0">
                <a:solidFill>
                  <a:srgbClr val="00A3A6"/>
                </a:solidFill>
                <a:latin typeface="+mj-lt"/>
              </a:rPr>
              <a:t>, IFB</a:t>
            </a:r>
          </a:p>
        </p:txBody>
      </p:sp>
    </p:spTree>
    <p:extLst>
      <p:ext uri="{BB962C8B-B14F-4D97-AF65-F5344CB8AC3E}">
        <p14:creationId xmlns:p14="http://schemas.microsoft.com/office/powerpoint/2010/main" val="402348399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5" r:id="rId3"/>
    <p:sldLayoutId id="2147483733"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26" r:id="rId14"/>
    <p:sldLayoutId id="2147483728" r:id="rId15"/>
    <p:sldLayoutId id="2147483730" r:id="rId16"/>
    <p:sldLayoutId id="2147483731" r:id="rId17"/>
    <p:sldLayoutId id="2147483734" r:id="rId18"/>
  </p:sldLayoutIdLst>
  <p:txStyles>
    <p:titleStyle>
      <a:lvl1pPr marL="457200" indent="-457200" algn="l" defTabSz="914400" rtl="0" eaLnBrk="1" latinLnBrk="0" hangingPunct="1">
        <a:lnSpc>
          <a:spcPct val="90000"/>
        </a:lnSpc>
        <a:spcBef>
          <a:spcPct val="0"/>
        </a:spcBef>
        <a:buFontTx/>
        <a:buBlip>
          <a:blip r:embed="rId21"/>
        </a:buBlip>
        <a:defRPr sz="3000" b="1" kern="1200">
          <a:solidFill>
            <a:srgbClr val="00A3A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brapi.or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hyperlink" Target="https://fairsharing.org/standards/?q=life+sciences" TargetMode="Externa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hyperlink" Target="https://dublincore.org/" TargetMode="External"/><Relationship Id="rId7" Type="http://schemas.openxmlformats.org/officeDocument/2006/relationships/hyperlink" Target="https://elixir-europe.org/platforms/data/elixir-deposition-database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miappe.org/" TargetMode="External"/><Relationship Id="rId5" Type="http://schemas.openxmlformats.org/officeDocument/2006/relationships/hyperlink" Target="https://pubmed.ncbi.nlm.nih.gov/11726920/" TargetMode="External"/><Relationship Id="rId4" Type="http://schemas.openxmlformats.org/officeDocument/2006/relationships/hyperlink" Target="https://bioschemas.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hyperlink" Target="https://isa-tools.or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doi.org/10.1093/bioinformatics/btq415" TargetMode="External"/><Relationship Id="rId5" Type="http://schemas.openxmlformats.org/officeDocument/2006/relationships/image" Target="../media/image45.png"/><Relationship Id="rId4" Type="http://schemas.openxmlformats.org/officeDocument/2006/relationships/hyperlink" Target="https://isa-specs.readthedocs.io/en/latest/isamodel.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xkcd.com/927/"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38/s41587-019-0080-8" TargetMode="External"/><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fairsharing.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fairsharing.org/4741" TargetMode="External"/><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fairsharing.org/collections/" TargetMode="Externa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3805EB2-941B-01D1-DBB0-94C97BA02F95}"/>
              </a:ext>
            </a:extLst>
          </p:cNvPr>
          <p:cNvSpPr>
            <a:spLocks noGrp="1"/>
          </p:cNvSpPr>
          <p:nvPr>
            <p:ph type="ctrTitle"/>
          </p:nvPr>
        </p:nvSpPr>
        <p:spPr/>
        <p:txBody>
          <a:bodyPr/>
          <a:lstStyle/>
          <a:p>
            <a:r>
              <a:rPr lang="fr-FR" dirty="0"/>
              <a:t>Introduction aux métadonnées</a:t>
            </a:r>
          </a:p>
        </p:txBody>
      </p:sp>
      <p:sp>
        <p:nvSpPr>
          <p:cNvPr id="5" name="Sous-titre 4">
            <a:extLst>
              <a:ext uri="{FF2B5EF4-FFF2-40B4-BE49-F238E27FC236}">
                <a16:creationId xmlns:a16="http://schemas.microsoft.com/office/drawing/2014/main" id="{195704BF-969B-B6B0-360E-23E2E3E6DD02}"/>
              </a:ext>
            </a:extLst>
          </p:cNvPr>
          <p:cNvSpPr>
            <a:spLocks noGrp="1"/>
          </p:cNvSpPr>
          <p:nvPr>
            <p:ph type="subTitle" idx="1"/>
          </p:nvPr>
        </p:nvSpPr>
        <p:spPr/>
        <p:txBody>
          <a:bodyPr>
            <a:normAutofit fontScale="92500" lnSpcReduction="10000"/>
          </a:bodyPr>
          <a:lstStyle/>
          <a:p>
            <a:r>
              <a:rPr lang="fr-FR" dirty="0"/>
              <a:t>Définir une méthode </a:t>
            </a:r>
            <a:r>
              <a:rPr lang="fr-FR" u="sng" dirty="0"/>
              <a:t>commune</a:t>
            </a:r>
            <a:r>
              <a:rPr lang="fr-FR" dirty="0"/>
              <a:t> et </a:t>
            </a:r>
            <a:r>
              <a:rPr lang="fr-FR" u="sng" dirty="0"/>
              <a:t>efficace</a:t>
            </a:r>
            <a:r>
              <a:rPr lang="fr-FR" dirty="0"/>
              <a:t> pour retrouver et comprendre nos données (</a:t>
            </a:r>
            <a:r>
              <a:rPr lang="fr-FR" u="sng" dirty="0"/>
              <a:t>F</a:t>
            </a:r>
            <a:r>
              <a:rPr lang="fr-FR" dirty="0"/>
              <a:t>AI</a:t>
            </a:r>
            <a:r>
              <a:rPr lang="fr-FR" u="sng" dirty="0"/>
              <a:t>R</a:t>
            </a:r>
            <a:r>
              <a:rPr lang="fr-FR" dirty="0"/>
              <a:t>)</a:t>
            </a:r>
          </a:p>
        </p:txBody>
      </p:sp>
      <p:pic>
        <p:nvPicPr>
          <p:cNvPr id="6" name="Google Shape;191;g119e3987157_0_0" descr="Image">
            <a:extLst>
              <a:ext uri="{FF2B5EF4-FFF2-40B4-BE49-F238E27FC236}">
                <a16:creationId xmlns:a16="http://schemas.microsoft.com/office/drawing/2014/main" id="{339365D8-1CD4-85C1-04F3-8909DC56B23A}"/>
              </a:ext>
            </a:extLst>
          </p:cNvPr>
          <p:cNvPicPr preferRelativeResize="0"/>
          <p:nvPr/>
        </p:nvPicPr>
        <p:blipFill rotWithShape="1">
          <a:blip r:embed="rId2">
            <a:alphaModFix/>
          </a:blip>
          <a:srcRect/>
          <a:stretch/>
        </p:blipFill>
        <p:spPr>
          <a:xfrm>
            <a:off x="9532984" y="125920"/>
            <a:ext cx="960966" cy="338523"/>
          </a:xfrm>
          <a:prstGeom prst="rect">
            <a:avLst/>
          </a:prstGeom>
          <a:noFill/>
          <a:ln>
            <a:noFill/>
          </a:ln>
        </p:spPr>
      </p:pic>
    </p:spTree>
    <p:extLst>
      <p:ext uri="{BB962C8B-B14F-4D97-AF65-F5344CB8AC3E}">
        <p14:creationId xmlns:p14="http://schemas.microsoft.com/office/powerpoint/2010/main" val="347933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79F54D1-7472-15E0-FB7C-E739ACA55EED}"/>
              </a:ext>
            </a:extLst>
          </p:cNvPr>
          <p:cNvSpPr>
            <a:spLocks noGrp="1"/>
          </p:cNvSpPr>
          <p:nvPr>
            <p:ph type="title"/>
          </p:nvPr>
        </p:nvSpPr>
        <p:spPr/>
        <p:txBody>
          <a:bodyPr>
            <a:normAutofit fontScale="90000"/>
          </a:bodyPr>
          <a:lstStyle/>
          <a:p>
            <a:r>
              <a:rPr lang="fr-FR" dirty="0"/>
              <a:t>Standard de données</a:t>
            </a:r>
          </a:p>
        </p:txBody>
      </p:sp>
      <p:sp>
        <p:nvSpPr>
          <p:cNvPr id="7" name="Google Shape;178;g22be0438386_0_395">
            <a:extLst>
              <a:ext uri="{FF2B5EF4-FFF2-40B4-BE49-F238E27FC236}">
                <a16:creationId xmlns:a16="http://schemas.microsoft.com/office/drawing/2014/main" id="{C41E9D27-9E6F-C991-CA36-4A4D5BE16799}"/>
              </a:ext>
            </a:extLst>
          </p:cNvPr>
          <p:cNvSpPr txBox="1">
            <a:spLocks/>
          </p:cNvSpPr>
          <p:nvPr/>
        </p:nvSpPr>
        <p:spPr>
          <a:xfrm>
            <a:off x="0" y="694450"/>
            <a:ext cx="4938600" cy="2516400"/>
          </a:xfrm>
          <a:prstGeom prst="rect">
            <a:avLst/>
          </a:prstGeom>
          <a:noFill/>
          <a:ln w="9525" cap="flat" cmpd="sng">
            <a:solidFill>
              <a:srgbClr val="000000"/>
            </a:solidFill>
            <a:prstDash val="solid"/>
            <a:miter lim="800000"/>
            <a:headEnd type="none" w="sm" len="sm"/>
            <a:tailEnd type="none" w="sm" len="sm"/>
          </a:ln>
        </p:spPr>
        <p:txBody>
          <a:bodyPr spcFirstLastPara="1" vert="horz" wrap="square" lIns="91425" tIns="45700" rIns="91425" bIns="45700" rtlCol="0" anchor="t" anchorCtr="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buClr>
                <a:srgbClr val="00A3A6"/>
              </a:buClr>
              <a:buSzPct val="91701"/>
            </a:pPr>
            <a:r>
              <a:rPr lang="fr-FR" dirty="0"/>
              <a:t> </a:t>
            </a:r>
            <a:r>
              <a:rPr lang="fr-FR" sz="2600" dirty="0">
                <a:solidFill>
                  <a:srgbClr val="00A3A6"/>
                </a:solidFill>
              </a:rPr>
              <a:t> </a:t>
            </a:r>
            <a:r>
              <a:rPr lang="fr-FR" sz="2835" dirty="0" err="1">
                <a:solidFill>
                  <a:srgbClr val="00A3A6"/>
                </a:solidFill>
              </a:rPr>
              <a:t>Semantic</a:t>
            </a:r>
            <a:endParaRPr lang="fr-FR" sz="2835" dirty="0">
              <a:solidFill>
                <a:srgbClr val="00A3A6"/>
              </a:solidFill>
            </a:endParaRPr>
          </a:p>
          <a:p>
            <a:pPr marL="450000" lvl="1" indent="-282574">
              <a:lnSpc>
                <a:spcPct val="100000"/>
              </a:lnSpc>
              <a:spcBef>
                <a:spcPts val="1000"/>
              </a:spcBef>
              <a:buClr>
                <a:srgbClr val="6076B4"/>
              </a:buClr>
              <a:buSzPct val="100000"/>
              <a:buFont typeface="Times"/>
              <a:buChar char="•"/>
            </a:pPr>
            <a:r>
              <a:rPr lang="fr-FR" sz="2235" dirty="0">
                <a:solidFill>
                  <a:srgbClr val="000000"/>
                </a:solidFill>
                <a:latin typeface="Corbel"/>
                <a:ea typeface="Corbel"/>
                <a:cs typeface="Corbel"/>
                <a:sym typeface="Corbel"/>
              </a:rPr>
              <a:t>Description of the data</a:t>
            </a:r>
          </a:p>
          <a:p>
            <a:pPr marL="450000" lvl="1" indent="-282574">
              <a:lnSpc>
                <a:spcPct val="100000"/>
              </a:lnSpc>
              <a:spcBef>
                <a:spcPts val="1000"/>
              </a:spcBef>
              <a:buClr>
                <a:srgbClr val="6076B4"/>
              </a:buClr>
              <a:buSzPct val="100000"/>
              <a:buFont typeface="Times"/>
              <a:buChar char="•"/>
            </a:pPr>
            <a:r>
              <a:rPr lang="fr-FR" sz="2235" dirty="0" err="1">
                <a:solidFill>
                  <a:srgbClr val="000000"/>
                </a:solidFill>
                <a:latin typeface="Corbel"/>
                <a:ea typeface="Corbel"/>
                <a:cs typeface="Corbel"/>
                <a:sym typeface="Corbel"/>
              </a:rPr>
              <a:t>Controlled</a:t>
            </a:r>
            <a:r>
              <a:rPr lang="fr-FR" sz="2235" dirty="0">
                <a:solidFill>
                  <a:srgbClr val="000000"/>
                </a:solidFill>
                <a:latin typeface="Corbel"/>
                <a:ea typeface="Corbel"/>
                <a:cs typeface="Corbel"/>
                <a:sym typeface="Corbel"/>
              </a:rPr>
              <a:t> </a:t>
            </a:r>
            <a:r>
              <a:rPr lang="fr-FR" sz="2235" dirty="0" err="1">
                <a:solidFill>
                  <a:srgbClr val="000000"/>
                </a:solidFill>
                <a:latin typeface="Corbel"/>
                <a:ea typeface="Corbel"/>
                <a:cs typeface="Corbel"/>
                <a:sym typeface="Corbel"/>
              </a:rPr>
              <a:t>vocabularies</a:t>
            </a:r>
            <a:r>
              <a:rPr lang="fr-FR" sz="2235" dirty="0">
                <a:solidFill>
                  <a:srgbClr val="000000"/>
                </a:solidFill>
                <a:latin typeface="Corbel"/>
                <a:ea typeface="Corbel"/>
                <a:cs typeface="Corbel"/>
                <a:sym typeface="Corbel"/>
              </a:rPr>
              <a:t>: </a:t>
            </a:r>
            <a:r>
              <a:rPr lang="fr-FR" sz="2235" dirty="0" err="1">
                <a:solidFill>
                  <a:srgbClr val="000000"/>
                </a:solidFill>
                <a:latin typeface="Corbel"/>
                <a:ea typeface="Corbel"/>
                <a:cs typeface="Corbel"/>
                <a:sym typeface="Corbel"/>
              </a:rPr>
              <a:t>term</a:t>
            </a:r>
            <a:r>
              <a:rPr lang="fr-FR" sz="2235" dirty="0">
                <a:solidFill>
                  <a:srgbClr val="000000"/>
                </a:solidFill>
                <a:latin typeface="Corbel"/>
                <a:ea typeface="Corbel"/>
                <a:cs typeface="Corbel"/>
                <a:sym typeface="Corbel"/>
              </a:rPr>
              <a:t> </a:t>
            </a:r>
            <a:r>
              <a:rPr lang="fr-FR" sz="2235" dirty="0" err="1">
                <a:solidFill>
                  <a:srgbClr val="000000"/>
                </a:solidFill>
                <a:latin typeface="Corbel"/>
                <a:ea typeface="Corbel"/>
                <a:cs typeface="Corbel"/>
                <a:sym typeface="Corbel"/>
              </a:rPr>
              <a:t>name</a:t>
            </a:r>
            <a:r>
              <a:rPr lang="fr-FR" sz="2235" dirty="0">
                <a:solidFill>
                  <a:srgbClr val="000000"/>
                </a:solidFill>
                <a:latin typeface="Corbel"/>
                <a:ea typeface="Corbel"/>
                <a:cs typeface="Corbel"/>
                <a:sym typeface="Corbel"/>
              </a:rPr>
              <a:t> and </a:t>
            </a:r>
            <a:r>
              <a:rPr lang="fr-FR" sz="2235" dirty="0" err="1">
                <a:solidFill>
                  <a:srgbClr val="000000"/>
                </a:solidFill>
                <a:latin typeface="Corbel"/>
                <a:ea typeface="Corbel"/>
                <a:cs typeface="Corbel"/>
                <a:sym typeface="Corbel"/>
              </a:rPr>
              <a:t>definitions</a:t>
            </a:r>
            <a:endParaRPr lang="fr-FR" sz="2235" dirty="0">
              <a:solidFill>
                <a:srgbClr val="000000"/>
              </a:solidFill>
              <a:latin typeface="Corbel"/>
              <a:ea typeface="Corbel"/>
              <a:cs typeface="Corbel"/>
              <a:sym typeface="Corbel"/>
            </a:endParaRPr>
          </a:p>
          <a:p>
            <a:pPr marL="450000" lvl="1" indent="-282574">
              <a:lnSpc>
                <a:spcPct val="100000"/>
              </a:lnSpc>
              <a:spcBef>
                <a:spcPts val="1000"/>
              </a:spcBef>
              <a:buClr>
                <a:srgbClr val="6076B4"/>
              </a:buClr>
              <a:buSzPct val="100000"/>
              <a:buFont typeface="Times"/>
              <a:buChar char="•"/>
            </a:pPr>
            <a:r>
              <a:rPr lang="fr-FR" sz="2235" dirty="0">
                <a:solidFill>
                  <a:srgbClr val="000000"/>
                </a:solidFill>
                <a:latin typeface="Corbel"/>
                <a:ea typeface="Corbel"/>
                <a:cs typeface="Corbel"/>
                <a:sym typeface="Corbel"/>
              </a:rPr>
              <a:t>Ontologies: </a:t>
            </a:r>
            <a:r>
              <a:rPr lang="fr-FR" sz="2235" dirty="0" err="1">
                <a:solidFill>
                  <a:srgbClr val="000000"/>
                </a:solidFill>
                <a:latin typeface="Corbel"/>
                <a:ea typeface="Corbel"/>
                <a:cs typeface="Corbel"/>
                <a:sym typeface="Corbel"/>
              </a:rPr>
              <a:t>semantic</a:t>
            </a:r>
            <a:r>
              <a:rPr lang="fr-FR" sz="2235" dirty="0">
                <a:solidFill>
                  <a:srgbClr val="000000"/>
                </a:solidFill>
                <a:latin typeface="Corbel"/>
                <a:ea typeface="Corbel"/>
                <a:cs typeface="Corbel"/>
                <a:sym typeface="Corbel"/>
              </a:rPr>
              <a:t> links </a:t>
            </a:r>
            <a:r>
              <a:rPr lang="fr-FR" sz="2235" dirty="0" err="1">
                <a:solidFill>
                  <a:srgbClr val="000000"/>
                </a:solidFill>
                <a:latin typeface="Corbel"/>
                <a:ea typeface="Corbel"/>
                <a:cs typeface="Corbel"/>
                <a:sym typeface="Corbel"/>
              </a:rPr>
              <a:t>between</a:t>
            </a:r>
            <a:r>
              <a:rPr lang="fr-FR" sz="2235" dirty="0">
                <a:solidFill>
                  <a:srgbClr val="000000"/>
                </a:solidFill>
                <a:latin typeface="Corbel"/>
                <a:ea typeface="Corbel"/>
                <a:cs typeface="Corbel"/>
                <a:sym typeface="Corbel"/>
              </a:rPr>
              <a:t> </a:t>
            </a:r>
            <a:r>
              <a:rPr lang="fr-FR" sz="2235" dirty="0" err="1">
                <a:solidFill>
                  <a:srgbClr val="000000"/>
                </a:solidFill>
                <a:latin typeface="Corbel"/>
                <a:ea typeface="Corbel"/>
                <a:cs typeface="Corbel"/>
                <a:sym typeface="Corbel"/>
              </a:rPr>
              <a:t>terms</a:t>
            </a:r>
            <a:endParaRPr lang="fr-FR" sz="2235" dirty="0">
              <a:solidFill>
                <a:srgbClr val="000000"/>
              </a:solidFill>
              <a:latin typeface="Corbel"/>
              <a:ea typeface="Corbel"/>
              <a:cs typeface="Corbel"/>
              <a:sym typeface="Corbel"/>
            </a:endParaRPr>
          </a:p>
          <a:p>
            <a:pPr marL="450000" lvl="1" indent="-282574">
              <a:lnSpc>
                <a:spcPct val="100000"/>
              </a:lnSpc>
              <a:spcBef>
                <a:spcPts val="1000"/>
              </a:spcBef>
              <a:buClr>
                <a:srgbClr val="6076B4"/>
              </a:buClr>
              <a:buSzPct val="100000"/>
              <a:buFont typeface="Times"/>
              <a:buChar char="•"/>
            </a:pPr>
            <a:r>
              <a:rPr lang="fr-FR" sz="2235" dirty="0" err="1">
                <a:solidFill>
                  <a:srgbClr val="000000"/>
                </a:solidFill>
                <a:latin typeface="Corbel"/>
                <a:ea typeface="Corbel"/>
                <a:cs typeface="Corbel"/>
                <a:sym typeface="Corbel"/>
              </a:rPr>
              <a:t>Phenotyping</a:t>
            </a:r>
            <a:r>
              <a:rPr lang="fr-FR" sz="2235" dirty="0">
                <a:solidFill>
                  <a:srgbClr val="000000"/>
                </a:solidFill>
                <a:latin typeface="Corbel"/>
                <a:ea typeface="Corbel"/>
                <a:cs typeface="Corbel"/>
                <a:sym typeface="Corbel"/>
              </a:rPr>
              <a:t>/</a:t>
            </a:r>
            <a:r>
              <a:rPr lang="fr-FR" sz="2235" dirty="0" err="1">
                <a:solidFill>
                  <a:srgbClr val="000000"/>
                </a:solidFill>
                <a:latin typeface="Corbel"/>
                <a:ea typeface="Corbel"/>
                <a:cs typeface="Corbel"/>
                <a:sym typeface="Corbel"/>
              </a:rPr>
              <a:t>environment</a:t>
            </a:r>
            <a:r>
              <a:rPr lang="fr-FR" sz="2235" dirty="0">
                <a:solidFill>
                  <a:srgbClr val="000000"/>
                </a:solidFill>
                <a:latin typeface="Corbel"/>
                <a:ea typeface="Corbel"/>
                <a:cs typeface="Corbel"/>
                <a:sym typeface="Corbel"/>
              </a:rPr>
              <a:t> </a:t>
            </a:r>
          </a:p>
          <a:p>
            <a:pPr marL="450000" lvl="1" indent="-282574">
              <a:lnSpc>
                <a:spcPct val="100000"/>
              </a:lnSpc>
              <a:spcBef>
                <a:spcPts val="1000"/>
              </a:spcBef>
              <a:buClr>
                <a:srgbClr val="6076B4"/>
              </a:buClr>
              <a:buSzPct val="100000"/>
              <a:buFont typeface="Times"/>
              <a:buChar char="•"/>
            </a:pPr>
            <a:r>
              <a:rPr lang="fr-FR" sz="2235" i="1" dirty="0" err="1">
                <a:solidFill>
                  <a:srgbClr val="000000"/>
                </a:solidFill>
                <a:latin typeface="Corbel"/>
                <a:ea typeface="Corbel"/>
                <a:cs typeface="Corbel"/>
                <a:sym typeface="Corbel"/>
              </a:rPr>
              <a:t>Biologist</a:t>
            </a:r>
            <a:r>
              <a:rPr lang="fr-FR" sz="2235" dirty="0">
                <a:solidFill>
                  <a:srgbClr val="000000"/>
                </a:solidFill>
                <a:latin typeface="Corbel"/>
                <a:ea typeface="Corbel"/>
                <a:cs typeface="Corbel"/>
                <a:sym typeface="Corbel"/>
              </a:rPr>
              <a:t> </a:t>
            </a:r>
            <a:r>
              <a:rPr lang="fr-FR" sz="2235" dirty="0" err="1">
                <a:solidFill>
                  <a:srgbClr val="000000"/>
                </a:solidFill>
                <a:latin typeface="Corbel"/>
                <a:ea typeface="Corbel"/>
                <a:cs typeface="Corbel"/>
                <a:sym typeface="Corbel"/>
              </a:rPr>
              <a:t>driven</a:t>
            </a:r>
            <a:endParaRPr lang="fr-FR" sz="2635" dirty="0"/>
          </a:p>
        </p:txBody>
      </p:sp>
      <p:pic>
        <p:nvPicPr>
          <p:cNvPr id="8" name="Google Shape;179;g22be0438386_0_395" descr="http://www.cropontology.org/images/Crop_Ontology_logo.png">
            <a:extLst>
              <a:ext uri="{FF2B5EF4-FFF2-40B4-BE49-F238E27FC236}">
                <a16:creationId xmlns:a16="http://schemas.microsoft.com/office/drawing/2014/main" id="{E0FE2FCD-8BE0-C9A8-6AD7-7C222718CD82}"/>
              </a:ext>
            </a:extLst>
          </p:cNvPr>
          <p:cNvPicPr preferRelativeResize="0"/>
          <p:nvPr/>
        </p:nvPicPr>
        <p:blipFill rotWithShape="1">
          <a:blip r:embed="rId2">
            <a:alphaModFix/>
          </a:blip>
          <a:srcRect/>
          <a:stretch/>
        </p:blipFill>
        <p:spPr>
          <a:xfrm>
            <a:off x="3318900" y="694450"/>
            <a:ext cx="1619700" cy="572400"/>
          </a:xfrm>
          <a:prstGeom prst="rect">
            <a:avLst/>
          </a:prstGeom>
          <a:noFill/>
          <a:ln>
            <a:noFill/>
          </a:ln>
        </p:spPr>
      </p:pic>
      <p:grpSp>
        <p:nvGrpSpPr>
          <p:cNvPr id="9" name="Google Shape;180;g22be0438386_0_395">
            <a:extLst>
              <a:ext uri="{FF2B5EF4-FFF2-40B4-BE49-F238E27FC236}">
                <a16:creationId xmlns:a16="http://schemas.microsoft.com/office/drawing/2014/main" id="{A8F7027E-6CBA-EF8C-388E-357A14B8125B}"/>
              </a:ext>
            </a:extLst>
          </p:cNvPr>
          <p:cNvGrpSpPr/>
          <p:nvPr/>
        </p:nvGrpSpPr>
        <p:grpSpPr>
          <a:xfrm>
            <a:off x="5665625" y="531000"/>
            <a:ext cx="6526378" cy="2813700"/>
            <a:chOff x="5665975" y="301975"/>
            <a:chExt cx="6526378" cy="2813700"/>
          </a:xfrm>
        </p:grpSpPr>
        <p:sp>
          <p:nvSpPr>
            <p:cNvPr id="10" name="Google Shape;181;g22be0438386_0_395">
              <a:extLst>
                <a:ext uri="{FF2B5EF4-FFF2-40B4-BE49-F238E27FC236}">
                  <a16:creationId xmlns:a16="http://schemas.microsoft.com/office/drawing/2014/main" id="{88A0823C-5243-8B60-BCC2-580F9F731E97}"/>
                </a:ext>
              </a:extLst>
            </p:cNvPr>
            <p:cNvSpPr/>
            <p:nvPr/>
          </p:nvSpPr>
          <p:spPr>
            <a:xfrm>
              <a:off x="5665975" y="301975"/>
              <a:ext cx="6526378" cy="2813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600" dirty="0">
                  <a:solidFill>
                    <a:srgbClr val="00A3A6"/>
                  </a:solidFill>
                  <a:latin typeface="Calibri"/>
                  <a:ea typeface="Calibri"/>
                  <a:cs typeface="Calibri"/>
                  <a:sym typeface="Calibri"/>
                </a:rPr>
                <a:t>Structure</a:t>
              </a:r>
              <a:endParaRPr dirty="0"/>
            </a:p>
            <a:p>
              <a:pPr marL="450000" marR="0" lvl="1" indent="-282575" algn="l" rtl="0">
                <a:spcBef>
                  <a:spcPts val="0"/>
                </a:spcBef>
                <a:spcAft>
                  <a:spcPts val="0"/>
                </a:spcAft>
                <a:buClr>
                  <a:srgbClr val="6076B4"/>
                </a:buClr>
                <a:buSzPts val="1900"/>
                <a:buFont typeface="Times"/>
                <a:buChar char="•"/>
              </a:pPr>
              <a:r>
                <a:rPr lang="fr-FR" sz="1900" b="0" i="0" u="none" strike="noStrike" cap="none" dirty="0" err="1">
                  <a:solidFill>
                    <a:srgbClr val="000000"/>
                  </a:solidFill>
                  <a:latin typeface="Corbel"/>
                  <a:ea typeface="Corbel"/>
                  <a:cs typeface="Corbel"/>
                  <a:sym typeface="Corbel"/>
                </a:rPr>
                <a:t>Formatting</a:t>
              </a:r>
              <a:r>
                <a:rPr lang="fr-FR" sz="1900" b="0" i="0" u="none" strike="noStrike" cap="none" dirty="0">
                  <a:solidFill>
                    <a:srgbClr val="000000"/>
                  </a:solidFill>
                  <a:latin typeface="Corbel"/>
                  <a:ea typeface="Corbel"/>
                  <a:cs typeface="Corbel"/>
                  <a:sym typeface="Corbel"/>
                </a:rPr>
                <a:t>, </a:t>
              </a:r>
              <a:r>
                <a:rPr lang="fr-FR" sz="1900" b="0" i="0" u="none" strike="noStrike" cap="none" dirty="0" err="1">
                  <a:solidFill>
                    <a:srgbClr val="000000"/>
                  </a:solidFill>
                  <a:latin typeface="Corbel"/>
                  <a:ea typeface="Corbel"/>
                  <a:cs typeface="Corbel"/>
                  <a:sym typeface="Corbel"/>
                </a:rPr>
                <a:t>Modelling</a:t>
              </a:r>
              <a:r>
                <a:rPr lang="fr-FR" sz="1900" b="0" i="0" u="none" strike="noStrike" cap="none" dirty="0">
                  <a:solidFill>
                    <a:srgbClr val="000000"/>
                  </a:solidFill>
                  <a:latin typeface="Corbel"/>
                  <a:ea typeface="Corbel"/>
                  <a:cs typeface="Corbel"/>
                  <a:sym typeface="Corbel"/>
                </a:rPr>
                <a:t> and </a:t>
              </a:r>
              <a:r>
                <a:rPr lang="fr-FR" sz="1900" b="0" i="0" u="none" strike="noStrike" cap="none" dirty="0" err="1">
                  <a:solidFill>
                    <a:srgbClr val="000000"/>
                  </a:solidFill>
                  <a:latin typeface="Corbel"/>
                  <a:ea typeface="Corbel"/>
                  <a:cs typeface="Corbel"/>
                  <a:sym typeface="Corbel"/>
                </a:rPr>
                <a:t>Organizing</a:t>
              </a:r>
              <a:r>
                <a:rPr lang="fr-FR" sz="1900" b="0" i="0" u="none" strike="noStrike" cap="none" dirty="0">
                  <a:solidFill>
                    <a:srgbClr val="000000"/>
                  </a:solidFill>
                  <a:latin typeface="Corbel"/>
                  <a:ea typeface="Corbel"/>
                  <a:cs typeface="Corbel"/>
                  <a:sym typeface="Corbel"/>
                </a:rPr>
                <a:t> </a:t>
              </a:r>
              <a:r>
                <a:rPr lang="fr-FR" sz="1900" dirty="0">
                  <a:latin typeface="Corbel"/>
                  <a:ea typeface="Corbel"/>
                  <a:cs typeface="Corbel"/>
                  <a:sym typeface="Corbel"/>
                </a:rPr>
                <a:t>D</a:t>
              </a:r>
              <a:r>
                <a:rPr lang="fr-FR" sz="1900" b="0" i="0" u="none" strike="noStrike" cap="none" dirty="0">
                  <a:solidFill>
                    <a:srgbClr val="000000"/>
                  </a:solidFill>
                  <a:latin typeface="Corbel"/>
                  <a:ea typeface="Corbel"/>
                  <a:cs typeface="Corbel"/>
                  <a:sym typeface="Corbel"/>
                </a:rPr>
                <a:t>ata</a:t>
              </a:r>
              <a:endParaRPr sz="1300" dirty="0"/>
            </a:p>
            <a:p>
              <a:pPr marL="450000" marR="0" lvl="1" indent="-282575" algn="l" rtl="0">
                <a:lnSpc>
                  <a:spcPct val="100000"/>
                </a:lnSpc>
                <a:spcBef>
                  <a:spcPts val="1000"/>
                </a:spcBef>
                <a:spcAft>
                  <a:spcPts val="0"/>
                </a:spcAft>
                <a:buClr>
                  <a:srgbClr val="6076B4"/>
                </a:buClr>
                <a:buSzPts val="1900"/>
                <a:buFont typeface="Times"/>
                <a:buChar char="•"/>
              </a:pPr>
              <a:r>
                <a:rPr lang="fr-FR" sz="1900" dirty="0">
                  <a:latin typeface="Corbel"/>
                  <a:ea typeface="Corbel"/>
                  <a:cs typeface="Corbel"/>
                  <a:sym typeface="Corbel"/>
                </a:rPr>
                <a:t>Standards : CSV, VCF, GFF, MIAPPE , etc…</a:t>
              </a:r>
            </a:p>
            <a:p>
              <a:pPr marL="450000" marR="0" lvl="1" indent="-282575" algn="l" rtl="0">
                <a:lnSpc>
                  <a:spcPct val="100000"/>
                </a:lnSpc>
                <a:spcBef>
                  <a:spcPts val="1000"/>
                </a:spcBef>
                <a:spcAft>
                  <a:spcPts val="0"/>
                </a:spcAft>
                <a:buClr>
                  <a:srgbClr val="6076B4"/>
                </a:buClr>
                <a:buSzPts val="1900"/>
                <a:buFont typeface="Times"/>
                <a:buChar char="•"/>
              </a:pPr>
              <a:r>
                <a:rPr lang="fr-FR" sz="1900" dirty="0" err="1">
                  <a:latin typeface="Corbel"/>
                  <a:ea typeface="Corbel"/>
                  <a:cs typeface="Corbel"/>
                  <a:sym typeface="Corbel"/>
                </a:rPr>
                <a:t>Dataset</a:t>
              </a:r>
              <a:r>
                <a:rPr lang="fr-FR" sz="1900" dirty="0">
                  <a:latin typeface="Corbel"/>
                  <a:ea typeface="Corbel"/>
                  <a:cs typeface="Corbel"/>
                  <a:sym typeface="Corbel"/>
                </a:rPr>
                <a:t> : </a:t>
              </a:r>
              <a:r>
                <a:rPr lang="fr-FR" sz="1900" dirty="0" err="1">
                  <a:latin typeface="Corbel"/>
                  <a:ea typeface="Corbel"/>
                  <a:cs typeface="Corbel"/>
                  <a:sym typeface="Corbel"/>
                </a:rPr>
                <a:t>greenhouse</a:t>
              </a:r>
              <a:r>
                <a:rPr lang="fr-FR" sz="1900" dirty="0">
                  <a:latin typeface="Corbel"/>
                  <a:ea typeface="Corbel"/>
                  <a:cs typeface="Corbel"/>
                  <a:sym typeface="Corbel"/>
                </a:rPr>
                <a:t>, </a:t>
              </a:r>
              <a:r>
                <a:rPr lang="fr-FR" sz="1900" dirty="0" err="1">
                  <a:latin typeface="Corbel"/>
                  <a:ea typeface="Corbel"/>
                  <a:cs typeface="Corbel"/>
                  <a:sym typeface="Corbel"/>
                </a:rPr>
                <a:t>field</a:t>
              </a:r>
              <a:r>
                <a:rPr lang="fr-FR" sz="1900" dirty="0">
                  <a:latin typeface="Corbel"/>
                  <a:ea typeface="Corbel"/>
                  <a:cs typeface="Corbel"/>
                  <a:sym typeface="Corbel"/>
                </a:rPr>
                <a:t>, </a:t>
              </a:r>
              <a:r>
                <a:rPr lang="fr-FR" sz="1900" dirty="0" err="1">
                  <a:latin typeface="Corbel"/>
                  <a:ea typeface="Corbel"/>
                  <a:cs typeface="Corbel"/>
                  <a:sym typeface="Corbel"/>
                </a:rPr>
                <a:t>multiannual</a:t>
              </a:r>
              <a:r>
                <a:rPr lang="fr-FR" sz="1900" dirty="0">
                  <a:latin typeface="Corbel"/>
                  <a:ea typeface="Corbel"/>
                  <a:cs typeface="Corbel"/>
                  <a:sym typeface="Corbel"/>
                </a:rPr>
                <a:t>, </a:t>
              </a:r>
              <a:r>
                <a:rPr lang="fr-FR" sz="1900" dirty="0" err="1">
                  <a:latin typeface="Corbel"/>
                  <a:ea typeface="Corbel"/>
                  <a:cs typeface="Corbel"/>
                  <a:sym typeface="Corbel"/>
                </a:rPr>
                <a:t>multilocal</a:t>
              </a:r>
              <a:endParaRPr lang="fr-FR" sz="1900" dirty="0">
                <a:latin typeface="Corbel"/>
                <a:ea typeface="Corbel"/>
                <a:cs typeface="Corbel"/>
                <a:sym typeface="Corbel"/>
              </a:endParaRPr>
            </a:p>
            <a:p>
              <a:pPr marL="450000" marR="0" lvl="1" indent="-282575" algn="l" rtl="0">
                <a:lnSpc>
                  <a:spcPct val="100000"/>
                </a:lnSpc>
                <a:spcBef>
                  <a:spcPts val="1000"/>
                </a:spcBef>
                <a:spcAft>
                  <a:spcPts val="0"/>
                </a:spcAft>
                <a:buClr>
                  <a:srgbClr val="6076B4"/>
                </a:buClr>
                <a:buSzPts val="1900"/>
                <a:buFont typeface="Times"/>
                <a:buChar char="•"/>
              </a:pPr>
              <a:r>
                <a:rPr lang="fr-FR" sz="1900" dirty="0">
                  <a:latin typeface="Corbel"/>
                  <a:ea typeface="Corbel"/>
                  <a:cs typeface="Corbel"/>
                  <a:sym typeface="Corbel"/>
                </a:rPr>
                <a:t>Variables and plant </a:t>
              </a:r>
              <a:r>
                <a:rPr lang="fr-FR" sz="1900" dirty="0" err="1">
                  <a:latin typeface="Corbel"/>
                  <a:ea typeface="Corbel"/>
                  <a:cs typeface="Corbel"/>
                  <a:sym typeface="Corbel"/>
                </a:rPr>
                <a:t>material</a:t>
              </a:r>
              <a:endParaRPr lang="fr-FR" sz="1900" dirty="0">
                <a:latin typeface="Corbel"/>
                <a:ea typeface="Corbel"/>
                <a:cs typeface="Corbel"/>
                <a:sym typeface="Corbel"/>
              </a:endParaRPr>
            </a:p>
            <a:p>
              <a:pPr marL="450000" marR="0" lvl="1" indent="-282575" algn="l" rtl="0">
                <a:spcBef>
                  <a:spcPts val="1000"/>
                </a:spcBef>
                <a:spcAft>
                  <a:spcPts val="1000"/>
                </a:spcAft>
                <a:buClr>
                  <a:srgbClr val="6076B4"/>
                </a:buClr>
                <a:buSzPts val="1900"/>
                <a:buFont typeface="Times"/>
                <a:buChar char="•"/>
              </a:pPr>
              <a:r>
                <a:rPr lang="fr-FR" sz="1900" b="0" i="1" u="none" strike="noStrike" cap="none" dirty="0" err="1">
                  <a:solidFill>
                    <a:srgbClr val="000000"/>
                  </a:solidFill>
                  <a:latin typeface="Corbel"/>
                  <a:ea typeface="Corbel"/>
                  <a:cs typeface="Corbel"/>
                  <a:sym typeface="Corbel"/>
                </a:rPr>
                <a:t>Biologist</a:t>
              </a:r>
              <a:r>
                <a:rPr lang="fr-FR" sz="1900" b="0" i="1" u="none" strike="noStrike" cap="none" dirty="0">
                  <a:solidFill>
                    <a:srgbClr val="000000"/>
                  </a:solidFill>
                  <a:latin typeface="Corbel"/>
                  <a:ea typeface="Corbel"/>
                  <a:cs typeface="Corbel"/>
                  <a:sym typeface="Corbel"/>
                </a:rPr>
                <a:t> &amp; Computer </a:t>
              </a:r>
              <a:r>
                <a:rPr lang="fr-FR" sz="1900" b="0" i="1" u="none" strike="noStrike" cap="none" dirty="0" err="1">
                  <a:solidFill>
                    <a:srgbClr val="000000"/>
                  </a:solidFill>
                  <a:latin typeface="Corbel"/>
                  <a:ea typeface="Corbel"/>
                  <a:cs typeface="Corbel"/>
                  <a:sym typeface="Corbel"/>
                </a:rPr>
                <a:t>scientist</a:t>
              </a:r>
              <a:r>
                <a:rPr lang="fr-FR" sz="1900" b="0" i="1" u="none" strike="noStrike" cap="none" dirty="0">
                  <a:solidFill>
                    <a:srgbClr val="000000"/>
                  </a:solidFill>
                  <a:latin typeface="Corbel"/>
                  <a:ea typeface="Corbel"/>
                  <a:cs typeface="Corbel"/>
                  <a:sym typeface="Corbel"/>
                </a:rPr>
                <a:t> </a:t>
              </a:r>
              <a:r>
                <a:rPr lang="fr-FR" sz="1900" b="0" i="0" u="none" strike="noStrike" cap="none" dirty="0" err="1">
                  <a:solidFill>
                    <a:srgbClr val="000000"/>
                  </a:solidFill>
                  <a:latin typeface="Corbel"/>
                  <a:ea typeface="Corbel"/>
                  <a:cs typeface="Corbel"/>
                  <a:sym typeface="Corbel"/>
                </a:rPr>
                <a:t>driven</a:t>
              </a:r>
              <a:endParaRPr sz="1300" dirty="0"/>
            </a:p>
          </p:txBody>
        </p:sp>
        <p:pic>
          <p:nvPicPr>
            <p:cNvPr id="11" name="Google Shape;182;g22be0438386_0_395">
              <a:extLst>
                <a:ext uri="{FF2B5EF4-FFF2-40B4-BE49-F238E27FC236}">
                  <a16:creationId xmlns:a16="http://schemas.microsoft.com/office/drawing/2014/main" id="{C09EC242-F409-76FB-B6B8-5051F74414A6}"/>
                </a:ext>
              </a:extLst>
            </p:cNvPr>
            <p:cNvPicPr preferRelativeResize="0"/>
            <p:nvPr/>
          </p:nvPicPr>
          <p:blipFill rotWithShape="1">
            <a:blip r:embed="rId3">
              <a:alphaModFix/>
            </a:blip>
            <a:srcRect/>
            <a:stretch/>
          </p:blipFill>
          <p:spPr>
            <a:xfrm>
              <a:off x="10737406" y="356500"/>
              <a:ext cx="1454945" cy="432965"/>
            </a:xfrm>
            <a:prstGeom prst="rect">
              <a:avLst/>
            </a:prstGeom>
            <a:noFill/>
            <a:ln w="9525" cap="flat" cmpd="sng">
              <a:solidFill>
                <a:schemeClr val="dk1"/>
              </a:solidFill>
              <a:prstDash val="solid"/>
              <a:miter lim="800000"/>
              <a:headEnd type="none" w="sm" len="sm"/>
              <a:tailEnd type="none" w="sm" len="sm"/>
            </a:ln>
          </p:spPr>
        </p:pic>
      </p:grpSp>
      <p:grpSp>
        <p:nvGrpSpPr>
          <p:cNvPr id="12" name="Google Shape;183;g22be0438386_0_395">
            <a:extLst>
              <a:ext uri="{FF2B5EF4-FFF2-40B4-BE49-F238E27FC236}">
                <a16:creationId xmlns:a16="http://schemas.microsoft.com/office/drawing/2014/main" id="{91F03A1D-0C11-2B1B-6D3B-1BE6A2C06BF9}"/>
              </a:ext>
            </a:extLst>
          </p:cNvPr>
          <p:cNvGrpSpPr/>
          <p:nvPr/>
        </p:nvGrpSpPr>
        <p:grpSpPr>
          <a:xfrm>
            <a:off x="4362253" y="4093047"/>
            <a:ext cx="5616600" cy="2723700"/>
            <a:chOff x="2495600" y="3951121"/>
            <a:chExt cx="5616600" cy="2723700"/>
          </a:xfrm>
        </p:grpSpPr>
        <p:sp>
          <p:nvSpPr>
            <p:cNvPr id="13" name="Google Shape;184;g22be0438386_0_395">
              <a:extLst>
                <a:ext uri="{FF2B5EF4-FFF2-40B4-BE49-F238E27FC236}">
                  <a16:creationId xmlns:a16="http://schemas.microsoft.com/office/drawing/2014/main" id="{A5B2E8C0-3A62-9D91-3AE4-10FEBD9A0687}"/>
                </a:ext>
              </a:extLst>
            </p:cNvPr>
            <p:cNvSpPr/>
            <p:nvPr/>
          </p:nvSpPr>
          <p:spPr>
            <a:xfrm>
              <a:off x="2495600" y="3951121"/>
              <a:ext cx="5616600" cy="2723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600" dirty="0" err="1">
                  <a:solidFill>
                    <a:srgbClr val="00A3A6"/>
                  </a:solidFill>
                  <a:latin typeface="Calibri"/>
                  <a:ea typeface="Calibri"/>
                  <a:cs typeface="Calibri"/>
                  <a:sym typeface="Calibri"/>
                </a:rPr>
                <a:t>Technical</a:t>
              </a:r>
              <a:endParaRPr dirty="0"/>
            </a:p>
            <a:p>
              <a:pPr marL="742932" marR="0" lvl="1" indent="-285743" algn="l" rtl="0">
                <a:spcBef>
                  <a:spcPts val="1000"/>
                </a:spcBef>
                <a:spcAft>
                  <a:spcPts val="0"/>
                </a:spcAft>
                <a:buClr>
                  <a:srgbClr val="6076B4"/>
                </a:buClr>
                <a:buSzPts val="2000"/>
                <a:buFont typeface="Times"/>
                <a:buChar char="•"/>
              </a:pPr>
              <a:r>
                <a:rPr lang="fr-FR" sz="2000" b="0" i="0" u="none" strike="noStrike" cap="none" dirty="0">
                  <a:solidFill>
                    <a:srgbClr val="000000"/>
                  </a:solidFill>
                  <a:latin typeface="Corbel"/>
                  <a:ea typeface="Corbel"/>
                  <a:cs typeface="Corbel"/>
                  <a:sym typeface="Corbel"/>
                </a:rPr>
                <a:t>Data </a:t>
              </a:r>
              <a:r>
                <a:rPr lang="fr-FR" sz="2000" b="0" i="0" u="none" strike="noStrike" cap="none" dirty="0" err="1">
                  <a:solidFill>
                    <a:srgbClr val="000000"/>
                  </a:solidFill>
                  <a:latin typeface="Corbel"/>
                  <a:ea typeface="Corbel"/>
                  <a:cs typeface="Corbel"/>
                  <a:sym typeface="Corbel"/>
                </a:rPr>
                <a:t>integration</a:t>
              </a:r>
              <a:r>
                <a:rPr lang="fr-FR" sz="2000" b="0" i="0" u="none" strike="noStrike" cap="none" dirty="0">
                  <a:solidFill>
                    <a:srgbClr val="000000"/>
                  </a:solidFill>
                  <a:latin typeface="Corbel"/>
                  <a:ea typeface="Corbel"/>
                  <a:cs typeface="Corbel"/>
                  <a:sym typeface="Corbel"/>
                </a:rPr>
                <a:t> and sharing</a:t>
              </a:r>
              <a:endParaRPr dirty="0"/>
            </a:p>
            <a:p>
              <a:pPr marL="742932" marR="0" lvl="1" indent="-285743" algn="l" rtl="0">
                <a:spcBef>
                  <a:spcPts val="1000"/>
                </a:spcBef>
                <a:spcAft>
                  <a:spcPts val="0"/>
                </a:spcAft>
                <a:buClr>
                  <a:srgbClr val="6076B4"/>
                </a:buClr>
                <a:buSzPts val="2000"/>
                <a:buFont typeface="Times"/>
                <a:buChar char="•"/>
              </a:pPr>
              <a:r>
                <a:rPr lang="fr-FR" sz="2000" b="0" i="0" u="none" strike="noStrike" cap="none" dirty="0" err="1">
                  <a:solidFill>
                    <a:srgbClr val="000000"/>
                  </a:solidFill>
                  <a:latin typeface="Corbel"/>
                  <a:ea typeface="Corbel"/>
                  <a:cs typeface="Corbel"/>
                  <a:sym typeface="Corbel"/>
                </a:rPr>
                <a:t>Interoperability</a:t>
              </a:r>
              <a:r>
                <a:rPr lang="fr-FR" sz="2000" b="0" i="0" u="none" strike="noStrike" cap="none" dirty="0">
                  <a:solidFill>
                    <a:srgbClr val="000000"/>
                  </a:solidFill>
                  <a:latin typeface="Corbel"/>
                  <a:ea typeface="Corbel"/>
                  <a:cs typeface="Corbel"/>
                  <a:sym typeface="Corbel"/>
                </a:rPr>
                <a:t> : </a:t>
              </a:r>
              <a:r>
                <a:rPr lang="fr-FR" sz="2000" b="0" i="0" u="none" strike="noStrike" cap="none" dirty="0" err="1">
                  <a:solidFill>
                    <a:srgbClr val="000000"/>
                  </a:solidFill>
                  <a:latin typeface="Corbel"/>
                  <a:ea typeface="Corbel"/>
                  <a:cs typeface="Corbel"/>
                  <a:sym typeface="Corbel"/>
                </a:rPr>
                <a:t>tools</a:t>
              </a:r>
              <a:r>
                <a:rPr lang="fr-FR" sz="2000" b="0" i="0" u="none" strike="noStrike" cap="none" dirty="0">
                  <a:solidFill>
                    <a:srgbClr val="000000"/>
                  </a:solidFill>
                  <a:latin typeface="Corbel"/>
                  <a:ea typeface="Corbel"/>
                  <a:cs typeface="Corbel"/>
                  <a:sym typeface="Corbel"/>
                </a:rPr>
                <a:t> and </a:t>
              </a:r>
              <a:r>
                <a:rPr lang="fr-FR" sz="2000" b="0" i="0" u="none" strike="noStrike" cap="none" dirty="0" err="1">
                  <a:solidFill>
                    <a:srgbClr val="000000"/>
                  </a:solidFill>
                  <a:latin typeface="Corbel"/>
                  <a:ea typeface="Corbel"/>
                  <a:cs typeface="Corbel"/>
                  <a:sym typeface="Corbel"/>
                </a:rPr>
                <a:t>systems</a:t>
              </a:r>
              <a:endParaRPr dirty="0"/>
            </a:p>
            <a:p>
              <a:pPr marL="1142970" lvl="2" indent="-228593">
                <a:spcBef>
                  <a:spcPts val="1000"/>
                </a:spcBef>
                <a:buClr>
                  <a:srgbClr val="6076B4"/>
                </a:buClr>
                <a:buSzPts val="2000"/>
                <a:buFont typeface="Times"/>
                <a:buChar char="•"/>
              </a:pPr>
              <a:r>
                <a:rPr lang="en-GB" sz="2000" dirty="0">
                  <a:solidFill>
                    <a:prstClr val="black"/>
                  </a:solidFill>
                  <a:latin typeface="Corbel"/>
                  <a:ea typeface="Geneva"/>
                </a:rPr>
                <a:t>GA4GH </a:t>
              </a:r>
            </a:p>
            <a:p>
              <a:pPr marL="1142970" marR="0" lvl="2" indent="-228593" algn="l" rtl="0">
                <a:spcBef>
                  <a:spcPts val="1000"/>
                </a:spcBef>
                <a:spcAft>
                  <a:spcPts val="0"/>
                </a:spcAft>
                <a:buClr>
                  <a:srgbClr val="6076B4"/>
                </a:buClr>
                <a:buSzPts val="2000"/>
                <a:buFont typeface="Times"/>
                <a:buChar char="•"/>
              </a:pPr>
              <a:r>
                <a:rPr lang="fr-FR" sz="2000" b="0" i="0" u="none" strike="noStrike" cap="none" dirty="0" err="1">
                  <a:solidFill>
                    <a:srgbClr val="000000"/>
                  </a:solidFill>
                  <a:latin typeface="Corbel"/>
                  <a:ea typeface="Corbel"/>
                  <a:cs typeface="Corbel"/>
                  <a:sym typeface="Corbel"/>
                </a:rPr>
                <a:t>Breeding</a:t>
              </a:r>
              <a:r>
                <a:rPr lang="fr-FR" sz="2000" b="0" i="0" u="none" strike="noStrike" cap="none" dirty="0">
                  <a:solidFill>
                    <a:srgbClr val="000000"/>
                  </a:solidFill>
                  <a:latin typeface="Corbel"/>
                  <a:ea typeface="Corbel"/>
                  <a:cs typeface="Corbel"/>
                  <a:sym typeface="Corbel"/>
                </a:rPr>
                <a:t> API </a:t>
              </a:r>
              <a:r>
                <a:rPr lang="fr-FR" sz="2000" b="0" i="0" u="sng" strike="noStrike" cap="none" dirty="0">
                  <a:solidFill>
                    <a:srgbClr val="000000"/>
                  </a:solidFill>
                  <a:latin typeface="Corbel"/>
                  <a:ea typeface="Corbel"/>
                  <a:cs typeface="Corbel"/>
                  <a:sym typeface="Corbel"/>
                  <a:hlinkClick r:id="rId4">
                    <a:extLst>
                      <a:ext uri="{A12FA001-AC4F-418D-AE19-62706E023703}">
                        <ahyp:hlinkClr xmlns:ahyp="http://schemas.microsoft.com/office/drawing/2018/hyperlinkcolor" val="tx"/>
                      </a:ext>
                    </a:extLst>
                  </a:hlinkClick>
                </a:rPr>
                <a:t>www.brapi.org</a:t>
              </a:r>
              <a:r>
                <a:rPr lang="fr-FR" sz="2000" b="0" i="0" u="none" strike="noStrike" cap="none" dirty="0">
                  <a:solidFill>
                    <a:srgbClr val="000000"/>
                  </a:solidFill>
                  <a:latin typeface="Corbel"/>
                  <a:ea typeface="Corbel"/>
                  <a:cs typeface="Corbel"/>
                  <a:sym typeface="Corbel"/>
                </a:rPr>
                <a:t> </a:t>
              </a:r>
              <a:endParaRPr sz="2000" b="0" i="0" u="sng" strike="noStrike" cap="none" dirty="0">
                <a:solidFill>
                  <a:srgbClr val="000000"/>
                </a:solidFill>
                <a:latin typeface="Corbel"/>
                <a:ea typeface="Corbel"/>
                <a:cs typeface="Corbel"/>
                <a:sym typeface="Corbel"/>
              </a:endParaRPr>
            </a:p>
            <a:p>
              <a:pPr marL="742932" marR="0" lvl="1" indent="-285743" algn="l" rtl="0">
                <a:spcBef>
                  <a:spcPts val="1000"/>
                </a:spcBef>
                <a:spcAft>
                  <a:spcPts val="0"/>
                </a:spcAft>
                <a:buClr>
                  <a:srgbClr val="6076B4"/>
                </a:buClr>
                <a:buSzPts val="2000"/>
                <a:buFont typeface="Times"/>
                <a:buChar char="•"/>
              </a:pPr>
              <a:r>
                <a:rPr lang="fr-FR" sz="2000" b="0" i="1" u="none" strike="noStrike" cap="none" dirty="0">
                  <a:solidFill>
                    <a:srgbClr val="000000"/>
                  </a:solidFill>
                  <a:latin typeface="Corbel"/>
                  <a:ea typeface="Corbel"/>
                  <a:cs typeface="Corbel"/>
                  <a:sym typeface="Corbel"/>
                </a:rPr>
                <a:t>Computer </a:t>
              </a:r>
              <a:r>
                <a:rPr lang="fr-FR" sz="2000" b="0" i="1" u="none" strike="noStrike" cap="none" dirty="0" err="1">
                  <a:solidFill>
                    <a:srgbClr val="000000"/>
                  </a:solidFill>
                  <a:latin typeface="Corbel"/>
                  <a:ea typeface="Corbel"/>
                  <a:cs typeface="Corbel"/>
                  <a:sym typeface="Corbel"/>
                </a:rPr>
                <a:t>scientist</a:t>
              </a:r>
              <a:r>
                <a:rPr lang="fr-FR" sz="2000" b="0" i="1" u="none" strike="noStrike" cap="none" dirty="0">
                  <a:solidFill>
                    <a:srgbClr val="000000"/>
                  </a:solidFill>
                  <a:latin typeface="Corbel"/>
                  <a:ea typeface="Corbel"/>
                  <a:cs typeface="Corbel"/>
                  <a:sym typeface="Corbel"/>
                </a:rPr>
                <a:t> </a:t>
              </a:r>
              <a:r>
                <a:rPr lang="fr-FR" sz="2000" b="0" i="0" u="none" strike="noStrike" cap="none" dirty="0" err="1">
                  <a:solidFill>
                    <a:srgbClr val="000000"/>
                  </a:solidFill>
                  <a:latin typeface="Corbel"/>
                  <a:ea typeface="Corbel"/>
                  <a:cs typeface="Corbel"/>
                  <a:sym typeface="Corbel"/>
                </a:rPr>
                <a:t>driven</a:t>
              </a:r>
              <a:endParaRPr dirty="0"/>
            </a:p>
          </p:txBody>
        </p:sp>
        <p:pic>
          <p:nvPicPr>
            <p:cNvPr id="14" name="Google Shape;185;g22be0438386_0_395">
              <a:extLst>
                <a:ext uri="{FF2B5EF4-FFF2-40B4-BE49-F238E27FC236}">
                  <a16:creationId xmlns:a16="http://schemas.microsoft.com/office/drawing/2014/main" id="{0A363C5C-D6D3-267A-60B2-DDB29F2831E2}"/>
                </a:ext>
              </a:extLst>
            </p:cNvPr>
            <p:cNvPicPr preferRelativeResize="0"/>
            <p:nvPr/>
          </p:nvPicPr>
          <p:blipFill rotWithShape="1">
            <a:blip r:embed="rId5">
              <a:alphaModFix/>
            </a:blip>
            <a:srcRect/>
            <a:stretch/>
          </p:blipFill>
          <p:spPr>
            <a:xfrm>
              <a:off x="6888090" y="5791852"/>
              <a:ext cx="1091951" cy="240203"/>
            </a:xfrm>
            <a:prstGeom prst="rect">
              <a:avLst/>
            </a:prstGeom>
            <a:noFill/>
            <a:ln w="9525" cap="flat" cmpd="sng">
              <a:solidFill>
                <a:schemeClr val="dk1"/>
              </a:solidFill>
              <a:prstDash val="solid"/>
              <a:round/>
              <a:headEnd type="none" w="sm" len="sm"/>
              <a:tailEnd type="none" w="sm" len="sm"/>
            </a:ln>
          </p:spPr>
        </p:pic>
      </p:grpSp>
      <p:sp>
        <p:nvSpPr>
          <p:cNvPr id="15" name="Google Shape;186;g22be0438386_0_395">
            <a:extLst>
              <a:ext uri="{FF2B5EF4-FFF2-40B4-BE49-F238E27FC236}">
                <a16:creationId xmlns:a16="http://schemas.microsoft.com/office/drawing/2014/main" id="{56783C15-9C70-C84F-6062-1FE1E921EA21}"/>
              </a:ext>
            </a:extLst>
          </p:cNvPr>
          <p:cNvSpPr/>
          <p:nvPr/>
        </p:nvSpPr>
        <p:spPr>
          <a:xfrm>
            <a:off x="2835575" y="2494457"/>
            <a:ext cx="3934502" cy="2305387"/>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fr-FR" sz="1800" dirty="0">
                <a:solidFill>
                  <a:srgbClr val="0070C0"/>
                </a:solidFill>
                <a:latin typeface="Arial"/>
                <a:ea typeface="Arial"/>
                <a:cs typeface="Arial"/>
                <a:sym typeface="Arial"/>
              </a:rPr>
              <a:t>Persistent Unique </a:t>
            </a:r>
            <a:r>
              <a:rPr lang="fr-FR" sz="1800" dirty="0" err="1">
                <a:solidFill>
                  <a:srgbClr val="0070C0"/>
                </a:solidFill>
                <a:latin typeface="Arial"/>
                <a:ea typeface="Arial"/>
                <a:cs typeface="Arial"/>
                <a:sym typeface="Arial"/>
              </a:rPr>
              <a:t>Identifiers</a:t>
            </a:r>
            <a:r>
              <a:rPr lang="fr-FR" sz="1800" dirty="0">
                <a:solidFill>
                  <a:srgbClr val="0070C0"/>
                </a:solidFill>
                <a:latin typeface="Arial"/>
                <a:ea typeface="Arial"/>
                <a:cs typeface="Arial"/>
                <a:sym typeface="Arial"/>
              </a:rPr>
              <a:t> </a:t>
            </a:r>
            <a:endParaRPr sz="1800" dirty="0">
              <a:solidFill>
                <a:schemeClr val="dk1"/>
              </a:solidFill>
              <a:latin typeface="Arial"/>
              <a:ea typeface="Arial"/>
              <a:cs typeface="Arial"/>
              <a:sym typeface="Arial"/>
            </a:endParaRPr>
          </a:p>
          <a:p>
            <a:pPr lvl="0" algn="ctr"/>
            <a:r>
              <a:rPr lang="fr-FR" sz="1800" dirty="0">
                <a:solidFill>
                  <a:schemeClr val="dk1"/>
                </a:solidFill>
                <a:latin typeface="Arial"/>
                <a:ea typeface="Arial"/>
                <a:cs typeface="Arial"/>
                <a:sym typeface="Arial"/>
              </a:rPr>
              <a:t>(</a:t>
            </a:r>
            <a:r>
              <a:rPr lang="fr-FR" sz="1800" dirty="0" err="1">
                <a:solidFill>
                  <a:schemeClr val="dk1"/>
                </a:solidFill>
              </a:rPr>
              <a:t>sensor</a:t>
            </a:r>
            <a:r>
              <a:rPr lang="fr-FR" sz="1800" dirty="0">
                <a:solidFill>
                  <a:schemeClr val="dk1"/>
                </a:solidFill>
              </a:rPr>
              <a:t>, </a:t>
            </a:r>
            <a:r>
              <a:rPr lang="fr-FR" sz="1800" dirty="0" err="1">
                <a:solidFill>
                  <a:schemeClr val="dk1"/>
                </a:solidFill>
              </a:rPr>
              <a:t>gene</a:t>
            </a:r>
            <a:r>
              <a:rPr lang="fr-FR" sz="1800" dirty="0">
                <a:solidFill>
                  <a:schemeClr val="dk1"/>
                </a:solidFill>
                <a:latin typeface="Arial"/>
                <a:ea typeface="Arial"/>
                <a:cs typeface="Arial"/>
                <a:sym typeface="Arial"/>
              </a:rPr>
              <a:t>, accessions, trait</a:t>
            </a:r>
            <a:r>
              <a:rPr lang="fr-FR" dirty="0">
                <a:solidFill>
                  <a:schemeClr val="dk1"/>
                </a:solidFill>
                <a:latin typeface="Arial"/>
                <a:ea typeface="Arial"/>
                <a:cs typeface="Arial"/>
                <a:sym typeface="Arial"/>
              </a:rPr>
              <a:t>, URI, </a:t>
            </a:r>
            <a:r>
              <a:rPr lang="fr-FR" sz="1800" dirty="0">
                <a:solidFill>
                  <a:schemeClr val="dk1"/>
                </a:solidFill>
                <a:latin typeface="Arial"/>
                <a:ea typeface="Arial"/>
                <a:cs typeface="Arial"/>
                <a:sym typeface="Arial"/>
              </a:rPr>
              <a:t>DOI,…)</a:t>
            </a:r>
          </a:p>
          <a:p>
            <a:pPr lvl="0" algn="ctr"/>
            <a:r>
              <a:rPr lang="fr-FR" dirty="0">
                <a:solidFill>
                  <a:srgbClr val="0070C0"/>
                </a:solidFill>
                <a:latin typeface="Arial"/>
                <a:ea typeface="Arial"/>
                <a:cs typeface="Arial"/>
                <a:sym typeface="Arial"/>
              </a:rPr>
              <a:t>Training</a:t>
            </a:r>
            <a:endParaRPr lang="fr-FR" dirty="0">
              <a:solidFill>
                <a:schemeClr val="dk1"/>
              </a:solidFill>
              <a:latin typeface="Arial"/>
              <a:ea typeface="Arial"/>
              <a:cs typeface="Arial"/>
              <a:sym typeface="Arial"/>
            </a:endParaRPr>
          </a:p>
          <a:p>
            <a:pPr lvl="0" algn="ctr"/>
            <a:r>
              <a:rPr lang="fr-FR" dirty="0">
                <a:solidFill>
                  <a:schemeClr val="dk1"/>
                </a:solidFill>
                <a:latin typeface="Arial"/>
                <a:ea typeface="Arial"/>
                <a:cs typeface="Arial"/>
                <a:sym typeface="Arial"/>
              </a:rPr>
              <a:t>(</a:t>
            </a:r>
            <a:r>
              <a:rPr lang="fr-FR" dirty="0">
                <a:solidFill>
                  <a:schemeClr val="dk1"/>
                </a:solidFill>
              </a:rPr>
              <a:t>guidelines, checklists, …)</a:t>
            </a:r>
            <a:endParaRPr sz="1800" dirty="0">
              <a:solidFill>
                <a:schemeClr val="dk1"/>
              </a:solidFill>
              <a:latin typeface="Calibri"/>
              <a:ea typeface="Calibri"/>
              <a:cs typeface="Calibri"/>
              <a:sym typeface="Calibri"/>
            </a:endParaRPr>
          </a:p>
        </p:txBody>
      </p:sp>
      <p:pic>
        <p:nvPicPr>
          <p:cNvPr id="16" name="Image 15">
            <a:extLst>
              <a:ext uri="{FF2B5EF4-FFF2-40B4-BE49-F238E27FC236}">
                <a16:creationId xmlns:a16="http://schemas.microsoft.com/office/drawing/2014/main" id="{9282B744-3E79-5FED-C617-83827E0AE1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95167" y="5454897"/>
            <a:ext cx="436763" cy="425979"/>
          </a:xfrm>
          <a:prstGeom prst="rect">
            <a:avLst/>
          </a:prstGeom>
        </p:spPr>
      </p:pic>
    </p:spTree>
    <p:extLst>
      <p:ext uri="{BB962C8B-B14F-4D97-AF65-F5344CB8AC3E}">
        <p14:creationId xmlns:p14="http://schemas.microsoft.com/office/powerpoint/2010/main" val="21127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90539C3-D4A5-C34E-5964-978A4AC576CE}"/>
              </a:ext>
            </a:extLst>
          </p:cNvPr>
          <p:cNvSpPr>
            <a:spLocks noGrp="1"/>
          </p:cNvSpPr>
          <p:nvPr>
            <p:ph idx="1"/>
          </p:nvPr>
        </p:nvSpPr>
        <p:spPr/>
        <p:txBody>
          <a:bodyPr/>
          <a:lstStyle/>
          <a:p>
            <a:endParaRPr lang="fr-FR" dirty="0"/>
          </a:p>
        </p:txBody>
      </p:sp>
      <p:sp>
        <p:nvSpPr>
          <p:cNvPr id="3" name="Titre 2">
            <a:extLst>
              <a:ext uri="{FF2B5EF4-FFF2-40B4-BE49-F238E27FC236}">
                <a16:creationId xmlns:a16="http://schemas.microsoft.com/office/drawing/2014/main" id="{03E805D8-0876-06D2-3401-A08F317BA1CB}"/>
              </a:ext>
            </a:extLst>
          </p:cNvPr>
          <p:cNvSpPr>
            <a:spLocks noGrp="1"/>
          </p:cNvSpPr>
          <p:nvPr>
            <p:ph type="title"/>
          </p:nvPr>
        </p:nvSpPr>
        <p:spPr/>
        <p:txBody>
          <a:bodyPr>
            <a:normAutofit/>
          </a:bodyPr>
          <a:lstStyle/>
          <a:p>
            <a:r>
              <a:rPr lang="fr-FR" dirty="0"/>
              <a:t>Types de standards de données: </a:t>
            </a:r>
            <a:r>
              <a:rPr lang="fr-FR" dirty="0" err="1"/>
              <a:t>Semantic</a:t>
            </a:r>
            <a:r>
              <a:rPr lang="fr-FR" dirty="0"/>
              <a:t> standards (Ontologies)</a:t>
            </a:r>
          </a:p>
        </p:txBody>
      </p:sp>
      <p:pic>
        <p:nvPicPr>
          <p:cNvPr id="468" name="Google Shape;468;ga95cbe2a5d_0_18"/>
          <p:cNvPicPr preferRelativeResize="0"/>
          <p:nvPr/>
        </p:nvPicPr>
        <p:blipFill rotWithShape="1">
          <a:blip r:embed="rId3">
            <a:alphaModFix/>
          </a:blip>
          <a:srcRect/>
          <a:stretch/>
        </p:blipFill>
        <p:spPr>
          <a:xfrm>
            <a:off x="8768325" y="2300225"/>
            <a:ext cx="2952394" cy="482100"/>
          </a:xfrm>
          <a:prstGeom prst="rect">
            <a:avLst/>
          </a:prstGeom>
          <a:noFill/>
          <a:ln>
            <a:noFill/>
          </a:ln>
        </p:spPr>
      </p:pic>
      <p:pic>
        <p:nvPicPr>
          <p:cNvPr id="469" name="Google Shape;469;ga95cbe2a5d_0_18"/>
          <p:cNvPicPr preferRelativeResize="0"/>
          <p:nvPr/>
        </p:nvPicPr>
        <p:blipFill rotWithShape="1">
          <a:blip r:embed="rId4">
            <a:alphaModFix/>
          </a:blip>
          <a:srcRect/>
          <a:stretch/>
        </p:blipFill>
        <p:spPr>
          <a:xfrm>
            <a:off x="8768325" y="1712828"/>
            <a:ext cx="2282698" cy="587400"/>
          </a:xfrm>
          <a:prstGeom prst="rect">
            <a:avLst/>
          </a:prstGeom>
          <a:noFill/>
          <a:ln>
            <a:noFill/>
          </a:ln>
        </p:spPr>
      </p:pic>
      <p:sp>
        <p:nvSpPr>
          <p:cNvPr id="470" name="Google Shape;470;ga95cbe2a5d_0_18"/>
          <p:cNvSpPr txBox="1"/>
          <p:nvPr/>
        </p:nvSpPr>
        <p:spPr>
          <a:xfrm>
            <a:off x="103100" y="5530300"/>
            <a:ext cx="5959800" cy="5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Source: </a:t>
            </a:r>
            <a:r>
              <a:rPr lang="fr-FR" sz="1800" b="0" i="0" u="sng" strike="noStrike" cap="none">
                <a:solidFill>
                  <a:schemeClr val="hlink"/>
                </a:solidFill>
                <a:latin typeface="Arial"/>
                <a:ea typeface="Arial"/>
                <a:cs typeface="Arial"/>
                <a:sym typeface="Arial"/>
                <a:hlinkClick r:id="rId5"/>
              </a:rPr>
              <a:t>https://fairsharing.org/standards/?q=life+sciences</a:t>
            </a:r>
            <a:r>
              <a:rPr lang="fr-FR" sz="1800" b="0" i="0" u="none" strike="noStrike" cap="none">
                <a:solidFill>
                  <a:srgbClr val="000000"/>
                </a:solidFill>
                <a:latin typeface="Arial"/>
                <a:ea typeface="Arial"/>
                <a:cs typeface="Arial"/>
                <a:sym typeface="Arial"/>
              </a:rPr>
              <a:t> </a:t>
            </a:r>
            <a:r>
              <a:rPr lang="fr-FR"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471" name="Google Shape;471;ga95cbe2a5d_0_18"/>
          <p:cNvGrpSpPr/>
          <p:nvPr/>
        </p:nvGrpSpPr>
        <p:grpSpPr>
          <a:xfrm>
            <a:off x="2044513" y="2521113"/>
            <a:ext cx="6406562" cy="2889285"/>
            <a:chOff x="2024763" y="2389075"/>
            <a:chExt cx="6406562" cy="2889285"/>
          </a:xfrm>
        </p:grpSpPr>
        <p:pic>
          <p:nvPicPr>
            <p:cNvPr id="472" name="Google Shape;472;ga95cbe2a5d_0_18"/>
            <p:cNvPicPr preferRelativeResize="0"/>
            <p:nvPr/>
          </p:nvPicPr>
          <p:blipFill rotWithShape="1">
            <a:blip r:embed="rId6">
              <a:alphaModFix/>
            </a:blip>
            <a:srcRect/>
            <a:stretch/>
          </p:blipFill>
          <p:spPr>
            <a:xfrm>
              <a:off x="2024763" y="2719175"/>
              <a:ext cx="6406562" cy="2559185"/>
            </a:xfrm>
            <a:prstGeom prst="rect">
              <a:avLst/>
            </a:prstGeom>
            <a:noFill/>
            <a:ln>
              <a:noFill/>
            </a:ln>
          </p:spPr>
        </p:pic>
        <p:sp>
          <p:nvSpPr>
            <p:cNvPr id="473" name="Google Shape;473;ga95cbe2a5d_0_18"/>
            <p:cNvSpPr txBox="1"/>
            <p:nvPr/>
          </p:nvSpPr>
          <p:spPr>
            <a:xfrm>
              <a:off x="3938800" y="2389075"/>
              <a:ext cx="11733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n=487</a:t>
              </a:r>
              <a:endParaRPr sz="2000" b="0" i="0" u="none" strike="noStrike" cap="none">
                <a:solidFill>
                  <a:srgbClr val="000000"/>
                </a:solidFill>
                <a:latin typeface="Arial"/>
                <a:ea typeface="Arial"/>
                <a:cs typeface="Arial"/>
                <a:sym typeface="Arial"/>
              </a:endParaRPr>
            </a:p>
          </p:txBody>
        </p:sp>
        <p:sp>
          <p:nvSpPr>
            <p:cNvPr id="474" name="Google Shape;474;ga95cbe2a5d_0_18"/>
            <p:cNvSpPr txBox="1"/>
            <p:nvPr/>
          </p:nvSpPr>
          <p:spPr>
            <a:xfrm>
              <a:off x="2471625" y="2389075"/>
              <a:ext cx="11733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n=276</a:t>
              </a:r>
              <a:endParaRPr sz="2000" b="0" i="0" u="none" strike="noStrike" cap="none">
                <a:solidFill>
                  <a:srgbClr val="000000"/>
                </a:solidFill>
                <a:latin typeface="Arial"/>
                <a:ea typeface="Arial"/>
                <a:cs typeface="Arial"/>
                <a:sym typeface="Arial"/>
              </a:endParaRPr>
            </a:p>
          </p:txBody>
        </p:sp>
        <p:sp>
          <p:nvSpPr>
            <p:cNvPr id="475" name="Google Shape;475;ga95cbe2a5d_0_18"/>
            <p:cNvSpPr txBox="1"/>
            <p:nvPr/>
          </p:nvSpPr>
          <p:spPr>
            <a:xfrm>
              <a:off x="5443350" y="2389075"/>
              <a:ext cx="11733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n=153</a:t>
              </a:r>
              <a:endParaRPr sz="2000" b="0" i="0" u="none" strike="noStrike" cap="none">
                <a:solidFill>
                  <a:srgbClr val="000000"/>
                </a:solidFill>
                <a:latin typeface="Arial"/>
                <a:ea typeface="Arial"/>
                <a:cs typeface="Arial"/>
                <a:sym typeface="Arial"/>
              </a:endParaRPr>
            </a:p>
          </p:txBody>
        </p:sp>
        <p:sp>
          <p:nvSpPr>
            <p:cNvPr id="476" name="Google Shape;476;ga95cbe2a5d_0_18"/>
            <p:cNvSpPr txBox="1"/>
            <p:nvPr/>
          </p:nvSpPr>
          <p:spPr>
            <a:xfrm>
              <a:off x="6846525" y="2389075"/>
              <a:ext cx="11733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n=8</a:t>
              </a:r>
              <a:endParaRPr sz="2000" b="0" i="0" u="none" strike="noStrike" cap="none">
                <a:solidFill>
                  <a:srgbClr val="000000"/>
                </a:solidFill>
                <a:latin typeface="Arial"/>
                <a:ea typeface="Arial"/>
                <a:cs typeface="Arial"/>
                <a:sym typeface="Arial"/>
              </a:endParaRPr>
            </a:p>
          </p:txBody>
        </p:sp>
      </p:grpSp>
      <p:sp>
        <p:nvSpPr>
          <p:cNvPr id="477" name="Google Shape;477;ga95cbe2a5d_0_18"/>
          <p:cNvSpPr txBox="1"/>
          <p:nvPr/>
        </p:nvSpPr>
        <p:spPr>
          <a:xfrm>
            <a:off x="296167" y="3053095"/>
            <a:ext cx="969300" cy="29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FASTA</a:t>
            </a:r>
            <a:endParaRPr sz="1400" b="0" i="0" u="none" strike="noStrike" cap="none">
              <a:solidFill>
                <a:srgbClr val="000000"/>
              </a:solidFill>
              <a:latin typeface="Arial"/>
              <a:ea typeface="Arial"/>
              <a:cs typeface="Arial"/>
              <a:sym typeface="Arial"/>
            </a:endParaRPr>
          </a:p>
        </p:txBody>
      </p:sp>
      <p:sp>
        <p:nvSpPr>
          <p:cNvPr id="478" name="Google Shape;478;ga95cbe2a5d_0_18"/>
          <p:cNvSpPr txBox="1"/>
          <p:nvPr/>
        </p:nvSpPr>
        <p:spPr>
          <a:xfrm>
            <a:off x="1139111" y="3515877"/>
            <a:ext cx="969300" cy="5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MIAME</a:t>
            </a:r>
            <a:endParaRPr sz="1400" b="0" i="0" u="none" strike="noStrike" cap="none">
              <a:solidFill>
                <a:srgbClr val="000000"/>
              </a:solidFill>
              <a:latin typeface="Arial"/>
              <a:ea typeface="Arial"/>
              <a:cs typeface="Arial"/>
              <a:sym typeface="Arial"/>
            </a:endParaRPr>
          </a:p>
        </p:txBody>
      </p:sp>
      <p:sp>
        <p:nvSpPr>
          <p:cNvPr id="479" name="Google Shape;479;ga95cbe2a5d_0_18"/>
          <p:cNvSpPr txBox="1"/>
          <p:nvPr/>
        </p:nvSpPr>
        <p:spPr>
          <a:xfrm>
            <a:off x="982549" y="3949403"/>
            <a:ext cx="1173300" cy="40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EC number</a:t>
            </a:r>
            <a:endParaRPr sz="1400" b="0" i="0" u="none" strike="noStrike" cap="none">
              <a:solidFill>
                <a:srgbClr val="000000"/>
              </a:solidFill>
              <a:latin typeface="Arial"/>
              <a:ea typeface="Arial"/>
              <a:cs typeface="Arial"/>
              <a:sym typeface="Arial"/>
            </a:endParaRPr>
          </a:p>
        </p:txBody>
      </p:sp>
      <p:sp>
        <p:nvSpPr>
          <p:cNvPr id="480" name="Google Shape;480;ga95cbe2a5d_0_18"/>
          <p:cNvSpPr txBox="1"/>
          <p:nvPr/>
        </p:nvSpPr>
        <p:spPr>
          <a:xfrm>
            <a:off x="1520679" y="4251742"/>
            <a:ext cx="682200" cy="48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VCF</a:t>
            </a:r>
            <a:endParaRPr sz="1400" b="0" i="0" u="none" strike="noStrike" cap="none">
              <a:solidFill>
                <a:srgbClr val="000000"/>
              </a:solidFill>
              <a:latin typeface="Arial"/>
              <a:ea typeface="Arial"/>
              <a:cs typeface="Arial"/>
              <a:sym typeface="Arial"/>
            </a:endParaRPr>
          </a:p>
        </p:txBody>
      </p:sp>
      <p:sp>
        <p:nvSpPr>
          <p:cNvPr id="481" name="Google Shape;481;ga95cbe2a5d_0_18"/>
          <p:cNvSpPr txBox="1"/>
          <p:nvPr/>
        </p:nvSpPr>
        <p:spPr>
          <a:xfrm>
            <a:off x="1058744" y="3238713"/>
            <a:ext cx="695100" cy="37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SBML</a:t>
            </a:r>
            <a:endParaRPr sz="1400" b="0" i="0" u="none" strike="noStrike" cap="none">
              <a:solidFill>
                <a:srgbClr val="000000"/>
              </a:solidFill>
              <a:latin typeface="Arial"/>
              <a:ea typeface="Arial"/>
              <a:cs typeface="Arial"/>
              <a:sym typeface="Arial"/>
            </a:endParaRPr>
          </a:p>
        </p:txBody>
      </p:sp>
      <p:sp>
        <p:nvSpPr>
          <p:cNvPr id="482" name="Google Shape;482;ga95cbe2a5d_0_18"/>
          <p:cNvSpPr txBox="1"/>
          <p:nvPr/>
        </p:nvSpPr>
        <p:spPr>
          <a:xfrm>
            <a:off x="296178" y="3724701"/>
            <a:ext cx="898200" cy="48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Newick</a:t>
            </a:r>
            <a:endParaRPr sz="1400" b="0" i="0" u="none" strike="noStrike" cap="none">
              <a:solidFill>
                <a:srgbClr val="000000"/>
              </a:solidFill>
              <a:latin typeface="Arial"/>
              <a:ea typeface="Arial"/>
              <a:cs typeface="Arial"/>
              <a:sym typeface="Arial"/>
            </a:endParaRPr>
          </a:p>
        </p:txBody>
      </p:sp>
      <p:sp>
        <p:nvSpPr>
          <p:cNvPr id="483" name="Google Shape;483;ga95cbe2a5d_0_18"/>
          <p:cNvSpPr txBox="1"/>
          <p:nvPr/>
        </p:nvSpPr>
        <p:spPr>
          <a:xfrm>
            <a:off x="961827" y="2852570"/>
            <a:ext cx="969300" cy="34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FASTQ</a:t>
            </a:r>
            <a:endParaRPr sz="1400" b="0" i="0" u="none" strike="noStrike" cap="none">
              <a:solidFill>
                <a:srgbClr val="000000"/>
              </a:solidFill>
              <a:latin typeface="Arial"/>
              <a:ea typeface="Arial"/>
              <a:cs typeface="Arial"/>
              <a:sym typeface="Arial"/>
            </a:endParaRPr>
          </a:p>
        </p:txBody>
      </p:sp>
      <p:sp>
        <p:nvSpPr>
          <p:cNvPr id="484" name="Google Shape;484;ga95cbe2a5d_0_18"/>
          <p:cNvSpPr txBox="1"/>
          <p:nvPr/>
        </p:nvSpPr>
        <p:spPr>
          <a:xfrm>
            <a:off x="13609" y="3408850"/>
            <a:ext cx="578100" cy="2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GFF</a:t>
            </a:r>
            <a:endParaRPr sz="1400" b="0" i="0" u="none" strike="noStrike" cap="none">
              <a:solidFill>
                <a:srgbClr val="000000"/>
              </a:solidFill>
              <a:latin typeface="Arial"/>
              <a:ea typeface="Arial"/>
              <a:cs typeface="Arial"/>
              <a:sym typeface="Arial"/>
            </a:endParaRPr>
          </a:p>
        </p:txBody>
      </p:sp>
      <p:sp>
        <p:nvSpPr>
          <p:cNvPr id="485" name="Google Shape;485;ga95cbe2a5d_0_18"/>
          <p:cNvSpPr txBox="1"/>
          <p:nvPr/>
        </p:nvSpPr>
        <p:spPr>
          <a:xfrm>
            <a:off x="180575" y="4056375"/>
            <a:ext cx="682200" cy="37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BAM</a:t>
            </a:r>
            <a:endParaRPr sz="1400" b="0" i="0" u="none" strike="noStrike" cap="none">
              <a:solidFill>
                <a:srgbClr val="000000"/>
              </a:solidFill>
              <a:latin typeface="Arial"/>
              <a:ea typeface="Arial"/>
              <a:cs typeface="Arial"/>
              <a:sym typeface="Arial"/>
            </a:endParaRPr>
          </a:p>
        </p:txBody>
      </p:sp>
      <p:sp>
        <p:nvSpPr>
          <p:cNvPr id="486" name="Google Shape;486;ga95cbe2a5d_0_18"/>
          <p:cNvSpPr txBox="1"/>
          <p:nvPr/>
        </p:nvSpPr>
        <p:spPr>
          <a:xfrm>
            <a:off x="367500" y="4426375"/>
            <a:ext cx="1081800" cy="34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MINSEQE</a:t>
            </a:r>
            <a:endParaRPr sz="1400" b="0" i="0" u="none" strike="noStrike" cap="none">
              <a:solidFill>
                <a:srgbClr val="000000"/>
              </a:solidFill>
              <a:latin typeface="Arial"/>
              <a:ea typeface="Arial"/>
              <a:cs typeface="Arial"/>
              <a:sym typeface="Arial"/>
            </a:endParaRPr>
          </a:p>
        </p:txBody>
      </p:sp>
      <p:pic>
        <p:nvPicPr>
          <p:cNvPr id="487" name="Google Shape;487;ga95cbe2a5d_0_18"/>
          <p:cNvPicPr preferRelativeResize="0"/>
          <p:nvPr/>
        </p:nvPicPr>
        <p:blipFill rotWithShape="1">
          <a:blip r:embed="rId7">
            <a:alphaModFix/>
          </a:blip>
          <a:srcRect/>
          <a:stretch/>
        </p:blipFill>
        <p:spPr>
          <a:xfrm>
            <a:off x="8768325" y="4426374"/>
            <a:ext cx="2088325" cy="738052"/>
          </a:xfrm>
          <a:prstGeom prst="rect">
            <a:avLst/>
          </a:prstGeom>
          <a:noFill/>
          <a:ln>
            <a:noFill/>
          </a:ln>
        </p:spPr>
      </p:pic>
      <p:pic>
        <p:nvPicPr>
          <p:cNvPr id="488" name="Google Shape;488;ga95cbe2a5d_0_18"/>
          <p:cNvPicPr preferRelativeResize="0"/>
          <p:nvPr/>
        </p:nvPicPr>
        <p:blipFill rotWithShape="1">
          <a:blip r:embed="rId8">
            <a:alphaModFix/>
          </a:blip>
          <a:srcRect/>
          <a:stretch/>
        </p:blipFill>
        <p:spPr>
          <a:xfrm>
            <a:off x="8893300" y="5245350"/>
            <a:ext cx="4322160" cy="587250"/>
          </a:xfrm>
          <a:prstGeom prst="rect">
            <a:avLst/>
          </a:prstGeom>
          <a:noFill/>
          <a:ln>
            <a:noFill/>
          </a:ln>
        </p:spPr>
      </p:pic>
      <p:sp>
        <p:nvSpPr>
          <p:cNvPr id="490" name="Google Shape;490;ga95cbe2a5d_0_18"/>
          <p:cNvSpPr txBox="1"/>
          <p:nvPr/>
        </p:nvSpPr>
        <p:spPr>
          <a:xfrm>
            <a:off x="2705013" y="1330956"/>
            <a:ext cx="4997350" cy="13234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600" b="1" dirty="0"/>
              <a:t>GENERIC </a:t>
            </a:r>
          </a:p>
          <a:p>
            <a:pPr marL="0" lvl="0" indent="0" algn="l" rtl="0">
              <a:spcBef>
                <a:spcPts val="0"/>
              </a:spcBef>
              <a:spcAft>
                <a:spcPts val="0"/>
              </a:spcAft>
              <a:buNone/>
            </a:pPr>
            <a:r>
              <a:rPr lang="fr-FR" sz="2400" dirty="0" err="1">
                <a:solidFill>
                  <a:srgbClr val="444444"/>
                </a:solidFill>
              </a:rPr>
              <a:t>across</a:t>
            </a:r>
            <a:r>
              <a:rPr lang="fr-FR" sz="2400" dirty="0">
                <a:solidFill>
                  <a:srgbClr val="444444"/>
                </a:solidFill>
              </a:rPr>
              <a:t> life science : </a:t>
            </a:r>
            <a:r>
              <a:rPr lang="fr-FR" sz="2400" dirty="0" err="1">
                <a:solidFill>
                  <a:srgbClr val="444444"/>
                </a:solidFill>
              </a:rPr>
              <a:t>genomic</a:t>
            </a:r>
            <a:r>
              <a:rPr lang="fr-FR" sz="2400" dirty="0">
                <a:solidFill>
                  <a:srgbClr val="444444"/>
                </a:solidFill>
              </a:rPr>
              <a:t>, </a:t>
            </a:r>
            <a:r>
              <a:rPr lang="fr-FR" sz="2400" dirty="0" err="1">
                <a:solidFill>
                  <a:srgbClr val="444444"/>
                </a:solidFill>
              </a:rPr>
              <a:t>cell</a:t>
            </a:r>
            <a:r>
              <a:rPr lang="fr-FR" sz="2400" dirty="0">
                <a:solidFill>
                  <a:srgbClr val="444444"/>
                </a:solidFill>
              </a:rPr>
              <a:t> and </a:t>
            </a:r>
            <a:r>
              <a:rPr lang="fr-FR" sz="2400" dirty="0" err="1">
                <a:solidFill>
                  <a:srgbClr val="444444"/>
                </a:solidFill>
              </a:rPr>
              <a:t>mollecular</a:t>
            </a:r>
            <a:r>
              <a:rPr lang="fr-FR" sz="2400" dirty="0">
                <a:solidFill>
                  <a:srgbClr val="444444"/>
                </a:solidFill>
              </a:rPr>
              <a:t> </a:t>
            </a:r>
            <a:r>
              <a:rPr lang="fr-FR" sz="2400" dirty="0" err="1">
                <a:solidFill>
                  <a:srgbClr val="444444"/>
                </a:solidFill>
              </a:rPr>
              <a:t>level</a:t>
            </a:r>
            <a:r>
              <a:rPr lang="fr-FR" sz="2400" dirty="0">
                <a:solidFill>
                  <a:srgbClr val="444444"/>
                </a:solidFill>
              </a:rPr>
              <a:t>…</a:t>
            </a:r>
            <a:endParaRPr sz="2400" dirty="0">
              <a:solidFill>
                <a:srgbClr val="44444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7" name="Google Shape;497;g10093b42dcb_2_1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457200" indent="-342900">
              <a:spcBef>
                <a:spcPts val="0"/>
              </a:spcBef>
              <a:buSzPts val="1800"/>
              <a:buFont typeface="Arial" panose="020B0604020202020204" pitchFamily="34" charset="0"/>
              <a:buChar char="●"/>
            </a:pPr>
            <a:r>
              <a:rPr lang="fr-FR" dirty="0" err="1"/>
              <a:t>Generic</a:t>
            </a:r>
            <a:r>
              <a:rPr lang="fr-FR" dirty="0"/>
              <a:t> :</a:t>
            </a:r>
          </a:p>
          <a:p>
            <a:pPr marL="1371600" lvl="2" indent="-342900" algn="l" rtl="0">
              <a:lnSpc>
                <a:spcPct val="90000"/>
              </a:lnSpc>
              <a:spcBef>
                <a:spcPts val="0"/>
              </a:spcBef>
              <a:spcAft>
                <a:spcPts val="0"/>
              </a:spcAft>
              <a:buSzPts val="1800"/>
              <a:buChar char="■"/>
            </a:pPr>
            <a:r>
              <a:rPr lang="fr-FR" u="sng" dirty="0">
                <a:solidFill>
                  <a:schemeClr val="hlink"/>
                </a:solidFill>
                <a:hlinkClick r:id="rId3"/>
              </a:rPr>
              <a:t>Dublin core</a:t>
            </a:r>
            <a:r>
              <a:rPr lang="fr-FR" dirty="0"/>
              <a:t> : ressources numériques, </a:t>
            </a:r>
            <a:r>
              <a:rPr lang="fr-FR" dirty="0" err="1"/>
              <a:t>ie</a:t>
            </a:r>
            <a:r>
              <a:rPr lang="fr-FR" dirty="0"/>
              <a:t> </a:t>
            </a:r>
            <a:r>
              <a:rPr lang="fr-FR" dirty="0" err="1"/>
              <a:t>dataverse</a:t>
            </a:r>
            <a:r>
              <a:rPr lang="fr-FR" dirty="0"/>
              <a:t> (recherche data </a:t>
            </a:r>
            <a:r>
              <a:rPr lang="fr-FR" dirty="0" err="1"/>
              <a:t>gouv</a:t>
            </a:r>
            <a:r>
              <a:rPr lang="fr-FR" dirty="0"/>
              <a:t>)</a:t>
            </a:r>
          </a:p>
          <a:p>
            <a:pPr marL="1371600" lvl="2" indent="-342900" algn="l" rtl="0">
              <a:lnSpc>
                <a:spcPct val="90000"/>
              </a:lnSpc>
              <a:spcBef>
                <a:spcPts val="0"/>
              </a:spcBef>
              <a:spcAft>
                <a:spcPts val="0"/>
              </a:spcAft>
              <a:buSzPts val="1800"/>
              <a:buChar char="■"/>
            </a:pPr>
            <a:r>
              <a:rPr lang="fr-FR" u="sng" dirty="0">
                <a:solidFill>
                  <a:schemeClr val="hlink"/>
                </a:solidFill>
                <a:hlinkClick r:id="rId4"/>
              </a:rPr>
              <a:t>bioschema.org</a:t>
            </a:r>
            <a:r>
              <a:rPr lang="fr-FR" dirty="0"/>
              <a:t> life science </a:t>
            </a:r>
            <a:r>
              <a:rPr lang="fr-FR" dirty="0" err="1"/>
              <a:t>resources</a:t>
            </a:r>
            <a:r>
              <a:rPr lang="fr-FR" dirty="0"/>
              <a:t> (</a:t>
            </a:r>
            <a:r>
              <a:rPr lang="fr-FR" dirty="0" err="1"/>
              <a:t>datasets</a:t>
            </a:r>
            <a:r>
              <a:rPr lang="fr-FR" dirty="0"/>
              <a:t>, softwares, training </a:t>
            </a:r>
            <a:r>
              <a:rPr lang="fr-FR" dirty="0" err="1"/>
              <a:t>material</a:t>
            </a:r>
            <a:r>
              <a:rPr lang="fr-FR" dirty="0"/>
              <a:t>,...)</a:t>
            </a:r>
          </a:p>
          <a:p>
            <a:pPr marL="457200" lvl="0" indent="-342900" algn="l" rtl="0">
              <a:lnSpc>
                <a:spcPct val="90000"/>
              </a:lnSpc>
              <a:spcBef>
                <a:spcPts val="0"/>
              </a:spcBef>
              <a:spcAft>
                <a:spcPts val="0"/>
              </a:spcAft>
              <a:buSzPts val="1800"/>
              <a:buChar char="●"/>
            </a:pPr>
            <a:r>
              <a:rPr lang="fr-FR" dirty="0"/>
              <a:t>Community </a:t>
            </a:r>
            <a:r>
              <a:rPr lang="fr-FR" dirty="0" err="1"/>
              <a:t>specific</a:t>
            </a:r>
            <a:r>
              <a:rPr lang="fr-FR" dirty="0"/>
              <a:t>:</a:t>
            </a:r>
          </a:p>
          <a:p>
            <a:pPr marL="1371600" lvl="2" indent="-342900" algn="l" rtl="0">
              <a:lnSpc>
                <a:spcPct val="90000"/>
              </a:lnSpc>
              <a:spcBef>
                <a:spcPts val="0"/>
              </a:spcBef>
              <a:spcAft>
                <a:spcPts val="0"/>
              </a:spcAft>
              <a:buSzPts val="1800"/>
              <a:buChar char="■"/>
            </a:pPr>
            <a:r>
              <a:rPr lang="fr-FR" u="sng" dirty="0">
                <a:solidFill>
                  <a:schemeClr val="hlink"/>
                </a:solidFill>
                <a:hlinkClick r:id="rId5"/>
              </a:rPr>
              <a:t>MIAME</a:t>
            </a:r>
            <a:r>
              <a:rPr lang="fr-FR" dirty="0"/>
              <a:t> (Minimum Information About a </a:t>
            </a:r>
            <a:r>
              <a:rPr lang="fr-FR" dirty="0" err="1"/>
              <a:t>Microarray</a:t>
            </a:r>
            <a:r>
              <a:rPr lang="fr-FR" dirty="0"/>
              <a:t> </a:t>
            </a:r>
            <a:r>
              <a:rPr lang="fr-FR" dirty="0" err="1"/>
              <a:t>Experiment</a:t>
            </a:r>
            <a:r>
              <a:rPr lang="fr-FR" dirty="0"/>
              <a:t>)</a:t>
            </a:r>
          </a:p>
          <a:p>
            <a:pPr marL="1371600" lvl="2" indent="-330200" algn="l" rtl="0">
              <a:lnSpc>
                <a:spcPct val="90000"/>
              </a:lnSpc>
              <a:spcBef>
                <a:spcPts val="0"/>
              </a:spcBef>
              <a:spcAft>
                <a:spcPts val="0"/>
              </a:spcAft>
              <a:buSzPts val="1600"/>
              <a:buChar char="■"/>
            </a:pPr>
            <a:r>
              <a:rPr lang="fr-FR" u="sng" dirty="0">
                <a:solidFill>
                  <a:schemeClr val="hlink"/>
                </a:solidFill>
                <a:hlinkClick r:id="rId6"/>
              </a:rPr>
              <a:t>MIAPPE</a:t>
            </a:r>
            <a:r>
              <a:rPr lang="fr-FR" dirty="0"/>
              <a:t> (Minimum Information About a Plant </a:t>
            </a:r>
            <a:r>
              <a:rPr lang="fr-FR" dirty="0" err="1"/>
              <a:t>Phenotyping</a:t>
            </a:r>
            <a:r>
              <a:rPr lang="fr-FR" dirty="0"/>
              <a:t> </a:t>
            </a:r>
            <a:r>
              <a:rPr lang="fr-FR" dirty="0" err="1"/>
              <a:t>Experiment</a:t>
            </a:r>
            <a:r>
              <a:rPr lang="fr-FR" dirty="0"/>
              <a:t>)</a:t>
            </a:r>
          </a:p>
          <a:p>
            <a:pPr marL="1371600" lvl="2" indent="-330200" algn="l" rtl="0">
              <a:lnSpc>
                <a:spcPct val="90000"/>
              </a:lnSpc>
              <a:spcBef>
                <a:spcPts val="0"/>
              </a:spcBef>
              <a:spcAft>
                <a:spcPts val="0"/>
              </a:spcAft>
              <a:buSzPts val="1600"/>
              <a:buChar char="■"/>
            </a:pPr>
            <a:r>
              <a:rPr lang="fr-FR" dirty="0"/>
              <a:t>…</a:t>
            </a:r>
          </a:p>
          <a:p>
            <a:pPr marL="0" lvl="0" indent="0" algn="l" rtl="0">
              <a:lnSpc>
                <a:spcPct val="90000"/>
              </a:lnSpc>
              <a:spcBef>
                <a:spcPts val="1000"/>
              </a:spcBef>
              <a:spcAft>
                <a:spcPts val="0"/>
              </a:spcAft>
              <a:buSzPts val="1800"/>
              <a:buNone/>
            </a:pPr>
            <a:r>
              <a:rPr lang="fr-FR" dirty="0" err="1"/>
              <a:t>Metadata</a:t>
            </a:r>
            <a:r>
              <a:rPr lang="fr-FR" dirty="0"/>
              <a:t> standards </a:t>
            </a:r>
            <a:r>
              <a:rPr lang="fr-FR" dirty="0" err="1"/>
              <a:t>often</a:t>
            </a:r>
            <a:r>
              <a:rPr lang="fr-FR" dirty="0"/>
              <a:t> </a:t>
            </a:r>
            <a:r>
              <a:rPr lang="fr-FR" dirty="0" err="1"/>
              <a:t>depend</a:t>
            </a:r>
            <a:r>
              <a:rPr lang="fr-FR" dirty="0"/>
              <a:t> on the repository </a:t>
            </a:r>
            <a:r>
              <a:rPr lang="fr-FR" dirty="0" err="1"/>
              <a:t>you</a:t>
            </a:r>
            <a:r>
              <a:rPr lang="fr-FR" dirty="0"/>
              <a:t> </a:t>
            </a:r>
            <a:r>
              <a:rPr lang="fr-FR" dirty="0" err="1"/>
              <a:t>will</a:t>
            </a:r>
            <a:r>
              <a:rPr lang="fr-FR" dirty="0"/>
              <a:t> use to </a:t>
            </a:r>
            <a:r>
              <a:rPr lang="fr-FR" dirty="0" err="1"/>
              <a:t>publish</a:t>
            </a:r>
            <a:r>
              <a:rPr lang="fr-FR" dirty="0"/>
              <a:t> data</a:t>
            </a:r>
          </a:p>
          <a:p>
            <a:pPr marL="0" lvl="0" indent="457200" algn="l" rtl="0">
              <a:lnSpc>
                <a:spcPct val="90000"/>
              </a:lnSpc>
              <a:spcBef>
                <a:spcPts val="1000"/>
              </a:spcBef>
              <a:spcAft>
                <a:spcPts val="0"/>
              </a:spcAft>
              <a:buSzPts val="1800"/>
              <a:buNone/>
            </a:pPr>
            <a:r>
              <a:rPr lang="fr-FR" sz="2400" dirty="0"/>
              <a:t>&gt; It </a:t>
            </a:r>
            <a:r>
              <a:rPr lang="fr-FR" sz="2400" dirty="0" err="1"/>
              <a:t>is</a:t>
            </a:r>
            <a:r>
              <a:rPr lang="fr-FR" sz="2400" dirty="0"/>
              <a:t> </a:t>
            </a:r>
            <a:r>
              <a:rPr lang="fr-FR" sz="2400" dirty="0" err="1"/>
              <a:t>helpful</a:t>
            </a:r>
            <a:r>
              <a:rPr lang="fr-FR" sz="2400" dirty="0"/>
              <a:t> to </a:t>
            </a:r>
            <a:r>
              <a:rPr lang="fr-FR" sz="2400" dirty="0" err="1"/>
              <a:t>decide</a:t>
            </a:r>
            <a:r>
              <a:rPr lang="fr-FR" sz="2400" dirty="0"/>
              <a:t> at the </a:t>
            </a:r>
            <a:r>
              <a:rPr lang="fr-FR" sz="2400" dirty="0" err="1"/>
              <a:t>beginning</a:t>
            </a:r>
            <a:r>
              <a:rPr lang="fr-FR" sz="2400" dirty="0"/>
              <a:t> of the </a:t>
            </a:r>
            <a:r>
              <a:rPr lang="fr-FR" sz="2400" dirty="0" err="1"/>
              <a:t>project</a:t>
            </a:r>
            <a:r>
              <a:rPr lang="fr-FR" sz="2400" dirty="0"/>
              <a:t> </a:t>
            </a:r>
            <a:r>
              <a:rPr lang="fr-FR" sz="2400" dirty="0" err="1"/>
              <a:t>what</a:t>
            </a:r>
            <a:r>
              <a:rPr lang="fr-FR" sz="2400" dirty="0"/>
              <a:t> are the </a:t>
            </a:r>
            <a:r>
              <a:rPr lang="fr-FR" sz="2400" dirty="0" err="1"/>
              <a:t>recommended</a:t>
            </a:r>
            <a:r>
              <a:rPr lang="fr-FR" sz="2400" dirty="0"/>
              <a:t> repositories for </a:t>
            </a:r>
            <a:r>
              <a:rPr lang="fr-FR" sz="2400" dirty="0" err="1"/>
              <a:t>your</a:t>
            </a:r>
            <a:r>
              <a:rPr lang="fr-FR" sz="2400" dirty="0"/>
              <a:t> data types</a:t>
            </a:r>
          </a:p>
          <a:p>
            <a:pPr marL="0" lvl="0" indent="457200" algn="l" rtl="0">
              <a:lnSpc>
                <a:spcPct val="90000"/>
              </a:lnSpc>
              <a:spcBef>
                <a:spcPts val="1000"/>
              </a:spcBef>
              <a:spcAft>
                <a:spcPts val="0"/>
              </a:spcAft>
              <a:buSzPts val="1800"/>
              <a:buNone/>
            </a:pPr>
            <a:r>
              <a:rPr lang="fr-FR" sz="2400" dirty="0"/>
              <a:t>&gt; You can </a:t>
            </a:r>
            <a:r>
              <a:rPr lang="fr-FR" sz="2400" dirty="0" err="1"/>
              <a:t>view</a:t>
            </a:r>
            <a:r>
              <a:rPr lang="fr-FR" sz="2400" dirty="0"/>
              <a:t> ELIXIR repositories </a:t>
            </a:r>
            <a:r>
              <a:rPr lang="fr-FR" sz="2400" dirty="0" err="1"/>
              <a:t>here</a:t>
            </a:r>
            <a:r>
              <a:rPr lang="fr-FR" sz="2400" dirty="0"/>
              <a:t>: </a:t>
            </a:r>
            <a:r>
              <a:rPr lang="fr-FR" sz="2300" u="sng" dirty="0">
                <a:solidFill>
                  <a:schemeClr val="hlink"/>
                </a:solidFill>
                <a:hlinkClick r:id="rId7"/>
              </a:rPr>
              <a:t>https://elixir-europe.org/platforms/data/elixir-deposition-databases</a:t>
            </a:r>
            <a:r>
              <a:rPr lang="fr-FR" sz="2300" dirty="0"/>
              <a:t> </a:t>
            </a:r>
          </a:p>
        </p:txBody>
      </p:sp>
      <p:sp>
        <p:nvSpPr>
          <p:cNvPr id="5" name="Titre 4">
            <a:extLst>
              <a:ext uri="{FF2B5EF4-FFF2-40B4-BE49-F238E27FC236}">
                <a16:creationId xmlns:a16="http://schemas.microsoft.com/office/drawing/2014/main" id="{77F98C19-7D98-211C-6012-2E7F5FF0A920}"/>
              </a:ext>
            </a:extLst>
          </p:cNvPr>
          <p:cNvSpPr>
            <a:spLocks noGrp="1"/>
          </p:cNvSpPr>
          <p:nvPr>
            <p:ph type="title"/>
          </p:nvPr>
        </p:nvSpPr>
        <p:spPr/>
        <p:txBody>
          <a:bodyPr/>
          <a:lstStyle/>
          <a:p>
            <a:r>
              <a:rPr lang="fr-FR" dirty="0"/>
              <a:t>Types de standards de données: structure standards (Ontologies)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AF1AFC1-BF36-915D-55A0-BC21E77C2C84}"/>
              </a:ext>
            </a:extLst>
          </p:cNvPr>
          <p:cNvSpPr>
            <a:spLocks noGrp="1"/>
          </p:cNvSpPr>
          <p:nvPr>
            <p:ph idx="1"/>
          </p:nvPr>
        </p:nvSpPr>
        <p:spPr/>
        <p:txBody>
          <a:bodyPr/>
          <a:lstStyle/>
          <a:p>
            <a:endParaRPr lang="fr-FR"/>
          </a:p>
        </p:txBody>
      </p:sp>
      <p:sp>
        <p:nvSpPr>
          <p:cNvPr id="2" name="Titre 1">
            <a:extLst>
              <a:ext uri="{FF2B5EF4-FFF2-40B4-BE49-F238E27FC236}">
                <a16:creationId xmlns:a16="http://schemas.microsoft.com/office/drawing/2014/main" id="{0FFB76BD-6477-C903-2F98-E19C073EE455}"/>
              </a:ext>
            </a:extLst>
          </p:cNvPr>
          <p:cNvSpPr>
            <a:spLocks noGrp="1"/>
          </p:cNvSpPr>
          <p:nvPr>
            <p:ph type="title"/>
          </p:nvPr>
        </p:nvSpPr>
        <p:spPr/>
        <p:txBody>
          <a:bodyPr>
            <a:normAutofit/>
          </a:bodyPr>
          <a:lstStyle/>
          <a:p>
            <a:r>
              <a:rPr lang="fr-FR" dirty="0" err="1"/>
              <a:t>Three</a:t>
            </a:r>
            <a:r>
              <a:rPr lang="fr-FR" dirty="0"/>
              <a:t> </a:t>
            </a:r>
            <a:r>
              <a:rPr lang="fr-FR" dirty="0" err="1"/>
              <a:t>text</a:t>
            </a:r>
            <a:r>
              <a:rPr lang="fr-FR" dirty="0"/>
              <a:t> formats </a:t>
            </a:r>
            <a:r>
              <a:rPr lang="fr-FR" dirty="0" err="1"/>
              <a:t>frequently</a:t>
            </a:r>
            <a:r>
              <a:rPr lang="fr-FR" dirty="0"/>
              <a:t> </a:t>
            </a:r>
            <a:r>
              <a:rPr lang="fr-FR" dirty="0" err="1"/>
              <a:t>used</a:t>
            </a:r>
            <a:r>
              <a:rPr lang="fr-FR" dirty="0"/>
              <a:t> for </a:t>
            </a:r>
            <a:r>
              <a:rPr lang="fr-FR" dirty="0" err="1"/>
              <a:t>metadata</a:t>
            </a:r>
            <a:r>
              <a:rPr lang="fr-FR" dirty="0"/>
              <a:t> </a:t>
            </a:r>
          </a:p>
        </p:txBody>
      </p:sp>
      <p:sp>
        <p:nvSpPr>
          <p:cNvPr id="505" name="Google Shape;505;gfa4a1d366e_0_7"/>
          <p:cNvSpPr txBox="1"/>
          <p:nvPr/>
        </p:nvSpPr>
        <p:spPr>
          <a:xfrm>
            <a:off x="524194" y="2678125"/>
            <a:ext cx="3406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Calibri"/>
                <a:ea typeface="Calibri"/>
                <a:cs typeface="Calibri"/>
                <a:sym typeface="Calibri"/>
              </a:rPr>
              <a:t>Comma Separated Values</a:t>
            </a:r>
            <a:endParaRPr sz="1600" b="1" i="0" u="none" strike="noStrike" cap="none">
              <a:solidFill>
                <a:srgbClr val="000000"/>
              </a:solidFill>
              <a:latin typeface="Calibri"/>
              <a:ea typeface="Calibri"/>
              <a:cs typeface="Calibri"/>
              <a:sym typeface="Calibri"/>
            </a:endParaRPr>
          </a:p>
        </p:txBody>
      </p:sp>
      <p:sp>
        <p:nvSpPr>
          <p:cNvPr id="506" name="Google Shape;506;gfa4a1d366e_0_7"/>
          <p:cNvSpPr txBox="1"/>
          <p:nvPr/>
        </p:nvSpPr>
        <p:spPr>
          <a:xfrm>
            <a:off x="4408850" y="3039050"/>
            <a:ext cx="3553800" cy="2770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&lt;SAMPLE_SET&gt;</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  	&lt;SAMPLE alias="A"&gt;</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    		&lt;date&gt;</a:t>
            </a:r>
            <a:r>
              <a:rPr lang="fr-FR" sz="1200" b="0" i="0" u="none" strike="noStrike" cap="none">
                <a:solidFill>
                  <a:schemeClr val="dk1"/>
                </a:solidFill>
                <a:latin typeface="Courier New"/>
                <a:ea typeface="Courier New"/>
                <a:cs typeface="Courier New"/>
                <a:sym typeface="Courier New"/>
              </a:rPr>
              <a:t>20200802</a:t>
            </a:r>
            <a:r>
              <a:rPr lang="fr-FR" sz="1200" b="0" i="0" u="none" strike="noStrike" cap="none">
                <a:solidFill>
                  <a:srgbClr val="000000"/>
                </a:solidFill>
                <a:latin typeface="Courier New"/>
                <a:ea typeface="Courier New"/>
                <a:cs typeface="Courier New"/>
                <a:sym typeface="Courier New"/>
              </a:rPr>
              <a:t>&lt;/date&gt;</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   </a:t>
            </a:r>
            <a:r>
              <a:rPr lang="fr-FR" sz="1200" b="0" i="0" u="none" strike="noStrike" cap="none">
                <a:solidFill>
                  <a:schemeClr val="dk1"/>
                </a:solidFill>
                <a:latin typeface="Courier New"/>
                <a:ea typeface="Courier New"/>
                <a:cs typeface="Courier New"/>
                <a:sym typeface="Courier New"/>
              </a:rPr>
              <a:t>  	&lt;source&gt;blood&lt;/source&gt;</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&lt;/SAMPLE&gt;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&lt;SAMPLE alias="B"&gt;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&lt;date&gt;20200802&lt;/date&gt;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&lt;source&gt;feces&lt;/source&gt;</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&lt;/SAMPLE&gt;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&lt;SAMPLE alias="C"&gt;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&lt;date&gt;20200802&lt;/date&gt;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&lt;source&gt;skin&lt;/source&gt;</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&lt;/SAMPLE&gt;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&lt;/SAMPLE_SET&gt;</a:t>
            </a:r>
            <a:endParaRPr sz="1200" b="0" i="0" u="none" strike="noStrike" cap="none">
              <a:solidFill>
                <a:schemeClr val="dk1"/>
              </a:solidFill>
              <a:latin typeface="Courier New"/>
              <a:ea typeface="Courier New"/>
              <a:cs typeface="Courier New"/>
              <a:sym typeface="Courier New"/>
            </a:endParaRPr>
          </a:p>
        </p:txBody>
      </p:sp>
      <p:sp>
        <p:nvSpPr>
          <p:cNvPr id="507" name="Google Shape;507;gfa4a1d366e_0_7"/>
          <p:cNvSpPr txBox="1"/>
          <p:nvPr/>
        </p:nvSpPr>
        <p:spPr>
          <a:xfrm>
            <a:off x="8666525" y="2621150"/>
            <a:ext cx="31911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“SAMPLE_SET”: {</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  	“SAMPLE”:[</a:t>
            </a:r>
            <a:endParaRPr sz="1200" b="0" i="0" u="none" strike="noStrike" cap="none">
              <a:solidFill>
                <a:srgbClr val="000000"/>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 </a:t>
            </a:r>
            <a:endParaRPr sz="1200" b="0" i="0" u="none" strike="noStrike" cap="none">
              <a:solidFill>
                <a:srgbClr val="000000"/>
              </a:solidFill>
              <a:latin typeface="Courier New"/>
              <a:ea typeface="Courier New"/>
              <a:cs typeface="Courier New"/>
              <a:sym typeface="Courier New"/>
            </a:endParaRPr>
          </a:p>
          <a:p>
            <a:pPr marL="45720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“alias”: "A",</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    		“date”:”</a:t>
            </a:r>
            <a:r>
              <a:rPr lang="fr-FR" sz="1200" b="0" i="0" u="none" strike="noStrike" cap="none">
                <a:solidFill>
                  <a:schemeClr val="dk1"/>
                </a:solidFill>
                <a:latin typeface="Courier New"/>
                <a:ea typeface="Courier New"/>
                <a:cs typeface="Courier New"/>
                <a:sym typeface="Courier New"/>
              </a:rPr>
              <a:t>20200802</a:t>
            </a:r>
            <a:r>
              <a:rPr lang="fr-FR" sz="1200" b="0" i="0" u="none" strike="noStrike" cap="none">
                <a:solidFill>
                  <a:srgbClr val="000000"/>
                </a:solidFill>
                <a:latin typeface="Courier New"/>
                <a:ea typeface="Courier New"/>
                <a:cs typeface="Courier New"/>
                <a:sym typeface="Courier New"/>
              </a:rPr>
              <a:t>”,</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   </a:t>
            </a:r>
            <a:r>
              <a:rPr lang="fr-FR" sz="1200" b="0" i="0" u="none" strike="noStrike" cap="none">
                <a:solidFill>
                  <a:schemeClr val="dk1"/>
                </a:solidFill>
                <a:latin typeface="Courier New"/>
                <a:ea typeface="Courier New"/>
                <a:cs typeface="Courier New"/>
                <a:sym typeface="Courier New"/>
              </a:rPr>
              <a:t>  	“source”:”blood”</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 </a:t>
            </a:r>
            <a:endParaRPr sz="1200" b="0" i="0" u="none" strike="noStrike" cap="none">
              <a:solidFill>
                <a:schemeClr val="dk1"/>
              </a:solidFill>
              <a:latin typeface="Courier New"/>
              <a:ea typeface="Courier New"/>
              <a:cs typeface="Courier New"/>
              <a:sym typeface="Courier New"/>
            </a:endParaRPr>
          </a:p>
          <a:p>
            <a:pPr marL="45720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“alias”: "B",</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“date”:”20200802”,</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“source”:”feces”</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 </a:t>
            </a:r>
            <a:endParaRPr sz="1200" b="0" i="0" u="none" strike="noStrike" cap="none">
              <a:solidFill>
                <a:schemeClr val="dk1"/>
              </a:solidFill>
              <a:latin typeface="Courier New"/>
              <a:ea typeface="Courier New"/>
              <a:cs typeface="Courier New"/>
              <a:sym typeface="Courier New"/>
            </a:endParaRPr>
          </a:p>
          <a:p>
            <a:pPr marL="45720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“alias”: "C",</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“date”:”20200802”,</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“source”:”skin”</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t>
            </a:r>
            <a:endParaRPr sz="1200" b="0" i="0" u="none" strike="noStrike" cap="none">
              <a:solidFill>
                <a:schemeClr val="dk1"/>
              </a:solidFill>
              <a:latin typeface="Courier New"/>
              <a:ea typeface="Courier New"/>
              <a:cs typeface="Courier New"/>
              <a:sym typeface="Courier New"/>
            </a:endParaRPr>
          </a:p>
        </p:txBody>
      </p:sp>
      <p:sp>
        <p:nvSpPr>
          <p:cNvPr id="508" name="Google Shape;508;gfa4a1d366e_0_7"/>
          <p:cNvSpPr txBox="1"/>
          <p:nvPr/>
        </p:nvSpPr>
        <p:spPr>
          <a:xfrm>
            <a:off x="454475" y="3662725"/>
            <a:ext cx="2743200" cy="1108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Sample_ alias, date, source</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A, 20200802, blood</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B, 20200802, feces</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C, 20200802, skin</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ourier New"/>
              <a:ea typeface="Courier New"/>
              <a:cs typeface="Courier New"/>
              <a:sym typeface="Courier New"/>
            </a:endParaRPr>
          </a:p>
        </p:txBody>
      </p:sp>
      <p:sp>
        <p:nvSpPr>
          <p:cNvPr id="509" name="Google Shape;509;gfa4a1d366e_0_7"/>
          <p:cNvSpPr txBox="1"/>
          <p:nvPr/>
        </p:nvSpPr>
        <p:spPr>
          <a:xfrm>
            <a:off x="4408850" y="2405900"/>
            <a:ext cx="3493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Calibri"/>
                <a:ea typeface="Calibri"/>
                <a:cs typeface="Calibri"/>
                <a:sym typeface="Calibri"/>
              </a:rPr>
              <a:t>eXtensible Markup Language </a:t>
            </a:r>
            <a:endParaRPr sz="1600" b="1" i="0" u="none" strike="noStrike" cap="none">
              <a:solidFill>
                <a:srgbClr val="000000"/>
              </a:solidFill>
              <a:latin typeface="Calibri"/>
              <a:ea typeface="Calibri"/>
              <a:cs typeface="Calibri"/>
              <a:sym typeface="Calibri"/>
            </a:endParaRPr>
          </a:p>
        </p:txBody>
      </p:sp>
      <p:sp>
        <p:nvSpPr>
          <p:cNvPr id="510" name="Google Shape;510;gfa4a1d366e_0_7"/>
          <p:cNvSpPr txBox="1"/>
          <p:nvPr/>
        </p:nvSpPr>
        <p:spPr>
          <a:xfrm>
            <a:off x="10113325" y="1456563"/>
            <a:ext cx="2018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Calibri"/>
                <a:ea typeface="Calibri"/>
                <a:cs typeface="Calibri"/>
                <a:sym typeface="Calibri"/>
              </a:rPr>
              <a:t>JavaScript Object Notation </a:t>
            </a:r>
            <a:endParaRPr sz="1600" b="1" i="0" u="none" strike="noStrike" cap="none">
              <a:solidFill>
                <a:srgbClr val="000000"/>
              </a:solidFill>
              <a:latin typeface="Calibri"/>
              <a:ea typeface="Calibri"/>
              <a:cs typeface="Calibri"/>
              <a:sym typeface="Calibri"/>
            </a:endParaRPr>
          </a:p>
        </p:txBody>
      </p:sp>
      <p:pic>
        <p:nvPicPr>
          <p:cNvPr id="511" name="Google Shape;511;gfa4a1d366e_0_7"/>
          <p:cNvPicPr preferRelativeResize="0"/>
          <p:nvPr/>
        </p:nvPicPr>
        <p:blipFill rotWithShape="1">
          <a:blip r:embed="rId3">
            <a:alphaModFix/>
          </a:blip>
          <a:srcRect/>
          <a:stretch/>
        </p:blipFill>
        <p:spPr>
          <a:xfrm>
            <a:off x="454475" y="1107050"/>
            <a:ext cx="1216725" cy="1216725"/>
          </a:xfrm>
          <a:prstGeom prst="rect">
            <a:avLst/>
          </a:prstGeom>
          <a:noFill/>
          <a:ln>
            <a:noFill/>
          </a:ln>
        </p:spPr>
      </p:pic>
      <p:pic>
        <p:nvPicPr>
          <p:cNvPr id="512" name="Google Shape;512;gfa4a1d366e_0_7"/>
          <p:cNvPicPr preferRelativeResize="0"/>
          <p:nvPr/>
        </p:nvPicPr>
        <p:blipFill rotWithShape="1">
          <a:blip r:embed="rId4">
            <a:alphaModFix/>
          </a:blip>
          <a:srcRect/>
          <a:stretch/>
        </p:blipFill>
        <p:spPr>
          <a:xfrm>
            <a:off x="4272388" y="1107050"/>
            <a:ext cx="1216725" cy="1216725"/>
          </a:xfrm>
          <a:prstGeom prst="rect">
            <a:avLst/>
          </a:prstGeom>
          <a:noFill/>
          <a:ln>
            <a:noFill/>
          </a:ln>
        </p:spPr>
      </p:pic>
      <p:pic>
        <p:nvPicPr>
          <p:cNvPr id="513" name="Google Shape;513;gfa4a1d366e_0_7"/>
          <p:cNvPicPr preferRelativeResize="0"/>
          <p:nvPr/>
        </p:nvPicPr>
        <p:blipFill rotWithShape="1">
          <a:blip r:embed="rId5">
            <a:alphaModFix/>
          </a:blip>
          <a:srcRect/>
          <a:stretch/>
        </p:blipFill>
        <p:spPr>
          <a:xfrm>
            <a:off x="8545550" y="1107050"/>
            <a:ext cx="1345925" cy="1345925"/>
          </a:xfrm>
          <a:prstGeom prst="rect">
            <a:avLst/>
          </a:prstGeom>
          <a:noFill/>
          <a:ln>
            <a:noFill/>
          </a:ln>
        </p:spPr>
      </p:pic>
      <p:pic>
        <p:nvPicPr>
          <p:cNvPr id="515" name="Google Shape;515;gfa4a1d366e_0_7"/>
          <p:cNvPicPr preferRelativeResize="0"/>
          <p:nvPr/>
        </p:nvPicPr>
        <p:blipFill>
          <a:blip r:embed="rId6">
            <a:alphaModFix/>
          </a:blip>
          <a:stretch>
            <a:fillRect/>
          </a:stretch>
        </p:blipFill>
        <p:spPr>
          <a:xfrm>
            <a:off x="2107925" y="1366025"/>
            <a:ext cx="827974" cy="827974"/>
          </a:xfrm>
          <a:prstGeom prst="rect">
            <a:avLst/>
          </a:prstGeom>
          <a:noFill/>
          <a:ln>
            <a:noFill/>
          </a:ln>
        </p:spPr>
      </p:pic>
      <p:sp>
        <p:nvSpPr>
          <p:cNvPr id="516" name="Google Shape;516;gfa4a1d366e_0_7"/>
          <p:cNvSpPr txBox="1"/>
          <p:nvPr/>
        </p:nvSpPr>
        <p:spPr>
          <a:xfrm>
            <a:off x="2107925" y="1079325"/>
            <a:ext cx="7404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8100">
                <a:solidFill>
                  <a:srgbClr val="FF0000"/>
                </a:solidFill>
              </a:rPr>
              <a:t>X</a:t>
            </a:r>
            <a:endParaRPr sz="81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27413F-C8DB-E7F6-F66E-EF528925FABB}"/>
              </a:ext>
            </a:extLst>
          </p:cNvPr>
          <p:cNvSpPr>
            <a:spLocks noGrp="1"/>
          </p:cNvSpPr>
          <p:nvPr>
            <p:ph idx="1"/>
          </p:nvPr>
        </p:nvSpPr>
        <p:spPr/>
        <p:txBody>
          <a:bodyPr/>
          <a:lstStyle/>
          <a:p>
            <a:endParaRPr lang="fr-FR"/>
          </a:p>
        </p:txBody>
      </p:sp>
      <p:sp>
        <p:nvSpPr>
          <p:cNvPr id="3" name="Titre 2">
            <a:extLst>
              <a:ext uri="{FF2B5EF4-FFF2-40B4-BE49-F238E27FC236}">
                <a16:creationId xmlns:a16="http://schemas.microsoft.com/office/drawing/2014/main" id="{0CAA9ED8-1BE0-E740-A5D9-A1A124D36FE9}"/>
              </a:ext>
            </a:extLst>
          </p:cNvPr>
          <p:cNvSpPr>
            <a:spLocks noGrp="1"/>
          </p:cNvSpPr>
          <p:nvPr>
            <p:ph type="title"/>
          </p:nvPr>
        </p:nvSpPr>
        <p:spPr/>
        <p:txBody>
          <a:bodyPr/>
          <a:lstStyle/>
          <a:p>
            <a:r>
              <a:rPr lang="fr-FR" dirty="0"/>
              <a:t>The ISA model</a:t>
            </a:r>
          </a:p>
        </p:txBody>
      </p:sp>
      <p:sp>
        <p:nvSpPr>
          <p:cNvPr id="531" name="Google Shape;531;g7891aec712_0_24"/>
          <p:cNvSpPr txBox="1"/>
          <p:nvPr/>
        </p:nvSpPr>
        <p:spPr>
          <a:xfrm>
            <a:off x="309100" y="550664"/>
            <a:ext cx="4350300" cy="420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fr-FR" sz="2000" b="1" i="0" u="none" strike="noStrike" cap="none" dirty="0">
                <a:solidFill>
                  <a:srgbClr val="404040"/>
                </a:solidFill>
                <a:latin typeface="Arial"/>
                <a:ea typeface="Arial"/>
                <a:cs typeface="Arial"/>
                <a:sym typeface="Arial"/>
              </a:rPr>
              <a:t>A standard for Life </a:t>
            </a:r>
            <a:r>
              <a:rPr lang="fr-FR" sz="2000" b="1" i="0" u="none" strike="noStrike" cap="none" dirty="0" err="1">
                <a:solidFill>
                  <a:srgbClr val="404040"/>
                </a:solidFill>
                <a:latin typeface="Arial"/>
                <a:ea typeface="Arial"/>
                <a:cs typeface="Arial"/>
                <a:sym typeface="Arial"/>
              </a:rPr>
              <a:t>ScienceData</a:t>
            </a:r>
            <a:endParaRPr sz="2000" b="0" i="0" u="none" strike="noStrike" cap="none" dirty="0">
              <a:solidFill>
                <a:srgbClr val="404040"/>
              </a:solidFill>
              <a:latin typeface="Arial"/>
              <a:ea typeface="Arial"/>
              <a:cs typeface="Arial"/>
              <a:sym typeface="Arial"/>
            </a:endParaRPr>
          </a:p>
          <a:p>
            <a:pPr marL="0" marR="0" lvl="0" indent="0" algn="l" rtl="0">
              <a:lnSpc>
                <a:spcPct val="115000"/>
              </a:lnSpc>
              <a:spcBef>
                <a:spcPts val="900"/>
              </a:spcBef>
              <a:spcAft>
                <a:spcPts val="0"/>
              </a:spcAft>
              <a:buClr>
                <a:schemeClr val="dk1"/>
              </a:buClr>
              <a:buSzPts val="1100"/>
              <a:buFont typeface="Arial"/>
              <a:buNone/>
            </a:pPr>
            <a:r>
              <a:rPr lang="fr-FR" sz="2000" b="0" i="0" u="none" strike="noStrike" cap="none" dirty="0">
                <a:solidFill>
                  <a:srgbClr val="404040"/>
                </a:solidFill>
                <a:latin typeface="Arial"/>
                <a:ea typeface="Arial"/>
                <a:cs typeface="Arial"/>
                <a:sym typeface="Arial"/>
              </a:rPr>
              <a:t>A </a:t>
            </a:r>
            <a:r>
              <a:rPr lang="fr-FR" sz="2000" b="1" i="0" u="none" strike="noStrike" cap="none" dirty="0">
                <a:solidFill>
                  <a:srgbClr val="404040"/>
                </a:solidFill>
                <a:latin typeface="Arial"/>
                <a:ea typeface="Arial"/>
                <a:cs typeface="Arial"/>
                <a:sym typeface="Arial"/>
              </a:rPr>
              <a:t>model</a:t>
            </a:r>
            <a:r>
              <a:rPr lang="fr-FR" sz="2000" b="0" i="0" u="none" strike="noStrike" cap="none" dirty="0">
                <a:solidFill>
                  <a:srgbClr val="404040"/>
                </a:solidFill>
                <a:latin typeface="Arial"/>
                <a:ea typeface="Arial"/>
                <a:cs typeface="Arial"/>
                <a:sym typeface="Arial"/>
              </a:rPr>
              <a:t> to capture </a:t>
            </a:r>
            <a:r>
              <a:rPr lang="fr-FR" sz="2000" b="1" i="0" u="none" strike="noStrike" cap="none" dirty="0" err="1">
                <a:solidFill>
                  <a:srgbClr val="404040"/>
                </a:solidFill>
                <a:latin typeface="Arial"/>
                <a:ea typeface="Arial"/>
                <a:cs typeface="Arial"/>
                <a:sym typeface="Arial"/>
              </a:rPr>
              <a:t>experimental</a:t>
            </a:r>
            <a:r>
              <a:rPr lang="fr-FR" sz="2000" b="1" i="0" u="none" strike="noStrike" cap="none" dirty="0">
                <a:solidFill>
                  <a:srgbClr val="404040"/>
                </a:solidFill>
                <a:latin typeface="Arial"/>
                <a:ea typeface="Arial"/>
                <a:cs typeface="Arial"/>
                <a:sym typeface="Arial"/>
              </a:rPr>
              <a:t> </a:t>
            </a:r>
            <a:r>
              <a:rPr lang="fr-FR" sz="2000" b="1" i="0" u="none" strike="noStrike" cap="none" dirty="0" err="1">
                <a:solidFill>
                  <a:srgbClr val="404040"/>
                </a:solidFill>
                <a:latin typeface="Arial"/>
                <a:ea typeface="Arial"/>
                <a:cs typeface="Arial"/>
                <a:sym typeface="Arial"/>
              </a:rPr>
              <a:t>metadata</a:t>
            </a:r>
            <a:r>
              <a:rPr lang="fr-FR" sz="2000" b="0" i="0" u="none" strike="noStrike" cap="none" dirty="0">
                <a:solidFill>
                  <a:srgbClr val="404040"/>
                </a:solidFill>
                <a:latin typeface="Arial"/>
                <a:ea typeface="Arial"/>
                <a:cs typeface="Arial"/>
                <a:sym typeface="Arial"/>
              </a:rPr>
              <a:t> </a:t>
            </a:r>
            <a:r>
              <a:rPr lang="fr-FR" sz="2000" b="0" i="0" u="none" strike="noStrike" cap="none" dirty="0" err="1">
                <a:solidFill>
                  <a:srgbClr val="404040"/>
                </a:solidFill>
                <a:latin typeface="Arial"/>
                <a:ea typeface="Arial"/>
                <a:cs typeface="Arial"/>
                <a:sym typeface="Arial"/>
              </a:rPr>
              <a:t>through</a:t>
            </a:r>
            <a:r>
              <a:rPr lang="fr-FR" sz="2000" b="0" i="0" u="none" strike="noStrike" cap="none" dirty="0">
                <a:solidFill>
                  <a:srgbClr val="404040"/>
                </a:solidFill>
                <a:latin typeface="Arial"/>
                <a:ea typeface="Arial"/>
                <a:cs typeface="Arial"/>
                <a:sym typeface="Arial"/>
              </a:rPr>
              <a:t> </a:t>
            </a:r>
            <a:r>
              <a:rPr lang="fr-FR" sz="2000" b="1" i="0" u="none" strike="noStrike" cap="none" dirty="0">
                <a:solidFill>
                  <a:srgbClr val="404040"/>
                </a:solidFill>
                <a:latin typeface="Arial"/>
                <a:ea typeface="Arial"/>
                <a:cs typeface="Arial"/>
                <a:sym typeface="Arial"/>
              </a:rPr>
              <a:t>3 </a:t>
            </a:r>
            <a:r>
              <a:rPr lang="fr-FR" sz="2000" b="1" i="0" u="none" strike="noStrike" cap="none" dirty="0" err="1">
                <a:solidFill>
                  <a:srgbClr val="404040"/>
                </a:solidFill>
                <a:latin typeface="Arial"/>
                <a:ea typeface="Arial"/>
                <a:cs typeface="Arial"/>
                <a:sym typeface="Arial"/>
              </a:rPr>
              <a:t>core</a:t>
            </a:r>
            <a:r>
              <a:rPr lang="fr-FR" sz="2000" b="1" i="0" u="none" strike="noStrike" cap="none" dirty="0">
                <a:solidFill>
                  <a:srgbClr val="404040"/>
                </a:solidFill>
                <a:latin typeface="Arial"/>
                <a:ea typeface="Arial"/>
                <a:cs typeface="Arial"/>
                <a:sym typeface="Arial"/>
              </a:rPr>
              <a:t> </a:t>
            </a:r>
            <a:r>
              <a:rPr lang="fr-FR" sz="2000" b="1" i="0" u="none" strike="noStrike" cap="none" dirty="0" err="1">
                <a:solidFill>
                  <a:srgbClr val="404040"/>
                </a:solidFill>
                <a:latin typeface="Arial"/>
                <a:ea typeface="Arial"/>
                <a:cs typeface="Arial"/>
                <a:sym typeface="Arial"/>
              </a:rPr>
              <a:t>entities</a:t>
            </a:r>
            <a:r>
              <a:rPr lang="fr-FR" sz="2000" b="0" i="0" u="none" strike="noStrike" cap="none" dirty="0">
                <a:solidFill>
                  <a:srgbClr val="404040"/>
                </a:solidFill>
                <a:latin typeface="Arial"/>
                <a:ea typeface="Arial"/>
                <a:cs typeface="Arial"/>
                <a:sym typeface="Arial"/>
              </a:rPr>
              <a:t>:</a:t>
            </a:r>
            <a:endParaRPr sz="2000" b="0" i="0" u="none" strike="noStrike" cap="none" dirty="0">
              <a:solidFill>
                <a:srgbClr val="404040"/>
              </a:solidFill>
              <a:latin typeface="Arial"/>
              <a:ea typeface="Arial"/>
              <a:cs typeface="Arial"/>
              <a:sym typeface="Arial"/>
            </a:endParaRPr>
          </a:p>
          <a:p>
            <a:pPr marL="457200" marR="0" lvl="0" indent="-355600" algn="l" rtl="0">
              <a:lnSpc>
                <a:spcPct val="100000"/>
              </a:lnSpc>
              <a:spcBef>
                <a:spcPts val="900"/>
              </a:spcBef>
              <a:spcAft>
                <a:spcPts val="0"/>
              </a:spcAft>
              <a:buClr>
                <a:srgbClr val="000000"/>
              </a:buClr>
              <a:buSzPts val="2000"/>
              <a:buFont typeface="Arial"/>
              <a:buChar char="●"/>
            </a:pPr>
            <a:r>
              <a:rPr lang="fr-FR" sz="2000" b="1" i="0" u="none" strike="noStrike" cap="none" dirty="0">
                <a:solidFill>
                  <a:srgbClr val="000000"/>
                </a:solidFill>
                <a:highlight>
                  <a:srgbClr val="FFFFFF"/>
                </a:highlight>
                <a:latin typeface="Arial"/>
                <a:ea typeface="Arial"/>
                <a:cs typeface="Arial"/>
                <a:sym typeface="Arial"/>
              </a:rPr>
              <a:t>Investigation</a:t>
            </a:r>
            <a:r>
              <a:rPr lang="fr-FR" sz="2000" b="0" i="0" u="none" strike="noStrike" cap="none" dirty="0">
                <a:solidFill>
                  <a:srgbClr val="000000"/>
                </a:solidFill>
                <a:highlight>
                  <a:srgbClr val="FFFFFF"/>
                </a:highlight>
                <a:latin typeface="Arial"/>
                <a:ea typeface="Arial"/>
                <a:cs typeface="Arial"/>
                <a:sym typeface="Arial"/>
              </a:rPr>
              <a:t>: the </a:t>
            </a:r>
            <a:r>
              <a:rPr lang="fr-FR" sz="2000" b="0" i="0" u="none" strike="noStrike" cap="none" dirty="0" err="1">
                <a:solidFill>
                  <a:srgbClr val="000000"/>
                </a:solidFill>
                <a:highlight>
                  <a:srgbClr val="FFFFFF"/>
                </a:highlight>
                <a:latin typeface="Arial"/>
                <a:ea typeface="Arial"/>
                <a:cs typeface="Arial"/>
                <a:sym typeface="Arial"/>
              </a:rPr>
              <a:t>project</a:t>
            </a:r>
            <a:r>
              <a:rPr lang="fr-FR" sz="2000" b="0" i="0" u="none" strike="noStrike" cap="none" dirty="0">
                <a:solidFill>
                  <a:srgbClr val="000000"/>
                </a:solidFill>
                <a:highlight>
                  <a:srgbClr val="FFFFFF"/>
                </a:highlight>
                <a:latin typeface="Arial"/>
                <a:ea typeface="Arial"/>
                <a:cs typeface="Arial"/>
                <a:sym typeface="Arial"/>
              </a:rPr>
              <a:t> </a:t>
            </a:r>
            <a:r>
              <a:rPr lang="fr-FR" sz="2000" b="0" i="0" u="none" strike="noStrike" cap="none" dirty="0" err="1">
                <a:solidFill>
                  <a:srgbClr val="000000"/>
                </a:solidFill>
                <a:highlight>
                  <a:srgbClr val="FFFFFF"/>
                </a:highlight>
                <a:latin typeface="Arial"/>
                <a:ea typeface="Arial"/>
                <a:cs typeface="Arial"/>
                <a:sym typeface="Arial"/>
              </a:rPr>
              <a:t>context</a:t>
            </a:r>
            <a:r>
              <a:rPr lang="fr-FR" sz="2000" b="0" i="0" u="none" strike="noStrike" cap="none" dirty="0">
                <a:solidFill>
                  <a:srgbClr val="000000"/>
                </a:solidFill>
                <a:highlight>
                  <a:srgbClr val="FFFFFF"/>
                </a:highlight>
                <a:latin typeface="Arial"/>
                <a:ea typeface="Arial"/>
                <a:cs typeface="Arial"/>
                <a:sym typeface="Arial"/>
              </a:rPr>
              <a:t>  </a:t>
            </a:r>
            <a:endParaRPr sz="2000" b="0" i="0" u="none" strike="noStrike" cap="none" dirty="0">
              <a:solidFill>
                <a:srgbClr val="000000"/>
              </a:solidFill>
              <a:highlight>
                <a:srgbClr val="FFFFFF"/>
              </a:highlight>
              <a:latin typeface="Arial"/>
              <a:ea typeface="Arial"/>
              <a:cs typeface="Arial"/>
              <a:sym typeface="Arial"/>
            </a:endParaRPr>
          </a:p>
          <a:p>
            <a:pPr marL="457200" marR="0" lvl="0" indent="-355600" algn="l" rtl="0">
              <a:lnSpc>
                <a:spcPct val="100000"/>
              </a:lnSpc>
              <a:spcBef>
                <a:spcPts val="0"/>
              </a:spcBef>
              <a:spcAft>
                <a:spcPts val="0"/>
              </a:spcAft>
              <a:buClr>
                <a:srgbClr val="000000"/>
              </a:buClr>
              <a:buSzPts val="2000"/>
              <a:buFont typeface="Arial"/>
              <a:buChar char="●"/>
            </a:pPr>
            <a:r>
              <a:rPr lang="fr-FR" sz="2000" b="1" i="0" u="none" strike="noStrike" cap="none" dirty="0" err="1">
                <a:solidFill>
                  <a:srgbClr val="000000"/>
                </a:solidFill>
                <a:highlight>
                  <a:srgbClr val="FFFFFF"/>
                </a:highlight>
                <a:latin typeface="Arial"/>
                <a:ea typeface="Arial"/>
                <a:cs typeface="Arial"/>
                <a:sym typeface="Arial"/>
              </a:rPr>
              <a:t>Study</a:t>
            </a:r>
            <a:r>
              <a:rPr lang="fr-FR" sz="2000" b="0" i="0" u="none" strike="noStrike" cap="none" dirty="0">
                <a:solidFill>
                  <a:srgbClr val="000000"/>
                </a:solidFill>
                <a:highlight>
                  <a:srgbClr val="FFFFFF"/>
                </a:highlight>
                <a:latin typeface="Arial"/>
                <a:ea typeface="Arial"/>
                <a:cs typeface="Arial"/>
                <a:sym typeface="Arial"/>
              </a:rPr>
              <a:t>: an </a:t>
            </a:r>
            <a:r>
              <a:rPr lang="fr-FR" sz="2000" b="0" i="0" u="none" strike="noStrike" cap="none" dirty="0" err="1">
                <a:solidFill>
                  <a:srgbClr val="000000"/>
                </a:solidFill>
                <a:highlight>
                  <a:srgbClr val="FFFFFF"/>
                </a:highlight>
                <a:latin typeface="Arial"/>
                <a:ea typeface="Arial"/>
                <a:cs typeface="Arial"/>
                <a:sym typeface="Arial"/>
              </a:rPr>
              <a:t>experimentation</a:t>
            </a:r>
            <a:r>
              <a:rPr lang="fr-FR" sz="2000" b="0" i="0" u="none" strike="noStrike" cap="none" dirty="0">
                <a:solidFill>
                  <a:srgbClr val="000000"/>
                </a:solidFill>
                <a:highlight>
                  <a:srgbClr val="FFFFFF"/>
                </a:highlight>
                <a:latin typeface="Arial"/>
                <a:ea typeface="Arial"/>
                <a:cs typeface="Arial"/>
                <a:sym typeface="Arial"/>
              </a:rPr>
              <a:t> in one location</a:t>
            </a:r>
            <a:endParaRPr sz="2000" b="0" i="0" u="none" strike="noStrike" cap="none" dirty="0">
              <a:solidFill>
                <a:srgbClr val="000000"/>
              </a:solidFill>
              <a:highlight>
                <a:srgbClr val="FFFFFF"/>
              </a:highlight>
              <a:latin typeface="Arial"/>
              <a:ea typeface="Arial"/>
              <a:cs typeface="Arial"/>
              <a:sym typeface="Arial"/>
            </a:endParaRPr>
          </a:p>
          <a:p>
            <a:pPr marL="457200" marR="0" lvl="0" indent="-355600" algn="l" rtl="0">
              <a:lnSpc>
                <a:spcPct val="100000"/>
              </a:lnSpc>
              <a:spcBef>
                <a:spcPts val="0"/>
              </a:spcBef>
              <a:spcAft>
                <a:spcPts val="0"/>
              </a:spcAft>
              <a:buClr>
                <a:srgbClr val="000000"/>
              </a:buClr>
              <a:buSzPts val="2000"/>
              <a:buFont typeface="Arial"/>
              <a:buChar char="●"/>
            </a:pPr>
            <a:r>
              <a:rPr lang="fr-FR" sz="2000" b="1" i="0" u="none" strike="noStrike" cap="none" dirty="0" err="1">
                <a:solidFill>
                  <a:srgbClr val="000000"/>
                </a:solidFill>
                <a:highlight>
                  <a:srgbClr val="FFFFFF"/>
                </a:highlight>
                <a:latin typeface="Arial"/>
                <a:ea typeface="Arial"/>
                <a:cs typeface="Arial"/>
                <a:sym typeface="Arial"/>
              </a:rPr>
              <a:t>Assay</a:t>
            </a:r>
            <a:r>
              <a:rPr lang="fr-FR" sz="2000" b="1" i="0" u="none" strike="noStrike" cap="none" dirty="0">
                <a:solidFill>
                  <a:srgbClr val="000000"/>
                </a:solidFill>
                <a:highlight>
                  <a:srgbClr val="FFFFFF"/>
                </a:highlight>
                <a:latin typeface="Arial"/>
                <a:ea typeface="Arial"/>
                <a:cs typeface="Arial"/>
                <a:sym typeface="Arial"/>
              </a:rPr>
              <a:t>: </a:t>
            </a:r>
            <a:r>
              <a:rPr lang="fr-FR" sz="2000" b="0" i="0" u="none" strike="noStrike" cap="none" dirty="0">
                <a:solidFill>
                  <a:srgbClr val="000000"/>
                </a:solidFill>
                <a:highlight>
                  <a:srgbClr val="FFFFFF"/>
                </a:highlight>
                <a:latin typeface="Arial"/>
                <a:ea typeface="Arial"/>
                <a:cs typeface="Arial"/>
                <a:sym typeface="Arial"/>
              </a:rPr>
              <a:t>a </a:t>
            </a:r>
            <a:r>
              <a:rPr lang="fr-FR" sz="2000" b="0" i="0" u="none" strike="noStrike" cap="none" dirty="0" err="1">
                <a:solidFill>
                  <a:srgbClr val="000000"/>
                </a:solidFill>
                <a:highlight>
                  <a:srgbClr val="FFFFFF"/>
                </a:highlight>
                <a:latin typeface="Arial"/>
                <a:ea typeface="Arial"/>
                <a:cs typeface="Arial"/>
                <a:sym typeface="Arial"/>
              </a:rPr>
              <a:t>specific</a:t>
            </a:r>
            <a:r>
              <a:rPr lang="fr-FR" sz="2000" b="0" i="0" u="none" strike="noStrike" cap="none" dirty="0">
                <a:solidFill>
                  <a:srgbClr val="000000"/>
                </a:solidFill>
                <a:highlight>
                  <a:srgbClr val="FFFFFF"/>
                </a:highlight>
                <a:latin typeface="Arial"/>
                <a:ea typeface="Arial"/>
                <a:cs typeface="Arial"/>
                <a:sym typeface="Arial"/>
              </a:rPr>
              <a:t> </a:t>
            </a:r>
            <a:r>
              <a:rPr lang="fr-FR" sz="2000" b="0" i="0" u="none" strike="noStrike" cap="none" dirty="0" err="1">
                <a:solidFill>
                  <a:srgbClr val="000000"/>
                </a:solidFill>
                <a:highlight>
                  <a:srgbClr val="FFFFFF"/>
                </a:highlight>
                <a:latin typeface="Arial"/>
                <a:ea typeface="Arial"/>
                <a:cs typeface="Arial"/>
                <a:sym typeface="Arial"/>
              </a:rPr>
              <a:t>measurement</a:t>
            </a:r>
            <a:r>
              <a:rPr lang="fr-FR" sz="2000" b="0" i="0" u="none" strike="noStrike" cap="none" dirty="0">
                <a:solidFill>
                  <a:srgbClr val="000000"/>
                </a:solidFill>
                <a:highlight>
                  <a:srgbClr val="FFFFFF"/>
                </a:highlight>
                <a:latin typeface="Arial"/>
                <a:ea typeface="Arial"/>
                <a:cs typeface="Arial"/>
                <a:sym typeface="Arial"/>
              </a:rPr>
              <a:t> </a:t>
            </a:r>
            <a:r>
              <a:rPr lang="fr-FR" sz="2000" b="0" i="0" u="none" strike="noStrike" cap="none" dirty="0" err="1">
                <a:solidFill>
                  <a:srgbClr val="000000"/>
                </a:solidFill>
                <a:highlight>
                  <a:srgbClr val="FFFFFF"/>
                </a:highlight>
                <a:latin typeface="Arial"/>
                <a:ea typeface="Arial"/>
                <a:cs typeface="Arial"/>
                <a:sym typeface="Arial"/>
              </a:rPr>
              <a:t>that</a:t>
            </a:r>
            <a:r>
              <a:rPr lang="fr-FR" sz="2000" b="0" i="0" u="none" strike="noStrike" cap="none" dirty="0">
                <a:solidFill>
                  <a:srgbClr val="000000"/>
                </a:solidFill>
                <a:highlight>
                  <a:srgbClr val="FFFFFF"/>
                </a:highlight>
                <a:latin typeface="Arial"/>
                <a:ea typeface="Arial"/>
                <a:cs typeface="Arial"/>
                <a:sym typeface="Arial"/>
              </a:rPr>
              <a:t> </a:t>
            </a:r>
            <a:r>
              <a:rPr lang="fr-FR" sz="2000" b="0" i="0" u="none" strike="noStrike" cap="none" dirty="0" err="1">
                <a:solidFill>
                  <a:srgbClr val="000000"/>
                </a:solidFill>
                <a:highlight>
                  <a:srgbClr val="FFFFFF"/>
                </a:highlight>
                <a:latin typeface="Arial"/>
                <a:ea typeface="Arial"/>
                <a:cs typeface="Arial"/>
                <a:sym typeface="Arial"/>
              </a:rPr>
              <a:t>targets</a:t>
            </a:r>
            <a:r>
              <a:rPr lang="fr-FR" sz="2000" b="0" i="0" u="none" strike="noStrike" cap="none" dirty="0">
                <a:solidFill>
                  <a:srgbClr val="000000"/>
                </a:solidFill>
                <a:highlight>
                  <a:srgbClr val="FFFFFF"/>
                </a:highlight>
                <a:latin typeface="Arial"/>
                <a:ea typeface="Arial"/>
                <a:cs typeface="Arial"/>
                <a:sym typeface="Arial"/>
              </a:rPr>
              <a:t> a trait </a:t>
            </a:r>
            <a:r>
              <a:rPr lang="fr-FR" sz="2000" b="0" i="0" u="none" strike="noStrike" cap="none" dirty="0" err="1">
                <a:solidFill>
                  <a:srgbClr val="000000"/>
                </a:solidFill>
                <a:highlight>
                  <a:srgbClr val="FFFFFF"/>
                </a:highlight>
                <a:latin typeface="Arial"/>
                <a:ea typeface="Arial"/>
                <a:cs typeface="Arial"/>
                <a:sym typeface="Arial"/>
              </a:rPr>
              <a:t>with</a:t>
            </a:r>
            <a:r>
              <a:rPr lang="fr-FR" sz="2000" b="0" i="0" u="none" strike="noStrike" cap="none" dirty="0">
                <a:solidFill>
                  <a:srgbClr val="000000"/>
                </a:solidFill>
                <a:highlight>
                  <a:srgbClr val="FFFFFF"/>
                </a:highlight>
                <a:latin typeface="Arial"/>
                <a:ea typeface="Arial"/>
                <a:cs typeface="Arial"/>
                <a:sym typeface="Arial"/>
              </a:rPr>
              <a:t> a </a:t>
            </a:r>
            <a:r>
              <a:rPr lang="fr-FR" sz="2000" b="0" i="0" u="none" strike="noStrike" cap="none" dirty="0" err="1">
                <a:solidFill>
                  <a:srgbClr val="000000"/>
                </a:solidFill>
                <a:highlight>
                  <a:srgbClr val="FFFFFF"/>
                </a:highlight>
                <a:latin typeface="Arial"/>
                <a:ea typeface="Arial"/>
                <a:cs typeface="Arial"/>
                <a:sym typeface="Arial"/>
              </a:rPr>
              <a:t>method</a:t>
            </a:r>
            <a:r>
              <a:rPr lang="fr-FR" sz="2000" b="0" i="0" u="none" strike="noStrike" cap="none" dirty="0">
                <a:solidFill>
                  <a:srgbClr val="000000"/>
                </a:solidFill>
                <a:highlight>
                  <a:srgbClr val="FFFFFF"/>
                </a:highlight>
                <a:latin typeface="Arial"/>
                <a:ea typeface="Arial"/>
                <a:cs typeface="Arial"/>
                <a:sym typeface="Arial"/>
              </a:rPr>
              <a:t> and a </a:t>
            </a:r>
            <a:r>
              <a:rPr lang="fr-FR" sz="2000" b="0" i="0" u="none" strike="noStrike" cap="none" dirty="0" err="1">
                <a:solidFill>
                  <a:srgbClr val="000000"/>
                </a:solidFill>
                <a:highlight>
                  <a:srgbClr val="FFFFFF"/>
                </a:highlight>
                <a:latin typeface="Arial"/>
                <a:ea typeface="Arial"/>
                <a:cs typeface="Arial"/>
                <a:sym typeface="Arial"/>
              </a:rPr>
              <a:t>scale</a:t>
            </a:r>
            <a:endParaRPr lang="fr-FR" sz="2000" b="0" i="0" u="none" strike="noStrike" cap="none" dirty="0">
              <a:solidFill>
                <a:srgbClr val="000000"/>
              </a:solidFill>
              <a:highlight>
                <a:srgbClr val="FFFFFF"/>
              </a:highlight>
              <a:latin typeface="Arial"/>
              <a:ea typeface="Arial"/>
              <a:cs typeface="Arial"/>
              <a:sym typeface="Arial"/>
            </a:endParaRPr>
          </a:p>
          <a:p>
            <a:pPr marL="101600" marR="0" lvl="0" algn="l" rtl="0">
              <a:lnSpc>
                <a:spcPct val="100000"/>
              </a:lnSpc>
              <a:spcBef>
                <a:spcPts val="0"/>
              </a:spcBef>
              <a:spcAft>
                <a:spcPts val="0"/>
              </a:spcAft>
              <a:buClr>
                <a:srgbClr val="000000"/>
              </a:buClr>
              <a:buSzPts val="2000"/>
            </a:pPr>
            <a:r>
              <a:rPr lang="fr-FR" sz="2000" dirty="0">
                <a:solidFill>
                  <a:srgbClr val="000000"/>
                </a:solidFill>
                <a:highlight>
                  <a:srgbClr val="FFFFFF"/>
                </a:highlight>
                <a:latin typeface="Arial"/>
                <a:ea typeface="Arial"/>
                <a:cs typeface="Arial"/>
                <a:sym typeface="Arial"/>
              </a:rPr>
              <a:t>Backend for :</a:t>
            </a:r>
          </a:p>
          <a:p>
            <a:pPr marL="444500" marR="0" lvl="0" indent="-342900" algn="l" rtl="0">
              <a:lnSpc>
                <a:spcPct val="100000"/>
              </a:lnSpc>
              <a:spcBef>
                <a:spcPts val="0"/>
              </a:spcBef>
              <a:spcAft>
                <a:spcPts val="0"/>
              </a:spcAft>
              <a:buClr>
                <a:srgbClr val="000000"/>
              </a:buClr>
              <a:buSzPts val="2000"/>
              <a:buFontTx/>
              <a:buChar char="-"/>
            </a:pPr>
            <a:r>
              <a:rPr lang="fr-FR" sz="2000" dirty="0">
                <a:solidFill>
                  <a:srgbClr val="000000"/>
                </a:solidFill>
                <a:highlight>
                  <a:srgbClr val="FFFFFF"/>
                </a:highlight>
                <a:latin typeface="Arial"/>
                <a:ea typeface="Arial"/>
                <a:cs typeface="Arial"/>
                <a:sym typeface="Arial"/>
              </a:rPr>
              <a:t>MIAPPE</a:t>
            </a:r>
          </a:p>
          <a:p>
            <a:pPr marL="444500" marR="0" lvl="0" indent="-342900" algn="l" rtl="0">
              <a:lnSpc>
                <a:spcPct val="100000"/>
              </a:lnSpc>
              <a:spcBef>
                <a:spcPts val="0"/>
              </a:spcBef>
              <a:spcAft>
                <a:spcPts val="0"/>
              </a:spcAft>
              <a:buClr>
                <a:srgbClr val="000000"/>
              </a:buClr>
              <a:buSzPts val="2000"/>
              <a:buFontTx/>
              <a:buChar char="-"/>
            </a:pPr>
            <a:r>
              <a:rPr lang="fr-FR" sz="2000" b="0" i="0" u="none" strike="noStrike" cap="none" dirty="0" err="1">
                <a:solidFill>
                  <a:srgbClr val="000000"/>
                </a:solidFill>
                <a:highlight>
                  <a:srgbClr val="FFFFFF"/>
                </a:highlight>
                <a:latin typeface="Arial"/>
                <a:ea typeface="Arial"/>
                <a:cs typeface="Arial"/>
                <a:sym typeface="Arial"/>
              </a:rPr>
              <a:t>Fairdom</a:t>
            </a:r>
            <a:r>
              <a:rPr lang="fr-FR" sz="2000" b="0" i="0" u="none" strike="noStrike" cap="none" dirty="0">
                <a:solidFill>
                  <a:srgbClr val="000000"/>
                </a:solidFill>
                <a:highlight>
                  <a:srgbClr val="FFFFFF"/>
                </a:highlight>
                <a:latin typeface="Arial"/>
                <a:ea typeface="Arial"/>
                <a:cs typeface="Arial"/>
                <a:sym typeface="Arial"/>
              </a:rPr>
              <a:t> SEEK</a:t>
            </a:r>
          </a:p>
          <a:p>
            <a:pPr marL="444500" marR="0" lvl="0" indent="-342900" algn="l" rtl="0">
              <a:lnSpc>
                <a:spcPct val="100000"/>
              </a:lnSpc>
              <a:spcBef>
                <a:spcPts val="0"/>
              </a:spcBef>
              <a:spcAft>
                <a:spcPts val="0"/>
              </a:spcAft>
              <a:buClr>
                <a:srgbClr val="000000"/>
              </a:buClr>
              <a:buSzPts val="2000"/>
              <a:buFontTx/>
              <a:buChar char="-"/>
            </a:pPr>
            <a:r>
              <a:rPr lang="fr-FR" sz="2000" dirty="0">
                <a:solidFill>
                  <a:srgbClr val="000000"/>
                </a:solidFill>
                <a:highlight>
                  <a:srgbClr val="FFFFFF"/>
                </a:highlight>
                <a:latin typeface="Arial"/>
                <a:ea typeface="Arial"/>
                <a:cs typeface="Arial"/>
                <a:sym typeface="Arial"/>
              </a:rPr>
              <a:t>M…</a:t>
            </a:r>
            <a:endParaRPr sz="2000" b="0" i="0" u="none" strike="noStrike" cap="none" dirty="0">
              <a:solidFill>
                <a:srgbClr val="000000"/>
              </a:solidFill>
              <a:highlight>
                <a:srgbClr val="FFFFFF"/>
              </a:highlight>
              <a:latin typeface="Arial"/>
              <a:ea typeface="Arial"/>
              <a:cs typeface="Arial"/>
              <a:sym typeface="Arial"/>
            </a:endParaRPr>
          </a:p>
        </p:txBody>
      </p:sp>
      <p:sp>
        <p:nvSpPr>
          <p:cNvPr id="532" name="Google Shape;532;g7891aec712_0_24"/>
          <p:cNvSpPr txBox="1"/>
          <p:nvPr/>
        </p:nvSpPr>
        <p:spPr>
          <a:xfrm>
            <a:off x="5804075" y="5667850"/>
            <a:ext cx="6594000" cy="76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Sources: </a:t>
            </a:r>
            <a:r>
              <a:rPr lang="fr-FR" sz="1400" b="0" i="0" u="none" strike="noStrike" cap="none">
                <a:solidFill>
                  <a:srgbClr val="000000"/>
                </a:solidFill>
                <a:latin typeface="Calibri"/>
                <a:ea typeface="Calibri"/>
                <a:cs typeface="Calibri"/>
                <a:sym typeface="Calibri"/>
              </a:rPr>
              <a:t> </a:t>
            </a:r>
            <a:r>
              <a:rPr lang="fr-FR" sz="1400" b="0" i="0" u="sng" strike="noStrike" cap="none">
                <a:solidFill>
                  <a:schemeClr val="hlink"/>
                </a:solidFill>
                <a:latin typeface="Calibri"/>
                <a:ea typeface="Calibri"/>
                <a:cs typeface="Calibri"/>
                <a:sym typeface="Calibri"/>
                <a:hlinkClick r:id="rId3"/>
              </a:rPr>
              <a:t>https://isa-tools.org</a:t>
            </a:r>
            <a:r>
              <a:rPr lang="fr-FR" sz="1400" b="0" i="0" u="none" strike="noStrike" cap="none">
                <a:solidFill>
                  <a:srgbClr val="000000"/>
                </a:solidFill>
                <a:latin typeface="Calibri"/>
                <a:ea typeface="Calibri"/>
                <a:cs typeface="Calibri"/>
                <a:sym typeface="Calibri"/>
              </a:rPr>
              <a:t> and </a:t>
            </a:r>
            <a:r>
              <a:rPr lang="fr-FR" sz="1400" b="0" i="0" u="none" strike="noStrike" cap="none">
                <a:solidFill>
                  <a:schemeClr val="dk1"/>
                </a:solidFill>
                <a:latin typeface="Arial"/>
                <a:ea typeface="Arial"/>
                <a:cs typeface="Arial"/>
                <a:sym typeface="Arial"/>
              </a:rPr>
              <a:t>: </a:t>
            </a:r>
            <a:r>
              <a:rPr lang="fr-FR" sz="1400" b="0" i="0" u="sng" strike="noStrike" cap="none">
                <a:solidFill>
                  <a:schemeClr val="hlink"/>
                </a:solidFill>
                <a:latin typeface="Calibri"/>
                <a:ea typeface="Calibri"/>
                <a:cs typeface="Calibri"/>
                <a:sym typeface="Calibri"/>
                <a:hlinkClick r:id="rId4"/>
              </a:rPr>
              <a:t>https://isa-specs.readthedocs.io/en/latest/isamodel.html</a:t>
            </a:r>
            <a:endParaRPr sz="1400" b="0" i="0" u="none" strike="noStrike" cap="none">
              <a:solidFill>
                <a:srgbClr val="000000"/>
              </a:solidFill>
              <a:latin typeface="Calibri"/>
              <a:ea typeface="Calibri"/>
              <a:cs typeface="Calibri"/>
              <a:sym typeface="Calibri"/>
            </a:endParaRPr>
          </a:p>
        </p:txBody>
      </p:sp>
      <p:pic>
        <p:nvPicPr>
          <p:cNvPr id="533" name="Google Shape;533;g7891aec712_0_24"/>
          <p:cNvPicPr preferRelativeResize="0"/>
          <p:nvPr/>
        </p:nvPicPr>
        <p:blipFill rotWithShape="1">
          <a:blip r:embed="rId5">
            <a:alphaModFix/>
          </a:blip>
          <a:srcRect/>
          <a:stretch/>
        </p:blipFill>
        <p:spPr>
          <a:xfrm>
            <a:off x="5510125" y="266024"/>
            <a:ext cx="5525652" cy="5401825"/>
          </a:xfrm>
          <a:prstGeom prst="rect">
            <a:avLst/>
          </a:prstGeom>
          <a:noFill/>
          <a:ln>
            <a:noFill/>
          </a:ln>
        </p:spPr>
      </p:pic>
      <p:sp>
        <p:nvSpPr>
          <p:cNvPr id="534" name="Google Shape;534;g7891aec712_0_24"/>
          <p:cNvSpPr txBox="1"/>
          <p:nvPr/>
        </p:nvSpPr>
        <p:spPr>
          <a:xfrm>
            <a:off x="9287691" y="3044400"/>
            <a:ext cx="2904309" cy="769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fr-FR" sz="1400" b="0" i="0" u="none" strike="noStrike" cap="none" dirty="0">
                <a:solidFill>
                  <a:srgbClr val="333333"/>
                </a:solidFill>
                <a:latin typeface="Arial"/>
                <a:ea typeface="Arial"/>
                <a:cs typeface="Arial"/>
                <a:sym typeface="Arial"/>
              </a:rPr>
              <a:t>ISA software suite: </a:t>
            </a:r>
            <a:r>
              <a:rPr lang="fr-FR" sz="1400" b="0" i="0" u="none" strike="noStrike" cap="none" dirty="0" err="1">
                <a:solidFill>
                  <a:srgbClr val="333333"/>
                </a:solidFill>
                <a:latin typeface="Arial"/>
                <a:ea typeface="Arial"/>
                <a:cs typeface="Arial"/>
                <a:sym typeface="Arial"/>
              </a:rPr>
              <a:t>supporting</a:t>
            </a:r>
            <a:r>
              <a:rPr lang="fr-FR" sz="1400" b="0" i="0" u="none" strike="noStrike" cap="none" dirty="0">
                <a:solidFill>
                  <a:srgbClr val="333333"/>
                </a:solidFill>
                <a:latin typeface="Arial"/>
                <a:ea typeface="Arial"/>
                <a:cs typeface="Arial"/>
                <a:sym typeface="Arial"/>
              </a:rPr>
              <a:t> standards-compliant </a:t>
            </a:r>
            <a:r>
              <a:rPr lang="fr-FR" sz="1400" b="0" i="0" u="none" strike="noStrike" cap="none" dirty="0" err="1">
                <a:solidFill>
                  <a:srgbClr val="333333"/>
                </a:solidFill>
                <a:latin typeface="Arial"/>
                <a:ea typeface="Arial"/>
                <a:cs typeface="Arial"/>
                <a:sym typeface="Arial"/>
              </a:rPr>
              <a:t>experimental</a:t>
            </a:r>
            <a:r>
              <a:rPr lang="fr-FR" sz="1400" b="0" i="0" u="none" strike="noStrike" cap="none" dirty="0">
                <a:solidFill>
                  <a:srgbClr val="333333"/>
                </a:solidFill>
                <a:latin typeface="Arial"/>
                <a:ea typeface="Arial"/>
                <a:cs typeface="Arial"/>
                <a:sym typeface="Arial"/>
              </a:rPr>
              <a:t> annotation and </a:t>
            </a:r>
            <a:r>
              <a:rPr lang="fr-FR" sz="1400" b="0" i="0" u="none" strike="noStrike" cap="none" dirty="0" err="1">
                <a:solidFill>
                  <a:srgbClr val="333333"/>
                </a:solidFill>
                <a:latin typeface="Arial"/>
                <a:ea typeface="Arial"/>
                <a:cs typeface="Arial"/>
                <a:sym typeface="Arial"/>
              </a:rPr>
              <a:t>enabling</a:t>
            </a:r>
            <a:r>
              <a:rPr lang="fr-FR" sz="1400" b="0" i="0" u="none" strike="noStrike" cap="none" dirty="0">
                <a:solidFill>
                  <a:srgbClr val="333333"/>
                </a:solidFill>
                <a:latin typeface="Arial"/>
                <a:ea typeface="Arial"/>
                <a:cs typeface="Arial"/>
                <a:sym typeface="Arial"/>
              </a:rPr>
              <a:t> curation at the </a:t>
            </a:r>
            <a:r>
              <a:rPr lang="fr-FR" sz="1400" b="0" i="0" u="none" strike="noStrike" cap="none" dirty="0" err="1">
                <a:solidFill>
                  <a:srgbClr val="333333"/>
                </a:solidFill>
                <a:latin typeface="Arial"/>
                <a:ea typeface="Arial"/>
                <a:cs typeface="Arial"/>
                <a:sym typeface="Arial"/>
              </a:rPr>
              <a:t>community</a:t>
            </a:r>
            <a:r>
              <a:rPr lang="fr-FR" sz="1400" b="0" i="0" u="none" strike="noStrike" cap="none" dirty="0">
                <a:solidFill>
                  <a:srgbClr val="333333"/>
                </a:solidFill>
                <a:latin typeface="Arial"/>
                <a:ea typeface="Arial"/>
                <a:cs typeface="Arial"/>
                <a:sym typeface="Arial"/>
              </a:rPr>
              <a:t> </a:t>
            </a:r>
            <a:r>
              <a:rPr lang="fr-FR" sz="1400" b="0" i="0" u="none" strike="noStrike" cap="none" dirty="0" err="1">
                <a:solidFill>
                  <a:srgbClr val="333333"/>
                </a:solidFill>
                <a:latin typeface="Arial"/>
                <a:ea typeface="Arial"/>
                <a:cs typeface="Arial"/>
                <a:sym typeface="Arial"/>
              </a:rPr>
              <a:t>level</a:t>
            </a:r>
            <a:r>
              <a:rPr lang="fr-FR" sz="1400" b="0" i="0" u="none" strike="noStrike" cap="none" dirty="0">
                <a:solidFill>
                  <a:srgbClr val="333333"/>
                </a:solidFill>
                <a:latin typeface="Arial"/>
                <a:ea typeface="Arial"/>
                <a:cs typeface="Arial"/>
                <a:sym typeface="Arial"/>
              </a:rPr>
              <a:t>. Rocca-Serra P et al. </a:t>
            </a:r>
            <a:r>
              <a:rPr lang="fr-FR" sz="1400" b="1" i="0" u="none" strike="noStrike" cap="none" dirty="0">
                <a:solidFill>
                  <a:srgbClr val="000000"/>
                </a:solidFill>
                <a:latin typeface="Arial"/>
                <a:ea typeface="Arial"/>
                <a:cs typeface="Arial"/>
                <a:sym typeface="Arial"/>
              </a:rPr>
              <a:t> </a:t>
            </a:r>
            <a:r>
              <a:rPr lang="fr-FR" sz="1400" b="1" i="0" u="none" strike="noStrike" cap="none" dirty="0" err="1">
                <a:solidFill>
                  <a:srgbClr val="000000"/>
                </a:solidFill>
                <a:latin typeface="Arial"/>
                <a:ea typeface="Arial"/>
                <a:cs typeface="Arial"/>
                <a:sym typeface="Arial"/>
              </a:rPr>
              <a:t>Bioinformatics</a:t>
            </a:r>
            <a:r>
              <a:rPr lang="fr-FR" sz="1400" b="1" i="0" u="none" strike="noStrike" cap="none" dirty="0">
                <a:solidFill>
                  <a:srgbClr val="000000"/>
                </a:solidFill>
                <a:latin typeface="Arial"/>
                <a:ea typeface="Arial"/>
                <a:cs typeface="Arial"/>
                <a:sym typeface="Arial"/>
              </a:rPr>
              <a:t> 2010</a:t>
            </a:r>
            <a:r>
              <a:rPr lang="fr-FR" sz="1400" b="0" i="0" u="none" strike="noStrike" cap="none" dirty="0">
                <a:solidFill>
                  <a:srgbClr val="000000"/>
                </a:solidFill>
                <a:latin typeface="Arial"/>
                <a:ea typeface="Arial"/>
                <a:cs typeface="Arial"/>
                <a:sym typeface="Arial"/>
              </a:rPr>
              <a:t>.</a:t>
            </a:r>
            <a:r>
              <a:rPr lang="fr-FR" sz="1400" b="0" i="0" u="none" strike="noStrike" cap="none" dirty="0">
                <a:solidFill>
                  <a:srgbClr val="0077B3"/>
                </a:solidFill>
                <a:latin typeface="Arial"/>
                <a:ea typeface="Arial"/>
                <a:cs typeface="Arial"/>
                <a:sym typeface="Arial"/>
              </a:rPr>
              <a:t> </a:t>
            </a:r>
            <a:r>
              <a:rPr lang="fr-FR" sz="1400" b="0" i="0" u="none" strike="noStrike" cap="none" dirty="0">
                <a:solidFill>
                  <a:srgbClr val="0070C0"/>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https://doi.org/10.1093/bioinformatics/btq415</a:t>
            </a:r>
            <a:r>
              <a:rPr lang="fr-FR" sz="1200" b="0" i="0" u="none" strike="noStrike" cap="none" dirty="0">
                <a:solidFill>
                  <a:srgbClr val="0071BC"/>
                </a:solidFill>
                <a:latin typeface="Roboto"/>
                <a:ea typeface="Roboto"/>
                <a:cs typeface="Roboto"/>
                <a:sym typeface="Roboto"/>
              </a:rPr>
              <a:t> </a:t>
            </a:r>
            <a:endParaRPr sz="1200" b="0" i="0" u="none" strike="noStrike" cap="none" dirty="0">
              <a:solidFill>
                <a:srgbClr val="0071BC"/>
              </a:solidFill>
              <a:latin typeface="Roboto"/>
              <a:ea typeface="Roboto"/>
              <a:cs typeface="Roboto"/>
              <a:sym typeface="Roboto"/>
            </a:endParaRPr>
          </a:p>
          <a:p>
            <a:pPr marL="0" marR="0" lvl="0" indent="0" algn="l" rtl="0">
              <a:lnSpc>
                <a:spcPct val="115000"/>
              </a:lnSpc>
              <a:spcBef>
                <a:spcPts val="400"/>
              </a:spcBef>
              <a:spcAft>
                <a:spcPts val="0"/>
              </a:spcAft>
              <a:buClr>
                <a:srgbClr val="000000"/>
              </a:buClr>
              <a:buSzPts val="1400"/>
              <a:buFont typeface="Arial"/>
              <a:buNone/>
            </a:pPr>
            <a:endParaRPr sz="1400" b="0" i="0" u="none" strike="noStrike" cap="none" dirty="0">
              <a:solidFill>
                <a:srgbClr val="0077B3"/>
              </a:solidFill>
              <a:latin typeface="Arial"/>
              <a:ea typeface="Arial"/>
              <a:cs typeface="Arial"/>
              <a:sym typeface="Arial"/>
            </a:endParaRPr>
          </a:p>
          <a:p>
            <a:pPr marL="0" marR="0" lvl="0" indent="0" algn="l" rtl="0">
              <a:lnSpc>
                <a:spcPct val="115000"/>
              </a:lnSpc>
              <a:spcBef>
                <a:spcPts val="400"/>
              </a:spcBef>
              <a:spcAft>
                <a:spcPts val="0"/>
              </a:spcAft>
              <a:buClr>
                <a:schemeClr val="dk1"/>
              </a:buClr>
              <a:buSzPts val="1100"/>
              <a:buFont typeface="Arial"/>
              <a:buNone/>
            </a:pPr>
            <a:endParaRPr sz="1400" b="0" i="0" u="none" strike="noStrike" cap="none" dirty="0">
              <a:solidFill>
                <a:srgbClr val="0077B3"/>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D802B46-C9B4-97B1-C6D2-571F812679C7}"/>
              </a:ext>
            </a:extLst>
          </p:cNvPr>
          <p:cNvSpPr>
            <a:spLocks noGrp="1"/>
          </p:cNvSpPr>
          <p:nvPr>
            <p:ph idx="1"/>
          </p:nvPr>
        </p:nvSpPr>
        <p:spPr/>
        <p:txBody>
          <a:bodyPr/>
          <a:lstStyle/>
          <a:p>
            <a:endParaRPr lang="fr-FR"/>
          </a:p>
        </p:txBody>
      </p:sp>
      <p:sp>
        <p:nvSpPr>
          <p:cNvPr id="3" name="Titre 2">
            <a:extLst>
              <a:ext uri="{FF2B5EF4-FFF2-40B4-BE49-F238E27FC236}">
                <a16:creationId xmlns:a16="http://schemas.microsoft.com/office/drawing/2014/main" id="{ED3852A0-5930-DDA6-63F4-84F652A6D659}"/>
              </a:ext>
            </a:extLst>
          </p:cNvPr>
          <p:cNvSpPr>
            <a:spLocks noGrp="1"/>
          </p:cNvSpPr>
          <p:nvPr>
            <p:ph type="title"/>
          </p:nvPr>
        </p:nvSpPr>
        <p:spPr/>
        <p:txBody>
          <a:bodyPr/>
          <a:lstStyle/>
          <a:p>
            <a:r>
              <a:rPr lang="fr-FR" dirty="0"/>
              <a:t>Standard adoption and </a:t>
            </a:r>
            <a:r>
              <a:rPr lang="fr-FR" dirty="0" err="1"/>
              <a:t>perennity</a:t>
            </a:r>
            <a:endParaRPr lang="fr-FR" dirty="0"/>
          </a:p>
        </p:txBody>
      </p:sp>
      <p:sp>
        <p:nvSpPr>
          <p:cNvPr id="564" name="Google Shape;564;gc665471393_0_27"/>
          <p:cNvSpPr txBox="1"/>
          <p:nvPr/>
        </p:nvSpPr>
        <p:spPr>
          <a:xfrm>
            <a:off x="6382050" y="5559000"/>
            <a:ext cx="5769300" cy="825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fr-FR" sz="2400" b="0" i="0" u="none" strike="noStrike" cap="none">
                <a:solidFill>
                  <a:schemeClr val="dk1"/>
                </a:solidFill>
                <a:latin typeface="Arial"/>
                <a:ea typeface="Arial"/>
                <a:cs typeface="Arial"/>
                <a:sym typeface="Arial"/>
              </a:rPr>
              <a:t>Source: </a:t>
            </a:r>
            <a:r>
              <a:rPr lang="fr-FR" sz="2400" b="0" i="0" u="sng" strike="noStrike" cap="none">
                <a:solidFill>
                  <a:schemeClr val="hlink"/>
                </a:solidFill>
                <a:latin typeface="Arial"/>
                <a:ea typeface="Arial"/>
                <a:cs typeface="Arial"/>
                <a:sym typeface="Arial"/>
                <a:hlinkClick r:id="rId3"/>
              </a:rPr>
              <a:t>https://xkcd.com/927/</a:t>
            </a:r>
            <a:r>
              <a:rPr lang="fr-FR"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65" name="Google Shape;565;gc665471393_0_27"/>
          <p:cNvPicPr preferRelativeResize="0"/>
          <p:nvPr/>
        </p:nvPicPr>
        <p:blipFill rotWithShape="1">
          <a:blip r:embed="rId4">
            <a:alphaModFix/>
          </a:blip>
          <a:srcRect/>
          <a:stretch/>
        </p:blipFill>
        <p:spPr>
          <a:xfrm>
            <a:off x="1598425" y="1380100"/>
            <a:ext cx="7239925" cy="4097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 name="Titre 4">
            <a:extLst>
              <a:ext uri="{FF2B5EF4-FFF2-40B4-BE49-F238E27FC236}">
                <a16:creationId xmlns:a16="http://schemas.microsoft.com/office/drawing/2014/main" id="{9B39BA01-595A-4697-E82E-D35C82DA1859}"/>
              </a:ext>
            </a:extLst>
          </p:cNvPr>
          <p:cNvSpPr>
            <a:spLocks noGrp="1"/>
          </p:cNvSpPr>
          <p:nvPr>
            <p:ph type="ctrTitle"/>
          </p:nvPr>
        </p:nvSpPr>
        <p:spPr/>
        <p:txBody>
          <a:bodyPr/>
          <a:lstStyle/>
          <a:p>
            <a:r>
              <a:rPr lang="fr-FR" dirty="0"/>
              <a:t>Quel standard utiliser</a:t>
            </a:r>
          </a:p>
        </p:txBody>
      </p:sp>
      <p:sp>
        <p:nvSpPr>
          <p:cNvPr id="6" name="Sous-titre 5">
            <a:extLst>
              <a:ext uri="{FF2B5EF4-FFF2-40B4-BE49-F238E27FC236}">
                <a16:creationId xmlns:a16="http://schemas.microsoft.com/office/drawing/2014/main" id="{81C2D4A4-0A46-8BAC-0C94-207D2F8D994A}"/>
              </a:ext>
            </a:extLst>
          </p:cNvPr>
          <p:cNvSpPr>
            <a:spLocks noGrp="1"/>
          </p:cNvSpPr>
          <p:nvPr>
            <p:ph type="subTitle" idx="1"/>
          </p:nvPr>
        </p:nvSpPr>
        <p:spPr/>
        <p:txBody>
          <a:bodyPr/>
          <a:lstStyle/>
          <a:p>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62A614D3-4E0E-7E7B-D988-B7EDF589A474}"/>
              </a:ext>
            </a:extLst>
          </p:cNvPr>
          <p:cNvSpPr>
            <a:spLocks noGrp="1"/>
          </p:cNvSpPr>
          <p:nvPr>
            <p:ph type="body" idx="1"/>
          </p:nvPr>
        </p:nvSpPr>
        <p:spPr/>
        <p:txBody>
          <a:bodyPr/>
          <a:lstStyle/>
          <a:p>
            <a:r>
              <a:rPr lang="fr-FR" dirty="0" err="1"/>
              <a:t>Omics</a:t>
            </a:r>
            <a:r>
              <a:rPr lang="fr-FR" dirty="0"/>
              <a:t>, Entrepôts dédiés</a:t>
            </a:r>
          </a:p>
        </p:txBody>
      </p:sp>
      <p:sp>
        <p:nvSpPr>
          <p:cNvPr id="3" name="Espace réservé du contenu 2">
            <a:extLst>
              <a:ext uri="{FF2B5EF4-FFF2-40B4-BE49-F238E27FC236}">
                <a16:creationId xmlns:a16="http://schemas.microsoft.com/office/drawing/2014/main" id="{53B025D2-D375-BDEC-2E55-F5B27B27A270}"/>
              </a:ext>
            </a:extLst>
          </p:cNvPr>
          <p:cNvSpPr>
            <a:spLocks noGrp="1"/>
          </p:cNvSpPr>
          <p:nvPr>
            <p:ph sz="half" idx="2"/>
          </p:nvPr>
        </p:nvSpPr>
        <p:spPr>
          <a:xfrm>
            <a:off x="115959" y="1043611"/>
            <a:ext cx="3562189" cy="4412882"/>
          </a:xfrm>
        </p:spPr>
        <p:txBody>
          <a:bodyPr/>
          <a:lstStyle/>
          <a:p>
            <a:endParaRPr lang="fr-FR" dirty="0"/>
          </a:p>
          <a:p>
            <a:r>
              <a:rPr lang="fr-FR" dirty="0"/>
              <a:t>EMBL-EBI de préférence</a:t>
            </a:r>
          </a:p>
          <a:p>
            <a:pPr lvl="1"/>
            <a:r>
              <a:rPr lang="fr-FR" dirty="0"/>
              <a:t>NCBI non autorisé maintenant ?</a:t>
            </a:r>
          </a:p>
          <a:p>
            <a:r>
              <a:rPr lang="fr-FR" dirty="0"/>
              <a:t>Standards et checklist dédiés</a:t>
            </a:r>
            <a:endParaRPr lang="fr-FR" dirty="0">
              <a:sym typeface="Wingdings" pitchFamily="2" charset="2"/>
            </a:endParaRPr>
          </a:p>
        </p:txBody>
      </p:sp>
      <p:sp>
        <p:nvSpPr>
          <p:cNvPr id="9" name="Espace réservé du texte 8">
            <a:extLst>
              <a:ext uri="{FF2B5EF4-FFF2-40B4-BE49-F238E27FC236}">
                <a16:creationId xmlns:a16="http://schemas.microsoft.com/office/drawing/2014/main" id="{B3408937-7AEA-2468-3E74-BB51E1C6EBA2}"/>
              </a:ext>
            </a:extLst>
          </p:cNvPr>
          <p:cNvSpPr>
            <a:spLocks noGrp="1"/>
          </p:cNvSpPr>
          <p:nvPr>
            <p:ph type="body" sz="quarter" idx="3"/>
          </p:nvPr>
        </p:nvSpPr>
        <p:spPr>
          <a:xfrm>
            <a:off x="3869676" y="626167"/>
            <a:ext cx="3805596" cy="417443"/>
          </a:xfrm>
        </p:spPr>
        <p:txBody>
          <a:bodyPr/>
          <a:lstStyle/>
          <a:p>
            <a:r>
              <a:rPr lang="fr-FR" dirty="0" err="1"/>
              <a:t>Phenomics</a:t>
            </a:r>
            <a:endParaRPr lang="fr-FR" dirty="0"/>
          </a:p>
        </p:txBody>
      </p:sp>
      <p:sp>
        <p:nvSpPr>
          <p:cNvPr id="10" name="Espace réservé du contenu 9">
            <a:extLst>
              <a:ext uri="{FF2B5EF4-FFF2-40B4-BE49-F238E27FC236}">
                <a16:creationId xmlns:a16="http://schemas.microsoft.com/office/drawing/2014/main" id="{70968FCF-8A8A-29A3-CEB0-44FF9C163BAF}"/>
              </a:ext>
            </a:extLst>
          </p:cNvPr>
          <p:cNvSpPr>
            <a:spLocks noGrp="1"/>
          </p:cNvSpPr>
          <p:nvPr>
            <p:ph sz="quarter" idx="4"/>
          </p:nvPr>
        </p:nvSpPr>
        <p:spPr>
          <a:xfrm>
            <a:off x="3869676" y="1043611"/>
            <a:ext cx="3805596" cy="4412882"/>
          </a:xfrm>
        </p:spPr>
        <p:txBody>
          <a:bodyPr/>
          <a:lstStyle/>
          <a:p>
            <a:r>
              <a:rPr lang="fr-FR" dirty="0"/>
              <a:t>SI Plateforme </a:t>
            </a:r>
          </a:p>
          <a:p>
            <a:r>
              <a:rPr lang="fr-FR" dirty="0"/>
              <a:t>MIAPPE/</a:t>
            </a:r>
            <a:r>
              <a:rPr lang="fr-FR" dirty="0" err="1"/>
              <a:t>BrAPI</a:t>
            </a:r>
            <a:endParaRPr lang="fr-FR" dirty="0"/>
          </a:p>
          <a:p>
            <a:r>
              <a:rPr lang="fr-FR" dirty="0"/>
              <a:t>Recherche data </a:t>
            </a:r>
            <a:r>
              <a:rPr lang="fr-FR" dirty="0" err="1"/>
              <a:t>gouv</a:t>
            </a:r>
            <a:r>
              <a:rPr lang="fr-FR" dirty="0"/>
              <a:t>, en suivant les </a:t>
            </a:r>
            <a:r>
              <a:rPr lang="fr-FR" dirty="0" err="1"/>
              <a:t>recomandations</a:t>
            </a:r>
            <a:r>
              <a:rPr lang="fr-FR" dirty="0"/>
              <a:t> MIAPPE</a:t>
            </a:r>
          </a:p>
        </p:txBody>
      </p:sp>
      <p:sp>
        <p:nvSpPr>
          <p:cNvPr id="2" name="Titre 1">
            <a:extLst>
              <a:ext uri="{FF2B5EF4-FFF2-40B4-BE49-F238E27FC236}">
                <a16:creationId xmlns:a16="http://schemas.microsoft.com/office/drawing/2014/main" id="{C33A6AC8-D13D-87BA-C037-5E741F7FB2C2}"/>
              </a:ext>
            </a:extLst>
          </p:cNvPr>
          <p:cNvSpPr>
            <a:spLocks noGrp="1"/>
          </p:cNvSpPr>
          <p:nvPr>
            <p:ph type="title"/>
          </p:nvPr>
        </p:nvSpPr>
        <p:spPr/>
        <p:txBody>
          <a:bodyPr/>
          <a:lstStyle/>
          <a:p>
            <a:r>
              <a:rPr lang="fr-FR" dirty="0"/>
              <a:t>Recommandations RDO/INRAE</a:t>
            </a:r>
          </a:p>
        </p:txBody>
      </p:sp>
      <p:grpSp>
        <p:nvGrpSpPr>
          <p:cNvPr id="13" name="Groupe 12">
            <a:extLst>
              <a:ext uri="{FF2B5EF4-FFF2-40B4-BE49-F238E27FC236}">
                <a16:creationId xmlns:a16="http://schemas.microsoft.com/office/drawing/2014/main" id="{C27FF617-4EAD-29BC-580E-7FFEAF78EB5F}"/>
              </a:ext>
            </a:extLst>
          </p:cNvPr>
          <p:cNvGrpSpPr/>
          <p:nvPr/>
        </p:nvGrpSpPr>
        <p:grpSpPr>
          <a:xfrm>
            <a:off x="7791457" y="626167"/>
            <a:ext cx="4442123" cy="4830326"/>
            <a:chOff x="5729305" y="626167"/>
            <a:chExt cx="4442123" cy="4830326"/>
          </a:xfrm>
        </p:grpSpPr>
        <p:sp>
          <p:nvSpPr>
            <p:cNvPr id="11" name="Espace réservé du texte 8">
              <a:extLst>
                <a:ext uri="{FF2B5EF4-FFF2-40B4-BE49-F238E27FC236}">
                  <a16:creationId xmlns:a16="http://schemas.microsoft.com/office/drawing/2014/main" id="{12D1D320-20B9-28E6-2B46-FC52A751E849}"/>
                </a:ext>
              </a:extLst>
            </p:cNvPr>
            <p:cNvSpPr txBox="1">
              <a:spLocks/>
            </p:cNvSpPr>
            <p:nvPr/>
          </p:nvSpPr>
          <p:spPr>
            <a:xfrm>
              <a:off x="5729306" y="626167"/>
              <a:ext cx="4287997" cy="4174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00A3A6"/>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dirty="0"/>
                <a:t>Autres</a:t>
              </a:r>
            </a:p>
          </p:txBody>
        </p:sp>
        <p:sp>
          <p:nvSpPr>
            <p:cNvPr id="12" name="Espace réservé du contenu 9">
              <a:extLst>
                <a:ext uri="{FF2B5EF4-FFF2-40B4-BE49-F238E27FC236}">
                  <a16:creationId xmlns:a16="http://schemas.microsoft.com/office/drawing/2014/main" id="{FCA3ACB4-10D1-E61E-9814-A6E1643B0AA5}"/>
                </a:ext>
              </a:extLst>
            </p:cNvPr>
            <p:cNvSpPr txBox="1">
              <a:spLocks/>
            </p:cNvSpPr>
            <p:nvPr/>
          </p:nvSpPr>
          <p:spPr>
            <a:xfrm>
              <a:off x="5729305" y="1043611"/>
              <a:ext cx="4442123" cy="4412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Recherche data </a:t>
              </a:r>
              <a:r>
                <a:rPr lang="fr-FR" dirty="0" err="1"/>
                <a:t>gouv</a:t>
              </a:r>
              <a:endParaRPr lang="fr-FR" dirty="0"/>
            </a:p>
            <a:p>
              <a:r>
                <a:rPr lang="fr-FR" dirty="0" err="1"/>
                <a:t>Biological</a:t>
              </a:r>
              <a:r>
                <a:rPr lang="fr-FR" dirty="0"/>
                <a:t> </a:t>
              </a:r>
              <a:r>
                <a:rPr lang="fr-FR" dirty="0" err="1"/>
                <a:t>Material</a:t>
              </a:r>
              <a:r>
                <a:rPr lang="fr-FR" dirty="0"/>
                <a:t>/</a:t>
              </a:r>
              <a:r>
                <a:rPr lang="fr-FR" dirty="0" err="1"/>
                <a:t>Samples</a:t>
              </a:r>
              <a:endParaRPr lang="fr-FR" dirty="0"/>
            </a:p>
            <a:p>
              <a:r>
                <a:rPr lang="fr-FR" dirty="0" err="1"/>
                <a:t>Fairsharing</a:t>
              </a:r>
              <a:endParaRPr lang="fr-FR" dirty="0"/>
            </a:p>
          </p:txBody>
        </p:sp>
      </p:grpSp>
    </p:spTree>
    <p:extLst>
      <p:ext uri="{BB962C8B-B14F-4D97-AF65-F5344CB8AC3E}">
        <p14:creationId xmlns:p14="http://schemas.microsoft.com/office/powerpoint/2010/main" val="1169220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9" name="Google Shape;579;p5"/>
          <p:cNvSpPr txBox="1">
            <a:spLocks noGrp="1"/>
          </p:cNvSpPr>
          <p:nvPr>
            <p:ph idx="1"/>
          </p:nvPr>
        </p:nvSpPr>
        <p:spPr>
          <a:xfrm>
            <a:off x="119270" y="1023731"/>
            <a:ext cx="5459597" cy="5257798"/>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80000"/>
              </a:lnSpc>
              <a:spcBef>
                <a:spcPts val="1000"/>
              </a:spcBef>
              <a:spcAft>
                <a:spcPts val="0"/>
              </a:spcAft>
              <a:buClrTx/>
              <a:buSzPts val="1800"/>
              <a:buFont typeface="Arial" panose="020B0604020202020204" pitchFamily="34" charset="0"/>
              <a:buNone/>
              <a:tabLst/>
              <a:defRPr/>
            </a:pPr>
            <a:r>
              <a:rPr kumimoji="0" lang="fr-FR" sz="2400" b="0" i="0" u="none" strike="noStrike" kern="1200" cap="none" spc="0" normalizeH="0" baseline="0" noProof="0" dirty="0">
                <a:ln>
                  <a:noFill/>
                </a:ln>
                <a:solidFill>
                  <a:srgbClr val="275662"/>
                </a:solidFill>
                <a:effectLst/>
                <a:uLnTx/>
                <a:uFillTx/>
                <a:latin typeface="Calibri" panose="020F0502020204030204"/>
                <a:ea typeface="+mn-ea"/>
                <a:cs typeface="+mn-cs"/>
              </a:rPr>
              <a:t>Registre de standards, bases/sources de données and politiques.</a:t>
            </a:r>
          </a:p>
          <a:p>
            <a:pPr marL="0" marR="0" lvl="0" indent="0" algn="l" defTabSz="914400" rtl="0" eaLnBrk="1" fontAlgn="auto" latinLnBrk="0" hangingPunct="1">
              <a:lnSpc>
                <a:spcPct val="80000"/>
              </a:lnSpc>
              <a:spcBef>
                <a:spcPts val="1000"/>
              </a:spcBef>
              <a:spcAft>
                <a:spcPts val="0"/>
              </a:spcAft>
              <a:buClrTx/>
              <a:buSzPts val="1800"/>
              <a:buFont typeface="Arial" panose="020B0604020202020204" pitchFamily="34" charset="0"/>
              <a:buNone/>
              <a:tabLst/>
              <a:defRPr/>
            </a:pPr>
            <a:r>
              <a:rPr kumimoji="0" lang="fr-FR" sz="2400" b="1" i="0" u="none" strike="noStrike" kern="1200" cap="none" spc="0" normalizeH="0" baseline="0" noProof="0" dirty="0">
                <a:ln>
                  <a:noFill/>
                </a:ln>
                <a:solidFill>
                  <a:srgbClr val="275662"/>
                </a:solidFill>
                <a:effectLst/>
                <a:uLnTx/>
                <a:uFillTx/>
                <a:latin typeface="Calibri" panose="020F0502020204030204"/>
                <a:ea typeface="+mn-ea"/>
                <a:cs typeface="+mn-cs"/>
              </a:rPr>
              <a:t>Descriptions claires</a:t>
            </a:r>
            <a:endParaRPr kumimoji="0" lang="fr-FR" sz="2400" b="0" i="1" u="none" strike="noStrike" kern="1200" cap="none" spc="0" normalizeH="0" baseline="0" noProof="0" dirty="0">
              <a:ln>
                <a:noFill/>
              </a:ln>
              <a:solidFill>
                <a:srgbClr val="275662"/>
              </a:solidFill>
              <a:effectLst/>
              <a:uLnTx/>
              <a:uFillTx/>
              <a:latin typeface="Calibri" panose="020F0502020204030204"/>
              <a:ea typeface="+mn-ea"/>
              <a:cs typeface="+mn-cs"/>
            </a:endParaRPr>
          </a:p>
          <a:p>
            <a:pPr marL="114300" lvl="0" indent="0" algn="l" rtl="0">
              <a:lnSpc>
                <a:spcPct val="70000"/>
              </a:lnSpc>
              <a:spcBef>
                <a:spcPts val="1000"/>
              </a:spcBef>
              <a:spcAft>
                <a:spcPts val="0"/>
              </a:spcAft>
              <a:buSzPts val="1800"/>
              <a:buNone/>
            </a:pPr>
            <a:endParaRPr lang="fr-FR" sz="1700" dirty="0"/>
          </a:p>
          <a:p>
            <a:pPr marL="114300" lvl="0" indent="0" algn="l" rtl="0">
              <a:lnSpc>
                <a:spcPct val="70000"/>
              </a:lnSpc>
              <a:spcBef>
                <a:spcPts val="1000"/>
              </a:spcBef>
              <a:spcAft>
                <a:spcPts val="0"/>
              </a:spcAft>
              <a:buSzPts val="1800"/>
              <a:buNone/>
            </a:pPr>
            <a:r>
              <a:rPr lang="fr-FR" sz="1700" dirty="0" err="1"/>
              <a:t>Sansone</a:t>
            </a:r>
            <a:r>
              <a:rPr lang="fr-FR" sz="1700" dirty="0"/>
              <a:t> et al. Nat Biotech. 2019</a:t>
            </a:r>
            <a:endParaRPr sz="1700" dirty="0"/>
          </a:p>
          <a:p>
            <a:pPr marL="114300" lvl="0" indent="0" algn="l" rtl="0">
              <a:lnSpc>
                <a:spcPct val="70000"/>
              </a:lnSpc>
              <a:spcBef>
                <a:spcPts val="1000"/>
              </a:spcBef>
              <a:spcAft>
                <a:spcPts val="0"/>
              </a:spcAft>
              <a:buSzPts val="1800"/>
              <a:buNone/>
            </a:pPr>
            <a:r>
              <a:rPr lang="fr-FR" sz="1700" u="sng" dirty="0">
                <a:solidFill>
                  <a:schemeClr val="hlink"/>
                </a:solidFill>
                <a:hlinkClick r:id="rId3"/>
              </a:rPr>
              <a:t>https://doi.org/10.1038/s41587-019-0080-8</a:t>
            </a:r>
            <a:endParaRPr sz="2590" i="1" dirty="0"/>
          </a:p>
        </p:txBody>
      </p:sp>
      <p:sp>
        <p:nvSpPr>
          <p:cNvPr id="2" name="Titre 1">
            <a:extLst>
              <a:ext uri="{FF2B5EF4-FFF2-40B4-BE49-F238E27FC236}">
                <a16:creationId xmlns:a16="http://schemas.microsoft.com/office/drawing/2014/main" id="{7B611653-A3A3-4F72-9DEE-2335E5D0C23F}"/>
              </a:ext>
            </a:extLst>
          </p:cNvPr>
          <p:cNvSpPr>
            <a:spLocks noGrp="1"/>
          </p:cNvSpPr>
          <p:nvPr>
            <p:ph type="title"/>
          </p:nvPr>
        </p:nvSpPr>
        <p:spPr/>
        <p:txBody>
          <a:bodyPr/>
          <a:lstStyle/>
          <a:p>
            <a:r>
              <a:rPr lang="fr-FR" dirty="0"/>
              <a:t>Portail </a:t>
            </a:r>
            <a:r>
              <a:rPr lang="fr-FR" dirty="0" err="1"/>
              <a:t>FAIRsharing</a:t>
            </a:r>
            <a:endParaRPr lang="fr-FR" dirty="0"/>
          </a:p>
        </p:txBody>
      </p:sp>
      <p:sp>
        <p:nvSpPr>
          <p:cNvPr id="580" name="Google Shape;580;p5"/>
          <p:cNvSpPr txBox="1"/>
          <p:nvPr/>
        </p:nvSpPr>
        <p:spPr>
          <a:xfrm>
            <a:off x="8015671" y="6088060"/>
            <a:ext cx="3466500" cy="67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sng" strike="noStrike" cap="none">
                <a:solidFill>
                  <a:schemeClr val="hlink"/>
                </a:solidFill>
                <a:latin typeface="Calibri"/>
                <a:ea typeface="Calibri"/>
                <a:cs typeface="Calibri"/>
                <a:sym typeface="Calibri"/>
                <a:hlinkClick r:id="rId4"/>
              </a:rPr>
              <a:t>https://fairsharing.org</a:t>
            </a:r>
            <a:r>
              <a:rPr lang="fr-FR" sz="2400" b="0" i="0" u="none" strike="noStrike" cap="none">
                <a:solidFill>
                  <a:srgbClr val="000000"/>
                </a:solidFill>
                <a:latin typeface="Calibri"/>
                <a:ea typeface="Calibri"/>
                <a:cs typeface="Calibri"/>
                <a:sym typeface="Calibri"/>
              </a:rPr>
              <a:t> </a:t>
            </a:r>
            <a:endParaRPr sz="2400" b="0" i="0" u="none" strike="noStrike" cap="none">
              <a:solidFill>
                <a:srgbClr val="000000"/>
              </a:solidFill>
              <a:latin typeface="Calibri"/>
              <a:ea typeface="Calibri"/>
              <a:cs typeface="Calibri"/>
              <a:sym typeface="Calibri"/>
            </a:endParaRPr>
          </a:p>
        </p:txBody>
      </p:sp>
      <p:pic>
        <p:nvPicPr>
          <p:cNvPr id="582" name="Google Shape;582;p5"/>
          <p:cNvPicPr preferRelativeResize="0"/>
          <p:nvPr/>
        </p:nvPicPr>
        <p:blipFill rotWithShape="1">
          <a:blip r:embed="rId5">
            <a:alphaModFix/>
          </a:blip>
          <a:srcRect/>
          <a:stretch/>
        </p:blipFill>
        <p:spPr>
          <a:xfrm>
            <a:off x="2763712" y="5986960"/>
            <a:ext cx="890861" cy="890861"/>
          </a:xfrm>
          <a:prstGeom prst="rect">
            <a:avLst/>
          </a:prstGeom>
          <a:noFill/>
          <a:ln>
            <a:noFill/>
          </a:ln>
        </p:spPr>
      </p:pic>
      <p:pic>
        <p:nvPicPr>
          <p:cNvPr id="583" name="Google Shape;583;p5" descr="Offre d'emploi – Departmental Lecturer in Medieval and Renaissance Art  History (University of Oxford) | RMBLF.be"/>
          <p:cNvPicPr preferRelativeResize="0"/>
          <p:nvPr/>
        </p:nvPicPr>
        <p:blipFill rotWithShape="1">
          <a:blip r:embed="rId6">
            <a:alphaModFix/>
          </a:blip>
          <a:srcRect/>
          <a:stretch/>
        </p:blipFill>
        <p:spPr>
          <a:xfrm>
            <a:off x="242275" y="5986960"/>
            <a:ext cx="1752599" cy="876300"/>
          </a:xfrm>
          <a:prstGeom prst="rect">
            <a:avLst/>
          </a:prstGeom>
          <a:noFill/>
          <a:ln>
            <a:noFill/>
          </a:ln>
        </p:spPr>
      </p:pic>
      <p:pic>
        <p:nvPicPr>
          <p:cNvPr id="585" name="Google Shape;585;p5"/>
          <p:cNvPicPr preferRelativeResize="0"/>
          <p:nvPr/>
        </p:nvPicPr>
        <p:blipFill>
          <a:blip r:embed="rId7">
            <a:alphaModFix/>
          </a:blip>
          <a:stretch>
            <a:fillRect/>
          </a:stretch>
        </p:blipFill>
        <p:spPr>
          <a:xfrm>
            <a:off x="5087702" y="466336"/>
            <a:ext cx="7509325" cy="59253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fr-FR" sz="2400"/>
              <a:t>Citable </a:t>
            </a:r>
            <a:r>
              <a:rPr lang="fr-FR" sz="2400" i="1"/>
              <a:t>DOI</a:t>
            </a:r>
            <a:r>
              <a:rPr lang="fr-FR" sz="2400"/>
              <a:t> for all records</a:t>
            </a:r>
            <a:endParaRPr sz="2400"/>
          </a:p>
          <a:p>
            <a:pPr marL="0" lvl="0" indent="0" algn="l" rtl="0">
              <a:lnSpc>
                <a:spcPct val="90000"/>
              </a:lnSpc>
              <a:spcBef>
                <a:spcPts val="1000"/>
              </a:spcBef>
              <a:spcAft>
                <a:spcPts val="0"/>
              </a:spcAft>
              <a:buSzPts val="1800"/>
              <a:buNone/>
            </a:pPr>
            <a:endParaRPr sz="2400"/>
          </a:p>
          <a:p>
            <a:pPr marL="0" lvl="0" indent="0" algn="l" rtl="0">
              <a:lnSpc>
                <a:spcPct val="90000"/>
              </a:lnSpc>
              <a:spcBef>
                <a:spcPts val="1000"/>
              </a:spcBef>
              <a:spcAft>
                <a:spcPts val="0"/>
              </a:spcAft>
              <a:buSzPts val="1800"/>
              <a:buNone/>
            </a:pPr>
            <a:r>
              <a:rPr lang="fr-FR" sz="2400"/>
              <a:t>Accessible via </a:t>
            </a:r>
            <a:r>
              <a:rPr lang="fr-FR" sz="2400" i="1"/>
              <a:t>API </a:t>
            </a:r>
            <a:r>
              <a:rPr lang="fr-FR" sz="2400"/>
              <a:t>or </a:t>
            </a:r>
            <a:r>
              <a:rPr lang="fr-FR" sz="2400" i="1"/>
              <a:t>web interface</a:t>
            </a:r>
            <a:endParaRPr sz="2400"/>
          </a:p>
          <a:p>
            <a:pPr marL="0" lvl="0" indent="0" algn="l" rtl="0">
              <a:lnSpc>
                <a:spcPct val="90000"/>
              </a:lnSpc>
              <a:spcBef>
                <a:spcPts val="1000"/>
              </a:spcBef>
              <a:spcAft>
                <a:spcPts val="0"/>
              </a:spcAft>
              <a:buSzPts val="1800"/>
              <a:buNone/>
            </a:pPr>
            <a:endParaRPr sz="2400" i="1"/>
          </a:p>
          <a:p>
            <a:pPr marL="0" lvl="0" indent="0" algn="l" rtl="0">
              <a:lnSpc>
                <a:spcPct val="90000"/>
              </a:lnSpc>
              <a:spcBef>
                <a:spcPts val="1000"/>
              </a:spcBef>
              <a:spcAft>
                <a:spcPts val="0"/>
              </a:spcAft>
              <a:buSzPts val="1800"/>
              <a:buNone/>
            </a:pPr>
            <a:r>
              <a:rPr lang="fr-FR" sz="2400" i="1"/>
              <a:t>Curation</a:t>
            </a:r>
            <a:endParaRPr sz="2400" i="1"/>
          </a:p>
        </p:txBody>
      </p:sp>
      <p:sp>
        <p:nvSpPr>
          <p:cNvPr id="3" name="Titre 2">
            <a:extLst>
              <a:ext uri="{FF2B5EF4-FFF2-40B4-BE49-F238E27FC236}">
                <a16:creationId xmlns:a16="http://schemas.microsoft.com/office/drawing/2014/main" id="{BB274EF6-7689-AFA3-9715-2F13531C6E50}"/>
              </a:ext>
            </a:extLst>
          </p:cNvPr>
          <p:cNvSpPr>
            <a:spLocks noGrp="1"/>
          </p:cNvSpPr>
          <p:nvPr>
            <p:ph type="title"/>
          </p:nvPr>
        </p:nvSpPr>
        <p:spPr/>
        <p:txBody>
          <a:bodyPr/>
          <a:lstStyle/>
          <a:p>
            <a:r>
              <a:rPr lang="fr-FR" dirty="0"/>
              <a:t>The </a:t>
            </a:r>
            <a:r>
              <a:rPr lang="fr-FR" dirty="0" err="1"/>
              <a:t>FAIRsharing</a:t>
            </a:r>
            <a:r>
              <a:rPr lang="fr-FR" dirty="0"/>
              <a:t> portal</a:t>
            </a:r>
          </a:p>
        </p:txBody>
      </p:sp>
      <p:sp>
        <p:nvSpPr>
          <p:cNvPr id="4" name="Sous-titre 3">
            <a:extLst>
              <a:ext uri="{FF2B5EF4-FFF2-40B4-BE49-F238E27FC236}">
                <a16:creationId xmlns:a16="http://schemas.microsoft.com/office/drawing/2014/main" id="{DB905F4F-797E-72A1-107C-692B6424A12D}"/>
              </a:ext>
            </a:extLst>
          </p:cNvPr>
          <p:cNvSpPr>
            <a:spLocks noGrp="1"/>
          </p:cNvSpPr>
          <p:nvPr>
            <p:ph type="subTitle" idx="10"/>
          </p:nvPr>
        </p:nvSpPr>
        <p:spPr/>
        <p:txBody>
          <a:bodyPr/>
          <a:lstStyle/>
          <a:p>
            <a:endParaRPr lang="fr-FR"/>
          </a:p>
        </p:txBody>
      </p:sp>
      <p:pic>
        <p:nvPicPr>
          <p:cNvPr id="592" name="Google Shape;592;p4"/>
          <p:cNvPicPr preferRelativeResize="0"/>
          <p:nvPr/>
        </p:nvPicPr>
        <p:blipFill rotWithShape="1">
          <a:blip r:embed="rId3">
            <a:alphaModFix/>
          </a:blip>
          <a:srcRect/>
          <a:stretch/>
        </p:blipFill>
        <p:spPr>
          <a:xfrm>
            <a:off x="5475175" y="1282175"/>
            <a:ext cx="6266960" cy="4862374"/>
          </a:xfrm>
          <a:prstGeom prst="rect">
            <a:avLst/>
          </a:prstGeom>
          <a:noFill/>
          <a:ln>
            <a:noFill/>
          </a:ln>
        </p:spPr>
      </p:pic>
      <p:sp>
        <p:nvSpPr>
          <p:cNvPr id="593" name="Google Shape;593;p4"/>
          <p:cNvSpPr/>
          <p:nvPr/>
        </p:nvSpPr>
        <p:spPr>
          <a:xfrm>
            <a:off x="2921000" y="4843626"/>
            <a:ext cx="245993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i="1" u="none" strike="noStrike" cap="none" dirty="0">
                <a:solidFill>
                  <a:srgbClr val="000000"/>
                </a:solidFill>
                <a:latin typeface="Arial"/>
                <a:ea typeface="Arial"/>
                <a:cs typeface="Arial"/>
                <a:sym typeface="Arial"/>
              </a:rPr>
              <a:t>RECORD STATUS</a:t>
            </a:r>
            <a:endParaRPr sz="1400" b="0" i="0" u="none" strike="noStrike" cap="none" dirty="0">
              <a:solidFill>
                <a:srgbClr val="000000"/>
              </a:solidFill>
              <a:latin typeface="Arial"/>
              <a:ea typeface="Arial"/>
              <a:cs typeface="Arial"/>
              <a:sym typeface="Arial"/>
            </a:endParaRPr>
          </a:p>
        </p:txBody>
      </p:sp>
      <p:sp>
        <p:nvSpPr>
          <p:cNvPr id="594" name="Google Shape;594;p4"/>
          <p:cNvSpPr/>
          <p:nvPr/>
        </p:nvSpPr>
        <p:spPr>
          <a:xfrm>
            <a:off x="2819400" y="4805525"/>
            <a:ext cx="2655775" cy="830997"/>
          </a:xfrm>
          <a:prstGeom prst="rightArrowCallout">
            <a:avLst>
              <a:gd name="adj1" fmla="val 25000"/>
              <a:gd name="adj2" fmla="val 25000"/>
              <a:gd name="adj3" fmla="val 25000"/>
              <a:gd name="adj4" fmla="val 64977"/>
            </a:avLst>
          </a:prstGeom>
          <a:no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2D13A8-DCCA-F7CE-DFBE-84CBF79BAD16}"/>
              </a:ext>
            </a:extLst>
          </p:cNvPr>
          <p:cNvSpPr>
            <a:spLocks noGrp="1"/>
          </p:cNvSpPr>
          <p:nvPr>
            <p:ph type="ctrTitle"/>
          </p:nvPr>
        </p:nvSpPr>
        <p:spPr/>
        <p:txBody>
          <a:bodyPr/>
          <a:lstStyle/>
          <a:p>
            <a:r>
              <a:rPr lang="fr-FR" dirty="0"/>
              <a:t>Vue générale des métadonnées</a:t>
            </a:r>
          </a:p>
        </p:txBody>
      </p:sp>
      <p:sp>
        <p:nvSpPr>
          <p:cNvPr id="5" name="Sous-titre 4">
            <a:extLst>
              <a:ext uri="{FF2B5EF4-FFF2-40B4-BE49-F238E27FC236}">
                <a16:creationId xmlns:a16="http://schemas.microsoft.com/office/drawing/2014/main" id="{73D25588-8DE6-BE09-2657-F21B364FE44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813183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2" name="Google Shape;602;gc665471393_0_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ct val="50000"/>
              <a:buNone/>
            </a:pPr>
            <a:r>
              <a:rPr lang="fr-FR" sz="3600" dirty="0"/>
              <a:t>Ne PAS utiliser les standards “</a:t>
            </a:r>
            <a:r>
              <a:rPr lang="fr-FR" sz="3600" dirty="0" err="1"/>
              <a:t>Uncertain</a:t>
            </a:r>
            <a:r>
              <a:rPr lang="fr-FR" sz="3600" dirty="0"/>
              <a:t>” or “</a:t>
            </a:r>
            <a:r>
              <a:rPr lang="fr-FR" sz="3600" dirty="0" err="1"/>
              <a:t>Deprecated</a:t>
            </a:r>
            <a:r>
              <a:rPr lang="fr-FR" sz="3600" dirty="0"/>
              <a:t>”</a:t>
            </a:r>
            <a:endParaRPr sz="3600" i="1" dirty="0"/>
          </a:p>
        </p:txBody>
      </p:sp>
      <p:sp>
        <p:nvSpPr>
          <p:cNvPr id="2" name="Titre 1">
            <a:extLst>
              <a:ext uri="{FF2B5EF4-FFF2-40B4-BE49-F238E27FC236}">
                <a16:creationId xmlns:a16="http://schemas.microsoft.com/office/drawing/2014/main" id="{DD0B5C1D-5E96-83B0-6E4E-5FFF5B885726}"/>
              </a:ext>
            </a:extLst>
          </p:cNvPr>
          <p:cNvSpPr>
            <a:spLocks noGrp="1"/>
          </p:cNvSpPr>
          <p:nvPr>
            <p:ph type="title"/>
          </p:nvPr>
        </p:nvSpPr>
        <p:spPr/>
        <p:txBody>
          <a:bodyPr/>
          <a:lstStyle/>
          <a:p>
            <a:r>
              <a:rPr lang="fr-FR" dirty="0"/>
              <a:t>The </a:t>
            </a:r>
            <a:r>
              <a:rPr lang="fr-FR" dirty="0" err="1"/>
              <a:t>FAIRsharing</a:t>
            </a:r>
            <a:r>
              <a:rPr lang="fr-FR" dirty="0"/>
              <a:t> portal: record </a:t>
            </a:r>
            <a:r>
              <a:rPr lang="fr-FR" dirty="0" err="1"/>
              <a:t>status</a:t>
            </a:r>
            <a:endParaRPr lang="fr-FR" dirty="0"/>
          </a:p>
        </p:txBody>
      </p:sp>
      <p:sp>
        <p:nvSpPr>
          <p:cNvPr id="3" name="Sous-titre 2">
            <a:extLst>
              <a:ext uri="{FF2B5EF4-FFF2-40B4-BE49-F238E27FC236}">
                <a16:creationId xmlns:a16="http://schemas.microsoft.com/office/drawing/2014/main" id="{1F796191-08C5-D9BC-4D57-05CDD422BF14}"/>
              </a:ext>
            </a:extLst>
          </p:cNvPr>
          <p:cNvSpPr>
            <a:spLocks noGrp="1"/>
          </p:cNvSpPr>
          <p:nvPr>
            <p:ph type="subTitle" idx="10"/>
          </p:nvPr>
        </p:nvSpPr>
        <p:spPr/>
        <p:txBody>
          <a:bodyPr/>
          <a:lstStyle/>
          <a:p>
            <a:endParaRPr lang="fr-FR"/>
          </a:p>
        </p:txBody>
      </p:sp>
      <p:pic>
        <p:nvPicPr>
          <p:cNvPr id="603" name="Google Shape;603;gc665471393_0_0"/>
          <p:cNvPicPr preferRelativeResize="0"/>
          <p:nvPr/>
        </p:nvPicPr>
        <p:blipFill rotWithShape="1">
          <a:blip r:embed="rId3">
            <a:alphaModFix/>
          </a:blip>
          <a:srcRect l="2788" t="71013" r="47244" b="397"/>
          <a:stretch/>
        </p:blipFill>
        <p:spPr>
          <a:xfrm>
            <a:off x="2420125" y="1887412"/>
            <a:ext cx="6385050" cy="2834475"/>
          </a:xfrm>
          <a:prstGeom prst="rect">
            <a:avLst/>
          </a:prstGeom>
          <a:noFill/>
          <a:ln>
            <a:noFill/>
          </a:ln>
        </p:spPr>
      </p:pic>
      <p:sp>
        <p:nvSpPr>
          <p:cNvPr id="604" name="Google Shape;604;gc665471393_0_0"/>
          <p:cNvSpPr/>
          <p:nvPr/>
        </p:nvSpPr>
        <p:spPr>
          <a:xfrm>
            <a:off x="8246200" y="3125075"/>
            <a:ext cx="1074900" cy="129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05" name="Google Shape;605;gc665471393_0_0"/>
          <p:cNvCxnSpPr>
            <a:stCxn id="603" idx="1"/>
          </p:cNvCxnSpPr>
          <p:nvPr/>
        </p:nvCxnSpPr>
        <p:spPr>
          <a:xfrm>
            <a:off x="2420125" y="3304650"/>
            <a:ext cx="5406900" cy="1701600"/>
          </a:xfrm>
          <a:prstGeom prst="straightConnector1">
            <a:avLst/>
          </a:prstGeom>
          <a:noFill/>
          <a:ln w="76200" cap="flat" cmpd="sng">
            <a:solidFill>
              <a:srgbClr val="FF0000"/>
            </a:solidFill>
            <a:prstDash val="solid"/>
            <a:round/>
            <a:headEnd type="none" w="sm" len="sm"/>
            <a:tailEnd type="none" w="sm" len="sm"/>
          </a:ln>
        </p:spPr>
      </p:cxnSp>
      <p:cxnSp>
        <p:nvCxnSpPr>
          <p:cNvPr id="606" name="Google Shape;606;gc665471393_0_0"/>
          <p:cNvCxnSpPr/>
          <p:nvPr/>
        </p:nvCxnSpPr>
        <p:spPr>
          <a:xfrm rot="10800000" flipH="1">
            <a:off x="2420125" y="3304650"/>
            <a:ext cx="5406900" cy="1701600"/>
          </a:xfrm>
          <a:prstGeom prst="straightConnector1">
            <a:avLst/>
          </a:prstGeom>
          <a:noFill/>
          <a:ln w="76200" cap="flat" cmpd="sng">
            <a:solidFill>
              <a:srgbClr val="FF0000"/>
            </a:solidFill>
            <a:prstDash val="solid"/>
            <a:round/>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3" name="Google Shape;623;gb26120ff90_0_45"/>
          <p:cNvSpPr txBox="1">
            <a:spLocks noGrp="1"/>
          </p:cNvSpPr>
          <p:nvPr>
            <p:ph idx="1"/>
          </p:nvPr>
        </p:nvSpPr>
        <p:spPr>
          <a:xfrm>
            <a:off x="59635" y="410098"/>
            <a:ext cx="11986590" cy="5705058"/>
          </a:xfrm>
          <a:prstGeom prst="rect">
            <a:avLst/>
          </a:prstGeom>
          <a:noFill/>
          <a:ln>
            <a:noFill/>
          </a:ln>
        </p:spPr>
        <p:txBody>
          <a:bodyPr spcFirstLastPara="1" wrap="square" lIns="91425" tIns="45700" rIns="91425" bIns="45700" anchor="t" anchorCtr="0">
            <a:noAutofit/>
          </a:bodyPr>
          <a:lstStyle/>
          <a:p>
            <a:pPr>
              <a:lnSpc>
                <a:spcPct val="115000"/>
              </a:lnSpc>
              <a:buSzPts val="1800"/>
            </a:pPr>
            <a:r>
              <a:rPr lang="fr-FR" dirty="0"/>
              <a:t>Regroupement par domaine, espèce, communauté ou organisation</a:t>
            </a:r>
            <a:endParaRPr dirty="0"/>
          </a:p>
          <a:p>
            <a:pPr>
              <a:lnSpc>
                <a:spcPct val="115000"/>
              </a:lnSpc>
              <a:buSzPts val="1800"/>
            </a:pPr>
            <a:r>
              <a:rPr lang="fr-FR" dirty="0"/>
              <a:t>Visualisations en graphe pour voir les relations</a:t>
            </a:r>
            <a:endParaRPr lang="fr-FR" b="1" dirty="0">
              <a:solidFill>
                <a:srgbClr val="333333"/>
              </a:solidFill>
              <a:highlight>
                <a:srgbClr val="FFFFFF"/>
              </a:highlight>
              <a:latin typeface="Arial"/>
              <a:cs typeface="Arial"/>
              <a:sym typeface="Arial"/>
            </a:endParaRPr>
          </a:p>
          <a:p>
            <a:pPr>
              <a:lnSpc>
                <a:spcPct val="115000"/>
              </a:lnSpc>
              <a:buSzPts val="1800"/>
            </a:pPr>
            <a:r>
              <a:rPr lang="fr-FR" dirty="0">
                <a:sym typeface="Arial"/>
              </a:rPr>
              <a:t>Collection Plante</a:t>
            </a:r>
          </a:p>
          <a:p>
            <a:pPr lvl="1">
              <a:lnSpc>
                <a:spcPct val="115000"/>
              </a:lnSpc>
              <a:buSzPts val="1800"/>
            </a:pPr>
            <a:r>
              <a:rPr lang="fr-FR" dirty="0">
                <a:hlinkClick r:id="rId3"/>
              </a:rPr>
              <a:t>https://fairsharing.org/4741</a:t>
            </a:r>
            <a:r>
              <a:rPr lang="fr-FR" dirty="0">
                <a:sym typeface="Arial"/>
              </a:rPr>
              <a:t> </a:t>
            </a:r>
            <a:endParaRPr lang="fr-FR" dirty="0"/>
          </a:p>
        </p:txBody>
      </p:sp>
      <p:sp>
        <p:nvSpPr>
          <p:cNvPr id="2" name="Titre 1">
            <a:extLst>
              <a:ext uri="{FF2B5EF4-FFF2-40B4-BE49-F238E27FC236}">
                <a16:creationId xmlns:a16="http://schemas.microsoft.com/office/drawing/2014/main" id="{1B029549-8B38-2E62-7F81-76D5FD6B0664}"/>
              </a:ext>
            </a:extLst>
          </p:cNvPr>
          <p:cNvSpPr>
            <a:spLocks noGrp="1"/>
          </p:cNvSpPr>
          <p:nvPr>
            <p:ph type="title"/>
          </p:nvPr>
        </p:nvSpPr>
        <p:spPr/>
        <p:txBody>
          <a:bodyPr/>
          <a:lstStyle/>
          <a:p>
            <a:r>
              <a:rPr lang="fr-FR" dirty="0"/>
              <a:t>Collections dans </a:t>
            </a:r>
            <a:r>
              <a:rPr lang="fr-FR" dirty="0" err="1"/>
              <a:t>FAIRsharing</a:t>
            </a:r>
            <a:endParaRPr lang="fr-FR" dirty="0"/>
          </a:p>
        </p:txBody>
      </p:sp>
      <p:sp>
        <p:nvSpPr>
          <p:cNvPr id="622" name="Google Shape;622;gb26120ff90_0_45"/>
          <p:cNvSpPr txBox="1"/>
          <p:nvPr/>
        </p:nvSpPr>
        <p:spPr>
          <a:xfrm>
            <a:off x="7502283" y="73048"/>
            <a:ext cx="4925400" cy="67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sng" strike="noStrike" cap="none" dirty="0">
                <a:solidFill>
                  <a:schemeClr val="hlink"/>
                </a:solidFill>
                <a:latin typeface="Calibri"/>
                <a:ea typeface="Calibri"/>
                <a:cs typeface="Calibri"/>
                <a:sym typeface="Calibri"/>
                <a:hlinkClick r:id="rId4"/>
              </a:rPr>
              <a:t>https://fairsharing.org/collections/</a:t>
            </a:r>
            <a:r>
              <a:rPr lang="fr-FR" sz="2400" b="0" i="0" u="none" strike="noStrike" cap="none" dirty="0">
                <a:solidFill>
                  <a:srgbClr val="000000"/>
                </a:solidFill>
                <a:latin typeface="Calibri"/>
                <a:ea typeface="Calibri"/>
                <a:cs typeface="Calibri"/>
                <a:sym typeface="Calibri"/>
              </a:rPr>
              <a:t>  </a:t>
            </a:r>
            <a:endParaRPr sz="2400" b="0" i="0" u="none" strike="noStrike" cap="none" dirty="0">
              <a:solidFill>
                <a:srgbClr val="000000"/>
              </a:solidFill>
              <a:latin typeface="Calibri"/>
              <a:ea typeface="Calibri"/>
              <a:cs typeface="Calibri"/>
              <a:sym typeface="Calibri"/>
            </a:endParaRPr>
          </a:p>
        </p:txBody>
      </p:sp>
      <p:pic>
        <p:nvPicPr>
          <p:cNvPr id="6" name="Image 5">
            <a:extLst>
              <a:ext uri="{FF2B5EF4-FFF2-40B4-BE49-F238E27FC236}">
                <a16:creationId xmlns:a16="http://schemas.microsoft.com/office/drawing/2014/main" id="{E6CE8B12-030D-D0B3-EBA9-CA65B0C3E71C}"/>
              </a:ext>
            </a:extLst>
          </p:cNvPr>
          <p:cNvPicPr>
            <a:picLocks noChangeAspect="1"/>
          </p:cNvPicPr>
          <p:nvPr/>
        </p:nvPicPr>
        <p:blipFill>
          <a:blip r:embed="rId5"/>
          <a:stretch>
            <a:fillRect/>
          </a:stretch>
        </p:blipFill>
        <p:spPr>
          <a:xfrm>
            <a:off x="7772400" y="1152941"/>
            <a:ext cx="4571844" cy="5404207"/>
          </a:xfrm>
          <a:prstGeom prst="rect">
            <a:avLst/>
          </a:prstGeom>
        </p:spPr>
      </p:pic>
      <p:grpSp>
        <p:nvGrpSpPr>
          <p:cNvPr id="8" name="Groupe 7">
            <a:extLst>
              <a:ext uri="{FF2B5EF4-FFF2-40B4-BE49-F238E27FC236}">
                <a16:creationId xmlns:a16="http://schemas.microsoft.com/office/drawing/2014/main" id="{00289494-2D3F-EC58-89B8-35BC25274F04}"/>
              </a:ext>
            </a:extLst>
          </p:cNvPr>
          <p:cNvGrpSpPr/>
          <p:nvPr/>
        </p:nvGrpSpPr>
        <p:grpSpPr>
          <a:xfrm>
            <a:off x="-1" y="2554984"/>
            <a:ext cx="7832035" cy="2919285"/>
            <a:chOff x="0" y="2750193"/>
            <a:chExt cx="7832035" cy="2919285"/>
          </a:xfrm>
        </p:grpSpPr>
        <p:pic>
          <p:nvPicPr>
            <p:cNvPr id="5" name="Image 4">
              <a:extLst>
                <a:ext uri="{FF2B5EF4-FFF2-40B4-BE49-F238E27FC236}">
                  <a16:creationId xmlns:a16="http://schemas.microsoft.com/office/drawing/2014/main" id="{2A5E3FD4-AE5A-CD7E-2850-33202EA99959}"/>
                </a:ext>
              </a:extLst>
            </p:cNvPr>
            <p:cNvPicPr>
              <a:picLocks noChangeAspect="1"/>
            </p:cNvPicPr>
            <p:nvPr/>
          </p:nvPicPr>
          <p:blipFill>
            <a:blip r:embed="rId6"/>
            <a:stretch>
              <a:fillRect/>
            </a:stretch>
          </p:blipFill>
          <p:spPr>
            <a:xfrm>
              <a:off x="0" y="2750193"/>
              <a:ext cx="7772400" cy="2919285"/>
            </a:xfrm>
            <a:prstGeom prst="rect">
              <a:avLst/>
            </a:prstGeom>
          </p:spPr>
        </p:pic>
        <p:pic>
          <p:nvPicPr>
            <p:cNvPr id="7" name="Image 6">
              <a:extLst>
                <a:ext uri="{FF2B5EF4-FFF2-40B4-BE49-F238E27FC236}">
                  <a16:creationId xmlns:a16="http://schemas.microsoft.com/office/drawing/2014/main" id="{3965A5FB-1E85-127A-D4FC-A3D2A76DF17C}"/>
                </a:ext>
              </a:extLst>
            </p:cNvPr>
            <p:cNvPicPr>
              <a:picLocks noChangeAspect="1"/>
            </p:cNvPicPr>
            <p:nvPr/>
          </p:nvPicPr>
          <p:blipFill>
            <a:blip r:embed="rId7"/>
            <a:stretch>
              <a:fillRect/>
            </a:stretch>
          </p:blipFill>
          <p:spPr>
            <a:xfrm>
              <a:off x="59635" y="4447543"/>
              <a:ext cx="7772400" cy="990922"/>
            </a:xfrm>
            <a:prstGeom prst="rect">
              <a:avLst/>
            </a:prstGeom>
          </p:spPr>
        </p:pic>
      </p:grpSp>
      <p:grpSp>
        <p:nvGrpSpPr>
          <p:cNvPr id="11" name="Groupe 10">
            <a:extLst>
              <a:ext uri="{FF2B5EF4-FFF2-40B4-BE49-F238E27FC236}">
                <a16:creationId xmlns:a16="http://schemas.microsoft.com/office/drawing/2014/main" id="{DC0DAB81-15CC-B901-9BB0-682D1D9D0950}"/>
              </a:ext>
            </a:extLst>
          </p:cNvPr>
          <p:cNvGrpSpPr/>
          <p:nvPr/>
        </p:nvGrpSpPr>
        <p:grpSpPr>
          <a:xfrm>
            <a:off x="-1" y="5612127"/>
            <a:ext cx="7772400" cy="1346767"/>
            <a:chOff x="-1" y="5612127"/>
            <a:chExt cx="7772400" cy="1346767"/>
          </a:xfrm>
        </p:grpSpPr>
        <p:pic>
          <p:nvPicPr>
            <p:cNvPr id="9" name="Image 8">
              <a:extLst>
                <a:ext uri="{FF2B5EF4-FFF2-40B4-BE49-F238E27FC236}">
                  <a16:creationId xmlns:a16="http://schemas.microsoft.com/office/drawing/2014/main" id="{E308DA34-22B3-0A84-6809-8279B9083259}"/>
                </a:ext>
              </a:extLst>
            </p:cNvPr>
            <p:cNvPicPr>
              <a:picLocks noChangeAspect="1"/>
            </p:cNvPicPr>
            <p:nvPr/>
          </p:nvPicPr>
          <p:blipFill>
            <a:blip r:embed="rId8"/>
            <a:stretch>
              <a:fillRect/>
            </a:stretch>
          </p:blipFill>
          <p:spPr>
            <a:xfrm>
              <a:off x="-1" y="5612127"/>
              <a:ext cx="7772400" cy="1264185"/>
            </a:xfrm>
            <a:prstGeom prst="rect">
              <a:avLst/>
            </a:prstGeom>
          </p:spPr>
        </p:pic>
        <p:pic>
          <p:nvPicPr>
            <p:cNvPr id="10" name="Image 9">
              <a:extLst>
                <a:ext uri="{FF2B5EF4-FFF2-40B4-BE49-F238E27FC236}">
                  <a16:creationId xmlns:a16="http://schemas.microsoft.com/office/drawing/2014/main" id="{7339019C-E34F-2145-AB6F-8E9E13249E4E}"/>
                </a:ext>
              </a:extLst>
            </p:cNvPr>
            <p:cNvPicPr>
              <a:picLocks noChangeAspect="1"/>
            </p:cNvPicPr>
            <p:nvPr/>
          </p:nvPicPr>
          <p:blipFill rotWithShape="1">
            <a:blip r:embed="rId9"/>
            <a:srcRect t="-11395" r="4349"/>
            <a:stretch/>
          </p:blipFill>
          <p:spPr>
            <a:xfrm>
              <a:off x="67900" y="6557148"/>
              <a:ext cx="7434383" cy="401746"/>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D487DDD-7DD4-B02A-E87C-94A0125E1FE5}"/>
              </a:ext>
            </a:extLst>
          </p:cNvPr>
          <p:cNvSpPr>
            <a:spLocks noGrp="1"/>
          </p:cNvSpPr>
          <p:nvPr>
            <p:ph idx="1"/>
          </p:nvPr>
        </p:nvSpPr>
        <p:spPr/>
        <p:txBody>
          <a:bodyPr/>
          <a:lstStyle/>
          <a:p>
            <a:endParaRPr lang="fr-FR"/>
          </a:p>
        </p:txBody>
      </p:sp>
      <p:sp>
        <p:nvSpPr>
          <p:cNvPr id="302" name="Google Shape;302;p10"/>
          <p:cNvSpPr txBox="1">
            <a:spLocks noGrp="1"/>
          </p:cNvSpPr>
          <p:nvPr>
            <p:ph type="sldNum" idx="4294967295"/>
          </p:nvPr>
        </p:nvSpPr>
        <p:spPr>
          <a:xfrm>
            <a:off x="11460163" y="6218238"/>
            <a:ext cx="731837" cy="523875"/>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fr-FR"/>
              <a:t>3</a:t>
            </a:fld>
            <a:endParaRPr/>
          </a:p>
        </p:txBody>
      </p:sp>
      <p:grpSp>
        <p:nvGrpSpPr>
          <p:cNvPr id="297" name="Google Shape;297;p10"/>
          <p:cNvGrpSpPr/>
          <p:nvPr/>
        </p:nvGrpSpPr>
        <p:grpSpPr>
          <a:xfrm>
            <a:off x="3802036" y="1780482"/>
            <a:ext cx="5684915" cy="4427736"/>
            <a:chOff x="0" y="0"/>
            <a:chExt cx="8085210" cy="6297223"/>
          </a:xfrm>
        </p:grpSpPr>
        <p:pic>
          <p:nvPicPr>
            <p:cNvPr id="298" name="Google Shape;298;p10" descr="Image"/>
            <p:cNvPicPr preferRelativeResize="0"/>
            <p:nvPr/>
          </p:nvPicPr>
          <p:blipFill rotWithShape="1">
            <a:blip r:embed="rId3">
              <a:alphaModFix/>
            </a:blip>
            <a:srcRect/>
            <a:stretch/>
          </p:blipFill>
          <p:spPr>
            <a:xfrm>
              <a:off x="127000" y="88900"/>
              <a:ext cx="7831210" cy="5967023"/>
            </a:xfrm>
            <a:prstGeom prst="rect">
              <a:avLst/>
            </a:prstGeom>
            <a:noFill/>
            <a:ln>
              <a:noFill/>
            </a:ln>
          </p:spPr>
        </p:pic>
        <p:pic>
          <p:nvPicPr>
            <p:cNvPr id="299" name="Google Shape;299;p10" descr="Image"/>
            <p:cNvPicPr preferRelativeResize="0"/>
            <p:nvPr/>
          </p:nvPicPr>
          <p:blipFill rotWithShape="1">
            <a:blip r:embed="rId4">
              <a:alphaModFix/>
            </a:blip>
            <a:srcRect/>
            <a:stretch/>
          </p:blipFill>
          <p:spPr>
            <a:xfrm>
              <a:off x="0" y="0"/>
              <a:ext cx="8085210" cy="6297223"/>
            </a:xfrm>
            <a:prstGeom prst="rect">
              <a:avLst/>
            </a:prstGeom>
            <a:noFill/>
            <a:ln>
              <a:noFill/>
            </a:ln>
          </p:spPr>
        </p:pic>
      </p:grpSp>
      <p:pic>
        <p:nvPicPr>
          <p:cNvPr id="300" name="Google Shape;300;p10" descr="Image"/>
          <p:cNvPicPr preferRelativeResize="0"/>
          <p:nvPr/>
        </p:nvPicPr>
        <p:blipFill rotWithShape="1">
          <a:blip r:embed="rId5">
            <a:alphaModFix/>
          </a:blip>
          <a:srcRect/>
          <a:stretch/>
        </p:blipFill>
        <p:spPr>
          <a:xfrm>
            <a:off x="3802036" y="1780482"/>
            <a:ext cx="6045394" cy="4561553"/>
          </a:xfrm>
          <a:prstGeom prst="rect">
            <a:avLst/>
          </a:prstGeom>
          <a:noFill/>
          <a:ln>
            <a:noFill/>
          </a:ln>
        </p:spPr>
      </p:pic>
      <p:sp>
        <p:nvSpPr>
          <p:cNvPr id="4" name="Titre 3">
            <a:extLst>
              <a:ext uri="{FF2B5EF4-FFF2-40B4-BE49-F238E27FC236}">
                <a16:creationId xmlns:a16="http://schemas.microsoft.com/office/drawing/2014/main" id="{29BA086D-139F-A998-0623-C61A307917CD}"/>
              </a:ext>
            </a:extLst>
          </p:cNvPr>
          <p:cNvSpPr>
            <a:spLocks noGrp="1"/>
          </p:cNvSpPr>
          <p:nvPr>
            <p:ph type="title"/>
          </p:nvPr>
        </p:nvSpPr>
        <p:spPr/>
        <p:txBody>
          <a:bodyPr/>
          <a:lstStyle/>
          <a:p>
            <a:r>
              <a:rPr lang="fr-FR" dirty="0"/>
              <a:t>Les métadonnées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anim calcmode="lin" valueType="num">
                                      <p:cBhvr additive="base">
                                        <p:cTn id="11" dur="1500"/>
                                        <p:tgtEl>
                                          <p:spTgt spid="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11"/>
          <p:cNvGrpSpPr/>
          <p:nvPr/>
        </p:nvGrpSpPr>
        <p:grpSpPr>
          <a:xfrm>
            <a:off x="6931146" y="1084484"/>
            <a:ext cx="1512906" cy="4737250"/>
            <a:chOff x="0" y="0"/>
            <a:chExt cx="2151687" cy="6737421"/>
          </a:xfrm>
        </p:grpSpPr>
        <p:pic>
          <p:nvPicPr>
            <p:cNvPr id="308" name="Google Shape;308;p11" descr="orange-tag-512.png"/>
            <p:cNvPicPr preferRelativeResize="0"/>
            <p:nvPr/>
          </p:nvPicPr>
          <p:blipFill rotWithShape="1">
            <a:blip r:embed="rId3">
              <a:alphaModFix/>
            </a:blip>
            <a:srcRect/>
            <a:stretch/>
          </p:blipFill>
          <p:spPr>
            <a:xfrm>
              <a:off x="0" y="0"/>
              <a:ext cx="1643719" cy="1643719"/>
            </a:xfrm>
            <a:prstGeom prst="rect">
              <a:avLst/>
            </a:prstGeom>
            <a:noFill/>
            <a:ln>
              <a:noFill/>
            </a:ln>
          </p:spPr>
        </p:pic>
        <p:pic>
          <p:nvPicPr>
            <p:cNvPr id="310" name="Google Shape;310;p11" descr="green-tag-icon.png"/>
            <p:cNvPicPr preferRelativeResize="0"/>
            <p:nvPr/>
          </p:nvPicPr>
          <p:blipFill rotWithShape="1">
            <a:blip r:embed="rId4">
              <a:alphaModFix/>
            </a:blip>
            <a:srcRect/>
            <a:stretch/>
          </p:blipFill>
          <p:spPr>
            <a:xfrm>
              <a:off x="155267" y="4741001"/>
              <a:ext cx="1996420" cy="1996420"/>
            </a:xfrm>
            <a:prstGeom prst="rect">
              <a:avLst/>
            </a:prstGeom>
            <a:noFill/>
            <a:ln>
              <a:noFill/>
            </a:ln>
          </p:spPr>
        </p:pic>
        <p:pic>
          <p:nvPicPr>
            <p:cNvPr id="311" name="Google Shape;311;p11" descr="tag-alt-icon.png"/>
            <p:cNvPicPr preferRelativeResize="0"/>
            <p:nvPr/>
          </p:nvPicPr>
          <p:blipFill rotWithShape="1">
            <a:blip r:embed="rId5">
              <a:alphaModFix/>
            </a:blip>
            <a:srcRect/>
            <a:stretch/>
          </p:blipFill>
          <p:spPr>
            <a:xfrm>
              <a:off x="155267" y="2417430"/>
              <a:ext cx="1759737" cy="1759737"/>
            </a:xfrm>
            <a:prstGeom prst="rect">
              <a:avLst/>
            </a:prstGeom>
            <a:noFill/>
            <a:ln>
              <a:noFill/>
            </a:ln>
          </p:spPr>
        </p:pic>
      </p:grpSp>
      <p:grpSp>
        <p:nvGrpSpPr>
          <p:cNvPr id="312" name="Google Shape;312;p11"/>
          <p:cNvGrpSpPr/>
          <p:nvPr/>
        </p:nvGrpSpPr>
        <p:grpSpPr>
          <a:xfrm>
            <a:off x="3754522" y="1376544"/>
            <a:ext cx="1050157" cy="4970268"/>
            <a:chOff x="0" y="0"/>
            <a:chExt cx="1493555" cy="7068825"/>
          </a:xfrm>
        </p:grpSpPr>
        <p:pic>
          <p:nvPicPr>
            <p:cNvPr id="313" name="Google Shape;313;p11" descr="text-file-4-512.png"/>
            <p:cNvPicPr preferRelativeResize="0"/>
            <p:nvPr/>
          </p:nvPicPr>
          <p:blipFill rotWithShape="1">
            <a:blip r:embed="rId6">
              <a:alphaModFix/>
            </a:blip>
            <a:srcRect/>
            <a:stretch/>
          </p:blipFill>
          <p:spPr>
            <a:xfrm>
              <a:off x="0" y="0"/>
              <a:ext cx="1493555" cy="1493555"/>
            </a:xfrm>
            <a:prstGeom prst="rect">
              <a:avLst/>
            </a:prstGeom>
            <a:noFill/>
            <a:ln>
              <a:noFill/>
            </a:ln>
          </p:spPr>
        </p:pic>
        <p:pic>
          <p:nvPicPr>
            <p:cNvPr id="314" name="Google Shape;314;p11" descr="text-file-2-512.png"/>
            <p:cNvPicPr preferRelativeResize="0"/>
            <p:nvPr/>
          </p:nvPicPr>
          <p:blipFill rotWithShape="1">
            <a:blip r:embed="rId7">
              <a:alphaModFix/>
            </a:blip>
            <a:srcRect/>
            <a:stretch/>
          </p:blipFill>
          <p:spPr>
            <a:xfrm>
              <a:off x="116072" y="3073051"/>
              <a:ext cx="1377483" cy="1377483"/>
            </a:xfrm>
            <a:prstGeom prst="rect">
              <a:avLst/>
            </a:prstGeom>
            <a:noFill/>
            <a:ln>
              <a:noFill/>
            </a:ln>
          </p:spPr>
        </p:pic>
        <p:pic>
          <p:nvPicPr>
            <p:cNvPr id="315" name="Google Shape;315;p11" descr="file-icon.png"/>
            <p:cNvPicPr preferRelativeResize="0"/>
            <p:nvPr/>
          </p:nvPicPr>
          <p:blipFill rotWithShape="1">
            <a:blip r:embed="rId8">
              <a:alphaModFix/>
            </a:blip>
            <a:srcRect/>
            <a:stretch/>
          </p:blipFill>
          <p:spPr>
            <a:xfrm>
              <a:off x="0" y="5575269"/>
              <a:ext cx="1493555" cy="1493556"/>
            </a:xfrm>
            <a:prstGeom prst="rect">
              <a:avLst/>
            </a:prstGeom>
            <a:noFill/>
            <a:ln>
              <a:noFill/>
            </a:ln>
          </p:spPr>
        </p:pic>
      </p:grpSp>
      <p:sp>
        <p:nvSpPr>
          <p:cNvPr id="316" name="Google Shape;316;p11"/>
          <p:cNvSpPr/>
          <p:nvPr/>
        </p:nvSpPr>
        <p:spPr>
          <a:xfrm>
            <a:off x="4279600" y="1657909"/>
            <a:ext cx="3231639" cy="508879"/>
          </a:xfrm>
          <a:custGeom>
            <a:avLst/>
            <a:gdLst/>
            <a:ahLst/>
            <a:cxnLst/>
            <a:rect l="l" t="t" r="r" b="b"/>
            <a:pathLst>
              <a:path w="21600" h="16516" extrusionOk="0">
                <a:moveTo>
                  <a:pt x="21600" y="0"/>
                </a:moveTo>
                <a:cubicBezTo>
                  <a:pt x="14653" y="18974"/>
                  <a:pt x="7453" y="21600"/>
                  <a:pt x="0" y="7877"/>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sp>
        <p:nvSpPr>
          <p:cNvPr id="317" name="Google Shape;317;p11"/>
          <p:cNvSpPr/>
          <p:nvPr/>
        </p:nvSpPr>
        <p:spPr>
          <a:xfrm>
            <a:off x="4279600" y="1900596"/>
            <a:ext cx="3330418" cy="1620748"/>
          </a:xfrm>
          <a:custGeom>
            <a:avLst/>
            <a:gdLst/>
            <a:ahLst/>
            <a:cxnLst/>
            <a:rect l="l" t="t" r="r" b="b"/>
            <a:pathLst>
              <a:path w="21600" h="18467" extrusionOk="0">
                <a:moveTo>
                  <a:pt x="0" y="0"/>
                </a:moveTo>
                <a:cubicBezTo>
                  <a:pt x="4341" y="15996"/>
                  <a:pt x="11541" y="21600"/>
                  <a:pt x="21600" y="16813"/>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sp>
        <p:nvSpPr>
          <p:cNvPr id="318" name="Google Shape;318;p11"/>
          <p:cNvSpPr/>
          <p:nvPr/>
        </p:nvSpPr>
        <p:spPr>
          <a:xfrm>
            <a:off x="4320406" y="4017111"/>
            <a:ext cx="3419037" cy="1141905"/>
          </a:xfrm>
          <a:custGeom>
            <a:avLst/>
            <a:gdLst/>
            <a:ahLst/>
            <a:cxnLst/>
            <a:rect l="l" t="t" r="r" b="b"/>
            <a:pathLst>
              <a:path w="21600" h="20059" extrusionOk="0">
                <a:moveTo>
                  <a:pt x="21600" y="19756"/>
                </a:moveTo>
                <a:cubicBezTo>
                  <a:pt x="13403" y="21600"/>
                  <a:pt x="6203" y="15015"/>
                  <a:pt x="0" y="0"/>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sp>
        <p:nvSpPr>
          <p:cNvPr id="319" name="Google Shape;319;p11"/>
          <p:cNvSpPr/>
          <p:nvPr/>
        </p:nvSpPr>
        <p:spPr>
          <a:xfrm>
            <a:off x="4281651" y="5141800"/>
            <a:ext cx="3457792" cy="795289"/>
          </a:xfrm>
          <a:custGeom>
            <a:avLst/>
            <a:gdLst/>
            <a:ahLst/>
            <a:cxnLst/>
            <a:rect l="l" t="t" r="r" b="b"/>
            <a:pathLst>
              <a:path w="21600" h="18003" extrusionOk="0">
                <a:moveTo>
                  <a:pt x="21600" y="0"/>
                </a:moveTo>
                <a:cubicBezTo>
                  <a:pt x="15016" y="16408"/>
                  <a:pt x="7816" y="21600"/>
                  <a:pt x="0" y="15577"/>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grpSp>
        <p:nvGrpSpPr>
          <p:cNvPr id="321" name="Google Shape;321;p11"/>
          <p:cNvGrpSpPr/>
          <p:nvPr/>
        </p:nvGrpSpPr>
        <p:grpSpPr>
          <a:xfrm>
            <a:off x="8738392" y="1013047"/>
            <a:ext cx="3328193" cy="4014059"/>
            <a:chOff x="0" y="0"/>
            <a:chExt cx="4733429" cy="5708882"/>
          </a:xfrm>
        </p:grpSpPr>
        <p:grpSp>
          <p:nvGrpSpPr>
            <p:cNvPr id="322" name="Google Shape;322;p11"/>
            <p:cNvGrpSpPr/>
            <p:nvPr/>
          </p:nvGrpSpPr>
          <p:grpSpPr>
            <a:xfrm>
              <a:off x="1617109" y="2519030"/>
              <a:ext cx="3100299" cy="1116109"/>
              <a:chOff x="0" y="0"/>
              <a:chExt cx="3100298" cy="1116107"/>
            </a:xfrm>
          </p:grpSpPr>
          <p:pic>
            <p:nvPicPr>
              <p:cNvPr id="323" name="Google Shape;323;p11" descr="500px-Tag_icon.svg.png"/>
              <p:cNvPicPr preferRelativeResize="0"/>
              <p:nvPr/>
            </p:nvPicPr>
            <p:blipFill rotWithShape="1">
              <a:blip r:embed="rId9">
                <a:alphaModFix/>
              </a:blip>
              <a:srcRect/>
              <a:stretch/>
            </p:blipFill>
            <p:spPr>
              <a:xfrm>
                <a:off x="0" y="0"/>
                <a:ext cx="3100298" cy="1116107"/>
              </a:xfrm>
              <a:prstGeom prst="rect">
                <a:avLst/>
              </a:prstGeom>
              <a:noFill/>
              <a:ln>
                <a:noFill/>
              </a:ln>
            </p:spPr>
          </p:pic>
          <p:sp>
            <p:nvSpPr>
              <p:cNvPr id="324" name="Google Shape;324;p11"/>
              <p:cNvSpPr txBox="1"/>
              <p:nvPr/>
            </p:nvSpPr>
            <p:spPr>
              <a:xfrm>
                <a:off x="761566" y="246903"/>
                <a:ext cx="2095352" cy="622301"/>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None/>
                </a:pPr>
                <a:r>
                  <a:rPr lang="fr-FR" sz="2531" b="1" i="0" u="none" strike="noStrike" cap="none">
                    <a:solidFill>
                      <a:srgbClr val="72675A"/>
                    </a:solidFill>
                    <a:latin typeface="Libre Baskerville"/>
                    <a:ea typeface="Libre Baskerville"/>
                    <a:cs typeface="Libre Baskerville"/>
                    <a:sym typeface="Libre Baskerville"/>
                  </a:rPr>
                  <a:t>Plante 01</a:t>
                </a:r>
                <a:endParaRPr sz="984" b="0" i="0" u="none" strike="noStrike" cap="none">
                  <a:solidFill>
                    <a:srgbClr val="000000"/>
                  </a:solidFill>
                  <a:latin typeface="Arial"/>
                  <a:ea typeface="Arial"/>
                  <a:cs typeface="Arial"/>
                  <a:sym typeface="Arial"/>
                </a:endParaRPr>
              </a:p>
            </p:txBody>
          </p:sp>
        </p:grpSp>
        <p:grpSp>
          <p:nvGrpSpPr>
            <p:cNvPr id="325" name="Google Shape;325;p11"/>
            <p:cNvGrpSpPr/>
            <p:nvPr/>
          </p:nvGrpSpPr>
          <p:grpSpPr>
            <a:xfrm>
              <a:off x="1617109" y="3590025"/>
              <a:ext cx="3116320" cy="1121877"/>
              <a:chOff x="0" y="0"/>
              <a:chExt cx="3116319" cy="1121875"/>
            </a:xfrm>
          </p:grpSpPr>
          <p:pic>
            <p:nvPicPr>
              <p:cNvPr id="326" name="Google Shape;326;p11" descr="500px-Tag_icon.svg.png"/>
              <p:cNvPicPr preferRelativeResize="0"/>
              <p:nvPr/>
            </p:nvPicPr>
            <p:blipFill rotWithShape="1">
              <a:blip r:embed="rId9">
                <a:alphaModFix/>
              </a:blip>
              <a:srcRect/>
              <a:stretch/>
            </p:blipFill>
            <p:spPr>
              <a:xfrm>
                <a:off x="0" y="0"/>
                <a:ext cx="3116319" cy="1121875"/>
              </a:xfrm>
              <a:prstGeom prst="rect">
                <a:avLst/>
              </a:prstGeom>
              <a:noFill/>
              <a:ln>
                <a:noFill/>
              </a:ln>
            </p:spPr>
          </p:pic>
          <p:sp>
            <p:nvSpPr>
              <p:cNvPr id="327" name="Google Shape;327;p11"/>
              <p:cNvSpPr txBox="1"/>
              <p:nvPr/>
            </p:nvSpPr>
            <p:spPr>
              <a:xfrm>
                <a:off x="692303" y="249787"/>
                <a:ext cx="2319264" cy="622301"/>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None/>
                </a:pPr>
                <a:r>
                  <a:rPr lang="fr-FR" sz="2531" b="1" i="0" u="none" strike="noStrike" cap="none">
                    <a:solidFill>
                      <a:srgbClr val="72675A"/>
                    </a:solidFill>
                    <a:latin typeface="Libre Baskerville"/>
                    <a:ea typeface="Libre Baskerville"/>
                    <a:cs typeface="Libre Baskerville"/>
                    <a:sym typeface="Libre Baskerville"/>
                  </a:rPr>
                  <a:t>Champ 01</a:t>
                </a:r>
                <a:endParaRPr sz="984" b="0" i="0" u="none" strike="noStrike" cap="none">
                  <a:solidFill>
                    <a:srgbClr val="000000"/>
                  </a:solidFill>
                  <a:latin typeface="Arial"/>
                  <a:ea typeface="Arial"/>
                  <a:cs typeface="Arial"/>
                  <a:sym typeface="Arial"/>
                </a:endParaRPr>
              </a:p>
            </p:txBody>
          </p:sp>
        </p:grpSp>
        <p:grpSp>
          <p:nvGrpSpPr>
            <p:cNvPr id="328" name="Google Shape;328;p11"/>
            <p:cNvGrpSpPr/>
            <p:nvPr/>
          </p:nvGrpSpPr>
          <p:grpSpPr>
            <a:xfrm>
              <a:off x="1617109" y="4587006"/>
              <a:ext cx="3116320" cy="1121876"/>
              <a:chOff x="0" y="0"/>
              <a:chExt cx="3116319" cy="1121875"/>
            </a:xfrm>
          </p:grpSpPr>
          <p:pic>
            <p:nvPicPr>
              <p:cNvPr id="329" name="Google Shape;329;p11" descr="500px-Tag_icon.svg.png"/>
              <p:cNvPicPr preferRelativeResize="0"/>
              <p:nvPr/>
            </p:nvPicPr>
            <p:blipFill rotWithShape="1">
              <a:blip r:embed="rId9">
                <a:alphaModFix/>
              </a:blip>
              <a:srcRect/>
              <a:stretch/>
            </p:blipFill>
            <p:spPr>
              <a:xfrm>
                <a:off x="0" y="0"/>
                <a:ext cx="3116319" cy="1121875"/>
              </a:xfrm>
              <a:prstGeom prst="rect">
                <a:avLst/>
              </a:prstGeom>
              <a:noFill/>
              <a:ln>
                <a:noFill/>
              </a:ln>
            </p:spPr>
          </p:pic>
          <p:sp>
            <p:nvSpPr>
              <p:cNvPr id="330" name="Google Shape;330;p11"/>
              <p:cNvSpPr txBox="1"/>
              <p:nvPr/>
            </p:nvSpPr>
            <p:spPr>
              <a:xfrm>
                <a:off x="904553" y="255595"/>
                <a:ext cx="1924572" cy="622301"/>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None/>
                </a:pPr>
                <a:r>
                  <a:rPr lang="fr-FR" sz="2531" b="1" i="0" u="none" strike="noStrike" cap="none">
                    <a:solidFill>
                      <a:srgbClr val="72675A"/>
                    </a:solidFill>
                    <a:latin typeface="Libre Baskerville"/>
                    <a:ea typeface="Libre Baskerville"/>
                    <a:cs typeface="Libre Baskerville"/>
                    <a:sym typeface="Libre Baskerville"/>
                  </a:rPr>
                  <a:t>Trait</a:t>
                </a:r>
                <a:r>
                  <a:rPr lang="fr-FR" sz="2531" b="1" i="0" u="sng" strike="noStrike" cap="none" baseline="30000">
                    <a:solidFill>
                      <a:srgbClr val="72675A"/>
                    </a:solidFill>
                    <a:latin typeface="Libre Baskerville"/>
                    <a:ea typeface="Libre Baskerville"/>
                    <a:cs typeface="Libre Baskerville"/>
                    <a:sym typeface="Libre Baskerville"/>
                  </a:rPr>
                  <a:t>t</a:t>
                </a:r>
                <a:r>
                  <a:rPr lang="fr-FR" sz="2531" b="1" i="0" u="none" strike="noStrike" cap="none">
                    <a:solidFill>
                      <a:srgbClr val="72675A"/>
                    </a:solidFill>
                    <a:latin typeface="Libre Baskerville"/>
                    <a:ea typeface="Libre Baskerville"/>
                    <a:cs typeface="Libre Baskerville"/>
                    <a:sym typeface="Libre Baskerville"/>
                  </a:rPr>
                  <a:t> 03</a:t>
                </a:r>
                <a:endParaRPr sz="984" b="0" i="0" u="none" strike="noStrike" cap="none">
                  <a:solidFill>
                    <a:srgbClr val="000000"/>
                  </a:solidFill>
                  <a:latin typeface="Arial"/>
                  <a:ea typeface="Arial"/>
                  <a:cs typeface="Arial"/>
                  <a:sym typeface="Arial"/>
                </a:endParaRPr>
              </a:p>
            </p:txBody>
          </p:sp>
        </p:grpSp>
        <p:sp>
          <p:nvSpPr>
            <p:cNvPr id="331" name="Google Shape;331;p11"/>
            <p:cNvSpPr/>
            <p:nvPr/>
          </p:nvSpPr>
          <p:spPr>
            <a:xfrm>
              <a:off x="968223" y="1051318"/>
              <a:ext cx="784243" cy="2087255"/>
            </a:xfrm>
            <a:custGeom>
              <a:avLst/>
              <a:gdLst/>
              <a:ahLst/>
              <a:cxnLst/>
              <a:rect l="l" t="t" r="r" b="b"/>
              <a:pathLst>
                <a:path w="18171" h="21600" extrusionOk="0">
                  <a:moveTo>
                    <a:pt x="18171" y="21600"/>
                  </a:moveTo>
                  <a:cubicBezTo>
                    <a:pt x="1923" y="19471"/>
                    <a:pt x="-3429" y="12271"/>
                    <a:pt x="2116" y="0"/>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sp>
          <p:nvSpPr>
            <p:cNvPr id="332" name="Google Shape;332;p11"/>
            <p:cNvSpPr/>
            <p:nvPr/>
          </p:nvSpPr>
          <p:spPr>
            <a:xfrm>
              <a:off x="911302" y="1051318"/>
              <a:ext cx="830426" cy="3037720"/>
            </a:xfrm>
            <a:custGeom>
              <a:avLst/>
              <a:gdLst/>
              <a:ahLst/>
              <a:cxnLst/>
              <a:rect l="l" t="t" r="r" b="b"/>
              <a:pathLst>
                <a:path w="17673" h="21600" extrusionOk="0">
                  <a:moveTo>
                    <a:pt x="3155" y="0"/>
                  </a:moveTo>
                  <a:cubicBezTo>
                    <a:pt x="-3927" y="11919"/>
                    <a:pt x="912" y="19119"/>
                    <a:pt x="17673" y="21600"/>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sp>
          <p:nvSpPr>
            <p:cNvPr id="333" name="Google Shape;333;p11"/>
            <p:cNvSpPr/>
            <p:nvPr/>
          </p:nvSpPr>
          <p:spPr>
            <a:xfrm>
              <a:off x="765343" y="1051318"/>
              <a:ext cx="976385" cy="3899362"/>
            </a:xfrm>
            <a:custGeom>
              <a:avLst/>
              <a:gdLst/>
              <a:ahLst/>
              <a:cxnLst/>
              <a:rect l="l" t="t" r="r" b="b"/>
              <a:pathLst>
                <a:path w="17068" h="21600" extrusionOk="0">
                  <a:moveTo>
                    <a:pt x="5143" y="0"/>
                  </a:moveTo>
                  <a:cubicBezTo>
                    <a:pt x="-4532" y="11739"/>
                    <a:pt x="-557" y="18939"/>
                    <a:pt x="17068" y="21600"/>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grpSp>
          <p:nvGrpSpPr>
            <p:cNvPr id="334" name="Google Shape;334;p11"/>
            <p:cNvGrpSpPr/>
            <p:nvPr/>
          </p:nvGrpSpPr>
          <p:grpSpPr>
            <a:xfrm>
              <a:off x="0" y="0"/>
              <a:ext cx="4110013" cy="2491911"/>
              <a:chOff x="0" y="0"/>
              <a:chExt cx="4110012" cy="2491910"/>
            </a:xfrm>
          </p:grpSpPr>
          <p:cxnSp>
            <p:nvCxnSpPr>
              <p:cNvPr id="335" name="Google Shape;335;p11"/>
              <p:cNvCxnSpPr/>
              <p:nvPr/>
            </p:nvCxnSpPr>
            <p:spPr>
              <a:xfrm>
                <a:off x="2840011" y="1221909"/>
                <a:ext cx="1270001" cy="1270001"/>
              </a:xfrm>
              <a:prstGeom prst="straightConnector1">
                <a:avLst/>
              </a:prstGeom>
              <a:noFill/>
              <a:ln>
                <a:noFill/>
              </a:ln>
            </p:spPr>
          </p:cxnSp>
          <p:pic>
            <p:nvPicPr>
              <p:cNvPr id="336" name="Google Shape;336;p11" descr="thin-071_file_document_code_binary-512.png"/>
              <p:cNvPicPr preferRelativeResize="0"/>
              <p:nvPr/>
            </p:nvPicPr>
            <p:blipFill rotWithShape="1">
              <a:blip r:embed="rId10">
                <a:alphaModFix/>
              </a:blip>
              <a:srcRect/>
              <a:stretch/>
            </p:blipFill>
            <p:spPr>
              <a:xfrm>
                <a:off x="0" y="0"/>
                <a:ext cx="2110883" cy="2110883"/>
              </a:xfrm>
              <a:prstGeom prst="rect">
                <a:avLst/>
              </a:prstGeom>
              <a:noFill/>
              <a:ln>
                <a:noFill/>
              </a:ln>
            </p:spPr>
          </p:pic>
        </p:grpSp>
      </p:grpSp>
      <p:sp>
        <p:nvSpPr>
          <p:cNvPr id="6" name="Espace réservé du contenu 5">
            <a:extLst>
              <a:ext uri="{FF2B5EF4-FFF2-40B4-BE49-F238E27FC236}">
                <a16:creationId xmlns:a16="http://schemas.microsoft.com/office/drawing/2014/main" id="{D6B2B797-4E49-CBD0-7362-9E0C60ACB346}"/>
              </a:ext>
            </a:extLst>
          </p:cNvPr>
          <p:cNvSpPr>
            <a:spLocks noGrp="1"/>
          </p:cNvSpPr>
          <p:nvPr>
            <p:ph idx="1"/>
          </p:nvPr>
        </p:nvSpPr>
        <p:spPr>
          <a:xfrm>
            <a:off x="119270" y="576471"/>
            <a:ext cx="3550696" cy="5705058"/>
          </a:xfrm>
        </p:spPr>
        <p:txBody>
          <a:bodyPr/>
          <a:lstStyle/>
          <a:p>
            <a:r>
              <a:rPr lang="fr-FR" dirty="0"/>
              <a:t>Etiquette</a:t>
            </a:r>
          </a:p>
          <a:p>
            <a:r>
              <a:rPr lang="fr-FR" dirty="0"/>
              <a:t>Description</a:t>
            </a:r>
          </a:p>
          <a:p>
            <a:r>
              <a:rPr lang="fr-FR" dirty="0"/>
              <a:t>Attachées aux données</a:t>
            </a:r>
          </a:p>
          <a:p>
            <a:r>
              <a:rPr lang="fr-FR" dirty="0"/>
              <a:t>Comprendre sans ouvrir les données</a:t>
            </a:r>
          </a:p>
          <a:p>
            <a:r>
              <a:rPr lang="fr-FR" dirty="0"/>
              <a:t>Données au sujet des données</a:t>
            </a:r>
          </a:p>
        </p:txBody>
      </p:sp>
      <p:sp>
        <p:nvSpPr>
          <p:cNvPr id="5" name="Titre 4">
            <a:extLst>
              <a:ext uri="{FF2B5EF4-FFF2-40B4-BE49-F238E27FC236}">
                <a16:creationId xmlns:a16="http://schemas.microsoft.com/office/drawing/2014/main" id="{44A5DA75-E295-68E7-9C82-CDD786D0C01F}"/>
              </a:ext>
            </a:extLst>
          </p:cNvPr>
          <p:cNvSpPr>
            <a:spLocks noGrp="1"/>
          </p:cNvSpPr>
          <p:nvPr>
            <p:ph type="title"/>
          </p:nvPr>
        </p:nvSpPr>
        <p:spPr/>
        <p:txBody>
          <a:bodyPr/>
          <a:lstStyle/>
          <a:p>
            <a:r>
              <a:rPr lang="fr-FR" dirty="0"/>
              <a:t>Les métadonnées</a:t>
            </a:r>
          </a:p>
        </p:txBody>
      </p:sp>
      <p:sp>
        <p:nvSpPr>
          <p:cNvPr id="338" name="Google Shape;338;p11"/>
          <p:cNvSpPr txBox="1">
            <a:spLocks noGrp="1"/>
          </p:cNvSpPr>
          <p:nvPr>
            <p:ph type="sldNum" idx="4294967295"/>
          </p:nvPr>
        </p:nvSpPr>
        <p:spPr>
          <a:xfrm>
            <a:off x="11460163" y="6783388"/>
            <a:ext cx="731837" cy="523875"/>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fr-FR"/>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 calcmode="lin" valueType="num">
                                      <p:cBhvr additive="base">
                                        <p:cTn id="7" dur="1000"/>
                                        <p:tgtEl>
                                          <p:spTgt spid="31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 calcmode="lin" valueType="num">
                                      <p:cBhvr additive="base">
                                        <p:cTn id="12" dur="1000"/>
                                        <p:tgtEl>
                                          <p:spTgt spid="30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fade">
                                      <p:cBhvr>
                                        <p:cTn id="17" dur="400"/>
                                        <p:tgtEl>
                                          <p:spTgt spid="3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
                                        </p:tgtEl>
                                        <p:attrNameLst>
                                          <p:attrName>style.visibility</p:attrName>
                                        </p:attrNameLst>
                                      </p:cBhvr>
                                      <p:to>
                                        <p:strVal val="visible"/>
                                      </p:to>
                                    </p:set>
                                    <p:animEffect transition="in" filter="fade">
                                      <p:cBhvr>
                                        <p:cTn id="22" dur="400"/>
                                        <p:tgtEl>
                                          <p:spTgt spid="3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9"/>
                                        </p:tgtEl>
                                        <p:attrNameLst>
                                          <p:attrName>style.visibility</p:attrName>
                                        </p:attrNameLst>
                                      </p:cBhvr>
                                      <p:to>
                                        <p:strVal val="visible"/>
                                      </p:to>
                                    </p:set>
                                    <p:animEffect transition="in" filter="fade">
                                      <p:cBhvr>
                                        <p:cTn id="27" dur="300"/>
                                        <p:tgtEl>
                                          <p:spTgt spid="3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8"/>
                                        </p:tgtEl>
                                        <p:attrNameLst>
                                          <p:attrName>style.visibility</p:attrName>
                                        </p:attrNameLst>
                                      </p:cBhvr>
                                      <p:to>
                                        <p:strVal val="visible"/>
                                      </p:to>
                                    </p:set>
                                    <p:animEffect transition="in" filter="fade">
                                      <p:cBhvr>
                                        <p:cTn id="32" dur="300"/>
                                        <p:tgtEl>
                                          <p:spTgt spid="31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7CD9E6-D65A-AC7E-234A-107217939743}"/>
              </a:ext>
            </a:extLst>
          </p:cNvPr>
          <p:cNvSpPr>
            <a:spLocks noGrp="1"/>
          </p:cNvSpPr>
          <p:nvPr>
            <p:ph idx="1"/>
          </p:nvPr>
        </p:nvSpPr>
        <p:spPr/>
        <p:txBody>
          <a:bodyPr/>
          <a:lstStyle/>
          <a:p>
            <a:r>
              <a:rPr lang="fr-FR" dirty="0"/>
              <a:t>Recherche table basse</a:t>
            </a:r>
          </a:p>
          <a:p>
            <a:r>
              <a:rPr lang="fr-FR" dirty="0"/>
              <a:t>L’étiquette ne suffit pas</a:t>
            </a:r>
          </a:p>
          <a:p>
            <a:r>
              <a:rPr lang="fr-FR" dirty="0"/>
              <a:t>Sens différents </a:t>
            </a:r>
            <a:r>
              <a:rPr lang="fr-FR" dirty="0">
                <a:sym typeface="Wingdings" pitchFamily="2" charset="2"/>
              </a:rPr>
              <a:t> Sémantique</a:t>
            </a:r>
            <a:endParaRPr lang="fr-FR" dirty="0"/>
          </a:p>
          <a:p>
            <a:r>
              <a:rPr lang="fr-FR" dirty="0">
                <a:sym typeface="Wingdings" pitchFamily="2" charset="2"/>
              </a:rPr>
              <a:t> Vocabulaires</a:t>
            </a:r>
          </a:p>
        </p:txBody>
      </p:sp>
      <p:sp>
        <p:nvSpPr>
          <p:cNvPr id="2" name="Titre 1">
            <a:extLst>
              <a:ext uri="{FF2B5EF4-FFF2-40B4-BE49-F238E27FC236}">
                <a16:creationId xmlns:a16="http://schemas.microsoft.com/office/drawing/2014/main" id="{CB88EF45-1A21-0ECE-7235-0D376D0C252C}"/>
              </a:ext>
            </a:extLst>
          </p:cNvPr>
          <p:cNvSpPr>
            <a:spLocks noGrp="1"/>
          </p:cNvSpPr>
          <p:nvPr>
            <p:ph type="title"/>
          </p:nvPr>
        </p:nvSpPr>
        <p:spPr/>
        <p:txBody>
          <a:bodyPr/>
          <a:lstStyle/>
          <a:p>
            <a:r>
              <a:rPr lang="fr-FR" dirty="0"/>
              <a:t>Métadonnées</a:t>
            </a:r>
          </a:p>
        </p:txBody>
      </p:sp>
      <p:pic>
        <p:nvPicPr>
          <p:cNvPr id="343" name="Google Shape;343;p12" descr="Insta.png"/>
          <p:cNvPicPr preferRelativeResize="0"/>
          <p:nvPr/>
        </p:nvPicPr>
        <p:blipFill rotWithShape="1">
          <a:blip r:embed="rId3">
            <a:alphaModFix/>
          </a:blip>
          <a:srcRect t="8814"/>
          <a:stretch/>
        </p:blipFill>
        <p:spPr>
          <a:xfrm>
            <a:off x="4016515" y="184935"/>
            <a:ext cx="6796875" cy="7018166"/>
          </a:xfrm>
          <a:prstGeom prst="rect">
            <a:avLst/>
          </a:prstGeom>
          <a:noFill/>
          <a:ln>
            <a:noFill/>
          </a:ln>
        </p:spPr>
      </p:pic>
      <p:pic>
        <p:nvPicPr>
          <p:cNvPr id="344" name="Google Shape;344;p12" descr="Table#.png"/>
          <p:cNvPicPr preferRelativeResize="0"/>
          <p:nvPr/>
        </p:nvPicPr>
        <p:blipFill rotWithShape="1">
          <a:blip r:embed="rId4">
            <a:alphaModFix/>
          </a:blip>
          <a:srcRect/>
          <a:stretch/>
        </p:blipFill>
        <p:spPr>
          <a:xfrm>
            <a:off x="4242103" y="576471"/>
            <a:ext cx="8509992" cy="5411391"/>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000"/>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B07A7C3-19D7-F73C-1694-7872A8BD0077}"/>
              </a:ext>
            </a:extLst>
          </p:cNvPr>
          <p:cNvSpPr>
            <a:spLocks noGrp="1"/>
          </p:cNvSpPr>
          <p:nvPr>
            <p:ph idx="1"/>
          </p:nvPr>
        </p:nvSpPr>
        <p:spPr/>
        <p:txBody>
          <a:bodyPr/>
          <a:lstStyle/>
          <a:p>
            <a:endParaRPr lang="fr-FR"/>
          </a:p>
        </p:txBody>
      </p:sp>
      <p:sp>
        <p:nvSpPr>
          <p:cNvPr id="3" name="Titre 2">
            <a:extLst>
              <a:ext uri="{FF2B5EF4-FFF2-40B4-BE49-F238E27FC236}">
                <a16:creationId xmlns:a16="http://schemas.microsoft.com/office/drawing/2014/main" id="{60D7F27E-20B5-0439-671E-4F161A995F93}"/>
              </a:ext>
            </a:extLst>
          </p:cNvPr>
          <p:cNvSpPr>
            <a:spLocks noGrp="1"/>
          </p:cNvSpPr>
          <p:nvPr>
            <p:ph type="title"/>
          </p:nvPr>
        </p:nvSpPr>
        <p:spPr/>
        <p:txBody>
          <a:bodyPr/>
          <a:lstStyle/>
          <a:p>
            <a:r>
              <a:rPr lang="fr-FR" dirty="0"/>
              <a:t>Vocabulaire contrôlé</a:t>
            </a:r>
          </a:p>
        </p:txBody>
      </p:sp>
      <p:sp>
        <p:nvSpPr>
          <p:cNvPr id="355" name="Google Shape;355;p13"/>
          <p:cNvSpPr txBox="1">
            <a:spLocks noGrp="1"/>
          </p:cNvSpPr>
          <p:nvPr>
            <p:ph type="sldNum" idx="4294967295"/>
          </p:nvPr>
        </p:nvSpPr>
        <p:spPr>
          <a:xfrm>
            <a:off x="11460163" y="6218238"/>
            <a:ext cx="731837" cy="523875"/>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fr-FR"/>
              <a:t>6</a:t>
            </a:fld>
            <a:endParaRPr/>
          </a:p>
        </p:txBody>
      </p:sp>
      <p:pic>
        <p:nvPicPr>
          <p:cNvPr id="352" name="Google Shape;352;p13" descr="Image"/>
          <p:cNvPicPr preferRelativeResize="0"/>
          <p:nvPr/>
        </p:nvPicPr>
        <p:blipFill rotWithShape="1">
          <a:blip r:embed="rId3">
            <a:alphaModFix/>
          </a:blip>
          <a:srcRect/>
          <a:stretch/>
        </p:blipFill>
        <p:spPr>
          <a:xfrm>
            <a:off x="6022517" y="1475886"/>
            <a:ext cx="4107657" cy="4973837"/>
          </a:xfrm>
          <a:prstGeom prst="rect">
            <a:avLst/>
          </a:prstGeom>
          <a:noFill/>
          <a:ln>
            <a:noFill/>
          </a:ln>
        </p:spPr>
      </p:pic>
      <p:pic>
        <p:nvPicPr>
          <p:cNvPr id="353" name="Google Shape;353;p13" descr="Image"/>
          <p:cNvPicPr preferRelativeResize="0"/>
          <p:nvPr/>
        </p:nvPicPr>
        <p:blipFill rotWithShape="1">
          <a:blip r:embed="rId4">
            <a:alphaModFix/>
          </a:blip>
          <a:srcRect/>
          <a:stretch/>
        </p:blipFill>
        <p:spPr>
          <a:xfrm>
            <a:off x="2515227" y="936421"/>
            <a:ext cx="3281617" cy="59211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1000"/>
                                        <p:tgtEl>
                                          <p:spTgt spid="35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53"/>
                                        </p:tgtEl>
                                        <p:attrNameLst>
                                          <p:attrName>style.visibility</p:attrName>
                                        </p:attrNameLst>
                                      </p:cBhvr>
                                      <p:to>
                                        <p:strVal val="visible"/>
                                      </p:to>
                                    </p:set>
                                    <p:anim calcmode="lin" valueType="num">
                                      <p:cBhvr additive="base">
                                        <p:cTn id="12" dur="1000"/>
                                        <p:tgtEl>
                                          <p:spTgt spid="3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1D44847-75F8-DAA5-FD9D-A12511A5639E}"/>
              </a:ext>
            </a:extLst>
          </p:cNvPr>
          <p:cNvSpPr>
            <a:spLocks noGrp="1"/>
          </p:cNvSpPr>
          <p:nvPr>
            <p:ph idx="1"/>
          </p:nvPr>
        </p:nvSpPr>
        <p:spPr/>
        <p:txBody>
          <a:bodyPr/>
          <a:lstStyle/>
          <a:p>
            <a:r>
              <a:rPr lang="fr-FR" dirty="0"/>
              <a:t>Vocabulaire contrôlé</a:t>
            </a:r>
          </a:p>
          <a:p>
            <a:endParaRPr lang="fr-FR" dirty="0"/>
          </a:p>
          <a:p>
            <a:r>
              <a:rPr lang="fr-FR" dirty="0"/>
              <a:t>Défini par la communauté</a:t>
            </a:r>
          </a:p>
          <a:p>
            <a:endParaRPr lang="fr-FR" dirty="0"/>
          </a:p>
          <a:p>
            <a:r>
              <a:rPr lang="fr-FR" dirty="0"/>
              <a:t>Evolutif </a:t>
            </a:r>
          </a:p>
        </p:txBody>
      </p:sp>
      <p:graphicFrame>
        <p:nvGraphicFramePr>
          <p:cNvPr id="360" name="Google Shape;360;p14"/>
          <p:cNvGraphicFramePr/>
          <p:nvPr>
            <p:extLst>
              <p:ext uri="{D42A27DB-BD31-4B8C-83A1-F6EECF244321}">
                <p14:modId xmlns:p14="http://schemas.microsoft.com/office/powerpoint/2010/main" val="48810322"/>
              </p:ext>
            </p:extLst>
          </p:nvPr>
        </p:nvGraphicFramePr>
        <p:xfrm>
          <a:off x="4161438" y="576471"/>
          <a:ext cx="4793100" cy="3503520"/>
        </p:xfrm>
        <a:graphic>
          <a:graphicData uri="http://schemas.openxmlformats.org/drawingml/2006/table">
            <a:tbl>
              <a:tblPr>
                <a:noFill/>
              </a:tblPr>
              <a:tblGrid>
                <a:gridCol w="946139">
                  <a:extLst>
                    <a:ext uri="{9D8B030D-6E8A-4147-A177-3AD203B41FA5}">
                      <a16:colId xmlns:a16="http://schemas.microsoft.com/office/drawing/2014/main" val="20000"/>
                    </a:ext>
                  </a:extLst>
                </a:gridCol>
                <a:gridCol w="1052386">
                  <a:extLst>
                    <a:ext uri="{9D8B030D-6E8A-4147-A177-3AD203B41FA5}">
                      <a16:colId xmlns:a16="http://schemas.microsoft.com/office/drawing/2014/main" val="20001"/>
                    </a:ext>
                  </a:extLst>
                </a:gridCol>
                <a:gridCol w="877335">
                  <a:extLst>
                    <a:ext uri="{9D8B030D-6E8A-4147-A177-3AD203B41FA5}">
                      <a16:colId xmlns:a16="http://schemas.microsoft.com/office/drawing/2014/main" val="20002"/>
                    </a:ext>
                  </a:extLst>
                </a:gridCol>
                <a:gridCol w="958620">
                  <a:extLst>
                    <a:ext uri="{9D8B030D-6E8A-4147-A177-3AD203B41FA5}">
                      <a16:colId xmlns:a16="http://schemas.microsoft.com/office/drawing/2014/main" val="20003"/>
                    </a:ext>
                  </a:extLst>
                </a:gridCol>
                <a:gridCol w="958620">
                  <a:extLst>
                    <a:ext uri="{9D8B030D-6E8A-4147-A177-3AD203B41FA5}">
                      <a16:colId xmlns:a16="http://schemas.microsoft.com/office/drawing/2014/main" val="20004"/>
                    </a:ext>
                  </a:extLst>
                </a:gridCol>
              </a:tblGrid>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Genre</a:t>
                      </a:r>
                      <a:endParaRPr sz="3200" u="none" strike="noStrike" cap="none"/>
                    </a:p>
                  </a:txBody>
                  <a:tcPr marL="44650" marR="44650" marT="0" marB="0" anchor="ctr">
                    <a:lnL w="12700" cap="flat" cmpd="sng">
                      <a:solidFill>
                        <a:schemeClr val="accent3"/>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Espece</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Sous espece</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Groupe</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Nom</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chemeClr val="accent3"/>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Oryza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Sativa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japonica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PENTHE BLANC</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1"/>
                  </a:ext>
                </a:extLst>
              </a:tr>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Oryza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Sativa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japonica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PENTHE NOIR</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2"/>
                  </a:ext>
                </a:extLst>
              </a:tr>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Oryza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Sativa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indica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ZOGO</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3"/>
                  </a:ext>
                </a:extLst>
              </a:tr>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Oryza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Glaberrima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GBAI-GBAI</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4"/>
                  </a:ext>
                </a:extLst>
              </a:tr>
              <a:tr h="333600">
                <a:tc>
                  <a:txBody>
                    <a:bodyPr/>
                    <a:lstStyle/>
                    <a:p>
                      <a:pPr marL="0" marR="0" lvl="0" indent="0" algn="l" rtl="0">
                        <a:lnSpc>
                          <a:spcPct val="100000"/>
                        </a:lnSpc>
                        <a:spcBef>
                          <a:spcPts val="0"/>
                        </a:spcBef>
                        <a:spcAft>
                          <a:spcPts val="0"/>
                        </a:spcAft>
                        <a:buClr>
                          <a:srgbClr val="929292"/>
                        </a:buClr>
                        <a:buSzPts val="1100"/>
                        <a:buFont typeface="Calibri"/>
                        <a:buNone/>
                      </a:pPr>
                      <a:r>
                        <a:rPr lang="fr-FR" sz="1600" b="1" u="none" strike="noStrike" cap="none">
                          <a:solidFill>
                            <a:srgbClr val="929292"/>
                          </a:solidFill>
                          <a:latin typeface="Calibri"/>
                          <a:ea typeface="Calibri"/>
                          <a:cs typeface="Calibri"/>
                          <a:sym typeface="Calibri"/>
                        </a:rPr>
                        <a:t>Sorghum</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lgn="ctr">
                      <a:solidFill>
                        <a:srgbClr val="CBCBCB"/>
                      </a:solidFill>
                      <a:prstDash val="solid"/>
                      <a:round/>
                      <a:headEnd type="none" w="sm" len="sm"/>
                      <a:tailEnd type="none" w="sm" len="sm"/>
                    </a:lnR>
                    <a:lnT w="12700" cap="flat" cmpd="sng" algn="ctr">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929292"/>
                        </a:buClr>
                        <a:buSzPts val="1100"/>
                        <a:buFont typeface="Calibri"/>
                        <a:buNone/>
                      </a:pPr>
                      <a:r>
                        <a:rPr lang="fr-FR" sz="1600" b="1" u="none" strike="noStrike" cap="none">
                          <a:solidFill>
                            <a:srgbClr val="929292"/>
                          </a:solidFill>
                          <a:latin typeface="Calibri"/>
                          <a:ea typeface="Calibri"/>
                          <a:cs typeface="Calibri"/>
                          <a:sym typeface="Calibri"/>
                        </a:rPr>
                        <a:t>bicolor</a:t>
                      </a:r>
                      <a:endParaRPr sz="3200" u="none" strike="noStrike" cap="none"/>
                    </a:p>
                  </a:txBody>
                  <a:tcPr marL="44650" marR="44650" marT="0" marB="0" anchor="ctr">
                    <a:lnL w="12700" cap="flat" cmpd="sng" algn="ctr">
                      <a:solidFill>
                        <a:srgbClr val="CBCBCB"/>
                      </a:solidFill>
                      <a:prstDash val="solid"/>
                      <a:round/>
                      <a:headEnd type="none" w="sm" len="sm"/>
                      <a:tailEnd type="none" w="sm" len="sm"/>
                    </a:lnL>
                    <a:lnR w="12700" cap="flat" cmpd="sng" algn="ctr">
                      <a:solidFill>
                        <a:srgbClr val="CBCBCB"/>
                      </a:solidFill>
                      <a:prstDash val="solid"/>
                      <a:round/>
                      <a:headEnd type="none" w="sm" len="sm"/>
                      <a:tailEnd type="none" w="sm" len="sm"/>
                    </a:lnR>
                    <a:lnT w="12700" cap="flat" cmpd="sng" algn="ctr">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929292"/>
                        </a:buClr>
                        <a:buSzPts val="1100"/>
                        <a:buFont typeface="Calibri"/>
                        <a:buNone/>
                      </a:pPr>
                      <a:r>
                        <a:rPr lang="fr-FR" sz="1600" b="1" u="none" strike="noStrike" cap="none">
                          <a:solidFill>
                            <a:srgbClr val="929292"/>
                          </a:solidFill>
                          <a:latin typeface="Calibri"/>
                          <a:ea typeface="Calibri"/>
                          <a:cs typeface="Calibri"/>
                          <a:sym typeface="Calibri"/>
                        </a:rPr>
                        <a:t>bicolor</a:t>
                      </a:r>
                      <a:endParaRPr sz="3200" u="none" strike="noStrike" cap="none"/>
                    </a:p>
                  </a:txBody>
                  <a:tcPr marL="44650" marR="44650" marT="0" marB="0" anchor="ctr">
                    <a:lnL w="12700" cap="flat" cmpd="sng" algn="ctr">
                      <a:solidFill>
                        <a:srgbClr val="CBCBCB"/>
                      </a:solidFill>
                      <a:prstDash val="solid"/>
                      <a:round/>
                      <a:headEnd type="none" w="sm" len="sm"/>
                      <a:tailEnd type="none" w="sm" len="sm"/>
                    </a:lnL>
                    <a:lnR w="12700" cap="flat" cmpd="sng" algn="ctr">
                      <a:solidFill>
                        <a:srgbClr val="CBCBCB"/>
                      </a:solidFill>
                      <a:prstDash val="solid"/>
                      <a:round/>
                      <a:headEnd type="none" w="sm" len="sm"/>
                      <a:tailEnd type="none" w="sm" len="sm"/>
                    </a:lnR>
                    <a:lnT w="12700" cap="flat" cmpd="sng" algn="ctr">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929292"/>
                        </a:buClr>
                        <a:buSzPts val="1100"/>
                        <a:buFont typeface="Calibri"/>
                        <a:buNone/>
                      </a:pPr>
                      <a:r>
                        <a:rPr lang="fr-FR" sz="1600" b="1" u="none" strike="noStrike" cap="none">
                          <a:solidFill>
                            <a:srgbClr val="929292"/>
                          </a:solidFill>
                          <a:latin typeface="Calibri"/>
                          <a:ea typeface="Calibri"/>
                          <a:cs typeface="Calibri"/>
                          <a:sym typeface="Calibri"/>
                        </a:rPr>
                        <a:t>Dura</a:t>
                      </a:r>
                      <a:endParaRPr sz="3200" u="none" strike="noStrike" cap="none"/>
                    </a:p>
                  </a:txBody>
                  <a:tcPr marL="44650" marR="44650" marT="0" marB="0" anchor="ctr">
                    <a:lnL w="12700" cap="flat" cmpd="sng" algn="ctr">
                      <a:solidFill>
                        <a:srgbClr val="CBCBCB"/>
                      </a:solidFill>
                      <a:prstDash val="solid"/>
                      <a:round/>
                      <a:headEnd type="none" w="sm" len="sm"/>
                      <a:tailEnd type="none" w="sm" len="sm"/>
                    </a:lnL>
                    <a:lnR w="12700" cap="flat" cmpd="sng" algn="ctr">
                      <a:solidFill>
                        <a:srgbClr val="CBCBCB"/>
                      </a:solidFill>
                      <a:prstDash val="solid"/>
                      <a:round/>
                      <a:headEnd type="none" w="sm" len="sm"/>
                      <a:tailEnd type="none" w="sm" len="sm"/>
                    </a:lnR>
                    <a:lnT w="12700" cap="flat" cmpd="sng" algn="ctr">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929292"/>
                        </a:buClr>
                        <a:buSzPts val="1100"/>
                        <a:buFont typeface="Calibri"/>
                        <a:buNone/>
                      </a:pPr>
                      <a:r>
                        <a:rPr lang="fr-FR" sz="1600" b="1" u="none" strike="noStrike" cap="none" dirty="0">
                          <a:solidFill>
                            <a:srgbClr val="929292"/>
                          </a:solidFill>
                          <a:latin typeface="Calibri"/>
                          <a:ea typeface="Calibri"/>
                          <a:cs typeface="Calibri"/>
                          <a:sym typeface="Calibri"/>
                        </a:rPr>
                        <a:t>IS19453</a:t>
                      </a:r>
                      <a:endParaRPr sz="3200" u="none" strike="noStrike" cap="none" dirty="0"/>
                    </a:p>
                  </a:txBody>
                  <a:tcPr marL="44650" marR="44650" marT="0" marB="0" anchor="ctr">
                    <a:lnL w="12700" cap="flat" cmpd="sng" algn="ctr">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lgn="ctr">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9"/>
                  </a:ext>
                </a:extLst>
              </a:tr>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Musa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acuminata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banksii</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wild</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dirty="0" err="1">
                          <a:latin typeface="Calibri"/>
                          <a:ea typeface="Calibri"/>
                          <a:cs typeface="Calibri"/>
                          <a:sym typeface="Calibri"/>
                        </a:rPr>
                        <a:t>Banksii</a:t>
                      </a:r>
                      <a:r>
                        <a:rPr lang="fr-FR" sz="1600" b="1" u="none" strike="noStrike" cap="none" dirty="0">
                          <a:latin typeface="Calibri"/>
                          <a:ea typeface="Calibri"/>
                          <a:cs typeface="Calibri"/>
                          <a:sym typeface="Calibri"/>
                        </a:rPr>
                        <a:t> H09</a:t>
                      </a:r>
                      <a:endParaRPr sz="3200" u="none" strike="noStrike" cap="none" dirty="0"/>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361" name="Google Shape;361;p14"/>
          <p:cNvGraphicFramePr/>
          <p:nvPr>
            <p:extLst>
              <p:ext uri="{D42A27DB-BD31-4B8C-83A1-F6EECF244321}">
                <p14:modId xmlns:p14="http://schemas.microsoft.com/office/powerpoint/2010/main" val="2676518959"/>
              </p:ext>
            </p:extLst>
          </p:nvPr>
        </p:nvGraphicFramePr>
        <p:xfrm>
          <a:off x="9204792" y="756766"/>
          <a:ext cx="2987208" cy="1463040"/>
        </p:xfrm>
        <a:graphic>
          <a:graphicData uri="http://schemas.openxmlformats.org/drawingml/2006/table">
            <a:tbl>
              <a:tblPr>
                <a:noFill/>
              </a:tblPr>
              <a:tblGrid>
                <a:gridCol w="995736">
                  <a:extLst>
                    <a:ext uri="{9D8B030D-6E8A-4147-A177-3AD203B41FA5}">
                      <a16:colId xmlns:a16="http://schemas.microsoft.com/office/drawing/2014/main" val="20000"/>
                    </a:ext>
                  </a:extLst>
                </a:gridCol>
                <a:gridCol w="995736">
                  <a:extLst>
                    <a:ext uri="{9D8B030D-6E8A-4147-A177-3AD203B41FA5}">
                      <a16:colId xmlns:a16="http://schemas.microsoft.com/office/drawing/2014/main" val="20001"/>
                    </a:ext>
                  </a:extLst>
                </a:gridCol>
                <a:gridCol w="995736">
                  <a:extLst>
                    <a:ext uri="{9D8B030D-6E8A-4147-A177-3AD203B41FA5}">
                      <a16:colId xmlns:a16="http://schemas.microsoft.com/office/drawing/2014/main" val="20002"/>
                    </a:ext>
                  </a:extLst>
                </a:gridCol>
              </a:tblGrid>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Germplasme</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Origine</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Collection</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AG0003</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Guinea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prospection 1979</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1"/>
                  </a:ext>
                </a:extLst>
              </a:tr>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AG0004</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Guinea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dirty="0">
                          <a:latin typeface="Calibri"/>
                          <a:ea typeface="Calibri"/>
                          <a:cs typeface="Calibri"/>
                          <a:sym typeface="Calibri"/>
                        </a:rPr>
                        <a:t>prospection 1979</a:t>
                      </a:r>
                      <a:endParaRPr sz="3200" u="none" strike="noStrike" cap="none" dirty="0"/>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362" name="Google Shape;362;p14"/>
          <p:cNvGraphicFramePr/>
          <p:nvPr>
            <p:extLst>
              <p:ext uri="{D42A27DB-BD31-4B8C-83A1-F6EECF244321}">
                <p14:modId xmlns:p14="http://schemas.microsoft.com/office/powerpoint/2010/main" val="1595853621"/>
              </p:ext>
            </p:extLst>
          </p:nvPr>
        </p:nvGraphicFramePr>
        <p:xfrm>
          <a:off x="4282480" y="4638195"/>
          <a:ext cx="7866450" cy="1767840"/>
        </p:xfrm>
        <a:graphic>
          <a:graphicData uri="http://schemas.openxmlformats.org/drawingml/2006/table">
            <a:tbl>
              <a:tblPr>
                <a:noFill/>
              </a:tblPr>
              <a:tblGrid>
                <a:gridCol w="1573290">
                  <a:extLst>
                    <a:ext uri="{9D8B030D-6E8A-4147-A177-3AD203B41FA5}">
                      <a16:colId xmlns:a16="http://schemas.microsoft.com/office/drawing/2014/main" val="20000"/>
                    </a:ext>
                  </a:extLst>
                </a:gridCol>
                <a:gridCol w="1573290">
                  <a:extLst>
                    <a:ext uri="{9D8B030D-6E8A-4147-A177-3AD203B41FA5}">
                      <a16:colId xmlns:a16="http://schemas.microsoft.com/office/drawing/2014/main" val="20001"/>
                    </a:ext>
                  </a:extLst>
                </a:gridCol>
                <a:gridCol w="1573290">
                  <a:extLst>
                    <a:ext uri="{9D8B030D-6E8A-4147-A177-3AD203B41FA5}">
                      <a16:colId xmlns:a16="http://schemas.microsoft.com/office/drawing/2014/main" val="20002"/>
                    </a:ext>
                  </a:extLst>
                </a:gridCol>
                <a:gridCol w="1573290">
                  <a:extLst>
                    <a:ext uri="{9D8B030D-6E8A-4147-A177-3AD203B41FA5}">
                      <a16:colId xmlns:a16="http://schemas.microsoft.com/office/drawing/2014/main" val="20003"/>
                    </a:ext>
                  </a:extLst>
                </a:gridCol>
                <a:gridCol w="1573290">
                  <a:extLst>
                    <a:ext uri="{9D8B030D-6E8A-4147-A177-3AD203B41FA5}">
                      <a16:colId xmlns:a16="http://schemas.microsoft.com/office/drawing/2014/main" val="20004"/>
                    </a:ext>
                  </a:extLst>
                </a:gridCol>
              </a:tblGrid>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Type de sequençage</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Taille insert</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Longueur de read</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type de machine</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Lieu du sequençage</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illumina</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40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1*150</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HiSeq3000</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Genotoul</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1"/>
                  </a:ext>
                </a:extLst>
              </a:tr>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illumina</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40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1*150</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HiSeq3000</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dirty="0" err="1">
                          <a:latin typeface="Calibri"/>
                          <a:ea typeface="Calibri"/>
                          <a:cs typeface="Calibri"/>
                          <a:sym typeface="Calibri"/>
                        </a:rPr>
                        <a:t>Genotoul</a:t>
                      </a:r>
                      <a:endParaRPr sz="3600" u="none" strike="noStrike" cap="none" dirty="0"/>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 name="Titre 1">
            <a:extLst>
              <a:ext uri="{FF2B5EF4-FFF2-40B4-BE49-F238E27FC236}">
                <a16:creationId xmlns:a16="http://schemas.microsoft.com/office/drawing/2014/main" id="{301CD824-52AC-E018-9679-3478ED5BACCE}"/>
              </a:ext>
            </a:extLst>
          </p:cNvPr>
          <p:cNvSpPr>
            <a:spLocks noGrp="1"/>
          </p:cNvSpPr>
          <p:nvPr>
            <p:ph type="title"/>
          </p:nvPr>
        </p:nvSpPr>
        <p:spPr/>
        <p:txBody>
          <a:bodyPr/>
          <a:lstStyle/>
          <a:p>
            <a:r>
              <a:rPr lang="fr-FR" dirty="0"/>
              <a:t>Vocabulaires contrôlés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6FCF7C8-1F9C-D60F-357C-ABF76CD2520A}"/>
              </a:ext>
            </a:extLst>
          </p:cNvPr>
          <p:cNvSpPr>
            <a:spLocks noGrp="1"/>
          </p:cNvSpPr>
          <p:nvPr>
            <p:ph idx="1"/>
          </p:nvPr>
        </p:nvSpPr>
        <p:spPr/>
        <p:txBody>
          <a:bodyPr/>
          <a:lstStyle/>
          <a:p>
            <a:endParaRPr lang="fr-FR" dirty="0"/>
          </a:p>
        </p:txBody>
      </p:sp>
      <p:pic>
        <p:nvPicPr>
          <p:cNvPr id="369" name="Google Shape;369;p15"/>
          <p:cNvPicPr preferRelativeResize="0"/>
          <p:nvPr/>
        </p:nvPicPr>
        <p:blipFill rotWithShape="1">
          <a:blip r:embed="rId3">
            <a:alphaModFix/>
          </a:blip>
          <a:srcRect/>
          <a:stretch/>
        </p:blipFill>
        <p:spPr>
          <a:xfrm>
            <a:off x="3104809" y="576471"/>
            <a:ext cx="9001051" cy="6452875"/>
          </a:xfrm>
          <a:prstGeom prst="rect">
            <a:avLst/>
          </a:prstGeom>
          <a:noFill/>
          <a:ln>
            <a:noFill/>
          </a:ln>
        </p:spPr>
      </p:pic>
      <p:sp>
        <p:nvSpPr>
          <p:cNvPr id="2" name="Titre 1">
            <a:extLst>
              <a:ext uri="{FF2B5EF4-FFF2-40B4-BE49-F238E27FC236}">
                <a16:creationId xmlns:a16="http://schemas.microsoft.com/office/drawing/2014/main" id="{BDE4067C-BAA6-DA6E-6DE3-13272DB4074A}"/>
              </a:ext>
            </a:extLst>
          </p:cNvPr>
          <p:cNvSpPr>
            <a:spLocks noGrp="1"/>
          </p:cNvSpPr>
          <p:nvPr>
            <p:ph type="title"/>
          </p:nvPr>
        </p:nvSpPr>
        <p:spPr/>
        <p:txBody>
          <a:bodyPr/>
          <a:lstStyle/>
          <a:p>
            <a:r>
              <a:rPr lang="fr-FR" dirty="0"/>
              <a:t>Les métadonnées en 6 mots</a:t>
            </a:r>
          </a:p>
        </p:txBody>
      </p:sp>
      <p:sp>
        <p:nvSpPr>
          <p:cNvPr id="371" name="Google Shape;371;p15"/>
          <p:cNvSpPr txBox="1">
            <a:spLocks noGrp="1"/>
          </p:cNvSpPr>
          <p:nvPr>
            <p:ph type="sldNum" idx="4294967295"/>
          </p:nvPr>
        </p:nvSpPr>
        <p:spPr>
          <a:xfrm>
            <a:off x="11460163" y="6218238"/>
            <a:ext cx="731837" cy="523875"/>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fr-F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5" name="Google Shape;445;gb337206a87_0_79"/>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fr-FR" dirty="0"/>
              <a:t>Pourquoi utiliser un </a:t>
            </a:r>
            <a:r>
              <a:rPr lang="fr-FR" b="1" dirty="0"/>
              <a:t>data standard</a:t>
            </a:r>
            <a:r>
              <a:rPr lang="fr-FR" dirty="0"/>
              <a:t>?</a:t>
            </a:r>
            <a:endParaRPr dirty="0"/>
          </a:p>
          <a:p>
            <a:pPr marL="457200" lvl="0" indent="-342900" algn="l" rtl="0">
              <a:lnSpc>
                <a:spcPct val="90000"/>
              </a:lnSpc>
              <a:spcBef>
                <a:spcPts val="1000"/>
              </a:spcBef>
              <a:spcAft>
                <a:spcPts val="0"/>
              </a:spcAft>
              <a:buSzPts val="1800"/>
              <a:buChar char="-"/>
            </a:pPr>
            <a:r>
              <a:rPr lang="fr-FR" dirty="0"/>
              <a:t>Analyser, comparer et échanger des données </a:t>
            </a:r>
          </a:p>
          <a:p>
            <a:pPr marL="457200" lvl="0" indent="-342900" algn="l" rtl="0">
              <a:lnSpc>
                <a:spcPct val="90000"/>
              </a:lnSpc>
              <a:spcBef>
                <a:spcPts val="1000"/>
              </a:spcBef>
              <a:spcAft>
                <a:spcPts val="0"/>
              </a:spcAft>
              <a:buSzPts val="1800"/>
              <a:buChar char="-"/>
            </a:pPr>
            <a:r>
              <a:rPr lang="fr-FR" dirty="0"/>
              <a:t>Publier des ensembles de données dans des ressources internationales</a:t>
            </a:r>
          </a:p>
          <a:p>
            <a:pPr marL="0" lvl="0" indent="0" algn="l" rtl="0">
              <a:lnSpc>
                <a:spcPct val="90000"/>
              </a:lnSpc>
              <a:spcBef>
                <a:spcPts val="1000"/>
              </a:spcBef>
              <a:spcAft>
                <a:spcPts val="0"/>
              </a:spcAft>
              <a:buClr>
                <a:schemeClr val="dk1"/>
              </a:buClr>
              <a:buSzPts val="1100"/>
              <a:buFont typeface="Arial"/>
              <a:buNone/>
            </a:pPr>
            <a:r>
              <a:rPr lang="fr-FR" dirty="0"/>
              <a:t>Et un </a:t>
            </a:r>
            <a:r>
              <a:rPr lang="fr-FR" b="1" dirty="0" err="1"/>
              <a:t>metadata</a:t>
            </a:r>
            <a:r>
              <a:rPr lang="fr-FR" b="1" dirty="0"/>
              <a:t> standard</a:t>
            </a:r>
            <a:r>
              <a:rPr lang="fr-FR" dirty="0"/>
              <a:t>?</a:t>
            </a:r>
          </a:p>
          <a:p>
            <a:pPr marL="457200" indent="-342900">
              <a:buSzPts val="1800"/>
              <a:buFont typeface="Arial" panose="020B0604020202020204" pitchFamily="34" charset="0"/>
              <a:buChar char="-"/>
            </a:pPr>
            <a:r>
              <a:rPr lang="fr-FR" dirty="0"/>
              <a:t>Décrire les données de manière riche et précise, avec le même vocabulaire que le reste de la communauté scientifique.</a:t>
            </a:r>
          </a:p>
          <a:p>
            <a:pPr marL="457200" indent="-342900">
              <a:buSzPts val="1800"/>
              <a:buFont typeface="Arial" panose="020B0604020202020204" pitchFamily="34" charset="0"/>
              <a:buChar char="-"/>
            </a:pPr>
            <a:r>
              <a:rPr lang="fr-FR" dirty="0"/>
              <a:t>Pour rendre vos métadonnées interopérables et permettre à d'autres systèmes de les exploiter</a:t>
            </a:r>
          </a:p>
        </p:txBody>
      </p:sp>
      <p:sp>
        <p:nvSpPr>
          <p:cNvPr id="4" name="Titre 3">
            <a:extLst>
              <a:ext uri="{FF2B5EF4-FFF2-40B4-BE49-F238E27FC236}">
                <a16:creationId xmlns:a16="http://schemas.microsoft.com/office/drawing/2014/main" id="{4CE8CCB7-41E7-FAB6-7E85-A4C8BCEA0A04}"/>
              </a:ext>
            </a:extLst>
          </p:cNvPr>
          <p:cNvSpPr>
            <a:spLocks noGrp="1"/>
          </p:cNvSpPr>
          <p:nvPr>
            <p:ph type="title"/>
          </p:nvPr>
        </p:nvSpPr>
        <p:spPr/>
        <p:txBody>
          <a:bodyPr/>
          <a:lstStyle/>
          <a:p>
            <a:r>
              <a:rPr lang="fr-FR" dirty="0"/>
              <a:t>Standard de données: données et métadonnées</a:t>
            </a:r>
          </a:p>
        </p:txBody>
      </p:sp>
    </p:spTree>
  </p:cSld>
  <p:clrMapOvr>
    <a:masterClrMapping/>
  </p:clrMapOvr>
</p:sld>
</file>

<file path=ppt/theme/theme1.xml><?xml version="1.0" encoding="utf-8"?>
<a:theme xmlns:a="http://schemas.openxmlformats.org/drawingml/2006/main" name="Presentation-INRAE-Panoramiqu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5F92528FC9C8488898B86D54615449" ma:contentTypeVersion="" ma:contentTypeDescription="Create a new document." ma:contentTypeScope="" ma:versionID="227a697795114e6d51a3da09852a7ff4">
  <xsd:schema xmlns:xsd="http://www.w3.org/2001/XMLSchema" xmlns:xs="http://www.w3.org/2001/XMLSchema" xmlns:p="http://schemas.microsoft.com/office/2006/metadata/properties" targetNamespace="http://schemas.microsoft.com/office/2006/metadata/properties" ma:root="true" ma:fieldsID="d6346c499c1ba1ff69efa6522948a6f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050AC3-DB97-485E-AD77-9D433B0887B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D14EAC2-AD7C-46D9-9026-3DC78443F1F0}">
  <ds:schemaRefs>
    <ds:schemaRef ds:uri="http://schemas.microsoft.com/sharepoint/v3/contenttype/forms"/>
  </ds:schemaRefs>
</ds:datastoreItem>
</file>

<file path=customXml/itemProps3.xml><?xml version="1.0" encoding="utf-8"?>
<ds:datastoreItem xmlns:ds="http://schemas.openxmlformats.org/officeDocument/2006/customXml" ds:itemID="{7F210FF7-198B-470B-A694-ED9193175D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952</TotalTime>
  <Words>1612</Words>
  <Application>Microsoft Macintosh PowerPoint</Application>
  <PresentationFormat>Grand écran</PresentationFormat>
  <Paragraphs>283</Paragraphs>
  <Slides>21</Slides>
  <Notes>17</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21</vt:i4>
      </vt:variant>
    </vt:vector>
  </HeadingPairs>
  <TitlesOfParts>
    <vt:vector size="33" baseType="lpstr">
      <vt:lpstr>Arial</vt:lpstr>
      <vt:lpstr>Calibri</vt:lpstr>
      <vt:lpstr>Calibri Light</vt:lpstr>
      <vt:lpstr>Corbel</vt:lpstr>
      <vt:lpstr>Courier New</vt:lpstr>
      <vt:lpstr>Helvetica Neue</vt:lpstr>
      <vt:lpstr>Libre Baskerville</vt:lpstr>
      <vt:lpstr>Noto Sans Symbols</vt:lpstr>
      <vt:lpstr>Raleway</vt:lpstr>
      <vt:lpstr>Roboto</vt:lpstr>
      <vt:lpstr>Times</vt:lpstr>
      <vt:lpstr>Presentation-INRAE-Panoramique</vt:lpstr>
      <vt:lpstr>Introduction aux métadonnées</vt:lpstr>
      <vt:lpstr>Vue générale des métadonnées</vt:lpstr>
      <vt:lpstr>Les métadonnées</vt:lpstr>
      <vt:lpstr>Les métadonnées</vt:lpstr>
      <vt:lpstr>Métadonnées</vt:lpstr>
      <vt:lpstr>Vocabulaire contrôlé</vt:lpstr>
      <vt:lpstr>Vocabulaires contrôlés</vt:lpstr>
      <vt:lpstr>Les métadonnées en 6 mots</vt:lpstr>
      <vt:lpstr>Standard de données: données et métadonnées</vt:lpstr>
      <vt:lpstr>Standard de données</vt:lpstr>
      <vt:lpstr>Types de standards de données: Semantic standards (Ontologies)</vt:lpstr>
      <vt:lpstr>Types de standards de données: structure standards (Ontologies)</vt:lpstr>
      <vt:lpstr>Three text formats frequently used for metadata </vt:lpstr>
      <vt:lpstr>The ISA model</vt:lpstr>
      <vt:lpstr>Standard adoption and perennity</vt:lpstr>
      <vt:lpstr>Quel standard utiliser</vt:lpstr>
      <vt:lpstr>Recommandations RDO/INRAE</vt:lpstr>
      <vt:lpstr>Portail FAIRsharing</vt:lpstr>
      <vt:lpstr>The FAIRsharing portal</vt:lpstr>
      <vt:lpstr>The FAIRsharing portal: record status</vt:lpstr>
      <vt:lpstr>Collections dans FAIRsharing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arnaud</dc:creator>
  <cp:lastModifiedBy>cyril.pommier</cp:lastModifiedBy>
  <cp:revision>37</cp:revision>
  <dcterms:created xsi:type="dcterms:W3CDTF">2019-12-11T10:12:20Z</dcterms:created>
  <dcterms:modified xsi:type="dcterms:W3CDTF">2023-06-15T14:58:01Z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0x010100CE5F92528FC9C8488898B86D54615449</vt:lpwstr>
  </property>
</Properties>
</file>