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</p:sldMasterIdLst>
  <p:notesMasterIdLst>
    <p:notesMasterId r:id="rId49"/>
  </p:notesMasterIdLst>
  <p:sldIdLst>
    <p:sldId id="256" r:id="rId5"/>
    <p:sldId id="268" r:id="rId6"/>
    <p:sldId id="278" r:id="rId7"/>
    <p:sldId id="461" r:id="rId8"/>
    <p:sldId id="412" r:id="rId9"/>
    <p:sldId id="413" r:id="rId10"/>
    <p:sldId id="266" r:id="rId11"/>
    <p:sldId id="459" r:id="rId12"/>
    <p:sldId id="639" r:id="rId13"/>
    <p:sldId id="634" r:id="rId14"/>
    <p:sldId id="414" r:id="rId15"/>
    <p:sldId id="283" r:id="rId16"/>
    <p:sldId id="635" r:id="rId17"/>
    <p:sldId id="285" r:id="rId18"/>
    <p:sldId id="301" r:id="rId19"/>
    <p:sldId id="302" r:id="rId20"/>
    <p:sldId id="288" r:id="rId21"/>
    <p:sldId id="289" r:id="rId22"/>
    <p:sldId id="632" r:id="rId23"/>
    <p:sldId id="636" r:id="rId24"/>
    <p:sldId id="460" r:id="rId25"/>
    <p:sldId id="294" r:id="rId26"/>
    <p:sldId id="281" r:id="rId27"/>
    <p:sldId id="296" r:id="rId28"/>
    <p:sldId id="637" r:id="rId29"/>
    <p:sldId id="463" r:id="rId30"/>
    <p:sldId id="621" r:id="rId31"/>
    <p:sldId id="640" r:id="rId32"/>
    <p:sldId id="306" r:id="rId33"/>
    <p:sldId id="336" r:id="rId34"/>
    <p:sldId id="303" r:id="rId35"/>
    <p:sldId id="395" r:id="rId36"/>
    <p:sldId id="304" r:id="rId37"/>
    <p:sldId id="625" r:id="rId38"/>
    <p:sldId id="638" r:id="rId39"/>
    <p:sldId id="421" r:id="rId40"/>
    <p:sldId id="475" r:id="rId41"/>
    <p:sldId id="626" r:id="rId42"/>
    <p:sldId id="628" r:id="rId43"/>
    <p:sldId id="629" r:id="rId44"/>
    <p:sldId id="630" r:id="rId45"/>
    <p:sldId id="633" r:id="rId46"/>
    <p:sldId id="631" r:id="rId47"/>
    <p:sldId id="424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A6"/>
    <a:srgbClr val="008D8F"/>
    <a:srgbClr val="9E51AD"/>
    <a:srgbClr val="4176A5"/>
    <a:srgbClr val="FA484B"/>
    <a:srgbClr val="FAC54B"/>
    <a:srgbClr val="8ABA56"/>
    <a:srgbClr val="32B890"/>
    <a:srgbClr val="275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8"/>
    <p:restoredTop sz="94624"/>
  </p:normalViewPr>
  <p:slideViewPr>
    <p:cSldViewPr snapToGrid="0">
      <p:cViewPr varScale="1">
        <p:scale>
          <a:sx n="152" d="100"/>
          <a:sy n="152" d="100"/>
        </p:scale>
        <p:origin x="23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76DC13-1342-4684-A88A-EE0819CBA9CE}" type="doc">
      <dgm:prSet loTypeId="urn:microsoft.com/office/officeart/2005/8/layout/hProcess9" loCatId="process" qsTypeId="urn:microsoft.com/office/officeart/2005/8/quickstyle/simple5" qsCatId="simple" csTypeId="urn:microsoft.com/office/officeart/2005/8/colors/colorful5" csCatId="colorful" phldr="1"/>
      <dgm:spPr/>
    </dgm:pt>
    <dgm:pt modelId="{F9D9CB77-C8A7-4310-85FE-2FE919D0DDD4}">
      <dgm:prSet phldrT="[Texte]" custT="1"/>
      <dgm:spPr/>
      <dgm:t>
        <a:bodyPr/>
        <a:lstStyle/>
        <a:p>
          <a:pPr algn="ctr">
            <a:buNone/>
          </a:pPr>
          <a:r>
            <a:rPr lang="fr-FR" sz="1800" b="1" i="0" u="none" strike="noStrike" cap="none" dirty="0">
              <a:latin typeface="Arial"/>
              <a:ea typeface="Arial"/>
              <a:cs typeface="Arial"/>
              <a:sym typeface="Arial"/>
            </a:rPr>
            <a:t>Montage du projet</a:t>
          </a:r>
        </a:p>
        <a:p>
          <a:pPr algn="l">
            <a:buNone/>
          </a:pPr>
          <a:r>
            <a:rPr lang="fr-FR" sz="1400" b="0" i="0" u="none" strike="noStrike" cap="none" dirty="0">
              <a:latin typeface="Arial"/>
              <a:ea typeface="Arial"/>
              <a:cs typeface="Arial"/>
              <a:sym typeface="Arial"/>
            </a:rPr>
            <a:t>Paragraphe sur la gestion des données</a:t>
          </a:r>
          <a:endParaRPr lang="fr-FR" sz="1400" dirty="0"/>
        </a:p>
        <a:p>
          <a:pPr algn="l"/>
          <a:r>
            <a:rPr lang="fr-FR" sz="1400" b="0" i="0" u="none" strike="noStrike" cap="none" dirty="0">
              <a:latin typeface="Arial"/>
              <a:ea typeface="Arial"/>
              <a:cs typeface="Arial"/>
              <a:sym typeface="Arial"/>
            </a:rPr>
            <a:t>Budgéter la science ouverte (APC, data manager, stockage …)</a:t>
          </a:r>
        </a:p>
        <a:p>
          <a:pPr algn="l"/>
          <a:endParaRPr lang="fr-FR" sz="1400" dirty="0"/>
        </a:p>
      </dgm:t>
    </dgm:pt>
    <dgm:pt modelId="{FF1F4023-96DB-494C-80FE-5CFE0829CE48}" type="parTrans" cxnId="{19FC0181-E24F-4328-819D-D481EA1DF23A}">
      <dgm:prSet/>
      <dgm:spPr/>
      <dgm:t>
        <a:bodyPr/>
        <a:lstStyle/>
        <a:p>
          <a:endParaRPr lang="fr-FR"/>
        </a:p>
      </dgm:t>
    </dgm:pt>
    <dgm:pt modelId="{3C6F0780-920A-421D-8D5C-63F2E3864003}" type="sibTrans" cxnId="{19FC0181-E24F-4328-819D-D481EA1DF23A}">
      <dgm:prSet/>
      <dgm:spPr/>
      <dgm:t>
        <a:bodyPr/>
        <a:lstStyle/>
        <a:p>
          <a:endParaRPr lang="fr-FR"/>
        </a:p>
      </dgm:t>
    </dgm:pt>
    <dgm:pt modelId="{BBD1DE38-4BCC-48E3-92D9-FD45CE808901}">
      <dgm:prSet phldrT="[Texte]" custT="1"/>
      <dgm:spPr/>
      <dgm:t>
        <a:bodyPr/>
        <a:lstStyle/>
        <a:p>
          <a:pPr algn="ctr">
            <a:buNone/>
          </a:pPr>
          <a:r>
            <a:rPr lang="fr-FR" sz="1800" b="1" i="0" u="none" strike="noStrike" cap="none" dirty="0">
              <a:latin typeface="Arial"/>
              <a:ea typeface="Arial"/>
              <a:cs typeface="Arial"/>
              <a:sym typeface="Arial"/>
            </a:rPr>
            <a:t>Pendant le projet</a:t>
          </a:r>
        </a:p>
        <a:p>
          <a:pPr algn="l">
            <a:buNone/>
          </a:pPr>
          <a:r>
            <a:rPr lang="fr-FR" sz="1400" b="0" i="0" u="none" strike="noStrike" cap="none" dirty="0">
              <a:latin typeface="Arial"/>
              <a:ea typeface="Arial"/>
              <a:cs typeface="Arial"/>
              <a:sym typeface="Arial"/>
            </a:rPr>
            <a:t>Gestion des données suivant les principes FAIR</a:t>
          </a:r>
          <a:endParaRPr lang="fr-FR" sz="1400" dirty="0"/>
        </a:p>
        <a:p>
          <a:pPr algn="l"/>
          <a:r>
            <a:rPr lang="fr-FR" sz="1400" b="0" i="0" u="none" strike="noStrike" cap="none" dirty="0">
              <a:latin typeface="Arial"/>
              <a:ea typeface="Arial"/>
              <a:cs typeface="Arial"/>
              <a:sym typeface="Arial"/>
            </a:rPr>
            <a:t>Mise à jour du PGD</a:t>
          </a:r>
        </a:p>
        <a:p>
          <a:pPr algn="l"/>
          <a:endParaRPr lang="fr-FR" sz="1400" b="0" i="0" u="none" strike="noStrike" cap="none" dirty="0">
            <a:latin typeface="Arial"/>
            <a:cs typeface="Arial"/>
            <a:sym typeface="Arial"/>
          </a:endParaRPr>
        </a:p>
        <a:p>
          <a:pPr algn="l"/>
          <a:endParaRPr lang="fr-FR" sz="1400" dirty="0"/>
        </a:p>
      </dgm:t>
    </dgm:pt>
    <dgm:pt modelId="{515E6DEC-EE7F-497A-B9DD-C6DEBE30D987}" type="parTrans" cxnId="{518EBFB1-CA91-496C-99B5-69C0F841940D}">
      <dgm:prSet/>
      <dgm:spPr/>
      <dgm:t>
        <a:bodyPr/>
        <a:lstStyle/>
        <a:p>
          <a:endParaRPr lang="fr-FR"/>
        </a:p>
      </dgm:t>
    </dgm:pt>
    <dgm:pt modelId="{507C58D1-4998-469A-A8D6-7A8A889072FE}" type="sibTrans" cxnId="{518EBFB1-CA91-496C-99B5-69C0F841940D}">
      <dgm:prSet/>
      <dgm:spPr/>
      <dgm:t>
        <a:bodyPr/>
        <a:lstStyle/>
        <a:p>
          <a:endParaRPr lang="fr-FR"/>
        </a:p>
      </dgm:t>
    </dgm:pt>
    <dgm:pt modelId="{AC0BFED4-F0FC-4CE1-BB26-36995900EA2B}">
      <dgm:prSet phldrT="[Texte]" custT="1"/>
      <dgm:spPr/>
      <dgm:t>
        <a:bodyPr/>
        <a:lstStyle/>
        <a:p>
          <a:pPr algn="ctr">
            <a:buNone/>
          </a:pPr>
          <a:r>
            <a:rPr lang="fr-FR" sz="1800" b="1" i="0" u="none" strike="noStrike" cap="none" dirty="0">
              <a:latin typeface="Arial"/>
              <a:ea typeface="Arial"/>
              <a:cs typeface="Arial"/>
              <a:sym typeface="Arial"/>
            </a:rPr>
            <a:t>Début du projet</a:t>
          </a:r>
        </a:p>
        <a:p>
          <a:pPr algn="l">
            <a:buNone/>
          </a:pPr>
          <a:r>
            <a:rPr lang="fr-FR" sz="1400" b="0" i="0" u="none" strike="noStrike" cap="none" dirty="0">
              <a:latin typeface="Arial"/>
              <a:ea typeface="Arial"/>
              <a:cs typeface="Arial"/>
              <a:sym typeface="Arial"/>
            </a:rPr>
            <a:t>Mise en place du Plan de Gestion des Données (PGD)</a:t>
          </a:r>
        </a:p>
        <a:p>
          <a:pPr algn="l">
            <a:buNone/>
          </a:pPr>
          <a:endParaRPr lang="fr-FR" sz="1400" b="0" i="0" u="none" strike="noStrike" cap="none" dirty="0">
            <a:latin typeface="Arial"/>
            <a:cs typeface="Arial"/>
            <a:sym typeface="Arial"/>
          </a:endParaRPr>
        </a:p>
        <a:p>
          <a:pPr algn="l">
            <a:buNone/>
          </a:pPr>
          <a:endParaRPr lang="fr-FR" sz="1400" b="0" i="0" u="none" strike="noStrike" cap="none" dirty="0">
            <a:latin typeface="Arial"/>
            <a:cs typeface="Arial"/>
            <a:sym typeface="Arial"/>
          </a:endParaRPr>
        </a:p>
      </dgm:t>
    </dgm:pt>
    <dgm:pt modelId="{6C624C4E-84D1-4AC9-9A58-F03BBE09568E}" type="parTrans" cxnId="{84CA0557-5904-4425-9866-655ECDDFC0C2}">
      <dgm:prSet/>
      <dgm:spPr/>
      <dgm:t>
        <a:bodyPr/>
        <a:lstStyle/>
        <a:p>
          <a:endParaRPr lang="fr-FR"/>
        </a:p>
      </dgm:t>
    </dgm:pt>
    <dgm:pt modelId="{98629782-7CA0-4D4E-AF61-279909971CF0}" type="sibTrans" cxnId="{84CA0557-5904-4425-9866-655ECDDFC0C2}">
      <dgm:prSet/>
      <dgm:spPr/>
      <dgm:t>
        <a:bodyPr/>
        <a:lstStyle/>
        <a:p>
          <a:endParaRPr lang="fr-FR"/>
        </a:p>
      </dgm:t>
    </dgm:pt>
    <dgm:pt modelId="{DF3F5168-5E09-49E7-89B5-9BCE34BFC6F7}">
      <dgm:prSet custT="1"/>
      <dgm:spPr/>
      <dgm:t>
        <a:bodyPr/>
        <a:lstStyle/>
        <a:p>
          <a:pPr algn="ctr">
            <a:buNone/>
          </a:pPr>
          <a:r>
            <a:rPr lang="fr-FR" sz="1800" b="1" i="0" u="none" strike="noStrike" cap="none" dirty="0">
              <a:latin typeface="Arial"/>
              <a:ea typeface="Arial"/>
              <a:cs typeface="Arial"/>
              <a:sym typeface="Arial"/>
            </a:rPr>
            <a:t>Fin du projet</a:t>
          </a:r>
        </a:p>
        <a:p>
          <a:pPr algn="l">
            <a:buNone/>
          </a:pPr>
          <a:r>
            <a:rPr lang="fr-FR" sz="1400" b="0" i="0" u="none" strike="noStrike" cap="none" dirty="0">
              <a:latin typeface="Arial"/>
              <a:ea typeface="Arial"/>
              <a:cs typeface="Arial"/>
              <a:sym typeface="Arial"/>
            </a:rPr>
            <a:t>Partage des données </a:t>
          </a:r>
          <a:r>
            <a:rPr lang="fr-FR" sz="1400" b="0" i="1" u="none" strike="noStrike" cap="none" dirty="0">
              <a:latin typeface="Arial"/>
              <a:ea typeface="Arial"/>
              <a:cs typeface="Arial"/>
              <a:sym typeface="Arial"/>
            </a:rPr>
            <a:t>« </a:t>
          </a:r>
          <a:r>
            <a:rPr lang="fr-FR" sz="1400" b="1" i="1" u="none" strike="noStrike" cap="none" dirty="0">
              <a:latin typeface="Arial"/>
              <a:ea typeface="Arial"/>
              <a:cs typeface="Arial"/>
              <a:sym typeface="Arial"/>
            </a:rPr>
            <a:t>aussi ouvert que possible, aussi fermé que nécessaire</a:t>
          </a:r>
          <a:r>
            <a:rPr lang="fr-FR" sz="1400" b="0" i="1" u="none" strike="noStrike" cap="none" dirty="0">
              <a:latin typeface="Arial"/>
              <a:ea typeface="Arial"/>
              <a:cs typeface="Arial"/>
              <a:sym typeface="Arial"/>
            </a:rPr>
            <a:t> »</a:t>
          </a:r>
          <a:endParaRPr lang="fr-FR" sz="1400" i="1" dirty="0"/>
        </a:p>
        <a:p>
          <a:pPr algn="l"/>
          <a:r>
            <a:rPr lang="fr-FR" sz="1400" b="0" i="0" u="none" strike="noStrike" cap="none" dirty="0">
              <a:latin typeface="Arial"/>
              <a:ea typeface="Arial"/>
              <a:cs typeface="Arial"/>
              <a:sym typeface="Arial"/>
            </a:rPr>
            <a:t>Dépôt dans des entrepôts de données et publication en Open Access</a:t>
          </a:r>
        </a:p>
      </dgm:t>
    </dgm:pt>
    <dgm:pt modelId="{ADB9B7ED-7F8B-492D-B7F4-0758B12DBDBB}" type="parTrans" cxnId="{4B36FED8-0029-4A62-9B40-523F66F580D7}">
      <dgm:prSet/>
      <dgm:spPr/>
      <dgm:t>
        <a:bodyPr/>
        <a:lstStyle/>
        <a:p>
          <a:endParaRPr lang="fr-FR"/>
        </a:p>
      </dgm:t>
    </dgm:pt>
    <dgm:pt modelId="{00E9AA68-FB35-442E-8E1C-31C0642F6317}" type="sibTrans" cxnId="{4B36FED8-0029-4A62-9B40-523F66F580D7}">
      <dgm:prSet/>
      <dgm:spPr/>
      <dgm:t>
        <a:bodyPr/>
        <a:lstStyle/>
        <a:p>
          <a:endParaRPr lang="fr-FR"/>
        </a:p>
      </dgm:t>
    </dgm:pt>
    <dgm:pt modelId="{A44EE7DF-7FF8-4BE4-8E50-CE9B824CB3DF}" type="pres">
      <dgm:prSet presAssocID="{B376DC13-1342-4684-A88A-EE0819CBA9CE}" presName="CompostProcess" presStyleCnt="0">
        <dgm:presLayoutVars>
          <dgm:dir/>
          <dgm:resizeHandles val="exact"/>
        </dgm:presLayoutVars>
      </dgm:prSet>
      <dgm:spPr/>
    </dgm:pt>
    <dgm:pt modelId="{F13A01D4-24BF-46F9-A0AD-F59BAED2806E}" type="pres">
      <dgm:prSet presAssocID="{B376DC13-1342-4684-A88A-EE0819CBA9CE}" presName="arrow" presStyleLbl="bgShp" presStyleIdx="0" presStyleCnt="1"/>
      <dgm:spPr/>
    </dgm:pt>
    <dgm:pt modelId="{92FB84F1-FAEC-4424-B71E-7C080F8862F0}" type="pres">
      <dgm:prSet presAssocID="{B376DC13-1342-4684-A88A-EE0819CBA9CE}" presName="linearProcess" presStyleCnt="0"/>
      <dgm:spPr/>
    </dgm:pt>
    <dgm:pt modelId="{1580AB74-CA80-4598-BF81-7178B69EB975}" type="pres">
      <dgm:prSet presAssocID="{F9D9CB77-C8A7-4310-85FE-2FE919D0DDD4}" presName="textNode" presStyleLbl="node1" presStyleIdx="0" presStyleCnt="4">
        <dgm:presLayoutVars>
          <dgm:bulletEnabled val="1"/>
        </dgm:presLayoutVars>
      </dgm:prSet>
      <dgm:spPr/>
    </dgm:pt>
    <dgm:pt modelId="{CEA48C4D-4893-40E1-94A4-DA16C8A68431}" type="pres">
      <dgm:prSet presAssocID="{3C6F0780-920A-421D-8D5C-63F2E3864003}" presName="sibTrans" presStyleCnt="0"/>
      <dgm:spPr/>
    </dgm:pt>
    <dgm:pt modelId="{3C0207D3-C689-4EAC-B036-FB81ABB14B00}" type="pres">
      <dgm:prSet presAssocID="{AC0BFED4-F0FC-4CE1-BB26-36995900EA2B}" presName="textNode" presStyleLbl="node1" presStyleIdx="1" presStyleCnt="4">
        <dgm:presLayoutVars>
          <dgm:bulletEnabled val="1"/>
        </dgm:presLayoutVars>
      </dgm:prSet>
      <dgm:spPr/>
    </dgm:pt>
    <dgm:pt modelId="{34F470FE-E416-40A6-BCAF-7B8A10736482}" type="pres">
      <dgm:prSet presAssocID="{98629782-7CA0-4D4E-AF61-279909971CF0}" presName="sibTrans" presStyleCnt="0"/>
      <dgm:spPr/>
    </dgm:pt>
    <dgm:pt modelId="{A6755029-EF72-477E-9BD2-1A41F5B14D44}" type="pres">
      <dgm:prSet presAssocID="{BBD1DE38-4BCC-48E3-92D9-FD45CE808901}" presName="textNode" presStyleLbl="node1" presStyleIdx="2" presStyleCnt="4">
        <dgm:presLayoutVars>
          <dgm:bulletEnabled val="1"/>
        </dgm:presLayoutVars>
      </dgm:prSet>
      <dgm:spPr/>
    </dgm:pt>
    <dgm:pt modelId="{0A2111A7-4494-4122-8D48-195B5D55827C}" type="pres">
      <dgm:prSet presAssocID="{507C58D1-4998-469A-A8D6-7A8A889072FE}" presName="sibTrans" presStyleCnt="0"/>
      <dgm:spPr/>
    </dgm:pt>
    <dgm:pt modelId="{3AC8D117-357B-414A-8C92-1BD4DCF33E1A}" type="pres">
      <dgm:prSet presAssocID="{DF3F5168-5E09-49E7-89B5-9BCE34BFC6F7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1875D775-0269-49B3-AFDF-0D60B9A06173}" type="presOf" srcId="{AC0BFED4-F0FC-4CE1-BB26-36995900EA2B}" destId="{3C0207D3-C689-4EAC-B036-FB81ABB14B00}" srcOrd="0" destOrd="0" presId="urn:microsoft.com/office/officeart/2005/8/layout/hProcess9"/>
    <dgm:cxn modelId="{84CA0557-5904-4425-9866-655ECDDFC0C2}" srcId="{B376DC13-1342-4684-A88A-EE0819CBA9CE}" destId="{AC0BFED4-F0FC-4CE1-BB26-36995900EA2B}" srcOrd="1" destOrd="0" parTransId="{6C624C4E-84D1-4AC9-9A58-F03BBE09568E}" sibTransId="{98629782-7CA0-4D4E-AF61-279909971CF0}"/>
    <dgm:cxn modelId="{19FC0181-E24F-4328-819D-D481EA1DF23A}" srcId="{B376DC13-1342-4684-A88A-EE0819CBA9CE}" destId="{F9D9CB77-C8A7-4310-85FE-2FE919D0DDD4}" srcOrd="0" destOrd="0" parTransId="{FF1F4023-96DB-494C-80FE-5CFE0829CE48}" sibTransId="{3C6F0780-920A-421D-8D5C-63F2E3864003}"/>
    <dgm:cxn modelId="{5D14E582-EAD9-4799-989B-783CD4B81237}" type="presOf" srcId="{F9D9CB77-C8A7-4310-85FE-2FE919D0DDD4}" destId="{1580AB74-CA80-4598-BF81-7178B69EB975}" srcOrd="0" destOrd="0" presId="urn:microsoft.com/office/officeart/2005/8/layout/hProcess9"/>
    <dgm:cxn modelId="{B7618A85-5750-49D5-BC3F-504FBC11145B}" type="presOf" srcId="{DF3F5168-5E09-49E7-89B5-9BCE34BFC6F7}" destId="{3AC8D117-357B-414A-8C92-1BD4DCF33E1A}" srcOrd="0" destOrd="0" presId="urn:microsoft.com/office/officeart/2005/8/layout/hProcess9"/>
    <dgm:cxn modelId="{8D0FA9B0-95C8-488B-877D-6CA82F22194D}" type="presOf" srcId="{BBD1DE38-4BCC-48E3-92D9-FD45CE808901}" destId="{A6755029-EF72-477E-9BD2-1A41F5B14D44}" srcOrd="0" destOrd="0" presId="urn:microsoft.com/office/officeart/2005/8/layout/hProcess9"/>
    <dgm:cxn modelId="{518EBFB1-CA91-496C-99B5-69C0F841940D}" srcId="{B376DC13-1342-4684-A88A-EE0819CBA9CE}" destId="{BBD1DE38-4BCC-48E3-92D9-FD45CE808901}" srcOrd="2" destOrd="0" parTransId="{515E6DEC-EE7F-497A-B9DD-C6DEBE30D987}" sibTransId="{507C58D1-4998-469A-A8D6-7A8A889072FE}"/>
    <dgm:cxn modelId="{4B36FED8-0029-4A62-9B40-523F66F580D7}" srcId="{B376DC13-1342-4684-A88A-EE0819CBA9CE}" destId="{DF3F5168-5E09-49E7-89B5-9BCE34BFC6F7}" srcOrd="3" destOrd="0" parTransId="{ADB9B7ED-7F8B-492D-B7F4-0758B12DBDBB}" sibTransId="{00E9AA68-FB35-442E-8E1C-31C0642F6317}"/>
    <dgm:cxn modelId="{590E42FE-7268-4430-99A8-F93C1E2BE0C8}" type="presOf" srcId="{B376DC13-1342-4684-A88A-EE0819CBA9CE}" destId="{A44EE7DF-7FF8-4BE4-8E50-CE9B824CB3DF}" srcOrd="0" destOrd="0" presId="urn:microsoft.com/office/officeart/2005/8/layout/hProcess9"/>
    <dgm:cxn modelId="{2B736A1D-44C7-4E6A-9819-76286D18AD9B}" type="presParOf" srcId="{A44EE7DF-7FF8-4BE4-8E50-CE9B824CB3DF}" destId="{F13A01D4-24BF-46F9-A0AD-F59BAED2806E}" srcOrd="0" destOrd="0" presId="urn:microsoft.com/office/officeart/2005/8/layout/hProcess9"/>
    <dgm:cxn modelId="{5C0833F1-EC5B-4D80-A758-61D0A244C885}" type="presParOf" srcId="{A44EE7DF-7FF8-4BE4-8E50-CE9B824CB3DF}" destId="{92FB84F1-FAEC-4424-B71E-7C080F8862F0}" srcOrd="1" destOrd="0" presId="urn:microsoft.com/office/officeart/2005/8/layout/hProcess9"/>
    <dgm:cxn modelId="{36FE71DA-F521-4A18-BEEE-05DAB0A23F4E}" type="presParOf" srcId="{92FB84F1-FAEC-4424-B71E-7C080F8862F0}" destId="{1580AB74-CA80-4598-BF81-7178B69EB975}" srcOrd="0" destOrd="0" presId="urn:microsoft.com/office/officeart/2005/8/layout/hProcess9"/>
    <dgm:cxn modelId="{02E883BB-FBCE-4457-9234-B3FDD7410202}" type="presParOf" srcId="{92FB84F1-FAEC-4424-B71E-7C080F8862F0}" destId="{CEA48C4D-4893-40E1-94A4-DA16C8A68431}" srcOrd="1" destOrd="0" presId="urn:microsoft.com/office/officeart/2005/8/layout/hProcess9"/>
    <dgm:cxn modelId="{9930A671-3EAC-4382-AB80-B38E077321B7}" type="presParOf" srcId="{92FB84F1-FAEC-4424-B71E-7C080F8862F0}" destId="{3C0207D3-C689-4EAC-B036-FB81ABB14B00}" srcOrd="2" destOrd="0" presId="urn:microsoft.com/office/officeart/2005/8/layout/hProcess9"/>
    <dgm:cxn modelId="{EDB90FC1-700B-4017-8F17-53E95800F86E}" type="presParOf" srcId="{92FB84F1-FAEC-4424-B71E-7C080F8862F0}" destId="{34F470FE-E416-40A6-BCAF-7B8A10736482}" srcOrd="3" destOrd="0" presId="urn:microsoft.com/office/officeart/2005/8/layout/hProcess9"/>
    <dgm:cxn modelId="{33DC755F-71B6-4C01-89A4-60D6792B0FE6}" type="presParOf" srcId="{92FB84F1-FAEC-4424-B71E-7C080F8862F0}" destId="{A6755029-EF72-477E-9BD2-1A41F5B14D44}" srcOrd="4" destOrd="0" presId="urn:microsoft.com/office/officeart/2005/8/layout/hProcess9"/>
    <dgm:cxn modelId="{0D29864A-1BB9-421F-BDB5-5DCD5357AAB6}" type="presParOf" srcId="{92FB84F1-FAEC-4424-B71E-7C080F8862F0}" destId="{0A2111A7-4494-4122-8D48-195B5D55827C}" srcOrd="5" destOrd="0" presId="urn:microsoft.com/office/officeart/2005/8/layout/hProcess9"/>
    <dgm:cxn modelId="{7F17EBE7-65D4-4FA8-A792-CAE6F922DE00}" type="presParOf" srcId="{92FB84F1-FAEC-4424-B71E-7C080F8862F0}" destId="{3AC8D117-357B-414A-8C92-1BD4DCF33E1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15E279-C3F0-4BE6-986B-0A3FBAA69F7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FDBC128-1200-4B66-9210-B59651E6E1D1}">
      <dgm:prSet phldrT="[Texte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Acquisition de données</a:t>
          </a:r>
          <a:endParaRPr lang="en-US" dirty="0"/>
        </a:p>
      </dgm:t>
    </dgm:pt>
    <dgm:pt modelId="{730EB75B-DF4C-41FF-9EFF-D4A382B1FD9C}" type="sibTrans" cxnId="{1AE8E2D7-2937-416B-876F-E5761D81DC81}">
      <dgm:prSet/>
      <dgm:spPr/>
      <dgm:t>
        <a:bodyPr/>
        <a:lstStyle/>
        <a:p>
          <a:endParaRPr lang="en-US"/>
        </a:p>
      </dgm:t>
    </dgm:pt>
    <dgm:pt modelId="{EE53709B-E526-4C96-ABB5-3FA3DB44183B}" type="parTrans" cxnId="{1AE8E2D7-2937-416B-876F-E5761D81DC81}">
      <dgm:prSet/>
      <dgm:spPr/>
      <dgm:t>
        <a:bodyPr/>
        <a:lstStyle/>
        <a:p>
          <a:endParaRPr lang="en-US"/>
        </a:p>
      </dgm:t>
    </dgm:pt>
    <dgm:pt modelId="{49F4EE2E-15F4-4841-AAB5-80C341D10E06}">
      <dgm:prSet phldrT="[Texte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Données calculées</a:t>
          </a:r>
          <a:endParaRPr lang="en-US" dirty="0"/>
        </a:p>
      </dgm:t>
    </dgm:pt>
    <dgm:pt modelId="{56BD3E56-7291-44BA-9571-CD73B6DD070D}" type="sibTrans" cxnId="{B095B14A-9631-472F-9D9E-96D6FCE46200}">
      <dgm:prSet/>
      <dgm:spPr/>
      <dgm:t>
        <a:bodyPr/>
        <a:lstStyle/>
        <a:p>
          <a:endParaRPr lang="en-US"/>
        </a:p>
      </dgm:t>
    </dgm:pt>
    <dgm:pt modelId="{0613255C-7228-48F1-ADA4-BA03073A4C89}" type="parTrans" cxnId="{B095B14A-9631-472F-9D9E-96D6FCE46200}">
      <dgm:prSet/>
      <dgm:spPr/>
      <dgm:t>
        <a:bodyPr/>
        <a:lstStyle/>
        <a:p>
          <a:endParaRPr lang="en-US"/>
        </a:p>
      </dgm:t>
    </dgm:pt>
    <dgm:pt modelId="{B0092C3E-9862-4C4C-B7AA-92ECA352081A}">
      <dgm:prSet phldrT="[Texte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fr-FR" dirty="0">
              <a:solidFill>
                <a:schemeClr val="bg1"/>
              </a:solidFill>
            </a:rPr>
            <a:t>Connaissances</a:t>
          </a:r>
          <a:endParaRPr lang="en-US" dirty="0">
            <a:solidFill>
              <a:schemeClr val="bg1"/>
            </a:solidFill>
          </a:endParaRPr>
        </a:p>
      </dgm:t>
    </dgm:pt>
    <dgm:pt modelId="{5AD15BC2-258A-4C14-84C7-8FBFDBC6AD91}" type="sibTrans" cxnId="{C0ADE717-212D-45CE-B553-9C1CDB7B972D}">
      <dgm:prSet/>
      <dgm:spPr/>
      <dgm:t>
        <a:bodyPr/>
        <a:lstStyle/>
        <a:p>
          <a:endParaRPr lang="en-US"/>
        </a:p>
      </dgm:t>
    </dgm:pt>
    <dgm:pt modelId="{8A26E1D7-84F4-4E0F-806D-4998F60726C5}" type="parTrans" cxnId="{C0ADE717-212D-45CE-B553-9C1CDB7B972D}">
      <dgm:prSet/>
      <dgm:spPr/>
      <dgm:t>
        <a:bodyPr/>
        <a:lstStyle/>
        <a:p>
          <a:endParaRPr lang="en-US"/>
        </a:p>
      </dgm:t>
    </dgm:pt>
    <dgm:pt modelId="{8E40CBD3-67B0-4241-8FE9-F3F8C40005E7}" type="pres">
      <dgm:prSet presAssocID="{2F15E279-C3F0-4BE6-986B-0A3FBAA69F74}" presName="Name0" presStyleCnt="0">
        <dgm:presLayoutVars>
          <dgm:dir/>
          <dgm:animLvl val="lvl"/>
          <dgm:resizeHandles val="exact"/>
        </dgm:presLayoutVars>
      </dgm:prSet>
      <dgm:spPr/>
    </dgm:pt>
    <dgm:pt modelId="{AAF6AE62-EA25-4E58-8317-80F5B9B60899}" type="pres">
      <dgm:prSet presAssocID="{1FDBC128-1200-4B66-9210-B59651E6E1D1}" presName="parTxOnly" presStyleLbl="node1" presStyleIdx="0" presStyleCnt="3" custScaleX="227939" custScaleY="30806">
        <dgm:presLayoutVars>
          <dgm:chMax val="0"/>
          <dgm:chPref val="0"/>
          <dgm:bulletEnabled val="1"/>
        </dgm:presLayoutVars>
      </dgm:prSet>
      <dgm:spPr/>
    </dgm:pt>
    <dgm:pt modelId="{DA057F06-BCA2-4B0B-93CB-6174E477DB1E}" type="pres">
      <dgm:prSet presAssocID="{730EB75B-DF4C-41FF-9EFF-D4A382B1FD9C}" presName="parTxOnlySpace" presStyleCnt="0"/>
      <dgm:spPr/>
    </dgm:pt>
    <dgm:pt modelId="{AA70E79D-0395-4287-A9E5-134F0C906D1D}" type="pres">
      <dgm:prSet presAssocID="{49F4EE2E-15F4-4841-AAB5-80C341D10E06}" presName="parTxOnly" presStyleLbl="node1" presStyleIdx="1" presStyleCnt="3" custScaleX="183161" custScaleY="30806">
        <dgm:presLayoutVars>
          <dgm:chMax val="0"/>
          <dgm:chPref val="0"/>
          <dgm:bulletEnabled val="1"/>
        </dgm:presLayoutVars>
      </dgm:prSet>
      <dgm:spPr/>
    </dgm:pt>
    <dgm:pt modelId="{AEACD2CC-4329-484B-A064-20DD92DCC570}" type="pres">
      <dgm:prSet presAssocID="{56BD3E56-7291-44BA-9571-CD73B6DD070D}" presName="parTxOnlySpace" presStyleCnt="0"/>
      <dgm:spPr/>
    </dgm:pt>
    <dgm:pt modelId="{9E9FCFDB-4E0E-4C03-9447-55E27228624A}" type="pres">
      <dgm:prSet presAssocID="{B0092C3E-9862-4C4C-B7AA-92ECA352081A}" presName="parTxOnly" presStyleLbl="node1" presStyleIdx="2" presStyleCnt="3" custScaleY="30803">
        <dgm:presLayoutVars>
          <dgm:chMax val="0"/>
          <dgm:chPref val="0"/>
          <dgm:bulletEnabled val="1"/>
        </dgm:presLayoutVars>
      </dgm:prSet>
      <dgm:spPr/>
    </dgm:pt>
  </dgm:ptLst>
  <dgm:cxnLst>
    <dgm:cxn modelId="{41B40209-0012-453D-97B9-1B21CA3BC339}" type="presOf" srcId="{1FDBC128-1200-4B66-9210-B59651E6E1D1}" destId="{AAF6AE62-EA25-4E58-8317-80F5B9B60899}" srcOrd="0" destOrd="0" presId="urn:microsoft.com/office/officeart/2005/8/layout/chevron1"/>
    <dgm:cxn modelId="{C0ADE717-212D-45CE-B553-9C1CDB7B972D}" srcId="{2F15E279-C3F0-4BE6-986B-0A3FBAA69F74}" destId="{B0092C3E-9862-4C4C-B7AA-92ECA352081A}" srcOrd="2" destOrd="0" parTransId="{8A26E1D7-84F4-4E0F-806D-4998F60726C5}" sibTransId="{5AD15BC2-258A-4C14-84C7-8FBFDBC6AD91}"/>
    <dgm:cxn modelId="{A901E563-1D29-4FF6-9232-C95CBF1DD522}" type="presOf" srcId="{49F4EE2E-15F4-4841-AAB5-80C341D10E06}" destId="{AA70E79D-0395-4287-A9E5-134F0C906D1D}" srcOrd="0" destOrd="0" presId="urn:microsoft.com/office/officeart/2005/8/layout/chevron1"/>
    <dgm:cxn modelId="{B095B14A-9631-472F-9D9E-96D6FCE46200}" srcId="{2F15E279-C3F0-4BE6-986B-0A3FBAA69F74}" destId="{49F4EE2E-15F4-4841-AAB5-80C341D10E06}" srcOrd="1" destOrd="0" parTransId="{0613255C-7228-48F1-ADA4-BA03073A4C89}" sibTransId="{56BD3E56-7291-44BA-9571-CD73B6DD070D}"/>
    <dgm:cxn modelId="{28781092-44B2-4053-9CDE-BF55B52A520E}" type="presOf" srcId="{B0092C3E-9862-4C4C-B7AA-92ECA352081A}" destId="{9E9FCFDB-4E0E-4C03-9447-55E27228624A}" srcOrd="0" destOrd="0" presId="urn:microsoft.com/office/officeart/2005/8/layout/chevron1"/>
    <dgm:cxn modelId="{1AE8E2D7-2937-416B-876F-E5761D81DC81}" srcId="{2F15E279-C3F0-4BE6-986B-0A3FBAA69F74}" destId="{1FDBC128-1200-4B66-9210-B59651E6E1D1}" srcOrd="0" destOrd="0" parTransId="{EE53709B-E526-4C96-ABB5-3FA3DB44183B}" sibTransId="{730EB75B-DF4C-41FF-9EFF-D4A382B1FD9C}"/>
    <dgm:cxn modelId="{D159EDF6-6569-4F41-9B77-AC0160D5BADB}" type="presOf" srcId="{2F15E279-C3F0-4BE6-986B-0A3FBAA69F74}" destId="{8E40CBD3-67B0-4241-8FE9-F3F8C40005E7}" srcOrd="0" destOrd="0" presId="urn:microsoft.com/office/officeart/2005/8/layout/chevron1"/>
    <dgm:cxn modelId="{286BE4C6-B547-4350-9453-7CEDA410DB17}" type="presParOf" srcId="{8E40CBD3-67B0-4241-8FE9-F3F8C40005E7}" destId="{AAF6AE62-EA25-4E58-8317-80F5B9B60899}" srcOrd="0" destOrd="0" presId="urn:microsoft.com/office/officeart/2005/8/layout/chevron1"/>
    <dgm:cxn modelId="{BF1CDDCD-129D-498C-BA23-142FB89932C5}" type="presParOf" srcId="{8E40CBD3-67B0-4241-8FE9-F3F8C40005E7}" destId="{DA057F06-BCA2-4B0B-93CB-6174E477DB1E}" srcOrd="1" destOrd="0" presId="urn:microsoft.com/office/officeart/2005/8/layout/chevron1"/>
    <dgm:cxn modelId="{57081DD4-A06D-4FE5-83F9-B6AA575E0036}" type="presParOf" srcId="{8E40CBD3-67B0-4241-8FE9-F3F8C40005E7}" destId="{AA70E79D-0395-4287-A9E5-134F0C906D1D}" srcOrd="2" destOrd="0" presId="urn:microsoft.com/office/officeart/2005/8/layout/chevron1"/>
    <dgm:cxn modelId="{18BCA1CC-E462-4981-888B-C52E07BA9732}" type="presParOf" srcId="{8E40CBD3-67B0-4241-8FE9-F3F8C40005E7}" destId="{AEACD2CC-4329-484B-A064-20DD92DCC570}" srcOrd="3" destOrd="0" presId="urn:microsoft.com/office/officeart/2005/8/layout/chevron1"/>
    <dgm:cxn modelId="{90AA53E6-B8CB-4331-9B00-CEE0B6C45B6B}" type="presParOf" srcId="{8E40CBD3-67B0-4241-8FE9-F3F8C40005E7}" destId="{9E9FCFDB-4E0E-4C03-9447-55E27228624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15E279-C3F0-4BE6-986B-0A3FBAA69F7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FDBC128-1200-4B66-9210-B59651E6E1D1}">
      <dgm:prSet phldrT="[Texte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Acquisition de données</a:t>
          </a:r>
          <a:endParaRPr lang="en-US" dirty="0"/>
        </a:p>
      </dgm:t>
    </dgm:pt>
    <dgm:pt modelId="{730EB75B-DF4C-41FF-9EFF-D4A382B1FD9C}" type="sibTrans" cxnId="{1AE8E2D7-2937-416B-876F-E5761D81DC81}">
      <dgm:prSet/>
      <dgm:spPr/>
      <dgm:t>
        <a:bodyPr/>
        <a:lstStyle/>
        <a:p>
          <a:endParaRPr lang="en-US"/>
        </a:p>
      </dgm:t>
    </dgm:pt>
    <dgm:pt modelId="{EE53709B-E526-4C96-ABB5-3FA3DB44183B}" type="parTrans" cxnId="{1AE8E2D7-2937-416B-876F-E5761D81DC81}">
      <dgm:prSet/>
      <dgm:spPr/>
      <dgm:t>
        <a:bodyPr/>
        <a:lstStyle/>
        <a:p>
          <a:endParaRPr lang="en-US"/>
        </a:p>
      </dgm:t>
    </dgm:pt>
    <dgm:pt modelId="{49F4EE2E-15F4-4841-AAB5-80C341D10E06}">
      <dgm:prSet phldrT="[Texte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Données calculées</a:t>
          </a:r>
          <a:endParaRPr lang="en-US" dirty="0"/>
        </a:p>
      </dgm:t>
    </dgm:pt>
    <dgm:pt modelId="{56BD3E56-7291-44BA-9571-CD73B6DD070D}" type="sibTrans" cxnId="{B095B14A-9631-472F-9D9E-96D6FCE46200}">
      <dgm:prSet/>
      <dgm:spPr/>
      <dgm:t>
        <a:bodyPr/>
        <a:lstStyle/>
        <a:p>
          <a:endParaRPr lang="en-US"/>
        </a:p>
      </dgm:t>
    </dgm:pt>
    <dgm:pt modelId="{0613255C-7228-48F1-ADA4-BA03073A4C89}" type="parTrans" cxnId="{B095B14A-9631-472F-9D9E-96D6FCE46200}">
      <dgm:prSet/>
      <dgm:spPr/>
      <dgm:t>
        <a:bodyPr/>
        <a:lstStyle/>
        <a:p>
          <a:endParaRPr lang="en-US"/>
        </a:p>
      </dgm:t>
    </dgm:pt>
    <dgm:pt modelId="{B0092C3E-9862-4C4C-B7AA-92ECA352081A}">
      <dgm:prSet phldrT="[Texte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Connaissances</a:t>
          </a:r>
          <a:endParaRPr lang="en-US" dirty="0"/>
        </a:p>
      </dgm:t>
    </dgm:pt>
    <dgm:pt modelId="{5AD15BC2-258A-4C14-84C7-8FBFDBC6AD91}" type="sibTrans" cxnId="{C0ADE717-212D-45CE-B553-9C1CDB7B972D}">
      <dgm:prSet/>
      <dgm:spPr/>
      <dgm:t>
        <a:bodyPr/>
        <a:lstStyle/>
        <a:p>
          <a:endParaRPr lang="en-US"/>
        </a:p>
      </dgm:t>
    </dgm:pt>
    <dgm:pt modelId="{8A26E1D7-84F4-4E0F-806D-4998F60726C5}" type="parTrans" cxnId="{C0ADE717-212D-45CE-B553-9C1CDB7B972D}">
      <dgm:prSet/>
      <dgm:spPr/>
      <dgm:t>
        <a:bodyPr/>
        <a:lstStyle/>
        <a:p>
          <a:endParaRPr lang="en-US"/>
        </a:p>
      </dgm:t>
    </dgm:pt>
    <dgm:pt modelId="{8E40CBD3-67B0-4241-8FE9-F3F8C40005E7}" type="pres">
      <dgm:prSet presAssocID="{2F15E279-C3F0-4BE6-986B-0A3FBAA69F74}" presName="Name0" presStyleCnt="0">
        <dgm:presLayoutVars>
          <dgm:dir/>
          <dgm:animLvl val="lvl"/>
          <dgm:resizeHandles val="exact"/>
        </dgm:presLayoutVars>
      </dgm:prSet>
      <dgm:spPr/>
    </dgm:pt>
    <dgm:pt modelId="{AAF6AE62-EA25-4E58-8317-80F5B9B60899}" type="pres">
      <dgm:prSet presAssocID="{1FDBC128-1200-4B66-9210-B59651E6E1D1}" presName="parTxOnly" presStyleLbl="node1" presStyleIdx="0" presStyleCnt="3" custScaleX="227939" custScaleY="30806">
        <dgm:presLayoutVars>
          <dgm:chMax val="0"/>
          <dgm:chPref val="0"/>
          <dgm:bulletEnabled val="1"/>
        </dgm:presLayoutVars>
      </dgm:prSet>
      <dgm:spPr/>
    </dgm:pt>
    <dgm:pt modelId="{DA057F06-BCA2-4B0B-93CB-6174E477DB1E}" type="pres">
      <dgm:prSet presAssocID="{730EB75B-DF4C-41FF-9EFF-D4A382B1FD9C}" presName="parTxOnlySpace" presStyleCnt="0"/>
      <dgm:spPr/>
    </dgm:pt>
    <dgm:pt modelId="{AA70E79D-0395-4287-A9E5-134F0C906D1D}" type="pres">
      <dgm:prSet presAssocID="{49F4EE2E-15F4-4841-AAB5-80C341D10E06}" presName="parTxOnly" presStyleLbl="node1" presStyleIdx="1" presStyleCnt="3" custScaleX="183161" custScaleY="30806">
        <dgm:presLayoutVars>
          <dgm:chMax val="0"/>
          <dgm:chPref val="0"/>
          <dgm:bulletEnabled val="1"/>
        </dgm:presLayoutVars>
      </dgm:prSet>
      <dgm:spPr/>
    </dgm:pt>
    <dgm:pt modelId="{AEACD2CC-4329-484B-A064-20DD92DCC570}" type="pres">
      <dgm:prSet presAssocID="{56BD3E56-7291-44BA-9571-CD73B6DD070D}" presName="parTxOnlySpace" presStyleCnt="0"/>
      <dgm:spPr/>
    </dgm:pt>
    <dgm:pt modelId="{9E9FCFDB-4E0E-4C03-9447-55E27228624A}" type="pres">
      <dgm:prSet presAssocID="{B0092C3E-9862-4C4C-B7AA-92ECA352081A}" presName="parTxOnly" presStyleLbl="node1" presStyleIdx="2" presStyleCnt="3" custScaleY="30803">
        <dgm:presLayoutVars>
          <dgm:chMax val="0"/>
          <dgm:chPref val="0"/>
          <dgm:bulletEnabled val="1"/>
        </dgm:presLayoutVars>
      </dgm:prSet>
      <dgm:spPr/>
    </dgm:pt>
  </dgm:ptLst>
  <dgm:cxnLst>
    <dgm:cxn modelId="{41B40209-0012-453D-97B9-1B21CA3BC339}" type="presOf" srcId="{1FDBC128-1200-4B66-9210-B59651E6E1D1}" destId="{AAF6AE62-EA25-4E58-8317-80F5B9B60899}" srcOrd="0" destOrd="0" presId="urn:microsoft.com/office/officeart/2005/8/layout/chevron1"/>
    <dgm:cxn modelId="{C0ADE717-212D-45CE-B553-9C1CDB7B972D}" srcId="{2F15E279-C3F0-4BE6-986B-0A3FBAA69F74}" destId="{B0092C3E-9862-4C4C-B7AA-92ECA352081A}" srcOrd="2" destOrd="0" parTransId="{8A26E1D7-84F4-4E0F-806D-4998F60726C5}" sibTransId="{5AD15BC2-258A-4C14-84C7-8FBFDBC6AD91}"/>
    <dgm:cxn modelId="{A901E563-1D29-4FF6-9232-C95CBF1DD522}" type="presOf" srcId="{49F4EE2E-15F4-4841-AAB5-80C341D10E06}" destId="{AA70E79D-0395-4287-A9E5-134F0C906D1D}" srcOrd="0" destOrd="0" presId="urn:microsoft.com/office/officeart/2005/8/layout/chevron1"/>
    <dgm:cxn modelId="{B095B14A-9631-472F-9D9E-96D6FCE46200}" srcId="{2F15E279-C3F0-4BE6-986B-0A3FBAA69F74}" destId="{49F4EE2E-15F4-4841-AAB5-80C341D10E06}" srcOrd="1" destOrd="0" parTransId="{0613255C-7228-48F1-ADA4-BA03073A4C89}" sibTransId="{56BD3E56-7291-44BA-9571-CD73B6DD070D}"/>
    <dgm:cxn modelId="{28781092-44B2-4053-9CDE-BF55B52A520E}" type="presOf" srcId="{B0092C3E-9862-4C4C-B7AA-92ECA352081A}" destId="{9E9FCFDB-4E0E-4C03-9447-55E27228624A}" srcOrd="0" destOrd="0" presId="urn:microsoft.com/office/officeart/2005/8/layout/chevron1"/>
    <dgm:cxn modelId="{1AE8E2D7-2937-416B-876F-E5761D81DC81}" srcId="{2F15E279-C3F0-4BE6-986B-0A3FBAA69F74}" destId="{1FDBC128-1200-4B66-9210-B59651E6E1D1}" srcOrd="0" destOrd="0" parTransId="{EE53709B-E526-4C96-ABB5-3FA3DB44183B}" sibTransId="{730EB75B-DF4C-41FF-9EFF-D4A382B1FD9C}"/>
    <dgm:cxn modelId="{D159EDF6-6569-4F41-9B77-AC0160D5BADB}" type="presOf" srcId="{2F15E279-C3F0-4BE6-986B-0A3FBAA69F74}" destId="{8E40CBD3-67B0-4241-8FE9-F3F8C40005E7}" srcOrd="0" destOrd="0" presId="urn:microsoft.com/office/officeart/2005/8/layout/chevron1"/>
    <dgm:cxn modelId="{286BE4C6-B547-4350-9453-7CEDA410DB17}" type="presParOf" srcId="{8E40CBD3-67B0-4241-8FE9-F3F8C40005E7}" destId="{AAF6AE62-EA25-4E58-8317-80F5B9B60899}" srcOrd="0" destOrd="0" presId="urn:microsoft.com/office/officeart/2005/8/layout/chevron1"/>
    <dgm:cxn modelId="{BF1CDDCD-129D-498C-BA23-142FB89932C5}" type="presParOf" srcId="{8E40CBD3-67B0-4241-8FE9-F3F8C40005E7}" destId="{DA057F06-BCA2-4B0B-93CB-6174E477DB1E}" srcOrd="1" destOrd="0" presId="urn:microsoft.com/office/officeart/2005/8/layout/chevron1"/>
    <dgm:cxn modelId="{57081DD4-A06D-4FE5-83F9-B6AA575E0036}" type="presParOf" srcId="{8E40CBD3-67B0-4241-8FE9-F3F8C40005E7}" destId="{AA70E79D-0395-4287-A9E5-134F0C906D1D}" srcOrd="2" destOrd="0" presId="urn:microsoft.com/office/officeart/2005/8/layout/chevron1"/>
    <dgm:cxn modelId="{18BCA1CC-E462-4981-888B-C52E07BA9732}" type="presParOf" srcId="{8E40CBD3-67B0-4241-8FE9-F3F8C40005E7}" destId="{AEACD2CC-4329-484B-A064-20DD92DCC570}" srcOrd="3" destOrd="0" presId="urn:microsoft.com/office/officeart/2005/8/layout/chevron1"/>
    <dgm:cxn modelId="{90AA53E6-B8CB-4331-9B00-CEE0B6C45B6B}" type="presParOf" srcId="{8E40CBD3-67B0-4241-8FE9-F3F8C40005E7}" destId="{9E9FCFDB-4E0E-4C03-9447-55E27228624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15E279-C3F0-4BE6-986B-0A3FBAA69F7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FDBC128-1200-4B66-9210-B59651E6E1D1}">
      <dgm:prSet phldrT="[Texte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Acquisition de données</a:t>
          </a:r>
          <a:endParaRPr lang="en-US" dirty="0"/>
        </a:p>
      </dgm:t>
    </dgm:pt>
    <dgm:pt modelId="{730EB75B-DF4C-41FF-9EFF-D4A382B1FD9C}" type="sibTrans" cxnId="{1AE8E2D7-2937-416B-876F-E5761D81DC81}">
      <dgm:prSet/>
      <dgm:spPr/>
      <dgm:t>
        <a:bodyPr/>
        <a:lstStyle/>
        <a:p>
          <a:endParaRPr lang="en-US"/>
        </a:p>
      </dgm:t>
    </dgm:pt>
    <dgm:pt modelId="{EE53709B-E526-4C96-ABB5-3FA3DB44183B}" type="parTrans" cxnId="{1AE8E2D7-2937-416B-876F-E5761D81DC81}">
      <dgm:prSet/>
      <dgm:spPr/>
      <dgm:t>
        <a:bodyPr/>
        <a:lstStyle/>
        <a:p>
          <a:endParaRPr lang="en-US"/>
        </a:p>
      </dgm:t>
    </dgm:pt>
    <dgm:pt modelId="{49F4EE2E-15F4-4841-AAB5-80C341D10E06}">
      <dgm:prSet phldrT="[Texte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Données calculées</a:t>
          </a:r>
          <a:endParaRPr lang="en-US" dirty="0"/>
        </a:p>
      </dgm:t>
    </dgm:pt>
    <dgm:pt modelId="{56BD3E56-7291-44BA-9571-CD73B6DD070D}" type="sibTrans" cxnId="{B095B14A-9631-472F-9D9E-96D6FCE46200}">
      <dgm:prSet/>
      <dgm:spPr/>
      <dgm:t>
        <a:bodyPr/>
        <a:lstStyle/>
        <a:p>
          <a:endParaRPr lang="en-US"/>
        </a:p>
      </dgm:t>
    </dgm:pt>
    <dgm:pt modelId="{0613255C-7228-48F1-ADA4-BA03073A4C89}" type="parTrans" cxnId="{B095B14A-9631-472F-9D9E-96D6FCE46200}">
      <dgm:prSet/>
      <dgm:spPr/>
      <dgm:t>
        <a:bodyPr/>
        <a:lstStyle/>
        <a:p>
          <a:endParaRPr lang="en-US"/>
        </a:p>
      </dgm:t>
    </dgm:pt>
    <dgm:pt modelId="{B0092C3E-9862-4C4C-B7AA-92ECA352081A}">
      <dgm:prSet phldrT="[Texte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Connaissances</a:t>
          </a:r>
          <a:endParaRPr lang="en-US" dirty="0"/>
        </a:p>
      </dgm:t>
    </dgm:pt>
    <dgm:pt modelId="{5AD15BC2-258A-4C14-84C7-8FBFDBC6AD91}" type="sibTrans" cxnId="{C0ADE717-212D-45CE-B553-9C1CDB7B972D}">
      <dgm:prSet/>
      <dgm:spPr/>
      <dgm:t>
        <a:bodyPr/>
        <a:lstStyle/>
        <a:p>
          <a:endParaRPr lang="en-US"/>
        </a:p>
      </dgm:t>
    </dgm:pt>
    <dgm:pt modelId="{8A26E1D7-84F4-4E0F-806D-4998F60726C5}" type="parTrans" cxnId="{C0ADE717-212D-45CE-B553-9C1CDB7B972D}">
      <dgm:prSet/>
      <dgm:spPr/>
      <dgm:t>
        <a:bodyPr/>
        <a:lstStyle/>
        <a:p>
          <a:endParaRPr lang="en-US"/>
        </a:p>
      </dgm:t>
    </dgm:pt>
    <dgm:pt modelId="{8E40CBD3-67B0-4241-8FE9-F3F8C40005E7}" type="pres">
      <dgm:prSet presAssocID="{2F15E279-C3F0-4BE6-986B-0A3FBAA69F74}" presName="Name0" presStyleCnt="0">
        <dgm:presLayoutVars>
          <dgm:dir/>
          <dgm:animLvl val="lvl"/>
          <dgm:resizeHandles val="exact"/>
        </dgm:presLayoutVars>
      </dgm:prSet>
      <dgm:spPr/>
    </dgm:pt>
    <dgm:pt modelId="{AAF6AE62-EA25-4E58-8317-80F5B9B60899}" type="pres">
      <dgm:prSet presAssocID="{1FDBC128-1200-4B66-9210-B59651E6E1D1}" presName="parTxOnly" presStyleLbl="node1" presStyleIdx="0" presStyleCnt="3" custScaleX="227939" custScaleY="30806">
        <dgm:presLayoutVars>
          <dgm:chMax val="0"/>
          <dgm:chPref val="0"/>
          <dgm:bulletEnabled val="1"/>
        </dgm:presLayoutVars>
      </dgm:prSet>
      <dgm:spPr/>
    </dgm:pt>
    <dgm:pt modelId="{DA057F06-BCA2-4B0B-93CB-6174E477DB1E}" type="pres">
      <dgm:prSet presAssocID="{730EB75B-DF4C-41FF-9EFF-D4A382B1FD9C}" presName="parTxOnlySpace" presStyleCnt="0"/>
      <dgm:spPr/>
    </dgm:pt>
    <dgm:pt modelId="{AA70E79D-0395-4287-A9E5-134F0C906D1D}" type="pres">
      <dgm:prSet presAssocID="{49F4EE2E-15F4-4841-AAB5-80C341D10E06}" presName="parTxOnly" presStyleLbl="node1" presStyleIdx="1" presStyleCnt="3" custScaleX="183161" custScaleY="30806">
        <dgm:presLayoutVars>
          <dgm:chMax val="0"/>
          <dgm:chPref val="0"/>
          <dgm:bulletEnabled val="1"/>
        </dgm:presLayoutVars>
      </dgm:prSet>
      <dgm:spPr/>
    </dgm:pt>
    <dgm:pt modelId="{AEACD2CC-4329-484B-A064-20DD92DCC570}" type="pres">
      <dgm:prSet presAssocID="{56BD3E56-7291-44BA-9571-CD73B6DD070D}" presName="parTxOnlySpace" presStyleCnt="0"/>
      <dgm:spPr/>
    </dgm:pt>
    <dgm:pt modelId="{9E9FCFDB-4E0E-4C03-9447-55E27228624A}" type="pres">
      <dgm:prSet presAssocID="{B0092C3E-9862-4C4C-B7AA-92ECA352081A}" presName="parTxOnly" presStyleLbl="node1" presStyleIdx="2" presStyleCnt="3" custScaleY="30803">
        <dgm:presLayoutVars>
          <dgm:chMax val="0"/>
          <dgm:chPref val="0"/>
          <dgm:bulletEnabled val="1"/>
        </dgm:presLayoutVars>
      </dgm:prSet>
      <dgm:spPr/>
    </dgm:pt>
  </dgm:ptLst>
  <dgm:cxnLst>
    <dgm:cxn modelId="{41B40209-0012-453D-97B9-1B21CA3BC339}" type="presOf" srcId="{1FDBC128-1200-4B66-9210-B59651E6E1D1}" destId="{AAF6AE62-EA25-4E58-8317-80F5B9B60899}" srcOrd="0" destOrd="0" presId="urn:microsoft.com/office/officeart/2005/8/layout/chevron1"/>
    <dgm:cxn modelId="{C0ADE717-212D-45CE-B553-9C1CDB7B972D}" srcId="{2F15E279-C3F0-4BE6-986B-0A3FBAA69F74}" destId="{B0092C3E-9862-4C4C-B7AA-92ECA352081A}" srcOrd="2" destOrd="0" parTransId="{8A26E1D7-84F4-4E0F-806D-4998F60726C5}" sibTransId="{5AD15BC2-258A-4C14-84C7-8FBFDBC6AD91}"/>
    <dgm:cxn modelId="{A901E563-1D29-4FF6-9232-C95CBF1DD522}" type="presOf" srcId="{49F4EE2E-15F4-4841-AAB5-80C341D10E06}" destId="{AA70E79D-0395-4287-A9E5-134F0C906D1D}" srcOrd="0" destOrd="0" presId="urn:microsoft.com/office/officeart/2005/8/layout/chevron1"/>
    <dgm:cxn modelId="{B095B14A-9631-472F-9D9E-96D6FCE46200}" srcId="{2F15E279-C3F0-4BE6-986B-0A3FBAA69F74}" destId="{49F4EE2E-15F4-4841-AAB5-80C341D10E06}" srcOrd="1" destOrd="0" parTransId="{0613255C-7228-48F1-ADA4-BA03073A4C89}" sibTransId="{56BD3E56-7291-44BA-9571-CD73B6DD070D}"/>
    <dgm:cxn modelId="{28781092-44B2-4053-9CDE-BF55B52A520E}" type="presOf" srcId="{B0092C3E-9862-4C4C-B7AA-92ECA352081A}" destId="{9E9FCFDB-4E0E-4C03-9447-55E27228624A}" srcOrd="0" destOrd="0" presId="urn:microsoft.com/office/officeart/2005/8/layout/chevron1"/>
    <dgm:cxn modelId="{1AE8E2D7-2937-416B-876F-E5761D81DC81}" srcId="{2F15E279-C3F0-4BE6-986B-0A3FBAA69F74}" destId="{1FDBC128-1200-4B66-9210-B59651E6E1D1}" srcOrd="0" destOrd="0" parTransId="{EE53709B-E526-4C96-ABB5-3FA3DB44183B}" sibTransId="{730EB75B-DF4C-41FF-9EFF-D4A382B1FD9C}"/>
    <dgm:cxn modelId="{D159EDF6-6569-4F41-9B77-AC0160D5BADB}" type="presOf" srcId="{2F15E279-C3F0-4BE6-986B-0A3FBAA69F74}" destId="{8E40CBD3-67B0-4241-8FE9-F3F8C40005E7}" srcOrd="0" destOrd="0" presId="urn:microsoft.com/office/officeart/2005/8/layout/chevron1"/>
    <dgm:cxn modelId="{286BE4C6-B547-4350-9453-7CEDA410DB17}" type="presParOf" srcId="{8E40CBD3-67B0-4241-8FE9-F3F8C40005E7}" destId="{AAF6AE62-EA25-4E58-8317-80F5B9B60899}" srcOrd="0" destOrd="0" presId="urn:microsoft.com/office/officeart/2005/8/layout/chevron1"/>
    <dgm:cxn modelId="{BF1CDDCD-129D-498C-BA23-142FB89932C5}" type="presParOf" srcId="{8E40CBD3-67B0-4241-8FE9-F3F8C40005E7}" destId="{DA057F06-BCA2-4B0B-93CB-6174E477DB1E}" srcOrd="1" destOrd="0" presId="urn:microsoft.com/office/officeart/2005/8/layout/chevron1"/>
    <dgm:cxn modelId="{57081DD4-A06D-4FE5-83F9-B6AA575E0036}" type="presParOf" srcId="{8E40CBD3-67B0-4241-8FE9-F3F8C40005E7}" destId="{AA70E79D-0395-4287-A9E5-134F0C906D1D}" srcOrd="2" destOrd="0" presId="urn:microsoft.com/office/officeart/2005/8/layout/chevron1"/>
    <dgm:cxn modelId="{18BCA1CC-E462-4981-888B-C52E07BA9732}" type="presParOf" srcId="{8E40CBD3-67B0-4241-8FE9-F3F8C40005E7}" destId="{AEACD2CC-4329-484B-A064-20DD92DCC570}" srcOrd="3" destOrd="0" presId="urn:microsoft.com/office/officeart/2005/8/layout/chevron1"/>
    <dgm:cxn modelId="{90AA53E6-B8CB-4331-9B00-CEE0B6C45B6B}" type="presParOf" srcId="{8E40CBD3-67B0-4241-8FE9-F3F8C40005E7}" destId="{9E9FCFDB-4E0E-4C03-9447-55E27228624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7CEF03-FC67-5142-A1EB-8BF289F7CC28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9186338-0594-6E4D-A43D-0536F7D7A765}">
      <dgm:prSet phldrT="[Texte]" custT="1"/>
      <dgm:spPr/>
      <dgm:t>
        <a:bodyPr tIns="0" bIns="36000"/>
        <a:lstStyle/>
        <a:p>
          <a:r>
            <a:rPr lang="fr-FR" sz="1800" b="1" noProof="0" dirty="0"/>
            <a:t>Facilement trouvable</a:t>
          </a:r>
        </a:p>
      </dgm:t>
    </dgm:pt>
    <dgm:pt modelId="{A90D0902-E61E-1D4B-B8DB-A8A653D2FF8D}" type="parTrans" cxnId="{6AEF5EC8-872D-FB42-A388-AC2A8459E7C5}">
      <dgm:prSet/>
      <dgm:spPr/>
      <dgm:t>
        <a:bodyPr/>
        <a:lstStyle/>
        <a:p>
          <a:endParaRPr lang="fr-FR"/>
        </a:p>
      </dgm:t>
    </dgm:pt>
    <dgm:pt modelId="{E0B07F79-F986-084E-9987-0F309FF15C2F}" type="sibTrans" cxnId="{6AEF5EC8-872D-FB42-A388-AC2A8459E7C5}">
      <dgm:prSet/>
      <dgm:spPr/>
      <dgm:t>
        <a:bodyPr/>
        <a:lstStyle/>
        <a:p>
          <a:endParaRPr lang="fr-FR"/>
        </a:p>
      </dgm:t>
    </dgm:pt>
    <dgm:pt modelId="{511A3863-3B82-7845-9CB4-24D9E2EC16B2}">
      <dgm:prSet phldrT="[Texte]" custT="1"/>
      <dgm:spPr/>
      <dgm:t>
        <a:bodyPr tIns="0" bIns="0"/>
        <a:lstStyle/>
        <a:p>
          <a:r>
            <a:rPr lang="fr-FR" sz="1800" b="1" noProof="0" dirty="0"/>
            <a:t>Accessible</a:t>
          </a:r>
        </a:p>
      </dgm:t>
    </dgm:pt>
    <dgm:pt modelId="{C76B5154-7AD9-A441-9611-CD5A4E5235E9}" type="parTrans" cxnId="{352936E8-9E42-214D-B8E8-8715536778F6}">
      <dgm:prSet/>
      <dgm:spPr/>
      <dgm:t>
        <a:bodyPr/>
        <a:lstStyle/>
        <a:p>
          <a:endParaRPr lang="fr-FR"/>
        </a:p>
      </dgm:t>
    </dgm:pt>
    <dgm:pt modelId="{3C8A5105-E04A-5B48-B9C6-7B4B92F1DE9A}" type="sibTrans" cxnId="{352936E8-9E42-214D-B8E8-8715536778F6}">
      <dgm:prSet/>
      <dgm:spPr/>
      <dgm:t>
        <a:bodyPr/>
        <a:lstStyle/>
        <a:p>
          <a:endParaRPr lang="fr-FR"/>
        </a:p>
      </dgm:t>
    </dgm:pt>
    <dgm:pt modelId="{E768672F-EDAA-734A-8625-D353CC7EEB30}">
      <dgm:prSet phldrT="[Texte]" custT="1"/>
      <dgm:spPr/>
      <dgm:t>
        <a:bodyPr/>
        <a:lstStyle/>
        <a:p>
          <a:r>
            <a:rPr lang="fr-FR" sz="1800" b="1" noProof="0" dirty="0"/>
            <a:t>Interopérable</a:t>
          </a:r>
        </a:p>
      </dgm:t>
    </dgm:pt>
    <dgm:pt modelId="{AEFCF117-D8DE-6E4D-90A2-3AD5B44CF8A5}" type="parTrans" cxnId="{E12A0C05-9EFD-5842-9063-FFFC1C01F464}">
      <dgm:prSet/>
      <dgm:spPr/>
      <dgm:t>
        <a:bodyPr/>
        <a:lstStyle/>
        <a:p>
          <a:endParaRPr lang="fr-FR"/>
        </a:p>
      </dgm:t>
    </dgm:pt>
    <dgm:pt modelId="{904B76AA-6A4F-1641-AEBE-4114DF462867}" type="sibTrans" cxnId="{E12A0C05-9EFD-5842-9063-FFFC1C01F464}">
      <dgm:prSet/>
      <dgm:spPr/>
      <dgm:t>
        <a:bodyPr/>
        <a:lstStyle/>
        <a:p>
          <a:endParaRPr lang="fr-FR"/>
        </a:p>
      </dgm:t>
    </dgm:pt>
    <dgm:pt modelId="{B116253B-6F52-2747-92C9-8D4CE3D3D909}">
      <dgm:prSet phldrT="[Texte]" custT="1"/>
      <dgm:spPr/>
      <dgm:t>
        <a:bodyPr tIns="0" bIns="36000"/>
        <a:lstStyle/>
        <a:p>
          <a:r>
            <a:rPr lang="fr-FR" sz="1400" noProof="0" dirty="0"/>
            <a:t>Modèle distribué : pas d'archive centrale pour les données </a:t>
          </a:r>
          <a:r>
            <a:rPr lang="fr-FR" sz="1400" noProof="0" dirty="0" err="1"/>
            <a:t>phénomiques</a:t>
          </a:r>
          <a:r>
            <a:rPr lang="fr-FR" sz="1400" noProof="0" dirty="0"/>
            <a:t> 
Pas de politique commune d’ID et de métadonnées</a:t>
          </a:r>
          <a:endParaRPr lang="fr-FR" sz="1400" u="sng" noProof="0" dirty="0"/>
        </a:p>
      </dgm:t>
    </dgm:pt>
    <dgm:pt modelId="{62A91DC3-4905-5B4E-9840-DB86D1F2EFF5}" type="parTrans" cxnId="{71194C84-7A95-5742-87B5-9BF000B872DD}">
      <dgm:prSet/>
      <dgm:spPr/>
      <dgm:t>
        <a:bodyPr/>
        <a:lstStyle/>
        <a:p>
          <a:endParaRPr lang="fr-FR"/>
        </a:p>
      </dgm:t>
    </dgm:pt>
    <dgm:pt modelId="{916B3808-CAF9-F24F-A7BD-09422EEFA1DA}" type="sibTrans" cxnId="{71194C84-7A95-5742-87B5-9BF000B872DD}">
      <dgm:prSet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endParaRPr lang="fr-FR"/>
        </a:p>
      </dgm:t>
    </dgm:pt>
    <dgm:pt modelId="{8D141F5F-2E2D-9440-901D-057B2CE5F950}">
      <dgm:prSet custT="1"/>
      <dgm:spPr/>
      <dgm:t>
        <a:bodyPr/>
        <a:lstStyle/>
        <a:p>
          <a:r>
            <a:rPr lang="fr-FR" sz="1800" b="1" noProof="0" dirty="0"/>
            <a:t>Réutilisable</a:t>
          </a:r>
        </a:p>
      </dgm:t>
    </dgm:pt>
    <dgm:pt modelId="{9AA9CAC9-1E86-0E4C-97DA-47985004D79D}" type="parTrans" cxnId="{4B881D35-FB5D-344F-BE0D-C5212FFB6A17}">
      <dgm:prSet/>
      <dgm:spPr/>
      <dgm:t>
        <a:bodyPr/>
        <a:lstStyle/>
        <a:p>
          <a:endParaRPr lang="fr-FR"/>
        </a:p>
      </dgm:t>
    </dgm:pt>
    <dgm:pt modelId="{3BCA4CDF-A609-0042-84C8-A154ECA0EEF1}" type="sibTrans" cxnId="{4B881D35-FB5D-344F-BE0D-C5212FFB6A17}">
      <dgm:prSet/>
      <dgm:spPr/>
      <dgm:t>
        <a:bodyPr/>
        <a:lstStyle/>
        <a:p>
          <a:endParaRPr lang="fr-FR"/>
        </a:p>
      </dgm:t>
    </dgm:pt>
    <dgm:pt modelId="{86A17509-B520-9743-9C6C-C198EE34B0A3}">
      <dgm:prSet phldrT="[Texte]" custT="1"/>
      <dgm:spPr/>
      <dgm:t>
        <a:bodyPr tIns="0" bIns="0"/>
        <a:lstStyle/>
        <a:p>
          <a:r>
            <a:rPr lang="fr-FR" sz="1400" noProof="0" dirty="0"/>
            <a:t>Cycle de vie complexe</a:t>
          </a:r>
        </a:p>
      </dgm:t>
    </dgm:pt>
    <dgm:pt modelId="{EAB426DE-AF1C-324F-8253-2906708977A8}" type="parTrans" cxnId="{A92F3827-B0F5-5E45-88C2-F8A86A4B66BE}">
      <dgm:prSet/>
      <dgm:spPr/>
      <dgm:t>
        <a:bodyPr/>
        <a:lstStyle/>
        <a:p>
          <a:endParaRPr lang="fr-FR"/>
        </a:p>
      </dgm:t>
    </dgm:pt>
    <dgm:pt modelId="{5269678A-DAD8-694F-ABDA-17A18929C3C9}" type="sibTrans" cxnId="{A92F3827-B0F5-5E45-88C2-F8A86A4B66BE}">
      <dgm:prSet/>
      <dgm:spPr/>
      <dgm:t>
        <a:bodyPr/>
        <a:lstStyle/>
        <a:p>
          <a:endParaRPr lang="fr-FR"/>
        </a:p>
      </dgm:t>
    </dgm:pt>
    <dgm:pt modelId="{21673ACC-68C6-FE4C-888E-D703B3BE8930}">
      <dgm:prSet phldrT="[Texte]" custT="1"/>
      <dgm:spPr/>
      <dgm:t>
        <a:bodyPr tIns="0" bIns="0"/>
        <a:lstStyle/>
        <a:p>
          <a:r>
            <a:rPr lang="fr-FR" sz="1400" noProof="0" dirty="0"/>
            <a:t>Différents types de données</a:t>
          </a:r>
        </a:p>
      </dgm:t>
    </dgm:pt>
    <dgm:pt modelId="{FD3BECB7-E777-2B4A-929B-10B32E9F5142}" type="parTrans" cxnId="{75EFC719-F362-804B-9D81-4A391D07EEF7}">
      <dgm:prSet/>
      <dgm:spPr/>
      <dgm:t>
        <a:bodyPr/>
        <a:lstStyle/>
        <a:p>
          <a:endParaRPr lang="fr-FR"/>
        </a:p>
      </dgm:t>
    </dgm:pt>
    <dgm:pt modelId="{DA94BF9C-A3B7-AA4E-A436-7A34D8ADCB3D}" type="sibTrans" cxnId="{75EFC719-F362-804B-9D81-4A391D07EEF7}">
      <dgm:prSet/>
      <dgm:spPr/>
      <dgm:t>
        <a:bodyPr/>
        <a:lstStyle/>
        <a:p>
          <a:endParaRPr lang="fr-FR"/>
        </a:p>
      </dgm:t>
    </dgm:pt>
    <dgm:pt modelId="{35A38FA9-D0E6-D249-9E39-6A9E013DEDA8}">
      <dgm:prSet custT="1"/>
      <dgm:spPr/>
      <dgm:t>
        <a:bodyPr/>
        <a:lstStyle/>
        <a:p>
          <a:r>
            <a:rPr lang="fr-FR" sz="1400" noProof="0" dirty="0"/>
            <a:t>Standards compatibles</a:t>
          </a:r>
        </a:p>
      </dgm:t>
    </dgm:pt>
    <dgm:pt modelId="{E41E687D-B9AA-6740-80C6-81167DA721D8}" type="parTrans" cxnId="{47552F0E-DFF5-8F43-95A3-4120EB9E9D83}">
      <dgm:prSet/>
      <dgm:spPr/>
      <dgm:t>
        <a:bodyPr/>
        <a:lstStyle/>
        <a:p>
          <a:endParaRPr lang="fr-FR"/>
        </a:p>
      </dgm:t>
    </dgm:pt>
    <dgm:pt modelId="{93A26C2C-58FB-8E47-95E1-60E1EFC5E2C7}" type="sibTrans" cxnId="{47552F0E-DFF5-8F43-95A3-4120EB9E9D83}">
      <dgm:prSet/>
      <dgm:spPr/>
      <dgm:t>
        <a:bodyPr/>
        <a:lstStyle/>
        <a:p>
          <a:endParaRPr lang="fr-FR"/>
        </a:p>
      </dgm:t>
    </dgm:pt>
    <dgm:pt modelId="{6D644D82-1357-D14F-A280-2C8CF34B8F77}">
      <dgm:prSet custT="1"/>
      <dgm:spPr/>
      <dgm:t>
        <a:bodyPr/>
        <a:lstStyle/>
        <a:p>
          <a:r>
            <a:rPr lang="fr-FR" sz="1400" noProof="0" dirty="0"/>
            <a:t>Problèmes liés au </a:t>
          </a:r>
          <a:r>
            <a:rPr lang="fr-FR" sz="1400" i="1" noProof="0" dirty="0"/>
            <a:t>big data</a:t>
          </a:r>
        </a:p>
      </dgm:t>
    </dgm:pt>
    <dgm:pt modelId="{0079BB3D-7298-894B-A7AE-72785AE6C64B}" type="parTrans" cxnId="{AF2D5D4A-3FE7-9540-B6A5-B82A59459EC4}">
      <dgm:prSet/>
      <dgm:spPr/>
      <dgm:t>
        <a:bodyPr/>
        <a:lstStyle/>
        <a:p>
          <a:endParaRPr lang="fr-FR"/>
        </a:p>
      </dgm:t>
    </dgm:pt>
    <dgm:pt modelId="{7AF75007-06FC-DA42-B399-9378B52E874D}" type="sibTrans" cxnId="{AF2D5D4A-3FE7-9540-B6A5-B82A59459EC4}">
      <dgm:prSet/>
      <dgm:spPr/>
      <dgm:t>
        <a:bodyPr/>
        <a:lstStyle/>
        <a:p>
          <a:endParaRPr lang="fr-FR"/>
        </a:p>
      </dgm:t>
    </dgm:pt>
    <dgm:pt modelId="{E54DC661-E89B-274B-A8FB-007FCF0516D6}">
      <dgm:prSet custT="1"/>
      <dgm:spPr/>
      <dgm:t>
        <a:bodyPr/>
        <a:lstStyle/>
        <a:p>
          <a:r>
            <a:rPr lang="fr-FR" sz="1400" noProof="0" dirty="0"/>
            <a:t>Phénotype = Génotype x Environnent x Pratique de cultures =&gt; différents silos</a:t>
          </a:r>
        </a:p>
      </dgm:t>
    </dgm:pt>
    <dgm:pt modelId="{18879062-EC95-1148-B0F2-2612CEC12082}" type="parTrans" cxnId="{AF8D33F7-12E0-3E4B-AD1B-A848C56C1DA0}">
      <dgm:prSet/>
      <dgm:spPr/>
      <dgm:t>
        <a:bodyPr/>
        <a:lstStyle/>
        <a:p>
          <a:endParaRPr lang="fr-FR"/>
        </a:p>
      </dgm:t>
    </dgm:pt>
    <dgm:pt modelId="{DB1154DE-A100-CB46-8545-0D2B37A0C659}" type="sibTrans" cxnId="{AF8D33F7-12E0-3E4B-AD1B-A848C56C1DA0}">
      <dgm:prSet/>
      <dgm:spPr/>
      <dgm:t>
        <a:bodyPr/>
        <a:lstStyle/>
        <a:p>
          <a:endParaRPr lang="fr-FR"/>
        </a:p>
      </dgm:t>
    </dgm:pt>
    <dgm:pt modelId="{D4525C34-2163-FE47-ABBA-51E7842FA7A8}">
      <dgm:prSet custT="1"/>
      <dgm:spPr/>
      <dgm:t>
        <a:bodyPr/>
        <a:lstStyle/>
        <a:p>
          <a:r>
            <a:rPr lang="fr-FR" sz="1400" noProof="0" dirty="0"/>
            <a:t>Provenance complexe</a:t>
          </a:r>
        </a:p>
      </dgm:t>
    </dgm:pt>
    <dgm:pt modelId="{C47B73EA-E41B-AA41-BA6F-8BAD825C2941}" type="parTrans" cxnId="{5317492C-06A3-2A41-A573-B105FEC918A7}">
      <dgm:prSet/>
      <dgm:spPr/>
      <dgm:t>
        <a:bodyPr/>
        <a:lstStyle/>
        <a:p>
          <a:endParaRPr lang="fr-FR"/>
        </a:p>
      </dgm:t>
    </dgm:pt>
    <dgm:pt modelId="{8893AED9-5856-6743-A64B-25506220113E}" type="sibTrans" cxnId="{5317492C-06A3-2A41-A573-B105FEC918A7}">
      <dgm:prSet/>
      <dgm:spPr/>
      <dgm:t>
        <a:bodyPr/>
        <a:lstStyle/>
        <a:p>
          <a:endParaRPr lang="fr-FR"/>
        </a:p>
      </dgm:t>
    </dgm:pt>
    <dgm:pt modelId="{5DF24ADB-8364-E04D-8E82-EC2A91A1C6C2}" type="pres">
      <dgm:prSet presAssocID="{7D7CEF03-FC67-5142-A1EB-8BF289F7CC28}" presName="Name0" presStyleCnt="0">
        <dgm:presLayoutVars>
          <dgm:chMax val="7"/>
          <dgm:chPref val="7"/>
          <dgm:dir/>
        </dgm:presLayoutVars>
      </dgm:prSet>
      <dgm:spPr/>
    </dgm:pt>
    <dgm:pt modelId="{E57F5A4E-868F-2447-9A5F-5111C7509E17}" type="pres">
      <dgm:prSet presAssocID="{7D7CEF03-FC67-5142-A1EB-8BF289F7CC28}" presName="Name1" presStyleCnt="0"/>
      <dgm:spPr/>
    </dgm:pt>
    <dgm:pt modelId="{266D94F9-F369-8F4B-A905-5F540BF1B75B}" type="pres">
      <dgm:prSet presAssocID="{7D7CEF03-FC67-5142-A1EB-8BF289F7CC28}" presName="cycle" presStyleCnt="0"/>
      <dgm:spPr/>
    </dgm:pt>
    <dgm:pt modelId="{F9BB92B7-CF03-6F43-A970-1BEC31AE25E8}" type="pres">
      <dgm:prSet presAssocID="{7D7CEF03-FC67-5142-A1EB-8BF289F7CC28}" presName="srcNode" presStyleLbl="node1" presStyleIdx="0" presStyleCnt="4"/>
      <dgm:spPr/>
    </dgm:pt>
    <dgm:pt modelId="{FF944383-DBBF-0C4D-B09C-354D23E6D217}" type="pres">
      <dgm:prSet presAssocID="{7D7CEF03-FC67-5142-A1EB-8BF289F7CC28}" presName="conn" presStyleLbl="parChTrans1D2" presStyleIdx="0" presStyleCnt="1"/>
      <dgm:spPr/>
    </dgm:pt>
    <dgm:pt modelId="{1438B6A7-65AD-9242-8C89-A653CD20227A}" type="pres">
      <dgm:prSet presAssocID="{7D7CEF03-FC67-5142-A1EB-8BF289F7CC28}" presName="extraNode" presStyleLbl="node1" presStyleIdx="0" presStyleCnt="4"/>
      <dgm:spPr/>
    </dgm:pt>
    <dgm:pt modelId="{72DADFDC-5BFA-FC4C-B609-2AEEAEC03F34}" type="pres">
      <dgm:prSet presAssocID="{7D7CEF03-FC67-5142-A1EB-8BF289F7CC28}" presName="dstNode" presStyleLbl="node1" presStyleIdx="0" presStyleCnt="4"/>
      <dgm:spPr/>
    </dgm:pt>
    <dgm:pt modelId="{115871F2-F95C-CE4B-BA73-078D3E32176C}" type="pres">
      <dgm:prSet presAssocID="{D9186338-0594-6E4D-A43D-0536F7D7A765}" presName="text_1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691BAA16-365B-9546-A083-E15817BB2E76}" type="pres">
      <dgm:prSet presAssocID="{D9186338-0594-6E4D-A43D-0536F7D7A765}" presName="accent_1" presStyleCnt="0"/>
      <dgm:spPr/>
    </dgm:pt>
    <dgm:pt modelId="{7D62DDD1-3D5D-9244-8D44-DCC0BBF98D45}" type="pres">
      <dgm:prSet presAssocID="{D9186338-0594-6E4D-A43D-0536F7D7A765}" presName="accentRepeatNode" presStyleLbl="solidFgAcc1" presStyleIdx="0" presStyleCnt="4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>
          <a:solidFill>
            <a:schemeClr val="accent1"/>
          </a:solidFill>
        </a:ln>
      </dgm:spPr>
    </dgm:pt>
    <dgm:pt modelId="{20325781-CCD3-BC46-BD54-1E30B91EC805}" type="pres">
      <dgm:prSet presAssocID="{511A3863-3B82-7845-9CB4-24D9E2EC16B2}" presName="text_2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91787730-7D8C-124E-803F-DE29E9591CE8}" type="pres">
      <dgm:prSet presAssocID="{511A3863-3B82-7845-9CB4-24D9E2EC16B2}" presName="accent_2" presStyleCnt="0"/>
      <dgm:spPr/>
    </dgm:pt>
    <dgm:pt modelId="{A18E2545-E5B4-FF4E-8FCF-6D63957DB849}" type="pres">
      <dgm:prSet presAssocID="{511A3863-3B82-7845-9CB4-24D9E2EC16B2}" presName="accentRepeatNode" presStyleLbl="solidFgAcc1" presStyleIdx="1" presStyleCnt="4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>
          <a:solidFill>
            <a:schemeClr val="accent1"/>
          </a:solidFill>
        </a:ln>
      </dgm:spPr>
    </dgm:pt>
    <dgm:pt modelId="{ABC03619-F200-1245-86DC-C95A2F005399}" type="pres">
      <dgm:prSet presAssocID="{E768672F-EDAA-734A-8625-D353CC7EEB30}" presName="text_3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EB65377F-8F2F-D04F-BB57-627324C3BFC7}" type="pres">
      <dgm:prSet presAssocID="{E768672F-EDAA-734A-8625-D353CC7EEB30}" presName="accent_3" presStyleCnt="0"/>
      <dgm:spPr/>
    </dgm:pt>
    <dgm:pt modelId="{C6842C93-A243-6D4F-9D6E-9D215061CD09}" type="pres">
      <dgm:prSet presAssocID="{E768672F-EDAA-734A-8625-D353CC7EEB30}" presName="accentRepeatNode" presStyleLbl="solidFgAcc1" presStyleIdx="2" presStyleCnt="4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>
          <a:solidFill>
            <a:schemeClr val="accent1"/>
          </a:solidFill>
        </a:ln>
      </dgm:spPr>
    </dgm:pt>
    <dgm:pt modelId="{31D73366-8514-4140-B2EF-A0959F0CB646}" type="pres">
      <dgm:prSet presAssocID="{8D141F5F-2E2D-9440-901D-057B2CE5F950}" presName="text_4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9133051B-8778-4443-80C5-B43C69414F14}" type="pres">
      <dgm:prSet presAssocID="{8D141F5F-2E2D-9440-901D-057B2CE5F950}" presName="accent_4" presStyleCnt="0"/>
      <dgm:spPr/>
    </dgm:pt>
    <dgm:pt modelId="{CC7C118E-8A5D-8B4D-9D61-4ADFEAEC94C9}" type="pres">
      <dgm:prSet presAssocID="{8D141F5F-2E2D-9440-901D-057B2CE5F950}" presName="accentRepeatNode" presStyleLbl="solidFgAcc1" presStyleIdx="3" presStyleCnt="4"/>
      <dgm:spPr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>
          <a:solidFill>
            <a:schemeClr val="accent1"/>
          </a:solidFill>
        </a:ln>
      </dgm:spPr>
    </dgm:pt>
  </dgm:ptLst>
  <dgm:cxnLst>
    <dgm:cxn modelId="{1F9E2404-1117-DF49-A951-CAEFFD965DB4}" type="presOf" srcId="{B116253B-6F52-2747-92C9-8D4CE3D3D909}" destId="{115871F2-F95C-CE4B-BA73-078D3E32176C}" srcOrd="0" destOrd="1" presId="urn:microsoft.com/office/officeart/2008/layout/VerticalCurvedList"/>
    <dgm:cxn modelId="{4C14E304-D9CC-8E4C-A9CB-29BCD435415E}" type="presOf" srcId="{916B3808-CAF9-F24F-A7BD-09422EEFA1DA}" destId="{FF944383-DBBF-0C4D-B09C-354D23E6D217}" srcOrd="0" destOrd="0" presId="urn:microsoft.com/office/officeart/2008/layout/VerticalCurvedList"/>
    <dgm:cxn modelId="{E12A0C05-9EFD-5842-9063-FFFC1C01F464}" srcId="{7D7CEF03-FC67-5142-A1EB-8BF289F7CC28}" destId="{E768672F-EDAA-734A-8625-D353CC7EEB30}" srcOrd="2" destOrd="0" parTransId="{AEFCF117-D8DE-6E4D-90A2-3AD5B44CF8A5}" sibTransId="{904B76AA-6A4F-1641-AEBE-4114DF462867}"/>
    <dgm:cxn modelId="{47552F0E-DFF5-8F43-95A3-4120EB9E9D83}" srcId="{E768672F-EDAA-734A-8625-D353CC7EEB30}" destId="{35A38FA9-D0E6-D249-9E39-6A9E013DEDA8}" srcOrd="0" destOrd="0" parTransId="{E41E687D-B9AA-6740-80C6-81167DA721D8}" sibTransId="{93A26C2C-58FB-8E47-95E1-60E1EFC5E2C7}"/>
    <dgm:cxn modelId="{75EFC719-F362-804B-9D81-4A391D07EEF7}" srcId="{511A3863-3B82-7845-9CB4-24D9E2EC16B2}" destId="{21673ACC-68C6-FE4C-888E-D703B3BE8930}" srcOrd="1" destOrd="0" parTransId="{FD3BECB7-E777-2B4A-929B-10B32E9F5142}" sibTransId="{DA94BF9C-A3B7-AA4E-A436-7A34D8ADCB3D}"/>
    <dgm:cxn modelId="{A92F3827-B0F5-5E45-88C2-F8A86A4B66BE}" srcId="{511A3863-3B82-7845-9CB4-24D9E2EC16B2}" destId="{86A17509-B520-9743-9C6C-C198EE34B0A3}" srcOrd="0" destOrd="0" parTransId="{EAB426DE-AF1C-324F-8253-2906708977A8}" sibTransId="{5269678A-DAD8-694F-ABDA-17A18929C3C9}"/>
    <dgm:cxn modelId="{5317492C-06A3-2A41-A573-B105FEC918A7}" srcId="{8D141F5F-2E2D-9440-901D-057B2CE5F950}" destId="{D4525C34-2163-FE47-ABBA-51E7842FA7A8}" srcOrd="1" destOrd="0" parTransId="{C47B73EA-E41B-AA41-BA6F-8BAD825C2941}" sibTransId="{8893AED9-5856-6743-A64B-25506220113E}"/>
    <dgm:cxn modelId="{4B881D35-FB5D-344F-BE0D-C5212FFB6A17}" srcId="{7D7CEF03-FC67-5142-A1EB-8BF289F7CC28}" destId="{8D141F5F-2E2D-9440-901D-057B2CE5F950}" srcOrd="3" destOrd="0" parTransId="{9AA9CAC9-1E86-0E4C-97DA-47985004D79D}" sibTransId="{3BCA4CDF-A609-0042-84C8-A154ECA0EEF1}"/>
    <dgm:cxn modelId="{440BD043-D8C4-6849-945E-593F641A1F01}" type="presOf" srcId="{6D644D82-1357-D14F-A280-2C8CF34B8F77}" destId="{ABC03619-F200-1245-86DC-C95A2F005399}" srcOrd="0" destOrd="2" presId="urn:microsoft.com/office/officeart/2008/layout/VerticalCurvedList"/>
    <dgm:cxn modelId="{BCFAD963-B4E5-9241-8C24-89D0AE218AD4}" type="presOf" srcId="{E54DC661-E89B-274B-A8FB-007FCF0516D6}" destId="{31D73366-8514-4140-B2EF-A0959F0CB646}" srcOrd="0" destOrd="1" presId="urn:microsoft.com/office/officeart/2008/layout/VerticalCurvedList"/>
    <dgm:cxn modelId="{AF2D5D4A-3FE7-9540-B6A5-B82A59459EC4}" srcId="{E768672F-EDAA-734A-8625-D353CC7EEB30}" destId="{6D644D82-1357-D14F-A280-2C8CF34B8F77}" srcOrd="1" destOrd="0" parTransId="{0079BB3D-7298-894B-A7AE-72785AE6C64B}" sibTransId="{7AF75007-06FC-DA42-B399-9378B52E874D}"/>
    <dgm:cxn modelId="{C6898A6A-5673-BD4C-9C60-D8FCD5CD62D6}" type="presOf" srcId="{35A38FA9-D0E6-D249-9E39-6A9E013DEDA8}" destId="{ABC03619-F200-1245-86DC-C95A2F005399}" srcOrd="0" destOrd="1" presId="urn:microsoft.com/office/officeart/2008/layout/VerticalCurvedList"/>
    <dgm:cxn modelId="{6A5D3D6E-F4D4-1B42-AFBA-68CD006B1217}" type="presOf" srcId="{21673ACC-68C6-FE4C-888E-D703B3BE8930}" destId="{20325781-CCD3-BC46-BD54-1E30B91EC805}" srcOrd="0" destOrd="2" presId="urn:microsoft.com/office/officeart/2008/layout/VerticalCurvedList"/>
    <dgm:cxn modelId="{71194C84-7A95-5742-87B5-9BF000B872DD}" srcId="{D9186338-0594-6E4D-A43D-0536F7D7A765}" destId="{B116253B-6F52-2747-92C9-8D4CE3D3D909}" srcOrd="0" destOrd="0" parTransId="{62A91DC3-4905-5B4E-9840-DB86D1F2EFF5}" sibTransId="{916B3808-CAF9-F24F-A7BD-09422EEFA1DA}"/>
    <dgm:cxn modelId="{9B8C8E94-7FD9-B246-B2A5-40D9FB332B8A}" type="presOf" srcId="{E768672F-EDAA-734A-8625-D353CC7EEB30}" destId="{ABC03619-F200-1245-86DC-C95A2F005399}" srcOrd="0" destOrd="0" presId="urn:microsoft.com/office/officeart/2008/layout/VerticalCurvedList"/>
    <dgm:cxn modelId="{0C43C8A6-1172-AA4E-8E67-D1CBC29E56FE}" type="presOf" srcId="{D9186338-0594-6E4D-A43D-0536F7D7A765}" destId="{115871F2-F95C-CE4B-BA73-078D3E32176C}" srcOrd="0" destOrd="0" presId="urn:microsoft.com/office/officeart/2008/layout/VerticalCurvedList"/>
    <dgm:cxn modelId="{0BC114B6-45D3-2240-A7C1-72E1F878F7EF}" type="presOf" srcId="{D4525C34-2163-FE47-ABBA-51E7842FA7A8}" destId="{31D73366-8514-4140-B2EF-A0959F0CB646}" srcOrd="0" destOrd="2" presId="urn:microsoft.com/office/officeart/2008/layout/VerticalCurvedList"/>
    <dgm:cxn modelId="{F1E72EBD-F04A-4444-9B7E-24785AB81B9E}" type="presOf" srcId="{7D7CEF03-FC67-5142-A1EB-8BF289F7CC28}" destId="{5DF24ADB-8364-E04D-8E82-EC2A91A1C6C2}" srcOrd="0" destOrd="0" presId="urn:microsoft.com/office/officeart/2008/layout/VerticalCurvedList"/>
    <dgm:cxn modelId="{05D9ADC3-C281-B74A-9451-97AC44ABE0B8}" type="presOf" srcId="{8D141F5F-2E2D-9440-901D-057B2CE5F950}" destId="{31D73366-8514-4140-B2EF-A0959F0CB646}" srcOrd="0" destOrd="0" presId="urn:microsoft.com/office/officeart/2008/layout/VerticalCurvedList"/>
    <dgm:cxn modelId="{6AEF5EC8-872D-FB42-A388-AC2A8459E7C5}" srcId="{7D7CEF03-FC67-5142-A1EB-8BF289F7CC28}" destId="{D9186338-0594-6E4D-A43D-0536F7D7A765}" srcOrd="0" destOrd="0" parTransId="{A90D0902-E61E-1D4B-B8DB-A8A653D2FF8D}" sibTransId="{E0B07F79-F986-084E-9987-0F309FF15C2F}"/>
    <dgm:cxn modelId="{352936E8-9E42-214D-B8E8-8715536778F6}" srcId="{7D7CEF03-FC67-5142-A1EB-8BF289F7CC28}" destId="{511A3863-3B82-7845-9CB4-24D9E2EC16B2}" srcOrd="1" destOrd="0" parTransId="{C76B5154-7AD9-A441-9611-CD5A4E5235E9}" sibTransId="{3C8A5105-E04A-5B48-B9C6-7B4B92F1DE9A}"/>
    <dgm:cxn modelId="{6513F2F1-2009-964F-82B2-F003BAB9E07F}" type="presOf" srcId="{511A3863-3B82-7845-9CB4-24D9E2EC16B2}" destId="{20325781-CCD3-BC46-BD54-1E30B91EC805}" srcOrd="0" destOrd="0" presId="urn:microsoft.com/office/officeart/2008/layout/VerticalCurvedList"/>
    <dgm:cxn modelId="{AF8D33F7-12E0-3E4B-AD1B-A848C56C1DA0}" srcId="{8D141F5F-2E2D-9440-901D-057B2CE5F950}" destId="{E54DC661-E89B-274B-A8FB-007FCF0516D6}" srcOrd="0" destOrd="0" parTransId="{18879062-EC95-1148-B0F2-2612CEC12082}" sibTransId="{DB1154DE-A100-CB46-8545-0D2B37A0C659}"/>
    <dgm:cxn modelId="{290B27FA-8722-D945-8238-A504C9ED01BE}" type="presOf" srcId="{86A17509-B520-9743-9C6C-C198EE34B0A3}" destId="{20325781-CCD3-BC46-BD54-1E30B91EC805}" srcOrd="0" destOrd="1" presId="urn:microsoft.com/office/officeart/2008/layout/VerticalCurvedList"/>
    <dgm:cxn modelId="{F5A6B8D1-6473-0148-825F-59F829D3C4CD}" type="presParOf" srcId="{5DF24ADB-8364-E04D-8E82-EC2A91A1C6C2}" destId="{E57F5A4E-868F-2447-9A5F-5111C7509E17}" srcOrd="0" destOrd="0" presId="urn:microsoft.com/office/officeart/2008/layout/VerticalCurvedList"/>
    <dgm:cxn modelId="{C186C5D8-5C55-4544-86A2-3008238C5A8E}" type="presParOf" srcId="{E57F5A4E-868F-2447-9A5F-5111C7509E17}" destId="{266D94F9-F369-8F4B-A905-5F540BF1B75B}" srcOrd="0" destOrd="0" presId="urn:microsoft.com/office/officeart/2008/layout/VerticalCurvedList"/>
    <dgm:cxn modelId="{CD6FE309-4A4B-2140-9C48-68E4382DAF8B}" type="presParOf" srcId="{266D94F9-F369-8F4B-A905-5F540BF1B75B}" destId="{F9BB92B7-CF03-6F43-A970-1BEC31AE25E8}" srcOrd="0" destOrd="0" presId="urn:microsoft.com/office/officeart/2008/layout/VerticalCurvedList"/>
    <dgm:cxn modelId="{1549F699-BF8C-6242-9E5B-C3B0C2A2C556}" type="presParOf" srcId="{266D94F9-F369-8F4B-A905-5F540BF1B75B}" destId="{FF944383-DBBF-0C4D-B09C-354D23E6D217}" srcOrd="1" destOrd="0" presId="urn:microsoft.com/office/officeart/2008/layout/VerticalCurvedList"/>
    <dgm:cxn modelId="{9C1D3AC4-9239-174E-BAD4-DC570FB72FB4}" type="presParOf" srcId="{266D94F9-F369-8F4B-A905-5F540BF1B75B}" destId="{1438B6A7-65AD-9242-8C89-A653CD20227A}" srcOrd="2" destOrd="0" presId="urn:microsoft.com/office/officeart/2008/layout/VerticalCurvedList"/>
    <dgm:cxn modelId="{86D2ADE9-76CE-F74F-A32F-A914691AD0E3}" type="presParOf" srcId="{266D94F9-F369-8F4B-A905-5F540BF1B75B}" destId="{72DADFDC-5BFA-FC4C-B609-2AEEAEC03F34}" srcOrd="3" destOrd="0" presId="urn:microsoft.com/office/officeart/2008/layout/VerticalCurvedList"/>
    <dgm:cxn modelId="{43303685-52FF-F64E-850D-76F665F3B3F7}" type="presParOf" srcId="{E57F5A4E-868F-2447-9A5F-5111C7509E17}" destId="{115871F2-F95C-CE4B-BA73-078D3E32176C}" srcOrd="1" destOrd="0" presId="urn:microsoft.com/office/officeart/2008/layout/VerticalCurvedList"/>
    <dgm:cxn modelId="{A24CAC7C-5616-A040-9DD8-4D18C49468DF}" type="presParOf" srcId="{E57F5A4E-868F-2447-9A5F-5111C7509E17}" destId="{691BAA16-365B-9546-A083-E15817BB2E76}" srcOrd="2" destOrd="0" presId="urn:microsoft.com/office/officeart/2008/layout/VerticalCurvedList"/>
    <dgm:cxn modelId="{6873884E-A0AD-E241-B465-70757F7E0E0F}" type="presParOf" srcId="{691BAA16-365B-9546-A083-E15817BB2E76}" destId="{7D62DDD1-3D5D-9244-8D44-DCC0BBF98D45}" srcOrd="0" destOrd="0" presId="urn:microsoft.com/office/officeart/2008/layout/VerticalCurvedList"/>
    <dgm:cxn modelId="{E940286A-AEFC-3B4F-9FD9-483280D0DDF8}" type="presParOf" srcId="{E57F5A4E-868F-2447-9A5F-5111C7509E17}" destId="{20325781-CCD3-BC46-BD54-1E30B91EC805}" srcOrd="3" destOrd="0" presId="urn:microsoft.com/office/officeart/2008/layout/VerticalCurvedList"/>
    <dgm:cxn modelId="{98048063-9207-044F-9ACB-89DD78CD2692}" type="presParOf" srcId="{E57F5A4E-868F-2447-9A5F-5111C7509E17}" destId="{91787730-7D8C-124E-803F-DE29E9591CE8}" srcOrd="4" destOrd="0" presId="urn:microsoft.com/office/officeart/2008/layout/VerticalCurvedList"/>
    <dgm:cxn modelId="{E34986C0-4A5D-D64B-AA3E-6025B5356343}" type="presParOf" srcId="{91787730-7D8C-124E-803F-DE29E9591CE8}" destId="{A18E2545-E5B4-FF4E-8FCF-6D63957DB849}" srcOrd="0" destOrd="0" presId="urn:microsoft.com/office/officeart/2008/layout/VerticalCurvedList"/>
    <dgm:cxn modelId="{BE1316FC-E24B-DD49-B1A3-6E65F1DAB15D}" type="presParOf" srcId="{E57F5A4E-868F-2447-9A5F-5111C7509E17}" destId="{ABC03619-F200-1245-86DC-C95A2F005399}" srcOrd="5" destOrd="0" presId="urn:microsoft.com/office/officeart/2008/layout/VerticalCurvedList"/>
    <dgm:cxn modelId="{60E63A64-F81C-BD48-937E-5A336AF07E01}" type="presParOf" srcId="{E57F5A4E-868F-2447-9A5F-5111C7509E17}" destId="{EB65377F-8F2F-D04F-BB57-627324C3BFC7}" srcOrd="6" destOrd="0" presId="urn:microsoft.com/office/officeart/2008/layout/VerticalCurvedList"/>
    <dgm:cxn modelId="{7B5935D5-2E41-7841-B340-3E4BCAF0641F}" type="presParOf" srcId="{EB65377F-8F2F-D04F-BB57-627324C3BFC7}" destId="{C6842C93-A243-6D4F-9D6E-9D215061CD09}" srcOrd="0" destOrd="0" presId="urn:microsoft.com/office/officeart/2008/layout/VerticalCurvedList"/>
    <dgm:cxn modelId="{9F4CAEE5-37C2-9149-A94E-85537C3ED459}" type="presParOf" srcId="{E57F5A4E-868F-2447-9A5F-5111C7509E17}" destId="{31D73366-8514-4140-B2EF-A0959F0CB646}" srcOrd="7" destOrd="0" presId="urn:microsoft.com/office/officeart/2008/layout/VerticalCurvedList"/>
    <dgm:cxn modelId="{08D98B70-7811-474E-A7E1-498884B65FDE}" type="presParOf" srcId="{E57F5A4E-868F-2447-9A5F-5111C7509E17}" destId="{9133051B-8778-4443-80C5-B43C69414F14}" srcOrd="8" destOrd="0" presId="urn:microsoft.com/office/officeart/2008/layout/VerticalCurvedList"/>
    <dgm:cxn modelId="{9F58A671-3B13-B44B-84C2-69761C15F32C}" type="presParOf" srcId="{9133051B-8778-4443-80C5-B43C69414F14}" destId="{CC7C118E-8A5D-8B4D-9D61-4ADFEAEC94C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A01D4-24BF-46F9-A0AD-F59BAED2806E}">
      <dsp:nvSpPr>
        <dsp:cNvPr id="0" name=""/>
        <dsp:cNvSpPr/>
      </dsp:nvSpPr>
      <dsp:spPr>
        <a:xfrm>
          <a:off x="806563" y="0"/>
          <a:ext cx="9141057" cy="5091449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80AB74-CA80-4598-BF81-7178B69EB975}">
      <dsp:nvSpPr>
        <dsp:cNvPr id="0" name=""/>
        <dsp:cNvSpPr/>
      </dsp:nvSpPr>
      <dsp:spPr>
        <a:xfrm>
          <a:off x="3675" y="1527434"/>
          <a:ext cx="2388185" cy="20365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i="0" u="none" strike="noStrike" kern="1200" cap="none" dirty="0">
              <a:latin typeface="Arial"/>
              <a:ea typeface="Arial"/>
              <a:cs typeface="Arial"/>
              <a:sym typeface="Arial"/>
            </a:rPr>
            <a:t>Montage du projet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u="none" strike="noStrike" kern="1200" cap="none" dirty="0">
              <a:latin typeface="Arial"/>
              <a:ea typeface="Arial"/>
              <a:cs typeface="Arial"/>
              <a:sym typeface="Arial"/>
            </a:rPr>
            <a:t>Paragraphe sur la gestion des données</a:t>
          </a:r>
          <a:endParaRPr lang="fr-FR" sz="14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u="none" strike="noStrike" kern="1200" cap="none" dirty="0">
              <a:latin typeface="Arial"/>
              <a:ea typeface="Arial"/>
              <a:cs typeface="Arial"/>
              <a:sym typeface="Arial"/>
            </a:rPr>
            <a:t>Budgéter la science ouverte (APC, data manager, stockage …)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/>
        </a:p>
      </dsp:txBody>
      <dsp:txXfrm>
        <a:off x="103093" y="1626852"/>
        <a:ext cx="2189349" cy="1837743"/>
      </dsp:txXfrm>
    </dsp:sp>
    <dsp:sp modelId="{3C0207D3-C689-4EAC-B036-FB81ABB14B00}">
      <dsp:nvSpPr>
        <dsp:cNvPr id="0" name=""/>
        <dsp:cNvSpPr/>
      </dsp:nvSpPr>
      <dsp:spPr>
        <a:xfrm>
          <a:off x="2789891" y="1527434"/>
          <a:ext cx="2388185" cy="2036579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i="0" u="none" strike="noStrike" kern="1200" cap="none" dirty="0">
              <a:latin typeface="Arial"/>
              <a:ea typeface="Arial"/>
              <a:cs typeface="Arial"/>
              <a:sym typeface="Arial"/>
            </a:rPr>
            <a:t>Début du projet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u="none" strike="noStrike" kern="1200" cap="none" dirty="0">
              <a:latin typeface="Arial"/>
              <a:ea typeface="Arial"/>
              <a:cs typeface="Arial"/>
              <a:sym typeface="Arial"/>
            </a:rPr>
            <a:t>Mise en place du Plan de Gestion des Données (PGD)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i="0" u="none" strike="noStrike" kern="1200" cap="none" dirty="0">
            <a:latin typeface="Arial"/>
            <a:cs typeface="Arial"/>
            <a:sym typeface="Arial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i="0" u="none" strike="noStrike" kern="1200" cap="none" dirty="0">
            <a:latin typeface="Arial"/>
            <a:cs typeface="Arial"/>
            <a:sym typeface="Arial"/>
          </a:endParaRPr>
        </a:p>
      </dsp:txBody>
      <dsp:txXfrm>
        <a:off x="2889309" y="1626852"/>
        <a:ext cx="2189349" cy="1837743"/>
      </dsp:txXfrm>
    </dsp:sp>
    <dsp:sp modelId="{A6755029-EF72-477E-9BD2-1A41F5B14D44}">
      <dsp:nvSpPr>
        <dsp:cNvPr id="0" name=""/>
        <dsp:cNvSpPr/>
      </dsp:nvSpPr>
      <dsp:spPr>
        <a:xfrm>
          <a:off x="5576107" y="1527434"/>
          <a:ext cx="2388185" cy="2036579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i="0" u="none" strike="noStrike" kern="1200" cap="none" dirty="0">
              <a:latin typeface="Arial"/>
              <a:ea typeface="Arial"/>
              <a:cs typeface="Arial"/>
              <a:sym typeface="Arial"/>
            </a:rPr>
            <a:t>Pendant le projet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u="none" strike="noStrike" kern="1200" cap="none" dirty="0">
              <a:latin typeface="Arial"/>
              <a:ea typeface="Arial"/>
              <a:cs typeface="Arial"/>
              <a:sym typeface="Arial"/>
            </a:rPr>
            <a:t>Gestion des données suivant les principes FAIR</a:t>
          </a:r>
          <a:endParaRPr lang="fr-FR" sz="14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u="none" strike="noStrike" kern="1200" cap="none" dirty="0">
              <a:latin typeface="Arial"/>
              <a:ea typeface="Arial"/>
              <a:cs typeface="Arial"/>
              <a:sym typeface="Arial"/>
            </a:rPr>
            <a:t>Mise à jour du PGD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0" i="0" u="none" strike="noStrike" kern="1200" cap="none" dirty="0">
            <a:latin typeface="Arial"/>
            <a:cs typeface="Arial"/>
            <a:sym typeface="Arial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/>
        </a:p>
      </dsp:txBody>
      <dsp:txXfrm>
        <a:off x="5675525" y="1626852"/>
        <a:ext cx="2189349" cy="1837743"/>
      </dsp:txXfrm>
    </dsp:sp>
    <dsp:sp modelId="{3AC8D117-357B-414A-8C92-1BD4DCF33E1A}">
      <dsp:nvSpPr>
        <dsp:cNvPr id="0" name=""/>
        <dsp:cNvSpPr/>
      </dsp:nvSpPr>
      <dsp:spPr>
        <a:xfrm>
          <a:off x="8362324" y="1527434"/>
          <a:ext cx="2388185" cy="2036579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i="0" u="none" strike="noStrike" kern="1200" cap="none" dirty="0">
              <a:latin typeface="Arial"/>
              <a:ea typeface="Arial"/>
              <a:cs typeface="Arial"/>
              <a:sym typeface="Arial"/>
            </a:rPr>
            <a:t>Fin du projet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u="none" strike="noStrike" kern="1200" cap="none" dirty="0">
              <a:latin typeface="Arial"/>
              <a:ea typeface="Arial"/>
              <a:cs typeface="Arial"/>
              <a:sym typeface="Arial"/>
            </a:rPr>
            <a:t>Partage des données </a:t>
          </a:r>
          <a:r>
            <a:rPr lang="fr-FR" sz="1400" b="0" i="1" u="none" strike="noStrike" kern="1200" cap="none" dirty="0">
              <a:latin typeface="Arial"/>
              <a:ea typeface="Arial"/>
              <a:cs typeface="Arial"/>
              <a:sym typeface="Arial"/>
            </a:rPr>
            <a:t>« </a:t>
          </a:r>
          <a:r>
            <a:rPr lang="fr-FR" sz="1400" b="1" i="1" u="none" strike="noStrike" kern="1200" cap="none" dirty="0">
              <a:latin typeface="Arial"/>
              <a:ea typeface="Arial"/>
              <a:cs typeface="Arial"/>
              <a:sym typeface="Arial"/>
            </a:rPr>
            <a:t>aussi ouvert que possible, aussi fermé que nécessaire</a:t>
          </a:r>
          <a:r>
            <a:rPr lang="fr-FR" sz="1400" b="0" i="1" u="none" strike="noStrike" kern="1200" cap="none" dirty="0">
              <a:latin typeface="Arial"/>
              <a:ea typeface="Arial"/>
              <a:cs typeface="Arial"/>
              <a:sym typeface="Arial"/>
            </a:rPr>
            <a:t> »</a:t>
          </a:r>
          <a:endParaRPr lang="fr-FR" sz="1400" i="1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i="0" u="none" strike="noStrike" kern="1200" cap="none" dirty="0">
              <a:latin typeface="Arial"/>
              <a:ea typeface="Arial"/>
              <a:cs typeface="Arial"/>
              <a:sym typeface="Arial"/>
            </a:rPr>
            <a:t>Dépôt dans des entrepôts de données et publication en Open Access</a:t>
          </a:r>
        </a:p>
      </dsp:txBody>
      <dsp:txXfrm>
        <a:off x="8461742" y="1626852"/>
        <a:ext cx="2189349" cy="18377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6AE62-EA25-4E58-8317-80F5B9B60899}">
      <dsp:nvSpPr>
        <dsp:cNvPr id="0" name=""/>
        <dsp:cNvSpPr/>
      </dsp:nvSpPr>
      <dsp:spPr>
        <a:xfrm>
          <a:off x="303" y="46472"/>
          <a:ext cx="5112591" cy="276387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Acquisition de données</a:t>
          </a:r>
          <a:endParaRPr lang="en-US" sz="1600" kern="1200" dirty="0"/>
        </a:p>
      </dsp:txBody>
      <dsp:txXfrm>
        <a:off x="138497" y="46472"/>
        <a:ext cx="4836204" cy="276387"/>
      </dsp:txXfrm>
    </dsp:sp>
    <dsp:sp modelId="{AA70E79D-0395-4287-A9E5-134F0C906D1D}">
      <dsp:nvSpPr>
        <dsp:cNvPr id="0" name=""/>
        <dsp:cNvSpPr/>
      </dsp:nvSpPr>
      <dsp:spPr>
        <a:xfrm>
          <a:off x="4888598" y="46472"/>
          <a:ext cx="4108236" cy="27638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Données calculées</a:t>
          </a:r>
          <a:endParaRPr lang="en-US" sz="1600" kern="1200" dirty="0"/>
        </a:p>
      </dsp:txBody>
      <dsp:txXfrm>
        <a:off x="5026792" y="46472"/>
        <a:ext cx="3831849" cy="276387"/>
      </dsp:txXfrm>
    </dsp:sp>
    <dsp:sp modelId="{9E9FCFDB-4E0E-4C03-9447-55E27228624A}">
      <dsp:nvSpPr>
        <dsp:cNvPr id="0" name=""/>
        <dsp:cNvSpPr/>
      </dsp:nvSpPr>
      <dsp:spPr>
        <a:xfrm>
          <a:off x="8772538" y="46485"/>
          <a:ext cx="2242964" cy="276360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Connaissances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8910718" y="46485"/>
        <a:ext cx="1966604" cy="276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6AE62-EA25-4E58-8317-80F5B9B60899}">
      <dsp:nvSpPr>
        <dsp:cNvPr id="0" name=""/>
        <dsp:cNvSpPr/>
      </dsp:nvSpPr>
      <dsp:spPr>
        <a:xfrm>
          <a:off x="303" y="46472"/>
          <a:ext cx="5112591" cy="276387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Acquisition de données</a:t>
          </a:r>
          <a:endParaRPr lang="en-US" sz="1600" kern="1200" dirty="0"/>
        </a:p>
      </dsp:txBody>
      <dsp:txXfrm>
        <a:off x="138497" y="46472"/>
        <a:ext cx="4836204" cy="276387"/>
      </dsp:txXfrm>
    </dsp:sp>
    <dsp:sp modelId="{AA70E79D-0395-4287-A9E5-134F0C906D1D}">
      <dsp:nvSpPr>
        <dsp:cNvPr id="0" name=""/>
        <dsp:cNvSpPr/>
      </dsp:nvSpPr>
      <dsp:spPr>
        <a:xfrm>
          <a:off x="4888598" y="46472"/>
          <a:ext cx="4108236" cy="27638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Données calculées</a:t>
          </a:r>
          <a:endParaRPr lang="en-US" sz="1600" kern="1200" dirty="0"/>
        </a:p>
      </dsp:txBody>
      <dsp:txXfrm>
        <a:off x="5026792" y="46472"/>
        <a:ext cx="3831849" cy="276387"/>
      </dsp:txXfrm>
    </dsp:sp>
    <dsp:sp modelId="{9E9FCFDB-4E0E-4C03-9447-55E27228624A}">
      <dsp:nvSpPr>
        <dsp:cNvPr id="0" name=""/>
        <dsp:cNvSpPr/>
      </dsp:nvSpPr>
      <dsp:spPr>
        <a:xfrm>
          <a:off x="8772538" y="46485"/>
          <a:ext cx="2242964" cy="276360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Connaissances</a:t>
          </a:r>
          <a:endParaRPr lang="en-US" sz="1600" kern="1200" dirty="0"/>
        </a:p>
      </dsp:txBody>
      <dsp:txXfrm>
        <a:off x="8910718" y="46485"/>
        <a:ext cx="1966604" cy="2763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6AE62-EA25-4E58-8317-80F5B9B60899}">
      <dsp:nvSpPr>
        <dsp:cNvPr id="0" name=""/>
        <dsp:cNvSpPr/>
      </dsp:nvSpPr>
      <dsp:spPr>
        <a:xfrm>
          <a:off x="303" y="46472"/>
          <a:ext cx="5112591" cy="276387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Acquisition de données</a:t>
          </a:r>
          <a:endParaRPr lang="en-US" sz="1600" kern="1200" dirty="0"/>
        </a:p>
      </dsp:txBody>
      <dsp:txXfrm>
        <a:off x="138497" y="46472"/>
        <a:ext cx="4836204" cy="276387"/>
      </dsp:txXfrm>
    </dsp:sp>
    <dsp:sp modelId="{AA70E79D-0395-4287-A9E5-134F0C906D1D}">
      <dsp:nvSpPr>
        <dsp:cNvPr id="0" name=""/>
        <dsp:cNvSpPr/>
      </dsp:nvSpPr>
      <dsp:spPr>
        <a:xfrm>
          <a:off x="4888598" y="46472"/>
          <a:ext cx="4108236" cy="27638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Données calculées</a:t>
          </a:r>
          <a:endParaRPr lang="en-US" sz="1600" kern="1200" dirty="0"/>
        </a:p>
      </dsp:txBody>
      <dsp:txXfrm>
        <a:off x="5026792" y="46472"/>
        <a:ext cx="3831849" cy="276387"/>
      </dsp:txXfrm>
    </dsp:sp>
    <dsp:sp modelId="{9E9FCFDB-4E0E-4C03-9447-55E27228624A}">
      <dsp:nvSpPr>
        <dsp:cNvPr id="0" name=""/>
        <dsp:cNvSpPr/>
      </dsp:nvSpPr>
      <dsp:spPr>
        <a:xfrm>
          <a:off x="8772538" y="46485"/>
          <a:ext cx="2242964" cy="276360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Connaissances</a:t>
          </a:r>
          <a:endParaRPr lang="en-US" sz="1600" kern="1200" dirty="0"/>
        </a:p>
      </dsp:txBody>
      <dsp:txXfrm>
        <a:off x="8910718" y="46485"/>
        <a:ext cx="1966604" cy="2763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4383-DBBF-0C4D-B09C-354D23E6D217}">
      <dsp:nvSpPr>
        <dsp:cNvPr id="0" name=""/>
        <dsp:cNvSpPr/>
      </dsp:nvSpPr>
      <dsp:spPr>
        <a:xfrm>
          <a:off x="-7212916" y="-1102501"/>
          <a:ext cx="8583501" cy="8583501"/>
        </a:xfrm>
        <a:prstGeom prst="blockArc">
          <a:avLst>
            <a:gd name="adj1" fmla="val 18900000"/>
            <a:gd name="adj2" fmla="val 2700000"/>
            <a:gd name="adj3" fmla="val 252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5871F2-F95C-CE4B-BA73-078D3E32176C}">
      <dsp:nvSpPr>
        <dsp:cNvPr id="0" name=""/>
        <dsp:cNvSpPr/>
      </dsp:nvSpPr>
      <dsp:spPr>
        <a:xfrm>
          <a:off x="717051" y="490378"/>
          <a:ext cx="7029039" cy="98126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8882" tIns="0" rIns="45720" bIns="360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/>
            <a:t>Facilement trouvable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noProof="0" dirty="0"/>
            <a:t>Modèle distribué : pas d'archive centrale pour les données </a:t>
          </a:r>
          <a:r>
            <a:rPr lang="fr-FR" sz="1400" kern="1200" noProof="0" dirty="0" err="1"/>
            <a:t>phénomiques</a:t>
          </a:r>
          <a:r>
            <a:rPr lang="fr-FR" sz="1400" kern="1200" noProof="0" dirty="0"/>
            <a:t> 
Pas de politique commune d’ID et de métadonnées</a:t>
          </a:r>
          <a:endParaRPr lang="fr-FR" sz="1400" u="sng" kern="1200" noProof="0" dirty="0"/>
        </a:p>
      </dsp:txBody>
      <dsp:txXfrm>
        <a:off x="764953" y="538280"/>
        <a:ext cx="6933235" cy="885464"/>
      </dsp:txXfrm>
    </dsp:sp>
    <dsp:sp modelId="{7D62DDD1-3D5D-9244-8D44-DCC0BBF98D45}">
      <dsp:nvSpPr>
        <dsp:cNvPr id="0" name=""/>
        <dsp:cNvSpPr/>
      </dsp:nvSpPr>
      <dsp:spPr>
        <a:xfrm>
          <a:off x="103759" y="367720"/>
          <a:ext cx="1226585" cy="1226585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325781-CCD3-BC46-BD54-1E30B91EC805}">
      <dsp:nvSpPr>
        <dsp:cNvPr id="0" name=""/>
        <dsp:cNvSpPr/>
      </dsp:nvSpPr>
      <dsp:spPr>
        <a:xfrm>
          <a:off x="1279635" y="1962536"/>
          <a:ext cx="6466455" cy="98126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8882" tIns="0" rIns="4572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/>
            <a:t>Accessible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noProof="0" dirty="0"/>
            <a:t>Cycle de vie complexe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noProof="0" dirty="0"/>
            <a:t>Différents types de données</a:t>
          </a:r>
        </a:p>
      </dsp:txBody>
      <dsp:txXfrm>
        <a:off x="1327537" y="2010438"/>
        <a:ext cx="6370651" cy="885464"/>
      </dsp:txXfrm>
    </dsp:sp>
    <dsp:sp modelId="{A18E2545-E5B4-FF4E-8FCF-6D63957DB849}">
      <dsp:nvSpPr>
        <dsp:cNvPr id="0" name=""/>
        <dsp:cNvSpPr/>
      </dsp:nvSpPr>
      <dsp:spPr>
        <a:xfrm>
          <a:off x="666342" y="1839877"/>
          <a:ext cx="1226585" cy="1226585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C03619-F200-1245-86DC-C95A2F005399}">
      <dsp:nvSpPr>
        <dsp:cNvPr id="0" name=""/>
        <dsp:cNvSpPr/>
      </dsp:nvSpPr>
      <dsp:spPr>
        <a:xfrm>
          <a:off x="1279635" y="3434693"/>
          <a:ext cx="6466455" cy="98126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8882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/>
            <a:t>Interopérable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noProof="0" dirty="0"/>
            <a:t>Standards compatibles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noProof="0" dirty="0"/>
            <a:t>Problèmes liés au </a:t>
          </a:r>
          <a:r>
            <a:rPr lang="fr-FR" sz="1400" i="1" kern="1200" noProof="0" dirty="0"/>
            <a:t>big data</a:t>
          </a:r>
        </a:p>
      </dsp:txBody>
      <dsp:txXfrm>
        <a:off x="1327537" y="3482595"/>
        <a:ext cx="6370651" cy="885464"/>
      </dsp:txXfrm>
    </dsp:sp>
    <dsp:sp modelId="{C6842C93-A243-6D4F-9D6E-9D215061CD09}">
      <dsp:nvSpPr>
        <dsp:cNvPr id="0" name=""/>
        <dsp:cNvSpPr/>
      </dsp:nvSpPr>
      <dsp:spPr>
        <a:xfrm>
          <a:off x="666342" y="3312035"/>
          <a:ext cx="1226585" cy="1226585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D73366-8514-4140-B2EF-A0959F0CB646}">
      <dsp:nvSpPr>
        <dsp:cNvPr id="0" name=""/>
        <dsp:cNvSpPr/>
      </dsp:nvSpPr>
      <dsp:spPr>
        <a:xfrm>
          <a:off x="717051" y="4906850"/>
          <a:ext cx="7029039" cy="98126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8882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/>
            <a:t>Réutilisable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noProof="0" dirty="0"/>
            <a:t>Phénotype = Génotype x Environnent x Pratique de cultures =&gt; différents silos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noProof="0" dirty="0"/>
            <a:t>Provenance complexe</a:t>
          </a:r>
        </a:p>
      </dsp:txBody>
      <dsp:txXfrm>
        <a:off x="764953" y="4954752"/>
        <a:ext cx="6933235" cy="885464"/>
      </dsp:txXfrm>
    </dsp:sp>
    <dsp:sp modelId="{CC7C118E-8A5D-8B4D-9D61-4ADFEAEC94C9}">
      <dsp:nvSpPr>
        <dsp:cNvPr id="0" name=""/>
        <dsp:cNvSpPr/>
      </dsp:nvSpPr>
      <dsp:spPr>
        <a:xfrm>
          <a:off x="103759" y="4784192"/>
          <a:ext cx="1226585" cy="1226585"/>
        </a:xfrm>
        <a:prstGeom prst="ellipse">
          <a:avLst/>
        </a:prstGeom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777DD-D904-2146-BB92-829E04C4AD81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48D5A-0F68-6840-8712-1BCB262F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50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0470b1824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0470b1824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Rque Fred : les 5* ne sont quasiment jamais atteintes, ce n’est pas ce qu’on vous demande.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peut apparaitre par erreur : DOI datainrae + publi + gitlab cités dans les 3 cas =&gt; fait du link data</a:t>
            </a:r>
            <a:endParaRPr dirty="0"/>
          </a:p>
        </p:txBody>
      </p:sp>
      <p:sp>
        <p:nvSpPr>
          <p:cNvPr id="535" name="Google Shape;53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9902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dd4ea6a1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dd4ea6a1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Résumé cette section en un seul slide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5" name="Google Shape;58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5" name="Google Shape;58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9668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1dd4ea6a1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11dd4ea6a1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 a déjà créé un PGD ?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9d9e18b2b9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9d9e18b2b9_0_8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19d9e18b2b9_0_8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678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48D5A-0F68-6840-8712-1BCB262F44D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771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0470b1824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0470b1824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0470b1824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0470b1824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110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330D65B-88BD-470A-B0E5-620C2AF48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290"/>
            <a:ext cx="4076700" cy="27908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3B5A5D-9033-48BA-A74F-DD5786444664}"/>
              </a:ext>
            </a:extLst>
          </p:cNvPr>
          <p:cNvSpPr/>
          <p:nvPr/>
        </p:nvSpPr>
        <p:spPr>
          <a:xfrm>
            <a:off x="0" y="6007914"/>
            <a:ext cx="12192000" cy="8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6" name="Image 5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5C67119F-1BB9-4D66-AAC7-C72EA90BC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43" y="5616765"/>
            <a:ext cx="2286000" cy="8972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E1DBC4-8D6E-4ACB-8C1D-39691F91A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2" y="5702823"/>
            <a:ext cx="901117" cy="6352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B9793C-7482-42DA-B8FB-4F0442C84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10" y="5693772"/>
            <a:ext cx="1552333" cy="64732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090D833-C8A2-4053-A3D1-8BC57BEB2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67446D2A-13CB-49CC-8557-B45823E8E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2400" kern="1200" dirty="0">
                <a:solidFill>
                  <a:srgbClr val="27566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454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1891"/>
            <a:ext cx="6309376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1343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oter">
  <p:cSld name="Title + foot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155575" y="0"/>
            <a:ext cx="7678400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1800"/>
              <a:buFont typeface="Calibri"/>
              <a:buNone/>
              <a:defRPr sz="240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cxnSp>
        <p:nvCxnSpPr>
          <p:cNvPr id="93" name="Google Shape;93;p17"/>
          <p:cNvCxnSpPr/>
          <p:nvPr/>
        </p:nvCxnSpPr>
        <p:spPr>
          <a:xfrm>
            <a:off x="155575" y="549275"/>
            <a:ext cx="11880800" cy="0"/>
          </a:xfrm>
          <a:prstGeom prst="straightConnector1">
            <a:avLst/>
          </a:prstGeom>
          <a:noFill/>
          <a:ln w="25400" cap="flat" cmpd="sng">
            <a:solidFill>
              <a:srgbClr val="0080B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4" name="Google Shape;94;p17"/>
          <p:cNvPicPr preferRelativeResize="0"/>
          <p:nvPr/>
        </p:nvPicPr>
        <p:blipFill rotWithShape="1">
          <a:blip r:embed="rId2">
            <a:alphaModFix amt="50000"/>
          </a:blip>
          <a:srcRect l="45108" t="11987" r="4206" b="75136"/>
          <a:stretch/>
        </p:blipFill>
        <p:spPr>
          <a:xfrm>
            <a:off x="8974316" y="1"/>
            <a:ext cx="3377941" cy="5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9603" y="6309809"/>
            <a:ext cx="610351" cy="4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75" y="6240383"/>
            <a:ext cx="1052052" cy="52411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11426076" y="6396119"/>
            <a:ext cx="6104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867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 sz="1867">
              <a:solidFill>
                <a:srgbClr val="0080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5012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- Two columns">
  <p:cSld name="Text - Two 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155575" y="0"/>
            <a:ext cx="7678400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1800"/>
              <a:buFont typeface="Calibri"/>
              <a:buNone/>
              <a:defRPr sz="240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cxnSp>
        <p:nvCxnSpPr>
          <p:cNvPr id="135" name="Google Shape;135;p23"/>
          <p:cNvCxnSpPr/>
          <p:nvPr/>
        </p:nvCxnSpPr>
        <p:spPr>
          <a:xfrm>
            <a:off x="155575" y="549275"/>
            <a:ext cx="11880800" cy="0"/>
          </a:xfrm>
          <a:prstGeom prst="straightConnector1">
            <a:avLst/>
          </a:prstGeom>
          <a:noFill/>
          <a:ln w="25400" cap="flat" cmpd="sng">
            <a:solidFill>
              <a:srgbClr val="0080B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6" name="Google Shape;136;p23"/>
          <p:cNvPicPr preferRelativeResize="0"/>
          <p:nvPr/>
        </p:nvPicPr>
        <p:blipFill rotWithShape="1">
          <a:blip r:embed="rId2">
            <a:alphaModFix amt="50000"/>
          </a:blip>
          <a:srcRect l="45108" t="11987" r="4206" b="75136"/>
          <a:stretch/>
        </p:blipFill>
        <p:spPr>
          <a:xfrm>
            <a:off x="8974316" y="1"/>
            <a:ext cx="3377941" cy="5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9603" y="6309809"/>
            <a:ext cx="610351" cy="4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75" y="6240383"/>
            <a:ext cx="1052052" cy="52411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/>
        </p:nvSpPr>
        <p:spPr>
          <a:xfrm>
            <a:off x="11426076" y="6381798"/>
            <a:ext cx="6104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867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 sz="1867">
              <a:solidFill>
                <a:srgbClr val="0080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6385089" y="836624"/>
            <a:ext cx="5651600" cy="52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4872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80BB"/>
              </a:buClr>
              <a:buSzPts val="17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80BB"/>
              </a:buClr>
              <a:buSzPts val="1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80BB"/>
              </a:buClr>
              <a:buSzPts val="1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80BB"/>
              </a:buClr>
              <a:buSzPts val="1100"/>
              <a:buFont typeface="Noto Sans Symbols"/>
              <a:buChar char="▪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80BB"/>
              </a:buClr>
              <a:buSzPts val="1100"/>
              <a:buFont typeface="Noto Sans Symbols"/>
              <a:buChar char="▪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body" idx="2"/>
          </p:nvPr>
        </p:nvSpPr>
        <p:spPr>
          <a:xfrm>
            <a:off x="155575" y="836624"/>
            <a:ext cx="5651600" cy="52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44872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80BB"/>
              </a:buClr>
              <a:buSzPts val="17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80BB"/>
              </a:buClr>
              <a:buSzPts val="1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80BB"/>
              </a:buClr>
              <a:buSzPts val="1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80BB"/>
              </a:buClr>
              <a:buSzPts val="1100"/>
              <a:buFont typeface="Noto Sans Symbols"/>
              <a:buChar char="▪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0080BB"/>
              </a:buClr>
              <a:buSzPts val="1100"/>
              <a:buFont typeface="Noto Sans Symbols"/>
              <a:buChar char="▪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3"/>
          </p:nvPr>
        </p:nvSpPr>
        <p:spPr>
          <a:xfrm>
            <a:off x="2123700" y="6396151"/>
            <a:ext cx="9116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1100"/>
              <a:buNone/>
              <a:defRPr sz="1467">
                <a:solidFill>
                  <a:srgbClr val="0080BB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1100"/>
              <a:buNone/>
              <a:defRPr sz="1467">
                <a:solidFill>
                  <a:srgbClr val="0080BB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1100"/>
              <a:buNone/>
              <a:defRPr sz="1467">
                <a:solidFill>
                  <a:srgbClr val="0080BB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1100"/>
              <a:buNone/>
              <a:defRPr sz="1467">
                <a:solidFill>
                  <a:srgbClr val="0080BB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1100"/>
              <a:buNone/>
              <a:defRPr sz="1467">
                <a:solidFill>
                  <a:srgbClr val="0080BB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1100"/>
              <a:buNone/>
              <a:defRPr sz="1467">
                <a:solidFill>
                  <a:srgbClr val="0080BB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1100"/>
              <a:buNone/>
              <a:defRPr sz="1467">
                <a:solidFill>
                  <a:srgbClr val="0080BB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1100"/>
              <a:buNone/>
              <a:defRPr sz="1467">
                <a:solidFill>
                  <a:srgbClr val="0080BB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1100"/>
              <a:buNone/>
              <a:defRPr sz="1467">
                <a:solidFill>
                  <a:srgbClr val="0080B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73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4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08" y="2418921"/>
            <a:ext cx="314325" cy="428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323859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191097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92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43192" y="1233487"/>
            <a:ext cx="10753484" cy="4655712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753484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189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754185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5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3192" y="1233488"/>
            <a:ext cx="4979027" cy="46557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9783" y="1233486"/>
            <a:ext cx="5032406" cy="46557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758997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3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sous-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19" y="1747095"/>
            <a:ext cx="10770669" cy="4142104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3" y="149638"/>
            <a:ext cx="10758996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10379851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326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sous-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9A0BB7-C7A4-4235-9D1E-8706877DD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3" y="149638"/>
            <a:ext cx="10758996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125963E-A9C7-4759-9130-48AA349307C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10379851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1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sous-titre et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3192" y="1537860"/>
            <a:ext cx="4979027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9783" y="1537860"/>
            <a:ext cx="5032406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758997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10379853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7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2644" y="1537860"/>
            <a:ext cx="5034013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644" y="2355454"/>
            <a:ext cx="5034013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5343" y="1537860"/>
            <a:ext cx="5042034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5343" y="2355454"/>
            <a:ext cx="5042034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754185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10375041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86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D85EF67C-DB3C-4ADC-829F-14D87A8664F8}"/>
              </a:ext>
            </a:extLst>
          </p:cNvPr>
          <p:cNvSpPr txBox="1"/>
          <p:nvPr/>
        </p:nvSpPr>
        <p:spPr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1A273F-8B3B-4FFA-A6A7-5A556F5FD6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187"/>
            <a:ext cx="2000250" cy="8001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30FD33-E435-4A46-B168-E07C4F5FE24A}"/>
              </a:ext>
            </a:extLst>
          </p:cNvPr>
          <p:cNvSpPr txBox="1"/>
          <p:nvPr/>
        </p:nvSpPr>
        <p:spPr>
          <a:xfrm>
            <a:off x="1142999" y="6350734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275662"/>
                </a:solidFill>
                <a:latin typeface="+mn-lt"/>
              </a:rPr>
              <a:t>Module 1 : FAIR data</a:t>
            </a:r>
            <a:endParaRPr lang="fr-FR" sz="1000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B41401-1E18-450D-B56F-5BE5E627703C}"/>
              </a:ext>
            </a:extLst>
          </p:cNvPr>
          <p:cNvSpPr txBox="1"/>
          <p:nvPr/>
        </p:nvSpPr>
        <p:spPr>
          <a:xfrm>
            <a:off x="1142999" y="6533137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A3A6"/>
                </a:solidFill>
                <a:latin typeface="+mj-lt"/>
              </a:rPr>
              <a:t>Célia Michotey &amp; Cyril Pommier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BBB110-6190-4639-A86F-C39709AF55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58" y="6178263"/>
            <a:ext cx="901117" cy="635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4E4815-49DE-4BDD-B14E-81DA85EF79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31" y="6169212"/>
            <a:ext cx="1552333" cy="64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0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1" r:id="rId12"/>
    <p:sldLayoutId id="2147483742" r:id="rId13"/>
  </p:sldLayoutIdLst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18"/>
        </a:buBlip>
        <a:defRPr sz="3000" b="1" kern="1200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00A3A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reativecommons.org/licenses/by-sa/4.0/deed.f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diagramData" Target="../diagrams/data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1.xml"/><Relationship Id="rId15" Type="http://schemas.microsoft.com/office/2007/relationships/hdphoto" Target="../media/hdphoto2.wdp"/><Relationship Id="rId10" Type="http://schemas.openxmlformats.org/officeDocument/2006/relationships/image" Target="../media/image20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6oNv_DJuP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hyperlink" Target="https://youtu.be/66oNv_DJuP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data.2016.1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doi.org/10.13143/z7s6-ed2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5stardata.info/en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dc.edu.au/resources/aboutdata/fair-data/fair-self-assessment-tool/" TargetMode="External"/><Relationship Id="rId2" Type="http://schemas.openxmlformats.org/officeDocument/2006/relationships/hyperlink" Target="https://zenodo.org/record/2551500#.X4hC_-2re70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air-checker.france-bioinformatique.fr/base_metric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o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s-wizard.org/" TargetMode="External"/><Relationship Id="rId2" Type="http://schemas.openxmlformats.org/officeDocument/2006/relationships/hyperlink" Target="https://dmp.opidor.fr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hyperlink" Target="http://www.fao.org/" TargetMode="External"/><Relationship Id="rId3" Type="http://schemas.openxmlformats.org/officeDocument/2006/relationships/diagramLayout" Target="../diagrams/layout5.xml"/><Relationship Id="rId7" Type="http://schemas.openxmlformats.org/officeDocument/2006/relationships/image" Target="../media/image51.png"/><Relationship Id="rId12" Type="http://schemas.openxmlformats.org/officeDocument/2006/relationships/image" Target="../media/image56.tiff"/><Relationship Id="rId2" Type="http://schemas.openxmlformats.org/officeDocument/2006/relationships/diagramData" Target="../diagrams/data5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openxmlformats.org/officeDocument/2006/relationships/image" Target="../media/image55.png"/><Relationship Id="rId5" Type="http://schemas.openxmlformats.org/officeDocument/2006/relationships/diagramColors" Target="../diagrams/colors5.xml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3.jpeg"/><Relationship Id="rId1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elearning.formation-permanente.inrae.fr/course/view.php?id=668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elearning.formation-permanente.inrae.fr/course/view.php?id=66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rdmkit.elixir-europe.org/data_life_cycl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ist.inrae.fr/produits-services/?filter_format=classe-virtuelle" TargetMode="External"/><Relationship Id="rId13" Type="http://schemas.openxmlformats.org/officeDocument/2006/relationships/image" Target="../media/image68.png"/><Relationship Id="rId3" Type="http://schemas.openxmlformats.org/officeDocument/2006/relationships/hyperlink" Target="https://doranum.fr/2021/06/25/le-cycle-de-vie-des-donnees-un-outil-pour-ameliorer-la-gestion-la-mise-en-qualite-et-louverture-des-donnees-infographie-inrae/" TargetMode="External"/><Relationship Id="rId7" Type="http://schemas.openxmlformats.org/officeDocument/2006/relationships/hyperlink" Target="https://rdmkit.elixir-europe.org/" TargetMode="External"/><Relationship Id="rId12" Type="http://schemas.openxmlformats.org/officeDocument/2006/relationships/image" Target="../media/image67.png"/><Relationship Id="rId2" Type="http://schemas.openxmlformats.org/officeDocument/2006/relationships/hyperlink" Target="https://datapartage.inrae.fr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nil.fr/" TargetMode="External"/><Relationship Id="rId11" Type="http://schemas.openxmlformats.org/officeDocument/2006/relationships/image" Target="../media/image66.png"/><Relationship Id="rId5" Type="http://schemas.openxmlformats.org/officeDocument/2006/relationships/hyperlink" Target="https://www.ouvrirlascience.fr/accueil/" TargetMode="External"/><Relationship Id="rId15" Type="http://schemas.openxmlformats.org/officeDocument/2006/relationships/image" Target="../media/image9.png"/><Relationship Id="rId10" Type="http://schemas.openxmlformats.org/officeDocument/2006/relationships/hyperlink" Target="https://moodle.france-bioinformatique.fr/course/index.php?categoryid=11" TargetMode="External"/><Relationship Id="rId4" Type="http://schemas.openxmlformats.org/officeDocument/2006/relationships/hyperlink" Target="https://doranum.fr/" TargetMode="External"/><Relationship Id="rId9" Type="http://schemas.openxmlformats.org/officeDocument/2006/relationships/hyperlink" Target="https://moodle.france-bioinformatique.fr/course/index.php?categoryid=10" TargetMode="External"/><Relationship Id="rId1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nrae.fr/donnees-personnelles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3731067-A59D-41E2-A498-F7C9E7CE2F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Module 1 : FAIR data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E751967-6FD2-4CFE-B934-C9BD6B92B6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Science ouverte, FAIR, Cycle de vie des données et PGD</a:t>
            </a:r>
          </a:p>
        </p:txBody>
      </p:sp>
      <p:pic>
        <p:nvPicPr>
          <p:cNvPr id="8" name="Image 7">
            <a:hlinkClick r:id="rId2"/>
            <a:extLst>
              <a:ext uri="{FF2B5EF4-FFF2-40B4-BE49-F238E27FC236}">
                <a16:creationId xmlns:a16="http://schemas.microsoft.com/office/drawing/2014/main" id="{5B3CD396-5023-49B3-9666-3581495F6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052" y="159623"/>
            <a:ext cx="1712910" cy="6035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E39B2BF-DDC6-4AE0-8950-2E685FE18EAD}"/>
              </a:ext>
            </a:extLst>
          </p:cNvPr>
          <p:cNvSpPr txBox="1"/>
          <p:nvPr/>
        </p:nvSpPr>
        <p:spPr>
          <a:xfrm>
            <a:off x="4524757" y="4672668"/>
            <a:ext cx="3159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Célia Michotey &amp; Cyril Pommier</a:t>
            </a:r>
          </a:p>
        </p:txBody>
      </p:sp>
    </p:spTree>
    <p:extLst>
      <p:ext uri="{BB962C8B-B14F-4D97-AF65-F5344CB8AC3E}">
        <p14:creationId xmlns:p14="http://schemas.microsoft.com/office/powerpoint/2010/main" val="3271722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150DCF-F62F-407B-920C-A1977D79C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Exigences des financeurs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AB46991D-3834-4CEE-809D-DD72086DC3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8997620"/>
              </p:ext>
            </p:extLst>
          </p:nvPr>
        </p:nvGraphicFramePr>
        <p:xfrm>
          <a:off x="743192" y="1037889"/>
          <a:ext cx="10754185" cy="5091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01B1433C-BC20-4024-9E08-1B9697F42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004" y="3699133"/>
            <a:ext cx="1605425" cy="1070283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40BA7E7-A22C-47F2-8437-E7416DDAACBC}"/>
              </a:ext>
            </a:extLst>
          </p:cNvPr>
          <p:cNvGrpSpPr/>
          <p:nvPr/>
        </p:nvGrpSpPr>
        <p:grpSpPr>
          <a:xfrm>
            <a:off x="9777700" y="5045804"/>
            <a:ext cx="2250205" cy="1304310"/>
            <a:chOff x="9710588" y="5326835"/>
            <a:chExt cx="2250205" cy="1304310"/>
          </a:xfrm>
        </p:grpSpPr>
        <p:pic>
          <p:nvPicPr>
            <p:cNvPr id="10" name="Google Shape;248;p6" descr="Résultat de recherche d'images pour &quot;anr&quot;">
              <a:extLst>
                <a:ext uri="{FF2B5EF4-FFF2-40B4-BE49-F238E27FC236}">
                  <a16:creationId xmlns:a16="http://schemas.microsoft.com/office/drawing/2014/main" id="{EB3CD6DD-0A18-4E2E-9C11-3F3EF13CA46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0588" y="5445903"/>
              <a:ext cx="1000442" cy="4093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50;p6" descr="Résultat de recherche d'images pour &quot;nih&quot;">
              <a:extLst>
                <a:ext uri="{FF2B5EF4-FFF2-40B4-BE49-F238E27FC236}">
                  <a16:creationId xmlns:a16="http://schemas.microsoft.com/office/drawing/2014/main" id="{9D858726-91BD-4E0A-B846-10AD7E9A182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210357" y="5972581"/>
              <a:ext cx="750436" cy="469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51;p6" descr="Résultat de recherche d'images pour &quot;europe drapeau ue&quot;">
              <a:extLst>
                <a:ext uri="{FF2B5EF4-FFF2-40B4-BE49-F238E27FC236}">
                  <a16:creationId xmlns:a16="http://schemas.microsoft.com/office/drawing/2014/main" id="{5E44C489-5787-47D4-8D83-F4FE4E634DF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899417" y="5326835"/>
              <a:ext cx="705967" cy="469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52;p6" descr="Résultat de recherche d'images pour &quot;wellcome trust&quot;">
              <a:extLst>
                <a:ext uri="{FF2B5EF4-FFF2-40B4-BE49-F238E27FC236}">
                  <a16:creationId xmlns:a16="http://schemas.microsoft.com/office/drawing/2014/main" id="{34182500-392F-48D1-9084-495B2A93DC27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311302" y="5882265"/>
              <a:ext cx="748880" cy="7488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Google Shape;247;p6" descr="Liste De Vérification, Analyse, Cochez, Chèque">
            <a:extLst>
              <a:ext uri="{FF2B5EF4-FFF2-40B4-BE49-F238E27FC236}">
                <a16:creationId xmlns:a16="http://schemas.microsoft.com/office/drawing/2014/main" id="{A23B09BA-2881-4017-A9EF-4F83B4F609BF}"/>
              </a:ext>
            </a:extLst>
          </p:cNvPr>
          <p:cNvPicPr preferRelativeResize="0"/>
          <p:nvPr/>
        </p:nvPicPr>
        <p:blipFill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65" b="89888" l="9738" r="89888">
                        <a14:foregroundMark x1="51311" y1="7865" x2="51311" y2="786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314882" y="3864873"/>
            <a:ext cx="738801" cy="73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16C6FB7-8D76-40BB-9CDB-0EDB2A27110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98" t="23885" r="25434" b="20886"/>
          <a:stretch/>
        </p:blipFill>
        <p:spPr>
          <a:xfrm>
            <a:off x="11062858" y="2876423"/>
            <a:ext cx="385950" cy="44991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2EA81B5-C0D3-4834-8916-C201718F0B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4" y="4136564"/>
            <a:ext cx="413373" cy="41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2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F8FBED5-5748-4100-9B6E-D4CECCE8EF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Vers le FAIR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6A768BCC-9827-49DF-9A76-ECE1B8F2E0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939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"/>
          <p:cNvSpPr txBox="1">
            <a:spLocks noGrp="1"/>
          </p:cNvSpPr>
          <p:nvPr>
            <p:ph sz="half" idx="1"/>
          </p:nvPr>
        </p:nvSpPr>
        <p:spPr>
          <a:xfrm>
            <a:off x="352338" y="1233488"/>
            <a:ext cx="5743662" cy="465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457189" indent="-181182">
              <a:buNone/>
            </a:pPr>
            <a:endParaRPr lang="fr-FR" dirty="0"/>
          </a:p>
          <a:p>
            <a:pPr marL="457189" indent="-181182">
              <a:buNone/>
            </a:pPr>
            <a:endParaRPr lang="fr-FR" dirty="0"/>
          </a:p>
          <a:p>
            <a:pPr marL="457189" indent="-181182">
              <a:buNone/>
            </a:pPr>
            <a:endParaRPr lang="fr-FR" dirty="0"/>
          </a:p>
          <a:p>
            <a:pPr marL="457189" indent="-181182">
              <a:buNone/>
            </a:pPr>
            <a:endParaRPr lang="fr-FR" dirty="0"/>
          </a:p>
          <a:p>
            <a:pPr marL="457189" indent="-181182">
              <a:buNone/>
            </a:pPr>
            <a:endParaRPr lang="fr-FR" dirty="0"/>
          </a:p>
          <a:p>
            <a:pPr marL="457189" indent="-181182">
              <a:buNone/>
            </a:pPr>
            <a:endParaRPr lang="fr-FR" dirty="0"/>
          </a:p>
          <a:p>
            <a:pPr marL="457189" indent="-181182">
              <a:buNone/>
            </a:pPr>
            <a:endParaRPr lang="fr-FR" dirty="0"/>
          </a:p>
          <a:p>
            <a:pPr marL="457189" indent="-181182">
              <a:buNone/>
            </a:pPr>
            <a:endParaRPr lang="fr-FR" dirty="0"/>
          </a:p>
          <a:p>
            <a:pPr marL="457189" indent="-181182">
              <a:buNone/>
            </a:pPr>
            <a:endParaRPr lang="fr-FR" dirty="0"/>
          </a:p>
          <a:p>
            <a:pPr marL="276007" indent="0">
              <a:buNone/>
            </a:pPr>
            <a:r>
              <a:rPr lang="fr-FR" sz="2000" u="sng" dirty="0">
                <a:solidFill>
                  <a:schemeClr val="hlink"/>
                </a:solidFill>
                <a:hlinkClick r:id="rId3"/>
              </a:rPr>
              <a:t>https://www.youtube.com/watch?v=66oNv_DJuPc</a:t>
            </a:r>
            <a:endParaRPr lang="fr-FR" sz="2000" dirty="0"/>
          </a:p>
        </p:txBody>
      </p:sp>
      <p:sp>
        <p:nvSpPr>
          <p:cNvPr id="483" name="Google Shape;483;p31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457189" indent="-181182">
              <a:buNone/>
            </a:pPr>
            <a:endParaRPr u="sng" dirty="0">
              <a:solidFill>
                <a:schemeClr val="hlink"/>
              </a:solidFill>
              <a:hlinkClick r:id="rId4"/>
            </a:endParaRPr>
          </a:p>
          <a:p>
            <a:pPr marL="457189" indent="-181182">
              <a:buNone/>
            </a:pPr>
            <a:endParaRPr u="sng" dirty="0">
              <a:solidFill>
                <a:schemeClr val="hlink"/>
              </a:solidFill>
              <a:hlinkClick r:id="rId4"/>
            </a:endParaRPr>
          </a:p>
          <a:p>
            <a:pPr marL="457189" indent="-181182">
              <a:buNone/>
            </a:pPr>
            <a:endParaRPr lang="fr-FR" u="sng" dirty="0">
              <a:solidFill>
                <a:schemeClr val="hlink"/>
              </a:solidFill>
              <a:hlinkClick r:id="rId4"/>
            </a:endParaRPr>
          </a:p>
          <a:p>
            <a:pPr marL="457189" indent="-181182">
              <a:buNone/>
            </a:pPr>
            <a:endParaRPr lang="fr-FR" u="sng" dirty="0">
              <a:solidFill>
                <a:schemeClr val="hlink"/>
              </a:solidFill>
              <a:hlinkClick r:id="rId4"/>
            </a:endParaRPr>
          </a:p>
          <a:p>
            <a:pPr marL="86358" indent="0" algn="ctr">
              <a:buNone/>
            </a:pPr>
            <a:r>
              <a:rPr lang="fr-FR" dirty="0">
                <a:solidFill>
                  <a:schemeClr val="tx1"/>
                </a:solidFill>
              </a:rPr>
              <a:t>Notez les points marquants (bon ou mauvais) en gestion des données</a:t>
            </a:r>
          </a:p>
          <a:p>
            <a:pPr marL="86358" indent="0" algn="ctr">
              <a:buNone/>
            </a:pPr>
            <a:r>
              <a:rPr lang="fr-FR" dirty="0">
                <a:solidFill>
                  <a:schemeClr val="tx1"/>
                </a:solidFill>
              </a:rPr>
              <a:t>Comment faire mieux ?</a:t>
            </a:r>
          </a:p>
          <a:p>
            <a:pPr marL="86358" indent="0" algn="ctr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86358" indent="0" algn="ctr">
              <a:buNone/>
            </a:pPr>
            <a:r>
              <a:rPr lang="fr-FR" dirty="0">
                <a:solidFill>
                  <a:schemeClr val="tx1"/>
                </a:solidFill>
              </a:rPr>
              <a:t>=&gt; </a:t>
            </a:r>
            <a:r>
              <a:rPr lang="fr-FR" u="sng" dirty="0">
                <a:solidFill>
                  <a:schemeClr val="hlink"/>
                </a:solidFill>
                <a:hlinkClick r:id="rId4"/>
              </a:rPr>
              <a:t>https://scrumblr.ethibox.fr/fair</a:t>
            </a:r>
            <a:endParaRPr u="sng" dirty="0">
              <a:solidFill>
                <a:schemeClr val="hlink"/>
              </a:solidFill>
              <a:hlinkClick r:id="rId4"/>
            </a:endParaRPr>
          </a:p>
          <a:p>
            <a:pPr marL="457189" indent="-181182">
              <a:buNone/>
            </a:pPr>
            <a:endParaRPr sz="3200" u="sng" dirty="0">
              <a:solidFill>
                <a:schemeClr val="hlink"/>
              </a:solidFill>
              <a:hlinkClick r:id="rId4"/>
            </a:endParaRPr>
          </a:p>
          <a:p>
            <a:pPr marL="457189" indent="-181182">
              <a:buNone/>
            </a:pPr>
            <a:endParaRPr sz="3200" u="sng" dirty="0">
              <a:solidFill>
                <a:schemeClr val="hlink"/>
              </a:solidFill>
              <a:hlinkClick r:id="rId4"/>
            </a:endParaRPr>
          </a:p>
          <a:p>
            <a:pPr marL="86358" indent="0" algn="ctr">
              <a:buNone/>
            </a:pPr>
            <a:endParaRPr sz="2667" dirty="0"/>
          </a:p>
          <a:p>
            <a:pPr marL="457189" indent="-181182">
              <a:buNone/>
            </a:pP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26EC1C6-3BB8-4308-8130-53388DEB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Réutiliser les données ? Où est le problème ?</a:t>
            </a:r>
          </a:p>
        </p:txBody>
      </p:sp>
      <p:pic>
        <p:nvPicPr>
          <p:cNvPr id="484" name="Google Shape;48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152" y="1233486"/>
            <a:ext cx="4923105" cy="3970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" name="Google Shape;485;p31"/>
          <p:cNvGrpSpPr/>
          <p:nvPr/>
        </p:nvGrpSpPr>
        <p:grpSpPr>
          <a:xfrm>
            <a:off x="7996881" y="1069099"/>
            <a:ext cx="1978209" cy="1978210"/>
            <a:chOff x="7773895" y="1931900"/>
            <a:chExt cx="1978209" cy="1978209"/>
          </a:xfrm>
        </p:grpSpPr>
        <p:pic>
          <p:nvPicPr>
            <p:cNvPr id="486" name="Google Shape;486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73895" y="1931900"/>
              <a:ext cx="1978209" cy="1978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p31"/>
            <p:cNvSpPr txBox="1"/>
            <p:nvPr/>
          </p:nvSpPr>
          <p:spPr>
            <a:xfrm>
              <a:off x="8339899" y="3466120"/>
              <a:ext cx="1060548" cy="307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"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@picto-dico</a:t>
              </a: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urvil_fair_trim">
            <a:hlinkClick r:id="" action="ppaction://media"/>
            <a:extLst>
              <a:ext uri="{FF2B5EF4-FFF2-40B4-BE49-F238E27FC236}">
                <a16:creationId xmlns:a16="http://schemas.microsoft.com/office/drawing/2014/main" id="{7D5FF40F-C4A1-4D82-8FD3-C03844462D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1086" y="1208324"/>
            <a:ext cx="6208713" cy="4656137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CD9D0469-C477-42DB-8CEA-41925FF17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principes FAIR</a:t>
            </a:r>
          </a:p>
        </p:txBody>
      </p:sp>
    </p:spTree>
    <p:extLst>
      <p:ext uri="{BB962C8B-B14F-4D97-AF65-F5344CB8AC3E}">
        <p14:creationId xmlns:p14="http://schemas.microsoft.com/office/powerpoint/2010/main" val="235977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86358" indent="0">
              <a:buNone/>
            </a:pPr>
            <a:r>
              <a:rPr lang="en" sz="2400" dirty="0"/>
              <a:t>Les principes FAIR sont un ensemble de lignes directrices visant à rendre les données </a:t>
            </a:r>
            <a:r>
              <a:rPr lang="en" sz="2400" b="1" dirty="0"/>
              <a:t>Facilement trouvables, Accessibles, Interopérables et Réutilisables</a:t>
            </a:r>
            <a:endParaRPr dirty="0"/>
          </a:p>
          <a:p>
            <a:pPr marL="914389" lvl="1" indent="-370831"/>
            <a:r>
              <a:rPr lang="en" sz="1933" dirty="0"/>
              <a:t>Ils fournissent des orientations pour la gestion des données scientifiques et sont pertinents pour toutes les parties prenantes de l'écosystème numérique</a:t>
            </a:r>
            <a:endParaRPr dirty="0"/>
          </a:p>
          <a:p>
            <a:pPr marL="914389" lvl="1" indent="-370831"/>
            <a:r>
              <a:rPr lang="en" sz="1933" dirty="0"/>
              <a:t>Ils s'adressent directement aux producteurs et aux éditeurs de données afin de promouvoir une utilisation maximale des données de recherche</a:t>
            </a:r>
            <a:endParaRPr dirty="0"/>
          </a:p>
          <a:p>
            <a:pPr marL="914389" lvl="1" indent="-370831"/>
            <a:r>
              <a:rPr lang="en" sz="1933" dirty="0"/>
              <a:t>Ils mettent l’accent sur la capacité des machines à gérer des données de façon automatique, avec le minimum d’interventions humaines</a:t>
            </a:r>
            <a:endParaRPr sz="1933" dirty="0"/>
          </a:p>
          <a:p>
            <a:pPr marL="457189" indent="0">
              <a:buNone/>
            </a:pPr>
            <a:endParaRPr sz="1067" dirty="0"/>
          </a:p>
          <a:p>
            <a:pPr marL="8635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267" u="sng" dirty="0"/>
              <a:t>Références</a:t>
            </a:r>
            <a:r>
              <a:rPr lang="en" sz="2267" dirty="0"/>
              <a:t> :</a:t>
            </a:r>
            <a:endParaRPr sz="2267" dirty="0"/>
          </a:p>
          <a:p>
            <a:pPr marL="914389" lvl="1" indent="-362364">
              <a:lnSpc>
                <a:spcPct val="100000"/>
              </a:lnSpc>
              <a:spcBef>
                <a:spcPts val="0"/>
              </a:spcBef>
              <a:buSzPts val="2140"/>
            </a:pPr>
            <a:r>
              <a:rPr lang="en" sz="1800" dirty="0"/>
              <a:t>Wilkinson et al. The FAIR Guiding Principles for scientific data management and stewardship. Sci Data 3, 160018 (2016). </a:t>
            </a:r>
            <a:r>
              <a:rPr lang="en" sz="1800" u="sng" dirty="0">
                <a:solidFill>
                  <a:schemeClr val="hlink"/>
                </a:solidFill>
                <a:hlinkClick r:id="rId3"/>
              </a:rPr>
              <a:t>https://doi.org/10.1038/sdata.2016.18</a:t>
            </a:r>
            <a:endParaRPr sz="1800" dirty="0"/>
          </a:p>
          <a:p>
            <a:pPr marL="914389" lvl="1" indent="-362364">
              <a:lnSpc>
                <a:spcPct val="100000"/>
              </a:lnSpc>
              <a:spcBef>
                <a:spcPts val="0"/>
              </a:spcBef>
              <a:buSzPts val="2140"/>
            </a:pPr>
            <a:r>
              <a:rPr lang="en" sz="1800" dirty="0"/>
              <a:t>Les principes FAIR. DORANum. </a:t>
            </a:r>
            <a:r>
              <a:rPr lang="en" sz="1800" u="sng" dirty="0">
                <a:solidFill>
                  <a:schemeClr val="hlink"/>
                </a:solidFill>
                <a:hlinkClick r:id="rId4"/>
              </a:rPr>
              <a:t>http://doi.org/10.13143/z7s6-ed26</a:t>
            </a:r>
            <a:endParaRPr sz="1800" dirty="0"/>
          </a:p>
          <a:p>
            <a:pPr marL="86358" indent="0">
              <a:buNone/>
            </a:pPr>
            <a:endParaRPr sz="24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C70F34-8D82-44B1-9BA1-3E910ABA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principes FAIR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86358" indent="0">
              <a:buNone/>
            </a:pPr>
            <a:endParaRPr dirty="0"/>
          </a:p>
          <a:p>
            <a:pPr marL="86358" indent="0">
              <a:buNone/>
            </a:pPr>
            <a:r>
              <a:rPr lang="en" dirty="0"/>
              <a:t>Faciliter la découverte des données (et de leurs métadonnées)</a:t>
            </a:r>
            <a:endParaRPr dirty="0"/>
          </a:p>
          <a:p>
            <a:pPr marL="86358" indent="0">
              <a:buNone/>
            </a:pPr>
            <a:r>
              <a:rPr lang="en" dirty="0"/>
              <a:t>tant pour les humains que pour les machines</a:t>
            </a:r>
            <a:endParaRPr dirty="0"/>
          </a:p>
          <a:p>
            <a:pPr marL="457189" indent="-181182">
              <a:buNone/>
            </a:pPr>
            <a:endParaRPr dirty="0"/>
          </a:p>
          <a:p>
            <a:pPr marL="914389" lvl="1" indent="-370831"/>
            <a:r>
              <a:rPr lang="en" dirty="0"/>
              <a:t>Les données ont un </a:t>
            </a:r>
            <a:r>
              <a:rPr lang="en" b="1" dirty="0"/>
              <a:t>PID</a:t>
            </a:r>
            <a:r>
              <a:rPr lang="en" dirty="0"/>
              <a:t> (Persistent Identifier, identifiant unique et pérenne)</a:t>
            </a:r>
            <a:endParaRPr dirty="0"/>
          </a:p>
          <a:p>
            <a:pPr marL="914389" lvl="1" indent="-370831"/>
            <a:r>
              <a:rPr lang="en" dirty="0"/>
              <a:t>Les données sont décrites par des </a:t>
            </a:r>
            <a:r>
              <a:rPr lang="en" b="1" dirty="0"/>
              <a:t>métadonnées</a:t>
            </a:r>
            <a:endParaRPr dirty="0"/>
          </a:p>
          <a:p>
            <a:pPr marL="914389" lvl="1" indent="-370831"/>
            <a:r>
              <a:rPr lang="en" dirty="0"/>
              <a:t>Ces métadonnées incluent le PID des données qu’elles décrivent</a:t>
            </a:r>
            <a:endParaRPr dirty="0"/>
          </a:p>
          <a:p>
            <a:pPr marL="914389" lvl="1" indent="-370831"/>
            <a:r>
              <a:rPr lang="en" dirty="0"/>
              <a:t>Les données sont déposées dans un </a:t>
            </a:r>
            <a:r>
              <a:rPr lang="en" b="1" dirty="0"/>
              <a:t>entrepôt de données</a:t>
            </a:r>
            <a:endParaRPr dirty="0"/>
          </a:p>
          <a:p>
            <a:pPr marL="457189" indent="-181182">
              <a:buNone/>
            </a:pP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BDC1C2-A863-48B1-B6C2-42D2C9EA3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Findable</a:t>
            </a:r>
            <a:r>
              <a:rPr lang="fr-FR" dirty="0"/>
              <a:t> / Facilement trouvable</a:t>
            </a:r>
          </a:p>
        </p:txBody>
      </p:sp>
      <p:pic>
        <p:nvPicPr>
          <p:cNvPr id="511" name="Google Shape;511;p34"/>
          <p:cNvPicPr preferRelativeResize="0"/>
          <p:nvPr/>
        </p:nvPicPr>
        <p:blipFill rotWithShape="1">
          <a:blip r:embed="rId3">
            <a:alphaModFix/>
          </a:blip>
          <a:srcRect l="4162" t="25623" r="73929" b="16146"/>
          <a:stretch/>
        </p:blipFill>
        <p:spPr>
          <a:xfrm>
            <a:off x="10231329" y="836625"/>
            <a:ext cx="1804947" cy="1876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86358" indent="0">
              <a:buNone/>
            </a:pPr>
            <a:endParaRPr dirty="0"/>
          </a:p>
          <a:p>
            <a:pPr marL="86358" indent="0">
              <a:buNone/>
            </a:pPr>
            <a:r>
              <a:rPr lang="en" dirty="0"/>
              <a:t>Permettre l'accès aux données et leur téléchargement,</a:t>
            </a:r>
            <a:endParaRPr dirty="0"/>
          </a:p>
          <a:p>
            <a:pPr marL="86358" indent="0">
              <a:buNone/>
            </a:pPr>
            <a:r>
              <a:rPr lang="en" dirty="0"/>
              <a:t>ce qui peut inclure l'authentification et l'autorisation</a:t>
            </a:r>
            <a:endParaRPr dirty="0"/>
          </a:p>
          <a:p>
            <a:pPr marL="457189" indent="-181182">
              <a:buNone/>
            </a:pPr>
            <a:endParaRPr dirty="0"/>
          </a:p>
          <a:p>
            <a:pPr marL="914389" lvl="1" indent="-370831"/>
            <a:r>
              <a:rPr lang="en" dirty="0"/>
              <a:t>Les données sont accessibles à travers un </a:t>
            </a:r>
            <a:r>
              <a:rPr lang="en" b="1" dirty="0"/>
              <a:t>protocole de communication standard</a:t>
            </a:r>
            <a:endParaRPr dirty="0"/>
          </a:p>
          <a:p>
            <a:pPr marL="914389" lvl="1" indent="-370831"/>
            <a:r>
              <a:rPr lang="en" dirty="0"/>
              <a:t>Ce protocole est </a:t>
            </a:r>
            <a:r>
              <a:rPr lang="en" b="1" dirty="0"/>
              <a:t>libre et ouvert</a:t>
            </a:r>
            <a:endParaRPr dirty="0"/>
          </a:p>
          <a:p>
            <a:pPr marL="914389" lvl="1" indent="-370831"/>
            <a:r>
              <a:rPr lang="en" dirty="0"/>
              <a:t>Ce protocole permet un accès par </a:t>
            </a:r>
            <a:r>
              <a:rPr lang="en" b="1" dirty="0"/>
              <a:t>authentification</a:t>
            </a:r>
            <a:r>
              <a:rPr lang="en" dirty="0"/>
              <a:t> si besoin</a:t>
            </a:r>
            <a:endParaRPr dirty="0"/>
          </a:p>
          <a:p>
            <a:pPr marL="914389" lvl="1" indent="-370831"/>
            <a:r>
              <a:rPr lang="en" dirty="0"/>
              <a:t>Les </a:t>
            </a:r>
            <a:r>
              <a:rPr lang="en" b="1" dirty="0"/>
              <a:t>métadonnées restent accessibles </a:t>
            </a:r>
            <a:r>
              <a:rPr lang="en" dirty="0"/>
              <a:t>même si les données ne le sont pas (disparues ou inaccessibles)</a:t>
            </a:r>
            <a:endParaRPr dirty="0"/>
          </a:p>
          <a:p>
            <a:pPr marL="457189" indent="-181182">
              <a:buNone/>
            </a:pP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1C4455B-98E5-4E7B-8D4A-487C46D3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Accessible / Accessible</a:t>
            </a:r>
            <a:endParaRPr lang="fr-FR" dirty="0"/>
          </a:p>
        </p:txBody>
      </p:sp>
      <p:pic>
        <p:nvPicPr>
          <p:cNvPr id="518" name="Google Shape;518;p35"/>
          <p:cNvPicPr preferRelativeResize="0"/>
          <p:nvPr/>
        </p:nvPicPr>
        <p:blipFill rotWithShape="1">
          <a:blip r:embed="rId3">
            <a:alphaModFix/>
          </a:blip>
          <a:srcRect l="31090" t="16740" r="45554" b="19106"/>
          <a:stretch/>
        </p:blipFill>
        <p:spPr>
          <a:xfrm>
            <a:off x="10112062" y="836625"/>
            <a:ext cx="1924215" cy="2067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86358" indent="0">
              <a:buNone/>
            </a:pPr>
            <a:endParaRPr dirty="0"/>
          </a:p>
          <a:p>
            <a:pPr marL="86358" indent="0">
              <a:buNone/>
            </a:pPr>
            <a:r>
              <a:rPr lang="en" dirty="0"/>
              <a:t>Permettre l'exploitation et l’intégration des données</a:t>
            </a:r>
            <a:endParaRPr dirty="0"/>
          </a:p>
          <a:p>
            <a:pPr marL="86358" indent="0">
              <a:buNone/>
            </a:pPr>
            <a:r>
              <a:rPr lang="en" dirty="0"/>
              <a:t>quel que soit l'environnement informatique utilisé</a:t>
            </a:r>
            <a:br>
              <a:rPr lang="en" dirty="0"/>
            </a:br>
            <a:endParaRPr dirty="0"/>
          </a:p>
          <a:p>
            <a:pPr marL="914389" lvl="1" indent="-370831"/>
            <a:r>
              <a:rPr lang="en" dirty="0"/>
              <a:t>Les données sont </a:t>
            </a:r>
            <a:r>
              <a:rPr lang="en" b="1" dirty="0"/>
              <a:t>décrites avec un vocabulaire contrôlé</a:t>
            </a:r>
            <a:endParaRPr dirty="0"/>
          </a:p>
          <a:p>
            <a:pPr marL="914389" lvl="1" indent="-370831"/>
            <a:r>
              <a:rPr lang="en" dirty="0"/>
              <a:t>Le vocabulaire utilisé </a:t>
            </a:r>
            <a:r>
              <a:rPr lang="en" b="1" dirty="0"/>
              <a:t>respecte les principes FAIR</a:t>
            </a:r>
            <a:endParaRPr dirty="0"/>
          </a:p>
          <a:p>
            <a:pPr marL="914389" lvl="1" indent="-370831"/>
            <a:r>
              <a:rPr lang="en" dirty="0"/>
              <a:t>Les </a:t>
            </a:r>
            <a:r>
              <a:rPr lang="en" b="1" dirty="0"/>
              <a:t>métadonnées sont contextualisées </a:t>
            </a:r>
            <a:r>
              <a:rPr lang="en" dirty="0"/>
              <a:t>avec des liens vers d'autres données</a:t>
            </a:r>
            <a:endParaRPr dirty="0"/>
          </a:p>
          <a:p>
            <a:pPr marL="457189" indent="-181182">
              <a:buNone/>
            </a:pP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0BE164-7CC9-4C9C-9768-A66E3838E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Interoperable / Intéropérable</a:t>
            </a:r>
            <a:endParaRPr lang="fr-FR" dirty="0"/>
          </a:p>
        </p:txBody>
      </p:sp>
      <p:pic>
        <p:nvPicPr>
          <p:cNvPr id="525" name="Google Shape;525;p36"/>
          <p:cNvPicPr preferRelativeResize="0"/>
          <p:nvPr/>
        </p:nvPicPr>
        <p:blipFill rotWithShape="1">
          <a:blip r:embed="rId3">
            <a:alphaModFix/>
          </a:blip>
          <a:srcRect l="55605" t="16494" r="22486" b="18365"/>
          <a:stretch/>
        </p:blipFill>
        <p:spPr>
          <a:xfrm>
            <a:off x="10231329" y="836624"/>
            <a:ext cx="1804947" cy="2099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86358" indent="0">
              <a:buNone/>
            </a:pPr>
            <a:endParaRPr dirty="0"/>
          </a:p>
          <a:p>
            <a:pPr marL="86358" indent="0">
              <a:buNone/>
            </a:pPr>
            <a:r>
              <a:rPr lang="en" dirty="0"/>
              <a:t>Permettre la réutilisation des données </a:t>
            </a:r>
          </a:p>
          <a:p>
            <a:pPr marL="86358" indent="0">
              <a:buNone/>
            </a:pPr>
            <a:r>
              <a:rPr lang="en" dirty="0"/>
              <a:t>pour de futures recherches </a:t>
            </a:r>
            <a:endParaRPr dirty="0"/>
          </a:p>
          <a:p>
            <a:pPr marL="86358" indent="0">
              <a:buNone/>
            </a:pPr>
            <a:endParaRPr sz="3200" dirty="0"/>
          </a:p>
          <a:p>
            <a:pPr marL="914389" lvl="1" indent="-370831"/>
            <a:r>
              <a:rPr lang="en" dirty="0"/>
              <a:t>Les métadonnées contiennent toutes les informations qui peuvent être utiles (</a:t>
            </a:r>
            <a:r>
              <a:rPr lang="en" b="1" dirty="0"/>
              <a:t>pluralité d’attributs</a:t>
            </a:r>
            <a:r>
              <a:rPr lang="en" dirty="0"/>
              <a:t>)</a:t>
            </a:r>
            <a:endParaRPr dirty="0"/>
          </a:p>
          <a:p>
            <a:pPr marL="914389" lvl="1" indent="-370831"/>
            <a:r>
              <a:rPr lang="en" dirty="0"/>
              <a:t>Une </a:t>
            </a:r>
            <a:r>
              <a:rPr lang="en" b="1" dirty="0"/>
              <a:t>licence de réutilisation </a:t>
            </a:r>
            <a:r>
              <a:rPr lang="en" dirty="0"/>
              <a:t>est attribuée aux données</a:t>
            </a:r>
            <a:endParaRPr dirty="0"/>
          </a:p>
          <a:p>
            <a:pPr marL="914389" lvl="1" indent="-370831"/>
            <a:r>
              <a:rPr lang="en" dirty="0"/>
              <a:t>La description des données indique leur </a:t>
            </a:r>
            <a:r>
              <a:rPr lang="en" b="1" dirty="0"/>
              <a:t>provenance</a:t>
            </a:r>
            <a:endParaRPr dirty="0"/>
          </a:p>
          <a:p>
            <a:pPr marL="914389" lvl="1" indent="-370831"/>
            <a:r>
              <a:rPr lang="en" dirty="0"/>
              <a:t>Le partage des données suit les </a:t>
            </a:r>
            <a:r>
              <a:rPr lang="en" b="1" dirty="0"/>
              <a:t>standards de la communauté scientifique</a:t>
            </a:r>
            <a:endParaRPr dirty="0"/>
          </a:p>
          <a:p>
            <a:pPr marL="457189" indent="-181182">
              <a:buNone/>
            </a:pP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99DE685-C873-4680-9B82-BB72C86D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Reusable / Réutilisable</a:t>
            </a:r>
            <a:endParaRPr lang="fr-FR" dirty="0"/>
          </a:p>
        </p:txBody>
      </p:sp>
      <p:pic>
        <p:nvPicPr>
          <p:cNvPr id="532" name="Google Shape;532;p37"/>
          <p:cNvPicPr preferRelativeResize="0"/>
          <p:nvPr/>
        </p:nvPicPr>
        <p:blipFill rotWithShape="1">
          <a:blip r:embed="rId3">
            <a:alphaModFix/>
          </a:blip>
          <a:srcRect l="76836" t="17974" r="192" b="12691"/>
          <a:stretch/>
        </p:blipFill>
        <p:spPr>
          <a:xfrm>
            <a:off x="10143865" y="836624"/>
            <a:ext cx="1892411" cy="2234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8EEF0A9-28B6-4057-A356-6C9995E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FAIR et ouverture des données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0DA84C8-B7FB-4301-8F62-ECFF40C82BCA}"/>
              </a:ext>
            </a:extLst>
          </p:cNvPr>
          <p:cNvGrpSpPr/>
          <p:nvPr/>
        </p:nvGrpSpPr>
        <p:grpSpPr>
          <a:xfrm>
            <a:off x="1271392" y="1097039"/>
            <a:ext cx="9651285" cy="4453349"/>
            <a:chOff x="1262108" y="1083113"/>
            <a:chExt cx="9651285" cy="4453349"/>
          </a:xfrm>
        </p:grpSpPr>
        <p:sp>
          <p:nvSpPr>
            <p:cNvPr id="17" name="Google Shape;402;p19">
              <a:extLst>
                <a:ext uri="{FF2B5EF4-FFF2-40B4-BE49-F238E27FC236}">
                  <a16:creationId xmlns:a16="http://schemas.microsoft.com/office/drawing/2014/main" id="{F774F03C-E3C7-4236-841E-7CDA96532382}"/>
                </a:ext>
              </a:extLst>
            </p:cNvPr>
            <p:cNvSpPr/>
            <p:nvPr/>
          </p:nvSpPr>
          <p:spPr>
            <a:xfrm>
              <a:off x="3410894" y="1898642"/>
              <a:ext cx="2729321" cy="2670666"/>
            </a:xfrm>
            <a:prstGeom prst="ellipse">
              <a:avLst/>
            </a:prstGeom>
            <a:solidFill>
              <a:srgbClr val="FF0000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4;p19">
              <a:extLst>
                <a:ext uri="{FF2B5EF4-FFF2-40B4-BE49-F238E27FC236}">
                  <a16:creationId xmlns:a16="http://schemas.microsoft.com/office/drawing/2014/main" id="{B0FF8527-BA88-4C3C-8981-0107CE8B1651}"/>
                </a:ext>
              </a:extLst>
            </p:cNvPr>
            <p:cNvSpPr/>
            <p:nvPr/>
          </p:nvSpPr>
          <p:spPr>
            <a:xfrm>
              <a:off x="4766537" y="1898989"/>
              <a:ext cx="2663870" cy="2670666"/>
            </a:xfrm>
            <a:prstGeom prst="ellipse">
              <a:avLst/>
            </a:prstGeom>
            <a:solidFill>
              <a:srgbClr val="0070C0">
                <a:alpha val="49803"/>
              </a:srgbClr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6;p19">
              <a:extLst>
                <a:ext uri="{FF2B5EF4-FFF2-40B4-BE49-F238E27FC236}">
                  <a16:creationId xmlns:a16="http://schemas.microsoft.com/office/drawing/2014/main" id="{A7E0515B-E8E2-40B7-BCCD-C726EAD2A4DD}"/>
                </a:ext>
              </a:extLst>
            </p:cNvPr>
            <p:cNvSpPr/>
            <p:nvPr/>
          </p:nvSpPr>
          <p:spPr>
            <a:xfrm>
              <a:off x="6133556" y="1898642"/>
              <a:ext cx="2665894" cy="2670666"/>
            </a:xfrm>
            <a:prstGeom prst="ellipse">
              <a:avLst/>
            </a:prstGeom>
            <a:solidFill>
              <a:srgbClr val="92D050">
                <a:alpha val="49803"/>
              </a:srgbClr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8;p19">
              <a:extLst>
                <a:ext uri="{FF2B5EF4-FFF2-40B4-BE49-F238E27FC236}">
                  <a16:creationId xmlns:a16="http://schemas.microsoft.com/office/drawing/2014/main" id="{3F5C5C1C-0EF9-4465-9947-1F2E5EAF6A9C}"/>
                </a:ext>
              </a:extLst>
            </p:cNvPr>
            <p:cNvSpPr txBox="1"/>
            <p:nvPr/>
          </p:nvSpPr>
          <p:spPr>
            <a:xfrm>
              <a:off x="3410894" y="4766803"/>
              <a:ext cx="2444262" cy="769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 accès restreint</a:t>
              </a:r>
              <a:endParaRPr sz="22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Réutilisables</a:t>
              </a:r>
              <a:endParaRPr sz="2200" dirty="0"/>
            </a:p>
          </p:txBody>
        </p:sp>
        <p:sp>
          <p:nvSpPr>
            <p:cNvPr id="12" name="Google Shape;409;p19">
              <a:extLst>
                <a:ext uri="{FF2B5EF4-FFF2-40B4-BE49-F238E27FC236}">
                  <a16:creationId xmlns:a16="http://schemas.microsoft.com/office/drawing/2014/main" id="{FF50A881-8408-4A1A-A059-B13E0D2FC0F3}"/>
                </a:ext>
              </a:extLst>
            </p:cNvPr>
            <p:cNvSpPr txBox="1"/>
            <p:nvPr/>
          </p:nvSpPr>
          <p:spPr>
            <a:xfrm>
              <a:off x="1262108" y="3021363"/>
              <a:ext cx="165830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Inutilisables</a:t>
              </a:r>
              <a:endParaRPr sz="2200" dirty="0"/>
            </a:p>
          </p:txBody>
        </p:sp>
        <p:sp>
          <p:nvSpPr>
            <p:cNvPr id="13" name="Google Shape;410;p19">
              <a:extLst>
                <a:ext uri="{FF2B5EF4-FFF2-40B4-BE49-F238E27FC236}">
                  <a16:creationId xmlns:a16="http://schemas.microsoft.com/office/drawing/2014/main" id="{13725A03-4DB8-4542-8162-5445CCBEFA74}"/>
                </a:ext>
              </a:extLst>
            </p:cNvPr>
            <p:cNvSpPr txBox="1"/>
            <p:nvPr/>
          </p:nvSpPr>
          <p:spPr>
            <a:xfrm>
              <a:off x="9260044" y="3021256"/>
              <a:ext cx="1653349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Inutilisables</a:t>
              </a:r>
              <a:endParaRPr sz="2200" dirty="0"/>
            </a:p>
          </p:txBody>
        </p:sp>
        <p:sp>
          <p:nvSpPr>
            <p:cNvPr id="14" name="Google Shape;411;p19">
              <a:extLst>
                <a:ext uri="{FF2B5EF4-FFF2-40B4-BE49-F238E27FC236}">
                  <a16:creationId xmlns:a16="http://schemas.microsoft.com/office/drawing/2014/main" id="{C1679777-0F68-434F-B5D1-B7F07616A763}"/>
                </a:ext>
              </a:extLst>
            </p:cNvPr>
            <p:cNvSpPr txBox="1"/>
            <p:nvPr/>
          </p:nvSpPr>
          <p:spPr>
            <a:xfrm>
              <a:off x="6336846" y="4763183"/>
              <a:ext cx="2162994" cy="769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Ouvertes à tous</a:t>
              </a:r>
              <a:endParaRPr sz="22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Réutilisables</a:t>
              </a:r>
              <a:endParaRPr sz="2200" dirty="0"/>
            </a:p>
          </p:txBody>
        </p:sp>
        <p:cxnSp>
          <p:nvCxnSpPr>
            <p:cNvPr id="15" name="Google Shape;412;p19">
              <a:extLst>
                <a:ext uri="{FF2B5EF4-FFF2-40B4-BE49-F238E27FC236}">
                  <a16:creationId xmlns:a16="http://schemas.microsoft.com/office/drawing/2014/main" id="{99DADCDE-D34A-4B0C-99DC-7C3A72DE21AD}"/>
                </a:ext>
              </a:extLst>
            </p:cNvPr>
            <p:cNvCxnSpPr/>
            <p:nvPr/>
          </p:nvCxnSpPr>
          <p:spPr>
            <a:xfrm rot="10800000">
              <a:off x="6811726" y="4112834"/>
              <a:ext cx="0" cy="655270"/>
            </a:xfrm>
            <a:prstGeom prst="straightConnector1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6" name="Google Shape;413;p19">
              <a:extLst>
                <a:ext uri="{FF2B5EF4-FFF2-40B4-BE49-F238E27FC236}">
                  <a16:creationId xmlns:a16="http://schemas.microsoft.com/office/drawing/2014/main" id="{1F69E639-F8F7-4C7F-BE68-906F62AC16D9}"/>
                </a:ext>
              </a:extLst>
            </p:cNvPr>
            <p:cNvCxnSpPr/>
            <p:nvPr/>
          </p:nvCxnSpPr>
          <p:spPr>
            <a:xfrm rot="10800000">
              <a:off x="5375994" y="4112834"/>
              <a:ext cx="0" cy="655270"/>
            </a:xfrm>
            <a:prstGeom prst="straightConnector1">
              <a:avLst/>
            </a:prstGeom>
            <a:noFill/>
            <a:ln w="3175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9" name="Google Shape;414;p19">
              <a:extLst>
                <a:ext uri="{FF2B5EF4-FFF2-40B4-BE49-F238E27FC236}">
                  <a16:creationId xmlns:a16="http://schemas.microsoft.com/office/drawing/2014/main" id="{32AA3902-FEF5-4DCB-9ADB-10D222936E86}"/>
                </a:ext>
              </a:extLst>
            </p:cNvPr>
            <p:cNvSpPr/>
            <p:nvPr/>
          </p:nvSpPr>
          <p:spPr>
            <a:xfrm>
              <a:off x="5162111" y="2862523"/>
              <a:ext cx="1872591" cy="88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5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Données</a:t>
              </a:r>
              <a:r>
                <a:rPr lang="fr-FR" sz="2577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FAIR</a:t>
              </a:r>
              <a:endParaRPr dirty="0"/>
            </a:p>
          </p:txBody>
        </p:sp>
        <p:sp>
          <p:nvSpPr>
            <p:cNvPr id="6" name="Google Shape;415;p19">
              <a:extLst>
                <a:ext uri="{FF2B5EF4-FFF2-40B4-BE49-F238E27FC236}">
                  <a16:creationId xmlns:a16="http://schemas.microsoft.com/office/drawing/2014/main" id="{1E9746C8-5090-4032-A294-34D8B4185EB5}"/>
                </a:ext>
              </a:extLst>
            </p:cNvPr>
            <p:cNvSpPr txBox="1"/>
            <p:nvPr/>
          </p:nvSpPr>
          <p:spPr>
            <a:xfrm>
              <a:off x="3515894" y="2850356"/>
              <a:ext cx="1613045" cy="7681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196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Données fermées</a:t>
              </a:r>
              <a:endParaRPr sz="1600" dirty="0"/>
            </a:p>
          </p:txBody>
        </p:sp>
        <p:sp>
          <p:nvSpPr>
            <p:cNvPr id="7" name="Google Shape;416;p19">
              <a:extLst>
                <a:ext uri="{FF2B5EF4-FFF2-40B4-BE49-F238E27FC236}">
                  <a16:creationId xmlns:a16="http://schemas.microsoft.com/office/drawing/2014/main" id="{7F72AB5F-D95E-45C6-8821-7E37B2C1C516}"/>
                </a:ext>
              </a:extLst>
            </p:cNvPr>
            <p:cNvSpPr txBox="1"/>
            <p:nvPr/>
          </p:nvSpPr>
          <p:spPr>
            <a:xfrm>
              <a:off x="7453899" y="2866248"/>
              <a:ext cx="1253876" cy="738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1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Données ouvertes</a:t>
              </a:r>
              <a:endParaRPr sz="2100" dirty="0"/>
            </a:p>
          </p:txBody>
        </p:sp>
        <p:cxnSp>
          <p:nvCxnSpPr>
            <p:cNvPr id="25" name="Google Shape;413;p19">
              <a:extLst>
                <a:ext uri="{FF2B5EF4-FFF2-40B4-BE49-F238E27FC236}">
                  <a16:creationId xmlns:a16="http://schemas.microsoft.com/office/drawing/2014/main" id="{3ECA0761-FF4D-499A-9400-15F66E8D3C4E}"/>
                </a:ext>
              </a:extLst>
            </p:cNvPr>
            <p:cNvCxnSpPr>
              <a:cxnSpLocks/>
            </p:cNvCxnSpPr>
            <p:nvPr/>
          </p:nvCxnSpPr>
          <p:spPr>
            <a:xfrm>
              <a:off x="2950273" y="3233387"/>
              <a:ext cx="626368" cy="0"/>
            </a:xfrm>
            <a:prstGeom prst="straightConnector1">
              <a:avLst/>
            </a:prstGeom>
            <a:noFill/>
            <a:ln w="3175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7" name="Google Shape;413;p19">
              <a:extLst>
                <a:ext uri="{FF2B5EF4-FFF2-40B4-BE49-F238E27FC236}">
                  <a16:creationId xmlns:a16="http://schemas.microsoft.com/office/drawing/2014/main" id="{682C3D07-D67C-40D2-84FE-CAB7A2A833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22967" y="3233387"/>
              <a:ext cx="594915" cy="0"/>
            </a:xfrm>
            <a:prstGeom prst="straightConnector1">
              <a:avLst/>
            </a:prstGeom>
            <a:noFill/>
            <a:ln w="3175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74855A81-7425-4A16-B02C-F0280F0370ED}"/>
                </a:ext>
              </a:extLst>
            </p:cNvPr>
            <p:cNvSpPr txBox="1"/>
            <p:nvPr/>
          </p:nvSpPr>
          <p:spPr>
            <a:xfrm>
              <a:off x="4410227" y="1083113"/>
              <a:ext cx="337464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Accessible ≠ Ouvert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267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fr-FR" b="1" dirty="0"/>
              <a:t>Disruption numérique</a:t>
            </a:r>
            <a:r>
              <a:rPr lang="fr-FR" dirty="0"/>
              <a:t> =&gt; passage au numérique qui change le paysage </a:t>
            </a:r>
          </a:p>
          <a:p>
            <a:pPr lvl="1"/>
            <a:r>
              <a:rPr lang="fr-FR" sz="2300" dirty="0"/>
              <a:t>Le premier diffuseur de film ne possède pas de salle de cinéma (Netflix)</a:t>
            </a:r>
          </a:p>
          <a:p>
            <a:pPr lvl="1"/>
            <a:r>
              <a:rPr lang="fr-FR" sz="2300" dirty="0"/>
              <a:t>Le premier fournisseur de logement n’en possède pas (</a:t>
            </a:r>
            <a:r>
              <a:rPr lang="fr-FR" sz="2300" dirty="0" err="1"/>
              <a:t>AirBnB</a:t>
            </a:r>
            <a:r>
              <a:rPr lang="fr-FR" sz="2300" dirty="0"/>
              <a:t>)</a:t>
            </a:r>
          </a:p>
          <a:p>
            <a:pPr fontAlgn="ctr"/>
            <a:r>
              <a:rPr lang="fr-FR" b="1" dirty="0" err="1"/>
              <a:t>Big</a:t>
            </a:r>
            <a:r>
              <a:rPr lang="fr-FR" b="1" dirty="0"/>
              <a:t> data </a:t>
            </a:r>
            <a:r>
              <a:rPr lang="fr-FR" dirty="0"/>
              <a:t>=&gt; déluge des données et changement de paradigme à gérer</a:t>
            </a:r>
          </a:p>
          <a:p>
            <a:pPr lvl="1" fontAlgn="ctr"/>
            <a:r>
              <a:rPr lang="fr-FR" dirty="0"/>
              <a:t>Avant : conception expérience &gt; collecte résultats &gt; analyse</a:t>
            </a:r>
          </a:p>
          <a:p>
            <a:pPr lvl="1" fontAlgn="ctr"/>
            <a:r>
              <a:rPr lang="fr-FR" dirty="0"/>
              <a:t>Maintenant : génération données &gt; organisation &gt; analyse &gt; diffusion information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données de la Recherche - Crise de reproductibilité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FEF262-E3EA-4629-A7F2-54A33C740A59}"/>
              </a:ext>
            </a:extLst>
          </p:cNvPr>
          <p:cNvSpPr/>
          <p:nvPr/>
        </p:nvSpPr>
        <p:spPr>
          <a:xfrm>
            <a:off x="3301468" y="5570290"/>
            <a:ext cx="2794532" cy="1287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t="46200" r="34762"/>
          <a:stretch/>
        </p:blipFill>
        <p:spPr>
          <a:xfrm>
            <a:off x="3301468" y="3731264"/>
            <a:ext cx="6025291" cy="288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3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CEC93D-6227-4B4C-A71E-72FB50602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La progression vers FAIR et l’Open Data nécessite une coopération multidisciplinaire</a:t>
            </a:r>
          </a:p>
          <a:p>
            <a:pPr lvl="1"/>
            <a:r>
              <a:rPr lang="fr-FR" dirty="0"/>
              <a:t>Biologistes</a:t>
            </a:r>
          </a:p>
          <a:p>
            <a:pPr lvl="1"/>
            <a:r>
              <a:rPr lang="fr-FR" dirty="0" err="1"/>
              <a:t>Bioinformaticiens</a:t>
            </a:r>
            <a:endParaRPr lang="fr-FR" dirty="0"/>
          </a:p>
          <a:p>
            <a:pPr lvl="1"/>
            <a:r>
              <a:rPr lang="fr-FR" dirty="0"/>
              <a:t>Spécialistes des ontologies/sémantiques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EEC7F2A-AAF9-4CCD-B7E8-228DBBA0A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 * Open Data</a:t>
            </a:r>
          </a:p>
        </p:txBody>
      </p:sp>
      <p:grpSp>
        <p:nvGrpSpPr>
          <p:cNvPr id="538" name="Google Shape;538;p38"/>
          <p:cNvGrpSpPr/>
          <p:nvPr/>
        </p:nvGrpSpPr>
        <p:grpSpPr>
          <a:xfrm>
            <a:off x="2754332" y="2177931"/>
            <a:ext cx="8705211" cy="3957704"/>
            <a:chOff x="969606" y="1651771"/>
            <a:chExt cx="8705211" cy="3957704"/>
          </a:xfrm>
        </p:grpSpPr>
        <p:pic>
          <p:nvPicPr>
            <p:cNvPr id="539" name="Google Shape;539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53531" y="1964451"/>
              <a:ext cx="6421286" cy="3645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0" name="Google Shape;540;p38"/>
            <p:cNvSpPr txBox="1"/>
            <p:nvPr/>
          </p:nvSpPr>
          <p:spPr>
            <a:xfrm>
              <a:off x="969606" y="3913862"/>
              <a:ext cx="3486389" cy="3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en" sz="1600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D</a:t>
              </a:r>
              <a:r>
                <a:rPr lang="fr-FR" sz="1600" dirty="0" err="1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onnées</a:t>
              </a:r>
              <a:r>
                <a:rPr lang="fr-FR" sz="1600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 sur le web, licence ouverte</a:t>
              </a:r>
              <a:endParaRPr sz="1600" dirty="0"/>
            </a:p>
          </p:txBody>
        </p:sp>
        <p:sp>
          <p:nvSpPr>
            <p:cNvPr id="541" name="Google Shape;541;p38"/>
            <p:cNvSpPr txBox="1"/>
            <p:nvPr/>
          </p:nvSpPr>
          <p:spPr>
            <a:xfrm>
              <a:off x="2364576" y="3349230"/>
              <a:ext cx="3349768" cy="3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fr-FR" sz="1600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Données dans un format structuré</a:t>
              </a:r>
              <a:endParaRPr sz="1600" dirty="0"/>
            </a:p>
          </p:txBody>
        </p:sp>
        <p:sp>
          <p:nvSpPr>
            <p:cNvPr id="542" name="Google Shape;542;p38"/>
            <p:cNvSpPr txBox="1"/>
            <p:nvPr/>
          </p:nvSpPr>
          <p:spPr>
            <a:xfrm>
              <a:off x="3002855" y="2784598"/>
              <a:ext cx="3974479" cy="3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en" sz="1600" dirty="0">
                  <a:solidFill>
                    <a:srgbClr val="000000"/>
                  </a:solidFill>
                  <a:ea typeface="Verdana" panose="020B0604030504040204" pitchFamily="34" charset="0"/>
                  <a:cs typeface="Verdana"/>
                  <a:sym typeface="Verdana"/>
                </a:rPr>
                <a:t>D</a:t>
              </a:r>
              <a:r>
                <a:rPr lang="fr-FR" sz="1600" dirty="0" err="1">
                  <a:solidFill>
                    <a:srgbClr val="000000"/>
                  </a:solidFill>
                  <a:ea typeface="Verdana" panose="020B0604030504040204" pitchFamily="34" charset="0"/>
                  <a:cs typeface="Verdana"/>
                  <a:sym typeface="Verdana"/>
                </a:rPr>
                <a:t>onnées</a:t>
              </a:r>
              <a:r>
                <a:rPr lang="fr-FR" sz="1600" dirty="0">
                  <a:solidFill>
                    <a:srgbClr val="000000"/>
                  </a:solidFill>
                  <a:ea typeface="Verdana" panose="020B0604030504040204" pitchFamily="34" charset="0"/>
                  <a:cs typeface="Verdana"/>
                  <a:sym typeface="Verdana"/>
                </a:rPr>
                <a:t> dans un format non propriétaire</a:t>
              </a:r>
              <a:endParaRPr sz="1600" dirty="0">
                <a:ea typeface="Verdana" panose="020B0604030504040204" pitchFamily="34" charset="0"/>
              </a:endParaRPr>
            </a:p>
          </p:txBody>
        </p:sp>
        <p:sp>
          <p:nvSpPr>
            <p:cNvPr id="543" name="Google Shape;543;p38"/>
            <p:cNvSpPr txBox="1"/>
            <p:nvPr/>
          </p:nvSpPr>
          <p:spPr>
            <a:xfrm>
              <a:off x="6478307" y="1651771"/>
              <a:ext cx="3020757" cy="3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en" sz="1600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D</a:t>
              </a:r>
              <a:r>
                <a:rPr lang="fr-FR" sz="1600" dirty="0" err="1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onnées</a:t>
              </a:r>
              <a:r>
                <a:rPr lang="fr-FR" sz="1600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 liées à d’autres </a:t>
              </a:r>
              <a:r>
                <a:rPr lang="fr-FR" sz="1600" dirty="0" err="1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datasets</a:t>
              </a:r>
              <a:endParaRPr sz="1600" dirty="0"/>
            </a:p>
          </p:txBody>
        </p:sp>
        <p:sp>
          <p:nvSpPr>
            <p:cNvPr id="544" name="Google Shape;544;p38"/>
            <p:cNvSpPr txBox="1"/>
            <p:nvPr/>
          </p:nvSpPr>
          <p:spPr>
            <a:xfrm>
              <a:off x="5085287" y="2211654"/>
              <a:ext cx="3154144" cy="3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r"/>
              <a:r>
                <a:rPr lang="fr-FR" sz="1600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Données identifiées par une URI</a:t>
              </a:r>
              <a:endParaRPr sz="1600" dirty="0"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6100642" y="3604890"/>
              <a:ext cx="687713" cy="764331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4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8"/>
            <p:cNvSpPr txBox="1"/>
            <p:nvPr/>
          </p:nvSpPr>
          <p:spPr>
            <a:xfrm>
              <a:off x="4650437" y="4955492"/>
              <a:ext cx="1232241" cy="3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" sz="1600" b="1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Biologist</a:t>
              </a:r>
              <a:r>
                <a:rPr lang="fr-FR" sz="1600" b="1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e</a:t>
              </a:r>
              <a:r>
                <a:rPr lang="en" sz="1600" b="1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s</a:t>
              </a:r>
              <a:endParaRPr sz="1600" b="1" dirty="0">
                <a:solidFill>
                  <a:srgbClr val="000000"/>
                </a:solidFill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47" name="Google Shape;547;p38"/>
            <p:cNvSpPr txBox="1"/>
            <p:nvPr/>
          </p:nvSpPr>
          <p:spPr>
            <a:xfrm>
              <a:off x="7445266" y="3825876"/>
              <a:ext cx="1738289" cy="3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" sz="1600" b="1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Bioinformatici</a:t>
              </a:r>
              <a:r>
                <a:rPr lang="fr-FR" sz="1600" b="1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e</a:t>
              </a:r>
              <a:r>
                <a:rPr lang="en" sz="1600" b="1" dirty="0">
                  <a:solidFill>
                    <a:srgbClr val="000000"/>
                  </a:solidFill>
                  <a:ea typeface="Verdana"/>
                  <a:cs typeface="Verdana"/>
                  <a:sym typeface="Verdana"/>
                </a:rPr>
                <a:t>ns</a:t>
              </a:r>
              <a:endParaRPr sz="1600" b="1" dirty="0">
                <a:solidFill>
                  <a:srgbClr val="000000"/>
                </a:solidFill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0A53511-D89F-4411-AD57-8FCFEF3F7384}"/>
              </a:ext>
            </a:extLst>
          </p:cNvPr>
          <p:cNvSpPr/>
          <p:nvPr/>
        </p:nvSpPr>
        <p:spPr>
          <a:xfrm>
            <a:off x="9571674" y="756"/>
            <a:ext cx="2619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https://5stardata.info/en/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419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A9A1622-9E84-4BD9-9B59-3B9B4B62E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fontAlgn="ctr"/>
            <a:r>
              <a:rPr lang="fr-FR" sz="2600" dirty="0"/>
              <a:t>Grille SHARC (</a:t>
            </a:r>
            <a:r>
              <a:rPr lang="fr-FR" sz="2600" dirty="0" err="1"/>
              <a:t>SHAring</a:t>
            </a:r>
            <a:r>
              <a:rPr lang="fr-FR" sz="2600" dirty="0"/>
              <a:t> </a:t>
            </a:r>
            <a:r>
              <a:rPr lang="fr-FR" sz="2600" dirty="0" err="1"/>
              <a:t>Reward</a:t>
            </a:r>
            <a:r>
              <a:rPr lang="fr-FR" sz="2600" dirty="0"/>
              <a:t> &amp; </a:t>
            </a:r>
            <a:r>
              <a:rPr lang="fr-FR" sz="2600" dirty="0" err="1"/>
              <a:t>Credit</a:t>
            </a:r>
            <a:r>
              <a:rPr lang="fr-FR" sz="2600" dirty="0"/>
              <a:t>)</a:t>
            </a:r>
          </a:p>
          <a:p>
            <a:pPr marL="914400" lvl="1" indent="-457200" fontAlgn="ctr"/>
            <a:r>
              <a:rPr lang="en-US" sz="2400" dirty="0"/>
              <a:t>RDA (Research Data Alliance)</a:t>
            </a:r>
          </a:p>
          <a:p>
            <a:pPr marL="914400" lvl="1" indent="-457200" fontAlgn="ctr"/>
            <a:r>
              <a:rPr lang="fr-FR" sz="2400" dirty="0">
                <a:hlinkClick r:id="rId2"/>
              </a:rPr>
              <a:t>https://zenodo.org/record/2551500#.X4hC_-2re70</a:t>
            </a:r>
            <a:endParaRPr lang="fr-FR" sz="2400" dirty="0"/>
          </a:p>
          <a:p>
            <a:pPr lvl="1" fontAlgn="ctr"/>
            <a:endParaRPr lang="fr-FR" sz="2400" dirty="0"/>
          </a:p>
          <a:p>
            <a:pPr marL="457200" indent="-457200" fontAlgn="ctr"/>
            <a:r>
              <a:rPr lang="fr-FR" sz="2600" dirty="0"/>
              <a:t>FAIR self </a:t>
            </a:r>
            <a:r>
              <a:rPr lang="fr-FR" sz="2600" dirty="0" err="1"/>
              <a:t>assessment</a:t>
            </a:r>
            <a:r>
              <a:rPr lang="fr-FR" sz="2600" dirty="0"/>
              <a:t> </a:t>
            </a:r>
            <a:r>
              <a:rPr lang="fr-FR" sz="2600" dirty="0" err="1"/>
              <a:t>tool</a:t>
            </a:r>
            <a:endParaRPr lang="fr-FR" sz="2600" dirty="0"/>
          </a:p>
          <a:p>
            <a:pPr marL="914400" lvl="1" indent="-457200" fontAlgn="ctr"/>
            <a:r>
              <a:rPr lang="fr-FR" sz="2400" dirty="0"/>
              <a:t>ARDC (</a:t>
            </a:r>
            <a:r>
              <a:rPr lang="fr-FR" sz="2400" dirty="0" err="1"/>
              <a:t>Australian</a:t>
            </a:r>
            <a:r>
              <a:rPr lang="fr-FR" sz="2400" dirty="0"/>
              <a:t> </a:t>
            </a:r>
            <a:r>
              <a:rPr lang="fr-FR" sz="2400" dirty="0" err="1"/>
              <a:t>Research</a:t>
            </a:r>
            <a:r>
              <a:rPr lang="fr-FR" sz="2400" dirty="0"/>
              <a:t> Data Commons)</a:t>
            </a:r>
          </a:p>
          <a:p>
            <a:pPr marL="914400" lvl="1" indent="-457200" fontAlgn="ctr"/>
            <a:r>
              <a:rPr lang="fr-FR" sz="2400" dirty="0">
                <a:hlinkClick r:id="rId3"/>
              </a:rPr>
              <a:t>https://ardc.edu.au/resources/aboutdata/fair-data/fair-self-assessment-tool/</a:t>
            </a:r>
            <a:endParaRPr lang="fr-FR" sz="2400" dirty="0"/>
          </a:p>
          <a:p>
            <a:pPr lvl="1" fontAlgn="ctr"/>
            <a:endParaRPr lang="fr-FR" sz="2400" dirty="0"/>
          </a:p>
          <a:p>
            <a:pPr marL="457200" indent="-457200" fontAlgn="ctr"/>
            <a:r>
              <a:rPr lang="fr-FR" sz="2600" dirty="0"/>
              <a:t>FAIR checker</a:t>
            </a:r>
          </a:p>
          <a:p>
            <a:pPr marL="914400" lvl="1" indent="-457200" fontAlgn="ctr"/>
            <a:r>
              <a:rPr lang="fr-FR" sz="2400" dirty="0"/>
              <a:t>IFB</a:t>
            </a:r>
          </a:p>
          <a:p>
            <a:pPr marL="914400" lvl="1" indent="-457200" fontAlgn="ctr"/>
            <a:r>
              <a:rPr lang="fr-FR" sz="2400" dirty="0">
                <a:hlinkClick r:id="rId4"/>
              </a:rPr>
              <a:t>https://fair-checker.france-bioinformatique.fr/base_metrics</a:t>
            </a:r>
            <a:endParaRPr lang="fr-FR" sz="24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353C759-8C1B-49F6-B776-7781D7A3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Evaluation de la </a:t>
            </a:r>
            <a:r>
              <a:rPr lang="fr-FR" dirty="0" err="1"/>
              <a:t>FAIRness</a:t>
            </a:r>
            <a:r>
              <a:rPr lang="fr-FR" dirty="0"/>
              <a:t> des données</a:t>
            </a:r>
          </a:p>
        </p:txBody>
      </p:sp>
    </p:spTree>
    <p:extLst>
      <p:ext uri="{BB962C8B-B14F-4D97-AF65-F5344CB8AC3E}">
        <p14:creationId xmlns:p14="http://schemas.microsoft.com/office/powerpoint/2010/main" val="1032622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7E712-AD22-4BA8-B62A-525FFDFC3C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Cycle de vie des données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FEC0159E-3238-408B-BEA7-14C124F217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7669" y="1218340"/>
            <a:ext cx="10760196" cy="4538666"/>
          </a:xfrm>
        </p:spPr>
        <p:txBody>
          <a:bodyPr>
            <a:normAutofit fontScale="77500" lnSpcReduction="20000"/>
          </a:bodyPr>
          <a:lstStyle/>
          <a:p>
            <a:pPr fontAlgn="ctr"/>
            <a:r>
              <a:rPr lang="fr-FR" dirty="0"/>
              <a:t>Plusieurs temporalités</a:t>
            </a:r>
          </a:p>
          <a:p>
            <a:pPr lvl="1" fontAlgn="ctr"/>
            <a:r>
              <a:rPr lang="fr-FR" dirty="0"/>
              <a:t>Une thèse</a:t>
            </a:r>
          </a:p>
          <a:p>
            <a:pPr lvl="1" fontAlgn="ctr"/>
            <a:r>
              <a:rPr lang="fr-FR" dirty="0"/>
              <a:t>Un projet de recherche</a:t>
            </a:r>
          </a:p>
          <a:p>
            <a:pPr lvl="1" fontAlgn="ctr"/>
            <a:r>
              <a:rPr lang="fr-FR" dirty="0"/>
              <a:t>La temps de vie de la thématique </a:t>
            </a:r>
          </a:p>
          <a:p>
            <a:pPr marL="457200" lvl="1" indent="0" fontAlgn="ctr">
              <a:buNone/>
            </a:pPr>
            <a:r>
              <a:rPr lang="fr-FR" dirty="0"/>
              <a:t>	dans le labo ou l’institut</a:t>
            </a:r>
          </a:p>
          <a:p>
            <a:pPr lvl="1" fontAlgn="ctr"/>
            <a:r>
              <a:rPr lang="fr-FR" dirty="0"/>
              <a:t>...</a:t>
            </a:r>
          </a:p>
          <a:p>
            <a:pPr lvl="1" fontAlgn="ctr"/>
            <a:endParaRPr lang="fr-FR" dirty="0"/>
          </a:p>
          <a:p>
            <a:pPr fontAlgn="ctr"/>
            <a:r>
              <a:rPr lang="fr-FR" dirty="0"/>
              <a:t>Plusieurs étapes</a:t>
            </a:r>
          </a:p>
          <a:p>
            <a:pPr lvl="1" fontAlgn="ctr"/>
            <a:r>
              <a:rPr lang="fr-FR" dirty="0"/>
              <a:t>Création ou collecte</a:t>
            </a:r>
          </a:p>
          <a:p>
            <a:pPr lvl="1" fontAlgn="ctr"/>
            <a:r>
              <a:rPr lang="fr-FR" dirty="0"/>
              <a:t>Traitement</a:t>
            </a:r>
          </a:p>
          <a:p>
            <a:pPr lvl="1" fontAlgn="ctr"/>
            <a:r>
              <a:rPr lang="fr-FR" dirty="0"/>
              <a:t>Analyse</a:t>
            </a:r>
          </a:p>
          <a:p>
            <a:pPr lvl="1" fontAlgn="ctr"/>
            <a:r>
              <a:rPr lang="fr-FR" dirty="0"/>
              <a:t>Conservation</a:t>
            </a:r>
          </a:p>
          <a:p>
            <a:pPr lvl="1" fontAlgn="ctr"/>
            <a:r>
              <a:rPr lang="fr-FR" dirty="0"/>
              <a:t>Accès</a:t>
            </a:r>
          </a:p>
          <a:p>
            <a:pPr lvl="1" fontAlgn="ctr"/>
            <a:r>
              <a:rPr lang="fr-FR" dirty="0"/>
              <a:t>Réutilisation</a:t>
            </a:r>
          </a:p>
          <a:p>
            <a:pPr lvl="1" fontAlgn="ctr"/>
            <a:endParaRPr lang="fr-FR" dirty="0"/>
          </a:p>
          <a:p>
            <a:pPr fontAlgn="ctr"/>
            <a:r>
              <a:rPr lang="fr-FR" dirty="0"/>
              <a:t>Plusieurs types</a:t>
            </a:r>
          </a:p>
          <a:p>
            <a:pPr lvl="1" fontAlgn="ctr"/>
            <a:r>
              <a:rPr lang="fr-FR" dirty="0"/>
              <a:t>Échantillons, fichiers, connaissance …</a:t>
            </a:r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données de la Recherche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C08A1FF-21C0-403C-B5E7-782EF6F0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63" y="1200879"/>
            <a:ext cx="4570412" cy="45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38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BEADE42-ABA1-45EA-B617-69964EC8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sur la durée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80D07FCC-A875-46A0-B239-2EB97E91FD11}"/>
              </a:ext>
            </a:extLst>
          </p:cNvPr>
          <p:cNvGrpSpPr/>
          <p:nvPr/>
        </p:nvGrpSpPr>
        <p:grpSpPr>
          <a:xfrm>
            <a:off x="956305" y="913114"/>
            <a:ext cx="10277599" cy="4751781"/>
            <a:chOff x="956305" y="913114"/>
            <a:chExt cx="10277599" cy="4751781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CFA6E0D5-9A60-4D00-B1F1-DAC747D03B89}"/>
                </a:ext>
              </a:extLst>
            </p:cNvPr>
            <p:cNvGrpSpPr/>
            <p:nvPr/>
          </p:nvGrpSpPr>
          <p:grpSpPr>
            <a:xfrm>
              <a:off x="956305" y="2000673"/>
              <a:ext cx="10277599" cy="2843634"/>
              <a:chOff x="965589" y="1972821"/>
              <a:chExt cx="10277599" cy="2843634"/>
            </a:xfrm>
          </p:grpSpPr>
          <p:pic>
            <p:nvPicPr>
              <p:cNvPr id="85" name="Google Shape;587;p44">
                <a:extLst>
                  <a:ext uri="{FF2B5EF4-FFF2-40B4-BE49-F238E27FC236}">
                    <a16:creationId xmlns:a16="http://schemas.microsoft.com/office/drawing/2014/main" id="{10FB1120-6F7E-4D70-90F2-680AE228487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t="47837"/>
              <a:stretch/>
            </p:blipFill>
            <p:spPr>
              <a:xfrm>
                <a:off x="2104889" y="2773488"/>
                <a:ext cx="5450833" cy="1743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" name="Google Shape;616;p44">
                <a:extLst>
                  <a:ext uri="{FF2B5EF4-FFF2-40B4-BE49-F238E27FC236}">
                    <a16:creationId xmlns:a16="http://schemas.microsoft.com/office/drawing/2014/main" id="{A88DCB1D-5085-47DA-AE12-DC9967E72155}"/>
                  </a:ext>
                </a:extLst>
              </p:cNvPr>
              <p:cNvSpPr/>
              <p:nvPr/>
            </p:nvSpPr>
            <p:spPr>
              <a:xfrm>
                <a:off x="1739469" y="2484548"/>
                <a:ext cx="8739288" cy="167306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213" extrusionOk="0">
                    <a:moveTo>
                      <a:pt x="0" y="21213"/>
                    </a:moveTo>
                    <a:cubicBezTo>
                      <a:pt x="534" y="19408"/>
                      <a:pt x="1019" y="17313"/>
                      <a:pt x="1446" y="14970"/>
                    </a:cubicBezTo>
                    <a:cubicBezTo>
                      <a:pt x="1856" y="12720"/>
                      <a:pt x="2208" y="10257"/>
                      <a:pt x="2496" y="7629"/>
                    </a:cubicBezTo>
                    <a:cubicBezTo>
                      <a:pt x="2716" y="5650"/>
                      <a:pt x="3013" y="3951"/>
                      <a:pt x="3362" y="2587"/>
                    </a:cubicBezTo>
                    <a:cubicBezTo>
                      <a:pt x="3673" y="1371"/>
                      <a:pt x="4037" y="379"/>
                      <a:pt x="4454" y="88"/>
                    </a:cubicBezTo>
                    <a:cubicBezTo>
                      <a:pt x="5135" y="-387"/>
                      <a:pt x="5777" y="1163"/>
                      <a:pt x="6409" y="2432"/>
                    </a:cubicBezTo>
                    <a:cubicBezTo>
                      <a:pt x="7774" y="5173"/>
                      <a:pt x="9244" y="6650"/>
                      <a:pt x="10723" y="6208"/>
                    </a:cubicBezTo>
                    <a:cubicBezTo>
                      <a:pt x="10993" y="6127"/>
                      <a:pt x="11262" y="5982"/>
                      <a:pt x="11532" y="6031"/>
                    </a:cubicBezTo>
                    <a:cubicBezTo>
                      <a:pt x="12360" y="6181"/>
                      <a:pt x="13124" y="8076"/>
                      <a:pt x="13688" y="10950"/>
                    </a:cubicBezTo>
                    <a:cubicBezTo>
                      <a:pt x="14022" y="12651"/>
                      <a:pt x="14281" y="14679"/>
                      <a:pt x="14664" y="16135"/>
                    </a:cubicBezTo>
                    <a:cubicBezTo>
                      <a:pt x="15308" y="18585"/>
                      <a:pt x="16166" y="19061"/>
                      <a:pt x="16993" y="19340"/>
                    </a:cubicBezTo>
                    <a:cubicBezTo>
                      <a:pt x="18527" y="19859"/>
                      <a:pt x="20064" y="19950"/>
                      <a:pt x="21600" y="19770"/>
                    </a:cubicBezTo>
                  </a:path>
                </a:pathLst>
              </a:custGeom>
              <a:noFill/>
              <a:ln w="25400" cap="flat" cmpd="sng">
                <a:solidFill>
                  <a:srgbClr val="41414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43667" tIns="43667" rIns="43667" bIns="43667" anchor="ctr" anchorCtr="0">
                <a:noAutofit/>
              </a:bodyPr>
              <a:lstStyle/>
              <a:p>
                <a:pPr algn="ctr">
                  <a:buClr>
                    <a:srgbClr val="414141"/>
                  </a:buClr>
                  <a:buSzPts val="2100"/>
                </a:pPr>
                <a:endParaRPr sz="2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  <p:cxnSp>
            <p:nvCxnSpPr>
              <p:cNvPr id="87" name="Google Shape;617;p44">
                <a:extLst>
                  <a:ext uri="{FF2B5EF4-FFF2-40B4-BE49-F238E27FC236}">
                    <a16:creationId xmlns:a16="http://schemas.microsoft.com/office/drawing/2014/main" id="{5BF73D7C-B363-4A12-BC43-01DDD7549296}"/>
                  </a:ext>
                </a:extLst>
              </p:cNvPr>
              <p:cNvCxnSpPr/>
              <p:nvPr/>
            </p:nvCxnSpPr>
            <p:spPr>
              <a:xfrm rot="10800000">
                <a:off x="1735965" y="2256565"/>
                <a:ext cx="0" cy="20032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14141"/>
                </a:solidFill>
                <a:prstDash val="solid"/>
                <a:miter lim="400000"/>
                <a:headEnd type="none" w="sm" len="sm"/>
                <a:tailEnd type="triangle" w="med" len="med"/>
              </a:ln>
            </p:spPr>
          </p:cxnSp>
          <p:cxnSp>
            <p:nvCxnSpPr>
              <p:cNvPr id="88" name="Google Shape;618;p44">
                <a:extLst>
                  <a:ext uri="{FF2B5EF4-FFF2-40B4-BE49-F238E27FC236}">
                    <a16:creationId xmlns:a16="http://schemas.microsoft.com/office/drawing/2014/main" id="{8429FCF3-469E-448E-B33F-A04BBC73D940}"/>
                  </a:ext>
                </a:extLst>
              </p:cNvPr>
              <p:cNvCxnSpPr/>
              <p:nvPr/>
            </p:nvCxnSpPr>
            <p:spPr>
              <a:xfrm>
                <a:off x="1736054" y="4259765"/>
                <a:ext cx="8951200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14141"/>
                </a:solidFill>
                <a:prstDash val="solid"/>
                <a:miter lim="400000"/>
                <a:headEnd type="none" w="sm" len="sm"/>
                <a:tailEnd type="triangle" w="med" len="med"/>
              </a:ln>
            </p:spPr>
          </p:cxnSp>
          <p:sp>
            <p:nvSpPr>
              <p:cNvPr id="89" name="Google Shape;619;p44">
                <a:extLst>
                  <a:ext uri="{FF2B5EF4-FFF2-40B4-BE49-F238E27FC236}">
                    <a16:creationId xmlns:a16="http://schemas.microsoft.com/office/drawing/2014/main" id="{ADD41531-7E03-4E3E-97DE-AD69DE6ECD10}"/>
                  </a:ext>
                </a:extLst>
              </p:cNvPr>
              <p:cNvSpPr txBox="1"/>
              <p:nvPr/>
            </p:nvSpPr>
            <p:spPr>
              <a:xfrm>
                <a:off x="10619188" y="4459255"/>
                <a:ext cx="624000" cy="3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3667" tIns="43667" rIns="43667" bIns="43667" anchor="ctr" anchorCtr="0">
                <a:noAutofit/>
              </a:bodyPr>
              <a:lstStyle/>
              <a:p>
                <a:pPr algn="ctr">
                  <a:buClr>
                    <a:srgbClr val="414141"/>
                  </a:buClr>
                  <a:buSzPts val="1500"/>
                </a:pPr>
                <a:r>
                  <a:rPr lang="en" sz="2000" dirty="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rPr>
                  <a:t>Tps</a:t>
                </a:r>
                <a:endParaRPr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620;p44">
                <a:extLst>
                  <a:ext uri="{FF2B5EF4-FFF2-40B4-BE49-F238E27FC236}">
                    <a16:creationId xmlns:a16="http://schemas.microsoft.com/office/drawing/2014/main" id="{C6101BA4-0513-434F-BE8D-21B672F176EF}"/>
                  </a:ext>
                </a:extLst>
              </p:cNvPr>
              <p:cNvSpPr txBox="1"/>
              <p:nvPr/>
            </p:nvSpPr>
            <p:spPr>
              <a:xfrm>
                <a:off x="965589" y="1972821"/>
                <a:ext cx="812400" cy="3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3667" tIns="43667" rIns="43667" bIns="43667" anchor="ctr" anchorCtr="0">
                <a:noAutofit/>
              </a:bodyPr>
              <a:lstStyle/>
              <a:p>
                <a:pPr algn="ctr">
                  <a:buClr>
                    <a:srgbClr val="414141"/>
                  </a:buClr>
                  <a:buSzPts val="1500"/>
                </a:pPr>
                <a:r>
                  <a:rPr lang="en" sz="2000" dirty="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rPr>
                  <a:t>Qté</a:t>
                </a:r>
                <a:endParaRPr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044549EE-B48B-41F3-A08F-079E9FBB1DF1}"/>
                </a:ext>
              </a:extLst>
            </p:cNvPr>
            <p:cNvGrpSpPr/>
            <p:nvPr/>
          </p:nvGrpSpPr>
          <p:grpSpPr>
            <a:xfrm>
              <a:off x="2320357" y="913114"/>
              <a:ext cx="8207233" cy="1371303"/>
              <a:chOff x="2320357" y="913114"/>
              <a:chExt cx="8207233" cy="1371303"/>
            </a:xfrm>
          </p:grpSpPr>
          <p:pic>
            <p:nvPicPr>
              <p:cNvPr id="72" name="Image 71">
                <a:extLst>
                  <a:ext uri="{FF2B5EF4-FFF2-40B4-BE49-F238E27FC236}">
                    <a16:creationId xmlns:a16="http://schemas.microsoft.com/office/drawing/2014/main" id="{EC8DBF5E-B4BF-416D-8DCC-97F8E8471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217" y="964757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73" name="Image 72">
                <a:extLst>
                  <a:ext uri="{FF2B5EF4-FFF2-40B4-BE49-F238E27FC236}">
                    <a16:creationId xmlns:a16="http://schemas.microsoft.com/office/drawing/2014/main" id="{C93B0CC4-56E9-4124-8749-78393E7EF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0568" y="960446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74" name="Image 73">
                <a:extLst>
                  <a:ext uri="{FF2B5EF4-FFF2-40B4-BE49-F238E27FC236}">
                    <a16:creationId xmlns:a16="http://schemas.microsoft.com/office/drawing/2014/main" id="{9FC73EB3-0206-4F6D-848E-2B423D41F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608" y="960446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id="{64D13AF4-4AC5-4262-AC39-9E53D30005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0357" y="964757"/>
                <a:ext cx="485201" cy="515723"/>
              </a:xfrm>
              <a:prstGeom prst="rect">
                <a:avLst/>
              </a:prstGeom>
            </p:spPr>
          </p:pic>
          <p:pic>
            <p:nvPicPr>
              <p:cNvPr id="76" name="Image 75">
                <a:extLst>
                  <a:ext uri="{FF2B5EF4-FFF2-40B4-BE49-F238E27FC236}">
                    <a16:creationId xmlns:a16="http://schemas.microsoft.com/office/drawing/2014/main" id="{3F93CB22-04C7-4C41-BACD-81C75EF5C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2678" y="958933"/>
                <a:ext cx="485201" cy="515723"/>
              </a:xfrm>
              <a:prstGeom prst="rect">
                <a:avLst/>
              </a:prstGeom>
            </p:spPr>
          </p:pic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777CC3A1-42C0-4F27-9D0C-23A624448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7193" y="960843"/>
                <a:ext cx="485201" cy="515723"/>
              </a:xfrm>
              <a:prstGeom prst="rect">
                <a:avLst/>
              </a:prstGeom>
            </p:spPr>
          </p:pic>
          <p:cxnSp>
            <p:nvCxnSpPr>
              <p:cNvPr id="78" name="Google Shape;657;p48">
                <a:extLst>
                  <a:ext uri="{FF2B5EF4-FFF2-40B4-BE49-F238E27FC236}">
                    <a16:creationId xmlns:a16="http://schemas.microsoft.com/office/drawing/2014/main" id="{6FE53E69-AFAE-4CE9-84EC-2B761492BB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9961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79" name="Google Shape;657;p48">
                <a:extLst>
                  <a:ext uri="{FF2B5EF4-FFF2-40B4-BE49-F238E27FC236}">
                    <a16:creationId xmlns:a16="http://schemas.microsoft.com/office/drawing/2014/main" id="{2B368FAA-1548-42B5-B871-A9A375CA3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6830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80" name="Google Shape;657;p48">
                <a:extLst>
                  <a:ext uri="{FF2B5EF4-FFF2-40B4-BE49-F238E27FC236}">
                    <a16:creationId xmlns:a16="http://schemas.microsoft.com/office/drawing/2014/main" id="{86D01CCD-4A29-451B-A350-E941D2A76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3724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81" name="Google Shape;657;p48">
                <a:extLst>
                  <a:ext uri="{FF2B5EF4-FFF2-40B4-BE49-F238E27FC236}">
                    <a16:creationId xmlns:a16="http://schemas.microsoft.com/office/drawing/2014/main" id="{4ED88CA5-0A49-4FD0-A0CB-011D3A550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3768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82" name="Google Shape;657;p48">
                <a:extLst>
                  <a:ext uri="{FF2B5EF4-FFF2-40B4-BE49-F238E27FC236}">
                    <a16:creationId xmlns:a16="http://schemas.microsoft.com/office/drawing/2014/main" id="{6DCEC0C2-2176-40A7-AD8C-19424D94D4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3876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83" name="Google Shape;657;p48">
                <a:extLst>
                  <a:ext uri="{FF2B5EF4-FFF2-40B4-BE49-F238E27FC236}">
                    <a16:creationId xmlns:a16="http://schemas.microsoft.com/office/drawing/2014/main" id="{1598D522-C9F4-4812-B62E-12F59F5AE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3236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sp>
            <p:nvSpPr>
              <p:cNvPr id="84" name="Google Shape;622;p44">
                <a:extLst>
                  <a:ext uri="{FF2B5EF4-FFF2-40B4-BE49-F238E27FC236}">
                    <a16:creationId xmlns:a16="http://schemas.microsoft.com/office/drawing/2014/main" id="{57373CB5-1DA7-4F14-8CC5-DBD161815E88}"/>
                  </a:ext>
                </a:extLst>
              </p:cNvPr>
              <p:cNvSpPr txBox="1"/>
              <p:nvPr/>
            </p:nvSpPr>
            <p:spPr>
              <a:xfrm>
                <a:off x="7697597" y="913114"/>
                <a:ext cx="2829993" cy="8208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867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Producteurs de données</a:t>
                </a:r>
                <a:endParaRPr sz="18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0E2541CA-A0D7-4961-A4E2-295F1EA7AE78}"/>
                </a:ext>
              </a:extLst>
            </p:cNvPr>
            <p:cNvGrpSpPr/>
            <p:nvPr/>
          </p:nvGrpSpPr>
          <p:grpSpPr>
            <a:xfrm>
              <a:off x="1040912" y="4420482"/>
              <a:ext cx="9091371" cy="1244413"/>
              <a:chOff x="1040912" y="4420482"/>
              <a:chExt cx="9091371" cy="1244413"/>
            </a:xfrm>
          </p:grpSpPr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3BD13A03-25B4-4400-90D2-F7DC6C697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3941" y="5131393"/>
                <a:ext cx="485201" cy="515723"/>
              </a:xfrm>
              <a:prstGeom prst="rect">
                <a:avLst/>
              </a:prstGeom>
            </p:spPr>
          </p:pic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6C6FD81C-4BA4-4DAF-A31B-4C576A24A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8602" y="5131393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4E7D0051-B369-40B4-8417-9D68763A5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9448" y="5131394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60" name="Image 59">
                <a:extLst>
                  <a:ext uri="{FF2B5EF4-FFF2-40B4-BE49-F238E27FC236}">
                    <a16:creationId xmlns:a16="http://schemas.microsoft.com/office/drawing/2014/main" id="{EE452B81-0289-4372-A190-C7207F36B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4996" y="5131392"/>
                <a:ext cx="485201" cy="515723"/>
              </a:xfrm>
              <a:prstGeom prst="rect">
                <a:avLst/>
              </a:prstGeom>
            </p:spPr>
          </p:pic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239105BD-9986-40D9-A620-A43A12171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7083" y="5131394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62" name="Image 61">
                <a:extLst>
                  <a:ext uri="{FF2B5EF4-FFF2-40B4-BE49-F238E27FC236}">
                    <a16:creationId xmlns:a16="http://schemas.microsoft.com/office/drawing/2014/main" id="{A289D2C7-C4A1-432E-8C42-FEE21BF30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4163" y="5131391"/>
                <a:ext cx="485201" cy="515723"/>
              </a:xfrm>
              <a:prstGeom prst="rect">
                <a:avLst/>
              </a:prstGeom>
            </p:spPr>
          </p:pic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7834FEC2-1DC4-47A3-8A05-FF7542913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883" y="5139019"/>
                <a:ext cx="485200" cy="515722"/>
              </a:xfrm>
              <a:prstGeom prst="rect">
                <a:avLst/>
              </a:prstGeom>
            </p:spPr>
          </p:pic>
          <p:sp>
            <p:nvSpPr>
              <p:cNvPr id="64" name="Google Shape;623;p44">
                <a:extLst>
                  <a:ext uri="{FF2B5EF4-FFF2-40B4-BE49-F238E27FC236}">
                    <a16:creationId xmlns:a16="http://schemas.microsoft.com/office/drawing/2014/main" id="{E8E62DB3-5FD6-497A-AD95-EB532B9A04A5}"/>
                  </a:ext>
                </a:extLst>
              </p:cNvPr>
              <p:cNvSpPr txBox="1"/>
              <p:nvPr/>
            </p:nvSpPr>
            <p:spPr>
              <a:xfrm>
                <a:off x="1040912" y="5131391"/>
                <a:ext cx="2871123" cy="5335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sz="1867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Utilisateurs des données</a:t>
                </a:r>
                <a:endParaRPr sz="18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5" name="Google Shape;657;p48">
                <a:extLst>
                  <a:ext uri="{FF2B5EF4-FFF2-40B4-BE49-F238E27FC236}">
                    <a16:creationId xmlns:a16="http://schemas.microsoft.com/office/drawing/2014/main" id="{495A25C1-BA63-448E-975E-C5232908F7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483" y="4420483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66" name="Google Shape;657;p48">
                <a:extLst>
                  <a:ext uri="{FF2B5EF4-FFF2-40B4-BE49-F238E27FC236}">
                    <a16:creationId xmlns:a16="http://schemas.microsoft.com/office/drawing/2014/main" id="{64F6F7D7-899F-4654-B5FF-4B695D5C8A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6541" y="4420483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67" name="Google Shape;657;p48">
                <a:extLst>
                  <a:ext uri="{FF2B5EF4-FFF2-40B4-BE49-F238E27FC236}">
                    <a16:creationId xmlns:a16="http://schemas.microsoft.com/office/drawing/2014/main" id="{BECD1FE4-6CB1-4ADB-98FF-97A3F20C6E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0668" y="4420483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68" name="Google Shape;657;p48">
                <a:extLst>
                  <a:ext uri="{FF2B5EF4-FFF2-40B4-BE49-F238E27FC236}">
                    <a16:creationId xmlns:a16="http://schemas.microsoft.com/office/drawing/2014/main" id="{C11370D4-124C-42E3-A472-4F2E096CAC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49105" y="4420483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69" name="Google Shape;657;p48">
                <a:extLst>
                  <a:ext uri="{FF2B5EF4-FFF2-40B4-BE49-F238E27FC236}">
                    <a16:creationId xmlns:a16="http://schemas.microsoft.com/office/drawing/2014/main" id="{22758B5E-00C5-41C1-8490-D06EF9C1E5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7596" y="4420483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70" name="Google Shape;657;p48">
                <a:extLst>
                  <a:ext uri="{FF2B5EF4-FFF2-40B4-BE49-F238E27FC236}">
                    <a16:creationId xmlns:a16="http://schemas.microsoft.com/office/drawing/2014/main" id="{C48DE626-0E21-448C-8FD4-6EDF5FB4F6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6763" y="4420482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71" name="Google Shape;657;p48">
                <a:extLst>
                  <a:ext uri="{FF2B5EF4-FFF2-40B4-BE49-F238E27FC236}">
                    <a16:creationId xmlns:a16="http://schemas.microsoft.com/office/drawing/2014/main" id="{A5A90CAE-6BDC-40BF-BE61-AC07BBD06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2228" y="4420482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BEADE42-ABA1-45EA-B617-69964EC8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sur la durée</a:t>
            </a:r>
          </a:p>
        </p:txBody>
      </p:sp>
      <p:sp>
        <p:nvSpPr>
          <p:cNvPr id="89" name="Google Shape;619;p44">
            <a:extLst>
              <a:ext uri="{FF2B5EF4-FFF2-40B4-BE49-F238E27FC236}">
                <a16:creationId xmlns:a16="http://schemas.microsoft.com/office/drawing/2014/main" id="{ADD41531-7E03-4E3E-97DE-AD69DE6ECD10}"/>
              </a:ext>
            </a:extLst>
          </p:cNvPr>
          <p:cNvSpPr txBox="1"/>
          <p:nvPr/>
        </p:nvSpPr>
        <p:spPr>
          <a:xfrm>
            <a:off x="10609904" y="4487107"/>
            <a:ext cx="624000" cy="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67" tIns="43667" rIns="43667" bIns="43667" anchor="ctr" anchorCtr="0">
            <a:noAutofit/>
          </a:bodyPr>
          <a:lstStyle/>
          <a:p>
            <a:pPr algn="ctr">
              <a:buClr>
                <a:srgbClr val="414141"/>
              </a:buClr>
              <a:buSzPts val="1500"/>
            </a:pPr>
            <a:r>
              <a:rPr lang="en" sz="2000" dirty="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rPr>
              <a:t>Tps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237265C-B947-4821-8527-35E931D780D5}"/>
              </a:ext>
            </a:extLst>
          </p:cNvPr>
          <p:cNvGrpSpPr/>
          <p:nvPr/>
        </p:nvGrpSpPr>
        <p:grpSpPr>
          <a:xfrm>
            <a:off x="956305" y="913114"/>
            <a:ext cx="10382832" cy="4751781"/>
            <a:chOff x="956305" y="913114"/>
            <a:chExt cx="10382832" cy="4751781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044549EE-B48B-41F3-A08F-079E9FBB1DF1}"/>
                </a:ext>
              </a:extLst>
            </p:cNvPr>
            <p:cNvGrpSpPr/>
            <p:nvPr/>
          </p:nvGrpSpPr>
          <p:grpSpPr>
            <a:xfrm>
              <a:off x="2320357" y="913114"/>
              <a:ext cx="8207233" cy="1371303"/>
              <a:chOff x="2320357" y="913114"/>
              <a:chExt cx="8207233" cy="1371303"/>
            </a:xfrm>
          </p:grpSpPr>
          <p:pic>
            <p:nvPicPr>
              <p:cNvPr id="72" name="Image 71">
                <a:extLst>
                  <a:ext uri="{FF2B5EF4-FFF2-40B4-BE49-F238E27FC236}">
                    <a16:creationId xmlns:a16="http://schemas.microsoft.com/office/drawing/2014/main" id="{EC8DBF5E-B4BF-416D-8DCC-97F8E8471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217" y="964757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73" name="Image 72">
                <a:extLst>
                  <a:ext uri="{FF2B5EF4-FFF2-40B4-BE49-F238E27FC236}">
                    <a16:creationId xmlns:a16="http://schemas.microsoft.com/office/drawing/2014/main" id="{C93B0CC4-56E9-4124-8749-78393E7EF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0568" y="960446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74" name="Image 73">
                <a:extLst>
                  <a:ext uri="{FF2B5EF4-FFF2-40B4-BE49-F238E27FC236}">
                    <a16:creationId xmlns:a16="http://schemas.microsoft.com/office/drawing/2014/main" id="{9FC73EB3-0206-4F6D-848E-2B423D41F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608" y="960446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id="{64D13AF4-4AC5-4262-AC39-9E53D30005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0357" y="964757"/>
                <a:ext cx="485201" cy="515723"/>
              </a:xfrm>
              <a:prstGeom prst="rect">
                <a:avLst/>
              </a:prstGeom>
            </p:spPr>
          </p:pic>
          <p:pic>
            <p:nvPicPr>
              <p:cNvPr id="76" name="Image 75">
                <a:extLst>
                  <a:ext uri="{FF2B5EF4-FFF2-40B4-BE49-F238E27FC236}">
                    <a16:creationId xmlns:a16="http://schemas.microsoft.com/office/drawing/2014/main" id="{3F93CB22-04C7-4C41-BACD-81C75EF5C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2678" y="958933"/>
                <a:ext cx="485201" cy="515723"/>
              </a:xfrm>
              <a:prstGeom prst="rect">
                <a:avLst/>
              </a:prstGeom>
            </p:spPr>
          </p:pic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777CC3A1-42C0-4F27-9D0C-23A624448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7193" y="960843"/>
                <a:ext cx="485201" cy="515723"/>
              </a:xfrm>
              <a:prstGeom prst="rect">
                <a:avLst/>
              </a:prstGeom>
            </p:spPr>
          </p:pic>
          <p:cxnSp>
            <p:nvCxnSpPr>
              <p:cNvPr id="78" name="Google Shape;657;p48">
                <a:extLst>
                  <a:ext uri="{FF2B5EF4-FFF2-40B4-BE49-F238E27FC236}">
                    <a16:creationId xmlns:a16="http://schemas.microsoft.com/office/drawing/2014/main" id="{6FE53E69-AFAE-4CE9-84EC-2B761492BB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9961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79" name="Google Shape;657;p48">
                <a:extLst>
                  <a:ext uri="{FF2B5EF4-FFF2-40B4-BE49-F238E27FC236}">
                    <a16:creationId xmlns:a16="http://schemas.microsoft.com/office/drawing/2014/main" id="{2B368FAA-1548-42B5-B871-A9A375CA3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6830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80" name="Google Shape;657;p48">
                <a:extLst>
                  <a:ext uri="{FF2B5EF4-FFF2-40B4-BE49-F238E27FC236}">
                    <a16:creationId xmlns:a16="http://schemas.microsoft.com/office/drawing/2014/main" id="{86D01CCD-4A29-451B-A350-E941D2A76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3724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81" name="Google Shape;657;p48">
                <a:extLst>
                  <a:ext uri="{FF2B5EF4-FFF2-40B4-BE49-F238E27FC236}">
                    <a16:creationId xmlns:a16="http://schemas.microsoft.com/office/drawing/2014/main" id="{4ED88CA5-0A49-4FD0-A0CB-011D3A550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3768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82" name="Google Shape;657;p48">
                <a:extLst>
                  <a:ext uri="{FF2B5EF4-FFF2-40B4-BE49-F238E27FC236}">
                    <a16:creationId xmlns:a16="http://schemas.microsoft.com/office/drawing/2014/main" id="{6DCEC0C2-2176-40A7-AD8C-19424D94D4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3876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83" name="Google Shape;657;p48">
                <a:extLst>
                  <a:ext uri="{FF2B5EF4-FFF2-40B4-BE49-F238E27FC236}">
                    <a16:creationId xmlns:a16="http://schemas.microsoft.com/office/drawing/2014/main" id="{1598D522-C9F4-4812-B62E-12F59F5AE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3236" y="1657060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sp>
            <p:nvSpPr>
              <p:cNvPr id="84" name="Google Shape;622;p44">
                <a:extLst>
                  <a:ext uri="{FF2B5EF4-FFF2-40B4-BE49-F238E27FC236}">
                    <a16:creationId xmlns:a16="http://schemas.microsoft.com/office/drawing/2014/main" id="{57373CB5-1DA7-4F14-8CC5-DBD161815E88}"/>
                  </a:ext>
                </a:extLst>
              </p:cNvPr>
              <p:cNvSpPr txBox="1"/>
              <p:nvPr/>
            </p:nvSpPr>
            <p:spPr>
              <a:xfrm>
                <a:off x="7697597" y="913114"/>
                <a:ext cx="2829993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Producteurs de données</a:t>
                </a:r>
                <a:endParaRPr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0E2541CA-A0D7-4961-A4E2-295F1EA7AE78}"/>
                </a:ext>
              </a:extLst>
            </p:cNvPr>
            <p:cNvGrpSpPr/>
            <p:nvPr/>
          </p:nvGrpSpPr>
          <p:grpSpPr>
            <a:xfrm>
              <a:off x="1040912" y="4420482"/>
              <a:ext cx="9091371" cy="1244413"/>
              <a:chOff x="1040912" y="4420482"/>
              <a:chExt cx="9091371" cy="1244413"/>
            </a:xfrm>
          </p:grpSpPr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3BD13A03-25B4-4400-90D2-F7DC6C697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3941" y="5131393"/>
                <a:ext cx="485201" cy="515723"/>
              </a:xfrm>
              <a:prstGeom prst="rect">
                <a:avLst/>
              </a:prstGeom>
            </p:spPr>
          </p:pic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6C6FD81C-4BA4-4DAF-A31B-4C576A24A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8602" y="5131393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4E7D0051-B369-40B4-8417-9D68763A5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9448" y="5131394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60" name="Image 59">
                <a:extLst>
                  <a:ext uri="{FF2B5EF4-FFF2-40B4-BE49-F238E27FC236}">
                    <a16:creationId xmlns:a16="http://schemas.microsoft.com/office/drawing/2014/main" id="{EE452B81-0289-4372-A190-C7207F36B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4996" y="5131392"/>
                <a:ext cx="485201" cy="515723"/>
              </a:xfrm>
              <a:prstGeom prst="rect">
                <a:avLst/>
              </a:prstGeom>
            </p:spPr>
          </p:pic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239105BD-9986-40D9-A620-A43A12171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7083" y="5131394"/>
                <a:ext cx="485200" cy="530974"/>
              </a:xfrm>
              <a:prstGeom prst="rect">
                <a:avLst/>
              </a:prstGeom>
            </p:spPr>
          </p:pic>
          <p:pic>
            <p:nvPicPr>
              <p:cNvPr id="62" name="Image 61">
                <a:extLst>
                  <a:ext uri="{FF2B5EF4-FFF2-40B4-BE49-F238E27FC236}">
                    <a16:creationId xmlns:a16="http://schemas.microsoft.com/office/drawing/2014/main" id="{A289D2C7-C4A1-432E-8C42-FEE21BF30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4163" y="5131391"/>
                <a:ext cx="485201" cy="515723"/>
              </a:xfrm>
              <a:prstGeom prst="rect">
                <a:avLst/>
              </a:prstGeom>
            </p:spPr>
          </p:pic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7834FEC2-1DC4-47A3-8A05-FF7542913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883" y="5139019"/>
                <a:ext cx="485200" cy="515722"/>
              </a:xfrm>
              <a:prstGeom prst="rect">
                <a:avLst/>
              </a:prstGeom>
            </p:spPr>
          </p:pic>
          <p:sp>
            <p:nvSpPr>
              <p:cNvPr id="64" name="Google Shape;623;p44">
                <a:extLst>
                  <a:ext uri="{FF2B5EF4-FFF2-40B4-BE49-F238E27FC236}">
                    <a16:creationId xmlns:a16="http://schemas.microsoft.com/office/drawing/2014/main" id="{E8E62DB3-5FD6-497A-AD95-EB532B9A04A5}"/>
                  </a:ext>
                </a:extLst>
              </p:cNvPr>
              <p:cNvSpPr txBox="1"/>
              <p:nvPr/>
            </p:nvSpPr>
            <p:spPr>
              <a:xfrm>
                <a:off x="1040912" y="5131391"/>
                <a:ext cx="2871123" cy="5335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r>
                  <a:rPr lang="en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Utilisateurs des données</a:t>
                </a:r>
                <a:endParaRPr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5" name="Google Shape;657;p48">
                <a:extLst>
                  <a:ext uri="{FF2B5EF4-FFF2-40B4-BE49-F238E27FC236}">
                    <a16:creationId xmlns:a16="http://schemas.microsoft.com/office/drawing/2014/main" id="{495A25C1-BA63-448E-975E-C5232908F7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483" y="4420483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66" name="Google Shape;657;p48">
                <a:extLst>
                  <a:ext uri="{FF2B5EF4-FFF2-40B4-BE49-F238E27FC236}">
                    <a16:creationId xmlns:a16="http://schemas.microsoft.com/office/drawing/2014/main" id="{64F6F7D7-899F-4654-B5FF-4B695D5C8A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6541" y="4420483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67" name="Google Shape;657;p48">
                <a:extLst>
                  <a:ext uri="{FF2B5EF4-FFF2-40B4-BE49-F238E27FC236}">
                    <a16:creationId xmlns:a16="http://schemas.microsoft.com/office/drawing/2014/main" id="{BECD1FE4-6CB1-4ADB-98FF-97A3F20C6E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0668" y="4420483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68" name="Google Shape;657;p48">
                <a:extLst>
                  <a:ext uri="{FF2B5EF4-FFF2-40B4-BE49-F238E27FC236}">
                    <a16:creationId xmlns:a16="http://schemas.microsoft.com/office/drawing/2014/main" id="{C11370D4-124C-42E3-A472-4F2E096CAC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49105" y="4420483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69" name="Google Shape;657;p48">
                <a:extLst>
                  <a:ext uri="{FF2B5EF4-FFF2-40B4-BE49-F238E27FC236}">
                    <a16:creationId xmlns:a16="http://schemas.microsoft.com/office/drawing/2014/main" id="{22758B5E-00C5-41C1-8490-D06EF9C1E5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7596" y="4420483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70" name="Google Shape;657;p48">
                <a:extLst>
                  <a:ext uri="{FF2B5EF4-FFF2-40B4-BE49-F238E27FC236}">
                    <a16:creationId xmlns:a16="http://schemas.microsoft.com/office/drawing/2014/main" id="{C48DE626-0E21-448C-8FD4-6EDF5FB4F6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6763" y="4420482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  <p:cxnSp>
            <p:nvCxnSpPr>
              <p:cNvPr id="71" name="Google Shape;657;p48">
                <a:extLst>
                  <a:ext uri="{FF2B5EF4-FFF2-40B4-BE49-F238E27FC236}">
                    <a16:creationId xmlns:a16="http://schemas.microsoft.com/office/drawing/2014/main" id="{A5A90CAE-6BDC-40BF-BE61-AC07BBD06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2228" y="4420482"/>
                <a:ext cx="0" cy="62735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dashDot"/>
                <a:miter lim="400000"/>
                <a:headEnd type="oval" w="med" len="med"/>
                <a:tailEnd type="triangle" w="med" len="med"/>
              </a:ln>
            </p:spPr>
          </p:cxn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6916E32B-6D51-4AD4-A860-9AB8BD9F19D7}"/>
                </a:ext>
              </a:extLst>
            </p:cNvPr>
            <p:cNvGrpSpPr/>
            <p:nvPr/>
          </p:nvGrpSpPr>
          <p:grpSpPr>
            <a:xfrm>
              <a:off x="956305" y="2000673"/>
              <a:ext cx="10382832" cy="2286944"/>
              <a:chOff x="956305" y="2000673"/>
              <a:chExt cx="10382832" cy="2286944"/>
            </a:xfrm>
          </p:grpSpPr>
          <p:sp>
            <p:nvSpPr>
              <p:cNvPr id="86" name="Google Shape;616;p44">
                <a:extLst>
                  <a:ext uri="{FF2B5EF4-FFF2-40B4-BE49-F238E27FC236}">
                    <a16:creationId xmlns:a16="http://schemas.microsoft.com/office/drawing/2014/main" id="{A88DCB1D-5085-47DA-AE12-DC9967E72155}"/>
                  </a:ext>
                </a:extLst>
              </p:cNvPr>
              <p:cNvSpPr/>
              <p:nvPr/>
            </p:nvSpPr>
            <p:spPr>
              <a:xfrm>
                <a:off x="1730185" y="2512400"/>
                <a:ext cx="8739288" cy="167306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213" extrusionOk="0">
                    <a:moveTo>
                      <a:pt x="0" y="21213"/>
                    </a:moveTo>
                    <a:cubicBezTo>
                      <a:pt x="534" y="19408"/>
                      <a:pt x="1019" y="17313"/>
                      <a:pt x="1446" y="14970"/>
                    </a:cubicBezTo>
                    <a:cubicBezTo>
                      <a:pt x="1856" y="12720"/>
                      <a:pt x="2208" y="10257"/>
                      <a:pt x="2496" y="7629"/>
                    </a:cubicBezTo>
                    <a:cubicBezTo>
                      <a:pt x="2716" y="5650"/>
                      <a:pt x="3013" y="3951"/>
                      <a:pt x="3362" y="2587"/>
                    </a:cubicBezTo>
                    <a:cubicBezTo>
                      <a:pt x="3673" y="1371"/>
                      <a:pt x="4037" y="379"/>
                      <a:pt x="4454" y="88"/>
                    </a:cubicBezTo>
                    <a:cubicBezTo>
                      <a:pt x="5135" y="-387"/>
                      <a:pt x="5777" y="1163"/>
                      <a:pt x="6409" y="2432"/>
                    </a:cubicBezTo>
                    <a:cubicBezTo>
                      <a:pt x="7774" y="5173"/>
                      <a:pt x="9244" y="6650"/>
                      <a:pt x="10723" y="6208"/>
                    </a:cubicBezTo>
                    <a:cubicBezTo>
                      <a:pt x="10993" y="6127"/>
                      <a:pt x="11262" y="5982"/>
                      <a:pt x="11532" y="6031"/>
                    </a:cubicBezTo>
                    <a:cubicBezTo>
                      <a:pt x="12360" y="6181"/>
                      <a:pt x="13124" y="8076"/>
                      <a:pt x="13688" y="10950"/>
                    </a:cubicBezTo>
                    <a:cubicBezTo>
                      <a:pt x="14022" y="12651"/>
                      <a:pt x="14281" y="14679"/>
                      <a:pt x="14664" y="16135"/>
                    </a:cubicBezTo>
                    <a:cubicBezTo>
                      <a:pt x="15308" y="18585"/>
                      <a:pt x="16166" y="19061"/>
                      <a:pt x="16993" y="19340"/>
                    </a:cubicBezTo>
                    <a:cubicBezTo>
                      <a:pt x="18527" y="19859"/>
                      <a:pt x="20064" y="19950"/>
                      <a:pt x="21600" y="19770"/>
                    </a:cubicBezTo>
                  </a:path>
                </a:pathLst>
              </a:custGeom>
              <a:noFill/>
              <a:ln w="25400" cap="flat" cmpd="sng">
                <a:solidFill>
                  <a:srgbClr val="41414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43667" tIns="43667" rIns="43667" bIns="43667" anchor="ctr" anchorCtr="0">
                <a:noAutofit/>
              </a:bodyPr>
              <a:lstStyle/>
              <a:p>
                <a:pPr algn="ctr">
                  <a:buClr>
                    <a:srgbClr val="414141"/>
                  </a:buClr>
                  <a:buSzPts val="2100"/>
                </a:pPr>
                <a:endParaRPr sz="2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  <p:cxnSp>
            <p:nvCxnSpPr>
              <p:cNvPr id="87" name="Google Shape;617;p44">
                <a:extLst>
                  <a:ext uri="{FF2B5EF4-FFF2-40B4-BE49-F238E27FC236}">
                    <a16:creationId xmlns:a16="http://schemas.microsoft.com/office/drawing/2014/main" id="{5BF73D7C-B363-4A12-BC43-01DDD7549296}"/>
                  </a:ext>
                </a:extLst>
              </p:cNvPr>
              <p:cNvCxnSpPr/>
              <p:nvPr/>
            </p:nvCxnSpPr>
            <p:spPr>
              <a:xfrm rot="10800000">
                <a:off x="1726681" y="2284417"/>
                <a:ext cx="0" cy="20032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14141"/>
                </a:solidFill>
                <a:prstDash val="solid"/>
                <a:miter lim="400000"/>
                <a:headEnd type="none" w="sm" len="sm"/>
                <a:tailEnd type="triangle" w="med" len="med"/>
              </a:ln>
            </p:spPr>
          </p:cxnSp>
          <p:cxnSp>
            <p:nvCxnSpPr>
              <p:cNvPr id="88" name="Google Shape;618;p44">
                <a:extLst>
                  <a:ext uri="{FF2B5EF4-FFF2-40B4-BE49-F238E27FC236}">
                    <a16:creationId xmlns:a16="http://schemas.microsoft.com/office/drawing/2014/main" id="{8429FCF3-469E-448E-B33F-A04BBC73D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6770" y="4282975"/>
                <a:ext cx="8951200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14141"/>
                </a:solidFill>
                <a:prstDash val="solid"/>
                <a:miter lim="400000"/>
                <a:headEnd type="none" w="sm" len="sm"/>
                <a:tailEnd type="triangle" w="med" len="med"/>
              </a:ln>
            </p:spPr>
          </p:cxnSp>
          <p:sp>
            <p:nvSpPr>
              <p:cNvPr id="90" name="Google Shape;620;p44">
                <a:extLst>
                  <a:ext uri="{FF2B5EF4-FFF2-40B4-BE49-F238E27FC236}">
                    <a16:creationId xmlns:a16="http://schemas.microsoft.com/office/drawing/2014/main" id="{C6101BA4-0513-434F-BE8D-21B672F176EF}"/>
                  </a:ext>
                </a:extLst>
              </p:cNvPr>
              <p:cNvSpPr txBox="1"/>
              <p:nvPr/>
            </p:nvSpPr>
            <p:spPr>
              <a:xfrm>
                <a:off x="956305" y="2000673"/>
                <a:ext cx="812400" cy="3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3667" tIns="43667" rIns="43667" bIns="43667" anchor="ctr" anchorCtr="0">
                <a:noAutofit/>
              </a:bodyPr>
              <a:lstStyle/>
              <a:p>
                <a:pPr algn="ctr">
                  <a:buClr>
                    <a:srgbClr val="414141"/>
                  </a:buClr>
                  <a:buSzPts val="1500"/>
                </a:pPr>
                <a:r>
                  <a:rPr lang="en" sz="2000" dirty="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rPr>
                  <a:t>Qté</a:t>
                </a:r>
                <a:endParaRPr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76;p48">
                <a:extLst>
                  <a:ext uri="{FF2B5EF4-FFF2-40B4-BE49-F238E27FC236}">
                    <a16:creationId xmlns:a16="http://schemas.microsoft.com/office/drawing/2014/main" id="{BD0E5693-D6CF-4245-9298-9CA310BC56BE}"/>
                  </a:ext>
                </a:extLst>
              </p:cNvPr>
              <p:cNvSpPr/>
              <p:nvPr/>
            </p:nvSpPr>
            <p:spPr>
              <a:xfrm>
                <a:off x="1722527" y="4077839"/>
                <a:ext cx="8755027" cy="20649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503" y="16247"/>
                      <a:pt x="3016" y="12766"/>
                      <a:pt x="4535" y="11189"/>
                    </a:cubicBezTo>
                    <a:cubicBezTo>
                      <a:pt x="8610" y="6958"/>
                      <a:pt x="12694" y="16512"/>
                      <a:pt x="16773" y="8278"/>
                    </a:cubicBezTo>
                    <a:cubicBezTo>
                      <a:pt x="17572" y="6665"/>
                      <a:pt x="18370" y="4369"/>
                      <a:pt x="19169" y="2761"/>
                    </a:cubicBezTo>
                    <a:cubicBezTo>
                      <a:pt x="19977" y="1137"/>
                      <a:pt x="20785" y="216"/>
                      <a:pt x="21594" y="0"/>
                    </a:cubicBezTo>
                    <a:lnTo>
                      <a:pt x="21600" y="20359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B220C"/>
              </a:solidFill>
              <a:ln>
                <a:noFill/>
              </a:ln>
            </p:spPr>
            <p:txBody>
              <a:bodyPr spcFirstLastPara="1" wrap="square" lIns="43667" tIns="43667" rIns="43667" bIns="43667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1400"/>
                </a:pPr>
                <a:endParaRPr sz="1867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42" name="Google Shape;692;p48">
                <a:extLst>
                  <a:ext uri="{FF2B5EF4-FFF2-40B4-BE49-F238E27FC236}">
                    <a16:creationId xmlns:a16="http://schemas.microsoft.com/office/drawing/2014/main" id="{5C664E8C-39BB-470C-9A1B-5291383D85E8}"/>
                  </a:ext>
                </a:extLst>
              </p:cNvPr>
              <p:cNvSpPr txBox="1"/>
              <p:nvPr/>
            </p:nvSpPr>
            <p:spPr>
              <a:xfrm>
                <a:off x="8925429" y="2496085"/>
                <a:ext cx="2413708" cy="11458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3667" tIns="43667" rIns="43667" bIns="43667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500"/>
                </a:pPr>
                <a:r>
                  <a:rPr lang="fr-FR" dirty="0">
                    <a:solidFill>
                      <a:srgbClr val="000000"/>
                    </a:solidFill>
                    <a:latin typeface="Arial" panose="020B0604020202020204" pitchFamily="34" charset="0"/>
                    <a:ea typeface="Helvetica Neue"/>
                    <a:cs typeface="Arial" panose="020B0604020202020204" pitchFamily="34" charset="0"/>
                    <a:sym typeface="Helvetica Neue"/>
                  </a:rPr>
                  <a:t>Publication</a:t>
                </a:r>
              </a:p>
              <a:p>
                <a:pPr>
                  <a:buClr>
                    <a:srgbClr val="000000"/>
                  </a:buClr>
                  <a:buSzPts val="1500"/>
                </a:pPr>
                <a:r>
                  <a:rPr lang="en" dirty="0">
                    <a:solidFill>
                      <a:srgbClr val="000000"/>
                    </a:solidFill>
                    <a:latin typeface="Arial" panose="020B0604020202020204" pitchFamily="34" charset="0"/>
                    <a:ea typeface="Helvetica Neue"/>
                    <a:cs typeface="Arial" panose="020B0604020202020204" pitchFamily="34" charset="0"/>
                    <a:sym typeface="Helvetica Neue"/>
                  </a:rPr>
                  <a:t>Data </a:t>
                </a:r>
                <a:r>
                  <a:rPr lang="fr-FR" dirty="0">
                    <a:solidFill>
                      <a:srgbClr val="000000"/>
                    </a:solidFill>
                    <a:latin typeface="Arial" panose="020B0604020202020204" pitchFamily="34" charset="0"/>
                    <a:ea typeface="Helvetica Neue"/>
                    <a:cs typeface="Arial" panose="020B0604020202020204" pitchFamily="34" charset="0"/>
                    <a:sym typeface="Helvetica Neue"/>
                  </a:rPr>
                  <a:t>p</a:t>
                </a:r>
                <a:r>
                  <a:rPr lang="en" dirty="0">
                    <a:solidFill>
                      <a:srgbClr val="000000"/>
                    </a:solidFill>
                    <a:latin typeface="Arial" panose="020B0604020202020204" pitchFamily="34" charset="0"/>
                    <a:ea typeface="Helvetica Neue"/>
                    <a:cs typeface="Arial" panose="020B0604020202020204" pitchFamily="34" charset="0"/>
                    <a:sym typeface="Helvetica Neue"/>
                  </a:rPr>
                  <a:t>aper</a:t>
                </a:r>
              </a:p>
              <a:p>
                <a:pPr>
                  <a:buClr>
                    <a:srgbClr val="000000"/>
                  </a:buClr>
                  <a:buSzPts val="1500"/>
                </a:pPr>
                <a:r>
                  <a:rPr lang="en" dirty="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Helvetica Neue"/>
                  </a:rPr>
                  <a:t>Système d’information</a:t>
                </a:r>
                <a:endParaRPr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1CFFBA38-F60F-4419-920E-C075F1674153}"/>
                  </a:ext>
                </a:extLst>
              </p:cNvPr>
              <p:cNvGrpSpPr/>
              <p:nvPr/>
            </p:nvGrpSpPr>
            <p:grpSpPr>
              <a:xfrm>
                <a:off x="2380703" y="3310604"/>
                <a:ext cx="5119575" cy="779950"/>
                <a:chOff x="2330612" y="3449678"/>
                <a:chExt cx="5119575" cy="779950"/>
              </a:xfrm>
            </p:grpSpPr>
            <p:grpSp>
              <p:nvGrpSpPr>
                <p:cNvPr id="44" name="Google Shape;677;p48">
                  <a:extLst>
                    <a:ext uri="{FF2B5EF4-FFF2-40B4-BE49-F238E27FC236}">
                      <a16:creationId xmlns:a16="http://schemas.microsoft.com/office/drawing/2014/main" id="{EDD26E6F-099B-476C-9868-72FB7CFE181A}"/>
                    </a:ext>
                  </a:extLst>
                </p:cNvPr>
                <p:cNvGrpSpPr/>
                <p:nvPr/>
              </p:nvGrpSpPr>
              <p:grpSpPr>
                <a:xfrm>
                  <a:off x="2720741" y="3449678"/>
                  <a:ext cx="4037290" cy="779950"/>
                  <a:chOff x="-50969" y="218366"/>
                  <a:chExt cx="6668679" cy="1109356"/>
                </a:xfrm>
              </p:grpSpPr>
              <p:pic>
                <p:nvPicPr>
                  <p:cNvPr id="45" name="Google Shape;678;p48" descr="Ligne Ligne">
                    <a:extLst>
                      <a:ext uri="{FF2B5EF4-FFF2-40B4-BE49-F238E27FC236}">
                        <a16:creationId xmlns:a16="http://schemas.microsoft.com/office/drawing/2014/main" id="{CF0464CF-60DA-4DED-BB91-C318420F96AD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-50969" y="485419"/>
                    <a:ext cx="1046990" cy="1974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6" name="Google Shape;679;p48" descr="Ligne Ligne">
                    <a:extLst>
                      <a:ext uri="{FF2B5EF4-FFF2-40B4-BE49-F238E27FC236}">
                        <a16:creationId xmlns:a16="http://schemas.microsoft.com/office/drawing/2014/main" id="{F83C104C-FCEF-4719-A4CF-08319C07C235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/>
                  <a:stretch/>
                </p:blipFill>
                <p:spPr>
                  <a:xfrm>
                    <a:off x="5230845" y="533344"/>
                    <a:ext cx="1386865" cy="22102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7" name="Google Shape;680;p48" descr="Ligne de connexion">
                    <a:extLst>
                      <a:ext uri="{FF2B5EF4-FFF2-40B4-BE49-F238E27FC236}">
                        <a16:creationId xmlns:a16="http://schemas.microsoft.com/office/drawing/2014/main" id="{A78A7135-F262-42FB-B2B9-56E8CF9A4F4D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1156519" y="251803"/>
                    <a:ext cx="913350" cy="4367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8" name="Google Shape;681;p48" descr="Ligne de connexion">
                    <a:extLst>
                      <a:ext uri="{FF2B5EF4-FFF2-40B4-BE49-F238E27FC236}">
                        <a16:creationId xmlns:a16="http://schemas.microsoft.com/office/drawing/2014/main" id="{517EBF91-EC94-4584-A4CC-A4C73B1B7FF7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/>
                  <a:stretch/>
                </p:blipFill>
                <p:spPr>
                  <a:xfrm>
                    <a:off x="2764325" y="218366"/>
                    <a:ext cx="1019985" cy="5003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9" name="Google Shape;682;p48" descr="Ligne de connexion">
                    <a:extLst>
                      <a:ext uri="{FF2B5EF4-FFF2-40B4-BE49-F238E27FC236}">
                        <a16:creationId xmlns:a16="http://schemas.microsoft.com/office/drawing/2014/main" id="{32652507-0549-4182-8966-1BECC16C4ED1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/>
                  <a:stretch/>
                </p:blipFill>
                <p:spPr>
                  <a:xfrm>
                    <a:off x="1956500" y="890955"/>
                    <a:ext cx="845294" cy="4367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50" name="Google Shape;683;p48">
                  <a:extLst>
                    <a:ext uri="{FF2B5EF4-FFF2-40B4-BE49-F238E27FC236}">
                      <a16:creationId xmlns:a16="http://schemas.microsoft.com/office/drawing/2014/main" id="{C6624BDA-6073-4A75-A847-619181201DFA}"/>
                    </a:ext>
                  </a:extLst>
                </p:cNvPr>
                <p:cNvGrpSpPr/>
                <p:nvPr/>
              </p:nvGrpSpPr>
              <p:grpSpPr>
                <a:xfrm>
                  <a:off x="2330612" y="3750198"/>
                  <a:ext cx="5119575" cy="228216"/>
                  <a:chOff x="0" y="0"/>
                  <a:chExt cx="6341975" cy="324600"/>
                </a:xfrm>
              </p:grpSpPr>
              <p:sp>
                <p:nvSpPr>
                  <p:cNvPr id="51" name="Google Shape;684;p48">
                    <a:extLst>
                      <a:ext uri="{FF2B5EF4-FFF2-40B4-BE49-F238E27FC236}">
                        <a16:creationId xmlns:a16="http://schemas.microsoft.com/office/drawing/2014/main" id="{E7F45942-6824-4905-93DE-8E7B501AD871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0"/>
                    <a:ext cx="777000" cy="324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43667" tIns="43667" rIns="43667" bIns="43667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000"/>
                    </a:pPr>
                    <a:r>
                      <a:rPr lang="en" sz="1200" dirty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Champ</a:t>
                    </a:r>
                    <a:endParaRPr sz="1067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685;p48">
                    <a:extLst>
                      <a:ext uri="{FF2B5EF4-FFF2-40B4-BE49-F238E27FC236}">
                        <a16:creationId xmlns:a16="http://schemas.microsoft.com/office/drawing/2014/main" id="{F79CDAE6-D3D9-4912-A3A3-BE72474CC7A6}"/>
                      </a:ext>
                    </a:extLst>
                  </p:cNvPr>
                  <p:cNvSpPr txBox="1"/>
                  <p:nvPr/>
                </p:nvSpPr>
                <p:spPr>
                  <a:xfrm>
                    <a:off x="1087767" y="0"/>
                    <a:ext cx="573600" cy="324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43667" tIns="43667" rIns="43667" bIns="43667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000"/>
                    </a:pPr>
                    <a:r>
                      <a:rPr lang="en" sz="1200" dirty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Labo</a:t>
                    </a:r>
                    <a:endParaRPr sz="1067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Google Shape;686;p48">
                    <a:extLst>
                      <a:ext uri="{FF2B5EF4-FFF2-40B4-BE49-F238E27FC236}">
                        <a16:creationId xmlns:a16="http://schemas.microsoft.com/office/drawing/2014/main" id="{C5BD9315-D914-46A1-B333-BE0CA6EAF392}"/>
                      </a:ext>
                    </a:extLst>
                  </p:cNvPr>
                  <p:cNvSpPr txBox="1"/>
                  <p:nvPr/>
                </p:nvSpPr>
                <p:spPr>
                  <a:xfrm>
                    <a:off x="1781735" y="0"/>
                    <a:ext cx="1100099" cy="324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43667" tIns="43667" rIns="43667" bIns="43667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000"/>
                    </a:pPr>
                    <a:r>
                      <a:rPr lang="en" sz="1200" dirty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Plateforme</a:t>
                    </a:r>
                    <a:endParaRPr sz="1067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Google Shape;687;p48">
                    <a:extLst>
                      <a:ext uri="{FF2B5EF4-FFF2-40B4-BE49-F238E27FC236}">
                        <a16:creationId xmlns:a16="http://schemas.microsoft.com/office/drawing/2014/main" id="{94D80B2C-8DB3-46A3-A635-1BD3AEBA4947}"/>
                      </a:ext>
                    </a:extLst>
                  </p:cNvPr>
                  <p:cNvSpPr txBox="1"/>
                  <p:nvPr/>
                </p:nvSpPr>
                <p:spPr>
                  <a:xfrm>
                    <a:off x="3039987" y="0"/>
                    <a:ext cx="498300" cy="324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43667" tIns="43667" rIns="43667" bIns="43667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000"/>
                    </a:pPr>
                    <a:r>
                      <a:rPr lang="en" sz="1200" dirty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Ordi</a:t>
                    </a:r>
                    <a:endParaRPr sz="1067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688;p48">
                    <a:extLst>
                      <a:ext uri="{FF2B5EF4-FFF2-40B4-BE49-F238E27FC236}">
                        <a16:creationId xmlns:a16="http://schemas.microsoft.com/office/drawing/2014/main" id="{A44B1391-A8DB-4C15-9857-DEABE0845881}"/>
                      </a:ext>
                    </a:extLst>
                  </p:cNvPr>
                  <p:cNvSpPr txBox="1"/>
                  <p:nvPr/>
                </p:nvSpPr>
                <p:spPr>
                  <a:xfrm>
                    <a:off x="3865730" y="0"/>
                    <a:ext cx="761400" cy="324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43667" tIns="43667" rIns="43667" bIns="43667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000"/>
                    </a:pPr>
                    <a:r>
                      <a:rPr lang="en" sz="1200" dirty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Cluster</a:t>
                    </a:r>
                    <a:endParaRPr sz="1067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" name="Google Shape;690;p48">
                    <a:extLst>
                      <a:ext uri="{FF2B5EF4-FFF2-40B4-BE49-F238E27FC236}">
                        <a16:creationId xmlns:a16="http://schemas.microsoft.com/office/drawing/2014/main" id="{8C0A5B7E-266A-45F9-8705-59AD340A0D0B}"/>
                      </a:ext>
                    </a:extLst>
                  </p:cNvPr>
                  <p:cNvSpPr txBox="1"/>
                  <p:nvPr/>
                </p:nvSpPr>
                <p:spPr>
                  <a:xfrm>
                    <a:off x="5301875" y="0"/>
                    <a:ext cx="1040100" cy="324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43667" tIns="43667" rIns="43667" bIns="43667" anchor="ctr" anchorCtr="0">
                    <a:noAutofit/>
                  </a:bodyPr>
                  <a:lstStyle/>
                  <a:p>
                    <a:pPr algn="ctr">
                      <a:buClr>
                        <a:srgbClr val="000000"/>
                      </a:buClr>
                      <a:buSzPts val="1000"/>
                    </a:pPr>
                    <a:r>
                      <a:rPr lang="en" sz="1200" dirty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Redaction</a:t>
                    </a:r>
                    <a:endParaRPr sz="1067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id="96" name="Google Shape;681;p48" descr="Ligne de connexion">
                  <a:extLst>
                    <a:ext uri="{FF2B5EF4-FFF2-40B4-BE49-F238E27FC236}">
                      <a16:creationId xmlns:a16="http://schemas.microsoft.com/office/drawing/2014/main" id="{FEC85190-69CE-4684-A0F0-C652F42C0A4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5077411" y="3459325"/>
                  <a:ext cx="617510" cy="3517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7" name="Google Shape;682;p48" descr="Ligne de connexion">
                  <a:extLst>
                    <a:ext uri="{FF2B5EF4-FFF2-40B4-BE49-F238E27FC236}">
                      <a16:creationId xmlns:a16="http://schemas.microsoft.com/office/drawing/2014/main" id="{5C82A5F1-A17B-41B8-ABC6-1E66F32B96F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 flipH="1">
                  <a:off x="5050830" y="3961812"/>
                  <a:ext cx="548567" cy="2282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113358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75BCB7-5B70-7A4C-984F-2F427925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Cycle de vie des données de phénotypage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958874" y="1252792"/>
            <a:ext cx="4218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Données « brutes », mesures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phéno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variables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333484" y="1380405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Données « dérivées »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calculées, réduites, indicateurs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5415799-644B-42E9-893C-53850B301BB7}"/>
              </a:ext>
            </a:extLst>
          </p:cNvPr>
          <p:cNvGrpSpPr/>
          <p:nvPr/>
        </p:nvGrpSpPr>
        <p:grpSpPr>
          <a:xfrm>
            <a:off x="1625881" y="1603081"/>
            <a:ext cx="2477729" cy="2247665"/>
            <a:chOff x="1625881" y="1203692"/>
            <a:chExt cx="2477729" cy="224766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DE3F9C5-86E6-4BE3-964C-A2D9F0491FB5}"/>
                </a:ext>
              </a:extLst>
            </p:cNvPr>
            <p:cNvSpPr/>
            <p:nvPr/>
          </p:nvSpPr>
          <p:spPr>
            <a:xfrm>
              <a:off x="1625881" y="1203692"/>
              <a:ext cx="2477729" cy="2247665"/>
            </a:xfrm>
            <a:prstGeom prst="rect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7BDA2DF-E814-41A2-B404-B1C78967C00C}"/>
                </a:ext>
              </a:extLst>
            </p:cNvPr>
            <p:cNvSpPr/>
            <p:nvPr/>
          </p:nvSpPr>
          <p:spPr>
            <a:xfrm>
              <a:off x="1707721" y="1288715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0296150-D4D5-4D53-89C4-07F9496B28C4}"/>
                </a:ext>
              </a:extLst>
            </p:cNvPr>
            <p:cNvSpPr/>
            <p:nvPr/>
          </p:nvSpPr>
          <p:spPr>
            <a:xfrm>
              <a:off x="2511377" y="1288715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21FA55D-2D4F-4453-A442-F1B6F547C13C}"/>
                </a:ext>
              </a:extLst>
            </p:cNvPr>
            <p:cNvSpPr/>
            <p:nvPr/>
          </p:nvSpPr>
          <p:spPr>
            <a:xfrm>
              <a:off x="3308057" y="1283898"/>
              <a:ext cx="720080" cy="648072"/>
            </a:xfrm>
            <a:prstGeom prst="rect">
              <a:avLst/>
            </a:prstGeom>
            <a:solidFill>
              <a:srgbClr val="FFFF99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F7A4C4D-F955-43A1-A2F3-AF3F71D58D35}"/>
                </a:ext>
              </a:extLst>
            </p:cNvPr>
            <p:cNvSpPr/>
            <p:nvPr/>
          </p:nvSpPr>
          <p:spPr>
            <a:xfrm>
              <a:off x="1707721" y="2011979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07F8BD8-87EC-419A-9496-25CA82E645B2}"/>
                </a:ext>
              </a:extLst>
            </p:cNvPr>
            <p:cNvSpPr/>
            <p:nvPr/>
          </p:nvSpPr>
          <p:spPr>
            <a:xfrm>
              <a:off x="2509501" y="2011979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A4EB109-4646-49E3-8245-09BC4AC19757}"/>
                </a:ext>
              </a:extLst>
            </p:cNvPr>
            <p:cNvSpPr/>
            <p:nvPr/>
          </p:nvSpPr>
          <p:spPr>
            <a:xfrm>
              <a:off x="3303944" y="2014993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BC368D0-CA1A-4802-BF4D-FEF708CD3C8B}"/>
                </a:ext>
              </a:extLst>
            </p:cNvPr>
            <p:cNvSpPr/>
            <p:nvPr/>
          </p:nvSpPr>
          <p:spPr>
            <a:xfrm>
              <a:off x="1707721" y="2739932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8C04E71-C324-4C15-B797-D6C2AC0C7FAF}"/>
                </a:ext>
              </a:extLst>
            </p:cNvPr>
            <p:cNvSpPr/>
            <p:nvPr/>
          </p:nvSpPr>
          <p:spPr>
            <a:xfrm>
              <a:off x="2511377" y="2739932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687CD14-C34D-4581-8652-D63164E76EF7}"/>
                </a:ext>
              </a:extLst>
            </p:cNvPr>
            <p:cNvSpPr/>
            <p:nvPr/>
          </p:nvSpPr>
          <p:spPr>
            <a:xfrm>
              <a:off x="3303548" y="2739995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</p:grpSp>
      <p:pic>
        <p:nvPicPr>
          <p:cNvPr id="69" name="Image 68">
            <a:extLst>
              <a:ext uri="{FF2B5EF4-FFF2-40B4-BE49-F238E27FC236}">
                <a16:creationId xmlns:a16="http://schemas.microsoft.com/office/drawing/2014/main" id="{DA7DE163-5C34-4D1F-9AD2-6BD517029A1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3488" y="4997634"/>
            <a:ext cx="1522512" cy="1321705"/>
          </a:xfrm>
          <a:prstGeom prst="rect">
            <a:avLst/>
          </a:prstGeom>
          <a:ln>
            <a:noFill/>
          </a:ln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6D994F-254D-40E4-B86E-4667CF2D8084}"/>
              </a:ext>
            </a:extLst>
          </p:cNvPr>
          <p:cNvGrpSpPr/>
          <p:nvPr/>
        </p:nvGrpSpPr>
        <p:grpSpPr>
          <a:xfrm>
            <a:off x="6847568" y="1912525"/>
            <a:ext cx="1878935" cy="1530385"/>
            <a:chOff x="6847568" y="1513136"/>
            <a:chExt cx="1878935" cy="1530385"/>
          </a:xfrm>
        </p:grpSpPr>
        <p:sp>
          <p:nvSpPr>
            <p:cNvPr id="71" name="Carré corné 27">
              <a:extLst>
                <a:ext uri="{FF2B5EF4-FFF2-40B4-BE49-F238E27FC236}">
                  <a16:creationId xmlns:a16="http://schemas.microsoft.com/office/drawing/2014/main" id="{B3F842DA-B208-4D07-94E7-A6F5045CE120}"/>
                </a:ext>
              </a:extLst>
            </p:cNvPr>
            <p:cNvSpPr/>
            <p:nvPr/>
          </p:nvSpPr>
          <p:spPr>
            <a:xfrm>
              <a:off x="6847568" y="1513136"/>
              <a:ext cx="1878935" cy="1530385"/>
            </a:xfrm>
            <a:prstGeom prst="foldedCorner">
              <a:avLst>
                <a:gd name="adj" fmla="val 12287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8C4A739-767F-4D46-B1E6-BE129F424E0F}"/>
                </a:ext>
              </a:extLst>
            </p:cNvPr>
            <p:cNvSpPr/>
            <p:nvPr/>
          </p:nvSpPr>
          <p:spPr>
            <a:xfrm>
              <a:off x="6925941" y="1583787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074DB90-7BA0-4105-9B0D-BFBC4EEE8904}"/>
                </a:ext>
              </a:extLst>
            </p:cNvPr>
            <p:cNvSpPr/>
            <p:nvPr/>
          </p:nvSpPr>
          <p:spPr>
            <a:xfrm>
              <a:off x="7737836" y="1583787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79B8693-E3BC-4EF3-BA15-1CB3DD85938D}"/>
                </a:ext>
              </a:extLst>
            </p:cNvPr>
            <p:cNvSpPr/>
            <p:nvPr/>
          </p:nvSpPr>
          <p:spPr>
            <a:xfrm>
              <a:off x="7737836" y="2305271"/>
              <a:ext cx="720080" cy="648072"/>
            </a:xfrm>
            <a:prstGeom prst="rect">
              <a:avLst/>
            </a:prstGeom>
            <a:solidFill>
              <a:srgbClr val="FFFF99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0C31D2-3AEA-4F57-AE67-3DCB5FBB571D}"/>
                </a:ext>
              </a:extLst>
            </p:cNvPr>
            <p:cNvSpPr/>
            <p:nvPr/>
          </p:nvSpPr>
          <p:spPr>
            <a:xfrm>
              <a:off x="6925941" y="2304774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</p:grpSp>
      <p:graphicFrame>
        <p:nvGraphicFramePr>
          <p:cNvPr id="76" name="Tableau 75">
            <a:extLst>
              <a:ext uri="{FF2B5EF4-FFF2-40B4-BE49-F238E27FC236}">
                <a16:creationId xmlns:a16="http://schemas.microsoft.com/office/drawing/2014/main" id="{4FC9BA2C-AB57-42DF-81F3-B5B99D84A08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2356" y="4019385"/>
          <a:ext cx="2910959" cy="6096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94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Genotype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Treatment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Fusariose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6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5" name="Groupe 24">
            <a:extLst>
              <a:ext uri="{FF2B5EF4-FFF2-40B4-BE49-F238E27FC236}">
                <a16:creationId xmlns:a16="http://schemas.microsoft.com/office/drawing/2014/main" id="{A3A43FBC-F57B-4003-A8EC-AE1427E4E44C}"/>
              </a:ext>
            </a:extLst>
          </p:cNvPr>
          <p:cNvGrpSpPr/>
          <p:nvPr/>
        </p:nvGrpSpPr>
        <p:grpSpPr>
          <a:xfrm>
            <a:off x="4288792" y="2324699"/>
            <a:ext cx="2360611" cy="475137"/>
            <a:chOff x="4288792" y="1925310"/>
            <a:chExt cx="2360611" cy="47513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9855DAC-D173-FE43-9815-8756B6CE7CC0}"/>
                </a:ext>
              </a:extLst>
            </p:cNvPr>
            <p:cNvSpPr txBox="1"/>
            <p:nvPr/>
          </p:nvSpPr>
          <p:spPr>
            <a:xfrm>
              <a:off x="4338286" y="1925310"/>
              <a:ext cx="2220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Dérivation, Réduction</a:t>
              </a:r>
            </a:p>
          </p:txBody>
        </p:sp>
        <p:sp>
          <p:nvSpPr>
            <p:cNvPr id="77" name="Flèche droite 34">
              <a:extLst>
                <a:ext uri="{FF2B5EF4-FFF2-40B4-BE49-F238E27FC236}">
                  <a16:creationId xmlns:a16="http://schemas.microsoft.com/office/drawing/2014/main" id="{8D04E4B4-77D8-4816-BABC-71BF2AB6F203}"/>
                </a:ext>
              </a:extLst>
            </p:cNvPr>
            <p:cNvSpPr/>
            <p:nvPr/>
          </p:nvSpPr>
          <p:spPr>
            <a:xfrm>
              <a:off x="4288792" y="2228314"/>
              <a:ext cx="2360611" cy="172133"/>
            </a:xfrm>
            <a:prstGeom prst="rightArrow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79" name="Tableau 78">
            <a:extLst>
              <a:ext uri="{FF2B5EF4-FFF2-40B4-BE49-F238E27FC236}">
                <a16:creationId xmlns:a16="http://schemas.microsoft.com/office/drawing/2014/main" id="{F59F3EF8-9839-4B4B-B6B5-A4842FFBA7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6483" y="3969849"/>
          <a:ext cx="5316523" cy="9144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13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684">
                  <a:extLst>
                    <a:ext uri="{9D8B030D-6E8A-4147-A177-3AD203B41FA5}">
                      <a16:colId xmlns:a16="http://schemas.microsoft.com/office/drawing/2014/main" val="3238174447"/>
                    </a:ext>
                  </a:extLst>
                </a:gridCol>
                <a:gridCol w="1047591">
                  <a:extLst>
                    <a:ext uri="{9D8B030D-6E8A-4147-A177-3AD203B41FA5}">
                      <a16:colId xmlns:a16="http://schemas.microsoft.com/office/drawing/2014/main" val="4005074759"/>
                    </a:ext>
                  </a:extLst>
                </a:gridCol>
                <a:gridCol w="487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Genotype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Treatment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N</a:t>
                      </a:r>
                      <a:r>
                        <a:rPr lang="fr-FR" sz="1400" baseline="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Date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Rep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Fusariose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15,32253129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15/11/2011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5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15,31430556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16/11/2011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2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7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0" name="Image 79">
            <a:extLst>
              <a:ext uri="{FF2B5EF4-FFF2-40B4-BE49-F238E27FC236}">
                <a16:creationId xmlns:a16="http://schemas.microsoft.com/office/drawing/2014/main" id="{9CE4430D-E5E5-481E-9E39-B2742EBD42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322" y="4997634"/>
            <a:ext cx="2301026" cy="1476164"/>
          </a:xfrm>
          <a:prstGeom prst="rect">
            <a:avLst/>
          </a:prstGeom>
        </p:spPr>
      </p:pic>
      <p:graphicFrame>
        <p:nvGraphicFramePr>
          <p:cNvPr id="33" name="Diagramme 32">
            <a:extLst>
              <a:ext uri="{FF2B5EF4-FFF2-40B4-BE49-F238E27FC236}">
                <a16:creationId xmlns:a16="http://schemas.microsoft.com/office/drawing/2014/main" id="{3487909F-05B7-451A-BA08-8A15454BD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66437"/>
              </p:ext>
            </p:extLst>
          </p:nvPr>
        </p:nvGraphicFramePr>
        <p:xfrm>
          <a:off x="615855" y="840948"/>
          <a:ext cx="1101580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12693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75BCB7-5B70-7A4C-984F-2F427925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Cycle de vie des données de phénotypage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5415799-644B-42E9-893C-53850B301BB7}"/>
              </a:ext>
            </a:extLst>
          </p:cNvPr>
          <p:cNvGrpSpPr/>
          <p:nvPr/>
        </p:nvGrpSpPr>
        <p:grpSpPr>
          <a:xfrm>
            <a:off x="1625881" y="1603081"/>
            <a:ext cx="2477729" cy="2247665"/>
            <a:chOff x="1625881" y="1203692"/>
            <a:chExt cx="2477729" cy="224766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DE3F9C5-86E6-4BE3-964C-A2D9F0491FB5}"/>
                </a:ext>
              </a:extLst>
            </p:cNvPr>
            <p:cNvSpPr/>
            <p:nvPr/>
          </p:nvSpPr>
          <p:spPr>
            <a:xfrm>
              <a:off x="1625881" y="1203692"/>
              <a:ext cx="2477729" cy="2247665"/>
            </a:xfrm>
            <a:prstGeom prst="rect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7BDA2DF-E814-41A2-B404-B1C78967C00C}"/>
                </a:ext>
              </a:extLst>
            </p:cNvPr>
            <p:cNvSpPr/>
            <p:nvPr/>
          </p:nvSpPr>
          <p:spPr>
            <a:xfrm>
              <a:off x="1707721" y="1288715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0296150-D4D5-4D53-89C4-07F9496B28C4}"/>
                </a:ext>
              </a:extLst>
            </p:cNvPr>
            <p:cNvSpPr/>
            <p:nvPr/>
          </p:nvSpPr>
          <p:spPr>
            <a:xfrm>
              <a:off x="2511377" y="1288715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21FA55D-2D4F-4453-A442-F1B6F547C13C}"/>
                </a:ext>
              </a:extLst>
            </p:cNvPr>
            <p:cNvSpPr/>
            <p:nvPr/>
          </p:nvSpPr>
          <p:spPr>
            <a:xfrm>
              <a:off x="3308057" y="1283898"/>
              <a:ext cx="720080" cy="648072"/>
            </a:xfrm>
            <a:prstGeom prst="rect">
              <a:avLst/>
            </a:prstGeom>
            <a:solidFill>
              <a:srgbClr val="FFFF99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F7A4C4D-F955-43A1-A2F3-AF3F71D58D35}"/>
                </a:ext>
              </a:extLst>
            </p:cNvPr>
            <p:cNvSpPr/>
            <p:nvPr/>
          </p:nvSpPr>
          <p:spPr>
            <a:xfrm>
              <a:off x="1707721" y="2011979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07F8BD8-87EC-419A-9496-25CA82E645B2}"/>
                </a:ext>
              </a:extLst>
            </p:cNvPr>
            <p:cNvSpPr/>
            <p:nvPr/>
          </p:nvSpPr>
          <p:spPr>
            <a:xfrm>
              <a:off x="2509501" y="2011979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A4EB109-4646-49E3-8245-09BC4AC19757}"/>
                </a:ext>
              </a:extLst>
            </p:cNvPr>
            <p:cNvSpPr/>
            <p:nvPr/>
          </p:nvSpPr>
          <p:spPr>
            <a:xfrm>
              <a:off x="3303944" y="2014993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BC368D0-CA1A-4802-BF4D-FEF708CD3C8B}"/>
                </a:ext>
              </a:extLst>
            </p:cNvPr>
            <p:cNvSpPr/>
            <p:nvPr/>
          </p:nvSpPr>
          <p:spPr>
            <a:xfrm>
              <a:off x="1707721" y="2739932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8C04E71-C324-4C15-B797-D6C2AC0C7FAF}"/>
                </a:ext>
              </a:extLst>
            </p:cNvPr>
            <p:cNvSpPr/>
            <p:nvPr/>
          </p:nvSpPr>
          <p:spPr>
            <a:xfrm>
              <a:off x="2511377" y="2739932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687CD14-C34D-4581-8652-D63164E76EF7}"/>
                </a:ext>
              </a:extLst>
            </p:cNvPr>
            <p:cNvSpPr/>
            <p:nvPr/>
          </p:nvSpPr>
          <p:spPr>
            <a:xfrm>
              <a:off x="3303548" y="2739995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</p:grpSp>
      <p:pic>
        <p:nvPicPr>
          <p:cNvPr id="69" name="Image 68">
            <a:extLst>
              <a:ext uri="{FF2B5EF4-FFF2-40B4-BE49-F238E27FC236}">
                <a16:creationId xmlns:a16="http://schemas.microsoft.com/office/drawing/2014/main" id="{DA7DE163-5C34-4D1F-9AD2-6BD517029A1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3488" y="4997634"/>
            <a:ext cx="1522512" cy="1321705"/>
          </a:xfrm>
          <a:prstGeom prst="rect">
            <a:avLst/>
          </a:prstGeom>
          <a:ln>
            <a:noFill/>
          </a:ln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6D994F-254D-40E4-B86E-4667CF2D8084}"/>
              </a:ext>
            </a:extLst>
          </p:cNvPr>
          <p:cNvGrpSpPr/>
          <p:nvPr/>
        </p:nvGrpSpPr>
        <p:grpSpPr>
          <a:xfrm>
            <a:off x="6847568" y="1912525"/>
            <a:ext cx="1878935" cy="1530385"/>
            <a:chOff x="6847568" y="1513136"/>
            <a:chExt cx="1878935" cy="1530385"/>
          </a:xfrm>
        </p:grpSpPr>
        <p:sp>
          <p:nvSpPr>
            <p:cNvPr id="71" name="Carré corné 27">
              <a:extLst>
                <a:ext uri="{FF2B5EF4-FFF2-40B4-BE49-F238E27FC236}">
                  <a16:creationId xmlns:a16="http://schemas.microsoft.com/office/drawing/2014/main" id="{B3F842DA-B208-4D07-94E7-A6F5045CE120}"/>
                </a:ext>
              </a:extLst>
            </p:cNvPr>
            <p:cNvSpPr/>
            <p:nvPr/>
          </p:nvSpPr>
          <p:spPr>
            <a:xfrm>
              <a:off x="6847568" y="1513136"/>
              <a:ext cx="1878935" cy="1530385"/>
            </a:xfrm>
            <a:prstGeom prst="foldedCorner">
              <a:avLst>
                <a:gd name="adj" fmla="val 12287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8C4A739-767F-4D46-B1E6-BE129F424E0F}"/>
                </a:ext>
              </a:extLst>
            </p:cNvPr>
            <p:cNvSpPr/>
            <p:nvPr/>
          </p:nvSpPr>
          <p:spPr>
            <a:xfrm>
              <a:off x="6925941" y="1583787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074DB90-7BA0-4105-9B0D-BFBC4EEE8904}"/>
                </a:ext>
              </a:extLst>
            </p:cNvPr>
            <p:cNvSpPr/>
            <p:nvPr/>
          </p:nvSpPr>
          <p:spPr>
            <a:xfrm>
              <a:off x="7737836" y="1583787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79B8693-E3BC-4EF3-BA15-1CB3DD85938D}"/>
                </a:ext>
              </a:extLst>
            </p:cNvPr>
            <p:cNvSpPr/>
            <p:nvPr/>
          </p:nvSpPr>
          <p:spPr>
            <a:xfrm>
              <a:off x="7737836" y="2305271"/>
              <a:ext cx="720080" cy="648072"/>
            </a:xfrm>
            <a:prstGeom prst="rect">
              <a:avLst/>
            </a:prstGeom>
            <a:solidFill>
              <a:srgbClr val="FFFF99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0C31D2-3AEA-4F57-AE67-3DCB5FBB571D}"/>
                </a:ext>
              </a:extLst>
            </p:cNvPr>
            <p:cNvSpPr/>
            <p:nvPr/>
          </p:nvSpPr>
          <p:spPr>
            <a:xfrm>
              <a:off x="6925941" y="2304774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</p:grpSp>
      <p:graphicFrame>
        <p:nvGraphicFramePr>
          <p:cNvPr id="76" name="Tableau 75">
            <a:extLst>
              <a:ext uri="{FF2B5EF4-FFF2-40B4-BE49-F238E27FC236}">
                <a16:creationId xmlns:a16="http://schemas.microsoft.com/office/drawing/2014/main" id="{4FC9BA2C-AB57-42DF-81F3-B5B99D84A08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2356" y="4019385"/>
          <a:ext cx="2910959" cy="6096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94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Genotype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Treatment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Fusariose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6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9" name="Tableau 78">
            <a:extLst>
              <a:ext uri="{FF2B5EF4-FFF2-40B4-BE49-F238E27FC236}">
                <a16:creationId xmlns:a16="http://schemas.microsoft.com/office/drawing/2014/main" id="{F59F3EF8-9839-4B4B-B6B5-A4842FFBA7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6483" y="3969849"/>
          <a:ext cx="5316523" cy="9144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13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684">
                  <a:extLst>
                    <a:ext uri="{9D8B030D-6E8A-4147-A177-3AD203B41FA5}">
                      <a16:colId xmlns:a16="http://schemas.microsoft.com/office/drawing/2014/main" val="3238174447"/>
                    </a:ext>
                  </a:extLst>
                </a:gridCol>
                <a:gridCol w="1047591">
                  <a:extLst>
                    <a:ext uri="{9D8B030D-6E8A-4147-A177-3AD203B41FA5}">
                      <a16:colId xmlns:a16="http://schemas.microsoft.com/office/drawing/2014/main" val="4005074759"/>
                    </a:ext>
                  </a:extLst>
                </a:gridCol>
                <a:gridCol w="487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Genotype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Treatment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N</a:t>
                      </a:r>
                      <a:r>
                        <a:rPr lang="fr-FR" sz="1400" baseline="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Date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Rep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Fusariose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15,32253129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15/11/2011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5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15,31430556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16/11/2011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2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7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0" name="Image 79">
            <a:extLst>
              <a:ext uri="{FF2B5EF4-FFF2-40B4-BE49-F238E27FC236}">
                <a16:creationId xmlns:a16="http://schemas.microsoft.com/office/drawing/2014/main" id="{9CE4430D-E5E5-481E-9E39-B2742EBD42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322" y="4997634"/>
            <a:ext cx="2301026" cy="1476164"/>
          </a:xfrm>
          <a:prstGeom prst="rect">
            <a:avLst/>
          </a:prstGeom>
        </p:spPr>
      </p:pic>
      <p:sp>
        <p:nvSpPr>
          <p:cNvPr id="18" name="Organigramme : Multidocument 17">
            <a:extLst>
              <a:ext uri="{FF2B5EF4-FFF2-40B4-BE49-F238E27FC236}">
                <a16:creationId xmlns:a16="http://schemas.microsoft.com/office/drawing/2014/main" id="{E3946AB7-56D9-4EAC-B335-72BEA8F78610}"/>
              </a:ext>
            </a:extLst>
          </p:cNvPr>
          <p:cNvSpPr/>
          <p:nvPr/>
        </p:nvSpPr>
        <p:spPr>
          <a:xfrm>
            <a:off x="10530434" y="1459002"/>
            <a:ext cx="1228565" cy="2501862"/>
          </a:xfrm>
          <a:prstGeom prst="flowChartMultidocumen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Variety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charger </a:t>
            </a:r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resistant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 fusariose </a:t>
            </a:r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under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intensive cultural practice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46ACAF2-2AF1-41B1-B89D-CB4CB88CB195}"/>
              </a:ext>
            </a:extLst>
          </p:cNvPr>
          <p:cNvGrpSpPr/>
          <p:nvPr/>
        </p:nvGrpSpPr>
        <p:grpSpPr>
          <a:xfrm>
            <a:off x="8925132" y="2325570"/>
            <a:ext cx="1411560" cy="474267"/>
            <a:chOff x="8925132" y="1926181"/>
            <a:chExt cx="1411560" cy="474267"/>
          </a:xfrm>
        </p:grpSpPr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FAC8A14E-591F-4CBD-88F4-B0531C27DDC9}"/>
                </a:ext>
              </a:extLst>
            </p:cNvPr>
            <p:cNvSpPr txBox="1"/>
            <p:nvPr/>
          </p:nvSpPr>
          <p:spPr>
            <a:xfrm>
              <a:off x="8974625" y="1926181"/>
              <a:ext cx="1230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Publication</a:t>
              </a:r>
            </a:p>
          </p:txBody>
        </p:sp>
        <p:sp>
          <p:nvSpPr>
            <p:cNvPr id="83" name="Flèche droite 34">
              <a:extLst>
                <a:ext uri="{FF2B5EF4-FFF2-40B4-BE49-F238E27FC236}">
                  <a16:creationId xmlns:a16="http://schemas.microsoft.com/office/drawing/2014/main" id="{96A999BD-33FA-4A72-98F3-86C32B40613D}"/>
                </a:ext>
              </a:extLst>
            </p:cNvPr>
            <p:cNvSpPr/>
            <p:nvPr/>
          </p:nvSpPr>
          <p:spPr>
            <a:xfrm>
              <a:off x="8925132" y="2229186"/>
              <a:ext cx="1411560" cy="171262"/>
            </a:xfrm>
            <a:prstGeom prst="rightArrow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85" name="Diagramme 84">
            <a:extLst>
              <a:ext uri="{FF2B5EF4-FFF2-40B4-BE49-F238E27FC236}">
                <a16:creationId xmlns:a16="http://schemas.microsoft.com/office/drawing/2014/main" id="{CF3395C5-1A23-4653-92C5-BFB3D05CCB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6500690"/>
              </p:ext>
            </p:extLst>
          </p:nvPr>
        </p:nvGraphicFramePr>
        <p:xfrm>
          <a:off x="615855" y="840948"/>
          <a:ext cx="1101580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4" name="Image 33">
            <a:extLst>
              <a:ext uri="{FF2B5EF4-FFF2-40B4-BE49-F238E27FC236}">
                <a16:creationId xmlns:a16="http://schemas.microsoft.com/office/drawing/2014/main" id="{F183E96F-4AF6-4BA2-8420-CB12E41A6A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110" y="4453051"/>
            <a:ext cx="2196850" cy="7469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399A873-7312-4D4E-BE86-4DB2C37C43CF}"/>
              </a:ext>
            </a:extLst>
          </p:cNvPr>
          <p:cNvSpPr/>
          <p:nvPr/>
        </p:nvSpPr>
        <p:spPr>
          <a:xfrm>
            <a:off x="9861110" y="5304829"/>
            <a:ext cx="23010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latin typeface="Helvetica" charset="0"/>
              </a:rPr>
              <a:t>Wilkinson et al.</a:t>
            </a:r>
          </a:p>
          <a:p>
            <a:r>
              <a:rPr lang="fr-FR" sz="1000" b="1" dirty="0">
                <a:latin typeface="Helvetica" charset="0"/>
              </a:rPr>
              <a:t>The FAIR </a:t>
            </a:r>
            <a:r>
              <a:rPr lang="fr-FR" sz="1000" b="1" dirty="0" err="1">
                <a:latin typeface="Helvetica" charset="0"/>
              </a:rPr>
              <a:t>Guiding</a:t>
            </a:r>
            <a:r>
              <a:rPr lang="fr-FR" sz="1000" b="1" dirty="0">
                <a:latin typeface="Helvetica" charset="0"/>
              </a:rPr>
              <a:t> Principles for </a:t>
            </a:r>
            <a:r>
              <a:rPr lang="fr-FR" sz="1000" b="1" dirty="0" err="1">
                <a:latin typeface="Helvetica" charset="0"/>
              </a:rPr>
              <a:t>scientific</a:t>
            </a:r>
            <a:r>
              <a:rPr lang="fr-FR" sz="1000" b="1" dirty="0">
                <a:latin typeface="Helvetica" charset="0"/>
              </a:rPr>
              <a:t> data management and </a:t>
            </a:r>
            <a:r>
              <a:rPr lang="fr-FR" sz="1000" b="1" dirty="0" err="1">
                <a:latin typeface="Helvetica" charset="0"/>
              </a:rPr>
              <a:t>stewardship</a:t>
            </a:r>
            <a:r>
              <a:rPr lang="fr-FR" sz="1000" b="1" dirty="0">
                <a:latin typeface="Helvetica" charset="0"/>
              </a:rPr>
              <a:t>.</a:t>
            </a:r>
          </a:p>
          <a:p>
            <a:r>
              <a:rPr lang="fr-FR" sz="1000" i="1" dirty="0">
                <a:latin typeface="Helvetica" charset="0"/>
              </a:rPr>
              <a:t>Scientific Data 3 (2016)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B4EDECD-D847-4881-AE90-038F09C8501F}"/>
              </a:ext>
            </a:extLst>
          </p:cNvPr>
          <p:cNvSpPr txBox="1"/>
          <p:nvPr/>
        </p:nvSpPr>
        <p:spPr>
          <a:xfrm>
            <a:off x="958874" y="1252792"/>
            <a:ext cx="4218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Données « brutes », mesures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phéno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variables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D36BBB5-58E9-445B-9E5B-EF96112042C4}"/>
              </a:ext>
            </a:extLst>
          </p:cNvPr>
          <p:cNvSpPr txBox="1"/>
          <p:nvPr/>
        </p:nvSpPr>
        <p:spPr>
          <a:xfrm>
            <a:off x="6333484" y="1380405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Données « dérivées »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calculées, réduites, indicateurs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A3B514F-D1D0-4B66-A61B-EC6CA5A5B419}"/>
              </a:ext>
            </a:extLst>
          </p:cNvPr>
          <p:cNvGrpSpPr/>
          <p:nvPr/>
        </p:nvGrpSpPr>
        <p:grpSpPr>
          <a:xfrm>
            <a:off x="4288792" y="2324699"/>
            <a:ext cx="2360611" cy="475137"/>
            <a:chOff x="4288792" y="1925310"/>
            <a:chExt cx="2360611" cy="475137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5A715B6-3403-4156-957B-AC8CAA40AF08}"/>
                </a:ext>
              </a:extLst>
            </p:cNvPr>
            <p:cNvSpPr txBox="1"/>
            <p:nvPr/>
          </p:nvSpPr>
          <p:spPr>
            <a:xfrm>
              <a:off x="4338286" y="1925310"/>
              <a:ext cx="2220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Dérivation, Réduction</a:t>
              </a:r>
            </a:p>
          </p:txBody>
        </p:sp>
        <p:sp>
          <p:nvSpPr>
            <p:cNvPr id="42" name="Flèche droite 34">
              <a:extLst>
                <a:ext uri="{FF2B5EF4-FFF2-40B4-BE49-F238E27FC236}">
                  <a16:creationId xmlns:a16="http://schemas.microsoft.com/office/drawing/2014/main" id="{51AF9F0D-30BC-4B78-940A-C6E22640DF4E}"/>
                </a:ext>
              </a:extLst>
            </p:cNvPr>
            <p:cNvSpPr/>
            <p:nvPr/>
          </p:nvSpPr>
          <p:spPr>
            <a:xfrm>
              <a:off x="4288792" y="2228314"/>
              <a:ext cx="2360611" cy="172133"/>
            </a:xfrm>
            <a:prstGeom prst="rightArrow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982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75BCB7-5B70-7A4C-984F-2F427925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Cycle de vie des données de phénotypage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5415799-644B-42E9-893C-53850B301BB7}"/>
              </a:ext>
            </a:extLst>
          </p:cNvPr>
          <p:cNvGrpSpPr/>
          <p:nvPr/>
        </p:nvGrpSpPr>
        <p:grpSpPr>
          <a:xfrm>
            <a:off x="1625881" y="1603081"/>
            <a:ext cx="2477729" cy="2247665"/>
            <a:chOff x="1625881" y="1203692"/>
            <a:chExt cx="2477729" cy="224766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DE3F9C5-86E6-4BE3-964C-A2D9F0491FB5}"/>
                </a:ext>
              </a:extLst>
            </p:cNvPr>
            <p:cNvSpPr/>
            <p:nvPr/>
          </p:nvSpPr>
          <p:spPr>
            <a:xfrm>
              <a:off x="1625881" y="1203692"/>
              <a:ext cx="2477729" cy="2247665"/>
            </a:xfrm>
            <a:prstGeom prst="rect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7BDA2DF-E814-41A2-B404-B1C78967C00C}"/>
                </a:ext>
              </a:extLst>
            </p:cNvPr>
            <p:cNvSpPr/>
            <p:nvPr/>
          </p:nvSpPr>
          <p:spPr>
            <a:xfrm>
              <a:off x="1707721" y="1288715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0296150-D4D5-4D53-89C4-07F9496B28C4}"/>
                </a:ext>
              </a:extLst>
            </p:cNvPr>
            <p:cNvSpPr/>
            <p:nvPr/>
          </p:nvSpPr>
          <p:spPr>
            <a:xfrm>
              <a:off x="2511377" y="1288715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21FA55D-2D4F-4453-A442-F1B6F547C13C}"/>
                </a:ext>
              </a:extLst>
            </p:cNvPr>
            <p:cNvSpPr/>
            <p:nvPr/>
          </p:nvSpPr>
          <p:spPr>
            <a:xfrm>
              <a:off x="3308057" y="1283898"/>
              <a:ext cx="720080" cy="648072"/>
            </a:xfrm>
            <a:prstGeom prst="rect">
              <a:avLst/>
            </a:prstGeom>
            <a:solidFill>
              <a:srgbClr val="FFFF99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F7A4C4D-F955-43A1-A2F3-AF3F71D58D35}"/>
                </a:ext>
              </a:extLst>
            </p:cNvPr>
            <p:cNvSpPr/>
            <p:nvPr/>
          </p:nvSpPr>
          <p:spPr>
            <a:xfrm>
              <a:off x="1707721" y="2011979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07F8BD8-87EC-419A-9496-25CA82E645B2}"/>
                </a:ext>
              </a:extLst>
            </p:cNvPr>
            <p:cNvSpPr/>
            <p:nvPr/>
          </p:nvSpPr>
          <p:spPr>
            <a:xfrm>
              <a:off x="2509501" y="2011979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A4EB109-4646-49E3-8245-09BC4AC19757}"/>
                </a:ext>
              </a:extLst>
            </p:cNvPr>
            <p:cNvSpPr/>
            <p:nvPr/>
          </p:nvSpPr>
          <p:spPr>
            <a:xfrm>
              <a:off x="3303944" y="2014993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BC368D0-CA1A-4802-BF4D-FEF708CD3C8B}"/>
                </a:ext>
              </a:extLst>
            </p:cNvPr>
            <p:cNvSpPr/>
            <p:nvPr/>
          </p:nvSpPr>
          <p:spPr>
            <a:xfrm>
              <a:off x="1707721" y="2739932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8C04E71-C324-4C15-B797-D6C2AC0C7FAF}"/>
                </a:ext>
              </a:extLst>
            </p:cNvPr>
            <p:cNvSpPr/>
            <p:nvPr/>
          </p:nvSpPr>
          <p:spPr>
            <a:xfrm>
              <a:off x="2511377" y="2739932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687CD14-C34D-4581-8652-D63164E76EF7}"/>
                </a:ext>
              </a:extLst>
            </p:cNvPr>
            <p:cNvSpPr/>
            <p:nvPr/>
          </p:nvSpPr>
          <p:spPr>
            <a:xfrm>
              <a:off x="3303548" y="2739995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6D994F-254D-40E4-B86E-4667CF2D8084}"/>
              </a:ext>
            </a:extLst>
          </p:cNvPr>
          <p:cNvGrpSpPr/>
          <p:nvPr/>
        </p:nvGrpSpPr>
        <p:grpSpPr>
          <a:xfrm>
            <a:off x="6847568" y="1912525"/>
            <a:ext cx="1878935" cy="1530385"/>
            <a:chOff x="6847568" y="1513136"/>
            <a:chExt cx="1878935" cy="1530385"/>
          </a:xfrm>
        </p:grpSpPr>
        <p:sp>
          <p:nvSpPr>
            <p:cNvPr id="71" name="Carré corné 27">
              <a:extLst>
                <a:ext uri="{FF2B5EF4-FFF2-40B4-BE49-F238E27FC236}">
                  <a16:creationId xmlns:a16="http://schemas.microsoft.com/office/drawing/2014/main" id="{B3F842DA-B208-4D07-94E7-A6F5045CE120}"/>
                </a:ext>
              </a:extLst>
            </p:cNvPr>
            <p:cNvSpPr/>
            <p:nvPr/>
          </p:nvSpPr>
          <p:spPr>
            <a:xfrm>
              <a:off x="6847568" y="1513136"/>
              <a:ext cx="1878935" cy="1530385"/>
            </a:xfrm>
            <a:prstGeom prst="foldedCorner">
              <a:avLst>
                <a:gd name="adj" fmla="val 12287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8C4A739-767F-4D46-B1E6-BE129F424E0F}"/>
                </a:ext>
              </a:extLst>
            </p:cNvPr>
            <p:cNvSpPr/>
            <p:nvPr/>
          </p:nvSpPr>
          <p:spPr>
            <a:xfrm>
              <a:off x="6925941" y="1583787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074DB90-7BA0-4105-9B0D-BFBC4EEE8904}"/>
                </a:ext>
              </a:extLst>
            </p:cNvPr>
            <p:cNvSpPr/>
            <p:nvPr/>
          </p:nvSpPr>
          <p:spPr>
            <a:xfrm>
              <a:off x="7737836" y="1583787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79B8693-E3BC-4EF3-BA15-1CB3DD85938D}"/>
                </a:ext>
              </a:extLst>
            </p:cNvPr>
            <p:cNvSpPr/>
            <p:nvPr/>
          </p:nvSpPr>
          <p:spPr>
            <a:xfrm>
              <a:off x="7737836" y="2305271"/>
              <a:ext cx="720080" cy="648072"/>
            </a:xfrm>
            <a:prstGeom prst="rect">
              <a:avLst/>
            </a:prstGeom>
            <a:solidFill>
              <a:srgbClr val="FFFF99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0C31D2-3AEA-4F57-AE67-3DCB5FBB571D}"/>
                </a:ext>
              </a:extLst>
            </p:cNvPr>
            <p:cNvSpPr/>
            <p:nvPr/>
          </p:nvSpPr>
          <p:spPr>
            <a:xfrm>
              <a:off x="6925941" y="2304774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</p:grpSp>
      <p:graphicFrame>
        <p:nvGraphicFramePr>
          <p:cNvPr id="76" name="Tableau 75">
            <a:extLst>
              <a:ext uri="{FF2B5EF4-FFF2-40B4-BE49-F238E27FC236}">
                <a16:creationId xmlns:a16="http://schemas.microsoft.com/office/drawing/2014/main" id="{4FC9BA2C-AB57-42DF-81F3-B5B99D84A08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2356" y="4019385"/>
          <a:ext cx="2910959" cy="6096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94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Genotype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Treatment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Fusariose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6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9" name="Tableau 78">
            <a:extLst>
              <a:ext uri="{FF2B5EF4-FFF2-40B4-BE49-F238E27FC236}">
                <a16:creationId xmlns:a16="http://schemas.microsoft.com/office/drawing/2014/main" id="{F59F3EF8-9839-4B4B-B6B5-A4842FFBA7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6483" y="3969849"/>
          <a:ext cx="5316523" cy="9144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13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684">
                  <a:extLst>
                    <a:ext uri="{9D8B030D-6E8A-4147-A177-3AD203B41FA5}">
                      <a16:colId xmlns:a16="http://schemas.microsoft.com/office/drawing/2014/main" val="3238174447"/>
                    </a:ext>
                  </a:extLst>
                </a:gridCol>
                <a:gridCol w="1047591">
                  <a:extLst>
                    <a:ext uri="{9D8B030D-6E8A-4147-A177-3AD203B41FA5}">
                      <a16:colId xmlns:a16="http://schemas.microsoft.com/office/drawing/2014/main" val="4005074759"/>
                    </a:ext>
                  </a:extLst>
                </a:gridCol>
                <a:gridCol w="487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Genotype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Treatment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N</a:t>
                      </a:r>
                      <a:r>
                        <a:rPr lang="fr-FR" sz="1400" baseline="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Date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Rep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Fusariose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15,32253129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15/11/2011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5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15,31430556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16/11/2011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2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7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Organigramme : Multidocument 17">
            <a:extLst>
              <a:ext uri="{FF2B5EF4-FFF2-40B4-BE49-F238E27FC236}">
                <a16:creationId xmlns:a16="http://schemas.microsoft.com/office/drawing/2014/main" id="{E3946AB7-56D9-4EAC-B335-72BEA8F78610}"/>
              </a:ext>
            </a:extLst>
          </p:cNvPr>
          <p:cNvSpPr/>
          <p:nvPr/>
        </p:nvSpPr>
        <p:spPr>
          <a:xfrm>
            <a:off x="10530434" y="1459002"/>
            <a:ext cx="1228565" cy="2501862"/>
          </a:xfrm>
          <a:prstGeom prst="flowChartMultidocumen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Variety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charger </a:t>
            </a:r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resistant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 fusariose </a:t>
            </a:r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under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intensive cultural practice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46ACAF2-2AF1-41B1-B89D-CB4CB88CB195}"/>
              </a:ext>
            </a:extLst>
          </p:cNvPr>
          <p:cNvGrpSpPr/>
          <p:nvPr/>
        </p:nvGrpSpPr>
        <p:grpSpPr>
          <a:xfrm>
            <a:off x="8925132" y="2325570"/>
            <a:ext cx="1411560" cy="474267"/>
            <a:chOff x="8925132" y="1926181"/>
            <a:chExt cx="1411560" cy="474267"/>
          </a:xfrm>
        </p:grpSpPr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FAC8A14E-591F-4CBD-88F4-B0531C27DDC9}"/>
                </a:ext>
              </a:extLst>
            </p:cNvPr>
            <p:cNvSpPr txBox="1"/>
            <p:nvPr/>
          </p:nvSpPr>
          <p:spPr>
            <a:xfrm>
              <a:off x="8974625" y="1926181"/>
              <a:ext cx="1230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Publication</a:t>
              </a:r>
            </a:p>
          </p:txBody>
        </p:sp>
        <p:sp>
          <p:nvSpPr>
            <p:cNvPr id="83" name="Flèche droite 34">
              <a:extLst>
                <a:ext uri="{FF2B5EF4-FFF2-40B4-BE49-F238E27FC236}">
                  <a16:creationId xmlns:a16="http://schemas.microsoft.com/office/drawing/2014/main" id="{96A999BD-33FA-4A72-98F3-86C32B40613D}"/>
                </a:ext>
              </a:extLst>
            </p:cNvPr>
            <p:cNvSpPr/>
            <p:nvPr/>
          </p:nvSpPr>
          <p:spPr>
            <a:xfrm>
              <a:off x="8925132" y="2229186"/>
              <a:ext cx="1411560" cy="171262"/>
            </a:xfrm>
            <a:prstGeom prst="rightArrow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85" name="Diagramme 84">
            <a:extLst>
              <a:ext uri="{FF2B5EF4-FFF2-40B4-BE49-F238E27FC236}">
                <a16:creationId xmlns:a16="http://schemas.microsoft.com/office/drawing/2014/main" id="{CF3395C5-1A23-4653-92C5-BFB3D05CCB4C}"/>
              </a:ext>
            </a:extLst>
          </p:cNvPr>
          <p:cNvGraphicFramePr/>
          <p:nvPr/>
        </p:nvGraphicFramePr>
        <p:xfrm>
          <a:off x="615855" y="840948"/>
          <a:ext cx="1101580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ZoneTexte 37">
            <a:extLst>
              <a:ext uri="{FF2B5EF4-FFF2-40B4-BE49-F238E27FC236}">
                <a16:creationId xmlns:a16="http://schemas.microsoft.com/office/drawing/2014/main" id="{EB4EDECD-D847-4881-AE90-038F09C8501F}"/>
              </a:ext>
            </a:extLst>
          </p:cNvPr>
          <p:cNvSpPr txBox="1"/>
          <p:nvPr/>
        </p:nvSpPr>
        <p:spPr>
          <a:xfrm>
            <a:off x="958874" y="1252792"/>
            <a:ext cx="4218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Données « brutes », mesures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phéno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variables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D36BBB5-58E9-445B-9E5B-EF96112042C4}"/>
              </a:ext>
            </a:extLst>
          </p:cNvPr>
          <p:cNvSpPr txBox="1"/>
          <p:nvPr/>
        </p:nvSpPr>
        <p:spPr>
          <a:xfrm>
            <a:off x="6333484" y="1380405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Données « dérivées »</a:t>
            </a:r>
          </a:p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calculées, réduites, indicateurs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A3B514F-D1D0-4B66-A61B-EC6CA5A5B419}"/>
              </a:ext>
            </a:extLst>
          </p:cNvPr>
          <p:cNvGrpSpPr/>
          <p:nvPr/>
        </p:nvGrpSpPr>
        <p:grpSpPr>
          <a:xfrm>
            <a:off x="4288792" y="2324699"/>
            <a:ext cx="2360611" cy="475137"/>
            <a:chOff x="4288792" y="1925310"/>
            <a:chExt cx="2360611" cy="475137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5A715B6-3403-4156-957B-AC8CAA40AF08}"/>
                </a:ext>
              </a:extLst>
            </p:cNvPr>
            <p:cNvSpPr txBox="1"/>
            <p:nvPr/>
          </p:nvSpPr>
          <p:spPr>
            <a:xfrm>
              <a:off x="4338286" y="1925310"/>
              <a:ext cx="2220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Dérivation, Réduction</a:t>
              </a:r>
            </a:p>
          </p:txBody>
        </p:sp>
        <p:sp>
          <p:nvSpPr>
            <p:cNvPr id="42" name="Flèche droite 34">
              <a:extLst>
                <a:ext uri="{FF2B5EF4-FFF2-40B4-BE49-F238E27FC236}">
                  <a16:creationId xmlns:a16="http://schemas.microsoft.com/office/drawing/2014/main" id="{51AF9F0D-30BC-4B78-940A-C6E22640DF4E}"/>
                </a:ext>
              </a:extLst>
            </p:cNvPr>
            <p:cNvSpPr/>
            <p:nvPr/>
          </p:nvSpPr>
          <p:spPr>
            <a:xfrm>
              <a:off x="4288792" y="2228314"/>
              <a:ext cx="2360611" cy="172133"/>
            </a:xfrm>
            <a:prstGeom prst="rightArrow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Google Shape;268;g244345d743d_2_190">
            <a:extLst>
              <a:ext uri="{FF2B5EF4-FFF2-40B4-BE49-F238E27FC236}">
                <a16:creationId xmlns:a16="http://schemas.microsoft.com/office/drawing/2014/main" id="{CC45C399-34A9-4ECA-A7E2-11758DAEC78E}"/>
              </a:ext>
            </a:extLst>
          </p:cNvPr>
          <p:cNvSpPr txBox="1"/>
          <p:nvPr/>
        </p:nvSpPr>
        <p:spPr>
          <a:xfrm>
            <a:off x="335560" y="4941659"/>
            <a:ext cx="505017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Mesures brutes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Phéno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Nettoyage de Données</a:t>
            </a:r>
            <a:endParaRPr dirty="0"/>
          </a:p>
          <a:p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Traçabilité, Reproductibilité &amp; Provenance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269;g244345d743d_2_190">
            <a:extLst>
              <a:ext uri="{FF2B5EF4-FFF2-40B4-BE49-F238E27FC236}">
                <a16:creationId xmlns:a16="http://schemas.microsoft.com/office/drawing/2014/main" id="{9371FEE3-9B5F-42B0-9C93-CC841DAAFA41}"/>
              </a:ext>
            </a:extLst>
          </p:cNvPr>
          <p:cNvSpPr txBox="1"/>
          <p:nvPr/>
        </p:nvSpPr>
        <p:spPr>
          <a:xfrm>
            <a:off x="6282356" y="4738845"/>
            <a:ext cx="291095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INDICATEURS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Nouveau calcul pour chaque question scientifique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expérimental donne n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datasets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dérivés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271;g244345d743d_2_190">
            <a:extLst>
              <a:ext uri="{FF2B5EF4-FFF2-40B4-BE49-F238E27FC236}">
                <a16:creationId xmlns:a16="http://schemas.microsoft.com/office/drawing/2014/main" id="{68176C62-A74F-4893-B11B-41CC1FDC0C2E}"/>
              </a:ext>
            </a:extLst>
          </p:cNvPr>
          <p:cNvSpPr txBox="1"/>
          <p:nvPr/>
        </p:nvSpPr>
        <p:spPr>
          <a:xfrm>
            <a:off x="10336692" y="4710046"/>
            <a:ext cx="1828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DESCRIPTEURS PRIMAIRES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Caractérisation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Phenodes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Accessions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270;g244345d743d_2_190">
            <a:extLst>
              <a:ext uri="{FF2B5EF4-FFF2-40B4-BE49-F238E27FC236}">
                <a16:creationId xmlns:a16="http://schemas.microsoft.com/office/drawing/2014/main" id="{07D179E1-4ABC-40CF-BD69-793A226708D0}"/>
              </a:ext>
            </a:extLst>
          </p:cNvPr>
          <p:cNvSpPr/>
          <p:nvPr/>
        </p:nvSpPr>
        <p:spPr>
          <a:xfrm>
            <a:off x="6096000" y="6319732"/>
            <a:ext cx="60960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Conservation long terme des données brutes</a:t>
            </a:r>
            <a:endParaRPr sz="24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398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1dd4ea6a1b_0_1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indent="0"/>
            <a:r>
              <a:rPr lang="en"/>
              <a:t>Plan de Gestion de Données</a:t>
            </a:r>
            <a:endParaRPr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496531-3973-4752-BCEA-448DE79EBC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fr-FR" dirty="0"/>
              <a:t>Perte d'informations</a:t>
            </a:r>
          </a:p>
          <a:p>
            <a:pPr lvl="1" fontAlgn="ctr"/>
            <a:r>
              <a:rPr lang="fr-FR" dirty="0"/>
              <a:t>Ravages du temps sur les connaissances</a:t>
            </a:r>
          </a:p>
          <a:p>
            <a:pPr lvl="1" fontAlgn="ctr"/>
            <a:r>
              <a:rPr lang="fr-FR" dirty="0"/>
              <a:t>Problème de reproductibilité</a:t>
            </a:r>
            <a:endParaRPr lang="fr-FR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données de la Recherche - Crise de reproductibilité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10" y="2445829"/>
            <a:ext cx="4584084" cy="34595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104" y="2150801"/>
            <a:ext cx="7301796" cy="389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58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1" fontAlgn="base"/>
            <a:r>
              <a:rPr lang="fr-FR" sz="2800" dirty="0"/>
              <a:t>L'identification des différents types de données</a:t>
            </a:r>
          </a:p>
          <a:p>
            <a:pPr lvl="1" fontAlgn="base"/>
            <a:r>
              <a:rPr lang="fr-FR" sz="2800" dirty="0"/>
              <a:t>La description des données</a:t>
            </a:r>
          </a:p>
          <a:p>
            <a:pPr lvl="1" fontAlgn="base"/>
            <a:r>
              <a:rPr lang="fr-FR" sz="2800" dirty="0"/>
              <a:t>Qui détiendra les droits sur les données</a:t>
            </a:r>
          </a:p>
          <a:p>
            <a:pPr lvl="1" fontAlgn="base"/>
            <a:r>
              <a:rPr lang="fr-FR" sz="2800" dirty="0"/>
              <a:t>La sensibilité des données</a:t>
            </a:r>
          </a:p>
          <a:p>
            <a:pPr lvl="1" fontAlgn="base"/>
            <a:r>
              <a:rPr lang="fr-FR" sz="2800" dirty="0"/>
              <a:t>Comment partager les données</a:t>
            </a:r>
          </a:p>
          <a:p>
            <a:pPr lvl="1" fontAlgn="base"/>
            <a:r>
              <a:rPr lang="fr-FR" sz="2800" dirty="0"/>
              <a:t>L’organisation et la documentation des données</a:t>
            </a:r>
          </a:p>
          <a:p>
            <a:pPr lvl="1" fontAlgn="base"/>
            <a:r>
              <a:rPr lang="fr-FR" sz="2800" dirty="0"/>
              <a:t>Le stockage et la sécurisation des données</a:t>
            </a:r>
          </a:p>
          <a:p>
            <a:pPr lvl="1" fontAlgn="base"/>
            <a:r>
              <a:rPr lang="fr-FR" sz="2800" dirty="0"/>
              <a:t>L’archivage et la conservation des données</a:t>
            </a:r>
          </a:p>
          <a:p>
            <a:pPr lvl="1" fontAlgn="base"/>
            <a:endParaRPr lang="fr-FR" sz="2800" dirty="0"/>
          </a:p>
          <a:p>
            <a:pPr marL="186262" indent="0" fontAlgn="base">
              <a:buNone/>
            </a:pPr>
            <a:r>
              <a:rPr lang="fr-FR" sz="3200" dirty="0"/>
              <a:t>=&gt; Sondage </a:t>
            </a:r>
            <a:r>
              <a:rPr lang="fr-FR" sz="3200" dirty="0" err="1"/>
              <a:t>slido</a:t>
            </a:r>
            <a:r>
              <a:rPr lang="fr-FR" sz="3200" dirty="0"/>
              <a:t> : </a:t>
            </a:r>
            <a:r>
              <a:rPr lang="fr-FR" sz="3200" u="sng" dirty="0">
                <a:solidFill>
                  <a:schemeClr val="hlink"/>
                </a:solidFill>
                <a:hlinkClick r:id="rId3"/>
              </a:rPr>
              <a:t>slido.com</a:t>
            </a:r>
            <a:r>
              <a:rPr lang="fr-FR" sz="3200" dirty="0"/>
              <a:t>, code </a:t>
            </a:r>
            <a:r>
              <a:rPr lang="fr-FR" sz="3200" b="1" dirty="0"/>
              <a:t>#2847487</a:t>
            </a:r>
            <a:endParaRPr lang="fr-FR" sz="32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A305BF-404D-4C19-9A62-8CDDCE28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r-FR" sz="2800" dirty="0"/>
              <a:t>Pour les données que vous gérez, avez-vous déjà réfléchi à …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5C8C427-0D05-4C91-B057-0B6403B991E7}"/>
              </a:ext>
            </a:extLst>
          </p:cNvPr>
          <p:cNvGrpSpPr/>
          <p:nvPr/>
        </p:nvGrpSpPr>
        <p:grpSpPr>
          <a:xfrm>
            <a:off x="9451354" y="2439895"/>
            <a:ext cx="1978210" cy="1978210"/>
            <a:chOff x="9167757" y="4497821"/>
            <a:chExt cx="1978210" cy="197821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1D37018-1C08-4342-B61E-51EDE6F5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6944" y1="75944" x2="26944" y2="75944"/>
                          <a14:foregroundMark x1="24833" y1="77444" x2="24833" y2="77444"/>
                          <a14:foregroundMark x1="27056" y1="76444" x2="27056" y2="76444"/>
                          <a14:foregroundMark x1="27556" y1="75000" x2="27556" y2="75000"/>
                          <a14:foregroundMark x1="27167" y1="74722" x2="27167" y2="74722"/>
                          <a14:foregroundMark x1="15889" y1="45000" x2="15889" y2="4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7757" y="4497821"/>
              <a:ext cx="1978210" cy="1978210"/>
            </a:xfrm>
            <a:prstGeom prst="rect">
              <a:avLst/>
            </a:prstGeom>
          </p:spPr>
        </p:pic>
        <p:sp>
          <p:nvSpPr>
            <p:cNvPr id="12" name="Google Shape;487;p31">
              <a:extLst>
                <a:ext uri="{FF2B5EF4-FFF2-40B4-BE49-F238E27FC236}">
                  <a16:creationId xmlns:a16="http://schemas.microsoft.com/office/drawing/2014/main" id="{7C1C0574-77C9-4C2C-B732-6EFDD7C3609D}"/>
                </a:ext>
              </a:extLst>
            </p:cNvPr>
            <p:cNvSpPr txBox="1"/>
            <p:nvPr/>
          </p:nvSpPr>
          <p:spPr>
            <a:xfrm>
              <a:off x="9626588" y="6032042"/>
              <a:ext cx="1060548" cy="307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en"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@picto-dico</a:t>
              </a:r>
              <a:endParaRPr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934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743192" y="1233487"/>
            <a:ext cx="10753484" cy="46557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6262" indent="0">
              <a:buNone/>
            </a:pPr>
            <a:r>
              <a:rPr lang="fr-FR" dirty="0"/>
              <a:t>Un PGD est un document qui décrit comment seront gérées les données d'un projet de recherche ou d’une structure tout au long de leur cycle de vie</a:t>
            </a:r>
          </a:p>
          <a:p>
            <a:pPr marL="186262" indent="0">
              <a:buNone/>
            </a:pPr>
            <a:endParaRPr lang="fr-FR" dirty="0"/>
          </a:p>
          <a:p>
            <a:pPr marL="186262" indent="0">
              <a:buNone/>
            </a:pPr>
            <a:endParaRPr lang="fr-FR" dirty="0"/>
          </a:p>
          <a:p>
            <a:pPr marL="795847" lvl="1" indent="0">
              <a:buNone/>
            </a:pP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Qu'est-ce qu'un Plan de Gestion des Données (PGD)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E0EF80-53DC-4273-805F-E33818304F5F}"/>
              </a:ext>
            </a:extLst>
          </p:cNvPr>
          <p:cNvSpPr/>
          <p:nvPr/>
        </p:nvSpPr>
        <p:spPr>
          <a:xfrm>
            <a:off x="7264865" y="5688613"/>
            <a:ext cx="1129313" cy="644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5EFC36F-02BC-456D-9ABA-3616F5D36290}"/>
              </a:ext>
            </a:extLst>
          </p:cNvPr>
          <p:cNvGrpSpPr/>
          <p:nvPr/>
        </p:nvGrpSpPr>
        <p:grpSpPr>
          <a:xfrm>
            <a:off x="2420227" y="1463879"/>
            <a:ext cx="7860485" cy="4991449"/>
            <a:chOff x="1334281" y="757322"/>
            <a:chExt cx="8336674" cy="5432699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1A17F591-B6EF-42BF-8BD0-0A28A456B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472" y="1594850"/>
              <a:ext cx="3930680" cy="393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7ED50BE-16B7-477A-9947-BF9A7D5A0AA0}"/>
                </a:ext>
              </a:extLst>
            </p:cNvPr>
            <p:cNvGrpSpPr/>
            <p:nvPr/>
          </p:nvGrpSpPr>
          <p:grpSpPr>
            <a:xfrm>
              <a:off x="1334281" y="757322"/>
              <a:ext cx="8336674" cy="5432699"/>
              <a:chOff x="1334281" y="757322"/>
              <a:chExt cx="8336674" cy="5432699"/>
            </a:xfrm>
          </p:grpSpPr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39CEF62B-8206-4960-A4C6-F926293BABD5}"/>
                  </a:ext>
                </a:extLst>
              </p:cNvPr>
              <p:cNvSpPr/>
              <p:nvPr/>
            </p:nvSpPr>
            <p:spPr>
              <a:xfrm>
                <a:off x="6339365" y="757322"/>
                <a:ext cx="1484468" cy="1484468"/>
              </a:xfrm>
              <a:custGeom>
                <a:avLst/>
                <a:gdLst>
                  <a:gd name="connsiteX0" fmla="*/ 0 w 1484468"/>
                  <a:gd name="connsiteY0" fmla="*/ 0 h 1484468"/>
                  <a:gd name="connsiteX1" fmla="*/ 1484468 w 1484468"/>
                  <a:gd name="connsiteY1" fmla="*/ 0 h 1484468"/>
                  <a:gd name="connsiteX2" fmla="*/ 1484468 w 1484468"/>
                  <a:gd name="connsiteY2" fmla="*/ 1484468 h 1484468"/>
                  <a:gd name="connsiteX3" fmla="*/ 0 w 1484468"/>
                  <a:gd name="connsiteY3" fmla="*/ 1484468 h 1484468"/>
                  <a:gd name="connsiteX4" fmla="*/ 0 w 1484468"/>
                  <a:gd name="connsiteY4" fmla="*/ 0 h 1484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4468" h="1484468">
                    <a:moveTo>
                      <a:pt x="0" y="0"/>
                    </a:moveTo>
                    <a:lnTo>
                      <a:pt x="1484468" y="0"/>
                    </a:lnTo>
                    <a:lnTo>
                      <a:pt x="1484468" y="1484468"/>
                    </a:lnTo>
                    <a:lnTo>
                      <a:pt x="0" y="148446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fr-FR" sz="900" kern="1200" dirty="0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4B4D7DC9-6BBC-4B01-9A82-C75F76DE0FBD}"/>
                  </a:ext>
                </a:extLst>
              </p:cNvPr>
              <p:cNvSpPr/>
              <p:nvPr/>
            </p:nvSpPr>
            <p:spPr>
              <a:xfrm>
                <a:off x="8043275" y="3031473"/>
                <a:ext cx="1249167" cy="530083"/>
              </a:xfrm>
              <a:custGeom>
                <a:avLst/>
                <a:gdLst>
                  <a:gd name="connsiteX0" fmla="*/ 0 w 1484468"/>
                  <a:gd name="connsiteY0" fmla="*/ 0 h 1484468"/>
                  <a:gd name="connsiteX1" fmla="*/ 1484468 w 1484468"/>
                  <a:gd name="connsiteY1" fmla="*/ 0 h 1484468"/>
                  <a:gd name="connsiteX2" fmla="*/ 1484468 w 1484468"/>
                  <a:gd name="connsiteY2" fmla="*/ 1484468 h 1484468"/>
                  <a:gd name="connsiteX3" fmla="*/ 0 w 1484468"/>
                  <a:gd name="connsiteY3" fmla="*/ 1484468 h 1484468"/>
                  <a:gd name="connsiteX4" fmla="*/ 0 w 1484468"/>
                  <a:gd name="connsiteY4" fmla="*/ 0 h 1484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4468" h="1484468">
                    <a:moveTo>
                      <a:pt x="0" y="0"/>
                    </a:moveTo>
                    <a:lnTo>
                      <a:pt x="1484468" y="0"/>
                    </a:lnTo>
                    <a:lnTo>
                      <a:pt x="1484468" y="1484468"/>
                    </a:lnTo>
                    <a:lnTo>
                      <a:pt x="0" y="148446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kern="1200" spc="-1" dirty="0">
                    <a:solidFill>
                      <a:srgbClr val="FAC54B"/>
                    </a:solidFill>
                    <a:latin typeface="Calibri"/>
                  </a:rPr>
                  <a:t>Collecter des données</a:t>
                </a: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kern="1200" spc="-1" dirty="0">
                    <a:solidFill>
                      <a:srgbClr val="FAC54B"/>
                    </a:solidFill>
                    <a:latin typeface="Calibri"/>
                  </a:rPr>
                  <a:t>Acquérir des données </a:t>
                </a:r>
                <a:endParaRPr lang="fr-FR" sz="800" kern="1200" dirty="0">
                  <a:solidFill>
                    <a:srgbClr val="FAC54B"/>
                  </a:solidFill>
                </a:endParaRPr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0E164795-D15C-4FFD-A8A8-400C88E45A40}"/>
                  </a:ext>
                </a:extLst>
              </p:cNvPr>
              <p:cNvSpPr/>
              <p:nvPr/>
            </p:nvSpPr>
            <p:spPr>
              <a:xfrm>
                <a:off x="7567055" y="4471560"/>
                <a:ext cx="2103900" cy="583776"/>
              </a:xfrm>
              <a:custGeom>
                <a:avLst/>
                <a:gdLst>
                  <a:gd name="connsiteX0" fmla="*/ 0 w 1484468"/>
                  <a:gd name="connsiteY0" fmla="*/ 0 h 1484468"/>
                  <a:gd name="connsiteX1" fmla="*/ 1484468 w 1484468"/>
                  <a:gd name="connsiteY1" fmla="*/ 0 h 1484468"/>
                  <a:gd name="connsiteX2" fmla="*/ 1484468 w 1484468"/>
                  <a:gd name="connsiteY2" fmla="*/ 1484468 h 1484468"/>
                  <a:gd name="connsiteX3" fmla="*/ 0 w 1484468"/>
                  <a:gd name="connsiteY3" fmla="*/ 1484468 h 1484468"/>
                  <a:gd name="connsiteX4" fmla="*/ 0 w 1484468"/>
                  <a:gd name="connsiteY4" fmla="*/ 0 h 1484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4468" h="1484468">
                    <a:moveTo>
                      <a:pt x="0" y="0"/>
                    </a:moveTo>
                    <a:lnTo>
                      <a:pt x="1484468" y="0"/>
                    </a:lnTo>
                    <a:lnTo>
                      <a:pt x="1484468" y="1484468"/>
                    </a:lnTo>
                    <a:lnTo>
                      <a:pt x="0" y="148446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8ABA56"/>
                    </a:solidFill>
                    <a:ea typeface="Arial"/>
                  </a:rPr>
                  <a:t>Vérifier, Nettoyer, Valider </a:t>
                </a:r>
                <a:endParaRPr lang="fr-FR" sz="800" strike="noStrike" kern="1200" spc="-1" dirty="0">
                  <a:solidFill>
                    <a:srgbClr val="8ABA56"/>
                  </a:solidFill>
                </a:endParaRP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8ABA56"/>
                    </a:solidFill>
                    <a:ea typeface="Arial"/>
                  </a:rPr>
                  <a:t>Stocker</a:t>
                </a:r>
                <a:endParaRPr lang="fr-FR" sz="800" strike="noStrike" kern="1200" spc="-1" dirty="0">
                  <a:solidFill>
                    <a:srgbClr val="8ABA56"/>
                  </a:solidFill>
                </a:endParaRP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8ABA56"/>
                    </a:solidFill>
                    <a:ea typeface="Arial"/>
                  </a:rPr>
                  <a:t>Échanger les données de manière sécurisées</a:t>
                </a:r>
                <a:endParaRPr lang="fr-FR" sz="800" kern="1200" dirty="0">
                  <a:solidFill>
                    <a:srgbClr val="8ABA56"/>
                  </a:solidFill>
                </a:endParaRPr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DDB2B01A-836C-4C01-9412-E5B6CDADB506}"/>
                  </a:ext>
                </a:extLst>
              </p:cNvPr>
              <p:cNvSpPr/>
              <p:nvPr/>
            </p:nvSpPr>
            <p:spPr>
              <a:xfrm>
                <a:off x="5173824" y="5439972"/>
                <a:ext cx="1826512" cy="750049"/>
              </a:xfrm>
              <a:custGeom>
                <a:avLst/>
                <a:gdLst>
                  <a:gd name="connsiteX0" fmla="*/ 0 w 1484468"/>
                  <a:gd name="connsiteY0" fmla="*/ 0 h 1484468"/>
                  <a:gd name="connsiteX1" fmla="*/ 1484468 w 1484468"/>
                  <a:gd name="connsiteY1" fmla="*/ 0 h 1484468"/>
                  <a:gd name="connsiteX2" fmla="*/ 1484468 w 1484468"/>
                  <a:gd name="connsiteY2" fmla="*/ 1484468 h 1484468"/>
                  <a:gd name="connsiteX3" fmla="*/ 0 w 1484468"/>
                  <a:gd name="connsiteY3" fmla="*/ 1484468 h 1484468"/>
                  <a:gd name="connsiteX4" fmla="*/ 0 w 1484468"/>
                  <a:gd name="connsiteY4" fmla="*/ 0 h 1484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4468" h="1484468">
                    <a:moveTo>
                      <a:pt x="0" y="0"/>
                    </a:moveTo>
                    <a:lnTo>
                      <a:pt x="1484468" y="0"/>
                    </a:lnTo>
                    <a:lnTo>
                      <a:pt x="1484468" y="1484468"/>
                    </a:lnTo>
                    <a:lnTo>
                      <a:pt x="0" y="148446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32B890"/>
                    </a:solidFill>
                    <a:ea typeface="Arial"/>
                  </a:rPr>
                  <a:t>Interpréter les données</a:t>
                </a:r>
                <a:endParaRPr lang="fr-FR" sz="800" strike="noStrike" kern="1200" spc="-1" dirty="0">
                  <a:solidFill>
                    <a:srgbClr val="32B890"/>
                  </a:solidFill>
                </a:endParaRP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32B890"/>
                    </a:solidFill>
                    <a:ea typeface="Arial"/>
                  </a:rPr>
                  <a:t>Produire des résultats scientifiques</a:t>
                </a:r>
                <a:endParaRPr lang="fr-FR" sz="800" strike="noStrike" kern="1200" spc="-1" dirty="0">
                  <a:solidFill>
                    <a:srgbClr val="32B890"/>
                  </a:solidFill>
                </a:endParaRP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32B890"/>
                    </a:solidFill>
                    <a:ea typeface="Arial"/>
                  </a:rPr>
                  <a:t>Publier des articles</a:t>
                </a:r>
                <a:endParaRPr lang="fr-FR" sz="800" kern="1200" dirty="0">
                  <a:solidFill>
                    <a:srgbClr val="32B890"/>
                  </a:solidFill>
                </a:endParaRPr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B51FA3AF-F9DC-4929-A4BA-CC7AD173A5AA}"/>
                  </a:ext>
                </a:extLst>
              </p:cNvPr>
              <p:cNvSpPr/>
              <p:nvPr/>
            </p:nvSpPr>
            <p:spPr>
              <a:xfrm>
                <a:off x="1334281" y="4471560"/>
                <a:ext cx="3096311" cy="933295"/>
              </a:xfrm>
              <a:custGeom>
                <a:avLst/>
                <a:gdLst>
                  <a:gd name="connsiteX0" fmla="*/ 0 w 1484468"/>
                  <a:gd name="connsiteY0" fmla="*/ 0 h 1484468"/>
                  <a:gd name="connsiteX1" fmla="*/ 1484468 w 1484468"/>
                  <a:gd name="connsiteY1" fmla="*/ 0 h 1484468"/>
                  <a:gd name="connsiteX2" fmla="*/ 1484468 w 1484468"/>
                  <a:gd name="connsiteY2" fmla="*/ 1484468 h 1484468"/>
                  <a:gd name="connsiteX3" fmla="*/ 0 w 1484468"/>
                  <a:gd name="connsiteY3" fmla="*/ 1484468 h 1484468"/>
                  <a:gd name="connsiteX4" fmla="*/ 0 w 1484468"/>
                  <a:gd name="connsiteY4" fmla="*/ 0 h 1484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4468" h="1484468">
                    <a:moveTo>
                      <a:pt x="0" y="0"/>
                    </a:moveTo>
                    <a:lnTo>
                      <a:pt x="1484468" y="0"/>
                    </a:lnTo>
                    <a:lnTo>
                      <a:pt x="1484468" y="1484468"/>
                    </a:lnTo>
                    <a:lnTo>
                      <a:pt x="0" y="148446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4176A5"/>
                    </a:solidFill>
                    <a:ea typeface="Arial"/>
                  </a:rPr>
                  <a:t>Migrer les données vers un format standard et un support adapté</a:t>
                </a:r>
                <a:endParaRPr lang="fr-FR" sz="800" strike="noStrike" kern="1200" spc="-1" dirty="0">
                  <a:solidFill>
                    <a:srgbClr val="4176A5"/>
                  </a:solidFill>
                </a:endParaRP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4176A5"/>
                    </a:solidFill>
                    <a:ea typeface="Arial"/>
                  </a:rPr>
                  <a:t>Compléter les métadonnées et la documentation</a:t>
                </a:r>
                <a:endParaRPr lang="fr-FR" sz="800" strike="noStrike" kern="1200" spc="-1" dirty="0">
                  <a:solidFill>
                    <a:srgbClr val="4176A5"/>
                  </a:solidFill>
                </a:endParaRP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4176A5"/>
                    </a:solidFill>
                    <a:ea typeface="Arial"/>
                  </a:rPr>
                  <a:t>Sauvegarder et stocker</a:t>
                </a:r>
                <a:endParaRPr lang="fr-FR" sz="800" strike="noStrike" kern="1200" spc="-1" dirty="0">
                  <a:solidFill>
                    <a:srgbClr val="4176A5"/>
                  </a:solidFill>
                </a:endParaRP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4176A5"/>
                    </a:solidFill>
                    <a:ea typeface="Arial"/>
                  </a:rPr>
                  <a:t>Déposer les données dans un entrepôt</a:t>
                </a:r>
                <a:endParaRPr lang="fr-FR" sz="800" strike="noStrike" kern="1200" spc="-1" dirty="0">
                  <a:solidFill>
                    <a:srgbClr val="4176A5"/>
                  </a:solidFill>
                </a:endParaRP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4176A5"/>
                    </a:solidFill>
                    <a:ea typeface="Arial"/>
                  </a:rPr>
                  <a:t>Archiver les données à long terme</a:t>
                </a:r>
                <a:endParaRPr lang="fr-FR" sz="800" kern="1200" dirty="0">
                  <a:solidFill>
                    <a:srgbClr val="4176A5"/>
                  </a:solidFill>
                </a:endParaRPr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0C4858BE-9A72-42ED-9737-53CEC9F6567B}"/>
                  </a:ext>
                </a:extLst>
              </p:cNvPr>
              <p:cNvSpPr/>
              <p:nvPr/>
            </p:nvSpPr>
            <p:spPr>
              <a:xfrm>
                <a:off x="2362517" y="2825407"/>
                <a:ext cx="1888878" cy="412131"/>
              </a:xfrm>
              <a:custGeom>
                <a:avLst/>
                <a:gdLst>
                  <a:gd name="connsiteX0" fmla="*/ 0 w 1484468"/>
                  <a:gd name="connsiteY0" fmla="*/ 0 h 1484468"/>
                  <a:gd name="connsiteX1" fmla="*/ 1484468 w 1484468"/>
                  <a:gd name="connsiteY1" fmla="*/ 0 h 1484468"/>
                  <a:gd name="connsiteX2" fmla="*/ 1484468 w 1484468"/>
                  <a:gd name="connsiteY2" fmla="*/ 1484468 h 1484468"/>
                  <a:gd name="connsiteX3" fmla="*/ 0 w 1484468"/>
                  <a:gd name="connsiteY3" fmla="*/ 1484468 h 1484468"/>
                  <a:gd name="connsiteX4" fmla="*/ 0 w 1484468"/>
                  <a:gd name="connsiteY4" fmla="*/ 0 h 1484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4468" h="1484468">
                    <a:moveTo>
                      <a:pt x="0" y="0"/>
                    </a:moveTo>
                    <a:lnTo>
                      <a:pt x="1484468" y="0"/>
                    </a:lnTo>
                    <a:lnTo>
                      <a:pt x="1484468" y="1484468"/>
                    </a:lnTo>
                    <a:lnTo>
                      <a:pt x="0" y="148446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9E51AD"/>
                    </a:solidFill>
                    <a:latin typeface="Calibri"/>
                    <a:ea typeface="Arial"/>
                  </a:rPr>
                  <a:t>Définir des droits d’accès aux données</a:t>
                </a: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9E51AD"/>
                    </a:solidFill>
                    <a:latin typeface="Calibri"/>
                    <a:ea typeface="Arial"/>
                  </a:rPr>
                  <a:t>Choisir une licence de réutilisation</a:t>
                </a:r>
                <a:endParaRPr lang="fr-FR" sz="800" kern="1200" dirty="0">
                  <a:solidFill>
                    <a:srgbClr val="9E51AD"/>
                  </a:solidFill>
                </a:endParaRPr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9A4536FD-ED1C-4B47-A305-DCD697BE0C3A}"/>
                  </a:ext>
                </a:extLst>
              </p:cNvPr>
              <p:cNvSpPr/>
              <p:nvPr/>
            </p:nvSpPr>
            <p:spPr>
              <a:xfrm>
                <a:off x="3137093" y="1294794"/>
                <a:ext cx="1888878" cy="750049"/>
              </a:xfrm>
              <a:custGeom>
                <a:avLst/>
                <a:gdLst>
                  <a:gd name="connsiteX0" fmla="*/ 0 w 1484468"/>
                  <a:gd name="connsiteY0" fmla="*/ 0 h 1484468"/>
                  <a:gd name="connsiteX1" fmla="*/ 1484468 w 1484468"/>
                  <a:gd name="connsiteY1" fmla="*/ 0 h 1484468"/>
                  <a:gd name="connsiteX2" fmla="*/ 1484468 w 1484468"/>
                  <a:gd name="connsiteY2" fmla="*/ 1484468 h 1484468"/>
                  <a:gd name="connsiteX3" fmla="*/ 0 w 1484468"/>
                  <a:gd name="connsiteY3" fmla="*/ 1484468 h 1484468"/>
                  <a:gd name="connsiteX4" fmla="*/ 0 w 1484468"/>
                  <a:gd name="connsiteY4" fmla="*/ 0 h 1484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4468" h="1484468">
                    <a:moveTo>
                      <a:pt x="0" y="0"/>
                    </a:moveTo>
                    <a:lnTo>
                      <a:pt x="1484468" y="0"/>
                    </a:lnTo>
                    <a:lnTo>
                      <a:pt x="1484468" y="1484468"/>
                    </a:lnTo>
                    <a:lnTo>
                      <a:pt x="0" y="148446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800" strike="noStrike" kern="1200" spc="-1" dirty="0">
                    <a:solidFill>
                      <a:srgbClr val="FA484B"/>
                    </a:solidFill>
                    <a:ea typeface="Arial"/>
                  </a:rPr>
                  <a:t>Effectuer de nouvelles recherches</a:t>
                </a:r>
                <a:endParaRPr lang="fr-FR" sz="800" strike="noStrike" kern="1200" spc="-1" dirty="0">
                  <a:solidFill>
                    <a:srgbClr val="FA484B"/>
                  </a:solidFill>
                </a:endParaRP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FA484B"/>
                    </a:solidFill>
                    <a:ea typeface="Arial"/>
                  </a:rPr>
                  <a:t>Réexaminer les résultats/les données</a:t>
                </a:r>
                <a:endParaRPr lang="fr-FR" sz="800" strike="noStrike" kern="1200" spc="-1" dirty="0">
                  <a:solidFill>
                    <a:srgbClr val="FA484B"/>
                  </a:solidFill>
                </a:endParaRP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FA484B"/>
                    </a:solidFill>
                    <a:ea typeface="Arial"/>
                  </a:rPr>
                  <a:t>Enseigner et apprendre</a:t>
                </a:r>
                <a:endParaRPr lang="fr-FR" sz="800" strike="noStrike" kern="1200" spc="-1" dirty="0">
                  <a:solidFill>
                    <a:srgbClr val="FA484B"/>
                  </a:solidFill>
                </a:endParaRPr>
              </a:p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Font typeface="Wingdings" charset="2"/>
                  <a:buNone/>
                </a:pPr>
                <a:r>
                  <a:rPr lang="fr-FR" sz="800" strike="noStrike" kern="1200" spc="-1" dirty="0">
                    <a:solidFill>
                      <a:srgbClr val="FA484B"/>
                    </a:solidFill>
                    <a:ea typeface="Arial"/>
                  </a:rPr>
                  <a:t>Respecter la licence de réutilisation</a:t>
                </a:r>
                <a:endParaRPr lang="fr-FR" sz="800" kern="1200" dirty="0">
                  <a:solidFill>
                    <a:srgbClr val="FA484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6797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335561" y="1233488"/>
            <a:ext cx="4896332" cy="465571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186262" indent="0">
              <a:buNone/>
            </a:pPr>
            <a:r>
              <a:rPr lang="fr-FR" dirty="0"/>
              <a:t>Mettre en œuvre des bonnes pratiques, respect des principes FAIR (</a:t>
            </a:r>
            <a:r>
              <a:rPr lang="fr-FR" dirty="0" err="1"/>
              <a:t>Findable</a:t>
            </a:r>
            <a:r>
              <a:rPr lang="fr-FR" dirty="0"/>
              <a:t>, Accessible, </a:t>
            </a:r>
            <a:r>
              <a:rPr lang="fr-FR" dirty="0" err="1"/>
              <a:t>Interoperable</a:t>
            </a:r>
            <a:r>
              <a:rPr lang="fr-FR" dirty="0"/>
              <a:t>, </a:t>
            </a:r>
            <a:r>
              <a:rPr lang="fr-FR" dirty="0" err="1"/>
              <a:t>Reusable</a:t>
            </a:r>
            <a:r>
              <a:rPr lang="fr-FR" dirty="0"/>
              <a:t>)</a:t>
            </a:r>
          </a:p>
          <a:p>
            <a:pPr lvl="1" fontAlgn="ctr"/>
            <a:r>
              <a:rPr lang="fr-FR" sz="2333" dirty="0"/>
              <a:t>Assurer la reproductibilité des expériences en décrivant les données et leur mode d’obtention</a:t>
            </a:r>
          </a:p>
          <a:p>
            <a:pPr lvl="1" fontAlgn="ctr"/>
            <a:r>
              <a:rPr lang="fr-FR" sz="2333" dirty="0"/>
              <a:t>Permettre la compréhension et donc la réutilisation des données</a:t>
            </a:r>
          </a:p>
          <a:p>
            <a:pPr lvl="1" fontAlgn="ctr"/>
            <a:r>
              <a:rPr lang="fr-FR" sz="2333" dirty="0"/>
              <a:t>Eviter les pertes de données avec un stockage adapté</a:t>
            </a:r>
          </a:p>
          <a:p>
            <a:pPr lvl="1" fontAlgn="ctr"/>
            <a:r>
              <a:rPr lang="fr-FR" sz="2333" dirty="0"/>
              <a:t>Etablir les rôles et responsabilités de chacun</a:t>
            </a:r>
          </a:p>
          <a:p>
            <a:pPr lvl="1" fontAlgn="ctr"/>
            <a:r>
              <a:rPr lang="fr-FR" sz="2333" dirty="0"/>
              <a:t>Respecter le droit et les personnes en clarifiant le cadre juridique et éthique</a:t>
            </a:r>
          </a:p>
          <a:p>
            <a:pPr lvl="1" fontAlgn="ctr"/>
            <a:r>
              <a:rPr lang="fr-FR" sz="2333" dirty="0"/>
              <a:t>Clarifier les droits de réutilisation et les modalités de partage</a:t>
            </a:r>
          </a:p>
          <a:p>
            <a:pPr lvl="2"/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 quoi ça sert ?</a:t>
            </a:r>
          </a:p>
        </p:txBody>
      </p:sp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id="{CC485915-10EE-42EB-B594-C9D2066585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6304384"/>
              </p:ext>
            </p:extLst>
          </p:nvPr>
        </p:nvGraphicFramePr>
        <p:xfrm>
          <a:off x="5231892" y="819306"/>
          <a:ext cx="6875696" cy="5486400"/>
        </p:xfrm>
        <a:graphic>
          <a:graphicData uri="http://schemas.openxmlformats.org/drawingml/2006/table">
            <a:tbl>
              <a:tblPr firstRow="1" bandRow="1"/>
              <a:tblGrid>
                <a:gridCol w="1718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8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200" b="1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Le projet / la structure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200" b="1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Obtention des données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200" b="1" i="0" u="none" strike="noStrike" cap="none" spc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Documentation des données</a:t>
                      </a:r>
                      <a:endParaRPr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200" b="1" i="0" u="none" strike="noStrike" cap="none" spc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Stockage et sécurité des données</a:t>
                      </a:r>
                      <a:endParaRPr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171450" marR="0" lvl="1" indent="-171450" algn="l" defTabSz="4000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 lang="en-US" sz="1800" b="0" i="0" u="none" strike="noStrike" cap="none" spc="0">
                          <a:solidFill>
                            <a:srgbClr val="000000"/>
                          </a:solidFill>
                          <a:latin typeface="Calibri"/>
                          <a:ea typeface="Arial"/>
                          <a:cs typeface="Arial"/>
                        </a:defRPr>
                      </a:pPr>
                      <a:r>
                        <a:rPr lang="fr-FR" sz="1200" b="0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Présentation du projet / </a:t>
                      </a:r>
                      <a:br>
                        <a:rPr lang="fr-FR" sz="1200" b="0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</a:br>
                      <a:r>
                        <a:rPr lang="fr-FR" sz="1200" b="0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de la structure 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1" indent="-171450" algn="l" defTabSz="4000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 lang="en-US" sz="1800" b="0" i="0" u="none" strike="noStrike" cap="none" spc="0">
                          <a:solidFill>
                            <a:srgbClr val="000000"/>
                          </a:solidFill>
                          <a:latin typeface="Calibri"/>
                          <a:ea typeface="Arial"/>
                          <a:cs typeface="Arial"/>
                        </a:defRPr>
                      </a:pPr>
                      <a:r>
                        <a:rPr lang="fr-FR" sz="1200" b="0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Partenaires </a:t>
                      </a:r>
                    </a:p>
                    <a:p>
                      <a:pPr marL="171450" marR="0" lvl="1" indent="-171450" algn="l" defTabSz="40005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 lang="en-US" sz="1800" b="0" i="0" u="none" strike="noStrike" cap="none" spc="0">
                          <a:solidFill>
                            <a:srgbClr val="000000"/>
                          </a:solidFill>
                          <a:latin typeface="Calibri"/>
                          <a:ea typeface="Arial"/>
                          <a:cs typeface="Arial"/>
                        </a:defRPr>
                      </a:pPr>
                      <a:r>
                        <a:rPr lang="fr-FR" sz="1200" b="0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Politique en matière de gestion des données 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 lang="en-US" sz="1800" b="0" i="0" u="none" strike="noStrike" cap="none" spc="0">
                          <a:solidFill>
                            <a:srgbClr val="000000"/>
                          </a:solidFill>
                          <a:latin typeface="Calibri"/>
                          <a:ea typeface="Arial"/>
                          <a:cs typeface="Arial"/>
                        </a:defRPr>
                      </a:pPr>
                      <a:r>
                        <a:rPr lang="fr-FR" sz="1200" b="0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Quelles données seront produites (type, format, volume…) 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 lang="en-US" sz="1800" b="0" i="0" u="none" strike="noStrike" cap="none" spc="0">
                          <a:solidFill>
                            <a:srgbClr val="000000"/>
                          </a:solidFill>
                          <a:latin typeface="Calibri"/>
                          <a:ea typeface="Arial"/>
                          <a:cs typeface="Arial"/>
                        </a:defRPr>
                      </a:pPr>
                      <a:r>
                        <a:rPr lang="fr-FR" sz="1200" b="0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Comment seront-elles produites ? </a:t>
                      </a:r>
                    </a:p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 lang="en-US" sz="1800" b="0" i="0" u="none" strike="noStrike" cap="none" spc="0">
                          <a:solidFill>
                            <a:srgbClr val="000000"/>
                          </a:solidFill>
                          <a:latin typeface="Calibri"/>
                          <a:ea typeface="Arial"/>
                          <a:cs typeface="Arial"/>
                        </a:defRPr>
                      </a:pPr>
                      <a:r>
                        <a:rPr lang="fr-FR" sz="1200" b="0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Des données existantes seront-elles réutilisées ?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 lang="en-US" sz="1800" b="0" i="0" u="none" strike="noStrike" cap="none" spc="0">
                          <a:solidFill>
                            <a:srgbClr val="000000"/>
                          </a:solidFill>
                          <a:latin typeface="Calibri"/>
                          <a:ea typeface="Arial"/>
                          <a:cs typeface="Arial"/>
                        </a:defRPr>
                      </a:pPr>
                      <a:r>
                        <a:rPr lang="fr-FR" sz="1200" b="0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Quelle documentation et quelles métadonnées accompagneront les données ?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 lang="en-US" sz="1800" b="0" i="0" u="none" strike="noStrike" cap="none" spc="0">
                          <a:solidFill>
                            <a:srgbClr val="000000"/>
                          </a:solidFill>
                          <a:latin typeface="Calibri"/>
                          <a:ea typeface="Arial"/>
                          <a:cs typeface="Arial"/>
                        </a:defRPr>
                      </a:pPr>
                      <a:r>
                        <a:rPr lang="fr-FR" sz="1200" b="0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Quelles procédures contrôlent la qualité des données ?</a:t>
                      </a:r>
                    </a:p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 lang="en-US" sz="1800" b="0" i="0" u="none" strike="noStrike" cap="none" spc="0">
                          <a:solidFill>
                            <a:srgbClr val="000000"/>
                          </a:solidFill>
                          <a:latin typeface="Calibri"/>
                          <a:ea typeface="Arial"/>
                          <a:cs typeface="Arial"/>
                        </a:defRPr>
                      </a:pPr>
                      <a:r>
                        <a:rPr lang="fr-FR" sz="1200" b="0" i="0" u="none" strike="noStrike" cap="none" spc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</a:rPr>
                        <a:t>Comment les données seront-elles organisées ?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defRPr lang="en-US" sz="1800" b="0" i="0" u="none" strike="noStrike" cap="none" spc="0">
                          <a:solidFill>
                            <a:srgbClr val="000000"/>
                          </a:solidFill>
                          <a:latin typeface="Calibri"/>
                          <a:ea typeface="Arial"/>
                          <a:cs typeface="Arial"/>
                        </a:defRPr>
                      </a:pPr>
                      <a:r>
                        <a:rPr lang="fr-FR" sz="1200" b="0" i="0" u="none" strike="noStrike" cap="none" spc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Comment, où, par qui, seront stockées, sauvegardées et sécurisées les données ?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Exigences légales et éthiques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Accès et partage des données</a:t>
                      </a:r>
                    </a:p>
                  </a:txBody>
                  <a:tcPr anchor="ctr">
                    <a:solidFill>
                      <a:srgbClr val="B686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Archivage des données 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58A7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defRPr/>
                      </a:pPr>
                      <a:r>
                        <a:rPr lang="fr-FR" sz="12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Responsabilités et ressources</a:t>
                      </a:r>
                      <a:endParaRPr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5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Droit applicable aux données produites 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Données à caractère personnel, respect du RGPD 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Données sensibles 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Prise en compte des questions éthiques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4B18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Quelles données seront partagées ou publiées ?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 ? Avec qui ? Dans quel délai ? 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Quelle licence sera associée aux données ?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 les données produites pourraient-elles être réutilisées ?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B686D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 les données seront-elles sélectionnées pour une préservation à long terme ? Y a t’il un plan d’archivage ?</a:t>
                      </a:r>
                      <a:endParaRPr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endParaRPr lang="fr-FR" sz="12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58A7B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Qui est responsable de la gestion des données ? 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fr-FR" sz="1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Quelles sont les ressources dédiées à la gestion et à l’ouverture des données ? </a:t>
                      </a:r>
                      <a:endParaRPr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575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491C643-54D9-4F2E-A802-72D20683E750}"/>
              </a:ext>
            </a:extLst>
          </p:cNvPr>
          <p:cNvSpPr txBox="1"/>
          <p:nvPr/>
        </p:nvSpPr>
        <p:spPr>
          <a:xfrm>
            <a:off x="6993710" y="6314095"/>
            <a:ext cx="3364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Contenu type d’un PGD dans DMP OPIDOR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70AC7E-897D-4F8A-B263-91C20FCEB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534" y="5640458"/>
            <a:ext cx="392931" cy="35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55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fr-FR" sz="2533" dirty="0"/>
              <a:t>Une approche pragmatique</a:t>
            </a:r>
          </a:p>
          <a:p>
            <a:pPr lvl="1"/>
            <a:r>
              <a:rPr lang="fr-FR" sz="2267" dirty="0"/>
              <a:t>Simple à comprendre, à mettre en place, à évaluer et à faire évoluer</a:t>
            </a:r>
          </a:p>
          <a:p>
            <a:pPr lvl="1"/>
            <a:r>
              <a:rPr lang="fr-FR" sz="2267" dirty="0"/>
              <a:t>Document texte pour le moment, apparition de versions « machine </a:t>
            </a:r>
            <a:r>
              <a:rPr lang="fr-FR" sz="2267" dirty="0" err="1"/>
              <a:t>actionable</a:t>
            </a:r>
            <a:r>
              <a:rPr lang="fr-FR" sz="2267" dirty="0"/>
              <a:t> »</a:t>
            </a:r>
          </a:p>
          <a:p>
            <a:pPr lvl="1"/>
            <a:endParaRPr lang="fr-FR" sz="2267" dirty="0"/>
          </a:p>
          <a:p>
            <a:pPr fontAlgn="ctr"/>
            <a:r>
              <a:rPr lang="fr-FR" sz="2533" dirty="0"/>
              <a:t>Des modèles disponibles</a:t>
            </a:r>
          </a:p>
          <a:p>
            <a:pPr lvl="1" fontAlgn="ctr"/>
            <a:r>
              <a:rPr lang="fr-FR" sz="2267" dirty="0"/>
              <a:t>Trames définies par les tutelles (INRAE, CEA, CIRAD ...), financeurs (ANR, HORIZON 2020 ...), centres de calcul/stockage (IN2P3)</a:t>
            </a:r>
          </a:p>
          <a:p>
            <a:pPr lvl="1" fontAlgn="ctr"/>
            <a:r>
              <a:rPr lang="fr-FR" sz="2267" dirty="0"/>
              <a:t>Des informations plus ou moins riches (trame INRAE = 40 questions, trame ANR = 15 questions, trame H2020 = 9 questions)</a:t>
            </a:r>
          </a:p>
          <a:p>
            <a:pPr lvl="1" fontAlgn="ctr"/>
            <a:r>
              <a:rPr lang="fr-FR" sz="2267" dirty="0"/>
              <a:t>Pas ou peu spécifiques du type des données</a:t>
            </a:r>
          </a:p>
          <a:p>
            <a:pPr lvl="1" fontAlgn="ctr"/>
            <a:r>
              <a:rPr lang="fr-FR" sz="2267" dirty="0"/>
              <a:t>Le format et les aides proposées changent mais le contenu reste le même !</a:t>
            </a:r>
          </a:p>
          <a:p>
            <a:pPr lvl="1" fontAlgn="ctr">
              <a:buFont typeface="Symbol" panose="05050102010706020507" pitchFamily="18" charset="2"/>
              <a:buChar char="Þ"/>
            </a:pPr>
            <a:endParaRPr lang="fr-FR" sz="2267" dirty="0"/>
          </a:p>
          <a:p>
            <a:pPr fontAlgn="ctr"/>
            <a:r>
              <a:rPr lang="fr-FR" sz="2533" dirty="0"/>
              <a:t>Outils pour créer des PGD</a:t>
            </a:r>
          </a:p>
          <a:p>
            <a:pPr lvl="1" fontAlgn="ctr"/>
            <a:r>
              <a:rPr lang="fr-FR" sz="2267" dirty="0"/>
              <a:t>DMP OPIDoR – solution nationale : </a:t>
            </a:r>
            <a:r>
              <a:rPr lang="fr-FR" sz="2267" dirty="0">
                <a:hlinkClick r:id="rId2"/>
              </a:rPr>
              <a:t>https://dmp.opidor.fr</a:t>
            </a:r>
            <a:endParaRPr lang="fr-FR" sz="2267" dirty="0"/>
          </a:p>
          <a:p>
            <a:pPr lvl="1" fontAlgn="ctr"/>
            <a:r>
              <a:rPr lang="fr-FR" sz="2267" dirty="0"/>
              <a:t>DSW (Data </a:t>
            </a:r>
            <a:r>
              <a:rPr lang="fr-FR" sz="2267" dirty="0" err="1"/>
              <a:t>Stewardship</a:t>
            </a:r>
            <a:r>
              <a:rPr lang="fr-FR" sz="2267" dirty="0"/>
              <a:t> </a:t>
            </a:r>
            <a:r>
              <a:rPr lang="fr-FR" sz="2267" dirty="0" err="1"/>
              <a:t>Wizard</a:t>
            </a:r>
            <a:r>
              <a:rPr lang="fr-FR" sz="2267" dirty="0"/>
              <a:t>) – solution européenne : </a:t>
            </a:r>
            <a:r>
              <a:rPr lang="fr-FR" sz="2267" dirty="0">
                <a:hlinkClick r:id="rId3"/>
              </a:rPr>
              <a:t>https://ds-wizard.org</a:t>
            </a:r>
            <a:endParaRPr lang="fr-FR" sz="2267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Comment mettre en place mon PGD ?</a:t>
            </a:r>
          </a:p>
        </p:txBody>
      </p:sp>
      <p:pic>
        <p:nvPicPr>
          <p:cNvPr id="4" name="Google Shape;810;p86">
            <a:extLst>
              <a:ext uri="{FF2B5EF4-FFF2-40B4-BE49-F238E27FC236}">
                <a16:creationId xmlns:a16="http://schemas.microsoft.com/office/drawing/2014/main" id="{AA68D746-94AF-4D47-B997-1C63966C2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06647" y="4998517"/>
            <a:ext cx="954045" cy="34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09;p86">
            <a:extLst>
              <a:ext uri="{FF2B5EF4-FFF2-40B4-BE49-F238E27FC236}">
                <a16:creationId xmlns:a16="http://schemas.microsoft.com/office/drawing/2014/main" id="{BA1EE657-DF8F-4C67-A978-233E721D57D7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6647" y="5378427"/>
            <a:ext cx="954045" cy="345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813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7A6FE05-4FE0-4E9E-BEB5-F42B87DEF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338" y="1233488"/>
            <a:ext cx="5369881" cy="4655712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PGD de Projet</a:t>
            </a:r>
          </a:p>
          <a:p>
            <a:pPr lvl="1"/>
            <a:r>
              <a:rPr lang="fr-FR" dirty="0"/>
              <a:t>Projet de recherche financé ou non</a:t>
            </a:r>
          </a:p>
          <a:p>
            <a:pPr lvl="1"/>
            <a:r>
              <a:rPr lang="fr-FR" dirty="0"/>
              <a:t>Périmètre spécifique et à durée déterminée</a:t>
            </a:r>
          </a:p>
          <a:p>
            <a:pPr lvl="1"/>
            <a:r>
              <a:rPr lang="fr-FR" dirty="0"/>
              <a:t>Obligatoire</a:t>
            </a:r>
          </a:p>
          <a:p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F5D9067-E939-459A-B0CE-5536449BD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9782" y="1233486"/>
            <a:ext cx="5369879" cy="465571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PGD de Structure</a:t>
            </a:r>
          </a:p>
          <a:p>
            <a:pPr lvl="1"/>
            <a:r>
              <a:rPr lang="fr-FR" dirty="0"/>
              <a:t>Unité (mixte) de recherche, Infrastructure Scientifique Collective (UE, CRB, Plateformes …), Infrastructure de Recherche</a:t>
            </a:r>
          </a:p>
          <a:p>
            <a:pPr lvl="1"/>
            <a:r>
              <a:rPr lang="fr-FR" dirty="0"/>
              <a:t>Périmètre plus large et à durée indéterminé</a:t>
            </a:r>
          </a:p>
          <a:p>
            <a:pPr lvl="1"/>
            <a:r>
              <a:rPr lang="fr-FR" dirty="0"/>
              <a:t>Non obligatoire, démarche volontaire </a:t>
            </a:r>
            <a:r>
              <a:rPr lang="fr-FR" b="1" dirty="0"/>
              <a:t>pour l’instant</a:t>
            </a:r>
          </a:p>
          <a:p>
            <a:pPr lvl="2"/>
            <a:r>
              <a:rPr lang="fr-FR" dirty="0"/>
              <a:t>Distanciation sur les pratiques</a:t>
            </a:r>
          </a:p>
          <a:p>
            <a:pPr lvl="2"/>
            <a:r>
              <a:rPr lang="fr-FR" dirty="0"/>
              <a:t>Identification de points d’amélioration</a:t>
            </a:r>
          </a:p>
          <a:p>
            <a:pPr lvl="2"/>
            <a:r>
              <a:rPr lang="fr-FR" dirty="0"/>
              <a:t>Formalisation de nos exigences et engagements : lié démarche qualité</a:t>
            </a:r>
          </a:p>
          <a:p>
            <a:pPr lvl="2"/>
            <a:r>
              <a:rPr lang="fr-FR" dirty="0"/>
              <a:t>Centralisation informations</a:t>
            </a:r>
          </a:p>
          <a:p>
            <a:pPr lvl="2"/>
            <a:r>
              <a:rPr lang="fr-FR" dirty="0"/>
              <a:t>Faciliter la création d’autres PGD</a:t>
            </a:r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AFDC3CB-C4F7-4780-8395-26D0CDB91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PGD de projet vs. PGD de structure</a:t>
            </a:r>
          </a:p>
        </p:txBody>
      </p:sp>
    </p:spTree>
    <p:extLst>
      <p:ext uri="{BB962C8B-B14F-4D97-AF65-F5344CB8AC3E}">
        <p14:creationId xmlns:p14="http://schemas.microsoft.com/office/powerpoint/2010/main" val="865242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7A6FE05-4FE0-4E9E-BEB5-F42B87DEF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338" y="1233488"/>
            <a:ext cx="5369881" cy="4655712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PGD de Projet</a:t>
            </a:r>
          </a:p>
          <a:p>
            <a:pPr lvl="1"/>
            <a:r>
              <a:rPr lang="fr-FR" dirty="0"/>
              <a:t>Projet de recherche financé ou non</a:t>
            </a:r>
          </a:p>
          <a:p>
            <a:pPr lvl="1"/>
            <a:r>
              <a:rPr lang="fr-FR" dirty="0"/>
              <a:t>Périmètre spécifique et à durée déterminée</a:t>
            </a:r>
          </a:p>
          <a:p>
            <a:pPr lvl="1"/>
            <a:r>
              <a:rPr lang="fr-FR" dirty="0"/>
              <a:t>Obligatoire</a:t>
            </a:r>
          </a:p>
          <a:p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F5D9067-E939-459A-B0CE-5536449BD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9782" y="1233486"/>
            <a:ext cx="5369879" cy="465571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PGD de Structure</a:t>
            </a:r>
          </a:p>
          <a:p>
            <a:pPr lvl="1"/>
            <a:r>
              <a:rPr lang="fr-FR" dirty="0"/>
              <a:t>Unité (mixte) de recherche, Infrastructure Scientifique Collective (UE, CRB, Plateformes …), Infrastructure de Recherche</a:t>
            </a:r>
          </a:p>
          <a:p>
            <a:pPr lvl="1"/>
            <a:r>
              <a:rPr lang="fr-FR" dirty="0"/>
              <a:t>Périmètre plus large et à durée indéterminé</a:t>
            </a:r>
          </a:p>
          <a:p>
            <a:pPr lvl="1"/>
            <a:r>
              <a:rPr lang="fr-FR" dirty="0"/>
              <a:t>Non obligatoire, démarche volontaire </a:t>
            </a:r>
            <a:r>
              <a:rPr lang="fr-FR" b="1" dirty="0"/>
              <a:t>pour l’instant</a:t>
            </a:r>
          </a:p>
          <a:p>
            <a:pPr lvl="2"/>
            <a:r>
              <a:rPr lang="fr-FR" dirty="0"/>
              <a:t>Distanciation sur les pratiques</a:t>
            </a:r>
          </a:p>
          <a:p>
            <a:pPr lvl="2"/>
            <a:r>
              <a:rPr lang="fr-FR" dirty="0"/>
              <a:t>Identification de points d’amélioration</a:t>
            </a:r>
          </a:p>
          <a:p>
            <a:pPr lvl="2"/>
            <a:r>
              <a:rPr lang="fr-FR" dirty="0"/>
              <a:t>Formalisation de nos exigences et engagements : lié démarche qualité</a:t>
            </a:r>
          </a:p>
          <a:p>
            <a:pPr lvl="2"/>
            <a:r>
              <a:rPr lang="fr-FR" dirty="0"/>
              <a:t>Centralisation informations</a:t>
            </a:r>
          </a:p>
          <a:p>
            <a:pPr lvl="2"/>
            <a:r>
              <a:rPr lang="fr-FR" dirty="0"/>
              <a:t>Faciliter la création d’autres PGD</a:t>
            </a:r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AFDC3CB-C4F7-4780-8395-26D0CDB91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PGD de projet vs. PGD de structure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5662A55-4A8B-4EEE-9545-75C7C4FB4D16}"/>
              </a:ext>
            </a:extLst>
          </p:cNvPr>
          <p:cNvGrpSpPr/>
          <p:nvPr/>
        </p:nvGrpSpPr>
        <p:grpSpPr>
          <a:xfrm>
            <a:off x="5033250" y="968800"/>
            <a:ext cx="2125499" cy="752823"/>
            <a:chOff x="3775066" y="593600"/>
            <a:chExt cx="1594124" cy="564617"/>
          </a:xfrm>
        </p:grpSpPr>
        <p:cxnSp>
          <p:nvCxnSpPr>
            <p:cNvPr id="8" name="Google Shape;311;g12fa9141c27_0_33">
              <a:extLst>
                <a:ext uri="{FF2B5EF4-FFF2-40B4-BE49-F238E27FC236}">
                  <a16:creationId xmlns:a16="http://schemas.microsoft.com/office/drawing/2014/main" id="{13185B50-41E0-4BB4-8BFA-3A365C0C67E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1140" y="820404"/>
              <a:ext cx="1588050" cy="4049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9" name="Google Shape;312;g12fa9141c27_0_33">
              <a:extLst>
                <a:ext uri="{FF2B5EF4-FFF2-40B4-BE49-F238E27FC236}">
                  <a16:creationId xmlns:a16="http://schemas.microsoft.com/office/drawing/2014/main" id="{4E2C9A42-A49E-4A25-9F48-B8BDF8E6FD8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75066" y="932280"/>
              <a:ext cx="1588049" cy="1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10" name="Google Shape;313;g12fa9141c27_0_33">
              <a:extLst>
                <a:ext uri="{FF2B5EF4-FFF2-40B4-BE49-F238E27FC236}">
                  <a16:creationId xmlns:a16="http://schemas.microsoft.com/office/drawing/2014/main" id="{0B7DDC9A-74FA-452A-A510-7C8FCFC07233}"/>
                </a:ext>
              </a:extLst>
            </p:cNvPr>
            <p:cNvSpPr txBox="1"/>
            <p:nvPr/>
          </p:nvSpPr>
          <p:spPr bwMode="auto">
            <a:xfrm>
              <a:off x="4089393" y="858158"/>
              <a:ext cx="1082419" cy="300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defRPr/>
              </a:pPr>
              <a:r>
                <a:rPr lang="fr-FR" sz="1400" i="1" dirty="0">
                  <a:latin typeface="Calibri"/>
                  <a:ea typeface="Calibri"/>
                  <a:cs typeface="Calibri"/>
                </a:rPr>
                <a:t>aide à préparer</a:t>
              </a:r>
              <a:endParaRPr sz="1400" i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" name="Google Shape;314;g12fa9141c27_0_33">
              <a:extLst>
                <a:ext uri="{FF2B5EF4-FFF2-40B4-BE49-F238E27FC236}">
                  <a16:creationId xmlns:a16="http://schemas.microsoft.com/office/drawing/2014/main" id="{9E7EAE5F-D78C-4040-BD9D-16972886F603}"/>
                </a:ext>
              </a:extLst>
            </p:cNvPr>
            <p:cNvSpPr txBox="1"/>
            <p:nvPr/>
          </p:nvSpPr>
          <p:spPr bwMode="auto">
            <a:xfrm>
              <a:off x="4197255" y="593600"/>
              <a:ext cx="768997" cy="307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defRPr/>
              </a:pPr>
              <a:r>
                <a:rPr lang="fr-FR" sz="1467" i="1" dirty="0">
                  <a:latin typeface="Calibri"/>
                  <a:ea typeface="Calibri"/>
                  <a:cs typeface="Calibri"/>
                </a:rPr>
                <a:t>se base sur</a:t>
              </a:r>
              <a:endParaRPr sz="1467" i="1" dirty="0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85C4CB5-092B-421E-AD08-FB793D5FDC58}"/>
              </a:ext>
            </a:extLst>
          </p:cNvPr>
          <p:cNvGrpSpPr/>
          <p:nvPr/>
        </p:nvGrpSpPr>
        <p:grpSpPr>
          <a:xfrm>
            <a:off x="915375" y="3467214"/>
            <a:ext cx="4623539" cy="2502620"/>
            <a:chOff x="1689525" y="3177460"/>
            <a:chExt cx="3467654" cy="1876965"/>
          </a:xfrm>
        </p:grpSpPr>
        <p:sp>
          <p:nvSpPr>
            <p:cNvPr id="13" name="Rectangle : carré corné 12">
              <a:extLst>
                <a:ext uri="{FF2B5EF4-FFF2-40B4-BE49-F238E27FC236}">
                  <a16:creationId xmlns:a16="http://schemas.microsoft.com/office/drawing/2014/main" id="{134C2775-1877-40D0-856A-6D5B8DAEA498}"/>
                </a:ext>
              </a:extLst>
            </p:cNvPr>
            <p:cNvSpPr/>
            <p:nvPr/>
          </p:nvSpPr>
          <p:spPr>
            <a:xfrm>
              <a:off x="1689525" y="4209120"/>
              <a:ext cx="671611" cy="431974"/>
            </a:xfrm>
            <a:prstGeom prst="foldedCorne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33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PGD de Structure</a:t>
              </a:r>
            </a:p>
          </p:txBody>
        </p:sp>
        <p:sp>
          <p:nvSpPr>
            <p:cNvPr id="14" name="Rectangle : carré corné 13">
              <a:extLst>
                <a:ext uri="{FF2B5EF4-FFF2-40B4-BE49-F238E27FC236}">
                  <a16:creationId xmlns:a16="http://schemas.microsoft.com/office/drawing/2014/main" id="{D135073B-EE45-4E13-A3E3-089832E907EC}"/>
                </a:ext>
              </a:extLst>
            </p:cNvPr>
            <p:cNvSpPr/>
            <p:nvPr/>
          </p:nvSpPr>
          <p:spPr>
            <a:xfrm>
              <a:off x="1689525" y="3603273"/>
              <a:ext cx="671611" cy="431974"/>
            </a:xfrm>
            <a:prstGeom prst="foldedCorne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33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PGD de Structure</a:t>
              </a: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4CE38509-9615-4A80-B83C-57C15A699402}"/>
                </a:ext>
              </a:extLst>
            </p:cNvPr>
            <p:cNvGrpSpPr/>
            <p:nvPr/>
          </p:nvGrpSpPr>
          <p:grpSpPr>
            <a:xfrm>
              <a:off x="2748055" y="3603273"/>
              <a:ext cx="856087" cy="1037821"/>
              <a:chOff x="2286521" y="3458228"/>
              <a:chExt cx="856087" cy="1037821"/>
            </a:xfrm>
          </p:grpSpPr>
          <p:sp>
            <p:nvSpPr>
              <p:cNvPr id="22" name="Rectangle : carré corné 21">
                <a:extLst>
                  <a:ext uri="{FF2B5EF4-FFF2-40B4-BE49-F238E27FC236}">
                    <a16:creationId xmlns:a16="http://schemas.microsoft.com/office/drawing/2014/main" id="{C3AE10AA-4A0F-4784-9487-B8A4AA361B99}"/>
                  </a:ext>
                </a:extLst>
              </p:cNvPr>
              <p:cNvSpPr/>
              <p:nvPr/>
            </p:nvSpPr>
            <p:spPr>
              <a:xfrm>
                <a:off x="2286521" y="3458228"/>
                <a:ext cx="856087" cy="1037821"/>
              </a:xfrm>
              <a:prstGeom prst="foldedCorne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333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PGD de Structure</a:t>
                </a:r>
              </a:p>
            </p:txBody>
          </p:sp>
          <p:sp>
            <p:nvSpPr>
              <p:cNvPr id="23" name="Rectangle : carré corné 22">
                <a:extLst>
                  <a:ext uri="{FF2B5EF4-FFF2-40B4-BE49-F238E27FC236}">
                    <a16:creationId xmlns:a16="http://schemas.microsoft.com/office/drawing/2014/main" id="{60071582-2CA3-468F-AD42-0652D22F4897}"/>
                  </a:ext>
                </a:extLst>
              </p:cNvPr>
              <p:cNvSpPr/>
              <p:nvPr/>
            </p:nvSpPr>
            <p:spPr>
              <a:xfrm>
                <a:off x="2378758" y="3890202"/>
                <a:ext cx="671611" cy="431974"/>
              </a:xfrm>
              <a:prstGeom prst="foldedCorner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33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PGD de Structure</a:t>
                </a:r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2DC0947C-6F11-4EA2-A7E0-BDBB39612CDC}"/>
                </a:ext>
              </a:extLst>
            </p:cNvPr>
            <p:cNvGrpSpPr/>
            <p:nvPr/>
          </p:nvGrpSpPr>
          <p:grpSpPr>
            <a:xfrm>
              <a:off x="3991061" y="3177460"/>
              <a:ext cx="1166118" cy="1876965"/>
              <a:chOff x="3991061" y="3177460"/>
              <a:chExt cx="1166118" cy="1876965"/>
            </a:xfrm>
          </p:grpSpPr>
          <p:sp>
            <p:nvSpPr>
              <p:cNvPr id="17" name="Rectangle : carré corné 16">
                <a:extLst>
                  <a:ext uri="{FF2B5EF4-FFF2-40B4-BE49-F238E27FC236}">
                    <a16:creationId xmlns:a16="http://schemas.microsoft.com/office/drawing/2014/main" id="{66E47CCC-C210-4268-AA0A-D6D9027F4656}"/>
                  </a:ext>
                </a:extLst>
              </p:cNvPr>
              <p:cNvSpPr/>
              <p:nvPr/>
            </p:nvSpPr>
            <p:spPr>
              <a:xfrm>
                <a:off x="3991061" y="3177460"/>
                <a:ext cx="1166118" cy="1876965"/>
              </a:xfrm>
              <a:prstGeom prst="foldedCorne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333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PGD de Projet</a:t>
                </a:r>
              </a:p>
            </p:txBody>
          </p: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6EFFC1C6-4770-4E49-9F38-439E08AE23AA}"/>
                  </a:ext>
                </a:extLst>
              </p:cNvPr>
              <p:cNvGrpSpPr/>
              <p:nvPr/>
            </p:nvGrpSpPr>
            <p:grpSpPr>
              <a:xfrm>
                <a:off x="4145284" y="3428902"/>
                <a:ext cx="856087" cy="1037821"/>
                <a:chOff x="2286521" y="3458228"/>
                <a:chExt cx="856087" cy="1037821"/>
              </a:xfrm>
            </p:grpSpPr>
            <p:sp>
              <p:nvSpPr>
                <p:cNvPr id="20" name="Rectangle : carré corné 19">
                  <a:extLst>
                    <a:ext uri="{FF2B5EF4-FFF2-40B4-BE49-F238E27FC236}">
                      <a16:creationId xmlns:a16="http://schemas.microsoft.com/office/drawing/2014/main" id="{D4D821B5-2421-489F-A477-E69D4AC20B60}"/>
                    </a:ext>
                  </a:extLst>
                </p:cNvPr>
                <p:cNvSpPr/>
                <p:nvPr/>
              </p:nvSpPr>
              <p:spPr>
                <a:xfrm>
                  <a:off x="2286521" y="3458228"/>
                  <a:ext cx="856087" cy="1037821"/>
                </a:xfrm>
                <a:prstGeom prst="foldedCorner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fr-FR" sz="1333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PGD de Structure</a:t>
                  </a:r>
                </a:p>
              </p:txBody>
            </p:sp>
            <p:sp>
              <p:nvSpPr>
                <p:cNvPr id="21" name="Rectangle : carré corné 20">
                  <a:extLst>
                    <a:ext uri="{FF2B5EF4-FFF2-40B4-BE49-F238E27FC236}">
                      <a16:creationId xmlns:a16="http://schemas.microsoft.com/office/drawing/2014/main" id="{A6EA6666-50DF-4515-A461-15DE9BC260AA}"/>
                    </a:ext>
                  </a:extLst>
                </p:cNvPr>
                <p:cNvSpPr/>
                <p:nvPr/>
              </p:nvSpPr>
              <p:spPr>
                <a:xfrm>
                  <a:off x="2378758" y="3890202"/>
                  <a:ext cx="671611" cy="431974"/>
                </a:xfrm>
                <a:prstGeom prst="foldedCorner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333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PGD de Structure</a:t>
                  </a:r>
                </a:p>
              </p:txBody>
            </p:sp>
          </p:grpSp>
          <p:sp>
            <p:nvSpPr>
              <p:cNvPr id="19" name="Rectangle : carré corné 18">
                <a:extLst>
                  <a:ext uri="{FF2B5EF4-FFF2-40B4-BE49-F238E27FC236}">
                    <a16:creationId xmlns:a16="http://schemas.microsoft.com/office/drawing/2014/main" id="{36B6463E-444C-4C61-B219-FC90395C7C4D}"/>
                  </a:ext>
                </a:extLst>
              </p:cNvPr>
              <p:cNvSpPr/>
              <p:nvPr/>
            </p:nvSpPr>
            <p:spPr>
              <a:xfrm>
                <a:off x="4239248" y="4544593"/>
                <a:ext cx="671611" cy="431974"/>
              </a:xfrm>
              <a:prstGeom prst="foldedCorner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33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PGD de Structure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9464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3D0EF-1BA0-4629-BC1E-D4745AD14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Trame PGD de Structure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E8E1B70-FD3E-4286-8891-FAAF729175CA}"/>
              </a:ext>
            </a:extLst>
          </p:cNvPr>
          <p:cNvGrpSpPr/>
          <p:nvPr/>
        </p:nvGrpSpPr>
        <p:grpSpPr>
          <a:xfrm>
            <a:off x="749068" y="3983920"/>
            <a:ext cx="10698216" cy="1671249"/>
            <a:chOff x="565155" y="1098849"/>
            <a:chExt cx="8023662" cy="1253437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B2E73E66-E958-42D1-BF7A-17F24AA6246D}"/>
                </a:ext>
              </a:extLst>
            </p:cNvPr>
            <p:cNvGrpSpPr/>
            <p:nvPr/>
          </p:nvGrpSpPr>
          <p:grpSpPr>
            <a:xfrm>
              <a:off x="6360876" y="1098849"/>
              <a:ext cx="2227941" cy="1231625"/>
              <a:chOff x="1804796" y="3028876"/>
              <a:chExt cx="2227941" cy="1231625"/>
            </a:xfrm>
          </p:grpSpPr>
          <p:sp>
            <p:nvSpPr>
              <p:cNvPr id="31" name="Rectangle : coins arrondis 30">
                <a:extLst>
                  <a:ext uri="{FF2B5EF4-FFF2-40B4-BE49-F238E27FC236}">
                    <a16:creationId xmlns:a16="http://schemas.microsoft.com/office/drawing/2014/main" id="{08E69722-0BDB-4927-9E27-5E2F81B38801}"/>
                  </a:ext>
                </a:extLst>
              </p:cNvPr>
              <p:cNvSpPr/>
              <p:nvPr/>
            </p:nvSpPr>
            <p:spPr>
              <a:xfrm>
                <a:off x="1804796" y="3028876"/>
                <a:ext cx="2227941" cy="1231625"/>
              </a:xfrm>
              <a:prstGeom prst="roundRect">
                <a:avLst>
                  <a:gd name="adj" fmla="val 649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2400" dirty="0">
                    <a:solidFill>
                      <a:schemeClr val="tx1"/>
                    </a:solidFill>
                  </a:rPr>
                  <a:t>Exemple 3</a:t>
                </a:r>
              </a:p>
            </p:txBody>
          </p:sp>
          <p:sp>
            <p:nvSpPr>
              <p:cNvPr id="32" name="Rectangle : coins arrondis 4">
                <a:extLst>
                  <a:ext uri="{FF2B5EF4-FFF2-40B4-BE49-F238E27FC236}">
                    <a16:creationId xmlns:a16="http://schemas.microsoft.com/office/drawing/2014/main" id="{FCB29C43-2971-4645-919B-64BFF401AA04}"/>
                  </a:ext>
                </a:extLst>
              </p:cNvPr>
              <p:cNvSpPr txBox="1"/>
              <p:nvPr/>
            </p:nvSpPr>
            <p:spPr>
              <a:xfrm>
                <a:off x="1874889" y="3640853"/>
                <a:ext cx="637200" cy="535776"/>
              </a:xfrm>
              <a:prstGeom prst="roundRect">
                <a:avLst>
                  <a:gd name="adj" fmla="val 6479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71120" tIns="53340" rIns="71120" bIns="53340" numCol="1" spcCol="1270" anchor="t" anchorCtr="0">
                <a:noAutofit/>
              </a:bodyPr>
              <a:lstStyle/>
              <a:p>
                <a:pPr algn="ctr">
                  <a:defRPr/>
                </a:pPr>
                <a:r>
                  <a:rPr lang="fr-FR" sz="1333" dirty="0"/>
                  <a:t>Produit 1</a:t>
                </a:r>
              </a:p>
            </p:txBody>
          </p:sp>
          <p:sp>
            <p:nvSpPr>
              <p:cNvPr id="33" name="Rectangle : coins arrondis 4">
                <a:extLst>
                  <a:ext uri="{FF2B5EF4-FFF2-40B4-BE49-F238E27FC236}">
                    <a16:creationId xmlns:a16="http://schemas.microsoft.com/office/drawing/2014/main" id="{25C32E8F-50BA-49DE-9017-2AED75BC74BB}"/>
                  </a:ext>
                </a:extLst>
              </p:cNvPr>
              <p:cNvSpPr txBox="1"/>
              <p:nvPr/>
            </p:nvSpPr>
            <p:spPr>
              <a:xfrm>
                <a:off x="1875979" y="3368682"/>
                <a:ext cx="2086421" cy="215229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71120" tIns="53340" rIns="71120" bIns="53340" numCol="1" spcCol="1270" anchor="ctr" anchorCtr="0">
                <a:noAutofit/>
              </a:bodyPr>
              <a:lstStyle/>
              <a:p>
                <a:pPr algn="ctr">
                  <a:defRPr/>
                </a:pPr>
                <a:r>
                  <a:rPr lang="fr-FR" sz="1200" dirty="0">
                    <a:latin typeface="+mj-lt"/>
                  </a:rPr>
                  <a:t>Description par </a:t>
                </a:r>
                <a:r>
                  <a:rPr lang="fr-FR" sz="1200" b="1" dirty="0">
                    <a:latin typeface="+mj-lt"/>
                  </a:rPr>
                  <a:t>produit de recherche</a:t>
                </a:r>
                <a:endParaRPr lang="fr-FR" sz="1200" dirty="0">
                  <a:latin typeface="+mj-lt"/>
                </a:endParaRPr>
              </a:p>
            </p:txBody>
          </p:sp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01ED23EB-85D8-4110-9143-5C986A25BB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76921" y="3861405"/>
                <a:ext cx="231664" cy="233427"/>
              </a:xfrm>
              <a:prstGeom prst="rect">
                <a:avLst/>
              </a:prstGeom>
            </p:spPr>
          </p:pic>
          <p:sp>
            <p:nvSpPr>
              <p:cNvPr id="35" name="Rectangle : coins arrondis 4">
                <a:extLst>
                  <a:ext uri="{FF2B5EF4-FFF2-40B4-BE49-F238E27FC236}">
                    <a16:creationId xmlns:a16="http://schemas.microsoft.com/office/drawing/2014/main" id="{AAEEACAD-7F10-48FE-A8C8-D03F130FDB69}"/>
                  </a:ext>
                </a:extLst>
              </p:cNvPr>
              <p:cNvSpPr txBox="1"/>
              <p:nvPr/>
            </p:nvSpPr>
            <p:spPr>
              <a:xfrm>
                <a:off x="2568966" y="3640854"/>
                <a:ext cx="663251" cy="535776"/>
              </a:xfrm>
              <a:prstGeom prst="roundRect">
                <a:avLst>
                  <a:gd name="adj" fmla="val 6479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71120" tIns="53340" rIns="71120" bIns="53340" numCol="1" spcCol="1270" anchor="t" anchorCtr="0">
                <a:noAutofit/>
              </a:bodyPr>
              <a:lstStyle/>
              <a:p>
                <a:pPr algn="ctr">
                  <a:defRPr/>
                </a:pPr>
                <a:r>
                  <a:rPr lang="fr-FR" sz="1333" dirty="0"/>
                  <a:t>Service 1</a:t>
                </a:r>
              </a:p>
            </p:txBody>
          </p:sp>
          <p:sp>
            <p:nvSpPr>
              <p:cNvPr id="36" name="Rectangle : coins arrondis 4">
                <a:extLst>
                  <a:ext uri="{FF2B5EF4-FFF2-40B4-BE49-F238E27FC236}">
                    <a16:creationId xmlns:a16="http://schemas.microsoft.com/office/drawing/2014/main" id="{5FCA8AD7-F59B-4B0E-AF85-4BD7DEDA0B46}"/>
                  </a:ext>
                </a:extLst>
              </p:cNvPr>
              <p:cNvSpPr txBox="1"/>
              <p:nvPr/>
            </p:nvSpPr>
            <p:spPr>
              <a:xfrm>
                <a:off x="3289253" y="3640853"/>
                <a:ext cx="663251" cy="535776"/>
              </a:xfrm>
              <a:prstGeom prst="roundRect">
                <a:avLst>
                  <a:gd name="adj" fmla="val 6479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71120" tIns="53340" rIns="71120" bIns="53340" numCol="1" spcCol="1270" anchor="t" anchorCtr="0">
                <a:noAutofit/>
              </a:bodyPr>
              <a:lstStyle/>
              <a:p>
                <a:pPr algn="ctr">
                  <a:defRPr/>
                </a:pPr>
                <a:r>
                  <a:rPr lang="fr-FR" sz="1333" dirty="0"/>
                  <a:t>Service 2</a:t>
                </a:r>
              </a:p>
            </p:txBody>
          </p:sp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D2B38543-807D-42D6-BC00-C1D306D3AC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764417" y="3861405"/>
                <a:ext cx="231664" cy="233427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6CD0E9FF-B3F1-4BAF-BE0A-0B35AF55EC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79870" y="3861405"/>
                <a:ext cx="231664" cy="233427"/>
              </a:xfrm>
              <a:prstGeom prst="rect">
                <a:avLst/>
              </a:prstGeom>
            </p:spPr>
          </p:pic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28C1D5E7-2B72-4FA5-98E8-11B80A373B12}"/>
                </a:ext>
              </a:extLst>
            </p:cNvPr>
            <p:cNvGrpSpPr/>
            <p:nvPr/>
          </p:nvGrpSpPr>
          <p:grpSpPr>
            <a:xfrm>
              <a:off x="3461378" y="1120661"/>
              <a:ext cx="2227941" cy="1231625"/>
              <a:chOff x="1804796" y="3028876"/>
              <a:chExt cx="2227941" cy="1231625"/>
            </a:xfrm>
          </p:grpSpPr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id="{4549A685-0F3E-44B9-9F02-BBFA52EEAFAF}"/>
                  </a:ext>
                </a:extLst>
              </p:cNvPr>
              <p:cNvSpPr/>
              <p:nvPr/>
            </p:nvSpPr>
            <p:spPr>
              <a:xfrm>
                <a:off x="1804796" y="3028876"/>
                <a:ext cx="2227941" cy="1231625"/>
              </a:xfrm>
              <a:prstGeom prst="roundRect">
                <a:avLst>
                  <a:gd name="adj" fmla="val 649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2400" dirty="0">
                    <a:solidFill>
                      <a:schemeClr val="tx1"/>
                    </a:solidFill>
                  </a:rPr>
                  <a:t>Exemple 2</a:t>
                </a:r>
              </a:p>
            </p:txBody>
          </p:sp>
          <p:sp>
            <p:nvSpPr>
              <p:cNvPr id="25" name="Rectangle : coins arrondis 4">
                <a:extLst>
                  <a:ext uri="{FF2B5EF4-FFF2-40B4-BE49-F238E27FC236}">
                    <a16:creationId xmlns:a16="http://schemas.microsoft.com/office/drawing/2014/main" id="{63FD1C87-1645-4408-9B28-E709C2BE0CB0}"/>
                  </a:ext>
                </a:extLst>
              </p:cNvPr>
              <p:cNvSpPr txBox="1"/>
              <p:nvPr/>
            </p:nvSpPr>
            <p:spPr>
              <a:xfrm>
                <a:off x="1874888" y="3640853"/>
                <a:ext cx="2084105" cy="535776"/>
              </a:xfrm>
              <a:prstGeom prst="roundRect">
                <a:avLst>
                  <a:gd name="adj" fmla="val 6479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71120" tIns="53340" rIns="71120" bIns="53340" numCol="1" spcCol="1270" anchor="t" anchorCtr="0">
                <a:noAutofit/>
              </a:bodyPr>
              <a:lstStyle/>
              <a:p>
                <a:pPr>
                  <a:defRPr/>
                </a:pPr>
                <a:r>
                  <a:rPr lang="fr-FR" sz="1333" dirty="0"/>
                  <a:t>Equipe 1      Equipe2     Plateforme</a:t>
                </a:r>
              </a:p>
            </p:txBody>
          </p:sp>
          <p:sp>
            <p:nvSpPr>
              <p:cNvPr id="27" name="Rectangle : coins arrondis 4">
                <a:extLst>
                  <a:ext uri="{FF2B5EF4-FFF2-40B4-BE49-F238E27FC236}">
                    <a16:creationId xmlns:a16="http://schemas.microsoft.com/office/drawing/2014/main" id="{2844F230-10CA-4220-918B-7E2F645E133E}"/>
                  </a:ext>
                </a:extLst>
              </p:cNvPr>
              <p:cNvSpPr txBox="1"/>
              <p:nvPr/>
            </p:nvSpPr>
            <p:spPr>
              <a:xfrm>
                <a:off x="1875979" y="3368682"/>
                <a:ext cx="2086421" cy="215229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71120" tIns="53340" rIns="71120" bIns="53340" numCol="1" spcCol="1270" anchor="ctr" anchorCtr="0">
                <a:noAutofit/>
              </a:bodyPr>
              <a:lstStyle/>
              <a:p>
                <a:pPr algn="ctr">
                  <a:defRPr/>
                </a:pPr>
                <a:r>
                  <a:rPr lang="fr-FR" sz="1200" dirty="0">
                    <a:latin typeface="+mj-lt"/>
                  </a:rPr>
                  <a:t>Description par </a:t>
                </a:r>
                <a:r>
                  <a:rPr lang="fr-FR" sz="1200" b="1" dirty="0">
                    <a:latin typeface="+mj-lt"/>
                  </a:rPr>
                  <a:t>structure physique</a:t>
                </a:r>
                <a:endParaRPr lang="fr-FR" sz="1200" dirty="0">
                  <a:latin typeface="+mj-lt"/>
                </a:endParaRPr>
              </a:p>
            </p:txBody>
          </p:sp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2ACF3A2F-BD76-4561-A2A5-19D395AC07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56827" y="3861405"/>
                <a:ext cx="231664" cy="233427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55274EDC-0B8D-426D-AEB5-90F1E3F6C9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767766" y="3861405"/>
                <a:ext cx="231664" cy="233427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DC4321A4-9CED-4958-87CA-C56EA4AE50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69823" y="3861405"/>
                <a:ext cx="231664" cy="233427"/>
              </a:xfrm>
              <a:prstGeom prst="rect">
                <a:avLst/>
              </a:prstGeom>
            </p:spPr>
          </p:pic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4E5C836-3D47-46B7-B067-013F6CF2EC0F}"/>
                </a:ext>
              </a:extLst>
            </p:cNvPr>
            <p:cNvGrpSpPr/>
            <p:nvPr/>
          </p:nvGrpSpPr>
          <p:grpSpPr>
            <a:xfrm>
              <a:off x="565155" y="1104575"/>
              <a:ext cx="2227941" cy="1231625"/>
              <a:chOff x="1804796" y="3028876"/>
              <a:chExt cx="2227941" cy="1231625"/>
            </a:xfrm>
          </p:grpSpPr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D65D6A87-DF1C-41A7-B430-AB71204DA378}"/>
                  </a:ext>
                </a:extLst>
              </p:cNvPr>
              <p:cNvSpPr/>
              <p:nvPr/>
            </p:nvSpPr>
            <p:spPr>
              <a:xfrm>
                <a:off x="1804796" y="3028876"/>
                <a:ext cx="2227941" cy="1231625"/>
              </a:xfrm>
              <a:prstGeom prst="roundRect">
                <a:avLst>
                  <a:gd name="adj" fmla="val 649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2400" dirty="0">
                    <a:solidFill>
                      <a:schemeClr val="tx1"/>
                    </a:solidFill>
                  </a:rPr>
                  <a:t>Exemple 1</a:t>
                </a:r>
              </a:p>
            </p:txBody>
          </p:sp>
          <p:sp>
            <p:nvSpPr>
              <p:cNvPr id="21" name="Rectangle : coins arrondis 4">
                <a:extLst>
                  <a:ext uri="{FF2B5EF4-FFF2-40B4-BE49-F238E27FC236}">
                    <a16:creationId xmlns:a16="http://schemas.microsoft.com/office/drawing/2014/main" id="{4C25C21D-60CB-46CC-ABAF-265133283338}"/>
                  </a:ext>
                </a:extLst>
              </p:cNvPr>
              <p:cNvSpPr txBox="1"/>
              <p:nvPr/>
            </p:nvSpPr>
            <p:spPr>
              <a:xfrm>
                <a:off x="1874888" y="3640853"/>
                <a:ext cx="2084105" cy="535776"/>
              </a:xfrm>
              <a:prstGeom prst="roundRect">
                <a:avLst>
                  <a:gd name="adj" fmla="val 6479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71120" tIns="53340" rIns="71120" bIns="53340" numCol="1" spcCol="1270" anchor="t" anchorCtr="0">
                <a:noAutofit/>
              </a:bodyPr>
              <a:lstStyle/>
              <a:p>
                <a:pPr>
                  <a:defRPr/>
                </a:pPr>
                <a:r>
                  <a:rPr lang="fr-FR" sz="1333" dirty="0"/>
                  <a:t>Description de toutes les données</a:t>
                </a:r>
              </a:p>
              <a:p>
                <a:pPr>
                  <a:defRPr/>
                </a:pPr>
                <a:endParaRPr lang="fr-FR" sz="1333" dirty="0"/>
              </a:p>
            </p:txBody>
          </p:sp>
          <p:sp>
            <p:nvSpPr>
              <p:cNvPr id="22" name="Rectangle : coins arrondis 4">
                <a:extLst>
                  <a:ext uri="{FF2B5EF4-FFF2-40B4-BE49-F238E27FC236}">
                    <a16:creationId xmlns:a16="http://schemas.microsoft.com/office/drawing/2014/main" id="{1924BEB5-C0E2-4F78-82C9-DA2B234425A2}"/>
                  </a:ext>
                </a:extLst>
              </p:cNvPr>
              <p:cNvSpPr txBox="1"/>
              <p:nvPr/>
            </p:nvSpPr>
            <p:spPr>
              <a:xfrm>
                <a:off x="1875979" y="3368682"/>
                <a:ext cx="2086421" cy="215229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71120" tIns="53340" rIns="71120" bIns="53340" numCol="1" spcCol="1270" anchor="ctr" anchorCtr="0">
                <a:noAutofit/>
              </a:bodyPr>
              <a:lstStyle/>
              <a:p>
                <a:pPr algn="ctr">
                  <a:defRPr/>
                </a:pPr>
                <a:r>
                  <a:rPr lang="fr-FR" sz="1200" dirty="0"/>
                  <a:t>Description </a:t>
                </a:r>
                <a:r>
                  <a:rPr lang="fr-FR" sz="1200" b="1" dirty="0"/>
                  <a:t>unique</a:t>
                </a:r>
                <a:endParaRPr lang="fr-FR" sz="1200" dirty="0"/>
              </a:p>
            </p:txBody>
          </p:sp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2ADDA45D-33BB-46E4-BFF6-DB86D82421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767766" y="3861405"/>
                <a:ext cx="231664" cy="233427"/>
              </a:xfrm>
              <a:prstGeom prst="rect">
                <a:avLst/>
              </a:prstGeom>
            </p:spPr>
          </p:pic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DBE26C79-AFAC-416E-8B16-57BC713A71DF}"/>
              </a:ext>
            </a:extLst>
          </p:cNvPr>
          <p:cNvSpPr txBox="1"/>
          <p:nvPr/>
        </p:nvSpPr>
        <p:spPr>
          <a:xfrm>
            <a:off x="8587814" y="3552198"/>
            <a:ext cx="310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Solution recommandée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68221A2-EBF9-4466-9094-C86485D96872}"/>
              </a:ext>
            </a:extLst>
          </p:cNvPr>
          <p:cNvGrpSpPr/>
          <p:nvPr/>
        </p:nvGrpSpPr>
        <p:grpSpPr>
          <a:xfrm>
            <a:off x="457579" y="953530"/>
            <a:ext cx="11288568" cy="2596699"/>
            <a:chOff x="155575" y="836084"/>
            <a:chExt cx="11288568" cy="2596699"/>
          </a:xfrm>
        </p:grpSpPr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87255D16-5224-405E-B7EA-1B21900AE3CA}"/>
                </a:ext>
              </a:extLst>
            </p:cNvPr>
            <p:cNvCxnSpPr>
              <a:cxnSpLocks/>
              <a:stCxn id="43" idx="3"/>
              <a:endCxn id="40" idx="1"/>
            </p:cNvCxnSpPr>
            <p:nvPr/>
          </p:nvCxnSpPr>
          <p:spPr>
            <a:xfrm flipV="1">
              <a:off x="3954530" y="2585325"/>
              <a:ext cx="1116499" cy="152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B895414-1542-48A2-9719-E104F6E5F344}"/>
                </a:ext>
              </a:extLst>
            </p:cNvPr>
            <p:cNvSpPr txBox="1"/>
            <p:nvPr/>
          </p:nvSpPr>
          <p:spPr>
            <a:xfrm>
              <a:off x="5071029" y="2334038"/>
              <a:ext cx="6373113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33" dirty="0"/>
                <a:t>Description cycle de vie des données gérées par la structure</a:t>
              </a:r>
            </a:p>
            <a:p>
              <a:r>
                <a:rPr lang="fr-FR" sz="1333" dirty="0"/>
                <a:t>Plusieurs approches existent, celle par </a:t>
              </a:r>
              <a:r>
                <a:rPr lang="fr-FR" sz="1333" b="1" dirty="0"/>
                <a:t>produit de recherche</a:t>
              </a:r>
              <a:r>
                <a:rPr lang="fr-FR" sz="1333" dirty="0"/>
                <a:t> est conseillée</a:t>
              </a:r>
              <a:endParaRPr lang="fr-FR" sz="1333" b="1" dirty="0"/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1D8F6332-6C90-439E-8413-5BBFCB611B36}"/>
                </a:ext>
              </a:extLst>
            </p:cNvPr>
            <p:cNvGrpSpPr/>
            <p:nvPr/>
          </p:nvGrpSpPr>
          <p:grpSpPr>
            <a:xfrm>
              <a:off x="155575" y="836084"/>
              <a:ext cx="3887304" cy="2596699"/>
              <a:chOff x="149088" y="1574242"/>
              <a:chExt cx="2915478" cy="1947524"/>
            </a:xfrm>
          </p:grpSpPr>
          <p:sp>
            <p:nvSpPr>
              <p:cNvPr id="42" name="Rectangle : coins arrondis 41">
                <a:extLst>
                  <a:ext uri="{FF2B5EF4-FFF2-40B4-BE49-F238E27FC236}">
                    <a16:creationId xmlns:a16="http://schemas.microsoft.com/office/drawing/2014/main" id="{BC4DE2A7-8EBC-4261-AED7-5790CE0A8372}"/>
                  </a:ext>
                </a:extLst>
              </p:cNvPr>
              <p:cNvSpPr/>
              <p:nvPr/>
            </p:nvSpPr>
            <p:spPr>
              <a:xfrm>
                <a:off x="149088" y="1574242"/>
                <a:ext cx="2915478" cy="1947524"/>
              </a:xfrm>
              <a:prstGeom prst="roundRect">
                <a:avLst>
                  <a:gd name="adj" fmla="val 649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2400" dirty="0">
                    <a:solidFill>
                      <a:schemeClr val="tx1"/>
                    </a:solidFill>
                  </a:rPr>
                  <a:t>PGD</a:t>
                </a:r>
              </a:p>
            </p:txBody>
          </p:sp>
          <p:sp>
            <p:nvSpPr>
              <p:cNvPr id="43" name="Rectangle : coins arrondis 4">
                <a:extLst>
                  <a:ext uri="{FF2B5EF4-FFF2-40B4-BE49-F238E27FC236}">
                    <a16:creationId xmlns:a16="http://schemas.microsoft.com/office/drawing/2014/main" id="{CF7DE112-B298-44C4-96DA-E73679CC0A27}"/>
                  </a:ext>
                </a:extLst>
              </p:cNvPr>
              <p:cNvSpPr txBox="1"/>
              <p:nvPr/>
            </p:nvSpPr>
            <p:spPr>
              <a:xfrm>
                <a:off x="219179" y="2325757"/>
                <a:ext cx="2779125" cy="1123122"/>
              </a:xfrm>
              <a:prstGeom prst="roundRect">
                <a:avLst>
                  <a:gd name="adj" fmla="val 6479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71120" tIns="53340" rIns="71120" bIns="53340" numCol="1" spcCol="1270" anchor="ctr" anchorCtr="0">
                <a:noAutofit/>
              </a:bodyPr>
              <a:lstStyle/>
              <a:p>
                <a:pPr marL="171446" indent="-171446">
                  <a:buFont typeface="Arial"/>
                  <a:buChar char="•"/>
                  <a:defRPr/>
                </a:pPr>
                <a:r>
                  <a:rPr lang="fr-FR" sz="1333" dirty="0">
                    <a:solidFill>
                      <a:schemeClr val="tx1"/>
                    </a:solidFill>
                  </a:rPr>
                  <a:t>Présentation générale des données </a:t>
                </a:r>
                <a:endParaRPr lang="fr-FR" sz="1333" dirty="0"/>
              </a:p>
              <a:p>
                <a:pPr marL="171446" indent="-171446" defTabSz="914377">
                  <a:buFont typeface="Arial"/>
                  <a:buChar char="•"/>
                  <a:defRPr/>
                </a:pPr>
                <a:r>
                  <a:rPr lang="fr-FR" sz="1333" dirty="0">
                    <a:solidFill>
                      <a:schemeClr val="tx1"/>
                    </a:solidFill>
                  </a:rPr>
                  <a:t>Organisation et documentation des données</a:t>
                </a:r>
                <a:endParaRPr lang="fr-FR" sz="1333" dirty="0"/>
              </a:p>
              <a:p>
                <a:pPr marL="171446" indent="-171446">
                  <a:buFont typeface="Arial"/>
                  <a:buChar char="•"/>
                  <a:defRPr/>
                </a:pPr>
                <a:r>
                  <a:rPr lang="fr-FR" sz="1333" dirty="0">
                    <a:solidFill>
                      <a:schemeClr val="tx1"/>
                    </a:solidFill>
                  </a:rPr>
                  <a:t>Droits de propriété intellectuelle </a:t>
                </a:r>
                <a:endParaRPr lang="fr-FR" sz="1333" dirty="0"/>
              </a:p>
              <a:p>
                <a:pPr marL="171446" indent="-171446">
                  <a:buFont typeface="Arial"/>
                  <a:buChar char="•"/>
                  <a:defRPr/>
                </a:pPr>
                <a:r>
                  <a:rPr lang="fr-FR" sz="1333" dirty="0">
                    <a:solidFill>
                      <a:schemeClr val="tx1"/>
                    </a:solidFill>
                  </a:rPr>
                  <a:t>Confidentialité et sensibilité des données </a:t>
                </a:r>
                <a:endParaRPr lang="fr-FR" sz="1333" dirty="0"/>
              </a:p>
              <a:p>
                <a:pPr marL="171446" indent="-171446">
                  <a:buFont typeface="Arial"/>
                  <a:buChar char="•"/>
                  <a:defRPr/>
                </a:pPr>
                <a:r>
                  <a:rPr lang="fr-FR" sz="1333" dirty="0">
                    <a:solidFill>
                      <a:schemeClr val="tx1"/>
                    </a:solidFill>
                  </a:rPr>
                  <a:t>Stockage et sécurité des données </a:t>
                </a:r>
                <a:endParaRPr lang="fr-FR" sz="1333" dirty="0"/>
              </a:p>
              <a:p>
                <a:pPr marL="171446" indent="-171446">
                  <a:buFont typeface="Arial"/>
                  <a:buChar char="•"/>
                  <a:defRPr/>
                </a:pPr>
                <a:r>
                  <a:rPr lang="fr-FR" sz="1333" dirty="0">
                    <a:solidFill>
                      <a:schemeClr val="tx1"/>
                    </a:solidFill>
                  </a:rPr>
                  <a:t>Partage des données</a:t>
                </a:r>
              </a:p>
              <a:p>
                <a:pPr marL="171446" indent="-171446">
                  <a:buFont typeface="Arial"/>
                  <a:buChar char="•"/>
                  <a:defRPr/>
                </a:pPr>
                <a:r>
                  <a:rPr lang="fr-FR" sz="1333" dirty="0">
                    <a:solidFill>
                      <a:schemeClr val="tx1"/>
                    </a:solidFill>
                  </a:rPr>
                  <a:t>Archivage et conservation des données</a:t>
                </a:r>
                <a:endParaRPr lang="fr-FR" sz="1333" dirty="0"/>
              </a:p>
            </p:txBody>
          </p:sp>
          <p:sp>
            <p:nvSpPr>
              <p:cNvPr id="44" name="Rectangle : coins arrondis 4">
                <a:extLst>
                  <a:ext uri="{FF2B5EF4-FFF2-40B4-BE49-F238E27FC236}">
                    <a16:creationId xmlns:a16="http://schemas.microsoft.com/office/drawing/2014/main" id="{68ADB0C9-B50B-4E06-97EB-DED1A6ABD2B4}"/>
                  </a:ext>
                </a:extLst>
              </p:cNvPr>
              <p:cNvSpPr txBox="1"/>
              <p:nvPr/>
            </p:nvSpPr>
            <p:spPr>
              <a:xfrm>
                <a:off x="220270" y="1914049"/>
                <a:ext cx="2779124" cy="354496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71120" tIns="53340" rIns="71120" bIns="53340" numCol="1" spcCol="1270" anchor="ctr" anchorCtr="0">
                <a:noAutofit/>
              </a:bodyPr>
              <a:lstStyle/>
              <a:p>
                <a:pPr marL="171446" indent="-171446">
                  <a:buFont typeface="Arial"/>
                  <a:buChar char="•"/>
                  <a:defRPr/>
                </a:pPr>
                <a:r>
                  <a:rPr lang="fr-FR" sz="1333" dirty="0">
                    <a:solidFill>
                      <a:schemeClr val="tx1"/>
                    </a:solidFill>
                  </a:rPr>
                  <a:t>Informations sur la structure</a:t>
                </a:r>
              </a:p>
              <a:p>
                <a:pPr marL="171446" indent="-171446">
                  <a:buFont typeface="Arial"/>
                  <a:buChar char="•"/>
                  <a:defRPr/>
                </a:pPr>
                <a:r>
                  <a:rPr lang="fr-FR" sz="1333" dirty="0">
                    <a:solidFill>
                      <a:schemeClr val="tx1"/>
                    </a:solidFill>
                  </a:rPr>
                  <a:t>Informations sur le PGD</a:t>
                </a:r>
              </a:p>
            </p:txBody>
          </p:sp>
        </p:grp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8FA45E36-8B56-4F9C-AA0D-46C7054869BE}"/>
                </a:ext>
              </a:extLst>
            </p:cNvPr>
            <p:cNvSpPr txBox="1"/>
            <p:nvPr/>
          </p:nvSpPr>
          <p:spPr>
            <a:xfrm>
              <a:off x="5071030" y="1272678"/>
              <a:ext cx="6373113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33" dirty="0"/>
                <a:t>Description de la structure et son PGD</a:t>
              </a:r>
            </a:p>
            <a:p>
              <a:r>
                <a:rPr lang="fr-FR" sz="1333" dirty="0"/>
                <a:t>Partie commune (générale, unique)</a:t>
              </a:r>
              <a:endParaRPr lang="fr-FR" sz="1333" b="1" dirty="0"/>
            </a:p>
          </p:txBody>
        </p: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63DF9AE5-91E8-4B2C-B035-577698DFA779}"/>
                </a:ext>
              </a:extLst>
            </p:cNvPr>
            <p:cNvCxnSpPr>
              <a:cxnSpLocks/>
              <a:stCxn id="44" idx="3"/>
              <a:endCxn id="45" idx="1"/>
            </p:cNvCxnSpPr>
            <p:nvPr/>
          </p:nvCxnSpPr>
          <p:spPr>
            <a:xfrm flipV="1">
              <a:off x="3955983" y="1523965"/>
              <a:ext cx="1115047" cy="1526"/>
            </a:xfrm>
            <a:prstGeom prst="straightConnector1">
              <a:avLst/>
            </a:prstGeom>
            <a:ln w="12700">
              <a:solidFill>
                <a:schemeClr val="accent4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4350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686D964-16ED-F74E-9D40-883A8367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Problématiques des données de phénotypage</a:t>
            </a: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AF702262-8FD5-4B47-A4C0-4855E9CA1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264045"/>
              </p:ext>
            </p:extLst>
          </p:nvPr>
        </p:nvGraphicFramePr>
        <p:xfrm>
          <a:off x="932312" y="536027"/>
          <a:ext cx="7837833" cy="6378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D711C3E3-BDE0-4CB3-9CEE-408FC156A72C}"/>
              </a:ext>
            </a:extLst>
          </p:cNvPr>
          <p:cNvGrpSpPr/>
          <p:nvPr/>
        </p:nvGrpSpPr>
        <p:grpSpPr>
          <a:xfrm>
            <a:off x="9741053" y="1055603"/>
            <a:ext cx="1356858" cy="871104"/>
            <a:chOff x="9438566" y="930313"/>
            <a:chExt cx="1356858" cy="871104"/>
          </a:xfrm>
        </p:grpSpPr>
        <p:pic>
          <p:nvPicPr>
            <p:cNvPr id="2050" name="Picture 2" descr="FAIDARE logo">
              <a:extLst>
                <a:ext uri="{FF2B5EF4-FFF2-40B4-BE49-F238E27FC236}">
                  <a16:creationId xmlns:a16="http://schemas.microsoft.com/office/drawing/2014/main" id="{2153D376-74E9-E041-8E0F-2546E0595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0383" y="1310144"/>
              <a:ext cx="893223" cy="491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E3208E-762F-4A45-B026-C79EE38F8B2D}"/>
                </a:ext>
              </a:extLst>
            </p:cNvPr>
            <p:cNvSpPr/>
            <p:nvPr/>
          </p:nvSpPr>
          <p:spPr>
            <a:xfrm>
              <a:off x="9438566" y="930313"/>
              <a:ext cx="13568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dirty="0"/>
                <a:t>Data portals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4677A12D-95AD-4860-9300-B61B3482ADA7}"/>
              </a:ext>
            </a:extLst>
          </p:cNvPr>
          <p:cNvGrpSpPr/>
          <p:nvPr/>
        </p:nvGrpSpPr>
        <p:grpSpPr>
          <a:xfrm>
            <a:off x="8926286" y="2617001"/>
            <a:ext cx="2971608" cy="723847"/>
            <a:chOff x="8926286" y="2692502"/>
            <a:chExt cx="2971608" cy="723847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DDD0737-3065-ED42-B423-D3F540351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286" y="3003093"/>
              <a:ext cx="1356858" cy="413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Page d'accueil de Portail Data INRAE">
              <a:extLst>
                <a:ext uri="{FF2B5EF4-FFF2-40B4-BE49-F238E27FC236}">
                  <a16:creationId xmlns:a16="http://schemas.microsoft.com/office/drawing/2014/main" id="{4686CBFD-F199-5F43-964E-9A77C1D45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5111" y="3039660"/>
              <a:ext cx="1472783" cy="344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7689B74-4F75-7149-920B-F01CBCAA51BD}"/>
                </a:ext>
              </a:extLst>
            </p:cNvPr>
            <p:cNvSpPr/>
            <p:nvPr/>
          </p:nvSpPr>
          <p:spPr>
            <a:xfrm>
              <a:off x="9677462" y="2692502"/>
              <a:ext cx="14840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dirty="0"/>
                <a:t>Data Archive</a:t>
              </a:r>
              <a:r>
                <a:rPr lang="en-GB" b="1" dirty="0"/>
                <a:t>s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D24C5192-FBFA-40D4-A4C2-C0A1B9564FCD}"/>
              </a:ext>
            </a:extLst>
          </p:cNvPr>
          <p:cNvGrpSpPr/>
          <p:nvPr/>
        </p:nvGrpSpPr>
        <p:grpSpPr>
          <a:xfrm>
            <a:off x="8812825" y="3942686"/>
            <a:ext cx="3213314" cy="1054553"/>
            <a:chOff x="8856223" y="4022865"/>
            <a:chExt cx="3213314" cy="1054553"/>
          </a:xfrm>
        </p:grpSpPr>
        <p:pic>
          <p:nvPicPr>
            <p:cNvPr id="27" name="Shape 144">
              <a:extLst>
                <a:ext uri="{FF2B5EF4-FFF2-40B4-BE49-F238E27FC236}">
                  <a16:creationId xmlns:a16="http://schemas.microsoft.com/office/drawing/2014/main" id="{BE77D6C2-A519-D841-B76B-98CC96025FD2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56223" y="4083516"/>
              <a:ext cx="1547699" cy="4538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164" descr="http://www.cropontology.org/images/Crop_Ontology_logo.png">
              <a:extLst>
                <a:ext uri="{FF2B5EF4-FFF2-40B4-BE49-F238E27FC236}">
                  <a16:creationId xmlns:a16="http://schemas.microsoft.com/office/drawing/2014/main" id="{D8232460-E0D4-3249-B9C4-BC4951C54797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49837" y="4022865"/>
              <a:ext cx="16197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7D9E678-8B67-BA43-95D3-2D93F4AED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6286" y="4578088"/>
              <a:ext cx="1506060" cy="386007"/>
            </a:xfrm>
            <a:prstGeom prst="rect">
              <a:avLst/>
            </a:prstGeom>
          </p:spPr>
        </p:pic>
        <p:pic>
          <p:nvPicPr>
            <p:cNvPr id="30" name="Picture 20" descr="FAO-logo">
              <a:hlinkClick r:id="rId13"/>
              <a:extLst>
                <a:ext uri="{FF2B5EF4-FFF2-40B4-BE49-F238E27FC236}">
                  <a16:creationId xmlns:a16="http://schemas.microsoft.com/office/drawing/2014/main" id="{1D697A3C-EA62-6D48-9270-2FF3A69388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010"/>
            <a:stretch/>
          </p:blipFill>
          <p:spPr bwMode="auto">
            <a:xfrm>
              <a:off x="10941848" y="4644237"/>
              <a:ext cx="419539" cy="433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C7837C3-9499-8E4D-891B-A0191B48B893}"/>
                </a:ext>
              </a:extLst>
            </p:cNvPr>
            <p:cNvSpPr txBox="1"/>
            <p:nvPr/>
          </p:nvSpPr>
          <p:spPr>
            <a:xfrm>
              <a:off x="11341452" y="4656318"/>
              <a:ext cx="6383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MCPD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2DB49FFF-14D5-473B-97ED-4C0243A61CED}"/>
              </a:ext>
            </a:extLst>
          </p:cNvPr>
          <p:cNvGrpSpPr/>
          <p:nvPr/>
        </p:nvGrpSpPr>
        <p:grpSpPr>
          <a:xfrm>
            <a:off x="9667621" y="5306052"/>
            <a:ext cx="1477636" cy="993699"/>
            <a:chOff x="8926286" y="5512704"/>
            <a:chExt cx="1477636" cy="99369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C9437D-1371-0849-B14B-D0C933AD2233}"/>
                </a:ext>
              </a:extLst>
            </p:cNvPr>
            <p:cNvSpPr/>
            <p:nvPr/>
          </p:nvSpPr>
          <p:spPr>
            <a:xfrm>
              <a:off x="9078964" y="5512704"/>
              <a:ext cx="12631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dirty="0"/>
                <a:t>Platform IS</a:t>
              </a:r>
              <a:endParaRPr lang="en-GB" b="1" dirty="0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114228F-F711-5846-85B8-E020F4DD0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926286" y="5891884"/>
              <a:ext cx="633141" cy="614519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92602E4-2E5F-CD42-98A3-6C7674B5D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9532" b="9322"/>
            <a:stretch/>
          </p:blipFill>
          <p:spPr>
            <a:xfrm>
              <a:off x="9715568" y="5882036"/>
              <a:ext cx="688354" cy="624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0692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4836A91-7B4C-49EE-A376-1A0B974157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Pour aller plus loin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833779FE-61F1-44FB-BD15-723F610742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401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FC14FC5-ABC4-42D3-A8E4-BDB7A3FD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200" dirty="0"/>
              <a:t>Gouvernance des données</a:t>
            </a:r>
          </a:p>
          <a:p>
            <a:pPr lvl="1"/>
            <a:r>
              <a:rPr lang="fr-FR" sz="2000" b="1" dirty="0"/>
              <a:t>ADAC</a:t>
            </a:r>
            <a:r>
              <a:rPr lang="fr-FR" sz="2000" dirty="0"/>
              <a:t> (Administrateur des Données Algorithmes et Codes de la recherche)</a:t>
            </a:r>
          </a:p>
          <a:p>
            <a:r>
              <a:rPr lang="fr-FR" sz="2200" dirty="0"/>
              <a:t>Protection des données</a:t>
            </a:r>
          </a:p>
          <a:p>
            <a:pPr lvl="1"/>
            <a:r>
              <a:rPr lang="fr-FR" sz="2000" dirty="0"/>
              <a:t>Délégué à la protection des données (DIL) ou Data Protection </a:t>
            </a:r>
            <a:r>
              <a:rPr lang="fr-FR" sz="2000" dirty="0" err="1"/>
              <a:t>Officer</a:t>
            </a:r>
            <a:r>
              <a:rPr lang="fr-FR" sz="2000" dirty="0"/>
              <a:t> (</a:t>
            </a:r>
            <a:r>
              <a:rPr lang="fr-FR" sz="2000" b="1" dirty="0"/>
              <a:t>DPO</a:t>
            </a:r>
            <a:r>
              <a:rPr lang="fr-FR" sz="2000" dirty="0"/>
              <a:t>)</a:t>
            </a:r>
          </a:p>
          <a:p>
            <a:r>
              <a:rPr lang="fr-FR" sz="2200" dirty="0"/>
              <a:t>Bonnes pratiques de gestion des données</a:t>
            </a:r>
          </a:p>
          <a:p>
            <a:pPr lvl="1"/>
            <a:r>
              <a:rPr lang="fr-FR" sz="2000" b="1" dirty="0"/>
              <a:t>DIPSO</a:t>
            </a:r>
          </a:p>
          <a:p>
            <a:pPr lvl="1"/>
            <a:r>
              <a:rPr lang="fr-FR" sz="2000" b="1" dirty="0"/>
              <a:t>Référents Données </a:t>
            </a:r>
            <a:r>
              <a:rPr lang="fr-FR" sz="2000" dirty="0"/>
              <a:t>(RDS et RDO) ou </a:t>
            </a:r>
            <a:r>
              <a:rPr lang="fr-FR" sz="2000" b="1" i="1" dirty="0"/>
              <a:t>data steward</a:t>
            </a:r>
          </a:p>
          <a:p>
            <a:r>
              <a:rPr lang="fr-FR" sz="2200" dirty="0"/>
              <a:t>Sécurité des données</a:t>
            </a:r>
          </a:p>
          <a:p>
            <a:pPr lvl="1"/>
            <a:r>
              <a:rPr lang="fr-FR" sz="2000" dirty="0"/>
              <a:t>Responsables de la Sécurité des Systèmes d’Information (</a:t>
            </a:r>
            <a:r>
              <a:rPr lang="fr-FR" sz="2000" b="1" dirty="0"/>
              <a:t>RSSI</a:t>
            </a:r>
            <a:r>
              <a:rPr lang="fr-FR" sz="2000" dirty="0"/>
              <a:t>)</a:t>
            </a:r>
          </a:p>
          <a:p>
            <a:r>
              <a:rPr lang="fr-FR" sz="2200" dirty="0"/>
              <a:t>Valeur des données</a:t>
            </a:r>
          </a:p>
          <a:p>
            <a:pPr lvl="1"/>
            <a:r>
              <a:rPr lang="fr-FR" sz="2000" dirty="0"/>
              <a:t>Responsables valorisation &amp; partenariats</a:t>
            </a:r>
          </a:p>
          <a:p>
            <a:pPr lvl="1"/>
            <a:r>
              <a:rPr lang="fr-FR" sz="2000" dirty="0"/>
              <a:t>Responsables qualité</a:t>
            </a:r>
          </a:p>
          <a:p>
            <a:r>
              <a:rPr lang="fr-FR" sz="2200" dirty="0"/>
              <a:t>... </a:t>
            </a:r>
          </a:p>
          <a:p>
            <a:endParaRPr lang="fr-FR" sz="22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07D83BD-C754-4D1A-BF5A-94DC352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écosystème d’acteurs de la Science Ouverte</a:t>
            </a:r>
          </a:p>
        </p:txBody>
      </p:sp>
    </p:spTree>
    <p:extLst>
      <p:ext uri="{BB962C8B-B14F-4D97-AF65-F5344CB8AC3E}">
        <p14:creationId xmlns:p14="http://schemas.microsoft.com/office/powerpoint/2010/main" val="1782331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9" name="Pyramide_Data_Knoowledge.png" descr="Pyramide_Data_Knoowled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89709" y="1141254"/>
            <a:ext cx="7027593" cy="457549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DCCF19B-AEC1-44F8-8BF9-EBB968CAC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754185" cy="888251"/>
          </a:xfrm>
        </p:spPr>
        <p:txBody>
          <a:bodyPr/>
          <a:lstStyle/>
          <a:p>
            <a:r>
              <a:rPr lang="fr-FR" dirty="0"/>
              <a:t>Des données brutes à la connaissance</a:t>
            </a:r>
          </a:p>
        </p:txBody>
      </p:sp>
    </p:spTree>
    <p:extLst>
      <p:ext uri="{BB962C8B-B14F-4D97-AF65-F5344CB8AC3E}">
        <p14:creationId xmlns:p14="http://schemas.microsoft.com/office/powerpoint/2010/main" val="1454970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66DE16C-BB79-4E84-8AB6-896670DFE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520825"/>
            <a:ext cx="10770669" cy="4368374"/>
          </a:xfrm>
        </p:spPr>
        <p:txBody>
          <a:bodyPr/>
          <a:lstStyle/>
          <a:p>
            <a:r>
              <a:rPr lang="fr-FR" dirty="0"/>
              <a:t>Formation e-learning dédiée à l'ouverture de la science</a:t>
            </a:r>
          </a:p>
          <a:p>
            <a:r>
              <a:rPr lang="fr-FR" dirty="0"/>
              <a:t>3 modules disponibles (les fondamentaux de la science ouverte, gestion et partage des données, publications ouvertes) les autres sont en cours de conception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5AE09CB-29B1-4715-B871-C8E598631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OSCAR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A5275496-488A-422A-B2D8-F5623F610338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https://elearning.formation-permanente.inrae.fr/course/view.php?id=668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94E6C1-E0DD-45AD-8A93-FA0635A72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750" y="2719996"/>
            <a:ext cx="6905217" cy="34177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7BE4DB-30D9-4070-A5F6-92D107C6C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90" y="3773086"/>
            <a:ext cx="2481743" cy="7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2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9E83274-B1B2-4124-ADEA-C1A14D659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OSCAR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61D6324D-28EF-405B-B6FB-B91DB7C80BE9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https://elearning.formation-permanente.inrae.fr/course/view.php?id=668</a:t>
            </a:r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C9868F0-72F6-4BCF-8504-4CA51A3BAE3B}"/>
              </a:ext>
            </a:extLst>
          </p:cNvPr>
          <p:cNvGrpSpPr/>
          <p:nvPr/>
        </p:nvGrpSpPr>
        <p:grpSpPr>
          <a:xfrm>
            <a:off x="339751" y="1537345"/>
            <a:ext cx="11652306" cy="4259724"/>
            <a:chOff x="339751" y="1537345"/>
            <a:chExt cx="11652306" cy="425972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913F3E2-72A2-42A0-9BD7-74BA9AC38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740" t="1428" r="4141" b="1"/>
            <a:stretch/>
          </p:blipFill>
          <p:spPr>
            <a:xfrm>
              <a:off x="339751" y="1619077"/>
              <a:ext cx="3573710" cy="364310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878FD01-7B31-40F1-A4D1-AFA5B6CCA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2819" y="1558375"/>
              <a:ext cx="8049238" cy="42386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C40AD3C-7C9A-4EF0-90F6-C38B9B588985}"/>
                </a:ext>
              </a:extLst>
            </p:cNvPr>
            <p:cNvSpPr/>
            <p:nvPr/>
          </p:nvSpPr>
          <p:spPr>
            <a:xfrm>
              <a:off x="2873165" y="1537345"/>
              <a:ext cx="1220748" cy="639577"/>
            </a:xfrm>
            <a:custGeom>
              <a:avLst/>
              <a:gdLst>
                <a:gd name="connsiteX0" fmla="*/ 0 w 1220748"/>
                <a:gd name="connsiteY0" fmla="*/ 426062 h 639577"/>
                <a:gd name="connsiteX1" fmla="*/ 366689 w 1220748"/>
                <a:gd name="connsiteY1" fmla="*/ 3674 h 639577"/>
                <a:gd name="connsiteX2" fmla="*/ 1220748 w 1220748"/>
                <a:gd name="connsiteY2" fmla="*/ 639577 h 63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0748" h="639577">
                  <a:moveTo>
                    <a:pt x="0" y="426062"/>
                  </a:moveTo>
                  <a:cubicBezTo>
                    <a:pt x="81615" y="197075"/>
                    <a:pt x="163231" y="-31912"/>
                    <a:pt x="366689" y="3674"/>
                  </a:cubicBezTo>
                  <a:cubicBezTo>
                    <a:pt x="570147" y="39260"/>
                    <a:pt x="895447" y="339418"/>
                    <a:pt x="1220748" y="639577"/>
                  </a:cubicBezTo>
                </a:path>
              </a:pathLst>
            </a:custGeom>
            <a:noFill/>
            <a:ln w="19050">
              <a:solidFill>
                <a:srgbClr val="008D8F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62156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35D4D3-656F-4CDB-8714-2189F09A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RDMkit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5B27B2-EC39-48B3-9E41-82355174A1F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https://rdmkit.elixir-europe.org/data_life_cycle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AB6FAB-B240-43A4-91FD-3E2325080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00" y="1277618"/>
            <a:ext cx="5448580" cy="4743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B3611E-C6B2-4BC9-8111-DC36AB0A1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126" y="1279686"/>
            <a:ext cx="5772447" cy="4686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083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CDE01B9-9EE8-4A18-97AB-AD1BBDAF5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600" dirty="0"/>
              <a:t>Informations</a:t>
            </a:r>
            <a:endParaRPr lang="fr-FR" sz="2600" dirty="0">
              <a:hlinkClick r:id="rId2"/>
            </a:endParaRPr>
          </a:p>
          <a:p>
            <a:pPr lvl="1"/>
            <a:r>
              <a:rPr lang="fr-FR" sz="2400" dirty="0">
                <a:hlinkClick r:id="rId3"/>
              </a:rPr>
              <a:t>Cycle de vie des données </a:t>
            </a:r>
            <a:r>
              <a:rPr lang="fr-FR" sz="2400" dirty="0"/>
              <a:t>du réseau </a:t>
            </a:r>
            <a:r>
              <a:rPr lang="fr-FR" sz="2400" dirty="0" err="1"/>
              <a:t>QualiNous</a:t>
            </a:r>
            <a:endParaRPr lang="fr-FR" sz="2400" dirty="0"/>
          </a:p>
          <a:p>
            <a:pPr lvl="1"/>
            <a:r>
              <a:rPr lang="fr-FR" sz="2400" dirty="0" err="1">
                <a:hlinkClick r:id="rId2"/>
              </a:rPr>
              <a:t>DataPartage</a:t>
            </a:r>
            <a:endParaRPr lang="fr-FR" sz="2400" dirty="0"/>
          </a:p>
          <a:p>
            <a:pPr lvl="1"/>
            <a:r>
              <a:rPr lang="fr-FR" sz="2400" dirty="0">
                <a:hlinkClick r:id="rId4"/>
              </a:rPr>
              <a:t>DORANum</a:t>
            </a:r>
            <a:endParaRPr lang="fr-FR" sz="2400" dirty="0"/>
          </a:p>
          <a:p>
            <a:pPr lvl="1"/>
            <a:r>
              <a:rPr lang="fr-FR" sz="2400" dirty="0">
                <a:hlinkClick r:id="rId5"/>
              </a:rPr>
              <a:t>Ouvrir la Science</a:t>
            </a:r>
            <a:endParaRPr lang="fr-FR" sz="2400" dirty="0"/>
          </a:p>
          <a:p>
            <a:pPr lvl="1"/>
            <a:r>
              <a:rPr lang="fr-FR" sz="2400" dirty="0">
                <a:hlinkClick r:id="rId6"/>
              </a:rPr>
              <a:t>CNIL</a:t>
            </a:r>
            <a:endParaRPr lang="fr-FR" sz="2400" dirty="0"/>
          </a:p>
          <a:p>
            <a:pPr lvl="1"/>
            <a:r>
              <a:rPr lang="fr-FR" sz="2400" dirty="0" err="1">
                <a:hlinkClick r:id="rId7"/>
              </a:rPr>
              <a:t>RDMkit</a:t>
            </a:r>
            <a:endParaRPr lang="fr-FR" sz="2400" dirty="0"/>
          </a:p>
          <a:p>
            <a:r>
              <a:rPr lang="fr-FR" sz="2600" dirty="0"/>
              <a:t>Formations</a:t>
            </a:r>
          </a:p>
          <a:p>
            <a:pPr lvl="1"/>
            <a:r>
              <a:rPr lang="fr-FR" sz="2400" dirty="0" err="1">
                <a:hlinkClick r:id="rId8"/>
              </a:rPr>
              <a:t>OpenClass</a:t>
            </a:r>
            <a:endParaRPr lang="fr-FR" sz="2400" dirty="0"/>
          </a:p>
          <a:p>
            <a:pPr lvl="1"/>
            <a:r>
              <a:rPr lang="fr-FR" sz="2400" dirty="0"/>
              <a:t>FAIR by IFB : </a:t>
            </a:r>
            <a:r>
              <a:rPr lang="fr-FR" sz="2400" dirty="0">
                <a:hlinkClick r:id="rId9"/>
              </a:rPr>
              <a:t>FAIR-DATA</a:t>
            </a:r>
            <a:r>
              <a:rPr lang="fr-FR" sz="2400" dirty="0"/>
              <a:t>, </a:t>
            </a:r>
            <a:r>
              <a:rPr lang="fr-FR" sz="2400" dirty="0">
                <a:hlinkClick r:id="rId10"/>
              </a:rPr>
              <a:t>FAIR-BIOINFO</a:t>
            </a:r>
            <a:endParaRPr lang="fr-FR"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C06018F-4170-4122-97F0-C5BCD40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liens utiles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AACB913-B53B-4750-930F-8D8736FD099C}"/>
              </a:ext>
            </a:extLst>
          </p:cNvPr>
          <p:cNvGrpSpPr/>
          <p:nvPr/>
        </p:nvGrpSpPr>
        <p:grpSpPr>
          <a:xfrm>
            <a:off x="7664470" y="1098617"/>
            <a:ext cx="2089057" cy="3953191"/>
            <a:chOff x="7664470" y="1098617"/>
            <a:chExt cx="2089057" cy="395319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265530F-B857-4C1E-9082-6D3E328A5D00}"/>
                </a:ext>
              </a:extLst>
            </p:cNvPr>
            <p:cNvGrpSpPr/>
            <p:nvPr/>
          </p:nvGrpSpPr>
          <p:grpSpPr>
            <a:xfrm>
              <a:off x="7664470" y="1098617"/>
              <a:ext cx="2089057" cy="3065885"/>
              <a:chOff x="7664470" y="1098617"/>
              <a:chExt cx="2089057" cy="3065885"/>
            </a:xfrm>
          </p:grpSpPr>
          <p:pic>
            <p:nvPicPr>
              <p:cNvPr id="4" name="Google Shape;341;p45">
                <a:extLst>
                  <a:ext uri="{FF2B5EF4-FFF2-40B4-BE49-F238E27FC236}">
                    <a16:creationId xmlns:a16="http://schemas.microsoft.com/office/drawing/2014/main" id="{1A082488-2EBD-4DB2-9F96-2430D3FF327C}"/>
                  </a:ext>
                </a:extLst>
              </p:cNvPr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664470" y="3809240"/>
                <a:ext cx="2089057" cy="3552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" name="Google Shape;342;p45">
                <a:extLst>
                  <a:ext uri="{FF2B5EF4-FFF2-40B4-BE49-F238E27FC236}">
                    <a16:creationId xmlns:a16="http://schemas.microsoft.com/office/drawing/2014/main" id="{7D29D07D-A2E4-495B-9CC6-0AE8CEEFCFB8}"/>
                  </a:ext>
                </a:extLst>
              </p:cNvPr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8130798" y="1890359"/>
                <a:ext cx="1156901" cy="10661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343;p45">
                <a:extLst>
                  <a:ext uri="{FF2B5EF4-FFF2-40B4-BE49-F238E27FC236}">
                    <a16:creationId xmlns:a16="http://schemas.microsoft.com/office/drawing/2014/main" id="{EE857370-2937-435E-B3E2-603197469F2F}"/>
                  </a:ext>
                </a:extLst>
              </p:cNvPr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7938437" y="2766153"/>
                <a:ext cx="1541121" cy="9018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Google Shape;344;p45">
                <a:extLst>
                  <a:ext uri="{FF2B5EF4-FFF2-40B4-BE49-F238E27FC236}">
                    <a16:creationId xmlns:a16="http://schemas.microsoft.com/office/drawing/2014/main" id="{829A6EE2-C41A-45E3-8236-D247CBC08993}"/>
                  </a:ext>
                </a:extLst>
              </p:cNvPr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7849269" y="1098617"/>
                <a:ext cx="1719456" cy="9018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" name="Google Shape;42;p77">
              <a:extLst>
                <a:ext uri="{FF2B5EF4-FFF2-40B4-BE49-F238E27FC236}">
                  <a16:creationId xmlns:a16="http://schemas.microsoft.com/office/drawing/2014/main" id="{1D1E7B9C-3579-4C9B-86A7-40254F614835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030454" y="4360100"/>
              <a:ext cx="1257245" cy="6917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05350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D721FD3-BD1C-4752-A3A8-0CF938B9A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Questions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E38A4D-83B2-44B5-B553-C8B476AE6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1047750"/>
            <a:ext cx="7429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31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4F44142-EC45-4016-8B87-48C0179CA1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Science ouverte et cadre réglementaire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5FCA1432-6296-46A6-90F3-0EF82EC1DE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433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3A5845B-1D28-44BC-8771-6318575441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sz="2000" dirty="0"/>
              <a:t>Un des objectifs : rendre les </a:t>
            </a:r>
            <a:r>
              <a:rPr lang="fr-FR" sz="2000" b="1" dirty="0"/>
              <a:t>résultats de la recherche scientifique </a:t>
            </a:r>
            <a:r>
              <a:rPr lang="fr-FR" sz="2000" dirty="0"/>
              <a:t>accessibles à tous en permettant une diffusion et une réutilisation sans entrave des résultats de la recherche</a:t>
            </a:r>
          </a:p>
          <a:p>
            <a:endParaRPr lang="fr-FR" sz="2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DEED2A-27E7-4014-8220-56235DF47D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Les ambitions</a:t>
            </a:r>
          </a:p>
          <a:p>
            <a:pPr lvl="1"/>
            <a:r>
              <a:rPr lang="fr-FR" b="1" dirty="0"/>
              <a:t>démocratiser l’accès aux savoirs</a:t>
            </a:r>
          </a:p>
          <a:p>
            <a:pPr lvl="1"/>
            <a:r>
              <a:rPr lang="fr-FR" b="1" dirty="0"/>
              <a:t>rendre la science plus cumulative</a:t>
            </a:r>
            <a:r>
              <a:rPr lang="fr-FR" dirty="0"/>
              <a:t>, plus fortement étayée par les données, plus transparente</a:t>
            </a:r>
          </a:p>
          <a:p>
            <a:pPr lvl="1"/>
            <a:r>
              <a:rPr lang="fr-FR" b="1" dirty="0"/>
              <a:t>augmenter l’efficacité de la recherche</a:t>
            </a:r>
            <a:r>
              <a:rPr lang="fr-FR" dirty="0"/>
              <a:t> en évitant de dupliquer les efforts, en réutilisant des données ou du matériel scientifique</a:t>
            </a:r>
          </a:p>
          <a:p>
            <a:pPr lvl="1"/>
            <a:r>
              <a:rPr lang="fr-FR" dirty="0"/>
              <a:t>favoriser les </a:t>
            </a:r>
            <a:r>
              <a:rPr lang="fr-FR" b="1" dirty="0"/>
              <a:t>avancées scientifiques </a:t>
            </a:r>
            <a:r>
              <a:rPr lang="fr-FR" dirty="0"/>
              <a:t>et </a:t>
            </a:r>
            <a:r>
              <a:rPr lang="fr-FR" b="1" dirty="0"/>
              <a:t>l’innovation</a:t>
            </a:r>
          </a:p>
          <a:p>
            <a:pPr lvl="1"/>
            <a:r>
              <a:rPr lang="fr-FR" dirty="0"/>
              <a:t>favoriser la </a:t>
            </a:r>
            <a:r>
              <a:rPr lang="fr-FR" b="1" dirty="0"/>
              <a:t>confiance des citoyens dans la science 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263B6C7-F1B0-4697-91CE-D426A05B3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science ouverte</a:t>
            </a:r>
          </a:p>
        </p:txBody>
      </p:sp>
      <p:grpSp>
        <p:nvGrpSpPr>
          <p:cNvPr id="8" name="Google Shape;182;p4">
            <a:extLst>
              <a:ext uri="{FF2B5EF4-FFF2-40B4-BE49-F238E27FC236}">
                <a16:creationId xmlns:a16="http://schemas.microsoft.com/office/drawing/2014/main" id="{0DB66BBA-3CA7-4867-9E30-8AE3BB8DA69D}"/>
              </a:ext>
            </a:extLst>
          </p:cNvPr>
          <p:cNvGrpSpPr/>
          <p:nvPr/>
        </p:nvGrpSpPr>
        <p:grpSpPr>
          <a:xfrm>
            <a:off x="1546159" y="2697384"/>
            <a:ext cx="3225454" cy="3225454"/>
            <a:chOff x="1067043" y="0"/>
            <a:chExt cx="3225454" cy="3225454"/>
          </a:xfrm>
        </p:grpSpPr>
        <p:sp>
          <p:nvSpPr>
            <p:cNvPr id="9" name="Google Shape;183;p4">
              <a:extLst>
                <a:ext uri="{FF2B5EF4-FFF2-40B4-BE49-F238E27FC236}">
                  <a16:creationId xmlns:a16="http://schemas.microsoft.com/office/drawing/2014/main" id="{D804AD43-FAE6-458D-A144-9CB9DE283223}"/>
                </a:ext>
              </a:extLst>
            </p:cNvPr>
            <p:cNvSpPr/>
            <p:nvPr/>
          </p:nvSpPr>
          <p:spPr>
            <a:xfrm>
              <a:off x="1067043" y="0"/>
              <a:ext cx="3225454" cy="3225454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rgbClr val="C3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4;p4">
              <a:extLst>
                <a:ext uri="{FF2B5EF4-FFF2-40B4-BE49-F238E27FC236}">
                  <a16:creationId xmlns:a16="http://schemas.microsoft.com/office/drawing/2014/main" id="{F9602028-209C-4443-A3BA-1BF8067F4E5A}"/>
                </a:ext>
              </a:extLst>
            </p:cNvPr>
            <p:cNvSpPr/>
            <p:nvPr/>
          </p:nvSpPr>
          <p:spPr>
            <a:xfrm>
              <a:off x="1276698" y="209654"/>
              <a:ext cx="1290181" cy="1290181"/>
            </a:xfrm>
            <a:prstGeom prst="roundRect">
              <a:avLst>
                <a:gd name="adj" fmla="val 16667"/>
              </a:avLst>
            </a:prstGeom>
            <a:solidFill>
              <a:srgbClr val="57697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5;p4">
              <a:extLst>
                <a:ext uri="{FF2B5EF4-FFF2-40B4-BE49-F238E27FC236}">
                  <a16:creationId xmlns:a16="http://schemas.microsoft.com/office/drawing/2014/main" id="{C3D38A17-93B9-47B5-97EF-DD17F21E8CC8}"/>
                </a:ext>
              </a:extLst>
            </p:cNvPr>
            <p:cNvSpPr txBox="1"/>
            <p:nvPr/>
          </p:nvSpPr>
          <p:spPr>
            <a:xfrm>
              <a:off x="1339679" y="272635"/>
              <a:ext cx="1164219" cy="1164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Publications</a:t>
              </a:r>
              <a:endPara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86;p4">
              <a:extLst>
                <a:ext uri="{FF2B5EF4-FFF2-40B4-BE49-F238E27FC236}">
                  <a16:creationId xmlns:a16="http://schemas.microsoft.com/office/drawing/2014/main" id="{1432E52A-BF60-4E51-B45A-B147FAC6C2C3}"/>
                </a:ext>
              </a:extLst>
            </p:cNvPr>
            <p:cNvSpPr/>
            <p:nvPr/>
          </p:nvSpPr>
          <p:spPr>
            <a:xfrm>
              <a:off x="2792661" y="209654"/>
              <a:ext cx="1290181" cy="1290181"/>
            </a:xfrm>
            <a:prstGeom prst="roundRect">
              <a:avLst>
                <a:gd name="adj" fmla="val 16667"/>
              </a:avLst>
            </a:prstGeom>
            <a:solidFill>
              <a:srgbClr val="8A9AA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;p4">
              <a:extLst>
                <a:ext uri="{FF2B5EF4-FFF2-40B4-BE49-F238E27FC236}">
                  <a16:creationId xmlns:a16="http://schemas.microsoft.com/office/drawing/2014/main" id="{77926BFA-846F-4155-88F9-6282B03D2DC7}"/>
                </a:ext>
              </a:extLst>
            </p:cNvPr>
            <p:cNvSpPr txBox="1"/>
            <p:nvPr/>
          </p:nvSpPr>
          <p:spPr>
            <a:xfrm>
              <a:off x="2855642" y="272635"/>
              <a:ext cx="1164219" cy="1164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Données</a:t>
              </a:r>
              <a:endPara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88;p4">
              <a:extLst>
                <a:ext uri="{FF2B5EF4-FFF2-40B4-BE49-F238E27FC236}">
                  <a16:creationId xmlns:a16="http://schemas.microsoft.com/office/drawing/2014/main" id="{D70B583C-D64C-40A2-91EB-5489865C40B9}"/>
                </a:ext>
              </a:extLst>
            </p:cNvPr>
            <p:cNvSpPr/>
            <p:nvPr/>
          </p:nvSpPr>
          <p:spPr>
            <a:xfrm>
              <a:off x="1276698" y="1725617"/>
              <a:ext cx="1290181" cy="1290181"/>
            </a:xfrm>
            <a:prstGeom prst="roundRect">
              <a:avLst>
                <a:gd name="adj" fmla="val 16667"/>
              </a:avLst>
            </a:prstGeom>
            <a:solidFill>
              <a:srgbClr val="C4CBC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9;p4">
              <a:extLst>
                <a:ext uri="{FF2B5EF4-FFF2-40B4-BE49-F238E27FC236}">
                  <a16:creationId xmlns:a16="http://schemas.microsoft.com/office/drawing/2014/main" id="{AC933AE6-B446-48AA-A145-2957B1553DE6}"/>
                </a:ext>
              </a:extLst>
            </p:cNvPr>
            <p:cNvSpPr txBox="1"/>
            <p:nvPr/>
          </p:nvSpPr>
          <p:spPr>
            <a:xfrm>
              <a:off x="1339679" y="1788598"/>
              <a:ext cx="1164219" cy="1164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Logiciels</a:t>
              </a:r>
              <a:endPara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90;p4">
              <a:extLst>
                <a:ext uri="{FF2B5EF4-FFF2-40B4-BE49-F238E27FC236}">
                  <a16:creationId xmlns:a16="http://schemas.microsoft.com/office/drawing/2014/main" id="{F9B10C67-EAA5-4F18-A297-189C964FE634}"/>
                </a:ext>
              </a:extLst>
            </p:cNvPr>
            <p:cNvSpPr/>
            <p:nvPr/>
          </p:nvSpPr>
          <p:spPr>
            <a:xfrm>
              <a:off x="2792661" y="1725617"/>
              <a:ext cx="1290181" cy="1290181"/>
            </a:xfrm>
            <a:prstGeom prst="roundRect">
              <a:avLst>
                <a:gd name="adj" fmla="val 16667"/>
              </a:avLst>
            </a:prstGeom>
            <a:solidFill>
              <a:srgbClr val="8A9AA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1;p4">
              <a:extLst>
                <a:ext uri="{FF2B5EF4-FFF2-40B4-BE49-F238E27FC236}">
                  <a16:creationId xmlns:a16="http://schemas.microsoft.com/office/drawing/2014/main" id="{DBC07087-10F8-4B8F-A33B-9F210847E1CE}"/>
                </a:ext>
              </a:extLst>
            </p:cNvPr>
            <p:cNvSpPr txBox="1"/>
            <p:nvPr/>
          </p:nvSpPr>
          <p:spPr>
            <a:xfrm>
              <a:off x="2855642" y="1788598"/>
              <a:ext cx="1164219" cy="1164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Cahiers de laboratoire</a:t>
              </a:r>
              <a:endPara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FDAACD6-A267-4751-94AC-B41D1A78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0" y="1233487"/>
            <a:ext cx="11543251" cy="4655712"/>
          </a:xfrm>
        </p:spPr>
        <p:txBody>
          <a:bodyPr/>
          <a:lstStyle/>
          <a:p>
            <a:r>
              <a:rPr lang="fr-FR" dirty="0"/>
              <a:t>Les données de la recherche sont des informations publiques</a:t>
            </a:r>
          </a:p>
          <a:p>
            <a:pPr lvl="1"/>
            <a:r>
              <a:rPr lang="fr-FR" dirty="0"/>
              <a:t>soumises à un principe d’ouverture par défaut et de libre utilisation (Loi Lemaire - LPRN 2016)</a:t>
            </a:r>
          </a:p>
          <a:p>
            <a:pPr lvl="1"/>
            <a:r>
              <a:rPr lang="fr-FR" dirty="0"/>
              <a:t>soumises à un principe de gratuité (Loi </a:t>
            </a:r>
            <a:r>
              <a:rPr lang="fr-FR" dirty="0" err="1"/>
              <a:t>Valter</a:t>
            </a:r>
            <a:r>
              <a:rPr lang="fr-FR" dirty="0"/>
              <a:t> 2015) </a:t>
            </a:r>
          </a:p>
          <a:p>
            <a:pPr lvl="1"/>
            <a:r>
              <a:rPr lang="fr-FR" dirty="0"/>
              <a:t>protégées contre les risques d’accaparement</a:t>
            </a:r>
          </a:p>
          <a:p>
            <a:pPr lvl="1"/>
            <a:r>
              <a:rPr lang="fr-FR" dirty="0">
                <a:solidFill>
                  <a:schemeClr val="dk1"/>
                </a:solidFill>
              </a:rPr>
              <a:t>intégrité scientifique - données brutes préservées, codes sources diffusés (Décret 12/2021)</a:t>
            </a:r>
          </a:p>
        </p:txBody>
      </p:sp>
      <p:pic>
        <p:nvPicPr>
          <p:cNvPr id="259" name="Google Shape;25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943" y="3090169"/>
            <a:ext cx="9217556" cy="38044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39294A0E-ECD5-42D7-BCCF-43240F24A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grands principes de partage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FDAACD6-A267-4751-94AC-B41D1A78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0" y="1233487"/>
            <a:ext cx="11543251" cy="4655712"/>
          </a:xfrm>
        </p:spPr>
        <p:txBody>
          <a:bodyPr/>
          <a:lstStyle/>
          <a:p>
            <a:r>
              <a:rPr lang="fr-FR" dirty="0"/>
              <a:t>Les données de la recherche sont des informations publiques</a:t>
            </a:r>
          </a:p>
          <a:p>
            <a:pPr lvl="1"/>
            <a:r>
              <a:rPr lang="fr-FR" dirty="0"/>
              <a:t>soumises à un principe d’ouverture par défaut et de libre utilisation (Loi Lemaire - LPRN 2016)</a:t>
            </a:r>
          </a:p>
          <a:p>
            <a:pPr lvl="1"/>
            <a:r>
              <a:rPr lang="fr-FR" dirty="0"/>
              <a:t>soumises à un principe de gratuité (Loi </a:t>
            </a:r>
            <a:r>
              <a:rPr lang="fr-FR" dirty="0" err="1"/>
              <a:t>Valter</a:t>
            </a:r>
            <a:r>
              <a:rPr lang="fr-FR" dirty="0"/>
              <a:t> 2015) </a:t>
            </a:r>
          </a:p>
          <a:p>
            <a:pPr lvl="1"/>
            <a:r>
              <a:rPr lang="fr-FR" dirty="0"/>
              <a:t>protégées contre les risques d’accaparement</a:t>
            </a:r>
          </a:p>
          <a:p>
            <a:pPr lvl="1"/>
            <a:r>
              <a:rPr lang="fr-FR" dirty="0">
                <a:solidFill>
                  <a:schemeClr val="dk1"/>
                </a:solidFill>
              </a:rPr>
              <a:t>intégrité scientifique - données brutes préservées, codes sources diffusés (Décret 12/2021)</a:t>
            </a:r>
          </a:p>
          <a:p>
            <a:r>
              <a:rPr lang="fr-FR" dirty="0"/>
              <a:t>Loi Informatique et Liberté (1978) mise à jour pour intégrer le RGPD (2019)</a:t>
            </a:r>
          </a:p>
          <a:p>
            <a:pPr marL="0" indent="0">
              <a:buNone/>
            </a:pPr>
            <a:endParaRPr lang="fr-FR" dirty="0">
              <a:solidFill>
                <a:schemeClr val="dk1"/>
              </a:solidFill>
            </a:endParaRPr>
          </a:p>
          <a:p>
            <a:r>
              <a:rPr lang="fr-FR" dirty="0"/>
              <a:t>Législation Européenne</a:t>
            </a:r>
          </a:p>
          <a:p>
            <a:pPr lvl="1"/>
            <a:r>
              <a:rPr lang="fr-FR" dirty="0">
                <a:solidFill>
                  <a:schemeClr val="dk1"/>
                </a:solidFill>
              </a:rPr>
              <a:t>Open Data Directive (16 July 2019)</a:t>
            </a:r>
          </a:p>
          <a:p>
            <a:pPr lvl="1"/>
            <a:r>
              <a:rPr lang="fr-FR" dirty="0">
                <a:solidFill>
                  <a:schemeClr val="dk1"/>
                </a:solidFill>
              </a:rPr>
              <a:t>Free </a:t>
            </a:r>
            <a:r>
              <a:rPr lang="fr-FR" dirty="0" err="1">
                <a:solidFill>
                  <a:schemeClr val="dk1"/>
                </a:solidFill>
              </a:rPr>
              <a:t>movement</a:t>
            </a:r>
            <a:r>
              <a:rPr lang="fr-FR" dirty="0">
                <a:solidFill>
                  <a:schemeClr val="dk1"/>
                </a:solidFill>
              </a:rPr>
              <a:t> of non-</a:t>
            </a:r>
            <a:r>
              <a:rPr lang="fr-FR" dirty="0" err="1">
                <a:solidFill>
                  <a:schemeClr val="dk1"/>
                </a:solidFill>
              </a:rPr>
              <a:t>personal</a:t>
            </a:r>
            <a:r>
              <a:rPr lang="fr-FR" dirty="0">
                <a:solidFill>
                  <a:schemeClr val="dk1"/>
                </a:solidFill>
              </a:rPr>
              <a:t> data in the EU (2018/1807)</a:t>
            </a:r>
          </a:p>
          <a:p>
            <a:pPr lvl="1"/>
            <a:r>
              <a:rPr lang="fr-FR" dirty="0">
                <a:solidFill>
                  <a:schemeClr val="dk1"/>
                </a:solidFill>
              </a:rPr>
              <a:t>RGPD (2018)</a:t>
            </a:r>
          </a:p>
          <a:p>
            <a:pPr marL="0" indent="0">
              <a:buNone/>
            </a:pPr>
            <a:endParaRPr lang="fr-FR" dirty="0">
              <a:solidFill>
                <a:schemeClr val="dk1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9294A0E-ECD5-42D7-BCCF-43240F24A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grands principes de partage</a:t>
            </a:r>
          </a:p>
        </p:txBody>
      </p:sp>
      <p:pic>
        <p:nvPicPr>
          <p:cNvPr id="5" name="Cost_FAIR.png" descr="Cost_FAIR.png">
            <a:extLst>
              <a:ext uri="{FF2B5EF4-FFF2-40B4-BE49-F238E27FC236}">
                <a16:creationId xmlns:a16="http://schemas.microsoft.com/office/drawing/2014/main" id="{AD4CFC24-0C10-4BFA-B464-61FF2DDF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06623" y="3540154"/>
            <a:ext cx="3390053" cy="3235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9514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B6482A2-86A7-40F0-9DD0-B8B4BD40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200" dirty="0"/>
              <a:t>Le RGPD en 5 points</a:t>
            </a:r>
          </a:p>
          <a:p>
            <a:pPr lvl="1"/>
            <a:r>
              <a:rPr lang="fr-FR" sz="2000" dirty="0"/>
              <a:t>Déclaration de TOUS les traitements de données à caractère personnel au DPO institutionnel (registre des traitements) et assurance de conformité</a:t>
            </a:r>
          </a:p>
          <a:p>
            <a:pPr lvl="1"/>
            <a:r>
              <a:rPr lang="fr-FR" sz="2000" dirty="0"/>
              <a:t>Information des personnes concernées +/- consentement</a:t>
            </a:r>
          </a:p>
          <a:p>
            <a:pPr lvl="1"/>
            <a:r>
              <a:rPr lang="fr-FR" sz="2000" dirty="0"/>
              <a:t>Sécurisation des supports et des transferts de données</a:t>
            </a:r>
          </a:p>
          <a:p>
            <a:pPr lvl="1"/>
            <a:r>
              <a:rPr lang="fr-FR" sz="2000" dirty="0"/>
              <a:t>Droits des personnes (accès, modification, suppression et portabilité)</a:t>
            </a:r>
          </a:p>
          <a:p>
            <a:pPr lvl="1"/>
            <a:r>
              <a:rPr lang="fr-FR" sz="2000" dirty="0"/>
              <a:t>PIA (</a:t>
            </a:r>
            <a:r>
              <a:rPr lang="fr-FR" sz="2000" dirty="0" err="1"/>
              <a:t>Privacy</a:t>
            </a:r>
            <a:r>
              <a:rPr lang="fr-FR" sz="2000" dirty="0"/>
              <a:t> Impact </a:t>
            </a:r>
            <a:r>
              <a:rPr lang="fr-FR" sz="2000" dirty="0" err="1"/>
              <a:t>Assessment</a:t>
            </a:r>
            <a:r>
              <a:rPr lang="fr-FR" sz="2000" dirty="0"/>
              <a:t>) pour les données sensibles</a:t>
            </a:r>
          </a:p>
          <a:p>
            <a:pPr lvl="1"/>
            <a:endParaRPr lang="fr-FR" sz="2000" dirty="0"/>
          </a:p>
          <a:p>
            <a:r>
              <a:rPr lang="fr-FR" sz="2200" dirty="0"/>
              <a:t>DPO = Délégué à la protection des données</a:t>
            </a:r>
          </a:p>
          <a:p>
            <a:pPr lvl="1"/>
            <a:r>
              <a:rPr lang="fr-FR" sz="2000" dirty="0"/>
              <a:t>Il s’assure de la conformité des traitements des DCP (information des personnes, droits des personnes, registre de traitements de DCP)</a:t>
            </a:r>
          </a:p>
          <a:p>
            <a:pPr lvl="1"/>
            <a:r>
              <a:rPr lang="fr-FR" sz="2000" dirty="0"/>
              <a:t>Il n’est PAS responsable</a:t>
            </a:r>
          </a:p>
          <a:p>
            <a:pPr lvl="1"/>
            <a:endParaRPr lang="fr-FR" sz="2000" dirty="0"/>
          </a:p>
          <a:p>
            <a:pPr marL="0" indent="0">
              <a:buNone/>
            </a:pPr>
            <a:r>
              <a:rPr lang="fr-FR" sz="2200" dirty="0"/>
              <a:t>=&gt; Documentation INRAE : </a:t>
            </a:r>
            <a:r>
              <a:rPr lang="fr-FR" sz="2200" dirty="0">
                <a:hlinkClick r:id="rId2"/>
              </a:rPr>
              <a:t>https://intranet.inrae.fr/donnees-personnelles/</a:t>
            </a:r>
            <a:endParaRPr lang="fr-FR" sz="22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69D876C-EA13-48C4-BA69-F8A8C118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Focus RGPD</a:t>
            </a:r>
          </a:p>
        </p:txBody>
      </p:sp>
    </p:spTree>
    <p:extLst>
      <p:ext uri="{BB962C8B-B14F-4D97-AF65-F5344CB8AC3E}">
        <p14:creationId xmlns:p14="http://schemas.microsoft.com/office/powerpoint/2010/main" val="303279848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-INRAE-Panoramiqu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PlantBioinfoPF.potx" id="{2D489ACE-653D-4714-9B75-F8DDC9EFC560}" vid="{C92B656C-1DF1-4FA4-BE91-3769ED96462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5F92528FC9C8488898B86D54615449" ma:contentTypeVersion="" ma:contentTypeDescription="Create a new document." ma:contentTypeScope="" ma:versionID="7dbc52a3c8f9feecfee7be38a12971d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3780fefa480425cdbae071994a9cb9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7747F3-88AC-4C9F-BFD8-F433D52999E8}"/>
</file>

<file path=customXml/itemProps2.xml><?xml version="1.0" encoding="utf-8"?>
<ds:datastoreItem xmlns:ds="http://schemas.openxmlformats.org/officeDocument/2006/customXml" ds:itemID="{D21D91B5-C271-4E1A-B3A4-DC8684B291DB}"/>
</file>

<file path=customXml/itemProps3.xml><?xml version="1.0" encoding="utf-8"?>
<ds:datastoreItem xmlns:ds="http://schemas.openxmlformats.org/officeDocument/2006/customXml" ds:itemID="{3D70E764-0FFA-4F92-9B26-20DE95BD23A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1838</TotalTime>
  <Words>2978</Words>
  <Application>Microsoft Office PowerPoint</Application>
  <PresentationFormat>Grand écran</PresentationFormat>
  <Paragraphs>574</Paragraphs>
  <Slides>44</Slides>
  <Notes>16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7" baseType="lpstr">
      <vt:lpstr>Arial</vt:lpstr>
      <vt:lpstr>Calibri</vt:lpstr>
      <vt:lpstr>Calibri Light</vt:lpstr>
      <vt:lpstr>Courier New</vt:lpstr>
      <vt:lpstr>Helvetica</vt:lpstr>
      <vt:lpstr>Helvetica Neue</vt:lpstr>
      <vt:lpstr>Noto Sans Symbols</vt:lpstr>
      <vt:lpstr>Palatino</vt:lpstr>
      <vt:lpstr>Raleway</vt:lpstr>
      <vt:lpstr>Symbol</vt:lpstr>
      <vt:lpstr>Verdana</vt:lpstr>
      <vt:lpstr>Wingdings</vt:lpstr>
      <vt:lpstr>Presentation-INRAE-Panoramique</vt:lpstr>
      <vt:lpstr>Module 1 : FAIR data</vt:lpstr>
      <vt:lpstr>Les données de la Recherche - Crise de reproductibilité</vt:lpstr>
      <vt:lpstr>Les données de la Recherche - Crise de reproductibilité</vt:lpstr>
      <vt:lpstr>Des données brutes à la connaissance</vt:lpstr>
      <vt:lpstr>Science ouverte et cadre réglementaire</vt:lpstr>
      <vt:lpstr>La science ouverte</vt:lpstr>
      <vt:lpstr>Les grands principes de partage</vt:lpstr>
      <vt:lpstr>Les grands principes de partage</vt:lpstr>
      <vt:lpstr>Focus RGPD</vt:lpstr>
      <vt:lpstr>Exigences des financeurs</vt:lpstr>
      <vt:lpstr>Vers le FAIR</vt:lpstr>
      <vt:lpstr>Réutiliser les données ? Où est le problème ?</vt:lpstr>
      <vt:lpstr>Les principes FAIR</vt:lpstr>
      <vt:lpstr>Les principes FAIR</vt:lpstr>
      <vt:lpstr>Findable / Facilement trouvable</vt:lpstr>
      <vt:lpstr>Accessible / Accessible</vt:lpstr>
      <vt:lpstr>Interoperable / Intéropérable</vt:lpstr>
      <vt:lpstr>Reusable / Réutilisable</vt:lpstr>
      <vt:lpstr>FAIR et ouverture des données</vt:lpstr>
      <vt:lpstr>5 * Open Data</vt:lpstr>
      <vt:lpstr>Evaluation de la FAIRness des données</vt:lpstr>
      <vt:lpstr>Cycle de vie des données</vt:lpstr>
      <vt:lpstr>Les données de la Recherche</vt:lpstr>
      <vt:lpstr>Un projet sur la durée</vt:lpstr>
      <vt:lpstr>Un projet sur la durée</vt:lpstr>
      <vt:lpstr>Cycle de vie des données de phénotypage</vt:lpstr>
      <vt:lpstr>Cycle de vie des données de phénotypage</vt:lpstr>
      <vt:lpstr>Cycle de vie des données de phénotypage</vt:lpstr>
      <vt:lpstr>Plan de Gestion de Données</vt:lpstr>
      <vt:lpstr>Pour les données que vous gérez, avez-vous déjà réfléchi à …</vt:lpstr>
      <vt:lpstr>Qu'est-ce qu'un Plan de Gestion des Données (PGD) ?</vt:lpstr>
      <vt:lpstr>A quoi ça sert ?</vt:lpstr>
      <vt:lpstr>Comment mettre en place mon PGD ?</vt:lpstr>
      <vt:lpstr>PGD de projet vs. PGD de structure</vt:lpstr>
      <vt:lpstr>PGD de projet vs. PGD de structure</vt:lpstr>
      <vt:lpstr>Trame PGD de Structure</vt:lpstr>
      <vt:lpstr>Problématiques des données de phénotypage</vt:lpstr>
      <vt:lpstr>Pour aller plus loin</vt:lpstr>
      <vt:lpstr>Un écosystème d’acteurs de la Science Ouverte</vt:lpstr>
      <vt:lpstr>OSCAR</vt:lpstr>
      <vt:lpstr>OSCAR</vt:lpstr>
      <vt:lpstr>RDMkit</vt:lpstr>
      <vt:lpstr>Autres liens utiles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</dc:creator>
  <cp:lastModifiedBy>cmichotey</cp:lastModifiedBy>
  <cp:revision>115</cp:revision>
  <dcterms:created xsi:type="dcterms:W3CDTF">2019-12-11T10:12:20Z</dcterms:created>
  <dcterms:modified xsi:type="dcterms:W3CDTF">2023-06-12T20:31:45Z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0x010100CE5F92528FC9C8488898B86D54615449</vt:lpwstr>
  </property>
</Properties>
</file>