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0" r:id="rId2"/>
    <p:sldId id="257" r:id="rId3"/>
    <p:sldId id="261" r:id="rId4"/>
    <p:sldId id="262" r:id="rId5"/>
    <p:sldId id="263" r:id="rId6"/>
    <p:sldId id="264" r:id="rId7"/>
    <p:sldId id="265" r:id="rId8"/>
    <p:sldId id="259" r:id="rId9"/>
  </p:sldIdLst>
  <p:sldSz cx="10080625" cy="567055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5258"/>
    <a:srgbClr val="AE25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36" autoAdjust="0"/>
    <p:restoredTop sz="94694" autoAdjust="0"/>
  </p:normalViewPr>
  <p:slideViewPr>
    <p:cSldViewPr snapToGrid="0">
      <p:cViewPr varScale="1">
        <p:scale>
          <a:sx n="97" d="100"/>
          <a:sy n="97" d="100"/>
        </p:scale>
        <p:origin x="402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702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70503\Nextcloud\R_INSPE_Doc\fonds%20pat%20R%20INSPE\inventaire%20R_INSPE_fonds%20pat_2023_v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170503\Nextcloud\R_INSPE_Doc\fonds%20pat%20R%20INSPE\inventaire%20R_INSPE_fonds%20pat_2023_v4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170503\Nextcloud\R_INSPE_Doc\fonds%20pat%20R%20INSPE\inventaire%20R_INSPE_fonds%20pat_2023_v4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170503\Nextcloud\R_INSPE_Doc\fonds%20pat%20R%20INSPE\inventaire%20R_INSPE_fonds%20pat_2023_v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Nombre</a:t>
            </a:r>
            <a:r>
              <a:rPr lang="fr-FR" baseline="0"/>
              <a:t> de documents catalogués R INSPE : 155 968</a:t>
            </a:r>
            <a:endParaRPr lang="fr-FR"/>
          </a:p>
        </c:rich>
      </c:tx>
      <c:layout>
        <c:manualLayout>
          <c:xMode val="edge"/>
          <c:yMode val="edge"/>
          <c:x val="0.16604333715847389"/>
          <c:y val="1.83276059564719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19878269111869723"/>
          <c:y val="0.1970217640320733"/>
          <c:w val="0.34158264589062021"/>
          <c:h val="0.6403207331042382"/>
        </c:manualLayout>
      </c:layout>
      <c:pieChart>
        <c:varyColors val="1"/>
        <c:ser>
          <c:idx val="0"/>
          <c:order val="0"/>
          <c:explosion val="10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C97-4263-ADAB-54B0D37EA2A5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C97-4263-ADAB-54B0D37EA2A5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C97-4263-ADAB-54B0D37EA2A5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C97-4263-ADAB-54B0D37EA2A5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EC97-4263-ADAB-54B0D37EA2A5}"/>
              </c:ext>
            </c:extLst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EC97-4263-ADAB-54B0D37EA2A5}"/>
              </c:ext>
            </c:extLst>
          </c:dPt>
          <c:dPt>
            <c:idx val="6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EC97-4263-ADAB-54B0D37EA2A5}"/>
              </c:ext>
            </c:extLst>
          </c:dPt>
          <c:dPt>
            <c:idx val="7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EC97-4263-ADAB-54B0D37EA2A5}"/>
              </c:ext>
            </c:extLst>
          </c:dPt>
          <c:dPt>
            <c:idx val="8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EC97-4263-ADAB-54B0D37EA2A5}"/>
              </c:ext>
            </c:extLst>
          </c:dPt>
          <c:dPt>
            <c:idx val="9"/>
            <c:bubble3D val="0"/>
            <c:spPr>
              <a:solidFill>
                <a:srgbClr val="00FF99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EC97-4263-ADAB-54B0D37EA2A5}"/>
              </c:ext>
            </c:extLst>
          </c:dPt>
          <c:dPt>
            <c:idx val="10"/>
            <c:bubble3D val="0"/>
            <c:spPr>
              <a:solidFill>
                <a:schemeClr val="accent5">
                  <a:lumMod val="8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EC97-4263-ADAB-54B0D37EA2A5}"/>
              </c:ext>
            </c:extLst>
          </c:dPt>
          <c:dPt>
            <c:idx val="11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EC97-4263-ADAB-54B0D37EA2A5}"/>
              </c:ext>
            </c:extLst>
          </c:dPt>
          <c:dPt>
            <c:idx val="12"/>
            <c:bubble3D val="0"/>
            <c:spPr>
              <a:solidFill>
                <a:srgbClr val="FF6699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EC97-4263-ADAB-54B0D37EA2A5}"/>
              </c:ext>
            </c:extLst>
          </c:dPt>
          <c:dLbls>
            <c:dLbl>
              <c:idx val="0"/>
              <c:layout>
                <c:manualLayout>
                  <c:x val="-4.7662694775435423E-2"/>
                  <c:y val="-2.0618556701030938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C97-4263-ADAB-54B0D37EA2A5}"/>
                </c:ext>
              </c:extLst>
            </c:dLbl>
            <c:dLbl>
              <c:idx val="1"/>
              <c:layout>
                <c:manualLayout>
                  <c:x val="-2.5664527956003668E-2"/>
                  <c:y val="-4.123711340206185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C97-4263-ADAB-54B0D37EA2A5}"/>
                </c:ext>
              </c:extLst>
            </c:dLbl>
            <c:dLbl>
              <c:idx val="2"/>
              <c:layout>
                <c:manualLayout>
                  <c:x val="3.6663611365719523E-2"/>
                  <c:y val="-7.1019473081328749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C97-4263-ADAB-54B0D37EA2A5}"/>
                </c:ext>
              </c:extLst>
            </c:dLbl>
            <c:dLbl>
              <c:idx val="4"/>
              <c:layout>
                <c:manualLayout>
                  <c:x val="0.11243507485487311"/>
                  <c:y val="2.0618556701030969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C97-4263-ADAB-54B0D37EA2A5}"/>
                </c:ext>
              </c:extLst>
            </c:dLbl>
            <c:dLbl>
              <c:idx val="5"/>
              <c:layout>
                <c:manualLayout>
                  <c:x val="0.14176596394744892"/>
                  <c:y val="-7.5601374570446689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C97-4263-ADAB-54B0D37EA2A5}"/>
                </c:ext>
              </c:extLst>
            </c:dLbl>
            <c:dLbl>
              <c:idx val="6"/>
              <c:layout>
                <c:manualLayout>
                  <c:x val="5.1329055912007336E-2"/>
                  <c:y val="4.8109965635738751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C97-4263-ADAB-54B0D37EA2A5}"/>
                </c:ext>
              </c:extLst>
            </c:dLbl>
            <c:dLbl>
              <c:idx val="8"/>
              <c:layout>
                <c:manualLayout>
                  <c:x val="1.0999083409715857E-2"/>
                  <c:y val="-1.83276059564720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C97-4263-ADAB-54B0D37EA2A5}"/>
                </c:ext>
              </c:extLst>
            </c:dLbl>
            <c:dLbl>
              <c:idx val="9"/>
              <c:layout>
                <c:manualLayout>
                  <c:x val="0"/>
                  <c:y val="5.040091638029782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C97-4263-ADAB-54B0D37EA2A5}"/>
                </c:ext>
              </c:extLst>
            </c:dLbl>
            <c:dLbl>
              <c:idx val="10"/>
              <c:layout>
                <c:manualLayout>
                  <c:x val="-4.4810562902655152E-17"/>
                  <c:y val="2.7491408934707903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C97-4263-ADAB-54B0D37EA2A5}"/>
                </c:ext>
              </c:extLst>
            </c:dLbl>
            <c:dLbl>
              <c:idx val="11"/>
              <c:layout>
                <c:manualLayout>
                  <c:x val="-3.0553009471432947E-2"/>
                  <c:y val="2.290950744558983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C97-4263-ADAB-54B0D37EA2A5}"/>
                </c:ext>
              </c:extLst>
            </c:dLbl>
            <c:dLbl>
              <c:idx val="12"/>
              <c:layout>
                <c:manualLayout>
                  <c:x val="-3.2997250229147568E-2"/>
                  <c:y val="2.2909507445589921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EC97-4263-ADAB-54B0D37EA2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1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Stats!$A$3:$A$15</c:f>
              <c:strCache>
                <c:ptCount val="13"/>
                <c:pt idx="0">
                  <c:v>INSPE Bordeaux</c:v>
                </c:pt>
                <c:pt idx="1">
                  <c:v>INSPE Limoges</c:v>
                </c:pt>
                <c:pt idx="2">
                  <c:v>INSPE Créteil </c:v>
                </c:pt>
                <c:pt idx="3">
                  <c:v>INSPE AMU</c:v>
                </c:pt>
                <c:pt idx="4">
                  <c:v>INSPE Aix-en-Provence</c:v>
                </c:pt>
                <c:pt idx="5">
                  <c:v>INSPE Châlons</c:v>
                </c:pt>
                <c:pt idx="6">
                  <c:v>INSPE Toulouse Occitanie Pyrénées</c:v>
                </c:pt>
                <c:pt idx="7">
                  <c:v>INSPE Centre Val de Loire</c:v>
                </c:pt>
                <c:pt idx="8">
                  <c:v>INSPE Besançon</c:v>
                </c:pt>
                <c:pt idx="9">
                  <c:v>INSPE Montpellier</c:v>
                </c:pt>
                <c:pt idx="10">
                  <c:v>INSPE Paris</c:v>
                </c:pt>
                <c:pt idx="11">
                  <c:v>INSPE Grenoble</c:v>
                </c:pt>
                <c:pt idx="12">
                  <c:v>INSPE de LILLE </c:v>
                </c:pt>
              </c:strCache>
            </c:strRef>
          </c:cat>
          <c:val>
            <c:numRef>
              <c:f>Stats!$E$3:$E$15</c:f>
              <c:numCache>
                <c:formatCode>#,##0</c:formatCode>
                <c:ptCount val="13"/>
                <c:pt idx="0" formatCode="General">
                  <c:v>8752</c:v>
                </c:pt>
                <c:pt idx="1">
                  <c:v>10000</c:v>
                </c:pt>
                <c:pt idx="2" formatCode="General">
                  <c:v>7637</c:v>
                </c:pt>
                <c:pt idx="3" formatCode="General">
                  <c:v>953</c:v>
                </c:pt>
                <c:pt idx="4" formatCode="General">
                  <c:v>1</c:v>
                </c:pt>
                <c:pt idx="5" formatCode="General">
                  <c:v>0</c:v>
                </c:pt>
                <c:pt idx="6" formatCode="General">
                  <c:v>10454</c:v>
                </c:pt>
                <c:pt idx="7" formatCode="General">
                  <c:v>15208</c:v>
                </c:pt>
                <c:pt idx="8">
                  <c:v>4337</c:v>
                </c:pt>
                <c:pt idx="9">
                  <c:v>4614</c:v>
                </c:pt>
                <c:pt idx="10" formatCode="General">
                  <c:v>33853</c:v>
                </c:pt>
                <c:pt idx="11">
                  <c:v>9810</c:v>
                </c:pt>
                <c:pt idx="12">
                  <c:v>50349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EC97-4263-ADAB-54B0D37EA2A5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6">
        <a:lumMod val="40000"/>
        <a:lumOff val="60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Répartition des 25 964 documents - date d'édition 1880 - 1945</a:t>
            </a:r>
            <a:r>
              <a:rPr lang="fr-FR" baseline="0"/>
              <a:t> </a:t>
            </a:r>
            <a:endParaRPr lang="fr-FR"/>
          </a:p>
        </c:rich>
      </c:tx>
      <c:layout>
        <c:manualLayout>
          <c:xMode val="edge"/>
          <c:yMode val="edge"/>
          <c:x val="0.18008518359483056"/>
          <c:y val="1.83277034265502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19878269111869723"/>
          <c:y val="0.1970217640320733"/>
          <c:w val="0.34158264589062021"/>
          <c:h val="0.6403207331042382"/>
        </c:manualLayout>
      </c:layout>
      <c:pieChart>
        <c:varyColors val="1"/>
        <c:ser>
          <c:idx val="0"/>
          <c:order val="0"/>
          <c:explosion val="10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876-4B83-9A77-40F9F6B6F77F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876-4B83-9A77-40F9F6B6F77F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876-4B83-9A77-40F9F6B6F77F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3876-4B83-9A77-40F9F6B6F77F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3876-4B83-9A77-40F9F6B6F77F}"/>
              </c:ext>
            </c:extLst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3876-4B83-9A77-40F9F6B6F77F}"/>
              </c:ext>
            </c:extLst>
          </c:dPt>
          <c:dPt>
            <c:idx val="6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3876-4B83-9A77-40F9F6B6F77F}"/>
              </c:ext>
            </c:extLst>
          </c:dPt>
          <c:dPt>
            <c:idx val="7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3876-4B83-9A77-40F9F6B6F77F}"/>
              </c:ext>
            </c:extLst>
          </c:dPt>
          <c:dPt>
            <c:idx val="8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3876-4B83-9A77-40F9F6B6F77F}"/>
              </c:ext>
            </c:extLst>
          </c:dPt>
          <c:dPt>
            <c:idx val="9"/>
            <c:bubble3D val="0"/>
            <c:spPr>
              <a:solidFill>
                <a:srgbClr val="00FF99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3876-4B83-9A77-40F9F6B6F77F}"/>
              </c:ext>
            </c:extLst>
          </c:dPt>
          <c:dPt>
            <c:idx val="10"/>
            <c:bubble3D val="0"/>
            <c:spPr>
              <a:solidFill>
                <a:schemeClr val="accent5">
                  <a:lumMod val="8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3876-4B83-9A77-40F9F6B6F77F}"/>
              </c:ext>
            </c:extLst>
          </c:dPt>
          <c:dPt>
            <c:idx val="11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3876-4B83-9A77-40F9F6B6F77F}"/>
              </c:ext>
            </c:extLst>
          </c:dPt>
          <c:dPt>
            <c:idx val="12"/>
            <c:bubble3D val="0"/>
            <c:spPr>
              <a:solidFill>
                <a:srgbClr val="FF6699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3876-4B83-9A77-40F9F6B6F77F}"/>
              </c:ext>
            </c:extLst>
          </c:dPt>
          <c:dLbls>
            <c:dLbl>
              <c:idx val="0"/>
              <c:layout>
                <c:manualLayout>
                  <c:x val="-4.7662694775435423E-2"/>
                  <c:y val="-2.0618556701030938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876-4B83-9A77-40F9F6B6F77F}"/>
                </c:ext>
              </c:extLst>
            </c:dLbl>
            <c:dLbl>
              <c:idx val="1"/>
              <c:layout>
                <c:manualLayout>
                  <c:x val="-2.5664527956003668E-2"/>
                  <c:y val="-4.123711340206185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876-4B83-9A77-40F9F6B6F77F}"/>
                </c:ext>
              </c:extLst>
            </c:dLbl>
            <c:dLbl>
              <c:idx val="2"/>
              <c:layout>
                <c:manualLayout>
                  <c:x val="3.6663611365719523E-2"/>
                  <c:y val="-7.1019473081328749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876-4B83-9A77-40F9F6B6F77F}"/>
                </c:ext>
              </c:extLst>
            </c:dLbl>
            <c:dLbl>
              <c:idx val="4"/>
              <c:layout>
                <c:manualLayout>
                  <c:x val="0.11243507485487311"/>
                  <c:y val="2.0618556701030969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876-4B83-9A77-40F9F6B6F77F}"/>
                </c:ext>
              </c:extLst>
            </c:dLbl>
            <c:dLbl>
              <c:idx val="5"/>
              <c:layout>
                <c:manualLayout>
                  <c:x val="0.14176596394744892"/>
                  <c:y val="-7.5601374570446689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876-4B83-9A77-40F9F6B6F77F}"/>
                </c:ext>
              </c:extLst>
            </c:dLbl>
            <c:dLbl>
              <c:idx val="6"/>
              <c:layout>
                <c:manualLayout>
                  <c:x val="5.1329055912007336E-2"/>
                  <c:y val="4.8109965635738751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876-4B83-9A77-40F9F6B6F77F}"/>
                </c:ext>
              </c:extLst>
            </c:dLbl>
            <c:dLbl>
              <c:idx val="8"/>
              <c:layout>
                <c:manualLayout>
                  <c:x val="1.0999083409715857E-2"/>
                  <c:y val="-1.83276059564720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876-4B83-9A77-40F9F6B6F77F}"/>
                </c:ext>
              </c:extLst>
            </c:dLbl>
            <c:dLbl>
              <c:idx val="9"/>
              <c:layout>
                <c:manualLayout>
                  <c:x val="0"/>
                  <c:y val="5.040091638029782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876-4B83-9A77-40F9F6B6F77F}"/>
                </c:ext>
              </c:extLst>
            </c:dLbl>
            <c:dLbl>
              <c:idx val="10"/>
              <c:layout>
                <c:manualLayout>
                  <c:x val="-4.4810562902655152E-17"/>
                  <c:y val="2.7491408934707903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876-4B83-9A77-40F9F6B6F77F}"/>
                </c:ext>
              </c:extLst>
            </c:dLbl>
            <c:dLbl>
              <c:idx val="11"/>
              <c:layout>
                <c:manualLayout>
                  <c:x val="-3.0553009471432947E-2"/>
                  <c:y val="2.290950744558983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876-4B83-9A77-40F9F6B6F77F}"/>
                </c:ext>
              </c:extLst>
            </c:dLbl>
            <c:dLbl>
              <c:idx val="12"/>
              <c:layout>
                <c:manualLayout>
                  <c:x val="-3.2997250229147568E-2"/>
                  <c:y val="2.2909507445589921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3876-4B83-9A77-40F9F6B6F7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1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Stats!$A$3:$A$15</c:f>
              <c:strCache>
                <c:ptCount val="13"/>
                <c:pt idx="0">
                  <c:v>INSPE Bordeaux</c:v>
                </c:pt>
                <c:pt idx="1">
                  <c:v>INSPE Limoges</c:v>
                </c:pt>
                <c:pt idx="2">
                  <c:v>INSPE Créteil </c:v>
                </c:pt>
                <c:pt idx="3">
                  <c:v>INSPE AMU</c:v>
                </c:pt>
                <c:pt idx="4">
                  <c:v>INSPE Aix-en-Provence</c:v>
                </c:pt>
                <c:pt idx="5">
                  <c:v>INSPE Châlons</c:v>
                </c:pt>
                <c:pt idx="6">
                  <c:v>INSPE Toulouse Occitanie Pyrénées</c:v>
                </c:pt>
                <c:pt idx="7">
                  <c:v>INSPE Centre Val de Loire</c:v>
                </c:pt>
                <c:pt idx="8">
                  <c:v>INSPE Besançon</c:v>
                </c:pt>
                <c:pt idx="9">
                  <c:v>INSPE Montpellier</c:v>
                </c:pt>
                <c:pt idx="10">
                  <c:v>INSPE Paris</c:v>
                </c:pt>
                <c:pt idx="11">
                  <c:v>INSPE Grenoble</c:v>
                </c:pt>
                <c:pt idx="12">
                  <c:v>INSPE de LILLE </c:v>
                </c:pt>
              </c:strCache>
            </c:strRef>
          </c:cat>
          <c:val>
            <c:numRef>
              <c:f>Stats!$F$3:$F$15</c:f>
              <c:numCache>
                <c:formatCode>#,##0</c:formatCode>
                <c:ptCount val="13"/>
                <c:pt idx="0" formatCode="General">
                  <c:v>847</c:v>
                </c:pt>
                <c:pt idx="1">
                  <c:v>2011</c:v>
                </c:pt>
                <c:pt idx="2" formatCode="General">
                  <c:v>2772</c:v>
                </c:pt>
                <c:pt idx="3" formatCode="General">
                  <c:v>260</c:v>
                </c:pt>
                <c:pt idx="5" formatCode="General">
                  <c:v>1</c:v>
                </c:pt>
                <c:pt idx="7" formatCode="General">
                  <c:v>2713</c:v>
                </c:pt>
                <c:pt idx="9" formatCode="General">
                  <c:v>524</c:v>
                </c:pt>
                <c:pt idx="10" formatCode="General">
                  <c:v>891</c:v>
                </c:pt>
                <c:pt idx="11">
                  <c:v>6410</c:v>
                </c:pt>
                <c:pt idx="12">
                  <c:v>9535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3876-4B83-9A77-40F9F6B6F77F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/>
  </c:chart>
  <c:spPr>
    <a:solidFill>
      <a:schemeClr val="accent6">
        <a:lumMod val="40000"/>
        <a:lumOff val="60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800" b="1" i="0" baseline="0">
                <a:effectLst/>
              </a:rPr>
              <a:t>Répartition des 34 766 documents - date d'édition 1946 - 1970 </a:t>
            </a:r>
            <a:endParaRPr lang="fr-FR">
              <a:effectLst/>
            </a:endParaRPr>
          </a:p>
        </c:rich>
      </c:tx>
      <c:layout>
        <c:manualLayout>
          <c:xMode val="edge"/>
          <c:yMode val="edge"/>
          <c:x val="0.16604333715847389"/>
          <c:y val="1.83276059564719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19878269111869723"/>
          <c:y val="0.1970217640320733"/>
          <c:w val="0.34158264589062021"/>
          <c:h val="0.6403207331042382"/>
        </c:manualLayout>
      </c:layout>
      <c:pieChart>
        <c:varyColors val="1"/>
        <c:ser>
          <c:idx val="0"/>
          <c:order val="0"/>
          <c:explosion val="10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DFB-4638-AA4A-99FE8699F878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DFB-4638-AA4A-99FE8699F878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DFB-4638-AA4A-99FE8699F878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DFB-4638-AA4A-99FE8699F878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1DFB-4638-AA4A-99FE8699F878}"/>
              </c:ext>
            </c:extLst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1DFB-4638-AA4A-99FE8699F878}"/>
              </c:ext>
            </c:extLst>
          </c:dPt>
          <c:dPt>
            <c:idx val="6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1DFB-4638-AA4A-99FE8699F878}"/>
              </c:ext>
            </c:extLst>
          </c:dPt>
          <c:dPt>
            <c:idx val="7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1DFB-4638-AA4A-99FE8699F878}"/>
              </c:ext>
            </c:extLst>
          </c:dPt>
          <c:dPt>
            <c:idx val="8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1DFB-4638-AA4A-99FE8699F878}"/>
              </c:ext>
            </c:extLst>
          </c:dPt>
          <c:dPt>
            <c:idx val="9"/>
            <c:bubble3D val="0"/>
            <c:spPr>
              <a:solidFill>
                <a:srgbClr val="00FF99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1DFB-4638-AA4A-99FE8699F878}"/>
              </c:ext>
            </c:extLst>
          </c:dPt>
          <c:dPt>
            <c:idx val="10"/>
            <c:bubble3D val="0"/>
            <c:spPr>
              <a:solidFill>
                <a:schemeClr val="accent5">
                  <a:lumMod val="8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1DFB-4638-AA4A-99FE8699F878}"/>
              </c:ext>
            </c:extLst>
          </c:dPt>
          <c:dPt>
            <c:idx val="11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1DFB-4638-AA4A-99FE8699F878}"/>
              </c:ext>
            </c:extLst>
          </c:dPt>
          <c:dPt>
            <c:idx val="12"/>
            <c:bubble3D val="0"/>
            <c:spPr>
              <a:solidFill>
                <a:srgbClr val="FF6699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1DFB-4638-AA4A-99FE8699F878}"/>
              </c:ext>
            </c:extLst>
          </c:dPt>
          <c:dLbls>
            <c:dLbl>
              <c:idx val="0"/>
              <c:layout>
                <c:manualLayout>
                  <c:x val="-4.7662694775435423E-2"/>
                  <c:y val="-2.0618556701030938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DFB-4638-AA4A-99FE8699F878}"/>
                </c:ext>
              </c:extLst>
            </c:dLbl>
            <c:dLbl>
              <c:idx val="1"/>
              <c:layout>
                <c:manualLayout>
                  <c:x val="-2.5664527956003668E-2"/>
                  <c:y val="-4.123711340206185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DFB-4638-AA4A-99FE8699F878}"/>
                </c:ext>
              </c:extLst>
            </c:dLbl>
            <c:dLbl>
              <c:idx val="2"/>
              <c:layout>
                <c:manualLayout>
                  <c:x val="3.6663611365719523E-2"/>
                  <c:y val="-7.1019473081328749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DFB-4638-AA4A-99FE8699F878}"/>
                </c:ext>
              </c:extLst>
            </c:dLbl>
            <c:dLbl>
              <c:idx val="4"/>
              <c:layout>
                <c:manualLayout>
                  <c:x val="0.11243507485487311"/>
                  <c:y val="2.0618556701030969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DFB-4638-AA4A-99FE8699F878}"/>
                </c:ext>
              </c:extLst>
            </c:dLbl>
            <c:dLbl>
              <c:idx val="5"/>
              <c:layout>
                <c:manualLayout>
                  <c:x val="0.16089551843129621"/>
                  <c:y val="-0.1291130096398307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DFB-4638-AA4A-99FE8699F878}"/>
                </c:ext>
              </c:extLst>
            </c:dLbl>
            <c:dLbl>
              <c:idx val="6"/>
              <c:layout>
                <c:manualLayout>
                  <c:x val="0.12147096497947259"/>
                  <c:y val="4.8109967244566489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DFB-4638-AA4A-99FE8699F878}"/>
                </c:ext>
              </c:extLst>
            </c:dLbl>
            <c:dLbl>
              <c:idx val="7"/>
              <c:layout>
                <c:manualLayout>
                  <c:x val="1.530368168020768E-2"/>
                  <c:y val="4.4593082852075319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DFB-4638-AA4A-99FE8699F878}"/>
                </c:ext>
              </c:extLst>
            </c:dLbl>
            <c:dLbl>
              <c:idx val="8"/>
              <c:layout>
                <c:manualLayout>
                  <c:x val="1.0999083409715857E-2"/>
                  <c:y val="-1.83276059564720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DFB-4638-AA4A-99FE8699F878}"/>
                </c:ext>
              </c:extLst>
            </c:dLbl>
            <c:dLbl>
              <c:idx val="9"/>
              <c:layout>
                <c:manualLayout>
                  <c:x val="0"/>
                  <c:y val="5.040091638029782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DFB-4638-AA4A-99FE8699F878}"/>
                </c:ext>
              </c:extLst>
            </c:dLbl>
            <c:dLbl>
              <c:idx val="10"/>
              <c:layout>
                <c:manualLayout>
                  <c:x val="-4.4810562902655152E-17"/>
                  <c:y val="2.7491408934707903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DFB-4638-AA4A-99FE8699F878}"/>
                </c:ext>
              </c:extLst>
            </c:dLbl>
            <c:dLbl>
              <c:idx val="11"/>
              <c:layout>
                <c:manualLayout>
                  <c:x val="-3.0553009471432947E-2"/>
                  <c:y val="2.290950744558983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DFB-4638-AA4A-99FE8699F878}"/>
                </c:ext>
              </c:extLst>
            </c:dLbl>
            <c:dLbl>
              <c:idx val="12"/>
              <c:layout>
                <c:manualLayout>
                  <c:x val="-3.2997250229147568E-2"/>
                  <c:y val="2.2909507445589921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DFB-4638-AA4A-99FE8699F8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1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Stats!$A$3:$A$15</c:f>
              <c:strCache>
                <c:ptCount val="13"/>
                <c:pt idx="0">
                  <c:v>INSPE Bordeaux</c:v>
                </c:pt>
                <c:pt idx="1">
                  <c:v>INSPE Limoges</c:v>
                </c:pt>
                <c:pt idx="2">
                  <c:v>INSPE Créteil </c:v>
                </c:pt>
                <c:pt idx="3">
                  <c:v>INSPE AMU</c:v>
                </c:pt>
                <c:pt idx="4">
                  <c:v>INSPE Aix-en-Provence</c:v>
                </c:pt>
                <c:pt idx="5">
                  <c:v>INSPE Châlons</c:v>
                </c:pt>
                <c:pt idx="6">
                  <c:v>INSPE Toulouse Occitanie Pyrénées</c:v>
                </c:pt>
                <c:pt idx="7">
                  <c:v>INSPE Centre Val de Loire</c:v>
                </c:pt>
                <c:pt idx="8">
                  <c:v>INSPE Besançon</c:v>
                </c:pt>
                <c:pt idx="9">
                  <c:v>INSPE Montpellier</c:v>
                </c:pt>
                <c:pt idx="10">
                  <c:v>INSPE Paris</c:v>
                </c:pt>
                <c:pt idx="11">
                  <c:v>INSPE Grenoble</c:v>
                </c:pt>
                <c:pt idx="12">
                  <c:v>INSPE de LILLE </c:v>
                </c:pt>
              </c:strCache>
            </c:strRef>
          </c:cat>
          <c:val>
            <c:numRef>
              <c:f>Stats!$G$3:$G$15</c:f>
              <c:numCache>
                <c:formatCode>#,##0</c:formatCode>
                <c:ptCount val="13"/>
                <c:pt idx="0" formatCode="General">
                  <c:v>1123</c:v>
                </c:pt>
                <c:pt idx="1">
                  <c:v>2511</c:v>
                </c:pt>
                <c:pt idx="2" formatCode="General">
                  <c:v>1537</c:v>
                </c:pt>
                <c:pt idx="3" formatCode="General">
                  <c:v>528</c:v>
                </c:pt>
                <c:pt idx="5" formatCode="General">
                  <c:v>25</c:v>
                </c:pt>
                <c:pt idx="6" formatCode="General">
                  <c:v>229</c:v>
                </c:pt>
                <c:pt idx="7" formatCode="General">
                  <c:v>2312</c:v>
                </c:pt>
                <c:pt idx="9" formatCode="General">
                  <c:v>1300</c:v>
                </c:pt>
                <c:pt idx="10">
                  <c:v>4273</c:v>
                </c:pt>
                <c:pt idx="11">
                  <c:v>3400</c:v>
                </c:pt>
                <c:pt idx="12">
                  <c:v>17528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1DFB-4638-AA4A-99FE8699F878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/>
  </c:chart>
  <c:spPr>
    <a:solidFill>
      <a:schemeClr val="accent6">
        <a:lumMod val="40000"/>
        <a:lumOff val="60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800" b="1" i="0" baseline="0">
                <a:effectLst/>
              </a:rPr>
              <a:t>Répartition des 37 967 documents - date d'édition 1971 - 1990 </a:t>
            </a:r>
            <a:endParaRPr lang="fr-FR">
              <a:effectLst/>
            </a:endParaRPr>
          </a:p>
        </c:rich>
      </c:tx>
      <c:layout>
        <c:manualLayout>
          <c:xMode val="edge"/>
          <c:yMode val="edge"/>
          <c:x val="0.16604333715847389"/>
          <c:y val="1.83276059564719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23002598362184684"/>
          <c:y val="0.22389736164365456"/>
          <c:w val="0.34158264589062021"/>
          <c:h val="0.6403207331042382"/>
        </c:manualLayout>
      </c:layout>
      <c:pieChart>
        <c:varyColors val="1"/>
        <c:ser>
          <c:idx val="0"/>
          <c:order val="0"/>
          <c:explosion val="10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2BB-488F-92B5-4F77C8930270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2BB-488F-92B5-4F77C8930270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2BB-488F-92B5-4F77C8930270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02BB-488F-92B5-4F77C8930270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02BB-488F-92B5-4F77C8930270}"/>
              </c:ext>
            </c:extLst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02BB-488F-92B5-4F77C8930270}"/>
              </c:ext>
            </c:extLst>
          </c:dPt>
          <c:dPt>
            <c:idx val="6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02BB-488F-92B5-4F77C8930270}"/>
              </c:ext>
            </c:extLst>
          </c:dPt>
          <c:dPt>
            <c:idx val="7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02BB-488F-92B5-4F77C8930270}"/>
              </c:ext>
            </c:extLst>
          </c:dPt>
          <c:dPt>
            <c:idx val="8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02BB-488F-92B5-4F77C8930270}"/>
              </c:ext>
            </c:extLst>
          </c:dPt>
          <c:dPt>
            <c:idx val="9"/>
            <c:bubble3D val="0"/>
            <c:spPr>
              <a:solidFill>
                <a:srgbClr val="00FF99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02BB-488F-92B5-4F77C8930270}"/>
              </c:ext>
            </c:extLst>
          </c:dPt>
          <c:dPt>
            <c:idx val="10"/>
            <c:bubble3D val="0"/>
            <c:spPr>
              <a:solidFill>
                <a:schemeClr val="accent5">
                  <a:lumMod val="8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02BB-488F-92B5-4F77C8930270}"/>
              </c:ext>
            </c:extLst>
          </c:dPt>
          <c:dPt>
            <c:idx val="11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02BB-488F-92B5-4F77C8930270}"/>
              </c:ext>
            </c:extLst>
          </c:dPt>
          <c:dPt>
            <c:idx val="12"/>
            <c:bubble3D val="0"/>
            <c:spPr>
              <a:solidFill>
                <a:srgbClr val="FF6699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02BB-488F-92B5-4F77C8930270}"/>
              </c:ext>
            </c:extLst>
          </c:dPt>
          <c:dLbls>
            <c:dLbl>
              <c:idx val="0"/>
              <c:layout>
                <c:manualLayout>
                  <c:x val="-4.7662694775435423E-2"/>
                  <c:y val="-2.0618556701030938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2BB-488F-92B5-4F77C8930270}"/>
                </c:ext>
              </c:extLst>
            </c:dLbl>
            <c:dLbl>
              <c:idx val="1"/>
              <c:layout>
                <c:manualLayout>
                  <c:x val="-2.5664527956003668E-2"/>
                  <c:y val="-4.123711340206185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2BB-488F-92B5-4F77C8930270}"/>
                </c:ext>
              </c:extLst>
            </c:dLbl>
            <c:dLbl>
              <c:idx val="2"/>
              <c:layout>
                <c:manualLayout>
                  <c:x val="3.6663611365719523E-2"/>
                  <c:y val="-7.1019473081328749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2BB-488F-92B5-4F77C8930270}"/>
                </c:ext>
              </c:extLst>
            </c:dLbl>
            <c:dLbl>
              <c:idx val="4"/>
              <c:layout>
                <c:manualLayout>
                  <c:x val="0.11243507485487311"/>
                  <c:y val="2.0618556701030969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2BB-488F-92B5-4F77C8930270}"/>
                </c:ext>
              </c:extLst>
            </c:dLbl>
            <c:dLbl>
              <c:idx val="5"/>
              <c:layout>
                <c:manualLayout>
                  <c:x val="0.14176596394744892"/>
                  <c:y val="-7.5601374570446689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2BB-488F-92B5-4F77C8930270}"/>
                </c:ext>
              </c:extLst>
            </c:dLbl>
            <c:dLbl>
              <c:idx val="6"/>
              <c:layout>
                <c:manualLayout>
                  <c:x val="5.1329055912007336E-2"/>
                  <c:y val="4.8109965635738751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2BB-488F-92B5-4F77C8930270}"/>
                </c:ext>
              </c:extLst>
            </c:dLbl>
            <c:dLbl>
              <c:idx val="8"/>
              <c:layout>
                <c:manualLayout>
                  <c:x val="1.0999083409715857E-2"/>
                  <c:y val="-1.83276059564720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2BB-488F-92B5-4F77C8930270}"/>
                </c:ext>
              </c:extLst>
            </c:dLbl>
            <c:dLbl>
              <c:idx val="9"/>
              <c:layout>
                <c:manualLayout>
                  <c:x val="0"/>
                  <c:y val="5.040091638029782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02BB-488F-92B5-4F77C8930270}"/>
                </c:ext>
              </c:extLst>
            </c:dLbl>
            <c:dLbl>
              <c:idx val="10"/>
              <c:layout>
                <c:manualLayout>
                  <c:x val="-4.4810562902655152E-17"/>
                  <c:y val="2.7491408934707903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02BB-488F-92B5-4F77C8930270}"/>
                </c:ext>
              </c:extLst>
            </c:dLbl>
            <c:dLbl>
              <c:idx val="11"/>
              <c:layout>
                <c:manualLayout>
                  <c:x val="-3.0553009471432947E-2"/>
                  <c:y val="2.290950744558983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02BB-488F-92B5-4F77C8930270}"/>
                </c:ext>
              </c:extLst>
            </c:dLbl>
            <c:dLbl>
              <c:idx val="12"/>
              <c:layout>
                <c:manualLayout>
                  <c:x val="-3.2997250229147568E-2"/>
                  <c:y val="2.2909507445589921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02BB-488F-92B5-4F77C89302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1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Stats!$A$3:$A$15</c:f>
              <c:strCache>
                <c:ptCount val="13"/>
                <c:pt idx="0">
                  <c:v>INSPE Bordeaux</c:v>
                </c:pt>
                <c:pt idx="1">
                  <c:v>INSPE Limoges</c:v>
                </c:pt>
                <c:pt idx="2">
                  <c:v>INSPE Créteil </c:v>
                </c:pt>
                <c:pt idx="3">
                  <c:v>INSPE AMU</c:v>
                </c:pt>
                <c:pt idx="4">
                  <c:v>INSPE Aix-en-Provence</c:v>
                </c:pt>
                <c:pt idx="5">
                  <c:v>INSPE Châlons</c:v>
                </c:pt>
                <c:pt idx="6">
                  <c:v>INSPE Toulouse Occitanie Pyrénées</c:v>
                </c:pt>
                <c:pt idx="7">
                  <c:v>INSPE Centre Val de Loire</c:v>
                </c:pt>
                <c:pt idx="8">
                  <c:v>INSPE Besançon</c:v>
                </c:pt>
                <c:pt idx="9">
                  <c:v>INSPE Montpellier</c:v>
                </c:pt>
                <c:pt idx="10">
                  <c:v>INSPE Paris</c:v>
                </c:pt>
                <c:pt idx="11">
                  <c:v>INSPE Grenoble</c:v>
                </c:pt>
                <c:pt idx="12">
                  <c:v>INSPE de LILLE </c:v>
                </c:pt>
              </c:strCache>
            </c:strRef>
          </c:cat>
          <c:val>
            <c:numRef>
              <c:f>Stats!$H$3:$H$15</c:f>
              <c:numCache>
                <c:formatCode>#,##0</c:formatCode>
                <c:ptCount val="13"/>
                <c:pt idx="0" formatCode="General">
                  <c:v>2231</c:v>
                </c:pt>
                <c:pt idx="1">
                  <c:v>3417</c:v>
                </c:pt>
                <c:pt idx="2" formatCode="General">
                  <c:v>1768</c:v>
                </c:pt>
                <c:pt idx="3" formatCode="General">
                  <c:v>130</c:v>
                </c:pt>
                <c:pt idx="5" formatCode="General">
                  <c:v>1</c:v>
                </c:pt>
                <c:pt idx="6" formatCode="General">
                  <c:v>607</c:v>
                </c:pt>
                <c:pt idx="7" formatCode="General">
                  <c:v>4663</c:v>
                </c:pt>
                <c:pt idx="9" formatCode="General">
                  <c:v>2790</c:v>
                </c:pt>
                <c:pt idx="10">
                  <c:v>7490</c:v>
                </c:pt>
                <c:pt idx="12">
                  <c:v>14870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02BB-488F-92B5-4F77C8930270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/>
  </c:chart>
  <c:spPr>
    <a:solidFill>
      <a:schemeClr val="accent6">
        <a:lumMod val="40000"/>
        <a:lumOff val="60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Espace réservé de la date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Espace réservé du pied de page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Espace réservé du numéro de diapositive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6F899954-2BE8-4129-955C-2E2E4E267DF2}" type="slidenum">
              <a:t>‹N°›</a:t>
            </a:fld>
            <a:endParaRPr lang="fr-FR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353948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4" name="Espace réservé de l'en-tête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3547501C-B991-48F5-A0BC-34E4097DBA9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2655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fr-FR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5B96CF5-DECA-446F-B323-9FD34EA7D0DB}" type="slidenum">
              <a:t>1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9343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D161BFD8-B305-4531-B13F-C00FA2892138}" type="slidenum">
              <a:t>2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D161BFD8-B305-4531-B13F-C00FA2892138}" type="slidenum">
              <a:t>3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61461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D161BFD8-B305-4531-B13F-C00FA2892138}" type="slidenum">
              <a:t>4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7770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D161BFD8-B305-4531-B13F-C00FA2892138}" type="slidenum">
              <a:t>5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64715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D161BFD8-B305-4531-B13F-C00FA2892138}" type="slidenum">
              <a:t>6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02863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D161BFD8-B305-4531-B13F-C00FA2892138}" type="slidenum">
              <a:t>7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60658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A01A469D-AF93-4781-BD51-B62E803871CF}" type="slidenum">
              <a:t>8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2621" y="928688"/>
            <a:ext cx="8437529" cy="1973262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82621" y="3236068"/>
            <a:ext cx="8437529" cy="111209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2149E31-30D3-4CB7-991D-F1ED671EFD1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3709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CA8B196-2C56-4E5D-B56A-A563CA64F95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386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131576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067F704-E3E9-453B-85CD-8F474267BFF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975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3238" y="1327150"/>
            <a:ext cx="4459287" cy="328771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14925" y="1327150"/>
            <a:ext cx="4460875" cy="328771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60F23C8-0346-4C1B-A3BC-C94A4C3935E6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3128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BC94283-B382-4B7C-AA95-C62B4731C59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1205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0493093-E0D4-428A-9C8C-54BE09FB491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0433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9530228-9786-4884-B779-E28C95EF1E16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016219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4EFA5C6-650E-4D9F-9988-130962F0420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5259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BE5AF59-D91F-46FA-A43E-32342493BA55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2681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 txBox="1">
            <a:spLocks noGrp="1"/>
          </p:cNvSpPr>
          <p:nvPr>
            <p:ph type="ftr" sz="quarter" idx="3"/>
          </p:nvPr>
        </p:nvSpPr>
        <p:spPr>
          <a:xfrm>
            <a:off x="3447360" y="5165280"/>
            <a:ext cx="3195000" cy="390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ctr" rtl="0" hangingPunct="0">
              <a:buNone/>
              <a:tabLst/>
              <a:defRPr lang="fr-F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3" name="Forme libre 2"/>
          <p:cNvSpPr/>
          <p:nvPr/>
        </p:nvSpPr>
        <p:spPr>
          <a:xfrm>
            <a:off x="8424000" y="0"/>
            <a:ext cx="1655999" cy="5670000"/>
          </a:xfrm>
          <a:custGeom>
            <a:avLst>
              <a:gd name="f0" fmla="val 216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0 f12 1"/>
              <a:gd name="f22" fmla="*/ f14 1 f3"/>
              <a:gd name="f23" fmla="*/ 0 f11 1"/>
              <a:gd name="f24" fmla="*/ 21600 f12 1"/>
              <a:gd name="f25" fmla="*/ 10800 f11 1"/>
              <a:gd name="f26" fmla="*/ 21600 f11 1"/>
              <a:gd name="f27" fmla="+- f16 10800 0"/>
              <a:gd name="f28" fmla="+- 21600 0 f15"/>
              <a:gd name="f29" fmla="*/ f16 f11 1"/>
              <a:gd name="f30" fmla="*/ f15 f11 1"/>
              <a:gd name="f31" fmla="+- f22 0 f2"/>
              <a:gd name="f32" fmla="*/ f28 1 2"/>
              <a:gd name="f33" fmla="*/ f27 f11 1"/>
              <a:gd name="f34" fmla="+- 21600 0 f32"/>
              <a:gd name="f35" fmla="*/ f34 f11 1"/>
            </a:gdLst>
            <a:ahLst>
              <a:ahXY gdRefX="f0" minX="f6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1">
                <a:pos x="f30" y="f21"/>
              </a:cxn>
              <a:cxn ang="f31">
                <a:pos x="f29" y="f20"/>
              </a:cxn>
              <a:cxn ang="f31">
                <a:pos x="f23" y="f24"/>
              </a:cxn>
              <a:cxn ang="f31">
                <a:pos x="f25" y="f24"/>
              </a:cxn>
              <a:cxn ang="f31">
                <a:pos x="f26" y="f24"/>
              </a:cxn>
              <a:cxn ang="f31">
                <a:pos x="f35" y="f20"/>
              </a:cxn>
            </a:cxnLst>
            <a:rect l="f29" t="f20" r="f33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AE2573">
              <a:alpha val="60000"/>
            </a:srgbClr>
          </a:solidFill>
          <a:ln>
            <a:noFill/>
            <a:prstDash val="solid"/>
          </a:ln>
        </p:spPr>
        <p:txBody>
          <a:bodyPr lIns="0" tIns="0" rIns="0" bIns="0" anchor="ctr" anchorCtr="0">
            <a:noAutofit/>
          </a:bodyPr>
          <a:lstStyle/>
          <a:p>
            <a:pPr lvl="0" rtl="0" hangingPunct="0">
              <a:buNone/>
              <a:tabLst/>
            </a:pPr>
            <a:endParaRPr lang="fr-FR" sz="2400" kern="1200"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4" name="Forme libre 3"/>
          <p:cNvSpPr/>
          <p:nvPr/>
        </p:nvSpPr>
        <p:spPr>
          <a:xfrm flipV="1">
            <a:off x="8496000" y="0"/>
            <a:ext cx="1584000" cy="5670000"/>
          </a:xfrm>
          <a:custGeom>
            <a:avLst>
              <a:gd name="f0" fmla="val 216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0 f12 1"/>
              <a:gd name="f22" fmla="*/ f14 1 f3"/>
              <a:gd name="f23" fmla="*/ 0 f11 1"/>
              <a:gd name="f24" fmla="*/ 21600 f12 1"/>
              <a:gd name="f25" fmla="*/ 10800 f11 1"/>
              <a:gd name="f26" fmla="*/ 21600 f11 1"/>
              <a:gd name="f27" fmla="+- f16 10800 0"/>
              <a:gd name="f28" fmla="+- 21600 0 f15"/>
              <a:gd name="f29" fmla="*/ f16 f11 1"/>
              <a:gd name="f30" fmla="*/ f15 f11 1"/>
              <a:gd name="f31" fmla="+- f22 0 f2"/>
              <a:gd name="f32" fmla="*/ f28 1 2"/>
              <a:gd name="f33" fmla="*/ f27 f11 1"/>
              <a:gd name="f34" fmla="+- 21600 0 f32"/>
              <a:gd name="f35" fmla="*/ f34 f11 1"/>
            </a:gdLst>
            <a:ahLst>
              <a:ahXY gdRefX="f0" minX="f6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1">
                <a:pos x="f30" y="f21"/>
              </a:cxn>
              <a:cxn ang="f31">
                <a:pos x="f29" y="f20"/>
              </a:cxn>
              <a:cxn ang="f31">
                <a:pos x="f23" y="f24"/>
              </a:cxn>
              <a:cxn ang="f31">
                <a:pos x="f25" y="f24"/>
              </a:cxn>
              <a:cxn ang="f31">
                <a:pos x="f26" y="f24"/>
              </a:cxn>
              <a:cxn ang="f31">
                <a:pos x="f35" y="f20"/>
              </a:cxn>
            </a:cxnLst>
            <a:rect l="f29" t="f20" r="f33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AE2573">
              <a:alpha val="85000"/>
            </a:srgbClr>
          </a:solidFill>
          <a:ln>
            <a:noFill/>
            <a:prstDash val="solid"/>
          </a:ln>
        </p:spPr>
        <p:txBody>
          <a:bodyPr lIns="0" tIns="0" rIns="0" bIns="0" anchor="ctr" anchorCtr="0">
            <a:noAutofit/>
          </a:bodyPr>
          <a:lstStyle/>
          <a:p>
            <a:pPr lvl="0" rtl="0" hangingPunct="0">
              <a:buNone/>
              <a:tabLst/>
            </a:pPr>
            <a:endParaRPr lang="fr-FR" sz="2400" kern="1200"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5" name="Forme libre 4"/>
          <p:cNvSpPr/>
          <p:nvPr/>
        </p:nvSpPr>
        <p:spPr>
          <a:xfrm>
            <a:off x="8424000" y="2232000"/>
            <a:ext cx="1655999" cy="3438000"/>
          </a:xfrm>
          <a:custGeom>
            <a:avLst>
              <a:gd name="f0" fmla="val 216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0 f12 1"/>
              <a:gd name="f22" fmla="*/ f14 1 f3"/>
              <a:gd name="f23" fmla="*/ 0 f11 1"/>
              <a:gd name="f24" fmla="*/ 21600 f12 1"/>
              <a:gd name="f25" fmla="*/ 10800 f11 1"/>
              <a:gd name="f26" fmla="*/ 21600 f11 1"/>
              <a:gd name="f27" fmla="+- f16 10800 0"/>
              <a:gd name="f28" fmla="+- 21600 0 f15"/>
              <a:gd name="f29" fmla="*/ f16 f11 1"/>
              <a:gd name="f30" fmla="*/ f15 f11 1"/>
              <a:gd name="f31" fmla="+- f22 0 f2"/>
              <a:gd name="f32" fmla="*/ f28 1 2"/>
              <a:gd name="f33" fmla="*/ f27 f11 1"/>
              <a:gd name="f34" fmla="+- 21600 0 f32"/>
              <a:gd name="f35" fmla="*/ f34 f11 1"/>
            </a:gdLst>
            <a:ahLst>
              <a:ahXY gdRefX="f0" minX="f6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1">
                <a:pos x="f30" y="f21"/>
              </a:cxn>
              <a:cxn ang="f31">
                <a:pos x="f29" y="f20"/>
              </a:cxn>
              <a:cxn ang="f31">
                <a:pos x="f23" y="f24"/>
              </a:cxn>
              <a:cxn ang="f31">
                <a:pos x="f25" y="f24"/>
              </a:cxn>
              <a:cxn ang="f31">
                <a:pos x="f26" y="f24"/>
              </a:cxn>
              <a:cxn ang="f31">
                <a:pos x="f35" y="f20"/>
              </a:cxn>
            </a:cxnLst>
            <a:rect l="f29" t="f20" r="f33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485258">
              <a:alpha val="90000"/>
            </a:srgbClr>
          </a:solidFill>
          <a:ln>
            <a:noFill/>
            <a:prstDash val="solid"/>
          </a:ln>
        </p:spPr>
        <p:txBody>
          <a:bodyPr lIns="0" tIns="0" rIns="0" bIns="0" anchor="ctr" anchorCtr="0">
            <a:noAutofit/>
          </a:bodyPr>
          <a:lstStyle/>
          <a:p>
            <a:pPr lvl="0" rtl="0" hangingPunct="0">
              <a:buNone/>
              <a:tabLst/>
            </a:pPr>
            <a:endParaRPr lang="fr-FR" sz="2400" kern="1200"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6" name="Forme libre 5"/>
          <p:cNvSpPr/>
          <p:nvPr/>
        </p:nvSpPr>
        <p:spPr>
          <a:xfrm>
            <a:off x="0" y="2448000"/>
            <a:ext cx="648000" cy="3222000"/>
          </a:xfrm>
          <a:custGeom>
            <a:avLst>
              <a:gd name="f0" fmla="val 139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0 f12 1"/>
              <a:gd name="f22" fmla="*/ f14 1 f3"/>
              <a:gd name="f23" fmla="*/ 0 f11 1"/>
              <a:gd name="f24" fmla="*/ 21600 f12 1"/>
              <a:gd name="f25" fmla="*/ 10800 f11 1"/>
              <a:gd name="f26" fmla="*/ 21600 f11 1"/>
              <a:gd name="f27" fmla="+- f16 10800 0"/>
              <a:gd name="f28" fmla="+- 21600 0 f15"/>
              <a:gd name="f29" fmla="*/ f16 f11 1"/>
              <a:gd name="f30" fmla="*/ f15 f11 1"/>
              <a:gd name="f31" fmla="+- f22 0 f2"/>
              <a:gd name="f32" fmla="*/ f28 1 2"/>
              <a:gd name="f33" fmla="*/ f27 f11 1"/>
              <a:gd name="f34" fmla="+- 21600 0 f32"/>
              <a:gd name="f35" fmla="*/ f34 f11 1"/>
            </a:gdLst>
            <a:ahLst>
              <a:ahXY gdRefX="f0" minX="f6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1">
                <a:pos x="f30" y="f21"/>
              </a:cxn>
              <a:cxn ang="f31">
                <a:pos x="f29" y="f20"/>
              </a:cxn>
              <a:cxn ang="f31">
                <a:pos x="f23" y="f24"/>
              </a:cxn>
              <a:cxn ang="f31">
                <a:pos x="f25" y="f24"/>
              </a:cxn>
              <a:cxn ang="f31">
                <a:pos x="f26" y="f24"/>
              </a:cxn>
              <a:cxn ang="f31">
                <a:pos x="f35" y="f20"/>
              </a:cxn>
            </a:cxnLst>
            <a:rect l="f29" t="f20" r="f33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AE2573"/>
          </a:solidFill>
          <a:ln>
            <a:noFill/>
            <a:prstDash val="solid"/>
          </a:ln>
        </p:spPr>
        <p:txBody>
          <a:bodyPr lIns="0" tIns="0" rIns="0" bIns="0" anchor="ctr" anchorCtr="0">
            <a:noAutofit/>
          </a:bodyPr>
          <a:lstStyle/>
          <a:p>
            <a:pPr lvl="0" rtl="0" hangingPunct="0">
              <a:buNone/>
              <a:tabLst/>
            </a:pPr>
            <a:endParaRPr lang="fr-FR" sz="2400" kern="1200"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7" name="Espace réservé du titre 6"/>
          <p:cNvSpPr txBox="1">
            <a:spLocks noGrp="1"/>
          </p:cNvSpPr>
          <p:nvPr>
            <p:ph type="title"/>
          </p:nvPr>
        </p:nvSpPr>
        <p:spPr>
          <a:xfrm>
            <a:off x="503999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fr-FR" dirty="0"/>
          </a:p>
        </p:txBody>
      </p:sp>
      <p:sp>
        <p:nvSpPr>
          <p:cNvPr id="8" name="Espace réservé du texte 7"/>
          <p:cNvSpPr txBox="1">
            <a:spLocks noGrp="1"/>
          </p:cNvSpPr>
          <p:nvPr>
            <p:ph type="body" idx="1"/>
          </p:nvPr>
        </p:nvSpPr>
        <p:spPr>
          <a:xfrm>
            <a:off x="503999" y="1326600"/>
            <a:ext cx="9071640" cy="3288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e la date 8"/>
          <p:cNvSpPr txBox="1">
            <a:spLocks noGrp="1"/>
          </p:cNvSpPr>
          <p:nvPr>
            <p:ph type="dt" sz="half" idx="2"/>
          </p:nvPr>
        </p:nvSpPr>
        <p:spPr>
          <a:xfrm>
            <a:off x="503999" y="5165280"/>
            <a:ext cx="2348280" cy="390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10" name="Espace réservé du numéro de diapositive 9"/>
          <p:cNvSpPr txBox="1">
            <a:spLocks noGrp="1"/>
          </p:cNvSpPr>
          <p:nvPr>
            <p:ph type="sldNum" sz="quarter" idx="4"/>
          </p:nvPr>
        </p:nvSpPr>
        <p:spPr>
          <a:xfrm>
            <a:off x="7227360" y="5165280"/>
            <a:ext cx="2348280" cy="390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6746C6A8-499C-404A-91F4-F7CF0B14A8D2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rtl="0" eaLnBrk="1" hangingPunct="1">
        <a:tabLst/>
        <a:defRPr lang="fr-FR" sz="3300" b="1" i="0" u="none" strike="noStrike" kern="1200" cap="none">
          <a:ln>
            <a:noFill/>
          </a:ln>
          <a:solidFill>
            <a:srgbClr val="AE2573"/>
          </a:solidFill>
          <a:highlight>
            <a:scrgbClr r="0" g="0" b="0">
              <a:alpha val="0"/>
            </a:scrgbClr>
          </a:highlight>
          <a:latin typeface="Roboto" pitchFamily="2"/>
          <a:ea typeface="Microsoft YaHei" pitchFamily="2"/>
        </a:defRPr>
      </a:lvl1pPr>
    </p:titleStyle>
    <p:bodyStyle>
      <a:lvl1pPr marL="0" marR="0" indent="0" rtl="0" eaLnBrk="1" hangingPunct="1">
        <a:spcBef>
          <a:spcPts val="1063"/>
        </a:spcBef>
        <a:spcAft>
          <a:spcPts val="0"/>
        </a:spcAft>
        <a:tabLst/>
        <a:defRPr lang="fr-FR" sz="2400" b="0" i="0" u="none" strike="noStrike" kern="1200" cap="none">
          <a:ln>
            <a:noFill/>
          </a:ln>
          <a:solidFill>
            <a:schemeClr val="tx1"/>
          </a:solidFill>
          <a:highlight>
            <a:scrgbClr r="0" g="0" b="0">
              <a:alpha val="0"/>
            </a:scrgbClr>
          </a:highlight>
          <a:latin typeface="Roboto" pitchFamily="2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files.slack.com/files-pri/T01D5E1T7D5-F01EQCAET6Z/image_5.jpg" TargetMode="External"/><Relationship Id="rId4" Type="http://schemas.openxmlformats.org/officeDocument/2006/relationships/hyperlink" Target="https://files.slack.com/files-pri/T01D5E1T7D5-F01ELNTNHB8/image_3.pn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iles.slack.com/files-pri/T01D5E1T7D5-F01FHA956F2/image_4.pn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iles.slack.com/files-pri/T01D5E1T7D5-F01FHA956F2/image_4.p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iles.slack.com/files-pri/T01D5E1T7D5-F01FHA956F2/image_4.pn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iles.slack.com/files-pri/T01D5E1T7D5-F01FHA956F2/image_4.pn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iles.slack.com/files-pri/T01D5E1T7D5-F01FHA956F2/image_4.pn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iles.slack.com/files-pri/T01D5E1T7D5-F01FHA956F2/image_4.pn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hyperlink" Target="http://www.inspe-lille-hdf.fr/" TargetMode="External"/><Relationship Id="rId7" Type="http://schemas.openxmlformats.org/officeDocument/2006/relationships/image" Target="../media/image5.png"/><Relationship Id="rId12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outube.com/channel/UCwYGVqlcRXLdZdxJj-MhKxg/featured" TargetMode="External"/><Relationship Id="rId11" Type="http://schemas.openxmlformats.org/officeDocument/2006/relationships/image" Target="../media/image1.png"/><Relationship Id="rId5" Type="http://schemas.openxmlformats.org/officeDocument/2006/relationships/image" Target="../media/image4.png"/><Relationship Id="rId10" Type="http://schemas.openxmlformats.org/officeDocument/2006/relationships/image" Target="../media/image7.jpg"/><Relationship Id="rId4" Type="http://schemas.openxmlformats.org/officeDocument/2006/relationships/hyperlink" Target="https://twitter.com/INSPE_Lille" TargetMode="External"/><Relationship Id="rId9" Type="http://schemas.openxmlformats.org/officeDocument/2006/relationships/hyperlink" Target="http://www.linkedin.com/company/insp&#233;-lille-h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/>
          </p:nvPr>
        </p:nvSpPr>
        <p:spPr>
          <a:xfrm>
            <a:off x="373541" y="3139420"/>
            <a:ext cx="8491599" cy="998706"/>
          </a:xfrm>
        </p:spPr>
        <p:txBody>
          <a:bodyPr/>
          <a:lstStyle/>
          <a:p>
            <a:r>
              <a:rPr lang="fr-FR" sz="2400" dirty="0"/>
              <a:t>Inventaire des fonds Anciens / Patrimoniaux / Spécifiques des INSPE</a:t>
            </a:r>
            <a:br>
              <a:rPr lang="fr-FR" sz="2400" dirty="0"/>
            </a:br>
            <a:r>
              <a:rPr lang="fr-FR" sz="2400" b="0" dirty="0">
                <a:solidFill>
                  <a:schemeClr val="tx1"/>
                </a:solidFill>
              </a:rPr>
              <a:t>Premiers résultats de l’enquête - avril 2023</a:t>
            </a:r>
            <a:br>
              <a:rPr lang="fr-FR" sz="2400" dirty="0"/>
            </a:br>
            <a:br>
              <a:rPr lang="fr-FR" sz="2400" dirty="0"/>
            </a:br>
            <a:br>
              <a:rPr lang="fr-FR" sz="2400" dirty="0"/>
            </a:br>
            <a:endParaRPr lang="fr-FR" sz="2400" dirty="0"/>
          </a:p>
        </p:txBody>
      </p:sp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>
          <a:xfrm>
            <a:off x="756162" y="3763795"/>
            <a:ext cx="7559675" cy="1370013"/>
          </a:xfrm>
        </p:spPr>
        <p:txBody>
          <a:bodyPr/>
          <a:lstStyle/>
          <a:p>
            <a:r>
              <a:rPr lang="fr-FR" sz="2000" dirty="0"/>
              <a:t>Joëlle ROCHAS </a:t>
            </a:r>
            <a:r>
              <a:rPr lang="fr-FR" sz="2000"/>
              <a:t>- LARHRA </a:t>
            </a:r>
            <a:r>
              <a:rPr lang="fr-FR" sz="2000" dirty="0"/>
              <a:t>– Université de Grenoble Alpes</a:t>
            </a:r>
          </a:p>
          <a:p>
            <a:r>
              <a:rPr lang="fr-FR" sz="2000" dirty="0"/>
              <a:t>Jean-Jacques FLAHAUT -  INSPE de Lille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779" y="227033"/>
            <a:ext cx="4908822" cy="1458935"/>
          </a:xfrm>
          <a:prstGeom prst="rect">
            <a:avLst/>
          </a:prstGeom>
        </p:spPr>
      </p:pic>
      <p:sp>
        <p:nvSpPr>
          <p:cNvPr id="2" name="AutoShape 2" descr="Image 3.png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" name="AutoShape 4" descr="Image 5.jpg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5818" y="4824000"/>
            <a:ext cx="1424807" cy="60325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39EFB2B-8FCD-4482-81E1-3433B4ADF86E}"/>
              </a:ext>
            </a:extLst>
          </p:cNvPr>
          <p:cNvSpPr/>
          <p:nvPr/>
        </p:nvSpPr>
        <p:spPr>
          <a:xfrm>
            <a:off x="612775" y="5274240"/>
            <a:ext cx="78749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/>
              <a:t>Journées R INSPE – Groupe Documentation – 15 et 16 juin 2023 – INSPE PARIS </a:t>
            </a:r>
          </a:p>
        </p:txBody>
      </p:sp>
    </p:spTree>
    <p:extLst>
      <p:ext uri="{BB962C8B-B14F-4D97-AF65-F5344CB8AC3E}">
        <p14:creationId xmlns:p14="http://schemas.microsoft.com/office/powerpoint/2010/main" val="2261071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contenu 9"/>
          <p:cNvSpPr>
            <a:spLocks noGrp="1"/>
          </p:cNvSpPr>
          <p:nvPr>
            <p:ph idx="1"/>
          </p:nvPr>
        </p:nvSpPr>
        <p:spPr>
          <a:xfrm>
            <a:off x="503998" y="1427123"/>
            <a:ext cx="9071640" cy="3790149"/>
          </a:xfrm>
        </p:spPr>
        <p:txBody>
          <a:bodyPr/>
          <a:lstStyle/>
          <a:p>
            <a:endParaRPr lang="fr-FR" dirty="0">
              <a:hlinkClick r:id="rId3"/>
            </a:endParaRPr>
          </a:p>
          <a:p>
            <a:endParaRPr lang="fr-FR" dirty="0"/>
          </a:p>
        </p:txBody>
      </p:sp>
      <p:pic>
        <p:nvPicPr>
          <p:cNvPr id="4" name="Image 3">
            <a:extLst/>
          </p:cNvPr>
          <p:cNvPicPr>
            <a:picLocks noMove="1" noResize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8693280" y="192600"/>
            <a:ext cx="1342800" cy="3456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ous-titre 7"/>
          <p:cNvSpPr txBox="1">
            <a:spLocks/>
          </p:cNvSpPr>
          <p:nvPr/>
        </p:nvSpPr>
        <p:spPr>
          <a:xfrm>
            <a:off x="304197" y="2032017"/>
            <a:ext cx="8671302" cy="137001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marL="0" marR="0" indent="0" rtl="0" eaLnBrk="1" hangingPunct="1">
              <a:spcBef>
                <a:spcPts val="1063"/>
              </a:spcBef>
              <a:spcAft>
                <a:spcPts val="0"/>
              </a:spcAft>
              <a:tabLst/>
              <a:defRPr lang="fr-FR" sz="2400" b="0" i="0" u="none" strike="noStrike" kern="1200" cap="none">
                <a:ln>
                  <a:noFill/>
                </a:ln>
                <a:solidFill>
                  <a:schemeClr val="tx1"/>
                </a:solidFill>
                <a:highlight>
                  <a:scrgbClr r="0" g="0" b="0">
                    <a:alpha val="0"/>
                  </a:scrgbClr>
                </a:highlight>
                <a:latin typeface="Roboto" pitchFamily="2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/>
              <a:t>Merci à tous ceux qui ont répondu 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280" y="4789771"/>
            <a:ext cx="1424807" cy="60325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70079C5-0E4A-4D88-A137-515632C882B7}"/>
              </a:ext>
            </a:extLst>
          </p:cNvPr>
          <p:cNvSpPr/>
          <p:nvPr/>
        </p:nvSpPr>
        <p:spPr>
          <a:xfrm>
            <a:off x="973627" y="1408082"/>
            <a:ext cx="8080097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13 INSPE ont répondu (ceux qui souhaitent répondre, c’est possible !)</a:t>
            </a:r>
          </a:p>
          <a:p>
            <a:endParaRPr lang="fr-FR" dirty="0"/>
          </a:p>
          <a:p>
            <a:r>
              <a:rPr lang="fr-FR" dirty="0"/>
              <a:t>Premier inventaire avec des données généralistes</a:t>
            </a:r>
          </a:p>
          <a:p>
            <a:endParaRPr lang="fr-FR" dirty="0"/>
          </a:p>
          <a:p>
            <a:r>
              <a:rPr lang="fr-FR" dirty="0"/>
              <a:t>	Mais beaucoup de réponses et de commentaires TRES intéressants</a:t>
            </a:r>
          </a:p>
          <a:p>
            <a:r>
              <a:rPr lang="fr-FR" dirty="0"/>
              <a:t>                                                                                         et TRES riches</a:t>
            </a:r>
          </a:p>
          <a:p>
            <a:r>
              <a:rPr lang="fr-FR" dirty="0"/>
              <a:t>Fonds Ancien ? Patrimonial ? À préciser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8595F0D-89CA-4EAB-AF62-0CB9975869E3}"/>
              </a:ext>
            </a:extLst>
          </p:cNvPr>
          <p:cNvSpPr/>
          <p:nvPr/>
        </p:nvSpPr>
        <p:spPr>
          <a:xfrm>
            <a:off x="612775" y="5274240"/>
            <a:ext cx="78749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/>
              <a:t>Journées R INSPE – Groupe Documentation – 15 et 16 juin 2023 – INSPE PARIS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contenu 9"/>
          <p:cNvSpPr>
            <a:spLocks noGrp="1"/>
          </p:cNvSpPr>
          <p:nvPr>
            <p:ph idx="1"/>
          </p:nvPr>
        </p:nvSpPr>
        <p:spPr>
          <a:xfrm>
            <a:off x="503998" y="1427123"/>
            <a:ext cx="9071640" cy="3790149"/>
          </a:xfrm>
        </p:spPr>
        <p:txBody>
          <a:bodyPr/>
          <a:lstStyle/>
          <a:p>
            <a:endParaRPr lang="fr-FR" dirty="0">
              <a:hlinkClick r:id="rId3"/>
            </a:endParaRPr>
          </a:p>
          <a:p>
            <a:endParaRPr lang="fr-FR" dirty="0"/>
          </a:p>
        </p:txBody>
      </p:sp>
      <p:pic>
        <p:nvPicPr>
          <p:cNvPr id="4" name="Image 3">
            <a:extLst/>
          </p:cNvPr>
          <p:cNvPicPr>
            <a:picLocks noMove="1" noResize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8693280" y="192600"/>
            <a:ext cx="1342800" cy="3456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ous-titre 7"/>
          <p:cNvSpPr txBox="1">
            <a:spLocks/>
          </p:cNvSpPr>
          <p:nvPr/>
        </p:nvSpPr>
        <p:spPr>
          <a:xfrm>
            <a:off x="304197" y="2032017"/>
            <a:ext cx="8671302" cy="137001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marL="0" marR="0" indent="0" rtl="0" eaLnBrk="1" hangingPunct="1">
              <a:spcBef>
                <a:spcPts val="1063"/>
              </a:spcBef>
              <a:spcAft>
                <a:spcPts val="0"/>
              </a:spcAft>
              <a:tabLst/>
              <a:defRPr lang="fr-FR" sz="2400" b="0" i="0" u="none" strike="noStrike" kern="1200" cap="none">
                <a:ln>
                  <a:noFill/>
                </a:ln>
                <a:solidFill>
                  <a:schemeClr val="tx1"/>
                </a:solidFill>
                <a:highlight>
                  <a:scrgbClr r="0" g="0" b="0">
                    <a:alpha val="0"/>
                  </a:scrgbClr>
                </a:highlight>
                <a:latin typeface="Roboto" pitchFamily="2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280" y="4789771"/>
            <a:ext cx="1424807" cy="603252"/>
          </a:xfrm>
          <a:prstGeom prst="rect">
            <a:avLst/>
          </a:prstGeom>
        </p:spPr>
      </p:pic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93C92785-AB79-4714-B2AE-C9A1E82530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1218860"/>
              </p:ext>
            </p:extLst>
          </p:nvPr>
        </p:nvGraphicFramePr>
        <p:xfrm>
          <a:off x="44546" y="63500"/>
          <a:ext cx="9991534" cy="5329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DF419C03-595E-40D3-8641-2C7DC19A8B0E}"/>
              </a:ext>
            </a:extLst>
          </p:cNvPr>
          <p:cNvSpPr/>
          <p:nvPr/>
        </p:nvSpPr>
        <p:spPr>
          <a:xfrm>
            <a:off x="612775" y="5274240"/>
            <a:ext cx="78749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/>
              <a:t>Journées R INSPE – Groupe Documentation – 15 et 16 juin 2023 – INSPE PARIS </a:t>
            </a:r>
          </a:p>
        </p:txBody>
      </p:sp>
    </p:spTree>
    <p:extLst>
      <p:ext uri="{BB962C8B-B14F-4D97-AF65-F5344CB8AC3E}">
        <p14:creationId xmlns:p14="http://schemas.microsoft.com/office/powerpoint/2010/main" val="1318453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contenu 9"/>
          <p:cNvSpPr>
            <a:spLocks noGrp="1"/>
          </p:cNvSpPr>
          <p:nvPr>
            <p:ph idx="1"/>
          </p:nvPr>
        </p:nvSpPr>
        <p:spPr>
          <a:xfrm>
            <a:off x="503998" y="1427123"/>
            <a:ext cx="9071640" cy="3790149"/>
          </a:xfrm>
        </p:spPr>
        <p:txBody>
          <a:bodyPr/>
          <a:lstStyle/>
          <a:p>
            <a:endParaRPr lang="fr-FR" dirty="0">
              <a:hlinkClick r:id="rId3"/>
            </a:endParaRPr>
          </a:p>
          <a:p>
            <a:endParaRPr lang="fr-FR" dirty="0"/>
          </a:p>
        </p:txBody>
      </p:sp>
      <p:pic>
        <p:nvPicPr>
          <p:cNvPr id="4" name="Image 3">
            <a:extLst/>
          </p:cNvPr>
          <p:cNvPicPr>
            <a:picLocks noMove="1" noResize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8693280" y="192600"/>
            <a:ext cx="1342800" cy="3456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ous-titre 7"/>
          <p:cNvSpPr txBox="1">
            <a:spLocks/>
          </p:cNvSpPr>
          <p:nvPr/>
        </p:nvSpPr>
        <p:spPr>
          <a:xfrm>
            <a:off x="304197" y="2032017"/>
            <a:ext cx="8671302" cy="137001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marL="0" marR="0" indent="0" rtl="0" eaLnBrk="1" hangingPunct="1">
              <a:spcBef>
                <a:spcPts val="1063"/>
              </a:spcBef>
              <a:spcAft>
                <a:spcPts val="0"/>
              </a:spcAft>
              <a:tabLst/>
              <a:defRPr lang="fr-FR" sz="2400" b="0" i="0" u="none" strike="noStrike" kern="1200" cap="none">
                <a:ln>
                  <a:noFill/>
                </a:ln>
                <a:solidFill>
                  <a:schemeClr val="tx1"/>
                </a:solidFill>
                <a:highlight>
                  <a:scrgbClr r="0" g="0" b="0">
                    <a:alpha val="0"/>
                  </a:scrgbClr>
                </a:highlight>
                <a:latin typeface="Roboto" pitchFamily="2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280" y="4789771"/>
            <a:ext cx="1424807" cy="603252"/>
          </a:xfrm>
          <a:prstGeom prst="rect">
            <a:avLst/>
          </a:prstGeom>
        </p:spPr>
      </p:pic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D6C8D129-BFF6-404E-A218-6B5F0300F6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4957506"/>
              </p:ext>
            </p:extLst>
          </p:nvPr>
        </p:nvGraphicFramePr>
        <p:xfrm>
          <a:off x="65386" y="138035"/>
          <a:ext cx="9948864" cy="4900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6078BCA3-DEC2-4B18-9A04-48967AB33871}"/>
              </a:ext>
            </a:extLst>
          </p:cNvPr>
          <p:cNvSpPr/>
          <p:nvPr/>
        </p:nvSpPr>
        <p:spPr>
          <a:xfrm>
            <a:off x="612775" y="5274240"/>
            <a:ext cx="78749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/>
              <a:t>Journées R INSPE – Groupe Documentation – 15 et 16 juin 2023 – INSPE PARIS </a:t>
            </a:r>
          </a:p>
        </p:txBody>
      </p:sp>
    </p:spTree>
    <p:extLst>
      <p:ext uri="{BB962C8B-B14F-4D97-AF65-F5344CB8AC3E}">
        <p14:creationId xmlns:p14="http://schemas.microsoft.com/office/powerpoint/2010/main" val="621702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contenu 9"/>
          <p:cNvSpPr>
            <a:spLocks noGrp="1"/>
          </p:cNvSpPr>
          <p:nvPr>
            <p:ph idx="1"/>
          </p:nvPr>
        </p:nvSpPr>
        <p:spPr>
          <a:xfrm>
            <a:off x="503998" y="1427123"/>
            <a:ext cx="9071640" cy="3790149"/>
          </a:xfrm>
        </p:spPr>
        <p:txBody>
          <a:bodyPr/>
          <a:lstStyle/>
          <a:p>
            <a:endParaRPr lang="fr-FR" dirty="0">
              <a:hlinkClick r:id="rId3"/>
            </a:endParaRPr>
          </a:p>
          <a:p>
            <a:endParaRPr lang="fr-FR" dirty="0"/>
          </a:p>
        </p:txBody>
      </p:sp>
      <p:pic>
        <p:nvPicPr>
          <p:cNvPr id="4" name="Image 3">
            <a:extLst/>
          </p:cNvPr>
          <p:cNvPicPr>
            <a:picLocks noMove="1" noResize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8693280" y="192600"/>
            <a:ext cx="1342800" cy="3456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ous-titre 7"/>
          <p:cNvSpPr txBox="1">
            <a:spLocks/>
          </p:cNvSpPr>
          <p:nvPr/>
        </p:nvSpPr>
        <p:spPr>
          <a:xfrm>
            <a:off x="304197" y="2032017"/>
            <a:ext cx="8671302" cy="137001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marL="0" marR="0" indent="0" rtl="0" eaLnBrk="1" hangingPunct="1">
              <a:spcBef>
                <a:spcPts val="1063"/>
              </a:spcBef>
              <a:spcAft>
                <a:spcPts val="0"/>
              </a:spcAft>
              <a:tabLst/>
              <a:defRPr lang="fr-FR" sz="2400" b="0" i="0" u="none" strike="noStrike" kern="1200" cap="none">
                <a:ln>
                  <a:noFill/>
                </a:ln>
                <a:solidFill>
                  <a:schemeClr val="tx1"/>
                </a:solidFill>
                <a:highlight>
                  <a:scrgbClr r="0" g="0" b="0">
                    <a:alpha val="0"/>
                  </a:scrgbClr>
                </a:highlight>
                <a:latin typeface="Roboto" pitchFamily="2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280" y="4789771"/>
            <a:ext cx="1424807" cy="603252"/>
          </a:xfrm>
          <a:prstGeom prst="rect">
            <a:avLst/>
          </a:prstGeom>
        </p:spPr>
      </p:pic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B862A099-22A1-401B-9FCA-610C4CC84D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2625184"/>
              </p:ext>
            </p:extLst>
          </p:nvPr>
        </p:nvGraphicFramePr>
        <p:xfrm>
          <a:off x="60624" y="127895"/>
          <a:ext cx="9958388" cy="4271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B69FC613-DA21-4F4B-AAF7-B650B91DE85A}"/>
              </a:ext>
            </a:extLst>
          </p:cNvPr>
          <p:cNvSpPr/>
          <p:nvPr/>
        </p:nvSpPr>
        <p:spPr>
          <a:xfrm>
            <a:off x="612775" y="5274240"/>
            <a:ext cx="78749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/>
              <a:t>Journées R INSPE – Groupe Documentation – 15 et 16 juin 2023 – INSPE PARIS </a:t>
            </a:r>
          </a:p>
        </p:txBody>
      </p:sp>
    </p:spTree>
    <p:extLst>
      <p:ext uri="{BB962C8B-B14F-4D97-AF65-F5344CB8AC3E}">
        <p14:creationId xmlns:p14="http://schemas.microsoft.com/office/powerpoint/2010/main" val="3704201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contenu 9"/>
          <p:cNvSpPr>
            <a:spLocks noGrp="1"/>
          </p:cNvSpPr>
          <p:nvPr>
            <p:ph idx="1"/>
          </p:nvPr>
        </p:nvSpPr>
        <p:spPr>
          <a:xfrm>
            <a:off x="503998" y="1427123"/>
            <a:ext cx="9071640" cy="3790149"/>
          </a:xfrm>
        </p:spPr>
        <p:txBody>
          <a:bodyPr/>
          <a:lstStyle/>
          <a:p>
            <a:endParaRPr lang="fr-FR" dirty="0">
              <a:hlinkClick r:id="rId3"/>
            </a:endParaRPr>
          </a:p>
          <a:p>
            <a:endParaRPr lang="fr-FR" dirty="0"/>
          </a:p>
        </p:txBody>
      </p:sp>
      <p:pic>
        <p:nvPicPr>
          <p:cNvPr id="4" name="Image 3">
            <a:extLst/>
          </p:cNvPr>
          <p:cNvPicPr>
            <a:picLocks noMove="1" noResize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8693280" y="192600"/>
            <a:ext cx="1342800" cy="3456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ous-titre 7"/>
          <p:cNvSpPr txBox="1">
            <a:spLocks/>
          </p:cNvSpPr>
          <p:nvPr/>
        </p:nvSpPr>
        <p:spPr>
          <a:xfrm>
            <a:off x="304197" y="2032017"/>
            <a:ext cx="8671302" cy="137001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marL="0" marR="0" indent="0" rtl="0" eaLnBrk="1" hangingPunct="1">
              <a:spcBef>
                <a:spcPts val="1063"/>
              </a:spcBef>
              <a:spcAft>
                <a:spcPts val="0"/>
              </a:spcAft>
              <a:tabLst/>
              <a:defRPr lang="fr-FR" sz="2400" b="0" i="0" u="none" strike="noStrike" kern="1200" cap="none">
                <a:ln>
                  <a:noFill/>
                </a:ln>
                <a:solidFill>
                  <a:schemeClr val="tx1"/>
                </a:solidFill>
                <a:highlight>
                  <a:scrgbClr r="0" g="0" b="0">
                    <a:alpha val="0"/>
                  </a:scrgbClr>
                </a:highlight>
                <a:latin typeface="Roboto" pitchFamily="2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280" y="4789771"/>
            <a:ext cx="1424807" cy="603252"/>
          </a:xfrm>
          <a:prstGeom prst="rect">
            <a:avLst/>
          </a:prstGeom>
        </p:spPr>
      </p:pic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033FE17A-B985-4140-80A4-2464F3A2A4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2170420"/>
              </p:ext>
            </p:extLst>
          </p:nvPr>
        </p:nvGraphicFramePr>
        <p:xfrm>
          <a:off x="70149" y="92396"/>
          <a:ext cx="9939338" cy="4252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B21AB077-A4BC-45F0-BA2D-FE19983C2FDF}"/>
              </a:ext>
            </a:extLst>
          </p:cNvPr>
          <p:cNvSpPr/>
          <p:nvPr/>
        </p:nvSpPr>
        <p:spPr>
          <a:xfrm>
            <a:off x="612775" y="5274240"/>
            <a:ext cx="78749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/>
              <a:t>Journées R INSPE – Groupe Documentation – 15 et 16 juin 2023 – INSPE PARIS </a:t>
            </a:r>
          </a:p>
        </p:txBody>
      </p:sp>
    </p:spTree>
    <p:extLst>
      <p:ext uri="{BB962C8B-B14F-4D97-AF65-F5344CB8AC3E}">
        <p14:creationId xmlns:p14="http://schemas.microsoft.com/office/powerpoint/2010/main" val="2208826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contenu 9"/>
          <p:cNvSpPr>
            <a:spLocks noGrp="1"/>
          </p:cNvSpPr>
          <p:nvPr>
            <p:ph idx="1"/>
          </p:nvPr>
        </p:nvSpPr>
        <p:spPr>
          <a:xfrm>
            <a:off x="503998" y="1427123"/>
            <a:ext cx="9071640" cy="3790149"/>
          </a:xfrm>
        </p:spPr>
        <p:txBody>
          <a:bodyPr/>
          <a:lstStyle/>
          <a:p>
            <a:endParaRPr lang="fr-FR" dirty="0">
              <a:hlinkClick r:id="rId3"/>
            </a:endParaRPr>
          </a:p>
          <a:p>
            <a:endParaRPr lang="fr-FR" dirty="0"/>
          </a:p>
        </p:txBody>
      </p:sp>
      <p:pic>
        <p:nvPicPr>
          <p:cNvPr id="4" name="Image 3">
            <a:extLst/>
          </p:cNvPr>
          <p:cNvPicPr>
            <a:picLocks noMove="1" noResize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8693280" y="192600"/>
            <a:ext cx="1342800" cy="3456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ous-titre 7"/>
          <p:cNvSpPr txBox="1">
            <a:spLocks/>
          </p:cNvSpPr>
          <p:nvPr/>
        </p:nvSpPr>
        <p:spPr>
          <a:xfrm>
            <a:off x="304197" y="2032017"/>
            <a:ext cx="8671302" cy="137001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marL="0" marR="0" indent="0" rtl="0" eaLnBrk="1" hangingPunct="1">
              <a:spcBef>
                <a:spcPts val="1063"/>
              </a:spcBef>
              <a:spcAft>
                <a:spcPts val="0"/>
              </a:spcAft>
              <a:tabLst/>
              <a:defRPr lang="fr-FR" sz="2400" b="0" i="0" u="none" strike="noStrike" kern="1200" cap="none">
                <a:ln>
                  <a:noFill/>
                </a:ln>
                <a:solidFill>
                  <a:schemeClr val="tx1"/>
                </a:solidFill>
                <a:highlight>
                  <a:scrgbClr r="0" g="0" b="0">
                    <a:alpha val="0"/>
                  </a:scrgbClr>
                </a:highlight>
                <a:latin typeface="Roboto" pitchFamily="2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/>
              <a:t>Poursuite et approfondissement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280" y="4789771"/>
            <a:ext cx="1424807" cy="60325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70079C5-0E4A-4D88-A137-515632C882B7}"/>
              </a:ext>
            </a:extLst>
          </p:cNvPr>
          <p:cNvSpPr/>
          <p:nvPr/>
        </p:nvSpPr>
        <p:spPr>
          <a:xfrm>
            <a:off x="973627" y="1408082"/>
            <a:ext cx="5925725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Fonds Ancien ? Patrimonial ? À préciser</a:t>
            </a:r>
          </a:p>
          <a:p>
            <a:endParaRPr lang="fr-FR" dirty="0"/>
          </a:p>
          <a:p>
            <a:r>
              <a:rPr lang="fr-FR" dirty="0"/>
              <a:t>Pistes de réflexion : voir avec le GT (Groupe de Travail) </a:t>
            </a:r>
          </a:p>
          <a:p>
            <a:r>
              <a:rPr lang="fr-FR" dirty="0"/>
              <a:t>           fonds local ?</a:t>
            </a:r>
          </a:p>
          <a:p>
            <a:r>
              <a:rPr lang="fr-FR" dirty="0"/>
              <a:t>           Numérisation ?</a:t>
            </a:r>
          </a:p>
          <a:p>
            <a:r>
              <a:rPr lang="fr-FR" dirty="0"/>
              <a:t>           Puzzle INSPE vers R INSPE 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8595F0D-89CA-4EAB-AF62-0CB9975869E3}"/>
              </a:ext>
            </a:extLst>
          </p:cNvPr>
          <p:cNvSpPr/>
          <p:nvPr/>
        </p:nvSpPr>
        <p:spPr>
          <a:xfrm>
            <a:off x="612775" y="5274240"/>
            <a:ext cx="78749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/>
              <a:t>Journées R INSPE – Groupe Documentation – 15 et 16 juin 2023 – INSPE PARIS </a:t>
            </a:r>
          </a:p>
        </p:txBody>
      </p:sp>
    </p:spTree>
    <p:extLst>
      <p:ext uri="{BB962C8B-B14F-4D97-AF65-F5344CB8AC3E}">
        <p14:creationId xmlns:p14="http://schemas.microsoft.com/office/powerpoint/2010/main" val="2045164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>
            <a:spLocks noMove="1" noResize="1"/>
          </p:cNvSpPr>
          <p:nvPr/>
        </p:nvSpPr>
        <p:spPr>
          <a:xfrm>
            <a:off x="2412000" y="4824000"/>
            <a:ext cx="2422308" cy="460275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400" i="0" u="none" strike="noStrike" kern="1200" cap="none" dirty="0">
                <a:ln>
                  <a:noFill/>
                </a:ln>
                <a:solidFill>
                  <a:srgbClr val="485258"/>
                </a:solidFill>
                <a:latin typeface="Roboto" pitchFamily="2" charset="0"/>
                <a:ea typeface="Roboto" pitchFamily="2" charset="0"/>
                <a:cs typeface="Lucida Sans" pitchFamily="2"/>
                <a:hlinkClick r:id="rId3"/>
              </a:rPr>
              <a:t>inspe-lille-hdf.fr</a:t>
            </a:r>
            <a:endParaRPr lang="fr-FR" sz="2400" i="0" u="none" strike="noStrike" kern="1200" cap="none" dirty="0">
              <a:ln>
                <a:noFill/>
              </a:ln>
              <a:solidFill>
                <a:srgbClr val="485258"/>
              </a:solidFill>
              <a:latin typeface="Roboto" pitchFamily="2" charset="0"/>
              <a:ea typeface="Roboto" pitchFamily="2" charset="0"/>
              <a:cs typeface="Lucida Sans" pitchFamily="2"/>
            </a:endParaRPr>
          </a:p>
        </p:txBody>
      </p:sp>
      <p:pic>
        <p:nvPicPr>
          <p:cNvPr id="5" name="Image 4">
            <a:hlinkClick r:id="rId4"/>
            <a:extLst/>
          </p:cNvPr>
          <p:cNvPicPr>
            <a:picLocks noMove="1" noResize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5076000" y="4896000"/>
            <a:ext cx="396000" cy="39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>
            <a:hlinkClick r:id="rId6"/>
            <a:extLst/>
          </p:cNvPr>
          <p:cNvPicPr>
            <a:picLocks noMove="1" noResize="1"/>
          </p:cNvPicPr>
          <p:nvPr/>
        </p:nvPicPr>
        <p:blipFill>
          <a:blip r:embed="rId7">
            <a:lum/>
            <a:alphaModFix/>
          </a:blip>
          <a:srcRect/>
          <a:stretch>
            <a:fillRect/>
          </a:stretch>
        </p:blipFill>
        <p:spPr>
          <a:xfrm>
            <a:off x="6480000" y="4896000"/>
            <a:ext cx="388800" cy="38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>
            <a:extLst/>
          </p:cNvPr>
          <p:cNvPicPr>
            <a:picLocks noMove="1" noResize="1"/>
          </p:cNvPicPr>
          <p:nvPr/>
        </p:nvPicPr>
        <p:blipFill>
          <a:blip r:embed="rId8">
            <a:lum/>
            <a:alphaModFix/>
          </a:blip>
          <a:srcRect/>
          <a:stretch>
            <a:fillRect/>
          </a:stretch>
        </p:blipFill>
        <p:spPr>
          <a:xfrm>
            <a:off x="5544000" y="4896000"/>
            <a:ext cx="396000" cy="39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>
            <a:hlinkClick r:id="rId9"/>
            <a:extLst/>
          </p:cNvPr>
          <p:cNvPicPr>
            <a:picLocks noMove="1" noResize="1"/>
          </p:cNvPicPr>
          <p:nvPr/>
        </p:nvPicPr>
        <p:blipFill>
          <a:blip r:embed="rId10">
            <a:lum/>
            <a:alphaModFix/>
          </a:blip>
          <a:srcRect/>
          <a:stretch>
            <a:fillRect/>
          </a:stretch>
        </p:blipFill>
        <p:spPr>
          <a:xfrm>
            <a:off x="6012000" y="4896000"/>
            <a:ext cx="396000" cy="39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598" y="1610399"/>
            <a:ext cx="7813061" cy="2322094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5818" y="4824000"/>
            <a:ext cx="1424807" cy="6032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nalisé 1">
      <a:majorFont>
        <a:latin typeface="Roboto Bk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Diaporama version Power Point.potx" id="{C31E674B-C475-4406-BEFA-D5A3676CDE4B}" vid="{EA770F17-B7CB-4694-BA90-613A55F277B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Diaporama INSPE ULille</Template>
  <TotalTime>558</TotalTime>
  <Words>278</Words>
  <Application>Microsoft Office PowerPoint</Application>
  <PresentationFormat>Personnalisé</PresentationFormat>
  <Paragraphs>38</Paragraphs>
  <Slides>8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8" baseType="lpstr">
      <vt:lpstr>Microsoft YaHei</vt:lpstr>
      <vt:lpstr>Arial</vt:lpstr>
      <vt:lpstr>Calibri</vt:lpstr>
      <vt:lpstr>Liberation Sans</vt:lpstr>
      <vt:lpstr>Liberation Serif</vt:lpstr>
      <vt:lpstr>Lucida Sans</vt:lpstr>
      <vt:lpstr>Roboto</vt:lpstr>
      <vt:lpstr>Segoe UI</vt:lpstr>
      <vt:lpstr>Tahoma</vt:lpstr>
      <vt:lpstr>Standard</vt:lpstr>
      <vt:lpstr>Inventaire des fonds Anciens / Patrimoniaux / Spécifiques des INSPE Premiers résultats de l’enquête - avril 2023   </vt:lpstr>
      <vt:lpstr>Merci à tous ceux qui ont répondu </vt:lpstr>
      <vt:lpstr>Présentation PowerPoint</vt:lpstr>
      <vt:lpstr>Présentation PowerPoint</vt:lpstr>
      <vt:lpstr>Présentation PowerPoint</vt:lpstr>
      <vt:lpstr>Présentation PowerPoint</vt:lpstr>
      <vt:lpstr>Poursuite et approfondissement</vt:lpstr>
      <vt:lpstr>Présentation PowerPoint</vt:lpstr>
    </vt:vector>
  </TitlesOfParts>
  <Company>ComUE LNF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Edwin Brion</dc:creator>
  <cp:lastModifiedBy>JOELLE ROCHAS</cp:lastModifiedBy>
  <cp:revision>19</cp:revision>
  <dcterms:created xsi:type="dcterms:W3CDTF">2020-11-16T09:24:00Z</dcterms:created>
  <dcterms:modified xsi:type="dcterms:W3CDTF">2023-06-16T13:12:03Z</dcterms:modified>
</cp:coreProperties>
</file>