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65" r:id="rId3"/>
    <p:sldId id="294" r:id="rId4"/>
    <p:sldId id="295" r:id="rId5"/>
    <p:sldId id="296" r:id="rId6"/>
    <p:sldId id="297" r:id="rId7"/>
    <p:sldId id="260" r:id="rId8"/>
    <p:sldId id="278" r:id="rId9"/>
    <p:sldId id="286" r:id="rId10"/>
    <p:sldId id="282" r:id="rId11"/>
    <p:sldId id="280" r:id="rId12"/>
    <p:sldId id="283" r:id="rId13"/>
    <p:sldId id="284" r:id="rId14"/>
    <p:sldId id="285" r:id="rId15"/>
    <p:sldId id="279" r:id="rId16"/>
    <p:sldId id="287" r:id="rId17"/>
    <p:sldId id="288" r:id="rId18"/>
    <p:sldId id="289" r:id="rId19"/>
    <p:sldId id="290" r:id="rId20"/>
    <p:sldId id="291" r:id="rId21"/>
    <p:sldId id="292" r:id="rId22"/>
    <p:sldId id="293" r:id="rId23"/>
    <p:sldId id="268" r:id="rId24"/>
    <p:sldId id="277"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787A"/>
    <a:srgbClr val="009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52"/>
    <p:restoredTop sz="86617"/>
  </p:normalViewPr>
  <p:slideViewPr>
    <p:cSldViewPr snapToGrid="0" snapToObjects="1">
      <p:cViewPr varScale="1">
        <p:scale>
          <a:sx n="99" d="100"/>
          <a:sy n="99" d="100"/>
        </p:scale>
        <p:origin x="8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r-FR"/>
              <a:t>SHORT DURATIONS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Experimenter</c:v>
                </c:pt>
              </c:strCache>
            </c:strRef>
          </c:tx>
          <c:spPr>
            <a:pattFill prst="pct5">
              <a:fgClr>
                <a:schemeClr val="tx1"/>
              </a:fgClr>
              <a:bgClr>
                <a:schemeClr val="bg1"/>
              </a:bgClr>
            </a:pattFill>
            <a:ln w="38100">
              <a:solidFill>
                <a:schemeClr val="tx1"/>
              </a:solidFill>
            </a:ln>
            <a:effectLst/>
          </c:spPr>
          <c:invertIfNegative val="0"/>
          <c:errBars>
            <c:errBarType val="both"/>
            <c:errValType val="cust"/>
            <c:noEndCap val="0"/>
            <c:plus>
              <c:numRef>
                <c:f>Feuil1!$B$4</c:f>
                <c:numCache>
                  <c:formatCode>General</c:formatCode>
                  <c:ptCount val="1"/>
                  <c:pt idx="0">
                    <c:v>14.26</c:v>
                  </c:pt>
                </c:numCache>
              </c:numRef>
            </c:plus>
            <c:minus>
              <c:numRef>
                <c:f>Feuil1!$B$4</c:f>
                <c:numCache>
                  <c:formatCode>General</c:formatCode>
                  <c:ptCount val="1"/>
                  <c:pt idx="0">
                    <c:v>14.26</c:v>
                  </c:pt>
                </c:numCache>
              </c:numRef>
            </c:minus>
            <c:spPr>
              <a:noFill/>
              <a:ln w="38100" cap="flat" cmpd="sng" algn="ctr">
                <a:solidFill>
                  <a:schemeClr val="tx1">
                    <a:lumMod val="65000"/>
                    <a:lumOff val="35000"/>
                  </a:schemeClr>
                </a:solidFill>
                <a:round/>
              </a:ln>
              <a:effectLst/>
            </c:spPr>
          </c:errBars>
          <c:cat>
            <c:strRef>
              <c:f>Feuil1!$A$2</c:f>
              <c:strCache>
                <c:ptCount val="1"/>
                <c:pt idx="0">
                  <c:v>Catégorie 1</c:v>
                </c:pt>
              </c:strCache>
            </c:strRef>
          </c:cat>
          <c:val>
            <c:numRef>
              <c:f>Feuil1!$B$2</c:f>
              <c:numCache>
                <c:formatCode>General</c:formatCode>
                <c:ptCount val="1"/>
                <c:pt idx="0">
                  <c:v>552.67999999999995</c:v>
                </c:pt>
              </c:numCache>
            </c:numRef>
          </c:val>
          <c:extLst>
            <c:ext xmlns:c16="http://schemas.microsoft.com/office/drawing/2014/chart" uri="{C3380CC4-5D6E-409C-BE32-E72D297353CC}">
              <c16:uniqueId val="{00000000-E4AF-2942-911E-A26248A92F54}"/>
            </c:ext>
          </c:extLst>
        </c:ser>
        <c:ser>
          <c:idx val="1"/>
          <c:order val="1"/>
          <c:tx>
            <c:strRef>
              <c:f>Feuil1!$C$1</c:f>
              <c:strCache>
                <c:ptCount val="1"/>
                <c:pt idx="0">
                  <c:v>Control</c:v>
                </c:pt>
              </c:strCache>
            </c:strRef>
          </c:tx>
          <c:spPr>
            <a:pattFill prst="wdDnDiag">
              <a:fgClr>
                <a:schemeClr val="tx1"/>
              </a:fgClr>
              <a:bgClr>
                <a:schemeClr val="bg1"/>
              </a:bgClr>
            </a:pattFill>
            <a:ln w="38100">
              <a:solidFill>
                <a:schemeClr val="tx1"/>
              </a:solidFill>
            </a:ln>
            <a:effectLst/>
          </c:spPr>
          <c:invertIfNegative val="0"/>
          <c:errBars>
            <c:errBarType val="both"/>
            <c:errValType val="cust"/>
            <c:noEndCap val="0"/>
            <c:plus>
              <c:numRef>
                <c:f>Feuil1!$C$4</c:f>
                <c:numCache>
                  <c:formatCode>General</c:formatCode>
                  <c:ptCount val="1"/>
                  <c:pt idx="0">
                    <c:v>16.32</c:v>
                  </c:pt>
                </c:numCache>
              </c:numRef>
            </c:plus>
            <c:minus>
              <c:numRef>
                <c:f>Feuil1!$C$4</c:f>
                <c:numCache>
                  <c:formatCode>General</c:formatCode>
                  <c:ptCount val="1"/>
                  <c:pt idx="0">
                    <c:v>16.32</c:v>
                  </c:pt>
                </c:numCache>
              </c:numRef>
            </c:minus>
            <c:spPr>
              <a:noFill/>
              <a:ln w="38100" cap="flat" cmpd="sng" algn="ctr">
                <a:solidFill>
                  <a:schemeClr val="tx1">
                    <a:lumMod val="65000"/>
                    <a:lumOff val="35000"/>
                  </a:schemeClr>
                </a:solidFill>
                <a:round/>
              </a:ln>
              <a:effectLst/>
            </c:spPr>
          </c:errBars>
          <c:cat>
            <c:strRef>
              <c:f>Feuil1!$A$2</c:f>
              <c:strCache>
                <c:ptCount val="1"/>
                <c:pt idx="0">
                  <c:v>Catégorie 1</c:v>
                </c:pt>
              </c:strCache>
            </c:strRef>
          </c:cat>
          <c:val>
            <c:numRef>
              <c:f>Feuil1!$C$2</c:f>
              <c:numCache>
                <c:formatCode>General</c:formatCode>
                <c:ptCount val="1"/>
                <c:pt idx="0">
                  <c:v>515.30999999999995</c:v>
                </c:pt>
              </c:numCache>
            </c:numRef>
          </c:val>
          <c:extLst>
            <c:ext xmlns:c16="http://schemas.microsoft.com/office/drawing/2014/chart" uri="{C3380CC4-5D6E-409C-BE32-E72D297353CC}">
              <c16:uniqueId val="{00000001-E4AF-2942-911E-A26248A92F54}"/>
            </c:ext>
          </c:extLst>
        </c:ser>
        <c:ser>
          <c:idx val="2"/>
          <c:order val="2"/>
          <c:tx>
            <c:strRef>
              <c:f>Feuil1!$D$1</c:f>
              <c:strCache>
                <c:ptCount val="1"/>
                <c:pt idx="0">
                  <c:v>Alone</c:v>
                </c:pt>
              </c:strCache>
            </c:strRef>
          </c:tx>
          <c:spPr>
            <a:solidFill>
              <a:schemeClr val="accent3"/>
            </a:solidFill>
            <a:ln w="38100">
              <a:solidFill>
                <a:schemeClr val="tx1"/>
              </a:solidFill>
            </a:ln>
            <a:effectLst/>
          </c:spPr>
          <c:invertIfNegative val="0"/>
          <c:errBars>
            <c:errBarType val="both"/>
            <c:errValType val="cust"/>
            <c:noEndCap val="0"/>
            <c:plus>
              <c:numRef>
                <c:f>Feuil1!$D$4</c:f>
                <c:numCache>
                  <c:formatCode>General</c:formatCode>
                  <c:ptCount val="1"/>
                  <c:pt idx="0">
                    <c:v>10.36</c:v>
                  </c:pt>
                </c:numCache>
              </c:numRef>
            </c:plus>
            <c:minus>
              <c:numRef>
                <c:f>Feuil1!$D$4</c:f>
                <c:numCache>
                  <c:formatCode>General</c:formatCode>
                  <c:ptCount val="1"/>
                  <c:pt idx="0">
                    <c:v>10.36</c:v>
                  </c:pt>
                </c:numCache>
              </c:numRef>
            </c:minus>
            <c:spPr>
              <a:noFill/>
              <a:ln w="38100" cap="flat" cmpd="sng" algn="ctr">
                <a:solidFill>
                  <a:schemeClr val="tx1">
                    <a:lumMod val="65000"/>
                    <a:lumOff val="35000"/>
                  </a:schemeClr>
                </a:solidFill>
                <a:round/>
              </a:ln>
              <a:effectLst/>
            </c:spPr>
          </c:errBars>
          <c:cat>
            <c:strRef>
              <c:f>Feuil1!$A$2</c:f>
              <c:strCache>
                <c:ptCount val="1"/>
                <c:pt idx="0">
                  <c:v>Catégorie 1</c:v>
                </c:pt>
              </c:strCache>
            </c:strRef>
          </c:cat>
          <c:val>
            <c:numRef>
              <c:f>Feuil1!$D$2</c:f>
              <c:numCache>
                <c:formatCode>General</c:formatCode>
                <c:ptCount val="1"/>
                <c:pt idx="0">
                  <c:v>511.95</c:v>
                </c:pt>
              </c:numCache>
            </c:numRef>
          </c:val>
          <c:extLst>
            <c:ext xmlns:c16="http://schemas.microsoft.com/office/drawing/2014/chart" uri="{C3380CC4-5D6E-409C-BE32-E72D297353CC}">
              <c16:uniqueId val="{00000002-E4AF-2942-911E-A26248A92F54}"/>
            </c:ext>
          </c:extLst>
        </c:ser>
        <c:dLbls>
          <c:showLegendKey val="0"/>
          <c:showVal val="0"/>
          <c:showCatName val="0"/>
          <c:showSerName val="0"/>
          <c:showPercent val="0"/>
          <c:showBubbleSize val="0"/>
        </c:dLbls>
        <c:gapWidth val="219"/>
        <c:overlap val="-27"/>
        <c:axId val="1279581615"/>
        <c:axId val="1221267455"/>
      </c:barChart>
      <c:catAx>
        <c:axId val="1279581615"/>
        <c:scaling>
          <c:orientation val="minMax"/>
        </c:scaling>
        <c:delete val="1"/>
        <c:axPos val="b"/>
        <c:numFmt formatCode="General" sourceLinked="1"/>
        <c:majorTickMark val="none"/>
        <c:minorTickMark val="none"/>
        <c:tickLblPos val="nextTo"/>
        <c:crossAx val="1221267455"/>
        <c:crosses val="autoZero"/>
        <c:auto val="1"/>
        <c:lblAlgn val="ctr"/>
        <c:lblOffset val="100"/>
        <c:noMultiLvlLbl val="0"/>
      </c:catAx>
      <c:valAx>
        <c:axId val="12212674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fr-FR"/>
                  <a:t>BISECTION POINT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1279581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r-FR" dirty="0"/>
              <a:t>LONG DURATIONS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Experimenter</c:v>
                </c:pt>
              </c:strCache>
            </c:strRef>
          </c:tx>
          <c:spPr>
            <a:pattFill prst="pct5">
              <a:fgClr>
                <a:schemeClr val="tx1"/>
              </a:fgClr>
              <a:bgClr>
                <a:schemeClr val="bg1"/>
              </a:bgClr>
            </a:pattFill>
            <a:ln w="38100">
              <a:solidFill>
                <a:schemeClr val="tx1"/>
              </a:solidFill>
            </a:ln>
            <a:effectLst/>
          </c:spPr>
          <c:invertIfNegative val="0"/>
          <c:errBars>
            <c:errBarType val="both"/>
            <c:errValType val="cust"/>
            <c:noEndCap val="0"/>
            <c:plus>
              <c:numRef>
                <c:f>Feuil1!$B$4</c:f>
                <c:numCache>
                  <c:formatCode>General</c:formatCode>
                  <c:ptCount val="1"/>
                  <c:pt idx="0">
                    <c:v>19.61</c:v>
                  </c:pt>
                </c:numCache>
              </c:numRef>
            </c:plus>
            <c:minus>
              <c:numRef>
                <c:f>Feuil1!$B$4</c:f>
                <c:numCache>
                  <c:formatCode>General</c:formatCode>
                  <c:ptCount val="1"/>
                  <c:pt idx="0">
                    <c:v>19.61</c:v>
                  </c:pt>
                </c:numCache>
              </c:numRef>
            </c:minus>
            <c:spPr>
              <a:noFill/>
              <a:ln w="38100" cap="flat" cmpd="sng" algn="ctr">
                <a:solidFill>
                  <a:schemeClr val="tx1">
                    <a:lumMod val="65000"/>
                    <a:lumOff val="35000"/>
                  </a:schemeClr>
                </a:solidFill>
                <a:round/>
              </a:ln>
              <a:effectLst/>
            </c:spPr>
          </c:errBars>
          <c:cat>
            <c:strRef>
              <c:f>Feuil1!$A$2</c:f>
              <c:strCache>
                <c:ptCount val="1"/>
                <c:pt idx="0">
                  <c:v>Catégorie 1</c:v>
                </c:pt>
              </c:strCache>
            </c:strRef>
          </c:cat>
          <c:val>
            <c:numRef>
              <c:f>Feuil1!$B$2</c:f>
              <c:numCache>
                <c:formatCode>General</c:formatCode>
                <c:ptCount val="1"/>
                <c:pt idx="0">
                  <c:v>1050.3499999999999</c:v>
                </c:pt>
              </c:numCache>
            </c:numRef>
          </c:val>
          <c:extLst>
            <c:ext xmlns:c16="http://schemas.microsoft.com/office/drawing/2014/chart" uri="{C3380CC4-5D6E-409C-BE32-E72D297353CC}">
              <c16:uniqueId val="{00000000-FA83-B147-AF03-07A09AEE740D}"/>
            </c:ext>
          </c:extLst>
        </c:ser>
        <c:ser>
          <c:idx val="1"/>
          <c:order val="1"/>
          <c:tx>
            <c:strRef>
              <c:f>Feuil1!$C$1</c:f>
              <c:strCache>
                <c:ptCount val="1"/>
                <c:pt idx="0">
                  <c:v>Control</c:v>
                </c:pt>
              </c:strCache>
            </c:strRef>
          </c:tx>
          <c:spPr>
            <a:pattFill prst="wdDnDiag">
              <a:fgClr>
                <a:schemeClr val="tx1"/>
              </a:fgClr>
              <a:bgClr>
                <a:schemeClr val="bg1"/>
              </a:bgClr>
            </a:pattFill>
            <a:ln w="38100">
              <a:solidFill>
                <a:schemeClr val="tx1"/>
              </a:solidFill>
            </a:ln>
            <a:effectLst/>
          </c:spPr>
          <c:invertIfNegative val="0"/>
          <c:errBars>
            <c:errBarType val="both"/>
            <c:errValType val="cust"/>
            <c:noEndCap val="0"/>
            <c:plus>
              <c:numRef>
                <c:f>Feuil1!$C$4</c:f>
                <c:numCache>
                  <c:formatCode>General</c:formatCode>
                  <c:ptCount val="1"/>
                  <c:pt idx="0">
                    <c:v>10.52</c:v>
                  </c:pt>
                </c:numCache>
              </c:numRef>
            </c:plus>
            <c:minus>
              <c:numRef>
                <c:f>Feuil1!$C$4</c:f>
                <c:numCache>
                  <c:formatCode>General</c:formatCode>
                  <c:ptCount val="1"/>
                  <c:pt idx="0">
                    <c:v>10.52</c:v>
                  </c:pt>
                </c:numCache>
              </c:numRef>
            </c:minus>
            <c:spPr>
              <a:noFill/>
              <a:ln w="38100" cap="flat" cmpd="sng" algn="ctr">
                <a:solidFill>
                  <a:schemeClr val="tx1">
                    <a:lumMod val="65000"/>
                    <a:lumOff val="35000"/>
                  </a:schemeClr>
                </a:solidFill>
                <a:round/>
              </a:ln>
              <a:effectLst/>
            </c:spPr>
          </c:errBars>
          <c:cat>
            <c:strRef>
              <c:f>Feuil1!$A$2</c:f>
              <c:strCache>
                <c:ptCount val="1"/>
                <c:pt idx="0">
                  <c:v>Catégorie 1</c:v>
                </c:pt>
              </c:strCache>
            </c:strRef>
          </c:cat>
          <c:val>
            <c:numRef>
              <c:f>Feuil1!$C$2</c:f>
              <c:numCache>
                <c:formatCode>General</c:formatCode>
                <c:ptCount val="1"/>
                <c:pt idx="0">
                  <c:v>997.71</c:v>
                </c:pt>
              </c:numCache>
            </c:numRef>
          </c:val>
          <c:extLst>
            <c:ext xmlns:c16="http://schemas.microsoft.com/office/drawing/2014/chart" uri="{C3380CC4-5D6E-409C-BE32-E72D297353CC}">
              <c16:uniqueId val="{00000001-FA83-B147-AF03-07A09AEE740D}"/>
            </c:ext>
          </c:extLst>
        </c:ser>
        <c:ser>
          <c:idx val="2"/>
          <c:order val="2"/>
          <c:tx>
            <c:strRef>
              <c:f>Feuil1!$D$1</c:f>
              <c:strCache>
                <c:ptCount val="1"/>
                <c:pt idx="0">
                  <c:v>Alone</c:v>
                </c:pt>
              </c:strCache>
            </c:strRef>
          </c:tx>
          <c:spPr>
            <a:solidFill>
              <a:schemeClr val="accent3"/>
            </a:solidFill>
            <a:ln w="38100">
              <a:solidFill>
                <a:schemeClr val="tx1"/>
              </a:solidFill>
            </a:ln>
            <a:effectLst/>
          </c:spPr>
          <c:invertIfNegative val="0"/>
          <c:errBars>
            <c:errBarType val="both"/>
            <c:errValType val="cust"/>
            <c:noEndCap val="0"/>
            <c:plus>
              <c:numRef>
                <c:f>Feuil1!$D$4</c:f>
                <c:numCache>
                  <c:formatCode>General</c:formatCode>
                  <c:ptCount val="1"/>
                  <c:pt idx="0">
                    <c:v>23.16</c:v>
                  </c:pt>
                </c:numCache>
              </c:numRef>
            </c:plus>
            <c:minus>
              <c:numRef>
                <c:f>Feuil1!$D$4</c:f>
                <c:numCache>
                  <c:formatCode>General</c:formatCode>
                  <c:ptCount val="1"/>
                  <c:pt idx="0">
                    <c:v>23.16</c:v>
                  </c:pt>
                </c:numCache>
              </c:numRef>
            </c:minus>
            <c:spPr>
              <a:noFill/>
              <a:ln w="38100" cap="flat" cmpd="sng" algn="ctr">
                <a:solidFill>
                  <a:schemeClr val="tx1">
                    <a:lumMod val="65000"/>
                    <a:lumOff val="35000"/>
                  </a:schemeClr>
                </a:solidFill>
                <a:round/>
              </a:ln>
              <a:effectLst/>
            </c:spPr>
          </c:errBars>
          <c:cat>
            <c:strRef>
              <c:f>Feuil1!$A$2</c:f>
              <c:strCache>
                <c:ptCount val="1"/>
                <c:pt idx="0">
                  <c:v>Catégorie 1</c:v>
                </c:pt>
              </c:strCache>
            </c:strRef>
          </c:cat>
          <c:val>
            <c:numRef>
              <c:f>Feuil1!$D$2</c:f>
              <c:numCache>
                <c:formatCode>General</c:formatCode>
                <c:ptCount val="1"/>
                <c:pt idx="0">
                  <c:v>983.63</c:v>
                </c:pt>
              </c:numCache>
            </c:numRef>
          </c:val>
          <c:extLst>
            <c:ext xmlns:c16="http://schemas.microsoft.com/office/drawing/2014/chart" uri="{C3380CC4-5D6E-409C-BE32-E72D297353CC}">
              <c16:uniqueId val="{00000002-FA83-B147-AF03-07A09AEE740D}"/>
            </c:ext>
          </c:extLst>
        </c:ser>
        <c:dLbls>
          <c:showLegendKey val="0"/>
          <c:showVal val="0"/>
          <c:showCatName val="0"/>
          <c:showSerName val="0"/>
          <c:showPercent val="0"/>
          <c:showBubbleSize val="0"/>
        </c:dLbls>
        <c:gapWidth val="219"/>
        <c:overlap val="-27"/>
        <c:axId val="1279581615"/>
        <c:axId val="1221267455"/>
      </c:barChart>
      <c:catAx>
        <c:axId val="1279581615"/>
        <c:scaling>
          <c:orientation val="minMax"/>
        </c:scaling>
        <c:delete val="1"/>
        <c:axPos val="b"/>
        <c:numFmt formatCode="General" sourceLinked="1"/>
        <c:majorTickMark val="none"/>
        <c:minorTickMark val="none"/>
        <c:tickLblPos val="nextTo"/>
        <c:crossAx val="1221267455"/>
        <c:crosses val="autoZero"/>
        <c:auto val="1"/>
        <c:lblAlgn val="ctr"/>
        <c:lblOffset val="100"/>
        <c:noMultiLvlLbl val="0"/>
      </c:catAx>
      <c:valAx>
        <c:axId val="12212674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fr-FR"/>
                  <a:t>BISECTION POINT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1279581615"/>
        <c:crosses val="autoZero"/>
        <c:crossBetween val="between"/>
      </c:valAx>
      <c:spPr>
        <a:noFill/>
        <a:ln>
          <a:noFill/>
        </a:ln>
        <a:effectLst/>
      </c:spPr>
    </c:plotArea>
    <c:legend>
      <c:legendPos val="b"/>
      <c:layout>
        <c:manualLayout>
          <c:xMode val="edge"/>
          <c:yMode val="edge"/>
          <c:x val="0.26169457572480082"/>
          <c:y val="0.90241542866618418"/>
          <c:w val="0.72888236111052662"/>
          <c:h val="9.758457133381577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r-FR" dirty="0"/>
              <a:t>LONG DURATIONS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Experimenter</c:v>
                </c:pt>
              </c:strCache>
            </c:strRef>
          </c:tx>
          <c:spPr>
            <a:pattFill prst="pct5">
              <a:fgClr>
                <a:schemeClr val="tx1"/>
              </a:fgClr>
              <a:bgClr>
                <a:schemeClr val="bg1"/>
              </a:bgClr>
            </a:pattFill>
            <a:ln w="38100">
              <a:solidFill>
                <a:schemeClr val="tx1"/>
              </a:solidFill>
            </a:ln>
            <a:effectLst/>
          </c:spPr>
          <c:invertIfNegative val="0"/>
          <c:errBars>
            <c:errBarType val="both"/>
            <c:errValType val="cust"/>
            <c:noEndCap val="0"/>
            <c:plus>
              <c:numRef>
                <c:f>Feuil1!$B$4</c:f>
                <c:numCache>
                  <c:formatCode>General</c:formatCode>
                  <c:ptCount val="1"/>
                  <c:pt idx="0">
                    <c:v>20.89</c:v>
                  </c:pt>
                </c:numCache>
              </c:numRef>
            </c:plus>
            <c:minus>
              <c:numRef>
                <c:f>Feuil1!$B$4</c:f>
                <c:numCache>
                  <c:formatCode>General</c:formatCode>
                  <c:ptCount val="1"/>
                  <c:pt idx="0">
                    <c:v>20.89</c:v>
                  </c:pt>
                </c:numCache>
              </c:numRef>
            </c:minus>
            <c:spPr>
              <a:noFill/>
              <a:ln w="38100" cap="flat" cmpd="sng" algn="ctr">
                <a:solidFill>
                  <a:schemeClr val="tx1">
                    <a:lumMod val="65000"/>
                    <a:lumOff val="35000"/>
                  </a:schemeClr>
                </a:solidFill>
                <a:round/>
              </a:ln>
              <a:effectLst/>
            </c:spPr>
          </c:errBars>
          <c:cat>
            <c:strRef>
              <c:f>Feuil1!$A$2</c:f>
              <c:strCache>
                <c:ptCount val="1"/>
                <c:pt idx="0">
                  <c:v>Catégorie 1</c:v>
                </c:pt>
              </c:strCache>
            </c:strRef>
          </c:cat>
          <c:val>
            <c:numRef>
              <c:f>Feuil1!$B$2</c:f>
              <c:numCache>
                <c:formatCode>General</c:formatCode>
                <c:ptCount val="1"/>
                <c:pt idx="0">
                  <c:v>857.92</c:v>
                </c:pt>
              </c:numCache>
            </c:numRef>
          </c:val>
          <c:extLst>
            <c:ext xmlns:c16="http://schemas.microsoft.com/office/drawing/2014/chart" uri="{C3380CC4-5D6E-409C-BE32-E72D297353CC}">
              <c16:uniqueId val="{00000000-325B-BC4F-A519-97847C67C99E}"/>
            </c:ext>
          </c:extLst>
        </c:ser>
        <c:ser>
          <c:idx val="1"/>
          <c:order val="1"/>
          <c:tx>
            <c:strRef>
              <c:f>Feuil1!$C$1</c:f>
              <c:strCache>
                <c:ptCount val="1"/>
                <c:pt idx="0">
                  <c:v>Control</c:v>
                </c:pt>
              </c:strCache>
            </c:strRef>
          </c:tx>
          <c:spPr>
            <a:pattFill prst="wdDnDiag">
              <a:fgClr>
                <a:schemeClr val="tx1"/>
              </a:fgClr>
              <a:bgClr>
                <a:schemeClr val="bg1"/>
              </a:bgClr>
            </a:pattFill>
            <a:ln w="38100">
              <a:solidFill>
                <a:schemeClr val="tx1"/>
              </a:solidFill>
            </a:ln>
            <a:effectLst/>
          </c:spPr>
          <c:invertIfNegative val="0"/>
          <c:errBars>
            <c:errBarType val="both"/>
            <c:errValType val="cust"/>
            <c:noEndCap val="0"/>
            <c:plus>
              <c:numRef>
                <c:f>Feuil1!$C$4</c:f>
                <c:numCache>
                  <c:formatCode>General</c:formatCode>
                  <c:ptCount val="1"/>
                  <c:pt idx="0">
                    <c:v>25.56</c:v>
                  </c:pt>
                </c:numCache>
              </c:numRef>
            </c:plus>
            <c:minus>
              <c:numRef>
                <c:f>Feuil1!$C$4</c:f>
                <c:numCache>
                  <c:formatCode>General</c:formatCode>
                  <c:ptCount val="1"/>
                  <c:pt idx="0">
                    <c:v>25.56</c:v>
                  </c:pt>
                </c:numCache>
              </c:numRef>
            </c:minus>
            <c:spPr>
              <a:noFill/>
              <a:ln w="38100" cap="flat" cmpd="sng" algn="ctr">
                <a:solidFill>
                  <a:schemeClr val="tx1">
                    <a:lumMod val="65000"/>
                    <a:lumOff val="35000"/>
                  </a:schemeClr>
                </a:solidFill>
                <a:round/>
              </a:ln>
              <a:effectLst/>
            </c:spPr>
          </c:errBars>
          <c:cat>
            <c:strRef>
              <c:f>Feuil1!$A$2</c:f>
              <c:strCache>
                <c:ptCount val="1"/>
                <c:pt idx="0">
                  <c:v>Catégorie 1</c:v>
                </c:pt>
              </c:strCache>
            </c:strRef>
          </c:cat>
          <c:val>
            <c:numRef>
              <c:f>Feuil1!$C$2</c:f>
              <c:numCache>
                <c:formatCode>General</c:formatCode>
                <c:ptCount val="1"/>
                <c:pt idx="0">
                  <c:v>866.33</c:v>
                </c:pt>
              </c:numCache>
            </c:numRef>
          </c:val>
          <c:extLst>
            <c:ext xmlns:c16="http://schemas.microsoft.com/office/drawing/2014/chart" uri="{C3380CC4-5D6E-409C-BE32-E72D297353CC}">
              <c16:uniqueId val="{00000001-325B-BC4F-A519-97847C67C99E}"/>
            </c:ext>
          </c:extLst>
        </c:ser>
        <c:ser>
          <c:idx val="2"/>
          <c:order val="2"/>
          <c:tx>
            <c:strRef>
              <c:f>Feuil1!$D$1</c:f>
              <c:strCache>
                <c:ptCount val="1"/>
                <c:pt idx="0">
                  <c:v>Alone</c:v>
                </c:pt>
              </c:strCache>
            </c:strRef>
          </c:tx>
          <c:spPr>
            <a:solidFill>
              <a:schemeClr val="accent3"/>
            </a:solidFill>
            <a:ln w="38100">
              <a:solidFill>
                <a:schemeClr val="tx1"/>
              </a:solidFill>
            </a:ln>
            <a:effectLst/>
          </c:spPr>
          <c:invertIfNegative val="0"/>
          <c:errBars>
            <c:errBarType val="both"/>
            <c:errValType val="cust"/>
            <c:noEndCap val="0"/>
            <c:plus>
              <c:numRef>
                <c:f>Feuil1!$D$4</c:f>
                <c:numCache>
                  <c:formatCode>General</c:formatCode>
                  <c:ptCount val="1"/>
                  <c:pt idx="0">
                    <c:v>23.25</c:v>
                  </c:pt>
                </c:numCache>
              </c:numRef>
            </c:plus>
            <c:minus>
              <c:numRef>
                <c:f>Feuil1!$D$4</c:f>
                <c:numCache>
                  <c:formatCode>General</c:formatCode>
                  <c:ptCount val="1"/>
                  <c:pt idx="0">
                    <c:v>23.25</c:v>
                  </c:pt>
                </c:numCache>
              </c:numRef>
            </c:minus>
            <c:spPr>
              <a:noFill/>
              <a:ln w="38100" cap="flat" cmpd="sng" algn="ctr">
                <a:solidFill>
                  <a:schemeClr val="tx1">
                    <a:lumMod val="65000"/>
                    <a:lumOff val="35000"/>
                  </a:schemeClr>
                </a:solidFill>
                <a:round/>
              </a:ln>
              <a:effectLst/>
            </c:spPr>
          </c:errBars>
          <c:cat>
            <c:strRef>
              <c:f>Feuil1!$A$2</c:f>
              <c:strCache>
                <c:ptCount val="1"/>
                <c:pt idx="0">
                  <c:v>Catégorie 1</c:v>
                </c:pt>
              </c:strCache>
            </c:strRef>
          </c:cat>
          <c:val>
            <c:numRef>
              <c:f>Feuil1!$D$2</c:f>
              <c:numCache>
                <c:formatCode>General</c:formatCode>
                <c:ptCount val="1"/>
                <c:pt idx="0">
                  <c:v>803.77</c:v>
                </c:pt>
              </c:numCache>
            </c:numRef>
          </c:val>
          <c:extLst>
            <c:ext xmlns:c16="http://schemas.microsoft.com/office/drawing/2014/chart" uri="{C3380CC4-5D6E-409C-BE32-E72D297353CC}">
              <c16:uniqueId val="{00000002-325B-BC4F-A519-97847C67C99E}"/>
            </c:ext>
          </c:extLst>
        </c:ser>
        <c:dLbls>
          <c:showLegendKey val="0"/>
          <c:showVal val="0"/>
          <c:showCatName val="0"/>
          <c:showSerName val="0"/>
          <c:showPercent val="0"/>
          <c:showBubbleSize val="0"/>
        </c:dLbls>
        <c:gapWidth val="219"/>
        <c:overlap val="-27"/>
        <c:axId val="1279581615"/>
        <c:axId val="1221267455"/>
      </c:barChart>
      <c:catAx>
        <c:axId val="1279581615"/>
        <c:scaling>
          <c:orientation val="minMax"/>
        </c:scaling>
        <c:delete val="1"/>
        <c:axPos val="b"/>
        <c:numFmt formatCode="General" sourceLinked="1"/>
        <c:majorTickMark val="none"/>
        <c:minorTickMark val="none"/>
        <c:tickLblPos val="nextTo"/>
        <c:crossAx val="1221267455"/>
        <c:crosses val="autoZero"/>
        <c:auto val="1"/>
        <c:lblAlgn val="ctr"/>
        <c:lblOffset val="100"/>
        <c:noMultiLvlLbl val="0"/>
      </c:catAx>
      <c:valAx>
        <c:axId val="12212674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fr-FR"/>
                  <a:t>BISECTION POINT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1279581615"/>
        <c:crosses val="autoZero"/>
        <c:crossBetween val="between"/>
      </c:valAx>
      <c:spPr>
        <a:noFill/>
        <a:ln>
          <a:noFill/>
        </a:ln>
        <a:effectLst/>
      </c:spPr>
    </c:plotArea>
    <c:legend>
      <c:legendPos val="b"/>
      <c:layout>
        <c:manualLayout>
          <c:xMode val="edge"/>
          <c:yMode val="edge"/>
          <c:x val="0.26169457572480082"/>
          <c:y val="0.90241542866618418"/>
          <c:w val="0.72888236111052662"/>
          <c:h val="9.758457133381577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r-FR" dirty="0"/>
              <a:t>LONG DURATIONS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Experimenter</c:v>
                </c:pt>
              </c:strCache>
            </c:strRef>
          </c:tx>
          <c:spPr>
            <a:pattFill prst="pct5">
              <a:fgClr>
                <a:schemeClr val="tx1"/>
              </a:fgClr>
              <a:bgClr>
                <a:schemeClr val="bg1"/>
              </a:bgClr>
            </a:pattFill>
            <a:ln w="38100">
              <a:solidFill>
                <a:schemeClr val="tx1"/>
              </a:solidFill>
            </a:ln>
            <a:effectLst/>
          </c:spPr>
          <c:invertIfNegative val="0"/>
          <c:errBars>
            <c:errBarType val="both"/>
            <c:errValType val="cust"/>
            <c:noEndCap val="0"/>
            <c:plus>
              <c:numRef>
                <c:f>Feuil1!$B$4</c:f>
                <c:numCache>
                  <c:formatCode>General</c:formatCode>
                  <c:ptCount val="1"/>
                  <c:pt idx="0">
                    <c:v>26.06</c:v>
                  </c:pt>
                </c:numCache>
              </c:numRef>
            </c:plus>
            <c:minus>
              <c:numRef>
                <c:f>Feuil1!$B$4</c:f>
                <c:numCache>
                  <c:formatCode>General</c:formatCode>
                  <c:ptCount val="1"/>
                  <c:pt idx="0">
                    <c:v>26.06</c:v>
                  </c:pt>
                </c:numCache>
              </c:numRef>
            </c:minus>
            <c:spPr>
              <a:noFill/>
              <a:ln w="38100" cap="flat" cmpd="sng" algn="ctr">
                <a:solidFill>
                  <a:schemeClr val="tx1">
                    <a:lumMod val="65000"/>
                    <a:lumOff val="35000"/>
                  </a:schemeClr>
                </a:solidFill>
                <a:round/>
              </a:ln>
              <a:effectLst/>
            </c:spPr>
          </c:errBars>
          <c:cat>
            <c:strRef>
              <c:f>Feuil1!$A$2</c:f>
              <c:strCache>
                <c:ptCount val="1"/>
                <c:pt idx="0">
                  <c:v>Catégorie 1</c:v>
                </c:pt>
              </c:strCache>
            </c:strRef>
          </c:cat>
          <c:val>
            <c:numRef>
              <c:f>Feuil1!$B$2</c:f>
              <c:numCache>
                <c:formatCode>General</c:formatCode>
                <c:ptCount val="1"/>
                <c:pt idx="0">
                  <c:v>1037.73</c:v>
                </c:pt>
              </c:numCache>
            </c:numRef>
          </c:val>
          <c:extLst>
            <c:ext xmlns:c16="http://schemas.microsoft.com/office/drawing/2014/chart" uri="{C3380CC4-5D6E-409C-BE32-E72D297353CC}">
              <c16:uniqueId val="{00000000-4BB1-6346-9C49-ADB5104BABA3}"/>
            </c:ext>
          </c:extLst>
        </c:ser>
        <c:ser>
          <c:idx val="1"/>
          <c:order val="1"/>
          <c:tx>
            <c:strRef>
              <c:f>Feuil1!$C$1</c:f>
              <c:strCache>
                <c:ptCount val="1"/>
                <c:pt idx="0">
                  <c:v>Alone</c:v>
                </c:pt>
              </c:strCache>
            </c:strRef>
          </c:tx>
          <c:spPr>
            <a:pattFill prst="wdDnDiag">
              <a:fgClr>
                <a:schemeClr val="tx1"/>
              </a:fgClr>
              <a:bgClr>
                <a:schemeClr val="bg1"/>
              </a:bgClr>
            </a:pattFill>
            <a:ln w="38100">
              <a:solidFill>
                <a:schemeClr val="tx1"/>
              </a:solidFill>
            </a:ln>
            <a:effectLst/>
          </c:spPr>
          <c:invertIfNegative val="0"/>
          <c:errBars>
            <c:errBarType val="both"/>
            <c:errValType val="cust"/>
            <c:noEndCap val="0"/>
            <c:plus>
              <c:numRef>
                <c:f>Feuil1!$C$4</c:f>
                <c:numCache>
                  <c:formatCode>General</c:formatCode>
                  <c:ptCount val="1"/>
                  <c:pt idx="0">
                    <c:v>20.02</c:v>
                  </c:pt>
                </c:numCache>
              </c:numRef>
            </c:plus>
            <c:minus>
              <c:numRef>
                <c:f>Feuil1!$C$4</c:f>
                <c:numCache>
                  <c:formatCode>General</c:formatCode>
                  <c:ptCount val="1"/>
                  <c:pt idx="0">
                    <c:v>20.02</c:v>
                  </c:pt>
                </c:numCache>
              </c:numRef>
            </c:minus>
            <c:spPr>
              <a:noFill/>
              <a:ln w="38100" cap="flat" cmpd="sng" algn="ctr">
                <a:solidFill>
                  <a:schemeClr val="tx1">
                    <a:lumMod val="65000"/>
                    <a:lumOff val="35000"/>
                  </a:schemeClr>
                </a:solidFill>
                <a:round/>
              </a:ln>
              <a:effectLst/>
            </c:spPr>
          </c:errBars>
          <c:cat>
            <c:strRef>
              <c:f>Feuil1!$A$2</c:f>
              <c:strCache>
                <c:ptCount val="1"/>
                <c:pt idx="0">
                  <c:v>Catégorie 1</c:v>
                </c:pt>
              </c:strCache>
            </c:strRef>
          </c:cat>
          <c:val>
            <c:numRef>
              <c:f>Feuil1!$C$2</c:f>
              <c:numCache>
                <c:formatCode>General</c:formatCode>
                <c:ptCount val="1"/>
                <c:pt idx="0">
                  <c:v>940.1</c:v>
                </c:pt>
              </c:numCache>
            </c:numRef>
          </c:val>
          <c:extLst>
            <c:ext xmlns:c16="http://schemas.microsoft.com/office/drawing/2014/chart" uri="{C3380CC4-5D6E-409C-BE32-E72D297353CC}">
              <c16:uniqueId val="{00000001-4BB1-6346-9C49-ADB5104BABA3}"/>
            </c:ext>
          </c:extLst>
        </c:ser>
        <c:dLbls>
          <c:showLegendKey val="0"/>
          <c:showVal val="0"/>
          <c:showCatName val="0"/>
          <c:showSerName val="0"/>
          <c:showPercent val="0"/>
          <c:showBubbleSize val="0"/>
        </c:dLbls>
        <c:gapWidth val="219"/>
        <c:overlap val="-27"/>
        <c:axId val="1279581615"/>
        <c:axId val="1221267455"/>
      </c:barChart>
      <c:catAx>
        <c:axId val="1279581615"/>
        <c:scaling>
          <c:orientation val="minMax"/>
        </c:scaling>
        <c:delete val="1"/>
        <c:axPos val="b"/>
        <c:numFmt formatCode="General" sourceLinked="1"/>
        <c:majorTickMark val="none"/>
        <c:minorTickMark val="none"/>
        <c:tickLblPos val="nextTo"/>
        <c:crossAx val="1221267455"/>
        <c:crosses val="autoZero"/>
        <c:auto val="1"/>
        <c:lblAlgn val="ctr"/>
        <c:lblOffset val="100"/>
        <c:noMultiLvlLbl val="0"/>
      </c:catAx>
      <c:valAx>
        <c:axId val="12212674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fr-FR"/>
                  <a:t>BISECTION POINT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1279581615"/>
        <c:crosses val="autoZero"/>
        <c:crossBetween val="between"/>
      </c:valAx>
      <c:spPr>
        <a:noFill/>
        <a:ln>
          <a:noFill/>
        </a:ln>
        <a:effectLst/>
      </c:spPr>
    </c:plotArea>
    <c:legend>
      <c:legendPos val="b"/>
      <c:layout>
        <c:manualLayout>
          <c:xMode val="edge"/>
          <c:yMode val="edge"/>
          <c:x val="0.26169457572480082"/>
          <c:y val="0.90241542866618418"/>
          <c:w val="0.49173932526726843"/>
          <c:h val="9.004724409448819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6FF549-6217-454C-9294-ED36873FBDBB}" type="datetimeFigureOut">
              <a:rPr lang="fr-FR" smtClean="0"/>
              <a:t>01/09/2022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F5C82-06CB-2449-B39D-0925BAE484C3}" type="slidenum">
              <a:rPr lang="fr-FR" smtClean="0"/>
              <a:t>‹N°›</a:t>
            </a:fld>
            <a:endParaRPr lang="fr-FR"/>
          </a:p>
        </p:txBody>
      </p:sp>
    </p:spTree>
    <p:extLst>
      <p:ext uri="{BB962C8B-B14F-4D97-AF65-F5344CB8AC3E}">
        <p14:creationId xmlns:p14="http://schemas.microsoft.com/office/powerpoint/2010/main" val="786908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6F5C82-06CB-2449-B39D-0925BAE484C3}" type="slidenum">
              <a:rPr lang="fr-FR" smtClean="0"/>
              <a:t>8</a:t>
            </a:fld>
            <a:endParaRPr lang="fr-FR"/>
          </a:p>
        </p:txBody>
      </p:sp>
    </p:spTree>
    <p:extLst>
      <p:ext uri="{BB962C8B-B14F-4D97-AF65-F5344CB8AC3E}">
        <p14:creationId xmlns:p14="http://schemas.microsoft.com/office/powerpoint/2010/main" val="1805186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6F5C82-06CB-2449-B39D-0925BAE484C3}" type="slidenum">
              <a:rPr lang="fr-FR" smtClean="0"/>
              <a:t>9</a:t>
            </a:fld>
            <a:endParaRPr lang="fr-FR"/>
          </a:p>
        </p:txBody>
      </p:sp>
    </p:spTree>
    <p:extLst>
      <p:ext uri="{BB962C8B-B14F-4D97-AF65-F5344CB8AC3E}">
        <p14:creationId xmlns:p14="http://schemas.microsoft.com/office/powerpoint/2010/main" val="2755557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6F5C82-06CB-2449-B39D-0925BAE484C3}" type="slidenum">
              <a:rPr lang="fr-FR" smtClean="0"/>
              <a:t>10</a:t>
            </a:fld>
            <a:endParaRPr lang="fr-FR"/>
          </a:p>
        </p:txBody>
      </p:sp>
    </p:spTree>
    <p:extLst>
      <p:ext uri="{BB962C8B-B14F-4D97-AF65-F5344CB8AC3E}">
        <p14:creationId xmlns:p14="http://schemas.microsoft.com/office/powerpoint/2010/main" val="330616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6F5C82-06CB-2449-B39D-0925BAE484C3}" type="slidenum">
              <a:rPr lang="fr-FR" smtClean="0"/>
              <a:t>14</a:t>
            </a:fld>
            <a:endParaRPr lang="fr-FR"/>
          </a:p>
        </p:txBody>
      </p:sp>
    </p:spTree>
    <p:extLst>
      <p:ext uri="{BB962C8B-B14F-4D97-AF65-F5344CB8AC3E}">
        <p14:creationId xmlns:p14="http://schemas.microsoft.com/office/powerpoint/2010/main" val="236396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In the short condition, the short standard duration was of 200ms and the long standard duration of 800ms</a:t>
            </a:r>
            <a:r>
              <a:rPr lang="fr-FR" dirty="0">
                <a:effectLst/>
              </a:rPr>
              <a:t> </a:t>
            </a:r>
            <a:br>
              <a:rPr lang="fr-FR" dirty="0">
                <a:effectLst/>
              </a:rPr>
            </a:br>
            <a:r>
              <a:rPr lang="en-US" sz="1200" kern="1200" dirty="0">
                <a:solidFill>
                  <a:schemeClr val="tx1"/>
                </a:solidFill>
                <a:effectLst/>
                <a:latin typeface="+mn-lt"/>
                <a:ea typeface="+mn-ea"/>
                <a:cs typeface="+mn-cs"/>
              </a:rPr>
              <a:t>In the long condition, the short and the long standard duration were 400 and 1600ms</a:t>
            </a:r>
            <a:r>
              <a:rPr lang="fr-FR" dirty="0">
                <a:effectLst/>
              </a:rPr>
              <a:t> </a:t>
            </a:r>
            <a:br>
              <a:rPr lang="fr-FR" dirty="0">
                <a:effectLst/>
              </a:rPr>
            </a:br>
            <a:r>
              <a:rPr lang="en-US" sz="1200" kern="1200" dirty="0">
                <a:solidFill>
                  <a:schemeClr val="tx1"/>
                </a:solidFill>
                <a:effectLst/>
                <a:latin typeface="+mn-lt"/>
                <a:ea typeface="+mn-ea"/>
                <a:cs typeface="+mn-cs"/>
              </a:rPr>
              <a:t>This made a total of 70 trials</a:t>
            </a:r>
            <a:endParaRPr lang="fr-FR" dirty="0"/>
          </a:p>
        </p:txBody>
      </p:sp>
      <p:sp>
        <p:nvSpPr>
          <p:cNvPr id="4" name="Espace réservé du numéro de diapositive 3"/>
          <p:cNvSpPr>
            <a:spLocks noGrp="1"/>
          </p:cNvSpPr>
          <p:nvPr>
            <p:ph type="sldNum" sz="quarter" idx="5"/>
          </p:nvPr>
        </p:nvSpPr>
        <p:spPr/>
        <p:txBody>
          <a:bodyPr/>
          <a:lstStyle/>
          <a:p>
            <a:fld id="{936F5C82-06CB-2449-B39D-0925BAE484C3}" type="slidenum">
              <a:rPr lang="fr-FR" smtClean="0"/>
              <a:t>16</a:t>
            </a:fld>
            <a:endParaRPr lang="fr-FR"/>
          </a:p>
        </p:txBody>
      </p:sp>
    </p:spTree>
    <p:extLst>
      <p:ext uri="{BB962C8B-B14F-4D97-AF65-F5344CB8AC3E}">
        <p14:creationId xmlns:p14="http://schemas.microsoft.com/office/powerpoint/2010/main" val="3721073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Bisection</a:t>
            </a:r>
            <a:r>
              <a:rPr lang="fr-FR" dirty="0"/>
              <a:t> point short : 500ms</a:t>
            </a:r>
            <a:br>
              <a:rPr lang="fr-FR" dirty="0"/>
            </a:br>
            <a:br>
              <a:rPr lang="fr-FR" dirty="0"/>
            </a:br>
            <a:r>
              <a:rPr lang="fr-FR" dirty="0" err="1"/>
              <a:t>Bisection</a:t>
            </a:r>
            <a:r>
              <a:rPr lang="fr-FR" dirty="0"/>
              <a:t> point long : 1000 ms</a:t>
            </a:r>
            <a:br>
              <a:rPr lang="fr-FR" dirty="0"/>
            </a:br>
            <a:br>
              <a:rPr lang="fr-FR" dirty="0"/>
            </a:br>
            <a:r>
              <a:rPr lang="fr-FR" dirty="0" err="1"/>
              <a:t>Experimenter</a:t>
            </a:r>
            <a:r>
              <a:rPr lang="fr-FR" dirty="0"/>
              <a:t> VS </a:t>
            </a:r>
            <a:r>
              <a:rPr lang="fr-FR" dirty="0" err="1"/>
              <a:t>Alone</a:t>
            </a:r>
            <a:r>
              <a:rPr lang="fr-FR" dirty="0"/>
              <a:t> (short durations) : </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68) = 2.30,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 .02, Cohen’s </a:t>
            </a:r>
            <a:r>
              <a:rPr lang="en-US" sz="1200" i="1" kern="1200" dirty="0">
                <a:solidFill>
                  <a:schemeClr val="tx1"/>
                </a:solidFill>
                <a:effectLst/>
                <a:latin typeface="+mn-lt"/>
                <a:ea typeface="+mn-ea"/>
                <a:cs typeface="+mn-cs"/>
              </a:rPr>
              <a:t>d</a:t>
            </a:r>
            <a:r>
              <a:rPr lang="en-US" sz="1200" kern="1200" dirty="0">
                <a:solidFill>
                  <a:schemeClr val="tx1"/>
                </a:solidFill>
                <a:effectLst/>
                <a:latin typeface="+mn-lt"/>
                <a:ea typeface="+mn-ea"/>
                <a:cs typeface="+mn-cs"/>
              </a:rPr>
              <a:t> = 0.55</a:t>
            </a:r>
            <a:r>
              <a:rPr lang="fr-FR" dirty="0">
                <a:effectLst/>
              </a:rPr>
              <a:t> </a:t>
            </a:r>
            <a:endParaRPr lang="fr-FR" dirty="0"/>
          </a:p>
          <a:p>
            <a:endParaRPr lang="fr-FR" dirty="0"/>
          </a:p>
          <a:p>
            <a:r>
              <a:rPr lang="fr-FR" dirty="0" err="1"/>
              <a:t>Experimenter</a:t>
            </a:r>
            <a:r>
              <a:rPr lang="fr-FR" dirty="0"/>
              <a:t> VS </a:t>
            </a:r>
            <a:r>
              <a:rPr lang="fr-FR" dirty="0" err="1"/>
              <a:t>Alone</a:t>
            </a:r>
            <a:r>
              <a:rPr lang="fr-FR" dirty="0"/>
              <a:t> (long durations) : </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68) = 2.21,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 0 .03, Cohen’s </a:t>
            </a:r>
            <a:r>
              <a:rPr lang="en-US" sz="1200" i="1" kern="1200" dirty="0">
                <a:solidFill>
                  <a:schemeClr val="tx1"/>
                </a:solidFill>
                <a:effectLst/>
                <a:latin typeface="+mn-lt"/>
                <a:ea typeface="+mn-ea"/>
                <a:cs typeface="+mn-cs"/>
              </a:rPr>
              <a:t>d</a:t>
            </a:r>
            <a:r>
              <a:rPr lang="en-US" sz="1200" kern="1200" dirty="0">
                <a:solidFill>
                  <a:schemeClr val="tx1"/>
                </a:solidFill>
                <a:effectLst/>
                <a:latin typeface="+mn-lt"/>
                <a:ea typeface="+mn-ea"/>
                <a:cs typeface="+mn-cs"/>
              </a:rPr>
              <a:t> = 0.59</a:t>
            </a:r>
            <a:r>
              <a:rPr lang="fr-FR" dirty="0">
                <a:effectLst/>
              </a:rPr>
              <a:t> </a:t>
            </a:r>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936F5C82-06CB-2449-B39D-0925BAE484C3}" type="slidenum">
              <a:rPr lang="fr-FR" smtClean="0"/>
              <a:t>17</a:t>
            </a:fld>
            <a:endParaRPr lang="fr-FR"/>
          </a:p>
        </p:txBody>
      </p:sp>
    </p:spTree>
    <p:extLst>
      <p:ext uri="{BB962C8B-B14F-4D97-AF65-F5344CB8AC3E}">
        <p14:creationId xmlns:p14="http://schemas.microsoft.com/office/powerpoint/2010/main" val="2972551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Experimenter VS Alone : M = 803.77, SD = 137.22) (</a:t>
            </a:r>
            <a:r>
              <a:rPr lang="en-US" sz="1200" i="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(68) = 1.74,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 0.087, Cohen’s </a:t>
            </a:r>
            <a:r>
              <a:rPr lang="en-US" sz="1200" i="1" kern="1200" dirty="0">
                <a:solidFill>
                  <a:schemeClr val="tx1"/>
                </a:solidFill>
                <a:effectLst/>
                <a:latin typeface="+mn-lt"/>
                <a:ea typeface="+mn-ea"/>
                <a:cs typeface="+mn-cs"/>
              </a:rPr>
              <a:t>d</a:t>
            </a:r>
            <a:r>
              <a:rPr lang="en-US" sz="1200" kern="1200" dirty="0">
                <a:solidFill>
                  <a:schemeClr val="tx1"/>
                </a:solidFill>
                <a:effectLst/>
                <a:latin typeface="+mn-lt"/>
                <a:ea typeface="+mn-ea"/>
                <a:cs typeface="+mn-cs"/>
              </a:rPr>
              <a:t> = 0.42, BF</a:t>
            </a:r>
            <a:r>
              <a:rPr lang="en-US" sz="1200" kern="1200" baseline="-25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 0.88</a:t>
            </a:r>
            <a:r>
              <a:rPr lang="fr-FR" dirty="0">
                <a:effectLst/>
              </a:rPr>
              <a:t> </a:t>
            </a:r>
            <a:endParaRPr lang="fr-FR" dirty="0"/>
          </a:p>
        </p:txBody>
      </p:sp>
      <p:sp>
        <p:nvSpPr>
          <p:cNvPr id="4" name="Espace réservé du numéro de diapositive 3"/>
          <p:cNvSpPr>
            <a:spLocks noGrp="1"/>
          </p:cNvSpPr>
          <p:nvPr>
            <p:ph type="sldNum" sz="quarter" idx="5"/>
          </p:nvPr>
        </p:nvSpPr>
        <p:spPr/>
        <p:txBody>
          <a:bodyPr/>
          <a:lstStyle/>
          <a:p>
            <a:fld id="{936F5C82-06CB-2449-B39D-0925BAE484C3}" type="slidenum">
              <a:rPr lang="fr-FR" smtClean="0"/>
              <a:t>19</a:t>
            </a:fld>
            <a:endParaRPr lang="fr-FR"/>
          </a:p>
        </p:txBody>
      </p:sp>
    </p:spTree>
    <p:extLst>
      <p:ext uri="{BB962C8B-B14F-4D97-AF65-F5344CB8AC3E}">
        <p14:creationId xmlns:p14="http://schemas.microsoft.com/office/powerpoint/2010/main" val="3449839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Our findings suggest that the effect of the social presence decreased when the temporal task was easy (i.e., in the auditory than in the visual modality). This support the models of attention according which attentional interferences on performance decrease in tasks requiring less attentional resources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decrease in the social presence effect in the auditory bisection can also be explained by the processing of the visual social stimulus (presence of experimenter) that compete less for attention resources with the temporal processing of an auditory than a visual stimulus. </a:t>
            </a:r>
            <a:endParaRPr lang="fr-FR" dirty="0"/>
          </a:p>
        </p:txBody>
      </p:sp>
      <p:sp>
        <p:nvSpPr>
          <p:cNvPr id="4" name="Espace réservé du numéro de diapositive 3"/>
          <p:cNvSpPr>
            <a:spLocks noGrp="1"/>
          </p:cNvSpPr>
          <p:nvPr>
            <p:ph type="sldNum" sz="quarter" idx="5"/>
          </p:nvPr>
        </p:nvSpPr>
        <p:spPr/>
        <p:txBody>
          <a:bodyPr/>
          <a:lstStyle/>
          <a:p>
            <a:fld id="{936F5C82-06CB-2449-B39D-0925BAE484C3}" type="slidenum">
              <a:rPr lang="fr-FR" smtClean="0"/>
              <a:t>20</a:t>
            </a:fld>
            <a:endParaRPr lang="fr-FR"/>
          </a:p>
        </p:txBody>
      </p:sp>
    </p:spTree>
    <p:extLst>
      <p:ext uri="{BB962C8B-B14F-4D97-AF65-F5344CB8AC3E}">
        <p14:creationId xmlns:p14="http://schemas.microsoft.com/office/powerpoint/2010/main" val="1331452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6F5C82-06CB-2449-B39D-0925BAE484C3}" type="slidenum">
              <a:rPr lang="fr-FR" smtClean="0"/>
              <a:t>23</a:t>
            </a:fld>
            <a:endParaRPr lang="fr-FR"/>
          </a:p>
        </p:txBody>
      </p:sp>
    </p:spTree>
    <p:extLst>
      <p:ext uri="{BB962C8B-B14F-4D97-AF65-F5344CB8AC3E}">
        <p14:creationId xmlns:p14="http://schemas.microsoft.com/office/powerpoint/2010/main" val="3079427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028" name="Picture 4" descr="ienvenue chez les CM2 de l'école ND !: 255. Sciences : Le ..."/>
          <p:cNvPicPr>
            <a:picLocks noChangeAspect="1" noChangeArrowheads="1"/>
          </p:cNvPicPr>
          <p:nvPr userDrawn="1"/>
        </p:nvPicPr>
        <p:blipFill>
          <a:blip r:embed="rId2">
            <a:alphaModFix amt="34000"/>
            <a:extLst>
              <a:ext uri="{28A0092B-C50C-407E-A947-70E740481C1C}">
                <a14:useLocalDpi xmlns:a14="http://schemas.microsoft.com/office/drawing/2010/main" val="0"/>
              </a:ext>
            </a:extLst>
          </a:blip>
          <a:srcRect/>
          <a:stretch>
            <a:fillRect/>
          </a:stretch>
        </p:blipFill>
        <p:spPr bwMode="auto">
          <a:xfrm>
            <a:off x="2405882" y="1459274"/>
            <a:ext cx="7380233" cy="517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2405882" y="1608083"/>
            <a:ext cx="7380233" cy="1901880"/>
          </a:xfrm>
        </p:spPr>
        <p:txBody>
          <a:bodyPr anchor="b">
            <a:normAutofit/>
          </a:bodyPr>
          <a:lstStyle>
            <a:lvl1pPr algn="ctr">
              <a:defRPr sz="3600" b="1" cap="small" baseline="0">
                <a:latin typeface="+mn-lt"/>
              </a:defRPr>
            </a:lvl1pPr>
          </a:lstStyle>
          <a:p>
            <a:r>
              <a:rPr lang="fr-FR" dirty="0"/>
              <a:t>Cliquez et modifiez le titre</a:t>
            </a:r>
          </a:p>
        </p:txBody>
      </p:sp>
      <p:sp>
        <p:nvSpPr>
          <p:cNvPr id="3" name="Sous-titre 2"/>
          <p:cNvSpPr>
            <a:spLocks noGrp="1"/>
          </p:cNvSpPr>
          <p:nvPr>
            <p:ph type="subTitle" idx="1"/>
          </p:nvPr>
        </p:nvSpPr>
        <p:spPr>
          <a:xfrm>
            <a:off x="2405882" y="5559972"/>
            <a:ext cx="7380233" cy="64495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 le style des sous-titres du masque</a:t>
            </a:r>
          </a:p>
        </p:txBody>
      </p:sp>
      <p:sp>
        <p:nvSpPr>
          <p:cNvPr id="4" name="Espace réservé de la date 3"/>
          <p:cNvSpPr>
            <a:spLocks noGrp="1"/>
          </p:cNvSpPr>
          <p:nvPr>
            <p:ph type="dt" sz="half" idx="10"/>
          </p:nvPr>
        </p:nvSpPr>
        <p:spPr/>
        <p:txBody>
          <a:bodyPr/>
          <a:lstStyle/>
          <a:p>
            <a:fld id="{9B87792A-7AA4-5046-BC0E-086A50914E2E}" type="datetimeFigureOut">
              <a:rPr lang="fr-FR" smtClean="0"/>
              <a:t>01/09/2022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B125D1-069E-CD49-A682-C6F86F16A757}" type="slidenum">
              <a:rPr lang="fr-FR" smtClean="0"/>
              <a:t>‹N°›</a:t>
            </a:fld>
            <a:endParaRPr lang="fr-FR"/>
          </a:p>
        </p:txBody>
      </p:sp>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119" y="234570"/>
            <a:ext cx="1148162" cy="1112094"/>
          </a:xfrm>
          <a:prstGeom prst="rect">
            <a:avLst/>
          </a:prstGeom>
        </p:spPr>
      </p:pic>
      <p:pic>
        <p:nvPicPr>
          <p:cNvPr id="8" name="Imag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79719" y="75889"/>
            <a:ext cx="1270775" cy="1270775"/>
          </a:xfrm>
          <a:prstGeom prst="rect">
            <a:avLst/>
          </a:prstGeom>
        </p:spPr>
      </p:pic>
      <p:pic>
        <p:nvPicPr>
          <p:cNvPr id="1026" name="Picture 2" descr="APSCO LAboratoire de Psychologie Sociale et COgnitive ..."/>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02317" y="137984"/>
            <a:ext cx="1387365" cy="114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104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B87792A-7AA4-5046-BC0E-086A50914E2E}" type="datetimeFigureOut">
              <a:rPr lang="fr-FR" smtClean="0"/>
              <a:t>01/09/2022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B125D1-069E-CD49-A682-C6F86F16A757}" type="slidenum">
              <a:rPr lang="fr-FR" smtClean="0"/>
              <a:t>‹N°›</a:t>
            </a:fld>
            <a:endParaRPr lang="fr-FR"/>
          </a:p>
        </p:txBody>
      </p:sp>
    </p:spTree>
    <p:extLst>
      <p:ext uri="{BB962C8B-B14F-4D97-AF65-F5344CB8AC3E}">
        <p14:creationId xmlns:p14="http://schemas.microsoft.com/office/powerpoint/2010/main" val="1349168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B87792A-7AA4-5046-BC0E-086A50914E2E}" type="datetimeFigureOut">
              <a:rPr lang="fr-FR" smtClean="0"/>
              <a:t>01/09/2022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B125D1-069E-CD49-A682-C6F86F16A757}" type="slidenum">
              <a:rPr lang="fr-FR" smtClean="0"/>
              <a:t>‹N°›</a:t>
            </a:fld>
            <a:endParaRPr lang="fr-FR"/>
          </a:p>
        </p:txBody>
      </p:sp>
    </p:spTree>
    <p:extLst>
      <p:ext uri="{BB962C8B-B14F-4D97-AF65-F5344CB8AC3E}">
        <p14:creationId xmlns:p14="http://schemas.microsoft.com/office/powerpoint/2010/main" val="19128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5F1F15-1F44-9640-921C-678D274CB4C6}"/>
              </a:ext>
            </a:extLst>
          </p:cNvPr>
          <p:cNvSpPr/>
          <p:nvPr userDrawn="1"/>
        </p:nvSpPr>
        <p:spPr>
          <a:xfrm>
            <a:off x="0" y="6176963"/>
            <a:ext cx="12192000" cy="681037"/>
          </a:xfrm>
          <a:prstGeom prst="rect">
            <a:avLst/>
          </a:prstGeom>
          <a:solidFill>
            <a:srgbClr val="04787A"/>
          </a:solidFill>
          <a:ln>
            <a:solidFill>
              <a:srgbClr val="0094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38200" y="568153"/>
            <a:ext cx="10515600" cy="1078085"/>
          </a:xfrm>
        </p:spPr>
        <p:txBody>
          <a:bodyPr>
            <a:normAutofit/>
          </a:bodyPr>
          <a:lstStyle>
            <a:lvl1pPr algn="ctr">
              <a:defRPr sz="3200" b="1" cap="small" baseline="0"/>
            </a:lvl1pPr>
          </a:lstStyle>
          <a:p>
            <a:r>
              <a:rPr lang="fr-FR" dirty="0"/>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solidFill>
                  <a:schemeClr val="bg1"/>
                </a:solidFill>
              </a:defRPr>
            </a:lvl1pPr>
          </a:lstStyle>
          <a:p>
            <a:fld id="{9B87792A-7AA4-5046-BC0E-086A50914E2E}" type="datetimeFigureOut">
              <a:rPr lang="fr-FR" smtClean="0"/>
              <a:pPr/>
              <a:t>01/09/2022</a:t>
            </a:fld>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0AB125D1-069E-CD49-A682-C6F86F16A757}" type="slidenum">
              <a:rPr lang="fr-FR" smtClean="0"/>
              <a:pPr/>
              <a:t>‹N°›</a:t>
            </a:fld>
            <a:endParaRPr lang="fr-F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818" y="75889"/>
            <a:ext cx="716382" cy="693878"/>
          </a:xfrm>
          <a:prstGeom prst="rect">
            <a:avLst/>
          </a:prstGeom>
        </p:spPr>
      </p:pic>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3488" y="75889"/>
            <a:ext cx="696694" cy="696694"/>
          </a:xfrm>
          <a:prstGeom prst="rect">
            <a:avLst/>
          </a:prstGeom>
        </p:spPr>
      </p:pic>
      <p:cxnSp>
        <p:nvCxnSpPr>
          <p:cNvPr id="11" name="Connecteur droit 10">
            <a:extLst>
              <a:ext uri="{FF2B5EF4-FFF2-40B4-BE49-F238E27FC236}">
                <a16:creationId xmlns:a16="http://schemas.microsoft.com/office/drawing/2014/main" id="{3A97B24F-38E8-8F48-A822-5D48CED74D10}"/>
              </a:ext>
            </a:extLst>
          </p:cNvPr>
          <p:cNvCxnSpPr/>
          <p:nvPr userDrawn="1"/>
        </p:nvCxnSpPr>
        <p:spPr>
          <a:xfrm>
            <a:off x="838200" y="1646238"/>
            <a:ext cx="10535288" cy="0"/>
          </a:xfrm>
          <a:prstGeom prst="line">
            <a:avLst/>
          </a:prstGeom>
          <a:ln w="38100">
            <a:solidFill>
              <a:srgbClr val="04787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12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9B87792A-7AA4-5046-BC0E-086A50914E2E}" type="datetimeFigureOut">
              <a:rPr lang="fr-FR" smtClean="0"/>
              <a:t>01/09/2022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B125D1-069E-CD49-A682-C6F86F16A757}" type="slidenum">
              <a:rPr lang="fr-FR" smtClean="0"/>
              <a:t>‹N°›</a:t>
            </a:fld>
            <a:endParaRPr lang="fr-FR"/>
          </a:p>
        </p:txBody>
      </p:sp>
    </p:spTree>
    <p:extLst>
      <p:ext uri="{BB962C8B-B14F-4D97-AF65-F5344CB8AC3E}">
        <p14:creationId xmlns:p14="http://schemas.microsoft.com/office/powerpoint/2010/main" val="28911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B87792A-7AA4-5046-BC0E-086A50914E2E}" type="datetimeFigureOut">
              <a:rPr lang="fr-FR" smtClean="0"/>
              <a:t>01/09/2022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B125D1-069E-CD49-A682-C6F86F16A757}" type="slidenum">
              <a:rPr lang="fr-FR" smtClean="0"/>
              <a:t>‹N°›</a:t>
            </a:fld>
            <a:endParaRPr lang="fr-FR"/>
          </a:p>
        </p:txBody>
      </p:sp>
    </p:spTree>
    <p:extLst>
      <p:ext uri="{BB962C8B-B14F-4D97-AF65-F5344CB8AC3E}">
        <p14:creationId xmlns:p14="http://schemas.microsoft.com/office/powerpoint/2010/main" val="1478634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Cliquez et modifiez le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B87792A-7AA4-5046-BC0E-086A50914E2E}" type="datetimeFigureOut">
              <a:rPr lang="fr-FR" smtClean="0"/>
              <a:t>01/09/2022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AB125D1-069E-CD49-A682-C6F86F16A757}" type="slidenum">
              <a:rPr lang="fr-FR" smtClean="0"/>
              <a:t>‹N°›</a:t>
            </a:fld>
            <a:endParaRPr lang="fr-FR"/>
          </a:p>
        </p:txBody>
      </p:sp>
    </p:spTree>
    <p:extLst>
      <p:ext uri="{BB962C8B-B14F-4D97-AF65-F5344CB8AC3E}">
        <p14:creationId xmlns:p14="http://schemas.microsoft.com/office/powerpoint/2010/main" val="732320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9B87792A-7AA4-5046-BC0E-086A50914E2E}" type="datetimeFigureOut">
              <a:rPr lang="fr-FR" smtClean="0"/>
              <a:t>01/09/2022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B125D1-069E-CD49-A682-C6F86F16A757}" type="slidenum">
              <a:rPr lang="fr-FR" smtClean="0"/>
              <a:t>‹N°›</a:t>
            </a:fld>
            <a:endParaRPr lang="fr-FR"/>
          </a:p>
        </p:txBody>
      </p:sp>
    </p:spTree>
    <p:extLst>
      <p:ext uri="{BB962C8B-B14F-4D97-AF65-F5344CB8AC3E}">
        <p14:creationId xmlns:p14="http://schemas.microsoft.com/office/powerpoint/2010/main" val="881576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87792A-7AA4-5046-BC0E-086A50914E2E}" type="datetimeFigureOut">
              <a:rPr lang="fr-FR" smtClean="0"/>
              <a:t>01/09/2022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AB125D1-069E-CD49-A682-C6F86F16A757}" type="slidenum">
              <a:rPr lang="fr-FR" smtClean="0"/>
              <a:t>‹N°›</a:t>
            </a:fld>
            <a:endParaRPr lang="fr-FR"/>
          </a:p>
        </p:txBody>
      </p:sp>
    </p:spTree>
    <p:extLst>
      <p:ext uri="{BB962C8B-B14F-4D97-AF65-F5344CB8AC3E}">
        <p14:creationId xmlns:p14="http://schemas.microsoft.com/office/powerpoint/2010/main" val="1172000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B87792A-7AA4-5046-BC0E-086A50914E2E}" type="datetimeFigureOut">
              <a:rPr lang="fr-FR" smtClean="0"/>
              <a:t>01/09/2022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B125D1-069E-CD49-A682-C6F86F16A757}" type="slidenum">
              <a:rPr lang="fr-FR" smtClean="0"/>
              <a:t>‹N°›</a:t>
            </a:fld>
            <a:endParaRPr lang="fr-FR"/>
          </a:p>
        </p:txBody>
      </p:sp>
    </p:spTree>
    <p:extLst>
      <p:ext uri="{BB962C8B-B14F-4D97-AF65-F5344CB8AC3E}">
        <p14:creationId xmlns:p14="http://schemas.microsoft.com/office/powerpoint/2010/main" val="108928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B87792A-7AA4-5046-BC0E-086A50914E2E}" type="datetimeFigureOut">
              <a:rPr lang="fr-FR" smtClean="0"/>
              <a:t>01/09/2022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B125D1-069E-CD49-A682-C6F86F16A757}" type="slidenum">
              <a:rPr lang="fr-FR" smtClean="0"/>
              <a:t>‹N°›</a:t>
            </a:fld>
            <a:endParaRPr lang="fr-FR"/>
          </a:p>
        </p:txBody>
      </p:sp>
    </p:spTree>
    <p:extLst>
      <p:ext uri="{BB962C8B-B14F-4D97-AF65-F5344CB8AC3E}">
        <p14:creationId xmlns:p14="http://schemas.microsoft.com/office/powerpoint/2010/main" val="296769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7792A-7AA4-5046-BC0E-086A50914E2E}" type="datetimeFigureOut">
              <a:rPr lang="fr-FR" smtClean="0"/>
              <a:t>01/09/2022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125D1-069E-CD49-A682-C6F86F16A757}" type="slidenum">
              <a:rPr lang="fr-FR" smtClean="0"/>
              <a:t>‹N°›</a:t>
            </a:fld>
            <a:endParaRPr lang="fr-FR"/>
          </a:p>
        </p:txBody>
      </p:sp>
    </p:spTree>
    <p:extLst>
      <p:ext uri="{BB962C8B-B14F-4D97-AF65-F5344CB8AC3E}">
        <p14:creationId xmlns:p14="http://schemas.microsoft.com/office/powerpoint/2010/main" val="192662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tiff"/></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dirty="0"/>
              <a:t>The attention effect of the social presence: </a:t>
            </a:r>
            <a:br>
              <a:rPr lang="en-US" dirty="0"/>
            </a:br>
            <a:r>
              <a:rPr lang="en-US" dirty="0"/>
              <a:t>A demonstration with a time paradigm</a:t>
            </a:r>
            <a:endParaRPr lang="fr-FR" dirty="0"/>
          </a:p>
        </p:txBody>
      </p:sp>
      <p:sp>
        <p:nvSpPr>
          <p:cNvPr id="3" name="Sous-titre 2"/>
          <p:cNvSpPr>
            <a:spLocks noGrp="1"/>
          </p:cNvSpPr>
          <p:nvPr>
            <p:ph type="subTitle" idx="1"/>
          </p:nvPr>
        </p:nvSpPr>
        <p:spPr>
          <a:xfrm>
            <a:off x="2405881" y="5849992"/>
            <a:ext cx="3880619" cy="644956"/>
          </a:xfrm>
        </p:spPr>
        <p:txBody>
          <a:bodyPr>
            <a:noAutofit/>
          </a:bodyPr>
          <a:lstStyle/>
          <a:p>
            <a:r>
              <a:rPr lang="fr-FR" sz="1800" dirty="0"/>
              <a:t>Clément </a:t>
            </a:r>
            <a:r>
              <a:rPr lang="fr-FR" sz="1800" dirty="0" err="1"/>
              <a:t>Belletier</a:t>
            </a:r>
            <a:endParaRPr lang="fr-FR" sz="1800" dirty="0"/>
          </a:p>
          <a:p>
            <a:r>
              <a:rPr lang="fr-FR" sz="1800" dirty="0"/>
              <a:t>Sylvie Droit-Volet</a:t>
            </a:r>
          </a:p>
        </p:txBody>
      </p:sp>
      <p:sp>
        <p:nvSpPr>
          <p:cNvPr id="4" name="ZoneTexte 3">
            <a:extLst>
              <a:ext uri="{FF2B5EF4-FFF2-40B4-BE49-F238E27FC236}">
                <a16:creationId xmlns:a16="http://schemas.microsoft.com/office/drawing/2014/main" id="{66A15F5B-A210-7248-BEBA-54E5CA7E6E5C}"/>
              </a:ext>
            </a:extLst>
          </p:cNvPr>
          <p:cNvSpPr txBox="1"/>
          <p:nvPr/>
        </p:nvSpPr>
        <p:spPr>
          <a:xfrm>
            <a:off x="8143052" y="5987804"/>
            <a:ext cx="1643063" cy="369332"/>
          </a:xfrm>
          <a:prstGeom prst="rect">
            <a:avLst/>
          </a:prstGeom>
          <a:noFill/>
        </p:spPr>
        <p:txBody>
          <a:bodyPr wrap="square" rtlCol="0">
            <a:spAutoFit/>
          </a:bodyPr>
          <a:lstStyle/>
          <a:p>
            <a:pPr algn="r"/>
            <a:r>
              <a:rPr lang="fr-FR" dirty="0"/>
              <a:t>ESCOP 2022</a:t>
            </a:r>
          </a:p>
        </p:txBody>
      </p:sp>
    </p:spTree>
    <p:extLst>
      <p:ext uri="{BB962C8B-B14F-4D97-AF65-F5344CB8AC3E}">
        <p14:creationId xmlns:p14="http://schemas.microsoft.com/office/powerpoint/2010/main" val="1611677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74602E-C7C9-CE48-B8B3-CF0AD0DADA57}"/>
              </a:ext>
            </a:extLst>
          </p:cNvPr>
          <p:cNvSpPr>
            <a:spLocks noGrp="1"/>
          </p:cNvSpPr>
          <p:nvPr>
            <p:ph type="title"/>
          </p:nvPr>
        </p:nvSpPr>
        <p:spPr/>
        <p:txBody>
          <a:bodyPr/>
          <a:lstStyle/>
          <a:p>
            <a:r>
              <a:rPr lang="fr-FR" dirty="0"/>
              <a:t>Temporal </a:t>
            </a:r>
            <a:r>
              <a:rPr lang="fr-FR" dirty="0" err="1"/>
              <a:t>Bisection</a:t>
            </a:r>
            <a:r>
              <a:rPr lang="fr-FR" dirty="0"/>
              <a:t> : </a:t>
            </a:r>
            <a:r>
              <a:rPr lang="fr-FR" dirty="0" err="1"/>
              <a:t>Experimental</a:t>
            </a:r>
            <a:r>
              <a:rPr lang="fr-FR" dirty="0"/>
              <a:t> phase</a:t>
            </a:r>
          </a:p>
        </p:txBody>
      </p:sp>
      <p:pic>
        <p:nvPicPr>
          <p:cNvPr id="1026" name="Picture 2" descr="Résultat de recherche d'images pour &quot;ecran png&quot;">
            <a:extLst>
              <a:ext uri="{FF2B5EF4-FFF2-40B4-BE49-F238E27FC236}">
                <a16:creationId xmlns:a16="http://schemas.microsoft.com/office/drawing/2014/main" id="{E9191307-6FD8-8149-A7DB-A888C3F61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67" y="1985993"/>
            <a:ext cx="32512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face profil png&quot;">
            <a:extLst>
              <a:ext uri="{FF2B5EF4-FFF2-40B4-BE49-F238E27FC236}">
                <a16:creationId xmlns:a16="http://schemas.microsoft.com/office/drawing/2014/main" id="{04E2858E-5C1A-4F47-93CB-D444DFE5C6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0431" y="3181506"/>
            <a:ext cx="2623336" cy="3004457"/>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EF9B4196-1E5A-E546-9A8B-68C1ABC03604}"/>
              </a:ext>
            </a:extLst>
          </p:cNvPr>
          <p:cNvSpPr/>
          <p:nvPr/>
        </p:nvSpPr>
        <p:spPr>
          <a:xfrm>
            <a:off x="1528791" y="3158716"/>
            <a:ext cx="404949" cy="3657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avec coin arrondi du même côté 5">
            <a:extLst>
              <a:ext uri="{FF2B5EF4-FFF2-40B4-BE49-F238E27FC236}">
                <a16:creationId xmlns:a16="http://schemas.microsoft.com/office/drawing/2014/main" id="{2B2A9733-3B51-CB4B-ABC7-3F8D6241B52D}"/>
              </a:ext>
            </a:extLst>
          </p:cNvPr>
          <p:cNvSpPr/>
          <p:nvPr/>
        </p:nvSpPr>
        <p:spPr>
          <a:xfrm>
            <a:off x="7309558" y="1869822"/>
            <a:ext cx="3251200" cy="1281998"/>
          </a:xfrm>
          <a:prstGeom prst="round2Same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F2F8A2F4-CED2-D44F-B47F-33D3C7AB626C}"/>
              </a:ext>
            </a:extLst>
          </p:cNvPr>
          <p:cNvSpPr txBox="1"/>
          <p:nvPr/>
        </p:nvSpPr>
        <p:spPr>
          <a:xfrm>
            <a:off x="7387806" y="3110763"/>
            <a:ext cx="728919" cy="461665"/>
          </a:xfrm>
          <a:prstGeom prst="rect">
            <a:avLst/>
          </a:prstGeom>
          <a:noFill/>
        </p:spPr>
        <p:txBody>
          <a:bodyPr wrap="square" rtlCol="0">
            <a:spAutoFit/>
          </a:bodyPr>
          <a:lstStyle/>
          <a:p>
            <a:r>
              <a:rPr lang="fr-FR" sz="2400" dirty="0"/>
              <a:t>LTM</a:t>
            </a:r>
          </a:p>
        </p:txBody>
      </p:sp>
      <p:pic>
        <p:nvPicPr>
          <p:cNvPr id="1030" name="Picture 6" descr="Résultat de recherche d'images pour &quot;horloge png&quot;">
            <a:extLst>
              <a:ext uri="{FF2B5EF4-FFF2-40B4-BE49-F238E27FC236}">
                <a16:creationId xmlns:a16="http://schemas.microsoft.com/office/drawing/2014/main" id="{0C91F87A-5A5B-5546-8023-E6177DD7D0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0006" y="5108318"/>
            <a:ext cx="1056458" cy="105645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avec flèche 8">
            <a:extLst>
              <a:ext uri="{FF2B5EF4-FFF2-40B4-BE49-F238E27FC236}">
                <a16:creationId xmlns:a16="http://schemas.microsoft.com/office/drawing/2014/main" id="{C94A2C84-27C4-1A4B-A59A-863943F1D0CE}"/>
              </a:ext>
            </a:extLst>
          </p:cNvPr>
          <p:cNvCxnSpPr>
            <a:cxnSpLocks/>
            <a:endCxn id="1028" idx="1"/>
          </p:cNvCxnSpPr>
          <p:nvPr/>
        </p:nvCxnSpPr>
        <p:spPr>
          <a:xfrm>
            <a:off x="2085461" y="3478256"/>
            <a:ext cx="2434970" cy="1205479"/>
          </a:xfrm>
          <a:prstGeom prst="straightConnector1">
            <a:avLst/>
          </a:prstGeom>
          <a:ln w="57150">
            <a:solidFill>
              <a:srgbClr val="04787A"/>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0806A492-B36D-2247-9B8E-CF73A81446BC}"/>
              </a:ext>
            </a:extLst>
          </p:cNvPr>
          <p:cNvCxnSpPr>
            <a:cxnSpLocks/>
            <a:stCxn id="1028" idx="3"/>
            <a:endCxn id="1030" idx="1"/>
          </p:cNvCxnSpPr>
          <p:nvPr/>
        </p:nvCxnSpPr>
        <p:spPr>
          <a:xfrm>
            <a:off x="7143767" y="4683735"/>
            <a:ext cx="3916239" cy="952812"/>
          </a:xfrm>
          <a:prstGeom prst="straightConnector1">
            <a:avLst/>
          </a:prstGeom>
          <a:ln w="57150">
            <a:solidFill>
              <a:srgbClr val="04787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24-DD5B-6F4F-85C2-367405AF9DA9}"/>
              </a:ext>
            </a:extLst>
          </p:cNvPr>
          <p:cNvSpPr txBox="1"/>
          <p:nvPr/>
        </p:nvSpPr>
        <p:spPr>
          <a:xfrm>
            <a:off x="7347100" y="1960647"/>
            <a:ext cx="3213658" cy="923330"/>
          </a:xfrm>
          <a:prstGeom prst="rect">
            <a:avLst/>
          </a:prstGeom>
          <a:noFill/>
        </p:spPr>
        <p:txBody>
          <a:bodyPr wrap="square" rtlCol="0">
            <a:spAutoFit/>
          </a:bodyPr>
          <a:lstStyle/>
          <a:p>
            <a:r>
              <a:rPr lang="fr-FR" dirty="0" err="1"/>
              <a:t>Targets</a:t>
            </a:r>
            <a:r>
              <a:rPr lang="fr-FR" dirty="0"/>
              <a:t> :</a:t>
            </a:r>
          </a:p>
          <a:p>
            <a:pPr marL="285750" indent="-285750">
              <a:buFontTx/>
              <a:buChar char="-"/>
            </a:pPr>
            <a:r>
              <a:rPr lang="fr-FR" dirty="0"/>
              <a:t>short duration = 10 pulses</a:t>
            </a:r>
          </a:p>
          <a:p>
            <a:pPr marL="285750" indent="-285750">
              <a:buFontTx/>
              <a:buChar char="-"/>
            </a:pPr>
            <a:r>
              <a:rPr lang="fr-FR" dirty="0"/>
              <a:t>long duration = 20 pulses</a:t>
            </a:r>
          </a:p>
        </p:txBody>
      </p:sp>
      <p:sp>
        <p:nvSpPr>
          <p:cNvPr id="17" name="Ellipse 16">
            <a:extLst>
              <a:ext uri="{FF2B5EF4-FFF2-40B4-BE49-F238E27FC236}">
                <a16:creationId xmlns:a16="http://schemas.microsoft.com/office/drawing/2014/main" id="{D5AFC6BF-A224-C246-842C-2D5ECD76ACC3}"/>
              </a:ext>
            </a:extLst>
          </p:cNvPr>
          <p:cNvSpPr/>
          <p:nvPr/>
        </p:nvSpPr>
        <p:spPr>
          <a:xfrm>
            <a:off x="8001143" y="4080995"/>
            <a:ext cx="1868029" cy="152921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C6833577-F81A-ED49-A0B3-617CE0200890}"/>
              </a:ext>
            </a:extLst>
          </p:cNvPr>
          <p:cNvSpPr txBox="1"/>
          <p:nvPr/>
        </p:nvSpPr>
        <p:spPr>
          <a:xfrm>
            <a:off x="7602922" y="5717016"/>
            <a:ext cx="1868029" cy="461665"/>
          </a:xfrm>
          <a:prstGeom prst="rect">
            <a:avLst/>
          </a:prstGeom>
          <a:noFill/>
        </p:spPr>
        <p:txBody>
          <a:bodyPr wrap="square" rtlCol="0">
            <a:spAutoFit/>
          </a:bodyPr>
          <a:lstStyle/>
          <a:p>
            <a:r>
              <a:rPr lang="fr-FR" sz="2400" dirty="0" err="1"/>
              <a:t>Accumulator</a:t>
            </a:r>
            <a:endParaRPr lang="fr-FR" sz="2400" dirty="0"/>
          </a:p>
        </p:txBody>
      </p:sp>
      <p:sp>
        <p:nvSpPr>
          <p:cNvPr id="25" name="ZoneTexte 24">
            <a:extLst>
              <a:ext uri="{FF2B5EF4-FFF2-40B4-BE49-F238E27FC236}">
                <a16:creationId xmlns:a16="http://schemas.microsoft.com/office/drawing/2014/main" id="{0A6ABA9E-A61B-6941-B8A2-24CA732F5376}"/>
              </a:ext>
            </a:extLst>
          </p:cNvPr>
          <p:cNvSpPr txBox="1"/>
          <p:nvPr/>
        </p:nvSpPr>
        <p:spPr>
          <a:xfrm>
            <a:off x="8180745" y="4489021"/>
            <a:ext cx="1508823" cy="461665"/>
          </a:xfrm>
          <a:prstGeom prst="rect">
            <a:avLst/>
          </a:prstGeom>
          <a:noFill/>
        </p:spPr>
        <p:txBody>
          <a:bodyPr wrap="square" rtlCol="0">
            <a:spAutoFit/>
          </a:bodyPr>
          <a:lstStyle/>
          <a:p>
            <a:pPr algn="ctr"/>
            <a:r>
              <a:rPr lang="fr-FR" sz="2400" b="1" dirty="0">
                <a:solidFill>
                  <a:srgbClr val="FF0000"/>
                </a:solidFill>
              </a:rPr>
              <a:t>15 Pulses</a:t>
            </a:r>
          </a:p>
        </p:txBody>
      </p:sp>
      <p:sp>
        <p:nvSpPr>
          <p:cNvPr id="31" name="Text Box 4">
            <a:extLst>
              <a:ext uri="{FF2B5EF4-FFF2-40B4-BE49-F238E27FC236}">
                <a16:creationId xmlns:a16="http://schemas.microsoft.com/office/drawing/2014/main" id="{9850CC29-8038-264B-BF95-788E1D600206}"/>
              </a:ext>
            </a:extLst>
          </p:cNvPr>
          <p:cNvSpPr txBox="1">
            <a:spLocks noChangeArrowheads="1"/>
          </p:cNvSpPr>
          <p:nvPr/>
        </p:nvSpPr>
        <p:spPr bwMode="auto">
          <a:xfrm>
            <a:off x="3244413" y="5730819"/>
            <a:ext cx="1574674" cy="362732"/>
          </a:xfrm>
          <a:prstGeom prst="rect">
            <a:avLst/>
          </a:prstGeom>
          <a:noFill/>
          <a:ln w="9360">
            <a:solidFill>
              <a:srgbClr val="364B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1639" tIns="42452" rIns="81639" bIns="42452">
            <a:spAutoFit/>
          </a:bodyPr>
          <a:lstStyle>
            <a:lvl1pPr defTabSz="407988">
              <a:tabLst>
                <a:tab pos="657225" algn="l"/>
                <a:tab pos="1312863" algn="l"/>
                <a:tab pos="1970088" algn="l"/>
              </a:tabLst>
              <a:defRPr>
                <a:solidFill>
                  <a:schemeClr val="tx1"/>
                </a:solidFill>
                <a:latin typeface="Arial" charset="0"/>
                <a:ea typeface="ＭＳ Ｐゴシック" charset="0"/>
                <a:cs typeface="Arial" charset="0"/>
              </a:defRPr>
            </a:lvl1pPr>
            <a:lvl2pPr marL="674688" indent="-260350" defTabSz="407988">
              <a:tabLst>
                <a:tab pos="657225" algn="l"/>
                <a:tab pos="1312863" algn="l"/>
                <a:tab pos="1970088" algn="l"/>
              </a:tabLst>
              <a:defRPr>
                <a:solidFill>
                  <a:schemeClr val="tx1"/>
                </a:solidFill>
                <a:latin typeface="Arial" charset="0"/>
                <a:ea typeface="Arial" charset="0"/>
                <a:cs typeface="Arial" charset="0"/>
              </a:defRPr>
            </a:lvl2pPr>
            <a:lvl3pPr marL="1036638" indent="-207963" defTabSz="407988">
              <a:tabLst>
                <a:tab pos="657225" algn="l"/>
                <a:tab pos="1312863" algn="l"/>
                <a:tab pos="1970088" algn="l"/>
              </a:tabLst>
              <a:defRPr>
                <a:solidFill>
                  <a:schemeClr val="tx1"/>
                </a:solidFill>
                <a:latin typeface="Arial" charset="0"/>
                <a:ea typeface="Arial" charset="0"/>
                <a:cs typeface="Arial" charset="0"/>
              </a:defRPr>
            </a:lvl3pPr>
            <a:lvl4pPr marL="1450975" indent="-206375" defTabSz="407988">
              <a:tabLst>
                <a:tab pos="657225" algn="l"/>
                <a:tab pos="1312863" algn="l"/>
                <a:tab pos="1970088" algn="l"/>
              </a:tabLst>
              <a:defRPr>
                <a:solidFill>
                  <a:schemeClr val="tx1"/>
                </a:solidFill>
                <a:latin typeface="Arial" charset="0"/>
                <a:ea typeface="Arial" charset="0"/>
                <a:cs typeface="Arial" charset="0"/>
              </a:defRPr>
            </a:lvl4pPr>
            <a:lvl5pPr marL="1866900" indent="-207963" defTabSz="407988">
              <a:tabLst>
                <a:tab pos="657225" algn="l"/>
                <a:tab pos="1312863" algn="l"/>
                <a:tab pos="1970088" algn="l"/>
              </a:tabLst>
              <a:defRPr>
                <a:solidFill>
                  <a:schemeClr val="tx1"/>
                </a:solidFill>
                <a:latin typeface="Arial" charset="0"/>
                <a:ea typeface="Arial" charset="0"/>
                <a:cs typeface="Arial" charset="0"/>
              </a:defRPr>
            </a:lvl5pPr>
            <a:lvl6pPr marL="23241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6pPr>
            <a:lvl7pPr marL="27813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7pPr>
            <a:lvl8pPr marL="32385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8pPr>
            <a:lvl9pPr marL="36957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9pPr>
          </a:lstStyle>
          <a:p>
            <a:pPr algn="ctr" hangingPunct="0">
              <a:spcBef>
                <a:spcPts val="1025"/>
              </a:spcBef>
              <a:buSzPct val="100000"/>
              <a:defRPr/>
            </a:pPr>
            <a:r>
              <a:rPr lang="en-GB" dirty="0">
                <a:solidFill>
                  <a:srgbClr val="000000"/>
                </a:solidFill>
                <a:latin typeface="Calibri" charset="0"/>
                <a:cs typeface="Arial Unicode MS" charset="0"/>
              </a:rPr>
              <a:t>“long” button</a:t>
            </a:r>
          </a:p>
        </p:txBody>
      </p:sp>
      <p:sp>
        <p:nvSpPr>
          <p:cNvPr id="32" name="Rectangle 5">
            <a:extLst>
              <a:ext uri="{FF2B5EF4-FFF2-40B4-BE49-F238E27FC236}">
                <a16:creationId xmlns:a16="http://schemas.microsoft.com/office/drawing/2014/main" id="{0CD897BF-AE96-B949-A85C-330701EFD9B1}"/>
              </a:ext>
            </a:extLst>
          </p:cNvPr>
          <p:cNvSpPr>
            <a:spLocks noChangeArrowheads="1"/>
          </p:cNvSpPr>
          <p:nvPr/>
        </p:nvSpPr>
        <p:spPr bwMode="auto">
          <a:xfrm>
            <a:off x="3884381" y="5419415"/>
            <a:ext cx="294738" cy="217131"/>
          </a:xfrm>
          <a:prstGeom prst="rect">
            <a:avLst/>
          </a:prstGeom>
          <a:noFill/>
          <a:ln w="9360">
            <a:solidFill>
              <a:srgbClr val="364B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charset="0"/>
            </a:endParaRPr>
          </a:p>
        </p:txBody>
      </p:sp>
      <p:sp>
        <p:nvSpPr>
          <p:cNvPr id="33" name="Text Box 6">
            <a:extLst>
              <a:ext uri="{FF2B5EF4-FFF2-40B4-BE49-F238E27FC236}">
                <a16:creationId xmlns:a16="http://schemas.microsoft.com/office/drawing/2014/main" id="{A623D75E-C207-9843-8E0E-80505B647B92}"/>
              </a:ext>
            </a:extLst>
          </p:cNvPr>
          <p:cNvSpPr txBox="1">
            <a:spLocks noChangeArrowheads="1"/>
          </p:cNvSpPr>
          <p:nvPr/>
        </p:nvSpPr>
        <p:spPr bwMode="auto">
          <a:xfrm>
            <a:off x="1485948" y="5730819"/>
            <a:ext cx="1575849" cy="362732"/>
          </a:xfrm>
          <a:prstGeom prst="rect">
            <a:avLst/>
          </a:prstGeom>
          <a:noFill/>
          <a:ln w="936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1639" tIns="42452" rIns="81639" bIns="42452">
            <a:spAutoFit/>
          </a:bodyPr>
          <a:lstStyle>
            <a:lvl1pPr defTabSz="407988">
              <a:tabLst>
                <a:tab pos="657225" algn="l"/>
                <a:tab pos="1312863" algn="l"/>
                <a:tab pos="1970088" algn="l"/>
              </a:tabLst>
              <a:defRPr>
                <a:solidFill>
                  <a:schemeClr val="tx1"/>
                </a:solidFill>
                <a:latin typeface="Arial" charset="0"/>
                <a:ea typeface="ＭＳ Ｐゴシック" charset="0"/>
                <a:cs typeface="Arial" charset="0"/>
              </a:defRPr>
            </a:lvl1pPr>
            <a:lvl2pPr marL="674688" indent="-260350" defTabSz="407988">
              <a:tabLst>
                <a:tab pos="657225" algn="l"/>
                <a:tab pos="1312863" algn="l"/>
                <a:tab pos="1970088" algn="l"/>
              </a:tabLst>
              <a:defRPr>
                <a:solidFill>
                  <a:schemeClr val="tx1"/>
                </a:solidFill>
                <a:latin typeface="Arial" charset="0"/>
                <a:ea typeface="Arial" charset="0"/>
                <a:cs typeface="Arial" charset="0"/>
              </a:defRPr>
            </a:lvl2pPr>
            <a:lvl3pPr marL="1036638" indent="-207963" defTabSz="407988">
              <a:tabLst>
                <a:tab pos="657225" algn="l"/>
                <a:tab pos="1312863" algn="l"/>
                <a:tab pos="1970088" algn="l"/>
              </a:tabLst>
              <a:defRPr>
                <a:solidFill>
                  <a:schemeClr val="tx1"/>
                </a:solidFill>
                <a:latin typeface="Arial" charset="0"/>
                <a:ea typeface="Arial" charset="0"/>
                <a:cs typeface="Arial" charset="0"/>
              </a:defRPr>
            </a:lvl3pPr>
            <a:lvl4pPr marL="1450975" indent="-206375" defTabSz="407988">
              <a:tabLst>
                <a:tab pos="657225" algn="l"/>
                <a:tab pos="1312863" algn="l"/>
                <a:tab pos="1970088" algn="l"/>
              </a:tabLst>
              <a:defRPr>
                <a:solidFill>
                  <a:schemeClr val="tx1"/>
                </a:solidFill>
                <a:latin typeface="Arial" charset="0"/>
                <a:ea typeface="Arial" charset="0"/>
                <a:cs typeface="Arial" charset="0"/>
              </a:defRPr>
            </a:lvl4pPr>
            <a:lvl5pPr marL="1866900" indent="-207963" defTabSz="407988">
              <a:tabLst>
                <a:tab pos="657225" algn="l"/>
                <a:tab pos="1312863" algn="l"/>
                <a:tab pos="1970088" algn="l"/>
              </a:tabLst>
              <a:defRPr>
                <a:solidFill>
                  <a:schemeClr val="tx1"/>
                </a:solidFill>
                <a:latin typeface="Arial" charset="0"/>
                <a:ea typeface="Arial" charset="0"/>
                <a:cs typeface="Arial" charset="0"/>
              </a:defRPr>
            </a:lvl5pPr>
            <a:lvl6pPr marL="23241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6pPr>
            <a:lvl7pPr marL="27813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7pPr>
            <a:lvl8pPr marL="32385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8pPr>
            <a:lvl9pPr marL="36957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9pPr>
          </a:lstStyle>
          <a:p>
            <a:pPr algn="ctr" hangingPunct="0">
              <a:spcBef>
                <a:spcPts val="1025"/>
              </a:spcBef>
              <a:buSzPct val="100000"/>
              <a:defRPr/>
            </a:pPr>
            <a:r>
              <a:rPr lang="en-GB" dirty="0">
                <a:latin typeface="Calibri" charset="0"/>
                <a:cs typeface="Arial Unicode MS" charset="0"/>
              </a:rPr>
              <a:t>”short” button</a:t>
            </a:r>
          </a:p>
        </p:txBody>
      </p:sp>
      <p:sp>
        <p:nvSpPr>
          <p:cNvPr id="34" name="Rectangle 7">
            <a:extLst>
              <a:ext uri="{FF2B5EF4-FFF2-40B4-BE49-F238E27FC236}">
                <a16:creationId xmlns:a16="http://schemas.microsoft.com/office/drawing/2014/main" id="{D230EF25-BF5F-1A4A-990A-CAB6796E4C67}"/>
              </a:ext>
            </a:extLst>
          </p:cNvPr>
          <p:cNvSpPr>
            <a:spLocks noChangeArrowheads="1"/>
          </p:cNvSpPr>
          <p:nvPr/>
        </p:nvSpPr>
        <p:spPr bwMode="auto">
          <a:xfrm>
            <a:off x="2125916" y="5419416"/>
            <a:ext cx="295912" cy="217131"/>
          </a:xfrm>
          <a:prstGeom prst="rect">
            <a:avLst/>
          </a:prstGeom>
          <a:noFill/>
          <a:ln w="936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charset="0"/>
            </a:endParaRPr>
          </a:p>
        </p:txBody>
      </p:sp>
      <p:sp>
        <p:nvSpPr>
          <p:cNvPr id="3" name="ZoneTexte 2">
            <a:extLst>
              <a:ext uri="{FF2B5EF4-FFF2-40B4-BE49-F238E27FC236}">
                <a16:creationId xmlns:a16="http://schemas.microsoft.com/office/drawing/2014/main" id="{A815756C-4F36-3748-BBF3-67B30BDA7E8F}"/>
              </a:ext>
            </a:extLst>
          </p:cNvPr>
          <p:cNvSpPr txBox="1"/>
          <p:nvPr/>
        </p:nvSpPr>
        <p:spPr>
          <a:xfrm>
            <a:off x="772903" y="2631278"/>
            <a:ext cx="1916723" cy="400110"/>
          </a:xfrm>
          <a:prstGeom prst="rect">
            <a:avLst/>
          </a:prstGeom>
          <a:noFill/>
        </p:spPr>
        <p:txBody>
          <a:bodyPr wrap="square" rtlCol="0">
            <a:spAutoFit/>
          </a:bodyPr>
          <a:lstStyle/>
          <a:p>
            <a:pPr algn="ctr"/>
            <a:r>
              <a:rPr lang="fr-FR" sz="2000" dirty="0">
                <a:solidFill>
                  <a:srgbClr val="FF0000"/>
                </a:solidFill>
              </a:rPr>
              <a:t>15 pulses</a:t>
            </a:r>
          </a:p>
        </p:txBody>
      </p:sp>
      <p:cxnSp>
        <p:nvCxnSpPr>
          <p:cNvPr id="21" name="Connecteur droit avec flèche 20">
            <a:extLst>
              <a:ext uri="{FF2B5EF4-FFF2-40B4-BE49-F238E27FC236}">
                <a16:creationId xmlns:a16="http://schemas.microsoft.com/office/drawing/2014/main" id="{00DAFDB1-B534-FC49-9319-4CFCBE5B2C1E}"/>
              </a:ext>
            </a:extLst>
          </p:cNvPr>
          <p:cNvCxnSpPr>
            <a:cxnSpLocks/>
          </p:cNvCxnSpPr>
          <p:nvPr/>
        </p:nvCxnSpPr>
        <p:spPr>
          <a:xfrm flipH="1">
            <a:off x="8936534" y="3167800"/>
            <a:ext cx="7244" cy="903147"/>
          </a:xfrm>
          <a:prstGeom prst="straightConnector1">
            <a:avLst/>
          </a:prstGeom>
          <a:ln w="57150">
            <a:solidFill>
              <a:srgbClr val="04787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1E94DA5F-91F1-C340-8E86-27C16AB164DA}"/>
              </a:ext>
            </a:extLst>
          </p:cNvPr>
          <p:cNvSpPr txBox="1"/>
          <p:nvPr/>
        </p:nvSpPr>
        <p:spPr>
          <a:xfrm>
            <a:off x="8953929" y="3426927"/>
            <a:ext cx="2106077" cy="461665"/>
          </a:xfrm>
          <a:prstGeom prst="rect">
            <a:avLst/>
          </a:prstGeom>
          <a:noFill/>
        </p:spPr>
        <p:txBody>
          <a:bodyPr wrap="square" rtlCol="0">
            <a:spAutoFit/>
          </a:bodyPr>
          <a:lstStyle/>
          <a:p>
            <a:pPr algn="ctr"/>
            <a:r>
              <a:rPr lang="fr-FR" sz="2400" b="1" dirty="0" err="1">
                <a:solidFill>
                  <a:srgbClr val="FF0000"/>
                </a:solidFill>
              </a:rPr>
              <a:t>Comparison</a:t>
            </a:r>
            <a:endParaRPr lang="fr-FR" sz="2400" b="1" dirty="0">
              <a:solidFill>
                <a:srgbClr val="FF0000"/>
              </a:solidFill>
            </a:endParaRPr>
          </a:p>
        </p:txBody>
      </p:sp>
      <p:sp>
        <p:nvSpPr>
          <p:cNvPr id="5" name="ZoneTexte 4">
            <a:extLst>
              <a:ext uri="{FF2B5EF4-FFF2-40B4-BE49-F238E27FC236}">
                <a16:creationId xmlns:a16="http://schemas.microsoft.com/office/drawing/2014/main" id="{2471D75A-044D-C543-9229-DD3ADA7CB94D}"/>
              </a:ext>
            </a:extLst>
          </p:cNvPr>
          <p:cNvSpPr txBox="1"/>
          <p:nvPr/>
        </p:nvSpPr>
        <p:spPr>
          <a:xfrm>
            <a:off x="2985552" y="5052849"/>
            <a:ext cx="363659" cy="707886"/>
          </a:xfrm>
          <a:prstGeom prst="rect">
            <a:avLst/>
          </a:prstGeom>
          <a:noFill/>
        </p:spPr>
        <p:txBody>
          <a:bodyPr wrap="square" rtlCol="0">
            <a:spAutoFit/>
          </a:bodyPr>
          <a:lstStyle/>
          <a:p>
            <a:pPr algn="ctr"/>
            <a:r>
              <a:rPr lang="fr-FR" sz="4000" b="1" dirty="0">
                <a:solidFill>
                  <a:srgbClr val="FF0000"/>
                </a:solidFill>
              </a:rPr>
              <a:t>?</a:t>
            </a:r>
          </a:p>
        </p:txBody>
      </p:sp>
      <p:sp>
        <p:nvSpPr>
          <p:cNvPr id="8" name="ZoneTexte 7">
            <a:extLst>
              <a:ext uri="{FF2B5EF4-FFF2-40B4-BE49-F238E27FC236}">
                <a16:creationId xmlns:a16="http://schemas.microsoft.com/office/drawing/2014/main" id="{209857E9-40C4-AD4E-BCBF-944261DD532A}"/>
              </a:ext>
            </a:extLst>
          </p:cNvPr>
          <p:cNvSpPr txBox="1"/>
          <p:nvPr/>
        </p:nvSpPr>
        <p:spPr>
          <a:xfrm>
            <a:off x="4400197" y="2393150"/>
            <a:ext cx="2586757" cy="523220"/>
          </a:xfrm>
          <a:prstGeom prst="rect">
            <a:avLst/>
          </a:prstGeom>
          <a:noFill/>
        </p:spPr>
        <p:txBody>
          <a:bodyPr wrap="square" rtlCol="0">
            <a:spAutoFit/>
          </a:bodyPr>
          <a:lstStyle/>
          <a:p>
            <a:r>
              <a:rPr lang="en-US" sz="2800" b="1" dirty="0">
                <a:solidFill>
                  <a:srgbClr val="FF0000"/>
                </a:solidFill>
              </a:rPr>
              <a:t>bisection point</a:t>
            </a:r>
            <a:endParaRPr lang="fr-FR" sz="2800" b="1" dirty="0">
              <a:solidFill>
                <a:srgbClr val="FF0000"/>
              </a:solidFill>
            </a:endParaRPr>
          </a:p>
        </p:txBody>
      </p:sp>
    </p:spTree>
    <p:extLst>
      <p:ext uri="{BB962C8B-B14F-4D97-AF65-F5344CB8AC3E}">
        <p14:creationId xmlns:p14="http://schemas.microsoft.com/office/powerpoint/2010/main" val="330179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2" grpId="0"/>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74602E-C7C9-CE48-B8B3-CF0AD0DADA57}"/>
              </a:ext>
            </a:extLst>
          </p:cNvPr>
          <p:cNvSpPr>
            <a:spLocks noGrp="1"/>
          </p:cNvSpPr>
          <p:nvPr>
            <p:ph type="title"/>
          </p:nvPr>
        </p:nvSpPr>
        <p:spPr/>
        <p:txBody>
          <a:bodyPr/>
          <a:lstStyle/>
          <a:p>
            <a:r>
              <a:rPr lang="fr-FR" dirty="0"/>
              <a:t>Temporal </a:t>
            </a:r>
            <a:r>
              <a:rPr lang="fr-FR" dirty="0" err="1"/>
              <a:t>Bisection</a:t>
            </a:r>
            <a:r>
              <a:rPr lang="fr-FR" dirty="0"/>
              <a:t> : </a:t>
            </a:r>
            <a:r>
              <a:rPr lang="fr-FR" dirty="0" err="1"/>
              <a:t>Effect</a:t>
            </a:r>
            <a:r>
              <a:rPr lang="fr-FR" dirty="0"/>
              <a:t> of distraction</a:t>
            </a:r>
          </a:p>
        </p:txBody>
      </p:sp>
      <p:pic>
        <p:nvPicPr>
          <p:cNvPr id="1026" name="Picture 2" descr="Résultat de recherche d'images pour &quot;ecran png&quot;">
            <a:extLst>
              <a:ext uri="{FF2B5EF4-FFF2-40B4-BE49-F238E27FC236}">
                <a16:creationId xmlns:a16="http://schemas.microsoft.com/office/drawing/2014/main" id="{E9191307-6FD8-8149-A7DB-A888C3F61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67" y="1985993"/>
            <a:ext cx="32512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face profil png&quot;">
            <a:extLst>
              <a:ext uri="{FF2B5EF4-FFF2-40B4-BE49-F238E27FC236}">
                <a16:creationId xmlns:a16="http://schemas.microsoft.com/office/drawing/2014/main" id="{04E2858E-5C1A-4F47-93CB-D444DFE5C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431" y="3181506"/>
            <a:ext cx="2623336" cy="3004457"/>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EF9B4196-1E5A-E546-9A8B-68C1ABC03604}"/>
              </a:ext>
            </a:extLst>
          </p:cNvPr>
          <p:cNvSpPr/>
          <p:nvPr/>
        </p:nvSpPr>
        <p:spPr>
          <a:xfrm>
            <a:off x="1528791" y="3158716"/>
            <a:ext cx="404949" cy="3657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avec coin arrondi du même côté 5">
            <a:extLst>
              <a:ext uri="{FF2B5EF4-FFF2-40B4-BE49-F238E27FC236}">
                <a16:creationId xmlns:a16="http://schemas.microsoft.com/office/drawing/2014/main" id="{2B2A9733-3B51-CB4B-ABC7-3F8D6241B52D}"/>
              </a:ext>
            </a:extLst>
          </p:cNvPr>
          <p:cNvSpPr/>
          <p:nvPr/>
        </p:nvSpPr>
        <p:spPr>
          <a:xfrm>
            <a:off x="7309558" y="1869822"/>
            <a:ext cx="3251200" cy="1281998"/>
          </a:xfrm>
          <a:prstGeom prst="round2Same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F2F8A2F4-CED2-D44F-B47F-33D3C7AB626C}"/>
              </a:ext>
            </a:extLst>
          </p:cNvPr>
          <p:cNvSpPr txBox="1"/>
          <p:nvPr/>
        </p:nvSpPr>
        <p:spPr>
          <a:xfrm>
            <a:off x="7387806" y="3110763"/>
            <a:ext cx="728919" cy="461665"/>
          </a:xfrm>
          <a:prstGeom prst="rect">
            <a:avLst/>
          </a:prstGeom>
          <a:noFill/>
        </p:spPr>
        <p:txBody>
          <a:bodyPr wrap="square" rtlCol="0">
            <a:spAutoFit/>
          </a:bodyPr>
          <a:lstStyle/>
          <a:p>
            <a:r>
              <a:rPr lang="fr-FR" sz="2400" dirty="0"/>
              <a:t>LTM</a:t>
            </a:r>
          </a:p>
        </p:txBody>
      </p:sp>
      <p:pic>
        <p:nvPicPr>
          <p:cNvPr id="1030" name="Picture 6" descr="Résultat de recherche d'images pour &quot;horloge png&quot;">
            <a:extLst>
              <a:ext uri="{FF2B5EF4-FFF2-40B4-BE49-F238E27FC236}">
                <a16:creationId xmlns:a16="http://schemas.microsoft.com/office/drawing/2014/main" id="{0C91F87A-5A5B-5546-8023-E6177DD7D0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0006" y="5108318"/>
            <a:ext cx="1056458" cy="105645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avec flèche 8">
            <a:extLst>
              <a:ext uri="{FF2B5EF4-FFF2-40B4-BE49-F238E27FC236}">
                <a16:creationId xmlns:a16="http://schemas.microsoft.com/office/drawing/2014/main" id="{C94A2C84-27C4-1A4B-A59A-863943F1D0CE}"/>
              </a:ext>
            </a:extLst>
          </p:cNvPr>
          <p:cNvCxnSpPr>
            <a:cxnSpLocks/>
            <a:endCxn id="1028" idx="1"/>
          </p:cNvCxnSpPr>
          <p:nvPr/>
        </p:nvCxnSpPr>
        <p:spPr>
          <a:xfrm>
            <a:off x="2085461" y="3478256"/>
            <a:ext cx="2434970" cy="1205479"/>
          </a:xfrm>
          <a:prstGeom prst="straightConnector1">
            <a:avLst/>
          </a:prstGeom>
          <a:ln w="57150">
            <a:solidFill>
              <a:srgbClr val="04787A"/>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0806A492-B36D-2247-9B8E-CF73A81446BC}"/>
              </a:ext>
            </a:extLst>
          </p:cNvPr>
          <p:cNvCxnSpPr>
            <a:cxnSpLocks/>
            <a:stCxn id="1028" idx="3"/>
            <a:endCxn id="1030" idx="1"/>
          </p:cNvCxnSpPr>
          <p:nvPr/>
        </p:nvCxnSpPr>
        <p:spPr>
          <a:xfrm>
            <a:off x="7143767" y="4683735"/>
            <a:ext cx="3916239" cy="952812"/>
          </a:xfrm>
          <a:prstGeom prst="straightConnector1">
            <a:avLst/>
          </a:prstGeom>
          <a:ln w="57150">
            <a:solidFill>
              <a:srgbClr val="04787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24-DD5B-6F4F-85C2-367405AF9DA9}"/>
              </a:ext>
            </a:extLst>
          </p:cNvPr>
          <p:cNvSpPr txBox="1"/>
          <p:nvPr/>
        </p:nvSpPr>
        <p:spPr>
          <a:xfrm>
            <a:off x="7347100" y="1960647"/>
            <a:ext cx="3213658" cy="923330"/>
          </a:xfrm>
          <a:prstGeom prst="rect">
            <a:avLst/>
          </a:prstGeom>
          <a:noFill/>
        </p:spPr>
        <p:txBody>
          <a:bodyPr wrap="square" rtlCol="0">
            <a:spAutoFit/>
          </a:bodyPr>
          <a:lstStyle/>
          <a:p>
            <a:r>
              <a:rPr lang="fr-FR" dirty="0" err="1"/>
              <a:t>Targets</a:t>
            </a:r>
            <a:r>
              <a:rPr lang="fr-FR" dirty="0"/>
              <a:t> :</a:t>
            </a:r>
          </a:p>
          <a:p>
            <a:pPr marL="285750" indent="-285750">
              <a:buFontTx/>
              <a:buChar char="-"/>
            </a:pPr>
            <a:r>
              <a:rPr lang="fr-FR" dirty="0"/>
              <a:t>short duration = 10 pulses</a:t>
            </a:r>
          </a:p>
          <a:p>
            <a:pPr marL="285750" indent="-285750">
              <a:buFontTx/>
              <a:buChar char="-"/>
            </a:pPr>
            <a:r>
              <a:rPr lang="fr-FR" dirty="0"/>
              <a:t>long duration = 20 pulses</a:t>
            </a:r>
          </a:p>
        </p:txBody>
      </p:sp>
      <p:sp>
        <p:nvSpPr>
          <p:cNvPr id="17" name="Ellipse 16">
            <a:extLst>
              <a:ext uri="{FF2B5EF4-FFF2-40B4-BE49-F238E27FC236}">
                <a16:creationId xmlns:a16="http://schemas.microsoft.com/office/drawing/2014/main" id="{D5AFC6BF-A224-C246-842C-2D5ECD76ACC3}"/>
              </a:ext>
            </a:extLst>
          </p:cNvPr>
          <p:cNvSpPr/>
          <p:nvPr/>
        </p:nvSpPr>
        <p:spPr>
          <a:xfrm>
            <a:off x="8001143" y="4080995"/>
            <a:ext cx="1868029" cy="152921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C6833577-F81A-ED49-A0B3-617CE0200890}"/>
              </a:ext>
            </a:extLst>
          </p:cNvPr>
          <p:cNvSpPr txBox="1"/>
          <p:nvPr/>
        </p:nvSpPr>
        <p:spPr>
          <a:xfrm>
            <a:off x="7602922" y="5717016"/>
            <a:ext cx="1868029" cy="461665"/>
          </a:xfrm>
          <a:prstGeom prst="rect">
            <a:avLst/>
          </a:prstGeom>
          <a:noFill/>
        </p:spPr>
        <p:txBody>
          <a:bodyPr wrap="square" rtlCol="0">
            <a:spAutoFit/>
          </a:bodyPr>
          <a:lstStyle/>
          <a:p>
            <a:r>
              <a:rPr lang="fr-FR" sz="2400" dirty="0" err="1"/>
              <a:t>Accumulator</a:t>
            </a:r>
            <a:endParaRPr lang="fr-FR" sz="2400" dirty="0"/>
          </a:p>
        </p:txBody>
      </p:sp>
      <p:sp>
        <p:nvSpPr>
          <p:cNvPr id="25" name="ZoneTexte 24">
            <a:extLst>
              <a:ext uri="{FF2B5EF4-FFF2-40B4-BE49-F238E27FC236}">
                <a16:creationId xmlns:a16="http://schemas.microsoft.com/office/drawing/2014/main" id="{0A6ABA9E-A61B-6941-B8A2-24CA732F5376}"/>
              </a:ext>
            </a:extLst>
          </p:cNvPr>
          <p:cNvSpPr txBox="1"/>
          <p:nvPr/>
        </p:nvSpPr>
        <p:spPr>
          <a:xfrm>
            <a:off x="8180745" y="4489021"/>
            <a:ext cx="1508823" cy="461665"/>
          </a:xfrm>
          <a:prstGeom prst="rect">
            <a:avLst/>
          </a:prstGeom>
          <a:noFill/>
        </p:spPr>
        <p:txBody>
          <a:bodyPr wrap="square" rtlCol="0">
            <a:spAutoFit/>
          </a:bodyPr>
          <a:lstStyle/>
          <a:p>
            <a:pPr algn="ctr"/>
            <a:r>
              <a:rPr lang="fr-FR" sz="2400" b="1" dirty="0">
                <a:solidFill>
                  <a:srgbClr val="FF0000"/>
                </a:solidFill>
              </a:rPr>
              <a:t>12 Pulses</a:t>
            </a:r>
          </a:p>
        </p:txBody>
      </p:sp>
      <p:sp>
        <p:nvSpPr>
          <p:cNvPr id="31" name="Text Box 4">
            <a:extLst>
              <a:ext uri="{FF2B5EF4-FFF2-40B4-BE49-F238E27FC236}">
                <a16:creationId xmlns:a16="http://schemas.microsoft.com/office/drawing/2014/main" id="{9850CC29-8038-264B-BF95-788E1D600206}"/>
              </a:ext>
            </a:extLst>
          </p:cNvPr>
          <p:cNvSpPr txBox="1">
            <a:spLocks noChangeArrowheads="1"/>
          </p:cNvSpPr>
          <p:nvPr/>
        </p:nvSpPr>
        <p:spPr bwMode="auto">
          <a:xfrm>
            <a:off x="3244413" y="5730819"/>
            <a:ext cx="1574674" cy="362732"/>
          </a:xfrm>
          <a:prstGeom prst="rect">
            <a:avLst/>
          </a:prstGeom>
          <a:noFill/>
          <a:ln w="936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1639" tIns="42452" rIns="81639" bIns="42452">
            <a:spAutoFit/>
          </a:bodyPr>
          <a:lstStyle>
            <a:lvl1pPr defTabSz="407988">
              <a:tabLst>
                <a:tab pos="657225" algn="l"/>
                <a:tab pos="1312863" algn="l"/>
                <a:tab pos="1970088" algn="l"/>
              </a:tabLst>
              <a:defRPr>
                <a:solidFill>
                  <a:schemeClr val="tx1"/>
                </a:solidFill>
                <a:latin typeface="Arial" charset="0"/>
                <a:ea typeface="ＭＳ Ｐゴシック" charset="0"/>
                <a:cs typeface="Arial" charset="0"/>
              </a:defRPr>
            </a:lvl1pPr>
            <a:lvl2pPr marL="674688" indent="-260350" defTabSz="407988">
              <a:tabLst>
                <a:tab pos="657225" algn="l"/>
                <a:tab pos="1312863" algn="l"/>
                <a:tab pos="1970088" algn="l"/>
              </a:tabLst>
              <a:defRPr>
                <a:solidFill>
                  <a:schemeClr val="tx1"/>
                </a:solidFill>
                <a:latin typeface="Arial" charset="0"/>
                <a:ea typeface="Arial" charset="0"/>
                <a:cs typeface="Arial" charset="0"/>
              </a:defRPr>
            </a:lvl2pPr>
            <a:lvl3pPr marL="1036638" indent="-207963" defTabSz="407988">
              <a:tabLst>
                <a:tab pos="657225" algn="l"/>
                <a:tab pos="1312863" algn="l"/>
                <a:tab pos="1970088" algn="l"/>
              </a:tabLst>
              <a:defRPr>
                <a:solidFill>
                  <a:schemeClr val="tx1"/>
                </a:solidFill>
                <a:latin typeface="Arial" charset="0"/>
                <a:ea typeface="Arial" charset="0"/>
                <a:cs typeface="Arial" charset="0"/>
              </a:defRPr>
            </a:lvl3pPr>
            <a:lvl4pPr marL="1450975" indent="-206375" defTabSz="407988">
              <a:tabLst>
                <a:tab pos="657225" algn="l"/>
                <a:tab pos="1312863" algn="l"/>
                <a:tab pos="1970088" algn="l"/>
              </a:tabLst>
              <a:defRPr>
                <a:solidFill>
                  <a:schemeClr val="tx1"/>
                </a:solidFill>
                <a:latin typeface="Arial" charset="0"/>
                <a:ea typeface="Arial" charset="0"/>
                <a:cs typeface="Arial" charset="0"/>
              </a:defRPr>
            </a:lvl4pPr>
            <a:lvl5pPr marL="1866900" indent="-207963" defTabSz="407988">
              <a:tabLst>
                <a:tab pos="657225" algn="l"/>
                <a:tab pos="1312863" algn="l"/>
                <a:tab pos="1970088" algn="l"/>
              </a:tabLst>
              <a:defRPr>
                <a:solidFill>
                  <a:schemeClr val="tx1"/>
                </a:solidFill>
                <a:latin typeface="Arial" charset="0"/>
                <a:ea typeface="Arial" charset="0"/>
                <a:cs typeface="Arial" charset="0"/>
              </a:defRPr>
            </a:lvl5pPr>
            <a:lvl6pPr marL="23241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6pPr>
            <a:lvl7pPr marL="27813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7pPr>
            <a:lvl8pPr marL="32385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8pPr>
            <a:lvl9pPr marL="36957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9pPr>
          </a:lstStyle>
          <a:p>
            <a:pPr algn="ctr" hangingPunct="0">
              <a:spcBef>
                <a:spcPts val="1025"/>
              </a:spcBef>
              <a:buSzPct val="100000"/>
              <a:defRPr/>
            </a:pPr>
            <a:r>
              <a:rPr lang="en-GB" dirty="0">
                <a:latin typeface="Calibri" charset="0"/>
                <a:cs typeface="Arial Unicode MS" charset="0"/>
              </a:rPr>
              <a:t>“long” button</a:t>
            </a:r>
          </a:p>
        </p:txBody>
      </p:sp>
      <p:sp>
        <p:nvSpPr>
          <p:cNvPr id="32" name="Rectangle 5">
            <a:extLst>
              <a:ext uri="{FF2B5EF4-FFF2-40B4-BE49-F238E27FC236}">
                <a16:creationId xmlns:a16="http://schemas.microsoft.com/office/drawing/2014/main" id="{0CD897BF-AE96-B949-A85C-330701EFD9B1}"/>
              </a:ext>
            </a:extLst>
          </p:cNvPr>
          <p:cNvSpPr>
            <a:spLocks noChangeArrowheads="1"/>
          </p:cNvSpPr>
          <p:nvPr/>
        </p:nvSpPr>
        <p:spPr bwMode="auto">
          <a:xfrm>
            <a:off x="3884381" y="5419415"/>
            <a:ext cx="294738" cy="217131"/>
          </a:xfrm>
          <a:prstGeom prst="rect">
            <a:avLst/>
          </a:prstGeom>
          <a:noFill/>
          <a:ln w="936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FF0000"/>
              </a:solidFill>
              <a:cs typeface="Arial" charset="0"/>
            </a:endParaRPr>
          </a:p>
        </p:txBody>
      </p:sp>
      <p:sp>
        <p:nvSpPr>
          <p:cNvPr id="33" name="Text Box 6">
            <a:extLst>
              <a:ext uri="{FF2B5EF4-FFF2-40B4-BE49-F238E27FC236}">
                <a16:creationId xmlns:a16="http://schemas.microsoft.com/office/drawing/2014/main" id="{A623D75E-C207-9843-8E0E-80505B647B92}"/>
              </a:ext>
            </a:extLst>
          </p:cNvPr>
          <p:cNvSpPr txBox="1">
            <a:spLocks noChangeArrowheads="1"/>
          </p:cNvSpPr>
          <p:nvPr/>
        </p:nvSpPr>
        <p:spPr bwMode="auto">
          <a:xfrm>
            <a:off x="1485948" y="5730819"/>
            <a:ext cx="1575849" cy="362732"/>
          </a:xfrm>
          <a:prstGeom prst="rect">
            <a:avLst/>
          </a:prstGeom>
          <a:noFill/>
          <a:ln w="936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1639" tIns="42452" rIns="81639" bIns="42452">
            <a:spAutoFit/>
          </a:bodyPr>
          <a:lstStyle>
            <a:lvl1pPr defTabSz="407988">
              <a:tabLst>
                <a:tab pos="657225" algn="l"/>
                <a:tab pos="1312863" algn="l"/>
                <a:tab pos="1970088" algn="l"/>
              </a:tabLst>
              <a:defRPr>
                <a:solidFill>
                  <a:schemeClr val="tx1"/>
                </a:solidFill>
                <a:latin typeface="Arial" charset="0"/>
                <a:ea typeface="ＭＳ Ｐゴシック" charset="0"/>
                <a:cs typeface="Arial" charset="0"/>
              </a:defRPr>
            </a:lvl1pPr>
            <a:lvl2pPr marL="674688" indent="-260350" defTabSz="407988">
              <a:tabLst>
                <a:tab pos="657225" algn="l"/>
                <a:tab pos="1312863" algn="l"/>
                <a:tab pos="1970088" algn="l"/>
              </a:tabLst>
              <a:defRPr>
                <a:solidFill>
                  <a:schemeClr val="tx1"/>
                </a:solidFill>
                <a:latin typeface="Arial" charset="0"/>
                <a:ea typeface="Arial" charset="0"/>
                <a:cs typeface="Arial" charset="0"/>
              </a:defRPr>
            </a:lvl2pPr>
            <a:lvl3pPr marL="1036638" indent="-207963" defTabSz="407988">
              <a:tabLst>
                <a:tab pos="657225" algn="l"/>
                <a:tab pos="1312863" algn="l"/>
                <a:tab pos="1970088" algn="l"/>
              </a:tabLst>
              <a:defRPr>
                <a:solidFill>
                  <a:schemeClr val="tx1"/>
                </a:solidFill>
                <a:latin typeface="Arial" charset="0"/>
                <a:ea typeface="Arial" charset="0"/>
                <a:cs typeface="Arial" charset="0"/>
              </a:defRPr>
            </a:lvl3pPr>
            <a:lvl4pPr marL="1450975" indent="-206375" defTabSz="407988">
              <a:tabLst>
                <a:tab pos="657225" algn="l"/>
                <a:tab pos="1312863" algn="l"/>
                <a:tab pos="1970088" algn="l"/>
              </a:tabLst>
              <a:defRPr>
                <a:solidFill>
                  <a:schemeClr val="tx1"/>
                </a:solidFill>
                <a:latin typeface="Arial" charset="0"/>
                <a:ea typeface="Arial" charset="0"/>
                <a:cs typeface="Arial" charset="0"/>
              </a:defRPr>
            </a:lvl4pPr>
            <a:lvl5pPr marL="1866900" indent="-207963" defTabSz="407988">
              <a:tabLst>
                <a:tab pos="657225" algn="l"/>
                <a:tab pos="1312863" algn="l"/>
                <a:tab pos="1970088" algn="l"/>
              </a:tabLst>
              <a:defRPr>
                <a:solidFill>
                  <a:schemeClr val="tx1"/>
                </a:solidFill>
                <a:latin typeface="Arial" charset="0"/>
                <a:ea typeface="Arial" charset="0"/>
                <a:cs typeface="Arial" charset="0"/>
              </a:defRPr>
            </a:lvl5pPr>
            <a:lvl6pPr marL="23241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6pPr>
            <a:lvl7pPr marL="27813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7pPr>
            <a:lvl8pPr marL="32385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8pPr>
            <a:lvl9pPr marL="36957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9pPr>
          </a:lstStyle>
          <a:p>
            <a:pPr algn="ctr" hangingPunct="0">
              <a:spcBef>
                <a:spcPts val="1025"/>
              </a:spcBef>
              <a:buSzPct val="100000"/>
              <a:defRPr/>
            </a:pPr>
            <a:r>
              <a:rPr lang="en-GB" dirty="0">
                <a:latin typeface="Calibri" charset="0"/>
                <a:cs typeface="Arial Unicode MS" charset="0"/>
              </a:rPr>
              <a:t>”short” button</a:t>
            </a:r>
          </a:p>
        </p:txBody>
      </p:sp>
      <p:sp>
        <p:nvSpPr>
          <p:cNvPr id="34" name="Rectangle 7">
            <a:extLst>
              <a:ext uri="{FF2B5EF4-FFF2-40B4-BE49-F238E27FC236}">
                <a16:creationId xmlns:a16="http://schemas.microsoft.com/office/drawing/2014/main" id="{D230EF25-BF5F-1A4A-990A-CAB6796E4C67}"/>
              </a:ext>
            </a:extLst>
          </p:cNvPr>
          <p:cNvSpPr>
            <a:spLocks noChangeArrowheads="1"/>
          </p:cNvSpPr>
          <p:nvPr/>
        </p:nvSpPr>
        <p:spPr bwMode="auto">
          <a:xfrm>
            <a:off x="2125916" y="5419416"/>
            <a:ext cx="295912" cy="217131"/>
          </a:xfrm>
          <a:prstGeom prst="rect">
            <a:avLst/>
          </a:prstGeom>
          <a:noFill/>
          <a:ln w="936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FF0000"/>
              </a:solidFill>
              <a:cs typeface="Arial" charset="0"/>
            </a:endParaRPr>
          </a:p>
        </p:txBody>
      </p:sp>
      <p:sp>
        <p:nvSpPr>
          <p:cNvPr id="3" name="ZoneTexte 2">
            <a:extLst>
              <a:ext uri="{FF2B5EF4-FFF2-40B4-BE49-F238E27FC236}">
                <a16:creationId xmlns:a16="http://schemas.microsoft.com/office/drawing/2014/main" id="{A815756C-4F36-3748-BBF3-67B30BDA7E8F}"/>
              </a:ext>
            </a:extLst>
          </p:cNvPr>
          <p:cNvSpPr txBox="1"/>
          <p:nvPr/>
        </p:nvSpPr>
        <p:spPr>
          <a:xfrm>
            <a:off x="772903" y="2631278"/>
            <a:ext cx="1916723" cy="400110"/>
          </a:xfrm>
          <a:prstGeom prst="rect">
            <a:avLst/>
          </a:prstGeom>
          <a:noFill/>
        </p:spPr>
        <p:txBody>
          <a:bodyPr wrap="square" rtlCol="0">
            <a:spAutoFit/>
          </a:bodyPr>
          <a:lstStyle/>
          <a:p>
            <a:pPr algn="ctr"/>
            <a:r>
              <a:rPr lang="fr-FR" sz="2000" dirty="0">
                <a:solidFill>
                  <a:srgbClr val="FF0000"/>
                </a:solidFill>
              </a:rPr>
              <a:t>15 pulses</a:t>
            </a:r>
          </a:p>
        </p:txBody>
      </p:sp>
      <p:cxnSp>
        <p:nvCxnSpPr>
          <p:cNvPr id="21" name="Connecteur droit avec flèche 20">
            <a:extLst>
              <a:ext uri="{FF2B5EF4-FFF2-40B4-BE49-F238E27FC236}">
                <a16:creationId xmlns:a16="http://schemas.microsoft.com/office/drawing/2014/main" id="{00DAFDB1-B534-FC49-9319-4CFCBE5B2C1E}"/>
              </a:ext>
            </a:extLst>
          </p:cNvPr>
          <p:cNvCxnSpPr>
            <a:cxnSpLocks/>
          </p:cNvCxnSpPr>
          <p:nvPr/>
        </p:nvCxnSpPr>
        <p:spPr>
          <a:xfrm flipH="1">
            <a:off x="8936534" y="3167800"/>
            <a:ext cx="7244" cy="903147"/>
          </a:xfrm>
          <a:prstGeom prst="straightConnector1">
            <a:avLst/>
          </a:prstGeom>
          <a:ln w="57150">
            <a:solidFill>
              <a:srgbClr val="04787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1E94DA5F-91F1-C340-8E86-27C16AB164DA}"/>
              </a:ext>
            </a:extLst>
          </p:cNvPr>
          <p:cNvSpPr txBox="1"/>
          <p:nvPr/>
        </p:nvSpPr>
        <p:spPr>
          <a:xfrm>
            <a:off x="8953929" y="3426927"/>
            <a:ext cx="1921347" cy="461665"/>
          </a:xfrm>
          <a:prstGeom prst="rect">
            <a:avLst/>
          </a:prstGeom>
          <a:noFill/>
        </p:spPr>
        <p:txBody>
          <a:bodyPr wrap="square" rtlCol="0">
            <a:spAutoFit/>
          </a:bodyPr>
          <a:lstStyle/>
          <a:p>
            <a:pPr algn="ctr"/>
            <a:r>
              <a:rPr lang="fr-FR" sz="2400" b="1" dirty="0" err="1">
                <a:solidFill>
                  <a:srgbClr val="FF0000"/>
                </a:solidFill>
              </a:rPr>
              <a:t>Comparison</a:t>
            </a:r>
            <a:endParaRPr lang="fr-FR" sz="2400" b="1" dirty="0">
              <a:solidFill>
                <a:srgbClr val="FF0000"/>
              </a:solidFill>
            </a:endParaRPr>
          </a:p>
        </p:txBody>
      </p:sp>
      <p:sp>
        <p:nvSpPr>
          <p:cNvPr id="5" name="ZoneTexte 4">
            <a:extLst>
              <a:ext uri="{FF2B5EF4-FFF2-40B4-BE49-F238E27FC236}">
                <a16:creationId xmlns:a16="http://schemas.microsoft.com/office/drawing/2014/main" id="{0EFF6D45-C50A-4A48-9730-7DB67541B92C}"/>
              </a:ext>
            </a:extLst>
          </p:cNvPr>
          <p:cNvSpPr txBox="1"/>
          <p:nvPr/>
        </p:nvSpPr>
        <p:spPr>
          <a:xfrm rot="19902453">
            <a:off x="9878420" y="4540630"/>
            <a:ext cx="2231811" cy="461665"/>
          </a:xfrm>
          <a:prstGeom prst="rect">
            <a:avLst/>
          </a:prstGeom>
          <a:noFill/>
        </p:spPr>
        <p:txBody>
          <a:bodyPr wrap="square" rtlCol="0">
            <a:spAutoFit/>
          </a:bodyPr>
          <a:lstStyle/>
          <a:p>
            <a:r>
              <a:rPr lang="fr-FR" sz="2400" b="1" dirty="0">
                <a:solidFill>
                  <a:srgbClr val="FF0000"/>
                </a:solidFill>
              </a:rPr>
              <a:t>LOSS OF PULSES</a:t>
            </a:r>
          </a:p>
        </p:txBody>
      </p:sp>
    </p:spTree>
    <p:extLst>
      <p:ext uri="{BB962C8B-B14F-4D97-AF65-F5344CB8AC3E}">
        <p14:creationId xmlns:p14="http://schemas.microsoft.com/office/powerpoint/2010/main" val="78555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7" presetClass="emph" presetSubtype="2" fill="hold" nodeType="clickEffect">
                                  <p:stCondLst>
                                    <p:cond delay="0"/>
                                  </p:stCondLst>
                                  <p:childTnLst>
                                    <p:animClr clrSpc="rgb" dir="cw">
                                      <p:cBhvr>
                                        <p:cTn id="14" dur="500" fill="hold"/>
                                        <p:tgtEl>
                                          <p:spTgt spid="34"/>
                                        </p:tgtEl>
                                        <p:attrNameLst>
                                          <p:attrName>stroke.color</p:attrName>
                                        </p:attrNameLst>
                                      </p:cBhvr>
                                      <p:to>
                                        <a:srgbClr val="D82309"/>
                                      </p:to>
                                    </p:animClr>
                                    <p:set>
                                      <p:cBhvr>
                                        <p:cTn id="15" dur="500" fill="hold"/>
                                        <p:tgtEl>
                                          <p:spTgt spid="34"/>
                                        </p:tgtEl>
                                        <p:attrNameLst>
                                          <p:attrName>stroke.on</p:attrName>
                                        </p:attrNameLst>
                                      </p:cBhvr>
                                      <p:to>
                                        <p:strVal val="true"/>
                                      </p:to>
                                    </p:set>
                                  </p:childTnLst>
                                </p:cTn>
                              </p:par>
                              <p:par>
                                <p:cTn id="16" presetID="7" presetClass="emph" presetSubtype="2" fill="hold" nodeType="withEffect">
                                  <p:stCondLst>
                                    <p:cond delay="0"/>
                                  </p:stCondLst>
                                  <p:childTnLst>
                                    <p:animClr clrSpc="rgb" dir="cw">
                                      <p:cBhvr>
                                        <p:cTn id="17" dur="500" fill="hold"/>
                                        <p:tgtEl>
                                          <p:spTgt spid="33"/>
                                        </p:tgtEl>
                                        <p:attrNameLst>
                                          <p:attrName>stroke.color</p:attrName>
                                        </p:attrNameLst>
                                      </p:cBhvr>
                                      <p:to>
                                        <a:srgbClr val="D82309"/>
                                      </p:to>
                                    </p:animClr>
                                    <p:set>
                                      <p:cBhvr>
                                        <p:cTn id="18" dur="500" fill="hold"/>
                                        <p:tgtEl>
                                          <p:spTgt spid="33"/>
                                        </p:tgtEl>
                                        <p:attrNameLst>
                                          <p:attrName>stroke.on</p:attrName>
                                        </p:attrNameLst>
                                      </p:cBhvr>
                                      <p:to>
                                        <p:strVal val="true"/>
                                      </p:to>
                                    </p:set>
                                  </p:childTnLst>
                                </p:cTn>
                              </p:par>
                              <p:par>
                                <p:cTn id="19" presetID="3" presetClass="emph" presetSubtype="2" fill="hold" grpId="0" nodeType="withEffect">
                                  <p:stCondLst>
                                    <p:cond delay="0"/>
                                  </p:stCondLst>
                                  <p:childTnLst>
                                    <p:animClr clrSpc="rgb" dir="cw">
                                      <p:cBhvr override="childStyle">
                                        <p:cTn id="20" dur="500" fill="hold"/>
                                        <p:tgtEl>
                                          <p:spTgt spid="3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3"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74602E-C7C9-CE48-B8B3-CF0AD0DADA57}"/>
              </a:ext>
            </a:extLst>
          </p:cNvPr>
          <p:cNvSpPr>
            <a:spLocks noGrp="1"/>
          </p:cNvSpPr>
          <p:nvPr>
            <p:ph type="title"/>
          </p:nvPr>
        </p:nvSpPr>
        <p:spPr/>
        <p:txBody>
          <a:bodyPr/>
          <a:lstStyle/>
          <a:p>
            <a:r>
              <a:rPr lang="fr-FR" dirty="0"/>
              <a:t>Temporal </a:t>
            </a:r>
            <a:r>
              <a:rPr lang="fr-FR" dirty="0" err="1"/>
              <a:t>Bisection</a:t>
            </a:r>
            <a:r>
              <a:rPr lang="fr-FR" dirty="0"/>
              <a:t> : </a:t>
            </a:r>
            <a:r>
              <a:rPr lang="fr-FR" dirty="0" err="1"/>
              <a:t>Effect</a:t>
            </a:r>
            <a:r>
              <a:rPr lang="fr-FR" dirty="0"/>
              <a:t> of distraction</a:t>
            </a:r>
          </a:p>
        </p:txBody>
      </p:sp>
      <p:pic>
        <p:nvPicPr>
          <p:cNvPr id="1026" name="Picture 2" descr="Résultat de recherche d'images pour &quot;ecran png&quot;">
            <a:extLst>
              <a:ext uri="{FF2B5EF4-FFF2-40B4-BE49-F238E27FC236}">
                <a16:creationId xmlns:a16="http://schemas.microsoft.com/office/drawing/2014/main" id="{E9191307-6FD8-8149-A7DB-A888C3F61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67" y="1985993"/>
            <a:ext cx="32512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face profil png&quot;">
            <a:extLst>
              <a:ext uri="{FF2B5EF4-FFF2-40B4-BE49-F238E27FC236}">
                <a16:creationId xmlns:a16="http://schemas.microsoft.com/office/drawing/2014/main" id="{04E2858E-5C1A-4F47-93CB-D444DFE5C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431" y="3181506"/>
            <a:ext cx="2623336" cy="3004457"/>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EF9B4196-1E5A-E546-9A8B-68C1ABC03604}"/>
              </a:ext>
            </a:extLst>
          </p:cNvPr>
          <p:cNvSpPr/>
          <p:nvPr/>
        </p:nvSpPr>
        <p:spPr>
          <a:xfrm>
            <a:off x="1528791" y="3158716"/>
            <a:ext cx="404949" cy="3657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avec coin arrondi du même côté 5">
            <a:extLst>
              <a:ext uri="{FF2B5EF4-FFF2-40B4-BE49-F238E27FC236}">
                <a16:creationId xmlns:a16="http://schemas.microsoft.com/office/drawing/2014/main" id="{2B2A9733-3B51-CB4B-ABC7-3F8D6241B52D}"/>
              </a:ext>
            </a:extLst>
          </p:cNvPr>
          <p:cNvSpPr/>
          <p:nvPr/>
        </p:nvSpPr>
        <p:spPr>
          <a:xfrm>
            <a:off x="7309558" y="1869822"/>
            <a:ext cx="3251200" cy="1281998"/>
          </a:xfrm>
          <a:prstGeom prst="round2Same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F2F8A2F4-CED2-D44F-B47F-33D3C7AB626C}"/>
              </a:ext>
            </a:extLst>
          </p:cNvPr>
          <p:cNvSpPr txBox="1"/>
          <p:nvPr/>
        </p:nvSpPr>
        <p:spPr>
          <a:xfrm>
            <a:off x="7387806" y="3110763"/>
            <a:ext cx="728919" cy="461665"/>
          </a:xfrm>
          <a:prstGeom prst="rect">
            <a:avLst/>
          </a:prstGeom>
          <a:noFill/>
        </p:spPr>
        <p:txBody>
          <a:bodyPr wrap="square" rtlCol="0">
            <a:spAutoFit/>
          </a:bodyPr>
          <a:lstStyle/>
          <a:p>
            <a:r>
              <a:rPr lang="fr-FR" sz="2400" dirty="0"/>
              <a:t>LTM</a:t>
            </a:r>
          </a:p>
        </p:txBody>
      </p:sp>
      <p:pic>
        <p:nvPicPr>
          <p:cNvPr id="1030" name="Picture 6" descr="Résultat de recherche d'images pour &quot;horloge png&quot;">
            <a:extLst>
              <a:ext uri="{FF2B5EF4-FFF2-40B4-BE49-F238E27FC236}">
                <a16:creationId xmlns:a16="http://schemas.microsoft.com/office/drawing/2014/main" id="{0C91F87A-5A5B-5546-8023-E6177DD7D0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0006" y="5108318"/>
            <a:ext cx="1056458" cy="105645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avec flèche 8">
            <a:extLst>
              <a:ext uri="{FF2B5EF4-FFF2-40B4-BE49-F238E27FC236}">
                <a16:creationId xmlns:a16="http://schemas.microsoft.com/office/drawing/2014/main" id="{C94A2C84-27C4-1A4B-A59A-863943F1D0CE}"/>
              </a:ext>
            </a:extLst>
          </p:cNvPr>
          <p:cNvCxnSpPr>
            <a:cxnSpLocks/>
            <a:endCxn id="1028" idx="1"/>
          </p:cNvCxnSpPr>
          <p:nvPr/>
        </p:nvCxnSpPr>
        <p:spPr>
          <a:xfrm>
            <a:off x="2085461" y="3478256"/>
            <a:ext cx="2434970" cy="1205479"/>
          </a:xfrm>
          <a:prstGeom prst="straightConnector1">
            <a:avLst/>
          </a:prstGeom>
          <a:ln w="57150">
            <a:solidFill>
              <a:srgbClr val="04787A"/>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0806A492-B36D-2247-9B8E-CF73A81446BC}"/>
              </a:ext>
            </a:extLst>
          </p:cNvPr>
          <p:cNvCxnSpPr>
            <a:cxnSpLocks/>
            <a:stCxn id="1028" idx="3"/>
            <a:endCxn id="1030" idx="1"/>
          </p:cNvCxnSpPr>
          <p:nvPr/>
        </p:nvCxnSpPr>
        <p:spPr>
          <a:xfrm>
            <a:off x="7143767" y="4683735"/>
            <a:ext cx="3916239" cy="952812"/>
          </a:xfrm>
          <a:prstGeom prst="straightConnector1">
            <a:avLst/>
          </a:prstGeom>
          <a:ln w="57150">
            <a:solidFill>
              <a:srgbClr val="04787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24-DD5B-6F4F-85C2-367405AF9DA9}"/>
              </a:ext>
            </a:extLst>
          </p:cNvPr>
          <p:cNvSpPr txBox="1"/>
          <p:nvPr/>
        </p:nvSpPr>
        <p:spPr>
          <a:xfrm>
            <a:off x="7347100" y="1960647"/>
            <a:ext cx="3213658" cy="923330"/>
          </a:xfrm>
          <a:prstGeom prst="rect">
            <a:avLst/>
          </a:prstGeom>
          <a:noFill/>
        </p:spPr>
        <p:txBody>
          <a:bodyPr wrap="square" rtlCol="0">
            <a:spAutoFit/>
          </a:bodyPr>
          <a:lstStyle/>
          <a:p>
            <a:r>
              <a:rPr lang="fr-FR" dirty="0" err="1"/>
              <a:t>Targets</a:t>
            </a:r>
            <a:r>
              <a:rPr lang="fr-FR" dirty="0"/>
              <a:t> :</a:t>
            </a:r>
          </a:p>
          <a:p>
            <a:pPr marL="285750" indent="-285750">
              <a:buFontTx/>
              <a:buChar char="-"/>
            </a:pPr>
            <a:r>
              <a:rPr lang="fr-FR" dirty="0"/>
              <a:t>short duration = 10 pulses</a:t>
            </a:r>
          </a:p>
          <a:p>
            <a:pPr marL="285750" indent="-285750">
              <a:buFontTx/>
              <a:buChar char="-"/>
            </a:pPr>
            <a:r>
              <a:rPr lang="fr-FR" dirty="0"/>
              <a:t>long duration = 20 pulses</a:t>
            </a:r>
          </a:p>
        </p:txBody>
      </p:sp>
      <p:sp>
        <p:nvSpPr>
          <p:cNvPr id="17" name="Ellipse 16">
            <a:extLst>
              <a:ext uri="{FF2B5EF4-FFF2-40B4-BE49-F238E27FC236}">
                <a16:creationId xmlns:a16="http://schemas.microsoft.com/office/drawing/2014/main" id="{D5AFC6BF-A224-C246-842C-2D5ECD76ACC3}"/>
              </a:ext>
            </a:extLst>
          </p:cNvPr>
          <p:cNvSpPr/>
          <p:nvPr/>
        </p:nvSpPr>
        <p:spPr>
          <a:xfrm>
            <a:off x="8001143" y="4080995"/>
            <a:ext cx="1868029" cy="152921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C6833577-F81A-ED49-A0B3-617CE0200890}"/>
              </a:ext>
            </a:extLst>
          </p:cNvPr>
          <p:cNvSpPr txBox="1"/>
          <p:nvPr/>
        </p:nvSpPr>
        <p:spPr>
          <a:xfrm>
            <a:off x="7602922" y="5717016"/>
            <a:ext cx="1868029" cy="461665"/>
          </a:xfrm>
          <a:prstGeom prst="rect">
            <a:avLst/>
          </a:prstGeom>
          <a:noFill/>
        </p:spPr>
        <p:txBody>
          <a:bodyPr wrap="square" rtlCol="0">
            <a:spAutoFit/>
          </a:bodyPr>
          <a:lstStyle/>
          <a:p>
            <a:r>
              <a:rPr lang="fr-FR" sz="2400" dirty="0" err="1"/>
              <a:t>Accumulator</a:t>
            </a:r>
            <a:endParaRPr lang="fr-FR" sz="2400" dirty="0"/>
          </a:p>
        </p:txBody>
      </p:sp>
      <p:sp>
        <p:nvSpPr>
          <p:cNvPr id="25" name="ZoneTexte 24">
            <a:extLst>
              <a:ext uri="{FF2B5EF4-FFF2-40B4-BE49-F238E27FC236}">
                <a16:creationId xmlns:a16="http://schemas.microsoft.com/office/drawing/2014/main" id="{0A6ABA9E-A61B-6941-B8A2-24CA732F5376}"/>
              </a:ext>
            </a:extLst>
          </p:cNvPr>
          <p:cNvSpPr txBox="1"/>
          <p:nvPr/>
        </p:nvSpPr>
        <p:spPr>
          <a:xfrm>
            <a:off x="8180745" y="4489021"/>
            <a:ext cx="1508823" cy="461665"/>
          </a:xfrm>
          <a:prstGeom prst="rect">
            <a:avLst/>
          </a:prstGeom>
          <a:noFill/>
        </p:spPr>
        <p:txBody>
          <a:bodyPr wrap="square" rtlCol="0">
            <a:spAutoFit/>
          </a:bodyPr>
          <a:lstStyle/>
          <a:p>
            <a:pPr algn="ctr"/>
            <a:r>
              <a:rPr lang="fr-FR" sz="2400" b="1" dirty="0">
                <a:solidFill>
                  <a:srgbClr val="FF0000"/>
                </a:solidFill>
              </a:rPr>
              <a:t>15 Pulses</a:t>
            </a:r>
          </a:p>
        </p:txBody>
      </p:sp>
      <p:sp>
        <p:nvSpPr>
          <p:cNvPr id="31" name="Text Box 4">
            <a:extLst>
              <a:ext uri="{FF2B5EF4-FFF2-40B4-BE49-F238E27FC236}">
                <a16:creationId xmlns:a16="http://schemas.microsoft.com/office/drawing/2014/main" id="{9850CC29-8038-264B-BF95-788E1D600206}"/>
              </a:ext>
            </a:extLst>
          </p:cNvPr>
          <p:cNvSpPr txBox="1">
            <a:spLocks noChangeArrowheads="1"/>
          </p:cNvSpPr>
          <p:nvPr/>
        </p:nvSpPr>
        <p:spPr bwMode="auto">
          <a:xfrm>
            <a:off x="3244413" y="5730819"/>
            <a:ext cx="1574674" cy="362732"/>
          </a:xfrm>
          <a:prstGeom prst="rect">
            <a:avLst/>
          </a:prstGeom>
          <a:noFill/>
          <a:ln w="936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1639" tIns="42452" rIns="81639" bIns="42452">
            <a:spAutoFit/>
          </a:bodyPr>
          <a:lstStyle>
            <a:lvl1pPr defTabSz="407988">
              <a:tabLst>
                <a:tab pos="657225" algn="l"/>
                <a:tab pos="1312863" algn="l"/>
                <a:tab pos="1970088" algn="l"/>
              </a:tabLst>
              <a:defRPr>
                <a:solidFill>
                  <a:schemeClr val="tx1"/>
                </a:solidFill>
                <a:latin typeface="Arial" charset="0"/>
                <a:ea typeface="ＭＳ Ｐゴシック" charset="0"/>
                <a:cs typeface="Arial" charset="0"/>
              </a:defRPr>
            </a:lvl1pPr>
            <a:lvl2pPr marL="674688" indent="-260350" defTabSz="407988">
              <a:tabLst>
                <a:tab pos="657225" algn="l"/>
                <a:tab pos="1312863" algn="l"/>
                <a:tab pos="1970088" algn="l"/>
              </a:tabLst>
              <a:defRPr>
                <a:solidFill>
                  <a:schemeClr val="tx1"/>
                </a:solidFill>
                <a:latin typeface="Arial" charset="0"/>
                <a:ea typeface="Arial" charset="0"/>
                <a:cs typeface="Arial" charset="0"/>
              </a:defRPr>
            </a:lvl2pPr>
            <a:lvl3pPr marL="1036638" indent="-207963" defTabSz="407988">
              <a:tabLst>
                <a:tab pos="657225" algn="l"/>
                <a:tab pos="1312863" algn="l"/>
                <a:tab pos="1970088" algn="l"/>
              </a:tabLst>
              <a:defRPr>
                <a:solidFill>
                  <a:schemeClr val="tx1"/>
                </a:solidFill>
                <a:latin typeface="Arial" charset="0"/>
                <a:ea typeface="Arial" charset="0"/>
                <a:cs typeface="Arial" charset="0"/>
              </a:defRPr>
            </a:lvl3pPr>
            <a:lvl4pPr marL="1450975" indent="-206375" defTabSz="407988">
              <a:tabLst>
                <a:tab pos="657225" algn="l"/>
                <a:tab pos="1312863" algn="l"/>
                <a:tab pos="1970088" algn="l"/>
              </a:tabLst>
              <a:defRPr>
                <a:solidFill>
                  <a:schemeClr val="tx1"/>
                </a:solidFill>
                <a:latin typeface="Arial" charset="0"/>
                <a:ea typeface="Arial" charset="0"/>
                <a:cs typeface="Arial" charset="0"/>
              </a:defRPr>
            </a:lvl4pPr>
            <a:lvl5pPr marL="1866900" indent="-207963" defTabSz="407988">
              <a:tabLst>
                <a:tab pos="657225" algn="l"/>
                <a:tab pos="1312863" algn="l"/>
                <a:tab pos="1970088" algn="l"/>
              </a:tabLst>
              <a:defRPr>
                <a:solidFill>
                  <a:schemeClr val="tx1"/>
                </a:solidFill>
                <a:latin typeface="Arial" charset="0"/>
                <a:ea typeface="Arial" charset="0"/>
                <a:cs typeface="Arial" charset="0"/>
              </a:defRPr>
            </a:lvl5pPr>
            <a:lvl6pPr marL="23241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6pPr>
            <a:lvl7pPr marL="27813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7pPr>
            <a:lvl8pPr marL="32385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8pPr>
            <a:lvl9pPr marL="36957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9pPr>
          </a:lstStyle>
          <a:p>
            <a:pPr algn="ctr" hangingPunct="0">
              <a:spcBef>
                <a:spcPts val="1025"/>
              </a:spcBef>
              <a:buSzPct val="100000"/>
              <a:defRPr/>
            </a:pPr>
            <a:r>
              <a:rPr lang="en-GB" dirty="0">
                <a:latin typeface="Calibri" charset="0"/>
                <a:cs typeface="Arial Unicode MS" charset="0"/>
              </a:rPr>
              <a:t>“long” button</a:t>
            </a:r>
          </a:p>
        </p:txBody>
      </p:sp>
      <p:sp>
        <p:nvSpPr>
          <p:cNvPr id="32" name="Rectangle 5">
            <a:extLst>
              <a:ext uri="{FF2B5EF4-FFF2-40B4-BE49-F238E27FC236}">
                <a16:creationId xmlns:a16="http://schemas.microsoft.com/office/drawing/2014/main" id="{0CD897BF-AE96-B949-A85C-330701EFD9B1}"/>
              </a:ext>
            </a:extLst>
          </p:cNvPr>
          <p:cNvSpPr>
            <a:spLocks noChangeArrowheads="1"/>
          </p:cNvSpPr>
          <p:nvPr/>
        </p:nvSpPr>
        <p:spPr bwMode="auto">
          <a:xfrm>
            <a:off x="3884381" y="5419415"/>
            <a:ext cx="294738" cy="217131"/>
          </a:xfrm>
          <a:prstGeom prst="rect">
            <a:avLst/>
          </a:prstGeom>
          <a:noFill/>
          <a:ln w="936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FF0000"/>
              </a:solidFill>
              <a:cs typeface="Arial" charset="0"/>
            </a:endParaRPr>
          </a:p>
        </p:txBody>
      </p:sp>
      <p:sp>
        <p:nvSpPr>
          <p:cNvPr id="33" name="Text Box 6">
            <a:extLst>
              <a:ext uri="{FF2B5EF4-FFF2-40B4-BE49-F238E27FC236}">
                <a16:creationId xmlns:a16="http://schemas.microsoft.com/office/drawing/2014/main" id="{A623D75E-C207-9843-8E0E-80505B647B92}"/>
              </a:ext>
            </a:extLst>
          </p:cNvPr>
          <p:cNvSpPr txBox="1">
            <a:spLocks noChangeArrowheads="1"/>
          </p:cNvSpPr>
          <p:nvPr/>
        </p:nvSpPr>
        <p:spPr bwMode="auto">
          <a:xfrm>
            <a:off x="1485948" y="5730819"/>
            <a:ext cx="1575849" cy="362732"/>
          </a:xfrm>
          <a:prstGeom prst="rect">
            <a:avLst/>
          </a:prstGeom>
          <a:noFill/>
          <a:ln w="936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1639" tIns="42452" rIns="81639" bIns="42452">
            <a:spAutoFit/>
          </a:bodyPr>
          <a:lstStyle>
            <a:lvl1pPr defTabSz="407988">
              <a:tabLst>
                <a:tab pos="657225" algn="l"/>
                <a:tab pos="1312863" algn="l"/>
                <a:tab pos="1970088" algn="l"/>
              </a:tabLst>
              <a:defRPr>
                <a:solidFill>
                  <a:schemeClr val="tx1"/>
                </a:solidFill>
                <a:latin typeface="Arial" charset="0"/>
                <a:ea typeface="ＭＳ Ｐゴシック" charset="0"/>
                <a:cs typeface="Arial" charset="0"/>
              </a:defRPr>
            </a:lvl1pPr>
            <a:lvl2pPr marL="674688" indent="-260350" defTabSz="407988">
              <a:tabLst>
                <a:tab pos="657225" algn="l"/>
                <a:tab pos="1312863" algn="l"/>
                <a:tab pos="1970088" algn="l"/>
              </a:tabLst>
              <a:defRPr>
                <a:solidFill>
                  <a:schemeClr val="tx1"/>
                </a:solidFill>
                <a:latin typeface="Arial" charset="0"/>
                <a:ea typeface="Arial" charset="0"/>
                <a:cs typeface="Arial" charset="0"/>
              </a:defRPr>
            </a:lvl2pPr>
            <a:lvl3pPr marL="1036638" indent="-207963" defTabSz="407988">
              <a:tabLst>
                <a:tab pos="657225" algn="l"/>
                <a:tab pos="1312863" algn="l"/>
                <a:tab pos="1970088" algn="l"/>
              </a:tabLst>
              <a:defRPr>
                <a:solidFill>
                  <a:schemeClr val="tx1"/>
                </a:solidFill>
                <a:latin typeface="Arial" charset="0"/>
                <a:ea typeface="Arial" charset="0"/>
                <a:cs typeface="Arial" charset="0"/>
              </a:defRPr>
            </a:lvl3pPr>
            <a:lvl4pPr marL="1450975" indent="-206375" defTabSz="407988">
              <a:tabLst>
                <a:tab pos="657225" algn="l"/>
                <a:tab pos="1312863" algn="l"/>
                <a:tab pos="1970088" algn="l"/>
              </a:tabLst>
              <a:defRPr>
                <a:solidFill>
                  <a:schemeClr val="tx1"/>
                </a:solidFill>
                <a:latin typeface="Arial" charset="0"/>
                <a:ea typeface="Arial" charset="0"/>
                <a:cs typeface="Arial" charset="0"/>
              </a:defRPr>
            </a:lvl4pPr>
            <a:lvl5pPr marL="1866900" indent="-207963" defTabSz="407988">
              <a:tabLst>
                <a:tab pos="657225" algn="l"/>
                <a:tab pos="1312863" algn="l"/>
                <a:tab pos="1970088" algn="l"/>
              </a:tabLst>
              <a:defRPr>
                <a:solidFill>
                  <a:schemeClr val="tx1"/>
                </a:solidFill>
                <a:latin typeface="Arial" charset="0"/>
                <a:ea typeface="Arial" charset="0"/>
                <a:cs typeface="Arial" charset="0"/>
              </a:defRPr>
            </a:lvl5pPr>
            <a:lvl6pPr marL="23241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6pPr>
            <a:lvl7pPr marL="27813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7pPr>
            <a:lvl8pPr marL="32385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8pPr>
            <a:lvl9pPr marL="36957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9pPr>
          </a:lstStyle>
          <a:p>
            <a:pPr algn="ctr" hangingPunct="0">
              <a:spcBef>
                <a:spcPts val="1025"/>
              </a:spcBef>
              <a:buSzPct val="100000"/>
              <a:defRPr/>
            </a:pPr>
            <a:r>
              <a:rPr lang="en-GB" dirty="0">
                <a:latin typeface="Calibri" charset="0"/>
                <a:cs typeface="Arial Unicode MS" charset="0"/>
              </a:rPr>
              <a:t>”short” button</a:t>
            </a:r>
          </a:p>
        </p:txBody>
      </p:sp>
      <p:sp>
        <p:nvSpPr>
          <p:cNvPr id="34" name="Rectangle 7">
            <a:extLst>
              <a:ext uri="{FF2B5EF4-FFF2-40B4-BE49-F238E27FC236}">
                <a16:creationId xmlns:a16="http://schemas.microsoft.com/office/drawing/2014/main" id="{D230EF25-BF5F-1A4A-990A-CAB6796E4C67}"/>
              </a:ext>
            </a:extLst>
          </p:cNvPr>
          <p:cNvSpPr>
            <a:spLocks noChangeArrowheads="1"/>
          </p:cNvSpPr>
          <p:nvPr/>
        </p:nvSpPr>
        <p:spPr bwMode="auto">
          <a:xfrm>
            <a:off x="2125916" y="5419416"/>
            <a:ext cx="295912" cy="217131"/>
          </a:xfrm>
          <a:prstGeom prst="rect">
            <a:avLst/>
          </a:prstGeom>
          <a:noFill/>
          <a:ln w="936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charset="0"/>
            </a:endParaRPr>
          </a:p>
        </p:txBody>
      </p:sp>
      <p:sp>
        <p:nvSpPr>
          <p:cNvPr id="3" name="ZoneTexte 2">
            <a:extLst>
              <a:ext uri="{FF2B5EF4-FFF2-40B4-BE49-F238E27FC236}">
                <a16:creationId xmlns:a16="http://schemas.microsoft.com/office/drawing/2014/main" id="{A815756C-4F36-3748-BBF3-67B30BDA7E8F}"/>
              </a:ext>
            </a:extLst>
          </p:cNvPr>
          <p:cNvSpPr txBox="1"/>
          <p:nvPr/>
        </p:nvSpPr>
        <p:spPr>
          <a:xfrm>
            <a:off x="772903" y="2631278"/>
            <a:ext cx="1916723" cy="400110"/>
          </a:xfrm>
          <a:prstGeom prst="rect">
            <a:avLst/>
          </a:prstGeom>
          <a:noFill/>
        </p:spPr>
        <p:txBody>
          <a:bodyPr wrap="square" rtlCol="0">
            <a:spAutoFit/>
          </a:bodyPr>
          <a:lstStyle/>
          <a:p>
            <a:pPr algn="ctr"/>
            <a:r>
              <a:rPr lang="fr-FR" sz="2000" dirty="0">
                <a:solidFill>
                  <a:srgbClr val="FF0000"/>
                </a:solidFill>
              </a:rPr>
              <a:t>18 pulses</a:t>
            </a:r>
          </a:p>
        </p:txBody>
      </p:sp>
      <p:cxnSp>
        <p:nvCxnSpPr>
          <p:cNvPr id="21" name="Connecteur droit avec flèche 20">
            <a:extLst>
              <a:ext uri="{FF2B5EF4-FFF2-40B4-BE49-F238E27FC236}">
                <a16:creationId xmlns:a16="http://schemas.microsoft.com/office/drawing/2014/main" id="{00DAFDB1-B534-FC49-9319-4CFCBE5B2C1E}"/>
              </a:ext>
            </a:extLst>
          </p:cNvPr>
          <p:cNvCxnSpPr>
            <a:cxnSpLocks/>
          </p:cNvCxnSpPr>
          <p:nvPr/>
        </p:nvCxnSpPr>
        <p:spPr>
          <a:xfrm flipH="1">
            <a:off x="8936534" y="3167800"/>
            <a:ext cx="7244" cy="903147"/>
          </a:xfrm>
          <a:prstGeom prst="straightConnector1">
            <a:avLst/>
          </a:prstGeom>
          <a:ln w="57150">
            <a:solidFill>
              <a:srgbClr val="04787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1E94DA5F-91F1-C340-8E86-27C16AB164DA}"/>
              </a:ext>
            </a:extLst>
          </p:cNvPr>
          <p:cNvSpPr txBox="1"/>
          <p:nvPr/>
        </p:nvSpPr>
        <p:spPr>
          <a:xfrm>
            <a:off x="8953929" y="3426927"/>
            <a:ext cx="1921347" cy="461665"/>
          </a:xfrm>
          <a:prstGeom prst="rect">
            <a:avLst/>
          </a:prstGeom>
          <a:noFill/>
        </p:spPr>
        <p:txBody>
          <a:bodyPr wrap="square" rtlCol="0">
            <a:spAutoFit/>
          </a:bodyPr>
          <a:lstStyle/>
          <a:p>
            <a:pPr algn="ctr"/>
            <a:r>
              <a:rPr lang="fr-FR" sz="2400" b="1" dirty="0" err="1">
                <a:solidFill>
                  <a:srgbClr val="FF0000"/>
                </a:solidFill>
              </a:rPr>
              <a:t>Comparison</a:t>
            </a:r>
            <a:endParaRPr lang="fr-FR" sz="2400" b="1" dirty="0">
              <a:solidFill>
                <a:srgbClr val="FF0000"/>
              </a:solidFill>
            </a:endParaRPr>
          </a:p>
        </p:txBody>
      </p:sp>
      <p:sp>
        <p:nvSpPr>
          <p:cNvPr id="5" name="ZoneTexte 4">
            <a:extLst>
              <a:ext uri="{FF2B5EF4-FFF2-40B4-BE49-F238E27FC236}">
                <a16:creationId xmlns:a16="http://schemas.microsoft.com/office/drawing/2014/main" id="{0EFF6D45-C50A-4A48-9730-7DB67541B92C}"/>
              </a:ext>
            </a:extLst>
          </p:cNvPr>
          <p:cNvSpPr txBox="1"/>
          <p:nvPr/>
        </p:nvSpPr>
        <p:spPr>
          <a:xfrm rot="19902453">
            <a:off x="9878420" y="4540630"/>
            <a:ext cx="2231811" cy="461665"/>
          </a:xfrm>
          <a:prstGeom prst="rect">
            <a:avLst/>
          </a:prstGeom>
          <a:noFill/>
        </p:spPr>
        <p:txBody>
          <a:bodyPr wrap="square" rtlCol="0">
            <a:spAutoFit/>
          </a:bodyPr>
          <a:lstStyle/>
          <a:p>
            <a:r>
              <a:rPr lang="fr-FR" sz="2400" b="1" dirty="0">
                <a:solidFill>
                  <a:srgbClr val="FF0000"/>
                </a:solidFill>
              </a:rPr>
              <a:t>LOSS OF PULSES</a:t>
            </a:r>
          </a:p>
        </p:txBody>
      </p:sp>
      <p:sp>
        <p:nvSpPr>
          <p:cNvPr id="23" name="ZoneTexte 22">
            <a:extLst>
              <a:ext uri="{FF2B5EF4-FFF2-40B4-BE49-F238E27FC236}">
                <a16:creationId xmlns:a16="http://schemas.microsoft.com/office/drawing/2014/main" id="{793F9B58-9F55-F245-86AD-8D203B8E134C}"/>
              </a:ext>
            </a:extLst>
          </p:cNvPr>
          <p:cNvSpPr txBox="1"/>
          <p:nvPr/>
        </p:nvSpPr>
        <p:spPr>
          <a:xfrm>
            <a:off x="2985552" y="5052849"/>
            <a:ext cx="363659" cy="707886"/>
          </a:xfrm>
          <a:prstGeom prst="rect">
            <a:avLst/>
          </a:prstGeom>
          <a:noFill/>
        </p:spPr>
        <p:txBody>
          <a:bodyPr wrap="square" rtlCol="0">
            <a:spAutoFit/>
          </a:bodyPr>
          <a:lstStyle/>
          <a:p>
            <a:pPr algn="ctr"/>
            <a:r>
              <a:rPr lang="fr-FR" sz="4000" b="1" dirty="0">
                <a:solidFill>
                  <a:srgbClr val="FF0000"/>
                </a:solidFill>
              </a:rPr>
              <a:t>?</a:t>
            </a:r>
          </a:p>
        </p:txBody>
      </p:sp>
      <p:sp>
        <p:nvSpPr>
          <p:cNvPr id="26" name="ZoneTexte 25">
            <a:extLst>
              <a:ext uri="{FF2B5EF4-FFF2-40B4-BE49-F238E27FC236}">
                <a16:creationId xmlns:a16="http://schemas.microsoft.com/office/drawing/2014/main" id="{1FA4E40A-7E11-C347-8A1C-3B58A934A23E}"/>
              </a:ext>
            </a:extLst>
          </p:cNvPr>
          <p:cNvSpPr txBox="1"/>
          <p:nvPr/>
        </p:nvSpPr>
        <p:spPr>
          <a:xfrm>
            <a:off x="4312896" y="2153163"/>
            <a:ext cx="2586757" cy="1384995"/>
          </a:xfrm>
          <a:prstGeom prst="rect">
            <a:avLst/>
          </a:prstGeom>
          <a:noFill/>
        </p:spPr>
        <p:txBody>
          <a:bodyPr wrap="square" rtlCol="0">
            <a:spAutoFit/>
          </a:bodyPr>
          <a:lstStyle/>
          <a:p>
            <a:pPr algn="ctr"/>
            <a:r>
              <a:rPr lang="en-US" sz="2800" b="1" dirty="0">
                <a:solidFill>
                  <a:srgbClr val="FF0000"/>
                </a:solidFill>
              </a:rPr>
              <a:t>HIGHER</a:t>
            </a:r>
          </a:p>
          <a:p>
            <a:pPr algn="ctr"/>
            <a:r>
              <a:rPr lang="en-US" sz="2800" b="1" dirty="0">
                <a:solidFill>
                  <a:srgbClr val="FF0000"/>
                </a:solidFill>
              </a:rPr>
              <a:t>bisection point</a:t>
            </a:r>
          </a:p>
          <a:p>
            <a:pPr algn="ctr"/>
            <a:endParaRPr lang="fr-FR" sz="2800" b="1" dirty="0">
              <a:solidFill>
                <a:srgbClr val="FF0000"/>
              </a:solidFill>
            </a:endParaRPr>
          </a:p>
        </p:txBody>
      </p:sp>
    </p:spTree>
    <p:extLst>
      <p:ext uri="{BB962C8B-B14F-4D97-AF65-F5344CB8AC3E}">
        <p14:creationId xmlns:p14="http://schemas.microsoft.com/office/powerpoint/2010/main" val="246214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2" grpId="0"/>
      <p:bldP spid="23"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74602E-C7C9-CE48-B8B3-CF0AD0DADA57}"/>
              </a:ext>
            </a:extLst>
          </p:cNvPr>
          <p:cNvSpPr>
            <a:spLocks noGrp="1"/>
          </p:cNvSpPr>
          <p:nvPr>
            <p:ph type="title"/>
          </p:nvPr>
        </p:nvSpPr>
        <p:spPr/>
        <p:txBody>
          <a:bodyPr/>
          <a:lstStyle/>
          <a:p>
            <a:r>
              <a:rPr lang="fr-FR" dirty="0"/>
              <a:t>Temporal </a:t>
            </a:r>
            <a:r>
              <a:rPr lang="fr-FR" dirty="0" err="1"/>
              <a:t>Bisection</a:t>
            </a:r>
            <a:r>
              <a:rPr lang="fr-FR" dirty="0"/>
              <a:t> : </a:t>
            </a:r>
            <a:r>
              <a:rPr lang="fr-FR" dirty="0" err="1"/>
              <a:t>Effect</a:t>
            </a:r>
            <a:r>
              <a:rPr lang="fr-FR" dirty="0"/>
              <a:t> of Arousal</a:t>
            </a:r>
          </a:p>
        </p:txBody>
      </p:sp>
      <p:pic>
        <p:nvPicPr>
          <p:cNvPr id="1026" name="Picture 2" descr="Résultat de recherche d'images pour &quot;ecran png&quot;">
            <a:extLst>
              <a:ext uri="{FF2B5EF4-FFF2-40B4-BE49-F238E27FC236}">
                <a16:creationId xmlns:a16="http://schemas.microsoft.com/office/drawing/2014/main" id="{E9191307-6FD8-8149-A7DB-A888C3F61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67" y="1985993"/>
            <a:ext cx="32512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face profil png&quot;">
            <a:extLst>
              <a:ext uri="{FF2B5EF4-FFF2-40B4-BE49-F238E27FC236}">
                <a16:creationId xmlns:a16="http://schemas.microsoft.com/office/drawing/2014/main" id="{04E2858E-5C1A-4F47-93CB-D444DFE5C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431" y="3181506"/>
            <a:ext cx="2623336" cy="3004457"/>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EF9B4196-1E5A-E546-9A8B-68C1ABC03604}"/>
              </a:ext>
            </a:extLst>
          </p:cNvPr>
          <p:cNvSpPr/>
          <p:nvPr/>
        </p:nvSpPr>
        <p:spPr>
          <a:xfrm>
            <a:off x="1528791" y="3158716"/>
            <a:ext cx="404949" cy="3657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avec coin arrondi du même côté 5">
            <a:extLst>
              <a:ext uri="{FF2B5EF4-FFF2-40B4-BE49-F238E27FC236}">
                <a16:creationId xmlns:a16="http://schemas.microsoft.com/office/drawing/2014/main" id="{2B2A9733-3B51-CB4B-ABC7-3F8D6241B52D}"/>
              </a:ext>
            </a:extLst>
          </p:cNvPr>
          <p:cNvSpPr/>
          <p:nvPr/>
        </p:nvSpPr>
        <p:spPr>
          <a:xfrm>
            <a:off x="7309558" y="1869822"/>
            <a:ext cx="3251200" cy="1281998"/>
          </a:xfrm>
          <a:prstGeom prst="round2Same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F2F8A2F4-CED2-D44F-B47F-33D3C7AB626C}"/>
              </a:ext>
            </a:extLst>
          </p:cNvPr>
          <p:cNvSpPr txBox="1"/>
          <p:nvPr/>
        </p:nvSpPr>
        <p:spPr>
          <a:xfrm>
            <a:off x="7387806" y="3110763"/>
            <a:ext cx="728919" cy="461665"/>
          </a:xfrm>
          <a:prstGeom prst="rect">
            <a:avLst/>
          </a:prstGeom>
          <a:noFill/>
        </p:spPr>
        <p:txBody>
          <a:bodyPr wrap="square" rtlCol="0">
            <a:spAutoFit/>
          </a:bodyPr>
          <a:lstStyle/>
          <a:p>
            <a:r>
              <a:rPr lang="fr-FR" sz="2400" dirty="0"/>
              <a:t>LTM</a:t>
            </a:r>
          </a:p>
        </p:txBody>
      </p:sp>
      <p:pic>
        <p:nvPicPr>
          <p:cNvPr id="1030" name="Picture 6" descr="Résultat de recherche d'images pour &quot;horloge png&quot;">
            <a:extLst>
              <a:ext uri="{FF2B5EF4-FFF2-40B4-BE49-F238E27FC236}">
                <a16:creationId xmlns:a16="http://schemas.microsoft.com/office/drawing/2014/main" id="{0C91F87A-5A5B-5546-8023-E6177DD7D0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0006" y="5108318"/>
            <a:ext cx="1056458" cy="105645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avec flèche 8">
            <a:extLst>
              <a:ext uri="{FF2B5EF4-FFF2-40B4-BE49-F238E27FC236}">
                <a16:creationId xmlns:a16="http://schemas.microsoft.com/office/drawing/2014/main" id="{C94A2C84-27C4-1A4B-A59A-863943F1D0CE}"/>
              </a:ext>
            </a:extLst>
          </p:cNvPr>
          <p:cNvCxnSpPr>
            <a:cxnSpLocks/>
            <a:endCxn id="1028" idx="1"/>
          </p:cNvCxnSpPr>
          <p:nvPr/>
        </p:nvCxnSpPr>
        <p:spPr>
          <a:xfrm>
            <a:off x="2085461" y="3478256"/>
            <a:ext cx="2434970" cy="1205479"/>
          </a:xfrm>
          <a:prstGeom prst="straightConnector1">
            <a:avLst/>
          </a:prstGeom>
          <a:ln w="57150">
            <a:solidFill>
              <a:srgbClr val="04787A"/>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0806A492-B36D-2247-9B8E-CF73A81446BC}"/>
              </a:ext>
            </a:extLst>
          </p:cNvPr>
          <p:cNvCxnSpPr>
            <a:cxnSpLocks/>
            <a:stCxn id="1028" idx="3"/>
            <a:endCxn id="1030" idx="1"/>
          </p:cNvCxnSpPr>
          <p:nvPr/>
        </p:nvCxnSpPr>
        <p:spPr>
          <a:xfrm>
            <a:off x="7143767" y="4683735"/>
            <a:ext cx="3916239" cy="952812"/>
          </a:xfrm>
          <a:prstGeom prst="straightConnector1">
            <a:avLst/>
          </a:prstGeom>
          <a:ln w="57150">
            <a:solidFill>
              <a:srgbClr val="04787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24-DD5B-6F4F-85C2-367405AF9DA9}"/>
              </a:ext>
            </a:extLst>
          </p:cNvPr>
          <p:cNvSpPr txBox="1"/>
          <p:nvPr/>
        </p:nvSpPr>
        <p:spPr>
          <a:xfrm>
            <a:off x="7347100" y="1960647"/>
            <a:ext cx="3213658" cy="923330"/>
          </a:xfrm>
          <a:prstGeom prst="rect">
            <a:avLst/>
          </a:prstGeom>
          <a:noFill/>
        </p:spPr>
        <p:txBody>
          <a:bodyPr wrap="square" rtlCol="0">
            <a:spAutoFit/>
          </a:bodyPr>
          <a:lstStyle/>
          <a:p>
            <a:r>
              <a:rPr lang="fr-FR" dirty="0" err="1"/>
              <a:t>Targets</a:t>
            </a:r>
            <a:r>
              <a:rPr lang="fr-FR" dirty="0"/>
              <a:t> :</a:t>
            </a:r>
          </a:p>
          <a:p>
            <a:pPr marL="285750" indent="-285750">
              <a:buFontTx/>
              <a:buChar char="-"/>
            </a:pPr>
            <a:r>
              <a:rPr lang="fr-FR" dirty="0"/>
              <a:t>short duration = 10 pulses</a:t>
            </a:r>
          </a:p>
          <a:p>
            <a:pPr marL="285750" indent="-285750">
              <a:buFontTx/>
              <a:buChar char="-"/>
            </a:pPr>
            <a:r>
              <a:rPr lang="fr-FR" dirty="0"/>
              <a:t>long duration = 20 pulses</a:t>
            </a:r>
          </a:p>
        </p:txBody>
      </p:sp>
      <p:sp>
        <p:nvSpPr>
          <p:cNvPr id="17" name="Ellipse 16">
            <a:extLst>
              <a:ext uri="{FF2B5EF4-FFF2-40B4-BE49-F238E27FC236}">
                <a16:creationId xmlns:a16="http://schemas.microsoft.com/office/drawing/2014/main" id="{D5AFC6BF-A224-C246-842C-2D5ECD76ACC3}"/>
              </a:ext>
            </a:extLst>
          </p:cNvPr>
          <p:cNvSpPr/>
          <p:nvPr/>
        </p:nvSpPr>
        <p:spPr>
          <a:xfrm>
            <a:off x="8001143" y="4080995"/>
            <a:ext cx="1868029" cy="152921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C6833577-F81A-ED49-A0B3-617CE0200890}"/>
              </a:ext>
            </a:extLst>
          </p:cNvPr>
          <p:cNvSpPr txBox="1"/>
          <p:nvPr/>
        </p:nvSpPr>
        <p:spPr>
          <a:xfrm>
            <a:off x="7602922" y="5717016"/>
            <a:ext cx="1868029" cy="461665"/>
          </a:xfrm>
          <a:prstGeom prst="rect">
            <a:avLst/>
          </a:prstGeom>
          <a:noFill/>
        </p:spPr>
        <p:txBody>
          <a:bodyPr wrap="square" rtlCol="0">
            <a:spAutoFit/>
          </a:bodyPr>
          <a:lstStyle/>
          <a:p>
            <a:r>
              <a:rPr lang="fr-FR" sz="2400" dirty="0" err="1"/>
              <a:t>Accumulator</a:t>
            </a:r>
            <a:endParaRPr lang="fr-FR" sz="2400" dirty="0"/>
          </a:p>
        </p:txBody>
      </p:sp>
      <p:sp>
        <p:nvSpPr>
          <p:cNvPr id="25" name="ZoneTexte 24">
            <a:extLst>
              <a:ext uri="{FF2B5EF4-FFF2-40B4-BE49-F238E27FC236}">
                <a16:creationId xmlns:a16="http://schemas.microsoft.com/office/drawing/2014/main" id="{0A6ABA9E-A61B-6941-B8A2-24CA732F5376}"/>
              </a:ext>
            </a:extLst>
          </p:cNvPr>
          <p:cNvSpPr txBox="1"/>
          <p:nvPr/>
        </p:nvSpPr>
        <p:spPr>
          <a:xfrm>
            <a:off x="8180745" y="4489021"/>
            <a:ext cx="1508823" cy="461665"/>
          </a:xfrm>
          <a:prstGeom prst="rect">
            <a:avLst/>
          </a:prstGeom>
          <a:noFill/>
        </p:spPr>
        <p:txBody>
          <a:bodyPr wrap="square" rtlCol="0">
            <a:spAutoFit/>
          </a:bodyPr>
          <a:lstStyle/>
          <a:p>
            <a:pPr algn="ctr"/>
            <a:r>
              <a:rPr lang="fr-FR" sz="2400" b="1" dirty="0">
                <a:solidFill>
                  <a:srgbClr val="FF0000"/>
                </a:solidFill>
              </a:rPr>
              <a:t>18 Pulses</a:t>
            </a:r>
          </a:p>
        </p:txBody>
      </p:sp>
      <p:sp>
        <p:nvSpPr>
          <p:cNvPr id="31" name="Text Box 4">
            <a:extLst>
              <a:ext uri="{FF2B5EF4-FFF2-40B4-BE49-F238E27FC236}">
                <a16:creationId xmlns:a16="http://schemas.microsoft.com/office/drawing/2014/main" id="{9850CC29-8038-264B-BF95-788E1D600206}"/>
              </a:ext>
            </a:extLst>
          </p:cNvPr>
          <p:cNvSpPr txBox="1">
            <a:spLocks noChangeArrowheads="1"/>
          </p:cNvSpPr>
          <p:nvPr/>
        </p:nvSpPr>
        <p:spPr bwMode="auto">
          <a:xfrm>
            <a:off x="3244413" y="5730819"/>
            <a:ext cx="1574674" cy="362732"/>
          </a:xfrm>
          <a:prstGeom prst="rect">
            <a:avLst/>
          </a:prstGeom>
          <a:noFill/>
          <a:ln w="936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1639" tIns="42452" rIns="81639" bIns="42452">
            <a:spAutoFit/>
          </a:bodyPr>
          <a:lstStyle>
            <a:lvl1pPr defTabSz="407988">
              <a:tabLst>
                <a:tab pos="657225" algn="l"/>
                <a:tab pos="1312863" algn="l"/>
                <a:tab pos="1970088" algn="l"/>
              </a:tabLst>
              <a:defRPr>
                <a:solidFill>
                  <a:schemeClr val="tx1"/>
                </a:solidFill>
                <a:latin typeface="Arial" charset="0"/>
                <a:ea typeface="ＭＳ Ｐゴシック" charset="0"/>
                <a:cs typeface="Arial" charset="0"/>
              </a:defRPr>
            </a:lvl1pPr>
            <a:lvl2pPr marL="674688" indent="-260350" defTabSz="407988">
              <a:tabLst>
                <a:tab pos="657225" algn="l"/>
                <a:tab pos="1312863" algn="l"/>
                <a:tab pos="1970088" algn="l"/>
              </a:tabLst>
              <a:defRPr>
                <a:solidFill>
                  <a:schemeClr val="tx1"/>
                </a:solidFill>
                <a:latin typeface="Arial" charset="0"/>
                <a:ea typeface="Arial" charset="0"/>
                <a:cs typeface="Arial" charset="0"/>
              </a:defRPr>
            </a:lvl2pPr>
            <a:lvl3pPr marL="1036638" indent="-207963" defTabSz="407988">
              <a:tabLst>
                <a:tab pos="657225" algn="l"/>
                <a:tab pos="1312863" algn="l"/>
                <a:tab pos="1970088" algn="l"/>
              </a:tabLst>
              <a:defRPr>
                <a:solidFill>
                  <a:schemeClr val="tx1"/>
                </a:solidFill>
                <a:latin typeface="Arial" charset="0"/>
                <a:ea typeface="Arial" charset="0"/>
                <a:cs typeface="Arial" charset="0"/>
              </a:defRPr>
            </a:lvl3pPr>
            <a:lvl4pPr marL="1450975" indent="-206375" defTabSz="407988">
              <a:tabLst>
                <a:tab pos="657225" algn="l"/>
                <a:tab pos="1312863" algn="l"/>
                <a:tab pos="1970088" algn="l"/>
              </a:tabLst>
              <a:defRPr>
                <a:solidFill>
                  <a:schemeClr val="tx1"/>
                </a:solidFill>
                <a:latin typeface="Arial" charset="0"/>
                <a:ea typeface="Arial" charset="0"/>
                <a:cs typeface="Arial" charset="0"/>
              </a:defRPr>
            </a:lvl4pPr>
            <a:lvl5pPr marL="1866900" indent="-207963" defTabSz="407988">
              <a:tabLst>
                <a:tab pos="657225" algn="l"/>
                <a:tab pos="1312863" algn="l"/>
                <a:tab pos="1970088" algn="l"/>
              </a:tabLst>
              <a:defRPr>
                <a:solidFill>
                  <a:schemeClr val="tx1"/>
                </a:solidFill>
                <a:latin typeface="Arial" charset="0"/>
                <a:ea typeface="Arial" charset="0"/>
                <a:cs typeface="Arial" charset="0"/>
              </a:defRPr>
            </a:lvl5pPr>
            <a:lvl6pPr marL="23241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6pPr>
            <a:lvl7pPr marL="27813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7pPr>
            <a:lvl8pPr marL="32385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8pPr>
            <a:lvl9pPr marL="36957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9pPr>
          </a:lstStyle>
          <a:p>
            <a:pPr algn="ctr" hangingPunct="0">
              <a:spcBef>
                <a:spcPts val="1025"/>
              </a:spcBef>
              <a:buSzPct val="100000"/>
              <a:defRPr/>
            </a:pPr>
            <a:r>
              <a:rPr lang="en-GB" dirty="0">
                <a:latin typeface="Calibri" charset="0"/>
                <a:cs typeface="Arial Unicode MS" charset="0"/>
              </a:rPr>
              <a:t>“long” button</a:t>
            </a:r>
          </a:p>
        </p:txBody>
      </p:sp>
      <p:sp>
        <p:nvSpPr>
          <p:cNvPr id="32" name="Rectangle 5">
            <a:extLst>
              <a:ext uri="{FF2B5EF4-FFF2-40B4-BE49-F238E27FC236}">
                <a16:creationId xmlns:a16="http://schemas.microsoft.com/office/drawing/2014/main" id="{0CD897BF-AE96-B949-A85C-330701EFD9B1}"/>
              </a:ext>
            </a:extLst>
          </p:cNvPr>
          <p:cNvSpPr>
            <a:spLocks noChangeArrowheads="1"/>
          </p:cNvSpPr>
          <p:nvPr/>
        </p:nvSpPr>
        <p:spPr bwMode="auto">
          <a:xfrm>
            <a:off x="3884381" y="5419415"/>
            <a:ext cx="294738" cy="217131"/>
          </a:xfrm>
          <a:prstGeom prst="rect">
            <a:avLst/>
          </a:prstGeom>
          <a:noFill/>
          <a:ln w="936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FF0000"/>
              </a:solidFill>
              <a:cs typeface="Arial" charset="0"/>
            </a:endParaRPr>
          </a:p>
        </p:txBody>
      </p:sp>
      <p:sp>
        <p:nvSpPr>
          <p:cNvPr id="33" name="Text Box 6">
            <a:extLst>
              <a:ext uri="{FF2B5EF4-FFF2-40B4-BE49-F238E27FC236}">
                <a16:creationId xmlns:a16="http://schemas.microsoft.com/office/drawing/2014/main" id="{A623D75E-C207-9843-8E0E-80505B647B92}"/>
              </a:ext>
            </a:extLst>
          </p:cNvPr>
          <p:cNvSpPr txBox="1">
            <a:spLocks noChangeArrowheads="1"/>
          </p:cNvSpPr>
          <p:nvPr/>
        </p:nvSpPr>
        <p:spPr bwMode="auto">
          <a:xfrm>
            <a:off x="1485948" y="5730819"/>
            <a:ext cx="1575849" cy="362732"/>
          </a:xfrm>
          <a:prstGeom prst="rect">
            <a:avLst/>
          </a:prstGeom>
          <a:noFill/>
          <a:ln w="936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1639" tIns="42452" rIns="81639" bIns="42452">
            <a:spAutoFit/>
          </a:bodyPr>
          <a:lstStyle>
            <a:lvl1pPr defTabSz="407988">
              <a:tabLst>
                <a:tab pos="657225" algn="l"/>
                <a:tab pos="1312863" algn="l"/>
                <a:tab pos="1970088" algn="l"/>
              </a:tabLst>
              <a:defRPr>
                <a:solidFill>
                  <a:schemeClr val="tx1"/>
                </a:solidFill>
                <a:latin typeface="Arial" charset="0"/>
                <a:ea typeface="ＭＳ Ｐゴシック" charset="0"/>
                <a:cs typeface="Arial" charset="0"/>
              </a:defRPr>
            </a:lvl1pPr>
            <a:lvl2pPr marL="674688" indent="-260350" defTabSz="407988">
              <a:tabLst>
                <a:tab pos="657225" algn="l"/>
                <a:tab pos="1312863" algn="l"/>
                <a:tab pos="1970088" algn="l"/>
              </a:tabLst>
              <a:defRPr>
                <a:solidFill>
                  <a:schemeClr val="tx1"/>
                </a:solidFill>
                <a:latin typeface="Arial" charset="0"/>
                <a:ea typeface="Arial" charset="0"/>
                <a:cs typeface="Arial" charset="0"/>
              </a:defRPr>
            </a:lvl2pPr>
            <a:lvl3pPr marL="1036638" indent="-207963" defTabSz="407988">
              <a:tabLst>
                <a:tab pos="657225" algn="l"/>
                <a:tab pos="1312863" algn="l"/>
                <a:tab pos="1970088" algn="l"/>
              </a:tabLst>
              <a:defRPr>
                <a:solidFill>
                  <a:schemeClr val="tx1"/>
                </a:solidFill>
                <a:latin typeface="Arial" charset="0"/>
                <a:ea typeface="Arial" charset="0"/>
                <a:cs typeface="Arial" charset="0"/>
              </a:defRPr>
            </a:lvl3pPr>
            <a:lvl4pPr marL="1450975" indent="-206375" defTabSz="407988">
              <a:tabLst>
                <a:tab pos="657225" algn="l"/>
                <a:tab pos="1312863" algn="l"/>
                <a:tab pos="1970088" algn="l"/>
              </a:tabLst>
              <a:defRPr>
                <a:solidFill>
                  <a:schemeClr val="tx1"/>
                </a:solidFill>
                <a:latin typeface="Arial" charset="0"/>
                <a:ea typeface="Arial" charset="0"/>
                <a:cs typeface="Arial" charset="0"/>
              </a:defRPr>
            </a:lvl4pPr>
            <a:lvl5pPr marL="1866900" indent="-207963" defTabSz="407988">
              <a:tabLst>
                <a:tab pos="657225" algn="l"/>
                <a:tab pos="1312863" algn="l"/>
                <a:tab pos="1970088" algn="l"/>
              </a:tabLst>
              <a:defRPr>
                <a:solidFill>
                  <a:schemeClr val="tx1"/>
                </a:solidFill>
                <a:latin typeface="Arial" charset="0"/>
                <a:ea typeface="Arial" charset="0"/>
                <a:cs typeface="Arial" charset="0"/>
              </a:defRPr>
            </a:lvl5pPr>
            <a:lvl6pPr marL="23241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6pPr>
            <a:lvl7pPr marL="27813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7pPr>
            <a:lvl8pPr marL="32385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8pPr>
            <a:lvl9pPr marL="36957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9pPr>
          </a:lstStyle>
          <a:p>
            <a:pPr algn="ctr" hangingPunct="0">
              <a:spcBef>
                <a:spcPts val="1025"/>
              </a:spcBef>
              <a:buSzPct val="100000"/>
              <a:defRPr/>
            </a:pPr>
            <a:r>
              <a:rPr lang="en-GB" dirty="0">
                <a:latin typeface="Calibri" charset="0"/>
                <a:cs typeface="Arial Unicode MS" charset="0"/>
              </a:rPr>
              <a:t>”short” button</a:t>
            </a:r>
          </a:p>
        </p:txBody>
      </p:sp>
      <p:sp>
        <p:nvSpPr>
          <p:cNvPr id="34" name="Rectangle 7">
            <a:extLst>
              <a:ext uri="{FF2B5EF4-FFF2-40B4-BE49-F238E27FC236}">
                <a16:creationId xmlns:a16="http://schemas.microsoft.com/office/drawing/2014/main" id="{D230EF25-BF5F-1A4A-990A-CAB6796E4C67}"/>
              </a:ext>
            </a:extLst>
          </p:cNvPr>
          <p:cNvSpPr>
            <a:spLocks noChangeArrowheads="1"/>
          </p:cNvSpPr>
          <p:nvPr/>
        </p:nvSpPr>
        <p:spPr bwMode="auto">
          <a:xfrm>
            <a:off x="2125916" y="5419416"/>
            <a:ext cx="295912" cy="217131"/>
          </a:xfrm>
          <a:prstGeom prst="rect">
            <a:avLst/>
          </a:prstGeom>
          <a:noFill/>
          <a:ln w="936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FF0000"/>
              </a:solidFill>
              <a:cs typeface="Arial" charset="0"/>
            </a:endParaRPr>
          </a:p>
        </p:txBody>
      </p:sp>
      <p:sp>
        <p:nvSpPr>
          <p:cNvPr id="3" name="ZoneTexte 2">
            <a:extLst>
              <a:ext uri="{FF2B5EF4-FFF2-40B4-BE49-F238E27FC236}">
                <a16:creationId xmlns:a16="http://schemas.microsoft.com/office/drawing/2014/main" id="{A815756C-4F36-3748-BBF3-67B30BDA7E8F}"/>
              </a:ext>
            </a:extLst>
          </p:cNvPr>
          <p:cNvSpPr txBox="1"/>
          <p:nvPr/>
        </p:nvSpPr>
        <p:spPr>
          <a:xfrm>
            <a:off x="772903" y="2631278"/>
            <a:ext cx="1916723" cy="400110"/>
          </a:xfrm>
          <a:prstGeom prst="rect">
            <a:avLst/>
          </a:prstGeom>
          <a:noFill/>
        </p:spPr>
        <p:txBody>
          <a:bodyPr wrap="square" rtlCol="0">
            <a:spAutoFit/>
          </a:bodyPr>
          <a:lstStyle/>
          <a:p>
            <a:pPr algn="ctr"/>
            <a:r>
              <a:rPr lang="fr-FR" sz="2000" dirty="0">
                <a:solidFill>
                  <a:srgbClr val="FF0000"/>
                </a:solidFill>
              </a:rPr>
              <a:t>15 pulses</a:t>
            </a:r>
          </a:p>
        </p:txBody>
      </p:sp>
      <p:cxnSp>
        <p:nvCxnSpPr>
          <p:cNvPr id="21" name="Connecteur droit avec flèche 20">
            <a:extLst>
              <a:ext uri="{FF2B5EF4-FFF2-40B4-BE49-F238E27FC236}">
                <a16:creationId xmlns:a16="http://schemas.microsoft.com/office/drawing/2014/main" id="{00DAFDB1-B534-FC49-9319-4CFCBE5B2C1E}"/>
              </a:ext>
            </a:extLst>
          </p:cNvPr>
          <p:cNvCxnSpPr>
            <a:cxnSpLocks/>
          </p:cNvCxnSpPr>
          <p:nvPr/>
        </p:nvCxnSpPr>
        <p:spPr>
          <a:xfrm flipH="1">
            <a:off x="8936534" y="3167800"/>
            <a:ext cx="7244" cy="903147"/>
          </a:xfrm>
          <a:prstGeom prst="straightConnector1">
            <a:avLst/>
          </a:prstGeom>
          <a:ln w="57150">
            <a:solidFill>
              <a:srgbClr val="04787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1E94DA5F-91F1-C340-8E86-27C16AB164DA}"/>
              </a:ext>
            </a:extLst>
          </p:cNvPr>
          <p:cNvSpPr txBox="1"/>
          <p:nvPr/>
        </p:nvSpPr>
        <p:spPr>
          <a:xfrm>
            <a:off x="8953929" y="3426927"/>
            <a:ext cx="1868029" cy="461665"/>
          </a:xfrm>
          <a:prstGeom prst="rect">
            <a:avLst/>
          </a:prstGeom>
          <a:noFill/>
        </p:spPr>
        <p:txBody>
          <a:bodyPr wrap="square" rtlCol="0">
            <a:spAutoFit/>
          </a:bodyPr>
          <a:lstStyle/>
          <a:p>
            <a:pPr algn="ctr"/>
            <a:r>
              <a:rPr lang="fr-FR" sz="2400" b="1" dirty="0" err="1">
                <a:solidFill>
                  <a:srgbClr val="FF0000"/>
                </a:solidFill>
              </a:rPr>
              <a:t>Comparison</a:t>
            </a:r>
            <a:endParaRPr lang="fr-FR" sz="2400" b="1" dirty="0">
              <a:solidFill>
                <a:srgbClr val="FF0000"/>
              </a:solidFill>
            </a:endParaRPr>
          </a:p>
        </p:txBody>
      </p:sp>
      <p:sp>
        <p:nvSpPr>
          <p:cNvPr id="8" name="Éclair 7">
            <a:extLst>
              <a:ext uri="{FF2B5EF4-FFF2-40B4-BE49-F238E27FC236}">
                <a16:creationId xmlns:a16="http://schemas.microsoft.com/office/drawing/2014/main" id="{B34A7CEE-8E23-F842-B927-D253AB8B4108}"/>
              </a:ext>
            </a:extLst>
          </p:cNvPr>
          <p:cNvSpPr/>
          <p:nvPr/>
        </p:nvSpPr>
        <p:spPr>
          <a:xfrm>
            <a:off x="11076895" y="4208490"/>
            <a:ext cx="762664" cy="930394"/>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5571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7" presetClass="emph" presetSubtype="2" fill="hold" nodeType="clickEffect">
                                  <p:stCondLst>
                                    <p:cond delay="0"/>
                                  </p:stCondLst>
                                  <p:childTnLst>
                                    <p:animClr clrSpc="rgb" dir="cw">
                                      <p:cBhvr>
                                        <p:cTn id="14" dur="500" fill="hold"/>
                                        <p:tgtEl>
                                          <p:spTgt spid="32"/>
                                        </p:tgtEl>
                                        <p:attrNameLst>
                                          <p:attrName>stroke.color</p:attrName>
                                        </p:attrNameLst>
                                      </p:cBhvr>
                                      <p:to>
                                        <a:srgbClr val="D82309"/>
                                      </p:to>
                                    </p:animClr>
                                    <p:set>
                                      <p:cBhvr>
                                        <p:cTn id="15" dur="500" fill="hold"/>
                                        <p:tgtEl>
                                          <p:spTgt spid="32"/>
                                        </p:tgtEl>
                                        <p:attrNameLst>
                                          <p:attrName>stroke.on</p:attrName>
                                        </p:attrNameLst>
                                      </p:cBhvr>
                                      <p:to>
                                        <p:strVal val="true"/>
                                      </p:to>
                                    </p:set>
                                  </p:childTnLst>
                                </p:cTn>
                              </p:par>
                              <p:par>
                                <p:cTn id="16" presetID="7" presetClass="emph" presetSubtype="2" fill="hold" nodeType="withEffect">
                                  <p:stCondLst>
                                    <p:cond delay="0"/>
                                  </p:stCondLst>
                                  <p:childTnLst>
                                    <p:animClr clrSpc="rgb" dir="cw">
                                      <p:cBhvr>
                                        <p:cTn id="17" dur="500" fill="hold"/>
                                        <p:tgtEl>
                                          <p:spTgt spid="31"/>
                                        </p:tgtEl>
                                        <p:attrNameLst>
                                          <p:attrName>stroke.color</p:attrName>
                                        </p:attrNameLst>
                                      </p:cBhvr>
                                      <p:to>
                                        <a:srgbClr val="D82309"/>
                                      </p:to>
                                    </p:animClr>
                                    <p:set>
                                      <p:cBhvr>
                                        <p:cTn id="18" dur="500" fill="hold"/>
                                        <p:tgtEl>
                                          <p:spTgt spid="31"/>
                                        </p:tgtEl>
                                        <p:attrNameLst>
                                          <p:attrName>stroke.on</p:attrName>
                                        </p:attrNameLst>
                                      </p:cBhvr>
                                      <p:to>
                                        <p:strVal val="true"/>
                                      </p:to>
                                    </p:set>
                                  </p:childTnLst>
                                </p:cTn>
                              </p:par>
                              <p:par>
                                <p:cTn id="19" presetID="3" presetClass="emph" presetSubtype="2" fill="hold" grpId="0" nodeType="withEffect">
                                  <p:stCondLst>
                                    <p:cond delay="0"/>
                                  </p:stCondLst>
                                  <p:childTnLst>
                                    <p:animClr clrSpc="rgb" dir="cw">
                                      <p:cBhvr override="childStyle">
                                        <p:cTn id="20" dur="500" fill="hold"/>
                                        <p:tgtEl>
                                          <p:spTgt spid="31"/>
                                        </p:tgtEl>
                                        <p:attrNameLst>
                                          <p:attrName>style.color</p:attrName>
                                        </p:attrNameLst>
                                      </p:cBhvr>
                                      <p:to>
                                        <a:srgbClr val="D8230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74602E-C7C9-CE48-B8B3-CF0AD0DADA57}"/>
              </a:ext>
            </a:extLst>
          </p:cNvPr>
          <p:cNvSpPr>
            <a:spLocks noGrp="1"/>
          </p:cNvSpPr>
          <p:nvPr>
            <p:ph type="title"/>
          </p:nvPr>
        </p:nvSpPr>
        <p:spPr/>
        <p:txBody>
          <a:bodyPr/>
          <a:lstStyle/>
          <a:p>
            <a:r>
              <a:rPr lang="fr-FR" dirty="0"/>
              <a:t>Temporal </a:t>
            </a:r>
            <a:r>
              <a:rPr lang="fr-FR" dirty="0" err="1"/>
              <a:t>Bisection</a:t>
            </a:r>
            <a:r>
              <a:rPr lang="fr-FR" dirty="0"/>
              <a:t> : </a:t>
            </a:r>
            <a:r>
              <a:rPr lang="fr-FR" dirty="0" err="1"/>
              <a:t>Effect</a:t>
            </a:r>
            <a:r>
              <a:rPr lang="fr-FR" dirty="0"/>
              <a:t> of Arousal</a:t>
            </a:r>
          </a:p>
        </p:txBody>
      </p:sp>
      <p:pic>
        <p:nvPicPr>
          <p:cNvPr id="1026" name="Picture 2" descr="Résultat de recherche d'images pour &quot;ecran png&quot;">
            <a:extLst>
              <a:ext uri="{FF2B5EF4-FFF2-40B4-BE49-F238E27FC236}">
                <a16:creationId xmlns:a16="http://schemas.microsoft.com/office/drawing/2014/main" id="{E9191307-6FD8-8149-A7DB-A888C3F61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67" y="1985993"/>
            <a:ext cx="32512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face profil png&quot;">
            <a:extLst>
              <a:ext uri="{FF2B5EF4-FFF2-40B4-BE49-F238E27FC236}">
                <a16:creationId xmlns:a16="http://schemas.microsoft.com/office/drawing/2014/main" id="{04E2858E-5C1A-4F47-93CB-D444DFE5C6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0431" y="3181506"/>
            <a:ext cx="2623336" cy="3004457"/>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EF9B4196-1E5A-E546-9A8B-68C1ABC03604}"/>
              </a:ext>
            </a:extLst>
          </p:cNvPr>
          <p:cNvSpPr/>
          <p:nvPr/>
        </p:nvSpPr>
        <p:spPr>
          <a:xfrm>
            <a:off x="1528791" y="3158716"/>
            <a:ext cx="404949" cy="3657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avec coin arrondi du même côté 5">
            <a:extLst>
              <a:ext uri="{FF2B5EF4-FFF2-40B4-BE49-F238E27FC236}">
                <a16:creationId xmlns:a16="http://schemas.microsoft.com/office/drawing/2014/main" id="{2B2A9733-3B51-CB4B-ABC7-3F8D6241B52D}"/>
              </a:ext>
            </a:extLst>
          </p:cNvPr>
          <p:cNvSpPr/>
          <p:nvPr/>
        </p:nvSpPr>
        <p:spPr>
          <a:xfrm>
            <a:off x="7309558" y="1869822"/>
            <a:ext cx="3251200" cy="1281998"/>
          </a:xfrm>
          <a:prstGeom prst="round2Same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F2F8A2F4-CED2-D44F-B47F-33D3C7AB626C}"/>
              </a:ext>
            </a:extLst>
          </p:cNvPr>
          <p:cNvSpPr txBox="1"/>
          <p:nvPr/>
        </p:nvSpPr>
        <p:spPr>
          <a:xfrm>
            <a:off x="7387806" y="3110763"/>
            <a:ext cx="728919" cy="461665"/>
          </a:xfrm>
          <a:prstGeom prst="rect">
            <a:avLst/>
          </a:prstGeom>
          <a:noFill/>
        </p:spPr>
        <p:txBody>
          <a:bodyPr wrap="square" rtlCol="0">
            <a:spAutoFit/>
          </a:bodyPr>
          <a:lstStyle/>
          <a:p>
            <a:r>
              <a:rPr lang="fr-FR" sz="2400" dirty="0"/>
              <a:t>LTM</a:t>
            </a:r>
          </a:p>
        </p:txBody>
      </p:sp>
      <p:pic>
        <p:nvPicPr>
          <p:cNvPr id="1030" name="Picture 6" descr="Résultat de recherche d'images pour &quot;horloge png&quot;">
            <a:extLst>
              <a:ext uri="{FF2B5EF4-FFF2-40B4-BE49-F238E27FC236}">
                <a16:creationId xmlns:a16="http://schemas.microsoft.com/office/drawing/2014/main" id="{0C91F87A-5A5B-5546-8023-E6177DD7D0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0006" y="5108318"/>
            <a:ext cx="1056458" cy="105645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avec flèche 8">
            <a:extLst>
              <a:ext uri="{FF2B5EF4-FFF2-40B4-BE49-F238E27FC236}">
                <a16:creationId xmlns:a16="http://schemas.microsoft.com/office/drawing/2014/main" id="{C94A2C84-27C4-1A4B-A59A-863943F1D0CE}"/>
              </a:ext>
            </a:extLst>
          </p:cNvPr>
          <p:cNvCxnSpPr>
            <a:cxnSpLocks/>
            <a:endCxn id="1028" idx="1"/>
          </p:cNvCxnSpPr>
          <p:nvPr/>
        </p:nvCxnSpPr>
        <p:spPr>
          <a:xfrm>
            <a:off x="2085461" y="3478256"/>
            <a:ext cx="2434970" cy="1205479"/>
          </a:xfrm>
          <a:prstGeom prst="straightConnector1">
            <a:avLst/>
          </a:prstGeom>
          <a:ln w="57150">
            <a:solidFill>
              <a:srgbClr val="04787A"/>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0806A492-B36D-2247-9B8E-CF73A81446BC}"/>
              </a:ext>
            </a:extLst>
          </p:cNvPr>
          <p:cNvCxnSpPr>
            <a:cxnSpLocks/>
            <a:stCxn id="1028" idx="3"/>
            <a:endCxn id="1030" idx="1"/>
          </p:cNvCxnSpPr>
          <p:nvPr/>
        </p:nvCxnSpPr>
        <p:spPr>
          <a:xfrm>
            <a:off x="7143767" y="4683735"/>
            <a:ext cx="3916239" cy="952812"/>
          </a:xfrm>
          <a:prstGeom prst="straightConnector1">
            <a:avLst/>
          </a:prstGeom>
          <a:ln w="57150">
            <a:solidFill>
              <a:srgbClr val="04787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24-DD5B-6F4F-85C2-367405AF9DA9}"/>
              </a:ext>
            </a:extLst>
          </p:cNvPr>
          <p:cNvSpPr txBox="1"/>
          <p:nvPr/>
        </p:nvSpPr>
        <p:spPr>
          <a:xfrm>
            <a:off x="7347100" y="1960647"/>
            <a:ext cx="3213658" cy="923330"/>
          </a:xfrm>
          <a:prstGeom prst="rect">
            <a:avLst/>
          </a:prstGeom>
          <a:noFill/>
        </p:spPr>
        <p:txBody>
          <a:bodyPr wrap="square" rtlCol="0">
            <a:spAutoFit/>
          </a:bodyPr>
          <a:lstStyle/>
          <a:p>
            <a:r>
              <a:rPr lang="fr-FR" dirty="0" err="1"/>
              <a:t>Targets</a:t>
            </a:r>
            <a:r>
              <a:rPr lang="fr-FR" dirty="0"/>
              <a:t> :</a:t>
            </a:r>
          </a:p>
          <a:p>
            <a:pPr marL="285750" indent="-285750">
              <a:buFontTx/>
              <a:buChar char="-"/>
            </a:pPr>
            <a:r>
              <a:rPr lang="fr-FR" dirty="0"/>
              <a:t>short duration = 10 pulses</a:t>
            </a:r>
          </a:p>
          <a:p>
            <a:pPr marL="285750" indent="-285750">
              <a:buFontTx/>
              <a:buChar char="-"/>
            </a:pPr>
            <a:r>
              <a:rPr lang="fr-FR" dirty="0"/>
              <a:t>long duration = 20 pulses</a:t>
            </a:r>
          </a:p>
        </p:txBody>
      </p:sp>
      <p:sp>
        <p:nvSpPr>
          <p:cNvPr id="17" name="Ellipse 16">
            <a:extLst>
              <a:ext uri="{FF2B5EF4-FFF2-40B4-BE49-F238E27FC236}">
                <a16:creationId xmlns:a16="http://schemas.microsoft.com/office/drawing/2014/main" id="{D5AFC6BF-A224-C246-842C-2D5ECD76ACC3}"/>
              </a:ext>
            </a:extLst>
          </p:cNvPr>
          <p:cNvSpPr/>
          <p:nvPr/>
        </p:nvSpPr>
        <p:spPr>
          <a:xfrm>
            <a:off x="8001143" y="4080995"/>
            <a:ext cx="1868029" cy="152921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C6833577-F81A-ED49-A0B3-617CE0200890}"/>
              </a:ext>
            </a:extLst>
          </p:cNvPr>
          <p:cNvSpPr txBox="1"/>
          <p:nvPr/>
        </p:nvSpPr>
        <p:spPr>
          <a:xfrm>
            <a:off x="7602922" y="5717016"/>
            <a:ext cx="1868029" cy="461665"/>
          </a:xfrm>
          <a:prstGeom prst="rect">
            <a:avLst/>
          </a:prstGeom>
          <a:noFill/>
        </p:spPr>
        <p:txBody>
          <a:bodyPr wrap="square" rtlCol="0">
            <a:spAutoFit/>
          </a:bodyPr>
          <a:lstStyle/>
          <a:p>
            <a:r>
              <a:rPr lang="fr-FR" sz="2400" dirty="0" err="1"/>
              <a:t>Accumulator</a:t>
            </a:r>
            <a:endParaRPr lang="fr-FR" sz="2400" dirty="0"/>
          </a:p>
        </p:txBody>
      </p:sp>
      <p:sp>
        <p:nvSpPr>
          <p:cNvPr id="25" name="ZoneTexte 24">
            <a:extLst>
              <a:ext uri="{FF2B5EF4-FFF2-40B4-BE49-F238E27FC236}">
                <a16:creationId xmlns:a16="http://schemas.microsoft.com/office/drawing/2014/main" id="{0A6ABA9E-A61B-6941-B8A2-24CA732F5376}"/>
              </a:ext>
            </a:extLst>
          </p:cNvPr>
          <p:cNvSpPr txBox="1"/>
          <p:nvPr/>
        </p:nvSpPr>
        <p:spPr>
          <a:xfrm>
            <a:off x="8180745" y="4489021"/>
            <a:ext cx="1508823" cy="461665"/>
          </a:xfrm>
          <a:prstGeom prst="rect">
            <a:avLst/>
          </a:prstGeom>
          <a:noFill/>
        </p:spPr>
        <p:txBody>
          <a:bodyPr wrap="square" rtlCol="0">
            <a:spAutoFit/>
          </a:bodyPr>
          <a:lstStyle/>
          <a:p>
            <a:pPr algn="ctr"/>
            <a:r>
              <a:rPr lang="fr-FR" sz="2400" b="1" dirty="0">
                <a:solidFill>
                  <a:srgbClr val="FF0000"/>
                </a:solidFill>
              </a:rPr>
              <a:t>15 Pulses</a:t>
            </a:r>
          </a:p>
        </p:txBody>
      </p:sp>
      <p:sp>
        <p:nvSpPr>
          <p:cNvPr id="31" name="Text Box 4">
            <a:extLst>
              <a:ext uri="{FF2B5EF4-FFF2-40B4-BE49-F238E27FC236}">
                <a16:creationId xmlns:a16="http://schemas.microsoft.com/office/drawing/2014/main" id="{9850CC29-8038-264B-BF95-788E1D600206}"/>
              </a:ext>
            </a:extLst>
          </p:cNvPr>
          <p:cNvSpPr txBox="1">
            <a:spLocks noChangeArrowheads="1"/>
          </p:cNvSpPr>
          <p:nvPr/>
        </p:nvSpPr>
        <p:spPr bwMode="auto">
          <a:xfrm>
            <a:off x="3244413" y="5730819"/>
            <a:ext cx="1574674" cy="362732"/>
          </a:xfrm>
          <a:prstGeom prst="rect">
            <a:avLst/>
          </a:prstGeom>
          <a:noFill/>
          <a:ln w="936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1639" tIns="42452" rIns="81639" bIns="42452">
            <a:spAutoFit/>
          </a:bodyPr>
          <a:lstStyle>
            <a:lvl1pPr defTabSz="407988">
              <a:tabLst>
                <a:tab pos="657225" algn="l"/>
                <a:tab pos="1312863" algn="l"/>
                <a:tab pos="1970088" algn="l"/>
              </a:tabLst>
              <a:defRPr>
                <a:solidFill>
                  <a:schemeClr val="tx1"/>
                </a:solidFill>
                <a:latin typeface="Arial" charset="0"/>
                <a:ea typeface="ＭＳ Ｐゴシック" charset="0"/>
                <a:cs typeface="Arial" charset="0"/>
              </a:defRPr>
            </a:lvl1pPr>
            <a:lvl2pPr marL="674688" indent="-260350" defTabSz="407988">
              <a:tabLst>
                <a:tab pos="657225" algn="l"/>
                <a:tab pos="1312863" algn="l"/>
                <a:tab pos="1970088" algn="l"/>
              </a:tabLst>
              <a:defRPr>
                <a:solidFill>
                  <a:schemeClr val="tx1"/>
                </a:solidFill>
                <a:latin typeface="Arial" charset="0"/>
                <a:ea typeface="Arial" charset="0"/>
                <a:cs typeface="Arial" charset="0"/>
              </a:defRPr>
            </a:lvl2pPr>
            <a:lvl3pPr marL="1036638" indent="-207963" defTabSz="407988">
              <a:tabLst>
                <a:tab pos="657225" algn="l"/>
                <a:tab pos="1312863" algn="l"/>
                <a:tab pos="1970088" algn="l"/>
              </a:tabLst>
              <a:defRPr>
                <a:solidFill>
                  <a:schemeClr val="tx1"/>
                </a:solidFill>
                <a:latin typeface="Arial" charset="0"/>
                <a:ea typeface="Arial" charset="0"/>
                <a:cs typeface="Arial" charset="0"/>
              </a:defRPr>
            </a:lvl3pPr>
            <a:lvl4pPr marL="1450975" indent="-206375" defTabSz="407988">
              <a:tabLst>
                <a:tab pos="657225" algn="l"/>
                <a:tab pos="1312863" algn="l"/>
                <a:tab pos="1970088" algn="l"/>
              </a:tabLst>
              <a:defRPr>
                <a:solidFill>
                  <a:schemeClr val="tx1"/>
                </a:solidFill>
                <a:latin typeface="Arial" charset="0"/>
                <a:ea typeface="Arial" charset="0"/>
                <a:cs typeface="Arial" charset="0"/>
              </a:defRPr>
            </a:lvl4pPr>
            <a:lvl5pPr marL="1866900" indent="-207963" defTabSz="407988">
              <a:tabLst>
                <a:tab pos="657225" algn="l"/>
                <a:tab pos="1312863" algn="l"/>
                <a:tab pos="1970088" algn="l"/>
              </a:tabLst>
              <a:defRPr>
                <a:solidFill>
                  <a:schemeClr val="tx1"/>
                </a:solidFill>
                <a:latin typeface="Arial" charset="0"/>
                <a:ea typeface="Arial" charset="0"/>
                <a:cs typeface="Arial" charset="0"/>
              </a:defRPr>
            </a:lvl5pPr>
            <a:lvl6pPr marL="23241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6pPr>
            <a:lvl7pPr marL="27813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7pPr>
            <a:lvl8pPr marL="32385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8pPr>
            <a:lvl9pPr marL="36957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9pPr>
          </a:lstStyle>
          <a:p>
            <a:pPr algn="ctr" hangingPunct="0">
              <a:spcBef>
                <a:spcPts val="1025"/>
              </a:spcBef>
              <a:buSzPct val="100000"/>
              <a:defRPr/>
            </a:pPr>
            <a:r>
              <a:rPr lang="en-GB" dirty="0">
                <a:latin typeface="Calibri" charset="0"/>
                <a:cs typeface="Arial Unicode MS" charset="0"/>
              </a:rPr>
              <a:t>“long” button</a:t>
            </a:r>
          </a:p>
        </p:txBody>
      </p:sp>
      <p:sp>
        <p:nvSpPr>
          <p:cNvPr id="32" name="Rectangle 5">
            <a:extLst>
              <a:ext uri="{FF2B5EF4-FFF2-40B4-BE49-F238E27FC236}">
                <a16:creationId xmlns:a16="http://schemas.microsoft.com/office/drawing/2014/main" id="{0CD897BF-AE96-B949-A85C-330701EFD9B1}"/>
              </a:ext>
            </a:extLst>
          </p:cNvPr>
          <p:cNvSpPr>
            <a:spLocks noChangeArrowheads="1"/>
          </p:cNvSpPr>
          <p:nvPr/>
        </p:nvSpPr>
        <p:spPr bwMode="auto">
          <a:xfrm>
            <a:off x="3884381" y="5419415"/>
            <a:ext cx="294738" cy="217131"/>
          </a:xfrm>
          <a:prstGeom prst="rect">
            <a:avLst/>
          </a:prstGeom>
          <a:noFill/>
          <a:ln w="936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FF0000"/>
              </a:solidFill>
              <a:cs typeface="Arial" charset="0"/>
            </a:endParaRPr>
          </a:p>
        </p:txBody>
      </p:sp>
      <p:sp>
        <p:nvSpPr>
          <p:cNvPr id="33" name="Text Box 6">
            <a:extLst>
              <a:ext uri="{FF2B5EF4-FFF2-40B4-BE49-F238E27FC236}">
                <a16:creationId xmlns:a16="http://schemas.microsoft.com/office/drawing/2014/main" id="{A623D75E-C207-9843-8E0E-80505B647B92}"/>
              </a:ext>
            </a:extLst>
          </p:cNvPr>
          <p:cNvSpPr txBox="1">
            <a:spLocks noChangeArrowheads="1"/>
          </p:cNvSpPr>
          <p:nvPr/>
        </p:nvSpPr>
        <p:spPr bwMode="auto">
          <a:xfrm>
            <a:off x="1485948" y="5730819"/>
            <a:ext cx="1575849" cy="362732"/>
          </a:xfrm>
          <a:prstGeom prst="rect">
            <a:avLst/>
          </a:prstGeom>
          <a:noFill/>
          <a:ln w="936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1639" tIns="42452" rIns="81639" bIns="42452">
            <a:spAutoFit/>
          </a:bodyPr>
          <a:lstStyle>
            <a:lvl1pPr defTabSz="407988">
              <a:tabLst>
                <a:tab pos="657225" algn="l"/>
                <a:tab pos="1312863" algn="l"/>
                <a:tab pos="1970088" algn="l"/>
              </a:tabLst>
              <a:defRPr>
                <a:solidFill>
                  <a:schemeClr val="tx1"/>
                </a:solidFill>
                <a:latin typeface="Arial" charset="0"/>
                <a:ea typeface="ＭＳ Ｐゴシック" charset="0"/>
                <a:cs typeface="Arial" charset="0"/>
              </a:defRPr>
            </a:lvl1pPr>
            <a:lvl2pPr marL="674688" indent="-260350" defTabSz="407988">
              <a:tabLst>
                <a:tab pos="657225" algn="l"/>
                <a:tab pos="1312863" algn="l"/>
                <a:tab pos="1970088" algn="l"/>
              </a:tabLst>
              <a:defRPr>
                <a:solidFill>
                  <a:schemeClr val="tx1"/>
                </a:solidFill>
                <a:latin typeface="Arial" charset="0"/>
                <a:ea typeface="Arial" charset="0"/>
                <a:cs typeface="Arial" charset="0"/>
              </a:defRPr>
            </a:lvl2pPr>
            <a:lvl3pPr marL="1036638" indent="-207963" defTabSz="407988">
              <a:tabLst>
                <a:tab pos="657225" algn="l"/>
                <a:tab pos="1312863" algn="l"/>
                <a:tab pos="1970088" algn="l"/>
              </a:tabLst>
              <a:defRPr>
                <a:solidFill>
                  <a:schemeClr val="tx1"/>
                </a:solidFill>
                <a:latin typeface="Arial" charset="0"/>
                <a:ea typeface="Arial" charset="0"/>
                <a:cs typeface="Arial" charset="0"/>
              </a:defRPr>
            </a:lvl3pPr>
            <a:lvl4pPr marL="1450975" indent="-206375" defTabSz="407988">
              <a:tabLst>
                <a:tab pos="657225" algn="l"/>
                <a:tab pos="1312863" algn="l"/>
                <a:tab pos="1970088" algn="l"/>
              </a:tabLst>
              <a:defRPr>
                <a:solidFill>
                  <a:schemeClr val="tx1"/>
                </a:solidFill>
                <a:latin typeface="Arial" charset="0"/>
                <a:ea typeface="Arial" charset="0"/>
                <a:cs typeface="Arial" charset="0"/>
              </a:defRPr>
            </a:lvl4pPr>
            <a:lvl5pPr marL="1866900" indent="-207963" defTabSz="407988">
              <a:tabLst>
                <a:tab pos="657225" algn="l"/>
                <a:tab pos="1312863" algn="l"/>
                <a:tab pos="1970088" algn="l"/>
              </a:tabLst>
              <a:defRPr>
                <a:solidFill>
                  <a:schemeClr val="tx1"/>
                </a:solidFill>
                <a:latin typeface="Arial" charset="0"/>
                <a:ea typeface="Arial" charset="0"/>
                <a:cs typeface="Arial" charset="0"/>
              </a:defRPr>
            </a:lvl5pPr>
            <a:lvl6pPr marL="23241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6pPr>
            <a:lvl7pPr marL="27813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7pPr>
            <a:lvl8pPr marL="32385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8pPr>
            <a:lvl9pPr marL="36957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9pPr>
          </a:lstStyle>
          <a:p>
            <a:pPr algn="ctr" hangingPunct="0">
              <a:spcBef>
                <a:spcPts val="1025"/>
              </a:spcBef>
              <a:buSzPct val="100000"/>
              <a:defRPr/>
            </a:pPr>
            <a:r>
              <a:rPr lang="en-GB" dirty="0">
                <a:latin typeface="Calibri" charset="0"/>
                <a:cs typeface="Arial Unicode MS" charset="0"/>
              </a:rPr>
              <a:t>”short” button</a:t>
            </a:r>
          </a:p>
        </p:txBody>
      </p:sp>
      <p:sp>
        <p:nvSpPr>
          <p:cNvPr id="34" name="Rectangle 7">
            <a:extLst>
              <a:ext uri="{FF2B5EF4-FFF2-40B4-BE49-F238E27FC236}">
                <a16:creationId xmlns:a16="http://schemas.microsoft.com/office/drawing/2014/main" id="{D230EF25-BF5F-1A4A-990A-CAB6796E4C67}"/>
              </a:ext>
            </a:extLst>
          </p:cNvPr>
          <p:cNvSpPr>
            <a:spLocks noChangeArrowheads="1"/>
          </p:cNvSpPr>
          <p:nvPr/>
        </p:nvSpPr>
        <p:spPr bwMode="auto">
          <a:xfrm>
            <a:off x="2125916" y="5419416"/>
            <a:ext cx="295912" cy="217131"/>
          </a:xfrm>
          <a:prstGeom prst="rect">
            <a:avLst/>
          </a:prstGeom>
          <a:noFill/>
          <a:ln w="936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charset="0"/>
            </a:endParaRPr>
          </a:p>
        </p:txBody>
      </p:sp>
      <p:sp>
        <p:nvSpPr>
          <p:cNvPr id="3" name="ZoneTexte 2">
            <a:extLst>
              <a:ext uri="{FF2B5EF4-FFF2-40B4-BE49-F238E27FC236}">
                <a16:creationId xmlns:a16="http://schemas.microsoft.com/office/drawing/2014/main" id="{A815756C-4F36-3748-BBF3-67B30BDA7E8F}"/>
              </a:ext>
            </a:extLst>
          </p:cNvPr>
          <p:cNvSpPr txBox="1"/>
          <p:nvPr/>
        </p:nvSpPr>
        <p:spPr>
          <a:xfrm>
            <a:off x="772903" y="2631278"/>
            <a:ext cx="1916723" cy="400110"/>
          </a:xfrm>
          <a:prstGeom prst="rect">
            <a:avLst/>
          </a:prstGeom>
          <a:noFill/>
        </p:spPr>
        <p:txBody>
          <a:bodyPr wrap="square" rtlCol="0">
            <a:spAutoFit/>
          </a:bodyPr>
          <a:lstStyle/>
          <a:p>
            <a:pPr algn="ctr"/>
            <a:r>
              <a:rPr lang="fr-FR" sz="2000" dirty="0">
                <a:solidFill>
                  <a:srgbClr val="FF0000"/>
                </a:solidFill>
              </a:rPr>
              <a:t>12 pulses</a:t>
            </a:r>
          </a:p>
        </p:txBody>
      </p:sp>
      <p:cxnSp>
        <p:nvCxnSpPr>
          <p:cNvPr id="21" name="Connecteur droit avec flèche 20">
            <a:extLst>
              <a:ext uri="{FF2B5EF4-FFF2-40B4-BE49-F238E27FC236}">
                <a16:creationId xmlns:a16="http://schemas.microsoft.com/office/drawing/2014/main" id="{00DAFDB1-B534-FC49-9319-4CFCBE5B2C1E}"/>
              </a:ext>
            </a:extLst>
          </p:cNvPr>
          <p:cNvCxnSpPr>
            <a:cxnSpLocks/>
          </p:cNvCxnSpPr>
          <p:nvPr/>
        </p:nvCxnSpPr>
        <p:spPr>
          <a:xfrm flipH="1">
            <a:off x="8936534" y="3167800"/>
            <a:ext cx="7244" cy="903147"/>
          </a:xfrm>
          <a:prstGeom prst="straightConnector1">
            <a:avLst/>
          </a:prstGeom>
          <a:ln w="57150">
            <a:solidFill>
              <a:srgbClr val="04787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1E94DA5F-91F1-C340-8E86-27C16AB164DA}"/>
              </a:ext>
            </a:extLst>
          </p:cNvPr>
          <p:cNvSpPr txBox="1"/>
          <p:nvPr/>
        </p:nvSpPr>
        <p:spPr>
          <a:xfrm>
            <a:off x="8953929" y="3426927"/>
            <a:ext cx="1868029" cy="461665"/>
          </a:xfrm>
          <a:prstGeom prst="rect">
            <a:avLst/>
          </a:prstGeom>
          <a:noFill/>
        </p:spPr>
        <p:txBody>
          <a:bodyPr wrap="square" rtlCol="0">
            <a:spAutoFit/>
          </a:bodyPr>
          <a:lstStyle/>
          <a:p>
            <a:pPr algn="ctr"/>
            <a:r>
              <a:rPr lang="fr-FR" sz="2400" b="1" dirty="0" err="1">
                <a:solidFill>
                  <a:srgbClr val="FF0000"/>
                </a:solidFill>
              </a:rPr>
              <a:t>Comparison</a:t>
            </a:r>
            <a:endParaRPr lang="fr-FR" sz="2400" b="1" dirty="0">
              <a:solidFill>
                <a:srgbClr val="FF0000"/>
              </a:solidFill>
            </a:endParaRPr>
          </a:p>
        </p:txBody>
      </p:sp>
      <p:sp>
        <p:nvSpPr>
          <p:cNvPr id="23" name="ZoneTexte 22">
            <a:extLst>
              <a:ext uri="{FF2B5EF4-FFF2-40B4-BE49-F238E27FC236}">
                <a16:creationId xmlns:a16="http://schemas.microsoft.com/office/drawing/2014/main" id="{793F9B58-9F55-F245-86AD-8D203B8E134C}"/>
              </a:ext>
            </a:extLst>
          </p:cNvPr>
          <p:cNvSpPr txBox="1"/>
          <p:nvPr/>
        </p:nvSpPr>
        <p:spPr>
          <a:xfrm>
            <a:off x="2985552" y="5052849"/>
            <a:ext cx="363659" cy="707886"/>
          </a:xfrm>
          <a:prstGeom prst="rect">
            <a:avLst/>
          </a:prstGeom>
          <a:noFill/>
        </p:spPr>
        <p:txBody>
          <a:bodyPr wrap="square" rtlCol="0">
            <a:spAutoFit/>
          </a:bodyPr>
          <a:lstStyle/>
          <a:p>
            <a:pPr algn="ctr"/>
            <a:r>
              <a:rPr lang="fr-FR" sz="4000" b="1" dirty="0">
                <a:solidFill>
                  <a:srgbClr val="FF0000"/>
                </a:solidFill>
              </a:rPr>
              <a:t>?</a:t>
            </a:r>
          </a:p>
        </p:txBody>
      </p:sp>
      <p:sp>
        <p:nvSpPr>
          <p:cNvPr id="26" name="ZoneTexte 25">
            <a:extLst>
              <a:ext uri="{FF2B5EF4-FFF2-40B4-BE49-F238E27FC236}">
                <a16:creationId xmlns:a16="http://schemas.microsoft.com/office/drawing/2014/main" id="{1FA4E40A-7E11-C347-8A1C-3B58A934A23E}"/>
              </a:ext>
            </a:extLst>
          </p:cNvPr>
          <p:cNvSpPr txBox="1"/>
          <p:nvPr/>
        </p:nvSpPr>
        <p:spPr>
          <a:xfrm>
            <a:off x="4312896" y="2153163"/>
            <a:ext cx="2586757" cy="1384995"/>
          </a:xfrm>
          <a:prstGeom prst="rect">
            <a:avLst/>
          </a:prstGeom>
          <a:noFill/>
        </p:spPr>
        <p:txBody>
          <a:bodyPr wrap="square" rtlCol="0">
            <a:spAutoFit/>
          </a:bodyPr>
          <a:lstStyle/>
          <a:p>
            <a:pPr algn="ctr"/>
            <a:r>
              <a:rPr lang="en-US" sz="2800" b="1" dirty="0">
                <a:solidFill>
                  <a:srgbClr val="FF0000"/>
                </a:solidFill>
              </a:rPr>
              <a:t>LOWER</a:t>
            </a:r>
          </a:p>
          <a:p>
            <a:pPr algn="ctr"/>
            <a:r>
              <a:rPr lang="en-US" sz="2800" b="1" dirty="0">
                <a:solidFill>
                  <a:srgbClr val="FF0000"/>
                </a:solidFill>
              </a:rPr>
              <a:t>bisection point</a:t>
            </a:r>
          </a:p>
          <a:p>
            <a:pPr algn="ctr"/>
            <a:endParaRPr lang="fr-FR" sz="2800" b="1" dirty="0">
              <a:solidFill>
                <a:srgbClr val="FF0000"/>
              </a:solidFill>
            </a:endParaRPr>
          </a:p>
        </p:txBody>
      </p:sp>
      <p:sp>
        <p:nvSpPr>
          <p:cNvPr id="27" name="Éclair 26">
            <a:extLst>
              <a:ext uri="{FF2B5EF4-FFF2-40B4-BE49-F238E27FC236}">
                <a16:creationId xmlns:a16="http://schemas.microsoft.com/office/drawing/2014/main" id="{083E27B0-AAB5-F949-9288-658B9B673804}"/>
              </a:ext>
            </a:extLst>
          </p:cNvPr>
          <p:cNvSpPr/>
          <p:nvPr/>
        </p:nvSpPr>
        <p:spPr>
          <a:xfrm>
            <a:off x="11076895" y="4208490"/>
            <a:ext cx="762664" cy="930394"/>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1046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2" grpId="0"/>
      <p:bldP spid="23"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AF865-C59E-4146-B435-523CC925D6E3}"/>
              </a:ext>
            </a:extLst>
          </p:cNvPr>
          <p:cNvSpPr>
            <a:spLocks noGrp="1"/>
          </p:cNvSpPr>
          <p:nvPr>
            <p:ph type="title"/>
          </p:nvPr>
        </p:nvSpPr>
        <p:spPr/>
        <p:txBody>
          <a:bodyPr/>
          <a:lstStyle/>
          <a:p>
            <a:r>
              <a:rPr lang="fr-FR" dirty="0"/>
              <a:t>In </a:t>
            </a:r>
            <a:r>
              <a:rPr lang="fr-FR" dirty="0" err="1"/>
              <a:t>summary</a:t>
            </a:r>
            <a:endParaRPr lang="fr-FR" dirty="0"/>
          </a:p>
        </p:txBody>
      </p:sp>
      <p:sp>
        <p:nvSpPr>
          <p:cNvPr id="3" name="Espace réservé du contenu 2">
            <a:extLst>
              <a:ext uri="{FF2B5EF4-FFF2-40B4-BE49-F238E27FC236}">
                <a16:creationId xmlns:a16="http://schemas.microsoft.com/office/drawing/2014/main" id="{6C517713-0C9A-1D43-A53C-0C0EBD0EB96C}"/>
              </a:ext>
            </a:extLst>
          </p:cNvPr>
          <p:cNvSpPr>
            <a:spLocks noGrp="1"/>
          </p:cNvSpPr>
          <p:nvPr>
            <p:ph idx="1"/>
          </p:nvPr>
        </p:nvSpPr>
        <p:spPr/>
        <p:txBody>
          <a:bodyPr/>
          <a:lstStyle/>
          <a:p>
            <a:r>
              <a:rPr lang="en-US"/>
              <a:t>In the temporal bisection task :</a:t>
            </a:r>
          </a:p>
          <a:p>
            <a:pPr lvl="1"/>
            <a:r>
              <a:rPr lang="en-US" b="1">
                <a:solidFill>
                  <a:srgbClr val="04787A"/>
                </a:solidFill>
              </a:rPr>
              <a:t>Distraction</a:t>
            </a:r>
            <a:r>
              <a:rPr lang="en-US"/>
              <a:t> causes the loss of some pulses. The bisection point is </a:t>
            </a:r>
            <a:r>
              <a:rPr lang="en-US" b="1">
                <a:solidFill>
                  <a:srgbClr val="04787A"/>
                </a:solidFill>
              </a:rPr>
              <a:t>HIGHER</a:t>
            </a:r>
          </a:p>
          <a:p>
            <a:pPr lvl="1"/>
            <a:r>
              <a:rPr lang="en-US" b="1">
                <a:solidFill>
                  <a:srgbClr val="04787A"/>
                </a:solidFill>
              </a:rPr>
              <a:t>Arousal</a:t>
            </a:r>
            <a:r>
              <a:rPr lang="en-US"/>
              <a:t> causes the acceleration of the internal clock (more pulses are produced). The bisection point is </a:t>
            </a:r>
            <a:r>
              <a:rPr lang="en-US" b="1">
                <a:solidFill>
                  <a:srgbClr val="04787A"/>
                </a:solidFill>
              </a:rPr>
              <a:t>LOWER</a:t>
            </a:r>
          </a:p>
          <a:p>
            <a:pPr lvl="1"/>
            <a:endParaRPr lang="en-US"/>
          </a:p>
          <a:p>
            <a:r>
              <a:rPr lang="en-US"/>
              <a:t>Social presence :</a:t>
            </a:r>
          </a:p>
          <a:p>
            <a:pPr lvl="1"/>
            <a:r>
              <a:rPr lang="en-US"/>
              <a:t>Either </a:t>
            </a:r>
            <a:r>
              <a:rPr lang="en-US" b="1">
                <a:solidFill>
                  <a:srgbClr val="04787A"/>
                </a:solidFill>
              </a:rPr>
              <a:t>distracts</a:t>
            </a:r>
            <a:r>
              <a:rPr lang="en-US"/>
              <a:t> attention away</a:t>
            </a:r>
          </a:p>
          <a:p>
            <a:pPr lvl="1"/>
            <a:r>
              <a:rPr lang="en-US"/>
              <a:t>Or increases </a:t>
            </a:r>
            <a:r>
              <a:rPr lang="en-US" b="1">
                <a:solidFill>
                  <a:srgbClr val="04787A"/>
                </a:solidFill>
              </a:rPr>
              <a:t>arousal</a:t>
            </a:r>
          </a:p>
        </p:txBody>
      </p:sp>
    </p:spTree>
    <p:extLst>
      <p:ext uri="{BB962C8B-B14F-4D97-AF65-F5344CB8AC3E}">
        <p14:creationId xmlns:p14="http://schemas.microsoft.com/office/powerpoint/2010/main" val="4199780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7F891B-137C-B540-9039-2AB883D6079F}"/>
              </a:ext>
            </a:extLst>
          </p:cNvPr>
          <p:cNvSpPr>
            <a:spLocks noGrp="1"/>
          </p:cNvSpPr>
          <p:nvPr>
            <p:ph type="title"/>
          </p:nvPr>
        </p:nvSpPr>
        <p:spPr/>
        <p:txBody>
          <a:bodyPr/>
          <a:lstStyle/>
          <a:p>
            <a:r>
              <a:rPr lang="fr-FR" dirty="0" err="1"/>
              <a:t>Experiment</a:t>
            </a:r>
            <a:r>
              <a:rPr lang="fr-FR" dirty="0"/>
              <a:t> 1</a:t>
            </a:r>
          </a:p>
        </p:txBody>
      </p:sp>
      <p:pic>
        <p:nvPicPr>
          <p:cNvPr id="4" name="Picture 12" descr="ésultat de recherche d'images pour &quot;person reading icon png&quot;">
            <a:extLst>
              <a:ext uri="{FF2B5EF4-FFF2-40B4-BE49-F238E27FC236}">
                <a16:creationId xmlns:a16="http://schemas.microsoft.com/office/drawing/2014/main" id="{CCAF3496-6B6A-0341-B0DE-79D4BA8A8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185" y="2112319"/>
            <a:ext cx="569916" cy="56991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Image 4">
            <a:extLst>
              <a:ext uri="{FF2B5EF4-FFF2-40B4-BE49-F238E27FC236}">
                <a16:creationId xmlns:a16="http://schemas.microsoft.com/office/drawing/2014/main" id="{8B98E4F2-9AC0-AB49-8371-6B47EE69ED0E}"/>
              </a:ext>
            </a:extLst>
          </p:cNvPr>
          <p:cNvPicPr>
            <a:picLocks noChangeAspect="1"/>
          </p:cNvPicPr>
          <p:nvPr/>
        </p:nvPicPr>
        <p:blipFill>
          <a:blip r:embed="rId4"/>
          <a:stretch>
            <a:fillRect/>
          </a:stretch>
        </p:blipFill>
        <p:spPr>
          <a:xfrm>
            <a:off x="1068934" y="2812463"/>
            <a:ext cx="494441" cy="467858"/>
          </a:xfrm>
          <a:prstGeom prst="rect">
            <a:avLst/>
          </a:prstGeom>
        </p:spPr>
      </p:pic>
      <p:sp>
        <p:nvSpPr>
          <p:cNvPr id="6" name="ZoneTexte 5">
            <a:extLst>
              <a:ext uri="{FF2B5EF4-FFF2-40B4-BE49-F238E27FC236}">
                <a16:creationId xmlns:a16="http://schemas.microsoft.com/office/drawing/2014/main" id="{9AC14C92-6E45-6548-816F-1FCB451193FB}"/>
              </a:ext>
            </a:extLst>
          </p:cNvPr>
          <p:cNvSpPr txBox="1"/>
          <p:nvPr/>
        </p:nvSpPr>
        <p:spPr>
          <a:xfrm>
            <a:off x="904277" y="4286668"/>
            <a:ext cx="3021496" cy="369332"/>
          </a:xfrm>
          <a:prstGeom prst="rect">
            <a:avLst/>
          </a:prstGeom>
          <a:noFill/>
        </p:spPr>
        <p:txBody>
          <a:bodyPr wrap="square" rtlCol="0">
            <a:spAutoFit/>
          </a:bodyPr>
          <a:lstStyle/>
          <a:p>
            <a:pPr algn="ctr"/>
            <a:r>
              <a:rPr lang="fr-FR" b="1"/>
              <a:t>ALONE CONDITION</a:t>
            </a:r>
          </a:p>
        </p:txBody>
      </p:sp>
      <p:sp>
        <p:nvSpPr>
          <p:cNvPr id="7" name="ZoneTexte 6">
            <a:extLst>
              <a:ext uri="{FF2B5EF4-FFF2-40B4-BE49-F238E27FC236}">
                <a16:creationId xmlns:a16="http://schemas.microsoft.com/office/drawing/2014/main" id="{45E7050E-BA6F-0D4C-8C26-06C9D2BA87C4}"/>
              </a:ext>
            </a:extLst>
          </p:cNvPr>
          <p:cNvSpPr txBox="1"/>
          <p:nvPr/>
        </p:nvSpPr>
        <p:spPr>
          <a:xfrm>
            <a:off x="3925773" y="4286668"/>
            <a:ext cx="3985829" cy="369332"/>
          </a:xfrm>
          <a:prstGeom prst="rect">
            <a:avLst/>
          </a:prstGeom>
          <a:noFill/>
        </p:spPr>
        <p:txBody>
          <a:bodyPr wrap="square" rtlCol="0">
            <a:spAutoFit/>
          </a:bodyPr>
          <a:lstStyle/>
          <a:p>
            <a:pPr algn="ctr"/>
            <a:r>
              <a:rPr lang="fr-FR" b="1" dirty="0"/>
              <a:t>EXPERIMENTER PRESENCE CONDITION</a:t>
            </a:r>
          </a:p>
        </p:txBody>
      </p:sp>
      <p:sp>
        <p:nvSpPr>
          <p:cNvPr id="8" name="Rectangle 7">
            <a:extLst>
              <a:ext uri="{FF2B5EF4-FFF2-40B4-BE49-F238E27FC236}">
                <a16:creationId xmlns:a16="http://schemas.microsoft.com/office/drawing/2014/main" id="{B81E8FDF-CF99-3840-9906-F8CA9470A7BF}"/>
              </a:ext>
            </a:extLst>
          </p:cNvPr>
          <p:cNvSpPr/>
          <p:nvPr/>
        </p:nvSpPr>
        <p:spPr>
          <a:xfrm>
            <a:off x="309126" y="2041881"/>
            <a:ext cx="3616648" cy="204361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D1DEFF8D-6B7E-FF4D-B045-A2D8B2D4FD20}"/>
              </a:ext>
            </a:extLst>
          </p:cNvPr>
          <p:cNvSpPr/>
          <p:nvPr/>
        </p:nvSpPr>
        <p:spPr>
          <a:xfrm>
            <a:off x="664284" y="2243053"/>
            <a:ext cx="1255881" cy="6199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2" descr="ésultat de recherche d'images pour &quot;computer icon&quot;">
            <a:extLst>
              <a:ext uri="{FF2B5EF4-FFF2-40B4-BE49-F238E27FC236}">
                <a16:creationId xmlns:a16="http://schemas.microsoft.com/office/drawing/2014/main" id="{5B4FED02-FF7B-4F46-B349-D00E52AD96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1073" y="2293551"/>
            <a:ext cx="542302" cy="518912"/>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a:extLst>
              <a:ext uri="{FF2B5EF4-FFF2-40B4-BE49-F238E27FC236}">
                <a16:creationId xmlns:a16="http://schemas.microsoft.com/office/drawing/2014/main" id="{42AA3311-9E09-9440-B28C-E3A5EC2BDEC6}"/>
              </a:ext>
            </a:extLst>
          </p:cNvPr>
          <p:cNvSpPr/>
          <p:nvPr/>
        </p:nvSpPr>
        <p:spPr>
          <a:xfrm>
            <a:off x="1129299" y="2921713"/>
            <a:ext cx="373712" cy="3586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122B66EE-7856-B141-8074-F5F5F8089CB4}"/>
              </a:ext>
            </a:extLst>
          </p:cNvPr>
          <p:cNvSpPr/>
          <p:nvPr/>
        </p:nvSpPr>
        <p:spPr>
          <a:xfrm>
            <a:off x="1129299" y="3280321"/>
            <a:ext cx="373712" cy="1104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B38DF22D-A75A-364D-8CDF-FB1F35CC4791}"/>
              </a:ext>
            </a:extLst>
          </p:cNvPr>
          <p:cNvSpPr/>
          <p:nvPr/>
        </p:nvSpPr>
        <p:spPr>
          <a:xfrm rot="10800000">
            <a:off x="3167405" y="2323627"/>
            <a:ext cx="373712" cy="35860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AC219218-0182-184C-A2D9-CD122804C78B}"/>
              </a:ext>
            </a:extLst>
          </p:cNvPr>
          <p:cNvSpPr/>
          <p:nvPr/>
        </p:nvSpPr>
        <p:spPr>
          <a:xfrm rot="10800000">
            <a:off x="3167405" y="2213208"/>
            <a:ext cx="373712" cy="1104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Picture 10" descr="ésultat de recherche d'images pour &quot;keyboard  icon&quot;">
            <a:extLst>
              <a:ext uri="{FF2B5EF4-FFF2-40B4-BE49-F238E27FC236}">
                <a16:creationId xmlns:a16="http://schemas.microsoft.com/office/drawing/2014/main" id="{6D599DF7-AB28-204D-90C5-BA83F78571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171308" y="2664604"/>
            <a:ext cx="241832" cy="24183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Image 15">
            <a:extLst>
              <a:ext uri="{FF2B5EF4-FFF2-40B4-BE49-F238E27FC236}">
                <a16:creationId xmlns:a16="http://schemas.microsoft.com/office/drawing/2014/main" id="{DE7F3438-BF6C-4943-8752-81483D17222F}"/>
              </a:ext>
            </a:extLst>
          </p:cNvPr>
          <p:cNvPicPr>
            <a:picLocks noChangeAspect="1"/>
          </p:cNvPicPr>
          <p:nvPr/>
        </p:nvPicPr>
        <p:blipFill>
          <a:blip r:embed="rId4"/>
          <a:stretch>
            <a:fillRect/>
          </a:stretch>
        </p:blipFill>
        <p:spPr>
          <a:xfrm>
            <a:off x="4835816" y="2812463"/>
            <a:ext cx="494441" cy="467858"/>
          </a:xfrm>
          <a:prstGeom prst="rect">
            <a:avLst/>
          </a:prstGeom>
        </p:spPr>
      </p:pic>
      <p:sp>
        <p:nvSpPr>
          <p:cNvPr id="17" name="Rectangle 16">
            <a:extLst>
              <a:ext uri="{FF2B5EF4-FFF2-40B4-BE49-F238E27FC236}">
                <a16:creationId xmlns:a16="http://schemas.microsoft.com/office/drawing/2014/main" id="{14FB573D-BD08-364D-A5B1-DA75864645CA}"/>
              </a:ext>
            </a:extLst>
          </p:cNvPr>
          <p:cNvSpPr/>
          <p:nvPr/>
        </p:nvSpPr>
        <p:spPr>
          <a:xfrm>
            <a:off x="4076008" y="2041881"/>
            <a:ext cx="3611036" cy="204361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D54AA009-40AB-8A46-BA1E-500E4E4ACD2C}"/>
              </a:ext>
            </a:extLst>
          </p:cNvPr>
          <p:cNvSpPr/>
          <p:nvPr/>
        </p:nvSpPr>
        <p:spPr>
          <a:xfrm>
            <a:off x="4431166" y="2243053"/>
            <a:ext cx="1255881" cy="6199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2" descr="ésultat de recherche d'images pour &quot;computer icon&quot;">
            <a:extLst>
              <a:ext uri="{FF2B5EF4-FFF2-40B4-BE49-F238E27FC236}">
                <a16:creationId xmlns:a16="http://schemas.microsoft.com/office/drawing/2014/main" id="{A8011C52-C0E6-A242-9285-52B45223D1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55" y="2293551"/>
            <a:ext cx="542302" cy="518912"/>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19">
            <a:extLst>
              <a:ext uri="{FF2B5EF4-FFF2-40B4-BE49-F238E27FC236}">
                <a16:creationId xmlns:a16="http://schemas.microsoft.com/office/drawing/2014/main" id="{9822D72F-4DC4-ED47-8C9C-0004EDEC3C2E}"/>
              </a:ext>
            </a:extLst>
          </p:cNvPr>
          <p:cNvSpPr/>
          <p:nvPr/>
        </p:nvSpPr>
        <p:spPr>
          <a:xfrm>
            <a:off x="4896181" y="2921713"/>
            <a:ext cx="373712" cy="3586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7605E47C-929A-F046-AF14-3007A2006911}"/>
              </a:ext>
            </a:extLst>
          </p:cNvPr>
          <p:cNvSpPr/>
          <p:nvPr/>
        </p:nvSpPr>
        <p:spPr>
          <a:xfrm>
            <a:off x="4896181" y="3280321"/>
            <a:ext cx="373712" cy="1104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E192C682-52F0-8742-B6D3-932A703D718E}"/>
              </a:ext>
            </a:extLst>
          </p:cNvPr>
          <p:cNvSpPr/>
          <p:nvPr/>
        </p:nvSpPr>
        <p:spPr>
          <a:xfrm rot="10800000">
            <a:off x="6934287" y="2323627"/>
            <a:ext cx="373712" cy="3586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D085497A-30B3-5541-AAB9-F8EB1FA729E7}"/>
              </a:ext>
            </a:extLst>
          </p:cNvPr>
          <p:cNvSpPr/>
          <p:nvPr/>
        </p:nvSpPr>
        <p:spPr>
          <a:xfrm rot="10800000">
            <a:off x="6934287" y="2213208"/>
            <a:ext cx="373712" cy="1104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Picture 10" descr="ésultat de recherche d'images pour &quot;keyboard  icon&quot;">
            <a:extLst>
              <a:ext uri="{FF2B5EF4-FFF2-40B4-BE49-F238E27FC236}">
                <a16:creationId xmlns:a16="http://schemas.microsoft.com/office/drawing/2014/main" id="{3AF24587-0614-7145-8094-152743F84E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938190" y="2664604"/>
            <a:ext cx="241832" cy="241832"/>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ZoneTexte 24">
            <a:extLst>
              <a:ext uri="{FF2B5EF4-FFF2-40B4-BE49-F238E27FC236}">
                <a16:creationId xmlns:a16="http://schemas.microsoft.com/office/drawing/2014/main" id="{D2B16CD7-AF47-C240-917B-D3A5F75A9B79}"/>
              </a:ext>
            </a:extLst>
          </p:cNvPr>
          <p:cNvSpPr txBox="1"/>
          <p:nvPr/>
        </p:nvSpPr>
        <p:spPr>
          <a:xfrm>
            <a:off x="6090065" y="2738912"/>
            <a:ext cx="1732859" cy="1200329"/>
          </a:xfrm>
          <a:prstGeom prst="rect">
            <a:avLst/>
          </a:prstGeom>
          <a:noFill/>
        </p:spPr>
        <p:txBody>
          <a:bodyPr wrap="square" rtlCol="0">
            <a:spAutoFit/>
          </a:bodyPr>
          <a:lstStyle/>
          <a:p>
            <a:pPr algn="ctr"/>
            <a:r>
              <a:rPr lang="fr-FR" sz="1600" dirty="0"/>
              <a:t>Read  </a:t>
            </a:r>
          </a:p>
          <a:p>
            <a:pPr algn="ctr"/>
            <a:r>
              <a:rPr lang="fr-FR" sz="1600" dirty="0"/>
              <a:t>40 % of time</a:t>
            </a:r>
          </a:p>
          <a:p>
            <a:pPr algn="ctr"/>
            <a:endParaRPr lang="fr-FR" sz="800" dirty="0"/>
          </a:p>
          <a:p>
            <a:pPr algn="ctr"/>
            <a:r>
              <a:rPr lang="fr-FR" sz="1600" dirty="0"/>
              <a:t>Look participant </a:t>
            </a:r>
          </a:p>
          <a:p>
            <a:pPr algn="ctr"/>
            <a:r>
              <a:rPr lang="fr-FR" sz="1600" dirty="0"/>
              <a:t>60 % of time</a:t>
            </a:r>
          </a:p>
        </p:txBody>
      </p:sp>
      <p:pic>
        <p:nvPicPr>
          <p:cNvPr id="26" name="Image 25">
            <a:extLst>
              <a:ext uri="{FF2B5EF4-FFF2-40B4-BE49-F238E27FC236}">
                <a16:creationId xmlns:a16="http://schemas.microsoft.com/office/drawing/2014/main" id="{D35F6F98-E425-9943-9E83-A19F088728DE}"/>
              </a:ext>
            </a:extLst>
          </p:cNvPr>
          <p:cNvPicPr>
            <a:picLocks noChangeAspect="1"/>
          </p:cNvPicPr>
          <p:nvPr/>
        </p:nvPicPr>
        <p:blipFill>
          <a:blip r:embed="rId4"/>
          <a:stretch>
            <a:fillRect/>
          </a:stretch>
        </p:blipFill>
        <p:spPr>
          <a:xfrm>
            <a:off x="8601812" y="2802865"/>
            <a:ext cx="494441" cy="467858"/>
          </a:xfrm>
          <a:prstGeom prst="rect">
            <a:avLst/>
          </a:prstGeom>
        </p:spPr>
      </p:pic>
      <p:sp>
        <p:nvSpPr>
          <p:cNvPr id="27" name="ZoneTexte 26">
            <a:extLst>
              <a:ext uri="{FF2B5EF4-FFF2-40B4-BE49-F238E27FC236}">
                <a16:creationId xmlns:a16="http://schemas.microsoft.com/office/drawing/2014/main" id="{960D5396-9B5B-9F4C-A9F0-D283EA4C0E82}"/>
              </a:ext>
            </a:extLst>
          </p:cNvPr>
          <p:cNvSpPr txBox="1"/>
          <p:nvPr/>
        </p:nvSpPr>
        <p:spPr>
          <a:xfrm>
            <a:off x="8437155" y="4277070"/>
            <a:ext cx="3021496" cy="369332"/>
          </a:xfrm>
          <a:prstGeom prst="rect">
            <a:avLst/>
          </a:prstGeom>
          <a:noFill/>
        </p:spPr>
        <p:txBody>
          <a:bodyPr wrap="square" rtlCol="0">
            <a:spAutoFit/>
          </a:bodyPr>
          <a:lstStyle/>
          <a:p>
            <a:pPr algn="ctr"/>
            <a:r>
              <a:rPr lang="fr-FR" b="1" dirty="0"/>
              <a:t>CONTROL CONDITION</a:t>
            </a:r>
          </a:p>
        </p:txBody>
      </p:sp>
      <p:sp>
        <p:nvSpPr>
          <p:cNvPr id="28" name="Rectangle 27">
            <a:extLst>
              <a:ext uri="{FF2B5EF4-FFF2-40B4-BE49-F238E27FC236}">
                <a16:creationId xmlns:a16="http://schemas.microsoft.com/office/drawing/2014/main" id="{2B74FD11-8827-B84A-B962-4FB3B216EAA2}"/>
              </a:ext>
            </a:extLst>
          </p:cNvPr>
          <p:cNvSpPr/>
          <p:nvPr/>
        </p:nvSpPr>
        <p:spPr>
          <a:xfrm>
            <a:off x="7842004" y="2032283"/>
            <a:ext cx="3616648" cy="204361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2795584-6406-F64B-AA96-C6E3B3F04AE5}"/>
              </a:ext>
            </a:extLst>
          </p:cNvPr>
          <p:cNvSpPr/>
          <p:nvPr/>
        </p:nvSpPr>
        <p:spPr>
          <a:xfrm>
            <a:off x="8197162" y="2233455"/>
            <a:ext cx="1255881" cy="6199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 name="Picture 2" descr="ésultat de recherche d'images pour &quot;computer icon&quot;">
            <a:extLst>
              <a:ext uri="{FF2B5EF4-FFF2-40B4-BE49-F238E27FC236}">
                <a16:creationId xmlns:a16="http://schemas.microsoft.com/office/drawing/2014/main" id="{028B85AF-2D10-1848-9928-A4D08DDC80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3951" y="2283953"/>
            <a:ext cx="542302" cy="518912"/>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a:extLst>
              <a:ext uri="{FF2B5EF4-FFF2-40B4-BE49-F238E27FC236}">
                <a16:creationId xmlns:a16="http://schemas.microsoft.com/office/drawing/2014/main" id="{D09AC06B-301D-D840-BA80-1DAE4D958844}"/>
              </a:ext>
            </a:extLst>
          </p:cNvPr>
          <p:cNvSpPr/>
          <p:nvPr/>
        </p:nvSpPr>
        <p:spPr>
          <a:xfrm>
            <a:off x="8662177" y="2912115"/>
            <a:ext cx="373712" cy="3586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019CD718-3EE4-3C4B-951C-54CAE6F00541}"/>
              </a:ext>
            </a:extLst>
          </p:cNvPr>
          <p:cNvSpPr/>
          <p:nvPr/>
        </p:nvSpPr>
        <p:spPr>
          <a:xfrm>
            <a:off x="8662177" y="3270723"/>
            <a:ext cx="373712" cy="1104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86D5C6C3-912B-A740-9291-68ABD881E31A}"/>
              </a:ext>
            </a:extLst>
          </p:cNvPr>
          <p:cNvSpPr/>
          <p:nvPr/>
        </p:nvSpPr>
        <p:spPr>
          <a:xfrm rot="10800000">
            <a:off x="10700283" y="2314029"/>
            <a:ext cx="373712" cy="35860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774013C1-ED25-8E4F-BDA3-6D2B1A5183B8}"/>
              </a:ext>
            </a:extLst>
          </p:cNvPr>
          <p:cNvSpPr/>
          <p:nvPr/>
        </p:nvSpPr>
        <p:spPr>
          <a:xfrm rot="10800000">
            <a:off x="10700283" y="2203610"/>
            <a:ext cx="373712" cy="1104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5" name="Picture 10" descr="ésultat de recherche d'images pour &quot;keyboard  icon&quot;">
            <a:extLst>
              <a:ext uri="{FF2B5EF4-FFF2-40B4-BE49-F238E27FC236}">
                <a16:creationId xmlns:a16="http://schemas.microsoft.com/office/drawing/2014/main" id="{0764126C-8337-4D4F-BC0C-152E50624C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704186" y="2655006"/>
            <a:ext cx="241832" cy="24183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descr="Résultat de recherche d'images pour &quot;squares patchwork&quot;">
            <a:extLst>
              <a:ext uri="{FF2B5EF4-FFF2-40B4-BE49-F238E27FC236}">
                <a16:creationId xmlns:a16="http://schemas.microsoft.com/office/drawing/2014/main" id="{193E0DAA-239F-B247-96C5-11898CB2C6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656436" y="2337292"/>
            <a:ext cx="461406" cy="684777"/>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869D186E-1B47-2E47-B54E-90CC9074D3FE}"/>
              </a:ext>
            </a:extLst>
          </p:cNvPr>
          <p:cNvSpPr txBox="1"/>
          <p:nvPr/>
        </p:nvSpPr>
        <p:spPr>
          <a:xfrm>
            <a:off x="319881" y="4803221"/>
            <a:ext cx="10510043" cy="1323439"/>
          </a:xfrm>
          <a:prstGeom prst="rect">
            <a:avLst/>
          </a:prstGeom>
          <a:noFill/>
        </p:spPr>
        <p:txBody>
          <a:bodyPr wrap="square" rtlCol="0">
            <a:spAutoFit/>
          </a:bodyPr>
          <a:lstStyle/>
          <a:p>
            <a:r>
              <a:rPr lang="fr-FR" sz="2000" b="1" dirty="0"/>
              <a:t>2 ranges of durations : short durations (200ms vs 800ms) and long durations (400 ms vs 1600ms) </a:t>
            </a:r>
            <a:br>
              <a:rPr lang="fr-FR" sz="2000" b="1" dirty="0"/>
            </a:br>
            <a:br>
              <a:rPr lang="fr-FR" sz="2000" b="1" dirty="0"/>
            </a:br>
            <a:r>
              <a:rPr lang="fr-FR" sz="2000" b="1" dirty="0"/>
              <a:t>210 participants (35 per group)</a:t>
            </a:r>
          </a:p>
          <a:p>
            <a:r>
              <a:rPr lang="fr-FR" sz="2000" b="1" dirty="0"/>
              <a:t>70 trials </a:t>
            </a:r>
          </a:p>
        </p:txBody>
      </p:sp>
    </p:spTree>
    <p:extLst>
      <p:ext uri="{BB962C8B-B14F-4D97-AF65-F5344CB8AC3E}">
        <p14:creationId xmlns:p14="http://schemas.microsoft.com/office/powerpoint/2010/main" val="96810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19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1" grpId="0" animBg="1"/>
      <p:bldP spid="12" grpId="0" animBg="1"/>
      <p:bldP spid="13" grpId="0" animBg="1"/>
      <p:bldP spid="14" grpId="0" animBg="1"/>
      <p:bldP spid="17" grpId="0" animBg="1"/>
      <p:bldP spid="18" grpId="0" animBg="1"/>
      <p:bldP spid="20" grpId="0" animBg="1"/>
      <p:bldP spid="21" grpId="0" animBg="1"/>
      <p:bldP spid="22" grpId="0" animBg="1"/>
      <p:bldP spid="23" grpId="0" animBg="1"/>
      <p:bldP spid="25" grpId="0"/>
      <p:bldP spid="27" grpId="0"/>
      <p:bldP spid="28" grpId="0" animBg="1"/>
      <p:bldP spid="29" grpId="0" animBg="1"/>
      <p:bldP spid="31" grpId="0" animBg="1"/>
      <p:bldP spid="32" grpId="0" animBg="1"/>
      <p:bldP spid="33" grpId="0" animBg="1"/>
      <p:bldP spid="34" grpId="0" animBg="1"/>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460749-3D13-6141-9B66-E125EED44A08}"/>
              </a:ext>
            </a:extLst>
          </p:cNvPr>
          <p:cNvSpPr>
            <a:spLocks noGrp="1"/>
          </p:cNvSpPr>
          <p:nvPr>
            <p:ph type="title"/>
          </p:nvPr>
        </p:nvSpPr>
        <p:spPr/>
        <p:txBody>
          <a:bodyPr/>
          <a:lstStyle/>
          <a:p>
            <a:r>
              <a:rPr lang="fr-FR" dirty="0" err="1"/>
              <a:t>Experiment</a:t>
            </a:r>
            <a:r>
              <a:rPr lang="fr-FR" dirty="0"/>
              <a:t> 1</a:t>
            </a:r>
          </a:p>
        </p:txBody>
      </p:sp>
      <p:graphicFrame>
        <p:nvGraphicFramePr>
          <p:cNvPr id="4" name="Graphique 3">
            <a:extLst>
              <a:ext uri="{FF2B5EF4-FFF2-40B4-BE49-F238E27FC236}">
                <a16:creationId xmlns:a16="http://schemas.microsoft.com/office/drawing/2014/main" id="{CFAE2249-86D2-2348-96C4-FF44853B6DC1}"/>
              </a:ext>
            </a:extLst>
          </p:cNvPr>
          <p:cNvGraphicFramePr/>
          <p:nvPr>
            <p:extLst>
              <p:ext uri="{D42A27DB-BD31-4B8C-83A1-F6EECF244321}">
                <p14:modId xmlns:p14="http://schemas.microsoft.com/office/powerpoint/2010/main" val="2472028398"/>
              </p:ext>
            </p:extLst>
          </p:nvPr>
        </p:nvGraphicFramePr>
        <p:xfrm>
          <a:off x="317501" y="1646238"/>
          <a:ext cx="5778499" cy="3925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phique 4">
            <a:extLst>
              <a:ext uri="{FF2B5EF4-FFF2-40B4-BE49-F238E27FC236}">
                <a16:creationId xmlns:a16="http://schemas.microsoft.com/office/drawing/2014/main" id="{CF4F0539-42B3-9C4E-AFBC-35B11A2E1AB2}"/>
              </a:ext>
            </a:extLst>
          </p:cNvPr>
          <p:cNvGraphicFramePr/>
          <p:nvPr>
            <p:extLst>
              <p:ext uri="{D42A27DB-BD31-4B8C-83A1-F6EECF244321}">
                <p14:modId xmlns:p14="http://schemas.microsoft.com/office/powerpoint/2010/main" val="1656263046"/>
              </p:ext>
            </p:extLst>
          </p:nvPr>
        </p:nvGraphicFramePr>
        <p:xfrm>
          <a:off x="5835651" y="1646238"/>
          <a:ext cx="5940425" cy="3925887"/>
        </p:xfrm>
        <a:graphic>
          <a:graphicData uri="http://schemas.openxmlformats.org/drawingml/2006/chart">
            <c:chart xmlns:c="http://schemas.openxmlformats.org/drawingml/2006/chart" xmlns:r="http://schemas.openxmlformats.org/officeDocument/2006/relationships" r:id="rId4"/>
          </a:graphicData>
        </a:graphic>
      </p:graphicFrame>
      <p:sp>
        <p:nvSpPr>
          <p:cNvPr id="6" name="ZoneTexte 5">
            <a:extLst>
              <a:ext uri="{FF2B5EF4-FFF2-40B4-BE49-F238E27FC236}">
                <a16:creationId xmlns:a16="http://schemas.microsoft.com/office/drawing/2014/main" id="{36AA0072-4342-1C48-80CF-C23EB919823F}"/>
              </a:ext>
            </a:extLst>
          </p:cNvPr>
          <p:cNvSpPr txBox="1"/>
          <p:nvPr/>
        </p:nvSpPr>
        <p:spPr>
          <a:xfrm>
            <a:off x="2888456" y="5743575"/>
            <a:ext cx="6415088" cy="369332"/>
          </a:xfrm>
          <a:prstGeom prst="rect">
            <a:avLst/>
          </a:prstGeom>
          <a:noFill/>
        </p:spPr>
        <p:txBody>
          <a:bodyPr wrap="square" rtlCol="0">
            <a:spAutoFit/>
          </a:bodyPr>
          <a:lstStyle/>
          <a:p>
            <a:r>
              <a:rPr lang="en-US" dirty="0"/>
              <a:t>MAIN EFFECT OF GROUP </a:t>
            </a:r>
            <a:r>
              <a:rPr lang="en-US" i="1" dirty="0"/>
              <a:t>: F</a:t>
            </a:r>
            <a:r>
              <a:rPr lang="en-US" baseline="-25000" dirty="0"/>
              <a:t>2,204 </a:t>
            </a:r>
            <a:r>
              <a:rPr lang="en-US" dirty="0"/>
              <a:t>= 8.87, </a:t>
            </a:r>
            <a:r>
              <a:rPr lang="en-US" i="1" dirty="0"/>
              <a:t>p</a:t>
            </a:r>
            <a:r>
              <a:rPr lang="en-US" dirty="0"/>
              <a:t> &lt; 0.0001, </a:t>
            </a:r>
            <a:r>
              <a:rPr lang="en-US" dirty="0">
                <a:sym typeface="Symbol" pitchFamily="2" charset="2"/>
              </a:rPr>
              <a:t></a:t>
            </a:r>
            <a:r>
              <a:rPr lang="en-US" baseline="30000" dirty="0"/>
              <a:t>2</a:t>
            </a:r>
            <a:r>
              <a:rPr lang="en-US" baseline="-25000" dirty="0"/>
              <a:t>p</a:t>
            </a:r>
            <a:r>
              <a:rPr lang="en-US" dirty="0"/>
              <a:t> = 0.08</a:t>
            </a:r>
            <a:r>
              <a:rPr lang="fr-FR" dirty="0"/>
              <a:t> </a:t>
            </a:r>
          </a:p>
        </p:txBody>
      </p:sp>
    </p:spTree>
    <p:extLst>
      <p:ext uri="{BB962C8B-B14F-4D97-AF65-F5344CB8AC3E}">
        <p14:creationId xmlns:p14="http://schemas.microsoft.com/office/powerpoint/2010/main" val="106470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8B9B43-0956-5644-B3DC-27C545C208C4}"/>
              </a:ext>
            </a:extLst>
          </p:cNvPr>
          <p:cNvSpPr>
            <a:spLocks noGrp="1"/>
          </p:cNvSpPr>
          <p:nvPr>
            <p:ph type="title"/>
          </p:nvPr>
        </p:nvSpPr>
        <p:spPr/>
        <p:txBody>
          <a:bodyPr/>
          <a:lstStyle/>
          <a:p>
            <a:r>
              <a:rPr lang="fr-FR" dirty="0" err="1"/>
              <a:t>Experiment</a:t>
            </a:r>
            <a:r>
              <a:rPr lang="fr-FR" dirty="0"/>
              <a:t> 2</a:t>
            </a:r>
          </a:p>
        </p:txBody>
      </p:sp>
      <p:sp>
        <p:nvSpPr>
          <p:cNvPr id="3" name="Espace réservé du contenu 2">
            <a:extLst>
              <a:ext uri="{FF2B5EF4-FFF2-40B4-BE49-F238E27FC236}">
                <a16:creationId xmlns:a16="http://schemas.microsoft.com/office/drawing/2014/main" id="{63519ECB-CC3A-664C-9A0F-048FFC4372F9}"/>
              </a:ext>
            </a:extLst>
          </p:cNvPr>
          <p:cNvSpPr>
            <a:spLocks noGrp="1"/>
          </p:cNvSpPr>
          <p:nvPr>
            <p:ph idx="1"/>
          </p:nvPr>
        </p:nvSpPr>
        <p:spPr/>
        <p:txBody>
          <a:bodyPr/>
          <a:lstStyle/>
          <a:p>
            <a:pPr marL="0" indent="0">
              <a:buNone/>
            </a:pPr>
            <a:r>
              <a:rPr lang="fr-FR" dirty="0" err="1"/>
              <a:t>Same</a:t>
            </a:r>
            <a:r>
              <a:rPr lang="fr-FR" dirty="0"/>
              <a:t> as </a:t>
            </a:r>
            <a:r>
              <a:rPr lang="fr-FR" dirty="0" err="1"/>
              <a:t>experiment</a:t>
            </a:r>
            <a:r>
              <a:rPr lang="fr-FR" dirty="0"/>
              <a:t> 1, </a:t>
            </a:r>
            <a:r>
              <a:rPr lang="fr-FR" dirty="0" err="1"/>
              <a:t>except</a:t>
            </a:r>
            <a:r>
              <a:rPr lang="fr-FR" dirty="0"/>
              <a:t> the </a:t>
            </a:r>
            <a:r>
              <a:rPr lang="fr-FR" dirty="0" err="1"/>
              <a:t>following</a:t>
            </a:r>
            <a:r>
              <a:rPr lang="fr-FR" dirty="0"/>
              <a:t> points: </a:t>
            </a:r>
          </a:p>
          <a:p>
            <a:endParaRPr lang="fr-FR" dirty="0"/>
          </a:p>
          <a:p>
            <a:r>
              <a:rPr lang="fr-FR" dirty="0"/>
              <a:t>The stimuli </a:t>
            </a:r>
            <a:r>
              <a:rPr lang="fr-FR" dirty="0" err="1"/>
              <a:t>used</a:t>
            </a:r>
            <a:r>
              <a:rPr lang="fr-FR" dirty="0"/>
              <a:t> for </a:t>
            </a:r>
            <a:r>
              <a:rPr lang="fr-FR" dirty="0" err="1"/>
              <a:t>presenting</a:t>
            </a:r>
            <a:r>
              <a:rPr lang="fr-FR" dirty="0"/>
              <a:t> the duration are auditive</a:t>
            </a:r>
          </a:p>
          <a:p>
            <a:endParaRPr lang="fr-FR" dirty="0"/>
          </a:p>
          <a:p>
            <a:r>
              <a:rPr lang="en-US" dirty="0"/>
              <a:t>Only the long duration condition was used (400/1600ms)</a:t>
            </a:r>
            <a:r>
              <a:rPr lang="fr-FR" dirty="0"/>
              <a:t> </a:t>
            </a:r>
          </a:p>
          <a:p>
            <a:endParaRPr lang="fr-FR" dirty="0"/>
          </a:p>
          <a:p>
            <a:pPr marL="0" indent="0">
              <a:buNone/>
            </a:pPr>
            <a:r>
              <a:rPr lang="fr-FR" dirty="0"/>
              <a:t>N = 105 (35 per groups)</a:t>
            </a:r>
          </a:p>
          <a:p>
            <a:endParaRPr lang="fr-FR" dirty="0"/>
          </a:p>
        </p:txBody>
      </p:sp>
    </p:spTree>
    <p:extLst>
      <p:ext uri="{BB962C8B-B14F-4D97-AF65-F5344CB8AC3E}">
        <p14:creationId xmlns:p14="http://schemas.microsoft.com/office/powerpoint/2010/main" val="349959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1B89B5-89DC-B142-898E-A028568C9941}"/>
              </a:ext>
            </a:extLst>
          </p:cNvPr>
          <p:cNvSpPr>
            <a:spLocks noGrp="1"/>
          </p:cNvSpPr>
          <p:nvPr>
            <p:ph type="title"/>
          </p:nvPr>
        </p:nvSpPr>
        <p:spPr/>
        <p:txBody>
          <a:bodyPr/>
          <a:lstStyle/>
          <a:p>
            <a:r>
              <a:rPr lang="fr-FR" dirty="0" err="1"/>
              <a:t>Experiment</a:t>
            </a:r>
            <a:r>
              <a:rPr lang="fr-FR" dirty="0"/>
              <a:t> 2</a:t>
            </a:r>
          </a:p>
        </p:txBody>
      </p:sp>
      <p:graphicFrame>
        <p:nvGraphicFramePr>
          <p:cNvPr id="4" name="Graphique 3">
            <a:extLst>
              <a:ext uri="{FF2B5EF4-FFF2-40B4-BE49-F238E27FC236}">
                <a16:creationId xmlns:a16="http://schemas.microsoft.com/office/drawing/2014/main" id="{0CFB549B-A3DA-8742-9D5D-134D0538913B}"/>
              </a:ext>
            </a:extLst>
          </p:cNvPr>
          <p:cNvGraphicFramePr/>
          <p:nvPr>
            <p:extLst>
              <p:ext uri="{D42A27DB-BD31-4B8C-83A1-F6EECF244321}">
                <p14:modId xmlns:p14="http://schemas.microsoft.com/office/powerpoint/2010/main" val="3545619925"/>
              </p:ext>
            </p:extLst>
          </p:nvPr>
        </p:nvGraphicFramePr>
        <p:xfrm>
          <a:off x="838200" y="1846263"/>
          <a:ext cx="6248400" cy="4254500"/>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a:extLst>
              <a:ext uri="{FF2B5EF4-FFF2-40B4-BE49-F238E27FC236}">
                <a16:creationId xmlns:a16="http://schemas.microsoft.com/office/drawing/2014/main" id="{3478F6A9-4EE2-8047-9D7E-853D6894B358}"/>
              </a:ext>
            </a:extLst>
          </p:cNvPr>
          <p:cNvSpPr txBox="1"/>
          <p:nvPr/>
        </p:nvSpPr>
        <p:spPr>
          <a:xfrm>
            <a:off x="7858126" y="3829050"/>
            <a:ext cx="4200525" cy="1200329"/>
          </a:xfrm>
          <a:prstGeom prst="rect">
            <a:avLst/>
          </a:prstGeom>
          <a:noFill/>
        </p:spPr>
        <p:txBody>
          <a:bodyPr wrap="square" rtlCol="0">
            <a:spAutoFit/>
          </a:bodyPr>
          <a:lstStyle/>
          <a:p>
            <a:r>
              <a:rPr lang="en-US" sz="2400" i="1" dirty="0"/>
              <a:t>F</a:t>
            </a:r>
            <a:r>
              <a:rPr lang="en-US" sz="2400" baseline="-25000" dirty="0"/>
              <a:t>2,102 </a:t>
            </a:r>
            <a:r>
              <a:rPr lang="en-US" sz="2400" dirty="0"/>
              <a:t>= 2.14, </a:t>
            </a:r>
            <a:r>
              <a:rPr lang="en-US" sz="2400" i="1" dirty="0"/>
              <a:t>p</a:t>
            </a:r>
            <a:r>
              <a:rPr lang="en-US" sz="2400" dirty="0"/>
              <a:t> = 0.12 </a:t>
            </a:r>
          </a:p>
          <a:p>
            <a:endParaRPr lang="en-US" sz="2400" dirty="0"/>
          </a:p>
          <a:p>
            <a:endParaRPr lang="fr-FR" sz="2400" dirty="0"/>
          </a:p>
        </p:txBody>
      </p:sp>
    </p:spTree>
    <p:extLst>
      <p:ext uri="{BB962C8B-B14F-4D97-AF65-F5344CB8AC3E}">
        <p14:creationId xmlns:p14="http://schemas.microsoft.com/office/powerpoint/2010/main" val="188480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presence</a:t>
            </a:r>
          </a:p>
        </p:txBody>
      </p:sp>
      <p:pic>
        <p:nvPicPr>
          <p:cNvPr id="4" name="Picture 2" descr="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19" y="1822144"/>
            <a:ext cx="2857881" cy="160685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6" descr="ésultat de recherche d'images pour &quot;job meeting&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67" y="3732960"/>
            <a:ext cx="3543333" cy="236377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8" descr="ésultat de recherche d'images pour &quot;hockey trainer&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4351" y="2148317"/>
            <a:ext cx="3135348" cy="271881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Image 14"/>
          <p:cNvPicPr>
            <a:picLocks noChangeAspect="1"/>
          </p:cNvPicPr>
          <p:nvPr/>
        </p:nvPicPr>
        <p:blipFill>
          <a:blip r:embed="rId5"/>
          <a:stretch>
            <a:fillRect/>
          </a:stretch>
        </p:blipFill>
        <p:spPr>
          <a:xfrm>
            <a:off x="8374512" y="2776850"/>
            <a:ext cx="3408958" cy="2923863"/>
          </a:xfrm>
          <a:prstGeom prst="rect">
            <a:avLst/>
          </a:prstGeom>
        </p:spPr>
      </p:pic>
      <p:sp>
        <p:nvSpPr>
          <p:cNvPr id="8" name="Date Placeholder 7"/>
          <p:cNvSpPr>
            <a:spLocks noGrp="1"/>
          </p:cNvSpPr>
          <p:nvPr>
            <p:ph type="dt" sz="half" idx="10"/>
          </p:nvPr>
        </p:nvSpPr>
        <p:spPr/>
        <p:txBody>
          <a:bodyPr/>
          <a:lstStyle/>
          <a:p>
            <a:fld id="{71885515-F89C-4942-8671-5ED23339394B}" type="datetime1">
              <a:rPr lang="en-US" smtClean="0"/>
              <a:t>9/1/22</a:t>
            </a:fld>
            <a:endParaRPr lang="en-US"/>
          </a:p>
        </p:txBody>
      </p:sp>
      <p:sp>
        <p:nvSpPr>
          <p:cNvPr id="9" name="Footer Placeholder 8"/>
          <p:cNvSpPr>
            <a:spLocks noGrp="1"/>
          </p:cNvSpPr>
          <p:nvPr>
            <p:ph type="ftr" sz="quarter" idx="11"/>
          </p:nvPr>
        </p:nvSpPr>
        <p:spPr/>
        <p:txBody>
          <a:bodyPr/>
          <a:lstStyle/>
          <a:p>
            <a:r>
              <a:rPr lang="en-US"/>
              <a:t>Atlanta, may 2018</a:t>
            </a:r>
          </a:p>
        </p:txBody>
      </p:sp>
      <p:sp>
        <p:nvSpPr>
          <p:cNvPr id="10" name="Slide Number Placeholder 9"/>
          <p:cNvSpPr>
            <a:spLocks noGrp="1"/>
          </p:cNvSpPr>
          <p:nvPr>
            <p:ph type="sldNum" sz="quarter" idx="12"/>
          </p:nvPr>
        </p:nvSpPr>
        <p:spPr/>
        <p:txBody>
          <a:bodyPr/>
          <a:lstStyle/>
          <a:p>
            <a:fld id="{887EF74F-2F22-F146-9393-6BC032E7D87C}" type="slidenum">
              <a:rPr lang="en-US" smtClean="0"/>
              <a:pPr/>
              <a:t>2</a:t>
            </a:fld>
            <a:endParaRPr lang="en-US"/>
          </a:p>
        </p:txBody>
      </p:sp>
    </p:spTree>
    <p:extLst>
      <p:ext uri="{BB962C8B-B14F-4D97-AF65-F5344CB8AC3E}">
        <p14:creationId xmlns:p14="http://schemas.microsoft.com/office/powerpoint/2010/main" val="92230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6F6AD4-D682-C345-BCF5-A9F8E01CC4A8}"/>
              </a:ext>
            </a:extLst>
          </p:cNvPr>
          <p:cNvSpPr>
            <a:spLocks noGrp="1"/>
          </p:cNvSpPr>
          <p:nvPr>
            <p:ph type="title"/>
          </p:nvPr>
        </p:nvSpPr>
        <p:spPr/>
        <p:txBody>
          <a:bodyPr/>
          <a:lstStyle/>
          <a:p>
            <a:r>
              <a:rPr lang="fr-FR" dirty="0"/>
              <a:t>CROSS EXPERIMENT ANALYSIS</a:t>
            </a:r>
          </a:p>
        </p:txBody>
      </p:sp>
      <p:sp>
        <p:nvSpPr>
          <p:cNvPr id="3" name="Espace réservé du contenu 2">
            <a:extLst>
              <a:ext uri="{FF2B5EF4-FFF2-40B4-BE49-F238E27FC236}">
                <a16:creationId xmlns:a16="http://schemas.microsoft.com/office/drawing/2014/main" id="{CA5D64C5-4128-F84E-B1BE-91C4F93477F8}"/>
              </a:ext>
            </a:extLst>
          </p:cNvPr>
          <p:cNvSpPr>
            <a:spLocks noGrp="1"/>
          </p:cNvSpPr>
          <p:nvPr>
            <p:ph idx="1"/>
          </p:nvPr>
        </p:nvSpPr>
        <p:spPr/>
        <p:txBody>
          <a:bodyPr/>
          <a:lstStyle/>
          <a:p>
            <a:r>
              <a:rPr lang="en-US" dirty="0"/>
              <a:t>Modality effect : </a:t>
            </a:r>
            <a:r>
              <a:rPr lang="en-US" i="1" dirty="0"/>
              <a:t>F</a:t>
            </a:r>
            <a:r>
              <a:rPr lang="en-US" baseline="-25000" dirty="0"/>
              <a:t>1,204 </a:t>
            </a:r>
            <a:r>
              <a:rPr lang="en-US" dirty="0"/>
              <a:t>= 77.10, </a:t>
            </a:r>
            <a:r>
              <a:rPr lang="en-US" i="1" dirty="0"/>
              <a:t>p</a:t>
            </a:r>
            <a:r>
              <a:rPr lang="en-US" dirty="0"/>
              <a:t> &lt; 0.0001, </a:t>
            </a:r>
            <a:r>
              <a:rPr lang="en-US" dirty="0">
                <a:sym typeface="Symbol" pitchFamily="2" charset="2"/>
              </a:rPr>
              <a:t></a:t>
            </a:r>
            <a:r>
              <a:rPr lang="en-US" baseline="30000" dirty="0"/>
              <a:t>2</a:t>
            </a:r>
            <a:r>
              <a:rPr lang="en-US" baseline="-25000" dirty="0"/>
              <a:t>p</a:t>
            </a:r>
            <a:r>
              <a:rPr lang="en-US" dirty="0"/>
              <a:t> = 0.27</a:t>
            </a:r>
            <a:r>
              <a:rPr lang="fr-FR" dirty="0"/>
              <a:t> </a:t>
            </a:r>
          </a:p>
          <a:p>
            <a:endParaRPr lang="fr-FR" dirty="0"/>
          </a:p>
          <a:p>
            <a:r>
              <a:rPr lang="en-US" dirty="0"/>
              <a:t>Group : </a:t>
            </a:r>
            <a:r>
              <a:rPr lang="en-US" i="1" dirty="0"/>
              <a:t>F</a:t>
            </a:r>
            <a:r>
              <a:rPr lang="en-US" baseline="-25000" dirty="0"/>
              <a:t>2,204 </a:t>
            </a:r>
            <a:r>
              <a:rPr lang="en-US" dirty="0"/>
              <a:t>= 3.41, </a:t>
            </a:r>
            <a:r>
              <a:rPr lang="en-US" i="1" dirty="0"/>
              <a:t>p</a:t>
            </a:r>
            <a:r>
              <a:rPr lang="en-US" dirty="0"/>
              <a:t> = 0.035, </a:t>
            </a:r>
            <a:r>
              <a:rPr lang="en-US" dirty="0">
                <a:sym typeface="Symbol" pitchFamily="2" charset="2"/>
              </a:rPr>
              <a:t></a:t>
            </a:r>
            <a:r>
              <a:rPr lang="en-US" baseline="30000" dirty="0"/>
              <a:t>2</a:t>
            </a:r>
            <a:r>
              <a:rPr lang="en-US" baseline="-25000" dirty="0"/>
              <a:t>p</a:t>
            </a:r>
            <a:r>
              <a:rPr lang="en-US" dirty="0"/>
              <a:t> = .03</a:t>
            </a:r>
            <a:r>
              <a:rPr lang="fr-FR" dirty="0"/>
              <a:t> </a:t>
            </a:r>
          </a:p>
          <a:p>
            <a:endParaRPr lang="fr-FR" dirty="0"/>
          </a:p>
          <a:p>
            <a:r>
              <a:rPr lang="fr-FR" dirty="0"/>
              <a:t>None of the interactions </a:t>
            </a:r>
            <a:r>
              <a:rPr lang="fr-FR" dirty="0" err="1"/>
              <a:t>were</a:t>
            </a:r>
            <a:r>
              <a:rPr lang="fr-FR" dirty="0"/>
              <a:t> </a:t>
            </a:r>
            <a:r>
              <a:rPr lang="fr-FR" dirty="0" err="1"/>
              <a:t>significant</a:t>
            </a:r>
            <a:endParaRPr lang="fr-FR" dirty="0"/>
          </a:p>
          <a:p>
            <a:endParaRPr lang="fr-FR" dirty="0"/>
          </a:p>
          <a:p>
            <a:endParaRPr lang="fr-FR" dirty="0"/>
          </a:p>
          <a:p>
            <a:endParaRPr lang="fr-FR" dirty="0"/>
          </a:p>
          <a:p>
            <a:endParaRPr lang="fr-FR" dirty="0"/>
          </a:p>
          <a:p>
            <a:endParaRPr lang="fr-FR" dirty="0"/>
          </a:p>
          <a:p>
            <a:pPr marL="457200" lvl="1" indent="0">
              <a:buNone/>
            </a:pPr>
            <a:endParaRPr lang="fr-FR" dirty="0"/>
          </a:p>
        </p:txBody>
      </p:sp>
    </p:spTree>
    <p:extLst>
      <p:ext uri="{BB962C8B-B14F-4D97-AF65-F5344CB8AC3E}">
        <p14:creationId xmlns:p14="http://schemas.microsoft.com/office/powerpoint/2010/main" val="1526475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F4180D-B7C3-C448-800E-98CEA485EBFE}"/>
              </a:ext>
            </a:extLst>
          </p:cNvPr>
          <p:cNvSpPr>
            <a:spLocks noGrp="1"/>
          </p:cNvSpPr>
          <p:nvPr>
            <p:ph type="title"/>
          </p:nvPr>
        </p:nvSpPr>
        <p:spPr/>
        <p:txBody>
          <a:bodyPr/>
          <a:lstStyle/>
          <a:p>
            <a:r>
              <a:rPr lang="fr-FR" dirty="0" err="1"/>
              <a:t>Experiment</a:t>
            </a:r>
            <a:r>
              <a:rPr lang="fr-FR" dirty="0"/>
              <a:t> 3</a:t>
            </a:r>
          </a:p>
        </p:txBody>
      </p:sp>
      <p:sp>
        <p:nvSpPr>
          <p:cNvPr id="3" name="Espace réservé du contenu 2">
            <a:extLst>
              <a:ext uri="{FF2B5EF4-FFF2-40B4-BE49-F238E27FC236}">
                <a16:creationId xmlns:a16="http://schemas.microsoft.com/office/drawing/2014/main" id="{EC20A694-9849-3E48-89A7-46624A632775}"/>
              </a:ext>
            </a:extLst>
          </p:cNvPr>
          <p:cNvSpPr>
            <a:spLocks noGrp="1"/>
          </p:cNvSpPr>
          <p:nvPr>
            <p:ph idx="1"/>
          </p:nvPr>
        </p:nvSpPr>
        <p:spPr/>
        <p:txBody>
          <a:bodyPr/>
          <a:lstStyle/>
          <a:p>
            <a:r>
              <a:rPr lang="en-US" dirty="0"/>
              <a:t>the experimenter was not physically presented but presented “virtually” via a mobile phone</a:t>
            </a:r>
            <a:r>
              <a:rPr lang="fr-FR" dirty="0"/>
              <a:t> </a:t>
            </a:r>
          </a:p>
          <a:p>
            <a:endParaRPr lang="fr-FR" dirty="0"/>
          </a:p>
          <a:p>
            <a:r>
              <a:rPr lang="fr-FR" dirty="0"/>
              <a:t>Visual stimuli</a:t>
            </a:r>
          </a:p>
          <a:p>
            <a:endParaRPr lang="fr-FR" dirty="0"/>
          </a:p>
          <a:p>
            <a:r>
              <a:rPr lang="fr-FR" dirty="0" err="1"/>
              <a:t>Presence</a:t>
            </a:r>
            <a:r>
              <a:rPr lang="fr-FR" dirty="0"/>
              <a:t> or </a:t>
            </a:r>
            <a:r>
              <a:rPr lang="fr-FR" dirty="0" err="1"/>
              <a:t>Alone</a:t>
            </a:r>
            <a:endParaRPr lang="fr-FR" dirty="0"/>
          </a:p>
          <a:p>
            <a:endParaRPr lang="fr-FR" dirty="0"/>
          </a:p>
          <a:p>
            <a:r>
              <a:rPr lang="en-US" dirty="0"/>
              <a:t>Only the long duration condition was used (400/1600ms)</a:t>
            </a:r>
            <a:r>
              <a:rPr lang="fr-FR" dirty="0"/>
              <a:t> </a:t>
            </a:r>
          </a:p>
          <a:p>
            <a:endParaRPr lang="fr-FR" dirty="0"/>
          </a:p>
        </p:txBody>
      </p:sp>
    </p:spTree>
    <p:extLst>
      <p:ext uri="{BB962C8B-B14F-4D97-AF65-F5344CB8AC3E}">
        <p14:creationId xmlns:p14="http://schemas.microsoft.com/office/powerpoint/2010/main" val="3022434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F4180D-B7C3-C448-800E-98CEA485EBFE}"/>
              </a:ext>
            </a:extLst>
          </p:cNvPr>
          <p:cNvSpPr>
            <a:spLocks noGrp="1"/>
          </p:cNvSpPr>
          <p:nvPr>
            <p:ph type="title"/>
          </p:nvPr>
        </p:nvSpPr>
        <p:spPr/>
        <p:txBody>
          <a:bodyPr/>
          <a:lstStyle/>
          <a:p>
            <a:r>
              <a:rPr lang="fr-FR" dirty="0" err="1"/>
              <a:t>Experiment</a:t>
            </a:r>
            <a:r>
              <a:rPr lang="fr-FR" dirty="0"/>
              <a:t> 3</a:t>
            </a:r>
          </a:p>
        </p:txBody>
      </p:sp>
      <p:graphicFrame>
        <p:nvGraphicFramePr>
          <p:cNvPr id="4" name="Graphique 3">
            <a:extLst>
              <a:ext uri="{FF2B5EF4-FFF2-40B4-BE49-F238E27FC236}">
                <a16:creationId xmlns:a16="http://schemas.microsoft.com/office/drawing/2014/main" id="{EEAB6674-7F23-AB48-B5F2-651765C70810}"/>
              </a:ext>
            </a:extLst>
          </p:cNvPr>
          <p:cNvGraphicFramePr/>
          <p:nvPr>
            <p:extLst>
              <p:ext uri="{D42A27DB-BD31-4B8C-83A1-F6EECF244321}">
                <p14:modId xmlns:p14="http://schemas.microsoft.com/office/powerpoint/2010/main" val="2197781618"/>
              </p:ext>
            </p:extLst>
          </p:nvPr>
        </p:nvGraphicFramePr>
        <p:xfrm>
          <a:off x="838200" y="1846263"/>
          <a:ext cx="6248400" cy="4254500"/>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a:extLst>
              <a:ext uri="{FF2B5EF4-FFF2-40B4-BE49-F238E27FC236}">
                <a16:creationId xmlns:a16="http://schemas.microsoft.com/office/drawing/2014/main" id="{9FB13786-9C7F-944C-BF41-C163A0EC0F67}"/>
              </a:ext>
            </a:extLst>
          </p:cNvPr>
          <p:cNvSpPr txBox="1"/>
          <p:nvPr/>
        </p:nvSpPr>
        <p:spPr>
          <a:xfrm>
            <a:off x="7658100" y="3558014"/>
            <a:ext cx="3495675" cy="830997"/>
          </a:xfrm>
          <a:prstGeom prst="rect">
            <a:avLst/>
          </a:prstGeom>
          <a:noFill/>
        </p:spPr>
        <p:txBody>
          <a:bodyPr wrap="square" rtlCol="0">
            <a:spAutoFit/>
          </a:bodyPr>
          <a:lstStyle/>
          <a:p>
            <a:r>
              <a:rPr lang="en-US" sz="2400" i="1" dirty="0"/>
              <a:t>t</a:t>
            </a:r>
            <a:r>
              <a:rPr lang="en-US" sz="2400" dirty="0"/>
              <a:t>(118) = 2.97, </a:t>
            </a:r>
            <a:r>
              <a:rPr lang="en-US" sz="2400" i="1" dirty="0"/>
              <a:t>p</a:t>
            </a:r>
            <a:r>
              <a:rPr lang="en-US" sz="2400" dirty="0"/>
              <a:t> = 0.004 </a:t>
            </a:r>
          </a:p>
          <a:p>
            <a:r>
              <a:rPr lang="en-US" sz="2400" dirty="0"/>
              <a:t>Cohen’s </a:t>
            </a:r>
            <a:r>
              <a:rPr lang="en-US" sz="2400" i="1" dirty="0"/>
              <a:t>d</a:t>
            </a:r>
            <a:r>
              <a:rPr lang="en-US" sz="2400" dirty="0"/>
              <a:t> = 0.542</a:t>
            </a:r>
            <a:r>
              <a:rPr lang="fr-FR" sz="2400" dirty="0"/>
              <a:t> </a:t>
            </a:r>
          </a:p>
        </p:txBody>
      </p:sp>
    </p:spTree>
    <p:extLst>
      <p:ext uri="{BB962C8B-B14F-4D97-AF65-F5344CB8AC3E}">
        <p14:creationId xmlns:p14="http://schemas.microsoft.com/office/powerpoint/2010/main" val="3394137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FEEB38-4ECA-B14B-B6AA-2B88DB07A574}"/>
              </a:ext>
            </a:extLst>
          </p:cNvPr>
          <p:cNvSpPr>
            <a:spLocks noGrp="1"/>
          </p:cNvSpPr>
          <p:nvPr>
            <p:ph type="title"/>
          </p:nvPr>
        </p:nvSpPr>
        <p:spPr/>
        <p:txBody>
          <a:bodyPr/>
          <a:lstStyle/>
          <a:p>
            <a:r>
              <a:rPr lang="fr-FR" dirty="0"/>
              <a:t>conclusion</a:t>
            </a:r>
          </a:p>
        </p:txBody>
      </p:sp>
      <p:sp>
        <p:nvSpPr>
          <p:cNvPr id="3" name="Espace réservé du contenu 2">
            <a:extLst>
              <a:ext uri="{FF2B5EF4-FFF2-40B4-BE49-F238E27FC236}">
                <a16:creationId xmlns:a16="http://schemas.microsoft.com/office/drawing/2014/main" id="{3EC5F8A5-9D0F-8F44-9CFC-62E1B980D6D6}"/>
              </a:ext>
            </a:extLst>
          </p:cNvPr>
          <p:cNvSpPr>
            <a:spLocks noGrp="1"/>
          </p:cNvSpPr>
          <p:nvPr>
            <p:ph idx="1"/>
          </p:nvPr>
        </p:nvSpPr>
        <p:spPr/>
        <p:txBody>
          <a:bodyPr/>
          <a:lstStyle/>
          <a:p>
            <a:r>
              <a:rPr lang="en-US" dirty="0"/>
              <a:t>Our results demonstrate the robustness of attention interferences of social presence on temporal performance in different contexts, at home via a mobile phone as well as in laboratory</a:t>
            </a:r>
          </a:p>
          <a:p>
            <a:endParaRPr lang="en-US" dirty="0"/>
          </a:p>
          <a:p>
            <a:r>
              <a:rPr lang="en-US" dirty="0"/>
              <a:t>Nonetheless the modality (auditory/visual) seem to change the effects of social presence</a:t>
            </a:r>
          </a:p>
          <a:p>
            <a:endParaRPr lang="en-US" dirty="0"/>
          </a:p>
          <a:p>
            <a:r>
              <a:rPr lang="en-US" dirty="0"/>
              <a:t>More research is needed to understand why (difficulty ? Processes at stake ?)</a:t>
            </a:r>
            <a:endParaRPr lang="fr-FR" dirty="0"/>
          </a:p>
        </p:txBody>
      </p:sp>
    </p:spTree>
    <p:extLst>
      <p:ext uri="{BB962C8B-B14F-4D97-AF65-F5344CB8AC3E}">
        <p14:creationId xmlns:p14="http://schemas.microsoft.com/office/powerpoint/2010/main" val="315499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7621AD8-42D3-C34B-AD5D-EF9586BB62C9}"/>
              </a:ext>
            </a:extLst>
          </p:cNvPr>
          <p:cNvSpPr>
            <a:spLocks noGrp="1"/>
          </p:cNvSpPr>
          <p:nvPr>
            <p:ph idx="1"/>
          </p:nvPr>
        </p:nvSpPr>
        <p:spPr>
          <a:xfrm>
            <a:off x="838200" y="1825625"/>
            <a:ext cx="10515600" cy="4351338"/>
          </a:xfrm>
        </p:spPr>
        <p:txBody>
          <a:bodyPr/>
          <a:lstStyle/>
          <a:p>
            <a:pPr marL="0" indent="0">
              <a:buNone/>
            </a:pPr>
            <a:r>
              <a:rPr lang="fr-FR" dirty="0" err="1"/>
              <a:t>Thank</a:t>
            </a:r>
            <a:r>
              <a:rPr lang="fr-FR" dirty="0"/>
              <a:t> </a:t>
            </a:r>
            <a:r>
              <a:rPr lang="fr-FR" dirty="0" err="1"/>
              <a:t>you</a:t>
            </a:r>
            <a:r>
              <a:rPr lang="fr-FR" dirty="0"/>
              <a:t>!</a:t>
            </a:r>
          </a:p>
        </p:txBody>
      </p:sp>
      <p:pic>
        <p:nvPicPr>
          <p:cNvPr id="9218" name="Picture 2" descr="Résultat de recherche d'images pour &quot;questions&quot;">
            <a:extLst>
              <a:ext uri="{FF2B5EF4-FFF2-40B4-BE49-F238E27FC236}">
                <a16:creationId xmlns:a16="http://schemas.microsoft.com/office/drawing/2014/main" id="{A8136A87-6F42-8D42-810C-6831D9E0F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768" y="2533900"/>
            <a:ext cx="3327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79744F5F-8466-8540-9358-E855EEADE0A6}"/>
              </a:ext>
            </a:extLst>
          </p:cNvPr>
          <p:cNvSpPr txBox="1"/>
          <p:nvPr/>
        </p:nvSpPr>
        <p:spPr>
          <a:xfrm>
            <a:off x="6728921" y="2414272"/>
            <a:ext cx="3858117" cy="2677656"/>
          </a:xfrm>
          <a:prstGeom prst="rect">
            <a:avLst/>
          </a:prstGeom>
          <a:noFill/>
        </p:spPr>
        <p:txBody>
          <a:bodyPr wrap="square" rtlCol="0">
            <a:spAutoFit/>
          </a:bodyPr>
          <a:lstStyle/>
          <a:p>
            <a:r>
              <a:rPr lang="fr-FR" sz="2400" dirty="0"/>
              <a:t>Sylvie Droit-Volet</a:t>
            </a:r>
          </a:p>
          <a:p>
            <a:endParaRPr lang="fr-FR" sz="2400" dirty="0"/>
          </a:p>
          <a:p>
            <a:r>
              <a:rPr lang="fr-FR" sz="2400" dirty="0"/>
              <a:t>Ludovic Ferrand</a:t>
            </a:r>
            <a:br>
              <a:rPr lang="fr-FR" sz="2400" dirty="0"/>
            </a:br>
            <a:br>
              <a:rPr lang="fr-FR" sz="2400" dirty="0"/>
            </a:br>
            <a:r>
              <a:rPr lang="fr-FR" sz="2400" dirty="0"/>
              <a:t>Jonas </a:t>
            </a:r>
            <a:r>
              <a:rPr lang="fr-FR" sz="2400" dirty="0" err="1"/>
              <a:t>Matichard</a:t>
            </a:r>
            <a:br>
              <a:rPr lang="fr-FR" sz="2400" dirty="0"/>
            </a:br>
            <a:br>
              <a:rPr lang="fr-FR" sz="2400" dirty="0"/>
            </a:br>
            <a:r>
              <a:rPr lang="fr-FR" sz="2400" dirty="0"/>
              <a:t>Laetitia Barthomeuf</a:t>
            </a:r>
          </a:p>
        </p:txBody>
      </p:sp>
    </p:spTree>
    <p:extLst>
      <p:ext uri="{BB962C8B-B14F-4D97-AF65-F5344CB8AC3E}">
        <p14:creationId xmlns:p14="http://schemas.microsoft.com/office/powerpoint/2010/main" val="2658639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D94147-9AD2-8044-911E-EC63B81F12BF}"/>
              </a:ext>
            </a:extLst>
          </p:cNvPr>
          <p:cNvSpPr>
            <a:spLocks noGrp="1"/>
          </p:cNvSpPr>
          <p:nvPr>
            <p:ph type="title"/>
          </p:nvPr>
        </p:nvSpPr>
        <p:spPr/>
        <p:txBody>
          <a:bodyPr/>
          <a:lstStyle/>
          <a:p>
            <a:r>
              <a:rPr lang="fr-FR" dirty="0"/>
              <a:t>Social </a:t>
            </a:r>
            <a:r>
              <a:rPr lang="fr-FR" dirty="0" err="1"/>
              <a:t>presence</a:t>
            </a:r>
            <a:endParaRPr lang="fr-FR" dirty="0"/>
          </a:p>
        </p:txBody>
      </p:sp>
      <p:sp>
        <p:nvSpPr>
          <p:cNvPr id="3" name="Espace réservé du contenu 2">
            <a:extLst>
              <a:ext uri="{FF2B5EF4-FFF2-40B4-BE49-F238E27FC236}">
                <a16:creationId xmlns:a16="http://schemas.microsoft.com/office/drawing/2014/main" id="{309DF413-AE2D-F641-9FF4-51A4D70F4ED0}"/>
              </a:ext>
            </a:extLst>
          </p:cNvPr>
          <p:cNvSpPr>
            <a:spLocks noGrp="1"/>
          </p:cNvSpPr>
          <p:nvPr>
            <p:ph idx="1"/>
          </p:nvPr>
        </p:nvSpPr>
        <p:spPr/>
        <p:txBody>
          <a:bodyPr/>
          <a:lstStyle/>
          <a:p>
            <a:r>
              <a:rPr lang="fr-FR" dirty="0"/>
              <a:t>The </a:t>
            </a:r>
            <a:r>
              <a:rPr lang="fr-FR" dirty="0" err="1"/>
              <a:t>effects</a:t>
            </a:r>
            <a:r>
              <a:rPr lang="fr-FR" dirty="0"/>
              <a:t> of social </a:t>
            </a:r>
            <a:r>
              <a:rPr lang="fr-FR" dirty="0" err="1"/>
              <a:t>presence</a:t>
            </a:r>
            <a:r>
              <a:rPr lang="fr-FR" dirty="0"/>
              <a:t> are </a:t>
            </a:r>
            <a:r>
              <a:rPr lang="fr-FR" dirty="0" err="1"/>
              <a:t>complex</a:t>
            </a:r>
            <a:r>
              <a:rPr lang="fr-FR" dirty="0"/>
              <a:t> : </a:t>
            </a:r>
            <a:r>
              <a:rPr lang="fr-FR" dirty="0" err="1"/>
              <a:t>sometimes</a:t>
            </a:r>
            <a:r>
              <a:rPr lang="fr-FR" dirty="0"/>
              <a:t> social </a:t>
            </a:r>
            <a:r>
              <a:rPr lang="fr-FR" dirty="0" err="1"/>
              <a:t>presence</a:t>
            </a:r>
            <a:r>
              <a:rPr lang="fr-FR" dirty="0"/>
              <a:t> </a:t>
            </a:r>
            <a:r>
              <a:rPr lang="fr-FR" dirty="0" err="1"/>
              <a:t>improves</a:t>
            </a:r>
            <a:r>
              <a:rPr lang="fr-FR" dirty="0"/>
              <a:t> performance, </a:t>
            </a:r>
            <a:r>
              <a:rPr lang="fr-FR" dirty="0" err="1"/>
              <a:t>sometimes</a:t>
            </a:r>
            <a:r>
              <a:rPr lang="fr-FR" dirty="0"/>
              <a:t> social </a:t>
            </a:r>
            <a:r>
              <a:rPr lang="fr-FR" dirty="0" err="1"/>
              <a:t>presence</a:t>
            </a:r>
            <a:r>
              <a:rPr lang="fr-FR" dirty="0"/>
              <a:t> </a:t>
            </a:r>
            <a:r>
              <a:rPr lang="fr-FR" dirty="0" err="1"/>
              <a:t>undermines</a:t>
            </a:r>
            <a:r>
              <a:rPr lang="fr-FR" dirty="0"/>
              <a:t> performance</a:t>
            </a:r>
          </a:p>
          <a:p>
            <a:endParaRPr lang="fr-FR" dirty="0"/>
          </a:p>
          <a:p>
            <a:endParaRPr lang="fr-FR" dirty="0"/>
          </a:p>
        </p:txBody>
      </p:sp>
      <p:sp>
        <p:nvSpPr>
          <p:cNvPr id="4" name="Éclair 3">
            <a:extLst>
              <a:ext uri="{FF2B5EF4-FFF2-40B4-BE49-F238E27FC236}">
                <a16:creationId xmlns:a16="http://schemas.microsoft.com/office/drawing/2014/main" id="{2AAC6201-4C3C-C642-8DF3-5A38F6850DB0}"/>
              </a:ext>
            </a:extLst>
          </p:cNvPr>
          <p:cNvSpPr/>
          <p:nvPr/>
        </p:nvSpPr>
        <p:spPr>
          <a:xfrm>
            <a:off x="4786291" y="4530886"/>
            <a:ext cx="609532" cy="613818"/>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AEC3B53F-DBAC-FC42-8056-C524387D045E}"/>
              </a:ext>
            </a:extLst>
          </p:cNvPr>
          <p:cNvSpPr txBox="1"/>
          <p:nvPr/>
        </p:nvSpPr>
        <p:spPr>
          <a:xfrm>
            <a:off x="2435915" y="4529880"/>
            <a:ext cx="2429123" cy="369332"/>
          </a:xfrm>
          <a:prstGeom prst="rect">
            <a:avLst/>
          </a:prstGeom>
          <a:noFill/>
        </p:spPr>
        <p:txBody>
          <a:bodyPr wrap="square" rtlCol="0">
            <a:spAutoFit/>
          </a:bodyPr>
          <a:lstStyle/>
          <a:p>
            <a:r>
              <a:rPr lang="fr-FR" b="1"/>
              <a:t>DOMINANT RESPONSE</a:t>
            </a:r>
          </a:p>
        </p:txBody>
      </p:sp>
      <p:sp>
        <p:nvSpPr>
          <p:cNvPr id="6" name="Flèche vers le bas 5">
            <a:extLst>
              <a:ext uri="{FF2B5EF4-FFF2-40B4-BE49-F238E27FC236}">
                <a16:creationId xmlns:a16="http://schemas.microsoft.com/office/drawing/2014/main" id="{E3D3A60B-8137-7E4B-96E1-35887112E31D}"/>
              </a:ext>
            </a:extLst>
          </p:cNvPr>
          <p:cNvSpPr/>
          <p:nvPr/>
        </p:nvSpPr>
        <p:spPr>
          <a:xfrm rot="10800000">
            <a:off x="3416678" y="4162561"/>
            <a:ext cx="310101" cy="3816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7">
            <a:extLst>
              <a:ext uri="{FF2B5EF4-FFF2-40B4-BE49-F238E27FC236}">
                <a16:creationId xmlns:a16="http://schemas.microsoft.com/office/drawing/2014/main" id="{7A7A8F6D-A214-F04F-9116-F4DE214BB99B}"/>
              </a:ext>
            </a:extLst>
          </p:cNvPr>
          <p:cNvCxnSpPr/>
          <p:nvPr/>
        </p:nvCxnSpPr>
        <p:spPr>
          <a:xfrm flipH="1">
            <a:off x="3023019" y="4969321"/>
            <a:ext cx="397565" cy="318052"/>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11">
            <a:extLst>
              <a:ext uri="{FF2B5EF4-FFF2-40B4-BE49-F238E27FC236}">
                <a16:creationId xmlns:a16="http://schemas.microsoft.com/office/drawing/2014/main" id="{0AA91561-D5DB-9445-9872-1678488FAC0C}"/>
              </a:ext>
            </a:extLst>
          </p:cNvPr>
          <p:cNvCxnSpPr/>
          <p:nvPr/>
        </p:nvCxnSpPr>
        <p:spPr>
          <a:xfrm rot="15600000" flipH="1">
            <a:off x="3805264" y="4963563"/>
            <a:ext cx="397565" cy="318052"/>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10">
            <a:extLst>
              <a:ext uri="{FF2B5EF4-FFF2-40B4-BE49-F238E27FC236}">
                <a16:creationId xmlns:a16="http://schemas.microsoft.com/office/drawing/2014/main" id="{844915A7-5D85-BC4B-ADE2-BB8DE3D8D54B}"/>
              </a:ext>
            </a:extLst>
          </p:cNvPr>
          <p:cNvSpPr txBox="1"/>
          <p:nvPr/>
        </p:nvSpPr>
        <p:spPr>
          <a:xfrm>
            <a:off x="2274122" y="5345966"/>
            <a:ext cx="1280702" cy="830997"/>
          </a:xfrm>
          <a:prstGeom prst="rect">
            <a:avLst/>
          </a:prstGeom>
          <a:noFill/>
        </p:spPr>
        <p:txBody>
          <a:bodyPr wrap="square" rtlCol="0">
            <a:spAutoFit/>
          </a:bodyPr>
          <a:lstStyle/>
          <a:p>
            <a:r>
              <a:rPr lang="en-US" sz="1600" b="1" i="1" dirty="0"/>
              <a:t>Easy task</a:t>
            </a:r>
          </a:p>
          <a:p>
            <a:r>
              <a:rPr lang="en-US" sz="1600" dirty="0"/>
              <a:t>Performance</a:t>
            </a:r>
          </a:p>
          <a:p>
            <a:r>
              <a:rPr lang="en-US" sz="1600" dirty="0"/>
              <a:t>increases</a:t>
            </a:r>
          </a:p>
        </p:txBody>
      </p:sp>
      <p:sp>
        <p:nvSpPr>
          <p:cNvPr id="10" name="ZoneTexte 13">
            <a:extLst>
              <a:ext uri="{FF2B5EF4-FFF2-40B4-BE49-F238E27FC236}">
                <a16:creationId xmlns:a16="http://schemas.microsoft.com/office/drawing/2014/main" id="{7B6C50BD-D8A3-7843-A63D-542955F74923}"/>
              </a:ext>
            </a:extLst>
          </p:cNvPr>
          <p:cNvSpPr txBox="1"/>
          <p:nvPr/>
        </p:nvSpPr>
        <p:spPr>
          <a:xfrm>
            <a:off x="3722923" y="5345966"/>
            <a:ext cx="1280702" cy="830997"/>
          </a:xfrm>
          <a:prstGeom prst="rect">
            <a:avLst/>
          </a:prstGeom>
          <a:noFill/>
        </p:spPr>
        <p:txBody>
          <a:bodyPr wrap="square" rtlCol="0">
            <a:spAutoFit/>
          </a:bodyPr>
          <a:lstStyle/>
          <a:p>
            <a:r>
              <a:rPr lang="en-US" sz="1600" b="1" i="1" dirty="0"/>
              <a:t>Difficult task</a:t>
            </a:r>
          </a:p>
          <a:p>
            <a:r>
              <a:rPr lang="en-US" sz="1600" dirty="0"/>
              <a:t>Performance</a:t>
            </a:r>
          </a:p>
          <a:p>
            <a:r>
              <a:rPr lang="en-US" sz="1600" dirty="0"/>
              <a:t>decreases</a:t>
            </a:r>
          </a:p>
        </p:txBody>
      </p:sp>
      <p:pic>
        <p:nvPicPr>
          <p:cNvPr id="11" name="Picture 2" descr="ésultat de recherche d'images pour &quot;examiner icon&quot;">
            <a:extLst>
              <a:ext uri="{FF2B5EF4-FFF2-40B4-BE49-F238E27FC236}">
                <a16:creationId xmlns:a16="http://schemas.microsoft.com/office/drawing/2014/main" id="{88CF7028-2CAA-024C-A01E-14BB26DD27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33" b="377"/>
          <a:stretch/>
        </p:blipFill>
        <p:spPr bwMode="auto">
          <a:xfrm>
            <a:off x="5666405" y="3944963"/>
            <a:ext cx="2267378" cy="2232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Espace réservé du contenu 2">
            <a:extLst>
              <a:ext uri="{FF2B5EF4-FFF2-40B4-BE49-F238E27FC236}">
                <a16:creationId xmlns:a16="http://schemas.microsoft.com/office/drawing/2014/main" id="{2C852ACD-C081-D442-9A73-86C0CC696CD1}"/>
              </a:ext>
            </a:extLst>
          </p:cNvPr>
          <p:cNvSpPr txBox="1">
            <a:spLocks/>
          </p:cNvSpPr>
          <p:nvPr/>
        </p:nvSpPr>
        <p:spPr>
          <a:xfrm>
            <a:off x="2245650" y="3299279"/>
            <a:ext cx="6841510" cy="5682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solidFill>
                  <a:srgbClr val="04787A"/>
                </a:solidFill>
              </a:rPr>
              <a:t>Zajonc (1965) </a:t>
            </a:r>
            <a:r>
              <a:rPr lang="en-US" sz="2400" dirty="0"/>
              <a:t>: the (still) </a:t>
            </a:r>
            <a:r>
              <a:rPr lang="en-US" sz="2400" dirty="0" err="1"/>
              <a:t>influantial</a:t>
            </a:r>
            <a:r>
              <a:rPr lang="en-US" sz="2400" dirty="0"/>
              <a:t> “Drive theory”</a:t>
            </a:r>
          </a:p>
        </p:txBody>
      </p:sp>
    </p:spTree>
    <p:extLst>
      <p:ext uri="{BB962C8B-B14F-4D97-AF65-F5344CB8AC3E}">
        <p14:creationId xmlns:p14="http://schemas.microsoft.com/office/powerpoint/2010/main" val="222774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7"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9"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470060-52D2-984E-8192-596CB52E07F4}"/>
              </a:ext>
            </a:extLst>
          </p:cNvPr>
          <p:cNvSpPr>
            <a:spLocks noGrp="1"/>
          </p:cNvSpPr>
          <p:nvPr>
            <p:ph type="title"/>
          </p:nvPr>
        </p:nvSpPr>
        <p:spPr/>
        <p:txBody>
          <a:bodyPr/>
          <a:lstStyle/>
          <a:p>
            <a:r>
              <a:rPr lang="fr-FR" dirty="0"/>
              <a:t>Social </a:t>
            </a:r>
            <a:r>
              <a:rPr lang="fr-FR" dirty="0" err="1"/>
              <a:t>presence</a:t>
            </a:r>
            <a:endParaRPr lang="fr-FR" dirty="0"/>
          </a:p>
        </p:txBody>
      </p:sp>
      <p:sp>
        <p:nvSpPr>
          <p:cNvPr id="3" name="Espace réservé du contenu 2">
            <a:extLst>
              <a:ext uri="{FF2B5EF4-FFF2-40B4-BE49-F238E27FC236}">
                <a16:creationId xmlns:a16="http://schemas.microsoft.com/office/drawing/2014/main" id="{52F647FA-D52D-CC46-8D2B-0481A37A6E2D}"/>
              </a:ext>
            </a:extLst>
          </p:cNvPr>
          <p:cNvSpPr>
            <a:spLocks noGrp="1"/>
          </p:cNvSpPr>
          <p:nvPr>
            <p:ph idx="1"/>
          </p:nvPr>
        </p:nvSpPr>
        <p:spPr/>
        <p:txBody>
          <a:bodyPr>
            <a:normAutofit/>
          </a:bodyPr>
          <a:lstStyle/>
          <a:p>
            <a:r>
              <a:rPr lang="fr-FR" sz="2400" dirty="0" err="1"/>
              <a:t>Other</a:t>
            </a:r>
            <a:r>
              <a:rPr lang="fr-FR" sz="2400" dirty="0"/>
              <a:t> </a:t>
            </a:r>
            <a:r>
              <a:rPr lang="fr-FR" sz="2400" dirty="0" err="1"/>
              <a:t>theories</a:t>
            </a:r>
            <a:r>
              <a:rPr lang="fr-FR" sz="2400" dirty="0"/>
              <a:t> have </a:t>
            </a:r>
            <a:r>
              <a:rPr lang="fr-FR" sz="2400" dirty="0" err="1"/>
              <a:t>tried</a:t>
            </a:r>
            <a:r>
              <a:rPr lang="fr-FR" sz="2400" dirty="0"/>
              <a:t> to explore the cognitive </a:t>
            </a:r>
            <a:r>
              <a:rPr lang="fr-FR" sz="2400" dirty="0" err="1"/>
              <a:t>mechanisms</a:t>
            </a:r>
            <a:r>
              <a:rPr lang="fr-FR" sz="2400" dirty="0"/>
              <a:t> </a:t>
            </a:r>
            <a:r>
              <a:rPr lang="fr-FR" sz="2400" dirty="0" err="1"/>
              <a:t>modulated</a:t>
            </a:r>
            <a:r>
              <a:rPr lang="fr-FR" sz="2400" dirty="0"/>
              <a:t> by social </a:t>
            </a:r>
            <a:r>
              <a:rPr lang="fr-FR" sz="2400" dirty="0" err="1"/>
              <a:t>presence</a:t>
            </a:r>
            <a:r>
              <a:rPr lang="fr-FR" sz="2400" dirty="0"/>
              <a:t> </a:t>
            </a:r>
            <a:r>
              <a:rPr lang="fr-FR" sz="2400" dirty="0">
                <a:solidFill>
                  <a:schemeClr val="bg1">
                    <a:lumMod val="65000"/>
                  </a:schemeClr>
                </a:solidFill>
              </a:rPr>
              <a:t>(</a:t>
            </a:r>
            <a:r>
              <a:rPr lang="en-US" sz="2400" dirty="0">
                <a:solidFill>
                  <a:schemeClr val="bg1">
                    <a:lumMod val="65000"/>
                  </a:schemeClr>
                </a:solidFill>
              </a:rPr>
              <a:t>e.g. </a:t>
            </a:r>
            <a:r>
              <a:rPr lang="en-US" sz="2400" dirty="0" err="1">
                <a:solidFill>
                  <a:schemeClr val="bg1">
                    <a:lumMod val="65000"/>
                  </a:schemeClr>
                </a:solidFill>
              </a:rPr>
              <a:t>Blascovitch</a:t>
            </a:r>
            <a:r>
              <a:rPr lang="en-US" sz="2400" dirty="0">
                <a:solidFill>
                  <a:schemeClr val="bg1">
                    <a:lumMod val="65000"/>
                  </a:schemeClr>
                </a:solidFill>
              </a:rPr>
              <a:t> et al., 1999; Carver &amp; </a:t>
            </a:r>
            <a:r>
              <a:rPr lang="en-US" sz="2400" dirty="0" err="1">
                <a:solidFill>
                  <a:schemeClr val="bg1">
                    <a:lumMod val="65000"/>
                  </a:schemeClr>
                </a:solidFill>
              </a:rPr>
              <a:t>Scheier</a:t>
            </a:r>
            <a:r>
              <a:rPr lang="en-US" sz="2400" dirty="0">
                <a:solidFill>
                  <a:schemeClr val="bg1">
                    <a:lumMod val="65000"/>
                  </a:schemeClr>
                </a:solidFill>
              </a:rPr>
              <a:t>, 1981, 2000; Guerin, 1983; Harkins, 1987)</a:t>
            </a:r>
          </a:p>
          <a:p>
            <a:endParaRPr lang="en-US" sz="2400" dirty="0">
              <a:solidFill>
                <a:schemeClr val="bg1">
                  <a:lumMod val="65000"/>
                </a:schemeClr>
              </a:solidFill>
            </a:endParaRPr>
          </a:p>
          <a:p>
            <a:r>
              <a:rPr lang="en-US" sz="2400" dirty="0"/>
              <a:t>Among these theories, the distraction-conflict hypothesis (Baron,1986) has been particularly studied in the last 20 years</a:t>
            </a:r>
            <a:endParaRPr lang="fr-FR" sz="2400" dirty="0"/>
          </a:p>
        </p:txBody>
      </p:sp>
      <p:grpSp>
        <p:nvGrpSpPr>
          <p:cNvPr id="9" name="Groupe 8">
            <a:extLst>
              <a:ext uri="{FF2B5EF4-FFF2-40B4-BE49-F238E27FC236}">
                <a16:creationId xmlns:a16="http://schemas.microsoft.com/office/drawing/2014/main" id="{BC630F92-B79D-644E-A0F4-2E2C418B00FC}"/>
              </a:ext>
            </a:extLst>
          </p:cNvPr>
          <p:cNvGrpSpPr/>
          <p:nvPr/>
        </p:nvGrpSpPr>
        <p:grpSpPr>
          <a:xfrm>
            <a:off x="6746193" y="4001294"/>
            <a:ext cx="2027234" cy="1995603"/>
            <a:chOff x="4517343" y="3926737"/>
            <a:chExt cx="2027234" cy="1995603"/>
          </a:xfrm>
        </p:grpSpPr>
        <p:pic>
          <p:nvPicPr>
            <p:cNvPr id="6" name="Picture 2" descr="ésultat de recherche d'images pour &quot;examiner icon&quot;">
              <a:extLst>
                <a:ext uri="{FF2B5EF4-FFF2-40B4-BE49-F238E27FC236}">
                  <a16:creationId xmlns:a16="http://schemas.microsoft.com/office/drawing/2014/main" id="{A28923B8-CA81-5749-87F8-130ABBDB3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33" b="377"/>
            <a:stretch/>
          </p:blipFill>
          <p:spPr bwMode="auto">
            <a:xfrm>
              <a:off x="4517343" y="3926737"/>
              <a:ext cx="2027234" cy="199560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riangle 6">
              <a:extLst>
                <a:ext uri="{FF2B5EF4-FFF2-40B4-BE49-F238E27FC236}">
                  <a16:creationId xmlns:a16="http://schemas.microsoft.com/office/drawing/2014/main" id="{5D92AD44-FE59-1147-BB71-AFDC1A39002A}"/>
                </a:ext>
              </a:extLst>
            </p:cNvPr>
            <p:cNvSpPr/>
            <p:nvPr/>
          </p:nvSpPr>
          <p:spPr>
            <a:xfrm>
              <a:off x="5153168" y="4054702"/>
              <a:ext cx="1080192" cy="479454"/>
            </a:xfrm>
            <a:prstGeom prst="triangle">
              <a:avLst>
                <a:gd name="adj" fmla="val 72399"/>
              </a:avLst>
            </a:prstGeom>
            <a:solidFill>
              <a:srgbClr val="FFC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riangle 7">
              <a:extLst>
                <a:ext uri="{FF2B5EF4-FFF2-40B4-BE49-F238E27FC236}">
                  <a16:creationId xmlns:a16="http://schemas.microsoft.com/office/drawing/2014/main" id="{35EA17A8-56D8-3A46-BB55-DCED78219796}"/>
                </a:ext>
              </a:extLst>
            </p:cNvPr>
            <p:cNvSpPr/>
            <p:nvPr/>
          </p:nvSpPr>
          <p:spPr>
            <a:xfrm rot="4350311">
              <a:off x="5153169" y="4684810"/>
              <a:ext cx="755583" cy="479454"/>
            </a:xfrm>
            <a:prstGeom prst="triangle">
              <a:avLst>
                <a:gd name="adj" fmla="val 72399"/>
              </a:avLst>
            </a:prstGeom>
            <a:solidFill>
              <a:srgbClr val="FFC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38729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FC882E-7048-F849-A96E-4501CEB62C2C}"/>
              </a:ext>
            </a:extLst>
          </p:cNvPr>
          <p:cNvSpPr>
            <a:spLocks noGrp="1"/>
          </p:cNvSpPr>
          <p:nvPr>
            <p:ph type="title"/>
          </p:nvPr>
        </p:nvSpPr>
        <p:spPr/>
        <p:txBody>
          <a:bodyPr/>
          <a:lstStyle/>
          <a:p>
            <a:r>
              <a:rPr lang="fr-FR" dirty="0"/>
              <a:t>Social </a:t>
            </a:r>
            <a:r>
              <a:rPr lang="fr-FR" dirty="0" err="1"/>
              <a:t>presence</a:t>
            </a:r>
            <a:r>
              <a:rPr lang="fr-FR" dirty="0"/>
              <a:t> and time estimation</a:t>
            </a:r>
          </a:p>
        </p:txBody>
      </p:sp>
      <p:sp>
        <p:nvSpPr>
          <p:cNvPr id="3" name="Espace réservé du contenu 2">
            <a:extLst>
              <a:ext uri="{FF2B5EF4-FFF2-40B4-BE49-F238E27FC236}">
                <a16:creationId xmlns:a16="http://schemas.microsoft.com/office/drawing/2014/main" id="{397B607C-255D-BE42-9217-00A72E573D73}"/>
              </a:ext>
            </a:extLst>
          </p:cNvPr>
          <p:cNvSpPr>
            <a:spLocks noGrp="1"/>
          </p:cNvSpPr>
          <p:nvPr>
            <p:ph idx="1"/>
          </p:nvPr>
        </p:nvSpPr>
        <p:spPr/>
        <p:txBody>
          <a:bodyPr>
            <a:normAutofit lnSpcReduction="10000"/>
          </a:bodyPr>
          <a:lstStyle/>
          <a:p>
            <a:r>
              <a:rPr lang="en-US" dirty="0"/>
              <a:t>To sum up, social presence effects could either be due to an </a:t>
            </a:r>
            <a:r>
              <a:rPr lang="en-US" b="1" dirty="0">
                <a:solidFill>
                  <a:srgbClr val="04787A"/>
                </a:solidFill>
              </a:rPr>
              <a:t>increase in arousal</a:t>
            </a:r>
            <a:r>
              <a:rPr lang="en-US" dirty="0"/>
              <a:t> or to an </a:t>
            </a:r>
            <a:r>
              <a:rPr lang="en-US" b="1" dirty="0">
                <a:solidFill>
                  <a:srgbClr val="04787A"/>
                </a:solidFill>
              </a:rPr>
              <a:t>attentional distraction</a:t>
            </a:r>
          </a:p>
          <a:p>
            <a:endParaRPr lang="en-US" b="1" dirty="0">
              <a:solidFill>
                <a:srgbClr val="04787A"/>
              </a:solidFill>
            </a:endParaRPr>
          </a:p>
          <a:p>
            <a:r>
              <a:rPr lang="en-US" dirty="0"/>
              <a:t>This echoes temporal distortions observed in time estimation</a:t>
            </a:r>
          </a:p>
          <a:p>
            <a:endParaRPr lang="en-US" dirty="0"/>
          </a:p>
          <a:p>
            <a:r>
              <a:rPr lang="en-US" dirty="0"/>
              <a:t>Distraction (e.g. a secondary task) is known to lead to a shortening of subjective duration</a:t>
            </a:r>
          </a:p>
          <a:p>
            <a:endParaRPr lang="en-US" dirty="0"/>
          </a:p>
          <a:p>
            <a:r>
              <a:rPr lang="en-US" dirty="0"/>
              <a:t>Arousal (e.g. induction of emotion) is known to lead to a lengthening of subjective duration</a:t>
            </a:r>
          </a:p>
        </p:txBody>
      </p:sp>
    </p:spTree>
    <p:extLst>
      <p:ext uri="{BB962C8B-B14F-4D97-AF65-F5344CB8AC3E}">
        <p14:creationId xmlns:p14="http://schemas.microsoft.com/office/powerpoint/2010/main" val="255298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0D502F-0B47-1649-8EA6-64A64C10F779}"/>
              </a:ext>
            </a:extLst>
          </p:cNvPr>
          <p:cNvSpPr>
            <a:spLocks noGrp="1"/>
          </p:cNvSpPr>
          <p:nvPr>
            <p:ph type="title"/>
          </p:nvPr>
        </p:nvSpPr>
        <p:spPr/>
        <p:txBody>
          <a:bodyPr/>
          <a:lstStyle/>
          <a:p>
            <a:r>
              <a:rPr lang="fr-FR" dirty="0"/>
              <a:t>Time estimation</a:t>
            </a:r>
          </a:p>
        </p:txBody>
      </p:sp>
      <p:sp>
        <p:nvSpPr>
          <p:cNvPr id="3" name="Espace réservé du contenu 2">
            <a:extLst>
              <a:ext uri="{FF2B5EF4-FFF2-40B4-BE49-F238E27FC236}">
                <a16:creationId xmlns:a16="http://schemas.microsoft.com/office/drawing/2014/main" id="{F71ED6ED-F460-5747-B7ED-D5E67405EFF6}"/>
              </a:ext>
            </a:extLst>
          </p:cNvPr>
          <p:cNvSpPr>
            <a:spLocks noGrp="1"/>
          </p:cNvSpPr>
          <p:nvPr>
            <p:ph idx="1"/>
          </p:nvPr>
        </p:nvSpPr>
        <p:spPr/>
        <p:txBody>
          <a:bodyPr>
            <a:normAutofit fontScale="92500" lnSpcReduction="20000"/>
          </a:bodyPr>
          <a:lstStyle/>
          <a:p>
            <a:r>
              <a:rPr lang="fr-FR" dirty="0"/>
              <a:t>Most </a:t>
            </a:r>
            <a:r>
              <a:rPr lang="fr-FR" dirty="0" err="1"/>
              <a:t>theories</a:t>
            </a:r>
            <a:r>
              <a:rPr lang="fr-FR" dirty="0"/>
              <a:t> </a:t>
            </a:r>
            <a:r>
              <a:rPr lang="fr-FR" dirty="0" err="1"/>
              <a:t>postulate</a:t>
            </a:r>
            <a:r>
              <a:rPr lang="fr-FR" dirty="0"/>
              <a:t> a </a:t>
            </a:r>
            <a:r>
              <a:rPr lang="fr-FR" dirty="0" err="1"/>
              <a:t>clock-like</a:t>
            </a:r>
            <a:r>
              <a:rPr lang="fr-FR" dirty="0"/>
              <a:t> system (a pacemaker + an </a:t>
            </a:r>
            <a:r>
              <a:rPr lang="fr-FR" dirty="0" err="1"/>
              <a:t>accumulator</a:t>
            </a:r>
            <a:r>
              <a:rPr lang="fr-FR" dirty="0"/>
              <a:t>)</a:t>
            </a:r>
          </a:p>
          <a:p>
            <a:endParaRPr lang="fr-FR" dirty="0"/>
          </a:p>
          <a:p>
            <a:r>
              <a:rPr lang="fr-FR" dirty="0"/>
              <a:t>At the </a:t>
            </a:r>
            <a:r>
              <a:rPr lang="fr-FR" dirty="0" err="1"/>
              <a:t>beginning</a:t>
            </a:r>
            <a:r>
              <a:rPr lang="fr-FR" dirty="0"/>
              <a:t> of the stimulus to </a:t>
            </a:r>
            <a:r>
              <a:rPr lang="fr-FR" dirty="0" err="1"/>
              <a:t>be</a:t>
            </a:r>
            <a:r>
              <a:rPr lang="fr-FR" dirty="0"/>
              <a:t> </a:t>
            </a:r>
            <a:r>
              <a:rPr lang="fr-FR" dirty="0" err="1"/>
              <a:t>timed</a:t>
            </a:r>
            <a:r>
              <a:rPr lang="fr-FR" dirty="0"/>
              <a:t>, a switch </a:t>
            </a:r>
            <a:r>
              <a:rPr lang="fr-FR" dirty="0" err="1"/>
              <a:t>controlled</a:t>
            </a:r>
            <a:r>
              <a:rPr lang="fr-FR" dirty="0"/>
              <a:t> by attention closes, and the pulses </a:t>
            </a:r>
            <a:r>
              <a:rPr lang="fr-FR" dirty="0" err="1"/>
              <a:t>emitted</a:t>
            </a:r>
            <a:r>
              <a:rPr lang="fr-FR" dirty="0"/>
              <a:t> by the pacemaker flow </a:t>
            </a:r>
            <a:r>
              <a:rPr lang="fr-FR" dirty="0" err="1"/>
              <a:t>into</a:t>
            </a:r>
            <a:r>
              <a:rPr lang="fr-FR" dirty="0"/>
              <a:t> the </a:t>
            </a:r>
            <a:r>
              <a:rPr lang="fr-FR" dirty="0" err="1"/>
              <a:t>accumulator</a:t>
            </a:r>
            <a:endParaRPr lang="fr-FR" dirty="0"/>
          </a:p>
          <a:p>
            <a:endParaRPr lang="fr-FR" dirty="0"/>
          </a:p>
          <a:p>
            <a:r>
              <a:rPr lang="fr-FR" dirty="0"/>
              <a:t>The subjective duration </a:t>
            </a:r>
            <a:r>
              <a:rPr lang="fr-FR" dirty="0" err="1"/>
              <a:t>thus</a:t>
            </a:r>
            <a:r>
              <a:rPr lang="fr-FR" dirty="0"/>
              <a:t> </a:t>
            </a:r>
            <a:r>
              <a:rPr lang="fr-FR" dirty="0" err="1"/>
              <a:t>depends</a:t>
            </a:r>
            <a:r>
              <a:rPr lang="fr-FR" dirty="0"/>
              <a:t> on the </a:t>
            </a:r>
            <a:r>
              <a:rPr lang="fr-FR" dirty="0" err="1"/>
              <a:t>number</a:t>
            </a:r>
            <a:r>
              <a:rPr lang="fr-FR" dirty="0"/>
              <a:t> of pulses </a:t>
            </a:r>
            <a:r>
              <a:rPr lang="fr-FR" dirty="0" err="1"/>
              <a:t>accumulated</a:t>
            </a:r>
            <a:endParaRPr lang="fr-FR" dirty="0"/>
          </a:p>
          <a:p>
            <a:endParaRPr lang="fr-FR" dirty="0"/>
          </a:p>
          <a:p>
            <a:r>
              <a:rPr lang="fr-FR" dirty="0"/>
              <a:t>Distraction </a:t>
            </a:r>
            <a:r>
              <a:rPr lang="fr-FR" dirty="0" err="1"/>
              <a:t>would</a:t>
            </a:r>
            <a:r>
              <a:rPr lang="fr-FR" dirty="0"/>
              <a:t> lead to the </a:t>
            </a:r>
            <a:r>
              <a:rPr lang="fr-FR" dirty="0" err="1"/>
              <a:t>loss</a:t>
            </a:r>
            <a:r>
              <a:rPr lang="fr-FR" dirty="0"/>
              <a:t> of </a:t>
            </a:r>
            <a:r>
              <a:rPr lang="fr-FR" dirty="0" err="1"/>
              <a:t>some</a:t>
            </a:r>
            <a:r>
              <a:rPr lang="fr-FR" dirty="0"/>
              <a:t> pulses. Arousal </a:t>
            </a:r>
            <a:r>
              <a:rPr lang="fr-FR" dirty="0" err="1"/>
              <a:t>would</a:t>
            </a:r>
            <a:r>
              <a:rPr lang="fr-FR" dirty="0"/>
              <a:t> lead to an </a:t>
            </a:r>
            <a:r>
              <a:rPr lang="fr-FR" dirty="0" err="1"/>
              <a:t>increase</a:t>
            </a:r>
            <a:r>
              <a:rPr lang="fr-FR" dirty="0"/>
              <a:t> in the </a:t>
            </a:r>
            <a:r>
              <a:rPr lang="fr-FR" dirty="0" err="1"/>
              <a:t>number</a:t>
            </a:r>
            <a:r>
              <a:rPr lang="fr-FR" dirty="0"/>
              <a:t> of pulses </a:t>
            </a:r>
            <a:r>
              <a:rPr lang="fr-FR" dirty="0" err="1"/>
              <a:t>emitted</a:t>
            </a:r>
            <a:r>
              <a:rPr lang="fr-FR" dirty="0"/>
              <a:t> by the pacemaker</a:t>
            </a:r>
          </a:p>
        </p:txBody>
      </p:sp>
    </p:spTree>
    <p:extLst>
      <p:ext uri="{BB962C8B-B14F-4D97-AF65-F5344CB8AC3E}">
        <p14:creationId xmlns:p14="http://schemas.microsoft.com/office/powerpoint/2010/main" val="374745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74602E-C7C9-CE48-B8B3-CF0AD0DADA57}"/>
              </a:ext>
            </a:extLst>
          </p:cNvPr>
          <p:cNvSpPr>
            <a:spLocks noGrp="1"/>
          </p:cNvSpPr>
          <p:nvPr>
            <p:ph type="title"/>
          </p:nvPr>
        </p:nvSpPr>
        <p:spPr/>
        <p:txBody>
          <a:bodyPr/>
          <a:lstStyle/>
          <a:p>
            <a:r>
              <a:rPr lang="fr-FR" dirty="0"/>
              <a:t>Temporal </a:t>
            </a:r>
            <a:r>
              <a:rPr lang="fr-FR" dirty="0" err="1"/>
              <a:t>Bisection</a:t>
            </a:r>
            <a:r>
              <a:rPr lang="fr-FR" dirty="0"/>
              <a:t> : </a:t>
            </a:r>
            <a:r>
              <a:rPr lang="fr-FR" dirty="0" err="1"/>
              <a:t>learning</a:t>
            </a:r>
            <a:r>
              <a:rPr lang="fr-FR" dirty="0"/>
              <a:t> phase</a:t>
            </a:r>
          </a:p>
        </p:txBody>
      </p:sp>
      <p:pic>
        <p:nvPicPr>
          <p:cNvPr id="1026" name="Picture 2" descr="Résultat de recherche d'images pour &quot;ecran png&quot;">
            <a:extLst>
              <a:ext uri="{FF2B5EF4-FFF2-40B4-BE49-F238E27FC236}">
                <a16:creationId xmlns:a16="http://schemas.microsoft.com/office/drawing/2014/main" id="{E9191307-6FD8-8149-A7DB-A888C3F61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67" y="1985993"/>
            <a:ext cx="32512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face profil png&quot;">
            <a:extLst>
              <a:ext uri="{FF2B5EF4-FFF2-40B4-BE49-F238E27FC236}">
                <a16:creationId xmlns:a16="http://schemas.microsoft.com/office/drawing/2014/main" id="{04E2858E-5C1A-4F47-93CB-D444DFE5C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431" y="3181506"/>
            <a:ext cx="2623336" cy="3004457"/>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EF9B4196-1E5A-E546-9A8B-68C1ABC03604}"/>
              </a:ext>
            </a:extLst>
          </p:cNvPr>
          <p:cNvSpPr/>
          <p:nvPr/>
        </p:nvSpPr>
        <p:spPr>
          <a:xfrm>
            <a:off x="1528791" y="3158716"/>
            <a:ext cx="404949"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avec coin arrondi du même côté 5">
            <a:extLst>
              <a:ext uri="{FF2B5EF4-FFF2-40B4-BE49-F238E27FC236}">
                <a16:creationId xmlns:a16="http://schemas.microsoft.com/office/drawing/2014/main" id="{2B2A9733-3B51-CB4B-ABC7-3F8D6241B52D}"/>
              </a:ext>
            </a:extLst>
          </p:cNvPr>
          <p:cNvSpPr/>
          <p:nvPr/>
        </p:nvSpPr>
        <p:spPr>
          <a:xfrm>
            <a:off x="7309558" y="1869822"/>
            <a:ext cx="3251200" cy="1281998"/>
          </a:xfrm>
          <a:prstGeom prst="round2Same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F2F8A2F4-CED2-D44F-B47F-33D3C7AB626C}"/>
              </a:ext>
            </a:extLst>
          </p:cNvPr>
          <p:cNvSpPr txBox="1"/>
          <p:nvPr/>
        </p:nvSpPr>
        <p:spPr>
          <a:xfrm>
            <a:off x="7387806" y="3110763"/>
            <a:ext cx="728919" cy="461665"/>
          </a:xfrm>
          <a:prstGeom prst="rect">
            <a:avLst/>
          </a:prstGeom>
          <a:noFill/>
        </p:spPr>
        <p:txBody>
          <a:bodyPr wrap="square" rtlCol="0">
            <a:spAutoFit/>
          </a:bodyPr>
          <a:lstStyle/>
          <a:p>
            <a:r>
              <a:rPr lang="fr-FR" sz="2400" dirty="0"/>
              <a:t>LTM</a:t>
            </a:r>
          </a:p>
        </p:txBody>
      </p:sp>
      <p:pic>
        <p:nvPicPr>
          <p:cNvPr id="1030" name="Picture 6" descr="Résultat de recherche d'images pour &quot;horloge png&quot;">
            <a:extLst>
              <a:ext uri="{FF2B5EF4-FFF2-40B4-BE49-F238E27FC236}">
                <a16:creationId xmlns:a16="http://schemas.microsoft.com/office/drawing/2014/main" id="{0C91F87A-5A5B-5546-8023-E6177DD7D0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0006" y="5108318"/>
            <a:ext cx="1056458" cy="105645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avec flèche 8">
            <a:extLst>
              <a:ext uri="{FF2B5EF4-FFF2-40B4-BE49-F238E27FC236}">
                <a16:creationId xmlns:a16="http://schemas.microsoft.com/office/drawing/2014/main" id="{C94A2C84-27C4-1A4B-A59A-863943F1D0CE}"/>
              </a:ext>
            </a:extLst>
          </p:cNvPr>
          <p:cNvCxnSpPr>
            <a:cxnSpLocks/>
            <a:endCxn id="1028" idx="1"/>
          </p:cNvCxnSpPr>
          <p:nvPr/>
        </p:nvCxnSpPr>
        <p:spPr>
          <a:xfrm>
            <a:off x="2085461" y="3478256"/>
            <a:ext cx="2434970" cy="1205479"/>
          </a:xfrm>
          <a:prstGeom prst="straightConnector1">
            <a:avLst/>
          </a:prstGeom>
          <a:ln w="57150">
            <a:solidFill>
              <a:srgbClr val="04787A"/>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5ACD5490-2FA0-8541-8D14-5DA53CC5291F}"/>
              </a:ext>
            </a:extLst>
          </p:cNvPr>
          <p:cNvCxnSpPr>
            <a:cxnSpLocks/>
            <a:stCxn id="17" idx="0"/>
            <a:endCxn id="6" idx="1"/>
          </p:cNvCxnSpPr>
          <p:nvPr/>
        </p:nvCxnSpPr>
        <p:spPr>
          <a:xfrm flipV="1">
            <a:off x="8935158" y="3151820"/>
            <a:ext cx="0" cy="929175"/>
          </a:xfrm>
          <a:prstGeom prst="straightConnector1">
            <a:avLst/>
          </a:prstGeom>
          <a:ln w="57150">
            <a:solidFill>
              <a:srgbClr val="04787A"/>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0806A492-B36D-2247-9B8E-CF73A81446BC}"/>
              </a:ext>
            </a:extLst>
          </p:cNvPr>
          <p:cNvCxnSpPr>
            <a:cxnSpLocks/>
            <a:stCxn id="1028" idx="3"/>
            <a:endCxn id="1030" idx="1"/>
          </p:cNvCxnSpPr>
          <p:nvPr/>
        </p:nvCxnSpPr>
        <p:spPr>
          <a:xfrm>
            <a:off x="7143767" y="4683735"/>
            <a:ext cx="3916239" cy="952812"/>
          </a:xfrm>
          <a:prstGeom prst="straightConnector1">
            <a:avLst/>
          </a:prstGeom>
          <a:ln w="57150">
            <a:solidFill>
              <a:srgbClr val="04787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24-DD5B-6F4F-85C2-367405AF9DA9}"/>
              </a:ext>
            </a:extLst>
          </p:cNvPr>
          <p:cNvSpPr txBox="1"/>
          <p:nvPr/>
        </p:nvSpPr>
        <p:spPr>
          <a:xfrm>
            <a:off x="7347100" y="1960647"/>
            <a:ext cx="3213658" cy="923330"/>
          </a:xfrm>
          <a:prstGeom prst="rect">
            <a:avLst/>
          </a:prstGeom>
          <a:noFill/>
        </p:spPr>
        <p:txBody>
          <a:bodyPr wrap="square" rtlCol="0">
            <a:spAutoFit/>
          </a:bodyPr>
          <a:lstStyle/>
          <a:p>
            <a:r>
              <a:rPr lang="fr-FR" dirty="0" err="1"/>
              <a:t>Targets</a:t>
            </a:r>
            <a:r>
              <a:rPr lang="fr-FR" dirty="0"/>
              <a:t> :</a:t>
            </a:r>
          </a:p>
          <a:p>
            <a:pPr marL="285750" indent="-285750">
              <a:buFontTx/>
              <a:buChar char="-"/>
            </a:pPr>
            <a:r>
              <a:rPr lang="fr-FR" dirty="0"/>
              <a:t>short duration = 10 pulses</a:t>
            </a:r>
          </a:p>
          <a:p>
            <a:pPr marL="285750" indent="-285750">
              <a:buFontTx/>
              <a:buChar char="-"/>
            </a:pPr>
            <a:r>
              <a:rPr lang="fr-FR" dirty="0"/>
              <a:t>long duration = 20 pulses</a:t>
            </a:r>
          </a:p>
        </p:txBody>
      </p:sp>
      <p:sp>
        <p:nvSpPr>
          <p:cNvPr id="17" name="Ellipse 16">
            <a:extLst>
              <a:ext uri="{FF2B5EF4-FFF2-40B4-BE49-F238E27FC236}">
                <a16:creationId xmlns:a16="http://schemas.microsoft.com/office/drawing/2014/main" id="{D5AFC6BF-A224-C246-842C-2D5ECD76ACC3}"/>
              </a:ext>
            </a:extLst>
          </p:cNvPr>
          <p:cNvSpPr/>
          <p:nvPr/>
        </p:nvSpPr>
        <p:spPr>
          <a:xfrm>
            <a:off x="8001143" y="4080995"/>
            <a:ext cx="1868029" cy="152921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C6833577-F81A-ED49-A0B3-617CE0200890}"/>
              </a:ext>
            </a:extLst>
          </p:cNvPr>
          <p:cNvSpPr txBox="1"/>
          <p:nvPr/>
        </p:nvSpPr>
        <p:spPr>
          <a:xfrm>
            <a:off x="7602922" y="5717016"/>
            <a:ext cx="1868029" cy="461665"/>
          </a:xfrm>
          <a:prstGeom prst="rect">
            <a:avLst/>
          </a:prstGeom>
          <a:noFill/>
        </p:spPr>
        <p:txBody>
          <a:bodyPr wrap="square" rtlCol="0">
            <a:spAutoFit/>
          </a:bodyPr>
          <a:lstStyle/>
          <a:p>
            <a:r>
              <a:rPr lang="fr-FR" sz="2400" dirty="0" err="1"/>
              <a:t>Accumulator</a:t>
            </a:r>
            <a:endParaRPr lang="fr-FR" sz="2400" dirty="0"/>
          </a:p>
        </p:txBody>
      </p:sp>
      <p:sp>
        <p:nvSpPr>
          <p:cNvPr id="25" name="ZoneTexte 24">
            <a:extLst>
              <a:ext uri="{FF2B5EF4-FFF2-40B4-BE49-F238E27FC236}">
                <a16:creationId xmlns:a16="http://schemas.microsoft.com/office/drawing/2014/main" id="{0A6ABA9E-A61B-6941-B8A2-24CA732F5376}"/>
              </a:ext>
            </a:extLst>
          </p:cNvPr>
          <p:cNvSpPr txBox="1"/>
          <p:nvPr/>
        </p:nvSpPr>
        <p:spPr>
          <a:xfrm>
            <a:off x="8180745" y="4266396"/>
            <a:ext cx="1508823" cy="646331"/>
          </a:xfrm>
          <a:prstGeom prst="rect">
            <a:avLst/>
          </a:prstGeom>
          <a:noFill/>
        </p:spPr>
        <p:txBody>
          <a:bodyPr wrap="square" rtlCol="0">
            <a:spAutoFit/>
          </a:bodyPr>
          <a:lstStyle/>
          <a:p>
            <a:pPr algn="ctr"/>
            <a:r>
              <a:rPr lang="fr-FR" dirty="0"/>
              <a:t>Pulses </a:t>
            </a:r>
            <a:r>
              <a:rPr lang="fr-FR" dirty="0" err="1"/>
              <a:t>accumulating</a:t>
            </a:r>
            <a:endParaRPr lang="fr-FR" dirty="0"/>
          </a:p>
        </p:txBody>
      </p:sp>
      <p:sp>
        <p:nvSpPr>
          <p:cNvPr id="31" name="Text Box 4">
            <a:extLst>
              <a:ext uri="{FF2B5EF4-FFF2-40B4-BE49-F238E27FC236}">
                <a16:creationId xmlns:a16="http://schemas.microsoft.com/office/drawing/2014/main" id="{9850CC29-8038-264B-BF95-788E1D600206}"/>
              </a:ext>
            </a:extLst>
          </p:cNvPr>
          <p:cNvSpPr txBox="1">
            <a:spLocks noChangeArrowheads="1"/>
          </p:cNvSpPr>
          <p:nvPr/>
        </p:nvSpPr>
        <p:spPr bwMode="auto">
          <a:xfrm>
            <a:off x="3244413" y="5730819"/>
            <a:ext cx="1574674" cy="362732"/>
          </a:xfrm>
          <a:prstGeom prst="rect">
            <a:avLst/>
          </a:prstGeom>
          <a:noFill/>
          <a:ln w="9360">
            <a:solidFill>
              <a:srgbClr val="364B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1639" tIns="42452" rIns="81639" bIns="42452">
            <a:spAutoFit/>
          </a:bodyPr>
          <a:lstStyle>
            <a:lvl1pPr defTabSz="407988">
              <a:tabLst>
                <a:tab pos="657225" algn="l"/>
                <a:tab pos="1312863" algn="l"/>
                <a:tab pos="1970088" algn="l"/>
              </a:tabLst>
              <a:defRPr>
                <a:solidFill>
                  <a:schemeClr val="tx1"/>
                </a:solidFill>
                <a:latin typeface="Arial" charset="0"/>
                <a:ea typeface="ＭＳ Ｐゴシック" charset="0"/>
                <a:cs typeface="Arial" charset="0"/>
              </a:defRPr>
            </a:lvl1pPr>
            <a:lvl2pPr marL="674688" indent="-260350" defTabSz="407988">
              <a:tabLst>
                <a:tab pos="657225" algn="l"/>
                <a:tab pos="1312863" algn="l"/>
                <a:tab pos="1970088" algn="l"/>
              </a:tabLst>
              <a:defRPr>
                <a:solidFill>
                  <a:schemeClr val="tx1"/>
                </a:solidFill>
                <a:latin typeface="Arial" charset="0"/>
                <a:ea typeface="Arial" charset="0"/>
                <a:cs typeface="Arial" charset="0"/>
              </a:defRPr>
            </a:lvl2pPr>
            <a:lvl3pPr marL="1036638" indent="-207963" defTabSz="407988">
              <a:tabLst>
                <a:tab pos="657225" algn="l"/>
                <a:tab pos="1312863" algn="l"/>
                <a:tab pos="1970088" algn="l"/>
              </a:tabLst>
              <a:defRPr>
                <a:solidFill>
                  <a:schemeClr val="tx1"/>
                </a:solidFill>
                <a:latin typeface="Arial" charset="0"/>
                <a:ea typeface="Arial" charset="0"/>
                <a:cs typeface="Arial" charset="0"/>
              </a:defRPr>
            </a:lvl3pPr>
            <a:lvl4pPr marL="1450975" indent="-206375" defTabSz="407988">
              <a:tabLst>
                <a:tab pos="657225" algn="l"/>
                <a:tab pos="1312863" algn="l"/>
                <a:tab pos="1970088" algn="l"/>
              </a:tabLst>
              <a:defRPr>
                <a:solidFill>
                  <a:schemeClr val="tx1"/>
                </a:solidFill>
                <a:latin typeface="Arial" charset="0"/>
                <a:ea typeface="Arial" charset="0"/>
                <a:cs typeface="Arial" charset="0"/>
              </a:defRPr>
            </a:lvl4pPr>
            <a:lvl5pPr marL="1866900" indent="-207963" defTabSz="407988">
              <a:tabLst>
                <a:tab pos="657225" algn="l"/>
                <a:tab pos="1312863" algn="l"/>
                <a:tab pos="1970088" algn="l"/>
              </a:tabLst>
              <a:defRPr>
                <a:solidFill>
                  <a:schemeClr val="tx1"/>
                </a:solidFill>
                <a:latin typeface="Arial" charset="0"/>
                <a:ea typeface="Arial" charset="0"/>
                <a:cs typeface="Arial" charset="0"/>
              </a:defRPr>
            </a:lvl5pPr>
            <a:lvl6pPr marL="23241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6pPr>
            <a:lvl7pPr marL="27813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7pPr>
            <a:lvl8pPr marL="32385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8pPr>
            <a:lvl9pPr marL="36957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9pPr>
          </a:lstStyle>
          <a:p>
            <a:pPr algn="ctr" hangingPunct="0">
              <a:spcBef>
                <a:spcPts val="1025"/>
              </a:spcBef>
              <a:buSzPct val="100000"/>
              <a:defRPr/>
            </a:pPr>
            <a:r>
              <a:rPr lang="en-GB" dirty="0">
                <a:solidFill>
                  <a:srgbClr val="000000"/>
                </a:solidFill>
                <a:latin typeface="Calibri" charset="0"/>
                <a:cs typeface="Arial Unicode MS" charset="0"/>
              </a:rPr>
              <a:t>“long” button</a:t>
            </a:r>
          </a:p>
        </p:txBody>
      </p:sp>
      <p:sp>
        <p:nvSpPr>
          <p:cNvPr id="32" name="Rectangle 5">
            <a:extLst>
              <a:ext uri="{FF2B5EF4-FFF2-40B4-BE49-F238E27FC236}">
                <a16:creationId xmlns:a16="http://schemas.microsoft.com/office/drawing/2014/main" id="{0CD897BF-AE96-B949-A85C-330701EFD9B1}"/>
              </a:ext>
            </a:extLst>
          </p:cNvPr>
          <p:cNvSpPr>
            <a:spLocks noChangeArrowheads="1"/>
          </p:cNvSpPr>
          <p:nvPr/>
        </p:nvSpPr>
        <p:spPr bwMode="auto">
          <a:xfrm>
            <a:off x="3884381" y="5419415"/>
            <a:ext cx="294738" cy="217131"/>
          </a:xfrm>
          <a:prstGeom prst="rect">
            <a:avLst/>
          </a:prstGeom>
          <a:noFill/>
          <a:ln w="9360">
            <a:solidFill>
              <a:srgbClr val="364B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charset="0"/>
            </a:endParaRPr>
          </a:p>
        </p:txBody>
      </p:sp>
      <p:sp>
        <p:nvSpPr>
          <p:cNvPr id="33" name="Text Box 6">
            <a:extLst>
              <a:ext uri="{FF2B5EF4-FFF2-40B4-BE49-F238E27FC236}">
                <a16:creationId xmlns:a16="http://schemas.microsoft.com/office/drawing/2014/main" id="{A623D75E-C207-9843-8E0E-80505B647B92}"/>
              </a:ext>
            </a:extLst>
          </p:cNvPr>
          <p:cNvSpPr txBox="1">
            <a:spLocks noChangeArrowheads="1"/>
          </p:cNvSpPr>
          <p:nvPr/>
        </p:nvSpPr>
        <p:spPr bwMode="auto">
          <a:xfrm>
            <a:off x="1485948" y="5730819"/>
            <a:ext cx="1575849" cy="362732"/>
          </a:xfrm>
          <a:prstGeom prst="rect">
            <a:avLst/>
          </a:prstGeom>
          <a:noFill/>
          <a:ln w="9360">
            <a:solidFill>
              <a:srgbClr val="364B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1639" tIns="42452" rIns="81639" bIns="42452">
            <a:spAutoFit/>
          </a:bodyPr>
          <a:lstStyle>
            <a:lvl1pPr defTabSz="407988">
              <a:tabLst>
                <a:tab pos="657225" algn="l"/>
                <a:tab pos="1312863" algn="l"/>
                <a:tab pos="1970088" algn="l"/>
              </a:tabLst>
              <a:defRPr>
                <a:solidFill>
                  <a:schemeClr val="tx1"/>
                </a:solidFill>
                <a:latin typeface="Arial" charset="0"/>
                <a:ea typeface="ＭＳ Ｐゴシック" charset="0"/>
                <a:cs typeface="Arial" charset="0"/>
              </a:defRPr>
            </a:lvl1pPr>
            <a:lvl2pPr marL="674688" indent="-260350" defTabSz="407988">
              <a:tabLst>
                <a:tab pos="657225" algn="l"/>
                <a:tab pos="1312863" algn="l"/>
                <a:tab pos="1970088" algn="l"/>
              </a:tabLst>
              <a:defRPr>
                <a:solidFill>
                  <a:schemeClr val="tx1"/>
                </a:solidFill>
                <a:latin typeface="Arial" charset="0"/>
                <a:ea typeface="Arial" charset="0"/>
                <a:cs typeface="Arial" charset="0"/>
              </a:defRPr>
            </a:lvl2pPr>
            <a:lvl3pPr marL="1036638" indent="-207963" defTabSz="407988">
              <a:tabLst>
                <a:tab pos="657225" algn="l"/>
                <a:tab pos="1312863" algn="l"/>
                <a:tab pos="1970088" algn="l"/>
              </a:tabLst>
              <a:defRPr>
                <a:solidFill>
                  <a:schemeClr val="tx1"/>
                </a:solidFill>
                <a:latin typeface="Arial" charset="0"/>
                <a:ea typeface="Arial" charset="0"/>
                <a:cs typeface="Arial" charset="0"/>
              </a:defRPr>
            </a:lvl3pPr>
            <a:lvl4pPr marL="1450975" indent="-206375" defTabSz="407988">
              <a:tabLst>
                <a:tab pos="657225" algn="l"/>
                <a:tab pos="1312863" algn="l"/>
                <a:tab pos="1970088" algn="l"/>
              </a:tabLst>
              <a:defRPr>
                <a:solidFill>
                  <a:schemeClr val="tx1"/>
                </a:solidFill>
                <a:latin typeface="Arial" charset="0"/>
                <a:ea typeface="Arial" charset="0"/>
                <a:cs typeface="Arial" charset="0"/>
              </a:defRPr>
            </a:lvl4pPr>
            <a:lvl5pPr marL="1866900" indent="-207963" defTabSz="407988">
              <a:tabLst>
                <a:tab pos="657225" algn="l"/>
                <a:tab pos="1312863" algn="l"/>
                <a:tab pos="1970088" algn="l"/>
              </a:tabLst>
              <a:defRPr>
                <a:solidFill>
                  <a:schemeClr val="tx1"/>
                </a:solidFill>
                <a:latin typeface="Arial" charset="0"/>
                <a:ea typeface="Arial" charset="0"/>
                <a:cs typeface="Arial" charset="0"/>
              </a:defRPr>
            </a:lvl5pPr>
            <a:lvl6pPr marL="23241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6pPr>
            <a:lvl7pPr marL="27813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7pPr>
            <a:lvl8pPr marL="32385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8pPr>
            <a:lvl9pPr marL="36957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9pPr>
          </a:lstStyle>
          <a:p>
            <a:pPr algn="ctr" hangingPunct="0">
              <a:spcBef>
                <a:spcPts val="1025"/>
              </a:spcBef>
              <a:buSzPct val="100000"/>
              <a:defRPr/>
            </a:pPr>
            <a:r>
              <a:rPr lang="en-GB" dirty="0">
                <a:solidFill>
                  <a:srgbClr val="000000"/>
                </a:solidFill>
                <a:latin typeface="Calibri" charset="0"/>
                <a:cs typeface="Arial Unicode MS" charset="0"/>
              </a:rPr>
              <a:t>”short” button</a:t>
            </a:r>
          </a:p>
        </p:txBody>
      </p:sp>
      <p:sp>
        <p:nvSpPr>
          <p:cNvPr id="34" name="Rectangle 7">
            <a:extLst>
              <a:ext uri="{FF2B5EF4-FFF2-40B4-BE49-F238E27FC236}">
                <a16:creationId xmlns:a16="http://schemas.microsoft.com/office/drawing/2014/main" id="{D230EF25-BF5F-1A4A-990A-CAB6796E4C67}"/>
              </a:ext>
            </a:extLst>
          </p:cNvPr>
          <p:cNvSpPr>
            <a:spLocks noChangeArrowheads="1"/>
          </p:cNvSpPr>
          <p:nvPr/>
        </p:nvSpPr>
        <p:spPr bwMode="auto">
          <a:xfrm>
            <a:off x="2125916" y="5419416"/>
            <a:ext cx="295912" cy="217131"/>
          </a:xfrm>
          <a:prstGeom prst="rect">
            <a:avLst/>
          </a:prstGeom>
          <a:noFill/>
          <a:ln w="9360">
            <a:solidFill>
              <a:srgbClr val="364B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charset="0"/>
            </a:endParaRPr>
          </a:p>
        </p:txBody>
      </p:sp>
    </p:spTree>
    <p:extLst>
      <p:ext uri="{BB962C8B-B14F-4D97-AF65-F5344CB8AC3E}">
        <p14:creationId xmlns:p14="http://schemas.microsoft.com/office/powerpoint/2010/main" val="28738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5" grpId="0"/>
      <p:bldP spid="17" grpId="0" animBg="1"/>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74602E-C7C9-CE48-B8B3-CF0AD0DADA57}"/>
              </a:ext>
            </a:extLst>
          </p:cNvPr>
          <p:cNvSpPr>
            <a:spLocks noGrp="1"/>
          </p:cNvSpPr>
          <p:nvPr>
            <p:ph type="title"/>
          </p:nvPr>
        </p:nvSpPr>
        <p:spPr/>
        <p:txBody>
          <a:bodyPr/>
          <a:lstStyle/>
          <a:p>
            <a:r>
              <a:rPr lang="fr-FR" dirty="0"/>
              <a:t>Temporal </a:t>
            </a:r>
            <a:r>
              <a:rPr lang="fr-FR" dirty="0" err="1"/>
              <a:t>Bisection</a:t>
            </a:r>
            <a:r>
              <a:rPr lang="fr-FR" dirty="0"/>
              <a:t> : </a:t>
            </a:r>
            <a:r>
              <a:rPr lang="fr-FR" dirty="0" err="1"/>
              <a:t>Experimental</a:t>
            </a:r>
            <a:r>
              <a:rPr lang="fr-FR" dirty="0"/>
              <a:t> phase</a:t>
            </a:r>
          </a:p>
        </p:txBody>
      </p:sp>
      <p:pic>
        <p:nvPicPr>
          <p:cNvPr id="1026" name="Picture 2" descr="Résultat de recherche d'images pour &quot;ecran png&quot;">
            <a:extLst>
              <a:ext uri="{FF2B5EF4-FFF2-40B4-BE49-F238E27FC236}">
                <a16:creationId xmlns:a16="http://schemas.microsoft.com/office/drawing/2014/main" id="{E9191307-6FD8-8149-A7DB-A888C3F61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67" y="1985993"/>
            <a:ext cx="32512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face profil png&quot;">
            <a:extLst>
              <a:ext uri="{FF2B5EF4-FFF2-40B4-BE49-F238E27FC236}">
                <a16:creationId xmlns:a16="http://schemas.microsoft.com/office/drawing/2014/main" id="{04E2858E-5C1A-4F47-93CB-D444DFE5C6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0431" y="3181506"/>
            <a:ext cx="2623336" cy="3004457"/>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EF9B4196-1E5A-E546-9A8B-68C1ABC03604}"/>
              </a:ext>
            </a:extLst>
          </p:cNvPr>
          <p:cNvSpPr/>
          <p:nvPr/>
        </p:nvSpPr>
        <p:spPr>
          <a:xfrm>
            <a:off x="1528791" y="3158716"/>
            <a:ext cx="404949" cy="3657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avec coin arrondi du même côté 5">
            <a:extLst>
              <a:ext uri="{FF2B5EF4-FFF2-40B4-BE49-F238E27FC236}">
                <a16:creationId xmlns:a16="http://schemas.microsoft.com/office/drawing/2014/main" id="{2B2A9733-3B51-CB4B-ABC7-3F8D6241B52D}"/>
              </a:ext>
            </a:extLst>
          </p:cNvPr>
          <p:cNvSpPr/>
          <p:nvPr/>
        </p:nvSpPr>
        <p:spPr>
          <a:xfrm>
            <a:off x="7309558" y="1869822"/>
            <a:ext cx="3251200" cy="1281998"/>
          </a:xfrm>
          <a:prstGeom prst="round2Same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F2F8A2F4-CED2-D44F-B47F-33D3C7AB626C}"/>
              </a:ext>
            </a:extLst>
          </p:cNvPr>
          <p:cNvSpPr txBox="1"/>
          <p:nvPr/>
        </p:nvSpPr>
        <p:spPr>
          <a:xfrm>
            <a:off x="7387806" y="3110763"/>
            <a:ext cx="728919" cy="461665"/>
          </a:xfrm>
          <a:prstGeom prst="rect">
            <a:avLst/>
          </a:prstGeom>
          <a:noFill/>
        </p:spPr>
        <p:txBody>
          <a:bodyPr wrap="square" rtlCol="0">
            <a:spAutoFit/>
          </a:bodyPr>
          <a:lstStyle/>
          <a:p>
            <a:r>
              <a:rPr lang="fr-FR" sz="2400" dirty="0"/>
              <a:t>LTM</a:t>
            </a:r>
          </a:p>
        </p:txBody>
      </p:sp>
      <p:pic>
        <p:nvPicPr>
          <p:cNvPr id="1030" name="Picture 6" descr="Résultat de recherche d'images pour &quot;horloge png&quot;">
            <a:extLst>
              <a:ext uri="{FF2B5EF4-FFF2-40B4-BE49-F238E27FC236}">
                <a16:creationId xmlns:a16="http://schemas.microsoft.com/office/drawing/2014/main" id="{0C91F87A-5A5B-5546-8023-E6177DD7D0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0006" y="5108318"/>
            <a:ext cx="1056458" cy="105645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avec flèche 8">
            <a:extLst>
              <a:ext uri="{FF2B5EF4-FFF2-40B4-BE49-F238E27FC236}">
                <a16:creationId xmlns:a16="http://schemas.microsoft.com/office/drawing/2014/main" id="{C94A2C84-27C4-1A4B-A59A-863943F1D0CE}"/>
              </a:ext>
            </a:extLst>
          </p:cNvPr>
          <p:cNvCxnSpPr>
            <a:cxnSpLocks/>
            <a:endCxn id="1028" idx="1"/>
          </p:cNvCxnSpPr>
          <p:nvPr/>
        </p:nvCxnSpPr>
        <p:spPr>
          <a:xfrm>
            <a:off x="2085461" y="3478256"/>
            <a:ext cx="2434970" cy="1205479"/>
          </a:xfrm>
          <a:prstGeom prst="straightConnector1">
            <a:avLst/>
          </a:prstGeom>
          <a:ln w="57150">
            <a:solidFill>
              <a:srgbClr val="04787A"/>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0806A492-B36D-2247-9B8E-CF73A81446BC}"/>
              </a:ext>
            </a:extLst>
          </p:cNvPr>
          <p:cNvCxnSpPr>
            <a:cxnSpLocks/>
            <a:stCxn id="1028" idx="3"/>
            <a:endCxn id="1030" idx="1"/>
          </p:cNvCxnSpPr>
          <p:nvPr/>
        </p:nvCxnSpPr>
        <p:spPr>
          <a:xfrm>
            <a:off x="7143767" y="4683735"/>
            <a:ext cx="3916239" cy="952812"/>
          </a:xfrm>
          <a:prstGeom prst="straightConnector1">
            <a:avLst/>
          </a:prstGeom>
          <a:ln w="57150">
            <a:solidFill>
              <a:srgbClr val="04787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24-DD5B-6F4F-85C2-367405AF9DA9}"/>
              </a:ext>
            </a:extLst>
          </p:cNvPr>
          <p:cNvSpPr txBox="1"/>
          <p:nvPr/>
        </p:nvSpPr>
        <p:spPr>
          <a:xfrm>
            <a:off x="7347100" y="1960647"/>
            <a:ext cx="3213658" cy="923330"/>
          </a:xfrm>
          <a:prstGeom prst="rect">
            <a:avLst/>
          </a:prstGeom>
          <a:noFill/>
        </p:spPr>
        <p:txBody>
          <a:bodyPr wrap="square" rtlCol="0">
            <a:spAutoFit/>
          </a:bodyPr>
          <a:lstStyle/>
          <a:p>
            <a:r>
              <a:rPr lang="fr-FR" dirty="0" err="1"/>
              <a:t>Targets</a:t>
            </a:r>
            <a:r>
              <a:rPr lang="fr-FR" dirty="0"/>
              <a:t> :</a:t>
            </a:r>
          </a:p>
          <a:p>
            <a:pPr marL="285750" indent="-285750">
              <a:buFontTx/>
              <a:buChar char="-"/>
            </a:pPr>
            <a:r>
              <a:rPr lang="fr-FR" dirty="0"/>
              <a:t>short duration = 10 pulses</a:t>
            </a:r>
          </a:p>
          <a:p>
            <a:pPr marL="285750" indent="-285750">
              <a:buFontTx/>
              <a:buChar char="-"/>
            </a:pPr>
            <a:r>
              <a:rPr lang="fr-FR" dirty="0"/>
              <a:t>long duration = 20 pulses</a:t>
            </a:r>
          </a:p>
        </p:txBody>
      </p:sp>
      <p:sp>
        <p:nvSpPr>
          <p:cNvPr id="17" name="Ellipse 16">
            <a:extLst>
              <a:ext uri="{FF2B5EF4-FFF2-40B4-BE49-F238E27FC236}">
                <a16:creationId xmlns:a16="http://schemas.microsoft.com/office/drawing/2014/main" id="{D5AFC6BF-A224-C246-842C-2D5ECD76ACC3}"/>
              </a:ext>
            </a:extLst>
          </p:cNvPr>
          <p:cNvSpPr/>
          <p:nvPr/>
        </p:nvSpPr>
        <p:spPr>
          <a:xfrm>
            <a:off x="8001143" y="4080995"/>
            <a:ext cx="1868029" cy="152921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C6833577-F81A-ED49-A0B3-617CE0200890}"/>
              </a:ext>
            </a:extLst>
          </p:cNvPr>
          <p:cNvSpPr txBox="1"/>
          <p:nvPr/>
        </p:nvSpPr>
        <p:spPr>
          <a:xfrm>
            <a:off x="7602922" y="5717016"/>
            <a:ext cx="1868029" cy="461665"/>
          </a:xfrm>
          <a:prstGeom prst="rect">
            <a:avLst/>
          </a:prstGeom>
          <a:noFill/>
        </p:spPr>
        <p:txBody>
          <a:bodyPr wrap="square" rtlCol="0">
            <a:spAutoFit/>
          </a:bodyPr>
          <a:lstStyle/>
          <a:p>
            <a:r>
              <a:rPr lang="fr-FR" sz="2400" dirty="0" err="1"/>
              <a:t>Accumulator</a:t>
            </a:r>
            <a:endParaRPr lang="fr-FR" sz="2400" dirty="0"/>
          </a:p>
        </p:txBody>
      </p:sp>
      <p:sp>
        <p:nvSpPr>
          <p:cNvPr id="25" name="ZoneTexte 24">
            <a:extLst>
              <a:ext uri="{FF2B5EF4-FFF2-40B4-BE49-F238E27FC236}">
                <a16:creationId xmlns:a16="http://schemas.microsoft.com/office/drawing/2014/main" id="{0A6ABA9E-A61B-6941-B8A2-24CA732F5376}"/>
              </a:ext>
            </a:extLst>
          </p:cNvPr>
          <p:cNvSpPr txBox="1"/>
          <p:nvPr/>
        </p:nvSpPr>
        <p:spPr>
          <a:xfrm>
            <a:off x="8180745" y="4489021"/>
            <a:ext cx="1508823" cy="461665"/>
          </a:xfrm>
          <a:prstGeom prst="rect">
            <a:avLst/>
          </a:prstGeom>
          <a:noFill/>
        </p:spPr>
        <p:txBody>
          <a:bodyPr wrap="square" rtlCol="0">
            <a:spAutoFit/>
          </a:bodyPr>
          <a:lstStyle/>
          <a:p>
            <a:pPr algn="ctr"/>
            <a:r>
              <a:rPr lang="fr-FR" sz="2400" b="1" dirty="0">
                <a:solidFill>
                  <a:srgbClr val="FF0000"/>
                </a:solidFill>
              </a:rPr>
              <a:t>12 Pulses</a:t>
            </a:r>
          </a:p>
        </p:txBody>
      </p:sp>
      <p:sp>
        <p:nvSpPr>
          <p:cNvPr id="31" name="Text Box 4">
            <a:extLst>
              <a:ext uri="{FF2B5EF4-FFF2-40B4-BE49-F238E27FC236}">
                <a16:creationId xmlns:a16="http://schemas.microsoft.com/office/drawing/2014/main" id="{9850CC29-8038-264B-BF95-788E1D600206}"/>
              </a:ext>
            </a:extLst>
          </p:cNvPr>
          <p:cNvSpPr txBox="1">
            <a:spLocks noChangeArrowheads="1"/>
          </p:cNvSpPr>
          <p:nvPr/>
        </p:nvSpPr>
        <p:spPr bwMode="auto">
          <a:xfrm>
            <a:off x="3244413" y="5730819"/>
            <a:ext cx="1574674" cy="362732"/>
          </a:xfrm>
          <a:prstGeom prst="rect">
            <a:avLst/>
          </a:prstGeom>
          <a:noFill/>
          <a:ln w="9360">
            <a:solidFill>
              <a:srgbClr val="364B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1639" tIns="42452" rIns="81639" bIns="42452">
            <a:spAutoFit/>
          </a:bodyPr>
          <a:lstStyle>
            <a:lvl1pPr defTabSz="407988">
              <a:tabLst>
                <a:tab pos="657225" algn="l"/>
                <a:tab pos="1312863" algn="l"/>
                <a:tab pos="1970088" algn="l"/>
              </a:tabLst>
              <a:defRPr>
                <a:solidFill>
                  <a:schemeClr val="tx1"/>
                </a:solidFill>
                <a:latin typeface="Arial" charset="0"/>
                <a:ea typeface="ＭＳ Ｐゴシック" charset="0"/>
                <a:cs typeface="Arial" charset="0"/>
              </a:defRPr>
            </a:lvl1pPr>
            <a:lvl2pPr marL="674688" indent="-260350" defTabSz="407988">
              <a:tabLst>
                <a:tab pos="657225" algn="l"/>
                <a:tab pos="1312863" algn="l"/>
                <a:tab pos="1970088" algn="l"/>
              </a:tabLst>
              <a:defRPr>
                <a:solidFill>
                  <a:schemeClr val="tx1"/>
                </a:solidFill>
                <a:latin typeface="Arial" charset="0"/>
                <a:ea typeface="Arial" charset="0"/>
                <a:cs typeface="Arial" charset="0"/>
              </a:defRPr>
            </a:lvl2pPr>
            <a:lvl3pPr marL="1036638" indent="-207963" defTabSz="407988">
              <a:tabLst>
                <a:tab pos="657225" algn="l"/>
                <a:tab pos="1312863" algn="l"/>
                <a:tab pos="1970088" algn="l"/>
              </a:tabLst>
              <a:defRPr>
                <a:solidFill>
                  <a:schemeClr val="tx1"/>
                </a:solidFill>
                <a:latin typeface="Arial" charset="0"/>
                <a:ea typeface="Arial" charset="0"/>
                <a:cs typeface="Arial" charset="0"/>
              </a:defRPr>
            </a:lvl3pPr>
            <a:lvl4pPr marL="1450975" indent="-206375" defTabSz="407988">
              <a:tabLst>
                <a:tab pos="657225" algn="l"/>
                <a:tab pos="1312863" algn="l"/>
                <a:tab pos="1970088" algn="l"/>
              </a:tabLst>
              <a:defRPr>
                <a:solidFill>
                  <a:schemeClr val="tx1"/>
                </a:solidFill>
                <a:latin typeface="Arial" charset="0"/>
                <a:ea typeface="Arial" charset="0"/>
                <a:cs typeface="Arial" charset="0"/>
              </a:defRPr>
            </a:lvl4pPr>
            <a:lvl5pPr marL="1866900" indent="-207963" defTabSz="407988">
              <a:tabLst>
                <a:tab pos="657225" algn="l"/>
                <a:tab pos="1312863" algn="l"/>
                <a:tab pos="1970088" algn="l"/>
              </a:tabLst>
              <a:defRPr>
                <a:solidFill>
                  <a:schemeClr val="tx1"/>
                </a:solidFill>
                <a:latin typeface="Arial" charset="0"/>
                <a:ea typeface="Arial" charset="0"/>
                <a:cs typeface="Arial" charset="0"/>
              </a:defRPr>
            </a:lvl5pPr>
            <a:lvl6pPr marL="23241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6pPr>
            <a:lvl7pPr marL="27813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7pPr>
            <a:lvl8pPr marL="32385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8pPr>
            <a:lvl9pPr marL="36957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9pPr>
          </a:lstStyle>
          <a:p>
            <a:pPr algn="ctr" hangingPunct="0">
              <a:spcBef>
                <a:spcPts val="1025"/>
              </a:spcBef>
              <a:buSzPct val="100000"/>
              <a:defRPr/>
            </a:pPr>
            <a:r>
              <a:rPr lang="en-GB" dirty="0">
                <a:solidFill>
                  <a:srgbClr val="000000"/>
                </a:solidFill>
                <a:latin typeface="Calibri" charset="0"/>
                <a:cs typeface="Arial Unicode MS" charset="0"/>
              </a:rPr>
              <a:t>“long” button</a:t>
            </a:r>
          </a:p>
        </p:txBody>
      </p:sp>
      <p:sp>
        <p:nvSpPr>
          <p:cNvPr id="32" name="Rectangle 5">
            <a:extLst>
              <a:ext uri="{FF2B5EF4-FFF2-40B4-BE49-F238E27FC236}">
                <a16:creationId xmlns:a16="http://schemas.microsoft.com/office/drawing/2014/main" id="{0CD897BF-AE96-B949-A85C-330701EFD9B1}"/>
              </a:ext>
            </a:extLst>
          </p:cNvPr>
          <p:cNvSpPr>
            <a:spLocks noChangeArrowheads="1"/>
          </p:cNvSpPr>
          <p:nvPr/>
        </p:nvSpPr>
        <p:spPr bwMode="auto">
          <a:xfrm>
            <a:off x="3884381" y="5419415"/>
            <a:ext cx="294738" cy="217131"/>
          </a:xfrm>
          <a:prstGeom prst="rect">
            <a:avLst/>
          </a:prstGeom>
          <a:noFill/>
          <a:ln w="9360">
            <a:solidFill>
              <a:srgbClr val="364B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charset="0"/>
            </a:endParaRPr>
          </a:p>
        </p:txBody>
      </p:sp>
      <p:sp>
        <p:nvSpPr>
          <p:cNvPr id="33" name="Text Box 6">
            <a:extLst>
              <a:ext uri="{FF2B5EF4-FFF2-40B4-BE49-F238E27FC236}">
                <a16:creationId xmlns:a16="http://schemas.microsoft.com/office/drawing/2014/main" id="{A623D75E-C207-9843-8E0E-80505B647B92}"/>
              </a:ext>
            </a:extLst>
          </p:cNvPr>
          <p:cNvSpPr txBox="1">
            <a:spLocks noChangeArrowheads="1"/>
          </p:cNvSpPr>
          <p:nvPr/>
        </p:nvSpPr>
        <p:spPr bwMode="auto">
          <a:xfrm>
            <a:off x="1485948" y="5730819"/>
            <a:ext cx="1575849" cy="362732"/>
          </a:xfrm>
          <a:prstGeom prst="rect">
            <a:avLst/>
          </a:prstGeom>
          <a:noFill/>
          <a:ln w="936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1639" tIns="42452" rIns="81639" bIns="42452">
            <a:spAutoFit/>
          </a:bodyPr>
          <a:lstStyle>
            <a:lvl1pPr defTabSz="407988">
              <a:tabLst>
                <a:tab pos="657225" algn="l"/>
                <a:tab pos="1312863" algn="l"/>
                <a:tab pos="1970088" algn="l"/>
              </a:tabLst>
              <a:defRPr>
                <a:solidFill>
                  <a:schemeClr val="tx1"/>
                </a:solidFill>
                <a:latin typeface="Arial" charset="0"/>
                <a:ea typeface="ＭＳ Ｐゴシック" charset="0"/>
                <a:cs typeface="Arial" charset="0"/>
              </a:defRPr>
            </a:lvl1pPr>
            <a:lvl2pPr marL="674688" indent="-260350" defTabSz="407988">
              <a:tabLst>
                <a:tab pos="657225" algn="l"/>
                <a:tab pos="1312863" algn="l"/>
                <a:tab pos="1970088" algn="l"/>
              </a:tabLst>
              <a:defRPr>
                <a:solidFill>
                  <a:schemeClr val="tx1"/>
                </a:solidFill>
                <a:latin typeface="Arial" charset="0"/>
                <a:ea typeface="Arial" charset="0"/>
                <a:cs typeface="Arial" charset="0"/>
              </a:defRPr>
            </a:lvl2pPr>
            <a:lvl3pPr marL="1036638" indent="-207963" defTabSz="407988">
              <a:tabLst>
                <a:tab pos="657225" algn="l"/>
                <a:tab pos="1312863" algn="l"/>
                <a:tab pos="1970088" algn="l"/>
              </a:tabLst>
              <a:defRPr>
                <a:solidFill>
                  <a:schemeClr val="tx1"/>
                </a:solidFill>
                <a:latin typeface="Arial" charset="0"/>
                <a:ea typeface="Arial" charset="0"/>
                <a:cs typeface="Arial" charset="0"/>
              </a:defRPr>
            </a:lvl3pPr>
            <a:lvl4pPr marL="1450975" indent="-206375" defTabSz="407988">
              <a:tabLst>
                <a:tab pos="657225" algn="l"/>
                <a:tab pos="1312863" algn="l"/>
                <a:tab pos="1970088" algn="l"/>
              </a:tabLst>
              <a:defRPr>
                <a:solidFill>
                  <a:schemeClr val="tx1"/>
                </a:solidFill>
                <a:latin typeface="Arial" charset="0"/>
                <a:ea typeface="Arial" charset="0"/>
                <a:cs typeface="Arial" charset="0"/>
              </a:defRPr>
            </a:lvl4pPr>
            <a:lvl5pPr marL="1866900" indent="-207963" defTabSz="407988">
              <a:tabLst>
                <a:tab pos="657225" algn="l"/>
                <a:tab pos="1312863" algn="l"/>
                <a:tab pos="1970088" algn="l"/>
              </a:tabLst>
              <a:defRPr>
                <a:solidFill>
                  <a:schemeClr val="tx1"/>
                </a:solidFill>
                <a:latin typeface="Arial" charset="0"/>
                <a:ea typeface="Arial" charset="0"/>
                <a:cs typeface="Arial" charset="0"/>
              </a:defRPr>
            </a:lvl5pPr>
            <a:lvl6pPr marL="23241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6pPr>
            <a:lvl7pPr marL="27813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7pPr>
            <a:lvl8pPr marL="32385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8pPr>
            <a:lvl9pPr marL="36957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9pPr>
          </a:lstStyle>
          <a:p>
            <a:pPr algn="ctr" hangingPunct="0">
              <a:spcBef>
                <a:spcPts val="1025"/>
              </a:spcBef>
              <a:buSzPct val="100000"/>
              <a:defRPr/>
            </a:pPr>
            <a:r>
              <a:rPr lang="en-GB" dirty="0">
                <a:latin typeface="Calibri" charset="0"/>
                <a:cs typeface="Arial Unicode MS" charset="0"/>
              </a:rPr>
              <a:t>”short” button</a:t>
            </a:r>
          </a:p>
        </p:txBody>
      </p:sp>
      <p:sp>
        <p:nvSpPr>
          <p:cNvPr id="34" name="Rectangle 7">
            <a:extLst>
              <a:ext uri="{FF2B5EF4-FFF2-40B4-BE49-F238E27FC236}">
                <a16:creationId xmlns:a16="http://schemas.microsoft.com/office/drawing/2014/main" id="{D230EF25-BF5F-1A4A-990A-CAB6796E4C67}"/>
              </a:ext>
            </a:extLst>
          </p:cNvPr>
          <p:cNvSpPr>
            <a:spLocks noChangeArrowheads="1"/>
          </p:cNvSpPr>
          <p:nvPr/>
        </p:nvSpPr>
        <p:spPr bwMode="auto">
          <a:xfrm>
            <a:off x="2125916" y="5419416"/>
            <a:ext cx="295912" cy="217131"/>
          </a:xfrm>
          <a:prstGeom prst="rect">
            <a:avLst/>
          </a:prstGeom>
          <a:noFill/>
          <a:ln w="936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FF0000"/>
              </a:solidFill>
              <a:cs typeface="Arial" charset="0"/>
            </a:endParaRPr>
          </a:p>
        </p:txBody>
      </p:sp>
      <p:sp>
        <p:nvSpPr>
          <p:cNvPr id="3" name="ZoneTexte 2">
            <a:extLst>
              <a:ext uri="{FF2B5EF4-FFF2-40B4-BE49-F238E27FC236}">
                <a16:creationId xmlns:a16="http://schemas.microsoft.com/office/drawing/2014/main" id="{A815756C-4F36-3748-BBF3-67B30BDA7E8F}"/>
              </a:ext>
            </a:extLst>
          </p:cNvPr>
          <p:cNvSpPr txBox="1"/>
          <p:nvPr/>
        </p:nvSpPr>
        <p:spPr>
          <a:xfrm>
            <a:off x="772903" y="2631278"/>
            <a:ext cx="1916723" cy="400110"/>
          </a:xfrm>
          <a:prstGeom prst="rect">
            <a:avLst/>
          </a:prstGeom>
          <a:noFill/>
        </p:spPr>
        <p:txBody>
          <a:bodyPr wrap="square" rtlCol="0">
            <a:spAutoFit/>
          </a:bodyPr>
          <a:lstStyle/>
          <a:p>
            <a:pPr algn="ctr"/>
            <a:r>
              <a:rPr lang="fr-FR" sz="2000" dirty="0">
                <a:solidFill>
                  <a:srgbClr val="FF0000"/>
                </a:solidFill>
              </a:rPr>
              <a:t>12 pulses</a:t>
            </a:r>
          </a:p>
        </p:txBody>
      </p:sp>
      <p:cxnSp>
        <p:nvCxnSpPr>
          <p:cNvPr id="21" name="Connecteur droit avec flèche 20">
            <a:extLst>
              <a:ext uri="{FF2B5EF4-FFF2-40B4-BE49-F238E27FC236}">
                <a16:creationId xmlns:a16="http://schemas.microsoft.com/office/drawing/2014/main" id="{00DAFDB1-B534-FC49-9319-4CFCBE5B2C1E}"/>
              </a:ext>
            </a:extLst>
          </p:cNvPr>
          <p:cNvCxnSpPr>
            <a:cxnSpLocks/>
          </p:cNvCxnSpPr>
          <p:nvPr/>
        </p:nvCxnSpPr>
        <p:spPr>
          <a:xfrm flipH="1">
            <a:off x="8936534" y="3167800"/>
            <a:ext cx="7244" cy="903147"/>
          </a:xfrm>
          <a:prstGeom prst="straightConnector1">
            <a:avLst/>
          </a:prstGeom>
          <a:ln w="57150">
            <a:solidFill>
              <a:srgbClr val="04787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1E94DA5F-91F1-C340-8E86-27C16AB164DA}"/>
              </a:ext>
            </a:extLst>
          </p:cNvPr>
          <p:cNvSpPr txBox="1"/>
          <p:nvPr/>
        </p:nvSpPr>
        <p:spPr>
          <a:xfrm>
            <a:off x="8953929" y="3426927"/>
            <a:ext cx="1868029" cy="461665"/>
          </a:xfrm>
          <a:prstGeom prst="rect">
            <a:avLst/>
          </a:prstGeom>
          <a:noFill/>
        </p:spPr>
        <p:txBody>
          <a:bodyPr wrap="square" rtlCol="0">
            <a:spAutoFit/>
          </a:bodyPr>
          <a:lstStyle/>
          <a:p>
            <a:pPr algn="ctr"/>
            <a:r>
              <a:rPr lang="fr-FR" sz="2400" b="1" dirty="0" err="1">
                <a:solidFill>
                  <a:srgbClr val="FF0000"/>
                </a:solidFill>
              </a:rPr>
              <a:t>Comparison</a:t>
            </a:r>
            <a:endParaRPr lang="fr-FR" sz="2400" b="1" dirty="0">
              <a:solidFill>
                <a:srgbClr val="FF0000"/>
              </a:solidFill>
            </a:endParaRPr>
          </a:p>
        </p:txBody>
      </p:sp>
    </p:spTree>
    <p:extLst>
      <p:ext uri="{BB962C8B-B14F-4D97-AF65-F5344CB8AC3E}">
        <p14:creationId xmlns:p14="http://schemas.microsoft.com/office/powerpoint/2010/main" val="382275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7" presetClass="emph" presetSubtype="2" fill="hold" nodeType="clickEffect">
                                  <p:stCondLst>
                                    <p:cond delay="0"/>
                                  </p:stCondLst>
                                  <p:childTnLst>
                                    <p:animClr clrSpc="rgb" dir="cw">
                                      <p:cBhvr>
                                        <p:cTn id="14" dur="500" fill="hold"/>
                                        <p:tgtEl>
                                          <p:spTgt spid="34"/>
                                        </p:tgtEl>
                                        <p:attrNameLst>
                                          <p:attrName>stroke.color</p:attrName>
                                        </p:attrNameLst>
                                      </p:cBhvr>
                                      <p:to>
                                        <a:srgbClr val="D82309"/>
                                      </p:to>
                                    </p:animClr>
                                    <p:set>
                                      <p:cBhvr>
                                        <p:cTn id="15" dur="500" fill="hold"/>
                                        <p:tgtEl>
                                          <p:spTgt spid="34"/>
                                        </p:tgtEl>
                                        <p:attrNameLst>
                                          <p:attrName>stroke.on</p:attrName>
                                        </p:attrNameLst>
                                      </p:cBhvr>
                                      <p:to>
                                        <p:strVal val="true"/>
                                      </p:to>
                                    </p:set>
                                  </p:childTnLst>
                                </p:cTn>
                              </p:par>
                              <p:par>
                                <p:cTn id="16" presetID="7" presetClass="emph" presetSubtype="2" fill="hold" nodeType="withEffect">
                                  <p:stCondLst>
                                    <p:cond delay="0"/>
                                  </p:stCondLst>
                                  <p:childTnLst>
                                    <p:animClr clrSpc="rgb" dir="cw">
                                      <p:cBhvr>
                                        <p:cTn id="17" dur="500" fill="hold"/>
                                        <p:tgtEl>
                                          <p:spTgt spid="33"/>
                                        </p:tgtEl>
                                        <p:attrNameLst>
                                          <p:attrName>stroke.color</p:attrName>
                                        </p:attrNameLst>
                                      </p:cBhvr>
                                      <p:to>
                                        <a:srgbClr val="D82309"/>
                                      </p:to>
                                    </p:animClr>
                                    <p:set>
                                      <p:cBhvr>
                                        <p:cTn id="18" dur="500" fill="hold"/>
                                        <p:tgtEl>
                                          <p:spTgt spid="33"/>
                                        </p:tgtEl>
                                        <p:attrNameLst>
                                          <p:attrName>stroke.on</p:attrName>
                                        </p:attrNameLst>
                                      </p:cBhvr>
                                      <p:to>
                                        <p:strVal val="true"/>
                                      </p:to>
                                    </p:set>
                                  </p:childTnLst>
                                </p:cTn>
                              </p:par>
                              <p:par>
                                <p:cTn id="19" presetID="3" presetClass="emph" presetSubtype="2" fill="hold" nodeType="withEffect">
                                  <p:stCondLst>
                                    <p:cond delay="0"/>
                                  </p:stCondLst>
                                  <p:childTnLst>
                                    <p:animClr clrSpc="rgb" dir="cw">
                                      <p:cBhvr override="childStyle">
                                        <p:cTn id="20" dur="500" fill="hold"/>
                                        <p:tgtEl>
                                          <p:spTgt spid="33">
                                            <p:txEl>
                                              <p:pRg st="0" end="0"/>
                                            </p:txEl>
                                          </p:spTgt>
                                        </p:tgtEl>
                                        <p:attrNameLst>
                                          <p:attrName>style.color</p:attrName>
                                        </p:attrNameLst>
                                      </p:cBhvr>
                                      <p:to>
                                        <a:srgbClr val="D8230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74602E-C7C9-CE48-B8B3-CF0AD0DADA57}"/>
              </a:ext>
            </a:extLst>
          </p:cNvPr>
          <p:cNvSpPr>
            <a:spLocks noGrp="1"/>
          </p:cNvSpPr>
          <p:nvPr>
            <p:ph type="title"/>
          </p:nvPr>
        </p:nvSpPr>
        <p:spPr/>
        <p:txBody>
          <a:bodyPr/>
          <a:lstStyle/>
          <a:p>
            <a:r>
              <a:rPr lang="fr-FR" dirty="0"/>
              <a:t>Temporal </a:t>
            </a:r>
            <a:r>
              <a:rPr lang="fr-FR" dirty="0" err="1"/>
              <a:t>Bisection</a:t>
            </a:r>
            <a:r>
              <a:rPr lang="fr-FR" dirty="0"/>
              <a:t> : </a:t>
            </a:r>
            <a:r>
              <a:rPr lang="fr-FR" dirty="0" err="1"/>
              <a:t>Experimental</a:t>
            </a:r>
            <a:r>
              <a:rPr lang="fr-FR" dirty="0"/>
              <a:t> phase</a:t>
            </a:r>
          </a:p>
        </p:txBody>
      </p:sp>
      <p:pic>
        <p:nvPicPr>
          <p:cNvPr id="1026" name="Picture 2" descr="Résultat de recherche d'images pour &quot;ecran png&quot;">
            <a:extLst>
              <a:ext uri="{FF2B5EF4-FFF2-40B4-BE49-F238E27FC236}">
                <a16:creationId xmlns:a16="http://schemas.microsoft.com/office/drawing/2014/main" id="{E9191307-6FD8-8149-A7DB-A888C3F61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67" y="1985993"/>
            <a:ext cx="32512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face profil png&quot;">
            <a:extLst>
              <a:ext uri="{FF2B5EF4-FFF2-40B4-BE49-F238E27FC236}">
                <a16:creationId xmlns:a16="http://schemas.microsoft.com/office/drawing/2014/main" id="{04E2858E-5C1A-4F47-93CB-D444DFE5C6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0431" y="3181506"/>
            <a:ext cx="2623336" cy="3004457"/>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EF9B4196-1E5A-E546-9A8B-68C1ABC03604}"/>
              </a:ext>
            </a:extLst>
          </p:cNvPr>
          <p:cNvSpPr/>
          <p:nvPr/>
        </p:nvSpPr>
        <p:spPr>
          <a:xfrm>
            <a:off x="1528791" y="3158716"/>
            <a:ext cx="404949" cy="3657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avec coin arrondi du même côté 5">
            <a:extLst>
              <a:ext uri="{FF2B5EF4-FFF2-40B4-BE49-F238E27FC236}">
                <a16:creationId xmlns:a16="http://schemas.microsoft.com/office/drawing/2014/main" id="{2B2A9733-3B51-CB4B-ABC7-3F8D6241B52D}"/>
              </a:ext>
            </a:extLst>
          </p:cNvPr>
          <p:cNvSpPr/>
          <p:nvPr/>
        </p:nvSpPr>
        <p:spPr>
          <a:xfrm>
            <a:off x="7309558" y="1869822"/>
            <a:ext cx="3251200" cy="1281998"/>
          </a:xfrm>
          <a:prstGeom prst="round2Same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F2F8A2F4-CED2-D44F-B47F-33D3C7AB626C}"/>
              </a:ext>
            </a:extLst>
          </p:cNvPr>
          <p:cNvSpPr txBox="1"/>
          <p:nvPr/>
        </p:nvSpPr>
        <p:spPr>
          <a:xfrm>
            <a:off x="7387806" y="3110763"/>
            <a:ext cx="728919" cy="461665"/>
          </a:xfrm>
          <a:prstGeom prst="rect">
            <a:avLst/>
          </a:prstGeom>
          <a:noFill/>
        </p:spPr>
        <p:txBody>
          <a:bodyPr wrap="square" rtlCol="0">
            <a:spAutoFit/>
          </a:bodyPr>
          <a:lstStyle/>
          <a:p>
            <a:r>
              <a:rPr lang="fr-FR" sz="2400" dirty="0"/>
              <a:t>LTM</a:t>
            </a:r>
          </a:p>
        </p:txBody>
      </p:sp>
      <p:pic>
        <p:nvPicPr>
          <p:cNvPr id="1030" name="Picture 6" descr="Résultat de recherche d'images pour &quot;horloge png&quot;">
            <a:extLst>
              <a:ext uri="{FF2B5EF4-FFF2-40B4-BE49-F238E27FC236}">
                <a16:creationId xmlns:a16="http://schemas.microsoft.com/office/drawing/2014/main" id="{0C91F87A-5A5B-5546-8023-E6177DD7D0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0006" y="5108318"/>
            <a:ext cx="1056458" cy="105645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avec flèche 8">
            <a:extLst>
              <a:ext uri="{FF2B5EF4-FFF2-40B4-BE49-F238E27FC236}">
                <a16:creationId xmlns:a16="http://schemas.microsoft.com/office/drawing/2014/main" id="{C94A2C84-27C4-1A4B-A59A-863943F1D0CE}"/>
              </a:ext>
            </a:extLst>
          </p:cNvPr>
          <p:cNvCxnSpPr>
            <a:cxnSpLocks/>
            <a:endCxn id="1028" idx="1"/>
          </p:cNvCxnSpPr>
          <p:nvPr/>
        </p:nvCxnSpPr>
        <p:spPr>
          <a:xfrm>
            <a:off x="2085461" y="3478256"/>
            <a:ext cx="2434970" cy="1205479"/>
          </a:xfrm>
          <a:prstGeom prst="straightConnector1">
            <a:avLst/>
          </a:prstGeom>
          <a:ln w="57150">
            <a:solidFill>
              <a:srgbClr val="04787A"/>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0806A492-B36D-2247-9B8E-CF73A81446BC}"/>
              </a:ext>
            </a:extLst>
          </p:cNvPr>
          <p:cNvCxnSpPr>
            <a:cxnSpLocks/>
            <a:stCxn id="1028" idx="3"/>
            <a:endCxn id="1030" idx="1"/>
          </p:cNvCxnSpPr>
          <p:nvPr/>
        </p:nvCxnSpPr>
        <p:spPr>
          <a:xfrm>
            <a:off x="7143767" y="4683735"/>
            <a:ext cx="3916239" cy="952812"/>
          </a:xfrm>
          <a:prstGeom prst="straightConnector1">
            <a:avLst/>
          </a:prstGeom>
          <a:ln w="57150">
            <a:solidFill>
              <a:srgbClr val="04787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24-DD5B-6F4F-85C2-367405AF9DA9}"/>
              </a:ext>
            </a:extLst>
          </p:cNvPr>
          <p:cNvSpPr txBox="1"/>
          <p:nvPr/>
        </p:nvSpPr>
        <p:spPr>
          <a:xfrm>
            <a:off x="7347100" y="1960647"/>
            <a:ext cx="3213658" cy="923330"/>
          </a:xfrm>
          <a:prstGeom prst="rect">
            <a:avLst/>
          </a:prstGeom>
          <a:noFill/>
        </p:spPr>
        <p:txBody>
          <a:bodyPr wrap="square" rtlCol="0">
            <a:spAutoFit/>
          </a:bodyPr>
          <a:lstStyle/>
          <a:p>
            <a:r>
              <a:rPr lang="fr-FR" dirty="0" err="1"/>
              <a:t>Targets</a:t>
            </a:r>
            <a:r>
              <a:rPr lang="fr-FR" dirty="0"/>
              <a:t> :</a:t>
            </a:r>
          </a:p>
          <a:p>
            <a:pPr marL="285750" indent="-285750">
              <a:buFontTx/>
              <a:buChar char="-"/>
            </a:pPr>
            <a:r>
              <a:rPr lang="fr-FR" dirty="0"/>
              <a:t>short duration = 10 pulses</a:t>
            </a:r>
          </a:p>
          <a:p>
            <a:pPr marL="285750" indent="-285750">
              <a:buFontTx/>
              <a:buChar char="-"/>
            </a:pPr>
            <a:r>
              <a:rPr lang="fr-FR" dirty="0"/>
              <a:t>long duration = 20 pulses</a:t>
            </a:r>
          </a:p>
        </p:txBody>
      </p:sp>
      <p:sp>
        <p:nvSpPr>
          <p:cNvPr id="17" name="Ellipse 16">
            <a:extLst>
              <a:ext uri="{FF2B5EF4-FFF2-40B4-BE49-F238E27FC236}">
                <a16:creationId xmlns:a16="http://schemas.microsoft.com/office/drawing/2014/main" id="{D5AFC6BF-A224-C246-842C-2D5ECD76ACC3}"/>
              </a:ext>
            </a:extLst>
          </p:cNvPr>
          <p:cNvSpPr/>
          <p:nvPr/>
        </p:nvSpPr>
        <p:spPr>
          <a:xfrm>
            <a:off x="8001143" y="4080995"/>
            <a:ext cx="1868029" cy="152921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C6833577-F81A-ED49-A0B3-617CE0200890}"/>
              </a:ext>
            </a:extLst>
          </p:cNvPr>
          <p:cNvSpPr txBox="1"/>
          <p:nvPr/>
        </p:nvSpPr>
        <p:spPr>
          <a:xfrm>
            <a:off x="7602922" y="5717016"/>
            <a:ext cx="1868029" cy="461665"/>
          </a:xfrm>
          <a:prstGeom prst="rect">
            <a:avLst/>
          </a:prstGeom>
          <a:noFill/>
        </p:spPr>
        <p:txBody>
          <a:bodyPr wrap="square" rtlCol="0">
            <a:spAutoFit/>
          </a:bodyPr>
          <a:lstStyle/>
          <a:p>
            <a:r>
              <a:rPr lang="fr-FR" sz="2400" dirty="0" err="1"/>
              <a:t>Accumulator</a:t>
            </a:r>
            <a:endParaRPr lang="fr-FR" sz="2400" dirty="0"/>
          </a:p>
        </p:txBody>
      </p:sp>
      <p:sp>
        <p:nvSpPr>
          <p:cNvPr id="25" name="ZoneTexte 24">
            <a:extLst>
              <a:ext uri="{FF2B5EF4-FFF2-40B4-BE49-F238E27FC236}">
                <a16:creationId xmlns:a16="http://schemas.microsoft.com/office/drawing/2014/main" id="{0A6ABA9E-A61B-6941-B8A2-24CA732F5376}"/>
              </a:ext>
            </a:extLst>
          </p:cNvPr>
          <p:cNvSpPr txBox="1"/>
          <p:nvPr/>
        </p:nvSpPr>
        <p:spPr>
          <a:xfrm>
            <a:off x="8180745" y="4489021"/>
            <a:ext cx="1508823" cy="461665"/>
          </a:xfrm>
          <a:prstGeom prst="rect">
            <a:avLst/>
          </a:prstGeom>
          <a:noFill/>
        </p:spPr>
        <p:txBody>
          <a:bodyPr wrap="square" rtlCol="0">
            <a:spAutoFit/>
          </a:bodyPr>
          <a:lstStyle/>
          <a:p>
            <a:pPr algn="ctr"/>
            <a:r>
              <a:rPr lang="fr-FR" sz="2400" b="1" dirty="0">
                <a:solidFill>
                  <a:srgbClr val="FF0000"/>
                </a:solidFill>
              </a:rPr>
              <a:t>18 Pulses</a:t>
            </a:r>
          </a:p>
        </p:txBody>
      </p:sp>
      <p:sp>
        <p:nvSpPr>
          <p:cNvPr id="31" name="Text Box 4">
            <a:extLst>
              <a:ext uri="{FF2B5EF4-FFF2-40B4-BE49-F238E27FC236}">
                <a16:creationId xmlns:a16="http://schemas.microsoft.com/office/drawing/2014/main" id="{9850CC29-8038-264B-BF95-788E1D600206}"/>
              </a:ext>
            </a:extLst>
          </p:cNvPr>
          <p:cNvSpPr txBox="1">
            <a:spLocks noChangeArrowheads="1"/>
          </p:cNvSpPr>
          <p:nvPr/>
        </p:nvSpPr>
        <p:spPr bwMode="auto">
          <a:xfrm>
            <a:off x="3244413" y="5730819"/>
            <a:ext cx="1574674" cy="362732"/>
          </a:xfrm>
          <a:prstGeom prst="rect">
            <a:avLst/>
          </a:prstGeom>
          <a:noFill/>
          <a:ln w="9360">
            <a:solidFill>
              <a:srgbClr val="364B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1639" tIns="42452" rIns="81639" bIns="42452">
            <a:spAutoFit/>
          </a:bodyPr>
          <a:lstStyle>
            <a:lvl1pPr defTabSz="407988">
              <a:tabLst>
                <a:tab pos="657225" algn="l"/>
                <a:tab pos="1312863" algn="l"/>
                <a:tab pos="1970088" algn="l"/>
              </a:tabLst>
              <a:defRPr>
                <a:solidFill>
                  <a:schemeClr val="tx1"/>
                </a:solidFill>
                <a:latin typeface="Arial" charset="0"/>
                <a:ea typeface="ＭＳ Ｐゴシック" charset="0"/>
                <a:cs typeface="Arial" charset="0"/>
              </a:defRPr>
            </a:lvl1pPr>
            <a:lvl2pPr marL="674688" indent="-260350" defTabSz="407988">
              <a:tabLst>
                <a:tab pos="657225" algn="l"/>
                <a:tab pos="1312863" algn="l"/>
                <a:tab pos="1970088" algn="l"/>
              </a:tabLst>
              <a:defRPr>
                <a:solidFill>
                  <a:schemeClr val="tx1"/>
                </a:solidFill>
                <a:latin typeface="Arial" charset="0"/>
                <a:ea typeface="Arial" charset="0"/>
                <a:cs typeface="Arial" charset="0"/>
              </a:defRPr>
            </a:lvl2pPr>
            <a:lvl3pPr marL="1036638" indent="-207963" defTabSz="407988">
              <a:tabLst>
                <a:tab pos="657225" algn="l"/>
                <a:tab pos="1312863" algn="l"/>
                <a:tab pos="1970088" algn="l"/>
              </a:tabLst>
              <a:defRPr>
                <a:solidFill>
                  <a:schemeClr val="tx1"/>
                </a:solidFill>
                <a:latin typeface="Arial" charset="0"/>
                <a:ea typeface="Arial" charset="0"/>
                <a:cs typeface="Arial" charset="0"/>
              </a:defRPr>
            </a:lvl3pPr>
            <a:lvl4pPr marL="1450975" indent="-206375" defTabSz="407988">
              <a:tabLst>
                <a:tab pos="657225" algn="l"/>
                <a:tab pos="1312863" algn="l"/>
                <a:tab pos="1970088" algn="l"/>
              </a:tabLst>
              <a:defRPr>
                <a:solidFill>
                  <a:schemeClr val="tx1"/>
                </a:solidFill>
                <a:latin typeface="Arial" charset="0"/>
                <a:ea typeface="Arial" charset="0"/>
                <a:cs typeface="Arial" charset="0"/>
              </a:defRPr>
            </a:lvl4pPr>
            <a:lvl5pPr marL="1866900" indent="-207963" defTabSz="407988">
              <a:tabLst>
                <a:tab pos="657225" algn="l"/>
                <a:tab pos="1312863" algn="l"/>
                <a:tab pos="1970088" algn="l"/>
              </a:tabLst>
              <a:defRPr>
                <a:solidFill>
                  <a:schemeClr val="tx1"/>
                </a:solidFill>
                <a:latin typeface="Arial" charset="0"/>
                <a:ea typeface="Arial" charset="0"/>
                <a:cs typeface="Arial" charset="0"/>
              </a:defRPr>
            </a:lvl5pPr>
            <a:lvl6pPr marL="23241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6pPr>
            <a:lvl7pPr marL="27813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7pPr>
            <a:lvl8pPr marL="32385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8pPr>
            <a:lvl9pPr marL="36957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9pPr>
          </a:lstStyle>
          <a:p>
            <a:pPr algn="ctr" hangingPunct="0">
              <a:spcBef>
                <a:spcPts val="1025"/>
              </a:spcBef>
              <a:buSzPct val="100000"/>
              <a:defRPr/>
            </a:pPr>
            <a:r>
              <a:rPr lang="en-GB" dirty="0">
                <a:solidFill>
                  <a:srgbClr val="000000"/>
                </a:solidFill>
                <a:latin typeface="Calibri" charset="0"/>
                <a:cs typeface="Arial Unicode MS" charset="0"/>
              </a:rPr>
              <a:t>“long” button</a:t>
            </a:r>
          </a:p>
        </p:txBody>
      </p:sp>
      <p:sp>
        <p:nvSpPr>
          <p:cNvPr id="32" name="Rectangle 5">
            <a:extLst>
              <a:ext uri="{FF2B5EF4-FFF2-40B4-BE49-F238E27FC236}">
                <a16:creationId xmlns:a16="http://schemas.microsoft.com/office/drawing/2014/main" id="{0CD897BF-AE96-B949-A85C-330701EFD9B1}"/>
              </a:ext>
            </a:extLst>
          </p:cNvPr>
          <p:cNvSpPr>
            <a:spLocks noChangeArrowheads="1"/>
          </p:cNvSpPr>
          <p:nvPr/>
        </p:nvSpPr>
        <p:spPr bwMode="auto">
          <a:xfrm>
            <a:off x="3884381" y="5419415"/>
            <a:ext cx="294738" cy="217131"/>
          </a:xfrm>
          <a:prstGeom prst="rect">
            <a:avLst/>
          </a:prstGeom>
          <a:noFill/>
          <a:ln w="9360">
            <a:solidFill>
              <a:srgbClr val="364B4C"/>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charset="0"/>
            </a:endParaRPr>
          </a:p>
        </p:txBody>
      </p:sp>
      <p:sp>
        <p:nvSpPr>
          <p:cNvPr id="33" name="Text Box 6">
            <a:extLst>
              <a:ext uri="{FF2B5EF4-FFF2-40B4-BE49-F238E27FC236}">
                <a16:creationId xmlns:a16="http://schemas.microsoft.com/office/drawing/2014/main" id="{A623D75E-C207-9843-8E0E-80505B647B92}"/>
              </a:ext>
            </a:extLst>
          </p:cNvPr>
          <p:cNvSpPr txBox="1">
            <a:spLocks noChangeArrowheads="1"/>
          </p:cNvSpPr>
          <p:nvPr/>
        </p:nvSpPr>
        <p:spPr bwMode="auto">
          <a:xfrm>
            <a:off x="1485948" y="5730819"/>
            <a:ext cx="1575849" cy="362732"/>
          </a:xfrm>
          <a:prstGeom prst="rect">
            <a:avLst/>
          </a:prstGeom>
          <a:noFill/>
          <a:ln w="936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1639" tIns="42452" rIns="81639" bIns="42452">
            <a:spAutoFit/>
          </a:bodyPr>
          <a:lstStyle>
            <a:lvl1pPr defTabSz="407988">
              <a:tabLst>
                <a:tab pos="657225" algn="l"/>
                <a:tab pos="1312863" algn="l"/>
                <a:tab pos="1970088" algn="l"/>
              </a:tabLst>
              <a:defRPr>
                <a:solidFill>
                  <a:schemeClr val="tx1"/>
                </a:solidFill>
                <a:latin typeface="Arial" charset="0"/>
                <a:ea typeface="ＭＳ Ｐゴシック" charset="0"/>
                <a:cs typeface="Arial" charset="0"/>
              </a:defRPr>
            </a:lvl1pPr>
            <a:lvl2pPr marL="674688" indent="-260350" defTabSz="407988">
              <a:tabLst>
                <a:tab pos="657225" algn="l"/>
                <a:tab pos="1312863" algn="l"/>
                <a:tab pos="1970088" algn="l"/>
              </a:tabLst>
              <a:defRPr>
                <a:solidFill>
                  <a:schemeClr val="tx1"/>
                </a:solidFill>
                <a:latin typeface="Arial" charset="0"/>
                <a:ea typeface="Arial" charset="0"/>
                <a:cs typeface="Arial" charset="0"/>
              </a:defRPr>
            </a:lvl2pPr>
            <a:lvl3pPr marL="1036638" indent="-207963" defTabSz="407988">
              <a:tabLst>
                <a:tab pos="657225" algn="l"/>
                <a:tab pos="1312863" algn="l"/>
                <a:tab pos="1970088" algn="l"/>
              </a:tabLst>
              <a:defRPr>
                <a:solidFill>
                  <a:schemeClr val="tx1"/>
                </a:solidFill>
                <a:latin typeface="Arial" charset="0"/>
                <a:ea typeface="Arial" charset="0"/>
                <a:cs typeface="Arial" charset="0"/>
              </a:defRPr>
            </a:lvl3pPr>
            <a:lvl4pPr marL="1450975" indent="-206375" defTabSz="407988">
              <a:tabLst>
                <a:tab pos="657225" algn="l"/>
                <a:tab pos="1312863" algn="l"/>
                <a:tab pos="1970088" algn="l"/>
              </a:tabLst>
              <a:defRPr>
                <a:solidFill>
                  <a:schemeClr val="tx1"/>
                </a:solidFill>
                <a:latin typeface="Arial" charset="0"/>
                <a:ea typeface="Arial" charset="0"/>
                <a:cs typeface="Arial" charset="0"/>
              </a:defRPr>
            </a:lvl4pPr>
            <a:lvl5pPr marL="1866900" indent="-207963" defTabSz="407988">
              <a:tabLst>
                <a:tab pos="657225" algn="l"/>
                <a:tab pos="1312863" algn="l"/>
                <a:tab pos="1970088" algn="l"/>
              </a:tabLst>
              <a:defRPr>
                <a:solidFill>
                  <a:schemeClr val="tx1"/>
                </a:solidFill>
                <a:latin typeface="Arial" charset="0"/>
                <a:ea typeface="Arial" charset="0"/>
                <a:cs typeface="Arial" charset="0"/>
              </a:defRPr>
            </a:lvl5pPr>
            <a:lvl6pPr marL="23241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6pPr>
            <a:lvl7pPr marL="27813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7pPr>
            <a:lvl8pPr marL="32385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8pPr>
            <a:lvl9pPr marL="3695700" indent="-207963" defTabSz="407988" fontAlgn="base">
              <a:spcBef>
                <a:spcPct val="0"/>
              </a:spcBef>
              <a:spcAft>
                <a:spcPct val="0"/>
              </a:spcAft>
              <a:tabLst>
                <a:tab pos="657225" algn="l"/>
                <a:tab pos="1312863" algn="l"/>
                <a:tab pos="1970088" algn="l"/>
              </a:tabLst>
              <a:defRPr>
                <a:solidFill>
                  <a:schemeClr val="tx1"/>
                </a:solidFill>
                <a:latin typeface="Arial" charset="0"/>
                <a:ea typeface="Arial" charset="0"/>
                <a:cs typeface="Arial" charset="0"/>
              </a:defRPr>
            </a:lvl9pPr>
          </a:lstStyle>
          <a:p>
            <a:pPr algn="ctr" hangingPunct="0">
              <a:spcBef>
                <a:spcPts val="1025"/>
              </a:spcBef>
              <a:buSzPct val="100000"/>
              <a:defRPr/>
            </a:pPr>
            <a:r>
              <a:rPr lang="en-GB" dirty="0">
                <a:latin typeface="Calibri" charset="0"/>
                <a:cs typeface="Arial Unicode MS" charset="0"/>
              </a:rPr>
              <a:t>”short” button</a:t>
            </a:r>
          </a:p>
        </p:txBody>
      </p:sp>
      <p:sp>
        <p:nvSpPr>
          <p:cNvPr id="34" name="Rectangle 7">
            <a:extLst>
              <a:ext uri="{FF2B5EF4-FFF2-40B4-BE49-F238E27FC236}">
                <a16:creationId xmlns:a16="http://schemas.microsoft.com/office/drawing/2014/main" id="{D230EF25-BF5F-1A4A-990A-CAB6796E4C67}"/>
              </a:ext>
            </a:extLst>
          </p:cNvPr>
          <p:cNvSpPr>
            <a:spLocks noChangeArrowheads="1"/>
          </p:cNvSpPr>
          <p:nvPr/>
        </p:nvSpPr>
        <p:spPr bwMode="auto">
          <a:xfrm>
            <a:off x="2125916" y="5419416"/>
            <a:ext cx="295912" cy="217131"/>
          </a:xfrm>
          <a:prstGeom prst="rect">
            <a:avLst/>
          </a:prstGeom>
          <a:noFill/>
          <a:ln w="936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FF0000"/>
              </a:solidFill>
              <a:cs typeface="Arial" charset="0"/>
            </a:endParaRPr>
          </a:p>
        </p:txBody>
      </p:sp>
      <p:sp>
        <p:nvSpPr>
          <p:cNvPr id="3" name="ZoneTexte 2">
            <a:extLst>
              <a:ext uri="{FF2B5EF4-FFF2-40B4-BE49-F238E27FC236}">
                <a16:creationId xmlns:a16="http://schemas.microsoft.com/office/drawing/2014/main" id="{A815756C-4F36-3748-BBF3-67B30BDA7E8F}"/>
              </a:ext>
            </a:extLst>
          </p:cNvPr>
          <p:cNvSpPr txBox="1"/>
          <p:nvPr/>
        </p:nvSpPr>
        <p:spPr>
          <a:xfrm>
            <a:off x="772903" y="2631278"/>
            <a:ext cx="1916723" cy="400110"/>
          </a:xfrm>
          <a:prstGeom prst="rect">
            <a:avLst/>
          </a:prstGeom>
          <a:noFill/>
        </p:spPr>
        <p:txBody>
          <a:bodyPr wrap="square" rtlCol="0">
            <a:spAutoFit/>
          </a:bodyPr>
          <a:lstStyle/>
          <a:p>
            <a:pPr algn="ctr"/>
            <a:r>
              <a:rPr lang="fr-FR" sz="2000" dirty="0">
                <a:solidFill>
                  <a:srgbClr val="FF0000"/>
                </a:solidFill>
              </a:rPr>
              <a:t>18 pulses</a:t>
            </a:r>
          </a:p>
        </p:txBody>
      </p:sp>
      <p:cxnSp>
        <p:nvCxnSpPr>
          <p:cNvPr id="21" name="Connecteur droit avec flèche 20">
            <a:extLst>
              <a:ext uri="{FF2B5EF4-FFF2-40B4-BE49-F238E27FC236}">
                <a16:creationId xmlns:a16="http://schemas.microsoft.com/office/drawing/2014/main" id="{00DAFDB1-B534-FC49-9319-4CFCBE5B2C1E}"/>
              </a:ext>
            </a:extLst>
          </p:cNvPr>
          <p:cNvCxnSpPr>
            <a:cxnSpLocks/>
          </p:cNvCxnSpPr>
          <p:nvPr/>
        </p:nvCxnSpPr>
        <p:spPr>
          <a:xfrm flipH="1">
            <a:off x="8936534" y="3167800"/>
            <a:ext cx="7244" cy="903147"/>
          </a:xfrm>
          <a:prstGeom prst="straightConnector1">
            <a:avLst/>
          </a:prstGeom>
          <a:ln w="57150">
            <a:solidFill>
              <a:srgbClr val="04787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1E94DA5F-91F1-C340-8E86-27C16AB164DA}"/>
              </a:ext>
            </a:extLst>
          </p:cNvPr>
          <p:cNvSpPr txBox="1"/>
          <p:nvPr/>
        </p:nvSpPr>
        <p:spPr>
          <a:xfrm>
            <a:off x="8953929" y="3426927"/>
            <a:ext cx="1868029" cy="461665"/>
          </a:xfrm>
          <a:prstGeom prst="rect">
            <a:avLst/>
          </a:prstGeom>
          <a:noFill/>
        </p:spPr>
        <p:txBody>
          <a:bodyPr wrap="square" rtlCol="0">
            <a:spAutoFit/>
          </a:bodyPr>
          <a:lstStyle/>
          <a:p>
            <a:pPr algn="ctr"/>
            <a:r>
              <a:rPr lang="fr-FR" sz="2400" b="1" dirty="0" err="1">
                <a:solidFill>
                  <a:srgbClr val="FF0000"/>
                </a:solidFill>
              </a:rPr>
              <a:t>Comparison</a:t>
            </a:r>
            <a:endParaRPr lang="fr-FR" sz="2400" b="1" dirty="0">
              <a:solidFill>
                <a:srgbClr val="FF0000"/>
              </a:solidFill>
            </a:endParaRPr>
          </a:p>
        </p:txBody>
      </p:sp>
    </p:spTree>
    <p:extLst>
      <p:ext uri="{BB962C8B-B14F-4D97-AF65-F5344CB8AC3E}">
        <p14:creationId xmlns:p14="http://schemas.microsoft.com/office/powerpoint/2010/main" val="144163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7" presetClass="emph" presetSubtype="2" fill="hold" nodeType="clickEffect">
                                  <p:stCondLst>
                                    <p:cond delay="0"/>
                                  </p:stCondLst>
                                  <p:childTnLst>
                                    <p:animClr clrSpc="rgb" dir="cw">
                                      <p:cBhvr>
                                        <p:cTn id="14" dur="500" fill="hold"/>
                                        <p:tgtEl>
                                          <p:spTgt spid="32"/>
                                        </p:tgtEl>
                                        <p:attrNameLst>
                                          <p:attrName>stroke.color</p:attrName>
                                        </p:attrNameLst>
                                      </p:cBhvr>
                                      <p:to>
                                        <a:srgbClr val="D82309"/>
                                      </p:to>
                                    </p:animClr>
                                    <p:set>
                                      <p:cBhvr>
                                        <p:cTn id="15" dur="500" fill="hold"/>
                                        <p:tgtEl>
                                          <p:spTgt spid="32"/>
                                        </p:tgtEl>
                                        <p:attrNameLst>
                                          <p:attrName>stroke.on</p:attrName>
                                        </p:attrNameLst>
                                      </p:cBhvr>
                                      <p:to>
                                        <p:strVal val="true"/>
                                      </p:to>
                                    </p:set>
                                  </p:childTnLst>
                                </p:cTn>
                              </p:par>
                              <p:par>
                                <p:cTn id="16" presetID="7" presetClass="emph" presetSubtype="2" fill="hold" nodeType="withEffect">
                                  <p:stCondLst>
                                    <p:cond delay="0"/>
                                  </p:stCondLst>
                                  <p:childTnLst>
                                    <p:animClr clrSpc="rgb" dir="cw">
                                      <p:cBhvr>
                                        <p:cTn id="17" dur="500" fill="hold"/>
                                        <p:tgtEl>
                                          <p:spTgt spid="31"/>
                                        </p:tgtEl>
                                        <p:attrNameLst>
                                          <p:attrName>stroke.color</p:attrName>
                                        </p:attrNameLst>
                                      </p:cBhvr>
                                      <p:to>
                                        <a:srgbClr val="D82309"/>
                                      </p:to>
                                    </p:animClr>
                                    <p:set>
                                      <p:cBhvr>
                                        <p:cTn id="18" dur="500" fill="hold"/>
                                        <p:tgtEl>
                                          <p:spTgt spid="31"/>
                                        </p:tgtEl>
                                        <p:attrNameLst>
                                          <p:attrName>stroke.on</p:attrName>
                                        </p:attrNameLst>
                                      </p:cBhvr>
                                      <p:to>
                                        <p:strVal val="true"/>
                                      </p:to>
                                    </p:set>
                                  </p:childTnLst>
                                </p:cTn>
                              </p:par>
                              <p:par>
                                <p:cTn id="19" presetID="3" presetClass="emph" presetSubtype="2" fill="hold" nodeType="withEffect">
                                  <p:stCondLst>
                                    <p:cond delay="0"/>
                                  </p:stCondLst>
                                  <p:childTnLst>
                                    <p:animClr clrSpc="rgb" dir="cw">
                                      <p:cBhvr override="childStyle">
                                        <p:cTn id="20" dur="500" fill="hold"/>
                                        <p:tgtEl>
                                          <p:spTgt spid="31">
                                            <p:txEl>
                                              <p:pRg st="0" end="0"/>
                                            </p:txEl>
                                          </p:spTgt>
                                        </p:tgtEl>
                                        <p:attrNameLst>
                                          <p:attrName>style.color</p:attrName>
                                        </p:attrNameLst>
                                      </p:cBhvr>
                                      <p:to>
                                        <a:srgbClr val="D8230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2" grpId="0"/>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2167</TotalTime>
  <Words>1157</Words>
  <Application>Microsoft Macintosh PowerPoint</Application>
  <PresentationFormat>Grand écran</PresentationFormat>
  <Paragraphs>221</Paragraphs>
  <Slides>24</Slides>
  <Notes>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24</vt:i4>
      </vt:variant>
    </vt:vector>
  </HeadingPairs>
  <TitlesOfParts>
    <vt:vector size="28" baseType="lpstr">
      <vt:lpstr>Arial</vt:lpstr>
      <vt:lpstr>Calibri</vt:lpstr>
      <vt:lpstr>Calibri Light</vt:lpstr>
      <vt:lpstr>Thème Office</vt:lpstr>
      <vt:lpstr>The attention effect of the social presence:  A demonstration with a time paradigm</vt:lpstr>
      <vt:lpstr>Social presence</vt:lpstr>
      <vt:lpstr>Social presence</vt:lpstr>
      <vt:lpstr>Social presence</vt:lpstr>
      <vt:lpstr>Social presence and time estimation</vt:lpstr>
      <vt:lpstr>Time estimation</vt:lpstr>
      <vt:lpstr>Temporal Bisection : learning phase</vt:lpstr>
      <vt:lpstr>Temporal Bisection : Experimental phase</vt:lpstr>
      <vt:lpstr>Temporal Bisection : Experimental phase</vt:lpstr>
      <vt:lpstr>Temporal Bisection : Experimental phase</vt:lpstr>
      <vt:lpstr>Temporal Bisection : Effect of distraction</vt:lpstr>
      <vt:lpstr>Temporal Bisection : Effect of distraction</vt:lpstr>
      <vt:lpstr>Temporal Bisection : Effect of Arousal</vt:lpstr>
      <vt:lpstr>Temporal Bisection : Effect of Arousal</vt:lpstr>
      <vt:lpstr>In summary</vt:lpstr>
      <vt:lpstr>Experiment 1</vt:lpstr>
      <vt:lpstr>Experiment 1</vt:lpstr>
      <vt:lpstr>Experiment 2</vt:lpstr>
      <vt:lpstr>Experiment 2</vt:lpstr>
      <vt:lpstr>CROSS EXPERIMENT ANALYSIS</vt:lpstr>
      <vt:lpstr>Experiment 3</vt:lpstr>
      <vt:lpstr>Experiment 3</vt:lpstr>
      <vt:lpstr>conclusion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Clément Belletier</cp:lastModifiedBy>
  <cp:revision>21</cp:revision>
  <dcterms:created xsi:type="dcterms:W3CDTF">2020-02-18T09:19:45Z</dcterms:created>
  <dcterms:modified xsi:type="dcterms:W3CDTF">2022-09-01T08:54:42Z</dcterms:modified>
</cp:coreProperties>
</file>